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2" r:id="rId3"/>
    <p:sldId id="257" r:id="rId4"/>
    <p:sldId id="258" r:id="rId5"/>
    <p:sldId id="259" r:id="rId6"/>
    <p:sldId id="260" r:id="rId7"/>
    <p:sldId id="261"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317"/>
    <p:restoredTop sz="94690"/>
  </p:normalViewPr>
  <p:slideViewPr>
    <p:cSldViewPr snapToGrid="0" snapToObjects="1">
      <p:cViewPr varScale="1">
        <p:scale>
          <a:sx n="118" d="100"/>
          <a:sy n="118" d="100"/>
        </p:scale>
        <p:origin x="26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3/28/18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3/28/18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3/28/18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3/28/18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3/28/18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3/28/18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3/28/18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3/28/18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3/28/18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3/28/18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3/28/18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3/28/18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hyperlink" Target="https://www.bl.uk/20th-century-literature/articles/antonin-artaud-and-the-theatre-of-cruelt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llmusic.com/artist/bertolt-brecht-mn0000042141" TargetMode="External"/><Relationship Id="rId2" Type="http://schemas.openxmlformats.org/officeDocument/2006/relationships/hyperlink" Target="http://www.buzzmag.co.uk/interviews/louder-not-always-clearer-feature/" TargetMode="External"/><Relationship Id="rId1" Type="http://schemas.openxmlformats.org/officeDocument/2006/relationships/slideLayout" Target="../slideLayouts/slideLayout2.xml"/><Relationship Id="rId6" Type="http://schemas.openxmlformats.org/officeDocument/2006/relationships/hyperlink" Target="https://www.bbc.com/education/guides/zwmvd2p/revision/3" TargetMode="External"/><Relationship Id="rId5" Type="http://schemas.openxmlformats.org/officeDocument/2006/relationships/hyperlink" Target="https://www.bl.uk/20th-century-literature/articles/antonin-artaud-and-the-theatre-of-cruelty" TargetMode="External"/><Relationship Id="rId4" Type="http://schemas.openxmlformats.org/officeDocument/2006/relationships/hyperlink" Target="http://www.nouse.co.uk/2013/03/05/the-movements-the-theatre-of-cruel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0BD60-9F70-1044-A4F8-C2BA3C6657A7}"/>
              </a:ext>
            </a:extLst>
          </p:cNvPr>
          <p:cNvSpPr>
            <a:spLocks noGrp="1"/>
          </p:cNvSpPr>
          <p:nvPr>
            <p:ph type="ctrTitle"/>
          </p:nvPr>
        </p:nvSpPr>
        <p:spPr/>
        <p:txBody>
          <a:bodyPr>
            <a:normAutofit fontScale="90000"/>
          </a:bodyPr>
          <a:lstStyle/>
          <a:p>
            <a:r>
              <a:rPr lang="en-US" dirty="0"/>
              <a:t>my comparison OF TWO PERFORMANCES IN THE 20</a:t>
            </a:r>
            <a:r>
              <a:rPr lang="en-US" baseline="30000" dirty="0"/>
              <a:t>TH</a:t>
            </a:r>
            <a:r>
              <a:rPr lang="en-US" dirty="0"/>
              <a:t> century </a:t>
            </a:r>
          </a:p>
        </p:txBody>
      </p:sp>
      <p:sp>
        <p:nvSpPr>
          <p:cNvPr id="3" name="Subtitle 2">
            <a:extLst>
              <a:ext uri="{FF2B5EF4-FFF2-40B4-BE49-F238E27FC236}">
                <a16:creationId xmlns:a16="http://schemas.microsoft.com/office/drawing/2014/main" id="{DB549B60-FD26-0045-8D6E-AD261FA463F9}"/>
              </a:ext>
            </a:extLst>
          </p:cNvPr>
          <p:cNvSpPr>
            <a:spLocks noGrp="1"/>
          </p:cNvSpPr>
          <p:nvPr>
            <p:ph type="subTitle" idx="1"/>
          </p:nvPr>
        </p:nvSpPr>
        <p:spPr/>
        <p:txBody>
          <a:bodyPr>
            <a:normAutofit lnSpcReduction="10000"/>
          </a:bodyPr>
          <a:lstStyle/>
          <a:p>
            <a:r>
              <a:rPr lang="en-US" dirty="0"/>
              <a:t>George’s Contemporary Performance</a:t>
            </a:r>
          </a:p>
          <a:p>
            <a:r>
              <a:rPr lang="en-US" dirty="0"/>
              <a:t>“Louder Is Not Always Clearer”- Jonny Cotsen</a:t>
            </a:r>
          </a:p>
          <a:p>
            <a:r>
              <a:rPr lang="en-GB" dirty="0"/>
              <a:t>Bertolt Brecht</a:t>
            </a:r>
            <a:endParaRPr lang="en-US" dirty="0"/>
          </a:p>
        </p:txBody>
      </p:sp>
    </p:spTree>
    <p:extLst>
      <p:ext uri="{BB962C8B-B14F-4D97-AF65-F5344CB8AC3E}">
        <p14:creationId xmlns:p14="http://schemas.microsoft.com/office/powerpoint/2010/main" val="3331523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D0CA8-3B38-474B-B0F0-C52D265AEC0A}"/>
              </a:ext>
            </a:extLst>
          </p:cNvPr>
          <p:cNvSpPr>
            <a:spLocks noGrp="1"/>
          </p:cNvSpPr>
          <p:nvPr>
            <p:ph type="title"/>
          </p:nvPr>
        </p:nvSpPr>
        <p:spPr>
          <a:xfrm>
            <a:off x="2231136" y="264604"/>
            <a:ext cx="7729728" cy="1188720"/>
          </a:xfrm>
        </p:spPr>
        <p:txBody>
          <a:bodyPr/>
          <a:lstStyle/>
          <a:p>
            <a:r>
              <a:rPr lang="en-US" dirty="0"/>
              <a:t>Intro: George’s Contemporary Performance</a:t>
            </a:r>
          </a:p>
        </p:txBody>
      </p:sp>
      <p:sp>
        <p:nvSpPr>
          <p:cNvPr id="3" name="Content Placeholder 2">
            <a:extLst>
              <a:ext uri="{FF2B5EF4-FFF2-40B4-BE49-F238E27FC236}">
                <a16:creationId xmlns:a16="http://schemas.microsoft.com/office/drawing/2014/main" id="{24098BA7-50EB-C849-A4B5-9C91FE1D41D1}"/>
              </a:ext>
            </a:extLst>
          </p:cNvPr>
          <p:cNvSpPr>
            <a:spLocks noGrp="1"/>
          </p:cNvSpPr>
          <p:nvPr>
            <p:ph idx="1"/>
          </p:nvPr>
        </p:nvSpPr>
        <p:spPr>
          <a:xfrm>
            <a:off x="400050" y="1893015"/>
            <a:ext cx="6657975" cy="4497283"/>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US" sz="1900" dirty="0"/>
              <a:t>Auto-Biography </a:t>
            </a:r>
          </a:p>
          <a:p>
            <a:r>
              <a:rPr lang="en-US" sz="1900" dirty="0"/>
              <a:t>Fantasy/ Dream</a:t>
            </a:r>
          </a:p>
          <a:p>
            <a:r>
              <a:rPr lang="en-US" sz="1900" dirty="0"/>
              <a:t>Theatre of Cruelty – </a:t>
            </a:r>
            <a:r>
              <a:rPr lang="en-US" sz="1900" i="1" dirty="0"/>
              <a:t>“</a:t>
            </a:r>
            <a:r>
              <a:rPr lang="en-GB" sz="1900" i="1" dirty="0"/>
              <a:t>The Theatre of Cruelty is both a philosophy and a discipline. Artaud wanted to disrupt the relationship between audience and performer. The ‘cruelty’ in Artaud’s thesis was sensory, it exists in the work’s capacity to shock and confront the audience, to go beyond words and connect with the emotions: to wake up the nerves and the heart. He believed gesture and movement to be more powerful than text. Sound and lighting could also be used as tools of sensory disruption. The audience, he argued, should be placed at the centre of a piece of performance. Theatre should be an act of ‘organised anarchy.” (</a:t>
            </a:r>
            <a:r>
              <a:rPr lang="en-GB" sz="1900" dirty="0"/>
              <a:t>Tripney, N, 2017 </a:t>
            </a:r>
            <a:r>
              <a:rPr lang="en-GB" sz="1900" dirty="0">
                <a:hlinkClick r:id="rId2"/>
              </a:rPr>
              <a:t>https://www.bl.uk/20th-century-literature/articles/antonin-artaud-and-the-theatre-of-cruelty</a:t>
            </a:r>
            <a:r>
              <a:rPr lang="en-GB" sz="1900" dirty="0"/>
              <a:t>).</a:t>
            </a:r>
          </a:p>
          <a:p>
            <a:r>
              <a:rPr lang="en-US" sz="1900" dirty="0"/>
              <a:t>Uses Brecht techniques such as breaking the fourth wall and alienation.</a:t>
            </a:r>
          </a:p>
          <a:p>
            <a:endParaRPr lang="en-GB" dirty="0"/>
          </a:p>
        </p:txBody>
      </p:sp>
      <p:pic>
        <p:nvPicPr>
          <p:cNvPr id="4" name="Picture 3">
            <a:extLst>
              <a:ext uri="{FF2B5EF4-FFF2-40B4-BE49-F238E27FC236}">
                <a16:creationId xmlns:a16="http://schemas.microsoft.com/office/drawing/2014/main" id="{67251BB7-9006-6748-AE71-AE414CC197DD}"/>
              </a:ext>
            </a:extLst>
          </p:cNvPr>
          <p:cNvPicPr>
            <a:picLocks noChangeAspect="1"/>
          </p:cNvPicPr>
          <p:nvPr/>
        </p:nvPicPr>
        <p:blipFill>
          <a:blip r:embed="rId3"/>
          <a:stretch>
            <a:fillRect/>
          </a:stretch>
        </p:blipFill>
        <p:spPr>
          <a:xfrm>
            <a:off x="7564436" y="1633537"/>
            <a:ext cx="4079875" cy="50162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9150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0308F-3709-8249-B21A-8B6EEFD7D166}"/>
              </a:ext>
            </a:extLst>
          </p:cNvPr>
          <p:cNvSpPr>
            <a:spLocks noGrp="1"/>
          </p:cNvSpPr>
          <p:nvPr>
            <p:ph type="title"/>
          </p:nvPr>
        </p:nvSpPr>
        <p:spPr>
          <a:xfrm>
            <a:off x="2374011" y="350330"/>
            <a:ext cx="7729728" cy="1188720"/>
          </a:xfrm>
        </p:spPr>
        <p:txBody>
          <a:bodyPr/>
          <a:lstStyle/>
          <a:p>
            <a:r>
              <a:rPr lang="en-US" dirty="0"/>
              <a:t>Intro: “Louder Is Not Always Clearer”- Jonny Cotsen</a:t>
            </a:r>
          </a:p>
        </p:txBody>
      </p:sp>
      <p:sp>
        <p:nvSpPr>
          <p:cNvPr id="3" name="Content Placeholder 2">
            <a:extLst>
              <a:ext uri="{FF2B5EF4-FFF2-40B4-BE49-F238E27FC236}">
                <a16:creationId xmlns:a16="http://schemas.microsoft.com/office/drawing/2014/main" id="{F2051B5E-1E14-EC4D-8E43-3FB8D84C74DE}"/>
              </a:ext>
            </a:extLst>
          </p:cNvPr>
          <p:cNvSpPr>
            <a:spLocks noGrp="1"/>
          </p:cNvSpPr>
          <p:nvPr>
            <p:ph idx="1"/>
          </p:nvPr>
        </p:nvSpPr>
        <p:spPr>
          <a:xfrm>
            <a:off x="5212526" y="2846455"/>
            <a:ext cx="6643688" cy="2636696"/>
          </a:xfrm>
        </p:spPr>
        <p:style>
          <a:lnRef idx="2">
            <a:schemeClr val="accent2"/>
          </a:lnRef>
          <a:fillRef idx="1">
            <a:schemeClr val="lt1"/>
          </a:fillRef>
          <a:effectRef idx="0">
            <a:schemeClr val="accent2"/>
          </a:effectRef>
          <a:fontRef idx="minor">
            <a:schemeClr val="dk1"/>
          </a:fontRef>
        </p:style>
        <p:txBody>
          <a:bodyPr>
            <a:normAutofit/>
          </a:bodyPr>
          <a:lstStyle/>
          <a:p>
            <a:r>
              <a:rPr lang="en-US" sz="1900" dirty="0"/>
              <a:t>Auto-Biography</a:t>
            </a:r>
          </a:p>
          <a:p>
            <a:r>
              <a:rPr lang="en-US" sz="1900" dirty="0"/>
              <a:t>Uses Humor</a:t>
            </a:r>
          </a:p>
          <a:p>
            <a:r>
              <a:rPr lang="en-US" sz="1900" dirty="0"/>
              <a:t>Uses Ignorance </a:t>
            </a:r>
          </a:p>
          <a:p>
            <a:r>
              <a:rPr lang="en-US" sz="1900" dirty="0"/>
              <a:t>Uses Drawing and Art to Express himself</a:t>
            </a:r>
          </a:p>
          <a:p>
            <a:r>
              <a:rPr lang="en-US" sz="1900" dirty="0"/>
              <a:t>Uses Brecht techniques such as breaking the fourth wall and alienation.</a:t>
            </a:r>
          </a:p>
          <a:p>
            <a:endParaRPr lang="en-US" dirty="0"/>
          </a:p>
        </p:txBody>
      </p:sp>
      <p:pic>
        <p:nvPicPr>
          <p:cNvPr id="4" name="Picture 3">
            <a:extLst>
              <a:ext uri="{FF2B5EF4-FFF2-40B4-BE49-F238E27FC236}">
                <a16:creationId xmlns:a16="http://schemas.microsoft.com/office/drawing/2014/main" id="{1847A34D-9724-7D48-9BE2-FD08A5E07A8F}"/>
              </a:ext>
            </a:extLst>
          </p:cNvPr>
          <p:cNvPicPr>
            <a:picLocks noChangeAspect="1"/>
          </p:cNvPicPr>
          <p:nvPr/>
        </p:nvPicPr>
        <p:blipFill>
          <a:blip r:embed="rId2"/>
          <a:stretch>
            <a:fillRect/>
          </a:stretch>
        </p:blipFill>
        <p:spPr>
          <a:xfrm>
            <a:off x="220664" y="2016059"/>
            <a:ext cx="4765674" cy="4297489"/>
          </a:xfrm>
          <a:prstGeom prst="rect">
            <a:avLst/>
          </a:prstGeom>
          <a:ln>
            <a:noFill/>
          </a:ln>
          <a:effectLst>
            <a:softEdge rad="112500"/>
          </a:effectLst>
        </p:spPr>
      </p:pic>
    </p:spTree>
    <p:extLst>
      <p:ext uri="{BB962C8B-B14F-4D97-AF65-F5344CB8AC3E}">
        <p14:creationId xmlns:p14="http://schemas.microsoft.com/office/powerpoint/2010/main" val="2314285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6E0C1-4265-E345-9210-93442E2DE42D}"/>
              </a:ext>
            </a:extLst>
          </p:cNvPr>
          <p:cNvSpPr>
            <a:spLocks noGrp="1"/>
          </p:cNvSpPr>
          <p:nvPr>
            <p:ph type="title"/>
          </p:nvPr>
        </p:nvSpPr>
        <p:spPr>
          <a:xfrm>
            <a:off x="2231136" y="293180"/>
            <a:ext cx="7729728" cy="1188720"/>
          </a:xfrm>
        </p:spPr>
        <p:txBody>
          <a:bodyPr/>
          <a:lstStyle/>
          <a:p>
            <a:r>
              <a:rPr lang="en-US" dirty="0"/>
              <a:t>Intro: Bertolt bRECHT</a:t>
            </a:r>
          </a:p>
        </p:txBody>
      </p:sp>
      <p:sp>
        <p:nvSpPr>
          <p:cNvPr id="3" name="Content Placeholder 2">
            <a:extLst>
              <a:ext uri="{FF2B5EF4-FFF2-40B4-BE49-F238E27FC236}">
                <a16:creationId xmlns:a16="http://schemas.microsoft.com/office/drawing/2014/main" id="{D9792354-6406-FB49-87E1-1874ECDBB565}"/>
              </a:ext>
            </a:extLst>
          </p:cNvPr>
          <p:cNvSpPr>
            <a:spLocks noGrp="1"/>
          </p:cNvSpPr>
          <p:nvPr>
            <p:ph idx="1"/>
          </p:nvPr>
        </p:nvSpPr>
        <p:spPr>
          <a:xfrm>
            <a:off x="259461" y="2347721"/>
            <a:ext cx="7729728" cy="3700462"/>
          </a:xfrm>
        </p:spPr>
        <p:style>
          <a:lnRef idx="2">
            <a:schemeClr val="accent3"/>
          </a:lnRef>
          <a:fillRef idx="1">
            <a:schemeClr val="lt1"/>
          </a:fillRef>
          <a:effectRef idx="0">
            <a:schemeClr val="accent3"/>
          </a:effectRef>
          <a:fontRef idx="minor">
            <a:schemeClr val="dk1"/>
          </a:fontRef>
        </p:style>
        <p:txBody>
          <a:bodyPr>
            <a:normAutofit/>
          </a:bodyPr>
          <a:lstStyle/>
          <a:p>
            <a:r>
              <a:rPr lang="en-US" b="1" u="sng" dirty="0"/>
              <a:t>Alienation-</a:t>
            </a:r>
            <a:r>
              <a:rPr lang="en-US" dirty="0"/>
              <a:t> Otherwise known as </a:t>
            </a:r>
            <a:r>
              <a:rPr lang="en-GB" dirty="0"/>
              <a:t>Verfremdungseffekt, it is more closely translated to ”Distancing” rather than alienation. Brecht liked to keep the audience interested but never wanted to get them emotionally invested within his performance. He liked to incorporate political, social and moral messages within his performances and that’s why he alienated the audience.</a:t>
            </a:r>
            <a:endParaRPr lang="en-US" dirty="0"/>
          </a:p>
          <a:p>
            <a:r>
              <a:rPr lang="en-US" b="1" u="sng" dirty="0"/>
              <a:t>Epic Theatre (Breaking of the Fourth Wall)-</a:t>
            </a:r>
            <a:r>
              <a:rPr lang="en-US" dirty="0"/>
              <a:t> Breaking the fourth wall is getting rid of the imaginary wall between the actors and audience allowing them to become observers. This making it harder for them to not so easily switch off and stay interested within the performance.</a:t>
            </a:r>
            <a:endParaRPr lang="en-US" b="1" u="sng" dirty="0"/>
          </a:p>
          <a:p>
            <a:r>
              <a:rPr lang="en-US" b="1" u="sng" dirty="0"/>
              <a:t>Direct to the Audience-</a:t>
            </a:r>
            <a:r>
              <a:rPr lang="en-US" dirty="0"/>
              <a:t> By directing your speech to the audience, you are breaking the fourth wall and this spoils any illusion of reality.</a:t>
            </a:r>
            <a:endParaRPr lang="en-US" b="1" u="sng" dirty="0"/>
          </a:p>
        </p:txBody>
      </p:sp>
      <p:pic>
        <p:nvPicPr>
          <p:cNvPr id="4" name="Picture 3">
            <a:extLst>
              <a:ext uri="{FF2B5EF4-FFF2-40B4-BE49-F238E27FC236}">
                <a16:creationId xmlns:a16="http://schemas.microsoft.com/office/drawing/2014/main" id="{3BDCE1C0-D7AD-6249-B226-5ADB1D3A7BAD}"/>
              </a:ext>
            </a:extLst>
          </p:cNvPr>
          <p:cNvPicPr>
            <a:picLocks noChangeAspect="1"/>
          </p:cNvPicPr>
          <p:nvPr/>
        </p:nvPicPr>
        <p:blipFill>
          <a:blip r:embed="rId2"/>
          <a:stretch>
            <a:fillRect/>
          </a:stretch>
        </p:blipFill>
        <p:spPr>
          <a:xfrm>
            <a:off x="8255000" y="1909381"/>
            <a:ext cx="3703638" cy="457714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358069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04DC0-5B63-AE4C-B2D1-9601BB7B63C0}"/>
              </a:ext>
            </a:extLst>
          </p:cNvPr>
          <p:cNvSpPr>
            <a:spLocks noGrp="1"/>
          </p:cNvSpPr>
          <p:nvPr>
            <p:ph type="title"/>
          </p:nvPr>
        </p:nvSpPr>
        <p:spPr>
          <a:xfrm>
            <a:off x="2231136" y="250317"/>
            <a:ext cx="7729728" cy="1188720"/>
          </a:xfrm>
        </p:spPr>
        <p:txBody>
          <a:bodyPr/>
          <a:lstStyle/>
          <a:p>
            <a:r>
              <a:rPr lang="en-US" dirty="0"/>
              <a:t>cONTEXT</a:t>
            </a:r>
          </a:p>
        </p:txBody>
      </p:sp>
      <p:sp>
        <p:nvSpPr>
          <p:cNvPr id="3" name="Content Placeholder 2">
            <a:extLst>
              <a:ext uri="{FF2B5EF4-FFF2-40B4-BE49-F238E27FC236}">
                <a16:creationId xmlns:a16="http://schemas.microsoft.com/office/drawing/2014/main" id="{520C0463-D98A-7949-85D0-C56013F144A7}"/>
              </a:ext>
            </a:extLst>
          </p:cNvPr>
          <p:cNvSpPr>
            <a:spLocks noGrp="1"/>
          </p:cNvSpPr>
          <p:nvPr>
            <p:ph idx="1"/>
          </p:nvPr>
        </p:nvSpPr>
        <p:spPr>
          <a:xfrm>
            <a:off x="369678" y="1682226"/>
            <a:ext cx="9775807" cy="2116888"/>
          </a:xfrm>
        </p:spPr>
        <p:style>
          <a:lnRef idx="2">
            <a:schemeClr val="accent2"/>
          </a:lnRef>
          <a:fillRef idx="1">
            <a:schemeClr val="lt1"/>
          </a:fillRef>
          <a:effectRef idx="0">
            <a:schemeClr val="accent2"/>
          </a:effectRef>
          <a:fontRef idx="minor">
            <a:schemeClr val="dk1"/>
          </a:fontRef>
        </p:style>
        <p:txBody>
          <a:bodyPr/>
          <a:lstStyle/>
          <a:p>
            <a:pPr marL="0" indent="0">
              <a:buNone/>
            </a:pPr>
            <a:r>
              <a:rPr lang="en-US" u="sng" dirty="0"/>
              <a:t>George’s piece</a:t>
            </a:r>
          </a:p>
          <a:p>
            <a:r>
              <a:rPr lang="en-US" dirty="0"/>
              <a:t>How he talked about his inner self and feelings? </a:t>
            </a:r>
          </a:p>
          <a:p>
            <a:r>
              <a:rPr lang="en-US" dirty="0"/>
              <a:t>Did it help anyone?</a:t>
            </a:r>
          </a:p>
          <a:p>
            <a:r>
              <a:rPr lang="en-US" dirty="0"/>
              <a:t>Not socially helpful.</a:t>
            </a:r>
          </a:p>
          <a:p>
            <a:r>
              <a:rPr lang="en-US" dirty="0"/>
              <a:t>How did I feel after seeing it twice?</a:t>
            </a:r>
          </a:p>
        </p:txBody>
      </p:sp>
      <p:sp>
        <p:nvSpPr>
          <p:cNvPr id="4" name="TextBox 3">
            <a:extLst>
              <a:ext uri="{FF2B5EF4-FFF2-40B4-BE49-F238E27FC236}">
                <a16:creationId xmlns:a16="http://schemas.microsoft.com/office/drawing/2014/main" id="{6A79D516-DC08-8C40-87B8-E2284422E22A}"/>
              </a:ext>
            </a:extLst>
          </p:cNvPr>
          <p:cNvSpPr txBox="1"/>
          <p:nvPr/>
        </p:nvSpPr>
        <p:spPr>
          <a:xfrm>
            <a:off x="3624943" y="4074957"/>
            <a:ext cx="8088086" cy="258532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u="sng" dirty="0"/>
              <a:t>Louder is not always clearer </a:t>
            </a:r>
          </a:p>
          <a:p>
            <a:endParaRPr lang="en-US" u="sng" dirty="0"/>
          </a:p>
          <a:p>
            <a:pPr marL="285750" indent="-285750">
              <a:buFont typeface="Arial" panose="020B0604020202020204" pitchFamily="34" charset="0"/>
              <a:buChar char="•"/>
            </a:pPr>
            <a:r>
              <a:rPr lang="en-US" dirty="0"/>
              <a:t>How he talked about his life?</a:t>
            </a:r>
          </a:p>
          <a:p>
            <a:pPr marL="285750" indent="-285750">
              <a:buFont typeface="Arial" panose="020B0604020202020204" pitchFamily="34" charset="0"/>
              <a:buChar char="•"/>
            </a:pPr>
            <a:r>
              <a:rPr lang="en-US" dirty="0"/>
              <a:t>Did it help anyone?</a:t>
            </a:r>
          </a:p>
          <a:p>
            <a:pPr marL="285750" indent="-285750">
              <a:buFont typeface="Arial" panose="020B0604020202020204" pitchFamily="34" charset="0"/>
              <a:buChar char="•"/>
            </a:pPr>
            <a:r>
              <a:rPr lang="en-US" dirty="0"/>
              <a:t>Socially helpful</a:t>
            </a:r>
          </a:p>
          <a:p>
            <a:pPr marL="285750" indent="-285750">
              <a:buFont typeface="Arial" panose="020B0604020202020204" pitchFamily="34" charset="0"/>
              <a:buChar char="•"/>
            </a:pPr>
            <a:r>
              <a:rPr lang="en-US" dirty="0"/>
              <a:t>Humor and Ignorance</a:t>
            </a:r>
          </a:p>
          <a:p>
            <a:pPr marL="285750" indent="-285750">
              <a:buFont typeface="Arial" panose="020B0604020202020204" pitchFamily="34" charset="0"/>
              <a:buChar char="•"/>
            </a:pPr>
            <a:r>
              <a:rPr lang="en-US" dirty="0"/>
              <a:t>Left an emotional resonance </a:t>
            </a:r>
          </a:p>
          <a:p>
            <a:pPr marL="285750" indent="-285750">
              <a:buFont typeface="Arial" panose="020B0604020202020204" pitchFamily="34" charset="0"/>
              <a:buChar char="•"/>
            </a:pPr>
            <a:r>
              <a:rPr lang="en-US" dirty="0"/>
              <a:t>Social attitudes</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637688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DB7C-F2ED-AF49-A01B-66A8989A944A}"/>
              </a:ext>
            </a:extLst>
          </p:cNvPr>
          <p:cNvSpPr>
            <a:spLocks noGrp="1"/>
          </p:cNvSpPr>
          <p:nvPr>
            <p:ph type="title"/>
          </p:nvPr>
        </p:nvSpPr>
        <p:spPr>
          <a:xfrm>
            <a:off x="2231136" y="250318"/>
            <a:ext cx="7729728" cy="1188720"/>
          </a:xfrm>
        </p:spPr>
        <p:txBody>
          <a:bodyPr/>
          <a:lstStyle/>
          <a:p>
            <a:r>
              <a:rPr lang="en-US" dirty="0"/>
              <a:t>performance</a:t>
            </a:r>
          </a:p>
        </p:txBody>
      </p:sp>
    </p:spTree>
    <p:extLst>
      <p:ext uri="{BB962C8B-B14F-4D97-AF65-F5344CB8AC3E}">
        <p14:creationId xmlns:p14="http://schemas.microsoft.com/office/powerpoint/2010/main" val="1118034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ADC1-89FB-7141-84E5-AB5AA7097C9D}"/>
              </a:ext>
            </a:extLst>
          </p:cNvPr>
          <p:cNvSpPr>
            <a:spLocks noGrp="1"/>
          </p:cNvSpPr>
          <p:nvPr>
            <p:ph type="title"/>
          </p:nvPr>
        </p:nvSpPr>
        <p:spPr>
          <a:xfrm>
            <a:off x="2231136" y="250317"/>
            <a:ext cx="7729728" cy="1188720"/>
          </a:xfrm>
        </p:spPr>
        <p:txBody>
          <a:bodyPr/>
          <a:lstStyle/>
          <a:p>
            <a:r>
              <a:rPr lang="en-US" dirty="0"/>
              <a:t>Analysis </a:t>
            </a:r>
          </a:p>
        </p:txBody>
      </p:sp>
      <p:graphicFrame>
        <p:nvGraphicFramePr>
          <p:cNvPr id="4" name="Table 3">
            <a:extLst>
              <a:ext uri="{FF2B5EF4-FFF2-40B4-BE49-F238E27FC236}">
                <a16:creationId xmlns:a16="http://schemas.microsoft.com/office/drawing/2014/main" id="{08727397-446A-0F4D-BF62-9F249CFB2B4A}"/>
              </a:ext>
            </a:extLst>
          </p:cNvPr>
          <p:cNvGraphicFramePr>
            <a:graphicFrameLocks noGrp="1"/>
          </p:cNvGraphicFramePr>
          <p:nvPr>
            <p:extLst>
              <p:ext uri="{D42A27DB-BD31-4B8C-83A1-F6EECF244321}">
                <p14:modId xmlns:p14="http://schemas.microsoft.com/office/powerpoint/2010/main" val="4157292021"/>
              </p:ext>
            </p:extLst>
          </p:nvPr>
        </p:nvGraphicFramePr>
        <p:xfrm>
          <a:off x="424542" y="2896809"/>
          <a:ext cx="11342914" cy="2565400"/>
        </p:xfrm>
        <a:graphic>
          <a:graphicData uri="http://schemas.openxmlformats.org/drawingml/2006/table">
            <a:tbl>
              <a:tblPr firstRow="1" bandRow="1">
                <a:tableStyleId>{5C22544A-7EE6-4342-B048-85BDC9FD1C3A}</a:tableStyleId>
              </a:tblPr>
              <a:tblGrid>
                <a:gridCol w="5671457">
                  <a:extLst>
                    <a:ext uri="{9D8B030D-6E8A-4147-A177-3AD203B41FA5}">
                      <a16:colId xmlns:a16="http://schemas.microsoft.com/office/drawing/2014/main" val="3561480495"/>
                    </a:ext>
                  </a:extLst>
                </a:gridCol>
                <a:gridCol w="5671457">
                  <a:extLst>
                    <a:ext uri="{9D8B030D-6E8A-4147-A177-3AD203B41FA5}">
                      <a16:colId xmlns:a16="http://schemas.microsoft.com/office/drawing/2014/main" val="4095275148"/>
                    </a:ext>
                  </a:extLst>
                </a:gridCol>
              </a:tblGrid>
              <a:tr h="370840">
                <a:tc>
                  <a:txBody>
                    <a:bodyPr/>
                    <a:lstStyle/>
                    <a:p>
                      <a:pPr algn="ctr"/>
                      <a:r>
                        <a:rPr lang="en-US" dirty="0"/>
                        <a:t>Similarities</a:t>
                      </a:r>
                    </a:p>
                  </a:txBody>
                  <a:tcPr/>
                </a:tc>
                <a:tc>
                  <a:txBody>
                    <a:bodyPr/>
                    <a:lstStyle/>
                    <a:p>
                      <a:pPr algn="ctr"/>
                      <a:r>
                        <a:rPr lang="en-US" dirty="0"/>
                        <a:t>Differences </a:t>
                      </a:r>
                    </a:p>
                  </a:txBody>
                  <a:tcPr/>
                </a:tc>
                <a:extLst>
                  <a:ext uri="{0D108BD9-81ED-4DB2-BD59-A6C34878D82A}">
                    <a16:rowId xmlns:a16="http://schemas.microsoft.com/office/drawing/2014/main" val="2342141333"/>
                  </a:ext>
                </a:extLst>
              </a:tr>
              <a:tr h="370840">
                <a:tc>
                  <a:txBody>
                    <a:bodyPr/>
                    <a:lstStyle/>
                    <a:p>
                      <a:r>
                        <a:rPr lang="en-US" dirty="0"/>
                        <a:t>Both performances broke the Fourth Wall.</a:t>
                      </a:r>
                    </a:p>
                  </a:txBody>
                  <a:tcPr/>
                </a:tc>
                <a:tc>
                  <a:txBody>
                    <a:bodyPr/>
                    <a:lstStyle/>
                    <a:p>
                      <a:r>
                        <a:rPr lang="en-US" dirty="0"/>
                        <a:t>George’s was more about how he felt, it helped me to understand his feelings but nothing else. It didn’t inform me of anything useful.</a:t>
                      </a:r>
                    </a:p>
                  </a:txBody>
                  <a:tcPr/>
                </a:tc>
                <a:extLst>
                  <a:ext uri="{0D108BD9-81ED-4DB2-BD59-A6C34878D82A}">
                    <a16:rowId xmlns:a16="http://schemas.microsoft.com/office/drawing/2014/main" val="38411524"/>
                  </a:ext>
                </a:extLst>
              </a:tr>
              <a:tr h="370840">
                <a:tc>
                  <a:txBody>
                    <a:bodyPr/>
                    <a:lstStyle/>
                    <a:p>
                      <a:r>
                        <a:rPr lang="en-US" dirty="0"/>
                        <a:t>Both performances were directed to the audience.</a:t>
                      </a:r>
                    </a:p>
                  </a:txBody>
                  <a:tcPr/>
                </a:tc>
                <a:tc>
                  <a:txBody>
                    <a:bodyPr/>
                    <a:lstStyle/>
                    <a:p>
                      <a:r>
                        <a:rPr lang="en-US" dirty="0"/>
                        <a:t>Jonny used humor most of the time to tackle telling his story.</a:t>
                      </a:r>
                    </a:p>
                  </a:txBody>
                  <a:tcPr/>
                </a:tc>
                <a:extLst>
                  <a:ext uri="{0D108BD9-81ED-4DB2-BD59-A6C34878D82A}">
                    <a16:rowId xmlns:a16="http://schemas.microsoft.com/office/drawing/2014/main" val="2043519700"/>
                  </a:ext>
                </a:extLst>
              </a:tr>
              <a:tr h="370840">
                <a:tc>
                  <a:txBody>
                    <a:bodyPr/>
                    <a:lstStyle/>
                    <a:p>
                      <a:r>
                        <a:rPr lang="en-US" dirty="0"/>
                        <a:t>Both performances were influenced by Brecht techniques in some way if they didn’t know it.</a:t>
                      </a:r>
                    </a:p>
                  </a:txBody>
                  <a:tcPr/>
                </a:tc>
                <a:tc>
                  <a:txBody>
                    <a:bodyPr/>
                    <a:lstStyle/>
                    <a:p>
                      <a:r>
                        <a:rPr lang="en-US" dirty="0"/>
                        <a:t>Jonny’s performance has an element of Post Dramatic Theatre.</a:t>
                      </a:r>
                    </a:p>
                  </a:txBody>
                  <a:tcPr/>
                </a:tc>
                <a:extLst>
                  <a:ext uri="{0D108BD9-81ED-4DB2-BD59-A6C34878D82A}">
                    <a16:rowId xmlns:a16="http://schemas.microsoft.com/office/drawing/2014/main" val="1679321429"/>
                  </a:ext>
                </a:extLst>
              </a:tr>
            </a:tbl>
          </a:graphicData>
        </a:graphic>
      </p:graphicFrame>
      <p:sp>
        <p:nvSpPr>
          <p:cNvPr id="5" name="TextBox 4">
            <a:extLst>
              <a:ext uri="{FF2B5EF4-FFF2-40B4-BE49-F238E27FC236}">
                <a16:creationId xmlns:a16="http://schemas.microsoft.com/office/drawing/2014/main" id="{77621BAF-CB59-8247-906F-FD6909B424DD}"/>
              </a:ext>
            </a:extLst>
          </p:cNvPr>
          <p:cNvSpPr txBox="1"/>
          <p:nvPr/>
        </p:nvSpPr>
        <p:spPr>
          <a:xfrm>
            <a:off x="625928" y="1741713"/>
            <a:ext cx="10940143"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dirty="0"/>
              <a:t>What did I think George was doing in his performance?</a:t>
            </a:r>
          </a:p>
          <a:p>
            <a:r>
              <a:rPr lang="en-US" dirty="0"/>
              <a:t>The script was written by a man and used in a voice over as a man, but how different is it said by a women? Does it change the message/meaning?</a:t>
            </a:r>
          </a:p>
        </p:txBody>
      </p:sp>
    </p:spTree>
    <p:extLst>
      <p:ext uri="{BB962C8B-B14F-4D97-AF65-F5344CB8AC3E}">
        <p14:creationId xmlns:p14="http://schemas.microsoft.com/office/powerpoint/2010/main" val="131758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C4D65-DEEA-5B4C-910B-9BA1327611FE}"/>
              </a:ext>
            </a:extLst>
          </p:cNvPr>
          <p:cNvSpPr>
            <a:spLocks noGrp="1"/>
          </p:cNvSpPr>
          <p:nvPr>
            <p:ph type="title"/>
          </p:nvPr>
        </p:nvSpPr>
        <p:spPr>
          <a:xfrm>
            <a:off x="2231136" y="207454"/>
            <a:ext cx="7729728" cy="1188720"/>
          </a:xfrm>
        </p:spPr>
        <p:txBody>
          <a:bodyPr/>
          <a:lstStyle/>
          <a:p>
            <a:r>
              <a:rPr lang="en-US" dirty="0"/>
              <a:t>Conclusion</a:t>
            </a:r>
          </a:p>
        </p:txBody>
      </p:sp>
      <p:sp>
        <p:nvSpPr>
          <p:cNvPr id="3" name="Content Placeholder 2">
            <a:extLst>
              <a:ext uri="{FF2B5EF4-FFF2-40B4-BE49-F238E27FC236}">
                <a16:creationId xmlns:a16="http://schemas.microsoft.com/office/drawing/2014/main" id="{E31A5963-3CE2-114C-8810-DFA429309F6B}"/>
              </a:ext>
            </a:extLst>
          </p:cNvPr>
          <p:cNvSpPr>
            <a:spLocks noGrp="1"/>
          </p:cNvSpPr>
          <p:nvPr>
            <p:ph idx="1"/>
          </p:nvPr>
        </p:nvSpPr>
        <p:spPr>
          <a:xfrm>
            <a:off x="310242" y="1865159"/>
            <a:ext cx="11571515" cy="2238756"/>
          </a:xfrm>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US" sz="5400" dirty="0"/>
              <a:t>What are the differences for you between the two performances?</a:t>
            </a:r>
          </a:p>
        </p:txBody>
      </p:sp>
    </p:spTree>
    <p:extLst>
      <p:ext uri="{BB962C8B-B14F-4D97-AF65-F5344CB8AC3E}">
        <p14:creationId xmlns:p14="http://schemas.microsoft.com/office/powerpoint/2010/main" val="986084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17349-91B4-1547-B9A9-8097BE4B3A32}"/>
              </a:ext>
            </a:extLst>
          </p:cNvPr>
          <p:cNvSpPr>
            <a:spLocks noGrp="1"/>
          </p:cNvSpPr>
          <p:nvPr>
            <p:ph type="title"/>
          </p:nvPr>
        </p:nvSpPr>
        <p:spPr>
          <a:xfrm>
            <a:off x="2231135" y="311549"/>
            <a:ext cx="7729728" cy="1188720"/>
          </a:xfrm>
        </p:spPr>
        <p:txBody>
          <a:bodyPr/>
          <a:lstStyle/>
          <a:p>
            <a:r>
              <a:rPr lang="en-US" dirty="0"/>
              <a:t>Bibliography</a:t>
            </a:r>
          </a:p>
        </p:txBody>
      </p:sp>
      <p:sp>
        <p:nvSpPr>
          <p:cNvPr id="3" name="Content Placeholder 2">
            <a:extLst>
              <a:ext uri="{FF2B5EF4-FFF2-40B4-BE49-F238E27FC236}">
                <a16:creationId xmlns:a16="http://schemas.microsoft.com/office/drawing/2014/main" id="{C874B28D-0A7D-784E-A5A9-316E81F4139E}"/>
              </a:ext>
            </a:extLst>
          </p:cNvPr>
          <p:cNvSpPr>
            <a:spLocks noGrp="1"/>
          </p:cNvSpPr>
          <p:nvPr>
            <p:ph idx="1"/>
          </p:nvPr>
        </p:nvSpPr>
        <p:spPr>
          <a:xfrm>
            <a:off x="288470" y="1891694"/>
            <a:ext cx="11615057" cy="4837720"/>
          </a:xfrm>
        </p:spPr>
        <p:txBody>
          <a:bodyPr>
            <a:normAutofit/>
          </a:bodyPr>
          <a:lstStyle/>
          <a:p>
            <a:pPr marL="0" indent="0">
              <a:buNone/>
            </a:pPr>
            <a:r>
              <a:rPr lang="en-GB" u="sng" dirty="0"/>
              <a:t>Images</a:t>
            </a:r>
          </a:p>
          <a:p>
            <a:pPr marL="0" indent="0">
              <a:buNone/>
            </a:pPr>
            <a:r>
              <a:rPr lang="en-GB" dirty="0" err="1"/>
              <a:t>McTernan</a:t>
            </a:r>
            <a:r>
              <a:rPr lang="en-GB" dirty="0"/>
              <a:t>, K. (2018) </a:t>
            </a:r>
            <a:r>
              <a:rPr lang="en-GB" i="1" dirty="0"/>
              <a:t>LOUDER IS NOT ALWAYS CLEARER | FEATURE. </a:t>
            </a:r>
            <a:r>
              <a:rPr lang="en-GB" dirty="0"/>
              <a:t>Available at: </a:t>
            </a:r>
            <a:r>
              <a:rPr lang="en-GB" dirty="0">
                <a:hlinkClick r:id="rId2"/>
              </a:rPr>
              <a:t>http://www.buzzmag.co.uk/interviews/louder-not-always-clearer-feature/</a:t>
            </a:r>
            <a:r>
              <a:rPr lang="en-GB" dirty="0"/>
              <a:t> (Accessed: 27</a:t>
            </a:r>
            <a:r>
              <a:rPr lang="en-GB" baseline="30000" dirty="0"/>
              <a:t>th</a:t>
            </a:r>
            <a:r>
              <a:rPr lang="en-GB" dirty="0"/>
              <a:t> March 2018).</a:t>
            </a:r>
          </a:p>
          <a:p>
            <a:pPr marL="0" indent="0">
              <a:buNone/>
            </a:pPr>
            <a:r>
              <a:rPr lang="en-GB" dirty="0" err="1"/>
              <a:t>AllMusic</a:t>
            </a:r>
            <a:r>
              <a:rPr lang="en-GB" dirty="0"/>
              <a:t>. (2018) </a:t>
            </a:r>
            <a:r>
              <a:rPr lang="en-GB" i="1" dirty="0"/>
              <a:t>Bertolt Brecht | Bibliography,  Albums, Streaming Links | </a:t>
            </a:r>
            <a:r>
              <a:rPr lang="en-GB" i="1" dirty="0" err="1"/>
              <a:t>AllMusic</a:t>
            </a:r>
            <a:r>
              <a:rPr lang="en-GB" i="1" dirty="0"/>
              <a:t>. </a:t>
            </a:r>
            <a:r>
              <a:rPr lang="en-GB" dirty="0"/>
              <a:t>Available at: </a:t>
            </a:r>
            <a:r>
              <a:rPr lang="en-GB" dirty="0">
                <a:hlinkClick r:id="rId3"/>
              </a:rPr>
              <a:t>https://www.allmusic.com/artist/bertolt-brecht-mn0000042141</a:t>
            </a:r>
            <a:r>
              <a:rPr lang="en-GB" dirty="0"/>
              <a:t> (Accessed: 27</a:t>
            </a:r>
            <a:r>
              <a:rPr lang="en-GB" baseline="30000" dirty="0"/>
              <a:t>th</a:t>
            </a:r>
            <a:r>
              <a:rPr lang="en-GB" dirty="0"/>
              <a:t> March 2018).</a:t>
            </a:r>
          </a:p>
          <a:p>
            <a:pPr marL="0" indent="0">
              <a:buNone/>
            </a:pPr>
            <a:r>
              <a:rPr lang="en-GB" dirty="0"/>
              <a:t>Bullard, P. (2013) </a:t>
            </a:r>
            <a:r>
              <a:rPr lang="en-GB" i="1" dirty="0"/>
              <a:t>The Movements: The Theatre of Cruelty. </a:t>
            </a:r>
            <a:r>
              <a:rPr lang="en-GB" dirty="0"/>
              <a:t>Available at: </a:t>
            </a:r>
            <a:r>
              <a:rPr lang="en-GB" dirty="0">
                <a:hlinkClick r:id="rId4"/>
              </a:rPr>
              <a:t>http://www.nouse.co.uk/2013/03/05/the-movements-the-theatre-of-cruelty/</a:t>
            </a:r>
            <a:r>
              <a:rPr lang="en-GB" dirty="0"/>
              <a:t> (Accessed: 27</a:t>
            </a:r>
            <a:r>
              <a:rPr lang="en-GB" baseline="30000" dirty="0"/>
              <a:t>th</a:t>
            </a:r>
            <a:r>
              <a:rPr lang="en-GB" dirty="0"/>
              <a:t> March 2017).</a:t>
            </a:r>
            <a:endParaRPr lang="en-GB" i="1" dirty="0"/>
          </a:p>
          <a:p>
            <a:pPr marL="0" indent="0">
              <a:buNone/>
            </a:pPr>
            <a:r>
              <a:rPr lang="en-GB" u="sng" dirty="0"/>
              <a:t>Websites </a:t>
            </a:r>
          </a:p>
          <a:p>
            <a:pPr marL="0" indent="0">
              <a:buNone/>
            </a:pPr>
            <a:r>
              <a:rPr lang="en-GB" dirty="0"/>
              <a:t>British Library (2017) </a:t>
            </a:r>
            <a:r>
              <a:rPr lang="en-GB" i="1" dirty="0"/>
              <a:t>Antonin Artaud and the Theatre of Cruelty. </a:t>
            </a:r>
            <a:r>
              <a:rPr lang="en-GB" dirty="0"/>
              <a:t>Available at: </a:t>
            </a:r>
            <a:r>
              <a:rPr lang="en-GB" dirty="0">
                <a:hlinkClick r:id="rId5"/>
              </a:rPr>
              <a:t>https://www.bl.uk/20th-century-literature/articles/antonin-artaud-and-the-theatre-of-cruelty</a:t>
            </a:r>
            <a:r>
              <a:rPr lang="en-GB" dirty="0"/>
              <a:t> (Accessed: 27</a:t>
            </a:r>
            <a:r>
              <a:rPr lang="en-GB" baseline="30000" dirty="0"/>
              <a:t>th</a:t>
            </a:r>
            <a:r>
              <a:rPr lang="en-GB" dirty="0"/>
              <a:t> March 2018).</a:t>
            </a:r>
          </a:p>
          <a:p>
            <a:pPr marL="0" indent="0">
              <a:buNone/>
            </a:pPr>
            <a:r>
              <a:rPr lang="en-GB" dirty="0"/>
              <a:t>BBC Bitesize (2018) </a:t>
            </a:r>
            <a:r>
              <a:rPr lang="en-GB" i="1" dirty="0"/>
              <a:t>Epic theatre and Brecht. </a:t>
            </a:r>
            <a:r>
              <a:rPr lang="en-GB" dirty="0"/>
              <a:t>Available at: </a:t>
            </a:r>
            <a:r>
              <a:rPr lang="en-GB" dirty="0">
                <a:hlinkClick r:id="rId6"/>
              </a:rPr>
              <a:t>https://www.bbc.com/education/guides/zwmvd2p/revision/3</a:t>
            </a:r>
            <a:r>
              <a:rPr lang="en-GB" dirty="0"/>
              <a:t> (Accessed: 27</a:t>
            </a:r>
            <a:r>
              <a:rPr lang="en-GB" baseline="30000" dirty="0"/>
              <a:t>th</a:t>
            </a:r>
            <a:r>
              <a:rPr lang="en-GB" dirty="0"/>
              <a:t> March 2018).</a:t>
            </a:r>
            <a:endParaRPr lang="en-GB" i="1" dirty="0"/>
          </a:p>
          <a:p>
            <a:pPr marL="0" indent="0">
              <a:buNone/>
            </a:pPr>
            <a:endParaRPr lang="en-GB" sz="1900" i="1" dirty="0"/>
          </a:p>
          <a:p>
            <a:pPr marL="0" indent="0">
              <a:buNone/>
            </a:pPr>
            <a:endParaRPr lang="en-GB" sz="1600" dirty="0"/>
          </a:p>
          <a:p>
            <a:pPr marL="0" indent="0">
              <a:buNone/>
            </a:pPr>
            <a:endParaRPr lang="en-GB" sz="1600" dirty="0"/>
          </a:p>
          <a:p>
            <a:pPr marL="0" indent="0">
              <a:buNone/>
            </a:pPr>
            <a:endParaRPr lang="en-US" dirty="0"/>
          </a:p>
        </p:txBody>
      </p:sp>
    </p:spTree>
    <p:extLst>
      <p:ext uri="{BB962C8B-B14F-4D97-AF65-F5344CB8AC3E}">
        <p14:creationId xmlns:p14="http://schemas.microsoft.com/office/powerpoint/2010/main" val="215204703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339</TotalTime>
  <Words>755</Words>
  <Application>Microsoft Macintosh PowerPoint</Application>
  <PresentationFormat>Widescreen</PresentationFormat>
  <Paragraphs>57</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Gill Sans MT</vt:lpstr>
      <vt:lpstr>Parcel</vt:lpstr>
      <vt:lpstr>my comparison OF TWO PERFORMANCES IN THE 20TH century </vt:lpstr>
      <vt:lpstr>Intro: George’s Contemporary Performance</vt:lpstr>
      <vt:lpstr>Intro: “Louder Is Not Always Clearer”- Jonny Cotsen</vt:lpstr>
      <vt:lpstr>Intro: Bertolt bRECHT</vt:lpstr>
      <vt:lpstr>cONTEXT</vt:lpstr>
      <vt:lpstr>performance</vt:lpstr>
      <vt:lpstr>Analysis </vt:lpstr>
      <vt:lpstr>Conclusion</vt:lpstr>
      <vt:lpstr>Bibliography</vt:lpstr>
    </vt:vector>
  </TitlesOfParts>
  <Company/>
  <LinksUpToDate>false</LinksUpToDate>
  <SharedDoc>false</SharedDoc>
  <HyperlinksChanged>false</HyperlinksChanged>
  <AppVersion>16.0011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comparison OF TWO PERFORMANCES IN THE 20TH century </dc:title>
  <dc:creator>Joshua Brimecombe (1701440)</dc:creator>
  <cp:lastModifiedBy>Joshua Brimecombe (1701440)</cp:lastModifiedBy>
  <cp:revision>17</cp:revision>
  <dcterms:created xsi:type="dcterms:W3CDTF">2018-03-27T13:40:07Z</dcterms:created>
  <dcterms:modified xsi:type="dcterms:W3CDTF">2018-03-28T12:32:04Z</dcterms:modified>
</cp:coreProperties>
</file>