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7"/>
  </p:notesMasterIdLst>
  <p:sldIdLst>
    <p:sldId id="290" r:id="rId2"/>
    <p:sldId id="257" r:id="rId3"/>
    <p:sldId id="283" r:id="rId4"/>
    <p:sldId id="263" r:id="rId5"/>
    <p:sldId id="284" r:id="rId6"/>
    <p:sldId id="285" r:id="rId7"/>
    <p:sldId id="286" r:id="rId8"/>
    <p:sldId id="258" r:id="rId9"/>
    <p:sldId id="264" r:id="rId10"/>
    <p:sldId id="265" r:id="rId11"/>
    <p:sldId id="271" r:id="rId12"/>
    <p:sldId id="272" r:id="rId13"/>
    <p:sldId id="287" r:id="rId14"/>
    <p:sldId id="274" r:id="rId15"/>
    <p:sldId id="291" r:id="rId16"/>
    <p:sldId id="288" r:id="rId17"/>
    <p:sldId id="289" r:id="rId18"/>
    <p:sldId id="273" r:id="rId19"/>
    <p:sldId id="281" r:id="rId20"/>
    <p:sldId id="277" r:id="rId21"/>
    <p:sldId id="282" r:id="rId22"/>
    <p:sldId id="275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4" autoAdjust="0"/>
    <p:restoredTop sz="88497"/>
  </p:normalViewPr>
  <p:slideViewPr>
    <p:cSldViewPr snapToGrid="0">
      <p:cViewPr>
        <p:scale>
          <a:sx n="92" d="100"/>
          <a:sy n="92" d="100"/>
        </p:scale>
        <p:origin x="10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11EE5-8B7C-42B2-AE66-143899FC860B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B14F6-9664-4D55-80FB-D7CC1200E9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9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are going to be looking into autism and the history of autism today, so what do you think autism means? Can you give me a definition?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03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 is known as a “spectrum” disorder because there is wide variation in the type and severity of symptoms people experience. ASD occurs in all ethnic, racial, and economic groups.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927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 disability is a term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used when there are limits to a person's ability to learn at an expected level and function in daily life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Levels of intellectual disability vary greatly in children.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84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529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763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 is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neurological developmental disability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diversity of the disability means that each person's individual experience of autism and needs for supports and services can vary widely. 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Autism, on the other hand, is defined primarily by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difficulties, communication issues and repetitive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Yet intellectual disability comes with a suite of developmental delays that can include social differences, and that can lead clinicians astray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 disability (ID) and Autism Spectrum disorder (ASD) are the most common developmental disorders present in humans. Combined, they affect between 3-5% of the population. Additionally, they can be found together in the same individual thereby complicating treatment.</a:t>
            </a:r>
            <a:endParaRPr lang="en-US" dirty="0"/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1765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https://www.youtube.com/watch?v=ps8lqMKXV1o 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of the most consistent findings in autism spectrum disorder (ASD) research is a higher rate of ASD diagnosis in males than females. Despite this, remarkably little research has focused on the reasons for this disparity. NICB doi:10.1186/s13229-015-0019-y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Four times as many boys present with ASD traits and receive a diagnosis of ASD compared to girls. 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ASD. To explain these phenomena, researchers have proposed a ‘female protective effect’ (FPE) theory, which suggests that females with loss-of-function mutations in ASD-associated genes are resistant to developing ASD symptoms.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55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of the most consistent findings in autism spectrum disorder (ASD) research is a higher rate of ASD diagnosis in males than females. Despite this, remarkably little research has focused on the reasons for this disparity. NICB doi:10.1186/s13229-015-0019-y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Four times as many boys present with ASD traits and receive a diagnosis of ASD compared to girls. 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ASD. To explain these phenomena, researchers have proposed a ‘female protective effect’ (FPE) theory, which suggests that females with loss-of-function mutations in ASD-associated genes are resistant to developing ASD symptoms.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5817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https://www.nhs.uk/conditions/autism/autism-and-everyday-life/fake-and-harmful-treatments/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944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https://</a:t>
            </a:r>
            <a:r>
              <a:rPr lang="en-US" dirty="0" err="1"/>
              <a:t>pathways.nice.org.uk</a:t>
            </a:r>
            <a:r>
              <a:rPr lang="en-US" dirty="0"/>
              <a:t>/pathways/</a:t>
            </a:r>
            <a:r>
              <a:rPr lang="en-US" dirty="0" err="1"/>
              <a:t>autism-spectrum-disorder#path</a:t>
            </a:r>
            <a:r>
              <a:rPr lang="en-US" dirty="0"/>
              <a:t>=view%3A/pathways/autism-spectrum-disorder/managing-autism-spectrum-disorder-in-under-19s.xml&amp;content=view-index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680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pathways.nice.org.uk</a:t>
            </a:r>
            <a:r>
              <a:rPr lang="en-US" dirty="0"/>
              <a:t>/pathways/</a:t>
            </a:r>
            <a:r>
              <a:rPr lang="en-US" dirty="0" err="1"/>
              <a:t>autism-spectrum-disorder#path</a:t>
            </a:r>
            <a:r>
              <a:rPr lang="en-US" dirty="0"/>
              <a:t>=view%3A/pathways/autism-spectrum-disorder/managing-autism-spectrum-disorder-in-under-19s.xml&amp;content=view-index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75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2/26/2023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96814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182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223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90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722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71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30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86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046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712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79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2/26/2023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74225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O-uOPK5RI" TargetMode="External"/><Relationship Id="rId2" Type="http://schemas.openxmlformats.org/officeDocument/2006/relationships/hyperlink" Target="https://www.youtube.com/watch?v=tEBsTX2OVgI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3826" y="1203246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Mental Disorders and Psychopathology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9646" y="4077072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Level 6 - Semester 1  - 22/23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2599606" y="2371071"/>
            <a:ext cx="67608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Week 5 – Autism Spectrum Disorder (ASD)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3874046" y="4077073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BMHP6006_BIRM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22D766-AD9B-4711-9761-1A7D968B47F2}"/>
              </a:ext>
            </a:extLst>
          </p:cNvPr>
          <p:cNvSpPr txBox="1"/>
          <p:nvPr/>
        </p:nvSpPr>
        <p:spPr>
          <a:xfrm>
            <a:off x="1752402" y="5645006"/>
            <a:ext cx="1934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Chloe Harries 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BD28-D7B1-4CEB-84F9-D459BF1D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/>
              <a:t>What do you think Autism means? </a:t>
            </a:r>
          </a:p>
        </p:txBody>
      </p:sp>
      <p:pic>
        <p:nvPicPr>
          <p:cNvPr id="4" name="Graphic 3" descr="Question Mark with solid fill">
            <a:extLst>
              <a:ext uri="{FF2B5EF4-FFF2-40B4-BE49-F238E27FC236}">
                <a16:creationId xmlns:a16="http://schemas.microsoft.com/office/drawing/2014/main" id="{11E3E22E-3E8A-329E-1E2A-1E4509ACE3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37484" y="1600201"/>
            <a:ext cx="3917032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4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7BD28-D7B1-4CEB-84F9-D459BF1D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Definition of Autism </a:t>
            </a:r>
            <a:endParaRPr lang="en-US" b="1" kern="1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4ED7E-2F07-9C4A-B937-A0D7C27B5D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According to the National Institute of Mental Health (NIMH, 2022) </a:t>
            </a:r>
            <a:r>
              <a:rPr lang="en-GB" sz="2400" dirty="0"/>
              <a:t>Autism spectrum disorder (ASD) is a developmental disorder that affects communication and behaviour.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Although autism can be diagnosed at any age, it is said to be a “developmental disorder” because symptoms generally appear in the first two years of life.</a:t>
            </a:r>
            <a:endParaRPr lang="en-US" sz="2400" dirty="0"/>
          </a:p>
        </p:txBody>
      </p:sp>
      <p:pic>
        <p:nvPicPr>
          <p:cNvPr id="5" name="Content Placeholder 4" descr="Artificial Intelligence with solid fill">
            <a:extLst>
              <a:ext uri="{FF2B5EF4-FFF2-40B4-BE49-F238E27FC236}">
                <a16:creationId xmlns:a16="http://schemas.microsoft.com/office/drawing/2014/main" id="{0536E2A2-D1FE-6EBD-2C3A-7DE0B3EF94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</p:spPr>
      </p:pic>
    </p:spTree>
    <p:extLst>
      <p:ext uri="{BB962C8B-B14F-4D97-AF65-F5344CB8AC3E}">
        <p14:creationId xmlns:p14="http://schemas.microsoft.com/office/powerpoint/2010/main" val="811221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F0FF1-818E-4E81-B10A-14393523F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725" y="2286000"/>
            <a:ext cx="5115791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100" b="1" dirty="0"/>
              <a:t>Is Intellectual disability and Autism the same?</a:t>
            </a:r>
          </a:p>
        </p:txBody>
      </p:sp>
      <p:pic>
        <p:nvPicPr>
          <p:cNvPr id="4" name="Picture 3" descr="Floating yellow green balls">
            <a:extLst>
              <a:ext uri="{FF2B5EF4-FFF2-40B4-BE49-F238E27FC236}">
                <a16:creationId xmlns:a16="http://schemas.microsoft.com/office/drawing/2014/main" id="{5D22C247-114B-8A41-AB55-1AC3C37649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2" r="10638" b="-2"/>
          <a:stretch/>
        </p:blipFill>
        <p:spPr>
          <a:xfrm>
            <a:off x="6096001" y="467591"/>
            <a:ext cx="5226402" cy="49564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9885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624B1-824F-744D-A64A-CAC96A5E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/>
              <a:t>Levels of Intellectual Disability </a:t>
            </a:r>
          </a:p>
        </p:txBody>
      </p:sp>
      <p:pic>
        <p:nvPicPr>
          <p:cNvPr id="5" name="Graphic 4" descr="Clipboard Partially Crossed with solid fill">
            <a:extLst>
              <a:ext uri="{FF2B5EF4-FFF2-40B4-BE49-F238E27FC236}">
                <a16:creationId xmlns:a16="http://schemas.microsoft.com/office/drawing/2014/main" id="{70168C19-EDA2-1996-29D3-FF30008640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88BF-F9AF-CF49-B9FC-919086799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b="1"/>
              <a:t>Mild intellectual disability</a:t>
            </a:r>
          </a:p>
          <a:p>
            <a:pPr>
              <a:lnSpc>
                <a:spcPct val="90000"/>
              </a:lnSpc>
            </a:pPr>
            <a:r>
              <a:rPr lang="en-US" sz="1100"/>
              <a:t>Some of the symptoms of mild intellectual disability include:</a:t>
            </a:r>
          </a:p>
          <a:p>
            <a:pPr>
              <a:lnSpc>
                <a:spcPct val="90000"/>
              </a:lnSpc>
            </a:pPr>
            <a:r>
              <a:rPr lang="en-US" sz="1100"/>
              <a:t>taking longer to learn to talk, but communicating well once they know how</a:t>
            </a:r>
          </a:p>
          <a:p>
            <a:pPr>
              <a:lnSpc>
                <a:spcPct val="90000"/>
              </a:lnSpc>
            </a:pPr>
            <a:r>
              <a:rPr lang="en-US" sz="1100"/>
              <a:t>being fully independent in self-care when they get older</a:t>
            </a:r>
          </a:p>
          <a:p>
            <a:pPr>
              <a:lnSpc>
                <a:spcPct val="90000"/>
              </a:lnSpc>
            </a:pPr>
            <a:r>
              <a:rPr lang="en-US" sz="1100"/>
              <a:t>having problems with reading and writing</a:t>
            </a:r>
          </a:p>
          <a:p>
            <a:pPr>
              <a:lnSpc>
                <a:spcPct val="90000"/>
              </a:lnSpc>
            </a:pPr>
            <a:r>
              <a:rPr lang="en-US" sz="1100"/>
              <a:t>social immaturity</a:t>
            </a:r>
          </a:p>
          <a:p>
            <a:pPr>
              <a:lnSpc>
                <a:spcPct val="90000"/>
              </a:lnSpc>
            </a:pPr>
            <a:r>
              <a:rPr lang="en-US" sz="1100"/>
              <a:t>increased difficulty with the responsibilities of marriage or parenting</a:t>
            </a:r>
          </a:p>
          <a:p>
            <a:pPr>
              <a:lnSpc>
                <a:spcPct val="90000"/>
              </a:lnSpc>
            </a:pPr>
            <a:r>
              <a:rPr lang="en-US" sz="1100"/>
              <a:t>benefiting from specialized education plans</a:t>
            </a:r>
          </a:p>
          <a:p>
            <a:pPr>
              <a:lnSpc>
                <a:spcPct val="90000"/>
              </a:lnSpc>
            </a:pPr>
            <a:r>
              <a:rPr lang="en-US" sz="1100"/>
              <a:t>having an IQ range of 50 to 69</a:t>
            </a:r>
            <a:br>
              <a:rPr lang="en-US" sz="1100"/>
            </a:br>
            <a:endParaRPr lang="en-US" sz="1100"/>
          </a:p>
          <a:p>
            <a:pPr>
              <a:lnSpc>
                <a:spcPct val="90000"/>
              </a:lnSpc>
            </a:pPr>
            <a:r>
              <a:rPr lang="en-US" sz="1100" b="1"/>
              <a:t>Moderate intellectual disability</a:t>
            </a:r>
          </a:p>
          <a:p>
            <a:pPr>
              <a:lnSpc>
                <a:spcPct val="90000"/>
              </a:lnSpc>
            </a:pPr>
            <a:r>
              <a:rPr lang="en-US" sz="1100"/>
              <a:t>are slow in understanding and using language</a:t>
            </a:r>
          </a:p>
          <a:p>
            <a:pPr>
              <a:lnSpc>
                <a:spcPct val="90000"/>
              </a:lnSpc>
            </a:pPr>
            <a:r>
              <a:rPr lang="en-US" sz="1100"/>
              <a:t>may have some difficulties with communication</a:t>
            </a:r>
          </a:p>
          <a:p>
            <a:pPr>
              <a:lnSpc>
                <a:spcPct val="90000"/>
              </a:lnSpc>
            </a:pPr>
            <a:r>
              <a:rPr lang="en-US" sz="1100"/>
              <a:t>can learn basic reading, writing, and counting skills</a:t>
            </a:r>
          </a:p>
          <a:p>
            <a:pPr>
              <a:lnSpc>
                <a:spcPct val="90000"/>
              </a:lnSpc>
            </a:pPr>
            <a:r>
              <a:rPr lang="en-US" sz="1100"/>
              <a:t>are generally unable to live alone</a:t>
            </a:r>
          </a:p>
          <a:p>
            <a:pPr>
              <a:lnSpc>
                <a:spcPct val="90000"/>
              </a:lnSpc>
            </a:pPr>
            <a:r>
              <a:rPr lang="en-US" sz="1100"/>
              <a:t>can often get around on their own to familiar places</a:t>
            </a:r>
          </a:p>
          <a:p>
            <a:pPr>
              <a:lnSpc>
                <a:spcPct val="90000"/>
              </a:lnSpc>
            </a:pPr>
            <a:r>
              <a:rPr lang="en-US" sz="1100"/>
              <a:t>can take part in various types of social activities</a:t>
            </a:r>
          </a:p>
          <a:p>
            <a:pPr>
              <a:lnSpc>
                <a:spcPct val="90000"/>
              </a:lnSpc>
            </a:pPr>
            <a:r>
              <a:rPr lang="en-US" sz="1100"/>
              <a:t>generally having an IQ range of 35 to 49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100"/>
            </a:b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14005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624B1-824F-744D-A64A-CAC96A5E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50" y="1821313"/>
            <a:ext cx="4030132" cy="32153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latin typeface="+mj-lt"/>
                <a:ea typeface="+mj-ea"/>
                <a:cs typeface="+mj-cs"/>
              </a:rPr>
              <a:t>Levels of Intellectual Disability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88BF-F9AF-CF49-B9FC-919086799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25291" y="789709"/>
            <a:ext cx="6764481" cy="5465617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1600" b="1" dirty="0"/>
              <a:t>Severe intellectual disability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Symptoms of severe ID include: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noticeable motor impairment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severe damage to, or abnormal development of, their central nervous system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generally having an IQ range of 20 to 34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150000"/>
              </a:lnSpc>
            </a:pPr>
            <a:r>
              <a:rPr lang="en-US" sz="1600" b="1" dirty="0"/>
              <a:t>Profound intellectual disability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Symptoms of profound ID include: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inability to understand or comply with requests or instructions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possible immobility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incontinence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very basic nonverbal communication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inability to care for their own needs independently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the need of constant help and supervision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having an IQ of less than 20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150000"/>
              </a:lnSpc>
            </a:pPr>
            <a:r>
              <a:rPr lang="en-US" sz="1600" b="1" dirty="0"/>
              <a:t>Other intellectual disability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People in this category are often physically impaired, have hearing loss, are nonverbal, or have a physical disability. These factors may prevent your child’s doctor from conducting screening tests.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150000"/>
              </a:lnSpc>
            </a:pPr>
            <a:r>
              <a:rPr lang="en-US" sz="1600" b="1" dirty="0"/>
              <a:t>Unspecified intellectual disability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If your child has an unspecified ID, they will show symptoms of ID, but their doctor doesn’t have enough information to determine their level of disability.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150000"/>
              </a:lnSpc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98730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80298CF9-CEC0-0061-BE65-F086DD757BAF}"/>
              </a:ext>
            </a:extLst>
          </p:cNvPr>
          <p:cNvSpPr/>
          <p:nvPr/>
        </p:nvSpPr>
        <p:spPr>
          <a:xfrm>
            <a:off x="2479285" y="259772"/>
            <a:ext cx="7034645" cy="4946073"/>
          </a:xfrm>
          <a:prstGeom prst="cloudCallout">
            <a:avLst>
              <a:gd name="adj1" fmla="val -73270"/>
              <a:gd name="adj2" fmla="val 67962"/>
            </a:avLst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4E61717-9A56-B04F-A583-FFB279158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94362" y="1152511"/>
            <a:ext cx="5204489" cy="3160593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Are they the same?</a:t>
            </a:r>
          </a:p>
        </p:txBody>
      </p:sp>
    </p:spTree>
    <p:extLst>
      <p:ext uri="{BB962C8B-B14F-4D97-AF65-F5344CB8AC3E}">
        <p14:creationId xmlns:p14="http://schemas.microsoft.com/office/powerpoint/2010/main" val="183628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B42BB-84B4-468E-9BEA-684E49405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36" y="457201"/>
            <a:ext cx="6179127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ICD-10 Classification</a:t>
            </a:r>
          </a:p>
        </p:txBody>
      </p:sp>
      <p:pic>
        <p:nvPicPr>
          <p:cNvPr id="5" name="Graphic 4" descr="Books on shelf with solid fill">
            <a:extLst>
              <a:ext uri="{FF2B5EF4-FFF2-40B4-BE49-F238E27FC236}">
                <a16:creationId xmlns:a16="http://schemas.microsoft.com/office/drawing/2014/main" id="{0943A800-9F85-F4D8-9F7F-869171A3E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E35AC-7CAF-40C3-80E6-8968009250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6108" y="332509"/>
            <a:ext cx="5306291" cy="52567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1800" dirty="0"/>
              <a:t>F84 Pervasive developmental disorders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F84.0 Childhood autism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F84.1 Atypical autism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F84.2 Rett's syndrome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F84.3 Other childhood disintegrative disorder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F84.4Overactive disorder associated with mental retardation and stereotyped movements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F84.5 Asperger's syndrome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 F84.8 Other pervasive developmental disorders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F84.9 Pervasive developmental disorder, unspecified</a:t>
            </a:r>
          </a:p>
        </p:txBody>
      </p:sp>
    </p:spTree>
    <p:extLst>
      <p:ext uri="{BB962C8B-B14F-4D97-AF65-F5344CB8AC3E}">
        <p14:creationId xmlns:p14="http://schemas.microsoft.com/office/powerpoint/2010/main" val="3799892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4AA5-7003-4C8C-85C8-B15506A5D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Common Features </a:t>
            </a:r>
            <a:endParaRPr lang="en-US" b="1"/>
          </a:p>
        </p:txBody>
      </p:sp>
      <p:pic>
        <p:nvPicPr>
          <p:cNvPr id="5" name="Graphic 4" descr="Aperture with solid fill">
            <a:extLst>
              <a:ext uri="{FF2B5EF4-FFF2-40B4-BE49-F238E27FC236}">
                <a16:creationId xmlns:a16="http://schemas.microsoft.com/office/drawing/2014/main" id="{293B14AD-E86F-55C8-DADE-49831F99FE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07479" y="1600200"/>
            <a:ext cx="3545075" cy="35450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5C73C-C48E-4D16-96B1-E24B6FFC0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(a)an onset that is invariably during infancy or childhood;</a:t>
            </a:r>
          </a:p>
          <a:p>
            <a:pPr>
              <a:lnSpc>
                <a:spcPct val="90000"/>
              </a:lnSpc>
            </a:pPr>
            <a:r>
              <a:rPr lang="en-US" sz="2400"/>
              <a:t> (b)an impairment or delay in the development of functions that are strongly related to biological maturation of the central nervous system; and </a:t>
            </a:r>
          </a:p>
          <a:p>
            <a:pPr>
              <a:lnSpc>
                <a:spcPct val="90000"/>
              </a:lnSpc>
            </a:pPr>
            <a:r>
              <a:rPr lang="en-US" sz="2400"/>
              <a:t>(c)a steady course that does not involve the remissions and relapses that tend to be characteristic of many mental disorders. </a:t>
            </a:r>
          </a:p>
        </p:txBody>
      </p:sp>
    </p:spTree>
    <p:extLst>
      <p:ext uri="{BB962C8B-B14F-4D97-AF65-F5344CB8AC3E}">
        <p14:creationId xmlns:p14="http://schemas.microsoft.com/office/powerpoint/2010/main" val="4167257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9FEDE-1382-4443-967F-F1E7AB40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Challenges experienced -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9FC5F-A3FD-409A-953B-A6705B57EE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Communication impairment/limitation</a:t>
            </a:r>
          </a:p>
          <a:p>
            <a:pPr>
              <a:lnSpc>
                <a:spcPct val="90000"/>
              </a:lnSpc>
            </a:pPr>
            <a:r>
              <a:rPr lang="en-US" sz="2400"/>
              <a:t>Limited theory of mind</a:t>
            </a:r>
          </a:p>
          <a:p>
            <a:pPr>
              <a:lnSpc>
                <a:spcPct val="90000"/>
              </a:lnSpc>
            </a:pPr>
            <a:r>
              <a:rPr lang="en-US" sz="2400"/>
              <a:t>Hypersensitivity/hyposensitivity – sensory stimulus (sounds, touch)</a:t>
            </a:r>
          </a:p>
          <a:p>
            <a:pPr>
              <a:lnSpc>
                <a:spcPct val="90000"/>
              </a:lnSpc>
            </a:pPr>
            <a:r>
              <a:rPr lang="en-US" sz="2400"/>
              <a:t>Changes in terms of social interaction</a:t>
            </a:r>
          </a:p>
          <a:p>
            <a:pPr>
              <a:lnSpc>
                <a:spcPct val="90000"/>
              </a:lnSpc>
            </a:pPr>
            <a:r>
              <a:rPr lang="en-US" sz="2400"/>
              <a:t>Limited eye contact</a:t>
            </a:r>
          </a:p>
          <a:p>
            <a:pPr>
              <a:lnSpc>
                <a:spcPct val="90000"/>
              </a:lnSpc>
            </a:pPr>
            <a:r>
              <a:rPr lang="en-US" sz="2400"/>
              <a:t>Routine and rigidity in daily functioning </a:t>
            </a:r>
          </a:p>
          <a:p>
            <a:pPr>
              <a:lnSpc>
                <a:spcPct val="90000"/>
              </a:lnSpc>
            </a:pPr>
            <a:endParaRPr lang="en-US" sz="2400"/>
          </a:p>
          <a:p>
            <a:pPr>
              <a:lnSpc>
                <a:spcPct val="90000"/>
              </a:lnSpc>
            </a:pPr>
            <a:endParaRPr lang="en-US" sz="2400"/>
          </a:p>
        </p:txBody>
      </p:sp>
      <p:pic>
        <p:nvPicPr>
          <p:cNvPr id="5" name="Content Placeholder 4" descr="Body builder with solid fill">
            <a:extLst>
              <a:ext uri="{FF2B5EF4-FFF2-40B4-BE49-F238E27FC236}">
                <a16:creationId xmlns:a16="http://schemas.microsoft.com/office/drawing/2014/main" id="{B1D708E1-D46B-A0C0-62A7-2CBA02A9C3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</p:spPr>
      </p:pic>
    </p:spTree>
    <p:extLst>
      <p:ext uri="{BB962C8B-B14F-4D97-AF65-F5344CB8AC3E}">
        <p14:creationId xmlns:p14="http://schemas.microsoft.com/office/powerpoint/2010/main" val="2328246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43041-C985-4534-8F70-6BBDC134F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Signs of Autism -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4249A-AC9E-4AB2-BCCD-13A800AA87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>
            <a:normAutofit/>
          </a:bodyPr>
          <a:lstStyle/>
          <a:p>
            <a:r>
              <a:rPr lang="en-US" sz="2200"/>
              <a:t>Lack of eye contact</a:t>
            </a:r>
          </a:p>
          <a:p>
            <a:r>
              <a:rPr lang="en-US" sz="2200"/>
              <a:t>Limited response to sensory cues</a:t>
            </a:r>
          </a:p>
          <a:p>
            <a:r>
              <a:rPr lang="en-US" sz="2200"/>
              <a:t>May not respond to name</a:t>
            </a:r>
          </a:p>
          <a:p>
            <a:r>
              <a:rPr lang="en-US" sz="2200"/>
              <a:t>Repetitive behaviors or actions: Flapping, repeating same terms </a:t>
            </a:r>
          </a:p>
          <a:p>
            <a:r>
              <a:rPr lang="en-US" sz="2200"/>
              <a:t>Limited interactions with other children</a:t>
            </a:r>
          </a:p>
          <a:p>
            <a:r>
              <a:rPr lang="en-US" sz="2200"/>
              <a:t>Limited emotional responses such as smiling</a:t>
            </a:r>
          </a:p>
        </p:txBody>
      </p:sp>
      <p:pic>
        <p:nvPicPr>
          <p:cNvPr id="11" name="Content Placeholder 10" descr="Stuffed Toy with solid fill">
            <a:extLst>
              <a:ext uri="{FF2B5EF4-FFF2-40B4-BE49-F238E27FC236}">
                <a16:creationId xmlns:a16="http://schemas.microsoft.com/office/drawing/2014/main" id="{4AE682F2-0CC8-EB37-8B66-FF71BCB562D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6470" y="2348345"/>
            <a:ext cx="2406722" cy="2406722"/>
          </a:xfrm>
        </p:spPr>
      </p:pic>
    </p:spTree>
    <p:extLst>
      <p:ext uri="{BB962C8B-B14F-4D97-AF65-F5344CB8AC3E}">
        <p14:creationId xmlns:p14="http://schemas.microsoft.com/office/powerpoint/2010/main" val="3931337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596B6-DB1B-4DF5-B26E-9A864167C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>
            <a:normAutofit fontScale="90000"/>
          </a:bodyPr>
          <a:lstStyle/>
          <a:p>
            <a:r>
              <a:rPr lang="en-US" sz="3600" dirty="0"/>
              <a:t>Signs of Autism -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362CA-8A8D-4D8D-946E-052DB6B07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Difficulties in understanding and interpreting social cues</a:t>
            </a:r>
          </a:p>
          <a:p>
            <a:pPr>
              <a:lnSpc>
                <a:spcPct val="90000"/>
              </a:lnSpc>
            </a:pPr>
            <a:r>
              <a:rPr lang="en-US"/>
              <a:t>Difficulties in understanding emotions of other individuals </a:t>
            </a:r>
          </a:p>
          <a:p>
            <a:pPr>
              <a:lnSpc>
                <a:spcPct val="90000"/>
              </a:lnSpc>
            </a:pPr>
            <a:r>
              <a:rPr lang="en-US"/>
              <a:t>Prefers primarily solitary </a:t>
            </a:r>
          </a:p>
          <a:p>
            <a:pPr>
              <a:lnSpc>
                <a:spcPct val="90000"/>
              </a:lnSpc>
            </a:pPr>
            <a:r>
              <a:rPr lang="en-US"/>
              <a:t>Challenges in terms of expressing emotions</a:t>
            </a:r>
          </a:p>
          <a:p>
            <a:pPr>
              <a:lnSpc>
                <a:spcPct val="90000"/>
              </a:lnSpc>
            </a:pPr>
            <a:r>
              <a:rPr lang="en-US"/>
              <a:t>Information may be perceived literally</a:t>
            </a:r>
          </a:p>
          <a:p>
            <a:pPr>
              <a:lnSpc>
                <a:spcPct val="90000"/>
              </a:lnSpc>
            </a:pPr>
            <a:r>
              <a:rPr lang="en-US"/>
              <a:t>Rigidity in terms of routine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  <p:pic>
        <p:nvPicPr>
          <p:cNvPr id="5" name="Graphic 4" descr="Confused person with solid fill">
            <a:extLst>
              <a:ext uri="{FF2B5EF4-FFF2-40B4-BE49-F238E27FC236}">
                <a16:creationId xmlns:a16="http://schemas.microsoft.com/office/drawing/2014/main" id="{5574BC4E-6F54-66C0-C3DD-9D99AF841E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1274" y="2556163"/>
            <a:ext cx="2957944" cy="295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375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>
            <a:extLst>
              <a:ext uri="{FF2B5EF4-FFF2-40B4-BE49-F238E27FC236}">
                <a16:creationId xmlns:a16="http://schemas.microsoft.com/office/drawing/2014/main" id="{44C92AE2-AADA-4F4C-87F8-102BD7844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71700" y="12700"/>
            <a:ext cx="7164136" cy="685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D598BE-C933-FA49-8423-83D799BA1D70}"/>
              </a:ext>
            </a:extLst>
          </p:cNvPr>
          <p:cNvSpPr txBox="1"/>
          <p:nvPr/>
        </p:nvSpPr>
        <p:spPr>
          <a:xfrm>
            <a:off x="9994900" y="317500"/>
            <a:ext cx="1217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National Autistic Society (2019) </a:t>
            </a:r>
            <a:r>
              <a:rPr lang="en-GB" i="1" dirty="0" err="1"/>
              <a:t>autism.org.uk</a:t>
            </a:r>
            <a:r>
              <a:rPr lang="en-GB" i="1" dirty="0"/>
              <a:t> [online]. Available at </a:t>
            </a:r>
            <a:r>
              <a:rPr lang="en-GB" b="1" i="1" dirty="0">
                <a:hlinkClick r:id="rId3"/>
              </a:rPr>
              <a:t>https://www.autism.org.uk/</a:t>
            </a:r>
            <a:r>
              <a:rPr lang="en-GB" i="1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679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534" y="1344304"/>
            <a:ext cx="7451678" cy="28437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b="1" kern="1200" dirty="0">
                <a:latin typeface="+mj-lt"/>
                <a:ea typeface="+mj-ea"/>
                <a:cs typeface="+mj-cs"/>
              </a:rPr>
              <a:t>Does Autistic symptoms appear similarly among males and females?</a:t>
            </a:r>
          </a:p>
        </p:txBody>
      </p:sp>
    </p:spTree>
    <p:extLst>
      <p:ext uri="{BB962C8B-B14F-4D97-AF65-F5344CB8AC3E}">
        <p14:creationId xmlns:p14="http://schemas.microsoft.com/office/powerpoint/2010/main" val="410363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/>
              <a:t>Asperger's Vs Autism </a:t>
            </a:r>
          </a:p>
        </p:txBody>
      </p:sp>
      <p:pic>
        <p:nvPicPr>
          <p:cNvPr id="7" name="Picture 6" descr="A picture containing text, sign, post&#10;&#10;Description automatically generated">
            <a:extLst>
              <a:ext uri="{FF2B5EF4-FFF2-40B4-BE49-F238E27FC236}">
                <a16:creationId xmlns:a16="http://schemas.microsoft.com/office/drawing/2014/main" id="{128D297C-4B9D-39C7-8D11-B4AB031E23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8616" y="1600201"/>
            <a:ext cx="5254767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3727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37C11-0038-8940-A5BF-9F2242481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2-Minute Neuroscience: Autism</a:t>
            </a:r>
            <a:br>
              <a:rPr lang="en-GB" sz="370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7F820-6568-BF4C-91AA-3859B4A372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US">
                <a:hlinkClick r:id="rId2"/>
              </a:rPr>
              <a:t>https://www.youtube.com/watch?v=tEBsTX2OVgI</a:t>
            </a:r>
            <a:r>
              <a:rPr lang="en-US"/>
              <a:t> </a:t>
            </a:r>
          </a:p>
          <a:p>
            <a:r>
              <a:rPr lang="en-US">
                <a:hlinkClick r:id="rId3"/>
              </a:rPr>
              <a:t>https://www.youtube.com/watch?v=JPO-uOPK5RI</a:t>
            </a:r>
            <a:r>
              <a:rPr lang="en-US"/>
              <a:t> </a:t>
            </a:r>
          </a:p>
        </p:txBody>
      </p:sp>
      <p:pic>
        <p:nvPicPr>
          <p:cNvPr id="17" name="Content Placeholder 16" descr="Close-up of purple cells">
            <a:extLst>
              <a:ext uri="{FF2B5EF4-FFF2-40B4-BE49-F238E27FC236}">
                <a16:creationId xmlns:a16="http://schemas.microsoft.com/office/drawing/2014/main" id="{231A682D-AB99-5701-CB4C-AA3B656C7E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0408" y="1600200"/>
            <a:ext cx="5319184" cy="3989388"/>
          </a:xfrm>
        </p:spPr>
      </p:pic>
    </p:spTree>
    <p:extLst>
      <p:ext uri="{BB962C8B-B14F-4D97-AF65-F5344CB8AC3E}">
        <p14:creationId xmlns:p14="http://schemas.microsoft.com/office/powerpoint/2010/main" val="268369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rts of the Brain Affected by Autism - PediaSpeech Services">
            <a:extLst>
              <a:ext uri="{FF2B5EF4-FFF2-40B4-BE49-F238E27FC236}">
                <a16:creationId xmlns:a16="http://schemas.microsoft.com/office/drawing/2014/main" id="{7861FD16-2B41-4645-AAEA-F91B1B694B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95" b="6321"/>
          <a:stretch/>
        </p:blipFill>
        <p:spPr bwMode="auto">
          <a:xfrm>
            <a:off x="2283691" y="0"/>
            <a:ext cx="7365206" cy="561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19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D1E1-CFE4-492F-8034-7A57953F5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How to get Diagnosed?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1BAA2-B858-4CFE-BBF8-C57A49AE5F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Speaking to a professional</a:t>
            </a:r>
          </a:p>
          <a:p>
            <a:pPr marL="70866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/>
              <a:t>Referral through a GP</a:t>
            </a:r>
          </a:p>
          <a:p>
            <a:pPr marL="70866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/>
              <a:t>Children below the age of 5 maybe assessed by a health visitor </a:t>
            </a:r>
          </a:p>
          <a:p>
            <a:pPr marL="70866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/>
              <a:t>Other health professionals</a:t>
            </a:r>
          </a:p>
          <a:p>
            <a:pPr marL="70866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/>
              <a:t>Special Educational Needs (</a:t>
            </a:r>
            <a:r>
              <a:rPr lang="en-US" sz="2800" b="0" i="0">
                <a:effectLst/>
              </a:rPr>
              <a:t>SENCO) staff</a:t>
            </a:r>
            <a:endParaRPr lang="en-US" sz="2800"/>
          </a:p>
          <a:p>
            <a:pPr>
              <a:lnSpc>
                <a:spcPct val="90000"/>
              </a:lnSpc>
            </a:pPr>
            <a:r>
              <a:rPr lang="en-US"/>
              <a:t>Autism Assessment </a:t>
            </a:r>
          </a:p>
        </p:txBody>
      </p:sp>
      <p:pic>
        <p:nvPicPr>
          <p:cNvPr id="5" name="Content Placeholder 4" descr="Doctor using touchscreen computer monitor to view a microscope slide">
            <a:extLst>
              <a:ext uri="{FF2B5EF4-FFF2-40B4-BE49-F238E27FC236}">
                <a16:creationId xmlns:a16="http://schemas.microsoft.com/office/drawing/2014/main" id="{68DD0FDD-C19D-956F-ADA3-A0D0087758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800136"/>
            <a:ext cx="5384800" cy="3589516"/>
          </a:xfrm>
        </p:spPr>
      </p:pic>
    </p:spTree>
    <p:extLst>
      <p:ext uri="{BB962C8B-B14F-4D97-AF65-F5344CB8AC3E}">
        <p14:creationId xmlns:p14="http://schemas.microsoft.com/office/powerpoint/2010/main" val="27176151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B76D1-5377-4B13-BC43-C01D1CCBF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5257800" cy="4042196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Harmful/ineffective Treatments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08539-DC86-4699-8018-0CDCC1FD9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Special Diets </a:t>
            </a:r>
            <a:r>
              <a:rPr lang="en-US" dirty="0" err="1"/>
              <a:t>Eg</a:t>
            </a:r>
            <a:r>
              <a:rPr lang="en-US" dirty="0"/>
              <a:t>: Keto</a:t>
            </a:r>
          </a:p>
          <a:p>
            <a:r>
              <a:rPr lang="en-US" dirty="0"/>
              <a:t>Vitamins or other supplements</a:t>
            </a:r>
          </a:p>
          <a:p>
            <a:r>
              <a:rPr lang="en-US" b="0" i="0" dirty="0" err="1">
                <a:effectLst/>
                <a:latin typeface="Frutiger W01"/>
              </a:rPr>
              <a:t>GcMAF</a:t>
            </a:r>
            <a:r>
              <a:rPr lang="en-US" b="0" i="0" dirty="0">
                <a:effectLst/>
                <a:latin typeface="Frutiger W01"/>
              </a:rPr>
              <a:t> – an injection made from blood cells</a:t>
            </a:r>
          </a:p>
          <a:p>
            <a:r>
              <a:rPr lang="en-US" dirty="0"/>
              <a:t>Specific medications (targeted towards memory and/hormones</a:t>
            </a:r>
          </a:p>
          <a:p>
            <a:r>
              <a:rPr lang="en-US" dirty="0"/>
              <a:t>Neurofeedback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16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2769-6F89-48C3-894C-14A6C1788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Autism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D90C-B33B-4C16-9E8B-0FDFB7C92A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US"/>
              <a:t>P</a:t>
            </a:r>
            <a:r>
              <a:rPr lang="en-US" b="0" i="0">
                <a:effectLst/>
              </a:rPr>
              <a:t>aediatrician</a:t>
            </a:r>
          </a:p>
          <a:p>
            <a:r>
              <a:rPr lang="en-US"/>
              <a:t>Psychologist (appropriate based on age)</a:t>
            </a:r>
          </a:p>
          <a:p>
            <a:r>
              <a:rPr lang="en-US"/>
              <a:t>Educational Psychologist </a:t>
            </a:r>
          </a:p>
          <a:p>
            <a:r>
              <a:rPr lang="en-US"/>
              <a:t>Clinical Psychologist</a:t>
            </a:r>
          </a:p>
          <a:p>
            <a:r>
              <a:rPr lang="en-US"/>
              <a:t>Occupational Therapist </a:t>
            </a:r>
          </a:p>
        </p:txBody>
      </p:sp>
      <p:pic>
        <p:nvPicPr>
          <p:cNvPr id="5" name="Content Placeholder 4" descr="Group of people outline">
            <a:extLst>
              <a:ext uri="{FF2B5EF4-FFF2-40B4-BE49-F238E27FC236}">
                <a16:creationId xmlns:a16="http://schemas.microsoft.com/office/drawing/2014/main" id="{87D4B382-634A-00D9-B953-E9F1F4F3BF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47609" y="1947358"/>
            <a:ext cx="2717800" cy="2717800"/>
          </a:xfrm>
        </p:spPr>
      </p:pic>
    </p:spTree>
    <p:extLst>
      <p:ext uri="{BB962C8B-B14F-4D97-AF65-F5344CB8AC3E}">
        <p14:creationId xmlns:p14="http://schemas.microsoft.com/office/powerpoint/2010/main" val="1491372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0CE9-3512-4E35-A204-4344E0BE6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E29EE-CEA5-46D8-B10E-F0752B97C5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Interventions maybe helpful in managing symptoms/distress experienced</a:t>
            </a:r>
          </a:p>
          <a:p>
            <a:pPr>
              <a:lnSpc>
                <a:spcPct val="90000"/>
              </a:lnSpc>
            </a:pPr>
            <a:r>
              <a:rPr lang="en-GB" sz="2000"/>
              <a:t>PECS (Picture Exchange Communication System) </a:t>
            </a:r>
          </a:p>
          <a:p>
            <a:pPr>
              <a:lnSpc>
                <a:spcPct val="90000"/>
              </a:lnSpc>
            </a:pPr>
            <a:r>
              <a:rPr lang="en-GB" sz="2000"/>
              <a:t>SPELL (Structure, Positive, Empathy, Low arousal, Links) </a:t>
            </a:r>
          </a:p>
          <a:p>
            <a:pPr>
              <a:lnSpc>
                <a:spcPct val="90000"/>
              </a:lnSpc>
            </a:pPr>
            <a:r>
              <a:rPr lang="en-GB" sz="2000"/>
              <a:t>TEACCH (Treatment of Autistic and Communication Handicapped Children) </a:t>
            </a:r>
          </a:p>
          <a:p>
            <a:pPr>
              <a:lnSpc>
                <a:spcPct val="90000"/>
              </a:lnSpc>
            </a:pPr>
            <a:r>
              <a:rPr lang="en-GB" sz="2000"/>
              <a:t>Social Stories </a:t>
            </a:r>
          </a:p>
          <a:p>
            <a:pPr>
              <a:lnSpc>
                <a:spcPct val="90000"/>
              </a:lnSpc>
            </a:pPr>
            <a:r>
              <a:rPr lang="en-GB" sz="2000"/>
              <a:t>speech and language therapy.</a:t>
            </a:r>
          </a:p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5" name="Content Placeholder 4" descr="Chat bubble with solid fill">
            <a:extLst>
              <a:ext uri="{FF2B5EF4-FFF2-40B4-BE49-F238E27FC236}">
                <a16:creationId xmlns:a16="http://schemas.microsoft.com/office/drawing/2014/main" id="{5944556A-14D8-E8D6-9DAD-929BD34DB8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</p:spPr>
      </p:pic>
    </p:spTree>
    <p:extLst>
      <p:ext uri="{BB962C8B-B14F-4D97-AF65-F5344CB8AC3E}">
        <p14:creationId xmlns:p14="http://schemas.microsoft.com/office/powerpoint/2010/main" val="1865254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BB95F-99F6-4F28-ACC9-235A428D2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Autism Assessment </a:t>
            </a:r>
            <a:br>
              <a:rPr lang="en-US" sz="3700" b="1" dirty="0"/>
            </a:br>
            <a:endParaRPr lang="en-US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8C9DB-CC18-4AF9-BAC6-612D4DDDA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/>
              <a:t>Team of autism related professionals would be assessing the child in terms of</a:t>
            </a:r>
          </a:p>
          <a:p>
            <a:pPr lvl="1"/>
            <a:r>
              <a:rPr lang="en-US" sz="3200"/>
              <a:t>	Challenges experienced by the child</a:t>
            </a:r>
          </a:p>
          <a:p>
            <a:pPr lvl="1"/>
            <a:r>
              <a:rPr lang="en-US" sz="3200"/>
              <a:t>	Social interaction of the child</a:t>
            </a:r>
          </a:p>
          <a:p>
            <a:pPr lvl="1"/>
            <a:r>
              <a:rPr lang="en-US" sz="3200"/>
              <a:t>	Assessing information based on the other individuals (parents, 	teachers and GP)</a:t>
            </a:r>
          </a:p>
          <a:p>
            <a:pPr lvl="1"/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11443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1E059-0111-427F-A86B-A943400C9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Factors to consider </a:t>
            </a:r>
          </a:p>
        </p:txBody>
      </p:sp>
      <p:pic>
        <p:nvPicPr>
          <p:cNvPr id="5" name="Content Placeholder 4" descr="Abacus with solid fill">
            <a:extLst>
              <a:ext uri="{FF2B5EF4-FFF2-40B4-BE49-F238E27FC236}">
                <a16:creationId xmlns:a16="http://schemas.microsoft.com/office/drawing/2014/main" id="{611F6947-5508-E6DF-98B7-7F2A339CBB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74B2F-DB75-4DF6-AFDA-B763C273F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3 months of Referral </a:t>
            </a:r>
          </a:p>
          <a:p>
            <a:pPr>
              <a:lnSpc>
                <a:spcPct val="90000"/>
              </a:lnSpc>
            </a:pPr>
            <a:r>
              <a:rPr lang="en-US"/>
              <a:t>Presence of case coordinated for each client </a:t>
            </a:r>
          </a:p>
          <a:p>
            <a:pPr>
              <a:lnSpc>
                <a:spcPct val="90000"/>
              </a:lnSpc>
            </a:pPr>
            <a:r>
              <a:rPr lang="en-US"/>
              <a:t>Assess how information will be shared with the client </a:t>
            </a:r>
          </a:p>
          <a:p>
            <a:pPr>
              <a:lnSpc>
                <a:spcPct val="90000"/>
              </a:lnSpc>
            </a:pPr>
            <a:r>
              <a:rPr lang="en-US"/>
              <a:t>Assess client’s ability to consent </a:t>
            </a:r>
          </a:p>
          <a:p>
            <a:pPr>
              <a:lnSpc>
                <a:spcPct val="90000"/>
              </a:lnSpc>
            </a:pPr>
            <a:r>
              <a:rPr lang="en-US"/>
              <a:t>Physical Diagnosis </a:t>
            </a:r>
          </a:p>
          <a:p>
            <a:pPr>
              <a:lnSpc>
                <a:spcPct val="90000"/>
              </a:lnSpc>
            </a:pPr>
            <a:r>
              <a:rPr lang="en-US"/>
              <a:t>Differential Diagnosis</a:t>
            </a:r>
          </a:p>
        </p:txBody>
      </p:sp>
    </p:spTree>
    <p:extLst>
      <p:ext uri="{BB962C8B-B14F-4D97-AF65-F5344CB8AC3E}">
        <p14:creationId xmlns:p14="http://schemas.microsoft.com/office/powerpoint/2010/main" val="41763431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078E-8EEF-43C8-AFB8-2AAA48E08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ADOS – Autisms Diagnostic Observation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750E-CF43-4134-9CC6-857E4CC01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/>
              <a:t>Response to names</a:t>
            </a:r>
          </a:p>
          <a:p>
            <a:r>
              <a:rPr lang="en-US"/>
              <a:t>Playing (free play vs social, pretend play)</a:t>
            </a:r>
          </a:p>
          <a:p>
            <a:r>
              <a:rPr lang="en-US"/>
              <a:t>Social interactions</a:t>
            </a:r>
          </a:p>
          <a:p>
            <a:r>
              <a:rPr lang="en-US"/>
              <a:t>Conversations about emotions</a:t>
            </a:r>
          </a:p>
          <a:p>
            <a:r>
              <a:rPr lang="en-US"/>
              <a:t>Smile</a:t>
            </a:r>
          </a:p>
        </p:txBody>
      </p:sp>
    </p:spTree>
    <p:extLst>
      <p:ext uri="{BB962C8B-B14F-4D97-AF65-F5344CB8AC3E}">
        <p14:creationId xmlns:p14="http://schemas.microsoft.com/office/powerpoint/2010/main" val="13007453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277A-919E-4AB9-A6D2-34C010A2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/>
              <a:t>ADOS – Components Assessed</a:t>
            </a:r>
          </a:p>
        </p:txBody>
      </p:sp>
      <p:pic>
        <p:nvPicPr>
          <p:cNvPr id="5" name="Content Placeholder 4" descr="Meeting with solid fill">
            <a:extLst>
              <a:ext uri="{FF2B5EF4-FFF2-40B4-BE49-F238E27FC236}">
                <a16:creationId xmlns:a16="http://schemas.microsoft.com/office/drawing/2014/main" id="{05D68B3A-056E-A41B-6833-F5FBC46FB3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D055B-9F09-45D9-9C14-88897F0E35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US"/>
              <a:t>Communication</a:t>
            </a:r>
          </a:p>
          <a:p>
            <a:r>
              <a:rPr lang="en-US"/>
              <a:t>Social Interactions</a:t>
            </a:r>
          </a:p>
          <a:p>
            <a:r>
              <a:rPr lang="en-US"/>
              <a:t>Behaviors </a:t>
            </a:r>
          </a:p>
          <a:p>
            <a:r>
              <a:rPr lang="en-US"/>
              <a:t>Emotion (Positives and Negatives)</a:t>
            </a:r>
          </a:p>
        </p:txBody>
      </p:sp>
    </p:spTree>
    <p:extLst>
      <p:ext uri="{BB962C8B-B14F-4D97-AF65-F5344CB8AC3E}">
        <p14:creationId xmlns:p14="http://schemas.microsoft.com/office/powerpoint/2010/main" val="14066109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CAFF2B64-A788-4857-8A55-447C2CC8B868}" vid="{37A59BBF-9B3C-4BC9-A08D-CCA24BB26A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1576</Words>
  <Application>Microsoft Office PowerPoint</Application>
  <PresentationFormat>Widescreen</PresentationFormat>
  <Paragraphs>175</Paragraphs>
  <Slides>25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Frutiger W01</vt:lpstr>
      <vt:lpstr>Myriad Pro</vt:lpstr>
      <vt:lpstr>Arial</vt:lpstr>
      <vt:lpstr>Calibri</vt:lpstr>
      <vt:lpstr>UWTSD Theme</vt:lpstr>
      <vt:lpstr>Mental Disorders and Psychopathology</vt:lpstr>
      <vt:lpstr>What do you think Autism means? </vt:lpstr>
      <vt:lpstr>Definition of Autism </vt:lpstr>
      <vt:lpstr>Is Intellectual disability and Autism the same?</vt:lpstr>
      <vt:lpstr>Levels of Intellectual Disability </vt:lpstr>
      <vt:lpstr>Levels of Intellectual Disability continued </vt:lpstr>
      <vt:lpstr>Are they the same?</vt:lpstr>
      <vt:lpstr>ICD-10 Classification</vt:lpstr>
      <vt:lpstr>Common Features </vt:lpstr>
      <vt:lpstr>Challenges experienced - Autism</vt:lpstr>
      <vt:lpstr>Signs of Autism - Children</vt:lpstr>
      <vt:lpstr>Signs of Autism - Adults</vt:lpstr>
      <vt:lpstr>PowerPoint Presentation</vt:lpstr>
      <vt:lpstr>Does Autistic symptoms appear similarly among males and females?</vt:lpstr>
      <vt:lpstr>Asperger's Vs Autism </vt:lpstr>
      <vt:lpstr>2-Minute Neuroscience: Autism </vt:lpstr>
      <vt:lpstr>PowerPoint Presentation</vt:lpstr>
      <vt:lpstr>How to get Diagnosed?</vt:lpstr>
      <vt:lpstr>Harmful/ineffective Treatments</vt:lpstr>
      <vt:lpstr>Autism Team </vt:lpstr>
      <vt:lpstr>Interventions</vt:lpstr>
      <vt:lpstr>Autism Assessment  </vt:lpstr>
      <vt:lpstr>Factors to consider </vt:lpstr>
      <vt:lpstr>ADOS – Autisms Diagnostic Observation Schedule</vt:lpstr>
      <vt:lpstr>ADOS – Components Assessed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</dc:title>
  <dc:creator>Dushika Rajan</dc:creator>
  <cp:lastModifiedBy>Chloe Harries</cp:lastModifiedBy>
  <cp:revision>10</cp:revision>
  <dcterms:created xsi:type="dcterms:W3CDTF">2021-03-15T01:30:54Z</dcterms:created>
  <dcterms:modified xsi:type="dcterms:W3CDTF">2023-02-26T23:35:47Z</dcterms:modified>
</cp:coreProperties>
</file>