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41E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754"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1022AA-B422-4A9A-A992-116D4BFFA8F1}" type="datetimeFigureOut">
              <a:rPr lang="en-US" smtClean="0"/>
              <a:t>4/20/2022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A6F2C8-1CF3-4B60-8DFB-B0F31222F0E4}" type="slidenum">
              <a:rPr lang="en-US" smtClean="0"/>
              <a:t>‹#›</a:t>
            </a:fld>
            <a:endParaRPr lang="en-US"/>
          </a:p>
        </p:txBody>
      </p:sp>
    </p:spTree>
    <p:extLst>
      <p:ext uri="{BB962C8B-B14F-4D97-AF65-F5344CB8AC3E}">
        <p14:creationId xmlns:p14="http://schemas.microsoft.com/office/powerpoint/2010/main" val="1822841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spcBef>
                <a:spcPts val="0"/>
              </a:spcBef>
              <a:spcAft>
                <a:spcPts val="0"/>
              </a:spcAft>
              <a:buFont typeface="+mj-lt"/>
              <a:buNone/>
            </a:pPr>
            <a:r>
              <a:rPr lang="en-US" sz="1800" b="1" i="0" u="none" strike="noStrike" dirty="0">
                <a:solidFill>
                  <a:srgbClr val="000000"/>
                </a:solidFill>
                <a:effectLst/>
                <a:latin typeface="Times New Roman" panose="02020603050405020304" pitchFamily="18" charset="0"/>
              </a:rPr>
              <a:t>Introduction</a:t>
            </a: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purpose of the presentation is to demonstrate the leadership of Jeff Bezos. Jeff Bezos is the CEO of the Amazon. There is the great importance his leadership style on the success of the business. The presentation has evaluated the leadership styles critically relating to the ability of the leadership. Following the proper theory of the leadership, Bezos is getting the proper success in the organization. There is the great importance of the transformation as well as the situation leadership that helps Bezos in getting different areas of the success. Jeff Bezos is known as the computer engineer, investor, commercial astronaut, media proprietor as well as the </a:t>
            </a:r>
            <a:r>
              <a:rPr lang="en-US" sz="1800" b="0" i="0" u="none" strike="noStrike" dirty="0" err="1">
                <a:solidFill>
                  <a:srgbClr val="000000"/>
                </a:solidFill>
                <a:effectLst/>
                <a:latin typeface="Times New Roman" panose="02020603050405020304" pitchFamily="18" charset="0"/>
              </a:rPr>
              <a:t>american</a:t>
            </a:r>
            <a:r>
              <a:rPr lang="en-US" sz="1800" b="0" i="0" u="none" strike="noStrike" dirty="0">
                <a:solidFill>
                  <a:srgbClr val="000000"/>
                </a:solidFill>
                <a:effectLst/>
                <a:latin typeface="Times New Roman" panose="02020603050405020304" pitchFamily="18" charset="0"/>
              </a:rPr>
              <a:t> entrepreneur.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2</a:t>
            </a:fld>
            <a:endParaRPr lang="en-US"/>
          </a:p>
        </p:txBody>
      </p:sp>
    </p:spTree>
    <p:extLst>
      <p:ext uri="{BB962C8B-B14F-4D97-AF65-F5344CB8AC3E}">
        <p14:creationId xmlns:p14="http://schemas.microsoft.com/office/powerpoint/2010/main" val="3371361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spcBef>
                <a:spcPts val="0"/>
              </a:spcBef>
              <a:spcAft>
                <a:spcPts val="0"/>
              </a:spcAft>
              <a:buFont typeface="+mj-lt"/>
              <a:buNone/>
            </a:pPr>
            <a:r>
              <a:rPr lang="en-US" sz="1800" b="1" i="0" u="none" strike="noStrike" dirty="0">
                <a:solidFill>
                  <a:srgbClr val="000000"/>
                </a:solidFill>
                <a:effectLst/>
                <a:latin typeface="Times New Roman" panose="02020603050405020304" pitchFamily="18" charset="0"/>
              </a:rPr>
              <a:t>Effectiveness of Leadership styles and qualities of Jeff Bezos </a:t>
            </a: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Jeff Bezos is known as the transformation leader. The transformational leader. Through the transformational leadership, he is motivating as well as inspiring the team members for achieving different types of the areas. He ensures that everyone in the organization is helpful for the goal achievement. The team has the proper vision in the organization (</a:t>
            </a:r>
            <a:r>
              <a:rPr lang="en-US" sz="1800" b="0" i="0" u="none" strike="noStrike" dirty="0" err="1">
                <a:solidFill>
                  <a:srgbClr val="000000"/>
                </a:solidFill>
                <a:effectLst/>
                <a:latin typeface="Times New Roman" panose="02020603050405020304" pitchFamily="18" charset="0"/>
              </a:rPr>
              <a:t>Quellmalz</a:t>
            </a:r>
            <a:r>
              <a:rPr lang="en-US" sz="1800" b="0" i="0" u="none" strike="noStrike" dirty="0">
                <a:solidFill>
                  <a:srgbClr val="000000"/>
                </a:solidFill>
                <a:effectLst/>
                <a:latin typeface="Times New Roman" panose="02020603050405020304" pitchFamily="18" charset="0"/>
              </a:rPr>
              <a:t>, 2021). </a:t>
            </a:r>
            <a:endParaRPr lang="en-US"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In this sense, the vision of the Amazon is to be a consumer-centric company. Through the leadership, Bezos is making sure that the consumers are the first priority of the organization and through this he delivered the great message to the team members of the organization.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3</a:t>
            </a:fld>
            <a:endParaRPr lang="en-US"/>
          </a:p>
        </p:txBody>
      </p:sp>
    </p:spTree>
    <p:extLst>
      <p:ext uri="{BB962C8B-B14F-4D97-AF65-F5344CB8AC3E}">
        <p14:creationId xmlns:p14="http://schemas.microsoft.com/office/powerpoint/2010/main" val="2656410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spcBef>
                <a:spcPts val="0"/>
              </a:spcBef>
              <a:spcAft>
                <a:spcPts val="0"/>
              </a:spcAft>
              <a:buFont typeface="+mj-lt"/>
              <a:buNone/>
            </a:pPr>
            <a:r>
              <a:rPr lang="en-US" sz="1800" b="1" i="0" u="none" strike="noStrike" dirty="0">
                <a:solidFill>
                  <a:srgbClr val="000000"/>
                </a:solidFill>
                <a:effectLst/>
                <a:latin typeface="Times New Roman" panose="02020603050405020304" pitchFamily="18" charset="0"/>
              </a:rPr>
              <a:t>Transformational Leadership Theory </a:t>
            </a: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This is the leadership that is important to create the high performance through the workforce. Through this theory, the leader can inspire the team members properly as well as the members of the organization can go through the different types of the requirements related to the tasks of the organization. This is the theory of the leadership that can be related to the all type of the level of the organization like departments, divisions, teams as well as the entire organization. Following this theory of the leadership, the leaders can be visionary, risk-takers, daring as well as thoughtful thinkers and the qualities are involved in Jeff Bezos that helps him to be a successful leader (</a:t>
            </a:r>
            <a:r>
              <a:rPr lang="en-US" sz="1800" b="0" i="0" u="none" strike="noStrike" dirty="0" err="1">
                <a:solidFill>
                  <a:srgbClr val="000000"/>
                </a:solidFill>
                <a:effectLst/>
                <a:latin typeface="Times New Roman" panose="02020603050405020304" pitchFamily="18" charset="0"/>
              </a:rPr>
              <a:t>Korejan</a:t>
            </a:r>
            <a:r>
              <a:rPr lang="en-US" sz="1800" b="0" i="0" u="none" strike="noStrike" dirty="0">
                <a:solidFill>
                  <a:srgbClr val="000000"/>
                </a:solidFill>
                <a:effectLst/>
                <a:latin typeface="Times New Roman" panose="02020603050405020304" pitchFamily="18" charset="0"/>
              </a:rPr>
              <a:t> and </a:t>
            </a:r>
            <a:r>
              <a:rPr lang="en-US" sz="1800" b="0" i="0" u="none" strike="noStrike" dirty="0" err="1">
                <a:solidFill>
                  <a:srgbClr val="000000"/>
                </a:solidFill>
                <a:effectLst/>
                <a:latin typeface="Times New Roman" panose="02020603050405020304" pitchFamily="18" charset="0"/>
              </a:rPr>
              <a:t>Shahbazi</a:t>
            </a:r>
            <a:r>
              <a:rPr lang="en-US" sz="1800" b="0" i="0" u="none" strike="noStrike" dirty="0">
                <a:solidFill>
                  <a:srgbClr val="000000"/>
                </a:solidFill>
                <a:effectLst/>
                <a:latin typeface="Times New Roman" panose="02020603050405020304" pitchFamily="18" charset="0"/>
              </a:rPr>
              <a:t>, 2016).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4</a:t>
            </a:fld>
            <a:endParaRPr lang="en-US"/>
          </a:p>
        </p:txBody>
      </p:sp>
    </p:spTree>
    <p:extLst>
      <p:ext uri="{BB962C8B-B14F-4D97-AF65-F5344CB8AC3E}">
        <p14:creationId xmlns:p14="http://schemas.microsoft.com/office/powerpoint/2010/main" val="1377018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spcBef>
                <a:spcPts val="0"/>
              </a:spcBef>
              <a:spcAft>
                <a:spcPts val="0"/>
              </a:spcAft>
              <a:buFont typeface="+mj-lt"/>
              <a:buNone/>
            </a:pPr>
            <a:r>
              <a:rPr lang="en-US" sz="1800" b="1" i="1" u="none" strike="noStrike" dirty="0">
                <a:solidFill>
                  <a:srgbClr val="000000"/>
                </a:solidFill>
                <a:effectLst/>
                <a:latin typeface="Times New Roman" panose="02020603050405020304" pitchFamily="18" charset="0"/>
              </a:rPr>
              <a:t>Four Factors of the Transformational Leadership</a:t>
            </a: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There are four types of the factor that are related to the transformational leadership. </a:t>
            </a:r>
            <a:endParaRPr lang="en-US" b="0" dirty="0">
              <a:effectLst/>
            </a:endParaRPr>
          </a:p>
          <a:p>
            <a:pPr algn="just" rtl="0" fontAlgn="base">
              <a:spcBef>
                <a:spcPts val="0"/>
              </a:spcBef>
              <a:spcAft>
                <a:spcPts val="0"/>
              </a:spcAft>
              <a:buFont typeface="Arial" panose="020B0604020202020204" pitchFamily="34" charset="0"/>
              <a:buChar char="•"/>
            </a:pPr>
            <a:r>
              <a:rPr lang="en-US" sz="1800" b="1" i="0" u="none" strike="noStrike" dirty="0">
                <a:solidFill>
                  <a:srgbClr val="000000"/>
                </a:solidFill>
                <a:effectLst/>
                <a:latin typeface="Times New Roman" panose="02020603050405020304" pitchFamily="18" charset="0"/>
              </a:rPr>
              <a:t>Inspirational motivation - </a:t>
            </a:r>
            <a:r>
              <a:rPr lang="en-US" sz="1800" b="0" i="0" u="none" strike="noStrike" dirty="0">
                <a:solidFill>
                  <a:srgbClr val="000000"/>
                </a:solidFill>
                <a:effectLst/>
                <a:latin typeface="Times New Roman" panose="02020603050405020304" pitchFamily="18" charset="0"/>
              </a:rPr>
              <a:t>This is describing the quality of Bezos that is included with the proper commitment of him and this is related to the vision of the company. Through this he can make the proper support to reach the goals of the organization. This is related to the critical thinking as well as problem solving for making the organization better. </a:t>
            </a:r>
            <a:endParaRPr lang="en-US" sz="1800" b="1" i="0" u="none" strike="noStrike" dirty="0">
              <a:solidFill>
                <a:srgbClr val="000000"/>
              </a:solidFill>
              <a:effectLst/>
              <a:latin typeface="Times New Roman" panose="02020603050405020304" pitchFamily="18" charset="0"/>
            </a:endParaRPr>
          </a:p>
          <a:p>
            <a:pPr algn="just" rtl="0" fontAlgn="base">
              <a:spcBef>
                <a:spcPts val="0"/>
              </a:spcBef>
              <a:spcAft>
                <a:spcPts val="0"/>
              </a:spcAft>
              <a:buFont typeface="Arial" panose="020B0604020202020204" pitchFamily="34" charset="0"/>
              <a:buChar char="•"/>
            </a:pPr>
            <a:r>
              <a:rPr lang="en-US" sz="1800" b="1" i="0" u="none" strike="noStrike" dirty="0">
                <a:solidFill>
                  <a:srgbClr val="000000"/>
                </a:solidFill>
                <a:effectLst/>
                <a:latin typeface="Times New Roman" panose="02020603050405020304" pitchFamily="18" charset="0"/>
              </a:rPr>
              <a:t>Intellectual Stimulation - </a:t>
            </a:r>
            <a:r>
              <a:rPr lang="en-US" sz="1800" b="0" i="0" u="none" strike="noStrike" dirty="0">
                <a:solidFill>
                  <a:srgbClr val="000000"/>
                </a:solidFill>
                <a:effectLst/>
                <a:latin typeface="Times New Roman" panose="02020603050405020304" pitchFamily="18" charset="0"/>
              </a:rPr>
              <a:t>This is describing the leadership of Bezos that is leading to the creativity as well as innovativeness through the challengeable situation . This quality  is promoting critical thinking as well as problem solving that make the organization successful. </a:t>
            </a:r>
            <a:endParaRPr lang="en-US" sz="1800" b="1" i="0" u="none" strike="noStrike" dirty="0">
              <a:solidFill>
                <a:srgbClr val="000000"/>
              </a:solidFill>
              <a:effectLst/>
              <a:latin typeface="Times New Roman" panose="02020603050405020304" pitchFamily="18" charset="0"/>
            </a:endParaRPr>
          </a:p>
          <a:p>
            <a:pPr algn="just" rtl="0" fontAlgn="base">
              <a:spcBef>
                <a:spcPts val="0"/>
              </a:spcBef>
              <a:spcAft>
                <a:spcPts val="0"/>
              </a:spcAft>
              <a:buFont typeface="Arial" panose="020B0604020202020204" pitchFamily="34" charset="0"/>
              <a:buChar char="•"/>
            </a:pPr>
            <a:r>
              <a:rPr lang="en-US" sz="1800" b="1" i="0" u="none" strike="noStrike" dirty="0">
                <a:solidFill>
                  <a:srgbClr val="000000"/>
                </a:solidFill>
                <a:effectLst/>
                <a:latin typeface="Times New Roman" panose="02020603050405020304" pitchFamily="18" charset="0"/>
              </a:rPr>
              <a:t>Idealized influence - </a:t>
            </a:r>
            <a:r>
              <a:rPr lang="en-US" sz="1800" b="0" i="0" u="none" strike="noStrike" dirty="0">
                <a:solidFill>
                  <a:srgbClr val="000000"/>
                </a:solidFill>
                <a:effectLst/>
                <a:latin typeface="Times New Roman" panose="02020603050405020304" pitchFamily="18" charset="0"/>
              </a:rPr>
              <a:t>This is describing the role of Bezos that is included with him and this  helps </a:t>
            </a:r>
            <a:r>
              <a:rPr lang="en-US" sz="1800" b="0" i="0" u="none" strike="noStrike" dirty="0" err="1">
                <a:solidFill>
                  <a:srgbClr val="000000"/>
                </a:solidFill>
                <a:effectLst/>
                <a:latin typeface="Times New Roman" panose="02020603050405020304" pitchFamily="18" charset="0"/>
              </a:rPr>
              <a:t>hilton</a:t>
            </a:r>
            <a:r>
              <a:rPr lang="en-US" sz="1800" b="0" i="0" u="none" strike="noStrike" dirty="0">
                <a:solidFill>
                  <a:srgbClr val="000000"/>
                </a:solidFill>
                <a:effectLst/>
                <a:latin typeface="Times New Roman" panose="02020603050405020304" pitchFamily="18" charset="0"/>
              </a:rPr>
              <a:t> make a better decision in the organization. Through this area, the team member can make trust as well as respect. </a:t>
            </a:r>
            <a:endParaRPr lang="en-US" sz="1800" b="1" i="0" u="none" strike="noStrike" dirty="0">
              <a:solidFill>
                <a:srgbClr val="000000"/>
              </a:solidFill>
              <a:effectLst/>
              <a:latin typeface="Times New Roman" panose="02020603050405020304" pitchFamily="18" charset="0"/>
            </a:endParaRPr>
          </a:p>
          <a:p>
            <a:r>
              <a:rPr lang="en-US" sz="1800" b="1" i="0" u="none" strike="noStrike" dirty="0">
                <a:solidFill>
                  <a:srgbClr val="000000"/>
                </a:solidFill>
                <a:effectLst/>
                <a:latin typeface="Times New Roman" panose="02020603050405020304" pitchFamily="18" charset="0"/>
              </a:rPr>
              <a:t>Individualized consideration - </a:t>
            </a:r>
            <a:r>
              <a:rPr lang="en-US" sz="1800" b="0" i="0" u="none" strike="noStrike" dirty="0">
                <a:solidFill>
                  <a:srgbClr val="000000"/>
                </a:solidFill>
                <a:effectLst/>
                <a:latin typeface="Times New Roman" panose="02020603050405020304" pitchFamily="18" charset="0"/>
              </a:rPr>
              <a:t>Through this Bezos is encouraging the associates as well as encourages the organization to meet the goals of the organization. </a:t>
            </a:r>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5</a:t>
            </a:fld>
            <a:endParaRPr lang="en-US"/>
          </a:p>
        </p:txBody>
      </p:sp>
    </p:spTree>
    <p:extLst>
      <p:ext uri="{BB962C8B-B14F-4D97-AF65-F5344CB8AC3E}">
        <p14:creationId xmlns:p14="http://schemas.microsoft.com/office/powerpoint/2010/main" val="640970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spcBef>
                <a:spcPts val="0"/>
              </a:spcBef>
              <a:spcAft>
                <a:spcPts val="0"/>
              </a:spcAft>
              <a:buFont typeface="+mj-lt"/>
              <a:buNone/>
            </a:pPr>
            <a:r>
              <a:rPr lang="en-US" sz="1800" b="1" i="0" u="none" strike="noStrike" dirty="0">
                <a:solidFill>
                  <a:srgbClr val="000000"/>
                </a:solidFill>
                <a:effectLst/>
                <a:latin typeface="Times New Roman" panose="02020603050405020304" pitchFamily="18" charset="0"/>
              </a:rPr>
              <a:t>Situational Leadership Theory </a:t>
            </a: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theory was proposed by Ken </a:t>
            </a:r>
            <a:r>
              <a:rPr lang="en-US" sz="1800" b="0" i="0" u="none" strike="noStrike" dirty="0" err="1">
                <a:solidFill>
                  <a:srgbClr val="000000"/>
                </a:solidFill>
                <a:effectLst/>
                <a:latin typeface="Times New Roman" panose="02020603050405020304" pitchFamily="18" charset="0"/>
              </a:rPr>
              <a:t>Blenchard</a:t>
            </a:r>
            <a:r>
              <a:rPr lang="en-US" sz="1800" b="0" i="0" u="none" strike="noStrike" dirty="0">
                <a:solidFill>
                  <a:srgbClr val="000000"/>
                </a:solidFill>
                <a:effectLst/>
                <a:latin typeface="Times New Roman" panose="02020603050405020304" pitchFamily="18" charset="0"/>
              </a:rPr>
              <a:t> and Paul </a:t>
            </a:r>
            <a:r>
              <a:rPr lang="en-US" sz="1800" b="0" i="0" u="none" strike="noStrike" dirty="0" err="1">
                <a:solidFill>
                  <a:srgbClr val="000000"/>
                </a:solidFill>
                <a:effectLst/>
                <a:latin typeface="Times New Roman" panose="02020603050405020304" pitchFamily="18" charset="0"/>
              </a:rPr>
              <a:t>hersey</a:t>
            </a:r>
            <a:r>
              <a:rPr lang="en-US" sz="1800" b="0" i="0" u="none" strike="noStrike" dirty="0">
                <a:solidFill>
                  <a:srgbClr val="000000"/>
                </a:solidFill>
                <a:effectLst/>
                <a:latin typeface="Times New Roman" panose="02020603050405020304" pitchFamily="18" charset="0"/>
              </a:rPr>
              <a:t>. The theory is developed during the working of the management relating to the organizational behavior. Through this leadership, Bezos can developed what type of the requirements are needed for the development of the situation in the organization. Through this Bezos can change the leadership as per the requirements of the situation. Through this theory, the employee in the organization can make the better performance and this is leading to the proper efficiency of the organization (Thompson and </a:t>
            </a:r>
            <a:r>
              <a:rPr lang="en-US" sz="1800" b="0" i="0" u="none" strike="noStrike" dirty="0" err="1">
                <a:solidFill>
                  <a:srgbClr val="000000"/>
                </a:solidFill>
                <a:effectLst/>
                <a:latin typeface="Times New Roman" panose="02020603050405020304" pitchFamily="18" charset="0"/>
              </a:rPr>
              <a:t>Glasø</a:t>
            </a:r>
            <a:r>
              <a:rPr lang="en-US" sz="1800" b="0" i="0" u="none" strike="noStrike" dirty="0">
                <a:solidFill>
                  <a:srgbClr val="000000"/>
                </a:solidFill>
                <a:effectLst/>
                <a:latin typeface="Times New Roman" panose="02020603050405020304" pitchFamily="18" charset="0"/>
              </a:rPr>
              <a:t>, 2018). Through this Bezos can shift their leadership as per the demand of the employees. So, this is the theory that is working as the proper guide for the team and organizational development. This leadership is helpful to get the top position during the pandemic where the other organizations are go through the different types of the economical threats (</a:t>
            </a:r>
            <a:r>
              <a:rPr lang="en-US" sz="1800" b="0" i="0" u="none" strike="noStrike" dirty="0" err="1">
                <a:solidFill>
                  <a:srgbClr val="000000"/>
                </a:solidFill>
                <a:effectLst/>
                <a:latin typeface="Times New Roman" panose="02020603050405020304" pitchFamily="18" charset="0"/>
              </a:rPr>
              <a:t>Neate</a:t>
            </a:r>
            <a:r>
              <a:rPr lang="en-US" sz="1800" b="0" i="0" u="none" strike="noStrike" dirty="0">
                <a:solidFill>
                  <a:srgbClr val="000000"/>
                </a:solidFill>
                <a:effectLst/>
                <a:latin typeface="Times New Roman" panose="02020603050405020304" pitchFamily="18" charset="0"/>
              </a:rPr>
              <a:t>, 2020).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6</a:t>
            </a:fld>
            <a:endParaRPr lang="en-US"/>
          </a:p>
        </p:txBody>
      </p:sp>
    </p:spTree>
    <p:extLst>
      <p:ext uri="{BB962C8B-B14F-4D97-AF65-F5344CB8AC3E}">
        <p14:creationId xmlns:p14="http://schemas.microsoft.com/office/powerpoint/2010/main" val="14222063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solidFill>
                  <a:srgbClr val="000000"/>
                </a:solidFill>
                <a:effectLst/>
                <a:latin typeface="Times New Roman" panose="02020603050405020304" pitchFamily="18" charset="0"/>
              </a:rPr>
              <a:t>Considering the case study, it has been seen that Bezos has arranged the money during the crisis of COVID-19. Through this millions of the people are relied on the government as well as food bank support. Through reviewing the needs of the followers he can make the proper development of the services and this is the major area of his leadership. Through this he helps Amazon to achieve the proper goals of the organization. Through his proper situational leadership he could arrange 10  billion pound within just one day and this is making the major value of his leadership. </a:t>
            </a:r>
          </a:p>
          <a:p>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7</a:t>
            </a:fld>
            <a:endParaRPr lang="en-US"/>
          </a:p>
        </p:txBody>
      </p:sp>
    </p:spTree>
    <p:extLst>
      <p:ext uri="{BB962C8B-B14F-4D97-AF65-F5344CB8AC3E}">
        <p14:creationId xmlns:p14="http://schemas.microsoft.com/office/powerpoint/2010/main" val="449332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spcBef>
                <a:spcPts val="0"/>
              </a:spcBef>
              <a:spcAft>
                <a:spcPts val="0"/>
              </a:spcAft>
              <a:buFont typeface="+mj-lt"/>
              <a:buNone/>
            </a:pPr>
            <a:r>
              <a:rPr lang="en-US" sz="1800" b="1" i="0" u="none" strike="noStrike" dirty="0">
                <a:solidFill>
                  <a:srgbClr val="000000"/>
                </a:solidFill>
                <a:effectLst/>
                <a:latin typeface="Times New Roman" panose="02020603050405020304" pitchFamily="18" charset="0"/>
              </a:rPr>
              <a:t>Leadership principles of Jeff Bezos </a:t>
            </a: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There is the creative as well as innovative spirit in Jeff Bezos that is important for the development of the work in the organization. The leadership style of Bezos is helpful for his in different types of the challengeable situation in the organization. Through this he can develop smart solution in the organization. There are different types of the principles of the leadership that are make the value for the leadership of Jeff Bezos.</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8</a:t>
            </a:fld>
            <a:endParaRPr lang="en-US"/>
          </a:p>
        </p:txBody>
      </p:sp>
    </p:spTree>
    <p:extLst>
      <p:ext uri="{BB962C8B-B14F-4D97-AF65-F5344CB8AC3E}">
        <p14:creationId xmlns:p14="http://schemas.microsoft.com/office/powerpoint/2010/main" val="3666752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spcBef>
                <a:spcPts val="0"/>
              </a:spcBef>
              <a:spcAft>
                <a:spcPts val="0"/>
              </a:spcAft>
              <a:buFont typeface="+mj-lt"/>
              <a:buNone/>
            </a:pPr>
            <a:r>
              <a:rPr lang="en-US" sz="1800" b="1" i="1" u="none" strike="noStrike" dirty="0">
                <a:solidFill>
                  <a:srgbClr val="000000"/>
                </a:solidFill>
                <a:effectLst/>
                <a:latin typeface="Times New Roman" panose="02020603050405020304" pitchFamily="18" charset="0"/>
              </a:rPr>
              <a:t>Embracing Failure is the major principles of Jeff Bezos Leadership</a:t>
            </a:r>
          </a:p>
          <a:p>
            <a:pPr marL="457200" algn="just" rtl="0">
              <a:spcBef>
                <a:spcPts val="0"/>
              </a:spcBef>
              <a:spcAft>
                <a:spcPts val="0"/>
              </a:spcAft>
            </a:pPr>
            <a:r>
              <a:rPr lang="en-US" sz="1800" b="0" i="0" u="none" strike="noStrike" dirty="0">
                <a:solidFill>
                  <a:srgbClr val="000000"/>
                </a:solidFill>
                <a:effectLst/>
                <a:latin typeface="Times New Roman" panose="02020603050405020304" pitchFamily="18" charset="0"/>
              </a:rPr>
              <a:t>Jeff </a:t>
            </a:r>
            <a:r>
              <a:rPr lang="en-US" sz="1800" b="0" i="0" u="none" strike="noStrike" dirty="0" err="1">
                <a:solidFill>
                  <a:srgbClr val="000000"/>
                </a:solidFill>
                <a:effectLst/>
                <a:latin typeface="Times New Roman" panose="02020603050405020304" pitchFamily="18" charset="0"/>
              </a:rPr>
              <a:t>Brezos</a:t>
            </a:r>
            <a:r>
              <a:rPr lang="en-US" sz="1800" b="0" i="0" u="none" strike="noStrike" dirty="0">
                <a:solidFill>
                  <a:srgbClr val="000000"/>
                </a:solidFill>
                <a:effectLst/>
                <a:latin typeface="Times New Roman" panose="02020603050405020304" pitchFamily="18" charset="0"/>
              </a:rPr>
              <a:t> is included with the different types of the fresh perspective on normalizing, embracing as well as analyzing. His thoughts explained that the inseparable and </a:t>
            </a:r>
            <a:r>
              <a:rPr lang="en-US" sz="1800" b="0" i="0" u="none" strike="noStrike" dirty="0" err="1">
                <a:solidFill>
                  <a:srgbClr val="000000"/>
                </a:solidFill>
                <a:effectLst/>
                <a:latin typeface="Times New Roman" panose="02020603050405020304" pitchFamily="18" charset="0"/>
              </a:rPr>
              <a:t>ivestions</a:t>
            </a:r>
            <a:r>
              <a:rPr lang="en-US" sz="1800" b="0" i="0" u="none" strike="noStrike" dirty="0">
                <a:solidFill>
                  <a:srgbClr val="000000"/>
                </a:solidFill>
                <a:effectLst/>
                <a:latin typeface="Times New Roman" panose="02020603050405020304" pitchFamily="18" charset="0"/>
              </a:rPr>
              <a:t> are the twins. In this sense, he mentioned about the baseball analogy that is included with Amazon. So, Bezos has got different types of the success through his different types of the ideas related to the innovation.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9</a:t>
            </a:fld>
            <a:endParaRPr lang="en-US"/>
          </a:p>
        </p:txBody>
      </p:sp>
    </p:spTree>
    <p:extLst>
      <p:ext uri="{BB962C8B-B14F-4D97-AF65-F5344CB8AC3E}">
        <p14:creationId xmlns:p14="http://schemas.microsoft.com/office/powerpoint/2010/main" val="989904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spcBef>
                <a:spcPts val="0"/>
              </a:spcBef>
              <a:spcAft>
                <a:spcPts val="0"/>
              </a:spcAft>
              <a:buFont typeface="+mj-lt"/>
              <a:buNone/>
            </a:pPr>
            <a:r>
              <a:rPr lang="en-US" sz="1800" b="1" i="1" u="none" strike="noStrike" dirty="0">
                <a:solidFill>
                  <a:srgbClr val="000000"/>
                </a:solidFill>
                <a:effectLst/>
                <a:latin typeface="Times New Roman" panose="02020603050405020304" pitchFamily="18" charset="0"/>
              </a:rPr>
              <a:t>Consumers are the first priority </a:t>
            </a:r>
          </a:p>
          <a:p>
            <a:pPr marL="457200" algn="just" rtl="0">
              <a:spcBef>
                <a:spcPts val="0"/>
              </a:spcBef>
              <a:spcAft>
                <a:spcPts val="0"/>
              </a:spcAft>
            </a:pPr>
            <a:r>
              <a:rPr lang="en-US" sz="1800" b="0" i="0" u="none" strike="noStrike" dirty="0">
                <a:solidFill>
                  <a:srgbClr val="000000"/>
                </a:solidFill>
                <a:effectLst/>
                <a:latin typeface="Times New Roman" panose="02020603050405020304" pitchFamily="18" charset="0"/>
              </a:rPr>
              <a:t>Through this Jeff is focusing on the ultimate expectation of the consumer. Through the experiences of the consumers to the brand is evaluated. Through the first year of business this is helpful for Bezos to stay focused with the team and this is making the proper consumer ratings for the organization. Through this Amazon got the top ranked among the 225 numbers of the corporations.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10</a:t>
            </a:fld>
            <a:endParaRPr lang="en-US"/>
          </a:p>
        </p:txBody>
      </p:sp>
    </p:spTree>
    <p:extLst>
      <p:ext uri="{BB962C8B-B14F-4D97-AF65-F5344CB8AC3E}">
        <p14:creationId xmlns:p14="http://schemas.microsoft.com/office/powerpoint/2010/main" val="2234561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One of the major principles that helps Bezos is excellence of the operation. In this context two-pizza rule can be included that is leading to the development of the different types of the strategies that has the aim not to lose the whole day from the perspective of the unnecessary meetings. This is the major area for getting the success (TAYEB, 2021). </a:t>
            </a:r>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11</a:t>
            </a:fld>
            <a:endParaRPr lang="en-US"/>
          </a:p>
        </p:txBody>
      </p:sp>
    </p:spTree>
    <p:extLst>
      <p:ext uri="{BB962C8B-B14F-4D97-AF65-F5344CB8AC3E}">
        <p14:creationId xmlns:p14="http://schemas.microsoft.com/office/powerpoint/2010/main" val="10962839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solidFill>
                  <a:srgbClr val="000000"/>
                </a:solidFill>
                <a:effectLst/>
                <a:latin typeface="Times New Roman" panose="02020603050405020304" pitchFamily="18" charset="0"/>
              </a:rPr>
              <a:t>There is the belief of Jeff Bezos on the constant “innovation and invention”. This is used by Bezos for the development of the proper satisfaction among the consumers. He takes the proper decisions and believes that this is the major area of success in the organization. Innovative strategies through the leadership is helpful for better development of the strategies through the organization that make major advantages in the organization. </a:t>
            </a:r>
          </a:p>
          <a:p>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12</a:t>
            </a:fld>
            <a:endParaRPr lang="en-US"/>
          </a:p>
        </p:txBody>
      </p:sp>
    </p:spTree>
    <p:extLst>
      <p:ext uri="{BB962C8B-B14F-4D97-AF65-F5344CB8AC3E}">
        <p14:creationId xmlns:p14="http://schemas.microsoft.com/office/powerpoint/2010/main" val="40172769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Thinking about the long-term underscores is considered as the major principle of Bezos that is helpful for him in taking the major decision in amazon. This helps him for the early technological adaptation. In this sense, Bezos has hired the technological as well as Ai </a:t>
            </a:r>
            <a:r>
              <a:rPr lang="en-US" sz="1800" b="0" i="0" u="none" strike="noStrike" dirty="0" err="1">
                <a:solidFill>
                  <a:srgbClr val="000000"/>
                </a:solidFill>
                <a:effectLst/>
                <a:latin typeface="Times New Roman" panose="02020603050405020304" pitchFamily="18" charset="0"/>
              </a:rPr>
              <a:t>experi</a:t>
            </a:r>
            <a:r>
              <a:rPr lang="en-US" sz="1800" b="0" i="0" u="none" strike="noStrike" dirty="0">
                <a:solidFill>
                  <a:srgbClr val="000000"/>
                </a:solidFill>
                <a:effectLst/>
                <a:latin typeface="Times New Roman" panose="02020603050405020304" pitchFamily="18" charset="0"/>
              </a:rPr>
              <a:t> for the effectiveness of these types of the technologies. </a:t>
            </a:r>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13</a:t>
            </a:fld>
            <a:endParaRPr lang="en-US"/>
          </a:p>
        </p:txBody>
      </p:sp>
    </p:spTree>
    <p:extLst>
      <p:ext uri="{BB962C8B-B14F-4D97-AF65-F5344CB8AC3E}">
        <p14:creationId xmlns:p14="http://schemas.microsoft.com/office/powerpoint/2010/main" val="2019127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solidFill>
                  <a:srgbClr val="000000"/>
                </a:solidFill>
                <a:effectLst/>
                <a:latin typeface="Times New Roman" panose="02020603050405020304" pitchFamily="18" charset="0"/>
              </a:rPr>
              <a:t>There is an important principle of Bezos that is called the consumer obsession. As per his comment of him, there are different types of the companies that are focusing on the competitors rather than the consumers. Through this he focused on the congressional committee. Through this he planned for the long-term and this helps the organization to take the better decision in the organization (ALBERG, 2021). </a:t>
            </a:r>
          </a:p>
          <a:p>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14</a:t>
            </a:fld>
            <a:endParaRPr lang="en-US"/>
          </a:p>
        </p:txBody>
      </p:sp>
    </p:spTree>
    <p:extLst>
      <p:ext uri="{BB962C8B-B14F-4D97-AF65-F5344CB8AC3E}">
        <p14:creationId xmlns:p14="http://schemas.microsoft.com/office/powerpoint/2010/main" val="1885167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solidFill>
                  <a:srgbClr val="000000"/>
                </a:solidFill>
                <a:effectLst/>
                <a:latin typeface="Times New Roman" panose="02020603050405020304" pitchFamily="18" charset="0"/>
              </a:rPr>
              <a:t>Bezos has adapted two types of the decisions. The decisions are included with the highly consequential as well as the inversible decision. This is called a one-way door or the type-2 decisions. He mentioned that this type of the decision should be established carefully in the organization.  Most of the decisions of  Bezos are included with the two-way doors (BEZOS, 2020). So, these are the areas that help Bezos in different types of the decisions in the organization. </a:t>
            </a:r>
          </a:p>
          <a:p>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15</a:t>
            </a:fld>
            <a:endParaRPr lang="en-US"/>
          </a:p>
        </p:txBody>
      </p:sp>
    </p:spTree>
    <p:extLst>
      <p:ext uri="{BB962C8B-B14F-4D97-AF65-F5344CB8AC3E}">
        <p14:creationId xmlns:p14="http://schemas.microsoft.com/office/powerpoint/2010/main" val="7596810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spcBef>
                <a:spcPts val="0"/>
              </a:spcBef>
              <a:spcAft>
                <a:spcPts val="0"/>
              </a:spcAft>
              <a:buFont typeface="+mj-lt"/>
              <a:buNone/>
            </a:pPr>
            <a:r>
              <a:rPr lang="en-US" sz="1800" b="1" i="0" u="none" strike="noStrike" dirty="0">
                <a:solidFill>
                  <a:srgbClr val="000000"/>
                </a:solidFill>
                <a:effectLst/>
                <a:latin typeface="Times New Roman" panose="02020603050405020304" pitchFamily="18" charset="0"/>
              </a:rPr>
              <a:t>Justification of the leadership of Jeff Bezos leadership in Amazon </a:t>
            </a:r>
            <a:r>
              <a:rPr lang="en-US" sz="1800" b="0" i="0" u="none" strike="noStrike" dirty="0">
                <a:solidFill>
                  <a:srgbClr val="000000"/>
                </a:solidFill>
                <a:effectLst/>
                <a:latin typeface="Times New Roman" panose="02020603050405020304" pitchFamily="18" charset="0"/>
              </a:rPr>
              <a:t> </a:t>
            </a:r>
          </a:p>
          <a:p>
            <a:pPr marL="457200" algn="just" rtl="0">
              <a:spcBef>
                <a:spcPts val="0"/>
              </a:spcBef>
              <a:spcAft>
                <a:spcPts val="0"/>
              </a:spcAft>
            </a:pPr>
            <a:r>
              <a:rPr lang="en-US" sz="1800" b="0" i="0" u="none" strike="noStrike" dirty="0">
                <a:solidFill>
                  <a:srgbClr val="000000"/>
                </a:solidFill>
                <a:effectLst/>
                <a:latin typeface="Times New Roman" panose="02020603050405020304" pitchFamily="18" charset="0"/>
              </a:rPr>
              <a:t>Through the different types of the innovative leadership, Bezos has made </a:t>
            </a:r>
            <a:r>
              <a:rPr lang="en-US" sz="1800" b="0" i="0" u="none" strike="noStrike" dirty="0" err="1">
                <a:solidFill>
                  <a:srgbClr val="000000"/>
                </a:solidFill>
                <a:effectLst/>
                <a:latin typeface="Times New Roman" panose="02020603050405020304" pitchFamily="18" charset="0"/>
              </a:rPr>
              <a:t>profis</a:t>
            </a:r>
            <a:r>
              <a:rPr lang="en-US" sz="1800" b="0" i="0" u="none" strike="noStrike" dirty="0">
                <a:solidFill>
                  <a:srgbClr val="000000"/>
                </a:solidFill>
                <a:effectLst/>
                <a:latin typeface="Times New Roman" panose="02020603050405020304" pitchFamily="18" charset="0"/>
              </a:rPr>
              <a:t>  through the organization. Through the analysis of the leadership it  can be said that stepping down of this type of the leadership can create a profit issue in the organization. In this sense, it can be said that he is the biggest stakeholder of the company with $180 billion. As he focused on the new initiatives as well as the new plans, this made the major advantages for the company in gaining the profit and to meet the expectations of the consumers. He has the focus on the proper growth as well as domination of the e-commerce. However, his aim to make the company an everything store is leading to the major benefit for the organization (HARTMANS, 2017). So the leadership of him helps to develop the shares of the company.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16</a:t>
            </a:fld>
            <a:endParaRPr lang="en-US"/>
          </a:p>
        </p:txBody>
      </p:sp>
    </p:spTree>
    <p:extLst>
      <p:ext uri="{BB962C8B-B14F-4D97-AF65-F5344CB8AC3E}">
        <p14:creationId xmlns:p14="http://schemas.microsoft.com/office/powerpoint/2010/main" val="25522827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1" i="0" u="none" strike="noStrike" dirty="0">
                <a:solidFill>
                  <a:srgbClr val="000000"/>
                </a:solidFill>
                <a:effectLst/>
                <a:latin typeface="Times New Roman" panose="02020603050405020304" pitchFamily="18" charset="0"/>
              </a:rPr>
              <a:t>Conclusion</a:t>
            </a:r>
            <a:endParaRPr lang="en-US"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presentation has explained the evaluation of the leadership of Jeff Bezos. It has been understood that the transformation leadership is followed by Jeff Bezos and this is helpful for him in taking different types of the risks. Through this style of the leadership he can also develop different types of the effective solutions that are important for the success of the company. He was the CEO of the Amazon and he followed different types of the principles in his leadership that are important for getting success in the organization.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DA6F2C8-1CF3-4B60-8DFB-B0F31222F0E4}" type="slidenum">
              <a:rPr lang="en-US" smtClean="0"/>
              <a:t>17</a:t>
            </a:fld>
            <a:endParaRPr lang="en-US"/>
          </a:p>
        </p:txBody>
      </p:sp>
    </p:spTree>
    <p:extLst>
      <p:ext uri="{BB962C8B-B14F-4D97-AF65-F5344CB8AC3E}">
        <p14:creationId xmlns:p14="http://schemas.microsoft.com/office/powerpoint/2010/main" val="2448087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DBF74-2D06-4A23-B8A6-E1BA921291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1BE7895-2FBF-4B58-8C1C-7D51133F10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E147AD1-4606-4DCE-B93C-6A34443D6E72}"/>
              </a:ext>
            </a:extLst>
          </p:cNvPr>
          <p:cNvSpPr>
            <a:spLocks noGrp="1"/>
          </p:cNvSpPr>
          <p:nvPr>
            <p:ph type="dt" sz="half" idx="10"/>
          </p:nvPr>
        </p:nvSpPr>
        <p:spPr/>
        <p:txBody>
          <a:bodyPr/>
          <a:lstStyle/>
          <a:p>
            <a:fld id="{D061B296-A46E-4397-957E-38C32E6C3F46}" type="datetimeFigureOut">
              <a:rPr lang="en-US" smtClean="0"/>
              <a:t>4/20/2022</a:t>
            </a:fld>
            <a:endParaRPr lang="en-US"/>
          </a:p>
        </p:txBody>
      </p:sp>
      <p:sp>
        <p:nvSpPr>
          <p:cNvPr id="5" name="Footer Placeholder 4">
            <a:extLst>
              <a:ext uri="{FF2B5EF4-FFF2-40B4-BE49-F238E27FC236}">
                <a16:creationId xmlns:a16="http://schemas.microsoft.com/office/drawing/2014/main" id="{25A7CC38-4080-4E3F-B3EC-B6108DA4E2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C2E9D9-3BE6-4429-BB4A-78145A5C9457}"/>
              </a:ext>
            </a:extLst>
          </p:cNvPr>
          <p:cNvSpPr>
            <a:spLocks noGrp="1"/>
          </p:cNvSpPr>
          <p:nvPr>
            <p:ph type="sldNum" sz="quarter" idx="12"/>
          </p:nvPr>
        </p:nvSpPr>
        <p:spPr/>
        <p:txBody>
          <a:bodyPr/>
          <a:lstStyle/>
          <a:p>
            <a:fld id="{788FBBE7-A2B3-4ED8-AB62-CC9D6046E815}" type="slidenum">
              <a:rPr lang="en-US" smtClean="0"/>
              <a:t>‹#›</a:t>
            </a:fld>
            <a:endParaRPr lang="en-US"/>
          </a:p>
        </p:txBody>
      </p:sp>
    </p:spTree>
    <p:extLst>
      <p:ext uri="{BB962C8B-B14F-4D97-AF65-F5344CB8AC3E}">
        <p14:creationId xmlns:p14="http://schemas.microsoft.com/office/powerpoint/2010/main" val="1201250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D59D4-53DC-4C3C-B0A3-121D1BDD7AB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64281AE-1783-47F5-B615-73B0CC4469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96C2C6E-7135-4CF9-82C3-69F8FF817132}"/>
              </a:ext>
            </a:extLst>
          </p:cNvPr>
          <p:cNvSpPr>
            <a:spLocks noGrp="1"/>
          </p:cNvSpPr>
          <p:nvPr>
            <p:ph type="dt" sz="half" idx="10"/>
          </p:nvPr>
        </p:nvSpPr>
        <p:spPr/>
        <p:txBody>
          <a:bodyPr/>
          <a:lstStyle/>
          <a:p>
            <a:fld id="{D061B296-A46E-4397-957E-38C32E6C3F46}" type="datetimeFigureOut">
              <a:rPr lang="en-US" smtClean="0"/>
              <a:t>4/20/2022</a:t>
            </a:fld>
            <a:endParaRPr lang="en-US"/>
          </a:p>
        </p:txBody>
      </p:sp>
      <p:sp>
        <p:nvSpPr>
          <p:cNvPr id="5" name="Footer Placeholder 4">
            <a:extLst>
              <a:ext uri="{FF2B5EF4-FFF2-40B4-BE49-F238E27FC236}">
                <a16:creationId xmlns:a16="http://schemas.microsoft.com/office/drawing/2014/main" id="{6FA7863E-12A9-4B94-AE0F-19167D3414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9891B3-752D-40C9-B151-12A9FAA33C75}"/>
              </a:ext>
            </a:extLst>
          </p:cNvPr>
          <p:cNvSpPr>
            <a:spLocks noGrp="1"/>
          </p:cNvSpPr>
          <p:nvPr>
            <p:ph type="sldNum" sz="quarter" idx="12"/>
          </p:nvPr>
        </p:nvSpPr>
        <p:spPr/>
        <p:txBody>
          <a:bodyPr/>
          <a:lstStyle/>
          <a:p>
            <a:fld id="{788FBBE7-A2B3-4ED8-AB62-CC9D6046E815}" type="slidenum">
              <a:rPr lang="en-US" smtClean="0"/>
              <a:t>‹#›</a:t>
            </a:fld>
            <a:endParaRPr lang="en-US"/>
          </a:p>
        </p:txBody>
      </p:sp>
    </p:spTree>
    <p:extLst>
      <p:ext uri="{BB962C8B-B14F-4D97-AF65-F5344CB8AC3E}">
        <p14:creationId xmlns:p14="http://schemas.microsoft.com/office/powerpoint/2010/main" val="486414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572E9-B75C-4050-BF6E-DCBC236C92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973A849-0195-43DE-BF27-9DE63400C9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36906A-28CD-46FD-87E9-501597B565D5}"/>
              </a:ext>
            </a:extLst>
          </p:cNvPr>
          <p:cNvSpPr>
            <a:spLocks noGrp="1"/>
          </p:cNvSpPr>
          <p:nvPr>
            <p:ph type="dt" sz="half" idx="10"/>
          </p:nvPr>
        </p:nvSpPr>
        <p:spPr/>
        <p:txBody>
          <a:bodyPr/>
          <a:lstStyle/>
          <a:p>
            <a:fld id="{D061B296-A46E-4397-957E-38C32E6C3F46}" type="datetimeFigureOut">
              <a:rPr lang="en-US" smtClean="0"/>
              <a:t>4/20/2022</a:t>
            </a:fld>
            <a:endParaRPr lang="en-US"/>
          </a:p>
        </p:txBody>
      </p:sp>
      <p:sp>
        <p:nvSpPr>
          <p:cNvPr id="5" name="Footer Placeholder 4">
            <a:extLst>
              <a:ext uri="{FF2B5EF4-FFF2-40B4-BE49-F238E27FC236}">
                <a16:creationId xmlns:a16="http://schemas.microsoft.com/office/drawing/2014/main" id="{4F40B1FD-E917-432D-AD98-85E4500C61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078C6E-C829-4407-AAA1-DBB0A3226EA4}"/>
              </a:ext>
            </a:extLst>
          </p:cNvPr>
          <p:cNvSpPr>
            <a:spLocks noGrp="1"/>
          </p:cNvSpPr>
          <p:nvPr>
            <p:ph type="sldNum" sz="quarter" idx="12"/>
          </p:nvPr>
        </p:nvSpPr>
        <p:spPr/>
        <p:txBody>
          <a:bodyPr/>
          <a:lstStyle/>
          <a:p>
            <a:fld id="{788FBBE7-A2B3-4ED8-AB62-CC9D6046E815}" type="slidenum">
              <a:rPr lang="en-US" smtClean="0"/>
              <a:t>‹#›</a:t>
            </a:fld>
            <a:endParaRPr lang="en-US"/>
          </a:p>
        </p:txBody>
      </p:sp>
    </p:spTree>
    <p:extLst>
      <p:ext uri="{BB962C8B-B14F-4D97-AF65-F5344CB8AC3E}">
        <p14:creationId xmlns:p14="http://schemas.microsoft.com/office/powerpoint/2010/main" val="78256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21803-958E-4811-B738-31A76513108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F22C2E-B6B4-497A-B8D1-C735B9B60E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8A923D6-8CC2-4E7D-8CF6-D5FAF70941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501BE06-96A8-49D4-8C0D-4D212AF0929C}"/>
              </a:ext>
            </a:extLst>
          </p:cNvPr>
          <p:cNvSpPr>
            <a:spLocks noGrp="1"/>
          </p:cNvSpPr>
          <p:nvPr>
            <p:ph type="dt" sz="half" idx="10"/>
          </p:nvPr>
        </p:nvSpPr>
        <p:spPr/>
        <p:txBody>
          <a:bodyPr/>
          <a:lstStyle/>
          <a:p>
            <a:fld id="{D061B296-A46E-4397-957E-38C32E6C3F46}" type="datetimeFigureOut">
              <a:rPr lang="en-US" smtClean="0"/>
              <a:t>4/20/2022</a:t>
            </a:fld>
            <a:endParaRPr lang="en-US"/>
          </a:p>
        </p:txBody>
      </p:sp>
      <p:sp>
        <p:nvSpPr>
          <p:cNvPr id="6" name="Footer Placeholder 5">
            <a:extLst>
              <a:ext uri="{FF2B5EF4-FFF2-40B4-BE49-F238E27FC236}">
                <a16:creationId xmlns:a16="http://schemas.microsoft.com/office/drawing/2014/main" id="{AF123E2E-7593-4BFE-8A12-CA749A3FA8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F32AFC-606A-456E-9DF7-00C0458D4A90}"/>
              </a:ext>
            </a:extLst>
          </p:cNvPr>
          <p:cNvSpPr>
            <a:spLocks noGrp="1"/>
          </p:cNvSpPr>
          <p:nvPr>
            <p:ph type="sldNum" sz="quarter" idx="12"/>
          </p:nvPr>
        </p:nvSpPr>
        <p:spPr/>
        <p:txBody>
          <a:bodyPr/>
          <a:lstStyle/>
          <a:p>
            <a:fld id="{788FBBE7-A2B3-4ED8-AB62-CC9D6046E815}" type="slidenum">
              <a:rPr lang="en-US" smtClean="0"/>
              <a:t>‹#›</a:t>
            </a:fld>
            <a:endParaRPr lang="en-US"/>
          </a:p>
        </p:txBody>
      </p:sp>
    </p:spTree>
    <p:extLst>
      <p:ext uri="{BB962C8B-B14F-4D97-AF65-F5344CB8AC3E}">
        <p14:creationId xmlns:p14="http://schemas.microsoft.com/office/powerpoint/2010/main" val="2706668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6CBBC-3BDC-4A2A-9ECB-43B8A85F7EB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A20B4F3-E01B-46F6-BE7F-87B30E1F93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B50795-25C4-4F19-A573-77879BD49D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F7D7D20-20EA-4F55-B799-6E3CD6E640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2DF3EC-30E3-4793-A2E2-1B488692D1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C7B29DE-B1C7-47FC-BEA9-DEDC5D6B379A}"/>
              </a:ext>
            </a:extLst>
          </p:cNvPr>
          <p:cNvSpPr>
            <a:spLocks noGrp="1"/>
          </p:cNvSpPr>
          <p:nvPr>
            <p:ph type="dt" sz="half" idx="10"/>
          </p:nvPr>
        </p:nvSpPr>
        <p:spPr/>
        <p:txBody>
          <a:bodyPr/>
          <a:lstStyle/>
          <a:p>
            <a:fld id="{D061B296-A46E-4397-957E-38C32E6C3F46}" type="datetimeFigureOut">
              <a:rPr lang="en-US" smtClean="0"/>
              <a:t>4/20/2022</a:t>
            </a:fld>
            <a:endParaRPr lang="en-US"/>
          </a:p>
        </p:txBody>
      </p:sp>
      <p:sp>
        <p:nvSpPr>
          <p:cNvPr id="8" name="Footer Placeholder 7">
            <a:extLst>
              <a:ext uri="{FF2B5EF4-FFF2-40B4-BE49-F238E27FC236}">
                <a16:creationId xmlns:a16="http://schemas.microsoft.com/office/drawing/2014/main" id="{99BA68E0-0CBF-464B-A68F-B00A7367D7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A65020-9AAB-4714-A75D-BB479042651C}"/>
              </a:ext>
            </a:extLst>
          </p:cNvPr>
          <p:cNvSpPr>
            <a:spLocks noGrp="1"/>
          </p:cNvSpPr>
          <p:nvPr>
            <p:ph type="sldNum" sz="quarter" idx="12"/>
          </p:nvPr>
        </p:nvSpPr>
        <p:spPr/>
        <p:txBody>
          <a:bodyPr/>
          <a:lstStyle/>
          <a:p>
            <a:fld id="{788FBBE7-A2B3-4ED8-AB62-CC9D6046E815}" type="slidenum">
              <a:rPr lang="en-US" smtClean="0"/>
              <a:t>‹#›</a:t>
            </a:fld>
            <a:endParaRPr lang="en-US"/>
          </a:p>
        </p:txBody>
      </p:sp>
    </p:spTree>
    <p:extLst>
      <p:ext uri="{BB962C8B-B14F-4D97-AF65-F5344CB8AC3E}">
        <p14:creationId xmlns:p14="http://schemas.microsoft.com/office/powerpoint/2010/main" val="3521537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99E33-66DC-4A65-9081-37F7B410EB1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0A4D296-F91E-4D2B-98F1-9F421694308F}"/>
              </a:ext>
            </a:extLst>
          </p:cNvPr>
          <p:cNvSpPr>
            <a:spLocks noGrp="1"/>
          </p:cNvSpPr>
          <p:nvPr>
            <p:ph type="dt" sz="half" idx="10"/>
          </p:nvPr>
        </p:nvSpPr>
        <p:spPr/>
        <p:txBody>
          <a:bodyPr/>
          <a:lstStyle/>
          <a:p>
            <a:fld id="{D061B296-A46E-4397-957E-38C32E6C3F46}" type="datetimeFigureOut">
              <a:rPr lang="en-US" smtClean="0"/>
              <a:t>4/20/2022</a:t>
            </a:fld>
            <a:endParaRPr lang="en-US"/>
          </a:p>
        </p:txBody>
      </p:sp>
      <p:sp>
        <p:nvSpPr>
          <p:cNvPr id="4" name="Footer Placeholder 3">
            <a:extLst>
              <a:ext uri="{FF2B5EF4-FFF2-40B4-BE49-F238E27FC236}">
                <a16:creationId xmlns:a16="http://schemas.microsoft.com/office/drawing/2014/main" id="{CD424507-7F62-45C8-8072-DF8A99CCCEF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D1A1A2A-D7FE-45E6-AF30-D95B55131B6A}"/>
              </a:ext>
            </a:extLst>
          </p:cNvPr>
          <p:cNvSpPr>
            <a:spLocks noGrp="1"/>
          </p:cNvSpPr>
          <p:nvPr>
            <p:ph type="sldNum" sz="quarter" idx="12"/>
          </p:nvPr>
        </p:nvSpPr>
        <p:spPr/>
        <p:txBody>
          <a:bodyPr/>
          <a:lstStyle/>
          <a:p>
            <a:fld id="{788FBBE7-A2B3-4ED8-AB62-CC9D6046E815}" type="slidenum">
              <a:rPr lang="en-US" smtClean="0"/>
              <a:t>‹#›</a:t>
            </a:fld>
            <a:endParaRPr lang="en-US"/>
          </a:p>
        </p:txBody>
      </p:sp>
    </p:spTree>
    <p:extLst>
      <p:ext uri="{BB962C8B-B14F-4D97-AF65-F5344CB8AC3E}">
        <p14:creationId xmlns:p14="http://schemas.microsoft.com/office/powerpoint/2010/main" val="2548151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784C08-4028-4BCC-9436-3571A5583FE5}"/>
              </a:ext>
            </a:extLst>
          </p:cNvPr>
          <p:cNvSpPr>
            <a:spLocks noGrp="1"/>
          </p:cNvSpPr>
          <p:nvPr>
            <p:ph type="dt" sz="half" idx="10"/>
          </p:nvPr>
        </p:nvSpPr>
        <p:spPr/>
        <p:txBody>
          <a:bodyPr/>
          <a:lstStyle/>
          <a:p>
            <a:fld id="{D061B296-A46E-4397-957E-38C32E6C3F46}" type="datetimeFigureOut">
              <a:rPr lang="en-US" smtClean="0"/>
              <a:t>4/20/2022</a:t>
            </a:fld>
            <a:endParaRPr lang="en-US"/>
          </a:p>
        </p:txBody>
      </p:sp>
      <p:sp>
        <p:nvSpPr>
          <p:cNvPr id="3" name="Footer Placeholder 2">
            <a:extLst>
              <a:ext uri="{FF2B5EF4-FFF2-40B4-BE49-F238E27FC236}">
                <a16:creationId xmlns:a16="http://schemas.microsoft.com/office/drawing/2014/main" id="{346D7884-201D-4696-8859-261C7867908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25E3E5-AA82-450C-9A5E-0DAFA62321FE}"/>
              </a:ext>
            </a:extLst>
          </p:cNvPr>
          <p:cNvSpPr>
            <a:spLocks noGrp="1"/>
          </p:cNvSpPr>
          <p:nvPr>
            <p:ph type="sldNum" sz="quarter" idx="12"/>
          </p:nvPr>
        </p:nvSpPr>
        <p:spPr/>
        <p:txBody>
          <a:bodyPr/>
          <a:lstStyle/>
          <a:p>
            <a:fld id="{788FBBE7-A2B3-4ED8-AB62-CC9D6046E815}" type="slidenum">
              <a:rPr lang="en-US" smtClean="0"/>
              <a:t>‹#›</a:t>
            </a:fld>
            <a:endParaRPr lang="en-US"/>
          </a:p>
        </p:txBody>
      </p:sp>
    </p:spTree>
    <p:extLst>
      <p:ext uri="{BB962C8B-B14F-4D97-AF65-F5344CB8AC3E}">
        <p14:creationId xmlns:p14="http://schemas.microsoft.com/office/powerpoint/2010/main" val="3058466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B9261-F6E0-4891-A871-E146980BE9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D72C452-CFA3-4AF2-B817-4600353C56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3B3CA25-E0F6-4DA2-9AB6-33EB444107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5C4596-BE41-45DC-B1D3-4A26D36787D5}"/>
              </a:ext>
            </a:extLst>
          </p:cNvPr>
          <p:cNvSpPr>
            <a:spLocks noGrp="1"/>
          </p:cNvSpPr>
          <p:nvPr>
            <p:ph type="dt" sz="half" idx="10"/>
          </p:nvPr>
        </p:nvSpPr>
        <p:spPr/>
        <p:txBody>
          <a:bodyPr/>
          <a:lstStyle/>
          <a:p>
            <a:fld id="{D061B296-A46E-4397-957E-38C32E6C3F46}" type="datetimeFigureOut">
              <a:rPr lang="en-US" smtClean="0"/>
              <a:t>4/20/2022</a:t>
            </a:fld>
            <a:endParaRPr lang="en-US"/>
          </a:p>
        </p:txBody>
      </p:sp>
      <p:sp>
        <p:nvSpPr>
          <p:cNvPr id="6" name="Footer Placeholder 5">
            <a:extLst>
              <a:ext uri="{FF2B5EF4-FFF2-40B4-BE49-F238E27FC236}">
                <a16:creationId xmlns:a16="http://schemas.microsoft.com/office/drawing/2014/main" id="{59D9444D-E7C9-4470-A24D-760E20A3A4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F29C50-4CDB-4C34-A46D-98D6170B4A99}"/>
              </a:ext>
            </a:extLst>
          </p:cNvPr>
          <p:cNvSpPr>
            <a:spLocks noGrp="1"/>
          </p:cNvSpPr>
          <p:nvPr>
            <p:ph type="sldNum" sz="quarter" idx="12"/>
          </p:nvPr>
        </p:nvSpPr>
        <p:spPr/>
        <p:txBody>
          <a:bodyPr/>
          <a:lstStyle/>
          <a:p>
            <a:fld id="{788FBBE7-A2B3-4ED8-AB62-CC9D6046E815}" type="slidenum">
              <a:rPr lang="en-US" smtClean="0"/>
              <a:t>‹#›</a:t>
            </a:fld>
            <a:endParaRPr lang="en-US"/>
          </a:p>
        </p:txBody>
      </p:sp>
    </p:spTree>
    <p:extLst>
      <p:ext uri="{BB962C8B-B14F-4D97-AF65-F5344CB8AC3E}">
        <p14:creationId xmlns:p14="http://schemas.microsoft.com/office/powerpoint/2010/main" val="2739463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B17C1-1FF2-4667-A061-F9D89AB965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64BA968-DEB6-4AB4-8E83-2FEE5F017B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965F3AE-97B5-4275-B7E7-9E624D706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1F2156-3A71-44EA-9691-AB8C5381C579}"/>
              </a:ext>
            </a:extLst>
          </p:cNvPr>
          <p:cNvSpPr>
            <a:spLocks noGrp="1"/>
          </p:cNvSpPr>
          <p:nvPr>
            <p:ph type="dt" sz="half" idx="10"/>
          </p:nvPr>
        </p:nvSpPr>
        <p:spPr/>
        <p:txBody>
          <a:bodyPr/>
          <a:lstStyle/>
          <a:p>
            <a:fld id="{D061B296-A46E-4397-957E-38C32E6C3F46}" type="datetimeFigureOut">
              <a:rPr lang="en-US" smtClean="0"/>
              <a:t>4/20/2022</a:t>
            </a:fld>
            <a:endParaRPr lang="en-US"/>
          </a:p>
        </p:txBody>
      </p:sp>
      <p:sp>
        <p:nvSpPr>
          <p:cNvPr id="6" name="Footer Placeholder 5">
            <a:extLst>
              <a:ext uri="{FF2B5EF4-FFF2-40B4-BE49-F238E27FC236}">
                <a16:creationId xmlns:a16="http://schemas.microsoft.com/office/drawing/2014/main" id="{1DD8A9D3-899A-40E6-A5C8-75D133E4AA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F1B250-DDE7-4078-9058-D84F6B1B9972}"/>
              </a:ext>
            </a:extLst>
          </p:cNvPr>
          <p:cNvSpPr>
            <a:spLocks noGrp="1"/>
          </p:cNvSpPr>
          <p:nvPr>
            <p:ph type="sldNum" sz="quarter" idx="12"/>
          </p:nvPr>
        </p:nvSpPr>
        <p:spPr/>
        <p:txBody>
          <a:bodyPr/>
          <a:lstStyle/>
          <a:p>
            <a:fld id="{788FBBE7-A2B3-4ED8-AB62-CC9D6046E815}" type="slidenum">
              <a:rPr lang="en-US" smtClean="0"/>
              <a:t>‹#›</a:t>
            </a:fld>
            <a:endParaRPr lang="en-US"/>
          </a:p>
        </p:txBody>
      </p:sp>
    </p:spTree>
    <p:extLst>
      <p:ext uri="{BB962C8B-B14F-4D97-AF65-F5344CB8AC3E}">
        <p14:creationId xmlns:p14="http://schemas.microsoft.com/office/powerpoint/2010/main" val="1477365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9AE8E-22AC-464A-8B22-12D3DD9E8C8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4B57888-FFC8-4817-9FD7-6D0CA79229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F635F5-3B76-4496-9CB8-E861C7A3C722}"/>
              </a:ext>
            </a:extLst>
          </p:cNvPr>
          <p:cNvSpPr>
            <a:spLocks noGrp="1"/>
          </p:cNvSpPr>
          <p:nvPr>
            <p:ph type="dt" sz="half" idx="10"/>
          </p:nvPr>
        </p:nvSpPr>
        <p:spPr/>
        <p:txBody>
          <a:bodyPr/>
          <a:lstStyle/>
          <a:p>
            <a:fld id="{D061B296-A46E-4397-957E-38C32E6C3F46}" type="datetimeFigureOut">
              <a:rPr lang="en-US" smtClean="0"/>
              <a:t>4/20/2022</a:t>
            </a:fld>
            <a:endParaRPr lang="en-US"/>
          </a:p>
        </p:txBody>
      </p:sp>
      <p:sp>
        <p:nvSpPr>
          <p:cNvPr id="5" name="Footer Placeholder 4">
            <a:extLst>
              <a:ext uri="{FF2B5EF4-FFF2-40B4-BE49-F238E27FC236}">
                <a16:creationId xmlns:a16="http://schemas.microsoft.com/office/drawing/2014/main" id="{FEE57DCA-132F-41C2-BEEC-C9FEF5A760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038D61-D5E3-43EE-B204-738E64D382A2}"/>
              </a:ext>
            </a:extLst>
          </p:cNvPr>
          <p:cNvSpPr>
            <a:spLocks noGrp="1"/>
          </p:cNvSpPr>
          <p:nvPr>
            <p:ph type="sldNum" sz="quarter" idx="12"/>
          </p:nvPr>
        </p:nvSpPr>
        <p:spPr/>
        <p:txBody>
          <a:bodyPr/>
          <a:lstStyle/>
          <a:p>
            <a:fld id="{788FBBE7-A2B3-4ED8-AB62-CC9D6046E815}" type="slidenum">
              <a:rPr lang="en-US" smtClean="0"/>
              <a:t>‹#›</a:t>
            </a:fld>
            <a:endParaRPr lang="en-US"/>
          </a:p>
        </p:txBody>
      </p:sp>
    </p:spTree>
    <p:extLst>
      <p:ext uri="{BB962C8B-B14F-4D97-AF65-F5344CB8AC3E}">
        <p14:creationId xmlns:p14="http://schemas.microsoft.com/office/powerpoint/2010/main" val="2708140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144422-7487-46C9-92BE-E4CA57851CE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92E9A94-7B1F-427B-9B73-D4868435B3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E33B8E-0868-470C-833B-371DEE4DDAC1}"/>
              </a:ext>
            </a:extLst>
          </p:cNvPr>
          <p:cNvSpPr>
            <a:spLocks noGrp="1"/>
          </p:cNvSpPr>
          <p:nvPr>
            <p:ph type="dt" sz="half" idx="10"/>
          </p:nvPr>
        </p:nvSpPr>
        <p:spPr/>
        <p:txBody>
          <a:bodyPr/>
          <a:lstStyle/>
          <a:p>
            <a:fld id="{D061B296-A46E-4397-957E-38C32E6C3F46}" type="datetimeFigureOut">
              <a:rPr lang="en-US" smtClean="0"/>
              <a:t>4/20/2022</a:t>
            </a:fld>
            <a:endParaRPr lang="en-US"/>
          </a:p>
        </p:txBody>
      </p:sp>
      <p:sp>
        <p:nvSpPr>
          <p:cNvPr id="5" name="Footer Placeholder 4">
            <a:extLst>
              <a:ext uri="{FF2B5EF4-FFF2-40B4-BE49-F238E27FC236}">
                <a16:creationId xmlns:a16="http://schemas.microsoft.com/office/drawing/2014/main" id="{E094CF17-3ECD-42E4-B005-B09A299FA0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C655A7-26CD-4CB9-B5F4-F61C1A4A2ED0}"/>
              </a:ext>
            </a:extLst>
          </p:cNvPr>
          <p:cNvSpPr>
            <a:spLocks noGrp="1"/>
          </p:cNvSpPr>
          <p:nvPr>
            <p:ph type="sldNum" sz="quarter" idx="12"/>
          </p:nvPr>
        </p:nvSpPr>
        <p:spPr/>
        <p:txBody>
          <a:bodyPr/>
          <a:lstStyle/>
          <a:p>
            <a:fld id="{788FBBE7-A2B3-4ED8-AB62-CC9D6046E815}" type="slidenum">
              <a:rPr lang="en-US" smtClean="0"/>
              <a:t>‹#›</a:t>
            </a:fld>
            <a:endParaRPr lang="en-US"/>
          </a:p>
        </p:txBody>
      </p:sp>
    </p:spTree>
    <p:extLst>
      <p:ext uri="{BB962C8B-B14F-4D97-AF65-F5344CB8AC3E}">
        <p14:creationId xmlns:p14="http://schemas.microsoft.com/office/powerpoint/2010/main" val="426652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12955-022C-4CFD-902B-BCA029AC12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1743CED-6BF5-4CCD-A3FE-85DEE1038A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7DA3E6-C25C-47E7-B69A-8B3A50FEB1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61B296-A46E-4397-957E-38C32E6C3F46}" type="datetimeFigureOut">
              <a:rPr lang="en-US" smtClean="0"/>
              <a:t>4/20/2022</a:t>
            </a:fld>
            <a:endParaRPr lang="en-US"/>
          </a:p>
        </p:txBody>
      </p:sp>
      <p:sp>
        <p:nvSpPr>
          <p:cNvPr id="5" name="Footer Placeholder 4">
            <a:extLst>
              <a:ext uri="{FF2B5EF4-FFF2-40B4-BE49-F238E27FC236}">
                <a16:creationId xmlns:a16="http://schemas.microsoft.com/office/drawing/2014/main" id="{C2628B55-5A89-4084-84AC-E5E93EA569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3E639A5-AF9C-4D2C-B338-4F0B0F1C8B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8FBBE7-A2B3-4ED8-AB62-CC9D6046E815}" type="slidenum">
              <a:rPr lang="en-US" smtClean="0"/>
              <a:t>‹#›</a:t>
            </a:fld>
            <a:endParaRPr lang="en-US"/>
          </a:p>
        </p:txBody>
      </p:sp>
    </p:spTree>
    <p:extLst>
      <p:ext uri="{BB962C8B-B14F-4D97-AF65-F5344CB8AC3E}">
        <p14:creationId xmlns:p14="http://schemas.microsoft.com/office/powerpoint/2010/main" val="501936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7049E-2251-4091-8D0C-093F847D5FD1}"/>
              </a:ext>
            </a:extLst>
          </p:cNvPr>
          <p:cNvSpPr>
            <a:spLocks noGrp="1"/>
          </p:cNvSpPr>
          <p:nvPr>
            <p:ph type="ctrTitle"/>
          </p:nvPr>
        </p:nvSpPr>
        <p:spPr/>
        <p:txBody>
          <a:bodyPr>
            <a:normAutofit/>
          </a:bodyPr>
          <a:lstStyle/>
          <a:p>
            <a:r>
              <a:rPr lang="en-US" sz="4400" b="1" i="0" u="none" strike="noStrike" dirty="0">
                <a:solidFill>
                  <a:srgbClr val="000000"/>
                </a:solidFill>
                <a:effectLst/>
                <a:latin typeface="Times New Roman" panose="02020603050405020304" pitchFamily="18" charset="0"/>
              </a:rPr>
              <a:t>Leadership and management, theory and practice</a:t>
            </a:r>
            <a:endParaRPr lang="en-US" sz="4400" dirty="0"/>
          </a:p>
        </p:txBody>
      </p:sp>
    </p:spTree>
    <p:extLst>
      <p:ext uri="{BB962C8B-B14F-4D97-AF65-F5344CB8AC3E}">
        <p14:creationId xmlns:p14="http://schemas.microsoft.com/office/powerpoint/2010/main" val="4159779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978D08-6A38-43B9-9238-A3739515E3E0}"/>
              </a:ext>
            </a:extLst>
          </p:cNvPr>
          <p:cNvSpPr txBox="1"/>
          <p:nvPr/>
        </p:nvSpPr>
        <p:spPr>
          <a:xfrm>
            <a:off x="784782" y="1292351"/>
            <a:ext cx="6094428" cy="503387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solidFill>
                  <a:srgbClr val="000000"/>
                </a:solidFill>
                <a:latin typeface="Times New Roman" panose="02020603050405020304" pitchFamily="18" charset="0"/>
              </a:rPr>
              <a:t>D</a:t>
            </a:r>
            <a:r>
              <a:rPr lang="en-US" sz="1800" b="0" i="0" u="none" strike="noStrike" dirty="0">
                <a:solidFill>
                  <a:srgbClr val="000000"/>
                </a:solidFill>
                <a:effectLst/>
                <a:latin typeface="Times New Roman" panose="02020603050405020304" pitchFamily="18" charset="0"/>
              </a:rPr>
              <a:t>emonstrate the leadership of Jeff Bezos.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Jeff Bezos is the CEO of the Amazon.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There is the great importance his leadership style on the success of the business.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Following the proper leadership theory, Bezos is getting the proper success in the organization. There is the great importance of the transformation as well as the situation leadership that helps Bezos in getting different areas of the success.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Jeff Bezos is known as the computer engineer, investor, commercial astronaut, media proprietor as well as the American entrepreneur. </a:t>
            </a:r>
            <a:endParaRPr lang="en-US" dirty="0"/>
          </a:p>
        </p:txBody>
      </p:sp>
      <p:sp>
        <p:nvSpPr>
          <p:cNvPr id="5" name="TextBox 4">
            <a:extLst>
              <a:ext uri="{FF2B5EF4-FFF2-40B4-BE49-F238E27FC236}">
                <a16:creationId xmlns:a16="http://schemas.microsoft.com/office/drawing/2014/main" id="{1B080FFB-9444-4875-B48E-C0F8F0E9738B}"/>
              </a:ext>
            </a:extLst>
          </p:cNvPr>
          <p:cNvSpPr txBox="1"/>
          <p:nvPr/>
        </p:nvSpPr>
        <p:spPr>
          <a:xfrm>
            <a:off x="945037" y="531770"/>
            <a:ext cx="6094428" cy="523220"/>
          </a:xfrm>
          <a:prstGeom prst="rect">
            <a:avLst/>
          </a:prstGeom>
          <a:noFill/>
        </p:spPr>
        <p:txBody>
          <a:bodyPr wrap="square">
            <a:spAutoFit/>
          </a:bodyPr>
          <a:lstStyle/>
          <a:p>
            <a:r>
              <a:rPr lang="en-US" sz="2800" b="1" i="0" u="none" strike="noStrike" dirty="0">
                <a:solidFill>
                  <a:srgbClr val="000000"/>
                </a:solidFill>
                <a:effectLst/>
                <a:latin typeface="Times New Roman" panose="02020603050405020304" pitchFamily="18" charset="0"/>
              </a:rPr>
              <a:t>Introduction</a:t>
            </a:r>
            <a:endParaRPr lang="en-US" sz="2800" dirty="0"/>
          </a:p>
        </p:txBody>
      </p:sp>
      <p:pic>
        <p:nvPicPr>
          <p:cNvPr id="5122" name="Picture 2" descr="Jeff Bezos Leadership Style - [PHENOMENAL LEADERSHIP] SmallBusinessify.com">
            <a:extLst>
              <a:ext uri="{FF2B5EF4-FFF2-40B4-BE49-F238E27FC236}">
                <a16:creationId xmlns:a16="http://schemas.microsoft.com/office/drawing/2014/main" id="{20B8A76A-31B9-43CD-AE84-5B56DAD61B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1551" y="2007910"/>
            <a:ext cx="4397113" cy="322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0516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499846-35D9-4E8C-8B8A-4FE5C3B550A6}"/>
              </a:ext>
            </a:extLst>
          </p:cNvPr>
          <p:cNvSpPr txBox="1"/>
          <p:nvPr/>
        </p:nvSpPr>
        <p:spPr>
          <a:xfrm>
            <a:off x="520831" y="256020"/>
            <a:ext cx="6094428" cy="523220"/>
          </a:xfrm>
          <a:prstGeom prst="rect">
            <a:avLst/>
          </a:prstGeom>
          <a:noFill/>
        </p:spPr>
        <p:txBody>
          <a:bodyPr wrap="square">
            <a:spAutoFit/>
          </a:bodyPr>
          <a:lstStyle/>
          <a:p>
            <a:r>
              <a:rPr lang="en-US" sz="2800" b="1" i="0" u="none" strike="noStrike" dirty="0">
                <a:solidFill>
                  <a:srgbClr val="000000"/>
                </a:solidFill>
                <a:effectLst/>
                <a:latin typeface="Times New Roman" panose="02020603050405020304" pitchFamily="18" charset="0"/>
              </a:rPr>
              <a:t>Critical evaluation of the leadership</a:t>
            </a:r>
            <a:endParaRPr lang="en-US" sz="2800" dirty="0"/>
          </a:p>
        </p:txBody>
      </p:sp>
      <p:sp>
        <p:nvSpPr>
          <p:cNvPr id="6" name="Rectangle: Rounded Corners 5">
            <a:extLst>
              <a:ext uri="{FF2B5EF4-FFF2-40B4-BE49-F238E27FC236}">
                <a16:creationId xmlns:a16="http://schemas.microsoft.com/office/drawing/2014/main" id="{36345851-2260-4AAB-BC6D-C07409741157}"/>
              </a:ext>
            </a:extLst>
          </p:cNvPr>
          <p:cNvSpPr/>
          <p:nvPr/>
        </p:nvSpPr>
        <p:spPr>
          <a:xfrm>
            <a:off x="1112363" y="1073844"/>
            <a:ext cx="9426804" cy="745529"/>
          </a:xfrm>
          <a:prstGeom prst="roundRect">
            <a:avLst/>
          </a:prstGeom>
          <a:solidFill>
            <a:srgbClr val="841E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i="0" u="none" strike="noStrike" dirty="0">
                <a:solidFill>
                  <a:schemeClr val="bg1"/>
                </a:solidFill>
                <a:effectLst/>
                <a:latin typeface="Times New Roman" panose="02020603050405020304" pitchFamily="18" charset="0"/>
              </a:rPr>
              <a:t>Effectiveness of Leadership styles and qualities of Jeff Bezos </a:t>
            </a:r>
            <a:endParaRPr lang="en-US" dirty="0">
              <a:solidFill>
                <a:schemeClr val="bg1"/>
              </a:solidFill>
            </a:endParaRPr>
          </a:p>
        </p:txBody>
      </p:sp>
      <p:sp>
        <p:nvSpPr>
          <p:cNvPr id="7" name="TextBox 6">
            <a:extLst>
              <a:ext uri="{FF2B5EF4-FFF2-40B4-BE49-F238E27FC236}">
                <a16:creationId xmlns:a16="http://schemas.microsoft.com/office/drawing/2014/main" id="{1B3AE0C7-113B-470A-9849-DD5C488E4E50}"/>
              </a:ext>
            </a:extLst>
          </p:cNvPr>
          <p:cNvSpPr txBox="1"/>
          <p:nvPr/>
        </p:nvSpPr>
        <p:spPr>
          <a:xfrm>
            <a:off x="388856" y="1885361"/>
            <a:ext cx="6803795" cy="5216813"/>
          </a:xfrm>
          <a:prstGeom prst="rect">
            <a:avLst/>
          </a:prstGeom>
          <a:noFill/>
        </p:spPr>
        <p:txBody>
          <a:bodyPr wrap="square" rtlCol="0">
            <a:spAutoFit/>
          </a:bodyPr>
          <a:lstStyle/>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Jeff Bezos is known as the transformation leader.</a:t>
            </a: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Through the transformational leadership, he is motivating and inspiring the team members for achieving different types of the areas. </a:t>
            </a: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He ensures that everyone in the organization is helpful for the goal achievement (</a:t>
            </a:r>
            <a:r>
              <a:rPr lang="en-US" sz="1800" b="0" i="0" u="none" strike="noStrike" dirty="0" err="1">
                <a:solidFill>
                  <a:srgbClr val="000000"/>
                </a:solidFill>
                <a:effectLst/>
                <a:latin typeface="Times New Roman" panose="02020603050405020304" pitchFamily="18" charset="0"/>
              </a:rPr>
              <a:t>Quellmalz</a:t>
            </a:r>
            <a:r>
              <a:rPr lang="en-US" sz="1800" b="0" i="0" u="none" strike="noStrike" dirty="0">
                <a:solidFill>
                  <a:srgbClr val="000000"/>
                </a:solidFill>
                <a:effectLst/>
                <a:latin typeface="Times New Roman" panose="02020603050405020304" pitchFamily="18" charset="0"/>
              </a:rPr>
              <a:t>, 2021). </a:t>
            </a:r>
            <a:endParaRPr lang="en-US" dirty="0"/>
          </a:p>
          <a:p>
            <a:pPr marL="285750" indent="-285750" algn="just" rtl="0">
              <a:lnSpc>
                <a:spcPct val="150000"/>
              </a:lnSpc>
              <a:spcBef>
                <a:spcPts val="0"/>
              </a:spcBef>
              <a:spcAft>
                <a:spcPts val="0"/>
              </a:spcAft>
              <a:buFont typeface="Arial" panose="020B0604020202020204" pitchFamily="34" charset="0"/>
              <a:buChar char="•"/>
            </a:pPr>
            <a:r>
              <a:rPr lang="en-US" dirty="0">
                <a:solidFill>
                  <a:srgbClr val="000000"/>
                </a:solidFill>
                <a:latin typeface="Times New Roman" panose="02020603050405020304" pitchFamily="18" charset="0"/>
              </a:rPr>
              <a:t>T</a:t>
            </a:r>
            <a:r>
              <a:rPr lang="en-US" sz="1800" b="0" i="0" u="none" strike="noStrike" dirty="0">
                <a:solidFill>
                  <a:srgbClr val="000000"/>
                </a:solidFill>
                <a:effectLst/>
                <a:latin typeface="Times New Roman" panose="02020603050405020304" pitchFamily="18" charset="0"/>
              </a:rPr>
              <a:t>he vision of the Amazon is to be a consumer-centric company. </a:t>
            </a: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Through the leadership, Bezos is making sure that the consumers are the first priority of the organization. </a:t>
            </a:r>
          </a:p>
          <a:p>
            <a:pPr marL="285750" indent="-285750" algn="just" rtl="0">
              <a:lnSpc>
                <a:spcPct val="150000"/>
              </a:lnSpc>
              <a:spcBef>
                <a:spcPts val="0"/>
              </a:spcBef>
              <a:spcAft>
                <a:spcPts val="0"/>
              </a:spcAft>
              <a:buFont typeface="Arial" panose="020B0604020202020204" pitchFamily="34" charset="0"/>
              <a:buChar char="•"/>
            </a:pPr>
            <a:r>
              <a:rPr lang="en-US" dirty="0">
                <a:solidFill>
                  <a:srgbClr val="000000"/>
                </a:solidFill>
                <a:latin typeface="Times New Roman" panose="02020603050405020304" pitchFamily="18" charset="0"/>
              </a:rPr>
              <a:t>T</a:t>
            </a:r>
            <a:r>
              <a:rPr lang="en-US" sz="1800" b="0" i="0" u="none" strike="noStrike" dirty="0">
                <a:solidFill>
                  <a:srgbClr val="000000"/>
                </a:solidFill>
                <a:effectLst/>
                <a:latin typeface="Times New Roman" panose="02020603050405020304" pitchFamily="18" charset="0"/>
              </a:rPr>
              <a:t>rough this he delivered the great message to the team members of the organization. </a:t>
            </a:r>
            <a:endParaRPr lang="en-US" b="0" dirty="0">
              <a:effectLst/>
            </a:endParaRPr>
          </a:p>
          <a:p>
            <a:br>
              <a:rPr lang="en-US" dirty="0"/>
            </a:br>
            <a:endParaRPr lang="en-US" dirty="0"/>
          </a:p>
        </p:txBody>
      </p:sp>
      <p:pic>
        <p:nvPicPr>
          <p:cNvPr id="4098" name="Picture 2" descr="Jeff Bezos's Master Plan - The Atlantic">
            <a:extLst>
              <a:ext uri="{FF2B5EF4-FFF2-40B4-BE49-F238E27FC236}">
                <a16:creationId xmlns:a16="http://schemas.microsoft.com/office/drawing/2014/main" id="{47C5C055-585D-402D-842D-C3E207510B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2743200"/>
            <a:ext cx="4725972" cy="2658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0537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1913B3-D723-496B-BA41-B936D074D554}"/>
              </a:ext>
            </a:extLst>
          </p:cNvPr>
          <p:cNvSpPr txBox="1"/>
          <p:nvPr/>
        </p:nvSpPr>
        <p:spPr>
          <a:xfrm>
            <a:off x="803635" y="541197"/>
            <a:ext cx="7708769" cy="584775"/>
          </a:xfrm>
          <a:prstGeom prst="rect">
            <a:avLst/>
          </a:prstGeom>
          <a:noFill/>
        </p:spPr>
        <p:txBody>
          <a:bodyPr wrap="square">
            <a:spAutoFit/>
          </a:bodyPr>
          <a:lstStyle/>
          <a:p>
            <a:r>
              <a:rPr lang="en-US" sz="3200" b="1" i="0" u="none" strike="noStrike" dirty="0">
                <a:solidFill>
                  <a:srgbClr val="000000"/>
                </a:solidFill>
                <a:effectLst/>
                <a:latin typeface="Times New Roman" panose="02020603050405020304" pitchFamily="18" charset="0"/>
              </a:rPr>
              <a:t>Transformational Leadership Theory </a:t>
            </a:r>
            <a:endParaRPr lang="en-US" sz="3200" dirty="0"/>
          </a:p>
        </p:txBody>
      </p:sp>
      <p:sp>
        <p:nvSpPr>
          <p:cNvPr id="4" name="Rectangle: Rounded Corners 3">
            <a:extLst>
              <a:ext uri="{FF2B5EF4-FFF2-40B4-BE49-F238E27FC236}">
                <a16:creationId xmlns:a16="http://schemas.microsoft.com/office/drawing/2014/main" id="{2E86C2C2-E093-4618-BE3B-7D24F0A73224}"/>
              </a:ext>
            </a:extLst>
          </p:cNvPr>
          <p:cNvSpPr/>
          <p:nvPr/>
        </p:nvSpPr>
        <p:spPr>
          <a:xfrm>
            <a:off x="443060" y="1564849"/>
            <a:ext cx="7626284" cy="50150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leadership that is important to create the high performance through the workforce.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Through this theory, the leader can inspire the team members properly.</a:t>
            </a:r>
          </a:p>
          <a:p>
            <a:pPr marL="285750" indent="-285750">
              <a:lnSpc>
                <a:spcPct val="150000"/>
              </a:lnSpc>
              <a:buFont typeface="Arial" panose="020B0604020202020204" pitchFamily="34" charset="0"/>
              <a:buChar char="•"/>
            </a:pPr>
            <a:r>
              <a:rPr lang="en-US" dirty="0">
                <a:solidFill>
                  <a:srgbClr val="000000"/>
                </a:solidFill>
                <a:latin typeface="Times New Roman" panose="02020603050405020304" pitchFamily="18" charset="0"/>
              </a:rPr>
              <a:t>T</a:t>
            </a:r>
            <a:r>
              <a:rPr lang="en-US" sz="1800" b="0" i="0" u="none" strike="noStrike" dirty="0">
                <a:solidFill>
                  <a:srgbClr val="000000"/>
                </a:solidFill>
                <a:effectLst/>
                <a:latin typeface="Times New Roman" panose="02020603050405020304" pitchFamily="18" charset="0"/>
              </a:rPr>
              <a:t>he members of the organization can go through the different types of the requirements related to the organizational task.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is the theory of the leadership that can be related to the all types of the level of the organization like departments, divisions, teams as well as the entire organization.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Following this theory of the leadership, the leaders can be visionary, risk-takers, daring as well as thoughtful thinkers and the qualities are involved in Jeff Bezos that helps him to be a successful leader (</a:t>
            </a:r>
            <a:r>
              <a:rPr lang="en-US" sz="1800" b="0" i="0" u="none" strike="noStrike" dirty="0" err="1">
                <a:solidFill>
                  <a:srgbClr val="000000"/>
                </a:solidFill>
                <a:effectLst/>
                <a:latin typeface="Times New Roman" panose="02020603050405020304" pitchFamily="18" charset="0"/>
              </a:rPr>
              <a:t>Korejan</a:t>
            </a:r>
            <a:r>
              <a:rPr lang="en-US" sz="1800" b="0" i="0" u="none" strike="noStrike" dirty="0">
                <a:solidFill>
                  <a:srgbClr val="000000"/>
                </a:solidFill>
                <a:effectLst/>
                <a:latin typeface="Times New Roman" panose="02020603050405020304" pitchFamily="18" charset="0"/>
              </a:rPr>
              <a:t> and </a:t>
            </a:r>
            <a:r>
              <a:rPr lang="en-US" sz="1800" b="0" i="0" u="none" strike="noStrike" dirty="0" err="1">
                <a:solidFill>
                  <a:srgbClr val="000000"/>
                </a:solidFill>
                <a:effectLst/>
                <a:latin typeface="Times New Roman" panose="02020603050405020304" pitchFamily="18" charset="0"/>
              </a:rPr>
              <a:t>Shahbazi</a:t>
            </a:r>
            <a:r>
              <a:rPr lang="en-US" sz="1800" b="0" i="0" u="none" strike="noStrike" dirty="0">
                <a:solidFill>
                  <a:srgbClr val="000000"/>
                </a:solidFill>
                <a:effectLst/>
                <a:latin typeface="Times New Roman" panose="02020603050405020304" pitchFamily="18" charset="0"/>
              </a:rPr>
              <a:t>, 2016). </a:t>
            </a:r>
            <a:endParaRPr lang="en-US" dirty="0"/>
          </a:p>
        </p:txBody>
      </p:sp>
      <p:pic>
        <p:nvPicPr>
          <p:cNvPr id="3074" name="Picture 2" descr="Transformational Leadership explained with leaders examples">
            <a:extLst>
              <a:ext uri="{FF2B5EF4-FFF2-40B4-BE49-F238E27FC236}">
                <a16:creationId xmlns:a16="http://schemas.microsoft.com/office/drawing/2014/main" id="{EDEF83E9-6953-45A8-9BA7-74EB0C7C7F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7915" y="2420603"/>
            <a:ext cx="3848395" cy="33035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4599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0A3D9D-DC1C-4889-AB60-F6B2FAC7D694}"/>
              </a:ext>
            </a:extLst>
          </p:cNvPr>
          <p:cNvSpPr txBox="1"/>
          <p:nvPr/>
        </p:nvSpPr>
        <p:spPr>
          <a:xfrm>
            <a:off x="539685" y="550624"/>
            <a:ext cx="8029280" cy="523220"/>
          </a:xfrm>
          <a:prstGeom prst="rect">
            <a:avLst/>
          </a:prstGeom>
          <a:noFill/>
        </p:spPr>
        <p:txBody>
          <a:bodyPr wrap="square">
            <a:spAutoFit/>
          </a:bodyPr>
          <a:lstStyle/>
          <a:p>
            <a:r>
              <a:rPr lang="en-US" sz="2800" b="1" i="1" u="none" strike="noStrike" dirty="0">
                <a:solidFill>
                  <a:srgbClr val="000000"/>
                </a:solidFill>
                <a:effectLst/>
                <a:latin typeface="Times New Roman" panose="02020603050405020304" pitchFamily="18" charset="0"/>
              </a:rPr>
              <a:t>Four Factors of the Transformational Leadership</a:t>
            </a:r>
            <a:endParaRPr lang="en-US" sz="2800" dirty="0"/>
          </a:p>
        </p:txBody>
      </p:sp>
      <p:sp>
        <p:nvSpPr>
          <p:cNvPr id="4" name="Rectangle: Rounded Corners 3">
            <a:extLst>
              <a:ext uri="{FF2B5EF4-FFF2-40B4-BE49-F238E27FC236}">
                <a16:creationId xmlns:a16="http://schemas.microsoft.com/office/drawing/2014/main" id="{67F776CB-FC3C-4F78-8F8A-0E7CAD2A84D0}"/>
              </a:ext>
            </a:extLst>
          </p:cNvPr>
          <p:cNvSpPr/>
          <p:nvPr/>
        </p:nvSpPr>
        <p:spPr>
          <a:xfrm>
            <a:off x="433633" y="1201916"/>
            <a:ext cx="6674177" cy="129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1400" b="1" i="0" u="none" strike="noStrike" dirty="0">
                <a:solidFill>
                  <a:srgbClr val="000000"/>
                </a:solidFill>
                <a:effectLst/>
                <a:latin typeface="Times New Roman" panose="02020603050405020304" pitchFamily="18" charset="0"/>
              </a:rPr>
              <a:t>Inspirational motivation - </a:t>
            </a:r>
            <a:r>
              <a:rPr lang="en-US" sz="1400" b="0" i="0" u="none" strike="noStrike" dirty="0">
                <a:solidFill>
                  <a:srgbClr val="000000"/>
                </a:solidFill>
                <a:effectLst/>
                <a:latin typeface="Times New Roman" panose="02020603050405020304" pitchFamily="18" charset="0"/>
              </a:rPr>
              <a:t>This is describing the quality of Bezos that is included with the proper commitment of him and this is related to the vision of the company. Through this he can make the proper support to reach the goals of the organization. This is related to the critical thinking as well as problem solving for making the organization better. </a:t>
            </a:r>
            <a:endParaRPr lang="en-US" sz="1400" dirty="0"/>
          </a:p>
        </p:txBody>
      </p:sp>
      <p:sp>
        <p:nvSpPr>
          <p:cNvPr id="5" name="Rectangle: Rounded Corners 4">
            <a:extLst>
              <a:ext uri="{FF2B5EF4-FFF2-40B4-BE49-F238E27FC236}">
                <a16:creationId xmlns:a16="http://schemas.microsoft.com/office/drawing/2014/main" id="{09DA02AB-6C4F-4EC8-91B4-32A06F69439D}"/>
              </a:ext>
            </a:extLst>
          </p:cNvPr>
          <p:cNvSpPr/>
          <p:nvPr/>
        </p:nvSpPr>
        <p:spPr>
          <a:xfrm>
            <a:off x="433633" y="2671687"/>
            <a:ext cx="6353666" cy="1290654"/>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nSpc>
                <a:spcPct val="150000"/>
              </a:lnSpc>
            </a:pPr>
            <a:r>
              <a:rPr lang="en-US" sz="1400" b="1" i="0" u="none" strike="noStrike" dirty="0">
                <a:solidFill>
                  <a:srgbClr val="000000"/>
                </a:solidFill>
                <a:effectLst/>
                <a:latin typeface="Times New Roman" panose="02020603050405020304" pitchFamily="18" charset="0"/>
              </a:rPr>
              <a:t>Intellectual Stimulation - </a:t>
            </a:r>
            <a:r>
              <a:rPr lang="en-US" sz="1400" b="0" i="0" u="none" strike="noStrike" dirty="0">
                <a:solidFill>
                  <a:srgbClr val="000000"/>
                </a:solidFill>
                <a:effectLst/>
                <a:latin typeface="Times New Roman" panose="02020603050405020304" pitchFamily="18" charset="0"/>
              </a:rPr>
              <a:t>This is describing the leadership of Bezos that is leading to the creativity as well as innovativeness through the challengeable situation . This quality  is promoting critical thinking as well as problem solving that make the organization successful. </a:t>
            </a:r>
            <a:endParaRPr lang="en-US" sz="1400" dirty="0"/>
          </a:p>
        </p:txBody>
      </p:sp>
      <p:sp>
        <p:nvSpPr>
          <p:cNvPr id="6" name="Rectangle: Rounded Corners 5">
            <a:extLst>
              <a:ext uri="{FF2B5EF4-FFF2-40B4-BE49-F238E27FC236}">
                <a16:creationId xmlns:a16="http://schemas.microsoft.com/office/drawing/2014/main" id="{495B1FB2-1B99-4EFF-B60E-3794578C37B0}"/>
              </a:ext>
            </a:extLst>
          </p:cNvPr>
          <p:cNvSpPr/>
          <p:nvPr/>
        </p:nvSpPr>
        <p:spPr>
          <a:xfrm>
            <a:off x="400638" y="4147807"/>
            <a:ext cx="5783346" cy="1074655"/>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nSpc>
                <a:spcPct val="150000"/>
              </a:lnSpc>
            </a:pPr>
            <a:r>
              <a:rPr lang="en-US" sz="1400" b="1" i="0" u="none" strike="noStrike" dirty="0">
                <a:solidFill>
                  <a:srgbClr val="000000"/>
                </a:solidFill>
                <a:effectLst/>
                <a:latin typeface="Times New Roman" panose="02020603050405020304" pitchFamily="18" charset="0"/>
              </a:rPr>
              <a:t>Idealized influence - </a:t>
            </a:r>
            <a:r>
              <a:rPr lang="en-US" sz="1400" b="0" i="0" u="none" strike="noStrike" dirty="0">
                <a:solidFill>
                  <a:srgbClr val="000000"/>
                </a:solidFill>
                <a:effectLst/>
                <a:latin typeface="Times New Roman" panose="02020603050405020304" pitchFamily="18" charset="0"/>
              </a:rPr>
              <a:t>This is describing the role of Bezos that is included with him and this  helps him to make a better decision in the organization. Through this area, the team member can make trust as well as respect. </a:t>
            </a:r>
            <a:endParaRPr lang="en-US" sz="1400" dirty="0"/>
          </a:p>
        </p:txBody>
      </p:sp>
      <p:sp>
        <p:nvSpPr>
          <p:cNvPr id="7" name="Rectangle: Rounded Corners 6">
            <a:extLst>
              <a:ext uri="{FF2B5EF4-FFF2-40B4-BE49-F238E27FC236}">
                <a16:creationId xmlns:a16="http://schemas.microsoft.com/office/drawing/2014/main" id="{56306C36-E860-4A99-BA77-BE13ABF0AA2E}"/>
              </a:ext>
            </a:extLst>
          </p:cNvPr>
          <p:cNvSpPr/>
          <p:nvPr/>
        </p:nvSpPr>
        <p:spPr>
          <a:xfrm>
            <a:off x="400638" y="5566534"/>
            <a:ext cx="5425127" cy="1074655"/>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lnSpc>
                <a:spcPct val="150000"/>
              </a:lnSpc>
            </a:pPr>
            <a:r>
              <a:rPr lang="en-US" sz="1400" b="1" i="0" u="none" strike="noStrike" dirty="0">
                <a:solidFill>
                  <a:srgbClr val="000000"/>
                </a:solidFill>
                <a:effectLst/>
                <a:latin typeface="Times New Roman" panose="02020603050405020304" pitchFamily="18" charset="0"/>
              </a:rPr>
              <a:t>Individualized consideration - </a:t>
            </a:r>
            <a:r>
              <a:rPr lang="en-US" sz="1400" b="0" i="0" u="none" strike="noStrike" dirty="0">
                <a:solidFill>
                  <a:srgbClr val="000000"/>
                </a:solidFill>
                <a:effectLst/>
                <a:latin typeface="Times New Roman" panose="02020603050405020304" pitchFamily="18" charset="0"/>
              </a:rPr>
              <a:t>Through this Bezos is encouraging the associates as well as encourages the organization to meet the goals of the organization. </a:t>
            </a:r>
            <a:endParaRPr lang="en-US" sz="1400" dirty="0"/>
          </a:p>
        </p:txBody>
      </p:sp>
      <p:pic>
        <p:nvPicPr>
          <p:cNvPr id="2050" name="Picture 2" descr="Transformational Leadership Theory - Meaning, Criticisms and its  Implications">
            <a:extLst>
              <a:ext uri="{FF2B5EF4-FFF2-40B4-BE49-F238E27FC236}">
                <a16:creationId xmlns:a16="http://schemas.microsoft.com/office/drawing/2014/main" id="{864FB799-9F8C-422B-9734-6D9891C41D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2850" y="2100597"/>
            <a:ext cx="4195517" cy="4094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3818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7FF1A5-80F9-433B-A0E0-72191E407E4E}"/>
              </a:ext>
            </a:extLst>
          </p:cNvPr>
          <p:cNvSpPr txBox="1"/>
          <p:nvPr/>
        </p:nvSpPr>
        <p:spPr>
          <a:xfrm>
            <a:off x="426563" y="456356"/>
            <a:ext cx="6094428" cy="584775"/>
          </a:xfrm>
          <a:prstGeom prst="rect">
            <a:avLst/>
          </a:prstGeom>
          <a:noFill/>
        </p:spPr>
        <p:txBody>
          <a:bodyPr wrap="square">
            <a:spAutoFit/>
          </a:bodyPr>
          <a:lstStyle/>
          <a:p>
            <a:r>
              <a:rPr lang="en-US" sz="3200" b="1" i="0" u="none" strike="noStrike" dirty="0">
                <a:solidFill>
                  <a:srgbClr val="000000"/>
                </a:solidFill>
                <a:effectLst/>
                <a:latin typeface="Times New Roman" panose="02020603050405020304" pitchFamily="18" charset="0"/>
              </a:rPr>
              <a:t>Situational Leadership Theory </a:t>
            </a:r>
            <a:endParaRPr lang="en-US" sz="3200" dirty="0"/>
          </a:p>
        </p:txBody>
      </p:sp>
      <p:sp>
        <p:nvSpPr>
          <p:cNvPr id="4" name="Rectangle: Rounded Corners 3">
            <a:extLst>
              <a:ext uri="{FF2B5EF4-FFF2-40B4-BE49-F238E27FC236}">
                <a16:creationId xmlns:a16="http://schemas.microsoft.com/office/drawing/2014/main" id="{7D91B7BF-C378-4294-AC1F-5DF450AC388A}"/>
              </a:ext>
            </a:extLst>
          </p:cNvPr>
          <p:cNvSpPr/>
          <p:nvPr/>
        </p:nvSpPr>
        <p:spPr>
          <a:xfrm>
            <a:off x="5439266" y="961535"/>
            <a:ext cx="6344239" cy="560894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285750" indent="-285750" algn="just" rtl="0">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The theory was proposed by Ken </a:t>
            </a:r>
            <a:r>
              <a:rPr lang="en-US" sz="1600" b="0" i="0" u="none" strike="noStrike" dirty="0" err="1">
                <a:solidFill>
                  <a:srgbClr val="000000"/>
                </a:solidFill>
                <a:effectLst/>
                <a:latin typeface="Times New Roman" panose="02020603050405020304" pitchFamily="18" charset="0"/>
              </a:rPr>
              <a:t>Blenchard</a:t>
            </a:r>
            <a:r>
              <a:rPr lang="en-US" sz="1600" b="0" i="0" u="none" strike="noStrike" dirty="0">
                <a:solidFill>
                  <a:srgbClr val="000000"/>
                </a:solidFill>
                <a:effectLst/>
                <a:latin typeface="Times New Roman" panose="02020603050405020304" pitchFamily="18" charset="0"/>
              </a:rPr>
              <a:t> and Paul Hersey. </a:t>
            </a:r>
          </a:p>
          <a:p>
            <a:pPr marL="285750" indent="-285750" algn="just" rtl="0">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The theory is developed during the working of the management. </a:t>
            </a:r>
          </a:p>
          <a:p>
            <a:pPr marL="285750" indent="-285750" algn="just" rtl="0">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Through this leadership, Bezos can developed what type of the requirements are needed for the development of the situation in the organization.</a:t>
            </a:r>
          </a:p>
          <a:p>
            <a:pPr marL="285750" indent="-285750" algn="just" rtl="0">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Bezos can change the leadership as per the requirements of the situation. </a:t>
            </a:r>
          </a:p>
          <a:p>
            <a:pPr marL="285750" indent="-285750" algn="just" rtl="0">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Through this theory, the employee in the organization can make the better performance and this is leading to the proper efficiency of the organization (Thompson and </a:t>
            </a:r>
            <a:r>
              <a:rPr lang="en-US" sz="1600" b="0" i="0" u="none" strike="noStrike" dirty="0" err="1">
                <a:solidFill>
                  <a:srgbClr val="000000"/>
                </a:solidFill>
                <a:effectLst/>
                <a:latin typeface="Times New Roman" panose="02020603050405020304" pitchFamily="18" charset="0"/>
              </a:rPr>
              <a:t>Glasø</a:t>
            </a:r>
            <a:r>
              <a:rPr lang="en-US" sz="1600" b="0" i="0" u="none" strike="noStrike" dirty="0">
                <a:solidFill>
                  <a:srgbClr val="000000"/>
                </a:solidFill>
                <a:effectLst/>
                <a:latin typeface="Times New Roman" panose="02020603050405020304" pitchFamily="18" charset="0"/>
              </a:rPr>
              <a:t>, 2018). </a:t>
            </a:r>
          </a:p>
          <a:p>
            <a:pPr marL="285750" indent="-285750" algn="just" rtl="0">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Through this Bezos can shift their leadership as per the demand of the employees.  </a:t>
            </a:r>
          </a:p>
          <a:p>
            <a:pPr marL="285750" indent="-285750" algn="just" rtl="0">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This leadership is helpful to get the top position during the pandemic where the other organizations are go through the different types of the economical threats (</a:t>
            </a:r>
            <a:r>
              <a:rPr lang="en-US" sz="1600" b="0" i="0" u="none" strike="noStrike" dirty="0" err="1">
                <a:solidFill>
                  <a:srgbClr val="000000"/>
                </a:solidFill>
                <a:effectLst/>
                <a:latin typeface="Times New Roman" panose="02020603050405020304" pitchFamily="18" charset="0"/>
              </a:rPr>
              <a:t>Neate</a:t>
            </a:r>
            <a:r>
              <a:rPr lang="en-US" sz="1600" b="0" i="0" u="none" strike="noStrike" dirty="0">
                <a:solidFill>
                  <a:srgbClr val="000000"/>
                </a:solidFill>
                <a:effectLst/>
                <a:latin typeface="Times New Roman" panose="02020603050405020304" pitchFamily="18" charset="0"/>
              </a:rPr>
              <a:t>, 2020). </a:t>
            </a:r>
            <a:endParaRPr lang="en-US" sz="1600" b="0" dirty="0">
              <a:effectLst/>
            </a:endParaRPr>
          </a:p>
        </p:txBody>
      </p:sp>
      <p:pic>
        <p:nvPicPr>
          <p:cNvPr id="1026" name="Picture 2" descr="The Situational Leadership Model and Theory for Project Managers">
            <a:extLst>
              <a:ext uri="{FF2B5EF4-FFF2-40B4-BE49-F238E27FC236}">
                <a16:creationId xmlns:a16="http://schemas.microsoft.com/office/drawing/2014/main" id="{520A76C0-5075-4196-A342-10BE775E3A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314" y="1464449"/>
            <a:ext cx="4501201" cy="4682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255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92BA4B2-8CC4-4591-8DC5-291C7EA596C9}"/>
              </a:ext>
            </a:extLst>
          </p:cNvPr>
          <p:cNvSpPr/>
          <p:nvPr/>
        </p:nvSpPr>
        <p:spPr>
          <a:xfrm>
            <a:off x="1074656" y="1442301"/>
            <a:ext cx="5486400" cy="49867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sz="1800" b="0" i="0" u="none" strike="noStrike" dirty="0">
                <a:solidFill>
                  <a:srgbClr val="000000"/>
                </a:solidFill>
                <a:effectLst/>
                <a:latin typeface="Times New Roman" panose="02020603050405020304" pitchFamily="18" charset="0"/>
              </a:rPr>
              <a:t>Considering the case study, it has been seen that Bezos has arranged the money during the crisis of COVID-19. Through this millions of the people are relied on the government as well as food bank support. Through reviewing the needs of the followers he can make the proper development of the services and this is the major area of his leadership. Through this he helps Amazon to achieve the proper goals of the organization. Through his proper situational leadership he could arrange 10  billion pound within just one day and this is making the major value of his leadership. </a:t>
            </a:r>
          </a:p>
        </p:txBody>
      </p:sp>
      <p:sp>
        <p:nvSpPr>
          <p:cNvPr id="6" name="TextBox 5">
            <a:extLst>
              <a:ext uri="{FF2B5EF4-FFF2-40B4-BE49-F238E27FC236}">
                <a16:creationId xmlns:a16="http://schemas.microsoft.com/office/drawing/2014/main" id="{2BDE753F-BBDA-4474-8A20-FD5FE6F64A94}"/>
              </a:ext>
            </a:extLst>
          </p:cNvPr>
          <p:cNvSpPr txBox="1"/>
          <p:nvPr/>
        </p:nvSpPr>
        <p:spPr>
          <a:xfrm>
            <a:off x="2849252" y="569477"/>
            <a:ext cx="6094428" cy="369332"/>
          </a:xfrm>
          <a:prstGeom prst="rect">
            <a:avLst/>
          </a:prstGeom>
          <a:noFill/>
        </p:spPr>
        <p:txBody>
          <a:bodyPr wrap="square">
            <a:spAutoFit/>
          </a:bodyPr>
          <a:lstStyle/>
          <a:p>
            <a:r>
              <a:rPr lang="en-US" sz="1800" b="1" i="0" u="none" strike="noStrike" dirty="0">
                <a:solidFill>
                  <a:srgbClr val="000000"/>
                </a:solidFill>
                <a:effectLst/>
                <a:latin typeface="Times New Roman" panose="02020603050405020304" pitchFamily="18" charset="0"/>
              </a:rPr>
              <a:t>Situational Leadership relating to the case study </a:t>
            </a:r>
            <a:endParaRPr lang="en-US" dirty="0"/>
          </a:p>
        </p:txBody>
      </p:sp>
      <p:pic>
        <p:nvPicPr>
          <p:cNvPr id="14338" name="Picture 2" descr="Billionaires like Jeff Bezos and Jack Dorsey made big charity donations  during Covid-19. But there's a catch. - Vox">
            <a:extLst>
              <a:ext uri="{FF2B5EF4-FFF2-40B4-BE49-F238E27FC236}">
                <a16:creationId xmlns:a16="http://schemas.microsoft.com/office/drawing/2014/main" id="{BD73D522-A684-4B3A-920B-ECBCC6138B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1704" y="2164294"/>
            <a:ext cx="5314188" cy="3542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9197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A37185-40C2-48E9-BB04-3C9791FD7C1D}"/>
              </a:ext>
            </a:extLst>
          </p:cNvPr>
          <p:cNvSpPr txBox="1"/>
          <p:nvPr/>
        </p:nvSpPr>
        <p:spPr>
          <a:xfrm>
            <a:off x="879050" y="729733"/>
            <a:ext cx="7840744" cy="584775"/>
          </a:xfrm>
          <a:prstGeom prst="rect">
            <a:avLst/>
          </a:prstGeom>
          <a:noFill/>
        </p:spPr>
        <p:txBody>
          <a:bodyPr wrap="square">
            <a:spAutoFit/>
          </a:bodyPr>
          <a:lstStyle/>
          <a:p>
            <a:r>
              <a:rPr lang="en-US" sz="3200" b="1" i="0" u="none" strike="noStrike" dirty="0">
                <a:solidFill>
                  <a:srgbClr val="000000"/>
                </a:solidFill>
                <a:effectLst/>
                <a:latin typeface="Times New Roman" panose="02020603050405020304" pitchFamily="18" charset="0"/>
              </a:rPr>
              <a:t>Leadership principles of Jeff Bezos </a:t>
            </a:r>
            <a:endParaRPr lang="en-US" sz="3200" dirty="0"/>
          </a:p>
        </p:txBody>
      </p:sp>
      <p:sp>
        <p:nvSpPr>
          <p:cNvPr id="5" name="TextBox 4">
            <a:extLst>
              <a:ext uri="{FF2B5EF4-FFF2-40B4-BE49-F238E27FC236}">
                <a16:creationId xmlns:a16="http://schemas.microsoft.com/office/drawing/2014/main" id="{CC10D084-BEFE-4578-9C7F-3383EA6312EE}"/>
              </a:ext>
            </a:extLst>
          </p:cNvPr>
          <p:cNvSpPr txBox="1"/>
          <p:nvPr/>
        </p:nvSpPr>
        <p:spPr>
          <a:xfrm>
            <a:off x="1001599" y="1676782"/>
            <a:ext cx="5094401" cy="5632311"/>
          </a:xfrm>
          <a:prstGeom prst="rect">
            <a:avLst/>
          </a:prstGeom>
          <a:noFill/>
        </p:spPr>
        <p:txBody>
          <a:bodyPr wrap="square">
            <a:spAutoFit/>
          </a:bodyPr>
          <a:lstStyle/>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There is the creative as well as innovative spirit in Jeff Bezos. </a:t>
            </a:r>
            <a:endParaRPr lang="en-US" dirty="0">
              <a:solidFill>
                <a:srgbClr val="000000"/>
              </a:solidFill>
              <a:latin typeface="Times New Roman" panose="02020603050405020304" pitchFamily="18" charset="0"/>
            </a:endParaRP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principles are important for the development of the work in the organization. </a:t>
            </a: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leadership style of Bezos is helpful for his in different types of the challengeable situation in the organization. </a:t>
            </a: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Through this he can develop smart solution in the organization. </a:t>
            </a: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There are different types of the principles of the leadership that are make the value for the leadership of Jeff Bezos.</a:t>
            </a:r>
            <a:endParaRPr lang="en-US" b="0" dirty="0">
              <a:effectLst/>
            </a:endParaRPr>
          </a:p>
          <a:p>
            <a:br>
              <a:rPr lang="en-US" dirty="0"/>
            </a:br>
            <a:endParaRPr lang="en-US" dirty="0"/>
          </a:p>
        </p:txBody>
      </p:sp>
      <p:pic>
        <p:nvPicPr>
          <p:cNvPr id="15362" name="Picture 2" descr="Innovation Insights From Jeff Bezos and Amazon">
            <a:extLst>
              <a:ext uri="{FF2B5EF4-FFF2-40B4-BE49-F238E27FC236}">
                <a16:creationId xmlns:a16="http://schemas.microsoft.com/office/drawing/2014/main" id="{A09F3E3A-5474-44A5-91A1-7F8FF82AC6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163"/>
          <a:stretch/>
        </p:blipFill>
        <p:spPr bwMode="auto">
          <a:xfrm>
            <a:off x="6909847" y="1914486"/>
            <a:ext cx="4804218" cy="4213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2413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36D30D-E9D8-4BD4-A39D-EBACE2A13D47}"/>
              </a:ext>
            </a:extLst>
          </p:cNvPr>
          <p:cNvSpPr txBox="1"/>
          <p:nvPr/>
        </p:nvSpPr>
        <p:spPr>
          <a:xfrm>
            <a:off x="879050" y="620217"/>
            <a:ext cx="6094428" cy="1077218"/>
          </a:xfrm>
          <a:prstGeom prst="rect">
            <a:avLst/>
          </a:prstGeom>
          <a:noFill/>
        </p:spPr>
        <p:txBody>
          <a:bodyPr wrap="square">
            <a:spAutoFit/>
          </a:bodyPr>
          <a:lstStyle/>
          <a:p>
            <a:r>
              <a:rPr lang="en-US" sz="3200" b="1" i="1" u="none" strike="noStrike" dirty="0">
                <a:solidFill>
                  <a:srgbClr val="000000"/>
                </a:solidFill>
                <a:effectLst/>
                <a:latin typeface="Times New Roman" panose="02020603050405020304" pitchFamily="18" charset="0"/>
              </a:rPr>
              <a:t>Embracing Failure is the major principles of Jeff Bezos Leadership</a:t>
            </a:r>
            <a:endParaRPr lang="en-US" sz="3200" dirty="0"/>
          </a:p>
        </p:txBody>
      </p:sp>
      <p:sp>
        <p:nvSpPr>
          <p:cNvPr id="5" name="TextBox 4">
            <a:extLst>
              <a:ext uri="{FF2B5EF4-FFF2-40B4-BE49-F238E27FC236}">
                <a16:creationId xmlns:a16="http://schemas.microsoft.com/office/drawing/2014/main" id="{3A296497-E46A-48DA-9D66-BAB916FD094A}"/>
              </a:ext>
            </a:extLst>
          </p:cNvPr>
          <p:cNvSpPr txBox="1"/>
          <p:nvPr/>
        </p:nvSpPr>
        <p:spPr>
          <a:xfrm>
            <a:off x="779694" y="2170598"/>
            <a:ext cx="6094428" cy="3371885"/>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Jeff Bezos is included with the different types of the fresh perspective on normalizing, embracing and analyzing.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His thoughts explained that the inseparable and inventions are the twins. </a:t>
            </a:r>
          </a:p>
          <a:p>
            <a:pPr marL="285750" indent="-285750">
              <a:lnSpc>
                <a:spcPct val="150000"/>
              </a:lnSpc>
              <a:buFont typeface="Arial" panose="020B0604020202020204" pitchFamily="34" charset="0"/>
              <a:buChar char="•"/>
            </a:pPr>
            <a:r>
              <a:rPr lang="en-US" dirty="0">
                <a:solidFill>
                  <a:srgbClr val="000000"/>
                </a:solidFill>
                <a:latin typeface="Times New Roman" panose="02020603050405020304" pitchFamily="18" charset="0"/>
              </a:rPr>
              <a:t>H</a:t>
            </a:r>
            <a:r>
              <a:rPr lang="en-US" sz="1800" b="0" i="0" u="none" strike="noStrike" dirty="0">
                <a:solidFill>
                  <a:srgbClr val="000000"/>
                </a:solidFill>
                <a:effectLst/>
                <a:latin typeface="Times New Roman" panose="02020603050405020304" pitchFamily="18" charset="0"/>
              </a:rPr>
              <a:t>e mentioned about the baseball analogy that is included with Amazon</a:t>
            </a:r>
            <a:r>
              <a:rPr lang="en-US" dirty="0">
                <a:solidFill>
                  <a:srgbClr val="000000"/>
                </a:solidFill>
                <a:latin typeface="Times New Roman" panose="02020603050405020304" pitchFamily="18" charset="0"/>
              </a:rPr>
              <a:t>.</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Bezos has got different types of the success through his different types of the ideas related to the innovation. </a:t>
            </a:r>
            <a:endParaRPr lang="en-US" dirty="0"/>
          </a:p>
        </p:txBody>
      </p:sp>
      <p:pic>
        <p:nvPicPr>
          <p:cNvPr id="16386" name="Picture 2" descr="What Is the Secret of Amazon's Huge Success? Jeff Bezos Credits Commitment  to These 3 Principles.">
            <a:extLst>
              <a:ext uri="{FF2B5EF4-FFF2-40B4-BE49-F238E27FC236}">
                <a16:creationId xmlns:a16="http://schemas.microsoft.com/office/drawing/2014/main" id="{C71538B8-6DD1-4643-A63D-42F96A0505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4122" y="2301490"/>
            <a:ext cx="5141912" cy="34295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6035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1735B5-5F58-484F-AC43-A0F883407FEF}"/>
              </a:ext>
            </a:extLst>
          </p:cNvPr>
          <p:cNvSpPr txBox="1"/>
          <p:nvPr/>
        </p:nvSpPr>
        <p:spPr>
          <a:xfrm>
            <a:off x="1171280" y="739160"/>
            <a:ext cx="7359977" cy="646331"/>
          </a:xfrm>
          <a:prstGeom prst="rect">
            <a:avLst/>
          </a:prstGeom>
          <a:noFill/>
        </p:spPr>
        <p:txBody>
          <a:bodyPr wrap="square">
            <a:spAutoFit/>
          </a:bodyPr>
          <a:lstStyle/>
          <a:p>
            <a:r>
              <a:rPr lang="en-US" sz="3600" b="1" i="1" u="none" strike="noStrike" dirty="0">
                <a:solidFill>
                  <a:srgbClr val="000000"/>
                </a:solidFill>
                <a:effectLst/>
                <a:latin typeface="Times New Roman" panose="02020603050405020304" pitchFamily="18" charset="0"/>
              </a:rPr>
              <a:t>Consumers are the first priority </a:t>
            </a:r>
            <a:endParaRPr lang="en-US" sz="3600" dirty="0"/>
          </a:p>
        </p:txBody>
      </p:sp>
      <p:sp>
        <p:nvSpPr>
          <p:cNvPr id="5" name="TextBox 4">
            <a:extLst>
              <a:ext uri="{FF2B5EF4-FFF2-40B4-BE49-F238E27FC236}">
                <a16:creationId xmlns:a16="http://schemas.microsoft.com/office/drawing/2014/main" id="{3B4204D9-F958-420A-A55C-2D268BF755D3}"/>
              </a:ext>
            </a:extLst>
          </p:cNvPr>
          <p:cNvSpPr txBox="1"/>
          <p:nvPr/>
        </p:nvSpPr>
        <p:spPr>
          <a:xfrm>
            <a:off x="1058159" y="1774671"/>
            <a:ext cx="6094428" cy="420288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Through this Jeff is focusing on the ultimate expectation of the consumer.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Through the experiences of the consumers to the brand is evaluated.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Through the first year of business this is helpful for Bezos to stay focused with the team.</a:t>
            </a:r>
          </a:p>
          <a:p>
            <a:pPr marL="285750" indent="-285750">
              <a:lnSpc>
                <a:spcPct val="150000"/>
              </a:lnSpc>
              <a:buFont typeface="Arial" panose="020B0604020202020204" pitchFamily="34" charset="0"/>
              <a:buChar char="•"/>
            </a:pPr>
            <a:r>
              <a:rPr lang="en-US" dirty="0">
                <a:solidFill>
                  <a:srgbClr val="000000"/>
                </a:solidFill>
                <a:latin typeface="Times New Roman" panose="02020603050405020304" pitchFamily="18" charset="0"/>
              </a:rPr>
              <a:t>T</a:t>
            </a:r>
            <a:r>
              <a:rPr lang="en-US" sz="1800" b="0" i="0" u="none" strike="noStrike" dirty="0">
                <a:solidFill>
                  <a:srgbClr val="000000"/>
                </a:solidFill>
                <a:effectLst/>
                <a:latin typeface="Times New Roman" panose="02020603050405020304" pitchFamily="18" charset="0"/>
              </a:rPr>
              <a:t>his is making the proper consumer ratings for the organization.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Through this Amazon got the top ranked among the 225 numbers of the corporations. </a:t>
            </a:r>
            <a:endParaRPr lang="en-US" dirty="0"/>
          </a:p>
        </p:txBody>
      </p:sp>
      <p:pic>
        <p:nvPicPr>
          <p:cNvPr id="13314" name="Picture 2" descr="Why Jeff Bezos can safely leave Earth now - Times of India">
            <a:extLst>
              <a:ext uri="{FF2B5EF4-FFF2-40B4-BE49-F238E27FC236}">
                <a16:creationId xmlns:a16="http://schemas.microsoft.com/office/drawing/2014/main" id="{0D6FDB2E-5E5F-43E9-AB4D-C9E47BD246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4642" y="1930582"/>
            <a:ext cx="4267397" cy="3891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2990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58EF1A1-CCC9-44B0-9562-0FA93CDF2455}"/>
              </a:ext>
            </a:extLst>
          </p:cNvPr>
          <p:cNvSpPr/>
          <p:nvPr/>
        </p:nvSpPr>
        <p:spPr>
          <a:xfrm>
            <a:off x="1046375" y="575035"/>
            <a:ext cx="4883085" cy="480767"/>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just" rtl="0">
              <a:spcBef>
                <a:spcPts val="0"/>
              </a:spcBef>
              <a:spcAft>
                <a:spcPts val="0"/>
              </a:spcAft>
            </a:pPr>
            <a:r>
              <a:rPr lang="en-US" sz="1800" b="1" i="0" u="none" strike="noStrike" dirty="0">
                <a:solidFill>
                  <a:srgbClr val="000000"/>
                </a:solidFill>
                <a:effectLst/>
                <a:latin typeface="Times New Roman" panose="02020603050405020304" pitchFamily="18" charset="0"/>
              </a:rPr>
              <a:t>Successful decision of Jeff Bezos as the leader </a:t>
            </a:r>
            <a:endParaRPr lang="en-US" b="0" dirty="0">
              <a:effectLst/>
            </a:endParaRPr>
          </a:p>
        </p:txBody>
      </p:sp>
      <p:sp>
        <p:nvSpPr>
          <p:cNvPr id="4" name="TextBox 3">
            <a:extLst>
              <a:ext uri="{FF2B5EF4-FFF2-40B4-BE49-F238E27FC236}">
                <a16:creationId xmlns:a16="http://schemas.microsoft.com/office/drawing/2014/main" id="{4AC5F2ED-5CF0-4113-B18A-06CF1AD8D6D8}"/>
              </a:ext>
            </a:extLst>
          </p:cNvPr>
          <p:cNvSpPr txBox="1"/>
          <p:nvPr/>
        </p:nvSpPr>
        <p:spPr>
          <a:xfrm>
            <a:off x="1046375" y="1620218"/>
            <a:ext cx="4519368" cy="420288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One of the major principles that helps Bezos is excellence of the operation. </a:t>
            </a:r>
          </a:p>
          <a:p>
            <a:pPr marL="285750" indent="-285750">
              <a:lnSpc>
                <a:spcPct val="150000"/>
              </a:lnSpc>
              <a:buFont typeface="Arial" panose="020B0604020202020204" pitchFamily="34" charset="0"/>
              <a:buChar char="•"/>
            </a:pPr>
            <a:r>
              <a:rPr lang="en-US" dirty="0">
                <a:solidFill>
                  <a:srgbClr val="000000"/>
                </a:solidFill>
                <a:latin typeface="Times New Roman" panose="02020603050405020304" pitchFamily="18" charset="0"/>
              </a:rPr>
              <a:t>His</a:t>
            </a:r>
            <a:r>
              <a:rPr lang="en-US" sz="1800" b="0" i="0" u="none" strike="noStrike" dirty="0">
                <a:solidFill>
                  <a:srgbClr val="000000"/>
                </a:solidFill>
                <a:effectLst/>
                <a:latin typeface="Times New Roman" panose="02020603050405020304" pitchFamily="18" charset="0"/>
              </a:rPr>
              <a:t> two-pizza rule can be included that is leading to the development of the different types of the strategies.</a:t>
            </a:r>
          </a:p>
          <a:p>
            <a:pPr marL="285750" indent="-285750">
              <a:lnSpc>
                <a:spcPct val="150000"/>
              </a:lnSpc>
              <a:buFont typeface="Arial" panose="020B0604020202020204" pitchFamily="34" charset="0"/>
              <a:buChar char="•"/>
            </a:pPr>
            <a:r>
              <a:rPr lang="en-US" dirty="0">
                <a:solidFill>
                  <a:srgbClr val="000000"/>
                </a:solidFill>
                <a:latin typeface="Times New Roman" panose="02020603050405020304" pitchFamily="18" charset="0"/>
              </a:rPr>
              <a:t>This rule </a:t>
            </a:r>
            <a:r>
              <a:rPr lang="en-US" sz="1800" b="0" i="0" u="none" strike="noStrike" dirty="0">
                <a:solidFill>
                  <a:srgbClr val="000000"/>
                </a:solidFill>
                <a:effectLst/>
                <a:latin typeface="Times New Roman" panose="02020603050405020304" pitchFamily="18" charset="0"/>
              </a:rPr>
              <a:t>has the aim not to lose the whole day from the perspective of the unnecessary meetings.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is the major area for getting the success (TAYEB, 2021). </a:t>
            </a:r>
            <a:endParaRPr lang="en-US" dirty="0"/>
          </a:p>
        </p:txBody>
      </p:sp>
      <p:pic>
        <p:nvPicPr>
          <p:cNvPr id="12290" name="Picture 2" descr="Pin on Business">
            <a:extLst>
              <a:ext uri="{FF2B5EF4-FFF2-40B4-BE49-F238E27FC236}">
                <a16:creationId xmlns:a16="http://schemas.microsoft.com/office/drawing/2014/main" id="{FA5B39F1-4995-45F4-86E6-C710F771CC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6258" y="1091581"/>
            <a:ext cx="5260157" cy="5260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283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948C75-E87D-4A08-97CC-7661B5943774}"/>
              </a:ext>
            </a:extLst>
          </p:cNvPr>
          <p:cNvSpPr txBox="1"/>
          <p:nvPr/>
        </p:nvSpPr>
        <p:spPr>
          <a:xfrm>
            <a:off x="1190135" y="1535308"/>
            <a:ext cx="6094428" cy="378738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There is the belief of Jeff Bezos on the constant “innovation and invention”.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is used by Bezos for the development of the proper satisfaction among the consumers.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He takes the proper decisions and believes that this is the major area of success in the organization.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Innovative strategies through the leadership is helpful for better development of the strategies through the organization.</a:t>
            </a:r>
          </a:p>
          <a:p>
            <a:pPr marL="285750" indent="-285750">
              <a:lnSpc>
                <a:spcPct val="150000"/>
              </a:lnSpc>
              <a:buFont typeface="Arial" panose="020B0604020202020204" pitchFamily="34" charset="0"/>
              <a:buChar char="•"/>
            </a:pPr>
            <a:r>
              <a:rPr lang="en-US" dirty="0">
                <a:solidFill>
                  <a:srgbClr val="000000"/>
                </a:solidFill>
                <a:latin typeface="Times New Roman" panose="02020603050405020304" pitchFamily="18" charset="0"/>
              </a:rPr>
              <a:t>This</a:t>
            </a:r>
            <a:r>
              <a:rPr lang="en-US" sz="1800" b="0" i="0" u="none" strike="noStrike" dirty="0">
                <a:solidFill>
                  <a:srgbClr val="000000"/>
                </a:solidFill>
                <a:effectLst/>
                <a:latin typeface="Times New Roman" panose="02020603050405020304" pitchFamily="18" charset="0"/>
              </a:rPr>
              <a:t> makes major advantages in the organization. </a:t>
            </a:r>
            <a:endParaRPr lang="en-US" dirty="0"/>
          </a:p>
        </p:txBody>
      </p:sp>
      <p:pic>
        <p:nvPicPr>
          <p:cNvPr id="7170" name="Picture 2" descr="Jeff Bezos: The best living transformational leader as example">
            <a:extLst>
              <a:ext uri="{FF2B5EF4-FFF2-40B4-BE49-F238E27FC236}">
                <a16:creationId xmlns:a16="http://schemas.microsoft.com/office/drawing/2014/main" id="{66694B65-365C-4A42-BB89-BFCCB0D22C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0918" y="2436387"/>
            <a:ext cx="4069132" cy="219217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A452CE2C-4E39-4F47-949E-4F976ABEC4C1}"/>
              </a:ext>
            </a:extLst>
          </p:cNvPr>
          <p:cNvSpPr/>
          <p:nvPr/>
        </p:nvSpPr>
        <p:spPr>
          <a:xfrm>
            <a:off x="1046375" y="575035"/>
            <a:ext cx="4883085" cy="480767"/>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just" rtl="0">
              <a:spcBef>
                <a:spcPts val="0"/>
              </a:spcBef>
              <a:spcAft>
                <a:spcPts val="0"/>
              </a:spcAft>
            </a:pPr>
            <a:r>
              <a:rPr lang="en-US" sz="1800" b="1" i="0" u="none" strike="noStrike" dirty="0">
                <a:solidFill>
                  <a:srgbClr val="000000"/>
                </a:solidFill>
                <a:effectLst/>
                <a:latin typeface="Times New Roman" panose="02020603050405020304" pitchFamily="18" charset="0"/>
              </a:rPr>
              <a:t>Successful decision of Jeff Bezos as the leader </a:t>
            </a:r>
            <a:endParaRPr lang="en-US" b="0" dirty="0">
              <a:effectLst/>
            </a:endParaRPr>
          </a:p>
        </p:txBody>
      </p:sp>
    </p:spTree>
    <p:extLst>
      <p:ext uri="{BB962C8B-B14F-4D97-AF65-F5344CB8AC3E}">
        <p14:creationId xmlns:p14="http://schemas.microsoft.com/office/powerpoint/2010/main" val="49643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BC5A6C-6968-48BA-98E0-8FD6CFE71137}"/>
              </a:ext>
            </a:extLst>
          </p:cNvPr>
          <p:cNvSpPr txBox="1"/>
          <p:nvPr/>
        </p:nvSpPr>
        <p:spPr>
          <a:xfrm>
            <a:off x="831916" y="1950806"/>
            <a:ext cx="5172958" cy="378738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Thinking about the long-term underscores is considered as the major principle of Bezos.</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is helpful for him in taking the major decision in amazon.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helps him for the early technological adaptation.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Bezos has hired the technological as well as Ai expert for the effectiveness of these types of the technologies. </a:t>
            </a:r>
            <a:endParaRPr lang="en-US" dirty="0"/>
          </a:p>
        </p:txBody>
      </p:sp>
      <p:sp>
        <p:nvSpPr>
          <p:cNvPr id="4" name="Rectangle: Rounded Corners 3">
            <a:extLst>
              <a:ext uri="{FF2B5EF4-FFF2-40B4-BE49-F238E27FC236}">
                <a16:creationId xmlns:a16="http://schemas.microsoft.com/office/drawing/2014/main" id="{AE3EE1C0-86E6-4EFD-BFC6-05622A78C4F8}"/>
              </a:ext>
            </a:extLst>
          </p:cNvPr>
          <p:cNvSpPr/>
          <p:nvPr/>
        </p:nvSpPr>
        <p:spPr>
          <a:xfrm>
            <a:off x="1046375" y="575035"/>
            <a:ext cx="4883085" cy="480767"/>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just" rtl="0">
              <a:spcBef>
                <a:spcPts val="0"/>
              </a:spcBef>
              <a:spcAft>
                <a:spcPts val="0"/>
              </a:spcAft>
            </a:pPr>
            <a:r>
              <a:rPr lang="en-US" sz="1800" b="1" i="0" u="none" strike="noStrike" dirty="0">
                <a:solidFill>
                  <a:srgbClr val="000000"/>
                </a:solidFill>
                <a:effectLst/>
                <a:latin typeface="Times New Roman" panose="02020603050405020304" pitchFamily="18" charset="0"/>
              </a:rPr>
              <a:t>Successful decision of Jeff Bezos as the leader </a:t>
            </a:r>
            <a:endParaRPr lang="en-US" b="0" dirty="0">
              <a:effectLst/>
            </a:endParaRPr>
          </a:p>
        </p:txBody>
      </p:sp>
      <p:pic>
        <p:nvPicPr>
          <p:cNvPr id="11266" name="Picture 2" descr="5 Principles from Jeff Bezos' Leadership Style">
            <a:extLst>
              <a:ext uri="{FF2B5EF4-FFF2-40B4-BE49-F238E27FC236}">
                <a16:creationId xmlns:a16="http://schemas.microsoft.com/office/drawing/2014/main" id="{D825933E-EFC5-4D35-ADE2-7228277611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5912" y="1950806"/>
            <a:ext cx="5559523" cy="3621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4659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8FDBB5-C3CC-4EA8-8157-B901DAC77496}"/>
              </a:ext>
            </a:extLst>
          </p:cNvPr>
          <p:cNvSpPr txBox="1"/>
          <p:nvPr/>
        </p:nvSpPr>
        <p:spPr>
          <a:xfrm>
            <a:off x="728221" y="1793525"/>
            <a:ext cx="6094428" cy="378738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There is an important principle of Bezos that is called the consumer obsession.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As per his comment of him, there are different types of the companies that are focusing on the competitors rather than the consumers.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Through this he focused on the congressional committee. </a:t>
            </a:r>
          </a:p>
          <a:p>
            <a:pPr marL="285750" indent="-285750">
              <a:lnSpc>
                <a:spcPct val="150000"/>
              </a:lnSpc>
              <a:buFont typeface="Arial" panose="020B0604020202020204" pitchFamily="34" charset="0"/>
              <a:buChar char="•"/>
            </a:pPr>
            <a:r>
              <a:rPr lang="en-US" dirty="0">
                <a:solidFill>
                  <a:srgbClr val="000000"/>
                </a:solidFill>
                <a:latin typeface="Times New Roman" panose="02020603050405020304" pitchFamily="18" charset="0"/>
              </a:rPr>
              <a:t>H</a:t>
            </a:r>
            <a:r>
              <a:rPr lang="en-US" sz="1800" b="0" i="0" u="none" strike="noStrike" dirty="0">
                <a:solidFill>
                  <a:srgbClr val="000000"/>
                </a:solidFill>
                <a:effectLst/>
                <a:latin typeface="Times New Roman" panose="02020603050405020304" pitchFamily="18" charset="0"/>
              </a:rPr>
              <a:t>e planned for the long-term and this helps the organization to take the better decision in the organization (ALBERG, 2021). </a:t>
            </a:r>
            <a:endParaRPr lang="en-US" dirty="0"/>
          </a:p>
        </p:txBody>
      </p:sp>
      <p:sp>
        <p:nvSpPr>
          <p:cNvPr id="4" name="Rectangle: Rounded Corners 3">
            <a:extLst>
              <a:ext uri="{FF2B5EF4-FFF2-40B4-BE49-F238E27FC236}">
                <a16:creationId xmlns:a16="http://schemas.microsoft.com/office/drawing/2014/main" id="{B023303D-5815-416D-9FB2-220C00D508EE}"/>
              </a:ext>
            </a:extLst>
          </p:cNvPr>
          <p:cNvSpPr/>
          <p:nvPr/>
        </p:nvSpPr>
        <p:spPr>
          <a:xfrm>
            <a:off x="1046375" y="575035"/>
            <a:ext cx="4883085" cy="480767"/>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just" rtl="0">
              <a:spcBef>
                <a:spcPts val="0"/>
              </a:spcBef>
              <a:spcAft>
                <a:spcPts val="0"/>
              </a:spcAft>
            </a:pPr>
            <a:r>
              <a:rPr lang="en-US" sz="1800" b="1" i="0" u="none" strike="noStrike" dirty="0">
                <a:solidFill>
                  <a:srgbClr val="000000"/>
                </a:solidFill>
                <a:effectLst/>
                <a:latin typeface="Times New Roman" panose="02020603050405020304" pitchFamily="18" charset="0"/>
              </a:rPr>
              <a:t>Successful decision of Jeff Bezos as the leader </a:t>
            </a:r>
            <a:endParaRPr lang="en-US" b="0" dirty="0">
              <a:effectLst/>
            </a:endParaRPr>
          </a:p>
        </p:txBody>
      </p:sp>
      <p:pic>
        <p:nvPicPr>
          <p:cNvPr id="10242" name="Picture 2" descr="What Does It Mean to Be Customer Obsessed And Why Your Company Should Be -  Article">
            <a:extLst>
              <a:ext uri="{FF2B5EF4-FFF2-40B4-BE49-F238E27FC236}">
                <a16:creationId xmlns:a16="http://schemas.microsoft.com/office/drawing/2014/main" id="{DF55F6A4-5833-470D-B189-D3FF47248E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4177" y="1898322"/>
            <a:ext cx="5442408" cy="30613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2156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32D4FF-1F16-4C6D-BC3F-781A387A6B8F}"/>
              </a:ext>
            </a:extLst>
          </p:cNvPr>
          <p:cNvSpPr txBox="1"/>
          <p:nvPr/>
        </p:nvSpPr>
        <p:spPr>
          <a:xfrm>
            <a:off x="1077013" y="1327559"/>
            <a:ext cx="6094428" cy="420288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Bezos has adapted two types of the decisions.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decisions are included with the highly consequential as well as the inversible decision.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is called a one-way door or the type-2 decisions.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He mentioned that this type of the decision should be established carefully in the organization.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Most of the decisions of  Bezos are included with the two-way doors (BEZOS, 2020). </a:t>
            </a:r>
          </a:p>
          <a:p>
            <a:pPr marL="285750" indent="-285750">
              <a:lnSpc>
                <a:spcPct val="150000"/>
              </a:lnSpc>
              <a:buFont typeface="Arial" panose="020B0604020202020204" pitchFamily="34" charset="0"/>
              <a:buChar char="•"/>
            </a:pPr>
            <a:r>
              <a:rPr lang="en-US" dirty="0">
                <a:solidFill>
                  <a:srgbClr val="000000"/>
                </a:solidFill>
                <a:latin typeface="Times New Roman" panose="02020603050405020304" pitchFamily="18" charset="0"/>
              </a:rPr>
              <a:t>Th</a:t>
            </a:r>
            <a:r>
              <a:rPr lang="en-US" sz="1800" b="0" i="0" u="none" strike="noStrike" dirty="0">
                <a:solidFill>
                  <a:srgbClr val="000000"/>
                </a:solidFill>
                <a:effectLst/>
                <a:latin typeface="Times New Roman" panose="02020603050405020304" pitchFamily="18" charset="0"/>
              </a:rPr>
              <a:t>ese are the areas that help Bezos in different types of the decisions in the organization. </a:t>
            </a:r>
            <a:endParaRPr lang="en-US" dirty="0"/>
          </a:p>
        </p:txBody>
      </p:sp>
      <p:sp>
        <p:nvSpPr>
          <p:cNvPr id="4" name="Rectangle: Rounded Corners 3">
            <a:extLst>
              <a:ext uri="{FF2B5EF4-FFF2-40B4-BE49-F238E27FC236}">
                <a16:creationId xmlns:a16="http://schemas.microsoft.com/office/drawing/2014/main" id="{79003655-5A9B-44D4-BC01-93D4899C2FA4}"/>
              </a:ext>
            </a:extLst>
          </p:cNvPr>
          <p:cNvSpPr/>
          <p:nvPr/>
        </p:nvSpPr>
        <p:spPr>
          <a:xfrm>
            <a:off x="1046375" y="575035"/>
            <a:ext cx="4883085" cy="480767"/>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just" rtl="0">
              <a:spcBef>
                <a:spcPts val="0"/>
              </a:spcBef>
              <a:spcAft>
                <a:spcPts val="0"/>
              </a:spcAft>
            </a:pPr>
            <a:r>
              <a:rPr lang="en-US" sz="1800" b="1" i="0" u="none" strike="noStrike" dirty="0">
                <a:solidFill>
                  <a:srgbClr val="000000"/>
                </a:solidFill>
                <a:effectLst/>
                <a:latin typeface="Times New Roman" panose="02020603050405020304" pitchFamily="18" charset="0"/>
              </a:rPr>
              <a:t>Successful decision of Jeff Bezos as the leader </a:t>
            </a:r>
            <a:endParaRPr lang="en-US" b="0" dirty="0">
              <a:effectLst/>
            </a:endParaRPr>
          </a:p>
        </p:txBody>
      </p:sp>
      <p:pic>
        <p:nvPicPr>
          <p:cNvPr id="8194" name="Picture 2" descr="The Decision Matrix. Are your decisions-to-be-made… | by Jake White | Medium">
            <a:extLst>
              <a:ext uri="{FF2B5EF4-FFF2-40B4-BE49-F238E27FC236}">
                <a16:creationId xmlns:a16="http://schemas.microsoft.com/office/drawing/2014/main" id="{5FCD1215-FB8C-4091-970C-54D154246F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4267" y="1960775"/>
            <a:ext cx="4737733" cy="3261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27785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8ED54D-7843-4FA7-A934-967C1CA8B5F1}"/>
              </a:ext>
            </a:extLst>
          </p:cNvPr>
          <p:cNvSpPr txBox="1"/>
          <p:nvPr/>
        </p:nvSpPr>
        <p:spPr>
          <a:xfrm>
            <a:off x="407711" y="440406"/>
            <a:ext cx="11649172" cy="523220"/>
          </a:xfrm>
          <a:prstGeom prst="rect">
            <a:avLst/>
          </a:prstGeom>
          <a:noFill/>
        </p:spPr>
        <p:txBody>
          <a:bodyPr wrap="square">
            <a:spAutoFit/>
          </a:bodyPr>
          <a:lstStyle/>
          <a:p>
            <a:r>
              <a:rPr lang="en-US" sz="2800" b="1" i="0" u="none" strike="noStrike" dirty="0">
                <a:solidFill>
                  <a:srgbClr val="000000"/>
                </a:solidFill>
                <a:effectLst/>
                <a:latin typeface="Times New Roman" panose="02020603050405020304" pitchFamily="18" charset="0"/>
              </a:rPr>
              <a:t>Justification of the leadership of Jeff Bezos in Amazon </a:t>
            </a:r>
            <a:r>
              <a:rPr lang="en-US" sz="1800" b="0" i="0" u="none" strike="noStrike" dirty="0">
                <a:solidFill>
                  <a:srgbClr val="000000"/>
                </a:solidFill>
                <a:effectLst/>
                <a:latin typeface="Times New Roman" panose="02020603050405020304" pitchFamily="18" charset="0"/>
              </a:rPr>
              <a:t> </a:t>
            </a:r>
            <a:endParaRPr lang="en-US" dirty="0"/>
          </a:p>
        </p:txBody>
      </p:sp>
      <p:sp>
        <p:nvSpPr>
          <p:cNvPr id="5" name="TextBox 4">
            <a:extLst>
              <a:ext uri="{FF2B5EF4-FFF2-40B4-BE49-F238E27FC236}">
                <a16:creationId xmlns:a16="http://schemas.microsoft.com/office/drawing/2014/main" id="{CE92EB1B-C687-4585-80EB-2EA5E7F668B9}"/>
              </a:ext>
            </a:extLst>
          </p:cNvPr>
          <p:cNvSpPr txBox="1"/>
          <p:nvPr/>
        </p:nvSpPr>
        <p:spPr>
          <a:xfrm>
            <a:off x="737649" y="1433867"/>
            <a:ext cx="6094428" cy="461838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Through the innovative leadership, Bezos has made profits. </a:t>
            </a:r>
          </a:p>
          <a:p>
            <a:pPr marL="285750" indent="-285750">
              <a:lnSpc>
                <a:spcPct val="150000"/>
              </a:lnSpc>
              <a:buFont typeface="Arial" panose="020B0604020202020204" pitchFamily="34" charset="0"/>
              <a:buChar char="•"/>
            </a:pPr>
            <a:r>
              <a:rPr lang="en-US" dirty="0">
                <a:solidFill>
                  <a:srgbClr val="000000"/>
                </a:solidFill>
                <a:latin typeface="Times New Roman" panose="02020603050405020304" pitchFamily="18" charset="0"/>
              </a:rPr>
              <a:t>He </a:t>
            </a:r>
            <a:r>
              <a:rPr lang="en-US" sz="1800" b="0" i="0" u="none" strike="noStrike" dirty="0">
                <a:solidFill>
                  <a:srgbClr val="000000"/>
                </a:solidFill>
                <a:effectLst/>
                <a:latin typeface="Times New Roman" panose="02020603050405020304" pitchFamily="18" charset="0"/>
              </a:rPr>
              <a:t>is the biggest stakeholder of the company with $180 billion.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As he focused on the new initiatives </a:t>
            </a:r>
            <a:r>
              <a:rPr lang="en-US" dirty="0">
                <a:solidFill>
                  <a:srgbClr val="000000"/>
                </a:solidFill>
                <a:latin typeface="Times New Roman" panose="02020603050405020304" pitchFamily="18" charset="0"/>
              </a:rPr>
              <a:t>and </a:t>
            </a:r>
            <a:r>
              <a:rPr lang="en-US" sz="1800" b="0" i="0" u="none" strike="noStrike" dirty="0">
                <a:solidFill>
                  <a:srgbClr val="000000"/>
                </a:solidFill>
                <a:effectLst/>
                <a:latin typeface="Times New Roman" panose="02020603050405020304" pitchFamily="18" charset="0"/>
              </a:rPr>
              <a:t>this made the major advantages for the company in gaining the profit.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He has the focus on the proper growth and domination of the e-commerce. </a:t>
            </a: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His aim to make the company an everything store (HARTMANS, 2017). </a:t>
            </a:r>
            <a:endParaRPr lang="en-US" dirty="0">
              <a:solidFill>
                <a:srgbClr val="000000"/>
              </a:solidFill>
              <a:latin typeface="Times New Roman" panose="02020603050405020304" pitchFamily="18" charset="0"/>
            </a:endParaRPr>
          </a:p>
          <a:p>
            <a:pPr marL="285750" indent="-285750">
              <a:lnSpc>
                <a:spcPct val="150000"/>
              </a:lnSpc>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leadership of him helps to develop the shares of the company. </a:t>
            </a:r>
            <a:endParaRPr lang="en-US" dirty="0"/>
          </a:p>
        </p:txBody>
      </p:sp>
      <p:pic>
        <p:nvPicPr>
          <p:cNvPr id="9218" name="Picture 2" descr="14 Leadership Principles at Amazon via Jeff Bezos - YouTube">
            <a:extLst>
              <a:ext uri="{FF2B5EF4-FFF2-40B4-BE49-F238E27FC236}">
                <a16:creationId xmlns:a16="http://schemas.microsoft.com/office/drawing/2014/main" id="{D221941E-83C6-4235-9E1B-A96591CDA4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7060" y="2158738"/>
            <a:ext cx="5144940" cy="2894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6488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D7DBD4-EF85-4708-BE74-53A01AF494CB}"/>
              </a:ext>
            </a:extLst>
          </p:cNvPr>
          <p:cNvSpPr txBox="1"/>
          <p:nvPr/>
        </p:nvSpPr>
        <p:spPr>
          <a:xfrm>
            <a:off x="747075" y="940771"/>
            <a:ext cx="6094428" cy="4801314"/>
          </a:xfrm>
          <a:prstGeom prst="rect">
            <a:avLst/>
          </a:prstGeom>
          <a:noFill/>
        </p:spPr>
        <p:txBody>
          <a:bodyPr wrap="square">
            <a:spAutoFit/>
          </a:bodyPr>
          <a:lstStyle/>
          <a:p>
            <a:pPr algn="just" rtl="0">
              <a:lnSpc>
                <a:spcPct val="150000"/>
              </a:lnSpc>
              <a:spcBef>
                <a:spcPts val="0"/>
              </a:spcBef>
              <a:spcAft>
                <a:spcPts val="0"/>
              </a:spcAft>
            </a:pPr>
            <a:r>
              <a:rPr lang="en-US" sz="3600" b="1" i="0" u="none" strike="noStrike" dirty="0">
                <a:solidFill>
                  <a:srgbClr val="000000"/>
                </a:solidFill>
                <a:effectLst/>
                <a:latin typeface="Times New Roman" panose="02020603050405020304" pitchFamily="18" charset="0"/>
              </a:rPr>
              <a:t>Conclusion</a:t>
            </a:r>
            <a:endParaRPr lang="en-US" sz="3600" b="0" dirty="0">
              <a:effectLst/>
            </a:endParaRP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presentation has explained the evaluation of the leadership of Jeff Bezos. </a:t>
            </a: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Transformation leadership is followed by Jeff Bezos.  </a:t>
            </a: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Through this style of the leadership he can also develop different types of the effective solutions.</a:t>
            </a: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He was the CEO of the Amazon.</a:t>
            </a: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He followed different types of the principles in his leadership.  </a:t>
            </a:r>
            <a:endParaRPr lang="en-US" b="0" dirty="0">
              <a:effectLst/>
            </a:endParaRPr>
          </a:p>
          <a:p>
            <a:br>
              <a:rPr lang="en-US" dirty="0"/>
            </a:br>
            <a:endParaRPr lang="en-US" dirty="0"/>
          </a:p>
        </p:txBody>
      </p:sp>
      <p:pic>
        <p:nvPicPr>
          <p:cNvPr id="6146" name="Picture 2" descr="Communication Style of Jeff Bezos">
            <a:extLst>
              <a:ext uri="{FF2B5EF4-FFF2-40B4-BE49-F238E27FC236}">
                <a16:creationId xmlns:a16="http://schemas.microsoft.com/office/drawing/2014/main" id="{6375D7F3-6FB4-47B4-945A-4F2D84188D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2404" y="1725099"/>
            <a:ext cx="4310210" cy="32326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2633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6F13521-7CD3-4C89-9C43-02EA0DCEC2A2}"/>
              </a:ext>
            </a:extLst>
          </p:cNvPr>
          <p:cNvSpPr txBox="1"/>
          <p:nvPr/>
        </p:nvSpPr>
        <p:spPr>
          <a:xfrm>
            <a:off x="113121" y="47305"/>
            <a:ext cx="11802359" cy="6621108"/>
          </a:xfrm>
          <a:prstGeom prst="rect">
            <a:avLst/>
          </a:prstGeom>
          <a:noFill/>
        </p:spPr>
        <p:txBody>
          <a:bodyPr wrap="square">
            <a:spAutoFit/>
          </a:bodyPr>
          <a:lstStyle/>
          <a:p>
            <a:pPr algn="just" rtl="0">
              <a:spcBef>
                <a:spcPts val="0"/>
              </a:spcBef>
              <a:spcAft>
                <a:spcPts val="0"/>
              </a:spcAft>
            </a:pPr>
            <a:r>
              <a:rPr lang="en-US" sz="3200" b="1" i="0" u="none" strike="noStrike" dirty="0">
                <a:solidFill>
                  <a:srgbClr val="000000"/>
                </a:solidFill>
                <a:effectLst/>
                <a:latin typeface="Times New Roman" panose="02020603050405020304" pitchFamily="18" charset="0"/>
              </a:rPr>
              <a:t>References</a:t>
            </a:r>
            <a:endParaRPr lang="en-US" sz="3200" b="0" dirty="0">
              <a:effectLst/>
            </a:endParaRPr>
          </a:p>
          <a:p>
            <a:pPr marL="285750" indent="-285750" algn="just" rtl="0">
              <a:lnSpc>
                <a:spcPct val="150000"/>
              </a:lnSpc>
              <a:spcBef>
                <a:spcPts val="0"/>
              </a:spcBef>
              <a:spcAft>
                <a:spcPts val="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rPr>
              <a:t>ALBERG, T., 2021. </a:t>
            </a:r>
            <a:r>
              <a:rPr lang="en-US" sz="1400" b="0" i="1" u="none" strike="noStrike" dirty="0">
                <a:solidFill>
                  <a:srgbClr val="000000"/>
                </a:solidFill>
                <a:effectLst/>
                <a:latin typeface="Times New Roman" panose="02020603050405020304" pitchFamily="18" charset="0"/>
              </a:rPr>
              <a:t>What I’ve learned from watching Jeff Bezos make decisions up close</a:t>
            </a:r>
            <a:r>
              <a:rPr lang="en-US" sz="1400" b="0" i="0" u="none" strike="noStrike" dirty="0">
                <a:solidFill>
                  <a:srgbClr val="000000"/>
                </a:solidFill>
                <a:effectLst/>
                <a:latin typeface="Times New Roman" panose="02020603050405020304" pitchFamily="18" charset="0"/>
              </a:rPr>
              <a:t>. [online] Fast Company. Available at: &lt;https://www.fastcompany.com/90691896/what-ive-learned-from-watching-jeff-bezos-make-decisions-up-close&gt; [Accessed 20 April 2022].</a:t>
            </a:r>
            <a:endParaRPr lang="en-US" sz="1400" b="0" dirty="0">
              <a:effectLst/>
            </a:endParaRPr>
          </a:p>
          <a:p>
            <a:pPr marL="285750" indent="-285750" algn="just" rtl="0">
              <a:lnSpc>
                <a:spcPct val="150000"/>
              </a:lnSpc>
              <a:spcBef>
                <a:spcPts val="0"/>
              </a:spcBef>
              <a:spcAft>
                <a:spcPts val="90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rPr>
              <a:t>BEZOS, J., 2020. </a:t>
            </a:r>
            <a:r>
              <a:rPr lang="en-US" sz="1400" b="0" i="1" u="none" strike="noStrike" dirty="0">
                <a:solidFill>
                  <a:srgbClr val="000000"/>
                </a:solidFill>
                <a:effectLst/>
                <a:latin typeface="Times New Roman" panose="02020603050405020304" pitchFamily="18" charset="0"/>
              </a:rPr>
              <a:t>Jeff Bezos: Here’s how I make Amazon’s highest-stakes decisions</a:t>
            </a:r>
            <a:r>
              <a:rPr lang="en-US" sz="1400" b="0" i="0" u="none" strike="noStrike" dirty="0">
                <a:solidFill>
                  <a:srgbClr val="000000"/>
                </a:solidFill>
                <a:effectLst/>
                <a:latin typeface="Times New Roman" panose="02020603050405020304" pitchFamily="18" charset="0"/>
              </a:rPr>
              <a:t>. [online] Fast Company. Available at: &lt;https://www.fastcompany.com/90578272/how-jeff-bezos-makes-decisions&gt; [Accessed 20 April 2022].</a:t>
            </a:r>
            <a:endParaRPr lang="en-US" sz="1400" b="0" dirty="0">
              <a:effectLst/>
            </a:endParaRPr>
          </a:p>
          <a:p>
            <a:pPr marL="285750" indent="-285750" algn="just" rtl="0">
              <a:lnSpc>
                <a:spcPct val="150000"/>
              </a:lnSpc>
              <a:spcBef>
                <a:spcPts val="0"/>
              </a:spcBef>
              <a:spcAft>
                <a:spcPts val="90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rPr>
              <a:t>HARTMANS, A., 2017. </a:t>
            </a:r>
            <a:r>
              <a:rPr lang="en-US" sz="1400" b="0" i="1" u="none" strike="noStrike" dirty="0">
                <a:solidFill>
                  <a:srgbClr val="000000"/>
                </a:solidFill>
                <a:effectLst/>
                <a:latin typeface="Times New Roman" panose="02020603050405020304" pitchFamily="18" charset="0"/>
              </a:rPr>
              <a:t>Jeff Bezos originally wanted to name Amazon '</a:t>
            </a:r>
            <a:r>
              <a:rPr lang="en-US" sz="1400" b="0" i="1" u="none" strike="noStrike" dirty="0" err="1">
                <a:solidFill>
                  <a:srgbClr val="000000"/>
                </a:solidFill>
                <a:effectLst/>
                <a:latin typeface="Times New Roman" panose="02020603050405020304" pitchFamily="18" charset="0"/>
              </a:rPr>
              <a:t>Cadabra</a:t>
            </a:r>
            <a:r>
              <a:rPr lang="en-US" sz="1400" b="0" i="1" u="none" strike="noStrike" dirty="0">
                <a:solidFill>
                  <a:srgbClr val="000000"/>
                </a:solidFill>
                <a:effectLst/>
                <a:latin typeface="Times New Roman" panose="02020603050405020304" pitchFamily="18" charset="0"/>
              </a:rPr>
              <a:t>,' and 14 other little-known facts about the early days of the e-commerce giant</a:t>
            </a:r>
            <a:r>
              <a:rPr lang="en-US" sz="1400" b="0" i="0" u="none" strike="noStrike" dirty="0">
                <a:solidFill>
                  <a:srgbClr val="000000"/>
                </a:solidFill>
                <a:effectLst/>
                <a:latin typeface="Times New Roman" panose="02020603050405020304" pitchFamily="18" charset="0"/>
              </a:rPr>
              <a:t>. [online] Business Insider. Available at: &lt;https://www.businessinsider.com/jeff-bezos-amazon-history-facts-2017-4&gt; [Accessed 20 April 2022].</a:t>
            </a:r>
            <a:endParaRPr lang="en-US" sz="1400" b="0" dirty="0">
              <a:effectLst/>
            </a:endParaRPr>
          </a:p>
          <a:p>
            <a:pPr marL="285750" indent="-285750" algn="just" rtl="0">
              <a:lnSpc>
                <a:spcPct val="150000"/>
              </a:lnSpc>
              <a:spcBef>
                <a:spcPts val="0"/>
              </a:spcBef>
              <a:spcAft>
                <a:spcPts val="900"/>
              </a:spcAft>
              <a:buFont typeface="Arial" panose="020B0604020202020204" pitchFamily="34" charset="0"/>
              <a:buChar char="•"/>
            </a:pPr>
            <a:r>
              <a:rPr lang="en-US" sz="1400" b="0" i="0" u="none" strike="noStrike" dirty="0" err="1">
                <a:solidFill>
                  <a:srgbClr val="000000"/>
                </a:solidFill>
                <a:effectLst/>
                <a:latin typeface="Times New Roman" panose="02020603050405020304" pitchFamily="18" charset="0"/>
              </a:rPr>
              <a:t>Neate</a:t>
            </a:r>
            <a:r>
              <a:rPr lang="en-US" sz="1400" b="0" i="0" u="none" strike="noStrike" dirty="0">
                <a:solidFill>
                  <a:srgbClr val="000000"/>
                </a:solidFill>
                <a:effectLst/>
                <a:latin typeface="Times New Roman" panose="02020603050405020304" pitchFamily="18" charset="0"/>
              </a:rPr>
              <a:t>, R., 2020. </a:t>
            </a:r>
            <a:r>
              <a:rPr lang="en-US" sz="1400" b="0" i="1" u="none" strike="noStrike" dirty="0">
                <a:solidFill>
                  <a:srgbClr val="000000"/>
                </a:solidFill>
                <a:effectLst/>
                <a:latin typeface="Times New Roman" panose="02020603050405020304" pitchFamily="18" charset="0"/>
              </a:rPr>
              <a:t>Jeff Bezos, the world's richest man, added £10bn to his fortune in just one day</a:t>
            </a:r>
            <a:r>
              <a:rPr lang="en-US" sz="1400" b="0" i="0" u="none" strike="noStrike" dirty="0">
                <a:solidFill>
                  <a:srgbClr val="000000"/>
                </a:solidFill>
                <a:effectLst/>
                <a:latin typeface="Times New Roman" panose="02020603050405020304" pitchFamily="18" charset="0"/>
              </a:rPr>
              <a:t>. [online] the Guardian. Available at: &lt;https://www.theguardian.com/technology/2020/jul/21/jeff-bezos-the-worlds-richest-man-added-10bn-to-his-fortune-in-just-one-day&gt; [Accessed 20 April 2022].</a:t>
            </a:r>
            <a:endParaRPr lang="en-US" sz="1400" b="0" dirty="0">
              <a:effectLst/>
            </a:endParaRPr>
          </a:p>
          <a:p>
            <a:pPr marL="285750" indent="-285750" algn="just" rtl="0">
              <a:lnSpc>
                <a:spcPct val="150000"/>
              </a:lnSpc>
              <a:spcBef>
                <a:spcPts val="0"/>
              </a:spcBef>
              <a:spcAft>
                <a:spcPts val="900"/>
              </a:spcAft>
              <a:buFont typeface="Arial" panose="020B0604020202020204" pitchFamily="34" charset="0"/>
              <a:buChar char="•"/>
            </a:pPr>
            <a:r>
              <a:rPr lang="en-US" sz="1400" b="0" i="0" u="none" strike="noStrike" dirty="0" err="1">
                <a:solidFill>
                  <a:srgbClr val="000000"/>
                </a:solidFill>
                <a:effectLst/>
                <a:latin typeface="Times New Roman" panose="02020603050405020304" pitchFamily="18" charset="0"/>
              </a:rPr>
              <a:t>Quellmalz</a:t>
            </a:r>
            <a:r>
              <a:rPr lang="en-US" sz="1400" b="0" i="0" u="none" strike="noStrike" dirty="0">
                <a:solidFill>
                  <a:srgbClr val="000000"/>
                </a:solidFill>
                <a:effectLst/>
                <a:latin typeface="Times New Roman" panose="02020603050405020304" pitchFamily="18" charset="0"/>
              </a:rPr>
              <a:t>, R., 2021. </a:t>
            </a:r>
            <a:r>
              <a:rPr lang="en-US" sz="1400" b="0" i="1" u="none" strike="noStrike" dirty="0">
                <a:solidFill>
                  <a:srgbClr val="000000"/>
                </a:solidFill>
                <a:effectLst/>
                <a:latin typeface="Times New Roman" panose="02020603050405020304" pitchFamily="18" charset="0"/>
              </a:rPr>
              <a:t>Jeff Bezos' Leadership Style at Amazon | Topic Insights</a:t>
            </a:r>
            <a:r>
              <a:rPr lang="en-US" sz="1400" b="0" i="0" u="none" strike="noStrike" dirty="0">
                <a:solidFill>
                  <a:srgbClr val="000000"/>
                </a:solidFill>
                <a:effectLst/>
                <a:latin typeface="Times New Roman" panose="02020603050405020304" pitchFamily="18" charset="0"/>
              </a:rPr>
              <a:t>. [online] Topic Insights. Available at: &lt;https://topicinsights.com/leadership-management/jeff-bezos-leadership/&gt; [Accessed 20 April 2022].</a:t>
            </a:r>
            <a:endParaRPr lang="en-US" sz="1400" b="0" dirty="0">
              <a:effectLst/>
            </a:endParaRPr>
          </a:p>
          <a:p>
            <a:pPr marL="285750" indent="-285750" algn="just" rtl="0">
              <a:lnSpc>
                <a:spcPct val="150000"/>
              </a:lnSpc>
              <a:spcBef>
                <a:spcPts val="0"/>
              </a:spcBef>
              <a:spcAft>
                <a:spcPts val="90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rPr>
              <a:t>TAYEB, Z., 2021. </a:t>
            </a:r>
            <a:r>
              <a:rPr lang="en-US" sz="1400" b="0" i="1" u="none" strike="noStrike" dirty="0">
                <a:solidFill>
                  <a:srgbClr val="000000"/>
                </a:solidFill>
                <a:effectLst/>
                <a:latin typeface="Times New Roman" panose="02020603050405020304" pitchFamily="18" charset="0"/>
              </a:rPr>
              <a:t>Jeff Bezos made decisions at Amazon based on 5 key principles, according to a former board member</a:t>
            </a:r>
            <a:r>
              <a:rPr lang="en-US" sz="1400" b="0" i="0" u="none" strike="noStrike" dirty="0">
                <a:solidFill>
                  <a:srgbClr val="000000"/>
                </a:solidFill>
                <a:effectLst/>
                <a:latin typeface="Times New Roman" panose="02020603050405020304" pitchFamily="18" charset="0"/>
              </a:rPr>
              <a:t>. [online] Business Insider. Available at: &lt;https://www.businessinsider.in/tech/news/jeff-bezos-decision-making-at-amazon-came-down-to-5-key-principles-according-to-a-former-board-member/articleshow/87684194.cms&gt; [Accessed 20 April 2022].</a:t>
            </a:r>
            <a:endParaRPr lang="en-US" sz="1400" b="0" dirty="0">
              <a:effectLst/>
            </a:endParaRPr>
          </a:p>
          <a:p>
            <a:pPr marL="285750" indent="-285750" algn="just" rtl="0">
              <a:lnSpc>
                <a:spcPct val="150000"/>
              </a:lnSpc>
              <a:spcBef>
                <a:spcPts val="0"/>
              </a:spcBef>
              <a:spcAft>
                <a:spcPts val="0"/>
              </a:spcAft>
              <a:buFont typeface="Arial" panose="020B0604020202020204" pitchFamily="34" charset="0"/>
              <a:buChar char="•"/>
            </a:pPr>
            <a:r>
              <a:rPr lang="en-US" sz="1400" b="0" i="0" u="none" strike="noStrike" dirty="0">
                <a:solidFill>
                  <a:srgbClr val="000000"/>
                </a:solidFill>
                <a:effectLst/>
                <a:latin typeface="Times New Roman" panose="02020603050405020304" pitchFamily="18" charset="0"/>
              </a:rPr>
              <a:t>Thompson, G. and </a:t>
            </a:r>
            <a:r>
              <a:rPr lang="en-US" sz="1400" b="0" i="0" u="none" strike="noStrike" dirty="0" err="1">
                <a:solidFill>
                  <a:srgbClr val="000000"/>
                </a:solidFill>
                <a:effectLst/>
                <a:latin typeface="Times New Roman" panose="02020603050405020304" pitchFamily="18" charset="0"/>
              </a:rPr>
              <a:t>Glasø</a:t>
            </a:r>
            <a:r>
              <a:rPr lang="en-US" sz="1400" b="0" i="0" u="none" strike="noStrike" dirty="0">
                <a:solidFill>
                  <a:srgbClr val="000000"/>
                </a:solidFill>
                <a:effectLst/>
                <a:latin typeface="Times New Roman" panose="02020603050405020304" pitchFamily="18" charset="0"/>
              </a:rPr>
              <a:t>, L., 2018. Situational leadership theory: a test from a leader-follower congruence approach. Leadership &amp; Organization Development Journal.</a:t>
            </a:r>
            <a:endParaRPr lang="en-US" sz="1400" b="0" dirty="0">
              <a:effectLst/>
            </a:endParaRPr>
          </a:p>
          <a:p>
            <a:pPr marL="285750" indent="-285750" algn="just" rtl="0">
              <a:lnSpc>
                <a:spcPct val="150000"/>
              </a:lnSpc>
              <a:spcBef>
                <a:spcPts val="0"/>
              </a:spcBef>
              <a:spcAft>
                <a:spcPts val="0"/>
              </a:spcAft>
              <a:buFont typeface="Arial" panose="020B0604020202020204" pitchFamily="34" charset="0"/>
              <a:buChar char="•"/>
            </a:pPr>
            <a:r>
              <a:rPr lang="en-US" sz="1400" b="0" i="0" u="none" strike="noStrike" dirty="0" err="1">
                <a:solidFill>
                  <a:srgbClr val="000000"/>
                </a:solidFill>
                <a:effectLst/>
                <a:latin typeface="Times New Roman" panose="02020603050405020304" pitchFamily="18" charset="0"/>
              </a:rPr>
              <a:t>Korejan</a:t>
            </a:r>
            <a:r>
              <a:rPr lang="en-US" sz="1400" b="0" i="0" u="none" strike="noStrike" dirty="0">
                <a:solidFill>
                  <a:srgbClr val="000000"/>
                </a:solidFill>
                <a:effectLst/>
                <a:latin typeface="Times New Roman" panose="02020603050405020304" pitchFamily="18" charset="0"/>
              </a:rPr>
              <a:t>, M.M. and </a:t>
            </a:r>
            <a:r>
              <a:rPr lang="en-US" sz="1400" b="0" i="0" u="none" strike="noStrike" dirty="0" err="1">
                <a:solidFill>
                  <a:srgbClr val="000000"/>
                </a:solidFill>
                <a:effectLst/>
                <a:latin typeface="Times New Roman" panose="02020603050405020304" pitchFamily="18" charset="0"/>
              </a:rPr>
              <a:t>Shahbazi</a:t>
            </a:r>
            <a:r>
              <a:rPr lang="en-US" sz="1400" b="0" i="0" u="none" strike="noStrike" dirty="0">
                <a:solidFill>
                  <a:srgbClr val="000000"/>
                </a:solidFill>
                <a:effectLst/>
                <a:latin typeface="Times New Roman" panose="02020603050405020304" pitchFamily="18" charset="0"/>
              </a:rPr>
              <a:t>, H., 2016. An analysis of the transformational leadership theory. Journal of Fundamental and Applied Sciences, 8(3), pp.452-461.</a:t>
            </a:r>
            <a:endParaRPr lang="en-US" sz="1400" b="0" dirty="0">
              <a:effectLst/>
            </a:endParaRPr>
          </a:p>
        </p:txBody>
      </p:sp>
    </p:spTree>
    <p:extLst>
      <p:ext uri="{BB962C8B-B14F-4D97-AF65-F5344CB8AC3E}">
        <p14:creationId xmlns:p14="http://schemas.microsoft.com/office/powerpoint/2010/main" val="39923399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3652</Words>
  <Application>Microsoft Office PowerPoint</Application>
  <PresentationFormat>Widescreen</PresentationFormat>
  <Paragraphs>162</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Leadership and management, theory and practice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dc:title>
  <dc:creator>LENOVO</dc:creator>
  <cp:lastModifiedBy>LENOVO</cp:lastModifiedBy>
  <cp:revision>1</cp:revision>
  <dcterms:created xsi:type="dcterms:W3CDTF">2022-04-20T10:12:02Z</dcterms:created>
  <dcterms:modified xsi:type="dcterms:W3CDTF">2022-04-20T10:38:44Z</dcterms:modified>
</cp:coreProperties>
</file>