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7" r:id="rId4"/>
  </p:sldMasterIdLst>
  <p:sldIdLst>
    <p:sldId id="256" r:id="rId5"/>
    <p:sldId id="257" r:id="rId6"/>
    <p:sldId id="261" r:id="rId7"/>
    <p:sldId id="262" r:id="rId8"/>
    <p:sldId id="264" r:id="rId9"/>
    <p:sldId id="258" r:id="rId10"/>
    <p:sldId id="265" r:id="rId11"/>
    <p:sldId id="263" r:id="rId12"/>
    <p:sldId id="267" r:id="rId13"/>
    <p:sldId id="272"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y Farrell (1908287)" initials="SF(" lastIdx="1" clrIdx="0">
    <p:extLst>
      <p:ext uri="{19B8F6BF-5375-455C-9EA6-DF929625EA0E}">
        <p15:presenceInfo xmlns:p15="http://schemas.microsoft.com/office/powerpoint/2012/main" userId="Shay Farrell (190828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5CC5C8"/>
    <a:srgbClr val="53B9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69" autoAdjust="0"/>
    <p:restoredTop sz="94660"/>
  </p:normalViewPr>
  <p:slideViewPr>
    <p:cSldViewPr snapToGrid="0">
      <p:cViewPr varScale="1">
        <p:scale>
          <a:sx n="66" d="100"/>
          <a:sy n="66" d="100"/>
        </p:scale>
        <p:origin x="4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3.png"/><Relationship Id="rId6" Type="http://schemas.openxmlformats.org/officeDocument/2006/relationships/image" Target="../media/image6.svg"/><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9B69F7A-2393-492A-AF71-D22F7F23D35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5DCDF6-F54B-4A98-A549-2CB04BF1C735}">
      <dgm:prSet/>
      <dgm:spPr/>
      <dgm:t>
        <a:bodyPr/>
        <a:lstStyle/>
        <a:p>
          <a:r>
            <a:rPr lang="en-US" dirty="0"/>
            <a:t>Have</a:t>
          </a:r>
          <a:r>
            <a:rPr lang="en-US" baseline="0" dirty="0"/>
            <a:t> a schedule in place </a:t>
          </a:r>
          <a:endParaRPr lang="en-US" dirty="0"/>
        </a:p>
      </dgm:t>
    </dgm:pt>
    <dgm:pt modelId="{50174818-2EDA-461A-8882-43E07C60223B}" type="parTrans" cxnId="{B8600B14-1AFF-44B0-904A-F1F81B0EC785}">
      <dgm:prSet/>
      <dgm:spPr/>
      <dgm:t>
        <a:bodyPr/>
        <a:lstStyle/>
        <a:p>
          <a:endParaRPr lang="en-US"/>
        </a:p>
      </dgm:t>
    </dgm:pt>
    <dgm:pt modelId="{AA6805E8-FE04-4142-BB14-F07DEA05EB96}" type="sibTrans" cxnId="{B8600B14-1AFF-44B0-904A-F1F81B0EC785}">
      <dgm:prSet/>
      <dgm:spPr/>
      <dgm:t>
        <a:bodyPr/>
        <a:lstStyle/>
        <a:p>
          <a:endParaRPr lang="en-US"/>
        </a:p>
      </dgm:t>
    </dgm:pt>
    <dgm:pt modelId="{5722A50E-E858-47FE-84E0-BD80FF526D8F}">
      <dgm:prSet/>
      <dgm:spPr/>
      <dgm:t>
        <a:bodyPr/>
        <a:lstStyle/>
        <a:p>
          <a:r>
            <a:rPr lang="en-US" dirty="0"/>
            <a:t>Prioritize </a:t>
          </a:r>
        </a:p>
      </dgm:t>
    </dgm:pt>
    <dgm:pt modelId="{2EF0D059-A65E-4059-9189-DFCF01B08DF7}" type="parTrans" cxnId="{B938FED8-8092-4779-B1F6-8117179502CE}">
      <dgm:prSet/>
      <dgm:spPr/>
      <dgm:t>
        <a:bodyPr/>
        <a:lstStyle/>
        <a:p>
          <a:endParaRPr lang="en-US"/>
        </a:p>
      </dgm:t>
    </dgm:pt>
    <dgm:pt modelId="{5228DE50-4152-490A-956D-B1067374E67E}" type="sibTrans" cxnId="{B938FED8-8092-4779-B1F6-8117179502CE}">
      <dgm:prSet/>
      <dgm:spPr/>
      <dgm:t>
        <a:bodyPr/>
        <a:lstStyle/>
        <a:p>
          <a:endParaRPr lang="en-US"/>
        </a:p>
      </dgm:t>
    </dgm:pt>
    <dgm:pt modelId="{BA79F5CD-F17B-44BF-B2BC-CAE8D54148D6}">
      <dgm:prSet/>
      <dgm:spPr/>
      <dgm:t>
        <a:bodyPr/>
        <a:lstStyle/>
        <a:p>
          <a:r>
            <a:rPr lang="en-US"/>
            <a:t>Be organized </a:t>
          </a:r>
        </a:p>
      </dgm:t>
    </dgm:pt>
    <dgm:pt modelId="{B5DE412C-42F4-4982-A722-CA9433A92F12}" type="parTrans" cxnId="{EBFB4B31-234D-4174-8635-9FA7C906A501}">
      <dgm:prSet/>
      <dgm:spPr/>
      <dgm:t>
        <a:bodyPr/>
        <a:lstStyle/>
        <a:p>
          <a:endParaRPr lang="en-US"/>
        </a:p>
      </dgm:t>
    </dgm:pt>
    <dgm:pt modelId="{9B8F7EA4-3FA2-4CBD-AA8D-666D1A400381}" type="sibTrans" cxnId="{EBFB4B31-234D-4174-8635-9FA7C906A501}">
      <dgm:prSet/>
      <dgm:spPr/>
      <dgm:t>
        <a:bodyPr/>
        <a:lstStyle/>
        <a:p>
          <a:endParaRPr lang="en-US"/>
        </a:p>
      </dgm:t>
    </dgm:pt>
    <dgm:pt modelId="{87A2BDF4-560C-44C7-8A63-264608A96612}">
      <dgm:prSet/>
      <dgm:spPr/>
      <dgm:t>
        <a:bodyPr/>
        <a:lstStyle/>
        <a:p>
          <a:r>
            <a:rPr lang="en-US" dirty="0"/>
            <a:t> </a:t>
          </a:r>
        </a:p>
      </dgm:t>
    </dgm:pt>
    <dgm:pt modelId="{E8232853-32AE-4CA3-9E64-5E8F3A1EEE0E}" type="parTrans" cxnId="{5F74E102-6B8E-4EEC-95FA-CC15725DBC92}">
      <dgm:prSet/>
      <dgm:spPr/>
      <dgm:t>
        <a:bodyPr/>
        <a:lstStyle/>
        <a:p>
          <a:endParaRPr lang="en-US"/>
        </a:p>
      </dgm:t>
    </dgm:pt>
    <dgm:pt modelId="{8A8C068E-7468-4799-BD33-47C73845FA41}" type="sibTrans" cxnId="{5F74E102-6B8E-4EEC-95FA-CC15725DBC92}">
      <dgm:prSet/>
      <dgm:spPr/>
      <dgm:t>
        <a:bodyPr/>
        <a:lstStyle/>
        <a:p>
          <a:endParaRPr lang="en-US"/>
        </a:p>
      </dgm:t>
    </dgm:pt>
    <dgm:pt modelId="{167FFC3B-5F03-447C-8E48-D69345846415}">
      <dgm:prSet/>
      <dgm:spPr/>
      <dgm:t>
        <a:bodyPr/>
        <a:lstStyle/>
        <a:p>
          <a:endParaRPr lang="en-US" dirty="0"/>
        </a:p>
      </dgm:t>
    </dgm:pt>
    <dgm:pt modelId="{1BA64644-AD3B-4184-923F-390887E4C1FD}" type="parTrans" cxnId="{4F0496ED-9CEA-48A2-96A4-FBD098A4699E}">
      <dgm:prSet/>
      <dgm:spPr/>
      <dgm:t>
        <a:bodyPr/>
        <a:lstStyle/>
        <a:p>
          <a:endParaRPr lang="en-US"/>
        </a:p>
      </dgm:t>
    </dgm:pt>
    <dgm:pt modelId="{C313EAA3-AC19-4D1A-8F0B-A350CC56B9CB}" type="sibTrans" cxnId="{4F0496ED-9CEA-48A2-96A4-FBD098A4699E}">
      <dgm:prSet/>
      <dgm:spPr/>
      <dgm:t>
        <a:bodyPr/>
        <a:lstStyle/>
        <a:p>
          <a:endParaRPr lang="en-US"/>
        </a:p>
      </dgm:t>
    </dgm:pt>
    <dgm:pt modelId="{9559391A-D8F3-4580-ACCA-B86DA80F51FD}">
      <dgm:prSet/>
      <dgm:spPr/>
      <dgm:t>
        <a:bodyPr/>
        <a:lstStyle/>
        <a:p>
          <a:r>
            <a:rPr lang="en-US" dirty="0"/>
            <a:t>Stress</a:t>
          </a:r>
          <a:r>
            <a:rPr lang="en-US" baseline="0" dirty="0"/>
            <a:t> management </a:t>
          </a:r>
          <a:endParaRPr lang="en-US" dirty="0"/>
        </a:p>
      </dgm:t>
    </dgm:pt>
    <dgm:pt modelId="{580308CC-C8FA-4E85-8CA4-85E341ACBC02}" type="parTrans" cxnId="{7986DC75-2934-42F9-A09A-0A28008B5F01}">
      <dgm:prSet/>
      <dgm:spPr/>
      <dgm:t>
        <a:bodyPr/>
        <a:lstStyle/>
        <a:p>
          <a:endParaRPr lang="en-US"/>
        </a:p>
      </dgm:t>
    </dgm:pt>
    <dgm:pt modelId="{67BE3D2D-0738-49FB-9DFD-A93DB6942CB5}" type="sibTrans" cxnId="{7986DC75-2934-42F9-A09A-0A28008B5F01}">
      <dgm:prSet/>
      <dgm:spPr/>
      <dgm:t>
        <a:bodyPr/>
        <a:lstStyle/>
        <a:p>
          <a:endParaRPr lang="en-US"/>
        </a:p>
      </dgm:t>
    </dgm:pt>
    <dgm:pt modelId="{5A119924-9463-40CB-8315-BBD9D888AF94}" type="pres">
      <dgm:prSet presAssocID="{89B69F7A-2393-492A-AF71-D22F7F23D35F}" presName="root" presStyleCnt="0">
        <dgm:presLayoutVars>
          <dgm:dir/>
          <dgm:resizeHandles val="exact"/>
        </dgm:presLayoutVars>
      </dgm:prSet>
      <dgm:spPr/>
    </dgm:pt>
    <dgm:pt modelId="{2F24D89A-F790-4075-8F5B-25F23E778566}" type="pres">
      <dgm:prSet presAssocID="{A35DCDF6-F54B-4A98-A549-2CB04BF1C735}" presName="compNode" presStyleCnt="0"/>
      <dgm:spPr/>
    </dgm:pt>
    <dgm:pt modelId="{6F8124F2-FA0B-40AE-94A0-731A06CA52B1}" type="pres">
      <dgm:prSet presAssocID="{A35DCDF6-F54B-4A98-A549-2CB04BF1C735}" presName="bgRect" presStyleLbl="bgShp" presStyleIdx="0" presStyleCnt="6" custLinFactY="-13563" custLinFactNeighborX="-69695" custLinFactNeighborY="-100000"/>
      <dgm:spPr/>
    </dgm:pt>
    <dgm:pt modelId="{0D090494-B84F-466F-B8B2-63BC9AB8B7AE}" type="pres">
      <dgm:prSet presAssocID="{A35DCDF6-F54B-4A98-A549-2CB04BF1C73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Plan"/>
        </a:ext>
      </dgm:extLst>
    </dgm:pt>
    <dgm:pt modelId="{13B92300-156E-4E69-8A09-B2CF74564F28}" type="pres">
      <dgm:prSet presAssocID="{A35DCDF6-F54B-4A98-A549-2CB04BF1C735}" presName="spaceRect" presStyleCnt="0"/>
      <dgm:spPr/>
    </dgm:pt>
    <dgm:pt modelId="{3FD294CE-4D6E-44FA-8DCA-878667237CCE}" type="pres">
      <dgm:prSet presAssocID="{A35DCDF6-F54B-4A98-A549-2CB04BF1C735}" presName="parTx" presStyleLbl="revTx" presStyleIdx="0" presStyleCnt="6">
        <dgm:presLayoutVars>
          <dgm:chMax val="0"/>
          <dgm:chPref val="0"/>
        </dgm:presLayoutVars>
      </dgm:prSet>
      <dgm:spPr/>
    </dgm:pt>
    <dgm:pt modelId="{647B2DF2-14D0-4890-B697-5A09951952D7}" type="pres">
      <dgm:prSet presAssocID="{AA6805E8-FE04-4142-BB14-F07DEA05EB96}" presName="sibTrans" presStyleCnt="0"/>
      <dgm:spPr/>
    </dgm:pt>
    <dgm:pt modelId="{5530B390-2423-467E-8EBF-C8BBD380A3D0}" type="pres">
      <dgm:prSet presAssocID="{5722A50E-E858-47FE-84E0-BD80FF526D8F}" presName="compNode" presStyleCnt="0"/>
      <dgm:spPr/>
    </dgm:pt>
    <dgm:pt modelId="{B87C0EB1-C9C2-447C-9035-7A4037137E00}" type="pres">
      <dgm:prSet presAssocID="{5722A50E-E858-47FE-84E0-BD80FF526D8F}" presName="bgRect" presStyleLbl="bgShp" presStyleIdx="1" presStyleCnt="6"/>
      <dgm:spPr/>
    </dgm:pt>
    <dgm:pt modelId="{E5CB8CF2-B99C-4D86-AA0C-60979C61A1A2}" type="pres">
      <dgm:prSet presAssocID="{5722A50E-E858-47FE-84E0-BD80FF526D8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g"/>
        </a:ext>
      </dgm:extLst>
    </dgm:pt>
    <dgm:pt modelId="{F17945CF-1488-419D-9624-A58DEC4E39E6}" type="pres">
      <dgm:prSet presAssocID="{5722A50E-E858-47FE-84E0-BD80FF526D8F}" presName="spaceRect" presStyleCnt="0"/>
      <dgm:spPr/>
    </dgm:pt>
    <dgm:pt modelId="{18844EE1-6863-4474-B5D2-6DF207BEB36E}" type="pres">
      <dgm:prSet presAssocID="{5722A50E-E858-47FE-84E0-BD80FF526D8F}" presName="parTx" presStyleLbl="revTx" presStyleIdx="1" presStyleCnt="6">
        <dgm:presLayoutVars>
          <dgm:chMax val="0"/>
          <dgm:chPref val="0"/>
        </dgm:presLayoutVars>
      </dgm:prSet>
      <dgm:spPr/>
    </dgm:pt>
    <dgm:pt modelId="{39E3B730-94D6-44AC-BE88-93CC29A22C07}" type="pres">
      <dgm:prSet presAssocID="{5228DE50-4152-490A-956D-B1067374E67E}" presName="sibTrans" presStyleCnt="0"/>
      <dgm:spPr/>
    </dgm:pt>
    <dgm:pt modelId="{B9E893DB-7C31-4D19-BECD-7A81720B61C7}" type="pres">
      <dgm:prSet presAssocID="{BA79F5CD-F17B-44BF-B2BC-CAE8D54148D6}" presName="compNode" presStyleCnt="0"/>
      <dgm:spPr/>
    </dgm:pt>
    <dgm:pt modelId="{AA42BF7A-EE36-4657-A874-3CC611672F11}" type="pres">
      <dgm:prSet presAssocID="{BA79F5CD-F17B-44BF-B2BC-CAE8D54148D6}" presName="bgRect" presStyleLbl="bgShp" presStyleIdx="2" presStyleCnt="6"/>
      <dgm:spPr/>
    </dgm:pt>
    <dgm:pt modelId="{5CD0F030-A6E2-485F-9532-7C0CA71FF427}" type="pres">
      <dgm:prSet presAssocID="{BA79F5CD-F17B-44BF-B2BC-CAE8D54148D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lder List"/>
        </a:ext>
      </dgm:extLst>
    </dgm:pt>
    <dgm:pt modelId="{1D425F7B-833C-4D85-94DC-6375124CB042}" type="pres">
      <dgm:prSet presAssocID="{BA79F5CD-F17B-44BF-B2BC-CAE8D54148D6}" presName="spaceRect" presStyleCnt="0"/>
      <dgm:spPr/>
    </dgm:pt>
    <dgm:pt modelId="{6CFF115E-C74B-4E3F-8457-91ADB2A9E4CF}" type="pres">
      <dgm:prSet presAssocID="{BA79F5CD-F17B-44BF-B2BC-CAE8D54148D6}" presName="parTx" presStyleLbl="revTx" presStyleIdx="2" presStyleCnt="6">
        <dgm:presLayoutVars>
          <dgm:chMax val="0"/>
          <dgm:chPref val="0"/>
        </dgm:presLayoutVars>
      </dgm:prSet>
      <dgm:spPr/>
    </dgm:pt>
    <dgm:pt modelId="{D4CDB94F-303E-4B17-9115-EE7717D715A5}" type="pres">
      <dgm:prSet presAssocID="{9B8F7EA4-3FA2-4CBD-AA8D-666D1A400381}" presName="sibTrans" presStyleCnt="0"/>
      <dgm:spPr/>
    </dgm:pt>
    <dgm:pt modelId="{CFBA0CB7-C1B4-4CF2-A4C8-C8B460E0A491}" type="pres">
      <dgm:prSet presAssocID="{87A2BDF4-560C-44C7-8A63-264608A96612}" presName="compNode" presStyleCnt="0"/>
      <dgm:spPr/>
    </dgm:pt>
    <dgm:pt modelId="{5C8AFE3A-F83D-412F-9FB2-F7E9660ED0B7}" type="pres">
      <dgm:prSet presAssocID="{87A2BDF4-560C-44C7-8A63-264608A96612}" presName="bgRect" presStyleLbl="bgShp" presStyleIdx="3" presStyleCnt="6" custLinFactNeighborX="267" custLinFactNeighborY="-3314"/>
      <dgm:spPr/>
    </dgm:pt>
    <dgm:pt modelId="{CF18539F-1FD3-4B15-B7F9-12EB0B24A85D}" type="pres">
      <dgm:prSet presAssocID="{87A2BDF4-560C-44C7-8A63-264608A9661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boarding"/>
        </a:ext>
      </dgm:extLst>
    </dgm:pt>
    <dgm:pt modelId="{DA314C5B-86B6-484F-A12B-113338C7BBBC}" type="pres">
      <dgm:prSet presAssocID="{87A2BDF4-560C-44C7-8A63-264608A96612}" presName="spaceRect" presStyleCnt="0"/>
      <dgm:spPr/>
    </dgm:pt>
    <dgm:pt modelId="{5840231A-2BE7-4422-8AC9-EE5B2BBA3631}" type="pres">
      <dgm:prSet presAssocID="{87A2BDF4-560C-44C7-8A63-264608A96612}" presName="parTx" presStyleLbl="revTx" presStyleIdx="3" presStyleCnt="6">
        <dgm:presLayoutVars>
          <dgm:chMax val="0"/>
          <dgm:chPref val="0"/>
        </dgm:presLayoutVars>
      </dgm:prSet>
      <dgm:spPr/>
    </dgm:pt>
    <dgm:pt modelId="{6EF64A65-9460-4283-9ED5-E5BAE066CB3B}" type="pres">
      <dgm:prSet presAssocID="{8A8C068E-7468-4799-BD33-47C73845FA41}" presName="sibTrans" presStyleCnt="0"/>
      <dgm:spPr/>
    </dgm:pt>
    <dgm:pt modelId="{780492D2-D996-4461-B251-E98A6CEA88E0}" type="pres">
      <dgm:prSet presAssocID="{167FFC3B-5F03-447C-8E48-D69345846415}" presName="compNode" presStyleCnt="0"/>
      <dgm:spPr/>
    </dgm:pt>
    <dgm:pt modelId="{EC7EC7C3-1808-429E-95CB-68D81EA45E60}" type="pres">
      <dgm:prSet presAssocID="{167FFC3B-5F03-447C-8E48-D69345846415}" presName="bgRect" presStyleLbl="bgShp" presStyleIdx="4" presStyleCnt="6" custLinFactNeighborX="13" custLinFactNeighborY="4691"/>
      <dgm:spPr/>
    </dgm:pt>
    <dgm:pt modelId="{B5DEB9D4-852A-4EFD-BDFA-E34C98E608AD}" type="pres">
      <dgm:prSet presAssocID="{167FFC3B-5F03-447C-8E48-D6934584641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ght Double Quote"/>
        </a:ext>
      </dgm:extLst>
    </dgm:pt>
    <dgm:pt modelId="{BB63800C-B897-4D26-9109-EDC4B8E5DC11}" type="pres">
      <dgm:prSet presAssocID="{167FFC3B-5F03-447C-8E48-D69345846415}" presName="spaceRect" presStyleCnt="0"/>
      <dgm:spPr/>
    </dgm:pt>
    <dgm:pt modelId="{AC7FDDDD-E3AB-4AE1-B28C-9C1BFF3FD41A}" type="pres">
      <dgm:prSet presAssocID="{167FFC3B-5F03-447C-8E48-D69345846415}" presName="parTx" presStyleLbl="revTx" presStyleIdx="4" presStyleCnt="6" custLinFactNeighborX="952" custLinFactNeighborY="-7801">
        <dgm:presLayoutVars>
          <dgm:chMax val="0"/>
          <dgm:chPref val="0"/>
        </dgm:presLayoutVars>
      </dgm:prSet>
      <dgm:spPr/>
    </dgm:pt>
    <dgm:pt modelId="{E3BD9E3E-5E25-46FB-AD01-47FD0474F2A8}" type="pres">
      <dgm:prSet presAssocID="{C313EAA3-AC19-4D1A-8F0B-A350CC56B9CB}" presName="sibTrans" presStyleCnt="0"/>
      <dgm:spPr/>
    </dgm:pt>
    <dgm:pt modelId="{93DD51D3-BA40-4D38-A66B-D3386CF13A36}" type="pres">
      <dgm:prSet presAssocID="{9559391A-D8F3-4580-ACCA-B86DA80F51FD}" presName="compNode" presStyleCnt="0"/>
      <dgm:spPr/>
    </dgm:pt>
    <dgm:pt modelId="{3C157DFE-D115-4898-AC56-4F33DA45DFE0}" type="pres">
      <dgm:prSet presAssocID="{9559391A-D8F3-4580-ACCA-B86DA80F51FD}" presName="bgRect" presStyleLbl="bgShp" presStyleIdx="5" presStyleCnt="6"/>
      <dgm:spPr/>
    </dgm:pt>
    <dgm:pt modelId="{4AECB592-5CBB-4C94-B5ED-3C188DDD7F6D}" type="pres">
      <dgm:prSet presAssocID="{9559391A-D8F3-4580-ACCA-B86DA80F51F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ducation"/>
        </a:ext>
      </dgm:extLst>
    </dgm:pt>
    <dgm:pt modelId="{5FA52122-ED11-49EC-9E12-71469E80C23F}" type="pres">
      <dgm:prSet presAssocID="{9559391A-D8F3-4580-ACCA-B86DA80F51FD}" presName="spaceRect" presStyleCnt="0"/>
      <dgm:spPr/>
    </dgm:pt>
    <dgm:pt modelId="{7BBA0855-3EB7-44CC-B302-E3BAE854BF2D}" type="pres">
      <dgm:prSet presAssocID="{9559391A-D8F3-4580-ACCA-B86DA80F51FD}" presName="parTx" presStyleLbl="revTx" presStyleIdx="5" presStyleCnt="6">
        <dgm:presLayoutVars>
          <dgm:chMax val="0"/>
          <dgm:chPref val="0"/>
        </dgm:presLayoutVars>
      </dgm:prSet>
      <dgm:spPr/>
    </dgm:pt>
  </dgm:ptLst>
  <dgm:cxnLst>
    <dgm:cxn modelId="{5F74E102-6B8E-4EEC-95FA-CC15725DBC92}" srcId="{89B69F7A-2393-492A-AF71-D22F7F23D35F}" destId="{87A2BDF4-560C-44C7-8A63-264608A96612}" srcOrd="3" destOrd="0" parTransId="{E8232853-32AE-4CA3-9E64-5E8F3A1EEE0E}" sibTransId="{8A8C068E-7468-4799-BD33-47C73845FA41}"/>
    <dgm:cxn modelId="{E3E9AF12-4108-4041-B398-38D8FEDE1C26}" type="presOf" srcId="{167FFC3B-5F03-447C-8E48-D69345846415}" destId="{AC7FDDDD-E3AB-4AE1-B28C-9C1BFF3FD41A}" srcOrd="0" destOrd="0" presId="urn:microsoft.com/office/officeart/2018/2/layout/IconVerticalSolidList"/>
    <dgm:cxn modelId="{B8600B14-1AFF-44B0-904A-F1F81B0EC785}" srcId="{89B69F7A-2393-492A-AF71-D22F7F23D35F}" destId="{A35DCDF6-F54B-4A98-A549-2CB04BF1C735}" srcOrd="0" destOrd="0" parTransId="{50174818-2EDA-461A-8882-43E07C60223B}" sibTransId="{AA6805E8-FE04-4142-BB14-F07DEA05EB96}"/>
    <dgm:cxn modelId="{CBA9282E-E7FC-4185-A17C-FA01EF24DC68}" type="presOf" srcId="{9559391A-D8F3-4580-ACCA-B86DA80F51FD}" destId="{7BBA0855-3EB7-44CC-B302-E3BAE854BF2D}" srcOrd="0" destOrd="0" presId="urn:microsoft.com/office/officeart/2018/2/layout/IconVerticalSolidList"/>
    <dgm:cxn modelId="{EBFB4B31-234D-4174-8635-9FA7C906A501}" srcId="{89B69F7A-2393-492A-AF71-D22F7F23D35F}" destId="{BA79F5CD-F17B-44BF-B2BC-CAE8D54148D6}" srcOrd="2" destOrd="0" parTransId="{B5DE412C-42F4-4982-A722-CA9433A92F12}" sibTransId="{9B8F7EA4-3FA2-4CBD-AA8D-666D1A400381}"/>
    <dgm:cxn modelId="{E4A9AB34-D3B9-440B-BC22-A0C3A13A7BA2}" type="presOf" srcId="{A35DCDF6-F54B-4A98-A549-2CB04BF1C735}" destId="{3FD294CE-4D6E-44FA-8DCA-878667237CCE}" srcOrd="0" destOrd="0" presId="urn:microsoft.com/office/officeart/2018/2/layout/IconVerticalSolidList"/>
    <dgm:cxn modelId="{D17F705C-0882-493D-8AD1-9E44D510F08A}" type="presOf" srcId="{89B69F7A-2393-492A-AF71-D22F7F23D35F}" destId="{5A119924-9463-40CB-8315-BBD9D888AF94}" srcOrd="0" destOrd="0" presId="urn:microsoft.com/office/officeart/2018/2/layout/IconVerticalSolidList"/>
    <dgm:cxn modelId="{7986DC75-2934-42F9-A09A-0A28008B5F01}" srcId="{89B69F7A-2393-492A-AF71-D22F7F23D35F}" destId="{9559391A-D8F3-4580-ACCA-B86DA80F51FD}" srcOrd="5" destOrd="0" parTransId="{580308CC-C8FA-4E85-8CA4-85E341ACBC02}" sibTransId="{67BE3D2D-0738-49FB-9DFD-A93DB6942CB5}"/>
    <dgm:cxn modelId="{30832156-EEE2-474F-9205-A8D4B739C0F0}" type="presOf" srcId="{87A2BDF4-560C-44C7-8A63-264608A96612}" destId="{5840231A-2BE7-4422-8AC9-EE5B2BBA3631}" srcOrd="0" destOrd="0" presId="urn:microsoft.com/office/officeart/2018/2/layout/IconVerticalSolidList"/>
    <dgm:cxn modelId="{73B4AD9A-0B12-4566-A8D8-BBA4C99147FF}" type="presOf" srcId="{BA79F5CD-F17B-44BF-B2BC-CAE8D54148D6}" destId="{6CFF115E-C74B-4E3F-8457-91ADB2A9E4CF}" srcOrd="0" destOrd="0" presId="urn:microsoft.com/office/officeart/2018/2/layout/IconVerticalSolidList"/>
    <dgm:cxn modelId="{B938FED8-8092-4779-B1F6-8117179502CE}" srcId="{89B69F7A-2393-492A-AF71-D22F7F23D35F}" destId="{5722A50E-E858-47FE-84E0-BD80FF526D8F}" srcOrd="1" destOrd="0" parTransId="{2EF0D059-A65E-4059-9189-DFCF01B08DF7}" sibTransId="{5228DE50-4152-490A-956D-B1067374E67E}"/>
    <dgm:cxn modelId="{1A7E12DE-55E8-493C-9623-57EE38DF593C}" type="presOf" srcId="{5722A50E-E858-47FE-84E0-BD80FF526D8F}" destId="{18844EE1-6863-4474-B5D2-6DF207BEB36E}" srcOrd="0" destOrd="0" presId="urn:microsoft.com/office/officeart/2018/2/layout/IconVerticalSolidList"/>
    <dgm:cxn modelId="{4F0496ED-9CEA-48A2-96A4-FBD098A4699E}" srcId="{89B69F7A-2393-492A-AF71-D22F7F23D35F}" destId="{167FFC3B-5F03-447C-8E48-D69345846415}" srcOrd="4" destOrd="0" parTransId="{1BA64644-AD3B-4184-923F-390887E4C1FD}" sibTransId="{C313EAA3-AC19-4D1A-8F0B-A350CC56B9CB}"/>
    <dgm:cxn modelId="{3EA8F710-2557-473F-8121-06A69EA23BCC}" type="presParOf" srcId="{5A119924-9463-40CB-8315-BBD9D888AF94}" destId="{2F24D89A-F790-4075-8F5B-25F23E778566}" srcOrd="0" destOrd="0" presId="urn:microsoft.com/office/officeart/2018/2/layout/IconVerticalSolidList"/>
    <dgm:cxn modelId="{695B5B86-2E9C-4D7C-886A-7E817426D7F6}" type="presParOf" srcId="{2F24D89A-F790-4075-8F5B-25F23E778566}" destId="{6F8124F2-FA0B-40AE-94A0-731A06CA52B1}" srcOrd="0" destOrd="0" presId="urn:microsoft.com/office/officeart/2018/2/layout/IconVerticalSolidList"/>
    <dgm:cxn modelId="{D1CCD2E8-11AC-47F5-993C-9CAD3F228093}" type="presParOf" srcId="{2F24D89A-F790-4075-8F5B-25F23E778566}" destId="{0D090494-B84F-466F-B8B2-63BC9AB8B7AE}" srcOrd="1" destOrd="0" presId="urn:microsoft.com/office/officeart/2018/2/layout/IconVerticalSolidList"/>
    <dgm:cxn modelId="{E0FCAB5A-D6A4-454C-BEDE-AE6598AC4FBC}" type="presParOf" srcId="{2F24D89A-F790-4075-8F5B-25F23E778566}" destId="{13B92300-156E-4E69-8A09-B2CF74564F28}" srcOrd="2" destOrd="0" presId="urn:microsoft.com/office/officeart/2018/2/layout/IconVerticalSolidList"/>
    <dgm:cxn modelId="{6C0E9978-092B-4CFC-AC7B-8A0DB7BD940F}" type="presParOf" srcId="{2F24D89A-F790-4075-8F5B-25F23E778566}" destId="{3FD294CE-4D6E-44FA-8DCA-878667237CCE}" srcOrd="3" destOrd="0" presId="urn:microsoft.com/office/officeart/2018/2/layout/IconVerticalSolidList"/>
    <dgm:cxn modelId="{AC362A5A-EE69-46E4-954A-82ED45550A92}" type="presParOf" srcId="{5A119924-9463-40CB-8315-BBD9D888AF94}" destId="{647B2DF2-14D0-4890-B697-5A09951952D7}" srcOrd="1" destOrd="0" presId="urn:microsoft.com/office/officeart/2018/2/layout/IconVerticalSolidList"/>
    <dgm:cxn modelId="{E1BEDBE8-0B32-4449-9D9C-2BD4F05BA07C}" type="presParOf" srcId="{5A119924-9463-40CB-8315-BBD9D888AF94}" destId="{5530B390-2423-467E-8EBF-C8BBD380A3D0}" srcOrd="2" destOrd="0" presId="urn:microsoft.com/office/officeart/2018/2/layout/IconVerticalSolidList"/>
    <dgm:cxn modelId="{61D46E3C-C680-4DB0-BD52-7C70CF52A8A7}" type="presParOf" srcId="{5530B390-2423-467E-8EBF-C8BBD380A3D0}" destId="{B87C0EB1-C9C2-447C-9035-7A4037137E00}" srcOrd="0" destOrd="0" presId="urn:microsoft.com/office/officeart/2018/2/layout/IconVerticalSolidList"/>
    <dgm:cxn modelId="{4E497DE4-3D70-4BD2-9B2E-EE1A1C43C6DC}" type="presParOf" srcId="{5530B390-2423-467E-8EBF-C8BBD380A3D0}" destId="{E5CB8CF2-B99C-4D86-AA0C-60979C61A1A2}" srcOrd="1" destOrd="0" presId="urn:microsoft.com/office/officeart/2018/2/layout/IconVerticalSolidList"/>
    <dgm:cxn modelId="{5D07E8B4-0BB2-4934-AB5C-63456307238B}" type="presParOf" srcId="{5530B390-2423-467E-8EBF-C8BBD380A3D0}" destId="{F17945CF-1488-419D-9624-A58DEC4E39E6}" srcOrd="2" destOrd="0" presId="urn:microsoft.com/office/officeart/2018/2/layout/IconVerticalSolidList"/>
    <dgm:cxn modelId="{D1221202-EC03-428C-BA10-506B952CECB1}" type="presParOf" srcId="{5530B390-2423-467E-8EBF-C8BBD380A3D0}" destId="{18844EE1-6863-4474-B5D2-6DF207BEB36E}" srcOrd="3" destOrd="0" presId="urn:microsoft.com/office/officeart/2018/2/layout/IconVerticalSolidList"/>
    <dgm:cxn modelId="{36B6F3ED-BF0A-4458-A5E0-B5F3B38F4D49}" type="presParOf" srcId="{5A119924-9463-40CB-8315-BBD9D888AF94}" destId="{39E3B730-94D6-44AC-BE88-93CC29A22C07}" srcOrd="3" destOrd="0" presId="urn:microsoft.com/office/officeart/2018/2/layout/IconVerticalSolidList"/>
    <dgm:cxn modelId="{17AD48D2-2E86-4667-90EA-ECD5CDD821EC}" type="presParOf" srcId="{5A119924-9463-40CB-8315-BBD9D888AF94}" destId="{B9E893DB-7C31-4D19-BECD-7A81720B61C7}" srcOrd="4" destOrd="0" presId="urn:microsoft.com/office/officeart/2018/2/layout/IconVerticalSolidList"/>
    <dgm:cxn modelId="{8E487B52-A0A2-4747-9A08-9C526F365BFA}" type="presParOf" srcId="{B9E893DB-7C31-4D19-BECD-7A81720B61C7}" destId="{AA42BF7A-EE36-4657-A874-3CC611672F11}" srcOrd="0" destOrd="0" presId="urn:microsoft.com/office/officeart/2018/2/layout/IconVerticalSolidList"/>
    <dgm:cxn modelId="{38D176B9-8299-422A-9725-BD93737D6493}" type="presParOf" srcId="{B9E893DB-7C31-4D19-BECD-7A81720B61C7}" destId="{5CD0F030-A6E2-485F-9532-7C0CA71FF427}" srcOrd="1" destOrd="0" presId="urn:microsoft.com/office/officeart/2018/2/layout/IconVerticalSolidList"/>
    <dgm:cxn modelId="{7E2ECA10-CAE8-4722-92EB-39835FA24BB4}" type="presParOf" srcId="{B9E893DB-7C31-4D19-BECD-7A81720B61C7}" destId="{1D425F7B-833C-4D85-94DC-6375124CB042}" srcOrd="2" destOrd="0" presId="urn:microsoft.com/office/officeart/2018/2/layout/IconVerticalSolidList"/>
    <dgm:cxn modelId="{D587130F-8859-44ED-982A-497CC4F9ADB8}" type="presParOf" srcId="{B9E893DB-7C31-4D19-BECD-7A81720B61C7}" destId="{6CFF115E-C74B-4E3F-8457-91ADB2A9E4CF}" srcOrd="3" destOrd="0" presId="urn:microsoft.com/office/officeart/2018/2/layout/IconVerticalSolidList"/>
    <dgm:cxn modelId="{CF7BA951-1B07-4661-8CED-7637E535B7C0}" type="presParOf" srcId="{5A119924-9463-40CB-8315-BBD9D888AF94}" destId="{D4CDB94F-303E-4B17-9115-EE7717D715A5}" srcOrd="5" destOrd="0" presId="urn:microsoft.com/office/officeart/2018/2/layout/IconVerticalSolidList"/>
    <dgm:cxn modelId="{70BEFA72-1548-48FB-9499-ACE1D3DF69A4}" type="presParOf" srcId="{5A119924-9463-40CB-8315-BBD9D888AF94}" destId="{CFBA0CB7-C1B4-4CF2-A4C8-C8B460E0A491}" srcOrd="6" destOrd="0" presId="urn:microsoft.com/office/officeart/2018/2/layout/IconVerticalSolidList"/>
    <dgm:cxn modelId="{C04FB1B4-FFAC-4659-9CC6-DEBC4B7630E1}" type="presParOf" srcId="{CFBA0CB7-C1B4-4CF2-A4C8-C8B460E0A491}" destId="{5C8AFE3A-F83D-412F-9FB2-F7E9660ED0B7}" srcOrd="0" destOrd="0" presId="urn:microsoft.com/office/officeart/2018/2/layout/IconVerticalSolidList"/>
    <dgm:cxn modelId="{13DC3630-AB61-4B67-8E35-111E57BECC0D}" type="presParOf" srcId="{CFBA0CB7-C1B4-4CF2-A4C8-C8B460E0A491}" destId="{CF18539F-1FD3-4B15-B7F9-12EB0B24A85D}" srcOrd="1" destOrd="0" presId="urn:microsoft.com/office/officeart/2018/2/layout/IconVerticalSolidList"/>
    <dgm:cxn modelId="{F8B4646B-39B2-445A-8B62-A180156659C0}" type="presParOf" srcId="{CFBA0CB7-C1B4-4CF2-A4C8-C8B460E0A491}" destId="{DA314C5B-86B6-484F-A12B-113338C7BBBC}" srcOrd="2" destOrd="0" presId="urn:microsoft.com/office/officeart/2018/2/layout/IconVerticalSolidList"/>
    <dgm:cxn modelId="{7E5CEE09-EF07-4F94-82B2-16721A3EE5AF}" type="presParOf" srcId="{CFBA0CB7-C1B4-4CF2-A4C8-C8B460E0A491}" destId="{5840231A-2BE7-4422-8AC9-EE5B2BBA3631}" srcOrd="3" destOrd="0" presId="urn:microsoft.com/office/officeart/2018/2/layout/IconVerticalSolidList"/>
    <dgm:cxn modelId="{2D5F62FE-DE1C-432D-85A9-BCDEED97A062}" type="presParOf" srcId="{5A119924-9463-40CB-8315-BBD9D888AF94}" destId="{6EF64A65-9460-4283-9ED5-E5BAE066CB3B}" srcOrd="7" destOrd="0" presId="urn:microsoft.com/office/officeart/2018/2/layout/IconVerticalSolidList"/>
    <dgm:cxn modelId="{48AF5EAE-F87E-4B3D-ADCC-6E44F0573A03}" type="presParOf" srcId="{5A119924-9463-40CB-8315-BBD9D888AF94}" destId="{780492D2-D996-4461-B251-E98A6CEA88E0}" srcOrd="8" destOrd="0" presId="urn:microsoft.com/office/officeart/2018/2/layout/IconVerticalSolidList"/>
    <dgm:cxn modelId="{C7625379-308A-4B32-BE5B-E21AD5B5B22E}" type="presParOf" srcId="{780492D2-D996-4461-B251-E98A6CEA88E0}" destId="{EC7EC7C3-1808-429E-95CB-68D81EA45E60}" srcOrd="0" destOrd="0" presId="urn:microsoft.com/office/officeart/2018/2/layout/IconVerticalSolidList"/>
    <dgm:cxn modelId="{2F42AE66-ABAC-4E54-9584-7BD482AE1E80}" type="presParOf" srcId="{780492D2-D996-4461-B251-E98A6CEA88E0}" destId="{B5DEB9D4-852A-4EFD-BDFA-E34C98E608AD}" srcOrd="1" destOrd="0" presId="urn:microsoft.com/office/officeart/2018/2/layout/IconVerticalSolidList"/>
    <dgm:cxn modelId="{9D1EFDB4-F169-4000-832C-570EB3C29892}" type="presParOf" srcId="{780492D2-D996-4461-B251-E98A6CEA88E0}" destId="{BB63800C-B897-4D26-9109-EDC4B8E5DC11}" srcOrd="2" destOrd="0" presId="urn:microsoft.com/office/officeart/2018/2/layout/IconVerticalSolidList"/>
    <dgm:cxn modelId="{2B5B1D63-2B02-4FED-9FEF-1FD8F8669DA1}" type="presParOf" srcId="{780492D2-D996-4461-B251-E98A6CEA88E0}" destId="{AC7FDDDD-E3AB-4AE1-B28C-9C1BFF3FD41A}" srcOrd="3" destOrd="0" presId="urn:microsoft.com/office/officeart/2018/2/layout/IconVerticalSolidList"/>
    <dgm:cxn modelId="{BF88BA17-6C2C-44CD-B234-E2ED600A7101}" type="presParOf" srcId="{5A119924-9463-40CB-8315-BBD9D888AF94}" destId="{E3BD9E3E-5E25-46FB-AD01-47FD0474F2A8}" srcOrd="9" destOrd="0" presId="urn:microsoft.com/office/officeart/2018/2/layout/IconVerticalSolidList"/>
    <dgm:cxn modelId="{5382CA09-B7FE-461A-AECB-A9F58D267DD9}" type="presParOf" srcId="{5A119924-9463-40CB-8315-BBD9D888AF94}" destId="{93DD51D3-BA40-4D38-A66B-D3386CF13A36}" srcOrd="10" destOrd="0" presId="urn:microsoft.com/office/officeart/2018/2/layout/IconVerticalSolidList"/>
    <dgm:cxn modelId="{256BBCDA-49BC-4056-9DC7-E38EF03F0E24}" type="presParOf" srcId="{93DD51D3-BA40-4D38-A66B-D3386CF13A36}" destId="{3C157DFE-D115-4898-AC56-4F33DA45DFE0}" srcOrd="0" destOrd="0" presId="urn:microsoft.com/office/officeart/2018/2/layout/IconVerticalSolidList"/>
    <dgm:cxn modelId="{3E250B77-B3E0-48EC-94BE-E6C4A376DC2F}" type="presParOf" srcId="{93DD51D3-BA40-4D38-A66B-D3386CF13A36}" destId="{4AECB592-5CBB-4C94-B5ED-3C188DDD7F6D}" srcOrd="1" destOrd="0" presId="urn:microsoft.com/office/officeart/2018/2/layout/IconVerticalSolidList"/>
    <dgm:cxn modelId="{832C4B00-45EC-4AFB-917F-1BFB5C18D274}" type="presParOf" srcId="{93DD51D3-BA40-4D38-A66B-D3386CF13A36}" destId="{5FA52122-ED11-49EC-9E12-71469E80C23F}" srcOrd="2" destOrd="0" presId="urn:microsoft.com/office/officeart/2018/2/layout/IconVerticalSolidList"/>
    <dgm:cxn modelId="{E4DC454C-6810-4DD6-9B32-2AF3476C62DD}" type="presParOf" srcId="{93DD51D3-BA40-4D38-A66B-D3386CF13A36}" destId="{7BBA0855-3EB7-44CC-B302-E3BAE854BF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124F2-FA0B-40AE-94A0-731A06CA52B1}">
      <dsp:nvSpPr>
        <dsp:cNvPr id="0" name=""/>
        <dsp:cNvSpPr/>
      </dsp:nvSpPr>
      <dsp:spPr>
        <a:xfrm>
          <a:off x="0" y="0"/>
          <a:ext cx="6692813" cy="7223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90494-B84F-466F-B8B2-63BC9AB8B7AE}">
      <dsp:nvSpPr>
        <dsp:cNvPr id="0" name=""/>
        <dsp:cNvSpPr/>
      </dsp:nvSpPr>
      <dsp:spPr>
        <a:xfrm>
          <a:off x="218507" y="164221"/>
          <a:ext cx="397285" cy="3972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D294CE-4D6E-44FA-8DCA-878667237CCE}">
      <dsp:nvSpPr>
        <dsp:cNvPr id="0" name=""/>
        <dsp:cNvSpPr/>
      </dsp:nvSpPr>
      <dsp:spPr>
        <a:xfrm>
          <a:off x="834299" y="1695"/>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r>
            <a:rPr lang="en-US" sz="1900" kern="1200" dirty="0"/>
            <a:t>Have</a:t>
          </a:r>
          <a:r>
            <a:rPr lang="en-US" sz="1900" kern="1200" baseline="0" dirty="0"/>
            <a:t> a schedule in place </a:t>
          </a:r>
          <a:endParaRPr lang="en-US" sz="1900" kern="1200" dirty="0"/>
        </a:p>
      </dsp:txBody>
      <dsp:txXfrm>
        <a:off x="834299" y="1695"/>
        <a:ext cx="5858514" cy="722337"/>
      </dsp:txXfrm>
    </dsp:sp>
    <dsp:sp modelId="{B87C0EB1-C9C2-447C-9035-7A4037137E00}">
      <dsp:nvSpPr>
        <dsp:cNvPr id="0" name=""/>
        <dsp:cNvSpPr/>
      </dsp:nvSpPr>
      <dsp:spPr>
        <a:xfrm>
          <a:off x="0" y="904616"/>
          <a:ext cx="6692813" cy="7223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CB8CF2-B99C-4D86-AA0C-60979C61A1A2}">
      <dsp:nvSpPr>
        <dsp:cNvPr id="0" name=""/>
        <dsp:cNvSpPr/>
      </dsp:nvSpPr>
      <dsp:spPr>
        <a:xfrm>
          <a:off x="218507" y="1067142"/>
          <a:ext cx="397285" cy="3972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844EE1-6863-4474-B5D2-6DF207BEB36E}">
      <dsp:nvSpPr>
        <dsp:cNvPr id="0" name=""/>
        <dsp:cNvSpPr/>
      </dsp:nvSpPr>
      <dsp:spPr>
        <a:xfrm>
          <a:off x="834299" y="904616"/>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r>
            <a:rPr lang="en-US" sz="1900" kern="1200" dirty="0"/>
            <a:t>Prioritize </a:t>
          </a:r>
        </a:p>
      </dsp:txBody>
      <dsp:txXfrm>
        <a:off x="834299" y="904616"/>
        <a:ext cx="5858514" cy="722337"/>
      </dsp:txXfrm>
    </dsp:sp>
    <dsp:sp modelId="{AA42BF7A-EE36-4657-A874-3CC611672F11}">
      <dsp:nvSpPr>
        <dsp:cNvPr id="0" name=""/>
        <dsp:cNvSpPr/>
      </dsp:nvSpPr>
      <dsp:spPr>
        <a:xfrm>
          <a:off x="0" y="1807538"/>
          <a:ext cx="6692813" cy="7223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0F030-A6E2-485F-9532-7C0CA71FF427}">
      <dsp:nvSpPr>
        <dsp:cNvPr id="0" name=""/>
        <dsp:cNvSpPr/>
      </dsp:nvSpPr>
      <dsp:spPr>
        <a:xfrm>
          <a:off x="218507" y="1970064"/>
          <a:ext cx="397285" cy="3972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FF115E-C74B-4E3F-8457-91ADB2A9E4CF}">
      <dsp:nvSpPr>
        <dsp:cNvPr id="0" name=""/>
        <dsp:cNvSpPr/>
      </dsp:nvSpPr>
      <dsp:spPr>
        <a:xfrm>
          <a:off x="834299" y="1807538"/>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r>
            <a:rPr lang="en-US" sz="1900" kern="1200"/>
            <a:t>Be organized </a:t>
          </a:r>
        </a:p>
      </dsp:txBody>
      <dsp:txXfrm>
        <a:off x="834299" y="1807538"/>
        <a:ext cx="5858514" cy="722337"/>
      </dsp:txXfrm>
    </dsp:sp>
    <dsp:sp modelId="{5C8AFE3A-F83D-412F-9FB2-F7E9660ED0B7}">
      <dsp:nvSpPr>
        <dsp:cNvPr id="0" name=""/>
        <dsp:cNvSpPr/>
      </dsp:nvSpPr>
      <dsp:spPr>
        <a:xfrm>
          <a:off x="0" y="2686521"/>
          <a:ext cx="6692813" cy="72233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18539F-1FD3-4B15-B7F9-12EB0B24A85D}">
      <dsp:nvSpPr>
        <dsp:cNvPr id="0" name=""/>
        <dsp:cNvSpPr/>
      </dsp:nvSpPr>
      <dsp:spPr>
        <a:xfrm>
          <a:off x="218507" y="2872986"/>
          <a:ext cx="397285" cy="3972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40231A-2BE7-4422-8AC9-EE5B2BBA3631}">
      <dsp:nvSpPr>
        <dsp:cNvPr id="0" name=""/>
        <dsp:cNvSpPr/>
      </dsp:nvSpPr>
      <dsp:spPr>
        <a:xfrm>
          <a:off x="834299" y="2710460"/>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r>
            <a:rPr lang="en-US" sz="1900" kern="1200" dirty="0"/>
            <a:t> </a:t>
          </a:r>
        </a:p>
      </dsp:txBody>
      <dsp:txXfrm>
        <a:off x="834299" y="2710460"/>
        <a:ext cx="5858514" cy="722337"/>
      </dsp:txXfrm>
    </dsp:sp>
    <dsp:sp modelId="{EC7EC7C3-1808-429E-95CB-68D81EA45E60}">
      <dsp:nvSpPr>
        <dsp:cNvPr id="0" name=""/>
        <dsp:cNvSpPr/>
      </dsp:nvSpPr>
      <dsp:spPr>
        <a:xfrm>
          <a:off x="0" y="3647266"/>
          <a:ext cx="6692813" cy="72233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DEB9D4-852A-4EFD-BDFA-E34C98E608AD}">
      <dsp:nvSpPr>
        <dsp:cNvPr id="0" name=""/>
        <dsp:cNvSpPr/>
      </dsp:nvSpPr>
      <dsp:spPr>
        <a:xfrm>
          <a:off x="218507" y="3775907"/>
          <a:ext cx="397285" cy="3972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7FDDDD-E3AB-4AE1-B28C-9C1BFF3FD41A}">
      <dsp:nvSpPr>
        <dsp:cNvPr id="0" name=""/>
        <dsp:cNvSpPr/>
      </dsp:nvSpPr>
      <dsp:spPr>
        <a:xfrm>
          <a:off x="834299" y="3557032"/>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endParaRPr lang="en-US" sz="1900" kern="1200" dirty="0"/>
        </a:p>
      </dsp:txBody>
      <dsp:txXfrm>
        <a:off x="834299" y="3557032"/>
        <a:ext cx="5858514" cy="722337"/>
      </dsp:txXfrm>
    </dsp:sp>
    <dsp:sp modelId="{3C157DFE-D115-4898-AC56-4F33DA45DFE0}">
      <dsp:nvSpPr>
        <dsp:cNvPr id="0" name=""/>
        <dsp:cNvSpPr/>
      </dsp:nvSpPr>
      <dsp:spPr>
        <a:xfrm>
          <a:off x="0" y="4516303"/>
          <a:ext cx="6692813" cy="7223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CB592-5CBB-4C94-B5ED-3C188DDD7F6D}">
      <dsp:nvSpPr>
        <dsp:cNvPr id="0" name=""/>
        <dsp:cNvSpPr/>
      </dsp:nvSpPr>
      <dsp:spPr>
        <a:xfrm>
          <a:off x="218507" y="4678829"/>
          <a:ext cx="397285" cy="3972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BA0855-3EB7-44CC-B302-E3BAE854BF2D}">
      <dsp:nvSpPr>
        <dsp:cNvPr id="0" name=""/>
        <dsp:cNvSpPr/>
      </dsp:nvSpPr>
      <dsp:spPr>
        <a:xfrm>
          <a:off x="834299" y="4516303"/>
          <a:ext cx="5858514" cy="722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47" tIns="76447" rIns="76447" bIns="76447" numCol="1" spcCol="1270" anchor="ctr" anchorCtr="0">
          <a:noAutofit/>
        </a:bodyPr>
        <a:lstStyle/>
        <a:p>
          <a:pPr marL="0" lvl="0" indent="0" algn="l" defTabSz="844550">
            <a:lnSpc>
              <a:spcPct val="90000"/>
            </a:lnSpc>
            <a:spcBef>
              <a:spcPct val="0"/>
            </a:spcBef>
            <a:spcAft>
              <a:spcPct val="35000"/>
            </a:spcAft>
            <a:buNone/>
          </a:pPr>
          <a:r>
            <a:rPr lang="en-US" sz="1900" kern="1200" dirty="0"/>
            <a:t>Stress</a:t>
          </a:r>
          <a:r>
            <a:rPr lang="en-US" sz="1900" kern="1200" baseline="0" dirty="0"/>
            <a:t> management </a:t>
          </a:r>
          <a:endParaRPr lang="en-US" sz="1900" kern="1200" dirty="0"/>
        </a:p>
      </dsp:txBody>
      <dsp:txXfrm>
        <a:off x="834299" y="4516303"/>
        <a:ext cx="5858514" cy="7223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2339055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804672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1144100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F74308-F9AB-4156-9464-D9FEC286239B}"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481659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F74308-F9AB-4156-9464-D9FEC286239B}" type="datetimeFigureOut">
              <a:rPr lang="en-GB" smtClean="0"/>
              <a:t>06/01/2020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1281914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F74308-F9AB-4156-9464-D9FEC286239B}" type="datetimeFigureOut">
              <a:rPr lang="en-GB" smtClean="0"/>
              <a:t>06/01/2020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964631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F74308-F9AB-4156-9464-D9FEC286239B}" type="datetimeFigureOut">
              <a:rPr lang="en-GB" smtClean="0"/>
              <a:t>06/01/2020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34654966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F74308-F9AB-4156-9464-D9FEC286239B}"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431283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F74308-F9AB-4156-9464-D9FEC286239B}"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197297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511050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632151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652788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1719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274506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650209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74308-F9AB-4156-9464-D9FEC286239B}"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D9435-99DD-4C34-BEB8-4F580DA276D6}" type="slidenum">
              <a:rPr lang="en-GB" smtClean="0"/>
              <a:t>‹#›</a:t>
            </a:fld>
            <a:endParaRPr lang="en-GB"/>
          </a:p>
        </p:txBody>
      </p:sp>
    </p:spTree>
    <p:extLst>
      <p:ext uri="{BB962C8B-B14F-4D97-AF65-F5344CB8AC3E}">
        <p14:creationId xmlns:p14="http://schemas.microsoft.com/office/powerpoint/2010/main" val="2808519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9F74308-F9AB-4156-9464-D9FEC286239B}" type="datetimeFigureOut">
              <a:rPr lang="en-GB" smtClean="0"/>
              <a:t>06/01/2020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04D9435-99DD-4C34-BEB8-4F580DA276D6}" type="slidenum">
              <a:rPr lang="en-GB" smtClean="0"/>
              <a:t>‹#›</a:t>
            </a:fld>
            <a:endParaRPr lang="en-GB"/>
          </a:p>
        </p:txBody>
      </p:sp>
    </p:spTree>
    <p:extLst>
      <p:ext uri="{BB962C8B-B14F-4D97-AF65-F5344CB8AC3E}">
        <p14:creationId xmlns:p14="http://schemas.microsoft.com/office/powerpoint/2010/main" val="3888963746"/>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hyperlink" Target="https://i.pinimg.com/736x/da/ca/0d/daca0df2490848c3bad62348a3a09dcf--note-taking-tips-school-notes.jpg"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22">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45723-73A5-4AE9-95EA-D94FEC22AC51}"/>
              </a:ext>
            </a:extLst>
          </p:cNvPr>
          <p:cNvSpPr>
            <a:spLocks noGrp="1"/>
          </p:cNvSpPr>
          <p:nvPr>
            <p:ph type="ctrTitle"/>
          </p:nvPr>
        </p:nvSpPr>
        <p:spPr>
          <a:xfrm>
            <a:off x="1507066" y="999460"/>
            <a:ext cx="5698067" cy="4479852"/>
          </a:xfrm>
        </p:spPr>
        <p:txBody>
          <a:bodyPr anchor="ctr">
            <a:normAutofit/>
          </a:bodyPr>
          <a:lstStyle/>
          <a:p>
            <a:pPr>
              <a:lnSpc>
                <a:spcPct val="90000"/>
              </a:lnSpc>
            </a:pPr>
            <a:r>
              <a:rPr lang="en-US" sz="3000"/>
              <a:t>Choose three study skills that you feel are important for future employability, discuss how these can be transferred to an educational setting. Discuss why these are important skills for the workplace. Include action points for further future development. </a:t>
            </a:r>
            <a:endParaRPr lang="en-GB" sz="3000"/>
          </a:p>
        </p:txBody>
      </p:sp>
      <p:sp>
        <p:nvSpPr>
          <p:cNvPr id="3" name="Subtitle 2">
            <a:extLst>
              <a:ext uri="{FF2B5EF4-FFF2-40B4-BE49-F238E27FC236}">
                <a16:creationId xmlns:a16="http://schemas.microsoft.com/office/drawing/2014/main" id="{B4E2C6B8-1D37-4773-A8C1-0C6A4A430DAD}"/>
              </a:ext>
            </a:extLst>
          </p:cNvPr>
          <p:cNvSpPr>
            <a:spLocks noGrp="1"/>
          </p:cNvSpPr>
          <p:nvPr>
            <p:ph type="subTitle" idx="1"/>
          </p:nvPr>
        </p:nvSpPr>
        <p:spPr>
          <a:xfrm>
            <a:off x="7871971" y="999460"/>
            <a:ext cx="3123620" cy="4479852"/>
          </a:xfrm>
        </p:spPr>
        <p:txBody>
          <a:bodyPr anchor="ctr">
            <a:normAutofit/>
          </a:bodyPr>
          <a:lstStyle/>
          <a:p>
            <a:pPr algn="l"/>
            <a:r>
              <a:rPr lang="en-US"/>
              <a:t>Shay Farrell 1908287</a:t>
            </a:r>
          </a:p>
          <a:p>
            <a:pPr algn="l"/>
            <a:r>
              <a:rPr lang="en-US"/>
              <a:t>Academic Study Skills for Students ECGE4001P  </a:t>
            </a:r>
          </a:p>
          <a:p>
            <a:pPr algn="l"/>
            <a:r>
              <a:rPr lang="en-US"/>
              <a:t>Angharad Lewis </a:t>
            </a:r>
            <a:endParaRPr lang="en-GB"/>
          </a:p>
        </p:txBody>
      </p:sp>
      <p:sp>
        <p:nvSpPr>
          <p:cNvPr id="51" name="Isosceles Triangle 24">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52" name="Straight Connector 26">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53" name="Isosceles Triangle 28">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26580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D3528-E6A2-4DDF-9FC7-2A43E90D3C46}"/>
              </a:ext>
            </a:extLst>
          </p:cNvPr>
          <p:cNvSpPr>
            <a:spLocks noGrp="1"/>
          </p:cNvSpPr>
          <p:nvPr>
            <p:ph type="title"/>
          </p:nvPr>
        </p:nvSpPr>
        <p:spPr/>
        <p:txBody>
          <a:bodyPr/>
          <a:lstStyle/>
          <a:p>
            <a:r>
              <a:rPr lang="en-US" dirty="0"/>
              <a:t>WHAT ARE STUDY SKILLS? </a:t>
            </a:r>
            <a:endParaRPr lang="en-GB" dirty="0"/>
          </a:p>
        </p:txBody>
      </p:sp>
      <p:sp>
        <p:nvSpPr>
          <p:cNvPr id="3" name="Content Placeholder 2">
            <a:extLst>
              <a:ext uri="{FF2B5EF4-FFF2-40B4-BE49-F238E27FC236}">
                <a16:creationId xmlns:a16="http://schemas.microsoft.com/office/drawing/2014/main" id="{A307FB2A-7A5D-4AA6-A5DB-840DCFE91ED9}"/>
              </a:ext>
            </a:extLst>
          </p:cNvPr>
          <p:cNvSpPr>
            <a:spLocks noGrp="1"/>
          </p:cNvSpPr>
          <p:nvPr>
            <p:ph idx="1"/>
          </p:nvPr>
        </p:nvSpPr>
        <p:spPr/>
        <p:txBody>
          <a:bodyPr>
            <a:normAutofit/>
          </a:bodyPr>
          <a:lstStyle/>
          <a:p>
            <a:r>
              <a:rPr lang="en-US" sz="2000" dirty="0"/>
              <a:t>Manage your time</a:t>
            </a:r>
          </a:p>
          <a:p>
            <a:r>
              <a:rPr lang="en-US" sz="2000" dirty="0"/>
              <a:t>Develop personalized learning strategies</a:t>
            </a:r>
          </a:p>
          <a:p>
            <a:r>
              <a:rPr lang="en-US" sz="2000" dirty="0"/>
              <a:t>Read academic texts critically and effectively </a:t>
            </a:r>
          </a:p>
          <a:p>
            <a:r>
              <a:rPr lang="en-US" sz="2000" dirty="0"/>
              <a:t>Take useful notes </a:t>
            </a:r>
          </a:p>
          <a:p>
            <a:r>
              <a:rPr lang="en-US" sz="2000" dirty="0"/>
              <a:t>Complete assignments to a high academic standard… </a:t>
            </a:r>
            <a:endParaRPr lang="en-GB" sz="2000" dirty="0"/>
          </a:p>
        </p:txBody>
      </p:sp>
      <p:sp>
        <p:nvSpPr>
          <p:cNvPr id="4" name="TextBox 3">
            <a:extLst>
              <a:ext uri="{FF2B5EF4-FFF2-40B4-BE49-F238E27FC236}">
                <a16:creationId xmlns:a16="http://schemas.microsoft.com/office/drawing/2014/main" id="{44AE0932-038A-46AE-AF2F-DAF733AE14C0}"/>
              </a:ext>
            </a:extLst>
          </p:cNvPr>
          <p:cNvSpPr txBox="1"/>
          <p:nvPr/>
        </p:nvSpPr>
        <p:spPr>
          <a:xfrm>
            <a:off x="450376" y="6271551"/>
            <a:ext cx="6373505" cy="369332"/>
          </a:xfrm>
          <a:prstGeom prst="rect">
            <a:avLst/>
          </a:prstGeom>
          <a:noFill/>
        </p:spPr>
        <p:txBody>
          <a:bodyPr wrap="square" rtlCol="0">
            <a:spAutoFit/>
          </a:bodyPr>
          <a:lstStyle/>
          <a:p>
            <a:r>
              <a:rPr lang="en-GB" dirty="0">
                <a:solidFill>
                  <a:schemeClr val="accent1">
                    <a:lumMod val="50000"/>
                  </a:schemeClr>
                </a:solidFill>
              </a:rPr>
              <a:t>https://www.conted.ox.ac.uk/about/student-study-skills</a:t>
            </a:r>
          </a:p>
        </p:txBody>
      </p:sp>
    </p:spTree>
    <p:extLst>
      <p:ext uri="{BB962C8B-B14F-4D97-AF65-F5344CB8AC3E}">
        <p14:creationId xmlns:p14="http://schemas.microsoft.com/office/powerpoint/2010/main" val="1983773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4" name="Straight Connector 13">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14">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84A0155-2C10-4D11-AD14-D929746FC066}"/>
              </a:ext>
            </a:extLst>
          </p:cNvPr>
          <p:cNvSpPr>
            <a:spLocks noGrp="1"/>
          </p:cNvSpPr>
          <p:nvPr>
            <p:ph type="title"/>
          </p:nvPr>
        </p:nvSpPr>
        <p:spPr>
          <a:xfrm>
            <a:off x="397490" y="1363966"/>
            <a:ext cx="3547581" cy="4093028"/>
          </a:xfrm>
        </p:spPr>
        <p:txBody>
          <a:bodyPr anchor="ctr">
            <a:normAutofit/>
          </a:bodyPr>
          <a:lstStyle/>
          <a:p>
            <a:r>
              <a:rPr lang="en-US" sz="4100" dirty="0"/>
              <a:t>TIME MANAGEMENT</a:t>
            </a:r>
            <a:br>
              <a:rPr lang="en-US" sz="4100" dirty="0"/>
            </a:br>
            <a:r>
              <a:rPr lang="en-US" sz="4100" dirty="0">
                <a:solidFill>
                  <a:schemeClr val="accent1">
                    <a:lumMod val="60000"/>
                    <a:lumOff val="40000"/>
                  </a:schemeClr>
                </a:solidFill>
              </a:rPr>
              <a:t>why is it important? </a:t>
            </a:r>
            <a:endParaRPr lang="en-GB" sz="4100" dirty="0">
              <a:solidFill>
                <a:schemeClr val="accent1">
                  <a:lumMod val="60000"/>
                  <a:lumOff val="40000"/>
                </a:schemeClr>
              </a:solidFill>
            </a:endParaRPr>
          </a:p>
        </p:txBody>
      </p:sp>
      <p:sp>
        <p:nvSpPr>
          <p:cNvPr id="24" name="Rectangle 23">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A3DC3DB-DBD7-4517-9D11-F82FC2741879}"/>
              </a:ext>
            </a:extLst>
          </p:cNvPr>
          <p:cNvSpPr/>
          <p:nvPr/>
        </p:nvSpPr>
        <p:spPr>
          <a:xfrm>
            <a:off x="53726" y="6319391"/>
            <a:ext cx="2707793" cy="369332"/>
          </a:xfrm>
          <a:prstGeom prst="rect">
            <a:avLst/>
          </a:prstGeom>
        </p:spPr>
        <p:txBody>
          <a:bodyPr wrap="none">
            <a:spAutoFit/>
          </a:bodyPr>
          <a:lstStyle/>
          <a:p>
            <a:pPr>
              <a:spcAft>
                <a:spcPts val="600"/>
              </a:spcAft>
            </a:pPr>
            <a:r>
              <a:rPr lang="en-GB" dirty="0">
                <a:solidFill>
                  <a:schemeClr val="accent1">
                    <a:lumMod val="50000"/>
                  </a:schemeClr>
                </a:solidFill>
              </a:rPr>
              <a:t>(Help.open.ac.uk, 2019)</a:t>
            </a:r>
          </a:p>
        </p:txBody>
      </p:sp>
      <p:graphicFrame>
        <p:nvGraphicFramePr>
          <p:cNvPr id="6" name="Content Placeholder 2">
            <a:extLst>
              <a:ext uri="{FF2B5EF4-FFF2-40B4-BE49-F238E27FC236}">
                <a16:creationId xmlns:a16="http://schemas.microsoft.com/office/drawing/2014/main" id="{D9E167E1-B6D1-4B08-B691-A475F10926B7}"/>
              </a:ext>
            </a:extLst>
          </p:cNvPr>
          <p:cNvGraphicFramePr>
            <a:graphicFrameLocks noGrp="1"/>
          </p:cNvGraphicFramePr>
          <p:nvPr>
            <p:ph idx="1"/>
            <p:extLst>
              <p:ext uri="{D42A27DB-BD31-4B8C-83A1-F6EECF244321}">
                <p14:modId xmlns:p14="http://schemas.microsoft.com/office/powerpoint/2010/main" val="714783833"/>
              </p:ext>
            </p:extLst>
          </p:nvPr>
        </p:nvGraphicFramePr>
        <p:xfrm>
          <a:off x="4852543" y="944564"/>
          <a:ext cx="6692814" cy="5240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1B64028-AA19-4052-A9D3-D30A3BB4D34D}"/>
              </a:ext>
            </a:extLst>
          </p:cNvPr>
          <p:cNvSpPr txBox="1"/>
          <p:nvPr/>
        </p:nvSpPr>
        <p:spPr>
          <a:xfrm>
            <a:off x="5575066" y="3830594"/>
            <a:ext cx="4763558" cy="369332"/>
          </a:xfrm>
          <a:prstGeom prst="rect">
            <a:avLst/>
          </a:prstGeom>
          <a:noFill/>
        </p:spPr>
        <p:txBody>
          <a:bodyPr wrap="square" rtlCol="0">
            <a:spAutoFit/>
          </a:bodyPr>
          <a:lstStyle/>
          <a:p>
            <a:r>
              <a:rPr lang="en-US" dirty="0">
                <a:solidFill>
                  <a:schemeClr val="bg1"/>
                </a:solidFill>
              </a:rPr>
              <a:t>Prevents procrastination</a:t>
            </a:r>
            <a:endParaRPr lang="en-GB" dirty="0">
              <a:solidFill>
                <a:schemeClr val="bg1"/>
              </a:solidFill>
            </a:endParaRPr>
          </a:p>
        </p:txBody>
      </p:sp>
      <p:sp>
        <p:nvSpPr>
          <p:cNvPr id="7" name="TextBox 6">
            <a:extLst>
              <a:ext uri="{FF2B5EF4-FFF2-40B4-BE49-F238E27FC236}">
                <a16:creationId xmlns:a16="http://schemas.microsoft.com/office/drawing/2014/main" id="{F5BABD3E-F53F-4847-9425-F1C1AB8D7493}"/>
              </a:ext>
            </a:extLst>
          </p:cNvPr>
          <p:cNvSpPr txBox="1"/>
          <p:nvPr/>
        </p:nvSpPr>
        <p:spPr>
          <a:xfrm>
            <a:off x="5452137" y="4797854"/>
            <a:ext cx="5014036" cy="369332"/>
          </a:xfrm>
          <a:prstGeom prst="rect">
            <a:avLst/>
          </a:prstGeom>
          <a:noFill/>
        </p:spPr>
        <p:txBody>
          <a:bodyPr wrap="square" rtlCol="0">
            <a:spAutoFit/>
          </a:bodyPr>
          <a:lstStyle/>
          <a:p>
            <a:r>
              <a:rPr lang="en-US" dirty="0">
                <a:solidFill>
                  <a:schemeClr val="bg1"/>
                </a:solidFill>
              </a:rPr>
              <a:t>Attain the best possible results</a:t>
            </a:r>
            <a:endParaRPr lang="en-GB" dirty="0">
              <a:solidFill>
                <a:schemeClr val="bg1"/>
              </a:solidFill>
            </a:endParaRPr>
          </a:p>
        </p:txBody>
      </p:sp>
    </p:spTree>
    <p:extLst>
      <p:ext uri="{BB962C8B-B14F-4D97-AF65-F5344CB8AC3E}">
        <p14:creationId xmlns:p14="http://schemas.microsoft.com/office/powerpoint/2010/main" val="3517554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09B7E24-271E-4A3A-9D65-EE95ED972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5C59434-03B2-4F06-8362-A01DD785E2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10">
              <a:extLst>
                <a:ext uri="{FF2B5EF4-FFF2-40B4-BE49-F238E27FC236}">
                  <a16:creationId xmlns:a16="http://schemas.microsoft.com/office/drawing/2014/main" id="{4FDF3815-C9F7-4B9E-A371-DE71C4E9D1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4C30A41-6D9F-42F2-BE4A-B6D2E4400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8577AE11-EC00-4E67-9DDD-624E9DA12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406A24DE-7A6F-4459-9A79-712243D2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BFEBE697-7D77-4AC8-8E68-0483B47D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49FC7B15-C721-4A23-8F6A-2CFA77C61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164E8ACB-FC50-451D-AF0A-879ABC6EA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5F354A0-F0C9-4254-A913-DD68E7816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8">
              <a:extLst>
                <a:ext uri="{FF2B5EF4-FFF2-40B4-BE49-F238E27FC236}">
                  <a16:creationId xmlns:a16="http://schemas.microsoft.com/office/drawing/2014/main" id="{9B01B525-8D81-44A3-BC1F-C711B89D2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CD690EF-E464-489D-81C6-46F300BAAB87}"/>
              </a:ext>
            </a:extLst>
          </p:cNvPr>
          <p:cNvSpPr>
            <a:spLocks noGrp="1"/>
          </p:cNvSpPr>
          <p:nvPr>
            <p:ph type="title"/>
          </p:nvPr>
        </p:nvSpPr>
        <p:spPr>
          <a:xfrm>
            <a:off x="-525331" y="-208788"/>
            <a:ext cx="8288032" cy="1096316"/>
          </a:xfrm>
        </p:spPr>
        <p:txBody>
          <a:bodyPr vert="horz" lIns="91440" tIns="45720" rIns="91440" bIns="45720" rtlCol="0" anchor="b">
            <a:normAutofit/>
          </a:bodyPr>
          <a:lstStyle/>
          <a:p>
            <a:pPr algn="ctr"/>
            <a:r>
              <a:rPr lang="en-US" sz="4800" dirty="0"/>
              <a:t>TIME MANAGEMENT </a:t>
            </a:r>
          </a:p>
        </p:txBody>
      </p:sp>
      <p:pic>
        <p:nvPicPr>
          <p:cNvPr id="4" name="Content Placeholder 3">
            <a:extLst>
              <a:ext uri="{FF2B5EF4-FFF2-40B4-BE49-F238E27FC236}">
                <a16:creationId xmlns:a16="http://schemas.microsoft.com/office/drawing/2014/main" id="{EBE4EA67-D952-469C-92F2-E9116E52AD70}"/>
              </a:ext>
            </a:extLst>
          </p:cNvPr>
          <p:cNvPicPr>
            <a:picLocks noGrp="1" noChangeAspect="1"/>
          </p:cNvPicPr>
          <p:nvPr>
            <p:ph idx="1"/>
          </p:nvPr>
        </p:nvPicPr>
        <p:blipFill>
          <a:blip r:embed="rId2"/>
          <a:stretch>
            <a:fillRect/>
          </a:stretch>
        </p:blipFill>
        <p:spPr>
          <a:xfrm>
            <a:off x="1874777" y="1251432"/>
            <a:ext cx="7849245" cy="4768417"/>
          </a:xfrm>
          <a:prstGeom prst="rect">
            <a:avLst/>
          </a:prstGeom>
        </p:spPr>
      </p:pic>
      <p:sp>
        <p:nvSpPr>
          <p:cNvPr id="5" name="TextBox 4">
            <a:extLst>
              <a:ext uri="{FF2B5EF4-FFF2-40B4-BE49-F238E27FC236}">
                <a16:creationId xmlns:a16="http://schemas.microsoft.com/office/drawing/2014/main" id="{0A5D6880-9370-4CE6-BFF2-1C3EA3596508}"/>
              </a:ext>
            </a:extLst>
          </p:cNvPr>
          <p:cNvSpPr txBox="1"/>
          <p:nvPr/>
        </p:nvSpPr>
        <p:spPr>
          <a:xfrm>
            <a:off x="6502400" y="285219"/>
            <a:ext cx="2523582" cy="523220"/>
          </a:xfrm>
          <a:prstGeom prst="rect">
            <a:avLst/>
          </a:prstGeom>
          <a:noFill/>
        </p:spPr>
        <p:txBody>
          <a:bodyPr wrap="square" rtlCol="0">
            <a:spAutoFit/>
          </a:bodyPr>
          <a:lstStyle/>
          <a:p>
            <a:r>
              <a:rPr lang="en-US" sz="2800" dirty="0">
                <a:solidFill>
                  <a:schemeClr val="accent1">
                    <a:lumMod val="60000"/>
                    <a:lumOff val="40000"/>
                  </a:schemeClr>
                </a:solidFill>
              </a:rPr>
              <a:t>AT WORK </a:t>
            </a:r>
            <a:endParaRPr lang="en-GB" sz="2800" dirty="0">
              <a:solidFill>
                <a:schemeClr val="accent1">
                  <a:lumMod val="60000"/>
                  <a:lumOff val="40000"/>
                </a:schemeClr>
              </a:solidFill>
            </a:endParaRPr>
          </a:p>
        </p:txBody>
      </p:sp>
    </p:spTree>
    <p:extLst>
      <p:ext uri="{BB962C8B-B14F-4D97-AF65-F5344CB8AC3E}">
        <p14:creationId xmlns:p14="http://schemas.microsoft.com/office/powerpoint/2010/main" val="91524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BB43-3921-47D5-876F-D2C6BE385B31}"/>
              </a:ext>
            </a:extLst>
          </p:cNvPr>
          <p:cNvSpPr>
            <a:spLocks noGrp="1"/>
          </p:cNvSpPr>
          <p:nvPr>
            <p:ph type="title"/>
          </p:nvPr>
        </p:nvSpPr>
        <p:spPr>
          <a:xfrm>
            <a:off x="397346" y="0"/>
            <a:ext cx="3729076" cy="1320800"/>
          </a:xfrm>
        </p:spPr>
        <p:txBody>
          <a:bodyPr vert="horz" lIns="91440" tIns="45720" rIns="91440" bIns="45720" rtlCol="0" anchor="ctr">
            <a:normAutofit/>
          </a:bodyPr>
          <a:lstStyle/>
          <a:p>
            <a:r>
              <a:rPr lang="en-US" sz="4000" dirty="0"/>
              <a:t>NOTE TAKING </a:t>
            </a:r>
          </a:p>
        </p:txBody>
      </p:sp>
      <p:sp>
        <p:nvSpPr>
          <p:cNvPr id="48" name="Content Placeholder 47">
            <a:extLst>
              <a:ext uri="{FF2B5EF4-FFF2-40B4-BE49-F238E27FC236}">
                <a16:creationId xmlns:a16="http://schemas.microsoft.com/office/drawing/2014/main" id="{7A3719DA-3FE6-47E2-84F0-E441C49F76E4}"/>
              </a:ext>
            </a:extLst>
          </p:cNvPr>
          <p:cNvSpPr>
            <a:spLocks noGrp="1"/>
          </p:cNvSpPr>
          <p:nvPr>
            <p:ph idx="1"/>
          </p:nvPr>
        </p:nvSpPr>
        <p:spPr>
          <a:xfrm>
            <a:off x="6096000" y="1225550"/>
            <a:ext cx="4610100" cy="5448300"/>
          </a:xfrm>
        </p:spPr>
        <p:txBody>
          <a:bodyPr>
            <a:normAutofit/>
          </a:bodyPr>
          <a:lstStyle/>
          <a:p>
            <a:r>
              <a:rPr lang="en-US" dirty="0"/>
              <a:t>Personal record</a:t>
            </a:r>
          </a:p>
          <a:p>
            <a:r>
              <a:rPr lang="en-US" dirty="0"/>
              <a:t>Active learning </a:t>
            </a:r>
          </a:p>
          <a:p>
            <a:r>
              <a:rPr lang="en-US" dirty="0"/>
              <a:t>Organization </a:t>
            </a:r>
          </a:p>
          <a:p>
            <a:r>
              <a:rPr lang="en-US" dirty="0"/>
              <a:t>Can easily reference back to specific lectures or ideas </a:t>
            </a:r>
          </a:p>
          <a:p>
            <a:r>
              <a:rPr lang="en-US" dirty="0"/>
              <a:t>Improves attention and focus</a:t>
            </a:r>
          </a:p>
          <a:p>
            <a:r>
              <a:rPr lang="en-US" dirty="0"/>
              <a:t>Improves creativity</a:t>
            </a:r>
          </a:p>
          <a:p>
            <a:r>
              <a:rPr lang="en-US" dirty="0"/>
              <a:t>May find a mixture of different ‘note taking’ useful. </a:t>
            </a:r>
          </a:p>
          <a:p>
            <a:r>
              <a:rPr lang="en-US" dirty="0"/>
              <a:t>Individualized </a:t>
            </a:r>
          </a:p>
        </p:txBody>
      </p:sp>
      <p:pic>
        <p:nvPicPr>
          <p:cNvPr id="7" name="Content Placeholder 6">
            <a:extLst>
              <a:ext uri="{FF2B5EF4-FFF2-40B4-BE49-F238E27FC236}">
                <a16:creationId xmlns:a16="http://schemas.microsoft.com/office/drawing/2014/main" id="{78C9751B-84BE-4433-9ED3-C60743B0EA45}"/>
              </a:ext>
            </a:extLst>
          </p:cNvPr>
          <p:cNvPicPr>
            <a:picLocks noChangeAspect="1"/>
          </p:cNvPicPr>
          <p:nvPr/>
        </p:nvPicPr>
        <p:blipFill>
          <a:blip r:embed="rId2"/>
          <a:stretch>
            <a:fillRect/>
          </a:stretch>
        </p:blipFill>
        <p:spPr>
          <a:xfrm>
            <a:off x="177285" y="1552112"/>
            <a:ext cx="5709165" cy="3753776"/>
          </a:xfrm>
          <a:prstGeom prst="rect">
            <a:avLst/>
          </a:prstGeom>
        </p:spPr>
      </p:pic>
      <p:sp>
        <p:nvSpPr>
          <p:cNvPr id="9" name="TextBox 8">
            <a:extLst>
              <a:ext uri="{FF2B5EF4-FFF2-40B4-BE49-F238E27FC236}">
                <a16:creationId xmlns:a16="http://schemas.microsoft.com/office/drawing/2014/main" id="{1B38B754-A309-4B10-B771-CFE51C70CE25}"/>
              </a:ext>
            </a:extLst>
          </p:cNvPr>
          <p:cNvSpPr txBox="1"/>
          <p:nvPr/>
        </p:nvSpPr>
        <p:spPr>
          <a:xfrm>
            <a:off x="3581400" y="486886"/>
            <a:ext cx="4610100" cy="738664"/>
          </a:xfrm>
          <a:prstGeom prst="rect">
            <a:avLst/>
          </a:prstGeom>
          <a:noFill/>
        </p:spPr>
        <p:txBody>
          <a:bodyPr wrap="square" rtlCol="0">
            <a:spAutoFit/>
          </a:bodyPr>
          <a:lstStyle/>
          <a:p>
            <a:r>
              <a:rPr lang="en-US" sz="2400" dirty="0">
                <a:solidFill>
                  <a:schemeClr val="accent1">
                    <a:lumMod val="60000"/>
                    <a:lumOff val="40000"/>
                  </a:schemeClr>
                </a:solidFill>
              </a:rPr>
              <a:t>WHY IS IT USEFUL?</a:t>
            </a:r>
          </a:p>
          <a:p>
            <a:endParaRPr lang="en-GB" dirty="0"/>
          </a:p>
        </p:txBody>
      </p:sp>
      <p:sp>
        <p:nvSpPr>
          <p:cNvPr id="10" name="Rectangle 9">
            <a:extLst>
              <a:ext uri="{FF2B5EF4-FFF2-40B4-BE49-F238E27FC236}">
                <a16:creationId xmlns:a16="http://schemas.microsoft.com/office/drawing/2014/main" id="{F995D59E-BBB0-4236-AF80-3FBD0F991D19}"/>
              </a:ext>
            </a:extLst>
          </p:cNvPr>
          <p:cNvSpPr/>
          <p:nvPr/>
        </p:nvSpPr>
        <p:spPr>
          <a:xfrm>
            <a:off x="397346" y="6488668"/>
            <a:ext cx="11150600" cy="369332"/>
          </a:xfrm>
          <a:prstGeom prst="rect">
            <a:avLst/>
          </a:prstGeom>
        </p:spPr>
        <p:txBody>
          <a:bodyPr wrap="square">
            <a:spAutoFit/>
          </a:bodyPr>
          <a:lstStyle/>
          <a:p>
            <a:r>
              <a:rPr lang="en-GB" dirty="0">
                <a:solidFill>
                  <a:schemeClr val="accent1">
                    <a:lumMod val="50000"/>
                  </a:schemeClr>
                </a:solidFill>
              </a:rPr>
              <a:t>https://infograph.venngage.com/p/212454/three-different-types-of-learners_new</a:t>
            </a:r>
          </a:p>
        </p:txBody>
      </p:sp>
    </p:spTree>
    <p:extLst>
      <p:ext uri="{BB962C8B-B14F-4D97-AF65-F5344CB8AC3E}">
        <p14:creationId xmlns:p14="http://schemas.microsoft.com/office/powerpoint/2010/main" val="1769720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27">
            <a:extLst>
              <a:ext uri="{FF2B5EF4-FFF2-40B4-BE49-F238E27FC236}">
                <a16:creationId xmlns:a16="http://schemas.microsoft.com/office/drawing/2014/main" id="{AB62393A-6733-498D-A2AC-7FB7B8FDB3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BE39D66C-6EF0-4D11-AA3E-F51153412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F62364A7-DF82-4BC5-932A-2D8405CDF0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8A6951FD-79F3-45CF-BE2F-A5C2D6D9F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5EAB1AEE-C668-4926-970F-19315308E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61457E3D-775A-40C1-931E-DB2132F39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3ED67183-8EAB-4574-BE38-C65A428B5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A61F9A32-DBA1-426F-9A89-2585442C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F267F890-CA42-46C6-9AF6-971EABEA1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82CA700D-FF17-4151-B0BF-601FCB733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209DA7CD-C741-462A-AA30-660EFA4B2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ADF97D5-F2FC-4E2B-AF22-BF943C2909F7}"/>
              </a:ext>
            </a:extLst>
          </p:cNvPr>
          <p:cNvSpPr>
            <a:spLocks noGrp="1"/>
          </p:cNvSpPr>
          <p:nvPr>
            <p:ph type="title"/>
          </p:nvPr>
        </p:nvSpPr>
        <p:spPr>
          <a:xfrm>
            <a:off x="892206" y="-265703"/>
            <a:ext cx="8288035" cy="1095059"/>
          </a:xfrm>
        </p:spPr>
        <p:txBody>
          <a:bodyPr vert="horz" lIns="91440" tIns="45720" rIns="91440" bIns="45720" rtlCol="0" anchor="b">
            <a:normAutofit/>
          </a:bodyPr>
          <a:lstStyle/>
          <a:p>
            <a:r>
              <a:rPr lang="en-US" sz="4000" dirty="0"/>
              <a:t>NOTE TAKING </a:t>
            </a:r>
          </a:p>
        </p:txBody>
      </p:sp>
      <p:pic>
        <p:nvPicPr>
          <p:cNvPr id="5" name="Picture 4">
            <a:extLst>
              <a:ext uri="{FF2B5EF4-FFF2-40B4-BE49-F238E27FC236}">
                <a16:creationId xmlns:a16="http://schemas.microsoft.com/office/drawing/2014/main" id="{B91C5B53-AB90-4B38-BFF2-1183E0342B32}"/>
              </a:ext>
            </a:extLst>
          </p:cNvPr>
          <p:cNvPicPr>
            <a:picLocks noChangeAspect="1"/>
          </p:cNvPicPr>
          <p:nvPr/>
        </p:nvPicPr>
        <p:blipFill>
          <a:blip r:embed="rId2"/>
          <a:stretch>
            <a:fillRect/>
          </a:stretch>
        </p:blipFill>
        <p:spPr>
          <a:xfrm>
            <a:off x="593357" y="1504379"/>
            <a:ext cx="4883927" cy="3443168"/>
          </a:xfrm>
          <a:prstGeom prst="rect">
            <a:avLst/>
          </a:prstGeom>
        </p:spPr>
      </p:pic>
      <p:pic>
        <p:nvPicPr>
          <p:cNvPr id="4" name="Content Placeholder 3">
            <a:extLst>
              <a:ext uri="{FF2B5EF4-FFF2-40B4-BE49-F238E27FC236}">
                <a16:creationId xmlns:a16="http://schemas.microsoft.com/office/drawing/2014/main" id="{1C571C2F-FF04-44A3-A148-E7D5D48F490D}"/>
              </a:ext>
            </a:extLst>
          </p:cNvPr>
          <p:cNvPicPr>
            <a:picLocks noGrp="1" noChangeAspect="1"/>
          </p:cNvPicPr>
          <p:nvPr>
            <p:ph idx="1"/>
          </p:nvPr>
        </p:nvPicPr>
        <p:blipFill rotWithShape="1">
          <a:blip r:embed="rId3"/>
          <a:srcRect t="17338" b="17559"/>
          <a:stretch/>
        </p:blipFill>
        <p:spPr>
          <a:xfrm>
            <a:off x="5944785" y="1415022"/>
            <a:ext cx="5173532" cy="3368125"/>
          </a:xfrm>
          <a:prstGeom prst="rect">
            <a:avLst/>
          </a:prstGeom>
        </p:spPr>
      </p:pic>
      <p:sp>
        <p:nvSpPr>
          <p:cNvPr id="7" name="Rectangle 6">
            <a:extLst>
              <a:ext uri="{FF2B5EF4-FFF2-40B4-BE49-F238E27FC236}">
                <a16:creationId xmlns:a16="http://schemas.microsoft.com/office/drawing/2014/main" id="{60B244C8-0A29-4DD2-878E-E811A5B6922A}"/>
              </a:ext>
            </a:extLst>
          </p:cNvPr>
          <p:cNvSpPr/>
          <p:nvPr/>
        </p:nvSpPr>
        <p:spPr>
          <a:xfrm>
            <a:off x="500099" y="6139848"/>
            <a:ext cx="6096000" cy="923330"/>
          </a:xfrm>
          <a:prstGeom prst="rect">
            <a:avLst/>
          </a:prstGeom>
        </p:spPr>
        <p:txBody>
          <a:bodyPr>
            <a:spAutoFit/>
          </a:bodyPr>
          <a:lstStyle/>
          <a:p>
            <a:r>
              <a:rPr lang="en-GB" dirty="0">
                <a:solidFill>
                  <a:schemeClr val="accent1">
                    <a:lumMod val="50000"/>
                  </a:schemeClr>
                </a:solidFill>
                <a:hlinkClick r:id="rId4">
                  <a:extLst>
                    <a:ext uri="{A12FA001-AC4F-418D-AE19-62706E023703}">
                      <ahyp:hlinkClr xmlns:ahyp="http://schemas.microsoft.com/office/drawing/2018/hyperlinkcolor" val="tx"/>
                    </a:ext>
                  </a:extLst>
                </a:hlinkClick>
              </a:rPr>
              <a:t>https://i.pinimg.com/736x/da/ca/0d/daca0df2490848c3bad62348a3a09dcf--note-taking-tips-school-notes.jpg</a:t>
            </a:r>
            <a:endParaRPr lang="en-GB" dirty="0">
              <a:solidFill>
                <a:schemeClr val="accent1">
                  <a:lumMod val="50000"/>
                </a:schemeClr>
              </a:solidFill>
            </a:endParaRPr>
          </a:p>
          <a:p>
            <a:endParaRPr lang="en-GB" dirty="0">
              <a:solidFill>
                <a:schemeClr val="accent1">
                  <a:lumMod val="50000"/>
                </a:schemeClr>
              </a:solidFill>
            </a:endParaRPr>
          </a:p>
        </p:txBody>
      </p:sp>
      <p:sp>
        <p:nvSpPr>
          <p:cNvPr id="39" name="Rectangle 38">
            <a:extLst>
              <a:ext uri="{FF2B5EF4-FFF2-40B4-BE49-F238E27FC236}">
                <a16:creationId xmlns:a16="http://schemas.microsoft.com/office/drawing/2014/main" id="{F155BC1E-0A8D-434D-882B-882FC3B43DE1}"/>
              </a:ext>
            </a:extLst>
          </p:cNvPr>
          <p:cNvSpPr/>
          <p:nvPr/>
        </p:nvSpPr>
        <p:spPr>
          <a:xfrm>
            <a:off x="554911" y="5751477"/>
            <a:ext cx="6096000" cy="646331"/>
          </a:xfrm>
          <a:prstGeom prst="rect">
            <a:avLst/>
          </a:prstGeom>
        </p:spPr>
        <p:txBody>
          <a:bodyPr>
            <a:spAutoFit/>
          </a:bodyPr>
          <a:lstStyle/>
          <a:p>
            <a:endParaRPr lang="en-GB" dirty="0">
              <a:solidFill>
                <a:schemeClr val="accent1">
                  <a:lumMod val="50000"/>
                </a:schemeClr>
              </a:solidFill>
            </a:endParaRPr>
          </a:p>
          <a:p>
            <a:endParaRPr lang="en-GB" dirty="0">
              <a:solidFill>
                <a:schemeClr val="accent1">
                  <a:lumMod val="50000"/>
                </a:schemeClr>
              </a:solidFill>
            </a:endParaRPr>
          </a:p>
        </p:txBody>
      </p:sp>
      <p:sp>
        <p:nvSpPr>
          <p:cNvPr id="25" name="Rectangle 24">
            <a:extLst>
              <a:ext uri="{FF2B5EF4-FFF2-40B4-BE49-F238E27FC236}">
                <a16:creationId xmlns:a16="http://schemas.microsoft.com/office/drawing/2014/main" id="{3F7655BE-5160-498D-96FC-D6257721EF1E}"/>
              </a:ext>
            </a:extLst>
          </p:cNvPr>
          <p:cNvSpPr/>
          <p:nvPr/>
        </p:nvSpPr>
        <p:spPr>
          <a:xfrm>
            <a:off x="554911" y="5408194"/>
            <a:ext cx="6096000" cy="646331"/>
          </a:xfrm>
          <a:prstGeom prst="rect">
            <a:avLst/>
          </a:prstGeom>
        </p:spPr>
        <p:txBody>
          <a:bodyPr>
            <a:spAutoFit/>
          </a:bodyPr>
          <a:lstStyle/>
          <a:p>
            <a:r>
              <a:rPr lang="en-GB" dirty="0">
                <a:solidFill>
                  <a:schemeClr val="accent1">
                    <a:lumMod val="50000"/>
                  </a:schemeClr>
                </a:solidFill>
              </a:rPr>
              <a:t>https://learningfundamentals.com.au/dont-understand-something-break-it-down-with-mindmaps/</a:t>
            </a:r>
          </a:p>
        </p:txBody>
      </p:sp>
    </p:spTree>
    <p:extLst>
      <p:ext uri="{BB962C8B-B14F-4D97-AF65-F5344CB8AC3E}">
        <p14:creationId xmlns:p14="http://schemas.microsoft.com/office/powerpoint/2010/main" val="3631025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B5E7-00F9-4135-8FE8-81990255A7FD}"/>
              </a:ext>
            </a:extLst>
          </p:cNvPr>
          <p:cNvSpPr>
            <a:spLocks noGrp="1"/>
          </p:cNvSpPr>
          <p:nvPr>
            <p:ph type="title"/>
          </p:nvPr>
        </p:nvSpPr>
        <p:spPr/>
        <p:txBody>
          <a:bodyPr/>
          <a:lstStyle/>
          <a:p>
            <a:r>
              <a:rPr lang="en-US" dirty="0"/>
              <a:t>NOTE TAKING </a:t>
            </a:r>
            <a:endParaRPr lang="en-GB" dirty="0"/>
          </a:p>
        </p:txBody>
      </p:sp>
      <p:sp>
        <p:nvSpPr>
          <p:cNvPr id="3" name="Content Placeholder 2">
            <a:extLst>
              <a:ext uri="{FF2B5EF4-FFF2-40B4-BE49-F238E27FC236}">
                <a16:creationId xmlns:a16="http://schemas.microsoft.com/office/drawing/2014/main" id="{878B81A3-2CE2-420A-A99E-C5D3805C3C8C}"/>
              </a:ext>
            </a:extLst>
          </p:cNvPr>
          <p:cNvSpPr>
            <a:spLocks noGrp="1"/>
          </p:cNvSpPr>
          <p:nvPr>
            <p:ph idx="1"/>
          </p:nvPr>
        </p:nvSpPr>
        <p:spPr/>
        <p:txBody>
          <a:bodyPr/>
          <a:lstStyle/>
          <a:p>
            <a:r>
              <a:rPr lang="en-US" dirty="0"/>
              <a:t>Keep up to date</a:t>
            </a:r>
          </a:p>
          <a:p>
            <a:r>
              <a:rPr lang="en-US" dirty="0"/>
              <a:t>Meetings</a:t>
            </a:r>
          </a:p>
          <a:p>
            <a:r>
              <a:rPr lang="en-US" dirty="0"/>
              <a:t>Observations</a:t>
            </a:r>
          </a:p>
          <a:p>
            <a:r>
              <a:rPr lang="en-US" dirty="0"/>
              <a:t>Conferences, workshops </a:t>
            </a:r>
          </a:p>
          <a:p>
            <a:r>
              <a:rPr lang="en-US" dirty="0"/>
              <a:t>Own study </a:t>
            </a:r>
          </a:p>
          <a:p>
            <a:endParaRPr lang="en-US" dirty="0"/>
          </a:p>
          <a:p>
            <a:endParaRPr lang="en-US" dirty="0"/>
          </a:p>
          <a:p>
            <a:endParaRPr lang="en-GB" dirty="0"/>
          </a:p>
        </p:txBody>
      </p:sp>
      <p:sp>
        <p:nvSpPr>
          <p:cNvPr id="4" name="TextBox 3">
            <a:extLst>
              <a:ext uri="{FF2B5EF4-FFF2-40B4-BE49-F238E27FC236}">
                <a16:creationId xmlns:a16="http://schemas.microsoft.com/office/drawing/2014/main" id="{79AB1516-9B40-4424-85F7-5D6BCD47DBCE}"/>
              </a:ext>
            </a:extLst>
          </p:cNvPr>
          <p:cNvSpPr txBox="1"/>
          <p:nvPr/>
        </p:nvSpPr>
        <p:spPr>
          <a:xfrm>
            <a:off x="3606800" y="761373"/>
            <a:ext cx="3784600" cy="461665"/>
          </a:xfrm>
          <a:prstGeom prst="rect">
            <a:avLst/>
          </a:prstGeom>
          <a:noFill/>
        </p:spPr>
        <p:txBody>
          <a:bodyPr wrap="square" rtlCol="0">
            <a:spAutoFit/>
          </a:bodyPr>
          <a:lstStyle/>
          <a:p>
            <a:r>
              <a:rPr lang="en-US" sz="2400" dirty="0">
                <a:solidFill>
                  <a:schemeClr val="accent1">
                    <a:lumMod val="60000"/>
                    <a:lumOff val="40000"/>
                  </a:schemeClr>
                </a:solidFill>
              </a:rPr>
              <a:t>AT WORK </a:t>
            </a:r>
            <a:endParaRPr lang="en-GB" sz="2400" dirty="0">
              <a:solidFill>
                <a:schemeClr val="accent1">
                  <a:lumMod val="60000"/>
                  <a:lumOff val="40000"/>
                </a:schemeClr>
              </a:solidFill>
            </a:endParaRPr>
          </a:p>
        </p:txBody>
      </p:sp>
      <p:pic>
        <p:nvPicPr>
          <p:cNvPr id="5" name="Picture 4">
            <a:extLst>
              <a:ext uri="{FF2B5EF4-FFF2-40B4-BE49-F238E27FC236}">
                <a16:creationId xmlns:a16="http://schemas.microsoft.com/office/drawing/2014/main" id="{B1211BA2-0CCA-4029-887F-FC5EFBE58FEA}"/>
              </a:ext>
            </a:extLst>
          </p:cNvPr>
          <p:cNvPicPr>
            <a:picLocks noChangeAspect="1"/>
          </p:cNvPicPr>
          <p:nvPr/>
        </p:nvPicPr>
        <p:blipFill>
          <a:blip r:embed="rId2"/>
          <a:stretch>
            <a:fillRect/>
          </a:stretch>
        </p:blipFill>
        <p:spPr>
          <a:xfrm>
            <a:off x="6439929" y="609600"/>
            <a:ext cx="5267452" cy="5267452"/>
          </a:xfrm>
          <a:prstGeom prst="rect">
            <a:avLst/>
          </a:prstGeom>
        </p:spPr>
      </p:pic>
      <p:sp>
        <p:nvSpPr>
          <p:cNvPr id="6" name="Rectangle 5">
            <a:extLst>
              <a:ext uri="{FF2B5EF4-FFF2-40B4-BE49-F238E27FC236}">
                <a16:creationId xmlns:a16="http://schemas.microsoft.com/office/drawing/2014/main" id="{18547DE0-B16E-4A51-BFEF-B86422C83196}"/>
              </a:ext>
            </a:extLst>
          </p:cNvPr>
          <p:cNvSpPr/>
          <p:nvPr/>
        </p:nvSpPr>
        <p:spPr>
          <a:xfrm>
            <a:off x="373483" y="6379860"/>
            <a:ext cx="9204370" cy="369332"/>
          </a:xfrm>
          <a:prstGeom prst="rect">
            <a:avLst/>
          </a:prstGeom>
        </p:spPr>
        <p:txBody>
          <a:bodyPr wrap="square">
            <a:spAutoFit/>
          </a:bodyPr>
          <a:lstStyle/>
          <a:p>
            <a:r>
              <a:rPr lang="en-GB" dirty="0">
                <a:solidFill>
                  <a:schemeClr val="accent1">
                    <a:lumMod val="50000"/>
                  </a:schemeClr>
                </a:solidFill>
              </a:rPr>
              <a:t>https://i.pinimg.com/originals/32/4e/14/324e141df257c2fee9f839c7ff78c679.jpg</a:t>
            </a:r>
          </a:p>
        </p:txBody>
      </p:sp>
    </p:spTree>
    <p:extLst>
      <p:ext uri="{BB962C8B-B14F-4D97-AF65-F5344CB8AC3E}">
        <p14:creationId xmlns:p14="http://schemas.microsoft.com/office/powerpoint/2010/main" val="2316068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C8253CA-A997-4A6A-B973-5F34CBF5A451}"/>
              </a:ext>
            </a:extLst>
          </p:cNvPr>
          <p:cNvSpPr>
            <a:spLocks noGrp="1"/>
          </p:cNvSpPr>
          <p:nvPr>
            <p:ph type="title"/>
          </p:nvPr>
        </p:nvSpPr>
        <p:spPr>
          <a:xfrm>
            <a:off x="673754" y="135924"/>
            <a:ext cx="4660126" cy="1883151"/>
          </a:xfrm>
        </p:spPr>
        <p:txBody>
          <a:bodyPr anchor="ctr">
            <a:normAutofit/>
          </a:bodyPr>
          <a:lstStyle/>
          <a:p>
            <a:r>
              <a:rPr lang="en-US" sz="4400" dirty="0"/>
              <a:t>COMMUNICATION</a:t>
            </a:r>
            <a:r>
              <a:rPr lang="en-US" dirty="0">
                <a:solidFill>
                  <a:schemeClr val="bg1"/>
                </a:solidFill>
              </a:rPr>
              <a:t> </a:t>
            </a:r>
            <a:endParaRPr lang="en-GB" dirty="0">
              <a:solidFill>
                <a:schemeClr val="bg1"/>
              </a:solidFill>
            </a:endParaRPr>
          </a:p>
        </p:txBody>
      </p:sp>
      <p:sp>
        <p:nvSpPr>
          <p:cNvPr id="3" name="Content Placeholder 2">
            <a:extLst>
              <a:ext uri="{FF2B5EF4-FFF2-40B4-BE49-F238E27FC236}">
                <a16:creationId xmlns:a16="http://schemas.microsoft.com/office/drawing/2014/main" id="{3FA37586-9F34-4AF1-9EAB-4587E4A93512}"/>
              </a:ext>
            </a:extLst>
          </p:cNvPr>
          <p:cNvSpPr>
            <a:spLocks noGrp="1"/>
          </p:cNvSpPr>
          <p:nvPr>
            <p:ph idx="1"/>
          </p:nvPr>
        </p:nvSpPr>
        <p:spPr>
          <a:xfrm>
            <a:off x="692397" y="1995490"/>
            <a:ext cx="3973943" cy="3440110"/>
          </a:xfrm>
        </p:spPr>
        <p:txBody>
          <a:bodyPr>
            <a:normAutofit/>
          </a:bodyPr>
          <a:lstStyle/>
          <a:p>
            <a:pPr>
              <a:lnSpc>
                <a:spcPct val="90000"/>
              </a:lnSpc>
            </a:pPr>
            <a:r>
              <a:rPr lang="en-US" sz="1700" dirty="0">
                <a:solidFill>
                  <a:schemeClr val="bg1"/>
                </a:solidFill>
              </a:rPr>
              <a:t>Essential for forming positive relationships </a:t>
            </a:r>
            <a:endParaRPr lang="en-GB" sz="1700" dirty="0">
              <a:solidFill>
                <a:schemeClr val="bg1"/>
              </a:solidFill>
            </a:endParaRPr>
          </a:p>
          <a:p>
            <a:pPr>
              <a:lnSpc>
                <a:spcPct val="90000"/>
              </a:lnSpc>
            </a:pPr>
            <a:r>
              <a:rPr lang="en-GB" sz="1700" dirty="0">
                <a:solidFill>
                  <a:schemeClr val="bg1"/>
                </a:solidFill>
              </a:rPr>
              <a:t>Necessary for groupwork and collaboration</a:t>
            </a:r>
          </a:p>
          <a:p>
            <a:pPr>
              <a:lnSpc>
                <a:spcPct val="90000"/>
              </a:lnSpc>
            </a:pPr>
            <a:r>
              <a:rPr lang="en-GB" sz="1700" dirty="0">
                <a:solidFill>
                  <a:schemeClr val="bg1"/>
                </a:solidFill>
              </a:rPr>
              <a:t>Allows you to get the most out of the degree; communicate with lecturers and classmates if there is a topic you’re unsure of</a:t>
            </a:r>
          </a:p>
          <a:p>
            <a:pPr>
              <a:lnSpc>
                <a:spcPct val="90000"/>
              </a:lnSpc>
            </a:pPr>
            <a:r>
              <a:rPr lang="en-GB" sz="1700" dirty="0">
                <a:solidFill>
                  <a:schemeClr val="bg1"/>
                </a:solidFill>
              </a:rPr>
              <a:t>Interviews </a:t>
            </a:r>
          </a:p>
          <a:p>
            <a:pPr>
              <a:lnSpc>
                <a:spcPct val="90000"/>
              </a:lnSpc>
            </a:pPr>
            <a:r>
              <a:rPr lang="en-GB" sz="1700" dirty="0">
                <a:solidFill>
                  <a:schemeClr val="bg1"/>
                </a:solidFill>
              </a:rPr>
              <a:t>Career progression </a:t>
            </a:r>
          </a:p>
          <a:p>
            <a:pPr>
              <a:lnSpc>
                <a:spcPct val="90000"/>
              </a:lnSpc>
            </a:pPr>
            <a:r>
              <a:rPr lang="en-GB" sz="1700" dirty="0">
                <a:solidFill>
                  <a:schemeClr val="bg1"/>
                </a:solidFill>
              </a:rPr>
              <a:t>Confidence. </a:t>
            </a:r>
          </a:p>
        </p:txBody>
      </p:sp>
      <p:pic>
        <p:nvPicPr>
          <p:cNvPr id="4" name="Picture 3">
            <a:extLst>
              <a:ext uri="{FF2B5EF4-FFF2-40B4-BE49-F238E27FC236}">
                <a16:creationId xmlns:a16="http://schemas.microsoft.com/office/drawing/2014/main" id="{8F87943E-800E-402A-BB63-EB97EACB84BC}"/>
              </a:ext>
            </a:extLst>
          </p:cNvPr>
          <p:cNvPicPr>
            <a:picLocks noChangeAspect="1"/>
          </p:cNvPicPr>
          <p:nvPr/>
        </p:nvPicPr>
        <p:blipFill>
          <a:blip r:embed="rId2"/>
          <a:stretch>
            <a:fillRect/>
          </a:stretch>
        </p:blipFill>
        <p:spPr>
          <a:xfrm>
            <a:off x="6096001" y="1333196"/>
            <a:ext cx="5143500" cy="4179093"/>
          </a:xfrm>
          <a:prstGeom prst="rect">
            <a:avLst/>
          </a:prstGeom>
        </p:spPr>
      </p:pic>
      <p:sp>
        <p:nvSpPr>
          <p:cNvPr id="30"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BB0E9CC2-45EA-4AF2-991E-7610A6AC39E7}"/>
              </a:ext>
            </a:extLst>
          </p:cNvPr>
          <p:cNvSpPr txBox="1"/>
          <p:nvPr/>
        </p:nvSpPr>
        <p:spPr>
          <a:xfrm>
            <a:off x="6693394" y="6452969"/>
            <a:ext cx="4658497" cy="369332"/>
          </a:xfrm>
          <a:prstGeom prst="rect">
            <a:avLst/>
          </a:prstGeom>
          <a:noFill/>
        </p:spPr>
        <p:txBody>
          <a:bodyPr wrap="square" rtlCol="0">
            <a:spAutoFit/>
          </a:bodyPr>
          <a:lstStyle/>
          <a:p>
            <a:r>
              <a:rPr lang="en-GB" dirty="0">
                <a:solidFill>
                  <a:schemeClr val="accent1">
                    <a:lumMod val="50000"/>
                  </a:schemeClr>
                </a:solidFill>
              </a:rPr>
              <a:t>https://media.istockphoto.com/</a:t>
            </a:r>
          </a:p>
        </p:txBody>
      </p:sp>
      <p:sp>
        <p:nvSpPr>
          <p:cNvPr id="7" name="TextBox 6">
            <a:extLst>
              <a:ext uri="{FF2B5EF4-FFF2-40B4-BE49-F238E27FC236}">
                <a16:creationId xmlns:a16="http://schemas.microsoft.com/office/drawing/2014/main" id="{B9CA2AFF-499A-4513-89D7-CE6C56E68E39}"/>
              </a:ext>
            </a:extLst>
          </p:cNvPr>
          <p:cNvSpPr txBox="1"/>
          <p:nvPr/>
        </p:nvSpPr>
        <p:spPr>
          <a:xfrm>
            <a:off x="5651063" y="722027"/>
            <a:ext cx="5309380" cy="461665"/>
          </a:xfrm>
          <a:prstGeom prst="rect">
            <a:avLst/>
          </a:prstGeom>
          <a:noFill/>
        </p:spPr>
        <p:txBody>
          <a:bodyPr wrap="square" rtlCol="0">
            <a:spAutoFit/>
          </a:bodyPr>
          <a:lstStyle/>
          <a:p>
            <a:r>
              <a:rPr lang="en-US" sz="2400" dirty="0">
                <a:solidFill>
                  <a:schemeClr val="accent1">
                    <a:lumMod val="60000"/>
                    <a:lumOff val="40000"/>
                  </a:schemeClr>
                </a:solidFill>
              </a:rPr>
              <a:t>WHY IS IT ESSENTIAL?</a:t>
            </a:r>
            <a:endParaRPr lang="en-GB" sz="2400" dirty="0">
              <a:solidFill>
                <a:schemeClr val="accent1">
                  <a:lumMod val="60000"/>
                  <a:lumOff val="40000"/>
                </a:schemeClr>
              </a:solidFill>
            </a:endParaRPr>
          </a:p>
        </p:txBody>
      </p:sp>
    </p:spTree>
    <p:extLst>
      <p:ext uri="{BB962C8B-B14F-4D97-AF65-F5344CB8AC3E}">
        <p14:creationId xmlns:p14="http://schemas.microsoft.com/office/powerpoint/2010/main" val="3375950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F86DF-99AF-4A31-8C21-755C8D1FDB4C}"/>
              </a:ext>
            </a:extLst>
          </p:cNvPr>
          <p:cNvSpPr>
            <a:spLocks noGrp="1"/>
          </p:cNvSpPr>
          <p:nvPr>
            <p:ph type="title"/>
          </p:nvPr>
        </p:nvSpPr>
        <p:spPr>
          <a:xfrm>
            <a:off x="331345" y="150518"/>
            <a:ext cx="8596668" cy="1320800"/>
          </a:xfrm>
        </p:spPr>
        <p:txBody>
          <a:bodyPr/>
          <a:lstStyle/>
          <a:p>
            <a:r>
              <a:rPr lang="en-US" dirty="0"/>
              <a:t>COMMUNICATION </a:t>
            </a:r>
            <a:endParaRPr lang="en-GB" dirty="0"/>
          </a:p>
        </p:txBody>
      </p:sp>
      <p:sp>
        <p:nvSpPr>
          <p:cNvPr id="3" name="Content Placeholder 2">
            <a:extLst>
              <a:ext uri="{FF2B5EF4-FFF2-40B4-BE49-F238E27FC236}">
                <a16:creationId xmlns:a16="http://schemas.microsoft.com/office/drawing/2014/main" id="{116AD3A8-7B08-4407-8BCA-E2D55890442C}"/>
              </a:ext>
            </a:extLst>
          </p:cNvPr>
          <p:cNvSpPr>
            <a:spLocks noGrp="1"/>
          </p:cNvSpPr>
          <p:nvPr>
            <p:ph sz="half" idx="1"/>
          </p:nvPr>
        </p:nvSpPr>
        <p:spPr>
          <a:xfrm>
            <a:off x="627907" y="1246189"/>
            <a:ext cx="4184035" cy="3880772"/>
          </a:xfrm>
        </p:spPr>
        <p:txBody>
          <a:bodyPr/>
          <a:lstStyle/>
          <a:p>
            <a:pPr marL="0" indent="0">
              <a:buNone/>
            </a:pPr>
            <a:r>
              <a:rPr lang="en-US" dirty="0"/>
              <a:t>WILL…</a:t>
            </a:r>
          </a:p>
          <a:p>
            <a:r>
              <a:rPr lang="en-US" dirty="0"/>
              <a:t>Positive workplace environment </a:t>
            </a:r>
          </a:p>
          <a:p>
            <a:r>
              <a:rPr lang="en-US" dirty="0"/>
              <a:t>Client/colleague relationships</a:t>
            </a:r>
          </a:p>
          <a:p>
            <a:r>
              <a:rPr lang="en-US" dirty="0"/>
              <a:t>Boost morale </a:t>
            </a:r>
          </a:p>
          <a:p>
            <a:r>
              <a:rPr lang="en-GB" dirty="0"/>
              <a:t>Improve productivity </a:t>
            </a:r>
          </a:p>
          <a:p>
            <a:r>
              <a:rPr lang="en-GB" dirty="0"/>
              <a:t>Avoids confusion </a:t>
            </a:r>
          </a:p>
          <a:p>
            <a:r>
              <a:rPr lang="en-GB" dirty="0"/>
              <a:t>Mitigates conflict </a:t>
            </a:r>
          </a:p>
          <a:p>
            <a:endParaRPr lang="en-GB" dirty="0"/>
          </a:p>
        </p:txBody>
      </p:sp>
      <p:sp>
        <p:nvSpPr>
          <p:cNvPr id="4" name="Content Placeholder 3">
            <a:extLst>
              <a:ext uri="{FF2B5EF4-FFF2-40B4-BE49-F238E27FC236}">
                <a16:creationId xmlns:a16="http://schemas.microsoft.com/office/drawing/2014/main" id="{6506C7C6-C0B8-45CE-AA2F-964728BDB623}"/>
              </a:ext>
            </a:extLst>
          </p:cNvPr>
          <p:cNvSpPr>
            <a:spLocks noGrp="1"/>
          </p:cNvSpPr>
          <p:nvPr>
            <p:ph sz="half" idx="2"/>
          </p:nvPr>
        </p:nvSpPr>
        <p:spPr>
          <a:xfrm>
            <a:off x="5282516" y="1246189"/>
            <a:ext cx="4184034" cy="3880773"/>
          </a:xfrm>
        </p:spPr>
        <p:txBody>
          <a:bodyPr/>
          <a:lstStyle/>
          <a:p>
            <a:pPr marL="0" indent="0">
              <a:buNone/>
            </a:pPr>
            <a:r>
              <a:rPr lang="en-US" dirty="0"/>
              <a:t>BY…</a:t>
            </a:r>
          </a:p>
          <a:p>
            <a:r>
              <a:rPr lang="en-US" dirty="0"/>
              <a:t>Correspondence/emails </a:t>
            </a:r>
          </a:p>
          <a:p>
            <a:r>
              <a:rPr lang="en-US" dirty="0"/>
              <a:t>Oral communication </a:t>
            </a:r>
          </a:p>
          <a:p>
            <a:r>
              <a:rPr lang="en-US" dirty="0"/>
              <a:t>Define goals and expectations, voice them </a:t>
            </a:r>
          </a:p>
          <a:p>
            <a:r>
              <a:rPr lang="en-US" dirty="0"/>
              <a:t>Face-to-face communication </a:t>
            </a:r>
          </a:p>
          <a:p>
            <a:r>
              <a:rPr lang="en-US" dirty="0"/>
              <a:t>LISTENING !</a:t>
            </a:r>
          </a:p>
          <a:p>
            <a:r>
              <a:rPr lang="en-US" dirty="0"/>
              <a:t>Descriptive feedback </a:t>
            </a:r>
          </a:p>
          <a:p>
            <a:r>
              <a:rPr lang="en-US" dirty="0"/>
              <a:t>Good body language/ eye contact</a:t>
            </a:r>
          </a:p>
          <a:p>
            <a:endParaRPr lang="en-US" dirty="0"/>
          </a:p>
          <a:p>
            <a:endParaRPr lang="en-GB" dirty="0"/>
          </a:p>
        </p:txBody>
      </p:sp>
      <p:sp>
        <p:nvSpPr>
          <p:cNvPr id="5" name="TextBox 4">
            <a:extLst>
              <a:ext uri="{FF2B5EF4-FFF2-40B4-BE49-F238E27FC236}">
                <a16:creationId xmlns:a16="http://schemas.microsoft.com/office/drawing/2014/main" id="{DD5C387C-C853-42FA-93C8-FF4C667F72FC}"/>
              </a:ext>
            </a:extLst>
          </p:cNvPr>
          <p:cNvSpPr txBox="1"/>
          <p:nvPr/>
        </p:nvSpPr>
        <p:spPr>
          <a:xfrm>
            <a:off x="3941807" y="150518"/>
            <a:ext cx="2755556" cy="523220"/>
          </a:xfrm>
          <a:prstGeom prst="rect">
            <a:avLst/>
          </a:prstGeom>
          <a:noFill/>
        </p:spPr>
        <p:txBody>
          <a:bodyPr wrap="square" rtlCol="0">
            <a:spAutoFit/>
          </a:bodyPr>
          <a:lstStyle/>
          <a:p>
            <a:r>
              <a:rPr lang="en-US" sz="2800" dirty="0">
                <a:solidFill>
                  <a:schemeClr val="accent1">
                    <a:lumMod val="60000"/>
                    <a:lumOff val="40000"/>
                  </a:schemeClr>
                </a:solidFill>
              </a:rPr>
              <a:t>AT WORK </a:t>
            </a:r>
            <a:endParaRPr lang="en-GB" sz="2800" dirty="0">
              <a:solidFill>
                <a:schemeClr val="accent1">
                  <a:lumMod val="60000"/>
                  <a:lumOff val="40000"/>
                </a:schemeClr>
              </a:solidFill>
            </a:endParaRPr>
          </a:p>
        </p:txBody>
      </p:sp>
      <p:sp>
        <p:nvSpPr>
          <p:cNvPr id="6" name="Rectangle 5">
            <a:extLst>
              <a:ext uri="{FF2B5EF4-FFF2-40B4-BE49-F238E27FC236}">
                <a16:creationId xmlns:a16="http://schemas.microsoft.com/office/drawing/2014/main" id="{F8817626-347E-4CBB-B9C0-68DC42B5C2DF}"/>
              </a:ext>
            </a:extLst>
          </p:cNvPr>
          <p:cNvSpPr/>
          <p:nvPr/>
        </p:nvSpPr>
        <p:spPr>
          <a:xfrm>
            <a:off x="331345" y="6014301"/>
            <a:ext cx="10750378" cy="646331"/>
          </a:xfrm>
          <a:prstGeom prst="rect">
            <a:avLst/>
          </a:prstGeom>
        </p:spPr>
        <p:txBody>
          <a:bodyPr wrap="square">
            <a:spAutoFit/>
          </a:bodyPr>
          <a:lstStyle/>
          <a:p>
            <a:r>
              <a:rPr lang="en-GB" dirty="0">
                <a:solidFill>
                  <a:schemeClr val="accent1">
                    <a:lumMod val="50000"/>
                  </a:schemeClr>
                </a:solidFill>
              </a:rPr>
              <a:t>https://www.hrtechnologist.com/articles/employee-engagement/effective-communication-in-the-workplace-how-and-why/</a:t>
            </a:r>
          </a:p>
        </p:txBody>
      </p:sp>
      <p:sp>
        <p:nvSpPr>
          <p:cNvPr id="7" name="Rectangle 6">
            <a:extLst>
              <a:ext uri="{FF2B5EF4-FFF2-40B4-BE49-F238E27FC236}">
                <a16:creationId xmlns:a16="http://schemas.microsoft.com/office/drawing/2014/main" id="{6B64E75D-873E-4AEC-8792-EB6CCDBADD62}"/>
              </a:ext>
            </a:extLst>
          </p:cNvPr>
          <p:cNvSpPr/>
          <p:nvPr/>
        </p:nvSpPr>
        <p:spPr>
          <a:xfrm>
            <a:off x="331345" y="5379592"/>
            <a:ext cx="10574280" cy="646331"/>
          </a:xfrm>
          <a:prstGeom prst="rect">
            <a:avLst/>
          </a:prstGeom>
        </p:spPr>
        <p:txBody>
          <a:bodyPr wrap="square">
            <a:spAutoFit/>
          </a:bodyPr>
          <a:lstStyle/>
          <a:p>
            <a:r>
              <a:rPr lang="en-GB" dirty="0">
                <a:solidFill>
                  <a:schemeClr val="accent1">
                    <a:lumMod val="50000"/>
                  </a:schemeClr>
                </a:solidFill>
              </a:rPr>
              <a:t>https://www.michaelpage.co.uk/advice/management-advice/development-and-retention/importance-good-communication-workplace</a:t>
            </a:r>
          </a:p>
        </p:txBody>
      </p:sp>
    </p:spTree>
    <p:extLst>
      <p:ext uri="{BB962C8B-B14F-4D97-AF65-F5344CB8AC3E}">
        <p14:creationId xmlns:p14="http://schemas.microsoft.com/office/powerpoint/2010/main" val="1389249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D08F-A406-4BB7-A8EF-74FFAA1A225F}"/>
              </a:ext>
            </a:extLst>
          </p:cNvPr>
          <p:cNvSpPr>
            <a:spLocks noGrp="1"/>
          </p:cNvSpPr>
          <p:nvPr>
            <p:ph type="title"/>
          </p:nvPr>
        </p:nvSpPr>
        <p:spPr/>
        <p:txBody>
          <a:bodyPr/>
          <a:lstStyle/>
          <a:p>
            <a:r>
              <a:rPr lang="en-US" dirty="0"/>
              <a:t>FUTURE PERSONAL DEVELOPMENT</a:t>
            </a:r>
            <a:endParaRPr lang="en-GB" dirty="0"/>
          </a:p>
        </p:txBody>
      </p:sp>
      <p:sp>
        <p:nvSpPr>
          <p:cNvPr id="3" name="Content Placeholder 2">
            <a:extLst>
              <a:ext uri="{FF2B5EF4-FFF2-40B4-BE49-F238E27FC236}">
                <a16:creationId xmlns:a16="http://schemas.microsoft.com/office/drawing/2014/main" id="{5711D3CC-52B7-4766-97F4-BD98F5132500}"/>
              </a:ext>
            </a:extLst>
          </p:cNvPr>
          <p:cNvSpPr>
            <a:spLocks noGrp="1"/>
          </p:cNvSpPr>
          <p:nvPr>
            <p:ph sz="half" idx="1"/>
          </p:nvPr>
        </p:nvSpPr>
        <p:spPr>
          <a:xfrm>
            <a:off x="376391" y="1488613"/>
            <a:ext cx="11186717" cy="5166829"/>
          </a:xfrm>
        </p:spPr>
        <p:txBody>
          <a:bodyPr>
            <a:normAutofit/>
          </a:bodyPr>
          <a:lstStyle/>
          <a:p>
            <a:pPr marL="0" indent="0">
              <a:buNone/>
            </a:pPr>
            <a:r>
              <a:rPr lang="en-US" sz="2000" dirty="0"/>
              <a:t>TIME MANAGEMENT:</a:t>
            </a:r>
          </a:p>
          <a:p>
            <a:r>
              <a:rPr lang="en-GB" sz="2000" dirty="0"/>
              <a:t>Have a physical copy of a schedule, not just ‘I’ll do a bit tomorrow’</a:t>
            </a:r>
          </a:p>
          <a:p>
            <a:r>
              <a:rPr lang="en-GB" sz="2000" dirty="0"/>
              <a:t>Be stricter in starting work as soon as possible </a:t>
            </a:r>
          </a:p>
          <a:p>
            <a:pPr marL="0" indent="0">
              <a:buNone/>
            </a:pPr>
            <a:endParaRPr lang="en-GB" sz="2000" dirty="0"/>
          </a:p>
          <a:p>
            <a:pPr marL="0" indent="0">
              <a:buNone/>
            </a:pPr>
            <a:r>
              <a:rPr lang="en-US" sz="2000" dirty="0"/>
              <a:t>NOTE TAKING </a:t>
            </a:r>
          </a:p>
          <a:p>
            <a:r>
              <a:rPr lang="en-US" sz="2000" dirty="0"/>
              <a:t>Not just take notes in lecture but keep them tidy and in one place</a:t>
            </a:r>
          </a:p>
          <a:p>
            <a:r>
              <a:rPr lang="en-US" sz="2000" dirty="0"/>
              <a:t>Have files which I keep up to date with handouts, personal research, assignments and feedback.</a:t>
            </a:r>
          </a:p>
          <a:p>
            <a:pPr marL="0" indent="0">
              <a:buNone/>
            </a:pPr>
            <a:endParaRPr lang="en-US" sz="2000" dirty="0"/>
          </a:p>
          <a:p>
            <a:pPr marL="0" indent="0">
              <a:buNone/>
            </a:pPr>
            <a:r>
              <a:rPr lang="en-US" sz="2000" dirty="0"/>
              <a:t>COMMUNICATION </a:t>
            </a:r>
          </a:p>
          <a:p>
            <a:r>
              <a:rPr lang="en-US" sz="2000" dirty="0"/>
              <a:t>Try and improve my confidence with presentations and vocalizing my work. </a:t>
            </a:r>
            <a:endParaRPr lang="en-GB" sz="2000" dirty="0"/>
          </a:p>
          <a:p>
            <a:endParaRPr lang="en-GB" dirty="0"/>
          </a:p>
          <a:p>
            <a:endParaRPr lang="en-GB" dirty="0"/>
          </a:p>
        </p:txBody>
      </p:sp>
    </p:spTree>
    <p:extLst>
      <p:ext uri="{BB962C8B-B14F-4D97-AF65-F5344CB8AC3E}">
        <p14:creationId xmlns:p14="http://schemas.microsoft.com/office/powerpoint/2010/main" val="1613561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38845-2B7F-4033-BC64-76334C4DEE31}"/>
              </a:ext>
            </a:extLst>
          </p:cNvPr>
          <p:cNvSpPr>
            <a:spLocks noGrp="1"/>
          </p:cNvSpPr>
          <p:nvPr>
            <p:ph type="title"/>
          </p:nvPr>
        </p:nvSpPr>
        <p:spPr>
          <a:xfrm>
            <a:off x="677336" y="384132"/>
            <a:ext cx="8596668" cy="1320800"/>
          </a:xfrm>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7CEA2C53-AD87-40A4-8F72-644253B1FDC7}"/>
              </a:ext>
            </a:extLst>
          </p:cNvPr>
          <p:cNvSpPr>
            <a:spLocks noGrp="1"/>
          </p:cNvSpPr>
          <p:nvPr>
            <p:ph sz="half" idx="1"/>
          </p:nvPr>
        </p:nvSpPr>
        <p:spPr>
          <a:xfrm>
            <a:off x="677334" y="1252603"/>
            <a:ext cx="4184035" cy="4788758"/>
          </a:xfrm>
        </p:spPr>
        <p:txBody>
          <a:bodyPr/>
          <a:lstStyle/>
          <a:p>
            <a:r>
              <a:rPr lang="en-US" dirty="0"/>
              <a:t>TIME MANAGEMENT </a:t>
            </a:r>
          </a:p>
          <a:p>
            <a:r>
              <a:rPr lang="en-US" dirty="0"/>
              <a:t>NOTE TAKING </a:t>
            </a:r>
          </a:p>
          <a:p>
            <a:r>
              <a:rPr lang="en-US" dirty="0"/>
              <a:t>COMMUNICATION </a:t>
            </a:r>
          </a:p>
          <a:p>
            <a:r>
              <a:rPr lang="en-US" dirty="0"/>
              <a:t>All study skills are important </a:t>
            </a:r>
          </a:p>
          <a:p>
            <a:r>
              <a:rPr lang="en-US" dirty="0"/>
              <a:t>Variety of study skills allows for a well-rounded student. </a:t>
            </a:r>
            <a:endParaRPr lang="en-GB" dirty="0"/>
          </a:p>
        </p:txBody>
      </p:sp>
    </p:spTree>
    <p:extLst>
      <p:ext uri="{BB962C8B-B14F-4D97-AF65-F5344CB8AC3E}">
        <p14:creationId xmlns:p14="http://schemas.microsoft.com/office/powerpoint/2010/main" val="3986282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E7CA0-30D2-4998-943C-854AE39147E8}"/>
              </a:ext>
            </a:extLst>
          </p:cNvPr>
          <p:cNvSpPr>
            <a:spLocks noGrp="1"/>
          </p:cNvSpPr>
          <p:nvPr>
            <p:ph type="title"/>
          </p:nvPr>
        </p:nvSpPr>
        <p:spPr>
          <a:xfrm>
            <a:off x="791633" y="394928"/>
            <a:ext cx="8596668" cy="843419"/>
          </a:xfrm>
        </p:spPr>
        <p:txBody>
          <a:bodyPr/>
          <a:lstStyle/>
          <a:p>
            <a:r>
              <a:rPr lang="en-US" dirty="0"/>
              <a:t>REFERENCE LIST </a:t>
            </a:r>
            <a:endParaRPr lang="en-GB" dirty="0"/>
          </a:p>
        </p:txBody>
      </p:sp>
      <p:sp>
        <p:nvSpPr>
          <p:cNvPr id="3" name="Content Placeholder 2">
            <a:extLst>
              <a:ext uri="{FF2B5EF4-FFF2-40B4-BE49-F238E27FC236}">
                <a16:creationId xmlns:a16="http://schemas.microsoft.com/office/drawing/2014/main" id="{FA681D6D-C1FB-412A-8F76-8BF80F363B47}"/>
              </a:ext>
            </a:extLst>
          </p:cNvPr>
          <p:cNvSpPr>
            <a:spLocks noGrp="1"/>
          </p:cNvSpPr>
          <p:nvPr>
            <p:ph sz="half" idx="1"/>
          </p:nvPr>
        </p:nvSpPr>
        <p:spPr>
          <a:xfrm>
            <a:off x="677334" y="1238347"/>
            <a:ext cx="11034502" cy="4803014"/>
          </a:xfrm>
        </p:spPr>
        <p:txBody>
          <a:bodyPr/>
          <a:lstStyle/>
          <a:p>
            <a:r>
              <a:rPr lang="en-US" dirty="0"/>
              <a:t>Clifford, S. (n.d.). Electronic notes. [image] Available at: https://www.pinterest.com.au/pin/63331938493384583/ [Accessed 5 Jan. 2020].</a:t>
            </a:r>
          </a:p>
          <a:p>
            <a:r>
              <a:rPr lang="en-US" dirty="0"/>
              <a:t>Conti, G. (n.d.). 5 Simple Strategies for Taking Better Notes at Work - Focus. [online] Focus. Available at: https://www.meistertask.com/blog/5-easy-strategies-taking-notes/ [Accessed 5 Jan. 2020].</a:t>
            </a:r>
          </a:p>
          <a:p>
            <a:r>
              <a:rPr lang="en-US" dirty="0"/>
              <a:t>Fundamentals, L. (2013). Don't understand something? Break it down with </a:t>
            </a:r>
            <a:r>
              <a:rPr lang="en-US" dirty="0" err="1"/>
              <a:t>mindmaps</a:t>
            </a:r>
            <a:r>
              <a:rPr lang="en-US" dirty="0"/>
              <a:t>. [image] Available at: https://learningfundamentals.com.au/dont-understand-something-break-it-down-with-mindmaps/ [Accessed 5 Jan. 2020].</a:t>
            </a:r>
          </a:p>
          <a:p>
            <a:r>
              <a:rPr lang="en-US" dirty="0" err="1"/>
              <a:t>istock</a:t>
            </a:r>
            <a:r>
              <a:rPr lang="en-US" dirty="0"/>
              <a:t> (n.d.). Clipart of children having a discussion. [image].</a:t>
            </a:r>
          </a:p>
          <a:p>
            <a:r>
              <a:rPr lang="en-US" dirty="0"/>
              <a:t>Kashyap, V. (2020). Effective Communication in the Workplace: How and Why?. [online] Hrtechnologist.com. Available at: https://www.hrtechnologist.com/articles/employee-engagement/effective-communication-in-the-workplace-how-and-why/ [Accessed 5 Jan. 2020].</a:t>
            </a:r>
          </a:p>
          <a:p>
            <a:r>
              <a:rPr lang="en-US" dirty="0"/>
              <a:t>Lewis, S. (2018). </a:t>
            </a:r>
            <a:r>
              <a:rPr lang="en-US" i="1" dirty="0"/>
              <a:t>The importance of communication skills for students</a:t>
            </a:r>
            <a:r>
              <a:rPr lang="en-US" dirty="0"/>
              <a:t>. [online] Matterhorn Languages. Available at: https://matterhornlanguages.com/the-importance-of-communication-skills-for-students/ [Accessed 5 Jan. 2020].</a:t>
            </a:r>
            <a:endParaRPr lang="en-GB" dirty="0"/>
          </a:p>
        </p:txBody>
      </p:sp>
    </p:spTree>
    <p:extLst>
      <p:ext uri="{BB962C8B-B14F-4D97-AF65-F5344CB8AC3E}">
        <p14:creationId xmlns:p14="http://schemas.microsoft.com/office/powerpoint/2010/main" val="27568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74BA7-D95B-411C-BB33-930AF2CFB82A}"/>
              </a:ext>
            </a:extLst>
          </p:cNvPr>
          <p:cNvSpPr>
            <a:spLocks noGrp="1"/>
          </p:cNvSpPr>
          <p:nvPr>
            <p:ph sz="half" idx="1"/>
          </p:nvPr>
        </p:nvSpPr>
        <p:spPr>
          <a:xfrm>
            <a:off x="301554" y="532206"/>
            <a:ext cx="10821559" cy="6782994"/>
          </a:xfrm>
        </p:spPr>
        <p:txBody>
          <a:bodyPr>
            <a:normAutofit/>
          </a:bodyPr>
          <a:lstStyle/>
          <a:p>
            <a:r>
              <a:rPr lang="en-US" dirty="0"/>
              <a:t>Oxford, U. (2020). </a:t>
            </a:r>
            <a:r>
              <a:rPr lang="en-US" i="1" dirty="0"/>
              <a:t>Study skills for students</a:t>
            </a:r>
            <a:r>
              <a:rPr lang="en-US" dirty="0"/>
              <a:t>. [online] Oxford University Department for Continuing Education. Available at: https://www.conted.ox.ac.uk/about/student-study-skills [Accessed 5 Jan. 2020].</a:t>
            </a:r>
          </a:p>
          <a:p>
            <a:r>
              <a:rPr lang="en-US" dirty="0"/>
              <a:t>Page, M. (n.d.). </a:t>
            </a:r>
            <a:r>
              <a:rPr lang="en-US" i="1" dirty="0"/>
              <a:t>The importance of good communication in the workplace | Michael Page UK</a:t>
            </a:r>
            <a:r>
              <a:rPr lang="en-US" dirty="0"/>
              <a:t>. [online] Michael Page. Available at: https://www.michaelpage.co.uk/advice/management-advice/development-and-retention/importance-good-communication-workplace [Accessed 5 Jan. 2020].</a:t>
            </a:r>
          </a:p>
          <a:p>
            <a:r>
              <a:rPr lang="en-US" dirty="0"/>
              <a:t>PSM Magazine (2017). </a:t>
            </a:r>
            <a:r>
              <a:rPr lang="en-US" i="1" dirty="0"/>
              <a:t>Tackling Teacher Workload – School Leaders Must Stop Being Complicit</a:t>
            </a:r>
            <a:r>
              <a:rPr lang="en-US" dirty="0"/>
              <a:t>. [image] Available at: https://www.primaryleaders.com/staff-management/leadership-development/teacher-workload-school-leaders-must-stop-being-complicit [Accessed 5 Jan. 2020].</a:t>
            </a:r>
          </a:p>
          <a:p>
            <a:r>
              <a:rPr lang="en-GB" dirty="0" err="1"/>
              <a:t>Reveur</a:t>
            </a:r>
            <a:r>
              <a:rPr lang="en-GB" dirty="0"/>
              <a:t>, H. (2014). </a:t>
            </a:r>
            <a:r>
              <a:rPr lang="en-GB" i="1" dirty="0"/>
              <a:t>Colourful notes</a:t>
            </a:r>
            <a:r>
              <a:rPr lang="en-GB" dirty="0"/>
              <a:t>. [image] Available at: https://hannahreveur.tumblr.com/post/102753205415/colourful-notes-make-me-so-happy [Accessed 5 Jan. 2020].</a:t>
            </a:r>
          </a:p>
          <a:p>
            <a:r>
              <a:rPr lang="en-US" dirty="0"/>
              <a:t>Sharma, V. (2017). </a:t>
            </a:r>
            <a:r>
              <a:rPr lang="en-US" i="1" dirty="0"/>
              <a:t>Importance of Communication Skills for Students   - KLIENT SOLUTECH</a:t>
            </a:r>
            <a:r>
              <a:rPr lang="en-US" dirty="0"/>
              <a:t>. [online] KLIENT SOLUTECH. Available at: http://www.klientsolutech.com/importance-of-communication-skills-for-students/ [Accessed 5 Jan. 2020].</a:t>
            </a:r>
          </a:p>
          <a:p>
            <a:r>
              <a:rPr lang="en-US" dirty="0"/>
              <a:t>Skills for Learning (2018) Guide to time management [online]. Wolverhampton: University of Wolverhampton.</a:t>
            </a:r>
          </a:p>
        </p:txBody>
      </p:sp>
    </p:spTree>
    <p:extLst>
      <p:ext uri="{BB962C8B-B14F-4D97-AF65-F5344CB8AC3E}">
        <p14:creationId xmlns:p14="http://schemas.microsoft.com/office/powerpoint/2010/main" val="172028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536DF3-8DCB-48D7-851F-A4AD438564C4}"/>
              </a:ext>
            </a:extLst>
          </p:cNvPr>
          <p:cNvSpPr>
            <a:spLocks noGrp="1"/>
          </p:cNvSpPr>
          <p:nvPr>
            <p:ph sz="half" idx="1"/>
          </p:nvPr>
        </p:nvSpPr>
        <p:spPr>
          <a:xfrm>
            <a:off x="677334" y="350729"/>
            <a:ext cx="11234918" cy="5690632"/>
          </a:xfrm>
        </p:spPr>
        <p:txBody>
          <a:bodyPr/>
          <a:lstStyle/>
          <a:p>
            <a:endParaRPr lang="en-US" dirty="0"/>
          </a:p>
          <a:p>
            <a:r>
              <a:rPr lang="en-US" dirty="0"/>
              <a:t>Linkedin.com. (2014). </a:t>
            </a:r>
            <a:r>
              <a:rPr lang="en-US" i="1" dirty="0"/>
              <a:t>The Biggest Benefits of Effective Note-taking</a:t>
            </a:r>
            <a:r>
              <a:rPr lang="en-US" dirty="0"/>
              <a:t>. [online] Available at: https://www.linkedin.com/pulse/20140907101944-51876784-the-biggest-benefits-of-effective-note-taking [Accessed 5 Jan. 2020].</a:t>
            </a:r>
          </a:p>
          <a:p>
            <a:r>
              <a:rPr lang="en-US" dirty="0"/>
              <a:t>University, O. (2019). </a:t>
            </a:r>
            <a:r>
              <a:rPr lang="en-US" i="1" dirty="0"/>
              <a:t>Time management skills: Planning and </a:t>
            </a:r>
            <a:r>
              <a:rPr lang="en-US" i="1" dirty="0" err="1"/>
              <a:t>prioritising</a:t>
            </a:r>
            <a:r>
              <a:rPr lang="en-US" i="1" dirty="0"/>
              <a:t> - Help Centre - Open University</a:t>
            </a:r>
            <a:r>
              <a:rPr lang="en-US" dirty="0"/>
              <a:t>. [online] Help.open.ac.uk. Available at: https://help.open.ac.uk/planning-and-prioritising [Accessed 5 Jan. 2020].</a:t>
            </a:r>
          </a:p>
          <a:p>
            <a:r>
              <a:rPr lang="en-US" dirty="0" err="1"/>
              <a:t>Venngage</a:t>
            </a:r>
            <a:r>
              <a:rPr lang="en-US" dirty="0"/>
              <a:t> (n.d.). </a:t>
            </a:r>
            <a:r>
              <a:rPr lang="en-US" i="1" dirty="0"/>
              <a:t>diagram of different types of learners</a:t>
            </a:r>
            <a:r>
              <a:rPr lang="en-US" dirty="0"/>
              <a:t>. [image] Available at: https://infograph.venngage.com/p/212454/three-different-types-of-learners_new [Accessed 5 Jan. 2020].</a:t>
            </a:r>
            <a:endParaRPr lang="en-GB" dirty="0"/>
          </a:p>
        </p:txBody>
      </p:sp>
    </p:spTree>
    <p:extLst>
      <p:ext uri="{BB962C8B-B14F-4D97-AF65-F5344CB8AC3E}">
        <p14:creationId xmlns:p14="http://schemas.microsoft.com/office/powerpoint/2010/main" val="32215762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B1651E8-35B9-4C55-9A93-7782D6A210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FA8EFD-C04B-4617-8DA6-58CB29653670}">
  <ds:schemaRefs>
    <ds:schemaRef ds:uri="http://purl.org/dc/terms/"/>
    <ds:schemaRef ds:uri="http://schemas.microsoft.com/office/2006/documentManagement/types"/>
    <ds:schemaRef ds:uri="http://www.w3.org/XML/1998/namespace"/>
    <ds:schemaRef ds:uri="9d0d5cce-d4dc-4043-8325-c992d2f588cd"/>
    <ds:schemaRef ds:uri="http://schemas.openxmlformats.org/package/2006/metadata/core-properties"/>
    <ds:schemaRef ds:uri="http://schemas.microsoft.com/office/infopath/2007/PartnerControls"/>
    <ds:schemaRef ds:uri="http://purl.org/dc/dcmitype/"/>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A01C115E-D80D-413D-96FE-41474990375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776</TotalTime>
  <Words>1092</Words>
  <Application>Microsoft Office PowerPoint</Application>
  <PresentationFormat>Widescreen</PresentationFormat>
  <Paragraphs>107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Trebuchet MS</vt:lpstr>
      <vt:lpstr>Wingdings 3</vt:lpstr>
      <vt:lpstr>Facet</vt:lpstr>
      <vt:lpstr>Choose three study skills that you feel are important for future employability, discuss how these can be transferred to an educational setting. Discuss why these are important skills for the workplace. Include action points for further future development. </vt:lpstr>
      <vt:lpstr>WHAT ARE STUDY SKILLS? </vt:lpstr>
      <vt:lpstr>TIME MANAGEMENT why is it important? </vt:lpstr>
      <vt:lpstr>TIME MANAGEMENT </vt:lpstr>
      <vt:lpstr>NOTE TAKING </vt:lpstr>
      <vt:lpstr>NOTE TAKING </vt:lpstr>
      <vt:lpstr>NOTE TAKING </vt:lpstr>
      <vt:lpstr>COMMUNICATION </vt:lpstr>
      <vt:lpstr>COMMUNICATION </vt:lpstr>
      <vt:lpstr>FUTURE PERSONAL DEVELOPMENT</vt:lpstr>
      <vt:lpstr>CONCLUSION </vt:lpstr>
      <vt:lpstr>REFERENCE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Choose three study skills that you feel are important for future employability, discuss how these can be transferred to an educational setting. Discuss why these are important skills for the workplace. Include action points for further future development.</dc:title>
  <dc:creator>Shay Farrell (1908287)</dc:creator>
  <cp:lastModifiedBy>Shay Farrell (1908287)</cp:lastModifiedBy>
  <cp:revision>14</cp:revision>
  <dcterms:created xsi:type="dcterms:W3CDTF">2020-01-05T16:04:07Z</dcterms:created>
  <dcterms:modified xsi:type="dcterms:W3CDTF">2020-01-06T23:25:28Z</dcterms:modified>
</cp:coreProperties>
</file>