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7"/>
  </p:notesMasterIdLst>
  <p:handoutMasterIdLst>
    <p:handoutMasterId r:id="rId38"/>
  </p:handoutMasterIdLst>
  <p:sldIdLst>
    <p:sldId id="293" r:id="rId2"/>
    <p:sldId id="258" r:id="rId3"/>
    <p:sldId id="279" r:id="rId4"/>
    <p:sldId id="280" r:id="rId5"/>
    <p:sldId id="281" r:id="rId6"/>
    <p:sldId id="282" r:id="rId7"/>
    <p:sldId id="259" r:id="rId8"/>
    <p:sldId id="260" r:id="rId9"/>
    <p:sldId id="261" r:id="rId10"/>
    <p:sldId id="262" r:id="rId11"/>
    <p:sldId id="263" r:id="rId12"/>
    <p:sldId id="283" r:id="rId13"/>
    <p:sldId id="264" r:id="rId14"/>
    <p:sldId id="265" r:id="rId15"/>
    <p:sldId id="266" r:id="rId16"/>
    <p:sldId id="267" r:id="rId17"/>
    <p:sldId id="284" r:id="rId18"/>
    <p:sldId id="285" r:id="rId19"/>
    <p:sldId id="268" r:id="rId20"/>
    <p:sldId id="286" r:id="rId21"/>
    <p:sldId id="287" r:id="rId22"/>
    <p:sldId id="269" r:id="rId23"/>
    <p:sldId id="270" r:id="rId24"/>
    <p:sldId id="288" r:id="rId25"/>
    <p:sldId id="289" r:id="rId26"/>
    <p:sldId id="271" r:id="rId27"/>
    <p:sldId id="272" r:id="rId28"/>
    <p:sldId id="273" r:id="rId29"/>
    <p:sldId id="274" r:id="rId30"/>
    <p:sldId id="275" r:id="rId31"/>
    <p:sldId id="290" r:id="rId32"/>
    <p:sldId id="276" r:id="rId33"/>
    <p:sldId id="277" r:id="rId34"/>
    <p:sldId id="291" r:id="rId35"/>
    <p:sldId id="292" r:id="rId36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4" d="100"/>
          <a:sy n="84" d="100"/>
        </p:scale>
        <p:origin x="-96" y="5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C15254-D509-430A-9490-08DCAB64DE9E}" type="datetimeFigureOut">
              <a:rPr lang="en-US" smtClean="0"/>
              <a:pPr/>
              <a:t>9/27/2012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 smtClean="0"/>
              <a:t>© 2012 John Wiley &amp; Sons, Ltd, Accounting for Managers, 4th edition, 978XXXXXXXXXX, Chapter X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417405-0C34-4463-81CF-A0677FE936C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313008284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8B08E3-B88F-4622-A3CF-4538153DFF91}" type="datetimeFigureOut">
              <a:rPr lang="en-US" smtClean="0"/>
              <a:pPr/>
              <a:t>9/27/2012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4350"/>
            <a:ext cx="3429000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 smtClean="0"/>
              <a:t>© 2012 John Wiley &amp; Sons, Ltd, Accounting for Managers, 4th edition, 978XXXXXXXXXX, Chapter X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BD18BD-32CB-4AF2-B023-6C96FA81C77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487546898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857500" y="514350"/>
            <a:ext cx="3429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© 2012 John Wiley &amp; Sons, Ltd, Accounting for Managers, 4th edition, 978XXXXXXXXXX, Chapter X</a:t>
            </a:r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5A702E9-DFE6-42FD-8F20-65084817EB69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1C69220-2652-43E8-8C63-5DEC3193C108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F78051D-F3F9-4DB2-AF39-14257A6B09AF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78789E7-6A7C-433D-B3FC-635F1A148C28}" type="datetime1">
              <a:rPr lang="en-US" smtClean="0"/>
              <a:t>9/27/2012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1584E9B-329C-4C8E-B59A-62ECF7A20DB1}" type="datetime1">
              <a:rPr lang="en-US" smtClean="0"/>
              <a:t>9/27/2012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13CC8B-6C9C-4A2A-BCFE-69493F5ADC60}" type="datetime1">
              <a:rPr lang="en-US" smtClean="0"/>
              <a:t>9/27/2012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44A6C9D-9F90-4524-80ED-4262F76D8343}" type="datetime1">
              <a:rPr lang="en-US" smtClean="0"/>
              <a:t>9/27/2012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4D800D4-95AC-4AD5-B3FD-D41B6BBA2A93}" type="datetime1">
              <a:rPr lang="en-US" smtClean="0"/>
              <a:t>9/27/2012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4F176C3-E6F3-47D6-9056-6AF823F0794C}" type="datetime1">
              <a:rPr lang="en-US" smtClean="0"/>
              <a:t>9/27/2012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F4FDB01-A32F-48C1-AA0E-FD9FFBCE511A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154EB3B-49D5-4332-B0C5-D0D23D8189BD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1035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692275" y="6237288"/>
            <a:ext cx="7921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D3A38542-CFC7-4A74-9064-A35087AA9BC6}" type="datetime1">
              <a:rPr lang="en-US" smtClean="0"/>
              <a:t>9/27/2012</a:t>
            </a:fld>
            <a:endParaRPr lang="en-US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557463" y="6237288"/>
            <a:ext cx="496728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endParaRPr lang="en-US"/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669213" y="6237288"/>
            <a:ext cx="863600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</a:t>
            </a:fld>
            <a:endParaRPr lang="en-US" dirty="0"/>
          </a:p>
        </p:txBody>
      </p:sp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0" y="5038140"/>
            <a:ext cx="9144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Chapter 7</a:t>
            </a:r>
          </a:p>
          <a:p>
            <a:r>
              <a:rPr lang="en-GB" dirty="0" smtClean="0"/>
              <a:t>Interpreting Financial Statements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25679134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</a:t>
            </a:r>
            <a:endParaRPr lang="en-GB" dirty="0"/>
          </a:p>
        </p:txBody>
      </p:sp>
      <p:sp>
        <p:nvSpPr>
          <p:cNvPr id="2053" name="Rectangle 5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Annual Reports</a:t>
            </a:r>
          </a:p>
          <a:p>
            <a:r>
              <a:rPr lang="en-GB" dirty="0" smtClean="0"/>
              <a:t>Ratio </a:t>
            </a:r>
            <a:r>
              <a:rPr lang="en-GB" dirty="0"/>
              <a:t>analysis</a:t>
            </a:r>
          </a:p>
          <a:p>
            <a:r>
              <a:rPr lang="en-GB" dirty="0"/>
              <a:t>Interpreting financial statements</a:t>
            </a:r>
          </a:p>
          <a:p>
            <a:r>
              <a:rPr lang="en-GB" dirty="0" smtClean="0"/>
              <a:t>Alternative </a:t>
            </a:r>
            <a:r>
              <a:rPr lang="en-GB" dirty="0"/>
              <a:t>theoretical perspectives</a:t>
            </a:r>
          </a:p>
          <a:p>
            <a:pPr lvl="1"/>
            <a:r>
              <a:rPr lang="en-GB" dirty="0"/>
              <a:t>Intellectual capital</a:t>
            </a:r>
          </a:p>
          <a:p>
            <a:pPr lvl="1"/>
            <a:r>
              <a:rPr lang="en-GB" dirty="0"/>
              <a:t>Institutional </a:t>
            </a:r>
            <a:r>
              <a:rPr lang="en-GB" dirty="0" smtClean="0"/>
              <a:t>theory</a:t>
            </a:r>
          </a:p>
          <a:p>
            <a:r>
              <a:rPr lang="en-GB" dirty="0"/>
              <a:t>Corporate social and environmental </a:t>
            </a:r>
            <a:r>
              <a:rPr lang="en-GB" dirty="0" smtClean="0"/>
              <a:t>reporting</a:t>
            </a:r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8263257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Annual Report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The </a:t>
            </a:r>
            <a:r>
              <a:rPr lang="en-US" dirty="0"/>
              <a:t>chairman’s, directors’ and/or chief financial officer’s </a:t>
            </a:r>
            <a:r>
              <a:rPr lang="en-US" dirty="0" smtClean="0"/>
              <a:t>report</a:t>
            </a:r>
          </a:p>
          <a:p>
            <a:r>
              <a:rPr lang="en-US" dirty="0" smtClean="0"/>
              <a:t>Operating </a:t>
            </a:r>
            <a:r>
              <a:rPr lang="en-US" dirty="0"/>
              <a:t>and Financial Review (OFR</a:t>
            </a:r>
            <a:r>
              <a:rPr lang="en-US" dirty="0" smtClean="0"/>
              <a:t>)</a:t>
            </a:r>
          </a:p>
          <a:p>
            <a:r>
              <a:rPr lang="en-US" dirty="0"/>
              <a:t>S</a:t>
            </a:r>
            <a:r>
              <a:rPr lang="en-US" dirty="0" smtClean="0"/>
              <a:t>tatutory </a:t>
            </a:r>
            <a:r>
              <a:rPr lang="en-US" dirty="0"/>
              <a:t>reports </a:t>
            </a:r>
            <a:r>
              <a:rPr lang="en-US" dirty="0" smtClean="0"/>
              <a:t>by </a:t>
            </a:r>
            <a:r>
              <a:rPr lang="en-US" dirty="0"/>
              <a:t>directors and </a:t>
            </a:r>
            <a:r>
              <a:rPr lang="en-US" dirty="0" smtClean="0"/>
              <a:t>auditors: summary </a:t>
            </a:r>
            <a:r>
              <a:rPr lang="en-US" dirty="0"/>
              <a:t>of financial performance, major policies, strategies and activities, details about </a:t>
            </a:r>
            <a:r>
              <a:rPr lang="en-US" dirty="0" smtClean="0"/>
              <a:t>the board </a:t>
            </a:r>
            <a:r>
              <a:rPr lang="en-US" dirty="0"/>
              <a:t>of directors, and statements about corporate governance and internal </a:t>
            </a:r>
            <a:r>
              <a:rPr lang="en-US" dirty="0" smtClean="0"/>
              <a:t>control and </a:t>
            </a:r>
            <a:r>
              <a:rPr lang="en-US" dirty="0"/>
              <a:t>the </a:t>
            </a:r>
            <a:r>
              <a:rPr lang="en-US" dirty="0" smtClean="0"/>
              <a:t>responsibility of </a:t>
            </a:r>
            <a:r>
              <a:rPr lang="en-US" dirty="0"/>
              <a:t>the board for the financial statements</a:t>
            </a:r>
            <a:endParaRPr lang="en-US" dirty="0" smtClean="0"/>
          </a:p>
          <a:p>
            <a:pPr lvl="1"/>
            <a:endParaRPr lang="en-US" dirty="0" smtClean="0"/>
          </a:p>
          <a:p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1505956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Annual Report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Auditors report</a:t>
            </a:r>
          </a:p>
          <a:p>
            <a:pPr lvl="1"/>
            <a:r>
              <a:rPr lang="en-US" dirty="0"/>
              <a:t>an opinion as to whether the </a:t>
            </a:r>
            <a:r>
              <a:rPr lang="en-US" dirty="0" smtClean="0"/>
              <a:t>financial statements </a:t>
            </a:r>
            <a:r>
              <a:rPr lang="en-US" dirty="0"/>
              <a:t>give a true and fair view and are compliant with the Companies Act and IFRS</a:t>
            </a:r>
            <a:endParaRPr lang="en-US" dirty="0" smtClean="0"/>
          </a:p>
          <a:p>
            <a:r>
              <a:rPr lang="en-US" dirty="0" smtClean="0"/>
              <a:t>Financial statements</a:t>
            </a:r>
          </a:p>
          <a:p>
            <a:r>
              <a:rPr lang="en-US" dirty="0" smtClean="0"/>
              <a:t>Notes to the financial statements</a:t>
            </a:r>
          </a:p>
          <a:p>
            <a:r>
              <a:rPr lang="en-US" dirty="0" smtClean="0"/>
              <a:t>5 year Summary of key financial information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9518646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Context of financial statements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Annual Report and company website as ‘public relations’</a:t>
            </a:r>
          </a:p>
          <a:p>
            <a:r>
              <a:rPr lang="en-US" dirty="0" smtClean="0"/>
              <a:t>Library databases (</a:t>
            </a:r>
            <a:r>
              <a:rPr lang="en-US" dirty="0" err="1" smtClean="0"/>
              <a:t>eg</a:t>
            </a:r>
            <a:r>
              <a:rPr lang="en-US" dirty="0" smtClean="0"/>
              <a:t> Factiva)</a:t>
            </a:r>
          </a:p>
          <a:p>
            <a:r>
              <a:rPr lang="en-US" dirty="0"/>
              <a:t>I</a:t>
            </a:r>
            <a:r>
              <a:rPr lang="en-US" dirty="0" smtClean="0"/>
              <a:t>ndustry </a:t>
            </a:r>
            <a:r>
              <a:rPr lang="en-US" dirty="0"/>
              <a:t>publications, trade associations and </a:t>
            </a:r>
            <a:r>
              <a:rPr lang="en-US" dirty="0" smtClean="0"/>
              <a:t>exhibitions</a:t>
            </a:r>
          </a:p>
          <a:p>
            <a:r>
              <a:rPr lang="en-US" dirty="0"/>
              <a:t>Market </a:t>
            </a:r>
            <a:r>
              <a:rPr lang="en-US" dirty="0" smtClean="0"/>
              <a:t>research, consulting firms, stock market analysts</a:t>
            </a:r>
          </a:p>
          <a:p>
            <a:r>
              <a:rPr lang="en-US" dirty="0" smtClean="0"/>
              <a:t>Personal experience</a:t>
            </a:r>
          </a:p>
          <a:p>
            <a:pPr>
              <a:buFont typeface="Wingdings" charset="2"/>
              <a:buChar char="Ø"/>
            </a:pPr>
            <a:r>
              <a:rPr lang="en-US" dirty="0"/>
              <a:t>What is happening in </a:t>
            </a:r>
            <a:r>
              <a:rPr lang="en-US" dirty="0" smtClean="0"/>
              <a:t>the company’s </a:t>
            </a:r>
            <a:r>
              <a:rPr lang="en-US" dirty="0"/>
              <a:t>market? Is customer demand changing? What technological and regulatory changes are </a:t>
            </a:r>
            <a:r>
              <a:rPr lang="en-US" dirty="0" smtClean="0"/>
              <a:t>affecting it</a:t>
            </a:r>
            <a:r>
              <a:rPr lang="en-US" dirty="0"/>
              <a:t>? Who are the major competitors?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3594355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Ratios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Two numbers, with one expressed as a ratio (or percentage) to the other, </a:t>
            </a:r>
          </a:p>
          <a:p>
            <a:pPr lvl="1"/>
            <a:r>
              <a:rPr lang="en-US" dirty="0" smtClean="0"/>
              <a:t>from Income Statement, and/or Statement of Financial Position</a:t>
            </a:r>
          </a:p>
          <a:p>
            <a:r>
              <a:rPr lang="en-US" dirty="0" smtClean="0"/>
              <a:t>Trend over time</a:t>
            </a:r>
          </a:p>
          <a:p>
            <a:r>
              <a:rPr lang="en-US" dirty="0" smtClean="0"/>
              <a:t>Benchmarking to industry, competitors etc.</a:t>
            </a:r>
          </a:p>
          <a:p>
            <a:r>
              <a:rPr lang="en-US" dirty="0" smtClean="0"/>
              <a:t>Comparison to target or expectation </a:t>
            </a:r>
          </a:p>
          <a:p>
            <a:r>
              <a:rPr lang="en-US" dirty="0" smtClean="0"/>
              <a:t>Note: different definitions of ratios exist – it is essential to be consistent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42917191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Ratio analysis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2400"/>
              <a:t>Profitability </a:t>
            </a:r>
          </a:p>
          <a:p>
            <a:pPr>
              <a:lnSpc>
                <a:spcPct val="80000"/>
              </a:lnSpc>
            </a:pPr>
            <a:r>
              <a:rPr lang="en-GB" sz="2400"/>
              <a:t>Liquidity, i.e. cash flow </a:t>
            </a:r>
          </a:p>
          <a:p>
            <a:pPr>
              <a:lnSpc>
                <a:spcPct val="80000"/>
              </a:lnSpc>
            </a:pPr>
            <a:r>
              <a:rPr lang="en-GB" sz="2400"/>
              <a:t>Gearing, i.e. the proportion of borrowings to shareholders investment </a:t>
            </a:r>
          </a:p>
          <a:p>
            <a:pPr>
              <a:lnSpc>
                <a:spcPct val="80000"/>
              </a:lnSpc>
            </a:pPr>
            <a:r>
              <a:rPr lang="en-GB" sz="2400"/>
              <a:t>Efficiency of use of assets</a:t>
            </a:r>
          </a:p>
          <a:p>
            <a:pPr>
              <a:lnSpc>
                <a:spcPct val="80000"/>
              </a:lnSpc>
            </a:pPr>
            <a:r>
              <a:rPr lang="en-GB" sz="2400"/>
              <a:t>Shareholder returns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GB" sz="2400"/>
          </a:p>
          <a:p>
            <a:pPr>
              <a:lnSpc>
                <a:spcPct val="80000"/>
              </a:lnSpc>
              <a:buClr>
                <a:schemeClr val="tx1"/>
              </a:buClr>
              <a:buFont typeface="Wingdings" pitchFamily="2" charset="2"/>
              <a:buChar char="Ø"/>
            </a:pPr>
            <a:r>
              <a:rPr lang="en-GB" sz="2400"/>
              <a:t>Trends</a:t>
            </a:r>
          </a:p>
          <a:p>
            <a:pPr>
              <a:lnSpc>
                <a:spcPct val="80000"/>
              </a:lnSpc>
              <a:buClr>
                <a:schemeClr val="tx1"/>
              </a:buClr>
              <a:buFont typeface="Wingdings" pitchFamily="2" charset="2"/>
              <a:buChar char="Ø"/>
            </a:pPr>
            <a:r>
              <a:rPr lang="en-GB" sz="2400"/>
              <a:t>Benchmarking</a:t>
            </a:r>
          </a:p>
        </p:txBody>
      </p:sp>
      <p:sp>
        <p:nvSpPr>
          <p:cNvPr id="5124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4648200" y="1484313"/>
            <a:ext cx="4038600" cy="4824412"/>
          </a:xfrm>
        </p:spPr>
        <p:txBody>
          <a:bodyPr/>
          <a:lstStyle/>
          <a:p>
            <a:pPr>
              <a:lnSpc>
                <a:spcPct val="80000"/>
              </a:lnSpc>
              <a:buClr>
                <a:schemeClr val="tx1"/>
              </a:buClr>
              <a:buFont typeface="Wingdings" pitchFamily="2" charset="2"/>
              <a:buChar char="ü"/>
            </a:pPr>
            <a:r>
              <a:rPr lang="en-GB" sz="2400"/>
              <a:t>increasing rates of profit on shareholders’ funds, capital and sales</a:t>
            </a:r>
          </a:p>
          <a:p>
            <a:pPr>
              <a:lnSpc>
                <a:spcPct val="80000"/>
              </a:lnSpc>
              <a:buClr>
                <a:schemeClr val="tx1"/>
              </a:buClr>
              <a:buFont typeface="Wingdings" pitchFamily="2" charset="2"/>
              <a:buChar char="ü"/>
            </a:pPr>
            <a:r>
              <a:rPr lang="en-GB" sz="2400"/>
              <a:t>adequate liquidity to ensure debts can be paid, but not such that funds are inefficiently used</a:t>
            </a:r>
          </a:p>
          <a:p>
            <a:pPr>
              <a:lnSpc>
                <a:spcPct val="80000"/>
              </a:lnSpc>
              <a:buClr>
                <a:schemeClr val="tx1"/>
              </a:buClr>
              <a:buFont typeface="Wingdings" pitchFamily="2" charset="2"/>
              <a:buChar char="ü"/>
            </a:pPr>
            <a:r>
              <a:rPr lang="en-GB" sz="2400"/>
              <a:t>debt commensurate with the business risk taken </a:t>
            </a:r>
          </a:p>
          <a:p>
            <a:pPr>
              <a:lnSpc>
                <a:spcPct val="80000"/>
              </a:lnSpc>
              <a:buClr>
                <a:schemeClr val="tx1"/>
              </a:buClr>
              <a:buFont typeface="Wingdings" pitchFamily="2" charset="2"/>
              <a:buChar char="ü"/>
            </a:pPr>
            <a:r>
              <a:rPr lang="en-GB" sz="2400"/>
              <a:t>efficiency through using investments to maximise sales</a:t>
            </a:r>
          </a:p>
          <a:p>
            <a:pPr>
              <a:lnSpc>
                <a:spcPct val="80000"/>
              </a:lnSpc>
              <a:buClr>
                <a:schemeClr val="tx1"/>
              </a:buClr>
              <a:buFont typeface="Wingdings" pitchFamily="2" charset="2"/>
              <a:buChar char="ü"/>
            </a:pPr>
            <a:r>
              <a:rPr lang="en-GB" sz="2400"/>
              <a:t>a satisfactory return on the investment made by shareholders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6763495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Ratios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2400" b="1" dirty="0"/>
              <a:t>Profitability</a:t>
            </a:r>
            <a:endParaRPr lang="en-GB" sz="2400" dirty="0"/>
          </a:p>
          <a:p>
            <a:pPr lvl="1">
              <a:lnSpc>
                <a:spcPct val="80000"/>
              </a:lnSpc>
            </a:pPr>
            <a:r>
              <a:rPr lang="en-GB" dirty="0"/>
              <a:t>Return on (shareholders’) investment (ROI)</a:t>
            </a:r>
          </a:p>
          <a:p>
            <a:pPr lvl="1">
              <a:lnSpc>
                <a:spcPct val="80000"/>
              </a:lnSpc>
            </a:pPr>
            <a:r>
              <a:rPr lang="en-GB" dirty="0"/>
              <a:t>Return on capital employed (ROCE)</a:t>
            </a:r>
          </a:p>
          <a:p>
            <a:pPr lvl="1">
              <a:lnSpc>
                <a:spcPct val="80000"/>
              </a:lnSpc>
            </a:pPr>
            <a:r>
              <a:rPr lang="en-GB" dirty="0"/>
              <a:t>Operating profit/sales</a:t>
            </a:r>
          </a:p>
          <a:p>
            <a:pPr lvl="1">
              <a:lnSpc>
                <a:spcPct val="80000"/>
              </a:lnSpc>
            </a:pPr>
            <a:r>
              <a:rPr lang="en-GB" dirty="0"/>
              <a:t>Gross profit/sales</a:t>
            </a:r>
          </a:p>
          <a:p>
            <a:pPr lvl="1">
              <a:lnSpc>
                <a:spcPct val="80000"/>
              </a:lnSpc>
            </a:pPr>
            <a:r>
              <a:rPr lang="en-GB" dirty="0"/>
              <a:t>Overhead/sales</a:t>
            </a:r>
            <a:endParaRPr lang="en-GB" b="1" dirty="0"/>
          </a:p>
          <a:p>
            <a:pPr>
              <a:lnSpc>
                <a:spcPct val="80000"/>
              </a:lnSpc>
            </a:pPr>
            <a:r>
              <a:rPr lang="en-GB" sz="2400" b="1" dirty="0"/>
              <a:t>Liquidity</a:t>
            </a:r>
            <a:endParaRPr lang="en-GB" sz="2400" dirty="0"/>
          </a:p>
          <a:p>
            <a:pPr lvl="1">
              <a:lnSpc>
                <a:spcPct val="80000"/>
              </a:lnSpc>
            </a:pPr>
            <a:r>
              <a:rPr lang="en-GB" dirty="0"/>
              <a:t>Working capital</a:t>
            </a:r>
          </a:p>
          <a:p>
            <a:pPr lvl="1">
              <a:lnSpc>
                <a:spcPct val="80000"/>
              </a:lnSpc>
            </a:pPr>
            <a:r>
              <a:rPr lang="en-GB" dirty="0"/>
              <a:t>Acid test (or quick ratio)</a:t>
            </a:r>
            <a:endParaRPr lang="en-GB" b="1" dirty="0"/>
          </a:p>
        </p:txBody>
      </p:sp>
      <p:sp>
        <p:nvSpPr>
          <p:cNvPr id="34820" name="Rectangle 4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sz="2400" b="1" dirty="0"/>
              <a:t>Gearing</a:t>
            </a:r>
            <a:endParaRPr lang="en-GB" sz="2400" dirty="0"/>
          </a:p>
          <a:p>
            <a:pPr lvl="1"/>
            <a:r>
              <a:rPr lang="en-GB" dirty="0"/>
              <a:t>Gearing ratio</a:t>
            </a:r>
          </a:p>
          <a:p>
            <a:pPr lvl="1"/>
            <a:r>
              <a:rPr lang="en-GB" dirty="0"/>
              <a:t>Interest cover</a:t>
            </a:r>
          </a:p>
          <a:p>
            <a:pPr lvl="1">
              <a:buClr>
                <a:schemeClr val="tx1"/>
              </a:buClr>
              <a:buFont typeface="Wingdings" pitchFamily="2" charset="2"/>
              <a:buChar char="Ø"/>
            </a:pPr>
            <a:r>
              <a:rPr lang="en-GB" dirty="0"/>
              <a:t>Risk/ return relationship</a:t>
            </a:r>
            <a:endParaRPr lang="en-GB" b="1" dirty="0"/>
          </a:p>
          <a:p>
            <a:r>
              <a:rPr lang="en-GB" sz="2400" b="1" dirty="0"/>
              <a:t>Activity/efficiency</a:t>
            </a:r>
            <a:endParaRPr lang="en-GB" sz="2400" dirty="0"/>
          </a:p>
          <a:p>
            <a:pPr lvl="1"/>
            <a:r>
              <a:rPr lang="en-GB" dirty="0"/>
              <a:t>Asset turnover</a:t>
            </a:r>
          </a:p>
          <a:p>
            <a:pPr lvl="1"/>
            <a:r>
              <a:rPr lang="en-GB" dirty="0"/>
              <a:t>Debtors, creditors &amp; stock</a:t>
            </a:r>
          </a:p>
          <a:p>
            <a:r>
              <a:rPr lang="en-GB" sz="2400" b="1" dirty="0"/>
              <a:t>Shareholder return</a:t>
            </a:r>
            <a:endParaRPr lang="en-GB" sz="2400" dirty="0"/>
          </a:p>
          <a:p>
            <a:pPr lvl="1"/>
            <a:r>
              <a:rPr lang="en-GB" dirty="0"/>
              <a:t>Dividends and earnings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2588833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0"/>
            <a:ext cx="8229600" cy="764704"/>
          </a:xfrm>
        </p:spPr>
        <p:txBody>
          <a:bodyPr/>
          <a:lstStyle/>
          <a:p>
            <a:r>
              <a:rPr lang="en-GB" dirty="0"/>
              <a:t>Income Statement</a:t>
            </a:r>
            <a:endParaRPr lang="en-GB" sz="32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836712"/>
            <a:ext cx="5904656" cy="52536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059514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0"/>
            <a:ext cx="8229600" cy="1027113"/>
          </a:xfrm>
        </p:spPr>
        <p:txBody>
          <a:bodyPr/>
          <a:lstStyle/>
          <a:p>
            <a:r>
              <a:rPr lang="en-GB" dirty="0" smtClean="0"/>
              <a:t>Statement of Financial Position</a:t>
            </a:r>
            <a:endParaRPr lang="en-GB" sz="32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836712"/>
            <a:ext cx="4951467" cy="54071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26591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Profitability ratios </a:t>
            </a:r>
            <a:r>
              <a:rPr lang="en-GB" sz="2800" dirty="0"/>
              <a:t>(x 100 for %)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400" b="1"/>
              <a:t>ROI: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400"/>
              <a:t>Net profit after tax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400"/>
              <a:t>Shareholders’ funds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400"/>
              <a:t>70			= 7%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400"/>
              <a:t>1000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sz="2400" b="1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400" b="1"/>
              <a:t>ROCE: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400"/>
              <a:t>Profit before interest &amp; tax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400"/>
              <a:t>S’holders funds + LT Debt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400"/>
              <a:t>100		= 7.7%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400"/>
              <a:t>1000 + 300</a:t>
            </a:r>
          </a:p>
        </p:txBody>
      </p:sp>
      <p:sp>
        <p:nvSpPr>
          <p:cNvPr id="25604" name="Rectangle 4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400" b="1" dirty="0"/>
              <a:t>Operating profit/sales</a:t>
            </a:r>
            <a:r>
              <a:rPr lang="en-GB" sz="2400" dirty="0"/>
              <a:t>: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400" dirty="0"/>
              <a:t>Profit before interest &amp; tax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400" dirty="0"/>
              <a:t>Sales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400" dirty="0"/>
              <a:t>100			= 5%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400" dirty="0"/>
              <a:t>2000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sz="24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400" b="1" dirty="0"/>
              <a:t>Gross profit/sales</a:t>
            </a:r>
            <a:r>
              <a:rPr lang="en-GB" sz="2400" dirty="0"/>
              <a:t>: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400" dirty="0"/>
              <a:t>Gross profit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400" dirty="0"/>
              <a:t>Sales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400" dirty="0"/>
              <a:t>500			= 25%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400" dirty="0"/>
              <a:t>2000</a:t>
            </a:r>
          </a:p>
        </p:txBody>
      </p:sp>
      <p:sp>
        <p:nvSpPr>
          <p:cNvPr id="1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25605" name="Line 5"/>
          <p:cNvSpPr>
            <a:spLocks noChangeShapeType="1"/>
          </p:cNvSpPr>
          <p:nvPr/>
        </p:nvSpPr>
        <p:spPr bwMode="auto">
          <a:xfrm>
            <a:off x="611560" y="2420888"/>
            <a:ext cx="24479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AU"/>
          </a:p>
        </p:txBody>
      </p:sp>
      <p:sp>
        <p:nvSpPr>
          <p:cNvPr id="25606" name="Line 6"/>
          <p:cNvSpPr>
            <a:spLocks noChangeShapeType="1"/>
          </p:cNvSpPr>
          <p:nvPr/>
        </p:nvSpPr>
        <p:spPr bwMode="auto">
          <a:xfrm>
            <a:off x="611560" y="4797152"/>
            <a:ext cx="331311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AU"/>
          </a:p>
        </p:txBody>
      </p:sp>
      <p:sp>
        <p:nvSpPr>
          <p:cNvPr id="25607" name="Line 7"/>
          <p:cNvSpPr>
            <a:spLocks noChangeShapeType="1"/>
          </p:cNvSpPr>
          <p:nvPr/>
        </p:nvSpPr>
        <p:spPr bwMode="auto">
          <a:xfrm>
            <a:off x="4788024" y="4869160"/>
            <a:ext cx="13684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AU"/>
          </a:p>
        </p:txBody>
      </p:sp>
      <p:sp>
        <p:nvSpPr>
          <p:cNvPr id="25608" name="Line 8"/>
          <p:cNvSpPr>
            <a:spLocks noChangeShapeType="1"/>
          </p:cNvSpPr>
          <p:nvPr/>
        </p:nvSpPr>
        <p:spPr bwMode="auto">
          <a:xfrm>
            <a:off x="611560" y="3212976"/>
            <a:ext cx="5762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AU"/>
          </a:p>
        </p:txBody>
      </p:sp>
      <p:sp>
        <p:nvSpPr>
          <p:cNvPr id="25609" name="Line 9"/>
          <p:cNvSpPr>
            <a:spLocks noChangeShapeType="1"/>
          </p:cNvSpPr>
          <p:nvPr/>
        </p:nvSpPr>
        <p:spPr bwMode="auto">
          <a:xfrm>
            <a:off x="611560" y="5661248"/>
            <a:ext cx="13684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AU"/>
          </a:p>
        </p:txBody>
      </p:sp>
      <p:sp>
        <p:nvSpPr>
          <p:cNvPr id="25610" name="Line 10"/>
          <p:cNvSpPr>
            <a:spLocks noChangeShapeType="1"/>
          </p:cNvSpPr>
          <p:nvPr/>
        </p:nvSpPr>
        <p:spPr bwMode="auto">
          <a:xfrm>
            <a:off x="4788024" y="3212976"/>
            <a:ext cx="7921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AU"/>
          </a:p>
        </p:txBody>
      </p:sp>
      <p:sp>
        <p:nvSpPr>
          <p:cNvPr id="25611" name="Line 11"/>
          <p:cNvSpPr>
            <a:spLocks noChangeShapeType="1"/>
          </p:cNvSpPr>
          <p:nvPr/>
        </p:nvSpPr>
        <p:spPr bwMode="auto">
          <a:xfrm>
            <a:off x="4788024" y="5589240"/>
            <a:ext cx="6477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AU"/>
          </a:p>
        </p:txBody>
      </p:sp>
      <p:sp>
        <p:nvSpPr>
          <p:cNvPr id="25612" name="Line 12"/>
          <p:cNvSpPr>
            <a:spLocks noChangeShapeType="1"/>
          </p:cNvSpPr>
          <p:nvPr/>
        </p:nvSpPr>
        <p:spPr bwMode="auto">
          <a:xfrm>
            <a:off x="4788024" y="2420888"/>
            <a:ext cx="345598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AU"/>
          </a:p>
        </p:txBody>
      </p:sp>
    </p:spTree>
    <p:extLst>
      <p:ext uri="{BB962C8B-B14F-4D97-AF65-F5344CB8AC3E}">
        <p14:creationId xmlns="" xmlns:p14="http://schemas.microsoft.com/office/powerpoint/2010/main" val="23652416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Profitability ratios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b="1" dirty="0" smtClean="0"/>
              <a:t>Overhead/</a:t>
            </a:r>
            <a:r>
              <a:rPr lang="en-GB" b="1" dirty="0"/>
              <a:t>sales</a:t>
            </a:r>
            <a:r>
              <a:rPr lang="en-GB" dirty="0"/>
              <a:t>: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dirty="0" smtClean="0"/>
              <a:t>Overhead</a:t>
            </a:r>
            <a:endParaRPr lang="en-GB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dirty="0"/>
              <a:t>Sales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dirty="0" smtClean="0"/>
              <a:t>400</a:t>
            </a:r>
            <a:r>
              <a:rPr lang="en-GB" dirty="0"/>
              <a:t>			= </a:t>
            </a:r>
            <a:r>
              <a:rPr lang="en-GB" dirty="0" smtClean="0"/>
              <a:t>20%</a:t>
            </a:r>
            <a:endParaRPr lang="en-GB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dirty="0"/>
              <a:t>2000</a:t>
            </a:r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4008" y="1628800"/>
            <a:ext cx="4038600" cy="4525963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b="1" dirty="0" smtClean="0"/>
              <a:t>Sales growth</a:t>
            </a:r>
            <a:r>
              <a:rPr lang="en-GB" dirty="0" smtClean="0"/>
              <a:t>:</a:t>
            </a:r>
            <a:endParaRPr lang="en-GB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dirty="0"/>
              <a:t>Gross profit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dirty="0"/>
              <a:t>Sales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dirty="0" smtClean="0"/>
              <a:t>2000-1800</a:t>
            </a:r>
            <a:r>
              <a:rPr lang="en-GB" dirty="0"/>
              <a:t>	</a:t>
            </a:r>
            <a:r>
              <a:rPr lang="en-GB" dirty="0" smtClean="0"/>
              <a:t>=       11.1%</a:t>
            </a:r>
            <a:endParaRPr lang="en-GB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dirty="0" smtClean="0"/>
              <a:t>2000</a:t>
            </a:r>
            <a:endParaRPr lang="en-GB" dirty="0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12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539552" y="2564904"/>
            <a:ext cx="144016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4788024" y="2564904"/>
            <a:ext cx="1584176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539552" y="3501008"/>
            <a:ext cx="79208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4788024" y="3501008"/>
            <a:ext cx="144016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31618510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Liquidity ratios </a:t>
            </a:r>
            <a:r>
              <a:rPr lang="en-GB" sz="2800"/>
              <a:t>(x 100 for %)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400" b="1"/>
              <a:t>Working capital</a:t>
            </a:r>
            <a:r>
              <a:rPr lang="en-GB" sz="2400"/>
              <a:t>: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Current assets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Current liabilities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50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350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= 143%</a:t>
            </a:r>
          </a:p>
        </p:txBody>
      </p:sp>
      <p:sp>
        <p:nvSpPr>
          <p:cNvPr id="26628" name="Rectangle 4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400" b="1"/>
              <a:t>Acid test (quick):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Current assets – inventory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Current liabilities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500 – 200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350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= 86%</a:t>
            </a:r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26629" name="Line 5"/>
          <p:cNvSpPr>
            <a:spLocks noChangeShapeType="1"/>
          </p:cNvSpPr>
          <p:nvPr/>
        </p:nvSpPr>
        <p:spPr bwMode="auto">
          <a:xfrm>
            <a:off x="611560" y="2492896"/>
            <a:ext cx="19446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AU"/>
          </a:p>
        </p:txBody>
      </p:sp>
      <p:sp>
        <p:nvSpPr>
          <p:cNvPr id="26630" name="Line 6"/>
          <p:cNvSpPr>
            <a:spLocks noChangeShapeType="1"/>
          </p:cNvSpPr>
          <p:nvPr/>
        </p:nvSpPr>
        <p:spPr bwMode="auto">
          <a:xfrm>
            <a:off x="611560" y="3429000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AU"/>
          </a:p>
        </p:txBody>
      </p:sp>
      <p:sp>
        <p:nvSpPr>
          <p:cNvPr id="26631" name="Line 7"/>
          <p:cNvSpPr>
            <a:spLocks noChangeShapeType="1"/>
          </p:cNvSpPr>
          <p:nvPr/>
        </p:nvSpPr>
        <p:spPr bwMode="auto">
          <a:xfrm>
            <a:off x="4788024" y="2564904"/>
            <a:ext cx="345598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AU"/>
          </a:p>
        </p:txBody>
      </p:sp>
      <p:sp>
        <p:nvSpPr>
          <p:cNvPr id="26632" name="Line 8"/>
          <p:cNvSpPr>
            <a:spLocks noChangeShapeType="1"/>
          </p:cNvSpPr>
          <p:nvPr/>
        </p:nvSpPr>
        <p:spPr bwMode="auto">
          <a:xfrm>
            <a:off x="4787900" y="3716338"/>
            <a:ext cx="129698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AU"/>
          </a:p>
        </p:txBody>
      </p:sp>
    </p:spTree>
    <p:extLst>
      <p:ext uri="{BB962C8B-B14F-4D97-AF65-F5344CB8AC3E}">
        <p14:creationId xmlns="" xmlns:p14="http://schemas.microsoft.com/office/powerpoint/2010/main" val="39761455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Gearing ratios</a:t>
            </a:r>
            <a:endParaRPr lang="en-GB" sz="2800"/>
          </a:p>
        </p:txBody>
      </p:sp>
      <p:sp>
        <p:nvSpPr>
          <p:cNvPr id="27651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400" b="1"/>
              <a:t>Gearing: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LT Debt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S’holders’ funds + LT Debt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300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1000 + 300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= 23.1%</a:t>
            </a:r>
          </a:p>
        </p:txBody>
      </p:sp>
      <p:sp>
        <p:nvSpPr>
          <p:cNvPr id="27652" name="Rectangle 4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400" b="1"/>
              <a:t>Interest cover: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Profit before interest &amp; tax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Interest payable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100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16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= 6.25 times</a:t>
            </a:r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27653" name="Line 5"/>
          <p:cNvSpPr>
            <a:spLocks noChangeShapeType="1"/>
          </p:cNvSpPr>
          <p:nvPr/>
        </p:nvSpPr>
        <p:spPr bwMode="auto">
          <a:xfrm>
            <a:off x="539552" y="2492896"/>
            <a:ext cx="331311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AU"/>
          </a:p>
        </p:txBody>
      </p:sp>
      <p:sp>
        <p:nvSpPr>
          <p:cNvPr id="27654" name="Line 6"/>
          <p:cNvSpPr>
            <a:spLocks noChangeShapeType="1"/>
          </p:cNvSpPr>
          <p:nvPr/>
        </p:nvSpPr>
        <p:spPr bwMode="auto">
          <a:xfrm>
            <a:off x="611560" y="3356992"/>
            <a:ext cx="13684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AU"/>
          </a:p>
        </p:txBody>
      </p:sp>
      <p:sp>
        <p:nvSpPr>
          <p:cNvPr id="27655" name="Line 7"/>
          <p:cNvSpPr>
            <a:spLocks noChangeShapeType="1"/>
          </p:cNvSpPr>
          <p:nvPr/>
        </p:nvSpPr>
        <p:spPr bwMode="auto">
          <a:xfrm>
            <a:off x="4716016" y="2492896"/>
            <a:ext cx="345598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AU"/>
          </a:p>
        </p:txBody>
      </p:sp>
      <p:sp>
        <p:nvSpPr>
          <p:cNvPr id="27656" name="Line 8"/>
          <p:cNvSpPr>
            <a:spLocks noChangeShapeType="1"/>
          </p:cNvSpPr>
          <p:nvPr/>
        </p:nvSpPr>
        <p:spPr bwMode="auto">
          <a:xfrm>
            <a:off x="4860032" y="3356992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AU"/>
          </a:p>
        </p:txBody>
      </p:sp>
    </p:spTree>
    <p:extLst>
      <p:ext uri="{BB962C8B-B14F-4D97-AF65-F5344CB8AC3E}">
        <p14:creationId xmlns="" xmlns:p14="http://schemas.microsoft.com/office/powerpoint/2010/main" val="6247389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0"/>
            <a:ext cx="8229600" cy="933450"/>
          </a:xfrm>
        </p:spPr>
        <p:txBody>
          <a:bodyPr/>
          <a:lstStyle/>
          <a:p>
            <a:r>
              <a:rPr lang="en-GB" sz="4000" dirty="0"/>
              <a:t>Risk &amp; return</a:t>
            </a:r>
            <a:endParaRPr lang="en-GB" sz="28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84784"/>
            <a:ext cx="9144000" cy="3756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0585115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Activity/efficiency ratios</a:t>
            </a:r>
            <a:endParaRPr lang="en-GB" sz="2800"/>
          </a:p>
        </p:txBody>
      </p:sp>
      <p:sp>
        <p:nvSpPr>
          <p:cNvPr id="29699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400" b="1"/>
              <a:t>Asset turnover</a:t>
            </a:r>
            <a:r>
              <a:rPr lang="en-GB" sz="2400"/>
              <a:t>: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Sales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Total assets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2000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1150 + 500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= 121%</a:t>
            </a:r>
          </a:p>
          <a:p>
            <a:pPr>
              <a:buFont typeface="Wingdings" pitchFamily="2" charset="2"/>
              <a:buNone/>
            </a:pPr>
            <a:endParaRPr lang="en-GB" sz="2400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29701" name="Line 5"/>
          <p:cNvSpPr>
            <a:spLocks noChangeShapeType="1"/>
          </p:cNvSpPr>
          <p:nvPr/>
        </p:nvSpPr>
        <p:spPr bwMode="auto">
          <a:xfrm>
            <a:off x="539552" y="2492896"/>
            <a:ext cx="15128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AU"/>
          </a:p>
        </p:txBody>
      </p:sp>
      <p:sp>
        <p:nvSpPr>
          <p:cNvPr id="29702" name="Line 6"/>
          <p:cNvSpPr>
            <a:spLocks noChangeShapeType="1"/>
          </p:cNvSpPr>
          <p:nvPr/>
        </p:nvSpPr>
        <p:spPr bwMode="auto">
          <a:xfrm>
            <a:off x="467544" y="3429000"/>
            <a:ext cx="15113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AU"/>
          </a:p>
        </p:txBody>
      </p:sp>
    </p:spTree>
    <p:extLst>
      <p:ext uri="{BB962C8B-B14F-4D97-AF65-F5344CB8AC3E}">
        <p14:creationId xmlns="" xmlns:p14="http://schemas.microsoft.com/office/powerpoint/2010/main" val="18607142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en-US" dirty="0" smtClean="0"/>
              <a:t>Working capital</a:t>
            </a:r>
            <a:endParaRPr lang="en-US" dirty="0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814" y="1448693"/>
            <a:ext cx="7877175" cy="3943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3325370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Managing working capital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Managing </a:t>
            </a:r>
            <a:r>
              <a:rPr lang="en-US" dirty="0"/>
              <a:t>receivables through effective credit approval, invoicing and collection activity;</a:t>
            </a:r>
          </a:p>
          <a:p>
            <a:r>
              <a:rPr lang="en-US" dirty="0"/>
              <a:t>M</a:t>
            </a:r>
            <a:r>
              <a:rPr lang="en-US" dirty="0" smtClean="0"/>
              <a:t>anaging </a:t>
            </a:r>
            <a:r>
              <a:rPr lang="en-US" dirty="0"/>
              <a:t>inventory through effective ordering, storage and identification of stock;</a:t>
            </a:r>
          </a:p>
          <a:p>
            <a:r>
              <a:rPr lang="en-US" dirty="0"/>
              <a:t>M</a:t>
            </a:r>
            <a:r>
              <a:rPr lang="en-US" dirty="0" smtClean="0"/>
              <a:t>anaging </a:t>
            </a:r>
            <a:r>
              <a:rPr lang="en-US" dirty="0"/>
              <a:t>payables by negotiation of trade terms and through taking advantage of settlement discounts; and</a:t>
            </a:r>
          </a:p>
          <a:p>
            <a:r>
              <a:rPr lang="en-US" dirty="0"/>
              <a:t>M</a:t>
            </a:r>
            <a:r>
              <a:rPr lang="en-US" dirty="0" smtClean="0"/>
              <a:t>anaging </a:t>
            </a:r>
            <a:r>
              <a:rPr lang="en-US" dirty="0"/>
              <a:t>cash by effective forecasting, short-term borrowing and/or investment of surplus cash </a:t>
            </a:r>
            <a:r>
              <a:rPr lang="en-US" dirty="0" smtClean="0"/>
              <a:t>where possible</a:t>
            </a:r>
            <a:r>
              <a:rPr lang="en-US" dirty="0"/>
              <a:t>.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5492520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Managing </a:t>
            </a:r>
            <a:r>
              <a:rPr lang="en-GB" dirty="0" smtClean="0"/>
              <a:t>Receivables &amp; Inventory</a:t>
            </a:r>
            <a:endParaRPr lang="en-GB" sz="3200" dirty="0"/>
          </a:p>
        </p:txBody>
      </p:sp>
      <p:sp>
        <p:nvSpPr>
          <p:cNvPr id="31747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400" u="sng" dirty="0"/>
              <a:t>Days’ sales outstanding (DSO):</a:t>
            </a:r>
          </a:p>
          <a:p>
            <a:pPr>
              <a:buFont typeface="Wingdings" pitchFamily="2" charset="2"/>
              <a:buNone/>
            </a:pPr>
            <a:r>
              <a:rPr lang="en-GB" sz="2400" dirty="0"/>
              <a:t>Sales £2 million</a:t>
            </a:r>
          </a:p>
          <a:p>
            <a:pPr>
              <a:buFont typeface="Wingdings" pitchFamily="2" charset="2"/>
              <a:buNone/>
            </a:pPr>
            <a:r>
              <a:rPr lang="en-GB" sz="2400" dirty="0"/>
              <a:t>Debtors £300,000</a:t>
            </a:r>
          </a:p>
          <a:p>
            <a:pPr>
              <a:buFont typeface="Wingdings" pitchFamily="2" charset="2"/>
              <a:buNone/>
            </a:pPr>
            <a:r>
              <a:rPr lang="en-GB" sz="2400" dirty="0"/>
              <a:t>Average daily sales:</a:t>
            </a:r>
          </a:p>
          <a:p>
            <a:pPr>
              <a:buFont typeface="Wingdings" pitchFamily="2" charset="2"/>
              <a:buNone/>
            </a:pPr>
            <a:r>
              <a:rPr lang="en-GB" sz="2400" dirty="0"/>
              <a:t>£2 million/365 = £5,479</a:t>
            </a:r>
          </a:p>
          <a:p>
            <a:pPr>
              <a:buFont typeface="Wingdings" pitchFamily="2" charset="2"/>
              <a:buNone/>
            </a:pPr>
            <a:r>
              <a:rPr lang="en-GB" sz="2400" dirty="0"/>
              <a:t>DSO: </a:t>
            </a:r>
          </a:p>
          <a:p>
            <a:pPr algn="ctr">
              <a:buFont typeface="Wingdings" pitchFamily="2" charset="2"/>
              <a:buNone/>
            </a:pPr>
            <a:r>
              <a:rPr lang="en-GB" sz="2400" dirty="0"/>
              <a:t>Debtors</a:t>
            </a:r>
          </a:p>
          <a:p>
            <a:pPr algn="ctr">
              <a:buFont typeface="Wingdings" pitchFamily="2" charset="2"/>
              <a:buNone/>
            </a:pPr>
            <a:r>
              <a:rPr lang="en-GB" sz="2400" dirty="0"/>
              <a:t>Average daily sales</a:t>
            </a:r>
          </a:p>
          <a:p>
            <a:pPr>
              <a:buFont typeface="Wingdings" pitchFamily="2" charset="2"/>
              <a:buNone/>
            </a:pPr>
            <a:r>
              <a:rPr lang="en-GB" sz="2400" dirty="0"/>
              <a:t>= £300,000/£5,479 = 54.75</a:t>
            </a:r>
          </a:p>
        </p:txBody>
      </p:sp>
      <p:sp>
        <p:nvSpPr>
          <p:cNvPr id="31748" name="Rectangle 4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400" u="sng" dirty="0"/>
              <a:t>Stock turn</a:t>
            </a:r>
            <a:r>
              <a:rPr lang="en-GB" sz="2400" dirty="0"/>
              <a:t>:</a:t>
            </a:r>
          </a:p>
          <a:p>
            <a:pPr>
              <a:buFont typeface="Wingdings" pitchFamily="2" charset="2"/>
              <a:buNone/>
            </a:pPr>
            <a:r>
              <a:rPr lang="en-GB" sz="2400" dirty="0"/>
              <a:t>Cost of sales £1.5 million</a:t>
            </a:r>
          </a:p>
          <a:p>
            <a:pPr>
              <a:buFont typeface="Wingdings" pitchFamily="2" charset="2"/>
              <a:buNone/>
            </a:pPr>
            <a:r>
              <a:rPr lang="en-GB" sz="2400" dirty="0" smtClean="0"/>
              <a:t>Inventory </a:t>
            </a:r>
            <a:r>
              <a:rPr lang="en-GB" sz="2400" dirty="0"/>
              <a:t>£200,000</a:t>
            </a:r>
          </a:p>
          <a:p>
            <a:pPr>
              <a:buFont typeface="Wingdings" pitchFamily="2" charset="2"/>
              <a:buNone/>
            </a:pPr>
            <a:r>
              <a:rPr lang="en-GB" sz="2400" dirty="0"/>
              <a:t>Stock turn:</a:t>
            </a:r>
          </a:p>
          <a:p>
            <a:pPr algn="ctr">
              <a:buFont typeface="Wingdings" pitchFamily="2" charset="2"/>
              <a:buNone/>
            </a:pPr>
            <a:r>
              <a:rPr lang="en-GB" sz="2400" dirty="0"/>
              <a:t>Cost of sales</a:t>
            </a:r>
          </a:p>
          <a:p>
            <a:pPr algn="ctr">
              <a:buFont typeface="Wingdings" pitchFamily="2" charset="2"/>
              <a:buNone/>
            </a:pPr>
            <a:r>
              <a:rPr lang="en-GB" sz="2400" dirty="0" smtClean="0"/>
              <a:t>Inventory</a:t>
            </a:r>
            <a:endParaRPr lang="en-GB" sz="2400" dirty="0"/>
          </a:p>
          <a:p>
            <a:pPr>
              <a:buFont typeface="Wingdings" pitchFamily="2" charset="2"/>
              <a:buNone/>
            </a:pPr>
            <a:r>
              <a:rPr lang="en-GB" sz="2400" dirty="0"/>
              <a:t>= £1,500,000/200,000 = 7.5</a:t>
            </a:r>
          </a:p>
          <a:p>
            <a:pPr>
              <a:buFont typeface="Wingdings" pitchFamily="2" charset="2"/>
              <a:buNone/>
            </a:pPr>
            <a:r>
              <a:rPr lang="en-GB" sz="2400" dirty="0"/>
              <a:t>times p.a. or every 49 days (365/7.5)</a:t>
            </a: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31749" name="Line 5"/>
          <p:cNvSpPr>
            <a:spLocks noChangeShapeType="1"/>
          </p:cNvSpPr>
          <p:nvPr/>
        </p:nvSpPr>
        <p:spPr bwMode="auto">
          <a:xfrm>
            <a:off x="1259632" y="4725144"/>
            <a:ext cx="23764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AU"/>
          </a:p>
        </p:txBody>
      </p:sp>
      <p:sp>
        <p:nvSpPr>
          <p:cNvPr id="31750" name="Line 6"/>
          <p:cNvSpPr>
            <a:spLocks noChangeShapeType="1"/>
          </p:cNvSpPr>
          <p:nvPr/>
        </p:nvSpPr>
        <p:spPr bwMode="auto">
          <a:xfrm>
            <a:off x="5868144" y="3861048"/>
            <a:ext cx="16573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AU"/>
          </a:p>
        </p:txBody>
      </p:sp>
    </p:spTree>
    <p:extLst>
      <p:ext uri="{BB962C8B-B14F-4D97-AF65-F5344CB8AC3E}">
        <p14:creationId xmlns="" xmlns:p14="http://schemas.microsoft.com/office/powerpoint/2010/main" val="15256556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Managing Payables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None/>
            </a:pPr>
            <a:r>
              <a:rPr lang="en-GB" u="sng" dirty="0"/>
              <a:t>Days’ </a:t>
            </a:r>
            <a:r>
              <a:rPr lang="en-GB" u="sng" dirty="0" smtClean="0"/>
              <a:t>purchases </a:t>
            </a:r>
            <a:r>
              <a:rPr lang="en-GB" u="sng" dirty="0"/>
              <a:t>outstanding (</a:t>
            </a:r>
            <a:r>
              <a:rPr lang="en-GB" u="sng" dirty="0" smtClean="0"/>
              <a:t>DPO</a:t>
            </a:r>
            <a:r>
              <a:rPr lang="en-GB" u="sng" dirty="0"/>
              <a:t>):</a:t>
            </a:r>
          </a:p>
          <a:p>
            <a:pPr>
              <a:buFont typeface="Wingdings" pitchFamily="2" charset="2"/>
              <a:buNone/>
            </a:pPr>
            <a:r>
              <a:rPr lang="en-GB" dirty="0" smtClean="0"/>
              <a:t>Cost of Sales £1.5 </a:t>
            </a:r>
            <a:r>
              <a:rPr lang="en-GB" dirty="0"/>
              <a:t>million</a:t>
            </a:r>
          </a:p>
          <a:p>
            <a:pPr>
              <a:buFont typeface="Wingdings" pitchFamily="2" charset="2"/>
              <a:buNone/>
            </a:pPr>
            <a:r>
              <a:rPr lang="en-GB" dirty="0" smtClean="0"/>
              <a:t>Payables </a:t>
            </a:r>
            <a:r>
              <a:rPr lang="en-GB" dirty="0"/>
              <a:t>£300,000</a:t>
            </a:r>
          </a:p>
          <a:p>
            <a:pPr>
              <a:buFont typeface="Wingdings" pitchFamily="2" charset="2"/>
              <a:buNone/>
            </a:pPr>
            <a:r>
              <a:rPr lang="en-GB" dirty="0"/>
              <a:t>Average daily </a:t>
            </a:r>
            <a:r>
              <a:rPr lang="en-GB" dirty="0" smtClean="0"/>
              <a:t>purchases:</a:t>
            </a:r>
            <a:endParaRPr lang="en-GB" dirty="0"/>
          </a:p>
          <a:p>
            <a:pPr>
              <a:buFont typeface="Wingdings" pitchFamily="2" charset="2"/>
              <a:buNone/>
            </a:pPr>
            <a:r>
              <a:rPr lang="en-GB" dirty="0" smtClean="0"/>
              <a:t>£1.5 </a:t>
            </a:r>
            <a:r>
              <a:rPr lang="en-GB" dirty="0"/>
              <a:t>million/365 = </a:t>
            </a:r>
            <a:r>
              <a:rPr lang="en-GB" dirty="0" smtClean="0"/>
              <a:t>£4,110</a:t>
            </a:r>
            <a:endParaRPr lang="en-GB" dirty="0"/>
          </a:p>
          <a:p>
            <a:pPr>
              <a:buFont typeface="Wingdings" pitchFamily="2" charset="2"/>
              <a:buNone/>
            </a:pPr>
            <a:r>
              <a:rPr lang="en-GB" dirty="0" smtClean="0"/>
              <a:t>DPO</a:t>
            </a:r>
            <a:r>
              <a:rPr lang="en-GB" dirty="0"/>
              <a:t>: </a:t>
            </a:r>
          </a:p>
          <a:p>
            <a:pPr algn="ctr">
              <a:buFont typeface="Wingdings" pitchFamily="2" charset="2"/>
              <a:buNone/>
            </a:pPr>
            <a:r>
              <a:rPr lang="en-GB" dirty="0" smtClean="0"/>
              <a:t>Payables</a:t>
            </a:r>
            <a:endParaRPr lang="en-GB" dirty="0"/>
          </a:p>
          <a:p>
            <a:pPr algn="ctr">
              <a:buFont typeface="Wingdings" pitchFamily="2" charset="2"/>
              <a:buNone/>
            </a:pPr>
            <a:r>
              <a:rPr lang="en-GB" dirty="0"/>
              <a:t>Average daily </a:t>
            </a:r>
            <a:r>
              <a:rPr lang="en-GB" dirty="0" smtClean="0"/>
              <a:t>purchases</a:t>
            </a:r>
            <a:endParaRPr lang="en-GB" dirty="0"/>
          </a:p>
          <a:p>
            <a:pPr>
              <a:buFont typeface="Wingdings" pitchFamily="2" charset="2"/>
              <a:buNone/>
            </a:pPr>
            <a:r>
              <a:rPr lang="en-GB" dirty="0"/>
              <a:t>= £300,000/</a:t>
            </a:r>
            <a:r>
              <a:rPr lang="en-GB" dirty="0" smtClean="0"/>
              <a:t>£4,110 </a:t>
            </a:r>
            <a:r>
              <a:rPr lang="en-GB" dirty="0"/>
              <a:t>= </a:t>
            </a:r>
            <a:r>
              <a:rPr lang="en-GB" dirty="0" smtClean="0"/>
              <a:t>73</a:t>
            </a:r>
            <a:endParaRPr lang="en-GB" dirty="0"/>
          </a:p>
          <a:p>
            <a:endParaRPr lang="en-US" dirty="0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20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971600" y="5013176"/>
            <a:ext cx="3024336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384193838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60648"/>
            <a:ext cx="9143999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Effect on ratios of changes in working capital</a:t>
            </a:r>
            <a:endParaRPr lang="en-US" dirty="0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21</a:t>
            </a:fld>
            <a:endParaRPr lang="en-US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2033934"/>
            <a:ext cx="9143999" cy="35477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4632814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Shareholder return ratios – 1</a:t>
            </a:r>
            <a:endParaRPr lang="en-GB" sz="3200"/>
          </a:p>
        </p:txBody>
      </p:sp>
      <p:sp>
        <p:nvSpPr>
          <p:cNvPr id="32771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400" b="1"/>
              <a:t>Dividend per share</a:t>
            </a:r>
            <a:r>
              <a:rPr lang="en-GB" sz="2400"/>
              <a:t>: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Dividend paid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No. of shares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30,000	= £0.30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100,000</a:t>
            </a:r>
          </a:p>
          <a:p>
            <a:pPr>
              <a:buFont typeface="Wingdings" pitchFamily="2" charset="2"/>
              <a:buNone/>
            </a:pPr>
            <a:r>
              <a:rPr lang="en-GB" sz="2400" b="1"/>
              <a:t>Dividend payout ratio</a:t>
            </a:r>
            <a:r>
              <a:rPr lang="en-GB" sz="2400"/>
              <a:t>: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Dividends paid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Profit after tax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30,000	= 43%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70,000</a:t>
            </a:r>
          </a:p>
        </p:txBody>
      </p:sp>
      <p:sp>
        <p:nvSpPr>
          <p:cNvPr id="32772" name="Rectangle 4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400" b="1"/>
              <a:t>Dividend yield</a:t>
            </a:r>
            <a:r>
              <a:rPr lang="en-GB" sz="2400"/>
              <a:t>: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Dividends per share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Market value per share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0.30		= 12%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2.50</a:t>
            </a:r>
          </a:p>
          <a:p>
            <a:pPr>
              <a:buFont typeface="Wingdings" pitchFamily="2" charset="2"/>
              <a:buNone/>
            </a:pPr>
            <a:endParaRPr lang="en-GB" sz="2400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32773" name="Line 5"/>
          <p:cNvSpPr>
            <a:spLocks noChangeShapeType="1"/>
          </p:cNvSpPr>
          <p:nvPr/>
        </p:nvSpPr>
        <p:spPr bwMode="auto">
          <a:xfrm>
            <a:off x="611560" y="2564904"/>
            <a:ext cx="17287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AU"/>
          </a:p>
        </p:txBody>
      </p:sp>
      <p:sp>
        <p:nvSpPr>
          <p:cNvPr id="32774" name="Line 6"/>
          <p:cNvSpPr>
            <a:spLocks noChangeShapeType="1"/>
          </p:cNvSpPr>
          <p:nvPr/>
        </p:nvSpPr>
        <p:spPr bwMode="auto">
          <a:xfrm>
            <a:off x="611560" y="3356992"/>
            <a:ext cx="9366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AU"/>
          </a:p>
        </p:txBody>
      </p:sp>
      <p:sp>
        <p:nvSpPr>
          <p:cNvPr id="32775" name="Line 7"/>
          <p:cNvSpPr>
            <a:spLocks noChangeShapeType="1"/>
          </p:cNvSpPr>
          <p:nvPr/>
        </p:nvSpPr>
        <p:spPr bwMode="auto">
          <a:xfrm>
            <a:off x="611188" y="4652963"/>
            <a:ext cx="19446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AU"/>
          </a:p>
        </p:txBody>
      </p:sp>
      <p:sp>
        <p:nvSpPr>
          <p:cNvPr id="32776" name="Line 8"/>
          <p:cNvSpPr>
            <a:spLocks noChangeShapeType="1"/>
          </p:cNvSpPr>
          <p:nvPr/>
        </p:nvSpPr>
        <p:spPr bwMode="auto">
          <a:xfrm>
            <a:off x="611560" y="5589240"/>
            <a:ext cx="9366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AU"/>
          </a:p>
        </p:txBody>
      </p:sp>
      <p:sp>
        <p:nvSpPr>
          <p:cNvPr id="32777" name="Line 9"/>
          <p:cNvSpPr>
            <a:spLocks noChangeShapeType="1"/>
          </p:cNvSpPr>
          <p:nvPr/>
        </p:nvSpPr>
        <p:spPr bwMode="auto">
          <a:xfrm>
            <a:off x="4788024" y="2492896"/>
            <a:ext cx="26638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AU"/>
          </a:p>
        </p:txBody>
      </p:sp>
      <p:sp>
        <p:nvSpPr>
          <p:cNvPr id="32778" name="Line 10"/>
          <p:cNvSpPr>
            <a:spLocks noChangeShapeType="1"/>
          </p:cNvSpPr>
          <p:nvPr/>
        </p:nvSpPr>
        <p:spPr bwMode="auto">
          <a:xfrm>
            <a:off x="4788024" y="3356992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AU"/>
          </a:p>
        </p:txBody>
      </p:sp>
    </p:spTree>
    <p:extLst>
      <p:ext uri="{BB962C8B-B14F-4D97-AF65-F5344CB8AC3E}">
        <p14:creationId xmlns="" xmlns:p14="http://schemas.microsoft.com/office/powerpoint/2010/main" val="201153390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Shareholder return ratios – 2</a:t>
            </a:r>
            <a:endParaRPr lang="en-GB" sz="3200"/>
          </a:p>
        </p:txBody>
      </p:sp>
      <p:sp>
        <p:nvSpPr>
          <p:cNvPr id="33795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400" b="1"/>
              <a:t>Earnings per share</a:t>
            </a:r>
            <a:r>
              <a:rPr lang="en-GB" sz="2400"/>
              <a:t>: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Profit after tax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No. of shares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70,000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100,000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= £0.70</a:t>
            </a:r>
          </a:p>
        </p:txBody>
      </p:sp>
      <p:sp>
        <p:nvSpPr>
          <p:cNvPr id="33796" name="Rectangle 4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400" b="1"/>
              <a:t>Price/Earnings (P/E):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Market value per share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Earnings per share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2.50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0.70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= 3.57 times</a:t>
            </a:r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33797" name="Line 5"/>
          <p:cNvSpPr>
            <a:spLocks noChangeShapeType="1"/>
          </p:cNvSpPr>
          <p:nvPr/>
        </p:nvSpPr>
        <p:spPr bwMode="auto">
          <a:xfrm>
            <a:off x="611188" y="2492375"/>
            <a:ext cx="18002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AU"/>
          </a:p>
        </p:txBody>
      </p:sp>
      <p:sp>
        <p:nvSpPr>
          <p:cNvPr id="33798" name="Line 6"/>
          <p:cNvSpPr>
            <a:spLocks noChangeShapeType="1"/>
          </p:cNvSpPr>
          <p:nvPr/>
        </p:nvSpPr>
        <p:spPr bwMode="auto">
          <a:xfrm>
            <a:off x="611188" y="3357563"/>
            <a:ext cx="8651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AU"/>
          </a:p>
        </p:txBody>
      </p:sp>
      <p:sp>
        <p:nvSpPr>
          <p:cNvPr id="33799" name="Line 7"/>
          <p:cNvSpPr>
            <a:spLocks noChangeShapeType="1"/>
          </p:cNvSpPr>
          <p:nvPr/>
        </p:nvSpPr>
        <p:spPr bwMode="auto">
          <a:xfrm>
            <a:off x="4787900" y="2492375"/>
            <a:ext cx="29527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AU"/>
          </a:p>
        </p:txBody>
      </p:sp>
      <p:sp>
        <p:nvSpPr>
          <p:cNvPr id="33800" name="Line 8"/>
          <p:cNvSpPr>
            <a:spLocks noChangeShapeType="1"/>
          </p:cNvSpPr>
          <p:nvPr/>
        </p:nvSpPr>
        <p:spPr bwMode="auto">
          <a:xfrm>
            <a:off x="4787900" y="3357563"/>
            <a:ext cx="5762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AU"/>
          </a:p>
        </p:txBody>
      </p:sp>
    </p:spTree>
    <p:extLst>
      <p:ext uri="{BB962C8B-B14F-4D97-AF65-F5344CB8AC3E}">
        <p14:creationId xmlns="" xmlns:p14="http://schemas.microsoft.com/office/powerpoint/2010/main" val="97716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24</a:t>
            </a:fld>
            <a:endParaRPr lang="en-US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529984" y="-1376704"/>
            <a:ext cx="6237313" cy="8990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03879784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ideal ratios?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2400" dirty="0"/>
              <a:t>I</a:t>
            </a:r>
            <a:r>
              <a:rPr lang="en-US" sz="2400" dirty="0" smtClean="0"/>
              <a:t>ncreasing </a:t>
            </a:r>
            <a:r>
              <a:rPr lang="en-US" sz="2400" dirty="0"/>
              <a:t>rates of profit on shareholders’ funds, capital employed and sales, and sales growth;</a:t>
            </a:r>
          </a:p>
          <a:p>
            <a:r>
              <a:rPr lang="en-US" sz="2400" dirty="0"/>
              <a:t>A</a:t>
            </a:r>
            <a:r>
              <a:rPr lang="en-US" sz="2400" dirty="0" smtClean="0"/>
              <a:t>dequate </a:t>
            </a:r>
            <a:r>
              <a:rPr lang="en-US" sz="2400" dirty="0"/>
              <a:t>liquidity (a ratio of current assets to liabilities of not less than 100%) to ensure that debts can </a:t>
            </a:r>
            <a:r>
              <a:rPr lang="en-US" sz="2400" dirty="0" smtClean="0"/>
              <a:t>be paid </a:t>
            </a:r>
            <a:r>
              <a:rPr lang="en-US" sz="2400" dirty="0"/>
              <a:t>as they fall due, but not an excessive rate to suggest that funds are inefficiently used;</a:t>
            </a:r>
          </a:p>
          <a:p>
            <a:r>
              <a:rPr lang="en-US" sz="2400" dirty="0" smtClean="0"/>
              <a:t>Level </a:t>
            </a:r>
            <a:r>
              <a:rPr lang="en-US" sz="2400" dirty="0"/>
              <a:t>of debt commensurate with the business risk taken;</a:t>
            </a:r>
          </a:p>
          <a:p>
            <a:r>
              <a:rPr lang="en-US" sz="2400" dirty="0"/>
              <a:t>H</a:t>
            </a:r>
            <a:r>
              <a:rPr lang="en-US" sz="2400" dirty="0" smtClean="0"/>
              <a:t>igh </a:t>
            </a:r>
            <a:r>
              <a:rPr lang="en-US" sz="2400" dirty="0"/>
              <a:t>efficiency as a result of maximizing sales from the business’s </a:t>
            </a:r>
            <a:r>
              <a:rPr lang="en-US" sz="2400" dirty="0" smtClean="0"/>
              <a:t>investments in assets (non-current &amp; current); </a:t>
            </a:r>
          </a:p>
          <a:p>
            <a:r>
              <a:rPr lang="en-US" sz="2400" dirty="0"/>
              <a:t>A</a:t>
            </a:r>
            <a:r>
              <a:rPr lang="en-US" sz="2400" dirty="0" smtClean="0"/>
              <a:t> </a:t>
            </a:r>
            <a:r>
              <a:rPr lang="en-US" sz="2400" dirty="0"/>
              <a:t>satisfactory return on the investment made by shareholders.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03564585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/>
              <a:t>Interpreting ratios - 1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AU" dirty="0"/>
              <a:t>Trend over time</a:t>
            </a:r>
          </a:p>
          <a:p>
            <a:r>
              <a:rPr lang="en-AU" dirty="0"/>
              <a:t>Comparison to </a:t>
            </a:r>
            <a:r>
              <a:rPr lang="en-AU" dirty="0" smtClean="0"/>
              <a:t>benchmark</a:t>
            </a:r>
          </a:p>
          <a:p>
            <a:r>
              <a:rPr lang="en-AU" dirty="0" smtClean="0"/>
              <a:t>Comparison to target or expectation</a:t>
            </a:r>
            <a:endParaRPr lang="en-AU" dirty="0"/>
          </a:p>
          <a:p>
            <a:r>
              <a:rPr lang="en-AU" dirty="0"/>
              <a:t>Both the numerator and denominator affect the ratio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83437334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/>
              <a:t>Interpreting ratios - 2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AU" dirty="0"/>
              <a:t>Profitability</a:t>
            </a:r>
          </a:p>
          <a:p>
            <a:pPr lvl="1"/>
            <a:r>
              <a:rPr lang="en-AU" dirty="0"/>
              <a:t>Increased profits (more sales, higher margins, lower costs) or lower capital</a:t>
            </a:r>
          </a:p>
          <a:p>
            <a:pPr lvl="1"/>
            <a:r>
              <a:rPr lang="en-AU" dirty="0"/>
              <a:t>Higher profit (in </a:t>
            </a:r>
            <a:r>
              <a:rPr lang="en-US" dirty="0">
                <a:cs typeface="Arial" charset="0"/>
              </a:rPr>
              <a:t>£s) </a:t>
            </a:r>
            <a:r>
              <a:rPr lang="en-AU" dirty="0"/>
              <a:t>is not the same as a higher rate of profit (the % to sales)</a:t>
            </a:r>
          </a:p>
          <a:p>
            <a:pPr lvl="1"/>
            <a:r>
              <a:rPr lang="en-AU" dirty="0"/>
              <a:t>Improved rate of gross profit may be the result of higher selling prices, lower cost of sales or changes in product mix </a:t>
            </a:r>
            <a:r>
              <a:rPr lang="en-AU" dirty="0" smtClean="0"/>
              <a:t>(or any combination of these)</a:t>
            </a:r>
            <a:endParaRPr lang="en-AU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7803702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/>
              <a:t>Interpreting ratios - 3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AU"/>
              <a:t>Liquidity</a:t>
            </a:r>
          </a:p>
          <a:p>
            <a:pPr lvl="1"/>
            <a:r>
              <a:rPr lang="en-AU"/>
              <a:t>Improvements are the result of changing the balance between current assets and current liabilities</a:t>
            </a:r>
          </a:p>
          <a:p>
            <a:pPr lvl="1"/>
            <a:r>
              <a:rPr lang="en-AU"/>
              <a:t>May be improved by long-term borrowing</a:t>
            </a:r>
          </a:p>
          <a:p>
            <a:pPr lvl="1"/>
            <a:r>
              <a:rPr lang="en-AU"/>
              <a:t>Repaying long-term debt will reduce liquidity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44242341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/>
              <a:t>Interpreting ratios - 4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AU"/>
              <a:t>Gearing</a:t>
            </a:r>
          </a:p>
          <a:p>
            <a:pPr lvl="1">
              <a:lnSpc>
                <a:spcPct val="90000"/>
              </a:lnSpc>
            </a:pPr>
            <a:r>
              <a:rPr lang="en-AU"/>
              <a:t>Affected by more shares being issued, new borrowings or repayment of debt</a:t>
            </a:r>
          </a:p>
          <a:p>
            <a:pPr lvl="1">
              <a:lnSpc>
                <a:spcPct val="90000"/>
              </a:lnSpc>
            </a:pPr>
            <a:r>
              <a:rPr lang="en-AU"/>
              <a:t>Higher profits will improve interest cover</a:t>
            </a:r>
          </a:p>
          <a:p>
            <a:pPr>
              <a:lnSpc>
                <a:spcPct val="90000"/>
              </a:lnSpc>
            </a:pPr>
            <a:r>
              <a:rPr lang="en-AU"/>
              <a:t>Activity/efficiency</a:t>
            </a:r>
          </a:p>
          <a:p>
            <a:pPr lvl="1">
              <a:lnSpc>
                <a:spcPct val="90000"/>
              </a:lnSpc>
            </a:pPr>
            <a:r>
              <a:rPr lang="en-AU"/>
              <a:t>Improved due to increase in sales or reduction in assets. Efficient collection of debtors and management of inventory.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18383446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/>
              <a:t>Interpreting ratios - 5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AU"/>
              <a:t>Shareholder returns</a:t>
            </a:r>
          </a:p>
          <a:p>
            <a:pPr lvl="1"/>
            <a:r>
              <a:rPr lang="en-AU"/>
              <a:t>Paying higher dividends may lead to borrowings for capital investment, but lower dividends are not favoured by investors</a:t>
            </a:r>
          </a:p>
          <a:p>
            <a:pPr lvl="1"/>
            <a:r>
              <a:rPr lang="en-AU"/>
              <a:t>Share price is a result of market expectations about the company’s future</a:t>
            </a:r>
          </a:p>
          <a:p>
            <a:pPr lvl="1"/>
            <a:r>
              <a:rPr lang="en-AU"/>
              <a:t>An increase in the number of shares will also affect these ratios.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415856785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Using the Statement of </a:t>
            </a:r>
            <a:r>
              <a:rPr lang="en-US" dirty="0"/>
              <a:t>C</a:t>
            </a:r>
            <a:r>
              <a:rPr lang="en-US" dirty="0" smtClean="0"/>
              <a:t>ash Flows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sz="3500" dirty="0" smtClean="0"/>
              <a:t>To help inform the interpretation of ratios</a:t>
            </a:r>
          </a:p>
          <a:p>
            <a:pPr lvl="1"/>
            <a:r>
              <a:rPr lang="en-US" sz="2600" dirty="0" smtClean="0"/>
              <a:t>Changes </a:t>
            </a:r>
            <a:r>
              <a:rPr lang="en-US" sz="2600" dirty="0"/>
              <a:t>in profitability</a:t>
            </a:r>
            <a:r>
              <a:rPr lang="en-US" sz="2600" dirty="0" smtClean="0"/>
              <a:t>, affected </a:t>
            </a:r>
            <a:r>
              <a:rPr lang="en-US" sz="2600" dirty="0"/>
              <a:t>by changes in working capital, are revealed in the operating cash </a:t>
            </a:r>
            <a:r>
              <a:rPr lang="en-US" sz="2600" dirty="0" smtClean="0"/>
              <a:t>flow</a:t>
            </a:r>
          </a:p>
          <a:p>
            <a:pPr lvl="1"/>
            <a:r>
              <a:rPr lang="en-US" sz="2600" dirty="0" smtClean="0"/>
              <a:t>Cash flow from investing would show </a:t>
            </a:r>
            <a:r>
              <a:rPr lang="en-US" sz="2600" dirty="0"/>
              <a:t>the purchase of new non-current assets or </a:t>
            </a:r>
            <a:r>
              <a:rPr lang="en-US" sz="2600" dirty="0" smtClean="0"/>
              <a:t>business acquisitions </a:t>
            </a:r>
            <a:r>
              <a:rPr lang="en-US" sz="2600" dirty="0"/>
              <a:t>(including goodwill</a:t>
            </a:r>
            <a:r>
              <a:rPr lang="en-US" sz="2600" dirty="0" smtClean="0"/>
              <a:t>), and proceeds </a:t>
            </a:r>
            <a:r>
              <a:rPr lang="en-US" sz="2600" dirty="0"/>
              <a:t>of sale of </a:t>
            </a:r>
            <a:r>
              <a:rPr lang="en-US" sz="2600" dirty="0" smtClean="0"/>
              <a:t>any surplus </a:t>
            </a:r>
            <a:r>
              <a:rPr lang="en-US" sz="2600" dirty="0"/>
              <a:t>non-current </a:t>
            </a:r>
            <a:r>
              <a:rPr lang="en-US" sz="2600" dirty="0" smtClean="0"/>
              <a:t>assets</a:t>
            </a:r>
          </a:p>
          <a:p>
            <a:pPr lvl="1"/>
            <a:r>
              <a:rPr lang="en-US" sz="2600" dirty="0" smtClean="0"/>
              <a:t>Cash flow from financing would reveal borrowings </a:t>
            </a:r>
            <a:r>
              <a:rPr lang="en-US" sz="2600" dirty="0"/>
              <a:t>or repayments of debt, equity raised from shareholders or payments for </a:t>
            </a:r>
            <a:r>
              <a:rPr lang="en-US" sz="2600" dirty="0" smtClean="0"/>
              <a:t>share buybacks</a:t>
            </a:r>
            <a:r>
              <a:rPr lang="en-US" sz="2600" dirty="0"/>
              <a:t>, as well as the payment of dividends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72575029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/>
              <a:t>Limitations of ratio analysis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AU" sz="2800" dirty="0" smtClean="0"/>
              <a:t>Financial Statements</a:t>
            </a:r>
          </a:p>
          <a:p>
            <a:pPr lvl="1"/>
            <a:r>
              <a:rPr lang="en-AU" sz="2400" dirty="0" smtClean="0"/>
              <a:t>contain </a:t>
            </a:r>
            <a:r>
              <a:rPr lang="en-AU" sz="2400" dirty="0"/>
              <a:t>estimates involving subjectivity and there is discretion in how accounting </a:t>
            </a:r>
            <a:r>
              <a:rPr lang="en-AU" sz="2400" dirty="0" smtClean="0"/>
              <a:t>principles and standards </a:t>
            </a:r>
            <a:r>
              <a:rPr lang="en-AU" sz="2400" dirty="0"/>
              <a:t>are applied</a:t>
            </a:r>
          </a:p>
          <a:p>
            <a:pPr lvl="1"/>
            <a:r>
              <a:rPr lang="en-AU" sz="2400" dirty="0"/>
              <a:t>a</a:t>
            </a:r>
            <a:r>
              <a:rPr lang="en-AU" sz="2400" dirty="0" smtClean="0"/>
              <a:t>re </a:t>
            </a:r>
            <a:r>
              <a:rPr lang="en-AU" sz="2400" dirty="0"/>
              <a:t>backwards looking, showing historical costs without recognising inflation</a:t>
            </a:r>
          </a:p>
          <a:p>
            <a:r>
              <a:rPr lang="en-AU" sz="2800" dirty="0"/>
              <a:t>The ratios should be interpreted along with economic, industry and competitive conditions, and the company’s unique </a:t>
            </a:r>
            <a:r>
              <a:rPr lang="en-AU" sz="2800" dirty="0" smtClean="0"/>
              <a:t>situation</a:t>
            </a:r>
          </a:p>
          <a:p>
            <a:r>
              <a:rPr lang="en-AU" sz="2800" dirty="0" smtClean="0"/>
              <a:t>Ratios can only be interpreted based on trends, benchmarks and targets</a:t>
            </a:r>
            <a:endParaRPr lang="en-AU" sz="28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79753621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/>
              <a:t>Alternative theoretical perspectives on financial statements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400"/>
              <a:t>Intellectual capital</a:t>
            </a:r>
          </a:p>
          <a:p>
            <a:pPr lvl="1"/>
            <a:r>
              <a:rPr lang="en-GB" sz="2000" i="1">
                <a:effectLst>
                  <a:outerShdw blurRad="38100" dist="38100" dir="2700000" algn="tl">
                    <a:srgbClr val="C0C0C0"/>
                  </a:outerShdw>
                </a:effectLst>
              </a:rPr>
              <a:t>‘the hidden dynamic factors that underlie the visible company’</a:t>
            </a:r>
            <a:r>
              <a:rPr lang="en-GB" sz="2000"/>
              <a:t> </a:t>
            </a:r>
          </a:p>
          <a:p>
            <a:pPr lvl="2"/>
            <a:r>
              <a:rPr lang="en-GB" sz="1800"/>
              <a:t>Edvinsson &amp; Malone</a:t>
            </a:r>
          </a:p>
          <a:p>
            <a:pPr lvl="1"/>
            <a:r>
              <a:rPr lang="en-GB" sz="2000">
                <a:effectLst>
                  <a:outerShdw blurRad="38100" dist="38100" dir="2700000" algn="tl">
                    <a:srgbClr val="C0C0C0"/>
                  </a:outerShdw>
                </a:effectLst>
              </a:rPr>
              <a:t>human (developing and leveraging individual knowledge and skills); </a:t>
            </a:r>
          </a:p>
          <a:p>
            <a:pPr lvl="1"/>
            <a:r>
              <a:rPr lang="en-GB" sz="2000">
                <a:effectLst>
                  <a:outerShdw blurRad="38100" dist="38100" dir="2700000" algn="tl">
                    <a:srgbClr val="C0C0C0"/>
                  </a:outerShdw>
                </a:effectLst>
              </a:rPr>
              <a:t>organizational (internal structures, systems and procedures); and </a:t>
            </a:r>
          </a:p>
          <a:p>
            <a:pPr lvl="1"/>
            <a:r>
              <a:rPr lang="en-GB" sz="2000">
                <a:effectLst>
                  <a:outerShdw blurRad="38100" dist="38100" dir="2700000" algn="tl">
                    <a:srgbClr val="C0C0C0"/>
                  </a:outerShdw>
                </a:effectLst>
              </a:rPr>
              <a:t>customer (loyalty, brand, image, etc.).</a:t>
            </a:r>
            <a:r>
              <a:rPr lang="en-GB" sz="2000"/>
              <a:t> </a:t>
            </a:r>
          </a:p>
        </p:txBody>
      </p:sp>
      <p:sp>
        <p:nvSpPr>
          <p:cNvPr id="8196" name="Rectangle 4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400"/>
              <a:t>Institutional theory</a:t>
            </a:r>
          </a:p>
          <a:p>
            <a:pPr lvl="1"/>
            <a:r>
              <a:rPr lang="en-GB" sz="2000" i="1">
                <a:effectLst>
                  <a:outerShdw blurRad="38100" dist="38100" dir="2700000" algn="tl">
                    <a:srgbClr val="C0C0C0"/>
                  </a:outerShdw>
                </a:effectLst>
              </a:rPr>
              <a:t>‘Organizations compete not just for resources and customers, but for political power and institutional legitimacy, for social as well as economic fitness’ </a:t>
            </a:r>
            <a:endParaRPr lang="en-GB" sz="200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lvl="2"/>
            <a:r>
              <a:rPr lang="en-GB" sz="1800" i="1">
                <a:effectLst>
                  <a:outerShdw blurRad="38100" dist="38100" dir="2700000" algn="tl">
                    <a:srgbClr val="C0C0C0"/>
                  </a:outerShdw>
                </a:effectLst>
              </a:rPr>
              <a:t>DiMaggio &amp; Powell</a:t>
            </a:r>
            <a:endParaRPr lang="en-GB" sz="1800"/>
          </a:p>
          <a:p>
            <a:pPr lvl="1"/>
            <a:r>
              <a:rPr lang="en-GB" sz="2000"/>
              <a:t>Legitimation</a:t>
            </a:r>
          </a:p>
          <a:p>
            <a:pPr lvl="1"/>
            <a:r>
              <a:rPr lang="en-GB" sz="2000"/>
              <a:t>Isomorphism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46857563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Corporate Social Responsibility (CSR)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Stakeholders or shareholders?</a:t>
            </a:r>
          </a:p>
          <a:p>
            <a:r>
              <a:rPr lang="en-US" dirty="0" smtClean="0"/>
              <a:t>Sustainability: economic, social, environmental (‘triple bottom line’)</a:t>
            </a:r>
          </a:p>
          <a:p>
            <a:r>
              <a:rPr lang="en-US" dirty="0" smtClean="0"/>
              <a:t>Global Reporting Initiative</a:t>
            </a:r>
          </a:p>
          <a:p>
            <a:pPr lvl="1"/>
            <a:r>
              <a:rPr lang="en-US" dirty="0"/>
              <a:t>economic, environment, human rights, </a:t>
            </a:r>
            <a:r>
              <a:rPr lang="en-US" dirty="0" err="1"/>
              <a:t>labour</a:t>
            </a:r>
            <a:r>
              <a:rPr lang="en-US" dirty="0"/>
              <a:t>, product responsibility and society</a:t>
            </a:r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24292086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Key points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Reading Annual Reports and understanding the broader business context</a:t>
            </a:r>
            <a:endParaRPr lang="en-GB" dirty="0"/>
          </a:p>
          <a:p>
            <a:r>
              <a:rPr lang="en-GB" dirty="0" smtClean="0"/>
              <a:t>Using ratio analysis to interpret </a:t>
            </a:r>
            <a:r>
              <a:rPr lang="en-GB" dirty="0"/>
              <a:t>financial </a:t>
            </a:r>
            <a:r>
              <a:rPr lang="en-GB" dirty="0" smtClean="0"/>
              <a:t>statements</a:t>
            </a:r>
          </a:p>
          <a:p>
            <a:r>
              <a:rPr lang="en-GB" dirty="0" smtClean="0"/>
              <a:t>Using the Statement of Cash Flows</a:t>
            </a:r>
          </a:p>
          <a:p>
            <a:r>
              <a:rPr lang="en-GB" dirty="0" smtClean="0"/>
              <a:t>Managing working capital</a:t>
            </a:r>
            <a:endParaRPr lang="en-GB" dirty="0"/>
          </a:p>
          <a:p>
            <a:r>
              <a:rPr lang="en-GB" dirty="0"/>
              <a:t>Alternative theoretical </a:t>
            </a:r>
            <a:r>
              <a:rPr lang="en-GB" dirty="0" smtClean="0"/>
              <a:t>perspectives: Intellectual capital &amp; Institutional </a:t>
            </a:r>
            <a:r>
              <a:rPr lang="en-GB" dirty="0"/>
              <a:t>theory</a:t>
            </a:r>
          </a:p>
          <a:p>
            <a:r>
              <a:rPr lang="en-GB" dirty="0"/>
              <a:t>Corporate social and environmental reporting</a:t>
            </a:r>
          </a:p>
          <a:p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740885356"/>
      </p:ext>
    </p:extLst>
  </p:cSld>
  <p:clrMapOvr>
    <a:masterClrMapping/>
  </p:clrMapOvr>
</p:sld>
</file>

<file path=ppt/theme/theme1.xml><?xml version="1.0" encoding="utf-8"?>
<a:theme xmlns:a="http://schemas.openxmlformats.org/drawingml/2006/main" name="Theme2">
  <a:themeElements>
    <a:clrScheme name="Default Design 14">
      <a:dk1>
        <a:srgbClr val="061E3B"/>
      </a:dk1>
      <a:lt1>
        <a:srgbClr val="ACDFFF"/>
      </a:lt1>
      <a:dk2>
        <a:srgbClr val="061E3B"/>
      </a:dk2>
      <a:lt2>
        <a:srgbClr val="969696"/>
      </a:lt2>
      <a:accent1>
        <a:srgbClr val="FFFFFF"/>
      </a:accent1>
      <a:accent2>
        <a:srgbClr val="8DC6FF"/>
      </a:accent2>
      <a:accent3>
        <a:srgbClr val="D2ECFF"/>
      </a:accent3>
      <a:accent4>
        <a:srgbClr val="041831"/>
      </a:accent4>
      <a:accent5>
        <a:srgbClr val="FFFFFF"/>
      </a:accent5>
      <a:accent6>
        <a:srgbClr val="7FB3E7"/>
      </a:accent6>
      <a:hlink>
        <a:srgbClr val="0E488F"/>
      </a:hlink>
      <a:folHlink>
        <a:srgbClr val="FFCC00"/>
      </a:folHlink>
    </a:clrScheme>
    <a:fontScheme name="Default Design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3">
        <a:dk1>
          <a:srgbClr val="061E3B"/>
        </a:dk1>
        <a:lt1>
          <a:srgbClr val="DEF6F1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4">
        <a:dk1>
          <a:srgbClr val="061E3B"/>
        </a:dk1>
        <a:lt1>
          <a:srgbClr val="ACDFFF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D2ECFF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Theme2</Template>
  <TotalTime>77</TotalTime>
  <Words>1469</Words>
  <Application>Microsoft Office PowerPoint</Application>
  <PresentationFormat>On-screen Show (4:3)</PresentationFormat>
  <Paragraphs>305</Paragraphs>
  <Slides>35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6" baseType="lpstr">
      <vt:lpstr>Theme2</vt:lpstr>
      <vt:lpstr>Slide 1</vt:lpstr>
      <vt:lpstr>Overview</vt:lpstr>
      <vt:lpstr>The Annual Report</vt:lpstr>
      <vt:lpstr>The Annual Report</vt:lpstr>
      <vt:lpstr>Context of financial statements</vt:lpstr>
      <vt:lpstr>Ratios</vt:lpstr>
      <vt:lpstr>Ratio analysis</vt:lpstr>
      <vt:lpstr>Ratios</vt:lpstr>
      <vt:lpstr>Income Statement</vt:lpstr>
      <vt:lpstr>Statement of Financial Position</vt:lpstr>
      <vt:lpstr>Profitability ratios (x 100 for %)</vt:lpstr>
      <vt:lpstr>Profitability ratios </vt:lpstr>
      <vt:lpstr>Liquidity ratios (x 100 for %)</vt:lpstr>
      <vt:lpstr>Gearing ratios</vt:lpstr>
      <vt:lpstr>Risk &amp; return</vt:lpstr>
      <vt:lpstr>Activity/efficiency ratios</vt:lpstr>
      <vt:lpstr>Working capital</vt:lpstr>
      <vt:lpstr>Managing working capital</vt:lpstr>
      <vt:lpstr>Managing Receivables &amp; Inventory</vt:lpstr>
      <vt:lpstr>Managing Payables</vt:lpstr>
      <vt:lpstr>Effect on ratios of changes in working capital</vt:lpstr>
      <vt:lpstr>Shareholder return ratios – 1</vt:lpstr>
      <vt:lpstr>Shareholder return ratios – 2</vt:lpstr>
      <vt:lpstr>Slide 24</vt:lpstr>
      <vt:lpstr>The ideal ratios?</vt:lpstr>
      <vt:lpstr>Interpreting ratios - 1</vt:lpstr>
      <vt:lpstr>Interpreting ratios - 2</vt:lpstr>
      <vt:lpstr>Interpreting ratios - 3</vt:lpstr>
      <vt:lpstr>Interpreting ratios - 4</vt:lpstr>
      <vt:lpstr>Interpreting ratios - 5</vt:lpstr>
      <vt:lpstr>Using the Statement of Cash Flows</vt:lpstr>
      <vt:lpstr>Limitations of ratio analysis</vt:lpstr>
      <vt:lpstr>Alternative theoretical perspectives on financial statements</vt:lpstr>
      <vt:lpstr>Corporate Social Responsibility (CSR)</vt:lpstr>
      <vt:lpstr>Key points</vt:lpstr>
    </vt:vector>
  </TitlesOfParts>
  <Company>John Wiley and Sons, Inc.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WileyService</dc:creator>
  <cp:lastModifiedBy>sa016</cp:lastModifiedBy>
  <cp:revision>16</cp:revision>
  <dcterms:created xsi:type="dcterms:W3CDTF">2011-03-17T09:17:02Z</dcterms:created>
  <dcterms:modified xsi:type="dcterms:W3CDTF">2012-09-27T15:57:54Z</dcterms:modified>
</cp:coreProperties>
</file>