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81"/>
  </p:notesMasterIdLst>
  <p:sldIdLst>
    <p:sldId id="261" r:id="rId11"/>
    <p:sldId id="301" r:id="rId12"/>
    <p:sldId id="618" r:id="rId13"/>
    <p:sldId id="601" r:id="rId14"/>
    <p:sldId id="432" r:id="rId15"/>
    <p:sldId id="434" r:id="rId16"/>
    <p:sldId id="314" r:id="rId17"/>
    <p:sldId id="436" r:id="rId18"/>
    <p:sldId id="438" r:id="rId19"/>
    <p:sldId id="439" r:id="rId20"/>
    <p:sldId id="441" r:id="rId21"/>
    <p:sldId id="443" r:id="rId22"/>
    <p:sldId id="603" r:id="rId23"/>
    <p:sldId id="445" r:id="rId24"/>
    <p:sldId id="446" r:id="rId25"/>
    <p:sldId id="447" r:id="rId26"/>
    <p:sldId id="448" r:id="rId27"/>
    <p:sldId id="449" r:id="rId28"/>
    <p:sldId id="451" r:id="rId29"/>
    <p:sldId id="454" r:id="rId30"/>
    <p:sldId id="455" r:id="rId31"/>
    <p:sldId id="456" r:id="rId32"/>
    <p:sldId id="458" r:id="rId33"/>
    <p:sldId id="397" r:id="rId34"/>
    <p:sldId id="459" r:id="rId35"/>
    <p:sldId id="461" r:id="rId36"/>
    <p:sldId id="462" r:id="rId37"/>
    <p:sldId id="463" r:id="rId38"/>
    <p:sldId id="464" r:id="rId39"/>
    <p:sldId id="465" r:id="rId40"/>
    <p:sldId id="466" r:id="rId41"/>
    <p:sldId id="467" r:id="rId42"/>
    <p:sldId id="375" r:id="rId43"/>
    <p:sldId id="297" r:id="rId44"/>
    <p:sldId id="604" r:id="rId45"/>
    <p:sldId id="500" r:id="rId46"/>
    <p:sldId id="430" r:id="rId47"/>
    <p:sldId id="605" r:id="rId48"/>
    <p:sldId id="606" r:id="rId49"/>
    <p:sldId id="501" r:id="rId50"/>
    <p:sldId id="371" r:id="rId51"/>
    <p:sldId id="503" r:id="rId52"/>
    <p:sldId id="607" r:id="rId53"/>
    <p:sldId id="504" r:id="rId54"/>
    <p:sldId id="506" r:id="rId55"/>
    <p:sldId id="505" r:id="rId56"/>
    <p:sldId id="614" r:id="rId57"/>
    <p:sldId id="507" r:id="rId58"/>
    <p:sldId id="433" r:id="rId59"/>
    <p:sldId id="510" r:id="rId60"/>
    <p:sldId id="511" r:id="rId61"/>
    <p:sldId id="608" r:id="rId62"/>
    <p:sldId id="512" r:id="rId63"/>
    <p:sldId id="515" r:id="rId64"/>
    <p:sldId id="609" r:id="rId65"/>
    <p:sldId id="374" r:id="rId66"/>
    <p:sldId id="516" r:id="rId67"/>
    <p:sldId id="517" r:id="rId68"/>
    <p:sldId id="518" r:id="rId69"/>
    <p:sldId id="522" r:id="rId70"/>
    <p:sldId id="610" r:id="rId71"/>
    <p:sldId id="521" r:id="rId72"/>
    <p:sldId id="611" r:id="rId73"/>
    <p:sldId id="612" r:id="rId74"/>
    <p:sldId id="523" r:id="rId75"/>
    <p:sldId id="613" r:id="rId76"/>
    <p:sldId id="494" r:id="rId77"/>
    <p:sldId id="270" r:id="rId78"/>
    <p:sldId id="370" r:id="rId79"/>
    <p:sldId id="272"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B0BCA-AC7B-4D0D-8F2A-8FBF2F3F6F2C}" v="19" dt="2025-04-18T21:03:59.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27" autoAdjust="0"/>
    <p:restoredTop sz="94364" autoAdjust="0"/>
  </p:normalViewPr>
  <p:slideViewPr>
    <p:cSldViewPr snapToGrid="0">
      <p:cViewPr varScale="1">
        <p:scale>
          <a:sx n="63" d="100"/>
          <a:sy n="63" d="100"/>
        </p:scale>
        <p:origin x="72"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slide" Target="slides/slide53.xml"/><Relationship Id="rId68" Type="http://schemas.openxmlformats.org/officeDocument/2006/relationships/slide" Target="slides/slide58.xml"/><Relationship Id="rId84" Type="http://schemas.openxmlformats.org/officeDocument/2006/relationships/theme" Target="theme/theme1.xml"/><Relationship Id="rId16" Type="http://schemas.openxmlformats.org/officeDocument/2006/relationships/slide" Target="slides/slide6.xml"/><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slide" Target="slides/slide64.xml"/><Relationship Id="rId79" Type="http://schemas.openxmlformats.org/officeDocument/2006/relationships/slide" Target="slides/slide69.xml"/><Relationship Id="rId5" Type="http://schemas.openxmlformats.org/officeDocument/2006/relationships/slideMaster" Target="slideMasters/slideMaster2.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openxmlformats.org/officeDocument/2006/relationships/slide" Target="slides/slide54.xml"/><Relationship Id="rId69" Type="http://schemas.openxmlformats.org/officeDocument/2006/relationships/slide" Target="slides/slide59.xml"/><Relationship Id="rId77" Type="http://schemas.openxmlformats.org/officeDocument/2006/relationships/slide" Target="slides/slide67.xml"/><Relationship Id="rId8" Type="http://schemas.openxmlformats.org/officeDocument/2006/relationships/slideMaster" Target="slideMasters/slideMaster5.xml"/><Relationship Id="rId51" Type="http://schemas.openxmlformats.org/officeDocument/2006/relationships/slide" Target="slides/slide41.xml"/><Relationship Id="rId72" Type="http://schemas.openxmlformats.org/officeDocument/2006/relationships/slide" Target="slides/slide62.xml"/><Relationship Id="rId80" Type="http://schemas.openxmlformats.org/officeDocument/2006/relationships/slide" Target="slides/slide70.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slide" Target="slides/slide49.xml"/><Relationship Id="rId67" Type="http://schemas.openxmlformats.org/officeDocument/2006/relationships/slide" Target="slides/slide57.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slide" Target="slides/slide52.xml"/><Relationship Id="rId70" Type="http://schemas.openxmlformats.org/officeDocument/2006/relationships/slide" Target="slides/slide60.xml"/><Relationship Id="rId75" Type="http://schemas.openxmlformats.org/officeDocument/2006/relationships/slide" Target="slides/slide65.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slide" Target="slides/slide50.xml"/><Relationship Id="rId65" Type="http://schemas.openxmlformats.org/officeDocument/2006/relationships/slide" Target="slides/slide55.xml"/><Relationship Id="rId73" Type="http://schemas.openxmlformats.org/officeDocument/2006/relationships/slide" Target="slides/slide63.xml"/><Relationship Id="rId78" Type="http://schemas.openxmlformats.org/officeDocument/2006/relationships/slide" Target="slides/slide68.xml"/><Relationship Id="rId81" Type="http://schemas.openxmlformats.org/officeDocument/2006/relationships/notesMaster" Target="notesMasters/notes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slide" Target="slides/slide66.xml"/><Relationship Id="rId7" Type="http://schemas.openxmlformats.org/officeDocument/2006/relationships/slideMaster" Target="slideMasters/slideMaster4.xml"/><Relationship Id="rId71" Type="http://schemas.openxmlformats.org/officeDocument/2006/relationships/slide" Target="slides/slide61.xml"/><Relationship Id="rId2" Type="http://schemas.openxmlformats.org/officeDocument/2006/relationships/customXml" Target="../customXml/item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 Id="rId87" Type="http://schemas.microsoft.com/office/2015/10/relationships/revisionInfo" Target="revisionInfo.xml"/><Relationship Id="rId61" Type="http://schemas.openxmlformats.org/officeDocument/2006/relationships/slide" Target="slides/slide51.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3E0B0BCA-AC7B-4D0D-8F2A-8FBF2F3F6F2C}"/>
    <pc:docChg chg="undo custSel addSld modSld sldOrd">
      <pc:chgData name="Ejike Udeogu" userId="692df98c-5a84-4ce8-b765-f488e825945b" providerId="ADAL" clId="{3E0B0BCA-AC7B-4D0D-8F2A-8FBF2F3F6F2C}" dt="2025-04-18T21:04:39.419" v="380" actId="1076"/>
      <pc:docMkLst>
        <pc:docMk/>
      </pc:docMkLst>
      <pc:sldChg chg="addSp modSp mod">
        <pc:chgData name="Ejike Udeogu" userId="692df98c-5a84-4ce8-b765-f488e825945b" providerId="ADAL" clId="{3E0B0BCA-AC7B-4D0D-8F2A-8FBF2F3F6F2C}" dt="2025-04-18T21:04:39.419" v="380" actId="1076"/>
        <pc:sldMkLst>
          <pc:docMk/>
          <pc:sldMk cId="3872427794" sldId="261"/>
        </pc:sldMkLst>
        <pc:spChg chg="add mod">
          <ac:chgData name="Ejike Udeogu" userId="692df98c-5a84-4ce8-b765-f488e825945b" providerId="ADAL" clId="{3E0B0BCA-AC7B-4D0D-8F2A-8FBF2F3F6F2C}" dt="2025-04-18T21:04:39.419" v="380" actId="1076"/>
          <ac:spMkLst>
            <pc:docMk/>
            <pc:sldMk cId="3872427794" sldId="261"/>
            <ac:spMk id="3" creationId="{AABC56EF-A18F-6A3D-51C7-0AC91D1C7BA4}"/>
          </ac:spMkLst>
        </pc:spChg>
        <pc:spChg chg="mod">
          <ac:chgData name="Ejike Udeogu" userId="692df98c-5a84-4ce8-b765-f488e825945b" providerId="ADAL" clId="{3E0B0BCA-AC7B-4D0D-8F2A-8FBF2F3F6F2C}" dt="2025-04-18T21:04:35.967" v="379" actId="1076"/>
          <ac:spMkLst>
            <pc:docMk/>
            <pc:sldMk cId="3872427794" sldId="261"/>
            <ac:spMk id="5" creationId="{00000000-0000-0000-0000-000000000000}"/>
          </ac:spMkLst>
        </pc:spChg>
        <pc:spChg chg="mod">
          <ac:chgData name="Ejike Udeogu" userId="692df98c-5a84-4ce8-b765-f488e825945b" providerId="ADAL" clId="{3E0B0BCA-AC7B-4D0D-8F2A-8FBF2F3F6F2C}" dt="2025-04-18T21:04:32.108" v="378" actId="1076"/>
          <ac:spMkLst>
            <pc:docMk/>
            <pc:sldMk cId="3872427794" sldId="261"/>
            <ac:spMk id="6" creationId="{00000000-0000-0000-0000-000000000000}"/>
          </ac:spMkLst>
        </pc:spChg>
      </pc:sldChg>
      <pc:sldChg chg="modSp add mod">
        <pc:chgData name="Ejike Udeogu" userId="692df98c-5a84-4ce8-b765-f488e825945b" providerId="ADAL" clId="{3E0B0BCA-AC7B-4D0D-8F2A-8FBF2F3F6F2C}" dt="2025-04-18T12:42:53.398" v="302" actId="403"/>
        <pc:sldMkLst>
          <pc:docMk/>
          <pc:sldMk cId="1310868303" sldId="270"/>
        </pc:sldMkLst>
        <pc:spChg chg="mod">
          <ac:chgData name="Ejike Udeogu" userId="692df98c-5a84-4ce8-b765-f488e825945b" providerId="ADAL" clId="{3E0B0BCA-AC7B-4D0D-8F2A-8FBF2F3F6F2C}" dt="2025-04-18T12:42:53.398" v="302" actId="403"/>
          <ac:spMkLst>
            <pc:docMk/>
            <pc:sldMk cId="1310868303" sldId="270"/>
            <ac:spMk id="3" creationId="{00000000-0000-0000-0000-000000000000}"/>
          </ac:spMkLst>
        </pc:spChg>
        <pc:spChg chg="mod">
          <ac:chgData name="Ejike Udeogu" userId="692df98c-5a84-4ce8-b765-f488e825945b" providerId="ADAL" clId="{3E0B0BCA-AC7B-4D0D-8F2A-8FBF2F3F6F2C}" dt="2025-04-18T12:42:40.709" v="297" actId="14100"/>
          <ac:spMkLst>
            <pc:docMk/>
            <pc:sldMk cId="1310868303" sldId="270"/>
            <ac:spMk id="4" creationId="{00000000-0000-0000-0000-000000000000}"/>
          </ac:spMkLst>
        </pc:spChg>
        <pc:picChg chg="mod">
          <ac:chgData name="Ejike Udeogu" userId="692df98c-5a84-4ce8-b765-f488e825945b" providerId="ADAL" clId="{3E0B0BCA-AC7B-4D0D-8F2A-8FBF2F3F6F2C}" dt="2025-04-18T12:42:20.093" v="286" actId="14100"/>
          <ac:picMkLst>
            <pc:docMk/>
            <pc:sldMk cId="1310868303" sldId="270"/>
            <ac:picMk id="2" creationId="{00000000-0000-0000-0000-000000000000}"/>
          </ac:picMkLst>
        </pc:picChg>
      </pc:sldChg>
      <pc:sldChg chg="modSp mod">
        <pc:chgData name="Ejike Udeogu" userId="692df98c-5a84-4ce8-b765-f488e825945b" providerId="ADAL" clId="{3E0B0BCA-AC7B-4D0D-8F2A-8FBF2F3F6F2C}" dt="2025-04-18T00:19:47.185" v="10" actId="1076"/>
        <pc:sldMkLst>
          <pc:docMk/>
          <pc:sldMk cId="3430442837" sldId="301"/>
        </pc:sldMkLst>
        <pc:spChg chg="mod">
          <ac:chgData name="Ejike Udeogu" userId="692df98c-5a84-4ce8-b765-f488e825945b" providerId="ADAL" clId="{3E0B0BCA-AC7B-4D0D-8F2A-8FBF2F3F6F2C}" dt="2025-04-18T00:19:47.185" v="10" actId="1076"/>
          <ac:spMkLst>
            <pc:docMk/>
            <pc:sldMk cId="3430442837" sldId="301"/>
            <ac:spMk id="5" creationId="{00000000-0000-0000-0000-000000000000}"/>
          </ac:spMkLst>
        </pc:spChg>
      </pc:sldChg>
      <pc:sldChg chg="modSp add mod ord">
        <pc:chgData name="Ejike Udeogu" userId="692df98c-5a84-4ce8-b765-f488e825945b" providerId="ADAL" clId="{3E0B0BCA-AC7B-4D0D-8F2A-8FBF2F3F6F2C}" dt="2025-04-18T12:43:17.232" v="305" actId="948"/>
        <pc:sldMkLst>
          <pc:docMk/>
          <pc:sldMk cId="1899170024" sldId="370"/>
        </pc:sldMkLst>
        <pc:spChg chg="mod">
          <ac:chgData name="Ejike Udeogu" userId="692df98c-5a84-4ce8-b765-f488e825945b" providerId="ADAL" clId="{3E0B0BCA-AC7B-4D0D-8F2A-8FBF2F3F6F2C}" dt="2025-04-18T00:44:34.627" v="115" actId="207"/>
          <ac:spMkLst>
            <pc:docMk/>
            <pc:sldMk cId="1899170024" sldId="370"/>
            <ac:spMk id="2" creationId="{681FC88A-682C-B3A0-0A79-BA9F17F642B2}"/>
          </ac:spMkLst>
        </pc:spChg>
        <pc:spChg chg="mod">
          <ac:chgData name="Ejike Udeogu" userId="692df98c-5a84-4ce8-b765-f488e825945b" providerId="ADAL" clId="{3E0B0BCA-AC7B-4D0D-8F2A-8FBF2F3F6F2C}" dt="2025-04-18T12:43:17.232" v="305" actId="948"/>
          <ac:spMkLst>
            <pc:docMk/>
            <pc:sldMk cId="1899170024" sldId="370"/>
            <ac:spMk id="4" creationId="{9D7E4325-449A-2F58-0A1A-73421F6DDD9B}"/>
          </ac:spMkLst>
        </pc:spChg>
      </pc:sldChg>
      <pc:sldChg chg="modSp add mod">
        <pc:chgData name="Ejike Udeogu" userId="692df98c-5a84-4ce8-b765-f488e825945b" providerId="ADAL" clId="{3E0B0BCA-AC7B-4D0D-8F2A-8FBF2F3F6F2C}" dt="2025-04-18T00:40:15.647" v="109" actId="403"/>
        <pc:sldMkLst>
          <pc:docMk/>
          <pc:sldMk cId="1816377011" sldId="371"/>
        </pc:sldMkLst>
        <pc:spChg chg="mod">
          <ac:chgData name="Ejike Udeogu" userId="692df98c-5a84-4ce8-b765-f488e825945b" providerId="ADAL" clId="{3E0B0BCA-AC7B-4D0D-8F2A-8FBF2F3F6F2C}" dt="2025-04-18T00:40:07.700" v="107" actId="27636"/>
          <ac:spMkLst>
            <pc:docMk/>
            <pc:sldMk cId="1816377011" sldId="371"/>
            <ac:spMk id="2" creationId="{D910C051-7E24-9D09-6234-BD61B9494C59}"/>
          </ac:spMkLst>
        </pc:spChg>
        <pc:spChg chg="mod">
          <ac:chgData name="Ejike Udeogu" userId="692df98c-5a84-4ce8-b765-f488e825945b" providerId="ADAL" clId="{3E0B0BCA-AC7B-4D0D-8F2A-8FBF2F3F6F2C}" dt="2025-04-18T00:40:15.647" v="109" actId="403"/>
          <ac:spMkLst>
            <pc:docMk/>
            <pc:sldMk cId="1816377011" sldId="371"/>
            <ac:spMk id="3" creationId="{D167CC26-5C7B-7E4E-39D1-345EF124B606}"/>
          </ac:spMkLst>
        </pc:spChg>
      </pc:sldChg>
      <pc:sldChg chg="modSp add mod">
        <pc:chgData name="Ejike Udeogu" userId="692df98c-5a84-4ce8-b765-f488e825945b" providerId="ADAL" clId="{3E0B0BCA-AC7B-4D0D-8F2A-8FBF2F3F6F2C}" dt="2025-04-18T12:52:55.202" v="355" actId="1076"/>
        <pc:sldMkLst>
          <pc:docMk/>
          <pc:sldMk cId="89323976" sldId="374"/>
        </pc:sldMkLst>
        <pc:spChg chg="mod">
          <ac:chgData name="Ejike Udeogu" userId="692df98c-5a84-4ce8-b765-f488e825945b" providerId="ADAL" clId="{3E0B0BCA-AC7B-4D0D-8F2A-8FBF2F3F6F2C}" dt="2025-04-18T12:52:06.559" v="339" actId="20577"/>
          <ac:spMkLst>
            <pc:docMk/>
            <pc:sldMk cId="89323976" sldId="374"/>
            <ac:spMk id="2" creationId="{14AFF46B-06ED-C063-7AD1-4EDBFEF17D7A}"/>
          </ac:spMkLst>
        </pc:spChg>
        <pc:spChg chg="mod">
          <ac:chgData name="Ejike Udeogu" userId="692df98c-5a84-4ce8-b765-f488e825945b" providerId="ADAL" clId="{3E0B0BCA-AC7B-4D0D-8F2A-8FBF2F3F6F2C}" dt="2025-04-18T12:52:55.202" v="355" actId="1076"/>
          <ac:spMkLst>
            <pc:docMk/>
            <pc:sldMk cId="89323976" sldId="374"/>
            <ac:spMk id="3" creationId="{21DD8CDB-0E39-57A8-0649-600109D3BAD7}"/>
          </ac:spMkLst>
        </pc:spChg>
        <pc:picChg chg="mod">
          <ac:chgData name="Ejike Udeogu" userId="692df98c-5a84-4ce8-b765-f488e825945b" providerId="ADAL" clId="{3E0B0BCA-AC7B-4D0D-8F2A-8FBF2F3F6F2C}" dt="2025-04-18T12:52:48.659" v="354" actId="1076"/>
          <ac:picMkLst>
            <pc:docMk/>
            <pc:sldMk cId="89323976" sldId="374"/>
            <ac:picMk id="5" creationId="{EEA0D03E-9FFF-A060-69BD-EC46CBBEFE72}"/>
          </ac:picMkLst>
        </pc:picChg>
      </pc:sldChg>
      <pc:sldChg chg="modSp add mod">
        <pc:chgData name="Ejike Udeogu" userId="692df98c-5a84-4ce8-b765-f488e825945b" providerId="ADAL" clId="{3E0B0BCA-AC7B-4D0D-8F2A-8FBF2F3F6F2C}" dt="2025-04-18T00:36:05.779" v="60" actId="14100"/>
        <pc:sldMkLst>
          <pc:docMk/>
          <pc:sldMk cId="1173413297" sldId="375"/>
        </pc:sldMkLst>
        <pc:spChg chg="mod">
          <ac:chgData name="Ejike Udeogu" userId="692df98c-5a84-4ce8-b765-f488e825945b" providerId="ADAL" clId="{3E0B0BCA-AC7B-4D0D-8F2A-8FBF2F3F6F2C}" dt="2025-04-18T00:34:54.590" v="52" actId="403"/>
          <ac:spMkLst>
            <pc:docMk/>
            <pc:sldMk cId="1173413297" sldId="375"/>
            <ac:spMk id="2" creationId="{AAA24612-5700-60BA-CADB-1A1AEC87A707}"/>
          </ac:spMkLst>
        </pc:spChg>
        <pc:spChg chg="mod">
          <ac:chgData name="Ejike Udeogu" userId="692df98c-5a84-4ce8-b765-f488e825945b" providerId="ADAL" clId="{3E0B0BCA-AC7B-4D0D-8F2A-8FBF2F3F6F2C}" dt="2025-04-18T00:36:05.779" v="60" actId="14100"/>
          <ac:spMkLst>
            <pc:docMk/>
            <pc:sldMk cId="1173413297" sldId="375"/>
            <ac:spMk id="3" creationId="{2646EA99-2256-3817-36D1-C50BB73803FF}"/>
          </ac:spMkLst>
        </pc:spChg>
        <pc:picChg chg="mod">
          <ac:chgData name="Ejike Udeogu" userId="692df98c-5a84-4ce8-b765-f488e825945b" providerId="ADAL" clId="{3E0B0BCA-AC7B-4D0D-8F2A-8FBF2F3F6F2C}" dt="2025-04-18T00:35:55.476" v="58" actId="14100"/>
          <ac:picMkLst>
            <pc:docMk/>
            <pc:sldMk cId="1173413297" sldId="375"/>
            <ac:picMk id="5" creationId="{CA52939A-D231-4762-CF00-45E586DBDE07}"/>
          </ac:picMkLst>
        </pc:picChg>
      </pc:sldChg>
      <pc:sldChg chg="modSp mod">
        <pc:chgData name="Ejike Udeogu" userId="692df98c-5a84-4ce8-b765-f488e825945b" providerId="ADAL" clId="{3E0B0BCA-AC7B-4D0D-8F2A-8FBF2F3F6F2C}" dt="2025-04-18T01:02:05.240" v="229" actId="207"/>
        <pc:sldMkLst>
          <pc:docMk/>
          <pc:sldMk cId="306157477" sldId="434"/>
        </pc:sldMkLst>
        <pc:spChg chg="mod">
          <ac:chgData name="Ejike Udeogu" userId="692df98c-5a84-4ce8-b765-f488e825945b" providerId="ADAL" clId="{3E0B0BCA-AC7B-4D0D-8F2A-8FBF2F3F6F2C}" dt="2025-04-18T01:01:04.214" v="225" actId="113"/>
          <ac:spMkLst>
            <pc:docMk/>
            <pc:sldMk cId="306157477" sldId="434"/>
            <ac:spMk id="5" creationId="{00000000-0000-0000-0000-000000000000}"/>
          </ac:spMkLst>
        </pc:spChg>
        <pc:spChg chg="mod">
          <ac:chgData name="Ejike Udeogu" userId="692df98c-5a84-4ce8-b765-f488e825945b" providerId="ADAL" clId="{3E0B0BCA-AC7B-4D0D-8F2A-8FBF2F3F6F2C}" dt="2025-04-18T01:02:05.240" v="229" actId="207"/>
          <ac:spMkLst>
            <pc:docMk/>
            <pc:sldMk cId="306157477" sldId="434"/>
            <ac:spMk id="6" creationId="{C6BB1FB1-9526-0542-90D4-9A85884A3FA8}"/>
          </ac:spMkLst>
        </pc:spChg>
      </pc:sldChg>
      <pc:sldChg chg="modSp mod">
        <pc:chgData name="Ejike Udeogu" userId="692df98c-5a84-4ce8-b765-f488e825945b" providerId="ADAL" clId="{3E0B0BCA-AC7B-4D0D-8F2A-8FBF2F3F6F2C}" dt="2025-04-18T01:01:47.759" v="228" actId="207"/>
        <pc:sldMkLst>
          <pc:docMk/>
          <pc:sldMk cId="439376447" sldId="436"/>
        </pc:sldMkLst>
        <pc:spChg chg="mod">
          <ac:chgData name="Ejike Udeogu" userId="692df98c-5a84-4ce8-b765-f488e825945b" providerId="ADAL" clId="{3E0B0BCA-AC7B-4D0D-8F2A-8FBF2F3F6F2C}" dt="2025-04-18T01:01:41.365" v="227" actId="207"/>
          <ac:spMkLst>
            <pc:docMk/>
            <pc:sldMk cId="439376447" sldId="436"/>
            <ac:spMk id="4" creationId="{00000000-0000-0000-0000-000000000000}"/>
          </ac:spMkLst>
        </pc:spChg>
        <pc:spChg chg="mod">
          <ac:chgData name="Ejike Udeogu" userId="692df98c-5a84-4ce8-b765-f488e825945b" providerId="ADAL" clId="{3E0B0BCA-AC7B-4D0D-8F2A-8FBF2F3F6F2C}" dt="2025-04-18T01:01:47.759" v="228" actId="207"/>
          <ac:spMkLst>
            <pc:docMk/>
            <pc:sldMk cId="439376447" sldId="436"/>
            <ac:spMk id="7" creationId="{DBD693A3-C178-0B4B-975A-C75ADBA8332E}"/>
          </ac:spMkLst>
        </pc:spChg>
      </pc:sldChg>
      <pc:sldChg chg="modSp mod">
        <pc:chgData name="Ejike Udeogu" userId="692df98c-5a84-4ce8-b765-f488e825945b" providerId="ADAL" clId="{3E0B0BCA-AC7B-4D0D-8F2A-8FBF2F3F6F2C}" dt="2025-04-18T00:21:03.363" v="12" actId="1076"/>
        <pc:sldMkLst>
          <pc:docMk/>
          <pc:sldMk cId="559189854" sldId="438"/>
        </pc:sldMkLst>
        <pc:spChg chg="mod">
          <ac:chgData name="Ejike Udeogu" userId="692df98c-5a84-4ce8-b765-f488e825945b" providerId="ADAL" clId="{3E0B0BCA-AC7B-4D0D-8F2A-8FBF2F3F6F2C}" dt="2025-04-18T00:21:03.363" v="12" actId="1076"/>
          <ac:spMkLst>
            <pc:docMk/>
            <pc:sldMk cId="559189854" sldId="438"/>
            <ac:spMk id="5" creationId="{00000000-0000-0000-0000-000000000000}"/>
          </ac:spMkLst>
        </pc:spChg>
      </pc:sldChg>
      <pc:sldChg chg="modSp mod">
        <pc:chgData name="Ejike Udeogu" userId="692df98c-5a84-4ce8-b765-f488e825945b" providerId="ADAL" clId="{3E0B0BCA-AC7B-4D0D-8F2A-8FBF2F3F6F2C}" dt="2025-04-18T00:55:34.828" v="212" actId="1076"/>
        <pc:sldMkLst>
          <pc:docMk/>
          <pc:sldMk cId="1087363938" sldId="439"/>
        </pc:sldMkLst>
        <pc:spChg chg="mod">
          <ac:chgData name="Ejike Udeogu" userId="692df98c-5a84-4ce8-b765-f488e825945b" providerId="ADAL" clId="{3E0B0BCA-AC7B-4D0D-8F2A-8FBF2F3F6F2C}" dt="2025-04-18T00:55:34.828" v="212" actId="1076"/>
          <ac:spMkLst>
            <pc:docMk/>
            <pc:sldMk cId="1087363938" sldId="439"/>
            <ac:spMk id="5" creationId="{00000000-0000-0000-0000-000000000000}"/>
          </ac:spMkLst>
        </pc:spChg>
      </pc:sldChg>
      <pc:sldChg chg="modSp mod">
        <pc:chgData name="Ejike Udeogu" userId="692df98c-5a84-4ce8-b765-f488e825945b" providerId="ADAL" clId="{3E0B0BCA-AC7B-4D0D-8F2A-8FBF2F3F6F2C}" dt="2025-04-18T01:02:54.337" v="234" actId="113"/>
        <pc:sldMkLst>
          <pc:docMk/>
          <pc:sldMk cId="1764410899" sldId="441"/>
        </pc:sldMkLst>
        <pc:spChg chg="mod">
          <ac:chgData name="Ejike Udeogu" userId="692df98c-5a84-4ce8-b765-f488e825945b" providerId="ADAL" clId="{3E0B0BCA-AC7B-4D0D-8F2A-8FBF2F3F6F2C}" dt="2025-04-18T01:02:54.337" v="234" actId="113"/>
          <ac:spMkLst>
            <pc:docMk/>
            <pc:sldMk cId="1764410899" sldId="441"/>
            <ac:spMk id="5" creationId="{00000000-0000-0000-0000-000000000000}"/>
          </ac:spMkLst>
        </pc:spChg>
      </pc:sldChg>
      <pc:sldChg chg="modSp mod">
        <pc:chgData name="Ejike Udeogu" userId="692df98c-5a84-4ce8-b765-f488e825945b" providerId="ADAL" clId="{3E0B0BCA-AC7B-4D0D-8F2A-8FBF2F3F6F2C}" dt="2025-04-18T01:04:20.477" v="247" actId="1076"/>
        <pc:sldMkLst>
          <pc:docMk/>
          <pc:sldMk cId="900931959" sldId="443"/>
        </pc:sldMkLst>
        <pc:spChg chg="mod">
          <ac:chgData name="Ejike Udeogu" userId="692df98c-5a84-4ce8-b765-f488e825945b" providerId="ADAL" clId="{3E0B0BCA-AC7B-4D0D-8F2A-8FBF2F3F6F2C}" dt="2025-04-18T01:04:20.477" v="247" actId="1076"/>
          <ac:spMkLst>
            <pc:docMk/>
            <pc:sldMk cId="900931959" sldId="443"/>
            <ac:spMk id="5" creationId="{00000000-0000-0000-0000-000000000000}"/>
          </ac:spMkLst>
        </pc:spChg>
      </pc:sldChg>
      <pc:sldChg chg="modSp mod">
        <pc:chgData name="Ejike Udeogu" userId="692df98c-5a84-4ce8-b765-f488e825945b" providerId="ADAL" clId="{3E0B0BCA-AC7B-4D0D-8F2A-8FBF2F3F6F2C}" dt="2025-04-18T00:31:54.377" v="16" actId="403"/>
        <pc:sldMkLst>
          <pc:docMk/>
          <pc:sldMk cId="2817826307" sldId="462"/>
        </pc:sldMkLst>
        <pc:spChg chg="mod">
          <ac:chgData name="Ejike Udeogu" userId="692df98c-5a84-4ce8-b765-f488e825945b" providerId="ADAL" clId="{3E0B0BCA-AC7B-4D0D-8F2A-8FBF2F3F6F2C}" dt="2025-04-18T00:31:54.377" v="16" actId="403"/>
          <ac:spMkLst>
            <pc:docMk/>
            <pc:sldMk cId="2817826307" sldId="462"/>
            <ac:spMk id="4" creationId="{00000000-0000-0000-0000-000000000000}"/>
          </ac:spMkLst>
        </pc:spChg>
        <pc:spChg chg="mod">
          <ac:chgData name="Ejike Udeogu" userId="692df98c-5a84-4ce8-b765-f488e825945b" providerId="ADAL" clId="{3E0B0BCA-AC7B-4D0D-8F2A-8FBF2F3F6F2C}" dt="2025-04-18T00:31:48.164" v="14" actId="33524"/>
          <ac:spMkLst>
            <pc:docMk/>
            <pc:sldMk cId="2817826307" sldId="462"/>
            <ac:spMk id="5" creationId="{00000000-0000-0000-0000-000000000000}"/>
          </ac:spMkLst>
        </pc:spChg>
      </pc:sldChg>
      <pc:sldChg chg="modSp mod">
        <pc:chgData name="Ejike Udeogu" userId="692df98c-5a84-4ce8-b765-f488e825945b" providerId="ADAL" clId="{3E0B0BCA-AC7B-4D0D-8F2A-8FBF2F3F6F2C}" dt="2025-04-18T00:32:08.595" v="18" actId="27636"/>
        <pc:sldMkLst>
          <pc:docMk/>
          <pc:sldMk cId="3699958453" sldId="463"/>
        </pc:sldMkLst>
        <pc:spChg chg="mod">
          <ac:chgData name="Ejike Udeogu" userId="692df98c-5a84-4ce8-b765-f488e825945b" providerId="ADAL" clId="{3E0B0BCA-AC7B-4D0D-8F2A-8FBF2F3F6F2C}" dt="2025-04-18T00:32:08.595" v="18" actId="27636"/>
          <ac:spMkLst>
            <pc:docMk/>
            <pc:sldMk cId="3699958453" sldId="463"/>
            <ac:spMk id="5" creationId="{00000000-0000-0000-0000-000000000000}"/>
          </ac:spMkLst>
        </pc:spChg>
      </pc:sldChg>
      <pc:sldChg chg="modSp mod">
        <pc:chgData name="Ejike Udeogu" userId="692df98c-5a84-4ce8-b765-f488e825945b" providerId="ADAL" clId="{3E0B0BCA-AC7B-4D0D-8F2A-8FBF2F3F6F2C}" dt="2025-04-18T00:33:23.076" v="22" actId="948"/>
        <pc:sldMkLst>
          <pc:docMk/>
          <pc:sldMk cId="2782748548" sldId="467"/>
        </pc:sldMkLst>
        <pc:spChg chg="mod">
          <ac:chgData name="Ejike Udeogu" userId="692df98c-5a84-4ce8-b765-f488e825945b" providerId="ADAL" clId="{3E0B0BCA-AC7B-4D0D-8F2A-8FBF2F3F6F2C}" dt="2025-04-18T00:33:23.076" v="22" actId="948"/>
          <ac:spMkLst>
            <pc:docMk/>
            <pc:sldMk cId="2782748548" sldId="467"/>
            <ac:spMk id="5" creationId="{00000000-0000-0000-0000-000000000000}"/>
          </ac:spMkLst>
        </pc:spChg>
      </pc:sldChg>
      <pc:sldChg chg="modSp mod">
        <pc:chgData name="Ejike Udeogu" userId="692df98c-5a84-4ce8-b765-f488e825945b" providerId="ADAL" clId="{3E0B0BCA-AC7B-4D0D-8F2A-8FBF2F3F6F2C}" dt="2025-04-18T00:40:42.172" v="110" actId="403"/>
        <pc:sldMkLst>
          <pc:docMk/>
          <pc:sldMk cId="1959173065" sldId="503"/>
        </pc:sldMkLst>
        <pc:spChg chg="mod">
          <ac:chgData name="Ejike Udeogu" userId="692df98c-5a84-4ce8-b765-f488e825945b" providerId="ADAL" clId="{3E0B0BCA-AC7B-4D0D-8F2A-8FBF2F3F6F2C}" dt="2025-04-18T00:40:42.172" v="110" actId="403"/>
          <ac:spMkLst>
            <pc:docMk/>
            <pc:sldMk cId="1959173065" sldId="503"/>
            <ac:spMk id="5" creationId="{00000000-0000-0000-0000-000000000000}"/>
          </ac:spMkLst>
        </pc:spChg>
      </pc:sldChg>
      <pc:sldChg chg="modSp mod">
        <pc:chgData name="Ejike Udeogu" userId="692df98c-5a84-4ce8-b765-f488e825945b" providerId="ADAL" clId="{3E0B0BCA-AC7B-4D0D-8F2A-8FBF2F3F6F2C}" dt="2025-04-18T00:41:00.449" v="111" actId="14100"/>
        <pc:sldMkLst>
          <pc:docMk/>
          <pc:sldMk cId="53005011" sldId="504"/>
        </pc:sldMkLst>
        <pc:spChg chg="mod">
          <ac:chgData name="Ejike Udeogu" userId="692df98c-5a84-4ce8-b765-f488e825945b" providerId="ADAL" clId="{3E0B0BCA-AC7B-4D0D-8F2A-8FBF2F3F6F2C}" dt="2025-04-18T00:41:00.449" v="111" actId="14100"/>
          <ac:spMkLst>
            <pc:docMk/>
            <pc:sldMk cId="53005011" sldId="504"/>
            <ac:spMk id="4" creationId="{00000000-0000-0000-0000-000000000000}"/>
          </ac:spMkLst>
        </pc:spChg>
      </pc:sldChg>
      <pc:sldChg chg="modSp mod">
        <pc:chgData name="Ejike Udeogu" userId="692df98c-5a84-4ce8-b765-f488e825945b" providerId="ADAL" clId="{3E0B0BCA-AC7B-4D0D-8F2A-8FBF2F3F6F2C}" dt="2025-04-18T13:04:55.247" v="373" actId="14100"/>
        <pc:sldMkLst>
          <pc:docMk/>
          <pc:sldMk cId="3100736018" sldId="507"/>
        </pc:sldMkLst>
        <pc:spChg chg="mod">
          <ac:chgData name="Ejike Udeogu" userId="692df98c-5a84-4ce8-b765-f488e825945b" providerId="ADAL" clId="{3E0B0BCA-AC7B-4D0D-8F2A-8FBF2F3F6F2C}" dt="2025-04-18T13:04:55.247" v="373" actId="14100"/>
          <ac:spMkLst>
            <pc:docMk/>
            <pc:sldMk cId="3100736018" sldId="507"/>
            <ac:spMk id="5" creationId="{00000000-0000-0000-0000-000000000000}"/>
          </ac:spMkLst>
        </pc:spChg>
      </pc:sldChg>
      <pc:sldChg chg="addSp modSp mod modClrScheme chgLayout">
        <pc:chgData name="Ejike Udeogu" userId="692df98c-5a84-4ce8-b765-f488e825945b" providerId="ADAL" clId="{3E0B0BCA-AC7B-4D0D-8F2A-8FBF2F3F6F2C}" dt="2025-04-18T12:55:22.976" v="365" actId="14100"/>
        <pc:sldMkLst>
          <pc:docMk/>
          <pc:sldMk cId="3589085589" sldId="516"/>
        </pc:sldMkLst>
        <pc:spChg chg="mod">
          <ac:chgData name="Ejike Udeogu" userId="692df98c-5a84-4ce8-b765-f488e825945b" providerId="ADAL" clId="{3E0B0BCA-AC7B-4D0D-8F2A-8FBF2F3F6F2C}" dt="2025-04-18T12:55:12.911" v="361" actId="26606"/>
          <ac:spMkLst>
            <pc:docMk/>
            <pc:sldMk cId="3589085589" sldId="516"/>
            <ac:spMk id="4" creationId="{00000000-0000-0000-0000-000000000000}"/>
          </ac:spMkLst>
        </pc:spChg>
        <pc:spChg chg="mod ord">
          <ac:chgData name="Ejike Udeogu" userId="692df98c-5a84-4ce8-b765-f488e825945b" providerId="ADAL" clId="{3E0B0BCA-AC7B-4D0D-8F2A-8FBF2F3F6F2C}" dt="2025-04-18T12:55:12.911" v="361" actId="26606"/>
          <ac:spMkLst>
            <pc:docMk/>
            <pc:sldMk cId="3589085589" sldId="516"/>
            <ac:spMk id="5" creationId="{00000000-0000-0000-0000-000000000000}"/>
          </ac:spMkLst>
        </pc:spChg>
        <pc:picChg chg="add mod">
          <ac:chgData name="Ejike Udeogu" userId="692df98c-5a84-4ce8-b765-f488e825945b" providerId="ADAL" clId="{3E0B0BCA-AC7B-4D0D-8F2A-8FBF2F3F6F2C}" dt="2025-04-18T12:55:22.976" v="365" actId="14100"/>
          <ac:picMkLst>
            <pc:docMk/>
            <pc:sldMk cId="3589085589" sldId="516"/>
            <ac:picMk id="3" creationId="{35EB7B37-0467-9324-4B0F-29D9D391D287}"/>
          </ac:picMkLst>
        </pc:picChg>
      </pc:sldChg>
      <pc:sldChg chg="modSp mod">
        <pc:chgData name="Ejike Udeogu" userId="692df98c-5a84-4ce8-b765-f488e825945b" providerId="ADAL" clId="{3E0B0BCA-AC7B-4D0D-8F2A-8FBF2F3F6F2C}" dt="2025-04-18T01:00:34.283" v="222" actId="113"/>
        <pc:sldMkLst>
          <pc:docMk/>
          <pc:sldMk cId="2618996785" sldId="601"/>
        </pc:sldMkLst>
        <pc:spChg chg="mod">
          <ac:chgData name="Ejike Udeogu" userId="692df98c-5a84-4ce8-b765-f488e825945b" providerId="ADAL" clId="{3E0B0BCA-AC7B-4D0D-8F2A-8FBF2F3F6F2C}" dt="2025-04-18T01:00:34.283" v="222" actId="113"/>
          <ac:spMkLst>
            <pc:docMk/>
            <pc:sldMk cId="2618996785" sldId="601"/>
            <ac:spMk id="5" creationId="{00000000-0000-0000-0000-000000000000}"/>
          </ac:spMkLst>
        </pc:spChg>
      </pc:sldChg>
      <pc:sldChg chg="modSp add mod">
        <pc:chgData name="Ejike Udeogu" userId="692df98c-5a84-4ce8-b765-f488e825945b" providerId="ADAL" clId="{3E0B0BCA-AC7B-4D0D-8F2A-8FBF2F3F6F2C}" dt="2025-04-18T00:50:13.464" v="197" actId="403"/>
        <pc:sldMkLst>
          <pc:docMk/>
          <pc:sldMk cId="1317855770" sldId="614"/>
        </pc:sldMkLst>
        <pc:spChg chg="mod">
          <ac:chgData name="Ejike Udeogu" userId="692df98c-5a84-4ce8-b765-f488e825945b" providerId="ADAL" clId="{3E0B0BCA-AC7B-4D0D-8F2A-8FBF2F3F6F2C}" dt="2025-04-18T00:50:13.464" v="197" actId="403"/>
          <ac:spMkLst>
            <pc:docMk/>
            <pc:sldMk cId="1317855770" sldId="614"/>
            <ac:spMk id="2" creationId="{AAA24612-5700-60BA-CADB-1A1AEC87A707}"/>
          </ac:spMkLst>
        </pc:spChg>
        <pc:spChg chg="mod">
          <ac:chgData name="Ejike Udeogu" userId="692df98c-5a84-4ce8-b765-f488e825945b" providerId="ADAL" clId="{3E0B0BCA-AC7B-4D0D-8F2A-8FBF2F3F6F2C}" dt="2025-04-18T00:50:09.703" v="195" actId="404"/>
          <ac:spMkLst>
            <pc:docMk/>
            <pc:sldMk cId="1317855770" sldId="614"/>
            <ac:spMk id="3" creationId="{2646EA99-2256-3817-36D1-C50BB73803FF}"/>
          </ac:spMkLst>
        </pc:spChg>
      </pc:sldChg>
      <pc:sldChg chg="modSp add mod">
        <pc:chgData name="Ejike Udeogu" userId="692df98c-5a84-4ce8-b765-f488e825945b" providerId="ADAL" clId="{3E0B0BCA-AC7B-4D0D-8F2A-8FBF2F3F6F2C}" dt="2025-04-18T13:04:03.186" v="370" actId="1076"/>
        <pc:sldMkLst>
          <pc:docMk/>
          <pc:sldMk cId="367743194" sldId="618"/>
        </pc:sldMkLst>
        <pc:spChg chg="mod">
          <ac:chgData name="Ejike Udeogu" userId="692df98c-5a84-4ce8-b765-f488e825945b" providerId="ADAL" clId="{3E0B0BCA-AC7B-4D0D-8F2A-8FBF2F3F6F2C}" dt="2025-04-18T13:04:00.571" v="369" actId="1076"/>
          <ac:spMkLst>
            <pc:docMk/>
            <pc:sldMk cId="367743194" sldId="618"/>
            <ac:spMk id="3" creationId="{DE3048F0-C424-8FC8-2F13-B2132EC4F558}"/>
          </ac:spMkLst>
        </pc:spChg>
        <pc:picChg chg="mod">
          <ac:chgData name="Ejike Udeogu" userId="692df98c-5a84-4ce8-b765-f488e825945b" providerId="ADAL" clId="{3E0B0BCA-AC7B-4D0D-8F2A-8FBF2F3F6F2C}" dt="2025-04-18T13:04:03.186" v="370" actId="1076"/>
          <ac:picMkLst>
            <pc:docMk/>
            <pc:sldMk cId="367743194" sldId="618"/>
            <ac:picMk id="4" creationId="{B5420FDA-3223-5C68-36F1-E060C94889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68</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70</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241896795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609600" y="1600200"/>
            <a:ext cx="10972800" cy="4800600"/>
          </a:xfrm>
        </p:spPr>
        <p:txBody>
          <a:bodyPr/>
          <a:lstStyle/>
          <a:p>
            <a:endParaRPr lang="en-US" dirty="0"/>
          </a:p>
        </p:txBody>
      </p:sp>
    </p:spTree>
    <p:extLst>
      <p:ext uri="{BB962C8B-B14F-4D97-AF65-F5344CB8AC3E}">
        <p14:creationId xmlns:p14="http://schemas.microsoft.com/office/powerpoint/2010/main" val="2411534917"/>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66575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2209800"/>
          </a:xfrm>
        </p:spPr>
        <p:txBody>
          <a:bodyPr/>
          <a:lstStyle/>
          <a:p>
            <a:endParaRPr lang="en-US" dirty="0"/>
          </a:p>
        </p:txBody>
      </p:sp>
      <p:sp>
        <p:nvSpPr>
          <p:cNvPr id="6" name="Picture Placeholder 5"/>
          <p:cNvSpPr>
            <a:spLocks noGrp="1"/>
          </p:cNvSpPr>
          <p:nvPr>
            <p:ph type="pic" sz="quarter" idx="12"/>
          </p:nvPr>
        </p:nvSpPr>
        <p:spPr>
          <a:xfrm>
            <a:off x="609600" y="3962400"/>
            <a:ext cx="10972800" cy="2286000"/>
          </a:xfrm>
        </p:spPr>
        <p:txBody>
          <a:bodyPr/>
          <a:lstStyle/>
          <a:p>
            <a:endParaRPr lang="en-US" dirty="0"/>
          </a:p>
        </p:txBody>
      </p:sp>
    </p:spTree>
    <p:extLst>
      <p:ext uri="{BB962C8B-B14F-4D97-AF65-F5344CB8AC3E}">
        <p14:creationId xmlns:p14="http://schemas.microsoft.com/office/powerpoint/2010/main" val="582950155"/>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2362200"/>
          </a:xfrm>
        </p:spPr>
        <p:txBody>
          <a:bodyPr/>
          <a:lstStyle/>
          <a:p>
            <a:endParaRPr lang="en-US" dirty="0"/>
          </a:p>
        </p:txBody>
      </p:sp>
      <p:sp>
        <p:nvSpPr>
          <p:cNvPr id="6" name="Picture Placeholder 5"/>
          <p:cNvSpPr>
            <a:spLocks noGrp="1"/>
          </p:cNvSpPr>
          <p:nvPr>
            <p:ph type="pic" sz="quarter" idx="12"/>
          </p:nvPr>
        </p:nvSpPr>
        <p:spPr>
          <a:xfrm>
            <a:off x="609600" y="4114800"/>
            <a:ext cx="10972800" cy="2209800"/>
          </a:xfrm>
        </p:spPr>
        <p:txBody>
          <a:bodyPr/>
          <a:lstStyle/>
          <a:p>
            <a:endParaRPr lang="en-US" dirty="0"/>
          </a:p>
        </p:txBody>
      </p:sp>
    </p:spTree>
    <p:extLst>
      <p:ext uri="{BB962C8B-B14F-4D97-AF65-F5344CB8AC3E}">
        <p14:creationId xmlns:p14="http://schemas.microsoft.com/office/powerpoint/2010/main" val="2027536380"/>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735623384"/>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3303604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7.png"/><Relationship Id="rId5" Type="http://schemas.openxmlformats.org/officeDocument/2006/relationships/slideLayout" Target="../slideLayouts/slideLayout12.xml"/><Relationship Id="rId10" Type="http://schemas.openxmlformats.org/officeDocument/2006/relationships/theme" Target="../theme/theme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11"/>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09" r:id="rId2"/>
    <p:sldLayoutId id="2147483710" r:id="rId3"/>
    <p:sldLayoutId id="2147483713" r:id="rId4"/>
    <p:sldLayoutId id="2147483714" r:id="rId5"/>
    <p:sldLayoutId id="2147483717" r:id="rId6"/>
    <p:sldLayoutId id="2147483718" r:id="rId7"/>
    <p:sldLayoutId id="2147483719" r:id="rId8"/>
    <p:sldLayoutId id="214748372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009012" y="2479745"/>
            <a:ext cx="10173976" cy="923330"/>
          </a:xfrm>
          <a:prstGeom prst="rect">
            <a:avLst/>
          </a:prstGeom>
          <a:noFill/>
        </p:spPr>
        <p:txBody>
          <a:bodyPr wrap="square">
            <a:spAutoFit/>
          </a:bodyPr>
          <a:lstStyle/>
          <a:p>
            <a:pPr algn="ctr">
              <a:defRPr/>
            </a:pPr>
            <a:r>
              <a:rPr lang="en-GB" sz="5400" b="1" dirty="0">
                <a:solidFill>
                  <a:schemeClr val="bg1"/>
                </a:solidFill>
              </a:rPr>
              <a:t>LCMB7003 - Strategic Management</a:t>
            </a:r>
          </a:p>
        </p:txBody>
      </p:sp>
      <p:sp>
        <p:nvSpPr>
          <p:cNvPr id="6" name="Rectangle 5"/>
          <p:cNvSpPr/>
          <p:nvPr/>
        </p:nvSpPr>
        <p:spPr>
          <a:xfrm>
            <a:off x="1476375" y="3836817"/>
            <a:ext cx="9239250" cy="1200329"/>
          </a:xfrm>
          <a:prstGeom prst="rect">
            <a:avLst/>
          </a:prstGeom>
          <a:noFill/>
        </p:spPr>
        <p:txBody>
          <a:bodyPr wrap="square">
            <a:spAutoFit/>
          </a:bodyPr>
          <a:lstStyle/>
          <a:p>
            <a:pPr algn="ctr">
              <a:defRPr/>
            </a:pPr>
            <a:r>
              <a:rPr lang="en-GB" sz="3600" b="1" dirty="0">
                <a:solidFill>
                  <a:schemeClr val="accent4">
                    <a:lumMod val="60000"/>
                    <a:lumOff val="40000"/>
                  </a:schemeClr>
                </a:solidFill>
              </a:rPr>
              <a:t>Lesson 4: </a:t>
            </a:r>
          </a:p>
          <a:p>
            <a:pPr algn="ctr">
              <a:defRPr/>
            </a:pPr>
            <a:r>
              <a:rPr lang="en-GB" sz="3600" b="1" dirty="0">
                <a:solidFill>
                  <a:schemeClr val="accent4">
                    <a:lumMod val="60000"/>
                    <a:lumOff val="40000"/>
                  </a:schemeClr>
                </a:solidFill>
              </a:rPr>
              <a:t>Business-Level &amp; Corporate-Level Strategies </a:t>
            </a:r>
          </a:p>
        </p:txBody>
      </p:sp>
      <p:sp>
        <p:nvSpPr>
          <p:cNvPr id="3" name="TextBox 3">
            <a:extLst>
              <a:ext uri="{FF2B5EF4-FFF2-40B4-BE49-F238E27FC236}">
                <a16:creationId xmlns:a16="http://schemas.microsoft.com/office/drawing/2014/main" id="{AABC56EF-A18F-6A3D-51C7-0AC91D1C7BA4}"/>
              </a:ext>
            </a:extLst>
          </p:cNvPr>
          <p:cNvSpPr txBox="1"/>
          <p:nvPr/>
        </p:nvSpPr>
        <p:spPr>
          <a:xfrm>
            <a:off x="1476375" y="1218849"/>
            <a:ext cx="10273553"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43532" y="408790"/>
            <a:ext cx="8338868" cy="436599"/>
          </a:xfrm>
        </p:spPr>
        <p:txBody>
          <a:bodyPr>
            <a:normAutofit fontScale="90000"/>
          </a:bodyPr>
          <a:lstStyle/>
          <a:p>
            <a:r>
              <a:rPr lang="en-US" dirty="0">
                <a:solidFill>
                  <a:schemeClr val="bg1"/>
                </a:solidFill>
              </a:rPr>
              <a:t>LEARNING OBJECTIVES</a:t>
            </a:r>
          </a:p>
        </p:txBody>
      </p:sp>
      <p:sp>
        <p:nvSpPr>
          <p:cNvPr id="5" name="Text Placeholder 4"/>
          <p:cNvSpPr>
            <a:spLocks noGrp="1"/>
          </p:cNvSpPr>
          <p:nvPr>
            <p:ph type="body" sz="quarter" idx="10"/>
          </p:nvPr>
        </p:nvSpPr>
        <p:spPr>
          <a:xfrm>
            <a:off x="711199" y="1770848"/>
            <a:ext cx="11194473" cy="4678362"/>
          </a:xfrm>
          <a:noFill/>
        </p:spPr>
        <p:txBody>
          <a:bodyPr>
            <a:normAutofit/>
          </a:bodyPr>
          <a:lstStyle/>
          <a:p>
            <a:pPr>
              <a:spcBef>
                <a:spcPts val="600"/>
              </a:spcBef>
            </a:pPr>
            <a:r>
              <a:rPr lang="en-US" sz="2400" b="1" dirty="0"/>
              <a:t>This session should provide you with the strategic management knowledge needed to:</a:t>
            </a:r>
          </a:p>
          <a:p>
            <a:pPr marL="571500" indent="-571500">
              <a:spcBef>
                <a:spcPts val="600"/>
              </a:spcBef>
              <a:buFont typeface="Arial" panose="020B0604020202020204" pitchFamily="34" charset="0"/>
              <a:buChar char="•"/>
              <a:tabLst>
                <a:tab pos="571500" algn="l"/>
              </a:tabLst>
            </a:pPr>
            <a:r>
              <a:rPr lang="en-US" sz="2400" dirty="0"/>
              <a:t>Explain the purpose of forming and implementing a business-level strategy.</a:t>
            </a:r>
          </a:p>
          <a:p>
            <a:pPr marL="571500" indent="-571500">
              <a:spcBef>
                <a:spcPts val="600"/>
              </a:spcBef>
              <a:buFont typeface="Arial" panose="020B0604020202020204" pitchFamily="34" charset="0"/>
              <a:buChar char="•"/>
              <a:tabLst>
                <a:tab pos="571500" algn="l"/>
              </a:tabLst>
            </a:pPr>
            <a:r>
              <a:rPr lang="en-US" sz="2400" dirty="0"/>
              <a:t>Describe business models and explain their relationship with business-level strategies.</a:t>
            </a:r>
          </a:p>
          <a:p>
            <a:pPr marL="571500" indent="-571500">
              <a:spcBef>
                <a:spcPts val="600"/>
              </a:spcBef>
              <a:buFont typeface="Arial" panose="020B0604020202020204" pitchFamily="34" charset="0"/>
              <a:buChar char="•"/>
              <a:tabLst>
                <a:tab pos="571500" algn="l"/>
              </a:tabLst>
            </a:pPr>
            <a:r>
              <a:rPr lang="en-US" sz="2400" dirty="0"/>
              <a:t>Use the five forces of competition model to explain how firms can earn above-average returns when using each business-level strategy.</a:t>
            </a:r>
          </a:p>
          <a:p>
            <a:pPr marL="571500" indent="-571500">
              <a:spcBef>
                <a:spcPts val="600"/>
              </a:spcBef>
              <a:buFont typeface="Arial" panose="020B0604020202020204" pitchFamily="34" charset="0"/>
              <a:buChar char="•"/>
              <a:tabLst>
                <a:tab pos="571500" algn="l"/>
              </a:tabLst>
            </a:pPr>
            <a:r>
              <a:rPr lang="en-US" sz="2400" dirty="0"/>
              <a:t>Define corporate-level strategy and discuss its purpose.</a:t>
            </a:r>
          </a:p>
          <a:p>
            <a:pPr marL="571500" indent="-571500">
              <a:spcBef>
                <a:spcPts val="600"/>
              </a:spcBef>
              <a:buFont typeface="Arial" panose="020B0604020202020204" pitchFamily="34" charset="0"/>
              <a:buChar char="•"/>
              <a:tabLst>
                <a:tab pos="571500" algn="l"/>
              </a:tabLst>
            </a:pPr>
            <a:r>
              <a:rPr lang="en-US" sz="2400" dirty="0"/>
              <a:t>Describe different levels of diversification achieved using different corporate-level strategies.</a:t>
            </a:r>
          </a:p>
          <a:p>
            <a:pPr marL="571500" indent="-571500">
              <a:spcBef>
                <a:spcPts val="600"/>
              </a:spcBef>
              <a:buFont typeface="Arial" panose="020B0604020202020204" pitchFamily="34" charset="0"/>
              <a:buChar char="•"/>
              <a:tabLst>
                <a:tab pos="571500" algn="l"/>
              </a:tabLst>
            </a:pPr>
            <a:r>
              <a:rPr lang="en-US" sz="2400" dirty="0"/>
              <a:t>Explain three primary reasons firms diversify and how firms can create value by using a related diversification strategy.</a:t>
            </a:r>
          </a:p>
          <a:p>
            <a:pPr>
              <a:spcBef>
                <a:spcPts val="600"/>
              </a:spcBef>
            </a:pPr>
            <a:endParaRPr lang="en-US" sz="2400" b="1" dirty="0"/>
          </a:p>
        </p:txBody>
      </p:sp>
    </p:spTree>
    <p:extLst>
      <p:ext uri="{BB962C8B-B14F-4D97-AF65-F5344CB8AC3E}">
        <p14:creationId xmlns:p14="http://schemas.microsoft.com/office/powerpoint/2010/main" val="34304428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DD82F-7536-E6AC-44A0-2671EEB92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C0BAD-95F1-7297-2224-FE1736D8AA7B}"/>
              </a:ext>
            </a:extLst>
          </p:cNvPr>
          <p:cNvSpPr>
            <a:spLocks noGrp="1"/>
          </p:cNvSpPr>
          <p:nvPr>
            <p:ph type="title"/>
          </p:nvPr>
        </p:nvSpPr>
        <p:spPr>
          <a:xfrm>
            <a:off x="3325091" y="150887"/>
            <a:ext cx="8257309" cy="1041120"/>
          </a:xfrm>
        </p:spPr>
        <p:txBody>
          <a:bodyPr/>
          <a:lstStyle/>
          <a:p>
            <a:pPr algn="l"/>
            <a:r>
              <a:rPr lang="en-US" dirty="0">
                <a:solidFill>
                  <a:schemeClr val="bg1"/>
                </a:solidFill>
              </a:rPr>
              <a:t>Previous Week Recap</a:t>
            </a:r>
          </a:p>
        </p:txBody>
      </p:sp>
      <p:sp>
        <p:nvSpPr>
          <p:cNvPr id="3" name="Text Placeholder 2">
            <a:extLst>
              <a:ext uri="{FF2B5EF4-FFF2-40B4-BE49-F238E27FC236}">
                <a16:creationId xmlns:a16="http://schemas.microsoft.com/office/drawing/2014/main" id="{DE3048F0-C424-8FC8-2F13-B2132EC4F558}"/>
              </a:ext>
            </a:extLst>
          </p:cNvPr>
          <p:cNvSpPr>
            <a:spLocks noGrp="1"/>
          </p:cNvSpPr>
          <p:nvPr>
            <p:ph type="body" sz="quarter" idx="10"/>
          </p:nvPr>
        </p:nvSpPr>
        <p:spPr>
          <a:xfrm>
            <a:off x="499872" y="1886332"/>
            <a:ext cx="9638805" cy="4657725"/>
          </a:xfrm>
        </p:spPr>
        <p:txBody>
          <a:bodyPr/>
          <a:lstStyle/>
          <a:p>
            <a:pPr marL="571500" lvl="0" indent="-571500">
              <a:spcBef>
                <a:spcPts val="600"/>
              </a:spcBef>
              <a:spcAft>
                <a:spcPts val="800"/>
              </a:spcAft>
              <a:buClr>
                <a:srgbClr val="9FBACB"/>
              </a:buClr>
              <a:tabLst>
                <a:tab pos="571500" algn="l"/>
              </a:tabLst>
            </a:pPr>
            <a:r>
              <a:rPr lang="en-GB" sz="2400" dirty="0">
                <a:solidFill>
                  <a:schemeClr val="tx1"/>
                </a:solidFill>
              </a:rPr>
              <a:t>Why is it important for a firm to study and understand its internal organisation? </a:t>
            </a:r>
          </a:p>
          <a:p>
            <a:pPr marL="571500" lvl="0" indent="-571500">
              <a:spcBef>
                <a:spcPts val="600"/>
              </a:spcBef>
              <a:spcAft>
                <a:spcPts val="800"/>
              </a:spcAft>
              <a:buClr>
                <a:srgbClr val="9FBACB"/>
              </a:buClr>
              <a:tabLst>
                <a:tab pos="571500" algn="l"/>
              </a:tabLst>
            </a:pPr>
            <a:r>
              <a:rPr lang="en-GB" sz="2400" dirty="0">
                <a:solidFill>
                  <a:schemeClr val="tx1"/>
                </a:solidFill>
              </a:rPr>
              <a:t>What is value? Why is it critical for the firm to create value? How does it do so?</a:t>
            </a:r>
          </a:p>
          <a:p>
            <a:pPr marL="571500" lvl="0" indent="-571500">
              <a:spcBef>
                <a:spcPts val="600"/>
              </a:spcBef>
              <a:spcAft>
                <a:spcPts val="800"/>
              </a:spcAft>
              <a:buClr>
                <a:srgbClr val="9FBACB"/>
              </a:buClr>
              <a:tabLst>
                <a:tab pos="571500" algn="l"/>
              </a:tabLst>
            </a:pPr>
            <a:r>
              <a:rPr lang="en-GB" sz="2400" dirty="0">
                <a:solidFill>
                  <a:schemeClr val="tx1"/>
                </a:solidFill>
              </a:rPr>
              <a:t>What are capabilities? How do firms create capabilities?</a:t>
            </a:r>
          </a:p>
          <a:p>
            <a:pPr marL="571500" lvl="0" indent="-571500">
              <a:spcBef>
                <a:spcPts val="600"/>
              </a:spcBef>
              <a:spcAft>
                <a:spcPts val="800"/>
              </a:spcAft>
              <a:buClr>
                <a:srgbClr val="9FBACB"/>
              </a:buClr>
              <a:tabLst>
                <a:tab pos="571500" algn="l"/>
              </a:tabLst>
            </a:pPr>
            <a:r>
              <a:rPr lang="en-GB" sz="2400" dirty="0">
                <a:solidFill>
                  <a:schemeClr val="tx1"/>
                </a:solidFill>
              </a:rPr>
              <a:t>What is value chain analysis? What doe the firm gain by successfully using this tool?</a:t>
            </a:r>
          </a:p>
          <a:p>
            <a:pPr marL="571500" lvl="0" indent="-571500">
              <a:spcBef>
                <a:spcPts val="600"/>
              </a:spcBef>
              <a:spcAft>
                <a:spcPts val="800"/>
              </a:spcAft>
              <a:buClr>
                <a:srgbClr val="9FBACB"/>
              </a:buClr>
              <a:tabLst>
                <a:tab pos="571500" algn="l"/>
              </a:tabLst>
            </a:pPr>
            <a:r>
              <a:rPr lang="en-GB" sz="2400" dirty="0">
                <a:solidFill>
                  <a:schemeClr val="tx1"/>
                </a:solidFill>
              </a:rPr>
              <a:t>What are core rigidities? What doe sit mean to say that each core competence could become a core rigidity?</a:t>
            </a:r>
            <a:endParaRPr lang="en-US" sz="2400" dirty="0">
              <a:solidFill>
                <a:schemeClr val="tx1"/>
              </a:solidFill>
            </a:endParaRPr>
          </a:p>
          <a:p>
            <a:endParaRPr lang="en-US" dirty="0"/>
          </a:p>
          <a:p>
            <a:endParaRPr lang="en-US" dirty="0"/>
          </a:p>
          <a:p>
            <a:pPr marL="0" indent="0">
              <a:buNone/>
            </a:pPr>
            <a:endParaRPr lang="en-US" dirty="0"/>
          </a:p>
        </p:txBody>
      </p:sp>
      <p:pic>
        <p:nvPicPr>
          <p:cNvPr id="4" name="Picture 2">
            <a:extLst>
              <a:ext uri="{FF2B5EF4-FFF2-40B4-BE49-F238E27FC236}">
                <a16:creationId xmlns:a16="http://schemas.microsoft.com/office/drawing/2014/main" id="{B5420FDA-3223-5C68-36F1-E060C9488963}"/>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9616896" y="4215194"/>
            <a:ext cx="2388808" cy="15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319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4471"/>
            <a:ext cx="10972799" cy="1041120"/>
          </a:xfrm>
        </p:spPr>
        <p:txBody>
          <a:bodyPr/>
          <a:lstStyle/>
          <a:p>
            <a:r>
              <a:rPr lang="en-US" dirty="0">
                <a:solidFill>
                  <a:schemeClr val="bg1"/>
                </a:solidFill>
              </a:rPr>
              <a:t>Introduction</a:t>
            </a:r>
            <a:endParaRPr lang="en-US" sz="1800" dirty="0">
              <a:solidFill>
                <a:schemeClr val="bg1"/>
              </a:solidFill>
            </a:endParaRPr>
          </a:p>
        </p:txBody>
      </p:sp>
      <p:sp>
        <p:nvSpPr>
          <p:cNvPr id="5" name="Text Placeholder 4"/>
          <p:cNvSpPr>
            <a:spLocks noGrp="1"/>
          </p:cNvSpPr>
          <p:nvPr>
            <p:ph type="body" sz="quarter" idx="10"/>
          </p:nvPr>
        </p:nvSpPr>
        <p:spPr>
          <a:xfrm>
            <a:off x="394447" y="1550894"/>
            <a:ext cx="11438965" cy="5074024"/>
          </a:xfrm>
        </p:spPr>
        <p:txBody>
          <a:bodyPr>
            <a:normAutofit/>
          </a:bodyPr>
          <a:lstStyle/>
          <a:p>
            <a:r>
              <a:rPr lang="en-US" dirty="0"/>
              <a:t>A </a:t>
            </a:r>
            <a:r>
              <a:rPr lang="en-US" b="1" dirty="0"/>
              <a:t>business-level strategy </a:t>
            </a:r>
            <a:r>
              <a:rPr lang="en-US" dirty="0"/>
              <a:t>is an integrated and coordinated set of commitments and actions the firm uses to gain a competitive advantage by exploiting core competencies in a specific product market.</a:t>
            </a:r>
          </a:p>
          <a:p>
            <a:pPr lvl="1"/>
            <a:r>
              <a:rPr lang="en-US" dirty="0"/>
              <a:t>A business-level strategy is:</a:t>
            </a:r>
          </a:p>
          <a:p>
            <a:pPr lvl="2"/>
            <a:r>
              <a:rPr lang="en-US" dirty="0"/>
              <a:t>Something that every firm must develop and implement</a:t>
            </a:r>
          </a:p>
          <a:p>
            <a:pPr lvl="2"/>
            <a:r>
              <a:rPr lang="en-US" dirty="0"/>
              <a:t>The </a:t>
            </a:r>
            <a:r>
              <a:rPr lang="en-US" i="1" dirty="0"/>
              <a:t>core</a:t>
            </a:r>
            <a:r>
              <a:rPr lang="en-US" dirty="0"/>
              <a:t> strategy—the strategy that the firm forms to describe how it intends to compete against rivals on a day-to-day basis in its chosen product market</a:t>
            </a:r>
          </a:p>
          <a:p>
            <a:r>
              <a:rPr lang="en-US" dirty="0"/>
              <a:t>Customers are the foundation of successful business-level strategies.</a:t>
            </a:r>
          </a:p>
          <a:p>
            <a:pPr lvl="1"/>
            <a:r>
              <a:rPr lang="en-US" dirty="0"/>
              <a:t>In terms of customers, when selecting a business-level strategy, the firm determines:</a:t>
            </a:r>
          </a:p>
          <a:p>
            <a:pPr lvl="2"/>
            <a:r>
              <a:rPr lang="en-US" b="1" i="1" dirty="0"/>
              <a:t>Who</a:t>
            </a:r>
            <a:r>
              <a:rPr lang="en-US" dirty="0"/>
              <a:t> will be served</a:t>
            </a:r>
          </a:p>
          <a:p>
            <a:pPr lvl="2"/>
            <a:r>
              <a:rPr lang="en-US" b="1" i="1" dirty="0"/>
              <a:t>What</a:t>
            </a:r>
            <a:r>
              <a:rPr lang="en-US" dirty="0"/>
              <a:t> needs those target customers have that it will satisfy</a:t>
            </a:r>
            <a:endParaRPr lang="en-US" sz="1800" dirty="0"/>
          </a:p>
          <a:p>
            <a:pPr lvl="2"/>
            <a:r>
              <a:rPr lang="en-US" b="1" i="1" dirty="0"/>
              <a:t>How</a:t>
            </a:r>
            <a:r>
              <a:rPr lang="en-US" dirty="0"/>
              <a:t> those needs will be satisfied</a:t>
            </a:r>
          </a:p>
          <a:p>
            <a:endParaRPr lang="en-US" sz="500" dirty="0"/>
          </a:p>
        </p:txBody>
      </p:sp>
    </p:spTree>
    <p:extLst>
      <p:ext uri="{BB962C8B-B14F-4D97-AF65-F5344CB8AC3E}">
        <p14:creationId xmlns:p14="http://schemas.microsoft.com/office/powerpoint/2010/main" val="261899678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67891" y="99426"/>
            <a:ext cx="6026727" cy="1041120"/>
          </a:xfrm>
        </p:spPr>
        <p:txBody>
          <a:bodyPr>
            <a:normAutofit/>
          </a:bodyPr>
          <a:lstStyle/>
          <a:p>
            <a:r>
              <a:rPr lang="en-US" sz="2800" dirty="0">
                <a:solidFill>
                  <a:schemeClr val="bg1"/>
                </a:solidFill>
              </a:rPr>
              <a:t>Customers: Their Relationship with Business-Level Strategies</a:t>
            </a:r>
            <a:endParaRPr lang="en-US" sz="1400" dirty="0">
              <a:solidFill>
                <a:schemeClr val="bg1"/>
              </a:solidFill>
            </a:endParaRPr>
          </a:p>
        </p:txBody>
      </p:sp>
      <p:sp>
        <p:nvSpPr>
          <p:cNvPr id="5" name="Text Placeholder 4"/>
          <p:cNvSpPr>
            <a:spLocks noGrp="1"/>
          </p:cNvSpPr>
          <p:nvPr>
            <p:ph type="body" sz="quarter" idx="10"/>
          </p:nvPr>
        </p:nvSpPr>
        <p:spPr>
          <a:xfrm>
            <a:off x="637309" y="1583749"/>
            <a:ext cx="11180618" cy="4657725"/>
          </a:xfrm>
        </p:spPr>
        <p:txBody>
          <a:bodyPr>
            <a:normAutofit/>
          </a:bodyPr>
          <a:lstStyle/>
          <a:p>
            <a:r>
              <a:rPr lang="en-US" sz="2400" dirty="0"/>
              <a:t>Strategic competitiveness results only when the firm satisfies a group of customers by using its competitive advantages as the basis for competing in individual product markets.</a:t>
            </a:r>
          </a:p>
          <a:p>
            <a:pPr lvl="1"/>
            <a:r>
              <a:rPr lang="en-US" sz="2000" dirty="0"/>
              <a:t>A key reason firms must satisfy customers with their business-level strategy is that returns earned from relationships with customers are the lifeblood of all organizations.</a:t>
            </a:r>
          </a:p>
          <a:p>
            <a:r>
              <a:rPr lang="en-US" sz="2400" dirty="0"/>
              <a:t>The most successful companies try to find new ways to:</a:t>
            </a:r>
          </a:p>
          <a:p>
            <a:pPr lvl="1"/>
            <a:r>
              <a:rPr lang="en-US" sz="2000" dirty="0"/>
              <a:t>Satisfy current customers</a:t>
            </a:r>
          </a:p>
          <a:p>
            <a:pPr lvl="1"/>
            <a:r>
              <a:rPr lang="en-US" sz="2000" dirty="0"/>
              <a:t>Meet the needs of new customers</a:t>
            </a:r>
          </a:p>
          <a:p>
            <a:r>
              <a:rPr lang="en-US" sz="2400" dirty="0"/>
              <a:t>Firms strengthen their relationships with customers by delivering superior value to them.</a:t>
            </a:r>
          </a:p>
          <a:p>
            <a:pPr lvl="1"/>
            <a:r>
              <a:rPr lang="en-US" sz="2200" dirty="0"/>
              <a:t>Delivering superior value often results in increased customer satisfaction.</a:t>
            </a:r>
          </a:p>
          <a:p>
            <a:pPr lvl="2"/>
            <a:r>
              <a:rPr lang="en-US" dirty="0"/>
              <a:t>In turn, customer satisfaction has a positive relationship with profitability because satisfied customers are more likely to be repeat customers.</a:t>
            </a:r>
          </a:p>
        </p:txBody>
      </p:sp>
    </p:spTree>
    <p:extLst>
      <p:ext uri="{BB962C8B-B14F-4D97-AF65-F5344CB8AC3E}">
        <p14:creationId xmlns:p14="http://schemas.microsoft.com/office/powerpoint/2010/main" val="198302139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6364" y="1399309"/>
            <a:ext cx="5444837" cy="609600"/>
          </a:xfrm>
        </p:spPr>
        <p:txBody>
          <a:bodyPr>
            <a:normAutofit/>
          </a:bodyPr>
          <a:lstStyle/>
          <a:p>
            <a:r>
              <a:rPr lang="en-US" sz="2800" dirty="0">
                <a:solidFill>
                  <a:schemeClr val="tx1"/>
                </a:solidFill>
              </a:rPr>
              <a:t>Reach, Richness, and Affiliation</a:t>
            </a:r>
            <a:endParaRPr lang="en-US" sz="1400" dirty="0">
              <a:solidFill>
                <a:schemeClr val="tx1"/>
              </a:solidFill>
            </a:endParaRPr>
          </a:p>
        </p:txBody>
      </p:sp>
      <p:sp>
        <p:nvSpPr>
          <p:cNvPr id="5" name="Text Placeholder 4"/>
          <p:cNvSpPr>
            <a:spLocks noGrp="1"/>
          </p:cNvSpPr>
          <p:nvPr>
            <p:ph type="body" sz="quarter" idx="10"/>
          </p:nvPr>
        </p:nvSpPr>
        <p:spPr>
          <a:xfrm>
            <a:off x="401780" y="2008909"/>
            <a:ext cx="5389421" cy="4657725"/>
          </a:xfrm>
        </p:spPr>
        <p:txBody>
          <a:bodyPr>
            <a:normAutofit/>
          </a:bodyPr>
          <a:lstStyle/>
          <a:p>
            <a:r>
              <a:rPr lang="en-US" sz="2400" dirty="0"/>
              <a:t>The </a:t>
            </a:r>
            <a:r>
              <a:rPr lang="en-US" sz="2400" b="1" i="1" dirty="0"/>
              <a:t>reach</a:t>
            </a:r>
            <a:r>
              <a:rPr lang="en-US" sz="2400" dirty="0"/>
              <a:t> dimension of relationships with customers revolves around the firm’s access and connection to customers.</a:t>
            </a:r>
          </a:p>
          <a:p>
            <a:r>
              <a:rPr lang="en-US" sz="2400" b="1" i="1" dirty="0"/>
              <a:t>Richness</a:t>
            </a:r>
            <a:r>
              <a:rPr lang="en-US" sz="2400" dirty="0"/>
              <a:t> concerns the depth and detail of the two-way flow of information between the firm and customers.</a:t>
            </a:r>
          </a:p>
          <a:p>
            <a:r>
              <a:rPr lang="en-US" sz="2400" b="1" i="1" dirty="0"/>
              <a:t>Affiliation</a:t>
            </a:r>
            <a:r>
              <a:rPr lang="en-US" sz="2400" dirty="0"/>
              <a:t> is concerned with facilitating useful interactions with customers.</a:t>
            </a:r>
          </a:p>
        </p:txBody>
      </p:sp>
      <p:sp>
        <p:nvSpPr>
          <p:cNvPr id="6" name="Text Placeholder 4">
            <a:extLst>
              <a:ext uri="{FF2B5EF4-FFF2-40B4-BE49-F238E27FC236}">
                <a16:creationId xmlns:a16="http://schemas.microsoft.com/office/drawing/2014/main" id="{C6BB1FB1-9526-0542-90D4-9A85884A3FA8}"/>
              </a:ext>
            </a:extLst>
          </p:cNvPr>
          <p:cNvSpPr txBox="1">
            <a:spLocks/>
          </p:cNvSpPr>
          <p:nvPr/>
        </p:nvSpPr>
        <p:spPr>
          <a:xfrm>
            <a:off x="5721927" y="2008908"/>
            <a:ext cx="6303818" cy="4657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231F1F"/>
              </a:buClr>
              <a:buFont typeface="Arial" panose="020B0604020202020204" pitchFamily="34" charset="0"/>
              <a:buChar char="•"/>
              <a:defRPr sz="2800" kern="1200">
                <a:solidFill>
                  <a:srgbClr val="231F1F"/>
                </a:solidFill>
                <a:latin typeface="+mn-lt"/>
                <a:ea typeface="+mn-ea"/>
                <a:cs typeface="+mn-cs"/>
              </a:defRPr>
            </a:lvl1pPr>
            <a:lvl2pPr marL="742950" indent="-285750" algn="l" defTabSz="914400" rtl="0" eaLnBrk="1" latinLnBrk="0" hangingPunct="1">
              <a:lnSpc>
                <a:spcPct val="90000"/>
              </a:lnSpc>
              <a:spcBef>
                <a:spcPts val="500"/>
              </a:spcBef>
              <a:buClr>
                <a:srgbClr val="231F1F"/>
              </a:buClr>
              <a:buFont typeface="Arial" panose="020B0604020202020204" pitchFamily="34" charset="0"/>
              <a:buChar char="•"/>
              <a:defRPr sz="2400" kern="1200">
                <a:solidFill>
                  <a:srgbClr val="231F1F"/>
                </a:solidFill>
                <a:latin typeface="+mn-lt"/>
                <a:ea typeface="+mn-ea"/>
                <a:cs typeface="+mn-cs"/>
              </a:defRPr>
            </a:lvl2pPr>
            <a:lvl3pPr marL="1143000" indent="-228600" algn="l" defTabSz="914400" rtl="0" eaLnBrk="1" latinLnBrk="0" hangingPunct="1">
              <a:lnSpc>
                <a:spcPct val="90000"/>
              </a:lnSpc>
              <a:spcBef>
                <a:spcPts val="500"/>
              </a:spcBef>
              <a:buClr>
                <a:srgbClr val="231F1F"/>
              </a:buClr>
              <a:buFont typeface="Arial" panose="020B0604020202020204" pitchFamily="34" charset="0"/>
              <a:buChar char="•"/>
              <a:defRPr sz="2000" kern="1200">
                <a:solidFill>
                  <a:srgbClr val="231F1F"/>
                </a:solidFill>
                <a:latin typeface="+mn-lt"/>
                <a:ea typeface="+mn-ea"/>
                <a:cs typeface="+mn-cs"/>
              </a:defRPr>
            </a:lvl3pPr>
            <a:lvl4pPr marL="1600200" indent="-228600" algn="l" defTabSz="914400" rtl="0" eaLnBrk="1" latinLnBrk="0" hangingPunct="1">
              <a:lnSpc>
                <a:spcPct val="90000"/>
              </a:lnSpc>
              <a:spcBef>
                <a:spcPts val="500"/>
              </a:spcBef>
              <a:buClr>
                <a:srgbClr val="231F1F"/>
              </a:buClr>
              <a:buFont typeface="Arial" panose="020B0604020202020204" pitchFamily="34" charset="0"/>
              <a:buChar char="•"/>
              <a:defRPr sz="1800" kern="1200">
                <a:solidFill>
                  <a:srgbClr val="231F1F"/>
                </a:solidFill>
                <a:latin typeface="+mn-lt"/>
                <a:ea typeface="+mn-ea"/>
                <a:cs typeface="+mn-cs"/>
              </a:defRPr>
            </a:lvl4pPr>
            <a:lvl5pPr marL="1828800" indent="0" algn="l" defTabSz="914400" rtl="0" eaLnBrk="1" latinLnBrk="0" hangingPunct="1">
              <a:lnSpc>
                <a:spcPct val="90000"/>
              </a:lnSpc>
              <a:spcBef>
                <a:spcPts val="500"/>
              </a:spcBef>
              <a:buClr>
                <a:srgbClr val="BE002F"/>
              </a:buClr>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A firm decides </a:t>
            </a:r>
            <a:r>
              <a:rPr lang="en-US" sz="2400" b="1" i="1" dirty="0">
                <a:solidFill>
                  <a:srgbClr val="C00000"/>
                </a:solidFill>
              </a:rPr>
              <a:t>who</a:t>
            </a:r>
            <a:r>
              <a:rPr lang="en-US" sz="2400" dirty="0"/>
              <a:t> the target customer is by dividing customers into groups based on differences in customers’ needs.</a:t>
            </a:r>
          </a:p>
          <a:p>
            <a:pPr lvl="1"/>
            <a:r>
              <a:rPr lang="en-US" sz="2200" b="1" dirty="0"/>
              <a:t>Market segmentation </a:t>
            </a:r>
            <a:r>
              <a:rPr lang="en-US" sz="2200" dirty="0"/>
              <a:t>is the process of dividing customers into groups based on their needs.</a:t>
            </a:r>
          </a:p>
          <a:p>
            <a:pPr lvl="2"/>
            <a:r>
              <a:rPr lang="en-US" dirty="0"/>
              <a:t>Market segmentation is used to cluster customers with similar needs into individual and identifiable groups.</a:t>
            </a:r>
          </a:p>
          <a:p>
            <a:pPr lvl="2"/>
            <a:r>
              <a:rPr lang="en-US" dirty="0"/>
              <a:t>Firms can use almost any identifiable human or organizational characteristic to subdivide a market into segments that differ from one another on a given characteristic.</a:t>
            </a:r>
          </a:p>
        </p:txBody>
      </p:sp>
      <p:sp>
        <p:nvSpPr>
          <p:cNvPr id="7" name="Title 3">
            <a:extLst>
              <a:ext uri="{FF2B5EF4-FFF2-40B4-BE49-F238E27FC236}">
                <a16:creationId xmlns:a16="http://schemas.microsoft.com/office/drawing/2014/main" id="{755AB20B-E781-234D-BD8B-A6B769CB3421}"/>
              </a:ext>
            </a:extLst>
          </p:cNvPr>
          <p:cNvSpPr txBox="1">
            <a:spLocks/>
          </p:cNvSpPr>
          <p:nvPr/>
        </p:nvSpPr>
        <p:spPr>
          <a:xfrm>
            <a:off x="5721927" y="1183549"/>
            <a:ext cx="6470073" cy="104112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231F1F"/>
                </a:solidFill>
                <a:latin typeface="+mj-lt"/>
                <a:ea typeface="+mj-ea"/>
                <a:cs typeface="+mj-cs"/>
              </a:defRPr>
            </a:lvl1pPr>
          </a:lstStyle>
          <a:p>
            <a:r>
              <a:rPr lang="en-US" sz="2800" dirty="0"/>
              <a:t>Who: Determining the Customers to Serve</a:t>
            </a:r>
            <a:endParaRPr lang="en-US" sz="1400" dirty="0"/>
          </a:p>
        </p:txBody>
      </p:sp>
    </p:spTree>
    <p:extLst>
      <p:ext uri="{BB962C8B-B14F-4D97-AF65-F5344CB8AC3E}">
        <p14:creationId xmlns:p14="http://schemas.microsoft.com/office/powerpoint/2010/main" val="30615747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3" y="196409"/>
            <a:ext cx="10972797" cy="1041120"/>
          </a:xfrm>
        </p:spPr>
        <p:txBody>
          <a:bodyPr/>
          <a:lstStyle/>
          <a:p>
            <a:r>
              <a:rPr lang="en-US" sz="2800" dirty="0">
                <a:solidFill>
                  <a:schemeClr val="bg1"/>
                </a:solidFill>
              </a:rPr>
              <a:t>Basis for Customer Segmentation</a:t>
            </a:r>
            <a:endParaRPr lang="en-US" sz="1800" dirty="0">
              <a:solidFill>
                <a:schemeClr val="bg1"/>
              </a:solidFill>
            </a:endParaRPr>
          </a:p>
        </p:txBody>
      </p:sp>
      <p:graphicFrame>
        <p:nvGraphicFramePr>
          <p:cNvPr id="2" name="Table Placeholder 1" descr="A table shows the different ways that consumer markets can be subdivided into segments." title="Table 4.1 – Basis for Customer Segmentation"/>
          <p:cNvGraphicFramePr>
            <a:graphicFrameLocks noGrp="1"/>
          </p:cNvGraphicFramePr>
          <p:nvPr>
            <p:ph type="tbl" sz="quarter" idx="10"/>
            <p:extLst>
              <p:ext uri="{D42A27DB-BD31-4B8C-83A1-F6EECF244321}">
                <p14:modId xmlns:p14="http://schemas.microsoft.com/office/powerpoint/2010/main" val="64642656"/>
              </p:ext>
            </p:extLst>
          </p:nvPr>
        </p:nvGraphicFramePr>
        <p:xfrm>
          <a:off x="609603" y="1780309"/>
          <a:ext cx="5444833" cy="4135582"/>
        </p:xfrm>
        <a:graphic>
          <a:graphicData uri="http://schemas.openxmlformats.org/drawingml/2006/table">
            <a:tbl>
              <a:tblPr firstRow="1" bandRow="1">
                <a:tableStyleId>{5C22544A-7EE6-4342-B048-85BDC9FD1C3A}</a:tableStyleId>
              </a:tblPr>
              <a:tblGrid>
                <a:gridCol w="5444833">
                  <a:extLst>
                    <a:ext uri="{9D8B030D-6E8A-4147-A177-3AD203B41FA5}">
                      <a16:colId xmlns:a16="http://schemas.microsoft.com/office/drawing/2014/main" val="20000"/>
                    </a:ext>
                  </a:extLst>
                </a:gridCol>
              </a:tblGrid>
              <a:tr h="4135582">
                <a:tc>
                  <a:txBody>
                    <a:bodyPr/>
                    <a:lstStyle/>
                    <a:p>
                      <a:pPr>
                        <a:spcBef>
                          <a:spcPts val="300"/>
                        </a:spcBef>
                      </a:pPr>
                      <a:r>
                        <a:rPr lang="en-US" sz="2000" b="1" dirty="0">
                          <a:solidFill>
                            <a:schemeClr val="tx1"/>
                          </a:solidFill>
                        </a:rPr>
                        <a:t>Consumer Markets</a:t>
                      </a:r>
                    </a:p>
                    <a:p>
                      <a:pPr marL="285750" indent="-285750">
                        <a:spcBef>
                          <a:spcPts val="300"/>
                        </a:spcBef>
                        <a:buFont typeface="+mj-lt"/>
                        <a:buAutoNum type="arabicPeriod"/>
                      </a:pPr>
                      <a:r>
                        <a:rPr lang="en-US" sz="2000" b="0" dirty="0">
                          <a:solidFill>
                            <a:schemeClr val="tx1"/>
                          </a:solidFill>
                        </a:rPr>
                        <a:t>Demographic factors (age, income, sex, etc.)</a:t>
                      </a:r>
                    </a:p>
                    <a:p>
                      <a:pPr marL="285750" indent="-285750">
                        <a:spcBef>
                          <a:spcPts val="300"/>
                        </a:spcBef>
                        <a:buFont typeface="+mj-lt"/>
                        <a:buAutoNum type="arabicPeriod"/>
                      </a:pPr>
                      <a:r>
                        <a:rPr lang="en-US" sz="2000" b="0" dirty="0">
                          <a:solidFill>
                            <a:schemeClr val="tx1"/>
                          </a:solidFill>
                        </a:rPr>
                        <a:t>Socioeconomic factors (social class, stage in the family life cycle)</a:t>
                      </a:r>
                    </a:p>
                    <a:p>
                      <a:pPr marL="285750" indent="-285750">
                        <a:spcBef>
                          <a:spcPts val="300"/>
                        </a:spcBef>
                        <a:buFont typeface="+mj-lt"/>
                        <a:buAutoNum type="arabicPeriod"/>
                      </a:pPr>
                      <a:r>
                        <a:rPr lang="en-US" sz="2000" b="0" dirty="0">
                          <a:solidFill>
                            <a:schemeClr val="tx1"/>
                          </a:solidFill>
                        </a:rPr>
                        <a:t>Geographic factors (cultural, regional, and national differences)</a:t>
                      </a:r>
                    </a:p>
                    <a:p>
                      <a:pPr marL="285750" indent="-285750">
                        <a:spcBef>
                          <a:spcPts val="300"/>
                        </a:spcBef>
                        <a:buFont typeface="+mj-lt"/>
                        <a:buAutoNum type="arabicPeriod"/>
                      </a:pPr>
                      <a:r>
                        <a:rPr lang="en-US" sz="2000" b="0" dirty="0">
                          <a:solidFill>
                            <a:schemeClr val="tx1"/>
                          </a:solidFill>
                        </a:rPr>
                        <a:t>Psychological factors (lifestyle, personality traits)</a:t>
                      </a:r>
                    </a:p>
                    <a:p>
                      <a:pPr marL="285750" indent="-285750">
                        <a:spcBef>
                          <a:spcPts val="300"/>
                        </a:spcBef>
                        <a:buFont typeface="+mj-lt"/>
                        <a:buAutoNum type="arabicPeriod"/>
                      </a:pPr>
                      <a:r>
                        <a:rPr lang="en-US" sz="2000" b="0" dirty="0">
                          <a:solidFill>
                            <a:schemeClr val="tx1"/>
                          </a:solidFill>
                        </a:rPr>
                        <a:t>Consumption patterns (heavy, moderate, and light users)</a:t>
                      </a:r>
                    </a:p>
                    <a:p>
                      <a:pPr marL="285750" indent="-285750">
                        <a:spcBef>
                          <a:spcPts val="300"/>
                        </a:spcBef>
                        <a:buFont typeface="+mj-lt"/>
                        <a:buAutoNum type="arabicPeriod"/>
                      </a:pPr>
                      <a:r>
                        <a:rPr lang="en-US" sz="2000" b="0" dirty="0">
                          <a:solidFill>
                            <a:schemeClr val="tx1"/>
                          </a:solidFill>
                        </a:rPr>
                        <a:t>Perceptual factors (benefit segmentation, perceptual mapping)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0"/>
                  </a:ext>
                </a:extLst>
              </a:tr>
            </a:tbl>
          </a:graphicData>
        </a:graphic>
      </p:graphicFrame>
      <p:graphicFrame>
        <p:nvGraphicFramePr>
          <p:cNvPr id="5" name="Table Placeholder 1" descr="A table shows the different ways that industrial markets can be subdivided into segments." title="Table 4.1 – Basis for Customer Segmentation">
            <a:extLst>
              <a:ext uri="{FF2B5EF4-FFF2-40B4-BE49-F238E27FC236}">
                <a16:creationId xmlns:a16="http://schemas.microsoft.com/office/drawing/2014/main" id="{43AF0094-9C06-5B4C-9FDD-011A9C41DEB9}"/>
              </a:ext>
            </a:extLst>
          </p:cNvPr>
          <p:cNvGraphicFramePr>
            <a:graphicFrameLocks/>
          </p:cNvGraphicFramePr>
          <p:nvPr>
            <p:extLst>
              <p:ext uri="{D42A27DB-BD31-4B8C-83A1-F6EECF244321}">
                <p14:modId xmlns:p14="http://schemas.microsoft.com/office/powerpoint/2010/main" val="363542110"/>
              </p:ext>
            </p:extLst>
          </p:nvPr>
        </p:nvGraphicFramePr>
        <p:xfrm>
          <a:off x="6262254" y="1780309"/>
          <a:ext cx="5320146" cy="4135582"/>
        </p:xfrm>
        <a:graphic>
          <a:graphicData uri="http://schemas.openxmlformats.org/drawingml/2006/table">
            <a:tbl>
              <a:tblPr firstRow="1" bandRow="1">
                <a:tableStyleId>{5C22544A-7EE6-4342-B048-85BDC9FD1C3A}</a:tableStyleId>
              </a:tblPr>
              <a:tblGrid>
                <a:gridCol w="5320146">
                  <a:extLst>
                    <a:ext uri="{9D8B030D-6E8A-4147-A177-3AD203B41FA5}">
                      <a16:colId xmlns:a16="http://schemas.microsoft.com/office/drawing/2014/main" val="20000"/>
                    </a:ext>
                  </a:extLst>
                </a:gridCol>
              </a:tblGrid>
              <a:tr h="4135582">
                <a:tc>
                  <a:txBody>
                    <a:bodyPr/>
                    <a:lstStyle/>
                    <a:p>
                      <a:pPr>
                        <a:spcBef>
                          <a:spcPts val="300"/>
                        </a:spcBef>
                      </a:pPr>
                      <a:r>
                        <a:rPr lang="en-US" sz="2000" b="1" dirty="0">
                          <a:solidFill>
                            <a:schemeClr val="tx1"/>
                          </a:solidFill>
                        </a:rPr>
                        <a:t>Industrial Markets</a:t>
                      </a:r>
                    </a:p>
                    <a:p>
                      <a:pPr marL="285750" indent="-285750">
                        <a:spcBef>
                          <a:spcPts val="300"/>
                        </a:spcBef>
                        <a:buFont typeface="+mj-lt"/>
                        <a:buAutoNum type="arabicPeriod"/>
                      </a:pPr>
                      <a:r>
                        <a:rPr lang="en-US" sz="2000" b="0" dirty="0">
                          <a:solidFill>
                            <a:schemeClr val="tx1"/>
                          </a:solidFill>
                        </a:rPr>
                        <a:t>End-use segments (identified by Standard</a:t>
                      </a:r>
                      <a:r>
                        <a:rPr lang="en-US" sz="2000" b="0" baseline="0" dirty="0">
                          <a:solidFill>
                            <a:schemeClr val="tx1"/>
                          </a:solidFill>
                        </a:rPr>
                        <a:t> Industrial Classification [S</a:t>
                      </a:r>
                      <a:r>
                        <a:rPr lang="en-US" sz="2000" b="0" spc="-1000" baseline="0" dirty="0">
                          <a:solidFill>
                            <a:schemeClr val="tx1"/>
                          </a:solidFill>
                        </a:rPr>
                        <a:t> </a:t>
                      </a:r>
                      <a:r>
                        <a:rPr lang="en-US" sz="2000" b="0" baseline="0" dirty="0">
                          <a:solidFill>
                            <a:schemeClr val="tx1"/>
                          </a:solidFill>
                        </a:rPr>
                        <a:t>I</a:t>
                      </a:r>
                      <a:r>
                        <a:rPr lang="en-US" sz="2000" b="0" spc="-1000" baseline="0" dirty="0">
                          <a:solidFill>
                            <a:schemeClr val="tx1"/>
                          </a:solidFill>
                        </a:rPr>
                        <a:t> </a:t>
                      </a:r>
                      <a:r>
                        <a:rPr lang="en-US" sz="2000" b="0" baseline="0" dirty="0">
                          <a:solidFill>
                            <a:schemeClr val="tx1"/>
                          </a:solidFill>
                        </a:rPr>
                        <a:t>C] code)</a:t>
                      </a:r>
                    </a:p>
                    <a:p>
                      <a:pPr marL="285750" indent="-285750">
                        <a:spcBef>
                          <a:spcPts val="300"/>
                        </a:spcBef>
                        <a:buFont typeface="+mj-lt"/>
                        <a:buAutoNum type="arabicPeriod"/>
                      </a:pPr>
                      <a:r>
                        <a:rPr lang="en-US" sz="2000" b="0" baseline="0" dirty="0">
                          <a:solidFill>
                            <a:schemeClr val="tx1"/>
                          </a:solidFill>
                        </a:rPr>
                        <a:t>Product segments (based on technological differences or production economics)</a:t>
                      </a:r>
                    </a:p>
                    <a:p>
                      <a:pPr marL="285750" indent="-285750">
                        <a:spcBef>
                          <a:spcPts val="300"/>
                        </a:spcBef>
                        <a:buFont typeface="+mj-lt"/>
                        <a:buAutoNum type="arabicPeriod"/>
                      </a:pPr>
                      <a:r>
                        <a:rPr lang="en-US" sz="2000" b="0" baseline="0" dirty="0">
                          <a:solidFill>
                            <a:schemeClr val="tx1"/>
                          </a:solidFill>
                        </a:rPr>
                        <a:t>Geographic segments (defined by boundaries between countries or by regional differences within them)</a:t>
                      </a:r>
                    </a:p>
                    <a:p>
                      <a:pPr marL="285750" indent="-285750">
                        <a:spcBef>
                          <a:spcPts val="300"/>
                        </a:spcBef>
                        <a:buFont typeface="+mj-lt"/>
                        <a:buAutoNum type="arabicPeriod"/>
                      </a:pPr>
                      <a:r>
                        <a:rPr lang="en-US" sz="2000" b="0" baseline="0" dirty="0">
                          <a:solidFill>
                            <a:schemeClr val="tx1"/>
                          </a:solidFill>
                        </a:rPr>
                        <a:t>Common buying factor segments (cut across product market and geographic segments)</a:t>
                      </a:r>
                    </a:p>
                    <a:p>
                      <a:pPr marL="285750" indent="-285750">
                        <a:spcBef>
                          <a:spcPts val="300"/>
                        </a:spcBef>
                        <a:buFont typeface="+mj-lt"/>
                        <a:buAutoNum type="arabicPeriod"/>
                      </a:pPr>
                      <a:r>
                        <a:rPr lang="en-US" sz="2000" b="0" baseline="0" dirty="0">
                          <a:solidFill>
                            <a:schemeClr val="tx1"/>
                          </a:solidFill>
                        </a:rPr>
                        <a:t>Customer size segments</a:t>
                      </a:r>
                      <a:endParaRPr lang="en-US" sz="20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77298485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6981" y="1436246"/>
            <a:ext cx="5403273" cy="1041120"/>
          </a:xfrm>
        </p:spPr>
        <p:txBody>
          <a:bodyPr>
            <a:normAutofit/>
          </a:bodyPr>
          <a:lstStyle/>
          <a:p>
            <a:r>
              <a:rPr lang="en-US" sz="2400" dirty="0">
                <a:solidFill>
                  <a:srgbClr val="C00000"/>
                </a:solidFill>
              </a:rPr>
              <a:t>What</a:t>
            </a:r>
            <a:r>
              <a:rPr lang="en-US" sz="2400" dirty="0"/>
              <a:t>: Determining Which Customer Needs to Satisfy</a:t>
            </a:r>
            <a:endParaRPr lang="en-US" sz="1200" dirty="0"/>
          </a:p>
        </p:txBody>
      </p:sp>
      <p:sp>
        <p:nvSpPr>
          <p:cNvPr id="5" name="Text Placeholder 4"/>
          <p:cNvSpPr>
            <a:spLocks noGrp="1"/>
          </p:cNvSpPr>
          <p:nvPr>
            <p:ph type="body" sz="quarter" idx="10"/>
          </p:nvPr>
        </p:nvSpPr>
        <p:spPr>
          <a:xfrm>
            <a:off x="180108" y="2347778"/>
            <a:ext cx="5403273" cy="4373707"/>
          </a:xfrm>
        </p:spPr>
        <p:txBody>
          <a:bodyPr>
            <a:normAutofit/>
          </a:bodyPr>
          <a:lstStyle/>
          <a:p>
            <a:r>
              <a:rPr lang="en-US" sz="2200" dirty="0"/>
              <a:t>Having close interactions with current and potential customers helps a firm identify the targeted customer group’s current and future needs that its products can satisfy.</a:t>
            </a:r>
          </a:p>
          <a:p>
            <a:pPr lvl="1"/>
            <a:r>
              <a:rPr lang="en-US" sz="2000" dirty="0"/>
              <a:t>In a general sense, </a:t>
            </a:r>
            <a:r>
              <a:rPr lang="en-US" sz="2000" i="1" dirty="0"/>
              <a:t>needs</a:t>
            </a:r>
            <a:r>
              <a:rPr lang="en-US" sz="2000" dirty="0"/>
              <a:t> (</a:t>
            </a:r>
            <a:r>
              <a:rPr lang="en-US" sz="2000" i="1" dirty="0"/>
              <a:t>what</a:t>
            </a:r>
            <a:r>
              <a:rPr lang="en-US" sz="2000" dirty="0"/>
              <a:t>) are related to a product’s benefits and features.</a:t>
            </a:r>
          </a:p>
          <a:p>
            <a:r>
              <a:rPr lang="en-US" sz="2200" dirty="0"/>
              <a:t>Successful firms:</a:t>
            </a:r>
          </a:p>
          <a:p>
            <a:pPr lvl="1"/>
            <a:r>
              <a:rPr lang="en-US" sz="2000" dirty="0"/>
              <a:t>Learn how to deliver to customers what they want, when they want it</a:t>
            </a:r>
          </a:p>
          <a:p>
            <a:pPr lvl="1"/>
            <a:r>
              <a:rPr lang="en-US" sz="2000" dirty="0"/>
              <a:t>Recognize that consumer needs change</a:t>
            </a:r>
          </a:p>
          <a:p>
            <a:pPr lvl="2"/>
            <a:r>
              <a:rPr lang="en-US" sz="1800" dirty="0"/>
              <a:t>Firms that fail to do this may lose their customers to competitors whose products provide more value.</a:t>
            </a:r>
          </a:p>
        </p:txBody>
      </p:sp>
      <p:sp>
        <p:nvSpPr>
          <p:cNvPr id="6" name="Text Placeholder 4">
            <a:extLst>
              <a:ext uri="{FF2B5EF4-FFF2-40B4-BE49-F238E27FC236}">
                <a16:creationId xmlns:a16="http://schemas.microsoft.com/office/drawing/2014/main" id="{212370EB-6DE2-C746-AA5E-44A641460ADA}"/>
              </a:ext>
            </a:extLst>
          </p:cNvPr>
          <p:cNvSpPr txBox="1">
            <a:spLocks/>
          </p:cNvSpPr>
          <p:nvPr/>
        </p:nvSpPr>
        <p:spPr>
          <a:xfrm>
            <a:off x="5500254" y="2347778"/>
            <a:ext cx="6497782" cy="4657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231F1F"/>
              </a:buClr>
              <a:buFont typeface="Arial" panose="020B0604020202020204" pitchFamily="34" charset="0"/>
              <a:buChar char="•"/>
              <a:defRPr sz="2800" kern="1200">
                <a:solidFill>
                  <a:srgbClr val="231F1F"/>
                </a:solidFill>
                <a:latin typeface="+mn-lt"/>
                <a:ea typeface="+mn-ea"/>
                <a:cs typeface="+mn-cs"/>
              </a:defRPr>
            </a:lvl1pPr>
            <a:lvl2pPr marL="742950" indent="-285750" algn="l" defTabSz="914400" rtl="0" eaLnBrk="1" latinLnBrk="0" hangingPunct="1">
              <a:lnSpc>
                <a:spcPct val="90000"/>
              </a:lnSpc>
              <a:spcBef>
                <a:spcPts val="500"/>
              </a:spcBef>
              <a:buClr>
                <a:srgbClr val="231F1F"/>
              </a:buClr>
              <a:buFont typeface="Arial" panose="020B0604020202020204" pitchFamily="34" charset="0"/>
              <a:buChar char="•"/>
              <a:defRPr sz="2400" kern="1200">
                <a:solidFill>
                  <a:srgbClr val="231F1F"/>
                </a:solidFill>
                <a:latin typeface="+mn-lt"/>
                <a:ea typeface="+mn-ea"/>
                <a:cs typeface="+mn-cs"/>
              </a:defRPr>
            </a:lvl2pPr>
            <a:lvl3pPr marL="1143000" indent="-228600" algn="l" defTabSz="914400" rtl="0" eaLnBrk="1" latinLnBrk="0" hangingPunct="1">
              <a:lnSpc>
                <a:spcPct val="90000"/>
              </a:lnSpc>
              <a:spcBef>
                <a:spcPts val="500"/>
              </a:spcBef>
              <a:buClr>
                <a:srgbClr val="231F1F"/>
              </a:buClr>
              <a:buFont typeface="Arial" panose="020B0604020202020204" pitchFamily="34" charset="0"/>
              <a:buChar char="•"/>
              <a:defRPr sz="2000" kern="1200">
                <a:solidFill>
                  <a:srgbClr val="231F1F"/>
                </a:solidFill>
                <a:latin typeface="+mn-lt"/>
                <a:ea typeface="+mn-ea"/>
                <a:cs typeface="+mn-cs"/>
              </a:defRPr>
            </a:lvl3pPr>
            <a:lvl4pPr marL="1600200" indent="-228600" algn="l" defTabSz="914400" rtl="0" eaLnBrk="1" latinLnBrk="0" hangingPunct="1">
              <a:lnSpc>
                <a:spcPct val="90000"/>
              </a:lnSpc>
              <a:spcBef>
                <a:spcPts val="500"/>
              </a:spcBef>
              <a:buClr>
                <a:srgbClr val="231F1F"/>
              </a:buClr>
              <a:buFont typeface="Arial" panose="020B0604020202020204" pitchFamily="34" charset="0"/>
              <a:buChar char="•"/>
              <a:defRPr sz="1800" kern="1200">
                <a:solidFill>
                  <a:srgbClr val="231F1F"/>
                </a:solidFill>
                <a:latin typeface="+mn-lt"/>
                <a:ea typeface="+mn-ea"/>
                <a:cs typeface="+mn-cs"/>
              </a:defRPr>
            </a:lvl4pPr>
            <a:lvl5pPr marL="1828800" indent="0" algn="l" defTabSz="914400" rtl="0" eaLnBrk="1" latinLnBrk="0" hangingPunct="1">
              <a:lnSpc>
                <a:spcPct val="90000"/>
              </a:lnSpc>
              <a:spcBef>
                <a:spcPts val="500"/>
              </a:spcBef>
              <a:buClr>
                <a:srgbClr val="BE002F"/>
              </a:buClr>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t>A firm must determine </a:t>
            </a:r>
            <a:r>
              <a:rPr lang="en-US" sz="2200" i="1" dirty="0"/>
              <a:t>how</a:t>
            </a:r>
            <a:r>
              <a:rPr lang="en-US" sz="2200" dirty="0"/>
              <a:t> to use its core competencies in order to implement value-creating strategies and develop products that can satisfy its target customers’ needs.</a:t>
            </a:r>
          </a:p>
          <a:p>
            <a:pPr lvl="1"/>
            <a:r>
              <a:rPr lang="en-US" sz="2000" i="1" dirty="0"/>
              <a:t>Core competencies </a:t>
            </a:r>
            <a:r>
              <a:rPr lang="en-US" sz="2000" dirty="0"/>
              <a:t>are resources and capabilities that serve as a source of competitive advantage for the firm over its rivals.</a:t>
            </a:r>
          </a:p>
          <a:p>
            <a:pPr lvl="2"/>
            <a:r>
              <a:rPr lang="en-US" dirty="0"/>
              <a:t>Customers’ expectations can be met and exceeded across time by only those firms with the capacity to:</a:t>
            </a:r>
          </a:p>
          <a:p>
            <a:pPr lvl="3"/>
            <a:r>
              <a:rPr lang="en-US" dirty="0"/>
              <a:t>Improve consistently</a:t>
            </a:r>
          </a:p>
          <a:p>
            <a:pPr lvl="3"/>
            <a:r>
              <a:rPr lang="en-US" dirty="0"/>
              <a:t>Innovate</a:t>
            </a:r>
          </a:p>
          <a:p>
            <a:pPr lvl="3"/>
            <a:r>
              <a:rPr lang="en-US" dirty="0"/>
              <a:t>Upgrade their competencies</a:t>
            </a:r>
            <a:endParaRPr lang="en-US" sz="900" dirty="0"/>
          </a:p>
        </p:txBody>
      </p:sp>
      <p:sp>
        <p:nvSpPr>
          <p:cNvPr id="7" name="Title 3">
            <a:extLst>
              <a:ext uri="{FF2B5EF4-FFF2-40B4-BE49-F238E27FC236}">
                <a16:creationId xmlns:a16="http://schemas.microsoft.com/office/drawing/2014/main" id="{DBD693A3-C178-0B4B-975A-C75ADBA8332E}"/>
              </a:ext>
            </a:extLst>
          </p:cNvPr>
          <p:cNvSpPr txBox="1">
            <a:spLocks/>
          </p:cNvSpPr>
          <p:nvPr/>
        </p:nvSpPr>
        <p:spPr>
          <a:xfrm>
            <a:off x="5576454" y="1436246"/>
            <a:ext cx="6262255" cy="104112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b="1" kern="1200">
                <a:solidFill>
                  <a:srgbClr val="231F1F"/>
                </a:solidFill>
                <a:latin typeface="+mj-lt"/>
                <a:ea typeface="+mj-ea"/>
                <a:cs typeface="+mj-cs"/>
              </a:defRPr>
            </a:lvl1pPr>
          </a:lstStyle>
          <a:p>
            <a:r>
              <a:rPr lang="en-US" sz="2400" dirty="0">
                <a:solidFill>
                  <a:srgbClr val="C00000"/>
                </a:solidFill>
              </a:rPr>
              <a:t>How</a:t>
            </a:r>
            <a:r>
              <a:rPr lang="en-US" sz="2400" dirty="0"/>
              <a:t>: Determining Core Competencies Necessary to Satisfy Customer Needs</a:t>
            </a:r>
            <a:endParaRPr lang="en-US" sz="1200" dirty="0"/>
          </a:p>
        </p:txBody>
      </p:sp>
    </p:spTree>
    <p:extLst>
      <p:ext uri="{BB962C8B-B14F-4D97-AF65-F5344CB8AC3E}">
        <p14:creationId xmlns:p14="http://schemas.microsoft.com/office/powerpoint/2010/main" val="43937644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09455" y="140991"/>
            <a:ext cx="5929745" cy="1041120"/>
          </a:xfrm>
        </p:spPr>
        <p:txBody>
          <a:bodyPr>
            <a:normAutofit fontScale="90000"/>
          </a:bodyPr>
          <a:lstStyle/>
          <a:p>
            <a:r>
              <a:rPr lang="en-US" dirty="0">
                <a:solidFill>
                  <a:schemeClr val="bg1"/>
                </a:solidFill>
              </a:rPr>
              <a:t>The Purpose of a Business-Level Strategy</a:t>
            </a:r>
            <a:endParaRPr lang="en-US" sz="1800" dirty="0">
              <a:solidFill>
                <a:schemeClr val="bg1"/>
              </a:solidFill>
            </a:endParaRPr>
          </a:p>
        </p:txBody>
      </p:sp>
      <p:sp>
        <p:nvSpPr>
          <p:cNvPr id="5" name="Text Placeholder 4"/>
          <p:cNvSpPr>
            <a:spLocks noGrp="1"/>
          </p:cNvSpPr>
          <p:nvPr>
            <p:ph type="body" sz="quarter" idx="10"/>
          </p:nvPr>
        </p:nvSpPr>
        <p:spPr>
          <a:xfrm>
            <a:off x="609600" y="1849756"/>
            <a:ext cx="10972800" cy="4657725"/>
          </a:xfrm>
        </p:spPr>
        <p:txBody>
          <a:bodyPr>
            <a:normAutofit/>
          </a:bodyPr>
          <a:lstStyle/>
          <a:p>
            <a:r>
              <a:rPr lang="en-US" sz="3200" dirty="0"/>
              <a:t>The purpose of a business-level strategy is to create differences between the firm’s position and those of its competitors.</a:t>
            </a:r>
          </a:p>
          <a:p>
            <a:pPr lvl="1"/>
            <a:r>
              <a:rPr lang="en-US" sz="2800" dirty="0"/>
              <a:t>To position itself differently from competitors, a firm must decide if it intends to </a:t>
            </a:r>
            <a:r>
              <a:rPr lang="en-US" sz="2800" i="1" dirty="0"/>
              <a:t>perform activities differently </a:t>
            </a:r>
            <a:r>
              <a:rPr lang="en-US" sz="2800" dirty="0"/>
              <a:t>or if it will </a:t>
            </a:r>
            <a:r>
              <a:rPr lang="en-US" sz="2800" i="1" dirty="0"/>
              <a:t>perform different activities</a:t>
            </a:r>
            <a:r>
              <a:rPr lang="en-US" sz="2800" dirty="0"/>
              <a:t>.</a:t>
            </a:r>
          </a:p>
          <a:p>
            <a:pPr lvl="2"/>
            <a:r>
              <a:rPr lang="en-US" sz="2400" dirty="0"/>
              <a:t>Thus, the firm’s business-level strategy is a deliberate choice about how it will perform the value chain’s primary and support activities to create unique value.</a:t>
            </a:r>
            <a:endParaRPr lang="en-US" sz="1400" dirty="0"/>
          </a:p>
        </p:txBody>
      </p:sp>
    </p:spTree>
    <p:extLst>
      <p:ext uri="{BB962C8B-B14F-4D97-AF65-F5344CB8AC3E}">
        <p14:creationId xmlns:p14="http://schemas.microsoft.com/office/powerpoint/2010/main" val="55918985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5709" y="127136"/>
            <a:ext cx="5888182" cy="1041120"/>
          </a:xfrm>
        </p:spPr>
        <p:txBody>
          <a:bodyPr>
            <a:normAutofit/>
          </a:bodyPr>
          <a:lstStyle/>
          <a:p>
            <a:r>
              <a:rPr lang="en-US" sz="2800" dirty="0">
                <a:solidFill>
                  <a:schemeClr val="bg1"/>
                </a:solidFill>
              </a:rPr>
              <a:t>Business Models and their Relationship with Business-Level Strategies </a:t>
            </a:r>
            <a:r>
              <a:rPr lang="en-US" sz="1800" dirty="0">
                <a:solidFill>
                  <a:schemeClr val="bg1"/>
                </a:solidFill>
              </a:rPr>
              <a:t>(slide 1 of 3)</a:t>
            </a:r>
            <a:endParaRPr lang="en-US" sz="1050" dirty="0">
              <a:solidFill>
                <a:schemeClr val="bg1"/>
              </a:solidFill>
            </a:endParaRPr>
          </a:p>
        </p:txBody>
      </p:sp>
      <p:sp>
        <p:nvSpPr>
          <p:cNvPr id="5" name="Text Placeholder 4"/>
          <p:cNvSpPr>
            <a:spLocks noGrp="1"/>
          </p:cNvSpPr>
          <p:nvPr>
            <p:ph type="body" sz="quarter" idx="10"/>
          </p:nvPr>
        </p:nvSpPr>
        <p:spPr>
          <a:xfrm>
            <a:off x="523176" y="1684421"/>
            <a:ext cx="11145648" cy="4521324"/>
          </a:xfrm>
        </p:spPr>
        <p:txBody>
          <a:bodyPr>
            <a:normAutofit fontScale="92500"/>
          </a:bodyPr>
          <a:lstStyle/>
          <a:p>
            <a:r>
              <a:rPr lang="en-US" sz="3200" dirty="0"/>
              <a:t>Business models are part of a comprehensive business-level strategy.</a:t>
            </a:r>
          </a:p>
          <a:p>
            <a:pPr lvl="1"/>
            <a:r>
              <a:rPr lang="en-US" sz="2800" dirty="0"/>
              <a:t>A </a:t>
            </a:r>
            <a:r>
              <a:rPr lang="en-US" sz="2800" b="1" dirty="0"/>
              <a:t>business model </a:t>
            </a:r>
            <a:r>
              <a:rPr lang="en-US" sz="2800" dirty="0"/>
              <a:t>describes what a firm does to create, deliver, and capture value for its stakeholders.</a:t>
            </a:r>
          </a:p>
          <a:p>
            <a:pPr lvl="1"/>
            <a:r>
              <a:rPr lang="en-US" sz="2800" dirty="0"/>
              <a:t>A business model influences the implementation of strategy, especially in terms of the interdependent processes the firm uses during implementation. </a:t>
            </a:r>
          </a:p>
          <a:p>
            <a:pPr lvl="1"/>
            <a:r>
              <a:rPr lang="en-US" sz="2800" dirty="0"/>
              <a:t>Developing and integrating a business model and a business-level strategy increases the likelihood of company success.</a:t>
            </a:r>
          </a:p>
          <a:p>
            <a:pPr lvl="2"/>
            <a:r>
              <a:rPr lang="en-US" sz="2400" dirty="0"/>
              <a:t>In essence, a business model is a </a:t>
            </a:r>
            <a:r>
              <a:rPr lang="en-US" sz="2400" i="1" dirty="0"/>
              <a:t>framework</a:t>
            </a:r>
            <a:r>
              <a:rPr lang="en-US" sz="2400" dirty="0"/>
              <a:t> for how the firm will use processes to create, deliver, and capture value, while a business-level strategy is the </a:t>
            </a:r>
            <a:r>
              <a:rPr lang="en-US" sz="2400" i="1" dirty="0"/>
              <a:t>path</a:t>
            </a:r>
            <a:r>
              <a:rPr lang="en-US" sz="2400" dirty="0"/>
              <a:t> the firm will follow to gain a competitive advantage by exploiting its core competencies in a specific product market.</a:t>
            </a:r>
          </a:p>
        </p:txBody>
      </p:sp>
    </p:spTree>
    <p:extLst>
      <p:ext uri="{BB962C8B-B14F-4D97-AF65-F5344CB8AC3E}">
        <p14:creationId xmlns:p14="http://schemas.microsoft.com/office/powerpoint/2010/main" val="108736393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0400" y="113282"/>
            <a:ext cx="5791200" cy="1041120"/>
          </a:xfrm>
        </p:spPr>
        <p:txBody>
          <a:bodyPr/>
          <a:lstStyle/>
          <a:p>
            <a:r>
              <a:rPr lang="en-US" sz="2800" dirty="0">
                <a:solidFill>
                  <a:schemeClr val="bg1"/>
                </a:solidFill>
              </a:rPr>
              <a:t>Business Models and their Relationship with Business-Level Strategies</a:t>
            </a:r>
            <a:endParaRPr lang="en-US" sz="1050" dirty="0">
              <a:solidFill>
                <a:schemeClr val="bg1"/>
              </a:solidFill>
            </a:endParaRPr>
          </a:p>
        </p:txBody>
      </p:sp>
      <p:sp>
        <p:nvSpPr>
          <p:cNvPr id="5" name="Text Placeholder 4"/>
          <p:cNvSpPr>
            <a:spLocks noGrp="1"/>
          </p:cNvSpPr>
          <p:nvPr>
            <p:ph type="body" sz="quarter" idx="10"/>
          </p:nvPr>
        </p:nvSpPr>
        <p:spPr>
          <a:xfrm>
            <a:off x="263236" y="1446728"/>
            <a:ext cx="11665527" cy="5209308"/>
          </a:xfrm>
        </p:spPr>
        <p:txBody>
          <a:bodyPr>
            <a:normAutofit fontScale="92500" lnSpcReduction="10000"/>
          </a:bodyPr>
          <a:lstStyle/>
          <a:p>
            <a:r>
              <a:rPr lang="en-US" sz="2600" dirty="0"/>
              <a:t>There are many types of business models, including:</a:t>
            </a:r>
          </a:p>
          <a:p>
            <a:pPr lvl="1"/>
            <a:r>
              <a:rPr lang="en-US" dirty="0"/>
              <a:t>The </a:t>
            </a:r>
            <a:r>
              <a:rPr lang="en-US" b="1" dirty="0"/>
              <a:t>franchise</a:t>
            </a:r>
            <a:r>
              <a:rPr lang="en-US" dirty="0"/>
              <a:t> model</a:t>
            </a:r>
          </a:p>
          <a:p>
            <a:pPr lvl="2"/>
            <a:r>
              <a:rPr lang="en-US" sz="1900" dirty="0"/>
              <a:t>A firm licenses its trademark and the processes it follows to create and deliver a product to franchisees.</a:t>
            </a:r>
          </a:p>
          <a:p>
            <a:pPr lvl="3"/>
            <a:r>
              <a:rPr lang="en-US" sz="1700" b="1" dirty="0"/>
              <a:t>Example: </a:t>
            </a:r>
            <a:r>
              <a:rPr lang="en-US" sz="1700" dirty="0"/>
              <a:t>McDonald’s</a:t>
            </a:r>
          </a:p>
          <a:p>
            <a:pPr lvl="1"/>
            <a:r>
              <a:rPr lang="en-US" dirty="0"/>
              <a:t>The </a:t>
            </a:r>
            <a:r>
              <a:rPr lang="en-US" b="1" dirty="0"/>
              <a:t>freemium</a:t>
            </a:r>
            <a:r>
              <a:rPr lang="en-US" dirty="0"/>
              <a:t> model</a:t>
            </a:r>
          </a:p>
          <a:p>
            <a:pPr lvl="2"/>
            <a:r>
              <a:rPr lang="en-US" sz="1900" dirty="0"/>
              <a:t>The firm provides a basic product to customers for free and earns revenues and profits by selling a premium version of the service.</a:t>
            </a:r>
          </a:p>
          <a:p>
            <a:pPr lvl="3"/>
            <a:r>
              <a:rPr lang="en-US" sz="1700" b="1" dirty="0"/>
              <a:t>Example:</a:t>
            </a:r>
            <a:r>
              <a:rPr lang="en-US" sz="1700" dirty="0"/>
              <a:t> Drop</a:t>
            </a:r>
            <a:r>
              <a:rPr lang="en-US" sz="1700" spc="-1000" dirty="0"/>
              <a:t> </a:t>
            </a:r>
            <a:r>
              <a:rPr lang="en-US" sz="1700" dirty="0"/>
              <a:t>box</a:t>
            </a:r>
          </a:p>
          <a:p>
            <a:pPr lvl="1"/>
            <a:r>
              <a:rPr lang="en-US" dirty="0"/>
              <a:t>The </a:t>
            </a:r>
            <a:r>
              <a:rPr lang="en-US" b="1" dirty="0"/>
              <a:t>advertising</a:t>
            </a:r>
            <a:r>
              <a:rPr lang="en-US" dirty="0"/>
              <a:t> model</a:t>
            </a:r>
          </a:p>
          <a:p>
            <a:pPr lvl="2"/>
            <a:r>
              <a:rPr lang="en-US" sz="1900" dirty="0"/>
              <a:t>For a fee, a firm provides advertisers with high-quality access to its target customers.</a:t>
            </a:r>
          </a:p>
          <a:p>
            <a:pPr lvl="3"/>
            <a:r>
              <a:rPr lang="en-US" sz="1700" b="1" dirty="0"/>
              <a:t>Example: </a:t>
            </a:r>
            <a:r>
              <a:rPr lang="en-US" sz="1700" dirty="0"/>
              <a:t>Google</a:t>
            </a:r>
          </a:p>
          <a:p>
            <a:pPr lvl="1"/>
            <a:r>
              <a:rPr lang="en-US" dirty="0"/>
              <a:t>The </a:t>
            </a:r>
            <a:r>
              <a:rPr lang="en-US" b="1" dirty="0"/>
              <a:t>subscription</a:t>
            </a:r>
            <a:r>
              <a:rPr lang="en-US" dirty="0"/>
              <a:t> model</a:t>
            </a:r>
          </a:p>
          <a:p>
            <a:pPr lvl="2"/>
            <a:r>
              <a:rPr lang="en-US" sz="1900" dirty="0"/>
              <a:t>A firm offers a product to customers on a regular basis such as once-per-month, once-per-year, or upon demand.</a:t>
            </a:r>
          </a:p>
          <a:p>
            <a:pPr lvl="3"/>
            <a:r>
              <a:rPr lang="en-US" sz="1700" b="1" dirty="0"/>
              <a:t>Example: </a:t>
            </a:r>
            <a:r>
              <a:rPr lang="en-US" sz="1700" dirty="0"/>
              <a:t>Netflix</a:t>
            </a:r>
          </a:p>
          <a:p>
            <a:pPr lvl="1"/>
            <a:r>
              <a:rPr lang="en-US" dirty="0"/>
              <a:t>The </a:t>
            </a:r>
            <a:r>
              <a:rPr lang="en-US" b="1" dirty="0"/>
              <a:t>peer-to-peer</a:t>
            </a:r>
            <a:r>
              <a:rPr lang="en-US" dirty="0"/>
              <a:t> model</a:t>
            </a:r>
          </a:p>
          <a:p>
            <a:pPr lvl="2"/>
            <a:r>
              <a:rPr lang="en-US" sz="1900" dirty="0"/>
              <a:t>A business matches those wanting a particular service with those providing that service.</a:t>
            </a:r>
          </a:p>
          <a:p>
            <a:pPr lvl="3"/>
            <a:r>
              <a:rPr lang="en-US" sz="1700" b="1" dirty="0"/>
              <a:t>Example: </a:t>
            </a:r>
            <a:r>
              <a:rPr lang="en-US" sz="1700" dirty="0"/>
              <a:t>Air</a:t>
            </a:r>
            <a:r>
              <a:rPr lang="en-US" sz="1700" spc="-1000" dirty="0"/>
              <a:t> </a:t>
            </a:r>
            <a:r>
              <a:rPr lang="en-US" sz="1700" dirty="0"/>
              <a:t>b</a:t>
            </a:r>
            <a:r>
              <a:rPr lang="en-US" sz="1700" spc="-1000" dirty="0"/>
              <a:t> </a:t>
            </a:r>
            <a:r>
              <a:rPr lang="en-US" sz="1700" dirty="0"/>
              <a:t>n</a:t>
            </a:r>
            <a:r>
              <a:rPr lang="en-US" sz="1700" spc="-1000" dirty="0"/>
              <a:t> </a:t>
            </a:r>
            <a:r>
              <a:rPr lang="en-US" sz="1700" dirty="0"/>
              <a:t>b</a:t>
            </a:r>
          </a:p>
        </p:txBody>
      </p:sp>
    </p:spTree>
    <p:extLst>
      <p:ext uri="{BB962C8B-B14F-4D97-AF65-F5344CB8AC3E}">
        <p14:creationId xmlns:p14="http://schemas.microsoft.com/office/powerpoint/2010/main" val="176441089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63092" y="140991"/>
            <a:ext cx="6802582" cy="1041120"/>
          </a:xfrm>
        </p:spPr>
        <p:txBody>
          <a:bodyPr>
            <a:normAutofit/>
          </a:bodyPr>
          <a:lstStyle/>
          <a:p>
            <a:r>
              <a:rPr lang="en-US" sz="3200" dirty="0">
                <a:solidFill>
                  <a:schemeClr val="bg1"/>
                </a:solidFill>
              </a:rPr>
              <a:t>Types of Business-Level Strategies</a:t>
            </a:r>
            <a:endParaRPr lang="en-US" sz="1000" dirty="0">
              <a:solidFill>
                <a:schemeClr val="bg1"/>
              </a:solidFill>
            </a:endParaRPr>
          </a:p>
        </p:txBody>
      </p:sp>
      <p:sp>
        <p:nvSpPr>
          <p:cNvPr id="5" name="Text Placeholder 4"/>
          <p:cNvSpPr>
            <a:spLocks noGrp="1"/>
          </p:cNvSpPr>
          <p:nvPr>
            <p:ph type="body" sz="quarter" idx="10"/>
          </p:nvPr>
        </p:nvSpPr>
        <p:spPr>
          <a:xfrm>
            <a:off x="320842" y="1491915"/>
            <a:ext cx="11871158" cy="4973782"/>
          </a:xfrm>
        </p:spPr>
        <p:txBody>
          <a:bodyPr>
            <a:normAutofit lnSpcReduction="10000"/>
          </a:bodyPr>
          <a:lstStyle/>
          <a:p>
            <a:r>
              <a:rPr lang="en-US" sz="2000" dirty="0"/>
              <a:t>Firms choose between five business-level strategies to establish and defend their desired strategic position against competitors:</a:t>
            </a:r>
          </a:p>
          <a:p>
            <a:pPr lvl="1">
              <a:buFont typeface="+mj-lt"/>
              <a:buAutoNum type="arabicPeriod"/>
            </a:pPr>
            <a:r>
              <a:rPr lang="en-US" sz="1800" dirty="0"/>
              <a:t>Cost leadership</a:t>
            </a:r>
          </a:p>
          <a:p>
            <a:pPr lvl="1">
              <a:buFont typeface="+mj-lt"/>
              <a:buAutoNum type="arabicPeriod"/>
            </a:pPr>
            <a:r>
              <a:rPr lang="en-US" sz="1800" dirty="0"/>
              <a:t>Differentiation</a:t>
            </a:r>
          </a:p>
          <a:p>
            <a:pPr lvl="1">
              <a:buFont typeface="+mj-lt"/>
              <a:buAutoNum type="arabicPeriod"/>
            </a:pPr>
            <a:r>
              <a:rPr lang="en-US" sz="1800" dirty="0"/>
              <a:t>Focused cost leadership</a:t>
            </a:r>
          </a:p>
          <a:p>
            <a:pPr lvl="1">
              <a:buFont typeface="+mj-lt"/>
              <a:buAutoNum type="arabicPeriod"/>
            </a:pPr>
            <a:r>
              <a:rPr lang="en-US" sz="1800" dirty="0"/>
              <a:t>Focused differentiation</a:t>
            </a:r>
          </a:p>
          <a:p>
            <a:pPr lvl="1">
              <a:buFont typeface="+mj-lt"/>
              <a:buAutoNum type="arabicPeriod"/>
            </a:pPr>
            <a:r>
              <a:rPr lang="en-US" sz="1800" dirty="0"/>
              <a:t>Integrated cost leadership</a:t>
            </a:r>
            <a:r>
              <a:rPr lang="en-US" sz="1800" spc="-1000" dirty="0"/>
              <a:t> </a:t>
            </a:r>
            <a:r>
              <a:rPr lang="en-US" sz="1800" dirty="0"/>
              <a:t>/</a:t>
            </a:r>
            <a:r>
              <a:rPr lang="en-US" sz="1800" spc="-1000" dirty="0"/>
              <a:t> </a:t>
            </a:r>
            <a:r>
              <a:rPr lang="en-US" sz="1800" dirty="0"/>
              <a:t>differentiation</a:t>
            </a:r>
          </a:p>
          <a:p>
            <a:pPr marL="342900" lvl="1" indent="-342900">
              <a:buFont typeface="+mj-lt"/>
              <a:buChar char="•"/>
            </a:pPr>
            <a:r>
              <a:rPr lang="en-US" sz="2000" dirty="0"/>
              <a:t>Each business-level strategy can help the firm establish and exploit a competitive advantage (either lowest cost or distinctiveness) as the basis for how it will create value for customers within a particular competitive scope (broad market or narrow market).</a:t>
            </a:r>
          </a:p>
          <a:p>
            <a:r>
              <a:rPr lang="en-US" sz="2000" dirty="0"/>
              <a:t>None of the five business-level strategies is inherently or universally superior to the others.</a:t>
            </a:r>
          </a:p>
          <a:p>
            <a:r>
              <a:rPr lang="en-US" sz="2000" dirty="0"/>
              <a:t>The effectiveness of each strategy is contingent on the:</a:t>
            </a:r>
          </a:p>
          <a:p>
            <a:pPr lvl="1"/>
            <a:r>
              <a:rPr lang="en-US" sz="1800" dirty="0"/>
              <a:t>Opportunities and threats in a firm’s external environment</a:t>
            </a:r>
          </a:p>
          <a:p>
            <a:pPr lvl="1"/>
            <a:r>
              <a:rPr lang="en-US" sz="1800" dirty="0"/>
              <a:t>Strengths and weaknesses derived from its resource portfolio</a:t>
            </a:r>
          </a:p>
          <a:p>
            <a:r>
              <a:rPr lang="en-US" sz="2000" dirty="0"/>
              <a:t>Thus, it is critical for the firm to select a business-level strategy that represents an effective match between the opportunities and threats in its external environment and the strengths of its internal organization based on its core competencies.</a:t>
            </a:r>
          </a:p>
        </p:txBody>
      </p:sp>
    </p:spTree>
    <p:extLst>
      <p:ext uri="{BB962C8B-B14F-4D97-AF65-F5344CB8AC3E}">
        <p14:creationId xmlns:p14="http://schemas.microsoft.com/office/powerpoint/2010/main" val="90093195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37618" y="168699"/>
            <a:ext cx="10972797" cy="1041120"/>
          </a:xfrm>
        </p:spPr>
        <p:txBody>
          <a:bodyPr>
            <a:normAutofit/>
          </a:bodyPr>
          <a:lstStyle/>
          <a:p>
            <a:r>
              <a:rPr lang="en-US" sz="3200" dirty="0">
                <a:solidFill>
                  <a:schemeClr val="bg1"/>
                </a:solidFill>
              </a:rPr>
              <a:t>Five Business-Level Strategies</a:t>
            </a:r>
          </a:p>
        </p:txBody>
      </p:sp>
      <p:pic>
        <p:nvPicPr>
          <p:cNvPr id="8" name="Picture Placeholder 7" descr="A graphic shows the five business-level strategies and how they differ on the basis for customer value and target market.&#10;&#10;Four quadrants are placed in two rows. The top-left quadrant is labeled Cost Leadership. The top-right quadrant is labeled Differentiation. The bottom-left quadrant is labeled Focused Cost Leadership. The bottom-right quadrant is labeled Focused Differentiation. A rectangle is placed on top of and in the center of the four quadrants and is labeled Integrated Cost Leadership / Differentiation.&#10;&#10;Above the quadrants, at the top of the figure, is the label Basis for Customer Value centered in bold. The two types of potential competitive advantage are listed. Above the first column of quadrants (Cost Leadership and Focused Cost Leadership) is the label Lowest Cost. Above the second column of quadrants (Differentiation and Focused Differentiation) is the label Distinctiveness.&#10;&#10;Outside the quadrants, at the left of the figure, is the label Target Market centered in bold. The two types of target markets are listed. To the left of the first row of quadrants (Cost Leadership and Differentiation) is the label Broad Market. To the left of the second row of quadrants (Focused Cost Leadership and Focused Differentiation) is the label Narrow Market Segment, left parenthesis, s, right parenthesis." title="Figure 4.1 – Five Business-Level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3034145" y="1581149"/>
            <a:ext cx="5750192" cy="4620690"/>
          </a:xfrm>
        </p:spPr>
      </p:pic>
      <p:pic>
        <p:nvPicPr>
          <p:cNvPr id="9" name="Picture Placeholder 8" descr="The following source line is given below the figure: Based on M. E. Porter, 19 98, Competitive Advantage: Creating and Sustaining Superior Performance, New York: The Free Press; D. G. Sirmon, M. A. Hitt, and R. D. Ireland, 2007, Managing firm resources in dynamic environments to create value: Looking inside the black box, Academy of Management Review, 32, 273 to 292; D. G. Sirmon, M. A. Hitt, R. D. Ireland, and B. A. Gilbert, 2011, Resource orchestration to create competitive advantage: Breadth, depth and life cycles effects, Journal of Management, 37, 1390 to 1412." title="Figure 4.1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737618" y="6214236"/>
            <a:ext cx="5486400" cy="596189"/>
          </a:xfrm>
        </p:spPr>
      </p:pic>
    </p:spTree>
    <p:extLst>
      <p:ext uri="{BB962C8B-B14F-4D97-AF65-F5344CB8AC3E}">
        <p14:creationId xmlns:p14="http://schemas.microsoft.com/office/powerpoint/2010/main" val="761023348"/>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37973"/>
            <a:ext cx="10972799" cy="1041120"/>
          </a:xfrm>
        </p:spPr>
        <p:txBody>
          <a:bodyPr/>
          <a:lstStyle/>
          <a:p>
            <a:r>
              <a:rPr lang="en-US" dirty="0">
                <a:solidFill>
                  <a:schemeClr val="bg1"/>
                </a:solidFill>
              </a:rPr>
              <a:t>Cost Leadership Strategy </a:t>
            </a:r>
            <a:endParaRPr lang="en-US" sz="600" dirty="0"/>
          </a:p>
        </p:txBody>
      </p:sp>
      <p:sp>
        <p:nvSpPr>
          <p:cNvPr id="5" name="Text Placeholder 4"/>
          <p:cNvSpPr>
            <a:spLocks noGrp="1"/>
          </p:cNvSpPr>
          <p:nvPr>
            <p:ph type="body" sz="quarter" idx="10"/>
          </p:nvPr>
        </p:nvSpPr>
        <p:spPr/>
        <p:txBody>
          <a:bodyPr/>
          <a:lstStyle/>
          <a:p>
            <a:r>
              <a:rPr lang="en-US" sz="2400" dirty="0"/>
              <a:t>The </a:t>
            </a:r>
            <a:r>
              <a:rPr lang="en-US" sz="2400" b="1" dirty="0"/>
              <a:t>cost leadership strategy </a:t>
            </a:r>
            <a:r>
              <a:rPr lang="en-US" sz="2400" dirty="0"/>
              <a:t>is an integrated set of actions taken to produce products with features that are acceptable to customers at the lowest cost, relative to that of competitors.</a:t>
            </a:r>
          </a:p>
          <a:p>
            <a:r>
              <a:rPr lang="en-US" sz="2400" dirty="0"/>
              <a:t>Firms using the cost leadership strategy commonly sell standardized goods or services, but with competitive levels of differentiation, to the industry’s most typical customers.</a:t>
            </a:r>
          </a:p>
          <a:p>
            <a:r>
              <a:rPr lang="en-US" sz="2400" dirty="0"/>
              <a:t>Process innovations (newly designed production and distribution methods and techniques that allow the firm to operate more efficiently) are critical to a firm’s efforts to use the cost leadership strategy successfully.</a:t>
            </a:r>
          </a:p>
        </p:txBody>
      </p:sp>
    </p:spTree>
    <p:extLst>
      <p:ext uri="{BB962C8B-B14F-4D97-AF65-F5344CB8AC3E}">
        <p14:creationId xmlns:p14="http://schemas.microsoft.com/office/powerpoint/2010/main" val="376378467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170766"/>
            <a:ext cx="10972797" cy="1041120"/>
          </a:xfrm>
        </p:spPr>
        <p:txBody>
          <a:bodyPr>
            <a:normAutofit/>
          </a:bodyPr>
          <a:lstStyle/>
          <a:p>
            <a:r>
              <a:rPr lang="en-US" sz="2400" dirty="0">
                <a:solidFill>
                  <a:schemeClr val="bg1"/>
                </a:solidFill>
              </a:rPr>
              <a:t>Examples of Value-Creating Activities </a:t>
            </a:r>
            <a:br>
              <a:rPr lang="en-US" sz="2400" dirty="0">
                <a:solidFill>
                  <a:schemeClr val="bg1"/>
                </a:solidFill>
              </a:rPr>
            </a:br>
            <a:r>
              <a:rPr lang="en-US" sz="2400" dirty="0">
                <a:solidFill>
                  <a:schemeClr val="bg1"/>
                </a:solidFill>
              </a:rPr>
              <a:t>Associated with the Cost Leadership Strategy</a:t>
            </a:r>
          </a:p>
        </p:txBody>
      </p:sp>
      <p:pic>
        <p:nvPicPr>
          <p:cNvPr id="9" name="Picture Placeholder 8" descr="A figure provides examples for each of the value chain activities and support functions that allow a firm to create value when implementing the cost leadership strategy. The figure is divided into two parts.&#10;&#10;The top part of the figure is labeled Support Functions. A rectangle labeled Finance is shown and lists the following activity: Manage financial resources to ensure positive cash flow and low debt costs. A downward-pointing arrow extends from the bottom of the rectangle and leads to a rectangle labeled Human Resources. The following two activities are listed: Develop policies to ensure efficient hiring and retention to keep costs low. Implement training to ensure high employee efficiency. A downward-pointing arrow extends from the bottom of the rectangle and leads to a rectangle labeled Management Information Systems. The following activity is listed: Develop and maintain cost-effective M I S operations. A downward-pointing arrow extends from the bottom of the rectangle and leads to a long arrow pointing to the right. The arrow spans the length of the figure. To the right of the tip of the arrow is the word Customers.&#10;&#10;The bottom part of the figure is labeled Value Chain Activities. A rectangle labeled Supply-Chain Management is shown. The following activity is listed: Effective relationships with suppliers to maintain efficient flow of goods, left parenthesis, supplies, right parenthesis, for operations. To the right of the rectangle is a small arrow pointing to the right. To the right of the arrow is a rectangle labeled Operations. The following activity is listed: Build economies of scale and efficient operations, left parenthesis, for example, production processes, right parenthesis. To the right of the rectangle is a small arrow pointing to the right. To the right of the arrow is a rectangle labeled Distribution. The following activity is listed: Use of low-cost modes of transporting goods and delivery times that produce lowest costs. To the right of the rectangle is a small arrow pointing to the right. To the right of the arrow is a rectangle labeled Marketing, left parenthesis, including Sales, right parenthesis. The following activity is listed: Targeted advertising and low prices for high sales volumes. To the right of the rectangle is a small arrow pointing to the right. To the right of the arrow is a rectangle labeled Follow-Up Service. The following activity is listed: Efficient follow-up to reduce returns." title="Figure 4.2 – Examples of Value-Creating Activities Associated with the Cost Leadership Strategy"/>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895601" y="1600201"/>
            <a:ext cx="6400800" cy="4356811"/>
          </a:xfrm>
        </p:spPr>
      </p:pic>
      <p:pic>
        <p:nvPicPr>
          <p:cNvPr id="8" name="Picture Placeholder 7" descr="The following source line is given below the figure: Based on M. E. Porter, 19 98, Competitive Advantage: Creating and Sustaining Superior Performance, New York: The Free Press; D. G. Sirmon, M. A. Hitt, and R. D. Ireland, 2007, Managing firm resources in dynamic environments to create value: Looking inside the black box, Academy of Management Review, 32, 273 to 292; D. G. Sirmon, M. A. Hitt, R. D. Ireland, and B. A. Gilbert, 2011, Resource orchestration to create competitive advantage: Breadth, depth and life cycles effects, Journal of Management, 37: 1390 to 1412." title="Figure 4.2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374074" y="6151169"/>
            <a:ext cx="6400800" cy="388315"/>
          </a:xfrm>
        </p:spPr>
      </p:pic>
    </p:spTree>
    <p:extLst>
      <p:ext uri="{BB962C8B-B14F-4D97-AF65-F5344CB8AC3E}">
        <p14:creationId xmlns:p14="http://schemas.microsoft.com/office/powerpoint/2010/main" val="267395980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09093"/>
            <a:ext cx="10972799" cy="1041120"/>
          </a:xfrm>
        </p:spPr>
        <p:txBody>
          <a:bodyPr/>
          <a:lstStyle/>
          <a:p>
            <a:r>
              <a:rPr lang="en-US" dirty="0">
                <a:solidFill>
                  <a:schemeClr val="bg1"/>
                </a:solidFill>
              </a:rPr>
              <a:t>Cost Leadership Strategy</a:t>
            </a:r>
            <a:endParaRPr lang="en-US" sz="600" dirty="0">
              <a:solidFill>
                <a:schemeClr val="bg1"/>
              </a:solidFill>
            </a:endParaRPr>
          </a:p>
        </p:txBody>
      </p:sp>
      <p:sp>
        <p:nvSpPr>
          <p:cNvPr id="5" name="Text Placeholder 4"/>
          <p:cNvSpPr>
            <a:spLocks noGrp="1"/>
          </p:cNvSpPr>
          <p:nvPr>
            <p:ph type="body" sz="quarter" idx="10"/>
          </p:nvPr>
        </p:nvSpPr>
        <p:spPr>
          <a:xfrm>
            <a:off x="609600" y="1666876"/>
            <a:ext cx="11251842" cy="4657725"/>
          </a:xfrm>
        </p:spPr>
        <p:txBody>
          <a:bodyPr>
            <a:normAutofit lnSpcReduction="10000"/>
          </a:bodyPr>
          <a:lstStyle/>
          <a:p>
            <a:r>
              <a:rPr lang="en-US" sz="2400" spc="-20" dirty="0"/>
              <a:t>Firms that effectively use the cost leadership strategy can earn above-average returns despite the presence of strong competitive forces.</a:t>
            </a:r>
            <a:endParaRPr lang="en-US" sz="2400" dirty="0"/>
          </a:p>
          <a:p>
            <a:pPr marL="0" indent="0">
              <a:buNone/>
            </a:pPr>
            <a:r>
              <a:rPr lang="en-US" sz="2400" b="1" dirty="0"/>
              <a:t>Rivalry with Existing Competitors</a:t>
            </a:r>
          </a:p>
          <a:p>
            <a:r>
              <a:rPr lang="en-US" sz="2400" dirty="0"/>
              <a:t>Because of the cost leader’s advantageous position, rivals hesitate to compete on the price variable.</a:t>
            </a:r>
          </a:p>
          <a:p>
            <a:r>
              <a:rPr lang="en-US" sz="2400" dirty="0"/>
              <a:t>Factors that influence the degree of rivalry that firms encounter when implementing the cost leadership strategy include:</a:t>
            </a:r>
          </a:p>
          <a:p>
            <a:pPr lvl="1"/>
            <a:r>
              <a:rPr lang="en-US" sz="2000" dirty="0"/>
              <a:t>Organizational size</a:t>
            </a:r>
          </a:p>
          <a:p>
            <a:pPr lvl="1"/>
            <a:r>
              <a:rPr lang="en-US" sz="2000" dirty="0"/>
              <a:t>Resources possessed by rivals</a:t>
            </a:r>
          </a:p>
          <a:p>
            <a:pPr lvl="1"/>
            <a:r>
              <a:rPr lang="en-US" sz="2000" dirty="0"/>
              <a:t>A firm’s dependence on a particular market</a:t>
            </a:r>
          </a:p>
          <a:p>
            <a:pPr lvl="1"/>
            <a:r>
              <a:rPr lang="en-US" sz="2000" dirty="0"/>
              <a:t>Location </a:t>
            </a:r>
          </a:p>
          <a:p>
            <a:pPr lvl="1"/>
            <a:r>
              <a:rPr lang="en-US" sz="2000" dirty="0"/>
              <a:t>Prior competitive interactions between firms</a:t>
            </a:r>
          </a:p>
          <a:p>
            <a:pPr lvl="1"/>
            <a:r>
              <a:rPr lang="en-US" sz="2000" dirty="0"/>
              <a:t>A firm’s reach, richness, and affiliation with customers</a:t>
            </a:r>
          </a:p>
        </p:txBody>
      </p:sp>
    </p:spTree>
    <p:extLst>
      <p:ext uri="{BB962C8B-B14F-4D97-AF65-F5344CB8AC3E}">
        <p14:creationId xmlns:p14="http://schemas.microsoft.com/office/powerpoint/2010/main" val="1440315532"/>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0456"/>
            <a:ext cx="10972799" cy="1041120"/>
          </a:xfrm>
        </p:spPr>
        <p:txBody>
          <a:bodyPr/>
          <a:lstStyle/>
          <a:p>
            <a:r>
              <a:rPr lang="en-US" dirty="0">
                <a:solidFill>
                  <a:schemeClr val="bg1"/>
                </a:solidFill>
              </a:rPr>
              <a:t>Cost Leadership Strategy </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0" indent="0">
              <a:buNone/>
            </a:pPr>
            <a:r>
              <a:rPr lang="en-US" sz="2400" b="1" dirty="0"/>
              <a:t>Bargaining Power of Buyers (Customers)</a:t>
            </a:r>
          </a:p>
          <a:p>
            <a:r>
              <a:rPr lang="en-US" sz="2400" spc="-10" dirty="0"/>
              <a:t>Although customers can force a cost leader to reduce its prices, prices will not be reduced below the level at which the cost leader’s next-most-efficient industry competitor can earn average returns.</a:t>
            </a:r>
          </a:p>
          <a:p>
            <a:pPr lvl="1"/>
            <a:r>
              <a:rPr lang="en-US" sz="2000" dirty="0"/>
              <a:t>A competitor that does not earn average returns would be forced to exit the market, leaving the cost leader with less competition and an even stronger bargaining position.</a:t>
            </a:r>
          </a:p>
          <a:p>
            <a:pPr lvl="1"/>
            <a:endParaRPr lang="en-US" sz="2000" dirty="0"/>
          </a:p>
          <a:p>
            <a:pPr marL="0" indent="0">
              <a:buNone/>
            </a:pPr>
            <a:r>
              <a:rPr lang="en-US" sz="2400" b="1" dirty="0"/>
              <a:t>Bargaining Power of Suppliers</a:t>
            </a:r>
          </a:p>
          <a:p>
            <a:r>
              <a:rPr lang="en-US" sz="2400" dirty="0"/>
              <a:t>A cost leader generally operates with margins greater than the margins earned by its competitors, thus making it possible for the cost leader to absorb its suppliers’ price increases.</a:t>
            </a:r>
          </a:p>
          <a:p>
            <a:r>
              <a:rPr lang="en-US" sz="2400" dirty="0"/>
              <a:t>To reduce costs, some firms may outsource an entire function to a single or a small number of suppliers.</a:t>
            </a:r>
          </a:p>
        </p:txBody>
      </p:sp>
    </p:spTree>
    <p:extLst>
      <p:ext uri="{BB962C8B-B14F-4D97-AF65-F5344CB8AC3E}">
        <p14:creationId xmlns:p14="http://schemas.microsoft.com/office/powerpoint/2010/main" val="243686117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70456"/>
            <a:ext cx="10972799" cy="1041120"/>
          </a:xfrm>
        </p:spPr>
        <p:txBody>
          <a:bodyPr/>
          <a:lstStyle/>
          <a:p>
            <a:r>
              <a:rPr lang="en-US" dirty="0">
                <a:solidFill>
                  <a:schemeClr val="bg1"/>
                </a:solidFill>
              </a:rPr>
              <a:t>Cost Leadership Strategy </a:t>
            </a:r>
            <a:endParaRPr lang="en-US" sz="1050" dirty="0">
              <a:solidFill>
                <a:schemeClr val="bg1"/>
              </a:solidFill>
            </a:endParaRPr>
          </a:p>
        </p:txBody>
      </p:sp>
      <p:sp>
        <p:nvSpPr>
          <p:cNvPr id="5" name="Text Placeholder 4"/>
          <p:cNvSpPr>
            <a:spLocks noGrp="1"/>
          </p:cNvSpPr>
          <p:nvPr>
            <p:ph type="body" sz="quarter" idx="10"/>
          </p:nvPr>
        </p:nvSpPr>
        <p:spPr>
          <a:xfrm>
            <a:off x="476518" y="1609860"/>
            <a:ext cx="11346288" cy="4829578"/>
          </a:xfrm>
        </p:spPr>
        <p:txBody>
          <a:bodyPr>
            <a:normAutofit fontScale="85000" lnSpcReduction="20000"/>
          </a:bodyPr>
          <a:lstStyle/>
          <a:p>
            <a:pPr marL="0" indent="0">
              <a:buNone/>
            </a:pPr>
            <a:r>
              <a:rPr lang="en-US" sz="2600" b="1" dirty="0"/>
              <a:t>Potential Entrants</a:t>
            </a:r>
          </a:p>
          <a:p>
            <a:r>
              <a:rPr lang="en-US" sz="2600" dirty="0"/>
              <a:t>Over time, the efficiency of a cost leader enhances its profit margins, which in turn creates an entry barrier to potential competitors.</a:t>
            </a:r>
          </a:p>
          <a:p>
            <a:pPr lvl="1"/>
            <a:r>
              <a:rPr lang="en-US" sz="2200" dirty="0"/>
              <a:t>New entrants must be willing to accept less than average returns until they gain the experience required to approach the cost leader’s efficiency.</a:t>
            </a:r>
            <a:endParaRPr lang="en-US" sz="2000" b="1" dirty="0"/>
          </a:p>
          <a:p>
            <a:pPr marL="0" indent="0">
              <a:buNone/>
            </a:pPr>
            <a:r>
              <a:rPr lang="en-US" sz="2600" b="1" dirty="0"/>
              <a:t>Product Substitutes</a:t>
            </a:r>
          </a:p>
          <a:p>
            <a:r>
              <a:rPr lang="en-US" sz="2600" dirty="0"/>
              <a:t>When faced with product substitutes, the cost leader has more flexibility than do its competitors.</a:t>
            </a:r>
          </a:p>
          <a:p>
            <a:pPr lvl="1"/>
            <a:r>
              <a:rPr lang="en-US" sz="2200" dirty="0"/>
              <a:t>To retain customers, it often can reduce its product’s price.</a:t>
            </a:r>
          </a:p>
          <a:p>
            <a:pPr marL="0" indent="0">
              <a:buNone/>
            </a:pPr>
            <a:r>
              <a:rPr lang="en-US" b="1" dirty="0"/>
              <a:t>Competitive Risks of the Cost Leadership Strategy</a:t>
            </a:r>
          </a:p>
          <a:p>
            <a:r>
              <a:rPr lang="en-US" sz="2600" dirty="0"/>
              <a:t>Competitive risks associated with the cost leadership strategy include:</a:t>
            </a:r>
          </a:p>
          <a:p>
            <a:pPr lvl="1"/>
            <a:r>
              <a:rPr lang="en-US" sz="2200" dirty="0"/>
              <a:t>A loss of competitive advantage to newer technologies</a:t>
            </a:r>
          </a:p>
          <a:p>
            <a:pPr lvl="1"/>
            <a:r>
              <a:rPr lang="en-US" sz="2200" dirty="0"/>
              <a:t>A failure to detect changes in customers’ needs</a:t>
            </a:r>
          </a:p>
          <a:p>
            <a:pPr lvl="1"/>
            <a:r>
              <a:rPr lang="en-US" sz="2200" dirty="0"/>
              <a:t>The ability to imitate the cost leader’s competitive advantage through competitors’ own distinct strategic actions</a:t>
            </a:r>
          </a:p>
          <a:p>
            <a:pPr marL="457200" lvl="1" indent="0">
              <a:buNone/>
            </a:pPr>
            <a:endParaRPr lang="en-US" sz="1600" dirty="0"/>
          </a:p>
        </p:txBody>
      </p:sp>
    </p:spTree>
    <p:extLst>
      <p:ext uri="{BB962C8B-B14F-4D97-AF65-F5344CB8AC3E}">
        <p14:creationId xmlns:p14="http://schemas.microsoft.com/office/powerpoint/2010/main" val="417516753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21972"/>
            <a:ext cx="10972799" cy="1041120"/>
          </a:xfrm>
        </p:spPr>
        <p:txBody>
          <a:bodyPr/>
          <a:lstStyle/>
          <a:p>
            <a:r>
              <a:rPr lang="en-US" dirty="0">
                <a:solidFill>
                  <a:schemeClr val="bg1"/>
                </a:solidFill>
              </a:rPr>
              <a:t>Differentiation Strategy</a:t>
            </a:r>
            <a:endParaRPr lang="en-US" sz="105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r>
              <a:rPr lang="en-US" sz="2400" dirty="0"/>
              <a:t>The </a:t>
            </a:r>
            <a:r>
              <a:rPr lang="en-US" sz="2400" b="1" dirty="0"/>
              <a:t>differentiation strategy </a:t>
            </a:r>
            <a:r>
              <a:rPr lang="en-US" sz="2400" dirty="0"/>
              <a:t>is an integrated set of actions taken to produce products (at an acceptable cost) that customers perceive as being different in ways that are important to them.</a:t>
            </a:r>
          </a:p>
          <a:p>
            <a:r>
              <a:rPr lang="en-US" sz="2400" spc="-30" dirty="0"/>
              <a:t>While cost leaders serve a typical customer in an industry, differentiators target customers for whom the firm creates value because of the manner in which its products differ from those produced and marketed by competitors.</a:t>
            </a:r>
          </a:p>
          <a:p>
            <a:r>
              <a:rPr lang="en-US" sz="2400" dirty="0"/>
              <a:t>Product innovation (a new product or service development that solves the customer’s problem and benefits both the customer and the company) is critical to the successful use of the differentiation strategy.</a:t>
            </a:r>
          </a:p>
          <a:p>
            <a:r>
              <a:rPr lang="en-US" sz="2400" dirty="0"/>
              <a:t>Through the differentiation strategy, the firm produces distinctive products for customers who value differentiated features more than low cost.</a:t>
            </a:r>
          </a:p>
          <a:p>
            <a:pPr lvl="1"/>
            <a:r>
              <a:rPr lang="en-US" sz="2000" dirty="0"/>
              <a:t>Because a differentiated product satisfies customers’ unique needs, firms following the differentiation strategy are able to charge premium prices.</a:t>
            </a:r>
          </a:p>
          <a:p>
            <a:pPr lvl="2"/>
            <a:r>
              <a:rPr lang="en-US" sz="1800" dirty="0"/>
              <a:t>The ability to sell a product at a price that substantially exceeds the cost of creating its differentiated features allows the firm to outperform rivals and earn above-average returns.</a:t>
            </a:r>
          </a:p>
        </p:txBody>
      </p:sp>
    </p:spTree>
    <p:extLst>
      <p:ext uri="{BB962C8B-B14F-4D97-AF65-F5344CB8AC3E}">
        <p14:creationId xmlns:p14="http://schemas.microsoft.com/office/powerpoint/2010/main" val="319384388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6214"/>
            <a:ext cx="10972799" cy="1041120"/>
          </a:xfrm>
        </p:spPr>
        <p:txBody>
          <a:bodyPr/>
          <a:lstStyle/>
          <a:p>
            <a:r>
              <a:rPr lang="en-US" dirty="0">
                <a:solidFill>
                  <a:schemeClr val="bg1"/>
                </a:solidFill>
              </a:rPr>
              <a:t>Differentiation Strategy</a:t>
            </a:r>
            <a:endParaRPr lang="en-US" sz="1050" dirty="0">
              <a:solidFill>
                <a:schemeClr val="bg1"/>
              </a:solidFill>
            </a:endParaRPr>
          </a:p>
        </p:txBody>
      </p:sp>
      <p:sp>
        <p:nvSpPr>
          <p:cNvPr id="5" name="Text Placeholder 4"/>
          <p:cNvSpPr>
            <a:spLocks noGrp="1"/>
          </p:cNvSpPr>
          <p:nvPr>
            <p:ph type="body" sz="quarter" idx="10"/>
          </p:nvPr>
        </p:nvSpPr>
        <p:spPr>
          <a:xfrm>
            <a:off x="609600" y="1666876"/>
            <a:ext cx="11135932" cy="4888470"/>
          </a:xfrm>
        </p:spPr>
        <p:txBody>
          <a:bodyPr>
            <a:normAutofit/>
          </a:bodyPr>
          <a:lstStyle/>
          <a:p>
            <a:r>
              <a:rPr lang="en-US" sz="2400" dirty="0"/>
              <a:t>To maintain success by implementing the differentiation strategy, the firm must:</a:t>
            </a:r>
          </a:p>
          <a:p>
            <a:pPr lvl="1"/>
            <a:r>
              <a:rPr lang="en-US" sz="2000" spc="-20" dirty="0"/>
              <a:t>Consistently upgrade differentiated features that customers value</a:t>
            </a:r>
          </a:p>
          <a:p>
            <a:pPr lvl="1"/>
            <a:r>
              <a:rPr lang="en-US" sz="2000" dirty="0"/>
              <a:t>Create new valuable features without significant cost increases</a:t>
            </a:r>
            <a:endParaRPr lang="en-US" dirty="0"/>
          </a:p>
          <a:p>
            <a:r>
              <a:rPr lang="en-US" sz="2400" dirty="0"/>
              <a:t>Firms using the differentiation strategy seek to differentiate their products from competitors’ products on as many dimensions as possible.</a:t>
            </a:r>
          </a:p>
          <a:p>
            <a:pPr lvl="1"/>
            <a:r>
              <a:rPr lang="en-US" sz="2000" dirty="0"/>
              <a:t>The less similarity to competitors’ offerings, the more buffered a firm is from competition with its rivals.</a:t>
            </a:r>
          </a:p>
          <a:p>
            <a:r>
              <a:rPr lang="en-US" sz="2400" dirty="0"/>
              <a:t>Firms use the value chain to determine if they are able to link the activities required to create value by using the differentiation strategy.</a:t>
            </a:r>
          </a:p>
          <a:p>
            <a:pPr lvl="1"/>
            <a:r>
              <a:rPr lang="en-US" sz="2000" dirty="0"/>
              <a:t>Companies without the skills needed to link these activities cannot expect to use the differentiation strategy successfully.</a:t>
            </a:r>
            <a:endParaRPr lang="en-US" sz="1800" dirty="0"/>
          </a:p>
        </p:txBody>
      </p:sp>
    </p:spTree>
    <p:extLst>
      <p:ext uri="{BB962C8B-B14F-4D97-AF65-F5344CB8AC3E}">
        <p14:creationId xmlns:p14="http://schemas.microsoft.com/office/powerpoint/2010/main" val="175793300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8239" y="144698"/>
            <a:ext cx="10972797" cy="1041120"/>
          </a:xfrm>
        </p:spPr>
        <p:txBody>
          <a:bodyPr>
            <a:normAutofit/>
          </a:bodyPr>
          <a:lstStyle/>
          <a:p>
            <a:r>
              <a:rPr lang="en-US" sz="2800" dirty="0">
                <a:solidFill>
                  <a:schemeClr val="bg1"/>
                </a:solidFill>
              </a:rPr>
              <a:t>Examples of Value-Creating Activities </a:t>
            </a:r>
            <a:br>
              <a:rPr lang="en-US" sz="2800" dirty="0">
                <a:solidFill>
                  <a:schemeClr val="bg1"/>
                </a:solidFill>
              </a:rPr>
            </a:br>
            <a:r>
              <a:rPr lang="en-US" sz="2800" dirty="0">
                <a:solidFill>
                  <a:schemeClr val="bg1"/>
                </a:solidFill>
              </a:rPr>
              <a:t>Associated with the Differentiation Strategy</a:t>
            </a:r>
          </a:p>
        </p:txBody>
      </p:sp>
      <p:pic>
        <p:nvPicPr>
          <p:cNvPr id="9" name="Picture Placeholder 8" descr="A figure provides examples for each of the value chain activities and support functions that allow a firm to create value when implementing the differentiation strategy. The figure is divided into two parts.&#10;&#10;The top part of the figure is labeled Support Functions. A rectangle labeled Finance is shown and lists the following activity: Make long-term investments in the development of new technology and innovative products, in marketing and advertising, and in an ability to provide exceptional service. A downward-pointing arrow extends from the bottom of the rectangle and leads to a rectangle labeled Human Resources. The following activities are listed: Recruit highly qualified employees and invest in training that provides them with the latest technological knowledge and the capabilities to provide breakthrough services. A downward-pointing arrow extends from the bottom of the rectangle and leads to a rectangle labeled Management Information Systems. The following activity is listed: Acquire and develop excellent information systems that provide up-to-date market intelligence and real-time information in all areas relevant for strategic and major operational decisions. A downward-pointing arrow extends from the bottom of the rectangle and leads to a long arrow pointing to the right. The arrow spans the length of the figure. To the right of the tip of the arrow is the word Customers.&#10;&#10;The bottom part of the figure is labeled Value Chain Activities. A rectangle labeled Supply-Chain Management is shown. The following two activities are listed: Develop and maintain positive relations with major suppliers. Ensure the receipt of high quality supplies, left parenthesis, raw materials and other goods, right parenthesis. To the right of the rectangle is a small arrow pointing to the right. To the right of the arrow is a rectangle labeled Operations. The following two activities are listed: Manufacture high-quality goods. Develop flexible systems that allow rapid word responses to customers' changing needs. To the right of the rectangle is a small arrow pointing to the right. To the right of the arrow is a rectangle labeled Distribution. The following activity is listed: Provide accurate and timely delivery of goods to customers. To the right of the rectangle is a small arrow pointing to the right. To the right of the arrow is a rectangle labeled Marketing, left parenthesis, including Sales, right parenthesis. The following two activities are listed: Build strong positive relationships with customers. Invest in an effective promotion and advertising program. To the right of the rectangle is a small arrow pointing to the right. To the right of the arrow is a rectangle labeled Follow-Up Service. The following two activities are listed: Have a specially trained unit to provide after-sales service. Ensure high customer satisfaction." title="Figure 4.3 – Examples of Value-Creating Activities Associated with the Differentiation Strategy"/>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859110" y="1535258"/>
            <a:ext cx="5838359" cy="4529761"/>
          </a:xfrm>
        </p:spPr>
      </p:pic>
      <p:pic>
        <p:nvPicPr>
          <p:cNvPr id="8" name="Picture Placeholder 7" descr="The following source line is given below the figure: Based on information from M. E. Porter, 19 98, Competitive Advantage: Creating and Sustaining Superior Performance, New York: The Free Press; D. G. Sirmon, M. A. Hitt, and R. D. Ireland, 2007, Managing firm resources in dynamic environments to create value: Looking inside the black box, Academy of Management Review, 32, 273 to 292; D. G. Sirmon, M. A. Hitt, R. D. Ireland, and B. A. Gilbert, 2011, Resource orchestration to create competitive advantage: Breadth, depth and life cycles effects, Journal of Management, 37: 1390 to 1412." title="Figure 4.3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373917" y="6205240"/>
            <a:ext cx="5760720" cy="472379"/>
          </a:xfrm>
        </p:spPr>
      </p:pic>
    </p:spTree>
    <p:extLst>
      <p:ext uri="{BB962C8B-B14F-4D97-AF65-F5344CB8AC3E}">
        <p14:creationId xmlns:p14="http://schemas.microsoft.com/office/powerpoint/2010/main" val="746781715"/>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746" y="183335"/>
            <a:ext cx="10972799" cy="1041120"/>
          </a:xfrm>
        </p:spPr>
        <p:txBody>
          <a:bodyPr/>
          <a:lstStyle/>
          <a:p>
            <a:r>
              <a:rPr lang="en-US" dirty="0">
                <a:solidFill>
                  <a:schemeClr val="bg1"/>
                </a:solidFill>
              </a:rPr>
              <a:t>Differentiation Strategy</a:t>
            </a:r>
            <a:endParaRPr lang="en-US" sz="600" dirty="0">
              <a:solidFill>
                <a:schemeClr val="bg1"/>
              </a:solidFill>
            </a:endParaRPr>
          </a:p>
        </p:txBody>
      </p:sp>
      <p:sp>
        <p:nvSpPr>
          <p:cNvPr id="5" name="Text Placeholder 4"/>
          <p:cNvSpPr>
            <a:spLocks noGrp="1"/>
          </p:cNvSpPr>
          <p:nvPr>
            <p:ph type="body" sz="quarter" idx="10"/>
          </p:nvPr>
        </p:nvSpPr>
        <p:spPr>
          <a:xfrm>
            <a:off x="425003" y="1558344"/>
            <a:ext cx="11346287" cy="4675031"/>
          </a:xfrm>
        </p:spPr>
        <p:txBody>
          <a:bodyPr>
            <a:normAutofit fontScale="92500" lnSpcReduction="20000"/>
          </a:bodyPr>
          <a:lstStyle/>
          <a:p>
            <a:r>
              <a:rPr lang="en-US" sz="1600" dirty="0"/>
              <a:t>There are ways that firms using the differentiation strategy can successfully position themselves in terms of the five forces of competition to earn above-average returns.</a:t>
            </a:r>
          </a:p>
          <a:p>
            <a:pPr marL="0" indent="0">
              <a:buNone/>
            </a:pPr>
            <a:r>
              <a:rPr lang="en-US" sz="1600" b="1" dirty="0"/>
              <a:t>Rivalry with Existing Competitors</a:t>
            </a:r>
          </a:p>
          <a:p>
            <a:r>
              <a:rPr lang="en-US" sz="1600" dirty="0"/>
              <a:t>Customers of products differentiated in ways that are meaningful to them tend to be loyal and less sensitive to price increases.</a:t>
            </a:r>
          </a:p>
          <a:p>
            <a:pPr lvl="1"/>
            <a:r>
              <a:rPr lang="en-US" sz="1600" dirty="0"/>
              <a:t>The relationship between brand loyalty and price sensitivity insulates a firm from competitive rivalry.</a:t>
            </a:r>
          </a:p>
          <a:p>
            <a:pPr marL="0" indent="0">
              <a:buNone/>
            </a:pPr>
            <a:r>
              <a:rPr lang="en-US" sz="1600" b="1" dirty="0"/>
              <a:t>Bargaining Power of Buyers (Customers)</a:t>
            </a:r>
          </a:p>
          <a:p>
            <a:r>
              <a:rPr lang="en-US" sz="1600" dirty="0"/>
              <a:t>Purchasers of differentiated products accept price increases as long as they continue to perceive the products satisfy their distinctive needs at an acceptable cost.</a:t>
            </a:r>
          </a:p>
          <a:p>
            <a:pPr marL="0" indent="0">
              <a:buNone/>
            </a:pPr>
            <a:r>
              <a:rPr lang="en-US" sz="1600" b="1" dirty="0"/>
              <a:t>Bargaining Power of Suppliers</a:t>
            </a:r>
          </a:p>
          <a:p>
            <a:r>
              <a:rPr lang="en-US" sz="1600" dirty="0"/>
              <a:t>Higher costs from suppliers can be:</a:t>
            </a:r>
          </a:p>
          <a:p>
            <a:pPr lvl="1"/>
            <a:r>
              <a:rPr lang="en-US" sz="1600" dirty="0"/>
              <a:t>Absorbed by high margins earned by the firm</a:t>
            </a:r>
          </a:p>
          <a:p>
            <a:pPr lvl="1"/>
            <a:r>
              <a:rPr lang="en-US" sz="1600" dirty="0"/>
              <a:t>Passed on to customers through price increases</a:t>
            </a:r>
          </a:p>
          <a:p>
            <a:pPr marL="0" indent="0">
              <a:buNone/>
            </a:pPr>
            <a:r>
              <a:rPr lang="en-US" sz="1600" b="1" dirty="0"/>
              <a:t>Potential Entrants</a:t>
            </a:r>
          </a:p>
          <a:p>
            <a:r>
              <a:rPr lang="en-US" sz="1600" spc="-10" dirty="0"/>
              <a:t>Substantial barriers to potential entrants are created by:</a:t>
            </a:r>
          </a:p>
          <a:p>
            <a:pPr lvl="1"/>
            <a:r>
              <a:rPr lang="en-US" sz="1600" dirty="0"/>
              <a:t>Customer loyalty</a:t>
            </a:r>
          </a:p>
          <a:p>
            <a:pPr lvl="1"/>
            <a:r>
              <a:rPr lang="en-US" sz="1600" dirty="0"/>
              <a:t>The need to overcome the uniqueness of a differentiated product</a:t>
            </a:r>
          </a:p>
          <a:p>
            <a:pPr marL="0" indent="0">
              <a:buNone/>
            </a:pPr>
            <a:r>
              <a:rPr lang="en-US" sz="1600" b="1" dirty="0"/>
              <a:t>Product Substitutes</a:t>
            </a:r>
          </a:p>
          <a:p>
            <a:r>
              <a:rPr lang="en-US" sz="1600" dirty="0"/>
              <a:t>Companies selling brand-name products to loyal customers face a lower probability of customers switching to substitute products.</a:t>
            </a:r>
          </a:p>
        </p:txBody>
      </p:sp>
    </p:spTree>
    <p:extLst>
      <p:ext uri="{BB962C8B-B14F-4D97-AF65-F5344CB8AC3E}">
        <p14:creationId xmlns:p14="http://schemas.microsoft.com/office/powerpoint/2010/main" val="320708189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09092"/>
            <a:ext cx="10972799" cy="1041120"/>
          </a:xfrm>
        </p:spPr>
        <p:txBody>
          <a:bodyPr/>
          <a:lstStyle/>
          <a:p>
            <a:r>
              <a:rPr lang="en-US" dirty="0">
                <a:solidFill>
                  <a:schemeClr val="bg1"/>
                </a:solidFill>
              </a:rPr>
              <a:t>Differentiation Strategy</a:t>
            </a:r>
            <a:endParaRPr lang="en-US" sz="600" dirty="0">
              <a:solidFill>
                <a:schemeClr val="bg1"/>
              </a:solidFill>
            </a:endParaRPr>
          </a:p>
        </p:txBody>
      </p:sp>
      <p:sp>
        <p:nvSpPr>
          <p:cNvPr id="5" name="Text Placeholder 4"/>
          <p:cNvSpPr>
            <a:spLocks noGrp="1"/>
          </p:cNvSpPr>
          <p:nvPr>
            <p:ph type="body" sz="quarter" idx="10"/>
          </p:nvPr>
        </p:nvSpPr>
        <p:spPr/>
        <p:txBody>
          <a:bodyPr/>
          <a:lstStyle/>
          <a:p>
            <a:pPr marL="0" indent="0">
              <a:buNone/>
            </a:pPr>
            <a:r>
              <a:rPr lang="en-US" sz="2400" b="1" dirty="0"/>
              <a:t>Competitive Risks of the Differentiation Strategy</a:t>
            </a:r>
          </a:p>
          <a:p>
            <a:r>
              <a:rPr lang="en-US" sz="2400" dirty="0"/>
              <a:t>Risks associated with the differentiation strategy include:</a:t>
            </a:r>
          </a:p>
          <a:p>
            <a:pPr lvl="1"/>
            <a:r>
              <a:rPr lang="en-US" sz="2000" dirty="0"/>
              <a:t>A customer group’s decision that a differentiated product’s unique features are no longer worth a premium price</a:t>
            </a:r>
          </a:p>
          <a:p>
            <a:pPr lvl="1"/>
            <a:r>
              <a:rPr lang="en-US" sz="2000" dirty="0"/>
              <a:t>The inability of a differentiated product to create the type of value for which customers are willing to pay a premium price</a:t>
            </a:r>
          </a:p>
          <a:p>
            <a:pPr lvl="1"/>
            <a:r>
              <a:rPr lang="en-US" sz="2000" dirty="0"/>
              <a:t>The ability of competitors to provide customers with products that have features similar to those of the differentiated product, but at a lower cost</a:t>
            </a:r>
          </a:p>
          <a:p>
            <a:pPr lvl="1"/>
            <a:r>
              <a:rPr lang="en-US" sz="2000" dirty="0"/>
              <a:t>Counterfeiting</a:t>
            </a:r>
          </a:p>
          <a:p>
            <a:pPr lvl="1"/>
            <a:r>
              <a:rPr lang="en-US" sz="2000" dirty="0"/>
              <a:t>The failure of a firm to meet customers’ expectations through its efforts to implement the differentiation strategy</a:t>
            </a:r>
            <a:endParaRPr lang="en-US" sz="1800" dirty="0"/>
          </a:p>
        </p:txBody>
      </p:sp>
    </p:spTree>
    <p:extLst>
      <p:ext uri="{BB962C8B-B14F-4D97-AF65-F5344CB8AC3E}">
        <p14:creationId xmlns:p14="http://schemas.microsoft.com/office/powerpoint/2010/main" val="2681532024"/>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6213"/>
            <a:ext cx="10972799" cy="1041120"/>
          </a:xfrm>
        </p:spPr>
        <p:txBody>
          <a:bodyPr/>
          <a:lstStyle/>
          <a:p>
            <a:r>
              <a:rPr lang="en-US" dirty="0">
                <a:solidFill>
                  <a:schemeClr val="bg1"/>
                </a:solidFill>
              </a:rPr>
              <a:t>Focus Strategies</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The </a:t>
            </a:r>
            <a:r>
              <a:rPr lang="en-US" b="1" dirty="0"/>
              <a:t>focus strategy </a:t>
            </a:r>
            <a:r>
              <a:rPr lang="en-US" dirty="0"/>
              <a:t>is an integrated set of actions taken to produce products that serve the needs of a particular segment of customers.</a:t>
            </a:r>
          </a:p>
          <a:p>
            <a:pPr lvl="1"/>
            <a:r>
              <a:rPr lang="en-US" dirty="0"/>
              <a:t>Market segments firms may choose to serve by implementing a focus strategy include:</a:t>
            </a:r>
          </a:p>
          <a:p>
            <a:pPr lvl="2"/>
            <a:r>
              <a:rPr lang="en-US" dirty="0"/>
              <a:t>A particular buyer group</a:t>
            </a:r>
          </a:p>
          <a:p>
            <a:pPr lvl="3"/>
            <a:r>
              <a:rPr lang="en-US" b="1" dirty="0"/>
              <a:t>Example: </a:t>
            </a:r>
            <a:r>
              <a:rPr lang="en-US" dirty="0"/>
              <a:t>Senior citizens</a:t>
            </a:r>
          </a:p>
          <a:p>
            <a:pPr lvl="2"/>
            <a:r>
              <a:rPr lang="en-US" dirty="0"/>
              <a:t>A different segment of a product line</a:t>
            </a:r>
          </a:p>
          <a:p>
            <a:pPr lvl="3"/>
            <a:r>
              <a:rPr lang="en-US" b="1" dirty="0"/>
              <a:t>Example: </a:t>
            </a:r>
            <a:r>
              <a:rPr lang="en-US" dirty="0"/>
              <a:t>Products for professional painters</a:t>
            </a:r>
          </a:p>
          <a:p>
            <a:pPr lvl="2"/>
            <a:r>
              <a:rPr lang="en-US" dirty="0"/>
              <a:t>A different geographic market</a:t>
            </a:r>
          </a:p>
          <a:p>
            <a:pPr lvl="3"/>
            <a:r>
              <a:rPr lang="en-US" b="1" dirty="0"/>
              <a:t>Example:</a:t>
            </a:r>
            <a:r>
              <a:rPr lang="en-US" dirty="0"/>
              <a:t> Northern or southern Italy</a:t>
            </a:r>
          </a:p>
        </p:txBody>
      </p:sp>
    </p:spTree>
    <p:extLst>
      <p:ext uri="{BB962C8B-B14F-4D97-AF65-F5344CB8AC3E}">
        <p14:creationId xmlns:p14="http://schemas.microsoft.com/office/powerpoint/2010/main" val="105179450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6214"/>
            <a:ext cx="10972799" cy="1041120"/>
          </a:xfrm>
        </p:spPr>
        <p:txBody>
          <a:bodyPr/>
          <a:lstStyle/>
          <a:p>
            <a:r>
              <a:rPr lang="en-US" dirty="0">
                <a:solidFill>
                  <a:schemeClr val="bg1"/>
                </a:solidFill>
              </a:rPr>
              <a:t>Focus Strategies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2400" dirty="0"/>
              <a:t>A focus strategy leads to success when the firm: </a:t>
            </a:r>
          </a:p>
          <a:p>
            <a:pPr lvl="1"/>
            <a:r>
              <a:rPr lang="en-US" sz="2000" dirty="0"/>
              <a:t>Serves a segment well whose unique needs are so specialized that broad-based competitors choose not to serve that segment</a:t>
            </a:r>
          </a:p>
          <a:p>
            <a:pPr lvl="1"/>
            <a:r>
              <a:rPr lang="en-US" sz="2000" dirty="0"/>
              <a:t>Creates value for a segment that exceeds the value created by industry-wide competitors</a:t>
            </a:r>
          </a:p>
          <a:p>
            <a:r>
              <a:rPr lang="en-US" sz="2400" dirty="0"/>
              <a:t>Firms can create value for customers in specific and unique market segments by using the:</a:t>
            </a:r>
          </a:p>
          <a:p>
            <a:pPr lvl="1"/>
            <a:r>
              <a:rPr lang="en-US" sz="2000" dirty="0"/>
              <a:t>Focused cost leadership strategy </a:t>
            </a:r>
          </a:p>
          <a:p>
            <a:pPr lvl="1"/>
            <a:r>
              <a:rPr lang="en-US" sz="2000" dirty="0"/>
              <a:t>Focused differentiation strategy</a:t>
            </a:r>
          </a:p>
          <a:p>
            <a:pPr marL="342900" lvl="1" indent="-342900"/>
            <a:r>
              <a:rPr lang="en-US" dirty="0"/>
              <a:t>The activities required to use both of these strategies and the manner in which both of these strategies allow a firm to deal successfully with the five competitive forces are virtually identical to those of the industry-wide cost leadership and differentiation strategies.</a:t>
            </a:r>
          </a:p>
        </p:txBody>
      </p:sp>
    </p:spTree>
    <p:extLst>
      <p:ext uri="{BB962C8B-B14F-4D97-AF65-F5344CB8AC3E}">
        <p14:creationId xmlns:p14="http://schemas.microsoft.com/office/powerpoint/2010/main" val="2544709593"/>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21972"/>
            <a:ext cx="10972799" cy="1041120"/>
          </a:xfrm>
        </p:spPr>
        <p:txBody>
          <a:bodyPr/>
          <a:lstStyle/>
          <a:p>
            <a:r>
              <a:rPr lang="en-US" dirty="0">
                <a:solidFill>
                  <a:schemeClr val="bg1"/>
                </a:solidFill>
              </a:rPr>
              <a:t>Focus Strategies</a:t>
            </a:r>
            <a:endParaRPr lang="en-US" sz="600" dirty="0">
              <a:solidFill>
                <a:schemeClr val="bg1"/>
              </a:solidFill>
            </a:endParaRPr>
          </a:p>
        </p:txBody>
      </p:sp>
      <p:sp>
        <p:nvSpPr>
          <p:cNvPr id="5" name="Text Placeholder 4"/>
          <p:cNvSpPr>
            <a:spLocks noGrp="1"/>
          </p:cNvSpPr>
          <p:nvPr>
            <p:ph type="body" sz="quarter" idx="10"/>
          </p:nvPr>
        </p:nvSpPr>
        <p:spPr/>
        <p:txBody>
          <a:bodyPr/>
          <a:lstStyle/>
          <a:p>
            <a:pPr marL="0" indent="0">
              <a:buNone/>
            </a:pPr>
            <a:r>
              <a:rPr lang="en-US" b="1" dirty="0"/>
              <a:t>Competitive Risks of Focus Strategies</a:t>
            </a:r>
          </a:p>
          <a:p>
            <a:r>
              <a:rPr lang="en-US" dirty="0"/>
              <a:t>The competitive risks of focus strategies include:</a:t>
            </a:r>
          </a:p>
          <a:p>
            <a:pPr lvl="1"/>
            <a:r>
              <a:rPr lang="en-US" dirty="0"/>
              <a:t>A competitor’s ability to use its core competencies to “out-focus” the focuser by serving an even more narrowly defined market segment</a:t>
            </a:r>
          </a:p>
          <a:p>
            <a:pPr lvl="1"/>
            <a:r>
              <a:rPr lang="en-US" dirty="0"/>
              <a:t>An industry-wide company’s decision that the market segment served by the firm using a focus strategy is attractive and worthy of competitive pursuit</a:t>
            </a:r>
          </a:p>
          <a:p>
            <a:pPr lvl="1"/>
            <a:r>
              <a:rPr lang="en-US" dirty="0"/>
              <a:t>A reduction in differences of the needs between customers in a narrow market segment and the industry-wide market over time</a:t>
            </a:r>
            <a:endParaRPr lang="en-US" sz="2000" dirty="0"/>
          </a:p>
        </p:txBody>
      </p:sp>
    </p:spTree>
    <p:extLst>
      <p:ext uri="{BB962C8B-B14F-4D97-AF65-F5344CB8AC3E}">
        <p14:creationId xmlns:p14="http://schemas.microsoft.com/office/powerpoint/2010/main" val="3502398931"/>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44699"/>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The </a:t>
            </a:r>
            <a:r>
              <a:rPr lang="en-US" b="1" dirty="0"/>
              <a:t>integrated cost leadership</a:t>
            </a:r>
            <a:r>
              <a:rPr lang="en-US" b="1" spc="-1000" dirty="0"/>
              <a:t> </a:t>
            </a:r>
            <a:r>
              <a:rPr lang="en-US" b="1" dirty="0"/>
              <a:t>/</a:t>
            </a:r>
            <a:r>
              <a:rPr lang="en-US" b="1" spc="-1000" dirty="0"/>
              <a:t> </a:t>
            </a:r>
            <a:r>
              <a:rPr lang="en-US" b="1" dirty="0"/>
              <a:t>differentiation strategy </a:t>
            </a:r>
            <a:r>
              <a:rPr lang="en-US" dirty="0"/>
              <a:t>finds a firm engaging simultaneously in primary value chain activities and support functions to achieve a low-cost position with some product differentiation.</a:t>
            </a:r>
          </a:p>
          <a:p>
            <a:r>
              <a:rPr lang="en-US" dirty="0"/>
              <a:t>When using this strategy, firms seek to produce products at a relatively low cost that have some differentiated features that their customers value.</a:t>
            </a:r>
          </a:p>
          <a:p>
            <a:r>
              <a:rPr lang="en-US" dirty="0"/>
              <a:t>Firms that successfully use the integrated cost leadership</a:t>
            </a:r>
            <a:r>
              <a:rPr lang="en-US" spc="-1000" dirty="0"/>
              <a:t> </a:t>
            </a:r>
            <a:r>
              <a:rPr lang="en-US" dirty="0"/>
              <a:t>/</a:t>
            </a:r>
            <a:r>
              <a:rPr lang="en-US" spc="-1000" dirty="0"/>
              <a:t> </a:t>
            </a:r>
            <a:r>
              <a:rPr lang="en-US" dirty="0"/>
              <a:t>differentiation strategy usually adapt quickly to new technologies and rapid changes in their external environments.</a:t>
            </a:r>
          </a:p>
        </p:txBody>
      </p:sp>
    </p:spTree>
    <p:extLst>
      <p:ext uri="{BB962C8B-B14F-4D97-AF65-F5344CB8AC3E}">
        <p14:creationId xmlns:p14="http://schemas.microsoft.com/office/powerpoint/2010/main" val="2817826307"/>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1819"/>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3200" spc="-30" dirty="0"/>
              <a:t>Developing two sources of competitive advantage (cost and differentiation) increases the number of primary value chain activities and support functions in which the firm becomes competent.</a:t>
            </a:r>
          </a:p>
          <a:p>
            <a:pPr lvl="1"/>
            <a:r>
              <a:rPr lang="en-US" sz="2800" dirty="0"/>
              <a:t>Flexibility is required to learn how to use primary value chain activities and support functions in ways to produce differentiated products at relatively low costs.</a:t>
            </a:r>
          </a:p>
          <a:p>
            <a:pPr lvl="2"/>
            <a:r>
              <a:rPr lang="en-US" sz="2800" dirty="0"/>
              <a:t>Three sources of flexibility used to implement the integrated cost leadership</a:t>
            </a:r>
            <a:r>
              <a:rPr lang="en-US" sz="2800" spc="-1000" dirty="0"/>
              <a:t> </a:t>
            </a:r>
            <a:r>
              <a:rPr lang="en-US" sz="2800" dirty="0"/>
              <a:t>/</a:t>
            </a:r>
            <a:r>
              <a:rPr lang="en-US" sz="2800" spc="-1000" dirty="0"/>
              <a:t> </a:t>
            </a:r>
            <a:r>
              <a:rPr lang="en-US" sz="2800" dirty="0"/>
              <a:t>differentiation strategy successfully include:</a:t>
            </a:r>
          </a:p>
          <a:p>
            <a:pPr marL="1714500" lvl="3" indent="-342900">
              <a:buFont typeface="+mj-lt"/>
              <a:buAutoNum type="arabicPeriod"/>
            </a:pPr>
            <a:r>
              <a:rPr lang="en-US" sz="2400" dirty="0"/>
              <a:t>Flexible manufacturing systems</a:t>
            </a:r>
          </a:p>
          <a:p>
            <a:pPr marL="1714500" lvl="3" indent="-342900">
              <a:buFont typeface="+mj-lt"/>
              <a:buAutoNum type="arabicPeriod"/>
            </a:pPr>
            <a:r>
              <a:rPr lang="en-US" sz="2400" dirty="0"/>
              <a:t>Information networks</a:t>
            </a:r>
          </a:p>
          <a:p>
            <a:pPr marL="1714500" lvl="3" indent="-342900">
              <a:buFont typeface="+mj-lt"/>
              <a:buAutoNum type="arabicPeriod"/>
            </a:pPr>
            <a:r>
              <a:rPr lang="en-US" sz="2400" dirty="0"/>
              <a:t>Total quality management systems</a:t>
            </a:r>
          </a:p>
        </p:txBody>
      </p:sp>
    </p:spTree>
    <p:extLst>
      <p:ext uri="{BB962C8B-B14F-4D97-AF65-F5344CB8AC3E}">
        <p14:creationId xmlns:p14="http://schemas.microsoft.com/office/powerpoint/2010/main" val="3699958453"/>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18940"/>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sz="2400" b="1" dirty="0"/>
              <a:t>Flexible Manufacturing Systems</a:t>
            </a:r>
          </a:p>
          <a:p>
            <a:r>
              <a:rPr lang="en-US" sz="2400" dirty="0"/>
              <a:t>A flexible manufacturing system (F</a:t>
            </a:r>
            <a:r>
              <a:rPr lang="en-US" sz="2400" spc="-1000" dirty="0"/>
              <a:t> </a:t>
            </a:r>
            <a:r>
              <a:rPr lang="en-US" sz="2400" dirty="0"/>
              <a:t>M</a:t>
            </a:r>
            <a:r>
              <a:rPr lang="en-US" sz="2400" spc="-1000" dirty="0"/>
              <a:t> </a:t>
            </a:r>
            <a:r>
              <a:rPr lang="en-US" sz="2400" dirty="0"/>
              <a:t>S) is a computer-controlled process that firms use to produce a variety of products in moderate, flexible quantities with a minimum of manual intervention.</a:t>
            </a:r>
          </a:p>
          <a:p>
            <a:r>
              <a:rPr lang="en-US" sz="2400" dirty="0"/>
              <a:t>The goal of an F</a:t>
            </a:r>
            <a:r>
              <a:rPr lang="en-US" sz="2400" spc="-1000" dirty="0"/>
              <a:t> </a:t>
            </a:r>
            <a:r>
              <a:rPr lang="en-US" sz="2400" dirty="0"/>
              <a:t>M</a:t>
            </a:r>
            <a:r>
              <a:rPr lang="en-US" sz="2400" spc="-1000" dirty="0"/>
              <a:t> </a:t>
            </a:r>
            <a:r>
              <a:rPr lang="en-US" sz="2400" dirty="0"/>
              <a:t>S is to eliminate the “low cost versus product variety” trade-off that is inherent in traditional manufacturing technologies.</a:t>
            </a:r>
          </a:p>
          <a:p>
            <a:r>
              <a:rPr lang="en-US" sz="2400" dirty="0"/>
              <a:t>An F</a:t>
            </a:r>
            <a:r>
              <a:rPr lang="en-US" sz="2400" spc="-1000" dirty="0"/>
              <a:t> </a:t>
            </a:r>
            <a:r>
              <a:rPr lang="en-US" sz="2400" dirty="0"/>
              <a:t>M</a:t>
            </a:r>
            <a:r>
              <a:rPr lang="en-US" sz="2400" spc="-1000" dirty="0"/>
              <a:t> </a:t>
            </a:r>
            <a:r>
              <a:rPr lang="en-US" sz="2400" dirty="0"/>
              <a:t>S allows a firm to:</a:t>
            </a:r>
          </a:p>
          <a:p>
            <a:pPr lvl="1"/>
            <a:r>
              <a:rPr lang="en-US" sz="2000" dirty="0"/>
              <a:t>Change quickly and easily from making one product to making another</a:t>
            </a:r>
          </a:p>
          <a:p>
            <a:pPr lvl="1"/>
            <a:r>
              <a:rPr lang="en-US" sz="2000" spc="-30" dirty="0"/>
              <a:t>Increase its effectiveness in responding to changes in its customers’ needs, while retaining low-cost advantages and consistent product quality</a:t>
            </a:r>
          </a:p>
          <a:p>
            <a:pPr lvl="1"/>
            <a:r>
              <a:rPr lang="en-US" sz="2000" dirty="0"/>
              <a:t>Reduce the lot size needed to manufacture a product efficiently</a:t>
            </a:r>
          </a:p>
          <a:p>
            <a:pPr lvl="1"/>
            <a:r>
              <a:rPr lang="en-US" sz="2000" dirty="0"/>
              <a:t>Have a greater capacity to serve the unique needs of a narrow competitive scope</a:t>
            </a:r>
          </a:p>
        </p:txBody>
      </p:sp>
    </p:spTree>
    <p:extLst>
      <p:ext uri="{BB962C8B-B14F-4D97-AF65-F5344CB8AC3E}">
        <p14:creationId xmlns:p14="http://schemas.microsoft.com/office/powerpoint/2010/main" val="200550064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93183"/>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b="1" dirty="0"/>
              <a:t>Information Networks</a:t>
            </a:r>
          </a:p>
          <a:p>
            <a:r>
              <a:rPr lang="en-US" dirty="0"/>
              <a:t>Information networks link companies with their:</a:t>
            </a:r>
          </a:p>
          <a:p>
            <a:pPr lvl="1"/>
            <a:r>
              <a:rPr lang="en-US" dirty="0"/>
              <a:t>Suppliers</a:t>
            </a:r>
          </a:p>
          <a:p>
            <a:pPr lvl="1"/>
            <a:r>
              <a:rPr lang="en-US" dirty="0"/>
              <a:t>Distributors</a:t>
            </a:r>
          </a:p>
          <a:p>
            <a:pPr lvl="1"/>
            <a:r>
              <a:rPr lang="en-US" dirty="0"/>
              <a:t>Customers</a:t>
            </a:r>
          </a:p>
          <a:p>
            <a:pPr marL="1200150" lvl="3" indent="-342900"/>
            <a:r>
              <a:rPr lang="en-US" sz="2000" dirty="0">
                <a:ea typeface="+mn-ea"/>
                <a:cs typeface="+mn-cs"/>
              </a:rPr>
              <a:t>Customer relationship management (C</a:t>
            </a:r>
            <a:r>
              <a:rPr lang="en-US" sz="2000" spc="-1000" dirty="0"/>
              <a:t>  </a:t>
            </a:r>
            <a:r>
              <a:rPr lang="en-US" sz="2000" dirty="0">
                <a:ea typeface="+mn-ea"/>
                <a:cs typeface="+mn-cs"/>
              </a:rPr>
              <a:t>R</a:t>
            </a:r>
            <a:r>
              <a:rPr lang="en-US" sz="2000" spc="-1000" dirty="0"/>
              <a:t>  </a:t>
            </a:r>
            <a:r>
              <a:rPr lang="en-US" sz="2000" dirty="0">
                <a:ea typeface="+mn-ea"/>
                <a:cs typeface="+mn-cs"/>
              </a:rPr>
              <a:t>M) is an information-network process that firms use to manage relationships with customers.</a:t>
            </a:r>
          </a:p>
          <a:p>
            <a:r>
              <a:rPr lang="en-US" dirty="0"/>
              <a:t>When used effectively, information networks help the firm satisfy customer expectations in terms of:</a:t>
            </a:r>
          </a:p>
          <a:p>
            <a:pPr lvl="1"/>
            <a:r>
              <a:rPr lang="en-US" dirty="0"/>
              <a:t>Product quality </a:t>
            </a:r>
          </a:p>
          <a:p>
            <a:pPr lvl="1"/>
            <a:r>
              <a:rPr lang="en-US" dirty="0"/>
              <a:t>Delivery speed</a:t>
            </a:r>
            <a:endParaRPr lang="en-US" sz="2000" dirty="0"/>
          </a:p>
        </p:txBody>
      </p:sp>
    </p:spTree>
    <p:extLst>
      <p:ext uri="{BB962C8B-B14F-4D97-AF65-F5344CB8AC3E}">
        <p14:creationId xmlns:p14="http://schemas.microsoft.com/office/powerpoint/2010/main" val="2983158151"/>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90152"/>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sz="2400" b="1" dirty="0"/>
              <a:t>Total Quality Management Systems</a:t>
            </a:r>
          </a:p>
          <a:p>
            <a:r>
              <a:rPr lang="en-US" sz="2400" b="1" dirty="0"/>
              <a:t>Total quality management (T</a:t>
            </a:r>
            <a:r>
              <a:rPr lang="en-US" sz="2400" b="1" spc="-1000" dirty="0"/>
              <a:t> </a:t>
            </a:r>
            <a:r>
              <a:rPr lang="en-US" sz="2400" b="1" dirty="0"/>
              <a:t>Q</a:t>
            </a:r>
            <a:r>
              <a:rPr lang="en-US" sz="2400" b="1" spc="-1000" dirty="0"/>
              <a:t> </a:t>
            </a:r>
            <a:r>
              <a:rPr lang="en-US" sz="2400" b="1" dirty="0"/>
              <a:t>M) </a:t>
            </a:r>
            <a:r>
              <a:rPr lang="en-US" sz="2400" dirty="0"/>
              <a:t>involves the implementation of appropriate tools</a:t>
            </a:r>
            <a:r>
              <a:rPr lang="en-US" sz="2400" spc="-1000" dirty="0"/>
              <a:t> </a:t>
            </a:r>
            <a:r>
              <a:rPr lang="en-US" sz="2400" dirty="0"/>
              <a:t>/</a:t>
            </a:r>
            <a:r>
              <a:rPr lang="en-US" sz="2400" spc="-1000" dirty="0"/>
              <a:t> </a:t>
            </a:r>
            <a:r>
              <a:rPr lang="en-US" sz="2400" dirty="0"/>
              <a:t>techniques to provide products and services to customers with best quality.</a:t>
            </a:r>
          </a:p>
          <a:p>
            <a:r>
              <a:rPr lang="en-US" sz="2400" dirty="0"/>
              <a:t>Firms develop and use T</a:t>
            </a:r>
            <a:r>
              <a:rPr lang="en-US" sz="2400" spc="-1000" dirty="0"/>
              <a:t> </a:t>
            </a:r>
            <a:r>
              <a:rPr lang="en-US" sz="2400" dirty="0"/>
              <a:t>Q</a:t>
            </a:r>
            <a:r>
              <a:rPr lang="en-US" sz="2400" spc="-1000" dirty="0"/>
              <a:t> </a:t>
            </a:r>
            <a:r>
              <a:rPr lang="en-US" sz="2400" dirty="0"/>
              <a:t>M systems to:</a:t>
            </a:r>
          </a:p>
          <a:p>
            <a:pPr lvl="1"/>
            <a:r>
              <a:rPr lang="en-US" sz="2000" dirty="0"/>
              <a:t>Increase customer satisfaction</a:t>
            </a:r>
          </a:p>
          <a:p>
            <a:pPr lvl="1"/>
            <a:r>
              <a:rPr lang="en-US" sz="2000" dirty="0"/>
              <a:t>Cut costs</a:t>
            </a:r>
          </a:p>
          <a:p>
            <a:pPr lvl="1"/>
            <a:r>
              <a:rPr lang="en-US" sz="2000" dirty="0"/>
              <a:t>Reduce the amount of time required to introduce innovative products to the marketplace</a:t>
            </a:r>
          </a:p>
          <a:p>
            <a:r>
              <a:rPr lang="en-US" sz="2400" dirty="0"/>
              <a:t>An effective T</a:t>
            </a:r>
            <a:r>
              <a:rPr lang="en-US" sz="2400" spc="-1000" dirty="0"/>
              <a:t> </a:t>
            </a:r>
            <a:r>
              <a:rPr lang="en-US" sz="2400" dirty="0"/>
              <a:t>Q</a:t>
            </a:r>
            <a:r>
              <a:rPr lang="en-US" sz="2400" spc="-1000" dirty="0"/>
              <a:t> </a:t>
            </a:r>
            <a:r>
              <a:rPr lang="en-US" sz="2400" dirty="0"/>
              <a:t>M system helps the firm develop the flexibility needed to identify opportunities to simultaneously: </a:t>
            </a:r>
          </a:p>
          <a:p>
            <a:pPr lvl="1"/>
            <a:r>
              <a:rPr lang="en-US" sz="2000" dirty="0"/>
              <a:t>Increase its product’s differentiated features</a:t>
            </a:r>
          </a:p>
          <a:p>
            <a:pPr lvl="1"/>
            <a:r>
              <a:rPr lang="en-US" sz="2000" dirty="0"/>
              <a:t>Reduce costs</a:t>
            </a:r>
            <a:endParaRPr lang="en-US" sz="1600" dirty="0"/>
          </a:p>
        </p:txBody>
      </p:sp>
    </p:spTree>
    <p:extLst>
      <p:ext uri="{BB962C8B-B14F-4D97-AF65-F5344CB8AC3E}">
        <p14:creationId xmlns:p14="http://schemas.microsoft.com/office/powerpoint/2010/main" val="1015543875"/>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31819"/>
            <a:ext cx="10972799" cy="1041120"/>
          </a:xfrm>
        </p:spPr>
        <p:txBody>
          <a:bodyPr>
            <a:normAutofit fontScale="90000"/>
          </a:bodyPr>
          <a:lstStyle/>
          <a:p>
            <a:r>
              <a:rPr lang="en-US" dirty="0">
                <a:solidFill>
                  <a:schemeClr val="bg1"/>
                </a:solidFill>
              </a:rPr>
              <a:t>Integrated Cost Leadership</a:t>
            </a:r>
            <a:r>
              <a:rPr lang="en-US" spc="-1000" dirty="0">
                <a:solidFill>
                  <a:schemeClr val="bg1"/>
                </a:solidFill>
              </a:rPr>
              <a:t> </a:t>
            </a:r>
            <a:r>
              <a:rPr lang="en-US" dirty="0">
                <a:solidFill>
                  <a:schemeClr val="bg1"/>
                </a:solidFill>
              </a:rPr>
              <a:t>/</a:t>
            </a:r>
            <a:r>
              <a:rPr lang="en-US" spc="-1000" dirty="0">
                <a:solidFill>
                  <a:schemeClr val="bg1"/>
                </a:solidFill>
              </a:rPr>
              <a:t> </a:t>
            </a:r>
            <a:br>
              <a:rPr lang="en-US" spc="-1000" dirty="0">
                <a:solidFill>
                  <a:schemeClr val="bg1"/>
                </a:solidFill>
              </a:rPr>
            </a:br>
            <a:r>
              <a:rPr lang="en-US" dirty="0">
                <a:solidFill>
                  <a:schemeClr val="bg1"/>
                </a:solidFill>
              </a:rPr>
              <a:t>Differentiation Strategy</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spcAft>
                <a:spcPts val="600"/>
              </a:spcAft>
              <a:buNone/>
            </a:pPr>
            <a:r>
              <a:rPr lang="en-US" b="1" dirty="0"/>
              <a:t>Competitive Risks of the Integrated Cost Leadership</a:t>
            </a:r>
            <a:r>
              <a:rPr lang="en-US" b="1" spc="-1000" dirty="0"/>
              <a:t> </a:t>
            </a:r>
            <a:r>
              <a:rPr lang="en-US" b="1" dirty="0"/>
              <a:t>/</a:t>
            </a:r>
            <a:r>
              <a:rPr lang="en-US" b="1" spc="-1000" dirty="0"/>
              <a:t> </a:t>
            </a:r>
            <a:r>
              <a:rPr lang="en-US" b="1" dirty="0"/>
              <a:t>Differentiation Strategy</a:t>
            </a:r>
          </a:p>
          <a:p>
            <a:pPr>
              <a:spcAft>
                <a:spcPts val="600"/>
              </a:spcAft>
            </a:pPr>
            <a:r>
              <a:rPr lang="en-US" dirty="0"/>
              <a:t>The primary risk of this strategy is that a firm might produce products that do not offer sufficient value in terms of either low cost or differentiation.</a:t>
            </a:r>
          </a:p>
          <a:p>
            <a:pPr lvl="1">
              <a:spcAft>
                <a:spcPts val="600"/>
              </a:spcAft>
            </a:pPr>
            <a:r>
              <a:rPr lang="en-US" dirty="0"/>
              <a:t>In such cases, the company becomes “stuck in the middle.”</a:t>
            </a:r>
          </a:p>
          <a:p>
            <a:pPr lvl="2">
              <a:spcAft>
                <a:spcPts val="600"/>
              </a:spcAft>
            </a:pPr>
            <a:r>
              <a:rPr lang="en-US" sz="2400" dirty="0"/>
              <a:t>Firms stuck in the middle:</a:t>
            </a:r>
          </a:p>
          <a:p>
            <a:pPr lvl="3">
              <a:spcAft>
                <a:spcPts val="600"/>
              </a:spcAft>
            </a:pPr>
            <a:r>
              <a:rPr lang="en-US" sz="2000" dirty="0"/>
              <a:t>Compete at a disadvantage</a:t>
            </a:r>
          </a:p>
          <a:p>
            <a:pPr lvl="3">
              <a:spcAft>
                <a:spcPts val="600"/>
              </a:spcAft>
            </a:pPr>
            <a:r>
              <a:rPr lang="en-US" sz="2000" dirty="0"/>
              <a:t>Are unable to earn more than average returns</a:t>
            </a:r>
            <a:endParaRPr lang="en-US" sz="1050" dirty="0"/>
          </a:p>
        </p:txBody>
      </p:sp>
    </p:spTree>
    <p:extLst>
      <p:ext uri="{BB962C8B-B14F-4D97-AF65-F5344CB8AC3E}">
        <p14:creationId xmlns:p14="http://schemas.microsoft.com/office/powerpoint/2010/main" val="2782748548"/>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a:xfrm>
            <a:off x="3372787" y="190118"/>
            <a:ext cx="5726243" cy="1041120"/>
          </a:xfrm>
        </p:spPr>
        <p:txBody>
          <a:bodyPr>
            <a:noAutofit/>
          </a:bodyPr>
          <a:lstStyle/>
          <a:p>
            <a:r>
              <a:rPr lang="en-GB" dirty="0">
                <a:solidFill>
                  <a:schemeClr val="bg1"/>
                </a:solidFill>
              </a:rPr>
              <a:t>Group Activity – (10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164892" y="1751799"/>
            <a:ext cx="5126636" cy="4724400"/>
          </a:xfrm>
        </p:spPr>
        <p:txBody>
          <a:bodyPr>
            <a:normAutofit/>
          </a:bodyPr>
          <a:lstStyle/>
          <a:p>
            <a:pPr marL="742950" lvl="1" indent="-285750">
              <a:lnSpc>
                <a:spcPct val="107000"/>
              </a:lnSpc>
              <a:spcAft>
                <a:spcPts val="800"/>
              </a:spcAft>
              <a:buSzPts val="1000"/>
              <a:buFont typeface="Courier New" panose="02070309020205020404" pitchFamily="49" charset="0"/>
              <a:buChar char="o"/>
              <a:tabLst>
                <a:tab pos="914400" algn="l"/>
              </a:tabLst>
            </a:pPr>
            <a:r>
              <a:rPr lang="en-GB" sz="2800" dirty="0">
                <a:solidFill>
                  <a:srgbClr val="231F1F"/>
                </a:solidFill>
              </a:rPr>
              <a:t>Groups receive a firm (e.g., Apple, Dollar Store). Identify its business-level strategy and one competitive risk. Present findings.</a:t>
            </a: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2663" y="1751799"/>
            <a:ext cx="6008103" cy="4004424"/>
          </a:xfrm>
          <a:prstGeom prst="rect">
            <a:avLst/>
          </a:prstGeom>
        </p:spPr>
      </p:pic>
    </p:spTree>
    <p:extLst>
      <p:ext uri="{BB962C8B-B14F-4D97-AF65-F5344CB8AC3E}">
        <p14:creationId xmlns:p14="http://schemas.microsoft.com/office/powerpoint/2010/main" val="1173413297"/>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3059051799"/>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0456"/>
            <a:ext cx="10972799" cy="1041120"/>
          </a:xfrm>
        </p:spPr>
        <p:txBody>
          <a:bodyPr/>
          <a:lstStyle/>
          <a:p>
            <a:r>
              <a:rPr lang="en-US" dirty="0">
                <a:solidFill>
                  <a:schemeClr val="bg1"/>
                </a:solidFill>
              </a:rPr>
              <a:t>Corporate-Level Strategy</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 </a:t>
            </a:r>
            <a:r>
              <a:rPr lang="en-US" b="1" dirty="0"/>
              <a:t>corporate-level strategy </a:t>
            </a:r>
            <a:r>
              <a:rPr lang="en-US" dirty="0"/>
              <a:t>specifies actions a firm takes to gain a competitive advantage by selecting and managing a group of different businesses competing in different product markets.</a:t>
            </a:r>
          </a:p>
          <a:p>
            <a:r>
              <a:rPr lang="en-US" dirty="0"/>
              <a:t>A corporate-level strategy:</a:t>
            </a:r>
          </a:p>
          <a:p>
            <a:pPr lvl="1"/>
            <a:r>
              <a:rPr lang="en-US" dirty="0"/>
              <a:t>Is used as a means to grow revenues and profits</a:t>
            </a:r>
          </a:p>
          <a:p>
            <a:pPr lvl="1"/>
            <a:r>
              <a:rPr lang="en-US" dirty="0"/>
              <a:t>Focuses on diversification</a:t>
            </a:r>
          </a:p>
          <a:p>
            <a:pPr lvl="1"/>
            <a:r>
              <a:rPr lang="en-US" dirty="0"/>
              <a:t>Is expected to help the firm earn above-average returns by creating value</a:t>
            </a:r>
          </a:p>
          <a:p>
            <a:pPr lvl="1"/>
            <a:r>
              <a:rPr lang="en-US" dirty="0"/>
              <a:t>Is concerned with two key issues:</a:t>
            </a:r>
          </a:p>
          <a:p>
            <a:pPr marL="1200150" lvl="2" indent="-285750">
              <a:buFont typeface="+mj-lt"/>
              <a:buAutoNum type="arabicPeriod"/>
            </a:pPr>
            <a:r>
              <a:rPr lang="en-US" dirty="0"/>
              <a:t>In what product markets and businesses the firm should compete</a:t>
            </a:r>
          </a:p>
          <a:p>
            <a:pPr marL="1200150" lvl="2" indent="-285750">
              <a:buFont typeface="+mj-lt"/>
              <a:buAutoNum type="arabicPeriod"/>
            </a:pPr>
            <a:r>
              <a:rPr lang="en-US" dirty="0"/>
              <a:t>How corporate headquarters should manage those businesses</a:t>
            </a:r>
          </a:p>
        </p:txBody>
      </p:sp>
    </p:spTree>
    <p:extLst>
      <p:ext uri="{BB962C8B-B14F-4D97-AF65-F5344CB8AC3E}">
        <p14:creationId xmlns:p14="http://schemas.microsoft.com/office/powerpoint/2010/main" val="2781465837"/>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21971"/>
            <a:ext cx="10972799" cy="1041120"/>
          </a:xfrm>
        </p:spPr>
        <p:txBody>
          <a:bodyPr/>
          <a:lstStyle/>
          <a:p>
            <a:r>
              <a:rPr lang="en-US" dirty="0">
                <a:solidFill>
                  <a:schemeClr val="bg1"/>
                </a:solidFill>
              </a:rPr>
              <a:t>Diversification</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ea typeface="+mn-ea"/>
                <a:cs typeface="+mn-cs"/>
              </a:rPr>
              <a:t>Product diversification concerns:</a:t>
            </a:r>
          </a:p>
          <a:p>
            <a:pPr marL="742950" lvl="2" indent="-342900"/>
            <a:r>
              <a:rPr lang="en-US" sz="2400" dirty="0">
                <a:ea typeface="+mn-ea"/>
                <a:cs typeface="+mn-cs"/>
              </a:rPr>
              <a:t>The scope of the markets and industries in which the firm competes</a:t>
            </a:r>
          </a:p>
          <a:p>
            <a:pPr marL="742950" lvl="2" indent="-342900"/>
            <a:r>
              <a:rPr lang="en-US" sz="2400" dirty="0">
                <a:ea typeface="+mn-ea"/>
                <a:cs typeface="+mn-cs"/>
              </a:rPr>
              <a:t>How managers buy, create, and sell different businesses to match skills and strengths with opportunities presented to the firm</a:t>
            </a:r>
          </a:p>
          <a:p>
            <a:pPr marL="342900" lvl="1" indent="-342900"/>
            <a:r>
              <a:rPr lang="en-US" sz="2800" dirty="0">
                <a:ea typeface="+mn-ea"/>
                <a:cs typeface="+mn-cs"/>
              </a:rPr>
              <a:t>Diversification:</a:t>
            </a:r>
          </a:p>
          <a:p>
            <a:pPr marL="742950" lvl="2" indent="-342900"/>
            <a:r>
              <a:rPr lang="en-US" sz="2400" dirty="0">
                <a:ea typeface="+mn-ea"/>
                <a:cs typeface="+mn-cs"/>
              </a:rPr>
              <a:t>Is successful when it reduces variability in the firm’s profitability as earnings are generated from different businesses</a:t>
            </a:r>
          </a:p>
          <a:p>
            <a:pPr marL="742950" lvl="2" indent="-342900"/>
            <a:r>
              <a:rPr lang="en-US" sz="2400" dirty="0">
                <a:ea typeface="+mn-ea"/>
                <a:cs typeface="+mn-cs"/>
              </a:rPr>
              <a:t>Provides firms with the flexibility to shift their investments to markets where the greatest returns are possible rather than being dependent on only one or a few markets</a:t>
            </a:r>
          </a:p>
        </p:txBody>
      </p:sp>
    </p:spTree>
    <p:extLst>
      <p:ext uri="{BB962C8B-B14F-4D97-AF65-F5344CB8AC3E}">
        <p14:creationId xmlns:p14="http://schemas.microsoft.com/office/powerpoint/2010/main" val="2421437019"/>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21971"/>
            <a:ext cx="10972799" cy="1041120"/>
          </a:xfrm>
        </p:spPr>
        <p:txBody>
          <a:bodyPr/>
          <a:lstStyle/>
          <a:p>
            <a:r>
              <a:rPr lang="en-US" dirty="0">
                <a:solidFill>
                  <a:schemeClr val="bg1"/>
                </a:solidFill>
              </a:rPr>
              <a:t>Levels of Diversification</a:t>
            </a:r>
            <a:endParaRPr lang="en-US" sz="1800" dirty="0">
              <a:solidFill>
                <a:schemeClr val="bg1"/>
              </a:solidFill>
            </a:endParaRPr>
          </a:p>
        </p:txBody>
      </p:sp>
      <p:sp>
        <p:nvSpPr>
          <p:cNvPr id="5" name="Text Placeholder 4"/>
          <p:cNvSpPr>
            <a:spLocks noGrp="1"/>
          </p:cNvSpPr>
          <p:nvPr>
            <p:ph type="body" sz="quarter" idx="10"/>
          </p:nvPr>
        </p:nvSpPr>
        <p:spPr/>
        <p:txBody>
          <a:bodyPr/>
          <a:lstStyle/>
          <a:p>
            <a:r>
              <a:rPr lang="en-US" dirty="0"/>
              <a:t>Diversified firms vary according to their level of diversification and the connections between and among their businesses.</a:t>
            </a:r>
          </a:p>
          <a:p>
            <a:r>
              <a:rPr lang="en-US" dirty="0"/>
              <a:t>There are five categories of businesses according to increasing levels of diversification:</a:t>
            </a:r>
          </a:p>
          <a:p>
            <a:pPr marL="857250" lvl="1" indent="-400050">
              <a:buFont typeface="+mj-lt"/>
              <a:buAutoNum type="arabicPeriod"/>
            </a:pPr>
            <a:r>
              <a:rPr lang="en-US" dirty="0"/>
              <a:t>Single business</a:t>
            </a:r>
          </a:p>
          <a:p>
            <a:pPr marL="857250" lvl="1" indent="-400050">
              <a:buFont typeface="+mj-lt"/>
              <a:buAutoNum type="arabicPeriod"/>
            </a:pPr>
            <a:r>
              <a:rPr lang="en-US" dirty="0"/>
              <a:t>Dominant business</a:t>
            </a:r>
          </a:p>
          <a:p>
            <a:pPr marL="857250" lvl="1" indent="-400050">
              <a:buFont typeface="+mj-lt"/>
              <a:buAutoNum type="arabicPeriod"/>
            </a:pPr>
            <a:r>
              <a:rPr lang="en-US" dirty="0"/>
              <a:t>Related constrained</a:t>
            </a:r>
          </a:p>
          <a:p>
            <a:pPr marL="857250" lvl="1" indent="-400050">
              <a:buFont typeface="+mj-lt"/>
              <a:buAutoNum type="arabicPeriod"/>
            </a:pPr>
            <a:r>
              <a:rPr lang="en-US" dirty="0"/>
              <a:t>Related linked</a:t>
            </a:r>
          </a:p>
          <a:p>
            <a:pPr marL="857250" lvl="1" indent="-400050">
              <a:buFont typeface="+mj-lt"/>
              <a:buAutoNum type="arabicPeriod"/>
            </a:pPr>
            <a:r>
              <a:rPr lang="en-US" dirty="0"/>
              <a:t>Unrelated</a:t>
            </a:r>
          </a:p>
        </p:txBody>
      </p:sp>
    </p:spTree>
    <p:extLst>
      <p:ext uri="{BB962C8B-B14F-4D97-AF65-F5344CB8AC3E}">
        <p14:creationId xmlns:p14="http://schemas.microsoft.com/office/powerpoint/2010/main" val="3365249767"/>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196214"/>
            <a:ext cx="10972797" cy="1041120"/>
          </a:xfrm>
        </p:spPr>
        <p:txBody>
          <a:bodyPr>
            <a:normAutofit/>
          </a:bodyPr>
          <a:lstStyle/>
          <a:p>
            <a:r>
              <a:rPr lang="en-US" sz="3200" dirty="0">
                <a:solidFill>
                  <a:schemeClr val="bg1"/>
                </a:solidFill>
              </a:rPr>
              <a:t>Levels and Types of Diversification</a:t>
            </a:r>
          </a:p>
        </p:txBody>
      </p:sp>
      <p:pic>
        <p:nvPicPr>
          <p:cNvPr id="11" name="Picture Placeholder 10" descr="A figure lists and defines categories of businesses according to increasing levels of diversification. To the right of each definition is a graphic display of the definition.&#10;&#10;Under the Low Levels of Diversification heading, there are two categories of businesses listed. The first category listed is Single business. The definition for single business is as follows: 95 percent or more of revenue comes from a single business. To the right of the definition is a small circle labeled A. The second category listed is Dominant business. The definition for dominant business is as follows: Between 70 percent and 95 percent of revenue comes from a single business. To the right of the definition are two small circles, labeled A and B, that are linked together with a line.&#10;&#10;Under the Moderate to High Levels of Diversification heading, there are two categories of businesses listed. The first category is Related constrained. The definition for related constrained is less then 70 percent of revenue comes from the dominant business, and all businesses share product, technological, and distribution linkages. To the right of the definition are three small circles, labeled A, B, and C, in a triangle formation and linked together with a line. The second category listed is Related linked, left parenthesis, mixed related and unrelated, right parenthesis. The definition for related linked is less than 70 percent of revenue comes from the dominant business, and there are only limited links between businesses. To the right of the definition are three small circles, labeled A, B, and C, in a triangle formation. A line links A to B and B to C.&#10;&#10;Under the Very High Levels of Diversification heading, the only category of business listed is Unrelated. The definition for unrelated is less than 70 percent of revenue comes from the dominant business, and there are no common links between businesses. To the right of the definition are three small circles, labeled A, B, and C, in a triangle formation." title="Figure 6.1 – Levels and Types of Diversification"/>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923504" y="1444734"/>
            <a:ext cx="5927144" cy="4762884"/>
          </a:xfrm>
        </p:spPr>
      </p:pic>
      <p:pic>
        <p:nvPicPr>
          <p:cNvPr id="8" name="Picture Placeholder 7" descr="Below the figure is the following source line: Adapted from R. P. Rumelt, 19 74, Strategy, Structure and Economic Performance, Boston: Harvard Business School." title="Figure 6.1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495622" y="6427298"/>
            <a:ext cx="6126480" cy="204216"/>
          </a:xfrm>
        </p:spPr>
      </p:pic>
    </p:spTree>
    <p:extLst>
      <p:ext uri="{BB962C8B-B14F-4D97-AF65-F5344CB8AC3E}">
        <p14:creationId xmlns:p14="http://schemas.microsoft.com/office/powerpoint/2010/main" val="495900368"/>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0813" y="170456"/>
            <a:ext cx="10972799" cy="1041120"/>
          </a:xfrm>
        </p:spPr>
        <p:txBody>
          <a:bodyPr/>
          <a:lstStyle/>
          <a:p>
            <a:r>
              <a:rPr lang="en-US" dirty="0">
                <a:solidFill>
                  <a:schemeClr val="bg1"/>
                </a:solidFill>
              </a:rPr>
              <a:t>Low Levels of Diversification</a:t>
            </a:r>
            <a:endParaRPr lang="en-US" sz="1800" dirty="0">
              <a:solidFill>
                <a:schemeClr val="bg1"/>
              </a:solidFill>
            </a:endParaRPr>
          </a:p>
        </p:txBody>
      </p:sp>
      <p:sp>
        <p:nvSpPr>
          <p:cNvPr id="5" name="Text Placeholder 4"/>
          <p:cNvSpPr>
            <a:spLocks noGrp="1"/>
          </p:cNvSpPr>
          <p:nvPr>
            <p:ph type="body" sz="quarter" idx="10"/>
          </p:nvPr>
        </p:nvSpPr>
        <p:spPr/>
        <p:txBody>
          <a:bodyPr/>
          <a:lstStyle/>
          <a:p>
            <a:r>
              <a:rPr lang="en-US" dirty="0"/>
              <a:t>There are two types of strategies a firm with a low level of diversification can use:</a:t>
            </a:r>
          </a:p>
          <a:p>
            <a:pPr marL="800100" lvl="1" indent="-342900">
              <a:buNone/>
            </a:pPr>
            <a:r>
              <a:rPr lang="en-US" dirty="0"/>
              <a:t>1.</a:t>
            </a:r>
            <a:r>
              <a:rPr lang="en-US" i="1" dirty="0"/>
              <a:t>	Single-business diversification strategy</a:t>
            </a:r>
          </a:p>
          <a:p>
            <a:pPr lvl="2"/>
            <a:r>
              <a:rPr lang="en-US" dirty="0"/>
              <a:t>The firm generates 95 percent or more of its sales revenue from its core business area.</a:t>
            </a:r>
          </a:p>
          <a:p>
            <a:pPr marL="800100" lvl="1" indent="-342900">
              <a:buNone/>
            </a:pPr>
            <a:r>
              <a:rPr lang="en-US" dirty="0"/>
              <a:t>2.	</a:t>
            </a:r>
            <a:r>
              <a:rPr lang="en-US" i="1" dirty="0"/>
              <a:t>Dominant-business diversification strategy</a:t>
            </a:r>
            <a:endParaRPr lang="en-US" dirty="0"/>
          </a:p>
          <a:p>
            <a:pPr lvl="2"/>
            <a:r>
              <a:rPr lang="en-US" dirty="0"/>
              <a:t>The firm generates between 70 and 95 percent of its total revenue within a single business area.</a:t>
            </a:r>
          </a:p>
        </p:txBody>
      </p:sp>
    </p:spTree>
    <p:extLst>
      <p:ext uri="{BB962C8B-B14F-4D97-AF65-F5344CB8AC3E}">
        <p14:creationId xmlns:p14="http://schemas.microsoft.com/office/powerpoint/2010/main" val="725113739"/>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8941"/>
            <a:ext cx="10972799" cy="1041120"/>
          </a:xfrm>
        </p:spPr>
        <p:txBody>
          <a:bodyPr>
            <a:normAutofit fontScale="90000"/>
          </a:bodyPr>
          <a:lstStyle/>
          <a:p>
            <a:r>
              <a:rPr lang="en-US" dirty="0">
                <a:solidFill>
                  <a:schemeClr val="bg1"/>
                </a:solidFill>
              </a:rPr>
              <a:t>Moderate and High </a:t>
            </a:r>
            <a:br>
              <a:rPr lang="en-US" dirty="0">
                <a:solidFill>
                  <a:schemeClr val="bg1"/>
                </a:solidFill>
              </a:rPr>
            </a:br>
            <a:r>
              <a:rPr lang="en-US" dirty="0">
                <a:solidFill>
                  <a:schemeClr val="bg1"/>
                </a:solidFill>
              </a:rPr>
              <a:t>Levels of Diversification</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lnSpcReduction="20000"/>
          </a:bodyPr>
          <a:lstStyle/>
          <a:p>
            <a:r>
              <a:rPr lang="en-US" dirty="0"/>
              <a:t>A firm uses a related diversification strategy when:</a:t>
            </a:r>
          </a:p>
          <a:p>
            <a:pPr lvl="1"/>
            <a:r>
              <a:rPr lang="en-US" dirty="0"/>
              <a:t>It generates more than 30 percent of its revenue outside a dominant business. </a:t>
            </a:r>
          </a:p>
          <a:p>
            <a:pPr lvl="1"/>
            <a:r>
              <a:rPr lang="en-US" dirty="0"/>
              <a:t>Its businesses are related to each other in some manner.</a:t>
            </a:r>
          </a:p>
          <a:p>
            <a:r>
              <a:rPr lang="en-US" dirty="0"/>
              <a:t>There are two types of related diversification strategies:</a:t>
            </a:r>
          </a:p>
          <a:p>
            <a:pPr lvl="1">
              <a:buNone/>
            </a:pPr>
            <a:r>
              <a:rPr lang="en-US" dirty="0"/>
              <a:t>1.	</a:t>
            </a:r>
            <a:r>
              <a:rPr lang="en-US" i="1" dirty="0"/>
              <a:t>Related constrained diversification strategy</a:t>
            </a:r>
          </a:p>
          <a:p>
            <a:pPr lvl="2"/>
            <a:r>
              <a:rPr lang="en-US" sz="1800" dirty="0"/>
              <a:t>The links between the diversified firm’s businesses use similar sourcing, throughput, and outbound processes.</a:t>
            </a:r>
          </a:p>
          <a:p>
            <a:pPr lvl="2"/>
            <a:r>
              <a:rPr lang="en-US" sz="1800" dirty="0"/>
              <a:t>A related constrained firm shares resources and activities across its businesses.</a:t>
            </a:r>
          </a:p>
          <a:p>
            <a:pPr lvl="1">
              <a:buNone/>
            </a:pPr>
            <a:r>
              <a:rPr lang="en-US" dirty="0"/>
              <a:t>2.	</a:t>
            </a:r>
            <a:r>
              <a:rPr lang="en-US" i="1" dirty="0"/>
              <a:t>Related linked diversification strategy</a:t>
            </a:r>
          </a:p>
          <a:p>
            <a:pPr lvl="2"/>
            <a:r>
              <a:rPr lang="en-US" sz="1800" spc="-20" dirty="0"/>
              <a:t>The firm’s portfolio of businesses have only a few links between them.</a:t>
            </a:r>
          </a:p>
          <a:p>
            <a:pPr lvl="2"/>
            <a:r>
              <a:rPr lang="en-US" sz="1800" dirty="0"/>
              <a:t>A related linked firm concentrates on transferring knowledge and core competencies between its businesses.</a:t>
            </a:r>
          </a:p>
          <a:p>
            <a:r>
              <a:rPr lang="en-US" dirty="0"/>
              <a:t>A highly diversified firm that has no relationships between its businesses follows an </a:t>
            </a:r>
            <a:r>
              <a:rPr lang="en-US" i="1" dirty="0"/>
              <a:t>unrelated diversification strategy</a:t>
            </a:r>
            <a:r>
              <a:rPr lang="en-US" dirty="0"/>
              <a:t>.</a:t>
            </a:r>
          </a:p>
          <a:p>
            <a:pPr lvl="1"/>
            <a:r>
              <a:rPr lang="en-US" dirty="0"/>
              <a:t>Commonly, firms using this strategy are called </a:t>
            </a:r>
            <a:r>
              <a:rPr lang="en-US" i="1" dirty="0"/>
              <a:t>conglomerates</a:t>
            </a:r>
            <a:r>
              <a:rPr lang="en-US" dirty="0"/>
              <a:t>.</a:t>
            </a:r>
          </a:p>
          <a:p>
            <a:pPr lvl="1"/>
            <a:r>
              <a:rPr lang="en-US" dirty="0"/>
              <a:t>Unrelated firms make no effort to share activities or transfer core competencies between or among their businesses.</a:t>
            </a:r>
          </a:p>
        </p:txBody>
      </p:sp>
    </p:spTree>
    <p:extLst>
      <p:ext uri="{BB962C8B-B14F-4D97-AF65-F5344CB8AC3E}">
        <p14:creationId xmlns:p14="http://schemas.microsoft.com/office/powerpoint/2010/main" val="1801517940"/>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0C051-7E24-9D09-6234-BD61B9494C59}"/>
              </a:ext>
            </a:extLst>
          </p:cNvPr>
          <p:cNvSpPr>
            <a:spLocks noGrp="1"/>
          </p:cNvSpPr>
          <p:nvPr>
            <p:ph type="title"/>
          </p:nvPr>
        </p:nvSpPr>
        <p:spPr>
          <a:xfrm>
            <a:off x="3304674" y="0"/>
            <a:ext cx="5582652" cy="1138989"/>
          </a:xfrm>
        </p:spPr>
        <p:txBody>
          <a:bodyPr>
            <a:normAutofit fontScale="90000"/>
          </a:bodyPr>
          <a:lstStyle/>
          <a:p>
            <a:pPr algn="ctr"/>
            <a:r>
              <a:rPr lang="en-GB" b="1" dirty="0">
                <a:solidFill>
                  <a:schemeClr val="bg1"/>
                </a:solidFill>
              </a:rPr>
              <a:t>Group Activity: Diversification Spectrum</a:t>
            </a:r>
          </a:p>
        </p:txBody>
      </p:sp>
      <p:sp>
        <p:nvSpPr>
          <p:cNvPr id="3" name="Content Placeholder 2">
            <a:extLst>
              <a:ext uri="{FF2B5EF4-FFF2-40B4-BE49-F238E27FC236}">
                <a16:creationId xmlns:a16="http://schemas.microsoft.com/office/drawing/2014/main" id="{D167CC26-5C7B-7E4E-39D1-345EF124B606}"/>
              </a:ext>
            </a:extLst>
          </p:cNvPr>
          <p:cNvSpPr>
            <a:spLocks noGrp="1"/>
          </p:cNvSpPr>
          <p:nvPr>
            <p:ph idx="1"/>
          </p:nvPr>
        </p:nvSpPr>
        <p:spPr>
          <a:xfrm>
            <a:off x="609600" y="2775283"/>
            <a:ext cx="10972800" cy="2741949"/>
          </a:xfrm>
        </p:spPr>
        <p:txBody>
          <a:bodyPr>
            <a:normAutofit/>
          </a:bodyPr>
          <a:lstStyle/>
          <a:p>
            <a:r>
              <a:rPr lang="en-GB" sz="3200" dirty="0">
                <a:solidFill>
                  <a:srgbClr val="231F1F"/>
                </a:solidFill>
              </a:rPr>
              <a:t>Provide a list of firms. In pairs, place them on a diversification spectrum (low to high). Discuss why some firms diversify more</a:t>
            </a:r>
          </a:p>
        </p:txBody>
      </p:sp>
    </p:spTree>
    <p:extLst>
      <p:ext uri="{BB962C8B-B14F-4D97-AF65-F5344CB8AC3E}">
        <p14:creationId xmlns:p14="http://schemas.microsoft.com/office/powerpoint/2010/main" val="18163770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3691" y="209093"/>
            <a:ext cx="10972799" cy="1041120"/>
          </a:xfrm>
        </p:spPr>
        <p:txBody>
          <a:bodyPr/>
          <a:lstStyle/>
          <a:p>
            <a:r>
              <a:rPr lang="en-US" dirty="0">
                <a:solidFill>
                  <a:schemeClr val="bg1"/>
                </a:solidFill>
              </a:rPr>
              <a:t>Reasons for Diversification</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A corporate-level diversification strategy can be used to:</a:t>
            </a:r>
          </a:p>
          <a:p>
            <a:pPr lvl="1"/>
            <a:r>
              <a:rPr lang="en-US" sz="2800" spc="-10" dirty="0"/>
              <a:t>Increase a firm’s value by improving its overall performance</a:t>
            </a:r>
          </a:p>
          <a:p>
            <a:pPr lvl="2"/>
            <a:r>
              <a:rPr lang="en-US" sz="2400" dirty="0"/>
              <a:t>Value is created when the strategy allows a company’s businesses to increase revenues or reduce costs while implementing their business-level strategies.</a:t>
            </a:r>
          </a:p>
          <a:p>
            <a:pPr lvl="1"/>
            <a:r>
              <a:rPr lang="en-US" sz="2800" dirty="0"/>
              <a:t>Have neutral effects</a:t>
            </a:r>
          </a:p>
          <a:p>
            <a:pPr lvl="1"/>
            <a:r>
              <a:rPr lang="en-US" sz="2800" dirty="0"/>
              <a:t>Reduce a firm’s value</a:t>
            </a:r>
          </a:p>
        </p:txBody>
      </p:sp>
    </p:spTree>
    <p:extLst>
      <p:ext uri="{BB962C8B-B14F-4D97-AF65-F5344CB8AC3E}">
        <p14:creationId xmlns:p14="http://schemas.microsoft.com/office/powerpoint/2010/main" val="1959173065"/>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456" y="247729"/>
            <a:ext cx="10972797" cy="1041120"/>
          </a:xfrm>
        </p:spPr>
        <p:txBody>
          <a:bodyPr>
            <a:normAutofit/>
          </a:bodyPr>
          <a:lstStyle/>
          <a:p>
            <a:r>
              <a:rPr lang="en-US" dirty="0">
                <a:solidFill>
                  <a:schemeClr val="bg1"/>
                </a:solidFill>
              </a:rPr>
              <a:t>Reasons for Diversification</a:t>
            </a:r>
            <a:endParaRPr lang="en-US" sz="2400" dirty="0">
              <a:solidFill>
                <a:schemeClr val="bg1"/>
              </a:solidFill>
            </a:endParaRPr>
          </a:p>
        </p:txBody>
      </p:sp>
      <p:graphicFrame>
        <p:nvGraphicFramePr>
          <p:cNvPr id="3" name="Table Placeholder 2" descr="A table lists various reasons as to why a company would pursue value-creating diversification." title="Table 6.1 – Reasons for Diversification"/>
          <p:cNvGraphicFramePr>
            <a:graphicFrameLocks noGrp="1"/>
          </p:cNvGraphicFramePr>
          <p:nvPr>
            <p:ph type="tbl" sz="quarter" idx="10"/>
            <p:extLst>
              <p:ext uri="{D42A27DB-BD31-4B8C-83A1-F6EECF244321}">
                <p14:modId xmlns:p14="http://schemas.microsoft.com/office/powerpoint/2010/main" val="663388285"/>
              </p:ext>
            </p:extLst>
          </p:nvPr>
        </p:nvGraphicFramePr>
        <p:xfrm>
          <a:off x="360218" y="1773382"/>
          <a:ext cx="5486400" cy="4128654"/>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20000"/>
                    </a:ext>
                  </a:extLst>
                </a:gridCol>
              </a:tblGrid>
              <a:tr h="473142">
                <a:tc>
                  <a:txBody>
                    <a:bodyPr/>
                    <a:lstStyle/>
                    <a:p>
                      <a:pPr>
                        <a:spcBef>
                          <a:spcPts val="300"/>
                        </a:spcBef>
                      </a:pPr>
                      <a:r>
                        <a:rPr lang="en-US" dirty="0"/>
                        <a:t>Value-Creating</a:t>
                      </a:r>
                      <a:r>
                        <a:rPr lang="en-US" baseline="0" dirty="0"/>
                        <a:t> Diversification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extLst>
                  <a:ext uri="{0D108BD9-81ED-4DB2-BD59-A6C34878D82A}">
                    <a16:rowId xmlns:a16="http://schemas.microsoft.com/office/drawing/2014/main" val="10000"/>
                  </a:ext>
                </a:extLst>
              </a:tr>
              <a:tr h="3655512">
                <a:tc>
                  <a:txBody>
                    <a:bodyPr/>
                    <a:lstStyle/>
                    <a:p>
                      <a:pPr marL="228600" indent="-228600">
                        <a:spcBef>
                          <a:spcPts val="300"/>
                        </a:spcBef>
                        <a:buFont typeface="Arial" panose="020B0604020202020204" pitchFamily="34" charset="0"/>
                        <a:buChar char="•"/>
                      </a:pPr>
                      <a:r>
                        <a:rPr lang="en-US" dirty="0"/>
                        <a:t>Economies of scope (related diversification)</a:t>
                      </a:r>
                    </a:p>
                    <a:p>
                      <a:pPr marL="457200" indent="-228600">
                        <a:spcBef>
                          <a:spcPts val="300"/>
                        </a:spcBef>
                        <a:buFont typeface="Arial" panose="020B0604020202020204" pitchFamily="34" charset="0"/>
                        <a:buChar char="•"/>
                      </a:pPr>
                      <a:r>
                        <a:rPr lang="en-US" dirty="0"/>
                        <a:t>Sharing activities</a:t>
                      </a:r>
                    </a:p>
                    <a:p>
                      <a:pPr marL="457200" indent="-228600">
                        <a:spcBef>
                          <a:spcPts val="300"/>
                        </a:spcBef>
                        <a:buFont typeface="Arial" panose="020B0604020202020204" pitchFamily="34" charset="0"/>
                        <a:buChar char="•"/>
                      </a:pPr>
                      <a:r>
                        <a:rPr lang="en-US" dirty="0"/>
                        <a:t>Transferring core competencies</a:t>
                      </a:r>
                    </a:p>
                    <a:p>
                      <a:pPr marL="228600" indent="-228600">
                        <a:spcBef>
                          <a:spcPts val="300"/>
                        </a:spcBef>
                        <a:buFont typeface="Arial" panose="020B0604020202020204" pitchFamily="34" charset="0"/>
                        <a:buChar char="•"/>
                      </a:pPr>
                      <a:r>
                        <a:rPr lang="en-US" dirty="0"/>
                        <a:t>Market power (related diversification)</a:t>
                      </a:r>
                    </a:p>
                    <a:p>
                      <a:pPr marL="457200" indent="-228600">
                        <a:spcBef>
                          <a:spcPts val="300"/>
                        </a:spcBef>
                        <a:buFont typeface="Arial" panose="020B0604020202020204" pitchFamily="34" charset="0"/>
                        <a:buChar char="•"/>
                      </a:pPr>
                      <a:r>
                        <a:rPr lang="en-US" dirty="0"/>
                        <a:t>Blocking competitors through multipoint competition</a:t>
                      </a:r>
                    </a:p>
                    <a:p>
                      <a:pPr marL="457200" indent="-228600">
                        <a:spcBef>
                          <a:spcPts val="300"/>
                        </a:spcBef>
                        <a:buFont typeface="Arial" panose="020B0604020202020204" pitchFamily="34" charset="0"/>
                        <a:buChar char="•"/>
                      </a:pPr>
                      <a:r>
                        <a:rPr lang="en-US" dirty="0"/>
                        <a:t>Vertical integration</a:t>
                      </a:r>
                    </a:p>
                    <a:p>
                      <a:pPr marL="228600" indent="-228600">
                        <a:spcBef>
                          <a:spcPts val="300"/>
                        </a:spcBef>
                        <a:buFont typeface="Arial" panose="020B0604020202020204" pitchFamily="34" charset="0"/>
                        <a:buChar char="•"/>
                      </a:pPr>
                      <a:r>
                        <a:rPr lang="en-US" dirty="0"/>
                        <a:t>Financial economies (unrelated diversification)</a:t>
                      </a:r>
                    </a:p>
                    <a:p>
                      <a:pPr marL="457200" indent="-228600">
                        <a:spcBef>
                          <a:spcPts val="300"/>
                        </a:spcBef>
                        <a:buFont typeface="Arial" panose="020B0604020202020204" pitchFamily="34" charset="0"/>
                        <a:buChar char="•"/>
                      </a:pPr>
                      <a:r>
                        <a:rPr lang="en-US" dirty="0"/>
                        <a:t>Efficient internal capital allocation</a:t>
                      </a:r>
                    </a:p>
                    <a:p>
                      <a:pPr marL="457200" indent="-228600">
                        <a:spcBef>
                          <a:spcPts val="300"/>
                        </a:spcBef>
                        <a:buFont typeface="Arial" panose="020B0604020202020204" pitchFamily="34" charset="0"/>
                        <a:buChar char="•"/>
                      </a:pPr>
                      <a:r>
                        <a:rPr lang="en-US" dirty="0"/>
                        <a:t>Business restructuring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1"/>
                  </a:ext>
                </a:extLst>
              </a:tr>
            </a:tbl>
          </a:graphicData>
        </a:graphic>
      </p:graphicFrame>
      <p:graphicFrame>
        <p:nvGraphicFramePr>
          <p:cNvPr id="5" name="Table Placeholder 2" descr="A table lists various reasons as to why a company would pursue value-neutral diversification and value-reducing diversification." title="Table 6.1 – Reasons for Diversification">
            <a:extLst>
              <a:ext uri="{FF2B5EF4-FFF2-40B4-BE49-F238E27FC236}">
                <a16:creationId xmlns:a16="http://schemas.microsoft.com/office/drawing/2014/main" id="{B548579A-2009-9847-B260-9DC424135C3B}"/>
              </a:ext>
            </a:extLst>
          </p:cNvPr>
          <p:cNvGraphicFramePr>
            <a:graphicFrameLocks/>
          </p:cNvGraphicFramePr>
          <p:nvPr>
            <p:extLst>
              <p:ext uri="{D42A27DB-BD31-4B8C-83A1-F6EECF244321}">
                <p14:modId xmlns:p14="http://schemas.microsoft.com/office/powerpoint/2010/main" val="3648311344"/>
              </p:ext>
            </p:extLst>
          </p:nvPr>
        </p:nvGraphicFramePr>
        <p:xfrm>
          <a:off x="6109855" y="1773382"/>
          <a:ext cx="5791202" cy="4128654"/>
        </p:xfrm>
        <a:graphic>
          <a:graphicData uri="http://schemas.openxmlformats.org/drawingml/2006/table">
            <a:tbl>
              <a:tblPr firstRow="1" bandRow="1">
                <a:tableStyleId>{5C22544A-7EE6-4342-B048-85BDC9FD1C3A}</a:tableStyleId>
              </a:tblPr>
              <a:tblGrid>
                <a:gridCol w="5791202">
                  <a:extLst>
                    <a:ext uri="{9D8B030D-6E8A-4147-A177-3AD203B41FA5}">
                      <a16:colId xmlns:a16="http://schemas.microsoft.com/office/drawing/2014/main" val="20000"/>
                    </a:ext>
                  </a:extLst>
                </a:gridCol>
              </a:tblGrid>
              <a:tr h="418309">
                <a:tc>
                  <a:txBody>
                    <a:bodyPr/>
                    <a:lstStyle/>
                    <a:p>
                      <a:pPr>
                        <a:spcBef>
                          <a:spcPts val="300"/>
                        </a:spcBef>
                      </a:pPr>
                      <a:r>
                        <a:rPr lang="en-US" dirty="0"/>
                        <a:t>Value-Neutral Diversification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extLst>
                  <a:ext uri="{0D108BD9-81ED-4DB2-BD59-A6C34878D82A}">
                    <a16:rowId xmlns:a16="http://schemas.microsoft.com/office/drawing/2014/main" val="10000"/>
                  </a:ext>
                </a:extLst>
              </a:tr>
              <a:tr h="2527046">
                <a:tc>
                  <a:txBody>
                    <a:bodyPr/>
                    <a:lstStyle/>
                    <a:p>
                      <a:pPr marL="228600" indent="-228600">
                        <a:spcBef>
                          <a:spcPts val="300"/>
                        </a:spcBef>
                        <a:buFont typeface="Arial" panose="020B0604020202020204" pitchFamily="34" charset="0"/>
                        <a:buChar char="•"/>
                      </a:pPr>
                      <a:r>
                        <a:rPr lang="en-US" dirty="0"/>
                        <a:t>Antitrust</a:t>
                      </a:r>
                      <a:r>
                        <a:rPr lang="en-US" baseline="0" dirty="0"/>
                        <a:t> regulation</a:t>
                      </a:r>
                    </a:p>
                    <a:p>
                      <a:pPr marL="228600" indent="-228600">
                        <a:spcBef>
                          <a:spcPts val="300"/>
                        </a:spcBef>
                        <a:buFont typeface="Arial" panose="020B0604020202020204" pitchFamily="34" charset="0"/>
                        <a:buChar char="•"/>
                      </a:pPr>
                      <a:r>
                        <a:rPr lang="en-US" baseline="0" dirty="0"/>
                        <a:t>Tax laws</a:t>
                      </a:r>
                    </a:p>
                    <a:p>
                      <a:pPr marL="228600" indent="-228600">
                        <a:spcBef>
                          <a:spcPts val="300"/>
                        </a:spcBef>
                        <a:buFont typeface="Arial" panose="020B0604020202020204" pitchFamily="34" charset="0"/>
                        <a:buChar char="•"/>
                      </a:pPr>
                      <a:r>
                        <a:rPr lang="en-US" baseline="0" dirty="0"/>
                        <a:t>Low performance</a:t>
                      </a:r>
                    </a:p>
                    <a:p>
                      <a:pPr marL="228600" indent="-228600">
                        <a:spcBef>
                          <a:spcPts val="300"/>
                        </a:spcBef>
                        <a:buFont typeface="Arial" panose="020B0604020202020204" pitchFamily="34" charset="0"/>
                        <a:buChar char="•"/>
                      </a:pPr>
                      <a:r>
                        <a:rPr lang="en-US" baseline="0" dirty="0"/>
                        <a:t>Uncertain future cash flows</a:t>
                      </a:r>
                    </a:p>
                    <a:p>
                      <a:pPr marL="228600" indent="-228600">
                        <a:spcBef>
                          <a:spcPts val="300"/>
                        </a:spcBef>
                        <a:buFont typeface="Arial" panose="020B0604020202020204" pitchFamily="34" charset="0"/>
                        <a:buChar char="•"/>
                      </a:pPr>
                      <a:r>
                        <a:rPr lang="en-US" baseline="0" dirty="0"/>
                        <a:t>Risk reduction for firm</a:t>
                      </a:r>
                    </a:p>
                    <a:p>
                      <a:pPr marL="228600" indent="-228600">
                        <a:spcBef>
                          <a:spcPts val="300"/>
                        </a:spcBef>
                        <a:buFont typeface="Arial" panose="020B0604020202020204" pitchFamily="34" charset="0"/>
                        <a:buChar char="•"/>
                      </a:pPr>
                      <a:r>
                        <a:rPr lang="en-US" baseline="0" dirty="0"/>
                        <a:t>Tangible resources</a:t>
                      </a:r>
                    </a:p>
                    <a:p>
                      <a:pPr marL="228600" indent="-228600">
                        <a:spcBef>
                          <a:spcPts val="300"/>
                        </a:spcBef>
                        <a:buFont typeface="Arial" panose="020B0604020202020204" pitchFamily="34" charset="0"/>
                        <a:buChar char="•"/>
                      </a:pPr>
                      <a:r>
                        <a:rPr lang="en-US" baseline="0" dirty="0"/>
                        <a:t>Intangible resources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1"/>
                  </a:ext>
                </a:extLst>
              </a:tr>
              <a:tr h="418309">
                <a:tc>
                  <a:txBody>
                    <a:bodyPr/>
                    <a:lstStyle/>
                    <a:p>
                      <a:pPr marL="0" algn="l" defTabSz="914400" rtl="0" eaLnBrk="1" latinLnBrk="0" hangingPunct="1">
                        <a:spcBef>
                          <a:spcPts val="300"/>
                        </a:spcBef>
                      </a:pPr>
                      <a:r>
                        <a:rPr lang="en-US" sz="1800" b="1" kern="1200" dirty="0">
                          <a:solidFill>
                            <a:schemeClr val="lt1"/>
                          </a:solidFill>
                          <a:latin typeface="+mn-lt"/>
                          <a:ea typeface="+mn-ea"/>
                          <a:cs typeface="+mn-cs"/>
                        </a:rPr>
                        <a:t>Value-Reducing Diversification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60498D"/>
                    </a:solidFill>
                  </a:tcPr>
                </a:tc>
                <a:extLst>
                  <a:ext uri="{0D108BD9-81ED-4DB2-BD59-A6C34878D82A}">
                    <a16:rowId xmlns:a16="http://schemas.microsoft.com/office/drawing/2014/main" val="10002"/>
                  </a:ext>
                </a:extLst>
              </a:tr>
              <a:tr h="764990">
                <a:tc>
                  <a:txBody>
                    <a:bodyPr/>
                    <a:lstStyle/>
                    <a:p>
                      <a:pPr marL="228600" indent="-228600">
                        <a:spcBef>
                          <a:spcPts val="300"/>
                        </a:spcBef>
                        <a:buFont typeface="Arial" panose="020B0604020202020204" pitchFamily="34" charset="0"/>
                        <a:buChar char="•"/>
                      </a:pPr>
                      <a:r>
                        <a:rPr lang="en-US" dirty="0"/>
                        <a:t>Diversifying managerial employment risk</a:t>
                      </a:r>
                    </a:p>
                    <a:p>
                      <a:pPr marL="228600" indent="-228600">
                        <a:spcBef>
                          <a:spcPts val="300"/>
                        </a:spcBef>
                        <a:buFont typeface="Arial" panose="020B0604020202020204" pitchFamily="34" charset="0"/>
                        <a:buChar char="•"/>
                      </a:pPr>
                      <a:r>
                        <a:rPr lang="en-US" dirty="0"/>
                        <a:t>Increasing managerial compensation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68530221"/>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67789" y="131819"/>
            <a:ext cx="5931513" cy="1041120"/>
          </a:xfrm>
        </p:spPr>
        <p:txBody>
          <a:bodyPr>
            <a:normAutofit fontScale="90000"/>
          </a:bodyPr>
          <a:lstStyle/>
          <a:p>
            <a:r>
              <a:rPr lang="en-US" sz="2800" dirty="0">
                <a:solidFill>
                  <a:schemeClr val="bg1"/>
                </a:solidFill>
              </a:rPr>
              <a:t>Value-Creating Diversification: Related Constrained and Related Linked Diversification</a:t>
            </a:r>
            <a:endParaRPr lang="en-US" sz="1400" dirty="0">
              <a:solidFill>
                <a:schemeClr val="bg1"/>
              </a:solidFill>
            </a:endParaRPr>
          </a:p>
        </p:txBody>
      </p:sp>
      <p:sp>
        <p:nvSpPr>
          <p:cNvPr id="5" name="Text Placeholder 4"/>
          <p:cNvSpPr>
            <a:spLocks noGrp="1"/>
          </p:cNvSpPr>
          <p:nvPr>
            <p:ph type="body" sz="quarter" idx="10"/>
          </p:nvPr>
        </p:nvSpPr>
        <p:spPr>
          <a:xfrm>
            <a:off x="609600" y="1550966"/>
            <a:ext cx="10972800" cy="4657725"/>
          </a:xfrm>
        </p:spPr>
        <p:txBody>
          <a:bodyPr>
            <a:normAutofit/>
          </a:bodyPr>
          <a:lstStyle/>
          <a:p>
            <a:r>
              <a:rPr lang="en-US" dirty="0"/>
              <a:t>The company using the related diversification strategy wants to develop and exploit economies of scope between its businesses.</a:t>
            </a:r>
          </a:p>
          <a:p>
            <a:pPr lvl="1"/>
            <a:r>
              <a:rPr lang="en-US" b="1" dirty="0"/>
              <a:t>Economies of scope </a:t>
            </a:r>
            <a:r>
              <a:rPr lang="en-US" dirty="0"/>
              <a:t>are cost savings a firm creates by successfully sharing resources and capabilities or transferring one or more corporate-level core competencies that were developed in one of its businesses to another of its businesses.</a:t>
            </a:r>
          </a:p>
          <a:p>
            <a:pPr lvl="1"/>
            <a:r>
              <a:rPr lang="en-US" dirty="0"/>
              <a:t>Firms seek to create value from economies of scope through two basic kinds of operational economies:</a:t>
            </a:r>
          </a:p>
          <a:p>
            <a:pPr marL="1200150" lvl="2" indent="-285750">
              <a:buFont typeface="+mj-lt"/>
              <a:buAutoNum type="arabicPeriod"/>
            </a:pPr>
            <a:r>
              <a:rPr lang="en-US" dirty="0"/>
              <a:t>Sharing activities (operational relatedness)</a:t>
            </a:r>
          </a:p>
          <a:p>
            <a:pPr marL="1200150" lvl="2" indent="-285750">
              <a:buFont typeface="+mj-lt"/>
              <a:buAutoNum type="arabicPeriod"/>
            </a:pPr>
            <a:r>
              <a:rPr lang="en-US" dirty="0"/>
              <a:t>Transferring corporate-level core competencies (corporate relatedness)</a:t>
            </a:r>
          </a:p>
        </p:txBody>
      </p:sp>
    </p:spTree>
    <p:extLst>
      <p:ext uri="{BB962C8B-B14F-4D97-AF65-F5344CB8AC3E}">
        <p14:creationId xmlns:p14="http://schemas.microsoft.com/office/powerpoint/2010/main" val="53005011"/>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62141" y="196214"/>
            <a:ext cx="6103832" cy="1041120"/>
          </a:xfrm>
        </p:spPr>
        <p:txBody>
          <a:bodyPr>
            <a:normAutofit/>
          </a:bodyPr>
          <a:lstStyle/>
          <a:p>
            <a:r>
              <a:rPr lang="en-US" sz="2800" dirty="0">
                <a:solidFill>
                  <a:schemeClr val="bg1"/>
                </a:solidFill>
              </a:rPr>
              <a:t>Value-Creating Diversification Strategies: </a:t>
            </a:r>
            <a:br>
              <a:rPr lang="en-US" sz="2800" dirty="0">
                <a:solidFill>
                  <a:schemeClr val="bg1"/>
                </a:solidFill>
              </a:rPr>
            </a:br>
            <a:r>
              <a:rPr lang="en-US" sz="2800" dirty="0">
                <a:solidFill>
                  <a:schemeClr val="bg1"/>
                </a:solidFill>
              </a:rPr>
              <a:t>Operational and Corporate Relatedness</a:t>
            </a:r>
          </a:p>
        </p:txBody>
      </p:sp>
      <p:pic>
        <p:nvPicPr>
          <p:cNvPr id="3" name="Picture Placeholder 2" descr="A graphic shows the value-creating diversification strategies and how they differ in their levels of operational relatedness and corporate relatedness.&#10;&#10;Four quadrants are placed in two rows. The top-left quadrant is labeled Related Constrained Diversification. The top-right quadrant is labeled Both Operational and Corporate Relatedness. The bottom-left quadrant is labeled Unrelated Diversification. The bottom-right quadrant is labeled Related Linked Diversification.&#10;&#10;Outside the quadrants, at the left of the figure, is the label Operational Relatedness: Sharing Activities between Businesses centered in bold. The two types of operational relatedness are listed. To the left of the first row of quadrants (Related Constrained Diversification and Both Operational and Corporate Relatedness) is the label High. To the left of the second row of quadrants (Unrelated Diversification and Related Linked Diversification) is the label Low.&#10;&#10;Below the quadrants, at the bottom of the figure, is the label Corporate Relatedness: Transferring Core Competencies into Businesses centered in bold. The two types of corporate relatedness are listed. Below the first column of quadrants (Related Constrained Diversification and Unrelated Diversification) is the label Low. Below the second column of quadrants (Both Operational and Corporate Relatedness and Related Linked Diversification) is the label High." title="Figure 6.2 – Value-Creating Diversification Strategies: Operational and Corporate Relatednes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219956" y="1536879"/>
            <a:ext cx="5939942" cy="4800600"/>
          </a:xfrm>
        </p:spPr>
      </p:pic>
    </p:spTree>
    <p:extLst>
      <p:ext uri="{BB962C8B-B14F-4D97-AF65-F5344CB8AC3E}">
        <p14:creationId xmlns:p14="http://schemas.microsoft.com/office/powerpoint/2010/main" val="3906741590"/>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39415" y="183334"/>
            <a:ext cx="5821250" cy="1041120"/>
          </a:xfrm>
        </p:spPr>
        <p:txBody>
          <a:bodyPr>
            <a:normAutofit fontScale="90000"/>
          </a:bodyPr>
          <a:lstStyle/>
          <a:p>
            <a:r>
              <a:rPr lang="en-US" dirty="0">
                <a:solidFill>
                  <a:schemeClr val="bg1"/>
                </a:solidFill>
              </a:rPr>
              <a:t>Operational Relatedness: Sharing Activities</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Firms can create operational relatedness by sharing either:</a:t>
            </a:r>
          </a:p>
          <a:p>
            <a:pPr lvl="1"/>
            <a:r>
              <a:rPr lang="en-US" dirty="0"/>
              <a:t>A primary activity</a:t>
            </a:r>
          </a:p>
          <a:p>
            <a:pPr lvl="2"/>
            <a:r>
              <a:rPr lang="en-US" b="1" dirty="0"/>
              <a:t>Example:</a:t>
            </a:r>
            <a:r>
              <a:rPr lang="en-US" dirty="0"/>
              <a:t> Inventory delivery systems</a:t>
            </a:r>
          </a:p>
          <a:p>
            <a:pPr lvl="1"/>
            <a:r>
              <a:rPr lang="en-US" dirty="0"/>
              <a:t>A support activity</a:t>
            </a:r>
          </a:p>
          <a:p>
            <a:pPr lvl="2"/>
            <a:r>
              <a:rPr lang="en-US" b="1" dirty="0"/>
              <a:t>Example: </a:t>
            </a:r>
            <a:r>
              <a:rPr lang="en-US" dirty="0"/>
              <a:t>Purchasing practices</a:t>
            </a:r>
          </a:p>
          <a:p>
            <a:r>
              <a:rPr lang="en-US" dirty="0"/>
              <a:t>Sharing activities is usually associated with the related constrained diversification corporate-level strategy.</a:t>
            </a:r>
          </a:p>
          <a:p>
            <a:r>
              <a:rPr lang="en-US" dirty="0"/>
              <a:t>Activity sharing:</a:t>
            </a:r>
          </a:p>
          <a:p>
            <a:pPr lvl="1"/>
            <a:r>
              <a:rPr lang="en-US" dirty="0"/>
              <a:t>Is costly to implement and coordinate</a:t>
            </a:r>
          </a:p>
          <a:p>
            <a:pPr lvl="1"/>
            <a:r>
              <a:rPr lang="en-US" dirty="0"/>
              <a:t>May create unequal benefits for the divisions involved</a:t>
            </a:r>
          </a:p>
          <a:p>
            <a:pPr lvl="1"/>
            <a:r>
              <a:rPr lang="en-US" dirty="0"/>
              <a:t>Can lead to fewer managerial risk-taking behaviors</a:t>
            </a:r>
          </a:p>
        </p:txBody>
      </p:sp>
    </p:spTree>
    <p:extLst>
      <p:ext uri="{BB962C8B-B14F-4D97-AF65-F5344CB8AC3E}">
        <p14:creationId xmlns:p14="http://schemas.microsoft.com/office/powerpoint/2010/main" val="3728826133"/>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a:xfrm>
            <a:off x="3232484" y="190118"/>
            <a:ext cx="5727032" cy="1041120"/>
          </a:xfrm>
        </p:spPr>
        <p:txBody>
          <a:bodyPr>
            <a:noAutofit/>
          </a:bodyPr>
          <a:lstStyle/>
          <a:p>
            <a:r>
              <a:rPr lang="en-GB" dirty="0">
                <a:solidFill>
                  <a:schemeClr val="bg1"/>
                </a:solidFill>
              </a:rPr>
              <a:t>Group Activity – (10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497305" y="1751798"/>
            <a:ext cx="4315327" cy="4724400"/>
          </a:xfrm>
        </p:spPr>
        <p:txBody>
          <a:bodyPr>
            <a:normAutofit/>
          </a:bodyPr>
          <a:lstStyle/>
          <a:p>
            <a:r>
              <a:rPr lang="en-GB" sz="2400" dirty="0">
                <a:solidFill>
                  <a:srgbClr val="231F1F"/>
                </a:solidFill>
              </a:rPr>
              <a:t>Groups pick a diversified firm (e.g., Amazon). Map one value-creating (e.g., activity sharing) and one value-neutral reason for diversification. Share with class.</a:t>
            </a: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2663" y="1751799"/>
            <a:ext cx="4864537" cy="3242233"/>
          </a:xfrm>
          <a:prstGeom prst="rect">
            <a:avLst/>
          </a:prstGeom>
        </p:spPr>
      </p:pic>
    </p:spTree>
    <p:extLst>
      <p:ext uri="{BB962C8B-B14F-4D97-AF65-F5344CB8AC3E}">
        <p14:creationId xmlns:p14="http://schemas.microsoft.com/office/powerpoint/2010/main" val="131785577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81082" y="157577"/>
            <a:ext cx="6014433" cy="1041120"/>
          </a:xfrm>
        </p:spPr>
        <p:txBody>
          <a:bodyPr>
            <a:normAutofit fontScale="90000"/>
          </a:bodyPr>
          <a:lstStyle/>
          <a:p>
            <a:r>
              <a:rPr lang="en-US" dirty="0">
                <a:solidFill>
                  <a:schemeClr val="bg1"/>
                </a:solidFill>
              </a:rPr>
              <a:t>Corporate Relatedness: Transferring of Core Competencies</a:t>
            </a:r>
            <a:endParaRPr lang="en-US" sz="1800" dirty="0">
              <a:solidFill>
                <a:schemeClr val="bg1"/>
              </a:solidFill>
            </a:endParaRPr>
          </a:p>
        </p:txBody>
      </p:sp>
      <p:sp>
        <p:nvSpPr>
          <p:cNvPr id="5" name="Text Placeholder 4"/>
          <p:cNvSpPr>
            <a:spLocks noGrp="1"/>
          </p:cNvSpPr>
          <p:nvPr>
            <p:ph type="body" sz="quarter" idx="10"/>
          </p:nvPr>
        </p:nvSpPr>
        <p:spPr>
          <a:xfrm>
            <a:off x="609600" y="1666876"/>
            <a:ext cx="11076432" cy="4657725"/>
          </a:xfrm>
        </p:spPr>
        <p:txBody>
          <a:bodyPr>
            <a:normAutofit/>
          </a:bodyPr>
          <a:lstStyle/>
          <a:p>
            <a:pPr>
              <a:spcAft>
                <a:spcPts val="600"/>
              </a:spcAft>
            </a:pPr>
            <a:r>
              <a:rPr lang="en-US" b="1" dirty="0"/>
              <a:t>Corporate-level core competencies </a:t>
            </a:r>
            <a:r>
              <a:rPr lang="en-US" dirty="0"/>
              <a:t>are complex sets of resources and capabilities that link different businesses, primarily through managerial and technological knowledge, experience, and expertise.</a:t>
            </a:r>
          </a:p>
          <a:p>
            <a:pPr>
              <a:spcAft>
                <a:spcPts val="600"/>
              </a:spcAft>
            </a:pPr>
            <a:r>
              <a:rPr lang="en-US" dirty="0"/>
              <a:t>Firms using the related linked diversification strategy can create value by transferring core competencies in at least two ways:</a:t>
            </a:r>
          </a:p>
          <a:p>
            <a:pPr lvl="1">
              <a:spcAft>
                <a:spcPts val="600"/>
              </a:spcAft>
              <a:buFont typeface="+mj-lt"/>
              <a:buAutoNum type="arabicPeriod"/>
            </a:pPr>
            <a:r>
              <a:rPr lang="en-US" dirty="0"/>
              <a:t>Because the expense of developing a core competence has already been incurred in one of the firm’s businesses, transferring it to a second business eliminates the need for that business to allocate resources to develop it.</a:t>
            </a:r>
          </a:p>
          <a:p>
            <a:pPr lvl="1">
              <a:spcAft>
                <a:spcPts val="600"/>
              </a:spcAft>
              <a:buFont typeface="+mj-lt"/>
              <a:buAutoNum type="arabicPeriod"/>
            </a:pPr>
            <a:r>
              <a:rPr lang="en-US" dirty="0"/>
              <a:t>Because intangible resources are difficult for competitors to understand and imitate, the unit receiving a transferred corporate-level competence often gains an immediate competitive advantage over its rivals.</a:t>
            </a:r>
          </a:p>
        </p:txBody>
      </p:sp>
    </p:spTree>
    <p:extLst>
      <p:ext uri="{BB962C8B-B14F-4D97-AF65-F5344CB8AC3E}">
        <p14:creationId xmlns:p14="http://schemas.microsoft.com/office/powerpoint/2010/main" val="3100736018"/>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2024" y="144699"/>
            <a:ext cx="10972799" cy="1041120"/>
          </a:xfrm>
        </p:spPr>
        <p:txBody>
          <a:bodyPr/>
          <a:lstStyle/>
          <a:p>
            <a:r>
              <a:rPr lang="en-US" dirty="0">
                <a:solidFill>
                  <a:schemeClr val="bg1"/>
                </a:solidFill>
              </a:rPr>
              <a:t>Market Power</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Market power may be gained by firms successfully using a related constrained or related linked strategy.</a:t>
            </a:r>
          </a:p>
          <a:p>
            <a:pPr lvl="1"/>
            <a:r>
              <a:rPr lang="en-US" b="1" dirty="0"/>
              <a:t>Market power </a:t>
            </a:r>
            <a:r>
              <a:rPr lang="en-US" dirty="0"/>
              <a:t>exists when a firm is able to sell its products above the existing competitive level or to reduce the costs of its primary and support activities below the competitive level, or both.</a:t>
            </a:r>
          </a:p>
          <a:p>
            <a:pPr marL="342900" lvl="2" indent="-342900"/>
            <a:r>
              <a:rPr lang="en-US" sz="2800" dirty="0"/>
              <a:t>Firms can foster market power through multipoint competition and vertical integration.</a:t>
            </a:r>
          </a:p>
          <a:p>
            <a:pPr marL="800100" lvl="3" indent="-342900"/>
            <a:r>
              <a:rPr lang="en-US" sz="2400" b="1" dirty="0"/>
              <a:t>Multipoint competition </a:t>
            </a:r>
            <a:r>
              <a:rPr lang="en-US" sz="2400" dirty="0"/>
              <a:t>exists when two or more diversified firms simultaneously compete in the same product areas or geographical markets.</a:t>
            </a:r>
          </a:p>
          <a:p>
            <a:pPr marL="800100" lvl="3" indent="-342900"/>
            <a:r>
              <a:rPr lang="en-US" sz="2400" b="1" dirty="0"/>
              <a:t>Vertical integration </a:t>
            </a:r>
            <a:r>
              <a:rPr lang="en-US" sz="2400" dirty="0"/>
              <a:t>exists when a company produces its own inputs (backward integration) or owns its own source of output distribution (forward integration).</a:t>
            </a:r>
          </a:p>
        </p:txBody>
      </p:sp>
    </p:spTree>
    <p:extLst>
      <p:ext uri="{BB962C8B-B14F-4D97-AF65-F5344CB8AC3E}">
        <p14:creationId xmlns:p14="http://schemas.microsoft.com/office/powerpoint/2010/main" val="2175294501"/>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bg1"/>
                </a:solidFill>
              </a:rPr>
              <a:t>Market Power</a:t>
            </a:r>
            <a:endParaRPr lang="en-US" sz="1050" dirty="0">
              <a:solidFill>
                <a:schemeClr val="bg1"/>
              </a:solidFill>
            </a:endParaRPr>
          </a:p>
        </p:txBody>
      </p:sp>
      <p:sp>
        <p:nvSpPr>
          <p:cNvPr id="5" name="Text Placeholder 4"/>
          <p:cNvSpPr>
            <a:spLocks noGrp="1"/>
          </p:cNvSpPr>
          <p:nvPr>
            <p:ph type="body" sz="quarter" idx="10"/>
          </p:nvPr>
        </p:nvSpPr>
        <p:spPr/>
        <p:txBody>
          <a:bodyPr>
            <a:normAutofit fontScale="92500"/>
          </a:bodyPr>
          <a:lstStyle/>
          <a:p>
            <a:pPr marL="342900" lvl="2" indent="-342900"/>
            <a:r>
              <a:rPr lang="en-US" sz="2800" dirty="0">
                <a:ea typeface="+mn-ea"/>
                <a:cs typeface="+mn-cs"/>
              </a:rPr>
              <a:t>Vertical integration allows a firm to gain market power by developing the ability to:</a:t>
            </a:r>
          </a:p>
          <a:p>
            <a:pPr marL="800100" lvl="3" indent="-342900"/>
            <a:r>
              <a:rPr lang="en-US" sz="2400" dirty="0">
                <a:ea typeface="+mn-ea"/>
                <a:cs typeface="+mn-cs"/>
              </a:rPr>
              <a:t>Save on its operations</a:t>
            </a:r>
          </a:p>
          <a:p>
            <a:pPr marL="800100" lvl="3" indent="-342900"/>
            <a:r>
              <a:rPr lang="en-US" sz="2400" dirty="0">
                <a:ea typeface="+mn-ea"/>
                <a:cs typeface="+mn-cs"/>
              </a:rPr>
              <a:t>Avoid sourcing and market costs</a:t>
            </a:r>
          </a:p>
          <a:p>
            <a:pPr marL="800100" lvl="3" indent="-342900"/>
            <a:r>
              <a:rPr lang="en-US" sz="2400" dirty="0">
                <a:ea typeface="+mn-ea"/>
                <a:cs typeface="+mn-cs"/>
              </a:rPr>
              <a:t>Improve product quality</a:t>
            </a:r>
          </a:p>
          <a:p>
            <a:pPr marL="800100" lvl="3" indent="-342900"/>
            <a:r>
              <a:rPr lang="en-US" sz="2400" dirty="0">
                <a:ea typeface="+mn-ea"/>
                <a:cs typeface="+mn-cs"/>
              </a:rPr>
              <a:t>Possibly protect its technology from imitation by rivals</a:t>
            </a:r>
          </a:p>
          <a:p>
            <a:pPr marL="800100" lvl="3" indent="-342900"/>
            <a:r>
              <a:rPr lang="en-US" sz="2400" dirty="0">
                <a:ea typeface="+mn-ea"/>
                <a:cs typeface="+mn-cs"/>
              </a:rPr>
              <a:t>Potentially exploit underlying capabilities in the marketplace</a:t>
            </a:r>
          </a:p>
          <a:p>
            <a:pPr marL="342900" lvl="2" indent="-342900"/>
            <a:r>
              <a:rPr lang="en-US" sz="2800" dirty="0">
                <a:ea typeface="+mn-ea"/>
                <a:cs typeface="+mn-cs"/>
              </a:rPr>
              <a:t>Vertical integration has limitations.</a:t>
            </a:r>
          </a:p>
          <a:p>
            <a:pPr marL="800100" lvl="3" indent="-342900"/>
            <a:r>
              <a:rPr lang="en-US" sz="2400" dirty="0">
                <a:ea typeface="+mn-ea"/>
                <a:cs typeface="+mn-cs"/>
              </a:rPr>
              <a:t>Internal transactions may be expensive and reduce profitability.</a:t>
            </a:r>
          </a:p>
          <a:p>
            <a:pPr marL="800100" lvl="3" indent="-342900"/>
            <a:r>
              <a:rPr lang="en-US" sz="2400" dirty="0">
                <a:ea typeface="+mn-ea"/>
                <a:cs typeface="+mn-cs"/>
              </a:rPr>
              <a:t>Bureaucratic costs may be present.</a:t>
            </a:r>
          </a:p>
          <a:p>
            <a:pPr marL="800100" lvl="3" indent="-342900"/>
            <a:r>
              <a:rPr lang="en-US" sz="2400" dirty="0">
                <a:ea typeface="+mn-ea"/>
                <a:cs typeface="+mn-cs"/>
              </a:rPr>
              <a:t>Substantial investments in specific technologies are required, reducing a firm’s flexibility.</a:t>
            </a:r>
          </a:p>
          <a:p>
            <a:pPr marL="800100" lvl="3" indent="-342900"/>
            <a:r>
              <a:rPr lang="en-US" sz="2400" dirty="0">
                <a:ea typeface="+mn-ea"/>
                <a:cs typeface="+mn-cs"/>
              </a:rPr>
              <a:t>Changes in demand create capacity balance and coordination problems.</a:t>
            </a:r>
          </a:p>
        </p:txBody>
      </p:sp>
    </p:spTree>
    <p:extLst>
      <p:ext uri="{BB962C8B-B14F-4D97-AF65-F5344CB8AC3E}">
        <p14:creationId xmlns:p14="http://schemas.microsoft.com/office/powerpoint/2010/main" val="1520543230"/>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87899" y="131819"/>
            <a:ext cx="5924281" cy="1041120"/>
          </a:xfrm>
        </p:spPr>
        <p:txBody>
          <a:bodyPr>
            <a:normAutofit fontScale="90000"/>
          </a:bodyPr>
          <a:lstStyle/>
          <a:p>
            <a:r>
              <a:rPr lang="en-US" sz="3200" dirty="0">
                <a:solidFill>
                  <a:schemeClr val="bg1"/>
                </a:solidFill>
              </a:rPr>
              <a:t>Simultaneous Operational Relatedness and Corporate Relatedness</a:t>
            </a:r>
            <a:endParaRPr lang="en-US" sz="10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3200" dirty="0"/>
              <a:t>The ability to simultaneously create economies of scale by sharing activities (operational relatedness) and transferring core competencies (corporate relatedness):</a:t>
            </a:r>
          </a:p>
          <a:p>
            <a:pPr marL="800100" lvl="3" indent="-342900"/>
            <a:r>
              <a:rPr lang="en-US" sz="2800" dirty="0"/>
              <a:t>Is difficult for competitors to understand and imitate</a:t>
            </a:r>
          </a:p>
          <a:p>
            <a:pPr marL="800100" lvl="3" indent="-342900"/>
            <a:r>
              <a:rPr lang="en-US" sz="2800" dirty="0"/>
              <a:t>Is very expensive to undertake</a:t>
            </a:r>
          </a:p>
          <a:p>
            <a:pPr lvl="2"/>
            <a:r>
              <a:rPr lang="en-US" sz="2400" spc="-10" dirty="0"/>
              <a:t>If the cost of realizing both types of relatedness is not offset by the benefits created, the result is diseconomies.</a:t>
            </a:r>
          </a:p>
          <a:p>
            <a:pPr marL="800100" lvl="3" indent="-342900"/>
            <a:r>
              <a:rPr lang="en-US" sz="2800" dirty="0"/>
              <a:t>Often results in discounted assets by investors</a:t>
            </a:r>
          </a:p>
          <a:p>
            <a:pPr lvl="2"/>
            <a:r>
              <a:rPr lang="en-US" sz="2400" spc="-10" dirty="0"/>
              <a:t>It can be difficult for investors to identify the value that is created by the firm that shares both activities and core competencies.</a:t>
            </a:r>
          </a:p>
        </p:txBody>
      </p:sp>
    </p:spTree>
    <p:extLst>
      <p:ext uri="{BB962C8B-B14F-4D97-AF65-F5344CB8AC3E}">
        <p14:creationId xmlns:p14="http://schemas.microsoft.com/office/powerpoint/2010/main" val="1732171339"/>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44699"/>
            <a:ext cx="10972799" cy="1041120"/>
          </a:xfrm>
        </p:spPr>
        <p:txBody>
          <a:bodyPr/>
          <a:lstStyle/>
          <a:p>
            <a:r>
              <a:rPr lang="en-US" dirty="0">
                <a:solidFill>
                  <a:schemeClr val="bg1"/>
                </a:solidFill>
              </a:rPr>
              <a:t>Unrelated Diversification</a:t>
            </a:r>
            <a:endParaRPr lang="en-US" sz="6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r>
              <a:rPr lang="en-US" dirty="0"/>
              <a:t>Firms do not seek operational relatedness or corporate relatedness when using the unrelated diversification corporate-level strategy.</a:t>
            </a:r>
          </a:p>
          <a:p>
            <a:r>
              <a:rPr lang="en-US" b="1" dirty="0"/>
              <a:t>Financial economies </a:t>
            </a:r>
            <a:r>
              <a:rPr lang="en-US" dirty="0"/>
              <a:t>are cost savings realized through improved allocations of financial resources based on investments inside or outside the firm.</a:t>
            </a:r>
          </a:p>
          <a:p>
            <a:pPr lvl="1"/>
            <a:r>
              <a:rPr lang="en-US" dirty="0"/>
              <a:t>An unrelated diversification strategy can create value through two types of financial economies:</a:t>
            </a:r>
          </a:p>
          <a:p>
            <a:pPr marL="1257300" lvl="2" indent="-342900">
              <a:buFont typeface="+mj-lt"/>
              <a:buAutoNum type="arabicPeriod"/>
            </a:pPr>
            <a:r>
              <a:rPr lang="en-US" dirty="0"/>
              <a:t>Efficient internal capital market allocation</a:t>
            </a:r>
          </a:p>
          <a:p>
            <a:pPr marL="1257300" lvl="2" indent="-342900">
              <a:buFont typeface="+mj-lt"/>
              <a:buAutoNum type="arabicPeriod"/>
            </a:pPr>
            <a:r>
              <a:rPr lang="en-US" dirty="0"/>
              <a:t>Asset restructuring</a:t>
            </a:r>
          </a:p>
          <a:p>
            <a:pPr marL="342900" lvl="1" indent="-342900"/>
            <a:r>
              <a:rPr lang="en-US" sz="2800" dirty="0"/>
              <a:t>Firms in emerging economies often use an unrelated diversification strategy.</a:t>
            </a:r>
          </a:p>
          <a:p>
            <a:pPr marL="342900" lvl="1" indent="-342900"/>
            <a:r>
              <a:rPr lang="en-US" sz="2800" dirty="0"/>
              <a:t>A drawback for firms using the unrelated diversification strategy in a developed economy is that competitors can imitate financial economies more easily than they can replicate the value gained from the economies of scope developed through operational relatedness and corporate relatedness.</a:t>
            </a:r>
          </a:p>
        </p:txBody>
      </p:sp>
    </p:spTree>
    <p:extLst>
      <p:ext uri="{BB962C8B-B14F-4D97-AF65-F5344CB8AC3E}">
        <p14:creationId xmlns:p14="http://schemas.microsoft.com/office/powerpoint/2010/main" val="4227134139"/>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8941"/>
            <a:ext cx="10972799" cy="1041120"/>
          </a:xfrm>
        </p:spPr>
        <p:txBody>
          <a:bodyPr>
            <a:normAutofit fontScale="90000"/>
          </a:bodyPr>
          <a:lstStyle/>
          <a:p>
            <a:r>
              <a:rPr lang="en-US" dirty="0">
                <a:solidFill>
                  <a:schemeClr val="bg1"/>
                </a:solidFill>
              </a:rPr>
              <a:t>Efficient Internal </a:t>
            </a:r>
            <a:br>
              <a:rPr lang="en-US" dirty="0">
                <a:solidFill>
                  <a:schemeClr val="bg1"/>
                </a:solidFill>
              </a:rPr>
            </a:br>
            <a:r>
              <a:rPr lang="en-US" dirty="0">
                <a:solidFill>
                  <a:schemeClr val="bg1"/>
                </a:solidFill>
              </a:rPr>
              <a:t>Capital Market Allocation</a:t>
            </a:r>
            <a:endParaRPr lang="en-US" sz="600" dirty="0">
              <a:solidFill>
                <a:schemeClr val="bg1"/>
              </a:solidFill>
            </a:endParaRPr>
          </a:p>
        </p:txBody>
      </p:sp>
      <p:sp>
        <p:nvSpPr>
          <p:cNvPr id="5" name="Text Placeholder 4"/>
          <p:cNvSpPr>
            <a:spLocks noGrp="1"/>
          </p:cNvSpPr>
          <p:nvPr>
            <p:ph type="body" sz="quarter" idx="10"/>
          </p:nvPr>
        </p:nvSpPr>
        <p:spPr>
          <a:xfrm>
            <a:off x="339142" y="1538087"/>
            <a:ext cx="11513713" cy="4927107"/>
          </a:xfrm>
        </p:spPr>
        <p:txBody>
          <a:bodyPr>
            <a:normAutofit lnSpcReduction="10000"/>
          </a:bodyPr>
          <a:lstStyle/>
          <a:p>
            <a:r>
              <a:rPr lang="en-US" dirty="0"/>
              <a:t>In a market economy, capital markets are believed to efficiently allocate capital.</a:t>
            </a:r>
          </a:p>
          <a:p>
            <a:pPr lvl="1"/>
            <a:r>
              <a:rPr lang="en-US" dirty="0"/>
              <a:t>Efficiency results as investors take equity positions with high expected future cash-flow values.</a:t>
            </a:r>
          </a:p>
          <a:p>
            <a:pPr lvl="1"/>
            <a:r>
              <a:rPr lang="en-US" dirty="0"/>
              <a:t>Capital is allocated through debt as shareholders and debt holders try to improve the value of their investments by taking stakes in businesses with high growth and profitability prospects.</a:t>
            </a:r>
          </a:p>
          <a:p>
            <a:pPr marL="342900" lvl="1" indent="-342900"/>
            <a:r>
              <a:rPr lang="en-US" sz="2800" dirty="0"/>
              <a:t>In large diversified firms, the corporate headquarters office distributes capital to its businesses to create value for the overall corporation.</a:t>
            </a:r>
          </a:p>
          <a:p>
            <a:pPr lvl="1"/>
            <a:r>
              <a:rPr lang="en-US" dirty="0"/>
              <a:t>Those in a firm’s corporate headquarters generally have access to detailed and accurate information regarding the performance of the company’s portfolio of businesses; thus, they have the best information to make capital distribution decisions.</a:t>
            </a:r>
          </a:p>
          <a:p>
            <a:pPr lvl="2"/>
            <a:r>
              <a:rPr lang="en-US" dirty="0"/>
              <a:t>Because it has less accurate information, the external capital market may fail to allocate resources adequately to high-potential investments.</a:t>
            </a:r>
          </a:p>
        </p:txBody>
      </p:sp>
    </p:spTree>
    <p:extLst>
      <p:ext uri="{BB962C8B-B14F-4D97-AF65-F5344CB8AC3E}">
        <p14:creationId xmlns:p14="http://schemas.microsoft.com/office/powerpoint/2010/main" val="13223266"/>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60608"/>
            <a:ext cx="10972799" cy="1041120"/>
          </a:xfrm>
        </p:spPr>
        <p:txBody>
          <a:bodyPr/>
          <a:lstStyle/>
          <a:p>
            <a:r>
              <a:rPr lang="en-US" dirty="0">
                <a:solidFill>
                  <a:schemeClr val="bg1"/>
                </a:solidFill>
              </a:rPr>
              <a:t>Restructuring of Assets</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ea typeface="+mn-ea"/>
                <a:cs typeface="+mn-cs"/>
              </a:rPr>
              <a:t>Financial economies can be created when firms learn how to create value by:</a:t>
            </a:r>
          </a:p>
          <a:p>
            <a:pPr marL="742950" lvl="2" indent="-342900">
              <a:buFont typeface="+mj-lt"/>
              <a:buAutoNum type="arabicPeriod"/>
            </a:pPr>
            <a:r>
              <a:rPr lang="en-US" sz="2400" dirty="0">
                <a:ea typeface="+mn-ea"/>
                <a:cs typeface="+mn-cs"/>
              </a:rPr>
              <a:t>Buying assets at a low cost</a:t>
            </a:r>
          </a:p>
          <a:p>
            <a:pPr marL="742950" lvl="2" indent="-342900">
              <a:buFont typeface="+mj-lt"/>
              <a:buAutoNum type="arabicPeriod"/>
            </a:pPr>
            <a:r>
              <a:rPr lang="en-US" sz="2400" dirty="0">
                <a:ea typeface="+mn-ea"/>
                <a:cs typeface="+mn-cs"/>
              </a:rPr>
              <a:t>Restructuring the assets</a:t>
            </a:r>
          </a:p>
          <a:p>
            <a:pPr marL="742950" lvl="2" indent="-342900">
              <a:buFont typeface="+mj-lt"/>
              <a:buAutoNum type="arabicPeriod"/>
            </a:pPr>
            <a:r>
              <a:rPr lang="en-US" sz="2400" dirty="0">
                <a:ea typeface="+mn-ea"/>
                <a:cs typeface="+mn-cs"/>
              </a:rPr>
              <a:t>Selling the assets at a price that exceeds their cost in the external market</a:t>
            </a:r>
            <a:endParaRPr lang="en-US" dirty="0"/>
          </a:p>
          <a:p>
            <a:pPr marL="342900" lvl="1" indent="-342900"/>
            <a:r>
              <a:rPr lang="en-US" sz="2800" dirty="0">
                <a:ea typeface="+mn-ea"/>
                <a:cs typeface="+mn-cs"/>
              </a:rPr>
              <a:t>Buying, restructuring, and then selling service-based assets for a profit in the external market is difficult.</a:t>
            </a:r>
          </a:p>
          <a:p>
            <a:pPr marL="742950" lvl="2" indent="-342900"/>
            <a:r>
              <a:rPr lang="en-US" sz="2400" dirty="0"/>
              <a:t>This is because technology firms and service-based companies have relatively few tangible assets that can be restructured to create value and sell profitably.</a:t>
            </a:r>
            <a:endParaRPr lang="en-US" sz="2400" dirty="0">
              <a:ea typeface="+mn-ea"/>
              <a:cs typeface="+mn-cs"/>
            </a:endParaRPr>
          </a:p>
        </p:txBody>
      </p:sp>
    </p:spTree>
    <p:extLst>
      <p:ext uri="{BB962C8B-B14F-4D97-AF65-F5344CB8AC3E}">
        <p14:creationId xmlns:p14="http://schemas.microsoft.com/office/powerpoint/2010/main" val="2254263406"/>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26534" y="157578"/>
            <a:ext cx="5950040" cy="1041120"/>
          </a:xfrm>
        </p:spPr>
        <p:txBody>
          <a:bodyPr>
            <a:normAutofit fontScale="90000"/>
          </a:bodyPr>
          <a:lstStyle/>
          <a:p>
            <a:r>
              <a:rPr lang="en-US" dirty="0">
                <a:solidFill>
                  <a:schemeClr val="bg1"/>
                </a:solidFill>
              </a:rPr>
              <a:t>Value-Neutral Diversification: Incentives and Resources</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Diversification is sometimes pursued for value-neutral reasons.</a:t>
            </a:r>
          </a:p>
          <a:p>
            <a:pPr lvl="1"/>
            <a:r>
              <a:rPr lang="en-US" dirty="0"/>
              <a:t>Different incentives to diversify sometimes exist.</a:t>
            </a:r>
          </a:p>
          <a:p>
            <a:pPr lvl="1"/>
            <a:r>
              <a:rPr lang="en-US" dirty="0"/>
              <a:t>The quality of the firm’s resources may permit only diversification that is value neutral rather than value creating.</a:t>
            </a:r>
          </a:p>
        </p:txBody>
      </p:sp>
    </p:spTree>
    <p:extLst>
      <p:ext uri="{BB962C8B-B14F-4D97-AF65-F5344CB8AC3E}">
        <p14:creationId xmlns:p14="http://schemas.microsoft.com/office/powerpoint/2010/main" val="658588029"/>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FF46B-06ED-C063-7AD1-4EDBFEF17D7A}"/>
              </a:ext>
            </a:extLst>
          </p:cNvPr>
          <p:cNvSpPr>
            <a:spLocks noGrp="1"/>
          </p:cNvSpPr>
          <p:nvPr>
            <p:ph type="title"/>
          </p:nvPr>
        </p:nvSpPr>
        <p:spPr>
          <a:xfrm>
            <a:off x="3313176" y="50622"/>
            <a:ext cx="5413248" cy="1143000"/>
          </a:xfrm>
        </p:spPr>
        <p:txBody>
          <a:bodyPr anchor="ctr">
            <a:noAutofit/>
          </a:bodyPr>
          <a:lstStyle/>
          <a:p>
            <a:pPr algn="ctr"/>
            <a:r>
              <a:rPr lang="en-GB" sz="3200" b="1" dirty="0">
                <a:solidFill>
                  <a:schemeClr val="bg1"/>
                </a:solidFill>
              </a:rPr>
              <a:t>Classroom Activity: Value Creation Map (10 mins)</a:t>
            </a:r>
          </a:p>
        </p:txBody>
      </p:sp>
      <p:sp>
        <p:nvSpPr>
          <p:cNvPr id="3" name="Content Placeholder 2">
            <a:extLst>
              <a:ext uri="{FF2B5EF4-FFF2-40B4-BE49-F238E27FC236}">
                <a16:creationId xmlns:a16="http://schemas.microsoft.com/office/drawing/2014/main" id="{21DD8CDB-0E39-57A8-0649-600109D3BAD7}"/>
              </a:ext>
            </a:extLst>
          </p:cNvPr>
          <p:cNvSpPr>
            <a:spLocks noGrp="1"/>
          </p:cNvSpPr>
          <p:nvPr>
            <p:ph sz="half" idx="1"/>
          </p:nvPr>
        </p:nvSpPr>
        <p:spPr>
          <a:xfrm>
            <a:off x="201168" y="1992934"/>
            <a:ext cx="5580888" cy="3989040"/>
          </a:xfrm>
        </p:spPr>
        <p:txBody>
          <a:bodyPr>
            <a:normAutofit/>
          </a:bodyPr>
          <a:lstStyle/>
          <a:p>
            <a:r>
              <a:rPr lang="en-GB" sz="2800" dirty="0"/>
              <a:t>Groups pick a diversified firm (e.g., Amazon). Map one value-creating (e.g., activity sharing) and one value-neutral reason for diversification. Share with class.</a:t>
            </a:r>
          </a:p>
        </p:txBody>
      </p:sp>
      <p:pic>
        <p:nvPicPr>
          <p:cNvPr id="5" name="Content Placeholder 4" descr="Firemen in a huddle">
            <a:extLst>
              <a:ext uri="{FF2B5EF4-FFF2-40B4-BE49-F238E27FC236}">
                <a16:creationId xmlns:a16="http://schemas.microsoft.com/office/drawing/2014/main" id="{EEA0D03E-9FFF-A060-69BD-EC46CBBEFE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992934"/>
            <a:ext cx="5413248" cy="3613342"/>
          </a:xfrm>
          <a:noFill/>
        </p:spPr>
      </p:pic>
    </p:spTree>
    <p:extLst>
      <p:ext uri="{BB962C8B-B14F-4D97-AF65-F5344CB8AC3E}">
        <p14:creationId xmlns:p14="http://schemas.microsoft.com/office/powerpoint/2010/main" val="893239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09093"/>
            <a:ext cx="10972799" cy="1041120"/>
          </a:xfrm>
        </p:spPr>
        <p:txBody>
          <a:bodyPr/>
          <a:lstStyle/>
          <a:p>
            <a:r>
              <a:rPr lang="en-US">
                <a:solidFill>
                  <a:schemeClr val="bg1"/>
                </a:solidFill>
              </a:rPr>
              <a:t>Incentives to Diversify</a:t>
            </a:r>
            <a:endParaRPr lang="en-US" sz="600" dirty="0">
              <a:solidFill>
                <a:schemeClr val="bg1"/>
              </a:solidFill>
            </a:endParaRPr>
          </a:p>
        </p:txBody>
      </p:sp>
      <p:sp>
        <p:nvSpPr>
          <p:cNvPr id="5" name="Text Placeholder 4"/>
          <p:cNvSpPr>
            <a:spLocks noGrp="1"/>
          </p:cNvSpPr>
          <p:nvPr>
            <p:ph type="body" sz="quarter" idx="10"/>
          </p:nvPr>
        </p:nvSpPr>
        <p:spPr>
          <a:xfrm>
            <a:off x="609600" y="1666876"/>
            <a:ext cx="11332464" cy="4752212"/>
          </a:xfrm>
        </p:spPr>
        <p:txBody>
          <a:bodyPr/>
          <a:lstStyle/>
          <a:p>
            <a:pPr>
              <a:spcAft>
                <a:spcPts val="600"/>
              </a:spcAft>
            </a:pPr>
            <a:r>
              <a:rPr lang="en-US"/>
              <a:t>Incentives to diversify come from both the external environment and a firm’s internal environment.</a:t>
            </a:r>
          </a:p>
          <a:p>
            <a:pPr lvl="1">
              <a:spcAft>
                <a:spcPts val="600"/>
              </a:spcAft>
            </a:pPr>
            <a:r>
              <a:rPr lang="en-US"/>
              <a:t>External </a:t>
            </a:r>
            <a:r>
              <a:rPr lang="en-US" dirty="0"/>
              <a:t>incentives include:</a:t>
            </a:r>
          </a:p>
          <a:p>
            <a:pPr lvl="2">
              <a:spcAft>
                <a:spcPts val="600"/>
              </a:spcAft>
            </a:pPr>
            <a:r>
              <a:rPr lang="en-US"/>
              <a:t>Antitrust regulations</a:t>
            </a:r>
          </a:p>
          <a:p>
            <a:pPr lvl="2">
              <a:spcAft>
                <a:spcPts val="600"/>
              </a:spcAft>
            </a:pPr>
            <a:r>
              <a:rPr lang="en-US"/>
              <a:t>Tax laws</a:t>
            </a:r>
          </a:p>
          <a:p>
            <a:pPr lvl="1">
              <a:spcAft>
                <a:spcPts val="600"/>
              </a:spcAft>
            </a:pPr>
            <a:r>
              <a:rPr lang="en-US"/>
              <a:t>Internal </a:t>
            </a:r>
            <a:r>
              <a:rPr lang="en-US" dirty="0"/>
              <a:t>incentives include:</a:t>
            </a:r>
          </a:p>
          <a:p>
            <a:pPr lvl="2">
              <a:spcAft>
                <a:spcPts val="600"/>
              </a:spcAft>
            </a:pPr>
            <a:r>
              <a:rPr lang="en-US"/>
              <a:t>Low performance</a:t>
            </a:r>
          </a:p>
          <a:p>
            <a:pPr lvl="2">
              <a:spcAft>
                <a:spcPts val="600"/>
              </a:spcAft>
            </a:pPr>
            <a:r>
              <a:rPr lang="en-US"/>
              <a:t>Uncertain future cash flows</a:t>
            </a:r>
          </a:p>
          <a:p>
            <a:pPr lvl="2">
              <a:spcAft>
                <a:spcPts val="600"/>
              </a:spcAft>
            </a:pPr>
            <a:r>
              <a:rPr lang="en-US"/>
              <a:t>The pursuit of synergy</a:t>
            </a:r>
          </a:p>
          <a:p>
            <a:pPr lvl="2">
              <a:spcAft>
                <a:spcPts val="600"/>
              </a:spcAft>
            </a:pPr>
            <a:r>
              <a:rPr lang="en-US"/>
              <a:t>Reduction of risk for the firm</a:t>
            </a:r>
            <a:endParaRPr lang="en-US" dirty="0"/>
          </a:p>
        </p:txBody>
      </p:sp>
      <p:pic>
        <p:nvPicPr>
          <p:cNvPr id="3" name="Picture 2" descr="Women holding hands">
            <a:extLst>
              <a:ext uri="{FF2B5EF4-FFF2-40B4-BE49-F238E27FC236}">
                <a16:creationId xmlns:a16="http://schemas.microsoft.com/office/drawing/2014/main" id="{35EB7B37-0467-9324-4B0F-29D9D391D287}"/>
              </a:ext>
            </a:extLst>
          </p:cNvPr>
          <p:cNvPicPr>
            <a:picLocks noChangeAspect="1"/>
          </p:cNvPicPr>
          <p:nvPr/>
        </p:nvPicPr>
        <p:blipFill>
          <a:blip r:embed="rId2"/>
          <a:stretch>
            <a:fillRect/>
          </a:stretch>
        </p:blipFill>
        <p:spPr>
          <a:xfrm>
            <a:off x="6096000" y="2378812"/>
            <a:ext cx="5486400" cy="3275463"/>
          </a:xfrm>
          <a:prstGeom prst="rect">
            <a:avLst/>
          </a:prstGeom>
        </p:spPr>
      </p:pic>
    </p:spTree>
    <p:extLst>
      <p:ext uri="{BB962C8B-B14F-4D97-AF65-F5344CB8AC3E}">
        <p14:creationId xmlns:p14="http://schemas.microsoft.com/office/powerpoint/2010/main" val="3589085589"/>
      </p:ext>
    </p:extLst>
  </p:cSld>
  <p:clrMapOvr>
    <a:masterClrMapping/>
  </p:clrMapOvr>
  <p:transition spd="slow">
    <p:push dir="u"/>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7577"/>
            <a:ext cx="10972799" cy="1041120"/>
          </a:xfrm>
        </p:spPr>
        <p:txBody>
          <a:bodyPr/>
          <a:lstStyle/>
          <a:p>
            <a:r>
              <a:rPr lang="en-US" dirty="0">
                <a:solidFill>
                  <a:schemeClr val="bg1"/>
                </a:solidFill>
              </a:rPr>
              <a:t>Incentives to Diversify</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0" indent="0">
              <a:buNone/>
            </a:pPr>
            <a:r>
              <a:rPr lang="en-US" sz="2400" b="1" dirty="0"/>
              <a:t>Antitrust Regulation and Tax Laws</a:t>
            </a:r>
          </a:p>
          <a:p>
            <a:r>
              <a:rPr lang="en-US" sz="2400" dirty="0"/>
              <a:t>In the 19</a:t>
            </a:r>
            <a:r>
              <a:rPr lang="en-US" sz="2400" spc="-1000" dirty="0"/>
              <a:t> </a:t>
            </a:r>
            <a:r>
              <a:rPr lang="en-US" sz="2400" dirty="0"/>
              <a:t>60s and 19</a:t>
            </a:r>
            <a:r>
              <a:rPr lang="en-US" sz="2400" spc="-1000" dirty="0"/>
              <a:t> </a:t>
            </a:r>
            <a:r>
              <a:rPr lang="en-US" sz="2400" dirty="0"/>
              <a:t>70s:</a:t>
            </a:r>
          </a:p>
          <a:p>
            <a:pPr lvl="1"/>
            <a:r>
              <a:rPr lang="en-US" sz="2000" dirty="0"/>
              <a:t>Antitrust laws prohibiting mergers that created increased market power (via either vertical or horizontal integration) were stringently enforced.</a:t>
            </a:r>
          </a:p>
          <a:p>
            <a:pPr lvl="1"/>
            <a:r>
              <a:rPr lang="en-US" sz="2000" dirty="0"/>
              <a:t>Most mergers were “conglomerate” in character.</a:t>
            </a:r>
          </a:p>
          <a:p>
            <a:r>
              <a:rPr lang="en-US" sz="2400" dirty="0"/>
              <a:t>In the 19</a:t>
            </a:r>
            <a:r>
              <a:rPr lang="en-US" sz="2400" spc="-1000" dirty="0"/>
              <a:t> </a:t>
            </a:r>
            <a:r>
              <a:rPr lang="en-US" sz="2400" dirty="0"/>
              <a:t>80s and early 19</a:t>
            </a:r>
            <a:r>
              <a:rPr lang="en-US" sz="2400" spc="-1000" dirty="0"/>
              <a:t> </a:t>
            </a:r>
            <a:r>
              <a:rPr lang="en-US" sz="2400" dirty="0"/>
              <a:t>90s: </a:t>
            </a:r>
          </a:p>
          <a:p>
            <a:pPr lvl="1"/>
            <a:r>
              <a:rPr lang="en-US" sz="2000" dirty="0"/>
              <a:t>Merger constraints were relaxed.</a:t>
            </a:r>
          </a:p>
          <a:p>
            <a:pPr lvl="1"/>
            <a:r>
              <a:rPr lang="en-US" sz="2000" dirty="0"/>
              <a:t>More and larger horizontal mergers (acquisitions of target firms in the same line of business) occurred.</a:t>
            </a:r>
          </a:p>
          <a:p>
            <a:r>
              <a:rPr lang="en-US" sz="2400" dirty="0"/>
              <a:t>In the early 2000s:</a:t>
            </a:r>
          </a:p>
          <a:p>
            <a:pPr lvl="1"/>
            <a:r>
              <a:rPr lang="en-US" sz="2000" dirty="0"/>
              <a:t>Antitrust concerns emerged again.</a:t>
            </a:r>
          </a:p>
          <a:p>
            <a:pPr lvl="1"/>
            <a:r>
              <a:rPr lang="en-US" sz="2000" dirty="0"/>
              <a:t>Mergers received more scrutiny.</a:t>
            </a:r>
          </a:p>
        </p:txBody>
      </p:sp>
    </p:spTree>
    <p:extLst>
      <p:ext uri="{BB962C8B-B14F-4D97-AF65-F5344CB8AC3E}">
        <p14:creationId xmlns:p14="http://schemas.microsoft.com/office/powerpoint/2010/main" val="2682721697"/>
      </p:ext>
    </p:extLst>
  </p:cSld>
  <p:clrMapOvr>
    <a:masterClrMapping/>
  </p:clrMapOvr>
  <p:transition spd="slow">
    <p:push dir="u"/>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599" y="209093"/>
            <a:ext cx="10972799" cy="1041120"/>
          </a:xfrm>
        </p:spPr>
        <p:txBody>
          <a:bodyPr/>
          <a:lstStyle/>
          <a:p>
            <a:r>
              <a:rPr lang="en-US" dirty="0">
                <a:solidFill>
                  <a:schemeClr val="bg1"/>
                </a:solidFill>
              </a:rPr>
              <a:t>Incentives to Diversify</a:t>
            </a:r>
            <a:endParaRPr lang="en-US" sz="600" dirty="0">
              <a:solidFill>
                <a:schemeClr val="bg1"/>
              </a:solidFill>
            </a:endParaRPr>
          </a:p>
        </p:txBody>
      </p:sp>
      <p:sp>
        <p:nvSpPr>
          <p:cNvPr id="5" name="Text Placeholder 4"/>
          <p:cNvSpPr>
            <a:spLocks noGrp="1"/>
          </p:cNvSpPr>
          <p:nvPr>
            <p:ph type="body" sz="quarter" idx="10"/>
          </p:nvPr>
        </p:nvSpPr>
        <p:spPr>
          <a:xfrm>
            <a:off x="609598" y="1676401"/>
            <a:ext cx="11187449" cy="4657725"/>
          </a:xfrm>
        </p:spPr>
        <p:txBody>
          <a:bodyPr>
            <a:normAutofit/>
          </a:bodyPr>
          <a:lstStyle/>
          <a:p>
            <a:r>
              <a:rPr lang="en-US" sz="2400" dirty="0"/>
              <a:t>In the 19</a:t>
            </a:r>
            <a:r>
              <a:rPr lang="en-US" sz="2400" spc="-1000" dirty="0"/>
              <a:t> </a:t>
            </a:r>
            <a:r>
              <a:rPr lang="en-US" sz="2400" dirty="0"/>
              <a:t>60s and 19</a:t>
            </a:r>
            <a:r>
              <a:rPr lang="en-US" sz="2400" spc="-1000" dirty="0"/>
              <a:t> </a:t>
            </a:r>
            <a:r>
              <a:rPr lang="en-US" sz="2400" dirty="0"/>
              <a:t>70s, dividends were taxed more heavily than were capital gains.</a:t>
            </a:r>
          </a:p>
          <a:p>
            <a:pPr lvl="1"/>
            <a:r>
              <a:rPr lang="en-US" sz="2000" dirty="0"/>
              <a:t>As a result, shareholders preferred that firms use </a:t>
            </a:r>
            <a:r>
              <a:rPr lang="en-US" sz="2000" i="1" dirty="0"/>
              <a:t>free cash flows </a:t>
            </a:r>
            <a:r>
              <a:rPr lang="en-US" sz="2000" dirty="0"/>
              <a:t>(liquid financial assets for which investments in current businesses are no longer economically viable) to buy and build companies in high-performance industries.</a:t>
            </a:r>
          </a:p>
          <a:p>
            <a:r>
              <a:rPr lang="en-US" sz="2400" dirty="0"/>
              <a:t>The 19</a:t>
            </a:r>
            <a:r>
              <a:rPr lang="en-US" sz="2400" spc="-1000" dirty="0"/>
              <a:t> </a:t>
            </a:r>
            <a:r>
              <a:rPr lang="en-US" sz="2400" dirty="0"/>
              <a:t>86 Tax Reform Act created an incentive for shareholders to retain funds for purposes of diversification by:</a:t>
            </a:r>
          </a:p>
          <a:p>
            <a:pPr lvl="1"/>
            <a:r>
              <a:rPr lang="en-US" sz="2000" dirty="0"/>
              <a:t>Reducing the individual ordinary income tax rate from 50 to 28 percent</a:t>
            </a:r>
          </a:p>
          <a:p>
            <a:pPr lvl="1"/>
            <a:r>
              <a:rPr lang="en-US" sz="2000" dirty="0"/>
              <a:t>Changing the capital gains tax to treat capital gains as ordinary income</a:t>
            </a:r>
          </a:p>
          <a:p>
            <a:pPr marL="342900" lvl="1" indent="-342900"/>
            <a:r>
              <a:rPr lang="en-US" spc="-10" dirty="0"/>
              <a:t>At one time, acquisitions were an attractive means for securing tax benefits, but the </a:t>
            </a:r>
            <a:r>
              <a:rPr lang="en-US" dirty="0"/>
              <a:t>Financial Accounting Standards Board (F</a:t>
            </a:r>
            <a:r>
              <a:rPr lang="en-US" spc="-1000" dirty="0"/>
              <a:t> </a:t>
            </a:r>
            <a:r>
              <a:rPr lang="en-US" dirty="0"/>
              <a:t>A</a:t>
            </a:r>
            <a:r>
              <a:rPr lang="en-US" spc="-1000" dirty="0"/>
              <a:t> </a:t>
            </a:r>
            <a:r>
              <a:rPr lang="en-US" dirty="0"/>
              <a:t>S</a:t>
            </a:r>
            <a:r>
              <a:rPr lang="en-US" spc="-1000" dirty="0"/>
              <a:t> </a:t>
            </a:r>
            <a:r>
              <a:rPr lang="en-US" dirty="0"/>
              <a:t>B) reduced some of the incentives to make acquisitions by eliminating:</a:t>
            </a:r>
          </a:p>
          <a:p>
            <a:pPr marL="742950" lvl="2" indent="-342900"/>
            <a:r>
              <a:rPr lang="en-US" spc="-20" dirty="0"/>
              <a:t>The “pooling of interests” method to account for an acquired firm’s assets</a:t>
            </a:r>
          </a:p>
          <a:p>
            <a:pPr marL="742950" lvl="2" indent="-342900"/>
            <a:r>
              <a:rPr lang="en-US" dirty="0"/>
              <a:t>The write-off for research and development in process</a:t>
            </a:r>
          </a:p>
        </p:txBody>
      </p:sp>
    </p:spTree>
    <p:extLst>
      <p:ext uri="{BB962C8B-B14F-4D97-AF65-F5344CB8AC3E}">
        <p14:creationId xmlns:p14="http://schemas.microsoft.com/office/powerpoint/2010/main" val="673974992"/>
      </p:ext>
    </p:extLst>
  </p:cSld>
  <p:clrMapOvr>
    <a:masterClrMapping/>
  </p:clrMapOvr>
  <p:transition spd="slow">
    <p:push dir="u"/>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47729"/>
            <a:ext cx="10972799" cy="1041120"/>
          </a:xfrm>
        </p:spPr>
        <p:txBody>
          <a:bodyPr/>
          <a:lstStyle/>
          <a:p>
            <a:r>
              <a:rPr lang="en-US" dirty="0">
                <a:solidFill>
                  <a:schemeClr val="bg1"/>
                </a:solidFill>
              </a:rPr>
              <a:t>Incentives to Diversify</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pPr marL="0" lvl="1" indent="0">
              <a:buNone/>
            </a:pPr>
            <a:r>
              <a:rPr lang="en-US" b="1" dirty="0"/>
              <a:t>Low Performance</a:t>
            </a:r>
          </a:p>
          <a:p>
            <a:pPr marL="342900" lvl="1" indent="-342900"/>
            <a:r>
              <a:rPr lang="en-US" dirty="0"/>
              <a:t>Research shows that:</a:t>
            </a:r>
          </a:p>
          <a:p>
            <a:pPr marL="742950" lvl="2" indent="-342900"/>
            <a:r>
              <a:rPr lang="en-US" dirty="0"/>
              <a:t>Low returns are related to greater levels of diversification.</a:t>
            </a:r>
          </a:p>
          <a:p>
            <a:pPr marL="742950" lvl="2" indent="-342900"/>
            <a:r>
              <a:rPr lang="en-US" dirty="0"/>
              <a:t>An overall curvilinear relationship may exist between diversification and performance.</a:t>
            </a:r>
          </a:p>
          <a:p>
            <a:pPr marL="742950" lvl="2" indent="-342900"/>
            <a:endParaRPr lang="en-US" dirty="0"/>
          </a:p>
          <a:p>
            <a:pPr marL="0" lvl="1" indent="0">
              <a:buNone/>
            </a:pPr>
            <a:r>
              <a:rPr lang="en-US" b="1" dirty="0"/>
              <a:t>Uncertain Future Cash Flows</a:t>
            </a:r>
          </a:p>
          <a:p>
            <a:pPr marL="342900" lvl="1" indent="-342900"/>
            <a:r>
              <a:rPr lang="en-US" dirty="0"/>
              <a:t>Diversification may be an important defensive strategy:</a:t>
            </a:r>
          </a:p>
          <a:p>
            <a:pPr marL="742950" lvl="2" indent="-342900"/>
            <a:r>
              <a:rPr lang="en-US" dirty="0"/>
              <a:t>As a firm’s product line matures or is threatened</a:t>
            </a:r>
          </a:p>
          <a:p>
            <a:pPr marL="742950" lvl="2" indent="-342900"/>
            <a:r>
              <a:rPr lang="en-US" dirty="0"/>
              <a:t>During a financial downturn</a:t>
            </a:r>
          </a:p>
          <a:p>
            <a:pPr marL="742950" lvl="2" indent="-342900"/>
            <a:r>
              <a:rPr lang="en-US" dirty="0"/>
              <a:t>For family firms competing in mature or maturing industries</a:t>
            </a:r>
          </a:p>
          <a:p>
            <a:pPr marL="342900" lvl="1" indent="-342900"/>
            <a:r>
              <a:rPr lang="en-US" dirty="0"/>
              <a:t>Diversifying into other product markets or into other businesses can reduce the uncertainty about a firm’s future cash flows.</a:t>
            </a:r>
          </a:p>
        </p:txBody>
      </p:sp>
    </p:spTree>
    <p:extLst>
      <p:ext uri="{BB962C8B-B14F-4D97-AF65-F5344CB8AC3E}">
        <p14:creationId xmlns:p14="http://schemas.microsoft.com/office/powerpoint/2010/main" val="2867505250"/>
      </p:ext>
    </p:extLst>
  </p:cSld>
  <p:clrMapOvr>
    <a:masterClrMapping/>
  </p:clrMapOvr>
  <p:transition spd="slow">
    <p:push dir="u"/>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03808" y="157577"/>
            <a:ext cx="5795493" cy="1041120"/>
          </a:xfrm>
        </p:spPr>
        <p:txBody>
          <a:bodyPr>
            <a:normAutofit/>
          </a:bodyPr>
          <a:lstStyle/>
          <a:p>
            <a:r>
              <a:rPr lang="en-US" sz="2800" dirty="0">
                <a:solidFill>
                  <a:schemeClr val="bg1"/>
                </a:solidFill>
              </a:rPr>
              <a:t>The Curvilinear Relationship between Diversification and Performance</a:t>
            </a:r>
          </a:p>
        </p:txBody>
      </p:sp>
      <p:pic>
        <p:nvPicPr>
          <p:cNvPr id="3" name="Picture Placeholder 2" descr="A line graph shows the curvilinear relationship between diversification and performance. The horizontal, or x, axis of the graph is labeled Level of Diversification and shows the following along the base of the graph: Dominant Business, Related Constrained, and Unrelated Business. The vertical, or y, axis of the graph is labeled Performance. The curve starts at Dominant Business and rises until the midsection peaks at Related Constrained. The curve then descends until it ends at Unrelated Business." title="Figure 6.3 – The Curvilinear Relationship between Diversification and Performance"/>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301241" y="1600201"/>
            <a:ext cx="7589520" cy="4730801"/>
          </a:xfrm>
        </p:spPr>
      </p:pic>
    </p:spTree>
    <p:extLst>
      <p:ext uri="{BB962C8B-B14F-4D97-AF65-F5344CB8AC3E}">
        <p14:creationId xmlns:p14="http://schemas.microsoft.com/office/powerpoint/2010/main" val="2200495800"/>
      </p:ext>
    </p:extLst>
  </p:cSld>
  <p:clrMapOvr>
    <a:masterClrMapping/>
  </p:clrMapOvr>
  <p:transition spd="slow">
    <p:push dir="u"/>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44698"/>
            <a:ext cx="10972799" cy="1041120"/>
          </a:xfrm>
        </p:spPr>
        <p:txBody>
          <a:bodyPr/>
          <a:lstStyle/>
          <a:p>
            <a:r>
              <a:rPr lang="en-US" dirty="0">
                <a:solidFill>
                  <a:schemeClr val="bg1"/>
                </a:solidFill>
              </a:rPr>
              <a:t>Incentives to Diversify</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0" lvl="1" indent="0">
              <a:buNone/>
            </a:pPr>
            <a:r>
              <a:rPr lang="en-US" b="1" dirty="0"/>
              <a:t>Synergy and Firm Risk Reduction</a:t>
            </a:r>
          </a:p>
          <a:p>
            <a:pPr marL="342900" lvl="1" indent="-342900"/>
            <a:r>
              <a:rPr lang="en-US" b="1" dirty="0"/>
              <a:t>Synergy</a:t>
            </a:r>
            <a:r>
              <a:rPr lang="en-US" dirty="0"/>
              <a:t> exists when the value created by business units working together exceeds the value that those same units create working independently.</a:t>
            </a:r>
            <a:endParaRPr lang="en-US" sz="2000" dirty="0"/>
          </a:p>
          <a:p>
            <a:pPr marL="342900" lvl="1" indent="-342900"/>
            <a:r>
              <a:rPr lang="en-US" spc="-10" dirty="0"/>
              <a:t>Synergy produces joint interdependence among businesses that constrains the firm’s flexibility to respond, which may lead the firm to:</a:t>
            </a:r>
          </a:p>
          <a:p>
            <a:pPr marL="742950" lvl="2" indent="-342900"/>
            <a:r>
              <a:rPr lang="en-US" dirty="0"/>
              <a:t>Become risk averse and uninterested in pursuing new product lines that have potential but are not proven</a:t>
            </a:r>
          </a:p>
          <a:p>
            <a:pPr marL="742950" lvl="2" indent="-342900"/>
            <a:r>
              <a:rPr lang="en-US" dirty="0"/>
              <a:t>Constrain its level of activity sharing</a:t>
            </a:r>
          </a:p>
          <a:p>
            <a:pPr marL="342900" lvl="1" indent="-342900"/>
            <a:r>
              <a:rPr lang="en-US" dirty="0"/>
              <a:t>Either decision may lead to further diversification.</a:t>
            </a:r>
          </a:p>
          <a:p>
            <a:pPr marL="742950" lvl="2" indent="-342900"/>
            <a:r>
              <a:rPr lang="en-US" dirty="0"/>
              <a:t>Operating in environments that are more certain will likely lead to related diversification into industries that lack potential.</a:t>
            </a:r>
          </a:p>
          <a:p>
            <a:pPr marL="742950" lvl="2" indent="-342900"/>
            <a:r>
              <a:rPr lang="en-US" dirty="0"/>
              <a:t>Constraining the level of activity sharing may produce additional, but unrelated, diversification, where the firm lacks expertise.</a:t>
            </a:r>
          </a:p>
        </p:txBody>
      </p:sp>
    </p:spTree>
    <p:extLst>
      <p:ext uri="{BB962C8B-B14F-4D97-AF65-F5344CB8AC3E}">
        <p14:creationId xmlns:p14="http://schemas.microsoft.com/office/powerpoint/2010/main" val="1418775082"/>
      </p:ext>
    </p:extLst>
  </p:cSld>
  <p:clrMapOvr>
    <a:masterClrMapping/>
  </p:clrMapOvr>
  <p:transition spd="slow">
    <p:push dir="u"/>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0660" y="183334"/>
            <a:ext cx="10972799" cy="1041120"/>
          </a:xfrm>
        </p:spPr>
        <p:txBody>
          <a:bodyPr/>
          <a:lstStyle/>
          <a:p>
            <a:r>
              <a:rPr lang="en-US" dirty="0">
                <a:solidFill>
                  <a:schemeClr val="bg1"/>
                </a:solidFill>
              </a:rPr>
              <a:t>Resources and Diversification</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r>
              <a:rPr lang="en-US" sz="3200" dirty="0"/>
              <a:t>A firm must have the types and levels of resources and capabilities needed to successfully use a corporate-level diversification strategy.</a:t>
            </a:r>
          </a:p>
          <a:p>
            <a:r>
              <a:rPr lang="en-US" sz="3200" dirty="0"/>
              <a:t>A firm’s ability to create value through diversification is influenced by the degree to which resources are: </a:t>
            </a:r>
          </a:p>
          <a:p>
            <a:pPr lvl="1"/>
            <a:r>
              <a:rPr lang="en-US" sz="2800" dirty="0"/>
              <a:t>Valuable</a:t>
            </a:r>
          </a:p>
          <a:p>
            <a:pPr lvl="1"/>
            <a:r>
              <a:rPr lang="en-US" sz="2800" dirty="0"/>
              <a:t>Rare</a:t>
            </a:r>
          </a:p>
          <a:p>
            <a:pPr lvl="1"/>
            <a:r>
              <a:rPr lang="en-US" sz="2800" dirty="0"/>
              <a:t>Difficult to imitate</a:t>
            </a:r>
          </a:p>
          <a:p>
            <a:pPr lvl="1"/>
            <a:r>
              <a:rPr lang="en-US" sz="2800" dirty="0"/>
              <a:t>Non</a:t>
            </a:r>
            <a:r>
              <a:rPr lang="en-US" sz="2800" spc="-1000" dirty="0"/>
              <a:t> </a:t>
            </a:r>
            <a:r>
              <a:rPr lang="en-US" sz="2800" dirty="0"/>
              <a:t>substitutable</a:t>
            </a:r>
          </a:p>
          <a:p>
            <a:pPr marL="342900" lvl="1" indent="-342900"/>
            <a:r>
              <a:rPr lang="en-US" sz="3200" dirty="0"/>
              <a:t>Both tangible and intangible resources facilitate diversification.</a:t>
            </a:r>
          </a:p>
          <a:p>
            <a:pPr marL="742950" lvl="2" indent="-342900"/>
            <a:r>
              <a:rPr lang="en-US" sz="2800" dirty="0"/>
              <a:t>However, intangible resources are more flexible in facilitating diversification.</a:t>
            </a:r>
          </a:p>
        </p:txBody>
      </p:sp>
    </p:spTree>
    <p:extLst>
      <p:ext uri="{BB962C8B-B14F-4D97-AF65-F5344CB8AC3E}">
        <p14:creationId xmlns:p14="http://schemas.microsoft.com/office/powerpoint/2010/main" val="3656528113"/>
      </p:ext>
    </p:extLst>
  </p:cSld>
  <p:clrMapOvr>
    <a:masterClrMapping/>
  </p:clrMapOvr>
  <p:transition spd="slow">
    <p:push dir="u"/>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11132" y="93183"/>
            <a:ext cx="5769735" cy="1041120"/>
          </a:xfrm>
        </p:spPr>
        <p:txBody>
          <a:bodyPr/>
          <a:lstStyle/>
          <a:p>
            <a:r>
              <a:rPr lang="en-US" sz="3200" dirty="0">
                <a:solidFill>
                  <a:schemeClr val="bg1"/>
                </a:solidFill>
              </a:rPr>
              <a:t>Value-Reducing Diversification: Managerial Motives to Diversify</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Managerial motives to diversify beyond value-creating and value-neutral levels include:</a:t>
            </a:r>
          </a:p>
          <a:p>
            <a:pPr lvl="1"/>
            <a:r>
              <a:rPr lang="en-US" dirty="0"/>
              <a:t>The desire for increased compensation</a:t>
            </a:r>
          </a:p>
          <a:p>
            <a:pPr lvl="1"/>
            <a:r>
              <a:rPr lang="en-US" dirty="0"/>
              <a:t>Reduced managerial risk</a:t>
            </a:r>
          </a:p>
          <a:p>
            <a:r>
              <a:rPr lang="en-US" dirty="0"/>
              <a:t>Research evidence shows that diversification and firm size are highly correlated.</a:t>
            </a:r>
          </a:p>
          <a:p>
            <a:pPr lvl="1"/>
            <a:r>
              <a:rPr lang="en-US" dirty="0"/>
              <a:t>As firm size increases, so does:</a:t>
            </a:r>
          </a:p>
          <a:p>
            <a:pPr lvl="2"/>
            <a:r>
              <a:rPr lang="en-US" dirty="0"/>
              <a:t>Executive compensation</a:t>
            </a:r>
          </a:p>
          <a:p>
            <a:pPr lvl="2"/>
            <a:r>
              <a:rPr lang="en-US" dirty="0"/>
              <a:t>Social status</a:t>
            </a:r>
          </a:p>
        </p:txBody>
      </p:sp>
    </p:spTree>
    <p:extLst>
      <p:ext uri="{BB962C8B-B14F-4D97-AF65-F5344CB8AC3E}">
        <p14:creationId xmlns:p14="http://schemas.microsoft.com/office/powerpoint/2010/main" val="1396692474"/>
      </p:ext>
    </p:extLst>
  </p:cSld>
  <p:clrMapOvr>
    <a:masterClrMapping/>
  </p:clrMapOvr>
  <p:transition spd="slow">
    <p:push dir="u"/>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20980" y="118941"/>
            <a:ext cx="5950039" cy="1041120"/>
          </a:xfrm>
        </p:spPr>
        <p:txBody>
          <a:bodyPr/>
          <a:lstStyle/>
          <a:p>
            <a:r>
              <a:rPr lang="en-US" sz="3200" dirty="0">
                <a:solidFill>
                  <a:schemeClr val="bg1"/>
                </a:solidFill>
              </a:rPr>
              <a:t>Value-Reducing Diversification: Managerial Motives to Diversify</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2" indent="-342900"/>
            <a:r>
              <a:rPr lang="en-US" sz="2800" dirty="0"/>
              <a:t>Managerial motives to diversify can lead to </a:t>
            </a:r>
            <a:br>
              <a:rPr lang="en-US" sz="2800" dirty="0"/>
            </a:br>
            <a:r>
              <a:rPr lang="en-US" sz="2800" dirty="0"/>
              <a:t>over</a:t>
            </a:r>
            <a:r>
              <a:rPr lang="en-US" sz="2800" spc="-1000" dirty="0"/>
              <a:t> </a:t>
            </a:r>
            <a:r>
              <a:rPr lang="en-US" sz="2800" dirty="0"/>
              <a:t>diversification and a subsequent reduction in a firm’s ability to create value.</a:t>
            </a:r>
          </a:p>
          <a:p>
            <a:pPr marL="800100" lvl="3" indent="-342900"/>
            <a:r>
              <a:rPr lang="en-US" sz="2400" dirty="0"/>
              <a:t>Managerial tendencies to over diversify may be held in check by:</a:t>
            </a:r>
          </a:p>
          <a:p>
            <a:pPr lvl="2"/>
            <a:r>
              <a:rPr lang="en-US" sz="2400" dirty="0"/>
              <a:t>Governance mechanisms (board of directors)</a:t>
            </a:r>
          </a:p>
          <a:p>
            <a:pPr lvl="2"/>
            <a:r>
              <a:rPr lang="en-US" sz="2400" dirty="0"/>
              <a:t>Monitoring by owners</a:t>
            </a:r>
          </a:p>
          <a:p>
            <a:pPr lvl="2"/>
            <a:r>
              <a:rPr lang="en-US" sz="2400" dirty="0"/>
              <a:t>Executive compensation practices</a:t>
            </a:r>
          </a:p>
          <a:p>
            <a:pPr lvl="2"/>
            <a:r>
              <a:rPr lang="en-US" sz="2400" dirty="0"/>
              <a:t>The market for corporate control</a:t>
            </a:r>
          </a:p>
          <a:p>
            <a:pPr marL="342900" lvl="2" indent="-342900"/>
            <a:r>
              <a:rPr lang="en-US" sz="2800" spc="-10" dirty="0"/>
              <a:t>Evidence suggests, however, that many top-level executives seek to be good stewards of the firm’s assets and avoid diversifying the firm in ways that destroy value.</a:t>
            </a:r>
          </a:p>
        </p:txBody>
      </p:sp>
    </p:spTree>
    <p:extLst>
      <p:ext uri="{BB962C8B-B14F-4D97-AF65-F5344CB8AC3E}">
        <p14:creationId xmlns:p14="http://schemas.microsoft.com/office/powerpoint/2010/main" val="3639149494"/>
      </p:ext>
    </p:extLst>
  </p:cSld>
  <p:clrMapOvr>
    <a:masterClrMapping/>
  </p:clrMapOvr>
  <p:transition spd="slow">
    <p:push dir="u"/>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933" y="157577"/>
            <a:ext cx="10972799" cy="1041120"/>
          </a:xfrm>
        </p:spPr>
        <p:txBody>
          <a:bodyPr>
            <a:normAutofit/>
          </a:bodyPr>
          <a:lstStyle/>
          <a:p>
            <a:r>
              <a:rPr lang="en-US" sz="4800" dirty="0">
                <a:solidFill>
                  <a:schemeClr val="bg1"/>
                </a:solidFill>
              </a:rPr>
              <a:t>Summary</a:t>
            </a:r>
            <a:endParaRPr lang="en-US" sz="900" dirty="0">
              <a:solidFill>
                <a:schemeClr val="bg1"/>
              </a:solidFill>
            </a:endParaRPr>
          </a:p>
        </p:txBody>
      </p:sp>
      <p:sp>
        <p:nvSpPr>
          <p:cNvPr id="5" name="Text Placeholder 4"/>
          <p:cNvSpPr>
            <a:spLocks noGrp="1"/>
          </p:cNvSpPr>
          <p:nvPr>
            <p:ph type="body" sz="quarter" idx="10"/>
          </p:nvPr>
        </p:nvSpPr>
        <p:spPr/>
        <p:txBody>
          <a:bodyPr/>
          <a:lstStyle/>
          <a:p>
            <a:r>
              <a:rPr lang="en-US" sz="2400" dirty="0"/>
              <a:t>The level of diversification with the greatest potential positive effect on performance is based partly on the effects of the interaction of resources, managerial motives, and incentives on the adoption of particular diversification strategies.</a:t>
            </a:r>
          </a:p>
          <a:p>
            <a:pPr lvl="1"/>
            <a:r>
              <a:rPr lang="en-US" sz="2000" dirty="0"/>
              <a:t>The greater the incentives and the more flexible the resources, the higher the level of expected diversification.</a:t>
            </a:r>
          </a:p>
          <a:p>
            <a:pPr lvl="2"/>
            <a:r>
              <a:rPr lang="en-US" sz="1800" dirty="0"/>
              <a:t>Financial resources (the most flexible) should have a stronger relationship to the extent of diversification than either tangible resources or intangible resources (the most inflexible).</a:t>
            </a:r>
          </a:p>
          <a:p>
            <a:r>
              <a:rPr lang="en-US" dirty="0"/>
              <a:t>Firms can improve their strategic competitiveness when they pursue a level of diversification that is appropriate for:</a:t>
            </a:r>
          </a:p>
          <a:p>
            <a:pPr lvl="1"/>
            <a:r>
              <a:rPr lang="en-US" dirty="0"/>
              <a:t>Their resources (especially financial resources) and core competencies</a:t>
            </a:r>
          </a:p>
          <a:p>
            <a:pPr lvl="1"/>
            <a:r>
              <a:rPr lang="en-US" dirty="0"/>
              <a:t>The opportunities and threats in their country’s institutional and competitive environments</a:t>
            </a:r>
          </a:p>
          <a:p>
            <a:pPr lvl="2"/>
            <a:endParaRPr lang="en-US" sz="1800" dirty="0"/>
          </a:p>
        </p:txBody>
      </p:sp>
    </p:spTree>
    <p:extLst>
      <p:ext uri="{BB962C8B-B14F-4D97-AF65-F5344CB8AC3E}">
        <p14:creationId xmlns:p14="http://schemas.microsoft.com/office/powerpoint/2010/main" val="4003716448"/>
      </p:ext>
    </p:extLst>
  </p:cSld>
  <p:clrMapOvr>
    <a:masterClrMapping/>
  </p:clrMapOvr>
  <p:transition spd="slow">
    <p:push dir="u"/>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2487"/>
            <a:ext cx="10972797" cy="1041120"/>
          </a:xfrm>
        </p:spPr>
        <p:txBody>
          <a:bodyPr>
            <a:normAutofit/>
          </a:bodyPr>
          <a:lstStyle/>
          <a:p>
            <a:r>
              <a:rPr lang="en-US" sz="2400" dirty="0">
                <a:solidFill>
                  <a:schemeClr val="bg1"/>
                </a:solidFill>
              </a:rPr>
              <a:t>Summary Model of the Relationship </a:t>
            </a:r>
            <a:br>
              <a:rPr lang="en-US" sz="2400" dirty="0">
                <a:solidFill>
                  <a:schemeClr val="bg1"/>
                </a:solidFill>
              </a:rPr>
            </a:br>
            <a:r>
              <a:rPr lang="en-US" sz="2400" dirty="0">
                <a:solidFill>
                  <a:schemeClr val="bg1"/>
                </a:solidFill>
              </a:rPr>
              <a:t>between Diversification and Firm Performance</a:t>
            </a:r>
          </a:p>
        </p:txBody>
      </p:sp>
      <p:pic>
        <p:nvPicPr>
          <p:cNvPr id="10" name="Picture Placeholder 9" descr="A flowchart shows the summary model of the relationship between diversification and firm performance.&#10;&#10;In the middle of the figure, on the left side, are three vertically stacked rectangles. The first rectangle is labeled Value-Creating Influences. These include Economies of Scope, Market Power, and Financial Economics, which are listed in bulleted points inside the rectangle. The second rectangle is labeled Value-Neutral Influences. These include Incentives and Resources, which are listed in bulleted points inside the rectangle. The third rectangle is labeled Value-Reducing Incentives. These include Managerial Motives to Diversify, which is listed in a bulleted point inside the rectangle. An arrow pointing to the right extends from the right side of the second rectangle. Callout lines extend from the first rectangle and third rectangles and lead to the arrow extending from the second rectangle. To the right of the arrow is a rectangle labeled Diversification Strategy. An arrow pointing to the right extends from the side of this rectangle. To the right of the arrow is a rectangle labeled Firm Performance.&#10;&#10;At the top-center of the figure is a rectangle labeled Capital Market Intervention and the Market for Managerial Talent. An arrow extends downward from the bottom-center of the rectangle, then branches out to the left and downward and extends to the arrow pointing toward the rectangle labeled Diversification Strategy in the middle of the figure. The arrow that extends downward from the rectangle labeled Capital Market Intervention and the Market for Managerial Talent at the top-center of the figure also branches out the right and downward and extends to the arrow pointing toward the rectangle labeled Firm Performance in the middle of the figure.&#10;&#10;At the bottom-center of the figure are two rectangles sitting side by side. The first rectangle is labeled Internal Governance. An arrow pointing upward extends from the top-center of the rectangle and leads to the arrow pointing toward the rectangle labeled Diversification Strategy in the middle of the figure. The second rectangle is labeled Strategy Implementation. An arrow pointing upward extends from the top-center of the rectangle and leads to the arrow pointing toward the rectangle labeled Firm Performance in the middle of the figure." title="Figure 6.4 – Summary Model of the Relationship between Diversification and Firm Performance"/>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3696238" y="1537393"/>
            <a:ext cx="4674182" cy="4580536"/>
          </a:xfrm>
        </p:spPr>
      </p:pic>
      <p:pic>
        <p:nvPicPr>
          <p:cNvPr id="9" name="Picture Placeholder 8" descr="Below the flowchart is the following source line: Adapted from R. E. Hoskisson and M. A. Hitt, 19 90, Antecedents and performance outcomes of diversification: A review and critique of theoretical perspectives, Journal of Management, 16: 498." title="Figure 6.4 Source Line"/>
          <p:cNvPicPr>
            <a:picLocks noGrp="1" noChangeAspect="1"/>
          </p:cNvPicPr>
          <p:nvPr>
            <p:ph type="pic" sz="quarter" idx="12"/>
          </p:nvPr>
        </p:nvPicPr>
        <p:blipFill>
          <a:blip r:embed="rId3" cstate="email">
            <a:extLst>
              <a:ext uri="{28A0092B-C50C-407E-A947-70E740481C1C}">
                <a14:useLocalDpi xmlns:a14="http://schemas.microsoft.com/office/drawing/2010/main" val="0"/>
              </a:ext>
            </a:extLst>
          </a:blip>
          <a:stretch>
            <a:fillRect/>
          </a:stretch>
        </p:blipFill>
        <p:spPr>
          <a:xfrm>
            <a:off x="432515" y="6354231"/>
            <a:ext cx="5943600" cy="344729"/>
          </a:xfrm>
        </p:spPr>
      </p:pic>
    </p:spTree>
    <p:extLst>
      <p:ext uri="{BB962C8B-B14F-4D97-AF65-F5344CB8AC3E}">
        <p14:creationId xmlns:p14="http://schemas.microsoft.com/office/powerpoint/2010/main" val="4272561674"/>
      </p:ext>
    </p:extLst>
  </p:cSld>
  <p:clrMapOvr>
    <a:masterClrMapping/>
  </p:clrMapOvr>
  <p:transition spd="slow">
    <p:push dir="u"/>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94179"/>
            <a:ext cx="12192000" cy="5663821"/>
          </a:xfrm>
          <a:prstGeom prst="rect">
            <a:avLst/>
          </a:prstGeom>
        </p:spPr>
      </p:pic>
      <p:sp>
        <p:nvSpPr>
          <p:cNvPr id="3" name="Title 2"/>
          <p:cNvSpPr>
            <a:spLocks noGrp="1"/>
          </p:cNvSpPr>
          <p:nvPr>
            <p:ph type="title"/>
          </p:nvPr>
        </p:nvSpPr>
        <p:spPr>
          <a:xfrm>
            <a:off x="1981200" y="3168839"/>
            <a:ext cx="8229600" cy="857250"/>
          </a:xfrm>
        </p:spPr>
        <p:txBody>
          <a:bodyPr>
            <a:noAutofit/>
          </a:bodyPr>
          <a:lstStyle/>
          <a:p>
            <a:pPr lvl="0" algn="ctr"/>
            <a:r>
              <a:rPr lang="en-US" sz="8000" b="1" dirty="0">
                <a:solidFill>
                  <a:srgbClr val="FFFF00"/>
                </a:solidFill>
                <a:latin typeface="Corbel" panose="020B0503020204020204" pitchFamily="34" charset="0"/>
              </a:rPr>
              <a:t>Exit Quiz</a:t>
            </a:r>
            <a:endParaRPr lang="en-US" sz="6000"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584960" y="5087603"/>
            <a:ext cx="9098280" cy="1282717"/>
          </a:xfrm>
        </p:spPr>
        <p:txBody>
          <a:bodyPr>
            <a:normAutofit/>
          </a:bodyPr>
          <a:lstStyle/>
          <a:p>
            <a:pPr marL="0" lvl="1" indent="0" algn="ctr">
              <a:buNone/>
            </a:pPr>
            <a:r>
              <a:rPr lang="en-US" sz="3600" b="1" i="1" dirty="0">
                <a:solidFill>
                  <a:srgbClr val="FFFF00"/>
                </a:solidFill>
                <a:latin typeface="Corbel" panose="020B0503020204020204" pitchFamily="34" charset="0"/>
              </a:rPr>
              <a:t>Please complete the week 4 quiz on Moodle:</a:t>
            </a:r>
            <a:endParaRPr lang="en-US" sz="3600" b="1" dirty="0">
              <a:solidFill>
                <a:srgbClr val="FFFF00"/>
              </a:solidFill>
              <a:latin typeface="Corbel" panose="020B0503020204020204" pitchFamily="34" charset="0"/>
            </a:endParaRPr>
          </a:p>
          <a:p>
            <a:pPr marL="342900" lvl="1" indent="0">
              <a:buNone/>
            </a:pPr>
            <a:endParaRPr lang="en-US" sz="4000" b="1" dirty="0">
              <a:solidFill>
                <a:srgbClr val="FFFF00"/>
              </a:solidFill>
              <a:latin typeface="Corbel" panose="020B0503020204020204" pitchFamily="34" charset="0"/>
            </a:endParaRPr>
          </a:p>
          <a:p>
            <a:pPr marL="0" indent="0">
              <a:buNone/>
            </a:pPr>
            <a:endParaRPr lang="en-US" sz="4000" b="1" dirty="0">
              <a:solidFill>
                <a:srgbClr val="FFFF00"/>
              </a:solidFill>
              <a:latin typeface="Corbel" panose="020B0503020204020204" pitchFamily="34" charset="0"/>
            </a:endParaRPr>
          </a:p>
          <a:p>
            <a:pPr marL="0" indent="0">
              <a:buNone/>
            </a:pPr>
            <a:endParaRPr lang="en-US" sz="4000" b="1"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136231" y="309245"/>
            <a:ext cx="8229600" cy="562074"/>
          </a:xfrm>
        </p:spPr>
        <p:txBody>
          <a:bodyPr>
            <a:noAutofit/>
          </a:bodyPr>
          <a:lstStyle/>
          <a:p>
            <a:r>
              <a:rPr lang="en-GB" sz="36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85274" y="1382145"/>
            <a:ext cx="11221452" cy="5018656"/>
          </a:xfrm>
        </p:spPr>
        <p:txBody>
          <a:bodyPr>
            <a:normAutofit/>
          </a:bodyPr>
          <a:lstStyle/>
          <a:p>
            <a:pPr marL="0" indent="0">
              <a:spcBef>
                <a:spcPts val="0"/>
              </a:spcBef>
              <a:spcAft>
                <a:spcPts val="600"/>
              </a:spcAft>
              <a:buNone/>
            </a:pPr>
            <a:r>
              <a:rPr lang="en-GB" sz="2400" b="1" dirty="0"/>
              <a:t>Essential: </a:t>
            </a:r>
          </a:p>
          <a:p>
            <a:pPr>
              <a:spcBef>
                <a:spcPts val="0"/>
              </a:spcBef>
              <a:spcAft>
                <a:spcPts val="600"/>
              </a:spcAft>
            </a:pPr>
            <a:r>
              <a:rPr lang="en-GB" sz="2400" dirty="0"/>
              <a:t>Hitt, M. A., Ireland, R. D. and </a:t>
            </a:r>
            <a:r>
              <a:rPr lang="en-GB" sz="2400" dirty="0" err="1"/>
              <a:t>Hoskisson</a:t>
            </a:r>
            <a:r>
              <a:rPr lang="en-GB" sz="2400" dirty="0"/>
              <a:t>, R. E. (2019, Ch. 4 &amp; 6) </a:t>
            </a:r>
            <a:r>
              <a:rPr lang="en-GB" sz="2400" i="1" dirty="0"/>
              <a:t>Strategic Management: Competitiveness &amp; Globalization: Concepts &amp; Cases</a:t>
            </a:r>
            <a:r>
              <a:rPr lang="en-GB" sz="2400" dirty="0"/>
              <a:t>. Cengage learning. </a:t>
            </a:r>
          </a:p>
          <a:p>
            <a:pPr>
              <a:spcBef>
                <a:spcPts val="0"/>
              </a:spcBef>
              <a:spcAft>
                <a:spcPts val="600"/>
              </a:spcAft>
            </a:pPr>
            <a:r>
              <a:rPr lang="en-GB" sz="2400" dirty="0"/>
              <a:t>David F. R., David, F. R and David, M. E.(2017). </a:t>
            </a:r>
            <a:r>
              <a:rPr lang="en-GB" sz="2400" i="1" dirty="0"/>
              <a:t>Strategic Management: Concepts and Cases: A Competitive Advantage Approach</a:t>
            </a:r>
            <a:r>
              <a:rPr lang="en-GB" sz="2400" dirty="0"/>
              <a:t>. Pearson</a:t>
            </a:r>
          </a:p>
          <a:p>
            <a:pPr marL="0" indent="0">
              <a:spcBef>
                <a:spcPts val="1200"/>
              </a:spcBef>
              <a:spcAft>
                <a:spcPts val="600"/>
              </a:spcAft>
              <a:buNone/>
            </a:pPr>
            <a:r>
              <a:rPr lang="en-GB" sz="2400" b="1" dirty="0"/>
              <a:t>Further reading:</a:t>
            </a:r>
          </a:p>
          <a:p>
            <a:pPr>
              <a:spcBef>
                <a:spcPts val="0"/>
              </a:spcBef>
              <a:spcAft>
                <a:spcPts val="600"/>
              </a:spcAft>
            </a:pPr>
            <a:r>
              <a:rPr lang="en-GB" sz="2400" dirty="0"/>
              <a:t>Johnson, G and </a:t>
            </a:r>
            <a:r>
              <a:rPr lang="en-GB" sz="2400" dirty="0" err="1"/>
              <a:t>Schole</a:t>
            </a:r>
            <a:r>
              <a:rPr lang="en-GB" sz="2400" dirty="0"/>
              <a:t>, K. (2010). </a:t>
            </a:r>
            <a:r>
              <a:rPr lang="en-GB" sz="2400" i="1" dirty="0"/>
              <a:t>Exploring Strategy</a:t>
            </a:r>
            <a:r>
              <a:rPr lang="en-GB" sz="2400" dirty="0"/>
              <a:t>. Harlow: FT Prentice Hall.</a:t>
            </a:r>
          </a:p>
          <a:p>
            <a:pPr>
              <a:spcBef>
                <a:spcPts val="0"/>
              </a:spcBef>
              <a:spcAft>
                <a:spcPts val="600"/>
              </a:spcAft>
            </a:pPr>
            <a:r>
              <a:rPr lang="en-GB" sz="2400" dirty="0"/>
              <a:t>Lynch, R., Corporate Strategy, Harlow: FT Prentice Hall, 2010.</a:t>
            </a:r>
          </a:p>
          <a:p>
            <a:pPr>
              <a:spcBef>
                <a:spcPts val="0"/>
              </a:spcBef>
              <a:spcAft>
                <a:spcPts val="600"/>
              </a:spcAft>
            </a:pPr>
            <a:r>
              <a:rPr lang="en-GB" sz="2400" dirty="0"/>
              <a:t>Mintzberg, H., Ahlstrand, B., and Lampel, J. (2008). </a:t>
            </a:r>
            <a:r>
              <a:rPr lang="en-GB" sz="2400" i="1" dirty="0"/>
              <a:t>Strategy Safari: The Complete Guide Through the Wilds of Strategic Management.</a:t>
            </a:r>
            <a:r>
              <a:rPr lang="en-GB" sz="2400" dirty="0"/>
              <a:t> Harlow: FT Prentice Hall, 2008. </a:t>
            </a:r>
          </a:p>
          <a:p>
            <a:pPr>
              <a:spcBef>
                <a:spcPts val="0"/>
              </a:spcBef>
              <a:spcAft>
                <a:spcPts val="600"/>
              </a:spcAft>
            </a:pPr>
            <a:r>
              <a:rPr lang="en-GB" sz="2400" dirty="0"/>
              <a:t>Hayes, J., (2010). </a:t>
            </a:r>
            <a:r>
              <a:rPr lang="en-GB" sz="2400" i="1" dirty="0"/>
              <a:t>The Theory and Practice of Change Management.</a:t>
            </a:r>
            <a:r>
              <a:rPr lang="en-GB" sz="24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345</TotalTime>
  <Words>6162</Words>
  <Application>Microsoft Office PowerPoint</Application>
  <PresentationFormat>Widescreen</PresentationFormat>
  <Paragraphs>531</Paragraphs>
  <Slides>70</Slides>
  <Notes>3</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70</vt:i4>
      </vt:variant>
    </vt:vector>
  </HeadingPairs>
  <TitlesOfParts>
    <vt:vector size="82" baseType="lpstr">
      <vt:lpstr>Arial</vt:lpstr>
      <vt:lpstr>Calibri</vt:lpstr>
      <vt:lpstr>Calibri Light</vt:lpstr>
      <vt:lpstr>Corbel</vt:lpstr>
      <vt:lpstr>Courier New</vt: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Introduction</vt:lpstr>
      <vt:lpstr>Customers: Their Relationship with Business-Level Strategies</vt:lpstr>
      <vt:lpstr>Reach, Richness, and Affiliation</vt:lpstr>
      <vt:lpstr>Basis for Customer Segmentation</vt:lpstr>
      <vt:lpstr>What: Determining Which Customer Needs to Satisfy</vt:lpstr>
      <vt:lpstr>The Purpose of a Business-Level Strategy</vt:lpstr>
      <vt:lpstr>Business Models and their Relationship with Business-Level Strategies (slide 1 of 3)</vt:lpstr>
      <vt:lpstr>Business Models and their Relationship with Business-Level Strategies</vt:lpstr>
      <vt:lpstr>Types of Business-Level Strategies</vt:lpstr>
      <vt:lpstr>Five Business-Level Strategies</vt:lpstr>
      <vt:lpstr>Cost Leadership Strategy </vt:lpstr>
      <vt:lpstr>Examples of Value-Creating Activities  Associated with the Cost Leadership Strategy</vt:lpstr>
      <vt:lpstr>Cost Leadership Strategy</vt:lpstr>
      <vt:lpstr>Cost Leadership Strategy </vt:lpstr>
      <vt:lpstr>Cost Leadership Strategy </vt:lpstr>
      <vt:lpstr>Differentiation Strategy</vt:lpstr>
      <vt:lpstr>Differentiation Strategy</vt:lpstr>
      <vt:lpstr>Examples of Value-Creating Activities  Associated with the Differentiation Strategy</vt:lpstr>
      <vt:lpstr>Differentiation Strategy</vt:lpstr>
      <vt:lpstr>Differentiation Strategy</vt:lpstr>
      <vt:lpstr>Focus Strategies</vt:lpstr>
      <vt:lpstr>Focus Strategies</vt:lpstr>
      <vt:lpstr>Focus Strategies</vt:lpstr>
      <vt:lpstr>Integrated Cost Leadership /  Differentiation Strategy</vt:lpstr>
      <vt:lpstr>Integrated Cost Leadership /  Differentiation Strategy</vt:lpstr>
      <vt:lpstr>Integrated Cost Leadership /  Differentiation Strategy</vt:lpstr>
      <vt:lpstr>Integrated Cost Leadership /  Differentiation Strategy</vt:lpstr>
      <vt:lpstr>Integrated Cost Leadership /  Differentiation Strategy</vt:lpstr>
      <vt:lpstr>Integrated Cost Leadership /  Differentiation Strategy</vt:lpstr>
      <vt:lpstr>Group Activity – (10 Mins)</vt:lpstr>
      <vt:lpstr>PowerPoint Presentation</vt:lpstr>
      <vt:lpstr>Corporate-Level Strategy</vt:lpstr>
      <vt:lpstr>Diversification</vt:lpstr>
      <vt:lpstr>Levels of Diversification</vt:lpstr>
      <vt:lpstr>Levels and Types of Diversification</vt:lpstr>
      <vt:lpstr>Low Levels of Diversification</vt:lpstr>
      <vt:lpstr>Moderate and High  Levels of Diversification</vt:lpstr>
      <vt:lpstr>Group Activity: Diversification Spectrum</vt:lpstr>
      <vt:lpstr>Reasons for Diversification</vt:lpstr>
      <vt:lpstr>Reasons for Diversification</vt:lpstr>
      <vt:lpstr>Value-Creating Diversification: Related Constrained and Related Linked Diversification</vt:lpstr>
      <vt:lpstr>Value-Creating Diversification Strategies:  Operational and Corporate Relatedness</vt:lpstr>
      <vt:lpstr>Operational Relatedness: Sharing Activities</vt:lpstr>
      <vt:lpstr>Group Activity – (10 Mins)</vt:lpstr>
      <vt:lpstr>Corporate Relatedness: Transferring of Core Competencies</vt:lpstr>
      <vt:lpstr>Market Power</vt:lpstr>
      <vt:lpstr>Market Power</vt:lpstr>
      <vt:lpstr>Simultaneous Operational Relatedness and Corporate Relatedness</vt:lpstr>
      <vt:lpstr>Unrelated Diversification</vt:lpstr>
      <vt:lpstr>Efficient Internal  Capital Market Allocation</vt:lpstr>
      <vt:lpstr>Restructuring of Assets</vt:lpstr>
      <vt:lpstr>Value-Neutral Diversification: Incentives and Resources</vt:lpstr>
      <vt:lpstr>Classroom Activity: Value Creation Map (10 mins)</vt:lpstr>
      <vt:lpstr>Incentives to Diversify</vt:lpstr>
      <vt:lpstr>Incentives to Diversify</vt:lpstr>
      <vt:lpstr>Incentives to Diversify</vt:lpstr>
      <vt:lpstr>Incentives to Diversify</vt:lpstr>
      <vt:lpstr>The Curvilinear Relationship between Diversification and Performance</vt:lpstr>
      <vt:lpstr>Incentives to Diversify</vt:lpstr>
      <vt:lpstr>Resources and Diversification</vt:lpstr>
      <vt:lpstr>Value-Reducing Diversification: Managerial Motives to Diversify</vt:lpstr>
      <vt:lpstr>Value-Reducing Diversification: Managerial Motives to Diversify</vt:lpstr>
      <vt:lpstr>Summary</vt:lpstr>
      <vt:lpstr>Summary Model of the Relationship  between Diversification and Firm Performance</vt:lpstr>
      <vt:lpstr>Exit Quiz</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67</cp:revision>
  <dcterms:created xsi:type="dcterms:W3CDTF">2021-03-09T15:35:42Z</dcterms:created>
  <dcterms:modified xsi:type="dcterms:W3CDTF">2025-04-18T21:04:42Z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