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handoutMasterIdLst>
    <p:handoutMasterId r:id="rId29"/>
  </p:handoutMasterIdLst>
  <p:sldIdLst>
    <p:sldId id="276" r:id="rId2"/>
    <p:sldId id="298" r:id="rId3"/>
    <p:sldId id="278" r:id="rId4"/>
    <p:sldId id="279" r:id="rId5"/>
    <p:sldId id="280" r:id="rId6"/>
    <p:sldId id="302" r:id="rId7"/>
    <p:sldId id="303" r:id="rId8"/>
    <p:sldId id="281" r:id="rId9"/>
    <p:sldId id="287" r:id="rId10"/>
    <p:sldId id="288" r:id="rId11"/>
    <p:sldId id="289" r:id="rId12"/>
    <p:sldId id="290" r:id="rId13"/>
    <p:sldId id="291" r:id="rId14"/>
    <p:sldId id="301" r:id="rId15"/>
    <p:sldId id="292" r:id="rId16"/>
    <p:sldId id="294" r:id="rId17"/>
    <p:sldId id="295" r:id="rId18"/>
    <p:sldId id="296" r:id="rId19"/>
    <p:sldId id="297" r:id="rId20"/>
    <p:sldId id="256" r:id="rId21"/>
    <p:sldId id="260" r:id="rId22"/>
    <p:sldId id="257" r:id="rId23"/>
    <p:sldId id="258" r:id="rId24"/>
    <p:sldId id="259" r:id="rId25"/>
    <p:sldId id="300" r:id="rId26"/>
    <p:sldId id="261" r:id="rId27"/>
    <p:sldId id="262" r:id="rId28"/>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0.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E978888-333C-4578-8CCA-03BC34E7659A}" type="datetimeFigureOut">
              <a:rPr lang="en-US" smtClean="0"/>
              <a:t>10/25/2017</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C9755D8-91F1-4EE0-9446-16733BC19315}" type="slidenum">
              <a:rPr lang="en-US" smtClean="0"/>
              <a:t>‹#›</a:t>
            </a:fld>
            <a:endParaRPr lang="en-US"/>
          </a:p>
        </p:txBody>
      </p:sp>
    </p:spTree>
    <p:extLst>
      <p:ext uri="{BB962C8B-B14F-4D97-AF65-F5344CB8AC3E}">
        <p14:creationId xmlns:p14="http://schemas.microsoft.com/office/powerpoint/2010/main" val="615801585"/>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A8197C8E-5339-0F44-9311-B9C913BA8F53}" type="datetimeFigureOut">
              <a:rPr lang="en-US" smtClean="0"/>
              <a:t>10/25/2017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8197C8E-5339-0F44-9311-B9C913BA8F53}" type="datetimeFigureOut">
              <a:rPr lang="en-US" smtClean="0"/>
              <a:t>10/25/2017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GB"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A8197C8E-5339-0F44-9311-B9C913BA8F53}" type="datetimeFigureOut">
              <a:rPr lang="en-US" smtClean="0"/>
              <a:t>10/25/2017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A8197C8E-5339-0F44-9311-B9C913BA8F53}" type="datetimeFigureOut">
              <a:rPr lang="en-US" smtClean="0"/>
              <a:t>10/25/2017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A8197C8E-5339-0F44-9311-B9C913BA8F53}" type="datetimeFigureOut">
              <a:rPr lang="en-US" smtClean="0"/>
              <a:t>10/25/2017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A8197C8E-5339-0F44-9311-B9C913BA8F53}" type="datetimeFigureOut">
              <a:rPr lang="en-US" smtClean="0"/>
              <a:t>10/25/2017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197C8E-5339-0F44-9311-B9C913BA8F53}" type="datetimeFigureOut">
              <a:rPr lang="en-US" smtClean="0"/>
              <a:t>10/25/2017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GB"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A8197C8E-5339-0F44-9311-B9C913BA8F53}" type="datetimeFigureOut">
              <a:rPr lang="en-US" smtClean="0"/>
              <a:t>10/25/2017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20A3CE-9349-0143-B1D8-968352A10DF4}" type="slidenum">
              <a:rPr lang="en-US" smtClean="0"/>
              <a:t>‹#›</a:t>
            </a:fld>
            <a:endParaRPr lang="en-US"/>
          </a:p>
        </p:txBody>
      </p:sp>
      <p:sp>
        <p:nvSpPr>
          <p:cNvPr id="9" name="Content Placeholder 8"/>
          <p:cNvSpPr>
            <a:spLocks noGrp="1"/>
          </p:cNvSpPr>
          <p:nvPr>
            <p:ph sz="quarter" idx="13"/>
          </p:nvPr>
        </p:nvSpPr>
        <p:spPr>
          <a:xfrm>
            <a:off x="304800" y="381000"/>
            <a:ext cx="7772400" cy="494284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GB"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Date Placeholder 7"/>
          <p:cNvSpPr>
            <a:spLocks noGrp="1"/>
          </p:cNvSpPr>
          <p:nvPr>
            <p:ph type="dt" sz="half" idx="10"/>
          </p:nvPr>
        </p:nvSpPr>
        <p:spPr/>
        <p:txBody>
          <a:bodyPr/>
          <a:lstStyle/>
          <a:p>
            <a:fld id="{A8197C8E-5339-0F44-9311-B9C913BA8F53}" type="datetimeFigureOut">
              <a:rPr lang="en-US" smtClean="0"/>
              <a:t>10/25/2017</a:t>
            </a:fld>
            <a:endParaRPr lang="en-US"/>
          </a:p>
        </p:txBody>
      </p:sp>
      <p:sp>
        <p:nvSpPr>
          <p:cNvPr id="9" name="Slide Number Placeholder 8"/>
          <p:cNvSpPr>
            <a:spLocks noGrp="1"/>
          </p:cNvSpPr>
          <p:nvPr>
            <p:ph type="sldNum" sz="quarter" idx="11"/>
          </p:nvPr>
        </p:nvSpPr>
        <p:spPr/>
        <p:txBody>
          <a:bodyPr/>
          <a:lstStyle/>
          <a:p>
            <a:fld id="{4120A3CE-9349-0143-B1D8-968352A10DF4}" type="slidenum">
              <a:rPr lang="en-US" smtClean="0"/>
              <a:t>‹#›</a:t>
            </a:fld>
            <a:endParaRPr lang="en-US"/>
          </a:p>
        </p:txBody>
      </p:sp>
      <p:sp>
        <p:nvSpPr>
          <p:cNvPr id="10" name="Footer Placeholder 9"/>
          <p:cNvSpPr>
            <a:spLocks noGrp="1"/>
          </p:cNvSpPr>
          <p:nvPr>
            <p:ph type="ftr" sz="quarter" idx="12"/>
          </p:nvPr>
        </p:nvSpPr>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8197C8E-5339-0F44-9311-B9C913BA8F53}" type="datetimeFigureOut">
              <a:rPr lang="en-US" smtClean="0"/>
              <a:t>10/25/2017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8197C8E-5339-0F44-9311-B9C913BA8F53}" type="datetimeFigureOut">
              <a:rPr lang="en-US" smtClean="0"/>
              <a:t>10/25/2017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20A3CE-9349-0143-B1D8-968352A10DF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GB"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4120A3CE-9349-0143-B1D8-968352A10DF4}" type="slidenum">
              <a:rPr lang="en-US" smtClean="0"/>
              <a:t>‹#›</a:t>
            </a:fld>
            <a:endParaRPr lang="en-US"/>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US"/>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A8197C8E-5339-0F44-9311-B9C913BA8F53}" type="datetimeFigureOut">
              <a:rPr lang="en-US" smtClean="0"/>
              <a:t>10/25/2017</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www.bing.com/videos/search?q=Pompeii+and+sexuality&amp;&amp;view=detail&amp;mid=64ADEA325157A66CBE6264ADEA325157A66CBE62&amp;FORM=VRDGAR" TargetMode="Externa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image" Target="../media/image15.jpg"/></Relationships>
</file>

<file path=ppt/slides/_rels/slide1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20.png"/><Relationship Id="rId4" Type="http://schemas.openxmlformats.org/officeDocument/2006/relationships/package" Target="../embeddings/Microsoft_Word_Document1.docx"/></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11732"/>
            <a:ext cx="7543800" cy="2887243"/>
          </a:xfrm>
        </p:spPr>
        <p:txBody>
          <a:bodyPr/>
          <a:lstStyle/>
          <a:p>
            <a:r>
              <a:rPr lang="en-GB" dirty="0" smtClean="0"/>
              <a:t>Social-Scientific Readings and Perspectives</a:t>
            </a:r>
            <a:endParaRPr lang="en-US" dirty="0"/>
          </a:p>
        </p:txBody>
      </p:sp>
      <p:sp>
        <p:nvSpPr>
          <p:cNvPr id="3" name="Subtitle 2"/>
          <p:cNvSpPr>
            <a:spLocks noGrp="1"/>
          </p:cNvSpPr>
          <p:nvPr>
            <p:ph type="subTitle" idx="1"/>
          </p:nvPr>
        </p:nvSpPr>
        <p:spPr>
          <a:xfrm>
            <a:off x="685800" y="4572000"/>
            <a:ext cx="7543800" cy="1597446"/>
          </a:xfrm>
        </p:spPr>
        <p:txBody>
          <a:bodyPr>
            <a:normAutofit/>
          </a:bodyPr>
          <a:lstStyle/>
          <a:p>
            <a:r>
              <a:rPr lang="en-US" sz="2800" dirty="0" smtClean="0"/>
              <a:t>Methods and Approaches for the Study of Theology and Religion</a:t>
            </a:r>
          </a:p>
          <a:p>
            <a:r>
              <a:rPr lang="en-US" sz="2800" dirty="0" err="1" smtClean="0"/>
              <a:t>Dr</a:t>
            </a:r>
            <a:r>
              <a:rPr lang="en-US" sz="2800" dirty="0" smtClean="0"/>
              <a:t> Jessica M. Keady</a:t>
            </a:r>
            <a:endParaRPr lang="en-US" sz="2800" dirty="0"/>
          </a:p>
        </p:txBody>
      </p:sp>
    </p:spTree>
    <p:extLst>
      <p:ext uri="{BB962C8B-B14F-4D97-AF65-F5344CB8AC3E}">
        <p14:creationId xmlns:p14="http://schemas.microsoft.com/office/powerpoint/2010/main" val="34654271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TERMS</a:t>
            </a:r>
            <a:endParaRPr lang="en-US" dirty="0"/>
          </a:p>
        </p:txBody>
      </p:sp>
      <p:sp>
        <p:nvSpPr>
          <p:cNvPr id="3" name="Content Placeholder 2"/>
          <p:cNvSpPr>
            <a:spLocks noGrp="1"/>
          </p:cNvSpPr>
          <p:nvPr>
            <p:ph idx="1"/>
          </p:nvPr>
        </p:nvSpPr>
        <p:spPr/>
        <p:txBody>
          <a:bodyPr>
            <a:normAutofit/>
          </a:bodyPr>
          <a:lstStyle/>
          <a:p>
            <a:r>
              <a:rPr lang="en-GB" sz="2600" dirty="0" smtClean="0"/>
              <a:t>Social Sciences</a:t>
            </a:r>
          </a:p>
          <a:p>
            <a:pPr marL="114300" indent="0">
              <a:buNone/>
            </a:pPr>
            <a:endParaRPr lang="en-GB" sz="2600" dirty="0" smtClean="0"/>
          </a:p>
          <a:p>
            <a:r>
              <a:rPr lang="en-GB" sz="2600" dirty="0" smtClean="0"/>
              <a:t>Social Scientific Reading </a:t>
            </a:r>
          </a:p>
          <a:p>
            <a:endParaRPr lang="en-GB" sz="2600" dirty="0"/>
          </a:p>
          <a:p>
            <a:pPr marL="114300" indent="0">
              <a:buNone/>
            </a:pPr>
            <a:endParaRPr lang="en-GB" sz="2600" dirty="0"/>
          </a:p>
          <a:p>
            <a:pPr marL="114300" indent="0">
              <a:buNone/>
            </a:pPr>
            <a:r>
              <a:rPr lang="en-GB" sz="2600" dirty="0" smtClean="0"/>
              <a:t>Question: What do we mean by these terms?</a:t>
            </a:r>
            <a:endParaRPr lang="en-US" sz="2600" dirty="0"/>
          </a:p>
        </p:txBody>
      </p:sp>
    </p:spTree>
    <p:extLst>
      <p:ext uri="{BB962C8B-B14F-4D97-AF65-F5344CB8AC3E}">
        <p14:creationId xmlns:p14="http://schemas.microsoft.com/office/powerpoint/2010/main" val="863082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DEFNINING TERMS</a:t>
            </a:r>
            <a:endParaRPr lang="en-US" dirty="0"/>
          </a:p>
        </p:txBody>
      </p:sp>
      <p:sp>
        <p:nvSpPr>
          <p:cNvPr id="3" name="Content Placeholder 2"/>
          <p:cNvSpPr>
            <a:spLocks noGrp="1"/>
          </p:cNvSpPr>
          <p:nvPr>
            <p:ph idx="1"/>
          </p:nvPr>
        </p:nvSpPr>
        <p:spPr/>
        <p:txBody>
          <a:bodyPr>
            <a:normAutofit/>
          </a:bodyPr>
          <a:lstStyle/>
          <a:p>
            <a:endParaRPr lang="en-US" sz="4000" dirty="0" smtClean="0"/>
          </a:p>
          <a:p>
            <a:r>
              <a:rPr lang="en-US" sz="4000" dirty="0" smtClean="0"/>
              <a:t>Masculinity (masculinities)</a:t>
            </a:r>
          </a:p>
          <a:p>
            <a:pPr marL="114300" indent="0">
              <a:buNone/>
            </a:pPr>
            <a:r>
              <a:rPr lang="en-US" sz="4000" dirty="0" smtClean="0"/>
              <a:t> </a:t>
            </a:r>
          </a:p>
          <a:p>
            <a:r>
              <a:rPr lang="en-US" sz="4000" dirty="0" smtClean="0"/>
              <a:t>Femininity (femininities) </a:t>
            </a:r>
          </a:p>
          <a:p>
            <a:endParaRPr lang="en-US" sz="4000" dirty="0" smtClean="0"/>
          </a:p>
          <a:p>
            <a:r>
              <a:rPr lang="en-US" sz="3400" dirty="0" smtClean="0"/>
              <a:t>Exercise: List 3 words that are stereotyped with masculine/feminine.</a:t>
            </a:r>
          </a:p>
          <a:p>
            <a:endParaRPr lang="en-US" sz="3400" dirty="0"/>
          </a:p>
        </p:txBody>
      </p:sp>
    </p:spTree>
    <p:extLst>
      <p:ext uri="{BB962C8B-B14F-4D97-AF65-F5344CB8AC3E}">
        <p14:creationId xmlns:p14="http://schemas.microsoft.com/office/powerpoint/2010/main" val="171194332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t>DEFINING TERMS</a:t>
            </a:r>
            <a:endParaRPr lang="en-US" sz="4000" dirty="0"/>
          </a:p>
        </p:txBody>
      </p:sp>
      <p:sp>
        <p:nvSpPr>
          <p:cNvPr id="3" name="Content Placeholder 2"/>
          <p:cNvSpPr>
            <a:spLocks noGrp="1"/>
          </p:cNvSpPr>
          <p:nvPr>
            <p:ph idx="1"/>
          </p:nvPr>
        </p:nvSpPr>
        <p:spPr>
          <a:xfrm>
            <a:off x="426128" y="1947961"/>
            <a:ext cx="8260672" cy="4373563"/>
          </a:xfrm>
        </p:spPr>
        <p:txBody>
          <a:bodyPr>
            <a:normAutofit/>
          </a:bodyPr>
          <a:lstStyle/>
          <a:p>
            <a:r>
              <a:rPr lang="en-US" sz="4000" dirty="0"/>
              <a:t>Sex </a:t>
            </a:r>
            <a:r>
              <a:rPr lang="en-US" sz="4000" dirty="0" smtClean="0"/>
              <a:t>(understood biologically)</a:t>
            </a:r>
          </a:p>
          <a:p>
            <a:pPr marL="114300" indent="0">
              <a:buNone/>
            </a:pPr>
            <a:endParaRPr lang="en-US" sz="4000" dirty="0" smtClean="0"/>
          </a:p>
          <a:p>
            <a:r>
              <a:rPr lang="en-US" sz="4000" dirty="0" smtClean="0"/>
              <a:t>Gender (culturally constructed) </a:t>
            </a:r>
          </a:p>
        </p:txBody>
      </p:sp>
    </p:spTree>
    <p:extLst>
      <p:ext uri="{BB962C8B-B14F-4D97-AF65-F5344CB8AC3E}">
        <p14:creationId xmlns:p14="http://schemas.microsoft.com/office/powerpoint/2010/main" val="14193292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Gender stereotypes </a:t>
            </a:r>
            <a:endParaRPr lang="en-US" dirty="0"/>
          </a:p>
        </p:txBody>
      </p:sp>
      <p:pic>
        <p:nvPicPr>
          <p:cNvPr id="4" name="Content Placeholder 3"/>
          <p:cNvPicPr>
            <a:picLocks noGrp="1"/>
          </p:cNvPicPr>
          <p:nvPr>
            <p:ph idx="1"/>
          </p:nvPr>
        </p:nvPicPr>
        <p:blipFill>
          <a:blip r:embed="rId2">
            <a:extLst>
              <a:ext uri="{28A0092B-C50C-407E-A947-70E740481C1C}">
                <a14:useLocalDpi xmlns:a14="http://schemas.microsoft.com/office/drawing/2010/main" val="0"/>
              </a:ext>
            </a:extLst>
          </a:blip>
          <a:srcRect l="1844" r="1844"/>
          <a:stretch>
            <a:fillRect/>
          </a:stretch>
        </p:blipFill>
        <p:spPr bwMode="auto">
          <a:xfrm>
            <a:off x="0" y="1676852"/>
            <a:ext cx="5844995" cy="2870139"/>
          </a:xfrm>
          <a:prstGeom prst="rect">
            <a:avLst/>
          </a:prstGeom>
          <a:noFill/>
          <a:ln>
            <a:noFill/>
          </a:ln>
        </p:spPr>
      </p:pic>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0" y="4395632"/>
            <a:ext cx="5844995" cy="2462368"/>
          </a:xfrm>
          <a:prstGeom prst="rect">
            <a:avLst/>
          </a:prstGeom>
          <a:noFill/>
          <a:ln>
            <a:noFill/>
          </a:ln>
        </p:spPr>
      </p:pic>
      <p:pic>
        <p:nvPicPr>
          <p:cNvPr id="8" name="Picture 7"/>
          <p:cNvPicPr>
            <a:picLocks noChangeAspect="1"/>
          </p:cNvPicPr>
          <p:nvPr/>
        </p:nvPicPr>
        <p:blipFill>
          <a:blip r:embed="rId4"/>
          <a:stretch>
            <a:fillRect/>
          </a:stretch>
        </p:blipFill>
        <p:spPr>
          <a:xfrm>
            <a:off x="5844995" y="1447799"/>
            <a:ext cx="3299006" cy="5410201"/>
          </a:xfrm>
          <a:prstGeom prst="rect">
            <a:avLst/>
          </a:prstGeom>
        </p:spPr>
      </p:pic>
    </p:spTree>
    <p:extLst>
      <p:ext uri="{BB962C8B-B14F-4D97-AF65-F5344CB8AC3E}">
        <p14:creationId xmlns:p14="http://schemas.microsoft.com/office/powerpoint/2010/main" val="12667222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Scientific Methodologies</a:t>
            </a:r>
            <a:endParaRPr lang="en-US" dirty="0"/>
          </a:p>
        </p:txBody>
      </p:sp>
      <p:sp>
        <p:nvSpPr>
          <p:cNvPr id="3" name="Content Placeholder 2"/>
          <p:cNvSpPr>
            <a:spLocks noGrp="1"/>
          </p:cNvSpPr>
          <p:nvPr>
            <p:ph idx="1"/>
          </p:nvPr>
        </p:nvSpPr>
        <p:spPr/>
        <p:txBody>
          <a:bodyPr>
            <a:normAutofit/>
          </a:bodyPr>
          <a:lstStyle/>
          <a:p>
            <a:pPr marL="114300" indent="0">
              <a:buNone/>
            </a:pPr>
            <a:r>
              <a:rPr lang="en-GB" sz="2600" dirty="0" smtClean="0"/>
              <a:t>The various ways and approaches that we can …</a:t>
            </a:r>
          </a:p>
          <a:p>
            <a:pPr marL="114300" indent="0">
              <a:buNone/>
            </a:pPr>
            <a:endParaRPr lang="en-GB" sz="2600" dirty="0"/>
          </a:p>
          <a:p>
            <a:pPr marL="571500" indent="-457200">
              <a:buAutoNum type="arabicPeriod"/>
            </a:pPr>
            <a:r>
              <a:rPr lang="en-GB" sz="2600" dirty="0" smtClean="0"/>
              <a:t>Read Texts</a:t>
            </a:r>
          </a:p>
          <a:p>
            <a:pPr marL="571500" indent="-457200">
              <a:buAutoNum type="arabicPeriod"/>
            </a:pPr>
            <a:r>
              <a:rPr lang="en-GB" sz="2600" dirty="0" smtClean="0"/>
              <a:t>Conduct Ethnographic Research </a:t>
            </a:r>
          </a:p>
          <a:p>
            <a:pPr marL="571500" indent="-457200">
              <a:buAutoNum type="arabicPeriod"/>
            </a:pPr>
            <a:r>
              <a:rPr lang="en-GB" sz="2600" dirty="0" smtClean="0"/>
              <a:t>Ethical Considerations</a:t>
            </a:r>
          </a:p>
          <a:p>
            <a:pPr marL="571500" indent="-457200">
              <a:buAutoNum type="arabicPeriod"/>
            </a:pPr>
            <a:r>
              <a:rPr lang="en-GB" sz="2600" dirty="0" smtClean="0"/>
              <a:t>Construction of Gender and Sexuality </a:t>
            </a:r>
            <a:endParaRPr lang="en-US" sz="2600" dirty="0"/>
          </a:p>
        </p:txBody>
      </p:sp>
    </p:spTree>
    <p:extLst>
      <p:ext uri="{BB962C8B-B14F-4D97-AF65-F5344CB8AC3E}">
        <p14:creationId xmlns:p14="http://schemas.microsoft.com/office/powerpoint/2010/main" val="5105011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they be used to study religion?</a:t>
            </a:r>
            <a:endParaRPr lang="en-US" dirty="0"/>
          </a:p>
        </p:txBody>
      </p:sp>
      <p:sp>
        <p:nvSpPr>
          <p:cNvPr id="3" name="Content Placeholder 2"/>
          <p:cNvSpPr>
            <a:spLocks noGrp="1"/>
          </p:cNvSpPr>
          <p:nvPr>
            <p:ph idx="1"/>
          </p:nvPr>
        </p:nvSpPr>
        <p:spPr/>
        <p:txBody>
          <a:bodyPr/>
          <a:lstStyle/>
          <a:p>
            <a:pPr marL="114300" indent="0">
              <a:buNone/>
            </a:pPr>
            <a:endParaRPr lang="en-GB" dirty="0"/>
          </a:p>
          <a:p>
            <a:pPr marL="114300" indent="0">
              <a:buNone/>
            </a:pPr>
            <a:endParaRPr lang="en-GB" sz="2400" dirty="0"/>
          </a:p>
          <a:p>
            <a:pPr marL="571500" indent="-457200">
              <a:buAutoNum type="arabicPeriod"/>
            </a:pPr>
            <a:r>
              <a:rPr lang="en-GB" sz="2400" dirty="0" smtClean="0"/>
              <a:t>Reading primary texts using various perspectives (feminist, masculinist, queer, post-colonial)</a:t>
            </a:r>
          </a:p>
          <a:p>
            <a:pPr marL="571500" indent="-457200">
              <a:buAutoNum type="arabicPeriod"/>
            </a:pPr>
            <a:r>
              <a:rPr lang="en-GB" sz="2400" dirty="0" smtClean="0"/>
              <a:t>Ethnographic </a:t>
            </a:r>
            <a:r>
              <a:rPr lang="en-GB" sz="2400" dirty="0"/>
              <a:t>Research </a:t>
            </a:r>
            <a:r>
              <a:rPr lang="en-GB" sz="2400" dirty="0" smtClean="0"/>
              <a:t>provides a glimpse into the life of a religious community </a:t>
            </a:r>
            <a:endParaRPr lang="en-GB" sz="2400" dirty="0"/>
          </a:p>
          <a:p>
            <a:pPr marL="571500" indent="-457200">
              <a:buAutoNum type="arabicPeriod"/>
            </a:pPr>
            <a:r>
              <a:rPr lang="en-GB" sz="2400" dirty="0" smtClean="0"/>
              <a:t>While looking at texts, artefacts, communities it is possible to review the ways that gender and sexuality are constructed. </a:t>
            </a:r>
            <a:endParaRPr lang="en-US" sz="2400" dirty="0"/>
          </a:p>
          <a:p>
            <a:endParaRPr lang="en-US" dirty="0"/>
          </a:p>
        </p:txBody>
      </p:sp>
    </p:spTree>
    <p:extLst>
      <p:ext uri="{BB962C8B-B14F-4D97-AF65-F5344CB8AC3E}">
        <p14:creationId xmlns:p14="http://schemas.microsoft.com/office/powerpoint/2010/main" val="1512298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CONSTRUCTION OF GENDER IN THE ANCIENT WORLD </a:t>
            </a:r>
            <a:endParaRPr lang="en-US" dirty="0"/>
          </a:p>
        </p:txBody>
      </p:sp>
      <p:sp>
        <p:nvSpPr>
          <p:cNvPr id="4" name="Content Placeholder 2"/>
          <p:cNvSpPr>
            <a:spLocks noGrp="1"/>
          </p:cNvSpPr>
          <p:nvPr>
            <p:ph idx="1"/>
          </p:nvPr>
        </p:nvSpPr>
        <p:spPr/>
        <p:txBody>
          <a:bodyPr>
            <a:normAutofit lnSpcReduction="10000"/>
          </a:bodyPr>
          <a:lstStyle/>
          <a:p>
            <a:pPr algn="ctr">
              <a:buNone/>
            </a:pPr>
            <a:endParaRPr lang="en-GB" dirty="0" smtClean="0"/>
          </a:p>
          <a:p>
            <a:pPr algn="ctr">
              <a:buNone/>
            </a:pPr>
            <a:r>
              <a:rPr lang="en-GB" dirty="0" smtClean="0"/>
              <a:t>Upper class men</a:t>
            </a:r>
          </a:p>
          <a:p>
            <a:pPr algn="ctr">
              <a:buNone/>
            </a:pPr>
            <a:endParaRPr lang="en-GB" dirty="0"/>
          </a:p>
          <a:p>
            <a:pPr algn="ctr">
              <a:buNone/>
            </a:pPr>
            <a:endParaRPr lang="en-GB" dirty="0" smtClean="0"/>
          </a:p>
          <a:p>
            <a:pPr algn="ctr">
              <a:buNone/>
            </a:pPr>
            <a:r>
              <a:rPr lang="en-GB" dirty="0" smtClean="0"/>
              <a:t>Lower class men</a:t>
            </a:r>
          </a:p>
          <a:p>
            <a:pPr algn="ctr">
              <a:buNone/>
            </a:pPr>
            <a:endParaRPr lang="en-GB" dirty="0"/>
          </a:p>
          <a:p>
            <a:pPr algn="ctr">
              <a:buNone/>
            </a:pPr>
            <a:endParaRPr lang="en-GB" dirty="0" smtClean="0"/>
          </a:p>
          <a:p>
            <a:pPr algn="ctr">
              <a:buNone/>
            </a:pPr>
            <a:r>
              <a:rPr lang="en-GB" dirty="0" smtClean="0"/>
              <a:t>Boys</a:t>
            </a:r>
          </a:p>
          <a:p>
            <a:pPr algn="ctr">
              <a:buNone/>
            </a:pPr>
            <a:endParaRPr lang="en-GB" dirty="0"/>
          </a:p>
          <a:p>
            <a:pPr algn="ctr">
              <a:buNone/>
            </a:pPr>
            <a:endParaRPr lang="en-GB" dirty="0" smtClean="0"/>
          </a:p>
          <a:p>
            <a:pPr algn="ctr">
              <a:buNone/>
            </a:pPr>
            <a:endParaRPr lang="en-GB" dirty="0"/>
          </a:p>
          <a:p>
            <a:pPr algn="ctr">
              <a:buNone/>
            </a:pPr>
            <a:r>
              <a:rPr lang="en-GB" dirty="0" smtClean="0"/>
              <a:t>Women</a:t>
            </a:r>
          </a:p>
          <a:p>
            <a:pPr algn="ctr">
              <a:buNone/>
            </a:pPr>
            <a:endParaRPr lang="en-GB" dirty="0"/>
          </a:p>
        </p:txBody>
      </p:sp>
      <p:sp>
        <p:nvSpPr>
          <p:cNvPr id="5" name="Down Arrow 4"/>
          <p:cNvSpPr/>
          <p:nvPr/>
        </p:nvSpPr>
        <p:spPr>
          <a:xfrm>
            <a:off x="4080923" y="2477187"/>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a:off x="4074478" y="3524177"/>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4074478" y="4777746"/>
            <a:ext cx="484632" cy="576064"/>
          </a:xfrm>
          <a:prstGeom prst="downArrow">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20625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226" y="1020405"/>
            <a:ext cx="5872277" cy="1217952"/>
          </a:xfrm>
        </p:spPr>
        <p:txBody>
          <a:bodyPr>
            <a:normAutofit fontScale="90000"/>
          </a:bodyPr>
          <a:lstStyle/>
          <a:p>
            <a:r>
              <a:rPr lang="en-GB" dirty="0"/>
              <a:t> </a:t>
            </a:r>
            <a:r>
              <a:rPr lang="en-GB" dirty="0" smtClean="0"/>
              <a:t>Sex in Pompeii – Vesuvius</a:t>
            </a:r>
            <a:br>
              <a:rPr lang="en-GB" dirty="0" smtClean="0"/>
            </a:br>
            <a:r>
              <a:rPr lang="en-GB" dirty="0" smtClean="0"/>
              <a:t>First Century C.E.</a:t>
            </a:r>
            <a:endParaRPr lang="en-GB" dirty="0"/>
          </a:p>
        </p:txBody>
      </p:sp>
      <p:sp>
        <p:nvSpPr>
          <p:cNvPr id="3" name="Content Placeholder 2"/>
          <p:cNvSpPr>
            <a:spLocks noGrp="1"/>
          </p:cNvSpPr>
          <p:nvPr>
            <p:ph idx="1"/>
          </p:nvPr>
        </p:nvSpPr>
        <p:spPr>
          <a:xfrm>
            <a:off x="1974620" y="1770017"/>
            <a:ext cx="6218448" cy="4050450"/>
          </a:xfrm>
        </p:spPr>
        <p:txBody>
          <a:bodyPr>
            <a:normAutofit/>
          </a:bodyPr>
          <a:lstStyle/>
          <a:p>
            <a:pPr>
              <a:buNone/>
            </a:pPr>
            <a:endParaRPr lang="en-GB" dirty="0"/>
          </a:p>
          <a:p>
            <a:pPr>
              <a:buNone/>
            </a:pPr>
            <a:endParaRPr lang="en-GB" dirty="0" smtClean="0"/>
          </a:p>
          <a:p>
            <a:pPr>
              <a:buNone/>
            </a:pPr>
            <a:r>
              <a:rPr lang="en-GB" dirty="0" smtClean="0">
                <a:hlinkClick r:id="rId2"/>
              </a:rPr>
              <a:t>http</a:t>
            </a:r>
            <a:r>
              <a:rPr lang="en-GB" dirty="0">
                <a:hlinkClick r:id="rId2"/>
              </a:rPr>
              <a:t>://www.bing.com/videos/search?q=Pompeii+and+sexuality&amp;&amp;</a:t>
            </a:r>
            <a:r>
              <a:rPr lang="en-GB" dirty="0" smtClean="0">
                <a:hlinkClick r:id="rId2"/>
              </a:rPr>
              <a:t>view=detail&amp;mid=64ADEA325157A66CBE6264ADEA325157A66CBE62&amp;FORM=VRDGAR</a:t>
            </a:r>
            <a:endParaRPr lang="en-GB" dirty="0" smtClean="0"/>
          </a:p>
          <a:p>
            <a:pPr>
              <a:buNone/>
            </a:pPr>
            <a:endParaRPr lang="en-GB" dirty="0"/>
          </a:p>
        </p:txBody>
      </p:sp>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2" y="919645"/>
            <a:ext cx="2032233" cy="1318712"/>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4084938"/>
            <a:ext cx="4674590" cy="2773062"/>
          </a:xfrm>
          <a:prstGeom prst="rect">
            <a:avLst/>
          </a:prstGeom>
        </p:spPr>
      </p:pic>
      <p:pic>
        <p:nvPicPr>
          <p:cNvPr id="7" name="Content Placeholder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74590" y="4860358"/>
            <a:ext cx="3802602" cy="1997642"/>
          </a:xfrm>
          <a:prstGeom prst="rect">
            <a:avLst/>
          </a:prstGeom>
        </p:spPr>
      </p:pic>
    </p:spTree>
    <p:extLst>
      <p:ext uri="{BB962C8B-B14F-4D97-AF65-F5344CB8AC3E}">
        <p14:creationId xmlns:p14="http://schemas.microsoft.com/office/powerpoint/2010/main" val="19033962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Ethics in the Roman World: ‘Sexuality’</a:t>
            </a:r>
            <a:endParaRPr lang="en-GB" dirty="0"/>
          </a:p>
        </p:txBody>
      </p:sp>
      <p:sp>
        <p:nvSpPr>
          <p:cNvPr id="3" name="Content Placeholder 2"/>
          <p:cNvSpPr>
            <a:spLocks noGrp="1"/>
          </p:cNvSpPr>
          <p:nvPr>
            <p:ph idx="1"/>
          </p:nvPr>
        </p:nvSpPr>
        <p:spPr>
          <a:xfrm>
            <a:off x="3109622" y="2353962"/>
            <a:ext cx="7631824" cy="3220573"/>
          </a:xfrm>
        </p:spPr>
        <p:txBody>
          <a:bodyPr/>
          <a:lstStyle/>
          <a:p>
            <a:r>
              <a:rPr lang="en-GB" sz="1500" dirty="0"/>
              <a:t>Anachronistic to speak of </a:t>
            </a:r>
            <a:r>
              <a:rPr lang="en-GB" sz="1500" dirty="0" err="1"/>
              <a:t>Graeco</a:t>
            </a:r>
            <a:r>
              <a:rPr lang="en-GB" sz="1500" dirty="0"/>
              <a:t>-Roman sexuality</a:t>
            </a:r>
          </a:p>
          <a:p>
            <a:r>
              <a:rPr lang="en-GB" sz="1500" dirty="0"/>
              <a:t>It was ‘status’ rather than sexual ‘orientation’ that was key</a:t>
            </a:r>
          </a:p>
          <a:p>
            <a:r>
              <a:rPr lang="en-GB" sz="1500" dirty="0"/>
              <a:t>Who and how one had sex depended on status of individuals</a:t>
            </a:r>
          </a:p>
          <a:p>
            <a:r>
              <a:rPr lang="en-GB" sz="1500" dirty="0"/>
              <a:t>Men expected to have sex with both women and other men</a:t>
            </a:r>
          </a:p>
          <a:p>
            <a:r>
              <a:rPr lang="en-GB" sz="1500" dirty="0"/>
              <a:t>Sex is what one person </a:t>
            </a:r>
            <a:r>
              <a:rPr lang="en-GB" sz="1500" i="1" dirty="0"/>
              <a:t>does</a:t>
            </a:r>
            <a:r>
              <a:rPr lang="en-GB" sz="1500" dirty="0"/>
              <a:t> to (rather than </a:t>
            </a:r>
            <a:r>
              <a:rPr lang="en-GB" sz="1500" i="1" dirty="0"/>
              <a:t>with</a:t>
            </a:r>
            <a:r>
              <a:rPr lang="en-GB" sz="1500" dirty="0"/>
              <a:t>) another</a:t>
            </a:r>
          </a:p>
          <a:p>
            <a:r>
              <a:rPr lang="en-GB" sz="1500" dirty="0"/>
              <a:t>‘Active’ and ‘Passive’ depended on status</a:t>
            </a:r>
          </a:p>
          <a:p>
            <a:r>
              <a:rPr lang="en-GB" sz="1500" dirty="0"/>
              <a:t>Higher/ ‘Active’ ‘status’ -  penetrator</a:t>
            </a:r>
          </a:p>
          <a:p>
            <a:r>
              <a:rPr lang="en-GB" sz="1500" dirty="0"/>
              <a:t>Lower/ ‘Passive’ ‘status’ -  penetrated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9877" y="2354506"/>
            <a:ext cx="2871659" cy="2838965"/>
          </a:xfrm>
          <a:prstGeom prst="rect">
            <a:avLst/>
          </a:prstGeom>
        </p:spPr>
      </p:pic>
    </p:spTree>
    <p:extLst>
      <p:ext uri="{BB962C8B-B14F-4D97-AF65-F5344CB8AC3E}">
        <p14:creationId xmlns:p14="http://schemas.microsoft.com/office/powerpoint/2010/main" val="1340999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095" y="479654"/>
            <a:ext cx="6172200" cy="583574"/>
          </a:xfrm>
        </p:spPr>
        <p:txBody>
          <a:bodyPr/>
          <a:lstStyle/>
          <a:p>
            <a:r>
              <a:rPr lang="en-GB" dirty="0" smtClean="0"/>
              <a:t>Sex and control: Men</a:t>
            </a:r>
            <a:endParaRPr lang="en-GB" dirty="0"/>
          </a:p>
        </p:txBody>
      </p:sp>
      <p:sp>
        <p:nvSpPr>
          <p:cNvPr id="3" name="Content Placeholder 2"/>
          <p:cNvSpPr>
            <a:spLocks noGrp="1"/>
          </p:cNvSpPr>
          <p:nvPr>
            <p:ph idx="1"/>
          </p:nvPr>
        </p:nvSpPr>
        <p:spPr>
          <a:xfrm>
            <a:off x="1862334" y="1063228"/>
            <a:ext cx="6172200" cy="4158462"/>
          </a:xfrm>
        </p:spPr>
        <p:txBody>
          <a:bodyPr>
            <a:normAutofit/>
          </a:bodyPr>
          <a:lstStyle/>
          <a:p>
            <a:r>
              <a:rPr lang="en-GB" sz="2400" dirty="0"/>
              <a:t>Semen thought to be the most powerful part (or spirit) of the bodily fluids</a:t>
            </a:r>
          </a:p>
          <a:p>
            <a:r>
              <a:rPr lang="en-GB" sz="2400" dirty="0"/>
              <a:t>Too much sex could put man in danger of losing that spirit</a:t>
            </a:r>
          </a:p>
          <a:p>
            <a:r>
              <a:rPr lang="en-GB" sz="2400" dirty="0"/>
              <a:t>Athletes (including gladiators) abstained from sex to be successful (storing up masculine energy/semen) </a:t>
            </a:r>
          </a:p>
          <a:p>
            <a:r>
              <a:rPr lang="en-GB" sz="2400" dirty="0"/>
              <a:t>A male could take a slave or a concubine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94625" y="3522544"/>
            <a:ext cx="1649375" cy="2478206"/>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7" y="4421420"/>
            <a:ext cx="2538104" cy="2436580"/>
          </a:xfrm>
          <a:prstGeom prst="rect">
            <a:avLst/>
          </a:prstGeom>
        </p:spPr>
      </p:pic>
    </p:spTree>
    <p:extLst>
      <p:ext uri="{BB962C8B-B14F-4D97-AF65-F5344CB8AC3E}">
        <p14:creationId xmlns:p14="http://schemas.microsoft.com/office/powerpoint/2010/main" val="1389646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063228"/>
            <a:ext cx="6172200" cy="583574"/>
          </a:xfrm>
        </p:spPr>
        <p:txBody>
          <a:bodyPr>
            <a:normAutofit fontScale="90000"/>
          </a:bodyPr>
          <a:lstStyle/>
          <a:p>
            <a:r>
              <a:rPr lang="en-GB" dirty="0" smtClean="0"/>
              <a:t>Sex and control: Women</a:t>
            </a:r>
            <a:endParaRPr lang="en-GB" dirty="0"/>
          </a:p>
        </p:txBody>
      </p:sp>
      <p:sp>
        <p:nvSpPr>
          <p:cNvPr id="3" name="Content Placeholder 2"/>
          <p:cNvSpPr>
            <a:spLocks noGrp="1"/>
          </p:cNvSpPr>
          <p:nvPr>
            <p:ph idx="1"/>
          </p:nvPr>
        </p:nvSpPr>
        <p:spPr>
          <a:xfrm>
            <a:off x="2808074" y="1558082"/>
            <a:ext cx="6172200" cy="4158462"/>
          </a:xfrm>
        </p:spPr>
        <p:txBody>
          <a:bodyPr>
            <a:normAutofit/>
          </a:bodyPr>
          <a:lstStyle/>
          <a:p>
            <a:r>
              <a:rPr lang="en-GB" sz="1500" dirty="0"/>
              <a:t>Women thought to be dangerously lacking in self-control and irrational</a:t>
            </a:r>
          </a:p>
          <a:p>
            <a:r>
              <a:rPr lang="en-GB" sz="1500" dirty="0"/>
              <a:t>Had to be virgins when married to guarantee legitimacy of children </a:t>
            </a:r>
          </a:p>
          <a:p>
            <a:r>
              <a:rPr lang="en-GB" sz="1500" dirty="0"/>
              <a:t>Married early soon after puberty</a:t>
            </a:r>
          </a:p>
          <a:p>
            <a:r>
              <a:rPr lang="en-GB" sz="1500" dirty="0"/>
              <a:t>Expected to be faithful after marriage</a:t>
            </a:r>
          </a:p>
          <a:p>
            <a:r>
              <a:rPr lang="en-GB" sz="1500" dirty="0"/>
              <a:t>Men could have extra-marital relationships BUT only with lower status women as it was understood to be shameful to create a rival to his wife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1881" y="3812645"/>
            <a:ext cx="3052119" cy="220554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032" y="1778924"/>
            <a:ext cx="2644347" cy="4158597"/>
          </a:xfrm>
          <a:prstGeom prst="rect">
            <a:avLst/>
          </a:prstGeom>
        </p:spPr>
      </p:pic>
    </p:spTree>
    <p:extLst>
      <p:ext uri="{BB962C8B-B14F-4D97-AF65-F5344CB8AC3E}">
        <p14:creationId xmlns:p14="http://schemas.microsoft.com/office/powerpoint/2010/main" val="656548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Scientific Approaches </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079" y="1549840"/>
            <a:ext cx="2971227" cy="418825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8954" y="1564394"/>
            <a:ext cx="2952005" cy="4285563"/>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39793" y="2908452"/>
            <a:ext cx="2419161" cy="3784294"/>
          </a:xfrm>
          <a:prstGeom prst="rect">
            <a:avLst/>
          </a:prstGeom>
        </p:spPr>
      </p:pic>
    </p:spTree>
    <p:extLst>
      <p:ext uri="{BB962C8B-B14F-4D97-AF65-F5344CB8AC3E}">
        <p14:creationId xmlns:p14="http://schemas.microsoft.com/office/powerpoint/2010/main" val="3334272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3812" y="103684"/>
            <a:ext cx="2849527" cy="427001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5216" y="103684"/>
            <a:ext cx="2903866" cy="4487261"/>
          </a:xfrm>
          <a:prstGeom prst="rect">
            <a:avLst/>
          </a:prstGeom>
        </p:spPr>
      </p:pic>
      <p:pic>
        <p:nvPicPr>
          <p:cNvPr id="8" name="Picture 7"/>
          <p:cNvPicPr/>
          <p:nvPr/>
        </p:nvPicPr>
        <p:blipFill>
          <a:blip r:embed="rId4">
            <a:extLst>
              <a:ext uri="{28A0092B-C50C-407E-A947-70E740481C1C}">
                <a14:useLocalDpi xmlns:a14="http://schemas.microsoft.com/office/drawing/2010/main" val="0"/>
              </a:ext>
            </a:extLst>
          </a:blip>
          <a:srcRect/>
          <a:stretch>
            <a:fillRect/>
          </a:stretch>
        </p:blipFill>
        <p:spPr bwMode="auto">
          <a:xfrm>
            <a:off x="2434729" y="2347314"/>
            <a:ext cx="2930488" cy="4251790"/>
          </a:xfrm>
          <a:prstGeom prst="rect">
            <a:avLst/>
          </a:prstGeom>
          <a:noFill/>
          <a:ln>
            <a:noFill/>
          </a:ln>
        </p:spPr>
      </p:pic>
    </p:spTree>
    <p:extLst>
      <p:ext uri="{BB962C8B-B14F-4D97-AF65-F5344CB8AC3E}">
        <p14:creationId xmlns:p14="http://schemas.microsoft.com/office/powerpoint/2010/main" val="41801765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Jewish Masculinities </a:t>
            </a:r>
            <a:endParaRPr lang="en-US" dirty="0"/>
          </a:p>
        </p:txBody>
      </p:sp>
      <p:sp>
        <p:nvSpPr>
          <p:cNvPr id="3" name="Content Placeholder 2"/>
          <p:cNvSpPr>
            <a:spLocks noGrp="1"/>
          </p:cNvSpPr>
          <p:nvPr>
            <p:ph idx="1"/>
          </p:nvPr>
        </p:nvSpPr>
        <p:spPr>
          <a:xfrm>
            <a:off x="309345" y="1752600"/>
            <a:ext cx="8377455" cy="4694327"/>
          </a:xfrm>
        </p:spPr>
        <p:txBody>
          <a:bodyPr>
            <a:normAutofit/>
          </a:bodyPr>
          <a:lstStyle/>
          <a:p>
            <a:pPr marL="114300" indent="0">
              <a:buNone/>
            </a:pPr>
            <a:r>
              <a:rPr lang="en-US" sz="3800" dirty="0" smtClean="0"/>
              <a:t>“Judaism, as codified in the Torah or Hebrew Scriptures, is one of the primary sources for the historical construction of masculinity.” </a:t>
            </a:r>
          </a:p>
          <a:p>
            <a:pPr marL="114300" indent="0">
              <a:buNone/>
            </a:pPr>
            <a:endParaRPr lang="en-US" sz="3800" dirty="0"/>
          </a:p>
          <a:p>
            <a:pPr marL="114300" indent="0">
              <a:buNone/>
            </a:pPr>
            <a:r>
              <a:rPr lang="en-US" sz="3800" dirty="0" smtClean="0"/>
              <a:t>(</a:t>
            </a:r>
            <a:r>
              <a:rPr lang="en-US" sz="3800" dirty="0" err="1" smtClean="0"/>
              <a:t>Rosenburg</a:t>
            </a:r>
            <a:r>
              <a:rPr lang="en-US" sz="3800" dirty="0" smtClean="0"/>
              <a:t>, Jewish Masculinities, 349)</a:t>
            </a:r>
            <a:endParaRPr lang="en-US" sz="3800" dirty="0"/>
          </a:p>
        </p:txBody>
      </p:sp>
    </p:spTree>
    <p:extLst>
      <p:ext uri="{BB962C8B-B14F-4D97-AF65-F5344CB8AC3E}">
        <p14:creationId xmlns:p14="http://schemas.microsoft.com/office/powerpoint/2010/main" val="16528035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Masculinities and War</a:t>
            </a:r>
            <a:endParaRPr lang="en-US" dirty="0"/>
          </a:p>
        </p:txBody>
      </p:sp>
      <p:sp>
        <p:nvSpPr>
          <p:cNvPr id="3" name="Content Placeholder 2"/>
          <p:cNvSpPr>
            <a:spLocks noGrp="1"/>
          </p:cNvSpPr>
          <p:nvPr>
            <p:ph idx="1"/>
          </p:nvPr>
        </p:nvSpPr>
        <p:spPr/>
        <p:txBody>
          <a:bodyPr/>
          <a:lstStyle/>
          <a:p>
            <a:r>
              <a:rPr lang="en-US" sz="3600" dirty="0" smtClean="0"/>
              <a:t>David Morgan (1994) proposes that one way of reading for masculinities is by looking at the construction of the masculine body in texts that discuss war, ideology and </a:t>
            </a:r>
            <a:r>
              <a:rPr lang="en-US" sz="3600" dirty="0" err="1" smtClean="0"/>
              <a:t>behaviour</a:t>
            </a:r>
            <a:r>
              <a:rPr lang="en-US" sz="3600" dirty="0"/>
              <a:t> </a:t>
            </a:r>
            <a:r>
              <a:rPr lang="en-US" sz="3600" dirty="0" smtClean="0"/>
              <a:t>(Morgan, 1994, 167).</a:t>
            </a:r>
          </a:p>
          <a:p>
            <a:endParaRPr lang="en-US" dirty="0" smtClean="0"/>
          </a:p>
        </p:txBody>
      </p:sp>
    </p:spTree>
    <p:extLst>
      <p:ext uri="{BB962C8B-B14F-4D97-AF65-F5344CB8AC3E}">
        <p14:creationId xmlns:p14="http://schemas.microsoft.com/office/powerpoint/2010/main" val="38117796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Masculinist Reading of the War Scroll (1QM)</a:t>
            </a:r>
            <a:endParaRPr lang="en-US" dirty="0"/>
          </a:p>
        </p:txBody>
      </p:sp>
      <p:sp>
        <p:nvSpPr>
          <p:cNvPr id="3" name="Content Placeholder 2"/>
          <p:cNvSpPr>
            <a:spLocks noGrp="1"/>
          </p:cNvSpPr>
          <p:nvPr>
            <p:ph idx="1"/>
          </p:nvPr>
        </p:nvSpPr>
        <p:spPr>
          <a:xfrm>
            <a:off x="276783" y="1752600"/>
            <a:ext cx="8410017" cy="5105400"/>
          </a:xfrm>
        </p:spPr>
        <p:txBody>
          <a:bodyPr>
            <a:normAutofit/>
          </a:bodyPr>
          <a:lstStyle/>
          <a:p>
            <a:pPr marL="114300" indent="0">
              <a:buNone/>
            </a:pPr>
            <a:r>
              <a:rPr lang="en-US" sz="3000" dirty="0" smtClean="0"/>
              <a:t>Exercise: Read the passage from 1QM VI, 11b – VII, 7 and highlight words/sentences that you see as particularly gendered or </a:t>
            </a:r>
            <a:r>
              <a:rPr lang="en-US" sz="3000" dirty="0" err="1" smtClean="0"/>
              <a:t>masculinised</a:t>
            </a:r>
            <a:r>
              <a:rPr lang="en-US" sz="3000" dirty="0" smtClean="0"/>
              <a:t>. </a:t>
            </a:r>
          </a:p>
          <a:p>
            <a:pPr marL="114300" indent="0">
              <a:buNone/>
            </a:pPr>
            <a:endParaRPr lang="en-US" sz="3000" dirty="0" smtClean="0"/>
          </a:p>
          <a:p>
            <a:pPr marL="114300" indent="0">
              <a:buNone/>
            </a:pPr>
            <a:r>
              <a:rPr lang="en-US" sz="3000" dirty="0" smtClean="0"/>
              <a:t>Themes to think about:</a:t>
            </a:r>
          </a:p>
          <a:p>
            <a:r>
              <a:rPr lang="en-US" sz="3000" dirty="0" smtClean="0"/>
              <a:t>Body</a:t>
            </a:r>
          </a:p>
          <a:p>
            <a:r>
              <a:rPr lang="en-US" sz="3000" dirty="0" smtClean="0"/>
              <a:t>Violence</a:t>
            </a:r>
          </a:p>
          <a:p>
            <a:r>
              <a:rPr lang="en-US" sz="3000" dirty="0" smtClean="0"/>
              <a:t>Purity/Impurity </a:t>
            </a:r>
          </a:p>
          <a:p>
            <a:r>
              <a:rPr lang="en-US" sz="3000" dirty="0" smtClean="0"/>
              <a:t>Disability </a:t>
            </a:r>
          </a:p>
          <a:p>
            <a:pPr marL="114300" indent="0">
              <a:buNone/>
            </a:pPr>
            <a:endParaRPr lang="en-US" dirty="0"/>
          </a:p>
        </p:txBody>
      </p:sp>
    </p:spTree>
    <p:extLst>
      <p:ext uri="{BB962C8B-B14F-4D97-AF65-F5344CB8AC3E}">
        <p14:creationId xmlns:p14="http://schemas.microsoft.com/office/powerpoint/2010/main" val="13687561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Masculinist Reading of the War Scroll</a:t>
            </a:r>
            <a:endParaRPr lang="en-US" dirty="0"/>
          </a:p>
        </p:txBody>
      </p:sp>
      <p:sp>
        <p:nvSpPr>
          <p:cNvPr id="3" name="Content Placeholder 2"/>
          <p:cNvSpPr>
            <a:spLocks noGrp="1"/>
          </p:cNvSpPr>
          <p:nvPr>
            <p:ph idx="1"/>
          </p:nvPr>
        </p:nvSpPr>
        <p:spPr/>
        <p:txBody>
          <a:bodyPr/>
          <a:lstStyle/>
          <a:p>
            <a:pPr lvl="8"/>
            <a:endParaRPr lang="en-US" sz="3200" b="1" dirty="0" smtClean="0"/>
          </a:p>
          <a:p>
            <a:pPr lvl="8"/>
            <a:r>
              <a:rPr lang="en-US" sz="3200" b="1" dirty="0" smtClean="0"/>
              <a:t>Construction of the male body</a:t>
            </a:r>
            <a:endParaRPr lang="en-US" sz="3200" b="1" dirty="0"/>
          </a:p>
          <a:p>
            <a:pPr lvl="8"/>
            <a:r>
              <a:rPr lang="en-US" sz="3200" b="1" dirty="0" smtClean="0"/>
              <a:t>Portrayals of Violence</a:t>
            </a:r>
            <a:endParaRPr lang="en-US" sz="3200" b="1" dirty="0"/>
          </a:p>
          <a:p>
            <a:pPr lvl="8"/>
            <a:r>
              <a:rPr lang="en-US" sz="3200" b="1" dirty="0"/>
              <a:t>Purity/Impurity </a:t>
            </a:r>
          </a:p>
          <a:p>
            <a:pPr lvl="8"/>
            <a:r>
              <a:rPr lang="en-US" sz="3200" b="1" dirty="0" smtClean="0"/>
              <a:t>Disability and Masculinity  </a:t>
            </a:r>
            <a:endParaRPr lang="en-US" sz="3200" b="1" dirty="0"/>
          </a:p>
          <a:p>
            <a:endParaRPr lang="en-US" dirty="0"/>
          </a:p>
        </p:txBody>
      </p:sp>
    </p:spTree>
    <p:extLst>
      <p:ext uri="{BB962C8B-B14F-4D97-AF65-F5344CB8AC3E}">
        <p14:creationId xmlns:p14="http://schemas.microsoft.com/office/powerpoint/2010/main" val="4795269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endParaRPr lang="en-US" dirty="0"/>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539828" y="1112704"/>
            <a:ext cx="7535710" cy="5013459"/>
          </a:xfrm>
          <a:prstGeom prst="rect">
            <a:avLst/>
          </a:prstGeom>
          <a:noFill/>
          <a:ln>
            <a:noFill/>
          </a:ln>
        </p:spPr>
      </p:pic>
    </p:spTree>
    <p:extLst>
      <p:ext uri="{BB962C8B-B14F-4D97-AF65-F5344CB8AC3E}">
        <p14:creationId xmlns:p14="http://schemas.microsoft.com/office/powerpoint/2010/main" val="41711508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11732"/>
            <a:ext cx="7543800" cy="2887243"/>
          </a:xfrm>
        </p:spPr>
        <p:txBody>
          <a:bodyPr/>
          <a:lstStyle/>
          <a:p>
            <a:r>
              <a:rPr lang="en-US" dirty="0" smtClean="0"/>
              <a:t>Workshop on </a:t>
            </a:r>
            <a:br>
              <a:rPr lang="en-US" dirty="0" smtClean="0"/>
            </a:br>
            <a:r>
              <a:rPr lang="en-US" dirty="0" smtClean="0"/>
              <a:t>The Book of Ruth</a:t>
            </a:r>
            <a:endParaRPr lang="en-US" dirty="0"/>
          </a:p>
        </p:txBody>
      </p:sp>
      <p:sp>
        <p:nvSpPr>
          <p:cNvPr id="3" name="Subtitle 2"/>
          <p:cNvSpPr>
            <a:spLocks noGrp="1"/>
          </p:cNvSpPr>
          <p:nvPr>
            <p:ph type="subTitle" idx="1"/>
          </p:nvPr>
        </p:nvSpPr>
        <p:spPr>
          <a:xfrm>
            <a:off x="685799" y="4572000"/>
            <a:ext cx="7026007" cy="1729648"/>
          </a:xfrm>
        </p:spPr>
        <p:txBody>
          <a:bodyPr>
            <a:normAutofit/>
          </a:bodyPr>
          <a:lstStyle/>
          <a:p>
            <a:r>
              <a:rPr lang="en-US" sz="2800" dirty="0"/>
              <a:t>Methods and Approaches for the Study of Theology and Religion</a:t>
            </a:r>
          </a:p>
          <a:p>
            <a:r>
              <a:rPr lang="en-US" sz="2800" dirty="0" err="1"/>
              <a:t>Dr</a:t>
            </a:r>
            <a:r>
              <a:rPr lang="en-US" sz="2800" dirty="0"/>
              <a:t> Jessica M. Keady</a:t>
            </a:r>
          </a:p>
          <a:p>
            <a:endParaRPr lang="en-US" sz="2800" dirty="0"/>
          </a:p>
        </p:txBody>
      </p:sp>
    </p:spTree>
    <p:extLst>
      <p:ext uri="{BB962C8B-B14F-4D97-AF65-F5344CB8AC3E}">
        <p14:creationId xmlns:p14="http://schemas.microsoft.com/office/powerpoint/2010/main" val="1359823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 for the Workshop Session </a:t>
            </a:r>
            <a:endParaRPr lang="en-US" dirty="0"/>
          </a:p>
        </p:txBody>
      </p:sp>
      <p:sp>
        <p:nvSpPr>
          <p:cNvPr id="3" name="Content Placeholder 2"/>
          <p:cNvSpPr>
            <a:spLocks noGrp="1"/>
          </p:cNvSpPr>
          <p:nvPr>
            <p:ph idx="1"/>
          </p:nvPr>
        </p:nvSpPr>
        <p:spPr/>
        <p:txBody>
          <a:bodyPr/>
          <a:lstStyle/>
          <a:p>
            <a:r>
              <a:rPr lang="en-US" dirty="0" smtClean="0"/>
              <a:t>Introduction to the Book of Ruth </a:t>
            </a:r>
          </a:p>
          <a:p>
            <a:r>
              <a:rPr lang="en-US" dirty="0" smtClean="0"/>
              <a:t>Introduce you to the work and ideas of Carol Meyer’s and the idea of </a:t>
            </a:r>
            <a:r>
              <a:rPr lang="en-US" b="1" dirty="0" err="1" smtClean="0"/>
              <a:t>heterarchy</a:t>
            </a:r>
            <a:r>
              <a:rPr lang="en-US" b="1" dirty="0" smtClean="0"/>
              <a:t> </a:t>
            </a:r>
            <a:r>
              <a:rPr lang="en-US" dirty="0"/>
              <a:t>(10 minutes) </a:t>
            </a:r>
            <a:endParaRPr lang="en-US" dirty="0" smtClean="0"/>
          </a:p>
          <a:p>
            <a:endParaRPr lang="en-US" b="1" dirty="0" smtClean="0"/>
          </a:p>
          <a:p>
            <a:r>
              <a:rPr lang="en-US" b="1" dirty="0" smtClean="0"/>
              <a:t>Group Work - 4 </a:t>
            </a:r>
            <a:r>
              <a:rPr lang="en-US" dirty="0" smtClean="0"/>
              <a:t>activities for you to carry out </a:t>
            </a:r>
          </a:p>
          <a:p>
            <a:r>
              <a:rPr lang="en-US" dirty="0" smtClean="0"/>
              <a:t>1. Group discussion on </a:t>
            </a:r>
            <a:r>
              <a:rPr lang="en-US" b="1" dirty="0" smtClean="0"/>
              <a:t>Ruth 1-2 </a:t>
            </a:r>
            <a:r>
              <a:rPr lang="en-US" dirty="0" smtClean="0"/>
              <a:t>(8 minutes)</a:t>
            </a:r>
          </a:p>
          <a:p>
            <a:r>
              <a:rPr lang="en-US" dirty="0" smtClean="0"/>
              <a:t>2. Group discussion on </a:t>
            </a:r>
            <a:r>
              <a:rPr lang="en-US" b="1" dirty="0" smtClean="0"/>
              <a:t>Ruth 3-4 </a:t>
            </a:r>
            <a:r>
              <a:rPr lang="en-US" dirty="0" smtClean="0"/>
              <a:t>(8 minutes)</a:t>
            </a:r>
          </a:p>
          <a:p>
            <a:r>
              <a:rPr lang="en-US" dirty="0" smtClean="0"/>
              <a:t>3. To </a:t>
            </a:r>
            <a:r>
              <a:rPr lang="en-US" b="1" dirty="0" smtClean="0"/>
              <a:t>design</a:t>
            </a:r>
            <a:r>
              <a:rPr lang="en-US" dirty="0" smtClean="0"/>
              <a:t> your own </a:t>
            </a:r>
            <a:r>
              <a:rPr lang="en-US" b="1" dirty="0" smtClean="0"/>
              <a:t>word board </a:t>
            </a:r>
            <a:r>
              <a:rPr lang="en-US" dirty="0" smtClean="0"/>
              <a:t>for the Book of Ruth 			                                   (8minutes) </a:t>
            </a:r>
          </a:p>
          <a:p>
            <a:r>
              <a:rPr lang="en-US" dirty="0" smtClean="0"/>
              <a:t>4. To look at </a:t>
            </a:r>
            <a:r>
              <a:rPr lang="en-US" b="1" dirty="0" smtClean="0"/>
              <a:t>artists </a:t>
            </a:r>
            <a:r>
              <a:rPr lang="en-US" dirty="0" smtClean="0"/>
              <a:t>perspectives of the Book of Ruth </a:t>
            </a:r>
          </a:p>
          <a:p>
            <a:pPr marL="114300" indent="0">
              <a:buNone/>
            </a:pPr>
            <a:r>
              <a:rPr lang="en-US" dirty="0"/>
              <a:t> </a:t>
            </a:r>
            <a:r>
              <a:rPr lang="en-US" dirty="0" smtClean="0"/>
              <a:t>   				      (8 minutes)</a:t>
            </a:r>
          </a:p>
        </p:txBody>
      </p:sp>
    </p:spTree>
    <p:extLst>
      <p:ext uri="{BB962C8B-B14F-4D97-AF65-F5344CB8AC3E}">
        <p14:creationId xmlns:p14="http://schemas.microsoft.com/office/powerpoint/2010/main" val="28673660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Book of Ruth </a:t>
            </a:r>
            <a:endParaRPr lang="en-US" dirty="0"/>
          </a:p>
        </p:txBody>
      </p:sp>
      <p:sp>
        <p:nvSpPr>
          <p:cNvPr id="3" name="Content Placeholder 2"/>
          <p:cNvSpPr>
            <a:spLocks noGrp="1"/>
          </p:cNvSpPr>
          <p:nvPr>
            <p:ph idx="1"/>
          </p:nvPr>
        </p:nvSpPr>
        <p:spPr/>
        <p:txBody>
          <a:bodyPr>
            <a:normAutofit/>
          </a:bodyPr>
          <a:lstStyle/>
          <a:p>
            <a:r>
              <a:rPr lang="en-US" sz="2800" dirty="0" smtClean="0"/>
              <a:t>One of only two books in the Bible named after a woman - What is the other one?   </a:t>
            </a:r>
          </a:p>
          <a:p>
            <a:r>
              <a:rPr lang="en-US" sz="2800" dirty="0" smtClean="0"/>
              <a:t>Jewish Canon – Book of Ruth part of the Writings section (</a:t>
            </a:r>
            <a:r>
              <a:rPr lang="en-US" sz="2800" b="1" i="1" dirty="0" err="1" smtClean="0"/>
              <a:t>Ketuvim</a:t>
            </a:r>
            <a:r>
              <a:rPr lang="en-US" sz="2800" dirty="0" smtClean="0"/>
              <a:t>)</a:t>
            </a:r>
          </a:p>
          <a:p>
            <a:r>
              <a:rPr lang="en-US" sz="2800" dirty="0" smtClean="0"/>
              <a:t>Christian Canon – Book of Ruth placed between Judges and 1 Samuel </a:t>
            </a:r>
            <a:r>
              <a:rPr lang="en-US" sz="2800" b="1" i="1" dirty="0" smtClean="0"/>
              <a:t>(history </a:t>
            </a:r>
            <a:r>
              <a:rPr lang="en-US" sz="2800" dirty="0" smtClean="0"/>
              <a:t>section)</a:t>
            </a:r>
          </a:p>
          <a:p>
            <a:endParaRPr lang="en-US" sz="2800" dirty="0"/>
          </a:p>
          <a:p>
            <a:r>
              <a:rPr lang="en-US" sz="2800" dirty="0" smtClean="0"/>
              <a:t>What is the main plot of the Book of Ruth? (2 minutes to discuss with person next to you) </a:t>
            </a:r>
          </a:p>
          <a:p>
            <a:endParaRPr lang="en-US" sz="2800" dirty="0"/>
          </a:p>
        </p:txBody>
      </p:sp>
    </p:spTree>
    <p:extLst>
      <p:ext uri="{BB962C8B-B14F-4D97-AF65-F5344CB8AC3E}">
        <p14:creationId xmlns:p14="http://schemas.microsoft.com/office/powerpoint/2010/main" val="2671130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Themes in the Book of Ruth	</a:t>
            </a:r>
            <a:endParaRPr lang="en-US" dirty="0"/>
          </a:p>
        </p:txBody>
      </p:sp>
      <p:sp>
        <p:nvSpPr>
          <p:cNvPr id="3" name="Content Placeholder 2"/>
          <p:cNvSpPr>
            <a:spLocks noGrp="1"/>
          </p:cNvSpPr>
          <p:nvPr>
            <p:ph idx="1"/>
          </p:nvPr>
        </p:nvSpPr>
        <p:spPr>
          <a:xfrm>
            <a:off x="162813" y="1556106"/>
            <a:ext cx="8256295" cy="5301894"/>
          </a:xfrm>
        </p:spPr>
        <p:txBody>
          <a:bodyPr>
            <a:normAutofit fontScale="85000" lnSpcReduction="10000"/>
          </a:bodyPr>
          <a:lstStyle/>
          <a:p>
            <a:pPr marL="114300" indent="0">
              <a:buNone/>
            </a:pPr>
            <a:r>
              <a:rPr lang="en-US" sz="3200" dirty="0" smtClean="0"/>
              <a:t>The story of Ruth illustrates intersections among:</a:t>
            </a:r>
          </a:p>
          <a:p>
            <a:r>
              <a:rPr lang="en-US" sz="3200" dirty="0" smtClean="0"/>
              <a:t>Gender</a:t>
            </a:r>
          </a:p>
          <a:p>
            <a:r>
              <a:rPr lang="en-US" sz="3200" dirty="0" smtClean="0"/>
              <a:t>Race/ethnicity </a:t>
            </a:r>
          </a:p>
          <a:p>
            <a:r>
              <a:rPr lang="en-US" sz="3200" dirty="0" smtClean="0"/>
              <a:t>Sexuality</a:t>
            </a:r>
          </a:p>
          <a:p>
            <a:r>
              <a:rPr lang="en-US" sz="3200" dirty="0" err="1" smtClean="0"/>
              <a:t>Genaology</a:t>
            </a:r>
            <a:r>
              <a:rPr lang="en-US" sz="3200" dirty="0" smtClean="0"/>
              <a:t> (Levirate Law)</a:t>
            </a:r>
          </a:p>
          <a:p>
            <a:endParaRPr lang="en-GB" sz="3200" dirty="0"/>
          </a:p>
          <a:p>
            <a:pPr marL="114300" indent="0">
              <a:buNone/>
            </a:pPr>
            <a:r>
              <a:rPr lang="en-GB" sz="3200" b="1" u="sng" dirty="0" smtClean="0"/>
              <a:t>“</a:t>
            </a:r>
            <a:r>
              <a:rPr lang="en-GB" sz="3200" b="1" u="sng" dirty="0"/>
              <a:t>Levirate Law” </a:t>
            </a:r>
            <a:endParaRPr lang="en-GB" sz="3200" dirty="0"/>
          </a:p>
          <a:p>
            <a:r>
              <a:rPr lang="en-US" sz="3200" dirty="0" smtClean="0"/>
              <a:t>An ancient </a:t>
            </a:r>
            <a:r>
              <a:rPr lang="en-US" sz="3200" dirty="0"/>
              <a:t>custom </a:t>
            </a:r>
            <a:r>
              <a:rPr lang="en-US" sz="3200" dirty="0" smtClean="0"/>
              <a:t>for when </a:t>
            </a:r>
            <a:r>
              <a:rPr lang="en-US" sz="3200" dirty="0"/>
              <a:t>an Israelite died without issue, his surviving brother was required to marry the widow, so as to continue his brother's family through the son that might be born of that marriage (cf. Gen. 38:8; Deut. 25:5-10; Ruth 3; 4:10). </a:t>
            </a:r>
            <a:endParaRPr lang="en-GB" sz="3200" dirty="0"/>
          </a:p>
          <a:p>
            <a:endParaRPr lang="en-US" dirty="0"/>
          </a:p>
        </p:txBody>
      </p:sp>
    </p:spTree>
    <p:extLst>
      <p:ext uri="{BB962C8B-B14F-4D97-AF65-F5344CB8AC3E}">
        <p14:creationId xmlns:p14="http://schemas.microsoft.com/office/powerpoint/2010/main" val="4429373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2371"/>
            <a:ext cx="7151783" cy="855778"/>
          </a:xfrm>
        </p:spPr>
        <p:txBody>
          <a:bodyPr/>
          <a:lstStyle/>
          <a:p>
            <a:r>
              <a:rPr lang="en-US" sz="4000" dirty="0" smtClean="0"/>
              <a:t>Challenging Patriarchy/Hierarchy in Israelite Society</a:t>
            </a:r>
            <a:endParaRPr lang="en-US" sz="4000" dirty="0"/>
          </a:p>
        </p:txBody>
      </p:sp>
      <p:sp>
        <p:nvSpPr>
          <p:cNvPr id="4" name="Content Placeholder 3"/>
          <p:cNvSpPr>
            <a:spLocks noGrp="1"/>
          </p:cNvSpPr>
          <p:nvPr>
            <p:ph idx="1"/>
          </p:nvPr>
        </p:nvSpPr>
        <p:spPr>
          <a:xfrm>
            <a:off x="260501" y="1417638"/>
            <a:ext cx="8108101" cy="5668283"/>
          </a:xfrm>
        </p:spPr>
        <p:txBody>
          <a:bodyPr>
            <a:normAutofit/>
          </a:bodyPr>
          <a:lstStyle/>
          <a:p>
            <a:pPr marL="114300" indent="0">
              <a:buNone/>
            </a:pPr>
            <a:endParaRPr lang="en-GB" sz="2800" dirty="0" smtClean="0"/>
          </a:p>
          <a:p>
            <a:pPr marL="114300" indent="0">
              <a:buNone/>
            </a:pPr>
            <a:r>
              <a:rPr lang="en-GB" sz="3200" dirty="0" smtClean="0"/>
              <a:t>C. Meyers (2014). Was Ancient Israel a Patriarchal Society? </a:t>
            </a:r>
            <a:r>
              <a:rPr lang="en-GB" sz="3200" i="1" dirty="0" smtClean="0"/>
              <a:t>Journal of Biblical </a:t>
            </a:r>
            <a:r>
              <a:rPr lang="en-GB" sz="3200" i="1" dirty="0" err="1" smtClean="0"/>
              <a:t>Literarture</a:t>
            </a:r>
            <a:r>
              <a:rPr lang="en-GB" sz="3200" dirty="0" smtClean="0"/>
              <a:t>, 133 (1): 8-27. </a:t>
            </a:r>
            <a:endParaRPr lang="en-GB" sz="3200" dirty="0"/>
          </a:p>
          <a:p>
            <a:endParaRPr lang="en-GB" sz="3200" dirty="0" smtClean="0"/>
          </a:p>
          <a:p>
            <a:r>
              <a:rPr lang="en-GB" sz="3200" dirty="0" smtClean="0"/>
              <a:t>1) Women as inferior </a:t>
            </a:r>
          </a:p>
          <a:p>
            <a:r>
              <a:rPr lang="en-GB" sz="3200" dirty="0" smtClean="0"/>
              <a:t>2) Patriarchy’s universality </a:t>
            </a:r>
          </a:p>
          <a:p>
            <a:r>
              <a:rPr lang="en-GB" sz="3200" dirty="0" smtClean="0"/>
              <a:t>3) Male/Female dichotomy </a:t>
            </a:r>
          </a:p>
          <a:p>
            <a:r>
              <a:rPr lang="en-GB" sz="3200" dirty="0" smtClean="0"/>
              <a:t>4) Considers women as helpless victims </a:t>
            </a:r>
          </a:p>
          <a:p>
            <a:pPr marL="114300" indent="0">
              <a:buNone/>
            </a:pPr>
            <a:endParaRPr lang="en-GB" sz="2800" dirty="0"/>
          </a:p>
          <a:p>
            <a:pPr marL="114300" indent="0">
              <a:buNone/>
            </a:pPr>
            <a:endParaRPr lang="en-GB" sz="2800" dirty="0" smtClean="0"/>
          </a:p>
          <a:p>
            <a:pPr marL="114300" indent="0">
              <a:buNone/>
            </a:pPr>
            <a:endParaRPr lang="en-GB" sz="2800" dirty="0"/>
          </a:p>
          <a:p>
            <a:pPr marL="114300" indent="0">
              <a:buNone/>
            </a:pPr>
            <a:endParaRPr lang="en-GB" sz="2800" dirty="0" smtClean="0"/>
          </a:p>
          <a:p>
            <a:pPr marL="114300" indent="0">
              <a:buNone/>
            </a:pPr>
            <a:endParaRPr lang="en-GB" sz="2800" dirty="0"/>
          </a:p>
          <a:p>
            <a:pPr marL="114300" indent="0">
              <a:buNone/>
            </a:pPr>
            <a:endParaRPr lang="en-GB" sz="2800" dirty="0"/>
          </a:p>
        </p:txBody>
      </p:sp>
    </p:spTree>
    <p:extLst>
      <p:ext uri="{BB962C8B-B14F-4D97-AF65-F5344CB8AC3E}">
        <p14:creationId xmlns:p14="http://schemas.microsoft.com/office/powerpoint/2010/main" val="10394606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PAIR WORK</a:t>
            </a:r>
            <a:endParaRPr lang="en-US" dirty="0"/>
          </a:p>
        </p:txBody>
      </p:sp>
      <p:sp>
        <p:nvSpPr>
          <p:cNvPr id="3" name="Content Placeholder 2"/>
          <p:cNvSpPr>
            <a:spLocks noGrp="1"/>
          </p:cNvSpPr>
          <p:nvPr>
            <p:ph idx="1"/>
          </p:nvPr>
        </p:nvSpPr>
        <p:spPr/>
        <p:txBody>
          <a:bodyPr>
            <a:normAutofit/>
          </a:bodyPr>
          <a:lstStyle/>
          <a:p>
            <a:pPr marL="114300" indent="0">
              <a:buNone/>
            </a:pPr>
            <a:r>
              <a:rPr lang="en-GB" sz="2400" dirty="0" smtClean="0"/>
              <a:t>5 minutes discussion on C</a:t>
            </a:r>
            <a:r>
              <a:rPr lang="en-GB" sz="2400" dirty="0"/>
              <a:t>. Meyers </a:t>
            </a:r>
            <a:r>
              <a:rPr lang="en-GB" sz="2400" dirty="0" smtClean="0"/>
              <a:t>Article:</a:t>
            </a:r>
          </a:p>
          <a:p>
            <a:pPr marL="114300" indent="0">
              <a:buNone/>
            </a:pPr>
            <a:endParaRPr lang="en-GB" sz="2400" dirty="0" smtClean="0"/>
          </a:p>
          <a:p>
            <a:pPr marL="114300" indent="0">
              <a:buNone/>
            </a:pPr>
            <a:r>
              <a:rPr lang="en-GB" sz="2400" dirty="0" smtClean="0"/>
              <a:t>Areas to think about - </a:t>
            </a:r>
            <a:endParaRPr lang="en-GB" sz="2400" dirty="0"/>
          </a:p>
          <a:p>
            <a:pPr marL="114300" indent="0">
              <a:buNone/>
            </a:pPr>
            <a:endParaRPr lang="en-GB" sz="2400" dirty="0"/>
          </a:p>
          <a:p>
            <a:r>
              <a:rPr lang="en-GB" sz="2400" dirty="0" smtClean="0"/>
              <a:t>Did you like it?</a:t>
            </a:r>
          </a:p>
          <a:p>
            <a:r>
              <a:rPr lang="en-GB" sz="2400" dirty="0" smtClean="0"/>
              <a:t>Does it change your opinion on the portrayal of women? </a:t>
            </a:r>
          </a:p>
          <a:p>
            <a:r>
              <a:rPr lang="en-GB" sz="2400" dirty="0" smtClean="0"/>
              <a:t>What are its advantages/disadvantages?</a:t>
            </a:r>
            <a:endParaRPr lang="en-US" sz="2400" dirty="0"/>
          </a:p>
        </p:txBody>
      </p:sp>
    </p:spTree>
    <p:extLst>
      <p:ext uri="{BB962C8B-B14F-4D97-AF65-F5344CB8AC3E}">
        <p14:creationId xmlns:p14="http://schemas.microsoft.com/office/powerpoint/2010/main" val="22742286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Heterarchy</a:t>
            </a:r>
            <a:r>
              <a:rPr lang="en-US" dirty="0" smtClean="0"/>
              <a:t> </a:t>
            </a:r>
            <a:endParaRPr lang="en-US" dirty="0"/>
          </a:p>
        </p:txBody>
      </p:sp>
      <p:graphicFrame>
        <p:nvGraphicFramePr>
          <p:cNvPr id="4" name="Content Placeholder 3"/>
          <p:cNvGraphicFramePr>
            <a:graphicFrameLocks noGrp="1" noChangeAspect="1"/>
          </p:cNvGraphicFramePr>
          <p:nvPr>
            <p:ph idx="1"/>
            <p:extLst>
              <p:ext uri="{D42A27DB-BD31-4B8C-83A1-F6EECF244321}">
                <p14:modId xmlns:p14="http://schemas.microsoft.com/office/powerpoint/2010/main" val="3766083736"/>
              </p:ext>
            </p:extLst>
          </p:nvPr>
        </p:nvGraphicFramePr>
        <p:xfrm>
          <a:off x="2051447" y="4655923"/>
          <a:ext cx="4943862" cy="1977545"/>
        </p:xfrm>
        <a:graphic>
          <a:graphicData uri="http://schemas.openxmlformats.org/presentationml/2006/ole">
            <mc:AlternateContent xmlns:mc="http://schemas.openxmlformats.org/markup-compatibility/2006">
              <mc:Choice xmlns:v="urn:schemas-microsoft-com:vml" Requires="v">
                <p:oleObj spid="_x0000_s1032" name="Document" r:id="rId4" imgW="5270500" imgH="2108200" progId="Word.Document.12">
                  <p:embed/>
                </p:oleObj>
              </mc:Choice>
              <mc:Fallback>
                <p:oleObj name="Document" r:id="rId4" imgW="5270500" imgH="2108200" progId="Word.Document.12">
                  <p:embed/>
                  <p:pic>
                    <p:nvPicPr>
                      <p:cNvPr id="0" name=""/>
                      <p:cNvPicPr/>
                      <p:nvPr/>
                    </p:nvPicPr>
                    <p:blipFill>
                      <a:blip r:embed="rId5"/>
                      <a:stretch>
                        <a:fillRect/>
                      </a:stretch>
                    </p:blipFill>
                    <p:spPr>
                      <a:xfrm>
                        <a:off x="2051447" y="4655923"/>
                        <a:ext cx="4943862" cy="1977545"/>
                      </a:xfrm>
                      <a:prstGeom prst="rect">
                        <a:avLst/>
                      </a:prstGeom>
                    </p:spPr>
                  </p:pic>
                </p:oleObj>
              </mc:Fallback>
            </mc:AlternateContent>
          </a:graphicData>
        </a:graphic>
      </p:graphicFrame>
      <p:sp>
        <p:nvSpPr>
          <p:cNvPr id="7" name="Content Placeholder 3"/>
          <p:cNvSpPr txBox="1">
            <a:spLocks/>
          </p:cNvSpPr>
          <p:nvPr/>
        </p:nvSpPr>
        <p:spPr>
          <a:xfrm>
            <a:off x="260501" y="1417638"/>
            <a:ext cx="8108101" cy="5668283"/>
          </a:xfrm>
          <a:prstGeom prst="rect">
            <a:avLst/>
          </a:prstGeom>
        </p:spPr>
        <p:txBody>
          <a:bodyPr vert="horz" lIns="91440" tIns="45720" rIns="91440" bIns="45720" rtlCol="0">
            <a:normAutofit/>
          </a:bodyPr>
          <a:lst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a:lstStyle>
          <a:p>
            <a:r>
              <a:rPr lang="en-GB" sz="2400" dirty="0" smtClean="0"/>
              <a:t>Leadership roles – judges (</a:t>
            </a:r>
            <a:r>
              <a:rPr lang="en-GB" sz="2400" dirty="0" err="1" smtClean="0"/>
              <a:t>Judg</a:t>
            </a:r>
            <a:r>
              <a:rPr lang="en-GB" sz="2400" dirty="0" smtClean="0"/>
              <a:t> 4:4-5), royal women (1 </a:t>
            </a:r>
            <a:r>
              <a:rPr lang="en-GB" sz="2400" dirty="0" err="1" smtClean="0"/>
              <a:t>Kgs</a:t>
            </a:r>
            <a:r>
              <a:rPr lang="en-GB" sz="2400" dirty="0" smtClean="0"/>
              <a:t> 15:11)</a:t>
            </a:r>
          </a:p>
          <a:p>
            <a:r>
              <a:rPr lang="en-GB" sz="2400" dirty="0" smtClean="0"/>
              <a:t>Performers (singers and dancers; e.g. </a:t>
            </a:r>
            <a:r>
              <a:rPr lang="en-GB" sz="2400" dirty="0" err="1" smtClean="0"/>
              <a:t>Exod</a:t>
            </a:r>
            <a:r>
              <a:rPr lang="en-GB" sz="2400" dirty="0" smtClean="0"/>
              <a:t> 15:2-21; 1 Sam 18:6-7)</a:t>
            </a:r>
          </a:p>
          <a:p>
            <a:r>
              <a:rPr lang="en-GB" sz="2400" dirty="0" smtClean="0"/>
              <a:t>Female prophets (including Deborah and Miriam) </a:t>
            </a:r>
          </a:p>
          <a:p>
            <a:r>
              <a:rPr lang="en-GB" sz="2400" dirty="0" smtClean="0"/>
              <a:t>Archaeologist evidence for strong household presence of women – sustained life </a:t>
            </a:r>
            <a:endParaRPr lang="en-GB" sz="2800" dirty="0" smtClean="0"/>
          </a:p>
          <a:p>
            <a:pPr marL="114300" indent="0">
              <a:buFont typeface="Arial" pitchFamily="34" charset="0"/>
              <a:buNone/>
            </a:pPr>
            <a:endParaRPr lang="en-GB" sz="2800" dirty="0" smtClean="0"/>
          </a:p>
          <a:p>
            <a:pPr marL="114300" indent="0">
              <a:buFont typeface="Arial" pitchFamily="34" charset="0"/>
              <a:buNone/>
            </a:pPr>
            <a:endParaRPr lang="en-GB" sz="2800" dirty="0" smtClean="0"/>
          </a:p>
          <a:p>
            <a:pPr marL="114300" indent="0">
              <a:buFont typeface="Arial" pitchFamily="34" charset="0"/>
              <a:buNone/>
            </a:pPr>
            <a:endParaRPr lang="en-GB" sz="2800" dirty="0" smtClean="0"/>
          </a:p>
          <a:p>
            <a:pPr marL="114300" indent="0">
              <a:buFont typeface="Arial" pitchFamily="34" charset="0"/>
              <a:buNone/>
            </a:pPr>
            <a:endParaRPr lang="en-GB" sz="2800" dirty="0" smtClean="0"/>
          </a:p>
          <a:p>
            <a:pPr marL="114300" indent="0">
              <a:buFont typeface="Arial" pitchFamily="34" charset="0"/>
              <a:buNone/>
            </a:pPr>
            <a:endParaRPr lang="en-GB" sz="2800" dirty="0"/>
          </a:p>
        </p:txBody>
      </p:sp>
    </p:spTree>
    <p:extLst>
      <p:ext uri="{BB962C8B-B14F-4D97-AF65-F5344CB8AC3E}">
        <p14:creationId xmlns:p14="http://schemas.microsoft.com/office/powerpoint/2010/main" val="9903769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Over to you…</a:t>
            </a:r>
            <a:endParaRPr lang="en-US" dirty="0"/>
          </a:p>
        </p:txBody>
      </p:sp>
      <p:sp>
        <p:nvSpPr>
          <p:cNvPr id="3" name="Content Placeholder 2"/>
          <p:cNvSpPr>
            <a:spLocks noGrp="1"/>
          </p:cNvSpPr>
          <p:nvPr>
            <p:ph idx="1"/>
          </p:nvPr>
        </p:nvSpPr>
        <p:spPr/>
        <p:txBody>
          <a:bodyPr>
            <a:normAutofit/>
          </a:bodyPr>
          <a:lstStyle/>
          <a:p>
            <a:r>
              <a:rPr lang="en-US" sz="3600" dirty="0" smtClean="0"/>
              <a:t>4 Group Activities for you to work through on the Book of Ruth </a:t>
            </a:r>
          </a:p>
          <a:p>
            <a:r>
              <a:rPr lang="en-US" sz="3600" dirty="0" smtClean="0"/>
              <a:t>8 minutes for each (I will tell you when to swap over) </a:t>
            </a:r>
          </a:p>
          <a:p>
            <a:r>
              <a:rPr lang="en-US" sz="3600" dirty="0" smtClean="0"/>
              <a:t>Be </a:t>
            </a:r>
            <a:r>
              <a:rPr lang="en-US" sz="3600" b="1" dirty="0" smtClean="0"/>
              <a:t>creative</a:t>
            </a:r>
            <a:r>
              <a:rPr lang="en-US" sz="3600" dirty="0" smtClean="0"/>
              <a:t> </a:t>
            </a:r>
          </a:p>
        </p:txBody>
      </p:sp>
    </p:spTree>
    <p:extLst>
      <p:ext uri="{BB962C8B-B14F-4D97-AF65-F5344CB8AC3E}">
        <p14:creationId xmlns:p14="http://schemas.microsoft.com/office/powerpoint/2010/main" val="1294516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Adjacency">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Adjacency.thmx</Template>
  <TotalTime>2034</TotalTime>
  <Words>954</Words>
  <Application>Microsoft Office PowerPoint</Application>
  <PresentationFormat>On-screen Show (4:3)</PresentationFormat>
  <Paragraphs>154</Paragraphs>
  <Slides>27</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Arial</vt:lpstr>
      <vt:lpstr>Calibri</vt:lpstr>
      <vt:lpstr>Cambria</vt:lpstr>
      <vt:lpstr>Adjacency</vt:lpstr>
      <vt:lpstr>Document</vt:lpstr>
      <vt:lpstr>Social-Scientific Readings and Perspectives</vt:lpstr>
      <vt:lpstr>DEFINING TERMS</vt:lpstr>
      <vt:lpstr>DEFNINING TERMS</vt:lpstr>
      <vt:lpstr>DEFINING TERMS</vt:lpstr>
      <vt:lpstr>Gender stereotypes </vt:lpstr>
      <vt:lpstr>Social Scientific Methodologies</vt:lpstr>
      <vt:lpstr>How can they be used to study religion?</vt:lpstr>
      <vt:lpstr>CONSTRUCTION OF GENDER IN THE ANCIENT WORLD </vt:lpstr>
      <vt:lpstr> Sex in Pompeii – Vesuvius First Century C.E.</vt:lpstr>
      <vt:lpstr>Sexual Ethics in the Roman World: ‘Sexuality’</vt:lpstr>
      <vt:lpstr>Sex and control: Men</vt:lpstr>
      <vt:lpstr>Sex and control: Women</vt:lpstr>
      <vt:lpstr>Social Scientific Approaches </vt:lpstr>
      <vt:lpstr>PowerPoint Presentation</vt:lpstr>
      <vt:lpstr>Jewish Masculinities </vt:lpstr>
      <vt:lpstr>Masculinities and War</vt:lpstr>
      <vt:lpstr>Masculinist Reading of the War Scroll (1QM)</vt:lpstr>
      <vt:lpstr>Masculinist Reading of the War Scroll</vt:lpstr>
      <vt:lpstr> </vt:lpstr>
      <vt:lpstr>Workshop on  The Book of Ruth</vt:lpstr>
      <vt:lpstr>Plan for the Workshop Session </vt:lpstr>
      <vt:lpstr>Book of Ruth </vt:lpstr>
      <vt:lpstr>Themes in the Book of Ruth </vt:lpstr>
      <vt:lpstr>Challenging Patriarchy/Hierarchy in Israelite Society</vt:lpstr>
      <vt:lpstr>PAIR WORK</vt:lpstr>
      <vt:lpstr>Heterarchy </vt:lpstr>
      <vt:lpstr>Over to you…</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9</cp:revision>
  <cp:lastPrinted>2017-10-24T11:21:45Z</cp:lastPrinted>
  <dcterms:created xsi:type="dcterms:W3CDTF">2016-11-05T12:20:40Z</dcterms:created>
  <dcterms:modified xsi:type="dcterms:W3CDTF">2017-10-25T09:36:03Z</dcterms:modified>
</cp:coreProperties>
</file>