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74"/>
  </p:notesMasterIdLst>
  <p:sldIdLst>
    <p:sldId id="302" r:id="rId2"/>
    <p:sldId id="373" r:id="rId3"/>
    <p:sldId id="362" r:id="rId4"/>
    <p:sldId id="370" r:id="rId5"/>
    <p:sldId id="374" r:id="rId6"/>
    <p:sldId id="269" r:id="rId7"/>
    <p:sldId id="359" r:id="rId8"/>
    <p:sldId id="280" r:id="rId9"/>
    <p:sldId id="290" r:id="rId10"/>
    <p:sldId id="257" r:id="rId11"/>
    <p:sldId id="364" r:id="rId12"/>
    <p:sldId id="313" r:id="rId13"/>
    <p:sldId id="258" r:id="rId14"/>
    <p:sldId id="259" r:id="rId15"/>
    <p:sldId id="278" r:id="rId16"/>
    <p:sldId id="375" r:id="rId17"/>
    <p:sldId id="281" r:id="rId18"/>
    <p:sldId id="283" r:id="rId19"/>
    <p:sldId id="341" r:id="rId20"/>
    <p:sldId id="286" r:id="rId21"/>
    <p:sldId id="288" r:id="rId22"/>
    <p:sldId id="338" r:id="rId23"/>
    <p:sldId id="284" r:id="rId24"/>
    <p:sldId id="297" r:id="rId25"/>
    <p:sldId id="299" r:id="rId26"/>
    <p:sldId id="287" r:id="rId27"/>
    <p:sldId id="292" r:id="rId28"/>
    <p:sldId id="377" r:id="rId29"/>
    <p:sldId id="300" r:id="rId30"/>
    <p:sldId id="379" r:id="rId31"/>
    <p:sldId id="324" r:id="rId32"/>
    <p:sldId id="337" r:id="rId33"/>
    <p:sldId id="336" r:id="rId34"/>
    <p:sldId id="380" r:id="rId35"/>
    <p:sldId id="367" r:id="rId36"/>
    <p:sldId id="325" r:id="rId37"/>
    <p:sldId id="328" r:id="rId38"/>
    <p:sldId id="329" r:id="rId39"/>
    <p:sldId id="308" r:id="rId40"/>
    <p:sldId id="309" r:id="rId41"/>
    <p:sldId id="310" r:id="rId42"/>
    <p:sldId id="311" r:id="rId43"/>
    <p:sldId id="322" r:id="rId44"/>
    <p:sldId id="323" r:id="rId45"/>
    <p:sldId id="331" r:id="rId46"/>
    <p:sldId id="332" r:id="rId47"/>
    <p:sldId id="260" r:id="rId48"/>
    <p:sldId id="272" r:id="rId49"/>
    <p:sldId id="371" r:id="rId50"/>
    <p:sldId id="335" r:id="rId51"/>
    <p:sldId id="276" r:id="rId52"/>
    <p:sldId id="306" r:id="rId53"/>
    <p:sldId id="270" r:id="rId54"/>
    <p:sldId id="383" r:id="rId55"/>
    <p:sldId id="356" r:id="rId56"/>
    <p:sldId id="357" r:id="rId57"/>
    <p:sldId id="368" r:id="rId58"/>
    <p:sldId id="369" r:id="rId59"/>
    <p:sldId id="355" r:id="rId60"/>
    <p:sldId id="261" r:id="rId61"/>
    <p:sldId id="333" r:id="rId62"/>
    <p:sldId id="277" r:id="rId63"/>
    <p:sldId id="382" r:id="rId64"/>
    <p:sldId id="267" r:id="rId65"/>
    <p:sldId id="274" r:id="rId66"/>
    <p:sldId id="273" r:id="rId67"/>
    <p:sldId id="275" r:id="rId68"/>
    <p:sldId id="365" r:id="rId69"/>
    <p:sldId id="366" r:id="rId70"/>
    <p:sldId id="378" r:id="rId71"/>
    <p:sldId id="381" r:id="rId72"/>
    <p:sldId id="268"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5190" autoAdjust="0"/>
  </p:normalViewPr>
  <p:slideViewPr>
    <p:cSldViewPr snapToGrid="0">
      <p:cViewPr varScale="1">
        <p:scale>
          <a:sx n="67" d="100"/>
          <a:sy n="67" d="100"/>
        </p:scale>
        <p:origin x="549" y="42"/>
      </p:cViewPr>
      <p:guideLst/>
    </p:cSldViewPr>
  </p:slideViewPr>
  <p:notesTextViewPr>
    <p:cViewPr>
      <p:scale>
        <a:sx n="1" d="1"/>
        <a:sy n="1" d="1"/>
      </p:scale>
      <p:origin x="0" y="0"/>
    </p:cViewPr>
  </p:notesTextViewPr>
  <p:notesViewPr>
    <p:cSldViewPr snapToGrid="0">
      <p:cViewPr>
        <p:scale>
          <a:sx n="130" d="100"/>
          <a:sy n="130" d="100"/>
        </p:scale>
        <p:origin x="1176" y="-446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_rels/data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3F3B82-5A9D-44EC-B57A-FA9D8C6A66C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AD7D19F-6337-4928-94CC-5C1A26A709AC}">
      <dgm:prSet/>
      <dgm:spPr/>
      <dgm:t>
        <a:bodyPr/>
        <a:lstStyle/>
        <a:p>
          <a:r>
            <a:rPr lang="en-GB"/>
            <a:t>Nursing and Health Care</a:t>
          </a:r>
          <a:endParaRPr lang="en-US"/>
        </a:p>
      </dgm:t>
    </dgm:pt>
    <dgm:pt modelId="{23E7C67A-B743-4E25-8D7A-2FE7E873C212}" type="parTrans" cxnId="{0721F02D-A38C-4C3D-9607-A78E72CA0927}">
      <dgm:prSet/>
      <dgm:spPr/>
      <dgm:t>
        <a:bodyPr/>
        <a:lstStyle/>
        <a:p>
          <a:endParaRPr lang="en-US"/>
        </a:p>
      </dgm:t>
    </dgm:pt>
    <dgm:pt modelId="{B18F54AA-67EB-45EC-B4E8-0402B1542CFD}" type="sibTrans" cxnId="{0721F02D-A38C-4C3D-9607-A78E72CA0927}">
      <dgm:prSet/>
      <dgm:spPr/>
      <dgm:t>
        <a:bodyPr/>
        <a:lstStyle/>
        <a:p>
          <a:endParaRPr lang="en-US"/>
        </a:p>
      </dgm:t>
    </dgm:pt>
    <dgm:pt modelId="{6A1D272D-5D7E-4948-842C-62F72F3B39D8}">
      <dgm:prSet/>
      <dgm:spPr/>
      <dgm:t>
        <a:bodyPr/>
        <a:lstStyle/>
        <a:p>
          <a:r>
            <a:rPr lang="en-GB"/>
            <a:t>Psychology</a:t>
          </a:r>
          <a:endParaRPr lang="en-US"/>
        </a:p>
      </dgm:t>
    </dgm:pt>
    <dgm:pt modelId="{28923CEB-5801-4FCA-845C-2697A44123A0}" type="parTrans" cxnId="{E5062989-C07E-44C7-B1A2-3EA7BC45CCE5}">
      <dgm:prSet/>
      <dgm:spPr/>
      <dgm:t>
        <a:bodyPr/>
        <a:lstStyle/>
        <a:p>
          <a:endParaRPr lang="en-US"/>
        </a:p>
      </dgm:t>
    </dgm:pt>
    <dgm:pt modelId="{4AD634A1-CF91-4C63-86A1-3C900279BE25}" type="sibTrans" cxnId="{E5062989-C07E-44C7-B1A2-3EA7BC45CCE5}">
      <dgm:prSet/>
      <dgm:spPr/>
      <dgm:t>
        <a:bodyPr/>
        <a:lstStyle/>
        <a:p>
          <a:endParaRPr lang="en-US"/>
        </a:p>
      </dgm:t>
    </dgm:pt>
    <dgm:pt modelId="{A5648E73-4CC1-4B6B-AF11-C7419CA26B48}">
      <dgm:prSet/>
      <dgm:spPr/>
      <dgm:t>
        <a:bodyPr/>
        <a:lstStyle/>
        <a:p>
          <a:r>
            <a:rPr lang="en-GB"/>
            <a:t>Education</a:t>
          </a:r>
          <a:endParaRPr lang="en-US"/>
        </a:p>
      </dgm:t>
    </dgm:pt>
    <dgm:pt modelId="{63F81635-5B2C-43F0-8BCD-66257BDC5D3F}" type="parTrans" cxnId="{18711FAC-3B79-48C5-ACF9-417F3F85E426}">
      <dgm:prSet/>
      <dgm:spPr/>
      <dgm:t>
        <a:bodyPr/>
        <a:lstStyle/>
        <a:p>
          <a:endParaRPr lang="en-US"/>
        </a:p>
      </dgm:t>
    </dgm:pt>
    <dgm:pt modelId="{A1A939A9-C677-4F24-B62A-73BE30F0BC22}" type="sibTrans" cxnId="{18711FAC-3B79-48C5-ACF9-417F3F85E426}">
      <dgm:prSet/>
      <dgm:spPr/>
      <dgm:t>
        <a:bodyPr/>
        <a:lstStyle/>
        <a:p>
          <a:endParaRPr lang="en-US"/>
        </a:p>
      </dgm:t>
    </dgm:pt>
    <dgm:pt modelId="{E67C9E7B-BA7B-415A-8A78-5DE8A80927DE}">
      <dgm:prSet/>
      <dgm:spPr/>
      <dgm:t>
        <a:bodyPr/>
        <a:lstStyle/>
        <a:p>
          <a:r>
            <a:rPr lang="en-GB"/>
            <a:t>Sociology and other social science fields</a:t>
          </a:r>
          <a:endParaRPr lang="en-US"/>
        </a:p>
      </dgm:t>
    </dgm:pt>
    <dgm:pt modelId="{2FE136E6-0802-4B0D-B473-BD520875099B}" type="parTrans" cxnId="{27CB65AD-B158-4BFB-AB22-63ABF229BAA2}">
      <dgm:prSet/>
      <dgm:spPr/>
      <dgm:t>
        <a:bodyPr/>
        <a:lstStyle/>
        <a:p>
          <a:endParaRPr lang="en-US"/>
        </a:p>
      </dgm:t>
    </dgm:pt>
    <dgm:pt modelId="{D9F70401-3010-4C82-A51C-0FD38A09799A}" type="sibTrans" cxnId="{27CB65AD-B158-4BFB-AB22-63ABF229BAA2}">
      <dgm:prSet/>
      <dgm:spPr/>
      <dgm:t>
        <a:bodyPr/>
        <a:lstStyle/>
        <a:p>
          <a:endParaRPr lang="en-US"/>
        </a:p>
      </dgm:t>
    </dgm:pt>
    <dgm:pt modelId="{27793AC5-F83E-412B-ACB1-E61F999E6433}" type="pres">
      <dgm:prSet presAssocID="{8C3F3B82-5A9D-44EC-B57A-FA9D8C6A66C9}" presName="vert0" presStyleCnt="0">
        <dgm:presLayoutVars>
          <dgm:dir/>
          <dgm:animOne val="branch"/>
          <dgm:animLvl val="lvl"/>
        </dgm:presLayoutVars>
      </dgm:prSet>
      <dgm:spPr/>
    </dgm:pt>
    <dgm:pt modelId="{09EA1679-A78B-4B21-B5F2-F0B041C8D77A}" type="pres">
      <dgm:prSet presAssocID="{5AD7D19F-6337-4928-94CC-5C1A26A709AC}" presName="thickLine" presStyleLbl="alignNode1" presStyleIdx="0" presStyleCnt="4"/>
      <dgm:spPr/>
    </dgm:pt>
    <dgm:pt modelId="{7CA3E546-6D32-44E2-86AC-E589DB397FF6}" type="pres">
      <dgm:prSet presAssocID="{5AD7D19F-6337-4928-94CC-5C1A26A709AC}" presName="horz1" presStyleCnt="0"/>
      <dgm:spPr/>
    </dgm:pt>
    <dgm:pt modelId="{EEF8527D-0531-4A3A-94C1-944CAF86D12A}" type="pres">
      <dgm:prSet presAssocID="{5AD7D19F-6337-4928-94CC-5C1A26A709AC}" presName="tx1" presStyleLbl="revTx" presStyleIdx="0" presStyleCnt="4"/>
      <dgm:spPr/>
    </dgm:pt>
    <dgm:pt modelId="{55033355-1550-4A7A-AED1-4D1618E49447}" type="pres">
      <dgm:prSet presAssocID="{5AD7D19F-6337-4928-94CC-5C1A26A709AC}" presName="vert1" presStyleCnt="0"/>
      <dgm:spPr/>
    </dgm:pt>
    <dgm:pt modelId="{852674C8-2CEF-4CEF-818B-8A1CDFF072AA}" type="pres">
      <dgm:prSet presAssocID="{6A1D272D-5D7E-4948-842C-62F72F3B39D8}" presName="thickLine" presStyleLbl="alignNode1" presStyleIdx="1" presStyleCnt="4"/>
      <dgm:spPr/>
    </dgm:pt>
    <dgm:pt modelId="{B9160072-3937-4CFF-8021-F4A03AC08EDF}" type="pres">
      <dgm:prSet presAssocID="{6A1D272D-5D7E-4948-842C-62F72F3B39D8}" presName="horz1" presStyleCnt="0"/>
      <dgm:spPr/>
    </dgm:pt>
    <dgm:pt modelId="{A72CE68B-0FA1-4981-B158-C37E0B642690}" type="pres">
      <dgm:prSet presAssocID="{6A1D272D-5D7E-4948-842C-62F72F3B39D8}" presName="tx1" presStyleLbl="revTx" presStyleIdx="1" presStyleCnt="4"/>
      <dgm:spPr/>
    </dgm:pt>
    <dgm:pt modelId="{A0A6EA74-C925-4781-8F6C-082D9BC34134}" type="pres">
      <dgm:prSet presAssocID="{6A1D272D-5D7E-4948-842C-62F72F3B39D8}" presName="vert1" presStyleCnt="0"/>
      <dgm:spPr/>
    </dgm:pt>
    <dgm:pt modelId="{1082F436-8563-47F3-9603-2E58373DF6F1}" type="pres">
      <dgm:prSet presAssocID="{A5648E73-4CC1-4B6B-AF11-C7419CA26B48}" presName="thickLine" presStyleLbl="alignNode1" presStyleIdx="2" presStyleCnt="4"/>
      <dgm:spPr/>
    </dgm:pt>
    <dgm:pt modelId="{11AC03C0-12E4-4FDE-B8B3-942AB548AD66}" type="pres">
      <dgm:prSet presAssocID="{A5648E73-4CC1-4B6B-AF11-C7419CA26B48}" presName="horz1" presStyleCnt="0"/>
      <dgm:spPr/>
    </dgm:pt>
    <dgm:pt modelId="{65CCB12E-4765-4F80-A290-589AEB1DCFEA}" type="pres">
      <dgm:prSet presAssocID="{A5648E73-4CC1-4B6B-AF11-C7419CA26B48}" presName="tx1" presStyleLbl="revTx" presStyleIdx="2" presStyleCnt="4"/>
      <dgm:spPr/>
    </dgm:pt>
    <dgm:pt modelId="{6C058EFB-92FA-4A93-93FF-D31B800CA4BC}" type="pres">
      <dgm:prSet presAssocID="{A5648E73-4CC1-4B6B-AF11-C7419CA26B48}" presName="vert1" presStyleCnt="0"/>
      <dgm:spPr/>
    </dgm:pt>
    <dgm:pt modelId="{55CF1E22-EBD5-4BCC-9D1E-129E34C96FB3}" type="pres">
      <dgm:prSet presAssocID="{E67C9E7B-BA7B-415A-8A78-5DE8A80927DE}" presName="thickLine" presStyleLbl="alignNode1" presStyleIdx="3" presStyleCnt="4"/>
      <dgm:spPr/>
    </dgm:pt>
    <dgm:pt modelId="{1D92EE3B-4395-4686-AFA9-9690F0689A75}" type="pres">
      <dgm:prSet presAssocID="{E67C9E7B-BA7B-415A-8A78-5DE8A80927DE}" presName="horz1" presStyleCnt="0"/>
      <dgm:spPr/>
    </dgm:pt>
    <dgm:pt modelId="{17342DED-5129-4D1A-9DF4-C29A9ECB6753}" type="pres">
      <dgm:prSet presAssocID="{E67C9E7B-BA7B-415A-8A78-5DE8A80927DE}" presName="tx1" presStyleLbl="revTx" presStyleIdx="3" presStyleCnt="4"/>
      <dgm:spPr/>
    </dgm:pt>
    <dgm:pt modelId="{C39C0A4E-4F90-4627-BF3A-AA685A8F8706}" type="pres">
      <dgm:prSet presAssocID="{E67C9E7B-BA7B-415A-8A78-5DE8A80927DE}" presName="vert1" presStyleCnt="0"/>
      <dgm:spPr/>
    </dgm:pt>
  </dgm:ptLst>
  <dgm:cxnLst>
    <dgm:cxn modelId="{0721F02D-A38C-4C3D-9607-A78E72CA0927}" srcId="{8C3F3B82-5A9D-44EC-B57A-FA9D8C6A66C9}" destId="{5AD7D19F-6337-4928-94CC-5C1A26A709AC}" srcOrd="0" destOrd="0" parTransId="{23E7C67A-B743-4E25-8D7A-2FE7E873C212}" sibTransId="{B18F54AA-67EB-45EC-B4E8-0402B1542CFD}"/>
    <dgm:cxn modelId="{8CFA5C77-96C2-4663-BFF1-0D9112A377AF}" type="presOf" srcId="{5AD7D19F-6337-4928-94CC-5C1A26A709AC}" destId="{EEF8527D-0531-4A3A-94C1-944CAF86D12A}" srcOrd="0" destOrd="0" presId="urn:microsoft.com/office/officeart/2008/layout/LinedList"/>
    <dgm:cxn modelId="{1139EC7D-5138-480E-A327-B23D4B5068FF}" type="presOf" srcId="{6A1D272D-5D7E-4948-842C-62F72F3B39D8}" destId="{A72CE68B-0FA1-4981-B158-C37E0B642690}" srcOrd="0" destOrd="0" presId="urn:microsoft.com/office/officeart/2008/layout/LinedList"/>
    <dgm:cxn modelId="{C6DCB983-12A2-4712-A2EC-356DD37FDC7D}" type="presOf" srcId="{E67C9E7B-BA7B-415A-8A78-5DE8A80927DE}" destId="{17342DED-5129-4D1A-9DF4-C29A9ECB6753}" srcOrd="0" destOrd="0" presId="urn:microsoft.com/office/officeart/2008/layout/LinedList"/>
    <dgm:cxn modelId="{E5062989-C07E-44C7-B1A2-3EA7BC45CCE5}" srcId="{8C3F3B82-5A9D-44EC-B57A-FA9D8C6A66C9}" destId="{6A1D272D-5D7E-4948-842C-62F72F3B39D8}" srcOrd="1" destOrd="0" parTransId="{28923CEB-5801-4FCA-845C-2697A44123A0}" sibTransId="{4AD634A1-CF91-4C63-86A1-3C900279BE25}"/>
    <dgm:cxn modelId="{E7C68B9A-EBC6-4AFE-9E4D-88695485615D}" type="presOf" srcId="{8C3F3B82-5A9D-44EC-B57A-FA9D8C6A66C9}" destId="{27793AC5-F83E-412B-ACB1-E61F999E6433}" srcOrd="0" destOrd="0" presId="urn:microsoft.com/office/officeart/2008/layout/LinedList"/>
    <dgm:cxn modelId="{18711FAC-3B79-48C5-ACF9-417F3F85E426}" srcId="{8C3F3B82-5A9D-44EC-B57A-FA9D8C6A66C9}" destId="{A5648E73-4CC1-4B6B-AF11-C7419CA26B48}" srcOrd="2" destOrd="0" parTransId="{63F81635-5B2C-43F0-8BCD-66257BDC5D3F}" sibTransId="{A1A939A9-C677-4F24-B62A-73BE30F0BC22}"/>
    <dgm:cxn modelId="{27CB65AD-B158-4BFB-AB22-63ABF229BAA2}" srcId="{8C3F3B82-5A9D-44EC-B57A-FA9D8C6A66C9}" destId="{E67C9E7B-BA7B-415A-8A78-5DE8A80927DE}" srcOrd="3" destOrd="0" parTransId="{2FE136E6-0802-4B0D-B473-BD520875099B}" sibTransId="{D9F70401-3010-4C82-A51C-0FD38A09799A}"/>
    <dgm:cxn modelId="{E44FCDCD-2ADC-48F7-BCBA-CE997A7E4D3E}" type="presOf" srcId="{A5648E73-4CC1-4B6B-AF11-C7419CA26B48}" destId="{65CCB12E-4765-4F80-A290-589AEB1DCFEA}" srcOrd="0" destOrd="0" presId="urn:microsoft.com/office/officeart/2008/layout/LinedList"/>
    <dgm:cxn modelId="{722A996F-87E4-45C0-A728-1676A6169EA0}" type="presParOf" srcId="{27793AC5-F83E-412B-ACB1-E61F999E6433}" destId="{09EA1679-A78B-4B21-B5F2-F0B041C8D77A}" srcOrd="0" destOrd="0" presId="urn:microsoft.com/office/officeart/2008/layout/LinedList"/>
    <dgm:cxn modelId="{E50E32B4-E6B1-4252-B958-235FE543A562}" type="presParOf" srcId="{27793AC5-F83E-412B-ACB1-E61F999E6433}" destId="{7CA3E546-6D32-44E2-86AC-E589DB397FF6}" srcOrd="1" destOrd="0" presId="urn:microsoft.com/office/officeart/2008/layout/LinedList"/>
    <dgm:cxn modelId="{1CA80D87-3D09-4D12-9995-9144DE6A8D4C}" type="presParOf" srcId="{7CA3E546-6D32-44E2-86AC-E589DB397FF6}" destId="{EEF8527D-0531-4A3A-94C1-944CAF86D12A}" srcOrd="0" destOrd="0" presId="urn:microsoft.com/office/officeart/2008/layout/LinedList"/>
    <dgm:cxn modelId="{4D35E586-D41A-45B7-8BF8-5F02D096143F}" type="presParOf" srcId="{7CA3E546-6D32-44E2-86AC-E589DB397FF6}" destId="{55033355-1550-4A7A-AED1-4D1618E49447}" srcOrd="1" destOrd="0" presId="urn:microsoft.com/office/officeart/2008/layout/LinedList"/>
    <dgm:cxn modelId="{18AC60CE-B0B2-47B6-9403-202ECFBA25FD}" type="presParOf" srcId="{27793AC5-F83E-412B-ACB1-E61F999E6433}" destId="{852674C8-2CEF-4CEF-818B-8A1CDFF072AA}" srcOrd="2" destOrd="0" presId="urn:microsoft.com/office/officeart/2008/layout/LinedList"/>
    <dgm:cxn modelId="{F1BDDCFA-D73F-4BB4-A05D-C62EE0249C78}" type="presParOf" srcId="{27793AC5-F83E-412B-ACB1-E61F999E6433}" destId="{B9160072-3937-4CFF-8021-F4A03AC08EDF}" srcOrd="3" destOrd="0" presId="urn:microsoft.com/office/officeart/2008/layout/LinedList"/>
    <dgm:cxn modelId="{1678A496-832A-4A13-9A5C-021B29E0D052}" type="presParOf" srcId="{B9160072-3937-4CFF-8021-F4A03AC08EDF}" destId="{A72CE68B-0FA1-4981-B158-C37E0B642690}" srcOrd="0" destOrd="0" presId="urn:microsoft.com/office/officeart/2008/layout/LinedList"/>
    <dgm:cxn modelId="{D5F689F5-609B-45F9-929C-069688AAA6D9}" type="presParOf" srcId="{B9160072-3937-4CFF-8021-F4A03AC08EDF}" destId="{A0A6EA74-C925-4781-8F6C-082D9BC34134}" srcOrd="1" destOrd="0" presId="urn:microsoft.com/office/officeart/2008/layout/LinedList"/>
    <dgm:cxn modelId="{43409917-412D-4838-9421-C84D3B3DF840}" type="presParOf" srcId="{27793AC5-F83E-412B-ACB1-E61F999E6433}" destId="{1082F436-8563-47F3-9603-2E58373DF6F1}" srcOrd="4" destOrd="0" presId="urn:microsoft.com/office/officeart/2008/layout/LinedList"/>
    <dgm:cxn modelId="{9F943C5A-53A3-4328-BD4A-9FE25024D992}" type="presParOf" srcId="{27793AC5-F83E-412B-ACB1-E61F999E6433}" destId="{11AC03C0-12E4-4FDE-B8B3-942AB548AD66}" srcOrd="5" destOrd="0" presId="urn:microsoft.com/office/officeart/2008/layout/LinedList"/>
    <dgm:cxn modelId="{F4C61596-6347-448F-9ACB-1B68DADD1D0F}" type="presParOf" srcId="{11AC03C0-12E4-4FDE-B8B3-942AB548AD66}" destId="{65CCB12E-4765-4F80-A290-589AEB1DCFEA}" srcOrd="0" destOrd="0" presId="urn:microsoft.com/office/officeart/2008/layout/LinedList"/>
    <dgm:cxn modelId="{D2C9FE91-D11D-4B5A-9525-A14AD080E362}" type="presParOf" srcId="{11AC03C0-12E4-4FDE-B8B3-942AB548AD66}" destId="{6C058EFB-92FA-4A93-93FF-D31B800CA4BC}" srcOrd="1" destOrd="0" presId="urn:microsoft.com/office/officeart/2008/layout/LinedList"/>
    <dgm:cxn modelId="{425793B0-6F66-435E-A96B-17983AD5F568}" type="presParOf" srcId="{27793AC5-F83E-412B-ACB1-E61F999E6433}" destId="{55CF1E22-EBD5-4BCC-9D1E-129E34C96FB3}" srcOrd="6" destOrd="0" presId="urn:microsoft.com/office/officeart/2008/layout/LinedList"/>
    <dgm:cxn modelId="{DAB364F3-77E1-4DDD-B0AA-85FD3B2AD088}" type="presParOf" srcId="{27793AC5-F83E-412B-ACB1-E61F999E6433}" destId="{1D92EE3B-4395-4686-AFA9-9690F0689A75}" srcOrd="7" destOrd="0" presId="urn:microsoft.com/office/officeart/2008/layout/LinedList"/>
    <dgm:cxn modelId="{E856EF2C-A0E8-40E9-A3EB-D724C00B624A}" type="presParOf" srcId="{1D92EE3B-4395-4686-AFA9-9690F0689A75}" destId="{17342DED-5129-4D1A-9DF4-C29A9ECB6753}" srcOrd="0" destOrd="0" presId="urn:microsoft.com/office/officeart/2008/layout/LinedList"/>
    <dgm:cxn modelId="{D8F297DF-C140-401E-A9BE-FBBB56C2A7AD}" type="presParOf" srcId="{1D92EE3B-4395-4686-AFA9-9690F0689A75}" destId="{C39C0A4E-4F90-4627-BF3A-AA685A8F870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0217EB-6047-479B-B24D-10FEFE7585FD}" type="doc">
      <dgm:prSet loTypeId="urn:microsoft.com/office/officeart/2005/8/layout/process1" loCatId="process" qsTypeId="urn:microsoft.com/office/officeart/2005/8/quickstyle/simple2" qsCatId="simple" csTypeId="urn:microsoft.com/office/officeart/2005/8/colors/accent0_3" csCatId="mainScheme"/>
      <dgm:spPr/>
      <dgm:t>
        <a:bodyPr/>
        <a:lstStyle/>
        <a:p>
          <a:endParaRPr lang="en-US"/>
        </a:p>
      </dgm:t>
    </dgm:pt>
    <dgm:pt modelId="{5234DD83-9611-45BC-B55C-897CCFD2E17A}">
      <dgm:prSet/>
      <dgm:spPr/>
      <dgm:t>
        <a:bodyPr/>
        <a:lstStyle/>
        <a:p>
          <a:r>
            <a:rPr lang="en-GB"/>
            <a:t>Generates a hypotheses for a construct</a:t>
          </a:r>
          <a:endParaRPr lang="en-US"/>
        </a:p>
      </dgm:t>
    </dgm:pt>
    <dgm:pt modelId="{F77F8765-01EC-4A10-8764-15F70006EEB5}" type="parTrans" cxnId="{044CAB3A-5ED6-4598-B90C-764EA9640FDC}">
      <dgm:prSet/>
      <dgm:spPr/>
      <dgm:t>
        <a:bodyPr/>
        <a:lstStyle/>
        <a:p>
          <a:endParaRPr lang="en-US"/>
        </a:p>
      </dgm:t>
    </dgm:pt>
    <dgm:pt modelId="{DF864AE8-C52B-4C16-819D-BE4ED1B876DD}" type="sibTrans" cxnId="{044CAB3A-5ED6-4598-B90C-764EA9640FDC}">
      <dgm:prSet/>
      <dgm:spPr/>
      <dgm:t>
        <a:bodyPr/>
        <a:lstStyle/>
        <a:p>
          <a:endParaRPr lang="en-US"/>
        </a:p>
      </dgm:t>
    </dgm:pt>
    <dgm:pt modelId="{FD10CF5E-7840-493E-AE66-933937F21108}" type="pres">
      <dgm:prSet presAssocID="{560217EB-6047-479B-B24D-10FEFE7585FD}" presName="Name0" presStyleCnt="0">
        <dgm:presLayoutVars>
          <dgm:dir/>
          <dgm:resizeHandles val="exact"/>
        </dgm:presLayoutVars>
      </dgm:prSet>
      <dgm:spPr/>
    </dgm:pt>
    <dgm:pt modelId="{7F68B77F-A74E-473C-9ADA-49D98C24D595}" type="pres">
      <dgm:prSet presAssocID="{5234DD83-9611-45BC-B55C-897CCFD2E17A}" presName="node" presStyleLbl="node1" presStyleIdx="0" presStyleCnt="1">
        <dgm:presLayoutVars>
          <dgm:bulletEnabled val="1"/>
        </dgm:presLayoutVars>
      </dgm:prSet>
      <dgm:spPr/>
    </dgm:pt>
  </dgm:ptLst>
  <dgm:cxnLst>
    <dgm:cxn modelId="{DFB7852A-62CE-48E7-9C41-5225A84415AC}" type="presOf" srcId="{5234DD83-9611-45BC-B55C-897CCFD2E17A}" destId="{7F68B77F-A74E-473C-9ADA-49D98C24D595}" srcOrd="0" destOrd="0" presId="urn:microsoft.com/office/officeart/2005/8/layout/process1"/>
    <dgm:cxn modelId="{044CAB3A-5ED6-4598-B90C-764EA9640FDC}" srcId="{560217EB-6047-479B-B24D-10FEFE7585FD}" destId="{5234DD83-9611-45BC-B55C-897CCFD2E17A}" srcOrd="0" destOrd="0" parTransId="{F77F8765-01EC-4A10-8764-15F70006EEB5}" sibTransId="{DF864AE8-C52B-4C16-819D-BE4ED1B876DD}"/>
    <dgm:cxn modelId="{8E8286D3-91BE-4069-9593-A61AC29D69CF}" type="presOf" srcId="{560217EB-6047-479B-B24D-10FEFE7585FD}" destId="{FD10CF5E-7840-493E-AE66-933937F21108}" srcOrd="0" destOrd="0" presId="urn:microsoft.com/office/officeart/2005/8/layout/process1"/>
    <dgm:cxn modelId="{565EC710-98A5-4574-A4F7-7D5E6388DEDC}" type="presParOf" srcId="{FD10CF5E-7840-493E-AE66-933937F21108}" destId="{7F68B77F-A74E-473C-9ADA-49D98C24D595}" srcOrd="0" destOrd="0" presId="urn:microsoft.com/office/officeart/2005/8/layout/process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247315-BC0B-469A-8B77-AB0A1B14AAD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70ED5D2-413D-4664-B610-FD191009AE43}">
      <dgm:prSet/>
      <dgm:spPr/>
      <dgm:t>
        <a:bodyPr/>
        <a:lstStyle/>
        <a:p>
          <a:pPr>
            <a:lnSpc>
              <a:spcPct val="100000"/>
            </a:lnSpc>
          </a:pPr>
          <a:r>
            <a:rPr lang="en-GB"/>
            <a:t>Prescriptive</a:t>
          </a:r>
          <a:endParaRPr lang="en-US"/>
        </a:p>
      </dgm:t>
    </dgm:pt>
    <dgm:pt modelId="{7ADF85ED-7354-4E3A-9834-0BE0E4CFADB6}" type="parTrans" cxnId="{AC7B706E-B48E-463C-B8DB-27BF99C174CA}">
      <dgm:prSet/>
      <dgm:spPr/>
      <dgm:t>
        <a:bodyPr/>
        <a:lstStyle/>
        <a:p>
          <a:endParaRPr lang="en-US"/>
        </a:p>
      </dgm:t>
    </dgm:pt>
    <dgm:pt modelId="{2AC094C6-0FAC-43CE-BDDD-A3E06238594E}" type="sibTrans" cxnId="{AC7B706E-B48E-463C-B8DB-27BF99C174CA}">
      <dgm:prSet/>
      <dgm:spPr/>
      <dgm:t>
        <a:bodyPr/>
        <a:lstStyle/>
        <a:p>
          <a:endParaRPr lang="en-US"/>
        </a:p>
      </dgm:t>
    </dgm:pt>
    <dgm:pt modelId="{9ECACEB9-BA99-4C52-9697-EA92F645D217}">
      <dgm:prSet/>
      <dgm:spPr/>
      <dgm:t>
        <a:bodyPr/>
        <a:lstStyle/>
        <a:p>
          <a:pPr>
            <a:lnSpc>
              <a:spcPct val="100000"/>
            </a:lnSpc>
          </a:pPr>
          <a:r>
            <a:rPr lang="en-GB"/>
            <a:t>A very precise approach</a:t>
          </a:r>
          <a:endParaRPr lang="en-US"/>
        </a:p>
      </dgm:t>
    </dgm:pt>
    <dgm:pt modelId="{5970A7C3-165B-4CA7-B038-FB35AC8BA6AA}" type="parTrans" cxnId="{32127796-42E1-4514-89F5-21509189DC77}">
      <dgm:prSet/>
      <dgm:spPr/>
      <dgm:t>
        <a:bodyPr/>
        <a:lstStyle/>
        <a:p>
          <a:endParaRPr lang="en-US"/>
        </a:p>
      </dgm:t>
    </dgm:pt>
    <dgm:pt modelId="{8E19710C-9B6D-4D8E-A873-BAA839FADD3A}" type="sibTrans" cxnId="{32127796-42E1-4514-89F5-21509189DC77}">
      <dgm:prSet/>
      <dgm:spPr/>
      <dgm:t>
        <a:bodyPr/>
        <a:lstStyle/>
        <a:p>
          <a:endParaRPr lang="en-US"/>
        </a:p>
      </dgm:t>
    </dgm:pt>
    <dgm:pt modelId="{8D1E7904-E295-4A7A-96B1-D25F7307950D}" type="pres">
      <dgm:prSet presAssocID="{46247315-BC0B-469A-8B77-AB0A1B14AAD9}" presName="root" presStyleCnt="0">
        <dgm:presLayoutVars>
          <dgm:dir/>
          <dgm:resizeHandles val="exact"/>
        </dgm:presLayoutVars>
      </dgm:prSet>
      <dgm:spPr/>
    </dgm:pt>
    <dgm:pt modelId="{E9E2EE3B-9BC0-4F71-9EE0-65DF0CC86F22}" type="pres">
      <dgm:prSet presAssocID="{270ED5D2-413D-4664-B610-FD191009AE43}" presName="compNode" presStyleCnt="0"/>
      <dgm:spPr/>
    </dgm:pt>
    <dgm:pt modelId="{76824F0E-F8D9-4553-B6B1-D2A151D00C4B}" type="pres">
      <dgm:prSet presAssocID="{270ED5D2-413D-4664-B610-FD191009AE4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881584BE-9BF3-4B79-B103-D4EEE4D3B55F}" type="pres">
      <dgm:prSet presAssocID="{270ED5D2-413D-4664-B610-FD191009AE43}" presName="spaceRect" presStyleCnt="0"/>
      <dgm:spPr/>
    </dgm:pt>
    <dgm:pt modelId="{05AFBA10-8A44-4A65-A0A1-469F39263777}" type="pres">
      <dgm:prSet presAssocID="{270ED5D2-413D-4664-B610-FD191009AE43}" presName="textRect" presStyleLbl="revTx" presStyleIdx="0" presStyleCnt="2">
        <dgm:presLayoutVars>
          <dgm:chMax val="1"/>
          <dgm:chPref val="1"/>
        </dgm:presLayoutVars>
      </dgm:prSet>
      <dgm:spPr/>
    </dgm:pt>
    <dgm:pt modelId="{0B123D55-1A82-406F-89E7-53E4A8B41B4C}" type="pres">
      <dgm:prSet presAssocID="{2AC094C6-0FAC-43CE-BDDD-A3E06238594E}" presName="sibTrans" presStyleCnt="0"/>
      <dgm:spPr/>
    </dgm:pt>
    <dgm:pt modelId="{920AAFC9-41A0-4E2B-9944-4D5ED59261EF}" type="pres">
      <dgm:prSet presAssocID="{9ECACEB9-BA99-4C52-9697-EA92F645D217}" presName="compNode" presStyleCnt="0"/>
      <dgm:spPr/>
    </dgm:pt>
    <dgm:pt modelId="{E0A0038E-4E25-431B-AFDB-CEBA39575A76}" type="pres">
      <dgm:prSet presAssocID="{9ECACEB9-BA99-4C52-9697-EA92F645D21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gnifying glass"/>
        </a:ext>
      </dgm:extLst>
    </dgm:pt>
    <dgm:pt modelId="{7A09D98C-E855-4281-9FF9-2FAF21E6E108}" type="pres">
      <dgm:prSet presAssocID="{9ECACEB9-BA99-4C52-9697-EA92F645D217}" presName="spaceRect" presStyleCnt="0"/>
      <dgm:spPr/>
    </dgm:pt>
    <dgm:pt modelId="{A1FCA54D-4ABA-4759-B16A-C911E61A97A1}" type="pres">
      <dgm:prSet presAssocID="{9ECACEB9-BA99-4C52-9697-EA92F645D217}" presName="textRect" presStyleLbl="revTx" presStyleIdx="1" presStyleCnt="2">
        <dgm:presLayoutVars>
          <dgm:chMax val="1"/>
          <dgm:chPref val="1"/>
        </dgm:presLayoutVars>
      </dgm:prSet>
      <dgm:spPr/>
    </dgm:pt>
  </dgm:ptLst>
  <dgm:cxnLst>
    <dgm:cxn modelId="{09CDA365-F54B-4162-809B-086FAAACA383}" type="presOf" srcId="{46247315-BC0B-469A-8B77-AB0A1B14AAD9}" destId="{8D1E7904-E295-4A7A-96B1-D25F7307950D}" srcOrd="0" destOrd="0" presId="urn:microsoft.com/office/officeart/2018/2/layout/IconLabelList"/>
    <dgm:cxn modelId="{5073CF6D-D250-40DE-BD86-977559955FAD}" type="presOf" srcId="{270ED5D2-413D-4664-B610-FD191009AE43}" destId="{05AFBA10-8A44-4A65-A0A1-469F39263777}" srcOrd="0" destOrd="0" presId="urn:microsoft.com/office/officeart/2018/2/layout/IconLabelList"/>
    <dgm:cxn modelId="{AC7B706E-B48E-463C-B8DB-27BF99C174CA}" srcId="{46247315-BC0B-469A-8B77-AB0A1B14AAD9}" destId="{270ED5D2-413D-4664-B610-FD191009AE43}" srcOrd="0" destOrd="0" parTransId="{7ADF85ED-7354-4E3A-9834-0BE0E4CFADB6}" sibTransId="{2AC094C6-0FAC-43CE-BDDD-A3E06238594E}"/>
    <dgm:cxn modelId="{32127796-42E1-4514-89F5-21509189DC77}" srcId="{46247315-BC0B-469A-8B77-AB0A1B14AAD9}" destId="{9ECACEB9-BA99-4C52-9697-EA92F645D217}" srcOrd="1" destOrd="0" parTransId="{5970A7C3-165B-4CA7-B038-FB35AC8BA6AA}" sibTransId="{8E19710C-9B6D-4D8E-A873-BAA839FADD3A}"/>
    <dgm:cxn modelId="{328064FB-FCAF-4348-A37F-899E0B95AD55}" type="presOf" srcId="{9ECACEB9-BA99-4C52-9697-EA92F645D217}" destId="{A1FCA54D-4ABA-4759-B16A-C911E61A97A1}" srcOrd="0" destOrd="0" presId="urn:microsoft.com/office/officeart/2018/2/layout/IconLabelList"/>
    <dgm:cxn modelId="{F27D590D-A12D-46C7-9158-532310E124C5}" type="presParOf" srcId="{8D1E7904-E295-4A7A-96B1-D25F7307950D}" destId="{E9E2EE3B-9BC0-4F71-9EE0-65DF0CC86F22}" srcOrd="0" destOrd="0" presId="urn:microsoft.com/office/officeart/2018/2/layout/IconLabelList"/>
    <dgm:cxn modelId="{8913A96B-2892-4DF2-8C9D-A42E183922C0}" type="presParOf" srcId="{E9E2EE3B-9BC0-4F71-9EE0-65DF0CC86F22}" destId="{76824F0E-F8D9-4553-B6B1-D2A151D00C4B}" srcOrd="0" destOrd="0" presId="urn:microsoft.com/office/officeart/2018/2/layout/IconLabelList"/>
    <dgm:cxn modelId="{EF47B5D4-9410-4D08-B0A2-7CBCFC864A21}" type="presParOf" srcId="{E9E2EE3B-9BC0-4F71-9EE0-65DF0CC86F22}" destId="{881584BE-9BF3-4B79-B103-D4EEE4D3B55F}" srcOrd="1" destOrd="0" presId="urn:microsoft.com/office/officeart/2018/2/layout/IconLabelList"/>
    <dgm:cxn modelId="{E6353255-3BAF-41A2-8B38-9DBE2AC43E5D}" type="presParOf" srcId="{E9E2EE3B-9BC0-4F71-9EE0-65DF0CC86F22}" destId="{05AFBA10-8A44-4A65-A0A1-469F39263777}" srcOrd="2" destOrd="0" presId="urn:microsoft.com/office/officeart/2018/2/layout/IconLabelList"/>
    <dgm:cxn modelId="{227B11E2-0D57-4248-9DB5-F3055E9C01FE}" type="presParOf" srcId="{8D1E7904-E295-4A7A-96B1-D25F7307950D}" destId="{0B123D55-1A82-406F-89E7-53E4A8B41B4C}" srcOrd="1" destOrd="0" presId="urn:microsoft.com/office/officeart/2018/2/layout/IconLabelList"/>
    <dgm:cxn modelId="{2B0109FF-8ED7-414A-8980-3606050EBBD0}" type="presParOf" srcId="{8D1E7904-E295-4A7A-96B1-D25F7307950D}" destId="{920AAFC9-41A0-4E2B-9944-4D5ED59261EF}" srcOrd="2" destOrd="0" presId="urn:microsoft.com/office/officeart/2018/2/layout/IconLabelList"/>
    <dgm:cxn modelId="{F0DC8303-3079-4287-8146-1E119464E725}" type="presParOf" srcId="{920AAFC9-41A0-4E2B-9944-4D5ED59261EF}" destId="{E0A0038E-4E25-431B-AFDB-CEBA39575A76}" srcOrd="0" destOrd="0" presId="urn:microsoft.com/office/officeart/2018/2/layout/IconLabelList"/>
    <dgm:cxn modelId="{8295B216-CBBC-4778-9FDE-E52638AE6AFC}" type="presParOf" srcId="{920AAFC9-41A0-4E2B-9944-4D5ED59261EF}" destId="{7A09D98C-E855-4281-9FF9-2FAF21E6E108}" srcOrd="1" destOrd="0" presId="urn:microsoft.com/office/officeart/2018/2/layout/IconLabelList"/>
    <dgm:cxn modelId="{A2843178-E527-49CE-8EB5-8CA056FF0ECA}" type="presParOf" srcId="{920AAFC9-41A0-4E2B-9944-4D5ED59261EF}" destId="{A1FCA54D-4ABA-4759-B16A-C911E61A97A1}"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EA1679-A78B-4B21-B5F2-F0B041C8D77A}">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F8527D-0531-4A3A-94C1-944CAF86D12A}">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Nursing and Health Care</a:t>
          </a:r>
          <a:endParaRPr lang="en-US" sz="4900" kern="1200"/>
        </a:p>
      </dsp:txBody>
      <dsp:txXfrm>
        <a:off x="0" y="0"/>
        <a:ext cx="10515600" cy="1087834"/>
      </dsp:txXfrm>
    </dsp:sp>
    <dsp:sp modelId="{852674C8-2CEF-4CEF-818B-8A1CDFF072AA}">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CE68B-0FA1-4981-B158-C37E0B642690}">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Psychology</a:t>
          </a:r>
          <a:endParaRPr lang="en-US" sz="4900" kern="1200"/>
        </a:p>
      </dsp:txBody>
      <dsp:txXfrm>
        <a:off x="0" y="1087834"/>
        <a:ext cx="10515600" cy="1087834"/>
      </dsp:txXfrm>
    </dsp:sp>
    <dsp:sp modelId="{1082F436-8563-47F3-9603-2E58373DF6F1}">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CCB12E-4765-4F80-A290-589AEB1DCFEA}">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Education</a:t>
          </a:r>
          <a:endParaRPr lang="en-US" sz="4900" kern="1200"/>
        </a:p>
      </dsp:txBody>
      <dsp:txXfrm>
        <a:off x="0" y="2175669"/>
        <a:ext cx="10515600" cy="1087834"/>
      </dsp:txXfrm>
    </dsp:sp>
    <dsp:sp modelId="{55CF1E22-EBD5-4BCC-9D1E-129E34C96FB3}">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342DED-5129-4D1A-9DF4-C29A9ECB6753}">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Sociology and other social science fields</a:t>
          </a:r>
          <a:endParaRPr lang="en-US" sz="4900" kern="1200"/>
        </a:p>
      </dsp:txBody>
      <dsp:txXfrm>
        <a:off x="0" y="3263503"/>
        <a:ext cx="10515600" cy="1087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68B77F-A74E-473C-9ADA-49D98C24D595}">
      <dsp:nvSpPr>
        <dsp:cNvPr id="0" name=""/>
        <dsp:cNvSpPr/>
      </dsp:nvSpPr>
      <dsp:spPr>
        <a:xfrm>
          <a:off x="5134" y="0"/>
          <a:ext cx="10505330" cy="435133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Generates a hypotheses for a construct</a:t>
          </a:r>
          <a:endParaRPr lang="en-US" sz="6500" kern="1200"/>
        </a:p>
      </dsp:txBody>
      <dsp:txXfrm>
        <a:off x="132580" y="127446"/>
        <a:ext cx="10250438" cy="40964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824F0E-F8D9-4553-B6B1-D2A151D00C4B}">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AFBA10-8A44-4A65-A0A1-469F39263777}">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100000"/>
            </a:lnSpc>
            <a:spcBef>
              <a:spcPct val="0"/>
            </a:spcBef>
            <a:spcAft>
              <a:spcPct val="35000"/>
            </a:spcAft>
            <a:buNone/>
          </a:pPr>
          <a:r>
            <a:rPr lang="en-GB" sz="3400" kern="1200"/>
            <a:t>Prescriptive</a:t>
          </a:r>
          <a:endParaRPr lang="en-US" sz="3400" kern="1200"/>
        </a:p>
      </dsp:txBody>
      <dsp:txXfrm>
        <a:off x="559800" y="3022743"/>
        <a:ext cx="4320000" cy="720000"/>
      </dsp:txXfrm>
    </dsp:sp>
    <dsp:sp modelId="{E0A0038E-4E25-431B-AFDB-CEBA39575A76}">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FCA54D-4ABA-4759-B16A-C911E61A97A1}">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100000"/>
            </a:lnSpc>
            <a:spcBef>
              <a:spcPct val="0"/>
            </a:spcBef>
            <a:spcAft>
              <a:spcPct val="35000"/>
            </a:spcAft>
            <a:buNone/>
          </a:pPr>
          <a:r>
            <a:rPr lang="en-GB" sz="3400" kern="1200"/>
            <a:t>A very precise approach</a:t>
          </a:r>
          <a:endParaRPr lang="en-US" sz="3400" kern="1200"/>
        </a:p>
      </dsp:txBody>
      <dsp:txXfrm>
        <a:off x="5635800" y="3022743"/>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EDACC-CDBC-4663-A138-2B1E069064C7}" type="datetimeFigureOut">
              <a:rPr lang="en-GB" smtClean="0"/>
              <a:t>30/10/2023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D7FC4E-4A86-47F1-B60B-4E84689376CF}" type="slidenum">
              <a:rPr lang="en-GB" smtClean="0"/>
              <a:t>‹#›</a:t>
            </a:fld>
            <a:endParaRPr lang="en-GB"/>
          </a:p>
        </p:txBody>
      </p:sp>
    </p:spTree>
    <p:extLst>
      <p:ext uri="{BB962C8B-B14F-4D97-AF65-F5344CB8AC3E}">
        <p14:creationId xmlns:p14="http://schemas.microsoft.com/office/powerpoint/2010/main" val="47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644532D5-5CEB-426E-9977-F59E736C95D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C9BCCA6-EBC7-4450-B1A2-7D1860B34B40}" type="slidenum">
              <a:rPr lang="en-GB" altLang="en-US"/>
              <a:pPr>
                <a:spcBef>
                  <a:spcPct val="0"/>
                </a:spcBef>
              </a:pPr>
              <a:t>1</a:t>
            </a:fld>
            <a:endParaRPr lang="en-GB" altLang="en-US"/>
          </a:p>
        </p:txBody>
      </p:sp>
      <p:sp>
        <p:nvSpPr>
          <p:cNvPr id="4099" name="Rectangle 2">
            <a:extLst>
              <a:ext uri="{FF2B5EF4-FFF2-40B4-BE49-F238E27FC236}">
                <a16:creationId xmlns:a16="http://schemas.microsoft.com/office/drawing/2014/main" id="{FA0202E0-FC9D-49C9-9C08-F21AC4BB613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DAA3205-EE0B-4D02-A85A-58842E4395B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400" b="0" i="0" u="none" strike="noStrike" baseline="0" dirty="0">
                <a:latin typeface="Arial" panose="020B0604020202020204" pitchFamily="34" charset="0"/>
                <a:cs typeface="Arial" panose="020B0604020202020204" pitchFamily="34" charset="0"/>
              </a:rPr>
              <a:t>&lt;&lt;&lt; </a:t>
            </a:r>
            <a:r>
              <a:rPr lang="en-GB" sz="1400" dirty="0">
                <a:latin typeface="Arial" panose="020B0604020202020204" pitchFamily="34" charset="0"/>
                <a:cs typeface="Arial" panose="020B0604020202020204" pitchFamily="34" charset="0"/>
              </a:rPr>
              <a:t>Two sociologists, Barney Glaser and Anselm Strauss developed this innovative theory in the late 60’s from their work with terminally ill patients; During research, they encountered and criticised the overemphasis of verifying theories to the detriment of actually </a:t>
            </a:r>
            <a:r>
              <a:rPr lang="en-GB" sz="1400" b="1" i="1" dirty="0">
                <a:latin typeface="Arial" panose="020B0604020202020204" pitchFamily="34" charset="0"/>
                <a:cs typeface="Arial" panose="020B0604020202020204" pitchFamily="34" charset="0"/>
              </a:rPr>
              <a:t>generating</a:t>
            </a:r>
            <a:r>
              <a:rPr lang="en-GB" sz="1400" dirty="0">
                <a:latin typeface="Arial" panose="020B0604020202020204" pitchFamily="34" charset="0"/>
                <a:cs typeface="Arial" panose="020B0604020202020204" pitchFamily="34" charset="0"/>
              </a:rPr>
              <a:t> the theory itself; They asserted that  the twofold process of firstly, generating and subsequently, verifying a theory should receive equal treatment within social research. #</a:t>
            </a:r>
            <a:endParaRPr lang="en-GB" sz="1400" dirty="0"/>
          </a:p>
        </p:txBody>
      </p:sp>
      <p:sp>
        <p:nvSpPr>
          <p:cNvPr id="4" name="Slide Number Placeholder 3"/>
          <p:cNvSpPr>
            <a:spLocks noGrp="1"/>
          </p:cNvSpPr>
          <p:nvPr>
            <p:ph type="sldNum" sz="quarter" idx="5"/>
          </p:nvPr>
        </p:nvSpPr>
        <p:spPr/>
        <p:txBody>
          <a:bodyPr/>
          <a:lstStyle/>
          <a:p>
            <a:pPr>
              <a:defRPr/>
            </a:pPr>
            <a:fld id="{A91AFE29-35C6-4144-9503-7185FF5A8689}" type="slidenum">
              <a:rPr lang="en-GB" altLang="en-US" smtClean="0"/>
              <a:pPr>
                <a:defRPr/>
              </a:pPr>
              <a:t>2</a:t>
            </a:fld>
            <a:endParaRPr lang="en-GB" altLang="en-US"/>
          </a:p>
        </p:txBody>
      </p:sp>
    </p:spTree>
    <p:extLst>
      <p:ext uri="{BB962C8B-B14F-4D97-AF65-F5344CB8AC3E}">
        <p14:creationId xmlns:p14="http://schemas.microsoft.com/office/powerpoint/2010/main" val="222292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400" dirty="0">
                <a:latin typeface="Arial" panose="020B0604020202020204" pitchFamily="34" charset="0"/>
                <a:cs typeface="Arial" panose="020B0604020202020204" pitchFamily="34" charset="0"/>
              </a:rPr>
              <a:t>This led to the publication entitled ‘Awareness of Dying’ in (1965), which related to interactions between medical staff and terminally ill patients in hospices….. </a:t>
            </a:r>
            <a:r>
              <a:rPr lang="en-GB" sz="1400" b="0" i="0" u="none" strike="noStrike" baseline="0" dirty="0">
                <a:latin typeface="Arial" panose="020B0604020202020204" pitchFamily="34" charset="0"/>
                <a:cs typeface="Arial" panose="020B0604020202020204" pitchFamily="34" charset="0"/>
              </a:rPr>
              <a:t>The intent of a </a:t>
            </a:r>
            <a:r>
              <a:rPr lang="en-GB" sz="1400" b="1" i="1" u="none" strike="noStrike" baseline="0" dirty="0">
                <a:latin typeface="Arial" panose="020B0604020202020204" pitchFamily="34" charset="0"/>
                <a:cs typeface="Arial" panose="020B0604020202020204" pitchFamily="34" charset="0"/>
              </a:rPr>
              <a:t>grounded theory </a:t>
            </a:r>
            <a:r>
              <a:rPr lang="en-GB" sz="1400" b="0" i="1" u="none" strike="noStrike" baseline="0" dirty="0">
                <a:latin typeface="Arial" panose="020B0604020202020204" pitchFamily="34" charset="0"/>
                <a:cs typeface="Arial" panose="020B0604020202020204" pitchFamily="34" charset="0"/>
              </a:rPr>
              <a:t>study therefore </a:t>
            </a:r>
            <a:r>
              <a:rPr lang="en-GB" sz="1400" b="0" i="0" u="none" strike="noStrike" baseline="0" dirty="0">
                <a:latin typeface="Arial" panose="020B0604020202020204" pitchFamily="34" charset="0"/>
                <a:cs typeface="Arial" panose="020B0604020202020204" pitchFamily="34" charset="0"/>
              </a:rPr>
              <a:t>is to move beyond </a:t>
            </a:r>
            <a:r>
              <a:rPr lang="en-GB" sz="1400" b="1" i="1" u="none" strike="noStrike" baseline="0" dirty="0">
                <a:latin typeface="Arial" panose="020B0604020202020204" pitchFamily="34" charset="0"/>
                <a:cs typeface="Arial" panose="020B0604020202020204" pitchFamily="34" charset="0"/>
              </a:rPr>
              <a:t>description</a:t>
            </a:r>
            <a:r>
              <a:rPr lang="en-GB" sz="1400" b="0" i="0" u="none" strike="noStrike" baseline="0" dirty="0">
                <a:latin typeface="Arial" panose="020B0604020202020204" pitchFamily="34" charset="0"/>
                <a:cs typeface="Arial" panose="020B0604020202020204" pitchFamily="34" charset="0"/>
              </a:rPr>
              <a:t> and to </a:t>
            </a:r>
            <a:r>
              <a:rPr lang="en-GB" sz="1400" b="1" i="1" u="none" strike="noStrike" baseline="0" dirty="0">
                <a:latin typeface="Arial" panose="020B0604020202020204" pitchFamily="34" charset="0"/>
                <a:cs typeface="Arial" panose="020B0604020202020204" pitchFamily="34" charset="0"/>
              </a:rPr>
              <a:t>generate</a:t>
            </a:r>
            <a:r>
              <a:rPr lang="en-GB" sz="1400" b="0" i="1" u="none" strike="noStrike" baseline="0" dirty="0">
                <a:latin typeface="Arial" panose="020B0604020202020204" pitchFamily="34" charset="0"/>
                <a:cs typeface="Arial" panose="020B0604020202020204" pitchFamily="34" charset="0"/>
              </a:rPr>
              <a:t> or </a:t>
            </a:r>
            <a:r>
              <a:rPr lang="en-GB" sz="1400" b="1" i="1" u="none" strike="noStrike" baseline="0" dirty="0">
                <a:latin typeface="Arial" panose="020B0604020202020204" pitchFamily="34" charset="0"/>
                <a:cs typeface="Arial" panose="020B0604020202020204" pitchFamily="34" charset="0"/>
              </a:rPr>
              <a:t>discove</a:t>
            </a:r>
            <a:r>
              <a:rPr lang="en-GB" sz="1400" b="0" i="1" u="none" strike="noStrike" baseline="0" dirty="0">
                <a:latin typeface="Arial" panose="020B0604020202020204" pitchFamily="34" charset="0"/>
                <a:cs typeface="Arial" panose="020B0604020202020204" pitchFamily="34" charset="0"/>
              </a:rPr>
              <a:t>r a theory, </a:t>
            </a:r>
            <a:r>
              <a:rPr lang="en-GB" sz="1400" b="0" i="0" u="none" strike="noStrike" baseline="0" dirty="0">
                <a:latin typeface="Arial" panose="020B0604020202020204" pitchFamily="34" charset="0"/>
                <a:cs typeface="Arial" panose="020B0604020202020204" pitchFamily="34" charset="0"/>
              </a:rPr>
              <a:t>an abstract, or analytical schema of a process#  </a:t>
            </a:r>
            <a:endParaRPr lang="en-GB" sz="1400" dirty="0"/>
          </a:p>
        </p:txBody>
      </p:sp>
      <p:sp>
        <p:nvSpPr>
          <p:cNvPr id="4" name="Slide Number Placeholder 3"/>
          <p:cNvSpPr>
            <a:spLocks noGrp="1"/>
          </p:cNvSpPr>
          <p:nvPr>
            <p:ph type="sldNum" sz="quarter" idx="5"/>
          </p:nvPr>
        </p:nvSpPr>
        <p:spPr/>
        <p:txBody>
          <a:bodyPr/>
          <a:lstStyle/>
          <a:p>
            <a:pPr>
              <a:defRPr/>
            </a:pPr>
            <a:fld id="{188A052A-1C60-4701-9F88-FD3862DD6043}" type="slidenum">
              <a:rPr lang="en-GB" altLang="en-US" smtClean="0"/>
              <a:pPr>
                <a:defRPr/>
              </a:pPr>
              <a:t>3</a:t>
            </a:fld>
            <a:endParaRPr lang="en-GB" altLang="en-US"/>
          </a:p>
        </p:txBody>
      </p:sp>
    </p:spTree>
    <p:extLst>
      <p:ext uri="{BB962C8B-B14F-4D97-AF65-F5344CB8AC3E}">
        <p14:creationId xmlns:p14="http://schemas.microsoft.com/office/powerpoint/2010/main" val="3969545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400" b="0" i="0" u="none" strike="noStrike" baseline="0" dirty="0">
                <a:latin typeface="Arial" panose="020B0604020202020204" pitchFamily="34" charset="0"/>
                <a:cs typeface="Arial" panose="020B0604020202020204" pitchFamily="34" charset="0"/>
              </a:rPr>
              <a:t>A key idea is that this theory-development doesn’t come "</a:t>
            </a:r>
            <a:r>
              <a:rPr lang="en-GB" sz="1400" b="1" i="0" u="none" strike="noStrike" baseline="0" dirty="0">
                <a:latin typeface="Arial" panose="020B0604020202020204" pitchFamily="34" charset="0"/>
                <a:cs typeface="Arial" panose="020B0604020202020204" pitchFamily="34" charset="0"/>
              </a:rPr>
              <a:t>off the shelf</a:t>
            </a:r>
            <a:r>
              <a:rPr lang="en-GB" sz="1400" b="0" i="0" u="none" strike="noStrike" baseline="0" dirty="0">
                <a:latin typeface="Arial" panose="020B0604020202020204" pitchFamily="34" charset="0"/>
                <a:cs typeface="Arial" panose="020B0604020202020204" pitchFamily="34" charset="0"/>
              </a:rPr>
              <a:t>," but is </a:t>
            </a:r>
            <a:r>
              <a:rPr lang="en-GB" sz="1400" b="1" i="1" u="none" strike="noStrike" baseline="0" dirty="0">
                <a:latin typeface="Arial" panose="020B0604020202020204" pitchFamily="34" charset="0"/>
                <a:cs typeface="Arial" panose="020B0604020202020204" pitchFamily="34" charset="0"/>
              </a:rPr>
              <a:t>generated</a:t>
            </a:r>
            <a:r>
              <a:rPr lang="en-GB" sz="1400" b="0" i="0" u="none" strike="noStrike" baseline="0" dirty="0">
                <a:latin typeface="Arial" panose="020B0604020202020204" pitchFamily="34" charset="0"/>
                <a:cs typeface="Arial" panose="020B0604020202020204" pitchFamily="34" charset="0"/>
              </a:rPr>
              <a:t> or "</a:t>
            </a:r>
            <a:r>
              <a:rPr lang="en-GB" sz="1400" b="1" i="1" u="none" strike="noStrike" baseline="0" dirty="0">
                <a:latin typeface="Arial" panose="020B0604020202020204" pitchFamily="34" charset="0"/>
                <a:cs typeface="Arial" panose="020B0604020202020204" pitchFamily="34" charset="0"/>
              </a:rPr>
              <a:t>grounded</a:t>
            </a:r>
            <a:r>
              <a:rPr lang="en-GB" sz="1400" b="0" i="0" u="none" strike="noStrike" baseline="0" dirty="0">
                <a:latin typeface="Arial" panose="020B0604020202020204" pitchFamily="34" charset="0"/>
                <a:cs typeface="Arial" panose="020B0604020202020204" pitchFamily="34" charset="0"/>
              </a:rPr>
              <a:t>" in data from participants who have experienced the process. So, grounded theory is a qualitative research design in which the researcher </a:t>
            </a:r>
            <a:r>
              <a:rPr lang="en-GB" sz="1400" b="1" i="1" u="none" strike="noStrike" baseline="0" dirty="0">
                <a:latin typeface="Arial" panose="020B0604020202020204" pitchFamily="34" charset="0"/>
                <a:cs typeface="Arial" panose="020B0604020202020204" pitchFamily="34" charset="0"/>
              </a:rPr>
              <a:t>generates</a:t>
            </a:r>
            <a:r>
              <a:rPr lang="en-GB" sz="1400" b="0" i="0" u="none" strike="noStrike" baseline="0" dirty="0">
                <a:latin typeface="Arial" panose="020B0604020202020204" pitchFamily="34" charset="0"/>
                <a:cs typeface="Arial" panose="020B0604020202020204" pitchFamily="34" charset="0"/>
              </a:rPr>
              <a:t> a general explanation (a theory) of a process, action, or interaction, shaped by the views of a large number of participants# </a:t>
            </a:r>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6D7FC4E-4A86-47F1-B60B-4E84689376CF}" type="slidenum">
              <a:rPr lang="en-GB" smtClean="0"/>
              <a:t>4</a:t>
            </a:fld>
            <a:endParaRPr lang="en-GB"/>
          </a:p>
        </p:txBody>
      </p:sp>
    </p:spTree>
    <p:extLst>
      <p:ext uri="{BB962C8B-B14F-4D97-AF65-F5344CB8AC3E}">
        <p14:creationId xmlns:p14="http://schemas.microsoft.com/office/powerpoint/2010/main" val="2013606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0" i="0" u="none" strike="noStrike" baseline="0" dirty="0">
                <a:latin typeface="Arial" panose="020B0604020202020204" pitchFamily="34" charset="0"/>
                <a:cs typeface="Arial" panose="020B0604020202020204" pitchFamily="34" charset="0"/>
              </a:rPr>
              <a:t>&lt;&lt;&lt;as with </a:t>
            </a:r>
            <a:r>
              <a:rPr lang="en-GB" sz="1400" dirty="0">
                <a:latin typeface="Arial" panose="020B0604020202020204" pitchFamily="34" charset="0"/>
                <a:cs typeface="Arial" panose="020B0604020202020204" pitchFamily="34" charset="0"/>
              </a:rPr>
              <a:t>the other approaches we’ve considered, Theory</a:t>
            </a:r>
            <a:r>
              <a:rPr lang="en-GB" sz="1400" b="0" i="0" u="none" strike="noStrike" baseline="0" dirty="0">
                <a:latin typeface="Arial" panose="020B0604020202020204" pitchFamily="34" charset="0"/>
                <a:cs typeface="Arial" panose="020B0604020202020204" pitchFamily="34" charset="0"/>
              </a:rPr>
              <a:t>-development is ‘</a:t>
            </a:r>
            <a:r>
              <a:rPr lang="en-GB" sz="1400" b="1" i="1" u="none" strike="noStrike" baseline="0" dirty="0">
                <a:latin typeface="Arial" panose="020B0604020202020204" pitchFamily="34" charset="0"/>
                <a:cs typeface="Arial" panose="020B0604020202020204" pitchFamily="34" charset="0"/>
              </a:rPr>
              <a:t>grounded"</a:t>
            </a:r>
            <a:r>
              <a:rPr lang="en-GB" sz="1400" b="0" i="0" u="none" strike="noStrike" baseline="0" dirty="0">
                <a:latin typeface="Arial" panose="020B0604020202020204" pitchFamily="34" charset="0"/>
                <a:cs typeface="Arial" panose="020B0604020202020204" pitchFamily="34" charset="0"/>
              </a:rPr>
              <a:t> in data from participants#</a:t>
            </a:r>
            <a:endParaRPr lang="en-GB" sz="14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5</a:t>
            </a:fld>
            <a:endParaRPr lang="en-GB"/>
          </a:p>
        </p:txBody>
      </p:sp>
    </p:spTree>
    <p:extLst>
      <p:ext uri="{BB962C8B-B14F-4D97-AF65-F5344CB8AC3E}">
        <p14:creationId xmlns:p14="http://schemas.microsoft.com/office/powerpoint/2010/main" val="26198922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B97872AF-7EF4-4577-AF49-BBA564879DE7}"/>
              </a:ext>
            </a:extLst>
          </p:cNvPr>
          <p:cNvSpPr>
            <a:spLocks noGrp="1" noRot="1" noChangeAspect="1" noChangeArrowheads="1" noTextEdit="1"/>
          </p:cNvSpPr>
          <p:nvPr>
            <p:ph type="sldImg"/>
          </p:nvPr>
        </p:nvSpPr>
        <p:spPr>
          <a:ln/>
        </p:spPr>
      </p:sp>
      <p:sp>
        <p:nvSpPr>
          <p:cNvPr id="6147" name="Rectangle 3">
            <a:extLst>
              <a:ext uri="{FF2B5EF4-FFF2-40B4-BE49-F238E27FC236}">
                <a16:creationId xmlns:a16="http://schemas.microsoft.com/office/drawing/2014/main" id="{9DC2E428-B70F-4C06-AB28-75E8117FD18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u="none" strike="noStrike" baseline="0" dirty="0">
                <a:latin typeface="Arial" panose="020B0604020202020204" pitchFamily="34" charset="0"/>
                <a:cs typeface="Arial" panose="020B0604020202020204" pitchFamily="34" charset="0"/>
              </a:rPr>
              <a:t> </a:t>
            </a:r>
            <a:endParaRPr lang="en-US" altLang="en-US" dirty="0">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400" dirty="0">
                <a:solidFill>
                  <a:schemeClr val="tx1">
                    <a:lumMod val="85000"/>
                    <a:lumOff val="15000"/>
                  </a:schemeClr>
                </a:solidFill>
                <a:latin typeface="Arial" panose="020B0604020202020204" pitchFamily="34" charset="0"/>
                <a:cs typeface="Arial" panose="020B0604020202020204" pitchFamily="34" charset="0"/>
              </a:rPr>
              <a:t>Grounded theory is the study of a concept!  It isn’t a </a:t>
            </a:r>
            <a:r>
              <a:rPr lang="en-GB" altLang="en-US" sz="1400" b="1" i="1" dirty="0">
                <a:solidFill>
                  <a:schemeClr val="tx1">
                    <a:lumMod val="85000"/>
                    <a:lumOff val="15000"/>
                  </a:schemeClr>
                </a:solidFill>
                <a:latin typeface="Arial" panose="020B0604020202020204" pitchFamily="34" charset="0"/>
                <a:cs typeface="Arial" panose="020B0604020202020204" pitchFamily="34" charset="0"/>
              </a:rPr>
              <a:t>descriptive </a:t>
            </a:r>
            <a:r>
              <a:rPr lang="en-GB" altLang="en-US" sz="1400" dirty="0">
                <a:solidFill>
                  <a:schemeClr val="tx1">
                    <a:lumMod val="85000"/>
                    <a:lumOff val="15000"/>
                  </a:schemeClr>
                </a:solidFill>
                <a:latin typeface="Arial" panose="020B0604020202020204" pitchFamily="34" charset="0"/>
                <a:cs typeface="Arial" panose="020B0604020202020204" pitchFamily="34" charset="0"/>
              </a:rPr>
              <a:t>study of a </a:t>
            </a:r>
            <a:r>
              <a:rPr lang="en-GB" altLang="en-US" sz="1400" b="1" i="1" dirty="0">
                <a:solidFill>
                  <a:schemeClr val="tx1">
                    <a:lumMod val="85000"/>
                    <a:lumOff val="15000"/>
                  </a:schemeClr>
                </a:solidFill>
                <a:latin typeface="Arial" panose="020B0604020202020204" pitchFamily="34" charset="0"/>
                <a:cs typeface="Arial" panose="020B0604020202020204" pitchFamily="34" charset="0"/>
              </a:rPr>
              <a:t>descriptive</a:t>
            </a:r>
            <a:r>
              <a:rPr lang="en-GB" altLang="en-US" sz="1400" dirty="0">
                <a:solidFill>
                  <a:schemeClr val="tx1">
                    <a:lumMod val="85000"/>
                    <a:lumOff val="15000"/>
                  </a:schemeClr>
                </a:solidFill>
                <a:latin typeface="Arial" panose="020B0604020202020204" pitchFamily="34" charset="0"/>
                <a:cs typeface="Arial" panose="020B0604020202020204" pitchFamily="34" charset="0"/>
              </a:rPr>
              <a:t> problem’ …</a:t>
            </a:r>
            <a:r>
              <a:rPr lang="en-GB" sz="1400" b="0" u="none" strike="noStrike" baseline="0" dirty="0">
                <a:latin typeface="Arial" panose="020B0604020202020204" pitchFamily="34" charset="0"/>
                <a:cs typeface="Arial" panose="020B0604020202020204" pitchFamily="34" charset="0"/>
              </a:rPr>
              <a:t> some recent grounded theory perspectives seek to reclaim grounded theory from what they see as it’s "</a:t>
            </a:r>
            <a:r>
              <a:rPr lang="en-GB" sz="1400" b="1" i="1" u="none" strike="noStrike" baseline="0" dirty="0">
                <a:latin typeface="Arial" panose="020B0604020202020204" pitchFamily="34" charset="0"/>
                <a:cs typeface="Arial" panose="020B0604020202020204" pitchFamily="34" charset="0"/>
              </a:rPr>
              <a:t>positivist</a:t>
            </a:r>
            <a:r>
              <a:rPr lang="en-GB" sz="1400" b="1" u="none" strike="noStrike" baseline="0" dirty="0">
                <a:latin typeface="Arial" panose="020B0604020202020204" pitchFamily="34" charset="0"/>
                <a:cs typeface="Arial" panose="020B0604020202020204" pitchFamily="34" charset="0"/>
              </a:rPr>
              <a:t> </a:t>
            </a:r>
            <a:r>
              <a:rPr lang="en-GB" sz="1400" b="0" u="none" strike="noStrike" baseline="0" dirty="0">
                <a:latin typeface="Arial" panose="020B0604020202020204" pitchFamily="34" charset="0"/>
                <a:cs typeface="Arial" panose="020B0604020202020204" pitchFamily="34" charset="0"/>
              </a:rPr>
              <a:t>underpinnings"#  </a:t>
            </a:r>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6D7FC4E-4A86-47F1-B60B-4E84689376CF}" type="slidenum">
              <a:rPr lang="en-GB" smtClean="0"/>
              <a:t>7</a:t>
            </a:fld>
            <a:endParaRPr lang="en-GB"/>
          </a:p>
        </p:txBody>
      </p:sp>
    </p:spTree>
    <p:extLst>
      <p:ext uri="{BB962C8B-B14F-4D97-AF65-F5344CB8AC3E}">
        <p14:creationId xmlns:p14="http://schemas.microsoft.com/office/powerpoint/2010/main" val="10440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C3E2FD08-A199-4970-9494-98DF30EE9877}"/>
              </a:ext>
            </a:extLst>
          </p:cNvPr>
          <p:cNvSpPr>
            <a:spLocks noGrp="1" noRot="1" noChangeAspect="1" noChangeArrowheads="1" noTextEdit="1"/>
          </p:cNvSpPr>
          <p:nvPr>
            <p:ph type="sldImg"/>
          </p:nvPr>
        </p:nvSpPr>
        <p:spPr>
          <a:xfrm>
            <a:off x="909638" y="1009650"/>
            <a:ext cx="5486400" cy="3086100"/>
          </a:xfrm>
          <a:ln/>
        </p:spPr>
      </p:sp>
      <p:sp>
        <p:nvSpPr>
          <p:cNvPr id="8195" name="Rectangle 3">
            <a:extLst>
              <a:ext uri="{FF2B5EF4-FFF2-40B4-BE49-F238E27FC236}">
                <a16:creationId xmlns:a16="http://schemas.microsoft.com/office/drawing/2014/main" id="{D4455984-37CB-44A9-BBE0-A5361A2FE403}"/>
              </a:ext>
            </a:extLst>
          </p:cNvPr>
          <p:cNvSpPr>
            <a:spLocks noGrp="1" noChangeArrowheads="1"/>
          </p:cNvSpPr>
          <p:nvPr>
            <p:ph type="body" idx="1"/>
          </p:nvPr>
        </p:nvSpPr>
        <p:spPr>
          <a:xfrm>
            <a:off x="685800" y="4400549"/>
            <a:ext cx="5486400" cy="449726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400" b="0" i="0" u="none" strike="noStrike" baseline="0" dirty="0">
                <a:latin typeface="Arial" panose="020B0604020202020204" pitchFamily="34" charset="0"/>
                <a:cs typeface="Arial" panose="020B0604020202020204" pitchFamily="34" charset="0"/>
              </a:rPr>
              <a:t>&lt;&lt;&lt; </a:t>
            </a:r>
            <a:r>
              <a:rPr lang="en-GB" altLang="en-US" sz="1400" dirty="0">
                <a:latin typeface="Arial" panose="020B0604020202020204" pitchFamily="34" charset="0"/>
                <a:cs typeface="Arial" panose="020B0604020202020204" pitchFamily="34" charset="0"/>
              </a:rPr>
              <a:t>Barney Glaser and Anselm Strauss [</a:t>
            </a:r>
            <a:r>
              <a:rPr lang="en-GB" altLang="en-US" sz="1400" b="1" dirty="0">
                <a:latin typeface="Arial" panose="020B0604020202020204" pitchFamily="34" charset="0"/>
                <a:cs typeface="Arial" panose="020B0604020202020204" pitchFamily="34" charset="0"/>
              </a:rPr>
              <a:t>Glaser and Strauss</a:t>
            </a:r>
            <a:r>
              <a:rPr lang="en-GB" altLang="en-US" sz="1400" dirty="0">
                <a:latin typeface="Arial" panose="020B0604020202020204" pitchFamily="34" charset="0"/>
                <a:cs typeface="Arial" panose="020B0604020202020204" pitchFamily="34" charset="0"/>
              </a:rPr>
              <a:t>] K </a:t>
            </a:r>
            <a:r>
              <a:rPr lang="en-GB" altLang="en-US" sz="1400" b="1" i="1" dirty="0">
                <a:latin typeface="Arial" panose="020B0604020202020204" pitchFamily="34" charset="0"/>
                <a:cs typeface="Arial" panose="020B0604020202020204" pitchFamily="34" charset="0"/>
              </a:rPr>
              <a:t>Charmaz </a:t>
            </a:r>
            <a:r>
              <a:rPr lang="en-GB" altLang="en-US" sz="1400" dirty="0">
                <a:latin typeface="Arial" panose="020B0604020202020204" pitchFamily="34" charset="0"/>
                <a:cs typeface="Arial" panose="020B0604020202020204" pitchFamily="34" charset="0"/>
              </a:rPr>
              <a:t>… and A </a:t>
            </a:r>
            <a:r>
              <a:rPr lang="en-GB" altLang="en-US" sz="1400" b="1" i="1" dirty="0">
                <a:latin typeface="Arial" panose="020B0604020202020204" pitchFamily="34" charset="0"/>
                <a:cs typeface="Arial" panose="020B0604020202020204" pitchFamily="34" charset="0"/>
              </a:rPr>
              <a:t>Clark</a:t>
            </a:r>
            <a:r>
              <a:rPr lang="en-GB" altLang="en-US" sz="1400" dirty="0">
                <a:latin typeface="Arial" panose="020B0604020202020204" pitchFamily="34" charset="0"/>
                <a:cs typeface="Arial" panose="020B0604020202020204" pitchFamily="34" charset="0"/>
              </a:rPr>
              <a:t>  So, what have we got so far …. </a:t>
            </a:r>
            <a:r>
              <a:rPr lang="en-GB" sz="1400" b="0" i="0" u="none" strike="noStrike" baseline="0" dirty="0">
                <a:latin typeface="Arial" panose="020B0604020202020204" pitchFamily="34" charset="0"/>
                <a:cs typeface="Arial" panose="020B0604020202020204" pitchFamily="34" charset="0"/>
              </a:rPr>
              <a:t>This qualitative design was developed in sociology in 1967, by two researchers, Barney Glaser and Anselm Strauss, who felt that theories used in research were often inappropriate and ill-suited  They elaborated on their ideas through several books between (1978</a:t>
            </a:r>
            <a:r>
              <a:rPr lang="en-GB" sz="1400" dirty="0">
                <a:latin typeface="Arial" panose="020B0604020202020204" pitchFamily="34" charset="0"/>
                <a:cs typeface="Arial" panose="020B0604020202020204" pitchFamily="34" charset="0"/>
              </a:rPr>
              <a:t> - </a:t>
            </a:r>
            <a:r>
              <a:rPr lang="de-DE" sz="1400" b="0" i="0" u="none" strike="noStrike" baseline="0" dirty="0">
                <a:latin typeface="Arial" panose="020B0604020202020204" pitchFamily="34" charset="0"/>
                <a:cs typeface="Arial" panose="020B0604020202020204" pitchFamily="34" charset="0"/>
              </a:rPr>
              <a:t>1998).... In </a:t>
            </a:r>
            <a:r>
              <a:rPr lang="en-GB" sz="1400" b="0" i="0" u="none" strike="noStrike" baseline="0" dirty="0">
                <a:latin typeface="Arial" panose="020B0604020202020204" pitchFamily="34" charset="0"/>
                <a:cs typeface="Arial" panose="020B0604020202020204" pitchFamily="34" charset="0"/>
              </a:rPr>
              <a:t>contrast to other approaches in sociology, grounded theorists held that theories should be "</a:t>
            </a:r>
            <a:r>
              <a:rPr lang="en-GB" sz="1400" b="1" i="1" u="none" strike="noStrike" baseline="0" dirty="0">
                <a:latin typeface="Arial" panose="020B0604020202020204" pitchFamily="34" charset="0"/>
                <a:cs typeface="Arial" panose="020B0604020202020204" pitchFamily="34" charset="0"/>
              </a:rPr>
              <a:t>grounded</a:t>
            </a:r>
            <a:r>
              <a:rPr lang="en-GB" sz="1400" b="0" i="0" u="none" strike="noStrike" baseline="0" dirty="0">
                <a:latin typeface="Arial" panose="020B0604020202020204" pitchFamily="34" charset="0"/>
                <a:cs typeface="Arial" panose="020B0604020202020204" pitchFamily="34" charset="0"/>
              </a:rPr>
              <a:t>" in data from the field,  So, grounded theory provides for the </a:t>
            </a:r>
            <a:r>
              <a:rPr lang="en-GB" sz="1400" b="1" i="1" u="none" strike="noStrike" baseline="0" dirty="0">
                <a:latin typeface="Arial" panose="020B0604020202020204" pitchFamily="34" charset="0"/>
                <a:cs typeface="Arial" panose="020B0604020202020204" pitchFamily="34" charset="0"/>
              </a:rPr>
              <a:t>generation</a:t>
            </a:r>
            <a:r>
              <a:rPr lang="en-GB" sz="1400" b="0" i="0" u="none" strike="noStrike" baseline="0" dirty="0">
                <a:latin typeface="Arial" panose="020B0604020202020204" pitchFamily="34" charset="0"/>
                <a:cs typeface="Arial" panose="020B0604020202020204" pitchFamily="34" charset="0"/>
              </a:rPr>
              <a:t> of a </a:t>
            </a:r>
            <a:r>
              <a:rPr lang="en-GB" sz="1400" b="1" i="1" u="none" strike="noStrike" baseline="0" dirty="0">
                <a:latin typeface="Arial" panose="020B0604020202020204" pitchFamily="34" charset="0"/>
                <a:cs typeface="Arial" panose="020B0604020202020204" pitchFamily="34" charset="0"/>
              </a:rPr>
              <a:t>theory</a:t>
            </a:r>
            <a:r>
              <a:rPr lang="en-GB" sz="1400" b="0" i="0" u="none" strike="noStrike" baseline="0" dirty="0">
                <a:latin typeface="Arial" panose="020B0604020202020204" pitchFamily="34" charset="0"/>
                <a:cs typeface="Arial" panose="020B0604020202020204" pitchFamily="34" charset="0"/>
              </a:rPr>
              <a:t> (complete with a diagram and hypotheses) of actions, interactions, or processes, through interrelating categories of information based on data collected from individuals#</a:t>
            </a:r>
            <a:endParaRPr lang="en-GB" altLang="en-US" sz="1400" dirty="0">
              <a:latin typeface="Arial" panose="020B0604020202020204" pitchFamily="34" charset="0"/>
              <a:cs typeface="Arial" panose="020B0604020202020204" pitchFamily="34" charset="0"/>
            </a:endParaRPr>
          </a:p>
          <a:p>
            <a:endParaRPr lang="en-US" altLang="en-US" dirty="0">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026">
            <a:extLst>
              <a:ext uri="{FF2B5EF4-FFF2-40B4-BE49-F238E27FC236}">
                <a16:creationId xmlns:a16="http://schemas.microsoft.com/office/drawing/2014/main" id="{AEB11DE5-461A-486B-8C34-6632E479A298}"/>
              </a:ext>
            </a:extLst>
          </p:cNvPr>
          <p:cNvSpPr>
            <a:spLocks noGrp="1" noRot="1" noChangeAspect="1" noChangeArrowheads="1" noTextEdit="1"/>
          </p:cNvSpPr>
          <p:nvPr>
            <p:ph type="sldImg"/>
          </p:nvPr>
        </p:nvSpPr>
        <p:spPr>
          <a:ln/>
        </p:spPr>
      </p:sp>
      <p:sp>
        <p:nvSpPr>
          <p:cNvPr id="10243" name="Rectangle 1027">
            <a:extLst>
              <a:ext uri="{FF2B5EF4-FFF2-40B4-BE49-F238E27FC236}">
                <a16:creationId xmlns:a16="http://schemas.microsoft.com/office/drawing/2014/main" id="{C7E489D1-3729-4A94-9722-36FF67C87D4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57EECE24-3B43-434E-A9F4-EC669423B00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834F4B7-22C8-4237-9277-E51295C814B9}" type="slidenum">
              <a:rPr lang="en-GB" altLang="en-US"/>
              <a:pPr>
                <a:spcBef>
                  <a:spcPct val="0"/>
                </a:spcBef>
              </a:pPr>
              <a:t>10</a:t>
            </a:fld>
            <a:endParaRPr lang="en-GB" altLang="en-US"/>
          </a:p>
        </p:txBody>
      </p:sp>
      <p:sp>
        <p:nvSpPr>
          <p:cNvPr id="12291" name="Rectangle 2">
            <a:extLst>
              <a:ext uri="{FF2B5EF4-FFF2-40B4-BE49-F238E27FC236}">
                <a16:creationId xmlns:a16="http://schemas.microsoft.com/office/drawing/2014/main" id="{8E66A75B-790E-45A1-8D68-24FDAC69DDF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3A20AFC0-AEB0-4C37-9DE0-30CEF4C404E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sz="1400" b="0" i="0" u="none" strike="noStrike" baseline="0" dirty="0">
                <a:latin typeface="Arial" panose="020B0604020202020204" pitchFamily="34" charset="0"/>
                <a:cs typeface="Arial" panose="020B0604020202020204" pitchFamily="34" charset="0"/>
              </a:rPr>
              <a:t> </a:t>
            </a:r>
            <a:endParaRPr lang="en-US" altLang="en-US" sz="1400" dirty="0">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b="0" i="0" u="none" strike="noStrike" baseline="0" dirty="0">
                <a:latin typeface="Arial" panose="020B0604020202020204" pitchFamily="34" charset="0"/>
                <a:cs typeface="Arial" panose="020B0604020202020204" pitchFamily="34" charset="0"/>
              </a:rPr>
              <a:t>&lt;&lt;&lt;  </a:t>
            </a:r>
            <a:r>
              <a:rPr lang="en-GB" altLang="en-US" sz="1400" dirty="0">
                <a:latin typeface="Arial" panose="020B0604020202020204" pitchFamily="34" charset="0"/>
                <a:cs typeface="Arial" panose="020B0604020202020204" pitchFamily="34" charset="0"/>
              </a:rPr>
              <a:t>When a </a:t>
            </a:r>
            <a:r>
              <a:rPr lang="en-GB" altLang="en-US" sz="1400" b="1" dirty="0">
                <a:latin typeface="Arial" panose="020B0604020202020204" pitchFamily="34" charset="0"/>
                <a:cs typeface="Arial" panose="020B0604020202020204" pitchFamily="34" charset="0"/>
              </a:rPr>
              <a:t>theory is not available</a:t>
            </a:r>
            <a:r>
              <a:rPr lang="en-GB" altLang="en-US" sz="1400" dirty="0">
                <a:latin typeface="Arial" panose="020B0604020202020204" pitchFamily="34" charset="0"/>
                <a:cs typeface="Arial" panose="020B0604020202020204" pitchFamily="34" charset="0"/>
              </a:rPr>
              <a:t> to explain a process, or theories are </a:t>
            </a:r>
            <a:r>
              <a:rPr lang="en-GB" altLang="en-US" sz="1400" b="1" dirty="0">
                <a:latin typeface="Arial" panose="020B0604020202020204" pitchFamily="34" charset="0"/>
                <a:cs typeface="Arial" panose="020B0604020202020204" pitchFamily="34" charset="0"/>
              </a:rPr>
              <a:t>not applicable or are incomplete#</a:t>
            </a: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11</a:t>
            </a:fld>
            <a:endParaRPr lang="en-GB"/>
          </a:p>
        </p:txBody>
      </p:sp>
    </p:spTree>
    <p:extLst>
      <p:ext uri="{BB962C8B-B14F-4D97-AF65-F5344CB8AC3E}">
        <p14:creationId xmlns:p14="http://schemas.microsoft.com/office/powerpoint/2010/main" val="394736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959FF19D-C04D-4EC4-99DF-7B066BB41B55}"/>
              </a:ext>
            </a:extLst>
          </p:cNvPr>
          <p:cNvSpPr>
            <a:spLocks noGrp="1" noRot="1" noChangeAspect="1" noChangeArrowheads="1" noTextEdit="1"/>
          </p:cNvSpPr>
          <p:nvPr>
            <p:ph type="sldImg"/>
          </p:nvPr>
        </p:nvSpPr>
        <p:spPr>
          <a:ln/>
        </p:spPr>
      </p:sp>
      <p:sp>
        <p:nvSpPr>
          <p:cNvPr id="16387" name="Rectangle 3">
            <a:extLst>
              <a:ext uri="{FF2B5EF4-FFF2-40B4-BE49-F238E27FC236}">
                <a16:creationId xmlns:a16="http://schemas.microsoft.com/office/drawing/2014/main" id="{4F1B5D1A-3E72-4646-813A-2EFDAD346C0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400" b="0" i="0" u="none" strike="noStrike" baseline="0" dirty="0">
                <a:latin typeface="Arial" panose="020B0604020202020204" pitchFamily="34" charset="0"/>
                <a:cs typeface="Arial" panose="020B0604020202020204" pitchFamily="34" charset="0"/>
              </a:rPr>
              <a:t>You would use grounded theory if you needed a </a:t>
            </a:r>
            <a:r>
              <a:rPr lang="en-GB" altLang="en-US" sz="1400" dirty="0">
                <a:latin typeface="Arial" panose="020B0604020202020204" pitchFamily="34" charset="0"/>
                <a:cs typeface="Arial" panose="020B0604020202020204" pitchFamily="34" charset="0"/>
              </a:rPr>
              <a:t>theory to </a:t>
            </a:r>
            <a:r>
              <a:rPr lang="en-GB" altLang="en-US" sz="1400" b="1" i="1" dirty="0">
                <a:latin typeface="Arial" panose="020B0604020202020204" pitchFamily="34" charset="0"/>
                <a:cs typeface="Arial" panose="020B0604020202020204" pitchFamily="34" charset="0"/>
              </a:rPr>
              <a:t>explain</a:t>
            </a:r>
            <a:r>
              <a:rPr lang="en-GB" altLang="en-US" sz="1400" dirty="0">
                <a:latin typeface="Arial" panose="020B0604020202020204" pitchFamily="34" charset="0"/>
                <a:cs typeface="Arial" panose="020B0604020202020204" pitchFamily="34" charset="0"/>
              </a:rPr>
              <a:t> how people are </a:t>
            </a:r>
            <a:r>
              <a:rPr lang="en-GB" altLang="en-US" sz="1400" b="1" i="1" dirty="0">
                <a:latin typeface="Arial" panose="020B0604020202020204" pitchFamily="34" charset="0"/>
                <a:cs typeface="Arial" panose="020B0604020202020204" pitchFamily="34" charset="0"/>
              </a:rPr>
              <a:t>experiencing</a:t>
            </a:r>
            <a:r>
              <a:rPr lang="en-GB" altLang="en-US" sz="1400" dirty="0">
                <a:latin typeface="Arial" panose="020B0604020202020204" pitchFamily="34" charset="0"/>
                <a:cs typeface="Arial" panose="020B0604020202020204" pitchFamily="34" charset="0"/>
              </a:rPr>
              <a:t> a phenomenon. </a:t>
            </a:r>
            <a:r>
              <a:rPr lang="en-GB" altLang="en-US" sz="1400" b="1" dirty="0">
                <a:latin typeface="Arial" panose="020B0604020202020204" pitchFamily="34" charset="0"/>
                <a:cs typeface="Arial" panose="020B0604020202020204" pitchFamily="34" charset="0"/>
              </a:rPr>
              <a:t>Grounded Theory</a:t>
            </a:r>
            <a:r>
              <a:rPr lang="en-GB" altLang="en-US" sz="1400" dirty="0">
                <a:latin typeface="Arial" panose="020B0604020202020204" pitchFamily="34" charset="0"/>
                <a:cs typeface="Arial" panose="020B0604020202020204" pitchFamily="34" charset="0"/>
              </a:rPr>
              <a:t> can </a:t>
            </a:r>
            <a:r>
              <a:rPr lang="en-GB" altLang="en-US" sz="1400" b="1" dirty="0">
                <a:latin typeface="Arial" panose="020B0604020202020204" pitchFamily="34" charset="0"/>
                <a:cs typeface="Arial" panose="020B0604020202020204" pitchFamily="34" charset="0"/>
              </a:rPr>
              <a:t>provide a general framework. </a:t>
            </a:r>
            <a:r>
              <a:rPr lang="en-GB" altLang="en-US" sz="1400" dirty="0">
                <a:latin typeface="Arial" panose="020B0604020202020204" pitchFamily="34" charset="0"/>
                <a:cs typeface="Arial" panose="020B0604020202020204" pitchFamily="34" charset="0"/>
              </a:rPr>
              <a:t>When you need a broad theory or </a:t>
            </a:r>
            <a:r>
              <a:rPr lang="en-GB" altLang="en-US" sz="1400" b="1" i="1" dirty="0">
                <a:latin typeface="Arial" panose="020B0604020202020204" pitchFamily="34" charset="0"/>
                <a:cs typeface="Arial" panose="020B0604020202020204" pitchFamily="34" charset="0"/>
              </a:rPr>
              <a:t>explanation</a:t>
            </a:r>
            <a:r>
              <a:rPr lang="en-GB" altLang="en-US" sz="1400" dirty="0">
                <a:latin typeface="Arial" panose="020B0604020202020204" pitchFamily="34" charset="0"/>
                <a:cs typeface="Arial" panose="020B0604020202020204" pitchFamily="34" charset="0"/>
              </a:rPr>
              <a:t> of a process; It’s especially helpful when current theories about a phenomenon are either </a:t>
            </a:r>
            <a:r>
              <a:rPr lang="en-GB" altLang="en-US" sz="1400" b="1" dirty="0">
                <a:latin typeface="Arial" panose="020B0604020202020204" pitchFamily="34" charset="0"/>
                <a:cs typeface="Arial" panose="020B0604020202020204" pitchFamily="34" charset="0"/>
              </a:rPr>
              <a:t>inadequate </a:t>
            </a:r>
            <a:r>
              <a:rPr lang="en-GB" altLang="en-US" sz="1400" dirty="0">
                <a:latin typeface="Arial" panose="020B0604020202020204" pitchFamily="34" charset="0"/>
                <a:cs typeface="Arial" panose="020B0604020202020204" pitchFamily="34" charset="0"/>
              </a:rPr>
              <a:t>or </a:t>
            </a:r>
            <a:r>
              <a:rPr lang="en-GB" altLang="en-US" sz="1400" b="1" dirty="0">
                <a:latin typeface="Arial" panose="020B0604020202020204" pitchFamily="34" charset="0"/>
                <a:cs typeface="Arial" panose="020B0604020202020204" pitchFamily="34" charset="0"/>
              </a:rPr>
              <a:t>non-existent </a:t>
            </a:r>
            <a:r>
              <a:rPr lang="en-GB" altLang="en-US" sz="1400" dirty="0">
                <a:latin typeface="Arial" panose="020B0604020202020204" pitchFamily="34" charset="0"/>
                <a:cs typeface="Arial" panose="020B0604020202020204" pitchFamily="34" charset="0"/>
              </a:rPr>
              <a:t>… as we’ve seen, grounded theory works </a:t>
            </a:r>
            <a:r>
              <a:rPr lang="en-GB" altLang="en-US" sz="1400" b="1" dirty="0">
                <a:latin typeface="Arial" panose="020B0604020202020204" pitchFamily="34" charset="0"/>
                <a:cs typeface="Arial" panose="020B0604020202020204" pitchFamily="34" charset="0"/>
              </a:rPr>
              <a:t>w</a:t>
            </a:r>
            <a:r>
              <a:rPr lang="en-GB" altLang="en-US" sz="1400" dirty="0">
                <a:latin typeface="Arial" panose="020B0604020202020204" pitchFamily="34" charset="0"/>
                <a:cs typeface="Arial" panose="020B0604020202020204" pitchFamily="34" charset="0"/>
              </a:rPr>
              <a:t>hen you need something that really </a:t>
            </a:r>
            <a:r>
              <a:rPr lang="en-GB" altLang="en-US" sz="1400" b="1" i="1" dirty="0">
                <a:latin typeface="Arial" panose="020B0604020202020204" pitchFamily="34" charset="0"/>
                <a:cs typeface="Arial" panose="020B0604020202020204" pitchFamily="34" charset="0"/>
              </a:rPr>
              <a:t>fits </a:t>
            </a:r>
            <a:r>
              <a:rPr lang="en-GB" altLang="en-US" sz="1400" dirty="0">
                <a:latin typeface="Arial" panose="020B0604020202020204" pitchFamily="34" charset="0"/>
                <a:cs typeface="Arial" panose="020B0604020202020204" pitchFamily="34" charset="0"/>
              </a:rPr>
              <a:t>the situation better than an ‘</a:t>
            </a:r>
            <a:r>
              <a:rPr lang="en-GB" altLang="en-US" sz="1400" b="1" i="1" dirty="0">
                <a:latin typeface="Arial" panose="020B0604020202020204" pitchFamily="34" charset="0"/>
                <a:cs typeface="Arial" panose="020B0604020202020204" pitchFamily="34" charset="0"/>
              </a:rPr>
              <a:t>off the shelf</a:t>
            </a:r>
            <a:r>
              <a:rPr lang="en-GB" altLang="en-US" sz="1400" dirty="0">
                <a:latin typeface="Arial" panose="020B0604020202020204" pitchFamily="34" charset="0"/>
                <a:cs typeface="Arial" panose="020B0604020202020204" pitchFamily="34" charset="0"/>
              </a:rPr>
              <a:t>’ theory……….#</a:t>
            </a:r>
            <a:endParaRPr lang="en-US" altLang="en-US" sz="1400" dirty="0">
              <a:latin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4C728E95-1F56-4076-B582-0B27E6D5590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66147E4-7697-4062-AAF3-BC4CEAC2D83A}" type="slidenum">
              <a:rPr lang="en-GB" altLang="en-US"/>
              <a:pPr>
                <a:spcBef>
                  <a:spcPct val="0"/>
                </a:spcBef>
              </a:pPr>
              <a:t>13</a:t>
            </a:fld>
            <a:endParaRPr lang="en-GB" altLang="en-US"/>
          </a:p>
        </p:txBody>
      </p:sp>
      <p:sp>
        <p:nvSpPr>
          <p:cNvPr id="20483" name="Rectangle 2">
            <a:extLst>
              <a:ext uri="{FF2B5EF4-FFF2-40B4-BE49-F238E27FC236}">
                <a16:creationId xmlns:a16="http://schemas.microsoft.com/office/drawing/2014/main" id="{BE1B981D-8939-42AB-9D7D-91CBFFAF30D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86FE672F-43D9-4272-8E40-17ADAD516EC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400" b="0" dirty="0">
                <a:latin typeface="Arial" panose="020B0604020202020204" pitchFamily="34" charset="0"/>
                <a:cs typeface="Arial" panose="020B0604020202020204" pitchFamily="34" charset="0"/>
              </a:rPr>
              <a:t>Theories </a:t>
            </a:r>
            <a:r>
              <a:rPr lang="en-GB" altLang="en-US" sz="1400" b="1" i="1" dirty="0">
                <a:latin typeface="Arial" panose="020B0604020202020204" pitchFamily="34" charset="0"/>
                <a:cs typeface="Arial" panose="020B0604020202020204" pitchFamily="34" charset="0"/>
              </a:rPr>
              <a:t>emerge</a:t>
            </a:r>
            <a:r>
              <a:rPr lang="en-GB" altLang="en-US" sz="1400" dirty="0">
                <a:latin typeface="Arial" panose="020B0604020202020204" pitchFamily="34" charset="0"/>
                <a:cs typeface="Arial" panose="020B0604020202020204" pitchFamily="34" charset="0"/>
              </a:rPr>
              <a:t> from collecting </a:t>
            </a:r>
            <a:r>
              <a:rPr lang="en-GB" altLang="en-US" sz="1400" b="1" i="1" dirty="0">
                <a:latin typeface="Arial" panose="020B0604020202020204" pitchFamily="34" charset="0"/>
                <a:cs typeface="Arial" panose="020B0604020202020204" pitchFamily="34" charset="0"/>
              </a:rPr>
              <a:t>large amounts of data</a:t>
            </a:r>
            <a:r>
              <a:rPr lang="en-GB" altLang="en-US" sz="1400" i="1" dirty="0">
                <a:latin typeface="Arial" panose="020B0604020202020204" pitchFamily="34" charset="0"/>
                <a:cs typeface="Arial" panose="020B0604020202020204" pitchFamily="34" charset="0"/>
              </a:rPr>
              <a:t> </a:t>
            </a:r>
            <a:r>
              <a:rPr lang="en-GB" altLang="en-US" sz="1400" dirty="0">
                <a:latin typeface="Arial" panose="020B0604020202020204" pitchFamily="34" charset="0"/>
                <a:cs typeface="Arial" panose="020B0604020202020204" pitchFamily="34" charset="0"/>
              </a:rPr>
              <a:t>and/or existing data #</a:t>
            </a:r>
            <a:endParaRPr lang="en-US" altLang="en-US" sz="1400" dirty="0">
              <a:latin typeface="Arial" panose="020B0604020202020204" pitchFamily="34" charset="0"/>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11F0677-4AD4-4360-BB3A-4A4A4EC8EE7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089952E-4AA5-48AD-BCCD-6555D457503B}" type="slidenum">
              <a:rPr lang="en-GB" altLang="en-US"/>
              <a:pPr>
                <a:spcBef>
                  <a:spcPct val="0"/>
                </a:spcBef>
              </a:pPr>
              <a:t>14</a:t>
            </a:fld>
            <a:endParaRPr lang="en-GB" altLang="en-US"/>
          </a:p>
        </p:txBody>
      </p:sp>
      <p:sp>
        <p:nvSpPr>
          <p:cNvPr id="22531" name="Rectangle 2">
            <a:extLst>
              <a:ext uri="{FF2B5EF4-FFF2-40B4-BE49-F238E27FC236}">
                <a16:creationId xmlns:a16="http://schemas.microsoft.com/office/drawing/2014/main" id="{DE5ECD38-25AA-4A22-B65F-1BBB73646462}"/>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8982051C-881A-4062-980A-0F8FB5535BA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a:extLst>
              <a:ext uri="{FF2B5EF4-FFF2-40B4-BE49-F238E27FC236}">
                <a16:creationId xmlns:a16="http://schemas.microsoft.com/office/drawing/2014/main" id="{0F50C26D-A1D2-4B3D-A589-299124F642E6}"/>
              </a:ext>
            </a:extLst>
          </p:cNvPr>
          <p:cNvSpPr>
            <a:spLocks noGrp="1" noRot="1" noChangeAspect="1" noChangeArrowheads="1" noTextEdit="1"/>
          </p:cNvSpPr>
          <p:nvPr>
            <p:ph type="sldImg"/>
          </p:nvPr>
        </p:nvSpPr>
        <p:spPr>
          <a:ln/>
        </p:spPr>
      </p:sp>
      <p:sp>
        <p:nvSpPr>
          <p:cNvPr id="24579" name="Rectangle 1027">
            <a:extLst>
              <a:ext uri="{FF2B5EF4-FFF2-40B4-BE49-F238E27FC236}">
                <a16:creationId xmlns:a16="http://schemas.microsoft.com/office/drawing/2014/main" id="{F664EB58-B9B2-415C-878B-400EAD75DA3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400" dirty="0">
                <a:latin typeface="Arial" panose="020B0604020202020204" pitchFamily="34" charset="0"/>
                <a:cs typeface="Arial" panose="020B0604020202020204" pitchFamily="34" charset="0"/>
              </a:rPr>
              <a:t>The researcher generates a general explanation </a:t>
            </a:r>
            <a:r>
              <a:rPr lang="en-GB" altLang="en-US" sz="1400" b="1" u="sng" dirty="0">
                <a:latin typeface="Arial" panose="020B0604020202020204" pitchFamily="34" charset="0"/>
                <a:cs typeface="Arial" panose="020B0604020202020204" pitchFamily="34" charset="0"/>
              </a:rPr>
              <a:t>A THEORY</a:t>
            </a:r>
            <a:r>
              <a:rPr lang="en-GB" altLang="en-US" sz="1400" b="1" dirty="0">
                <a:latin typeface="Arial" panose="020B0604020202020204" pitchFamily="34" charset="0"/>
                <a:cs typeface="Arial" panose="020B0604020202020204" pitchFamily="34" charset="0"/>
              </a:rPr>
              <a:t> of a process </a:t>
            </a:r>
            <a:r>
              <a:rPr lang="en-GB" altLang="en-US" sz="1400" dirty="0">
                <a:latin typeface="Arial" panose="020B0604020202020204" pitchFamily="34" charset="0"/>
                <a:cs typeface="Arial" panose="020B0604020202020204" pitchFamily="34" charset="0"/>
              </a:rPr>
              <a:t>or action</a:t>
            </a:r>
            <a:r>
              <a:rPr lang="en-GB" altLang="en-US" sz="1400" b="1" dirty="0">
                <a:latin typeface="Arial" panose="020B0604020202020204" pitchFamily="34" charset="0"/>
                <a:cs typeface="Arial" panose="020B0604020202020204" pitchFamily="34" charset="0"/>
              </a:rPr>
              <a:t> based upon the views of a large number of participants#</a:t>
            </a:r>
          </a:p>
          <a:p>
            <a:endParaRPr lang="en-US" altLang="en-US" dirty="0">
              <a:latin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026">
            <a:extLst>
              <a:ext uri="{FF2B5EF4-FFF2-40B4-BE49-F238E27FC236}">
                <a16:creationId xmlns:a16="http://schemas.microsoft.com/office/drawing/2014/main" id="{3331AD0A-9590-49A6-BF93-93B8C7AF1DEC}"/>
              </a:ext>
            </a:extLst>
          </p:cNvPr>
          <p:cNvSpPr>
            <a:spLocks noGrp="1" noRot="1" noChangeAspect="1" noChangeArrowheads="1" noTextEdit="1"/>
          </p:cNvSpPr>
          <p:nvPr>
            <p:ph type="sldImg"/>
          </p:nvPr>
        </p:nvSpPr>
        <p:spPr>
          <a:ln/>
        </p:spPr>
      </p:sp>
      <p:sp>
        <p:nvSpPr>
          <p:cNvPr id="26627" name="Rectangle 1027">
            <a:extLst>
              <a:ext uri="{FF2B5EF4-FFF2-40B4-BE49-F238E27FC236}">
                <a16:creationId xmlns:a16="http://schemas.microsoft.com/office/drawing/2014/main" id="{77C7C569-C8DE-49DB-8C0F-2F7B253DE3A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026">
            <a:extLst>
              <a:ext uri="{FF2B5EF4-FFF2-40B4-BE49-F238E27FC236}">
                <a16:creationId xmlns:a16="http://schemas.microsoft.com/office/drawing/2014/main" id="{FE3FBBE3-F574-48AF-A4CA-5AE0AE8F04E0}"/>
              </a:ext>
            </a:extLst>
          </p:cNvPr>
          <p:cNvSpPr>
            <a:spLocks noGrp="1" noRot="1" noChangeAspect="1" noChangeArrowheads="1" noTextEdit="1"/>
          </p:cNvSpPr>
          <p:nvPr>
            <p:ph type="sldImg"/>
          </p:nvPr>
        </p:nvSpPr>
        <p:spPr>
          <a:ln/>
        </p:spPr>
      </p:sp>
      <p:sp>
        <p:nvSpPr>
          <p:cNvPr id="28675" name="Rectangle 1027">
            <a:extLst>
              <a:ext uri="{FF2B5EF4-FFF2-40B4-BE49-F238E27FC236}">
                <a16:creationId xmlns:a16="http://schemas.microsoft.com/office/drawing/2014/main" id="{0ACB9700-B6CC-4936-858A-0D597F0EB4B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026">
            <a:extLst>
              <a:ext uri="{FF2B5EF4-FFF2-40B4-BE49-F238E27FC236}">
                <a16:creationId xmlns:a16="http://schemas.microsoft.com/office/drawing/2014/main" id="{F2D3CA81-A135-41B7-BF93-D5811B5FA52E}"/>
              </a:ext>
            </a:extLst>
          </p:cNvPr>
          <p:cNvSpPr>
            <a:spLocks noGrp="1" noRot="1" noChangeAspect="1" noChangeArrowheads="1" noTextEdit="1"/>
          </p:cNvSpPr>
          <p:nvPr>
            <p:ph type="sldImg"/>
          </p:nvPr>
        </p:nvSpPr>
        <p:spPr>
          <a:ln/>
        </p:spPr>
      </p:sp>
      <p:sp>
        <p:nvSpPr>
          <p:cNvPr id="30723" name="Rectangle 1027">
            <a:extLst>
              <a:ext uri="{FF2B5EF4-FFF2-40B4-BE49-F238E27FC236}">
                <a16:creationId xmlns:a16="http://schemas.microsoft.com/office/drawing/2014/main" id="{75F34444-B053-41F5-A559-A0536D2BD7F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sz="1400" b="0" i="0" u="none" strike="noStrike" baseline="0" dirty="0">
                <a:latin typeface="Arial" panose="020B0604020202020204" pitchFamily="34" charset="0"/>
                <a:cs typeface="Arial" panose="020B0604020202020204" pitchFamily="34" charset="0"/>
              </a:rPr>
              <a:t>Despite the initial collaboration of Glaser and Strauss, the two authors ultimately disagreed about the meaning and procedures of grounded theory. #</a:t>
            </a:r>
            <a:endParaRPr lang="en-US" altLang="en-US" sz="1400" dirty="0">
              <a:latin typeface="Arial" panose="020B0604020202020204" pitchFamily="34"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400" b="0" i="0" u="none" strike="noStrike" baseline="0" dirty="0">
                <a:latin typeface="Arial" panose="020B0604020202020204" pitchFamily="34" charset="0"/>
                <a:cs typeface="Arial" panose="020B0604020202020204" pitchFamily="34" charset="0"/>
              </a:rPr>
              <a:t>Glaser criticized Strauss’s approach to grounded theory as too </a:t>
            </a:r>
            <a:r>
              <a:rPr lang="en-GB" sz="1400" b="1" i="1" u="none" strike="noStrike" baseline="0" dirty="0">
                <a:latin typeface="Arial" panose="020B0604020202020204" pitchFamily="34" charset="0"/>
                <a:cs typeface="Arial" panose="020B0604020202020204" pitchFamily="34" charset="0"/>
              </a:rPr>
              <a:t>prescribed</a:t>
            </a:r>
            <a:r>
              <a:rPr lang="en-GB" sz="1400" b="0" i="0" u="none" strike="noStrike" baseline="0" dirty="0">
                <a:latin typeface="Arial" panose="020B0604020202020204" pitchFamily="34" charset="0"/>
                <a:cs typeface="Arial" panose="020B0604020202020204" pitchFamily="34" charset="0"/>
              </a:rPr>
              <a:t> and </a:t>
            </a:r>
            <a:r>
              <a:rPr lang="en-GB" sz="1400" b="1" i="1" u="none" strike="noStrike" baseline="0" dirty="0">
                <a:latin typeface="Arial" panose="020B0604020202020204" pitchFamily="34" charset="0"/>
                <a:cs typeface="Arial" panose="020B0604020202020204" pitchFamily="34" charset="0"/>
              </a:rPr>
              <a:t>structured</a:t>
            </a:r>
            <a:r>
              <a:rPr lang="en-GB" sz="1400" b="0" i="0" u="none" strike="noStrike" baseline="0" dirty="0">
                <a:latin typeface="Arial" panose="020B0604020202020204" pitchFamily="34" charset="0"/>
                <a:cs typeface="Arial" panose="020B0604020202020204" pitchFamily="34" charset="0"/>
              </a:rPr>
              <a:t> (Glaser, 1992). #</a:t>
            </a:r>
            <a:endParaRPr lang="en-GB" dirty="0"/>
          </a:p>
        </p:txBody>
      </p:sp>
      <p:sp>
        <p:nvSpPr>
          <p:cNvPr id="4" name="Slide Number Placeholder 3"/>
          <p:cNvSpPr>
            <a:spLocks noGrp="1"/>
          </p:cNvSpPr>
          <p:nvPr>
            <p:ph type="sldNum" sz="quarter" idx="5"/>
          </p:nvPr>
        </p:nvSpPr>
        <p:spPr/>
        <p:txBody>
          <a:bodyPr/>
          <a:lstStyle/>
          <a:p>
            <a:pPr>
              <a:defRPr/>
            </a:pPr>
            <a:fld id="{C5AFB791-3750-4F73-8936-D0F03604AC81}" type="slidenum">
              <a:rPr lang="en-GB" altLang="en-US" smtClean="0"/>
              <a:pPr>
                <a:defRPr/>
              </a:pPr>
              <a:t>19</a:t>
            </a:fld>
            <a:endParaRPr lang="en-GB" altLang="en-US"/>
          </a:p>
        </p:txBody>
      </p:sp>
    </p:spTree>
    <p:extLst>
      <p:ext uri="{BB962C8B-B14F-4D97-AF65-F5344CB8AC3E}">
        <p14:creationId xmlns:p14="http://schemas.microsoft.com/office/powerpoint/2010/main" val="2263483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026">
            <a:extLst>
              <a:ext uri="{FF2B5EF4-FFF2-40B4-BE49-F238E27FC236}">
                <a16:creationId xmlns:a16="http://schemas.microsoft.com/office/drawing/2014/main" id="{C3576772-819A-47DE-87D0-938BA673E3FA}"/>
              </a:ext>
            </a:extLst>
          </p:cNvPr>
          <p:cNvSpPr>
            <a:spLocks noGrp="1" noRot="1" noChangeAspect="1" noChangeArrowheads="1" noTextEdit="1"/>
          </p:cNvSpPr>
          <p:nvPr>
            <p:ph type="sldImg"/>
          </p:nvPr>
        </p:nvSpPr>
        <p:spPr>
          <a:ln/>
        </p:spPr>
      </p:sp>
      <p:sp>
        <p:nvSpPr>
          <p:cNvPr id="32771" name="Rectangle 1027">
            <a:extLst>
              <a:ext uri="{FF2B5EF4-FFF2-40B4-BE49-F238E27FC236}">
                <a16:creationId xmlns:a16="http://schemas.microsoft.com/office/drawing/2014/main" id="{88D548A7-8EA4-4391-8EE0-797B6915E07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endParaRPr lang="en-GB" sz="1200" b="0" i="0" u="none" strike="noStrike" baseline="0" dirty="0">
              <a:latin typeface="Arial" panose="020B0604020202020204" pitchFamily="34" charset="0"/>
              <a:cs typeface="Arial" panose="020B0604020202020204" pitchFamily="34" charset="0"/>
            </a:endParaRPr>
          </a:p>
          <a:p>
            <a:pPr algn="l"/>
            <a:r>
              <a:rPr lang="en-GB" sz="1400" b="0" i="0" u="none" strike="noStrike" baseline="0" dirty="0">
                <a:latin typeface="Arial" panose="020B0604020202020204" pitchFamily="34" charset="0"/>
                <a:cs typeface="Arial" panose="020B0604020202020204" pitchFamily="34" charset="0"/>
              </a:rPr>
              <a:t>Another recent grounded theory perspective is that of </a:t>
            </a:r>
            <a:r>
              <a:rPr lang="en-GB" sz="1400" b="1" i="1" u="none" strike="noStrike" baseline="0" dirty="0">
                <a:latin typeface="Arial" panose="020B0604020202020204" pitchFamily="34" charset="0"/>
                <a:cs typeface="Arial" panose="020B0604020202020204" pitchFamily="34" charset="0"/>
              </a:rPr>
              <a:t>Clarke</a:t>
            </a:r>
            <a:r>
              <a:rPr lang="en-GB" sz="1400" b="0" i="0" u="none" strike="noStrike" baseline="0" dirty="0">
                <a:latin typeface="Arial" panose="020B0604020202020204" pitchFamily="34" charset="0"/>
                <a:cs typeface="Arial" panose="020B0604020202020204" pitchFamily="34" charset="0"/>
              </a:rPr>
              <a:t> (2005) who, along with </a:t>
            </a:r>
            <a:r>
              <a:rPr lang="en-GB" sz="1400" b="1" i="1" u="none" strike="noStrike" baseline="0" dirty="0">
                <a:latin typeface="Arial" panose="020B0604020202020204" pitchFamily="34" charset="0"/>
                <a:cs typeface="Arial" panose="020B0604020202020204" pitchFamily="34" charset="0"/>
              </a:rPr>
              <a:t>Charmaz,</a:t>
            </a:r>
            <a:r>
              <a:rPr lang="en-GB" sz="1400" b="0" i="0" u="none" strike="noStrike" baseline="0" dirty="0">
                <a:latin typeface="Arial" panose="020B0604020202020204" pitchFamily="34" charset="0"/>
                <a:cs typeface="Arial" panose="020B0604020202020204" pitchFamily="34" charset="0"/>
              </a:rPr>
              <a:t> seeks to </a:t>
            </a:r>
            <a:r>
              <a:rPr lang="en-GB" sz="1400" b="1" i="1" u="none" strike="noStrike" baseline="0" dirty="0">
                <a:latin typeface="Arial" panose="020B0604020202020204" pitchFamily="34" charset="0"/>
                <a:cs typeface="Arial" panose="020B0604020202020204" pitchFamily="34" charset="0"/>
              </a:rPr>
              <a:t>reclaim</a:t>
            </a:r>
            <a:r>
              <a:rPr lang="en-GB" sz="1400" b="0" i="0" u="none" strike="noStrike" baseline="0" dirty="0">
                <a:latin typeface="Arial" panose="020B0604020202020204" pitchFamily="34" charset="0"/>
                <a:cs typeface="Arial" panose="020B0604020202020204" pitchFamily="34" charset="0"/>
              </a:rPr>
              <a:t> grounded theory from its "</a:t>
            </a:r>
            <a:r>
              <a:rPr lang="en-GB" sz="1400" b="1" i="1" u="none" strike="noStrike" baseline="0" dirty="0">
                <a:latin typeface="Arial" panose="020B0604020202020204" pitchFamily="34" charset="0"/>
                <a:cs typeface="Arial" panose="020B0604020202020204" pitchFamily="34" charset="0"/>
              </a:rPr>
              <a:t>positivist underpinnings</a:t>
            </a:r>
            <a:r>
              <a:rPr lang="en-GB" sz="1400" b="0" i="0" u="none" strike="noStrike" baseline="0" dirty="0">
                <a:latin typeface="Arial" panose="020B0604020202020204" pitchFamily="34" charset="0"/>
                <a:cs typeface="Arial" panose="020B0604020202020204" pitchFamily="34" charset="0"/>
              </a:rPr>
              <a:t>“ More recently, Charmaz has advocated for a </a:t>
            </a:r>
            <a:r>
              <a:rPr lang="en-GB" sz="1400" b="1" i="1" u="none" strike="noStrike" baseline="0" dirty="0">
                <a:latin typeface="Arial" panose="020B0604020202020204" pitchFamily="34" charset="0"/>
                <a:cs typeface="Arial" panose="020B0604020202020204" pitchFamily="34" charset="0"/>
              </a:rPr>
              <a:t>constructivist</a:t>
            </a:r>
            <a:r>
              <a:rPr lang="en-GB" sz="1400" b="0" i="1" u="none" strike="noStrike" baseline="0" dirty="0">
                <a:latin typeface="Arial" panose="020B0604020202020204" pitchFamily="34" charset="0"/>
                <a:cs typeface="Arial" panose="020B0604020202020204" pitchFamily="34" charset="0"/>
              </a:rPr>
              <a:t> grounded theory, </a:t>
            </a:r>
            <a:r>
              <a:rPr lang="en-GB" sz="1400" b="0" i="0" u="none" strike="noStrike" baseline="0" dirty="0">
                <a:latin typeface="Arial" panose="020B0604020202020204" pitchFamily="34" charset="0"/>
                <a:cs typeface="Arial" panose="020B0604020202020204" pitchFamily="34" charset="0"/>
              </a:rPr>
              <a:t>thus introducing yet </a:t>
            </a:r>
            <a:r>
              <a:rPr lang="en-GB" sz="1400" b="1" i="1" u="none" strike="noStrike" baseline="0" dirty="0">
                <a:latin typeface="Arial" panose="020B0604020202020204" pitchFamily="34" charset="0"/>
                <a:cs typeface="Arial" panose="020B0604020202020204" pitchFamily="34" charset="0"/>
              </a:rPr>
              <a:t>another</a:t>
            </a:r>
            <a:r>
              <a:rPr lang="en-GB" sz="1400" b="0" i="0" u="none" strike="noStrike" baseline="0" dirty="0">
                <a:latin typeface="Arial" panose="020B0604020202020204" pitchFamily="34" charset="0"/>
                <a:cs typeface="Arial" panose="020B0604020202020204" pitchFamily="34" charset="0"/>
              </a:rPr>
              <a:t> perspective into the conversation about procedures.  Through these different interpretations, grounded theory has gained popularity in fields such as sociology, nursing, education, and psychology, as well as in other social science fields. For </a:t>
            </a:r>
            <a:r>
              <a:rPr lang="en-GB" sz="1400" b="1" i="1" u="none" strike="noStrike" baseline="0" dirty="0">
                <a:latin typeface="Arial" panose="020B0604020202020204" pitchFamily="34" charset="0"/>
                <a:cs typeface="Arial" panose="020B0604020202020204" pitchFamily="34" charset="0"/>
              </a:rPr>
              <a:t>top up </a:t>
            </a:r>
            <a:r>
              <a:rPr lang="en-GB" sz="1400" b="0" i="0" u="none" strike="noStrike" baseline="0" dirty="0">
                <a:latin typeface="Arial" panose="020B0604020202020204" pitchFamily="34" charset="0"/>
                <a:cs typeface="Arial" panose="020B0604020202020204" pitchFamily="34" charset="0"/>
              </a:rPr>
              <a:t>reading, research the different versions of Grounded Theory</a:t>
            </a:r>
            <a:r>
              <a:rPr lang="en-GB" sz="1400" b="1" i="1" u="none" strike="noStrike" baseline="0" dirty="0">
                <a:latin typeface="Arial" panose="020B0604020202020204" pitchFamily="34" charset="0"/>
                <a:cs typeface="Arial" panose="020B0604020202020204" pitchFamily="34" charset="0"/>
              </a:rPr>
              <a:t>#</a:t>
            </a:r>
            <a:endParaRPr lang="en-US" altLang="en-US" sz="1400" b="1" i="1" dirty="0">
              <a:latin typeface="Arial" panose="020B0604020202020204" pitchFamily="34" charset="0"/>
              <a:cs typeface="Arial" panose="020B0604020202020204" pitchFamily="34" charset="0"/>
            </a:endParaRPr>
          </a:p>
          <a:p>
            <a:endParaRPr lang="en-US" altLang="en-US" dirty="0">
              <a:latin typeface="Times New Roman" panose="02020603050405020304"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14B3F107-27A5-48B2-8720-626F25154C10}"/>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97EA752E-4262-47BC-833D-116B6396E44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sz="1400" b="0" i="0" u="none" strike="noStrike" baseline="0" dirty="0">
                <a:latin typeface="Arial" panose="020B0604020202020204" pitchFamily="34" charset="0"/>
                <a:cs typeface="Arial" panose="020B0604020202020204" pitchFamily="34" charset="0"/>
              </a:rPr>
              <a:t>In describing grounded theory, we are considering a systematic approach of the sociologists Strauss and Corbin but also incorporating ideas from other more recent sociological constructivist </a:t>
            </a:r>
            <a:r>
              <a:rPr lang="en-GB" sz="1400" b="0" i="0" u="none" strike="noStrike" baseline="0" dirty="0" err="1">
                <a:latin typeface="Arial" panose="020B0604020202020204" pitchFamily="34" charset="0"/>
                <a:cs typeface="Arial" panose="020B0604020202020204" pitchFamily="34" charset="0"/>
              </a:rPr>
              <a:t>approachs</a:t>
            </a:r>
            <a:r>
              <a:rPr lang="en-GB" sz="1400" b="0" i="0" u="none" strike="noStrike" baseline="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such</a:t>
            </a:r>
            <a:r>
              <a:rPr lang="en-GB" sz="1400" b="0" i="0" u="none" strike="noStrike" baseline="0" dirty="0">
                <a:latin typeface="Arial" panose="020B0604020202020204" pitchFamily="34" charset="0"/>
                <a:cs typeface="Arial" panose="020B0604020202020204" pitchFamily="34" charset="0"/>
              </a:rPr>
              <a:t> as Charmaz (2006)#.</a:t>
            </a:r>
            <a:endParaRPr lang="en-US" altLang="en-US" sz="1400" dirty="0">
              <a:latin typeface="Arial" panose="020B0604020202020204" pitchFamily="34" charset="0"/>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F9E1262C-801F-4CC6-B881-C15F3A43591D}"/>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128E1B21-9BF8-40C5-B94A-DC7479FCFD7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600" dirty="0">
              <a:latin typeface="Arial" panose="020B0604020202020204" pitchFamily="34" charset="0"/>
              <a:cs typeface="Arial" panose="020B0604020202020204" pitchFamily="34" charset="0"/>
            </a:endParaRPr>
          </a:p>
          <a:p>
            <a:r>
              <a:rPr lang="en-GB" altLang="en-US" sz="1400" dirty="0">
                <a:latin typeface="Arial" panose="020B0604020202020204" pitchFamily="34" charset="0"/>
                <a:cs typeface="Arial" panose="020B0604020202020204" pitchFamily="34" charset="0"/>
              </a:rPr>
              <a:t>Grounded theory is used when the Researcher has decided that Grounded Theory is best suited to the needs of the study. </a:t>
            </a:r>
            <a:r>
              <a:rPr lang="en-GB" sz="1400" b="0" i="0" u="none" strike="noStrike" baseline="0" dirty="0">
                <a:latin typeface="Arial" panose="020B0604020202020204" pitchFamily="34" charset="0"/>
                <a:cs typeface="Arial" panose="020B0604020202020204" pitchFamily="34" charset="0"/>
              </a:rPr>
              <a:t> Grounded theory is a good design to use when a theory is not available to explain a process. There may be models available, but they were developed and tested on samples and populations other than those of interest. Or,  theories may be present, but they’re incomplete, because they don’t address potentially valuable variables of interest. On the practical side, a theory may be needed to explain how people are </a:t>
            </a:r>
            <a:r>
              <a:rPr lang="en-GB" sz="1400" b="1" i="1" u="none" strike="noStrike" baseline="0" dirty="0">
                <a:latin typeface="Arial" panose="020B0604020202020204" pitchFamily="34" charset="0"/>
                <a:cs typeface="Arial" panose="020B0604020202020204" pitchFamily="34" charset="0"/>
              </a:rPr>
              <a:t>experiencing</a:t>
            </a:r>
            <a:r>
              <a:rPr lang="en-GB" sz="1400" b="0" i="0" u="none" strike="noStrike" baseline="0" dirty="0">
                <a:latin typeface="Arial" panose="020B0604020202020204" pitchFamily="34" charset="0"/>
                <a:cs typeface="Arial" panose="020B0604020202020204" pitchFamily="34" charset="0"/>
              </a:rPr>
              <a:t> a phenomenon, and the grounded theory developed by the researcher will provide such a general framework#</a:t>
            </a:r>
            <a:endParaRPr lang="en-GB" altLang="en-US" sz="1400" dirty="0">
              <a:latin typeface="Arial" panose="020B0604020202020204" pitchFamily="34" charset="0"/>
              <a:cs typeface="Arial" panose="020B0604020202020204" pitchFamily="34" charset="0"/>
            </a:endParaRPr>
          </a:p>
          <a:p>
            <a:endParaRPr lang="en-US" altLang="en-US" dirty="0">
              <a:latin typeface="Times New Roman" panose="02020603050405020304" pitchFamily="18"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026">
            <a:extLst>
              <a:ext uri="{FF2B5EF4-FFF2-40B4-BE49-F238E27FC236}">
                <a16:creationId xmlns:a16="http://schemas.microsoft.com/office/drawing/2014/main" id="{5E523B08-8733-40AD-AB03-B9EC58ED351A}"/>
              </a:ext>
            </a:extLst>
          </p:cNvPr>
          <p:cNvSpPr>
            <a:spLocks noGrp="1" noRot="1" noChangeAspect="1" noChangeArrowheads="1" noTextEdit="1"/>
          </p:cNvSpPr>
          <p:nvPr>
            <p:ph type="sldImg"/>
          </p:nvPr>
        </p:nvSpPr>
        <p:spPr>
          <a:ln/>
        </p:spPr>
      </p:sp>
      <p:sp>
        <p:nvSpPr>
          <p:cNvPr id="18435" name="Rectangle 1027">
            <a:extLst>
              <a:ext uri="{FF2B5EF4-FFF2-40B4-BE49-F238E27FC236}">
                <a16:creationId xmlns:a16="http://schemas.microsoft.com/office/drawing/2014/main" id="{8F2C759C-456B-4763-B66C-6866B542E11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7109232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026">
            <a:extLst>
              <a:ext uri="{FF2B5EF4-FFF2-40B4-BE49-F238E27FC236}">
                <a16:creationId xmlns:a16="http://schemas.microsoft.com/office/drawing/2014/main" id="{DED4715E-D6AC-4E48-A2B2-D5DE9FF909C1}"/>
              </a:ext>
            </a:extLst>
          </p:cNvPr>
          <p:cNvSpPr>
            <a:spLocks noGrp="1" noRot="1" noChangeAspect="1" noChangeArrowheads="1" noTextEdit="1"/>
          </p:cNvSpPr>
          <p:nvPr>
            <p:ph type="sldImg"/>
          </p:nvPr>
        </p:nvSpPr>
        <p:spPr>
          <a:ln/>
        </p:spPr>
      </p:sp>
      <p:sp>
        <p:nvSpPr>
          <p:cNvPr id="38915" name="Rectangle 1027">
            <a:extLst>
              <a:ext uri="{FF2B5EF4-FFF2-40B4-BE49-F238E27FC236}">
                <a16:creationId xmlns:a16="http://schemas.microsoft.com/office/drawing/2014/main" id="{3A7447CA-A758-44C3-843D-BC662903C96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43D7D05-62EA-4FB8-A874-910E2F2CA015}"/>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B23B2CBB-89DC-44AA-9EB5-832B9D57196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dirty="0">
                <a:solidFill>
                  <a:srgbClr val="000000"/>
                </a:solidFill>
                <a:latin typeface="Arial" panose="020B0604020202020204" pitchFamily="34" charset="0"/>
                <a:cs typeface="Arial" panose="020B0604020202020204" pitchFamily="34" charset="0"/>
              </a:rPr>
              <a:t>Participants are </a:t>
            </a:r>
            <a:r>
              <a:rPr lang="en-GB" altLang="en-US" sz="1400" b="1" dirty="0">
                <a:solidFill>
                  <a:srgbClr val="000000"/>
                </a:solidFill>
                <a:latin typeface="Arial" panose="020B0604020202020204" pitchFamily="34" charset="0"/>
                <a:cs typeface="Arial" panose="020B0604020202020204" pitchFamily="34" charset="0"/>
              </a:rPr>
              <a:t>theoretically chosen</a:t>
            </a:r>
            <a:r>
              <a:rPr lang="en-GB" altLang="en-US" sz="1400" dirty="0">
                <a:solidFill>
                  <a:srgbClr val="000000"/>
                </a:solidFill>
                <a:latin typeface="Arial" panose="020B0604020202020204" pitchFamily="34" charset="0"/>
                <a:cs typeface="Arial" panose="020B0604020202020204" pitchFamily="34" charset="0"/>
              </a:rPr>
              <a:t> as those who can provide </a:t>
            </a:r>
            <a:r>
              <a:rPr lang="en-GB" altLang="en-US" sz="1400" b="1" i="1" dirty="0">
                <a:solidFill>
                  <a:srgbClr val="000000"/>
                </a:solidFill>
                <a:latin typeface="Arial" panose="020B0604020202020204" pitchFamily="34" charset="0"/>
                <a:cs typeface="Arial" panose="020B0604020202020204" pitchFamily="34" charset="0"/>
              </a:rPr>
              <a:t>rich</a:t>
            </a:r>
            <a:r>
              <a:rPr lang="en-GB" altLang="en-US" sz="1400" dirty="0">
                <a:solidFill>
                  <a:srgbClr val="000000"/>
                </a:solidFill>
                <a:latin typeface="Arial" panose="020B0604020202020204" pitchFamily="34" charset="0"/>
                <a:cs typeface="Arial" panose="020B0604020202020204" pitchFamily="34" charset="0"/>
              </a:rPr>
              <a:t> accounts for particular theoretical constructs (i.e., </a:t>
            </a:r>
            <a:r>
              <a:rPr lang="en-GB" altLang="en-US" sz="1400" b="1" dirty="0">
                <a:solidFill>
                  <a:srgbClr val="000000"/>
                </a:solidFill>
                <a:latin typeface="Arial" panose="020B0604020202020204" pitchFamily="34" charset="0"/>
                <a:cs typeface="Arial" panose="020B0604020202020204" pitchFamily="34" charset="0"/>
              </a:rPr>
              <a:t>theoretical sampling</a:t>
            </a:r>
            <a:r>
              <a:rPr lang="en-GB" altLang="en-US" sz="1400" dirty="0">
                <a:solidFill>
                  <a:srgbClr val="000000"/>
                </a:solidFill>
                <a:latin typeface="Arial" panose="020B0604020202020204" pitchFamily="34" charset="0"/>
                <a:cs typeface="Arial" panose="020B0604020202020204" pitchFamily="34" charset="0"/>
              </a:rPr>
              <a:t>)…</a:t>
            </a:r>
            <a:r>
              <a:rPr lang="en-US" altLang="en-US" sz="1400" dirty="0">
                <a:latin typeface="Arial" panose="020B0604020202020204" pitchFamily="34" charset="0"/>
                <a:cs typeface="Arial" panose="020B0604020202020204" pitchFamily="34" charset="0"/>
              </a:rPr>
              <a:t>Each participant would have </a:t>
            </a:r>
            <a:r>
              <a:rPr lang="en-US" altLang="en-US" sz="1400" b="1" i="1" dirty="0">
                <a:latin typeface="Arial" panose="020B0604020202020204" pitchFamily="34" charset="0"/>
                <a:cs typeface="Arial" panose="020B0604020202020204" pitchFamily="34" charset="0"/>
              </a:rPr>
              <a:t>experienced</a:t>
            </a:r>
            <a:r>
              <a:rPr lang="en-US" altLang="en-US" sz="1400" dirty="0">
                <a:latin typeface="Arial" panose="020B0604020202020204" pitchFamily="34" charset="0"/>
                <a:cs typeface="Arial" panose="020B0604020202020204" pitchFamily="34" charset="0"/>
              </a:rPr>
              <a:t> the process under investigation#</a:t>
            </a:r>
          </a:p>
          <a:p>
            <a:endParaRPr lang="en-US" altLang="en-US" dirty="0">
              <a:latin typeface="Times New Roman" panose="02020603050405020304" pitchFamily="18"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1026">
            <a:extLst>
              <a:ext uri="{FF2B5EF4-FFF2-40B4-BE49-F238E27FC236}">
                <a16:creationId xmlns:a16="http://schemas.microsoft.com/office/drawing/2014/main" id="{82F4F9B4-8449-4C43-996E-2A2D110C989E}"/>
              </a:ext>
            </a:extLst>
          </p:cNvPr>
          <p:cNvSpPr>
            <a:spLocks noGrp="1" noRot="1" noChangeAspect="1" noChangeArrowheads="1" noTextEdit="1"/>
          </p:cNvSpPr>
          <p:nvPr>
            <p:ph type="sldImg"/>
          </p:nvPr>
        </p:nvSpPr>
        <p:spPr>
          <a:ln/>
        </p:spPr>
      </p:sp>
      <p:sp>
        <p:nvSpPr>
          <p:cNvPr id="45059" name="Rectangle 1027">
            <a:extLst>
              <a:ext uri="{FF2B5EF4-FFF2-40B4-BE49-F238E27FC236}">
                <a16:creationId xmlns:a16="http://schemas.microsoft.com/office/drawing/2014/main" id="{C55B0B3E-F2EA-4F05-9CCC-BDA6F7F92AAA}"/>
              </a:ext>
            </a:extLst>
          </p:cNvPr>
          <p:cNvSpPr>
            <a:spLocks noGrp="1" noChangeArrowheads="1"/>
          </p:cNvSpPr>
          <p:nvPr>
            <p:ph type="body" idx="1"/>
          </p:nvPr>
        </p:nvSpPr>
        <p:spPr>
          <a:xfrm>
            <a:off x="685800" y="4400550"/>
            <a:ext cx="5486400" cy="37516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600" dirty="0">
                <a:solidFill>
                  <a:srgbClr val="000000"/>
                </a:solidFill>
              </a:rPr>
              <a:t>Counselling researchers using grounded theory engage in </a:t>
            </a:r>
            <a:r>
              <a:rPr lang="en-GB" altLang="en-US" sz="1600" b="1" dirty="0">
                <a:solidFill>
                  <a:srgbClr val="000000"/>
                </a:solidFill>
              </a:rPr>
              <a:t>fieldwork activities</a:t>
            </a:r>
            <a:r>
              <a:rPr lang="en-GB" altLang="en-US" sz="1600" dirty="0">
                <a:solidFill>
                  <a:srgbClr val="000000"/>
                </a:solidFill>
              </a:rPr>
              <a:t> that allow them to remain </a:t>
            </a:r>
            <a:r>
              <a:rPr lang="en-GB" altLang="en-US" sz="1600" b="1" dirty="0">
                <a:solidFill>
                  <a:srgbClr val="000000"/>
                </a:solidFill>
              </a:rPr>
              <a:t>close to the data</a:t>
            </a:r>
            <a:r>
              <a:rPr lang="en-GB" altLang="en-US" sz="1600" dirty="0">
                <a:solidFill>
                  <a:srgbClr val="000000"/>
                </a:solidFill>
              </a:rPr>
              <a:t> …A grounded theory researcher t</a:t>
            </a:r>
            <a:r>
              <a:rPr lang="en-GB" altLang="en-US" sz="1600" dirty="0"/>
              <a:t>ypically conducts </a:t>
            </a:r>
            <a:r>
              <a:rPr lang="en-GB" altLang="en-US" sz="1600" b="1" dirty="0"/>
              <a:t>20 to 30 interviews</a:t>
            </a:r>
            <a:r>
              <a:rPr lang="en-GB" altLang="en-US" sz="1600" dirty="0"/>
              <a:t> based on visits “</a:t>
            </a:r>
            <a:r>
              <a:rPr lang="en-GB" altLang="en-US" sz="1600" b="1" dirty="0"/>
              <a:t>to the field</a:t>
            </a:r>
            <a:r>
              <a:rPr lang="en-GB" altLang="en-US" sz="1600" dirty="0"/>
              <a:t>”, to collect interview data to add to, or ‘</a:t>
            </a:r>
            <a:r>
              <a:rPr lang="en-GB" altLang="en-US" sz="1600" b="1" dirty="0"/>
              <a:t>saturate</a:t>
            </a:r>
            <a:r>
              <a:rPr lang="en-GB" altLang="en-US" sz="1600" dirty="0"/>
              <a:t>” categories…</a:t>
            </a:r>
            <a:r>
              <a:rPr lang="en-GB" altLang="en-US" sz="1600" dirty="0" err="1"/>
              <a:t>Ther</a:t>
            </a:r>
            <a:r>
              <a:rPr lang="en-GB" altLang="en-US" sz="1600" dirty="0"/>
              <a:t> Can be many more  participants, e.g. </a:t>
            </a:r>
            <a:r>
              <a:rPr lang="en-GB" altLang="en-US" sz="1600" b="1" dirty="0"/>
              <a:t>50 to 60…Grounded Theory </a:t>
            </a:r>
            <a:r>
              <a:rPr lang="en-GB" altLang="en-US" sz="1600" dirty="0">
                <a:solidFill>
                  <a:srgbClr val="000000"/>
                </a:solidFill>
              </a:rPr>
              <a:t>Collects </a:t>
            </a:r>
            <a:r>
              <a:rPr lang="en-GB" altLang="en-US" sz="1600" b="1" dirty="0">
                <a:solidFill>
                  <a:srgbClr val="000000"/>
                </a:solidFill>
              </a:rPr>
              <a:t>large amounts of data</a:t>
            </a:r>
            <a:r>
              <a:rPr lang="en-GB" altLang="en-US" sz="1600" dirty="0">
                <a:solidFill>
                  <a:srgbClr val="000000"/>
                </a:solidFill>
              </a:rPr>
              <a:t>, typically in the form of </a:t>
            </a:r>
            <a:r>
              <a:rPr lang="en-GB" altLang="en-US" sz="1600" b="1" dirty="0">
                <a:solidFill>
                  <a:srgbClr val="000000"/>
                </a:solidFill>
              </a:rPr>
              <a:t>interviews and observations, </a:t>
            </a:r>
            <a:r>
              <a:rPr lang="en-GB" altLang="en-US" sz="1600" dirty="0">
                <a:solidFill>
                  <a:srgbClr val="000000"/>
                </a:solidFill>
              </a:rPr>
              <a:t>and </a:t>
            </a:r>
            <a:r>
              <a:rPr lang="en-GB" altLang="en-US" sz="1600" b="0" dirty="0">
                <a:solidFill>
                  <a:srgbClr val="000000"/>
                </a:solidFill>
              </a:rPr>
              <a:t>a</a:t>
            </a:r>
            <a:r>
              <a:rPr lang="en-GB" altLang="en-US" sz="1600" dirty="0"/>
              <a:t>lso collects and analyses </a:t>
            </a:r>
            <a:r>
              <a:rPr lang="en-GB" altLang="en-US" sz="1600" b="1" dirty="0"/>
              <a:t>observations and documents</a:t>
            </a:r>
            <a:r>
              <a:rPr lang="en-GB" altLang="en-US" sz="1600" dirty="0"/>
              <a:t>, although these are not always used. Data forms into categories#</a:t>
            </a: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40522365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1026">
            <a:extLst>
              <a:ext uri="{FF2B5EF4-FFF2-40B4-BE49-F238E27FC236}">
                <a16:creationId xmlns:a16="http://schemas.microsoft.com/office/drawing/2014/main" id="{39B1EDF1-6969-4727-8145-318700EDA07D}"/>
              </a:ext>
            </a:extLst>
          </p:cNvPr>
          <p:cNvSpPr>
            <a:spLocks noGrp="1" noRot="1" noChangeAspect="1" noChangeArrowheads="1" noTextEdit="1"/>
          </p:cNvSpPr>
          <p:nvPr>
            <p:ph type="sldImg"/>
          </p:nvPr>
        </p:nvSpPr>
        <p:spPr>
          <a:ln/>
        </p:spPr>
      </p:sp>
      <p:sp>
        <p:nvSpPr>
          <p:cNvPr id="55299" name="Rectangle 1027">
            <a:extLst>
              <a:ext uri="{FF2B5EF4-FFF2-40B4-BE49-F238E27FC236}">
                <a16:creationId xmlns:a16="http://schemas.microsoft.com/office/drawing/2014/main" id="{5137D36E-4F0F-4E01-A7BF-D5937F05D1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2000" dirty="0"/>
              <a:t>&gt;&lt;&lt; </a:t>
            </a:r>
            <a:r>
              <a:rPr lang="en-GB" altLang="en-US" sz="1400" dirty="0">
                <a:latin typeface="Arial" panose="020B0604020202020204" pitchFamily="34" charset="0"/>
                <a:cs typeface="Arial" panose="020B0604020202020204" pitchFamily="34" charset="0"/>
              </a:rPr>
              <a:t>How many visits are made to the ‘field’ depends upon whether the categories of information become saturated.  The aim is to gather as much information as possible to fully develop [</a:t>
            </a:r>
            <a:r>
              <a:rPr lang="en-GB" altLang="en-US" sz="1400" b="1" dirty="0">
                <a:latin typeface="Arial" panose="020B0604020202020204" pitchFamily="34" charset="0"/>
                <a:cs typeface="Arial" panose="020B0604020202020204" pitchFamily="34" charset="0"/>
              </a:rPr>
              <a:t>saturate</a:t>
            </a:r>
            <a:r>
              <a:rPr lang="en-GB" altLang="en-US" sz="1400" dirty="0">
                <a:latin typeface="Arial" panose="020B0604020202020204" pitchFamily="34" charset="0"/>
                <a:cs typeface="Arial" panose="020B0604020202020204" pitchFamily="34" charset="0"/>
              </a:rPr>
              <a:t>] the model#</a:t>
            </a:r>
            <a:endParaRPr lang="en-US" alt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01652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E64B03C9-C5B1-4CB7-B693-8A189E7015E0}"/>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43277087-31D5-4CB5-980D-1E0A2BE7B21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6562147B-E4FB-4594-B2D0-6F08E4F9F49B}"/>
              </a:ext>
            </a:extLst>
          </p:cNvPr>
          <p:cNvSpPr>
            <a:spLocks noGrp="1" noRot="1" noChangeAspect="1" noChangeArrowheads="1" noTextEdit="1"/>
          </p:cNvSpPr>
          <p:nvPr>
            <p:ph type="sldImg"/>
          </p:nvPr>
        </p:nvSpPr>
        <p:spPr>
          <a:ln/>
        </p:spPr>
      </p:sp>
      <p:sp>
        <p:nvSpPr>
          <p:cNvPr id="63491" name="Rectangle 3">
            <a:extLst>
              <a:ext uri="{FF2B5EF4-FFF2-40B4-BE49-F238E27FC236}">
                <a16:creationId xmlns:a16="http://schemas.microsoft.com/office/drawing/2014/main" id="{0D0B2CCC-3ACA-4CFC-A144-3B16F59D381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solidFill>
                  <a:schemeClr val="tx1">
                    <a:lumMod val="85000"/>
                    <a:lumOff val="15000"/>
                  </a:schemeClr>
                </a:solidFill>
              </a:rPr>
              <a:t>So, while the researcher collects data, they are also, at the same time, conducting their analysis#</a:t>
            </a:r>
          </a:p>
          <a:p>
            <a:endParaRPr lang="en-US" altLang="en-US" dirty="0">
              <a:latin typeface="Times New Roman" panose="02020603050405020304" pitchFamily="18"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400" dirty="0"/>
              <a:t>Data analysis involves </a:t>
            </a:r>
            <a:r>
              <a:rPr lang="en-GB" altLang="en-US" sz="1400" b="1" i="1" dirty="0"/>
              <a:t>detailed</a:t>
            </a:r>
            <a:r>
              <a:rPr lang="en-GB" altLang="en-US" sz="1400" dirty="0"/>
              <a:t> analytical procedures, where analysis progresses in stages.  Initial research questions will focus on understanding </a:t>
            </a:r>
            <a:r>
              <a:rPr lang="en-GB" altLang="en-US" sz="1400" b="1" dirty="0"/>
              <a:t>how individuals experience the process</a:t>
            </a:r>
            <a:r>
              <a:rPr lang="en-GB" altLang="en-US" sz="1400" dirty="0"/>
              <a:t> and </a:t>
            </a:r>
            <a:r>
              <a:rPr lang="en-GB" altLang="en-US" sz="1400" b="1" dirty="0"/>
              <a:t>identifying steps</a:t>
            </a:r>
            <a:r>
              <a:rPr lang="en-GB" altLang="en-US" sz="1400" dirty="0"/>
              <a:t> in the process……asking “</a:t>
            </a:r>
            <a:r>
              <a:rPr lang="en-GB" altLang="en-US" sz="1400" b="1" dirty="0"/>
              <a:t>What</a:t>
            </a:r>
            <a:r>
              <a:rPr lang="en-GB" altLang="en-US" sz="1400" dirty="0"/>
              <a:t> is the process here?”…“</a:t>
            </a:r>
            <a:r>
              <a:rPr lang="en-GB" altLang="en-US" sz="1400" b="1" dirty="0"/>
              <a:t>How</a:t>
            </a:r>
            <a:r>
              <a:rPr lang="en-GB" altLang="en-US" sz="1400" dirty="0"/>
              <a:t> did this unfold”#</a:t>
            </a: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30</a:t>
            </a:fld>
            <a:endParaRPr lang="en-GB"/>
          </a:p>
        </p:txBody>
      </p:sp>
    </p:spTree>
    <p:extLst>
      <p:ext uri="{BB962C8B-B14F-4D97-AF65-F5344CB8AC3E}">
        <p14:creationId xmlns:p14="http://schemas.microsoft.com/office/powerpoint/2010/main" val="19612308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6FCB7DF4-8426-4276-BC8E-30C229E02E6E}"/>
              </a:ext>
            </a:extLst>
          </p:cNvPr>
          <p:cNvSpPr>
            <a:spLocks noGrp="1" noRot="1" noChangeAspect="1" noChangeArrowheads="1" noTextEdit="1"/>
          </p:cNvSpPr>
          <p:nvPr>
            <p:ph type="sldImg"/>
          </p:nvPr>
        </p:nvSpPr>
        <p:spPr>
          <a:ln/>
        </p:spPr>
      </p:sp>
      <p:sp>
        <p:nvSpPr>
          <p:cNvPr id="67587" name="Rectangle 3">
            <a:extLst>
              <a:ext uri="{FF2B5EF4-FFF2-40B4-BE49-F238E27FC236}">
                <a16:creationId xmlns:a16="http://schemas.microsoft.com/office/drawing/2014/main" id="{C375F8DA-93F5-4DE9-BD65-5B4E850335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0482347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F2FC537E-4236-4D0B-9888-868664BA891A}"/>
              </a:ext>
            </a:extLst>
          </p:cNvPr>
          <p:cNvSpPr>
            <a:spLocks noGrp="1" noRot="1" noChangeAspect="1" noChangeArrowheads="1" noTextEdit="1"/>
          </p:cNvSpPr>
          <p:nvPr>
            <p:ph type="sldImg"/>
          </p:nvPr>
        </p:nvSpPr>
        <p:spPr>
          <a:ln/>
        </p:spPr>
      </p:sp>
      <p:sp>
        <p:nvSpPr>
          <p:cNvPr id="65539" name="Rectangle 3">
            <a:extLst>
              <a:ext uri="{FF2B5EF4-FFF2-40B4-BE49-F238E27FC236}">
                <a16:creationId xmlns:a16="http://schemas.microsoft.com/office/drawing/2014/main" id="{7C55D605-7384-4341-A9A1-9E808E377A4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A9B59982-6349-4D28-AF6A-941B2A94160B}"/>
              </a:ext>
            </a:extLst>
          </p:cNvPr>
          <p:cNvSpPr>
            <a:spLocks noGrp="1" noRot="1" noChangeAspect="1" noChangeArrowheads="1" noTextEdit="1"/>
          </p:cNvSpPr>
          <p:nvPr>
            <p:ph type="sldImg"/>
          </p:nvPr>
        </p:nvSpPr>
        <p:spPr>
          <a:ln/>
        </p:spPr>
      </p:sp>
      <p:sp>
        <p:nvSpPr>
          <p:cNvPr id="69635" name="Rectangle 3">
            <a:extLst>
              <a:ext uri="{FF2B5EF4-FFF2-40B4-BE49-F238E27FC236}">
                <a16:creationId xmlns:a16="http://schemas.microsoft.com/office/drawing/2014/main" id="{1B80BC1C-F26F-4A10-8C24-B02188B8C93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34</a:t>
            </a:fld>
            <a:endParaRPr lang="en-GB"/>
          </a:p>
        </p:txBody>
      </p:sp>
    </p:spTree>
    <p:extLst>
      <p:ext uri="{BB962C8B-B14F-4D97-AF65-F5344CB8AC3E}">
        <p14:creationId xmlns:p14="http://schemas.microsoft.com/office/powerpoint/2010/main" val="23496948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dirty="0"/>
              <a:t> </a:t>
            </a:r>
          </a:p>
          <a:p>
            <a:pPr eaLnBrk="1" hangingPunct="1">
              <a:defRPr/>
            </a:pPr>
            <a:r>
              <a:rPr lang="en-GB" sz="1400" dirty="0">
                <a:latin typeface="Arial" panose="020B0604020202020204" pitchFamily="34" charset="0"/>
                <a:cs typeface="Arial" panose="020B0604020202020204" pitchFamily="34" charset="0"/>
              </a:rPr>
              <a:t>So…</a:t>
            </a:r>
            <a:r>
              <a:rPr lang="en-GB" altLang="en-US" sz="1400" dirty="0">
                <a:latin typeface="Arial" panose="020B0604020202020204" pitchFamily="34" charset="0"/>
                <a:cs typeface="Arial" panose="020B0604020202020204" pitchFamily="34" charset="0"/>
              </a:rPr>
              <a:t>What is a CODE? </a:t>
            </a:r>
            <a:r>
              <a:rPr lang="en-GB" sz="1400" dirty="0">
                <a:latin typeface="Arial" panose="020B0604020202020204" pitchFamily="34" charset="0"/>
                <a:cs typeface="Arial" panose="020B0604020202020204" pitchFamily="34" charset="0"/>
              </a:rPr>
              <a:t>Coding is a form </a:t>
            </a:r>
            <a:r>
              <a:rPr lang="en-GB" sz="1400" b="1" i="1" dirty="0">
                <a:latin typeface="Arial" panose="020B0604020202020204" pitchFamily="34" charset="0"/>
                <a:cs typeface="Arial" panose="020B0604020202020204" pitchFamily="34" charset="0"/>
              </a:rPr>
              <a:t>of content analysis </a:t>
            </a:r>
            <a:r>
              <a:rPr lang="en-GB" sz="1400" dirty="0">
                <a:latin typeface="Arial" panose="020B0604020202020204" pitchFamily="34" charset="0"/>
                <a:cs typeface="Arial" panose="020B0604020202020204" pitchFamily="34" charset="0"/>
              </a:rPr>
              <a:t>to find and </a:t>
            </a:r>
            <a:r>
              <a:rPr lang="en-GB" sz="1400" b="1" i="1" dirty="0">
                <a:latin typeface="Arial" panose="020B0604020202020204" pitchFamily="34" charset="0"/>
                <a:cs typeface="Arial" panose="020B0604020202020204" pitchFamily="34" charset="0"/>
              </a:rPr>
              <a:t>conceptualise</a:t>
            </a:r>
            <a:r>
              <a:rPr lang="en-GB" sz="1400" dirty="0">
                <a:latin typeface="Arial" panose="020B0604020202020204" pitchFamily="34" charset="0"/>
                <a:cs typeface="Arial" panose="020B0604020202020204" pitchFamily="34" charset="0"/>
              </a:rPr>
              <a:t> the underlying issues amongst the “</a:t>
            </a:r>
            <a:r>
              <a:rPr lang="en-GB" sz="1400" b="1" i="1" dirty="0">
                <a:latin typeface="Arial" panose="020B0604020202020204" pitchFamily="34" charset="0"/>
                <a:cs typeface="Arial" panose="020B0604020202020204" pitchFamily="34" charset="0"/>
              </a:rPr>
              <a:t>noise</a:t>
            </a:r>
            <a:r>
              <a:rPr lang="en-GB" sz="1400" dirty="0">
                <a:latin typeface="Arial" panose="020B0604020202020204" pitchFamily="34" charset="0"/>
                <a:cs typeface="Arial" panose="020B0604020202020204" pitchFamily="34" charset="0"/>
              </a:rPr>
              <a:t>” in the data</a:t>
            </a:r>
            <a:r>
              <a:rPr lang="en-GB" altLang="en-US"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 During the analysis of an interview, the researcher will become aware that the interviewee is using words and phrases that highlight an issue of importance or interest to the research; these are noted and described in a short phrase….The issue may be mentioned again in the same or similar words and is again noted. This process is called </a:t>
            </a:r>
            <a:r>
              <a:rPr lang="en-GB" sz="1400" b="1" i="1" dirty="0">
                <a:latin typeface="Arial" panose="020B0604020202020204" pitchFamily="34" charset="0"/>
                <a:cs typeface="Arial" panose="020B0604020202020204" pitchFamily="34" charset="0"/>
              </a:rPr>
              <a:t>coding</a:t>
            </a:r>
            <a:r>
              <a:rPr lang="en-GB" sz="1400" dirty="0">
                <a:latin typeface="Arial" panose="020B0604020202020204" pitchFamily="34" charset="0"/>
                <a:cs typeface="Arial" panose="020B0604020202020204" pitchFamily="34" charset="0"/>
              </a:rPr>
              <a:t> and the short descriptor phrase is a </a:t>
            </a:r>
            <a:r>
              <a:rPr lang="en-GB" sz="1400" b="1" i="1" dirty="0">
                <a:latin typeface="Arial" panose="020B0604020202020204" pitchFamily="34" charset="0"/>
                <a:cs typeface="Arial" panose="020B0604020202020204" pitchFamily="34" charset="0"/>
              </a:rPr>
              <a:t>code</a:t>
            </a:r>
            <a:r>
              <a:rPr lang="en-GB" sz="1400" dirty="0">
                <a:latin typeface="Arial" panose="020B0604020202020204" pitchFamily="34" charset="0"/>
                <a:cs typeface="Arial" panose="020B0604020202020204" pitchFamily="34" charset="0"/>
              </a:rPr>
              <a:t>…..#</a:t>
            </a: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35</a:t>
            </a:fld>
            <a:endParaRPr lang="en-GB"/>
          </a:p>
        </p:txBody>
      </p:sp>
    </p:spTree>
    <p:extLst>
      <p:ext uri="{BB962C8B-B14F-4D97-AF65-F5344CB8AC3E}">
        <p14:creationId xmlns:p14="http://schemas.microsoft.com/office/powerpoint/2010/main" val="41614093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153B6C26-EC9D-4C69-9566-C70C64A989C0}"/>
              </a:ext>
            </a:extLst>
          </p:cNvPr>
          <p:cNvSpPr>
            <a:spLocks noGrp="1" noRot="1" noChangeAspect="1" noChangeArrowheads="1" noTextEdit="1"/>
          </p:cNvSpPr>
          <p:nvPr>
            <p:ph type="sldImg"/>
          </p:nvPr>
        </p:nvSpPr>
        <p:spPr>
          <a:ln/>
        </p:spPr>
      </p:sp>
      <p:sp>
        <p:nvSpPr>
          <p:cNvPr id="71683" name="Rectangle 3">
            <a:extLst>
              <a:ext uri="{FF2B5EF4-FFF2-40B4-BE49-F238E27FC236}">
                <a16:creationId xmlns:a16="http://schemas.microsoft.com/office/drawing/2014/main" id="{A3E776BD-D857-4F27-9311-4D4F18D94A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29F7F0C6-AF68-4B02-A026-48C830554C71}"/>
              </a:ext>
            </a:extLst>
          </p:cNvPr>
          <p:cNvSpPr>
            <a:spLocks noGrp="1" noRot="1" noChangeAspect="1" noChangeArrowheads="1" noTextEdit="1"/>
          </p:cNvSpPr>
          <p:nvPr>
            <p:ph type="sldImg"/>
          </p:nvPr>
        </p:nvSpPr>
        <p:spPr>
          <a:ln/>
        </p:spPr>
      </p:sp>
      <p:sp>
        <p:nvSpPr>
          <p:cNvPr id="73731" name="Rectangle 3">
            <a:extLst>
              <a:ext uri="{FF2B5EF4-FFF2-40B4-BE49-F238E27FC236}">
                <a16:creationId xmlns:a16="http://schemas.microsoft.com/office/drawing/2014/main" id="{EE1C43FE-69AE-44E1-B6E5-37ED2FF06EC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96E129E0-1707-4664-8DB0-FF3E47A6E9DA}"/>
              </a:ext>
            </a:extLst>
          </p:cNvPr>
          <p:cNvSpPr>
            <a:spLocks noGrp="1" noRot="1" noChangeAspect="1" noChangeArrowheads="1" noTextEdit="1"/>
          </p:cNvSpPr>
          <p:nvPr>
            <p:ph type="sldImg"/>
          </p:nvPr>
        </p:nvSpPr>
        <p:spPr>
          <a:ln/>
        </p:spPr>
      </p:sp>
      <p:sp>
        <p:nvSpPr>
          <p:cNvPr id="77827" name="Rectangle 3">
            <a:extLst>
              <a:ext uri="{FF2B5EF4-FFF2-40B4-BE49-F238E27FC236}">
                <a16:creationId xmlns:a16="http://schemas.microsoft.com/office/drawing/2014/main" id="{DE5B0A38-D2BF-4DF3-BE35-745F73D2CC9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F8340347-3179-4A1F-B7E8-CA427B5A4AA3}"/>
              </a:ext>
            </a:extLst>
          </p:cNvPr>
          <p:cNvSpPr>
            <a:spLocks noGrp="1" noRot="1" noChangeAspect="1" noChangeArrowheads="1" noTextEdit="1"/>
          </p:cNvSpPr>
          <p:nvPr>
            <p:ph type="sldImg"/>
          </p:nvPr>
        </p:nvSpPr>
        <p:spPr>
          <a:ln/>
        </p:spPr>
      </p:sp>
      <p:sp>
        <p:nvSpPr>
          <p:cNvPr id="79875" name="Rectangle 3">
            <a:extLst>
              <a:ext uri="{FF2B5EF4-FFF2-40B4-BE49-F238E27FC236}">
                <a16:creationId xmlns:a16="http://schemas.microsoft.com/office/drawing/2014/main" id="{8EB38385-4CB0-48CD-B434-8F0B97E7A8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91419FFC-B4FD-4F9C-9A75-51F65D46BEC3}"/>
              </a:ext>
            </a:extLst>
          </p:cNvPr>
          <p:cNvSpPr>
            <a:spLocks noGrp="1" noRot="1" noChangeAspect="1" noChangeArrowheads="1" noTextEdit="1"/>
          </p:cNvSpPr>
          <p:nvPr>
            <p:ph type="sldImg"/>
          </p:nvPr>
        </p:nvSpPr>
        <p:spPr>
          <a:ln/>
        </p:spPr>
      </p:sp>
      <p:sp>
        <p:nvSpPr>
          <p:cNvPr id="81923" name="Rectangle 3">
            <a:extLst>
              <a:ext uri="{FF2B5EF4-FFF2-40B4-BE49-F238E27FC236}">
                <a16:creationId xmlns:a16="http://schemas.microsoft.com/office/drawing/2014/main" id="{7D37EC8B-D5CD-4389-88A3-19911913715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01B0DCA5-D558-4999-98B3-F56C481361D3}"/>
              </a:ext>
            </a:extLst>
          </p:cNvPr>
          <p:cNvSpPr>
            <a:spLocks noGrp="1" noRot="1" noChangeAspect="1" noChangeArrowheads="1" noTextEdit="1"/>
          </p:cNvSpPr>
          <p:nvPr>
            <p:ph type="sldImg"/>
          </p:nvPr>
        </p:nvSpPr>
        <p:spPr>
          <a:ln/>
        </p:spPr>
      </p:sp>
      <p:sp>
        <p:nvSpPr>
          <p:cNvPr id="83971" name="Rectangle 3">
            <a:extLst>
              <a:ext uri="{FF2B5EF4-FFF2-40B4-BE49-F238E27FC236}">
                <a16:creationId xmlns:a16="http://schemas.microsoft.com/office/drawing/2014/main" id="{2B266606-E08F-43AB-A491-D98C43B81BA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EC262BBE-5625-4BEA-8CBA-F08D0AFC8121}"/>
              </a:ext>
            </a:extLst>
          </p:cNvPr>
          <p:cNvSpPr>
            <a:spLocks noGrp="1" noRot="1" noChangeAspect="1" noChangeArrowheads="1" noTextEdit="1"/>
          </p:cNvSpPr>
          <p:nvPr>
            <p:ph type="sldImg"/>
          </p:nvPr>
        </p:nvSpPr>
        <p:spPr>
          <a:ln/>
        </p:spPr>
      </p:sp>
      <p:sp>
        <p:nvSpPr>
          <p:cNvPr id="86019" name="Rectangle 3">
            <a:extLst>
              <a:ext uri="{FF2B5EF4-FFF2-40B4-BE49-F238E27FC236}">
                <a16:creationId xmlns:a16="http://schemas.microsoft.com/office/drawing/2014/main" id="{A71BF3E4-6670-4E64-8F22-06F7176363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F48E0381-3958-41BB-8AE0-AF35F228ABB6}"/>
              </a:ext>
            </a:extLst>
          </p:cNvPr>
          <p:cNvSpPr>
            <a:spLocks noGrp="1" noRot="1" noChangeAspect="1" noChangeArrowheads="1" noTextEdit="1"/>
          </p:cNvSpPr>
          <p:nvPr>
            <p:ph type="sldImg"/>
          </p:nvPr>
        </p:nvSpPr>
        <p:spPr>
          <a:ln/>
        </p:spPr>
      </p:sp>
      <p:sp>
        <p:nvSpPr>
          <p:cNvPr id="88067" name="Rectangle 3">
            <a:extLst>
              <a:ext uri="{FF2B5EF4-FFF2-40B4-BE49-F238E27FC236}">
                <a16:creationId xmlns:a16="http://schemas.microsoft.com/office/drawing/2014/main" id="{3CC15BEB-4159-4C7D-92A0-007368ECCA0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DA7DA48C-D0FF-487A-8153-8F70A2EAB0E9}"/>
              </a:ext>
            </a:extLst>
          </p:cNvPr>
          <p:cNvSpPr>
            <a:spLocks noGrp="1" noRot="1" noChangeAspect="1" noChangeArrowheads="1" noTextEdit="1"/>
          </p:cNvSpPr>
          <p:nvPr>
            <p:ph type="sldImg"/>
          </p:nvPr>
        </p:nvSpPr>
        <p:spPr>
          <a:ln/>
        </p:spPr>
      </p:sp>
      <p:sp>
        <p:nvSpPr>
          <p:cNvPr id="90115" name="Rectangle 3">
            <a:extLst>
              <a:ext uri="{FF2B5EF4-FFF2-40B4-BE49-F238E27FC236}">
                <a16:creationId xmlns:a16="http://schemas.microsoft.com/office/drawing/2014/main" id="{02096E0B-4A2D-47DE-9F4D-E8DC1EEA140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B3C69385-8A68-438C-8532-DDFACF9CFFB5}"/>
              </a:ext>
            </a:extLst>
          </p:cNvPr>
          <p:cNvSpPr>
            <a:spLocks noGrp="1" noRot="1" noChangeAspect="1" noChangeArrowheads="1" noTextEdit="1"/>
          </p:cNvSpPr>
          <p:nvPr>
            <p:ph type="sldImg"/>
          </p:nvPr>
        </p:nvSpPr>
        <p:spPr>
          <a:ln/>
        </p:spPr>
      </p:sp>
      <p:sp>
        <p:nvSpPr>
          <p:cNvPr id="92163" name="Rectangle 3">
            <a:extLst>
              <a:ext uri="{FF2B5EF4-FFF2-40B4-BE49-F238E27FC236}">
                <a16:creationId xmlns:a16="http://schemas.microsoft.com/office/drawing/2014/main" id="{7A6EEF50-C2B8-4A4A-ADFD-A4D3C5553D7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8C34093F-8B6E-46BD-8685-DD18B3053D64}"/>
              </a:ext>
            </a:extLst>
          </p:cNvPr>
          <p:cNvSpPr>
            <a:spLocks noGrp="1" noRot="1" noChangeAspect="1" noChangeArrowheads="1" noTextEdit="1"/>
          </p:cNvSpPr>
          <p:nvPr>
            <p:ph type="sldImg"/>
          </p:nvPr>
        </p:nvSpPr>
        <p:spPr>
          <a:ln/>
        </p:spPr>
      </p:sp>
      <p:sp>
        <p:nvSpPr>
          <p:cNvPr id="94211" name="Rectangle 3">
            <a:extLst>
              <a:ext uri="{FF2B5EF4-FFF2-40B4-BE49-F238E27FC236}">
                <a16:creationId xmlns:a16="http://schemas.microsoft.com/office/drawing/2014/main" id="{E41A5868-5965-4F47-821E-5DA03337C5D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4E47273D-FEDB-4105-8A27-D20775E2E43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8E6A61A-4B60-4C0B-AA38-55F079AB10E2}" type="slidenum">
              <a:rPr lang="en-GB" altLang="en-US"/>
              <a:pPr>
                <a:spcBef>
                  <a:spcPct val="0"/>
                </a:spcBef>
              </a:pPr>
              <a:t>47</a:t>
            </a:fld>
            <a:endParaRPr lang="en-GB" altLang="en-US"/>
          </a:p>
        </p:txBody>
      </p:sp>
      <p:sp>
        <p:nvSpPr>
          <p:cNvPr id="96259" name="Rectangle 2">
            <a:extLst>
              <a:ext uri="{FF2B5EF4-FFF2-40B4-BE49-F238E27FC236}">
                <a16:creationId xmlns:a16="http://schemas.microsoft.com/office/drawing/2014/main" id="{A9AC77B5-D18D-49B2-9627-5C92ACE0344A}"/>
              </a:ext>
            </a:extLst>
          </p:cNvPr>
          <p:cNvSpPr>
            <a:spLocks noGrp="1" noRot="1" noChangeAspect="1" noChangeArrowheads="1" noTextEdit="1"/>
          </p:cNvSpPr>
          <p:nvPr>
            <p:ph type="sldImg"/>
          </p:nvPr>
        </p:nvSpPr>
        <p:spPr>
          <a:ln/>
        </p:spPr>
      </p:sp>
      <p:sp>
        <p:nvSpPr>
          <p:cNvPr id="96260" name="Rectangle 3">
            <a:extLst>
              <a:ext uri="{FF2B5EF4-FFF2-40B4-BE49-F238E27FC236}">
                <a16:creationId xmlns:a16="http://schemas.microsoft.com/office/drawing/2014/main" id="{CA62251D-9296-4ACB-BF0B-18BFE76F6BD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Times New Roman" panose="02020603050405020304" pitchFamily="18" charset="0"/>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98D111A9-1B11-469B-9B87-1FAC58F47DE2}"/>
              </a:ext>
            </a:extLst>
          </p:cNvPr>
          <p:cNvSpPr>
            <a:spLocks noGrp="1" noRot="1" noChangeAspect="1" noChangeArrowheads="1" noTextEdit="1"/>
          </p:cNvSpPr>
          <p:nvPr>
            <p:ph type="sldImg"/>
          </p:nvPr>
        </p:nvSpPr>
        <p:spPr>
          <a:ln/>
        </p:spPr>
      </p:sp>
      <p:sp>
        <p:nvSpPr>
          <p:cNvPr id="98307" name="Rectangle 3">
            <a:extLst>
              <a:ext uri="{FF2B5EF4-FFF2-40B4-BE49-F238E27FC236}">
                <a16:creationId xmlns:a16="http://schemas.microsoft.com/office/drawing/2014/main" id="{955EA55F-8BBF-4ABE-9FF1-ACEBC4D4969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49</a:t>
            </a:fld>
            <a:endParaRPr lang="en-GB"/>
          </a:p>
        </p:txBody>
      </p:sp>
    </p:spTree>
    <p:extLst>
      <p:ext uri="{BB962C8B-B14F-4D97-AF65-F5344CB8AC3E}">
        <p14:creationId xmlns:p14="http://schemas.microsoft.com/office/powerpoint/2010/main" val="47899323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91169AC4-2F05-4F38-8C67-08F4DBA40E72}"/>
              </a:ext>
            </a:extLst>
          </p:cNvPr>
          <p:cNvSpPr>
            <a:spLocks noGrp="1" noRot="1" noChangeAspect="1" noChangeArrowheads="1" noTextEdit="1"/>
          </p:cNvSpPr>
          <p:nvPr>
            <p:ph type="sldImg"/>
          </p:nvPr>
        </p:nvSpPr>
        <p:spPr>
          <a:ln/>
        </p:spPr>
      </p:sp>
      <p:sp>
        <p:nvSpPr>
          <p:cNvPr id="100355" name="Rectangle 3">
            <a:extLst>
              <a:ext uri="{FF2B5EF4-FFF2-40B4-BE49-F238E27FC236}">
                <a16:creationId xmlns:a16="http://schemas.microsoft.com/office/drawing/2014/main" id="{A991531E-8F8D-4B66-B8A4-9F925A664B1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a:extLst>
              <a:ext uri="{FF2B5EF4-FFF2-40B4-BE49-F238E27FC236}">
                <a16:creationId xmlns:a16="http://schemas.microsoft.com/office/drawing/2014/main" id="{83160E91-30DA-41C7-B54C-7C19477DA27D}"/>
              </a:ext>
            </a:extLst>
          </p:cNvPr>
          <p:cNvSpPr>
            <a:spLocks noGrp="1" noRot="1" noChangeAspect="1" noChangeArrowheads="1" noTextEdit="1"/>
          </p:cNvSpPr>
          <p:nvPr>
            <p:ph type="sldImg"/>
          </p:nvPr>
        </p:nvSpPr>
        <p:spPr>
          <a:ln/>
        </p:spPr>
      </p:sp>
      <p:sp>
        <p:nvSpPr>
          <p:cNvPr id="102403" name="Rectangle 3">
            <a:extLst>
              <a:ext uri="{FF2B5EF4-FFF2-40B4-BE49-F238E27FC236}">
                <a16:creationId xmlns:a16="http://schemas.microsoft.com/office/drawing/2014/main" id="{A9219C86-13FF-4B40-A494-8D6CD82C50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DD301F7C-933E-4926-9A91-C2EB85B08B65}"/>
              </a:ext>
            </a:extLst>
          </p:cNvPr>
          <p:cNvSpPr>
            <a:spLocks noGrp="1" noRot="1" noChangeAspect="1" noChangeArrowheads="1" noTextEdit="1"/>
          </p:cNvSpPr>
          <p:nvPr>
            <p:ph type="sldImg"/>
          </p:nvPr>
        </p:nvSpPr>
        <p:spPr>
          <a:ln/>
        </p:spPr>
      </p:sp>
      <p:sp>
        <p:nvSpPr>
          <p:cNvPr id="104451" name="Rectangle 3">
            <a:extLst>
              <a:ext uri="{FF2B5EF4-FFF2-40B4-BE49-F238E27FC236}">
                <a16:creationId xmlns:a16="http://schemas.microsoft.com/office/drawing/2014/main" id="{CD0DCFC0-FDA0-4582-ABAD-ADC98501F32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43C0D092-D463-4743-895B-61EC5EFB9DD9}"/>
              </a:ext>
            </a:extLst>
          </p:cNvPr>
          <p:cNvSpPr>
            <a:spLocks noGrp="1" noRot="1" noChangeAspect="1" noChangeArrowheads="1" noTextEdit="1"/>
          </p:cNvSpPr>
          <p:nvPr>
            <p:ph type="sldImg"/>
          </p:nvPr>
        </p:nvSpPr>
        <p:spPr>
          <a:ln/>
        </p:spPr>
      </p:sp>
      <p:sp>
        <p:nvSpPr>
          <p:cNvPr id="106499" name="Rectangle 3">
            <a:extLst>
              <a:ext uri="{FF2B5EF4-FFF2-40B4-BE49-F238E27FC236}">
                <a16:creationId xmlns:a16="http://schemas.microsoft.com/office/drawing/2014/main" id="{1CAD0F5F-6AF8-4C4D-83D2-4255063B901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400" dirty="0">
                <a:solidFill>
                  <a:srgbClr val="000000"/>
                </a:solidFill>
                <a:latin typeface="Arial" panose="020B0604020202020204" pitchFamily="34" charset="0"/>
                <a:cs typeface="Arial" panose="020B0604020202020204" pitchFamily="34" charset="0"/>
              </a:rPr>
              <a:t>&lt;&lt;&lt;Counselling researchers using grounded theory engage in fieldwork activities that allow them to remain close to the data ##</a:t>
            </a:r>
          </a:p>
          <a:p>
            <a:pPr eaLnBrk="1" hangingPunct="1"/>
            <a:endParaRPr lang="en-GB" altLang="en-US" dirty="0">
              <a:solidFill>
                <a:srgbClr val="000000"/>
              </a:solidFill>
            </a:endParaRPr>
          </a:p>
          <a:p>
            <a:endParaRPr lang="en-US" altLang="en-US" dirty="0">
              <a:latin typeface="Times New Roman" panose="02020603050405020304" pitchFamily="18" charset="0"/>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55</a:t>
            </a:fld>
            <a:endParaRPr lang="en-GB"/>
          </a:p>
        </p:txBody>
      </p:sp>
    </p:spTree>
    <p:extLst>
      <p:ext uri="{BB962C8B-B14F-4D97-AF65-F5344CB8AC3E}">
        <p14:creationId xmlns:p14="http://schemas.microsoft.com/office/powerpoint/2010/main" val="62453948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56</a:t>
            </a:fld>
            <a:endParaRPr lang="en-GB"/>
          </a:p>
        </p:txBody>
      </p:sp>
    </p:spTree>
    <p:extLst>
      <p:ext uri="{BB962C8B-B14F-4D97-AF65-F5344CB8AC3E}">
        <p14:creationId xmlns:p14="http://schemas.microsoft.com/office/powerpoint/2010/main" val="248989873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200" dirty="0"/>
              <a:t>Strengths of Grounded Theory include that it is an effective approach to build new theories and understand new phenomena / the High quality of the emergent theory / that the  emergent research design reflects the idiosyncratic nature of the study / </a:t>
            </a:r>
          </a:p>
          <a:p>
            <a:pPr eaLnBrk="1" hangingPunct="1"/>
            <a:r>
              <a:rPr lang="en-GB" altLang="en-US" sz="1200" dirty="0"/>
              <a:t>Findings and methods are always refined and negotiated and theories are created#.</a:t>
            </a:r>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57</a:t>
            </a:fld>
            <a:endParaRPr lang="en-GB"/>
          </a:p>
        </p:txBody>
      </p:sp>
    </p:spTree>
    <p:extLst>
      <p:ext uri="{BB962C8B-B14F-4D97-AF65-F5344CB8AC3E}">
        <p14:creationId xmlns:p14="http://schemas.microsoft.com/office/powerpoint/2010/main" val="108717184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200" dirty="0"/>
              <a:t>Requires detailed and systematic procedures for data collection, analysis and theorizing  / The resulting theory and hypotheses help generate future investigation into the phenomenon / Requires the researcher to be open minded, and able to look at the data through many lenses / Data collection occurs over time, and at many levels, helping to ensure meaningful results’</a:t>
            </a: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58</a:t>
            </a:fld>
            <a:endParaRPr lang="en-GB"/>
          </a:p>
        </p:txBody>
      </p:sp>
    </p:spTree>
    <p:extLst>
      <p:ext uri="{BB962C8B-B14F-4D97-AF65-F5344CB8AC3E}">
        <p14:creationId xmlns:p14="http://schemas.microsoft.com/office/powerpoint/2010/main" val="265247641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59</a:t>
            </a:fld>
            <a:endParaRPr lang="en-GB"/>
          </a:p>
        </p:txBody>
      </p:sp>
    </p:spTree>
    <p:extLst>
      <p:ext uri="{BB962C8B-B14F-4D97-AF65-F5344CB8AC3E}">
        <p14:creationId xmlns:p14="http://schemas.microsoft.com/office/powerpoint/2010/main" val="152151192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a:extLst>
              <a:ext uri="{FF2B5EF4-FFF2-40B4-BE49-F238E27FC236}">
                <a16:creationId xmlns:a16="http://schemas.microsoft.com/office/drawing/2014/main" id="{FEF5061A-5BDD-4E3F-ACA5-95CBD04158E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AA97809-2714-4EE6-AECC-ADD1F8DD574F}" type="slidenum">
              <a:rPr lang="en-GB" altLang="en-US"/>
              <a:pPr>
                <a:spcBef>
                  <a:spcPct val="0"/>
                </a:spcBef>
              </a:pPr>
              <a:t>60</a:t>
            </a:fld>
            <a:endParaRPr lang="en-GB" altLang="en-US"/>
          </a:p>
        </p:txBody>
      </p:sp>
      <p:sp>
        <p:nvSpPr>
          <p:cNvPr id="108547" name="Rectangle 2">
            <a:extLst>
              <a:ext uri="{FF2B5EF4-FFF2-40B4-BE49-F238E27FC236}">
                <a16:creationId xmlns:a16="http://schemas.microsoft.com/office/drawing/2014/main" id="{BEE758F2-2B83-4920-B3C5-0FAFC4078C22}"/>
              </a:ext>
            </a:extLst>
          </p:cNvPr>
          <p:cNvSpPr>
            <a:spLocks noGrp="1" noRot="1" noChangeAspect="1" noChangeArrowheads="1" noTextEdit="1"/>
          </p:cNvSpPr>
          <p:nvPr>
            <p:ph type="sldImg"/>
          </p:nvPr>
        </p:nvSpPr>
        <p:spPr>
          <a:ln/>
        </p:spPr>
      </p:sp>
      <p:sp>
        <p:nvSpPr>
          <p:cNvPr id="108548" name="Rectangle 3">
            <a:extLst>
              <a:ext uri="{FF2B5EF4-FFF2-40B4-BE49-F238E27FC236}">
                <a16:creationId xmlns:a16="http://schemas.microsoft.com/office/drawing/2014/main" id="{040F3130-C3F9-4DE0-9510-3C8953D5590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BDF67D5A-882E-4BAA-A9BC-730F94E43486}"/>
              </a:ext>
            </a:extLst>
          </p:cNvPr>
          <p:cNvSpPr>
            <a:spLocks noGrp="1" noRot="1" noChangeAspect="1" noChangeArrowheads="1" noTextEdit="1"/>
          </p:cNvSpPr>
          <p:nvPr>
            <p:ph type="sldImg"/>
          </p:nvPr>
        </p:nvSpPr>
        <p:spPr>
          <a:ln/>
        </p:spPr>
      </p:sp>
      <p:sp>
        <p:nvSpPr>
          <p:cNvPr id="110595" name="Rectangle 3">
            <a:extLst>
              <a:ext uri="{FF2B5EF4-FFF2-40B4-BE49-F238E27FC236}">
                <a16:creationId xmlns:a16="http://schemas.microsoft.com/office/drawing/2014/main" id="{78EA5B65-975B-42F7-8335-ED784F618B4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200" dirty="0"/>
              <a:t>&lt;&lt;&lt;Glaser (1978), however, argued that allowing researcher subjectivity and previous literature to influence theory development </a:t>
            </a:r>
            <a:r>
              <a:rPr lang="en-GB" altLang="en-US" sz="1200" b="1" i="1" dirty="0"/>
              <a:t>dilutes </a:t>
            </a:r>
            <a:r>
              <a:rPr lang="en-GB" altLang="en-US" sz="1200" dirty="0"/>
              <a:t>the </a:t>
            </a:r>
            <a:r>
              <a:rPr lang="en-GB" altLang="en-US" sz="1200" dirty="0" err="1"/>
              <a:t>groundedness</a:t>
            </a:r>
            <a:r>
              <a:rPr lang="en-GB" altLang="en-US" sz="1200" dirty="0"/>
              <a:t> of the approach#</a:t>
            </a:r>
          </a:p>
          <a:p>
            <a:endParaRPr lang="en-US" altLang="en-US" dirty="0">
              <a:latin typeface="Times New Roman" panose="02020603050405020304" pitchFamily="18" charset="0"/>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a:extLst>
              <a:ext uri="{FF2B5EF4-FFF2-40B4-BE49-F238E27FC236}">
                <a16:creationId xmlns:a16="http://schemas.microsoft.com/office/drawing/2014/main" id="{EAC9C9EC-8142-42D9-8C98-09C39732D4C8}"/>
              </a:ext>
            </a:extLst>
          </p:cNvPr>
          <p:cNvSpPr>
            <a:spLocks noGrp="1" noRot="1" noChangeAspect="1" noChangeArrowheads="1" noTextEdit="1"/>
          </p:cNvSpPr>
          <p:nvPr>
            <p:ph type="sldImg"/>
          </p:nvPr>
        </p:nvSpPr>
        <p:spPr>
          <a:ln/>
        </p:spPr>
      </p:sp>
      <p:sp>
        <p:nvSpPr>
          <p:cNvPr id="114691" name="Rectangle 3">
            <a:extLst>
              <a:ext uri="{FF2B5EF4-FFF2-40B4-BE49-F238E27FC236}">
                <a16:creationId xmlns:a16="http://schemas.microsoft.com/office/drawing/2014/main" id="{6B8576C1-5A1D-4E8C-B06A-0A3C40A4DED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63</a:t>
            </a:fld>
            <a:endParaRPr lang="en-GB"/>
          </a:p>
        </p:txBody>
      </p:sp>
    </p:spTree>
    <p:extLst>
      <p:ext uri="{BB962C8B-B14F-4D97-AF65-F5344CB8AC3E}">
        <p14:creationId xmlns:p14="http://schemas.microsoft.com/office/powerpoint/2010/main" val="420332179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a:extLst>
              <a:ext uri="{FF2B5EF4-FFF2-40B4-BE49-F238E27FC236}">
                <a16:creationId xmlns:a16="http://schemas.microsoft.com/office/drawing/2014/main" id="{CCCBA1E0-2CBE-4FF8-A5D8-A16EF9BCDE6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1C30CF2-328F-4132-80DD-5ADE093306D3}" type="slidenum">
              <a:rPr lang="en-GB" altLang="en-US"/>
              <a:pPr>
                <a:spcBef>
                  <a:spcPct val="0"/>
                </a:spcBef>
              </a:pPr>
              <a:t>64</a:t>
            </a:fld>
            <a:endParaRPr lang="en-GB" altLang="en-US"/>
          </a:p>
        </p:txBody>
      </p:sp>
      <p:sp>
        <p:nvSpPr>
          <p:cNvPr id="116739" name="Rectangle 2">
            <a:extLst>
              <a:ext uri="{FF2B5EF4-FFF2-40B4-BE49-F238E27FC236}">
                <a16:creationId xmlns:a16="http://schemas.microsoft.com/office/drawing/2014/main" id="{02B99F5F-AB6D-4134-89E5-06F09E8E1417}"/>
              </a:ext>
            </a:extLst>
          </p:cNvPr>
          <p:cNvSpPr>
            <a:spLocks noGrp="1" noRot="1" noChangeAspect="1" noChangeArrowheads="1" noTextEdit="1"/>
          </p:cNvSpPr>
          <p:nvPr>
            <p:ph type="sldImg"/>
          </p:nvPr>
        </p:nvSpPr>
        <p:spPr>
          <a:ln/>
        </p:spPr>
      </p:sp>
      <p:sp>
        <p:nvSpPr>
          <p:cNvPr id="116740" name="Rectangle 3">
            <a:extLst>
              <a:ext uri="{FF2B5EF4-FFF2-40B4-BE49-F238E27FC236}">
                <a16:creationId xmlns:a16="http://schemas.microsoft.com/office/drawing/2014/main" id="{DF7DE8D5-19B0-44D9-8E0D-49A77137099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a:extLst>
              <a:ext uri="{FF2B5EF4-FFF2-40B4-BE49-F238E27FC236}">
                <a16:creationId xmlns:a16="http://schemas.microsoft.com/office/drawing/2014/main" id="{46C6701F-8AF6-4D0B-ACA4-62A4E869B02D}"/>
              </a:ext>
            </a:extLst>
          </p:cNvPr>
          <p:cNvSpPr>
            <a:spLocks noGrp="1" noRot="1" noChangeAspect="1" noChangeArrowheads="1" noTextEdit="1"/>
          </p:cNvSpPr>
          <p:nvPr>
            <p:ph type="sldImg"/>
          </p:nvPr>
        </p:nvSpPr>
        <p:spPr>
          <a:ln/>
        </p:spPr>
      </p:sp>
      <p:sp>
        <p:nvSpPr>
          <p:cNvPr id="118787" name="Rectangle 3">
            <a:extLst>
              <a:ext uri="{FF2B5EF4-FFF2-40B4-BE49-F238E27FC236}">
                <a16:creationId xmlns:a16="http://schemas.microsoft.com/office/drawing/2014/main" id="{38276CFA-EE39-45A4-8539-53C31FBDAF38}"/>
              </a:ext>
            </a:extLst>
          </p:cNvPr>
          <p:cNvSpPr>
            <a:spLocks noGrp="1" noChangeArrowheads="1"/>
          </p:cNvSpPr>
          <p:nvPr>
            <p:ph type="body" idx="1"/>
          </p:nvPr>
        </p:nvSpPr>
        <p:spPr>
          <a:xfrm>
            <a:off x="728662" y="4400550"/>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400" dirty="0">
                <a:solidFill>
                  <a:srgbClr val="000000"/>
                </a:solidFill>
                <a:latin typeface="Arial" panose="020B0604020202020204" pitchFamily="34" charset="0"/>
                <a:cs typeface="Arial" panose="020B0604020202020204" pitchFamily="34" charset="0"/>
              </a:rPr>
              <a:t>A counselling researcher would conduct interviews and observations of clients at a particular agency (or across counselling settings to develop a more transferable theory), soliciting information about their substance use; cognitive and affective states before, during, and after use; contextual factors that may relate to use; and counselling interventions in which they participated. #</a:t>
            </a:r>
            <a:endParaRPr lang="en-GB" altLang="en-US" sz="1400" dirty="0">
              <a:solidFill>
                <a:srgbClr val="003399"/>
              </a:solidFill>
              <a:latin typeface="Arial" panose="020B0604020202020204" pitchFamily="34" charset="0"/>
              <a:cs typeface="Arial" panose="020B0604020202020204" pitchFamily="34" charset="0"/>
            </a:endParaRPr>
          </a:p>
          <a:p>
            <a:endParaRPr lang="en-US" altLang="en-US" dirty="0">
              <a:latin typeface="Times New Roman" panose="02020603050405020304" pitchFamily="18" charset="0"/>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a:extLst>
              <a:ext uri="{FF2B5EF4-FFF2-40B4-BE49-F238E27FC236}">
                <a16:creationId xmlns:a16="http://schemas.microsoft.com/office/drawing/2014/main" id="{F3B039D8-A4D3-498F-AE72-23449D5B1A7A}"/>
              </a:ext>
            </a:extLst>
          </p:cNvPr>
          <p:cNvSpPr>
            <a:spLocks noGrp="1" noRot="1" noChangeAspect="1" noChangeArrowheads="1" noTextEdit="1"/>
          </p:cNvSpPr>
          <p:nvPr>
            <p:ph type="sldImg"/>
          </p:nvPr>
        </p:nvSpPr>
        <p:spPr>
          <a:ln/>
        </p:spPr>
      </p:sp>
      <p:sp>
        <p:nvSpPr>
          <p:cNvPr id="120835" name="Rectangle 3">
            <a:extLst>
              <a:ext uri="{FF2B5EF4-FFF2-40B4-BE49-F238E27FC236}">
                <a16:creationId xmlns:a16="http://schemas.microsoft.com/office/drawing/2014/main" id="{EF9DC156-FB02-40EB-9F65-7AC0AED0A9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Times New Roman" panose="02020603050405020304" pitchFamily="18" charset="0"/>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id="{A3A24FE6-2780-44D4-81C9-FB980A002CE2}"/>
              </a:ext>
            </a:extLst>
          </p:cNvPr>
          <p:cNvSpPr>
            <a:spLocks noGrp="1" noRot="1" noChangeAspect="1" noChangeArrowheads="1" noTextEdit="1"/>
          </p:cNvSpPr>
          <p:nvPr>
            <p:ph type="sldImg"/>
          </p:nvPr>
        </p:nvSpPr>
        <p:spPr>
          <a:ln/>
        </p:spPr>
      </p:sp>
      <p:sp>
        <p:nvSpPr>
          <p:cNvPr id="122883" name="Rectangle 3">
            <a:extLst>
              <a:ext uri="{FF2B5EF4-FFF2-40B4-BE49-F238E27FC236}">
                <a16:creationId xmlns:a16="http://schemas.microsoft.com/office/drawing/2014/main" id="{BA281AA8-3162-47EC-9C3C-4862D9BE5AF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solidFill>
                  <a:srgbClr val="000000"/>
                </a:solidFill>
              </a:rPr>
              <a:t>Additionally, the researcher would assess for </a:t>
            </a:r>
            <a:r>
              <a:rPr lang="en-GB" altLang="en-US" b="1" dirty="0">
                <a:solidFill>
                  <a:srgbClr val="000000"/>
                </a:solidFill>
              </a:rPr>
              <a:t>causal conditions</a:t>
            </a:r>
            <a:r>
              <a:rPr lang="en-GB" altLang="en-US" dirty="0">
                <a:solidFill>
                  <a:srgbClr val="000000"/>
                </a:solidFill>
              </a:rPr>
              <a:t> (e.g., family dynamics, substance use history, peer substance use, mental health concerns), intervening conditions (e.g., participant responses to counselling, changes in family and peer relationships), and consequences (e.g., substance use).#</a:t>
            </a:r>
          </a:p>
          <a:p>
            <a:endParaRPr lang="en-US" altLang="en-US" dirty="0">
              <a:latin typeface="Times New Roman" panose="02020603050405020304" pitchFamily="18" charset="0"/>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400" b="0" dirty="0">
                <a:latin typeface="Arial" panose="020B0604020202020204" pitchFamily="34" charset="0"/>
                <a:cs typeface="Arial" panose="020B0604020202020204" pitchFamily="34" charset="0"/>
              </a:rPr>
              <a:t>In a Nutshell…</a:t>
            </a:r>
            <a:r>
              <a:rPr lang="en-GB" altLang="en-US" sz="1400" dirty="0">
                <a:latin typeface="Arial" panose="020B0604020202020204" pitchFamily="34" charset="0"/>
                <a:cs typeface="Arial" panose="020B0604020202020204" pitchFamily="34" charset="0"/>
              </a:rPr>
              <a:t>The phrase ‘grounded theory’ refers to theory that is developed inductively from a corpus of data…….</a:t>
            </a:r>
            <a:endParaRPr lang="en-GB" altLang="en-US" sz="1400" dirty="0">
              <a:solidFill>
                <a:srgbClr val="FF0000"/>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68</a:t>
            </a:fld>
            <a:endParaRPr lang="en-GB"/>
          </a:p>
        </p:txBody>
      </p:sp>
    </p:spTree>
    <p:extLst>
      <p:ext uri="{BB962C8B-B14F-4D97-AF65-F5344CB8AC3E}">
        <p14:creationId xmlns:p14="http://schemas.microsoft.com/office/powerpoint/2010/main" val="74649155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69</a:t>
            </a:fld>
            <a:endParaRPr lang="en-GB"/>
          </a:p>
        </p:txBody>
      </p:sp>
    </p:spTree>
    <p:extLst>
      <p:ext uri="{BB962C8B-B14F-4D97-AF65-F5344CB8AC3E}">
        <p14:creationId xmlns:p14="http://schemas.microsoft.com/office/powerpoint/2010/main" val="83103892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70</a:t>
            </a:fld>
            <a:endParaRPr lang="en-GB"/>
          </a:p>
        </p:txBody>
      </p:sp>
    </p:spTree>
    <p:extLst>
      <p:ext uri="{BB962C8B-B14F-4D97-AF65-F5344CB8AC3E}">
        <p14:creationId xmlns:p14="http://schemas.microsoft.com/office/powerpoint/2010/main" val="282675513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71</a:t>
            </a:fld>
            <a:endParaRPr lang="en-GB"/>
          </a:p>
        </p:txBody>
      </p:sp>
    </p:spTree>
    <p:extLst>
      <p:ext uri="{BB962C8B-B14F-4D97-AF65-F5344CB8AC3E}">
        <p14:creationId xmlns:p14="http://schemas.microsoft.com/office/powerpoint/2010/main" val="3240565225"/>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a:extLst>
              <a:ext uri="{FF2B5EF4-FFF2-40B4-BE49-F238E27FC236}">
                <a16:creationId xmlns:a16="http://schemas.microsoft.com/office/drawing/2014/main" id="{4B232E7B-262E-49EC-92D2-346EB836C5B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041B94E-67CA-4575-BEEC-D0AAF6133082}" type="slidenum">
              <a:rPr lang="en-GB" altLang="en-US"/>
              <a:pPr>
                <a:spcBef>
                  <a:spcPct val="0"/>
                </a:spcBef>
              </a:pPr>
              <a:t>72</a:t>
            </a:fld>
            <a:endParaRPr lang="en-GB" altLang="en-US"/>
          </a:p>
        </p:txBody>
      </p:sp>
      <p:sp>
        <p:nvSpPr>
          <p:cNvPr id="124931" name="Rectangle 2">
            <a:extLst>
              <a:ext uri="{FF2B5EF4-FFF2-40B4-BE49-F238E27FC236}">
                <a16:creationId xmlns:a16="http://schemas.microsoft.com/office/drawing/2014/main" id="{8928B6A0-7FFE-430A-AB17-A36AD69876FA}"/>
              </a:ext>
            </a:extLst>
          </p:cNvPr>
          <p:cNvSpPr>
            <a:spLocks noGrp="1" noRot="1" noChangeAspect="1" noChangeArrowheads="1" noTextEdit="1"/>
          </p:cNvSpPr>
          <p:nvPr>
            <p:ph type="sldImg"/>
          </p:nvPr>
        </p:nvSpPr>
        <p:spPr>
          <a:ln/>
        </p:spPr>
      </p:sp>
      <p:sp>
        <p:nvSpPr>
          <p:cNvPr id="124932" name="Rectangle 3">
            <a:extLst>
              <a:ext uri="{FF2B5EF4-FFF2-40B4-BE49-F238E27FC236}">
                <a16:creationId xmlns:a16="http://schemas.microsoft.com/office/drawing/2014/main" id="{C14A78D7-0221-4F9A-A2D7-39AF26789C7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9CFCF-5EDE-4993-8FA1-F572A7F182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386B32C-664D-488E-9183-7479FBC1C8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ECFD1A-CE9C-4FAB-B1B9-1BE199769489}"/>
              </a:ext>
            </a:extLst>
          </p:cNvPr>
          <p:cNvSpPr>
            <a:spLocks noGrp="1"/>
          </p:cNvSpPr>
          <p:nvPr>
            <p:ph type="dt" sz="half" idx="10"/>
          </p:nvPr>
        </p:nvSpPr>
        <p:spPr/>
        <p:txBody>
          <a:bodyPr/>
          <a:lstStyle/>
          <a:p>
            <a:fld id="{70EEDFC2-5B5F-4268-ADED-E79021BC6BF3}" type="datetimeFigureOut">
              <a:rPr lang="en-GB" smtClean="0"/>
              <a:t>30/10/2023</a:t>
            </a:fld>
            <a:endParaRPr lang="en-GB"/>
          </a:p>
        </p:txBody>
      </p:sp>
      <p:sp>
        <p:nvSpPr>
          <p:cNvPr id="5" name="Footer Placeholder 4">
            <a:extLst>
              <a:ext uri="{FF2B5EF4-FFF2-40B4-BE49-F238E27FC236}">
                <a16:creationId xmlns:a16="http://schemas.microsoft.com/office/drawing/2014/main" id="{059D8BD5-A660-48ED-BAAE-54737F91F0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795163-8785-432F-BEB0-16DBA17FE12B}"/>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275477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242B5-D136-4B68-A8A3-DB43027876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A822C0-BD9A-4437-BE5A-67572355E1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78870F-E3C5-4170-A13E-E5887257EE29}"/>
              </a:ext>
            </a:extLst>
          </p:cNvPr>
          <p:cNvSpPr>
            <a:spLocks noGrp="1"/>
          </p:cNvSpPr>
          <p:nvPr>
            <p:ph type="dt" sz="half" idx="10"/>
          </p:nvPr>
        </p:nvSpPr>
        <p:spPr/>
        <p:txBody>
          <a:bodyPr/>
          <a:lstStyle/>
          <a:p>
            <a:fld id="{70EEDFC2-5B5F-4268-ADED-E79021BC6BF3}" type="datetimeFigureOut">
              <a:rPr lang="en-GB" smtClean="0"/>
              <a:t>30/10/2023</a:t>
            </a:fld>
            <a:endParaRPr lang="en-GB"/>
          </a:p>
        </p:txBody>
      </p:sp>
      <p:sp>
        <p:nvSpPr>
          <p:cNvPr id="5" name="Footer Placeholder 4">
            <a:extLst>
              <a:ext uri="{FF2B5EF4-FFF2-40B4-BE49-F238E27FC236}">
                <a16:creationId xmlns:a16="http://schemas.microsoft.com/office/drawing/2014/main" id="{6B625AE9-4B7C-4C90-A148-B50A9E8272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057B26-7885-447E-BE3A-4F99B0C7A522}"/>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2387044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70F60-07F6-40E5-A708-90481EB0A0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CF9E6A-F8A5-4508-A7CF-91F2448F6E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524D16-A89E-4D88-9C8B-CEC69E507F7D}"/>
              </a:ext>
            </a:extLst>
          </p:cNvPr>
          <p:cNvSpPr>
            <a:spLocks noGrp="1"/>
          </p:cNvSpPr>
          <p:nvPr>
            <p:ph type="dt" sz="half" idx="10"/>
          </p:nvPr>
        </p:nvSpPr>
        <p:spPr/>
        <p:txBody>
          <a:bodyPr/>
          <a:lstStyle/>
          <a:p>
            <a:fld id="{70EEDFC2-5B5F-4268-ADED-E79021BC6BF3}" type="datetimeFigureOut">
              <a:rPr lang="en-GB" smtClean="0"/>
              <a:t>30/10/2023</a:t>
            </a:fld>
            <a:endParaRPr lang="en-GB"/>
          </a:p>
        </p:txBody>
      </p:sp>
      <p:sp>
        <p:nvSpPr>
          <p:cNvPr id="5" name="Footer Placeholder 4">
            <a:extLst>
              <a:ext uri="{FF2B5EF4-FFF2-40B4-BE49-F238E27FC236}">
                <a16:creationId xmlns:a16="http://schemas.microsoft.com/office/drawing/2014/main" id="{08F90D94-87B1-4AD2-B89C-1E2FD2BA23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15589F-DEA7-4512-B5DE-DAFE5243BBF2}"/>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902378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9DAAE-8766-4064-89E0-EE8241D35B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838EF1-CD63-4E34-B42F-10B92A4C55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BD887B-5F68-4219-BB06-D2ECFD023F1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F0822B-54D7-4801-B504-40734D4A6C85}"/>
              </a:ext>
            </a:extLst>
          </p:cNvPr>
          <p:cNvSpPr>
            <a:spLocks noGrp="1"/>
          </p:cNvSpPr>
          <p:nvPr>
            <p:ph type="dt" sz="half" idx="10"/>
          </p:nvPr>
        </p:nvSpPr>
        <p:spPr/>
        <p:txBody>
          <a:bodyPr/>
          <a:lstStyle/>
          <a:p>
            <a:fld id="{70EEDFC2-5B5F-4268-ADED-E79021BC6BF3}" type="datetimeFigureOut">
              <a:rPr lang="en-GB" smtClean="0"/>
              <a:t>30/10/2023</a:t>
            </a:fld>
            <a:endParaRPr lang="en-GB"/>
          </a:p>
        </p:txBody>
      </p:sp>
      <p:sp>
        <p:nvSpPr>
          <p:cNvPr id="6" name="Footer Placeholder 5">
            <a:extLst>
              <a:ext uri="{FF2B5EF4-FFF2-40B4-BE49-F238E27FC236}">
                <a16:creationId xmlns:a16="http://schemas.microsoft.com/office/drawing/2014/main" id="{F7F74071-6BA1-4CAA-BDBB-E8C4B5DDBD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C535D7-7F52-44EA-9604-69DCA95B887A}"/>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2372693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C30CF-A233-475C-8855-C8AD6B9635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814464-B64A-4423-8DFF-D131ECD9F1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A287A1-5E82-439D-8982-D3B6426991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E982F8-5D08-4856-809E-C545AC5258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719B8C-0854-41D3-8B55-9C9B939FF4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8D76DA-74FE-478F-BBD2-B4BA76F53E19}"/>
              </a:ext>
            </a:extLst>
          </p:cNvPr>
          <p:cNvSpPr>
            <a:spLocks noGrp="1"/>
          </p:cNvSpPr>
          <p:nvPr>
            <p:ph type="dt" sz="half" idx="10"/>
          </p:nvPr>
        </p:nvSpPr>
        <p:spPr/>
        <p:txBody>
          <a:bodyPr/>
          <a:lstStyle/>
          <a:p>
            <a:fld id="{70EEDFC2-5B5F-4268-ADED-E79021BC6BF3}" type="datetimeFigureOut">
              <a:rPr lang="en-GB" smtClean="0"/>
              <a:t>30/10/2023</a:t>
            </a:fld>
            <a:endParaRPr lang="en-GB"/>
          </a:p>
        </p:txBody>
      </p:sp>
      <p:sp>
        <p:nvSpPr>
          <p:cNvPr id="8" name="Footer Placeholder 7">
            <a:extLst>
              <a:ext uri="{FF2B5EF4-FFF2-40B4-BE49-F238E27FC236}">
                <a16:creationId xmlns:a16="http://schemas.microsoft.com/office/drawing/2014/main" id="{5F4B0EF5-EEEE-4C46-809D-B26C2F4410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2CEA46-7ABA-46E2-8B5C-71F910AD69EA}"/>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3369926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FF23D-8B5F-417B-8FE2-E17C0179F16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EF4643-4A09-4966-B92C-0227FA17FBF9}"/>
              </a:ext>
            </a:extLst>
          </p:cNvPr>
          <p:cNvSpPr>
            <a:spLocks noGrp="1"/>
          </p:cNvSpPr>
          <p:nvPr>
            <p:ph type="dt" sz="half" idx="10"/>
          </p:nvPr>
        </p:nvSpPr>
        <p:spPr/>
        <p:txBody>
          <a:bodyPr/>
          <a:lstStyle/>
          <a:p>
            <a:fld id="{70EEDFC2-5B5F-4268-ADED-E79021BC6BF3}" type="datetimeFigureOut">
              <a:rPr lang="en-GB" smtClean="0"/>
              <a:t>30/10/2023</a:t>
            </a:fld>
            <a:endParaRPr lang="en-GB"/>
          </a:p>
        </p:txBody>
      </p:sp>
      <p:sp>
        <p:nvSpPr>
          <p:cNvPr id="4" name="Footer Placeholder 3">
            <a:extLst>
              <a:ext uri="{FF2B5EF4-FFF2-40B4-BE49-F238E27FC236}">
                <a16:creationId xmlns:a16="http://schemas.microsoft.com/office/drawing/2014/main" id="{CA7FC7D5-F964-4CF3-B67E-7999BEE00F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2CA3EC-E6DE-4255-935D-D69D0C80D1D1}"/>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339260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842A1A-0550-4BCB-A768-570974D688AC}"/>
              </a:ext>
            </a:extLst>
          </p:cNvPr>
          <p:cNvSpPr>
            <a:spLocks noGrp="1"/>
          </p:cNvSpPr>
          <p:nvPr>
            <p:ph type="dt" sz="half" idx="10"/>
          </p:nvPr>
        </p:nvSpPr>
        <p:spPr/>
        <p:txBody>
          <a:bodyPr/>
          <a:lstStyle/>
          <a:p>
            <a:fld id="{70EEDFC2-5B5F-4268-ADED-E79021BC6BF3}" type="datetimeFigureOut">
              <a:rPr lang="en-GB" smtClean="0"/>
              <a:t>30/10/2023</a:t>
            </a:fld>
            <a:endParaRPr lang="en-GB"/>
          </a:p>
        </p:txBody>
      </p:sp>
      <p:sp>
        <p:nvSpPr>
          <p:cNvPr id="3" name="Footer Placeholder 2">
            <a:extLst>
              <a:ext uri="{FF2B5EF4-FFF2-40B4-BE49-F238E27FC236}">
                <a16:creationId xmlns:a16="http://schemas.microsoft.com/office/drawing/2014/main" id="{2B6438DE-9A7B-460A-8541-681948398B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8DFC3F-32B7-4F36-B838-F151DA53687A}"/>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2983794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6218F-6EBB-4035-A6CC-80D9D6508E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29E595-84C1-412D-BDC5-FA13C0A655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36B54E-8DB0-43F1-83D9-E4BAF340D4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43F3B7-DB5E-4767-A6DE-33FCBE43CF10}"/>
              </a:ext>
            </a:extLst>
          </p:cNvPr>
          <p:cNvSpPr>
            <a:spLocks noGrp="1"/>
          </p:cNvSpPr>
          <p:nvPr>
            <p:ph type="dt" sz="half" idx="10"/>
          </p:nvPr>
        </p:nvSpPr>
        <p:spPr/>
        <p:txBody>
          <a:bodyPr/>
          <a:lstStyle/>
          <a:p>
            <a:fld id="{70EEDFC2-5B5F-4268-ADED-E79021BC6BF3}" type="datetimeFigureOut">
              <a:rPr lang="en-GB" smtClean="0"/>
              <a:t>30/10/2023</a:t>
            </a:fld>
            <a:endParaRPr lang="en-GB"/>
          </a:p>
        </p:txBody>
      </p:sp>
      <p:sp>
        <p:nvSpPr>
          <p:cNvPr id="6" name="Footer Placeholder 5">
            <a:extLst>
              <a:ext uri="{FF2B5EF4-FFF2-40B4-BE49-F238E27FC236}">
                <a16:creationId xmlns:a16="http://schemas.microsoft.com/office/drawing/2014/main" id="{57807508-EB61-492B-8174-97F3E3605F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33C60D-A674-4E34-905B-01A71652A443}"/>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4041134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A56FD-7C3E-4D3C-9F71-80EE8AD7BD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53D877-4264-4F98-B533-78D2F91228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BD171D-06BF-4903-8C2B-E5B741E5F6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97BDCB-FD33-4434-936E-D614EAB56343}"/>
              </a:ext>
            </a:extLst>
          </p:cNvPr>
          <p:cNvSpPr>
            <a:spLocks noGrp="1"/>
          </p:cNvSpPr>
          <p:nvPr>
            <p:ph type="dt" sz="half" idx="10"/>
          </p:nvPr>
        </p:nvSpPr>
        <p:spPr/>
        <p:txBody>
          <a:bodyPr/>
          <a:lstStyle/>
          <a:p>
            <a:fld id="{70EEDFC2-5B5F-4268-ADED-E79021BC6BF3}" type="datetimeFigureOut">
              <a:rPr lang="en-GB" smtClean="0"/>
              <a:t>30/10/2023</a:t>
            </a:fld>
            <a:endParaRPr lang="en-GB"/>
          </a:p>
        </p:txBody>
      </p:sp>
      <p:sp>
        <p:nvSpPr>
          <p:cNvPr id="6" name="Footer Placeholder 5">
            <a:extLst>
              <a:ext uri="{FF2B5EF4-FFF2-40B4-BE49-F238E27FC236}">
                <a16:creationId xmlns:a16="http://schemas.microsoft.com/office/drawing/2014/main" id="{A4FBD487-15B3-4254-B065-8D5CEE1DC2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04778F-1E56-4C13-9A9B-80F030A76C9C}"/>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429734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B93D2-15D3-4B60-88F9-CC5E94290E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D3F4EA-FEE8-4F3E-BC61-3908E9E7AA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432462-1DDE-47AC-9FEF-58B1CC0E14D9}"/>
              </a:ext>
            </a:extLst>
          </p:cNvPr>
          <p:cNvSpPr>
            <a:spLocks noGrp="1"/>
          </p:cNvSpPr>
          <p:nvPr>
            <p:ph type="dt" sz="half" idx="10"/>
          </p:nvPr>
        </p:nvSpPr>
        <p:spPr/>
        <p:txBody>
          <a:bodyPr/>
          <a:lstStyle/>
          <a:p>
            <a:fld id="{70EEDFC2-5B5F-4268-ADED-E79021BC6BF3}" type="datetimeFigureOut">
              <a:rPr lang="en-GB" smtClean="0"/>
              <a:t>30/10/2023</a:t>
            </a:fld>
            <a:endParaRPr lang="en-GB"/>
          </a:p>
        </p:txBody>
      </p:sp>
      <p:sp>
        <p:nvSpPr>
          <p:cNvPr id="5" name="Footer Placeholder 4">
            <a:extLst>
              <a:ext uri="{FF2B5EF4-FFF2-40B4-BE49-F238E27FC236}">
                <a16:creationId xmlns:a16="http://schemas.microsoft.com/office/drawing/2014/main" id="{1FDAF690-BCB6-472F-947C-F06A0957A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FED087-C659-4B5B-95C1-E9EFCBEA3083}"/>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3359477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564AD8-12C3-4399-8887-3528DC44CD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AF6F24-242C-4005-A1AA-F9FFE5F26F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5E60A4-3773-4797-934A-73BE3AA4BF7B}"/>
              </a:ext>
            </a:extLst>
          </p:cNvPr>
          <p:cNvSpPr>
            <a:spLocks noGrp="1"/>
          </p:cNvSpPr>
          <p:nvPr>
            <p:ph type="dt" sz="half" idx="10"/>
          </p:nvPr>
        </p:nvSpPr>
        <p:spPr/>
        <p:txBody>
          <a:bodyPr/>
          <a:lstStyle/>
          <a:p>
            <a:fld id="{70EEDFC2-5B5F-4268-ADED-E79021BC6BF3}" type="datetimeFigureOut">
              <a:rPr lang="en-GB" smtClean="0"/>
              <a:t>30/10/2023</a:t>
            </a:fld>
            <a:endParaRPr lang="en-GB"/>
          </a:p>
        </p:txBody>
      </p:sp>
      <p:sp>
        <p:nvSpPr>
          <p:cNvPr id="5" name="Footer Placeholder 4">
            <a:extLst>
              <a:ext uri="{FF2B5EF4-FFF2-40B4-BE49-F238E27FC236}">
                <a16:creationId xmlns:a16="http://schemas.microsoft.com/office/drawing/2014/main" id="{8322A508-4D13-446D-A4A3-1C8F6F3BBD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C738B5-9FED-44B0-829D-E12CD6D8BC3B}"/>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3204364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A36092-6B12-4E62-A891-A7530BFA1A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8E5AC6-ADD3-4BF8-B518-946BAAA661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9AF726-6B59-468A-BDF4-574CBB8621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EEDFC2-5B5F-4268-ADED-E79021BC6BF3}" type="datetimeFigureOut">
              <a:rPr lang="en-GB" smtClean="0"/>
              <a:t>30/10/2023</a:t>
            </a:fld>
            <a:endParaRPr lang="en-GB"/>
          </a:p>
        </p:txBody>
      </p:sp>
      <p:sp>
        <p:nvSpPr>
          <p:cNvPr id="5" name="Footer Placeholder 4">
            <a:extLst>
              <a:ext uri="{FF2B5EF4-FFF2-40B4-BE49-F238E27FC236}">
                <a16:creationId xmlns:a16="http://schemas.microsoft.com/office/drawing/2014/main" id="{EEE53362-91C7-4C58-8E77-44827E7079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EE6C70-EA65-4EE3-81A1-49CDB9A547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2E0471-A75C-4191-87DD-65A3291CB850}" type="slidenum">
              <a:rPr lang="en-GB" smtClean="0"/>
              <a:t>‹#›</a:t>
            </a:fld>
            <a:endParaRPr lang="en-GB"/>
          </a:p>
        </p:txBody>
      </p:sp>
    </p:spTree>
    <p:extLst>
      <p:ext uri="{BB962C8B-B14F-4D97-AF65-F5344CB8AC3E}">
        <p14:creationId xmlns:p14="http://schemas.microsoft.com/office/powerpoint/2010/main" val="229003724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microsoft.com/office/2007/relationships/hdphoto" Target="../media/hdphoto1.wdp"/><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microsoft.com/office/2007/relationships/hdphoto" Target="../media/hdphoto2.wdp"/><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slideLayout" Target="../slideLayouts/slideLayout2.xml"/><Relationship Id="rId7" Type="http://schemas.microsoft.com/office/2007/relationships/hdphoto" Target="../media/hdphoto3.wdp"/><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notesSlide" Target="../notesSlides/notesSlide11.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23.xml"/><Relationship Id="rId9" Type="http://schemas.microsoft.com/office/2007/relationships/diagramDrawing" Target="../diagrams/drawing1.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13.jpe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2.png"/><Relationship Id="rId5" Type="http://schemas.openxmlformats.org/officeDocument/2006/relationships/image" Target="../media/image19.jpe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2.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2.pn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2.png"/><Relationship Id="rId4"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5" Type="http://schemas.openxmlformats.org/officeDocument/2006/relationships/image" Target="../media/image2.png"/><Relationship Id="rId4"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5" Type="http://schemas.openxmlformats.org/officeDocument/2006/relationships/image" Target="../media/image2.png"/><Relationship Id="rId4"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5" Type="http://schemas.openxmlformats.org/officeDocument/2006/relationships/image" Target="../media/image2.png"/><Relationship Id="rId4"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5" Type="http://schemas.openxmlformats.org/officeDocument/2006/relationships/image" Target="../media/image2.png"/><Relationship Id="rId4"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5" Type="http://schemas.openxmlformats.org/officeDocument/2006/relationships/image" Target="../media/image2.png"/><Relationship Id="rId4"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5" Type="http://schemas.openxmlformats.org/officeDocument/2006/relationships/image" Target="../media/image2.png"/><Relationship Id="rId4"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image" Target="../media/image2.png"/><Relationship Id="rId5" Type="http://schemas.openxmlformats.org/officeDocument/2006/relationships/image" Target="../media/image21.jpeg"/><Relationship Id="rId4"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7.m4a"/><Relationship Id="rId1" Type="http://schemas.microsoft.com/office/2007/relationships/media" Target="../media/media47.m4a"/><Relationship Id="rId5" Type="http://schemas.openxmlformats.org/officeDocument/2006/relationships/image" Target="../media/image2.png"/><Relationship Id="rId4"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48.m4a"/><Relationship Id="rId1" Type="http://schemas.microsoft.com/office/2007/relationships/media" Target="../media/media48.m4a"/><Relationship Id="rId6" Type="http://schemas.openxmlformats.org/officeDocument/2006/relationships/diagramData" Target="../diagrams/data2.xml"/><Relationship Id="rId11" Type="http://schemas.openxmlformats.org/officeDocument/2006/relationships/image" Target="../media/image2.png"/><Relationship Id="rId5" Type="http://schemas.openxmlformats.org/officeDocument/2006/relationships/image" Target="../media/image22.jpeg"/><Relationship Id="rId10" Type="http://schemas.microsoft.com/office/2007/relationships/diagramDrawing" Target="../diagrams/drawing2.xml"/><Relationship Id="rId4" Type="http://schemas.openxmlformats.org/officeDocument/2006/relationships/notesSlide" Target="../notesSlides/notesSlide48.xml"/><Relationship Id="rId9" Type="http://schemas.openxmlformats.org/officeDocument/2006/relationships/diagramColors" Target="../diagrams/colors2.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9.m4a"/><Relationship Id="rId1" Type="http://schemas.microsoft.com/office/2007/relationships/media" Target="../media/media49.m4a"/><Relationship Id="rId6" Type="http://schemas.openxmlformats.org/officeDocument/2006/relationships/image" Target="../media/image2.png"/><Relationship Id="rId5" Type="http://schemas.openxmlformats.org/officeDocument/2006/relationships/image" Target="../media/image23.png"/><Relationship Id="rId4" Type="http://schemas.openxmlformats.org/officeDocument/2006/relationships/notesSlide" Target="../notesSlides/notesSlide49.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0.m4a"/><Relationship Id="rId1" Type="http://schemas.microsoft.com/office/2007/relationships/media" Target="../media/media50.m4a"/><Relationship Id="rId6" Type="http://schemas.openxmlformats.org/officeDocument/2006/relationships/image" Target="../media/image2.png"/><Relationship Id="rId5" Type="http://schemas.openxmlformats.org/officeDocument/2006/relationships/image" Target="../media/image24.jpeg"/><Relationship Id="rId4"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1.m4a"/><Relationship Id="rId1" Type="http://schemas.microsoft.com/office/2007/relationships/media" Target="../media/media51.m4a"/><Relationship Id="rId5" Type="http://schemas.openxmlformats.org/officeDocument/2006/relationships/image" Target="../media/image2.png"/><Relationship Id="rId4"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2.m4a"/><Relationship Id="rId1" Type="http://schemas.microsoft.com/office/2007/relationships/media" Target="../media/media52.m4a"/><Relationship Id="rId5" Type="http://schemas.openxmlformats.org/officeDocument/2006/relationships/image" Target="../media/image2.png"/><Relationship Id="rId4"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3.m4a"/><Relationship Id="rId1" Type="http://schemas.microsoft.com/office/2007/relationships/media" Target="../media/media53.m4a"/><Relationship Id="rId5" Type="http://schemas.openxmlformats.org/officeDocument/2006/relationships/image" Target="../media/image2.png"/><Relationship Id="rId4"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4.m4a"/><Relationship Id="rId1" Type="http://schemas.microsoft.com/office/2007/relationships/media" Target="../media/media54.m4a"/><Relationship Id="rId5" Type="http://schemas.openxmlformats.org/officeDocument/2006/relationships/image" Target="../media/image2.png"/><Relationship Id="rId4" Type="http://schemas.openxmlformats.org/officeDocument/2006/relationships/image" Target="../media/image25.jpeg"/></Relationships>
</file>

<file path=ppt/slides/_rels/slide5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55.m4a"/><Relationship Id="rId1" Type="http://schemas.microsoft.com/office/2007/relationships/media" Target="../media/media5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54.xml"/><Relationship Id="rId9" Type="http://schemas.microsoft.com/office/2007/relationships/diagramDrawing" Target="../diagrams/drawing3.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6.m4a"/><Relationship Id="rId1" Type="http://schemas.microsoft.com/office/2007/relationships/media" Target="../media/media56.m4a"/><Relationship Id="rId6" Type="http://schemas.openxmlformats.org/officeDocument/2006/relationships/image" Target="../media/image2.png"/><Relationship Id="rId5" Type="http://schemas.openxmlformats.org/officeDocument/2006/relationships/image" Target="../media/image30.png"/><Relationship Id="rId4" Type="http://schemas.openxmlformats.org/officeDocument/2006/relationships/notesSlide" Target="../notesSlides/notesSlide55.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7.m4a"/><Relationship Id="rId1" Type="http://schemas.microsoft.com/office/2007/relationships/media" Target="../media/media57.m4a"/><Relationship Id="rId6" Type="http://schemas.openxmlformats.org/officeDocument/2006/relationships/image" Target="../media/image2.png"/><Relationship Id="rId5" Type="http://schemas.openxmlformats.org/officeDocument/2006/relationships/image" Target="../media/image31.png"/><Relationship Id="rId4" Type="http://schemas.openxmlformats.org/officeDocument/2006/relationships/notesSlide" Target="../notesSlides/notesSlide56.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8.m4a"/><Relationship Id="rId1" Type="http://schemas.microsoft.com/office/2007/relationships/media" Target="../media/media58.m4a"/><Relationship Id="rId6" Type="http://schemas.openxmlformats.org/officeDocument/2006/relationships/image" Target="../media/image2.png"/><Relationship Id="rId5" Type="http://schemas.openxmlformats.org/officeDocument/2006/relationships/image" Target="../media/image31.png"/><Relationship Id="rId4" Type="http://schemas.openxmlformats.org/officeDocument/2006/relationships/notesSlide" Target="../notesSlides/notesSlide57.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9.m4a"/><Relationship Id="rId1" Type="http://schemas.microsoft.com/office/2007/relationships/media" Target="../media/media59.m4a"/><Relationship Id="rId6" Type="http://schemas.openxmlformats.org/officeDocument/2006/relationships/image" Target="../media/image2.png"/><Relationship Id="rId5" Type="http://schemas.openxmlformats.org/officeDocument/2006/relationships/image" Target="../media/image32.jpeg"/><Relationship Id="rId4" Type="http://schemas.openxmlformats.org/officeDocument/2006/relationships/notesSlide" Target="../notesSlides/notesSlide58.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0.m4a"/><Relationship Id="rId1" Type="http://schemas.microsoft.com/office/2007/relationships/media" Target="../media/media60.m4a"/><Relationship Id="rId6" Type="http://schemas.openxmlformats.org/officeDocument/2006/relationships/image" Target="../media/image2.png"/><Relationship Id="rId5" Type="http://schemas.openxmlformats.org/officeDocument/2006/relationships/image" Target="../media/image33.jpeg"/><Relationship Id="rId4" Type="http://schemas.openxmlformats.org/officeDocument/2006/relationships/notesSlide" Target="../notesSlides/notesSlide59.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1.m4a"/><Relationship Id="rId1" Type="http://schemas.microsoft.com/office/2007/relationships/media" Target="../media/media61.m4a"/><Relationship Id="rId6" Type="http://schemas.openxmlformats.org/officeDocument/2006/relationships/image" Target="../media/image2.png"/><Relationship Id="rId5" Type="http://schemas.openxmlformats.org/officeDocument/2006/relationships/image" Target="../media/image34.jpeg"/><Relationship Id="rId4" Type="http://schemas.openxmlformats.org/officeDocument/2006/relationships/notesSlide" Target="../notesSlides/notesSlide60.xml"/></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2.m4a"/><Relationship Id="rId1" Type="http://schemas.microsoft.com/office/2007/relationships/media" Target="../media/media62.m4a"/><Relationship Id="rId5" Type="http://schemas.openxmlformats.org/officeDocument/2006/relationships/image" Target="../media/image2.png"/><Relationship Id="rId4" Type="http://schemas.openxmlformats.org/officeDocument/2006/relationships/notesSlide" Target="../notesSlides/notesSlide61.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3.m4a"/><Relationship Id="rId1" Type="http://schemas.microsoft.com/office/2007/relationships/media" Target="../media/media63.m4a"/><Relationship Id="rId5" Type="http://schemas.openxmlformats.org/officeDocument/2006/relationships/image" Target="../media/image2.png"/><Relationship Id="rId4" Type="http://schemas.openxmlformats.org/officeDocument/2006/relationships/notesSlide" Target="../notesSlides/notesSlide62.xm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4.m4a"/><Relationship Id="rId1" Type="http://schemas.microsoft.com/office/2007/relationships/media" Target="../media/media64.m4a"/><Relationship Id="rId5" Type="http://schemas.openxmlformats.org/officeDocument/2006/relationships/image" Target="../media/image2.png"/><Relationship Id="rId4" Type="http://schemas.openxmlformats.org/officeDocument/2006/relationships/notesSlide" Target="../notesSlides/notesSlide63.xml"/></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5.m4a"/><Relationship Id="rId1" Type="http://schemas.microsoft.com/office/2007/relationships/media" Target="../media/media65.m4a"/><Relationship Id="rId5" Type="http://schemas.openxmlformats.org/officeDocument/2006/relationships/image" Target="../media/image2.png"/><Relationship Id="rId4" Type="http://schemas.openxmlformats.org/officeDocument/2006/relationships/notesSlide" Target="../notesSlides/notesSlide64.xml"/></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6.m4a"/><Relationship Id="rId1" Type="http://schemas.microsoft.com/office/2007/relationships/media" Target="../media/media66.m4a"/><Relationship Id="rId5" Type="http://schemas.openxmlformats.org/officeDocument/2006/relationships/image" Target="../media/image2.png"/><Relationship Id="rId4" Type="http://schemas.openxmlformats.org/officeDocument/2006/relationships/notesSlide" Target="../notesSlides/notesSlide65.xml"/></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7.m4a"/><Relationship Id="rId1" Type="http://schemas.microsoft.com/office/2007/relationships/media" Target="../media/media67.m4a"/><Relationship Id="rId5" Type="http://schemas.openxmlformats.org/officeDocument/2006/relationships/image" Target="../media/image2.png"/><Relationship Id="rId4" Type="http://schemas.openxmlformats.org/officeDocument/2006/relationships/notesSlide" Target="../notesSlides/notesSlide66.xml"/></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8.m4a"/><Relationship Id="rId1" Type="http://schemas.microsoft.com/office/2007/relationships/media" Target="../media/media68.m4a"/><Relationship Id="rId6" Type="http://schemas.openxmlformats.org/officeDocument/2006/relationships/image" Target="../media/image2.png"/><Relationship Id="rId5" Type="http://schemas.openxmlformats.org/officeDocument/2006/relationships/image" Target="../media/image35.png"/><Relationship Id="rId4" Type="http://schemas.openxmlformats.org/officeDocument/2006/relationships/notesSlide" Target="../notesSlides/notesSlide67.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9.m4a"/><Relationship Id="rId1" Type="http://schemas.microsoft.com/office/2007/relationships/media" Target="../media/media69.m4a"/><Relationship Id="rId6" Type="http://schemas.openxmlformats.org/officeDocument/2006/relationships/image" Target="../media/image2.png"/><Relationship Id="rId5" Type="http://schemas.openxmlformats.org/officeDocument/2006/relationships/image" Target="../media/image36.png"/><Relationship Id="rId4" Type="http://schemas.openxmlformats.org/officeDocument/2006/relationships/notesSlide" Target="../notesSlides/notesSlide68.xml"/></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0.m4a"/><Relationship Id="rId1" Type="http://schemas.microsoft.com/office/2007/relationships/media" Target="../media/media70.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69.xml"/></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1.m4a"/><Relationship Id="rId1" Type="http://schemas.microsoft.com/office/2007/relationships/media" Target="../media/media71.m4a"/><Relationship Id="rId5" Type="http://schemas.openxmlformats.org/officeDocument/2006/relationships/image" Target="../media/image2.png"/><Relationship Id="rId4" Type="http://schemas.openxmlformats.org/officeDocument/2006/relationships/notesSlide" Target="../notesSlides/notesSlide70.xm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2.m4a"/><Relationship Id="rId1" Type="http://schemas.microsoft.com/office/2007/relationships/media" Target="../media/media72.m4a"/><Relationship Id="rId5" Type="http://schemas.openxmlformats.org/officeDocument/2006/relationships/image" Target="../media/image2.png"/><Relationship Id="rId4" Type="http://schemas.openxmlformats.org/officeDocument/2006/relationships/notesSlide" Target="../notesSlides/notesSlide7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a:duotone>
              <a:prstClr val="black"/>
              <a:schemeClr val="tx2">
                <a:tint val="45000"/>
                <a:satMod val="400000"/>
              </a:schemeClr>
            </a:duotone>
            <a:extLst>
              <a:ext uri="{BEBA8EAE-BF5A-486C-A8C5-ECC9F3942E4B}">
                <a14:imgProps xmlns:a14="http://schemas.microsoft.com/office/drawing/2010/main">
                  <a14:imgLayer r:embed="rId6">
                    <a14:imgEffect>
                      <a14:saturation sat="400000"/>
                    </a14:imgEffect>
                  </a14:imgLayer>
                </a14:imgProps>
              </a:ext>
            </a:extLst>
          </a:blip>
          <a:tile tx="0" ty="0" sx="100000" sy="100000" flip="none" algn="tl"/>
        </a:blip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0" name="Group 139">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41" name="Freeform: Shape 140">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2" name="Freeform: Shape 141">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 name="Freeform: Shape 142">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4" name="Freeform: Shape 143">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074" name="Rectangle 2">
            <a:extLst>
              <a:ext uri="{FF2B5EF4-FFF2-40B4-BE49-F238E27FC236}">
                <a16:creationId xmlns:a16="http://schemas.microsoft.com/office/drawing/2014/main" id="{083BC8B2-B03B-4680-948F-EEF7DB22F5A3}"/>
              </a:ext>
            </a:extLst>
          </p:cNvPr>
          <p:cNvSpPr>
            <a:spLocks noGrp="1" noChangeArrowheads="1"/>
          </p:cNvSpPr>
          <p:nvPr>
            <p:ph type="ctrTitle"/>
          </p:nvPr>
        </p:nvSpPr>
        <p:spPr>
          <a:xfrm>
            <a:off x="640080" y="1243013"/>
            <a:ext cx="3855720" cy="4371974"/>
          </a:xfrm>
        </p:spPr>
        <p:txBody>
          <a:bodyPr vert="horz" lIns="91440" tIns="45720" rIns="91440" bIns="45720" rtlCol="0" anchor="ctr">
            <a:normAutofit/>
          </a:bodyPr>
          <a:lstStyle/>
          <a:p>
            <a:pPr algn="l"/>
            <a:r>
              <a:rPr lang="en-US" altLang="en-US" sz="3600" b="0" kern="1200" dirty="0">
                <a:solidFill>
                  <a:schemeClr val="tx2"/>
                </a:solidFill>
                <a:latin typeface="+mj-lt"/>
                <a:ea typeface="+mj-ea"/>
                <a:cs typeface="+mj-cs"/>
              </a:rPr>
              <a:t>ADVANCED RESEARCH METHODS IN COUNSELLING</a:t>
            </a:r>
          </a:p>
        </p:txBody>
      </p:sp>
      <p:sp>
        <p:nvSpPr>
          <p:cNvPr id="3075" name="Rectangle 3">
            <a:extLst>
              <a:ext uri="{FF2B5EF4-FFF2-40B4-BE49-F238E27FC236}">
                <a16:creationId xmlns:a16="http://schemas.microsoft.com/office/drawing/2014/main" id="{B718FE53-2F95-4328-A168-1247522D1522}"/>
              </a:ext>
            </a:extLst>
          </p:cNvPr>
          <p:cNvSpPr>
            <a:spLocks noGrp="1" noChangeArrowheads="1"/>
          </p:cNvSpPr>
          <p:nvPr>
            <p:ph type="subTitle" idx="1"/>
          </p:nvPr>
        </p:nvSpPr>
        <p:spPr>
          <a:xfrm>
            <a:off x="5805110" y="1011916"/>
            <a:ext cx="5221224" cy="5230368"/>
          </a:xfrm>
          <a:solidFill>
            <a:schemeClr val="bg1">
              <a:lumMod val="85000"/>
            </a:schemeClr>
          </a:solidFill>
        </p:spPr>
        <p:txBody>
          <a:bodyPr vert="horz" lIns="91440" tIns="45720" rIns="91440" bIns="45720" rtlCol="0" anchor="ctr">
            <a:normAutofit/>
          </a:bodyPr>
          <a:lstStyle/>
          <a:p>
            <a:pPr algn="l"/>
            <a:r>
              <a:rPr lang="en-US" altLang="en-US" sz="3200" b="1" dirty="0">
                <a:solidFill>
                  <a:schemeClr val="tx2"/>
                </a:solidFill>
              </a:rPr>
              <a:t> </a:t>
            </a:r>
          </a:p>
          <a:p>
            <a:r>
              <a:rPr lang="en-US" altLang="en-US" sz="3200" b="1" dirty="0">
                <a:solidFill>
                  <a:schemeClr val="tx2"/>
                </a:solidFill>
              </a:rPr>
              <a:t>     </a:t>
            </a:r>
            <a:r>
              <a:rPr lang="en-US" altLang="en-US" sz="4000" b="1" dirty="0">
                <a:solidFill>
                  <a:schemeClr val="tx2"/>
                </a:solidFill>
              </a:rPr>
              <a:t>GROUNDED THEORY</a:t>
            </a:r>
          </a:p>
          <a:p>
            <a:r>
              <a:rPr lang="en-US" altLang="en-US" sz="4000" dirty="0">
                <a:solidFill>
                  <a:schemeClr val="tx2"/>
                </a:solidFill>
              </a:rPr>
              <a:t>Dr Beverly Cole</a:t>
            </a:r>
          </a:p>
          <a:p>
            <a:pPr indent="-228600" algn="l">
              <a:buFont typeface="Arial" panose="020B0604020202020204" pitchFamily="34" charset="0"/>
              <a:buChar char="•"/>
            </a:pPr>
            <a:endParaRPr lang="en-US" altLang="en-US" sz="1800" b="1" dirty="0">
              <a:solidFill>
                <a:schemeClr val="tx2"/>
              </a:solidFill>
            </a:endParaRPr>
          </a:p>
        </p:txBody>
      </p:sp>
      <p:pic>
        <p:nvPicPr>
          <p:cNvPr id="3" name="Audio 2">
            <a:hlinkClick r:id="" action="ppaction://media"/>
            <a:extLst>
              <a:ext uri="{FF2B5EF4-FFF2-40B4-BE49-F238E27FC236}">
                <a16:creationId xmlns:a16="http://schemas.microsoft.com/office/drawing/2014/main" id="{CAAE4BE6-EDEA-4A1A-AF16-88E83E93ED9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783"/>
    </mc:Choice>
    <mc:Fallback xmlns="">
      <p:transition spd="slow" advTm="7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a:extLst>
              <a:ext uri="{FF2B5EF4-FFF2-40B4-BE49-F238E27FC236}">
                <a16:creationId xmlns:a16="http://schemas.microsoft.com/office/drawing/2014/main" id="{7E56A7DC-5C8D-4BE6-8AEF-3D8F42F9CA95}"/>
              </a:ext>
            </a:extLst>
          </p:cNvPr>
          <p:cNvSpPr>
            <a:spLocks noGrp="1"/>
          </p:cNvSpPr>
          <p:nvPr>
            <p:ph type="title"/>
          </p:nvPr>
        </p:nvSpPr>
        <p:spPr/>
        <p:txBody>
          <a:bodyPr/>
          <a:lstStyle/>
          <a:p>
            <a:r>
              <a:rPr lang="en-GB" altLang="en-US"/>
              <a:t>LEARNING…..</a:t>
            </a:r>
          </a:p>
        </p:txBody>
      </p:sp>
      <p:sp>
        <p:nvSpPr>
          <p:cNvPr id="90115" name="Content Placeholder 2">
            <a:extLst>
              <a:ext uri="{FF2B5EF4-FFF2-40B4-BE49-F238E27FC236}">
                <a16:creationId xmlns:a16="http://schemas.microsoft.com/office/drawing/2014/main" id="{66061A29-1087-4AD3-BE6A-E22BE10CF04E}"/>
              </a:ext>
            </a:extLst>
          </p:cNvPr>
          <p:cNvSpPr>
            <a:spLocks noGrp="1"/>
          </p:cNvSpPr>
          <p:nvPr>
            <p:ph idx="1"/>
          </p:nvPr>
        </p:nvSpPr>
        <p:spPr/>
        <p:txBody>
          <a:bodyPr/>
          <a:lstStyle/>
          <a:p>
            <a:r>
              <a:rPr lang="en-GB" altLang="en-US"/>
              <a:t>WHAT IS GROUNDED THEORY?</a:t>
            </a:r>
          </a:p>
        </p:txBody>
      </p:sp>
      <p:pic>
        <p:nvPicPr>
          <p:cNvPr id="90116" name="Picture 3" descr="external image &lt;strong&gt;question-mark&lt;/strong&gt;.jpg">
            <a:extLst>
              <a:ext uri="{FF2B5EF4-FFF2-40B4-BE49-F238E27FC236}">
                <a16:creationId xmlns:a16="http://schemas.microsoft.com/office/drawing/2014/main" id="{DE1DD29B-DC1B-4020-A535-BF8CCD0DDEBA}"/>
              </a:ext>
            </a:extLst>
          </p:cNvPr>
          <p:cNvPicPr>
            <a:picLocks noChangeAspect="1"/>
          </p:cNvPicPr>
          <p:nvPr/>
        </p:nvPicPr>
        <p:blipFill>
          <a:blip r:embed="rId5">
            <a:grayscl/>
            <a:extLst>
              <a:ext uri="{BEBA8EAE-BF5A-486C-A8C5-ECC9F3942E4B}">
                <a14:imgProps xmlns:a14="http://schemas.microsoft.com/office/drawing/2010/main">
                  <a14:imgLayer r:embed="rId6">
                    <a14:imgEffect>
                      <a14:artisticPhotocopy/>
                    </a14:imgEffect>
                    <a14:imgEffect>
                      <a14:colorTemperature colorTemp="5900"/>
                    </a14:imgEffect>
                  </a14:imgLayer>
                </a14:imgProps>
              </a:ext>
              <a:ext uri="{28A0092B-C50C-407E-A947-70E740481C1C}">
                <a14:useLocalDpi xmlns:a14="http://schemas.microsoft.com/office/drawing/2010/main" val="0"/>
              </a:ext>
            </a:extLst>
          </a:blip>
          <a:srcRect/>
          <a:stretch>
            <a:fillRect/>
          </a:stretch>
        </p:blipFill>
        <p:spPr bwMode="auto">
          <a:xfrm>
            <a:off x="1631504" y="2852738"/>
            <a:ext cx="9073008" cy="3888630"/>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Audio 10">
            <a:hlinkClick r:id="" action="ppaction://media"/>
            <a:extLst>
              <a:ext uri="{FF2B5EF4-FFF2-40B4-BE49-F238E27FC236}">
                <a16:creationId xmlns:a16="http://schemas.microsoft.com/office/drawing/2014/main" id="{0F9B1BEB-E89B-41C8-9441-CDCBE555893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8564"/>
    </mc:Choice>
    <mc:Fallback xmlns="">
      <p:transition spd="slow" advTm="48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Title 1">
            <a:extLst>
              <a:ext uri="{FF2B5EF4-FFF2-40B4-BE49-F238E27FC236}">
                <a16:creationId xmlns:a16="http://schemas.microsoft.com/office/drawing/2014/main" id="{E8031E80-779D-4E3C-9A58-EBB869AB897D}"/>
              </a:ext>
            </a:extLst>
          </p:cNvPr>
          <p:cNvSpPr>
            <a:spLocks noGrp="1"/>
          </p:cNvSpPr>
          <p:nvPr>
            <p:ph type="title"/>
          </p:nvPr>
        </p:nvSpPr>
        <p:spPr>
          <a:xfrm>
            <a:off x="640080" y="320040"/>
            <a:ext cx="6692827" cy="3892669"/>
          </a:xfrm>
        </p:spPr>
        <p:txBody>
          <a:bodyPr vert="horz" lIns="91440" tIns="45720" rIns="91440" bIns="45720" rtlCol="0" anchor="b">
            <a:normAutofit/>
          </a:bodyPr>
          <a:lstStyle/>
          <a:p>
            <a:r>
              <a:rPr lang="en-US" altLang="en-US" sz="6600" kern="1200" dirty="0">
                <a:solidFill>
                  <a:schemeClr val="tx1"/>
                </a:solidFill>
                <a:latin typeface="+mj-lt"/>
                <a:ea typeface="+mj-ea"/>
                <a:cs typeface="+mj-cs"/>
              </a:rPr>
              <a:t>Grounded Theory (GT)</a:t>
            </a:r>
          </a:p>
        </p:txBody>
      </p:sp>
      <p:sp>
        <p:nvSpPr>
          <p:cNvPr id="13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00" name="Picture 2" descr="Graphical user interface, application&#10;&#10;Description automatically generated">
            <a:extLst>
              <a:ext uri="{FF2B5EF4-FFF2-40B4-BE49-F238E27FC236}">
                <a16:creationId xmlns:a16="http://schemas.microsoft.com/office/drawing/2014/main" id="{5338575D-EB68-478E-8304-E9D1066A902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860204" y="320040"/>
            <a:ext cx="3930047" cy="598144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Audio 3">
            <a:hlinkClick r:id="" action="ppaction://media"/>
            <a:extLst>
              <a:ext uri="{FF2B5EF4-FFF2-40B4-BE49-F238E27FC236}">
                <a16:creationId xmlns:a16="http://schemas.microsoft.com/office/drawing/2014/main" id="{2392BD2F-1788-442B-952A-957DCB6581E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895"/>
    </mc:Choice>
    <mc:Fallback xmlns="">
      <p:transition spd="slow" advTm="348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8C32F072-362E-49E7-B236-D64EFCFE1B29}"/>
              </a:ext>
            </a:extLst>
          </p:cNvPr>
          <p:cNvSpPr>
            <a:spLocks noGrp="1"/>
          </p:cNvSpPr>
          <p:nvPr>
            <p:ph type="title"/>
          </p:nvPr>
        </p:nvSpPr>
        <p:spPr/>
        <p:txBody>
          <a:bodyPr/>
          <a:lstStyle/>
          <a:p>
            <a:pPr eaLnBrk="1" hangingPunct="1"/>
            <a:r>
              <a:rPr lang="en-GB" altLang="en-US"/>
              <a:t>WHAT IS GROUNDED THEORY?</a:t>
            </a:r>
          </a:p>
        </p:txBody>
      </p:sp>
      <p:pic>
        <p:nvPicPr>
          <p:cNvPr id="24579" name="Picture 2">
            <a:extLst>
              <a:ext uri="{FF2B5EF4-FFF2-40B4-BE49-F238E27FC236}">
                <a16:creationId xmlns:a16="http://schemas.microsoft.com/office/drawing/2014/main" id="{DAF3EE4D-D6C7-4372-A511-49E14F8E723D}"/>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a:xfrm>
            <a:off x="1524000" y="1916114"/>
            <a:ext cx="9144000" cy="4941887"/>
          </a:xfrm>
          <a:pattFill prst="wdDnDiag">
            <a:fgClr>
              <a:schemeClr val="bg1">
                <a:lumMod val="85000"/>
              </a:schemeClr>
            </a:fgClr>
            <a:bgClr>
              <a:schemeClr val="bg1">
                <a:lumMod val="75000"/>
              </a:schemeClr>
            </a:bgClr>
          </a:pattFill>
        </p:spPr>
      </p:pic>
      <p:pic>
        <p:nvPicPr>
          <p:cNvPr id="2" name="Audio 1">
            <a:hlinkClick r:id="" action="ppaction://media"/>
            <a:extLst>
              <a:ext uri="{FF2B5EF4-FFF2-40B4-BE49-F238E27FC236}">
                <a16:creationId xmlns:a16="http://schemas.microsoft.com/office/drawing/2014/main" id="{DCBF61A9-7876-4297-A383-0C564332665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1205"/>
    </mc:Choice>
    <mc:Fallback xmlns="">
      <p:transition spd="slow" advTm="41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96414061-0B32-4E45-B8A8-622D542CA6FF}"/>
              </a:ext>
            </a:extLst>
          </p:cNvPr>
          <p:cNvSpPr>
            <a:spLocks noGrp="1"/>
          </p:cNvSpPr>
          <p:nvPr>
            <p:ph type="title"/>
          </p:nvPr>
        </p:nvSpPr>
        <p:spPr/>
        <p:txBody>
          <a:bodyPr/>
          <a:lstStyle/>
          <a:p>
            <a:pPr eaLnBrk="1" hangingPunct="1"/>
            <a:r>
              <a:rPr lang="en-GB" altLang="en-US" dirty="0"/>
              <a:t>GROUNDED THEORY</a:t>
            </a:r>
          </a:p>
        </p:txBody>
      </p:sp>
      <p:sp>
        <p:nvSpPr>
          <p:cNvPr id="25603" name="Content Placeholder 2">
            <a:extLst>
              <a:ext uri="{FF2B5EF4-FFF2-40B4-BE49-F238E27FC236}">
                <a16:creationId xmlns:a16="http://schemas.microsoft.com/office/drawing/2014/main" id="{D40AF751-1C12-4709-910A-9FDCD222B602}"/>
              </a:ext>
            </a:extLst>
          </p:cNvPr>
          <p:cNvSpPr>
            <a:spLocks noGrp="1"/>
          </p:cNvSpPr>
          <p:nvPr>
            <p:ph idx="1"/>
          </p:nvPr>
        </p:nvSpPr>
        <p:spPr/>
        <p:txBody>
          <a:bodyPr/>
          <a:lstStyle/>
          <a:p>
            <a:pPr eaLnBrk="1" hangingPunct="1"/>
            <a:endParaRPr lang="en-GB" altLang="en-US" dirty="0"/>
          </a:p>
          <a:p>
            <a:pPr eaLnBrk="1" hangingPunct="1"/>
            <a:r>
              <a:rPr lang="en-GB" altLang="en-US" sz="3600" dirty="0"/>
              <a:t>CLUE IS IN THE NAME</a:t>
            </a:r>
          </a:p>
        </p:txBody>
      </p:sp>
      <p:pic>
        <p:nvPicPr>
          <p:cNvPr id="25605" name="Picture 2" descr="Passatempo Presença: &quot;L.A. Confidential&quot; quase a terminar! Participem ...">
            <a:extLst>
              <a:ext uri="{FF2B5EF4-FFF2-40B4-BE49-F238E27FC236}">
                <a16:creationId xmlns:a16="http://schemas.microsoft.com/office/drawing/2014/main" id="{CE4F0774-B5D4-4AAA-9C60-3A58A58F27C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119405" y="74612"/>
            <a:ext cx="2914650" cy="190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7218" name="Picture 2" descr="See the source image">
            <a:extLst>
              <a:ext uri="{FF2B5EF4-FFF2-40B4-BE49-F238E27FC236}">
                <a16:creationId xmlns:a16="http://schemas.microsoft.com/office/drawing/2014/main" id="{330005E0-FB83-4EE1-BB54-655FC82CE07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3754387"/>
            <a:ext cx="12192000" cy="3040856"/>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577E1B31-69C9-47AF-B593-A4E4D0DD41E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545"/>
    </mc:Choice>
    <mc:Fallback xmlns="">
      <p:transition spd="slow" advTm="22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5122" name="Rectangle 2">
            <a:extLst>
              <a:ext uri="{FF2B5EF4-FFF2-40B4-BE49-F238E27FC236}">
                <a16:creationId xmlns:a16="http://schemas.microsoft.com/office/drawing/2014/main" id="{F166619B-33EC-4488-886B-00389B16DC9F}"/>
              </a:ext>
            </a:extLst>
          </p:cNvPr>
          <p:cNvSpPr>
            <a:spLocks noGrp="1" noChangeArrowheads="1"/>
          </p:cNvSpPr>
          <p:nvPr>
            <p:ph type="title"/>
          </p:nvPr>
        </p:nvSpPr>
        <p:spPr>
          <a:xfrm>
            <a:off x="838200" y="713312"/>
            <a:ext cx="4038600" cy="5431376"/>
          </a:xfrm>
        </p:spPr>
        <p:txBody>
          <a:bodyPr>
            <a:normAutofit/>
          </a:bodyPr>
          <a:lstStyle/>
          <a:p>
            <a:pPr eaLnBrk="1" hangingPunct="1"/>
            <a:r>
              <a:rPr lang="en-GB" altLang="en-US" dirty="0"/>
              <a:t>GROUNDED THEORY:</a:t>
            </a:r>
          </a:p>
        </p:txBody>
      </p:sp>
      <p:sp>
        <p:nvSpPr>
          <p:cNvPr id="5123" name="Rectangle 3">
            <a:extLst>
              <a:ext uri="{FF2B5EF4-FFF2-40B4-BE49-F238E27FC236}">
                <a16:creationId xmlns:a16="http://schemas.microsoft.com/office/drawing/2014/main" id="{4F824572-29B0-4925-9532-CA463369D667}"/>
              </a:ext>
            </a:extLst>
          </p:cNvPr>
          <p:cNvSpPr>
            <a:spLocks noGrp="1" noChangeArrowheads="1"/>
          </p:cNvSpPr>
          <p:nvPr>
            <p:ph type="body" idx="1"/>
          </p:nvPr>
        </p:nvSpPr>
        <p:spPr>
          <a:xfrm>
            <a:off x="6095999" y="713313"/>
            <a:ext cx="5257801" cy="5431376"/>
          </a:xfrm>
        </p:spPr>
        <p:txBody>
          <a:bodyPr anchor="ctr">
            <a:normAutofit fontScale="92500" lnSpcReduction="20000"/>
          </a:bodyPr>
          <a:lstStyle/>
          <a:p>
            <a:pPr eaLnBrk="1" hangingPunct="1"/>
            <a:endParaRPr lang="en-GB" altLang="en-US" sz="2000" dirty="0"/>
          </a:p>
          <a:p>
            <a:pPr eaLnBrk="1" hangingPunct="1"/>
            <a:endParaRPr lang="en-GB" altLang="en-US" sz="2000" dirty="0"/>
          </a:p>
          <a:p>
            <a:pPr eaLnBrk="1" hangingPunct="1"/>
            <a:r>
              <a:rPr lang="en-GB" altLang="en-US" sz="5400" dirty="0"/>
              <a:t>Grounded theory is one of the most </a:t>
            </a:r>
            <a:r>
              <a:rPr lang="en-GB" altLang="en-US" sz="5400" b="1" dirty="0"/>
              <a:t>influential research traditions in</a:t>
            </a:r>
            <a:r>
              <a:rPr lang="en-GB" altLang="en-US" sz="5400" dirty="0"/>
              <a:t> education and the </a:t>
            </a:r>
            <a:r>
              <a:rPr lang="en-GB" altLang="en-US" sz="5400" b="1" dirty="0"/>
              <a:t>social sciences</a:t>
            </a:r>
            <a:r>
              <a:rPr lang="en-GB" altLang="en-US" sz="5400" dirty="0"/>
              <a:t>    </a:t>
            </a:r>
            <a:br>
              <a:rPr lang="en-GB" altLang="en-US" sz="5400" dirty="0"/>
            </a:br>
            <a:r>
              <a:rPr lang="en-GB" altLang="en-US" sz="5400" dirty="0"/>
              <a:t> </a:t>
            </a:r>
          </a:p>
        </p:txBody>
      </p:sp>
      <p:pic>
        <p:nvPicPr>
          <p:cNvPr id="5" name="Audio 4">
            <a:hlinkClick r:id="" action="ppaction://media"/>
            <a:extLst>
              <a:ext uri="{FF2B5EF4-FFF2-40B4-BE49-F238E27FC236}">
                <a16:creationId xmlns:a16="http://schemas.microsoft.com/office/drawing/2014/main" id="{1BD071E8-3F35-4F7A-8D0D-8002B2B8A9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109"/>
    </mc:Choice>
    <mc:Fallback xmlns="">
      <p:transition spd="slow" advTm="11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22541" name="Rectangle 79">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Freeform: Shape 81">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542" name="Oval 83">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3" name="Freeform: Shape 85">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530" name="Title 1">
            <a:extLst>
              <a:ext uri="{FF2B5EF4-FFF2-40B4-BE49-F238E27FC236}">
                <a16:creationId xmlns:a16="http://schemas.microsoft.com/office/drawing/2014/main" id="{7E4FF303-4434-4F7A-8DDC-EDCDEE8385E7}"/>
              </a:ext>
            </a:extLst>
          </p:cNvPr>
          <p:cNvSpPr>
            <a:spLocks noGrp="1"/>
          </p:cNvSpPr>
          <p:nvPr>
            <p:ph type="title"/>
          </p:nvPr>
        </p:nvSpPr>
        <p:spPr>
          <a:xfrm>
            <a:off x="6978316" y="1431042"/>
            <a:ext cx="4055899" cy="3995916"/>
          </a:xfrm>
        </p:spPr>
        <p:txBody>
          <a:bodyPr anchor="ctr">
            <a:normAutofit/>
          </a:bodyPr>
          <a:lstStyle/>
          <a:p>
            <a:pPr eaLnBrk="1" hangingPunct="1"/>
            <a:r>
              <a:rPr lang="en-GB" altLang="en-US">
                <a:solidFill>
                  <a:schemeClr val="tx1">
                    <a:lumMod val="95000"/>
                    <a:lumOff val="5000"/>
                  </a:schemeClr>
                </a:solidFill>
              </a:rPr>
              <a:t>GROUNDED THEORY</a:t>
            </a:r>
          </a:p>
        </p:txBody>
      </p:sp>
      <p:sp>
        <p:nvSpPr>
          <p:cNvPr id="22531" name="Content Placeholder 2">
            <a:extLst>
              <a:ext uri="{FF2B5EF4-FFF2-40B4-BE49-F238E27FC236}">
                <a16:creationId xmlns:a16="http://schemas.microsoft.com/office/drawing/2014/main" id="{0FDCA849-3501-42F7-AE6F-B4ACD14D82D1}"/>
              </a:ext>
            </a:extLst>
          </p:cNvPr>
          <p:cNvSpPr>
            <a:spLocks noGrp="1"/>
          </p:cNvSpPr>
          <p:nvPr>
            <p:ph idx="1"/>
          </p:nvPr>
        </p:nvSpPr>
        <p:spPr>
          <a:xfrm>
            <a:off x="1463040" y="682754"/>
            <a:ext cx="3927826" cy="5667246"/>
          </a:xfrm>
        </p:spPr>
        <p:txBody>
          <a:bodyPr anchor="ctr">
            <a:normAutofit fontScale="70000" lnSpcReduction="20000"/>
          </a:bodyPr>
          <a:lstStyle/>
          <a:p>
            <a:pPr eaLnBrk="1" hangingPunct="1"/>
            <a:endParaRPr lang="en-GB" altLang="en-US" sz="1800" i="1" dirty="0">
              <a:solidFill>
                <a:schemeClr val="tx1">
                  <a:lumMod val="85000"/>
                  <a:lumOff val="15000"/>
                </a:schemeClr>
              </a:solidFill>
            </a:endParaRPr>
          </a:p>
          <a:p>
            <a:pPr eaLnBrk="1" hangingPunct="1"/>
            <a:endParaRPr lang="en-GB" altLang="en-US" sz="1800" i="1" dirty="0">
              <a:solidFill>
                <a:schemeClr val="tx1">
                  <a:lumMod val="85000"/>
                  <a:lumOff val="15000"/>
                </a:schemeClr>
              </a:solidFill>
            </a:endParaRPr>
          </a:p>
          <a:p>
            <a:pPr eaLnBrk="1" hangingPunct="1"/>
            <a:r>
              <a:rPr lang="en-GB" altLang="en-US" sz="6300" i="1" dirty="0">
                <a:solidFill>
                  <a:schemeClr val="tx1">
                    <a:lumMod val="85000"/>
                    <a:lumOff val="15000"/>
                  </a:schemeClr>
                </a:solidFill>
              </a:rPr>
              <a:t>‘Grounded theory is the study of a concept!  It is not a descriptive study of a descriptive problem’ (Glaser, 2010)</a:t>
            </a:r>
          </a:p>
          <a:p>
            <a:pPr eaLnBrk="1" hangingPunct="1"/>
            <a:endParaRPr lang="en-GB" altLang="en-US" sz="1800" dirty="0">
              <a:solidFill>
                <a:schemeClr val="tx1">
                  <a:lumMod val="85000"/>
                  <a:lumOff val="15000"/>
                </a:schemeClr>
              </a:solidFill>
            </a:endParaRPr>
          </a:p>
        </p:txBody>
      </p:sp>
      <p:pic>
        <p:nvPicPr>
          <p:cNvPr id="3" name="Audio 2">
            <a:hlinkClick r:id="" action="ppaction://media"/>
            <a:extLst>
              <a:ext uri="{FF2B5EF4-FFF2-40B4-BE49-F238E27FC236}">
                <a16:creationId xmlns:a16="http://schemas.microsoft.com/office/drawing/2014/main" id="{61B1B56C-05B0-4CE2-95FB-4C5E4198D1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920"/>
    </mc:Choice>
    <mc:Fallback xmlns="">
      <p:transition spd="slow" advTm="22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7170" name="Rectangle 2">
            <a:extLst>
              <a:ext uri="{FF2B5EF4-FFF2-40B4-BE49-F238E27FC236}">
                <a16:creationId xmlns:a16="http://schemas.microsoft.com/office/drawing/2014/main" id="{04DFCEEB-3752-4E2B-96A4-FC0145642F15}"/>
              </a:ext>
            </a:extLst>
          </p:cNvPr>
          <p:cNvSpPr>
            <a:spLocks noGrp="1" noChangeArrowheads="1"/>
          </p:cNvSpPr>
          <p:nvPr>
            <p:ph type="title"/>
          </p:nvPr>
        </p:nvSpPr>
        <p:spPr>
          <a:xfrm>
            <a:off x="838200" y="713312"/>
            <a:ext cx="4038600" cy="5431376"/>
          </a:xfrm>
        </p:spPr>
        <p:txBody>
          <a:bodyPr>
            <a:normAutofit/>
          </a:bodyPr>
          <a:lstStyle/>
          <a:p>
            <a:r>
              <a:rPr lang="en-GB" altLang="en-US" dirty="0"/>
              <a:t>Big Thinkers:</a:t>
            </a:r>
          </a:p>
        </p:txBody>
      </p:sp>
      <p:sp>
        <p:nvSpPr>
          <p:cNvPr id="7171" name="Rectangle 3">
            <a:extLst>
              <a:ext uri="{FF2B5EF4-FFF2-40B4-BE49-F238E27FC236}">
                <a16:creationId xmlns:a16="http://schemas.microsoft.com/office/drawing/2014/main" id="{B8CBB62C-1BBF-4D2B-8E66-4AA8C2A56845}"/>
              </a:ext>
            </a:extLst>
          </p:cNvPr>
          <p:cNvSpPr>
            <a:spLocks noGrp="1" noChangeArrowheads="1"/>
          </p:cNvSpPr>
          <p:nvPr>
            <p:ph type="body" idx="1"/>
          </p:nvPr>
        </p:nvSpPr>
        <p:spPr>
          <a:xfrm>
            <a:off x="6095999" y="713313"/>
            <a:ext cx="5257801" cy="5431376"/>
          </a:xfrm>
        </p:spPr>
        <p:txBody>
          <a:bodyPr anchor="ctr">
            <a:normAutofit/>
          </a:bodyPr>
          <a:lstStyle/>
          <a:p>
            <a:endParaRPr lang="en-GB" altLang="en-US" sz="2000" dirty="0"/>
          </a:p>
          <a:p>
            <a:endParaRPr lang="en-GB" altLang="en-US" sz="2000" dirty="0"/>
          </a:p>
          <a:p>
            <a:r>
              <a:rPr lang="en-GB" altLang="en-US" sz="3600" dirty="0"/>
              <a:t>Sociologists – Strauss and Corbin (1990)</a:t>
            </a:r>
          </a:p>
          <a:p>
            <a:endParaRPr lang="en-GB" altLang="en-US" sz="3600" dirty="0"/>
          </a:p>
          <a:p>
            <a:r>
              <a:rPr lang="en-GB" altLang="en-US" sz="3600" dirty="0"/>
              <a:t>Charmaz (2006)</a:t>
            </a:r>
          </a:p>
          <a:p>
            <a:endParaRPr lang="en-GB" altLang="en-US" sz="3600" dirty="0"/>
          </a:p>
          <a:p>
            <a:r>
              <a:rPr lang="en-GB" altLang="en-US" sz="3600" dirty="0"/>
              <a:t>Clark (2005)</a:t>
            </a:r>
          </a:p>
        </p:txBody>
      </p:sp>
      <p:pic>
        <p:nvPicPr>
          <p:cNvPr id="8" name="Audio 7">
            <a:hlinkClick r:id="" action="ppaction://media"/>
            <a:extLst>
              <a:ext uri="{FF2B5EF4-FFF2-40B4-BE49-F238E27FC236}">
                <a16:creationId xmlns:a16="http://schemas.microsoft.com/office/drawing/2014/main" id="{8E5CAAE8-A335-4500-A187-35DB9ABBD8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9406"/>
    </mc:Choice>
    <mc:Fallback xmlns="">
      <p:transition spd="slow" advTm="89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18" name="Rectangle 2">
            <a:extLst>
              <a:ext uri="{FF2B5EF4-FFF2-40B4-BE49-F238E27FC236}">
                <a16:creationId xmlns:a16="http://schemas.microsoft.com/office/drawing/2014/main" id="{C96F0909-FC85-4A84-8558-70AFAB3F3CFB}"/>
              </a:ext>
            </a:extLst>
          </p:cNvPr>
          <p:cNvSpPr>
            <a:spLocks noGrp="1" noChangeArrowheads="1"/>
          </p:cNvSpPr>
          <p:nvPr>
            <p:ph type="title"/>
          </p:nvPr>
        </p:nvSpPr>
        <p:spPr>
          <a:xfrm>
            <a:off x="6657715" y="467271"/>
            <a:ext cx="4195674" cy="2052522"/>
          </a:xfrm>
        </p:spPr>
        <p:txBody>
          <a:bodyPr anchor="b">
            <a:normAutofit/>
          </a:bodyPr>
          <a:lstStyle/>
          <a:p>
            <a:r>
              <a:rPr lang="en-GB" altLang="en-US" sz="5600" dirty="0"/>
              <a:t>KEY WORDS:</a:t>
            </a:r>
          </a:p>
        </p:txBody>
      </p:sp>
      <p:sp>
        <p:nvSpPr>
          <p:cNvPr id="140" name="Oval 13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1" name="Picture 9220" descr="Computer script on a screen">
            <a:extLst>
              <a:ext uri="{FF2B5EF4-FFF2-40B4-BE49-F238E27FC236}">
                <a16:creationId xmlns:a16="http://schemas.microsoft.com/office/drawing/2014/main" id="{B69CFE8E-A860-437C-81E1-FB389D2D2F2F}"/>
              </a:ext>
            </a:extLst>
          </p:cNvPr>
          <p:cNvPicPr>
            <a:picLocks noChangeAspect="1"/>
          </p:cNvPicPr>
          <p:nvPr/>
        </p:nvPicPr>
        <p:blipFill rotWithShape="1">
          <a:blip r:embed="rId5"/>
          <a:srcRect r="33249" b="-2"/>
          <a:stretch/>
        </p:blipFill>
        <p:spPr>
          <a:xfrm>
            <a:off x="505419" y="554151"/>
            <a:ext cx="5028868" cy="5153475"/>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pattFill prst="pct10">
            <a:fgClr>
              <a:schemeClr val="bg1">
                <a:lumMod val="85000"/>
              </a:schemeClr>
            </a:fgClr>
            <a:bgClr>
              <a:schemeClr val="bg1"/>
            </a:bgClr>
          </a:pattFill>
        </p:spPr>
      </p:pic>
      <p:sp>
        <p:nvSpPr>
          <p:cNvPr id="142"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44"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9219" name="Rectangle 3">
            <a:extLst>
              <a:ext uri="{FF2B5EF4-FFF2-40B4-BE49-F238E27FC236}">
                <a16:creationId xmlns:a16="http://schemas.microsoft.com/office/drawing/2014/main" id="{AC9D2E5C-2BAC-43D4-B3A9-5543749569CC}"/>
              </a:ext>
            </a:extLst>
          </p:cNvPr>
          <p:cNvSpPr>
            <a:spLocks noGrp="1" noChangeArrowheads="1"/>
          </p:cNvSpPr>
          <p:nvPr>
            <p:ph type="body" idx="1"/>
          </p:nvPr>
        </p:nvSpPr>
        <p:spPr>
          <a:xfrm>
            <a:off x="6334437" y="2519793"/>
            <a:ext cx="5021820" cy="4279213"/>
          </a:xfrm>
        </p:spPr>
        <p:txBody>
          <a:bodyPr anchor="t">
            <a:normAutofit fontScale="92500" lnSpcReduction="20000"/>
          </a:bodyPr>
          <a:lstStyle/>
          <a:p>
            <a:endParaRPr lang="en-GB" altLang="en-US" sz="1400" dirty="0">
              <a:solidFill>
                <a:schemeClr val="tx1">
                  <a:alpha val="80000"/>
                </a:schemeClr>
              </a:solidFill>
            </a:endParaRPr>
          </a:p>
          <a:p>
            <a:r>
              <a:rPr lang="en-GB" altLang="en-US" sz="3200" dirty="0">
                <a:solidFill>
                  <a:schemeClr val="tx1">
                    <a:alpha val="80000"/>
                  </a:schemeClr>
                </a:solidFill>
              </a:rPr>
              <a:t>Fieldwork</a:t>
            </a:r>
          </a:p>
          <a:p>
            <a:endParaRPr lang="en-GB" altLang="en-US" sz="3200" dirty="0">
              <a:solidFill>
                <a:schemeClr val="tx1">
                  <a:alpha val="80000"/>
                </a:schemeClr>
              </a:solidFill>
            </a:endParaRPr>
          </a:p>
          <a:p>
            <a:r>
              <a:rPr lang="en-GB" altLang="en-US" sz="3200" dirty="0">
                <a:solidFill>
                  <a:schemeClr val="tx1">
                    <a:alpha val="80000"/>
                  </a:schemeClr>
                </a:solidFill>
              </a:rPr>
              <a:t>Categories [A range of information composed of events, happenings, etc]</a:t>
            </a:r>
          </a:p>
          <a:p>
            <a:endParaRPr lang="en-GB" altLang="en-US" sz="3200" dirty="0">
              <a:solidFill>
                <a:schemeClr val="tx1">
                  <a:alpha val="80000"/>
                </a:schemeClr>
              </a:solidFill>
            </a:endParaRPr>
          </a:p>
          <a:p>
            <a:r>
              <a:rPr lang="en-GB" altLang="en-US" sz="3200" dirty="0">
                <a:solidFill>
                  <a:schemeClr val="tx1">
                    <a:alpha val="80000"/>
                  </a:schemeClr>
                </a:solidFill>
              </a:rPr>
              <a:t>Coding</a:t>
            </a:r>
          </a:p>
          <a:p>
            <a:endParaRPr lang="en-GB" altLang="en-US" sz="3200" dirty="0">
              <a:solidFill>
                <a:schemeClr val="tx1">
                  <a:alpha val="80000"/>
                </a:schemeClr>
              </a:solidFill>
            </a:endParaRPr>
          </a:p>
          <a:p>
            <a:r>
              <a:rPr lang="en-GB" altLang="en-US" sz="3200" dirty="0">
                <a:solidFill>
                  <a:schemeClr val="tx1">
                    <a:alpha val="80000"/>
                  </a:schemeClr>
                </a:solidFill>
              </a:rPr>
              <a:t>Theory</a:t>
            </a:r>
          </a:p>
          <a:p>
            <a:endParaRPr lang="en-GB" altLang="en-US" sz="1400" dirty="0">
              <a:solidFill>
                <a:schemeClr val="tx1">
                  <a:alpha val="80000"/>
                </a:schemeClr>
              </a:solidFill>
            </a:endParaRPr>
          </a:p>
        </p:txBody>
      </p:sp>
      <p:sp>
        <p:nvSpPr>
          <p:cNvPr id="146"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48"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2" name="Audio 1">
            <a:hlinkClick r:id="" action="ppaction://media"/>
            <a:extLst>
              <a:ext uri="{FF2B5EF4-FFF2-40B4-BE49-F238E27FC236}">
                <a16:creationId xmlns:a16="http://schemas.microsoft.com/office/drawing/2014/main" id="{677F90A3-5A9B-4365-96D8-374CD07FA8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002"/>
    </mc:Choice>
    <mc:Fallback xmlns="">
      <p:transition spd="slow" advTm="20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C471E83B-BD35-4BA9-A0FD-6EBB653C05FA}"/>
              </a:ext>
            </a:extLst>
          </p:cNvPr>
          <p:cNvSpPr>
            <a:spLocks noGrp="1" noChangeArrowheads="1"/>
          </p:cNvSpPr>
          <p:nvPr>
            <p:ph type="title"/>
          </p:nvPr>
        </p:nvSpPr>
        <p:spPr>
          <a:xfrm>
            <a:off x="2209800" y="381000"/>
            <a:ext cx="7772400" cy="1143000"/>
          </a:xfrm>
        </p:spPr>
        <p:txBody>
          <a:bodyPr>
            <a:normAutofit fontScale="90000"/>
          </a:bodyPr>
          <a:lstStyle/>
          <a:p>
            <a:pPr eaLnBrk="1" hangingPunct="1"/>
            <a:r>
              <a:rPr lang="en-GB" altLang="en-US" b="0" dirty="0">
                <a:latin typeface="Arial" panose="020B0604020202020204" pitchFamily="34" charset="0"/>
                <a:cs typeface="Arial" panose="020B0604020202020204" pitchFamily="34" charset="0"/>
              </a:rPr>
              <a:t>Use of the approach:</a:t>
            </a:r>
            <a:br>
              <a:rPr lang="en-GB" altLang="en-US" dirty="0">
                <a:cs typeface="Calibri" panose="020F0502020204030204" pitchFamily="34" charset="0"/>
              </a:rPr>
            </a:br>
            <a:endParaRPr lang="en-GB" altLang="en-US" dirty="0">
              <a:cs typeface="Calibri" panose="020F0502020204030204" pitchFamily="34" charset="0"/>
            </a:endParaRPr>
          </a:p>
        </p:txBody>
      </p:sp>
      <p:sp>
        <p:nvSpPr>
          <p:cNvPr id="11267" name="Rectangle 3">
            <a:extLst>
              <a:ext uri="{FF2B5EF4-FFF2-40B4-BE49-F238E27FC236}">
                <a16:creationId xmlns:a16="http://schemas.microsoft.com/office/drawing/2014/main" id="{620CF366-1B40-486D-99F7-3DEF2212A6E2}"/>
              </a:ext>
            </a:extLst>
          </p:cNvPr>
          <p:cNvSpPr>
            <a:spLocks noGrp="1" noChangeArrowheads="1"/>
          </p:cNvSpPr>
          <p:nvPr>
            <p:ph type="body" idx="1"/>
          </p:nvPr>
        </p:nvSpPr>
        <p:spPr/>
        <p:txBody>
          <a:bodyPr/>
          <a:lstStyle/>
          <a:p>
            <a:pPr eaLnBrk="1" hangingPunct="1"/>
            <a:endParaRPr lang="en-GB" altLang="en-US">
              <a:solidFill>
                <a:srgbClr val="000000"/>
              </a:solidFill>
            </a:endParaRPr>
          </a:p>
          <a:p>
            <a:pPr eaLnBrk="1" hangingPunct="1"/>
            <a:r>
              <a:rPr lang="en-GB" altLang="en-US">
                <a:solidFill>
                  <a:srgbClr val="000000"/>
                </a:solidFill>
              </a:rPr>
              <a:t>The purpose of grounded theory is to </a:t>
            </a:r>
            <a:r>
              <a:rPr lang="en-GB" altLang="en-US" b="1">
                <a:solidFill>
                  <a:srgbClr val="000000"/>
                </a:solidFill>
              </a:rPr>
              <a:t>generate data</a:t>
            </a:r>
            <a:r>
              <a:rPr lang="en-GB" altLang="en-US">
                <a:solidFill>
                  <a:srgbClr val="000000"/>
                </a:solidFill>
              </a:rPr>
              <a:t> that are </a:t>
            </a:r>
            <a:r>
              <a:rPr lang="en-GB" altLang="en-US" b="1">
                <a:solidFill>
                  <a:srgbClr val="000000"/>
                </a:solidFill>
              </a:rPr>
              <a:t>based or grounded in participant experiences</a:t>
            </a:r>
            <a:r>
              <a:rPr lang="en-GB" altLang="en-US">
                <a:solidFill>
                  <a:srgbClr val="000000"/>
                </a:solidFill>
              </a:rPr>
              <a:t> and perspectives with the ultimate goal of </a:t>
            </a:r>
            <a:r>
              <a:rPr lang="en-GB" altLang="en-US" b="1">
                <a:solidFill>
                  <a:srgbClr val="000000"/>
                </a:solidFill>
              </a:rPr>
              <a:t>theory development</a:t>
            </a:r>
            <a:br>
              <a:rPr lang="en-GB" altLang="en-US" b="1">
                <a:solidFill>
                  <a:srgbClr val="000000"/>
                </a:solidFill>
              </a:rPr>
            </a:br>
            <a:br>
              <a:rPr lang="en-GB" altLang="en-US">
                <a:solidFill>
                  <a:srgbClr val="000000"/>
                </a:solidFill>
              </a:rPr>
            </a:br>
            <a:r>
              <a:rPr lang="en-GB" altLang="en-US">
                <a:solidFill>
                  <a:srgbClr val="000000"/>
                </a:solidFill>
              </a:rPr>
              <a:t> </a:t>
            </a:r>
            <a:endParaRPr lang="en-GB" altLang="en-US">
              <a:solidFill>
                <a:srgbClr val="003399"/>
              </a:solidFill>
            </a:endParaRPr>
          </a:p>
        </p:txBody>
      </p:sp>
      <p:pic>
        <p:nvPicPr>
          <p:cNvPr id="2" name="Audio 1">
            <a:hlinkClick r:id="" action="ppaction://media"/>
            <a:extLst>
              <a:ext uri="{FF2B5EF4-FFF2-40B4-BE49-F238E27FC236}">
                <a16:creationId xmlns:a16="http://schemas.microsoft.com/office/drawing/2014/main" id="{91501DC3-4777-4689-BF20-565F067499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9591"/>
    </mc:Choice>
    <mc:Fallback xmlns="">
      <p:transition spd="slow" advTm="295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5"/>
          <a:tile tx="0" ty="0" sx="100000" sy="100000" flip="none" algn="tl"/>
        </a:blipFill>
        <a:effectLst/>
      </p:bgPr>
    </p:bg>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A3DB7136-6EFD-4351-AE8A-4091B8AB6C2C}"/>
              </a:ext>
            </a:extLst>
          </p:cNvPr>
          <p:cNvSpPr>
            <a:spLocks noGrp="1"/>
          </p:cNvSpPr>
          <p:nvPr>
            <p:ph type="title"/>
          </p:nvPr>
        </p:nvSpPr>
        <p:spPr/>
        <p:txBody>
          <a:bodyPr/>
          <a:lstStyle/>
          <a:p>
            <a:pPr eaLnBrk="1" hangingPunct="1"/>
            <a:endParaRPr lang="en-US" altLang="en-US" dirty="0"/>
          </a:p>
        </p:txBody>
      </p:sp>
      <p:pic>
        <p:nvPicPr>
          <p:cNvPr id="38915" name="Picture 2">
            <a:extLst>
              <a:ext uri="{FF2B5EF4-FFF2-40B4-BE49-F238E27FC236}">
                <a16:creationId xmlns:a16="http://schemas.microsoft.com/office/drawing/2014/main" id="{719DA87E-979A-4B2B-B5C9-393D4914E1F0}"/>
              </a:ext>
            </a:extLst>
          </p:cNvPr>
          <p:cNvPicPr>
            <a:picLocks noGrp="1" noChangeAspect="1" noChangeArrowheads="1"/>
          </p:cNvPicPr>
          <p:nvPr>
            <p:ph idx="1"/>
          </p:nvPr>
        </p:nvPicPr>
        <p:blipFill>
          <a:blip r:embed="rId6">
            <a:extLst>
              <a:ext uri="{BEBA8EAE-BF5A-486C-A8C5-ECC9F3942E4B}">
                <a14:imgProps xmlns:a14="http://schemas.microsoft.com/office/drawing/2010/main">
                  <a14:imgLayer r:embed="rId7">
                    <a14:imgEffect>
                      <a14:saturation sat="0"/>
                    </a14:imgEffect>
                  </a14:imgLayer>
                </a14:imgProps>
              </a:ext>
              <a:ext uri="{28A0092B-C50C-407E-A947-70E740481C1C}">
                <a14:useLocalDpi xmlns:a14="http://schemas.microsoft.com/office/drawing/2010/main" val="0"/>
              </a:ext>
            </a:extLst>
          </a:blip>
          <a:srcRect/>
          <a:stretch>
            <a:fillRect/>
          </a:stretch>
        </p:blipFill>
        <p:spPr>
          <a:xfrm>
            <a:off x="-73742" y="58994"/>
            <a:ext cx="12265741" cy="6799006"/>
          </a:xfrm>
          <a:blipFill>
            <a:blip r:embed="rId8"/>
            <a:tile tx="0" ty="0" sx="100000" sy="100000" flip="none" algn="tl"/>
          </a:blipFill>
        </p:spPr>
      </p:pic>
      <p:pic>
        <p:nvPicPr>
          <p:cNvPr id="5" name="Audio 4">
            <a:hlinkClick r:id="" action="ppaction://media"/>
            <a:extLst>
              <a:ext uri="{FF2B5EF4-FFF2-40B4-BE49-F238E27FC236}">
                <a16:creationId xmlns:a16="http://schemas.microsoft.com/office/drawing/2014/main" id="{52592AEE-328A-4E8E-9E3B-A175AE685F4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7475"/>
    </mc:Choice>
    <mc:Fallback xmlns="">
      <p:transition spd="slow" advTm="17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3C4FDEE6-83F2-4962-BE84-0A997DC951BF}"/>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Use of the approach</a:t>
            </a:r>
          </a:p>
        </p:txBody>
      </p:sp>
      <p:sp>
        <p:nvSpPr>
          <p:cNvPr id="15363" name="Rectangle 3">
            <a:extLst>
              <a:ext uri="{FF2B5EF4-FFF2-40B4-BE49-F238E27FC236}">
                <a16:creationId xmlns:a16="http://schemas.microsoft.com/office/drawing/2014/main" id="{9F34CE0E-4F74-4B89-9598-3BC40029CC85}"/>
              </a:ext>
            </a:extLst>
          </p:cNvPr>
          <p:cNvSpPr>
            <a:spLocks noGrp="1" noChangeArrowheads="1"/>
          </p:cNvSpPr>
          <p:nvPr>
            <p:ph type="body" idx="1"/>
          </p:nvPr>
        </p:nvSpPr>
        <p:spPr/>
        <p:txBody>
          <a:bodyPr/>
          <a:lstStyle/>
          <a:p>
            <a:endParaRPr lang="en-GB" altLang="en-US" dirty="0"/>
          </a:p>
          <a:p>
            <a:r>
              <a:rPr lang="en-GB" altLang="en-US" dirty="0"/>
              <a:t>A  theory may be needed to explain how people are experiencing a phenomenon – </a:t>
            </a:r>
            <a:r>
              <a:rPr lang="en-GB" altLang="en-US" b="1" dirty="0"/>
              <a:t>Grounded Theory</a:t>
            </a:r>
            <a:r>
              <a:rPr lang="en-GB" altLang="en-US" dirty="0"/>
              <a:t> can </a:t>
            </a:r>
            <a:r>
              <a:rPr lang="en-GB" altLang="en-US" b="1" dirty="0"/>
              <a:t>provide a general framework</a:t>
            </a:r>
          </a:p>
        </p:txBody>
      </p:sp>
      <p:pic>
        <p:nvPicPr>
          <p:cNvPr id="4" name="Audio 3">
            <a:hlinkClick r:id="" action="ppaction://media"/>
            <a:extLst>
              <a:ext uri="{FF2B5EF4-FFF2-40B4-BE49-F238E27FC236}">
                <a16:creationId xmlns:a16="http://schemas.microsoft.com/office/drawing/2014/main" id="{4D7369FD-2E49-45E3-B632-2E322B171C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3858"/>
    </mc:Choice>
    <mc:Fallback xmlns="">
      <p:transition spd="slow" advTm="43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0ACDFFDA-635B-436B-A110-73727FAD9FB7}"/>
              </a:ext>
            </a:extLst>
          </p:cNvPr>
          <p:cNvSpPr>
            <a:spLocks noGrp="1" noChangeArrowheads="1"/>
          </p:cNvSpPr>
          <p:nvPr>
            <p:ph type="title"/>
          </p:nvPr>
        </p:nvSpPr>
        <p:spPr/>
        <p:txBody>
          <a:bodyPr/>
          <a:lstStyle/>
          <a:p>
            <a:pPr eaLnBrk="1" hangingPunct="1"/>
            <a:r>
              <a:rPr lang="en-GB" altLang="en-US" b="0">
                <a:latin typeface="Arial" panose="020B0604020202020204" pitchFamily="34" charset="0"/>
                <a:cs typeface="Arial" panose="020B0604020202020204" pitchFamily="34" charset="0"/>
              </a:rPr>
              <a:t>Definition and background</a:t>
            </a:r>
            <a:br>
              <a:rPr lang="en-GB" altLang="en-US">
                <a:cs typeface="Calibri" panose="020F0502020204030204" pitchFamily="34" charset="0"/>
              </a:rPr>
            </a:br>
            <a:endParaRPr lang="en-GB" altLang="en-US">
              <a:cs typeface="Calibri" panose="020F0502020204030204" pitchFamily="34" charset="0"/>
            </a:endParaRPr>
          </a:p>
        </p:txBody>
      </p:sp>
      <p:sp>
        <p:nvSpPr>
          <p:cNvPr id="19459" name="Rectangle 3">
            <a:extLst>
              <a:ext uri="{FF2B5EF4-FFF2-40B4-BE49-F238E27FC236}">
                <a16:creationId xmlns:a16="http://schemas.microsoft.com/office/drawing/2014/main" id="{02DC9B51-FEFF-40DE-A61D-B1F018045913}"/>
              </a:ext>
            </a:extLst>
          </p:cNvPr>
          <p:cNvSpPr>
            <a:spLocks noGrp="1" noChangeArrowheads="1"/>
          </p:cNvSpPr>
          <p:nvPr>
            <p:ph type="body" idx="1"/>
          </p:nvPr>
        </p:nvSpPr>
        <p:spPr/>
        <p:txBody>
          <a:bodyPr/>
          <a:lstStyle/>
          <a:p>
            <a:pPr eaLnBrk="1" hangingPunct="1">
              <a:lnSpc>
                <a:spcPct val="90000"/>
              </a:lnSpc>
              <a:buFontTx/>
              <a:buNone/>
            </a:pPr>
            <a:r>
              <a:rPr lang="en-GB" altLang="en-US" b="1" u="sng" dirty="0"/>
              <a:t>Grounded theory</a:t>
            </a:r>
          </a:p>
          <a:p>
            <a:pPr eaLnBrk="1" hangingPunct="1">
              <a:lnSpc>
                <a:spcPct val="90000"/>
              </a:lnSpc>
            </a:pPr>
            <a:endParaRPr lang="en-GB" altLang="en-US" dirty="0"/>
          </a:p>
          <a:p>
            <a:pPr eaLnBrk="1" hangingPunct="1">
              <a:lnSpc>
                <a:spcPct val="90000"/>
              </a:lnSpc>
            </a:pPr>
            <a:endParaRPr lang="en-GB" altLang="en-US" dirty="0"/>
          </a:p>
          <a:p>
            <a:pPr eaLnBrk="1" hangingPunct="1">
              <a:lnSpc>
                <a:spcPct val="90000"/>
              </a:lnSpc>
            </a:pPr>
            <a:r>
              <a:rPr lang="en-GB" altLang="en-US" dirty="0"/>
              <a:t>Hypothesis of </a:t>
            </a:r>
            <a:r>
              <a:rPr lang="en-GB" altLang="en-US" b="1" dirty="0"/>
              <a:t>theories</a:t>
            </a:r>
            <a:r>
              <a:rPr lang="en-GB" altLang="en-US" dirty="0"/>
              <a:t> that </a:t>
            </a:r>
            <a:r>
              <a:rPr lang="en-GB" altLang="en-US" b="1" dirty="0"/>
              <a:t>emerge</a:t>
            </a:r>
            <a:r>
              <a:rPr lang="en-GB" altLang="en-US" dirty="0"/>
              <a:t> from collecting </a:t>
            </a:r>
            <a:r>
              <a:rPr lang="en-GB" altLang="en-US" b="1" dirty="0"/>
              <a:t>large amounts of data</a:t>
            </a:r>
            <a:r>
              <a:rPr lang="en-GB" altLang="en-US" dirty="0"/>
              <a:t> and/or existing data  </a:t>
            </a:r>
          </a:p>
          <a:p>
            <a:pPr eaLnBrk="1" hangingPunct="1">
              <a:lnSpc>
                <a:spcPct val="90000"/>
              </a:lnSpc>
            </a:pPr>
            <a:endParaRPr lang="en-GB" altLang="en-US" dirty="0"/>
          </a:p>
          <a:p>
            <a:pPr eaLnBrk="1" hangingPunct="1">
              <a:lnSpc>
                <a:spcPct val="90000"/>
              </a:lnSpc>
              <a:buFontTx/>
              <a:buNone/>
            </a:pPr>
            <a:r>
              <a:rPr lang="en-GB" altLang="en-US" dirty="0"/>
              <a:t>    </a:t>
            </a:r>
          </a:p>
          <a:p>
            <a:pPr eaLnBrk="1" hangingPunct="1">
              <a:lnSpc>
                <a:spcPct val="90000"/>
              </a:lnSpc>
            </a:pPr>
            <a:endParaRPr lang="en-US" altLang="en-US" dirty="0"/>
          </a:p>
        </p:txBody>
      </p:sp>
      <p:pic>
        <p:nvPicPr>
          <p:cNvPr id="2" name="Audio 1">
            <a:hlinkClick r:id="" action="ppaction://media"/>
            <a:extLst>
              <a:ext uri="{FF2B5EF4-FFF2-40B4-BE49-F238E27FC236}">
                <a16:creationId xmlns:a16="http://schemas.microsoft.com/office/drawing/2014/main" id="{2A0F5C82-C220-4F02-BC1D-5C27418A6E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249"/>
    </mc:Choice>
    <mc:Fallback xmlns="">
      <p:transition spd="slow" advTm="10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BFB2CDB-E80E-4879-AE4B-402D8FFCE9EF}"/>
              </a:ext>
            </a:extLst>
          </p:cNvPr>
          <p:cNvSpPr>
            <a:spLocks noGrp="1" noChangeArrowheads="1"/>
          </p:cNvSpPr>
          <p:nvPr>
            <p:ph type="title"/>
          </p:nvPr>
        </p:nvSpPr>
        <p:spPr/>
        <p:txBody>
          <a:bodyPr/>
          <a:lstStyle/>
          <a:p>
            <a:pPr eaLnBrk="1" hangingPunct="1"/>
            <a:r>
              <a:rPr lang="en-GB" altLang="en-US"/>
              <a:t>In  Grounded theory….</a:t>
            </a:r>
            <a:endParaRPr lang="en-GB" altLang="en-US">
              <a:cs typeface="Calibri" panose="020F0502020204030204" pitchFamily="34" charset="0"/>
            </a:endParaRPr>
          </a:p>
        </p:txBody>
      </p:sp>
      <p:sp>
        <p:nvSpPr>
          <p:cNvPr id="21507" name="Rectangle 3">
            <a:extLst>
              <a:ext uri="{FF2B5EF4-FFF2-40B4-BE49-F238E27FC236}">
                <a16:creationId xmlns:a16="http://schemas.microsoft.com/office/drawing/2014/main" id="{B9FF2F2D-B2EB-468A-9A5D-ABCA68253BA1}"/>
              </a:ext>
            </a:extLst>
          </p:cNvPr>
          <p:cNvSpPr>
            <a:spLocks noGrp="1" noChangeArrowheads="1"/>
          </p:cNvSpPr>
          <p:nvPr>
            <p:ph type="body" idx="1"/>
          </p:nvPr>
        </p:nvSpPr>
        <p:spPr/>
        <p:txBody>
          <a:bodyPr/>
          <a:lstStyle/>
          <a:p>
            <a:pPr eaLnBrk="1" hangingPunct="1"/>
            <a:endParaRPr lang="en-US" altLang="en-US" dirty="0"/>
          </a:p>
          <a:p>
            <a:pPr eaLnBrk="1" hangingPunct="1"/>
            <a:endParaRPr lang="en-US" altLang="en-US" dirty="0"/>
          </a:p>
          <a:p>
            <a:pPr eaLnBrk="1" hangingPunct="1"/>
            <a:r>
              <a:rPr lang="en-US" altLang="en-US" dirty="0"/>
              <a:t>The intent is to move </a:t>
            </a:r>
            <a:r>
              <a:rPr lang="en-US" altLang="en-US" b="1" dirty="0"/>
              <a:t>beyond </a:t>
            </a:r>
            <a:r>
              <a:rPr lang="en-US" altLang="en-US" dirty="0"/>
              <a:t>description to generate, or discover, a theory</a:t>
            </a:r>
          </a:p>
        </p:txBody>
      </p:sp>
      <p:pic>
        <p:nvPicPr>
          <p:cNvPr id="2" name="Audio 1">
            <a:hlinkClick r:id="" action="ppaction://media"/>
            <a:extLst>
              <a:ext uri="{FF2B5EF4-FFF2-40B4-BE49-F238E27FC236}">
                <a16:creationId xmlns:a16="http://schemas.microsoft.com/office/drawing/2014/main" id="{DBDD27AE-0B99-4720-81E4-7B08F794C9B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432"/>
    </mc:Choice>
    <mc:Fallback xmlns="">
      <p:transition spd="slow" advTm="12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3C96B45-5386-483B-AD44-C55F7485424A}"/>
              </a:ext>
            </a:extLst>
          </p:cNvPr>
          <p:cNvSpPr>
            <a:spLocks noGrp="1" noChangeArrowheads="1"/>
          </p:cNvSpPr>
          <p:nvPr>
            <p:ph type="title"/>
          </p:nvPr>
        </p:nvSpPr>
        <p:spPr/>
        <p:txBody>
          <a:bodyPr/>
          <a:lstStyle/>
          <a:p>
            <a:r>
              <a:rPr lang="en-GB" altLang="en-US"/>
              <a:t>In  Grounded theory….</a:t>
            </a:r>
          </a:p>
        </p:txBody>
      </p:sp>
      <p:sp>
        <p:nvSpPr>
          <p:cNvPr id="23555" name="Rectangle 3">
            <a:extLst>
              <a:ext uri="{FF2B5EF4-FFF2-40B4-BE49-F238E27FC236}">
                <a16:creationId xmlns:a16="http://schemas.microsoft.com/office/drawing/2014/main" id="{212B5F05-D2FD-441F-B42B-C535CDAA72B9}"/>
              </a:ext>
            </a:extLst>
          </p:cNvPr>
          <p:cNvSpPr>
            <a:spLocks noGrp="1" noChangeArrowheads="1"/>
          </p:cNvSpPr>
          <p:nvPr>
            <p:ph type="body" idx="1"/>
          </p:nvPr>
        </p:nvSpPr>
        <p:spPr/>
        <p:txBody>
          <a:bodyPr/>
          <a:lstStyle/>
          <a:p>
            <a:endParaRPr lang="en-GB" altLang="en-US" dirty="0"/>
          </a:p>
          <a:p>
            <a:endParaRPr lang="en-GB" altLang="en-US" dirty="0"/>
          </a:p>
          <a:p>
            <a:endParaRPr lang="en-GB" altLang="en-US" dirty="0"/>
          </a:p>
          <a:p>
            <a:r>
              <a:rPr lang="en-GB" altLang="en-US" dirty="0"/>
              <a:t>The researcher generates a general explanation -  A theory of a process or action based upon the views of a large number of participants</a:t>
            </a:r>
          </a:p>
        </p:txBody>
      </p:sp>
      <p:pic>
        <p:nvPicPr>
          <p:cNvPr id="2" name="Audio 1">
            <a:hlinkClick r:id="" action="ppaction://media"/>
            <a:extLst>
              <a:ext uri="{FF2B5EF4-FFF2-40B4-BE49-F238E27FC236}">
                <a16:creationId xmlns:a16="http://schemas.microsoft.com/office/drawing/2014/main" id="{67787A0A-E46F-4BF5-A493-5A68E42659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8028"/>
    </mc:Choice>
    <mc:Fallback xmlns="">
      <p:transition spd="slow" advTm="18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DC79AE7-2C51-40CC-B427-EC14DCC16BFA}"/>
              </a:ext>
            </a:extLst>
          </p:cNvPr>
          <p:cNvSpPr>
            <a:spLocks noGrp="1" noChangeArrowheads="1"/>
          </p:cNvSpPr>
          <p:nvPr>
            <p:ph type="title"/>
          </p:nvPr>
        </p:nvSpPr>
        <p:spPr/>
        <p:txBody>
          <a:bodyPr/>
          <a:lstStyle/>
          <a:p>
            <a:r>
              <a:rPr lang="en-US" altLang="en-US"/>
              <a:t>GROUNDED THEORY</a:t>
            </a:r>
            <a:endParaRPr lang="en-GB" altLang="en-US"/>
          </a:p>
        </p:txBody>
      </p:sp>
      <p:sp>
        <p:nvSpPr>
          <p:cNvPr id="25603" name="Rectangle 3">
            <a:extLst>
              <a:ext uri="{FF2B5EF4-FFF2-40B4-BE49-F238E27FC236}">
                <a16:creationId xmlns:a16="http://schemas.microsoft.com/office/drawing/2014/main" id="{8DF76837-1948-459B-A07E-35AB9E4ADD98}"/>
              </a:ext>
            </a:extLst>
          </p:cNvPr>
          <p:cNvSpPr>
            <a:spLocks noGrp="1" noChangeArrowheads="1"/>
          </p:cNvSpPr>
          <p:nvPr>
            <p:ph type="body" idx="1"/>
          </p:nvPr>
        </p:nvSpPr>
        <p:spPr/>
        <p:txBody>
          <a:bodyPr/>
          <a:lstStyle/>
          <a:p>
            <a:endParaRPr lang="en-GB" altLang="en-US"/>
          </a:p>
          <a:p>
            <a:endParaRPr lang="en-GB" altLang="en-US"/>
          </a:p>
          <a:p>
            <a:r>
              <a:rPr lang="en-GB" altLang="en-US"/>
              <a:t>Originates from sociology</a:t>
            </a:r>
          </a:p>
          <a:p>
            <a:endParaRPr lang="en-GB" altLang="en-US"/>
          </a:p>
          <a:p>
            <a:r>
              <a:rPr lang="en-GB" altLang="en-US"/>
              <a:t>First began to emerge around 1967</a:t>
            </a:r>
          </a:p>
        </p:txBody>
      </p:sp>
      <p:pic>
        <p:nvPicPr>
          <p:cNvPr id="2" name="Audio 1">
            <a:hlinkClick r:id="" action="ppaction://media"/>
            <a:extLst>
              <a:ext uri="{FF2B5EF4-FFF2-40B4-BE49-F238E27FC236}">
                <a16:creationId xmlns:a16="http://schemas.microsoft.com/office/drawing/2014/main" id="{79780CAF-22CD-4F39-A648-D5266787B6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641"/>
    </mc:Choice>
    <mc:Fallback xmlns="">
      <p:transition spd="slow" advTm="12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5F890E1-75FC-4BEC-BA9D-8E9CE7267CFF}"/>
              </a:ext>
            </a:extLst>
          </p:cNvPr>
          <p:cNvSpPr>
            <a:spLocks noGrp="1" noChangeArrowheads="1"/>
          </p:cNvSpPr>
          <p:nvPr>
            <p:ph type="title"/>
          </p:nvPr>
        </p:nvSpPr>
        <p:spPr/>
        <p:txBody>
          <a:bodyPr/>
          <a:lstStyle/>
          <a:p>
            <a:r>
              <a:rPr lang="en-US" altLang="en-US"/>
              <a:t>GROUNDED THEORY</a:t>
            </a:r>
            <a:endParaRPr lang="en-GB" altLang="en-US" b="0">
              <a:latin typeface="Arial" panose="020B0604020202020204" pitchFamily="34" charset="0"/>
              <a:cs typeface="Arial" panose="020B0604020202020204" pitchFamily="34" charset="0"/>
            </a:endParaRPr>
          </a:p>
        </p:txBody>
      </p:sp>
      <p:sp>
        <p:nvSpPr>
          <p:cNvPr id="27651" name="Rectangle 3">
            <a:extLst>
              <a:ext uri="{FF2B5EF4-FFF2-40B4-BE49-F238E27FC236}">
                <a16:creationId xmlns:a16="http://schemas.microsoft.com/office/drawing/2014/main" id="{2DDD5A73-2EED-4C25-A638-C296103DC5AF}"/>
              </a:ext>
            </a:extLst>
          </p:cNvPr>
          <p:cNvSpPr>
            <a:spLocks noGrp="1" noChangeArrowheads="1"/>
          </p:cNvSpPr>
          <p:nvPr>
            <p:ph type="body" idx="1"/>
          </p:nvPr>
        </p:nvSpPr>
        <p:spPr/>
        <p:txBody>
          <a:bodyPr/>
          <a:lstStyle/>
          <a:p>
            <a:endParaRPr lang="en-GB" altLang="en-US"/>
          </a:p>
          <a:p>
            <a:r>
              <a:rPr lang="en-GB" altLang="en-US" b="1"/>
              <a:t>Two researchers</a:t>
            </a:r>
            <a:r>
              <a:rPr lang="en-GB" altLang="en-US"/>
              <a:t>, Barney Glaser and Anselm Strauss [</a:t>
            </a:r>
            <a:r>
              <a:rPr lang="en-GB" altLang="en-US" b="1"/>
              <a:t>Glaser and Strauss</a:t>
            </a:r>
            <a:r>
              <a:rPr lang="en-GB" altLang="en-US"/>
              <a:t>] were </a:t>
            </a:r>
            <a:r>
              <a:rPr lang="en-GB" altLang="en-US" b="1"/>
              <a:t>dissatisfied</a:t>
            </a:r>
            <a:r>
              <a:rPr lang="en-GB" altLang="en-US"/>
              <a:t> with the way that theories emerged and asserted that </a:t>
            </a:r>
            <a:r>
              <a:rPr lang="en-GB" altLang="en-US" b="1"/>
              <a:t>theory</a:t>
            </a:r>
            <a:r>
              <a:rPr lang="en-GB" altLang="en-US"/>
              <a:t> should be </a:t>
            </a:r>
            <a:r>
              <a:rPr lang="en-GB" altLang="en-US" b="1" u="sng"/>
              <a:t>GROUNDED</a:t>
            </a:r>
            <a:r>
              <a:rPr lang="en-GB" altLang="en-US"/>
              <a:t> in data from participants</a:t>
            </a:r>
          </a:p>
        </p:txBody>
      </p:sp>
      <p:pic>
        <p:nvPicPr>
          <p:cNvPr id="5" name="Audio 4">
            <a:hlinkClick r:id="" action="ppaction://media"/>
            <a:extLst>
              <a:ext uri="{FF2B5EF4-FFF2-40B4-BE49-F238E27FC236}">
                <a16:creationId xmlns:a16="http://schemas.microsoft.com/office/drawing/2014/main" id="{931CD245-D005-4C30-9B88-772701250CC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336"/>
    </mc:Choice>
    <mc:Fallback xmlns="">
      <p:transition spd="slow" advTm="203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D0141BCA-1600-48BF-8AA5-8EE38172404E}"/>
              </a:ext>
            </a:extLst>
          </p:cNvPr>
          <p:cNvSpPr>
            <a:spLocks noGrp="1" noChangeArrowheads="1"/>
          </p:cNvSpPr>
          <p:nvPr>
            <p:ph type="title"/>
          </p:nvPr>
        </p:nvSpPr>
        <p:spPr/>
        <p:txBody>
          <a:bodyPr/>
          <a:lstStyle/>
          <a:p>
            <a:r>
              <a:rPr lang="en-US" altLang="en-US"/>
              <a:t>GROUNDED THEORY</a:t>
            </a:r>
            <a:endParaRPr lang="en-GB" altLang="en-US"/>
          </a:p>
        </p:txBody>
      </p:sp>
      <p:sp>
        <p:nvSpPr>
          <p:cNvPr id="29699" name="Rectangle 3">
            <a:extLst>
              <a:ext uri="{FF2B5EF4-FFF2-40B4-BE49-F238E27FC236}">
                <a16:creationId xmlns:a16="http://schemas.microsoft.com/office/drawing/2014/main" id="{46DC82F2-A0A0-48B6-BD7E-CBABF9ADA520}"/>
              </a:ext>
            </a:extLst>
          </p:cNvPr>
          <p:cNvSpPr>
            <a:spLocks noGrp="1" noChangeArrowheads="1"/>
          </p:cNvSpPr>
          <p:nvPr>
            <p:ph type="body" idx="1"/>
          </p:nvPr>
        </p:nvSpPr>
        <p:spPr/>
        <p:txBody>
          <a:bodyPr/>
          <a:lstStyle/>
          <a:p>
            <a:endParaRPr lang="en-GB" altLang="en-US"/>
          </a:p>
          <a:p>
            <a:endParaRPr lang="en-GB" altLang="en-US"/>
          </a:p>
          <a:p>
            <a:r>
              <a:rPr lang="en-GB" altLang="en-US"/>
              <a:t>They later </a:t>
            </a:r>
            <a:r>
              <a:rPr lang="en-GB" altLang="en-US" b="1"/>
              <a:t>disagreed with each</a:t>
            </a:r>
            <a:r>
              <a:rPr lang="en-GB" altLang="en-US"/>
              <a:t> other about meaning and procedures of Grounded Theory and have </a:t>
            </a:r>
            <a:r>
              <a:rPr lang="en-GB" altLang="en-US" b="1"/>
              <a:t>criticised each other</a:t>
            </a:r>
          </a:p>
          <a:p>
            <a:endParaRPr lang="en-GB" altLang="en-US"/>
          </a:p>
        </p:txBody>
      </p:sp>
      <p:pic>
        <p:nvPicPr>
          <p:cNvPr id="2" name="Audio 1">
            <a:hlinkClick r:id="" action="ppaction://media"/>
            <a:extLst>
              <a:ext uri="{FF2B5EF4-FFF2-40B4-BE49-F238E27FC236}">
                <a16:creationId xmlns:a16="http://schemas.microsoft.com/office/drawing/2014/main" id="{E8F483D8-D0DB-4F2F-896B-3F33ABC2E1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489"/>
    </mc:Choice>
    <mc:Fallback xmlns="">
      <p:transition spd="slow" advTm="20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78A47BFF-1A30-4B3A-B303-88B9BFB191CA}"/>
              </a:ext>
            </a:extLst>
          </p:cNvPr>
          <p:cNvSpPr>
            <a:spLocks noGrp="1"/>
          </p:cNvSpPr>
          <p:nvPr>
            <p:ph type="title"/>
          </p:nvPr>
        </p:nvSpPr>
        <p:spPr/>
        <p:txBody>
          <a:bodyPr/>
          <a:lstStyle/>
          <a:p>
            <a:pPr eaLnBrk="1" hangingPunct="1"/>
            <a:r>
              <a:rPr lang="en-GB" altLang="en-US" b="1"/>
              <a:t>Glaser and Strauss had a falling out…</a:t>
            </a:r>
            <a:br>
              <a:rPr lang="en-GB" altLang="en-US"/>
            </a:br>
            <a:endParaRPr lang="en-US" altLang="en-US"/>
          </a:p>
        </p:txBody>
      </p:sp>
      <p:sp>
        <p:nvSpPr>
          <p:cNvPr id="33795" name="Content Placeholder 2">
            <a:extLst>
              <a:ext uri="{FF2B5EF4-FFF2-40B4-BE49-F238E27FC236}">
                <a16:creationId xmlns:a16="http://schemas.microsoft.com/office/drawing/2014/main" id="{96F7FDBE-3FC0-4C7B-86F9-DBE26E8C0833}"/>
              </a:ext>
            </a:extLst>
          </p:cNvPr>
          <p:cNvSpPr>
            <a:spLocks noGrp="1"/>
          </p:cNvSpPr>
          <p:nvPr>
            <p:ph idx="1"/>
          </p:nvPr>
        </p:nvSpPr>
        <p:spPr/>
        <p:txBody>
          <a:bodyPr/>
          <a:lstStyle/>
          <a:p>
            <a:pPr eaLnBrk="1" hangingPunct="1"/>
            <a:endParaRPr lang="en-GB" altLang="en-US"/>
          </a:p>
        </p:txBody>
      </p:sp>
      <p:pic>
        <p:nvPicPr>
          <p:cNvPr id="33796" name="Picture 1" descr="Description US Navy 030402-N-1485H-010 U.S. Navy &lt;strong&gt;boxing&lt;/strong&gt; team member ...">
            <a:extLst>
              <a:ext uri="{FF2B5EF4-FFF2-40B4-BE49-F238E27FC236}">
                <a16:creationId xmlns:a16="http://schemas.microsoft.com/office/drawing/2014/main" id="{002AD02E-118F-4F57-8847-28D048BFE27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43155" y="1790431"/>
            <a:ext cx="9144000" cy="511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a:extLst>
              <a:ext uri="{FF2B5EF4-FFF2-40B4-BE49-F238E27FC236}">
                <a16:creationId xmlns:a16="http://schemas.microsoft.com/office/drawing/2014/main" id="{07733AD1-E5D6-4A9D-93C0-AC260006F43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683"/>
    </mc:Choice>
    <mc:Fallback xmlns="">
      <p:transition spd="slow" advTm="15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D272BC6-CA1E-4919-B7BD-EAD612269AB1}"/>
              </a:ext>
            </a:extLst>
          </p:cNvPr>
          <p:cNvSpPr>
            <a:spLocks noGrp="1" noChangeArrowheads="1"/>
          </p:cNvSpPr>
          <p:nvPr>
            <p:ph type="title"/>
          </p:nvPr>
        </p:nvSpPr>
        <p:spPr/>
        <p:txBody>
          <a:bodyPr/>
          <a:lstStyle/>
          <a:p>
            <a:r>
              <a:rPr lang="en-US" altLang="en-US"/>
              <a:t>GROUNDED THEORY</a:t>
            </a:r>
            <a:endParaRPr lang="en-GB" altLang="en-US"/>
          </a:p>
        </p:txBody>
      </p:sp>
      <p:sp>
        <p:nvSpPr>
          <p:cNvPr id="31747" name="Rectangle 3">
            <a:extLst>
              <a:ext uri="{FF2B5EF4-FFF2-40B4-BE49-F238E27FC236}">
                <a16:creationId xmlns:a16="http://schemas.microsoft.com/office/drawing/2014/main" id="{E58AC2BF-10C6-484E-B7B8-286F4AA4D5A3}"/>
              </a:ext>
            </a:extLst>
          </p:cNvPr>
          <p:cNvSpPr>
            <a:spLocks noGrp="1" noChangeArrowheads="1"/>
          </p:cNvSpPr>
          <p:nvPr>
            <p:ph type="body" idx="1"/>
          </p:nvPr>
        </p:nvSpPr>
        <p:spPr/>
        <p:txBody>
          <a:bodyPr/>
          <a:lstStyle/>
          <a:p>
            <a:pPr>
              <a:lnSpc>
                <a:spcPct val="90000"/>
              </a:lnSpc>
            </a:pPr>
            <a:endParaRPr lang="en-GB" altLang="en-US"/>
          </a:p>
          <a:p>
            <a:pPr>
              <a:lnSpc>
                <a:spcPct val="90000"/>
              </a:lnSpc>
            </a:pPr>
            <a:r>
              <a:rPr lang="en-GB" altLang="en-US" b="1"/>
              <a:t>Clark</a:t>
            </a:r>
            <a:r>
              <a:rPr lang="en-GB" altLang="en-US"/>
              <a:t> (2005) highlighted the concept that </a:t>
            </a:r>
            <a:r>
              <a:rPr lang="en-GB" altLang="en-US" b="1"/>
              <a:t>social situations</a:t>
            </a:r>
            <a:r>
              <a:rPr lang="en-GB" altLang="en-US"/>
              <a:t> should be important within this process and advocated a move away from the “</a:t>
            </a:r>
            <a:r>
              <a:rPr lang="en-GB" altLang="en-US" b="1"/>
              <a:t>all knowing analyst</a:t>
            </a:r>
            <a:r>
              <a:rPr lang="en-GB" altLang="en-US"/>
              <a:t>” to the “</a:t>
            </a:r>
            <a:r>
              <a:rPr lang="en-GB" altLang="en-US" b="1"/>
              <a:t>acknowledged participant</a:t>
            </a:r>
            <a:r>
              <a:rPr lang="en-GB" altLang="en-US"/>
              <a:t>”</a:t>
            </a:r>
          </a:p>
          <a:p>
            <a:pPr>
              <a:lnSpc>
                <a:spcPct val="90000"/>
              </a:lnSpc>
            </a:pPr>
            <a:r>
              <a:rPr lang="en-GB" altLang="en-US"/>
              <a:t>More recently Charmaz (2006) pushed for a a more constructivist grounded theory</a:t>
            </a:r>
          </a:p>
          <a:p>
            <a:pPr>
              <a:lnSpc>
                <a:spcPct val="90000"/>
              </a:lnSpc>
            </a:pPr>
            <a:endParaRPr lang="en-GB" altLang="en-US"/>
          </a:p>
        </p:txBody>
      </p:sp>
      <p:pic>
        <p:nvPicPr>
          <p:cNvPr id="4" name="Audio 3">
            <a:hlinkClick r:id="" action="ppaction://media"/>
            <a:extLst>
              <a:ext uri="{FF2B5EF4-FFF2-40B4-BE49-F238E27FC236}">
                <a16:creationId xmlns:a16="http://schemas.microsoft.com/office/drawing/2014/main" id="{BFEB2ADF-B8BD-43CE-8216-1EBA498F69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3810"/>
    </mc:Choice>
    <mc:Fallback xmlns="">
      <p:transition spd="slow" advTm="53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A894247-4BF8-4711-8FDC-935746E63A20}"/>
              </a:ext>
            </a:extLst>
          </p:cNvPr>
          <p:cNvSpPr>
            <a:spLocks noGrp="1" noChangeArrowheads="1"/>
          </p:cNvSpPr>
          <p:nvPr>
            <p:ph type="title"/>
          </p:nvPr>
        </p:nvSpPr>
        <p:spPr/>
        <p:txBody>
          <a:bodyPr/>
          <a:lstStyle/>
          <a:p>
            <a:r>
              <a:rPr lang="en-US" altLang="en-US"/>
              <a:t>GROUNDED THEORY</a:t>
            </a:r>
            <a:endParaRPr lang="en-GB" altLang="en-US"/>
          </a:p>
        </p:txBody>
      </p:sp>
      <p:sp>
        <p:nvSpPr>
          <p:cNvPr id="33795" name="Rectangle 3">
            <a:extLst>
              <a:ext uri="{FF2B5EF4-FFF2-40B4-BE49-F238E27FC236}">
                <a16:creationId xmlns:a16="http://schemas.microsoft.com/office/drawing/2014/main" id="{206ACA65-A26D-412E-8F8E-FEC82081AA69}"/>
              </a:ext>
            </a:extLst>
          </p:cNvPr>
          <p:cNvSpPr>
            <a:spLocks noGrp="1" noChangeArrowheads="1"/>
          </p:cNvSpPr>
          <p:nvPr>
            <p:ph type="body" idx="1"/>
          </p:nvPr>
        </p:nvSpPr>
        <p:spPr/>
        <p:txBody>
          <a:bodyPr>
            <a:normAutofit lnSpcReduction="10000"/>
          </a:bodyPr>
          <a:lstStyle/>
          <a:p>
            <a:endParaRPr lang="en-GB" altLang="en-US" dirty="0"/>
          </a:p>
          <a:p>
            <a:endParaRPr lang="en-GB" altLang="en-US" dirty="0"/>
          </a:p>
          <a:p>
            <a:r>
              <a:rPr lang="en-GB" altLang="en-US" dirty="0"/>
              <a:t>We are looking at the work of Strauss and Corbin (1998) </a:t>
            </a:r>
          </a:p>
          <a:p>
            <a:endParaRPr lang="en-GB" altLang="en-US" dirty="0"/>
          </a:p>
          <a:p>
            <a:pPr>
              <a:buFontTx/>
              <a:buNone/>
            </a:pPr>
            <a:r>
              <a:rPr lang="en-GB" altLang="en-US" dirty="0"/>
              <a:t>  [See also Charmaz (2006)]</a:t>
            </a:r>
          </a:p>
          <a:p>
            <a:pPr marL="0" indent="0" algn="l">
              <a:buNone/>
            </a:pPr>
            <a:endParaRPr lang="en-GB" sz="1800" b="0" i="0" u="none" strike="noStrike" baseline="0" dirty="0">
              <a:latin typeface="Times New Roman" panose="02020603050405020304" pitchFamily="18" charset="0"/>
            </a:endParaRPr>
          </a:p>
          <a:p>
            <a:pPr marL="0" indent="0" algn="l">
              <a:buNone/>
            </a:pPr>
            <a:r>
              <a:rPr lang="en-GB" sz="1800" b="0" i="0" u="none" strike="noStrike" baseline="0" dirty="0"/>
              <a:t>Charmaz, K. (2006). </a:t>
            </a:r>
            <a:r>
              <a:rPr lang="en-GB" sz="1800" b="0" i="1" u="none" strike="noStrike" baseline="0" dirty="0"/>
              <a:t>Constructing grounded theory. </a:t>
            </a:r>
            <a:r>
              <a:rPr lang="en-GB" sz="1800" b="0" i="0" u="none" strike="noStrike" baseline="0" dirty="0"/>
              <a:t>London: Sage.</a:t>
            </a:r>
          </a:p>
          <a:p>
            <a:pPr marL="0" indent="0">
              <a:buNone/>
            </a:pPr>
            <a:r>
              <a:rPr lang="en-GB" sz="1800" dirty="0">
                <a:solidFill>
                  <a:srgbClr val="0F1111"/>
                </a:solidFill>
                <a:effectLst/>
                <a:ea typeface="Times New Roman" panose="02020603050405020304" pitchFamily="18" charset="0"/>
                <a:cs typeface="Times New Roman" panose="02020603050405020304" pitchFamily="18" charset="0"/>
              </a:rPr>
              <a:t>Creswell, J. W. and </a:t>
            </a:r>
            <a:r>
              <a:rPr lang="en-GB" sz="1800" dirty="0" err="1">
                <a:solidFill>
                  <a:srgbClr val="0F1111"/>
                </a:solidFill>
                <a:effectLst/>
                <a:ea typeface="Times New Roman" panose="02020603050405020304" pitchFamily="18" charset="0"/>
                <a:cs typeface="Times New Roman" panose="02020603050405020304" pitchFamily="18" charset="0"/>
              </a:rPr>
              <a:t>Poth</a:t>
            </a:r>
            <a:r>
              <a:rPr lang="en-GB" sz="1800" dirty="0">
                <a:solidFill>
                  <a:srgbClr val="0F1111"/>
                </a:solidFill>
                <a:effectLst/>
                <a:ea typeface="Times New Roman" panose="02020603050405020304" pitchFamily="18" charset="0"/>
                <a:cs typeface="Times New Roman" panose="02020603050405020304" pitchFamily="18" charset="0"/>
              </a:rPr>
              <a:t>, C. N. </a:t>
            </a:r>
            <a:r>
              <a:rPr lang="en-GB" sz="1800" i="1" dirty="0">
                <a:solidFill>
                  <a:srgbClr val="0F1111"/>
                </a:solidFill>
                <a:effectLst/>
                <a:ea typeface="Times New Roman" panose="02020603050405020304" pitchFamily="18" charset="0"/>
                <a:cs typeface="Times New Roman" panose="02020603050405020304" pitchFamily="18" charset="0"/>
              </a:rPr>
              <a:t>Qualitative Inquiry and Research Design: Choosing among five approaches</a:t>
            </a:r>
            <a:r>
              <a:rPr lang="en-GB" sz="1800" dirty="0">
                <a:solidFill>
                  <a:srgbClr val="0F1111"/>
                </a:solidFill>
                <a:effectLst/>
                <a:ea typeface="Times New Roman" panose="02020603050405020304" pitchFamily="18" charset="0"/>
                <a:cs typeface="Times New Roman" panose="02020603050405020304" pitchFamily="18" charset="0"/>
              </a:rPr>
              <a:t>. </a:t>
            </a:r>
            <a:r>
              <a:rPr lang="en-GB" sz="1800" i="1" dirty="0">
                <a:solidFill>
                  <a:srgbClr val="0F1111"/>
                </a:solidFill>
                <a:effectLst/>
                <a:ea typeface="Times New Roman" panose="02020603050405020304" pitchFamily="18" charset="0"/>
                <a:cs typeface="Times New Roman" panose="02020603050405020304" pitchFamily="18" charset="0"/>
              </a:rPr>
              <a:t>Fourth  </a:t>
            </a:r>
            <a:r>
              <a:rPr lang="en-GB" sz="1800" i="1" dirty="0" err="1">
                <a:solidFill>
                  <a:srgbClr val="0F1111"/>
                </a:solidFill>
                <a:effectLst/>
                <a:ea typeface="Times New Roman" panose="02020603050405020304" pitchFamily="18" charset="0"/>
                <a:cs typeface="Times New Roman" panose="02020603050405020304" pitchFamily="18" charset="0"/>
              </a:rPr>
              <a:t>Edidition</a:t>
            </a:r>
            <a:r>
              <a:rPr lang="en-GB" sz="1800" dirty="0">
                <a:solidFill>
                  <a:srgbClr val="0F1111"/>
                </a:solidFill>
                <a:effectLst/>
                <a:ea typeface="Times New Roman" panose="02020603050405020304" pitchFamily="18" charset="0"/>
                <a:cs typeface="Times New Roman" panose="02020603050405020304" pitchFamily="18" charset="0"/>
              </a:rPr>
              <a:t>. London: Sage.</a:t>
            </a:r>
            <a:r>
              <a:rPr lang="en-GB" sz="1800" dirty="0">
                <a:solidFill>
                  <a:srgbClr val="C00000"/>
                </a:solidFill>
              </a:rPr>
              <a:t> </a:t>
            </a:r>
            <a:endParaRPr lang="en-GB" sz="1800" b="0" i="0" u="none" strike="noStrike" baseline="0" dirty="0">
              <a:solidFill>
                <a:srgbClr val="C00000"/>
              </a:solidFill>
            </a:endParaRPr>
          </a:p>
          <a:p>
            <a:pPr marL="0" indent="0" algn="l">
              <a:buNone/>
            </a:pPr>
            <a:r>
              <a:rPr lang="en-GB" sz="1800" b="0" i="0" u="none" strike="noStrike" baseline="0" dirty="0"/>
              <a:t>Strauss, A., &amp; Corbin, </a:t>
            </a:r>
            <a:r>
              <a:rPr lang="en-GB" sz="1800" b="1" i="0" u="none" strike="noStrike" baseline="0" dirty="0"/>
              <a:t>J. </a:t>
            </a:r>
            <a:r>
              <a:rPr lang="en-GB" sz="1800" b="0" i="0" u="none" strike="noStrike" baseline="0" dirty="0"/>
              <a:t>(1990). </a:t>
            </a:r>
            <a:r>
              <a:rPr lang="en-GB" sz="1800" b="0" i="1" u="none" strike="noStrike" baseline="0" dirty="0"/>
              <a:t>Basics of qualitative research: Grounded theory procedures and techniques. </a:t>
            </a:r>
            <a:r>
              <a:rPr lang="en-GB" sz="1800" b="0" i="0" u="none" strike="noStrike" baseline="0" dirty="0"/>
              <a:t>Newbury Park, CA: Sage.</a:t>
            </a:r>
            <a:endParaRPr lang="en-GB" altLang="en-US" dirty="0"/>
          </a:p>
        </p:txBody>
      </p:sp>
      <p:pic>
        <p:nvPicPr>
          <p:cNvPr id="2" name="Audio 1">
            <a:hlinkClick r:id="" action="ppaction://media"/>
            <a:extLst>
              <a:ext uri="{FF2B5EF4-FFF2-40B4-BE49-F238E27FC236}">
                <a16:creationId xmlns:a16="http://schemas.microsoft.com/office/drawing/2014/main" id="{D6C70CF6-DA2B-4263-8C80-DB4ED37122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513"/>
    </mc:Choice>
    <mc:Fallback xmlns="">
      <p:transition spd="slow" advTm="20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Rectangle 2">
            <a:extLst>
              <a:ext uri="{FF2B5EF4-FFF2-40B4-BE49-F238E27FC236}">
                <a16:creationId xmlns:a16="http://schemas.microsoft.com/office/drawing/2014/main" id="{CDF9BC0F-5474-4DBA-ACC6-6B3B197C291D}"/>
              </a:ext>
            </a:extLst>
          </p:cNvPr>
          <p:cNvSpPr>
            <a:spLocks noGrp="1" noChangeArrowheads="1"/>
          </p:cNvSpPr>
          <p:nvPr>
            <p:ph type="title" idx="4294967295"/>
          </p:nvPr>
        </p:nvSpPr>
        <p:spPr>
          <a:xfrm>
            <a:off x="623481" y="2367910"/>
            <a:ext cx="5558489" cy="1325563"/>
          </a:xfrm>
        </p:spPr>
        <p:txBody>
          <a:bodyPr vert="horz" lIns="91440" tIns="45720" rIns="91440" bIns="45720" rtlCol="0" anchor="ctr">
            <a:normAutofit/>
          </a:bodyPr>
          <a:lstStyle/>
          <a:p>
            <a:r>
              <a:rPr lang="en-US" altLang="en-US" sz="6000" kern="1200" dirty="0">
                <a:solidFill>
                  <a:schemeClr val="tx1"/>
                </a:solidFill>
                <a:latin typeface="+mj-lt"/>
                <a:ea typeface="+mj-ea"/>
                <a:cs typeface="+mj-cs"/>
              </a:rPr>
              <a:t>When is it used?</a:t>
            </a:r>
          </a:p>
        </p:txBody>
      </p:sp>
      <p:sp>
        <p:nvSpPr>
          <p:cNvPr id="79" name="Freeform: Shape 7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843" name="Rectangle 3">
            <a:extLst>
              <a:ext uri="{FF2B5EF4-FFF2-40B4-BE49-F238E27FC236}">
                <a16:creationId xmlns:a16="http://schemas.microsoft.com/office/drawing/2014/main" id="{1CA164A9-E3D3-40E3-A316-58F10F9A2DE6}"/>
              </a:ext>
            </a:extLst>
          </p:cNvPr>
          <p:cNvSpPr>
            <a:spLocks noGrp="1" noChangeArrowheads="1"/>
          </p:cNvSpPr>
          <p:nvPr>
            <p:ph type="body" idx="4294967295"/>
          </p:nvPr>
        </p:nvSpPr>
        <p:spPr>
          <a:xfrm>
            <a:off x="838200" y="1825625"/>
            <a:ext cx="5558489" cy="4351338"/>
          </a:xfrm>
        </p:spPr>
        <p:txBody>
          <a:bodyPr vert="horz" lIns="91440" tIns="45720" rIns="91440" bIns="45720" rtlCol="0">
            <a:normAutofit/>
          </a:bodyPr>
          <a:lstStyle/>
          <a:p>
            <a:endParaRPr lang="en-US" altLang="en-US"/>
          </a:p>
          <a:p>
            <a:endParaRPr lang="en-US" altLang="en-US"/>
          </a:p>
          <a:p>
            <a:endParaRPr lang="en-US" altLang="en-US"/>
          </a:p>
        </p:txBody>
      </p:sp>
      <p:sp>
        <p:nvSpPr>
          <p:cNvPr id="80" name="Oval 79">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Block Arc 81">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4" name="Freeform: Shape 83">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86" name="Straight Connector 85">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88" name="Freeform: Shape 87">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90" name="Arc 89">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2" name="Freeform: Shape 91">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Audio 1">
            <a:hlinkClick r:id="" action="ppaction://media"/>
            <a:extLst>
              <a:ext uri="{FF2B5EF4-FFF2-40B4-BE49-F238E27FC236}">
                <a16:creationId xmlns:a16="http://schemas.microsoft.com/office/drawing/2014/main" id="{0F214143-E525-4002-8955-CFDB951DE2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1844"/>
    </mc:Choice>
    <mc:Fallback xmlns="">
      <p:transition spd="slow" advTm="618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2954C59-6A82-4385-A110-78EDBC5AD368}"/>
              </a:ext>
            </a:extLst>
          </p:cNvPr>
          <p:cNvSpPr>
            <a:spLocks noGrp="1" noChangeArrowheads="1"/>
          </p:cNvSpPr>
          <p:nvPr>
            <p:ph type="title"/>
          </p:nvPr>
        </p:nvSpPr>
        <p:spPr/>
        <p:txBody>
          <a:bodyPr/>
          <a:lstStyle/>
          <a:p>
            <a:r>
              <a:rPr lang="en-GB" altLang="en-US"/>
              <a:t>Used extensively in……</a:t>
            </a:r>
          </a:p>
        </p:txBody>
      </p:sp>
      <p:graphicFrame>
        <p:nvGraphicFramePr>
          <p:cNvPr id="17415" name="Rectangle 3">
            <a:extLst>
              <a:ext uri="{FF2B5EF4-FFF2-40B4-BE49-F238E27FC236}">
                <a16:creationId xmlns:a16="http://schemas.microsoft.com/office/drawing/2014/main" id="{80C6C547-8362-43EB-9AB3-5A2CB0C74E64}"/>
              </a:ext>
            </a:extLst>
          </p:cNvPr>
          <p:cNvGraphicFramePr/>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a:extLst>
              <a:ext uri="{FF2B5EF4-FFF2-40B4-BE49-F238E27FC236}">
                <a16:creationId xmlns:a16="http://schemas.microsoft.com/office/drawing/2014/main" id="{8B5BD9AA-671D-4BC6-A0FC-69A7093DDC4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87925042"/>
      </p:ext>
    </p:extLst>
  </p:cSld>
  <p:clrMapOvr>
    <a:masterClrMapping/>
  </p:clrMapOvr>
  <mc:AlternateContent xmlns:mc="http://schemas.openxmlformats.org/markup-compatibility/2006" xmlns:p14="http://schemas.microsoft.com/office/powerpoint/2010/main">
    <mc:Choice Requires="p14">
      <p:transition spd="slow" p14:dur="2000" advTm="16960"/>
    </mc:Choice>
    <mc:Fallback xmlns="">
      <p:transition spd="slow" advTm="16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B0DCD63B-B440-4C70-8118-0B2D129D0D46}"/>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Typical research questions</a:t>
            </a:r>
          </a:p>
        </p:txBody>
      </p:sp>
      <p:sp>
        <p:nvSpPr>
          <p:cNvPr id="37891" name="Rectangle 3">
            <a:extLst>
              <a:ext uri="{FF2B5EF4-FFF2-40B4-BE49-F238E27FC236}">
                <a16:creationId xmlns:a16="http://schemas.microsoft.com/office/drawing/2014/main" id="{A766566B-2C02-45FC-8A4B-A3781A9BA2F4}"/>
              </a:ext>
            </a:extLst>
          </p:cNvPr>
          <p:cNvSpPr>
            <a:spLocks noGrp="1" noChangeArrowheads="1"/>
          </p:cNvSpPr>
          <p:nvPr>
            <p:ph type="body" idx="1"/>
          </p:nvPr>
        </p:nvSpPr>
        <p:spPr/>
        <p:txBody>
          <a:bodyPr/>
          <a:lstStyle/>
          <a:p>
            <a:endParaRPr lang="en-GB" altLang="en-US"/>
          </a:p>
          <a:p>
            <a:endParaRPr lang="en-GB" altLang="en-US"/>
          </a:p>
          <a:p>
            <a:endParaRPr lang="en-GB" altLang="en-US"/>
          </a:p>
          <a:p>
            <a:r>
              <a:rPr lang="en-GB" altLang="en-US"/>
              <a:t>“What is the theory that explains……?”</a:t>
            </a:r>
          </a:p>
        </p:txBody>
      </p:sp>
      <p:pic>
        <p:nvPicPr>
          <p:cNvPr id="2" name="Audio 1">
            <a:hlinkClick r:id="" action="ppaction://media"/>
            <a:extLst>
              <a:ext uri="{FF2B5EF4-FFF2-40B4-BE49-F238E27FC236}">
                <a16:creationId xmlns:a16="http://schemas.microsoft.com/office/drawing/2014/main" id="{754D66C4-A7A0-4529-A329-9782772457B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774"/>
    </mc:Choice>
    <mc:Fallback xmlns="">
      <p:transition spd="slow" advTm="16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2">
            <a:extLst>
              <a:ext uri="{FF2B5EF4-FFF2-40B4-BE49-F238E27FC236}">
                <a16:creationId xmlns:a16="http://schemas.microsoft.com/office/drawing/2014/main" id="{C18175BE-F7B6-43CD-AB1C-6CF68D43105D}"/>
              </a:ext>
            </a:extLst>
          </p:cNvPr>
          <p:cNvSpPr>
            <a:spLocks noGrp="1" noChangeArrowheads="1"/>
          </p:cNvSpPr>
          <p:nvPr>
            <p:ph type="title"/>
          </p:nvPr>
        </p:nvSpPr>
        <p:spPr>
          <a:xfrm>
            <a:off x="838201" y="365125"/>
            <a:ext cx="5251316" cy="1807305"/>
          </a:xfrm>
        </p:spPr>
        <p:txBody>
          <a:bodyPr>
            <a:normAutofit/>
          </a:bodyPr>
          <a:lstStyle/>
          <a:p>
            <a:r>
              <a:rPr lang="en-GB" altLang="en-US" b="0">
                <a:latin typeface="Arial" panose="020B0604020202020204" pitchFamily="34" charset="0"/>
                <a:cs typeface="Arial" panose="020B0604020202020204" pitchFamily="34" charset="0"/>
              </a:rPr>
              <a:t>Sample strategy</a:t>
            </a:r>
          </a:p>
        </p:txBody>
      </p:sp>
      <p:sp>
        <p:nvSpPr>
          <p:cNvPr id="41987" name="Rectangle 3">
            <a:extLst>
              <a:ext uri="{FF2B5EF4-FFF2-40B4-BE49-F238E27FC236}">
                <a16:creationId xmlns:a16="http://schemas.microsoft.com/office/drawing/2014/main" id="{8B168AA2-5219-4B9B-942E-9CF7FD82CB76}"/>
              </a:ext>
            </a:extLst>
          </p:cNvPr>
          <p:cNvSpPr>
            <a:spLocks noGrp="1" noChangeArrowheads="1"/>
          </p:cNvSpPr>
          <p:nvPr>
            <p:ph type="body" idx="1"/>
          </p:nvPr>
        </p:nvSpPr>
        <p:spPr>
          <a:xfrm>
            <a:off x="838200" y="2333297"/>
            <a:ext cx="4619621" cy="3843666"/>
          </a:xfrm>
        </p:spPr>
        <p:txBody>
          <a:bodyPr>
            <a:normAutofit/>
          </a:bodyPr>
          <a:lstStyle/>
          <a:p>
            <a:endParaRPr lang="en-GB" altLang="en-US" sz="2000" dirty="0"/>
          </a:p>
          <a:p>
            <a:r>
              <a:rPr lang="en-GB" altLang="en-US" sz="5400" dirty="0"/>
              <a:t>Who are the participants?</a:t>
            </a:r>
          </a:p>
        </p:txBody>
      </p:sp>
      <p:pic>
        <p:nvPicPr>
          <p:cNvPr id="4" name="Picture 1" descr="File:&lt;strong&gt;Study&lt;/strong&gt; &lt;strong&gt;participants&lt;/strong&gt;.jpg - Wikimedia Commons">
            <a:extLst>
              <a:ext uri="{FF2B5EF4-FFF2-40B4-BE49-F238E27FC236}">
                <a16:creationId xmlns:a16="http://schemas.microsoft.com/office/drawing/2014/main" id="{893491AE-2BD8-48FA-9F38-38FAF5D3ED1A}"/>
              </a:ext>
            </a:extLst>
          </p:cNvPr>
          <p:cNvPicPr>
            <a:picLocks noChangeAspect="1"/>
          </p:cNvPicPr>
          <p:nvPr/>
        </p:nvPicPr>
        <p:blipFill rotWithShape="1">
          <a:blip r:embed="rId5">
            <a:extLst>
              <a:ext uri="{28A0092B-C50C-407E-A947-70E740481C1C}">
                <a14:useLocalDpi xmlns:a14="http://schemas.microsoft.com/office/drawing/2010/main" val="0"/>
              </a:ext>
            </a:extLst>
          </a:blip>
          <a:srcRect t="22399" r="-1" b="10605"/>
          <a:stretch/>
        </p:blipFill>
        <p:spPr bwMode="auto">
          <a:xfrm>
            <a:off x="6229215" y="9"/>
            <a:ext cx="5962785" cy="7108713"/>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Audio 7">
            <a:hlinkClick r:id="" action="ppaction://media"/>
            <a:extLst>
              <a:ext uri="{FF2B5EF4-FFF2-40B4-BE49-F238E27FC236}">
                <a16:creationId xmlns:a16="http://schemas.microsoft.com/office/drawing/2014/main" id="{231E5F24-8520-4822-8695-4D43DA0719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3466"/>
    </mc:Choice>
    <mc:Fallback xmlns="">
      <p:transition spd="slow" advTm="23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034" name="Rectangle 2">
            <a:extLst>
              <a:ext uri="{FF2B5EF4-FFF2-40B4-BE49-F238E27FC236}">
                <a16:creationId xmlns:a16="http://schemas.microsoft.com/office/drawing/2014/main" id="{AE989572-6423-4C1C-88A9-C10BE3A3BEE9}"/>
              </a:ext>
            </a:extLst>
          </p:cNvPr>
          <p:cNvSpPr>
            <a:spLocks noGrp="1" noChangeArrowheads="1"/>
          </p:cNvSpPr>
          <p:nvPr>
            <p:ph type="title"/>
          </p:nvPr>
        </p:nvSpPr>
        <p:spPr>
          <a:xfrm>
            <a:off x="6657715" y="467271"/>
            <a:ext cx="4195674" cy="2052522"/>
          </a:xfrm>
        </p:spPr>
        <p:txBody>
          <a:bodyPr anchor="b">
            <a:normAutofit/>
          </a:bodyPr>
          <a:lstStyle/>
          <a:p>
            <a:r>
              <a:rPr lang="en-US" altLang="en-US" sz="4300"/>
              <a:t>GROUNDED THEORY DATA COLLECTION</a:t>
            </a:r>
            <a:endParaRPr lang="en-GB" altLang="en-US" sz="4300" dirty="0"/>
          </a:p>
        </p:txBody>
      </p:sp>
      <p:sp>
        <p:nvSpPr>
          <p:cNvPr id="75" name="Oval 7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Data, Computer, Hand, Write, Marker, Monitor, Package">
            <a:extLst>
              <a:ext uri="{FF2B5EF4-FFF2-40B4-BE49-F238E27FC236}">
                <a16:creationId xmlns:a16="http://schemas.microsoft.com/office/drawing/2014/main" id="{0B839358-10D5-49AD-8F5C-57AF39DF844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914" r="31586" b="-2"/>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77"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79"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4035" name="Rectangle 3">
            <a:extLst>
              <a:ext uri="{FF2B5EF4-FFF2-40B4-BE49-F238E27FC236}">
                <a16:creationId xmlns:a16="http://schemas.microsoft.com/office/drawing/2014/main" id="{BC07B7DA-5609-486A-9DA1-FADBD7E811E5}"/>
              </a:ext>
            </a:extLst>
          </p:cNvPr>
          <p:cNvSpPr>
            <a:spLocks noGrp="1" noChangeArrowheads="1"/>
          </p:cNvSpPr>
          <p:nvPr>
            <p:ph type="body" idx="1"/>
          </p:nvPr>
        </p:nvSpPr>
        <p:spPr>
          <a:xfrm>
            <a:off x="6657715" y="2990818"/>
            <a:ext cx="4195673" cy="2913872"/>
          </a:xfrm>
        </p:spPr>
        <p:txBody>
          <a:bodyPr anchor="t">
            <a:normAutofit/>
          </a:bodyPr>
          <a:lstStyle/>
          <a:p>
            <a:pPr eaLnBrk="1" hangingPunct="1"/>
            <a:endParaRPr lang="en-GB" altLang="en-US" sz="2000">
              <a:solidFill>
                <a:schemeClr val="tx1">
                  <a:alpha val="80000"/>
                </a:schemeClr>
              </a:solidFill>
            </a:endParaRPr>
          </a:p>
          <a:p>
            <a:pPr eaLnBrk="1" hangingPunct="1"/>
            <a:endParaRPr lang="en-GB" altLang="en-US" sz="2000">
              <a:solidFill>
                <a:schemeClr val="tx1">
                  <a:alpha val="80000"/>
                </a:schemeClr>
              </a:solidFill>
            </a:endParaRPr>
          </a:p>
          <a:p>
            <a:pPr eaLnBrk="1" hangingPunct="1"/>
            <a:endParaRPr lang="en-GB" altLang="en-US" sz="2000">
              <a:solidFill>
                <a:schemeClr val="tx1">
                  <a:alpha val="80000"/>
                </a:schemeClr>
              </a:solidFill>
            </a:endParaRPr>
          </a:p>
          <a:p>
            <a:pPr eaLnBrk="1" hangingPunct="1"/>
            <a:endParaRPr lang="en-GB" altLang="en-US" sz="2000" dirty="0">
              <a:solidFill>
                <a:schemeClr val="tx1">
                  <a:alpha val="80000"/>
                </a:schemeClr>
              </a:solidFill>
            </a:endParaRPr>
          </a:p>
        </p:txBody>
      </p:sp>
      <p:sp>
        <p:nvSpPr>
          <p:cNvPr id="81"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83"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5122" name="Picture 2">
            <a:extLst>
              <a:ext uri="{FF2B5EF4-FFF2-40B4-BE49-F238E27FC236}">
                <a16:creationId xmlns:a16="http://schemas.microsoft.com/office/drawing/2014/main" id="{E09C35D3-BD87-43E1-834F-8898B2FB0D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53024" y="2987064"/>
            <a:ext cx="4100363" cy="2900444"/>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1EE23B17-EF04-4AB0-A174-842B8AD686F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5598"/>
    </mc:Choice>
    <mc:Fallback xmlns="">
      <p:transition spd="slow" advTm="55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 name="Rectangle 8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7201941" cy="224195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4274" name="Rectangle 2">
            <a:extLst>
              <a:ext uri="{FF2B5EF4-FFF2-40B4-BE49-F238E27FC236}">
                <a16:creationId xmlns:a16="http://schemas.microsoft.com/office/drawing/2014/main" id="{EA5CD319-0C10-423D-A67D-4C187276808D}"/>
              </a:ext>
            </a:extLst>
          </p:cNvPr>
          <p:cNvSpPr>
            <a:spLocks noGrp="1" noChangeArrowheads="1"/>
          </p:cNvSpPr>
          <p:nvPr>
            <p:ph type="title"/>
          </p:nvPr>
        </p:nvSpPr>
        <p:spPr>
          <a:xfrm>
            <a:off x="777240" y="731519"/>
            <a:ext cx="6586812" cy="1682496"/>
          </a:xfrm>
        </p:spPr>
        <p:txBody>
          <a:bodyPr>
            <a:normAutofit/>
          </a:bodyPr>
          <a:lstStyle/>
          <a:p>
            <a:r>
              <a:rPr lang="en-US" altLang="en-US">
                <a:solidFill>
                  <a:srgbClr val="FFFFFF"/>
                </a:solidFill>
              </a:rPr>
              <a:t>GROUNDED THEORY DATA COLLECTION</a:t>
            </a:r>
            <a:endParaRPr lang="en-GB" altLang="en-US">
              <a:solidFill>
                <a:srgbClr val="FFFFFF"/>
              </a:solidFill>
            </a:endParaRPr>
          </a:p>
        </p:txBody>
      </p:sp>
      <p:pic>
        <p:nvPicPr>
          <p:cNvPr id="6146" name="Picture 2">
            <a:extLst>
              <a:ext uri="{FF2B5EF4-FFF2-40B4-BE49-F238E27FC236}">
                <a16:creationId xmlns:a16="http://schemas.microsoft.com/office/drawing/2014/main" id="{0873E5E6-8872-41AD-97F6-65B6F602FF5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48" r="1547"/>
          <a:stretch/>
        </p:blipFill>
        <p:spPr bwMode="auto">
          <a:xfrm>
            <a:off x="466343" y="2862599"/>
            <a:ext cx="5153415" cy="3536477"/>
          </a:xfrm>
          <a:prstGeom prst="rect">
            <a:avLst/>
          </a:prstGeom>
          <a:noFill/>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8243" y="2862599"/>
            <a:ext cx="1880041" cy="1693147"/>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1" name="Rectangle 9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9098" y="4731653"/>
            <a:ext cx="1879186" cy="1667425"/>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93" name="Rectangle 9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1"/>
            <a:ext cx="3887324"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5" name="Rectangle 3">
            <a:extLst>
              <a:ext uri="{FF2B5EF4-FFF2-40B4-BE49-F238E27FC236}">
                <a16:creationId xmlns:a16="http://schemas.microsoft.com/office/drawing/2014/main" id="{8270CF74-896B-4D7A-A467-1CF17C0046E4}"/>
              </a:ext>
            </a:extLst>
          </p:cNvPr>
          <p:cNvSpPr>
            <a:spLocks noGrp="1" noChangeArrowheads="1"/>
          </p:cNvSpPr>
          <p:nvPr>
            <p:ph type="body" idx="1"/>
          </p:nvPr>
        </p:nvSpPr>
        <p:spPr>
          <a:xfrm>
            <a:off x="8100269" y="795548"/>
            <a:ext cx="3736131" cy="5275603"/>
          </a:xfrm>
        </p:spPr>
        <p:txBody>
          <a:bodyPr anchor="ctr">
            <a:normAutofit fontScale="85000" lnSpcReduction="10000"/>
          </a:bodyPr>
          <a:lstStyle/>
          <a:p>
            <a:endParaRPr lang="en-GB" altLang="en-US" sz="2000" dirty="0"/>
          </a:p>
          <a:p>
            <a:r>
              <a:rPr lang="en-GB" altLang="en-US" sz="4000" dirty="0"/>
              <a:t>Described as a “Zig-Zag’ process.  …….Out to the ‘field’ to gather information and back to the ‘office’ to analyse data and so on, and so on and so on……..</a:t>
            </a:r>
          </a:p>
          <a:p>
            <a:pPr marL="0" indent="0">
              <a:buNone/>
            </a:pPr>
            <a:r>
              <a:rPr lang="en-GB" altLang="en-US" sz="4000" dirty="0" err="1"/>
              <a:t>Cresswell</a:t>
            </a:r>
            <a:r>
              <a:rPr lang="en-GB" altLang="en-US" sz="4000" dirty="0"/>
              <a:t> (2013)</a:t>
            </a:r>
          </a:p>
        </p:txBody>
      </p:sp>
      <p:pic>
        <p:nvPicPr>
          <p:cNvPr id="3" name="Audio 2">
            <a:hlinkClick r:id="" action="ppaction://media"/>
            <a:extLst>
              <a:ext uri="{FF2B5EF4-FFF2-40B4-BE49-F238E27FC236}">
                <a16:creationId xmlns:a16="http://schemas.microsoft.com/office/drawing/2014/main" id="{462786EE-1960-418E-8CA3-995BD171EB7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0110"/>
    </mc:Choice>
    <mc:Fallback xmlns="">
      <p:transition spd="slow" advTm="40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60421" name="Rectangle 71">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22" name="Freeform: Shape 73">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423" name="Oval 75">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24" name="Freeform: Shape 77">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418" name="Rectangle 2">
            <a:extLst>
              <a:ext uri="{FF2B5EF4-FFF2-40B4-BE49-F238E27FC236}">
                <a16:creationId xmlns:a16="http://schemas.microsoft.com/office/drawing/2014/main" id="{63B642BA-1246-4EF3-9BAC-70B96DD066A8}"/>
              </a:ext>
            </a:extLst>
          </p:cNvPr>
          <p:cNvSpPr>
            <a:spLocks noGrp="1" noChangeArrowheads="1"/>
          </p:cNvSpPr>
          <p:nvPr>
            <p:ph type="title"/>
          </p:nvPr>
        </p:nvSpPr>
        <p:spPr>
          <a:xfrm>
            <a:off x="6978316" y="1431042"/>
            <a:ext cx="4055899" cy="3995916"/>
          </a:xfrm>
        </p:spPr>
        <p:txBody>
          <a:bodyPr anchor="ctr">
            <a:normAutofit/>
          </a:bodyPr>
          <a:lstStyle/>
          <a:p>
            <a:r>
              <a:rPr lang="en-GB" altLang="en-US" b="0">
                <a:solidFill>
                  <a:schemeClr val="tx1">
                    <a:lumMod val="95000"/>
                    <a:lumOff val="5000"/>
                  </a:schemeClr>
                </a:solidFill>
                <a:latin typeface="Arial" panose="020B0604020202020204" pitchFamily="34" charset="0"/>
                <a:cs typeface="Arial" panose="020B0604020202020204" pitchFamily="34" charset="0"/>
              </a:rPr>
              <a:t>Data analysis</a:t>
            </a:r>
          </a:p>
        </p:txBody>
      </p:sp>
      <p:sp>
        <p:nvSpPr>
          <p:cNvPr id="60419" name="Rectangle 3">
            <a:extLst>
              <a:ext uri="{FF2B5EF4-FFF2-40B4-BE49-F238E27FC236}">
                <a16:creationId xmlns:a16="http://schemas.microsoft.com/office/drawing/2014/main" id="{9721143F-4EBC-430C-AE61-8B5A4914D2F2}"/>
              </a:ext>
            </a:extLst>
          </p:cNvPr>
          <p:cNvSpPr>
            <a:spLocks noGrp="1" noChangeArrowheads="1"/>
          </p:cNvSpPr>
          <p:nvPr>
            <p:ph type="body" idx="1"/>
          </p:nvPr>
        </p:nvSpPr>
        <p:spPr>
          <a:xfrm>
            <a:off x="1463040" y="980768"/>
            <a:ext cx="3927826" cy="4446190"/>
          </a:xfrm>
        </p:spPr>
        <p:txBody>
          <a:bodyPr anchor="ctr">
            <a:normAutofit fontScale="85000" lnSpcReduction="20000"/>
          </a:bodyPr>
          <a:lstStyle/>
          <a:p>
            <a:pPr marL="0" indent="0">
              <a:buNone/>
            </a:pPr>
            <a:endParaRPr lang="en-GB" altLang="en-US" sz="1800" dirty="0">
              <a:solidFill>
                <a:schemeClr val="tx1">
                  <a:lumMod val="85000"/>
                  <a:lumOff val="15000"/>
                </a:schemeClr>
              </a:solidFill>
            </a:endParaRPr>
          </a:p>
          <a:p>
            <a:r>
              <a:rPr lang="en-GB" altLang="en-US" sz="4000" dirty="0">
                <a:solidFill>
                  <a:schemeClr val="tx1">
                    <a:lumMod val="85000"/>
                    <a:lumOff val="15000"/>
                  </a:schemeClr>
                </a:solidFill>
              </a:rPr>
              <a:t>This process of taking information from the field and comparing it to emerging categories is called the ‘constant comparative’ method of data analysis</a:t>
            </a:r>
          </a:p>
        </p:txBody>
      </p:sp>
      <p:pic>
        <p:nvPicPr>
          <p:cNvPr id="2" name="Audio 1">
            <a:hlinkClick r:id="" action="ppaction://media"/>
            <a:extLst>
              <a:ext uri="{FF2B5EF4-FFF2-40B4-BE49-F238E27FC236}">
                <a16:creationId xmlns:a16="http://schemas.microsoft.com/office/drawing/2014/main" id="{83390D7C-C36E-442F-ABA8-FE4A9B6AB5C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418"/>
    </mc:Choice>
    <mc:Fallback xmlns="">
      <p:transition spd="slow" advTm="15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Oval 75">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466" name="Rectangle 2">
            <a:extLst>
              <a:ext uri="{FF2B5EF4-FFF2-40B4-BE49-F238E27FC236}">
                <a16:creationId xmlns:a16="http://schemas.microsoft.com/office/drawing/2014/main" id="{55A7C3DF-8063-4DDD-98B2-C1AE5E03D0F8}"/>
              </a:ext>
            </a:extLst>
          </p:cNvPr>
          <p:cNvSpPr>
            <a:spLocks noGrp="1" noChangeArrowheads="1"/>
          </p:cNvSpPr>
          <p:nvPr>
            <p:ph type="title"/>
          </p:nvPr>
        </p:nvSpPr>
        <p:spPr>
          <a:xfrm>
            <a:off x="6978316" y="1431042"/>
            <a:ext cx="4055899" cy="3995916"/>
          </a:xfrm>
        </p:spPr>
        <p:txBody>
          <a:bodyPr anchor="ctr">
            <a:normAutofit/>
          </a:bodyPr>
          <a:lstStyle/>
          <a:p>
            <a:r>
              <a:rPr lang="en-GB" altLang="en-US" b="0">
                <a:solidFill>
                  <a:schemeClr val="tx1">
                    <a:lumMod val="95000"/>
                    <a:lumOff val="5000"/>
                  </a:schemeClr>
                </a:solidFill>
                <a:latin typeface="Arial" panose="020B0604020202020204" pitchFamily="34" charset="0"/>
                <a:cs typeface="Arial" panose="020B0604020202020204" pitchFamily="34" charset="0"/>
              </a:rPr>
              <a:t>Data analysis</a:t>
            </a:r>
          </a:p>
        </p:txBody>
      </p:sp>
      <p:sp>
        <p:nvSpPr>
          <p:cNvPr id="62467" name="Rectangle 3">
            <a:extLst>
              <a:ext uri="{FF2B5EF4-FFF2-40B4-BE49-F238E27FC236}">
                <a16:creationId xmlns:a16="http://schemas.microsoft.com/office/drawing/2014/main" id="{5F678140-80F0-43AB-B083-853485944BEA}"/>
              </a:ext>
            </a:extLst>
          </p:cNvPr>
          <p:cNvSpPr>
            <a:spLocks noGrp="1" noChangeArrowheads="1"/>
          </p:cNvSpPr>
          <p:nvPr>
            <p:ph type="body" idx="1"/>
          </p:nvPr>
        </p:nvSpPr>
        <p:spPr>
          <a:xfrm>
            <a:off x="1463040" y="1431042"/>
            <a:ext cx="3927826" cy="4269210"/>
          </a:xfrm>
        </p:spPr>
        <p:txBody>
          <a:bodyPr anchor="ctr">
            <a:normAutofit lnSpcReduction="10000"/>
          </a:bodyPr>
          <a:lstStyle/>
          <a:p>
            <a:endParaRPr lang="en-GB" altLang="en-US" sz="1800" dirty="0">
              <a:solidFill>
                <a:schemeClr val="tx1">
                  <a:lumMod val="85000"/>
                  <a:lumOff val="15000"/>
                </a:schemeClr>
              </a:solidFill>
            </a:endParaRPr>
          </a:p>
          <a:p>
            <a:endParaRPr lang="en-GB" altLang="en-US" sz="1800" dirty="0">
              <a:solidFill>
                <a:schemeClr val="tx1">
                  <a:lumMod val="85000"/>
                  <a:lumOff val="15000"/>
                </a:schemeClr>
              </a:solidFill>
            </a:endParaRPr>
          </a:p>
          <a:p>
            <a:r>
              <a:rPr lang="en-GB" altLang="en-US" sz="4400" dirty="0">
                <a:solidFill>
                  <a:schemeClr val="tx1">
                    <a:lumMod val="85000"/>
                    <a:lumOff val="15000"/>
                  </a:schemeClr>
                </a:solidFill>
              </a:rPr>
              <a:t>So, while the researcher collects data, they also conduct their analysis</a:t>
            </a:r>
          </a:p>
          <a:p>
            <a:endParaRPr lang="en-GB" altLang="en-US" sz="4400" dirty="0">
              <a:solidFill>
                <a:schemeClr val="tx1">
                  <a:lumMod val="85000"/>
                  <a:lumOff val="15000"/>
                </a:schemeClr>
              </a:solidFill>
            </a:endParaRPr>
          </a:p>
          <a:p>
            <a:endParaRPr lang="en-GB" altLang="en-US" sz="1800" dirty="0">
              <a:solidFill>
                <a:schemeClr val="tx1">
                  <a:lumMod val="85000"/>
                  <a:lumOff val="15000"/>
                </a:schemeClr>
              </a:solidFill>
            </a:endParaRPr>
          </a:p>
        </p:txBody>
      </p:sp>
      <p:pic>
        <p:nvPicPr>
          <p:cNvPr id="2" name="Audio 1">
            <a:hlinkClick r:id="" action="ppaction://media"/>
            <a:extLst>
              <a:ext uri="{FF2B5EF4-FFF2-40B4-BE49-F238E27FC236}">
                <a16:creationId xmlns:a16="http://schemas.microsoft.com/office/drawing/2014/main" id="{59C7B2E3-9470-4357-9978-6AA7F8DFA89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342"/>
    </mc:Choice>
    <mc:Fallback xmlns="">
      <p:transition spd="slow" advTm="10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57E9B-5F29-4C5F-B68C-23ED507C975B}"/>
              </a:ext>
            </a:extLst>
          </p:cNvPr>
          <p:cNvSpPr>
            <a:spLocks noGrp="1"/>
          </p:cNvSpPr>
          <p:nvPr>
            <p:ph type="title"/>
          </p:nvPr>
        </p:nvSpPr>
        <p:spPr/>
        <p:txBody>
          <a:bodyPr/>
          <a:lstStyle/>
          <a:p>
            <a:r>
              <a:rPr lang="en-GB"/>
              <a:t>Data Analysis</a:t>
            </a:r>
            <a:endParaRPr lang="en-GB" dirty="0"/>
          </a:p>
        </p:txBody>
      </p:sp>
      <p:pic>
        <p:nvPicPr>
          <p:cNvPr id="7170" name="Picture 2" descr="See the source image">
            <a:extLst>
              <a:ext uri="{FF2B5EF4-FFF2-40B4-BE49-F238E27FC236}">
                <a16:creationId xmlns:a16="http://schemas.microsoft.com/office/drawing/2014/main" id="{905BDA99-D60C-4DFA-9665-74BCFF6F274B}"/>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838200" y="1825625"/>
            <a:ext cx="10692442" cy="4351338"/>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8D8061EA-D4D4-4371-9068-CDA1CC56C3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63376342"/>
      </p:ext>
    </p:extLst>
  </p:cSld>
  <p:clrMapOvr>
    <a:masterClrMapping/>
  </p:clrMapOvr>
  <mc:AlternateContent xmlns:mc="http://schemas.openxmlformats.org/markup-compatibility/2006" xmlns:p14="http://schemas.microsoft.com/office/powerpoint/2010/main">
    <mc:Choice Requires="p14">
      <p:transition spd="slow" p14:dur="2000" advTm="30562"/>
    </mc:Choice>
    <mc:Fallback xmlns="">
      <p:transition spd="slow" advTm="30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E7B9379D-9E37-4CDC-ADDD-AE18F7F9D3B6}"/>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Data analysis</a:t>
            </a:r>
          </a:p>
        </p:txBody>
      </p:sp>
      <p:sp>
        <p:nvSpPr>
          <p:cNvPr id="66563" name="Rectangle 3">
            <a:extLst>
              <a:ext uri="{FF2B5EF4-FFF2-40B4-BE49-F238E27FC236}">
                <a16:creationId xmlns:a16="http://schemas.microsoft.com/office/drawing/2014/main" id="{74468681-34F4-4F96-9486-0ACFA31D0E83}"/>
              </a:ext>
            </a:extLst>
          </p:cNvPr>
          <p:cNvSpPr>
            <a:spLocks noGrp="1" noChangeArrowheads="1"/>
          </p:cNvSpPr>
          <p:nvPr>
            <p:ph type="body" idx="1"/>
          </p:nvPr>
        </p:nvSpPr>
        <p:spPr/>
        <p:txBody>
          <a:bodyPr/>
          <a:lstStyle/>
          <a:p>
            <a:endParaRPr lang="en-GB" altLang="en-US"/>
          </a:p>
          <a:p>
            <a:endParaRPr lang="en-GB" altLang="en-US"/>
          </a:p>
          <a:p>
            <a:r>
              <a:rPr lang="en-GB" altLang="en-US"/>
              <a:t>Analysis progresses in stages</a:t>
            </a:r>
          </a:p>
        </p:txBody>
      </p:sp>
      <p:pic>
        <p:nvPicPr>
          <p:cNvPr id="3" name="Audio 2">
            <a:hlinkClick r:id="" action="ppaction://media"/>
            <a:extLst>
              <a:ext uri="{FF2B5EF4-FFF2-40B4-BE49-F238E27FC236}">
                <a16:creationId xmlns:a16="http://schemas.microsoft.com/office/drawing/2014/main" id="{998EEC5C-4880-4F94-B590-3D32A2AE71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90201872"/>
      </p:ext>
    </p:extLst>
  </p:cSld>
  <p:clrMapOvr>
    <a:masterClrMapping/>
  </p:clrMapOvr>
  <mc:AlternateContent xmlns:mc="http://schemas.openxmlformats.org/markup-compatibility/2006" xmlns:p14="http://schemas.microsoft.com/office/powerpoint/2010/main">
    <mc:Choice Requires="p14">
      <p:transition spd="slow" p14:dur="2000" advTm="6441"/>
    </mc:Choice>
    <mc:Fallback xmlns="">
      <p:transition spd="slow" advTm="6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C8F24BF7-DAAE-4DC9-B528-3F5CA25E1A33}"/>
              </a:ext>
            </a:extLst>
          </p:cNvPr>
          <p:cNvSpPr>
            <a:spLocks noGrp="1" noChangeArrowheads="1"/>
          </p:cNvSpPr>
          <p:nvPr>
            <p:ph type="title"/>
          </p:nvPr>
        </p:nvSpPr>
        <p:spPr/>
        <p:txBody>
          <a:bodyPr/>
          <a:lstStyle/>
          <a:p>
            <a:r>
              <a:rPr lang="en-GB" altLang="en-US" dirty="0"/>
              <a:t>GROUNDED THEORY ANALYSIS MEMOING</a:t>
            </a:r>
          </a:p>
        </p:txBody>
      </p:sp>
      <p:sp>
        <p:nvSpPr>
          <p:cNvPr id="64515" name="Rectangle 3">
            <a:extLst>
              <a:ext uri="{FF2B5EF4-FFF2-40B4-BE49-F238E27FC236}">
                <a16:creationId xmlns:a16="http://schemas.microsoft.com/office/drawing/2014/main" id="{E685CADB-AF79-46B8-9098-A3A0F73EA142}"/>
              </a:ext>
            </a:extLst>
          </p:cNvPr>
          <p:cNvSpPr>
            <a:spLocks noGrp="1" noChangeArrowheads="1"/>
          </p:cNvSpPr>
          <p:nvPr>
            <p:ph type="body" idx="1"/>
          </p:nvPr>
        </p:nvSpPr>
        <p:spPr/>
        <p:txBody>
          <a:bodyPr/>
          <a:lstStyle/>
          <a:p>
            <a:endParaRPr lang="en-GB" altLang="en-US"/>
          </a:p>
          <a:p>
            <a:endParaRPr lang="en-GB" altLang="en-US"/>
          </a:p>
          <a:p>
            <a:r>
              <a:rPr lang="en-GB" altLang="en-US"/>
              <a:t>Read through texts and make notes in the margins</a:t>
            </a:r>
          </a:p>
        </p:txBody>
      </p:sp>
      <p:pic>
        <p:nvPicPr>
          <p:cNvPr id="4" name="Audio 3">
            <a:hlinkClick r:id="" action="ppaction://media"/>
            <a:extLst>
              <a:ext uri="{FF2B5EF4-FFF2-40B4-BE49-F238E27FC236}">
                <a16:creationId xmlns:a16="http://schemas.microsoft.com/office/drawing/2014/main" id="{A132A925-B4DC-4154-B4CA-19C4EF75746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410"/>
    </mc:Choice>
    <mc:Fallback xmlns="">
      <p:transition spd="slow" advTm="11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610" name="Rectangle 2">
            <a:extLst>
              <a:ext uri="{FF2B5EF4-FFF2-40B4-BE49-F238E27FC236}">
                <a16:creationId xmlns:a16="http://schemas.microsoft.com/office/drawing/2014/main" id="{41CE2713-3396-4D41-A4C9-6813456EF58D}"/>
              </a:ext>
            </a:extLst>
          </p:cNvPr>
          <p:cNvSpPr>
            <a:spLocks noGrp="1" noChangeArrowheads="1"/>
          </p:cNvSpPr>
          <p:nvPr>
            <p:ph type="title"/>
          </p:nvPr>
        </p:nvSpPr>
        <p:spPr>
          <a:xfrm>
            <a:off x="1137034" y="609597"/>
            <a:ext cx="9392421" cy="1330841"/>
          </a:xfrm>
        </p:spPr>
        <p:txBody>
          <a:bodyPr>
            <a:normAutofit/>
          </a:bodyPr>
          <a:lstStyle/>
          <a:p>
            <a:r>
              <a:rPr lang="en-GB" altLang="en-US"/>
              <a:t>STAGES OF GROUNDED THEORY ANALYSIS</a:t>
            </a:r>
          </a:p>
        </p:txBody>
      </p:sp>
      <p:sp>
        <p:nvSpPr>
          <p:cNvPr id="68611" name="Rectangle 3">
            <a:extLst>
              <a:ext uri="{FF2B5EF4-FFF2-40B4-BE49-F238E27FC236}">
                <a16:creationId xmlns:a16="http://schemas.microsoft.com/office/drawing/2014/main" id="{A583951E-DE14-4975-A570-C22EBB7950DC}"/>
              </a:ext>
            </a:extLst>
          </p:cNvPr>
          <p:cNvSpPr>
            <a:spLocks noGrp="1" noChangeArrowheads="1"/>
          </p:cNvSpPr>
          <p:nvPr>
            <p:ph type="body" idx="1"/>
          </p:nvPr>
        </p:nvSpPr>
        <p:spPr>
          <a:xfrm>
            <a:off x="1137034" y="2198362"/>
            <a:ext cx="4958966" cy="3917773"/>
          </a:xfrm>
        </p:spPr>
        <p:txBody>
          <a:bodyPr>
            <a:normAutofit/>
          </a:bodyPr>
          <a:lstStyle/>
          <a:p>
            <a:r>
              <a:rPr lang="en-GB" altLang="en-US" dirty="0"/>
              <a:t>OPEN CODING</a:t>
            </a:r>
          </a:p>
          <a:p>
            <a:endParaRPr lang="en-GB" altLang="en-US" dirty="0"/>
          </a:p>
          <a:p>
            <a:r>
              <a:rPr lang="en-GB" altLang="en-US" dirty="0"/>
              <a:t>AXIAL CODING</a:t>
            </a:r>
          </a:p>
          <a:p>
            <a:endParaRPr lang="en-GB" altLang="en-US" dirty="0"/>
          </a:p>
          <a:p>
            <a:r>
              <a:rPr lang="en-GB" altLang="en-US" dirty="0"/>
              <a:t>SELECTIVE CODING</a:t>
            </a:r>
          </a:p>
          <a:p>
            <a:endParaRPr lang="en-GB" altLang="en-US" dirty="0"/>
          </a:p>
          <a:p>
            <a:r>
              <a:rPr lang="en-GB" altLang="en-US" dirty="0"/>
              <a:t>PROPOSITIONS OR THEORY</a:t>
            </a:r>
          </a:p>
        </p:txBody>
      </p:sp>
      <p:pic>
        <p:nvPicPr>
          <p:cNvPr id="4" name="Picture 2">
            <a:extLst>
              <a:ext uri="{FF2B5EF4-FFF2-40B4-BE49-F238E27FC236}">
                <a16:creationId xmlns:a16="http://schemas.microsoft.com/office/drawing/2014/main" id="{7F7BE4A4-3A9D-4D21-B251-F203D6D60A7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719367" y="2418735"/>
            <a:ext cx="4788505" cy="281694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6" name="Freeform: Shape 7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Audio 2">
            <a:hlinkClick r:id="" action="ppaction://media"/>
            <a:extLst>
              <a:ext uri="{FF2B5EF4-FFF2-40B4-BE49-F238E27FC236}">
                <a16:creationId xmlns:a16="http://schemas.microsoft.com/office/drawing/2014/main" id="{9D7F91A2-6C57-4AD9-A972-8BB0459565E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497"/>
    </mc:Choice>
    <mc:Fallback xmlns="">
      <p:transition spd="slow" advTm="154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11" name="Freeform: Shape 1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Content Placeholder 3" descr="Image result for image of qualitative research">
            <a:extLst>
              <a:ext uri="{FF2B5EF4-FFF2-40B4-BE49-F238E27FC236}">
                <a16:creationId xmlns:a16="http://schemas.microsoft.com/office/drawing/2014/main" id="{343AAA4A-329B-42FC-8EFD-50E4431707B8}"/>
              </a:ext>
            </a:extLst>
          </p:cNvPr>
          <p:cNvPicPr>
            <a:picLocks noGrp="1"/>
          </p:cNvPicPr>
          <p:nvPr>
            <p:ph idx="1"/>
          </p:nvPr>
        </p:nvPicPr>
        <p:blipFill>
          <a:blip r:embed="rId5">
            <a:extLst>
              <a:ext uri="{28A0092B-C50C-407E-A947-70E740481C1C}">
                <a14:useLocalDpi xmlns:a14="http://schemas.microsoft.com/office/drawing/2010/main" val="0"/>
              </a:ext>
            </a:extLst>
          </a:blip>
          <a:stretch>
            <a:fillRect/>
          </a:stretch>
        </p:blipFill>
        <p:spPr bwMode="auto">
          <a:xfrm>
            <a:off x="2242438" y="652104"/>
            <a:ext cx="9173823" cy="5128224"/>
          </a:xfrm>
          <a:prstGeom prst="rect">
            <a:avLst/>
          </a:prstGeom>
          <a:noFill/>
        </p:spPr>
      </p:pic>
      <p:pic>
        <p:nvPicPr>
          <p:cNvPr id="2" name="Audio 1">
            <a:hlinkClick r:id="" action="ppaction://media"/>
            <a:extLst>
              <a:ext uri="{FF2B5EF4-FFF2-40B4-BE49-F238E27FC236}">
                <a16:creationId xmlns:a16="http://schemas.microsoft.com/office/drawing/2014/main" id="{191BA116-E6E9-4868-8809-57902B56A89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53316200"/>
      </p:ext>
    </p:extLst>
  </p:cSld>
  <p:clrMapOvr>
    <a:masterClrMapping/>
  </p:clrMapOvr>
  <mc:AlternateContent xmlns:mc="http://schemas.openxmlformats.org/markup-compatibility/2006" xmlns:p14="http://schemas.microsoft.com/office/powerpoint/2010/main">
    <mc:Choice Requires="p14">
      <p:transition spd="slow" p14:dur="2000" advTm="6256"/>
    </mc:Choice>
    <mc:Fallback xmlns="">
      <p:transition spd="slow" advTm="6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D1A8C35D-BAC0-41C3-BCA1-13E84D60CE4E}"/>
              </a:ext>
            </a:extLst>
          </p:cNvPr>
          <p:cNvSpPr>
            <a:spLocks noGrp="1"/>
          </p:cNvSpPr>
          <p:nvPr>
            <p:ph type="title"/>
          </p:nvPr>
        </p:nvSpPr>
        <p:spPr/>
        <p:txBody>
          <a:bodyPr/>
          <a:lstStyle/>
          <a:p>
            <a:pPr eaLnBrk="1" hangingPunct="1"/>
            <a:r>
              <a:rPr lang="en-GB" altLang="en-US" dirty="0"/>
              <a:t>What is a CODE? </a:t>
            </a:r>
            <a:br>
              <a:rPr lang="en-GB" altLang="en-US" dirty="0"/>
            </a:br>
            <a:r>
              <a:rPr lang="en-GB" altLang="en-US" dirty="0"/>
              <a:t> </a:t>
            </a:r>
          </a:p>
        </p:txBody>
      </p:sp>
      <p:sp>
        <p:nvSpPr>
          <p:cNvPr id="3" name="Content Placeholder 2">
            <a:extLst>
              <a:ext uri="{FF2B5EF4-FFF2-40B4-BE49-F238E27FC236}">
                <a16:creationId xmlns:a16="http://schemas.microsoft.com/office/drawing/2014/main" id="{A546F8B7-3D82-42AE-96E8-EC0BCD2A948B}"/>
              </a:ext>
            </a:extLst>
          </p:cNvPr>
          <p:cNvSpPr>
            <a:spLocks noGrp="1"/>
          </p:cNvSpPr>
          <p:nvPr>
            <p:ph idx="1"/>
          </p:nvPr>
        </p:nvSpPr>
        <p:spPr/>
        <p:txBody>
          <a:bodyPr>
            <a:normAutofit/>
          </a:bodyPr>
          <a:lstStyle/>
          <a:p>
            <a:pPr eaLnBrk="1" hangingPunct="1">
              <a:defRPr/>
            </a:pPr>
            <a:endParaRPr lang="en-GB" dirty="0"/>
          </a:p>
          <a:p>
            <a:pPr eaLnBrk="1" hangingPunct="1">
              <a:defRPr/>
            </a:pPr>
            <a:endParaRPr lang="en-GB" dirty="0"/>
          </a:p>
          <a:p>
            <a:pPr eaLnBrk="1" hangingPunct="1">
              <a:defRPr/>
            </a:pPr>
            <a:endParaRPr lang="en-GB" dirty="0"/>
          </a:p>
          <a:p>
            <a:pPr eaLnBrk="1" hangingPunct="1">
              <a:defRPr/>
            </a:pPr>
            <a:r>
              <a:rPr lang="en-GB" dirty="0"/>
              <a:t>Coding is a form of content analysis to find and conceptualise the underlying issues amongst the “noise” in the data</a:t>
            </a:r>
            <a:r>
              <a:rPr lang="en-GB" altLang="en-US" dirty="0"/>
              <a:t> (Allan, 2003).</a:t>
            </a:r>
            <a:r>
              <a:rPr lang="en-GB" dirty="0"/>
              <a:t>  </a:t>
            </a:r>
          </a:p>
          <a:p>
            <a:pPr marL="0" indent="0" eaLnBrk="1" hangingPunct="1">
              <a:buNone/>
              <a:defRPr/>
            </a:pPr>
            <a:r>
              <a:rPr lang="en-GB" dirty="0"/>
              <a:t> </a:t>
            </a:r>
          </a:p>
        </p:txBody>
      </p:sp>
      <p:pic>
        <p:nvPicPr>
          <p:cNvPr id="41988" name="Picture 2">
            <a:extLst>
              <a:ext uri="{FF2B5EF4-FFF2-40B4-BE49-F238E27FC236}">
                <a16:creationId xmlns:a16="http://schemas.microsoft.com/office/drawing/2014/main" id="{063E8210-9A01-4C2F-B574-A21525625F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44864" y="5157787"/>
            <a:ext cx="1692275" cy="17002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Audio 4">
            <a:hlinkClick r:id="" action="ppaction://media"/>
            <a:extLst>
              <a:ext uri="{FF2B5EF4-FFF2-40B4-BE49-F238E27FC236}">
                <a16:creationId xmlns:a16="http://schemas.microsoft.com/office/drawing/2014/main" id="{0824025D-B9E4-430F-8D41-A83E6DB48E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2544"/>
    </mc:Choice>
    <mc:Fallback xmlns="">
      <p:transition spd="slow" advTm="52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29134580-7536-4663-BD83-CBF748D17527}"/>
              </a:ext>
            </a:extLst>
          </p:cNvPr>
          <p:cNvSpPr>
            <a:spLocks noGrp="1" noChangeArrowheads="1"/>
          </p:cNvSpPr>
          <p:nvPr>
            <p:ph type="title"/>
          </p:nvPr>
        </p:nvSpPr>
        <p:spPr/>
        <p:txBody>
          <a:bodyPr/>
          <a:lstStyle/>
          <a:p>
            <a:r>
              <a:rPr lang="en-GB" altLang="en-US"/>
              <a:t>OPEN CODING</a:t>
            </a:r>
          </a:p>
        </p:txBody>
      </p:sp>
      <p:sp>
        <p:nvSpPr>
          <p:cNvPr id="70659" name="Rectangle 3">
            <a:extLst>
              <a:ext uri="{FF2B5EF4-FFF2-40B4-BE49-F238E27FC236}">
                <a16:creationId xmlns:a16="http://schemas.microsoft.com/office/drawing/2014/main" id="{7A8D52CF-0524-4A9E-9FA6-56377E29FCC5}"/>
              </a:ext>
            </a:extLst>
          </p:cNvPr>
          <p:cNvSpPr>
            <a:spLocks noGrp="1" noChangeArrowheads="1"/>
          </p:cNvSpPr>
          <p:nvPr>
            <p:ph type="body" idx="1"/>
          </p:nvPr>
        </p:nvSpPr>
        <p:spPr/>
        <p:txBody>
          <a:bodyPr/>
          <a:lstStyle/>
          <a:p>
            <a:endParaRPr lang="en-GB" altLang="en-US" dirty="0"/>
          </a:p>
          <a:p>
            <a:endParaRPr lang="en-GB" altLang="en-US" dirty="0"/>
          </a:p>
          <a:p>
            <a:r>
              <a:rPr lang="en-GB" altLang="en-US" dirty="0"/>
              <a:t>Categories of information about the phenomenon form through </a:t>
            </a:r>
            <a:r>
              <a:rPr lang="en-GB" altLang="en-US" b="1" i="1" dirty="0"/>
              <a:t>segmenting</a:t>
            </a:r>
            <a:r>
              <a:rPr lang="en-GB" altLang="en-US" dirty="0"/>
              <a:t> information</a:t>
            </a:r>
          </a:p>
        </p:txBody>
      </p:sp>
      <p:pic>
        <p:nvPicPr>
          <p:cNvPr id="2" name="Audio 1">
            <a:hlinkClick r:id="" action="ppaction://media"/>
            <a:extLst>
              <a:ext uri="{FF2B5EF4-FFF2-40B4-BE49-F238E27FC236}">
                <a16:creationId xmlns:a16="http://schemas.microsoft.com/office/drawing/2014/main" id="{6881F114-3FCF-4F5A-A5C5-A79EE7B8F0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643"/>
    </mc:Choice>
    <mc:Fallback xmlns="">
      <p:transition spd="slow" advTm="11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E2F8712B-086C-4C9C-9938-77657479FF7B}"/>
              </a:ext>
            </a:extLst>
          </p:cNvPr>
          <p:cNvSpPr>
            <a:spLocks noGrp="1" noChangeArrowheads="1"/>
          </p:cNvSpPr>
          <p:nvPr>
            <p:ph type="title"/>
          </p:nvPr>
        </p:nvSpPr>
        <p:spPr/>
        <p:txBody>
          <a:bodyPr/>
          <a:lstStyle/>
          <a:p>
            <a:r>
              <a:rPr lang="en-GB" altLang="en-US" dirty="0"/>
              <a:t>OPEN CODING …</a:t>
            </a:r>
          </a:p>
        </p:txBody>
      </p:sp>
      <p:sp>
        <p:nvSpPr>
          <p:cNvPr id="72707" name="Rectangle 3">
            <a:extLst>
              <a:ext uri="{FF2B5EF4-FFF2-40B4-BE49-F238E27FC236}">
                <a16:creationId xmlns:a16="http://schemas.microsoft.com/office/drawing/2014/main" id="{27370590-D683-4504-8A3B-829D1523815A}"/>
              </a:ext>
            </a:extLst>
          </p:cNvPr>
          <p:cNvSpPr>
            <a:spLocks noGrp="1" noChangeArrowheads="1"/>
          </p:cNvSpPr>
          <p:nvPr>
            <p:ph type="body" idx="1"/>
          </p:nvPr>
        </p:nvSpPr>
        <p:spPr/>
        <p:txBody>
          <a:bodyPr/>
          <a:lstStyle/>
          <a:p>
            <a:endParaRPr lang="en-GB" altLang="en-US" dirty="0"/>
          </a:p>
          <a:p>
            <a:endParaRPr lang="en-GB" altLang="en-US" dirty="0"/>
          </a:p>
          <a:p>
            <a:r>
              <a:rPr lang="en-GB" altLang="en-US" dirty="0"/>
              <a:t>Forms initial codes - Data is coded for its major </a:t>
            </a:r>
            <a:r>
              <a:rPr lang="en-GB" altLang="en-US" b="1" i="1" dirty="0"/>
              <a:t>categories</a:t>
            </a:r>
            <a:r>
              <a:rPr lang="en-GB" altLang="en-US" dirty="0"/>
              <a:t> of information</a:t>
            </a:r>
          </a:p>
          <a:p>
            <a:endParaRPr lang="en-GB" altLang="en-US" dirty="0"/>
          </a:p>
        </p:txBody>
      </p:sp>
      <p:pic>
        <p:nvPicPr>
          <p:cNvPr id="2" name="Audio 1">
            <a:hlinkClick r:id="" action="ppaction://media"/>
            <a:extLst>
              <a:ext uri="{FF2B5EF4-FFF2-40B4-BE49-F238E27FC236}">
                <a16:creationId xmlns:a16="http://schemas.microsoft.com/office/drawing/2014/main" id="{DDB7866C-7847-497F-A2C1-6A98BF1075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550"/>
    </mc:Choice>
    <mc:Fallback xmlns="">
      <p:transition spd="slow" advTm="11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BBD1B115-532F-4DDB-AA78-129D4BC2B468}"/>
              </a:ext>
            </a:extLst>
          </p:cNvPr>
          <p:cNvSpPr>
            <a:spLocks noGrp="1" noChangeArrowheads="1"/>
          </p:cNvSpPr>
          <p:nvPr>
            <p:ph type="title"/>
          </p:nvPr>
        </p:nvSpPr>
        <p:spPr/>
        <p:txBody>
          <a:bodyPr/>
          <a:lstStyle/>
          <a:p>
            <a:r>
              <a:rPr lang="en-GB" altLang="en-US"/>
              <a:t>AXIAL CODING</a:t>
            </a:r>
          </a:p>
        </p:txBody>
      </p:sp>
      <p:sp>
        <p:nvSpPr>
          <p:cNvPr id="76803" name="Rectangle 3">
            <a:extLst>
              <a:ext uri="{FF2B5EF4-FFF2-40B4-BE49-F238E27FC236}">
                <a16:creationId xmlns:a16="http://schemas.microsoft.com/office/drawing/2014/main" id="{79E49303-7209-46B0-A7F5-5C711A5C9011}"/>
              </a:ext>
            </a:extLst>
          </p:cNvPr>
          <p:cNvSpPr>
            <a:spLocks noGrp="1" noChangeArrowheads="1"/>
          </p:cNvSpPr>
          <p:nvPr>
            <p:ph type="body" idx="1"/>
          </p:nvPr>
        </p:nvSpPr>
        <p:spPr/>
        <p:txBody>
          <a:bodyPr/>
          <a:lstStyle/>
          <a:p>
            <a:endParaRPr lang="en-GB" altLang="en-US" dirty="0"/>
          </a:p>
          <a:p>
            <a:r>
              <a:rPr lang="en-GB" altLang="en-US" dirty="0"/>
              <a:t>From this open coding</a:t>
            </a:r>
            <a:r>
              <a:rPr lang="en-GB" altLang="en-US" b="1" dirty="0"/>
              <a:t>, axial </a:t>
            </a:r>
            <a:r>
              <a:rPr lang="en-GB" altLang="en-US" dirty="0"/>
              <a:t>coding emerges</a:t>
            </a:r>
          </a:p>
          <a:p>
            <a:r>
              <a:rPr lang="en-GB" altLang="en-US" dirty="0"/>
              <a:t>The researcher identifies </a:t>
            </a:r>
            <a:r>
              <a:rPr lang="en-GB" altLang="en-US" b="1" dirty="0"/>
              <a:t>one open coding category to focus on</a:t>
            </a:r>
            <a:r>
              <a:rPr lang="en-GB" altLang="en-US" dirty="0"/>
              <a:t> - the </a:t>
            </a:r>
            <a:r>
              <a:rPr lang="en-GB" altLang="en-US" b="1" dirty="0"/>
              <a:t>core phenomenon</a:t>
            </a:r>
            <a:r>
              <a:rPr lang="en-GB" altLang="en-US" dirty="0"/>
              <a:t> -  and then goes back to the data to create categories</a:t>
            </a:r>
          </a:p>
          <a:p>
            <a:endParaRPr lang="en-GB" altLang="en-US" dirty="0"/>
          </a:p>
        </p:txBody>
      </p:sp>
      <p:pic>
        <p:nvPicPr>
          <p:cNvPr id="2" name="Audio 1">
            <a:hlinkClick r:id="" action="ppaction://media"/>
            <a:extLst>
              <a:ext uri="{FF2B5EF4-FFF2-40B4-BE49-F238E27FC236}">
                <a16:creationId xmlns:a16="http://schemas.microsoft.com/office/drawing/2014/main" id="{C21FD21B-472A-4946-A58F-4CEE742EC1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668"/>
    </mc:Choice>
    <mc:Fallback xmlns="">
      <p:transition spd="slow" advTm="22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E66BC0FD-B6F4-4E19-B246-6925033AFA53}"/>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Data analysis</a:t>
            </a:r>
          </a:p>
        </p:txBody>
      </p:sp>
      <p:sp>
        <p:nvSpPr>
          <p:cNvPr id="78851" name="Rectangle 3">
            <a:extLst>
              <a:ext uri="{FF2B5EF4-FFF2-40B4-BE49-F238E27FC236}">
                <a16:creationId xmlns:a16="http://schemas.microsoft.com/office/drawing/2014/main" id="{FE79F279-2DFB-4AB0-8B12-0F046B928559}"/>
              </a:ext>
            </a:extLst>
          </p:cNvPr>
          <p:cNvSpPr>
            <a:spLocks noGrp="1" noChangeArrowheads="1"/>
          </p:cNvSpPr>
          <p:nvPr>
            <p:ph type="body" idx="1"/>
          </p:nvPr>
        </p:nvSpPr>
        <p:spPr/>
        <p:txBody>
          <a:bodyPr/>
          <a:lstStyle/>
          <a:p>
            <a:endParaRPr lang="en-GB" altLang="en-US"/>
          </a:p>
          <a:p>
            <a:endParaRPr lang="en-GB" altLang="en-US"/>
          </a:p>
          <a:p>
            <a:r>
              <a:rPr lang="en-GB" altLang="en-US"/>
              <a:t>Researcher will then return to the participants and asks more detailed questions that help to shape the </a:t>
            </a:r>
            <a:r>
              <a:rPr lang="en-GB" altLang="en-US" b="1"/>
              <a:t>axial coding</a:t>
            </a:r>
            <a:r>
              <a:rPr lang="en-GB" altLang="en-US"/>
              <a:t>, questions such as:</a:t>
            </a:r>
          </a:p>
          <a:p>
            <a:endParaRPr lang="en-GB" altLang="en-US"/>
          </a:p>
        </p:txBody>
      </p:sp>
      <p:pic>
        <p:nvPicPr>
          <p:cNvPr id="2" name="Audio 1">
            <a:hlinkClick r:id="" action="ppaction://media"/>
            <a:extLst>
              <a:ext uri="{FF2B5EF4-FFF2-40B4-BE49-F238E27FC236}">
                <a16:creationId xmlns:a16="http://schemas.microsoft.com/office/drawing/2014/main" id="{27B9303A-918D-4397-AA77-388DEF3BCB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986"/>
    </mc:Choice>
    <mc:Fallback xmlns="">
      <p:transition spd="slow" advTm="15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B2E78CB2-322D-49D4-AF3B-771A286F99A5}"/>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Data analysis</a:t>
            </a:r>
          </a:p>
        </p:txBody>
      </p:sp>
      <p:sp>
        <p:nvSpPr>
          <p:cNvPr id="80899" name="Rectangle 3">
            <a:extLst>
              <a:ext uri="{FF2B5EF4-FFF2-40B4-BE49-F238E27FC236}">
                <a16:creationId xmlns:a16="http://schemas.microsoft.com/office/drawing/2014/main" id="{661FEE7E-1BFE-494C-B8AD-D6BE3AD8CA55}"/>
              </a:ext>
            </a:extLst>
          </p:cNvPr>
          <p:cNvSpPr>
            <a:spLocks noGrp="1" noChangeArrowheads="1"/>
          </p:cNvSpPr>
          <p:nvPr>
            <p:ph type="body" idx="1"/>
          </p:nvPr>
        </p:nvSpPr>
        <p:spPr/>
        <p:txBody>
          <a:bodyPr/>
          <a:lstStyle/>
          <a:p>
            <a:endParaRPr lang="en-GB" altLang="en-US"/>
          </a:p>
          <a:p>
            <a:endParaRPr lang="en-GB" altLang="en-US"/>
          </a:p>
          <a:p>
            <a:endParaRPr lang="en-GB" altLang="en-US"/>
          </a:p>
          <a:p>
            <a:r>
              <a:rPr lang="en-GB" altLang="en-US"/>
              <a:t>“What was central to the process?” [The core phenomenon]</a:t>
            </a:r>
          </a:p>
          <a:p>
            <a:endParaRPr lang="en-GB" altLang="en-US"/>
          </a:p>
        </p:txBody>
      </p:sp>
      <p:pic>
        <p:nvPicPr>
          <p:cNvPr id="2" name="Audio 1">
            <a:hlinkClick r:id="" action="ppaction://media"/>
            <a:extLst>
              <a:ext uri="{FF2B5EF4-FFF2-40B4-BE49-F238E27FC236}">
                <a16:creationId xmlns:a16="http://schemas.microsoft.com/office/drawing/2014/main" id="{DE5F469C-E366-466F-81E7-EC85B18129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846"/>
    </mc:Choice>
    <mc:Fallback xmlns="">
      <p:transition spd="slow" advTm="6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F9B77195-C110-466D-8E2E-78D3217DF0BA}"/>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Data analysis</a:t>
            </a:r>
          </a:p>
        </p:txBody>
      </p:sp>
      <p:sp>
        <p:nvSpPr>
          <p:cNvPr id="82947" name="Rectangle 3">
            <a:extLst>
              <a:ext uri="{FF2B5EF4-FFF2-40B4-BE49-F238E27FC236}">
                <a16:creationId xmlns:a16="http://schemas.microsoft.com/office/drawing/2014/main" id="{5C30F0FF-4B2D-4ACD-B2F3-C4B417081988}"/>
              </a:ext>
            </a:extLst>
          </p:cNvPr>
          <p:cNvSpPr>
            <a:spLocks noGrp="1" noChangeArrowheads="1"/>
          </p:cNvSpPr>
          <p:nvPr>
            <p:ph type="body" idx="1"/>
          </p:nvPr>
        </p:nvSpPr>
        <p:spPr/>
        <p:txBody>
          <a:bodyPr/>
          <a:lstStyle/>
          <a:p>
            <a:endParaRPr lang="en-GB" altLang="en-US"/>
          </a:p>
          <a:p>
            <a:endParaRPr lang="en-GB" altLang="en-US"/>
          </a:p>
          <a:p>
            <a:r>
              <a:rPr lang="en-GB" altLang="en-US"/>
              <a:t>“What influenced or caused the phenomenon to occur?” [Causal conditions]</a:t>
            </a:r>
          </a:p>
          <a:p>
            <a:endParaRPr lang="en-GB" altLang="en-US"/>
          </a:p>
          <a:p>
            <a:endParaRPr lang="en-GB" altLang="en-US"/>
          </a:p>
        </p:txBody>
      </p:sp>
      <p:pic>
        <p:nvPicPr>
          <p:cNvPr id="2" name="Audio 1">
            <a:hlinkClick r:id="" action="ppaction://media"/>
            <a:extLst>
              <a:ext uri="{FF2B5EF4-FFF2-40B4-BE49-F238E27FC236}">
                <a16:creationId xmlns:a16="http://schemas.microsoft.com/office/drawing/2014/main" id="{43AA40A8-39CC-4D0A-9F9F-C167323B1B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305"/>
    </mc:Choice>
    <mc:Fallback xmlns="">
      <p:transition spd="slow" advTm="83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FE69B40B-9027-4F9E-9631-26A84F559E24}"/>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Data analysis</a:t>
            </a:r>
          </a:p>
        </p:txBody>
      </p:sp>
      <p:sp>
        <p:nvSpPr>
          <p:cNvPr id="84995" name="Rectangle 3">
            <a:extLst>
              <a:ext uri="{FF2B5EF4-FFF2-40B4-BE49-F238E27FC236}">
                <a16:creationId xmlns:a16="http://schemas.microsoft.com/office/drawing/2014/main" id="{27412DF9-1FCB-4699-A2E2-D91F3ABB7B88}"/>
              </a:ext>
            </a:extLst>
          </p:cNvPr>
          <p:cNvSpPr>
            <a:spLocks noGrp="1" noChangeArrowheads="1"/>
          </p:cNvSpPr>
          <p:nvPr>
            <p:ph type="body" idx="1"/>
          </p:nvPr>
        </p:nvSpPr>
        <p:spPr/>
        <p:txBody>
          <a:bodyPr/>
          <a:lstStyle/>
          <a:p>
            <a:endParaRPr lang="en-GB" altLang="en-US"/>
          </a:p>
          <a:p>
            <a:endParaRPr lang="en-GB" altLang="en-US"/>
          </a:p>
          <a:p>
            <a:endParaRPr lang="en-GB" altLang="en-US"/>
          </a:p>
          <a:p>
            <a:r>
              <a:rPr lang="en-GB" altLang="en-US"/>
              <a:t>“What strategies were employed during the process?” [Strategies]</a:t>
            </a:r>
          </a:p>
        </p:txBody>
      </p:sp>
      <p:pic>
        <p:nvPicPr>
          <p:cNvPr id="2" name="Audio 1">
            <a:hlinkClick r:id="" action="ppaction://media"/>
            <a:extLst>
              <a:ext uri="{FF2B5EF4-FFF2-40B4-BE49-F238E27FC236}">
                <a16:creationId xmlns:a16="http://schemas.microsoft.com/office/drawing/2014/main" id="{10D37FDE-0B55-4A98-BE89-12222BB480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649"/>
    </mc:Choice>
    <mc:Fallback xmlns="">
      <p:transition spd="slow" advTm="7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569CFE97-8DB6-49CE-A5CC-C09C0A81D56E}"/>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Data analysis</a:t>
            </a:r>
          </a:p>
        </p:txBody>
      </p:sp>
      <p:sp>
        <p:nvSpPr>
          <p:cNvPr id="87043" name="Rectangle 3">
            <a:extLst>
              <a:ext uri="{FF2B5EF4-FFF2-40B4-BE49-F238E27FC236}">
                <a16:creationId xmlns:a16="http://schemas.microsoft.com/office/drawing/2014/main" id="{C9C2CB6E-12C6-499E-8D2E-446A4B8FD543}"/>
              </a:ext>
            </a:extLst>
          </p:cNvPr>
          <p:cNvSpPr>
            <a:spLocks noGrp="1" noChangeArrowheads="1"/>
          </p:cNvSpPr>
          <p:nvPr>
            <p:ph type="body" idx="1"/>
          </p:nvPr>
        </p:nvSpPr>
        <p:spPr/>
        <p:txBody>
          <a:bodyPr/>
          <a:lstStyle/>
          <a:p>
            <a:endParaRPr lang="en-GB" altLang="en-US"/>
          </a:p>
          <a:p>
            <a:endParaRPr lang="en-GB" altLang="en-US"/>
          </a:p>
          <a:p>
            <a:endParaRPr lang="en-GB" altLang="en-US"/>
          </a:p>
          <a:p>
            <a:r>
              <a:rPr lang="en-GB" altLang="en-US"/>
              <a:t>What effect occurred?” [Consequence]</a:t>
            </a:r>
          </a:p>
          <a:p>
            <a:endParaRPr lang="en-GB" altLang="en-US"/>
          </a:p>
        </p:txBody>
      </p:sp>
      <p:pic>
        <p:nvPicPr>
          <p:cNvPr id="2" name="Audio 1">
            <a:hlinkClick r:id="" action="ppaction://media"/>
            <a:extLst>
              <a:ext uri="{FF2B5EF4-FFF2-40B4-BE49-F238E27FC236}">
                <a16:creationId xmlns:a16="http://schemas.microsoft.com/office/drawing/2014/main" id="{1BD9A315-289A-44BE-8BB5-D421956B8E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071"/>
    </mc:Choice>
    <mc:Fallback xmlns="">
      <p:transition spd="slow" advTm="5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624041D5-127D-410B-B3F5-6A9770323655}"/>
              </a:ext>
            </a:extLst>
          </p:cNvPr>
          <p:cNvSpPr>
            <a:spLocks noGrp="1" noChangeArrowheads="1"/>
          </p:cNvSpPr>
          <p:nvPr>
            <p:ph type="title"/>
          </p:nvPr>
        </p:nvSpPr>
        <p:spPr/>
        <p:txBody>
          <a:bodyPr/>
          <a:lstStyle/>
          <a:p>
            <a:r>
              <a:rPr lang="en-GB" altLang="en-US" sz="3200" dirty="0"/>
              <a:t>TYPICAL QUESTIONS ASKED OF PARTICIPANTS - OPEN AND AXIAL CODING</a:t>
            </a:r>
          </a:p>
        </p:txBody>
      </p:sp>
      <p:sp>
        <p:nvSpPr>
          <p:cNvPr id="89091" name="Rectangle 3">
            <a:extLst>
              <a:ext uri="{FF2B5EF4-FFF2-40B4-BE49-F238E27FC236}">
                <a16:creationId xmlns:a16="http://schemas.microsoft.com/office/drawing/2014/main" id="{6B13D01D-30A6-4565-9532-DBEE7D22E3BD}"/>
              </a:ext>
            </a:extLst>
          </p:cNvPr>
          <p:cNvSpPr>
            <a:spLocks noGrp="1" noChangeArrowheads="1"/>
          </p:cNvSpPr>
          <p:nvPr>
            <p:ph type="body" idx="1"/>
          </p:nvPr>
        </p:nvSpPr>
        <p:spPr/>
        <p:txBody>
          <a:bodyPr/>
          <a:lstStyle/>
          <a:p>
            <a:pPr>
              <a:lnSpc>
                <a:spcPct val="90000"/>
              </a:lnSpc>
            </a:pPr>
            <a:endParaRPr lang="en-GB" altLang="en-US" dirty="0"/>
          </a:p>
          <a:p>
            <a:pPr>
              <a:lnSpc>
                <a:spcPct val="90000"/>
              </a:lnSpc>
            </a:pPr>
            <a:r>
              <a:rPr lang="en-GB" altLang="en-US" dirty="0"/>
              <a:t>“What was central to the process?” [The core phenomenon] </a:t>
            </a:r>
            <a:r>
              <a:rPr lang="en-GB" altLang="en-US" i="1" dirty="0">
                <a:solidFill>
                  <a:schemeClr val="accent1"/>
                </a:solidFill>
              </a:rPr>
              <a:t>then</a:t>
            </a:r>
          </a:p>
          <a:p>
            <a:pPr>
              <a:lnSpc>
                <a:spcPct val="90000"/>
              </a:lnSpc>
            </a:pPr>
            <a:r>
              <a:rPr lang="en-GB" altLang="en-US" dirty="0"/>
              <a:t>“What influenced or caused the phenomenon to occur?” [Causal conditions] </a:t>
            </a:r>
            <a:r>
              <a:rPr lang="en-GB" altLang="en-US" i="1" dirty="0">
                <a:solidFill>
                  <a:schemeClr val="accent1"/>
                </a:solidFill>
              </a:rPr>
              <a:t>then</a:t>
            </a:r>
            <a:endParaRPr lang="en-GB" altLang="en-US" dirty="0">
              <a:solidFill>
                <a:schemeClr val="accent1"/>
              </a:solidFill>
            </a:endParaRPr>
          </a:p>
          <a:p>
            <a:pPr>
              <a:lnSpc>
                <a:spcPct val="90000"/>
              </a:lnSpc>
            </a:pPr>
            <a:r>
              <a:rPr lang="en-GB" altLang="en-US" dirty="0"/>
              <a:t>“What strategies were employed during the process?” [Strategies] </a:t>
            </a:r>
            <a:r>
              <a:rPr lang="en-GB" altLang="en-US" i="1" dirty="0">
                <a:solidFill>
                  <a:schemeClr val="accent1"/>
                </a:solidFill>
              </a:rPr>
              <a:t>then</a:t>
            </a:r>
            <a:endParaRPr lang="en-GB" altLang="en-US" dirty="0">
              <a:solidFill>
                <a:schemeClr val="accent1"/>
              </a:solidFill>
            </a:endParaRPr>
          </a:p>
          <a:p>
            <a:pPr>
              <a:lnSpc>
                <a:spcPct val="90000"/>
              </a:lnSpc>
            </a:pPr>
            <a:r>
              <a:rPr lang="en-GB" altLang="en-US" dirty="0"/>
              <a:t>What effect occurred?” [Consequence]</a:t>
            </a:r>
          </a:p>
          <a:p>
            <a:pPr>
              <a:lnSpc>
                <a:spcPct val="90000"/>
              </a:lnSpc>
            </a:pPr>
            <a:endParaRPr lang="en-GB" altLang="en-US" dirty="0"/>
          </a:p>
        </p:txBody>
      </p:sp>
      <p:pic>
        <p:nvPicPr>
          <p:cNvPr id="6" name="Audio 5">
            <a:hlinkClick r:id="" action="ppaction://media"/>
            <a:extLst>
              <a:ext uri="{FF2B5EF4-FFF2-40B4-BE49-F238E27FC236}">
                <a16:creationId xmlns:a16="http://schemas.microsoft.com/office/drawing/2014/main" id="{7915869D-6F28-4FDE-99C9-48168DBCDE3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0870"/>
    </mc:Choice>
    <mc:Fallback xmlns="">
      <p:transition spd="slow" advTm="30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73AC7ADF-0C0F-4BE4-B340-1040E7BFB40F}"/>
              </a:ext>
            </a:extLst>
          </p:cNvPr>
          <p:cNvSpPr>
            <a:spLocks noGrp="1" noChangeArrowheads="1"/>
          </p:cNvSpPr>
          <p:nvPr>
            <p:ph type="title"/>
          </p:nvPr>
        </p:nvSpPr>
        <p:spPr/>
        <p:txBody>
          <a:bodyPr/>
          <a:lstStyle/>
          <a:p>
            <a:r>
              <a:rPr lang="en-GB" altLang="en-US"/>
              <a:t>GROUNDED THEORY</a:t>
            </a:r>
          </a:p>
        </p:txBody>
      </p:sp>
      <p:sp>
        <p:nvSpPr>
          <p:cNvPr id="91139" name="Rectangle 3">
            <a:extLst>
              <a:ext uri="{FF2B5EF4-FFF2-40B4-BE49-F238E27FC236}">
                <a16:creationId xmlns:a16="http://schemas.microsoft.com/office/drawing/2014/main" id="{B6DE42E9-0E35-476D-A0EC-45AE0123B55F}"/>
              </a:ext>
            </a:extLst>
          </p:cNvPr>
          <p:cNvSpPr>
            <a:spLocks noGrp="1" noChangeArrowheads="1"/>
          </p:cNvSpPr>
          <p:nvPr>
            <p:ph type="body" idx="1"/>
          </p:nvPr>
        </p:nvSpPr>
        <p:spPr/>
        <p:txBody>
          <a:bodyPr/>
          <a:lstStyle/>
          <a:p>
            <a:endParaRPr lang="en-GB" altLang="en-US"/>
          </a:p>
          <a:p>
            <a:endParaRPr lang="en-GB" altLang="en-US"/>
          </a:p>
          <a:p>
            <a:r>
              <a:rPr lang="en-GB" altLang="en-US"/>
              <a:t>Next, stage is </a:t>
            </a:r>
            <a:r>
              <a:rPr lang="en-GB" altLang="en-US" b="1"/>
              <a:t>selective coding</a:t>
            </a:r>
            <a:r>
              <a:rPr lang="en-GB" altLang="en-US"/>
              <a:t> – interrelate categories to develop a story or proposition</a:t>
            </a:r>
          </a:p>
        </p:txBody>
      </p:sp>
      <p:pic>
        <p:nvPicPr>
          <p:cNvPr id="3" name="Audio 2">
            <a:hlinkClick r:id="" action="ppaction://media"/>
            <a:extLst>
              <a:ext uri="{FF2B5EF4-FFF2-40B4-BE49-F238E27FC236}">
                <a16:creationId xmlns:a16="http://schemas.microsoft.com/office/drawing/2014/main" id="{6E57CBC9-0D16-4C77-9A3A-2DB4CFA1D8E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279"/>
    </mc:Choice>
    <mc:Fallback xmlns="">
      <p:transition spd="slow" advTm="15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3186" name="Rectangle 2">
            <a:extLst>
              <a:ext uri="{FF2B5EF4-FFF2-40B4-BE49-F238E27FC236}">
                <a16:creationId xmlns:a16="http://schemas.microsoft.com/office/drawing/2014/main" id="{1C8292E2-A5E4-4EAD-B563-A1EE393598B4}"/>
              </a:ext>
            </a:extLst>
          </p:cNvPr>
          <p:cNvSpPr>
            <a:spLocks noGrp="1" noChangeArrowheads="1"/>
          </p:cNvSpPr>
          <p:nvPr>
            <p:ph type="title"/>
          </p:nvPr>
        </p:nvSpPr>
        <p:spPr>
          <a:xfrm>
            <a:off x="838200" y="609600"/>
            <a:ext cx="3739341" cy="1330839"/>
          </a:xfrm>
        </p:spPr>
        <p:txBody>
          <a:bodyPr>
            <a:normAutofit/>
          </a:bodyPr>
          <a:lstStyle/>
          <a:p>
            <a:r>
              <a:rPr lang="en-GB" altLang="en-US"/>
              <a:t>GROUNDED THEORY</a:t>
            </a:r>
          </a:p>
        </p:txBody>
      </p:sp>
      <p:sp>
        <p:nvSpPr>
          <p:cNvPr id="93187" name="Rectangle 3">
            <a:extLst>
              <a:ext uri="{FF2B5EF4-FFF2-40B4-BE49-F238E27FC236}">
                <a16:creationId xmlns:a16="http://schemas.microsoft.com/office/drawing/2014/main" id="{15654ABD-5957-454E-9709-ED648FC8CD02}"/>
              </a:ext>
            </a:extLst>
          </p:cNvPr>
          <p:cNvSpPr>
            <a:spLocks noGrp="1" noChangeArrowheads="1"/>
          </p:cNvSpPr>
          <p:nvPr>
            <p:ph type="body" idx="1"/>
          </p:nvPr>
        </p:nvSpPr>
        <p:spPr>
          <a:xfrm>
            <a:off x="862366" y="2194102"/>
            <a:ext cx="3427001" cy="3908586"/>
          </a:xfrm>
        </p:spPr>
        <p:txBody>
          <a:bodyPr>
            <a:normAutofit/>
          </a:bodyPr>
          <a:lstStyle/>
          <a:p>
            <a:r>
              <a:rPr lang="en-GB" altLang="en-US" sz="4400" dirty="0"/>
              <a:t>Develops a conditional matrix</a:t>
            </a:r>
          </a:p>
          <a:p>
            <a:r>
              <a:rPr lang="en-GB" altLang="en-US" sz="4400" dirty="0"/>
              <a:t>Presents a visual model or theory</a:t>
            </a:r>
          </a:p>
        </p:txBody>
      </p:sp>
      <p:pic>
        <p:nvPicPr>
          <p:cNvPr id="5" name="Picture 1" descr="&lt;strong&gt;Matrix&lt;/strong&gt;: Do You Need A 2X2 &lt;strong&gt;Matrix&lt;/strong&gt; | Flickr - Photo Sharing!">
            <a:extLst>
              <a:ext uri="{FF2B5EF4-FFF2-40B4-BE49-F238E27FC236}">
                <a16:creationId xmlns:a16="http://schemas.microsoft.com/office/drawing/2014/main" id="{BAAEF93A-75EA-4EFC-9B1D-4C7F14B7BE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5445457" y="771078"/>
            <a:ext cx="6155141" cy="649987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EB3D5A7B-34FA-410E-A305-36E3D7EBCA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430"/>
    </mc:Choice>
    <mc:Fallback xmlns="">
      <p:transition spd="slow" advTm="13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234" name="Rectangle 2">
            <a:extLst>
              <a:ext uri="{FF2B5EF4-FFF2-40B4-BE49-F238E27FC236}">
                <a16:creationId xmlns:a16="http://schemas.microsoft.com/office/drawing/2014/main" id="{1CAC2ED2-8FB3-43AC-9C9D-CDFEE0DDD0EF}"/>
              </a:ext>
            </a:extLst>
          </p:cNvPr>
          <p:cNvSpPr>
            <a:spLocks noGrp="1" noChangeArrowheads="1"/>
          </p:cNvSpPr>
          <p:nvPr>
            <p:ph type="title"/>
          </p:nvPr>
        </p:nvSpPr>
        <p:spPr>
          <a:xfrm>
            <a:off x="841248" y="548640"/>
            <a:ext cx="3600860" cy="5431536"/>
          </a:xfrm>
        </p:spPr>
        <p:txBody>
          <a:bodyPr>
            <a:normAutofit/>
          </a:bodyPr>
          <a:lstStyle/>
          <a:p>
            <a:pPr eaLnBrk="1" hangingPunct="1"/>
            <a:r>
              <a:rPr lang="en-GB" altLang="en-US" sz="5000" b="0">
                <a:latin typeface="Arial" panose="020B0604020202020204" pitchFamily="34" charset="0"/>
                <a:cs typeface="Arial" panose="020B0604020202020204" pitchFamily="34" charset="0"/>
              </a:rPr>
              <a:t>Procedures in conducting Grounded Theory research</a:t>
            </a:r>
            <a:br>
              <a:rPr lang="en-GB" altLang="en-US" sz="5000">
                <a:cs typeface="Calibri" panose="020F0502020204030204" pitchFamily="34" charset="0"/>
              </a:rPr>
            </a:br>
            <a:endParaRPr lang="en-GB" altLang="en-US" sz="5000">
              <a:cs typeface="Calibri" panose="020F0502020204030204" pitchFamily="34" charset="0"/>
            </a:endParaRPr>
          </a:p>
        </p:txBody>
      </p:sp>
      <p:sp>
        <p:nvSpPr>
          <p:cNvPr id="7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235" name="Rectangle 3">
            <a:extLst>
              <a:ext uri="{FF2B5EF4-FFF2-40B4-BE49-F238E27FC236}">
                <a16:creationId xmlns:a16="http://schemas.microsoft.com/office/drawing/2014/main" id="{38B1302F-2A00-42A4-A23F-DDCE2EF8B73D}"/>
              </a:ext>
            </a:extLst>
          </p:cNvPr>
          <p:cNvSpPr>
            <a:spLocks noGrp="1" noChangeArrowheads="1"/>
          </p:cNvSpPr>
          <p:nvPr>
            <p:ph type="body" idx="1"/>
          </p:nvPr>
        </p:nvSpPr>
        <p:spPr>
          <a:xfrm>
            <a:off x="5126418" y="552091"/>
            <a:ext cx="6224335" cy="5431536"/>
          </a:xfrm>
        </p:spPr>
        <p:txBody>
          <a:bodyPr anchor="ctr">
            <a:normAutofit/>
          </a:bodyPr>
          <a:lstStyle/>
          <a:p>
            <a:pPr eaLnBrk="1" hangingPunct="1"/>
            <a:endParaRPr lang="en-GB" altLang="en-US" sz="2200" dirty="0"/>
          </a:p>
          <a:p>
            <a:pPr eaLnBrk="1" hangingPunct="1"/>
            <a:endParaRPr lang="en-GB" altLang="en-US" sz="2200" dirty="0"/>
          </a:p>
          <a:p>
            <a:pPr eaLnBrk="1" hangingPunct="1"/>
            <a:r>
              <a:rPr lang="en-GB" altLang="en-US" sz="3200" dirty="0"/>
              <a:t>Grounded theorists use primarily an inductive approach, constructing and synthesizing categories to move from simple to more complex understandings of a phenomenon</a:t>
            </a:r>
            <a:br>
              <a:rPr lang="en-GB" altLang="en-US" sz="3200" b="1" dirty="0"/>
            </a:br>
            <a:r>
              <a:rPr lang="en-GB" altLang="en-US" sz="3200" dirty="0"/>
              <a:t> </a:t>
            </a:r>
          </a:p>
        </p:txBody>
      </p:sp>
      <p:pic>
        <p:nvPicPr>
          <p:cNvPr id="3" name="Audio 2">
            <a:hlinkClick r:id="" action="ppaction://media"/>
            <a:extLst>
              <a:ext uri="{FF2B5EF4-FFF2-40B4-BE49-F238E27FC236}">
                <a16:creationId xmlns:a16="http://schemas.microsoft.com/office/drawing/2014/main" id="{2F5C02CB-EA73-44AF-8A08-DDC76D33A4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240"/>
    </mc:Choice>
    <mc:Fallback xmlns="">
      <p:transition spd="slow" advTm="16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7286" name="Picture 97285">
            <a:extLst>
              <a:ext uri="{FF2B5EF4-FFF2-40B4-BE49-F238E27FC236}">
                <a16:creationId xmlns:a16="http://schemas.microsoft.com/office/drawing/2014/main" id="{C3D5D277-81FD-4215-A935-347CE057158C}"/>
              </a:ext>
            </a:extLst>
          </p:cNvPr>
          <p:cNvPicPr>
            <a:picLocks noChangeAspect="1"/>
          </p:cNvPicPr>
          <p:nvPr/>
        </p:nvPicPr>
        <p:blipFill rotWithShape="1">
          <a:blip r:embed="rId5"/>
          <a:srcRect t="23391" r="9091"/>
          <a:stretch/>
        </p:blipFill>
        <p:spPr>
          <a:xfrm>
            <a:off x="20" y="10"/>
            <a:ext cx="12191980" cy="6857990"/>
          </a:xfrm>
          <a:prstGeom prst="rect">
            <a:avLst/>
          </a:prstGeom>
        </p:spPr>
      </p:pic>
      <p:sp>
        <p:nvSpPr>
          <p:cNvPr id="76" name="Rectangle 75">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7282" name="Rectangle 2">
            <a:extLst>
              <a:ext uri="{FF2B5EF4-FFF2-40B4-BE49-F238E27FC236}">
                <a16:creationId xmlns:a16="http://schemas.microsoft.com/office/drawing/2014/main" id="{24331859-25DA-4BE8-A8B8-02767BB4B9AD}"/>
              </a:ext>
            </a:extLst>
          </p:cNvPr>
          <p:cNvSpPr>
            <a:spLocks noGrp="1" noChangeArrowheads="1"/>
          </p:cNvSpPr>
          <p:nvPr>
            <p:ph type="title"/>
          </p:nvPr>
        </p:nvSpPr>
        <p:spPr>
          <a:xfrm>
            <a:off x="838200" y="365125"/>
            <a:ext cx="10515600" cy="1325563"/>
          </a:xfrm>
        </p:spPr>
        <p:txBody>
          <a:bodyPr>
            <a:normAutofit/>
          </a:bodyPr>
          <a:lstStyle/>
          <a:p>
            <a:pPr eaLnBrk="1" hangingPunct="1"/>
            <a:r>
              <a:rPr lang="en-US" altLang="en-US"/>
              <a:t>GROUNDED THEORY</a:t>
            </a:r>
          </a:p>
        </p:txBody>
      </p:sp>
      <p:graphicFrame>
        <p:nvGraphicFramePr>
          <p:cNvPr id="97285" name="Rectangle 3">
            <a:extLst>
              <a:ext uri="{FF2B5EF4-FFF2-40B4-BE49-F238E27FC236}">
                <a16:creationId xmlns:a16="http://schemas.microsoft.com/office/drawing/2014/main" id="{058634A3-1811-4868-969F-D62DD962E89A}"/>
              </a:ext>
            </a:extLst>
          </p:cNvPr>
          <p:cNvGraphicFramePr/>
          <p:nvPr>
            <p:extLst>
              <p:ext uri="{D42A27DB-BD31-4B8C-83A1-F6EECF244321}">
                <p14:modId xmlns:p14="http://schemas.microsoft.com/office/powerpoint/2010/main" val="7208373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73CDBC81-CD17-4711-85AA-04679BDF26A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715"/>
    </mc:Choice>
    <mc:Fallback xmlns="">
      <p:transition spd="slow" advTm="67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Shape 138">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226" name="Title 1">
            <a:extLst>
              <a:ext uri="{FF2B5EF4-FFF2-40B4-BE49-F238E27FC236}">
                <a16:creationId xmlns:a16="http://schemas.microsoft.com/office/drawing/2014/main" id="{6F2C943A-9CC1-400D-8C07-FBD6EC5061CF}"/>
              </a:ext>
            </a:extLst>
          </p:cNvPr>
          <p:cNvSpPr>
            <a:spLocks noGrp="1"/>
          </p:cNvSpPr>
          <p:nvPr>
            <p:ph type="title"/>
          </p:nvPr>
        </p:nvSpPr>
        <p:spPr>
          <a:xfrm>
            <a:off x="838200" y="609600"/>
            <a:ext cx="3739341" cy="1330839"/>
          </a:xfrm>
        </p:spPr>
        <p:txBody>
          <a:bodyPr>
            <a:normAutofit/>
          </a:bodyPr>
          <a:lstStyle/>
          <a:p>
            <a:pPr eaLnBrk="1" hangingPunct="1"/>
            <a:r>
              <a:rPr lang="en-GB" altLang="en-US" sz="4100"/>
              <a:t>Emerging Design</a:t>
            </a:r>
            <a:br>
              <a:rPr lang="en-GB" altLang="en-US" sz="4100"/>
            </a:br>
            <a:r>
              <a:rPr lang="en-GB" altLang="en-US" sz="4100"/>
              <a:t>Glasser (1992)</a:t>
            </a:r>
          </a:p>
        </p:txBody>
      </p:sp>
      <p:sp>
        <p:nvSpPr>
          <p:cNvPr id="52227" name="Content Placeholder 2">
            <a:extLst>
              <a:ext uri="{FF2B5EF4-FFF2-40B4-BE49-F238E27FC236}">
                <a16:creationId xmlns:a16="http://schemas.microsoft.com/office/drawing/2014/main" id="{0662FBD8-0F0A-45A6-8B12-7E459DF088F4}"/>
              </a:ext>
            </a:extLst>
          </p:cNvPr>
          <p:cNvSpPr>
            <a:spLocks noGrp="1"/>
          </p:cNvSpPr>
          <p:nvPr>
            <p:ph idx="1"/>
          </p:nvPr>
        </p:nvSpPr>
        <p:spPr>
          <a:xfrm>
            <a:off x="213437" y="2046618"/>
            <a:ext cx="4063595" cy="4201782"/>
          </a:xfrm>
        </p:spPr>
        <p:txBody>
          <a:bodyPr>
            <a:normAutofit fontScale="92500" lnSpcReduction="10000"/>
          </a:bodyPr>
          <a:lstStyle/>
          <a:p>
            <a:pPr eaLnBrk="1" hangingPunct="1"/>
            <a:r>
              <a:rPr lang="en-GB" altLang="en-US" sz="3200" dirty="0"/>
              <a:t>This design stresses the importance of </a:t>
            </a:r>
            <a:r>
              <a:rPr lang="en-GB" altLang="en-US" sz="3200" i="1" dirty="0"/>
              <a:t>comparing</a:t>
            </a:r>
            <a:r>
              <a:rPr lang="en-GB" altLang="en-US" sz="3200" dirty="0"/>
              <a:t> and </a:t>
            </a:r>
            <a:r>
              <a:rPr lang="en-GB" altLang="en-US" sz="3200" i="1" dirty="0"/>
              <a:t>connecting</a:t>
            </a:r>
            <a:r>
              <a:rPr lang="en-GB" altLang="en-US" sz="3200" dirty="0"/>
              <a:t> categories and emerging theories from the data collected, allowing the research to </a:t>
            </a:r>
            <a:r>
              <a:rPr lang="en-GB" altLang="en-US" sz="3200" i="1" dirty="0"/>
              <a:t>develop a theory </a:t>
            </a:r>
            <a:r>
              <a:rPr lang="en-GB" altLang="en-US" sz="3200" dirty="0"/>
              <a:t>and discuss the relationships between categories</a:t>
            </a:r>
            <a:r>
              <a:rPr lang="en-GB" altLang="en-US" sz="2000" dirty="0"/>
              <a:t>.</a:t>
            </a:r>
          </a:p>
          <a:p>
            <a:pPr eaLnBrk="1" hangingPunct="1"/>
            <a:endParaRPr lang="en-GB" altLang="en-US" sz="2000" dirty="0"/>
          </a:p>
        </p:txBody>
      </p:sp>
      <p:pic>
        <p:nvPicPr>
          <p:cNvPr id="52228" name="Picture 2">
            <a:extLst>
              <a:ext uri="{FF2B5EF4-FFF2-40B4-BE49-F238E27FC236}">
                <a16:creationId xmlns:a16="http://schemas.microsoft.com/office/drawing/2014/main" id="{E697FF29-C4B4-40D9-8AAA-29A161129FF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471372" y="661916"/>
            <a:ext cx="6103311" cy="555790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Audio 5">
            <a:hlinkClick r:id="" action="ppaction://media"/>
            <a:extLst>
              <a:ext uri="{FF2B5EF4-FFF2-40B4-BE49-F238E27FC236}">
                <a16:creationId xmlns:a16="http://schemas.microsoft.com/office/drawing/2014/main" id="{F8EBC34D-A097-4FAE-9B5A-4B38BFB2EED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246"/>
    </mc:Choice>
    <mc:Fallback xmlns="">
      <p:transition spd="slow" advTm="19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99335" name="Rectangle 7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330" name="Rectangle 2">
            <a:extLst>
              <a:ext uri="{FF2B5EF4-FFF2-40B4-BE49-F238E27FC236}">
                <a16:creationId xmlns:a16="http://schemas.microsoft.com/office/drawing/2014/main" id="{6111F32B-96A0-42DA-A8EE-26AD6D9535AB}"/>
              </a:ext>
            </a:extLst>
          </p:cNvPr>
          <p:cNvSpPr>
            <a:spLocks noGrp="1" noChangeArrowheads="1"/>
          </p:cNvSpPr>
          <p:nvPr>
            <p:ph type="title"/>
          </p:nvPr>
        </p:nvSpPr>
        <p:spPr>
          <a:xfrm>
            <a:off x="5297762" y="329184"/>
            <a:ext cx="6251110" cy="1783080"/>
          </a:xfrm>
        </p:spPr>
        <p:txBody>
          <a:bodyPr anchor="b">
            <a:normAutofit/>
          </a:bodyPr>
          <a:lstStyle/>
          <a:p>
            <a:r>
              <a:rPr lang="en-GB" altLang="en-US" sz="5400"/>
              <a:t>Credibility</a:t>
            </a:r>
          </a:p>
        </p:txBody>
      </p:sp>
      <p:pic>
        <p:nvPicPr>
          <p:cNvPr id="99336" name="Picture 99332" descr="Magnifying glass showing decling performance">
            <a:extLst>
              <a:ext uri="{FF2B5EF4-FFF2-40B4-BE49-F238E27FC236}">
                <a16:creationId xmlns:a16="http://schemas.microsoft.com/office/drawing/2014/main" id="{20BE39A2-9382-4A36-B350-2C08B29BE398}"/>
              </a:ext>
            </a:extLst>
          </p:cNvPr>
          <p:cNvPicPr>
            <a:picLocks noChangeAspect="1"/>
          </p:cNvPicPr>
          <p:nvPr/>
        </p:nvPicPr>
        <p:blipFill rotWithShape="1">
          <a:blip r:embed="rId5"/>
          <a:srcRect l="12053" r="426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331" name="Rectangle 3">
            <a:extLst>
              <a:ext uri="{FF2B5EF4-FFF2-40B4-BE49-F238E27FC236}">
                <a16:creationId xmlns:a16="http://schemas.microsoft.com/office/drawing/2014/main" id="{5CC80F01-C296-4186-B4E9-C81088C3D50F}"/>
              </a:ext>
            </a:extLst>
          </p:cNvPr>
          <p:cNvSpPr>
            <a:spLocks noGrp="1" noChangeArrowheads="1"/>
          </p:cNvSpPr>
          <p:nvPr>
            <p:ph type="body" idx="1"/>
          </p:nvPr>
        </p:nvSpPr>
        <p:spPr>
          <a:xfrm>
            <a:off x="5297762" y="2706624"/>
            <a:ext cx="6251110" cy="3483864"/>
          </a:xfrm>
        </p:spPr>
        <p:txBody>
          <a:bodyPr>
            <a:normAutofit/>
          </a:bodyPr>
          <a:lstStyle/>
          <a:p>
            <a:endParaRPr lang="en-GB" altLang="en-US" sz="2200" dirty="0"/>
          </a:p>
          <a:p>
            <a:endParaRPr lang="en-GB" altLang="en-US" sz="2200" dirty="0"/>
          </a:p>
          <a:p>
            <a:r>
              <a:rPr lang="en-GB" altLang="en-US" sz="2200" dirty="0"/>
              <a:t>Tested through these additional rounds of data collection</a:t>
            </a:r>
          </a:p>
          <a:p>
            <a:r>
              <a:rPr lang="en-GB" altLang="en-US" sz="2200" dirty="0"/>
              <a:t>Discriminant sampling</a:t>
            </a:r>
          </a:p>
        </p:txBody>
      </p:sp>
      <p:pic>
        <p:nvPicPr>
          <p:cNvPr id="4" name="Audio 3">
            <a:hlinkClick r:id="" action="ppaction://media"/>
            <a:extLst>
              <a:ext uri="{FF2B5EF4-FFF2-40B4-BE49-F238E27FC236}">
                <a16:creationId xmlns:a16="http://schemas.microsoft.com/office/drawing/2014/main" id="{A2A1F17B-F8E4-4803-929C-A3EDB0BB8AF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805"/>
    </mc:Choice>
    <mc:Fallback xmlns="">
      <p:transition spd="slow" advTm="11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378" name="Rectangle 2">
            <a:extLst>
              <a:ext uri="{FF2B5EF4-FFF2-40B4-BE49-F238E27FC236}">
                <a16:creationId xmlns:a16="http://schemas.microsoft.com/office/drawing/2014/main" id="{D2DDB73A-CD33-4D61-9DA8-3A08732CF943}"/>
              </a:ext>
            </a:extLst>
          </p:cNvPr>
          <p:cNvSpPr>
            <a:spLocks noGrp="1" noChangeArrowheads="1"/>
          </p:cNvSpPr>
          <p:nvPr>
            <p:ph type="title"/>
          </p:nvPr>
        </p:nvSpPr>
        <p:spPr>
          <a:xfrm>
            <a:off x="1137036" y="548640"/>
            <a:ext cx="9543405" cy="1188720"/>
          </a:xfrm>
        </p:spPr>
        <p:txBody>
          <a:bodyPr>
            <a:normAutofit/>
          </a:bodyPr>
          <a:lstStyle/>
          <a:p>
            <a:pPr eaLnBrk="1" hangingPunct="1"/>
            <a:r>
              <a:rPr lang="en-US" altLang="en-US">
                <a:solidFill>
                  <a:schemeClr val="tx1">
                    <a:lumMod val="85000"/>
                    <a:lumOff val="15000"/>
                  </a:schemeClr>
                </a:solidFill>
              </a:rPr>
              <a:t>GROUNDED THEORY</a:t>
            </a:r>
          </a:p>
        </p:txBody>
      </p:sp>
      <p:sp>
        <p:nvSpPr>
          <p:cNvPr id="101379" name="Rectangle 3">
            <a:extLst>
              <a:ext uri="{FF2B5EF4-FFF2-40B4-BE49-F238E27FC236}">
                <a16:creationId xmlns:a16="http://schemas.microsoft.com/office/drawing/2014/main" id="{3767CAE9-9E04-4400-A38C-D17FC0EF5D11}"/>
              </a:ext>
            </a:extLst>
          </p:cNvPr>
          <p:cNvSpPr>
            <a:spLocks noGrp="1" noChangeArrowheads="1"/>
          </p:cNvSpPr>
          <p:nvPr>
            <p:ph type="body" idx="1"/>
          </p:nvPr>
        </p:nvSpPr>
        <p:spPr>
          <a:xfrm>
            <a:off x="1957987" y="2431765"/>
            <a:ext cx="8276026" cy="3320031"/>
          </a:xfrm>
        </p:spPr>
        <p:txBody>
          <a:bodyPr anchor="ctr">
            <a:normAutofit/>
          </a:bodyPr>
          <a:lstStyle/>
          <a:p>
            <a:pPr eaLnBrk="1" hangingPunct="1"/>
            <a:endParaRPr lang="en-GB" altLang="en-US" sz="2000" dirty="0">
              <a:solidFill>
                <a:schemeClr val="tx1">
                  <a:lumMod val="85000"/>
                  <a:lumOff val="15000"/>
                </a:schemeClr>
              </a:solidFill>
            </a:endParaRPr>
          </a:p>
          <a:p>
            <a:pPr eaLnBrk="1" hangingPunct="1"/>
            <a:r>
              <a:rPr lang="en-GB" altLang="en-US" dirty="0">
                <a:solidFill>
                  <a:schemeClr val="tx1">
                    <a:lumMod val="85000"/>
                    <a:lumOff val="15000"/>
                  </a:schemeClr>
                </a:solidFill>
              </a:rPr>
              <a:t>Focuses on the interplay of researcher and data that influences theory development and verification (Charmaz, 2006; Corbin &amp; Strauss, 2008)</a:t>
            </a:r>
            <a:br>
              <a:rPr lang="en-GB" altLang="en-US" dirty="0">
                <a:solidFill>
                  <a:schemeClr val="tx1">
                    <a:lumMod val="85000"/>
                    <a:lumOff val="15000"/>
                  </a:schemeClr>
                </a:solidFill>
              </a:rPr>
            </a:br>
            <a:br>
              <a:rPr lang="en-GB" altLang="en-US" sz="2000" dirty="0">
                <a:solidFill>
                  <a:schemeClr val="tx1">
                    <a:lumMod val="85000"/>
                    <a:lumOff val="15000"/>
                  </a:schemeClr>
                </a:solidFill>
              </a:rPr>
            </a:br>
            <a:r>
              <a:rPr lang="en-GB" altLang="en-US" sz="2000" dirty="0">
                <a:solidFill>
                  <a:schemeClr val="tx1">
                    <a:lumMod val="85000"/>
                    <a:lumOff val="15000"/>
                  </a:schemeClr>
                </a:solidFill>
              </a:rPr>
              <a:t> </a:t>
            </a:r>
          </a:p>
        </p:txBody>
      </p:sp>
      <p:sp>
        <p:nvSpPr>
          <p:cNvPr id="76" name="Freeform: Shape 75">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Audio 1">
            <a:hlinkClick r:id="" action="ppaction://media"/>
            <a:extLst>
              <a:ext uri="{FF2B5EF4-FFF2-40B4-BE49-F238E27FC236}">
                <a16:creationId xmlns:a16="http://schemas.microsoft.com/office/drawing/2014/main" id="{902A98CE-9B60-46D1-9583-063D948960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361"/>
    </mc:Choice>
    <mc:Fallback xmlns="">
      <p:transition spd="slow" advTm="13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3E5E3252-0274-4F85-8819-B21E677F908B}"/>
              </a:ext>
            </a:extLst>
          </p:cNvPr>
          <p:cNvSpPr>
            <a:spLocks noGrp="1" noChangeArrowheads="1"/>
          </p:cNvSpPr>
          <p:nvPr>
            <p:ph type="title"/>
          </p:nvPr>
        </p:nvSpPr>
        <p:spPr/>
        <p:txBody>
          <a:bodyPr/>
          <a:lstStyle/>
          <a:p>
            <a:r>
              <a:rPr lang="en-US" altLang="en-US"/>
              <a:t>GROUNDED THEORY</a:t>
            </a:r>
            <a:endParaRPr lang="en-GB" altLang="en-US"/>
          </a:p>
        </p:txBody>
      </p:sp>
      <p:sp>
        <p:nvSpPr>
          <p:cNvPr id="103427" name="Rectangle 3">
            <a:extLst>
              <a:ext uri="{FF2B5EF4-FFF2-40B4-BE49-F238E27FC236}">
                <a16:creationId xmlns:a16="http://schemas.microsoft.com/office/drawing/2014/main" id="{3336A3E6-00B8-4F5E-9159-CF223F85E53C}"/>
              </a:ext>
            </a:extLst>
          </p:cNvPr>
          <p:cNvSpPr>
            <a:spLocks noGrp="1" noChangeArrowheads="1"/>
          </p:cNvSpPr>
          <p:nvPr>
            <p:ph type="body" idx="1"/>
          </p:nvPr>
        </p:nvSpPr>
        <p:spPr/>
        <p:txBody>
          <a:bodyPr/>
          <a:lstStyle/>
          <a:p>
            <a:endParaRPr lang="en-GB" altLang="en-US" dirty="0">
              <a:solidFill>
                <a:srgbClr val="000000"/>
              </a:solidFill>
            </a:endParaRPr>
          </a:p>
          <a:p>
            <a:r>
              <a:rPr lang="en-GB" altLang="en-US" dirty="0">
                <a:solidFill>
                  <a:srgbClr val="000000"/>
                </a:solidFill>
              </a:rPr>
              <a:t>Explores, describes, predicts, and explains phenomena for local (for a particular context/setting) or grand (across multiple contexts/settings) theories.</a:t>
            </a:r>
            <a:br>
              <a:rPr lang="en-GB" altLang="en-US" dirty="0">
                <a:solidFill>
                  <a:srgbClr val="000000"/>
                </a:solidFill>
              </a:rPr>
            </a:br>
            <a:endParaRPr lang="en-GB" altLang="en-US" dirty="0">
              <a:solidFill>
                <a:srgbClr val="000000"/>
              </a:solidFill>
            </a:endParaRPr>
          </a:p>
        </p:txBody>
      </p:sp>
      <p:pic>
        <p:nvPicPr>
          <p:cNvPr id="3" name="Audio 2">
            <a:hlinkClick r:id="" action="ppaction://media"/>
            <a:extLst>
              <a:ext uri="{FF2B5EF4-FFF2-40B4-BE49-F238E27FC236}">
                <a16:creationId xmlns:a16="http://schemas.microsoft.com/office/drawing/2014/main" id="{0C95592B-9E54-4D9E-AADC-F3EBD02722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329"/>
    </mc:Choice>
    <mc:Fallback xmlns="">
      <p:transition spd="slow" advTm="20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74" name="Rectangle 2">
            <a:extLst>
              <a:ext uri="{FF2B5EF4-FFF2-40B4-BE49-F238E27FC236}">
                <a16:creationId xmlns:a16="http://schemas.microsoft.com/office/drawing/2014/main" id="{D9D60D76-1B5F-4126-BB94-F740AE9B7CF4}"/>
              </a:ext>
            </a:extLst>
          </p:cNvPr>
          <p:cNvSpPr>
            <a:spLocks noGrp="1" noChangeArrowheads="1"/>
          </p:cNvSpPr>
          <p:nvPr>
            <p:ph type="title"/>
          </p:nvPr>
        </p:nvSpPr>
        <p:spPr>
          <a:xfrm>
            <a:off x="838200" y="365125"/>
            <a:ext cx="5558489" cy="1325563"/>
          </a:xfrm>
        </p:spPr>
        <p:txBody>
          <a:bodyPr>
            <a:normAutofit/>
          </a:bodyPr>
          <a:lstStyle/>
          <a:p>
            <a:pPr eaLnBrk="1" hangingPunct="1"/>
            <a:r>
              <a:rPr lang="en-GB" altLang="en-US"/>
              <a:t>RELEVANCE TO COUNSELLING</a:t>
            </a:r>
          </a:p>
        </p:txBody>
      </p:sp>
      <p:sp>
        <p:nvSpPr>
          <p:cNvPr id="74" name="Freeform: Shape 73">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475" name="Rectangle 3">
            <a:extLst>
              <a:ext uri="{FF2B5EF4-FFF2-40B4-BE49-F238E27FC236}">
                <a16:creationId xmlns:a16="http://schemas.microsoft.com/office/drawing/2014/main" id="{FB1FF024-BFB0-4E98-8534-7AE6BCC599E7}"/>
              </a:ext>
            </a:extLst>
          </p:cNvPr>
          <p:cNvSpPr>
            <a:spLocks noGrp="1" noChangeArrowheads="1"/>
          </p:cNvSpPr>
          <p:nvPr>
            <p:ph type="body" idx="1"/>
          </p:nvPr>
        </p:nvSpPr>
        <p:spPr>
          <a:xfrm>
            <a:off x="964460" y="1331572"/>
            <a:ext cx="6071569" cy="5011945"/>
          </a:xfrm>
        </p:spPr>
        <p:txBody>
          <a:bodyPr>
            <a:normAutofit fontScale="92500" lnSpcReduction="20000"/>
          </a:bodyPr>
          <a:lstStyle/>
          <a:p>
            <a:pPr eaLnBrk="1" hangingPunct="1"/>
            <a:endParaRPr lang="en-GB" altLang="en-US" dirty="0"/>
          </a:p>
          <a:p>
            <a:pPr eaLnBrk="1" hangingPunct="1"/>
            <a:r>
              <a:rPr lang="en-GB" altLang="en-US" sz="4300" dirty="0"/>
              <a:t>Counselling researchers seek to describe and explain for a particular phenomenon the sequences, processes, conditions, and actions (i.e., a theoretical framework or model; Corbin &amp; Strauss, 2008)</a:t>
            </a:r>
            <a:br>
              <a:rPr lang="en-GB" altLang="en-US" sz="4300" dirty="0"/>
            </a:br>
            <a:br>
              <a:rPr lang="en-GB" altLang="en-US" dirty="0"/>
            </a:br>
            <a:r>
              <a:rPr lang="en-GB" altLang="en-US" dirty="0"/>
              <a:t> </a:t>
            </a:r>
          </a:p>
        </p:txBody>
      </p:sp>
      <p:sp>
        <p:nvSpPr>
          <p:cNvPr id="76" name="Oval 75">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Block Arc 77">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0" name="Freeform: Shape 79">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82" name="Straight Connector 81">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84" name="Freeform: Shape 83">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6" name="Arc 85">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8" name="Freeform: Shape 87">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7593FD21-19D1-4907-A5BD-4FA0357378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4125"/>
    </mc:Choice>
    <mc:Fallback xmlns="">
      <p:transition spd="slow" advTm="24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B82E5-E63F-48B7-A8D9-9A8F15DBC1E7}"/>
              </a:ext>
            </a:extLst>
          </p:cNvPr>
          <p:cNvSpPr>
            <a:spLocks noGrp="1"/>
          </p:cNvSpPr>
          <p:nvPr>
            <p:ph type="title"/>
          </p:nvPr>
        </p:nvSpPr>
        <p:spPr>
          <a:xfrm>
            <a:off x="4965430" y="629268"/>
            <a:ext cx="6586491" cy="1286160"/>
          </a:xfrm>
        </p:spPr>
        <p:txBody>
          <a:bodyPr anchor="b">
            <a:normAutofit/>
          </a:bodyPr>
          <a:lstStyle/>
          <a:p>
            <a:r>
              <a:rPr lang="en-GB" dirty="0"/>
              <a:t>Relevance to counselling</a:t>
            </a:r>
          </a:p>
        </p:txBody>
      </p:sp>
      <p:sp>
        <p:nvSpPr>
          <p:cNvPr id="3" name="Content Placeholder 2">
            <a:extLst>
              <a:ext uri="{FF2B5EF4-FFF2-40B4-BE49-F238E27FC236}">
                <a16:creationId xmlns:a16="http://schemas.microsoft.com/office/drawing/2014/main" id="{8EC3D5A0-0E1D-45D6-9989-3BE617011EB4}"/>
              </a:ext>
            </a:extLst>
          </p:cNvPr>
          <p:cNvSpPr>
            <a:spLocks noGrp="1"/>
          </p:cNvSpPr>
          <p:nvPr>
            <p:ph idx="1"/>
          </p:nvPr>
        </p:nvSpPr>
        <p:spPr>
          <a:xfrm>
            <a:off x="4578856" y="1665248"/>
            <a:ext cx="6586489" cy="3785419"/>
          </a:xfrm>
        </p:spPr>
        <p:txBody>
          <a:bodyPr>
            <a:normAutofit/>
          </a:bodyPr>
          <a:lstStyle/>
          <a:p>
            <a:endParaRPr lang="en-GB" sz="2000" dirty="0"/>
          </a:p>
          <a:p>
            <a:endParaRPr lang="en-GB" sz="2000" dirty="0"/>
          </a:p>
          <a:p>
            <a:endParaRPr lang="en-GB" sz="2000" dirty="0"/>
          </a:p>
          <a:p>
            <a:r>
              <a:rPr lang="en-GB" sz="3600" dirty="0"/>
              <a:t>Consider ways you can see that this approach relates to counselling</a:t>
            </a:r>
          </a:p>
        </p:txBody>
      </p:sp>
      <p:pic>
        <p:nvPicPr>
          <p:cNvPr id="5" name="Picture 4" descr="One in a crowd">
            <a:extLst>
              <a:ext uri="{FF2B5EF4-FFF2-40B4-BE49-F238E27FC236}">
                <a16:creationId xmlns:a16="http://schemas.microsoft.com/office/drawing/2014/main" id="{AFB9EA89-2B49-4953-AE87-11001873C17E}"/>
              </a:ext>
            </a:extLst>
          </p:cNvPr>
          <p:cNvPicPr>
            <a:picLocks noChangeAspect="1"/>
          </p:cNvPicPr>
          <p:nvPr/>
        </p:nvPicPr>
        <p:blipFill rotWithShape="1">
          <a:blip r:embed="rId4"/>
          <a:srcRect l="28748" r="2055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6E8CD7E7-A4EA-418F-B133-421D7AD8DE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61834599"/>
      </p:ext>
    </p:extLst>
  </p:cSld>
  <p:clrMapOvr>
    <a:masterClrMapping/>
  </p:clrMapOvr>
  <mc:AlternateContent xmlns:mc="http://schemas.openxmlformats.org/markup-compatibility/2006" xmlns:p14="http://schemas.microsoft.com/office/powerpoint/2010/main">
    <mc:Choice Requires="p14">
      <p:transition spd="slow" p14:dur="2000" advTm="10309"/>
    </mc:Choice>
    <mc:Fallback xmlns="">
      <p:transition spd="slow" advTm="10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67DFB520-5509-4341-B5CE-0FBD953CAC3C}"/>
              </a:ext>
            </a:extLst>
          </p:cNvPr>
          <p:cNvSpPr>
            <a:spLocks noGrp="1"/>
          </p:cNvSpPr>
          <p:nvPr>
            <p:ph type="title"/>
          </p:nvPr>
        </p:nvSpPr>
        <p:spPr/>
        <p:txBody>
          <a:bodyPr/>
          <a:lstStyle/>
          <a:p>
            <a:pPr eaLnBrk="1" hangingPunct="1"/>
            <a:r>
              <a:rPr lang="en-GB" altLang="en-US" b="1" dirty="0"/>
              <a:t>Strengths of Grounded Theory</a:t>
            </a:r>
          </a:p>
        </p:txBody>
      </p:sp>
      <p:graphicFrame>
        <p:nvGraphicFramePr>
          <p:cNvPr id="82949" name="Content Placeholder 2">
            <a:extLst>
              <a:ext uri="{FF2B5EF4-FFF2-40B4-BE49-F238E27FC236}">
                <a16:creationId xmlns:a16="http://schemas.microsoft.com/office/drawing/2014/main" id="{56F58C36-5092-487D-8AE5-4B41F1A53C1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BAF90977-CD42-46A9-B098-1783D149E17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389"/>
    </mc:Choice>
    <mc:Fallback xmlns="">
      <p:transition spd="slow" advTm="10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970" name="Title 1">
            <a:extLst>
              <a:ext uri="{FF2B5EF4-FFF2-40B4-BE49-F238E27FC236}">
                <a16:creationId xmlns:a16="http://schemas.microsoft.com/office/drawing/2014/main" id="{15304513-CFAB-4265-9052-A754FD00AE32}"/>
              </a:ext>
            </a:extLst>
          </p:cNvPr>
          <p:cNvSpPr>
            <a:spLocks noGrp="1"/>
          </p:cNvSpPr>
          <p:nvPr>
            <p:ph type="title"/>
          </p:nvPr>
        </p:nvSpPr>
        <p:spPr>
          <a:xfrm>
            <a:off x="838200" y="609600"/>
            <a:ext cx="3739341" cy="1330839"/>
          </a:xfrm>
        </p:spPr>
        <p:txBody>
          <a:bodyPr>
            <a:normAutofit fontScale="90000"/>
          </a:bodyPr>
          <a:lstStyle/>
          <a:p>
            <a:pPr eaLnBrk="1" hangingPunct="1"/>
            <a:r>
              <a:rPr lang="en-GB" altLang="en-US" b="1" dirty="0"/>
              <a:t>Strengths of Grounded Theory</a:t>
            </a:r>
          </a:p>
        </p:txBody>
      </p:sp>
      <p:sp>
        <p:nvSpPr>
          <p:cNvPr id="83971" name="Content Placeholder 2">
            <a:extLst>
              <a:ext uri="{FF2B5EF4-FFF2-40B4-BE49-F238E27FC236}">
                <a16:creationId xmlns:a16="http://schemas.microsoft.com/office/drawing/2014/main" id="{96A0423F-63E7-48C1-A245-FB0F6FFC2974}"/>
              </a:ext>
            </a:extLst>
          </p:cNvPr>
          <p:cNvSpPr>
            <a:spLocks noGrp="1"/>
          </p:cNvSpPr>
          <p:nvPr>
            <p:ph idx="1"/>
          </p:nvPr>
        </p:nvSpPr>
        <p:spPr>
          <a:xfrm>
            <a:off x="862366" y="2194102"/>
            <a:ext cx="3427001" cy="3908586"/>
          </a:xfrm>
        </p:spPr>
        <p:txBody>
          <a:bodyPr>
            <a:normAutofit/>
          </a:bodyPr>
          <a:lstStyle/>
          <a:p>
            <a:pPr eaLnBrk="1" hangingPunct="1"/>
            <a:endParaRPr lang="en-GB" altLang="en-US" sz="2000" dirty="0"/>
          </a:p>
          <a:p>
            <a:pPr eaLnBrk="1" hangingPunct="1"/>
            <a:r>
              <a:rPr lang="en-GB" altLang="en-US" sz="3600" dirty="0"/>
              <a:t>NEW THEORIES ARE DEVELOPED</a:t>
            </a:r>
          </a:p>
          <a:p>
            <a:pPr eaLnBrk="1" hangingPunct="1"/>
            <a:endParaRPr lang="en-GB" altLang="en-US" sz="2000" dirty="0"/>
          </a:p>
        </p:txBody>
      </p:sp>
      <p:pic>
        <p:nvPicPr>
          <p:cNvPr id="83972" name="Picture 1" descr="Dirk Riehle's cycle of &lt;strong&gt;theory&lt;/strong&gt; formation and validation">
            <a:extLst>
              <a:ext uri="{FF2B5EF4-FFF2-40B4-BE49-F238E27FC236}">
                <a16:creationId xmlns:a16="http://schemas.microsoft.com/office/drawing/2014/main" id="{FC7F2C78-64F8-4EDF-BB05-B7B73EA0F57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5445457" y="1532777"/>
            <a:ext cx="6155141" cy="38161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a:extLst>
              <a:ext uri="{FF2B5EF4-FFF2-40B4-BE49-F238E27FC236}">
                <a16:creationId xmlns:a16="http://schemas.microsoft.com/office/drawing/2014/main" id="{EBFC7707-708B-42AF-889F-1851553479B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299"/>
    </mc:Choice>
    <mc:Fallback xmlns="">
      <p:transition spd="slow" advTm="8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4994" name="Title 1">
            <a:extLst>
              <a:ext uri="{FF2B5EF4-FFF2-40B4-BE49-F238E27FC236}">
                <a16:creationId xmlns:a16="http://schemas.microsoft.com/office/drawing/2014/main" id="{AC2617CD-76FB-40D4-BAEA-7094EF2F6EDF}"/>
              </a:ext>
            </a:extLst>
          </p:cNvPr>
          <p:cNvSpPr>
            <a:spLocks noGrp="1"/>
          </p:cNvSpPr>
          <p:nvPr>
            <p:ph type="title"/>
          </p:nvPr>
        </p:nvSpPr>
        <p:spPr>
          <a:xfrm>
            <a:off x="838200" y="365125"/>
            <a:ext cx="5393361" cy="1325563"/>
          </a:xfrm>
        </p:spPr>
        <p:txBody>
          <a:bodyPr>
            <a:normAutofit/>
          </a:bodyPr>
          <a:lstStyle/>
          <a:p>
            <a:pPr eaLnBrk="1" hangingPunct="1"/>
            <a:r>
              <a:rPr lang="en-GB" altLang="en-US" b="1" dirty="0"/>
              <a:t>Strengths of Grounded Theory</a:t>
            </a:r>
          </a:p>
        </p:txBody>
      </p:sp>
      <p:sp>
        <p:nvSpPr>
          <p:cNvPr id="84995" name="Content Placeholder 2">
            <a:extLst>
              <a:ext uri="{FF2B5EF4-FFF2-40B4-BE49-F238E27FC236}">
                <a16:creationId xmlns:a16="http://schemas.microsoft.com/office/drawing/2014/main" id="{1836339D-48A7-496C-89E7-03C46DB4BED3}"/>
              </a:ext>
            </a:extLst>
          </p:cNvPr>
          <p:cNvSpPr>
            <a:spLocks noGrp="1"/>
          </p:cNvSpPr>
          <p:nvPr>
            <p:ph idx="1"/>
          </p:nvPr>
        </p:nvSpPr>
        <p:spPr>
          <a:xfrm>
            <a:off x="147196" y="1825625"/>
            <a:ext cx="6084366" cy="4736788"/>
          </a:xfrm>
        </p:spPr>
        <p:txBody>
          <a:bodyPr>
            <a:noAutofit/>
          </a:bodyPr>
          <a:lstStyle/>
          <a:p>
            <a:pPr eaLnBrk="1" hangingPunct="1"/>
            <a:r>
              <a:rPr lang="en-GB" altLang="en-US" sz="3200" dirty="0"/>
              <a:t>Effective; </a:t>
            </a:r>
          </a:p>
          <a:p>
            <a:pPr eaLnBrk="1" hangingPunct="1"/>
            <a:r>
              <a:rPr lang="en-GB" altLang="en-US" sz="3200" dirty="0"/>
              <a:t>High quality; </a:t>
            </a:r>
          </a:p>
          <a:p>
            <a:pPr eaLnBrk="1" hangingPunct="1"/>
            <a:r>
              <a:rPr lang="en-GB" altLang="en-US" sz="3200" dirty="0"/>
              <a:t>Emergent research design reflects the idiosyncratic nature of the study; </a:t>
            </a:r>
          </a:p>
          <a:p>
            <a:pPr eaLnBrk="1" hangingPunct="1"/>
            <a:r>
              <a:rPr lang="en-GB" altLang="en-US" sz="3200" dirty="0"/>
              <a:t>Findings are always refined and negotiated.</a:t>
            </a:r>
          </a:p>
          <a:p>
            <a:pPr eaLnBrk="1" hangingPunct="1"/>
            <a:r>
              <a:rPr lang="en-GB" altLang="en-US" sz="3200" dirty="0"/>
              <a:t>Theories are created</a:t>
            </a:r>
          </a:p>
        </p:txBody>
      </p:sp>
      <p:pic>
        <p:nvPicPr>
          <p:cNvPr id="84996" name="Picture 2">
            <a:extLst>
              <a:ext uri="{FF2B5EF4-FFF2-40B4-BE49-F238E27FC236}">
                <a16:creationId xmlns:a16="http://schemas.microsoft.com/office/drawing/2014/main" id="{B0B38B84-C2F7-4BEC-8A51-F860E2FA867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780" r="10251" b="1"/>
          <a:stretch/>
        </p:blipFill>
        <p:spPr bwMode="auto">
          <a:xfrm>
            <a:off x="6993582" y="1440175"/>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 name="Audio 9">
            <a:hlinkClick r:id="" action="ppaction://media"/>
            <a:extLst>
              <a:ext uri="{FF2B5EF4-FFF2-40B4-BE49-F238E27FC236}">
                <a16:creationId xmlns:a16="http://schemas.microsoft.com/office/drawing/2014/main" id="{5601CFB7-3C6F-408B-961A-C20465D9E12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1233"/>
    </mc:Choice>
    <mc:Fallback xmlns="">
      <p:transition spd="slow" advTm="31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18" name="Title 1">
            <a:extLst>
              <a:ext uri="{FF2B5EF4-FFF2-40B4-BE49-F238E27FC236}">
                <a16:creationId xmlns:a16="http://schemas.microsoft.com/office/drawing/2014/main" id="{3621253B-3AB5-453A-8EEF-628CD3BD7A1A}"/>
              </a:ext>
            </a:extLst>
          </p:cNvPr>
          <p:cNvSpPr>
            <a:spLocks noGrp="1"/>
          </p:cNvSpPr>
          <p:nvPr>
            <p:ph type="title"/>
          </p:nvPr>
        </p:nvSpPr>
        <p:spPr>
          <a:xfrm>
            <a:off x="526773" y="22678"/>
            <a:ext cx="11018520" cy="1434415"/>
          </a:xfrm>
        </p:spPr>
        <p:txBody>
          <a:bodyPr anchor="b">
            <a:normAutofit/>
          </a:bodyPr>
          <a:lstStyle/>
          <a:p>
            <a:pPr eaLnBrk="1" hangingPunct="1"/>
            <a:r>
              <a:rPr lang="en-GB" altLang="en-US" sz="5400" dirty="0"/>
              <a:t>Strengths of Grounded Theory</a:t>
            </a:r>
          </a:p>
        </p:txBody>
      </p:sp>
      <p:sp>
        <p:nvSpPr>
          <p:cNvPr id="7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553871-C9BC-40ED-8803-A66FF3068FDB}"/>
              </a:ext>
            </a:extLst>
          </p:cNvPr>
          <p:cNvSpPr>
            <a:spLocks noGrp="1"/>
          </p:cNvSpPr>
          <p:nvPr>
            <p:ph idx="1"/>
          </p:nvPr>
        </p:nvSpPr>
        <p:spPr>
          <a:xfrm>
            <a:off x="221226" y="2134682"/>
            <a:ext cx="8026661" cy="4564920"/>
          </a:xfrm>
        </p:spPr>
        <p:txBody>
          <a:bodyPr anchor="t">
            <a:normAutofit/>
          </a:bodyPr>
          <a:lstStyle/>
          <a:p>
            <a:pPr eaLnBrk="1" hangingPunct="1">
              <a:defRPr/>
            </a:pPr>
            <a:r>
              <a:rPr lang="en-GB" sz="3600" dirty="0"/>
              <a:t>Detailed and systematic procedures  </a:t>
            </a:r>
          </a:p>
          <a:p>
            <a:pPr eaLnBrk="1" hangingPunct="1">
              <a:defRPr/>
            </a:pPr>
            <a:r>
              <a:rPr lang="en-GB" sz="3600" dirty="0"/>
              <a:t>The resulting theory and hypotheses help generate future investigation into the phenomenon</a:t>
            </a:r>
          </a:p>
          <a:p>
            <a:pPr eaLnBrk="1" hangingPunct="1">
              <a:defRPr/>
            </a:pPr>
            <a:r>
              <a:rPr lang="en-GB" sz="3600" dirty="0"/>
              <a:t>Researcher is open minded, and able to look at the data through many lenses </a:t>
            </a:r>
          </a:p>
          <a:p>
            <a:pPr eaLnBrk="1" hangingPunct="1">
              <a:defRPr/>
            </a:pPr>
            <a:r>
              <a:rPr lang="en-GB" sz="3600" dirty="0"/>
              <a:t>Data collection occurs over time </a:t>
            </a:r>
          </a:p>
          <a:p>
            <a:pPr eaLnBrk="1" hangingPunct="1">
              <a:defRPr/>
            </a:pPr>
            <a:endParaRPr lang="en-GB" sz="2200" dirty="0"/>
          </a:p>
        </p:txBody>
      </p:sp>
      <p:pic>
        <p:nvPicPr>
          <p:cNvPr id="86020" name="Picture 2">
            <a:extLst>
              <a:ext uri="{FF2B5EF4-FFF2-40B4-BE49-F238E27FC236}">
                <a16:creationId xmlns:a16="http://schemas.microsoft.com/office/drawing/2014/main" id="{FB518B76-BEBC-47E3-9B1E-3009537B644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221" r="11694" b="2"/>
          <a:stretch/>
        </p:blipFill>
        <p:spPr bwMode="auto">
          <a:xfrm>
            <a:off x="8247888" y="4783820"/>
            <a:ext cx="3941064" cy="205150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Audio 5">
            <a:hlinkClick r:id="" action="ppaction://media"/>
            <a:extLst>
              <a:ext uri="{FF2B5EF4-FFF2-40B4-BE49-F238E27FC236}">
                <a16:creationId xmlns:a16="http://schemas.microsoft.com/office/drawing/2014/main" id="{2EE6CC15-135F-48C8-B951-8C5DABD537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7185"/>
    </mc:Choice>
    <mc:Fallback xmlns="">
      <p:transition spd="slow" advTm="37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A37FCDD1-8E87-4CD3-94B4-4C190D521221}"/>
              </a:ext>
            </a:extLst>
          </p:cNvPr>
          <p:cNvSpPr>
            <a:spLocks noGrp="1"/>
          </p:cNvSpPr>
          <p:nvPr>
            <p:ph type="title"/>
          </p:nvPr>
        </p:nvSpPr>
        <p:spPr>
          <a:xfrm>
            <a:off x="516147" y="445638"/>
            <a:ext cx="10515600" cy="1325563"/>
          </a:xfrm>
        </p:spPr>
        <p:txBody>
          <a:bodyPr/>
          <a:lstStyle/>
          <a:p>
            <a:pPr eaLnBrk="1" hangingPunct="1"/>
            <a:r>
              <a:rPr lang="en-GB" altLang="en-US" dirty="0"/>
              <a:t> </a:t>
            </a:r>
            <a:r>
              <a:rPr lang="en-GB" altLang="en-US" sz="4400" dirty="0"/>
              <a:t>Strengths of Grounded Theory:</a:t>
            </a:r>
            <a:endParaRPr lang="en-GB" altLang="en-US" dirty="0"/>
          </a:p>
        </p:txBody>
      </p:sp>
      <p:sp>
        <p:nvSpPr>
          <p:cNvPr id="81923" name="Content Placeholder 2">
            <a:extLst>
              <a:ext uri="{FF2B5EF4-FFF2-40B4-BE49-F238E27FC236}">
                <a16:creationId xmlns:a16="http://schemas.microsoft.com/office/drawing/2014/main" id="{BFFC1514-A429-404F-9B09-7E04CD895D5D}"/>
              </a:ext>
            </a:extLst>
          </p:cNvPr>
          <p:cNvSpPr>
            <a:spLocks noGrp="1"/>
          </p:cNvSpPr>
          <p:nvPr>
            <p:ph idx="1"/>
          </p:nvPr>
        </p:nvSpPr>
        <p:spPr/>
        <p:txBody>
          <a:bodyPr/>
          <a:lstStyle/>
          <a:p>
            <a:pPr eaLnBrk="1" hangingPunct="1"/>
            <a:endParaRPr lang="en-GB" altLang="en-US" dirty="0"/>
          </a:p>
          <a:p>
            <a:pPr eaLnBrk="1" hangingPunct="1"/>
            <a:endParaRPr lang="en-GB" altLang="en-US" dirty="0"/>
          </a:p>
          <a:p>
            <a:pPr eaLnBrk="1" hangingPunct="1"/>
            <a:r>
              <a:rPr lang="en-GB" altLang="en-US" dirty="0"/>
              <a:t>Usually, larger numbers of participants</a:t>
            </a:r>
          </a:p>
        </p:txBody>
      </p:sp>
      <p:pic>
        <p:nvPicPr>
          <p:cNvPr id="81924" name="Picture 1" descr="frenchatfairfieldbury - &lt;strong&gt;numbers&lt;/strong&gt;">
            <a:extLst>
              <a:ext uri="{FF2B5EF4-FFF2-40B4-BE49-F238E27FC236}">
                <a16:creationId xmlns:a16="http://schemas.microsoft.com/office/drawing/2014/main" id="{2FC5D559-7BB3-4213-B5F2-C4DB8C0F2A7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774825" y="4135438"/>
            <a:ext cx="8497888" cy="2533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a:extLst>
              <a:ext uri="{FF2B5EF4-FFF2-40B4-BE49-F238E27FC236}">
                <a16:creationId xmlns:a16="http://schemas.microsoft.com/office/drawing/2014/main" id="{0C1A802B-01EA-4219-8F49-D2E1C6EEC1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926"/>
    </mc:Choice>
    <mc:Fallback xmlns="">
      <p:transition spd="slow" advTm="8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D5521462-2570-4BC0-BC4D-62B1397676FA}"/>
              </a:ext>
            </a:extLst>
          </p:cNvPr>
          <p:cNvSpPr>
            <a:spLocks noGrp="1" noChangeArrowheads="1"/>
          </p:cNvSpPr>
          <p:nvPr>
            <p:ph type="title"/>
          </p:nvPr>
        </p:nvSpPr>
        <p:spPr>
          <a:xfrm>
            <a:off x="4942368" y="552382"/>
            <a:ext cx="6586491" cy="1286160"/>
          </a:xfrm>
        </p:spPr>
        <p:txBody>
          <a:bodyPr anchor="b">
            <a:normAutofit/>
          </a:bodyPr>
          <a:lstStyle/>
          <a:p>
            <a:pPr eaLnBrk="1" hangingPunct="1"/>
            <a:r>
              <a:rPr lang="en-GB" altLang="en-US" sz="2800" b="1" dirty="0">
                <a:latin typeface="Arial" panose="020B0604020202020204" pitchFamily="34" charset="0"/>
                <a:cs typeface="Arial" panose="020B0604020202020204" pitchFamily="34" charset="0"/>
              </a:rPr>
              <a:t>Challenges in using Grounded Theory research</a:t>
            </a:r>
            <a:br>
              <a:rPr lang="en-GB" altLang="en-US" sz="2800" dirty="0">
                <a:cs typeface="Calibri" panose="020F0502020204030204" pitchFamily="34" charset="0"/>
              </a:rPr>
            </a:br>
            <a:endParaRPr lang="en-GB" altLang="en-US" sz="2800" dirty="0">
              <a:cs typeface="Calibri" panose="020F0502020204030204" pitchFamily="34" charset="0"/>
            </a:endParaRPr>
          </a:p>
        </p:txBody>
      </p:sp>
      <p:sp>
        <p:nvSpPr>
          <p:cNvPr id="107523" name="Rectangle 3">
            <a:extLst>
              <a:ext uri="{FF2B5EF4-FFF2-40B4-BE49-F238E27FC236}">
                <a16:creationId xmlns:a16="http://schemas.microsoft.com/office/drawing/2014/main" id="{3C26428F-189B-447D-A00F-0DFD7774CE42}"/>
              </a:ext>
            </a:extLst>
          </p:cNvPr>
          <p:cNvSpPr>
            <a:spLocks noGrp="1" noChangeArrowheads="1"/>
          </p:cNvSpPr>
          <p:nvPr>
            <p:ph type="body" idx="1"/>
          </p:nvPr>
        </p:nvSpPr>
        <p:spPr>
          <a:xfrm>
            <a:off x="4965431" y="2438400"/>
            <a:ext cx="6586489" cy="3785419"/>
          </a:xfrm>
        </p:spPr>
        <p:txBody>
          <a:bodyPr>
            <a:normAutofit/>
          </a:bodyPr>
          <a:lstStyle/>
          <a:p>
            <a:pPr eaLnBrk="1" hangingPunct="1"/>
            <a:endParaRPr lang="en-GB" altLang="en-US" sz="2000" dirty="0"/>
          </a:p>
          <a:p>
            <a:pPr eaLnBrk="1" hangingPunct="1"/>
            <a:endParaRPr lang="en-GB" altLang="en-US" sz="2000" dirty="0"/>
          </a:p>
          <a:p>
            <a:pPr eaLnBrk="1" hangingPunct="1"/>
            <a:r>
              <a:rPr lang="en-GB" altLang="en-US" sz="4000" dirty="0"/>
              <a:t>A major challenge is the tension among grounded theorists related to what constitutes ‘true’ grounded theory</a:t>
            </a:r>
            <a:r>
              <a:rPr lang="en-GB" altLang="en-US" sz="2000" dirty="0"/>
              <a:t>. </a:t>
            </a:r>
          </a:p>
        </p:txBody>
      </p:sp>
      <p:pic>
        <p:nvPicPr>
          <p:cNvPr id="107525" name="Picture 107524" descr="White puzzle with one red piece">
            <a:extLst>
              <a:ext uri="{FF2B5EF4-FFF2-40B4-BE49-F238E27FC236}">
                <a16:creationId xmlns:a16="http://schemas.microsoft.com/office/drawing/2014/main" id="{BB038C91-25B7-40B1-8392-9D6B84BC10F3}"/>
              </a:ext>
            </a:extLst>
          </p:cNvPr>
          <p:cNvPicPr>
            <a:picLocks noChangeAspect="1"/>
          </p:cNvPicPr>
          <p:nvPr/>
        </p:nvPicPr>
        <p:blipFill rotWithShape="1">
          <a:blip r:embed="rId5">
            <a:duotone>
              <a:prstClr val="black"/>
              <a:schemeClr val="accent3">
                <a:tint val="45000"/>
                <a:satMod val="400000"/>
              </a:schemeClr>
            </a:duotone>
          </a:blip>
          <a:srcRect l="31791" r="30187"/>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92211"/>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B0D40F1E-0486-443D-B98B-D11C5BF2EF0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4971"/>
    </mc:Choice>
    <mc:Fallback xmlns="">
      <p:transition spd="slow" advTm="249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570" name="Rectangle 2">
            <a:extLst>
              <a:ext uri="{FF2B5EF4-FFF2-40B4-BE49-F238E27FC236}">
                <a16:creationId xmlns:a16="http://schemas.microsoft.com/office/drawing/2014/main" id="{9DCA1559-BC75-409D-80A6-0539B4DB78E0}"/>
              </a:ext>
            </a:extLst>
          </p:cNvPr>
          <p:cNvSpPr>
            <a:spLocks noGrp="1" noChangeArrowheads="1"/>
          </p:cNvSpPr>
          <p:nvPr>
            <p:ph type="title"/>
          </p:nvPr>
        </p:nvSpPr>
        <p:spPr>
          <a:xfrm>
            <a:off x="6513788" y="365125"/>
            <a:ext cx="4840010" cy="1807305"/>
          </a:xfrm>
        </p:spPr>
        <p:txBody>
          <a:bodyPr>
            <a:normAutofit/>
          </a:bodyPr>
          <a:lstStyle/>
          <a:p>
            <a:r>
              <a:rPr lang="en-GB" altLang="en-US" sz="4100" b="1" dirty="0">
                <a:latin typeface="Arial" panose="020B0604020202020204" pitchFamily="34" charset="0"/>
                <a:cs typeface="Arial" panose="020B0604020202020204" pitchFamily="34" charset="0"/>
              </a:rPr>
              <a:t>Challenges in using Grounded Theory research</a:t>
            </a:r>
          </a:p>
        </p:txBody>
      </p:sp>
      <p:pic>
        <p:nvPicPr>
          <p:cNvPr id="109575" name="Picture 109574" descr="Abstract blurred public library with bookshelves">
            <a:extLst>
              <a:ext uri="{FF2B5EF4-FFF2-40B4-BE49-F238E27FC236}">
                <a16:creationId xmlns:a16="http://schemas.microsoft.com/office/drawing/2014/main" id="{89FE6ED5-31D3-4849-8AFF-FBC67168DFCD}"/>
              </a:ext>
            </a:extLst>
          </p:cNvPr>
          <p:cNvPicPr>
            <a:picLocks noChangeAspect="1"/>
          </p:cNvPicPr>
          <p:nvPr/>
        </p:nvPicPr>
        <p:blipFill rotWithShape="1">
          <a:blip r:embed="rId5"/>
          <a:srcRect l="9063" r="31403"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09571" name="Rectangle 3">
            <a:extLst>
              <a:ext uri="{FF2B5EF4-FFF2-40B4-BE49-F238E27FC236}">
                <a16:creationId xmlns:a16="http://schemas.microsoft.com/office/drawing/2014/main" id="{6196D82E-FED9-4195-91AE-E3CAFC78223E}"/>
              </a:ext>
            </a:extLst>
          </p:cNvPr>
          <p:cNvSpPr>
            <a:spLocks noGrp="1" noChangeArrowheads="1"/>
          </p:cNvSpPr>
          <p:nvPr>
            <p:ph type="body" idx="1"/>
          </p:nvPr>
        </p:nvSpPr>
        <p:spPr>
          <a:xfrm>
            <a:off x="6513788" y="2333297"/>
            <a:ext cx="4840010" cy="3843666"/>
          </a:xfrm>
        </p:spPr>
        <p:txBody>
          <a:bodyPr>
            <a:normAutofit fontScale="85000" lnSpcReduction="10000"/>
          </a:bodyPr>
          <a:lstStyle/>
          <a:p>
            <a:pPr eaLnBrk="1" hangingPunct="1"/>
            <a:endParaRPr lang="en-GB" altLang="en-US" sz="2000" dirty="0"/>
          </a:p>
          <a:p>
            <a:pPr eaLnBrk="1" hangingPunct="1"/>
            <a:r>
              <a:rPr lang="en-GB" altLang="en-US" sz="4000" dirty="0"/>
              <a:t>Contemporary theorists (Charmaz, 2006; Corbin &amp; Strauss, 2008) assert that prior literature and researcher bias should be included in how a theory is developed and verified</a:t>
            </a:r>
            <a:r>
              <a:rPr lang="en-GB" altLang="en-US" sz="2000" dirty="0"/>
              <a:t>. </a:t>
            </a:r>
          </a:p>
          <a:p>
            <a:pPr eaLnBrk="1" hangingPunct="1">
              <a:buFontTx/>
              <a:buNone/>
            </a:pPr>
            <a:endParaRPr lang="en-GB" altLang="en-US" sz="2000" dirty="0"/>
          </a:p>
          <a:p>
            <a:endParaRPr lang="en-GB" altLang="en-US" sz="2000" dirty="0"/>
          </a:p>
        </p:txBody>
      </p:sp>
      <p:pic>
        <p:nvPicPr>
          <p:cNvPr id="3" name="Audio 2">
            <a:hlinkClick r:id="" action="ppaction://media"/>
            <a:extLst>
              <a:ext uri="{FF2B5EF4-FFF2-40B4-BE49-F238E27FC236}">
                <a16:creationId xmlns:a16="http://schemas.microsoft.com/office/drawing/2014/main" id="{A2BED5C9-38C0-453C-B862-0030D7CFD9C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616"/>
    </mc:Choice>
    <mc:Fallback xmlns="">
      <p:transition spd="slow" advTm="15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a:extLst>
              <a:ext uri="{FF2B5EF4-FFF2-40B4-BE49-F238E27FC236}">
                <a16:creationId xmlns:a16="http://schemas.microsoft.com/office/drawing/2014/main" id="{4BF4CA8E-AD8C-4EEA-8EED-044C6666FB1C}"/>
              </a:ext>
            </a:extLst>
          </p:cNvPr>
          <p:cNvSpPr>
            <a:spLocks noGrp="1" noChangeArrowheads="1"/>
          </p:cNvSpPr>
          <p:nvPr>
            <p:ph type="title"/>
          </p:nvPr>
        </p:nvSpPr>
        <p:spPr/>
        <p:txBody>
          <a:bodyPr/>
          <a:lstStyle/>
          <a:p>
            <a:pPr eaLnBrk="1" hangingPunct="1"/>
            <a:r>
              <a:rPr lang="en-GB" altLang="en-US" b="1" dirty="0">
                <a:solidFill>
                  <a:srgbClr val="000000"/>
                </a:solidFill>
              </a:rPr>
              <a:t>Other challenges with this approach include:</a:t>
            </a:r>
          </a:p>
        </p:txBody>
      </p:sp>
      <p:sp>
        <p:nvSpPr>
          <p:cNvPr id="113667" name="Rectangle 3">
            <a:extLst>
              <a:ext uri="{FF2B5EF4-FFF2-40B4-BE49-F238E27FC236}">
                <a16:creationId xmlns:a16="http://schemas.microsoft.com/office/drawing/2014/main" id="{CEF8536C-8563-482E-B68D-8ABC80BF77BE}"/>
              </a:ext>
            </a:extLst>
          </p:cNvPr>
          <p:cNvSpPr>
            <a:spLocks noGrp="1" noChangeArrowheads="1"/>
          </p:cNvSpPr>
          <p:nvPr>
            <p:ph type="body" idx="1"/>
          </p:nvPr>
        </p:nvSpPr>
        <p:spPr/>
        <p:txBody>
          <a:bodyPr/>
          <a:lstStyle/>
          <a:p>
            <a:pPr eaLnBrk="1" hangingPunct="1">
              <a:lnSpc>
                <a:spcPct val="90000"/>
              </a:lnSpc>
            </a:pPr>
            <a:endParaRPr lang="en-GB" altLang="en-US" dirty="0">
              <a:solidFill>
                <a:srgbClr val="000000"/>
              </a:solidFill>
            </a:endParaRPr>
          </a:p>
          <a:p>
            <a:pPr eaLnBrk="1" hangingPunct="1">
              <a:lnSpc>
                <a:spcPct val="90000"/>
              </a:lnSpc>
            </a:pPr>
            <a:r>
              <a:rPr lang="en-GB" altLang="en-US" dirty="0">
                <a:solidFill>
                  <a:srgbClr val="000000"/>
                </a:solidFill>
              </a:rPr>
              <a:t>Time and labour intensive </a:t>
            </a:r>
          </a:p>
          <a:p>
            <a:pPr eaLnBrk="1" hangingPunct="1">
              <a:lnSpc>
                <a:spcPct val="90000"/>
              </a:lnSpc>
            </a:pPr>
            <a:endParaRPr lang="en-GB" altLang="en-US" dirty="0">
              <a:solidFill>
                <a:srgbClr val="000000"/>
              </a:solidFill>
            </a:endParaRPr>
          </a:p>
          <a:p>
            <a:pPr eaLnBrk="1" hangingPunct="1">
              <a:lnSpc>
                <a:spcPct val="90000"/>
              </a:lnSpc>
            </a:pPr>
            <a:r>
              <a:rPr lang="en-GB" altLang="en-US" dirty="0">
                <a:solidFill>
                  <a:srgbClr val="000000"/>
                </a:solidFill>
              </a:rPr>
              <a:t>Collection and analysis of large amounts of data </a:t>
            </a:r>
          </a:p>
          <a:p>
            <a:pPr eaLnBrk="1" hangingPunct="1">
              <a:lnSpc>
                <a:spcPct val="90000"/>
              </a:lnSpc>
            </a:pPr>
            <a:endParaRPr lang="en-GB" altLang="en-US" dirty="0">
              <a:solidFill>
                <a:srgbClr val="000000"/>
              </a:solidFill>
            </a:endParaRPr>
          </a:p>
          <a:p>
            <a:pPr eaLnBrk="1" hangingPunct="1">
              <a:lnSpc>
                <a:spcPct val="90000"/>
              </a:lnSpc>
            </a:pPr>
            <a:r>
              <a:rPr lang="en-GB" altLang="en-US" dirty="0">
                <a:solidFill>
                  <a:srgbClr val="000000"/>
                </a:solidFill>
              </a:rPr>
              <a:t>The degree of transferability and the contexts to which theories can be applied has been questioned (Hays &amp; Singh, 2011).</a:t>
            </a:r>
            <a:br>
              <a:rPr lang="en-GB" altLang="en-US" dirty="0">
                <a:solidFill>
                  <a:srgbClr val="000000"/>
                </a:solidFill>
              </a:rPr>
            </a:br>
            <a:br>
              <a:rPr lang="en-GB" altLang="en-US" dirty="0">
                <a:solidFill>
                  <a:srgbClr val="000000"/>
                </a:solidFill>
              </a:rPr>
            </a:br>
            <a:r>
              <a:rPr lang="en-GB" altLang="en-US" dirty="0">
                <a:solidFill>
                  <a:srgbClr val="000000"/>
                </a:solidFill>
              </a:rPr>
              <a:t> </a:t>
            </a:r>
            <a:endParaRPr lang="en-GB" altLang="en-US" dirty="0"/>
          </a:p>
        </p:txBody>
      </p:sp>
      <p:pic>
        <p:nvPicPr>
          <p:cNvPr id="2" name="Audio 1">
            <a:hlinkClick r:id="" action="ppaction://media"/>
            <a:extLst>
              <a:ext uri="{FF2B5EF4-FFF2-40B4-BE49-F238E27FC236}">
                <a16:creationId xmlns:a16="http://schemas.microsoft.com/office/drawing/2014/main" id="{9EDAB600-93D8-4CA3-8E30-9D2A061220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536"/>
    </mc:Choice>
    <mc:Fallback xmlns="">
      <p:transition spd="slow" advTm="20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BC2B3-A877-4C3A-8D93-DF7F01D8BA7E}"/>
              </a:ext>
            </a:extLst>
          </p:cNvPr>
          <p:cNvSpPr>
            <a:spLocks noGrp="1"/>
          </p:cNvSpPr>
          <p:nvPr>
            <p:ph type="title"/>
          </p:nvPr>
        </p:nvSpPr>
        <p:spPr/>
        <p:txBody>
          <a:bodyPr/>
          <a:lstStyle/>
          <a:p>
            <a:r>
              <a:rPr lang="en-GB" altLang="en-US" b="0" dirty="0">
                <a:latin typeface="Arial" panose="020B0604020202020204" pitchFamily="34" charset="0"/>
                <a:cs typeface="Arial" panose="020B0604020202020204" pitchFamily="34" charset="0"/>
              </a:rPr>
              <a:t>Examples of Grounded Theory:</a:t>
            </a:r>
            <a:endParaRPr lang="en-GB" dirty="0"/>
          </a:p>
        </p:txBody>
      </p:sp>
      <p:sp>
        <p:nvSpPr>
          <p:cNvPr id="3" name="Content Placeholder 2">
            <a:extLst>
              <a:ext uri="{FF2B5EF4-FFF2-40B4-BE49-F238E27FC236}">
                <a16:creationId xmlns:a16="http://schemas.microsoft.com/office/drawing/2014/main" id="{5A3BD284-4885-43E7-B3FF-AD55F872D6CE}"/>
              </a:ext>
            </a:extLst>
          </p:cNvPr>
          <p:cNvSpPr>
            <a:spLocks noGrp="1"/>
          </p:cNvSpPr>
          <p:nvPr>
            <p:ph idx="1"/>
          </p:nvPr>
        </p:nvSpPr>
        <p:spPr/>
        <p:txBody>
          <a:bodyPr/>
          <a:lstStyle/>
          <a:p>
            <a:endParaRPr lang="en-GB" dirty="0"/>
          </a:p>
          <a:p>
            <a:pPr marL="0" indent="0">
              <a:buNone/>
            </a:pPr>
            <a:r>
              <a:rPr lang="en-GB" dirty="0"/>
              <a:t>Check out this example of Grounded Theory research: </a:t>
            </a:r>
          </a:p>
          <a:p>
            <a:endParaRPr lang="en-GB"/>
          </a:p>
          <a:p>
            <a:r>
              <a:rPr lang="en-GB"/>
              <a:t>Tom </a:t>
            </a:r>
            <a:r>
              <a:rPr lang="en-GB" dirty="0"/>
              <a:t>Daniel &amp; John </a:t>
            </a:r>
            <a:r>
              <a:rPr lang="en-GB" dirty="0" err="1"/>
              <a:t>Mcleod</a:t>
            </a:r>
            <a:r>
              <a:rPr lang="en-GB" dirty="0"/>
              <a:t> (2006): Weighing up the evidence: A qualitative analysis of how person centred counsellors evaluate the effectiveness of their practice, </a:t>
            </a:r>
            <a:r>
              <a:rPr lang="en-GB" i="1" dirty="0"/>
              <a:t>Counselling and Psychotherapy Research: Linking research with practice.</a:t>
            </a:r>
            <a:r>
              <a:rPr lang="en-GB" dirty="0"/>
              <a:t>, 6:4. 244-249.</a:t>
            </a:r>
          </a:p>
        </p:txBody>
      </p:sp>
      <p:pic>
        <p:nvPicPr>
          <p:cNvPr id="4" name="Audio 3">
            <a:hlinkClick r:id="" action="ppaction://media"/>
            <a:extLst>
              <a:ext uri="{FF2B5EF4-FFF2-40B4-BE49-F238E27FC236}">
                <a16:creationId xmlns:a16="http://schemas.microsoft.com/office/drawing/2014/main" id="{65773C0F-8742-4A87-9B2C-73B2DB3B24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75017548"/>
      </p:ext>
    </p:extLst>
  </p:cSld>
  <p:clrMapOvr>
    <a:masterClrMapping/>
  </p:clrMapOvr>
  <mc:AlternateContent xmlns:mc="http://schemas.openxmlformats.org/markup-compatibility/2006" xmlns:p14="http://schemas.microsoft.com/office/powerpoint/2010/main">
    <mc:Choice Requires="p14">
      <p:transition spd="slow" p14:dur="2000" advTm="16217"/>
    </mc:Choice>
    <mc:Fallback xmlns="">
      <p:transition spd="slow" advTm="16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a:extLst>
              <a:ext uri="{FF2B5EF4-FFF2-40B4-BE49-F238E27FC236}">
                <a16:creationId xmlns:a16="http://schemas.microsoft.com/office/drawing/2014/main" id="{B539C963-B13C-4FB7-B3DE-61598C090FE4}"/>
              </a:ext>
            </a:extLst>
          </p:cNvPr>
          <p:cNvSpPr>
            <a:spLocks noGrp="1" noChangeArrowheads="1"/>
          </p:cNvSpPr>
          <p:nvPr>
            <p:ph type="title"/>
          </p:nvPr>
        </p:nvSpPr>
        <p:spPr/>
        <p:txBody>
          <a:bodyPr/>
          <a:lstStyle/>
          <a:p>
            <a:pPr eaLnBrk="1" hangingPunct="1"/>
            <a:r>
              <a:rPr lang="en-GB" altLang="en-US" b="0" dirty="0">
                <a:latin typeface="Arial" panose="020B0604020202020204" pitchFamily="34" charset="0"/>
                <a:cs typeface="Arial" panose="020B0604020202020204" pitchFamily="34" charset="0"/>
              </a:rPr>
              <a:t>Examples of Grounded Theory:</a:t>
            </a:r>
          </a:p>
        </p:txBody>
      </p:sp>
      <p:sp>
        <p:nvSpPr>
          <p:cNvPr id="115715" name="Rectangle 3">
            <a:extLst>
              <a:ext uri="{FF2B5EF4-FFF2-40B4-BE49-F238E27FC236}">
                <a16:creationId xmlns:a16="http://schemas.microsoft.com/office/drawing/2014/main" id="{AC30B3F3-E857-41E6-921A-37F3FD38AB2B}"/>
              </a:ext>
            </a:extLst>
          </p:cNvPr>
          <p:cNvSpPr>
            <a:spLocks noGrp="1" noChangeArrowheads="1"/>
          </p:cNvSpPr>
          <p:nvPr>
            <p:ph type="body" idx="1"/>
          </p:nvPr>
        </p:nvSpPr>
        <p:spPr/>
        <p:txBody>
          <a:bodyPr/>
          <a:lstStyle/>
          <a:p>
            <a:pPr eaLnBrk="1" hangingPunct="1"/>
            <a:endParaRPr lang="en-GB" altLang="en-US" dirty="0">
              <a:solidFill>
                <a:srgbClr val="000000"/>
              </a:solidFill>
            </a:endParaRPr>
          </a:p>
          <a:p>
            <a:pPr eaLnBrk="1" hangingPunct="1"/>
            <a:endParaRPr lang="en-GB" altLang="en-US" dirty="0">
              <a:solidFill>
                <a:srgbClr val="000000"/>
              </a:solidFill>
            </a:endParaRPr>
          </a:p>
          <a:p>
            <a:pPr eaLnBrk="1" hangingPunct="1"/>
            <a:endParaRPr lang="en-GB" altLang="en-US" dirty="0">
              <a:solidFill>
                <a:srgbClr val="000000"/>
              </a:solidFill>
            </a:endParaRPr>
          </a:p>
          <a:p>
            <a:pPr eaLnBrk="1" hangingPunct="1"/>
            <a:r>
              <a:rPr lang="en-GB" altLang="en-US" dirty="0">
                <a:solidFill>
                  <a:srgbClr val="000000"/>
                </a:solidFill>
              </a:rPr>
              <a:t>Another example of the use of grounded theory is the exploration of the recovery process for adolescents who abuse prescription medications .………………………………………………………...</a:t>
            </a:r>
          </a:p>
          <a:p>
            <a:pPr eaLnBrk="1" hangingPunct="1"/>
            <a:endParaRPr lang="en-GB" altLang="en-US" dirty="0">
              <a:solidFill>
                <a:srgbClr val="000000"/>
              </a:solidFill>
            </a:endParaRPr>
          </a:p>
        </p:txBody>
      </p:sp>
      <p:pic>
        <p:nvPicPr>
          <p:cNvPr id="4" name="Audio 3">
            <a:hlinkClick r:id="" action="ppaction://media"/>
            <a:extLst>
              <a:ext uri="{FF2B5EF4-FFF2-40B4-BE49-F238E27FC236}">
                <a16:creationId xmlns:a16="http://schemas.microsoft.com/office/drawing/2014/main" id="{1678F44B-B195-4C49-A71E-933340F6F9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567"/>
    </mc:Choice>
    <mc:Fallback xmlns="">
      <p:transition spd="slow" advTm="125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a:extLst>
              <a:ext uri="{FF2B5EF4-FFF2-40B4-BE49-F238E27FC236}">
                <a16:creationId xmlns:a16="http://schemas.microsoft.com/office/drawing/2014/main" id="{AA301FFE-FDAD-401C-B97C-DB8ED7AE7F4F}"/>
              </a:ext>
            </a:extLst>
          </p:cNvPr>
          <p:cNvSpPr>
            <a:spLocks noGrp="1" noChangeArrowheads="1"/>
          </p:cNvSpPr>
          <p:nvPr>
            <p:ph type="title"/>
          </p:nvPr>
        </p:nvSpPr>
        <p:spPr/>
        <p:txBody>
          <a:bodyPr/>
          <a:lstStyle/>
          <a:p>
            <a:pPr eaLnBrk="1" hangingPunct="1"/>
            <a:r>
              <a:rPr lang="en-US" altLang="en-US" b="1" dirty="0"/>
              <a:t>GROUNDED THEORY:</a:t>
            </a:r>
          </a:p>
        </p:txBody>
      </p:sp>
      <p:sp>
        <p:nvSpPr>
          <p:cNvPr id="117763" name="Rectangle 3">
            <a:extLst>
              <a:ext uri="{FF2B5EF4-FFF2-40B4-BE49-F238E27FC236}">
                <a16:creationId xmlns:a16="http://schemas.microsoft.com/office/drawing/2014/main" id="{547064EE-852C-4F5B-BC58-C30E4F71ABA9}"/>
              </a:ext>
            </a:extLst>
          </p:cNvPr>
          <p:cNvSpPr>
            <a:spLocks noGrp="1" noChangeArrowheads="1"/>
          </p:cNvSpPr>
          <p:nvPr>
            <p:ph type="body" idx="1"/>
          </p:nvPr>
        </p:nvSpPr>
        <p:spPr/>
        <p:txBody>
          <a:bodyPr/>
          <a:lstStyle/>
          <a:p>
            <a:pPr eaLnBrk="1" hangingPunct="1"/>
            <a:endParaRPr lang="en-GB" altLang="en-US" dirty="0">
              <a:solidFill>
                <a:srgbClr val="000000"/>
              </a:solidFill>
            </a:endParaRPr>
          </a:p>
          <a:p>
            <a:pPr eaLnBrk="1" hangingPunct="1"/>
            <a:endParaRPr lang="en-GB" altLang="en-US" dirty="0">
              <a:solidFill>
                <a:srgbClr val="000000"/>
              </a:solidFill>
            </a:endParaRPr>
          </a:p>
          <a:p>
            <a:pPr eaLnBrk="1" hangingPunct="1"/>
            <a:r>
              <a:rPr lang="en-GB" altLang="en-US" dirty="0">
                <a:solidFill>
                  <a:srgbClr val="000000"/>
                </a:solidFill>
              </a:rPr>
              <a:t>A counselling researcher would conduct interviews and observations of clients at a particular agency, soliciting information about their substance use.</a:t>
            </a:r>
            <a:endParaRPr lang="en-GB" altLang="en-US" dirty="0">
              <a:solidFill>
                <a:srgbClr val="003399"/>
              </a:solidFill>
            </a:endParaRPr>
          </a:p>
          <a:p>
            <a:pPr eaLnBrk="1" hangingPunct="1"/>
            <a:endParaRPr lang="en-GB" altLang="en-US" dirty="0"/>
          </a:p>
        </p:txBody>
      </p:sp>
      <p:pic>
        <p:nvPicPr>
          <p:cNvPr id="2" name="Audio 1">
            <a:hlinkClick r:id="" action="ppaction://media"/>
            <a:extLst>
              <a:ext uri="{FF2B5EF4-FFF2-40B4-BE49-F238E27FC236}">
                <a16:creationId xmlns:a16="http://schemas.microsoft.com/office/drawing/2014/main" id="{BD09AD94-5A47-4C1F-A7DE-C78E8DDCA6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7494"/>
    </mc:Choice>
    <mc:Fallback xmlns="">
      <p:transition spd="slow" advTm="17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id="{46BFCC41-61B0-437B-9B6A-5E8996AAC257}"/>
              </a:ext>
            </a:extLst>
          </p:cNvPr>
          <p:cNvSpPr>
            <a:spLocks noGrp="1" noChangeArrowheads="1"/>
          </p:cNvSpPr>
          <p:nvPr>
            <p:ph type="title"/>
          </p:nvPr>
        </p:nvSpPr>
        <p:spPr/>
        <p:txBody>
          <a:bodyPr/>
          <a:lstStyle/>
          <a:p>
            <a:pPr eaLnBrk="1" hangingPunct="1"/>
            <a:r>
              <a:rPr lang="en-US" altLang="en-US" b="1" dirty="0"/>
              <a:t>GROUNDED THEORY:</a:t>
            </a:r>
          </a:p>
        </p:txBody>
      </p:sp>
      <p:sp>
        <p:nvSpPr>
          <p:cNvPr id="119811" name="Rectangle 3">
            <a:extLst>
              <a:ext uri="{FF2B5EF4-FFF2-40B4-BE49-F238E27FC236}">
                <a16:creationId xmlns:a16="http://schemas.microsoft.com/office/drawing/2014/main" id="{7DDC120D-EDB3-4CB2-A5D4-68AAA59ED9CE}"/>
              </a:ext>
            </a:extLst>
          </p:cNvPr>
          <p:cNvSpPr>
            <a:spLocks noGrp="1" noChangeArrowheads="1"/>
          </p:cNvSpPr>
          <p:nvPr>
            <p:ph type="body" idx="1"/>
          </p:nvPr>
        </p:nvSpPr>
        <p:spPr/>
        <p:txBody>
          <a:bodyPr/>
          <a:lstStyle/>
          <a:p>
            <a:pPr eaLnBrk="1" hangingPunct="1"/>
            <a:endParaRPr lang="en-GB" altLang="en-US" dirty="0">
              <a:solidFill>
                <a:srgbClr val="000000"/>
              </a:solidFill>
            </a:endParaRPr>
          </a:p>
          <a:p>
            <a:pPr eaLnBrk="1" hangingPunct="1"/>
            <a:r>
              <a:rPr lang="en-GB" altLang="en-US" dirty="0">
                <a:solidFill>
                  <a:srgbClr val="000000"/>
                </a:solidFill>
              </a:rPr>
              <a:t>Throughout data collection and analysis, a counselling researcher would </a:t>
            </a:r>
            <a:r>
              <a:rPr lang="en-GB" altLang="en-US" b="1" dirty="0">
                <a:solidFill>
                  <a:srgbClr val="000000"/>
                </a:solidFill>
              </a:rPr>
              <a:t>develop and verify a theory to describe and explore a central idea or phenomenon</a:t>
            </a:r>
            <a:r>
              <a:rPr lang="en-GB" altLang="en-US" dirty="0">
                <a:solidFill>
                  <a:srgbClr val="000000"/>
                </a:solidFill>
              </a:rPr>
              <a:t> (substance use) and its variations for adolescents. </a:t>
            </a:r>
            <a:br>
              <a:rPr lang="en-GB" altLang="en-US" dirty="0">
                <a:solidFill>
                  <a:srgbClr val="000000"/>
                </a:solidFill>
              </a:rPr>
            </a:br>
            <a:br>
              <a:rPr lang="en-GB" altLang="en-US" dirty="0">
                <a:solidFill>
                  <a:srgbClr val="000000"/>
                </a:solidFill>
              </a:rPr>
            </a:br>
            <a:r>
              <a:rPr lang="en-GB" altLang="en-US" dirty="0">
                <a:solidFill>
                  <a:srgbClr val="000000"/>
                </a:solidFill>
              </a:rPr>
              <a:t> </a:t>
            </a:r>
            <a:endParaRPr lang="en-GB" altLang="en-US" dirty="0"/>
          </a:p>
        </p:txBody>
      </p:sp>
      <p:pic>
        <p:nvPicPr>
          <p:cNvPr id="2" name="Audio 1">
            <a:hlinkClick r:id="" action="ppaction://media"/>
            <a:extLst>
              <a:ext uri="{FF2B5EF4-FFF2-40B4-BE49-F238E27FC236}">
                <a16:creationId xmlns:a16="http://schemas.microsoft.com/office/drawing/2014/main" id="{E26D085D-34FA-48F5-856C-D9CA31E510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839"/>
    </mc:Choice>
    <mc:Fallback xmlns="">
      <p:transition spd="slow" advTm="198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C557043F-3280-40B0-B6C0-88B819FBECD1}"/>
              </a:ext>
            </a:extLst>
          </p:cNvPr>
          <p:cNvSpPr>
            <a:spLocks noGrp="1" noChangeArrowheads="1"/>
          </p:cNvSpPr>
          <p:nvPr>
            <p:ph type="title"/>
          </p:nvPr>
        </p:nvSpPr>
        <p:spPr/>
        <p:txBody>
          <a:bodyPr/>
          <a:lstStyle/>
          <a:p>
            <a:pPr eaLnBrk="1" hangingPunct="1"/>
            <a:r>
              <a:rPr lang="en-US" altLang="en-US" b="1" dirty="0"/>
              <a:t>GROUNDED THEORY:</a:t>
            </a:r>
          </a:p>
        </p:txBody>
      </p:sp>
      <p:sp>
        <p:nvSpPr>
          <p:cNvPr id="121859" name="Rectangle 3">
            <a:extLst>
              <a:ext uri="{FF2B5EF4-FFF2-40B4-BE49-F238E27FC236}">
                <a16:creationId xmlns:a16="http://schemas.microsoft.com/office/drawing/2014/main" id="{D4E59875-BEE2-4594-B9D2-CD6FF1FADACF}"/>
              </a:ext>
            </a:extLst>
          </p:cNvPr>
          <p:cNvSpPr>
            <a:spLocks noGrp="1" noChangeArrowheads="1"/>
          </p:cNvSpPr>
          <p:nvPr>
            <p:ph type="body" idx="1"/>
          </p:nvPr>
        </p:nvSpPr>
        <p:spPr/>
        <p:txBody>
          <a:bodyPr/>
          <a:lstStyle/>
          <a:p>
            <a:pPr eaLnBrk="1" hangingPunct="1"/>
            <a:endParaRPr lang="en-GB" altLang="en-US" dirty="0">
              <a:solidFill>
                <a:srgbClr val="000000"/>
              </a:solidFill>
            </a:endParaRPr>
          </a:p>
          <a:p>
            <a:pPr eaLnBrk="1" hangingPunct="1"/>
            <a:endParaRPr lang="en-GB" altLang="en-US" dirty="0">
              <a:solidFill>
                <a:srgbClr val="000000"/>
              </a:solidFill>
            </a:endParaRPr>
          </a:p>
          <a:p>
            <a:pPr eaLnBrk="1" hangingPunct="1"/>
            <a:endParaRPr lang="en-GB" altLang="en-US" dirty="0">
              <a:solidFill>
                <a:srgbClr val="000000"/>
              </a:solidFill>
            </a:endParaRPr>
          </a:p>
          <a:p>
            <a:pPr eaLnBrk="1" hangingPunct="1"/>
            <a:r>
              <a:rPr lang="en-GB" altLang="en-US" dirty="0">
                <a:solidFill>
                  <a:srgbClr val="000000"/>
                </a:solidFill>
              </a:rPr>
              <a:t>Additionally, the researcher would assess for causal conditions  </a:t>
            </a:r>
          </a:p>
          <a:p>
            <a:pPr marL="0" indent="0" eaLnBrk="1" hangingPunct="1">
              <a:buNone/>
            </a:pPr>
            <a:endParaRPr lang="en-GB" altLang="en-US" dirty="0"/>
          </a:p>
        </p:txBody>
      </p:sp>
      <p:pic>
        <p:nvPicPr>
          <p:cNvPr id="10" name="Audio 9">
            <a:hlinkClick r:id="" action="ppaction://media"/>
            <a:extLst>
              <a:ext uri="{FF2B5EF4-FFF2-40B4-BE49-F238E27FC236}">
                <a16:creationId xmlns:a16="http://schemas.microsoft.com/office/drawing/2014/main" id="{F4FF5690-7DD8-4A62-B0B1-68CC5EDFD9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970"/>
    </mc:Choice>
    <mc:Fallback xmlns="">
      <p:transition spd="slow" advTm="33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28DC74F7-4B6A-4B56-BB9B-378D4F68D294}"/>
              </a:ext>
            </a:extLst>
          </p:cNvPr>
          <p:cNvSpPr>
            <a:spLocks noGrp="1"/>
          </p:cNvSpPr>
          <p:nvPr>
            <p:ph type="title"/>
          </p:nvPr>
        </p:nvSpPr>
        <p:spPr>
          <a:xfrm>
            <a:off x="909638" y="365125"/>
            <a:ext cx="10515600" cy="1325563"/>
          </a:xfrm>
        </p:spPr>
        <p:txBody>
          <a:bodyPr/>
          <a:lstStyle/>
          <a:p>
            <a:pPr eaLnBrk="1" hangingPunct="1"/>
            <a:r>
              <a:rPr lang="en-GB" altLang="en-US" b="1" dirty="0"/>
              <a:t>In a Nutshell…</a:t>
            </a:r>
          </a:p>
        </p:txBody>
      </p:sp>
      <p:sp>
        <p:nvSpPr>
          <p:cNvPr id="39939" name="Content Placeholder 2">
            <a:extLst>
              <a:ext uri="{FF2B5EF4-FFF2-40B4-BE49-F238E27FC236}">
                <a16:creationId xmlns:a16="http://schemas.microsoft.com/office/drawing/2014/main" id="{B5FC384B-EFC1-4CF2-BB9A-9BF6CEC811A7}"/>
              </a:ext>
            </a:extLst>
          </p:cNvPr>
          <p:cNvSpPr>
            <a:spLocks noGrp="1"/>
          </p:cNvSpPr>
          <p:nvPr>
            <p:ph idx="1"/>
          </p:nvPr>
        </p:nvSpPr>
        <p:spPr/>
        <p:txBody>
          <a:bodyPr/>
          <a:lstStyle/>
          <a:p>
            <a:pPr eaLnBrk="1" hangingPunct="1"/>
            <a:r>
              <a:rPr lang="en-GB" altLang="en-US" dirty="0"/>
              <a:t>The phrase ‘grounded theory’ refers to theory developed inductively from a corpus of data…….</a:t>
            </a:r>
            <a:endParaRPr lang="en-GB" altLang="en-US" dirty="0">
              <a:solidFill>
                <a:srgbClr val="FF0000"/>
              </a:solidFill>
            </a:endParaRPr>
          </a:p>
        </p:txBody>
      </p:sp>
      <p:pic>
        <p:nvPicPr>
          <p:cNvPr id="39940" name="Picture 2">
            <a:extLst>
              <a:ext uri="{FF2B5EF4-FFF2-40B4-BE49-F238E27FC236}">
                <a16:creationId xmlns:a16="http://schemas.microsoft.com/office/drawing/2014/main" id="{DEA8F02C-5024-4DE5-9FE8-4AAFB3B6D5D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51313" y="3789364"/>
            <a:ext cx="4032250" cy="2160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Audio 1">
            <a:hlinkClick r:id="" action="ppaction://media"/>
            <a:extLst>
              <a:ext uri="{FF2B5EF4-FFF2-40B4-BE49-F238E27FC236}">
                <a16:creationId xmlns:a16="http://schemas.microsoft.com/office/drawing/2014/main" id="{31E95B59-D165-4086-BBA1-4F14417E451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687"/>
    </mc:Choice>
    <mc:Fallback xmlns="">
      <p:transition spd="slow" advTm="126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1BFE31BE-826B-4899-8A6F-50220318B9CC}"/>
              </a:ext>
            </a:extLst>
          </p:cNvPr>
          <p:cNvSpPr>
            <a:spLocks noGrp="1"/>
          </p:cNvSpPr>
          <p:nvPr>
            <p:ph type="title"/>
          </p:nvPr>
        </p:nvSpPr>
        <p:spPr/>
        <p:txBody>
          <a:bodyPr/>
          <a:lstStyle/>
          <a:p>
            <a:pPr eaLnBrk="1" hangingPunct="1"/>
            <a:r>
              <a:rPr lang="en-GB" altLang="en-US" b="1" dirty="0"/>
              <a:t>It’s all about defining theory…</a:t>
            </a:r>
          </a:p>
        </p:txBody>
      </p:sp>
      <p:pic>
        <p:nvPicPr>
          <p:cNvPr id="40963" name="Picture 2">
            <a:extLst>
              <a:ext uri="{FF2B5EF4-FFF2-40B4-BE49-F238E27FC236}">
                <a16:creationId xmlns:a16="http://schemas.microsoft.com/office/drawing/2014/main" id="{60700161-EDB1-4305-90B7-D9C2FEFBFB54}"/>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a:xfrm>
            <a:off x="1097053" y="1621078"/>
            <a:ext cx="9128125" cy="5040312"/>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Audio 1">
            <a:hlinkClick r:id="" action="ppaction://media"/>
            <a:extLst>
              <a:ext uri="{FF2B5EF4-FFF2-40B4-BE49-F238E27FC236}">
                <a16:creationId xmlns:a16="http://schemas.microsoft.com/office/drawing/2014/main" id="{A5B768C1-8E09-4418-A8E1-4AE208CF8D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692"/>
    </mc:Choice>
    <mc:Fallback xmlns="">
      <p:transition spd="slow" advTm="96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3"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795E5F-9267-4BA2-8D8A-5B2DD1D3CC84}"/>
              </a:ext>
            </a:extLst>
          </p:cNvPr>
          <p:cNvSpPr>
            <a:spLocks noGrp="1"/>
          </p:cNvSpPr>
          <p:nvPr>
            <p:ph type="title"/>
          </p:nvPr>
        </p:nvSpPr>
        <p:spPr>
          <a:xfrm>
            <a:off x="7531610" y="365125"/>
            <a:ext cx="3822189" cy="1899912"/>
          </a:xfrm>
        </p:spPr>
        <p:txBody>
          <a:bodyPr>
            <a:normAutofit/>
          </a:bodyPr>
          <a:lstStyle/>
          <a:p>
            <a:r>
              <a:rPr lang="en-GB" sz="4000" dirty="0"/>
              <a:t>Read ….</a:t>
            </a:r>
            <a:br>
              <a:rPr lang="en-GB" sz="4000" dirty="0"/>
            </a:br>
            <a:r>
              <a:rPr lang="en-GB" sz="4000" dirty="0"/>
              <a:t>Research …</a:t>
            </a:r>
          </a:p>
        </p:txBody>
      </p:sp>
      <p:pic>
        <p:nvPicPr>
          <p:cNvPr id="4" name="Content Placeholder 3" descr="Passatempo Presença: &quot;L.A. Confidential&quot; quase a terminar! Participem ...">
            <a:extLst>
              <a:ext uri="{FF2B5EF4-FFF2-40B4-BE49-F238E27FC236}">
                <a16:creationId xmlns:a16="http://schemas.microsoft.com/office/drawing/2014/main" id="{178F451C-0DAD-4848-8C4B-FB760197FA4C}"/>
              </a:ext>
            </a:extLst>
          </p:cNvPr>
          <p:cNvPicPr>
            <a:picLocks noChangeAspect="1"/>
          </p:cNvPicPr>
          <p:nvPr/>
        </p:nvPicPr>
        <p:blipFill rotWithShape="1">
          <a:blip r:embed="rId5">
            <a:extLst>
              <a:ext uri="{28A0092B-C50C-407E-A947-70E740481C1C}">
                <a14:useLocalDpi xmlns:a14="http://schemas.microsoft.com/office/drawing/2010/main" val="0"/>
              </a:ext>
            </a:extLst>
          </a:blip>
          <a:srcRect b="152"/>
          <a:stretch/>
        </p:blipFill>
        <p:spPr bwMode="auto">
          <a:xfrm>
            <a:off x="1" y="10"/>
            <a:ext cx="693639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Content Placeholder 7">
            <a:extLst>
              <a:ext uri="{FF2B5EF4-FFF2-40B4-BE49-F238E27FC236}">
                <a16:creationId xmlns:a16="http://schemas.microsoft.com/office/drawing/2014/main" id="{A0402D54-089C-4435-8C28-DB4AAC23C7A5}"/>
              </a:ext>
            </a:extLst>
          </p:cNvPr>
          <p:cNvSpPr>
            <a:spLocks noGrp="1"/>
          </p:cNvSpPr>
          <p:nvPr>
            <p:ph idx="1"/>
          </p:nvPr>
        </p:nvSpPr>
        <p:spPr>
          <a:xfrm>
            <a:off x="7531610" y="2434201"/>
            <a:ext cx="3822189" cy="3742762"/>
          </a:xfrm>
        </p:spPr>
        <p:txBody>
          <a:bodyPr>
            <a:normAutofit/>
          </a:bodyPr>
          <a:lstStyle/>
          <a:p>
            <a:endParaRPr lang="en-US" sz="4400" dirty="0"/>
          </a:p>
          <a:p>
            <a:r>
              <a:rPr lang="en-US" sz="4400" dirty="0"/>
              <a:t>Adopt your own definition</a:t>
            </a:r>
          </a:p>
        </p:txBody>
      </p:sp>
      <p:pic>
        <p:nvPicPr>
          <p:cNvPr id="5" name="Audio 4">
            <a:hlinkClick r:id="" action="ppaction://media"/>
            <a:extLst>
              <a:ext uri="{FF2B5EF4-FFF2-40B4-BE49-F238E27FC236}">
                <a16:creationId xmlns:a16="http://schemas.microsoft.com/office/drawing/2014/main" id="{54D7F1B4-0655-447B-B273-F495DB98E00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23106452"/>
      </p:ext>
    </p:extLst>
  </p:cSld>
  <p:clrMapOvr>
    <a:masterClrMapping/>
  </p:clrMapOvr>
  <mc:AlternateContent xmlns:mc="http://schemas.openxmlformats.org/markup-compatibility/2006" xmlns:p14="http://schemas.microsoft.com/office/powerpoint/2010/main">
    <mc:Choice Requires="p14">
      <p:transition spd="slow" p14:dur="2000" advTm="44127"/>
    </mc:Choice>
    <mc:Fallback xmlns="">
      <p:transition spd="slow" advTm="44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5264D-5675-477F-AC4A-1901C348816C}"/>
              </a:ext>
            </a:extLst>
          </p:cNvPr>
          <p:cNvSpPr>
            <a:spLocks noGrp="1"/>
          </p:cNvSpPr>
          <p:nvPr>
            <p:ph type="title"/>
          </p:nvPr>
        </p:nvSpPr>
        <p:spPr/>
        <p:txBody>
          <a:bodyPr/>
          <a:lstStyle/>
          <a:p>
            <a:r>
              <a:rPr lang="en-GB" b="1" dirty="0"/>
              <a:t>An easy definition …</a:t>
            </a:r>
          </a:p>
        </p:txBody>
      </p:sp>
      <p:sp>
        <p:nvSpPr>
          <p:cNvPr id="3" name="Content Placeholder 2">
            <a:extLst>
              <a:ext uri="{FF2B5EF4-FFF2-40B4-BE49-F238E27FC236}">
                <a16:creationId xmlns:a16="http://schemas.microsoft.com/office/drawing/2014/main" id="{D76D90DD-1208-4C97-8A07-E3AC8C8A99FA}"/>
              </a:ext>
            </a:extLst>
          </p:cNvPr>
          <p:cNvSpPr>
            <a:spLocks noGrp="1"/>
          </p:cNvSpPr>
          <p:nvPr>
            <p:ph idx="1"/>
          </p:nvPr>
        </p:nvSpPr>
        <p:spPr/>
        <p:txBody>
          <a:bodyPr>
            <a:normAutofit/>
          </a:bodyPr>
          <a:lstStyle/>
          <a:p>
            <a:pPr marL="0" indent="0" algn="l">
              <a:buNone/>
            </a:pPr>
            <a:endParaRPr lang="en-GB" sz="4000" dirty="0">
              <a:latin typeface="+mj-lt"/>
            </a:endParaRPr>
          </a:p>
          <a:p>
            <a:pPr marL="0" indent="0" algn="l">
              <a:buNone/>
            </a:pPr>
            <a:r>
              <a:rPr lang="en-GB" sz="4000" dirty="0">
                <a:latin typeface="+mj-lt"/>
              </a:rPr>
              <a:t>T</a:t>
            </a:r>
            <a:r>
              <a:rPr lang="en-GB" sz="4000" b="0" i="0" u="none" strike="noStrike" baseline="0" dirty="0">
                <a:latin typeface="+mj-lt"/>
              </a:rPr>
              <a:t>he intent of a </a:t>
            </a:r>
            <a:r>
              <a:rPr lang="en-GB" sz="4000" b="0" i="1" u="none" strike="noStrike" baseline="0" dirty="0">
                <a:latin typeface="+mj-lt"/>
              </a:rPr>
              <a:t>grounded theory study </a:t>
            </a:r>
            <a:r>
              <a:rPr lang="en-GB" sz="4000" b="0" i="0" u="none" strike="noStrike" baseline="0" dirty="0">
                <a:latin typeface="+mj-lt"/>
              </a:rPr>
              <a:t>is to move beyond description and to </a:t>
            </a:r>
            <a:r>
              <a:rPr lang="en-GB" sz="4000" b="0" i="1" u="none" strike="noStrike" baseline="0" dirty="0">
                <a:latin typeface="+mj-lt"/>
              </a:rPr>
              <a:t>generate or discover a theory </a:t>
            </a:r>
            <a:r>
              <a:rPr lang="en-GB" sz="4000" b="0" i="0" u="none" strike="noStrike" baseline="0" dirty="0">
                <a:latin typeface="+mj-lt"/>
              </a:rPr>
              <a:t>, (Strauss &amp; Corbin,1998)</a:t>
            </a:r>
            <a:endParaRPr lang="en-GB" sz="4000" dirty="0">
              <a:latin typeface="+mj-lt"/>
            </a:endParaRPr>
          </a:p>
        </p:txBody>
      </p:sp>
      <p:pic>
        <p:nvPicPr>
          <p:cNvPr id="4" name="Audio 3">
            <a:hlinkClick r:id="" action="ppaction://media"/>
            <a:extLst>
              <a:ext uri="{FF2B5EF4-FFF2-40B4-BE49-F238E27FC236}">
                <a16:creationId xmlns:a16="http://schemas.microsoft.com/office/drawing/2014/main" id="{B39C6D2B-2E1F-4D7C-BA4A-69061C25EE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13581565"/>
      </p:ext>
    </p:extLst>
  </p:cSld>
  <p:clrMapOvr>
    <a:masterClrMapping/>
  </p:clrMapOvr>
  <mc:AlternateContent xmlns:mc="http://schemas.openxmlformats.org/markup-compatibility/2006" xmlns:p14="http://schemas.microsoft.com/office/powerpoint/2010/main">
    <mc:Choice Requires="p14">
      <p:transition spd="slow" p14:dur="2000" advTm="18609"/>
    </mc:Choice>
    <mc:Fallback xmlns="">
      <p:transition spd="slow" advTm="18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a:extLst>
              <a:ext uri="{FF2B5EF4-FFF2-40B4-BE49-F238E27FC236}">
                <a16:creationId xmlns:a16="http://schemas.microsoft.com/office/drawing/2014/main" id="{1E8681FE-07FB-4297-9429-5E533559558F}"/>
              </a:ext>
            </a:extLst>
          </p:cNvPr>
          <p:cNvSpPr>
            <a:spLocks noGrp="1" noChangeArrowheads="1"/>
          </p:cNvSpPr>
          <p:nvPr>
            <p:ph type="title"/>
          </p:nvPr>
        </p:nvSpPr>
        <p:spPr/>
        <p:txBody>
          <a:bodyPr/>
          <a:lstStyle/>
          <a:p>
            <a:pPr eaLnBrk="1" hangingPunct="1"/>
            <a:r>
              <a:rPr lang="en-GB" altLang="en-US" b="0" dirty="0">
                <a:latin typeface="Arial" panose="020B0604020202020204" pitchFamily="34" charset="0"/>
                <a:cs typeface="Arial" panose="020B0604020202020204" pitchFamily="34" charset="0"/>
              </a:rPr>
              <a:t>Key books and references</a:t>
            </a:r>
            <a:br>
              <a:rPr lang="en-GB" altLang="en-US" dirty="0">
                <a:cs typeface="Calibri" panose="020F0502020204030204" pitchFamily="34" charset="0"/>
              </a:rPr>
            </a:br>
            <a:endParaRPr lang="en-GB" altLang="en-US" dirty="0">
              <a:cs typeface="Calibri" panose="020F0502020204030204" pitchFamily="34" charset="0"/>
            </a:endParaRPr>
          </a:p>
        </p:txBody>
      </p:sp>
      <p:sp>
        <p:nvSpPr>
          <p:cNvPr id="23555" name="Rectangle 3">
            <a:extLst>
              <a:ext uri="{FF2B5EF4-FFF2-40B4-BE49-F238E27FC236}">
                <a16:creationId xmlns:a16="http://schemas.microsoft.com/office/drawing/2014/main" id="{17ADAB8E-CD15-4635-BFC3-EBCA16D1D3C4}"/>
              </a:ext>
            </a:extLst>
          </p:cNvPr>
          <p:cNvSpPr>
            <a:spLocks noGrp="1" noChangeArrowheads="1"/>
          </p:cNvSpPr>
          <p:nvPr>
            <p:ph type="body" idx="1"/>
          </p:nvPr>
        </p:nvSpPr>
        <p:spPr/>
        <p:txBody>
          <a:bodyPr/>
          <a:lstStyle/>
          <a:p>
            <a:pPr eaLnBrk="1" hangingPunct="1">
              <a:defRPr/>
            </a:pPr>
            <a:r>
              <a:rPr lang="en-US" dirty="0">
                <a:solidFill>
                  <a:schemeClr val="bg1">
                    <a:lumMod val="50000"/>
                  </a:schemeClr>
                </a:solidFill>
              </a:rPr>
              <a:t>Strauss, A and Corbin, J (1990).  </a:t>
            </a:r>
            <a:r>
              <a:rPr lang="en-US" i="1" dirty="0">
                <a:solidFill>
                  <a:schemeClr val="bg1">
                    <a:lumMod val="50000"/>
                  </a:schemeClr>
                </a:solidFill>
              </a:rPr>
              <a:t>Basics of qualitative research: Grounded theory procedures and techniques.</a:t>
            </a:r>
            <a:r>
              <a:rPr lang="en-US" dirty="0">
                <a:solidFill>
                  <a:schemeClr val="bg1">
                    <a:lumMod val="50000"/>
                  </a:schemeClr>
                </a:solidFill>
              </a:rPr>
              <a:t>  Newbury Park, CA: Sage</a:t>
            </a:r>
          </a:p>
          <a:p>
            <a:pPr eaLnBrk="1" hangingPunct="1">
              <a:buFontTx/>
              <a:buNone/>
              <a:defRPr/>
            </a:pPr>
            <a:r>
              <a:rPr lang="en-US" dirty="0"/>
              <a:t>Core text - </a:t>
            </a:r>
          </a:p>
          <a:p>
            <a:pPr eaLnBrk="1" hangingPunct="1">
              <a:defRPr/>
            </a:pPr>
            <a:r>
              <a:rPr lang="en-US" dirty="0" err="1"/>
              <a:t>Cresswell</a:t>
            </a:r>
            <a:r>
              <a:rPr lang="en-US" dirty="0"/>
              <a:t>, J W.  2013.  Qualitative Enquiry and Research Design.  London: Sage. Page 62 - 68</a:t>
            </a:r>
          </a:p>
          <a:p>
            <a:pPr eaLnBrk="1" hangingPunct="1">
              <a:defRPr/>
            </a:pPr>
            <a:endParaRPr lang="en-US" dirty="0"/>
          </a:p>
        </p:txBody>
      </p:sp>
      <p:pic>
        <p:nvPicPr>
          <p:cNvPr id="3" name="Audio 2">
            <a:hlinkClick r:id="" action="ppaction://media"/>
            <a:extLst>
              <a:ext uri="{FF2B5EF4-FFF2-40B4-BE49-F238E27FC236}">
                <a16:creationId xmlns:a16="http://schemas.microsoft.com/office/drawing/2014/main" id="{38F760DC-FF6F-4304-87B8-82DDB4E65A1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704"/>
    </mc:Choice>
    <mc:Fallback xmlns="">
      <p:transition spd="slow" advTm="8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417</TotalTime>
  <Words>3122</Words>
  <Application>Microsoft Office PowerPoint</Application>
  <PresentationFormat>Widescreen</PresentationFormat>
  <Paragraphs>346</Paragraphs>
  <Slides>72</Slides>
  <Notes>71</Notes>
  <HiddenSlides>0</HiddenSlides>
  <MMClips>72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72</vt:i4>
      </vt:variant>
    </vt:vector>
  </HeadingPairs>
  <TitlesOfParts>
    <vt:vector size="77" baseType="lpstr">
      <vt:lpstr>Arial</vt:lpstr>
      <vt:lpstr>Calibri</vt:lpstr>
      <vt:lpstr>Calibri Light</vt:lpstr>
      <vt:lpstr>Times New Roman</vt:lpstr>
      <vt:lpstr>Office Theme</vt:lpstr>
      <vt:lpstr>ADVANCED RESEARCH METHODS IN COUNSELLING</vt:lpstr>
      <vt:lpstr>LEARNING…..</vt:lpstr>
      <vt:lpstr>Grounded Theory (GT)</vt:lpstr>
      <vt:lpstr>WHAT IS GROUNDED THEORY?</vt:lpstr>
      <vt:lpstr>GROUNDED THEORY</vt:lpstr>
      <vt:lpstr>GROUNDED THEORY:</vt:lpstr>
      <vt:lpstr>GROUNDED THEORY</vt:lpstr>
      <vt:lpstr>Big Thinkers:</vt:lpstr>
      <vt:lpstr>KEY WORDS:</vt:lpstr>
      <vt:lpstr>Use of the approach: </vt:lpstr>
      <vt:lpstr>PowerPoint Presentation</vt:lpstr>
      <vt:lpstr>Use of the approach</vt:lpstr>
      <vt:lpstr>Definition and background </vt:lpstr>
      <vt:lpstr>In  Grounded theory….</vt:lpstr>
      <vt:lpstr>In  Grounded theory….</vt:lpstr>
      <vt:lpstr>GROUNDED THEORY</vt:lpstr>
      <vt:lpstr>GROUNDED THEORY</vt:lpstr>
      <vt:lpstr>GROUNDED THEORY</vt:lpstr>
      <vt:lpstr>Glaser and Strauss had a falling out… </vt:lpstr>
      <vt:lpstr>GROUNDED THEORY</vt:lpstr>
      <vt:lpstr>GROUNDED THEORY</vt:lpstr>
      <vt:lpstr>When is it used?</vt:lpstr>
      <vt:lpstr>Used extensively in……</vt:lpstr>
      <vt:lpstr>Typical research questions</vt:lpstr>
      <vt:lpstr>Sample strategy</vt:lpstr>
      <vt:lpstr>GROUNDED THEORY DATA COLLECTION</vt:lpstr>
      <vt:lpstr>GROUNDED THEORY DATA COLLECTION</vt:lpstr>
      <vt:lpstr>Data analysis</vt:lpstr>
      <vt:lpstr>Data analysis</vt:lpstr>
      <vt:lpstr>Data Analysis</vt:lpstr>
      <vt:lpstr>Data analysis</vt:lpstr>
      <vt:lpstr>GROUNDED THEORY ANALYSIS MEMOING</vt:lpstr>
      <vt:lpstr>STAGES OF GROUNDED THEORY ANALYSIS</vt:lpstr>
      <vt:lpstr>PowerPoint Presentation</vt:lpstr>
      <vt:lpstr>What is a CODE?   </vt:lpstr>
      <vt:lpstr>OPEN CODING</vt:lpstr>
      <vt:lpstr>OPEN CODING …</vt:lpstr>
      <vt:lpstr>AXIAL CODING</vt:lpstr>
      <vt:lpstr>Data analysis</vt:lpstr>
      <vt:lpstr>Data analysis</vt:lpstr>
      <vt:lpstr>Data analysis</vt:lpstr>
      <vt:lpstr>Data analysis</vt:lpstr>
      <vt:lpstr>Data analysis</vt:lpstr>
      <vt:lpstr>TYPICAL QUESTIONS ASKED OF PARTICIPANTS - OPEN AND AXIAL CODING</vt:lpstr>
      <vt:lpstr>GROUNDED THEORY</vt:lpstr>
      <vt:lpstr>GROUNDED THEORY</vt:lpstr>
      <vt:lpstr>Procedures in conducting Grounded Theory research </vt:lpstr>
      <vt:lpstr>GROUNDED THEORY</vt:lpstr>
      <vt:lpstr>Emerging Design Glasser (1992)</vt:lpstr>
      <vt:lpstr>Credibility</vt:lpstr>
      <vt:lpstr>GROUNDED THEORY</vt:lpstr>
      <vt:lpstr>GROUNDED THEORY</vt:lpstr>
      <vt:lpstr>RELEVANCE TO COUNSELLING</vt:lpstr>
      <vt:lpstr>Relevance to counselling</vt:lpstr>
      <vt:lpstr>Strengths of Grounded Theory</vt:lpstr>
      <vt:lpstr>Strengths of Grounded Theory</vt:lpstr>
      <vt:lpstr>Strengths of Grounded Theory</vt:lpstr>
      <vt:lpstr>Strengths of Grounded Theory</vt:lpstr>
      <vt:lpstr> Strengths of Grounded Theory:</vt:lpstr>
      <vt:lpstr>Challenges in using Grounded Theory research </vt:lpstr>
      <vt:lpstr>Challenges in using Grounded Theory research</vt:lpstr>
      <vt:lpstr>Other challenges with this approach include:</vt:lpstr>
      <vt:lpstr>Examples of Grounded Theory:</vt:lpstr>
      <vt:lpstr>Examples of Grounded Theory:</vt:lpstr>
      <vt:lpstr>GROUNDED THEORY:</vt:lpstr>
      <vt:lpstr>GROUNDED THEORY:</vt:lpstr>
      <vt:lpstr>GROUNDED THEORY:</vt:lpstr>
      <vt:lpstr>In a Nutshell…</vt:lpstr>
      <vt:lpstr>It’s all about defining theory…</vt:lpstr>
      <vt:lpstr>Read …. Research …</vt:lpstr>
      <vt:lpstr>An easy definition …</vt:lpstr>
      <vt:lpstr>Key books and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RESEARCH METHODS IN COUNSELLING</dc:title>
  <dc:creator>Beverly Cole</dc:creator>
  <cp:lastModifiedBy>Beverly Cole</cp:lastModifiedBy>
  <cp:revision>16</cp:revision>
  <dcterms:created xsi:type="dcterms:W3CDTF">2021-08-14T06:33:38Z</dcterms:created>
  <dcterms:modified xsi:type="dcterms:W3CDTF">2023-10-30T17:00:30Z</dcterms:modified>
</cp:coreProperties>
</file>