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63" r:id="rId4"/>
    <p:sldId id="265" r:id="rId5"/>
    <p:sldId id="260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507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69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319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771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498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308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292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312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826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59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819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C9691-43DA-5E47-8F72-00F1A5BAF72C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579BF-82AF-B547-8EDC-75AF0E4F5B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554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Outdoor Education, Environmental </a:t>
            </a:r>
            <a:r>
              <a:rPr lang="en-US" dirty="0"/>
              <a:t>E</a:t>
            </a:r>
            <a:r>
              <a:rPr lang="en-US" dirty="0" smtClean="0"/>
              <a:t>ducation and Sense of Place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74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 and 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US" dirty="0"/>
              <a:t>To </a:t>
            </a:r>
            <a:r>
              <a:rPr lang="en-US" dirty="0" smtClean="0"/>
              <a:t>introduce environmental education and </a:t>
            </a:r>
            <a:r>
              <a:rPr lang="en-US" dirty="0"/>
              <a:t>the inter-relationships between </a:t>
            </a:r>
            <a:r>
              <a:rPr lang="en-GB" dirty="0" smtClean="0"/>
              <a:t>people, place and profit in the context of the outdoor adventure education sector</a:t>
            </a:r>
          </a:p>
          <a:p>
            <a:pPr lvl="0"/>
            <a:endParaRPr lang="en-GB" dirty="0"/>
          </a:p>
          <a:p>
            <a:pPr lvl="0"/>
            <a:r>
              <a:rPr lang="en-GB" dirty="0" smtClean="0"/>
              <a:t>To introduce the concept of legislation relating to land use and environmental sustainability, in particular within Wales.</a:t>
            </a:r>
          </a:p>
          <a:p>
            <a:pPr marL="0" lv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To start to understand the pedagogical approach of place based education including how and why we develop a sense of place.</a:t>
            </a:r>
          </a:p>
          <a:p>
            <a:pPr lvl="0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578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Outdoor and Environmental Education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Think back to Priests Outdoor Education Tree: Environmental/Adventure Education</a:t>
            </a:r>
          </a:p>
          <a:p>
            <a:endParaRPr lang="en-US" dirty="0"/>
          </a:p>
          <a:p>
            <a:r>
              <a:rPr lang="en-US" dirty="0" smtClean="0"/>
              <a:t>Research suggests behavioral change comes from </a:t>
            </a:r>
            <a:r>
              <a:rPr lang="en-US" i="1" dirty="0" smtClean="0"/>
              <a:t>experiencing</a:t>
            </a:r>
            <a:r>
              <a:rPr lang="en-US" dirty="0" smtClean="0"/>
              <a:t> a  connection to place/nature rather than environmental education as knowledge. (see </a:t>
            </a:r>
            <a:r>
              <a:rPr lang="en-US" dirty="0"/>
              <a:t>M</a:t>
            </a:r>
            <a:r>
              <a:rPr lang="en-US" dirty="0" smtClean="0"/>
              <a:t>oodle for reading)</a:t>
            </a:r>
          </a:p>
          <a:p>
            <a:endParaRPr lang="en-US" dirty="0"/>
          </a:p>
          <a:p>
            <a:r>
              <a:rPr lang="en-US" dirty="0" smtClean="0"/>
              <a:t>Journal for Outdoor and Environmental Education (Australian; 1995 - present) – Evidence of shift in focus, integration of 2 separate subjects.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335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56068" y="1120462"/>
            <a:ext cx="670989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FF0000"/>
                </a:solidFill>
              </a:rPr>
              <a:t>How does Outdoor Adventure negatively impact on the environment?</a:t>
            </a:r>
          </a:p>
          <a:p>
            <a:endParaRPr lang="en-GB" sz="4000" dirty="0"/>
          </a:p>
          <a:p>
            <a:r>
              <a:rPr lang="en-GB" sz="4000" dirty="0" smtClean="0"/>
              <a:t>How does Outdoor Adventure have the potential to safeguard the environment?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134036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Legislation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lvl="1" indent="0">
              <a:buNone/>
            </a:pPr>
            <a:r>
              <a:rPr lang="en-US" dirty="0" smtClean="0"/>
              <a:t>Political:</a:t>
            </a:r>
          </a:p>
          <a:p>
            <a:pPr lvl="1"/>
            <a:r>
              <a:rPr lang="en-US" dirty="0" smtClean="0"/>
              <a:t>Wellbeing of Future Generations Act (2015, Wales)</a:t>
            </a:r>
          </a:p>
          <a:p>
            <a:pPr lvl="1"/>
            <a:r>
              <a:rPr lang="en-US" dirty="0" smtClean="0"/>
              <a:t>UN Sustainable Development Goals 2030 (2015)</a:t>
            </a:r>
          </a:p>
          <a:p>
            <a:pPr lvl="1"/>
            <a:r>
              <a:rPr lang="en-US" dirty="0" smtClean="0"/>
              <a:t>United Nations Convention on Rights of Child (1989)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 smtClean="0"/>
              <a:t>Education:</a:t>
            </a:r>
          </a:p>
          <a:p>
            <a:pPr lvl="1"/>
            <a:r>
              <a:rPr lang="en-US" dirty="0" smtClean="0"/>
              <a:t>Learning Outside the classroom manifesto (2006)</a:t>
            </a:r>
          </a:p>
          <a:p>
            <a:pPr lvl="1"/>
            <a:r>
              <a:rPr lang="en-US" dirty="0" smtClean="0"/>
              <a:t>Welsh Curriculum incorporates Outdoor Adventure Ed (2008)</a:t>
            </a:r>
            <a:endParaRPr lang="en-US" dirty="0"/>
          </a:p>
          <a:p>
            <a:pPr lvl="1"/>
            <a:endParaRPr lang="en-US" dirty="0" smtClean="0"/>
          </a:p>
          <a:p>
            <a:pPr marL="457200" lvl="1" indent="0">
              <a:buNone/>
            </a:pPr>
            <a:r>
              <a:rPr lang="en-US" dirty="0" smtClean="0"/>
              <a:t>Access:</a:t>
            </a:r>
          </a:p>
          <a:p>
            <a:pPr lvl="1"/>
            <a:r>
              <a:rPr lang="en-US" dirty="0" smtClean="0"/>
              <a:t>CROW Act (2000)</a:t>
            </a:r>
          </a:p>
          <a:p>
            <a:pPr lvl="1"/>
            <a:r>
              <a:rPr lang="en-US" dirty="0" smtClean="0"/>
              <a:t>National Parks Designation – Land Management (Planning)</a:t>
            </a:r>
          </a:p>
          <a:p>
            <a:pPr lvl="1"/>
            <a:r>
              <a:rPr lang="en-US" dirty="0" smtClean="0"/>
              <a:t>National Trust – Ownership and Management</a:t>
            </a:r>
          </a:p>
          <a:p>
            <a:pPr lvl="1"/>
            <a:endParaRPr lang="en-US" dirty="0"/>
          </a:p>
          <a:p>
            <a:pPr lvl="1"/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98042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Sense of Place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7888"/>
            <a:ext cx="8229600" cy="5331854"/>
          </a:xfrm>
        </p:spPr>
        <p:txBody>
          <a:bodyPr>
            <a:normAutofit fontScale="40000" lnSpcReduction="20000"/>
          </a:bodyPr>
          <a:lstStyle/>
          <a:p>
            <a:pPr marL="0" lvl="0" indent="0" algn="ctr">
              <a:buNone/>
            </a:pPr>
            <a:r>
              <a:rPr lang="en-US" sz="3600" dirty="0">
                <a:solidFill>
                  <a:prstClr val="black"/>
                </a:solidFill>
              </a:rPr>
              <a:t>“If you don’t know where you are, you don’t know who you are” (Wendell Berry</a:t>
            </a:r>
            <a:r>
              <a:rPr lang="en-US" sz="3600" dirty="0" smtClean="0">
                <a:solidFill>
                  <a:prstClr val="black"/>
                </a:solidFill>
              </a:rPr>
              <a:t>)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sz="3400" b="1" dirty="0" smtClean="0"/>
              <a:t>What is place based education?</a:t>
            </a:r>
          </a:p>
          <a:p>
            <a:pPr lvl="1"/>
            <a:r>
              <a:rPr lang="en-US" sz="3400" dirty="0" smtClean="0"/>
              <a:t>Immersive</a:t>
            </a:r>
          </a:p>
          <a:p>
            <a:pPr lvl="1"/>
            <a:r>
              <a:rPr lang="en-US" sz="3400" dirty="0" smtClean="0"/>
              <a:t>Experiential/Participatory</a:t>
            </a:r>
          </a:p>
          <a:p>
            <a:pPr lvl="1"/>
            <a:r>
              <a:rPr lang="en-US" sz="3400" dirty="0" smtClean="0"/>
              <a:t>Understanding of impact both people on landscape and it on people (Transactional)</a:t>
            </a:r>
          </a:p>
          <a:p>
            <a:pPr lvl="1"/>
            <a:endParaRPr lang="en-US" sz="3400" dirty="0" smtClean="0"/>
          </a:p>
          <a:p>
            <a:endParaRPr lang="en-US" sz="3400" dirty="0" smtClean="0"/>
          </a:p>
          <a:p>
            <a:r>
              <a:rPr lang="en-US" sz="3400" b="1" dirty="0" smtClean="0"/>
              <a:t>Why is it an increasingly popular approach?</a:t>
            </a:r>
          </a:p>
          <a:p>
            <a:pPr lvl="1"/>
            <a:r>
              <a:rPr lang="en-US" sz="3400" dirty="0" smtClean="0"/>
              <a:t>Responsibility to educate for sustainability (WBFGA)</a:t>
            </a:r>
          </a:p>
          <a:p>
            <a:pPr lvl="1"/>
            <a:r>
              <a:rPr lang="en-US" sz="3400" dirty="0" smtClean="0"/>
              <a:t>Importance of local identity in global world (Sense of </a:t>
            </a:r>
            <a:r>
              <a:rPr lang="en-US" sz="3400" dirty="0" err="1" smtClean="0"/>
              <a:t>placenessless</a:t>
            </a:r>
            <a:r>
              <a:rPr lang="en-US" sz="3400" dirty="0" smtClean="0"/>
              <a:t>)</a:t>
            </a:r>
          </a:p>
          <a:p>
            <a:pPr lvl="1"/>
            <a:r>
              <a:rPr lang="en-US" sz="3400" dirty="0" smtClean="0"/>
              <a:t>Integral to outdoor practice – connectedness – holistic viewpoint</a:t>
            </a:r>
          </a:p>
          <a:p>
            <a:pPr lvl="1"/>
            <a:endParaRPr lang="en-US" sz="3400" dirty="0" smtClean="0"/>
          </a:p>
          <a:p>
            <a:endParaRPr lang="en-US" sz="3400" dirty="0" smtClean="0"/>
          </a:p>
          <a:p>
            <a:r>
              <a:rPr lang="en-US" sz="3400" b="1" dirty="0" smtClean="0"/>
              <a:t>How is sense of place delivered/achieved?</a:t>
            </a:r>
          </a:p>
          <a:p>
            <a:pPr lvl="1"/>
            <a:r>
              <a:rPr lang="en-US" sz="3400" dirty="0" smtClean="0"/>
              <a:t>Requires knowledge (Cultural, historical, environmental) –Do your homework</a:t>
            </a:r>
          </a:p>
          <a:p>
            <a:pPr lvl="1"/>
            <a:r>
              <a:rPr lang="en-US" sz="3400" dirty="0" smtClean="0"/>
              <a:t>Facilitated through powerful experiences, drawing meaning from the landscape</a:t>
            </a:r>
          </a:p>
          <a:p>
            <a:pPr lvl="1"/>
            <a:endParaRPr lang="en-US" sz="3400" dirty="0" smtClean="0"/>
          </a:p>
          <a:p>
            <a:endParaRPr lang="en-US" sz="3400" b="1" dirty="0" smtClean="0"/>
          </a:p>
          <a:p>
            <a:r>
              <a:rPr lang="en-US" sz="3400" b="1" dirty="0" smtClean="0"/>
              <a:t>Does this impact on ‘outdoor adventure education’ practice?</a:t>
            </a:r>
          </a:p>
          <a:p>
            <a:pPr lvl="1"/>
            <a:r>
              <a:rPr lang="en-US" sz="3400" dirty="0" smtClean="0"/>
              <a:t>Less focus on consumption of natural environment/conquering nature</a:t>
            </a:r>
          </a:p>
          <a:p>
            <a:pPr lvl="1"/>
            <a:r>
              <a:rPr lang="en-US" sz="3400" dirty="0" smtClean="0"/>
              <a:t>Facilitation of change in attitudes and transfer of learning to home environments and individual action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29363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do we connect people with place/nature?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Rock Climbing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Kayaking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Expeditions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499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Further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Article by </a:t>
            </a:r>
            <a:r>
              <a:rPr lang="en-US" dirty="0" err="1" smtClean="0"/>
              <a:t>Dr</a:t>
            </a:r>
            <a:r>
              <a:rPr lang="en-US" dirty="0" smtClean="0"/>
              <a:t> Williams (read by 2 weeks time)</a:t>
            </a:r>
          </a:p>
          <a:p>
            <a:r>
              <a:rPr lang="en-US" smtClean="0"/>
              <a:t>Wattchow</a:t>
            </a:r>
            <a:r>
              <a:rPr lang="en-US" dirty="0" smtClean="0"/>
              <a:t> </a:t>
            </a:r>
            <a:r>
              <a:rPr lang="en-US" dirty="0" smtClean="0"/>
              <a:t>and Brown (2011); Pedagogy of place</a:t>
            </a:r>
          </a:p>
          <a:p>
            <a:r>
              <a:rPr lang="en-US" dirty="0" err="1" smtClean="0"/>
              <a:t>Beames</a:t>
            </a:r>
            <a:r>
              <a:rPr lang="en-US" dirty="0" smtClean="0"/>
              <a:t> (2018); Adventure and Society; Chapter 11</a:t>
            </a:r>
          </a:p>
          <a:p>
            <a:r>
              <a:rPr lang="en-US" dirty="0" smtClean="0"/>
              <a:t>Journal Articles (Horizons and JAEOL)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265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</TotalTime>
  <Words>367</Words>
  <Application>Microsoft Office PowerPoint</Application>
  <PresentationFormat>On-screen Show (4:3)</PresentationFormat>
  <Paragraphs>75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Outdoor Education, Environmental Education and Sense of Place</vt:lpstr>
      <vt:lpstr>Aims and Objectives</vt:lpstr>
      <vt:lpstr>Outdoor and Environmental Education</vt:lpstr>
      <vt:lpstr>PowerPoint Presentation</vt:lpstr>
      <vt:lpstr>Legislation</vt:lpstr>
      <vt:lpstr>Sense of Place</vt:lpstr>
      <vt:lpstr>How do we connect people with place/nature?</vt:lpstr>
      <vt:lpstr>Further Reading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Pedagogy of Place: Sustainable Outdoor Education</dc:title>
  <dc:creator>shoe</dc:creator>
  <cp:lastModifiedBy>Denise Leonard</cp:lastModifiedBy>
  <cp:revision>33</cp:revision>
  <dcterms:created xsi:type="dcterms:W3CDTF">2019-10-03T18:47:29Z</dcterms:created>
  <dcterms:modified xsi:type="dcterms:W3CDTF">2019-10-21T09:56:54Z</dcterms:modified>
</cp:coreProperties>
</file>