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0"/>
  </p:notesMasterIdLst>
  <p:sldIdLst>
    <p:sldId id="256" r:id="rId2"/>
    <p:sldId id="258" r:id="rId3"/>
    <p:sldId id="260" r:id="rId4"/>
    <p:sldId id="268" r:id="rId5"/>
    <p:sldId id="265" r:id="rId6"/>
    <p:sldId id="266" r:id="rId7"/>
    <p:sldId id="267" r:id="rId8"/>
    <p:sldId id="269" r:id="rId9"/>
    <p:sldId id="270" r:id="rId10"/>
    <p:sldId id="271" r:id="rId11"/>
    <p:sldId id="272" r:id="rId12"/>
    <p:sldId id="273" r:id="rId13"/>
    <p:sldId id="279" r:id="rId14"/>
    <p:sldId id="280" r:id="rId15"/>
    <p:sldId id="281" r:id="rId16"/>
    <p:sldId id="276" r:id="rId17"/>
    <p:sldId id="277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  <p:sldId id="294" r:id="rId31"/>
    <p:sldId id="296" r:id="rId32"/>
    <p:sldId id="295" r:id="rId33"/>
    <p:sldId id="297" r:id="rId34"/>
    <p:sldId id="298" r:id="rId35"/>
    <p:sldId id="299" r:id="rId36"/>
    <p:sldId id="301" r:id="rId37"/>
    <p:sldId id="300" r:id="rId38"/>
    <p:sldId id="259" r:id="rId3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1"/>
    <p:restoredTop sz="94701"/>
  </p:normalViewPr>
  <p:slideViewPr>
    <p:cSldViewPr snapToGrid="0">
      <p:cViewPr varScale="1">
        <p:scale>
          <a:sx n="110" d="100"/>
          <a:sy n="110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FFEB3D-4B0A-4997-8763-517C3FCF8B3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0A6A933-896F-4540-BC19-4B721F8AA5BF}">
      <dgm:prSet/>
      <dgm:spPr/>
      <dgm:t>
        <a:bodyPr/>
        <a:lstStyle/>
        <a:p>
          <a:r>
            <a:rPr lang="en-GB"/>
            <a:t>Being responsible and demonstrating compliance</a:t>
          </a:r>
          <a:endParaRPr lang="en-US"/>
        </a:p>
      </dgm:t>
    </dgm:pt>
    <dgm:pt modelId="{D0400876-DE48-406C-9775-8CABDEFA4E4B}" type="parTrans" cxnId="{FA411CD8-4129-4F9D-A5DC-EFAE89889B8F}">
      <dgm:prSet/>
      <dgm:spPr/>
      <dgm:t>
        <a:bodyPr/>
        <a:lstStyle/>
        <a:p>
          <a:endParaRPr lang="en-US"/>
        </a:p>
      </dgm:t>
    </dgm:pt>
    <dgm:pt modelId="{8E1DF72A-C9A5-4C1E-A36E-11D55ABBC50A}" type="sibTrans" cxnId="{FA411CD8-4129-4F9D-A5DC-EFAE89889B8F}">
      <dgm:prSet/>
      <dgm:spPr/>
      <dgm:t>
        <a:bodyPr/>
        <a:lstStyle/>
        <a:p>
          <a:endParaRPr lang="en-US"/>
        </a:p>
      </dgm:t>
    </dgm:pt>
    <dgm:pt modelId="{6F533604-4A61-4821-A0DD-75DF1DA68CBA}">
      <dgm:prSet/>
      <dgm:spPr/>
      <dgm:t>
        <a:bodyPr/>
        <a:lstStyle/>
        <a:p>
          <a:r>
            <a:rPr lang="en-GB"/>
            <a:t>Technical and organisational measures</a:t>
          </a:r>
          <a:endParaRPr lang="en-US"/>
        </a:p>
      </dgm:t>
    </dgm:pt>
    <dgm:pt modelId="{AC0E58A7-9BDC-46A6-9BBD-E80043E40743}" type="parTrans" cxnId="{0EA31910-AF6E-4258-985A-2118A5463709}">
      <dgm:prSet/>
      <dgm:spPr/>
      <dgm:t>
        <a:bodyPr/>
        <a:lstStyle/>
        <a:p>
          <a:endParaRPr lang="en-US"/>
        </a:p>
      </dgm:t>
    </dgm:pt>
    <dgm:pt modelId="{8FB55176-9A26-4544-9B83-1F9467DE8067}" type="sibTrans" cxnId="{0EA31910-AF6E-4258-985A-2118A5463709}">
      <dgm:prSet/>
      <dgm:spPr/>
      <dgm:t>
        <a:bodyPr/>
        <a:lstStyle/>
        <a:p>
          <a:endParaRPr lang="en-US"/>
        </a:p>
      </dgm:t>
    </dgm:pt>
    <dgm:pt modelId="{C66C3803-3CFE-4FAF-BA0E-70528900D3EC}">
      <dgm:prSet/>
      <dgm:spPr/>
      <dgm:t>
        <a:bodyPr/>
        <a:lstStyle/>
        <a:p>
          <a:r>
            <a:rPr lang="en-GB"/>
            <a:t>Data protection by design and by default</a:t>
          </a:r>
          <a:endParaRPr lang="en-US"/>
        </a:p>
      </dgm:t>
    </dgm:pt>
    <dgm:pt modelId="{FE6B4574-7D89-4898-8AAA-43435D73B662}" type="parTrans" cxnId="{AAB92B31-3A02-4ECB-A686-BFAC72BC6B0B}">
      <dgm:prSet/>
      <dgm:spPr/>
      <dgm:t>
        <a:bodyPr/>
        <a:lstStyle/>
        <a:p>
          <a:endParaRPr lang="en-US"/>
        </a:p>
      </dgm:t>
    </dgm:pt>
    <dgm:pt modelId="{87C1CD3A-AAD6-4BD8-9CD2-C194DE85EB4B}" type="sibTrans" cxnId="{AAB92B31-3A02-4ECB-A686-BFAC72BC6B0B}">
      <dgm:prSet/>
      <dgm:spPr/>
      <dgm:t>
        <a:bodyPr/>
        <a:lstStyle/>
        <a:p>
          <a:endParaRPr lang="en-US"/>
        </a:p>
      </dgm:t>
    </dgm:pt>
    <dgm:pt modelId="{A82B6A5D-7CBB-4CA5-ADE3-4426946FC873}">
      <dgm:prSet/>
      <dgm:spPr/>
      <dgm:t>
        <a:bodyPr/>
        <a:lstStyle/>
        <a:p>
          <a:r>
            <a:rPr lang="en-GB"/>
            <a:t>Data Protection Impact Assessments</a:t>
          </a:r>
          <a:endParaRPr lang="en-US"/>
        </a:p>
      </dgm:t>
    </dgm:pt>
    <dgm:pt modelId="{F0BA1613-3811-48E0-BA7F-2BB6EA200BC4}" type="parTrans" cxnId="{2FC10DDB-75C2-4821-B734-73C0B1150BDC}">
      <dgm:prSet/>
      <dgm:spPr/>
      <dgm:t>
        <a:bodyPr/>
        <a:lstStyle/>
        <a:p>
          <a:endParaRPr lang="en-US"/>
        </a:p>
      </dgm:t>
    </dgm:pt>
    <dgm:pt modelId="{9FDC0DC7-BD0F-4351-A7FD-EC7B875C062C}" type="sibTrans" cxnId="{2FC10DDB-75C2-4821-B734-73C0B1150BDC}">
      <dgm:prSet/>
      <dgm:spPr/>
      <dgm:t>
        <a:bodyPr/>
        <a:lstStyle/>
        <a:p>
          <a:endParaRPr lang="en-US"/>
        </a:p>
      </dgm:t>
    </dgm:pt>
    <dgm:pt modelId="{AB596E4C-AF7A-438E-A1C0-09BDA69190B5}">
      <dgm:prSet/>
      <dgm:spPr/>
      <dgm:t>
        <a:bodyPr/>
        <a:lstStyle/>
        <a:p>
          <a:r>
            <a:rPr lang="en-GB"/>
            <a:t>Data Protection Officer (legal requirement for some organisations)</a:t>
          </a:r>
          <a:endParaRPr lang="en-US"/>
        </a:p>
      </dgm:t>
    </dgm:pt>
    <dgm:pt modelId="{61DDA2FD-CAE8-47B4-AAAA-E8CF3FB25CBF}" type="parTrans" cxnId="{DFA83FCA-AADA-4599-86B5-1C9EBDCE5E45}">
      <dgm:prSet/>
      <dgm:spPr/>
      <dgm:t>
        <a:bodyPr/>
        <a:lstStyle/>
        <a:p>
          <a:endParaRPr lang="en-US"/>
        </a:p>
      </dgm:t>
    </dgm:pt>
    <dgm:pt modelId="{BEFF2F00-FEE1-4380-BE83-7D805154949F}" type="sibTrans" cxnId="{DFA83FCA-AADA-4599-86B5-1C9EBDCE5E45}">
      <dgm:prSet/>
      <dgm:spPr/>
      <dgm:t>
        <a:bodyPr/>
        <a:lstStyle/>
        <a:p>
          <a:endParaRPr lang="en-US"/>
        </a:p>
      </dgm:t>
    </dgm:pt>
    <dgm:pt modelId="{BD8AA5CA-A07A-314D-8751-620E3747EBDF}" type="pres">
      <dgm:prSet presAssocID="{49FFEB3D-4B0A-4997-8763-517C3FCF8B30}" presName="linear" presStyleCnt="0">
        <dgm:presLayoutVars>
          <dgm:animLvl val="lvl"/>
          <dgm:resizeHandles val="exact"/>
        </dgm:presLayoutVars>
      </dgm:prSet>
      <dgm:spPr/>
    </dgm:pt>
    <dgm:pt modelId="{328FF70B-8EE0-3A4B-9BF4-FFCC99ED4BD2}" type="pres">
      <dgm:prSet presAssocID="{30A6A933-896F-4540-BC19-4B721F8AA5B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7DFA4FD-3B20-1E4E-ACEF-9E6E7E27305C}" type="pres">
      <dgm:prSet presAssocID="{8E1DF72A-C9A5-4C1E-A36E-11D55ABBC50A}" presName="spacer" presStyleCnt="0"/>
      <dgm:spPr/>
    </dgm:pt>
    <dgm:pt modelId="{81A6ED25-1B07-ED4F-8AFD-176A382FEFF4}" type="pres">
      <dgm:prSet presAssocID="{6F533604-4A61-4821-A0DD-75DF1DA68CB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A55752C-5748-364B-9FB2-7E30A5BE6C77}" type="pres">
      <dgm:prSet presAssocID="{8FB55176-9A26-4544-9B83-1F9467DE8067}" presName="spacer" presStyleCnt="0"/>
      <dgm:spPr/>
    </dgm:pt>
    <dgm:pt modelId="{7BD1B83C-C00F-FA4D-A31E-7A526E56F895}" type="pres">
      <dgm:prSet presAssocID="{C66C3803-3CFE-4FAF-BA0E-70528900D3E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487A956-1B2F-964B-AB17-397C0E5518FF}" type="pres">
      <dgm:prSet presAssocID="{87C1CD3A-AAD6-4BD8-9CD2-C194DE85EB4B}" presName="spacer" presStyleCnt="0"/>
      <dgm:spPr/>
    </dgm:pt>
    <dgm:pt modelId="{D0DA463F-1D8F-584F-BC53-CDDBA03DB733}" type="pres">
      <dgm:prSet presAssocID="{A82B6A5D-7CBB-4CA5-ADE3-4426946FC87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842B939-575B-E34F-8280-A5F498DD28AE}" type="pres">
      <dgm:prSet presAssocID="{9FDC0DC7-BD0F-4351-A7FD-EC7B875C062C}" presName="spacer" presStyleCnt="0"/>
      <dgm:spPr/>
    </dgm:pt>
    <dgm:pt modelId="{DB64A6C4-6C61-6046-B594-B9DBEB656AB0}" type="pres">
      <dgm:prSet presAssocID="{AB596E4C-AF7A-438E-A1C0-09BDA69190B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EA31910-AF6E-4258-985A-2118A5463709}" srcId="{49FFEB3D-4B0A-4997-8763-517C3FCF8B30}" destId="{6F533604-4A61-4821-A0DD-75DF1DA68CBA}" srcOrd="1" destOrd="0" parTransId="{AC0E58A7-9BDC-46A6-9BBD-E80043E40743}" sibTransId="{8FB55176-9A26-4544-9B83-1F9467DE8067}"/>
    <dgm:cxn modelId="{773E2E2A-022C-0148-A079-D6634C39E5AB}" type="presOf" srcId="{30A6A933-896F-4540-BC19-4B721F8AA5BF}" destId="{328FF70B-8EE0-3A4B-9BF4-FFCC99ED4BD2}" srcOrd="0" destOrd="0" presId="urn:microsoft.com/office/officeart/2005/8/layout/vList2"/>
    <dgm:cxn modelId="{02969C2F-FC3E-6D4F-A5B7-EE78C8D32C47}" type="presOf" srcId="{49FFEB3D-4B0A-4997-8763-517C3FCF8B30}" destId="{BD8AA5CA-A07A-314D-8751-620E3747EBDF}" srcOrd="0" destOrd="0" presId="urn:microsoft.com/office/officeart/2005/8/layout/vList2"/>
    <dgm:cxn modelId="{AAB92B31-3A02-4ECB-A686-BFAC72BC6B0B}" srcId="{49FFEB3D-4B0A-4997-8763-517C3FCF8B30}" destId="{C66C3803-3CFE-4FAF-BA0E-70528900D3EC}" srcOrd="2" destOrd="0" parTransId="{FE6B4574-7D89-4898-8AAA-43435D73B662}" sibTransId="{87C1CD3A-AAD6-4BD8-9CD2-C194DE85EB4B}"/>
    <dgm:cxn modelId="{8D3D4A49-7E21-8047-A883-5304350147B0}" type="presOf" srcId="{C66C3803-3CFE-4FAF-BA0E-70528900D3EC}" destId="{7BD1B83C-C00F-FA4D-A31E-7A526E56F895}" srcOrd="0" destOrd="0" presId="urn:microsoft.com/office/officeart/2005/8/layout/vList2"/>
    <dgm:cxn modelId="{6086FB84-C43C-B84D-8EB4-5620A8AE2DC6}" type="presOf" srcId="{AB596E4C-AF7A-438E-A1C0-09BDA69190B5}" destId="{DB64A6C4-6C61-6046-B594-B9DBEB656AB0}" srcOrd="0" destOrd="0" presId="urn:microsoft.com/office/officeart/2005/8/layout/vList2"/>
    <dgm:cxn modelId="{17A14A96-8610-D842-9BD8-635BF5DEEC30}" type="presOf" srcId="{6F533604-4A61-4821-A0DD-75DF1DA68CBA}" destId="{81A6ED25-1B07-ED4F-8AFD-176A382FEFF4}" srcOrd="0" destOrd="0" presId="urn:microsoft.com/office/officeart/2005/8/layout/vList2"/>
    <dgm:cxn modelId="{DFA83FCA-AADA-4599-86B5-1C9EBDCE5E45}" srcId="{49FFEB3D-4B0A-4997-8763-517C3FCF8B30}" destId="{AB596E4C-AF7A-438E-A1C0-09BDA69190B5}" srcOrd="4" destOrd="0" parTransId="{61DDA2FD-CAE8-47B4-AAAA-E8CF3FB25CBF}" sibTransId="{BEFF2F00-FEE1-4380-BE83-7D805154949F}"/>
    <dgm:cxn modelId="{FA411CD8-4129-4F9D-A5DC-EFAE89889B8F}" srcId="{49FFEB3D-4B0A-4997-8763-517C3FCF8B30}" destId="{30A6A933-896F-4540-BC19-4B721F8AA5BF}" srcOrd="0" destOrd="0" parTransId="{D0400876-DE48-406C-9775-8CABDEFA4E4B}" sibTransId="{8E1DF72A-C9A5-4C1E-A36E-11D55ABBC50A}"/>
    <dgm:cxn modelId="{2FC10DDB-75C2-4821-B734-73C0B1150BDC}" srcId="{49FFEB3D-4B0A-4997-8763-517C3FCF8B30}" destId="{A82B6A5D-7CBB-4CA5-ADE3-4426946FC873}" srcOrd="3" destOrd="0" parTransId="{F0BA1613-3811-48E0-BA7F-2BB6EA200BC4}" sibTransId="{9FDC0DC7-BD0F-4351-A7FD-EC7B875C062C}"/>
    <dgm:cxn modelId="{EEE396DE-3ED2-9E4D-9D61-684AF86ECFF8}" type="presOf" srcId="{A82B6A5D-7CBB-4CA5-ADE3-4426946FC873}" destId="{D0DA463F-1D8F-584F-BC53-CDDBA03DB733}" srcOrd="0" destOrd="0" presId="urn:microsoft.com/office/officeart/2005/8/layout/vList2"/>
    <dgm:cxn modelId="{0E0DE3C0-6470-0049-ABD4-DAE15257D1E0}" type="presParOf" srcId="{BD8AA5CA-A07A-314D-8751-620E3747EBDF}" destId="{328FF70B-8EE0-3A4B-9BF4-FFCC99ED4BD2}" srcOrd="0" destOrd="0" presId="urn:microsoft.com/office/officeart/2005/8/layout/vList2"/>
    <dgm:cxn modelId="{85A88BD9-F071-FC4B-AB97-3D3102B7D467}" type="presParOf" srcId="{BD8AA5CA-A07A-314D-8751-620E3747EBDF}" destId="{E7DFA4FD-3B20-1E4E-ACEF-9E6E7E27305C}" srcOrd="1" destOrd="0" presId="urn:microsoft.com/office/officeart/2005/8/layout/vList2"/>
    <dgm:cxn modelId="{75FC853A-739D-5245-9BD4-D5A491B0A25E}" type="presParOf" srcId="{BD8AA5CA-A07A-314D-8751-620E3747EBDF}" destId="{81A6ED25-1B07-ED4F-8AFD-176A382FEFF4}" srcOrd="2" destOrd="0" presId="urn:microsoft.com/office/officeart/2005/8/layout/vList2"/>
    <dgm:cxn modelId="{F592B7E8-6725-BA49-9B41-7C7B159D3723}" type="presParOf" srcId="{BD8AA5CA-A07A-314D-8751-620E3747EBDF}" destId="{FA55752C-5748-364B-9FB2-7E30A5BE6C77}" srcOrd="3" destOrd="0" presId="urn:microsoft.com/office/officeart/2005/8/layout/vList2"/>
    <dgm:cxn modelId="{94653A6E-CC27-574E-974E-FA89F0FFE37B}" type="presParOf" srcId="{BD8AA5CA-A07A-314D-8751-620E3747EBDF}" destId="{7BD1B83C-C00F-FA4D-A31E-7A526E56F895}" srcOrd="4" destOrd="0" presId="urn:microsoft.com/office/officeart/2005/8/layout/vList2"/>
    <dgm:cxn modelId="{D78C7B96-A4EB-E94F-977C-0D916756A4A4}" type="presParOf" srcId="{BD8AA5CA-A07A-314D-8751-620E3747EBDF}" destId="{F487A956-1B2F-964B-AB17-397C0E5518FF}" srcOrd="5" destOrd="0" presId="urn:microsoft.com/office/officeart/2005/8/layout/vList2"/>
    <dgm:cxn modelId="{484A8BAA-AE08-D54C-AA0A-DED366B17448}" type="presParOf" srcId="{BD8AA5CA-A07A-314D-8751-620E3747EBDF}" destId="{D0DA463F-1D8F-584F-BC53-CDDBA03DB733}" srcOrd="6" destOrd="0" presId="urn:microsoft.com/office/officeart/2005/8/layout/vList2"/>
    <dgm:cxn modelId="{5DC7CB4B-9F75-A34A-A8E3-E96943CD0410}" type="presParOf" srcId="{BD8AA5CA-A07A-314D-8751-620E3747EBDF}" destId="{9842B939-575B-E34F-8280-A5F498DD28AE}" srcOrd="7" destOrd="0" presId="urn:microsoft.com/office/officeart/2005/8/layout/vList2"/>
    <dgm:cxn modelId="{E377EE80-BDD5-6446-9E73-B28961E0BC75}" type="presParOf" srcId="{BD8AA5CA-A07A-314D-8751-620E3747EBDF}" destId="{DB64A6C4-6C61-6046-B594-B9DBEB656AB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7D1DF7-55A2-482B-98BE-E23D063426AD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CCEA40-5928-40E4-850C-9BA8DFAABE4B}">
      <dgm:prSet/>
      <dgm:spPr/>
      <dgm:t>
        <a:bodyPr/>
        <a:lstStyle/>
        <a:p>
          <a:r>
            <a:rPr lang="en-GB"/>
            <a:t>1. Lawfulness, fairness and transparency</a:t>
          </a:r>
          <a:endParaRPr lang="en-US"/>
        </a:p>
      </dgm:t>
    </dgm:pt>
    <dgm:pt modelId="{D860640C-5629-4EB6-80AA-6AD805538AFC}" type="parTrans" cxnId="{82B0C804-AF31-4D3F-BBEF-3A1282FD2DDA}">
      <dgm:prSet/>
      <dgm:spPr/>
      <dgm:t>
        <a:bodyPr/>
        <a:lstStyle/>
        <a:p>
          <a:endParaRPr lang="en-US"/>
        </a:p>
      </dgm:t>
    </dgm:pt>
    <dgm:pt modelId="{2BC4804A-AF66-42E2-8358-FF042BC13BC5}" type="sibTrans" cxnId="{82B0C804-AF31-4D3F-BBEF-3A1282FD2DDA}">
      <dgm:prSet/>
      <dgm:spPr/>
      <dgm:t>
        <a:bodyPr/>
        <a:lstStyle/>
        <a:p>
          <a:endParaRPr lang="en-US"/>
        </a:p>
      </dgm:t>
    </dgm:pt>
    <dgm:pt modelId="{364E887C-AEE7-46DC-B33A-4ABA5A40A3A0}">
      <dgm:prSet/>
      <dgm:spPr/>
      <dgm:t>
        <a:bodyPr/>
        <a:lstStyle/>
        <a:p>
          <a:r>
            <a:rPr lang="en-GB"/>
            <a:t>2. Purpose limitation </a:t>
          </a:r>
          <a:endParaRPr lang="en-US"/>
        </a:p>
      </dgm:t>
    </dgm:pt>
    <dgm:pt modelId="{EAAEA4CC-A0B0-4A88-AFF0-EF1AB2194397}" type="parTrans" cxnId="{B2DE50B1-77EA-4014-A7C7-892E19FD3668}">
      <dgm:prSet/>
      <dgm:spPr/>
      <dgm:t>
        <a:bodyPr/>
        <a:lstStyle/>
        <a:p>
          <a:endParaRPr lang="en-US"/>
        </a:p>
      </dgm:t>
    </dgm:pt>
    <dgm:pt modelId="{1AEC6A87-12D5-4E9D-AA88-4388B8D89000}" type="sibTrans" cxnId="{B2DE50B1-77EA-4014-A7C7-892E19FD3668}">
      <dgm:prSet/>
      <dgm:spPr/>
      <dgm:t>
        <a:bodyPr/>
        <a:lstStyle/>
        <a:p>
          <a:endParaRPr lang="en-US"/>
        </a:p>
      </dgm:t>
    </dgm:pt>
    <dgm:pt modelId="{EF2BDA90-89B0-4DC5-B321-243AD65123C6}">
      <dgm:prSet/>
      <dgm:spPr/>
      <dgm:t>
        <a:bodyPr/>
        <a:lstStyle/>
        <a:p>
          <a:r>
            <a:rPr lang="en-GB"/>
            <a:t>3. Data minimisation </a:t>
          </a:r>
          <a:endParaRPr lang="en-US"/>
        </a:p>
      </dgm:t>
    </dgm:pt>
    <dgm:pt modelId="{BBE4FDA6-6F88-4296-A1D9-6E10B326D6D3}" type="parTrans" cxnId="{42AE019A-6C99-4284-9887-A4E623473068}">
      <dgm:prSet/>
      <dgm:spPr/>
      <dgm:t>
        <a:bodyPr/>
        <a:lstStyle/>
        <a:p>
          <a:endParaRPr lang="en-US"/>
        </a:p>
      </dgm:t>
    </dgm:pt>
    <dgm:pt modelId="{73589883-9343-4689-B575-23735EE32865}" type="sibTrans" cxnId="{42AE019A-6C99-4284-9887-A4E623473068}">
      <dgm:prSet/>
      <dgm:spPr/>
      <dgm:t>
        <a:bodyPr/>
        <a:lstStyle/>
        <a:p>
          <a:endParaRPr lang="en-US"/>
        </a:p>
      </dgm:t>
    </dgm:pt>
    <dgm:pt modelId="{93E8B76A-139C-42DC-A9DB-278533BA8C36}">
      <dgm:prSet/>
      <dgm:spPr/>
      <dgm:t>
        <a:bodyPr/>
        <a:lstStyle/>
        <a:p>
          <a:r>
            <a:rPr lang="en-GB"/>
            <a:t>4. Accuracy </a:t>
          </a:r>
          <a:endParaRPr lang="en-US"/>
        </a:p>
      </dgm:t>
    </dgm:pt>
    <dgm:pt modelId="{285CF23A-4066-46F9-83D5-6A0B9FA9F570}" type="parTrans" cxnId="{46E1F7DE-3BF7-44A5-9BBB-442A77483BBC}">
      <dgm:prSet/>
      <dgm:spPr/>
      <dgm:t>
        <a:bodyPr/>
        <a:lstStyle/>
        <a:p>
          <a:endParaRPr lang="en-US"/>
        </a:p>
      </dgm:t>
    </dgm:pt>
    <dgm:pt modelId="{87E020A3-F8B8-4847-AD1A-402709E499E1}" type="sibTrans" cxnId="{46E1F7DE-3BF7-44A5-9BBB-442A77483BBC}">
      <dgm:prSet/>
      <dgm:spPr/>
      <dgm:t>
        <a:bodyPr/>
        <a:lstStyle/>
        <a:p>
          <a:endParaRPr lang="en-US"/>
        </a:p>
      </dgm:t>
    </dgm:pt>
    <dgm:pt modelId="{55A32640-774A-4697-BDDF-5B871C0D4607}">
      <dgm:prSet/>
      <dgm:spPr/>
      <dgm:t>
        <a:bodyPr/>
        <a:lstStyle/>
        <a:p>
          <a:r>
            <a:rPr lang="en-GB"/>
            <a:t>5. Storage limitation </a:t>
          </a:r>
          <a:endParaRPr lang="en-US"/>
        </a:p>
      </dgm:t>
    </dgm:pt>
    <dgm:pt modelId="{15AEF2D5-CCB1-4EAB-A0BA-FBD78819C773}" type="parTrans" cxnId="{1ACCB2C3-D887-4921-930C-75F02ED18754}">
      <dgm:prSet/>
      <dgm:spPr/>
      <dgm:t>
        <a:bodyPr/>
        <a:lstStyle/>
        <a:p>
          <a:endParaRPr lang="en-US"/>
        </a:p>
      </dgm:t>
    </dgm:pt>
    <dgm:pt modelId="{D383B17A-78A0-4D5E-AB5B-405C6A147B9D}" type="sibTrans" cxnId="{1ACCB2C3-D887-4921-930C-75F02ED18754}">
      <dgm:prSet/>
      <dgm:spPr/>
      <dgm:t>
        <a:bodyPr/>
        <a:lstStyle/>
        <a:p>
          <a:endParaRPr lang="en-US"/>
        </a:p>
      </dgm:t>
    </dgm:pt>
    <dgm:pt modelId="{03AA2B5C-3B59-4756-997F-5C49086D3741}">
      <dgm:prSet/>
      <dgm:spPr/>
      <dgm:t>
        <a:bodyPr/>
        <a:lstStyle/>
        <a:p>
          <a:r>
            <a:rPr lang="en-GB"/>
            <a:t>6. Integrity and confidentiality </a:t>
          </a:r>
          <a:endParaRPr lang="en-US"/>
        </a:p>
      </dgm:t>
    </dgm:pt>
    <dgm:pt modelId="{0C9F5A72-C902-48B8-A6F5-CABFB2BDD8B6}" type="parTrans" cxnId="{362D5399-A25C-4FF8-AE3A-31740C72D0A4}">
      <dgm:prSet/>
      <dgm:spPr/>
      <dgm:t>
        <a:bodyPr/>
        <a:lstStyle/>
        <a:p>
          <a:endParaRPr lang="en-US"/>
        </a:p>
      </dgm:t>
    </dgm:pt>
    <dgm:pt modelId="{E653F1D7-4393-4E09-BF00-FDB16A662933}" type="sibTrans" cxnId="{362D5399-A25C-4FF8-AE3A-31740C72D0A4}">
      <dgm:prSet/>
      <dgm:spPr/>
      <dgm:t>
        <a:bodyPr/>
        <a:lstStyle/>
        <a:p>
          <a:endParaRPr lang="en-US"/>
        </a:p>
      </dgm:t>
    </dgm:pt>
    <dgm:pt modelId="{88530795-6CE9-474B-B5B0-CF6798D5A90E}" type="pres">
      <dgm:prSet presAssocID="{FC7D1DF7-55A2-482B-98BE-E23D063426AD}" presName="diagram" presStyleCnt="0">
        <dgm:presLayoutVars>
          <dgm:dir/>
          <dgm:resizeHandles val="exact"/>
        </dgm:presLayoutVars>
      </dgm:prSet>
      <dgm:spPr/>
    </dgm:pt>
    <dgm:pt modelId="{62D2D368-BF6D-0849-9A92-098C302379F5}" type="pres">
      <dgm:prSet presAssocID="{4BCCEA40-5928-40E4-850C-9BA8DFAABE4B}" presName="node" presStyleLbl="node1" presStyleIdx="0" presStyleCnt="6">
        <dgm:presLayoutVars>
          <dgm:bulletEnabled val="1"/>
        </dgm:presLayoutVars>
      </dgm:prSet>
      <dgm:spPr/>
    </dgm:pt>
    <dgm:pt modelId="{21B1C926-6930-F845-B07B-AE8087AA427B}" type="pres">
      <dgm:prSet presAssocID="{2BC4804A-AF66-42E2-8358-FF042BC13BC5}" presName="sibTrans" presStyleCnt="0"/>
      <dgm:spPr/>
    </dgm:pt>
    <dgm:pt modelId="{79C76224-B3E3-F041-A17B-6D07F48172A9}" type="pres">
      <dgm:prSet presAssocID="{364E887C-AEE7-46DC-B33A-4ABA5A40A3A0}" presName="node" presStyleLbl="node1" presStyleIdx="1" presStyleCnt="6">
        <dgm:presLayoutVars>
          <dgm:bulletEnabled val="1"/>
        </dgm:presLayoutVars>
      </dgm:prSet>
      <dgm:spPr/>
    </dgm:pt>
    <dgm:pt modelId="{2D3479E7-6D43-354F-84C0-265BE24D62C2}" type="pres">
      <dgm:prSet presAssocID="{1AEC6A87-12D5-4E9D-AA88-4388B8D89000}" presName="sibTrans" presStyleCnt="0"/>
      <dgm:spPr/>
    </dgm:pt>
    <dgm:pt modelId="{CFC15CFC-C493-344E-907D-89B997901250}" type="pres">
      <dgm:prSet presAssocID="{EF2BDA90-89B0-4DC5-B321-243AD65123C6}" presName="node" presStyleLbl="node1" presStyleIdx="2" presStyleCnt="6">
        <dgm:presLayoutVars>
          <dgm:bulletEnabled val="1"/>
        </dgm:presLayoutVars>
      </dgm:prSet>
      <dgm:spPr/>
    </dgm:pt>
    <dgm:pt modelId="{87981DC5-3862-6A47-AA55-CB3E4CC805B0}" type="pres">
      <dgm:prSet presAssocID="{73589883-9343-4689-B575-23735EE32865}" presName="sibTrans" presStyleCnt="0"/>
      <dgm:spPr/>
    </dgm:pt>
    <dgm:pt modelId="{1F4F76BD-3565-EF46-8477-02362D909CE3}" type="pres">
      <dgm:prSet presAssocID="{93E8B76A-139C-42DC-A9DB-278533BA8C36}" presName="node" presStyleLbl="node1" presStyleIdx="3" presStyleCnt="6">
        <dgm:presLayoutVars>
          <dgm:bulletEnabled val="1"/>
        </dgm:presLayoutVars>
      </dgm:prSet>
      <dgm:spPr/>
    </dgm:pt>
    <dgm:pt modelId="{8DEA3C64-581D-584F-8C58-D97AA579AAFB}" type="pres">
      <dgm:prSet presAssocID="{87E020A3-F8B8-4847-AD1A-402709E499E1}" presName="sibTrans" presStyleCnt="0"/>
      <dgm:spPr/>
    </dgm:pt>
    <dgm:pt modelId="{4670C863-B915-C941-9263-95FD2280B1F7}" type="pres">
      <dgm:prSet presAssocID="{55A32640-774A-4697-BDDF-5B871C0D4607}" presName="node" presStyleLbl="node1" presStyleIdx="4" presStyleCnt="6">
        <dgm:presLayoutVars>
          <dgm:bulletEnabled val="1"/>
        </dgm:presLayoutVars>
      </dgm:prSet>
      <dgm:spPr/>
    </dgm:pt>
    <dgm:pt modelId="{5183673A-3EDB-6147-94EE-6CCB6325DBB5}" type="pres">
      <dgm:prSet presAssocID="{D383B17A-78A0-4D5E-AB5B-405C6A147B9D}" presName="sibTrans" presStyleCnt="0"/>
      <dgm:spPr/>
    </dgm:pt>
    <dgm:pt modelId="{F3DA3B99-5D07-1940-86BB-7CC87319E1E6}" type="pres">
      <dgm:prSet presAssocID="{03AA2B5C-3B59-4756-997F-5C49086D3741}" presName="node" presStyleLbl="node1" presStyleIdx="5" presStyleCnt="6">
        <dgm:presLayoutVars>
          <dgm:bulletEnabled val="1"/>
        </dgm:presLayoutVars>
      </dgm:prSet>
      <dgm:spPr/>
    </dgm:pt>
  </dgm:ptLst>
  <dgm:cxnLst>
    <dgm:cxn modelId="{82B0C804-AF31-4D3F-BBEF-3A1282FD2DDA}" srcId="{FC7D1DF7-55A2-482B-98BE-E23D063426AD}" destId="{4BCCEA40-5928-40E4-850C-9BA8DFAABE4B}" srcOrd="0" destOrd="0" parTransId="{D860640C-5629-4EB6-80AA-6AD805538AFC}" sibTransId="{2BC4804A-AF66-42E2-8358-FF042BC13BC5}"/>
    <dgm:cxn modelId="{62458039-5643-F340-9603-052351ABFB9F}" type="presOf" srcId="{EF2BDA90-89B0-4DC5-B321-243AD65123C6}" destId="{CFC15CFC-C493-344E-907D-89B997901250}" srcOrd="0" destOrd="0" presId="urn:microsoft.com/office/officeart/2005/8/layout/default"/>
    <dgm:cxn modelId="{7EFE294A-C0BF-B840-B745-4385ECB14898}" type="presOf" srcId="{FC7D1DF7-55A2-482B-98BE-E23D063426AD}" destId="{88530795-6CE9-474B-B5B0-CF6798D5A90E}" srcOrd="0" destOrd="0" presId="urn:microsoft.com/office/officeart/2005/8/layout/default"/>
    <dgm:cxn modelId="{D7F43355-E9A0-094F-9051-17ADEB18838B}" type="presOf" srcId="{364E887C-AEE7-46DC-B33A-4ABA5A40A3A0}" destId="{79C76224-B3E3-F041-A17B-6D07F48172A9}" srcOrd="0" destOrd="0" presId="urn:microsoft.com/office/officeart/2005/8/layout/default"/>
    <dgm:cxn modelId="{C8D6B46A-890B-5F4B-8A6A-F02B63ADD147}" type="presOf" srcId="{03AA2B5C-3B59-4756-997F-5C49086D3741}" destId="{F3DA3B99-5D07-1940-86BB-7CC87319E1E6}" srcOrd="0" destOrd="0" presId="urn:microsoft.com/office/officeart/2005/8/layout/default"/>
    <dgm:cxn modelId="{2EF7BE80-B33C-E749-9CEB-2F675C12143E}" type="presOf" srcId="{4BCCEA40-5928-40E4-850C-9BA8DFAABE4B}" destId="{62D2D368-BF6D-0849-9A92-098C302379F5}" srcOrd="0" destOrd="0" presId="urn:microsoft.com/office/officeart/2005/8/layout/default"/>
    <dgm:cxn modelId="{E0526D95-9736-2A4C-9C97-0FD0632BCBE0}" type="presOf" srcId="{93E8B76A-139C-42DC-A9DB-278533BA8C36}" destId="{1F4F76BD-3565-EF46-8477-02362D909CE3}" srcOrd="0" destOrd="0" presId="urn:microsoft.com/office/officeart/2005/8/layout/default"/>
    <dgm:cxn modelId="{362D5399-A25C-4FF8-AE3A-31740C72D0A4}" srcId="{FC7D1DF7-55A2-482B-98BE-E23D063426AD}" destId="{03AA2B5C-3B59-4756-997F-5C49086D3741}" srcOrd="5" destOrd="0" parTransId="{0C9F5A72-C902-48B8-A6F5-CABFB2BDD8B6}" sibTransId="{E653F1D7-4393-4E09-BF00-FDB16A662933}"/>
    <dgm:cxn modelId="{42AE019A-6C99-4284-9887-A4E623473068}" srcId="{FC7D1DF7-55A2-482B-98BE-E23D063426AD}" destId="{EF2BDA90-89B0-4DC5-B321-243AD65123C6}" srcOrd="2" destOrd="0" parTransId="{BBE4FDA6-6F88-4296-A1D9-6E10B326D6D3}" sibTransId="{73589883-9343-4689-B575-23735EE32865}"/>
    <dgm:cxn modelId="{B2DE50B1-77EA-4014-A7C7-892E19FD3668}" srcId="{FC7D1DF7-55A2-482B-98BE-E23D063426AD}" destId="{364E887C-AEE7-46DC-B33A-4ABA5A40A3A0}" srcOrd="1" destOrd="0" parTransId="{EAAEA4CC-A0B0-4A88-AFF0-EF1AB2194397}" sibTransId="{1AEC6A87-12D5-4E9D-AA88-4388B8D89000}"/>
    <dgm:cxn modelId="{1ACCB2C3-D887-4921-930C-75F02ED18754}" srcId="{FC7D1DF7-55A2-482B-98BE-E23D063426AD}" destId="{55A32640-774A-4697-BDDF-5B871C0D4607}" srcOrd="4" destOrd="0" parTransId="{15AEF2D5-CCB1-4EAB-A0BA-FBD78819C773}" sibTransId="{D383B17A-78A0-4D5E-AB5B-405C6A147B9D}"/>
    <dgm:cxn modelId="{46E1F7DE-3BF7-44A5-9BBB-442A77483BBC}" srcId="{FC7D1DF7-55A2-482B-98BE-E23D063426AD}" destId="{93E8B76A-139C-42DC-A9DB-278533BA8C36}" srcOrd="3" destOrd="0" parTransId="{285CF23A-4066-46F9-83D5-6A0B9FA9F570}" sibTransId="{87E020A3-F8B8-4847-AD1A-402709E499E1}"/>
    <dgm:cxn modelId="{DDE9DDE9-0688-D444-8147-50040AA07956}" type="presOf" srcId="{55A32640-774A-4697-BDDF-5B871C0D4607}" destId="{4670C863-B915-C941-9263-95FD2280B1F7}" srcOrd="0" destOrd="0" presId="urn:microsoft.com/office/officeart/2005/8/layout/default"/>
    <dgm:cxn modelId="{922D3BFA-6734-BC48-A514-592F1F236DEE}" type="presParOf" srcId="{88530795-6CE9-474B-B5B0-CF6798D5A90E}" destId="{62D2D368-BF6D-0849-9A92-098C302379F5}" srcOrd="0" destOrd="0" presId="urn:microsoft.com/office/officeart/2005/8/layout/default"/>
    <dgm:cxn modelId="{17BF37B9-229D-B848-A730-03AACAB17C81}" type="presParOf" srcId="{88530795-6CE9-474B-B5B0-CF6798D5A90E}" destId="{21B1C926-6930-F845-B07B-AE8087AA427B}" srcOrd="1" destOrd="0" presId="urn:microsoft.com/office/officeart/2005/8/layout/default"/>
    <dgm:cxn modelId="{51964D34-5DC3-B847-A7E3-36FB49FDE6B4}" type="presParOf" srcId="{88530795-6CE9-474B-B5B0-CF6798D5A90E}" destId="{79C76224-B3E3-F041-A17B-6D07F48172A9}" srcOrd="2" destOrd="0" presId="urn:microsoft.com/office/officeart/2005/8/layout/default"/>
    <dgm:cxn modelId="{238B2DBE-E4A2-9541-890B-5EF9B7EDA7CD}" type="presParOf" srcId="{88530795-6CE9-474B-B5B0-CF6798D5A90E}" destId="{2D3479E7-6D43-354F-84C0-265BE24D62C2}" srcOrd="3" destOrd="0" presId="urn:microsoft.com/office/officeart/2005/8/layout/default"/>
    <dgm:cxn modelId="{43D7150F-6907-0649-B3B8-542D5024B437}" type="presParOf" srcId="{88530795-6CE9-474B-B5B0-CF6798D5A90E}" destId="{CFC15CFC-C493-344E-907D-89B997901250}" srcOrd="4" destOrd="0" presId="urn:microsoft.com/office/officeart/2005/8/layout/default"/>
    <dgm:cxn modelId="{A2CFE7EB-54CD-2F4A-B797-1E9E1635B928}" type="presParOf" srcId="{88530795-6CE9-474B-B5B0-CF6798D5A90E}" destId="{87981DC5-3862-6A47-AA55-CB3E4CC805B0}" srcOrd="5" destOrd="0" presId="urn:microsoft.com/office/officeart/2005/8/layout/default"/>
    <dgm:cxn modelId="{3D24805C-C60D-2B40-8274-3543E65A84C3}" type="presParOf" srcId="{88530795-6CE9-474B-B5B0-CF6798D5A90E}" destId="{1F4F76BD-3565-EF46-8477-02362D909CE3}" srcOrd="6" destOrd="0" presId="urn:microsoft.com/office/officeart/2005/8/layout/default"/>
    <dgm:cxn modelId="{A1E44F90-120E-B540-8F67-D3805957AC14}" type="presParOf" srcId="{88530795-6CE9-474B-B5B0-CF6798D5A90E}" destId="{8DEA3C64-581D-584F-8C58-D97AA579AAFB}" srcOrd="7" destOrd="0" presId="urn:microsoft.com/office/officeart/2005/8/layout/default"/>
    <dgm:cxn modelId="{66B19F63-D5DA-BE4A-9BD5-4A98FF26038B}" type="presParOf" srcId="{88530795-6CE9-474B-B5B0-CF6798D5A90E}" destId="{4670C863-B915-C941-9263-95FD2280B1F7}" srcOrd="8" destOrd="0" presId="urn:microsoft.com/office/officeart/2005/8/layout/default"/>
    <dgm:cxn modelId="{19C24259-8D57-864F-BE6E-E069C36D28E5}" type="presParOf" srcId="{88530795-6CE9-474B-B5B0-CF6798D5A90E}" destId="{5183673A-3EDB-6147-94EE-6CCB6325DBB5}" srcOrd="9" destOrd="0" presId="urn:microsoft.com/office/officeart/2005/8/layout/default"/>
    <dgm:cxn modelId="{D1595B20-F04B-454A-80DC-1FA9E2C7486D}" type="presParOf" srcId="{88530795-6CE9-474B-B5B0-CF6798D5A90E}" destId="{F3DA3B99-5D07-1940-86BB-7CC87319E1E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87E494-98D7-404F-A85B-2D386A9D220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F17A013-D795-4A22-A3CB-9E097D0F2524}">
      <dgm:prSet/>
      <dgm:spPr/>
      <dgm:t>
        <a:bodyPr/>
        <a:lstStyle/>
        <a:p>
          <a:r>
            <a:rPr lang="en-GB"/>
            <a:t>What type of personal data is collected, where from, where is it stored and for how long?</a:t>
          </a:r>
          <a:endParaRPr lang="en-US"/>
        </a:p>
      </dgm:t>
    </dgm:pt>
    <dgm:pt modelId="{3B87029A-4CBA-4208-AE1C-7B05EB3DAA46}" type="parTrans" cxnId="{3584616A-78B5-4D96-BD09-9D6268270F80}">
      <dgm:prSet/>
      <dgm:spPr/>
      <dgm:t>
        <a:bodyPr/>
        <a:lstStyle/>
        <a:p>
          <a:endParaRPr lang="en-US"/>
        </a:p>
      </dgm:t>
    </dgm:pt>
    <dgm:pt modelId="{29CA029E-0301-43A0-82A1-13C08DB0E697}" type="sibTrans" cxnId="{3584616A-78B5-4D96-BD09-9D6268270F80}">
      <dgm:prSet/>
      <dgm:spPr/>
      <dgm:t>
        <a:bodyPr/>
        <a:lstStyle/>
        <a:p>
          <a:endParaRPr lang="en-US"/>
        </a:p>
      </dgm:t>
    </dgm:pt>
    <dgm:pt modelId="{76610FAC-EA53-482B-90E7-008073E06168}">
      <dgm:prSet/>
      <dgm:spPr/>
      <dgm:t>
        <a:bodyPr/>
        <a:lstStyle/>
        <a:p>
          <a:r>
            <a:rPr lang="en-GB"/>
            <a:t>Review the type of data processing carried out, identify the legal basis for carrying it out, and document it</a:t>
          </a:r>
          <a:endParaRPr lang="en-US"/>
        </a:p>
      </dgm:t>
    </dgm:pt>
    <dgm:pt modelId="{730529B8-F733-46EC-A33F-E34BD67C7A07}" type="parTrans" cxnId="{F0ACB87B-0E72-4825-90E9-8FB3740E9669}">
      <dgm:prSet/>
      <dgm:spPr/>
      <dgm:t>
        <a:bodyPr/>
        <a:lstStyle/>
        <a:p>
          <a:endParaRPr lang="en-US"/>
        </a:p>
      </dgm:t>
    </dgm:pt>
    <dgm:pt modelId="{EE42D1ED-DE60-4CD3-BB6F-8D55D5DFDD57}" type="sibTrans" cxnId="{F0ACB87B-0E72-4825-90E9-8FB3740E9669}">
      <dgm:prSet/>
      <dgm:spPr/>
      <dgm:t>
        <a:bodyPr/>
        <a:lstStyle/>
        <a:p>
          <a:endParaRPr lang="en-US"/>
        </a:p>
      </dgm:t>
    </dgm:pt>
    <dgm:pt modelId="{C56F6E9C-F2A2-4276-AA40-81FCC1AAE103}">
      <dgm:prSet/>
      <dgm:spPr/>
      <dgm:t>
        <a:bodyPr/>
        <a:lstStyle/>
        <a:p>
          <a:r>
            <a:rPr lang="en-GB"/>
            <a:t>Review if and how consent is sought, obtained and recorded consent, are any changes needed?</a:t>
          </a:r>
          <a:endParaRPr lang="en-US"/>
        </a:p>
      </dgm:t>
    </dgm:pt>
    <dgm:pt modelId="{87F376CE-EB16-466B-9E60-578FA645F12D}" type="parTrans" cxnId="{E853672B-07C4-423F-99A9-96AF0B5C49C1}">
      <dgm:prSet/>
      <dgm:spPr/>
      <dgm:t>
        <a:bodyPr/>
        <a:lstStyle/>
        <a:p>
          <a:endParaRPr lang="en-US"/>
        </a:p>
      </dgm:t>
    </dgm:pt>
    <dgm:pt modelId="{CACF3C0B-4487-48E6-82B1-69297AC38854}" type="sibTrans" cxnId="{E853672B-07C4-423F-99A9-96AF0B5C49C1}">
      <dgm:prSet/>
      <dgm:spPr/>
      <dgm:t>
        <a:bodyPr/>
        <a:lstStyle/>
        <a:p>
          <a:endParaRPr lang="en-US"/>
        </a:p>
      </dgm:t>
    </dgm:pt>
    <dgm:pt modelId="{C2111164-71D8-4CF6-A017-165DCED7A052}">
      <dgm:prSet/>
      <dgm:spPr/>
      <dgm:t>
        <a:bodyPr/>
        <a:lstStyle/>
        <a:p>
          <a:r>
            <a:rPr lang="en-GB"/>
            <a:t>Review processor/sub processor, supplier, and other third party agreements</a:t>
          </a:r>
          <a:endParaRPr lang="en-US"/>
        </a:p>
      </dgm:t>
    </dgm:pt>
    <dgm:pt modelId="{9E6DF95B-2200-435B-B610-977A3745A64A}" type="parTrans" cxnId="{38F738E3-482F-47CA-80E4-8056E61615AB}">
      <dgm:prSet/>
      <dgm:spPr/>
      <dgm:t>
        <a:bodyPr/>
        <a:lstStyle/>
        <a:p>
          <a:endParaRPr lang="en-US"/>
        </a:p>
      </dgm:t>
    </dgm:pt>
    <dgm:pt modelId="{4A5F47B7-AA8F-4056-BE28-B034B6289757}" type="sibTrans" cxnId="{38F738E3-482F-47CA-80E4-8056E61615AB}">
      <dgm:prSet/>
      <dgm:spPr/>
      <dgm:t>
        <a:bodyPr/>
        <a:lstStyle/>
        <a:p>
          <a:endParaRPr lang="en-US"/>
        </a:p>
      </dgm:t>
    </dgm:pt>
    <dgm:pt modelId="{A7603941-63EC-4382-A1C9-A61BC43D1D81}">
      <dgm:prSet/>
      <dgm:spPr/>
      <dgm:t>
        <a:bodyPr/>
        <a:lstStyle/>
        <a:p>
          <a:r>
            <a:rPr lang="en-GB"/>
            <a:t>Who can access the personal data held, what security measures are in place, do these need to be updated?</a:t>
          </a:r>
          <a:endParaRPr lang="en-US"/>
        </a:p>
      </dgm:t>
    </dgm:pt>
    <dgm:pt modelId="{ACBBC45E-B068-4273-ABA7-99C46FEEB317}" type="parTrans" cxnId="{B87BDA7A-DF26-4428-8128-3A3483A20A63}">
      <dgm:prSet/>
      <dgm:spPr/>
      <dgm:t>
        <a:bodyPr/>
        <a:lstStyle/>
        <a:p>
          <a:endParaRPr lang="en-US"/>
        </a:p>
      </dgm:t>
    </dgm:pt>
    <dgm:pt modelId="{2E7A63CF-B353-447E-8632-4127EDBDC858}" type="sibTrans" cxnId="{B87BDA7A-DF26-4428-8128-3A3483A20A63}">
      <dgm:prSet/>
      <dgm:spPr/>
      <dgm:t>
        <a:bodyPr/>
        <a:lstStyle/>
        <a:p>
          <a:endParaRPr lang="en-US"/>
        </a:p>
      </dgm:t>
    </dgm:pt>
    <dgm:pt modelId="{759B74DE-E8D2-4DA7-BA41-E1D27B7F74BB}">
      <dgm:prSet/>
      <dgm:spPr/>
      <dgm:t>
        <a:bodyPr/>
        <a:lstStyle/>
        <a:p>
          <a:r>
            <a:rPr lang="en-GB"/>
            <a:t>Review current privacy notices/policies – do they need any changes for transparency requirements?</a:t>
          </a:r>
          <a:endParaRPr lang="en-US"/>
        </a:p>
      </dgm:t>
    </dgm:pt>
    <dgm:pt modelId="{99A25ACF-B345-4C11-B952-8F26F6A256A5}" type="parTrans" cxnId="{15525947-9A3B-480D-8274-64B27207659C}">
      <dgm:prSet/>
      <dgm:spPr/>
      <dgm:t>
        <a:bodyPr/>
        <a:lstStyle/>
        <a:p>
          <a:endParaRPr lang="en-US"/>
        </a:p>
      </dgm:t>
    </dgm:pt>
    <dgm:pt modelId="{DFBF8EFA-A878-4CB0-81C1-26CF886BFB82}" type="sibTrans" cxnId="{15525947-9A3B-480D-8274-64B27207659C}">
      <dgm:prSet/>
      <dgm:spPr/>
      <dgm:t>
        <a:bodyPr/>
        <a:lstStyle/>
        <a:p>
          <a:endParaRPr lang="en-US"/>
        </a:p>
      </dgm:t>
    </dgm:pt>
    <dgm:pt modelId="{3C212F11-3870-4CC1-8BB0-1E6F09F06F99}">
      <dgm:prSet/>
      <dgm:spPr/>
      <dgm:t>
        <a:bodyPr/>
        <a:lstStyle/>
        <a:p>
          <a:r>
            <a:rPr lang="en-GB"/>
            <a:t>Review how all applicable individuals’ rights will be handled – can these be readily complied with?</a:t>
          </a:r>
          <a:endParaRPr lang="en-US"/>
        </a:p>
      </dgm:t>
    </dgm:pt>
    <dgm:pt modelId="{D8F0CC02-2949-4D11-A1DF-D58C37B24BF4}" type="parTrans" cxnId="{9FA3B160-1CA5-4E28-B209-292A3A7DB06D}">
      <dgm:prSet/>
      <dgm:spPr/>
      <dgm:t>
        <a:bodyPr/>
        <a:lstStyle/>
        <a:p>
          <a:endParaRPr lang="en-US"/>
        </a:p>
      </dgm:t>
    </dgm:pt>
    <dgm:pt modelId="{F97A3955-04C3-49F4-85B3-7BD0312AD090}" type="sibTrans" cxnId="{9FA3B160-1CA5-4E28-B209-292A3A7DB06D}">
      <dgm:prSet/>
      <dgm:spPr/>
      <dgm:t>
        <a:bodyPr/>
        <a:lstStyle/>
        <a:p>
          <a:endParaRPr lang="en-US"/>
        </a:p>
      </dgm:t>
    </dgm:pt>
    <dgm:pt modelId="{F6A84AD9-B869-4741-9F83-BFB875161947}" type="pres">
      <dgm:prSet presAssocID="{1F87E494-98D7-404F-A85B-2D386A9D2201}" presName="linear" presStyleCnt="0">
        <dgm:presLayoutVars>
          <dgm:animLvl val="lvl"/>
          <dgm:resizeHandles val="exact"/>
        </dgm:presLayoutVars>
      </dgm:prSet>
      <dgm:spPr/>
    </dgm:pt>
    <dgm:pt modelId="{3FD4B934-893E-564F-9DA7-A7DDE7EBC05B}" type="pres">
      <dgm:prSet presAssocID="{5F17A013-D795-4A22-A3CB-9E097D0F252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A40252E-0B50-6949-9995-03D5F423B802}" type="pres">
      <dgm:prSet presAssocID="{29CA029E-0301-43A0-82A1-13C08DB0E697}" presName="spacer" presStyleCnt="0"/>
      <dgm:spPr/>
    </dgm:pt>
    <dgm:pt modelId="{CABA11EA-45BD-6D4D-B5E0-15EB87572899}" type="pres">
      <dgm:prSet presAssocID="{76610FAC-EA53-482B-90E7-008073E0616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C937243F-E75A-5B47-88C6-7BE00448AA74}" type="pres">
      <dgm:prSet presAssocID="{EE42D1ED-DE60-4CD3-BB6F-8D55D5DFDD57}" presName="spacer" presStyleCnt="0"/>
      <dgm:spPr/>
    </dgm:pt>
    <dgm:pt modelId="{3FF88647-D7F2-E443-A556-B335057967DC}" type="pres">
      <dgm:prSet presAssocID="{C56F6E9C-F2A2-4276-AA40-81FCC1AAE103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0B5BF0F-19EC-6040-B06C-EEDBDFBAE432}" type="pres">
      <dgm:prSet presAssocID="{CACF3C0B-4487-48E6-82B1-69297AC38854}" presName="spacer" presStyleCnt="0"/>
      <dgm:spPr/>
    </dgm:pt>
    <dgm:pt modelId="{4BB7DD23-801F-A747-906C-992780BD5774}" type="pres">
      <dgm:prSet presAssocID="{C2111164-71D8-4CF6-A017-165DCED7A05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35B26CB-D307-664C-B719-587B81CF66C3}" type="pres">
      <dgm:prSet presAssocID="{4A5F47B7-AA8F-4056-BE28-B034B6289757}" presName="spacer" presStyleCnt="0"/>
      <dgm:spPr/>
    </dgm:pt>
    <dgm:pt modelId="{AF542921-414E-0744-9F2C-7B171B218E4C}" type="pres">
      <dgm:prSet presAssocID="{A7603941-63EC-4382-A1C9-A61BC43D1D81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FBE35F8-3884-D044-82D3-BF1CC4A3D1EF}" type="pres">
      <dgm:prSet presAssocID="{2E7A63CF-B353-447E-8632-4127EDBDC858}" presName="spacer" presStyleCnt="0"/>
      <dgm:spPr/>
    </dgm:pt>
    <dgm:pt modelId="{6D229139-9A92-D94F-B7FF-C91937F10087}" type="pres">
      <dgm:prSet presAssocID="{759B74DE-E8D2-4DA7-BA41-E1D27B7F74B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CDB15F6-92C7-974A-96F7-CC620FD2560E}" type="pres">
      <dgm:prSet presAssocID="{DFBF8EFA-A878-4CB0-81C1-26CF886BFB82}" presName="spacer" presStyleCnt="0"/>
      <dgm:spPr/>
    </dgm:pt>
    <dgm:pt modelId="{66515F6D-D55F-1542-BAD5-DA9497774A67}" type="pres">
      <dgm:prSet presAssocID="{3C212F11-3870-4CC1-8BB0-1E6F09F06F9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B003806-5BC8-344C-9958-6CD9CD91F6A0}" type="presOf" srcId="{C56F6E9C-F2A2-4276-AA40-81FCC1AAE103}" destId="{3FF88647-D7F2-E443-A556-B335057967DC}" srcOrd="0" destOrd="0" presId="urn:microsoft.com/office/officeart/2005/8/layout/vList2"/>
    <dgm:cxn modelId="{E853672B-07C4-423F-99A9-96AF0B5C49C1}" srcId="{1F87E494-98D7-404F-A85B-2D386A9D2201}" destId="{C56F6E9C-F2A2-4276-AA40-81FCC1AAE103}" srcOrd="2" destOrd="0" parTransId="{87F376CE-EB16-466B-9E60-578FA645F12D}" sibTransId="{CACF3C0B-4487-48E6-82B1-69297AC38854}"/>
    <dgm:cxn modelId="{E523563B-0188-8847-AE74-FF50767BCE71}" type="presOf" srcId="{759B74DE-E8D2-4DA7-BA41-E1D27B7F74BB}" destId="{6D229139-9A92-D94F-B7FF-C91937F10087}" srcOrd="0" destOrd="0" presId="urn:microsoft.com/office/officeart/2005/8/layout/vList2"/>
    <dgm:cxn modelId="{15525947-9A3B-480D-8274-64B27207659C}" srcId="{1F87E494-98D7-404F-A85B-2D386A9D2201}" destId="{759B74DE-E8D2-4DA7-BA41-E1D27B7F74BB}" srcOrd="5" destOrd="0" parTransId="{99A25ACF-B345-4C11-B952-8F26F6A256A5}" sibTransId="{DFBF8EFA-A878-4CB0-81C1-26CF886BFB82}"/>
    <dgm:cxn modelId="{6313E75A-350C-E440-B235-CFB0A5ED3FBF}" type="presOf" srcId="{A7603941-63EC-4382-A1C9-A61BC43D1D81}" destId="{AF542921-414E-0744-9F2C-7B171B218E4C}" srcOrd="0" destOrd="0" presId="urn:microsoft.com/office/officeart/2005/8/layout/vList2"/>
    <dgm:cxn modelId="{9FA3B160-1CA5-4E28-B209-292A3A7DB06D}" srcId="{1F87E494-98D7-404F-A85B-2D386A9D2201}" destId="{3C212F11-3870-4CC1-8BB0-1E6F09F06F99}" srcOrd="6" destOrd="0" parTransId="{D8F0CC02-2949-4D11-A1DF-D58C37B24BF4}" sibTransId="{F97A3955-04C3-49F4-85B3-7BD0312AD090}"/>
    <dgm:cxn modelId="{3584616A-78B5-4D96-BD09-9D6268270F80}" srcId="{1F87E494-98D7-404F-A85B-2D386A9D2201}" destId="{5F17A013-D795-4A22-A3CB-9E097D0F2524}" srcOrd="0" destOrd="0" parTransId="{3B87029A-4CBA-4208-AE1C-7B05EB3DAA46}" sibTransId="{29CA029E-0301-43A0-82A1-13C08DB0E697}"/>
    <dgm:cxn modelId="{5E935E75-E74E-8C4F-A595-8DB4725B4BBC}" type="presOf" srcId="{5F17A013-D795-4A22-A3CB-9E097D0F2524}" destId="{3FD4B934-893E-564F-9DA7-A7DDE7EBC05B}" srcOrd="0" destOrd="0" presId="urn:microsoft.com/office/officeart/2005/8/layout/vList2"/>
    <dgm:cxn modelId="{B87BDA7A-DF26-4428-8128-3A3483A20A63}" srcId="{1F87E494-98D7-404F-A85B-2D386A9D2201}" destId="{A7603941-63EC-4382-A1C9-A61BC43D1D81}" srcOrd="4" destOrd="0" parTransId="{ACBBC45E-B068-4273-ABA7-99C46FEEB317}" sibTransId="{2E7A63CF-B353-447E-8632-4127EDBDC858}"/>
    <dgm:cxn modelId="{F0ACB87B-0E72-4825-90E9-8FB3740E9669}" srcId="{1F87E494-98D7-404F-A85B-2D386A9D2201}" destId="{76610FAC-EA53-482B-90E7-008073E06168}" srcOrd="1" destOrd="0" parTransId="{730529B8-F733-46EC-A33F-E34BD67C7A07}" sibTransId="{EE42D1ED-DE60-4CD3-BB6F-8D55D5DFDD57}"/>
    <dgm:cxn modelId="{DF99D1A9-9506-BD41-92F5-82FACE673C23}" type="presOf" srcId="{3C212F11-3870-4CC1-8BB0-1E6F09F06F99}" destId="{66515F6D-D55F-1542-BAD5-DA9497774A67}" srcOrd="0" destOrd="0" presId="urn:microsoft.com/office/officeart/2005/8/layout/vList2"/>
    <dgm:cxn modelId="{FF9059AD-569E-CD49-807D-25FE01C3A772}" type="presOf" srcId="{76610FAC-EA53-482B-90E7-008073E06168}" destId="{CABA11EA-45BD-6D4D-B5E0-15EB87572899}" srcOrd="0" destOrd="0" presId="urn:microsoft.com/office/officeart/2005/8/layout/vList2"/>
    <dgm:cxn modelId="{123E76CD-6E41-6C4F-B967-5F5479721FFA}" type="presOf" srcId="{C2111164-71D8-4CF6-A017-165DCED7A052}" destId="{4BB7DD23-801F-A747-906C-992780BD5774}" srcOrd="0" destOrd="0" presId="urn:microsoft.com/office/officeart/2005/8/layout/vList2"/>
    <dgm:cxn modelId="{38F738E3-482F-47CA-80E4-8056E61615AB}" srcId="{1F87E494-98D7-404F-A85B-2D386A9D2201}" destId="{C2111164-71D8-4CF6-A017-165DCED7A052}" srcOrd="3" destOrd="0" parTransId="{9E6DF95B-2200-435B-B610-977A3745A64A}" sibTransId="{4A5F47B7-AA8F-4056-BE28-B034B6289757}"/>
    <dgm:cxn modelId="{607C6CE7-3E99-C249-BA8B-A23C66CFF90C}" type="presOf" srcId="{1F87E494-98D7-404F-A85B-2D386A9D2201}" destId="{F6A84AD9-B869-4741-9F83-BFB875161947}" srcOrd="0" destOrd="0" presId="urn:microsoft.com/office/officeart/2005/8/layout/vList2"/>
    <dgm:cxn modelId="{C82134A8-1D2D-FC4C-9B88-E889416AFBBF}" type="presParOf" srcId="{F6A84AD9-B869-4741-9F83-BFB875161947}" destId="{3FD4B934-893E-564F-9DA7-A7DDE7EBC05B}" srcOrd="0" destOrd="0" presId="urn:microsoft.com/office/officeart/2005/8/layout/vList2"/>
    <dgm:cxn modelId="{513C79F0-170E-CA4B-AE07-0EDFD8BA6318}" type="presParOf" srcId="{F6A84AD9-B869-4741-9F83-BFB875161947}" destId="{4A40252E-0B50-6949-9995-03D5F423B802}" srcOrd="1" destOrd="0" presId="urn:microsoft.com/office/officeart/2005/8/layout/vList2"/>
    <dgm:cxn modelId="{FCD355E7-6235-A34F-86F4-2F0E1DF0E2C5}" type="presParOf" srcId="{F6A84AD9-B869-4741-9F83-BFB875161947}" destId="{CABA11EA-45BD-6D4D-B5E0-15EB87572899}" srcOrd="2" destOrd="0" presId="urn:microsoft.com/office/officeart/2005/8/layout/vList2"/>
    <dgm:cxn modelId="{DE11D7CB-51DD-5645-86DB-51AB2AD1F27C}" type="presParOf" srcId="{F6A84AD9-B869-4741-9F83-BFB875161947}" destId="{C937243F-E75A-5B47-88C6-7BE00448AA74}" srcOrd="3" destOrd="0" presId="urn:microsoft.com/office/officeart/2005/8/layout/vList2"/>
    <dgm:cxn modelId="{481924DB-C553-384D-A528-41BBC216A8FC}" type="presParOf" srcId="{F6A84AD9-B869-4741-9F83-BFB875161947}" destId="{3FF88647-D7F2-E443-A556-B335057967DC}" srcOrd="4" destOrd="0" presId="urn:microsoft.com/office/officeart/2005/8/layout/vList2"/>
    <dgm:cxn modelId="{B55C1ED7-F80D-6A4E-841A-957D28328F44}" type="presParOf" srcId="{F6A84AD9-B869-4741-9F83-BFB875161947}" destId="{50B5BF0F-19EC-6040-B06C-EEDBDFBAE432}" srcOrd="5" destOrd="0" presId="urn:microsoft.com/office/officeart/2005/8/layout/vList2"/>
    <dgm:cxn modelId="{879E7CA1-0F73-F042-9F12-5904057774A7}" type="presParOf" srcId="{F6A84AD9-B869-4741-9F83-BFB875161947}" destId="{4BB7DD23-801F-A747-906C-992780BD5774}" srcOrd="6" destOrd="0" presId="urn:microsoft.com/office/officeart/2005/8/layout/vList2"/>
    <dgm:cxn modelId="{380E0CE1-7F49-6244-9041-69BC2C41C88D}" type="presParOf" srcId="{F6A84AD9-B869-4741-9F83-BFB875161947}" destId="{535B26CB-D307-664C-B719-587B81CF66C3}" srcOrd="7" destOrd="0" presId="urn:microsoft.com/office/officeart/2005/8/layout/vList2"/>
    <dgm:cxn modelId="{FAC95E7C-B8A1-544D-8C66-D8445CC1E40F}" type="presParOf" srcId="{F6A84AD9-B869-4741-9F83-BFB875161947}" destId="{AF542921-414E-0744-9F2C-7B171B218E4C}" srcOrd="8" destOrd="0" presId="urn:microsoft.com/office/officeart/2005/8/layout/vList2"/>
    <dgm:cxn modelId="{0BF4C724-BD38-C140-9748-D2CD0D93A73D}" type="presParOf" srcId="{F6A84AD9-B869-4741-9F83-BFB875161947}" destId="{EFBE35F8-3884-D044-82D3-BF1CC4A3D1EF}" srcOrd="9" destOrd="0" presId="urn:microsoft.com/office/officeart/2005/8/layout/vList2"/>
    <dgm:cxn modelId="{E40FEBCB-CF71-DD4B-86FE-743414D794A0}" type="presParOf" srcId="{F6A84AD9-B869-4741-9F83-BFB875161947}" destId="{6D229139-9A92-D94F-B7FF-C91937F10087}" srcOrd="10" destOrd="0" presId="urn:microsoft.com/office/officeart/2005/8/layout/vList2"/>
    <dgm:cxn modelId="{F469E972-4817-1E49-AD96-830144958BF0}" type="presParOf" srcId="{F6A84AD9-B869-4741-9F83-BFB875161947}" destId="{9CDB15F6-92C7-974A-96F7-CC620FD2560E}" srcOrd="11" destOrd="0" presId="urn:microsoft.com/office/officeart/2005/8/layout/vList2"/>
    <dgm:cxn modelId="{62066DC9-E03C-8741-AD08-90C5C2D4BB16}" type="presParOf" srcId="{F6A84AD9-B869-4741-9F83-BFB875161947}" destId="{66515F6D-D55F-1542-BAD5-DA9497774A6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07D56E-89AC-4FD0-AB9F-B6B487DAA3EF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CDEFA96-5AD0-4EDA-8E8E-F9152075E084}">
      <dgm:prSet/>
      <dgm:spPr/>
      <dgm:t>
        <a:bodyPr/>
        <a:lstStyle/>
        <a:p>
          <a:r>
            <a:rPr lang="en-GB"/>
            <a:t>Greater Manchester police fined £150,000 after 3 DVDs containing extremely sensitive interview footage got lost in the post</a:t>
          </a:r>
          <a:endParaRPr lang="en-US"/>
        </a:p>
      </dgm:t>
    </dgm:pt>
    <dgm:pt modelId="{FC452351-B462-45DC-A196-C0BA0A5327B2}" type="parTrans" cxnId="{BE1FF199-1242-4349-B8C4-8F962FF40262}">
      <dgm:prSet/>
      <dgm:spPr/>
      <dgm:t>
        <a:bodyPr/>
        <a:lstStyle/>
        <a:p>
          <a:endParaRPr lang="en-US"/>
        </a:p>
      </dgm:t>
    </dgm:pt>
    <dgm:pt modelId="{A3E50A25-519D-4ECC-8C0F-C27B7CF0C9B0}" type="sibTrans" cxnId="{BE1FF199-1242-4349-B8C4-8F962FF40262}">
      <dgm:prSet/>
      <dgm:spPr/>
      <dgm:t>
        <a:bodyPr/>
        <a:lstStyle/>
        <a:p>
          <a:endParaRPr lang="en-US"/>
        </a:p>
      </dgm:t>
    </dgm:pt>
    <dgm:pt modelId="{2343A372-03B9-4843-A8E8-52607060F83C}">
      <dgm:prSet/>
      <dgm:spPr/>
      <dgm:t>
        <a:bodyPr/>
        <a:lstStyle/>
        <a:p>
          <a:r>
            <a:rPr lang="en-GB"/>
            <a:t>A Council left files that included sensitive information about children in a cabinet sent to a second-hand shop. The council was fined £60,000</a:t>
          </a:r>
          <a:endParaRPr lang="en-US"/>
        </a:p>
      </dgm:t>
    </dgm:pt>
    <dgm:pt modelId="{A16AEA8A-173A-46BD-A99E-5EEAB27D222C}" type="parTrans" cxnId="{47922B5C-A05C-4A05-B8D2-FEA1E56E1DDF}">
      <dgm:prSet/>
      <dgm:spPr/>
      <dgm:t>
        <a:bodyPr/>
        <a:lstStyle/>
        <a:p>
          <a:endParaRPr lang="en-US"/>
        </a:p>
      </dgm:t>
    </dgm:pt>
    <dgm:pt modelId="{CAAC989D-1BED-4B9B-904E-50A71F11E42F}" type="sibTrans" cxnId="{47922B5C-A05C-4A05-B8D2-FEA1E56E1DDF}">
      <dgm:prSet/>
      <dgm:spPr/>
      <dgm:t>
        <a:bodyPr/>
        <a:lstStyle/>
        <a:p>
          <a:endParaRPr lang="en-US"/>
        </a:p>
      </dgm:t>
    </dgm:pt>
    <dgm:pt modelId="{221BD907-11CB-468D-B376-C58283287469}">
      <dgm:prSet/>
      <dgm:spPr/>
      <dgm:t>
        <a:bodyPr/>
        <a:lstStyle/>
        <a:p>
          <a:r>
            <a:rPr lang="en-GB"/>
            <a:t>A former nursing auxiliary was fined for unlawfully accessing a patient and her neighbour’s medical records without a valid reason</a:t>
          </a:r>
          <a:endParaRPr lang="en-US"/>
        </a:p>
      </dgm:t>
    </dgm:pt>
    <dgm:pt modelId="{F135429B-C8E0-43FB-99D3-785D58778811}" type="parTrans" cxnId="{EC76F3D3-1F14-4142-B5D4-74959C1E99D5}">
      <dgm:prSet/>
      <dgm:spPr/>
      <dgm:t>
        <a:bodyPr/>
        <a:lstStyle/>
        <a:p>
          <a:endParaRPr lang="en-US"/>
        </a:p>
      </dgm:t>
    </dgm:pt>
    <dgm:pt modelId="{1A9CC717-B34D-4B9B-8AE9-254077E9BE79}" type="sibTrans" cxnId="{EC76F3D3-1F14-4142-B5D4-74959C1E99D5}">
      <dgm:prSet/>
      <dgm:spPr/>
      <dgm:t>
        <a:bodyPr/>
        <a:lstStyle/>
        <a:p>
          <a:endParaRPr lang="en-US"/>
        </a:p>
      </dgm:t>
    </dgm:pt>
    <dgm:pt modelId="{251B6B43-7F66-46AF-A6BF-8E05A6E09023}">
      <dgm:prSet/>
      <dgm:spPr/>
      <dgm:t>
        <a:bodyPr/>
        <a:lstStyle/>
        <a:p>
          <a:r>
            <a:rPr lang="en-GB"/>
            <a:t>A council was fined £70,000 for leaving vulnerable people’s personal information exposed online for five years</a:t>
          </a:r>
          <a:endParaRPr lang="en-US"/>
        </a:p>
      </dgm:t>
    </dgm:pt>
    <dgm:pt modelId="{B6290FDE-B2C4-4CE9-8239-5E882C476764}" type="parTrans" cxnId="{1692B293-60F9-4351-843B-1C088A5C545B}">
      <dgm:prSet/>
      <dgm:spPr/>
      <dgm:t>
        <a:bodyPr/>
        <a:lstStyle/>
        <a:p>
          <a:endParaRPr lang="en-US"/>
        </a:p>
      </dgm:t>
    </dgm:pt>
    <dgm:pt modelId="{0A2B511C-DB55-4627-BC46-9F9769404D43}" type="sibTrans" cxnId="{1692B293-60F9-4351-843B-1C088A5C545B}">
      <dgm:prSet/>
      <dgm:spPr/>
      <dgm:t>
        <a:bodyPr/>
        <a:lstStyle/>
        <a:p>
          <a:endParaRPr lang="en-US"/>
        </a:p>
      </dgm:t>
    </dgm:pt>
    <dgm:pt modelId="{F456895C-2DDE-48A4-9D96-B6F367F2F8FF}">
      <dgm:prSet/>
      <dgm:spPr/>
      <dgm:t>
        <a:bodyPr/>
        <a:lstStyle/>
        <a:p>
          <a:r>
            <a:rPr lang="en-GB"/>
            <a:t>Basildon Council was fined £150,000 after publishing planning application documents online that included a family’s health issues, personal details and the location of their home</a:t>
          </a:r>
          <a:endParaRPr lang="en-US"/>
        </a:p>
      </dgm:t>
    </dgm:pt>
    <dgm:pt modelId="{64973E9E-1652-4090-AC04-7DB7B253B631}" type="parTrans" cxnId="{8BAC7690-02A3-4E2B-A8D4-F741947F7215}">
      <dgm:prSet/>
      <dgm:spPr/>
      <dgm:t>
        <a:bodyPr/>
        <a:lstStyle/>
        <a:p>
          <a:endParaRPr lang="en-US"/>
        </a:p>
      </dgm:t>
    </dgm:pt>
    <dgm:pt modelId="{C50DADED-DC9B-4A27-8991-A95DEEAE132B}" type="sibTrans" cxnId="{8BAC7690-02A3-4E2B-A8D4-F741947F7215}">
      <dgm:prSet/>
      <dgm:spPr/>
      <dgm:t>
        <a:bodyPr/>
        <a:lstStyle/>
        <a:p>
          <a:endParaRPr lang="en-US"/>
        </a:p>
      </dgm:t>
    </dgm:pt>
    <dgm:pt modelId="{AC70A00D-1CF5-48FD-B9EA-AB0D53BCFE92}">
      <dgm:prSet/>
      <dgm:spPr/>
      <dgm:t>
        <a:bodyPr/>
        <a:lstStyle/>
        <a:p>
          <a:r>
            <a:rPr lang="en-GB"/>
            <a:t>A council worker was fined for unlawfully emailing the data (including sensitive personal data) of 349 service users, to his personal email address without his employer’s consent</a:t>
          </a:r>
          <a:endParaRPr lang="en-US"/>
        </a:p>
      </dgm:t>
    </dgm:pt>
    <dgm:pt modelId="{C044B5F5-2C47-4378-B702-8EBA28FC2936}" type="parTrans" cxnId="{8B08100A-17D7-4945-BA96-4ACAE18F7953}">
      <dgm:prSet/>
      <dgm:spPr/>
      <dgm:t>
        <a:bodyPr/>
        <a:lstStyle/>
        <a:p>
          <a:endParaRPr lang="en-US"/>
        </a:p>
      </dgm:t>
    </dgm:pt>
    <dgm:pt modelId="{150E3EFC-5425-4C3C-B391-7136D9DF014A}" type="sibTrans" cxnId="{8B08100A-17D7-4945-BA96-4ACAE18F7953}">
      <dgm:prSet/>
      <dgm:spPr/>
      <dgm:t>
        <a:bodyPr/>
        <a:lstStyle/>
        <a:p>
          <a:endParaRPr lang="en-US"/>
        </a:p>
      </dgm:t>
    </dgm:pt>
    <dgm:pt modelId="{5BCA1D86-F210-884C-B13D-A22674465DBE}" type="pres">
      <dgm:prSet presAssocID="{6D07D56E-89AC-4FD0-AB9F-B6B487DAA3EF}" presName="diagram" presStyleCnt="0">
        <dgm:presLayoutVars>
          <dgm:dir/>
          <dgm:resizeHandles val="exact"/>
        </dgm:presLayoutVars>
      </dgm:prSet>
      <dgm:spPr/>
    </dgm:pt>
    <dgm:pt modelId="{171B726D-5109-DA4E-8EEC-A5EFFD1A6CE6}" type="pres">
      <dgm:prSet presAssocID="{DCDEFA96-5AD0-4EDA-8E8E-F9152075E084}" presName="node" presStyleLbl="node1" presStyleIdx="0" presStyleCnt="6">
        <dgm:presLayoutVars>
          <dgm:bulletEnabled val="1"/>
        </dgm:presLayoutVars>
      </dgm:prSet>
      <dgm:spPr/>
    </dgm:pt>
    <dgm:pt modelId="{34800AEA-DC2E-5F42-9024-74C5035EE175}" type="pres">
      <dgm:prSet presAssocID="{A3E50A25-519D-4ECC-8C0F-C27B7CF0C9B0}" presName="sibTrans" presStyleCnt="0"/>
      <dgm:spPr/>
    </dgm:pt>
    <dgm:pt modelId="{2C05B1BD-F428-DE48-A110-262C9892B77D}" type="pres">
      <dgm:prSet presAssocID="{2343A372-03B9-4843-A8E8-52607060F83C}" presName="node" presStyleLbl="node1" presStyleIdx="1" presStyleCnt="6">
        <dgm:presLayoutVars>
          <dgm:bulletEnabled val="1"/>
        </dgm:presLayoutVars>
      </dgm:prSet>
      <dgm:spPr/>
    </dgm:pt>
    <dgm:pt modelId="{F6FC7B47-7817-B447-B1FE-DEE07E6DC9C1}" type="pres">
      <dgm:prSet presAssocID="{CAAC989D-1BED-4B9B-904E-50A71F11E42F}" presName="sibTrans" presStyleCnt="0"/>
      <dgm:spPr/>
    </dgm:pt>
    <dgm:pt modelId="{D4B49934-97CD-D548-B4A3-AA5537158E3F}" type="pres">
      <dgm:prSet presAssocID="{221BD907-11CB-468D-B376-C58283287469}" presName="node" presStyleLbl="node1" presStyleIdx="2" presStyleCnt="6">
        <dgm:presLayoutVars>
          <dgm:bulletEnabled val="1"/>
        </dgm:presLayoutVars>
      </dgm:prSet>
      <dgm:spPr/>
    </dgm:pt>
    <dgm:pt modelId="{3E3BC72C-3781-D345-BA5D-4ED848A5F600}" type="pres">
      <dgm:prSet presAssocID="{1A9CC717-B34D-4B9B-8AE9-254077E9BE79}" presName="sibTrans" presStyleCnt="0"/>
      <dgm:spPr/>
    </dgm:pt>
    <dgm:pt modelId="{E1E6322B-C9D8-C348-8351-2B9F0E29CE10}" type="pres">
      <dgm:prSet presAssocID="{251B6B43-7F66-46AF-A6BF-8E05A6E09023}" presName="node" presStyleLbl="node1" presStyleIdx="3" presStyleCnt="6">
        <dgm:presLayoutVars>
          <dgm:bulletEnabled val="1"/>
        </dgm:presLayoutVars>
      </dgm:prSet>
      <dgm:spPr/>
    </dgm:pt>
    <dgm:pt modelId="{714F5E3E-3B55-524B-8229-EC0949C31CCD}" type="pres">
      <dgm:prSet presAssocID="{0A2B511C-DB55-4627-BC46-9F9769404D43}" presName="sibTrans" presStyleCnt="0"/>
      <dgm:spPr/>
    </dgm:pt>
    <dgm:pt modelId="{2A9494CC-4393-0F4F-B1C3-709FB7D684A3}" type="pres">
      <dgm:prSet presAssocID="{F456895C-2DDE-48A4-9D96-B6F367F2F8FF}" presName="node" presStyleLbl="node1" presStyleIdx="4" presStyleCnt="6">
        <dgm:presLayoutVars>
          <dgm:bulletEnabled val="1"/>
        </dgm:presLayoutVars>
      </dgm:prSet>
      <dgm:spPr/>
    </dgm:pt>
    <dgm:pt modelId="{5CDDDFB2-A728-1F4A-9748-95BB8A54D358}" type="pres">
      <dgm:prSet presAssocID="{C50DADED-DC9B-4A27-8991-A95DEEAE132B}" presName="sibTrans" presStyleCnt="0"/>
      <dgm:spPr/>
    </dgm:pt>
    <dgm:pt modelId="{B82B8F32-81B9-7D48-9B8C-C82596792AC6}" type="pres">
      <dgm:prSet presAssocID="{AC70A00D-1CF5-48FD-B9EA-AB0D53BCFE92}" presName="node" presStyleLbl="node1" presStyleIdx="5" presStyleCnt="6">
        <dgm:presLayoutVars>
          <dgm:bulletEnabled val="1"/>
        </dgm:presLayoutVars>
      </dgm:prSet>
      <dgm:spPr/>
    </dgm:pt>
  </dgm:ptLst>
  <dgm:cxnLst>
    <dgm:cxn modelId="{8B08100A-17D7-4945-BA96-4ACAE18F7953}" srcId="{6D07D56E-89AC-4FD0-AB9F-B6B487DAA3EF}" destId="{AC70A00D-1CF5-48FD-B9EA-AB0D53BCFE92}" srcOrd="5" destOrd="0" parTransId="{C044B5F5-2C47-4378-B702-8EBA28FC2936}" sibTransId="{150E3EFC-5425-4C3C-B391-7136D9DF014A}"/>
    <dgm:cxn modelId="{84228F48-0F58-5742-8695-A94A54221AAB}" type="presOf" srcId="{6D07D56E-89AC-4FD0-AB9F-B6B487DAA3EF}" destId="{5BCA1D86-F210-884C-B13D-A22674465DBE}" srcOrd="0" destOrd="0" presId="urn:microsoft.com/office/officeart/2005/8/layout/default"/>
    <dgm:cxn modelId="{4705FA50-F83E-7D47-A664-F8FF741EBC71}" type="presOf" srcId="{F456895C-2DDE-48A4-9D96-B6F367F2F8FF}" destId="{2A9494CC-4393-0F4F-B1C3-709FB7D684A3}" srcOrd="0" destOrd="0" presId="urn:microsoft.com/office/officeart/2005/8/layout/default"/>
    <dgm:cxn modelId="{47922B5C-A05C-4A05-B8D2-FEA1E56E1DDF}" srcId="{6D07D56E-89AC-4FD0-AB9F-B6B487DAA3EF}" destId="{2343A372-03B9-4843-A8E8-52607060F83C}" srcOrd="1" destOrd="0" parTransId="{A16AEA8A-173A-46BD-A99E-5EEAB27D222C}" sibTransId="{CAAC989D-1BED-4B9B-904E-50A71F11E42F}"/>
    <dgm:cxn modelId="{C361DB5D-E303-5D4D-87FF-C0C3986797DF}" type="presOf" srcId="{DCDEFA96-5AD0-4EDA-8E8E-F9152075E084}" destId="{171B726D-5109-DA4E-8EEC-A5EFFD1A6CE6}" srcOrd="0" destOrd="0" presId="urn:microsoft.com/office/officeart/2005/8/layout/default"/>
    <dgm:cxn modelId="{79ED3C8A-8A52-F24E-A0D2-71488E98C9BB}" type="presOf" srcId="{221BD907-11CB-468D-B376-C58283287469}" destId="{D4B49934-97CD-D548-B4A3-AA5537158E3F}" srcOrd="0" destOrd="0" presId="urn:microsoft.com/office/officeart/2005/8/layout/default"/>
    <dgm:cxn modelId="{8BAC7690-02A3-4E2B-A8D4-F741947F7215}" srcId="{6D07D56E-89AC-4FD0-AB9F-B6B487DAA3EF}" destId="{F456895C-2DDE-48A4-9D96-B6F367F2F8FF}" srcOrd="4" destOrd="0" parTransId="{64973E9E-1652-4090-AC04-7DB7B253B631}" sibTransId="{C50DADED-DC9B-4A27-8991-A95DEEAE132B}"/>
    <dgm:cxn modelId="{1692B293-60F9-4351-843B-1C088A5C545B}" srcId="{6D07D56E-89AC-4FD0-AB9F-B6B487DAA3EF}" destId="{251B6B43-7F66-46AF-A6BF-8E05A6E09023}" srcOrd="3" destOrd="0" parTransId="{B6290FDE-B2C4-4CE9-8239-5E882C476764}" sibTransId="{0A2B511C-DB55-4627-BC46-9F9769404D43}"/>
    <dgm:cxn modelId="{BE1FF199-1242-4349-B8C4-8F962FF40262}" srcId="{6D07D56E-89AC-4FD0-AB9F-B6B487DAA3EF}" destId="{DCDEFA96-5AD0-4EDA-8E8E-F9152075E084}" srcOrd="0" destOrd="0" parTransId="{FC452351-B462-45DC-A196-C0BA0A5327B2}" sibTransId="{A3E50A25-519D-4ECC-8C0F-C27B7CF0C9B0}"/>
    <dgm:cxn modelId="{668944A9-F124-044F-BD53-7863CAA580FD}" type="presOf" srcId="{251B6B43-7F66-46AF-A6BF-8E05A6E09023}" destId="{E1E6322B-C9D8-C348-8351-2B9F0E29CE10}" srcOrd="0" destOrd="0" presId="urn:microsoft.com/office/officeart/2005/8/layout/default"/>
    <dgm:cxn modelId="{9DDA4EAD-F23D-B944-BE0F-698AFA982D15}" type="presOf" srcId="{AC70A00D-1CF5-48FD-B9EA-AB0D53BCFE92}" destId="{B82B8F32-81B9-7D48-9B8C-C82596792AC6}" srcOrd="0" destOrd="0" presId="urn:microsoft.com/office/officeart/2005/8/layout/default"/>
    <dgm:cxn modelId="{FC474EB6-1675-E442-B55A-E7511115D630}" type="presOf" srcId="{2343A372-03B9-4843-A8E8-52607060F83C}" destId="{2C05B1BD-F428-DE48-A110-262C9892B77D}" srcOrd="0" destOrd="0" presId="urn:microsoft.com/office/officeart/2005/8/layout/default"/>
    <dgm:cxn modelId="{EC76F3D3-1F14-4142-B5D4-74959C1E99D5}" srcId="{6D07D56E-89AC-4FD0-AB9F-B6B487DAA3EF}" destId="{221BD907-11CB-468D-B376-C58283287469}" srcOrd="2" destOrd="0" parTransId="{F135429B-C8E0-43FB-99D3-785D58778811}" sibTransId="{1A9CC717-B34D-4B9B-8AE9-254077E9BE79}"/>
    <dgm:cxn modelId="{CFFBE27C-C4E1-E641-8A37-E166C8F7EA38}" type="presParOf" srcId="{5BCA1D86-F210-884C-B13D-A22674465DBE}" destId="{171B726D-5109-DA4E-8EEC-A5EFFD1A6CE6}" srcOrd="0" destOrd="0" presId="urn:microsoft.com/office/officeart/2005/8/layout/default"/>
    <dgm:cxn modelId="{74B4AAF8-FFF6-A54A-8FCB-6E6924E25061}" type="presParOf" srcId="{5BCA1D86-F210-884C-B13D-A22674465DBE}" destId="{34800AEA-DC2E-5F42-9024-74C5035EE175}" srcOrd="1" destOrd="0" presId="urn:microsoft.com/office/officeart/2005/8/layout/default"/>
    <dgm:cxn modelId="{5D5CA0B8-C830-AB41-99B9-A4B4D105A8D7}" type="presParOf" srcId="{5BCA1D86-F210-884C-B13D-A22674465DBE}" destId="{2C05B1BD-F428-DE48-A110-262C9892B77D}" srcOrd="2" destOrd="0" presId="urn:microsoft.com/office/officeart/2005/8/layout/default"/>
    <dgm:cxn modelId="{90623B4F-0F6E-8747-B4FC-E5E7087C393C}" type="presParOf" srcId="{5BCA1D86-F210-884C-B13D-A22674465DBE}" destId="{F6FC7B47-7817-B447-B1FE-DEE07E6DC9C1}" srcOrd="3" destOrd="0" presId="urn:microsoft.com/office/officeart/2005/8/layout/default"/>
    <dgm:cxn modelId="{8771D09C-7528-0943-A660-B9EFB94542B8}" type="presParOf" srcId="{5BCA1D86-F210-884C-B13D-A22674465DBE}" destId="{D4B49934-97CD-D548-B4A3-AA5537158E3F}" srcOrd="4" destOrd="0" presId="urn:microsoft.com/office/officeart/2005/8/layout/default"/>
    <dgm:cxn modelId="{C01C0E08-A8C0-EE4E-A2BB-A1B94D82B14F}" type="presParOf" srcId="{5BCA1D86-F210-884C-B13D-A22674465DBE}" destId="{3E3BC72C-3781-D345-BA5D-4ED848A5F600}" srcOrd="5" destOrd="0" presId="urn:microsoft.com/office/officeart/2005/8/layout/default"/>
    <dgm:cxn modelId="{7D15E81D-700B-0644-B21B-5536C34FF96E}" type="presParOf" srcId="{5BCA1D86-F210-884C-B13D-A22674465DBE}" destId="{E1E6322B-C9D8-C348-8351-2B9F0E29CE10}" srcOrd="6" destOrd="0" presId="urn:microsoft.com/office/officeart/2005/8/layout/default"/>
    <dgm:cxn modelId="{46CDF226-1BAE-7D44-947A-149CAE28588C}" type="presParOf" srcId="{5BCA1D86-F210-884C-B13D-A22674465DBE}" destId="{714F5E3E-3B55-524B-8229-EC0949C31CCD}" srcOrd="7" destOrd="0" presId="urn:microsoft.com/office/officeart/2005/8/layout/default"/>
    <dgm:cxn modelId="{20839AEF-10C3-8D4D-8C8C-982B4211E425}" type="presParOf" srcId="{5BCA1D86-F210-884C-B13D-A22674465DBE}" destId="{2A9494CC-4393-0F4F-B1C3-709FB7D684A3}" srcOrd="8" destOrd="0" presId="urn:microsoft.com/office/officeart/2005/8/layout/default"/>
    <dgm:cxn modelId="{71FB5014-0B97-DA40-97DA-3CA214C006BD}" type="presParOf" srcId="{5BCA1D86-F210-884C-B13D-A22674465DBE}" destId="{5CDDDFB2-A728-1F4A-9748-95BB8A54D358}" srcOrd="9" destOrd="0" presId="urn:microsoft.com/office/officeart/2005/8/layout/default"/>
    <dgm:cxn modelId="{BE61682E-91AF-4940-80AA-332B81E71E72}" type="presParOf" srcId="{5BCA1D86-F210-884C-B13D-A22674465DBE}" destId="{B82B8F32-81B9-7D48-9B8C-C82596792AC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8FF70B-8EE0-3A4B-9BF4-FFCC99ED4BD2}">
      <dsp:nvSpPr>
        <dsp:cNvPr id="0" name=""/>
        <dsp:cNvSpPr/>
      </dsp:nvSpPr>
      <dsp:spPr>
        <a:xfrm>
          <a:off x="0" y="98303"/>
          <a:ext cx="6391275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Being responsible and demonstrating compliance</a:t>
          </a:r>
          <a:endParaRPr lang="en-US" sz="2400" kern="1200"/>
        </a:p>
      </dsp:txBody>
      <dsp:txXfrm>
        <a:off x="46606" y="144909"/>
        <a:ext cx="6298063" cy="861507"/>
      </dsp:txXfrm>
    </dsp:sp>
    <dsp:sp modelId="{81A6ED25-1B07-ED4F-8AFD-176A382FEFF4}">
      <dsp:nvSpPr>
        <dsp:cNvPr id="0" name=""/>
        <dsp:cNvSpPr/>
      </dsp:nvSpPr>
      <dsp:spPr>
        <a:xfrm>
          <a:off x="0" y="1122143"/>
          <a:ext cx="6391275" cy="954719"/>
        </a:xfrm>
        <a:prstGeom prst="roundRect">
          <a:avLst/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Technical and organisational measures</a:t>
          </a:r>
          <a:endParaRPr lang="en-US" sz="2400" kern="1200"/>
        </a:p>
      </dsp:txBody>
      <dsp:txXfrm>
        <a:off x="46606" y="1168749"/>
        <a:ext cx="6298063" cy="861507"/>
      </dsp:txXfrm>
    </dsp:sp>
    <dsp:sp modelId="{7BD1B83C-C00F-FA4D-A31E-7A526E56F895}">
      <dsp:nvSpPr>
        <dsp:cNvPr id="0" name=""/>
        <dsp:cNvSpPr/>
      </dsp:nvSpPr>
      <dsp:spPr>
        <a:xfrm>
          <a:off x="0" y="2145983"/>
          <a:ext cx="6391275" cy="954719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Data protection by design and by default</a:t>
          </a:r>
          <a:endParaRPr lang="en-US" sz="2400" kern="1200"/>
        </a:p>
      </dsp:txBody>
      <dsp:txXfrm>
        <a:off x="46606" y="2192589"/>
        <a:ext cx="6298063" cy="861507"/>
      </dsp:txXfrm>
    </dsp:sp>
    <dsp:sp modelId="{D0DA463F-1D8F-584F-BC53-CDDBA03DB733}">
      <dsp:nvSpPr>
        <dsp:cNvPr id="0" name=""/>
        <dsp:cNvSpPr/>
      </dsp:nvSpPr>
      <dsp:spPr>
        <a:xfrm>
          <a:off x="0" y="3169823"/>
          <a:ext cx="6391275" cy="954719"/>
        </a:xfrm>
        <a:prstGeom prst="roundRect">
          <a:avLst/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Data Protection Impact Assessments</a:t>
          </a:r>
          <a:endParaRPr lang="en-US" sz="2400" kern="1200"/>
        </a:p>
      </dsp:txBody>
      <dsp:txXfrm>
        <a:off x="46606" y="3216429"/>
        <a:ext cx="6298063" cy="861507"/>
      </dsp:txXfrm>
    </dsp:sp>
    <dsp:sp modelId="{DB64A6C4-6C61-6046-B594-B9DBEB656AB0}">
      <dsp:nvSpPr>
        <dsp:cNvPr id="0" name=""/>
        <dsp:cNvSpPr/>
      </dsp:nvSpPr>
      <dsp:spPr>
        <a:xfrm>
          <a:off x="0" y="4193663"/>
          <a:ext cx="6391275" cy="954719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Data Protection Officer (legal requirement for some organisations)</a:t>
          </a:r>
          <a:endParaRPr lang="en-US" sz="2400" kern="1200"/>
        </a:p>
      </dsp:txBody>
      <dsp:txXfrm>
        <a:off x="46606" y="4240269"/>
        <a:ext cx="6298063" cy="8615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D2D368-BF6D-0849-9A92-098C302379F5}">
      <dsp:nvSpPr>
        <dsp:cNvPr id="0" name=""/>
        <dsp:cNvSpPr/>
      </dsp:nvSpPr>
      <dsp:spPr>
        <a:xfrm>
          <a:off x="601586" y="580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1. Lawfulness, fairness and transparency</a:t>
          </a:r>
          <a:endParaRPr lang="en-US" sz="2700" kern="1200"/>
        </a:p>
      </dsp:txBody>
      <dsp:txXfrm>
        <a:off x="601586" y="580"/>
        <a:ext cx="2631940" cy="1579164"/>
      </dsp:txXfrm>
    </dsp:sp>
    <dsp:sp modelId="{79C76224-B3E3-F041-A17B-6D07F48172A9}">
      <dsp:nvSpPr>
        <dsp:cNvPr id="0" name=""/>
        <dsp:cNvSpPr/>
      </dsp:nvSpPr>
      <dsp:spPr>
        <a:xfrm>
          <a:off x="3496721" y="580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-3953144"/>
                <a:satOff val="18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3953144"/>
                <a:satOff val="18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2. Purpose limitation </a:t>
          </a:r>
          <a:endParaRPr lang="en-US" sz="2700" kern="1200"/>
        </a:p>
      </dsp:txBody>
      <dsp:txXfrm>
        <a:off x="3496721" y="580"/>
        <a:ext cx="2631940" cy="1579164"/>
      </dsp:txXfrm>
    </dsp:sp>
    <dsp:sp modelId="{CFC15CFC-C493-344E-907D-89B997901250}">
      <dsp:nvSpPr>
        <dsp:cNvPr id="0" name=""/>
        <dsp:cNvSpPr/>
      </dsp:nvSpPr>
      <dsp:spPr>
        <a:xfrm>
          <a:off x="6391855" y="580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-7906288"/>
                <a:satOff val="36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7906288"/>
                <a:satOff val="36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3. Data minimisation </a:t>
          </a:r>
          <a:endParaRPr lang="en-US" sz="2700" kern="1200"/>
        </a:p>
      </dsp:txBody>
      <dsp:txXfrm>
        <a:off x="6391855" y="580"/>
        <a:ext cx="2631940" cy="1579164"/>
      </dsp:txXfrm>
    </dsp:sp>
    <dsp:sp modelId="{1F4F76BD-3565-EF46-8477-02362D909CE3}">
      <dsp:nvSpPr>
        <dsp:cNvPr id="0" name=""/>
        <dsp:cNvSpPr/>
      </dsp:nvSpPr>
      <dsp:spPr>
        <a:xfrm>
          <a:off x="601586" y="1842938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-11859433"/>
                <a:satOff val="54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1859433"/>
                <a:satOff val="54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4. Accuracy </a:t>
          </a:r>
          <a:endParaRPr lang="en-US" sz="2700" kern="1200"/>
        </a:p>
      </dsp:txBody>
      <dsp:txXfrm>
        <a:off x="601586" y="1842938"/>
        <a:ext cx="2631940" cy="1579164"/>
      </dsp:txXfrm>
    </dsp:sp>
    <dsp:sp modelId="{4670C863-B915-C941-9263-95FD2280B1F7}">
      <dsp:nvSpPr>
        <dsp:cNvPr id="0" name=""/>
        <dsp:cNvSpPr/>
      </dsp:nvSpPr>
      <dsp:spPr>
        <a:xfrm>
          <a:off x="3496721" y="1842938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-15812576"/>
                <a:satOff val="72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5812576"/>
                <a:satOff val="72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5. Storage limitation </a:t>
          </a:r>
          <a:endParaRPr lang="en-US" sz="2700" kern="1200"/>
        </a:p>
      </dsp:txBody>
      <dsp:txXfrm>
        <a:off x="3496721" y="1842938"/>
        <a:ext cx="2631940" cy="1579164"/>
      </dsp:txXfrm>
    </dsp:sp>
    <dsp:sp modelId="{F3DA3B99-5D07-1940-86BB-7CC87319E1E6}">
      <dsp:nvSpPr>
        <dsp:cNvPr id="0" name=""/>
        <dsp:cNvSpPr/>
      </dsp:nvSpPr>
      <dsp:spPr>
        <a:xfrm>
          <a:off x="6391855" y="1842938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-19765721"/>
                <a:satOff val="90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9765721"/>
                <a:satOff val="90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6. Integrity and confidentiality </a:t>
          </a:r>
          <a:endParaRPr lang="en-US" sz="2700" kern="1200"/>
        </a:p>
      </dsp:txBody>
      <dsp:txXfrm>
        <a:off x="6391855" y="1842938"/>
        <a:ext cx="2631940" cy="15791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4B934-893E-564F-9DA7-A7DDE7EBC05B}">
      <dsp:nvSpPr>
        <dsp:cNvPr id="0" name=""/>
        <dsp:cNvSpPr/>
      </dsp:nvSpPr>
      <dsp:spPr>
        <a:xfrm>
          <a:off x="0" y="109553"/>
          <a:ext cx="6391275" cy="6762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type of personal data is collected, where from, where is it stored and for how long?</a:t>
          </a:r>
          <a:endParaRPr lang="en-US" sz="1700" kern="1200"/>
        </a:p>
      </dsp:txBody>
      <dsp:txXfrm>
        <a:off x="33012" y="142565"/>
        <a:ext cx="6325251" cy="610236"/>
      </dsp:txXfrm>
    </dsp:sp>
    <dsp:sp modelId="{CABA11EA-45BD-6D4D-B5E0-15EB87572899}">
      <dsp:nvSpPr>
        <dsp:cNvPr id="0" name=""/>
        <dsp:cNvSpPr/>
      </dsp:nvSpPr>
      <dsp:spPr>
        <a:xfrm>
          <a:off x="0" y="834773"/>
          <a:ext cx="6391275" cy="676260"/>
        </a:xfrm>
        <a:prstGeom prst="roundRect">
          <a:avLst/>
        </a:prstGeom>
        <a:solidFill>
          <a:schemeClr val="accent2">
            <a:hueOff val="-3294287"/>
            <a:satOff val="15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Review the type of data processing carried out, identify the legal basis for carrying it out, and document it</a:t>
          </a:r>
          <a:endParaRPr lang="en-US" sz="1700" kern="1200"/>
        </a:p>
      </dsp:txBody>
      <dsp:txXfrm>
        <a:off x="33012" y="867785"/>
        <a:ext cx="6325251" cy="610236"/>
      </dsp:txXfrm>
    </dsp:sp>
    <dsp:sp modelId="{3FF88647-D7F2-E443-A556-B335057967DC}">
      <dsp:nvSpPr>
        <dsp:cNvPr id="0" name=""/>
        <dsp:cNvSpPr/>
      </dsp:nvSpPr>
      <dsp:spPr>
        <a:xfrm>
          <a:off x="0" y="1559993"/>
          <a:ext cx="6391275" cy="676260"/>
        </a:xfrm>
        <a:prstGeom prst="roundRect">
          <a:avLst/>
        </a:prstGeom>
        <a:solidFill>
          <a:schemeClr val="accent2">
            <a:hueOff val="-6588574"/>
            <a:satOff val="3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Review if and how consent is sought, obtained and recorded consent, are any changes needed?</a:t>
          </a:r>
          <a:endParaRPr lang="en-US" sz="1700" kern="1200"/>
        </a:p>
      </dsp:txBody>
      <dsp:txXfrm>
        <a:off x="33012" y="1593005"/>
        <a:ext cx="6325251" cy="610236"/>
      </dsp:txXfrm>
    </dsp:sp>
    <dsp:sp modelId="{4BB7DD23-801F-A747-906C-992780BD5774}">
      <dsp:nvSpPr>
        <dsp:cNvPr id="0" name=""/>
        <dsp:cNvSpPr/>
      </dsp:nvSpPr>
      <dsp:spPr>
        <a:xfrm>
          <a:off x="0" y="2285213"/>
          <a:ext cx="6391275" cy="676260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Review processor/sub processor, supplier, and other third party agreements</a:t>
          </a:r>
          <a:endParaRPr lang="en-US" sz="1700" kern="1200"/>
        </a:p>
      </dsp:txBody>
      <dsp:txXfrm>
        <a:off x="33012" y="2318225"/>
        <a:ext cx="6325251" cy="610236"/>
      </dsp:txXfrm>
    </dsp:sp>
    <dsp:sp modelId="{AF542921-414E-0744-9F2C-7B171B218E4C}">
      <dsp:nvSpPr>
        <dsp:cNvPr id="0" name=""/>
        <dsp:cNvSpPr/>
      </dsp:nvSpPr>
      <dsp:spPr>
        <a:xfrm>
          <a:off x="0" y="3010433"/>
          <a:ext cx="6391275" cy="676260"/>
        </a:xfrm>
        <a:prstGeom prst="roundRect">
          <a:avLst/>
        </a:prstGeom>
        <a:solidFill>
          <a:schemeClr val="accent2">
            <a:hueOff val="-13177148"/>
            <a:satOff val="6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Who can access the personal data held, what security measures are in place, do these need to be updated?</a:t>
          </a:r>
          <a:endParaRPr lang="en-US" sz="1700" kern="1200"/>
        </a:p>
      </dsp:txBody>
      <dsp:txXfrm>
        <a:off x="33012" y="3043445"/>
        <a:ext cx="6325251" cy="610236"/>
      </dsp:txXfrm>
    </dsp:sp>
    <dsp:sp modelId="{6D229139-9A92-D94F-B7FF-C91937F10087}">
      <dsp:nvSpPr>
        <dsp:cNvPr id="0" name=""/>
        <dsp:cNvSpPr/>
      </dsp:nvSpPr>
      <dsp:spPr>
        <a:xfrm>
          <a:off x="0" y="3735653"/>
          <a:ext cx="6391275" cy="676260"/>
        </a:xfrm>
        <a:prstGeom prst="roundRect">
          <a:avLst/>
        </a:prstGeom>
        <a:solidFill>
          <a:schemeClr val="accent2">
            <a:hueOff val="-16471434"/>
            <a:satOff val="7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Review current privacy notices/policies – do they need any changes for transparency requirements?</a:t>
          </a:r>
          <a:endParaRPr lang="en-US" sz="1700" kern="1200"/>
        </a:p>
      </dsp:txBody>
      <dsp:txXfrm>
        <a:off x="33012" y="3768665"/>
        <a:ext cx="6325251" cy="610236"/>
      </dsp:txXfrm>
    </dsp:sp>
    <dsp:sp modelId="{66515F6D-D55F-1542-BAD5-DA9497774A67}">
      <dsp:nvSpPr>
        <dsp:cNvPr id="0" name=""/>
        <dsp:cNvSpPr/>
      </dsp:nvSpPr>
      <dsp:spPr>
        <a:xfrm>
          <a:off x="0" y="4460873"/>
          <a:ext cx="6391275" cy="67626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Review how all applicable individuals’ rights will be handled – can these be readily complied with?</a:t>
          </a:r>
          <a:endParaRPr lang="en-US" sz="1700" kern="1200"/>
        </a:p>
      </dsp:txBody>
      <dsp:txXfrm>
        <a:off x="33012" y="4493885"/>
        <a:ext cx="6325251" cy="610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B726D-5109-DA4E-8EEC-A5EFFD1A6CE6}">
      <dsp:nvSpPr>
        <dsp:cNvPr id="0" name=""/>
        <dsp:cNvSpPr/>
      </dsp:nvSpPr>
      <dsp:spPr>
        <a:xfrm>
          <a:off x="601586" y="580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Greater Manchester police fined £150,000 after 3 DVDs containing extremely sensitive interview footage got lost in the post</a:t>
          </a:r>
          <a:endParaRPr lang="en-US" sz="1400" kern="1200"/>
        </a:p>
      </dsp:txBody>
      <dsp:txXfrm>
        <a:off x="601586" y="580"/>
        <a:ext cx="2631940" cy="1579164"/>
      </dsp:txXfrm>
    </dsp:sp>
    <dsp:sp modelId="{2C05B1BD-F428-DE48-A110-262C9892B77D}">
      <dsp:nvSpPr>
        <dsp:cNvPr id="0" name=""/>
        <dsp:cNvSpPr/>
      </dsp:nvSpPr>
      <dsp:spPr>
        <a:xfrm>
          <a:off x="3496721" y="580"/>
          <a:ext cx="2631940" cy="157916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Council left files that included sensitive information about children in a cabinet sent to a second-hand shop. The council was fined £60,000</a:t>
          </a:r>
          <a:endParaRPr lang="en-US" sz="1400" kern="1200"/>
        </a:p>
      </dsp:txBody>
      <dsp:txXfrm>
        <a:off x="3496721" y="580"/>
        <a:ext cx="2631940" cy="1579164"/>
      </dsp:txXfrm>
    </dsp:sp>
    <dsp:sp modelId="{D4B49934-97CD-D548-B4A3-AA5537158E3F}">
      <dsp:nvSpPr>
        <dsp:cNvPr id="0" name=""/>
        <dsp:cNvSpPr/>
      </dsp:nvSpPr>
      <dsp:spPr>
        <a:xfrm>
          <a:off x="6391855" y="580"/>
          <a:ext cx="2631940" cy="157916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former nursing auxiliary was fined for unlawfully accessing a patient and her neighbour’s medical records without a valid reason</a:t>
          </a:r>
          <a:endParaRPr lang="en-US" sz="1400" kern="1200"/>
        </a:p>
      </dsp:txBody>
      <dsp:txXfrm>
        <a:off x="6391855" y="580"/>
        <a:ext cx="2631940" cy="1579164"/>
      </dsp:txXfrm>
    </dsp:sp>
    <dsp:sp modelId="{E1E6322B-C9D8-C348-8351-2B9F0E29CE10}">
      <dsp:nvSpPr>
        <dsp:cNvPr id="0" name=""/>
        <dsp:cNvSpPr/>
      </dsp:nvSpPr>
      <dsp:spPr>
        <a:xfrm>
          <a:off x="601586" y="1842938"/>
          <a:ext cx="2631940" cy="157916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council was fined £70,000 for leaving vulnerable people’s personal information exposed online for five years</a:t>
          </a:r>
          <a:endParaRPr lang="en-US" sz="1400" kern="1200"/>
        </a:p>
      </dsp:txBody>
      <dsp:txXfrm>
        <a:off x="601586" y="1842938"/>
        <a:ext cx="2631940" cy="1579164"/>
      </dsp:txXfrm>
    </dsp:sp>
    <dsp:sp modelId="{2A9494CC-4393-0F4F-B1C3-709FB7D684A3}">
      <dsp:nvSpPr>
        <dsp:cNvPr id="0" name=""/>
        <dsp:cNvSpPr/>
      </dsp:nvSpPr>
      <dsp:spPr>
        <a:xfrm>
          <a:off x="3496721" y="1842938"/>
          <a:ext cx="2631940" cy="157916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Basildon Council was fined £150,000 after publishing planning application documents online that included a family’s health issues, personal details and the location of their home</a:t>
          </a:r>
          <a:endParaRPr lang="en-US" sz="1400" kern="1200"/>
        </a:p>
      </dsp:txBody>
      <dsp:txXfrm>
        <a:off x="3496721" y="1842938"/>
        <a:ext cx="2631940" cy="1579164"/>
      </dsp:txXfrm>
    </dsp:sp>
    <dsp:sp modelId="{B82B8F32-81B9-7D48-9B8C-C82596792AC6}">
      <dsp:nvSpPr>
        <dsp:cNvPr id="0" name=""/>
        <dsp:cNvSpPr/>
      </dsp:nvSpPr>
      <dsp:spPr>
        <a:xfrm>
          <a:off x="6391855" y="1842938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council worker was fined for unlawfully emailing the data (including sensitive personal data) of 349 service users, to his personal email address without his employer’s consent</a:t>
          </a:r>
          <a:endParaRPr lang="en-US" sz="1400" kern="1200"/>
        </a:p>
      </dsp:txBody>
      <dsp:txXfrm>
        <a:off x="6391855" y="1842938"/>
        <a:ext cx="2631940" cy="15791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8A5AA3-34ED-D041-85B2-21D5020CE7B4}" type="datetimeFigureOut">
              <a:rPr lang="en-US" smtClean="0"/>
              <a:t>2/25/25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1CED8-3B7F-F741-9386-7C896F80B4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773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1CED8-3B7F-F741-9386-7C896F80B4B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6068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1CED8-3B7F-F741-9386-7C896F80B4B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6046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1CED8-3B7F-F741-9386-7C896F80B4B2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657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8F20F-B09E-6B51-312D-A149EBD742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Advanced Application of Employment Law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D89F51-769F-5F95-812C-0283A56732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en-US" b="1" dirty="0"/>
              <a:t>Bethan </a:t>
            </a:r>
            <a:r>
              <a:rPr lang="en-US" b="1" dirty="0" err="1"/>
              <a:t>southcombe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778714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7F977-4F92-9157-3C07-CB774C2D2B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6C797-7537-29E8-8B55-34EC1B4B78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Data Protection/GDPR</a:t>
            </a:r>
            <a:br>
              <a:rPr lang="en-US" dirty="0"/>
            </a:br>
            <a:r>
              <a:rPr lang="en-US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C31CA8-84A2-713C-1832-E346A71CA1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/>
              <a:t>25</a:t>
            </a:r>
            <a:r>
              <a:rPr lang="en-US" b="1" baseline="30000"/>
              <a:t>TH</a:t>
            </a:r>
            <a:r>
              <a:rPr lang="en-US" b="1"/>
              <a:t> </a:t>
            </a:r>
            <a:r>
              <a:rPr lang="en-US" b="1" dirty="0"/>
              <a:t>MARCH 2025                                                               Bethan </a:t>
            </a:r>
            <a:r>
              <a:rPr lang="en-US" b="1" dirty="0" err="1"/>
              <a:t>southcombe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67497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4EA18-F38E-D3B2-EEEE-5D4889E4E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UK GDPR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6DD9E-F7B0-062F-4C20-B8CCA12A0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3800" dirty="0">
                <a:solidFill>
                  <a:srgbClr val="000000"/>
                </a:solidFill>
                <a:effectLst/>
              </a:rPr>
              <a:t>The General Data Protection Regulation (2016/679 EU) (EU GDPR) is the governing legislation for collecting and processing personal data in the EU</a:t>
            </a:r>
          </a:p>
          <a:p>
            <a:r>
              <a:rPr lang="en-GB" sz="3800" dirty="0">
                <a:solidFill>
                  <a:srgbClr val="000000"/>
                </a:solidFill>
                <a:effectLst/>
              </a:rPr>
              <a:t>Following the end of the Brexit transition period on 31 December 2020, most of the EU GDPR was retained in UK law by the European Union (Withdrawal) Act 2018</a:t>
            </a:r>
          </a:p>
          <a:p>
            <a:r>
              <a:rPr lang="en-GB" sz="3800" dirty="0">
                <a:solidFill>
                  <a:srgbClr val="000000"/>
                </a:solidFill>
                <a:effectLst/>
              </a:rPr>
              <a:t>The retained GDPR is known as the "UK GDPR"</a:t>
            </a:r>
          </a:p>
          <a:p>
            <a:r>
              <a:rPr lang="en-GB" sz="3800" dirty="0">
                <a:solidFill>
                  <a:srgbClr val="000000"/>
                </a:solidFill>
                <a:effectLst/>
              </a:rPr>
              <a:t>The Data Protection Act 2018 (the DPA) sits alongside and supplements the UK GDPR</a:t>
            </a:r>
          </a:p>
          <a:p>
            <a:pPr>
              <a:spcAft>
                <a:spcPts val="750"/>
              </a:spcAft>
            </a:pPr>
            <a:endParaRPr lang="en-GB" sz="4800" b="1" dirty="0">
              <a:solidFill>
                <a:schemeClr val="tx1"/>
              </a:solidFill>
              <a:effectLst/>
            </a:endParaRPr>
          </a:p>
          <a:p>
            <a:pPr>
              <a:spcAft>
                <a:spcPts val="750"/>
              </a:spcAft>
            </a:pPr>
            <a:endParaRPr lang="en-GB" sz="4800" b="1" dirty="0">
              <a:solidFill>
                <a:schemeClr val="tx1"/>
              </a:solidFill>
            </a:endParaRPr>
          </a:p>
          <a:p>
            <a:pPr>
              <a:spcAft>
                <a:spcPts val="750"/>
              </a:spcAft>
            </a:pPr>
            <a:endParaRPr lang="en-GB" sz="480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US" sz="5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1838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807C7C-5F4F-D875-16D3-A7DB241B04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C2F73-30C7-A031-A978-C7385555A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personal data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8B590-4C85-44B0-BC0D-064E207D3C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endParaRPr lang="en-US" dirty="0"/>
          </a:p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20D41F2-0F87-0F79-A5BA-A4281E56EA29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 fontScale="92500" lnSpcReduction="10000"/>
          </a:bodyPr>
          <a:lstStyle/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  <a:effectLst/>
              </a:rPr>
              <a:t>Absence record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</a:rPr>
              <a:t>Marital status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  <a:effectLst/>
              </a:rPr>
              <a:t>Sexua</a:t>
            </a:r>
            <a:r>
              <a:rPr lang="en-GB" sz="1400" dirty="0">
                <a:solidFill>
                  <a:schemeClr val="tx1"/>
                </a:solidFill>
              </a:rPr>
              <a:t>l orientation 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</a:rPr>
              <a:t>Opinions 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  <a:effectLst/>
              </a:rPr>
              <a:t>Religion 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  <a:effectLst/>
              </a:rPr>
              <a:t>Retina scan</a:t>
            </a:r>
          </a:p>
          <a:p>
            <a:pPr>
              <a:spcAft>
                <a:spcPts val="750"/>
              </a:spcAft>
            </a:pPr>
            <a:r>
              <a:rPr lang="en-GB" dirty="0">
                <a:solidFill>
                  <a:schemeClr val="tx1"/>
                </a:solidFill>
              </a:rPr>
              <a:t>Appraisal record</a:t>
            </a:r>
            <a:endParaRPr lang="en-GB" sz="1400" dirty="0">
              <a:solidFill>
                <a:schemeClr val="tx1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FB68D4-70A8-1AF3-C135-6A1D84BF96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E79B8A2-B0F4-8119-4B1B-AF67AE2D9D61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>
            <a:normAutofit fontScale="92500" lnSpcReduction="10000"/>
          </a:bodyPr>
          <a:lstStyle/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  <a:effectLst/>
              </a:rPr>
              <a:t>Passport copy 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  <a:effectLst/>
              </a:rPr>
              <a:t>Fingerprint 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</a:rPr>
              <a:t>Child’s name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  <a:effectLst/>
              </a:rPr>
              <a:t>DOB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</a:rPr>
              <a:t>NOK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  <a:effectLst/>
              </a:rPr>
              <a:t>Telephone number </a:t>
            </a:r>
          </a:p>
          <a:p>
            <a:pPr>
              <a:spcAft>
                <a:spcPts val="750"/>
              </a:spcAft>
            </a:pPr>
            <a:r>
              <a:rPr lang="en-GB" dirty="0">
                <a:solidFill>
                  <a:schemeClr val="tx1"/>
                </a:solidFill>
              </a:rPr>
              <a:t>Political opinion</a:t>
            </a:r>
            <a:endParaRPr lang="en-GB" sz="1400" dirty="0">
              <a:solidFill>
                <a:schemeClr val="tx1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7B7A953-6E42-9744-40CA-1BD78EE22E9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694FD24-41CE-553D-790B-157248A5D9CB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</a:rPr>
              <a:t>Name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  <a:effectLst/>
              </a:rPr>
              <a:t>Bank details 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</a:rPr>
              <a:t>Criminal record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  <a:effectLst/>
              </a:rPr>
              <a:t>Disability access needs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</a:rPr>
              <a:t>Employment contract </a:t>
            </a:r>
          </a:p>
          <a:p>
            <a:pPr>
              <a:spcAft>
                <a:spcPts val="750"/>
              </a:spcAft>
            </a:pPr>
            <a:r>
              <a:rPr lang="en-GB" sz="1400" dirty="0">
                <a:solidFill>
                  <a:schemeClr val="tx1"/>
                </a:solidFill>
                <a:effectLst/>
              </a:rPr>
              <a:t>Social media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9619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F87945-592F-9BF1-BBE2-9BA52EAF8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72A63-CED1-7AA0-DACA-546AE607B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EBEBEB"/>
                </a:solidFill>
              </a:rPr>
              <a:t>The UK GDPR defines personal data as 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04560-938E-4CD4-1624-0FF30FC45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>
              <a:effectLst/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en-GB" sz="2000" dirty="0"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en-GB" sz="2000" dirty="0">
              <a:effectLst/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GB" sz="2000" dirty="0">
                <a:effectLst/>
                <a:latin typeface="Georgia" panose="02040502050405020303" pitchFamily="18" charset="0"/>
              </a:rPr>
              <a:t>“any information relating to an identified or identifiable natural person ("data subject"); an identifiable natural person is one who can be identified, directly or indirectly, in particular by</a:t>
            </a:r>
            <a:r>
              <a:rPr lang="en-GB" sz="2000" dirty="0">
                <a:latin typeface="Georgia" panose="02040502050405020303" pitchFamily="18" charset="0"/>
              </a:rPr>
              <a:t> </a:t>
            </a:r>
            <a:r>
              <a:rPr lang="en-GB" sz="2000" dirty="0">
                <a:effectLst/>
                <a:latin typeface="Georgia" panose="02040502050405020303" pitchFamily="18" charset="0"/>
              </a:rPr>
              <a:t>reference to an identifier such as a name, an identification number, location data, an online identifier or to one or more factors specific to the physical, physiological, genetic, mental, economic, cultural or social identity of that natural person</a:t>
            </a:r>
          </a:p>
          <a:p>
            <a:endParaRPr lang="en-GB" sz="2000" dirty="0"/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73517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223D78-106D-7127-30BD-B703B99DB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769BB-1500-C04F-3393-83B4964FD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Special category personal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F4CCC-9996-16E5-4993-8D3532186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 fontScale="40000" lnSpcReduction="20000"/>
          </a:bodyPr>
          <a:lstStyle/>
          <a:p>
            <a:r>
              <a:rPr lang="en-GB" sz="4000" dirty="0">
                <a:solidFill>
                  <a:srgbClr val="000000"/>
                </a:solidFill>
                <a:effectLst/>
              </a:rPr>
              <a:t>Personal data revealing</a:t>
            </a:r>
            <a:r>
              <a:rPr lang="en-GB" sz="4000" b="1" dirty="0">
                <a:solidFill>
                  <a:srgbClr val="000000"/>
                </a:solidFill>
                <a:effectLst/>
              </a:rPr>
              <a:t>:</a:t>
            </a:r>
            <a:endParaRPr lang="en-GB" sz="4000" dirty="0">
              <a:solidFill>
                <a:srgbClr val="000000"/>
              </a:solidFill>
              <a:effectLst/>
            </a:endParaRPr>
          </a:p>
          <a:p>
            <a:pPr lvl="1"/>
            <a:r>
              <a:rPr lang="en-GB" sz="3800" dirty="0">
                <a:solidFill>
                  <a:srgbClr val="000000"/>
                </a:solidFill>
                <a:effectLst/>
              </a:rPr>
              <a:t>racial or ethnic origin</a:t>
            </a:r>
          </a:p>
          <a:p>
            <a:pPr lvl="1"/>
            <a:r>
              <a:rPr lang="en-GB" sz="3800" dirty="0">
                <a:solidFill>
                  <a:srgbClr val="000000"/>
                </a:solidFill>
                <a:effectLst/>
              </a:rPr>
              <a:t>political opinions</a:t>
            </a:r>
          </a:p>
          <a:p>
            <a:pPr lvl="1"/>
            <a:r>
              <a:rPr lang="en-GB" sz="3800" dirty="0">
                <a:solidFill>
                  <a:srgbClr val="000000"/>
                </a:solidFill>
                <a:effectLst/>
              </a:rPr>
              <a:t>religious or philosophical beliefs</a:t>
            </a:r>
          </a:p>
          <a:p>
            <a:pPr lvl="1"/>
            <a:r>
              <a:rPr lang="en-GB" sz="3800" dirty="0">
                <a:solidFill>
                  <a:srgbClr val="000000"/>
                </a:solidFill>
                <a:effectLst/>
              </a:rPr>
              <a:t>trade union membership</a:t>
            </a:r>
          </a:p>
          <a:p>
            <a:pPr lvl="1"/>
            <a:r>
              <a:rPr lang="en-GB" sz="3800" dirty="0">
                <a:solidFill>
                  <a:srgbClr val="000000"/>
                </a:solidFill>
                <a:effectLst/>
              </a:rPr>
              <a:t>genetic data</a:t>
            </a:r>
          </a:p>
          <a:p>
            <a:pPr lvl="1"/>
            <a:r>
              <a:rPr lang="en-GB" sz="3800" dirty="0">
                <a:solidFill>
                  <a:srgbClr val="000000"/>
                </a:solidFill>
                <a:effectLst/>
              </a:rPr>
              <a:t>biometric data for the purpose of uniquely identifying a natural person</a:t>
            </a:r>
          </a:p>
          <a:p>
            <a:pPr lvl="1"/>
            <a:r>
              <a:rPr lang="en-GB" sz="3800" dirty="0">
                <a:solidFill>
                  <a:srgbClr val="000000"/>
                </a:solidFill>
                <a:effectLst/>
              </a:rPr>
              <a:t>data concerning health</a:t>
            </a:r>
          </a:p>
          <a:p>
            <a:pPr lvl="1"/>
            <a:r>
              <a:rPr lang="en-GB" sz="3800" dirty="0">
                <a:solidFill>
                  <a:srgbClr val="000000"/>
                </a:solidFill>
                <a:effectLst/>
              </a:rPr>
              <a:t>data concerning a natural person's sex life or sexual orientation</a:t>
            </a:r>
          </a:p>
          <a:p>
            <a:pPr lvl="1"/>
            <a:r>
              <a:rPr lang="en-GB" sz="3800" dirty="0">
                <a:solidFill>
                  <a:srgbClr val="000000"/>
                </a:solidFill>
                <a:effectLst/>
              </a:rPr>
              <a:t>criminal records </a:t>
            </a:r>
            <a:r>
              <a:rPr lang="en-GB" sz="3800" i="1" dirty="0">
                <a:solidFill>
                  <a:srgbClr val="000000"/>
                </a:solidFill>
                <a:effectLst/>
              </a:rPr>
              <a:t>(although under a separate article)</a:t>
            </a:r>
            <a:endParaRPr lang="en-GB" sz="3800" dirty="0">
              <a:solidFill>
                <a:srgbClr val="000000"/>
              </a:solidFill>
              <a:effectLst/>
            </a:endParaRPr>
          </a:p>
          <a:p>
            <a:r>
              <a:rPr lang="en-GB" sz="4000" dirty="0">
                <a:solidFill>
                  <a:srgbClr val="000000"/>
                </a:solidFill>
                <a:effectLst/>
              </a:rPr>
              <a:t>All are subject to additional requirements for</a:t>
            </a:r>
            <a:r>
              <a:rPr lang="en-GB" sz="4000" dirty="0">
                <a:solidFill>
                  <a:srgbClr val="000000"/>
                </a:solidFill>
              </a:rPr>
              <a:t> </a:t>
            </a:r>
            <a:r>
              <a:rPr lang="en-GB" sz="4000" dirty="0">
                <a:solidFill>
                  <a:srgbClr val="000000"/>
                </a:solidFill>
                <a:effectLst/>
              </a:rPr>
              <a:t>processing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412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562ABA-E5C0-4C2C-A977-AB5E3E5689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3D2F3-91FC-3E04-9230-228BF2534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Key definitions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1551E-EA75-144F-DD4D-B94DC1B2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  <a:effectLst/>
              </a:rPr>
              <a:t>Data controller</a:t>
            </a:r>
            <a:endParaRPr lang="en-GB" dirty="0">
              <a:solidFill>
                <a:srgbClr val="000000"/>
              </a:solidFill>
              <a:effectLst/>
            </a:endParaRP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A person (including a company) who determines the purposes and means of processing personal data. Most data protection obligations fall on controllers</a:t>
            </a:r>
          </a:p>
          <a:p>
            <a:r>
              <a:rPr lang="en-GB" b="1" dirty="0">
                <a:solidFill>
                  <a:srgbClr val="000000"/>
                </a:solidFill>
                <a:effectLst/>
              </a:rPr>
              <a:t>Data processor</a:t>
            </a:r>
            <a:endParaRPr lang="en-GB" dirty="0">
              <a:solidFill>
                <a:srgbClr val="000000"/>
              </a:solidFill>
              <a:effectLst/>
            </a:endParaRP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Any person (including a company), other than an employee of the controller, who processes personal data on behalf of the controller</a:t>
            </a:r>
          </a:p>
          <a:p>
            <a:r>
              <a:rPr lang="en-GB" b="1" dirty="0">
                <a:solidFill>
                  <a:srgbClr val="000000"/>
                </a:solidFill>
                <a:effectLst/>
              </a:rPr>
              <a:t>Processing</a:t>
            </a:r>
            <a:endParaRPr lang="en-GB" dirty="0">
              <a:solidFill>
                <a:srgbClr val="000000"/>
              </a:solidFill>
              <a:effectLst/>
            </a:endParaRP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Very widely defined and includes collecting, recording, storage, use and erasure or destruction of data. Simply having the name of an identifiable individual on a database will amount to processing personal data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627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3144BB-A2A5-4B93-1D6D-6304B281F8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B1DA9E3-0037-3DB2-9B1D-1F4475438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 sz="3300">
                <a:solidFill>
                  <a:srgbClr val="EBEBEB"/>
                </a:solidFill>
              </a:rPr>
              <a:t>Data protection principles:  Accountably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FCD9F6-EB22-9798-1CA6-229A4C191A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8394062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4793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2671D7-117B-2015-7375-0246C5B6A6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8393E33-33AD-A8F9-FE98-28B596ECD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Data Protection Principles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154FD1-F772-9661-97BC-D307D6FEAA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5735910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42084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B8DBF6-91ED-6ED7-00AF-46EB13FC3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46195-F301-18A7-4033-6523D5888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Data protection impact assessment (DPIA)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8B137-7E35-11DC-4D7A-CE0090AE5E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effectLst/>
              </a:rPr>
              <a:t>Process to identify and minimise data protection risks of a project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Requirement where processing is </a:t>
            </a:r>
            <a:r>
              <a:rPr lang="en-GB" b="1" dirty="0">
                <a:solidFill>
                  <a:srgbClr val="7030A0"/>
                </a:solidFill>
                <a:effectLst/>
              </a:rPr>
              <a:t>likely to result in a high risk </a:t>
            </a:r>
            <a:r>
              <a:rPr lang="en-GB" dirty="0">
                <a:solidFill>
                  <a:srgbClr val="000000"/>
                </a:solidFill>
                <a:effectLst/>
              </a:rPr>
              <a:t>to individuals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DPIA Content: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Describe the nature, scope, context and purposes of the processing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Assess necessity, proportionality and compliance measures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Identify and assess risks to individuals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Identify any additional measures to mitigate those risks</a:t>
            </a:r>
          </a:p>
          <a:p>
            <a:r>
              <a:rPr lang="en-GB" dirty="0">
                <a:solidFill>
                  <a:srgbClr val="000000"/>
                </a:solidFill>
              </a:rPr>
              <a:t>U</a:t>
            </a:r>
            <a:r>
              <a:rPr lang="en-GB" dirty="0">
                <a:solidFill>
                  <a:srgbClr val="000000"/>
                </a:solidFill>
                <a:effectLst/>
              </a:rPr>
              <a:t>nable to mitigate risks – contact the ICO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413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17EC22-D817-BFFD-A671-7296EE197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7C36B-64C9-5B08-5A51-DD046E3D1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Data Protection Officer (DPO)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A463A-1E25-4912-D242-3DE67EA72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effectLst/>
              </a:rPr>
              <a:t>Independent and easily accessible point of contact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Monitor internal compliance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Promote a culture of data protection awareness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Manage compliance obligations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Promote training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Process audits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Conduct DPIAs and know when they are necessary</a:t>
            </a:r>
          </a:p>
          <a:p>
            <a:r>
              <a:rPr lang="en-GB" b="1" dirty="0">
                <a:solidFill>
                  <a:srgbClr val="7030A0"/>
                </a:solidFill>
                <a:effectLst/>
              </a:rPr>
              <a:t>Should be involved, in a timely manner, in all data protection issues</a:t>
            </a:r>
            <a:endParaRPr lang="en-GB" dirty="0">
              <a:solidFill>
                <a:srgbClr val="7030A0"/>
              </a:solidFill>
              <a:effectLst/>
            </a:endParaRP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995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E0A90F-2DDA-0EBB-1685-E4F900085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C9072-F325-4C8E-DB8B-CD18A40AC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Maintaining compliance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F93C1-1ED2-F4F6-AACC-D847AAB9DA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effectLst/>
              </a:rPr>
              <a:t>Induction and ongoing staff training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Adopt a proactive strategy and engage with the GDPR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Data protection included in induction process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Annual or bi-annual refresher training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 </a:t>
            </a:r>
            <a:endParaRPr lang="en-GB" dirty="0">
              <a:solidFill>
                <a:srgbClr val="000000"/>
              </a:solidFill>
              <a:effectLst/>
              <a:latin typeface="Georgia" panose="02040502050405020303" pitchFamily="18" charset="0"/>
            </a:endParaRP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0527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27741B-3F1B-B2CB-790C-4AC33EC36D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7B8DB-1AE8-4A65-A317-7BC54D818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Maintaining compliance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BF7C8-5794-CFDE-79E1-E3FB8F904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effectLst/>
              </a:rPr>
              <a:t>Annual audit and gap analysis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Carry out a broad data protection audit of the organisation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Analyse current position and whether there are any gaps in compliance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5712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12DADA-31BA-2267-3926-3A5CCE65C7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DE00B-9920-2D32-4434-84E7F6570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Maintaining compliance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0B7A9-388B-4CDC-2990-78CF54ACF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effectLst/>
              </a:rPr>
              <a:t>Review the breach procedure / recovery plan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Is the breach register up to date?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Have there been any breaches which demonstrated the breach plan needed to be amended?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0350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D24547-1D13-5E29-1637-3AB8CB2B85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E55EE-E092-314F-1057-3F1765F36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/>
              <a:t>Maintaining compliance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7C970-06FE-69FF-1E1B-2B34C4FAD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effectLst/>
            </a:endParaRPr>
          </a:p>
          <a:p>
            <a:r>
              <a:rPr lang="en-GB" sz="2400" dirty="0">
                <a:solidFill>
                  <a:srgbClr val="000000"/>
                </a:solidFill>
                <a:effectLst/>
              </a:rPr>
              <a:t>Prepare &gt; Detect &gt; Verify &gt; Contain &gt; Mitigate &gt; Review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563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E2105E-78E9-57F6-B60E-E9FE11AF4A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C50584F-6997-94D6-DAB0-0825AC419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Data Audits:</a:t>
            </a:r>
            <a:r>
              <a:rPr lang="en-US" dirty="0">
                <a:solidFill>
                  <a:schemeClr val="bg1"/>
                </a:solidFill>
              </a:rPr>
              <a:t>  </a:t>
            </a:r>
            <a:r>
              <a:rPr lang="en-GB" dirty="0">
                <a:solidFill>
                  <a:schemeClr val="bg1"/>
                </a:solidFill>
                <a:effectLst/>
              </a:rPr>
              <a:t>Understand the life-cycle of the personal data held</a:t>
            </a:r>
            <a:br>
              <a:rPr lang="en-GB" dirty="0">
                <a:solidFill>
                  <a:schemeClr val="bg1"/>
                </a:solidFill>
                <a:effectLst/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C9E45F88-8217-FDDD-59BF-9C07A2A192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878397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971191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EC071-2D63-A426-9E87-F01FD265AE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013EB-B8AC-A077-7BD4-E15230E43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Legal basis for processing personal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97B7E-136D-626A-AD4F-ED5B88A4B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Processing</a:t>
            </a:r>
          </a:p>
          <a:p>
            <a:pPr lvl="1"/>
            <a:r>
              <a:rPr lang="en-GB" dirty="0"/>
              <a:t>Consider and document </a:t>
            </a:r>
            <a:r>
              <a:rPr lang="en-GB" b="1" dirty="0">
                <a:solidFill>
                  <a:srgbClr val="7030A0"/>
                </a:solidFill>
              </a:rPr>
              <a:t>what</a:t>
            </a:r>
            <a:r>
              <a:rPr lang="en-GB" dirty="0"/>
              <a:t> (data type) and </a:t>
            </a:r>
            <a:r>
              <a:rPr lang="en-GB" b="1" dirty="0">
                <a:solidFill>
                  <a:srgbClr val="7030A0"/>
                </a:solidFill>
              </a:rPr>
              <a:t>why </a:t>
            </a:r>
            <a:r>
              <a:rPr lang="en-GB" dirty="0"/>
              <a:t>(legal basis)</a:t>
            </a:r>
          </a:p>
          <a:p>
            <a:r>
              <a:rPr lang="en-GB" dirty="0"/>
              <a:t>Article 6 - </a:t>
            </a:r>
            <a:r>
              <a:rPr lang="en-GB" b="0" dirty="0">
                <a:effectLst/>
              </a:rPr>
              <a:t>The six lawful bases for processing personal data are:</a:t>
            </a:r>
          </a:p>
          <a:p>
            <a:pPr lvl="1"/>
            <a:r>
              <a:rPr lang="en-GB" b="1" dirty="0">
                <a:solidFill>
                  <a:srgbClr val="7030A0"/>
                </a:solidFill>
                <a:effectLst/>
              </a:rPr>
              <a:t>Consent</a:t>
            </a:r>
            <a:r>
              <a:rPr lang="en-GB" dirty="0">
                <a:effectLst/>
              </a:rPr>
              <a:t>: The individual has given clear consent for the processing</a:t>
            </a:r>
          </a:p>
          <a:p>
            <a:pPr lvl="1"/>
            <a:r>
              <a:rPr lang="en-GB" b="1" dirty="0">
                <a:solidFill>
                  <a:srgbClr val="7030A0"/>
                </a:solidFill>
                <a:effectLst/>
              </a:rPr>
              <a:t>Contract</a:t>
            </a:r>
            <a:r>
              <a:rPr lang="en-GB" dirty="0">
                <a:effectLst/>
              </a:rPr>
              <a:t>: The processing is necessary for a contract </a:t>
            </a:r>
          </a:p>
          <a:p>
            <a:pPr lvl="1"/>
            <a:r>
              <a:rPr lang="en-GB" b="1" dirty="0">
                <a:solidFill>
                  <a:srgbClr val="7030A0"/>
                </a:solidFill>
                <a:effectLst/>
              </a:rPr>
              <a:t>Legal obligation</a:t>
            </a:r>
            <a:r>
              <a:rPr lang="en-GB" dirty="0">
                <a:effectLst/>
              </a:rPr>
              <a:t>: The processing is necessary to comply with the law </a:t>
            </a:r>
          </a:p>
          <a:p>
            <a:pPr lvl="1"/>
            <a:r>
              <a:rPr lang="en-GB" b="1" dirty="0">
                <a:solidFill>
                  <a:srgbClr val="7030A0"/>
                </a:solidFill>
                <a:effectLst/>
              </a:rPr>
              <a:t>Vital interests</a:t>
            </a:r>
            <a:r>
              <a:rPr lang="en-GB" dirty="0">
                <a:effectLst/>
              </a:rPr>
              <a:t>: The processing is necessary to protect someone's life </a:t>
            </a:r>
          </a:p>
          <a:p>
            <a:pPr lvl="1"/>
            <a:r>
              <a:rPr lang="en-GB" b="1" dirty="0">
                <a:solidFill>
                  <a:srgbClr val="7030A0"/>
                </a:solidFill>
                <a:effectLst/>
              </a:rPr>
              <a:t>Public task</a:t>
            </a:r>
            <a:r>
              <a:rPr lang="en-GB" dirty="0">
                <a:effectLst/>
              </a:rPr>
              <a:t>: The processing is necessary for a public task or official functions </a:t>
            </a:r>
          </a:p>
          <a:p>
            <a:pPr lvl="1"/>
            <a:r>
              <a:rPr lang="en-GB" b="1" dirty="0">
                <a:solidFill>
                  <a:srgbClr val="7030A0"/>
                </a:solidFill>
                <a:effectLst/>
              </a:rPr>
              <a:t>Legitimate interests</a:t>
            </a:r>
            <a:r>
              <a:rPr lang="en-GB" dirty="0">
                <a:effectLst/>
              </a:rPr>
              <a:t>: The processing is necessary for the legitimate interests of the organization 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2622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64EEF4-A371-3058-B6DA-2F643E9696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99D3A-EEF6-9CB6-F6CB-4AACAC00B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Data Subject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70BCF-4497-7842-AB80-62EA8EC5F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/>
              <a:t>The right to be informed e.g. through privacy notices and policies</a:t>
            </a:r>
          </a:p>
          <a:p>
            <a:r>
              <a:rPr lang="en-GB" dirty="0"/>
              <a:t>The right of access (subject access requests)</a:t>
            </a:r>
          </a:p>
          <a:p>
            <a:r>
              <a:rPr lang="en-GB" dirty="0"/>
              <a:t>The right to rectification </a:t>
            </a:r>
          </a:p>
          <a:p>
            <a:r>
              <a:rPr lang="en-GB" dirty="0"/>
              <a:t>The right of erasure (right to be forgotten)</a:t>
            </a:r>
          </a:p>
          <a:p>
            <a:r>
              <a:rPr lang="en-GB" dirty="0"/>
              <a:t>The right to restrict processing</a:t>
            </a:r>
          </a:p>
          <a:p>
            <a:r>
              <a:rPr lang="en-GB" dirty="0"/>
              <a:t>Rights related to automated decision-making and profiling </a:t>
            </a:r>
          </a:p>
          <a:p>
            <a:r>
              <a:rPr lang="en-GB" dirty="0"/>
              <a:t>The right to data portability </a:t>
            </a:r>
          </a:p>
          <a:p>
            <a:r>
              <a:rPr lang="en-GB" dirty="0"/>
              <a:t>The right to object to processing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59376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20E548-9B1C-9F90-97B2-362094056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7FD41-ADE4-BDF9-C9D1-79A71D2EE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Right of Erasure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6EE78-1679-D3BD-AD32-19513CD9B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0000"/>
                </a:solidFill>
                <a:effectLst/>
              </a:rPr>
              <a:t>The right of erasure, or the ‘right to be forgotten’ allows for individuals to have their personal data erased. It is not an absolute right and only applies if: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Personal data is no longer necessary for the purpose which it is held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Consent is withdrawn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Lack of overriding interest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Objection to use of personal data for marketing purposes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Unlawful data processing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Legal compliance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Information sharing with society services to a child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7228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7073C7-E430-7FA4-E751-FEA7B14F9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C2C59-B2BA-53B8-F3A6-7DB56F0A5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13425"/>
            <a:ext cx="8761413" cy="706964"/>
          </a:xfrm>
        </p:spPr>
        <p:txBody>
          <a:bodyPr/>
          <a:lstStyle/>
          <a:p>
            <a:r>
              <a:rPr lang="en-US" dirty="0"/>
              <a:t>Retention Periods in relation to the Right of Erasure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6087F-C9F6-6E07-0BBC-9B60BEB8F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effectLst/>
              </a:rPr>
              <a:t>Personal data must not be kept for longer than is necessary for the purposes for which the personal data are processed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You need to think about and be able to justify how long personal data is kept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Make sure you are familiar with your employer’s standard retention periods policy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You should periodically review the data you hold, and erase or anonymise it when you no longer need it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Personal data can be kept for longer if it is only kept for public interest archiving, scientific or historical research or statistical purposes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461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256A97-B7B5-F269-EBBB-F0C0CFF46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AD082-4F35-D32B-85AD-83D1DE2AC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Right to Rectification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C0A2-70AB-9355-30BB-D18876686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00000"/>
                </a:solidFill>
                <a:effectLst/>
              </a:rPr>
              <a:t>The right to rectification allows</a:t>
            </a:r>
            <a:r>
              <a:rPr lang="en-GB" sz="3200" dirty="0">
                <a:solidFill>
                  <a:srgbClr val="000000"/>
                </a:solidFill>
              </a:rPr>
              <a:t> </a:t>
            </a:r>
            <a:r>
              <a:rPr lang="en-GB" sz="3200" dirty="0">
                <a:solidFill>
                  <a:srgbClr val="000000"/>
                </a:solidFill>
                <a:effectLst/>
              </a:rPr>
              <a:t>individuals to have inaccurate</a:t>
            </a:r>
            <a:r>
              <a:rPr lang="en-GB" sz="3200" dirty="0">
                <a:solidFill>
                  <a:srgbClr val="000000"/>
                </a:solidFill>
              </a:rPr>
              <a:t> </a:t>
            </a:r>
            <a:r>
              <a:rPr lang="en-GB" sz="3200" dirty="0">
                <a:solidFill>
                  <a:srgbClr val="000000"/>
                </a:solidFill>
                <a:effectLst/>
              </a:rPr>
              <a:t>personal data rectified and</a:t>
            </a:r>
            <a:r>
              <a:rPr lang="en-GB" sz="3200" dirty="0">
                <a:solidFill>
                  <a:srgbClr val="000000"/>
                </a:solidFill>
              </a:rPr>
              <a:t> </a:t>
            </a:r>
            <a:r>
              <a:rPr lang="en-GB" sz="3200" dirty="0">
                <a:solidFill>
                  <a:srgbClr val="000000"/>
                </a:solidFill>
                <a:effectLst/>
              </a:rPr>
              <a:t>incomplete personal data completed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2736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8689F0-857C-0451-08FF-F99A829B37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12A22-9482-9525-5119-83A07BF3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Data Subject Access Request (DSAR)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6ED67-928F-6E5F-8243-DBAA5C5FC2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dirty="0">
                <a:solidFill>
                  <a:srgbClr val="000000"/>
                </a:solidFill>
                <a:effectLst/>
              </a:rPr>
              <a:t>Individuals (“data subjects”) have the right to access and receive a copy of their personal data (and other supplementary information)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For information to be personal data, it must relate to a living person who is identifiable for that information (directly and indirectly)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Arises from and governed by the UK GDPR/Data Protection Act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The Information Commissioner’s Office (“ICO”) is responsible for data protection compliance in the UK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Subject Access Request, Request for Access, SAR, DSAR, etc., are all terms used to describe this right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A request can be made verbally or in writing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There is a time limit (typically, 1 month) to respond– which means requests need to be identified and reported to the relevant team(s) as soon as possible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6599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F1E7B1-9117-415D-0D08-2DB9FAF04D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EE42C-A215-2908-4053-93E50750C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General Principles of an Access Request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07FB0-641E-12B1-EFAE-13D6D57BCB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sz="2600" b="1" dirty="0">
                <a:solidFill>
                  <a:srgbClr val="000000"/>
                </a:solidFill>
                <a:effectLst/>
              </a:rPr>
              <a:t>Information supplied in a request should be:</a:t>
            </a:r>
            <a:endParaRPr lang="en-GB" sz="2600" dirty="0">
              <a:solidFill>
                <a:srgbClr val="000000"/>
              </a:solidFill>
              <a:effectLst/>
            </a:endParaRP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relevant and necessary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open, honest and truthful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easy to understand by the average person (or child)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easy to access; and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use common, everyday language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0254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984421-6349-F68F-5DC1-7FEA5FC08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37D57-0E26-CBCE-2CE3-6E2AD7A35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What can hold personal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1999B-7C9E-5D89-041E-70D7E582F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effectLst/>
              </a:rPr>
              <a:t>Requests can involve searching and providing personal data from: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Personnel records/files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E-mails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Texts, WhatsApp messages, and messages from other Instant-Messaging platforms (Microsoft Teams, Zoom, etc.)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Any company shared intranet groups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Photographs/CCTV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Mobile phone recordings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Handwritten notes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9788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265CD4-DE30-3460-0F27-BA5165E6B7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BE038-D751-BDAB-B66A-03475DC36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Exemptions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C93C3-9A0E-3204-1E26-234B61FD3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effectLst/>
              </a:rPr>
              <a:t>A recipient of a DSAR has to respond to the best extent possible.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There are (limited) grounds to refuse a request: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Those that are manifestly unfounded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Those that are manifestly excessive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Balancing the rights of other data subjects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Specific exemptions, for example:</a:t>
            </a:r>
          </a:p>
          <a:p>
            <a:pPr lvl="2"/>
            <a:r>
              <a:rPr lang="en-GB" dirty="0">
                <a:solidFill>
                  <a:srgbClr val="000000"/>
                </a:solidFill>
                <a:effectLst/>
              </a:rPr>
              <a:t>Management planning/forecasting</a:t>
            </a:r>
          </a:p>
          <a:p>
            <a:pPr lvl="2"/>
            <a:r>
              <a:rPr lang="en-GB" dirty="0">
                <a:solidFill>
                  <a:srgbClr val="000000"/>
                </a:solidFill>
                <a:effectLst/>
              </a:rPr>
              <a:t>Legal professional privilege: where an organisation is taking legal advice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A recipient cannot simply ignore, or easily refuse to respond to, a DSAR</a:t>
            </a:r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37907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832B65-623D-C806-E0CF-6A11014D8D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E9CD0-FA98-3DB2-481B-168EAAD2B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Potential problem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C1CBD-1084-B0C0-41F2-F86F88914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effectLst/>
              </a:rPr>
              <a:t>DSARs can unearth uncomfortable exchanges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>
                <a:solidFill>
                  <a:srgbClr val="000000"/>
                </a:solidFill>
                <a:effectLst/>
              </a:rPr>
              <a:t>which can lead to reluctance in sharing the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>
                <a:solidFill>
                  <a:srgbClr val="000000"/>
                </a:solidFill>
                <a:effectLst/>
              </a:rPr>
              <a:t>requested data, e.g.: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WhatsApp group discussions, including voice notes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Instant messaging/Teams chats and emails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Even situations and discussions outside the “workplace” and company IT can sometimes be covered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3779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9B65AA-A522-3A15-70D2-12A3E2D1CC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C1A0D-0511-367D-2B8E-BA1F473E7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Legal 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A9698-AD8F-71DB-680A-9FB15D1F1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/>
              <a:t>Information obtained through a DSAR can kickstart and/or bolster claims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Bullying/resignation/dismissal– a claim for unfair dismissal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Discrimination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Harassment: unwanted conduct relating to a protected characteristic (age, sex, disability, race, religion, marriage/civil partnership, pregnancy and maternity)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Breach of confidentiality: can lead to a fundamental breach of contract between employee and employer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10199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7FD722-9BFB-E051-2D56-AB3AAE352B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66B0F-AFA5-F7DC-BCD9-DCE6076FB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Legal action:  what could this mean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0CA3C-6CD4-A5CD-C166-F7341F21C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>
                <a:solidFill>
                  <a:srgbClr val="000000"/>
                </a:solidFill>
                <a:effectLst/>
              </a:rPr>
              <a:t>Compensation awards for discrimination and harassment claims are potentially unlimited</a:t>
            </a:r>
          </a:p>
          <a:p>
            <a:r>
              <a:rPr lang="en-GB" sz="2600" dirty="0">
                <a:solidFill>
                  <a:srgbClr val="000000"/>
                </a:solidFill>
                <a:effectLst/>
              </a:rPr>
              <a:t>If you were responsible for making discriminatory remarks/conduct, you may be required to give evidence and be cross-examined at an employment tribunal (court) and could potentially be personally liable to pay the subject financial compensation</a:t>
            </a:r>
          </a:p>
          <a:p>
            <a:r>
              <a:rPr lang="en-GB" sz="2600" dirty="0">
                <a:solidFill>
                  <a:srgbClr val="000000"/>
                </a:solidFill>
                <a:effectLst/>
              </a:rPr>
              <a:t>The tribunal is open to the public and posts its Judgments online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0288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33613D-411E-B144-171D-722D0DF51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5E728-271A-3347-6232-AE295EDD4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Data protection during 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7DBD9-3BF2-6CC3-BFEA-A02B28947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/>
              <a:t>Advertising </a:t>
            </a:r>
          </a:p>
          <a:p>
            <a:r>
              <a:rPr lang="en-GB" dirty="0"/>
              <a:t>Applications</a:t>
            </a:r>
          </a:p>
          <a:p>
            <a:r>
              <a:rPr lang="en-GB" dirty="0"/>
              <a:t>Agencies</a:t>
            </a:r>
          </a:p>
          <a:p>
            <a:r>
              <a:rPr lang="en-GB" dirty="0"/>
              <a:t>Verification – social media snooping </a:t>
            </a:r>
          </a:p>
          <a:p>
            <a:r>
              <a:rPr lang="en-GB" dirty="0"/>
              <a:t>Short listing and interviewing </a:t>
            </a:r>
          </a:p>
          <a:p>
            <a:r>
              <a:rPr lang="en-GB" dirty="0"/>
              <a:t>Retention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6511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E3677B-1FC7-6C91-1E27-5E8DC5CFF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13163-F056-C38A-38A1-58AE96563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Data protection during employment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A0004-A1DE-275C-F223-5935312F1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 fontScale="62500" lnSpcReduction="20000"/>
          </a:bodyPr>
          <a:lstStyle/>
          <a:p>
            <a:r>
              <a:rPr lang="en-GB" sz="2600" dirty="0"/>
              <a:t>E</a:t>
            </a:r>
            <a:r>
              <a:rPr lang="en-GB" sz="2600" dirty="0">
                <a:solidFill>
                  <a:srgbClr val="000000"/>
                </a:solidFill>
                <a:effectLst/>
              </a:rPr>
              <a:t>mployee data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Issues with consent in the employment relationship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Documentation: records of processing activities</a:t>
            </a:r>
          </a:p>
          <a:p>
            <a:r>
              <a:rPr lang="en-GB" sz="2600" dirty="0">
                <a:solidFill>
                  <a:srgbClr val="000000"/>
                </a:solidFill>
                <a:effectLst/>
              </a:rPr>
              <a:t>BYOD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Ability for BYOD to broaden the organisation’s vulnerability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What governance is in pace regarding data protection on personal devices—keeping it within your control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Connected devices</a:t>
            </a:r>
          </a:p>
          <a:p>
            <a:r>
              <a:rPr lang="en-GB" sz="2600" dirty="0">
                <a:solidFill>
                  <a:srgbClr val="000000"/>
                </a:solidFill>
                <a:effectLst/>
              </a:rPr>
              <a:t>Agile workers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Security of data in the home or remote locations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effectLst/>
              </a:rPr>
              <a:t>Policies for agile works need to address data protection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400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730DD8-0BE1-D045-1425-9B12403323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F728D-6B86-A092-39FF-EC901F605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Data protection during employment:  Policies and Procedures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7B1B7-A978-BE26-0B5A-9AA56109B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 fontScale="70000" lnSpcReduction="20000"/>
          </a:bodyPr>
          <a:lstStyle/>
          <a:p>
            <a:r>
              <a:rPr lang="en-GB" sz="2800" dirty="0">
                <a:solidFill>
                  <a:srgbClr val="000000"/>
                </a:solidFill>
                <a:effectLst/>
              </a:rPr>
              <a:t>Importance of data protection policies setting out how the organisation handles other people’s data</a:t>
            </a:r>
          </a:p>
          <a:p>
            <a:r>
              <a:rPr lang="en-GB" sz="2800" dirty="0">
                <a:solidFill>
                  <a:srgbClr val="000000"/>
                </a:solidFill>
                <a:effectLst/>
              </a:rPr>
              <a:t>Importance of privacy notices for processing employee data</a:t>
            </a:r>
          </a:p>
          <a:p>
            <a:r>
              <a:rPr lang="en-GB" sz="2800" dirty="0">
                <a:solidFill>
                  <a:srgbClr val="000000"/>
                </a:solidFill>
                <a:effectLst/>
              </a:rPr>
              <a:t>Interaction with other policies—IT monitoring, social media, social media, disclosure to third parties</a:t>
            </a:r>
          </a:p>
          <a:p>
            <a:r>
              <a:rPr lang="en-GB" sz="2800" dirty="0">
                <a:solidFill>
                  <a:srgbClr val="000000"/>
                </a:solidFill>
                <a:effectLst/>
              </a:rPr>
              <a:t>Subject access request procedure</a:t>
            </a:r>
          </a:p>
          <a:p>
            <a:r>
              <a:rPr lang="en-GB" sz="2800" dirty="0">
                <a:solidFill>
                  <a:srgbClr val="000000"/>
                </a:solidFill>
                <a:effectLst/>
              </a:rPr>
              <a:t>Use of personal data in internal processes (e.g. disciplinary and grievance)</a:t>
            </a:r>
          </a:p>
          <a:p>
            <a:r>
              <a:rPr lang="en-GB" sz="2800" dirty="0">
                <a:solidFill>
                  <a:srgbClr val="000000"/>
                </a:solidFill>
                <a:effectLst/>
              </a:rPr>
              <a:t>Staff training to reduce liability</a:t>
            </a:r>
          </a:p>
          <a:p>
            <a:r>
              <a:rPr lang="en-GB" sz="2800" dirty="0">
                <a:solidFill>
                  <a:srgbClr val="000000"/>
                </a:solidFill>
                <a:effectLst/>
              </a:rPr>
              <a:t>Personal data breach notification procedure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2835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84172-21B7-484C-EC73-3C7AC1A06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F13D3-78E5-8D32-28AA-1CA8C5B86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Privacy notices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C436C-8DB2-3675-DE54-DA27DE3501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323133"/>
                </a:solidFill>
                <a:effectLst/>
              </a:rPr>
              <a:t>Organisations are required to provide data</a:t>
            </a:r>
            <a:r>
              <a:rPr lang="en-GB" dirty="0">
                <a:solidFill>
                  <a:srgbClr val="323133"/>
                </a:solidFill>
              </a:rPr>
              <a:t> </a:t>
            </a:r>
            <a:r>
              <a:rPr lang="en-GB" dirty="0">
                <a:solidFill>
                  <a:srgbClr val="323133"/>
                </a:solidFill>
                <a:effectLst/>
              </a:rPr>
              <a:t>subjects (employees, job applicants, clients, etc) with a privacy notice setting out certain information</a:t>
            </a:r>
          </a:p>
          <a:p>
            <a:pPr lvl="1"/>
            <a:r>
              <a:rPr lang="en-GB" dirty="0">
                <a:solidFill>
                  <a:srgbClr val="323133"/>
                </a:solidFill>
                <a:effectLst/>
              </a:rPr>
              <a:t>To be provided at the point the data is collected, or within a reasonable time of obtaining it</a:t>
            </a:r>
          </a:p>
          <a:p>
            <a:pPr lvl="1"/>
            <a:r>
              <a:rPr lang="en-GB" dirty="0">
                <a:solidFill>
                  <a:srgbClr val="323133"/>
                </a:solidFill>
                <a:effectLst/>
              </a:rPr>
              <a:t>Concise, transparent, intelligible and easily accessible</a:t>
            </a:r>
          </a:p>
          <a:p>
            <a:pPr lvl="1"/>
            <a:r>
              <a:rPr lang="en-GB" dirty="0">
                <a:solidFill>
                  <a:srgbClr val="323133"/>
                </a:solidFill>
                <a:effectLst/>
              </a:rPr>
              <a:t>Written in clear and plain language</a:t>
            </a:r>
          </a:p>
          <a:p>
            <a:pPr lvl="1"/>
            <a:r>
              <a:rPr lang="en-GB" dirty="0">
                <a:solidFill>
                  <a:srgbClr val="323133"/>
                </a:solidFill>
                <a:effectLst/>
              </a:rPr>
              <a:t>ICO guidance on privacy notices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1041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2B9C09-CE21-A9A7-3192-54C0D67F0B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F0E7A-C6BC-9DF6-E75D-9CB0080C6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Retention of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D936E-38B1-BAF5-F874-926C4E252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/>
              <a:t>Retention Policy: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Personal data is retained “for no longer than is </a:t>
            </a:r>
            <a:r>
              <a:rPr lang="en-GB" dirty="0">
                <a:solidFill>
                  <a:srgbClr val="7030A0"/>
                </a:solidFill>
                <a:effectLst/>
              </a:rPr>
              <a:t>necessary</a:t>
            </a:r>
            <a:r>
              <a:rPr lang="en-GB" dirty="0">
                <a:solidFill>
                  <a:srgbClr val="000000"/>
                </a:solidFill>
                <a:effectLst/>
              </a:rPr>
              <a:t>”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Timescales for erasure of different categories of data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Employees should be aware of their retention policy and ensure compliance</a:t>
            </a:r>
          </a:p>
          <a:p>
            <a:pPr lvl="1"/>
            <a:r>
              <a:rPr lang="en-GB" dirty="0">
                <a:solidFill>
                  <a:srgbClr val="000000"/>
                </a:solidFill>
                <a:effectLst/>
              </a:rPr>
              <a:t>Use centralised data storage to ensure compliance with retention policy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8979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1B9F4-B03D-9255-21D2-A4CC33668C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F03D6-437A-4035-7204-7DFAD160E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What is a Personal Data Breach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17B6A-52F4-80EC-2A60-6C3FCD6B2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/>
              <a:t>A breach of security leading to the accidental or unlawful destruction, loss, alteration (without permission), unauthorised disclosure of, or access to, personal data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62899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7C26B-64FB-660F-158A-7732C05478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D3422-3E6E-30A6-A119-13102DA11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Personal Data Breach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D3E83-920D-370B-141E-F285918DF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  <a:effectLst/>
              </a:rPr>
              <a:t>Breach notification: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</a:rPr>
              <a:t>Duty to self report to the relevant authority and individuals affected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</a:rPr>
              <a:t>Within 72 hours of becoming aware of the breach –importance of breach notification procedures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</a:rPr>
              <a:t>Failure to notify</a:t>
            </a:r>
          </a:p>
          <a:p>
            <a:pPr lvl="1"/>
            <a:r>
              <a:rPr lang="en-GB" sz="2200" dirty="0">
                <a:solidFill>
                  <a:srgbClr val="000000"/>
                </a:solidFill>
                <a:effectLst/>
              </a:rPr>
              <a:t>Fine: Maximum £17.5 Million or 4% global turnover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5912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988B28-5816-8C95-F6FC-B44B16E6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42A41-91BF-3F38-6104-F3A4C0988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 dirty="0"/>
              <a:t>Personal Data Breach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7A840-ACCE-A205-9FAA-717F18000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  <a:effectLst/>
              </a:rPr>
              <a:t>Breach implications: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</a:rPr>
              <a:t>Breach is wider than just “loss” of data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</a:rPr>
              <a:t>Civil action by individuals (no need to show financial loss)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</a:rPr>
              <a:t>Reputational damage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82199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CB754D-8732-154B-EC0C-630E05542E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07F604-B4C5-8160-FA35-2B571287A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Data Protection breach examples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A72F73-7829-31C2-5F32-EE8C16FA31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2289794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69560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3F436-5718-DACF-34C4-4F979C73C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 FOR LISTENING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1426B2-B198-7ACF-28C7-5E833C27E62C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2" descr="975 Any Questions Stock Photos - Free &amp; Royalty-Free Stock ...">
            <a:extLst>
              <a:ext uri="{FF2B5EF4-FFF2-40B4-BE49-F238E27FC236}">
                <a16:creationId xmlns:a16="http://schemas.microsoft.com/office/drawing/2014/main" id="{F0951EB5-3708-E438-DB26-0E992336FF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074" y="2805193"/>
            <a:ext cx="3917407" cy="263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7465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1418</TotalTime>
  <Words>2246</Words>
  <Application>Microsoft Macintosh PowerPoint</Application>
  <PresentationFormat>Widescreen</PresentationFormat>
  <Paragraphs>305</Paragraphs>
  <Slides>38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Aptos</vt:lpstr>
      <vt:lpstr>Arial</vt:lpstr>
      <vt:lpstr>Century Gothic</vt:lpstr>
      <vt:lpstr>Georgia</vt:lpstr>
      <vt:lpstr>Wingdings 3</vt:lpstr>
      <vt:lpstr>Ion Boardroom</vt:lpstr>
      <vt:lpstr>Advanced Application of Employment Law </vt:lpstr>
      <vt:lpstr>Data Protection/GDPR  </vt:lpstr>
      <vt:lpstr>What is the UK GDPR</vt:lpstr>
      <vt:lpstr>What is personal data </vt:lpstr>
      <vt:lpstr>The UK GDPR defines personal data as being</vt:lpstr>
      <vt:lpstr>Special category personal data</vt:lpstr>
      <vt:lpstr>Key definitions </vt:lpstr>
      <vt:lpstr>Data protection principles:  Accountably </vt:lpstr>
      <vt:lpstr>Data Protection Principles </vt:lpstr>
      <vt:lpstr>Data protection impact assessment (DPIA)</vt:lpstr>
      <vt:lpstr>Data Protection Officer (DPO)</vt:lpstr>
      <vt:lpstr>Maintaining compliance </vt:lpstr>
      <vt:lpstr>Maintaining compliance </vt:lpstr>
      <vt:lpstr>Maintaining compliance </vt:lpstr>
      <vt:lpstr>Maintaining compliance </vt:lpstr>
      <vt:lpstr>Data Audits:  Understand the life-cycle of the personal data held </vt:lpstr>
      <vt:lpstr>Legal basis for processing personal data</vt:lpstr>
      <vt:lpstr>Data Subject Rights</vt:lpstr>
      <vt:lpstr>Right of Erasure</vt:lpstr>
      <vt:lpstr>Retention Periods in relation to the Right of Erasure</vt:lpstr>
      <vt:lpstr>Right to Rectification </vt:lpstr>
      <vt:lpstr>Data Subject Access Request (DSAR)</vt:lpstr>
      <vt:lpstr>General Principles of an Access Request</vt:lpstr>
      <vt:lpstr>What can hold personal data?</vt:lpstr>
      <vt:lpstr>Exemptions</vt:lpstr>
      <vt:lpstr>Potential problem areas</vt:lpstr>
      <vt:lpstr>Legal action </vt:lpstr>
      <vt:lpstr>Legal action:  what could this mean</vt:lpstr>
      <vt:lpstr>Data protection during recruitment</vt:lpstr>
      <vt:lpstr>Data protection during employment </vt:lpstr>
      <vt:lpstr>Data protection during employment:  Policies and Procedures </vt:lpstr>
      <vt:lpstr>Privacy notices</vt:lpstr>
      <vt:lpstr>Retention of records</vt:lpstr>
      <vt:lpstr>What is a Personal Data Breach</vt:lpstr>
      <vt:lpstr>Personal Data Breach</vt:lpstr>
      <vt:lpstr>Personal Data Breach</vt:lpstr>
      <vt:lpstr>Data Protection breach examples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Southcombe</dc:creator>
  <cp:lastModifiedBy>Bethan Southcombe</cp:lastModifiedBy>
  <cp:revision>103</cp:revision>
  <dcterms:created xsi:type="dcterms:W3CDTF">2024-11-07T21:49:00Z</dcterms:created>
  <dcterms:modified xsi:type="dcterms:W3CDTF">2025-02-25T20:25:30Z</dcterms:modified>
</cp:coreProperties>
</file>