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6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326"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327" r:id="rId37"/>
    <p:sldId id="294" r:id="rId38"/>
    <p:sldId id="295" r:id="rId39"/>
    <p:sldId id="296" r:id="rId40"/>
    <p:sldId id="297" r:id="rId41"/>
    <p:sldId id="298" r:id="rId42"/>
    <p:sldId id="299" r:id="rId43"/>
    <p:sldId id="300" r:id="rId44"/>
    <p:sldId id="301" r:id="rId45"/>
    <p:sldId id="302" r:id="rId46"/>
    <p:sldId id="303" r:id="rId47"/>
    <p:sldId id="304" r:id="rId48"/>
    <p:sldId id="305" r:id="rId49"/>
    <p:sldId id="306" r:id="rId50"/>
    <p:sldId id="328" r:id="rId51"/>
    <p:sldId id="312" r:id="rId52"/>
    <p:sldId id="313" r:id="rId53"/>
    <p:sldId id="314" r:id="rId54"/>
    <p:sldId id="315" r:id="rId55"/>
    <p:sldId id="316" r:id="rId56"/>
    <p:sldId id="317" r:id="rId57"/>
    <p:sldId id="318" r:id="rId58"/>
    <p:sldId id="319" r:id="rId59"/>
    <p:sldId id="320" r:id="rId60"/>
    <p:sldId id="321" r:id="rId61"/>
    <p:sldId id="322" r:id="rId62"/>
    <p:sldId id="323" r:id="rId63"/>
    <p:sldId id="324" r:id="rId64"/>
    <p:sldId id="325" r:id="rId6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7056" autoAdjust="0"/>
  </p:normalViewPr>
  <p:slideViewPr>
    <p:cSldViewPr snapToGrid="0" snapToObjects="1">
      <p:cViewPr varScale="1">
        <p:scale>
          <a:sx n="78" d="100"/>
          <a:sy n="78" d="100"/>
        </p:scale>
        <p:origin x="257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0B9A329-9A3F-024D-B743-962DBFE9B63A}" type="datetimeFigureOut">
              <a:rPr lang="en-US" smtClean="0"/>
              <a:pPr/>
              <a:t>3/9/2017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965E286-7DC1-F448-8B8E-EAB26C1A6882}" type="slidenum">
              <a:rPr lang="en-US" smtClean="0"/>
              <a:pPr/>
              <a:t>‹#›</a:t>
            </a:fld>
            <a:endParaRPr lang="en-US"/>
          </a:p>
        </p:txBody>
      </p:sp>
    </p:spTree>
    <p:extLst>
      <p:ext uri="{BB962C8B-B14F-4D97-AF65-F5344CB8AC3E}">
        <p14:creationId xmlns:p14="http://schemas.microsoft.com/office/powerpoint/2010/main" val="378542831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37549710-DC87-43B2-91FF-5F30F857836B}" type="slidenum">
              <a:rPr lang="en-US" smtClean="0"/>
              <a:pPr/>
              <a:t>2</a:t>
            </a:fld>
            <a:endParaRPr lang="en-US" dirty="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marL="236538" indent="-244475">
              <a:lnSpc>
                <a:spcPct val="100000"/>
              </a:lnSpc>
              <a:spcBef>
                <a:spcPts val="0"/>
              </a:spcBef>
              <a:spcAft>
                <a:spcPts val="600"/>
              </a:spcAft>
            </a:pPr>
            <a:endParaRPr lang="en-US" sz="1100" kern="1200" dirty="0">
              <a:solidFill>
                <a:schemeClr val="tx1"/>
              </a:solidFill>
              <a:latin typeface="Arial" charset="0"/>
              <a:ea typeface="+mn-ea"/>
              <a:cs typeface="+mn-cs"/>
            </a:endParaRPr>
          </a:p>
        </p:txBody>
      </p:sp>
    </p:spTree>
    <p:extLst>
      <p:ext uri="{BB962C8B-B14F-4D97-AF65-F5344CB8AC3E}">
        <p14:creationId xmlns:p14="http://schemas.microsoft.com/office/powerpoint/2010/main" val="22421112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baseline="0" dirty="0">
                <a:solidFill>
                  <a:schemeClr val="tx1"/>
                </a:solidFill>
                <a:latin typeface="Arial" charset="0"/>
                <a:ea typeface="+mn-ea"/>
                <a:cs typeface="+mn-cs"/>
              </a:rPr>
              <a:t>The default route is installed with an administrative distance (AD) of 254, making it a floating static route; the high AD prevents the injected route from being used if other manually configured or dynamically learned default routes exist. You can disable this functionality by issuing the </a:t>
            </a:r>
            <a:r>
              <a:rPr lang="en-US" sz="1200" b="1" i="0" u="none" strike="noStrike" kern="1200" baseline="0" dirty="0">
                <a:solidFill>
                  <a:schemeClr val="tx1"/>
                </a:solidFill>
                <a:latin typeface="Arial" charset="0"/>
                <a:ea typeface="+mn-ea"/>
                <a:cs typeface="+mn-cs"/>
              </a:rPr>
              <a:t>no </a:t>
            </a:r>
            <a:r>
              <a:rPr lang="en-US" sz="1200" b="1" i="0" u="none" strike="noStrike" kern="1200" baseline="0" dirty="0" err="1">
                <a:solidFill>
                  <a:schemeClr val="tx1"/>
                </a:solidFill>
                <a:latin typeface="Arial" charset="0"/>
                <a:ea typeface="+mn-ea"/>
                <a:cs typeface="+mn-cs"/>
              </a:rPr>
              <a:t>ip</a:t>
            </a:r>
            <a:r>
              <a:rPr lang="en-US" sz="1200" b="1" i="0" u="none" strike="noStrike" kern="1200" baseline="0" dirty="0">
                <a:solidFill>
                  <a:schemeClr val="tx1"/>
                </a:solidFill>
                <a:latin typeface="Arial" charset="0"/>
                <a:ea typeface="+mn-ea"/>
                <a:cs typeface="+mn-cs"/>
              </a:rPr>
              <a:t> </a:t>
            </a:r>
            <a:r>
              <a:rPr lang="en-US" sz="1200" b="1" i="0" u="none" strike="noStrike" kern="1200" baseline="0" dirty="0" err="1">
                <a:solidFill>
                  <a:schemeClr val="tx1"/>
                </a:solidFill>
                <a:latin typeface="Arial" charset="0"/>
                <a:ea typeface="+mn-ea"/>
                <a:cs typeface="+mn-cs"/>
              </a:rPr>
              <a:t>dhcp</a:t>
            </a:r>
            <a:r>
              <a:rPr lang="en-US" sz="1200" b="1" i="0" u="none" strike="noStrike" kern="1200" baseline="0" dirty="0">
                <a:solidFill>
                  <a:schemeClr val="tx1"/>
                </a:solidFill>
                <a:latin typeface="Arial" charset="0"/>
                <a:ea typeface="+mn-ea"/>
                <a:cs typeface="+mn-cs"/>
              </a:rPr>
              <a:t> </a:t>
            </a:r>
            <a:r>
              <a:rPr lang="fr-FR" sz="1200" b="1" i="0" u="none" strike="noStrike" kern="1200" baseline="0" dirty="0">
                <a:solidFill>
                  <a:schemeClr val="tx1"/>
                </a:solidFill>
                <a:latin typeface="Arial" charset="0"/>
                <a:ea typeface="+mn-ea"/>
                <a:cs typeface="+mn-cs"/>
              </a:rPr>
              <a:t>client </a:t>
            </a:r>
            <a:r>
              <a:rPr lang="fr-FR" sz="1200" b="1" i="0" u="none" strike="noStrike" kern="1200" baseline="0" dirty="0" err="1">
                <a:solidFill>
                  <a:schemeClr val="tx1"/>
                </a:solidFill>
                <a:latin typeface="Arial" charset="0"/>
                <a:ea typeface="+mn-ea"/>
                <a:cs typeface="+mn-cs"/>
              </a:rPr>
              <a:t>request</a:t>
            </a:r>
            <a:r>
              <a:rPr lang="fr-FR" sz="1200" b="1" i="0" u="none" strike="noStrike" kern="1200" baseline="0" dirty="0">
                <a:solidFill>
                  <a:schemeClr val="tx1"/>
                </a:solidFill>
                <a:latin typeface="Arial" charset="0"/>
                <a:ea typeface="+mn-ea"/>
                <a:cs typeface="+mn-cs"/>
              </a:rPr>
              <a:t> router </a:t>
            </a:r>
            <a:r>
              <a:rPr lang="fr-FR" sz="1200" b="0" i="0" u="none" strike="noStrike" kern="1200" baseline="0" dirty="0">
                <a:solidFill>
                  <a:schemeClr val="tx1"/>
                </a:solidFill>
                <a:latin typeface="Arial" charset="0"/>
                <a:ea typeface="+mn-ea"/>
                <a:cs typeface="+mn-cs"/>
              </a:rPr>
              <a:t>interface configuration command.</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17</a:t>
            </a:fld>
            <a:endParaRPr lang="en-US" dirty="0"/>
          </a:p>
        </p:txBody>
      </p:sp>
    </p:spTree>
    <p:extLst>
      <p:ext uri="{BB962C8B-B14F-4D97-AF65-F5344CB8AC3E}">
        <p14:creationId xmlns:p14="http://schemas.microsoft.com/office/powerpoint/2010/main" val="25667192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The first step is to identify the addresses to be translated dynamically using an access list. Because only the 192.168.10.0/24 segment should be translated dynamically, a standard access list using the </a:t>
            </a:r>
            <a:r>
              <a:rPr lang="en-US" sz="1200" b="1" i="0" u="none" strike="noStrike" kern="1200" baseline="0" dirty="0">
                <a:solidFill>
                  <a:schemeClr val="tx1"/>
                </a:solidFill>
                <a:latin typeface="Arial" charset="0"/>
                <a:ea typeface="+mn-ea"/>
                <a:cs typeface="+mn-cs"/>
              </a:rPr>
              <a:t>access-list 10 permit 192.168.10.0 0.0.0.255 </a:t>
            </a:r>
            <a:r>
              <a:rPr lang="en-US" sz="1200" b="0" i="0" u="none" strike="noStrike" kern="1200" baseline="0" dirty="0">
                <a:solidFill>
                  <a:schemeClr val="tx1"/>
                </a:solidFill>
                <a:latin typeface="Arial" charset="0"/>
                <a:ea typeface="+mn-ea"/>
                <a:cs typeface="+mn-cs"/>
              </a:rPr>
              <a:t>global configuration command is created.</a:t>
            </a:r>
          </a:p>
          <a:p>
            <a:endParaRPr lang="en-US" sz="1200" b="0" i="0" u="none" strike="noStrike" kern="1200" baseline="0" dirty="0">
              <a:solidFill>
                <a:schemeClr val="tx1"/>
              </a:solidFill>
              <a:latin typeface="Arial" charset="0"/>
              <a:ea typeface="+mn-ea"/>
              <a:cs typeface="+mn-cs"/>
            </a:endParaRPr>
          </a:p>
          <a:p>
            <a:r>
              <a:rPr lang="en-US" sz="1200" b="0" i="0" u="none" strike="noStrike" kern="1200" baseline="0" dirty="0">
                <a:solidFill>
                  <a:schemeClr val="tx1"/>
                </a:solidFill>
                <a:latin typeface="Arial" charset="0"/>
                <a:ea typeface="+mn-ea"/>
                <a:cs typeface="+mn-cs"/>
              </a:rPr>
              <a:t>Notice that there are no </a:t>
            </a:r>
            <a:r>
              <a:rPr lang="en-US" sz="1200" b="1" i="0" u="none" strike="noStrike" kern="1200" baseline="0" dirty="0">
                <a:solidFill>
                  <a:schemeClr val="tx1"/>
                </a:solidFill>
                <a:latin typeface="Arial" charset="0"/>
                <a:ea typeface="+mn-ea"/>
                <a:cs typeface="+mn-cs"/>
              </a:rPr>
              <a:t>inside </a:t>
            </a:r>
            <a:r>
              <a:rPr lang="en-US" sz="1200" b="0" i="0" u="none" strike="noStrike" kern="1200" baseline="0" dirty="0">
                <a:solidFill>
                  <a:schemeClr val="tx1"/>
                </a:solidFill>
                <a:latin typeface="Arial" charset="0"/>
                <a:ea typeface="+mn-ea"/>
                <a:cs typeface="+mn-cs"/>
              </a:rPr>
              <a:t>or </a:t>
            </a:r>
            <a:r>
              <a:rPr lang="en-US" sz="1200" b="1" i="0" u="none" strike="noStrike" kern="1200" baseline="0" dirty="0">
                <a:solidFill>
                  <a:schemeClr val="tx1"/>
                </a:solidFill>
                <a:latin typeface="Arial" charset="0"/>
                <a:ea typeface="+mn-ea"/>
                <a:cs typeface="+mn-cs"/>
              </a:rPr>
              <a:t>outside </a:t>
            </a:r>
            <a:r>
              <a:rPr lang="en-US" sz="1200" b="0" i="0" u="none" strike="noStrike" kern="1200" baseline="0" dirty="0">
                <a:solidFill>
                  <a:schemeClr val="tx1"/>
                </a:solidFill>
                <a:latin typeface="Arial" charset="0"/>
                <a:ea typeface="+mn-ea"/>
                <a:cs typeface="+mn-cs"/>
              </a:rPr>
              <a:t>keywords used in these commands. Because NVI does not require that you define inside or outside interfaces, those keywords are also not used in the translation commands.</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31</a:t>
            </a:fld>
            <a:endParaRPr lang="en-US" dirty="0"/>
          </a:p>
        </p:txBody>
      </p:sp>
    </p:spTree>
    <p:extLst>
      <p:ext uri="{BB962C8B-B14F-4D97-AF65-F5344CB8AC3E}">
        <p14:creationId xmlns:p14="http://schemas.microsoft.com/office/powerpoint/2010/main" val="36514053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Notice that the output of the command differs slightly from legacy NAT command output. Because NVI no longer uses inside and outside, the terms </a:t>
            </a:r>
            <a:r>
              <a:rPr lang="en-US" sz="1200" b="0" i="1" u="none" strike="noStrike" kern="1200" baseline="0" dirty="0">
                <a:solidFill>
                  <a:schemeClr val="tx1"/>
                </a:solidFill>
                <a:latin typeface="Arial" charset="0"/>
                <a:ea typeface="+mn-ea"/>
                <a:cs typeface="+mn-cs"/>
              </a:rPr>
              <a:t>inside global </a:t>
            </a:r>
            <a:r>
              <a:rPr lang="en-US" sz="1200" b="0" i="0" u="none" strike="noStrike" kern="1200" baseline="0" dirty="0">
                <a:solidFill>
                  <a:schemeClr val="tx1"/>
                </a:solidFill>
                <a:latin typeface="Arial" charset="0"/>
                <a:ea typeface="+mn-ea"/>
                <a:cs typeface="+mn-cs"/>
              </a:rPr>
              <a:t>, </a:t>
            </a:r>
            <a:r>
              <a:rPr lang="en-US" sz="1200" b="0" i="1" u="none" strike="noStrike" kern="1200" baseline="0" dirty="0">
                <a:solidFill>
                  <a:schemeClr val="tx1"/>
                </a:solidFill>
                <a:latin typeface="Arial" charset="0"/>
                <a:ea typeface="+mn-ea"/>
                <a:cs typeface="+mn-cs"/>
              </a:rPr>
              <a:t>inside local </a:t>
            </a:r>
            <a:r>
              <a:rPr lang="en-US" sz="1200" b="0" i="0" u="none" strike="noStrike" kern="1200" baseline="0" dirty="0">
                <a:solidFill>
                  <a:schemeClr val="tx1"/>
                </a:solidFill>
                <a:latin typeface="Arial" charset="0"/>
                <a:ea typeface="+mn-ea"/>
                <a:cs typeface="+mn-cs"/>
              </a:rPr>
              <a:t>, </a:t>
            </a:r>
            <a:r>
              <a:rPr lang="en-US" sz="1200" b="0" i="1" u="none" strike="noStrike" kern="1200" baseline="0" dirty="0">
                <a:solidFill>
                  <a:schemeClr val="tx1"/>
                </a:solidFill>
                <a:latin typeface="Arial" charset="0"/>
                <a:ea typeface="+mn-ea"/>
                <a:cs typeface="+mn-cs"/>
              </a:rPr>
              <a:t>outside local </a:t>
            </a:r>
            <a:r>
              <a:rPr lang="en-US" sz="1200" b="0" i="0" u="none" strike="noStrike" kern="1200" baseline="0" dirty="0">
                <a:solidFill>
                  <a:schemeClr val="tx1"/>
                </a:solidFill>
                <a:latin typeface="Arial" charset="0"/>
                <a:ea typeface="+mn-ea"/>
                <a:cs typeface="+mn-cs"/>
              </a:rPr>
              <a:t>, and </a:t>
            </a:r>
            <a:r>
              <a:rPr lang="en-US" sz="1200" b="0" i="1" u="none" strike="noStrike" kern="1200" baseline="0" dirty="0">
                <a:solidFill>
                  <a:schemeClr val="tx1"/>
                </a:solidFill>
                <a:latin typeface="Arial" charset="0"/>
                <a:ea typeface="+mn-ea"/>
                <a:cs typeface="+mn-cs"/>
              </a:rPr>
              <a:t>outside global </a:t>
            </a:r>
            <a:r>
              <a:rPr lang="en-US" sz="1200" b="0" i="0" u="none" strike="noStrike" kern="1200" baseline="0" dirty="0">
                <a:solidFill>
                  <a:schemeClr val="tx1"/>
                </a:solidFill>
                <a:latin typeface="Arial" charset="0"/>
                <a:ea typeface="+mn-ea"/>
                <a:cs typeface="+mn-cs"/>
              </a:rPr>
              <a:t>are no longer used in the translations table. Instead, the terms </a:t>
            </a:r>
            <a:r>
              <a:rPr lang="en-US" sz="1200" b="0" i="1" u="none" strike="noStrike" kern="1200" baseline="0" dirty="0">
                <a:solidFill>
                  <a:schemeClr val="tx1"/>
                </a:solidFill>
                <a:latin typeface="Arial" charset="0"/>
                <a:ea typeface="+mn-ea"/>
                <a:cs typeface="+mn-cs"/>
              </a:rPr>
              <a:t>source global </a:t>
            </a:r>
            <a:r>
              <a:rPr lang="en-US" sz="1200" b="0" i="0" u="none" strike="noStrike" kern="1200" baseline="0" dirty="0">
                <a:solidFill>
                  <a:schemeClr val="tx1"/>
                </a:solidFill>
                <a:latin typeface="Arial" charset="0"/>
                <a:ea typeface="+mn-ea"/>
                <a:cs typeface="+mn-cs"/>
              </a:rPr>
              <a:t>, </a:t>
            </a:r>
            <a:r>
              <a:rPr lang="en-US" sz="1200" b="0" i="1" u="none" strike="noStrike" kern="1200" baseline="0" dirty="0">
                <a:solidFill>
                  <a:schemeClr val="tx1"/>
                </a:solidFill>
                <a:latin typeface="Arial" charset="0"/>
                <a:ea typeface="+mn-ea"/>
                <a:cs typeface="+mn-cs"/>
              </a:rPr>
              <a:t>source local </a:t>
            </a:r>
            <a:r>
              <a:rPr lang="en-US" sz="1200" b="0" i="0" u="none" strike="noStrike" kern="1200" baseline="0" dirty="0">
                <a:solidFill>
                  <a:schemeClr val="tx1"/>
                </a:solidFill>
                <a:latin typeface="Arial" charset="0"/>
                <a:ea typeface="+mn-ea"/>
                <a:cs typeface="+mn-cs"/>
              </a:rPr>
              <a:t>, </a:t>
            </a:r>
            <a:r>
              <a:rPr lang="en-US" sz="1200" b="0" i="1" u="none" strike="noStrike" kern="1200" baseline="0" dirty="0" err="1">
                <a:solidFill>
                  <a:schemeClr val="tx1"/>
                </a:solidFill>
                <a:latin typeface="Arial" charset="0"/>
                <a:ea typeface="+mn-ea"/>
                <a:cs typeface="+mn-cs"/>
              </a:rPr>
              <a:t>destin</a:t>
            </a:r>
            <a:r>
              <a:rPr lang="en-US" sz="1200" b="0" i="1" u="none" strike="noStrike" kern="1200" baseline="0" dirty="0">
                <a:solidFill>
                  <a:schemeClr val="tx1"/>
                </a:solidFill>
                <a:latin typeface="Arial" charset="0"/>
                <a:ea typeface="+mn-ea"/>
                <a:cs typeface="+mn-cs"/>
              </a:rPr>
              <a:t> local </a:t>
            </a:r>
            <a:r>
              <a:rPr lang="en-US" sz="1200" b="0" i="0" u="none" strike="noStrike" kern="1200" baseline="0" dirty="0">
                <a:solidFill>
                  <a:schemeClr val="tx1"/>
                </a:solidFill>
                <a:latin typeface="Arial" charset="0"/>
                <a:ea typeface="+mn-ea"/>
                <a:cs typeface="+mn-cs"/>
              </a:rPr>
              <a:t>, and </a:t>
            </a:r>
            <a:r>
              <a:rPr lang="en-US" sz="1200" b="0" i="1" u="none" strike="noStrike" kern="1200" baseline="0" dirty="0" err="1">
                <a:solidFill>
                  <a:schemeClr val="tx1"/>
                </a:solidFill>
                <a:latin typeface="Arial" charset="0"/>
                <a:ea typeface="+mn-ea"/>
                <a:cs typeface="+mn-cs"/>
              </a:rPr>
              <a:t>destin</a:t>
            </a:r>
            <a:r>
              <a:rPr lang="en-US" sz="1200" b="0" i="1" u="none" strike="noStrike" kern="1200" baseline="0" dirty="0">
                <a:solidFill>
                  <a:schemeClr val="tx1"/>
                </a:solidFill>
                <a:latin typeface="Arial" charset="0"/>
                <a:ea typeface="+mn-ea"/>
                <a:cs typeface="+mn-cs"/>
              </a:rPr>
              <a:t> global </a:t>
            </a:r>
            <a:r>
              <a:rPr lang="en-US" sz="1200" b="0" i="0" u="none" strike="noStrike" kern="1200" baseline="0" dirty="0">
                <a:solidFill>
                  <a:schemeClr val="tx1"/>
                </a:solidFill>
                <a:latin typeface="Arial" charset="0"/>
                <a:ea typeface="+mn-ea"/>
                <a:cs typeface="+mn-cs"/>
              </a:rPr>
              <a:t>are used, respectively. </a:t>
            </a:r>
          </a:p>
          <a:p>
            <a:r>
              <a:rPr lang="en-US" sz="1200" b="0" i="0" u="none" strike="noStrike" kern="1200" baseline="0" dirty="0">
                <a:solidFill>
                  <a:schemeClr val="tx1"/>
                </a:solidFill>
                <a:latin typeface="Arial" charset="0"/>
                <a:ea typeface="+mn-ea"/>
                <a:cs typeface="+mn-cs"/>
              </a:rPr>
              <a:t>The definition of the terms, however, remains the same.</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34</a:t>
            </a:fld>
            <a:endParaRPr lang="en-US" dirty="0"/>
          </a:p>
        </p:txBody>
      </p:sp>
    </p:spTree>
    <p:extLst>
      <p:ext uri="{BB962C8B-B14F-4D97-AF65-F5344CB8AC3E}">
        <p14:creationId xmlns:p14="http://schemas.microsoft.com/office/powerpoint/2010/main" val="8706116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 that because of the use of SLAAC, however, the issue of address tracking is still not resolved. </a:t>
            </a:r>
          </a:p>
          <a:p>
            <a:r>
              <a:rPr lang="en-US" dirty="0"/>
              <a:t>The RA link-local address is still used as the default router address.</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44</a:t>
            </a:fld>
            <a:endParaRPr lang="en-US" dirty="0"/>
          </a:p>
        </p:txBody>
      </p:sp>
    </p:spTree>
    <p:extLst>
      <p:ext uri="{BB962C8B-B14F-4D97-AF65-F5344CB8AC3E}">
        <p14:creationId xmlns:p14="http://schemas.microsoft.com/office/powerpoint/2010/main" val="33115935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DHCPv6 Prefix Delegation</a:t>
            </a:r>
          </a:p>
          <a:p>
            <a:r>
              <a:rPr lang="en-US" sz="1200" b="0" i="0" u="none" strike="noStrike" kern="1200" baseline="0" dirty="0">
                <a:solidFill>
                  <a:schemeClr val="tx1"/>
                </a:solidFill>
                <a:latin typeface="Arial" charset="0"/>
                <a:ea typeface="+mn-ea"/>
                <a:cs typeface="+mn-cs"/>
              </a:rPr>
              <a:t>DHCPv6-PD is an extension to DHCPv6. It is used by an ISP to automate the process of assigning prefixes to a customer for use within the customer’s network. The prefix delegation occurs between a provider-edge (PE) device and customer premise equipment (CPE) using the DHCPv6-PD option. Once the ISP has delegated prefixes to a customer, the customer may further subnet and assign prefixes to the links in their network.</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47</a:t>
            </a:fld>
            <a:endParaRPr lang="en-US" dirty="0"/>
          </a:p>
        </p:txBody>
      </p:sp>
    </p:spTree>
    <p:extLst>
      <p:ext uri="{BB962C8B-B14F-4D97-AF65-F5344CB8AC3E}">
        <p14:creationId xmlns:p14="http://schemas.microsoft.com/office/powerpoint/2010/main" val="13785880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dirty="0"/>
              <a:t>A DHCPv6 client builds a list of potential servers by sending a SOLICIT message and collecting ADVERTISE message replies from servers. These messages are ranked based on preference value; servers may add an explicit preference option to their ADVERTISE messages. If the client needs to acquire prefixes from a server, only servers that have advertised prefixes are considered.</a:t>
            </a: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dirty="0"/>
              <a:t>In addition to the four-way exchange, DHCPv6 can also use a shortened two-way exchange, with only SOLICIT and REPLY messages. By default, the four-message exchange is used; when the </a:t>
            </a:r>
            <a:r>
              <a:rPr lang="en-US" b="1" dirty="0"/>
              <a:t>rapid-commit </a:t>
            </a:r>
            <a:r>
              <a:rPr lang="en-US" dirty="0"/>
              <a:t>option is enabled by both the client and server, the two-message exchange is used.</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48</a:t>
            </a:fld>
            <a:endParaRPr lang="en-US" dirty="0"/>
          </a:p>
        </p:txBody>
      </p:sp>
    </p:spTree>
    <p:extLst>
      <p:ext uri="{BB962C8B-B14F-4D97-AF65-F5344CB8AC3E}">
        <p14:creationId xmlns:p14="http://schemas.microsoft.com/office/powerpoint/2010/main" val="23866974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The ISPs can send the following to your network:</a:t>
            </a:r>
          </a:p>
          <a:p>
            <a:pPr lvl="1"/>
            <a:r>
              <a:rPr lang="en-US" sz="1200" b="0" i="0" u="none" strike="noStrike" kern="1200" baseline="0" dirty="0">
                <a:solidFill>
                  <a:schemeClr val="tx1"/>
                </a:solidFill>
                <a:latin typeface="Arial" charset="0"/>
                <a:ea typeface="+mn-ea"/>
                <a:cs typeface="+mn-cs"/>
              </a:rPr>
              <a:t>The ISPs can send only a default route. Your border Internet routers then typically select one default route as the best, and send all traffic to that ISP.</a:t>
            </a:r>
          </a:p>
          <a:p>
            <a:pPr lvl="1"/>
            <a:r>
              <a:rPr lang="en-US" sz="1200" b="0" i="0" u="none" strike="noStrike" kern="1200" baseline="0" dirty="0">
                <a:solidFill>
                  <a:schemeClr val="tx1"/>
                </a:solidFill>
                <a:latin typeface="Arial" charset="0"/>
                <a:ea typeface="+mn-ea"/>
                <a:cs typeface="+mn-cs"/>
              </a:rPr>
              <a:t>The ISPs can send a partial routing table (of a subset of routes originated near the ISP) and a default route. This option allows you to use all the links to the ISPs. In this case, the border Internet routers calculate the best paths to each destination and use this for optimal routing. In Figure 6-19 , for example, traffic to customers connected to ISP1 will usually be routed to ISP1, and traffic to customers connected to ISP2 will be redirected to ISP2.</a:t>
            </a:r>
          </a:p>
          <a:p>
            <a:pPr lvl="1"/>
            <a:r>
              <a:rPr lang="en-US" sz="1200" b="0" i="0" u="none" strike="noStrike" kern="1200" baseline="0" dirty="0">
                <a:solidFill>
                  <a:schemeClr val="tx1"/>
                </a:solidFill>
                <a:latin typeface="Arial" charset="0"/>
                <a:ea typeface="+mn-ea"/>
                <a:cs typeface="+mn-cs"/>
              </a:rPr>
              <a:t>The ISPs could also send you a full routing table. In this case, your border Internet gateways calculate optimal paths for all Internet traffic.</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57</a:t>
            </a:fld>
            <a:endParaRPr lang="en-US" dirty="0"/>
          </a:p>
        </p:txBody>
      </p:sp>
    </p:spTree>
    <p:extLst>
      <p:ext uri="{BB962C8B-B14F-4D97-AF65-F5344CB8AC3E}">
        <p14:creationId xmlns:p14="http://schemas.microsoft.com/office/powerpoint/2010/main" val="29097028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58</a:t>
            </a:fld>
            <a:endParaRPr lang="en-US" dirty="0"/>
          </a:p>
        </p:txBody>
      </p:sp>
    </p:spTree>
    <p:extLst>
      <p:ext uri="{BB962C8B-B14F-4D97-AF65-F5344CB8AC3E}">
        <p14:creationId xmlns:p14="http://schemas.microsoft.com/office/powerpoint/2010/main" val="22791136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59</a:t>
            </a:fld>
            <a:endParaRPr lang="en-US" dirty="0"/>
          </a:p>
        </p:txBody>
      </p:sp>
    </p:spTree>
    <p:extLst>
      <p:ext uri="{BB962C8B-B14F-4D97-AF65-F5344CB8AC3E}">
        <p14:creationId xmlns:p14="http://schemas.microsoft.com/office/powerpoint/2010/main" val="9555338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60</a:t>
            </a:fld>
            <a:endParaRPr lang="en-US" dirty="0"/>
          </a:p>
        </p:txBody>
      </p:sp>
    </p:spTree>
    <p:extLst>
      <p:ext uri="{BB962C8B-B14F-4D97-AF65-F5344CB8AC3E}">
        <p14:creationId xmlns:p14="http://schemas.microsoft.com/office/powerpoint/2010/main" val="5825805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61</a:t>
            </a:fld>
            <a:endParaRPr lang="en-US" dirty="0"/>
          </a:p>
        </p:txBody>
      </p:sp>
    </p:spTree>
    <p:extLst>
      <p:ext uri="{BB962C8B-B14F-4D97-AF65-F5344CB8AC3E}">
        <p14:creationId xmlns:p14="http://schemas.microsoft.com/office/powerpoint/2010/main" val="9100050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62</a:t>
            </a:fld>
            <a:endParaRPr lang="en-US" dirty="0"/>
          </a:p>
        </p:txBody>
      </p:sp>
    </p:spTree>
    <p:extLst>
      <p:ext uri="{BB962C8B-B14F-4D97-AF65-F5344CB8AC3E}">
        <p14:creationId xmlns:p14="http://schemas.microsoft.com/office/powerpoint/2010/main" val="26110147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63</a:t>
            </a:fld>
            <a:endParaRPr lang="en-US" dirty="0"/>
          </a:p>
        </p:txBody>
      </p:sp>
    </p:spTree>
    <p:extLst>
      <p:ext uri="{BB962C8B-B14F-4D97-AF65-F5344CB8AC3E}">
        <p14:creationId xmlns:p14="http://schemas.microsoft.com/office/powerpoint/2010/main" val="14525529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3/9/2017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GB"/>
              <a:t>Click to edit Master title style</a:t>
            </a:r>
            <a:endParaRPr/>
          </a:p>
        </p:txBody>
      </p:sp>
      <p:sp>
        <p:nvSpPr>
          <p:cNvPr id="3" name="Content Placeholder 2"/>
          <p:cNvSpPr>
            <a:spLocks noGrp="1"/>
          </p:cNvSpPr>
          <p:nvPr>
            <p:ph idx="1"/>
          </p:nvPr>
        </p:nvSpPr>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3/9/2017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3/9/2017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3/9/2017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lvl1pPr>
              <a:defRPr sz="3600"/>
            </a:lvl1pPr>
          </a:lstStyle>
          <a:p>
            <a:r>
              <a:rPr lang="en-GB" dirty="0"/>
              <a:t>Click to edit Master title style</a:t>
            </a:r>
            <a:endParaRPr dirty="0"/>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solidFill>
                  <a:schemeClr val="tx1"/>
                </a:solidFill>
              </a:defRPr>
            </a:lvl1pPr>
            <a:lvl2pPr>
              <a:defRPr sz="1800">
                <a:solidFill>
                  <a:schemeClr val="tx1"/>
                </a:solidFill>
              </a:defRPr>
            </a:lvl2pPr>
            <a:lvl3pPr>
              <a:defRPr sz="18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solidFill>
                  <a:schemeClr val="tx1"/>
                </a:solidFill>
              </a:defRPr>
            </a:lvl1pPr>
            <a:lvl2pPr>
              <a:defRPr sz="1800">
                <a:solidFill>
                  <a:schemeClr val="tx1"/>
                </a:solidFill>
              </a:defRPr>
            </a:lvl2pPr>
            <a:lvl3pPr>
              <a:defRPr sz="18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3/9/2017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sz="3600"/>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solidFill>
                  <a:schemeClr val="tx1"/>
                </a:solidFill>
              </a:defRPr>
            </a:lvl1pPr>
            <a:lvl2pPr>
              <a:defRPr sz="1800">
                <a:solidFill>
                  <a:schemeClr val="tx1"/>
                </a:solidFill>
              </a:defRPr>
            </a:lvl2pPr>
            <a:lvl3pPr>
              <a:defRPr sz="1800">
                <a:solidFill>
                  <a:schemeClr val="tx1"/>
                </a:solidFill>
              </a:defRPr>
            </a:lvl3pPr>
            <a:lvl4pPr>
              <a:defRPr sz="1800">
                <a:solidFill>
                  <a:schemeClr val="tx1"/>
                </a:solidFill>
              </a:defRPr>
            </a:lvl4pPr>
            <a:lvl5pPr>
              <a:defRPr sz="18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solidFill>
                  <a:schemeClr val="tx1"/>
                </a:solidFill>
              </a:defRPr>
            </a:lvl1pPr>
            <a:lvl2pPr>
              <a:defRPr sz="1800">
                <a:solidFill>
                  <a:schemeClr val="tx1"/>
                </a:solidFill>
              </a:defRPr>
            </a:lvl2pPr>
            <a:lvl3pPr>
              <a:defRPr sz="1800">
                <a:solidFill>
                  <a:schemeClr val="tx1"/>
                </a:solidFill>
              </a:defRPr>
            </a:lvl3pPr>
            <a:lvl4pPr>
              <a:defRPr sz="1800">
                <a:solidFill>
                  <a:schemeClr val="tx1"/>
                </a:solidFill>
              </a:defRPr>
            </a:lvl4pPr>
            <a:lvl5pPr>
              <a:defRPr sz="18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3/9/2017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3/9/2017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3/9/2017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3/9/2017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3/9/2017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3/9/2017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3/9/2017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cid:image005.png@01CEBADB.7545DCC0" TargetMode="Externa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3/9/2017</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
        <p:nvSpPr>
          <p:cNvPr id="10" name="TextBox 9"/>
          <p:cNvSpPr txBox="1"/>
          <p:nvPr userDrawn="1"/>
        </p:nvSpPr>
        <p:spPr>
          <a:xfrm>
            <a:off x="4296386" y="6486904"/>
            <a:ext cx="4800498" cy="307777"/>
          </a:xfrm>
          <a:prstGeom prst="rect">
            <a:avLst/>
          </a:prstGeom>
          <a:noFill/>
        </p:spPr>
        <p:txBody>
          <a:bodyPr wrap="square" rtlCol="0">
            <a:spAutoFit/>
          </a:bodyPr>
          <a:lstStyle/>
          <a:p>
            <a:pPr algn="r"/>
            <a:r>
              <a:rPr lang="en-US" sz="1400" b="1" dirty="0">
                <a:solidFill>
                  <a:schemeClr val="tx2">
                    <a:lumMod val="90000"/>
                    <a:lumOff val="10000"/>
                  </a:schemeClr>
                </a:solidFill>
                <a:latin typeface="Apple Chancery"/>
                <a:cs typeface="Apple Chancery"/>
              </a:rPr>
              <a:t> </a:t>
            </a:r>
            <a:r>
              <a:rPr lang="en-US" sz="1400" b="1" baseline="0" dirty="0">
                <a:solidFill>
                  <a:schemeClr val="tx2">
                    <a:lumMod val="90000"/>
                    <a:lumOff val="10000"/>
                  </a:schemeClr>
                </a:solidFill>
                <a:latin typeface="Apple Chancery"/>
                <a:cs typeface="Apple Chancery"/>
              </a:rPr>
              <a:t>Lecture 6</a:t>
            </a:r>
            <a:endParaRPr lang="en-US" sz="1400" b="1" dirty="0">
              <a:solidFill>
                <a:schemeClr val="tx2">
                  <a:lumMod val="90000"/>
                  <a:lumOff val="10000"/>
                </a:schemeClr>
              </a:solidFill>
              <a:latin typeface="Apple Chancery"/>
              <a:cs typeface="Apple Chancery"/>
            </a:endParaRPr>
          </a:p>
        </p:txBody>
      </p:sp>
      <p:pic>
        <p:nvPicPr>
          <p:cNvPr id="12" name="Picture 11" descr="cid:image005.png@01CEBADB.7545DCC0"/>
          <p:cNvPicPr/>
          <p:nvPr userDrawn="1"/>
        </p:nvPicPr>
        <p:blipFill>
          <a:blip r:embed="rId14" r:link="rId15" cstate="email">
            <a:extLst>
              <a:ext uri="{28A0092B-C50C-407E-A947-70E740481C1C}">
                <a14:useLocalDpi xmlns:a14="http://schemas.microsoft.com/office/drawing/2010/main" val="0"/>
              </a:ext>
            </a:extLst>
          </a:blip>
          <a:srcRect/>
          <a:stretch>
            <a:fillRect/>
          </a:stretch>
        </p:blipFill>
        <p:spPr bwMode="auto">
          <a:xfrm>
            <a:off x="6904990" y="-92241"/>
            <a:ext cx="2405380" cy="863600"/>
          </a:xfrm>
          <a:prstGeom prst="rect">
            <a:avLst/>
          </a:prstGeom>
          <a:noFill/>
          <a:ln>
            <a:noFill/>
          </a:ln>
        </p:spPr>
      </p:pic>
      <p:pic>
        <p:nvPicPr>
          <p:cNvPr id="13" name="Picture 12" descr="U:\UWTSD Logo.jpg"/>
          <p:cNvPicPr/>
          <p:nvPr userDrawn="1"/>
        </p:nvPicPr>
        <p:blipFill>
          <a:blip r:embed="rId16" cstate="email">
            <a:extLst>
              <a:ext uri="{28A0092B-C50C-407E-A947-70E740481C1C}">
                <a14:useLocalDpi xmlns:a14="http://schemas.microsoft.com/office/drawing/2010/main" val="0"/>
              </a:ext>
            </a:extLst>
          </a:blip>
          <a:srcRect/>
          <a:stretch>
            <a:fillRect/>
          </a:stretch>
        </p:blipFill>
        <p:spPr bwMode="auto">
          <a:xfrm>
            <a:off x="-1559" y="0"/>
            <a:ext cx="2115281" cy="771359"/>
          </a:xfrm>
          <a:prstGeom prst="rect">
            <a:avLst/>
          </a:prstGeom>
          <a:noFill/>
          <a:ln>
            <a:noFill/>
          </a:ln>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1.emf"/></Relationships>
</file>

<file path=ppt/slides/_rels/slide18.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image" Target="../media/image12.emf"/><Relationship Id="rId1" Type="http://schemas.openxmlformats.org/officeDocument/2006/relationships/slideLayout" Target="../slideLayouts/slideLayout2.xml"/><Relationship Id="rId4" Type="http://schemas.openxmlformats.org/officeDocument/2006/relationships/image" Target="../media/image14.emf"/></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image" Target="../media/image17.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image" Target="../media/image19.emf"/><Relationship Id="rId1" Type="http://schemas.openxmlformats.org/officeDocument/2006/relationships/slideLayout" Target="../slideLayouts/slideLayout2.xml"/><Relationship Id="rId4" Type="http://schemas.openxmlformats.org/officeDocument/2006/relationships/image" Target="../media/image21.emf"/></Relationships>
</file>

<file path=ppt/slides/_rels/slide25.xml.rels><?xml version="1.0" encoding="UTF-8" standalone="yes"?>
<Relationships xmlns="http://schemas.openxmlformats.org/package/2006/relationships"><Relationship Id="rId3" Type="http://schemas.openxmlformats.org/officeDocument/2006/relationships/image" Target="../media/image23.emf"/><Relationship Id="rId2" Type="http://schemas.openxmlformats.org/officeDocument/2006/relationships/image" Target="../media/image22.e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2.emf"/><Relationship Id="rId2" Type="http://schemas.openxmlformats.org/officeDocument/2006/relationships/image" Target="../media/image25.em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6.em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8.emf"/></Relationships>
</file>

<file path=ppt/slides/_rels/slide32.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image" Target="../media/image29.em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0.em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2.emf"/></Relationships>
</file>

<file path=ppt/slides/_rels/slide35.xml.rels><?xml version="1.0" encoding="UTF-8" standalone="yes"?>
<Relationships xmlns="http://schemas.openxmlformats.org/package/2006/relationships"><Relationship Id="rId2" Type="http://schemas.openxmlformats.org/officeDocument/2006/relationships/image" Target="../media/image33.emf"/><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5.emf"/><Relationship Id="rId2" Type="http://schemas.openxmlformats.org/officeDocument/2006/relationships/image" Target="../media/image34.emf"/><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7.emf"/><Relationship Id="rId2" Type="http://schemas.openxmlformats.org/officeDocument/2006/relationships/image" Target="../media/image36.emf"/><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36.emf"/><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38.emf"/></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image" Target="../media/image39.emf"/><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40.emf"/><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42.emf"/><Relationship Id="rId2" Type="http://schemas.openxmlformats.org/officeDocument/2006/relationships/image" Target="../media/image41.emf"/><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43.emf"/><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44.em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3083140"/>
            <a:ext cx="6498158" cy="672494"/>
          </a:xfrm>
        </p:spPr>
        <p:txBody>
          <a:bodyPr/>
          <a:lstStyle/>
          <a:p>
            <a:r>
              <a:rPr lang="en-US" dirty="0">
                <a:latin typeface="Arial"/>
                <a:cs typeface="Arial"/>
              </a:rPr>
              <a:t>Enterprise Internet Connectivity</a:t>
            </a:r>
            <a:endParaRPr lang="en-US" dirty="0">
              <a:solidFill>
                <a:srgbClr val="0F3661"/>
              </a:solidFill>
              <a:latin typeface="Arial"/>
              <a:cs typeface="Arial"/>
            </a:endParaRPr>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49275" y="547450"/>
            <a:ext cx="8042276" cy="1336956"/>
          </a:xfrm>
        </p:spPr>
        <p:txBody>
          <a:bodyPr>
            <a:noAutofit/>
          </a:bodyPr>
          <a:lstStyle/>
          <a:p>
            <a:r>
              <a:rPr lang="en-US" sz="3600" dirty="0"/>
              <a:t>Planning Enterprise Internet Connectivity</a:t>
            </a:r>
          </a:p>
        </p:txBody>
      </p:sp>
      <p:sp>
        <p:nvSpPr>
          <p:cNvPr id="6" name="Content Placeholder 5"/>
          <p:cNvSpPr>
            <a:spLocks noGrp="1"/>
          </p:cNvSpPr>
          <p:nvPr>
            <p:ph idx="1"/>
          </p:nvPr>
        </p:nvSpPr>
        <p:spPr>
          <a:xfrm>
            <a:off x="549275" y="1884406"/>
            <a:ext cx="8042276" cy="4343400"/>
          </a:xfrm>
        </p:spPr>
        <p:txBody>
          <a:bodyPr>
            <a:normAutofit/>
          </a:bodyPr>
          <a:lstStyle/>
          <a:p>
            <a:r>
              <a:rPr lang="en-US" dirty="0"/>
              <a:t>Identify the Internet connectivity needs of organizations</a:t>
            </a:r>
          </a:p>
          <a:p>
            <a:r>
              <a:rPr lang="en-US" dirty="0"/>
              <a:t>Identify the different types of ISP connectivity</a:t>
            </a:r>
          </a:p>
          <a:p>
            <a:r>
              <a:rPr lang="en-US" dirty="0"/>
              <a:t>Describe public IP address assignments and the need for provider-independent IP addressing</a:t>
            </a:r>
          </a:p>
          <a:p>
            <a:r>
              <a:rPr lang="en-US" dirty="0"/>
              <a:t>Describe autonomous system numbers</a:t>
            </a:r>
          </a:p>
        </p:txBody>
      </p:sp>
    </p:spTree>
    <p:extLst>
      <p:ext uri="{BB962C8B-B14F-4D97-AF65-F5344CB8AC3E}">
        <p14:creationId xmlns:p14="http://schemas.microsoft.com/office/powerpoint/2010/main" val="1002264721"/>
      </p:ext>
    </p:extLst>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8129" y="391781"/>
            <a:ext cx="8042276" cy="1336956"/>
          </a:xfrm>
        </p:spPr>
        <p:txBody>
          <a:bodyPr/>
          <a:lstStyle/>
          <a:p>
            <a:r>
              <a:rPr lang="en-US" dirty="0"/>
              <a:t>Connecting Enterprise Networks to an ISP</a:t>
            </a:r>
          </a:p>
        </p:txBody>
      </p:sp>
      <p:sp>
        <p:nvSpPr>
          <p:cNvPr id="3" name="Content Placeholder 2"/>
          <p:cNvSpPr>
            <a:spLocks noGrp="1"/>
          </p:cNvSpPr>
          <p:nvPr>
            <p:ph idx="1"/>
          </p:nvPr>
        </p:nvSpPr>
        <p:spPr>
          <a:xfrm>
            <a:off x="549275" y="1697846"/>
            <a:ext cx="8042276" cy="4343400"/>
          </a:xfrm>
        </p:spPr>
        <p:txBody>
          <a:bodyPr>
            <a:normAutofit fontScale="92500" lnSpcReduction="10000"/>
          </a:bodyPr>
          <a:lstStyle/>
          <a:p>
            <a:pPr marL="0" indent="0">
              <a:buNone/>
            </a:pPr>
            <a:r>
              <a:rPr lang="en-US" b="1" dirty="0">
                <a:solidFill>
                  <a:schemeClr val="tx1"/>
                </a:solidFill>
              </a:rPr>
              <a:t>Enterprise Connectivity Requirements</a:t>
            </a:r>
            <a:endParaRPr lang="en-US" dirty="0">
              <a:solidFill>
                <a:schemeClr val="tx1"/>
              </a:solidFill>
            </a:endParaRPr>
          </a:p>
          <a:p>
            <a:r>
              <a:rPr lang="en-US" b="1" dirty="0">
                <a:solidFill>
                  <a:schemeClr val="tx1"/>
                </a:solidFill>
              </a:rPr>
              <a:t>Outbound</a:t>
            </a:r>
          </a:p>
          <a:p>
            <a:pPr lvl="1"/>
            <a:r>
              <a:rPr lang="en-US" dirty="0">
                <a:solidFill>
                  <a:schemeClr val="tx1"/>
                </a:solidFill>
              </a:rPr>
              <a:t>In the rare case that only one-way connectivity outbound from clients to the Internet is required, private IPv4 addresses with Network Address Translation (NAT) are used for IPv4 connections, allowing clients on a private network to communicate with servers on the public Internet. </a:t>
            </a:r>
          </a:p>
          <a:p>
            <a:r>
              <a:rPr lang="en-US" b="1" dirty="0">
                <a:solidFill>
                  <a:schemeClr val="tx1"/>
                </a:solidFill>
              </a:rPr>
              <a:t>Inbound</a:t>
            </a:r>
          </a:p>
          <a:p>
            <a:pPr lvl="1"/>
            <a:r>
              <a:rPr lang="en-US" dirty="0">
                <a:solidFill>
                  <a:schemeClr val="tx1"/>
                </a:solidFill>
              </a:rPr>
              <a:t>Two-way connectivity is needed, so that clients external to the enterprise network can access resources in the enterprise network. In this case, both public and private IPv4 address space is needed, as are routing and security considerations. </a:t>
            </a:r>
          </a:p>
        </p:txBody>
      </p:sp>
    </p:spTree>
    <p:extLst>
      <p:ext uri="{BB962C8B-B14F-4D97-AF65-F5344CB8AC3E}">
        <p14:creationId xmlns:p14="http://schemas.microsoft.com/office/powerpoint/2010/main" val="23001875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29865"/>
            <a:ext cx="8042276" cy="1336956"/>
          </a:xfrm>
        </p:spPr>
        <p:txBody>
          <a:bodyPr>
            <a:normAutofit/>
          </a:bodyPr>
          <a:lstStyle/>
          <a:p>
            <a:r>
              <a:rPr lang="en-US" dirty="0"/>
              <a:t>Redundancy for Enterprise Network to ISP connectivity</a:t>
            </a:r>
          </a:p>
        </p:txBody>
      </p:sp>
      <p:sp>
        <p:nvSpPr>
          <p:cNvPr id="3" name="Content Placeholder 2"/>
          <p:cNvSpPr>
            <a:spLocks noGrp="1"/>
          </p:cNvSpPr>
          <p:nvPr>
            <p:ph idx="1"/>
          </p:nvPr>
        </p:nvSpPr>
        <p:spPr>
          <a:xfrm>
            <a:off x="549275" y="1870024"/>
            <a:ext cx="8042276" cy="4343400"/>
          </a:xfrm>
        </p:spPr>
        <p:txBody>
          <a:bodyPr>
            <a:normAutofit fontScale="92500" lnSpcReduction="20000"/>
          </a:bodyPr>
          <a:lstStyle/>
          <a:p>
            <a:r>
              <a:rPr lang="en-US" b="1" dirty="0">
                <a:solidFill>
                  <a:schemeClr val="tx1"/>
                </a:solidFill>
              </a:rPr>
              <a:t>Edge device redundancy</a:t>
            </a:r>
          </a:p>
          <a:p>
            <a:pPr lvl="1"/>
            <a:r>
              <a:rPr lang="en-US" dirty="0">
                <a:solidFill>
                  <a:schemeClr val="tx1"/>
                </a:solidFill>
              </a:rPr>
              <a:t>Deploying redundant edge devices, such as routers, protects your network against device failure. If one router fails, Internet connectivity can still be established through the redundant router.</a:t>
            </a:r>
          </a:p>
          <a:p>
            <a:r>
              <a:rPr lang="en-US" b="1" dirty="0">
                <a:solidFill>
                  <a:schemeClr val="tx1"/>
                </a:solidFill>
              </a:rPr>
              <a:t>Link redundancy</a:t>
            </a:r>
          </a:p>
          <a:p>
            <a:pPr lvl="1"/>
            <a:r>
              <a:rPr lang="en-US" dirty="0">
                <a:solidFill>
                  <a:schemeClr val="tx1"/>
                </a:solidFill>
              </a:rPr>
              <a:t>Using redundant links protects your network against link failure between your router and the ISP router.</a:t>
            </a:r>
          </a:p>
          <a:p>
            <a:r>
              <a:rPr lang="en-US" b="1" dirty="0">
                <a:solidFill>
                  <a:schemeClr val="tx1"/>
                </a:solidFill>
              </a:rPr>
              <a:t>ISP redundancy</a:t>
            </a:r>
          </a:p>
          <a:p>
            <a:pPr lvl="1"/>
            <a:r>
              <a:rPr lang="en-US" dirty="0">
                <a:solidFill>
                  <a:schemeClr val="tx1"/>
                </a:solidFill>
              </a:rPr>
              <a:t>If you are hosting important servers in your network or accessing mission-critical servers in the Internet, it is best to have two redundant ISPs. If a	failure occurs in one ISP network, traffic can be automatically rerouted through the second ISP.</a:t>
            </a:r>
          </a:p>
        </p:txBody>
      </p:sp>
    </p:spTree>
    <p:extLst>
      <p:ext uri="{BB962C8B-B14F-4D97-AF65-F5344CB8AC3E}">
        <p14:creationId xmlns:p14="http://schemas.microsoft.com/office/powerpoint/2010/main" val="10583780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ISP Redundancy</a:t>
            </a:r>
          </a:p>
        </p:txBody>
      </p:sp>
      <p:sp>
        <p:nvSpPr>
          <p:cNvPr id="3" name="Content Placeholder 2"/>
          <p:cNvSpPr>
            <a:spLocks noGrp="1"/>
          </p:cNvSpPr>
          <p:nvPr>
            <p:ph idx="1"/>
          </p:nvPr>
        </p:nvSpPr>
        <p:spPr/>
        <p:txBody>
          <a:bodyPr>
            <a:normAutofit fontScale="92500" lnSpcReduction="20000"/>
          </a:bodyPr>
          <a:lstStyle/>
          <a:p>
            <a:r>
              <a:rPr lang="en-US" b="1" dirty="0">
                <a:solidFill>
                  <a:schemeClr val="tx1"/>
                </a:solidFill>
              </a:rPr>
              <a:t>Single-homed</a:t>
            </a:r>
          </a:p>
          <a:p>
            <a:pPr lvl="1"/>
            <a:r>
              <a:rPr lang="en-US" dirty="0">
                <a:solidFill>
                  <a:schemeClr val="tx1"/>
                </a:solidFill>
              </a:rPr>
              <a:t>With a connection to a single ISP when no link redundancy is used, the customer is </a:t>
            </a:r>
            <a:r>
              <a:rPr lang="en-US" i="1" dirty="0">
                <a:solidFill>
                  <a:schemeClr val="tx1"/>
                </a:solidFill>
              </a:rPr>
              <a:t>single-homed. </a:t>
            </a:r>
            <a:r>
              <a:rPr lang="en-US" dirty="0">
                <a:solidFill>
                  <a:schemeClr val="tx1"/>
                </a:solidFill>
              </a:rPr>
              <a:t>Single-homed ISP connectivity is used in cases when a loss in Internet connectivity is not problematic to a customer. </a:t>
            </a:r>
          </a:p>
          <a:p>
            <a:r>
              <a:rPr lang="en-US" b="1" dirty="0">
                <a:solidFill>
                  <a:schemeClr val="tx1"/>
                </a:solidFill>
              </a:rPr>
              <a:t>Dual-homed</a:t>
            </a:r>
          </a:p>
          <a:p>
            <a:pPr lvl="1"/>
            <a:r>
              <a:rPr lang="en-US" dirty="0">
                <a:solidFill>
                  <a:schemeClr val="tx1"/>
                </a:solidFill>
              </a:rPr>
              <a:t>With a connection to a single ISP, redundancy can be achieved if two links toward the same ISP are used effectively. </a:t>
            </a:r>
          </a:p>
          <a:p>
            <a:pPr lvl="1"/>
            <a:r>
              <a:rPr lang="en-US" dirty="0">
                <a:solidFill>
                  <a:schemeClr val="tx1"/>
                </a:solidFill>
              </a:rPr>
              <a:t>There are two options for dual homing: Both links can be connected to one customer router, or to enhance the resiliency further, the two links can terminate at separate routers in the customer’s network. </a:t>
            </a:r>
          </a:p>
          <a:p>
            <a:pPr lvl="1"/>
            <a:r>
              <a:rPr lang="en-US" dirty="0">
                <a:solidFill>
                  <a:schemeClr val="tx1"/>
                </a:solidFill>
              </a:rPr>
              <a:t>In either case, routing must be properly configured to allow both links to be used.</a:t>
            </a:r>
          </a:p>
        </p:txBody>
      </p:sp>
    </p:spTree>
    <p:extLst>
      <p:ext uri="{BB962C8B-B14F-4D97-AF65-F5344CB8AC3E}">
        <p14:creationId xmlns:p14="http://schemas.microsoft.com/office/powerpoint/2010/main" val="8577336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ISP Redundancy</a:t>
            </a:r>
          </a:p>
        </p:txBody>
      </p:sp>
      <p:sp>
        <p:nvSpPr>
          <p:cNvPr id="3" name="Content Placeholder 2"/>
          <p:cNvSpPr>
            <a:spLocks noGrp="1"/>
          </p:cNvSpPr>
          <p:nvPr>
            <p:ph idx="1"/>
          </p:nvPr>
        </p:nvSpPr>
        <p:spPr/>
        <p:txBody>
          <a:bodyPr>
            <a:normAutofit fontScale="92500" lnSpcReduction="20000"/>
          </a:bodyPr>
          <a:lstStyle/>
          <a:p>
            <a:r>
              <a:rPr lang="en-US" b="1" dirty="0" err="1">
                <a:solidFill>
                  <a:schemeClr val="tx1"/>
                </a:solidFill>
              </a:rPr>
              <a:t>Multihomed</a:t>
            </a:r>
            <a:endParaRPr lang="en-US" b="1" dirty="0">
              <a:solidFill>
                <a:schemeClr val="tx1"/>
              </a:solidFill>
            </a:endParaRPr>
          </a:p>
          <a:p>
            <a:pPr lvl="1"/>
            <a:r>
              <a:rPr lang="en-US" dirty="0">
                <a:solidFill>
                  <a:schemeClr val="tx1"/>
                </a:solidFill>
              </a:rPr>
              <a:t>With connections to multiple ISPs, redundancy is built in to the design. </a:t>
            </a:r>
          </a:p>
          <a:p>
            <a:pPr lvl="1"/>
            <a:r>
              <a:rPr lang="en-US" dirty="0">
                <a:solidFill>
                  <a:schemeClr val="tx1"/>
                </a:solidFill>
              </a:rPr>
              <a:t>Connections from different ISPs can terminate on the same router, or on different routers to further enhance the resiliency. </a:t>
            </a:r>
          </a:p>
          <a:p>
            <a:pPr lvl="1"/>
            <a:r>
              <a:rPr lang="en-US" dirty="0">
                <a:solidFill>
                  <a:schemeClr val="tx1"/>
                </a:solidFill>
              </a:rPr>
              <a:t>The customer is responsible for announcing its own IP address space to upstream ISPs, but should avoid forwarding any routing information between ISPs (otherwise the customer becomes a transit provider between the two ISPs). The routing used must be capable of reacting to dynamic changes. </a:t>
            </a:r>
            <a:r>
              <a:rPr lang="en-US" dirty="0" err="1">
                <a:solidFill>
                  <a:schemeClr val="tx1"/>
                </a:solidFill>
              </a:rPr>
              <a:t>Multihoming</a:t>
            </a:r>
            <a:r>
              <a:rPr lang="en-US" dirty="0">
                <a:solidFill>
                  <a:schemeClr val="tx1"/>
                </a:solidFill>
              </a:rPr>
              <a:t> also allows load balancing of traffic between ISPs.</a:t>
            </a:r>
          </a:p>
          <a:p>
            <a:r>
              <a:rPr lang="en-US" b="1" dirty="0">
                <a:solidFill>
                  <a:schemeClr val="tx1"/>
                </a:solidFill>
              </a:rPr>
              <a:t>Dual </a:t>
            </a:r>
            <a:r>
              <a:rPr lang="en-US" b="1" dirty="0" err="1">
                <a:solidFill>
                  <a:schemeClr val="tx1"/>
                </a:solidFill>
              </a:rPr>
              <a:t>multihomed</a:t>
            </a:r>
            <a:r>
              <a:rPr lang="en-US" b="1" dirty="0">
                <a:solidFill>
                  <a:schemeClr val="tx1"/>
                </a:solidFill>
              </a:rPr>
              <a:t> </a:t>
            </a:r>
          </a:p>
          <a:p>
            <a:pPr lvl="1"/>
            <a:r>
              <a:rPr lang="en-US" dirty="0">
                <a:solidFill>
                  <a:schemeClr val="tx1"/>
                </a:solidFill>
              </a:rPr>
              <a:t>To enhance the resiliency further with connections to multiple ISPs, a customer can have two links toward each ISP. </a:t>
            </a:r>
          </a:p>
        </p:txBody>
      </p:sp>
    </p:spTree>
    <p:extLst>
      <p:ext uri="{BB962C8B-B14F-4D97-AF65-F5344CB8AC3E}">
        <p14:creationId xmlns:p14="http://schemas.microsoft.com/office/powerpoint/2010/main" val="39826571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ISP Redundancy</a:t>
            </a:r>
          </a:p>
        </p:txBody>
      </p:sp>
      <p:pic>
        <p:nvPicPr>
          <p:cNvPr id="5" name="Content Placeholder 4"/>
          <p:cNvPicPr>
            <a:picLocks noGrp="1" noChangeAspect="1"/>
          </p:cNvPicPr>
          <p:nvPr>
            <p:ph idx="1"/>
          </p:nvPr>
        </p:nvPicPr>
        <p:blipFill>
          <a:blip r:embed="rId2"/>
          <a:stretch>
            <a:fillRect/>
          </a:stretch>
        </p:blipFill>
        <p:spPr>
          <a:xfrm>
            <a:off x="1493856" y="1605561"/>
            <a:ext cx="6091201" cy="4286641"/>
          </a:xfrm>
          <a:prstGeom prst="rect">
            <a:avLst/>
          </a:prstGeom>
        </p:spPr>
      </p:pic>
    </p:spTree>
    <p:extLst>
      <p:ext uri="{BB962C8B-B14F-4D97-AF65-F5344CB8AC3E}">
        <p14:creationId xmlns:p14="http://schemas.microsoft.com/office/powerpoint/2010/main" val="20363697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Public IP Address Assignment</a:t>
            </a:r>
          </a:p>
        </p:txBody>
      </p:sp>
      <p:sp>
        <p:nvSpPr>
          <p:cNvPr id="3" name="Content Placeholder 2"/>
          <p:cNvSpPr>
            <a:spLocks noGrp="1"/>
          </p:cNvSpPr>
          <p:nvPr>
            <p:ph idx="1"/>
          </p:nvPr>
        </p:nvSpPr>
        <p:spPr>
          <a:xfrm>
            <a:off x="279400" y="1528997"/>
            <a:ext cx="8520354" cy="4840333"/>
          </a:xfrm>
        </p:spPr>
        <p:txBody>
          <a:bodyPr>
            <a:normAutofit/>
          </a:bodyPr>
          <a:lstStyle/>
          <a:p>
            <a:pPr marL="0" indent="0">
              <a:buNone/>
            </a:pPr>
            <a:r>
              <a:rPr lang="en-US" sz="2000" b="1" dirty="0"/>
              <a:t>The Internet Assigned Numbers Authority (IANA):</a:t>
            </a:r>
          </a:p>
          <a:p>
            <a:r>
              <a:rPr lang="en-US" sz="2000" dirty="0"/>
              <a:t>Coordinate the global pool of IPv4 and IPv6 addresses, and provide them to RIRs</a:t>
            </a:r>
          </a:p>
          <a:p>
            <a:r>
              <a:rPr lang="en-US" sz="2000" dirty="0"/>
              <a:t>Coordinate the global pool of autonomous system numbers and provide them to RIRs</a:t>
            </a:r>
          </a:p>
          <a:p>
            <a:r>
              <a:rPr lang="en-US" sz="2000" dirty="0"/>
              <a:t>Manage the Domain Name Service (DNS) root zone</a:t>
            </a:r>
          </a:p>
          <a:p>
            <a:r>
              <a:rPr lang="en-US" sz="2000" dirty="0"/>
              <a:t>Manage the IP numbering systems (in conjunction with standards bodies)</a:t>
            </a:r>
            <a:endParaRPr lang="en-US" sz="2000" b="1" dirty="0"/>
          </a:p>
        </p:txBody>
      </p:sp>
      <p:pic>
        <p:nvPicPr>
          <p:cNvPr id="4" name="Picture 3"/>
          <p:cNvPicPr>
            <a:picLocks noChangeAspect="1"/>
          </p:cNvPicPr>
          <p:nvPr/>
        </p:nvPicPr>
        <p:blipFill>
          <a:blip r:embed="rId2"/>
          <a:stretch>
            <a:fillRect/>
          </a:stretch>
        </p:blipFill>
        <p:spPr>
          <a:xfrm>
            <a:off x="774135" y="4898991"/>
            <a:ext cx="7410961" cy="1742640"/>
          </a:xfrm>
          <a:prstGeom prst="rect">
            <a:avLst/>
          </a:prstGeom>
        </p:spPr>
      </p:pic>
    </p:spTree>
    <p:extLst>
      <p:ext uri="{BB962C8B-B14F-4D97-AF65-F5344CB8AC3E}">
        <p14:creationId xmlns:p14="http://schemas.microsoft.com/office/powerpoint/2010/main" val="35199458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Regional Internet Registries</a:t>
            </a:r>
          </a:p>
        </p:txBody>
      </p:sp>
      <p:sp>
        <p:nvSpPr>
          <p:cNvPr id="3" name="Content Placeholder 2"/>
          <p:cNvSpPr>
            <a:spLocks noGrp="1"/>
          </p:cNvSpPr>
          <p:nvPr>
            <p:ph idx="1"/>
          </p:nvPr>
        </p:nvSpPr>
        <p:spPr/>
        <p:txBody>
          <a:bodyPr>
            <a:normAutofit fontScale="77500" lnSpcReduction="20000"/>
          </a:bodyPr>
          <a:lstStyle/>
          <a:p>
            <a:r>
              <a:rPr lang="en-US" b="1" dirty="0"/>
              <a:t>African Network Information Centre (</a:t>
            </a:r>
            <a:r>
              <a:rPr lang="en-US" b="1" dirty="0" err="1"/>
              <a:t>AfriNIC</a:t>
            </a:r>
            <a:r>
              <a:rPr lang="en-US" b="1" dirty="0"/>
              <a:t>)</a:t>
            </a:r>
          </a:p>
          <a:p>
            <a:pPr lvl="1"/>
            <a:r>
              <a:rPr lang="en-US" dirty="0"/>
              <a:t>Responsible for the continent of Africa</a:t>
            </a:r>
          </a:p>
          <a:p>
            <a:r>
              <a:rPr lang="en-US" b="1" dirty="0"/>
              <a:t>Asia Pacific Network Information Centre (APNIC)</a:t>
            </a:r>
          </a:p>
          <a:p>
            <a:pPr lvl="1"/>
            <a:r>
              <a:rPr lang="en-US" dirty="0"/>
              <a:t>Administers the numbers for the Asia Pacific region</a:t>
            </a:r>
          </a:p>
          <a:p>
            <a:r>
              <a:rPr lang="en-US" b="1" dirty="0"/>
              <a:t>American Registry for Internet Numbers (ARIN) </a:t>
            </a:r>
          </a:p>
          <a:p>
            <a:pPr lvl="1"/>
            <a:r>
              <a:rPr lang="en-US" dirty="0"/>
              <a:t>Has jurisdiction over assigning numbers for Canada, the United States, and several islands in the Caribbean Sea and North Atlantic Ocean</a:t>
            </a:r>
          </a:p>
          <a:p>
            <a:r>
              <a:rPr lang="en-US" b="1" dirty="0"/>
              <a:t>Latin American and Caribbean IP Address Regional Registry (LACNIC)</a:t>
            </a:r>
          </a:p>
          <a:p>
            <a:pPr lvl="1"/>
            <a:r>
              <a:rPr lang="en-US" dirty="0"/>
              <a:t>Responsible for allocation in Latin America and portions of the Caribbean</a:t>
            </a:r>
          </a:p>
          <a:p>
            <a:r>
              <a:rPr lang="en-US" b="1" dirty="0" err="1"/>
              <a:t>Reséaux</a:t>
            </a:r>
            <a:r>
              <a:rPr lang="en-US" b="1" dirty="0"/>
              <a:t> IP </a:t>
            </a:r>
            <a:r>
              <a:rPr lang="en-US" b="1" dirty="0" err="1"/>
              <a:t>Européens</a:t>
            </a:r>
            <a:r>
              <a:rPr lang="en-US" b="1" dirty="0"/>
              <a:t> Network Coordination Centre (RIPE NCC)</a:t>
            </a:r>
          </a:p>
          <a:p>
            <a:pPr lvl="1"/>
            <a:r>
              <a:rPr lang="en-US" dirty="0"/>
              <a:t>Administers the numbers for Europe, the Middle East, and Central Asia</a:t>
            </a:r>
          </a:p>
        </p:txBody>
      </p:sp>
    </p:spTree>
    <p:extLst>
      <p:ext uri="{BB962C8B-B14F-4D97-AF65-F5344CB8AC3E}">
        <p14:creationId xmlns:p14="http://schemas.microsoft.com/office/powerpoint/2010/main" val="6943071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Public IP Address Space</a:t>
            </a:r>
          </a:p>
        </p:txBody>
      </p:sp>
      <p:sp>
        <p:nvSpPr>
          <p:cNvPr id="3" name="Content Placeholder 2"/>
          <p:cNvSpPr>
            <a:spLocks noGrp="1"/>
          </p:cNvSpPr>
          <p:nvPr>
            <p:ph idx="1"/>
          </p:nvPr>
        </p:nvSpPr>
        <p:spPr/>
        <p:txBody>
          <a:bodyPr/>
          <a:lstStyle/>
          <a:p>
            <a:r>
              <a:rPr lang="en-US" b="1" dirty="0"/>
              <a:t>Provider </a:t>
            </a:r>
            <a:r>
              <a:rPr lang="en-US" b="1" dirty="0" err="1"/>
              <a:t>Aggregatable</a:t>
            </a:r>
            <a:r>
              <a:rPr lang="en-US" b="1" dirty="0"/>
              <a:t> Address Space</a:t>
            </a:r>
          </a:p>
          <a:p>
            <a:pPr lvl="1"/>
            <a:r>
              <a:rPr lang="en-US" dirty="0"/>
              <a:t>A PA block of IP addresses is used in simple topologies, where no redundancy is needed. </a:t>
            </a:r>
          </a:p>
          <a:p>
            <a:pPr lvl="1"/>
            <a:r>
              <a:rPr lang="en-US" dirty="0"/>
              <a:t>PA address space is assigned by the ISP to its customer, from its address space. </a:t>
            </a:r>
          </a:p>
          <a:p>
            <a:pPr lvl="1"/>
            <a:r>
              <a:rPr lang="en-US" dirty="0"/>
              <a:t>If the customer changes its ISP, the new ISP will give the customer a new PA address space, and all devices with public IP addresses will have to be renumbered; the old address space cannot be transferred to the new.</a:t>
            </a:r>
          </a:p>
        </p:txBody>
      </p:sp>
    </p:spTree>
    <p:extLst>
      <p:ext uri="{BB962C8B-B14F-4D97-AF65-F5344CB8AC3E}">
        <p14:creationId xmlns:p14="http://schemas.microsoft.com/office/powerpoint/2010/main" val="24015588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Public IP Address Space</a:t>
            </a:r>
          </a:p>
        </p:txBody>
      </p:sp>
      <p:sp>
        <p:nvSpPr>
          <p:cNvPr id="3" name="Content Placeholder 2"/>
          <p:cNvSpPr>
            <a:spLocks noGrp="1"/>
          </p:cNvSpPr>
          <p:nvPr>
            <p:ph idx="1"/>
          </p:nvPr>
        </p:nvSpPr>
        <p:spPr>
          <a:xfrm>
            <a:off x="549275" y="1600201"/>
            <a:ext cx="8042276" cy="4695668"/>
          </a:xfrm>
        </p:spPr>
        <p:txBody>
          <a:bodyPr>
            <a:normAutofit fontScale="85000" lnSpcReduction="10000"/>
          </a:bodyPr>
          <a:lstStyle/>
          <a:p>
            <a:r>
              <a:rPr lang="en-US" b="1" dirty="0"/>
              <a:t>Provider-Independent Address Space</a:t>
            </a:r>
          </a:p>
          <a:p>
            <a:pPr lvl="1"/>
            <a:r>
              <a:rPr lang="en-US" sz="2000" dirty="0"/>
              <a:t>For a </a:t>
            </a:r>
            <a:r>
              <a:rPr lang="en-US" sz="2000" dirty="0" err="1"/>
              <a:t>multihomed</a:t>
            </a:r>
            <a:r>
              <a:rPr lang="en-US" sz="2000" dirty="0"/>
              <a:t> connection, a PI address space is required because the enterprise network needs to be independent of the ISP’s address space. </a:t>
            </a:r>
          </a:p>
          <a:p>
            <a:pPr lvl="1"/>
            <a:r>
              <a:rPr lang="en-US" sz="2000" dirty="0"/>
              <a:t>The PI address space must be acquired from an RIR; it is assigned directly to an organization by the RIR, and is not related to any ISP.</a:t>
            </a:r>
          </a:p>
          <a:p>
            <a:pPr lvl="1"/>
            <a:r>
              <a:rPr lang="en-US" sz="2000" dirty="0"/>
              <a:t>This address space can be routed through other service providers, resulting in more flexibility when planning connections to ISPs and when migrating between service providers.</a:t>
            </a:r>
          </a:p>
          <a:p>
            <a:pPr lvl="1"/>
            <a:r>
              <a:rPr lang="en-US" sz="2000" dirty="0"/>
              <a:t>After successfully processing an address space request, the RIR assigns the PI address space and a public autonomous system number (ASN) (described in the next section) that uniquely defines the enterprise’s network and its address spaces. </a:t>
            </a:r>
          </a:p>
          <a:p>
            <a:pPr lvl="1"/>
            <a:r>
              <a:rPr lang="en-US" sz="2000" dirty="0"/>
              <a:t>This ASN is not related to any ISP.</a:t>
            </a:r>
          </a:p>
          <a:p>
            <a:pPr lvl="1"/>
            <a:r>
              <a:rPr lang="en-US" sz="2000" dirty="0"/>
              <a:t>The enterprise then configures their Internet gateway routers to advertise the newly assigned IP address space to neighboring ISPs; the Border Gateway Protocol (BGP) is typically used for this task.</a:t>
            </a:r>
          </a:p>
        </p:txBody>
      </p:sp>
    </p:spTree>
    <p:extLst>
      <p:ext uri="{BB962C8B-B14F-4D97-AF65-F5344CB8AC3E}">
        <p14:creationId xmlns:p14="http://schemas.microsoft.com/office/powerpoint/2010/main" val="1593057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Autonomous System Numbers</a:t>
            </a:r>
          </a:p>
        </p:txBody>
      </p:sp>
      <p:sp>
        <p:nvSpPr>
          <p:cNvPr id="3" name="Content Placeholder 2"/>
          <p:cNvSpPr>
            <a:spLocks noGrp="1"/>
          </p:cNvSpPr>
          <p:nvPr>
            <p:ph idx="1"/>
          </p:nvPr>
        </p:nvSpPr>
        <p:spPr>
          <a:xfrm>
            <a:off x="279401" y="4362324"/>
            <a:ext cx="8520354" cy="1952415"/>
          </a:xfrm>
        </p:spPr>
        <p:txBody>
          <a:bodyPr/>
          <a:lstStyle/>
          <a:p>
            <a:endParaRPr lang="en-US" dirty="0"/>
          </a:p>
          <a:p>
            <a:r>
              <a:rPr lang="en-US" dirty="0"/>
              <a:t>The ASN is a very important parameter required when configuring BGP.</a:t>
            </a:r>
          </a:p>
        </p:txBody>
      </p:sp>
      <p:pic>
        <p:nvPicPr>
          <p:cNvPr id="4" name="Picture 3"/>
          <p:cNvPicPr>
            <a:picLocks noChangeAspect="1"/>
          </p:cNvPicPr>
          <p:nvPr/>
        </p:nvPicPr>
        <p:blipFill>
          <a:blip r:embed="rId2"/>
          <a:stretch>
            <a:fillRect/>
          </a:stretch>
        </p:blipFill>
        <p:spPr>
          <a:xfrm>
            <a:off x="433472" y="1624413"/>
            <a:ext cx="8273881" cy="3103681"/>
          </a:xfrm>
          <a:prstGeom prst="rect">
            <a:avLst/>
          </a:prstGeom>
        </p:spPr>
      </p:pic>
    </p:spTree>
    <p:extLst>
      <p:ext uri="{BB962C8B-B14F-4D97-AF65-F5344CB8AC3E}">
        <p14:creationId xmlns:p14="http://schemas.microsoft.com/office/powerpoint/2010/main" val="14325778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Reserved ASN</a:t>
            </a:r>
          </a:p>
        </p:txBody>
      </p:sp>
      <p:sp>
        <p:nvSpPr>
          <p:cNvPr id="3" name="Content Placeholder 2"/>
          <p:cNvSpPr>
            <a:spLocks noGrp="1"/>
          </p:cNvSpPr>
          <p:nvPr>
            <p:ph idx="1"/>
          </p:nvPr>
        </p:nvSpPr>
        <p:spPr/>
        <p:txBody>
          <a:bodyPr/>
          <a:lstStyle/>
          <a:p>
            <a:r>
              <a:rPr lang="en-US" dirty="0"/>
              <a:t>The IANA defines the following two ASN ranges to be used for private purposes, much like the private IPv4 addresses:</a:t>
            </a:r>
          </a:p>
          <a:p>
            <a:pPr lvl="1"/>
            <a:r>
              <a:rPr lang="en-US" dirty="0"/>
              <a:t>64,512 through 65,534</a:t>
            </a:r>
          </a:p>
          <a:p>
            <a:pPr lvl="1"/>
            <a:r>
              <a:rPr lang="en-US" dirty="0"/>
              <a:t>4,200,000,000 through 4,294,967,294 (64,086.59904 through 65,535.65534)</a:t>
            </a:r>
          </a:p>
          <a:p>
            <a:r>
              <a:rPr lang="en-US" dirty="0"/>
              <a:t>The IANA also defines the following two ranges for use in documentation and in sample code:</a:t>
            </a:r>
          </a:p>
          <a:p>
            <a:pPr lvl="1"/>
            <a:r>
              <a:rPr lang="en-US" dirty="0"/>
              <a:t>64,496 through 64,511</a:t>
            </a:r>
          </a:p>
          <a:p>
            <a:pPr lvl="1"/>
            <a:r>
              <a:rPr lang="en-US" dirty="0"/>
              <a:t>65,536 through 65,551</a:t>
            </a:r>
          </a:p>
        </p:txBody>
      </p:sp>
    </p:spTree>
    <p:extLst>
      <p:ext uri="{BB962C8B-B14F-4D97-AF65-F5344CB8AC3E}">
        <p14:creationId xmlns:p14="http://schemas.microsoft.com/office/powerpoint/2010/main" val="12115094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800" kern="0" dirty="0"/>
              <a:t>Establishing Single-Homed IPv4 Internet Connectivity</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740561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99881"/>
            <a:ext cx="8042276" cy="1336956"/>
          </a:xfrm>
        </p:spPr>
        <p:txBody>
          <a:bodyPr>
            <a:normAutofit/>
          </a:bodyPr>
          <a:lstStyle/>
          <a:p>
            <a:r>
              <a:rPr lang="en-US" dirty="0"/>
              <a:t>Configuring a Provider-Assigned IPv4 Address</a:t>
            </a:r>
          </a:p>
        </p:txBody>
      </p:sp>
      <p:sp>
        <p:nvSpPr>
          <p:cNvPr id="3" name="Content Placeholder 2"/>
          <p:cNvSpPr>
            <a:spLocks noGrp="1"/>
          </p:cNvSpPr>
          <p:nvPr>
            <p:ph idx="1"/>
          </p:nvPr>
        </p:nvSpPr>
        <p:spPr>
          <a:xfrm>
            <a:off x="549275" y="1892506"/>
            <a:ext cx="8042276" cy="4343400"/>
          </a:xfrm>
        </p:spPr>
        <p:txBody>
          <a:bodyPr/>
          <a:lstStyle/>
          <a:p>
            <a:r>
              <a:rPr lang="en-US" b="1" dirty="0"/>
              <a:t>Step 1. </a:t>
            </a:r>
            <a:r>
              <a:rPr lang="en-US" dirty="0"/>
              <a:t>Assign the static IPv4 address on the router’s Internet-facing interface.</a:t>
            </a:r>
          </a:p>
          <a:p>
            <a:r>
              <a:rPr lang="en-US" b="1" dirty="0"/>
              <a:t>Step 2. </a:t>
            </a:r>
            <a:r>
              <a:rPr lang="en-US" dirty="0"/>
              <a:t>Configure a default route that will forward all traffic intended for the  Internet to the ISP.</a:t>
            </a:r>
          </a:p>
        </p:txBody>
      </p:sp>
      <p:pic>
        <p:nvPicPr>
          <p:cNvPr id="4" name="Picture 3"/>
          <p:cNvPicPr>
            <a:picLocks noChangeAspect="1"/>
          </p:cNvPicPr>
          <p:nvPr/>
        </p:nvPicPr>
        <p:blipFill>
          <a:blip r:embed="rId2"/>
          <a:stretch>
            <a:fillRect/>
          </a:stretch>
        </p:blipFill>
        <p:spPr>
          <a:xfrm>
            <a:off x="884857" y="3321607"/>
            <a:ext cx="7309441" cy="1755360"/>
          </a:xfrm>
          <a:prstGeom prst="rect">
            <a:avLst/>
          </a:prstGeom>
        </p:spPr>
      </p:pic>
      <p:pic>
        <p:nvPicPr>
          <p:cNvPr id="5" name="Picture 4"/>
          <p:cNvPicPr>
            <a:picLocks noChangeAspect="1"/>
          </p:cNvPicPr>
          <p:nvPr/>
        </p:nvPicPr>
        <p:blipFill>
          <a:blip r:embed="rId3"/>
          <a:stretch>
            <a:fillRect/>
          </a:stretch>
        </p:blipFill>
        <p:spPr>
          <a:xfrm>
            <a:off x="884857" y="5152270"/>
            <a:ext cx="7309441" cy="1373760"/>
          </a:xfrm>
          <a:prstGeom prst="rect">
            <a:avLst/>
          </a:prstGeom>
        </p:spPr>
      </p:pic>
    </p:spTree>
    <p:extLst>
      <p:ext uri="{BB962C8B-B14F-4D97-AF65-F5344CB8AC3E}">
        <p14:creationId xmlns:p14="http://schemas.microsoft.com/office/powerpoint/2010/main" val="7921879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DHCP Operation</a:t>
            </a:r>
          </a:p>
        </p:txBody>
      </p:sp>
      <p:sp>
        <p:nvSpPr>
          <p:cNvPr id="3" name="Content Placeholder 2"/>
          <p:cNvSpPr>
            <a:spLocks noGrp="1"/>
          </p:cNvSpPr>
          <p:nvPr>
            <p:ph idx="1"/>
          </p:nvPr>
        </p:nvSpPr>
        <p:spPr>
          <a:xfrm>
            <a:off x="279401" y="3730336"/>
            <a:ext cx="8520354" cy="2584403"/>
          </a:xfrm>
        </p:spPr>
        <p:txBody>
          <a:bodyPr>
            <a:normAutofit fontScale="55000" lnSpcReduction="20000"/>
          </a:bodyPr>
          <a:lstStyle/>
          <a:p>
            <a:pPr marL="0" indent="0">
              <a:buNone/>
            </a:pPr>
            <a:r>
              <a:rPr lang="en-US" dirty="0"/>
              <a:t>Four other DHCP messages are possible:</a:t>
            </a:r>
          </a:p>
          <a:p>
            <a:r>
              <a:rPr lang="en-US" b="1" dirty="0"/>
              <a:t>DHCPDECLINE: </a:t>
            </a:r>
            <a:r>
              <a:rPr lang="en-US" dirty="0"/>
              <a:t>A message sent from a client to a server indicating that the address is already in use</a:t>
            </a:r>
          </a:p>
          <a:p>
            <a:r>
              <a:rPr lang="en-US" b="1" dirty="0"/>
              <a:t>DHCPNAK: </a:t>
            </a:r>
            <a:r>
              <a:rPr lang="en-US" dirty="0"/>
              <a:t>A message sent from a server indicating that it is refusing a client’s request for configuration</a:t>
            </a:r>
          </a:p>
          <a:p>
            <a:r>
              <a:rPr lang="en-US" b="1" dirty="0"/>
              <a:t>DHCPRELEASE: </a:t>
            </a:r>
            <a:r>
              <a:rPr lang="en-US" dirty="0"/>
              <a:t>A message sent from a client indicating to a server that it is giving up a lease</a:t>
            </a:r>
          </a:p>
          <a:p>
            <a:r>
              <a:rPr lang="en-US" b="1" dirty="0"/>
              <a:t>DHCPINFORM: </a:t>
            </a:r>
            <a:r>
              <a:rPr lang="en-US" dirty="0"/>
              <a:t>A message sent from a client indicating that it already has an IPv4 address, but is requesting other configuration parameters from the DHCP server, such as a DNS address</a:t>
            </a:r>
          </a:p>
        </p:txBody>
      </p:sp>
      <p:pic>
        <p:nvPicPr>
          <p:cNvPr id="4" name="Picture 3"/>
          <p:cNvPicPr>
            <a:picLocks noChangeAspect="1"/>
          </p:cNvPicPr>
          <p:nvPr/>
        </p:nvPicPr>
        <p:blipFill>
          <a:blip r:embed="rId2"/>
          <a:stretch>
            <a:fillRect/>
          </a:stretch>
        </p:blipFill>
        <p:spPr>
          <a:xfrm>
            <a:off x="1697017" y="858655"/>
            <a:ext cx="5685121" cy="2798400"/>
          </a:xfrm>
          <a:prstGeom prst="rect">
            <a:avLst/>
          </a:prstGeom>
        </p:spPr>
      </p:pic>
    </p:spTree>
    <p:extLst>
      <p:ext uri="{BB962C8B-B14F-4D97-AF65-F5344CB8AC3E}">
        <p14:creationId xmlns:p14="http://schemas.microsoft.com/office/powerpoint/2010/main" val="8810561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49275" y="407376"/>
            <a:ext cx="8042276" cy="1336956"/>
          </a:xfrm>
        </p:spPr>
        <p:txBody>
          <a:bodyPr>
            <a:normAutofit/>
          </a:bodyPr>
          <a:lstStyle/>
          <a:p>
            <a:r>
              <a:rPr lang="en-US" dirty="0"/>
              <a:t>Obtaining a Provider-Assigned IPv4 Address with DHCP</a:t>
            </a:r>
          </a:p>
        </p:txBody>
      </p:sp>
      <p:sp>
        <p:nvSpPr>
          <p:cNvPr id="4" name="Content Placeholder 3"/>
          <p:cNvSpPr>
            <a:spLocks noGrp="1"/>
          </p:cNvSpPr>
          <p:nvPr>
            <p:ph idx="1"/>
          </p:nvPr>
        </p:nvSpPr>
        <p:spPr>
          <a:xfrm>
            <a:off x="549275" y="1900001"/>
            <a:ext cx="8042276" cy="4343400"/>
          </a:xfrm>
        </p:spPr>
        <p:txBody>
          <a:bodyPr>
            <a:normAutofit/>
          </a:bodyPr>
          <a:lstStyle/>
          <a:p>
            <a:r>
              <a:rPr lang="en-US" sz="2000" dirty="0"/>
              <a:t>When dynamic assignment is used by the ISP, no manual address assignment is needed; instead, DHCP client functionality needs to be enabled on the router interface. Other configuration information can also be obtained through DHCP, such as the default gateway address.</a:t>
            </a:r>
          </a:p>
        </p:txBody>
      </p:sp>
      <p:pic>
        <p:nvPicPr>
          <p:cNvPr id="2" name="Picture 1"/>
          <p:cNvPicPr>
            <a:picLocks noChangeAspect="1"/>
          </p:cNvPicPr>
          <p:nvPr/>
        </p:nvPicPr>
        <p:blipFill>
          <a:blip r:embed="rId3"/>
          <a:stretch>
            <a:fillRect/>
          </a:stretch>
        </p:blipFill>
        <p:spPr>
          <a:xfrm>
            <a:off x="1443216" y="2913655"/>
            <a:ext cx="6192721" cy="1577280"/>
          </a:xfrm>
          <a:prstGeom prst="rect">
            <a:avLst/>
          </a:prstGeom>
        </p:spPr>
      </p:pic>
      <p:pic>
        <p:nvPicPr>
          <p:cNvPr id="5" name="Picture 4"/>
          <p:cNvPicPr>
            <a:picLocks noChangeAspect="1"/>
          </p:cNvPicPr>
          <p:nvPr/>
        </p:nvPicPr>
        <p:blipFill>
          <a:blip r:embed="rId4"/>
          <a:stretch>
            <a:fillRect/>
          </a:stretch>
        </p:blipFill>
        <p:spPr>
          <a:xfrm>
            <a:off x="1336388" y="4490935"/>
            <a:ext cx="6406379" cy="2278967"/>
          </a:xfrm>
          <a:prstGeom prst="rect">
            <a:avLst/>
          </a:prstGeom>
        </p:spPr>
      </p:pic>
    </p:spTree>
    <p:extLst>
      <p:ext uri="{BB962C8B-B14F-4D97-AF65-F5344CB8AC3E}">
        <p14:creationId xmlns:p14="http://schemas.microsoft.com/office/powerpoint/2010/main" val="2978687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410348"/>
            <a:ext cx="8521700" cy="1365986"/>
          </a:xfrm>
        </p:spPr>
        <p:txBody>
          <a:bodyPr>
            <a:normAutofit/>
          </a:bodyPr>
          <a:lstStyle/>
          <a:p>
            <a:r>
              <a:rPr lang="en-US" dirty="0"/>
              <a:t>Configuring a Router as a DHCP Server and DHCP Relay Agent</a:t>
            </a:r>
          </a:p>
        </p:txBody>
      </p:sp>
      <p:pic>
        <p:nvPicPr>
          <p:cNvPr id="4" name="Picture 3"/>
          <p:cNvPicPr>
            <a:picLocks noChangeAspect="1"/>
          </p:cNvPicPr>
          <p:nvPr/>
        </p:nvPicPr>
        <p:blipFill>
          <a:blip r:embed="rId2"/>
          <a:stretch>
            <a:fillRect/>
          </a:stretch>
        </p:blipFill>
        <p:spPr>
          <a:xfrm>
            <a:off x="1784456" y="1936836"/>
            <a:ext cx="5177521" cy="1208400"/>
          </a:xfrm>
          <a:prstGeom prst="rect">
            <a:avLst/>
          </a:prstGeom>
        </p:spPr>
      </p:pic>
      <p:pic>
        <p:nvPicPr>
          <p:cNvPr id="5" name="Picture 4"/>
          <p:cNvPicPr>
            <a:picLocks noChangeAspect="1"/>
          </p:cNvPicPr>
          <p:nvPr/>
        </p:nvPicPr>
        <p:blipFill>
          <a:blip r:embed="rId3"/>
          <a:stretch>
            <a:fillRect/>
          </a:stretch>
        </p:blipFill>
        <p:spPr>
          <a:xfrm>
            <a:off x="884857" y="3581121"/>
            <a:ext cx="7309441" cy="1653600"/>
          </a:xfrm>
          <a:prstGeom prst="rect">
            <a:avLst/>
          </a:prstGeom>
        </p:spPr>
      </p:pic>
      <p:pic>
        <p:nvPicPr>
          <p:cNvPr id="6" name="Picture 5"/>
          <p:cNvPicPr>
            <a:picLocks noChangeAspect="1"/>
          </p:cNvPicPr>
          <p:nvPr/>
        </p:nvPicPr>
        <p:blipFill>
          <a:blip r:embed="rId4"/>
          <a:stretch>
            <a:fillRect/>
          </a:stretch>
        </p:blipFill>
        <p:spPr>
          <a:xfrm>
            <a:off x="917279" y="5234721"/>
            <a:ext cx="7309441" cy="737760"/>
          </a:xfrm>
          <a:prstGeom prst="rect">
            <a:avLst/>
          </a:prstGeom>
        </p:spPr>
      </p:pic>
    </p:spTree>
    <p:extLst>
      <p:ext uri="{BB962C8B-B14F-4D97-AF65-F5344CB8AC3E}">
        <p14:creationId xmlns:p14="http://schemas.microsoft.com/office/powerpoint/2010/main" val="7709732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114122"/>
          </a:xfrm>
        </p:spPr>
        <p:txBody>
          <a:bodyPr/>
          <a:lstStyle/>
          <a:p>
            <a:r>
              <a:rPr lang="en-US" dirty="0"/>
              <a:t>NAT</a:t>
            </a:r>
          </a:p>
        </p:txBody>
      </p:sp>
      <p:sp>
        <p:nvSpPr>
          <p:cNvPr id="3" name="Content Placeholder 2"/>
          <p:cNvSpPr>
            <a:spLocks noGrp="1"/>
          </p:cNvSpPr>
          <p:nvPr>
            <p:ph idx="1"/>
          </p:nvPr>
        </p:nvSpPr>
        <p:spPr>
          <a:xfrm>
            <a:off x="549275" y="1307893"/>
            <a:ext cx="8042276" cy="4343400"/>
          </a:xfrm>
        </p:spPr>
        <p:txBody>
          <a:bodyPr>
            <a:noAutofit/>
          </a:bodyPr>
          <a:lstStyle/>
          <a:p>
            <a:r>
              <a:rPr lang="en-US" sz="2000" dirty="0"/>
              <a:t>NAT is usually implemented on border devices such as firewalls or routers, which allows devices within an organization to have private addresses. </a:t>
            </a:r>
          </a:p>
          <a:p>
            <a:r>
              <a:rPr lang="en-US" sz="2000" dirty="0"/>
              <a:t>NAT translates private addresses to public addresses and vice versa, keeping a mapping between the two for return traffic. </a:t>
            </a:r>
          </a:p>
          <a:p>
            <a:r>
              <a:rPr lang="en-US" sz="2000" dirty="0"/>
              <a:t>NAT can be configured to translate all private addresses to only one public address or to pick from a pool of public addresses.</a:t>
            </a:r>
          </a:p>
          <a:p>
            <a:r>
              <a:rPr lang="en-US" sz="2000" dirty="0"/>
              <a:t>RFC 1918, </a:t>
            </a:r>
            <a:r>
              <a:rPr lang="en-US" sz="2000" i="1" dirty="0"/>
              <a:t>Address Allocation for Private Internets </a:t>
            </a:r>
            <a:r>
              <a:rPr lang="en-US" sz="2000" dirty="0"/>
              <a:t>, has set aside the following IPv4 address space for private use:</a:t>
            </a:r>
          </a:p>
          <a:p>
            <a:pPr lvl="1"/>
            <a:r>
              <a:rPr lang="en-US" sz="1600" b="1" dirty="0"/>
              <a:t>Class A network: </a:t>
            </a:r>
            <a:r>
              <a:rPr lang="en-US" sz="1600" dirty="0"/>
              <a:t>10.0.0.0 to 10.255.255.255</a:t>
            </a:r>
          </a:p>
          <a:p>
            <a:pPr lvl="1"/>
            <a:r>
              <a:rPr lang="en-US" sz="1600" b="1" dirty="0"/>
              <a:t>Class B network: </a:t>
            </a:r>
            <a:r>
              <a:rPr lang="en-US" sz="1600" dirty="0"/>
              <a:t>172.16.0.0 to 172.31.255.255</a:t>
            </a:r>
          </a:p>
          <a:p>
            <a:pPr lvl="1"/>
            <a:r>
              <a:rPr lang="en-US" sz="1600" b="1" dirty="0"/>
              <a:t>Class C network: </a:t>
            </a:r>
            <a:r>
              <a:rPr lang="en-US" sz="1600" dirty="0"/>
              <a:t>192.168.0.0 to 192.168.255.255</a:t>
            </a:r>
          </a:p>
        </p:txBody>
      </p:sp>
    </p:spTree>
    <p:extLst>
      <p:ext uri="{BB962C8B-B14F-4D97-AF65-F5344CB8AC3E}">
        <p14:creationId xmlns:p14="http://schemas.microsoft.com/office/powerpoint/2010/main" val="13318610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986706"/>
          </a:xfrm>
        </p:spPr>
        <p:txBody>
          <a:bodyPr/>
          <a:lstStyle/>
          <a:p>
            <a:r>
              <a:rPr lang="en-US" dirty="0"/>
              <a:t>NAT</a:t>
            </a:r>
          </a:p>
        </p:txBody>
      </p:sp>
      <p:sp>
        <p:nvSpPr>
          <p:cNvPr id="3" name="Content Placeholder 2"/>
          <p:cNvSpPr>
            <a:spLocks noGrp="1"/>
          </p:cNvSpPr>
          <p:nvPr>
            <p:ph idx="1"/>
          </p:nvPr>
        </p:nvSpPr>
        <p:spPr>
          <a:xfrm>
            <a:off x="310236" y="1166177"/>
            <a:ext cx="8520354" cy="3522883"/>
          </a:xfrm>
        </p:spPr>
        <p:txBody>
          <a:bodyPr>
            <a:normAutofit fontScale="55000" lnSpcReduction="20000"/>
          </a:bodyPr>
          <a:lstStyle/>
          <a:p>
            <a:pPr marL="0" indent="0">
              <a:buNone/>
            </a:pPr>
            <a:r>
              <a:rPr lang="en-US" sz="2800" dirty="0"/>
              <a:t>NAT uses the terms </a:t>
            </a:r>
            <a:r>
              <a:rPr lang="en-US" sz="2800" i="1" dirty="0"/>
              <a:t>inside </a:t>
            </a:r>
            <a:r>
              <a:rPr lang="en-US" sz="2800" dirty="0"/>
              <a:t>and </a:t>
            </a:r>
            <a:r>
              <a:rPr lang="en-US" sz="2800" i="1" dirty="0"/>
              <a:t>outside </a:t>
            </a:r>
            <a:r>
              <a:rPr lang="en-US" sz="2800" dirty="0"/>
              <a:t>. Inside means internal to your network, and outside means external to your network. NAT includes the following four types of addresses:</a:t>
            </a:r>
          </a:p>
          <a:p>
            <a:r>
              <a:rPr lang="en-US" sz="2800" b="1" dirty="0"/>
              <a:t>Inside local address</a:t>
            </a:r>
          </a:p>
          <a:p>
            <a:pPr lvl="1"/>
            <a:r>
              <a:rPr lang="en-US" dirty="0"/>
              <a:t>The IPv4 address assigned to a device on the internal network.</a:t>
            </a:r>
          </a:p>
          <a:p>
            <a:r>
              <a:rPr lang="en-US" sz="2800" b="1" dirty="0"/>
              <a:t>Inside global address</a:t>
            </a:r>
          </a:p>
          <a:p>
            <a:pPr lvl="1"/>
            <a:r>
              <a:rPr lang="en-US" dirty="0"/>
              <a:t>The IPv4 address of an internal device as it appears to the external network. This is the address to which the inside local address is translated.</a:t>
            </a:r>
          </a:p>
          <a:p>
            <a:r>
              <a:rPr lang="en-US" sz="2800" b="1" dirty="0"/>
              <a:t>Outside local address</a:t>
            </a:r>
          </a:p>
          <a:p>
            <a:pPr lvl="1"/>
            <a:r>
              <a:rPr lang="en-US" dirty="0"/>
              <a:t>The IPv4 address of an external device as it appears to the internal network. If outside addresses are being translated, this is the address to which the outside global address is translated.</a:t>
            </a:r>
          </a:p>
          <a:p>
            <a:r>
              <a:rPr lang="en-US" sz="2800" b="1" dirty="0"/>
              <a:t>Outside global address</a:t>
            </a:r>
          </a:p>
          <a:p>
            <a:pPr lvl="1"/>
            <a:r>
              <a:rPr lang="en-US" dirty="0"/>
              <a:t>The IPv4 address assigned to a device on the external network.</a:t>
            </a:r>
          </a:p>
          <a:p>
            <a:endParaRPr lang="en-US" dirty="0"/>
          </a:p>
        </p:txBody>
      </p:sp>
      <p:pic>
        <p:nvPicPr>
          <p:cNvPr id="4" name="Content Placeholder 3"/>
          <p:cNvPicPr>
            <a:picLocks noChangeAspect="1"/>
          </p:cNvPicPr>
          <p:nvPr/>
        </p:nvPicPr>
        <p:blipFill>
          <a:blip r:embed="rId2"/>
          <a:stretch>
            <a:fillRect/>
          </a:stretch>
        </p:blipFill>
        <p:spPr bwMode="auto">
          <a:xfrm>
            <a:off x="1955701" y="4554150"/>
            <a:ext cx="5229424" cy="2082492"/>
          </a:xfrm>
          <a:prstGeom prst="rect">
            <a:avLst/>
          </a:prstGeom>
          <a:noFill/>
          <a:ln w="9525" algn="ctr">
            <a:noFill/>
            <a:miter lim="800000"/>
            <a:headEnd/>
            <a:tailEnd/>
          </a:ln>
        </p:spPr>
      </p:pic>
    </p:spTree>
    <p:extLst>
      <p:ext uri="{BB962C8B-B14F-4D97-AF65-F5344CB8AC3E}">
        <p14:creationId xmlns:p14="http://schemas.microsoft.com/office/powerpoint/2010/main" val="5843629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144103"/>
          </a:xfrm>
        </p:spPr>
        <p:txBody>
          <a:bodyPr/>
          <a:lstStyle/>
          <a:p>
            <a:r>
              <a:rPr lang="en-US" dirty="0"/>
              <a:t>Types of NAT	</a:t>
            </a:r>
          </a:p>
        </p:txBody>
      </p:sp>
      <p:sp>
        <p:nvSpPr>
          <p:cNvPr id="6" name="Content Placeholder 5"/>
          <p:cNvSpPr>
            <a:spLocks noGrp="1"/>
          </p:cNvSpPr>
          <p:nvPr>
            <p:ph idx="1"/>
          </p:nvPr>
        </p:nvSpPr>
        <p:spPr>
          <a:xfrm>
            <a:off x="549275" y="1600201"/>
            <a:ext cx="8042276" cy="4590534"/>
          </a:xfrm>
        </p:spPr>
        <p:txBody>
          <a:bodyPr>
            <a:normAutofit fontScale="77500" lnSpcReduction="20000"/>
          </a:bodyPr>
          <a:lstStyle/>
          <a:p>
            <a:pPr>
              <a:lnSpc>
                <a:spcPct val="120000"/>
              </a:lnSpc>
            </a:pPr>
            <a:r>
              <a:rPr lang="en-US" b="1" dirty="0"/>
              <a:t>Static NAT</a:t>
            </a:r>
          </a:p>
          <a:p>
            <a:pPr lvl="1">
              <a:lnSpc>
                <a:spcPct val="120000"/>
              </a:lnSpc>
            </a:pPr>
            <a:r>
              <a:rPr lang="en-US" dirty="0"/>
              <a:t>Static NAT is one-to-one translation. Static NAT is particularly useful when a device must be accessible from outside the network</a:t>
            </a:r>
          </a:p>
          <a:p>
            <a:pPr>
              <a:lnSpc>
                <a:spcPct val="120000"/>
              </a:lnSpc>
            </a:pPr>
            <a:r>
              <a:rPr lang="en-US" b="1" dirty="0"/>
              <a:t>Dynamic NAT</a:t>
            </a:r>
          </a:p>
          <a:p>
            <a:pPr lvl="1">
              <a:lnSpc>
                <a:spcPct val="120000"/>
              </a:lnSpc>
            </a:pPr>
            <a:r>
              <a:rPr lang="en-US" dirty="0"/>
              <a:t>Dynamic NAT is many-to-many translation, using a pool of addresses. When an inside device accesses an outside network, it is assigned an available IPv4 address from the pool on a first-come, first-serve basis. When using dynamic NAT, you need to ensure that there are enough addresses available in the pool to satisfy the total number of user sessions. </a:t>
            </a:r>
          </a:p>
          <a:p>
            <a:pPr>
              <a:lnSpc>
                <a:spcPct val="120000"/>
              </a:lnSpc>
            </a:pPr>
            <a:r>
              <a:rPr lang="en-US" b="1" dirty="0"/>
              <a:t>Port Address Translation (PAT)</a:t>
            </a:r>
          </a:p>
          <a:p>
            <a:pPr lvl="1">
              <a:lnSpc>
                <a:spcPct val="120000"/>
              </a:lnSpc>
            </a:pPr>
            <a:r>
              <a:rPr lang="en-US" dirty="0"/>
              <a:t>PAT is many-to-one translation; for example, it maps multiple inside local IPv4 addresses to a single inside global IPv4 address by tracking port numbers. PAT is also known as </a:t>
            </a:r>
            <a:r>
              <a:rPr lang="en-US" i="1" dirty="0"/>
              <a:t>NAT overloading </a:t>
            </a:r>
            <a:r>
              <a:rPr lang="en-US" dirty="0"/>
              <a:t>.</a:t>
            </a:r>
          </a:p>
        </p:txBody>
      </p:sp>
    </p:spTree>
    <p:extLst>
      <p:ext uri="{BB962C8B-B14F-4D97-AF65-F5344CB8AC3E}">
        <p14:creationId xmlns:p14="http://schemas.microsoft.com/office/powerpoint/2010/main" val="41010080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Configuring Static NAT</a:t>
            </a:r>
          </a:p>
        </p:txBody>
      </p:sp>
      <p:sp>
        <p:nvSpPr>
          <p:cNvPr id="3" name="Content Placeholder 2"/>
          <p:cNvSpPr>
            <a:spLocks noGrp="1"/>
          </p:cNvSpPr>
          <p:nvPr>
            <p:ph idx="1"/>
          </p:nvPr>
        </p:nvSpPr>
        <p:spPr/>
        <p:txBody>
          <a:bodyPr>
            <a:normAutofit/>
          </a:bodyPr>
          <a:lstStyle/>
          <a:p>
            <a:r>
              <a:rPr lang="en-US" dirty="0"/>
              <a:t>Using the </a:t>
            </a:r>
            <a:r>
              <a:rPr lang="en-US" sz="2000" b="1" dirty="0" err="1">
                <a:latin typeface="Consolas" panose="020B0609020204030204" pitchFamily="49" charset="0"/>
                <a:cs typeface="Consolas" panose="020B0609020204030204" pitchFamily="49" charset="0"/>
              </a:rPr>
              <a:t>ip</a:t>
            </a:r>
            <a:r>
              <a:rPr lang="en-US" sz="2000" b="1" dirty="0">
                <a:latin typeface="Consolas" panose="020B0609020204030204" pitchFamily="49" charset="0"/>
                <a:cs typeface="Consolas" panose="020B0609020204030204" pitchFamily="49" charset="0"/>
              </a:rPr>
              <a:t> </a:t>
            </a:r>
            <a:r>
              <a:rPr lang="en-US" sz="2000" b="1" dirty="0" err="1">
                <a:latin typeface="Consolas" panose="020B0609020204030204" pitchFamily="49" charset="0"/>
                <a:cs typeface="Consolas" panose="020B0609020204030204" pitchFamily="49" charset="0"/>
              </a:rPr>
              <a:t>nat</a:t>
            </a:r>
            <a:r>
              <a:rPr lang="en-US" sz="2000" b="1" dirty="0">
                <a:latin typeface="Consolas" panose="020B0609020204030204" pitchFamily="49" charset="0"/>
                <a:cs typeface="Consolas" panose="020B0609020204030204" pitchFamily="49" charset="0"/>
              </a:rPr>
              <a:t> inside source static </a:t>
            </a:r>
            <a:r>
              <a:rPr lang="en-US" sz="2000" i="1" dirty="0">
                <a:latin typeface="Consolas" panose="020B0609020204030204" pitchFamily="49" charset="0"/>
                <a:cs typeface="Consolas" panose="020B0609020204030204" pitchFamily="49" charset="0"/>
              </a:rPr>
              <a:t>local-</a:t>
            </a:r>
            <a:r>
              <a:rPr lang="en-US" sz="2000" i="1" dirty="0" err="1">
                <a:latin typeface="Consolas" panose="020B0609020204030204" pitchFamily="49" charset="0"/>
                <a:cs typeface="Consolas" panose="020B0609020204030204" pitchFamily="49" charset="0"/>
              </a:rPr>
              <a:t>ip</a:t>
            </a:r>
            <a:r>
              <a:rPr lang="en-US" sz="2000" i="1" dirty="0">
                <a:latin typeface="Consolas" panose="020B0609020204030204" pitchFamily="49" charset="0"/>
                <a:cs typeface="Consolas" panose="020B0609020204030204" pitchFamily="49" charset="0"/>
              </a:rPr>
              <a:t> global-</a:t>
            </a:r>
            <a:r>
              <a:rPr lang="en-US" sz="2000" i="1" dirty="0" err="1">
                <a:latin typeface="Consolas" panose="020B0609020204030204" pitchFamily="49" charset="0"/>
                <a:cs typeface="Consolas" panose="020B0609020204030204" pitchFamily="49" charset="0"/>
              </a:rPr>
              <a:t>ip</a:t>
            </a:r>
            <a:r>
              <a:rPr lang="en-US" sz="2000" i="1" dirty="0"/>
              <a:t> </a:t>
            </a:r>
            <a:r>
              <a:rPr lang="en-US" dirty="0"/>
              <a:t>global configuration command</a:t>
            </a:r>
            <a:r>
              <a:rPr lang="en-US" sz="2000" dirty="0"/>
              <a:t>.</a:t>
            </a:r>
          </a:p>
        </p:txBody>
      </p:sp>
      <p:pic>
        <p:nvPicPr>
          <p:cNvPr id="4" name="Picture 3"/>
          <p:cNvPicPr>
            <a:picLocks noChangeAspect="1"/>
          </p:cNvPicPr>
          <p:nvPr/>
        </p:nvPicPr>
        <p:blipFill>
          <a:blip r:embed="rId2"/>
          <a:stretch>
            <a:fillRect/>
          </a:stretch>
        </p:blipFill>
        <p:spPr>
          <a:xfrm>
            <a:off x="859477" y="2998559"/>
            <a:ext cx="7360201" cy="1500960"/>
          </a:xfrm>
          <a:prstGeom prst="rect">
            <a:avLst/>
          </a:prstGeom>
        </p:spPr>
      </p:pic>
    </p:spTree>
    <p:extLst>
      <p:ext uri="{BB962C8B-B14F-4D97-AF65-F5344CB8AC3E}">
        <p14:creationId xmlns:p14="http://schemas.microsoft.com/office/powerpoint/2010/main" val="32738163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Configuring Static NAT - Example</a:t>
            </a:r>
          </a:p>
        </p:txBody>
      </p:sp>
      <p:pic>
        <p:nvPicPr>
          <p:cNvPr id="4" name="Picture 3"/>
          <p:cNvPicPr>
            <a:picLocks noChangeAspect="1"/>
          </p:cNvPicPr>
          <p:nvPr/>
        </p:nvPicPr>
        <p:blipFill>
          <a:blip r:embed="rId2"/>
          <a:stretch>
            <a:fillRect/>
          </a:stretch>
        </p:blipFill>
        <p:spPr>
          <a:xfrm>
            <a:off x="748630" y="1935742"/>
            <a:ext cx="7185361" cy="1617715"/>
          </a:xfrm>
          <a:prstGeom prst="rect">
            <a:avLst/>
          </a:prstGeom>
        </p:spPr>
      </p:pic>
      <p:pic>
        <p:nvPicPr>
          <p:cNvPr id="5" name="Picture 4"/>
          <p:cNvPicPr>
            <a:picLocks noChangeAspect="1"/>
          </p:cNvPicPr>
          <p:nvPr/>
        </p:nvPicPr>
        <p:blipFill>
          <a:blip r:embed="rId3"/>
          <a:stretch>
            <a:fillRect/>
          </a:stretch>
        </p:blipFill>
        <p:spPr>
          <a:xfrm>
            <a:off x="841861" y="3888997"/>
            <a:ext cx="7749690" cy="2517907"/>
          </a:xfrm>
          <a:prstGeom prst="rect">
            <a:avLst/>
          </a:prstGeom>
        </p:spPr>
      </p:pic>
    </p:spTree>
    <p:extLst>
      <p:ext uri="{BB962C8B-B14F-4D97-AF65-F5344CB8AC3E}">
        <p14:creationId xmlns:p14="http://schemas.microsoft.com/office/powerpoint/2010/main" val="17107541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49981"/>
            <a:ext cx="8042276" cy="1046668"/>
          </a:xfrm>
        </p:spPr>
        <p:txBody>
          <a:bodyPr/>
          <a:lstStyle/>
          <a:p>
            <a:r>
              <a:rPr lang="en-US" dirty="0"/>
              <a:t>Configuring Dynamic NAT</a:t>
            </a:r>
          </a:p>
        </p:txBody>
      </p:sp>
      <p:sp>
        <p:nvSpPr>
          <p:cNvPr id="3" name="Content Placeholder 2"/>
          <p:cNvSpPr>
            <a:spLocks noGrp="1"/>
          </p:cNvSpPr>
          <p:nvPr>
            <p:ph idx="1"/>
          </p:nvPr>
        </p:nvSpPr>
        <p:spPr>
          <a:xfrm>
            <a:off x="549275" y="1439056"/>
            <a:ext cx="8042276" cy="4646950"/>
          </a:xfrm>
        </p:spPr>
        <p:txBody>
          <a:bodyPr>
            <a:normAutofit/>
          </a:bodyPr>
          <a:lstStyle/>
          <a:p>
            <a:r>
              <a:rPr lang="en-US" sz="2000" b="1" dirty="0" err="1">
                <a:latin typeface="Consolas" panose="020B0609020204030204" pitchFamily="49" charset="0"/>
                <a:cs typeface="Consolas" panose="020B0609020204030204" pitchFamily="49" charset="0"/>
              </a:rPr>
              <a:t>ip</a:t>
            </a:r>
            <a:r>
              <a:rPr lang="en-US" sz="2000" b="1" dirty="0">
                <a:latin typeface="Consolas" panose="020B0609020204030204" pitchFamily="49" charset="0"/>
                <a:cs typeface="Consolas" panose="020B0609020204030204" pitchFamily="49" charset="0"/>
              </a:rPr>
              <a:t> </a:t>
            </a:r>
            <a:r>
              <a:rPr lang="en-US" sz="2000" b="1" dirty="0" err="1">
                <a:latin typeface="Consolas" panose="020B0609020204030204" pitchFamily="49" charset="0"/>
                <a:cs typeface="Consolas" panose="020B0609020204030204" pitchFamily="49" charset="0"/>
              </a:rPr>
              <a:t>nat</a:t>
            </a:r>
            <a:r>
              <a:rPr lang="en-US" sz="2000" b="1" dirty="0">
                <a:latin typeface="Consolas" panose="020B0609020204030204" pitchFamily="49" charset="0"/>
                <a:cs typeface="Consolas" panose="020B0609020204030204" pitchFamily="49" charset="0"/>
              </a:rPr>
              <a:t> inside source list </a:t>
            </a:r>
            <a:r>
              <a:rPr lang="en-US" sz="2000" dirty="0">
                <a:latin typeface="Consolas" panose="020B0609020204030204" pitchFamily="49" charset="0"/>
                <a:cs typeface="Consolas" panose="020B0609020204030204" pitchFamily="49" charset="0"/>
              </a:rPr>
              <a:t>{ </a:t>
            </a:r>
            <a:r>
              <a:rPr lang="en-US" sz="2000" i="1" dirty="0">
                <a:latin typeface="Consolas" panose="020B0609020204030204" pitchFamily="49" charset="0"/>
                <a:cs typeface="Consolas" panose="020B0609020204030204" pitchFamily="49" charset="0"/>
              </a:rPr>
              <a:t>access-list-number </a:t>
            </a:r>
            <a:r>
              <a:rPr lang="en-US" sz="2000" dirty="0">
                <a:latin typeface="Consolas" panose="020B0609020204030204" pitchFamily="49" charset="0"/>
                <a:cs typeface="Consolas" panose="020B0609020204030204" pitchFamily="49" charset="0"/>
              </a:rPr>
              <a:t>| </a:t>
            </a:r>
            <a:r>
              <a:rPr lang="en-US" sz="2000" i="1" dirty="0">
                <a:latin typeface="Consolas" panose="020B0609020204030204" pitchFamily="49" charset="0"/>
                <a:cs typeface="Consolas" panose="020B0609020204030204" pitchFamily="49" charset="0"/>
              </a:rPr>
              <a:t>access-list-name </a:t>
            </a:r>
            <a:r>
              <a:rPr lang="en-US" sz="2000" dirty="0">
                <a:latin typeface="Consolas" panose="020B0609020204030204" pitchFamily="49" charset="0"/>
                <a:cs typeface="Consolas" panose="020B0609020204030204" pitchFamily="49" charset="0"/>
              </a:rPr>
              <a:t>} </a:t>
            </a:r>
            <a:r>
              <a:rPr lang="en-US" sz="2000" b="1" dirty="0">
                <a:latin typeface="Consolas" panose="020B0609020204030204" pitchFamily="49" charset="0"/>
                <a:cs typeface="Consolas" panose="020B0609020204030204" pitchFamily="49" charset="0"/>
              </a:rPr>
              <a:t>pool </a:t>
            </a:r>
            <a:r>
              <a:rPr lang="en-US" sz="2000" i="1" dirty="0">
                <a:latin typeface="Consolas" panose="020B0609020204030204" pitchFamily="49" charset="0"/>
                <a:cs typeface="Consolas" panose="020B0609020204030204" pitchFamily="49" charset="0"/>
              </a:rPr>
              <a:t>name</a:t>
            </a:r>
            <a:endParaRPr lang="en-US" sz="2000" dirty="0">
              <a:latin typeface="Consolas" panose="020B0609020204030204" pitchFamily="49" charset="0"/>
              <a:cs typeface="Consolas" panose="020B0609020204030204" pitchFamily="49" charset="0"/>
            </a:endParaRPr>
          </a:p>
        </p:txBody>
      </p:sp>
      <p:pic>
        <p:nvPicPr>
          <p:cNvPr id="4" name="Picture 3"/>
          <p:cNvPicPr>
            <a:picLocks noChangeAspect="1"/>
          </p:cNvPicPr>
          <p:nvPr/>
        </p:nvPicPr>
        <p:blipFill>
          <a:blip r:embed="rId2"/>
          <a:stretch>
            <a:fillRect/>
          </a:stretch>
        </p:blipFill>
        <p:spPr>
          <a:xfrm>
            <a:off x="1139687" y="2170589"/>
            <a:ext cx="6730347" cy="2102429"/>
          </a:xfrm>
          <a:prstGeom prst="rect">
            <a:avLst/>
          </a:prstGeom>
        </p:spPr>
      </p:pic>
      <p:pic>
        <p:nvPicPr>
          <p:cNvPr id="5" name="Picture 4"/>
          <p:cNvPicPr>
            <a:picLocks noChangeAspect="1"/>
          </p:cNvPicPr>
          <p:nvPr/>
        </p:nvPicPr>
        <p:blipFill>
          <a:blip r:embed="rId3"/>
          <a:stretch>
            <a:fillRect/>
          </a:stretch>
        </p:blipFill>
        <p:spPr>
          <a:xfrm>
            <a:off x="1201843" y="4286909"/>
            <a:ext cx="6592052" cy="1143629"/>
          </a:xfrm>
          <a:prstGeom prst="rect">
            <a:avLst/>
          </a:prstGeom>
        </p:spPr>
      </p:pic>
      <p:pic>
        <p:nvPicPr>
          <p:cNvPr id="6" name="Picture 5"/>
          <p:cNvPicPr>
            <a:picLocks noChangeAspect="1"/>
          </p:cNvPicPr>
          <p:nvPr/>
        </p:nvPicPr>
        <p:blipFill>
          <a:blip r:embed="rId4"/>
          <a:stretch>
            <a:fillRect/>
          </a:stretch>
        </p:blipFill>
        <p:spPr>
          <a:xfrm>
            <a:off x="1201844" y="5452086"/>
            <a:ext cx="6592052" cy="1282251"/>
          </a:xfrm>
          <a:prstGeom prst="rect">
            <a:avLst/>
          </a:prstGeom>
        </p:spPr>
      </p:pic>
    </p:spTree>
    <p:extLst>
      <p:ext uri="{BB962C8B-B14F-4D97-AF65-F5344CB8AC3E}">
        <p14:creationId xmlns:p14="http://schemas.microsoft.com/office/powerpoint/2010/main" val="39418262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226319"/>
          </a:xfrm>
        </p:spPr>
        <p:txBody>
          <a:bodyPr/>
          <a:lstStyle/>
          <a:p>
            <a:r>
              <a:rPr lang="en-US" dirty="0"/>
              <a:t>Configuring Dynamic NAT - Example</a:t>
            </a:r>
          </a:p>
        </p:txBody>
      </p:sp>
      <p:pic>
        <p:nvPicPr>
          <p:cNvPr id="4" name="Picture 3"/>
          <p:cNvPicPr>
            <a:picLocks noChangeAspect="1"/>
          </p:cNvPicPr>
          <p:nvPr/>
        </p:nvPicPr>
        <p:blipFill>
          <a:blip r:embed="rId2"/>
          <a:stretch>
            <a:fillRect/>
          </a:stretch>
        </p:blipFill>
        <p:spPr>
          <a:xfrm>
            <a:off x="1090275" y="1333895"/>
            <a:ext cx="6598801" cy="2124240"/>
          </a:xfrm>
          <a:prstGeom prst="rect">
            <a:avLst/>
          </a:prstGeom>
        </p:spPr>
      </p:pic>
      <p:pic>
        <p:nvPicPr>
          <p:cNvPr id="5" name="Picture 4"/>
          <p:cNvPicPr>
            <a:picLocks noChangeAspect="1"/>
          </p:cNvPicPr>
          <p:nvPr/>
        </p:nvPicPr>
        <p:blipFill>
          <a:blip r:embed="rId3"/>
          <a:stretch>
            <a:fillRect/>
          </a:stretch>
        </p:blipFill>
        <p:spPr>
          <a:xfrm>
            <a:off x="915692" y="3535969"/>
            <a:ext cx="7309441" cy="3116401"/>
          </a:xfrm>
          <a:prstGeom prst="rect">
            <a:avLst/>
          </a:prstGeom>
        </p:spPr>
      </p:pic>
    </p:spTree>
    <p:extLst>
      <p:ext uri="{BB962C8B-B14F-4D97-AF65-F5344CB8AC3E}">
        <p14:creationId xmlns:p14="http://schemas.microsoft.com/office/powerpoint/2010/main" val="6209745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Configuring PAT</a:t>
            </a:r>
          </a:p>
        </p:txBody>
      </p:sp>
      <p:sp>
        <p:nvSpPr>
          <p:cNvPr id="3" name="Content Placeholder 2"/>
          <p:cNvSpPr>
            <a:spLocks noGrp="1"/>
          </p:cNvSpPr>
          <p:nvPr>
            <p:ph idx="1"/>
          </p:nvPr>
        </p:nvSpPr>
        <p:spPr/>
        <p:txBody>
          <a:bodyPr>
            <a:normAutofit/>
          </a:bodyPr>
          <a:lstStyle/>
          <a:p>
            <a:r>
              <a:rPr lang="en-US" sz="2000" b="1" dirty="0" err="1">
                <a:latin typeface="Consolas" panose="020B0609020204030204" pitchFamily="49" charset="0"/>
                <a:cs typeface="Consolas" panose="020B0609020204030204" pitchFamily="49" charset="0"/>
              </a:rPr>
              <a:t>ip</a:t>
            </a:r>
            <a:r>
              <a:rPr lang="en-US" sz="2000" b="1" dirty="0">
                <a:latin typeface="Consolas" panose="020B0609020204030204" pitchFamily="49" charset="0"/>
                <a:cs typeface="Consolas" panose="020B0609020204030204" pitchFamily="49" charset="0"/>
              </a:rPr>
              <a:t> </a:t>
            </a:r>
            <a:r>
              <a:rPr lang="en-US" sz="2000" b="1" dirty="0" err="1">
                <a:latin typeface="Consolas" panose="020B0609020204030204" pitchFamily="49" charset="0"/>
                <a:cs typeface="Consolas" panose="020B0609020204030204" pitchFamily="49" charset="0"/>
              </a:rPr>
              <a:t>nat</a:t>
            </a:r>
            <a:r>
              <a:rPr lang="en-US" sz="2000" b="1" dirty="0">
                <a:latin typeface="Consolas" panose="020B0609020204030204" pitchFamily="49" charset="0"/>
                <a:cs typeface="Consolas" panose="020B0609020204030204" pitchFamily="49" charset="0"/>
              </a:rPr>
              <a:t> inside source list </a:t>
            </a:r>
            <a:r>
              <a:rPr lang="en-US" sz="2000" dirty="0">
                <a:latin typeface="Consolas" panose="020B0609020204030204" pitchFamily="49" charset="0"/>
                <a:cs typeface="Consolas" panose="020B0609020204030204" pitchFamily="49" charset="0"/>
              </a:rPr>
              <a:t>{ </a:t>
            </a:r>
            <a:r>
              <a:rPr lang="en-US" sz="2000" i="1" dirty="0">
                <a:latin typeface="Consolas" panose="020B0609020204030204" pitchFamily="49" charset="0"/>
                <a:cs typeface="Consolas" panose="020B0609020204030204" pitchFamily="49" charset="0"/>
              </a:rPr>
              <a:t>access-list-number </a:t>
            </a:r>
            <a:r>
              <a:rPr lang="en-US" sz="2000" dirty="0">
                <a:latin typeface="Consolas" panose="020B0609020204030204" pitchFamily="49" charset="0"/>
                <a:cs typeface="Consolas" panose="020B0609020204030204" pitchFamily="49" charset="0"/>
              </a:rPr>
              <a:t>| </a:t>
            </a:r>
            <a:r>
              <a:rPr lang="en-US" sz="2000" i="1" dirty="0">
                <a:latin typeface="Consolas" panose="020B0609020204030204" pitchFamily="49" charset="0"/>
                <a:cs typeface="Consolas" panose="020B0609020204030204" pitchFamily="49" charset="0"/>
              </a:rPr>
              <a:t>access-list-name </a:t>
            </a:r>
            <a:r>
              <a:rPr lang="en-US" sz="2000" dirty="0">
                <a:latin typeface="Consolas" panose="020B0609020204030204" pitchFamily="49" charset="0"/>
                <a:cs typeface="Consolas" panose="020B0609020204030204" pitchFamily="49" charset="0"/>
              </a:rPr>
              <a:t>} { </a:t>
            </a:r>
            <a:r>
              <a:rPr lang="en-US" sz="2000" b="1" dirty="0">
                <a:latin typeface="Consolas" panose="020B0609020204030204" pitchFamily="49" charset="0"/>
                <a:cs typeface="Consolas" panose="020B0609020204030204" pitchFamily="49" charset="0"/>
              </a:rPr>
              <a:t>interface </a:t>
            </a:r>
            <a:r>
              <a:rPr lang="en-US" sz="2000" i="1" dirty="0">
                <a:latin typeface="Consolas" panose="020B0609020204030204" pitchFamily="49" charset="0"/>
                <a:cs typeface="Consolas" panose="020B0609020204030204" pitchFamily="49" charset="0"/>
              </a:rPr>
              <a:t>type number </a:t>
            </a:r>
            <a:r>
              <a:rPr lang="en-US" sz="2000" dirty="0">
                <a:latin typeface="Consolas" panose="020B0609020204030204" pitchFamily="49" charset="0"/>
                <a:cs typeface="Consolas" panose="020B0609020204030204" pitchFamily="49" charset="0"/>
              </a:rPr>
              <a:t>} [ </a:t>
            </a:r>
            <a:r>
              <a:rPr lang="en-US" sz="2000" b="1" dirty="0">
                <a:latin typeface="Consolas" panose="020B0609020204030204" pitchFamily="49" charset="0"/>
                <a:cs typeface="Consolas" panose="020B0609020204030204" pitchFamily="49" charset="0"/>
              </a:rPr>
              <a:t>overload]</a:t>
            </a:r>
            <a:endParaRPr lang="en-US" sz="2000" dirty="0">
              <a:latin typeface="Consolas" panose="020B0609020204030204" pitchFamily="49" charset="0"/>
              <a:cs typeface="Consolas" panose="020B0609020204030204" pitchFamily="49" charset="0"/>
            </a:endParaRPr>
          </a:p>
        </p:txBody>
      </p:sp>
      <p:pic>
        <p:nvPicPr>
          <p:cNvPr id="4" name="Picture 3"/>
          <p:cNvPicPr>
            <a:picLocks noChangeAspect="1"/>
          </p:cNvPicPr>
          <p:nvPr/>
        </p:nvPicPr>
        <p:blipFill>
          <a:blip r:embed="rId2"/>
          <a:stretch>
            <a:fillRect/>
          </a:stretch>
        </p:blipFill>
        <p:spPr>
          <a:xfrm>
            <a:off x="884857" y="2661484"/>
            <a:ext cx="7309441" cy="3854161"/>
          </a:xfrm>
          <a:prstGeom prst="rect">
            <a:avLst/>
          </a:prstGeom>
        </p:spPr>
      </p:pic>
    </p:spTree>
    <p:extLst>
      <p:ext uri="{BB962C8B-B14F-4D97-AF65-F5344CB8AC3E}">
        <p14:creationId xmlns:p14="http://schemas.microsoft.com/office/powerpoint/2010/main" val="18139485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Configuring PAT - Example</a:t>
            </a:r>
          </a:p>
        </p:txBody>
      </p:sp>
      <p:pic>
        <p:nvPicPr>
          <p:cNvPr id="6" name="Picture 5"/>
          <p:cNvPicPr>
            <a:picLocks noChangeAspect="1"/>
          </p:cNvPicPr>
          <p:nvPr/>
        </p:nvPicPr>
        <p:blipFill>
          <a:blip r:embed="rId2"/>
          <a:stretch>
            <a:fillRect/>
          </a:stretch>
        </p:blipFill>
        <p:spPr>
          <a:xfrm>
            <a:off x="859477" y="3936099"/>
            <a:ext cx="7360201" cy="2378640"/>
          </a:xfrm>
          <a:prstGeom prst="rect">
            <a:avLst/>
          </a:prstGeom>
        </p:spPr>
      </p:pic>
      <p:pic>
        <p:nvPicPr>
          <p:cNvPr id="7" name="Picture 6"/>
          <p:cNvPicPr>
            <a:picLocks noChangeAspect="1"/>
          </p:cNvPicPr>
          <p:nvPr/>
        </p:nvPicPr>
        <p:blipFill>
          <a:blip r:embed="rId3"/>
          <a:stretch>
            <a:fillRect/>
          </a:stretch>
        </p:blipFill>
        <p:spPr>
          <a:xfrm>
            <a:off x="1240176" y="1811859"/>
            <a:ext cx="6598801" cy="2124240"/>
          </a:xfrm>
          <a:prstGeom prst="rect">
            <a:avLst/>
          </a:prstGeom>
        </p:spPr>
      </p:pic>
    </p:spTree>
    <p:extLst>
      <p:ext uri="{BB962C8B-B14F-4D97-AF65-F5344CB8AC3E}">
        <p14:creationId xmlns:p14="http://schemas.microsoft.com/office/powerpoint/2010/main" val="42707959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Limitations of NAT</a:t>
            </a:r>
          </a:p>
        </p:txBody>
      </p:sp>
      <p:sp>
        <p:nvSpPr>
          <p:cNvPr id="3" name="Content Placeholder 2"/>
          <p:cNvSpPr>
            <a:spLocks noGrp="1"/>
          </p:cNvSpPr>
          <p:nvPr>
            <p:ph idx="1"/>
          </p:nvPr>
        </p:nvSpPr>
        <p:spPr/>
        <p:txBody>
          <a:bodyPr>
            <a:normAutofit/>
          </a:bodyPr>
          <a:lstStyle/>
          <a:p>
            <a:r>
              <a:rPr lang="en-US" b="1" dirty="0"/>
              <a:t>End-to-end visibility issues: </a:t>
            </a:r>
            <a:r>
              <a:rPr lang="en-US" dirty="0"/>
              <a:t>Many applications depend on end-to-end functionality, with unmodified packets being forwarded from source to destination. By changing end-to-end addresses, NAT effectively blocks such applications. </a:t>
            </a:r>
          </a:p>
          <a:p>
            <a:r>
              <a:rPr lang="en-US" b="1" dirty="0"/>
              <a:t>Tunneling becomes more complex: </a:t>
            </a:r>
            <a:r>
              <a:rPr lang="en-US" dirty="0"/>
              <a:t>Using NAT can complicate tunneling protocols, such as IPsec, because NAT modifies the values in the headers and thus interferes with the integrity checks done by IPsec and other tunneling protocols.</a:t>
            </a:r>
          </a:p>
        </p:txBody>
      </p:sp>
    </p:spTree>
    <p:extLst>
      <p:ext uri="{BB962C8B-B14F-4D97-AF65-F5344CB8AC3E}">
        <p14:creationId xmlns:p14="http://schemas.microsoft.com/office/powerpoint/2010/main" val="19020358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Limitations of NAT</a:t>
            </a:r>
          </a:p>
        </p:txBody>
      </p:sp>
      <p:sp>
        <p:nvSpPr>
          <p:cNvPr id="3" name="Content Placeholder 2"/>
          <p:cNvSpPr>
            <a:spLocks noGrp="1"/>
          </p:cNvSpPr>
          <p:nvPr>
            <p:ph idx="1"/>
          </p:nvPr>
        </p:nvSpPr>
        <p:spPr/>
        <p:txBody>
          <a:bodyPr>
            <a:noAutofit/>
          </a:bodyPr>
          <a:lstStyle/>
          <a:p>
            <a:r>
              <a:rPr lang="en-US" sz="1600" b="1" dirty="0"/>
              <a:t>In certain topologies, standard NAT may not work correctly</a:t>
            </a:r>
          </a:p>
          <a:p>
            <a:pPr lvl="1"/>
            <a:r>
              <a:rPr lang="en-US" sz="1400" dirty="0"/>
              <a:t>R1 router is configured to perform PAT for the LAN clients and static NAT for the web server. </a:t>
            </a:r>
          </a:p>
          <a:p>
            <a:pPr lvl="1"/>
            <a:r>
              <a:rPr lang="en-US" sz="1400" dirty="0"/>
              <a:t>When a client on the Internet wants to access the web server, it gets the server’s public IP address from the DNS. The router statically translates the server’s public IP address to its inside local address, and forwards packets to the server.</a:t>
            </a:r>
          </a:p>
          <a:p>
            <a:pPr lvl="1"/>
            <a:r>
              <a:rPr lang="en-US" sz="1400" dirty="0"/>
              <a:t>When a client on the LAN tries to access the server, it similarly gets the same public IP address for the server from DNS, and tries to access the server. However, attempts to connect to the server will fail because of how NAT operates. </a:t>
            </a:r>
          </a:p>
          <a:p>
            <a:pPr lvl="1"/>
            <a:r>
              <a:rPr lang="en-US" sz="1400" dirty="0"/>
              <a:t>When packets go from inside to outside, they are first routed and then translated; the packets from the LAN client are routed to the outside interface and the LAN client’s address is translated by PAT. When packets travel from outside to inside, they are translated and routed. In this case however, the packets from the LAN client do not come into the router’s outside interface; therefore, they are never translated so they are never routed back to the interface where the server is located. </a:t>
            </a:r>
          </a:p>
          <a:p>
            <a:pPr lvl="1"/>
            <a:r>
              <a:rPr lang="en-US" sz="1400" dirty="0"/>
              <a:t>The result is that the LAN client cannot connect to the web server.</a:t>
            </a:r>
          </a:p>
        </p:txBody>
      </p:sp>
      <p:pic>
        <p:nvPicPr>
          <p:cNvPr id="4" name="Picture 3"/>
          <p:cNvPicPr>
            <a:picLocks noChangeAspect="1"/>
          </p:cNvPicPr>
          <p:nvPr/>
        </p:nvPicPr>
        <p:blipFill>
          <a:blip r:embed="rId2"/>
          <a:stretch>
            <a:fillRect/>
          </a:stretch>
        </p:blipFill>
        <p:spPr>
          <a:xfrm>
            <a:off x="979871" y="4615101"/>
            <a:ext cx="7410961" cy="2136960"/>
          </a:xfrm>
          <a:prstGeom prst="rect">
            <a:avLst/>
          </a:prstGeom>
        </p:spPr>
      </p:pic>
    </p:spTree>
    <p:extLst>
      <p:ext uri="{BB962C8B-B14F-4D97-AF65-F5344CB8AC3E}">
        <p14:creationId xmlns:p14="http://schemas.microsoft.com/office/powerpoint/2010/main" val="9142321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NAT Virtual Interface</a:t>
            </a:r>
          </a:p>
        </p:txBody>
      </p:sp>
      <p:sp>
        <p:nvSpPr>
          <p:cNvPr id="3" name="Content Placeholder 2"/>
          <p:cNvSpPr>
            <a:spLocks noGrp="1"/>
          </p:cNvSpPr>
          <p:nvPr>
            <p:ph idx="1"/>
          </p:nvPr>
        </p:nvSpPr>
        <p:spPr/>
        <p:txBody>
          <a:bodyPr>
            <a:normAutofit fontScale="70000" lnSpcReduction="20000"/>
          </a:bodyPr>
          <a:lstStyle/>
          <a:p>
            <a:r>
              <a:rPr lang="en-US" dirty="0"/>
              <a:t>As of Cisco IOS Software Release 12.3(14)T Cisco introduced a new feature, NAT virtual interface (NVI), which removes the requirement to configure an interface as inside or outside.</a:t>
            </a:r>
          </a:p>
          <a:p>
            <a:r>
              <a:rPr lang="en-US" dirty="0"/>
              <a:t>The NVI order of operations is also slightly different than NAT. </a:t>
            </a:r>
          </a:p>
          <a:p>
            <a:r>
              <a:rPr lang="en-US" dirty="0"/>
              <a:t>Recall that classic NAT first performs routing and then translation when going from an inside interface to an outside interface, and vice versa when the traffic flow is reversed. </a:t>
            </a:r>
          </a:p>
          <a:p>
            <a:r>
              <a:rPr lang="en-US" dirty="0"/>
              <a:t>NVI, however, performs routing, translation, and routing again; NVI performs the routing operation twice, before and after translation, before forwarding the packet to an exit interface. </a:t>
            </a:r>
          </a:p>
          <a:p>
            <a:r>
              <a:rPr lang="en-US" dirty="0"/>
              <a:t>The whole process is symmetrical, no matter which way the traffic is flowing. </a:t>
            </a:r>
          </a:p>
          <a:p>
            <a:r>
              <a:rPr lang="en-US" dirty="0"/>
              <a:t>Because of the added routing step, packets can flow, in classic NAT terms, from an inside to an inside interface; as described in the previous section, this scenario fails if classic NAT is used.</a:t>
            </a:r>
          </a:p>
        </p:txBody>
      </p:sp>
    </p:spTree>
    <p:extLst>
      <p:ext uri="{BB962C8B-B14F-4D97-AF65-F5344CB8AC3E}">
        <p14:creationId xmlns:p14="http://schemas.microsoft.com/office/powerpoint/2010/main" val="17726438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Configuring NAT Virtual Interface</a:t>
            </a:r>
          </a:p>
        </p:txBody>
      </p:sp>
      <p:pic>
        <p:nvPicPr>
          <p:cNvPr id="7" name="Picture 6"/>
          <p:cNvPicPr>
            <a:picLocks noChangeAspect="1"/>
          </p:cNvPicPr>
          <p:nvPr/>
        </p:nvPicPr>
        <p:blipFill>
          <a:blip r:embed="rId3"/>
          <a:stretch>
            <a:fillRect/>
          </a:stretch>
        </p:blipFill>
        <p:spPr>
          <a:xfrm>
            <a:off x="378421" y="4851657"/>
            <a:ext cx="8421334" cy="1369085"/>
          </a:xfrm>
          <a:prstGeom prst="rect">
            <a:avLst/>
          </a:prstGeom>
        </p:spPr>
      </p:pic>
      <p:pic>
        <p:nvPicPr>
          <p:cNvPr id="9" name="Content Placeholder 4"/>
          <p:cNvPicPr>
            <a:picLocks noChangeAspect="1"/>
          </p:cNvPicPr>
          <p:nvPr/>
        </p:nvPicPr>
        <p:blipFill>
          <a:blip r:embed="rId4"/>
          <a:stretch>
            <a:fillRect/>
          </a:stretch>
        </p:blipFill>
        <p:spPr bwMode="auto">
          <a:xfrm>
            <a:off x="1082383" y="1600201"/>
            <a:ext cx="6572831" cy="3106262"/>
          </a:xfrm>
          <a:prstGeom prst="rect">
            <a:avLst/>
          </a:prstGeom>
          <a:noFill/>
          <a:ln w="9525" algn="ctr">
            <a:noFill/>
            <a:miter lim="800000"/>
            <a:headEnd/>
            <a:tailEnd/>
          </a:ln>
        </p:spPr>
      </p:pic>
    </p:spTree>
    <p:extLst>
      <p:ext uri="{BB962C8B-B14F-4D97-AF65-F5344CB8AC3E}">
        <p14:creationId xmlns:p14="http://schemas.microsoft.com/office/powerpoint/2010/main" val="31910157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Configuring NAT Virtual Interface</a:t>
            </a:r>
          </a:p>
        </p:txBody>
      </p:sp>
      <p:pic>
        <p:nvPicPr>
          <p:cNvPr id="4" name="Picture 3"/>
          <p:cNvPicPr>
            <a:picLocks noChangeAspect="1"/>
          </p:cNvPicPr>
          <p:nvPr/>
        </p:nvPicPr>
        <p:blipFill>
          <a:blip r:embed="rId2"/>
          <a:stretch>
            <a:fillRect/>
          </a:stretch>
        </p:blipFill>
        <p:spPr>
          <a:xfrm>
            <a:off x="375725" y="4668818"/>
            <a:ext cx="7986149" cy="1808551"/>
          </a:xfrm>
          <a:prstGeom prst="rect">
            <a:avLst/>
          </a:prstGeom>
        </p:spPr>
      </p:pic>
      <p:pic>
        <p:nvPicPr>
          <p:cNvPr id="5" name="Content Placeholder 4"/>
          <p:cNvPicPr>
            <a:picLocks noGrp="1" noChangeAspect="1"/>
          </p:cNvPicPr>
          <p:nvPr>
            <p:ph idx="1"/>
          </p:nvPr>
        </p:nvPicPr>
        <p:blipFill>
          <a:blip r:embed="rId3"/>
          <a:stretch>
            <a:fillRect/>
          </a:stretch>
        </p:blipFill>
        <p:spPr>
          <a:xfrm>
            <a:off x="1082383" y="1562556"/>
            <a:ext cx="6572831" cy="3106262"/>
          </a:xfrm>
          <a:prstGeom prst="rect">
            <a:avLst/>
          </a:prstGeom>
        </p:spPr>
      </p:pic>
    </p:spTree>
    <p:extLst>
      <p:ext uri="{BB962C8B-B14F-4D97-AF65-F5344CB8AC3E}">
        <p14:creationId xmlns:p14="http://schemas.microsoft.com/office/powerpoint/2010/main" val="18630651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NVI Interface</a:t>
            </a:r>
          </a:p>
        </p:txBody>
      </p:sp>
      <p:sp>
        <p:nvSpPr>
          <p:cNvPr id="3" name="Content Placeholder 2"/>
          <p:cNvSpPr>
            <a:spLocks noGrp="1"/>
          </p:cNvSpPr>
          <p:nvPr>
            <p:ph idx="1"/>
          </p:nvPr>
        </p:nvSpPr>
        <p:spPr>
          <a:xfrm>
            <a:off x="279401" y="3515192"/>
            <a:ext cx="8520354" cy="2947391"/>
          </a:xfrm>
        </p:spPr>
        <p:txBody>
          <a:bodyPr>
            <a:normAutofit fontScale="70000" lnSpcReduction="20000"/>
          </a:bodyPr>
          <a:lstStyle/>
          <a:p>
            <a:pPr>
              <a:lnSpc>
                <a:spcPct val="120000"/>
              </a:lnSpc>
            </a:pPr>
            <a:r>
              <a:rPr lang="en-US" dirty="0"/>
              <a:t>When a packet enters the NAT router on any NAT-enabled interface, it is matched against the NAT translation table. </a:t>
            </a:r>
          </a:p>
          <a:p>
            <a:pPr>
              <a:lnSpc>
                <a:spcPct val="120000"/>
              </a:lnSpc>
            </a:pPr>
            <a:r>
              <a:rPr lang="en-US" dirty="0"/>
              <a:t>If there is a match, the packet is routed to the NVI0 interface, where translation takes place. After the translation process, the packet is routed again and forwarded to the appropriate interface.</a:t>
            </a:r>
          </a:p>
          <a:p>
            <a:pPr>
              <a:lnSpc>
                <a:spcPct val="120000"/>
              </a:lnSpc>
            </a:pPr>
            <a:r>
              <a:rPr lang="en-US" u="sng" dirty="0"/>
              <a:t>The NVI0 interface is assigned an IPv4 address, which is needed for Cisco IOS internal operation. The assigned IPv4 address has no influence on NAT behavior; it is copied from the first physical interface or from the first interface on which NAT is enabled</a:t>
            </a:r>
            <a:r>
              <a:rPr lang="en-US" dirty="0"/>
              <a:t>.</a:t>
            </a:r>
          </a:p>
        </p:txBody>
      </p:sp>
      <p:pic>
        <p:nvPicPr>
          <p:cNvPr id="4" name="Picture 3"/>
          <p:cNvPicPr>
            <a:picLocks noChangeAspect="1"/>
          </p:cNvPicPr>
          <p:nvPr/>
        </p:nvPicPr>
        <p:blipFill>
          <a:blip r:embed="rId2"/>
          <a:stretch>
            <a:fillRect/>
          </a:stretch>
        </p:blipFill>
        <p:spPr>
          <a:xfrm>
            <a:off x="884857" y="1532222"/>
            <a:ext cx="7309441" cy="1895280"/>
          </a:xfrm>
          <a:prstGeom prst="rect">
            <a:avLst/>
          </a:prstGeom>
        </p:spPr>
      </p:pic>
    </p:spTree>
    <p:extLst>
      <p:ext uri="{BB962C8B-B14F-4D97-AF65-F5344CB8AC3E}">
        <p14:creationId xmlns:p14="http://schemas.microsoft.com/office/powerpoint/2010/main" val="29140343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show </a:t>
            </a:r>
            <a:r>
              <a:rPr lang="en-US" dirty="0" err="1"/>
              <a:t>ip</a:t>
            </a:r>
            <a:r>
              <a:rPr lang="en-US" dirty="0"/>
              <a:t> </a:t>
            </a:r>
            <a:r>
              <a:rPr lang="en-US" dirty="0" err="1"/>
              <a:t>nat</a:t>
            </a:r>
            <a:r>
              <a:rPr lang="en-US" dirty="0"/>
              <a:t> </a:t>
            </a:r>
            <a:r>
              <a:rPr lang="en-US" dirty="0" err="1"/>
              <a:t>nvi</a:t>
            </a:r>
            <a:r>
              <a:rPr lang="en-US" dirty="0"/>
              <a:t> translations</a:t>
            </a:r>
          </a:p>
        </p:txBody>
      </p:sp>
      <p:pic>
        <p:nvPicPr>
          <p:cNvPr id="5" name="Picture 4"/>
          <p:cNvPicPr>
            <a:picLocks noChangeAspect="1"/>
          </p:cNvPicPr>
          <p:nvPr/>
        </p:nvPicPr>
        <p:blipFill>
          <a:blip r:embed="rId3"/>
          <a:stretch>
            <a:fillRect/>
          </a:stretch>
        </p:blipFill>
        <p:spPr>
          <a:xfrm>
            <a:off x="686074" y="1778687"/>
            <a:ext cx="7309441" cy="2086080"/>
          </a:xfrm>
          <a:prstGeom prst="rect">
            <a:avLst/>
          </a:prstGeom>
        </p:spPr>
      </p:pic>
      <p:pic>
        <p:nvPicPr>
          <p:cNvPr id="6" name="Picture 5"/>
          <p:cNvPicPr>
            <a:picLocks noChangeAspect="1"/>
          </p:cNvPicPr>
          <p:nvPr/>
        </p:nvPicPr>
        <p:blipFill>
          <a:blip r:embed="rId4"/>
          <a:stretch>
            <a:fillRect/>
          </a:stretch>
        </p:blipFill>
        <p:spPr>
          <a:xfrm>
            <a:off x="686073" y="3942601"/>
            <a:ext cx="7309441" cy="737760"/>
          </a:xfrm>
          <a:prstGeom prst="rect">
            <a:avLst/>
          </a:prstGeom>
        </p:spPr>
      </p:pic>
    </p:spTree>
    <p:extLst>
      <p:ext uri="{BB962C8B-B14F-4D97-AF65-F5344CB8AC3E}">
        <p14:creationId xmlns:p14="http://schemas.microsoft.com/office/powerpoint/2010/main" val="93416042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show </a:t>
            </a:r>
            <a:r>
              <a:rPr lang="en-US" dirty="0" err="1"/>
              <a:t>ip</a:t>
            </a:r>
            <a:r>
              <a:rPr lang="en-US" dirty="0"/>
              <a:t> </a:t>
            </a:r>
            <a:r>
              <a:rPr lang="en-US" dirty="0" err="1"/>
              <a:t>nat</a:t>
            </a:r>
            <a:r>
              <a:rPr lang="en-US" dirty="0"/>
              <a:t> </a:t>
            </a:r>
            <a:r>
              <a:rPr lang="en-US" dirty="0" err="1"/>
              <a:t>nvi</a:t>
            </a:r>
            <a:r>
              <a:rPr lang="en-US" dirty="0"/>
              <a:t> statistics</a:t>
            </a:r>
          </a:p>
        </p:txBody>
      </p:sp>
      <p:pic>
        <p:nvPicPr>
          <p:cNvPr id="4" name="Picture 3"/>
          <p:cNvPicPr>
            <a:picLocks noChangeAspect="1"/>
          </p:cNvPicPr>
          <p:nvPr/>
        </p:nvPicPr>
        <p:blipFill>
          <a:blip r:embed="rId2"/>
          <a:stretch>
            <a:fillRect/>
          </a:stretch>
        </p:blipFill>
        <p:spPr>
          <a:xfrm>
            <a:off x="942659" y="1889879"/>
            <a:ext cx="7258681" cy="3078241"/>
          </a:xfrm>
          <a:prstGeom prst="rect">
            <a:avLst/>
          </a:prstGeom>
        </p:spPr>
      </p:pic>
    </p:spTree>
    <p:extLst>
      <p:ext uri="{BB962C8B-B14F-4D97-AF65-F5344CB8AC3E}">
        <p14:creationId xmlns:p14="http://schemas.microsoft.com/office/powerpoint/2010/main" val="168435640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800" kern="0" dirty="0"/>
              <a:t>Establishing Single-Homed IPv6 Internet Connectivity</a:t>
            </a:r>
            <a:endParaRPr lang="en-GB" dirty="0"/>
          </a:p>
        </p:txBody>
      </p:sp>
    </p:spTree>
    <p:extLst>
      <p:ext uri="{BB962C8B-B14F-4D97-AF65-F5344CB8AC3E}">
        <p14:creationId xmlns:p14="http://schemas.microsoft.com/office/powerpoint/2010/main" val="308781635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752151"/>
            <a:ext cx="8042276" cy="1336956"/>
          </a:xfrm>
        </p:spPr>
        <p:txBody>
          <a:bodyPr>
            <a:normAutofit/>
          </a:bodyPr>
          <a:lstStyle/>
          <a:p>
            <a:r>
              <a:rPr lang="en-US" dirty="0"/>
              <a:t>Obtaining a Provider-Assigned IPv6 Address</a:t>
            </a:r>
          </a:p>
        </p:txBody>
      </p:sp>
      <p:sp>
        <p:nvSpPr>
          <p:cNvPr id="3" name="Content Placeholder 2"/>
          <p:cNvSpPr>
            <a:spLocks noGrp="1"/>
          </p:cNvSpPr>
          <p:nvPr>
            <p:ph idx="1"/>
          </p:nvPr>
        </p:nvSpPr>
        <p:spPr>
          <a:xfrm>
            <a:off x="549275" y="2211049"/>
            <a:ext cx="8042276" cy="3732552"/>
          </a:xfrm>
        </p:spPr>
        <p:txBody>
          <a:bodyPr/>
          <a:lstStyle/>
          <a:p>
            <a:pPr marL="0" indent="0">
              <a:buNone/>
            </a:pPr>
            <a:r>
              <a:rPr lang="en-US" dirty="0"/>
              <a:t>The IPv6 address assignment methods are as follows:</a:t>
            </a:r>
          </a:p>
          <a:p>
            <a:r>
              <a:rPr lang="en-US" dirty="0"/>
              <a:t>Manual assignment</a:t>
            </a:r>
          </a:p>
          <a:p>
            <a:r>
              <a:rPr lang="en-US" dirty="0"/>
              <a:t>Stateless address </a:t>
            </a:r>
            <a:r>
              <a:rPr lang="en-US" dirty="0" err="1"/>
              <a:t>autoconfiguration</a:t>
            </a:r>
            <a:r>
              <a:rPr lang="en-US" dirty="0"/>
              <a:t> (SLAAC)</a:t>
            </a:r>
          </a:p>
          <a:p>
            <a:r>
              <a:rPr lang="en-US" dirty="0"/>
              <a:t>Stateless DHCPv6</a:t>
            </a:r>
          </a:p>
          <a:p>
            <a:r>
              <a:rPr lang="en-US" dirty="0" err="1"/>
              <a:t>Stateful</a:t>
            </a:r>
            <a:r>
              <a:rPr lang="en-US" dirty="0"/>
              <a:t> DHCPv6</a:t>
            </a:r>
          </a:p>
          <a:p>
            <a:r>
              <a:rPr lang="sv-SE" dirty="0"/>
              <a:t>DHCPv6 prefix delegation (DHCPv6-PD)</a:t>
            </a:r>
          </a:p>
        </p:txBody>
      </p:sp>
    </p:spTree>
    <p:extLst>
      <p:ext uri="{BB962C8B-B14F-4D97-AF65-F5344CB8AC3E}">
        <p14:creationId xmlns:p14="http://schemas.microsoft.com/office/powerpoint/2010/main" val="35615046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Manual Assignment</a:t>
            </a:r>
          </a:p>
        </p:txBody>
      </p:sp>
      <p:sp>
        <p:nvSpPr>
          <p:cNvPr id="3" name="Content Placeholder 2"/>
          <p:cNvSpPr>
            <a:spLocks noGrp="1"/>
          </p:cNvSpPr>
          <p:nvPr>
            <p:ph idx="1"/>
          </p:nvPr>
        </p:nvSpPr>
        <p:spPr/>
        <p:txBody>
          <a:bodyPr>
            <a:normAutofit/>
          </a:bodyPr>
          <a:lstStyle/>
          <a:p>
            <a:r>
              <a:rPr lang="en-US" dirty="0"/>
              <a:t>As with IPv4, an IPv6 address can be statically assigned by a network administrator. </a:t>
            </a:r>
          </a:p>
          <a:p>
            <a:r>
              <a:rPr lang="en-US" dirty="0"/>
              <a:t>This assignment method can be error-prone and introduces significant administrative overhead, especially because of the 128-bit length of IPv6 addresses. </a:t>
            </a:r>
          </a:p>
        </p:txBody>
      </p:sp>
    </p:spTree>
    <p:extLst>
      <p:ext uri="{BB962C8B-B14F-4D97-AF65-F5344CB8AC3E}">
        <p14:creationId xmlns:p14="http://schemas.microsoft.com/office/powerpoint/2010/main" val="47485509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34079"/>
            <a:ext cx="8042276" cy="1336956"/>
          </a:xfrm>
        </p:spPr>
        <p:txBody>
          <a:bodyPr>
            <a:normAutofit/>
          </a:bodyPr>
          <a:lstStyle/>
          <a:p>
            <a:r>
              <a:rPr lang="en-US" dirty="0"/>
              <a:t>Configuring Basic IPv6 Internet Connectivity</a:t>
            </a:r>
          </a:p>
        </p:txBody>
      </p:sp>
      <p:pic>
        <p:nvPicPr>
          <p:cNvPr id="4" name="Picture 3"/>
          <p:cNvPicPr>
            <a:picLocks noChangeAspect="1"/>
          </p:cNvPicPr>
          <p:nvPr/>
        </p:nvPicPr>
        <p:blipFill>
          <a:blip r:embed="rId2"/>
          <a:stretch>
            <a:fillRect/>
          </a:stretch>
        </p:blipFill>
        <p:spPr>
          <a:xfrm>
            <a:off x="1006679" y="1581334"/>
            <a:ext cx="6939273" cy="3472561"/>
          </a:xfrm>
          <a:prstGeom prst="rect">
            <a:avLst/>
          </a:prstGeom>
        </p:spPr>
      </p:pic>
      <p:pic>
        <p:nvPicPr>
          <p:cNvPr id="5" name="Picture 4"/>
          <p:cNvPicPr>
            <a:picLocks noChangeAspect="1"/>
          </p:cNvPicPr>
          <p:nvPr/>
        </p:nvPicPr>
        <p:blipFill>
          <a:blip r:embed="rId3"/>
          <a:stretch>
            <a:fillRect/>
          </a:stretch>
        </p:blipFill>
        <p:spPr>
          <a:xfrm>
            <a:off x="915692" y="5048084"/>
            <a:ext cx="7309441" cy="1679040"/>
          </a:xfrm>
          <a:prstGeom prst="rect">
            <a:avLst/>
          </a:prstGeom>
        </p:spPr>
      </p:pic>
    </p:spTree>
    <p:extLst>
      <p:ext uri="{BB962C8B-B14F-4D97-AF65-F5344CB8AC3E}">
        <p14:creationId xmlns:p14="http://schemas.microsoft.com/office/powerpoint/2010/main" val="226264099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Stateless Address </a:t>
            </a:r>
            <a:r>
              <a:rPr lang="en-US" dirty="0" err="1"/>
              <a:t>Autoconfiguration</a:t>
            </a:r>
            <a:endParaRPr lang="en-US" dirty="0"/>
          </a:p>
        </p:txBody>
      </p:sp>
      <p:sp>
        <p:nvSpPr>
          <p:cNvPr id="3" name="Content Placeholder 2"/>
          <p:cNvSpPr>
            <a:spLocks noGrp="1"/>
          </p:cNvSpPr>
          <p:nvPr>
            <p:ph idx="1"/>
          </p:nvPr>
        </p:nvSpPr>
        <p:spPr>
          <a:xfrm>
            <a:off x="549275" y="1600200"/>
            <a:ext cx="8042276" cy="4664675"/>
          </a:xfrm>
        </p:spPr>
        <p:txBody>
          <a:bodyPr>
            <a:normAutofit fontScale="62500" lnSpcReduction="20000"/>
          </a:bodyPr>
          <a:lstStyle/>
          <a:p>
            <a:r>
              <a:rPr lang="en-US" dirty="0"/>
              <a:t>SLAAC provides the capability for a device to obtain IPv6 addressing information without any intervention from the network administrator.</a:t>
            </a:r>
          </a:p>
          <a:p>
            <a:r>
              <a:rPr lang="en-US" dirty="0"/>
              <a:t> This is achieved with the help of </a:t>
            </a:r>
            <a:r>
              <a:rPr lang="en-US" u="sng" dirty="0"/>
              <a:t>RAs</a:t>
            </a:r>
            <a:r>
              <a:rPr lang="en-US" dirty="0"/>
              <a:t>, which are sent by routers on the local link. </a:t>
            </a:r>
          </a:p>
          <a:p>
            <a:r>
              <a:rPr lang="en-US" dirty="0"/>
              <a:t>RA messages include one or more prefixes, prefix lifetime information, flag information, and default router lifetime information. </a:t>
            </a:r>
          </a:p>
          <a:p>
            <a:r>
              <a:rPr lang="en-US" dirty="0"/>
              <a:t>The source IPv6 link-local address of the RA message is used by the host as its IPv6 default router address. </a:t>
            </a:r>
          </a:p>
          <a:p>
            <a:r>
              <a:rPr lang="en-US" dirty="0"/>
              <a:t>IPv6 hosts listen for these RAs and use the advertised prefix, which must be 64 bits long. </a:t>
            </a:r>
          </a:p>
          <a:p>
            <a:r>
              <a:rPr lang="en-US" dirty="0"/>
              <a:t>The host generates the remaining 64 host bits either by using the IEEE EUI-64 format or by creating a random sequence of bits. </a:t>
            </a:r>
          </a:p>
          <a:p>
            <a:r>
              <a:rPr lang="en-US" dirty="0"/>
              <a:t>If the generated IPv6 address is unique, it can be applied to the interface. </a:t>
            </a:r>
          </a:p>
          <a:p>
            <a:r>
              <a:rPr lang="en-US" dirty="0"/>
              <a:t>This process introduces plug-and-play functionality to the network, which significantly reduces administrative overhead; however, it provides no way of tracking address assignment.</a:t>
            </a:r>
          </a:p>
        </p:txBody>
      </p:sp>
    </p:spTree>
    <p:extLst>
      <p:ext uri="{BB962C8B-B14F-4D97-AF65-F5344CB8AC3E}">
        <p14:creationId xmlns:p14="http://schemas.microsoft.com/office/powerpoint/2010/main" val="27878386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IEEE EUI-64</a:t>
            </a:r>
          </a:p>
        </p:txBody>
      </p:sp>
      <p:sp>
        <p:nvSpPr>
          <p:cNvPr id="3" name="Content Placeholder 2"/>
          <p:cNvSpPr>
            <a:spLocks noGrp="1"/>
          </p:cNvSpPr>
          <p:nvPr>
            <p:ph idx="1"/>
          </p:nvPr>
        </p:nvSpPr>
        <p:spPr/>
        <p:txBody>
          <a:bodyPr/>
          <a:lstStyle/>
          <a:p>
            <a:pPr marL="457200" indent="-457200">
              <a:buFont typeface="+mj-lt"/>
              <a:buAutoNum type="arabicPeriod"/>
            </a:pPr>
            <a:r>
              <a:rPr lang="en-US" dirty="0"/>
              <a:t>The MAC address is split into two 24-bit parts.</a:t>
            </a:r>
          </a:p>
          <a:p>
            <a:pPr marL="457200" indent="-457200">
              <a:buFont typeface="+mj-lt"/>
              <a:buAutoNum type="arabicPeriod"/>
            </a:pPr>
            <a:r>
              <a:rPr lang="en-US" dirty="0"/>
              <a:t>0xFFFE is inserted between the two parts, resulting in a 64-bit value.</a:t>
            </a:r>
          </a:p>
          <a:p>
            <a:pPr marL="457200" indent="-457200">
              <a:buFont typeface="+mj-lt"/>
              <a:buAutoNum type="arabicPeriod"/>
            </a:pPr>
            <a:r>
              <a:rPr lang="en-US" dirty="0"/>
              <a:t>The seventh bit of the first octet is inverted. (In a MAC address, this bit indicates the scope and has a value of 0 for global scope and 1 for local scope; it will be 0 for globally unique MAC addresses. In the EUI-64 format used for IPv6 interface IDs, the meaning of this bit is opposite, so the bit is inverted.)</a:t>
            </a:r>
          </a:p>
        </p:txBody>
      </p:sp>
    </p:spTree>
    <p:extLst>
      <p:ext uri="{BB962C8B-B14F-4D97-AF65-F5344CB8AC3E}">
        <p14:creationId xmlns:p14="http://schemas.microsoft.com/office/powerpoint/2010/main" val="306781716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Enabling SLAAC</a:t>
            </a:r>
          </a:p>
        </p:txBody>
      </p:sp>
      <p:sp>
        <p:nvSpPr>
          <p:cNvPr id="3" name="Content Placeholder 2"/>
          <p:cNvSpPr>
            <a:spLocks noGrp="1"/>
          </p:cNvSpPr>
          <p:nvPr>
            <p:ph idx="1"/>
          </p:nvPr>
        </p:nvSpPr>
        <p:spPr>
          <a:xfrm>
            <a:off x="549275" y="1600200"/>
            <a:ext cx="8042276" cy="4726459"/>
          </a:xfrm>
        </p:spPr>
        <p:txBody>
          <a:bodyPr>
            <a:normAutofit fontScale="77500" lnSpcReduction="20000"/>
          </a:bodyPr>
          <a:lstStyle/>
          <a:p>
            <a:pPr>
              <a:lnSpc>
                <a:spcPct val="120000"/>
              </a:lnSpc>
            </a:pPr>
            <a:r>
              <a:rPr lang="en-US" dirty="0"/>
              <a:t>Use the </a:t>
            </a:r>
            <a:r>
              <a:rPr lang="en-US" b="1" dirty="0"/>
              <a:t>ipv6 address </a:t>
            </a:r>
            <a:r>
              <a:rPr lang="en-US" b="1" dirty="0" err="1"/>
              <a:t>autoconfig</a:t>
            </a:r>
            <a:r>
              <a:rPr lang="en-US" b="1" dirty="0"/>
              <a:t> </a:t>
            </a:r>
            <a:r>
              <a:rPr lang="en-US" dirty="0"/>
              <a:t>[ </a:t>
            </a:r>
            <a:r>
              <a:rPr lang="en-US" b="1" dirty="0"/>
              <a:t>default </a:t>
            </a:r>
            <a:r>
              <a:rPr lang="en-US" dirty="0"/>
              <a:t>] interface configuration command to enable automatic configuration of IPv6 addresses using SLAAC. </a:t>
            </a:r>
          </a:p>
          <a:p>
            <a:pPr>
              <a:lnSpc>
                <a:spcPct val="120000"/>
              </a:lnSpc>
            </a:pPr>
            <a:r>
              <a:rPr lang="en-US" dirty="0"/>
              <a:t>The optional </a:t>
            </a:r>
            <a:r>
              <a:rPr lang="en-US" b="1" dirty="0"/>
              <a:t>default </a:t>
            </a:r>
            <a:r>
              <a:rPr lang="en-US" dirty="0"/>
              <a:t>keyword causes a default route to be installed using that default router. </a:t>
            </a:r>
          </a:p>
          <a:p>
            <a:pPr>
              <a:lnSpc>
                <a:spcPct val="120000"/>
              </a:lnSpc>
            </a:pPr>
            <a:r>
              <a:rPr lang="en-US" dirty="0"/>
              <a:t>You can specify the </a:t>
            </a:r>
            <a:r>
              <a:rPr lang="en-US" b="1" dirty="0"/>
              <a:t>default </a:t>
            </a:r>
            <a:r>
              <a:rPr lang="en-US" dirty="0"/>
              <a:t>keyword on only one interface.</a:t>
            </a:r>
          </a:p>
          <a:p>
            <a:pPr>
              <a:lnSpc>
                <a:spcPct val="120000"/>
              </a:lnSpc>
            </a:pPr>
            <a:r>
              <a:rPr lang="en-US" dirty="0"/>
              <a:t>Note that the commands configured on a router determine when it generates router solicitation (RS) and RA messages:</a:t>
            </a:r>
          </a:p>
          <a:p>
            <a:pPr lvl="1">
              <a:lnSpc>
                <a:spcPct val="120000"/>
              </a:lnSpc>
            </a:pPr>
            <a:r>
              <a:rPr lang="en-US" dirty="0"/>
              <a:t>Routers configured with the </a:t>
            </a:r>
            <a:r>
              <a:rPr lang="en-US" b="1" dirty="0"/>
              <a:t>ipv6 unicast-routing </a:t>
            </a:r>
            <a:r>
              <a:rPr lang="en-US" dirty="0"/>
              <a:t>command generate RA messages. They do not generate RS messages.</a:t>
            </a:r>
          </a:p>
          <a:p>
            <a:pPr lvl="1">
              <a:lnSpc>
                <a:spcPct val="120000"/>
              </a:lnSpc>
            </a:pPr>
            <a:r>
              <a:rPr lang="en-US" dirty="0"/>
              <a:t>Routers configured with the </a:t>
            </a:r>
            <a:r>
              <a:rPr lang="en-US" b="1" dirty="0"/>
              <a:t>ipv6 address </a:t>
            </a:r>
            <a:r>
              <a:rPr lang="en-US" b="1" dirty="0" err="1"/>
              <a:t>autoconfig</a:t>
            </a:r>
            <a:r>
              <a:rPr lang="en-US" b="1" dirty="0"/>
              <a:t> </a:t>
            </a:r>
            <a:r>
              <a:rPr lang="en-US" dirty="0"/>
              <a:t>command, and not configured with the </a:t>
            </a:r>
            <a:r>
              <a:rPr lang="en-US" b="1" dirty="0"/>
              <a:t>ipv6 unicast-routing </a:t>
            </a:r>
            <a:r>
              <a:rPr lang="en-US" dirty="0"/>
              <a:t>command, generate RS messages only. They do not generate RA messages.</a:t>
            </a:r>
          </a:p>
        </p:txBody>
      </p:sp>
    </p:spTree>
    <p:extLst>
      <p:ext uri="{BB962C8B-B14F-4D97-AF65-F5344CB8AC3E}">
        <p14:creationId xmlns:p14="http://schemas.microsoft.com/office/powerpoint/2010/main" val="305119136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DHCPv6 Operation</a:t>
            </a:r>
          </a:p>
        </p:txBody>
      </p:sp>
      <p:sp>
        <p:nvSpPr>
          <p:cNvPr id="3" name="Content Placeholder 2"/>
          <p:cNvSpPr>
            <a:spLocks noGrp="1"/>
          </p:cNvSpPr>
          <p:nvPr>
            <p:ph idx="1"/>
          </p:nvPr>
        </p:nvSpPr>
        <p:spPr/>
        <p:txBody>
          <a:bodyPr/>
          <a:lstStyle/>
          <a:p>
            <a:pPr marL="0" indent="0">
              <a:buNone/>
            </a:pPr>
            <a:r>
              <a:rPr lang="en-US" dirty="0"/>
              <a:t>In the IPv6 world, there are two types of DHCPv6:</a:t>
            </a:r>
          </a:p>
          <a:p>
            <a:r>
              <a:rPr lang="en-US" b="1" dirty="0"/>
              <a:t>Stateless: </a:t>
            </a:r>
            <a:r>
              <a:rPr lang="en-US" dirty="0"/>
              <a:t>Used to supply additional parameters to clients that already have an IPv6 address</a:t>
            </a:r>
          </a:p>
          <a:p>
            <a:r>
              <a:rPr lang="en-US" b="1" dirty="0" err="1"/>
              <a:t>Stateful</a:t>
            </a:r>
            <a:r>
              <a:rPr lang="en-US" b="1" dirty="0"/>
              <a:t>: </a:t>
            </a:r>
            <a:r>
              <a:rPr lang="en-US" dirty="0"/>
              <a:t>Similar to DHCP for IPv4 (DHCPv4)</a:t>
            </a:r>
          </a:p>
        </p:txBody>
      </p:sp>
    </p:spTree>
    <p:extLst>
      <p:ext uri="{BB962C8B-B14F-4D97-AF65-F5344CB8AC3E}">
        <p14:creationId xmlns:p14="http://schemas.microsoft.com/office/powerpoint/2010/main" val="126578758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Stateless DCHPv6</a:t>
            </a:r>
          </a:p>
        </p:txBody>
      </p:sp>
      <p:sp>
        <p:nvSpPr>
          <p:cNvPr id="3" name="Content Placeholder 2"/>
          <p:cNvSpPr>
            <a:spLocks noGrp="1"/>
          </p:cNvSpPr>
          <p:nvPr>
            <p:ph idx="1"/>
          </p:nvPr>
        </p:nvSpPr>
        <p:spPr/>
        <p:txBody>
          <a:bodyPr>
            <a:normAutofit fontScale="85000" lnSpcReduction="10000"/>
          </a:bodyPr>
          <a:lstStyle/>
          <a:p>
            <a:r>
              <a:rPr lang="en-US" dirty="0"/>
              <a:t>Stateless DHCPv6 works in combination with SLAAC. </a:t>
            </a:r>
          </a:p>
          <a:p>
            <a:r>
              <a:rPr lang="en-US" dirty="0"/>
              <a:t>An IPv6 host gets its addressing and default router information using SLAAC, from information contained within an RA.</a:t>
            </a:r>
          </a:p>
          <a:p>
            <a:r>
              <a:rPr lang="en-US" dirty="0"/>
              <a:t>However, the IPv6 host also queries a DHCPv6 server for other information it needs, such as the DNS or NTP server addresses. </a:t>
            </a:r>
          </a:p>
          <a:p>
            <a:r>
              <a:rPr lang="en-US" dirty="0"/>
              <a:t>The query for other configurations is triggered by the </a:t>
            </a:r>
            <a:r>
              <a:rPr lang="en-US" i="1" u="sng" dirty="0"/>
              <a:t>other configuration </a:t>
            </a:r>
            <a:r>
              <a:rPr lang="en-US" u="sng" dirty="0"/>
              <a:t>flag bit set in the RA</a:t>
            </a:r>
            <a:r>
              <a:rPr lang="en-US" dirty="0"/>
              <a:t>. </a:t>
            </a:r>
          </a:p>
          <a:p>
            <a:r>
              <a:rPr lang="en-US" dirty="0"/>
              <a:t>In this case, the DHCPv6 server does not assign IPv6 addresses, and therefore does not need to maintain any dynamic state information for the clients; therefore, it is called </a:t>
            </a:r>
            <a:r>
              <a:rPr lang="en-US" i="1" dirty="0"/>
              <a:t>stateless </a:t>
            </a:r>
            <a:r>
              <a:rPr lang="en-US" dirty="0"/>
              <a:t>. </a:t>
            </a:r>
          </a:p>
          <a:p>
            <a:endParaRPr lang="en-US" dirty="0"/>
          </a:p>
        </p:txBody>
      </p:sp>
    </p:spTree>
    <p:extLst>
      <p:ext uri="{BB962C8B-B14F-4D97-AF65-F5344CB8AC3E}">
        <p14:creationId xmlns:p14="http://schemas.microsoft.com/office/powerpoint/2010/main" val="118725830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Configuring Stateless DCHPv6</a:t>
            </a:r>
          </a:p>
        </p:txBody>
      </p:sp>
      <p:pic>
        <p:nvPicPr>
          <p:cNvPr id="4" name="Picture 3"/>
          <p:cNvPicPr>
            <a:picLocks noChangeAspect="1"/>
          </p:cNvPicPr>
          <p:nvPr/>
        </p:nvPicPr>
        <p:blipFill>
          <a:blip r:embed="rId2"/>
          <a:stretch>
            <a:fillRect/>
          </a:stretch>
        </p:blipFill>
        <p:spPr>
          <a:xfrm>
            <a:off x="986377" y="2030629"/>
            <a:ext cx="7106401" cy="1348320"/>
          </a:xfrm>
          <a:prstGeom prst="rect">
            <a:avLst/>
          </a:prstGeom>
        </p:spPr>
      </p:pic>
      <p:pic>
        <p:nvPicPr>
          <p:cNvPr id="5" name="Picture 4"/>
          <p:cNvPicPr>
            <a:picLocks noChangeAspect="1"/>
          </p:cNvPicPr>
          <p:nvPr/>
        </p:nvPicPr>
        <p:blipFill>
          <a:blip r:embed="rId3"/>
          <a:stretch>
            <a:fillRect/>
          </a:stretch>
        </p:blipFill>
        <p:spPr>
          <a:xfrm>
            <a:off x="986377" y="3675629"/>
            <a:ext cx="7309441" cy="2633040"/>
          </a:xfrm>
          <a:prstGeom prst="rect">
            <a:avLst/>
          </a:prstGeom>
        </p:spPr>
      </p:pic>
    </p:spTree>
    <p:extLst>
      <p:ext uri="{BB962C8B-B14F-4D97-AF65-F5344CB8AC3E}">
        <p14:creationId xmlns:p14="http://schemas.microsoft.com/office/powerpoint/2010/main" val="426290403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Stateful</a:t>
            </a:r>
            <a:r>
              <a:rPr lang="en-US" dirty="0"/>
              <a:t> DHCPv6</a:t>
            </a:r>
          </a:p>
        </p:txBody>
      </p:sp>
      <p:sp>
        <p:nvSpPr>
          <p:cNvPr id="3" name="Content Placeholder 2"/>
          <p:cNvSpPr>
            <a:spLocks noGrp="1"/>
          </p:cNvSpPr>
          <p:nvPr>
            <p:ph idx="1"/>
          </p:nvPr>
        </p:nvSpPr>
        <p:spPr/>
        <p:txBody>
          <a:bodyPr>
            <a:normAutofit fontScale="92500" lnSpcReduction="20000"/>
          </a:bodyPr>
          <a:lstStyle/>
          <a:p>
            <a:pPr>
              <a:lnSpc>
                <a:spcPct val="110000"/>
              </a:lnSpc>
            </a:pPr>
            <a:r>
              <a:rPr lang="en-US" dirty="0"/>
              <a:t>When </a:t>
            </a:r>
            <a:r>
              <a:rPr lang="en-US" dirty="0" err="1"/>
              <a:t>stateful</a:t>
            </a:r>
            <a:r>
              <a:rPr lang="en-US" dirty="0"/>
              <a:t> DHCPv6 is implemented, RAs use the </a:t>
            </a:r>
            <a:r>
              <a:rPr lang="en-US" i="1" u="sng" dirty="0"/>
              <a:t>managed address configuration</a:t>
            </a:r>
            <a:r>
              <a:rPr lang="en-US" i="1" dirty="0"/>
              <a:t> </a:t>
            </a:r>
            <a:r>
              <a:rPr lang="en-US" dirty="0"/>
              <a:t>flag bit to tell IPv6 hosts to get their addressing and additional information only from the DHCPv6 server. </a:t>
            </a:r>
          </a:p>
          <a:p>
            <a:pPr>
              <a:lnSpc>
                <a:spcPct val="110000"/>
              </a:lnSpc>
            </a:pPr>
            <a:r>
              <a:rPr lang="en-US" dirty="0"/>
              <a:t>This flag tells the hosts to disregard the prefixes in the RA and instead query the DHCPv6 server for addressing and other information. </a:t>
            </a:r>
          </a:p>
          <a:p>
            <a:pPr>
              <a:lnSpc>
                <a:spcPct val="110000"/>
              </a:lnSpc>
            </a:pPr>
            <a:r>
              <a:rPr lang="en-US" dirty="0"/>
              <a:t>The DHCPv6 server then allocates addresses to the host and tracks the allocated address. </a:t>
            </a:r>
          </a:p>
          <a:p>
            <a:pPr>
              <a:lnSpc>
                <a:spcPct val="110000"/>
              </a:lnSpc>
            </a:pPr>
            <a:r>
              <a:rPr lang="en-US" dirty="0"/>
              <a:t>Note that the default router address is still received from the RA link-local address.</a:t>
            </a:r>
          </a:p>
        </p:txBody>
      </p:sp>
    </p:spTree>
    <p:extLst>
      <p:ext uri="{BB962C8B-B14F-4D97-AF65-F5344CB8AC3E}">
        <p14:creationId xmlns:p14="http://schemas.microsoft.com/office/powerpoint/2010/main" val="344649911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Configuring </a:t>
            </a:r>
            <a:r>
              <a:rPr lang="en-US" dirty="0" err="1"/>
              <a:t>Stateful</a:t>
            </a:r>
            <a:r>
              <a:rPr lang="en-US" dirty="0"/>
              <a:t> DHCPv6</a:t>
            </a:r>
          </a:p>
        </p:txBody>
      </p:sp>
      <p:pic>
        <p:nvPicPr>
          <p:cNvPr id="4" name="Picture 3"/>
          <p:cNvPicPr>
            <a:picLocks noChangeAspect="1"/>
          </p:cNvPicPr>
          <p:nvPr/>
        </p:nvPicPr>
        <p:blipFill>
          <a:blip r:embed="rId3"/>
          <a:stretch>
            <a:fillRect/>
          </a:stretch>
        </p:blipFill>
        <p:spPr>
          <a:xfrm>
            <a:off x="986377" y="1619568"/>
            <a:ext cx="7106401" cy="1348320"/>
          </a:xfrm>
          <a:prstGeom prst="rect">
            <a:avLst/>
          </a:prstGeom>
        </p:spPr>
      </p:pic>
      <p:pic>
        <p:nvPicPr>
          <p:cNvPr id="5" name="Picture 4"/>
          <p:cNvPicPr>
            <a:picLocks noChangeAspect="1"/>
          </p:cNvPicPr>
          <p:nvPr/>
        </p:nvPicPr>
        <p:blipFill>
          <a:blip r:embed="rId4"/>
          <a:stretch>
            <a:fillRect/>
          </a:stretch>
        </p:blipFill>
        <p:spPr>
          <a:xfrm>
            <a:off x="910236" y="3229920"/>
            <a:ext cx="7258681" cy="2836560"/>
          </a:xfrm>
          <a:prstGeom prst="rect">
            <a:avLst/>
          </a:prstGeom>
        </p:spPr>
      </p:pic>
    </p:spTree>
    <p:extLst>
      <p:ext uri="{BB962C8B-B14F-4D97-AF65-F5344CB8AC3E}">
        <p14:creationId xmlns:p14="http://schemas.microsoft.com/office/powerpoint/2010/main" val="211043396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DHCPv6 Operation</a:t>
            </a:r>
          </a:p>
        </p:txBody>
      </p:sp>
      <p:sp>
        <p:nvSpPr>
          <p:cNvPr id="3" name="Content Placeholder 2"/>
          <p:cNvSpPr>
            <a:spLocks noGrp="1"/>
          </p:cNvSpPr>
          <p:nvPr>
            <p:ph idx="1"/>
          </p:nvPr>
        </p:nvSpPr>
        <p:spPr>
          <a:xfrm>
            <a:off x="549275" y="1600200"/>
            <a:ext cx="8042276" cy="4677031"/>
          </a:xfrm>
        </p:spPr>
        <p:txBody>
          <a:bodyPr>
            <a:normAutofit fontScale="62500" lnSpcReduction="20000"/>
          </a:bodyPr>
          <a:lstStyle/>
          <a:p>
            <a:r>
              <a:rPr lang="en-US" dirty="0"/>
              <a:t>The client sends a </a:t>
            </a:r>
            <a:r>
              <a:rPr lang="en-US" b="1" u="sng" dirty="0"/>
              <a:t>SOLICIT</a:t>
            </a:r>
            <a:r>
              <a:rPr lang="en-US" dirty="0"/>
              <a:t> message to find a DHCPv6 server and request assignment of addresses and other configuration information.</a:t>
            </a:r>
          </a:p>
          <a:p>
            <a:r>
              <a:rPr lang="en-US" dirty="0"/>
              <a:t>This message is sent to the </a:t>
            </a:r>
            <a:r>
              <a:rPr lang="en-US" i="1" dirty="0"/>
              <a:t>all-DHCP-agents </a:t>
            </a:r>
            <a:r>
              <a:rPr lang="en-US" dirty="0"/>
              <a:t>multicast address (FF02::1:2) with link-local scope</a:t>
            </a:r>
          </a:p>
          <a:p>
            <a:r>
              <a:rPr lang="en-US" dirty="0"/>
              <a:t>Any DHCPv6 servers that can meet the client’s requirement respond to the client with an </a:t>
            </a:r>
            <a:r>
              <a:rPr lang="en-US" b="1" u="sng" dirty="0"/>
              <a:t>ADVERTISE</a:t>
            </a:r>
            <a:r>
              <a:rPr lang="en-US" dirty="0"/>
              <a:t> message.</a:t>
            </a:r>
          </a:p>
          <a:p>
            <a:r>
              <a:rPr lang="en-US" dirty="0"/>
              <a:t>The client chooses one of the servers and sends a </a:t>
            </a:r>
            <a:r>
              <a:rPr lang="en-US" b="1" u="sng" dirty="0"/>
              <a:t>REQUEST</a:t>
            </a:r>
            <a:r>
              <a:rPr lang="en-US" dirty="0"/>
              <a:t> message to it, asking it to confirm the addresses and other information that were advertised.</a:t>
            </a:r>
          </a:p>
          <a:p>
            <a:r>
              <a:rPr lang="en-US" dirty="0"/>
              <a:t>The server responds with a </a:t>
            </a:r>
            <a:r>
              <a:rPr lang="en-US" b="1" u="sng" dirty="0"/>
              <a:t>REPLY</a:t>
            </a:r>
            <a:r>
              <a:rPr lang="en-US" dirty="0"/>
              <a:t> message that contains the confirmed addresses and configuration information.</a:t>
            </a:r>
          </a:p>
          <a:p>
            <a:r>
              <a:rPr lang="en-US" dirty="0"/>
              <a:t>Like with DHCPv4, a DHCPv6 client renews its lease after a period of time by sending a RENEW message.</a:t>
            </a:r>
          </a:p>
          <a:p>
            <a:r>
              <a:rPr lang="en-US" dirty="0"/>
              <a:t>By default, the four-message exchange is used; when the </a:t>
            </a:r>
            <a:r>
              <a:rPr lang="en-US" b="1" dirty="0"/>
              <a:t>rapid-commit </a:t>
            </a:r>
            <a:r>
              <a:rPr lang="en-US" dirty="0"/>
              <a:t>option is enabled by both the client and server, the two-message exchange is used (SOLICIT-REPLY).</a:t>
            </a:r>
          </a:p>
        </p:txBody>
      </p:sp>
    </p:spTree>
    <p:extLst>
      <p:ext uri="{BB962C8B-B14F-4D97-AF65-F5344CB8AC3E}">
        <p14:creationId xmlns:p14="http://schemas.microsoft.com/office/powerpoint/2010/main" val="398707927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NAT for IPv6</a:t>
            </a:r>
          </a:p>
        </p:txBody>
      </p:sp>
      <p:sp>
        <p:nvSpPr>
          <p:cNvPr id="3" name="Content Placeholder 2"/>
          <p:cNvSpPr>
            <a:spLocks noGrp="1"/>
          </p:cNvSpPr>
          <p:nvPr>
            <p:ph idx="1"/>
          </p:nvPr>
        </p:nvSpPr>
        <p:spPr>
          <a:xfrm>
            <a:off x="549275" y="1600201"/>
            <a:ext cx="8042276" cy="4726458"/>
          </a:xfrm>
        </p:spPr>
        <p:txBody>
          <a:bodyPr>
            <a:normAutofit fontScale="70000" lnSpcReduction="20000"/>
          </a:bodyPr>
          <a:lstStyle/>
          <a:p>
            <a:r>
              <a:rPr lang="en-US" dirty="0"/>
              <a:t>In IPv4, NAT is typically used to translate private addresses to public addresses when communicating on the Internet. In IPv6, we do not have to worry about private-to-public address translation, but some forms of NAT are still used. </a:t>
            </a:r>
          </a:p>
          <a:p>
            <a:pPr marL="0" indent="0">
              <a:buNone/>
            </a:pPr>
            <a:r>
              <a:rPr lang="en-US" dirty="0"/>
              <a:t>NAT64</a:t>
            </a:r>
          </a:p>
          <a:p>
            <a:r>
              <a:rPr lang="en-US" dirty="0"/>
              <a:t>NAT64 performs both address and IP header translation. An example use of NAT64 is to provide IPv4 Internet connectivity to IPv6 devices, during the transition to a full IPv6 Internet.</a:t>
            </a:r>
          </a:p>
          <a:p>
            <a:pPr marL="0" indent="0">
              <a:buNone/>
            </a:pPr>
            <a:r>
              <a:rPr lang="en-US" dirty="0"/>
              <a:t>NPTv6</a:t>
            </a:r>
          </a:p>
          <a:p>
            <a:r>
              <a:rPr lang="en-US" dirty="0"/>
              <a:t>NPTv6 is described in RFC 6296, </a:t>
            </a:r>
            <a:r>
              <a:rPr lang="en-US" i="1" dirty="0"/>
              <a:t>IPv6-to-IPv6 Network Prefix Translation </a:t>
            </a:r>
            <a:r>
              <a:rPr lang="en-US" dirty="0"/>
              <a:t>. (Note that at the time of this writing this RFC has an “experimental,” not “standard,” status.) </a:t>
            </a:r>
          </a:p>
          <a:p>
            <a:r>
              <a:rPr lang="en-US" dirty="0"/>
              <a:t>NPTv6 is a one-to-one stateless translation; one IPv6 address in an inside network, such as an organization’s LAN, is translated to one IPv6 address in an outside network, the IPv6 Internet.</a:t>
            </a:r>
          </a:p>
        </p:txBody>
      </p:sp>
    </p:spTree>
    <p:extLst>
      <p:ext uri="{BB962C8B-B14F-4D97-AF65-F5344CB8AC3E}">
        <p14:creationId xmlns:p14="http://schemas.microsoft.com/office/powerpoint/2010/main" val="290184286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800" kern="0" dirty="0"/>
              <a:t>Improving Internet Connectivity Resilience</a:t>
            </a:r>
            <a:endParaRPr lang="en-GB" dirty="0"/>
          </a:p>
        </p:txBody>
      </p:sp>
    </p:spTree>
    <p:extLst>
      <p:ext uri="{BB962C8B-B14F-4D97-AF65-F5344CB8AC3E}">
        <p14:creationId xmlns:p14="http://schemas.microsoft.com/office/powerpoint/2010/main" val="41520423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560582"/>
            <a:ext cx="8042276" cy="1336956"/>
          </a:xfrm>
        </p:spPr>
        <p:txBody>
          <a:bodyPr>
            <a:normAutofit/>
          </a:bodyPr>
          <a:lstStyle/>
          <a:p>
            <a:r>
              <a:rPr lang="en-US" dirty="0"/>
              <a:t>Drawbacks of a Single-Homed Internet Connectivity</a:t>
            </a:r>
          </a:p>
        </p:txBody>
      </p:sp>
      <p:pic>
        <p:nvPicPr>
          <p:cNvPr id="4" name="Picture 3"/>
          <p:cNvPicPr>
            <a:picLocks noChangeAspect="1"/>
          </p:cNvPicPr>
          <p:nvPr/>
        </p:nvPicPr>
        <p:blipFill>
          <a:blip r:embed="rId2"/>
          <a:stretch>
            <a:fillRect/>
          </a:stretch>
        </p:blipFill>
        <p:spPr>
          <a:xfrm>
            <a:off x="1290937" y="2814119"/>
            <a:ext cx="6497281" cy="1869840"/>
          </a:xfrm>
          <a:prstGeom prst="rect">
            <a:avLst/>
          </a:prstGeom>
        </p:spPr>
      </p:pic>
    </p:spTree>
    <p:extLst>
      <p:ext uri="{BB962C8B-B14F-4D97-AF65-F5344CB8AC3E}">
        <p14:creationId xmlns:p14="http://schemas.microsoft.com/office/powerpoint/2010/main" val="33216617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Dual-Homed Internet Connectivity</a:t>
            </a:r>
          </a:p>
        </p:txBody>
      </p:sp>
      <p:pic>
        <p:nvPicPr>
          <p:cNvPr id="4" name="Picture 3"/>
          <p:cNvPicPr>
            <a:picLocks noChangeAspect="1"/>
          </p:cNvPicPr>
          <p:nvPr/>
        </p:nvPicPr>
        <p:blipFill>
          <a:blip r:embed="rId2"/>
          <a:stretch>
            <a:fillRect/>
          </a:stretch>
        </p:blipFill>
        <p:spPr>
          <a:xfrm>
            <a:off x="1040865" y="2464319"/>
            <a:ext cx="7258681" cy="2569440"/>
          </a:xfrm>
          <a:prstGeom prst="rect">
            <a:avLst/>
          </a:prstGeom>
        </p:spPr>
      </p:pic>
    </p:spTree>
    <p:extLst>
      <p:ext uri="{BB962C8B-B14F-4D97-AF65-F5344CB8AC3E}">
        <p14:creationId xmlns:p14="http://schemas.microsoft.com/office/powerpoint/2010/main" val="228627054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541708"/>
            <a:ext cx="8042276" cy="1336956"/>
          </a:xfrm>
        </p:spPr>
        <p:txBody>
          <a:bodyPr>
            <a:normAutofit/>
          </a:bodyPr>
          <a:lstStyle/>
          <a:p>
            <a:r>
              <a:rPr lang="en-US" dirty="0"/>
              <a:t>Configuring Best Path for Dual-Homed Internet Connectivity</a:t>
            </a:r>
          </a:p>
        </p:txBody>
      </p:sp>
      <p:sp>
        <p:nvSpPr>
          <p:cNvPr id="3" name="Content Placeholder 2"/>
          <p:cNvSpPr>
            <a:spLocks noGrp="1"/>
          </p:cNvSpPr>
          <p:nvPr>
            <p:ph idx="1"/>
          </p:nvPr>
        </p:nvSpPr>
        <p:spPr>
          <a:xfrm>
            <a:off x="549275" y="1893816"/>
            <a:ext cx="8042276" cy="4519341"/>
          </a:xfrm>
        </p:spPr>
        <p:txBody>
          <a:bodyPr>
            <a:noAutofit/>
          </a:bodyPr>
          <a:lstStyle/>
          <a:p>
            <a:pPr>
              <a:lnSpc>
                <a:spcPct val="120000"/>
              </a:lnSpc>
            </a:pPr>
            <a:r>
              <a:rPr lang="en-US" sz="1700" dirty="0"/>
              <a:t>In dual-homed networks, one link is usually used as a primary link. In case of primary link failure, the second (backup) link is used for traffic forwarding. </a:t>
            </a:r>
          </a:p>
          <a:p>
            <a:pPr>
              <a:lnSpc>
                <a:spcPct val="120000"/>
              </a:lnSpc>
            </a:pPr>
            <a:r>
              <a:rPr lang="en-US" sz="1700" dirty="0"/>
              <a:t>Either static routing toward the ISP or BGP with the ISP are commonly used to route outbound traffic.</a:t>
            </a:r>
          </a:p>
          <a:p>
            <a:pPr>
              <a:lnSpc>
                <a:spcPct val="120000"/>
              </a:lnSpc>
            </a:pPr>
            <a:r>
              <a:rPr lang="en-US" sz="1700" dirty="0"/>
              <a:t>Internet routing information must also be available to the organization’s internal routing protocol. In simple networks, static routes with different ADs (called floating static routes) can be used. </a:t>
            </a:r>
          </a:p>
          <a:p>
            <a:pPr>
              <a:lnSpc>
                <a:spcPct val="120000"/>
              </a:lnSpc>
            </a:pPr>
            <a:r>
              <a:rPr lang="en-US" sz="1700" dirty="0"/>
              <a:t>Alternatively, you can redistribute a default route or a subset of Internet routes into your internal routing protocol. </a:t>
            </a:r>
          </a:p>
          <a:p>
            <a:pPr>
              <a:lnSpc>
                <a:spcPct val="120000"/>
              </a:lnSpc>
            </a:pPr>
            <a:r>
              <a:rPr lang="en-US" sz="1700" dirty="0"/>
              <a:t>First-hop redundancy protocols (FHRPs) can also be used to properly route packets to the appropriate Internet gateway. </a:t>
            </a:r>
          </a:p>
        </p:txBody>
      </p:sp>
    </p:spTree>
    <p:extLst>
      <p:ext uri="{BB962C8B-B14F-4D97-AF65-F5344CB8AC3E}">
        <p14:creationId xmlns:p14="http://schemas.microsoft.com/office/powerpoint/2010/main" val="32195611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865987"/>
            <a:ext cx="8042276" cy="890714"/>
          </a:xfrm>
        </p:spPr>
        <p:txBody>
          <a:bodyPr/>
          <a:lstStyle/>
          <a:p>
            <a:r>
              <a:rPr lang="en-US" dirty="0"/>
              <a:t>Dual-Homed EIGRP and Static Example</a:t>
            </a:r>
          </a:p>
        </p:txBody>
      </p:sp>
      <p:pic>
        <p:nvPicPr>
          <p:cNvPr id="4" name="Picture 3"/>
          <p:cNvPicPr>
            <a:picLocks noChangeAspect="1"/>
          </p:cNvPicPr>
          <p:nvPr/>
        </p:nvPicPr>
        <p:blipFill>
          <a:blip r:embed="rId2"/>
          <a:stretch>
            <a:fillRect/>
          </a:stretch>
        </p:blipFill>
        <p:spPr>
          <a:xfrm>
            <a:off x="279400" y="1669902"/>
            <a:ext cx="4213651" cy="4528200"/>
          </a:xfrm>
          <a:prstGeom prst="rect">
            <a:avLst/>
          </a:prstGeom>
        </p:spPr>
      </p:pic>
      <p:pic>
        <p:nvPicPr>
          <p:cNvPr id="5" name="Picture 4"/>
          <p:cNvPicPr>
            <a:picLocks noChangeAspect="1"/>
          </p:cNvPicPr>
          <p:nvPr/>
        </p:nvPicPr>
        <p:blipFill>
          <a:blip r:embed="rId3"/>
          <a:stretch>
            <a:fillRect/>
          </a:stretch>
        </p:blipFill>
        <p:spPr>
          <a:xfrm>
            <a:off x="3461657" y="3934002"/>
            <a:ext cx="5470457" cy="1827796"/>
          </a:xfrm>
          <a:prstGeom prst="rect">
            <a:avLst/>
          </a:prstGeom>
        </p:spPr>
      </p:pic>
    </p:spTree>
    <p:extLst>
      <p:ext uri="{BB962C8B-B14F-4D97-AF65-F5344CB8AC3E}">
        <p14:creationId xmlns:p14="http://schemas.microsoft.com/office/powerpoint/2010/main" val="51686274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Multihomed</a:t>
            </a:r>
            <a:r>
              <a:rPr lang="en-US" dirty="0"/>
              <a:t> Internet Connectivity</a:t>
            </a:r>
          </a:p>
        </p:txBody>
      </p:sp>
      <p:sp>
        <p:nvSpPr>
          <p:cNvPr id="3" name="Content Placeholder 2"/>
          <p:cNvSpPr>
            <a:spLocks noGrp="1"/>
          </p:cNvSpPr>
          <p:nvPr>
            <p:ph idx="1"/>
          </p:nvPr>
        </p:nvSpPr>
        <p:spPr>
          <a:xfrm>
            <a:off x="279401" y="1669409"/>
            <a:ext cx="5233125" cy="4645330"/>
          </a:xfrm>
        </p:spPr>
        <p:txBody>
          <a:bodyPr/>
          <a:lstStyle/>
          <a:p>
            <a:r>
              <a:rPr lang="en-US" dirty="0"/>
              <a:t>The </a:t>
            </a:r>
            <a:r>
              <a:rPr lang="en-US" dirty="0" err="1"/>
              <a:t>multihomed</a:t>
            </a:r>
            <a:r>
              <a:rPr lang="en-US" dirty="0"/>
              <a:t> Internet design offers the highest level of redundancy. It resolves all single points of failure issues and provides a reliable link to the Internet. </a:t>
            </a:r>
          </a:p>
          <a:p>
            <a:r>
              <a:rPr lang="en-US" dirty="0"/>
              <a:t>Two routers are commonly used as Internet gateways, and each router is connected to a different ISP using one or more physical links.</a:t>
            </a:r>
          </a:p>
        </p:txBody>
      </p:sp>
      <p:pic>
        <p:nvPicPr>
          <p:cNvPr id="4" name="Picture 3"/>
          <p:cNvPicPr>
            <a:picLocks noChangeAspect="1"/>
          </p:cNvPicPr>
          <p:nvPr/>
        </p:nvPicPr>
        <p:blipFill>
          <a:blip r:embed="rId2"/>
          <a:stretch>
            <a:fillRect/>
          </a:stretch>
        </p:blipFill>
        <p:spPr>
          <a:xfrm>
            <a:off x="5627906" y="1444532"/>
            <a:ext cx="3105034" cy="4746543"/>
          </a:xfrm>
          <a:prstGeom prst="rect">
            <a:avLst/>
          </a:prstGeom>
        </p:spPr>
      </p:pic>
    </p:spTree>
    <p:extLst>
      <p:ext uri="{BB962C8B-B14F-4D97-AF65-F5344CB8AC3E}">
        <p14:creationId xmlns:p14="http://schemas.microsoft.com/office/powerpoint/2010/main" val="59206340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055" y="667184"/>
            <a:ext cx="8521700" cy="742659"/>
          </a:xfrm>
        </p:spPr>
        <p:txBody>
          <a:bodyPr/>
          <a:lstStyle/>
          <a:p>
            <a:r>
              <a:rPr lang="en-US" dirty="0" err="1"/>
              <a:t>Multihomed</a:t>
            </a:r>
            <a:r>
              <a:rPr lang="en-US" dirty="0"/>
              <a:t> Internet Connectivity</a:t>
            </a:r>
          </a:p>
        </p:txBody>
      </p:sp>
      <p:sp>
        <p:nvSpPr>
          <p:cNvPr id="3" name="Content Placeholder 2"/>
          <p:cNvSpPr>
            <a:spLocks noGrp="1"/>
          </p:cNvSpPr>
          <p:nvPr>
            <p:ph idx="1"/>
          </p:nvPr>
        </p:nvSpPr>
        <p:spPr/>
        <p:txBody>
          <a:bodyPr/>
          <a:lstStyle/>
          <a:p>
            <a:r>
              <a:rPr lang="en-US" dirty="0"/>
              <a:t>Establishing a </a:t>
            </a:r>
            <a:r>
              <a:rPr lang="en-US" dirty="0" err="1"/>
              <a:t>multihomed</a:t>
            </a:r>
            <a:r>
              <a:rPr lang="en-US" dirty="0"/>
              <a:t> environment involves meeting some requirements:</a:t>
            </a:r>
          </a:p>
          <a:p>
            <a:pPr lvl="1"/>
            <a:r>
              <a:rPr lang="en-US" dirty="0"/>
              <a:t>You must have PI (Provider Independent) address space and your own autonomous system number.</a:t>
            </a:r>
          </a:p>
          <a:p>
            <a:pPr lvl="1"/>
            <a:r>
              <a:rPr lang="en-US" dirty="0"/>
              <a:t>You must establish connectivity with two independent ISPs.</a:t>
            </a:r>
          </a:p>
        </p:txBody>
      </p:sp>
    </p:spTree>
    <p:extLst>
      <p:ext uri="{BB962C8B-B14F-4D97-AF65-F5344CB8AC3E}">
        <p14:creationId xmlns:p14="http://schemas.microsoft.com/office/powerpoint/2010/main" val="401943619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6100" y="483164"/>
            <a:ext cx="8042276" cy="1336956"/>
          </a:xfrm>
        </p:spPr>
        <p:txBody>
          <a:bodyPr>
            <a:normAutofit/>
          </a:bodyPr>
          <a:lstStyle/>
          <a:p>
            <a:r>
              <a:rPr lang="en-US" dirty="0"/>
              <a:t>Options for Routes That ISPs in a </a:t>
            </a:r>
            <a:r>
              <a:rPr lang="en-US" dirty="0" err="1"/>
              <a:t>Multihomed</a:t>
            </a:r>
            <a:r>
              <a:rPr lang="en-US" dirty="0"/>
              <a:t> Design Can Send</a:t>
            </a:r>
          </a:p>
        </p:txBody>
      </p:sp>
      <p:sp>
        <p:nvSpPr>
          <p:cNvPr id="3" name="Content Placeholder 2"/>
          <p:cNvSpPr>
            <a:spLocks noGrp="1"/>
          </p:cNvSpPr>
          <p:nvPr>
            <p:ph idx="1"/>
          </p:nvPr>
        </p:nvSpPr>
        <p:spPr>
          <a:xfrm>
            <a:off x="279401" y="1776549"/>
            <a:ext cx="5187380" cy="4538190"/>
          </a:xfrm>
        </p:spPr>
        <p:txBody>
          <a:bodyPr>
            <a:normAutofit/>
          </a:bodyPr>
          <a:lstStyle/>
          <a:p>
            <a:r>
              <a:rPr lang="en-US" dirty="0"/>
              <a:t>The ISPs can send the following to your network:</a:t>
            </a:r>
          </a:p>
          <a:p>
            <a:pPr lvl="1"/>
            <a:r>
              <a:rPr lang="en-US" dirty="0"/>
              <a:t>The ISPs can send only a default route. </a:t>
            </a:r>
          </a:p>
          <a:p>
            <a:pPr lvl="1"/>
            <a:r>
              <a:rPr lang="en-US" dirty="0"/>
              <a:t>The ISPs can send a partial routing table and a default route. </a:t>
            </a:r>
          </a:p>
          <a:p>
            <a:pPr lvl="1"/>
            <a:r>
              <a:rPr lang="en-US" dirty="0"/>
              <a:t>The ISPs could also send you a full routing table. </a:t>
            </a:r>
          </a:p>
        </p:txBody>
      </p:sp>
      <p:pic>
        <p:nvPicPr>
          <p:cNvPr id="4" name="Picture 3"/>
          <p:cNvPicPr>
            <a:picLocks noChangeAspect="1"/>
          </p:cNvPicPr>
          <p:nvPr/>
        </p:nvPicPr>
        <p:blipFill>
          <a:blip r:embed="rId3"/>
          <a:stretch>
            <a:fillRect/>
          </a:stretch>
        </p:blipFill>
        <p:spPr>
          <a:xfrm>
            <a:off x="5634560" y="1954635"/>
            <a:ext cx="3094390" cy="4531397"/>
          </a:xfrm>
          <a:prstGeom prst="rect">
            <a:avLst/>
          </a:prstGeom>
        </p:spPr>
      </p:pic>
    </p:spTree>
    <p:extLst>
      <p:ext uri="{BB962C8B-B14F-4D97-AF65-F5344CB8AC3E}">
        <p14:creationId xmlns:p14="http://schemas.microsoft.com/office/powerpoint/2010/main" val="104153952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 Summary</a:t>
            </a:r>
          </a:p>
        </p:txBody>
      </p:sp>
      <p:sp>
        <p:nvSpPr>
          <p:cNvPr id="3" name="Content Placeholder 2"/>
          <p:cNvSpPr>
            <a:spLocks noGrp="1"/>
          </p:cNvSpPr>
          <p:nvPr>
            <p:ph idx="1"/>
          </p:nvPr>
        </p:nvSpPr>
        <p:spPr/>
        <p:txBody>
          <a:bodyPr>
            <a:normAutofit fontScale="92500" lnSpcReduction="20000"/>
          </a:bodyPr>
          <a:lstStyle/>
          <a:p>
            <a:r>
              <a:rPr lang="en-US" dirty="0"/>
              <a:t>Internet connectivity requirements: outbound only, or also inbound.</a:t>
            </a:r>
          </a:p>
          <a:p>
            <a:r>
              <a:rPr lang="en-US" dirty="0"/>
              <a:t>Internet connectivity redundancy options: edge device, link, and ISP.</a:t>
            </a:r>
          </a:p>
          <a:p>
            <a:r>
              <a:rPr lang="en-US" dirty="0"/>
              <a:t>The four connection redundancy types:</a:t>
            </a:r>
          </a:p>
          <a:p>
            <a:pPr lvl="1"/>
            <a:r>
              <a:rPr lang="en-US" b="1" dirty="0"/>
              <a:t>Single-homed: </a:t>
            </a:r>
            <a:r>
              <a:rPr lang="en-US" dirty="0"/>
              <a:t>One connection to one ISP</a:t>
            </a:r>
          </a:p>
          <a:p>
            <a:pPr lvl="1"/>
            <a:r>
              <a:rPr lang="en-US" b="1" dirty="0"/>
              <a:t>Dual-homed: </a:t>
            </a:r>
            <a:r>
              <a:rPr lang="en-US" dirty="0"/>
              <a:t>Two connections to one ISP</a:t>
            </a:r>
          </a:p>
          <a:p>
            <a:pPr lvl="1"/>
            <a:r>
              <a:rPr lang="en-US" b="1" dirty="0" err="1"/>
              <a:t>Multihomed</a:t>
            </a:r>
            <a:r>
              <a:rPr lang="en-US" b="1" dirty="0"/>
              <a:t>: </a:t>
            </a:r>
            <a:r>
              <a:rPr lang="en-US" dirty="0"/>
              <a:t>One connection to each of multiple (usually two) ISPs</a:t>
            </a:r>
          </a:p>
          <a:p>
            <a:pPr lvl="1"/>
            <a:r>
              <a:rPr lang="en-US" b="1" dirty="0"/>
              <a:t>Dual </a:t>
            </a:r>
            <a:r>
              <a:rPr lang="en-US" b="1" dirty="0" err="1"/>
              <a:t>multihomed</a:t>
            </a:r>
            <a:r>
              <a:rPr lang="en-US" b="1" dirty="0"/>
              <a:t>: </a:t>
            </a:r>
            <a:r>
              <a:rPr lang="en-US" dirty="0"/>
              <a:t>Two connections to each of two ISPs</a:t>
            </a:r>
          </a:p>
          <a:p>
            <a:r>
              <a:rPr lang="en-US" dirty="0"/>
              <a:t>Public IP address assignment: The IANA assigns to RIRs; RIRs assign to ISPs and organizations.</a:t>
            </a:r>
          </a:p>
        </p:txBody>
      </p:sp>
    </p:spTree>
    <p:extLst>
      <p:ext uri="{BB962C8B-B14F-4D97-AF65-F5344CB8AC3E}">
        <p14:creationId xmlns:p14="http://schemas.microsoft.com/office/powerpoint/2010/main" val="377095769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Summary</a:t>
            </a:r>
          </a:p>
        </p:txBody>
      </p:sp>
      <p:sp>
        <p:nvSpPr>
          <p:cNvPr id="3" name="Content Placeholder 2"/>
          <p:cNvSpPr>
            <a:spLocks noGrp="1"/>
          </p:cNvSpPr>
          <p:nvPr>
            <p:ph idx="1"/>
          </p:nvPr>
        </p:nvSpPr>
        <p:spPr/>
        <p:txBody>
          <a:bodyPr>
            <a:normAutofit fontScale="92500" lnSpcReduction="10000"/>
          </a:bodyPr>
          <a:lstStyle/>
          <a:p>
            <a:r>
              <a:rPr lang="en-US" sz="1800" dirty="0"/>
              <a:t>IP addresses, which can be PI or PA.</a:t>
            </a:r>
          </a:p>
          <a:p>
            <a:r>
              <a:rPr lang="en-US" sz="1800" dirty="0"/>
              <a:t>Routing protocols that are either IGPs (and operate within an autonomous system) or EGPs (and operate between autonomous systems). BGP is the protocol used between autonomous systems on the Internet.</a:t>
            </a:r>
          </a:p>
          <a:p>
            <a:r>
              <a:rPr lang="en-US" sz="1800" dirty="0"/>
              <a:t>The range of private autonomous system numbers: 64,512 to 65,534 and 4,200,000,000 through 4,294,967,294 (64,086.59904 through 65,535.65534).</a:t>
            </a:r>
          </a:p>
          <a:p>
            <a:r>
              <a:rPr lang="en-US" sz="1800" dirty="0"/>
              <a:t>Provider-assigned IPv4 addresses, which can be configured statically or via DHCP.</a:t>
            </a:r>
          </a:p>
          <a:p>
            <a:r>
              <a:rPr lang="en-US" sz="1800" dirty="0"/>
              <a:t>DHCPv4 operation, including the DHCPDISCOVER, DHCPOFFER, DHCPREQUEST, and DHCPACK messages.</a:t>
            </a:r>
          </a:p>
          <a:p>
            <a:r>
              <a:rPr lang="en-US" sz="1800" dirty="0"/>
              <a:t>The use of NAT for IPv4, typically to translate private addresses to public addresses.</a:t>
            </a:r>
          </a:p>
        </p:txBody>
      </p:sp>
    </p:spTree>
    <p:extLst>
      <p:ext uri="{BB962C8B-B14F-4D97-AF65-F5344CB8AC3E}">
        <p14:creationId xmlns:p14="http://schemas.microsoft.com/office/powerpoint/2010/main" val="334673204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Summary</a:t>
            </a:r>
          </a:p>
        </p:txBody>
      </p:sp>
      <p:sp>
        <p:nvSpPr>
          <p:cNvPr id="3" name="Content Placeholder 2"/>
          <p:cNvSpPr>
            <a:spLocks noGrp="1"/>
          </p:cNvSpPr>
          <p:nvPr>
            <p:ph idx="1"/>
          </p:nvPr>
        </p:nvSpPr>
        <p:spPr/>
        <p:txBody>
          <a:bodyPr>
            <a:normAutofit fontScale="92500" lnSpcReduction="10000"/>
          </a:bodyPr>
          <a:lstStyle/>
          <a:p>
            <a:r>
              <a:rPr lang="en-US" sz="1800" dirty="0"/>
              <a:t>The four types of NAT addresses:</a:t>
            </a:r>
          </a:p>
          <a:p>
            <a:pPr lvl="1"/>
            <a:r>
              <a:rPr lang="en-US" sz="1600" b="1" dirty="0"/>
              <a:t>Inside local address: </a:t>
            </a:r>
            <a:r>
              <a:rPr lang="en-US" sz="1600" dirty="0"/>
              <a:t>The IPv4 address assigned to a device on the internal network.</a:t>
            </a:r>
          </a:p>
          <a:p>
            <a:pPr lvl="1"/>
            <a:r>
              <a:rPr lang="en-US" sz="1600" b="1" dirty="0"/>
              <a:t>Inside global address: </a:t>
            </a:r>
            <a:r>
              <a:rPr lang="en-US" sz="1600" dirty="0"/>
              <a:t>The IPv4 address of an internal device as it appears to the external network. This is the address to which the inside local address is translated.</a:t>
            </a:r>
          </a:p>
          <a:p>
            <a:pPr lvl="1"/>
            <a:r>
              <a:rPr lang="en-US" sz="1600" b="1" dirty="0"/>
              <a:t>Outside local address: </a:t>
            </a:r>
            <a:r>
              <a:rPr lang="en-US" sz="1600" dirty="0"/>
              <a:t>The IPv4 address of an external device as it appears to the internal network. If outside addresses are being translated, this is the address to which the outside global address is translated.</a:t>
            </a:r>
          </a:p>
          <a:p>
            <a:pPr lvl="1"/>
            <a:r>
              <a:rPr lang="en-US" sz="1600" b="1" dirty="0"/>
              <a:t>Outside global address: </a:t>
            </a:r>
            <a:r>
              <a:rPr lang="en-US" sz="1600" dirty="0"/>
              <a:t>The IPv4 address assigned to a device on the external network.</a:t>
            </a:r>
          </a:p>
          <a:p>
            <a:r>
              <a:rPr lang="en-US" sz="1800" dirty="0"/>
              <a:t>The three types of NAT: static (one-to-one), dynamic (many-to-many), and PAT (many-to-one).</a:t>
            </a:r>
          </a:p>
          <a:p>
            <a:r>
              <a:rPr lang="en-US" sz="1800" dirty="0"/>
              <a:t>The order of operations for NAT: It first performs routing and then translation when going from an inside interface to an outside interface, and vice versa when the traffic flow is reversed.</a:t>
            </a:r>
          </a:p>
        </p:txBody>
      </p:sp>
    </p:spTree>
    <p:extLst>
      <p:ext uri="{BB962C8B-B14F-4D97-AF65-F5344CB8AC3E}">
        <p14:creationId xmlns:p14="http://schemas.microsoft.com/office/powerpoint/2010/main" val="37338193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Summary</a:t>
            </a:r>
          </a:p>
        </p:txBody>
      </p:sp>
      <p:sp>
        <p:nvSpPr>
          <p:cNvPr id="3" name="Content Placeholder 2"/>
          <p:cNvSpPr>
            <a:spLocks noGrp="1"/>
          </p:cNvSpPr>
          <p:nvPr>
            <p:ph idx="1"/>
          </p:nvPr>
        </p:nvSpPr>
        <p:spPr/>
        <p:txBody>
          <a:bodyPr>
            <a:normAutofit fontScale="92500" lnSpcReduction="20000"/>
          </a:bodyPr>
          <a:lstStyle/>
          <a:p>
            <a:r>
              <a:rPr lang="en-US" sz="1800" dirty="0"/>
              <a:t>NAT issues, including when an inside device tries to communicate with a device on another inside interface.</a:t>
            </a:r>
          </a:p>
          <a:p>
            <a:r>
              <a:rPr lang="en-US" sz="1800" dirty="0"/>
              <a:t>NVI, which removes the requirement to configure an interface as inside or outside. NVI also operates differently; it performs routing, translation, and routing again. The whole process is symmetrical, no matter which way the traffic is flowing.</a:t>
            </a:r>
          </a:p>
          <a:p>
            <a:r>
              <a:rPr lang="en-US" sz="1800" dirty="0"/>
              <a:t>Configuring a Cisco router to be a DHCP server and a DHCP relay agent, for both IPv4 and IPv6.</a:t>
            </a:r>
          </a:p>
          <a:p>
            <a:r>
              <a:rPr lang="en-US" sz="1800" dirty="0"/>
              <a:t>IPv6 addresses, which can be configured with the following methods:</a:t>
            </a:r>
          </a:p>
          <a:p>
            <a:pPr lvl="1"/>
            <a:r>
              <a:rPr lang="en-US" sz="1600" dirty="0"/>
              <a:t>Manual Assignment</a:t>
            </a:r>
          </a:p>
          <a:p>
            <a:pPr lvl="1"/>
            <a:r>
              <a:rPr lang="en-US" sz="1600" dirty="0"/>
              <a:t>SLAAC</a:t>
            </a:r>
          </a:p>
          <a:p>
            <a:pPr lvl="1"/>
            <a:r>
              <a:rPr lang="en-US" sz="1600" dirty="0"/>
              <a:t>Stateless DHCPv6</a:t>
            </a:r>
          </a:p>
          <a:p>
            <a:pPr lvl="1"/>
            <a:r>
              <a:rPr lang="en-US" sz="1600" dirty="0" err="1"/>
              <a:t>Stateful</a:t>
            </a:r>
            <a:r>
              <a:rPr lang="en-US" sz="1600" dirty="0"/>
              <a:t> DHCPv6</a:t>
            </a:r>
          </a:p>
          <a:p>
            <a:pPr lvl="1"/>
            <a:r>
              <a:rPr lang="en-US" sz="1600" dirty="0"/>
              <a:t>DHCPv6-PD</a:t>
            </a:r>
          </a:p>
        </p:txBody>
      </p:sp>
    </p:spTree>
    <p:extLst>
      <p:ext uri="{BB962C8B-B14F-4D97-AF65-F5344CB8AC3E}">
        <p14:creationId xmlns:p14="http://schemas.microsoft.com/office/powerpoint/2010/main" val="56702209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Summary</a:t>
            </a:r>
          </a:p>
        </p:txBody>
      </p:sp>
      <p:sp>
        <p:nvSpPr>
          <p:cNvPr id="3" name="Content Placeholder 2"/>
          <p:cNvSpPr>
            <a:spLocks noGrp="1"/>
          </p:cNvSpPr>
          <p:nvPr>
            <p:ph idx="1"/>
          </p:nvPr>
        </p:nvSpPr>
        <p:spPr/>
        <p:txBody>
          <a:bodyPr>
            <a:normAutofit fontScale="85000" lnSpcReduction="10000"/>
          </a:bodyPr>
          <a:lstStyle/>
          <a:p>
            <a:r>
              <a:rPr lang="en-US" sz="1800" dirty="0"/>
              <a:t>DHCPv6 operation, including the SOLICIT, ADVERTISE, REQUEST, and REPLY messages.</a:t>
            </a:r>
          </a:p>
          <a:p>
            <a:r>
              <a:rPr lang="en-US" sz="1800" dirty="0"/>
              <a:t>Two types of NAT for IPv6: NAT64 and NPTv6.</a:t>
            </a:r>
          </a:p>
          <a:p>
            <a:r>
              <a:rPr lang="en-US" sz="1800" dirty="0"/>
              <a:t>IPv6 ACLs, which include three implicit rules at the end of each ACL, as follows:</a:t>
            </a:r>
          </a:p>
          <a:p>
            <a:pPr lvl="1"/>
            <a:r>
              <a:rPr lang="en-US" sz="1600" b="1" dirty="0"/>
              <a:t>permit </a:t>
            </a:r>
            <a:r>
              <a:rPr lang="en-US" sz="1600" b="1" dirty="0" err="1"/>
              <a:t>icmp</a:t>
            </a:r>
            <a:r>
              <a:rPr lang="en-US" sz="1600" b="1" dirty="0"/>
              <a:t> any </a:t>
            </a:r>
            <a:r>
              <a:rPr lang="en-US" sz="1600" b="1" dirty="0" err="1"/>
              <a:t>any</a:t>
            </a:r>
            <a:r>
              <a:rPr lang="en-US" sz="1600" b="1" dirty="0"/>
              <a:t> </a:t>
            </a:r>
            <a:r>
              <a:rPr lang="en-US" sz="1600" b="1" dirty="0" err="1"/>
              <a:t>nd-na</a:t>
            </a:r>
            <a:endParaRPr lang="en-US" sz="1600" b="1" dirty="0"/>
          </a:p>
          <a:p>
            <a:pPr lvl="1"/>
            <a:r>
              <a:rPr lang="en-US" sz="1600" b="1" dirty="0"/>
              <a:t>permit </a:t>
            </a:r>
            <a:r>
              <a:rPr lang="en-US" sz="1600" b="1" dirty="0" err="1"/>
              <a:t>icmp</a:t>
            </a:r>
            <a:r>
              <a:rPr lang="en-US" sz="1600" b="1" dirty="0"/>
              <a:t> any </a:t>
            </a:r>
            <a:r>
              <a:rPr lang="en-US" sz="1600" b="1" dirty="0" err="1"/>
              <a:t>any</a:t>
            </a:r>
            <a:r>
              <a:rPr lang="en-US" sz="1600" b="1" dirty="0"/>
              <a:t> </a:t>
            </a:r>
            <a:r>
              <a:rPr lang="en-US" sz="1600" b="1" dirty="0" err="1"/>
              <a:t>nd</a:t>
            </a:r>
            <a:r>
              <a:rPr lang="en-US" sz="1600" b="1" dirty="0"/>
              <a:t>-ns</a:t>
            </a:r>
          </a:p>
          <a:p>
            <a:pPr lvl="1"/>
            <a:r>
              <a:rPr lang="en-US" sz="1600" b="1" dirty="0"/>
              <a:t>deny ipv6 any </a:t>
            </a:r>
            <a:r>
              <a:rPr lang="en-US" sz="1600" b="1" dirty="0" err="1"/>
              <a:t>any</a:t>
            </a:r>
            <a:endParaRPr lang="en-US" sz="1600" b="1" dirty="0"/>
          </a:p>
          <a:p>
            <a:r>
              <a:rPr lang="en-US" sz="1800" dirty="0"/>
              <a:t>Applying an IPv6 ACL to an interface, using the </a:t>
            </a:r>
            <a:r>
              <a:rPr lang="en-US" sz="1800" b="1" dirty="0"/>
              <a:t>ipv6 traffic-filter </a:t>
            </a:r>
            <a:r>
              <a:rPr lang="en-US" sz="1800" i="1" dirty="0"/>
              <a:t>ACL-name </a:t>
            </a:r>
            <a:r>
              <a:rPr lang="en-US" sz="1800" dirty="0"/>
              <a:t>{ </a:t>
            </a:r>
            <a:r>
              <a:rPr lang="en-US" sz="1800" b="1" dirty="0" err="1"/>
              <a:t>in|out</a:t>
            </a:r>
            <a:r>
              <a:rPr lang="en-US" sz="1800" b="1" dirty="0"/>
              <a:t> </a:t>
            </a:r>
            <a:r>
              <a:rPr lang="en-US" sz="1800" dirty="0"/>
              <a:t>} interface configuration command. Notice the </a:t>
            </a:r>
            <a:r>
              <a:rPr lang="en-US" sz="1800" b="1" dirty="0"/>
              <a:t>traffic-filter </a:t>
            </a:r>
            <a:r>
              <a:rPr lang="en-US" sz="1800" dirty="0"/>
              <a:t>keyword is used rather than the </a:t>
            </a:r>
            <a:r>
              <a:rPr lang="en-US" sz="1800" b="1" dirty="0"/>
              <a:t>access-group </a:t>
            </a:r>
            <a:r>
              <a:rPr lang="en-US" sz="1800" dirty="0"/>
              <a:t>keyword that is used in IPv4 ACLs.</a:t>
            </a:r>
          </a:p>
          <a:p>
            <a:r>
              <a:rPr lang="en-US" sz="1800" dirty="0"/>
              <a:t>The need to secure devices connected to the IPv6 Internet.</a:t>
            </a:r>
          </a:p>
          <a:p>
            <a:r>
              <a:rPr lang="en-US" sz="1800" dirty="0"/>
              <a:t>The drawbacks of single-homed Internet connectivity because of the single points of failure: link failure, ISP failure, or router failure.</a:t>
            </a:r>
          </a:p>
        </p:txBody>
      </p:sp>
    </p:spTree>
    <p:extLst>
      <p:ext uri="{BB962C8B-B14F-4D97-AF65-F5344CB8AC3E}">
        <p14:creationId xmlns:p14="http://schemas.microsoft.com/office/powerpoint/2010/main" val="13020261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Summary</a:t>
            </a:r>
          </a:p>
        </p:txBody>
      </p:sp>
      <p:sp>
        <p:nvSpPr>
          <p:cNvPr id="3" name="Content Placeholder 2"/>
          <p:cNvSpPr>
            <a:spLocks noGrp="1"/>
          </p:cNvSpPr>
          <p:nvPr>
            <p:ph idx="1"/>
          </p:nvPr>
        </p:nvSpPr>
        <p:spPr/>
        <p:txBody>
          <a:bodyPr>
            <a:normAutofit fontScale="85000" lnSpcReduction="10000"/>
          </a:bodyPr>
          <a:lstStyle/>
          <a:p>
            <a:r>
              <a:rPr lang="en-US" sz="2000" dirty="0"/>
              <a:t>Using a dual-homed design to improve redundancy: two (or more) connections, using one or more Internet routers, to the same ISP. The ISP may also have multiple routers to connect to specific customers. Static routes or BGP are used. One link can be primary, or traffic can be load balanced over both links.</a:t>
            </a:r>
          </a:p>
          <a:p>
            <a:r>
              <a:rPr lang="en-US" sz="2000" dirty="0"/>
              <a:t>Using a </a:t>
            </a:r>
            <a:r>
              <a:rPr lang="en-US" sz="2000" dirty="0" err="1"/>
              <a:t>multihomed</a:t>
            </a:r>
            <a:r>
              <a:rPr lang="en-US" sz="2000" dirty="0"/>
              <a:t> design to further improve redundancy; two routers are used as Internet gateways, and each router is connected to a different ISP using one or more physical links.</a:t>
            </a:r>
          </a:p>
          <a:p>
            <a:r>
              <a:rPr lang="en-US" sz="2000" dirty="0"/>
              <a:t>The options for what ISPs can send to your network in a </a:t>
            </a:r>
            <a:r>
              <a:rPr lang="en-US" sz="2000" dirty="0" err="1"/>
              <a:t>multihomed</a:t>
            </a:r>
            <a:r>
              <a:rPr lang="en-US" sz="2000" dirty="0"/>
              <a:t> design:</a:t>
            </a:r>
          </a:p>
          <a:p>
            <a:pPr lvl="1"/>
            <a:r>
              <a:rPr lang="en-US" sz="1800" dirty="0"/>
              <a:t>Only a default route</a:t>
            </a:r>
          </a:p>
          <a:p>
            <a:pPr lvl="1"/>
            <a:r>
              <a:rPr lang="en-US" sz="1800" dirty="0"/>
              <a:t>A partial routing table (of a subset of routes originated near the ISP) and a default route</a:t>
            </a:r>
          </a:p>
          <a:p>
            <a:pPr lvl="1"/>
            <a:r>
              <a:rPr lang="en-US" sz="1800" dirty="0"/>
              <a:t>A full routing table</a:t>
            </a:r>
          </a:p>
          <a:p>
            <a:r>
              <a:rPr lang="en-US" sz="2000" dirty="0"/>
              <a:t>How receiving full routing tables consume a lot of router resources.</a:t>
            </a:r>
          </a:p>
        </p:txBody>
      </p:sp>
    </p:spTree>
    <p:extLst>
      <p:ext uri="{BB962C8B-B14F-4D97-AF65-F5344CB8AC3E}">
        <p14:creationId xmlns:p14="http://schemas.microsoft.com/office/powerpoint/2010/main" val="155704006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p:cNvSpPr>
            <a:spLocks noGrp="1"/>
          </p:cNvSpPr>
          <p:nvPr>
            <p:ph idx="1"/>
          </p:nvPr>
        </p:nvSpPr>
        <p:spPr/>
        <p:txBody>
          <a:bodyPr/>
          <a:lstStyle/>
          <a:p>
            <a:r>
              <a:rPr lang="en-US" b="1" dirty="0">
                <a:ea typeface="Times New Roman"/>
                <a:cs typeface="Arial"/>
              </a:rPr>
              <a:t>CCNPv7 ROUTE Lab6.1 NAT</a:t>
            </a:r>
            <a:endParaRPr lang="en-US" b="1" dirty="0"/>
          </a:p>
        </p:txBody>
      </p:sp>
      <p:sp>
        <p:nvSpPr>
          <p:cNvPr id="5" name="Title 4"/>
          <p:cNvSpPr>
            <a:spLocks noGrp="1"/>
          </p:cNvSpPr>
          <p:nvPr>
            <p:ph type="title"/>
          </p:nvPr>
        </p:nvSpPr>
        <p:spPr/>
        <p:txBody>
          <a:bodyPr/>
          <a:lstStyle/>
          <a:p>
            <a:r>
              <a:rPr lang="en-US" dirty="0"/>
              <a:t>Chapter 6 Labs</a:t>
            </a:r>
          </a:p>
        </p:txBody>
      </p:sp>
    </p:spTree>
    <p:extLst>
      <p:ext uri="{BB962C8B-B14F-4D97-AF65-F5344CB8AC3E}">
        <p14:creationId xmlns:p14="http://schemas.microsoft.com/office/powerpoint/2010/main" val="14083181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4951</TotalTime>
  <Words>4920</Words>
  <Application>Microsoft Office PowerPoint</Application>
  <PresentationFormat>On-screen Show (4:3)</PresentationFormat>
  <Paragraphs>316</Paragraphs>
  <Slides>64</Slides>
  <Notes>14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64</vt:i4>
      </vt:variant>
    </vt:vector>
  </HeadingPairs>
  <TitlesOfParts>
    <vt:vector size="72" baseType="lpstr">
      <vt:lpstr>Apple Chancery</vt:lpstr>
      <vt:lpstr>Arial</vt:lpstr>
      <vt:lpstr>Calibri</vt:lpstr>
      <vt:lpstr>Consolas</vt:lpstr>
      <vt:lpstr>News Gothic MT</vt:lpstr>
      <vt:lpstr>Times New Roman</vt:lpstr>
      <vt:lpstr>Wingdings 2</vt:lpstr>
      <vt:lpstr>Breeze</vt:lpstr>
      <vt:lpstr>Enterprise Internet Connectivity</vt:lpstr>
      <vt:lpstr>Planning Enterprise Internet Connectivity</vt:lpstr>
      <vt:lpstr>Connecting Enterprise Networks to an ISP</vt:lpstr>
      <vt:lpstr>Redundancy for Enterprise Network to ISP connectivity</vt:lpstr>
      <vt:lpstr>ISP Redundancy</vt:lpstr>
      <vt:lpstr>ISP Redundancy</vt:lpstr>
      <vt:lpstr>ISP Redundancy</vt:lpstr>
      <vt:lpstr>Public IP Address Assignment</vt:lpstr>
      <vt:lpstr>Regional Internet Registries</vt:lpstr>
      <vt:lpstr>Public IP Address Space</vt:lpstr>
      <vt:lpstr>Public IP Address Space</vt:lpstr>
      <vt:lpstr>Autonomous System Numbers</vt:lpstr>
      <vt:lpstr>Reserved ASN</vt:lpstr>
      <vt:lpstr>Establishing Single-Homed IPv4 Internet Connectivity</vt:lpstr>
      <vt:lpstr>Configuring a Provider-Assigned IPv4 Address</vt:lpstr>
      <vt:lpstr>DHCP Operation</vt:lpstr>
      <vt:lpstr>Obtaining a Provider-Assigned IPv4 Address with DHCP</vt:lpstr>
      <vt:lpstr>Configuring a Router as a DHCP Server and DHCP Relay Agent</vt:lpstr>
      <vt:lpstr>NAT</vt:lpstr>
      <vt:lpstr>NAT</vt:lpstr>
      <vt:lpstr>Types of NAT </vt:lpstr>
      <vt:lpstr>Configuring Static NAT</vt:lpstr>
      <vt:lpstr>Configuring Static NAT - Example</vt:lpstr>
      <vt:lpstr>Configuring Dynamic NAT</vt:lpstr>
      <vt:lpstr>Configuring Dynamic NAT - Example</vt:lpstr>
      <vt:lpstr>Configuring PAT</vt:lpstr>
      <vt:lpstr>Configuring PAT - Example</vt:lpstr>
      <vt:lpstr>Limitations of NAT</vt:lpstr>
      <vt:lpstr>Limitations of NAT</vt:lpstr>
      <vt:lpstr>NAT Virtual Interface</vt:lpstr>
      <vt:lpstr>Configuring NAT Virtual Interface</vt:lpstr>
      <vt:lpstr>Configuring NAT Virtual Interface</vt:lpstr>
      <vt:lpstr>NVI Interface</vt:lpstr>
      <vt:lpstr>show ip nat nvi translations</vt:lpstr>
      <vt:lpstr>show ip nat nvi statistics</vt:lpstr>
      <vt:lpstr>Establishing Single-Homed IPv6 Internet Connectivity</vt:lpstr>
      <vt:lpstr>Obtaining a Provider-Assigned IPv6 Address</vt:lpstr>
      <vt:lpstr>Manual Assignment</vt:lpstr>
      <vt:lpstr>Configuring Basic IPv6 Internet Connectivity</vt:lpstr>
      <vt:lpstr>Stateless Address Autoconfiguration</vt:lpstr>
      <vt:lpstr>IEEE EUI-64</vt:lpstr>
      <vt:lpstr>Enabling SLAAC</vt:lpstr>
      <vt:lpstr>DHCPv6 Operation</vt:lpstr>
      <vt:lpstr>Stateless DCHPv6</vt:lpstr>
      <vt:lpstr>Configuring Stateless DCHPv6</vt:lpstr>
      <vt:lpstr>Stateful DHCPv6</vt:lpstr>
      <vt:lpstr>Configuring Stateful DHCPv6</vt:lpstr>
      <vt:lpstr>DHCPv6 Operation</vt:lpstr>
      <vt:lpstr>NAT for IPv6</vt:lpstr>
      <vt:lpstr>Improving Internet Connectivity Resilience</vt:lpstr>
      <vt:lpstr>Drawbacks of a Single-Homed Internet Connectivity</vt:lpstr>
      <vt:lpstr>Dual-Homed Internet Connectivity</vt:lpstr>
      <vt:lpstr>Configuring Best Path for Dual-Homed Internet Connectivity</vt:lpstr>
      <vt:lpstr>Dual-Homed EIGRP and Static Example</vt:lpstr>
      <vt:lpstr>Multihomed Internet Connectivity</vt:lpstr>
      <vt:lpstr>Multihomed Internet Connectivity</vt:lpstr>
      <vt:lpstr>Options for Routes That ISPs in a Multihomed Design Can Send</vt:lpstr>
      <vt:lpstr> Summary</vt:lpstr>
      <vt:lpstr>Summary</vt:lpstr>
      <vt:lpstr>Summary</vt:lpstr>
      <vt:lpstr>Summary</vt:lpstr>
      <vt:lpstr>Summary</vt:lpstr>
      <vt:lpstr>Summary</vt:lpstr>
      <vt:lpstr>Chapter 6 Labs</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Radhakrishnan, Kapilan</cp:lastModifiedBy>
  <cp:revision>275</cp:revision>
  <dcterms:created xsi:type="dcterms:W3CDTF">2011-10-03T10:20:59Z</dcterms:created>
  <dcterms:modified xsi:type="dcterms:W3CDTF">2017-03-09T10:19:37Z</dcterms:modified>
</cp:coreProperties>
</file>