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16"/>
  </p:notesMasterIdLst>
  <p:sldIdLst>
    <p:sldId id="256" r:id="rId2"/>
    <p:sldId id="257" r:id="rId3"/>
    <p:sldId id="265" r:id="rId4"/>
    <p:sldId id="258" r:id="rId5"/>
    <p:sldId id="266" r:id="rId6"/>
    <p:sldId id="259" r:id="rId7"/>
    <p:sldId id="267" r:id="rId8"/>
    <p:sldId id="261" r:id="rId9"/>
    <p:sldId id="263" r:id="rId10"/>
    <p:sldId id="268" r:id="rId11"/>
    <p:sldId id="264"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15E4E"/>
    <a:srgbClr val="32313F"/>
    <a:srgbClr val="9A6B5B"/>
    <a:srgbClr val="A9ABA4"/>
    <a:srgbClr val="3B43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BF574-FE26-49FB-BBB3-08013FCBB848}" v="49" dt="2025-02-27T20:55:08.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15" autoAdjust="0"/>
    <p:restoredTop sz="92484" autoAdjust="0"/>
  </p:normalViewPr>
  <p:slideViewPr>
    <p:cSldViewPr snapToGrid="0">
      <p:cViewPr varScale="1">
        <p:scale>
          <a:sx n="76" d="100"/>
          <a:sy n="76" d="100"/>
        </p:scale>
        <p:origin x="70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ith Coulson" userId="4d62bab3ed19f4bb" providerId="LiveId" clId="{0A6BF574-FE26-49FB-BBB3-08013FCBB848}"/>
    <pc:docChg chg="undo custSel addSld modSld">
      <pc:chgData name="Tanith Coulson" userId="4d62bab3ed19f4bb" providerId="LiveId" clId="{0A6BF574-FE26-49FB-BBB3-08013FCBB848}" dt="2025-02-28T17:04:03.996" v="2023" actId="20577"/>
      <pc:docMkLst>
        <pc:docMk/>
      </pc:docMkLst>
      <pc:sldChg chg="modAnim">
        <pc:chgData name="Tanith Coulson" userId="4d62bab3ed19f4bb" providerId="LiveId" clId="{0A6BF574-FE26-49FB-BBB3-08013FCBB848}" dt="2025-02-27T20:55:08.261" v="2000"/>
        <pc:sldMkLst>
          <pc:docMk/>
          <pc:sldMk cId="851720907" sldId="256"/>
        </pc:sldMkLst>
      </pc:sldChg>
      <pc:sldChg chg="modSp mod modNotesTx">
        <pc:chgData name="Tanith Coulson" userId="4d62bab3ed19f4bb" providerId="LiveId" clId="{0A6BF574-FE26-49FB-BBB3-08013FCBB848}" dt="2025-02-27T20:51:55.118" v="1979" actId="20577"/>
        <pc:sldMkLst>
          <pc:docMk/>
          <pc:sldMk cId="1894487211" sldId="257"/>
        </pc:sldMkLst>
        <pc:spChg chg="mod">
          <ac:chgData name="Tanith Coulson" userId="4d62bab3ed19f4bb" providerId="LiveId" clId="{0A6BF574-FE26-49FB-BBB3-08013FCBB848}" dt="2025-02-27T20:17:32.375" v="1921" actId="27636"/>
          <ac:spMkLst>
            <pc:docMk/>
            <pc:sldMk cId="1894487211" sldId="257"/>
            <ac:spMk id="3" creationId="{782EA2D5-A9FC-FEAB-EB44-A0F1F4F9AAC1}"/>
          </ac:spMkLst>
        </pc:spChg>
      </pc:sldChg>
      <pc:sldChg chg="addSp delSp modSp mod modNotesTx">
        <pc:chgData name="Tanith Coulson" userId="4d62bab3ed19f4bb" providerId="LiveId" clId="{0A6BF574-FE26-49FB-BBB3-08013FCBB848}" dt="2025-02-27T20:52:24.911" v="1980" actId="20577"/>
        <pc:sldMkLst>
          <pc:docMk/>
          <pc:sldMk cId="3238315320" sldId="258"/>
        </pc:sldMkLst>
        <pc:spChg chg="mod">
          <ac:chgData name="Tanith Coulson" userId="4d62bab3ed19f4bb" providerId="LiveId" clId="{0A6BF574-FE26-49FB-BBB3-08013FCBB848}" dt="2025-02-25T18:58:23.068" v="626" actId="1076"/>
          <ac:spMkLst>
            <pc:docMk/>
            <pc:sldMk cId="3238315320" sldId="258"/>
            <ac:spMk id="9" creationId="{A0DE163B-76AE-3E6A-E123-90F023BAB293}"/>
          </ac:spMkLst>
        </pc:spChg>
        <pc:graphicFrameChg chg="add mod">
          <ac:chgData name="Tanith Coulson" userId="4d62bab3ed19f4bb" providerId="LiveId" clId="{0A6BF574-FE26-49FB-BBB3-08013FCBB848}" dt="2025-02-25T17:10:40.194" v="16" actId="113"/>
          <ac:graphicFrameMkLst>
            <pc:docMk/>
            <pc:sldMk cId="3238315320" sldId="258"/>
            <ac:graphicFrameMk id="2052" creationId="{0E39F70D-527F-4DAD-B581-42A0EE6110E3}"/>
          </ac:graphicFrameMkLst>
        </pc:graphicFrameChg>
        <pc:graphicFrameChg chg="add mod modGraphic">
          <ac:chgData name="Tanith Coulson" userId="4d62bab3ed19f4bb" providerId="LiveId" clId="{0A6BF574-FE26-49FB-BBB3-08013FCBB848}" dt="2025-02-25T17:10:23.208" v="15" actId="113"/>
          <ac:graphicFrameMkLst>
            <pc:docMk/>
            <pc:sldMk cId="3238315320" sldId="258"/>
            <ac:graphicFrameMk id="2054" creationId="{9B32B5DA-F997-1F65-BCAD-D063E9CBC845}"/>
          </ac:graphicFrameMkLst>
        </pc:graphicFrameChg>
      </pc:sldChg>
      <pc:sldChg chg="addSp delSp modSp mod setBg modAnim modNotesTx">
        <pc:chgData name="Tanith Coulson" userId="4d62bab3ed19f4bb" providerId="LiveId" clId="{0A6BF574-FE26-49FB-BBB3-08013FCBB848}" dt="2025-02-27T20:53:28.998" v="1990" actId="20577"/>
        <pc:sldMkLst>
          <pc:docMk/>
          <pc:sldMk cId="2105577402" sldId="259"/>
        </pc:sldMkLst>
        <pc:spChg chg="mod ord">
          <ac:chgData name="Tanith Coulson" userId="4d62bab3ed19f4bb" providerId="LiveId" clId="{0A6BF574-FE26-49FB-BBB3-08013FCBB848}" dt="2025-02-25T20:26:42.375" v="1857" actId="1076"/>
          <ac:spMkLst>
            <pc:docMk/>
            <pc:sldMk cId="2105577402" sldId="259"/>
            <ac:spMk id="2" creationId="{07AAB62A-C66E-57FF-DD48-6F9AB4DE7A6D}"/>
          </ac:spMkLst>
        </pc:spChg>
        <pc:spChg chg="mod ord">
          <ac:chgData name="Tanith Coulson" userId="4d62bab3ed19f4bb" providerId="LiveId" clId="{0A6BF574-FE26-49FB-BBB3-08013FCBB848}" dt="2025-02-27T20:52:51.294" v="1983" actId="255"/>
          <ac:spMkLst>
            <pc:docMk/>
            <pc:sldMk cId="2105577402" sldId="259"/>
            <ac:spMk id="3" creationId="{BC32BB1F-5D91-0387-0ADF-1F6C7D3195BA}"/>
          </ac:spMkLst>
        </pc:spChg>
        <pc:spChg chg="add mod">
          <ac:chgData name="Tanith Coulson" userId="4d62bab3ed19f4bb" providerId="LiveId" clId="{0A6BF574-FE26-49FB-BBB3-08013FCBB848}" dt="2025-02-25T20:30:54.734" v="1886" actId="403"/>
          <ac:spMkLst>
            <pc:docMk/>
            <pc:sldMk cId="2105577402" sldId="259"/>
            <ac:spMk id="5" creationId="{4C977AFC-4D57-2C47-504C-61B1ACBBB1AD}"/>
          </ac:spMkLst>
        </pc:spChg>
        <pc:spChg chg="add">
          <ac:chgData name="Tanith Coulson" userId="4d62bab3ed19f4bb" providerId="LiveId" clId="{0A6BF574-FE26-49FB-BBB3-08013FCBB848}" dt="2025-02-25T20:26:18.766" v="1844" actId="26606"/>
          <ac:spMkLst>
            <pc:docMk/>
            <pc:sldMk cId="2105577402" sldId="259"/>
            <ac:spMk id="3087" creationId="{987A0FBA-CC04-4256-A8EB-BB3C543E989C}"/>
          </ac:spMkLst>
        </pc:spChg>
        <pc:spChg chg="add">
          <ac:chgData name="Tanith Coulson" userId="4d62bab3ed19f4bb" providerId="LiveId" clId="{0A6BF574-FE26-49FB-BBB3-08013FCBB848}" dt="2025-02-25T20:26:18.766" v="1844" actId="26606"/>
          <ac:spMkLst>
            <pc:docMk/>
            <pc:sldMk cId="2105577402" sldId="259"/>
            <ac:spMk id="3088" creationId="{424ECFA8-BE37-446C-B1BD-88D2981B6F47}"/>
          </ac:spMkLst>
        </pc:spChg>
        <pc:picChg chg="add mod">
          <ac:chgData name="Tanith Coulson" userId="4d62bab3ed19f4bb" providerId="LiveId" clId="{0A6BF574-FE26-49FB-BBB3-08013FCBB848}" dt="2025-02-25T20:28:26.984" v="1868" actId="18131"/>
          <ac:picMkLst>
            <pc:docMk/>
            <pc:sldMk cId="2105577402" sldId="259"/>
            <ac:picMk id="3074" creationId="{58159B30-16F7-EDD2-AB71-2193D0C3176D}"/>
          </ac:picMkLst>
        </pc:picChg>
      </pc:sldChg>
      <pc:sldChg chg="modSp">
        <pc:chgData name="Tanith Coulson" userId="4d62bab3ed19f4bb" providerId="LiveId" clId="{0A6BF574-FE26-49FB-BBB3-08013FCBB848}" dt="2025-02-27T20:31:57.279" v="1939" actId="20577"/>
        <pc:sldMkLst>
          <pc:docMk/>
          <pc:sldMk cId="264295060" sldId="261"/>
        </pc:sldMkLst>
        <pc:spChg chg="mod">
          <ac:chgData name="Tanith Coulson" userId="4d62bab3ed19f4bb" providerId="LiveId" clId="{0A6BF574-FE26-49FB-BBB3-08013FCBB848}" dt="2025-02-27T20:31:57.279" v="1939" actId="20577"/>
          <ac:spMkLst>
            <pc:docMk/>
            <pc:sldMk cId="264295060" sldId="261"/>
            <ac:spMk id="3" creationId="{7668C932-CEE8-47F4-F01C-209AF80FCF6F}"/>
          </ac:spMkLst>
        </pc:spChg>
      </pc:sldChg>
      <pc:sldChg chg="modNotesTx">
        <pc:chgData name="Tanith Coulson" userId="4d62bab3ed19f4bb" providerId="LiveId" clId="{0A6BF574-FE26-49FB-BBB3-08013FCBB848}" dt="2025-02-27T20:53:12.256" v="1985" actId="20577"/>
        <pc:sldMkLst>
          <pc:docMk/>
          <pc:sldMk cId="768473488" sldId="263"/>
        </pc:sldMkLst>
      </pc:sldChg>
      <pc:sldChg chg="modSp mod">
        <pc:chgData name="Tanith Coulson" userId="4d62bab3ed19f4bb" providerId="LiveId" clId="{0A6BF574-FE26-49FB-BBB3-08013FCBB848}" dt="2025-02-27T17:24:04.313" v="1887" actId="1076"/>
        <pc:sldMkLst>
          <pc:docMk/>
          <pc:sldMk cId="2825138664" sldId="264"/>
        </pc:sldMkLst>
        <pc:spChg chg="mod">
          <ac:chgData name="Tanith Coulson" userId="4d62bab3ed19f4bb" providerId="LiveId" clId="{0A6BF574-FE26-49FB-BBB3-08013FCBB848}" dt="2025-02-27T17:24:04.313" v="1887" actId="1076"/>
          <ac:spMkLst>
            <pc:docMk/>
            <pc:sldMk cId="2825138664" sldId="264"/>
            <ac:spMk id="2" creationId="{304AC009-3182-7D62-9CCC-D9731440D218}"/>
          </ac:spMkLst>
        </pc:spChg>
      </pc:sldChg>
      <pc:sldChg chg="addSp delSp modSp mod setBg modNotesTx">
        <pc:chgData name="Tanith Coulson" userId="4d62bab3ed19f4bb" providerId="LiveId" clId="{0A6BF574-FE26-49FB-BBB3-08013FCBB848}" dt="2025-02-27T20:56:24.120" v="2021" actId="1076"/>
        <pc:sldMkLst>
          <pc:docMk/>
          <pc:sldMk cId="2710228554" sldId="265"/>
        </pc:sldMkLst>
        <pc:spChg chg="mod ord">
          <ac:chgData name="Tanith Coulson" userId="4d62bab3ed19f4bb" providerId="LiveId" clId="{0A6BF574-FE26-49FB-BBB3-08013FCBB848}" dt="2025-02-25T18:56:38.897" v="614" actId="26606"/>
          <ac:spMkLst>
            <pc:docMk/>
            <pc:sldMk cId="2710228554" sldId="265"/>
            <ac:spMk id="2" creationId="{F2BC963E-DFCA-54FC-FE8B-9443E3F053CE}"/>
          </ac:spMkLst>
        </pc:spChg>
        <pc:spChg chg="mod">
          <ac:chgData name="Tanith Coulson" userId="4d62bab3ed19f4bb" providerId="LiveId" clId="{0A6BF574-FE26-49FB-BBB3-08013FCBB848}" dt="2025-02-25T18:56:38.897" v="614" actId="26606"/>
          <ac:spMkLst>
            <pc:docMk/>
            <pc:sldMk cId="2710228554" sldId="265"/>
            <ac:spMk id="4" creationId="{30F4DC3C-8570-2FF6-1968-4DFA070DAD8C}"/>
          </ac:spMkLst>
        </pc:spChg>
        <pc:spChg chg="mod">
          <ac:chgData name="Tanith Coulson" userId="4d62bab3ed19f4bb" providerId="LiveId" clId="{0A6BF574-FE26-49FB-BBB3-08013FCBB848}" dt="2025-02-27T20:56:24.120" v="2021" actId="1076"/>
          <ac:spMkLst>
            <pc:docMk/>
            <pc:sldMk cId="2710228554" sldId="265"/>
            <ac:spMk id="5" creationId="{DA89828A-5A8B-CE5C-B625-9A39DFE8BFF3}"/>
          </ac:spMkLst>
        </pc:spChg>
        <pc:spChg chg="add mod">
          <ac:chgData name="Tanith Coulson" userId="4d62bab3ed19f4bb" providerId="LiveId" clId="{0A6BF574-FE26-49FB-BBB3-08013FCBB848}" dt="2025-02-25T18:57:51.785" v="623" actId="404"/>
          <ac:spMkLst>
            <pc:docMk/>
            <pc:sldMk cId="2710228554" sldId="265"/>
            <ac:spMk id="7" creationId="{1E6C9EFD-AED5-3B7A-61F3-066702F92CB4}"/>
          </ac:spMkLst>
        </pc:spChg>
        <pc:spChg chg="add">
          <ac:chgData name="Tanith Coulson" userId="4d62bab3ed19f4bb" providerId="LiveId" clId="{0A6BF574-FE26-49FB-BBB3-08013FCBB848}" dt="2025-02-25T18:56:38.897" v="614" actId="26606"/>
          <ac:spMkLst>
            <pc:docMk/>
            <pc:sldMk cId="2710228554" sldId="265"/>
            <ac:spMk id="2065" creationId="{A6EF5A53-0A64-4CA5-B9C7-1CB97CB5CF1C}"/>
          </ac:spMkLst>
        </pc:spChg>
        <pc:spChg chg="add">
          <ac:chgData name="Tanith Coulson" userId="4d62bab3ed19f4bb" providerId="LiveId" clId="{0A6BF574-FE26-49FB-BBB3-08013FCBB848}" dt="2025-02-25T18:56:38.897" v="614" actId="26606"/>
          <ac:spMkLst>
            <pc:docMk/>
            <pc:sldMk cId="2710228554" sldId="265"/>
            <ac:spMk id="2066" creationId="{34ABFBEA-4EB0-4D02-A2C0-1733CD3D6F12}"/>
          </ac:spMkLst>
        </pc:spChg>
        <pc:spChg chg="add">
          <ac:chgData name="Tanith Coulson" userId="4d62bab3ed19f4bb" providerId="LiveId" clId="{0A6BF574-FE26-49FB-BBB3-08013FCBB848}" dt="2025-02-25T18:56:38.897" v="614" actId="26606"/>
          <ac:spMkLst>
            <pc:docMk/>
            <pc:sldMk cId="2710228554" sldId="265"/>
            <ac:spMk id="2067" creationId="{19E083F6-57F4-487B-A766-EA0462B1EED8}"/>
          </ac:spMkLst>
        </pc:spChg>
        <pc:spChg chg="add">
          <ac:chgData name="Tanith Coulson" userId="4d62bab3ed19f4bb" providerId="LiveId" clId="{0A6BF574-FE26-49FB-BBB3-08013FCBB848}" dt="2025-02-25T18:56:38.897" v="614" actId="26606"/>
          <ac:spMkLst>
            <pc:docMk/>
            <pc:sldMk cId="2710228554" sldId="265"/>
            <ac:spMk id="2068" creationId="{987A0FBA-CC04-4256-A8EB-BB3C543E989C}"/>
          </ac:spMkLst>
        </pc:spChg>
        <pc:spChg chg="add">
          <ac:chgData name="Tanith Coulson" userId="4d62bab3ed19f4bb" providerId="LiveId" clId="{0A6BF574-FE26-49FB-BBB3-08013FCBB848}" dt="2025-02-25T18:56:38.897" v="614" actId="26606"/>
          <ac:spMkLst>
            <pc:docMk/>
            <pc:sldMk cId="2710228554" sldId="265"/>
            <ac:spMk id="2069" creationId="{E633B38B-B87A-4288-A20F-0223A6C27A5A}"/>
          </ac:spMkLst>
        </pc:spChg>
        <pc:picChg chg="add mod ord">
          <ac:chgData name="Tanith Coulson" userId="4d62bab3ed19f4bb" providerId="LiveId" clId="{0A6BF574-FE26-49FB-BBB3-08013FCBB848}" dt="2025-02-25T18:56:38.897" v="614" actId="26606"/>
          <ac:picMkLst>
            <pc:docMk/>
            <pc:sldMk cId="2710228554" sldId="265"/>
            <ac:picMk id="2050" creationId="{D3C702D0-9299-30D8-A4F5-025B34B52DF0}"/>
          </ac:picMkLst>
        </pc:picChg>
      </pc:sldChg>
      <pc:sldChg chg="addSp delSp modSp new mod setBg">
        <pc:chgData name="Tanith Coulson" userId="4d62bab3ed19f4bb" providerId="LiveId" clId="{0A6BF574-FE26-49FB-BBB3-08013FCBB848}" dt="2025-02-25T17:47:57.715" v="610" actId="26606"/>
        <pc:sldMkLst>
          <pc:docMk/>
          <pc:sldMk cId="2917061838" sldId="266"/>
        </pc:sldMkLst>
        <pc:spChg chg="mod ord">
          <ac:chgData name="Tanith Coulson" userId="4d62bab3ed19f4bb" providerId="LiveId" clId="{0A6BF574-FE26-49FB-BBB3-08013FCBB848}" dt="2025-02-25T17:47:42.071" v="608" actId="113"/>
          <ac:spMkLst>
            <pc:docMk/>
            <pc:sldMk cId="2917061838" sldId="266"/>
            <ac:spMk id="2" creationId="{026D00F5-A9DD-1DE9-0C77-B930A9C1EB8D}"/>
          </ac:spMkLst>
        </pc:spChg>
        <pc:spChg chg="add del mod">
          <ac:chgData name="Tanith Coulson" userId="4d62bab3ed19f4bb" providerId="LiveId" clId="{0A6BF574-FE26-49FB-BBB3-08013FCBB848}" dt="2025-02-25T17:47:57.715" v="610" actId="26606"/>
          <ac:spMkLst>
            <pc:docMk/>
            <pc:sldMk cId="2917061838" sldId="266"/>
            <ac:spMk id="3" creationId="{9EE4953A-D990-C5B8-9AD7-84F18865FD64}"/>
          </ac:spMkLst>
        </pc:spChg>
      </pc:sldChg>
      <pc:sldChg chg="modNotesTx">
        <pc:chgData name="Tanith Coulson" userId="4d62bab3ed19f4bb" providerId="LiveId" clId="{0A6BF574-FE26-49FB-BBB3-08013FCBB848}" dt="2025-02-27T20:53:01.798" v="1984" actId="20577"/>
        <pc:sldMkLst>
          <pc:docMk/>
          <pc:sldMk cId="3729545948" sldId="267"/>
        </pc:sldMkLst>
      </pc:sldChg>
      <pc:sldChg chg="modSp new mod">
        <pc:chgData name="Tanith Coulson" userId="4d62bab3ed19f4bb" providerId="LiveId" clId="{0A6BF574-FE26-49FB-BBB3-08013FCBB848}" dt="2025-02-28T17:04:03.996" v="2023" actId="20577"/>
        <pc:sldMkLst>
          <pc:docMk/>
          <pc:sldMk cId="2964854846" sldId="269"/>
        </pc:sldMkLst>
        <pc:spChg chg="mod">
          <ac:chgData name="Tanith Coulson" userId="4d62bab3ed19f4bb" providerId="LiveId" clId="{0A6BF574-FE26-49FB-BBB3-08013FCBB848}" dt="2025-02-27T20:47:48.917" v="1958" actId="1076"/>
          <ac:spMkLst>
            <pc:docMk/>
            <pc:sldMk cId="2964854846" sldId="269"/>
            <ac:spMk id="2" creationId="{B859C861-C5DD-1DA3-75B0-40E76E0C9A59}"/>
          </ac:spMkLst>
        </pc:spChg>
        <pc:spChg chg="mod">
          <ac:chgData name="Tanith Coulson" userId="4d62bab3ed19f4bb" providerId="LiveId" clId="{0A6BF574-FE26-49FB-BBB3-08013FCBB848}" dt="2025-02-28T17:04:03.996" v="2023" actId="20577"/>
          <ac:spMkLst>
            <pc:docMk/>
            <pc:sldMk cId="2964854846" sldId="269"/>
            <ac:spMk id="3" creationId="{B1FB7336-99CC-D42C-0242-4D64B9288FD2}"/>
          </ac:spMkLst>
        </pc:spChg>
      </pc:sldChg>
      <pc:sldChg chg="modSp add mod">
        <pc:chgData name="Tanith Coulson" userId="4d62bab3ed19f4bb" providerId="LiveId" clId="{0A6BF574-FE26-49FB-BBB3-08013FCBB848}" dt="2025-02-27T20:48:26.234" v="1969" actId="27636"/>
        <pc:sldMkLst>
          <pc:docMk/>
          <pc:sldMk cId="561713415" sldId="270"/>
        </pc:sldMkLst>
        <pc:spChg chg="mod">
          <ac:chgData name="Tanith Coulson" userId="4d62bab3ed19f4bb" providerId="LiveId" clId="{0A6BF574-FE26-49FB-BBB3-08013FCBB848}" dt="2025-02-27T20:48:26.234" v="1969" actId="27636"/>
          <ac:spMkLst>
            <pc:docMk/>
            <pc:sldMk cId="561713415" sldId="270"/>
            <ac:spMk id="3" creationId="{F8A2CDE7-7E8B-339C-174E-ACBFEAD0BD1B}"/>
          </ac:spMkLst>
        </pc:spChg>
      </pc:sldChg>
      <pc:sldChg chg="modSp add mod">
        <pc:chgData name="Tanith Coulson" userId="4d62bab3ed19f4bb" providerId="LiveId" clId="{0A6BF574-FE26-49FB-BBB3-08013FCBB848}" dt="2025-02-27T20:49:25.121" v="1978" actId="20577"/>
        <pc:sldMkLst>
          <pc:docMk/>
          <pc:sldMk cId="915750609" sldId="271"/>
        </pc:sldMkLst>
        <pc:spChg chg="mod">
          <ac:chgData name="Tanith Coulson" userId="4d62bab3ed19f4bb" providerId="LiveId" clId="{0A6BF574-FE26-49FB-BBB3-08013FCBB848}" dt="2025-02-27T20:49:25.121" v="1978" actId="20577"/>
          <ac:spMkLst>
            <pc:docMk/>
            <pc:sldMk cId="915750609" sldId="271"/>
            <ac:spMk id="3" creationId="{EF6CB4DE-67A6-6AF2-8FE0-4190C240EAE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93983C-9626-4A5B-BAAF-AF95FD2132B9}"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F0DCA51B-5767-40B8-A6D3-239CA0CED672}">
      <dgm:prSet/>
      <dgm:spPr>
        <a:solidFill>
          <a:srgbClr val="3B4345"/>
        </a:solidFill>
      </dgm:spPr>
      <dgm:t>
        <a:bodyPr/>
        <a:lstStyle/>
        <a:p>
          <a:r>
            <a:rPr lang="en-GB" b="1" u="sng" dirty="0"/>
            <a:t>Internal Trafficking</a:t>
          </a:r>
          <a:endParaRPr lang="en-US" dirty="0"/>
        </a:p>
      </dgm:t>
    </dgm:pt>
    <dgm:pt modelId="{B91BE582-97AD-4CC4-BE5B-0638D9F0081F}" type="parTrans" cxnId="{46E3DEED-8A42-4ECD-AEC4-4A09EC84B480}">
      <dgm:prSet/>
      <dgm:spPr/>
      <dgm:t>
        <a:bodyPr/>
        <a:lstStyle/>
        <a:p>
          <a:endParaRPr lang="en-US"/>
        </a:p>
      </dgm:t>
    </dgm:pt>
    <dgm:pt modelId="{C0DE19C7-EFE8-4051-BF14-44901151C23F}" type="sibTrans" cxnId="{46E3DEED-8A42-4ECD-AEC4-4A09EC84B480}">
      <dgm:prSet/>
      <dgm:spPr/>
      <dgm:t>
        <a:bodyPr/>
        <a:lstStyle/>
        <a:p>
          <a:endParaRPr lang="en-US"/>
        </a:p>
      </dgm:t>
    </dgm:pt>
    <dgm:pt modelId="{9ED6FDCF-E2C8-4ADA-A5A4-8AA9441F8565}">
      <dgm:prSet/>
      <dgm:spPr>
        <a:solidFill>
          <a:srgbClr val="3B4345"/>
        </a:solidFill>
      </dgm:spPr>
      <dgm:t>
        <a:bodyPr/>
        <a:lstStyle/>
        <a:p>
          <a:r>
            <a:rPr lang="en-GB" dirty="0"/>
            <a:t>Movement within a country</a:t>
          </a:r>
          <a:br>
            <a:rPr lang="en-GB" dirty="0"/>
          </a:br>
          <a:r>
            <a:rPr lang="en-GB" dirty="0"/>
            <a:t>(Office for Health Improvement and Disparities, 2022)</a:t>
          </a:r>
          <a:endParaRPr lang="en-US" dirty="0"/>
        </a:p>
      </dgm:t>
    </dgm:pt>
    <dgm:pt modelId="{A8874A7C-E883-45DC-B14C-46B4DBACE081}" type="parTrans" cxnId="{A72038BB-D433-4E96-A860-3053DBB45FBD}">
      <dgm:prSet/>
      <dgm:spPr/>
      <dgm:t>
        <a:bodyPr/>
        <a:lstStyle/>
        <a:p>
          <a:endParaRPr lang="en-US"/>
        </a:p>
      </dgm:t>
    </dgm:pt>
    <dgm:pt modelId="{B4FDAAD7-041C-4079-90AC-4B783F3E3FB9}" type="sibTrans" cxnId="{A72038BB-D433-4E96-A860-3053DBB45FBD}">
      <dgm:prSet/>
      <dgm:spPr/>
      <dgm:t>
        <a:bodyPr/>
        <a:lstStyle/>
        <a:p>
          <a:endParaRPr lang="en-US"/>
        </a:p>
      </dgm:t>
    </dgm:pt>
    <dgm:pt modelId="{518457C0-50E6-4A3A-8EDE-D9FE25D9B600}">
      <dgm:prSet/>
      <dgm:spPr>
        <a:solidFill>
          <a:srgbClr val="3B4345"/>
        </a:solidFill>
      </dgm:spPr>
      <dgm:t>
        <a:bodyPr/>
        <a:lstStyle/>
        <a:p>
          <a:r>
            <a:rPr lang="en-GB" dirty="0"/>
            <a:t>2023 saw </a:t>
          </a:r>
          <a:r>
            <a:rPr lang="en-GB" b="1" dirty="0"/>
            <a:t>8,377</a:t>
          </a:r>
          <a:r>
            <a:rPr lang="en-GB" dirty="0"/>
            <a:t> referrals made for exploitation in the UK (National Crime Agency, 2024)</a:t>
          </a:r>
          <a:endParaRPr lang="en-US" dirty="0"/>
        </a:p>
      </dgm:t>
    </dgm:pt>
    <dgm:pt modelId="{668E7FC2-7A91-44A8-86BE-3F80C578DC92}" type="parTrans" cxnId="{5494D1EA-C41B-4637-B7A7-887F3B9F4ABE}">
      <dgm:prSet/>
      <dgm:spPr/>
      <dgm:t>
        <a:bodyPr/>
        <a:lstStyle/>
        <a:p>
          <a:endParaRPr lang="en-US"/>
        </a:p>
      </dgm:t>
    </dgm:pt>
    <dgm:pt modelId="{FFFCFFE8-50DC-4CAD-BB77-AC9CE4DE3F08}" type="sibTrans" cxnId="{5494D1EA-C41B-4637-B7A7-887F3B9F4ABE}">
      <dgm:prSet/>
      <dgm:spPr/>
      <dgm:t>
        <a:bodyPr/>
        <a:lstStyle/>
        <a:p>
          <a:endParaRPr lang="en-US"/>
        </a:p>
      </dgm:t>
    </dgm:pt>
    <dgm:pt modelId="{762843FC-E8A4-4A39-B7FA-0DF306E1749A}">
      <dgm:prSet/>
      <dgm:spPr>
        <a:solidFill>
          <a:srgbClr val="3B4345"/>
        </a:solidFill>
      </dgm:spPr>
      <dgm:t>
        <a:bodyPr/>
        <a:lstStyle/>
        <a:p>
          <a:r>
            <a:rPr lang="en-GB" dirty="0"/>
            <a:t>Exploitation within national borders for </a:t>
          </a:r>
          <a:r>
            <a:rPr lang="en-GB" b="1" dirty="0"/>
            <a:t>traffickers’ financial or other benefits </a:t>
          </a:r>
          <a:r>
            <a:rPr lang="en-GB" dirty="0"/>
            <a:t>(ICAT, 2016).</a:t>
          </a:r>
          <a:endParaRPr lang="en-US" dirty="0"/>
        </a:p>
      </dgm:t>
    </dgm:pt>
    <dgm:pt modelId="{70893F3B-156B-442F-BE56-4DC58EC235F2}" type="parTrans" cxnId="{F62B89D2-95A4-4DC2-99B2-E9C1368318FD}">
      <dgm:prSet/>
      <dgm:spPr/>
      <dgm:t>
        <a:bodyPr/>
        <a:lstStyle/>
        <a:p>
          <a:endParaRPr lang="en-US"/>
        </a:p>
      </dgm:t>
    </dgm:pt>
    <dgm:pt modelId="{E88469BB-5B34-4510-84C9-8BF52B827447}" type="sibTrans" cxnId="{F62B89D2-95A4-4DC2-99B2-E9C1368318FD}">
      <dgm:prSet/>
      <dgm:spPr/>
      <dgm:t>
        <a:bodyPr/>
        <a:lstStyle/>
        <a:p>
          <a:endParaRPr lang="en-US"/>
        </a:p>
      </dgm:t>
    </dgm:pt>
    <dgm:pt modelId="{212C416D-733A-4193-8AF4-D0027A61F531}" type="pres">
      <dgm:prSet presAssocID="{6793983C-9626-4A5B-BAAF-AF95FD2132B9}" presName="linearFlow" presStyleCnt="0">
        <dgm:presLayoutVars>
          <dgm:resizeHandles val="exact"/>
        </dgm:presLayoutVars>
      </dgm:prSet>
      <dgm:spPr/>
    </dgm:pt>
    <dgm:pt modelId="{99C954C9-8E02-48FB-9EC8-C88FB6DD82F2}" type="pres">
      <dgm:prSet presAssocID="{F0DCA51B-5767-40B8-A6D3-239CA0CED672}" presName="node" presStyleLbl="node1" presStyleIdx="0" presStyleCnt="1">
        <dgm:presLayoutVars>
          <dgm:bulletEnabled val="1"/>
        </dgm:presLayoutVars>
      </dgm:prSet>
      <dgm:spPr/>
    </dgm:pt>
  </dgm:ptLst>
  <dgm:cxnLst>
    <dgm:cxn modelId="{8D08C70E-0A97-4035-BABE-A87020A9C168}" type="presOf" srcId="{518457C0-50E6-4A3A-8EDE-D9FE25D9B600}" destId="{99C954C9-8E02-48FB-9EC8-C88FB6DD82F2}" srcOrd="0" destOrd="2" presId="urn:microsoft.com/office/officeart/2005/8/layout/process2"/>
    <dgm:cxn modelId="{4B89E321-C4E3-486B-8FC4-9CBEBBECB83E}" type="presOf" srcId="{9ED6FDCF-E2C8-4ADA-A5A4-8AA9441F8565}" destId="{99C954C9-8E02-48FB-9EC8-C88FB6DD82F2}" srcOrd="0" destOrd="1" presId="urn:microsoft.com/office/officeart/2005/8/layout/process2"/>
    <dgm:cxn modelId="{6738447F-F292-4BA3-B41F-F8722CF3A079}" type="presOf" srcId="{6793983C-9626-4A5B-BAAF-AF95FD2132B9}" destId="{212C416D-733A-4193-8AF4-D0027A61F531}" srcOrd="0" destOrd="0" presId="urn:microsoft.com/office/officeart/2005/8/layout/process2"/>
    <dgm:cxn modelId="{98FDAA84-AD5B-40DE-9981-0386EEF91EFD}" type="presOf" srcId="{762843FC-E8A4-4A39-B7FA-0DF306E1749A}" destId="{99C954C9-8E02-48FB-9EC8-C88FB6DD82F2}" srcOrd="0" destOrd="3" presId="urn:microsoft.com/office/officeart/2005/8/layout/process2"/>
    <dgm:cxn modelId="{5B9274A4-A4BC-48D1-BAA3-FB454BB68770}" type="presOf" srcId="{F0DCA51B-5767-40B8-A6D3-239CA0CED672}" destId="{99C954C9-8E02-48FB-9EC8-C88FB6DD82F2}" srcOrd="0" destOrd="0" presId="urn:microsoft.com/office/officeart/2005/8/layout/process2"/>
    <dgm:cxn modelId="{A72038BB-D433-4E96-A860-3053DBB45FBD}" srcId="{F0DCA51B-5767-40B8-A6D3-239CA0CED672}" destId="{9ED6FDCF-E2C8-4ADA-A5A4-8AA9441F8565}" srcOrd="0" destOrd="0" parTransId="{A8874A7C-E883-45DC-B14C-46B4DBACE081}" sibTransId="{B4FDAAD7-041C-4079-90AC-4B783F3E3FB9}"/>
    <dgm:cxn modelId="{F62B89D2-95A4-4DC2-99B2-E9C1368318FD}" srcId="{F0DCA51B-5767-40B8-A6D3-239CA0CED672}" destId="{762843FC-E8A4-4A39-B7FA-0DF306E1749A}" srcOrd="2" destOrd="0" parTransId="{70893F3B-156B-442F-BE56-4DC58EC235F2}" sibTransId="{E88469BB-5B34-4510-84C9-8BF52B827447}"/>
    <dgm:cxn modelId="{5494D1EA-C41B-4637-B7A7-887F3B9F4ABE}" srcId="{F0DCA51B-5767-40B8-A6D3-239CA0CED672}" destId="{518457C0-50E6-4A3A-8EDE-D9FE25D9B600}" srcOrd="1" destOrd="0" parTransId="{668E7FC2-7A91-44A8-86BE-3F80C578DC92}" sibTransId="{FFFCFFE8-50DC-4CAD-BB77-AC9CE4DE3F08}"/>
    <dgm:cxn modelId="{46E3DEED-8A42-4ECD-AEC4-4A09EC84B480}" srcId="{6793983C-9626-4A5B-BAAF-AF95FD2132B9}" destId="{F0DCA51B-5767-40B8-A6D3-239CA0CED672}" srcOrd="0" destOrd="0" parTransId="{B91BE582-97AD-4CC4-BE5B-0638D9F0081F}" sibTransId="{C0DE19C7-EFE8-4051-BF14-44901151C23F}"/>
    <dgm:cxn modelId="{6CD22160-9334-42ED-A325-6540BB0A1B67}" type="presParOf" srcId="{212C416D-733A-4193-8AF4-D0027A61F531}" destId="{99C954C9-8E02-48FB-9EC8-C88FB6DD82F2}" srcOrd="0"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D08150-47AC-413F-9384-3262D4BE2ED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4B1E3D2-6C29-48EE-88D6-30FD334CBEFA}">
      <dgm:prSet/>
      <dgm:spPr>
        <a:solidFill>
          <a:srgbClr val="A9ABA4"/>
        </a:solidFill>
      </dgm:spPr>
      <dgm:t>
        <a:bodyPr/>
        <a:lstStyle/>
        <a:p>
          <a:r>
            <a:rPr lang="en-GB" b="1" u="sng" dirty="0">
              <a:solidFill>
                <a:schemeClr val="bg1">
                  <a:lumMod val="75000"/>
                  <a:lumOff val="25000"/>
                </a:schemeClr>
              </a:solidFill>
            </a:rPr>
            <a:t>External Trafficking</a:t>
          </a:r>
          <a:endParaRPr lang="en-US" dirty="0">
            <a:solidFill>
              <a:schemeClr val="bg1">
                <a:lumMod val="75000"/>
                <a:lumOff val="25000"/>
              </a:schemeClr>
            </a:solidFill>
          </a:endParaRPr>
        </a:p>
      </dgm:t>
    </dgm:pt>
    <dgm:pt modelId="{465AAFF6-22FD-4CDA-BBFC-F979D290D774}" type="parTrans" cxnId="{18C82C1E-2F93-438B-849D-533E00C860E9}">
      <dgm:prSet/>
      <dgm:spPr/>
      <dgm:t>
        <a:bodyPr/>
        <a:lstStyle/>
        <a:p>
          <a:endParaRPr lang="en-US"/>
        </a:p>
      </dgm:t>
    </dgm:pt>
    <dgm:pt modelId="{B6EC708D-C780-459E-A181-35579BE38D02}" type="sibTrans" cxnId="{18C82C1E-2F93-438B-849D-533E00C860E9}">
      <dgm:prSet/>
      <dgm:spPr/>
      <dgm:t>
        <a:bodyPr/>
        <a:lstStyle/>
        <a:p>
          <a:endParaRPr lang="en-US"/>
        </a:p>
      </dgm:t>
    </dgm:pt>
    <dgm:pt modelId="{3E5C9D75-BD6B-4F84-BAD0-0A727BA63D92}">
      <dgm:prSet/>
      <dgm:spPr>
        <a:solidFill>
          <a:srgbClr val="A9ABA4"/>
        </a:solidFill>
      </dgm:spPr>
      <dgm:t>
        <a:bodyPr/>
        <a:lstStyle/>
        <a:p>
          <a:r>
            <a:rPr lang="en-GB" dirty="0">
              <a:solidFill>
                <a:schemeClr val="bg1">
                  <a:lumMod val="75000"/>
                  <a:lumOff val="25000"/>
                </a:schemeClr>
              </a:solidFill>
            </a:rPr>
            <a:t>Movement across international borders </a:t>
          </a:r>
          <a:br>
            <a:rPr lang="en-GB" dirty="0">
              <a:solidFill>
                <a:schemeClr val="bg1">
                  <a:lumMod val="75000"/>
                  <a:lumOff val="25000"/>
                </a:schemeClr>
              </a:solidFill>
            </a:rPr>
          </a:br>
          <a:r>
            <a:rPr lang="en-GB" dirty="0">
              <a:solidFill>
                <a:schemeClr val="bg1">
                  <a:lumMod val="75000"/>
                  <a:lumOff val="25000"/>
                </a:schemeClr>
              </a:solidFill>
            </a:rPr>
            <a:t>(Office for Health Improvement and Disparities, 2022)</a:t>
          </a:r>
          <a:endParaRPr lang="en-US" dirty="0">
            <a:solidFill>
              <a:schemeClr val="bg1">
                <a:lumMod val="75000"/>
                <a:lumOff val="25000"/>
              </a:schemeClr>
            </a:solidFill>
          </a:endParaRPr>
        </a:p>
      </dgm:t>
    </dgm:pt>
    <dgm:pt modelId="{BA8B9409-70EA-4B3E-9460-6AD1BC543BDF}" type="parTrans" cxnId="{41A4E5B5-3EDD-4BF2-84A3-AD68AEC36034}">
      <dgm:prSet/>
      <dgm:spPr/>
      <dgm:t>
        <a:bodyPr/>
        <a:lstStyle/>
        <a:p>
          <a:endParaRPr lang="en-US"/>
        </a:p>
      </dgm:t>
    </dgm:pt>
    <dgm:pt modelId="{D00BBB49-45C8-4F77-91E3-22E37AB4A308}" type="sibTrans" cxnId="{41A4E5B5-3EDD-4BF2-84A3-AD68AEC36034}">
      <dgm:prSet/>
      <dgm:spPr/>
      <dgm:t>
        <a:bodyPr/>
        <a:lstStyle/>
        <a:p>
          <a:endParaRPr lang="en-US"/>
        </a:p>
      </dgm:t>
    </dgm:pt>
    <dgm:pt modelId="{8BD77541-2FCD-4A44-B71C-F9A72FB5D562}">
      <dgm:prSet/>
      <dgm:spPr>
        <a:solidFill>
          <a:srgbClr val="A9ABA4"/>
        </a:solidFill>
      </dgm:spPr>
      <dgm:t>
        <a:bodyPr/>
        <a:lstStyle/>
        <a:p>
          <a:r>
            <a:rPr lang="en-GB" b="1" dirty="0">
              <a:solidFill>
                <a:schemeClr val="bg1">
                  <a:lumMod val="75000"/>
                  <a:lumOff val="25000"/>
                </a:schemeClr>
              </a:solidFill>
            </a:rPr>
            <a:t>Migrant smuggling always crosses national borders </a:t>
          </a:r>
          <a:r>
            <a:rPr lang="en-GB" dirty="0">
              <a:solidFill>
                <a:schemeClr val="bg1">
                  <a:lumMod val="75000"/>
                  <a:lumOff val="25000"/>
                </a:schemeClr>
              </a:solidFill>
            </a:rPr>
            <a:t>– some trafficked people may start their journey by being smuggled into a country illegally, not knowing the intention of the trafficker (UNODC, n.d.)</a:t>
          </a:r>
          <a:endParaRPr lang="en-US" dirty="0">
            <a:solidFill>
              <a:schemeClr val="bg1">
                <a:lumMod val="75000"/>
                <a:lumOff val="25000"/>
              </a:schemeClr>
            </a:solidFill>
          </a:endParaRPr>
        </a:p>
      </dgm:t>
    </dgm:pt>
    <dgm:pt modelId="{79CA1749-2C94-401B-899C-C9E6CE9399C0}" type="parTrans" cxnId="{E6E75EE2-C13C-4E88-8376-B293CD7D688A}">
      <dgm:prSet/>
      <dgm:spPr/>
      <dgm:t>
        <a:bodyPr/>
        <a:lstStyle/>
        <a:p>
          <a:endParaRPr lang="en-US"/>
        </a:p>
      </dgm:t>
    </dgm:pt>
    <dgm:pt modelId="{D11AD444-0505-438E-B8C6-00D34F89FEEB}" type="sibTrans" cxnId="{E6E75EE2-C13C-4E88-8376-B293CD7D688A}">
      <dgm:prSet/>
      <dgm:spPr/>
      <dgm:t>
        <a:bodyPr/>
        <a:lstStyle/>
        <a:p>
          <a:endParaRPr lang="en-US"/>
        </a:p>
      </dgm:t>
    </dgm:pt>
    <dgm:pt modelId="{9225A003-0EAA-43B5-BDF6-7A1B953C9622}">
      <dgm:prSet/>
      <dgm:spPr>
        <a:solidFill>
          <a:srgbClr val="A9ABA4"/>
        </a:solidFill>
      </dgm:spPr>
      <dgm:t>
        <a:bodyPr/>
        <a:lstStyle/>
        <a:p>
          <a:r>
            <a:rPr lang="en-GB" dirty="0">
              <a:solidFill>
                <a:schemeClr val="bg1">
                  <a:lumMod val="75000"/>
                  <a:lumOff val="25000"/>
                </a:schemeClr>
              </a:solidFill>
            </a:rPr>
            <a:t>Victims from 130 different nationalities were identified in 2018 – </a:t>
          </a:r>
          <a:r>
            <a:rPr lang="en-GB" b="1" dirty="0">
              <a:solidFill>
                <a:schemeClr val="bg1">
                  <a:lumMod val="75000"/>
                  <a:lumOff val="25000"/>
                </a:schemeClr>
              </a:solidFill>
            </a:rPr>
            <a:t>16 victims from Albania to Wales </a:t>
          </a:r>
          <a:r>
            <a:rPr lang="en-GB" dirty="0">
              <a:solidFill>
                <a:schemeClr val="bg1">
                  <a:lumMod val="75000"/>
                  <a:lumOff val="25000"/>
                </a:schemeClr>
              </a:solidFill>
            </a:rPr>
            <a:t>(NCA, 2019). </a:t>
          </a:r>
          <a:endParaRPr lang="en-US" dirty="0">
            <a:solidFill>
              <a:schemeClr val="bg1">
                <a:lumMod val="75000"/>
                <a:lumOff val="25000"/>
              </a:schemeClr>
            </a:solidFill>
          </a:endParaRPr>
        </a:p>
      </dgm:t>
    </dgm:pt>
    <dgm:pt modelId="{A67A7B66-19F3-4C30-BD44-C3B893E21CCC}" type="parTrans" cxnId="{2F276CAA-23F0-4B68-8311-DDECEDC6442A}">
      <dgm:prSet/>
      <dgm:spPr/>
      <dgm:t>
        <a:bodyPr/>
        <a:lstStyle/>
        <a:p>
          <a:endParaRPr lang="en-US"/>
        </a:p>
      </dgm:t>
    </dgm:pt>
    <dgm:pt modelId="{4CA8DA88-F422-4BA5-814B-C3873620A2A1}" type="sibTrans" cxnId="{2F276CAA-23F0-4B68-8311-DDECEDC6442A}">
      <dgm:prSet/>
      <dgm:spPr/>
      <dgm:t>
        <a:bodyPr/>
        <a:lstStyle/>
        <a:p>
          <a:endParaRPr lang="en-US"/>
        </a:p>
      </dgm:t>
    </dgm:pt>
    <dgm:pt modelId="{C7BBF2E1-BECB-4799-AF43-DB687B57C17E}" type="pres">
      <dgm:prSet presAssocID="{E6D08150-47AC-413F-9384-3262D4BE2ED1}" presName="outerComposite" presStyleCnt="0">
        <dgm:presLayoutVars>
          <dgm:chMax val="5"/>
          <dgm:dir/>
          <dgm:resizeHandles val="exact"/>
        </dgm:presLayoutVars>
      </dgm:prSet>
      <dgm:spPr/>
    </dgm:pt>
    <dgm:pt modelId="{AEAEF41E-3F3C-4D9F-A4AE-F69B84213A72}" type="pres">
      <dgm:prSet presAssocID="{E6D08150-47AC-413F-9384-3262D4BE2ED1}" presName="dummyMaxCanvas" presStyleCnt="0">
        <dgm:presLayoutVars/>
      </dgm:prSet>
      <dgm:spPr/>
    </dgm:pt>
    <dgm:pt modelId="{6636C234-7724-4387-9844-6C6E18B23C70}" type="pres">
      <dgm:prSet presAssocID="{E6D08150-47AC-413F-9384-3262D4BE2ED1}" presName="OneNode_1" presStyleLbl="node1" presStyleIdx="0" presStyleCnt="1" custScaleY="200000" custLinFactNeighborX="18770" custLinFactNeighborY="1414">
        <dgm:presLayoutVars>
          <dgm:bulletEnabled val="1"/>
        </dgm:presLayoutVars>
      </dgm:prSet>
      <dgm:spPr/>
    </dgm:pt>
  </dgm:ptLst>
  <dgm:cxnLst>
    <dgm:cxn modelId="{18C82C1E-2F93-438B-849D-533E00C860E9}" srcId="{E6D08150-47AC-413F-9384-3262D4BE2ED1}" destId="{04B1E3D2-6C29-48EE-88D6-30FD334CBEFA}" srcOrd="0" destOrd="0" parTransId="{465AAFF6-22FD-4CDA-BBFC-F979D290D774}" sibTransId="{B6EC708D-C780-459E-A181-35579BE38D02}"/>
    <dgm:cxn modelId="{E4C8103C-E57F-4811-A806-4564C54CED31}" type="presOf" srcId="{3E5C9D75-BD6B-4F84-BAD0-0A727BA63D92}" destId="{6636C234-7724-4387-9844-6C6E18B23C70}" srcOrd="0" destOrd="1" presId="urn:microsoft.com/office/officeart/2005/8/layout/vProcess5"/>
    <dgm:cxn modelId="{A1A26D48-F2B7-4BBF-AD15-40D15BCB86B7}" type="presOf" srcId="{04B1E3D2-6C29-48EE-88D6-30FD334CBEFA}" destId="{6636C234-7724-4387-9844-6C6E18B23C70}" srcOrd="0" destOrd="0" presId="urn:microsoft.com/office/officeart/2005/8/layout/vProcess5"/>
    <dgm:cxn modelId="{9021F459-F80A-43C0-A56A-B425AF348016}" type="presOf" srcId="{9225A003-0EAA-43B5-BDF6-7A1B953C9622}" destId="{6636C234-7724-4387-9844-6C6E18B23C70}" srcOrd="0" destOrd="3" presId="urn:microsoft.com/office/officeart/2005/8/layout/vProcess5"/>
    <dgm:cxn modelId="{12F6977F-1E83-4CC8-A2E7-F59423EA6671}" type="presOf" srcId="{8BD77541-2FCD-4A44-B71C-F9A72FB5D562}" destId="{6636C234-7724-4387-9844-6C6E18B23C70}" srcOrd="0" destOrd="2" presId="urn:microsoft.com/office/officeart/2005/8/layout/vProcess5"/>
    <dgm:cxn modelId="{2F276CAA-23F0-4B68-8311-DDECEDC6442A}" srcId="{04B1E3D2-6C29-48EE-88D6-30FD334CBEFA}" destId="{9225A003-0EAA-43B5-BDF6-7A1B953C9622}" srcOrd="2" destOrd="0" parTransId="{A67A7B66-19F3-4C30-BD44-C3B893E21CCC}" sibTransId="{4CA8DA88-F422-4BA5-814B-C3873620A2A1}"/>
    <dgm:cxn modelId="{41A4E5B5-3EDD-4BF2-84A3-AD68AEC36034}" srcId="{04B1E3D2-6C29-48EE-88D6-30FD334CBEFA}" destId="{3E5C9D75-BD6B-4F84-BAD0-0A727BA63D92}" srcOrd="0" destOrd="0" parTransId="{BA8B9409-70EA-4B3E-9460-6AD1BC543BDF}" sibTransId="{D00BBB49-45C8-4F77-91E3-22E37AB4A308}"/>
    <dgm:cxn modelId="{DDFC96C7-82EE-4407-96B1-853883888A45}" type="presOf" srcId="{E6D08150-47AC-413F-9384-3262D4BE2ED1}" destId="{C7BBF2E1-BECB-4799-AF43-DB687B57C17E}" srcOrd="0" destOrd="0" presId="urn:microsoft.com/office/officeart/2005/8/layout/vProcess5"/>
    <dgm:cxn modelId="{E6E75EE2-C13C-4E88-8376-B293CD7D688A}" srcId="{04B1E3D2-6C29-48EE-88D6-30FD334CBEFA}" destId="{8BD77541-2FCD-4A44-B71C-F9A72FB5D562}" srcOrd="1" destOrd="0" parTransId="{79CA1749-2C94-401B-899C-C9E6CE9399C0}" sibTransId="{D11AD444-0505-438E-B8C6-00D34F89FEEB}"/>
    <dgm:cxn modelId="{999DC999-1037-483C-AF2E-86D44D627BEF}" type="presParOf" srcId="{C7BBF2E1-BECB-4799-AF43-DB687B57C17E}" destId="{AEAEF41E-3F3C-4D9F-A4AE-F69B84213A72}" srcOrd="0" destOrd="0" presId="urn:microsoft.com/office/officeart/2005/8/layout/vProcess5"/>
    <dgm:cxn modelId="{EDF4725E-4761-464F-8B88-9BA6B221C6FD}" type="presParOf" srcId="{C7BBF2E1-BECB-4799-AF43-DB687B57C17E}" destId="{6636C234-7724-4387-9844-6C6E18B23C70}" srcOrd="1" destOrd="0" presId="urn:microsoft.com/office/officeart/2005/8/layout/vProcess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C954C9-8E02-48FB-9EC8-C88FB6DD82F2}">
      <dsp:nvSpPr>
        <dsp:cNvPr id="0" name=""/>
        <dsp:cNvSpPr/>
      </dsp:nvSpPr>
      <dsp:spPr>
        <a:xfrm>
          <a:off x="0" y="1803"/>
          <a:ext cx="4596063" cy="3689712"/>
        </a:xfrm>
        <a:prstGeom prst="roundRect">
          <a:avLst>
            <a:gd name="adj" fmla="val 10000"/>
          </a:avLst>
        </a:prstGeom>
        <a:solidFill>
          <a:srgbClr val="3B434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u="sng" kern="1200" dirty="0"/>
            <a:t>Internal Trafficking</a:t>
          </a:r>
          <a:endParaRPr lang="en-US" sz="2600" kern="1200" dirty="0"/>
        </a:p>
        <a:p>
          <a:pPr marL="228600" lvl="1" indent="-228600" algn="l" defTabSz="889000">
            <a:lnSpc>
              <a:spcPct val="90000"/>
            </a:lnSpc>
            <a:spcBef>
              <a:spcPct val="0"/>
            </a:spcBef>
            <a:spcAft>
              <a:spcPct val="15000"/>
            </a:spcAft>
            <a:buChar char="•"/>
          </a:pPr>
          <a:r>
            <a:rPr lang="en-GB" sz="2000" kern="1200" dirty="0"/>
            <a:t>Movement within a country</a:t>
          </a:r>
          <a:br>
            <a:rPr lang="en-GB" sz="2000" kern="1200" dirty="0"/>
          </a:br>
          <a:r>
            <a:rPr lang="en-GB" sz="2000" kern="1200" dirty="0"/>
            <a:t>(Office for Health Improvement and Disparities, 2022)</a:t>
          </a:r>
          <a:endParaRPr lang="en-US" sz="2000" kern="1200" dirty="0"/>
        </a:p>
        <a:p>
          <a:pPr marL="228600" lvl="1" indent="-228600" algn="l" defTabSz="889000">
            <a:lnSpc>
              <a:spcPct val="90000"/>
            </a:lnSpc>
            <a:spcBef>
              <a:spcPct val="0"/>
            </a:spcBef>
            <a:spcAft>
              <a:spcPct val="15000"/>
            </a:spcAft>
            <a:buChar char="•"/>
          </a:pPr>
          <a:r>
            <a:rPr lang="en-GB" sz="2000" kern="1200" dirty="0"/>
            <a:t>2023 saw </a:t>
          </a:r>
          <a:r>
            <a:rPr lang="en-GB" sz="2000" b="1" kern="1200" dirty="0"/>
            <a:t>8,377</a:t>
          </a:r>
          <a:r>
            <a:rPr lang="en-GB" sz="2000" kern="1200" dirty="0"/>
            <a:t> referrals made for exploitation in the UK (National Crime Agency, 2024)</a:t>
          </a:r>
          <a:endParaRPr lang="en-US" sz="2000" kern="1200" dirty="0"/>
        </a:p>
        <a:p>
          <a:pPr marL="228600" lvl="1" indent="-228600" algn="l" defTabSz="889000">
            <a:lnSpc>
              <a:spcPct val="90000"/>
            </a:lnSpc>
            <a:spcBef>
              <a:spcPct val="0"/>
            </a:spcBef>
            <a:spcAft>
              <a:spcPct val="15000"/>
            </a:spcAft>
            <a:buChar char="•"/>
          </a:pPr>
          <a:r>
            <a:rPr lang="en-GB" sz="2000" kern="1200" dirty="0"/>
            <a:t>Exploitation within national borders for </a:t>
          </a:r>
          <a:r>
            <a:rPr lang="en-GB" sz="2000" b="1" kern="1200" dirty="0"/>
            <a:t>traffickers’ financial or other benefits </a:t>
          </a:r>
          <a:r>
            <a:rPr lang="en-GB" sz="2000" kern="1200" dirty="0"/>
            <a:t>(ICAT, 2016).</a:t>
          </a:r>
          <a:endParaRPr lang="en-US" sz="2000" kern="1200" dirty="0"/>
        </a:p>
      </dsp:txBody>
      <dsp:txXfrm>
        <a:off x="108068" y="109871"/>
        <a:ext cx="4379927" cy="34735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6C234-7724-4387-9844-6C6E18B23C70}">
      <dsp:nvSpPr>
        <dsp:cNvPr id="0" name=""/>
        <dsp:cNvSpPr/>
      </dsp:nvSpPr>
      <dsp:spPr>
        <a:xfrm>
          <a:off x="0" y="0"/>
          <a:ext cx="5079022" cy="3757993"/>
        </a:xfrm>
        <a:prstGeom prst="roundRect">
          <a:avLst>
            <a:gd name="adj" fmla="val 10000"/>
          </a:avLst>
        </a:prstGeom>
        <a:solidFill>
          <a:srgbClr val="A9ABA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u="sng" kern="1200" dirty="0">
              <a:solidFill>
                <a:schemeClr val="bg1">
                  <a:lumMod val="75000"/>
                  <a:lumOff val="25000"/>
                </a:schemeClr>
              </a:solidFill>
            </a:rPr>
            <a:t>External Trafficking</a:t>
          </a:r>
          <a:endParaRPr lang="en-US" sz="2300" kern="1200" dirty="0">
            <a:solidFill>
              <a:schemeClr val="bg1">
                <a:lumMod val="75000"/>
                <a:lumOff val="25000"/>
              </a:schemeClr>
            </a:solidFill>
          </a:endParaRPr>
        </a:p>
        <a:p>
          <a:pPr marL="171450" lvl="1" indent="-171450" algn="l" defTabSz="800100">
            <a:lnSpc>
              <a:spcPct val="90000"/>
            </a:lnSpc>
            <a:spcBef>
              <a:spcPct val="0"/>
            </a:spcBef>
            <a:spcAft>
              <a:spcPct val="15000"/>
            </a:spcAft>
            <a:buChar char="•"/>
          </a:pPr>
          <a:r>
            <a:rPr lang="en-GB" sz="1800" kern="1200" dirty="0">
              <a:solidFill>
                <a:schemeClr val="bg1">
                  <a:lumMod val="75000"/>
                  <a:lumOff val="25000"/>
                </a:schemeClr>
              </a:solidFill>
            </a:rPr>
            <a:t>Movement across international borders </a:t>
          </a:r>
          <a:br>
            <a:rPr lang="en-GB" sz="1800" kern="1200" dirty="0">
              <a:solidFill>
                <a:schemeClr val="bg1">
                  <a:lumMod val="75000"/>
                  <a:lumOff val="25000"/>
                </a:schemeClr>
              </a:solidFill>
            </a:rPr>
          </a:br>
          <a:r>
            <a:rPr lang="en-GB" sz="1800" kern="1200" dirty="0">
              <a:solidFill>
                <a:schemeClr val="bg1">
                  <a:lumMod val="75000"/>
                  <a:lumOff val="25000"/>
                </a:schemeClr>
              </a:solidFill>
            </a:rPr>
            <a:t>(Office for Health Improvement and Disparities, 2022)</a:t>
          </a:r>
          <a:endParaRPr lang="en-US" sz="1800" kern="1200" dirty="0">
            <a:solidFill>
              <a:schemeClr val="bg1">
                <a:lumMod val="75000"/>
                <a:lumOff val="25000"/>
              </a:schemeClr>
            </a:solidFill>
          </a:endParaRPr>
        </a:p>
        <a:p>
          <a:pPr marL="171450" lvl="1" indent="-171450" algn="l" defTabSz="800100">
            <a:lnSpc>
              <a:spcPct val="90000"/>
            </a:lnSpc>
            <a:spcBef>
              <a:spcPct val="0"/>
            </a:spcBef>
            <a:spcAft>
              <a:spcPct val="15000"/>
            </a:spcAft>
            <a:buChar char="•"/>
          </a:pPr>
          <a:r>
            <a:rPr lang="en-GB" sz="1800" b="1" kern="1200" dirty="0">
              <a:solidFill>
                <a:schemeClr val="bg1">
                  <a:lumMod val="75000"/>
                  <a:lumOff val="25000"/>
                </a:schemeClr>
              </a:solidFill>
            </a:rPr>
            <a:t>Migrant smuggling always crosses national borders </a:t>
          </a:r>
          <a:r>
            <a:rPr lang="en-GB" sz="1800" kern="1200" dirty="0">
              <a:solidFill>
                <a:schemeClr val="bg1">
                  <a:lumMod val="75000"/>
                  <a:lumOff val="25000"/>
                </a:schemeClr>
              </a:solidFill>
            </a:rPr>
            <a:t>– some trafficked people may start their journey by being smuggled into a country illegally, not knowing the intention of the trafficker (UNODC, n.d.)</a:t>
          </a:r>
          <a:endParaRPr lang="en-US" sz="1800" kern="1200" dirty="0">
            <a:solidFill>
              <a:schemeClr val="bg1">
                <a:lumMod val="75000"/>
                <a:lumOff val="25000"/>
              </a:schemeClr>
            </a:solidFill>
          </a:endParaRPr>
        </a:p>
        <a:p>
          <a:pPr marL="171450" lvl="1" indent="-171450" algn="l" defTabSz="800100">
            <a:lnSpc>
              <a:spcPct val="90000"/>
            </a:lnSpc>
            <a:spcBef>
              <a:spcPct val="0"/>
            </a:spcBef>
            <a:spcAft>
              <a:spcPct val="15000"/>
            </a:spcAft>
            <a:buChar char="•"/>
          </a:pPr>
          <a:r>
            <a:rPr lang="en-GB" sz="1800" kern="1200" dirty="0">
              <a:solidFill>
                <a:schemeClr val="bg1">
                  <a:lumMod val="75000"/>
                  <a:lumOff val="25000"/>
                </a:schemeClr>
              </a:solidFill>
            </a:rPr>
            <a:t>Victims from 130 different nationalities were identified in 2018 – </a:t>
          </a:r>
          <a:r>
            <a:rPr lang="en-GB" sz="1800" b="1" kern="1200" dirty="0">
              <a:solidFill>
                <a:schemeClr val="bg1">
                  <a:lumMod val="75000"/>
                  <a:lumOff val="25000"/>
                </a:schemeClr>
              </a:solidFill>
            </a:rPr>
            <a:t>16 victims from Albania to Wales </a:t>
          </a:r>
          <a:r>
            <a:rPr lang="en-GB" sz="1800" kern="1200" dirty="0">
              <a:solidFill>
                <a:schemeClr val="bg1">
                  <a:lumMod val="75000"/>
                  <a:lumOff val="25000"/>
                </a:schemeClr>
              </a:solidFill>
            </a:rPr>
            <a:t>(NCA, 2019). </a:t>
          </a:r>
          <a:endParaRPr lang="en-US" sz="1800" kern="1200" dirty="0">
            <a:solidFill>
              <a:schemeClr val="bg1">
                <a:lumMod val="75000"/>
                <a:lumOff val="25000"/>
              </a:schemeClr>
            </a:solidFill>
          </a:endParaRPr>
        </a:p>
      </dsp:txBody>
      <dsp:txXfrm>
        <a:off x="110068" y="110068"/>
        <a:ext cx="4858886" cy="353785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2786D3-35F9-4200-9968-6EC03FB99678}" type="datetimeFigureOut">
              <a:rPr lang="en-GB" smtClean="0"/>
              <a:t>28/02/2025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57139-437B-44CE-8F5D-E67C7ECD538E}" type="slidenum">
              <a:rPr lang="en-GB" smtClean="0"/>
              <a:t>‹#›</a:t>
            </a:fld>
            <a:endParaRPr lang="en-GB"/>
          </a:p>
        </p:txBody>
      </p:sp>
    </p:spTree>
    <p:extLst>
      <p:ext uri="{BB962C8B-B14F-4D97-AF65-F5344CB8AC3E}">
        <p14:creationId xmlns:p14="http://schemas.microsoft.com/office/powerpoint/2010/main" val="3071832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557139-437B-44CE-8F5D-E67C7ECD538E}" type="slidenum">
              <a:rPr lang="en-GB" smtClean="0"/>
              <a:t>2</a:t>
            </a:fld>
            <a:endParaRPr lang="en-GB"/>
          </a:p>
        </p:txBody>
      </p:sp>
    </p:spTree>
    <p:extLst>
      <p:ext uri="{BB962C8B-B14F-4D97-AF65-F5344CB8AC3E}">
        <p14:creationId xmlns:p14="http://schemas.microsoft.com/office/powerpoint/2010/main" val="4145403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557139-437B-44CE-8F5D-E67C7ECD538E}" type="slidenum">
              <a:rPr lang="en-GB" smtClean="0"/>
              <a:t>3</a:t>
            </a:fld>
            <a:endParaRPr lang="en-GB"/>
          </a:p>
        </p:txBody>
      </p:sp>
    </p:spTree>
    <p:extLst>
      <p:ext uri="{BB962C8B-B14F-4D97-AF65-F5344CB8AC3E}">
        <p14:creationId xmlns:p14="http://schemas.microsoft.com/office/powerpoint/2010/main" val="3558882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557139-437B-44CE-8F5D-E67C7ECD538E}" type="slidenum">
              <a:rPr lang="en-GB" smtClean="0"/>
              <a:t>4</a:t>
            </a:fld>
            <a:endParaRPr lang="en-GB"/>
          </a:p>
        </p:txBody>
      </p:sp>
    </p:spTree>
    <p:extLst>
      <p:ext uri="{BB962C8B-B14F-4D97-AF65-F5344CB8AC3E}">
        <p14:creationId xmlns:p14="http://schemas.microsoft.com/office/powerpoint/2010/main" val="3714794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557139-437B-44CE-8F5D-E67C7ECD538E}" type="slidenum">
              <a:rPr lang="en-GB" smtClean="0"/>
              <a:t>6</a:t>
            </a:fld>
            <a:endParaRPr lang="en-GB"/>
          </a:p>
        </p:txBody>
      </p:sp>
    </p:spTree>
    <p:extLst>
      <p:ext uri="{BB962C8B-B14F-4D97-AF65-F5344CB8AC3E}">
        <p14:creationId xmlns:p14="http://schemas.microsoft.com/office/powerpoint/2010/main" val="3583512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557139-437B-44CE-8F5D-E67C7ECD538E}" type="slidenum">
              <a:rPr lang="en-GB" smtClean="0"/>
              <a:t>7</a:t>
            </a:fld>
            <a:endParaRPr lang="en-GB"/>
          </a:p>
        </p:txBody>
      </p:sp>
    </p:spTree>
    <p:extLst>
      <p:ext uri="{BB962C8B-B14F-4D97-AF65-F5344CB8AC3E}">
        <p14:creationId xmlns:p14="http://schemas.microsoft.com/office/powerpoint/2010/main" val="1973170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557139-437B-44CE-8F5D-E67C7ECD538E}" type="slidenum">
              <a:rPr lang="en-GB" smtClean="0"/>
              <a:t>9</a:t>
            </a:fld>
            <a:endParaRPr lang="en-GB"/>
          </a:p>
        </p:txBody>
      </p:sp>
    </p:spTree>
    <p:extLst>
      <p:ext uri="{BB962C8B-B14F-4D97-AF65-F5344CB8AC3E}">
        <p14:creationId xmlns:p14="http://schemas.microsoft.com/office/powerpoint/2010/main" val="2763614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95068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60190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31484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32005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59015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84290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69844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1557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98115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05294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2/28/2025</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52702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2/28/2025</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725743116"/>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portsmouth.co.uk/news/crime/hampshire-police-officers-carryout-lorry-spot-checks-to-tackle-human-trafficking-3214929" TargetMode="External"/><Relationship Id="rId3" Type="http://schemas.openxmlformats.org/officeDocument/2006/relationships/hyperlink" Target="https://www.bbc.co.uk/news/uk-england-essex-54294006" TargetMode="External"/><Relationship Id="rId7" Type="http://schemas.openxmlformats.org/officeDocument/2006/relationships/hyperlink" Target="https://www.essex.police.uk/news/essex/news/news/2024/october/documentary-on-essex-lorry-deaths/" TargetMode="External"/><Relationship Id="rId2" Type="http://schemas.openxmlformats.org/officeDocument/2006/relationships/hyperlink" Target="https://www.n8prp.org.uk/wp-content/uploads/sites/315/2021/10/Mapping-and-identifying-modern-slavery-vehicular-activity-final.pdf" TargetMode="External"/><Relationship Id="rId1" Type="http://schemas.openxmlformats.org/officeDocument/2006/relationships/slideLayout" Target="../slideLayouts/slideLayout2.xml"/><Relationship Id="rId6" Type="http://schemas.openxmlformats.org/officeDocument/2006/relationships/hyperlink" Target="https://www.college.police.uk/article/challenges-policing-modern-slavery" TargetMode="External"/><Relationship Id="rId5" Type="http://schemas.openxmlformats.org/officeDocument/2006/relationships/hyperlink" Target="https://roadtraffic.dft.gov.uk/summary" TargetMode="External"/><Relationship Id="rId10" Type="http://schemas.openxmlformats.org/officeDocument/2006/relationships/hyperlink" Target="https://publications.parliament.uk/pa/cm200809/cmselect/cmhaff/23/2305.htm" TargetMode="External"/><Relationship Id="rId4" Type="http://schemas.openxmlformats.org/officeDocument/2006/relationships/hyperlink" Target="https://www.cps.gov.uk/legal-guidance/modern-slavery-and-human-trafficking-offences-and-defences-including-section-45" TargetMode="External"/><Relationship Id="rId9" Type="http://schemas.openxmlformats.org/officeDocument/2006/relationships/hyperlink" Target="https://www.gov.uk/government/publications/2021-uk-annual-report-on-modern-slavery/2021-uk-annual-report-on-modern-slavery-accessible-versi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northants.police.uk/police-forces/northamptonshire-police/areas/northamptonshire-force-content/about-us/about-us/chiefconstablesreport/chief-constables-annual-report-202122/performance/" TargetMode="External"/><Relationship Id="rId3" Type="http://schemas.openxmlformats.org/officeDocument/2006/relationships/hyperlink" Target="https://www.suffolknews.co.uk/bury-st-edmunds/news/from-hazardous-loads-to-drug-and-human-trafficking-police-commercial-vehicle-squad-hits-the-roads-9143180/" TargetMode="External"/><Relationship Id="rId7" Type="http://schemas.openxmlformats.org/officeDocument/2006/relationships/hyperlink" Target="https://www.nationalcrimeagency.gov.uk/threats/nsa-modern-slavery-and-human-trafficking-2024" TargetMode="External"/><Relationship Id="rId2" Type="http://schemas.openxmlformats.org/officeDocument/2006/relationships/hyperlink" Target="https://icai.independent.gov.uk/html-version/the-uks-approach-to-tackling-modern-slavery-through-the-aid-programme/" TargetMode="External"/><Relationship Id="rId1" Type="http://schemas.openxmlformats.org/officeDocument/2006/relationships/slideLayout" Target="../slideLayouts/slideLayout2.xml"/><Relationship Id="rId6" Type="http://schemas.openxmlformats.org/officeDocument/2006/relationships/hyperlink" Target="https://www.nationalcrimeagency.gov.uk/news/38-arrested-as-national-law-enforcement-drive-targets-child-traffickers?highlight=WyJuYXRpb25hbCIsInJlZmVycmFsIiwibWVjaGFuaXNtIiwidG8iLCJvZiIsInllYXIiXQ==" TargetMode="External"/><Relationship Id="rId5" Type="http://schemas.openxmlformats.org/officeDocument/2006/relationships/hyperlink" Target="https://www.nationalcrimeagency.gov.uk/who-we-are/publications/282-national-referral-mechanism-statistics-end-of-year-summary-2018/file" TargetMode="External"/><Relationship Id="rId4" Type="http://schemas.openxmlformats.org/officeDocument/2006/relationships/hyperlink" Target="https://www.nationalcrimeagency.gov.uk/news/people-smuggling-gang-tried-to-use-rundown-boats-for-cross-channel-migrant-journeys" TargetMode="External"/><Relationship Id="rId9" Type="http://schemas.openxmlformats.org/officeDocument/2006/relationships/hyperlink" Target="https://www.gov.uk/guidance/human-trafficking-migrant-health-guid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uffolk-pcc.gov.uk/wp-content/uploads/2024/07/8.-AP24_34-Keeping-Our-Roads-Safe-Report-2023-24-FINAL.pdf" TargetMode="External"/><Relationship Id="rId2" Type="http://schemas.openxmlformats.org/officeDocument/2006/relationships/hyperlink" Target="https://www.gov.uk/government/statistics/modern-slavery-national-referral-mechanism-and-duty-to-notify-statistics-uk-end-of-year-summary-2020/modern-slavery-national-referral-mechanism-and-duty-to-notify-statistics-uk-end-of-year-summary-2020" TargetMode="External"/><Relationship Id="rId1" Type="http://schemas.openxmlformats.org/officeDocument/2006/relationships/slideLayout" Target="../slideLayouts/slideLayout2.xml"/><Relationship Id="rId6" Type="http://schemas.openxmlformats.org/officeDocument/2006/relationships/hyperlink" Target="https://www.unodc.org/unodc/en/human-trafficking/faqs.html#h7" TargetMode="External"/><Relationship Id="rId5" Type="http://schemas.openxmlformats.org/officeDocument/2006/relationships/hyperlink" Target="https://icat.un.org/sites/g/files/tmzbdl461/files/publications/what_is_the_difference_between_trafficking_in_persons_and_smuggling_of_migrants.pdf" TargetMode="External"/><Relationship Id="rId4" Type="http://schemas.openxmlformats.org/officeDocument/2006/relationships/hyperlink" Target="https://www.bbc.co.uk/news/uk-england-coventry-warwickshire-489366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Tires painted with red">
            <a:extLst>
              <a:ext uri="{FF2B5EF4-FFF2-40B4-BE49-F238E27FC236}">
                <a16:creationId xmlns:a16="http://schemas.microsoft.com/office/drawing/2014/main" id="{02D76883-D164-8BF2-D344-D636CEEEA151}"/>
              </a:ext>
            </a:extLst>
          </p:cNvPr>
          <p:cNvPicPr>
            <a:picLocks noChangeAspect="1"/>
          </p:cNvPicPr>
          <p:nvPr/>
        </p:nvPicPr>
        <p:blipFill>
          <a:blip r:embed="rId2"/>
          <a:srcRect l="24435" r="16231" b="-1"/>
          <a:stretch/>
        </p:blipFill>
        <p:spPr>
          <a:xfrm>
            <a:off x="20" y="10"/>
            <a:ext cx="6095980" cy="6857990"/>
          </a:xfrm>
          <a:custGeom>
            <a:avLst/>
            <a:gdLst/>
            <a:ahLst/>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p:spPr>
      </p:pic>
      <p:sp>
        <p:nvSpPr>
          <p:cNvPr id="18" name="Freeform: Shape 17">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3AC0A07-D440-CD97-0C27-843394C2CB8F}"/>
              </a:ext>
            </a:extLst>
          </p:cNvPr>
          <p:cNvSpPr>
            <a:spLocks noGrp="1"/>
          </p:cNvSpPr>
          <p:nvPr>
            <p:ph type="ctrTitle"/>
          </p:nvPr>
        </p:nvSpPr>
        <p:spPr>
          <a:xfrm>
            <a:off x="6858000" y="1524000"/>
            <a:ext cx="4572000" cy="2286000"/>
          </a:xfrm>
        </p:spPr>
        <p:txBody>
          <a:bodyPr>
            <a:noAutofit/>
          </a:bodyPr>
          <a:lstStyle/>
          <a:p>
            <a:pPr algn="l"/>
            <a:r>
              <a:rPr lang="en-GB" sz="4800" b="1" dirty="0"/>
              <a:t>How Vehicles Are Used In Human Trafficking</a:t>
            </a:r>
          </a:p>
        </p:txBody>
      </p:sp>
      <p:sp>
        <p:nvSpPr>
          <p:cNvPr id="3" name="Subtitle 2">
            <a:extLst>
              <a:ext uri="{FF2B5EF4-FFF2-40B4-BE49-F238E27FC236}">
                <a16:creationId xmlns:a16="http://schemas.microsoft.com/office/drawing/2014/main" id="{A4914EE0-8529-C70A-23BC-9CB6F123E989}"/>
              </a:ext>
            </a:extLst>
          </p:cNvPr>
          <p:cNvSpPr>
            <a:spLocks noGrp="1"/>
          </p:cNvSpPr>
          <p:nvPr>
            <p:ph type="subTitle" idx="1"/>
          </p:nvPr>
        </p:nvSpPr>
        <p:spPr>
          <a:xfrm>
            <a:off x="6858000" y="4571999"/>
            <a:ext cx="4572000" cy="1524000"/>
          </a:xfrm>
        </p:spPr>
        <p:txBody>
          <a:bodyPr>
            <a:normAutofit/>
          </a:bodyPr>
          <a:lstStyle/>
          <a:p>
            <a:pPr algn="l">
              <a:lnSpc>
                <a:spcPct val="115000"/>
              </a:lnSpc>
            </a:pPr>
            <a:r>
              <a:rPr lang="en-GB" sz="2200" dirty="0"/>
              <a:t>Tanith Coulson</a:t>
            </a:r>
          </a:p>
          <a:p>
            <a:pPr algn="l">
              <a:lnSpc>
                <a:spcPct val="115000"/>
              </a:lnSpc>
            </a:pPr>
            <a:r>
              <a:rPr lang="en-GB" sz="2200" dirty="0"/>
              <a:t>2304246</a:t>
            </a:r>
          </a:p>
          <a:p>
            <a:pPr algn="l">
              <a:lnSpc>
                <a:spcPct val="115000"/>
              </a:lnSpc>
            </a:pPr>
            <a:r>
              <a:rPr lang="en-GB" sz="2200" dirty="0"/>
              <a:t>BMPL5018</a:t>
            </a:r>
          </a:p>
        </p:txBody>
      </p:sp>
    </p:spTree>
    <p:extLst>
      <p:ext uri="{BB962C8B-B14F-4D97-AF65-F5344CB8AC3E}">
        <p14:creationId xmlns:p14="http://schemas.microsoft.com/office/powerpoint/2010/main" val="851720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uman trafficking: the EU's fight against exploitation | Topics | European  Parliament">
            <a:extLst>
              <a:ext uri="{FF2B5EF4-FFF2-40B4-BE49-F238E27FC236}">
                <a16:creationId xmlns:a16="http://schemas.microsoft.com/office/drawing/2014/main" id="{E311D850-2EFE-769E-F41D-A9B3822FB1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392" r="22815"/>
          <a:stretch/>
        </p:blipFill>
        <p:spPr bwMode="auto">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noFill/>
          <a:extLst>
            <a:ext uri="{909E8E84-426E-40DD-AFC4-6F175D3DCCD1}">
              <a14:hiddenFill xmlns:a14="http://schemas.microsoft.com/office/drawing/2010/main">
                <a:solidFill>
                  <a:srgbClr val="FFFFFF"/>
                </a:solidFill>
              </a14:hiddenFill>
            </a:ext>
          </a:extLst>
        </p:spPr>
      </p:pic>
      <p:sp>
        <p:nvSpPr>
          <p:cNvPr id="1033" name="Freeform: Shape 1032">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782EA2D5-A9FC-FEAB-EB44-A0F1F4F9AAC1}"/>
              </a:ext>
            </a:extLst>
          </p:cNvPr>
          <p:cNvSpPr>
            <a:spLocks noGrp="1"/>
          </p:cNvSpPr>
          <p:nvPr>
            <p:ph idx="1"/>
          </p:nvPr>
        </p:nvSpPr>
        <p:spPr>
          <a:xfrm>
            <a:off x="6479917" y="1323945"/>
            <a:ext cx="5775842" cy="5133933"/>
          </a:xfrm>
        </p:spPr>
        <p:txBody>
          <a:bodyPr>
            <a:normAutofit fontScale="92500" lnSpcReduction="20000"/>
          </a:bodyPr>
          <a:lstStyle/>
          <a:p>
            <a:r>
              <a:rPr lang="en-GB" sz="2400" dirty="0"/>
              <a:t>Victims are trafficked both internally in the UK and externally across borders.</a:t>
            </a:r>
          </a:p>
          <a:p>
            <a:r>
              <a:rPr lang="en-GB" sz="2400" dirty="0"/>
              <a:t>Exploited discreetly through roads and vehicles – lorries, vans, private cars</a:t>
            </a:r>
          </a:p>
          <a:p>
            <a:r>
              <a:rPr lang="en-GB" sz="2400" b="1" dirty="0"/>
              <a:t>“A motor vehicle is a mechanically propelled vehicle intended or adapted for use on roads” Road Traffic Act, 1988.</a:t>
            </a:r>
          </a:p>
          <a:p>
            <a:r>
              <a:rPr lang="en-GB" sz="2400" b="1" dirty="0"/>
              <a:t>Human Trafficking comes under Section 2 of The Modern Slavery Act 2015.</a:t>
            </a:r>
            <a:endParaRPr lang="en-GB" sz="2400" dirty="0"/>
          </a:p>
          <a:p>
            <a:r>
              <a:rPr lang="en-GB" sz="2400" dirty="0"/>
              <a:t>Police collaborate closely with Border Force to combat trafficking</a:t>
            </a:r>
          </a:p>
        </p:txBody>
      </p:sp>
      <p:sp>
        <p:nvSpPr>
          <p:cNvPr id="2" name="Title 1">
            <a:extLst>
              <a:ext uri="{FF2B5EF4-FFF2-40B4-BE49-F238E27FC236}">
                <a16:creationId xmlns:a16="http://schemas.microsoft.com/office/drawing/2014/main" id="{76E8B23B-8CFF-D526-1C4E-9FA3C5F76B2B}"/>
              </a:ext>
            </a:extLst>
          </p:cNvPr>
          <p:cNvSpPr>
            <a:spLocks noGrp="1"/>
          </p:cNvSpPr>
          <p:nvPr>
            <p:ph type="title"/>
          </p:nvPr>
        </p:nvSpPr>
        <p:spPr>
          <a:xfrm>
            <a:off x="5948797" y="762000"/>
            <a:ext cx="5471360" cy="936171"/>
          </a:xfrm>
        </p:spPr>
        <p:txBody>
          <a:bodyPr anchor="t">
            <a:normAutofit/>
          </a:bodyPr>
          <a:lstStyle/>
          <a:p>
            <a:r>
              <a:rPr lang="en-GB" sz="3600" b="1" dirty="0"/>
              <a:t>Introduction</a:t>
            </a:r>
          </a:p>
        </p:txBody>
      </p:sp>
      <p:sp>
        <p:nvSpPr>
          <p:cNvPr id="5" name="TextBox 4">
            <a:extLst>
              <a:ext uri="{FF2B5EF4-FFF2-40B4-BE49-F238E27FC236}">
                <a16:creationId xmlns:a16="http://schemas.microsoft.com/office/drawing/2014/main" id="{6BDBC1F3-8F90-D98C-FF8B-BDF1B5F26B50}"/>
              </a:ext>
            </a:extLst>
          </p:cNvPr>
          <p:cNvSpPr txBox="1"/>
          <p:nvPr/>
        </p:nvSpPr>
        <p:spPr>
          <a:xfrm>
            <a:off x="0" y="6257823"/>
            <a:ext cx="2621280" cy="400110"/>
          </a:xfrm>
          <a:prstGeom prst="rect">
            <a:avLst/>
          </a:prstGeom>
          <a:noFill/>
        </p:spPr>
        <p:txBody>
          <a:bodyPr wrap="square">
            <a:spAutoFit/>
          </a:bodyPr>
          <a:lstStyle/>
          <a:p>
            <a:r>
              <a:rPr lang="en-GB" sz="1000" dirty="0"/>
              <a:t>https://images.app.goo.gl/y72Bh4G1bZP4TKt19</a:t>
            </a:r>
          </a:p>
        </p:txBody>
      </p:sp>
    </p:spTree>
    <p:extLst>
      <p:ext uri="{BB962C8B-B14F-4D97-AF65-F5344CB8AC3E}">
        <p14:creationId xmlns:p14="http://schemas.microsoft.com/office/powerpoint/2010/main" val="18944872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65" name="Freeform: Shape 2064">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066" name="Freeform: Shape 2065">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067" name="Freeform: Shape 2066">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068" name="Rectangle 206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NGOs sound alarm over trafficking of Ukrainian refugees fleeing war -  Euractiv">
            <a:extLst>
              <a:ext uri="{FF2B5EF4-FFF2-40B4-BE49-F238E27FC236}">
                <a16:creationId xmlns:a16="http://schemas.microsoft.com/office/drawing/2014/main" id="{D3C702D0-9299-30D8-A4F5-025B34B52DF0}"/>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9584" r="18643" b="1"/>
          <a:stretch/>
        </p:blipFill>
        <p:spPr bwMode="auto">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noFill/>
          <a:extLst>
            <a:ext uri="{909E8E84-426E-40DD-AFC4-6F175D3DCCD1}">
              <a14:hiddenFill xmlns:a14="http://schemas.microsoft.com/office/drawing/2010/main">
                <a:solidFill>
                  <a:srgbClr val="FFFFFF"/>
                </a:solidFill>
              </a14:hiddenFill>
            </a:ext>
          </a:extLst>
        </p:spPr>
      </p:pic>
      <p:sp>
        <p:nvSpPr>
          <p:cNvPr id="2069" name="Freeform: Shape 2068">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 Placeholder 3">
            <a:extLst>
              <a:ext uri="{FF2B5EF4-FFF2-40B4-BE49-F238E27FC236}">
                <a16:creationId xmlns:a16="http://schemas.microsoft.com/office/drawing/2014/main" id="{30F4DC3C-8570-2FF6-1968-4DFA070DAD8C}"/>
              </a:ext>
            </a:extLst>
          </p:cNvPr>
          <p:cNvSpPr>
            <a:spLocks noGrp="1"/>
          </p:cNvSpPr>
          <p:nvPr>
            <p:ph type="body" sz="half" idx="2"/>
          </p:nvPr>
        </p:nvSpPr>
        <p:spPr>
          <a:xfrm>
            <a:off x="6096000" y="2286000"/>
            <a:ext cx="5334000" cy="3810001"/>
          </a:xfrm>
        </p:spPr>
        <p:txBody>
          <a:bodyPr vert="horz" lIns="91440" tIns="45720" rIns="91440" bIns="45720" rtlCol="0">
            <a:normAutofit/>
          </a:bodyPr>
          <a:lstStyle/>
          <a:p>
            <a:pPr indent="-228600">
              <a:lnSpc>
                <a:spcPct val="115000"/>
              </a:lnSpc>
              <a:buFont typeface="Arial" panose="020B0604020202020204" pitchFamily="34" charset="0"/>
              <a:buChar char="•"/>
            </a:pPr>
            <a:r>
              <a:rPr lang="en-US" sz="1900" b="1" u="sng" dirty="0"/>
              <a:t>The </a:t>
            </a:r>
            <a:r>
              <a:rPr lang="en-US" sz="1900" b="1" i="1" u="sng" dirty="0"/>
              <a:t>Act</a:t>
            </a:r>
            <a:r>
              <a:rPr lang="en-US" sz="1900" b="1" u="sng" dirty="0"/>
              <a:t> of Trafficking</a:t>
            </a:r>
          </a:p>
          <a:p>
            <a:pPr marL="57150">
              <a:lnSpc>
                <a:spcPct val="115000"/>
              </a:lnSpc>
            </a:pPr>
            <a:r>
              <a:rPr lang="en-US" sz="1900" dirty="0"/>
              <a:t>Recruitment, transportation, transfer, </a:t>
            </a:r>
            <a:r>
              <a:rPr lang="en-US" sz="1900" dirty="0" err="1"/>
              <a:t>harbouring</a:t>
            </a:r>
            <a:r>
              <a:rPr lang="en-US" sz="1900" dirty="0"/>
              <a:t> or receipt of persons.</a:t>
            </a:r>
          </a:p>
          <a:p>
            <a:pPr indent="-228600">
              <a:lnSpc>
                <a:spcPct val="115000"/>
              </a:lnSpc>
              <a:buFont typeface="Arial" panose="020B0604020202020204" pitchFamily="34" charset="0"/>
              <a:buChar char="•"/>
            </a:pPr>
            <a:r>
              <a:rPr lang="en-US" sz="1900" b="1" u="sng" dirty="0"/>
              <a:t>The </a:t>
            </a:r>
            <a:r>
              <a:rPr lang="en-US" sz="1900" b="1" i="1" u="sng" dirty="0"/>
              <a:t>Means</a:t>
            </a:r>
            <a:r>
              <a:rPr lang="en-US" sz="1900" b="1" u="sng" dirty="0"/>
              <a:t> of Trafficking</a:t>
            </a:r>
          </a:p>
          <a:p>
            <a:pPr marL="57150">
              <a:lnSpc>
                <a:spcPct val="115000"/>
              </a:lnSpc>
            </a:pPr>
            <a:r>
              <a:rPr lang="en-US" sz="1900" dirty="0"/>
              <a:t>Threat of or use of force, deception, coercion, abuse of power or position of vulnerability.</a:t>
            </a:r>
          </a:p>
          <a:p>
            <a:pPr indent="-228600">
              <a:lnSpc>
                <a:spcPct val="115000"/>
              </a:lnSpc>
              <a:buFont typeface="Arial" panose="020B0604020202020204" pitchFamily="34" charset="0"/>
              <a:buChar char="•"/>
            </a:pPr>
            <a:r>
              <a:rPr lang="en-US" sz="1900" b="1" u="sng" dirty="0"/>
              <a:t>The </a:t>
            </a:r>
            <a:r>
              <a:rPr lang="en-US" sz="1900" b="1" i="1" u="sng" dirty="0"/>
              <a:t>Purpose</a:t>
            </a:r>
            <a:r>
              <a:rPr lang="en-US" sz="1900" b="1" u="sng" dirty="0"/>
              <a:t> of Trafficking</a:t>
            </a:r>
          </a:p>
          <a:p>
            <a:pPr marL="57150">
              <a:lnSpc>
                <a:spcPct val="115000"/>
              </a:lnSpc>
            </a:pPr>
            <a:r>
              <a:rPr lang="en-US" sz="1900" dirty="0"/>
              <a:t>Exploitation in various forms (</a:t>
            </a:r>
            <a:r>
              <a:rPr lang="en-US" sz="1900" dirty="0" err="1"/>
              <a:t>labour</a:t>
            </a:r>
            <a:r>
              <a:rPr lang="en-US" sz="1900" dirty="0"/>
              <a:t>, sexual, </a:t>
            </a:r>
            <a:r>
              <a:rPr lang="en-US" sz="1900" dirty="0" err="1"/>
              <a:t>etc</a:t>
            </a:r>
            <a:r>
              <a:rPr lang="en-US" sz="1900" dirty="0"/>
              <a:t>). </a:t>
            </a:r>
          </a:p>
        </p:txBody>
      </p:sp>
      <p:sp>
        <p:nvSpPr>
          <p:cNvPr id="2" name="Title 1">
            <a:extLst>
              <a:ext uri="{FF2B5EF4-FFF2-40B4-BE49-F238E27FC236}">
                <a16:creationId xmlns:a16="http://schemas.microsoft.com/office/drawing/2014/main" id="{F2BC963E-DFCA-54FC-FE8B-9443E3F053CE}"/>
              </a:ext>
            </a:extLst>
          </p:cNvPr>
          <p:cNvSpPr>
            <a:spLocks noGrp="1"/>
          </p:cNvSpPr>
          <p:nvPr>
            <p:ph type="title"/>
          </p:nvPr>
        </p:nvSpPr>
        <p:spPr>
          <a:xfrm>
            <a:off x="6096000" y="762000"/>
            <a:ext cx="5334000" cy="1524000"/>
          </a:xfrm>
        </p:spPr>
        <p:txBody>
          <a:bodyPr vert="horz" lIns="91440" tIns="45720" rIns="91440" bIns="45720" rtlCol="0" anchor="ctr">
            <a:normAutofit/>
          </a:bodyPr>
          <a:lstStyle/>
          <a:p>
            <a:r>
              <a:rPr lang="en-US" b="1" dirty="0"/>
              <a:t>Core Elements of Human Trafficking</a:t>
            </a:r>
          </a:p>
        </p:txBody>
      </p:sp>
      <p:sp>
        <p:nvSpPr>
          <p:cNvPr id="5" name="TextBox 4">
            <a:extLst>
              <a:ext uri="{FF2B5EF4-FFF2-40B4-BE49-F238E27FC236}">
                <a16:creationId xmlns:a16="http://schemas.microsoft.com/office/drawing/2014/main" id="{DA89828A-5A8B-CE5C-B625-9A39DFE8BFF3}"/>
              </a:ext>
            </a:extLst>
          </p:cNvPr>
          <p:cNvSpPr txBox="1"/>
          <p:nvPr/>
        </p:nvSpPr>
        <p:spPr>
          <a:xfrm>
            <a:off x="7620001" y="5901772"/>
            <a:ext cx="3809999" cy="276999"/>
          </a:xfrm>
          <a:prstGeom prst="rect">
            <a:avLst/>
          </a:prstGeom>
          <a:noFill/>
        </p:spPr>
        <p:txBody>
          <a:bodyPr wrap="square" rtlCol="0">
            <a:spAutoFit/>
          </a:bodyPr>
          <a:lstStyle/>
          <a:p>
            <a:pPr>
              <a:spcAft>
                <a:spcPts val="600"/>
              </a:spcAft>
            </a:pPr>
            <a:r>
              <a:rPr lang="en-GB" sz="1200" dirty="0"/>
              <a:t>(United Nations Office on Drugs and Crime, n.d.)</a:t>
            </a:r>
          </a:p>
        </p:txBody>
      </p:sp>
      <p:sp>
        <p:nvSpPr>
          <p:cNvPr id="7" name="TextBox 6">
            <a:extLst>
              <a:ext uri="{FF2B5EF4-FFF2-40B4-BE49-F238E27FC236}">
                <a16:creationId xmlns:a16="http://schemas.microsoft.com/office/drawing/2014/main" id="{1E6C9EFD-AED5-3B7A-61F3-066702F92CB4}"/>
              </a:ext>
            </a:extLst>
          </p:cNvPr>
          <p:cNvSpPr txBox="1"/>
          <p:nvPr/>
        </p:nvSpPr>
        <p:spPr>
          <a:xfrm>
            <a:off x="0" y="-4228"/>
            <a:ext cx="6215742" cy="261610"/>
          </a:xfrm>
          <a:prstGeom prst="rect">
            <a:avLst/>
          </a:prstGeom>
          <a:noFill/>
        </p:spPr>
        <p:txBody>
          <a:bodyPr wrap="square">
            <a:spAutoFit/>
          </a:bodyPr>
          <a:lstStyle/>
          <a:p>
            <a:r>
              <a:rPr lang="en-GB" sz="1050" dirty="0">
                <a:solidFill>
                  <a:srgbClr val="9A6B5B"/>
                </a:solidFill>
              </a:rPr>
              <a:t>https://images.app.goo.gl/JUUWzQkpwyyRyXNR8</a:t>
            </a:r>
          </a:p>
        </p:txBody>
      </p:sp>
    </p:spTree>
    <p:extLst>
      <p:ext uri="{BB962C8B-B14F-4D97-AF65-F5344CB8AC3E}">
        <p14:creationId xmlns:p14="http://schemas.microsoft.com/office/powerpoint/2010/main" val="271022855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ombating human trafficking | OSCE">
            <a:extLst>
              <a:ext uri="{FF2B5EF4-FFF2-40B4-BE49-F238E27FC236}">
                <a16:creationId xmlns:a16="http://schemas.microsoft.com/office/drawing/2014/main" id="{7FF027B4-C29D-CB81-20AB-F257662567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000" y="114300"/>
            <a:ext cx="5217000" cy="2491416"/>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9AF7A0E-A16B-71D6-EDB9-62A458722403}"/>
              </a:ext>
            </a:extLst>
          </p:cNvPr>
          <p:cNvSpPr>
            <a:spLocks noGrp="1"/>
          </p:cNvSpPr>
          <p:nvPr>
            <p:ph type="title"/>
          </p:nvPr>
        </p:nvSpPr>
        <p:spPr>
          <a:xfrm>
            <a:off x="433137" y="341643"/>
            <a:ext cx="10668000" cy="1524000"/>
          </a:xfrm>
        </p:spPr>
        <p:txBody>
          <a:bodyPr>
            <a:normAutofit/>
          </a:bodyPr>
          <a:lstStyle/>
          <a:p>
            <a:r>
              <a:rPr lang="en-GB" sz="3600" b="1" dirty="0"/>
              <a:t>Internal vs External Trafficking</a:t>
            </a:r>
          </a:p>
        </p:txBody>
      </p:sp>
      <p:sp>
        <p:nvSpPr>
          <p:cNvPr id="9" name="TextBox 8">
            <a:extLst>
              <a:ext uri="{FF2B5EF4-FFF2-40B4-BE49-F238E27FC236}">
                <a16:creationId xmlns:a16="http://schemas.microsoft.com/office/drawing/2014/main" id="{A0DE163B-76AE-3E6A-E123-90F023BAB293}"/>
              </a:ext>
            </a:extLst>
          </p:cNvPr>
          <p:cNvSpPr txBox="1"/>
          <p:nvPr/>
        </p:nvSpPr>
        <p:spPr>
          <a:xfrm>
            <a:off x="9583500" y="-76448"/>
            <a:ext cx="3513221" cy="230832"/>
          </a:xfrm>
          <a:prstGeom prst="rect">
            <a:avLst/>
          </a:prstGeom>
          <a:noFill/>
        </p:spPr>
        <p:txBody>
          <a:bodyPr wrap="square">
            <a:spAutoFit/>
          </a:bodyPr>
          <a:lstStyle/>
          <a:p>
            <a:r>
              <a:rPr lang="en-GB" sz="900" dirty="0"/>
              <a:t>https://images.app.goo.gl/5AASU1KkFvLCQ8929</a:t>
            </a:r>
          </a:p>
        </p:txBody>
      </p:sp>
      <p:sp>
        <p:nvSpPr>
          <p:cNvPr id="3" name="TextBox 2">
            <a:extLst>
              <a:ext uri="{FF2B5EF4-FFF2-40B4-BE49-F238E27FC236}">
                <a16:creationId xmlns:a16="http://schemas.microsoft.com/office/drawing/2014/main" id="{190E796D-FE34-DF1F-F8DA-7E278F3399DB}"/>
              </a:ext>
            </a:extLst>
          </p:cNvPr>
          <p:cNvSpPr txBox="1"/>
          <p:nvPr/>
        </p:nvSpPr>
        <p:spPr>
          <a:xfrm>
            <a:off x="1069114" y="1627231"/>
            <a:ext cx="6541863" cy="1231106"/>
          </a:xfrm>
          <a:prstGeom prst="rect">
            <a:avLst/>
          </a:prstGeom>
          <a:noFill/>
        </p:spPr>
        <p:txBody>
          <a:bodyPr wrap="square" rtlCol="0">
            <a:spAutoFit/>
          </a:bodyPr>
          <a:lstStyle/>
          <a:p>
            <a:r>
              <a:rPr lang="en-GB" b="1" dirty="0"/>
              <a:t>Victims may be legal or illegal immigrants</a:t>
            </a:r>
          </a:p>
          <a:p>
            <a:r>
              <a:rPr lang="en-GB" b="1" dirty="0"/>
              <a:t>or nationals of the country (Parliament UK, 2009).</a:t>
            </a:r>
          </a:p>
          <a:p>
            <a:pPr marL="285750" indent="-285750">
              <a:buFont typeface="Avenir Next LT Pro" panose="020B0504020202020204" pitchFamily="34" charset="0"/>
              <a:buChar char="–"/>
            </a:pPr>
            <a:endParaRPr lang="en-GB" dirty="0"/>
          </a:p>
          <a:p>
            <a:endParaRPr lang="en-GB" sz="2000" dirty="0"/>
          </a:p>
        </p:txBody>
      </p:sp>
      <p:graphicFrame>
        <p:nvGraphicFramePr>
          <p:cNvPr id="2052" name="TextBox 5">
            <a:extLst>
              <a:ext uri="{FF2B5EF4-FFF2-40B4-BE49-F238E27FC236}">
                <a16:creationId xmlns:a16="http://schemas.microsoft.com/office/drawing/2014/main" id="{0E39F70D-527F-4DAD-B581-42A0EE6110E3}"/>
              </a:ext>
            </a:extLst>
          </p:cNvPr>
          <p:cNvGraphicFramePr/>
          <p:nvPr>
            <p:extLst>
              <p:ext uri="{D42A27DB-BD31-4B8C-83A1-F6EECF244321}">
                <p14:modId xmlns:p14="http://schemas.microsoft.com/office/powerpoint/2010/main" val="3012946261"/>
              </p:ext>
            </p:extLst>
          </p:nvPr>
        </p:nvGraphicFramePr>
        <p:xfrm>
          <a:off x="494491" y="2814463"/>
          <a:ext cx="4596063"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2054" name="TextBox 3">
            <a:extLst>
              <a:ext uri="{FF2B5EF4-FFF2-40B4-BE49-F238E27FC236}">
                <a16:creationId xmlns:a16="http://schemas.microsoft.com/office/drawing/2014/main" id="{9B32B5DA-F997-1F65-BCAD-D063E9CBC845}"/>
              </a:ext>
            </a:extLst>
          </p:cNvPr>
          <p:cNvGraphicFramePr/>
          <p:nvPr>
            <p:extLst>
              <p:ext uri="{D42A27DB-BD31-4B8C-83A1-F6EECF244321}">
                <p14:modId xmlns:p14="http://schemas.microsoft.com/office/powerpoint/2010/main" val="1618227292"/>
              </p:ext>
            </p:extLst>
          </p:nvPr>
        </p:nvGraphicFramePr>
        <p:xfrm>
          <a:off x="5665178" y="2758364"/>
          <a:ext cx="5079022" cy="375799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23831532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054"/>
                                        </p:tgtEl>
                                        <p:attrNameLst>
                                          <p:attrName>style.visibility</p:attrName>
                                        </p:attrNameLst>
                                      </p:cBhvr>
                                      <p:to>
                                        <p:strVal val="visible"/>
                                      </p:to>
                                    </p:set>
                                    <p:animEffect transition="in" filter="wipe(down)">
                                      <p:cBhvr>
                                        <p:cTn id="25" dur="580">
                                          <p:stCondLst>
                                            <p:cond delay="0"/>
                                          </p:stCondLst>
                                        </p:cTn>
                                        <p:tgtEl>
                                          <p:spTgt spid="2054"/>
                                        </p:tgtEl>
                                      </p:cBhvr>
                                    </p:animEffect>
                                    <p:anim calcmode="lin" valueType="num">
                                      <p:cBhvr>
                                        <p:cTn id="26" dur="1822" tmFilter="0,0; 0.14,0.36; 0.43,0.73; 0.71,0.91; 1.0,1.0">
                                          <p:stCondLst>
                                            <p:cond delay="0"/>
                                          </p:stCondLst>
                                        </p:cTn>
                                        <p:tgtEl>
                                          <p:spTgt spid="205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05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05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05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054"/>
                                        </p:tgtEl>
                                        <p:attrNameLst>
                                          <p:attrName>ppt_y</p:attrName>
                                        </p:attrNameLst>
                                      </p:cBhvr>
                                      <p:tavLst>
                                        <p:tav tm="0" fmla="#ppt_y-sin(pi*$)/81">
                                          <p:val>
                                            <p:fltVal val="0"/>
                                          </p:val>
                                        </p:tav>
                                        <p:tav tm="100000">
                                          <p:val>
                                            <p:fltVal val="1"/>
                                          </p:val>
                                        </p:tav>
                                      </p:tavLst>
                                    </p:anim>
                                    <p:animScale>
                                      <p:cBhvr>
                                        <p:cTn id="31" dur="26">
                                          <p:stCondLst>
                                            <p:cond delay="650"/>
                                          </p:stCondLst>
                                        </p:cTn>
                                        <p:tgtEl>
                                          <p:spTgt spid="2054"/>
                                        </p:tgtEl>
                                      </p:cBhvr>
                                      <p:to x="100000" y="60000"/>
                                    </p:animScale>
                                    <p:animScale>
                                      <p:cBhvr>
                                        <p:cTn id="32" dur="166" decel="50000">
                                          <p:stCondLst>
                                            <p:cond delay="676"/>
                                          </p:stCondLst>
                                        </p:cTn>
                                        <p:tgtEl>
                                          <p:spTgt spid="2054"/>
                                        </p:tgtEl>
                                      </p:cBhvr>
                                      <p:to x="100000" y="100000"/>
                                    </p:animScale>
                                    <p:animScale>
                                      <p:cBhvr>
                                        <p:cTn id="33" dur="26">
                                          <p:stCondLst>
                                            <p:cond delay="1312"/>
                                          </p:stCondLst>
                                        </p:cTn>
                                        <p:tgtEl>
                                          <p:spTgt spid="2054"/>
                                        </p:tgtEl>
                                      </p:cBhvr>
                                      <p:to x="100000" y="80000"/>
                                    </p:animScale>
                                    <p:animScale>
                                      <p:cBhvr>
                                        <p:cTn id="34" dur="166" decel="50000">
                                          <p:stCondLst>
                                            <p:cond delay="1338"/>
                                          </p:stCondLst>
                                        </p:cTn>
                                        <p:tgtEl>
                                          <p:spTgt spid="2054"/>
                                        </p:tgtEl>
                                      </p:cBhvr>
                                      <p:to x="100000" y="100000"/>
                                    </p:animScale>
                                    <p:animScale>
                                      <p:cBhvr>
                                        <p:cTn id="35" dur="26">
                                          <p:stCondLst>
                                            <p:cond delay="1642"/>
                                          </p:stCondLst>
                                        </p:cTn>
                                        <p:tgtEl>
                                          <p:spTgt spid="2054"/>
                                        </p:tgtEl>
                                      </p:cBhvr>
                                      <p:to x="100000" y="90000"/>
                                    </p:animScale>
                                    <p:animScale>
                                      <p:cBhvr>
                                        <p:cTn id="36" dur="166" decel="50000">
                                          <p:stCondLst>
                                            <p:cond delay="1668"/>
                                          </p:stCondLst>
                                        </p:cTn>
                                        <p:tgtEl>
                                          <p:spTgt spid="2054"/>
                                        </p:tgtEl>
                                      </p:cBhvr>
                                      <p:to x="100000" y="100000"/>
                                    </p:animScale>
                                    <p:animScale>
                                      <p:cBhvr>
                                        <p:cTn id="37" dur="26">
                                          <p:stCondLst>
                                            <p:cond delay="1808"/>
                                          </p:stCondLst>
                                        </p:cTn>
                                        <p:tgtEl>
                                          <p:spTgt spid="2054"/>
                                        </p:tgtEl>
                                      </p:cBhvr>
                                      <p:to x="100000" y="95000"/>
                                    </p:animScale>
                                    <p:animScale>
                                      <p:cBhvr>
                                        <p:cTn id="38" dur="166" decel="50000">
                                          <p:stCondLst>
                                            <p:cond delay="1834"/>
                                          </p:stCondLst>
                                        </p:cTn>
                                        <p:tgtEl>
                                          <p:spTgt spid="205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2050"/>
                                        </p:tgtEl>
                                        <p:attrNameLst>
                                          <p:attrName>style.visibility</p:attrName>
                                        </p:attrNameLst>
                                      </p:cBhvr>
                                      <p:to>
                                        <p:strVal val="visible"/>
                                      </p:to>
                                    </p:set>
                                    <p:animEffect transition="in" filter="fade">
                                      <p:cBhvr>
                                        <p:cTn id="43" dur="1000"/>
                                        <p:tgtEl>
                                          <p:spTgt spid="2050"/>
                                        </p:tgtEl>
                                      </p:cBhvr>
                                    </p:animEffect>
                                    <p:anim calcmode="lin" valueType="num">
                                      <p:cBhvr>
                                        <p:cTn id="44" dur="1000" fill="hold"/>
                                        <p:tgtEl>
                                          <p:spTgt spid="2050"/>
                                        </p:tgtEl>
                                        <p:attrNameLst>
                                          <p:attrName>ppt_x</p:attrName>
                                        </p:attrNameLst>
                                      </p:cBhvr>
                                      <p:tavLst>
                                        <p:tav tm="0">
                                          <p:val>
                                            <p:strVal val="#ppt_x"/>
                                          </p:val>
                                        </p:tav>
                                        <p:tav tm="100000">
                                          <p:val>
                                            <p:strVal val="#ppt_x"/>
                                          </p:val>
                                        </p:tav>
                                      </p:tavLst>
                                    </p:anim>
                                    <p:anim calcmode="lin" valueType="num">
                                      <p:cBhvr>
                                        <p:cTn id="45"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52" grpId="0">
        <p:bldAsOne/>
      </p:bldGraphic>
      <p:bldGraphic spid="205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4" name="Freeform: Shape 1043">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9EE4953A-D990-C5B8-9AD7-84F18865FD64}"/>
              </a:ext>
            </a:extLst>
          </p:cNvPr>
          <p:cNvSpPr>
            <a:spLocks noGrp="1"/>
          </p:cNvSpPr>
          <p:nvPr>
            <p:ph idx="1"/>
          </p:nvPr>
        </p:nvSpPr>
        <p:spPr>
          <a:xfrm>
            <a:off x="762000" y="2286000"/>
            <a:ext cx="6096000" cy="4245429"/>
          </a:xfrm>
        </p:spPr>
        <p:txBody>
          <a:bodyPr>
            <a:normAutofit lnSpcReduction="10000"/>
          </a:bodyPr>
          <a:lstStyle/>
          <a:p>
            <a:pPr>
              <a:lnSpc>
                <a:spcPct val="115000"/>
              </a:lnSpc>
            </a:pPr>
            <a:r>
              <a:rPr lang="en-GB" sz="2000" b="1" dirty="0"/>
              <a:t>39 victims travelling from Vietnam </a:t>
            </a:r>
          </a:p>
          <a:p>
            <a:pPr>
              <a:lnSpc>
                <a:spcPct val="115000"/>
              </a:lnSpc>
            </a:pPr>
            <a:r>
              <a:rPr lang="en-GB" sz="2000" dirty="0"/>
              <a:t>Suffocated in the trailer of a refrigerated lorry </a:t>
            </a:r>
          </a:p>
          <a:p>
            <a:pPr>
              <a:lnSpc>
                <a:spcPct val="115000"/>
              </a:lnSpc>
            </a:pPr>
            <a:r>
              <a:rPr lang="en-GB" sz="2000" dirty="0"/>
              <a:t>Victims hidden in vehicles meant for legitimate transport – harder for police to detect</a:t>
            </a:r>
          </a:p>
          <a:p>
            <a:pPr>
              <a:lnSpc>
                <a:spcPct val="115000"/>
              </a:lnSpc>
            </a:pPr>
            <a:r>
              <a:rPr lang="en-GB" sz="2000" dirty="0"/>
              <a:t>Travelled from Belgium to Purfleet – key example of external trafficking and international routes</a:t>
            </a:r>
          </a:p>
          <a:p>
            <a:pPr>
              <a:lnSpc>
                <a:spcPct val="115000"/>
              </a:lnSpc>
            </a:pPr>
            <a:r>
              <a:rPr lang="en-GB" sz="2000" dirty="0"/>
              <a:t>Linked to a network of traffickers – 11 people convicted in the UK, 18 in France</a:t>
            </a:r>
            <a:br>
              <a:rPr lang="en-GB" sz="2000" dirty="0"/>
            </a:br>
            <a:r>
              <a:rPr lang="en-GB" sz="2000" dirty="0"/>
              <a:t>(Essex Police, 2024). </a:t>
            </a:r>
          </a:p>
          <a:p>
            <a:pPr>
              <a:lnSpc>
                <a:spcPct val="115000"/>
              </a:lnSpc>
            </a:pPr>
            <a:r>
              <a:rPr lang="en-GB" sz="2000" b="1" dirty="0"/>
              <a:t>653 </a:t>
            </a:r>
            <a:r>
              <a:rPr lang="en-GB" sz="2000" dirty="0"/>
              <a:t>Vietnamese nationals trafficked into the UK in 2020 (Home Office, 2021). </a:t>
            </a:r>
          </a:p>
        </p:txBody>
      </p:sp>
      <p:sp>
        <p:nvSpPr>
          <p:cNvPr id="2" name="Title 1">
            <a:extLst>
              <a:ext uri="{FF2B5EF4-FFF2-40B4-BE49-F238E27FC236}">
                <a16:creationId xmlns:a16="http://schemas.microsoft.com/office/drawing/2014/main" id="{026D00F5-A9DD-1DE9-0C77-B930A9C1EB8D}"/>
              </a:ext>
            </a:extLst>
          </p:cNvPr>
          <p:cNvSpPr>
            <a:spLocks noGrp="1"/>
          </p:cNvSpPr>
          <p:nvPr>
            <p:ph type="title"/>
          </p:nvPr>
        </p:nvSpPr>
        <p:spPr>
          <a:xfrm>
            <a:off x="762000" y="762000"/>
            <a:ext cx="5334000" cy="1524000"/>
          </a:xfrm>
        </p:spPr>
        <p:txBody>
          <a:bodyPr>
            <a:normAutofit/>
          </a:bodyPr>
          <a:lstStyle/>
          <a:p>
            <a:r>
              <a:rPr lang="en-GB" sz="3200" b="1" dirty="0"/>
              <a:t>Trafficking Tragedy: </a:t>
            </a:r>
            <a:br>
              <a:rPr lang="en-GB" sz="3200" b="1" dirty="0"/>
            </a:br>
            <a:r>
              <a:rPr lang="en-GB" sz="3200" b="1" dirty="0"/>
              <a:t>The Essex Lorry Deaths</a:t>
            </a:r>
          </a:p>
        </p:txBody>
      </p:sp>
      <p:pic>
        <p:nvPicPr>
          <p:cNvPr id="5" name="Picture 2" descr="From top left: Dinh Dinh Binh, Nguyen Minh Quang, Nguyen Huy Phong, Le Van Ha, Nguyen Van Hiep, Bui Phan Thang, Nguyen Van Hung, Nguyen Huy Hung, Nguyen Tien Dung, Pham Thi Tra My, Tran Khanh Tho, Nguyen Van Nhan, Vo Ngoc Nam, Vo Van Linh, Nguyen Ba Vu Hung, Vo Nhan Du, Tran Hai Loc, Tran Manh Hung, Nguyen Thi Van, Bui Thi Nhung, Hoang Van Tiep, Tran Thi Ngoc, Phan Thi Thanh, Tran Thi Tho, Duong Minh Tuan, Pham Thi Ngoc Oanh, Tran Thi Mai Nhung, Le Trong Thanh, Nguyen Ngoc Ha, Hoang Van Hoi, Tran Ngoc Hieu, Cao Tien Dung, Dinh Dinh Thai Quyen, Dang Huu Tuyen, Nguyen Dinh Luong, Cao Huy Thanh Nguyen Trong Thai, Nguyen Tho Tuan and Nguyen Dinh Tu">
            <a:extLst>
              <a:ext uri="{FF2B5EF4-FFF2-40B4-BE49-F238E27FC236}">
                <a16:creationId xmlns:a16="http://schemas.microsoft.com/office/drawing/2014/main" id="{4152A9B2-6F57-CF56-B06B-D9EF19721D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58000" y="1938337"/>
            <a:ext cx="5334000" cy="30003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573A386-0997-3BD1-E526-E38C50B28AC8}"/>
              </a:ext>
            </a:extLst>
          </p:cNvPr>
          <p:cNvSpPr txBox="1"/>
          <p:nvPr/>
        </p:nvSpPr>
        <p:spPr>
          <a:xfrm>
            <a:off x="10464800" y="4938712"/>
            <a:ext cx="3033486" cy="307777"/>
          </a:xfrm>
          <a:prstGeom prst="rect">
            <a:avLst/>
          </a:prstGeom>
          <a:noFill/>
        </p:spPr>
        <p:txBody>
          <a:bodyPr wrap="square" rtlCol="0">
            <a:spAutoFit/>
          </a:bodyPr>
          <a:lstStyle/>
          <a:p>
            <a:r>
              <a:rPr lang="en-GB" sz="1400" dirty="0">
                <a:solidFill>
                  <a:srgbClr val="B15E4E"/>
                </a:solidFill>
              </a:rPr>
              <a:t>(BBC News, 2020). </a:t>
            </a:r>
          </a:p>
        </p:txBody>
      </p:sp>
    </p:spTree>
    <p:extLst>
      <p:ext uri="{BB962C8B-B14F-4D97-AF65-F5344CB8AC3E}">
        <p14:creationId xmlns:p14="http://schemas.microsoft.com/office/powerpoint/2010/main" val="291706183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7" name="Rectangle 3086">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uk.one.network | The home of Causeway one.network">
            <a:extLst>
              <a:ext uri="{FF2B5EF4-FFF2-40B4-BE49-F238E27FC236}">
                <a16:creationId xmlns:a16="http://schemas.microsoft.com/office/drawing/2014/main" id="{58159B30-16F7-EDD2-AB71-2193D0C317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543" t="908" r="31392" b="-910"/>
          <a:stretch/>
        </p:blipFill>
        <p:spPr bwMode="auto">
          <a:xfrm>
            <a:off x="609600" y="650725"/>
            <a:ext cx="4582554" cy="6207275"/>
          </a:xfrm>
          <a:custGeom>
            <a:avLst/>
            <a:gdLst/>
            <a:ahLst/>
            <a:cxnLst/>
            <a:rect l="l" t="t" r="r" b="b"/>
            <a:pathLst>
              <a:path w="4448352" h="6025492">
                <a:moveTo>
                  <a:pt x="3173139" y="74"/>
                </a:moveTo>
                <a:cubicBezTo>
                  <a:pt x="3404376" y="2427"/>
                  <a:pt x="3621702" y="61078"/>
                  <a:pt x="3840337" y="136997"/>
                </a:cubicBezTo>
                <a:cubicBezTo>
                  <a:pt x="4230681" y="272614"/>
                  <a:pt x="4578505" y="404218"/>
                  <a:pt x="4400480" y="1061406"/>
                </a:cubicBezTo>
                <a:cubicBezTo>
                  <a:pt x="4294008" y="1454598"/>
                  <a:pt x="4050152" y="1868133"/>
                  <a:pt x="3812207" y="2268177"/>
                </a:cubicBezTo>
                <a:cubicBezTo>
                  <a:pt x="3397090" y="2966250"/>
                  <a:pt x="2981970" y="3664324"/>
                  <a:pt x="2566852" y="4362395"/>
                </a:cubicBezTo>
                <a:cubicBezTo>
                  <a:pt x="2261941" y="4875091"/>
                  <a:pt x="1813643" y="5542665"/>
                  <a:pt x="1381603" y="6002073"/>
                </a:cubicBezTo>
                <a:lnTo>
                  <a:pt x="1358105" y="6025492"/>
                </a:lnTo>
                <a:lnTo>
                  <a:pt x="147593" y="6025492"/>
                </a:lnTo>
                <a:lnTo>
                  <a:pt x="135095" y="5970139"/>
                </a:lnTo>
                <a:cubicBezTo>
                  <a:pt x="3334" y="5264474"/>
                  <a:pt x="25734" y="4338079"/>
                  <a:pt x="989" y="3558990"/>
                </a:cubicBezTo>
                <a:cubicBezTo>
                  <a:pt x="-7696" y="3286585"/>
                  <a:pt x="41149" y="3024098"/>
                  <a:pt x="134613" y="2769335"/>
                </a:cubicBezTo>
                <a:cubicBezTo>
                  <a:pt x="274734" y="2387350"/>
                  <a:pt x="515201" y="2023048"/>
                  <a:pt x="812398" y="1669996"/>
                </a:cubicBezTo>
                <a:cubicBezTo>
                  <a:pt x="1109596" y="1316945"/>
                  <a:pt x="1463524" y="975145"/>
                  <a:pt x="1830565" y="638164"/>
                </a:cubicBezTo>
                <a:cubicBezTo>
                  <a:pt x="2363706" y="148617"/>
                  <a:pt x="2787743" y="-3847"/>
                  <a:pt x="3173139" y="74"/>
                </a:cubicBezTo>
                <a:close/>
              </a:path>
            </a:pathLst>
          </a:custGeom>
          <a:noFill/>
          <a:extLst>
            <a:ext uri="{909E8E84-426E-40DD-AFC4-6F175D3DCCD1}">
              <a14:hiddenFill xmlns:a14="http://schemas.microsoft.com/office/drawing/2010/main">
                <a:solidFill>
                  <a:srgbClr val="FFFFFF"/>
                </a:solidFill>
              </a14:hiddenFill>
            </a:ext>
          </a:extLst>
        </p:spPr>
      </p:pic>
      <p:sp>
        <p:nvSpPr>
          <p:cNvPr id="3088" name="Freeform: Shape 3087">
            <a:extLst>
              <a:ext uri="{FF2B5EF4-FFF2-40B4-BE49-F238E27FC236}">
                <a16:creationId xmlns:a16="http://schemas.microsoft.com/office/drawing/2014/main" id="{424ECFA8-BE37-446C-B1BD-88D2981B6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97" y="533400"/>
            <a:ext cx="5085498" cy="6329048"/>
          </a:xfrm>
          <a:custGeom>
            <a:avLst/>
            <a:gdLst>
              <a:gd name="connsiteX0" fmla="*/ 3173139 w 4448352"/>
              <a:gd name="connsiteY0" fmla="*/ 74 h 6025492"/>
              <a:gd name="connsiteX1" fmla="*/ 3840337 w 4448352"/>
              <a:gd name="connsiteY1" fmla="*/ 136997 h 6025492"/>
              <a:gd name="connsiteX2" fmla="*/ 4400480 w 4448352"/>
              <a:gd name="connsiteY2" fmla="*/ 1061406 h 6025492"/>
              <a:gd name="connsiteX3" fmla="*/ 3812207 w 4448352"/>
              <a:gd name="connsiteY3" fmla="*/ 2268177 h 6025492"/>
              <a:gd name="connsiteX4" fmla="*/ 2566852 w 4448352"/>
              <a:gd name="connsiteY4" fmla="*/ 4362395 h 6025492"/>
              <a:gd name="connsiteX5" fmla="*/ 1381603 w 4448352"/>
              <a:gd name="connsiteY5" fmla="*/ 6002073 h 6025492"/>
              <a:gd name="connsiteX6" fmla="*/ 1358105 w 4448352"/>
              <a:gd name="connsiteY6" fmla="*/ 6025492 h 6025492"/>
              <a:gd name="connsiteX7" fmla="*/ 147593 w 4448352"/>
              <a:gd name="connsiteY7" fmla="*/ 6025492 h 6025492"/>
              <a:gd name="connsiteX8" fmla="*/ 135095 w 4448352"/>
              <a:gd name="connsiteY8" fmla="*/ 5970139 h 6025492"/>
              <a:gd name="connsiteX9" fmla="*/ 989 w 4448352"/>
              <a:gd name="connsiteY9" fmla="*/ 3558990 h 6025492"/>
              <a:gd name="connsiteX10" fmla="*/ 134613 w 4448352"/>
              <a:gd name="connsiteY10" fmla="*/ 2769335 h 6025492"/>
              <a:gd name="connsiteX11" fmla="*/ 812398 w 4448352"/>
              <a:gd name="connsiteY11" fmla="*/ 1669996 h 6025492"/>
              <a:gd name="connsiteX12" fmla="*/ 1830565 w 4448352"/>
              <a:gd name="connsiteY12" fmla="*/ 638164 h 6025492"/>
              <a:gd name="connsiteX13" fmla="*/ 3173139 w 4448352"/>
              <a:gd name="connsiteY13" fmla="*/ 74 h 6025492"/>
              <a:gd name="connsiteX0" fmla="*/ 147593 w 4448352"/>
              <a:gd name="connsiteY0" fmla="*/ 6025492 h 6112608"/>
              <a:gd name="connsiteX1" fmla="*/ 135095 w 4448352"/>
              <a:gd name="connsiteY1" fmla="*/ 5970139 h 6112608"/>
              <a:gd name="connsiteX2" fmla="*/ 989 w 4448352"/>
              <a:gd name="connsiteY2" fmla="*/ 3558990 h 6112608"/>
              <a:gd name="connsiteX3" fmla="*/ 134613 w 4448352"/>
              <a:gd name="connsiteY3" fmla="*/ 2769335 h 6112608"/>
              <a:gd name="connsiteX4" fmla="*/ 812398 w 4448352"/>
              <a:gd name="connsiteY4" fmla="*/ 1669996 h 6112608"/>
              <a:gd name="connsiteX5" fmla="*/ 1830565 w 4448352"/>
              <a:gd name="connsiteY5" fmla="*/ 638164 h 6112608"/>
              <a:gd name="connsiteX6" fmla="*/ 3173139 w 4448352"/>
              <a:gd name="connsiteY6" fmla="*/ 74 h 6112608"/>
              <a:gd name="connsiteX7" fmla="*/ 3840337 w 4448352"/>
              <a:gd name="connsiteY7" fmla="*/ 136997 h 6112608"/>
              <a:gd name="connsiteX8" fmla="*/ 4400480 w 4448352"/>
              <a:gd name="connsiteY8" fmla="*/ 1061406 h 6112608"/>
              <a:gd name="connsiteX9" fmla="*/ 3812207 w 4448352"/>
              <a:gd name="connsiteY9" fmla="*/ 2268177 h 6112608"/>
              <a:gd name="connsiteX10" fmla="*/ 2566852 w 4448352"/>
              <a:gd name="connsiteY10" fmla="*/ 4362395 h 6112608"/>
              <a:gd name="connsiteX11" fmla="*/ 1381603 w 4448352"/>
              <a:gd name="connsiteY11" fmla="*/ 6002073 h 6112608"/>
              <a:gd name="connsiteX12" fmla="*/ 1457187 w 4448352"/>
              <a:gd name="connsiteY12" fmla="*/ 6112608 h 6112608"/>
              <a:gd name="connsiteX0" fmla="*/ 147593 w 4448352"/>
              <a:gd name="connsiteY0" fmla="*/ 6025492 h 6025492"/>
              <a:gd name="connsiteX1" fmla="*/ 135095 w 4448352"/>
              <a:gd name="connsiteY1" fmla="*/ 5970139 h 6025492"/>
              <a:gd name="connsiteX2" fmla="*/ 989 w 4448352"/>
              <a:gd name="connsiteY2" fmla="*/ 3558990 h 6025492"/>
              <a:gd name="connsiteX3" fmla="*/ 134613 w 4448352"/>
              <a:gd name="connsiteY3" fmla="*/ 2769335 h 6025492"/>
              <a:gd name="connsiteX4" fmla="*/ 812398 w 4448352"/>
              <a:gd name="connsiteY4" fmla="*/ 1669996 h 6025492"/>
              <a:gd name="connsiteX5" fmla="*/ 1830565 w 4448352"/>
              <a:gd name="connsiteY5" fmla="*/ 638164 h 6025492"/>
              <a:gd name="connsiteX6" fmla="*/ 3173139 w 4448352"/>
              <a:gd name="connsiteY6" fmla="*/ 74 h 6025492"/>
              <a:gd name="connsiteX7" fmla="*/ 3840337 w 4448352"/>
              <a:gd name="connsiteY7" fmla="*/ 136997 h 6025492"/>
              <a:gd name="connsiteX8" fmla="*/ 4400480 w 4448352"/>
              <a:gd name="connsiteY8" fmla="*/ 1061406 h 6025492"/>
              <a:gd name="connsiteX9" fmla="*/ 3812207 w 4448352"/>
              <a:gd name="connsiteY9" fmla="*/ 2268177 h 6025492"/>
              <a:gd name="connsiteX10" fmla="*/ 2566852 w 4448352"/>
              <a:gd name="connsiteY10" fmla="*/ 4362395 h 6025492"/>
              <a:gd name="connsiteX11" fmla="*/ 1381603 w 4448352"/>
              <a:gd name="connsiteY11" fmla="*/ 6002073 h 6025492"/>
              <a:gd name="connsiteX0" fmla="*/ 147593 w 4448352"/>
              <a:gd name="connsiteY0" fmla="*/ 6025492 h 6029730"/>
              <a:gd name="connsiteX1" fmla="*/ 135095 w 4448352"/>
              <a:gd name="connsiteY1" fmla="*/ 5970139 h 6029730"/>
              <a:gd name="connsiteX2" fmla="*/ 989 w 4448352"/>
              <a:gd name="connsiteY2" fmla="*/ 3558990 h 6029730"/>
              <a:gd name="connsiteX3" fmla="*/ 134613 w 4448352"/>
              <a:gd name="connsiteY3" fmla="*/ 2769335 h 6029730"/>
              <a:gd name="connsiteX4" fmla="*/ 812398 w 4448352"/>
              <a:gd name="connsiteY4" fmla="*/ 1669996 h 6029730"/>
              <a:gd name="connsiteX5" fmla="*/ 1830565 w 4448352"/>
              <a:gd name="connsiteY5" fmla="*/ 638164 h 6029730"/>
              <a:gd name="connsiteX6" fmla="*/ 3173139 w 4448352"/>
              <a:gd name="connsiteY6" fmla="*/ 74 h 6029730"/>
              <a:gd name="connsiteX7" fmla="*/ 3840337 w 4448352"/>
              <a:gd name="connsiteY7" fmla="*/ 136997 h 6029730"/>
              <a:gd name="connsiteX8" fmla="*/ 4400480 w 4448352"/>
              <a:gd name="connsiteY8" fmla="*/ 1061406 h 6029730"/>
              <a:gd name="connsiteX9" fmla="*/ 3812207 w 4448352"/>
              <a:gd name="connsiteY9" fmla="*/ 2268177 h 6029730"/>
              <a:gd name="connsiteX10" fmla="*/ 2566852 w 4448352"/>
              <a:gd name="connsiteY10" fmla="*/ 4362395 h 6029730"/>
              <a:gd name="connsiteX11" fmla="*/ 1397330 w 4448352"/>
              <a:gd name="connsiteY11" fmla="*/ 6029730 h 6029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48352" h="6029730">
                <a:moveTo>
                  <a:pt x="147593" y="6025492"/>
                </a:moveTo>
                <a:lnTo>
                  <a:pt x="135095" y="5970139"/>
                </a:lnTo>
                <a:cubicBezTo>
                  <a:pt x="3334" y="5264474"/>
                  <a:pt x="25734" y="4338079"/>
                  <a:pt x="989" y="3558990"/>
                </a:cubicBezTo>
                <a:cubicBezTo>
                  <a:pt x="-7696" y="3286585"/>
                  <a:pt x="41149" y="3024098"/>
                  <a:pt x="134613" y="2769335"/>
                </a:cubicBezTo>
                <a:cubicBezTo>
                  <a:pt x="274734" y="2387350"/>
                  <a:pt x="515201" y="2023048"/>
                  <a:pt x="812398" y="1669996"/>
                </a:cubicBezTo>
                <a:cubicBezTo>
                  <a:pt x="1109596" y="1316945"/>
                  <a:pt x="1463524" y="975145"/>
                  <a:pt x="1830565" y="638164"/>
                </a:cubicBezTo>
                <a:cubicBezTo>
                  <a:pt x="2363706" y="148617"/>
                  <a:pt x="2787743" y="-3847"/>
                  <a:pt x="3173139" y="74"/>
                </a:cubicBezTo>
                <a:cubicBezTo>
                  <a:pt x="3404376" y="2427"/>
                  <a:pt x="3621702" y="61078"/>
                  <a:pt x="3840337" y="136997"/>
                </a:cubicBezTo>
                <a:cubicBezTo>
                  <a:pt x="4230681" y="272614"/>
                  <a:pt x="4578505" y="404218"/>
                  <a:pt x="4400480" y="1061406"/>
                </a:cubicBezTo>
                <a:cubicBezTo>
                  <a:pt x="4294008" y="1454598"/>
                  <a:pt x="4050152" y="1868133"/>
                  <a:pt x="3812207" y="2268177"/>
                </a:cubicBezTo>
                <a:cubicBezTo>
                  <a:pt x="3397089" y="2966250"/>
                  <a:pt x="2969331" y="3735470"/>
                  <a:pt x="2566852" y="4362395"/>
                </a:cubicBezTo>
                <a:cubicBezTo>
                  <a:pt x="2164373" y="4989320"/>
                  <a:pt x="1829370" y="5570322"/>
                  <a:pt x="1397330" y="602973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BC32BB1F-5D91-0387-0ADF-1F6C7D3195BA}"/>
              </a:ext>
            </a:extLst>
          </p:cNvPr>
          <p:cNvSpPr>
            <a:spLocks noGrp="1"/>
          </p:cNvSpPr>
          <p:nvPr>
            <p:ph idx="1"/>
          </p:nvPr>
        </p:nvSpPr>
        <p:spPr>
          <a:xfrm>
            <a:off x="5067300" y="1850572"/>
            <a:ext cx="6906985" cy="5007428"/>
          </a:xfrm>
        </p:spPr>
        <p:txBody>
          <a:bodyPr>
            <a:noAutofit/>
          </a:bodyPr>
          <a:lstStyle/>
          <a:p>
            <a:pPr>
              <a:lnSpc>
                <a:spcPct val="115000"/>
              </a:lnSpc>
            </a:pPr>
            <a:r>
              <a:rPr lang="en-GB" sz="2200" dirty="0"/>
              <a:t>Internally trafficked victims often use private vehicles and licensed taxis (ICAI, 2021) </a:t>
            </a:r>
          </a:p>
          <a:p>
            <a:pPr>
              <a:lnSpc>
                <a:spcPct val="115000"/>
              </a:lnSpc>
            </a:pPr>
            <a:r>
              <a:rPr lang="en-GB" sz="2200" dirty="0"/>
              <a:t>Travelling to the UK: aeroplane, boat, train, lorry, bus, van, car, or on foot (Marsh et al., 2012). </a:t>
            </a:r>
          </a:p>
          <a:p>
            <a:pPr>
              <a:lnSpc>
                <a:spcPct val="115000"/>
              </a:lnSpc>
            </a:pPr>
            <a:r>
              <a:rPr lang="en-GB" sz="2200" dirty="0"/>
              <a:t>Quick access to rural areas helps traffickers avoid ANPR cameras (Brennan, 2019). </a:t>
            </a:r>
          </a:p>
          <a:p>
            <a:pPr>
              <a:lnSpc>
                <a:spcPct val="115000"/>
              </a:lnSpc>
            </a:pPr>
            <a:r>
              <a:rPr lang="en-GB" sz="2200" dirty="0"/>
              <a:t>Vehicles blend into everyday traffic– </a:t>
            </a:r>
            <a:r>
              <a:rPr lang="en-GB" sz="2200" b="1" dirty="0"/>
              <a:t>251.3 billion vehicle miles </a:t>
            </a:r>
            <a:r>
              <a:rPr lang="en-GB" sz="2200" dirty="0"/>
              <a:t>cars and taxi’s recorded on the roads in the 2023 (Department for Transport, 2023). </a:t>
            </a:r>
          </a:p>
        </p:txBody>
      </p:sp>
      <p:sp>
        <p:nvSpPr>
          <p:cNvPr id="2" name="Title 1">
            <a:extLst>
              <a:ext uri="{FF2B5EF4-FFF2-40B4-BE49-F238E27FC236}">
                <a16:creationId xmlns:a16="http://schemas.microsoft.com/office/drawing/2014/main" id="{07AAB62A-C66E-57FF-DD48-6F9AB4DE7A6D}"/>
              </a:ext>
            </a:extLst>
          </p:cNvPr>
          <p:cNvSpPr>
            <a:spLocks noGrp="1"/>
          </p:cNvSpPr>
          <p:nvPr>
            <p:ph type="title"/>
          </p:nvPr>
        </p:nvSpPr>
        <p:spPr>
          <a:xfrm>
            <a:off x="5581651" y="832508"/>
            <a:ext cx="5334000" cy="1524010"/>
          </a:xfrm>
        </p:spPr>
        <p:txBody>
          <a:bodyPr anchor="t">
            <a:normAutofit/>
          </a:bodyPr>
          <a:lstStyle/>
          <a:p>
            <a:r>
              <a:rPr lang="en-GB" sz="3200" b="1" dirty="0"/>
              <a:t>Why Road Networks Are Key In Human Trafficking</a:t>
            </a:r>
          </a:p>
        </p:txBody>
      </p:sp>
      <p:sp>
        <p:nvSpPr>
          <p:cNvPr id="5" name="TextBox 4">
            <a:extLst>
              <a:ext uri="{FF2B5EF4-FFF2-40B4-BE49-F238E27FC236}">
                <a16:creationId xmlns:a16="http://schemas.microsoft.com/office/drawing/2014/main" id="{4C977AFC-4D57-2C47-504C-61B1ACBBB1AD}"/>
              </a:ext>
            </a:extLst>
          </p:cNvPr>
          <p:cNvSpPr txBox="1"/>
          <p:nvPr/>
        </p:nvSpPr>
        <p:spPr>
          <a:xfrm>
            <a:off x="54763" y="6596390"/>
            <a:ext cx="6108700" cy="230832"/>
          </a:xfrm>
          <a:prstGeom prst="rect">
            <a:avLst/>
          </a:prstGeom>
          <a:noFill/>
        </p:spPr>
        <p:txBody>
          <a:bodyPr wrap="square">
            <a:spAutoFit/>
          </a:bodyPr>
          <a:lstStyle/>
          <a:p>
            <a:r>
              <a:rPr lang="en-GB" sz="900" dirty="0">
                <a:solidFill>
                  <a:srgbClr val="32313F"/>
                </a:solidFill>
              </a:rPr>
              <a:t>https://images.app.goo.gl/ye7NR7eTn6ZSKapb8</a:t>
            </a:r>
          </a:p>
        </p:txBody>
      </p:sp>
    </p:spTree>
    <p:extLst>
      <p:ext uri="{BB962C8B-B14F-4D97-AF65-F5344CB8AC3E}">
        <p14:creationId xmlns:p14="http://schemas.microsoft.com/office/powerpoint/2010/main" val="21055774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olice Interceptor Driving Experience">
            <a:extLst>
              <a:ext uri="{FF2B5EF4-FFF2-40B4-BE49-F238E27FC236}">
                <a16:creationId xmlns:a16="http://schemas.microsoft.com/office/drawing/2014/main" id="{3ACB1F73-DC93-05FC-2227-F167F9F330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1999" y="0"/>
            <a:ext cx="4990000" cy="239494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17D1CB5-65C6-9884-53B8-8639D64AC5CF}"/>
              </a:ext>
            </a:extLst>
          </p:cNvPr>
          <p:cNvSpPr>
            <a:spLocks noGrp="1"/>
          </p:cNvSpPr>
          <p:nvPr>
            <p:ph type="title"/>
          </p:nvPr>
        </p:nvSpPr>
        <p:spPr>
          <a:xfrm>
            <a:off x="461557" y="424545"/>
            <a:ext cx="5516875" cy="1338944"/>
          </a:xfrm>
        </p:spPr>
        <p:txBody>
          <a:bodyPr/>
          <a:lstStyle/>
          <a:p>
            <a:r>
              <a:rPr lang="en-GB" b="1" dirty="0"/>
              <a:t>Policing Initiatives</a:t>
            </a:r>
            <a:endParaRPr lang="en-GB" dirty="0"/>
          </a:p>
        </p:txBody>
      </p:sp>
      <p:sp>
        <p:nvSpPr>
          <p:cNvPr id="3" name="Text Placeholder 2">
            <a:extLst>
              <a:ext uri="{FF2B5EF4-FFF2-40B4-BE49-F238E27FC236}">
                <a16:creationId xmlns:a16="http://schemas.microsoft.com/office/drawing/2014/main" id="{D5432C90-1C40-AA37-B013-EFA4D6E75A11}"/>
              </a:ext>
            </a:extLst>
          </p:cNvPr>
          <p:cNvSpPr>
            <a:spLocks noGrp="1"/>
          </p:cNvSpPr>
          <p:nvPr>
            <p:ph type="body" idx="1"/>
          </p:nvPr>
        </p:nvSpPr>
        <p:spPr>
          <a:xfrm>
            <a:off x="1132117" y="1338943"/>
            <a:ext cx="3618408" cy="761999"/>
          </a:xfrm>
        </p:spPr>
        <p:txBody>
          <a:bodyPr/>
          <a:lstStyle/>
          <a:p>
            <a:r>
              <a:rPr lang="en-GB" dirty="0"/>
              <a:t>Proactive Approaches</a:t>
            </a:r>
          </a:p>
        </p:txBody>
      </p:sp>
      <p:sp>
        <p:nvSpPr>
          <p:cNvPr id="4" name="Content Placeholder 3">
            <a:extLst>
              <a:ext uri="{FF2B5EF4-FFF2-40B4-BE49-F238E27FC236}">
                <a16:creationId xmlns:a16="http://schemas.microsoft.com/office/drawing/2014/main" id="{86879644-06EE-4D7C-30AC-5E8D319298C8}"/>
              </a:ext>
            </a:extLst>
          </p:cNvPr>
          <p:cNvSpPr>
            <a:spLocks noGrp="1"/>
          </p:cNvSpPr>
          <p:nvPr>
            <p:ph sz="half" idx="2"/>
          </p:nvPr>
        </p:nvSpPr>
        <p:spPr>
          <a:xfrm>
            <a:off x="217706" y="2209791"/>
            <a:ext cx="5151122" cy="4572001"/>
          </a:xfrm>
        </p:spPr>
        <p:txBody>
          <a:bodyPr>
            <a:normAutofit fontScale="85000" lnSpcReduction="20000"/>
          </a:bodyPr>
          <a:lstStyle/>
          <a:p>
            <a:pPr marL="0" indent="0">
              <a:buNone/>
            </a:pPr>
            <a:r>
              <a:rPr lang="en-GB" u="sng" dirty="0"/>
              <a:t>Hampshire Police</a:t>
            </a:r>
          </a:p>
          <a:p>
            <a:r>
              <a:rPr lang="en-GB" dirty="0"/>
              <a:t>Fleet Services operation on M3 targeting known human trafficking routes</a:t>
            </a:r>
          </a:p>
          <a:p>
            <a:r>
              <a:rPr lang="en-GB" dirty="0"/>
              <a:t>Stopping HGVs and checking for signs of human trafficking</a:t>
            </a:r>
          </a:p>
          <a:p>
            <a:r>
              <a:rPr lang="en-GB" dirty="0"/>
              <a:t>Focused on high-risk areas – </a:t>
            </a:r>
            <a:r>
              <a:rPr lang="en-GB" b="1" dirty="0"/>
              <a:t>shows a coordinated, intelligence-led effort.</a:t>
            </a:r>
          </a:p>
          <a:p>
            <a:pPr marL="0" indent="0">
              <a:buNone/>
            </a:pPr>
            <a:r>
              <a:rPr lang="en-GB" dirty="0"/>
              <a:t>(</a:t>
            </a:r>
            <a:r>
              <a:rPr lang="en-GB" dirty="0" err="1"/>
              <a:t>Fatkin</a:t>
            </a:r>
            <a:r>
              <a:rPr lang="en-GB" dirty="0"/>
              <a:t>, 2021). </a:t>
            </a:r>
          </a:p>
        </p:txBody>
      </p:sp>
      <p:sp>
        <p:nvSpPr>
          <p:cNvPr id="5" name="Text Placeholder 4">
            <a:extLst>
              <a:ext uri="{FF2B5EF4-FFF2-40B4-BE49-F238E27FC236}">
                <a16:creationId xmlns:a16="http://schemas.microsoft.com/office/drawing/2014/main" id="{04D3E628-9DC3-4F55-8B6B-E1C8A192B1D1}"/>
              </a:ext>
            </a:extLst>
          </p:cNvPr>
          <p:cNvSpPr>
            <a:spLocks noGrp="1"/>
          </p:cNvSpPr>
          <p:nvPr>
            <p:ph type="body" sz="quarter" idx="3"/>
          </p:nvPr>
        </p:nvSpPr>
        <p:spPr>
          <a:xfrm>
            <a:off x="6648992" y="1197470"/>
            <a:ext cx="5151122" cy="761999"/>
          </a:xfrm>
        </p:spPr>
        <p:txBody>
          <a:bodyPr/>
          <a:lstStyle/>
          <a:p>
            <a:r>
              <a:rPr lang="en-GB" dirty="0"/>
              <a:t>Reactive Approaches</a:t>
            </a:r>
          </a:p>
        </p:txBody>
      </p:sp>
      <p:sp>
        <p:nvSpPr>
          <p:cNvPr id="6" name="Content Placeholder 5">
            <a:extLst>
              <a:ext uri="{FF2B5EF4-FFF2-40B4-BE49-F238E27FC236}">
                <a16:creationId xmlns:a16="http://schemas.microsoft.com/office/drawing/2014/main" id="{7EB89216-3326-030F-0523-AE86AA7D8127}"/>
              </a:ext>
            </a:extLst>
          </p:cNvPr>
          <p:cNvSpPr>
            <a:spLocks noGrp="1"/>
          </p:cNvSpPr>
          <p:nvPr>
            <p:ph sz="quarter" idx="4"/>
          </p:nvPr>
        </p:nvSpPr>
        <p:spPr>
          <a:xfrm>
            <a:off x="5368828" y="1861452"/>
            <a:ext cx="6992975" cy="4572003"/>
          </a:xfrm>
        </p:spPr>
        <p:txBody>
          <a:bodyPr>
            <a:noAutofit/>
          </a:bodyPr>
          <a:lstStyle/>
          <a:p>
            <a:pPr marL="0" indent="0">
              <a:buNone/>
            </a:pPr>
            <a:r>
              <a:rPr lang="en-GB" sz="2200" u="sng" dirty="0"/>
              <a:t>West Midlands Police</a:t>
            </a:r>
          </a:p>
          <a:p>
            <a:r>
              <a:rPr lang="en-GB" sz="2200" dirty="0"/>
              <a:t>Stopped a van in Stratford-upon-Avon for dangerous driving</a:t>
            </a:r>
          </a:p>
          <a:p>
            <a:r>
              <a:rPr lang="en-GB" sz="2200" dirty="0"/>
              <a:t>Discovered </a:t>
            </a:r>
            <a:r>
              <a:rPr lang="en-GB" sz="2200" b="1" dirty="0"/>
              <a:t>20 trafficked individuals</a:t>
            </a:r>
            <a:r>
              <a:rPr lang="en-GB" sz="2200" dirty="0"/>
              <a:t> by chance</a:t>
            </a:r>
            <a:br>
              <a:rPr lang="en-GB" sz="2200" dirty="0"/>
            </a:br>
            <a:r>
              <a:rPr lang="en-GB" sz="2200" dirty="0"/>
              <a:t>(BBC, 2019). </a:t>
            </a:r>
          </a:p>
          <a:p>
            <a:r>
              <a:rPr lang="en-GB" sz="2200" dirty="0"/>
              <a:t>Traffic stops can lead to uncovering trafficking</a:t>
            </a:r>
          </a:p>
          <a:p>
            <a:r>
              <a:rPr lang="en-GB" sz="2200" dirty="0"/>
              <a:t>Highlights how road vehicles, not just HGVs, can be used for trafficking</a:t>
            </a:r>
          </a:p>
          <a:p>
            <a:r>
              <a:rPr lang="en-GB" sz="2200" dirty="0"/>
              <a:t>Chance discovery raises questions: </a:t>
            </a:r>
            <a:r>
              <a:rPr lang="en-GB" sz="2200" i="1" dirty="0"/>
              <a:t>how often are incidents detected by accident vs planned?</a:t>
            </a:r>
          </a:p>
        </p:txBody>
      </p:sp>
      <p:sp>
        <p:nvSpPr>
          <p:cNvPr id="9" name="TextBox 8">
            <a:extLst>
              <a:ext uri="{FF2B5EF4-FFF2-40B4-BE49-F238E27FC236}">
                <a16:creationId xmlns:a16="http://schemas.microsoft.com/office/drawing/2014/main" id="{B30860AF-75DB-1A47-1F74-F2F34FC961A0}"/>
              </a:ext>
            </a:extLst>
          </p:cNvPr>
          <p:cNvSpPr txBox="1"/>
          <p:nvPr/>
        </p:nvSpPr>
        <p:spPr>
          <a:xfrm>
            <a:off x="8865315" y="32658"/>
            <a:ext cx="6226628" cy="246221"/>
          </a:xfrm>
          <a:prstGeom prst="rect">
            <a:avLst/>
          </a:prstGeom>
          <a:noFill/>
        </p:spPr>
        <p:txBody>
          <a:bodyPr wrap="square">
            <a:spAutoFit/>
          </a:bodyPr>
          <a:lstStyle/>
          <a:p>
            <a:r>
              <a:rPr lang="en-GB" sz="1000" dirty="0"/>
              <a:t>https://images.app.goo.gl/QWnwE4hktgm64Pih8</a:t>
            </a:r>
          </a:p>
        </p:txBody>
      </p:sp>
    </p:spTree>
    <p:extLst>
      <p:ext uri="{BB962C8B-B14F-4D97-AF65-F5344CB8AC3E}">
        <p14:creationId xmlns:p14="http://schemas.microsoft.com/office/powerpoint/2010/main" val="372954594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ircle(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circle(in)">
                                      <p:cBhvr>
                                        <p:cTn id="18" dur="2000"/>
                                        <p:tgtEl>
                                          <p:spTgt spid="5">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 calcmode="lin" valueType="num">
                                      <p:cBhvr additive="base">
                                        <p:cTn id="2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 calcmode="lin" valueType="num">
                                      <p:cBhvr additive="base">
                                        <p:cTn id="2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 calcmode="lin" valueType="num">
                                      <p:cBhvr additive="base">
                                        <p:cTn id="3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 calcmode="lin" valueType="num">
                                      <p:cBhvr additive="base">
                                        <p:cTn id="4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 calcmode="lin" valueType="num">
                                      <p:cBhvr additive="base">
                                        <p:cTn id="4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6">
                                            <p:txEl>
                                              <p:pRg st="0" end="0"/>
                                            </p:txEl>
                                          </p:spTgt>
                                        </p:tgtEl>
                                        <p:attrNameLst>
                                          <p:attrName>style.visibility</p:attrName>
                                        </p:attrNameLst>
                                      </p:cBhvr>
                                      <p:to>
                                        <p:strVal val="visible"/>
                                      </p:to>
                                    </p:set>
                                    <p:anim calcmode="lin" valueType="num">
                                      <p:cBhvr additive="base">
                                        <p:cTn id="5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6">
                                            <p:txEl>
                                              <p:pRg st="1" end="1"/>
                                            </p:txEl>
                                          </p:spTgt>
                                        </p:tgtEl>
                                        <p:attrNameLst>
                                          <p:attrName>style.visibility</p:attrName>
                                        </p:attrNameLst>
                                      </p:cBhvr>
                                      <p:to>
                                        <p:strVal val="visible"/>
                                      </p:to>
                                    </p:set>
                                    <p:anim calcmode="lin" valueType="num">
                                      <p:cBhvr additive="base">
                                        <p:cTn id="5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 calcmode="lin" valueType="num">
                                      <p:cBhvr additive="base">
                                        <p:cTn id="6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6">
                                            <p:txEl>
                                              <p:pRg st="3" end="3"/>
                                            </p:txEl>
                                          </p:spTgt>
                                        </p:tgtEl>
                                        <p:attrNameLst>
                                          <p:attrName>style.visibility</p:attrName>
                                        </p:attrNameLst>
                                      </p:cBhvr>
                                      <p:to>
                                        <p:strVal val="visible"/>
                                      </p:to>
                                    </p:set>
                                    <p:anim calcmode="lin" valueType="num">
                                      <p:cBhvr additive="base">
                                        <p:cTn id="7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6">
                                            <p:txEl>
                                              <p:pRg st="4" end="4"/>
                                            </p:txEl>
                                          </p:spTgt>
                                        </p:tgtEl>
                                        <p:attrNameLst>
                                          <p:attrName>style.visibility</p:attrName>
                                        </p:attrNameLst>
                                      </p:cBhvr>
                                      <p:to>
                                        <p:strVal val="visible"/>
                                      </p:to>
                                    </p:set>
                                    <p:anim calcmode="lin" valueType="num">
                                      <p:cBhvr additive="base">
                                        <p:cTn id="7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6">
                                            <p:txEl>
                                              <p:pRg st="5" end="5"/>
                                            </p:txEl>
                                          </p:spTgt>
                                        </p:tgtEl>
                                        <p:attrNameLst>
                                          <p:attrName>style.visibility</p:attrName>
                                        </p:attrNameLst>
                                      </p:cBhvr>
                                      <p:to>
                                        <p:strVal val="visible"/>
                                      </p:to>
                                    </p:set>
                                    <p:anim calcmode="lin" valueType="num">
                                      <p:cBhvr additive="base">
                                        <p:cTn id="8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Researcher Helps Others Identify Human Trafficking's Youngest Victims |  CSUF News">
            <a:extLst>
              <a:ext uri="{FF2B5EF4-FFF2-40B4-BE49-F238E27FC236}">
                <a16:creationId xmlns:a16="http://schemas.microsoft.com/office/drawing/2014/main" id="{E7D36310-49FB-3147-C82F-90EB96526A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567" r="17442"/>
          <a:stretch/>
        </p:blipFill>
        <p:spPr bwMode="auto">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noFill/>
          <a:extLst>
            <a:ext uri="{909E8E84-426E-40DD-AFC4-6F175D3DCCD1}">
              <a14:hiddenFill xmlns:a14="http://schemas.microsoft.com/office/drawing/2010/main">
                <a:solidFill>
                  <a:srgbClr val="FFFFFF"/>
                </a:solidFill>
              </a14:hiddenFill>
            </a:ext>
          </a:extLst>
        </p:spPr>
      </p:pic>
      <p:sp>
        <p:nvSpPr>
          <p:cNvPr id="3090" name="Freeform: Shape 3089">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7668C932-CEE8-47F4-F01C-209AF80FCF6F}"/>
              </a:ext>
            </a:extLst>
          </p:cNvPr>
          <p:cNvSpPr>
            <a:spLocks noGrp="1"/>
          </p:cNvSpPr>
          <p:nvPr>
            <p:ph idx="1"/>
          </p:nvPr>
        </p:nvSpPr>
        <p:spPr>
          <a:xfrm>
            <a:off x="6095999" y="1295401"/>
            <a:ext cx="5900307" cy="5562584"/>
          </a:xfrm>
        </p:spPr>
        <p:txBody>
          <a:bodyPr>
            <a:normAutofit fontScale="85000" lnSpcReduction="10000"/>
          </a:bodyPr>
          <a:lstStyle/>
          <a:p>
            <a:pPr marL="0" indent="0">
              <a:lnSpc>
                <a:spcPct val="115000"/>
              </a:lnSpc>
              <a:buNone/>
            </a:pPr>
            <a:r>
              <a:rPr lang="en-GB" sz="1800" u="sng" dirty="0"/>
              <a:t>COVID-19</a:t>
            </a:r>
          </a:p>
          <a:p>
            <a:pPr>
              <a:lnSpc>
                <a:spcPct val="115000"/>
              </a:lnSpc>
            </a:pPr>
            <a:r>
              <a:rPr lang="en-GB" sz="1800" dirty="0"/>
              <a:t>Measures increased difficulties in addressing trafficking – leading to trafficking being pushed further underground (United Nations Office on Drugs and Crime, 2020). </a:t>
            </a:r>
          </a:p>
          <a:p>
            <a:pPr>
              <a:lnSpc>
                <a:spcPct val="115000"/>
              </a:lnSpc>
            </a:pPr>
            <a:r>
              <a:rPr lang="en-GB" sz="1800" dirty="0"/>
              <a:t>Travel restrictions led to fewer inspections - traffickers were able to operate more secretly</a:t>
            </a:r>
          </a:p>
          <a:p>
            <a:pPr>
              <a:lnSpc>
                <a:spcPct val="115000"/>
              </a:lnSpc>
            </a:pPr>
            <a:r>
              <a:rPr lang="en-GB" sz="1800" dirty="0"/>
              <a:t>Victims increased from 2,340 in 2014, to over 10,000 in 2020 (Shaw, 2021).</a:t>
            </a:r>
          </a:p>
          <a:p>
            <a:pPr marL="0" indent="0">
              <a:lnSpc>
                <a:spcPct val="115000"/>
              </a:lnSpc>
              <a:buNone/>
            </a:pPr>
            <a:r>
              <a:rPr lang="en-GB" sz="1800" u="sng" dirty="0"/>
              <a:t>Hidden Nature </a:t>
            </a:r>
          </a:p>
          <a:p>
            <a:pPr>
              <a:lnSpc>
                <a:spcPct val="115000"/>
              </a:lnSpc>
            </a:pPr>
            <a:r>
              <a:rPr lang="en-GB" sz="1800" dirty="0"/>
              <a:t>Hiding victims in legitimate transport, such as the Essex lorry.</a:t>
            </a:r>
          </a:p>
          <a:p>
            <a:pPr>
              <a:lnSpc>
                <a:spcPct val="115000"/>
              </a:lnSpc>
            </a:pPr>
            <a:r>
              <a:rPr lang="en-GB" sz="1800" dirty="0"/>
              <a:t>Or hiding in hidden compartments – making it harder for police to detect during regular traffic stops. </a:t>
            </a:r>
          </a:p>
          <a:p>
            <a:pPr marL="0" indent="0">
              <a:lnSpc>
                <a:spcPct val="115000"/>
              </a:lnSpc>
              <a:buNone/>
            </a:pPr>
            <a:r>
              <a:rPr lang="en-GB" sz="1800" u="sng" dirty="0"/>
              <a:t>HMICFRS Report</a:t>
            </a:r>
          </a:p>
          <a:p>
            <a:pPr>
              <a:lnSpc>
                <a:spcPct val="115000"/>
              </a:lnSpc>
            </a:pPr>
            <a:r>
              <a:rPr lang="en-GB" sz="1800" dirty="0"/>
              <a:t>The 2017 ‘Stolen Freedom’ report on 10 forces found poor and inconsistent investigations, lack of proactivity in identifying and responding to incidents, and victims being continually let down (Edington, 2021)</a:t>
            </a:r>
          </a:p>
          <a:p>
            <a:pPr marL="0" indent="0">
              <a:lnSpc>
                <a:spcPct val="115000"/>
              </a:lnSpc>
              <a:buNone/>
            </a:pPr>
            <a:endParaRPr lang="en-GB" sz="800" dirty="0"/>
          </a:p>
          <a:p>
            <a:pPr>
              <a:lnSpc>
                <a:spcPct val="115000"/>
              </a:lnSpc>
            </a:pPr>
            <a:endParaRPr lang="en-GB" sz="800" dirty="0"/>
          </a:p>
        </p:txBody>
      </p:sp>
      <p:sp>
        <p:nvSpPr>
          <p:cNvPr id="2" name="Title 1">
            <a:extLst>
              <a:ext uri="{FF2B5EF4-FFF2-40B4-BE49-F238E27FC236}">
                <a16:creationId xmlns:a16="http://schemas.microsoft.com/office/drawing/2014/main" id="{F9F1C94F-45C7-A33C-D759-7BB39503D9C7}"/>
              </a:ext>
            </a:extLst>
          </p:cNvPr>
          <p:cNvSpPr>
            <a:spLocks noGrp="1"/>
          </p:cNvSpPr>
          <p:nvPr>
            <p:ph type="title"/>
          </p:nvPr>
        </p:nvSpPr>
        <p:spPr>
          <a:xfrm>
            <a:off x="6760152" y="266689"/>
            <a:ext cx="4572000" cy="762011"/>
          </a:xfrm>
        </p:spPr>
        <p:txBody>
          <a:bodyPr anchor="t">
            <a:normAutofit fontScale="90000"/>
          </a:bodyPr>
          <a:lstStyle/>
          <a:p>
            <a:r>
              <a:rPr lang="en-GB" sz="3200" b="1" dirty="0"/>
              <a:t>Challenges In Tackling Human Trafficking</a:t>
            </a:r>
          </a:p>
        </p:txBody>
      </p:sp>
      <p:sp>
        <p:nvSpPr>
          <p:cNvPr id="7" name="TextBox 6">
            <a:extLst>
              <a:ext uri="{FF2B5EF4-FFF2-40B4-BE49-F238E27FC236}">
                <a16:creationId xmlns:a16="http://schemas.microsoft.com/office/drawing/2014/main" id="{2693E03A-EE65-CBC6-B641-722CA5FA65B4}"/>
              </a:ext>
            </a:extLst>
          </p:cNvPr>
          <p:cNvSpPr txBox="1"/>
          <p:nvPr/>
        </p:nvSpPr>
        <p:spPr>
          <a:xfrm>
            <a:off x="1100132" y="6631933"/>
            <a:ext cx="4343400" cy="261610"/>
          </a:xfrm>
          <a:prstGeom prst="rect">
            <a:avLst/>
          </a:prstGeom>
          <a:noFill/>
        </p:spPr>
        <p:txBody>
          <a:bodyPr wrap="square">
            <a:spAutoFit/>
          </a:bodyPr>
          <a:lstStyle/>
          <a:p>
            <a:r>
              <a:rPr lang="en-GB" sz="1100" dirty="0"/>
              <a:t>https://images.app.goo.gl/uVSMRXEDTPPRziSF9</a:t>
            </a:r>
          </a:p>
        </p:txBody>
      </p:sp>
    </p:spTree>
    <p:extLst>
      <p:ext uri="{BB962C8B-B14F-4D97-AF65-F5344CB8AC3E}">
        <p14:creationId xmlns:p14="http://schemas.microsoft.com/office/powerpoint/2010/main" val="26429506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p:cTn id="56"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8" dur="500"/>
                                        <p:tgtEl>
                                          <p:spTgt spid="3">
                                            <p:txEl>
                                              <p:pRg st="7" end="7"/>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 calcmode="lin" valueType="num">
                                      <p:cBhvr>
                                        <p:cTn id="63"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6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20" name="Rectangle 411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Army to begin training to cover striking Border Force staff | Immigration  and asylum | The Guardian">
            <a:extLst>
              <a:ext uri="{FF2B5EF4-FFF2-40B4-BE49-F238E27FC236}">
                <a16:creationId xmlns:a16="http://schemas.microsoft.com/office/drawing/2014/main" id="{72195315-F835-58DC-1FF9-6929C8EA0B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746" r="25728" b="1"/>
          <a:stretch/>
        </p:blipFill>
        <p:spPr bwMode="auto">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noFill/>
          <a:extLst>
            <a:ext uri="{909E8E84-426E-40DD-AFC4-6F175D3DCCD1}">
              <a14:hiddenFill xmlns:a14="http://schemas.microsoft.com/office/drawing/2010/main">
                <a:solidFill>
                  <a:srgbClr val="FFFFFF"/>
                </a:solidFill>
              </a14:hiddenFill>
            </a:ext>
          </a:extLst>
        </p:spPr>
      </p:pic>
      <p:sp>
        <p:nvSpPr>
          <p:cNvPr id="4122" name="Freeform: Shape 4121">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420C1EEC-071F-02C9-C094-D4DD594E26AD}"/>
              </a:ext>
            </a:extLst>
          </p:cNvPr>
          <p:cNvSpPr>
            <a:spLocks noGrp="1"/>
          </p:cNvSpPr>
          <p:nvPr>
            <p:ph idx="1"/>
          </p:nvPr>
        </p:nvSpPr>
        <p:spPr>
          <a:xfrm>
            <a:off x="5704116" y="1295400"/>
            <a:ext cx="6460775" cy="5181600"/>
          </a:xfrm>
        </p:spPr>
        <p:txBody>
          <a:bodyPr>
            <a:normAutofit lnSpcReduction="10000"/>
          </a:bodyPr>
          <a:lstStyle/>
          <a:p>
            <a:pPr>
              <a:lnSpc>
                <a:spcPct val="115000"/>
              </a:lnSpc>
            </a:pPr>
            <a:r>
              <a:rPr lang="en-GB" sz="1800" dirty="0"/>
              <a:t>Border force conducts inspections at major transport hubs like Glasgow Airport, London Heathrow Airport Terminal 2, and Dover.</a:t>
            </a:r>
          </a:p>
          <a:p>
            <a:pPr>
              <a:lnSpc>
                <a:spcPct val="115000"/>
              </a:lnSpc>
            </a:pPr>
            <a:r>
              <a:rPr lang="en-GB" sz="1800" dirty="0"/>
              <a:t>Border Force partnered with the National Crime Agency (NCA) in 2017-18  (Bolt, 2017). </a:t>
            </a:r>
          </a:p>
          <a:p>
            <a:pPr>
              <a:lnSpc>
                <a:spcPct val="115000"/>
              </a:lnSpc>
            </a:pPr>
            <a:r>
              <a:rPr lang="en-GB" sz="1800" dirty="0"/>
              <a:t>3 people attempted to use rundown boats from Norfolk to Dover – </a:t>
            </a:r>
            <a:r>
              <a:rPr lang="en-GB" sz="1800" i="1" dirty="0"/>
              <a:t>5 times </a:t>
            </a:r>
            <a:r>
              <a:rPr lang="en-GB" sz="1800" dirty="0"/>
              <a:t>(NCA, 2024). </a:t>
            </a:r>
          </a:p>
          <a:p>
            <a:pPr marL="0" indent="0">
              <a:lnSpc>
                <a:spcPct val="115000"/>
              </a:lnSpc>
              <a:buNone/>
            </a:pPr>
            <a:r>
              <a:rPr lang="en-GB" sz="1800" u="sng" dirty="0"/>
              <a:t>Project Aidant</a:t>
            </a:r>
          </a:p>
          <a:p>
            <a:pPr>
              <a:lnSpc>
                <a:spcPct val="115000"/>
              </a:lnSpc>
            </a:pPr>
            <a:r>
              <a:rPr lang="en-GB" sz="1800" dirty="0"/>
              <a:t>Collaboration across 19 police forces, Border Force, Immigration Enforcement and British Transport Police. </a:t>
            </a:r>
          </a:p>
          <a:p>
            <a:pPr>
              <a:lnSpc>
                <a:spcPct val="115000"/>
              </a:lnSpc>
            </a:pPr>
            <a:r>
              <a:rPr lang="en-GB" sz="1800" dirty="0"/>
              <a:t>Increased police presence at London tube and rail stations – targeting trafficking</a:t>
            </a:r>
          </a:p>
          <a:p>
            <a:pPr>
              <a:lnSpc>
                <a:spcPct val="115000"/>
              </a:lnSpc>
            </a:pPr>
            <a:r>
              <a:rPr lang="en-GB" sz="1800" dirty="0"/>
              <a:t>Border Force carried out checks at the Channel Tunnel to identify potential victims</a:t>
            </a:r>
            <a:br>
              <a:rPr lang="en-GB" sz="1800" dirty="0"/>
            </a:br>
            <a:r>
              <a:rPr lang="en-GB" sz="1800" dirty="0"/>
              <a:t>(NCA, 2020). </a:t>
            </a:r>
          </a:p>
          <a:p>
            <a:pPr>
              <a:lnSpc>
                <a:spcPct val="115000"/>
              </a:lnSpc>
            </a:pPr>
            <a:endParaRPr lang="en-GB" sz="1100" dirty="0"/>
          </a:p>
          <a:p>
            <a:pPr>
              <a:lnSpc>
                <a:spcPct val="115000"/>
              </a:lnSpc>
            </a:pPr>
            <a:endParaRPr lang="en-GB" sz="1100" dirty="0"/>
          </a:p>
        </p:txBody>
      </p:sp>
      <p:sp>
        <p:nvSpPr>
          <p:cNvPr id="2" name="Title 1">
            <a:extLst>
              <a:ext uri="{FF2B5EF4-FFF2-40B4-BE49-F238E27FC236}">
                <a16:creationId xmlns:a16="http://schemas.microsoft.com/office/drawing/2014/main" id="{3A1C7656-CFCC-568E-2985-26D0881CED58}"/>
              </a:ext>
            </a:extLst>
          </p:cNvPr>
          <p:cNvSpPr>
            <a:spLocks noGrp="1"/>
          </p:cNvSpPr>
          <p:nvPr>
            <p:ph type="title"/>
          </p:nvPr>
        </p:nvSpPr>
        <p:spPr>
          <a:xfrm>
            <a:off x="6095998" y="116845"/>
            <a:ext cx="6934198" cy="1524000"/>
          </a:xfrm>
        </p:spPr>
        <p:txBody>
          <a:bodyPr>
            <a:normAutofit/>
          </a:bodyPr>
          <a:lstStyle/>
          <a:p>
            <a:r>
              <a:rPr lang="en-GB" sz="3200" b="1" dirty="0"/>
              <a:t>Cross-Border Collaborations </a:t>
            </a:r>
          </a:p>
        </p:txBody>
      </p:sp>
      <p:sp>
        <p:nvSpPr>
          <p:cNvPr id="5" name="TextBox 4">
            <a:extLst>
              <a:ext uri="{FF2B5EF4-FFF2-40B4-BE49-F238E27FC236}">
                <a16:creationId xmlns:a16="http://schemas.microsoft.com/office/drawing/2014/main" id="{1B120B73-E7AE-21ED-5278-B8A97636263E}"/>
              </a:ext>
            </a:extLst>
          </p:cNvPr>
          <p:cNvSpPr txBox="1"/>
          <p:nvPr/>
        </p:nvSpPr>
        <p:spPr>
          <a:xfrm>
            <a:off x="-2" y="-11415"/>
            <a:ext cx="6096000" cy="261610"/>
          </a:xfrm>
          <a:prstGeom prst="rect">
            <a:avLst/>
          </a:prstGeom>
          <a:noFill/>
        </p:spPr>
        <p:txBody>
          <a:bodyPr wrap="square">
            <a:spAutoFit/>
          </a:bodyPr>
          <a:lstStyle/>
          <a:p>
            <a:r>
              <a:rPr lang="en-GB" sz="1050" dirty="0">
                <a:solidFill>
                  <a:schemeClr val="bg2">
                    <a:lumMod val="75000"/>
                  </a:schemeClr>
                </a:solidFill>
              </a:rPr>
              <a:t>https://images.app.goo.gl/N2SeQpbJdj7ReFH27</a:t>
            </a:r>
          </a:p>
        </p:txBody>
      </p:sp>
    </p:spTree>
    <p:extLst>
      <p:ext uri="{BB962C8B-B14F-4D97-AF65-F5344CB8AC3E}">
        <p14:creationId xmlns:p14="http://schemas.microsoft.com/office/powerpoint/2010/main" val="768473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wheel(1)">
                                      <p:cBhvr>
                                        <p:cTn id="7" dur="20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A Psychologist Teaches Us How To Resist The Urge To “Save” Others">
            <a:extLst>
              <a:ext uri="{FF2B5EF4-FFF2-40B4-BE49-F238E27FC236}">
                <a16:creationId xmlns:a16="http://schemas.microsoft.com/office/drawing/2014/main" id="{CC974856-69AD-8E9B-45FB-CE61CAA4E2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757" y="23712"/>
            <a:ext cx="5151122" cy="2215166"/>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B427D47-644B-C3A1-8B6F-CEF06AFBC0F4}"/>
              </a:ext>
            </a:extLst>
          </p:cNvPr>
          <p:cNvSpPr>
            <a:spLocks noGrp="1"/>
          </p:cNvSpPr>
          <p:nvPr>
            <p:ph type="title"/>
          </p:nvPr>
        </p:nvSpPr>
        <p:spPr>
          <a:xfrm>
            <a:off x="1043938" y="381000"/>
            <a:ext cx="10668000" cy="1524000"/>
          </a:xfrm>
        </p:spPr>
        <p:txBody>
          <a:bodyPr/>
          <a:lstStyle/>
          <a:p>
            <a:r>
              <a:rPr lang="en-GB" b="1" dirty="0"/>
              <a:t>Effectiveness of </a:t>
            </a:r>
            <a:br>
              <a:rPr lang="en-GB" b="1" dirty="0"/>
            </a:br>
            <a:r>
              <a:rPr lang="en-GB" b="1" dirty="0"/>
              <a:t>Road Policing </a:t>
            </a:r>
            <a:endParaRPr lang="en-GB" dirty="0"/>
          </a:p>
        </p:txBody>
      </p:sp>
      <p:sp>
        <p:nvSpPr>
          <p:cNvPr id="3" name="Text Placeholder 2">
            <a:extLst>
              <a:ext uri="{FF2B5EF4-FFF2-40B4-BE49-F238E27FC236}">
                <a16:creationId xmlns:a16="http://schemas.microsoft.com/office/drawing/2014/main" id="{DCFCB201-BBB7-599E-E1C4-377195A4E790}"/>
              </a:ext>
            </a:extLst>
          </p:cNvPr>
          <p:cNvSpPr>
            <a:spLocks noGrp="1"/>
          </p:cNvSpPr>
          <p:nvPr>
            <p:ph type="body" idx="1"/>
          </p:nvPr>
        </p:nvSpPr>
        <p:spPr>
          <a:xfrm>
            <a:off x="762000" y="1905000"/>
            <a:ext cx="5151119" cy="761999"/>
          </a:xfrm>
        </p:spPr>
        <p:txBody>
          <a:bodyPr/>
          <a:lstStyle/>
          <a:p>
            <a:r>
              <a:rPr lang="en-GB" dirty="0"/>
              <a:t>Suffolk Police</a:t>
            </a:r>
          </a:p>
        </p:txBody>
      </p:sp>
      <p:sp>
        <p:nvSpPr>
          <p:cNvPr id="4" name="Content Placeholder 3">
            <a:extLst>
              <a:ext uri="{FF2B5EF4-FFF2-40B4-BE49-F238E27FC236}">
                <a16:creationId xmlns:a16="http://schemas.microsoft.com/office/drawing/2014/main" id="{C5438C6A-0BF9-4A06-D517-726A6FB1D479}"/>
              </a:ext>
            </a:extLst>
          </p:cNvPr>
          <p:cNvSpPr>
            <a:spLocks noGrp="1"/>
          </p:cNvSpPr>
          <p:nvPr>
            <p:ph sz="half" idx="2"/>
          </p:nvPr>
        </p:nvSpPr>
        <p:spPr>
          <a:xfrm>
            <a:off x="762000" y="2666999"/>
            <a:ext cx="5151119" cy="3429001"/>
          </a:xfrm>
        </p:spPr>
        <p:txBody>
          <a:bodyPr>
            <a:normAutofit fontScale="62500" lnSpcReduction="20000"/>
          </a:bodyPr>
          <a:lstStyle/>
          <a:p>
            <a:r>
              <a:rPr lang="en-GB" dirty="0"/>
              <a:t>Created “The Commercial Vehicle Unit” (CVU).</a:t>
            </a:r>
          </a:p>
          <a:p>
            <a:r>
              <a:rPr lang="en-GB" dirty="0"/>
              <a:t>Important role in disruption and investigation of a range of criminality using vehicles – such as human trafficking (Morris, 2020). </a:t>
            </a:r>
          </a:p>
          <a:p>
            <a:r>
              <a:rPr lang="en-GB" dirty="0"/>
              <a:t>In 23/24: 1,639 vehicles stopped; 1,640 offences identified</a:t>
            </a:r>
          </a:p>
          <a:p>
            <a:r>
              <a:rPr lang="en-GB" dirty="0"/>
              <a:t>‘</a:t>
            </a:r>
            <a:r>
              <a:rPr lang="en-GB" b="1" dirty="0"/>
              <a:t>Operation Bentham</a:t>
            </a:r>
            <a:r>
              <a:rPr lang="en-GB" dirty="0"/>
              <a:t>’: immigration operation working alongside Immigration and Border Force (Suffolk Police, 2024).  </a:t>
            </a:r>
          </a:p>
          <a:p>
            <a:endParaRPr lang="en-GB" dirty="0"/>
          </a:p>
        </p:txBody>
      </p:sp>
      <p:sp>
        <p:nvSpPr>
          <p:cNvPr id="5" name="Text Placeholder 4">
            <a:extLst>
              <a:ext uri="{FF2B5EF4-FFF2-40B4-BE49-F238E27FC236}">
                <a16:creationId xmlns:a16="http://schemas.microsoft.com/office/drawing/2014/main" id="{35EBAD1B-D450-0D46-E482-96F8C1FF32E8}"/>
              </a:ext>
            </a:extLst>
          </p:cNvPr>
          <p:cNvSpPr>
            <a:spLocks noGrp="1"/>
          </p:cNvSpPr>
          <p:nvPr>
            <p:ph type="body" sz="quarter" idx="3"/>
          </p:nvPr>
        </p:nvSpPr>
        <p:spPr>
          <a:xfrm>
            <a:off x="6278878" y="1905000"/>
            <a:ext cx="5151122" cy="761999"/>
          </a:xfrm>
        </p:spPr>
        <p:txBody>
          <a:bodyPr/>
          <a:lstStyle/>
          <a:p>
            <a:r>
              <a:rPr lang="en-GB" dirty="0"/>
              <a:t>Northamptonshire Police</a:t>
            </a:r>
          </a:p>
        </p:txBody>
      </p:sp>
      <p:sp>
        <p:nvSpPr>
          <p:cNvPr id="6" name="Content Placeholder 5">
            <a:extLst>
              <a:ext uri="{FF2B5EF4-FFF2-40B4-BE49-F238E27FC236}">
                <a16:creationId xmlns:a16="http://schemas.microsoft.com/office/drawing/2014/main" id="{5F334511-AEAD-46E2-1A9B-109093ACAB93}"/>
              </a:ext>
            </a:extLst>
          </p:cNvPr>
          <p:cNvSpPr>
            <a:spLocks noGrp="1"/>
          </p:cNvSpPr>
          <p:nvPr>
            <p:ph sz="quarter" idx="4"/>
          </p:nvPr>
        </p:nvSpPr>
        <p:spPr>
          <a:xfrm>
            <a:off x="6278878" y="2666999"/>
            <a:ext cx="5151122" cy="3922487"/>
          </a:xfrm>
        </p:spPr>
        <p:txBody>
          <a:bodyPr>
            <a:normAutofit fontScale="62500" lnSpcReduction="20000"/>
          </a:bodyPr>
          <a:lstStyle/>
          <a:p>
            <a:r>
              <a:rPr lang="en-GB" dirty="0"/>
              <a:t>Worked with DVSA to engage HGV drivers on the M1</a:t>
            </a:r>
          </a:p>
          <a:p>
            <a:r>
              <a:rPr lang="en-GB" b="1" dirty="0"/>
              <a:t>Vehicles travelling from the ports were targeted using ANPR</a:t>
            </a:r>
          </a:p>
          <a:p>
            <a:r>
              <a:rPr lang="en-GB" dirty="0"/>
              <a:t>Police engaged with drivers, checked the safety standards of their trucks, and signs of people trafficking (</a:t>
            </a:r>
            <a:r>
              <a:rPr lang="en-GB" dirty="0" err="1"/>
              <a:t>MotorTransport</a:t>
            </a:r>
            <a:r>
              <a:rPr lang="en-GB" dirty="0"/>
              <a:t>, 2020). </a:t>
            </a:r>
          </a:p>
          <a:p>
            <a:r>
              <a:rPr lang="en-GB" b="1" dirty="0"/>
              <a:t>2021/22</a:t>
            </a:r>
            <a:r>
              <a:rPr lang="en-GB" dirty="0"/>
              <a:t>: increase of 38.4% of victims of human trafficking in Northampton (Adderley, 2022). </a:t>
            </a:r>
          </a:p>
        </p:txBody>
      </p:sp>
      <p:sp>
        <p:nvSpPr>
          <p:cNvPr id="8" name="TextBox 7">
            <a:extLst>
              <a:ext uri="{FF2B5EF4-FFF2-40B4-BE49-F238E27FC236}">
                <a16:creationId xmlns:a16="http://schemas.microsoft.com/office/drawing/2014/main" id="{CE54E645-5034-7D99-52DB-F7EDF9951368}"/>
              </a:ext>
            </a:extLst>
          </p:cNvPr>
          <p:cNvSpPr txBox="1"/>
          <p:nvPr/>
        </p:nvSpPr>
        <p:spPr>
          <a:xfrm>
            <a:off x="8663938" y="23711"/>
            <a:ext cx="6096000" cy="215444"/>
          </a:xfrm>
          <a:prstGeom prst="rect">
            <a:avLst/>
          </a:prstGeom>
          <a:noFill/>
        </p:spPr>
        <p:txBody>
          <a:bodyPr wrap="square">
            <a:spAutoFit/>
          </a:bodyPr>
          <a:lstStyle/>
          <a:p>
            <a:r>
              <a:rPr lang="en-GB" sz="800" dirty="0">
                <a:solidFill>
                  <a:schemeClr val="bg2">
                    <a:lumMod val="75000"/>
                  </a:schemeClr>
                </a:solidFill>
              </a:rPr>
              <a:t>https://images.app.goo.gl/1E3cR5SH6AgfKWgXA</a:t>
            </a:r>
          </a:p>
        </p:txBody>
      </p:sp>
    </p:spTree>
    <p:extLst>
      <p:ext uri="{BB962C8B-B14F-4D97-AF65-F5344CB8AC3E}">
        <p14:creationId xmlns:p14="http://schemas.microsoft.com/office/powerpoint/2010/main" val="187180590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dow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down)">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down)">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wipe(down)">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wipe(down)">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wipe(down)">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wipe(down)">
                                      <p:cBhvr>
                                        <p:cTn id="4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C009-3182-7D62-9CCC-D9731440D218}"/>
              </a:ext>
            </a:extLst>
          </p:cNvPr>
          <p:cNvSpPr>
            <a:spLocks noGrp="1"/>
          </p:cNvSpPr>
          <p:nvPr>
            <p:ph type="title"/>
          </p:nvPr>
        </p:nvSpPr>
        <p:spPr>
          <a:xfrm>
            <a:off x="762000" y="774700"/>
            <a:ext cx="10668000" cy="1524000"/>
          </a:xfrm>
        </p:spPr>
        <p:txBody>
          <a:bodyPr/>
          <a:lstStyle/>
          <a:p>
            <a:r>
              <a:rPr lang="en-GB" b="1" dirty="0"/>
              <a:t>Conclusion </a:t>
            </a:r>
          </a:p>
        </p:txBody>
      </p:sp>
      <p:sp>
        <p:nvSpPr>
          <p:cNvPr id="3" name="Content Placeholder 2">
            <a:extLst>
              <a:ext uri="{FF2B5EF4-FFF2-40B4-BE49-F238E27FC236}">
                <a16:creationId xmlns:a16="http://schemas.microsoft.com/office/drawing/2014/main" id="{9EA8C6AF-C220-5310-527F-BDF1833C5161}"/>
              </a:ext>
            </a:extLst>
          </p:cNvPr>
          <p:cNvSpPr>
            <a:spLocks noGrp="1"/>
          </p:cNvSpPr>
          <p:nvPr>
            <p:ph idx="1"/>
          </p:nvPr>
        </p:nvSpPr>
        <p:spPr/>
        <p:txBody>
          <a:bodyPr>
            <a:normAutofit fontScale="92500" lnSpcReduction="20000"/>
          </a:bodyPr>
          <a:lstStyle/>
          <a:p>
            <a:r>
              <a:rPr lang="en-GB" dirty="0"/>
              <a:t>Road policing plays a critical role in disrupting human trafficking – focusing on internal and external trafficking routes.</a:t>
            </a:r>
          </a:p>
          <a:p>
            <a:r>
              <a:rPr lang="en-GB" dirty="0"/>
              <a:t>Collaborations between forces, Border Force, and other agencies have proven effective in safeguarding victims. </a:t>
            </a:r>
          </a:p>
          <a:p>
            <a:r>
              <a:rPr lang="en-GB" dirty="0"/>
              <a:t>Challenges such as COVID-19 highlight the need for continuous adaption in policing tactics. </a:t>
            </a:r>
          </a:p>
          <a:p>
            <a:r>
              <a:rPr lang="en-GB" dirty="0"/>
              <a:t>Proactive operations demonstrate the importance of intelligence-led policing and cross-agency partnerships. </a:t>
            </a:r>
          </a:p>
        </p:txBody>
      </p:sp>
    </p:spTree>
    <p:extLst>
      <p:ext uri="{BB962C8B-B14F-4D97-AF65-F5344CB8AC3E}">
        <p14:creationId xmlns:p14="http://schemas.microsoft.com/office/powerpoint/2010/main" val="282513866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9C861-C5DD-1DA3-75B0-40E76E0C9A59}"/>
              </a:ext>
            </a:extLst>
          </p:cNvPr>
          <p:cNvSpPr>
            <a:spLocks noGrp="1"/>
          </p:cNvSpPr>
          <p:nvPr>
            <p:ph type="title"/>
          </p:nvPr>
        </p:nvSpPr>
        <p:spPr>
          <a:xfrm>
            <a:off x="4895850" y="245917"/>
            <a:ext cx="2400300" cy="508000"/>
          </a:xfrm>
        </p:spPr>
        <p:txBody>
          <a:bodyPr>
            <a:normAutofit fontScale="90000"/>
          </a:bodyPr>
          <a:lstStyle/>
          <a:p>
            <a:r>
              <a:rPr lang="en-GB" sz="3200" dirty="0"/>
              <a:t>References </a:t>
            </a:r>
          </a:p>
        </p:txBody>
      </p:sp>
      <p:sp>
        <p:nvSpPr>
          <p:cNvPr id="3" name="Content Placeholder 2">
            <a:extLst>
              <a:ext uri="{FF2B5EF4-FFF2-40B4-BE49-F238E27FC236}">
                <a16:creationId xmlns:a16="http://schemas.microsoft.com/office/drawing/2014/main" id="{B1FB7336-99CC-D42C-0242-4D64B9288FD2}"/>
              </a:ext>
            </a:extLst>
          </p:cNvPr>
          <p:cNvSpPr>
            <a:spLocks noGrp="1"/>
          </p:cNvSpPr>
          <p:nvPr>
            <p:ph idx="1"/>
          </p:nvPr>
        </p:nvSpPr>
        <p:spPr>
          <a:xfrm>
            <a:off x="571500" y="753917"/>
            <a:ext cx="10858500" cy="5858165"/>
          </a:xfrm>
        </p:spPr>
        <p:txBody>
          <a:bodyPr>
            <a:normAutofit lnSpcReduction="10000"/>
          </a:bodyPr>
          <a:lstStyle/>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‌Brennan, I. (2019). ‘</a:t>
            </a:r>
            <a:r>
              <a:rPr lang="en-GB" sz="1200" i="1" dirty="0">
                <a:effectLst/>
                <a:latin typeface="Aptos" panose="020B0004020202020204" pitchFamily="34" charset="0"/>
                <a:ea typeface="Aptos" panose="020B0004020202020204" pitchFamily="34" charset="0"/>
                <a:cs typeface="Times New Roman" panose="02020603050405020304" pitchFamily="18" charset="0"/>
              </a:rPr>
              <a:t>Innovation and the Application of Knowledge for More Effective Policing</a:t>
            </a:r>
            <a:r>
              <a:rPr lang="en-GB" sz="1200" dirty="0">
                <a:effectLst/>
                <a:latin typeface="Aptos" panose="020B0004020202020204" pitchFamily="34" charset="0"/>
                <a:ea typeface="Aptos" panose="020B0004020202020204" pitchFamily="34" charset="0"/>
                <a:cs typeface="Times New Roman" panose="02020603050405020304" pitchFamily="18" charset="0"/>
              </a:rPr>
              <a:t>’, N8 Policing Research Partnership Catalyst Project. [online] n8prp.org.uk.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https://www.n8prp.org.uk/wp-content/uploads/sites/315/2021/10/Mapping-and-identifying-modern-slavery-vehicular-activity-final.pdf</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26 Feb. 2025]</a:t>
            </a:r>
          </a:p>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‌Cawley, L. and Portal, G. (2020). Essex lorry deaths: The supposed ‘VIP’ journey that killed 39 people. </a:t>
            </a:r>
            <a:r>
              <a:rPr lang="en-GB" sz="1200" i="1" dirty="0">
                <a:effectLst/>
                <a:latin typeface="Aptos" panose="020B0004020202020204" pitchFamily="34" charset="0"/>
                <a:ea typeface="Aptos" panose="020B0004020202020204" pitchFamily="34" charset="0"/>
                <a:cs typeface="Times New Roman" panose="02020603050405020304" pitchFamily="18" charset="0"/>
              </a:rPr>
              <a:t>BBC News</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21 Dec.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https://www.bbc.co.uk/news/uk-england-essex-54294006</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27 Feb. 2025]</a:t>
            </a:r>
          </a:p>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Crown Prosecution Service (2023). </a:t>
            </a:r>
            <a:r>
              <a:rPr lang="en-GB" sz="1200" i="1" dirty="0">
                <a:effectLst/>
                <a:latin typeface="Aptos" panose="020B0004020202020204" pitchFamily="34" charset="0"/>
                <a:ea typeface="Aptos" panose="020B0004020202020204" pitchFamily="34" charset="0"/>
                <a:cs typeface="Times New Roman" panose="02020603050405020304" pitchFamily="18" charset="0"/>
              </a:rPr>
              <a:t>Modern Slavery and Human trafficking: Offences and defences, Including the Section 45 Defence | the Crown Prosecution Service</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www.cps.gov.uk.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https://www.cps.gov.uk/legal-guidance/modern-slavery-and-human-trafficking-offences-and-defences-including-section-45</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25 Feb. 2025]</a:t>
            </a:r>
          </a:p>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Department for Transport (2023). </a:t>
            </a:r>
            <a:r>
              <a:rPr lang="en-GB" sz="1200" i="1" dirty="0">
                <a:effectLst/>
                <a:latin typeface="Aptos" panose="020B0004020202020204" pitchFamily="34" charset="0"/>
                <a:ea typeface="Aptos" panose="020B0004020202020204" pitchFamily="34" charset="0"/>
                <a:cs typeface="Times New Roman" panose="02020603050405020304" pitchFamily="18" charset="0"/>
              </a:rPr>
              <a:t>Road traffic statistics - summary statistics</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Dft.gov.uk.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https://roadtraffic.dft.gov.uk/summary</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27 Feb. 2025]</a:t>
            </a:r>
          </a:p>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Edgington, M. (2021). </a:t>
            </a:r>
            <a:r>
              <a:rPr lang="en-GB" sz="1200" i="1" dirty="0">
                <a:effectLst/>
                <a:latin typeface="Aptos" panose="020B0004020202020204" pitchFamily="34" charset="0"/>
                <a:ea typeface="Aptos" panose="020B0004020202020204" pitchFamily="34" charset="0"/>
                <a:cs typeface="Times New Roman" panose="02020603050405020304" pitchFamily="18" charset="0"/>
              </a:rPr>
              <a:t>Challenges of policing modern slavery</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College of Policing.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https://www.college.police.uk/article/challenges-policing-modern-slavery</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25 Feb. 2025]</a:t>
            </a:r>
          </a:p>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Essex Police (2024) </a:t>
            </a:r>
            <a:r>
              <a:rPr lang="en-GB" sz="1200" i="1" dirty="0">
                <a:effectLst/>
                <a:latin typeface="Aptos" panose="020B0004020202020204" pitchFamily="34" charset="0"/>
                <a:ea typeface="Aptos" panose="020B0004020202020204" pitchFamily="34" charset="0"/>
                <a:cs typeface="Times New Roman" panose="02020603050405020304" pitchFamily="18" charset="0"/>
              </a:rPr>
              <a:t>Documentary on Essex lorry deaths</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Essex News.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https://www.essex.police.uk/news/essex/news/news/2024/october/documentary-on-essex-lorry-deaths/</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26 Feb 2025]</a:t>
            </a:r>
          </a:p>
          <a:p>
            <a:pPr>
              <a:lnSpc>
                <a:spcPct val="107000"/>
              </a:lnSpc>
              <a:spcAft>
                <a:spcPts val="800"/>
              </a:spcAft>
            </a:pPr>
            <a:r>
              <a:rPr lang="en-GB" sz="1200" dirty="0" err="1">
                <a:effectLst/>
                <a:latin typeface="Aptos" panose="020B0004020202020204" pitchFamily="34" charset="0"/>
                <a:ea typeface="Aptos" panose="020B0004020202020204" pitchFamily="34" charset="0"/>
                <a:cs typeface="Times New Roman" panose="02020603050405020304" pitchFamily="18" charset="0"/>
              </a:rPr>
              <a:t>Fatkin</a:t>
            </a:r>
            <a:r>
              <a:rPr lang="en-GB" sz="1200" dirty="0">
                <a:effectLst/>
                <a:latin typeface="Aptos" panose="020B0004020202020204" pitchFamily="34" charset="0"/>
                <a:ea typeface="Aptos" panose="020B0004020202020204" pitchFamily="34" charset="0"/>
                <a:cs typeface="Times New Roman" panose="02020603050405020304" pitchFamily="18" charset="0"/>
              </a:rPr>
              <a:t>, N. (2021). </a:t>
            </a:r>
            <a:r>
              <a:rPr lang="en-GB" sz="1200" i="1" dirty="0">
                <a:effectLst/>
                <a:latin typeface="Aptos" panose="020B0004020202020204" pitchFamily="34" charset="0"/>
                <a:ea typeface="Aptos" panose="020B0004020202020204" pitchFamily="34" charset="0"/>
                <a:cs typeface="Times New Roman" panose="02020603050405020304" pitchFamily="18" charset="0"/>
              </a:rPr>
              <a:t>Hampshire Police officers carryout lorry spot checks to tackle human trafficking</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The News.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https://www.portsmouth.co.uk/news/crime/hampshire-police-officers-carryout-lorry-spot-checks-to-tackle-human-trafficking-3214929</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26 Feb. 2025].</a:t>
            </a:r>
          </a:p>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Home Office (2021). </a:t>
            </a:r>
            <a:r>
              <a:rPr lang="en-GB" sz="1200" i="1" dirty="0">
                <a:effectLst/>
                <a:latin typeface="Aptos" panose="020B0004020202020204" pitchFamily="34" charset="0"/>
                <a:ea typeface="Aptos" panose="020B0004020202020204" pitchFamily="34" charset="0"/>
                <a:cs typeface="Times New Roman" panose="02020603050405020304" pitchFamily="18" charset="0"/>
              </a:rPr>
              <a:t>2021 UK Annual Report on Modern Slavery (accessible version)</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GOV.UK.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https://www.gov.uk/government/publications/2021-uk-annual-report-on-modern-slavery/2021-uk-annual-report-on-modern-slavery-accessible-version</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25 Feb. 2025]</a:t>
            </a:r>
          </a:p>
          <a:p>
            <a:pPr>
              <a:lnSpc>
                <a:spcPct val="107000"/>
              </a:lnSpc>
              <a:spcAft>
                <a:spcPts val="800"/>
              </a:spcAft>
            </a:pPr>
            <a:r>
              <a:rPr lang="en-GB" sz="1200" dirty="0">
                <a:effectLst/>
                <a:latin typeface="Aptos" panose="020B0004020202020204" pitchFamily="34" charset="0"/>
                <a:ea typeface="Aptos" panose="020B0004020202020204" pitchFamily="34" charset="0"/>
                <a:cs typeface="Times New Roman" panose="02020603050405020304" pitchFamily="18" charset="0"/>
              </a:rPr>
              <a:t>House of Commons (2009). </a:t>
            </a:r>
            <a:r>
              <a:rPr lang="en-GB" sz="1200" i="1" dirty="0">
                <a:effectLst/>
                <a:latin typeface="Aptos" panose="020B0004020202020204" pitchFamily="34" charset="0"/>
                <a:ea typeface="Aptos" panose="020B0004020202020204" pitchFamily="34" charset="0"/>
                <a:cs typeface="Times New Roman" panose="02020603050405020304" pitchFamily="18" charset="0"/>
              </a:rPr>
              <a:t>Parliament UK - The Trade in Human Beings: Human Trafficking in the UK - Home Affairs Committee</a:t>
            </a:r>
            <a:r>
              <a:rPr lang="en-GB" sz="12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https://publications.parliament.uk/pa/cm200809/cmselect/cmhaff/23/2305.htm</a:t>
            </a:r>
            <a:r>
              <a:rPr lang="en-GB" sz="1200" dirty="0">
                <a:effectLst/>
                <a:latin typeface="Aptos" panose="020B0004020202020204" pitchFamily="34" charset="0"/>
                <a:ea typeface="Aptos" panose="020B0004020202020204" pitchFamily="34" charset="0"/>
                <a:cs typeface="Times New Roman" panose="02020603050405020304" pitchFamily="18" charset="0"/>
              </a:rPr>
              <a:t>. [Accessed 26 Feb.2025</a:t>
            </a:r>
          </a:p>
        </p:txBody>
      </p:sp>
    </p:spTree>
    <p:extLst>
      <p:ext uri="{BB962C8B-B14F-4D97-AF65-F5344CB8AC3E}">
        <p14:creationId xmlns:p14="http://schemas.microsoft.com/office/powerpoint/2010/main" val="2964854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3AC22-365D-10A3-372D-ABF04A33F6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0A8B0E-74E8-3741-EA15-52CDDBECA3C0}"/>
              </a:ext>
            </a:extLst>
          </p:cNvPr>
          <p:cNvSpPr>
            <a:spLocks noGrp="1"/>
          </p:cNvSpPr>
          <p:nvPr>
            <p:ph type="title"/>
          </p:nvPr>
        </p:nvSpPr>
        <p:spPr>
          <a:xfrm>
            <a:off x="4895850" y="245917"/>
            <a:ext cx="2400300" cy="508000"/>
          </a:xfrm>
        </p:spPr>
        <p:txBody>
          <a:bodyPr>
            <a:normAutofit fontScale="90000"/>
          </a:bodyPr>
          <a:lstStyle/>
          <a:p>
            <a:r>
              <a:rPr lang="en-GB" sz="3200" dirty="0"/>
              <a:t>References </a:t>
            </a:r>
          </a:p>
        </p:txBody>
      </p:sp>
      <p:sp>
        <p:nvSpPr>
          <p:cNvPr id="3" name="Content Placeholder 2">
            <a:extLst>
              <a:ext uri="{FF2B5EF4-FFF2-40B4-BE49-F238E27FC236}">
                <a16:creationId xmlns:a16="http://schemas.microsoft.com/office/drawing/2014/main" id="{F8A2CDE7-7E8B-339C-174E-ACBFEAD0BD1B}"/>
              </a:ext>
            </a:extLst>
          </p:cNvPr>
          <p:cNvSpPr>
            <a:spLocks noGrp="1"/>
          </p:cNvSpPr>
          <p:nvPr>
            <p:ph idx="1"/>
          </p:nvPr>
        </p:nvSpPr>
        <p:spPr>
          <a:xfrm>
            <a:off x="571500" y="753917"/>
            <a:ext cx="10858500" cy="5858165"/>
          </a:xfrm>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ICAI. (2021).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UK’s approach to tackling modern slavery through the aid programme - ICAI</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https://icai.independent.gov.uk/html-version/the-uks-approach-to-tackling-modern-slavery-through-the-aid-programme/#</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27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Morris, C. (2020). </a:t>
            </a:r>
            <a:r>
              <a:rPr lang="en-GB" sz="1800" i="1" dirty="0">
                <a:effectLst/>
                <a:latin typeface="Aptos" panose="020B0004020202020204" pitchFamily="34" charset="0"/>
                <a:ea typeface="Aptos" panose="020B0004020202020204" pitchFamily="34" charset="0"/>
                <a:cs typeface="Times New Roman" panose="02020603050405020304" pitchFamily="18" charset="0"/>
              </a:rPr>
              <a:t>From hazardous loads to drug and human trafficking: Police commercial vehicle squad hits the roads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Suffolk News.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https://www.suffolknews.co.uk/bury-st-edmunds/news/from-hazardous-loads-to-drug-and-human-trafficking-police-commercial-vehicle-squad-hits-the-roads-9143180/</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26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National Crime Agency (2018). </a:t>
            </a:r>
            <a:r>
              <a:rPr lang="en-GB" sz="1800" i="1" dirty="0">
                <a:effectLst/>
                <a:latin typeface="Aptos" panose="020B0004020202020204" pitchFamily="34" charset="0"/>
                <a:ea typeface="Aptos" panose="020B0004020202020204" pitchFamily="34" charset="0"/>
                <a:cs typeface="Times New Roman" panose="02020603050405020304" pitchFamily="18" charset="0"/>
              </a:rPr>
              <a:t>People smuggling gang tried to use rundown boats for cross Channel migrant journeys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Nationalcrimeagency.gov.uk.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https://www.nationalcrimeagency.gov.uk/news/people-smuggling-gang-tried-to-use-rundown-boats-for-cross-channel-migrant-journeys</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27 Feb. 2025]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‌National Crime Agency (2019). </a:t>
            </a:r>
            <a:r>
              <a:rPr lang="en-GB" sz="1800" i="1" dirty="0">
                <a:effectLst/>
                <a:latin typeface="Aptos" panose="020B0004020202020204" pitchFamily="34" charset="0"/>
                <a:ea typeface="Aptos" panose="020B0004020202020204" pitchFamily="34" charset="0"/>
                <a:cs typeface="Times New Roman" panose="02020603050405020304" pitchFamily="18" charset="0"/>
              </a:rPr>
              <a:t>National Referral Mechanism Statistics</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i="1" dirty="0">
                <a:effectLst/>
                <a:latin typeface="Aptos" panose="020B0004020202020204" pitchFamily="34" charset="0"/>
                <a:ea typeface="Aptos" panose="020B0004020202020204" pitchFamily="34" charset="0"/>
                <a:cs typeface="Times New Roman" panose="02020603050405020304" pitchFamily="18" charset="0"/>
              </a:rPr>
              <a:t>– End of Year Summary 2018</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Nationalcrimeagency.gov.uk.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https://www.nationalcrimeagency.gov.uk/who-we-are/publications/282-national-referral-mechanism-statistics-end-of-year-summary-2018/file</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25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National Crime Agency (2020). </a:t>
            </a:r>
            <a:r>
              <a:rPr lang="en-GB" sz="1800" i="1" dirty="0">
                <a:effectLst/>
                <a:latin typeface="Aptos" panose="020B0004020202020204" pitchFamily="34" charset="0"/>
                <a:ea typeface="Aptos" panose="020B0004020202020204" pitchFamily="34" charset="0"/>
                <a:cs typeface="Times New Roman" panose="02020603050405020304" pitchFamily="18" charset="0"/>
              </a:rPr>
              <a:t>38 arrested as national law enforcement drive targets child traffickers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Nationalcrimeagency.gov.uk.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https://www.nationalcrimeagency.gov.uk/news/38-arrested-as-national-law-enforcement-drive-targets-child-traffickers?highlight=WyJuYXRpb25hbCIsInJlZmVycmFsIiwibWVjaGFuaXNtIiwidG8iLCJvZiIsInllYXIiXQ==</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27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National Crime Agency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Modern Slavery and Human Trafficking. </a:t>
            </a:r>
            <a:r>
              <a:rPr lang="en-GB" sz="1800" dirty="0">
                <a:effectLst/>
                <a:latin typeface="Aptos" panose="020B0004020202020204" pitchFamily="34" charset="0"/>
                <a:ea typeface="Aptos" panose="020B0004020202020204" pitchFamily="34" charset="0"/>
                <a:cs typeface="Times New Roman" panose="02020603050405020304" pitchFamily="18" charset="0"/>
              </a:rPr>
              <a:t>[online] Nationalcrimeagency.gov.uk.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https://www.nationalcrimeagency.gov.uk/threats/nsa-modern-slavery-and-human-trafficking-2024</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25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Northamptonshire Police (2022) </a:t>
            </a:r>
            <a:r>
              <a:rPr lang="en-GB" sz="1800" i="1" dirty="0">
                <a:effectLst/>
                <a:latin typeface="Aptos" panose="020B0004020202020204" pitchFamily="34" charset="0"/>
                <a:ea typeface="Aptos" panose="020B0004020202020204" pitchFamily="34" charset="0"/>
                <a:cs typeface="Times New Roman" panose="02020603050405020304" pitchFamily="18" charset="0"/>
              </a:rPr>
              <a:t>Chief Constable's Annual Report 2021/22</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Northamptonshire Police.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https://www.northants.police.uk/police-forces/northamptonshire-police/areas/northamptonshire-force-content/about-us/about-us/chiefconstablesreport/chief-constables-annual-report-202122/performance/</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27 Feb. 2024]</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Office for Health Improvement and Disparities (2017). </a:t>
            </a:r>
            <a:r>
              <a:rPr lang="en-GB" sz="1800" i="1" dirty="0">
                <a:effectLst/>
                <a:latin typeface="Aptos" panose="020B0004020202020204" pitchFamily="34" charset="0"/>
                <a:ea typeface="Aptos" panose="020B0004020202020204" pitchFamily="34" charset="0"/>
                <a:cs typeface="Times New Roman" panose="02020603050405020304" pitchFamily="18" charset="0"/>
              </a:rPr>
              <a:t>Human trafficking: Migrant Health Guide</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https://www.gov.uk/guidance/human-trafficking-migrant-health-guide</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25 Feb. 2025]</a:t>
            </a:r>
          </a:p>
        </p:txBody>
      </p:sp>
    </p:spTree>
    <p:extLst>
      <p:ext uri="{BB962C8B-B14F-4D97-AF65-F5344CB8AC3E}">
        <p14:creationId xmlns:p14="http://schemas.microsoft.com/office/powerpoint/2010/main" val="561713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2374C-8B7B-F6AB-58A5-EEAB59DA57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B7CAB4-7454-6F8D-5B5B-4926F7A9AEE3}"/>
              </a:ext>
            </a:extLst>
          </p:cNvPr>
          <p:cNvSpPr>
            <a:spLocks noGrp="1"/>
          </p:cNvSpPr>
          <p:nvPr>
            <p:ph type="title"/>
          </p:nvPr>
        </p:nvSpPr>
        <p:spPr>
          <a:xfrm>
            <a:off x="4895850" y="245917"/>
            <a:ext cx="2400300" cy="508000"/>
          </a:xfrm>
        </p:spPr>
        <p:txBody>
          <a:bodyPr>
            <a:normAutofit fontScale="90000"/>
          </a:bodyPr>
          <a:lstStyle/>
          <a:p>
            <a:r>
              <a:rPr lang="en-GB" sz="3200" dirty="0"/>
              <a:t>References </a:t>
            </a:r>
          </a:p>
        </p:txBody>
      </p:sp>
      <p:sp>
        <p:nvSpPr>
          <p:cNvPr id="3" name="Content Placeholder 2">
            <a:extLst>
              <a:ext uri="{FF2B5EF4-FFF2-40B4-BE49-F238E27FC236}">
                <a16:creationId xmlns:a16="http://schemas.microsoft.com/office/drawing/2014/main" id="{EF6CB4DE-67A6-6AF2-8FE0-4190C240EAE0}"/>
              </a:ext>
            </a:extLst>
          </p:cNvPr>
          <p:cNvSpPr>
            <a:spLocks noGrp="1"/>
          </p:cNvSpPr>
          <p:nvPr>
            <p:ph idx="1"/>
          </p:nvPr>
        </p:nvSpPr>
        <p:spPr>
          <a:xfrm>
            <a:off x="571500" y="753917"/>
            <a:ext cx="10858500" cy="5858165"/>
          </a:xfrm>
        </p:spPr>
        <p:txBody>
          <a:bodyPr>
            <a:normAutofit fontScale="92500" lnSpcReduction="1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Shaw, D (2021). </a:t>
            </a:r>
            <a:r>
              <a:rPr lang="en-GB" sz="1800" i="1" dirty="0">
                <a:effectLst/>
                <a:latin typeface="Aptos" panose="020B0004020202020204" pitchFamily="34" charset="0"/>
                <a:ea typeface="Aptos" panose="020B0004020202020204" pitchFamily="34" charset="0"/>
                <a:cs typeface="Times New Roman" panose="02020603050405020304" pitchFamily="18" charset="0"/>
              </a:rPr>
              <a:t>Modern Slavery: National Referral Mechanism and Duty to Notify statistics UK, end of year summary, 2020</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https://www.gov.uk/government/statistics/modern-slavery-national-referral-mechanism-and-duty-to-notify-statistics-uk-end-of-year-summary-2020/modern-slavery-national-referral-mechanism-and-duty-to-notify-statistics-uk-end-of-year-summary-2020</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26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‌Suffolk Constabulary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Keeping Our Roads Safe Report 2023-24</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Suffolk Police.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https://suffolk-pcc.gov.uk/wp-content/uploads/2024/07/8.-AP24_34-Keeping-Our-Roads-Safe-Report-2023-24-FINAL.pdf</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27 Feb. 2025]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The BBC (2019). ‘Slavery arrest after 20 people found in van in Stratford’, </a:t>
            </a:r>
            <a:r>
              <a:rPr lang="en-GB" sz="1800" i="1" dirty="0">
                <a:effectLst/>
                <a:latin typeface="Aptos" panose="020B0004020202020204" pitchFamily="34" charset="0"/>
                <a:ea typeface="Aptos" panose="020B0004020202020204" pitchFamily="34" charset="0"/>
                <a:cs typeface="Times New Roman" panose="02020603050405020304" pitchFamily="18" charset="0"/>
              </a:rPr>
              <a:t>BBC News</a:t>
            </a:r>
            <a:r>
              <a:rPr lang="en-GB" sz="1800" dirty="0">
                <a:effectLst/>
                <a:latin typeface="Aptos" panose="020B0004020202020204" pitchFamily="34" charset="0"/>
                <a:ea typeface="Aptos" panose="020B0004020202020204" pitchFamily="34" charset="0"/>
                <a:cs typeface="Times New Roman" panose="02020603050405020304" pitchFamily="18" charset="0"/>
              </a:rPr>
              <a:t>, 10 July.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https://www.bbc.co.uk/news/uk-england-coventry-warwickshire-48936651</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25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The Inter-Agency Coordination Group against Trafficking in Persons (2016).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IS THE DIFFERENCE BETWEEN TRAFFICKING IN PERSONS AND SMUGGLING OF MIGRANTS?. </a:t>
            </a:r>
            <a:r>
              <a:rPr lang="en-GB" sz="1800" dirty="0">
                <a:effectLst/>
                <a:latin typeface="Aptos" panose="020B0004020202020204" pitchFamily="34" charset="0"/>
                <a:ea typeface="Aptos" panose="020B0004020202020204" pitchFamily="34" charset="0"/>
                <a:cs typeface="Times New Roman" panose="02020603050405020304" pitchFamily="18" charset="0"/>
              </a:rPr>
              <a:t>[online] ICAT.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https://icat.un.org/sites/g/files/tmzbdl461/files/publications/what_is_the_difference_between_trafficking_in_persons_and_smuggling_of_migrants.pdf</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26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United Nations : Office on Drugs and Crime. (n.d.). </a:t>
            </a:r>
            <a:r>
              <a:rPr lang="en-GB" sz="1800" i="1" dirty="0">
                <a:effectLst/>
                <a:latin typeface="Aptos" panose="020B0004020202020204" pitchFamily="34" charset="0"/>
                <a:ea typeface="Aptos" panose="020B0004020202020204" pitchFamily="34" charset="0"/>
                <a:cs typeface="Times New Roman" panose="02020603050405020304" pitchFamily="18" charset="0"/>
              </a:rPr>
              <a:t>Human Trafficking FAQs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United Nations.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https://www.unodc.org/unodc/en/human-trafficking/faqs.html#h7</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25 Feb.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Wood, D., Bradshaw, S., Dickens, T., Parker-McLeod, J., Simpson, F., and Weaver, G. (2022) </a:t>
            </a:r>
            <a:r>
              <a:rPr lang="en-GB" sz="1800" i="1" dirty="0">
                <a:effectLst/>
                <a:latin typeface="Aptos" panose="020B0004020202020204" pitchFamily="34" charset="0"/>
                <a:ea typeface="Aptos" panose="020B0004020202020204" pitchFamily="34" charset="0"/>
                <a:cs typeface="Times New Roman" panose="02020603050405020304" pitchFamily="18" charset="0"/>
              </a:rPr>
              <a:t>Blackstone's Handbook for Policing Students</a:t>
            </a:r>
            <a:r>
              <a:rPr lang="en-GB" sz="1800" dirty="0">
                <a:effectLst/>
                <a:latin typeface="Aptos" panose="020B0004020202020204" pitchFamily="34" charset="0"/>
                <a:ea typeface="Aptos" panose="020B0004020202020204" pitchFamily="34" charset="0"/>
                <a:cs typeface="Times New Roman" panose="02020603050405020304" pitchFamily="18" charset="0"/>
              </a:rPr>
              <a:t>. 17th </a:t>
            </a:r>
            <a:r>
              <a:rPr lang="en-GB" sz="18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dirty="0">
                <a:effectLst/>
                <a:latin typeface="Aptos" panose="020B0004020202020204" pitchFamily="34" charset="0"/>
                <a:ea typeface="Aptos" panose="020B0004020202020204" pitchFamily="34" charset="0"/>
                <a:cs typeface="Times New Roman" panose="02020603050405020304" pitchFamily="18" charset="0"/>
              </a:rPr>
              <a:t>. Oxford: Oxford University Press. </a:t>
            </a:r>
          </a:p>
        </p:txBody>
      </p:sp>
    </p:spTree>
    <p:extLst>
      <p:ext uri="{BB962C8B-B14F-4D97-AF65-F5344CB8AC3E}">
        <p14:creationId xmlns:p14="http://schemas.microsoft.com/office/powerpoint/2010/main" val="915750609"/>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1431</TotalTime>
  <Words>2350</Words>
  <Application>Microsoft Office PowerPoint</Application>
  <PresentationFormat>Widescreen</PresentationFormat>
  <Paragraphs>130</Paragraphs>
  <Slides>14</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Avenir Next LT Pro</vt:lpstr>
      <vt:lpstr>Avenir Next LT Pro Light</vt:lpstr>
      <vt:lpstr>Sitka Subheading</vt:lpstr>
      <vt:lpstr>PebbleVTI</vt:lpstr>
      <vt:lpstr>How Vehicles Are Used In Human Trafficking</vt:lpstr>
      <vt:lpstr>Introduction</vt:lpstr>
      <vt:lpstr>Core Elements of Human Trafficking</vt:lpstr>
      <vt:lpstr>Internal vs External Trafficking</vt:lpstr>
      <vt:lpstr>Trafficking Tragedy:  The Essex Lorry Deaths</vt:lpstr>
      <vt:lpstr>Why Road Networks Are Key In Human Trafficking</vt:lpstr>
      <vt:lpstr>Policing Initiatives</vt:lpstr>
      <vt:lpstr>Challenges In Tackling Human Trafficking</vt:lpstr>
      <vt:lpstr>Cross-Border Collaborations </vt:lpstr>
      <vt:lpstr>Effectiveness of  Road Policing </vt:lpstr>
      <vt:lpstr>Conclusion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Tanith Coulson</dc:creator>
  <cp:lastModifiedBy>Tanith Coulson</cp:lastModifiedBy>
  <cp:revision>4</cp:revision>
  <dcterms:created xsi:type="dcterms:W3CDTF">2025-02-24T17:07:50Z</dcterms:created>
  <dcterms:modified xsi:type="dcterms:W3CDTF">2025-02-28T17:04:12Z</dcterms:modified>
</cp:coreProperties>
</file>