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D2C830-927B-486E-953D-63DA9FFEDC5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3E41F6-8D6D-4D79-975B-A4E9C89F657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 2025, sustainability and ethics will no longer be optional but core expectations.</a:t>
          </a:r>
        </a:p>
      </dgm:t>
    </dgm:pt>
    <dgm:pt modelId="{D82E38B7-B950-41E7-9E89-A350348DD84E}" type="parTrans" cxnId="{A28714DF-21E7-4FD7-A5B0-113AB545B33F}">
      <dgm:prSet/>
      <dgm:spPr/>
      <dgm:t>
        <a:bodyPr/>
        <a:lstStyle/>
        <a:p>
          <a:endParaRPr lang="en-US"/>
        </a:p>
      </dgm:t>
    </dgm:pt>
    <dgm:pt modelId="{DF40CB49-36A5-4579-9EA3-62FD87D171B0}" type="sibTrans" cxnId="{A28714DF-21E7-4FD7-A5B0-113AB545B33F}">
      <dgm:prSet/>
      <dgm:spPr/>
      <dgm:t>
        <a:bodyPr/>
        <a:lstStyle/>
        <a:p>
          <a:endParaRPr lang="en-US"/>
        </a:p>
      </dgm:t>
    </dgm:pt>
    <dgm:pt modelId="{8A922140-C48F-4018-A10C-70037787D0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Consumers will continue to support those brands who are honest, transparent and act with a social purpose.</a:t>
          </a:r>
        </a:p>
      </dgm:t>
    </dgm:pt>
    <dgm:pt modelId="{9DA34C37-0750-40EA-8E84-6C43954AD2CF}" type="parTrans" cxnId="{E4680340-E2B2-4E4A-B3DC-E95020B93C36}">
      <dgm:prSet/>
      <dgm:spPr/>
      <dgm:t>
        <a:bodyPr/>
        <a:lstStyle/>
        <a:p>
          <a:endParaRPr lang="en-US"/>
        </a:p>
      </dgm:t>
    </dgm:pt>
    <dgm:pt modelId="{B1BDCBE7-0028-4899-8D74-1603FC2010B8}" type="sibTrans" cxnId="{E4680340-E2B2-4E4A-B3DC-E95020B93C36}">
      <dgm:prSet/>
      <dgm:spPr/>
      <dgm:t>
        <a:bodyPr/>
        <a:lstStyle/>
        <a:p>
          <a:endParaRPr lang="en-US"/>
        </a:p>
      </dgm:t>
    </dgm:pt>
    <dgm:pt modelId="{B9B342BC-AD61-40CA-96BF-12E9DFC6E1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As mentioned before, professional investors and government are using ESG(Environmental, Social, Governance) criteria to evaluate performance.</a:t>
          </a:r>
        </a:p>
      </dgm:t>
    </dgm:pt>
    <dgm:pt modelId="{AB245868-EF86-4279-8D8F-9C1AFB996D3E}" type="parTrans" cxnId="{55E12E5E-373F-48D0-B8F9-6480C97A5D6E}">
      <dgm:prSet/>
      <dgm:spPr/>
      <dgm:t>
        <a:bodyPr/>
        <a:lstStyle/>
        <a:p>
          <a:endParaRPr lang="en-US"/>
        </a:p>
      </dgm:t>
    </dgm:pt>
    <dgm:pt modelId="{53EDB249-0F03-45ED-A0C6-909465849F9D}" type="sibTrans" cxnId="{55E12E5E-373F-48D0-B8F9-6480C97A5D6E}">
      <dgm:prSet/>
      <dgm:spPr/>
      <dgm:t>
        <a:bodyPr/>
        <a:lstStyle/>
        <a:p>
          <a:endParaRPr lang="en-US"/>
        </a:p>
      </dgm:t>
    </dgm:pt>
    <dgm:pt modelId="{D5B9B84C-8062-4163-B377-DE586A8078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societal marketing philosophy can act as a framework for positive, ethical innovation for businesses monitoring long-term growth. </a:t>
          </a:r>
        </a:p>
      </dgm:t>
    </dgm:pt>
    <dgm:pt modelId="{BC054982-386E-4595-B486-78B34848C0E8}" type="parTrans" cxnId="{2C774F52-FDD8-470C-810D-8E0C74B79C8A}">
      <dgm:prSet/>
      <dgm:spPr/>
      <dgm:t>
        <a:bodyPr/>
        <a:lstStyle/>
        <a:p>
          <a:endParaRPr lang="en-US"/>
        </a:p>
      </dgm:t>
    </dgm:pt>
    <dgm:pt modelId="{D703ED40-4DB2-4AB6-8CB4-F31D298A6BB8}" type="sibTrans" cxnId="{2C774F52-FDD8-470C-810D-8E0C74B79C8A}">
      <dgm:prSet/>
      <dgm:spPr/>
      <dgm:t>
        <a:bodyPr/>
        <a:lstStyle/>
        <a:p>
          <a:endParaRPr lang="en-US"/>
        </a:p>
      </dgm:t>
    </dgm:pt>
    <dgm:pt modelId="{122CD8CB-ED1B-4692-A435-97839231D8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societal marketing philosophy allows to ensure that businesses can remain competitive and contribute positively to broader social issues such as climate change.</a:t>
          </a:r>
        </a:p>
      </dgm:t>
    </dgm:pt>
    <dgm:pt modelId="{DFF7E70C-56BF-4C3F-9B12-F1E32B4F0F7B}" type="parTrans" cxnId="{72141151-EBB8-414D-9774-BB98ED431527}">
      <dgm:prSet/>
      <dgm:spPr/>
      <dgm:t>
        <a:bodyPr/>
        <a:lstStyle/>
        <a:p>
          <a:endParaRPr lang="en-US"/>
        </a:p>
      </dgm:t>
    </dgm:pt>
    <dgm:pt modelId="{65C51469-0AAF-484A-BC96-1FA0516EB4D9}" type="sibTrans" cxnId="{72141151-EBB8-414D-9774-BB98ED431527}">
      <dgm:prSet/>
      <dgm:spPr/>
      <dgm:t>
        <a:bodyPr/>
        <a:lstStyle/>
        <a:p>
          <a:endParaRPr lang="en-US"/>
        </a:p>
      </dgm:t>
    </dgm:pt>
    <dgm:pt modelId="{11E14C26-6411-4E13-A54B-C5C6156B2E56}" type="pres">
      <dgm:prSet presAssocID="{EFD2C830-927B-486E-953D-63DA9FFEDC54}" presName="root" presStyleCnt="0">
        <dgm:presLayoutVars>
          <dgm:dir/>
          <dgm:resizeHandles val="exact"/>
        </dgm:presLayoutVars>
      </dgm:prSet>
      <dgm:spPr/>
    </dgm:pt>
    <dgm:pt modelId="{C82A9A35-23D3-437C-A8AC-0724D93728C7}" type="pres">
      <dgm:prSet presAssocID="{003E41F6-8D6D-4D79-975B-A4E9C89F6573}" presName="compNode" presStyleCnt="0"/>
      <dgm:spPr/>
    </dgm:pt>
    <dgm:pt modelId="{6EF9274D-21DE-457E-86D4-7BD2B5DAF238}" type="pres">
      <dgm:prSet presAssocID="{003E41F6-8D6D-4D79-975B-A4E9C89F6573}" presName="bgRect" presStyleLbl="bgShp" presStyleIdx="0" presStyleCnt="5"/>
      <dgm:spPr/>
    </dgm:pt>
    <dgm:pt modelId="{8EB47D80-C234-47BF-9912-BA3F117CF6C5}" type="pres">
      <dgm:prSet presAssocID="{003E41F6-8D6D-4D79-975B-A4E9C89F65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DEDC692-6E9C-451B-A981-4DA7F731D8CE}" type="pres">
      <dgm:prSet presAssocID="{003E41F6-8D6D-4D79-975B-A4E9C89F6573}" presName="spaceRect" presStyleCnt="0"/>
      <dgm:spPr/>
    </dgm:pt>
    <dgm:pt modelId="{8F4E74DA-973C-419A-B9BB-68DAE8B0EE3C}" type="pres">
      <dgm:prSet presAssocID="{003E41F6-8D6D-4D79-975B-A4E9C89F6573}" presName="parTx" presStyleLbl="revTx" presStyleIdx="0" presStyleCnt="5">
        <dgm:presLayoutVars>
          <dgm:chMax val="0"/>
          <dgm:chPref val="0"/>
        </dgm:presLayoutVars>
      </dgm:prSet>
      <dgm:spPr/>
    </dgm:pt>
    <dgm:pt modelId="{BDC162DB-3C2D-463F-A475-7430E60E1915}" type="pres">
      <dgm:prSet presAssocID="{DF40CB49-36A5-4579-9EA3-62FD87D171B0}" presName="sibTrans" presStyleCnt="0"/>
      <dgm:spPr/>
    </dgm:pt>
    <dgm:pt modelId="{DEC6F179-02D1-4A69-9ACD-DAEAFF19E5B9}" type="pres">
      <dgm:prSet presAssocID="{8A922140-C48F-4018-A10C-70037787D0AD}" presName="compNode" presStyleCnt="0"/>
      <dgm:spPr/>
    </dgm:pt>
    <dgm:pt modelId="{3127EEB3-F3CA-4FF2-81A6-70634256F022}" type="pres">
      <dgm:prSet presAssocID="{8A922140-C48F-4018-A10C-70037787D0AD}" presName="bgRect" presStyleLbl="bgShp" presStyleIdx="1" presStyleCnt="5"/>
      <dgm:spPr/>
    </dgm:pt>
    <dgm:pt modelId="{7FBBF7E9-7DF1-4C10-B4D3-490B8B738542}" type="pres">
      <dgm:prSet presAssocID="{8A922140-C48F-4018-A10C-70037787D0A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3389DF75-54B1-4BF9-9337-0D50967D464B}" type="pres">
      <dgm:prSet presAssocID="{8A922140-C48F-4018-A10C-70037787D0AD}" presName="spaceRect" presStyleCnt="0"/>
      <dgm:spPr/>
    </dgm:pt>
    <dgm:pt modelId="{8F6417EA-0A85-4D07-B479-4174045883E0}" type="pres">
      <dgm:prSet presAssocID="{8A922140-C48F-4018-A10C-70037787D0AD}" presName="parTx" presStyleLbl="revTx" presStyleIdx="1" presStyleCnt="5">
        <dgm:presLayoutVars>
          <dgm:chMax val="0"/>
          <dgm:chPref val="0"/>
        </dgm:presLayoutVars>
      </dgm:prSet>
      <dgm:spPr/>
    </dgm:pt>
    <dgm:pt modelId="{49E97B89-8CF2-485B-9DEC-680E97357CB0}" type="pres">
      <dgm:prSet presAssocID="{B1BDCBE7-0028-4899-8D74-1603FC2010B8}" presName="sibTrans" presStyleCnt="0"/>
      <dgm:spPr/>
    </dgm:pt>
    <dgm:pt modelId="{07E5F6C9-A937-42E8-9A15-6B493D75CB96}" type="pres">
      <dgm:prSet presAssocID="{B9B342BC-AD61-40CA-96BF-12E9DFC6E16A}" presName="compNode" presStyleCnt="0"/>
      <dgm:spPr/>
    </dgm:pt>
    <dgm:pt modelId="{32F5429C-2F99-4410-BD80-E5D0525FB802}" type="pres">
      <dgm:prSet presAssocID="{B9B342BC-AD61-40CA-96BF-12E9DFC6E16A}" presName="bgRect" presStyleLbl="bgShp" presStyleIdx="2" presStyleCnt="5"/>
      <dgm:spPr/>
    </dgm:pt>
    <dgm:pt modelId="{F9074F28-2B34-4E2A-858B-96380CF5107E}" type="pres">
      <dgm:prSet presAssocID="{B9B342BC-AD61-40CA-96BF-12E9DFC6E16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80A8D4F-4635-4D45-BC0E-A6190AA5DBAC}" type="pres">
      <dgm:prSet presAssocID="{B9B342BC-AD61-40CA-96BF-12E9DFC6E16A}" presName="spaceRect" presStyleCnt="0"/>
      <dgm:spPr/>
    </dgm:pt>
    <dgm:pt modelId="{20DFE542-6E20-408A-B15E-C56D480D5F5F}" type="pres">
      <dgm:prSet presAssocID="{B9B342BC-AD61-40CA-96BF-12E9DFC6E16A}" presName="parTx" presStyleLbl="revTx" presStyleIdx="2" presStyleCnt="5">
        <dgm:presLayoutVars>
          <dgm:chMax val="0"/>
          <dgm:chPref val="0"/>
        </dgm:presLayoutVars>
      </dgm:prSet>
      <dgm:spPr/>
    </dgm:pt>
    <dgm:pt modelId="{6C4EE5D1-8738-4E41-B056-2166F3B66B8F}" type="pres">
      <dgm:prSet presAssocID="{53EDB249-0F03-45ED-A0C6-909465849F9D}" presName="sibTrans" presStyleCnt="0"/>
      <dgm:spPr/>
    </dgm:pt>
    <dgm:pt modelId="{09C53375-D4F1-413D-B86C-BBD173707F3A}" type="pres">
      <dgm:prSet presAssocID="{D5B9B84C-8062-4163-B377-DE586A807844}" presName="compNode" presStyleCnt="0"/>
      <dgm:spPr/>
    </dgm:pt>
    <dgm:pt modelId="{93712E7A-90B5-41AF-801F-B4629C0BFFDF}" type="pres">
      <dgm:prSet presAssocID="{D5B9B84C-8062-4163-B377-DE586A807844}" presName="bgRect" presStyleLbl="bgShp" presStyleIdx="3" presStyleCnt="5"/>
      <dgm:spPr/>
    </dgm:pt>
    <dgm:pt modelId="{05705FCB-AEBD-41A2-98B3-47C4613A792E}" type="pres">
      <dgm:prSet presAssocID="{D5B9B84C-8062-4163-B377-DE586A80784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4EA1261-F514-4E1B-9C8E-EEAF16767AB0}" type="pres">
      <dgm:prSet presAssocID="{D5B9B84C-8062-4163-B377-DE586A807844}" presName="spaceRect" presStyleCnt="0"/>
      <dgm:spPr/>
    </dgm:pt>
    <dgm:pt modelId="{3C914916-76C2-49D6-B6D6-A98603C662A4}" type="pres">
      <dgm:prSet presAssocID="{D5B9B84C-8062-4163-B377-DE586A807844}" presName="parTx" presStyleLbl="revTx" presStyleIdx="3" presStyleCnt="5">
        <dgm:presLayoutVars>
          <dgm:chMax val="0"/>
          <dgm:chPref val="0"/>
        </dgm:presLayoutVars>
      </dgm:prSet>
      <dgm:spPr/>
    </dgm:pt>
    <dgm:pt modelId="{37E87121-21D5-4EC5-935D-65A6AF9C79E3}" type="pres">
      <dgm:prSet presAssocID="{D703ED40-4DB2-4AB6-8CB4-F31D298A6BB8}" presName="sibTrans" presStyleCnt="0"/>
      <dgm:spPr/>
    </dgm:pt>
    <dgm:pt modelId="{530594AA-D196-4AFD-8258-3E36263AF1D8}" type="pres">
      <dgm:prSet presAssocID="{122CD8CB-ED1B-4692-A435-97839231D887}" presName="compNode" presStyleCnt="0"/>
      <dgm:spPr/>
    </dgm:pt>
    <dgm:pt modelId="{A75EC15C-8D58-4845-B62A-2DC98A7F2B70}" type="pres">
      <dgm:prSet presAssocID="{122CD8CB-ED1B-4692-A435-97839231D887}" presName="bgRect" presStyleLbl="bgShp" presStyleIdx="4" presStyleCnt="5"/>
      <dgm:spPr/>
    </dgm:pt>
    <dgm:pt modelId="{A7B42429-8E5D-4D1E-BCBB-6966CBED5F65}" type="pres">
      <dgm:prSet presAssocID="{122CD8CB-ED1B-4692-A435-97839231D88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5168C9D-FAD4-44AB-B861-6C8DF3DBEADE}" type="pres">
      <dgm:prSet presAssocID="{122CD8CB-ED1B-4692-A435-97839231D887}" presName="spaceRect" presStyleCnt="0"/>
      <dgm:spPr/>
    </dgm:pt>
    <dgm:pt modelId="{4013865A-1CC6-42CB-8627-2C54769F2F2A}" type="pres">
      <dgm:prSet presAssocID="{122CD8CB-ED1B-4692-A435-97839231D88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75ADD32-3684-48C3-BA03-A68A92492334}" type="presOf" srcId="{EFD2C830-927B-486E-953D-63DA9FFEDC54}" destId="{11E14C26-6411-4E13-A54B-C5C6156B2E56}" srcOrd="0" destOrd="0" presId="urn:microsoft.com/office/officeart/2018/2/layout/IconVerticalSolidList"/>
    <dgm:cxn modelId="{E4680340-E2B2-4E4A-B3DC-E95020B93C36}" srcId="{EFD2C830-927B-486E-953D-63DA9FFEDC54}" destId="{8A922140-C48F-4018-A10C-70037787D0AD}" srcOrd="1" destOrd="0" parTransId="{9DA34C37-0750-40EA-8E84-6C43954AD2CF}" sibTransId="{B1BDCBE7-0028-4899-8D74-1603FC2010B8}"/>
    <dgm:cxn modelId="{26463A5D-563E-48A3-9D52-84A4796F48EA}" type="presOf" srcId="{B9B342BC-AD61-40CA-96BF-12E9DFC6E16A}" destId="{20DFE542-6E20-408A-B15E-C56D480D5F5F}" srcOrd="0" destOrd="0" presId="urn:microsoft.com/office/officeart/2018/2/layout/IconVerticalSolidList"/>
    <dgm:cxn modelId="{55E12E5E-373F-48D0-B8F9-6480C97A5D6E}" srcId="{EFD2C830-927B-486E-953D-63DA9FFEDC54}" destId="{B9B342BC-AD61-40CA-96BF-12E9DFC6E16A}" srcOrd="2" destOrd="0" parTransId="{AB245868-EF86-4279-8D8F-9C1AFB996D3E}" sibTransId="{53EDB249-0F03-45ED-A0C6-909465849F9D}"/>
    <dgm:cxn modelId="{A7431449-D815-4CA3-B39D-B9A42B4A3332}" type="presOf" srcId="{003E41F6-8D6D-4D79-975B-A4E9C89F6573}" destId="{8F4E74DA-973C-419A-B9BB-68DAE8B0EE3C}" srcOrd="0" destOrd="0" presId="urn:microsoft.com/office/officeart/2018/2/layout/IconVerticalSolidList"/>
    <dgm:cxn modelId="{72141151-EBB8-414D-9774-BB98ED431527}" srcId="{EFD2C830-927B-486E-953D-63DA9FFEDC54}" destId="{122CD8CB-ED1B-4692-A435-97839231D887}" srcOrd="4" destOrd="0" parTransId="{DFF7E70C-56BF-4C3F-9B12-F1E32B4F0F7B}" sibTransId="{65C51469-0AAF-484A-BC96-1FA0516EB4D9}"/>
    <dgm:cxn modelId="{2C774F52-FDD8-470C-810D-8E0C74B79C8A}" srcId="{EFD2C830-927B-486E-953D-63DA9FFEDC54}" destId="{D5B9B84C-8062-4163-B377-DE586A807844}" srcOrd="3" destOrd="0" parTransId="{BC054982-386E-4595-B486-78B34848C0E8}" sibTransId="{D703ED40-4DB2-4AB6-8CB4-F31D298A6BB8}"/>
    <dgm:cxn modelId="{C4DB3B86-043E-42DF-86A8-51ECFABEAB33}" type="presOf" srcId="{D5B9B84C-8062-4163-B377-DE586A807844}" destId="{3C914916-76C2-49D6-B6D6-A98603C662A4}" srcOrd="0" destOrd="0" presId="urn:microsoft.com/office/officeart/2018/2/layout/IconVerticalSolidList"/>
    <dgm:cxn modelId="{6570A099-3ECC-454F-8B9F-98F71FE36968}" type="presOf" srcId="{8A922140-C48F-4018-A10C-70037787D0AD}" destId="{8F6417EA-0A85-4D07-B479-4174045883E0}" srcOrd="0" destOrd="0" presId="urn:microsoft.com/office/officeart/2018/2/layout/IconVerticalSolidList"/>
    <dgm:cxn modelId="{CCD882C1-CE15-4B42-8B6A-596E929638A2}" type="presOf" srcId="{122CD8CB-ED1B-4692-A435-97839231D887}" destId="{4013865A-1CC6-42CB-8627-2C54769F2F2A}" srcOrd="0" destOrd="0" presId="urn:microsoft.com/office/officeart/2018/2/layout/IconVerticalSolidList"/>
    <dgm:cxn modelId="{A28714DF-21E7-4FD7-A5B0-113AB545B33F}" srcId="{EFD2C830-927B-486E-953D-63DA9FFEDC54}" destId="{003E41F6-8D6D-4D79-975B-A4E9C89F6573}" srcOrd="0" destOrd="0" parTransId="{D82E38B7-B950-41E7-9E89-A350348DD84E}" sibTransId="{DF40CB49-36A5-4579-9EA3-62FD87D171B0}"/>
    <dgm:cxn modelId="{9153FB5D-18D0-43A2-B265-9B2480D7AEBC}" type="presParOf" srcId="{11E14C26-6411-4E13-A54B-C5C6156B2E56}" destId="{C82A9A35-23D3-437C-A8AC-0724D93728C7}" srcOrd="0" destOrd="0" presId="urn:microsoft.com/office/officeart/2018/2/layout/IconVerticalSolidList"/>
    <dgm:cxn modelId="{A43C68D4-4988-4A0E-9D37-D6EB5801B8D4}" type="presParOf" srcId="{C82A9A35-23D3-437C-A8AC-0724D93728C7}" destId="{6EF9274D-21DE-457E-86D4-7BD2B5DAF238}" srcOrd="0" destOrd="0" presId="urn:microsoft.com/office/officeart/2018/2/layout/IconVerticalSolidList"/>
    <dgm:cxn modelId="{DECB89B1-B8E0-4E64-AECA-3D96B9F34CEA}" type="presParOf" srcId="{C82A9A35-23D3-437C-A8AC-0724D93728C7}" destId="{8EB47D80-C234-47BF-9912-BA3F117CF6C5}" srcOrd="1" destOrd="0" presId="urn:microsoft.com/office/officeart/2018/2/layout/IconVerticalSolidList"/>
    <dgm:cxn modelId="{A7F46B95-90E9-4431-BE11-E337754BE7A3}" type="presParOf" srcId="{C82A9A35-23D3-437C-A8AC-0724D93728C7}" destId="{EDEDC692-6E9C-451B-A981-4DA7F731D8CE}" srcOrd="2" destOrd="0" presId="urn:microsoft.com/office/officeart/2018/2/layout/IconVerticalSolidList"/>
    <dgm:cxn modelId="{FB1F41FC-1C47-46DA-B8CB-0D328DCC987B}" type="presParOf" srcId="{C82A9A35-23D3-437C-A8AC-0724D93728C7}" destId="{8F4E74DA-973C-419A-B9BB-68DAE8B0EE3C}" srcOrd="3" destOrd="0" presId="urn:microsoft.com/office/officeart/2018/2/layout/IconVerticalSolidList"/>
    <dgm:cxn modelId="{5B073E53-56AD-415B-8E14-1ACAC34817B4}" type="presParOf" srcId="{11E14C26-6411-4E13-A54B-C5C6156B2E56}" destId="{BDC162DB-3C2D-463F-A475-7430E60E1915}" srcOrd="1" destOrd="0" presId="urn:microsoft.com/office/officeart/2018/2/layout/IconVerticalSolidList"/>
    <dgm:cxn modelId="{F151D74C-35CF-43E3-8FD3-0AF91725A8AB}" type="presParOf" srcId="{11E14C26-6411-4E13-A54B-C5C6156B2E56}" destId="{DEC6F179-02D1-4A69-9ACD-DAEAFF19E5B9}" srcOrd="2" destOrd="0" presId="urn:microsoft.com/office/officeart/2018/2/layout/IconVerticalSolidList"/>
    <dgm:cxn modelId="{0BE56D8C-4720-4F2C-942D-E7BD71C717DB}" type="presParOf" srcId="{DEC6F179-02D1-4A69-9ACD-DAEAFF19E5B9}" destId="{3127EEB3-F3CA-4FF2-81A6-70634256F022}" srcOrd="0" destOrd="0" presId="urn:microsoft.com/office/officeart/2018/2/layout/IconVerticalSolidList"/>
    <dgm:cxn modelId="{B836C067-DFBA-4070-AAE2-2A1A27B9EB0A}" type="presParOf" srcId="{DEC6F179-02D1-4A69-9ACD-DAEAFF19E5B9}" destId="{7FBBF7E9-7DF1-4C10-B4D3-490B8B738542}" srcOrd="1" destOrd="0" presId="urn:microsoft.com/office/officeart/2018/2/layout/IconVerticalSolidList"/>
    <dgm:cxn modelId="{AF5710C3-0487-40F6-AB30-4EC1A00C234D}" type="presParOf" srcId="{DEC6F179-02D1-4A69-9ACD-DAEAFF19E5B9}" destId="{3389DF75-54B1-4BF9-9337-0D50967D464B}" srcOrd="2" destOrd="0" presId="urn:microsoft.com/office/officeart/2018/2/layout/IconVerticalSolidList"/>
    <dgm:cxn modelId="{7BFC5A06-830A-42B3-8574-46ECEC0E72C1}" type="presParOf" srcId="{DEC6F179-02D1-4A69-9ACD-DAEAFF19E5B9}" destId="{8F6417EA-0A85-4D07-B479-4174045883E0}" srcOrd="3" destOrd="0" presId="urn:microsoft.com/office/officeart/2018/2/layout/IconVerticalSolidList"/>
    <dgm:cxn modelId="{1BC5D32F-6BE7-4878-8E29-41B37F312706}" type="presParOf" srcId="{11E14C26-6411-4E13-A54B-C5C6156B2E56}" destId="{49E97B89-8CF2-485B-9DEC-680E97357CB0}" srcOrd="3" destOrd="0" presId="urn:microsoft.com/office/officeart/2018/2/layout/IconVerticalSolidList"/>
    <dgm:cxn modelId="{4782881B-3509-4504-B424-F7DAF828BF05}" type="presParOf" srcId="{11E14C26-6411-4E13-A54B-C5C6156B2E56}" destId="{07E5F6C9-A937-42E8-9A15-6B493D75CB96}" srcOrd="4" destOrd="0" presId="urn:microsoft.com/office/officeart/2018/2/layout/IconVerticalSolidList"/>
    <dgm:cxn modelId="{B8452685-FB8D-4CBB-A883-7AA496D0873A}" type="presParOf" srcId="{07E5F6C9-A937-42E8-9A15-6B493D75CB96}" destId="{32F5429C-2F99-4410-BD80-E5D0525FB802}" srcOrd="0" destOrd="0" presId="urn:microsoft.com/office/officeart/2018/2/layout/IconVerticalSolidList"/>
    <dgm:cxn modelId="{48ABDF67-7F37-4F3D-BDE1-22CFE96C4ABD}" type="presParOf" srcId="{07E5F6C9-A937-42E8-9A15-6B493D75CB96}" destId="{F9074F28-2B34-4E2A-858B-96380CF5107E}" srcOrd="1" destOrd="0" presId="urn:microsoft.com/office/officeart/2018/2/layout/IconVerticalSolidList"/>
    <dgm:cxn modelId="{5B6F090F-8F37-48F2-B99A-3EDCC7044DBF}" type="presParOf" srcId="{07E5F6C9-A937-42E8-9A15-6B493D75CB96}" destId="{B80A8D4F-4635-4D45-BC0E-A6190AA5DBAC}" srcOrd="2" destOrd="0" presId="urn:microsoft.com/office/officeart/2018/2/layout/IconVerticalSolidList"/>
    <dgm:cxn modelId="{1321CCE6-3804-4338-A24D-F92662F7ABEE}" type="presParOf" srcId="{07E5F6C9-A937-42E8-9A15-6B493D75CB96}" destId="{20DFE542-6E20-408A-B15E-C56D480D5F5F}" srcOrd="3" destOrd="0" presId="urn:microsoft.com/office/officeart/2018/2/layout/IconVerticalSolidList"/>
    <dgm:cxn modelId="{389D9DC5-4EE2-4B2C-A6C7-77855B12316B}" type="presParOf" srcId="{11E14C26-6411-4E13-A54B-C5C6156B2E56}" destId="{6C4EE5D1-8738-4E41-B056-2166F3B66B8F}" srcOrd="5" destOrd="0" presId="urn:microsoft.com/office/officeart/2018/2/layout/IconVerticalSolidList"/>
    <dgm:cxn modelId="{D023F38B-9B65-459E-B377-1927CA7BE1A8}" type="presParOf" srcId="{11E14C26-6411-4E13-A54B-C5C6156B2E56}" destId="{09C53375-D4F1-413D-B86C-BBD173707F3A}" srcOrd="6" destOrd="0" presId="urn:microsoft.com/office/officeart/2018/2/layout/IconVerticalSolidList"/>
    <dgm:cxn modelId="{6069CC75-1A16-4A1A-B6ED-E67980DF8796}" type="presParOf" srcId="{09C53375-D4F1-413D-B86C-BBD173707F3A}" destId="{93712E7A-90B5-41AF-801F-B4629C0BFFDF}" srcOrd="0" destOrd="0" presId="urn:microsoft.com/office/officeart/2018/2/layout/IconVerticalSolidList"/>
    <dgm:cxn modelId="{1A0612D8-36F0-4F9B-B2E8-DFEC9224D901}" type="presParOf" srcId="{09C53375-D4F1-413D-B86C-BBD173707F3A}" destId="{05705FCB-AEBD-41A2-98B3-47C4613A792E}" srcOrd="1" destOrd="0" presId="urn:microsoft.com/office/officeart/2018/2/layout/IconVerticalSolidList"/>
    <dgm:cxn modelId="{EC27A9D9-A91A-4454-85A8-4C938CBB9068}" type="presParOf" srcId="{09C53375-D4F1-413D-B86C-BBD173707F3A}" destId="{24EA1261-F514-4E1B-9C8E-EEAF16767AB0}" srcOrd="2" destOrd="0" presId="urn:microsoft.com/office/officeart/2018/2/layout/IconVerticalSolidList"/>
    <dgm:cxn modelId="{1328DBB7-3E01-45A3-8703-96F936211325}" type="presParOf" srcId="{09C53375-D4F1-413D-B86C-BBD173707F3A}" destId="{3C914916-76C2-49D6-B6D6-A98603C662A4}" srcOrd="3" destOrd="0" presId="urn:microsoft.com/office/officeart/2018/2/layout/IconVerticalSolidList"/>
    <dgm:cxn modelId="{8AF9B8B7-2176-4F4C-8EC5-3F02B7D0541B}" type="presParOf" srcId="{11E14C26-6411-4E13-A54B-C5C6156B2E56}" destId="{37E87121-21D5-4EC5-935D-65A6AF9C79E3}" srcOrd="7" destOrd="0" presId="urn:microsoft.com/office/officeart/2018/2/layout/IconVerticalSolidList"/>
    <dgm:cxn modelId="{DE9787FE-8760-4D9C-AD53-1FD4E3C1A2FA}" type="presParOf" srcId="{11E14C26-6411-4E13-A54B-C5C6156B2E56}" destId="{530594AA-D196-4AFD-8258-3E36263AF1D8}" srcOrd="8" destOrd="0" presId="urn:microsoft.com/office/officeart/2018/2/layout/IconVerticalSolidList"/>
    <dgm:cxn modelId="{A0F54267-B5A9-41EE-8339-5432051E191D}" type="presParOf" srcId="{530594AA-D196-4AFD-8258-3E36263AF1D8}" destId="{A75EC15C-8D58-4845-B62A-2DC98A7F2B70}" srcOrd="0" destOrd="0" presId="urn:microsoft.com/office/officeart/2018/2/layout/IconVerticalSolidList"/>
    <dgm:cxn modelId="{5739534C-45F7-469C-BDA0-E1C5693F44A9}" type="presParOf" srcId="{530594AA-D196-4AFD-8258-3E36263AF1D8}" destId="{A7B42429-8E5D-4D1E-BCBB-6966CBED5F65}" srcOrd="1" destOrd="0" presId="urn:microsoft.com/office/officeart/2018/2/layout/IconVerticalSolidList"/>
    <dgm:cxn modelId="{DA667558-33C1-4128-8A8F-2DEE317CA804}" type="presParOf" srcId="{530594AA-D196-4AFD-8258-3E36263AF1D8}" destId="{F5168C9D-FAD4-44AB-B861-6C8DF3DBEADE}" srcOrd="2" destOrd="0" presId="urn:microsoft.com/office/officeart/2018/2/layout/IconVerticalSolidList"/>
    <dgm:cxn modelId="{3AB146DC-AC30-4827-89E0-D61D7F9E7E06}" type="presParOf" srcId="{530594AA-D196-4AFD-8258-3E36263AF1D8}" destId="{4013865A-1CC6-42CB-8627-2C54769F2F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9274D-21DE-457E-86D4-7BD2B5DAF238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47D80-C234-47BF-9912-BA3F117CF6C5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E74DA-973C-419A-B9BB-68DAE8B0EE3C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 2025, sustainability and ethics will no longer be optional but core expectations.</a:t>
          </a:r>
        </a:p>
      </dsp:txBody>
      <dsp:txXfrm>
        <a:off x="836323" y="3399"/>
        <a:ext cx="9679276" cy="724089"/>
      </dsp:txXfrm>
    </dsp:sp>
    <dsp:sp modelId="{3127EEB3-F3CA-4FF2-81A6-70634256F022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BBF7E9-7DF1-4C10-B4D3-490B8B738542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417EA-0A85-4D07-B479-4174045883E0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Consumers will continue to support those brands who are honest, transparent and act with a social purpose.</a:t>
          </a:r>
        </a:p>
      </dsp:txBody>
      <dsp:txXfrm>
        <a:off x="836323" y="908511"/>
        <a:ext cx="9679276" cy="724089"/>
      </dsp:txXfrm>
    </dsp:sp>
    <dsp:sp modelId="{32F5429C-2F99-4410-BD80-E5D0525FB80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074F28-2B34-4E2A-858B-96380CF5107E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FE542-6E20-408A-B15E-C56D480D5F5F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As mentioned before, professional investors and government are using ESG(Environmental, Social, Governance) criteria to evaluate performance.</a:t>
          </a:r>
        </a:p>
      </dsp:txBody>
      <dsp:txXfrm>
        <a:off x="836323" y="1813624"/>
        <a:ext cx="9679276" cy="724089"/>
      </dsp:txXfrm>
    </dsp:sp>
    <dsp:sp modelId="{93712E7A-90B5-41AF-801F-B4629C0BFFDF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05FCB-AEBD-41A2-98B3-47C4613A792E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14916-76C2-49D6-B6D6-A98603C662A4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societal marketing philosophy can act as a framework for positive, ethical innovation for businesses monitoring long-term growth. </a:t>
          </a:r>
        </a:p>
      </dsp:txBody>
      <dsp:txXfrm>
        <a:off x="836323" y="2718736"/>
        <a:ext cx="9679276" cy="724089"/>
      </dsp:txXfrm>
    </dsp:sp>
    <dsp:sp modelId="{A75EC15C-8D58-4845-B62A-2DC98A7F2B70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42429-8E5D-4D1E-BCBB-6966CBED5F65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3865A-1CC6-42CB-8627-2C54769F2F2A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societal marketing philosophy allows to ensure that businesses can remain competitive and contribute positively to broader social issues such as climate change.</a:t>
          </a:r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40A4F-9578-B1D5-12C6-20B288518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E023C6-BA41-EB61-2D87-3BEB4BBF37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4F862-7586-9802-6785-C4D42ECA8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E5F16-A9EB-D10D-0E39-594D03170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BB15F-9C29-1F80-7F55-B30EAF905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878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5FD16-4EF6-B290-7015-AE65382E6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F3755-C626-2220-4A13-E86230F445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C0D4E-51B8-D1FE-52AC-CB1306FA2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D19B6-4930-C109-5D41-AA94D005C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0C1A8-A188-B1E1-B2B8-B7C8BE285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9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E05B-A528-3EDA-B394-501C43F0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9BE73-9343-84FE-443C-AAD472F70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31623-34EF-7770-D8A4-B8F88C0E4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30A9-7697-6699-0CBA-66980487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77F16-5F58-3002-C06D-EA476810F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624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6F758-7651-8377-2960-4EB50940A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E6564-7B45-ADEE-2148-100FE86E66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91B24-3943-604E-7550-5833F4690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95E60-43CD-03F5-B4A8-382EDC670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801ACD-4D0E-DC63-B142-0248DD874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90144-5279-6BA4-7FA6-510DFAE9E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9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FD19B-2798-125D-83BD-F0F21F0A3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3B3879-7A96-954D-D5C1-85139614C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BAE89A-8A80-0032-8FA0-FCEB773B39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991809-07D1-4761-8FAE-299231BA77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BABAFA-B0E6-1958-6405-96F2180DD7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56B96A-62D1-D758-7935-479D00BDF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37BCB3-4619-CEEE-7F10-88E907863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C419BA-2829-9764-DCFB-CA6643B20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45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D30DA-C853-FDAB-A67C-1834A441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1419EF-739D-13E7-F5AD-E18EC2402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CD829A-E5A1-553C-9137-1B67048AE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E2CBD-6339-A106-2B22-E8A729262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361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1B1C3A-48AF-BA01-32E7-14CB36D06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1B7260-6625-4500-A908-6A0121829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A39CCE-406D-C7BB-B1B9-32A148C3B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158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CEBB-1110-6F46-7F76-7EA35357F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7966-5A07-D51F-933A-467B1187A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D00E0C-290C-CEC0-15FE-DB5B4FFF6D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31510-BAE0-396D-D26F-BA62BAFFF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DFA868-1111-7F0A-AE9B-6F6D508CB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1C881-C1EC-1429-5F5B-080EB2233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8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9B5BA-BBA7-1B0E-1FCC-DFF4F91A9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F7150A-D3FD-F2B1-D7C6-4DE02FC6D7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58048-7D0F-4792-CBCC-7BDA131F19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5D423-1946-B29B-DAE0-86862166B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DF3CA-BCB0-E5FF-730C-F6D249EA9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C7A26-626E-D137-1ECB-E49F20BC0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254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18A3D-D77F-C59B-24A1-FE221D4A0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871BE5-218A-2D9A-711D-9A5D28A46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D6AD2-4BC6-C648-39B7-29BE20853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629F1-B3A2-5EE2-1170-34AC4E1AC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04925-9AF8-9828-7BEF-BBFE0BADB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79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E9EDCC-6F4F-9438-0183-B15E39442C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365C7-70FE-6752-7DC3-68C3A165F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71121-CC96-CF78-294C-80045AC7D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3C487-67D8-0802-7E2D-AF8C616A8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CFCD-E95F-2A16-739E-FA21722EE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44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38576B-CAC7-B518-3D38-BFC8CBB3D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C8C17-A82E-4317-614E-A6A7D09A0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45669-4D58-F231-7858-BA10EFA5D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2CD15E-9290-4F77-902F-EAC336C835C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928FE-0872-B677-13CB-D20B04D3C0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E904F-E30D-50A3-065F-EB62E98641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A40A96-DCC3-415F-AB15-308B528D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476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mbains.com/societal-marketing-concept/" TargetMode="External"/><Relationship Id="rId2" Type="http://schemas.openxmlformats.org/officeDocument/2006/relationships/hyperlink" Target="https://www.youngurbanproject.com/societal-marketing-concep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sterclass.com/articles/societal-marketing-concep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BA5F19-D5E1-4ECC-BEC2-DF7AEDFD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B4D578A-F2C4-4EA9-A811-B48E66D63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90156-C403-AA6D-5EF6-1B64CB81A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571" y="5699342"/>
            <a:ext cx="9707911" cy="739881"/>
          </a:xfrm>
        </p:spPr>
        <p:txBody>
          <a:bodyPr>
            <a:noAutofit/>
          </a:bodyPr>
          <a:lstStyle/>
          <a:p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Societal Marketing Concept; Best fit for business in 2025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20B51-7BE8-64AB-9061-F50499E73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2926" y="6468486"/>
            <a:ext cx="7386147" cy="33695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 Black" panose="020B0A04020102020204" pitchFamily="34" charset="0"/>
              </a:rPr>
              <a:t>Eugenia Petroghiru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DA2FE9-7819-7545-4F5F-B187100E2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014" y="1024912"/>
            <a:ext cx="3965920" cy="32173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3953EF-DDFB-D14E-4F6F-5E4979650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718" y="1125072"/>
            <a:ext cx="4533764" cy="301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328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FF48C-AF46-4D52-998F-ED0BDDEEF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39000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69603-C8C4-1C27-3E03-CB8CBAC94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9"/>
            <a:ext cx="5338194" cy="1322888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Integrating Ethics into Marketing</a:t>
            </a:r>
            <a:br>
              <a:rPr lang="en-GB" sz="3200" dirty="0">
                <a:latin typeface="Arial Black" panose="020B0A04020102020204" pitchFamily="34" charset="0"/>
              </a:rPr>
            </a:b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F9030-2D7B-CDFE-E420-5B2937FED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1"/>
            <a:ext cx="4742771" cy="398341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societal marketing philosophy extends the marketing concept by encompassing social and environmental impacts with every business decision.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premise is that success should not be gained at the expense of society or the world.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Business should take into consideration how their business affect people, communities, and the environment.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Adapting sustainable and ethical practices provides a means to develop sustainable trust with customers and stakeholders.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Contemporary consumers are looking to support brands who exhibit genuine concern for sustainability, fairness, and the global wellbeing of others.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56C54F-9FC0-ABBA-0836-FA8AAEE44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0612" y="834656"/>
            <a:ext cx="2445489" cy="24454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629BBE-F537-FFB6-34A9-BF5EEDC88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5898" y="3601878"/>
            <a:ext cx="3674915" cy="244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67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FF48C-AF46-4D52-998F-ED0BDDEEF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39000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8F06F-3626-40C0-830E-E8B51BC73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9"/>
            <a:ext cx="5338194" cy="1322888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Development and Scope of the Concept</a:t>
            </a:r>
            <a:br>
              <a:rPr lang="en-US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D0ACE-A9F6-A70F-2AF7-3BCFDD574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1"/>
            <a:ext cx="4742771" cy="398341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societal marketing philosophy emerged in the 1970's at the time of increasing public awareness around pollution and unethical practices.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societal marketing philosophy builds on the general marketing philosophy but adds an additional layer of greater social responsibility and ethics in relation to formal decision making.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companies who adopt this philosophy are striving to generate profit while contributing positively to society and the environment.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enables convergence between traditional marketing objectives that contribute positively to sustainability, diversity, and ethics in decision-making.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societal marketing philosophy is intended to assist your efforts to ensure that customer satisfaction and value equilibrium with long-lasting benefits for society. 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45B07A-0F5D-890F-23BE-A1AA25E3F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4403" y="834656"/>
            <a:ext cx="2037907" cy="24454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003889-E42E-45F2-B2E2-07343E7D48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2667" y="3601878"/>
            <a:ext cx="3121377" cy="244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306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BC18E71-110D-4FB6-A411-14268735D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EB1DC-69CE-B747-D913-07A3A6FCA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3"/>
            <a:ext cx="7194165" cy="133681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Practical Implementation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F7717-DAF6-250E-521A-51402247E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6778113" cy="390858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general principal of social marketing advocates that businesses should pursue socially relevant innovations that do as little harm as possible to the environment.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Many brands use sustainable materials, decreasing waste through the reuse and recycling as part of their marketing plan.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programs, community projects, or ethical supply chains, help provide a good base for the reputation of a brand.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 instance, companies like Patagonia or Unilever demonstrate how demonstrating a firm commitment to sustainability provides leadership example.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broader business practice shows that being ethically responsible can help to provide a competitive advantage, value add and oversee improved profits.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2A922FF-5D1B-444A-AA3F-33B14B877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0"/>
            <a:ext cx="3581400" cy="6858000"/>
          </a:xfrm>
          <a:custGeom>
            <a:avLst/>
            <a:gdLst>
              <a:gd name="connsiteX0" fmla="*/ 103528 w 3531060"/>
              <a:gd name="connsiteY0" fmla="*/ 0 h 6858000"/>
              <a:gd name="connsiteX1" fmla="*/ 3531060 w 3531060"/>
              <a:gd name="connsiteY1" fmla="*/ 0 h 6858000"/>
              <a:gd name="connsiteX2" fmla="*/ 3531060 w 3531060"/>
              <a:gd name="connsiteY2" fmla="*/ 6858000 h 6858000"/>
              <a:gd name="connsiteX3" fmla="*/ 11227 w 3531060"/>
              <a:gd name="connsiteY3" fmla="*/ 6858000 h 6858000"/>
              <a:gd name="connsiteX4" fmla="*/ 13007 w 3531060"/>
              <a:gd name="connsiteY4" fmla="*/ 6830689 h 6858000"/>
              <a:gd name="connsiteX5" fmla="*/ 13816 w 3531060"/>
              <a:gd name="connsiteY5" fmla="*/ 6805387 h 6858000"/>
              <a:gd name="connsiteX6" fmla="*/ 6804 w 3531060"/>
              <a:gd name="connsiteY6" fmla="*/ 6745068 h 6858000"/>
              <a:gd name="connsiteX7" fmla="*/ 0 w 3531060"/>
              <a:gd name="connsiteY7" fmla="*/ 6729489 h 6858000"/>
              <a:gd name="connsiteX8" fmla="*/ 2954 w 3531060"/>
              <a:gd name="connsiteY8" fmla="*/ 6720173 h 6858000"/>
              <a:gd name="connsiteX9" fmla="*/ 5781 w 3531060"/>
              <a:gd name="connsiteY9" fmla="*/ 6647880 h 6858000"/>
              <a:gd name="connsiteX10" fmla="*/ 18369 w 3531060"/>
              <a:gd name="connsiteY10" fmla="*/ 6601567 h 6858000"/>
              <a:gd name="connsiteX11" fmla="*/ 23416 w 3531060"/>
              <a:gd name="connsiteY11" fmla="*/ 6560762 h 6858000"/>
              <a:gd name="connsiteX12" fmla="*/ 18598 w 3531060"/>
              <a:gd name="connsiteY12" fmla="*/ 6513714 h 6858000"/>
              <a:gd name="connsiteX13" fmla="*/ 59435 w 3531060"/>
              <a:gd name="connsiteY13" fmla="*/ 6445731 h 6858000"/>
              <a:gd name="connsiteX14" fmla="*/ 63794 w 3531060"/>
              <a:gd name="connsiteY14" fmla="*/ 6393381 h 6858000"/>
              <a:gd name="connsiteX15" fmla="*/ 106081 w 3531060"/>
              <a:gd name="connsiteY15" fmla="*/ 6308405 h 6858000"/>
              <a:gd name="connsiteX16" fmla="*/ 113316 w 3531060"/>
              <a:gd name="connsiteY16" fmla="*/ 6212827 h 6858000"/>
              <a:gd name="connsiteX17" fmla="*/ 254196 w 3531060"/>
              <a:gd name="connsiteY17" fmla="*/ 5897402 h 6858000"/>
              <a:gd name="connsiteX18" fmla="*/ 262830 w 3531060"/>
              <a:gd name="connsiteY18" fmla="*/ 5814193 h 6858000"/>
              <a:gd name="connsiteX19" fmla="*/ 280557 w 3531060"/>
              <a:gd name="connsiteY19" fmla="*/ 5702062 h 6858000"/>
              <a:gd name="connsiteX20" fmla="*/ 297372 w 3531060"/>
              <a:gd name="connsiteY20" fmla="*/ 5654420 h 6858000"/>
              <a:gd name="connsiteX21" fmla="*/ 335148 w 3531060"/>
              <a:gd name="connsiteY21" fmla="*/ 5528164 h 6858000"/>
              <a:gd name="connsiteX22" fmla="*/ 360460 w 3531060"/>
              <a:gd name="connsiteY22" fmla="*/ 5405598 h 6858000"/>
              <a:gd name="connsiteX23" fmla="*/ 397460 w 3531060"/>
              <a:gd name="connsiteY23" fmla="*/ 5273144 h 6858000"/>
              <a:gd name="connsiteX24" fmla="*/ 494993 w 3531060"/>
              <a:gd name="connsiteY24" fmla="*/ 4964102 h 6858000"/>
              <a:gd name="connsiteX25" fmla="*/ 568696 w 3531060"/>
              <a:gd name="connsiteY25" fmla="*/ 4673314 h 6858000"/>
              <a:gd name="connsiteX26" fmla="*/ 564053 w 3531060"/>
              <a:gd name="connsiteY26" fmla="*/ 4444162 h 6858000"/>
              <a:gd name="connsiteX27" fmla="*/ 562482 w 3531060"/>
              <a:gd name="connsiteY27" fmla="*/ 4238831 h 6858000"/>
              <a:gd name="connsiteX28" fmla="*/ 566528 w 3531060"/>
              <a:gd name="connsiteY28" fmla="*/ 4167684 h 6858000"/>
              <a:gd name="connsiteX29" fmla="*/ 565861 w 3531060"/>
              <a:gd name="connsiteY29" fmla="*/ 4066422 h 6858000"/>
              <a:gd name="connsiteX30" fmla="*/ 535898 w 3531060"/>
              <a:gd name="connsiteY30" fmla="*/ 3956159 h 6858000"/>
              <a:gd name="connsiteX31" fmla="*/ 529864 w 3531060"/>
              <a:gd name="connsiteY31" fmla="*/ 3827475 h 6858000"/>
              <a:gd name="connsiteX32" fmla="*/ 529398 w 3531060"/>
              <a:gd name="connsiteY32" fmla="*/ 3731753 h 6858000"/>
              <a:gd name="connsiteX33" fmla="*/ 516932 w 3531060"/>
              <a:gd name="connsiteY33" fmla="*/ 3591228 h 6858000"/>
              <a:gd name="connsiteX34" fmla="*/ 516408 w 3531060"/>
              <a:gd name="connsiteY34" fmla="*/ 3470066 h 6858000"/>
              <a:gd name="connsiteX35" fmla="*/ 503912 w 3531060"/>
              <a:gd name="connsiteY35" fmla="*/ 3378353 h 6858000"/>
              <a:gd name="connsiteX36" fmla="*/ 510998 w 3531060"/>
              <a:gd name="connsiteY36" fmla="*/ 3426234 h 6858000"/>
              <a:gd name="connsiteX37" fmla="*/ 493021 w 3531060"/>
              <a:gd name="connsiteY37" fmla="*/ 3298102 h 6858000"/>
              <a:gd name="connsiteX38" fmla="*/ 476639 w 3531060"/>
              <a:gd name="connsiteY38" fmla="*/ 3237723 h 6858000"/>
              <a:gd name="connsiteX39" fmla="*/ 495722 w 3531060"/>
              <a:gd name="connsiteY39" fmla="*/ 3171637 h 6858000"/>
              <a:gd name="connsiteX40" fmla="*/ 450994 w 3531060"/>
              <a:gd name="connsiteY40" fmla="*/ 3065288 h 6858000"/>
              <a:gd name="connsiteX41" fmla="*/ 421746 w 3531060"/>
              <a:gd name="connsiteY41" fmla="*/ 2897536 h 6858000"/>
              <a:gd name="connsiteX42" fmla="*/ 385928 w 3531060"/>
              <a:gd name="connsiteY42" fmla="*/ 2840607 h 6858000"/>
              <a:gd name="connsiteX43" fmla="*/ 352690 w 3531060"/>
              <a:gd name="connsiteY43" fmla="*/ 2704145 h 6858000"/>
              <a:gd name="connsiteX44" fmla="*/ 327326 w 3531060"/>
              <a:gd name="connsiteY44" fmla="*/ 2596651 h 6858000"/>
              <a:gd name="connsiteX45" fmla="*/ 316968 w 3531060"/>
              <a:gd name="connsiteY45" fmla="*/ 2569830 h 6858000"/>
              <a:gd name="connsiteX46" fmla="*/ 291337 w 3531060"/>
              <a:gd name="connsiteY46" fmla="*/ 2512570 h 6858000"/>
              <a:gd name="connsiteX47" fmla="*/ 296082 w 3531060"/>
              <a:gd name="connsiteY47" fmla="*/ 2497590 h 6858000"/>
              <a:gd name="connsiteX48" fmla="*/ 296084 w 3531060"/>
              <a:gd name="connsiteY48" fmla="*/ 2497483 h 6858000"/>
              <a:gd name="connsiteX49" fmla="*/ 294022 w 3531060"/>
              <a:gd name="connsiteY49" fmla="*/ 2484247 h 6858000"/>
              <a:gd name="connsiteX50" fmla="*/ 292784 w 3531060"/>
              <a:gd name="connsiteY50" fmla="*/ 2486499 h 6858000"/>
              <a:gd name="connsiteX51" fmla="*/ 275200 w 3531060"/>
              <a:gd name="connsiteY51" fmla="*/ 2427557 h 6858000"/>
              <a:gd name="connsiteX52" fmla="*/ 286266 w 3531060"/>
              <a:gd name="connsiteY52" fmla="*/ 2384112 h 6858000"/>
              <a:gd name="connsiteX53" fmla="*/ 263813 w 3531060"/>
              <a:gd name="connsiteY53" fmla="*/ 2270223 h 6858000"/>
              <a:gd name="connsiteX54" fmla="*/ 238402 w 3531060"/>
              <a:gd name="connsiteY54" fmla="*/ 2198449 h 6858000"/>
              <a:gd name="connsiteX55" fmla="*/ 235318 w 3531060"/>
              <a:gd name="connsiteY55" fmla="*/ 2195917 h 6858000"/>
              <a:gd name="connsiteX56" fmla="*/ 230374 w 3531060"/>
              <a:gd name="connsiteY56" fmla="*/ 2180424 h 6858000"/>
              <a:gd name="connsiteX57" fmla="*/ 218180 w 3531060"/>
              <a:gd name="connsiteY57" fmla="*/ 2103866 h 6858000"/>
              <a:gd name="connsiteX58" fmla="*/ 215674 w 3531060"/>
              <a:gd name="connsiteY58" fmla="*/ 2091957 h 6858000"/>
              <a:gd name="connsiteX59" fmla="*/ 205319 w 3531060"/>
              <a:gd name="connsiteY59" fmla="*/ 2010962 h 6858000"/>
              <a:gd name="connsiteX60" fmla="*/ 203437 w 3531060"/>
              <a:gd name="connsiteY60" fmla="*/ 1997565 h 6858000"/>
              <a:gd name="connsiteX61" fmla="*/ 199907 w 3531060"/>
              <a:gd name="connsiteY61" fmla="*/ 1995657 h 6858000"/>
              <a:gd name="connsiteX62" fmla="*/ 199391 w 3531060"/>
              <a:gd name="connsiteY62" fmla="*/ 1990646 h 6858000"/>
              <a:gd name="connsiteX63" fmla="*/ 208753 w 3531060"/>
              <a:gd name="connsiteY63" fmla="*/ 1964565 h 6858000"/>
              <a:gd name="connsiteX64" fmla="*/ 205295 w 3531060"/>
              <a:gd name="connsiteY64" fmla="*/ 1849539 h 6858000"/>
              <a:gd name="connsiteX65" fmla="*/ 215900 w 3531060"/>
              <a:gd name="connsiteY65" fmla="*/ 1739005 h 6858000"/>
              <a:gd name="connsiteX66" fmla="*/ 214116 w 3531060"/>
              <a:gd name="connsiteY66" fmla="*/ 1572143 h 6858000"/>
              <a:gd name="connsiteX67" fmla="*/ 171292 w 3531060"/>
              <a:gd name="connsiteY67" fmla="*/ 1394445 h 6858000"/>
              <a:gd name="connsiteX68" fmla="*/ 147310 w 3531060"/>
              <a:gd name="connsiteY68" fmla="*/ 1368244 h 6858000"/>
              <a:gd name="connsiteX69" fmla="*/ 136918 w 3531060"/>
              <a:gd name="connsiteY69" fmla="*/ 1304100 h 6858000"/>
              <a:gd name="connsiteX70" fmla="*/ 133350 w 3531060"/>
              <a:gd name="connsiteY70" fmla="*/ 1266991 h 6858000"/>
              <a:gd name="connsiteX71" fmla="*/ 120972 w 3531060"/>
              <a:gd name="connsiteY71" fmla="*/ 1165753 h 6858000"/>
              <a:gd name="connsiteX72" fmla="*/ 123458 w 3531060"/>
              <a:gd name="connsiteY72" fmla="*/ 1076447 h 6858000"/>
              <a:gd name="connsiteX73" fmla="*/ 97854 w 3531060"/>
              <a:gd name="connsiteY73" fmla="*/ 1017164 h 6858000"/>
              <a:gd name="connsiteX74" fmla="*/ 87953 w 3531060"/>
              <a:gd name="connsiteY74" fmla="*/ 994620 h 6858000"/>
              <a:gd name="connsiteX75" fmla="*/ 88632 w 3531060"/>
              <a:gd name="connsiteY75" fmla="*/ 989015 h 6858000"/>
              <a:gd name="connsiteX76" fmla="*/ 88620 w 3531060"/>
              <a:gd name="connsiteY76" fmla="*/ 980586 h 6858000"/>
              <a:gd name="connsiteX77" fmla="*/ 88469 w 3531060"/>
              <a:gd name="connsiteY77" fmla="*/ 980346 h 6858000"/>
              <a:gd name="connsiteX78" fmla="*/ 88753 w 3531060"/>
              <a:gd name="connsiteY78" fmla="*/ 972517 h 6858000"/>
              <a:gd name="connsiteX79" fmla="*/ 92049 w 3531060"/>
              <a:gd name="connsiteY79" fmla="*/ 934639 h 6858000"/>
              <a:gd name="connsiteX80" fmla="*/ 75170 w 3531060"/>
              <a:gd name="connsiteY80" fmla="*/ 858806 h 6858000"/>
              <a:gd name="connsiteX81" fmla="*/ 73032 w 3531060"/>
              <a:gd name="connsiteY81" fmla="*/ 847069 h 6858000"/>
              <a:gd name="connsiteX82" fmla="*/ 72378 w 3531060"/>
              <a:gd name="connsiteY82" fmla="*/ 846222 h 6858000"/>
              <a:gd name="connsiteX83" fmla="*/ 79554 w 3531060"/>
              <a:gd name="connsiteY83" fmla="*/ 769298 h 6858000"/>
              <a:gd name="connsiteX84" fmla="*/ 81564 w 3531060"/>
              <a:gd name="connsiteY84" fmla="*/ 766224 h 6858000"/>
              <a:gd name="connsiteX85" fmla="*/ 82266 w 3531060"/>
              <a:gd name="connsiteY85" fmla="*/ 747981 h 6858000"/>
              <a:gd name="connsiteX86" fmla="*/ 81702 w 3531060"/>
              <a:gd name="connsiteY86" fmla="*/ 745740 h 6858000"/>
              <a:gd name="connsiteX87" fmla="*/ 103923 w 3531060"/>
              <a:gd name="connsiteY87" fmla="*/ 677309 h 6858000"/>
              <a:gd name="connsiteX88" fmla="*/ 104946 w 3531060"/>
              <a:gd name="connsiteY88" fmla="*/ 620242 h 6858000"/>
              <a:gd name="connsiteX89" fmla="*/ 112314 w 3531060"/>
              <a:gd name="connsiteY89" fmla="*/ 507811 h 6858000"/>
              <a:gd name="connsiteX90" fmla="*/ 120754 w 3531060"/>
              <a:gd name="connsiteY90" fmla="*/ 390502 h 6858000"/>
              <a:gd name="connsiteX91" fmla="*/ 96054 w 3531060"/>
              <a:gd name="connsiteY91" fmla="*/ 236774 h 6858000"/>
              <a:gd name="connsiteX92" fmla="*/ 100614 w 3531060"/>
              <a:gd name="connsiteY92" fmla="*/ 106394 h 6858000"/>
              <a:gd name="connsiteX93" fmla="*/ 96438 w 3531060"/>
              <a:gd name="connsiteY93" fmla="*/ 51592 h 6858000"/>
              <a:gd name="connsiteX94" fmla="*/ 104784 w 3531060"/>
              <a:gd name="connsiteY94" fmla="*/ 60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3531060" h="6858000">
                <a:moveTo>
                  <a:pt x="103528" y="0"/>
                </a:moveTo>
                <a:lnTo>
                  <a:pt x="3531060" y="0"/>
                </a:lnTo>
                <a:lnTo>
                  <a:pt x="3531060" y="6858000"/>
                </a:lnTo>
                <a:lnTo>
                  <a:pt x="11227" y="6858000"/>
                </a:lnTo>
                <a:lnTo>
                  <a:pt x="13007" y="6830689"/>
                </a:lnTo>
                <a:cubicBezTo>
                  <a:pt x="13519" y="6821195"/>
                  <a:pt x="13839" y="6812491"/>
                  <a:pt x="13816" y="6805387"/>
                </a:cubicBezTo>
                <a:cubicBezTo>
                  <a:pt x="15254" y="6794161"/>
                  <a:pt x="9459" y="6753337"/>
                  <a:pt x="6804" y="6745068"/>
                </a:cubicBezTo>
                <a:lnTo>
                  <a:pt x="0" y="6729489"/>
                </a:lnTo>
                <a:lnTo>
                  <a:pt x="2954" y="6720173"/>
                </a:lnTo>
                <a:cubicBezTo>
                  <a:pt x="4526" y="6681672"/>
                  <a:pt x="-2520" y="6667698"/>
                  <a:pt x="5781" y="6647880"/>
                </a:cubicBezTo>
                <a:cubicBezTo>
                  <a:pt x="8350" y="6628113"/>
                  <a:pt x="15430" y="6616086"/>
                  <a:pt x="18369" y="6601567"/>
                </a:cubicBezTo>
                <a:cubicBezTo>
                  <a:pt x="15090" y="6579062"/>
                  <a:pt x="27561" y="6584422"/>
                  <a:pt x="23416" y="6560762"/>
                </a:cubicBezTo>
                <a:cubicBezTo>
                  <a:pt x="13805" y="6562800"/>
                  <a:pt x="26779" y="6518102"/>
                  <a:pt x="18598" y="6513714"/>
                </a:cubicBezTo>
                <a:cubicBezTo>
                  <a:pt x="31032" y="6499191"/>
                  <a:pt x="54928" y="6469276"/>
                  <a:pt x="59435" y="6445731"/>
                </a:cubicBezTo>
                <a:cubicBezTo>
                  <a:pt x="64302" y="6435600"/>
                  <a:pt x="68176" y="6406542"/>
                  <a:pt x="63794" y="6393381"/>
                </a:cubicBezTo>
                <a:cubicBezTo>
                  <a:pt x="87384" y="6347124"/>
                  <a:pt x="95956" y="6355867"/>
                  <a:pt x="106081" y="6308405"/>
                </a:cubicBezTo>
                <a:cubicBezTo>
                  <a:pt x="113812" y="6278148"/>
                  <a:pt x="101282" y="6242621"/>
                  <a:pt x="113316" y="6212827"/>
                </a:cubicBezTo>
                <a:cubicBezTo>
                  <a:pt x="156730" y="6067155"/>
                  <a:pt x="232746" y="6024676"/>
                  <a:pt x="254196" y="5897402"/>
                </a:cubicBezTo>
                <a:cubicBezTo>
                  <a:pt x="278709" y="5861657"/>
                  <a:pt x="256257" y="5849960"/>
                  <a:pt x="262830" y="5814193"/>
                </a:cubicBezTo>
                <a:cubicBezTo>
                  <a:pt x="292627" y="5729321"/>
                  <a:pt x="262967" y="5779716"/>
                  <a:pt x="280557" y="5702062"/>
                </a:cubicBezTo>
                <a:cubicBezTo>
                  <a:pt x="301001" y="5690324"/>
                  <a:pt x="289062" y="5671797"/>
                  <a:pt x="297372" y="5654420"/>
                </a:cubicBezTo>
                <a:cubicBezTo>
                  <a:pt x="310717" y="5602328"/>
                  <a:pt x="319320" y="5592033"/>
                  <a:pt x="335148" y="5528164"/>
                </a:cubicBezTo>
                <a:cubicBezTo>
                  <a:pt x="331779" y="5417827"/>
                  <a:pt x="359342" y="5444441"/>
                  <a:pt x="360460" y="5405598"/>
                </a:cubicBezTo>
                <a:cubicBezTo>
                  <a:pt x="382241" y="5333681"/>
                  <a:pt x="391308" y="5299039"/>
                  <a:pt x="397460" y="5273144"/>
                </a:cubicBezTo>
                <a:cubicBezTo>
                  <a:pt x="403590" y="5241156"/>
                  <a:pt x="498677" y="5031223"/>
                  <a:pt x="494993" y="4964102"/>
                </a:cubicBezTo>
                <a:cubicBezTo>
                  <a:pt x="509257" y="4834400"/>
                  <a:pt x="557982" y="4859515"/>
                  <a:pt x="568696" y="4673314"/>
                </a:cubicBezTo>
                <a:cubicBezTo>
                  <a:pt x="562875" y="4576630"/>
                  <a:pt x="603384" y="4599723"/>
                  <a:pt x="564053" y="4444162"/>
                </a:cubicBezTo>
                <a:cubicBezTo>
                  <a:pt x="584088" y="4367766"/>
                  <a:pt x="539882" y="4356597"/>
                  <a:pt x="562482" y="4238831"/>
                </a:cubicBezTo>
                <a:cubicBezTo>
                  <a:pt x="563771" y="4228532"/>
                  <a:pt x="565115" y="4176012"/>
                  <a:pt x="566528" y="4167684"/>
                </a:cubicBezTo>
                <a:cubicBezTo>
                  <a:pt x="564092" y="4133380"/>
                  <a:pt x="570965" y="4101677"/>
                  <a:pt x="565861" y="4066422"/>
                </a:cubicBezTo>
                <a:cubicBezTo>
                  <a:pt x="560756" y="4031167"/>
                  <a:pt x="538898" y="3990412"/>
                  <a:pt x="535898" y="3956159"/>
                </a:cubicBezTo>
                <a:cubicBezTo>
                  <a:pt x="531004" y="3900312"/>
                  <a:pt x="534822" y="3857908"/>
                  <a:pt x="529864" y="3827475"/>
                </a:cubicBezTo>
                <a:cubicBezTo>
                  <a:pt x="531280" y="3816371"/>
                  <a:pt x="529214" y="3754146"/>
                  <a:pt x="529398" y="3731753"/>
                </a:cubicBezTo>
                <a:cubicBezTo>
                  <a:pt x="528440" y="3695632"/>
                  <a:pt x="516799" y="3663823"/>
                  <a:pt x="516932" y="3591228"/>
                </a:cubicBezTo>
                <a:cubicBezTo>
                  <a:pt x="516182" y="3570529"/>
                  <a:pt x="515070" y="3493177"/>
                  <a:pt x="516408" y="3470066"/>
                </a:cubicBezTo>
                <a:cubicBezTo>
                  <a:pt x="518516" y="3452307"/>
                  <a:pt x="501804" y="3396112"/>
                  <a:pt x="503912" y="3378353"/>
                </a:cubicBezTo>
                <a:lnTo>
                  <a:pt x="510998" y="3426234"/>
                </a:lnTo>
                <a:lnTo>
                  <a:pt x="493021" y="3298102"/>
                </a:lnTo>
                <a:cubicBezTo>
                  <a:pt x="493214" y="3294338"/>
                  <a:pt x="479452" y="3243952"/>
                  <a:pt x="476639" y="3237723"/>
                </a:cubicBezTo>
                <a:cubicBezTo>
                  <a:pt x="477369" y="3215695"/>
                  <a:pt x="494992" y="3193666"/>
                  <a:pt x="495722" y="3171637"/>
                </a:cubicBezTo>
                <a:cubicBezTo>
                  <a:pt x="481856" y="3119765"/>
                  <a:pt x="465452" y="3125243"/>
                  <a:pt x="450994" y="3065288"/>
                </a:cubicBezTo>
                <a:cubicBezTo>
                  <a:pt x="450473" y="3010398"/>
                  <a:pt x="430414" y="2952609"/>
                  <a:pt x="421746" y="2897536"/>
                </a:cubicBezTo>
                <a:cubicBezTo>
                  <a:pt x="400922" y="2881359"/>
                  <a:pt x="396356" y="2866991"/>
                  <a:pt x="385928" y="2840607"/>
                </a:cubicBezTo>
                <a:lnTo>
                  <a:pt x="352690" y="2704145"/>
                </a:lnTo>
                <a:cubicBezTo>
                  <a:pt x="340107" y="2662486"/>
                  <a:pt x="333280" y="2619036"/>
                  <a:pt x="327326" y="2596651"/>
                </a:cubicBezTo>
                <a:cubicBezTo>
                  <a:pt x="320226" y="2593515"/>
                  <a:pt x="322845" y="2562919"/>
                  <a:pt x="316968" y="2569830"/>
                </a:cubicBezTo>
                <a:cubicBezTo>
                  <a:pt x="318605" y="2548205"/>
                  <a:pt x="298030" y="2527006"/>
                  <a:pt x="291337" y="2512570"/>
                </a:cubicBezTo>
                <a:lnTo>
                  <a:pt x="296082" y="2497590"/>
                </a:lnTo>
                <a:cubicBezTo>
                  <a:pt x="296082" y="2497555"/>
                  <a:pt x="296082" y="2497521"/>
                  <a:pt x="296084" y="2497483"/>
                </a:cubicBezTo>
                <a:cubicBezTo>
                  <a:pt x="296167" y="2488909"/>
                  <a:pt x="295802" y="2483236"/>
                  <a:pt x="294022" y="2484247"/>
                </a:cubicBezTo>
                <a:lnTo>
                  <a:pt x="292784" y="2486499"/>
                </a:lnTo>
                <a:lnTo>
                  <a:pt x="275200" y="2427557"/>
                </a:lnTo>
                <a:lnTo>
                  <a:pt x="286266" y="2384112"/>
                </a:lnTo>
                <a:cubicBezTo>
                  <a:pt x="281552" y="2356889"/>
                  <a:pt x="268975" y="2302167"/>
                  <a:pt x="263813" y="2270223"/>
                </a:cubicBezTo>
                <a:cubicBezTo>
                  <a:pt x="260813" y="2252348"/>
                  <a:pt x="240336" y="2209833"/>
                  <a:pt x="238402" y="2198449"/>
                </a:cubicBezTo>
                <a:lnTo>
                  <a:pt x="235318" y="2195917"/>
                </a:lnTo>
                <a:lnTo>
                  <a:pt x="230374" y="2180424"/>
                </a:lnTo>
                <a:lnTo>
                  <a:pt x="218180" y="2103866"/>
                </a:lnTo>
                <a:lnTo>
                  <a:pt x="215674" y="2091957"/>
                </a:lnTo>
                <a:cubicBezTo>
                  <a:pt x="213530" y="2076472"/>
                  <a:pt x="207358" y="2026694"/>
                  <a:pt x="205319" y="2010962"/>
                </a:cubicBezTo>
                <a:cubicBezTo>
                  <a:pt x="205156" y="2005218"/>
                  <a:pt x="204594" y="2000520"/>
                  <a:pt x="203437" y="1997565"/>
                </a:cubicBezTo>
                <a:lnTo>
                  <a:pt x="199907" y="1995657"/>
                </a:lnTo>
                <a:cubicBezTo>
                  <a:pt x="199736" y="1993986"/>
                  <a:pt x="199562" y="1992316"/>
                  <a:pt x="199391" y="1990646"/>
                </a:cubicBezTo>
                <a:lnTo>
                  <a:pt x="208753" y="1964565"/>
                </a:lnTo>
                <a:cubicBezTo>
                  <a:pt x="217880" y="1924146"/>
                  <a:pt x="220709" y="1860908"/>
                  <a:pt x="205295" y="1849539"/>
                </a:cubicBezTo>
                <a:cubicBezTo>
                  <a:pt x="201352" y="1822143"/>
                  <a:pt x="217642" y="1765000"/>
                  <a:pt x="215900" y="1739005"/>
                </a:cubicBezTo>
                <a:cubicBezTo>
                  <a:pt x="215305" y="1683384"/>
                  <a:pt x="214710" y="1627764"/>
                  <a:pt x="214116" y="1572143"/>
                </a:cubicBezTo>
                <a:lnTo>
                  <a:pt x="171292" y="1394445"/>
                </a:lnTo>
                <a:lnTo>
                  <a:pt x="147310" y="1368244"/>
                </a:lnTo>
                <a:cubicBezTo>
                  <a:pt x="150887" y="1343046"/>
                  <a:pt x="142396" y="1338329"/>
                  <a:pt x="136918" y="1304100"/>
                </a:cubicBezTo>
                <a:cubicBezTo>
                  <a:pt x="140988" y="1289635"/>
                  <a:pt x="138268" y="1278156"/>
                  <a:pt x="133350" y="1266991"/>
                </a:cubicBezTo>
                <a:cubicBezTo>
                  <a:pt x="133212" y="1233548"/>
                  <a:pt x="125209" y="1203243"/>
                  <a:pt x="120972" y="1165753"/>
                </a:cubicBezTo>
                <a:cubicBezTo>
                  <a:pt x="124590" y="1125005"/>
                  <a:pt x="127933" y="1116514"/>
                  <a:pt x="123458" y="1076447"/>
                </a:cubicBezTo>
                <a:lnTo>
                  <a:pt x="97854" y="1017164"/>
                </a:lnTo>
                <a:lnTo>
                  <a:pt x="87953" y="994620"/>
                </a:lnTo>
                <a:lnTo>
                  <a:pt x="88632" y="989015"/>
                </a:lnTo>
                <a:cubicBezTo>
                  <a:pt x="88926" y="985113"/>
                  <a:pt x="88892" y="982471"/>
                  <a:pt x="88620" y="980586"/>
                </a:cubicBezTo>
                <a:lnTo>
                  <a:pt x="88469" y="980346"/>
                </a:lnTo>
                <a:cubicBezTo>
                  <a:pt x="88563" y="977736"/>
                  <a:pt x="88658" y="975127"/>
                  <a:pt x="88753" y="972517"/>
                </a:cubicBezTo>
                <a:cubicBezTo>
                  <a:pt x="89577" y="959384"/>
                  <a:pt x="90705" y="946679"/>
                  <a:pt x="92049" y="934639"/>
                </a:cubicBezTo>
                <a:cubicBezTo>
                  <a:pt x="89786" y="915687"/>
                  <a:pt x="78339" y="873402"/>
                  <a:pt x="75170" y="858806"/>
                </a:cubicBezTo>
                <a:cubicBezTo>
                  <a:pt x="75311" y="853363"/>
                  <a:pt x="74422" y="849791"/>
                  <a:pt x="73032" y="847069"/>
                </a:cubicBezTo>
                <a:lnTo>
                  <a:pt x="72378" y="846222"/>
                </a:lnTo>
                <a:lnTo>
                  <a:pt x="79554" y="769298"/>
                </a:lnTo>
                <a:lnTo>
                  <a:pt x="81564" y="766224"/>
                </a:lnTo>
                <a:cubicBezTo>
                  <a:pt x="82786" y="762689"/>
                  <a:pt x="83312" y="757352"/>
                  <a:pt x="82266" y="747981"/>
                </a:cubicBezTo>
                <a:lnTo>
                  <a:pt x="81702" y="745740"/>
                </a:lnTo>
                <a:lnTo>
                  <a:pt x="103923" y="677309"/>
                </a:lnTo>
                <a:cubicBezTo>
                  <a:pt x="105299" y="672730"/>
                  <a:pt x="102678" y="623245"/>
                  <a:pt x="104946" y="620242"/>
                </a:cubicBezTo>
                <a:cubicBezTo>
                  <a:pt x="92830" y="565919"/>
                  <a:pt x="114403" y="564337"/>
                  <a:pt x="112314" y="507811"/>
                </a:cubicBezTo>
                <a:cubicBezTo>
                  <a:pt x="111846" y="486024"/>
                  <a:pt x="112944" y="445088"/>
                  <a:pt x="120754" y="390502"/>
                </a:cubicBezTo>
                <a:cubicBezTo>
                  <a:pt x="118044" y="345330"/>
                  <a:pt x="97534" y="291126"/>
                  <a:pt x="96054" y="236774"/>
                </a:cubicBezTo>
                <a:cubicBezTo>
                  <a:pt x="94028" y="198301"/>
                  <a:pt x="94008" y="171041"/>
                  <a:pt x="100614" y="106394"/>
                </a:cubicBezTo>
                <a:cubicBezTo>
                  <a:pt x="84650" y="66832"/>
                  <a:pt x="99424" y="89628"/>
                  <a:pt x="96438" y="51592"/>
                </a:cubicBezTo>
                <a:cubicBezTo>
                  <a:pt x="111136" y="65057"/>
                  <a:pt x="88198" y="4390"/>
                  <a:pt x="104784" y="600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842F084-28AE-458A-9633-FBC3E2A69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2176" y="607951"/>
            <a:ext cx="2464414" cy="178085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C7EDCF-A530-CEF7-D5A2-A16C7780B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7532" y="795345"/>
            <a:ext cx="1885909" cy="1412612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6B38427-698A-4037-8803-2E4F11C5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9385" y="2612543"/>
            <a:ext cx="2464414" cy="178085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0CA5ED4B-E306-4431-876E-C91851D3E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44876">
            <a:off x="10606620" y="2368283"/>
            <a:ext cx="1203216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2CAD04-2958-F47A-102E-8BE3ADD0F8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9655" y="2800351"/>
            <a:ext cx="1443872" cy="1443872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6678D8D-0F79-43DA-8E1A-D0F97435B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2134" y="4517935"/>
            <a:ext cx="2464414" cy="1780507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E48B8B-66A9-F994-BABE-F75491CAE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5880" y="4701882"/>
            <a:ext cx="2076921" cy="141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823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E26F1-7CC5-08A4-EAF1-9B04F307E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  <a:cs typeface="Aldhabi" panose="01000000000000000000" pitchFamily="2" charset="-78"/>
              </a:rPr>
              <a:t>Relevance for 2025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8B98BB-2582-AE2E-C87F-106A237A85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049969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194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E416C-6CC9-0913-74D8-864DB8A6D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DD3A1-4CED-5220-415A-F4CCCB495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834" y="2396359"/>
            <a:ext cx="9542353" cy="3112805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Akbar, M. B.,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Ndupu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L. B., French, J., &amp; Lawson, A. (2021).Social marketing: Advancing a new planning framework to guide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RAUSP Management Journal, 56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(3), 266–281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Armstrong, G., Adam, S., Denize, S., &amp; Kotler, P. (2014).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Pearson Australia.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Kotler, P., &amp; Kotler, M. (2012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). Market your way to growth: 8 ways to win.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John Wiley &amp; Sons.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Kotler, P. (1994).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Reconceptualising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marketing: an interview with Philip Kotler.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European Management Journal, 12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353-361.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Kotler, P., Burton, S., Deans, K., Brown, L., &amp; Armstrong, G. (2015).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Marketing.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Pearson Higher Education AU.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Lee, N. R., &amp; Kotler, P. (2022).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Success in social marketing: 100 case studies from around the globe.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https://www.youngurbanproject.com/societal-marketing-concept/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https://thembains.com/societal-marketing-concept/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https://www.masterclass.com/articles/societal-marketing-concept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455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661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Societal Marketing Concept; Best fit for business in 2025</vt:lpstr>
      <vt:lpstr>Integrating Ethics into Marketing </vt:lpstr>
      <vt:lpstr>Development and Scope of the Concept </vt:lpstr>
      <vt:lpstr>Practical Implementation </vt:lpstr>
      <vt:lpstr>Relevance for 2025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2025-10-24T19:37:19Z</dcterms:created>
  <dcterms:modified xsi:type="dcterms:W3CDTF">2025-10-24T20:06:47Z</dcterms:modified>
</cp:coreProperties>
</file>