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66" r:id="rId5"/>
    <p:sldId id="259" r:id="rId6"/>
    <p:sldId id="260" r:id="rId7"/>
    <p:sldId id="261" r:id="rId8"/>
    <p:sldId id="264" r:id="rId9"/>
    <p:sldId id="265" r:id="rId10"/>
    <p:sldId id="262" r:id="rId11"/>
    <p:sldId id="263" r:id="rId12"/>
    <p:sldId id="267" r:id="rId13"/>
    <p:sldId id="268" r:id="rId14"/>
    <p:sldId id="256" r:id="rId15"/>
    <p:sldId id="258" r:id="rId16"/>
    <p:sldId id="269" r:id="rId17"/>
    <p:sldId id="274" r:id="rId18"/>
    <p:sldId id="271" r:id="rId19"/>
    <p:sldId id="273" r:id="rId20"/>
    <p:sldId id="25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110"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13059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3894042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264662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E83086-E21C-4401-BEBE-C8E0D7BFE77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47227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E83086-E21C-4401-BEBE-C8E0D7BFE778}"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670617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2879546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410842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4036219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E83086-E21C-4401-BEBE-C8E0D7BFE77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3265887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E83086-E21C-4401-BEBE-C8E0D7BFE778}"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173842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943106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94200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963484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2864702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3384206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2076551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E83086-E21C-4401-BEBE-C8E0D7BFE778}"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777248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BE83086-E21C-4401-BEBE-C8E0D7BFE778}" type="datetimeFigureOut">
              <a:rPr lang="en-GB" smtClean="0"/>
              <a:t>22/07/2022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0E31C6D-8B10-46D7-BB1D-B105F39D2728}" type="slidenum">
              <a:rPr lang="en-GB" smtClean="0"/>
              <a:t>‹#›</a:t>
            </a:fld>
            <a:endParaRPr lang="en-GB"/>
          </a:p>
        </p:txBody>
      </p:sp>
    </p:spTree>
    <p:extLst>
      <p:ext uri="{BB962C8B-B14F-4D97-AF65-F5344CB8AC3E}">
        <p14:creationId xmlns:p14="http://schemas.microsoft.com/office/powerpoint/2010/main" val="24579338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5D6D-0877-687B-915D-50D51445009E}"/>
              </a:ext>
            </a:extLst>
          </p:cNvPr>
          <p:cNvSpPr>
            <a:spLocks noGrp="1"/>
          </p:cNvSpPr>
          <p:nvPr>
            <p:ph type="title"/>
          </p:nvPr>
        </p:nvSpPr>
        <p:spPr>
          <a:xfrm>
            <a:off x="2687216" y="172799"/>
            <a:ext cx="6598507" cy="1068172"/>
          </a:xfrm>
          <a:solidFill>
            <a:srgbClr val="C00000"/>
          </a:solidFill>
        </p:spPr>
        <p:txBody>
          <a:bodyPr/>
          <a:lstStyle/>
          <a:p>
            <a:r>
              <a:rPr lang="en-GB" dirty="0"/>
              <a:t>       BUSINESS PLAN</a:t>
            </a:r>
          </a:p>
        </p:txBody>
      </p:sp>
      <p:sp>
        <p:nvSpPr>
          <p:cNvPr id="3" name="Content Placeholder 2">
            <a:extLst>
              <a:ext uri="{FF2B5EF4-FFF2-40B4-BE49-F238E27FC236}">
                <a16:creationId xmlns:a16="http://schemas.microsoft.com/office/drawing/2014/main" id="{AB80D89A-B297-B058-F1F6-739F9E39168F}"/>
              </a:ext>
            </a:extLst>
          </p:cNvPr>
          <p:cNvSpPr>
            <a:spLocks noGrp="1"/>
          </p:cNvSpPr>
          <p:nvPr>
            <p:ph idx="1"/>
          </p:nvPr>
        </p:nvSpPr>
        <p:spPr>
          <a:xfrm>
            <a:off x="179387" y="2014818"/>
            <a:ext cx="8946541" cy="4195481"/>
          </a:xfrm>
        </p:spPr>
        <p:txBody>
          <a:bodyPr>
            <a:normAutofit fontScale="92500" lnSpcReduction="20000"/>
          </a:bodyPr>
          <a:lstStyle/>
          <a:p>
            <a:r>
              <a:rPr lang="en-GB" dirty="0"/>
              <a:t>Title: SWEET&amp;SALTY ROMANIAN TRADITIONAL PASTRY</a:t>
            </a:r>
          </a:p>
          <a:p>
            <a:r>
              <a:rPr lang="en-GB" dirty="0"/>
              <a:t>Name of the Students and ID Number: </a:t>
            </a:r>
          </a:p>
          <a:p>
            <a:pPr marL="0" indent="0">
              <a:buNone/>
            </a:pPr>
            <a:r>
              <a:rPr lang="en-GB" dirty="0"/>
              <a:t>                     1.Cristina Anton 2110293</a:t>
            </a:r>
          </a:p>
          <a:p>
            <a:pPr marL="0" indent="0">
              <a:buNone/>
            </a:pPr>
            <a:r>
              <a:rPr lang="en-GB" dirty="0"/>
              <a:t>                     2. </a:t>
            </a:r>
            <a:r>
              <a:rPr lang="en-GB" dirty="0" err="1"/>
              <a:t>Andreea</a:t>
            </a:r>
            <a:r>
              <a:rPr lang="en-GB" dirty="0"/>
              <a:t> </a:t>
            </a:r>
            <a:r>
              <a:rPr lang="en-GB" dirty="0" err="1"/>
              <a:t>Rotariu</a:t>
            </a:r>
            <a:r>
              <a:rPr lang="en-GB" dirty="0"/>
              <a:t> 2107119</a:t>
            </a:r>
          </a:p>
          <a:p>
            <a:pPr marL="0" indent="0">
              <a:buNone/>
            </a:pPr>
            <a:r>
              <a:rPr lang="en-GB" dirty="0"/>
              <a:t>                     3. </a:t>
            </a:r>
            <a:r>
              <a:rPr lang="en-GB" dirty="0" err="1"/>
              <a:t>Andreea</a:t>
            </a:r>
            <a:r>
              <a:rPr lang="en-GB" dirty="0"/>
              <a:t> </a:t>
            </a:r>
            <a:r>
              <a:rPr lang="en-GB" dirty="0" err="1"/>
              <a:t>Tamba</a:t>
            </a:r>
            <a:r>
              <a:rPr lang="en-GB" dirty="0"/>
              <a:t> 2112920</a:t>
            </a:r>
          </a:p>
          <a:p>
            <a:pPr marL="0" indent="0">
              <a:buNone/>
            </a:pPr>
            <a:r>
              <a:rPr lang="en-GB" dirty="0"/>
              <a:t>                     4. Alice </a:t>
            </a:r>
            <a:r>
              <a:rPr lang="en-GB" dirty="0" err="1"/>
              <a:t>Iuliana</a:t>
            </a:r>
            <a:r>
              <a:rPr lang="en-GB" dirty="0"/>
              <a:t> </a:t>
            </a:r>
            <a:r>
              <a:rPr lang="en-GB" dirty="0" err="1"/>
              <a:t>Ioan</a:t>
            </a:r>
            <a:r>
              <a:rPr lang="en-GB" dirty="0"/>
              <a:t> 1911517</a:t>
            </a:r>
          </a:p>
          <a:p>
            <a:pPr marL="0" indent="0">
              <a:buNone/>
            </a:pPr>
            <a:r>
              <a:rPr lang="en-GB" dirty="0"/>
              <a:t>                     5. </a:t>
            </a:r>
            <a:r>
              <a:rPr lang="en-GB" dirty="0" err="1"/>
              <a:t>Mirabela</a:t>
            </a:r>
            <a:r>
              <a:rPr lang="en-GB" dirty="0"/>
              <a:t> </a:t>
            </a:r>
            <a:r>
              <a:rPr lang="en-GB" dirty="0" err="1"/>
              <a:t>Mutcu</a:t>
            </a:r>
            <a:r>
              <a:rPr lang="en-GB" dirty="0"/>
              <a:t> 2108200</a:t>
            </a:r>
          </a:p>
          <a:p>
            <a:pPr marL="0" indent="0">
              <a:buNone/>
            </a:pPr>
            <a:r>
              <a:rPr lang="en-GB" dirty="0"/>
              <a:t>                     6. </a:t>
            </a:r>
            <a:r>
              <a:rPr lang="en-GB" dirty="0" err="1"/>
              <a:t>Alys</a:t>
            </a:r>
            <a:r>
              <a:rPr lang="en-GB" dirty="0"/>
              <a:t>-Oksana </a:t>
            </a:r>
            <a:r>
              <a:rPr lang="en-GB" dirty="0" err="1"/>
              <a:t>Bosneac</a:t>
            </a:r>
            <a:r>
              <a:rPr lang="en-GB" dirty="0"/>
              <a:t> 2113970</a:t>
            </a:r>
          </a:p>
          <a:p>
            <a:pPr marL="0" indent="0">
              <a:buNone/>
            </a:pPr>
            <a:r>
              <a:rPr lang="en-GB" dirty="0"/>
              <a:t>                    </a:t>
            </a:r>
          </a:p>
          <a:p>
            <a:r>
              <a:rPr lang="en-GB" dirty="0"/>
              <a:t>Group: 1</a:t>
            </a:r>
          </a:p>
          <a:p>
            <a:r>
              <a:rPr lang="en-GB" dirty="0"/>
              <a:t>Lecturer  Name: Olu Adegbite</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C17BFBDF-B226-7C67-2AB3-D6F0DE7FE140}"/>
              </a:ext>
            </a:extLst>
          </p:cNvPr>
          <p:cNvPicPr>
            <a:picLocks noChangeAspect="1"/>
          </p:cNvPicPr>
          <p:nvPr/>
        </p:nvPicPr>
        <p:blipFill>
          <a:blip r:embed="rId2"/>
          <a:stretch>
            <a:fillRect/>
          </a:stretch>
        </p:blipFill>
        <p:spPr>
          <a:xfrm>
            <a:off x="6670917" y="2571750"/>
            <a:ext cx="4910021" cy="3219450"/>
          </a:xfrm>
          <a:prstGeom prst="rect">
            <a:avLst/>
          </a:prstGeom>
        </p:spPr>
      </p:pic>
    </p:spTree>
    <p:extLst>
      <p:ext uri="{BB962C8B-B14F-4D97-AF65-F5344CB8AC3E}">
        <p14:creationId xmlns:p14="http://schemas.microsoft.com/office/powerpoint/2010/main" val="3655104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B3C18C67-B523-CD7D-887F-B68AE0AA81F9}"/>
              </a:ext>
            </a:extLst>
          </p:cNvPr>
          <p:cNvSpPr>
            <a:spLocks noGrp="1"/>
          </p:cNvSpPr>
          <p:nvPr>
            <p:ph type="title"/>
          </p:nvPr>
        </p:nvSpPr>
        <p:spPr>
          <a:xfrm>
            <a:off x="410805" y="34107"/>
            <a:ext cx="6188190" cy="1032694"/>
          </a:xfrm>
        </p:spPr>
        <p:txBody>
          <a:bodyPr>
            <a:normAutofit/>
          </a:bodyPr>
          <a:lstStyle/>
          <a:p>
            <a:r>
              <a:rPr lang="en-GB" dirty="0">
                <a:solidFill>
                  <a:srgbClr val="EBEBEB"/>
                </a:solidFill>
              </a:rPr>
              <a:t>Executive Summary</a:t>
            </a:r>
          </a:p>
        </p:txBody>
      </p:sp>
      <p:sp>
        <p:nvSpPr>
          <p:cNvPr id="3" name="Content Placeholder 2">
            <a:extLst>
              <a:ext uri="{FF2B5EF4-FFF2-40B4-BE49-F238E27FC236}">
                <a16:creationId xmlns:a16="http://schemas.microsoft.com/office/drawing/2014/main" id="{443EB558-D997-43EF-411F-AEADE0F7395B}"/>
              </a:ext>
            </a:extLst>
          </p:cNvPr>
          <p:cNvSpPr>
            <a:spLocks noGrp="1"/>
          </p:cNvSpPr>
          <p:nvPr>
            <p:ph idx="1"/>
          </p:nvPr>
        </p:nvSpPr>
        <p:spPr>
          <a:xfrm>
            <a:off x="648930" y="1066802"/>
            <a:ext cx="6188189" cy="5157018"/>
          </a:xfrm>
        </p:spPr>
        <p:txBody>
          <a:bodyPr>
            <a:normAutofit fontScale="92500" lnSpcReduction="10000"/>
          </a:bodyPr>
          <a:lstStyle/>
          <a:p>
            <a:r>
              <a:rPr lang="en-GB" dirty="0">
                <a:solidFill>
                  <a:srgbClr val="FFFFFF"/>
                </a:solidFill>
              </a:rPr>
              <a:t>The aim of this presentation is to provide a comprehensive and practicable business plan in order to have benefit of £50.000 grant from The Lottery UK 	</a:t>
            </a:r>
          </a:p>
          <a:p>
            <a:r>
              <a:rPr lang="en-GB" dirty="0">
                <a:solidFill>
                  <a:srgbClr val="FFFFFF"/>
                </a:solidFill>
              </a:rPr>
              <a:t>During this presentation will be presented our business idea which is a traditional Romanian pastry shop</a:t>
            </a:r>
          </a:p>
          <a:p>
            <a:r>
              <a:rPr lang="en-GB" dirty="0">
                <a:solidFill>
                  <a:srgbClr val="FFFFFF"/>
                </a:solidFill>
              </a:rPr>
              <a:t>In the presentation will be discuss as following:</a:t>
            </a:r>
          </a:p>
          <a:p>
            <a:pPr marL="457200" indent="-457200">
              <a:buAutoNum type="arabicPeriod"/>
            </a:pPr>
            <a:r>
              <a:rPr lang="en-GB" dirty="0">
                <a:solidFill>
                  <a:srgbClr val="FFFFFF"/>
                </a:solidFill>
              </a:rPr>
              <a:t>Business overview</a:t>
            </a:r>
          </a:p>
          <a:p>
            <a:pPr marL="457200" indent="-457200">
              <a:buAutoNum type="arabicPeriod"/>
            </a:pPr>
            <a:r>
              <a:rPr lang="en-GB" dirty="0">
                <a:solidFill>
                  <a:srgbClr val="FFFFFF"/>
                </a:solidFill>
              </a:rPr>
              <a:t>Product and services</a:t>
            </a:r>
          </a:p>
          <a:p>
            <a:pPr marL="457200" indent="-457200">
              <a:buAutoNum type="arabicPeriod"/>
            </a:pPr>
            <a:r>
              <a:rPr lang="en-GB" dirty="0">
                <a:solidFill>
                  <a:srgbClr val="FFFFFF"/>
                </a:solidFill>
              </a:rPr>
              <a:t>Market audit</a:t>
            </a:r>
          </a:p>
          <a:p>
            <a:pPr marL="457200" indent="-457200">
              <a:buAutoNum type="arabicPeriod"/>
            </a:pPr>
            <a:r>
              <a:rPr lang="en-GB" dirty="0">
                <a:solidFill>
                  <a:srgbClr val="FFFFFF"/>
                </a:solidFill>
              </a:rPr>
              <a:t>Target Market</a:t>
            </a:r>
          </a:p>
          <a:p>
            <a:pPr marL="457200" indent="-457200">
              <a:buAutoNum type="arabicPeriod"/>
            </a:pPr>
            <a:r>
              <a:rPr lang="en-GB" dirty="0">
                <a:solidFill>
                  <a:srgbClr val="FFFFFF"/>
                </a:solidFill>
              </a:rPr>
              <a:t>Marketing Plan</a:t>
            </a:r>
          </a:p>
          <a:p>
            <a:pPr marL="457200" indent="-457200">
              <a:buAutoNum type="arabicPeriod"/>
            </a:pPr>
            <a:r>
              <a:rPr lang="en-GB" dirty="0">
                <a:solidFill>
                  <a:srgbClr val="FFFFFF"/>
                </a:solidFill>
              </a:rPr>
              <a:t>Management team</a:t>
            </a:r>
          </a:p>
          <a:p>
            <a:pPr marL="457200" indent="-457200">
              <a:buAutoNum type="arabicPeriod"/>
            </a:pPr>
            <a:r>
              <a:rPr lang="en-GB" dirty="0">
                <a:solidFill>
                  <a:srgbClr val="FFFFFF"/>
                </a:solidFill>
              </a:rPr>
              <a:t>Financial plan</a:t>
            </a:r>
          </a:p>
          <a:p>
            <a:pPr marL="457200" indent="-457200">
              <a:buAutoNum type="arabicPeriod"/>
            </a:pPr>
            <a:endParaRPr lang="en-GB" dirty="0">
              <a:solidFill>
                <a:srgbClr val="FFFFFF"/>
              </a:solidFill>
            </a:endParaRPr>
          </a:p>
          <a:p>
            <a:pPr marL="457200" indent="-457200">
              <a:buAutoNum type="arabicPeriod"/>
            </a:pPr>
            <a:endParaRPr lang="en-GB" dirty="0">
              <a:solidFill>
                <a:srgbClr val="FFFFFF"/>
              </a:solidFill>
            </a:endParaRPr>
          </a:p>
          <a:p>
            <a:pPr marL="457200" indent="-457200">
              <a:buAutoNum type="arabicPeriod"/>
            </a:pPr>
            <a:endParaRPr lang="en-GB" dirty="0">
              <a:solidFill>
                <a:srgbClr val="FFFFFF"/>
              </a:solidFill>
            </a:endParaRPr>
          </a:p>
          <a:p>
            <a:endParaRPr lang="en-GB" dirty="0">
              <a:solidFill>
                <a:srgbClr val="FFFFFF"/>
              </a:solidFill>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a:extLst>
              <a:ext uri="{FF2B5EF4-FFF2-40B4-BE49-F238E27FC236}">
                <a16:creationId xmlns:a16="http://schemas.microsoft.com/office/drawing/2014/main" id="{71A2572E-CD32-F832-D10C-78DB8067188F}"/>
              </a:ext>
            </a:extLst>
          </p:cNvPr>
          <p:cNvPicPr>
            <a:picLocks noChangeAspect="1"/>
          </p:cNvPicPr>
          <p:nvPr/>
        </p:nvPicPr>
        <p:blipFill rotWithShape="1">
          <a:blip r:embed="rId3"/>
          <a:srcRect r="232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5" name="Picture 4">
            <a:extLst>
              <a:ext uri="{FF2B5EF4-FFF2-40B4-BE49-F238E27FC236}">
                <a16:creationId xmlns:a16="http://schemas.microsoft.com/office/drawing/2014/main" id="{0208A96F-1922-33E1-A164-904DB295DDB2}"/>
              </a:ext>
            </a:extLst>
          </p:cNvPr>
          <p:cNvPicPr>
            <a:picLocks noChangeAspect="1"/>
          </p:cNvPicPr>
          <p:nvPr/>
        </p:nvPicPr>
        <p:blipFill rotWithShape="1">
          <a:blip r:embed="rId4"/>
          <a:srcRect r="-1" b="3373"/>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497917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397E5-EFD2-5296-180D-CCA0D6EA13D4}"/>
              </a:ext>
            </a:extLst>
          </p:cNvPr>
          <p:cNvSpPr>
            <a:spLocks noGrp="1"/>
          </p:cNvSpPr>
          <p:nvPr>
            <p:ph type="title"/>
          </p:nvPr>
        </p:nvSpPr>
        <p:spPr>
          <a:xfrm>
            <a:off x="257175" y="138393"/>
            <a:ext cx="10972799" cy="1223876"/>
          </a:xfrm>
        </p:spPr>
        <p:txBody>
          <a:bodyPr/>
          <a:lstStyle/>
          <a:p>
            <a:r>
              <a:rPr lang="en-GB" dirty="0"/>
              <a:t>Traditional Romanian Pastry- Overview</a:t>
            </a:r>
            <a:br>
              <a:rPr lang="en-GB" dirty="0"/>
            </a:br>
            <a:endParaRPr lang="en-GB" dirty="0"/>
          </a:p>
        </p:txBody>
      </p:sp>
      <p:sp>
        <p:nvSpPr>
          <p:cNvPr id="3" name="Content Placeholder 2">
            <a:extLst>
              <a:ext uri="{FF2B5EF4-FFF2-40B4-BE49-F238E27FC236}">
                <a16:creationId xmlns:a16="http://schemas.microsoft.com/office/drawing/2014/main" id="{A16A8E48-45EB-5EDA-B9A0-567FDF455DAF}"/>
              </a:ext>
            </a:extLst>
          </p:cNvPr>
          <p:cNvSpPr>
            <a:spLocks noGrp="1"/>
          </p:cNvSpPr>
          <p:nvPr>
            <p:ph idx="1"/>
          </p:nvPr>
        </p:nvSpPr>
        <p:spPr>
          <a:xfrm>
            <a:off x="257176" y="2052918"/>
            <a:ext cx="7101584" cy="4195481"/>
          </a:xfrm>
        </p:spPr>
        <p:txBody>
          <a:bodyPr>
            <a:normAutofit fontScale="85000" lnSpcReduction="10000"/>
          </a:bodyPr>
          <a:lstStyle/>
          <a:p>
            <a:r>
              <a:rPr lang="en-GB" dirty="0"/>
              <a:t>Name of Business: SWEET&amp;SALTY ROMANIAN TRADITIONAL PASTRY</a:t>
            </a:r>
          </a:p>
          <a:p>
            <a:r>
              <a:rPr lang="en-GB" dirty="0"/>
              <a:t>Legal structure: Is a private Limited Company LTD</a:t>
            </a:r>
          </a:p>
          <a:p>
            <a:r>
              <a:rPr lang="en-GB" dirty="0"/>
              <a:t>Ownership. Partnership. “A partnership is a formal arrangement by two or more parties to manage and operate a business and share its profits”( Carol Kopp, 2021).</a:t>
            </a:r>
          </a:p>
          <a:p>
            <a:r>
              <a:rPr lang="en-GB" dirty="0"/>
              <a:t>Location- Birmingham</a:t>
            </a:r>
          </a:p>
          <a:p>
            <a:pPr marL="0" indent="0">
              <a:buNone/>
            </a:pPr>
            <a:r>
              <a:rPr lang="en-GB" b="1" dirty="0"/>
              <a:t>Mission:</a:t>
            </a:r>
            <a:r>
              <a:rPr lang="en-GB" dirty="0"/>
              <a:t> Our mission is to open a Traditional Romanian Pastry shop. Delight our customers with a vast range of sweety and salty traditional pastry. Make profit by selling pastry. </a:t>
            </a:r>
          </a:p>
          <a:p>
            <a:pPr marL="0" indent="0">
              <a:buNone/>
            </a:pPr>
            <a:r>
              <a:rPr lang="en-GB" b="1" dirty="0"/>
              <a:t>Vision:</a:t>
            </a:r>
            <a:r>
              <a:rPr lang="en-GB" dirty="0"/>
              <a:t> Our vision is to enhance customers satisfaction with hot, cold, sweety and salty pastry introducing always different flavour to increase their happiness.</a:t>
            </a:r>
          </a:p>
        </p:txBody>
      </p:sp>
      <p:pic>
        <p:nvPicPr>
          <p:cNvPr id="5" name="Picture 4">
            <a:extLst>
              <a:ext uri="{FF2B5EF4-FFF2-40B4-BE49-F238E27FC236}">
                <a16:creationId xmlns:a16="http://schemas.microsoft.com/office/drawing/2014/main" id="{3E11BB85-3C97-3F5C-465A-35B1FC8DB85B}"/>
              </a:ext>
            </a:extLst>
          </p:cNvPr>
          <p:cNvPicPr>
            <a:picLocks noChangeAspect="1"/>
          </p:cNvPicPr>
          <p:nvPr/>
        </p:nvPicPr>
        <p:blipFill>
          <a:blip r:embed="rId2"/>
          <a:stretch>
            <a:fillRect/>
          </a:stretch>
        </p:blipFill>
        <p:spPr>
          <a:xfrm>
            <a:off x="7358761" y="1764835"/>
            <a:ext cx="4654528" cy="1664165"/>
          </a:xfrm>
          <a:prstGeom prst="rect">
            <a:avLst/>
          </a:prstGeom>
        </p:spPr>
      </p:pic>
      <p:pic>
        <p:nvPicPr>
          <p:cNvPr id="7" name="Picture 6">
            <a:extLst>
              <a:ext uri="{FF2B5EF4-FFF2-40B4-BE49-F238E27FC236}">
                <a16:creationId xmlns:a16="http://schemas.microsoft.com/office/drawing/2014/main" id="{2F8B0B9A-C15F-4204-694E-D064DEDB7C7C}"/>
              </a:ext>
            </a:extLst>
          </p:cNvPr>
          <p:cNvPicPr>
            <a:picLocks noChangeAspect="1"/>
          </p:cNvPicPr>
          <p:nvPr/>
        </p:nvPicPr>
        <p:blipFill>
          <a:blip r:embed="rId3"/>
          <a:stretch>
            <a:fillRect/>
          </a:stretch>
        </p:blipFill>
        <p:spPr>
          <a:xfrm>
            <a:off x="7358762" y="3429000"/>
            <a:ext cx="4728464" cy="3107482"/>
          </a:xfrm>
          <a:prstGeom prst="rect">
            <a:avLst/>
          </a:prstGeom>
        </p:spPr>
      </p:pic>
    </p:spTree>
    <p:extLst>
      <p:ext uri="{BB962C8B-B14F-4D97-AF65-F5344CB8AC3E}">
        <p14:creationId xmlns:p14="http://schemas.microsoft.com/office/powerpoint/2010/main" val="2705347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FCE99EFF-0A04-D0D5-7901-3E95B0CF9DA6}"/>
              </a:ext>
            </a:extLst>
          </p:cNvPr>
          <p:cNvSpPr>
            <a:spLocks noGrp="1"/>
          </p:cNvSpPr>
          <p:nvPr>
            <p:ph type="title"/>
          </p:nvPr>
        </p:nvSpPr>
        <p:spPr>
          <a:xfrm>
            <a:off x="648930" y="629266"/>
            <a:ext cx="6188190" cy="1174953"/>
          </a:xfrm>
        </p:spPr>
        <p:txBody>
          <a:bodyPr>
            <a:normAutofit/>
          </a:bodyPr>
          <a:lstStyle/>
          <a:p>
            <a:r>
              <a:rPr lang="en-GB" dirty="0">
                <a:solidFill>
                  <a:srgbClr val="EBEBEB"/>
                </a:solidFill>
              </a:rPr>
              <a:t>Product and Services</a:t>
            </a:r>
          </a:p>
        </p:txBody>
      </p:sp>
      <p:sp>
        <p:nvSpPr>
          <p:cNvPr id="3" name="Content Placeholder 2">
            <a:extLst>
              <a:ext uri="{FF2B5EF4-FFF2-40B4-BE49-F238E27FC236}">
                <a16:creationId xmlns:a16="http://schemas.microsoft.com/office/drawing/2014/main" id="{6CBEF764-EF16-3ED1-728A-7D95CBD01EEB}"/>
              </a:ext>
            </a:extLst>
          </p:cNvPr>
          <p:cNvSpPr>
            <a:spLocks noGrp="1"/>
          </p:cNvSpPr>
          <p:nvPr>
            <p:ph idx="1"/>
          </p:nvPr>
        </p:nvSpPr>
        <p:spPr>
          <a:xfrm>
            <a:off x="648930" y="1804220"/>
            <a:ext cx="6188189" cy="4419600"/>
          </a:xfrm>
        </p:spPr>
        <p:txBody>
          <a:bodyPr>
            <a:normAutofit lnSpcReduction="10000"/>
          </a:bodyPr>
          <a:lstStyle/>
          <a:p>
            <a:r>
              <a:rPr lang="en-GB" dirty="0">
                <a:solidFill>
                  <a:srgbClr val="FFFFFF"/>
                </a:solidFill>
              </a:rPr>
              <a:t>“A product is a tangible item that is put on the market for acquisition, attention, or consumption” (CFI Team, 2022)</a:t>
            </a:r>
          </a:p>
          <a:p>
            <a:r>
              <a:rPr lang="en-GB" dirty="0">
                <a:solidFill>
                  <a:srgbClr val="FFFFFF"/>
                </a:solidFill>
              </a:rPr>
              <a:t>In Birmingham are many Romanian people, students and many other nationality who can be attracted by traditional pastry</a:t>
            </a:r>
          </a:p>
          <a:p>
            <a:r>
              <a:rPr lang="en-GB" dirty="0">
                <a:solidFill>
                  <a:srgbClr val="FFFFFF"/>
                </a:solidFill>
              </a:rPr>
              <a:t>We make pastry and sell them in shop</a:t>
            </a:r>
          </a:p>
          <a:p>
            <a:r>
              <a:rPr lang="en-GB" dirty="0">
                <a:solidFill>
                  <a:srgbClr val="FFFFFF"/>
                </a:solidFill>
              </a:rPr>
              <a:t> many different sweet and salty pastry</a:t>
            </a:r>
          </a:p>
          <a:p>
            <a:r>
              <a:rPr lang="en-GB" dirty="0">
                <a:solidFill>
                  <a:srgbClr val="FFFFFF"/>
                </a:solidFill>
              </a:rPr>
              <a:t>Different flavours for attract many costumers with different tasty</a:t>
            </a:r>
          </a:p>
          <a:p>
            <a:r>
              <a:rPr lang="en-GB" dirty="0">
                <a:solidFill>
                  <a:srgbClr val="FFFFFF"/>
                </a:solidFill>
              </a:rPr>
              <a:t>Natural ingredients</a:t>
            </a:r>
          </a:p>
          <a:p>
            <a:r>
              <a:rPr lang="en-GB" dirty="0">
                <a:solidFill>
                  <a:srgbClr val="FFFFFF"/>
                </a:solidFill>
              </a:rPr>
              <a:t>Fresh and Hand-made under original recipes.</a:t>
            </a: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172C6B86-3CE4-C428-C7DE-2DFF0454291C}"/>
              </a:ext>
            </a:extLst>
          </p:cNvPr>
          <p:cNvPicPr>
            <a:picLocks noChangeAspect="1"/>
          </p:cNvPicPr>
          <p:nvPr/>
        </p:nvPicPr>
        <p:blipFill rotWithShape="1">
          <a:blip r:embed="rId3"/>
          <a:srcRect t="23602" r="-1" b="7119"/>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3">
            <a:extLst>
              <a:ext uri="{FF2B5EF4-FFF2-40B4-BE49-F238E27FC236}">
                <a16:creationId xmlns:a16="http://schemas.microsoft.com/office/drawing/2014/main" id="{2C8F20AD-12B3-B175-5DBB-F8200824F03F}"/>
              </a:ext>
            </a:extLst>
          </p:cNvPr>
          <p:cNvPicPr>
            <a:picLocks noChangeAspect="1"/>
          </p:cNvPicPr>
          <p:nvPr/>
        </p:nvPicPr>
        <p:blipFill rotWithShape="1">
          <a:blip r:embed="rId4"/>
          <a:srcRect l="4546" r="649" b="2"/>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519779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A754D-D89D-5444-1310-0BD02B41C0CA}"/>
              </a:ext>
            </a:extLst>
          </p:cNvPr>
          <p:cNvSpPr>
            <a:spLocks noGrp="1"/>
          </p:cNvSpPr>
          <p:nvPr>
            <p:ph type="title"/>
          </p:nvPr>
        </p:nvSpPr>
        <p:spPr>
          <a:xfrm>
            <a:off x="648930" y="629266"/>
            <a:ext cx="9252154" cy="1223983"/>
          </a:xfrm>
        </p:spPr>
        <p:txBody>
          <a:bodyPr>
            <a:normAutofit/>
          </a:bodyPr>
          <a:lstStyle/>
          <a:p>
            <a:pPr>
              <a:lnSpc>
                <a:spcPct val="90000"/>
              </a:lnSpc>
            </a:pPr>
            <a:r>
              <a:rPr lang="en-GB" sz="3900"/>
              <a:t>                      Market Audit</a:t>
            </a:r>
            <a:br>
              <a:rPr lang="en-GB" sz="3900"/>
            </a:br>
            <a:endParaRPr lang="en-GB" sz="3900"/>
          </a:p>
        </p:txBody>
      </p:sp>
      <p:sp>
        <p:nvSpPr>
          <p:cNvPr id="3" name="Content Placeholder 2">
            <a:extLst>
              <a:ext uri="{FF2B5EF4-FFF2-40B4-BE49-F238E27FC236}">
                <a16:creationId xmlns:a16="http://schemas.microsoft.com/office/drawing/2014/main" id="{BA7CB0F1-4142-5FC1-D185-55BEB7E30B85}"/>
              </a:ext>
            </a:extLst>
          </p:cNvPr>
          <p:cNvSpPr>
            <a:spLocks noGrp="1"/>
          </p:cNvSpPr>
          <p:nvPr>
            <p:ph idx="1"/>
          </p:nvPr>
        </p:nvSpPr>
        <p:spPr>
          <a:xfrm>
            <a:off x="457201" y="2052214"/>
            <a:ext cx="4984520" cy="4196185"/>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Market audit is the key to a well-prepared plan,</a:t>
            </a:r>
          </a:p>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 it is based on a lot of information and steps on how to execute a business plan.  </a:t>
            </a:r>
            <a:endParaRPr kumimoji="0" lang="en-US" sz="1900" b="0" i="0" u="none" strike="noStrike" kern="1200" cap="none" spc="0" normalizeH="0" baseline="0" noProof="0" dirty="0">
              <a:ln>
                <a:noFill/>
              </a:ln>
              <a:effectLst/>
              <a:uLnTx/>
              <a:uFillTx/>
              <a:latin typeface="Calibri" panose="020F0502020204030204"/>
              <a:ea typeface="+mn-ea"/>
              <a:cs typeface="Calibri"/>
            </a:endParaRPr>
          </a:p>
          <a:p>
            <a:pPr marL="0" marR="0" lvl="0" indent="0" defTabSz="914400" rtl="0" eaLnBrk="1" fontAlgn="auto" latinLnBrk="0" hangingPunct="1">
              <a:spcBef>
                <a:spcPts val="0"/>
              </a:spcBef>
              <a:spcAft>
                <a:spcPts val="0"/>
              </a:spcAft>
              <a:buClrTx/>
              <a:buSzTx/>
              <a:buFontTx/>
              <a:buNone/>
              <a:tabLst/>
              <a:defRPr/>
            </a:pPr>
            <a:endParaRPr kumimoji="0" lang="en-US" sz="1900" b="0" i="0" u="none" strike="noStrike" kern="1200" cap="none" spc="0" normalizeH="0" baseline="0" noProof="0" dirty="0">
              <a:ln>
                <a:noFill/>
              </a:ln>
              <a:effectLst/>
              <a:uLnTx/>
              <a:uFillTx/>
              <a:latin typeface="Calibri" panose="020F050202020403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In our case for a pastry we need the following elements: comparison of our</a:t>
            </a:r>
            <a:r>
              <a:rPr lang="en-US" sz="1900" dirty="0">
                <a:latin typeface="Calibri" panose="020F0502020204030204"/>
                <a:ea typeface="+mn-ea"/>
                <a:cs typeface="Calibri" panose="020F0502020204030204"/>
              </a:rPr>
              <a:t> </a:t>
            </a:r>
            <a:r>
              <a:rPr kumimoji="0" lang="en-US" sz="1900" b="1" i="0" u="none" strike="noStrike" kern="1200" cap="none" spc="0" normalizeH="0" baseline="0" noProof="0" dirty="0">
                <a:ln>
                  <a:noFill/>
                </a:ln>
                <a:effectLst/>
                <a:uLnTx/>
                <a:uFillTx/>
                <a:latin typeface="Calibri" panose="020F0502020204030204"/>
                <a:ea typeface="+mn-ea"/>
                <a:cs typeface="+mn-cs"/>
              </a:rPr>
              <a:t>Competitors</a:t>
            </a:r>
            <a:r>
              <a:rPr kumimoji="0" lang="en-US" sz="1900" b="0" i="0" u="none" strike="noStrike" kern="1200" cap="none" spc="0" normalizeH="0" baseline="0" noProof="0" dirty="0">
                <a:ln>
                  <a:noFill/>
                </a:ln>
                <a:effectLst/>
                <a:uLnTx/>
                <a:uFillTx/>
                <a:latin typeface="Calibri" panose="020F0502020204030204"/>
                <a:ea typeface="+mn-ea"/>
                <a:cs typeface="+mn-cs"/>
              </a:rPr>
              <a:t>, </a:t>
            </a:r>
            <a:r>
              <a:rPr kumimoji="0" lang="en-US" sz="1900" b="1" i="0" u="none" strike="noStrike" kern="1200" cap="none" spc="0" normalizeH="0" baseline="0" noProof="0" dirty="0">
                <a:ln>
                  <a:noFill/>
                </a:ln>
                <a:effectLst/>
                <a:uLnTx/>
                <a:uFillTx/>
                <a:latin typeface="Calibri" panose="020F0502020204030204"/>
                <a:ea typeface="+mn-ea"/>
                <a:cs typeface="+mn-cs"/>
              </a:rPr>
              <a:t>SWOT</a:t>
            </a:r>
            <a:r>
              <a:rPr kumimoji="0" lang="en-US" sz="1900" b="0" i="0" u="none" strike="noStrike" kern="1200" cap="none" spc="0" normalizeH="0" baseline="0" noProof="0" dirty="0">
                <a:ln>
                  <a:noFill/>
                </a:ln>
                <a:effectLst/>
                <a:uLnTx/>
                <a:uFillTx/>
                <a:latin typeface="Calibri" panose="020F0502020204030204"/>
                <a:ea typeface="+mn-ea"/>
                <a:cs typeface="+mn-cs"/>
              </a:rPr>
              <a:t> analysis and </a:t>
            </a:r>
            <a:r>
              <a:rPr kumimoji="0" lang="en-US" sz="1900" b="1" i="0" u="none" strike="noStrike" kern="1200" cap="none" spc="0" normalizeH="0" baseline="0" noProof="0" dirty="0">
                <a:ln>
                  <a:noFill/>
                </a:ln>
                <a:effectLst/>
                <a:uLnTx/>
                <a:uFillTx/>
                <a:latin typeface="Calibri" panose="020F0502020204030204"/>
                <a:ea typeface="+mn-ea"/>
                <a:cs typeface="+mn-cs"/>
              </a:rPr>
              <a:t>PESTLE</a:t>
            </a:r>
            <a:r>
              <a:rPr kumimoji="0" lang="en-US" sz="1900" b="0" i="0" u="none" strike="noStrike" kern="1200" cap="none" spc="0" normalizeH="0" baseline="0" noProof="0" dirty="0">
                <a:ln>
                  <a:noFill/>
                </a:ln>
                <a:effectLst/>
                <a:uLnTx/>
                <a:uFillTx/>
                <a:latin typeface="Calibri" panose="020F0502020204030204"/>
                <a:ea typeface="+mn-ea"/>
                <a:cs typeface="+mn-cs"/>
              </a:rPr>
              <a:t> analysis.</a:t>
            </a:r>
          </a:p>
          <a:p>
            <a:pPr marL="0" marR="0" lvl="0" indent="0" defTabSz="914400" rtl="0" eaLnBrk="1" fontAlgn="auto" latinLnBrk="0" hangingPunct="1">
              <a:spcBef>
                <a:spcPts val="0"/>
              </a:spcBef>
              <a:spcAft>
                <a:spcPts val="0"/>
              </a:spcAft>
              <a:buClrTx/>
              <a:buSzTx/>
              <a:buFontTx/>
              <a:buNone/>
              <a:tabLst/>
              <a:defRPr/>
            </a:pPr>
            <a:endParaRPr kumimoji="0" lang="en-US" sz="1900" b="0" i="0" u="none" strike="noStrike" kern="1200" cap="none" spc="0" normalizeH="0" baseline="0" noProof="0" dirty="0">
              <a:ln>
                <a:noFill/>
              </a:ln>
              <a:effectLst/>
              <a:uLnTx/>
              <a:uFillTx/>
              <a:latin typeface="Calibri" panose="020F0502020204030204"/>
              <a:ea typeface="+mn-ea"/>
              <a:cs typeface="Calibri"/>
            </a:endParaRPr>
          </a:p>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A marketing audit is a great way to assess how your marketing plan is performing.</a:t>
            </a:r>
          </a:p>
          <a:p>
            <a:pPr marL="0" indent="0">
              <a:buNone/>
            </a:pPr>
            <a:endParaRPr lang="en-GB" sz="1900" dirty="0"/>
          </a:p>
        </p:txBody>
      </p:sp>
      <p:pic>
        <p:nvPicPr>
          <p:cNvPr id="5" name="Picture 4">
            <a:extLst>
              <a:ext uri="{FF2B5EF4-FFF2-40B4-BE49-F238E27FC236}">
                <a16:creationId xmlns:a16="http://schemas.microsoft.com/office/drawing/2014/main" id="{675B7AB1-6ED7-806E-87E5-808272DB1E73}"/>
              </a:ext>
            </a:extLst>
          </p:cNvPr>
          <p:cNvPicPr>
            <a:picLocks noChangeAspect="1"/>
          </p:cNvPicPr>
          <p:nvPr/>
        </p:nvPicPr>
        <p:blipFill>
          <a:blip r:embed="rId3"/>
          <a:stretch>
            <a:fillRect/>
          </a:stretch>
        </p:blipFill>
        <p:spPr>
          <a:xfrm>
            <a:off x="6091916" y="2787399"/>
            <a:ext cx="5451627" cy="2725813"/>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00574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4E76C-F57D-B19C-DA5F-92742E8E4713}"/>
              </a:ext>
            </a:extLst>
          </p:cNvPr>
          <p:cNvSpPr>
            <a:spLocks noGrp="1"/>
          </p:cNvSpPr>
          <p:nvPr>
            <p:ph type="title"/>
          </p:nvPr>
        </p:nvSpPr>
        <p:spPr>
          <a:xfrm>
            <a:off x="648930" y="629267"/>
            <a:ext cx="9252154" cy="961410"/>
          </a:xfrm>
        </p:spPr>
        <p:txBody>
          <a:bodyPr>
            <a:normAutofit fontScale="90000"/>
          </a:bodyPr>
          <a:lstStyle/>
          <a:p>
            <a:pPr>
              <a:lnSpc>
                <a:spcPct val="90000"/>
              </a:lnSpc>
            </a:pPr>
            <a:r>
              <a:rPr lang="en-GB" sz="3900" dirty="0"/>
              <a:t>                         COMPETITORS</a:t>
            </a:r>
            <a:br>
              <a:rPr lang="en-GB" sz="3900" dirty="0"/>
            </a:br>
            <a:endParaRPr lang="en-GB" sz="3900" dirty="0"/>
          </a:p>
        </p:txBody>
      </p:sp>
      <p:sp>
        <p:nvSpPr>
          <p:cNvPr id="3" name="Content Placeholder 2">
            <a:extLst>
              <a:ext uri="{FF2B5EF4-FFF2-40B4-BE49-F238E27FC236}">
                <a16:creationId xmlns:a16="http://schemas.microsoft.com/office/drawing/2014/main" id="{90FB0390-B934-06FA-041F-41B0995CF6FA}"/>
              </a:ext>
            </a:extLst>
          </p:cNvPr>
          <p:cNvSpPr>
            <a:spLocks noGrp="1"/>
          </p:cNvSpPr>
          <p:nvPr>
            <p:ph idx="1"/>
          </p:nvPr>
        </p:nvSpPr>
        <p:spPr>
          <a:xfrm>
            <a:off x="361950" y="1390650"/>
            <a:ext cx="5648325" cy="4972049"/>
          </a:xfrm>
        </p:spPr>
        <p:txBody>
          <a:bodyPr>
            <a:normAutofit/>
          </a:bodyPr>
          <a:lstStyle/>
          <a:p>
            <a:pPr marL="0" indent="0">
              <a:lnSpc>
                <a:spcPct val="90000"/>
              </a:lnSpc>
              <a:buNone/>
            </a:pPr>
            <a:r>
              <a:rPr lang="en-GB" sz="1600" dirty="0"/>
              <a:t>Our business competitors will be analysed for </a:t>
            </a:r>
          </a:p>
          <a:p>
            <a:pPr>
              <a:lnSpc>
                <a:spcPct val="90000"/>
              </a:lnSpc>
            </a:pPr>
            <a:r>
              <a:rPr lang="en-GB" sz="1600" dirty="0"/>
              <a:t>quality of the products </a:t>
            </a:r>
          </a:p>
          <a:p>
            <a:pPr>
              <a:lnSpc>
                <a:spcPct val="90000"/>
              </a:lnSpc>
            </a:pPr>
            <a:r>
              <a:rPr lang="en-GB" sz="1600" dirty="0"/>
              <a:t>Ingredients</a:t>
            </a:r>
          </a:p>
          <a:p>
            <a:pPr>
              <a:lnSpc>
                <a:spcPct val="90000"/>
              </a:lnSpc>
            </a:pPr>
            <a:r>
              <a:rPr lang="en-GB" sz="1600" dirty="0"/>
              <a:t>location where they operate </a:t>
            </a:r>
          </a:p>
          <a:p>
            <a:pPr>
              <a:lnSpc>
                <a:spcPct val="90000"/>
              </a:lnSpc>
            </a:pPr>
            <a:r>
              <a:rPr lang="en-GB" sz="1600" dirty="0"/>
              <a:t>the products or services they provide and how they market them to customers</a:t>
            </a:r>
          </a:p>
          <a:p>
            <a:pPr>
              <a:lnSpc>
                <a:spcPct val="90000"/>
              </a:lnSpc>
            </a:pPr>
            <a:r>
              <a:rPr lang="en-GB" sz="1600" dirty="0"/>
              <a:t>the prices they charge</a:t>
            </a:r>
          </a:p>
          <a:p>
            <a:pPr>
              <a:lnSpc>
                <a:spcPct val="90000"/>
              </a:lnSpc>
            </a:pPr>
            <a:r>
              <a:rPr lang="en-GB" sz="1600" dirty="0"/>
              <a:t>how they distribute and deliver </a:t>
            </a:r>
          </a:p>
          <a:p>
            <a:pPr>
              <a:lnSpc>
                <a:spcPct val="90000"/>
              </a:lnSpc>
            </a:pPr>
            <a:r>
              <a:rPr lang="en-GB" sz="1600" dirty="0"/>
              <a:t>their staff numbers and the </a:t>
            </a:r>
            <a:r>
              <a:rPr lang="en-GB" sz="1600" dirty="0" err="1"/>
              <a:t>caliber</a:t>
            </a:r>
            <a:r>
              <a:rPr lang="en-GB" sz="1600" dirty="0"/>
              <a:t> of staff that they attract</a:t>
            </a:r>
          </a:p>
          <a:p>
            <a:pPr>
              <a:lnSpc>
                <a:spcPct val="90000"/>
              </a:lnSpc>
            </a:pPr>
            <a:r>
              <a:rPr lang="en-GB" sz="1600" dirty="0"/>
              <a:t>who owns the business and what sort of person they are</a:t>
            </a:r>
          </a:p>
          <a:p>
            <a:pPr>
              <a:lnSpc>
                <a:spcPct val="90000"/>
              </a:lnSpc>
            </a:pPr>
            <a:r>
              <a:rPr lang="en-GB" sz="1600" dirty="0"/>
              <a:t>what financial resources they have</a:t>
            </a:r>
          </a:p>
          <a:p>
            <a:pPr marL="0" indent="0">
              <a:lnSpc>
                <a:spcPct val="90000"/>
              </a:lnSpc>
              <a:buNone/>
            </a:pPr>
            <a:r>
              <a:rPr lang="en-GB" sz="1600" dirty="0"/>
              <a:t>All these elements will be compared with ours for better performance</a:t>
            </a:r>
          </a:p>
          <a:p>
            <a:pPr marL="0" indent="0">
              <a:lnSpc>
                <a:spcPct val="90000"/>
              </a:lnSpc>
              <a:buNone/>
            </a:pPr>
            <a:endParaRPr lang="en-GB" sz="1300" dirty="0"/>
          </a:p>
        </p:txBody>
      </p:sp>
      <p:pic>
        <p:nvPicPr>
          <p:cNvPr id="5" name="Picture 4">
            <a:extLst>
              <a:ext uri="{FF2B5EF4-FFF2-40B4-BE49-F238E27FC236}">
                <a16:creationId xmlns:a16="http://schemas.microsoft.com/office/drawing/2014/main" id="{CB2FF78F-765D-E93F-E38C-C5AE36264FCE}"/>
              </a:ext>
            </a:extLst>
          </p:cNvPr>
          <p:cNvPicPr>
            <a:picLocks noChangeAspect="1"/>
          </p:cNvPicPr>
          <p:nvPr/>
        </p:nvPicPr>
        <p:blipFill>
          <a:blip r:embed="rId3"/>
          <a:stretch>
            <a:fillRect/>
          </a:stretch>
        </p:blipFill>
        <p:spPr>
          <a:xfrm>
            <a:off x="6473492" y="2052213"/>
            <a:ext cx="4688475"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462324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2401B-4E39-466C-AC8F-3762FFD3CA01}"/>
              </a:ext>
            </a:extLst>
          </p:cNvPr>
          <p:cNvSpPr>
            <a:spLocks noGrp="1"/>
          </p:cNvSpPr>
          <p:nvPr>
            <p:ph type="title"/>
          </p:nvPr>
        </p:nvSpPr>
        <p:spPr>
          <a:xfrm>
            <a:off x="734655" y="238434"/>
            <a:ext cx="9252154" cy="742334"/>
          </a:xfrm>
        </p:spPr>
        <p:txBody>
          <a:bodyPr>
            <a:normAutofit/>
          </a:bodyPr>
          <a:lstStyle/>
          <a:p>
            <a:r>
              <a:rPr lang="en-GB" dirty="0"/>
              <a:t>                        SWOT Analysis</a:t>
            </a:r>
          </a:p>
        </p:txBody>
      </p:sp>
      <p:sp>
        <p:nvSpPr>
          <p:cNvPr id="3" name="Content Placeholder 2">
            <a:extLst>
              <a:ext uri="{FF2B5EF4-FFF2-40B4-BE49-F238E27FC236}">
                <a16:creationId xmlns:a16="http://schemas.microsoft.com/office/drawing/2014/main" id="{F3FDC680-D853-F9F1-1D56-59B8C27F2D0F}"/>
              </a:ext>
            </a:extLst>
          </p:cNvPr>
          <p:cNvSpPr>
            <a:spLocks noGrp="1"/>
          </p:cNvSpPr>
          <p:nvPr>
            <p:ph idx="1"/>
          </p:nvPr>
        </p:nvSpPr>
        <p:spPr>
          <a:xfrm>
            <a:off x="342900" y="1562100"/>
            <a:ext cx="6725805" cy="4686299"/>
          </a:xfrm>
        </p:spPr>
        <p:txBody>
          <a:bodyPr>
            <a:normAutofit fontScale="775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STRENGTHS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The skilled Bakers.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Profitable price and new marketing tactics.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WEAKNESSES: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Recently introduced in the market.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Different arrangement.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OPPORTUNITIES: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Recently introduced bakery products in the nearby environment.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Exceptional products with affordable prices.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Certified Bakers.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THREATS: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Cheap costs of adversaries.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Calibri"/>
              </a:rPr>
              <a:t>    Knowledge of rivals in the business and the best ways to promote your business. </a:t>
            </a:r>
          </a:p>
          <a:p>
            <a:pPr marL="0" indent="0">
              <a:lnSpc>
                <a:spcPct val="90000"/>
              </a:lnSpc>
              <a:buNone/>
            </a:pPr>
            <a:endParaRPr lang="en-GB" sz="1400" dirty="0"/>
          </a:p>
          <a:p>
            <a:pPr marL="0" indent="0">
              <a:lnSpc>
                <a:spcPct val="90000"/>
              </a:lnSpc>
              <a:buNone/>
            </a:pPr>
            <a:endParaRPr lang="en-GB" sz="1400" u="sng" dirty="0"/>
          </a:p>
          <a:p>
            <a:pPr marL="0" indent="0">
              <a:lnSpc>
                <a:spcPct val="90000"/>
              </a:lnSpc>
              <a:buNone/>
            </a:pPr>
            <a:endParaRPr lang="en-GB" sz="1400" u="sng" dirty="0"/>
          </a:p>
          <a:p>
            <a:pPr>
              <a:lnSpc>
                <a:spcPct val="90000"/>
              </a:lnSpc>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p:txBody>
      </p:sp>
      <p:pic>
        <p:nvPicPr>
          <p:cNvPr id="5" name="Picture 4">
            <a:extLst>
              <a:ext uri="{FF2B5EF4-FFF2-40B4-BE49-F238E27FC236}">
                <a16:creationId xmlns:a16="http://schemas.microsoft.com/office/drawing/2014/main" id="{008B7E63-D2A7-3C72-3EE7-560D1FB089E7}"/>
              </a:ext>
            </a:extLst>
          </p:cNvPr>
          <p:cNvPicPr>
            <a:picLocks noChangeAspect="1"/>
          </p:cNvPicPr>
          <p:nvPr/>
        </p:nvPicPr>
        <p:blipFill>
          <a:blip r:embed="rId3"/>
          <a:stretch>
            <a:fillRect/>
          </a:stretch>
        </p:blipFill>
        <p:spPr>
          <a:xfrm>
            <a:off x="7686567" y="1562100"/>
            <a:ext cx="3724113"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101982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5D58F-0BC8-FA7C-D6E3-A27B87E04467}"/>
              </a:ext>
            </a:extLst>
          </p:cNvPr>
          <p:cNvSpPr>
            <a:spLocks noGrp="1"/>
          </p:cNvSpPr>
          <p:nvPr>
            <p:ph type="title"/>
          </p:nvPr>
        </p:nvSpPr>
        <p:spPr/>
        <p:txBody>
          <a:bodyPr/>
          <a:lstStyle/>
          <a:p>
            <a:r>
              <a:rPr lang="en-GB" dirty="0"/>
              <a:t>Pestel Analysis</a:t>
            </a:r>
          </a:p>
        </p:txBody>
      </p:sp>
      <p:sp>
        <p:nvSpPr>
          <p:cNvPr id="3" name="Content Placeholder 2">
            <a:extLst>
              <a:ext uri="{FF2B5EF4-FFF2-40B4-BE49-F238E27FC236}">
                <a16:creationId xmlns:a16="http://schemas.microsoft.com/office/drawing/2014/main" id="{EE9248FF-693F-4169-3625-FE33B8BABF5E}"/>
              </a:ext>
            </a:extLst>
          </p:cNvPr>
          <p:cNvSpPr>
            <a:spLocks noGrp="1"/>
          </p:cNvSpPr>
          <p:nvPr>
            <p:ph idx="1"/>
          </p:nvPr>
        </p:nvSpPr>
        <p:spPr>
          <a:xfrm>
            <a:off x="322263" y="1738593"/>
            <a:ext cx="6192837" cy="4195481"/>
          </a:xfrm>
        </p:spPr>
        <p:txBody>
          <a:bodyPr>
            <a:normAutofit fontScale="92500"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i="0" u="none" strike="noStrike" kern="1200" cap="none" spc="0" normalizeH="0" baseline="0" noProof="0" dirty="0">
                <a:ln>
                  <a:noFill/>
                </a:ln>
                <a:effectLst/>
                <a:uLnTx/>
                <a:uFillTx/>
                <a:latin typeface="Calibri" panose="020F0502020204030204"/>
                <a:ea typeface="+mn-ea"/>
                <a:cs typeface="Calibri" panose="020F0502020204030204"/>
              </a:rPr>
              <a:t>P- General health scheme, ban on certain food items, base minimum pay.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i="0" u="none" strike="noStrike" kern="1200" cap="none" spc="0" normalizeH="0" baseline="0" noProof="0" dirty="0">
                <a:ln>
                  <a:noFill/>
                </a:ln>
                <a:effectLst/>
                <a:uLnTx/>
                <a:uFillTx/>
                <a:latin typeface="Calibri" panose="020F0502020204030204"/>
                <a:ea typeface="+mn-ea"/>
                <a:cs typeface="Calibri" panose="020F0502020204030204"/>
              </a:rPr>
              <a:t>E- High usable budget, rising employment budget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i="0" u="none" strike="noStrike" kern="1200" cap="none" spc="0" normalizeH="0" baseline="0" noProof="0" dirty="0">
                <a:ln>
                  <a:noFill/>
                </a:ln>
                <a:effectLst/>
                <a:uLnTx/>
                <a:uFillTx/>
                <a:latin typeface="Calibri" panose="020F0502020204030204"/>
                <a:ea typeface="+mn-ea"/>
                <a:cs typeface="Calibri" panose="020F0502020204030204"/>
              </a:rPr>
              <a:t>S- Health awareness, food restrictions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i="0" u="none" strike="noStrike" kern="1200" cap="none" spc="0" normalizeH="0" baseline="0" noProof="0" dirty="0">
                <a:ln>
                  <a:noFill/>
                </a:ln>
                <a:effectLst/>
                <a:uLnTx/>
                <a:uFillTx/>
                <a:latin typeface="Calibri" panose="020F0502020204030204"/>
                <a:ea typeface="+mn-ea"/>
                <a:cs typeface="Calibri" panose="020F0502020204030204"/>
              </a:rPr>
              <a:t>T- Improvement of technology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i="0" u="none" strike="noStrike" kern="1200" cap="none" spc="0" normalizeH="0" baseline="0" noProof="0" dirty="0">
                <a:ln>
                  <a:noFill/>
                </a:ln>
                <a:effectLst/>
                <a:uLnTx/>
                <a:uFillTx/>
                <a:latin typeface="Calibri" panose="020F0502020204030204"/>
                <a:ea typeface="+mn-ea"/>
                <a:cs typeface="Calibri" panose="020F0502020204030204"/>
              </a:rPr>
              <a:t>E- Direct effect of productivity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i="0" u="none" strike="noStrike" kern="1200" cap="none" spc="0" normalizeH="0" baseline="0" noProof="0" dirty="0">
                <a:ln>
                  <a:noFill/>
                </a:ln>
                <a:effectLst/>
                <a:uLnTx/>
                <a:uFillTx/>
                <a:latin typeface="Calibri" panose="020F0502020204030204"/>
                <a:ea typeface="+mn-ea"/>
                <a:cs typeface="Calibri" panose="020F0502020204030204"/>
              </a:rPr>
              <a:t>L- Safeguarding, health and safety government guidelines </a:t>
            </a:r>
            <a:endParaRPr lang="en-GB" dirty="0"/>
          </a:p>
        </p:txBody>
      </p:sp>
      <p:pic>
        <p:nvPicPr>
          <p:cNvPr id="5" name="Picture 4">
            <a:extLst>
              <a:ext uri="{FF2B5EF4-FFF2-40B4-BE49-F238E27FC236}">
                <a16:creationId xmlns:a16="http://schemas.microsoft.com/office/drawing/2014/main" id="{170B9001-6A80-30CD-7833-C16B507FA71E}"/>
              </a:ext>
            </a:extLst>
          </p:cNvPr>
          <p:cNvPicPr>
            <a:picLocks noChangeAspect="1"/>
          </p:cNvPicPr>
          <p:nvPr/>
        </p:nvPicPr>
        <p:blipFill>
          <a:blip r:embed="rId2"/>
          <a:stretch>
            <a:fillRect/>
          </a:stretch>
        </p:blipFill>
        <p:spPr>
          <a:xfrm>
            <a:off x="6643178" y="1253280"/>
            <a:ext cx="4997960" cy="5452320"/>
          </a:xfrm>
          <a:prstGeom prst="rect">
            <a:avLst/>
          </a:prstGeom>
        </p:spPr>
      </p:pic>
    </p:spTree>
    <p:extLst>
      <p:ext uri="{BB962C8B-B14F-4D97-AF65-F5344CB8AC3E}">
        <p14:creationId xmlns:p14="http://schemas.microsoft.com/office/powerpoint/2010/main" val="3366359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9B98C-B9EE-F002-0115-497D1A4D08BE}"/>
              </a:ext>
            </a:extLst>
          </p:cNvPr>
          <p:cNvSpPr>
            <a:spLocks noGrp="1"/>
          </p:cNvSpPr>
          <p:nvPr>
            <p:ph type="title"/>
          </p:nvPr>
        </p:nvSpPr>
        <p:spPr>
          <a:xfrm>
            <a:off x="648930" y="629266"/>
            <a:ext cx="6188190" cy="1622321"/>
          </a:xfrm>
        </p:spPr>
        <p:txBody>
          <a:bodyPr>
            <a:normAutofit/>
          </a:bodyPr>
          <a:lstStyle/>
          <a:p>
            <a:r>
              <a:rPr lang="en-GB">
                <a:solidFill>
                  <a:srgbClr val="EBEBEB"/>
                </a:solidFill>
              </a:rPr>
              <a:t>                Target Market</a:t>
            </a:r>
          </a:p>
        </p:txBody>
      </p:sp>
      <p:sp>
        <p:nvSpPr>
          <p:cNvPr id="3" name="Content Placeholder 2">
            <a:extLst>
              <a:ext uri="{FF2B5EF4-FFF2-40B4-BE49-F238E27FC236}">
                <a16:creationId xmlns:a16="http://schemas.microsoft.com/office/drawing/2014/main" id="{7AD05350-84B3-4149-C30A-7A65116B41CD}"/>
              </a:ext>
            </a:extLst>
          </p:cNvPr>
          <p:cNvSpPr>
            <a:spLocks noGrp="1"/>
          </p:cNvSpPr>
          <p:nvPr>
            <p:ph idx="1"/>
          </p:nvPr>
        </p:nvSpPr>
        <p:spPr>
          <a:xfrm>
            <a:off x="648930" y="2438400"/>
            <a:ext cx="6188189" cy="3785419"/>
          </a:xfrm>
        </p:spPr>
        <p:txBody>
          <a:bodyPr>
            <a:normAutofit/>
          </a:bodyPr>
          <a:lstStyle/>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People from all ages are fond of eating pastries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The business will precisely target the millennials from urban areas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The ready-to-eat food-product category is particularly popular among millennials,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Confectionery and pastry businesses has a lot of room for growth in this demographic (Stanciu, 2019)</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Driving factors of shifting industry focus to urban areas: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Increased demand for salty and sweet snacks to be enjoyed between meals or with drinks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Shift in consumer behaviours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a:lnSpc>
                <a:spcPct val="90000"/>
              </a:lnSpc>
            </a:pPr>
            <a:endParaRPr lang="en-GB" sz="1700">
              <a:solidFill>
                <a:srgbClr val="FFFFFF"/>
              </a:solidFill>
            </a:endParaRP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4868A31C-434B-5318-9719-DB90BDF70F97}"/>
              </a:ext>
            </a:extLst>
          </p:cNvPr>
          <p:cNvPicPr>
            <a:picLocks noChangeAspect="1"/>
          </p:cNvPicPr>
          <p:nvPr/>
        </p:nvPicPr>
        <p:blipFill rotWithShape="1">
          <a:blip r:embed="rId3"/>
          <a:srcRect l="14454" r="12810"/>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105636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0B9C0-701C-DFD5-70DF-56677BF0ECEE}"/>
              </a:ext>
            </a:extLst>
          </p:cNvPr>
          <p:cNvSpPr>
            <a:spLocks noGrp="1"/>
          </p:cNvSpPr>
          <p:nvPr>
            <p:ph type="title"/>
          </p:nvPr>
        </p:nvSpPr>
        <p:spPr>
          <a:xfrm>
            <a:off x="648930" y="629266"/>
            <a:ext cx="9252154" cy="1223983"/>
          </a:xfrm>
        </p:spPr>
        <p:txBody>
          <a:bodyPr>
            <a:normAutofit/>
          </a:bodyPr>
          <a:lstStyle/>
          <a:p>
            <a:r>
              <a:rPr lang="en-GB" dirty="0"/>
              <a:t>                       Marketing Plan</a:t>
            </a:r>
          </a:p>
        </p:txBody>
      </p:sp>
      <p:sp>
        <p:nvSpPr>
          <p:cNvPr id="3" name="Content Placeholder 2">
            <a:extLst>
              <a:ext uri="{FF2B5EF4-FFF2-40B4-BE49-F238E27FC236}">
                <a16:creationId xmlns:a16="http://schemas.microsoft.com/office/drawing/2014/main" id="{B6481A88-A7F7-4312-3BFB-AA6B5762F7D2}"/>
              </a:ext>
            </a:extLst>
          </p:cNvPr>
          <p:cNvSpPr>
            <a:spLocks noGrp="1"/>
          </p:cNvSpPr>
          <p:nvPr>
            <p:ph idx="1"/>
          </p:nvPr>
        </p:nvSpPr>
        <p:spPr>
          <a:xfrm>
            <a:off x="180975" y="1323976"/>
            <a:ext cx="5260745" cy="5038724"/>
          </a:xfrm>
        </p:spPr>
        <p:txBody>
          <a:bodyPr>
            <a:normAutofit lnSpcReduction="10000"/>
          </a:bodyPr>
          <a:lstStyle/>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Product</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Fresh-made confectionary items, keeping the target market of </a:t>
            </a:r>
            <a:r>
              <a:rPr kumimoji="0" lang="en-GB" sz="1600" b="1"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millenials</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in consideration</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Specialising in Romanian pastry</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Variety and flavours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Items will be strictly free from unhealthy ingredients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Price</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High pricing for fresh and healthy pastries for professional </a:t>
            </a:r>
            <a:r>
              <a:rPr kumimoji="0" lang="en-GB" sz="1600" b="1"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millenials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Low pricing for all age-groups and classes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Hence, medium-pricing strategy is suitable</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Place</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Convenient and easily accessible location in the UK</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Availed through supermarkets and local stores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Promotion</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Digital marketing platforms alongside local newspaper</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Instagram, Facebook and YouTube food marketing and promotions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a:lnSpc>
                <a:spcPct val="90000"/>
              </a:lnSpc>
            </a:pPr>
            <a:endParaRPr lang="en-GB" sz="1100" dirty="0"/>
          </a:p>
        </p:txBody>
      </p:sp>
      <p:pic>
        <p:nvPicPr>
          <p:cNvPr id="5" name="Picture 4">
            <a:extLst>
              <a:ext uri="{FF2B5EF4-FFF2-40B4-BE49-F238E27FC236}">
                <a16:creationId xmlns:a16="http://schemas.microsoft.com/office/drawing/2014/main" id="{767B9BDC-C7B9-D144-FBE3-FB52C3FF61A0}"/>
              </a:ext>
            </a:extLst>
          </p:cNvPr>
          <p:cNvPicPr>
            <a:picLocks noChangeAspect="1"/>
          </p:cNvPicPr>
          <p:nvPr/>
        </p:nvPicPr>
        <p:blipFill rotWithShape="1">
          <a:blip r:embed="rId3"/>
          <a:srcRect l="4185" r="-2" b="-3"/>
          <a:stretch/>
        </p:blipFill>
        <p:spPr>
          <a:xfrm>
            <a:off x="6091916" y="2052213"/>
            <a:ext cx="5451627"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995417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E223C-0CED-5A10-E901-A294DF8DB204}"/>
              </a:ext>
            </a:extLst>
          </p:cNvPr>
          <p:cNvSpPr>
            <a:spLocks noGrp="1"/>
          </p:cNvSpPr>
          <p:nvPr>
            <p:ph type="ctrTitle"/>
          </p:nvPr>
        </p:nvSpPr>
        <p:spPr>
          <a:xfrm>
            <a:off x="1524000" y="266701"/>
            <a:ext cx="9144000" cy="714374"/>
          </a:xfrm>
        </p:spPr>
        <p:txBody>
          <a:bodyPr>
            <a:normAutofit/>
          </a:bodyPr>
          <a:lstStyle/>
          <a:p>
            <a:r>
              <a:rPr lang="en-US" sz="2800" dirty="0"/>
              <a:t>Management team</a:t>
            </a:r>
            <a:endParaRPr lang="en-GB" sz="2800" dirty="0"/>
          </a:p>
        </p:txBody>
      </p:sp>
      <p:sp>
        <p:nvSpPr>
          <p:cNvPr id="3" name="Subtitle 2">
            <a:extLst>
              <a:ext uri="{FF2B5EF4-FFF2-40B4-BE49-F238E27FC236}">
                <a16:creationId xmlns:a16="http://schemas.microsoft.com/office/drawing/2014/main" id="{46C028C5-1676-BB22-B61B-DD47BED1BEA0}"/>
              </a:ext>
            </a:extLst>
          </p:cNvPr>
          <p:cNvSpPr>
            <a:spLocks noGrp="1"/>
          </p:cNvSpPr>
          <p:nvPr>
            <p:ph type="subTitle" idx="1"/>
          </p:nvPr>
        </p:nvSpPr>
        <p:spPr>
          <a:xfrm>
            <a:off x="981075" y="1352550"/>
            <a:ext cx="6486525" cy="4305300"/>
          </a:xfrm>
        </p:spPr>
        <p:txBody>
          <a:bodyPr>
            <a:normAutofit/>
          </a:bodyPr>
          <a:lstStyle/>
          <a:p>
            <a:r>
              <a:rPr lang="en-GB" dirty="0">
                <a:solidFill>
                  <a:schemeClr val="tx1"/>
                </a:solidFill>
              </a:rPr>
              <a:t>Bakery management encompasses all activities intended to manage bakery operations. All these processes must work closely in order to obtain the best results. Bakery management requires both experience and professional </a:t>
            </a:r>
            <a:r>
              <a:rPr lang="en-GB" dirty="0" err="1">
                <a:solidFill>
                  <a:schemeClr val="tx1"/>
                </a:solidFill>
              </a:rPr>
              <a:t>education.The</a:t>
            </a:r>
            <a:r>
              <a:rPr lang="en-GB" dirty="0">
                <a:solidFill>
                  <a:schemeClr val="tx1"/>
                </a:solidFill>
              </a:rPr>
              <a:t> best team are those </a:t>
            </a:r>
            <a:r>
              <a:rPr lang="en-GB" dirty="0" err="1">
                <a:solidFill>
                  <a:schemeClr val="tx1"/>
                </a:solidFill>
              </a:rPr>
              <a:t>wich</a:t>
            </a:r>
            <a:r>
              <a:rPr lang="en-GB" dirty="0">
                <a:solidFill>
                  <a:schemeClr val="tx1"/>
                </a:solidFill>
              </a:rPr>
              <a:t> share their </a:t>
            </a:r>
            <a:r>
              <a:rPr lang="en-GB" dirty="0" err="1">
                <a:solidFill>
                  <a:schemeClr val="tx1"/>
                </a:solidFill>
              </a:rPr>
              <a:t>ideas,communicate</a:t>
            </a:r>
            <a:r>
              <a:rPr lang="en-GB" dirty="0">
                <a:solidFill>
                  <a:schemeClr val="tx1"/>
                </a:solidFill>
              </a:rPr>
              <a:t> to reach </a:t>
            </a:r>
            <a:r>
              <a:rPr lang="en-GB" dirty="0" err="1">
                <a:solidFill>
                  <a:schemeClr val="tx1"/>
                </a:solidFill>
              </a:rPr>
              <a:t>goal,they</a:t>
            </a:r>
            <a:r>
              <a:rPr lang="en-GB" dirty="0">
                <a:solidFill>
                  <a:schemeClr val="tx1"/>
                </a:solidFill>
              </a:rPr>
              <a:t> listen  each other so that business goes well.(BAKERpedia.2022)</a:t>
            </a:r>
          </a:p>
          <a:p>
            <a:endParaRPr lang="en-GB" dirty="0">
              <a:solidFill>
                <a:schemeClr val="tx1"/>
              </a:solidFill>
            </a:endParaRPr>
          </a:p>
        </p:txBody>
      </p:sp>
      <p:pic>
        <p:nvPicPr>
          <p:cNvPr id="5" name="Picture 4">
            <a:extLst>
              <a:ext uri="{FF2B5EF4-FFF2-40B4-BE49-F238E27FC236}">
                <a16:creationId xmlns:a16="http://schemas.microsoft.com/office/drawing/2014/main" id="{0941AF4A-0F97-224D-B31B-4AB488205C77}"/>
              </a:ext>
            </a:extLst>
          </p:cNvPr>
          <p:cNvPicPr>
            <a:picLocks noChangeAspect="1"/>
          </p:cNvPicPr>
          <p:nvPr/>
        </p:nvPicPr>
        <p:blipFill>
          <a:blip r:embed="rId2"/>
          <a:stretch>
            <a:fillRect/>
          </a:stretch>
        </p:blipFill>
        <p:spPr>
          <a:xfrm>
            <a:off x="8097989" y="1220891"/>
            <a:ext cx="3825572" cy="4930567"/>
          </a:xfrm>
          <a:prstGeom prst="rect">
            <a:avLst/>
          </a:prstGeom>
        </p:spPr>
      </p:pic>
    </p:spTree>
    <p:extLst>
      <p:ext uri="{BB962C8B-B14F-4D97-AF65-F5344CB8AC3E}">
        <p14:creationId xmlns:p14="http://schemas.microsoft.com/office/powerpoint/2010/main" val="3325088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44AF-88C2-4EF1-34DB-FF293545B922}"/>
              </a:ext>
            </a:extLst>
          </p:cNvPr>
          <p:cNvSpPr>
            <a:spLocks noGrp="1"/>
          </p:cNvSpPr>
          <p:nvPr>
            <p:ph type="title"/>
          </p:nvPr>
        </p:nvSpPr>
        <p:spPr>
          <a:xfrm>
            <a:off x="323850" y="365124"/>
            <a:ext cx="6134100" cy="5973531"/>
          </a:xfrm>
        </p:spPr>
        <p:txBody>
          <a:bodyPr>
            <a:normAutofit fontScale="90000"/>
          </a:bodyPr>
          <a:lstStyle/>
          <a:p>
            <a:r>
              <a:rPr lang="en-US" sz="3200" i="0" dirty="0">
                <a:solidFill>
                  <a:schemeClr val="tx1"/>
                </a:solidFill>
                <a:effectLst/>
                <a:latin typeface="arial" panose="020B0604020202020204" pitchFamily="34" charset="0"/>
              </a:rPr>
              <a:t>                    Financial plan</a:t>
            </a:r>
            <a:br>
              <a:rPr lang="en-US" sz="2400" i="0" dirty="0">
                <a:solidFill>
                  <a:srgbClr val="202124"/>
                </a:solidFill>
                <a:effectLst/>
                <a:latin typeface="arial" panose="020B0604020202020204" pitchFamily="34" charset="0"/>
              </a:rPr>
            </a:br>
            <a:br>
              <a:rPr lang="en-US" sz="3200" i="0" dirty="0">
                <a:solidFill>
                  <a:srgbClr val="202124"/>
                </a:solidFill>
                <a:effectLst/>
                <a:latin typeface="arial" panose="020B0604020202020204" pitchFamily="34" charset="0"/>
              </a:rPr>
            </a:br>
            <a:r>
              <a:rPr lang="en-GB" sz="2400" b="0" i="0" dirty="0">
                <a:solidFill>
                  <a:schemeClr val="tx1"/>
                </a:solidFill>
                <a:effectLst/>
                <a:latin typeface="Roboto" panose="02000000000000000000" pitchFamily="2" charset="0"/>
              </a:rPr>
              <a:t>The most important item to have when opening a new bakery is a business plan. This plan should detail factors such as your financial resources, budget, advertising needs, overview of your niche market and business goals. Ideally, each step you take with your business will be strategically planned before hand so your business has the best possible chance of success. Any business owner gives tasks to each employee </a:t>
            </a:r>
            <a:r>
              <a:rPr lang="en-GB" sz="2400" dirty="0">
                <a:solidFill>
                  <a:schemeClr val="tx1"/>
                </a:solidFill>
                <a:latin typeface="Roboto" panose="02000000000000000000" pitchFamily="2" charset="0"/>
              </a:rPr>
              <a:t>i</a:t>
            </a:r>
            <a:r>
              <a:rPr lang="en-GB" sz="2400" b="0" i="0" dirty="0">
                <a:solidFill>
                  <a:schemeClr val="tx1"/>
                </a:solidFill>
                <a:effectLst/>
                <a:latin typeface="Roboto" panose="02000000000000000000" pitchFamily="2" charset="0"/>
              </a:rPr>
              <a:t>n order for the business work as well as possible, to grow and reach as high as possible (Chron Contributor,18 May 2021).</a:t>
            </a:r>
            <a:br>
              <a:rPr lang="en-US" sz="5400" i="0" dirty="0">
                <a:solidFill>
                  <a:schemeClr val="tx1"/>
                </a:solidFill>
                <a:effectLst/>
                <a:latin typeface="arial" panose="020B0604020202020204" pitchFamily="34" charset="0"/>
              </a:rPr>
            </a:br>
            <a:endParaRPr lang="en-GB" sz="3200" dirty="0">
              <a:solidFill>
                <a:schemeClr val="tx1"/>
              </a:solidFill>
            </a:endParaRPr>
          </a:p>
        </p:txBody>
      </p:sp>
      <p:pic>
        <p:nvPicPr>
          <p:cNvPr id="4" name="Picture 3">
            <a:extLst>
              <a:ext uri="{FF2B5EF4-FFF2-40B4-BE49-F238E27FC236}">
                <a16:creationId xmlns:a16="http://schemas.microsoft.com/office/drawing/2014/main" id="{D786C031-BDD7-36F6-9273-C911DE06A2B3}"/>
              </a:ext>
            </a:extLst>
          </p:cNvPr>
          <p:cNvPicPr>
            <a:picLocks noChangeAspect="1"/>
          </p:cNvPicPr>
          <p:nvPr/>
        </p:nvPicPr>
        <p:blipFill>
          <a:blip r:embed="rId2"/>
          <a:stretch>
            <a:fillRect/>
          </a:stretch>
        </p:blipFill>
        <p:spPr>
          <a:xfrm>
            <a:off x="6800850" y="1655259"/>
            <a:ext cx="5263792" cy="4290432"/>
          </a:xfrm>
          <a:prstGeom prst="rect">
            <a:avLst/>
          </a:prstGeom>
        </p:spPr>
      </p:pic>
    </p:spTree>
    <p:extLst>
      <p:ext uri="{BB962C8B-B14F-4D97-AF65-F5344CB8AC3E}">
        <p14:creationId xmlns:p14="http://schemas.microsoft.com/office/powerpoint/2010/main" val="23131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84C8B-7082-0B8A-A31A-D91ABCB35A41}"/>
              </a:ext>
            </a:extLst>
          </p:cNvPr>
          <p:cNvSpPr>
            <a:spLocks noGrp="1"/>
          </p:cNvSpPr>
          <p:nvPr>
            <p:ph type="title"/>
          </p:nvPr>
        </p:nvSpPr>
        <p:spPr>
          <a:xfrm>
            <a:off x="648930" y="611948"/>
            <a:ext cx="4527051" cy="1399533"/>
          </a:xfrm>
        </p:spPr>
        <p:txBody>
          <a:bodyPr>
            <a:normAutofit fontScale="90000"/>
          </a:bodyPr>
          <a:lstStyle/>
          <a:p>
            <a:r>
              <a:rPr lang="en-GB" dirty="0">
                <a:latin typeface="Arial"/>
                <a:cs typeface="Arial"/>
              </a:rPr>
              <a:t>Cash float Forecast </a:t>
            </a:r>
            <a:br>
              <a:rPr lang="en-GB" dirty="0">
                <a:latin typeface="Arial"/>
                <a:cs typeface="Arial"/>
              </a:rPr>
            </a:br>
            <a:r>
              <a:rPr lang="en-GB" dirty="0">
                <a:latin typeface="Arial"/>
                <a:cs typeface="Arial"/>
              </a:rPr>
              <a:t> What is it?</a:t>
            </a:r>
          </a:p>
        </p:txBody>
      </p:sp>
      <p:pic>
        <p:nvPicPr>
          <p:cNvPr id="5" name="Picture 4">
            <a:extLst>
              <a:ext uri="{FF2B5EF4-FFF2-40B4-BE49-F238E27FC236}">
                <a16:creationId xmlns:a16="http://schemas.microsoft.com/office/drawing/2014/main" id="{997B21F8-1D3E-2408-AAEA-88E5EF392057}"/>
              </a:ext>
            </a:extLst>
          </p:cNvPr>
          <p:cNvPicPr>
            <a:picLocks noChangeAspect="1"/>
          </p:cNvPicPr>
          <p:nvPr/>
        </p:nvPicPr>
        <p:blipFill rotWithShape="1">
          <a:blip r:embed="rId3"/>
          <a:srcRect r="5041"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7" name="Rectangle 16">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C67549D-D5B8-EAAE-015E-93662CEEE886}"/>
              </a:ext>
            </a:extLst>
          </p:cNvPr>
          <p:cNvSpPr>
            <a:spLocks noGrp="1"/>
          </p:cNvSpPr>
          <p:nvPr>
            <p:ph idx="1"/>
          </p:nvPr>
        </p:nvSpPr>
        <p:spPr>
          <a:xfrm>
            <a:off x="647701" y="2005446"/>
            <a:ext cx="4528824" cy="1827067"/>
          </a:xfrm>
        </p:spPr>
        <p:txBody>
          <a:bodyPr>
            <a:normAutofit fontScale="62500" lnSpcReduction="20000"/>
          </a:bodyPr>
          <a:lstStyle/>
          <a:p>
            <a:pPr>
              <a:lnSpc>
                <a:spcPct val="90000"/>
              </a:lnSpc>
            </a:pPr>
            <a:r>
              <a:rPr lang="en-GB" sz="1700" dirty="0"/>
              <a:t>A tool used by finance and treasury professionals to get a view of upcoming cash requirements across their company</a:t>
            </a:r>
          </a:p>
          <a:p>
            <a:pPr>
              <a:lnSpc>
                <a:spcPct val="90000"/>
              </a:lnSpc>
            </a:pPr>
            <a:r>
              <a:rPr lang="en-GB" sz="1700" dirty="0"/>
              <a:t>The purpose is to assist with managing liquidity, the larger the company the more complex and challenging cash flow forecasting becomes</a:t>
            </a:r>
          </a:p>
          <a:p>
            <a:pPr>
              <a:lnSpc>
                <a:spcPct val="90000"/>
              </a:lnSpc>
            </a:pPr>
            <a:r>
              <a:rPr lang="en-GB" sz="1700" dirty="0"/>
              <a:t>Will show you where your cash balances will be at certain points in the future</a:t>
            </a:r>
          </a:p>
          <a:p>
            <a:pPr>
              <a:lnSpc>
                <a:spcPct val="90000"/>
              </a:lnSpc>
            </a:pPr>
            <a:r>
              <a:rPr lang="en-GB" sz="1700" dirty="0"/>
              <a:t>Helps highlight when and where  funding needs arise and allows you to take advantage of time when excess liquidity is available. 	 	</a:t>
            </a:r>
          </a:p>
        </p:txBody>
      </p:sp>
      <p:sp>
        <p:nvSpPr>
          <p:cNvPr id="6" name="Title 1">
            <a:extLst>
              <a:ext uri="{FF2B5EF4-FFF2-40B4-BE49-F238E27FC236}">
                <a16:creationId xmlns:a16="http://schemas.microsoft.com/office/drawing/2014/main" id="{FA5A96FD-97E7-880C-CC23-B3A8DF85CBBE}"/>
              </a:ext>
            </a:extLst>
          </p:cNvPr>
          <p:cNvSpPr txBox="1">
            <a:spLocks/>
          </p:cNvSpPr>
          <p:nvPr/>
        </p:nvSpPr>
        <p:spPr>
          <a:xfrm>
            <a:off x="648930" y="3833130"/>
            <a:ext cx="4532950" cy="730415"/>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a:t>Components</a:t>
            </a:r>
          </a:p>
        </p:txBody>
      </p:sp>
      <p:sp>
        <p:nvSpPr>
          <p:cNvPr id="8" name="Content Placeholder 2">
            <a:extLst>
              <a:ext uri="{FF2B5EF4-FFF2-40B4-BE49-F238E27FC236}">
                <a16:creationId xmlns:a16="http://schemas.microsoft.com/office/drawing/2014/main" id="{A82DDE2F-4F84-ECAE-E4A1-49D2D7D61331}"/>
              </a:ext>
            </a:extLst>
          </p:cNvPr>
          <p:cNvSpPr txBox="1">
            <a:spLocks/>
          </p:cNvSpPr>
          <p:nvPr/>
        </p:nvSpPr>
        <p:spPr>
          <a:xfrm>
            <a:off x="644379" y="4563350"/>
            <a:ext cx="4527985" cy="1858230"/>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90000"/>
              </a:lnSpc>
            </a:pPr>
            <a:r>
              <a:rPr lang="en-GB" sz="1000" dirty="0"/>
              <a:t>Opening Balance for the period</a:t>
            </a:r>
          </a:p>
          <a:p>
            <a:pPr>
              <a:lnSpc>
                <a:spcPct val="90000"/>
              </a:lnSpc>
            </a:pPr>
            <a:r>
              <a:rPr lang="en-GB" sz="1000" dirty="0"/>
              <a:t>Receipts- broken down by cash flow item/classification</a:t>
            </a:r>
          </a:p>
          <a:p>
            <a:pPr>
              <a:lnSpc>
                <a:spcPct val="90000"/>
              </a:lnSpc>
            </a:pPr>
            <a:r>
              <a:rPr lang="en-GB" sz="1000" dirty="0"/>
              <a:t>Total receipts</a:t>
            </a:r>
          </a:p>
          <a:p>
            <a:pPr>
              <a:lnSpc>
                <a:spcPct val="90000"/>
              </a:lnSpc>
            </a:pPr>
            <a:r>
              <a:rPr lang="en-GB" sz="1000" dirty="0"/>
              <a:t>Payments- again broken down by cash flow item</a:t>
            </a:r>
          </a:p>
          <a:p>
            <a:pPr>
              <a:lnSpc>
                <a:spcPct val="90000"/>
              </a:lnSpc>
            </a:pPr>
            <a:r>
              <a:rPr lang="en-GB" sz="1000" dirty="0"/>
              <a:t>Total payments</a:t>
            </a:r>
          </a:p>
          <a:p>
            <a:pPr>
              <a:lnSpc>
                <a:spcPct val="90000"/>
              </a:lnSpc>
            </a:pPr>
            <a:r>
              <a:rPr lang="en-GB" sz="1000" dirty="0"/>
              <a:t>Net movement-either by individual cash flow item or at a minimum total net movement </a:t>
            </a:r>
          </a:p>
          <a:p>
            <a:pPr>
              <a:lnSpc>
                <a:spcPct val="90000"/>
              </a:lnSpc>
            </a:pPr>
            <a:r>
              <a:rPr lang="en-GB" sz="1000" dirty="0"/>
              <a:t>Closing balance for the period</a:t>
            </a:r>
          </a:p>
          <a:p>
            <a:pPr>
              <a:lnSpc>
                <a:spcPct val="90000"/>
              </a:lnSpc>
            </a:pPr>
            <a:endParaRPr lang="en-GB"/>
          </a:p>
        </p:txBody>
      </p:sp>
    </p:spTree>
    <p:extLst>
      <p:ext uri="{BB962C8B-B14F-4D97-AF65-F5344CB8AC3E}">
        <p14:creationId xmlns:p14="http://schemas.microsoft.com/office/powerpoint/2010/main" val="315335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E5C0-3D68-FA70-2D53-83B53F6C1BAF}"/>
              </a:ext>
            </a:extLst>
          </p:cNvPr>
          <p:cNvSpPr>
            <a:spLocks noGrp="1"/>
          </p:cNvSpPr>
          <p:nvPr>
            <p:ph type="title"/>
          </p:nvPr>
        </p:nvSpPr>
        <p:spPr>
          <a:xfrm>
            <a:off x="1179513" y="0"/>
            <a:ext cx="9404723" cy="795973"/>
          </a:xfrm>
        </p:spPr>
        <p:txBody>
          <a:bodyPr/>
          <a:lstStyle/>
          <a:p>
            <a:r>
              <a:rPr lang="en-GB" dirty="0"/>
              <a:t>Cashflow Forecast</a:t>
            </a:r>
          </a:p>
        </p:txBody>
      </p:sp>
      <p:pic>
        <p:nvPicPr>
          <p:cNvPr id="5" name="Content Placeholder 4">
            <a:extLst>
              <a:ext uri="{FF2B5EF4-FFF2-40B4-BE49-F238E27FC236}">
                <a16:creationId xmlns:a16="http://schemas.microsoft.com/office/drawing/2014/main" id="{6C943458-6CE2-3256-F9C5-56E974EBC691}"/>
              </a:ext>
            </a:extLst>
          </p:cNvPr>
          <p:cNvPicPr>
            <a:picLocks noGrp="1" noChangeAspect="1"/>
          </p:cNvPicPr>
          <p:nvPr>
            <p:ph idx="1"/>
          </p:nvPr>
        </p:nvPicPr>
        <p:blipFill>
          <a:blip r:embed="rId2"/>
          <a:stretch>
            <a:fillRect/>
          </a:stretch>
        </p:blipFill>
        <p:spPr>
          <a:xfrm>
            <a:off x="374795" y="707064"/>
            <a:ext cx="11309060" cy="3809593"/>
          </a:xfrm>
        </p:spPr>
      </p:pic>
      <p:pic>
        <p:nvPicPr>
          <p:cNvPr id="7" name="Picture 6">
            <a:extLst>
              <a:ext uri="{FF2B5EF4-FFF2-40B4-BE49-F238E27FC236}">
                <a16:creationId xmlns:a16="http://schemas.microsoft.com/office/drawing/2014/main" id="{3227F550-3E7D-760E-4B1A-F574521B4362}"/>
              </a:ext>
            </a:extLst>
          </p:cNvPr>
          <p:cNvPicPr>
            <a:picLocks noChangeAspect="1"/>
          </p:cNvPicPr>
          <p:nvPr/>
        </p:nvPicPr>
        <p:blipFill>
          <a:blip r:embed="rId3"/>
          <a:stretch>
            <a:fillRect/>
          </a:stretch>
        </p:blipFill>
        <p:spPr>
          <a:xfrm>
            <a:off x="374795" y="4516657"/>
            <a:ext cx="11309060" cy="2263336"/>
          </a:xfrm>
          <a:prstGeom prst="rect">
            <a:avLst/>
          </a:prstGeom>
        </p:spPr>
      </p:pic>
    </p:spTree>
    <p:extLst>
      <p:ext uri="{BB962C8B-B14F-4D97-AF65-F5344CB8AC3E}">
        <p14:creationId xmlns:p14="http://schemas.microsoft.com/office/powerpoint/2010/main" val="3419523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2828B-55D7-7D2F-B12B-4CC44F540EBD}"/>
              </a:ext>
            </a:extLst>
          </p:cNvPr>
          <p:cNvSpPr>
            <a:spLocks noGrp="1"/>
          </p:cNvSpPr>
          <p:nvPr>
            <p:ph type="title"/>
          </p:nvPr>
        </p:nvSpPr>
        <p:spPr>
          <a:xfrm>
            <a:off x="648930" y="222289"/>
            <a:ext cx="5450814" cy="704438"/>
          </a:xfrm>
        </p:spPr>
        <p:txBody>
          <a:bodyPr>
            <a:normAutofit/>
          </a:bodyPr>
          <a:lstStyle/>
          <a:p>
            <a:r>
              <a:rPr lang="en-GB" sz="2400" dirty="0"/>
              <a:t>Types</a:t>
            </a:r>
          </a:p>
        </p:txBody>
      </p:sp>
      <p:sp>
        <p:nvSpPr>
          <p:cNvPr id="3" name="Content Placeholder 2">
            <a:extLst>
              <a:ext uri="{FF2B5EF4-FFF2-40B4-BE49-F238E27FC236}">
                <a16:creationId xmlns:a16="http://schemas.microsoft.com/office/drawing/2014/main" id="{BBCDE584-5D8B-1736-B521-785826C88CB8}"/>
              </a:ext>
            </a:extLst>
          </p:cNvPr>
          <p:cNvSpPr>
            <a:spLocks noGrp="1"/>
          </p:cNvSpPr>
          <p:nvPr>
            <p:ph idx="1"/>
          </p:nvPr>
        </p:nvSpPr>
        <p:spPr>
          <a:xfrm>
            <a:off x="644380" y="926532"/>
            <a:ext cx="5523781" cy="2092026"/>
          </a:xfrm>
        </p:spPr>
        <p:txBody>
          <a:bodyPr>
            <a:normAutofit fontScale="70000" lnSpcReduction="20000"/>
          </a:bodyPr>
          <a:lstStyle/>
          <a:p>
            <a:pPr>
              <a:lnSpc>
                <a:spcPct val="90000"/>
              </a:lnSpc>
            </a:pPr>
            <a:r>
              <a:rPr lang="en-GB" sz="1700"/>
              <a:t>Short term forecasts are used to manage the day-to-day cash needs of a business. Typically, they look a couple of weeks into the future and contain a daily breakdown of cash payments and receipts. A daily forecasting process would often include a degree of automation capturing cash flows from bank accounts and ERP systems</a:t>
            </a:r>
          </a:p>
          <a:p>
            <a:pPr>
              <a:lnSpc>
                <a:spcPct val="90000"/>
              </a:lnSpc>
            </a:pPr>
            <a:endParaRPr lang="en-GB" sz="1700"/>
          </a:p>
          <a:p>
            <a:pPr>
              <a:lnSpc>
                <a:spcPct val="90000"/>
              </a:lnSpc>
            </a:pPr>
            <a:r>
              <a:rPr lang="en-GB" sz="1700"/>
              <a:t>Longer term shortcuts such as a 12 months forecast is often the starting point for a budgeting process and is an important tool for assessing the cash required for longer term growth strategies and capital projects. The benefits of a long term forecast need to be balanced against the dependability of forecasts over a long period of time.</a:t>
            </a:r>
          </a:p>
        </p:txBody>
      </p:sp>
      <p:pic>
        <p:nvPicPr>
          <p:cNvPr id="5" name="Picture 4">
            <a:extLst>
              <a:ext uri="{FF2B5EF4-FFF2-40B4-BE49-F238E27FC236}">
                <a16:creationId xmlns:a16="http://schemas.microsoft.com/office/drawing/2014/main" id="{1AB00037-5FE1-FE7B-B884-1C91781D53BD}"/>
              </a:ext>
            </a:extLst>
          </p:cNvPr>
          <p:cNvPicPr>
            <a:picLocks noChangeAspect="1"/>
          </p:cNvPicPr>
          <p:nvPr/>
        </p:nvPicPr>
        <p:blipFill>
          <a:blip r:embed="rId3"/>
          <a:stretch>
            <a:fillRect/>
          </a:stretch>
        </p:blipFill>
        <p:spPr>
          <a:xfrm>
            <a:off x="7005205" y="1274618"/>
            <a:ext cx="4834857" cy="2646955"/>
          </a:xfrm>
          <a:prstGeom prst="rect">
            <a:avLst/>
          </a:prstGeom>
          <a:effectLst>
            <a:outerShdw blurRad="50800" dist="38100" dir="5400000" algn="t" rotWithShape="0">
              <a:prstClr val="black">
                <a:alpha val="43000"/>
              </a:prstClr>
            </a:outerShdw>
          </a:effectLst>
        </p:spPr>
      </p:pic>
      <p:sp>
        <p:nvSpPr>
          <p:cNvPr id="4" name="TextBox 3">
            <a:extLst>
              <a:ext uri="{FF2B5EF4-FFF2-40B4-BE49-F238E27FC236}">
                <a16:creationId xmlns:a16="http://schemas.microsoft.com/office/drawing/2014/main" id="{999D6387-20B6-101D-41D3-BB6008EA1B03}"/>
              </a:ext>
            </a:extLst>
          </p:cNvPr>
          <p:cNvSpPr txBox="1"/>
          <p:nvPr/>
        </p:nvSpPr>
        <p:spPr>
          <a:xfrm>
            <a:off x="645968" y="3113809"/>
            <a:ext cx="52803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EBEBEB"/>
                </a:solidFill>
              </a:rPr>
              <a:t>Profit and loss</a:t>
            </a:r>
            <a:endParaRPr lang="en-US" dirty="0"/>
          </a:p>
        </p:txBody>
      </p:sp>
      <p:sp>
        <p:nvSpPr>
          <p:cNvPr id="7" name="Content Placeholder 2">
            <a:extLst>
              <a:ext uri="{FF2B5EF4-FFF2-40B4-BE49-F238E27FC236}">
                <a16:creationId xmlns:a16="http://schemas.microsoft.com/office/drawing/2014/main" id="{E1079B73-A864-A9BC-1B17-C1D72098DC48}"/>
              </a:ext>
            </a:extLst>
          </p:cNvPr>
          <p:cNvSpPr txBox="1">
            <a:spLocks/>
          </p:cNvSpPr>
          <p:nvPr/>
        </p:nvSpPr>
        <p:spPr>
          <a:xfrm>
            <a:off x="642505" y="3569355"/>
            <a:ext cx="5450446" cy="289725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90000"/>
              </a:lnSpc>
            </a:pPr>
            <a:r>
              <a:rPr lang="en-GB" sz="1000" dirty="0"/>
              <a:t>The term 'Profit and Loss' is a concept developed from various applications to real-life problems which take place in our lives almost every day. When a good is re-purchased at a greater price then a profit is incurred. Similarly, if the good is repurchased at a lesser price, then there is a loss.</a:t>
            </a:r>
          </a:p>
          <a:p>
            <a:pPr>
              <a:lnSpc>
                <a:spcPct val="90000"/>
              </a:lnSpc>
            </a:pPr>
            <a:r>
              <a:rPr lang="en-GB" sz="1000" dirty="0"/>
              <a:t>Cost Price (CP): It is the amount at which a product is purchased. Sometimes it also includes overhead expenses, transportation cost, etc. For example, you bought a refrigerator at Rs 10,000 and spent Rs 2000 for transportation and Rs 500 for set up. So, the total cost price is the sum of all the expenditure done, that is, Rs 12,500. </a:t>
            </a:r>
          </a:p>
          <a:p>
            <a:pPr>
              <a:lnSpc>
                <a:spcPct val="90000"/>
              </a:lnSpc>
            </a:pPr>
            <a:r>
              <a:rPr lang="en-GB" sz="1000" dirty="0"/>
              <a:t>Selling Price (SP): It is the amount at which a product is sold. It may be more than, equal to or less than the cost price of the product. For example, if a shopkeeper bought a chair at Rs 500 and sold it at Rs 600, then the cost price of the chair is Rs 500 and the selling price of the chair is Rs 600. </a:t>
            </a:r>
          </a:p>
          <a:p>
            <a:pPr>
              <a:lnSpc>
                <a:spcPct val="90000"/>
              </a:lnSpc>
            </a:pPr>
            <a:r>
              <a:rPr lang="en-GB" sz="1000" dirty="0"/>
              <a:t>Profit (P): If a product is sold at a price more than its cost price then the seller makes a profit. For example, a plot was purchased at Rs 50,000 and three years later it was sold at Rs 1,50,000 then there is a profit of 1 lakh. </a:t>
            </a:r>
          </a:p>
          <a:p>
            <a:pPr>
              <a:lnSpc>
                <a:spcPct val="90000"/>
              </a:lnSpc>
            </a:pPr>
            <a:r>
              <a:rPr lang="en-GB" sz="1000" dirty="0"/>
              <a:t>Loss (L): If a product is sold at a price less than its cost price then the seller makes a loss. </a:t>
            </a:r>
          </a:p>
          <a:p>
            <a:pPr>
              <a:lnSpc>
                <a:spcPct val="90000"/>
              </a:lnSpc>
            </a:pPr>
            <a:endParaRPr lang="en-GB" sz="800" dirty="0"/>
          </a:p>
        </p:txBody>
      </p:sp>
      <p:pic>
        <p:nvPicPr>
          <p:cNvPr id="9" name="Picture 8" descr="Logo&#10;&#10;Description automatically generated">
            <a:extLst>
              <a:ext uri="{FF2B5EF4-FFF2-40B4-BE49-F238E27FC236}">
                <a16:creationId xmlns:a16="http://schemas.microsoft.com/office/drawing/2014/main" id="{EFC199AE-2D4C-1542-F3CE-FE07C3F33FAD}"/>
              </a:ext>
            </a:extLst>
          </p:cNvPr>
          <p:cNvPicPr>
            <a:picLocks noChangeAspect="1"/>
          </p:cNvPicPr>
          <p:nvPr/>
        </p:nvPicPr>
        <p:blipFill>
          <a:blip r:embed="rId4"/>
          <a:stretch>
            <a:fillRect/>
          </a:stretch>
        </p:blipFill>
        <p:spPr>
          <a:xfrm>
            <a:off x="7337570" y="3983868"/>
            <a:ext cx="4163991" cy="520498"/>
          </a:xfrm>
          <a:prstGeom prst="rect">
            <a:avLst/>
          </a:prstGeom>
          <a:effectLst/>
        </p:spPr>
      </p:pic>
      <p:pic>
        <p:nvPicPr>
          <p:cNvPr id="11" name="Picture 10" descr="A picture containing graphical user interface&#10;&#10;Description automatically generated">
            <a:extLst>
              <a:ext uri="{FF2B5EF4-FFF2-40B4-BE49-F238E27FC236}">
                <a16:creationId xmlns:a16="http://schemas.microsoft.com/office/drawing/2014/main" id="{BDAFF8C5-47B2-12E0-4BDA-5C4421C19E24}"/>
              </a:ext>
            </a:extLst>
          </p:cNvPr>
          <p:cNvPicPr>
            <a:picLocks noChangeAspect="1"/>
          </p:cNvPicPr>
          <p:nvPr/>
        </p:nvPicPr>
        <p:blipFill>
          <a:blip r:embed="rId5"/>
          <a:stretch>
            <a:fillRect/>
          </a:stretch>
        </p:blipFill>
        <p:spPr>
          <a:xfrm>
            <a:off x="6488596" y="4506597"/>
            <a:ext cx="5349076" cy="1858803"/>
          </a:xfrm>
          <a:prstGeom prst="rect">
            <a:avLst/>
          </a:prstGeom>
          <a:effectLst/>
        </p:spPr>
      </p:pic>
    </p:spTree>
    <p:extLst>
      <p:ext uri="{BB962C8B-B14F-4D97-AF65-F5344CB8AC3E}">
        <p14:creationId xmlns:p14="http://schemas.microsoft.com/office/powerpoint/2010/main" val="4119406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78584-BB6C-72F0-1629-65DF9881D8F8}"/>
              </a:ext>
            </a:extLst>
          </p:cNvPr>
          <p:cNvSpPr>
            <a:spLocks noGrp="1"/>
          </p:cNvSpPr>
          <p:nvPr>
            <p:ph type="title"/>
          </p:nvPr>
        </p:nvSpPr>
        <p:spPr>
          <a:xfrm>
            <a:off x="934385" y="116758"/>
            <a:ext cx="6188190" cy="1622321"/>
          </a:xfrm>
        </p:spPr>
        <p:txBody>
          <a:bodyPr>
            <a:normAutofit/>
          </a:bodyPr>
          <a:lstStyle/>
          <a:p>
            <a:r>
              <a:rPr lang="en-GB" dirty="0">
                <a:solidFill>
                  <a:srgbClr val="EBEBEB"/>
                </a:solidFill>
              </a:rPr>
              <a:t>Profit and Loss</a:t>
            </a:r>
          </a:p>
        </p:txBody>
      </p:sp>
      <p:sp>
        <p:nvSpPr>
          <p:cNvPr id="3" name="Content Placeholder 2">
            <a:extLst>
              <a:ext uri="{FF2B5EF4-FFF2-40B4-BE49-F238E27FC236}">
                <a16:creationId xmlns:a16="http://schemas.microsoft.com/office/drawing/2014/main" id="{5A1F10D8-646C-53C4-FFB7-E7BE9ECB48C4}"/>
              </a:ext>
            </a:extLst>
          </p:cNvPr>
          <p:cNvSpPr>
            <a:spLocks noGrp="1"/>
          </p:cNvSpPr>
          <p:nvPr>
            <p:ph idx="1"/>
          </p:nvPr>
        </p:nvSpPr>
        <p:spPr>
          <a:xfrm>
            <a:off x="228600" y="1066800"/>
            <a:ext cx="6608519" cy="5157019"/>
          </a:xfrm>
        </p:spPr>
        <p:txBody>
          <a:bodyPr>
            <a:normAutofit/>
          </a:bodyPr>
          <a:lstStyle/>
          <a:p>
            <a:pPr>
              <a:lnSpc>
                <a:spcPct val="90000"/>
              </a:lnSpc>
            </a:pPr>
            <a:r>
              <a:rPr lang="en-GB" sz="1400" dirty="0">
                <a:solidFill>
                  <a:srgbClr val="FFFFFF"/>
                </a:solidFill>
              </a:rPr>
              <a:t>P&amp;L statements are important to investors and traders as they offer an in-depth look at company performance. Generally, one negative P&amp;L is seen as a warning sign, while a few in succession are taken to mean that there could be something fundamentally wrong with the company’s operations.</a:t>
            </a:r>
          </a:p>
          <a:p>
            <a:pPr>
              <a:lnSpc>
                <a:spcPct val="90000"/>
              </a:lnSpc>
            </a:pPr>
            <a:r>
              <a:rPr lang="en-GB" sz="1400" dirty="0">
                <a:solidFill>
                  <a:srgbClr val="FFFFFF"/>
                </a:solidFill>
              </a:rPr>
              <a:t>However, sometimes negative profit and loss statements will not deter investors if they see the company as having strong long-term potential. An example would be Twitter, which didn’t earn a profit until Q4 2017. Investors stuck with the company because they believed in its potential and in its ability to eventually yield a profit.</a:t>
            </a:r>
          </a:p>
          <a:p>
            <a:pPr>
              <a:lnSpc>
                <a:spcPct val="90000"/>
              </a:lnSpc>
            </a:pPr>
            <a:r>
              <a:rPr lang="en-GB" sz="1400" dirty="0">
                <a:solidFill>
                  <a:srgbClr val="FFFFFF"/>
                </a:solidFill>
              </a:rPr>
              <a:t>Profit and loss statements are usually looked at in conjunction with a company’s balance sheet – which reports a company’s assets, liabilities and shareholders’ equity – and cash flow statement – which shows any changes in balance sheet accounts and income.</a:t>
            </a:r>
          </a:p>
          <a:p>
            <a:pPr>
              <a:lnSpc>
                <a:spcPct val="90000"/>
              </a:lnSpc>
            </a:pPr>
            <a:r>
              <a:rPr lang="en-GB" sz="1400" dirty="0">
                <a:solidFill>
                  <a:srgbClr val="FFFFFF"/>
                </a:solidFill>
              </a:rPr>
              <a:t>Profit and loss statements are a form of fundamental </a:t>
            </a:r>
            <a:r>
              <a:rPr lang="en-GB" sz="1400" dirty="0" err="1">
                <a:solidFill>
                  <a:srgbClr val="FFFFFF"/>
                </a:solidFill>
              </a:rPr>
              <a:t>analisys</a:t>
            </a:r>
            <a:r>
              <a:rPr lang="en-GB" sz="1400" dirty="0">
                <a:solidFill>
                  <a:srgbClr val="FFFFFF"/>
                </a:solidFill>
              </a:rPr>
              <a:t> as they enable traders to gauge how worthwhile it is to buy or speculate on a certain company’s stock. This is because P&amp;L statements are essentially an insight into how the company is being run, and as such, they can show whether the company is being run in a profitable way or not. It is with this information that a trader may decide to open or close a position.</a:t>
            </a:r>
          </a:p>
          <a:p>
            <a:pPr>
              <a:lnSpc>
                <a:spcPct val="90000"/>
              </a:lnSpc>
            </a:pPr>
            <a:endParaRPr lang="en-GB" sz="1100" dirty="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ECD56CBD-4CA0-E865-E1C0-B73AB3A41DEA}"/>
              </a:ext>
            </a:extLst>
          </p:cNvPr>
          <p:cNvPicPr>
            <a:picLocks noChangeAspect="1"/>
          </p:cNvPicPr>
          <p:nvPr/>
        </p:nvPicPr>
        <p:blipFill rotWithShape="1">
          <a:blip r:embed="rId3"/>
          <a:srcRect l="23832" r="31297" b="-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238967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7AADD-480A-E9D0-83EB-6857A12E4F69}"/>
              </a:ext>
            </a:extLst>
          </p:cNvPr>
          <p:cNvSpPr>
            <a:spLocks noGrp="1"/>
          </p:cNvSpPr>
          <p:nvPr>
            <p:ph type="title"/>
          </p:nvPr>
        </p:nvSpPr>
        <p:spPr>
          <a:xfrm>
            <a:off x="183502" y="660400"/>
            <a:ext cx="12008498" cy="6390238"/>
          </a:xfrm>
        </p:spPr>
        <p:txBody>
          <a:bodyPr>
            <a:normAutofit fontScale="90000"/>
          </a:bodyPr>
          <a:lstStyle/>
          <a:p>
            <a:pPr>
              <a:lnSpc>
                <a:spcPct val="100000"/>
              </a:lnSpc>
            </a:pPr>
            <a:r>
              <a:rPr lang="en-GB" sz="1600" dirty="0" err="1">
                <a:latin typeface="Arial" panose="020B0604020202020204" pitchFamily="34" charset="0"/>
                <a:cs typeface="Arial" panose="020B0604020202020204" pitchFamily="34" charset="0"/>
              </a:rPr>
              <a:t>BAKERpedia</a:t>
            </a:r>
            <a:r>
              <a:rPr lang="en-GB" sz="1600" dirty="0">
                <a:latin typeface="Arial" panose="020B0604020202020204" pitchFamily="34" charset="0"/>
                <a:cs typeface="Arial" panose="020B0604020202020204" pitchFamily="34" charset="0"/>
              </a:rPr>
              <a:t>.(2022)https://bakerpedia.com/processes/bakery-management/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Chron Contributor.(18 May 2021)https://smallbusiness.chron.com/goals-opening-bakery-25383.html</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CFI Team, (2022), Products and Services, (Online), Available at: </a:t>
            </a:r>
            <a:r>
              <a:rPr lang="en-GB" sz="1600" dirty="0">
                <a:latin typeface="Arial" panose="020B0604020202020204" pitchFamily="34" charset="0"/>
                <a:cs typeface="Arial" panose="020B0604020202020204" pitchFamily="34" charset="0"/>
                <a:hlinkClick r:id="rId2"/>
              </a:rPr>
              <a:t>https://corporatefinanceinstitute.com/resources/knowledge/other/products-and-services/</a:t>
            </a:r>
            <a:r>
              <a:rPr lang="en-GB" sz="1600" dirty="0">
                <a:latin typeface="Arial" panose="020B0604020202020204" pitchFamily="34" charset="0"/>
                <a:cs typeface="Arial" panose="020B0604020202020204" pitchFamily="34" charset="0"/>
              </a:rPr>
              <a:t> (Accessed on 10 July 2022)</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Coursehero.com/file/67055328/</a:t>
            </a:r>
            <a:r>
              <a:rPr lang="en-GB" sz="1600" dirty="0" err="1">
                <a:latin typeface="Arial" panose="020B0604020202020204" pitchFamily="34" charset="0"/>
                <a:cs typeface="Arial" panose="020B0604020202020204" pitchFamily="34" charset="0"/>
              </a:rPr>
              <a:t>pestel</a:t>
            </a:r>
            <a:r>
              <a:rPr lang="en-GB" sz="1600" dirty="0">
                <a:latin typeface="Arial" panose="020B0604020202020204" pitchFamily="34" charset="0"/>
                <a:cs typeface="Arial" panose="020B0604020202020204" pitchFamily="34" charset="0"/>
              </a:rPr>
              <a:t>-analysis-food-</a:t>
            </a:r>
            <a:r>
              <a:rPr lang="en-GB" sz="1600" dirty="0" err="1">
                <a:latin typeface="Arial" panose="020B0604020202020204" pitchFamily="34" charset="0"/>
                <a:cs typeface="Arial" panose="020B0604020202020204" pitchFamily="34" charset="0"/>
              </a:rPr>
              <a:t>industrypptx</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https://bakerpedia.com/processes/bakery-management/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hlinkClick r:id="rId2"/>
              </a:rPr>
              <a:t>https://smallbusiness.chron.com/goals-opening-bakery-25383.html</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Kopp, C. (2021), Partnership, Investopedia, [Online], available at: https://www.investopedia.com/terms/p/partnership.asp , [Accessed on 11/01/2022]</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Madison Majeed. (Oct 18, 2019). What a Marketing Audit. Retrieved from </a:t>
            </a:r>
            <a:r>
              <a:rPr lang="en-GB" sz="1600" dirty="0">
                <a:latin typeface="Arial" panose="020B0604020202020204" pitchFamily="34" charset="0"/>
                <a:cs typeface="Arial" panose="020B0604020202020204" pitchFamily="34" charset="0"/>
                <a:hlinkClick r:id="rId2"/>
              </a:rPr>
              <a:t>https://www.smartbugmedia.com/blog</a:t>
            </a:r>
            <a:r>
              <a:rPr lang="en-GB" sz="1600">
                <a:latin typeface="Arial" panose="020B0604020202020204" pitchFamily="34" charset="0"/>
                <a:cs typeface="Arial" panose="020B0604020202020204" pitchFamily="34" charset="0"/>
                <a:hlinkClick r:id="rId2"/>
              </a:rPr>
              <a:t>/marketing-audit</a:t>
            </a:r>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Occupational health services and employers - GOV.UK (www.gov.uk) Published 2 April 2019</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Steve Harvey. ( Mar 12, 2016). How to conduct a marketing audit. Retrieved from https://fabrikbrands.com/how-to-conduct-a-marketing-audit/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Source: Business Link UK, Adapted for Québec by Info entrepreneurs 2009. https://m.infoentrepreneurs.org/en/guides/understand-your-competitors/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hlinkClick r:id="rId2"/>
              </a:rPr>
              <a:t>https://www.quora.com/What-are-the-common-SWOT-analysis-of-a-bakery-or-bakeshop</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Stanciu, S., 2019, Confectionery Sector in Romania: Market Overview, Proceedings of the 33rd International Business Information Management Association Conference: Education Excellence and Innovation Management through Vision 2020 (Granada, Spain, April 10-11, 2019), Vol. I-X, pp. 3783-3794, Ed. Soliman, K.S., ISBN: 978-0-9998551-2-6, WOS: 000503988805078, </a:t>
            </a:r>
            <a:br>
              <a:rPr lang="en-GB" sz="16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5DB9F05-C575-0AAA-4CD9-4E695139396B}"/>
              </a:ext>
            </a:extLst>
          </p:cNvPr>
          <p:cNvSpPr txBox="1"/>
          <p:nvPr/>
        </p:nvSpPr>
        <p:spPr>
          <a:xfrm>
            <a:off x="4850946" y="219075"/>
            <a:ext cx="2136710"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39791596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4C4805-56D0-47D1-BD3D-6881B7D86336}">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68E443-A986-4EA5-B647-C34A0448DB3C}">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20981794-8E4E-442A-9814-9D2E627017E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1115</TotalTime>
  <Words>2143</Words>
  <Application>Microsoft Office PowerPoint</Application>
  <PresentationFormat>Widescreen</PresentationFormat>
  <Paragraphs>144</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vt:lpstr>
      <vt:lpstr>Calibri</vt:lpstr>
      <vt:lpstr>Century Gothic</vt:lpstr>
      <vt:lpstr>Roboto</vt:lpstr>
      <vt:lpstr>Wingdings</vt:lpstr>
      <vt:lpstr>Wingdings 3</vt:lpstr>
      <vt:lpstr>Ion</vt:lpstr>
      <vt:lpstr>       BUSINESS PLAN</vt:lpstr>
      <vt:lpstr>Executive Summary</vt:lpstr>
      <vt:lpstr>Traditional Romanian Pastry- Overview </vt:lpstr>
      <vt:lpstr>Product and Services</vt:lpstr>
      <vt:lpstr>                      Market Audit </vt:lpstr>
      <vt:lpstr>                         COMPETITORS </vt:lpstr>
      <vt:lpstr>                        SWOT Analysis</vt:lpstr>
      <vt:lpstr>Pestel Analysis</vt:lpstr>
      <vt:lpstr>                Target Market</vt:lpstr>
      <vt:lpstr>                       Marketing Plan</vt:lpstr>
      <vt:lpstr>Management team</vt:lpstr>
      <vt:lpstr>                    Financial plan  The most important item to have when opening a new bakery is a business plan. This plan should detail factors such as your financial resources, budget, advertising needs, overview of your niche market and business goals. Ideally, each step you take with your business will be strategically planned before hand so your business has the best possible chance of success. Any business owner gives tasks to each employee in order for the business work as well as possible, to grow and reach as high as possible (Chron Contributor,18 May 2021). </vt:lpstr>
      <vt:lpstr>Cash float Forecast   What is it?</vt:lpstr>
      <vt:lpstr>Cashflow Forecast</vt:lpstr>
      <vt:lpstr>Types</vt:lpstr>
      <vt:lpstr>Profit and Loss</vt:lpstr>
      <vt:lpstr>BAKERpedia.(2022)https://bakerpedia.com/processes/bakery-management/  Chron Contributor.(18 May 2021)https://smallbusiness.chron.com/goals-opening-bakery-25383.html  CFI Team, (2022), Products and Services, (Online), Available at: https://corporatefinanceinstitute.com/resources/knowledge/other/products-and-services/ (Accessed on 10 July 2022)  Coursehero.com/file/67055328/pestel-analysis-food-industrypptx  https://bakerpedia.com/processes/bakery-management/  https://smallbusiness.chron.com/goals-opening-bakery-25383.html  Kopp, C. (2021), Partnership, Investopedia, [Online], available at: https://www.investopedia.com/terms/p/partnership.asp , [Accessed on 11/01/2022]  Madison Majeed. (Oct 18, 2019). What a Marketing Audit. Retrieved from https://www.smartbugmedia.com/blog/marketing-audit  Occupational health services and employers - GOV.UK (www.gov.uk) Published 2 April 2019  Steve Harvey. ( Mar 12, 2016). How to conduct a marketing audit. Retrieved from https://fabrikbrands.com/how-to-conduct-a-marketing-audit/  Source: Business Link UK, Adapted for Québec by Info entrepreneurs 2009. https://m.infoentrepreneurs.org/en/guides/understand-your-competitors/ https://www.quora.com/What-are-the-common-SWOT-analysis-of-a-bakery-or-bakeshop  Stanciu, S., 2019, Confectionery Sector in Romania: Market Overview, Proceedings of the 33rd International Business Information Management Association Conference: Education Excellence and Innovation Management through Vision 2020 (Granada, Spain, April 10-11, 2019), Vol. I-X, pp. 3783-3794, Ed. Soliman, K.S., ISBN: 978-0-9998551-2-6, WOS: 000503988805078,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team</dc:title>
  <dc:creator>Andreea Rotariu (2107119)</dc:creator>
  <cp:lastModifiedBy>Cristina</cp:lastModifiedBy>
  <cp:revision>53</cp:revision>
  <dcterms:created xsi:type="dcterms:W3CDTF">2022-06-25T14:33:51Z</dcterms:created>
  <dcterms:modified xsi:type="dcterms:W3CDTF">2022-07-22T18:15:44Z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