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8"/>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71841B-3645-4C1E-A01E-017CBBE881BE}" v="1024" dt="2020-11-11T20:24:20.0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3806" autoAdjust="0"/>
  </p:normalViewPr>
  <p:slideViewPr>
    <p:cSldViewPr snapToGrid="0">
      <p:cViewPr varScale="1">
        <p:scale>
          <a:sx n="67" d="100"/>
          <a:sy n="67" d="100"/>
        </p:scale>
        <p:origin x="666"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02A90D-DD69-4FEF-96A0-B9301222949E}" type="datetimeFigureOut">
              <a:rPr lang="en-GB"/>
              <a:t>11/11/2020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15EBCA-79BF-44E8-8AF9-CC9B7D19AF29}" type="slidenum">
              <a:rPr lang="en-GB"/>
              <a:t>‹#›</a:t>
            </a:fld>
            <a:endParaRPr lang="en-GB"/>
          </a:p>
        </p:txBody>
      </p:sp>
    </p:spTree>
    <p:extLst>
      <p:ext uri="{BB962C8B-B14F-4D97-AF65-F5344CB8AC3E}">
        <p14:creationId xmlns:p14="http://schemas.microsoft.com/office/powerpoint/2010/main" val="3693411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3</a:t>
            </a:fld>
            <a:endParaRPr lang="en-GB"/>
          </a:p>
        </p:txBody>
      </p:sp>
    </p:spTree>
    <p:extLst>
      <p:ext uri="{BB962C8B-B14F-4D97-AF65-F5344CB8AC3E}">
        <p14:creationId xmlns:p14="http://schemas.microsoft.com/office/powerpoint/2010/main" val="942748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6</a:t>
            </a:fld>
            <a:endParaRPr lang="en-GB"/>
          </a:p>
        </p:txBody>
      </p:sp>
    </p:spTree>
    <p:extLst>
      <p:ext uri="{BB962C8B-B14F-4D97-AF65-F5344CB8AC3E}">
        <p14:creationId xmlns:p14="http://schemas.microsoft.com/office/powerpoint/2010/main" val="1214895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7</a:t>
            </a:fld>
            <a:endParaRPr lang="en-GB"/>
          </a:p>
        </p:txBody>
      </p:sp>
    </p:spTree>
    <p:extLst>
      <p:ext uri="{BB962C8B-B14F-4D97-AF65-F5344CB8AC3E}">
        <p14:creationId xmlns:p14="http://schemas.microsoft.com/office/powerpoint/2010/main" val="2630881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9</a:t>
            </a:fld>
            <a:endParaRPr lang="en-GB"/>
          </a:p>
        </p:txBody>
      </p:sp>
    </p:spTree>
    <p:extLst>
      <p:ext uri="{BB962C8B-B14F-4D97-AF65-F5344CB8AC3E}">
        <p14:creationId xmlns:p14="http://schemas.microsoft.com/office/powerpoint/2010/main" val="4085834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10</a:t>
            </a:fld>
            <a:endParaRPr lang="en-GB"/>
          </a:p>
        </p:txBody>
      </p:sp>
    </p:spTree>
    <p:extLst>
      <p:ext uri="{BB962C8B-B14F-4D97-AF65-F5344CB8AC3E}">
        <p14:creationId xmlns:p14="http://schemas.microsoft.com/office/powerpoint/2010/main" val="1229460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12</a:t>
            </a:fld>
            <a:endParaRPr lang="en-GB"/>
          </a:p>
        </p:txBody>
      </p:sp>
    </p:spTree>
    <p:extLst>
      <p:ext uri="{BB962C8B-B14F-4D97-AF65-F5344CB8AC3E}">
        <p14:creationId xmlns:p14="http://schemas.microsoft.com/office/powerpoint/2010/main" val="1519187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13</a:t>
            </a:fld>
            <a:endParaRPr lang="en-GB"/>
          </a:p>
        </p:txBody>
      </p:sp>
    </p:spTree>
    <p:extLst>
      <p:ext uri="{BB962C8B-B14F-4D97-AF65-F5344CB8AC3E}">
        <p14:creationId xmlns:p14="http://schemas.microsoft.com/office/powerpoint/2010/main" val="3775968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14</a:t>
            </a:fld>
            <a:endParaRPr lang="en-GB"/>
          </a:p>
        </p:txBody>
      </p:sp>
    </p:spTree>
    <p:extLst>
      <p:ext uri="{BB962C8B-B14F-4D97-AF65-F5344CB8AC3E}">
        <p14:creationId xmlns:p14="http://schemas.microsoft.com/office/powerpoint/2010/main" val="23961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15</a:t>
            </a:fld>
            <a:endParaRPr lang="en-GB"/>
          </a:p>
        </p:txBody>
      </p:sp>
    </p:spTree>
    <p:extLst>
      <p:ext uri="{BB962C8B-B14F-4D97-AF65-F5344CB8AC3E}">
        <p14:creationId xmlns:p14="http://schemas.microsoft.com/office/powerpoint/2010/main" val="26847764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16</a:t>
            </a:fld>
            <a:endParaRPr lang="en-GB"/>
          </a:p>
        </p:txBody>
      </p:sp>
    </p:spTree>
    <p:extLst>
      <p:ext uri="{BB962C8B-B14F-4D97-AF65-F5344CB8AC3E}">
        <p14:creationId xmlns:p14="http://schemas.microsoft.com/office/powerpoint/2010/main" val="155226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17</a:t>
            </a:fld>
            <a:endParaRPr lang="en-GB"/>
          </a:p>
        </p:txBody>
      </p:sp>
    </p:spTree>
    <p:extLst>
      <p:ext uri="{BB962C8B-B14F-4D97-AF65-F5344CB8AC3E}">
        <p14:creationId xmlns:p14="http://schemas.microsoft.com/office/powerpoint/2010/main" val="33537521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19</a:t>
            </a:fld>
            <a:endParaRPr lang="en-GB"/>
          </a:p>
        </p:txBody>
      </p:sp>
    </p:spTree>
    <p:extLst>
      <p:ext uri="{BB962C8B-B14F-4D97-AF65-F5344CB8AC3E}">
        <p14:creationId xmlns:p14="http://schemas.microsoft.com/office/powerpoint/2010/main" val="11728081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20</a:t>
            </a:fld>
            <a:endParaRPr lang="en-GB"/>
          </a:p>
        </p:txBody>
      </p:sp>
    </p:spTree>
    <p:extLst>
      <p:ext uri="{BB962C8B-B14F-4D97-AF65-F5344CB8AC3E}">
        <p14:creationId xmlns:p14="http://schemas.microsoft.com/office/powerpoint/2010/main" val="41173392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21</a:t>
            </a:fld>
            <a:endParaRPr lang="en-GB"/>
          </a:p>
        </p:txBody>
      </p:sp>
    </p:spTree>
    <p:extLst>
      <p:ext uri="{BB962C8B-B14F-4D97-AF65-F5344CB8AC3E}">
        <p14:creationId xmlns:p14="http://schemas.microsoft.com/office/powerpoint/2010/main" val="7869544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24</a:t>
            </a:fld>
            <a:endParaRPr lang="en-GB"/>
          </a:p>
        </p:txBody>
      </p:sp>
    </p:spTree>
    <p:extLst>
      <p:ext uri="{BB962C8B-B14F-4D97-AF65-F5344CB8AC3E}">
        <p14:creationId xmlns:p14="http://schemas.microsoft.com/office/powerpoint/2010/main" val="22341361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25</a:t>
            </a:fld>
            <a:endParaRPr lang="en-GB"/>
          </a:p>
        </p:txBody>
      </p:sp>
    </p:spTree>
    <p:extLst>
      <p:ext uri="{BB962C8B-B14F-4D97-AF65-F5344CB8AC3E}">
        <p14:creationId xmlns:p14="http://schemas.microsoft.com/office/powerpoint/2010/main" val="14313711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215EBCA-79BF-44E8-8AF9-CC9B7D19AF29}" type="slidenum">
              <a:rPr lang="en-GB"/>
              <a:t>26</a:t>
            </a:fld>
            <a:endParaRPr lang="en-GB"/>
          </a:p>
        </p:txBody>
      </p:sp>
    </p:spTree>
    <p:extLst>
      <p:ext uri="{BB962C8B-B14F-4D97-AF65-F5344CB8AC3E}">
        <p14:creationId xmlns:p14="http://schemas.microsoft.com/office/powerpoint/2010/main" val="439451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11/11/2020</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980809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11/11/2020</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649042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11/11/2020</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8385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11/11/2020</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609832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11/11/2020</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499072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11/11/2020</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935941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11/11/2020</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11825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11/11/2020</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5727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11/11/2020</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1721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11/11/2020</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255561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11/11/2020</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80078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11/11/2020</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842869740"/>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DF19F0-BCFF-42AC-B82F-F2B6EC3ADDEB}"/>
              </a:ext>
            </a:extLst>
          </p:cNvPr>
          <p:cNvSpPr>
            <a:spLocks noGrp="1"/>
          </p:cNvSpPr>
          <p:nvPr>
            <p:ph type="title"/>
          </p:nvPr>
        </p:nvSpPr>
        <p:spPr>
          <a:xfrm>
            <a:off x="540988" y="540033"/>
            <a:ext cx="3884962" cy="1331604"/>
          </a:xfrm>
        </p:spPr>
        <p:txBody>
          <a:bodyPr anchor="b">
            <a:normAutofit/>
          </a:bodyPr>
          <a:lstStyle/>
          <a:p>
            <a:pPr algn="ctr"/>
            <a:r>
              <a:rPr lang="en-GB" dirty="0"/>
              <a:t>The Search for a cure</a:t>
            </a:r>
            <a:endParaRPr lang="en-GB"/>
          </a:p>
        </p:txBody>
      </p:sp>
      <p:cxnSp>
        <p:nvCxnSpPr>
          <p:cNvPr id="7"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E099D7-306E-4A11-B28E-0DA50704478B}"/>
              </a:ext>
            </a:extLst>
          </p:cNvPr>
          <p:cNvSpPr>
            <a:spLocks noGrp="1"/>
          </p:cNvSpPr>
          <p:nvPr>
            <p:ph idx="1"/>
          </p:nvPr>
        </p:nvSpPr>
        <p:spPr>
          <a:xfrm>
            <a:off x="540988" y="2759076"/>
            <a:ext cx="3884962" cy="3009899"/>
          </a:xfrm>
        </p:spPr>
        <p:txBody>
          <a:bodyPr>
            <a:normAutofit/>
          </a:bodyPr>
          <a:lstStyle/>
          <a:p>
            <a:pPr marL="359410" indent="-359410"/>
            <a:r>
              <a:rPr lang="en-GB"/>
              <a:t>Shell Shock, Shock Treatment and Lobotomy </a:t>
            </a:r>
          </a:p>
        </p:txBody>
      </p:sp>
      <p:pic>
        <p:nvPicPr>
          <p:cNvPr id="4" name="Picture 4" descr="A person wearing a uniform&#10;&#10;Description automatically generated">
            <a:extLst>
              <a:ext uri="{FF2B5EF4-FFF2-40B4-BE49-F238E27FC236}">
                <a16:creationId xmlns:a16="http://schemas.microsoft.com/office/drawing/2014/main" id="{92C25C4F-71F4-4318-A02D-BBECE9A0A772}"/>
              </a:ext>
            </a:extLst>
          </p:cNvPr>
          <p:cNvPicPr>
            <a:picLocks noChangeAspect="1"/>
          </p:cNvPicPr>
          <p:nvPr/>
        </p:nvPicPr>
        <p:blipFill rotWithShape="1">
          <a:blip r:embed="rId2"/>
          <a:srcRect r="7016" b="2"/>
          <a:stretch/>
        </p:blipFill>
        <p:spPr>
          <a:xfrm>
            <a:off x="4979987" y="540033"/>
            <a:ext cx="6671025" cy="5775279"/>
          </a:xfrm>
          <a:prstGeom prst="rect">
            <a:avLst/>
          </a:prstGeom>
        </p:spPr>
      </p:pic>
    </p:spTree>
    <p:extLst>
      <p:ext uri="{BB962C8B-B14F-4D97-AF65-F5344CB8AC3E}">
        <p14:creationId xmlns:p14="http://schemas.microsoft.com/office/powerpoint/2010/main" val="2738870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76C7F-1376-43A1-9162-BAE58B981742}"/>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2E35F151-BD9D-4395-A03A-D932B84B6664}"/>
              </a:ext>
            </a:extLst>
          </p:cNvPr>
          <p:cNvSpPr>
            <a:spLocks noGrp="1"/>
          </p:cNvSpPr>
          <p:nvPr>
            <p:ph idx="1"/>
          </p:nvPr>
        </p:nvSpPr>
        <p:spPr/>
        <p:txBody>
          <a:bodyPr/>
          <a:lstStyle/>
          <a:p>
            <a:pPr marL="359410" indent="-359410"/>
            <a:r>
              <a:rPr lang="en-GB" dirty="0">
                <a:solidFill>
                  <a:srgbClr val="FFFFFF"/>
                </a:solidFill>
                <a:ea typeface="+mn-lt"/>
                <a:cs typeface="+mn-lt"/>
              </a:rPr>
              <a:t>To briefly explore the idea of Eugenics</a:t>
            </a:r>
            <a:endParaRPr lang="en-GB" dirty="0">
              <a:solidFill>
                <a:srgbClr val="FFFFFF"/>
              </a:solidFill>
            </a:endParaRPr>
          </a:p>
          <a:p>
            <a:pPr marL="359410" indent="-359410">
              <a:buClr>
                <a:srgbClr val="E3BA8C"/>
              </a:buClr>
            </a:pPr>
            <a:r>
              <a:rPr lang="en-GB" dirty="0">
                <a:solidFill>
                  <a:srgbClr val="FFFFFF"/>
                </a:solidFill>
                <a:ea typeface="+mn-lt"/>
                <a:cs typeface="+mn-lt"/>
              </a:rPr>
              <a:t>To understand the impact of the First World War and the reasons for trauma (shell-shock)</a:t>
            </a:r>
            <a:endParaRPr lang="en-GB" dirty="0">
              <a:solidFill>
                <a:srgbClr val="FFFFFF"/>
              </a:solidFill>
            </a:endParaRPr>
          </a:p>
          <a:p>
            <a:pPr marL="359410" indent="-359410">
              <a:buClr>
                <a:srgbClr val="E3BA8C"/>
              </a:buClr>
            </a:pPr>
            <a:r>
              <a:rPr lang="en-GB" dirty="0">
                <a:solidFill>
                  <a:srgbClr val="FFFFFF"/>
                </a:solidFill>
                <a:ea typeface="+mn-lt"/>
                <a:cs typeface="+mn-lt"/>
              </a:rPr>
              <a:t>To explore some of the treatments from the early 20</a:t>
            </a:r>
            <a:r>
              <a:rPr lang="en-GB" baseline="30000" dirty="0">
                <a:solidFill>
                  <a:srgbClr val="FFFFFF"/>
                </a:solidFill>
                <a:ea typeface="+mn-lt"/>
                <a:cs typeface="+mn-lt"/>
              </a:rPr>
              <a:t>th</a:t>
            </a:r>
            <a:r>
              <a:rPr lang="en-GB" dirty="0">
                <a:solidFill>
                  <a:srgbClr val="FFFFFF"/>
                </a:solidFill>
                <a:ea typeface="+mn-lt"/>
                <a:cs typeface="+mn-lt"/>
              </a:rPr>
              <a:t> century</a:t>
            </a:r>
            <a:endParaRPr lang="en-GB" dirty="0">
              <a:solidFill>
                <a:srgbClr val="FFFFFF"/>
              </a:solidFill>
            </a:endParaRPr>
          </a:p>
          <a:p>
            <a:pPr marL="359410" indent="-359410">
              <a:buClr>
                <a:srgbClr val="E3BA8C"/>
              </a:buClr>
            </a:pPr>
            <a:r>
              <a:rPr lang="en-GB" dirty="0">
                <a:solidFill>
                  <a:srgbClr val="FFFFFF"/>
                </a:solidFill>
                <a:ea typeface="+mn-lt"/>
                <a:cs typeface="+mn-lt"/>
              </a:rPr>
              <a:t>To consider what we are left with, developments into the 21</a:t>
            </a:r>
            <a:r>
              <a:rPr lang="en-GB" baseline="30000" dirty="0">
                <a:solidFill>
                  <a:srgbClr val="FFFFFF"/>
                </a:solidFill>
                <a:ea typeface="+mn-lt"/>
                <a:cs typeface="+mn-lt"/>
              </a:rPr>
              <a:t>st</a:t>
            </a:r>
            <a:r>
              <a:rPr lang="en-GB" dirty="0">
                <a:solidFill>
                  <a:srgbClr val="FFFFFF"/>
                </a:solidFill>
                <a:ea typeface="+mn-lt"/>
                <a:cs typeface="+mn-lt"/>
              </a:rPr>
              <a:t> century.</a:t>
            </a:r>
            <a:endParaRPr lang="en-GB" dirty="0">
              <a:solidFill>
                <a:srgbClr val="FFFFFF"/>
              </a:solidFill>
            </a:endParaRPr>
          </a:p>
          <a:p>
            <a:pPr marL="359410" indent="-359410">
              <a:buClr>
                <a:srgbClr val="E3BA8C"/>
              </a:buClr>
            </a:pPr>
            <a:endParaRPr lang="en-GB" dirty="0"/>
          </a:p>
        </p:txBody>
      </p:sp>
    </p:spTree>
    <p:extLst>
      <p:ext uri="{BB962C8B-B14F-4D97-AF65-F5344CB8AC3E}">
        <p14:creationId xmlns:p14="http://schemas.microsoft.com/office/powerpoint/2010/main" val="140536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D23452-04FA-400E-B697-BABD6010A4FC}"/>
              </a:ext>
            </a:extLst>
          </p:cNvPr>
          <p:cNvSpPr>
            <a:spLocks noGrp="1"/>
          </p:cNvSpPr>
          <p:nvPr>
            <p:ph type="title"/>
          </p:nvPr>
        </p:nvSpPr>
        <p:spPr>
          <a:xfrm>
            <a:off x="540988" y="540033"/>
            <a:ext cx="3884962" cy="1331604"/>
          </a:xfrm>
        </p:spPr>
        <p:txBody>
          <a:bodyPr anchor="b">
            <a:normAutofit/>
          </a:bodyPr>
          <a:lstStyle/>
          <a:p>
            <a:pPr algn="ctr"/>
            <a:r>
              <a:rPr lang="en-GB" dirty="0"/>
              <a:t>Eugenics</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0FEF58-F0C8-44FC-9D6D-C8D8B0C808C5}"/>
              </a:ext>
            </a:extLst>
          </p:cNvPr>
          <p:cNvSpPr>
            <a:spLocks noGrp="1"/>
          </p:cNvSpPr>
          <p:nvPr>
            <p:ph idx="1"/>
          </p:nvPr>
        </p:nvSpPr>
        <p:spPr>
          <a:xfrm>
            <a:off x="540988" y="2759076"/>
            <a:ext cx="3884962" cy="3009899"/>
          </a:xfrm>
        </p:spPr>
        <p:txBody>
          <a:bodyPr>
            <a:normAutofit/>
          </a:bodyPr>
          <a:lstStyle/>
          <a:p>
            <a:pPr marL="359410" indent="-359410">
              <a:lnSpc>
                <a:spcPct val="115000"/>
              </a:lnSpc>
            </a:pPr>
            <a:r>
              <a:rPr lang="en-GB" sz="1900">
                <a:ea typeface="+mn-lt"/>
                <a:cs typeface="+mn-lt"/>
              </a:rPr>
              <a:t>“purging the blood of the races of living poisons”</a:t>
            </a:r>
            <a:endParaRPr lang="en-GB" sz="1900"/>
          </a:p>
          <a:p>
            <a:pPr marL="359410" indent="-359410">
              <a:lnSpc>
                <a:spcPct val="115000"/>
              </a:lnSpc>
              <a:buClr>
                <a:srgbClr val="E3BA8C"/>
              </a:buClr>
            </a:pPr>
            <a:r>
              <a:rPr lang="en-GB" sz="1900">
                <a:ea typeface="+mn-lt"/>
                <a:cs typeface="+mn-lt"/>
              </a:rPr>
              <a:t>What is Eugenics? To improve the genetic quality of the human population. </a:t>
            </a:r>
            <a:endParaRPr lang="en-GB" sz="1900"/>
          </a:p>
          <a:p>
            <a:pPr marL="359410" indent="-359410">
              <a:lnSpc>
                <a:spcPct val="115000"/>
              </a:lnSpc>
              <a:buClr>
                <a:srgbClr val="E3BA8C"/>
              </a:buClr>
            </a:pPr>
            <a:r>
              <a:rPr lang="en-GB" sz="1900">
                <a:ea typeface="+mn-lt"/>
                <a:cs typeface="+mn-lt"/>
              </a:rPr>
              <a:t>Encourage reproduction of the better sort and weed out the types that are undesirable. </a:t>
            </a:r>
            <a:endParaRPr lang="en-GB" sz="1900"/>
          </a:p>
          <a:p>
            <a:pPr marL="359410" indent="-359410">
              <a:lnSpc>
                <a:spcPct val="115000"/>
              </a:lnSpc>
              <a:buClr>
                <a:srgbClr val="E3BA8C"/>
              </a:buClr>
            </a:pPr>
            <a:endParaRPr lang="en-GB" sz="1900"/>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Text, letter&#10;&#10;Description automatically generated">
            <a:extLst>
              <a:ext uri="{FF2B5EF4-FFF2-40B4-BE49-F238E27FC236}">
                <a16:creationId xmlns:a16="http://schemas.microsoft.com/office/drawing/2014/main" id="{2F6B7869-099B-45B8-BBE4-3B6C20DD7D08}"/>
              </a:ext>
            </a:extLst>
          </p:cNvPr>
          <p:cNvPicPr>
            <a:picLocks noChangeAspect="1"/>
          </p:cNvPicPr>
          <p:nvPr/>
        </p:nvPicPr>
        <p:blipFill>
          <a:blip r:embed="rId3"/>
          <a:stretch>
            <a:fillRect/>
          </a:stretch>
        </p:blipFill>
        <p:spPr>
          <a:xfrm>
            <a:off x="5537200" y="1433041"/>
            <a:ext cx="6113812" cy="3989262"/>
          </a:xfrm>
          <a:prstGeom prst="rect">
            <a:avLst/>
          </a:prstGeom>
        </p:spPr>
      </p:pic>
    </p:spTree>
    <p:extLst>
      <p:ext uri="{BB962C8B-B14F-4D97-AF65-F5344CB8AC3E}">
        <p14:creationId xmlns:p14="http://schemas.microsoft.com/office/powerpoint/2010/main" val="893491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03A89-E10F-4A7C-8302-7B4FB8F8828C}"/>
              </a:ext>
            </a:extLst>
          </p:cNvPr>
          <p:cNvSpPr>
            <a:spLocks noGrp="1"/>
          </p:cNvSpPr>
          <p:nvPr>
            <p:ph type="title"/>
          </p:nvPr>
        </p:nvSpPr>
        <p:spPr/>
        <p:txBody>
          <a:bodyPr/>
          <a:lstStyle/>
          <a:p>
            <a:r>
              <a:rPr lang="en-GB" dirty="0"/>
              <a:t>Eugenics</a:t>
            </a:r>
          </a:p>
        </p:txBody>
      </p:sp>
      <p:sp>
        <p:nvSpPr>
          <p:cNvPr id="3" name="Content Placeholder 2">
            <a:extLst>
              <a:ext uri="{FF2B5EF4-FFF2-40B4-BE49-F238E27FC236}">
                <a16:creationId xmlns:a16="http://schemas.microsoft.com/office/drawing/2014/main" id="{E27E35B4-D45A-4338-8CC5-C90A50FE9085}"/>
              </a:ext>
            </a:extLst>
          </p:cNvPr>
          <p:cNvSpPr>
            <a:spLocks noGrp="1"/>
          </p:cNvSpPr>
          <p:nvPr>
            <p:ph idx="1"/>
          </p:nvPr>
        </p:nvSpPr>
        <p:spPr/>
        <p:txBody>
          <a:bodyPr/>
          <a:lstStyle/>
          <a:p>
            <a:pPr marL="359410" indent="-359410">
              <a:buClr>
                <a:srgbClr val="E3BA8C"/>
              </a:buClr>
            </a:pPr>
            <a:r>
              <a:rPr lang="en-GB" dirty="0">
                <a:solidFill>
                  <a:srgbClr val="FFFFFF"/>
                </a:solidFill>
              </a:rPr>
              <a:t>Where have we seen Eugenics in recent 20th century history?</a:t>
            </a:r>
            <a:endParaRPr lang="en-GB" dirty="0"/>
          </a:p>
        </p:txBody>
      </p:sp>
    </p:spTree>
    <p:extLst>
      <p:ext uri="{BB962C8B-B14F-4D97-AF65-F5344CB8AC3E}">
        <p14:creationId xmlns:p14="http://schemas.microsoft.com/office/powerpoint/2010/main" val="3076233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CE362-AF25-4A70-8410-2630C7458499}"/>
              </a:ext>
            </a:extLst>
          </p:cNvPr>
          <p:cNvSpPr>
            <a:spLocks noGrp="1"/>
          </p:cNvSpPr>
          <p:nvPr>
            <p:ph type="title"/>
          </p:nvPr>
        </p:nvSpPr>
        <p:spPr>
          <a:xfrm>
            <a:off x="540988" y="540033"/>
            <a:ext cx="3884962" cy="1331604"/>
          </a:xfrm>
        </p:spPr>
        <p:txBody>
          <a:bodyPr anchor="b">
            <a:normAutofit/>
          </a:bodyPr>
          <a:lstStyle/>
          <a:p>
            <a:pPr algn="ctr"/>
            <a:r>
              <a:rPr lang="en-GB" dirty="0"/>
              <a:t>Eugenics and Nazi Germany</a:t>
            </a:r>
            <a:endParaRPr lang="en-GB"/>
          </a:p>
        </p:txBody>
      </p:sp>
      <p:cxnSp>
        <p:nvCxnSpPr>
          <p:cNvPr id="7"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0E8F6D-046B-4092-AA7C-5B2A20F1725B}"/>
              </a:ext>
            </a:extLst>
          </p:cNvPr>
          <p:cNvSpPr>
            <a:spLocks noGrp="1"/>
          </p:cNvSpPr>
          <p:nvPr>
            <p:ph idx="1"/>
          </p:nvPr>
        </p:nvSpPr>
        <p:spPr>
          <a:xfrm>
            <a:off x="540988" y="2759076"/>
            <a:ext cx="3884962" cy="3009899"/>
          </a:xfrm>
        </p:spPr>
        <p:txBody>
          <a:bodyPr>
            <a:normAutofit/>
          </a:bodyPr>
          <a:lstStyle/>
          <a:p>
            <a:pPr marL="359410" indent="-359410">
              <a:lnSpc>
                <a:spcPct val="115000"/>
              </a:lnSpc>
            </a:pPr>
            <a:r>
              <a:rPr lang="en-GB" sz="1100">
                <a:ea typeface="+mn-lt"/>
                <a:cs typeface="+mn-lt"/>
              </a:rPr>
              <a:t>T-4 Programme: Mentally ill were rounded up throughout Germany and placed in mental institutions.</a:t>
            </a:r>
            <a:endParaRPr lang="en-GB" sz="1100"/>
          </a:p>
          <a:p>
            <a:pPr marL="359410" indent="-359410">
              <a:lnSpc>
                <a:spcPct val="115000"/>
              </a:lnSpc>
              <a:buClr>
                <a:srgbClr val="E3BA8C"/>
              </a:buClr>
            </a:pPr>
            <a:r>
              <a:rPr lang="en-GB" sz="1100">
                <a:ea typeface="+mn-lt"/>
                <a:cs typeface="+mn-lt"/>
              </a:rPr>
              <a:t>In the asylums they were given lethal injections or shot.</a:t>
            </a:r>
            <a:endParaRPr lang="en-GB" sz="1100"/>
          </a:p>
          <a:p>
            <a:pPr marL="359410" indent="-359410">
              <a:lnSpc>
                <a:spcPct val="115000"/>
              </a:lnSpc>
              <a:buClr>
                <a:srgbClr val="E3BA8C"/>
              </a:buClr>
            </a:pPr>
            <a:r>
              <a:rPr lang="en-GB" sz="1100">
                <a:ea typeface="+mn-lt"/>
                <a:cs typeface="+mn-lt"/>
              </a:rPr>
              <a:t>Eventually that was not a quick enough solution and the gas chambers were constructed, designed to kill large numbers in a short space of time.</a:t>
            </a:r>
            <a:endParaRPr lang="en-GB" sz="1100"/>
          </a:p>
          <a:p>
            <a:pPr marL="359410" indent="-359410">
              <a:lnSpc>
                <a:spcPct val="115000"/>
              </a:lnSpc>
              <a:buClr>
                <a:srgbClr val="E3BA8C"/>
              </a:buClr>
            </a:pPr>
            <a:r>
              <a:rPr lang="en-GB" sz="1100">
                <a:ea typeface="+mn-lt"/>
                <a:cs typeface="+mn-lt"/>
              </a:rPr>
              <a:t>More than 70,000 were killed within 18months. As many as a quarter of a million by the end of the war. </a:t>
            </a:r>
            <a:endParaRPr lang="en-GB" sz="1100"/>
          </a:p>
          <a:p>
            <a:pPr marL="359410" indent="-359410">
              <a:lnSpc>
                <a:spcPct val="115000"/>
              </a:lnSpc>
              <a:buClr>
                <a:srgbClr val="E3BA8C"/>
              </a:buClr>
            </a:pPr>
            <a:endParaRPr lang="en-GB" sz="1100"/>
          </a:p>
        </p:txBody>
      </p:sp>
      <p:sp>
        <p:nvSpPr>
          <p:cNvPr id="8"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view of a large building&#10;&#10;Description automatically generated">
            <a:extLst>
              <a:ext uri="{FF2B5EF4-FFF2-40B4-BE49-F238E27FC236}">
                <a16:creationId xmlns:a16="http://schemas.microsoft.com/office/drawing/2014/main" id="{55102E99-BD12-49F3-A956-ED7080742190}"/>
              </a:ext>
            </a:extLst>
          </p:cNvPr>
          <p:cNvPicPr>
            <a:picLocks noChangeAspect="1"/>
          </p:cNvPicPr>
          <p:nvPr/>
        </p:nvPicPr>
        <p:blipFill>
          <a:blip r:embed="rId2"/>
          <a:stretch>
            <a:fillRect/>
          </a:stretch>
        </p:blipFill>
        <p:spPr>
          <a:xfrm>
            <a:off x="5537200" y="1417757"/>
            <a:ext cx="6113812" cy="4019831"/>
          </a:xfrm>
          <a:prstGeom prst="rect">
            <a:avLst/>
          </a:prstGeom>
        </p:spPr>
      </p:pic>
    </p:spTree>
    <p:extLst>
      <p:ext uri="{BB962C8B-B14F-4D97-AF65-F5344CB8AC3E}">
        <p14:creationId xmlns:p14="http://schemas.microsoft.com/office/powerpoint/2010/main" val="1876079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42C23-20A8-4565-A310-07CBE99BAF8F}"/>
              </a:ext>
            </a:extLst>
          </p:cNvPr>
          <p:cNvSpPr>
            <a:spLocks noGrp="1"/>
          </p:cNvSpPr>
          <p:nvPr>
            <p:ph type="title"/>
          </p:nvPr>
        </p:nvSpPr>
        <p:spPr>
          <a:xfrm>
            <a:off x="540988" y="540033"/>
            <a:ext cx="3884962" cy="1331604"/>
          </a:xfrm>
        </p:spPr>
        <p:txBody>
          <a:bodyPr anchor="b">
            <a:normAutofit/>
          </a:bodyPr>
          <a:lstStyle/>
          <a:p>
            <a:pPr algn="ctr"/>
            <a:r>
              <a:rPr lang="en-GB" dirty="0"/>
              <a:t>The effects of the first world war</a:t>
            </a:r>
            <a:endParaRPr lang="en-GB"/>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18BC81-AB03-418A-A2D5-F1B8C74226AC}"/>
              </a:ext>
            </a:extLst>
          </p:cNvPr>
          <p:cNvSpPr>
            <a:spLocks noGrp="1"/>
          </p:cNvSpPr>
          <p:nvPr>
            <p:ph idx="1"/>
          </p:nvPr>
        </p:nvSpPr>
        <p:spPr>
          <a:xfrm>
            <a:off x="540988" y="2759076"/>
            <a:ext cx="3884962" cy="3009899"/>
          </a:xfrm>
        </p:spPr>
        <p:txBody>
          <a:bodyPr>
            <a:normAutofit/>
          </a:bodyPr>
          <a:lstStyle/>
          <a:p>
            <a:pPr marL="359410" indent="-359410">
              <a:lnSpc>
                <a:spcPct val="115000"/>
              </a:lnSpc>
            </a:pPr>
            <a:r>
              <a:rPr lang="en-GB" sz="1400">
                <a:ea typeface="+mn-lt"/>
                <a:cs typeface="+mn-lt"/>
              </a:rPr>
              <a:t>This was the first time that the entire world had played a role in conflict.</a:t>
            </a:r>
            <a:endParaRPr lang="en-GB" sz="1400"/>
          </a:p>
          <a:p>
            <a:pPr marL="359410" indent="-359410">
              <a:lnSpc>
                <a:spcPct val="115000"/>
              </a:lnSpc>
              <a:buClr>
                <a:srgbClr val="E3BA8C"/>
              </a:buClr>
            </a:pPr>
            <a:r>
              <a:rPr lang="en-GB" sz="1400">
                <a:ea typeface="+mn-lt"/>
                <a:cs typeface="+mn-lt"/>
              </a:rPr>
              <a:t>It was “total war”</a:t>
            </a:r>
            <a:endParaRPr lang="en-GB" sz="1400"/>
          </a:p>
          <a:p>
            <a:pPr marL="359410" indent="-359410">
              <a:lnSpc>
                <a:spcPct val="115000"/>
              </a:lnSpc>
              <a:buClr>
                <a:srgbClr val="E3BA8C"/>
              </a:buClr>
            </a:pPr>
            <a:r>
              <a:rPr lang="en-GB" sz="1400">
                <a:ea typeface="+mn-lt"/>
                <a:cs typeface="+mn-lt"/>
              </a:rPr>
              <a:t>Advanced technology in warfare, including artillery and poison gas.</a:t>
            </a:r>
            <a:endParaRPr lang="en-GB" sz="1400"/>
          </a:p>
          <a:p>
            <a:pPr marL="359410" indent="-359410">
              <a:lnSpc>
                <a:spcPct val="115000"/>
              </a:lnSpc>
              <a:buClr>
                <a:srgbClr val="E3BA8C"/>
              </a:buClr>
            </a:pPr>
            <a:r>
              <a:rPr lang="en-GB" sz="1400">
                <a:ea typeface="+mn-lt"/>
                <a:cs typeface="+mn-lt"/>
              </a:rPr>
              <a:t>Millions died in this war</a:t>
            </a:r>
            <a:endParaRPr lang="en-GB" sz="1400"/>
          </a:p>
          <a:p>
            <a:pPr marL="359410" indent="-359410">
              <a:lnSpc>
                <a:spcPct val="115000"/>
              </a:lnSpc>
              <a:buClr>
                <a:srgbClr val="E3BA8C"/>
              </a:buClr>
            </a:pPr>
            <a:r>
              <a:rPr lang="en-GB" sz="1400">
                <a:ea typeface="+mn-lt"/>
                <a:cs typeface="+mn-lt"/>
              </a:rPr>
              <a:t>Collapse and destabilisation of societies.</a:t>
            </a:r>
            <a:endParaRPr lang="en-GB" sz="1400"/>
          </a:p>
          <a:p>
            <a:pPr marL="359410" indent="-359410">
              <a:lnSpc>
                <a:spcPct val="115000"/>
              </a:lnSpc>
              <a:buClr>
                <a:srgbClr val="E3BA8C"/>
              </a:buClr>
            </a:pPr>
            <a:r>
              <a:rPr lang="en-GB" sz="1400">
                <a:ea typeface="+mn-lt"/>
                <a:cs typeface="+mn-lt"/>
              </a:rPr>
              <a:t>Trenches </a:t>
            </a:r>
            <a:endParaRPr lang="en-GB" sz="1400"/>
          </a:p>
          <a:p>
            <a:pPr marL="359410" indent="-359410">
              <a:lnSpc>
                <a:spcPct val="115000"/>
              </a:lnSpc>
              <a:buClr>
                <a:srgbClr val="E3BA8C"/>
              </a:buClr>
            </a:pPr>
            <a:endParaRPr lang="en-GB" sz="1400"/>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lane parked on the side of a dirt field&#10;&#10;Description automatically generated">
            <a:extLst>
              <a:ext uri="{FF2B5EF4-FFF2-40B4-BE49-F238E27FC236}">
                <a16:creationId xmlns:a16="http://schemas.microsoft.com/office/drawing/2014/main" id="{06AEFB89-2CE3-4405-BE4D-DFC5920B04B6}"/>
              </a:ext>
            </a:extLst>
          </p:cNvPr>
          <p:cNvPicPr>
            <a:picLocks noChangeAspect="1"/>
          </p:cNvPicPr>
          <p:nvPr/>
        </p:nvPicPr>
        <p:blipFill>
          <a:blip r:embed="rId3"/>
          <a:stretch>
            <a:fillRect/>
          </a:stretch>
        </p:blipFill>
        <p:spPr>
          <a:xfrm>
            <a:off x="5537200" y="1494180"/>
            <a:ext cx="6113812" cy="3866985"/>
          </a:xfrm>
          <a:prstGeom prst="rect">
            <a:avLst/>
          </a:prstGeom>
        </p:spPr>
      </p:pic>
    </p:spTree>
    <p:extLst>
      <p:ext uri="{BB962C8B-B14F-4D97-AF65-F5344CB8AC3E}">
        <p14:creationId xmlns:p14="http://schemas.microsoft.com/office/powerpoint/2010/main" val="2118667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B27BE-810E-4774-B0B5-6CFC54E71578}"/>
              </a:ext>
            </a:extLst>
          </p:cNvPr>
          <p:cNvSpPr>
            <a:spLocks noGrp="1"/>
          </p:cNvSpPr>
          <p:nvPr>
            <p:ph type="title"/>
          </p:nvPr>
        </p:nvSpPr>
        <p:spPr/>
        <p:txBody>
          <a:bodyPr/>
          <a:lstStyle/>
          <a:p>
            <a:r>
              <a:rPr lang="en-GB" dirty="0"/>
              <a:t>Daily trauma</a:t>
            </a:r>
          </a:p>
        </p:txBody>
      </p:sp>
      <p:sp>
        <p:nvSpPr>
          <p:cNvPr id="3" name="Content Placeholder 2">
            <a:extLst>
              <a:ext uri="{FF2B5EF4-FFF2-40B4-BE49-F238E27FC236}">
                <a16:creationId xmlns:a16="http://schemas.microsoft.com/office/drawing/2014/main" id="{632FFA12-2846-4219-80C1-9CEB72CCB698}"/>
              </a:ext>
            </a:extLst>
          </p:cNvPr>
          <p:cNvSpPr>
            <a:spLocks noGrp="1"/>
          </p:cNvSpPr>
          <p:nvPr>
            <p:ph idx="1"/>
          </p:nvPr>
        </p:nvSpPr>
        <p:spPr/>
        <p:txBody>
          <a:bodyPr/>
          <a:lstStyle/>
          <a:p>
            <a:pPr marL="359410" indent="-359410"/>
            <a:r>
              <a:rPr lang="en-GB" dirty="0">
                <a:solidFill>
                  <a:srgbClr val="FFFFFF"/>
                </a:solidFill>
                <a:ea typeface="+mn-lt"/>
                <a:cs typeface="+mn-lt"/>
              </a:rPr>
              <a:t>Those that survived would witness traumatic events on a daily basis.</a:t>
            </a:r>
            <a:endParaRPr lang="en-GB" dirty="0">
              <a:solidFill>
                <a:srgbClr val="FFFFFF"/>
              </a:solidFill>
            </a:endParaRPr>
          </a:p>
          <a:p>
            <a:pPr marL="359410" indent="-359410">
              <a:buClr>
                <a:srgbClr val="E3BA8C"/>
              </a:buClr>
            </a:pPr>
            <a:r>
              <a:rPr lang="en-GB" dirty="0">
                <a:solidFill>
                  <a:srgbClr val="FFFFFF"/>
                </a:solidFill>
                <a:ea typeface="+mn-lt"/>
                <a:cs typeface="+mn-lt"/>
              </a:rPr>
              <a:t>Reflection.</a:t>
            </a:r>
            <a:endParaRPr lang="en-GB" dirty="0">
              <a:solidFill>
                <a:srgbClr val="FFFFFF"/>
              </a:solidFill>
            </a:endParaRPr>
          </a:p>
          <a:p>
            <a:pPr marL="359410" indent="-359410">
              <a:buClr>
                <a:srgbClr val="E3BA8C"/>
              </a:buClr>
            </a:pPr>
            <a:r>
              <a:rPr lang="en-GB" dirty="0">
                <a:solidFill>
                  <a:srgbClr val="FFFFFF"/>
                </a:solidFill>
                <a:ea typeface="+mn-lt"/>
                <a:cs typeface="+mn-lt"/>
              </a:rPr>
              <a:t>Siegfried Sassoon (1886-1967) Survivors</a:t>
            </a:r>
            <a:endParaRPr lang="en-GB" dirty="0">
              <a:solidFill>
                <a:srgbClr val="FFFFFF"/>
              </a:solidFill>
            </a:endParaRPr>
          </a:p>
          <a:p>
            <a:pPr marL="359410" indent="-359410">
              <a:buClr>
                <a:srgbClr val="E3BA8C"/>
              </a:buClr>
            </a:pPr>
            <a:r>
              <a:rPr lang="en-GB" dirty="0">
                <a:solidFill>
                  <a:srgbClr val="FFFFFF"/>
                </a:solidFill>
                <a:ea typeface="+mn-lt"/>
                <a:cs typeface="+mn-lt"/>
              </a:rPr>
              <a:t>Wilfred Owen (1893-1918) Mental Cases</a:t>
            </a:r>
            <a:endParaRPr lang="en-GB" dirty="0">
              <a:solidFill>
                <a:srgbClr val="FFFFFF"/>
              </a:solidFill>
            </a:endParaRPr>
          </a:p>
          <a:p>
            <a:pPr marL="359410" indent="-359410">
              <a:buClr>
                <a:srgbClr val="E3BA8C"/>
              </a:buClr>
            </a:pPr>
            <a:endParaRPr lang="en-GB" dirty="0"/>
          </a:p>
        </p:txBody>
      </p:sp>
    </p:spTree>
    <p:extLst>
      <p:ext uri="{BB962C8B-B14F-4D97-AF65-F5344CB8AC3E}">
        <p14:creationId xmlns:p14="http://schemas.microsoft.com/office/powerpoint/2010/main" val="4198329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CF6-A51A-47D2-95A6-C339F8B409EF}"/>
              </a:ext>
            </a:extLst>
          </p:cNvPr>
          <p:cNvSpPr>
            <a:spLocks noGrp="1"/>
          </p:cNvSpPr>
          <p:nvPr>
            <p:ph type="title"/>
          </p:nvPr>
        </p:nvSpPr>
        <p:spPr/>
        <p:txBody>
          <a:bodyPr/>
          <a:lstStyle/>
          <a:p>
            <a:r>
              <a:rPr lang="en-GB" dirty="0"/>
              <a:t>Survivors – Siegfried Sassoon</a:t>
            </a:r>
          </a:p>
        </p:txBody>
      </p:sp>
      <p:sp>
        <p:nvSpPr>
          <p:cNvPr id="3" name="Content Placeholder 2">
            <a:extLst>
              <a:ext uri="{FF2B5EF4-FFF2-40B4-BE49-F238E27FC236}">
                <a16:creationId xmlns:a16="http://schemas.microsoft.com/office/drawing/2014/main" id="{CA8CD92E-F762-45D6-8D95-1CFC015B6316}"/>
              </a:ext>
            </a:extLst>
          </p:cNvPr>
          <p:cNvSpPr>
            <a:spLocks noGrp="1"/>
          </p:cNvSpPr>
          <p:nvPr>
            <p:ph idx="1"/>
          </p:nvPr>
        </p:nvSpPr>
        <p:spPr/>
        <p:txBody>
          <a:bodyPr>
            <a:normAutofit fontScale="85000" lnSpcReduction="20000"/>
          </a:bodyPr>
          <a:lstStyle/>
          <a:p>
            <a:pPr marL="0" indent="0" algn="ctr">
              <a:buNone/>
            </a:pPr>
            <a:r>
              <a:rPr lang="en-GB" dirty="0">
                <a:solidFill>
                  <a:srgbClr val="FFFFFF"/>
                </a:solidFill>
                <a:ea typeface="+mn-lt"/>
                <a:cs typeface="+mn-lt"/>
              </a:rPr>
              <a:t>No doubt they’ll soon get well; the shock and strain</a:t>
            </a:r>
            <a:endParaRPr lang="en-GB" dirty="0">
              <a:solidFill>
                <a:srgbClr val="FFFFFF"/>
              </a:solidFill>
            </a:endParaRPr>
          </a:p>
          <a:p>
            <a:pPr marL="0" indent="0" algn="ctr">
              <a:buClr>
                <a:srgbClr val="E3BA8C"/>
              </a:buClr>
              <a:buNone/>
            </a:pPr>
            <a:r>
              <a:rPr lang="en-GB" dirty="0">
                <a:ea typeface="+mn-lt"/>
                <a:cs typeface="+mn-lt"/>
              </a:rPr>
              <a:t>Have caused their stammering, disconnected talk.</a:t>
            </a:r>
            <a:endParaRPr lang="en-GB" dirty="0">
              <a:solidFill>
                <a:srgbClr val="FFFFFF">
                  <a:alpha val="70000"/>
                </a:srgbClr>
              </a:solidFill>
            </a:endParaRPr>
          </a:p>
          <a:p>
            <a:pPr marL="0" indent="0" algn="ctr">
              <a:buClr>
                <a:srgbClr val="E3BA8C"/>
              </a:buClr>
              <a:buNone/>
            </a:pPr>
            <a:r>
              <a:rPr lang="en-GB" dirty="0">
                <a:solidFill>
                  <a:srgbClr val="FFFFFF"/>
                </a:solidFill>
                <a:ea typeface="+mn-lt"/>
                <a:cs typeface="+mn-lt"/>
              </a:rPr>
              <a:t>Of course they’re ‘longing to go out again, ‘ ____</a:t>
            </a:r>
            <a:endParaRPr lang="en-GB" dirty="0">
              <a:solidFill>
                <a:srgbClr val="FFFFFF"/>
              </a:solidFill>
            </a:endParaRPr>
          </a:p>
          <a:p>
            <a:pPr marL="0" indent="0" algn="ctr">
              <a:buClr>
                <a:srgbClr val="E3BA8C"/>
              </a:buClr>
              <a:buNone/>
            </a:pPr>
            <a:r>
              <a:rPr lang="en-GB" dirty="0">
                <a:ea typeface="+mn-lt"/>
                <a:cs typeface="+mn-lt"/>
              </a:rPr>
              <a:t>These boys with old, scared faces, learning to walk.</a:t>
            </a:r>
            <a:endParaRPr lang="en-GB" dirty="0">
              <a:solidFill>
                <a:srgbClr val="FFFFFF">
                  <a:alpha val="70000"/>
                </a:srgbClr>
              </a:solidFill>
            </a:endParaRPr>
          </a:p>
          <a:p>
            <a:pPr marL="0" indent="0" algn="ctr">
              <a:buClr>
                <a:srgbClr val="E3BA8C"/>
              </a:buClr>
              <a:buNone/>
            </a:pPr>
            <a:r>
              <a:rPr lang="en-GB" dirty="0">
                <a:ea typeface="+mn-lt"/>
                <a:cs typeface="+mn-lt"/>
              </a:rPr>
              <a:t>They’ll soon forget their haunted nights; their cowed</a:t>
            </a:r>
            <a:endParaRPr lang="en-GB" dirty="0">
              <a:solidFill>
                <a:srgbClr val="FFFFFF">
                  <a:alpha val="70000"/>
                </a:srgbClr>
              </a:solidFill>
            </a:endParaRPr>
          </a:p>
          <a:p>
            <a:pPr marL="0" indent="0" algn="ctr">
              <a:buClr>
                <a:srgbClr val="E3BA8C"/>
              </a:buClr>
              <a:buNone/>
            </a:pPr>
            <a:r>
              <a:rPr lang="en-GB" dirty="0">
                <a:solidFill>
                  <a:srgbClr val="FFFFFF"/>
                </a:solidFill>
                <a:ea typeface="+mn-lt"/>
                <a:cs typeface="+mn-lt"/>
              </a:rPr>
              <a:t>Subjection to the ghosts of friends who died, ____</a:t>
            </a:r>
          </a:p>
          <a:p>
            <a:pPr marL="0" indent="0" algn="ctr">
              <a:buNone/>
            </a:pPr>
            <a:r>
              <a:rPr lang="en-GB" dirty="0">
                <a:solidFill>
                  <a:srgbClr val="FFFFFF"/>
                </a:solidFill>
                <a:ea typeface="+mn-lt"/>
                <a:cs typeface="+mn-lt"/>
              </a:rPr>
              <a:t>Their dreams that drip with murder; and they’ll be proud</a:t>
            </a:r>
            <a:endParaRPr lang="en-GB">
              <a:solidFill>
                <a:srgbClr val="FFFFFF">
                  <a:alpha val="70000"/>
                </a:srgbClr>
              </a:solidFill>
            </a:endParaRPr>
          </a:p>
          <a:p>
            <a:pPr marL="0" indent="0" algn="ctr">
              <a:buClr>
                <a:srgbClr val="E3BA8C"/>
              </a:buClr>
              <a:buNone/>
            </a:pPr>
            <a:r>
              <a:rPr lang="en-GB" dirty="0">
                <a:ea typeface="+mn-lt"/>
                <a:cs typeface="+mn-lt"/>
              </a:rPr>
              <a:t>Of glorious war that </a:t>
            </a:r>
            <a:r>
              <a:rPr lang="en-GB" dirty="0" err="1">
                <a:ea typeface="+mn-lt"/>
                <a:cs typeface="+mn-lt"/>
              </a:rPr>
              <a:t>shatter’d</a:t>
            </a:r>
            <a:r>
              <a:rPr lang="en-GB" dirty="0">
                <a:ea typeface="+mn-lt"/>
                <a:cs typeface="+mn-lt"/>
              </a:rPr>
              <a:t> all their pride</a:t>
            </a:r>
            <a:endParaRPr lang="en-GB" dirty="0">
              <a:solidFill>
                <a:srgbClr val="FFFFFF">
                  <a:alpha val="70000"/>
                </a:srgbClr>
              </a:solidFill>
            </a:endParaRPr>
          </a:p>
          <a:p>
            <a:pPr marL="0" indent="0" algn="ctr">
              <a:buClr>
                <a:srgbClr val="E3BA8C"/>
              </a:buClr>
              <a:buNone/>
            </a:pPr>
            <a:r>
              <a:rPr lang="en-GB" dirty="0">
                <a:solidFill>
                  <a:srgbClr val="FFFFFF"/>
                </a:solidFill>
                <a:ea typeface="+mn-lt"/>
                <a:cs typeface="+mn-lt"/>
              </a:rPr>
              <a:t>Men who went out to battle, grim and glad;</a:t>
            </a:r>
            <a:endParaRPr lang="en-GB" dirty="0">
              <a:solidFill>
                <a:srgbClr val="FFFFFF"/>
              </a:solidFill>
            </a:endParaRPr>
          </a:p>
          <a:p>
            <a:pPr marL="0" indent="0" algn="ctr">
              <a:buClr>
                <a:srgbClr val="E3BA8C"/>
              </a:buClr>
              <a:buNone/>
            </a:pPr>
            <a:r>
              <a:rPr lang="en-GB" dirty="0">
                <a:solidFill>
                  <a:srgbClr val="FFFFFF"/>
                </a:solidFill>
                <a:ea typeface="+mn-lt"/>
                <a:cs typeface="+mn-lt"/>
              </a:rPr>
              <a:t>Children, with eyes that hate you, broken and mad.</a:t>
            </a:r>
            <a:endParaRPr lang="en-GB" dirty="0">
              <a:solidFill>
                <a:srgbClr val="FFFFFF"/>
              </a:solidFill>
            </a:endParaRPr>
          </a:p>
          <a:p>
            <a:pPr marL="359410" indent="-359410">
              <a:buClr>
                <a:srgbClr val="E3BA8C"/>
              </a:buClr>
            </a:pPr>
            <a:endParaRPr lang="en-GB" dirty="0"/>
          </a:p>
        </p:txBody>
      </p:sp>
    </p:spTree>
    <p:extLst>
      <p:ext uri="{BB962C8B-B14F-4D97-AF65-F5344CB8AC3E}">
        <p14:creationId xmlns:p14="http://schemas.microsoft.com/office/powerpoint/2010/main" val="4170617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B93BA-A1EC-477E-A56E-B54C48968D56}"/>
              </a:ext>
            </a:extLst>
          </p:cNvPr>
          <p:cNvSpPr>
            <a:spLocks noGrp="1"/>
          </p:cNvSpPr>
          <p:nvPr>
            <p:ph type="title"/>
          </p:nvPr>
        </p:nvSpPr>
        <p:spPr/>
        <p:txBody>
          <a:bodyPr/>
          <a:lstStyle/>
          <a:p>
            <a:r>
              <a:rPr lang="en-GB" dirty="0"/>
              <a:t>Mental Cases – Wilfrid Owen</a:t>
            </a:r>
          </a:p>
        </p:txBody>
      </p:sp>
      <p:sp>
        <p:nvSpPr>
          <p:cNvPr id="3" name="Content Placeholder 2">
            <a:extLst>
              <a:ext uri="{FF2B5EF4-FFF2-40B4-BE49-F238E27FC236}">
                <a16:creationId xmlns:a16="http://schemas.microsoft.com/office/drawing/2014/main" id="{A16309C8-3338-4C49-B30B-F814FE898F04}"/>
              </a:ext>
            </a:extLst>
          </p:cNvPr>
          <p:cNvSpPr>
            <a:spLocks noGrp="1"/>
          </p:cNvSpPr>
          <p:nvPr>
            <p:ph idx="1"/>
          </p:nvPr>
        </p:nvSpPr>
        <p:spPr/>
        <p:txBody>
          <a:bodyPr/>
          <a:lstStyle/>
          <a:p>
            <a:pPr marL="359410" indent="-359410"/>
            <a:r>
              <a:rPr lang="en-GB" dirty="0">
                <a:solidFill>
                  <a:srgbClr val="FFFFFF"/>
                </a:solidFill>
                <a:ea typeface="+mn-lt"/>
                <a:cs typeface="+mn-lt"/>
              </a:rPr>
              <a:t>Recognised as one of the greatest voices of the First World War</a:t>
            </a:r>
            <a:endParaRPr lang="en-GB" dirty="0">
              <a:solidFill>
                <a:srgbClr val="FFFFFF"/>
              </a:solidFill>
            </a:endParaRPr>
          </a:p>
          <a:p>
            <a:pPr marL="359410" indent="-359410">
              <a:buClr>
                <a:srgbClr val="E3BA8C"/>
              </a:buClr>
            </a:pPr>
            <a:r>
              <a:rPr lang="en-GB" dirty="0">
                <a:solidFill>
                  <a:srgbClr val="FFFFFF"/>
                </a:solidFill>
                <a:ea typeface="+mn-lt"/>
                <a:cs typeface="+mn-lt"/>
              </a:rPr>
              <a:t>He was killed on 4</a:t>
            </a:r>
            <a:r>
              <a:rPr lang="en-GB" baseline="30000" dirty="0">
                <a:solidFill>
                  <a:srgbClr val="FFFFFF"/>
                </a:solidFill>
                <a:ea typeface="+mn-lt"/>
                <a:cs typeface="+mn-lt"/>
              </a:rPr>
              <a:t>th</a:t>
            </a:r>
            <a:r>
              <a:rPr lang="en-GB" dirty="0">
                <a:solidFill>
                  <a:srgbClr val="FFFFFF"/>
                </a:solidFill>
                <a:ea typeface="+mn-lt"/>
                <a:cs typeface="+mn-lt"/>
              </a:rPr>
              <a:t> November 1918.</a:t>
            </a:r>
            <a:endParaRPr lang="en-GB" dirty="0">
              <a:solidFill>
                <a:srgbClr val="FFFFFF"/>
              </a:solidFill>
            </a:endParaRPr>
          </a:p>
          <a:p>
            <a:pPr marL="359410" indent="-359410">
              <a:buClr>
                <a:srgbClr val="E3BA8C"/>
              </a:buClr>
            </a:pPr>
            <a:r>
              <a:rPr lang="en-GB" dirty="0">
                <a:solidFill>
                  <a:srgbClr val="FFFFFF"/>
                </a:solidFill>
                <a:ea typeface="+mn-lt"/>
                <a:cs typeface="+mn-lt"/>
              </a:rPr>
              <a:t>Although only a small number of his poems were published during his lifetime, the respect for Wilfred’s poetry has grown steadily.</a:t>
            </a:r>
            <a:endParaRPr lang="en-GB">
              <a:solidFill>
                <a:srgbClr val="FFFFFF"/>
              </a:solidFill>
            </a:endParaRPr>
          </a:p>
          <a:p>
            <a:pPr marL="359410" indent="-359410">
              <a:buClr>
                <a:srgbClr val="E3BA8C"/>
              </a:buClr>
            </a:pPr>
            <a:r>
              <a:rPr lang="en-GB" dirty="0">
                <a:solidFill>
                  <a:srgbClr val="FFFFFF"/>
                </a:solidFill>
                <a:ea typeface="+mn-lt"/>
                <a:cs typeface="+mn-lt"/>
              </a:rPr>
              <a:t>His influence on later poets and readers has been widely acknowledged. </a:t>
            </a:r>
            <a:endParaRPr lang="en-GB"/>
          </a:p>
          <a:p>
            <a:pPr marL="359410" indent="-359410">
              <a:buClr>
                <a:srgbClr val="E3BA8C"/>
              </a:buClr>
            </a:pPr>
            <a:r>
              <a:rPr lang="en-GB" dirty="0">
                <a:solidFill>
                  <a:srgbClr val="FFFFFF"/>
                </a:solidFill>
                <a:ea typeface="+mn-lt"/>
                <a:cs typeface="+mn-lt"/>
              </a:rPr>
              <a:t>His poems became a window on the experiences, the shock, the horror and inhumanity of the First World War.</a:t>
            </a:r>
            <a:endParaRPr lang="en-GB" dirty="0">
              <a:solidFill>
                <a:srgbClr val="FFFFFF"/>
              </a:solidFill>
            </a:endParaRPr>
          </a:p>
          <a:p>
            <a:pPr marL="359410" indent="-359410">
              <a:buClr>
                <a:srgbClr val="E3BA8C"/>
              </a:buClr>
            </a:pPr>
            <a:endParaRPr lang="en-GB" dirty="0"/>
          </a:p>
        </p:txBody>
      </p:sp>
    </p:spTree>
    <p:extLst>
      <p:ext uri="{BB962C8B-B14F-4D97-AF65-F5344CB8AC3E}">
        <p14:creationId xmlns:p14="http://schemas.microsoft.com/office/powerpoint/2010/main" val="980910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0">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1BA93F-1B71-474A-8AA9-74831C40039A}"/>
              </a:ext>
            </a:extLst>
          </p:cNvPr>
          <p:cNvSpPr>
            <a:spLocks noGrp="1"/>
          </p:cNvSpPr>
          <p:nvPr>
            <p:ph type="title"/>
          </p:nvPr>
        </p:nvSpPr>
        <p:spPr>
          <a:xfrm>
            <a:off x="540988" y="540033"/>
            <a:ext cx="3884962" cy="1331604"/>
          </a:xfrm>
        </p:spPr>
        <p:txBody>
          <a:bodyPr anchor="b">
            <a:normAutofit/>
          </a:bodyPr>
          <a:lstStyle/>
          <a:p>
            <a:pPr algn="ctr"/>
            <a:r>
              <a:rPr lang="en-GB"/>
              <a:t>Otto Dix</a:t>
            </a:r>
          </a:p>
        </p:txBody>
      </p:sp>
      <p:cxnSp>
        <p:nvCxnSpPr>
          <p:cNvPr id="13" name="Straight Connector 12">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Content Placeholder 7">
            <a:extLst>
              <a:ext uri="{FF2B5EF4-FFF2-40B4-BE49-F238E27FC236}">
                <a16:creationId xmlns:a16="http://schemas.microsoft.com/office/drawing/2014/main" id="{167A097D-5AC8-4F54-8B55-8AF969C5ED20}"/>
              </a:ext>
            </a:extLst>
          </p:cNvPr>
          <p:cNvSpPr>
            <a:spLocks noGrp="1"/>
          </p:cNvSpPr>
          <p:nvPr>
            <p:ph idx="1"/>
          </p:nvPr>
        </p:nvSpPr>
        <p:spPr>
          <a:xfrm>
            <a:off x="540988" y="2759076"/>
            <a:ext cx="3884962" cy="3009899"/>
          </a:xfrm>
        </p:spPr>
        <p:txBody>
          <a:bodyPr>
            <a:normAutofit/>
          </a:bodyPr>
          <a:lstStyle/>
          <a:p>
            <a:endParaRPr lang="en-US"/>
          </a:p>
        </p:txBody>
      </p:sp>
      <p:sp>
        <p:nvSpPr>
          <p:cNvPr id="15" name="Rectangle 14">
            <a:extLst>
              <a:ext uri="{FF2B5EF4-FFF2-40B4-BE49-F238E27FC236}">
                <a16:creationId xmlns:a16="http://schemas.microsoft.com/office/drawing/2014/main" id="{DAD9000E-708C-464D-A86F-4ABE391B6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icture containing photo, different, items, various&#10;&#10;Description automatically generated">
            <a:extLst>
              <a:ext uri="{FF2B5EF4-FFF2-40B4-BE49-F238E27FC236}">
                <a16:creationId xmlns:a16="http://schemas.microsoft.com/office/drawing/2014/main" id="{2142CE3E-D7AF-4F3E-A16E-D1FA4769B96F}"/>
              </a:ext>
            </a:extLst>
          </p:cNvPr>
          <p:cNvPicPr>
            <a:picLocks noChangeAspect="1"/>
          </p:cNvPicPr>
          <p:nvPr/>
        </p:nvPicPr>
        <p:blipFill>
          <a:blip r:embed="rId3"/>
          <a:stretch>
            <a:fillRect/>
          </a:stretch>
        </p:blipFill>
        <p:spPr>
          <a:xfrm>
            <a:off x="4412696" y="1478895"/>
            <a:ext cx="7238316" cy="4629961"/>
          </a:xfrm>
          <a:prstGeom prst="rect">
            <a:avLst/>
          </a:prstGeom>
        </p:spPr>
      </p:pic>
    </p:spTree>
    <p:extLst>
      <p:ext uri="{BB962C8B-B14F-4D97-AF65-F5344CB8AC3E}">
        <p14:creationId xmlns:p14="http://schemas.microsoft.com/office/powerpoint/2010/main" val="1148061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A3A871-711F-4E19-93B4-D83D0068230C}"/>
              </a:ext>
            </a:extLst>
          </p:cNvPr>
          <p:cNvSpPr>
            <a:spLocks noGrp="1"/>
          </p:cNvSpPr>
          <p:nvPr>
            <p:ph type="title"/>
          </p:nvPr>
        </p:nvSpPr>
        <p:spPr>
          <a:xfrm>
            <a:off x="6663910" y="540033"/>
            <a:ext cx="4426782" cy="1331604"/>
          </a:xfrm>
        </p:spPr>
        <p:txBody>
          <a:bodyPr anchor="b">
            <a:normAutofit/>
          </a:bodyPr>
          <a:lstStyle/>
          <a:p>
            <a:pPr algn="ctr"/>
            <a:r>
              <a:rPr lang="en-GB" dirty="0"/>
              <a:t>Shell Shock</a:t>
            </a:r>
            <a:endParaRPr lang="en-GB"/>
          </a:p>
        </p:txBody>
      </p:sp>
      <p:pic>
        <p:nvPicPr>
          <p:cNvPr id="4" name="Picture 4" descr="A picture containing text, outdoor, photo, building&#10;&#10;Description automatically generated">
            <a:extLst>
              <a:ext uri="{FF2B5EF4-FFF2-40B4-BE49-F238E27FC236}">
                <a16:creationId xmlns:a16="http://schemas.microsoft.com/office/drawing/2014/main" id="{2879F5F4-4E08-4A57-9A9B-7610D793FA47}"/>
              </a:ext>
            </a:extLst>
          </p:cNvPr>
          <p:cNvPicPr>
            <a:picLocks noChangeAspect="1"/>
          </p:cNvPicPr>
          <p:nvPr/>
        </p:nvPicPr>
        <p:blipFill rotWithShape="1">
          <a:blip r:embed="rId2"/>
          <a:srcRect l="7895" r="5159" b="-1"/>
          <a:stretch/>
        </p:blipFill>
        <p:spPr>
          <a:xfrm>
            <a:off x="540989" y="540033"/>
            <a:ext cx="4996212" cy="5775279"/>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73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9C38CF-4CDB-421D-9079-8C90D71D380A}"/>
              </a:ext>
            </a:extLst>
          </p:cNvPr>
          <p:cNvSpPr>
            <a:spLocks noGrp="1"/>
          </p:cNvSpPr>
          <p:nvPr>
            <p:ph idx="1"/>
          </p:nvPr>
        </p:nvSpPr>
        <p:spPr>
          <a:xfrm>
            <a:off x="6645276" y="2759076"/>
            <a:ext cx="4460874" cy="3009899"/>
          </a:xfrm>
        </p:spPr>
        <p:txBody>
          <a:bodyPr>
            <a:normAutofit/>
          </a:bodyPr>
          <a:lstStyle/>
          <a:p>
            <a:pPr marL="359410" indent="-359410">
              <a:lnSpc>
                <a:spcPct val="115000"/>
              </a:lnSpc>
            </a:pPr>
            <a:r>
              <a:rPr lang="en-GB" sz="1600">
                <a:ea typeface="+mn-lt"/>
                <a:cs typeface="+mn-lt"/>
              </a:rPr>
              <a:t>§What about the quieter soldiers, those that developed unnatural gait, who screamed and wailed for no reason. Those that were mute, those that became blind overnight, those who were paralysed for no obvious reason?</a:t>
            </a:r>
            <a:endParaRPr lang="en-GB" sz="1600"/>
          </a:p>
          <a:p>
            <a:pPr marL="359410" indent="-359410">
              <a:lnSpc>
                <a:spcPct val="115000"/>
              </a:lnSpc>
              <a:buClr>
                <a:srgbClr val="E3BA8C"/>
              </a:buClr>
            </a:pPr>
            <a:r>
              <a:rPr lang="en-GB" sz="1600">
                <a:ea typeface="+mn-lt"/>
                <a:cs typeface="+mn-lt"/>
              </a:rPr>
              <a:t>§Officers would call these soldiers malingerers. Showing weakness. They were seen as cowards, they would be shot… </a:t>
            </a:r>
            <a:endParaRPr lang="en-GB" sz="1600"/>
          </a:p>
          <a:p>
            <a:pPr marL="359410" indent="-359410">
              <a:lnSpc>
                <a:spcPct val="115000"/>
              </a:lnSpc>
              <a:buClr>
                <a:srgbClr val="E3BA8C"/>
              </a:buClr>
            </a:pPr>
            <a:endParaRPr lang="en-GB" sz="1600"/>
          </a:p>
        </p:txBody>
      </p:sp>
    </p:spTree>
    <p:extLst>
      <p:ext uri="{BB962C8B-B14F-4D97-AF65-F5344CB8AC3E}">
        <p14:creationId xmlns:p14="http://schemas.microsoft.com/office/powerpoint/2010/main" val="3862961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EA9B8-02C3-46AB-A52F-9F754FBE0ACE}"/>
              </a:ext>
            </a:extLst>
          </p:cNvPr>
          <p:cNvSpPr>
            <a:spLocks noGrp="1"/>
          </p:cNvSpPr>
          <p:nvPr>
            <p:ph type="title"/>
          </p:nvPr>
        </p:nvSpPr>
        <p:spPr/>
        <p:txBody>
          <a:bodyPr/>
          <a:lstStyle/>
          <a:p>
            <a:r>
              <a:rPr lang="en-GB" dirty="0"/>
              <a:t>Shell Shock</a:t>
            </a:r>
          </a:p>
        </p:txBody>
      </p:sp>
      <p:sp>
        <p:nvSpPr>
          <p:cNvPr id="3" name="Content Placeholder 2">
            <a:extLst>
              <a:ext uri="{FF2B5EF4-FFF2-40B4-BE49-F238E27FC236}">
                <a16:creationId xmlns:a16="http://schemas.microsoft.com/office/drawing/2014/main" id="{5E2E0A5A-9639-4A24-A18B-690E0C57E02B}"/>
              </a:ext>
            </a:extLst>
          </p:cNvPr>
          <p:cNvSpPr>
            <a:spLocks noGrp="1"/>
          </p:cNvSpPr>
          <p:nvPr>
            <p:ph idx="1"/>
          </p:nvPr>
        </p:nvSpPr>
        <p:spPr/>
        <p:txBody>
          <a:bodyPr/>
          <a:lstStyle/>
          <a:p>
            <a:pPr marL="359410" indent="-359410"/>
            <a:r>
              <a:rPr lang="en-GB" dirty="0">
                <a:solidFill>
                  <a:srgbClr val="FFFFFF"/>
                </a:solidFill>
                <a:ea typeface="+mn-lt"/>
                <a:cs typeface="+mn-lt"/>
              </a:rPr>
              <a:t>Army medics felt that these men were mentally ill, they were broken men. </a:t>
            </a:r>
            <a:endParaRPr lang="en-GB" dirty="0">
              <a:solidFill>
                <a:srgbClr val="FFFFFF">
                  <a:alpha val="70000"/>
                </a:srgbClr>
              </a:solidFill>
            </a:endParaRPr>
          </a:p>
          <a:p>
            <a:pPr marL="359410" indent="-359410">
              <a:buClr>
                <a:srgbClr val="E3BA8C"/>
              </a:buClr>
            </a:pPr>
            <a:r>
              <a:rPr lang="en-GB" dirty="0">
                <a:solidFill>
                  <a:srgbClr val="FFFFFF"/>
                </a:solidFill>
                <a:ea typeface="+mn-lt"/>
                <a:cs typeface="+mn-lt"/>
              </a:rPr>
              <a:t>The British termed it “Shell Shock”.</a:t>
            </a:r>
            <a:endParaRPr lang="en-GB" dirty="0">
              <a:solidFill>
                <a:srgbClr val="FFFFFF"/>
              </a:solidFill>
            </a:endParaRPr>
          </a:p>
          <a:p>
            <a:pPr marL="359410" indent="-359410">
              <a:buClr>
                <a:srgbClr val="E3BA8C"/>
              </a:buClr>
            </a:pPr>
            <a:r>
              <a:rPr lang="en-GB" dirty="0">
                <a:solidFill>
                  <a:srgbClr val="FFFFFF"/>
                </a:solidFill>
                <a:ea typeface="+mn-lt"/>
                <a:cs typeface="+mn-lt"/>
              </a:rPr>
              <a:t>Not everyone was convinced it was caused by the experiences of the war.</a:t>
            </a:r>
            <a:endParaRPr lang="en-GB" dirty="0">
              <a:solidFill>
                <a:srgbClr val="FFFFFF"/>
              </a:solidFill>
            </a:endParaRPr>
          </a:p>
          <a:p>
            <a:pPr marL="359410" indent="-359410">
              <a:buClr>
                <a:srgbClr val="E3BA8C"/>
              </a:buClr>
            </a:pPr>
            <a:r>
              <a:rPr lang="en-GB" dirty="0">
                <a:solidFill>
                  <a:srgbClr val="FFFFFF"/>
                </a:solidFill>
                <a:ea typeface="+mn-lt"/>
                <a:cs typeface="+mn-lt"/>
              </a:rPr>
              <a:t>The psychiatrists were still prone to calling those that were experiencing these symptoms: Degenerates.</a:t>
            </a:r>
            <a:endParaRPr lang="en-GB" dirty="0">
              <a:solidFill>
                <a:srgbClr val="FFFFFF"/>
              </a:solidFill>
            </a:endParaRPr>
          </a:p>
          <a:p>
            <a:pPr marL="359410" indent="-359410">
              <a:buClr>
                <a:srgbClr val="E3BA8C"/>
              </a:buClr>
            </a:pPr>
            <a:r>
              <a:rPr lang="en-GB" dirty="0">
                <a:solidFill>
                  <a:srgbClr val="FFFFFF"/>
                </a:solidFill>
                <a:ea typeface="+mn-lt"/>
                <a:cs typeface="+mn-lt"/>
              </a:rPr>
              <a:t>Those that were experiencing mental breakdowns were defective degenerates.</a:t>
            </a:r>
            <a:endParaRPr lang="en-GB" dirty="0">
              <a:solidFill>
                <a:srgbClr val="FFFFFF"/>
              </a:solidFill>
            </a:endParaRPr>
          </a:p>
          <a:p>
            <a:pPr marL="359410" indent="-359410">
              <a:buClr>
                <a:srgbClr val="E3BA8C"/>
              </a:buClr>
            </a:pPr>
            <a:endParaRPr lang="en-GB" dirty="0"/>
          </a:p>
        </p:txBody>
      </p:sp>
    </p:spTree>
    <p:extLst>
      <p:ext uri="{BB962C8B-B14F-4D97-AF65-F5344CB8AC3E}">
        <p14:creationId xmlns:p14="http://schemas.microsoft.com/office/powerpoint/2010/main" val="658137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17E92-9D19-49F2-AA9B-601AD64D66A7}"/>
              </a:ext>
            </a:extLst>
          </p:cNvPr>
          <p:cNvSpPr>
            <a:spLocks noGrp="1"/>
          </p:cNvSpPr>
          <p:nvPr>
            <p:ph type="title"/>
          </p:nvPr>
        </p:nvSpPr>
        <p:spPr/>
        <p:txBody>
          <a:bodyPr/>
          <a:lstStyle/>
          <a:p>
            <a:r>
              <a:rPr lang="en-GB" dirty="0"/>
              <a:t>Shell shock</a:t>
            </a:r>
          </a:p>
        </p:txBody>
      </p:sp>
      <p:sp>
        <p:nvSpPr>
          <p:cNvPr id="3" name="Content Placeholder 2">
            <a:extLst>
              <a:ext uri="{FF2B5EF4-FFF2-40B4-BE49-F238E27FC236}">
                <a16:creationId xmlns:a16="http://schemas.microsoft.com/office/drawing/2014/main" id="{A02DD296-AC3E-4F2A-BCD1-40AEB6C24134}"/>
              </a:ext>
            </a:extLst>
          </p:cNvPr>
          <p:cNvSpPr>
            <a:spLocks noGrp="1"/>
          </p:cNvSpPr>
          <p:nvPr>
            <p:ph idx="1"/>
          </p:nvPr>
        </p:nvSpPr>
        <p:spPr/>
        <p:txBody>
          <a:bodyPr>
            <a:normAutofit lnSpcReduction="10000"/>
          </a:bodyPr>
          <a:lstStyle/>
          <a:p>
            <a:pPr marL="359410" indent="-359410"/>
            <a:r>
              <a:rPr lang="en-GB" dirty="0">
                <a:solidFill>
                  <a:srgbClr val="FFFFFF"/>
                </a:solidFill>
                <a:ea typeface="+mn-lt"/>
                <a:cs typeface="+mn-lt"/>
              </a:rPr>
              <a:t>Should society be calling those soldiers, who had fought for their country be called degenerates? Particularly as these symptoms were seen across all classes of military, including the officers.</a:t>
            </a:r>
            <a:endParaRPr lang="en-GB" dirty="0">
              <a:solidFill>
                <a:srgbClr val="FFFFFF"/>
              </a:solidFill>
            </a:endParaRPr>
          </a:p>
          <a:p>
            <a:pPr marL="359410" indent="-359410">
              <a:buClr>
                <a:srgbClr val="E3BA8C"/>
              </a:buClr>
            </a:pPr>
            <a:r>
              <a:rPr lang="en-GB" dirty="0">
                <a:solidFill>
                  <a:srgbClr val="FFFFFF"/>
                </a:solidFill>
                <a:ea typeface="+mn-lt"/>
                <a:cs typeface="+mn-lt"/>
              </a:rPr>
              <a:t>Military physicians were coming round to the idea that under extreme stress and trauma, the mind will crumble.</a:t>
            </a:r>
            <a:endParaRPr lang="en-GB" dirty="0">
              <a:solidFill>
                <a:srgbClr val="FFFFFF"/>
              </a:solidFill>
            </a:endParaRPr>
          </a:p>
          <a:p>
            <a:pPr marL="359410" indent="-359410">
              <a:buClr>
                <a:srgbClr val="E3BA8C"/>
              </a:buClr>
            </a:pPr>
            <a:r>
              <a:rPr lang="en-GB" dirty="0">
                <a:solidFill>
                  <a:srgbClr val="FFFFFF"/>
                </a:solidFill>
                <a:ea typeface="+mn-lt"/>
                <a:cs typeface="+mn-lt"/>
              </a:rPr>
              <a:t>Madness and mental trauma were interconnected. Questions arose about the idea of the unconscious how mental conflict and confusion can manifest itself in physical behaviours. </a:t>
            </a:r>
            <a:endParaRPr lang="en-GB">
              <a:solidFill>
                <a:srgbClr val="FFFFFF"/>
              </a:solidFill>
              <a:ea typeface="+mn-lt"/>
              <a:cs typeface="+mn-lt"/>
            </a:endParaRPr>
          </a:p>
          <a:p>
            <a:pPr marL="359410" indent="-359410">
              <a:buClr>
                <a:srgbClr val="E3BA8C"/>
              </a:buClr>
            </a:pPr>
            <a:r>
              <a:rPr lang="en-GB" dirty="0">
                <a:solidFill>
                  <a:srgbClr val="FFFFFF"/>
                </a:solidFill>
                <a:ea typeface="+mn-lt"/>
                <a:cs typeface="+mn-lt"/>
              </a:rPr>
              <a:t>Were people trying to repress their memories, which were then manifesting themselves into physical symptoms?</a:t>
            </a:r>
            <a:endParaRPr lang="en-GB">
              <a:solidFill>
                <a:srgbClr val="FFFFFF"/>
              </a:solidFill>
            </a:endParaRPr>
          </a:p>
          <a:p>
            <a:pPr marL="359410" indent="-359410">
              <a:buClr>
                <a:srgbClr val="E3BA8C"/>
              </a:buClr>
            </a:pPr>
            <a:endParaRPr lang="en-GB" dirty="0"/>
          </a:p>
        </p:txBody>
      </p:sp>
    </p:spTree>
    <p:extLst>
      <p:ext uri="{BB962C8B-B14F-4D97-AF65-F5344CB8AC3E}">
        <p14:creationId xmlns:p14="http://schemas.microsoft.com/office/powerpoint/2010/main" val="23121145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B42D31-DB51-4FAB-95C9-DACA48595522}"/>
              </a:ext>
            </a:extLst>
          </p:cNvPr>
          <p:cNvSpPr>
            <a:spLocks noGrp="1"/>
          </p:cNvSpPr>
          <p:nvPr>
            <p:ph type="title"/>
          </p:nvPr>
        </p:nvSpPr>
        <p:spPr>
          <a:xfrm>
            <a:off x="540988" y="540033"/>
            <a:ext cx="3884962" cy="1331604"/>
          </a:xfrm>
        </p:spPr>
        <p:txBody>
          <a:bodyPr anchor="b">
            <a:normAutofit/>
          </a:bodyPr>
          <a:lstStyle/>
          <a:p>
            <a:pPr algn="ctr"/>
            <a:r>
              <a:rPr lang="en-GB" dirty="0"/>
              <a:t>Treatment of shell shock</a:t>
            </a:r>
            <a:endParaRPr lang="en-GB"/>
          </a:p>
        </p:txBody>
      </p:sp>
      <p:cxnSp>
        <p:nvCxnSpPr>
          <p:cNvPr id="7"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E7A92E5-8CAB-482F-8760-BBF96C4D4598}"/>
              </a:ext>
            </a:extLst>
          </p:cNvPr>
          <p:cNvSpPr>
            <a:spLocks noGrp="1"/>
          </p:cNvSpPr>
          <p:nvPr>
            <p:ph idx="1"/>
          </p:nvPr>
        </p:nvSpPr>
        <p:spPr>
          <a:xfrm>
            <a:off x="540988" y="2759076"/>
            <a:ext cx="3884962" cy="3009899"/>
          </a:xfrm>
        </p:spPr>
        <p:txBody>
          <a:bodyPr>
            <a:normAutofit/>
          </a:bodyPr>
          <a:lstStyle/>
          <a:p>
            <a:pPr marL="359410" indent="-359410">
              <a:lnSpc>
                <a:spcPct val="115000"/>
              </a:lnSpc>
            </a:pPr>
            <a:r>
              <a:rPr lang="en-GB" sz="1100">
                <a:ea typeface="+mn-lt"/>
                <a:cs typeface="+mn-lt"/>
              </a:rPr>
              <a:t>Electro-shock Treatment – These would be applied to the paralysed limbs for a great length of time, along with direct commands to perform military drills.</a:t>
            </a:r>
            <a:endParaRPr lang="en-GB" sz="1100"/>
          </a:p>
          <a:p>
            <a:pPr marL="359410" indent="-359410">
              <a:lnSpc>
                <a:spcPct val="115000"/>
              </a:lnSpc>
              <a:buClr>
                <a:srgbClr val="E3BA8C"/>
              </a:buClr>
            </a:pPr>
            <a:r>
              <a:rPr lang="en-GB" sz="1100">
                <a:ea typeface="+mn-lt"/>
                <a:cs typeface="+mn-lt"/>
              </a:rPr>
              <a:t>The purpose of treatment was to enable those soldiers to return to the front as soon as possible.</a:t>
            </a:r>
            <a:endParaRPr lang="en-GB" sz="1100"/>
          </a:p>
          <a:p>
            <a:pPr marL="359410" indent="-359410">
              <a:lnSpc>
                <a:spcPct val="115000"/>
              </a:lnSpc>
              <a:buClr>
                <a:srgbClr val="E3BA8C"/>
              </a:buClr>
            </a:pPr>
            <a:r>
              <a:rPr lang="en-GB" sz="1100">
                <a:ea typeface="+mn-lt"/>
                <a:cs typeface="+mn-lt"/>
              </a:rPr>
              <a:t>The soldier must be “induced to face his illness in a manly way”</a:t>
            </a:r>
            <a:endParaRPr lang="en-GB" sz="1100"/>
          </a:p>
          <a:p>
            <a:pPr marL="359410" indent="-359410">
              <a:lnSpc>
                <a:spcPct val="115000"/>
              </a:lnSpc>
              <a:buClr>
                <a:srgbClr val="E3BA8C"/>
              </a:buClr>
            </a:pPr>
            <a:r>
              <a:rPr lang="en-GB" sz="1100">
                <a:ea typeface="+mn-lt"/>
                <a:cs typeface="+mn-lt"/>
              </a:rPr>
              <a:t>Sympathy was rarely forthcoming.</a:t>
            </a:r>
            <a:endParaRPr lang="en-GB" sz="1100"/>
          </a:p>
          <a:p>
            <a:pPr marL="359410" indent="-359410">
              <a:lnSpc>
                <a:spcPct val="115000"/>
              </a:lnSpc>
              <a:buClr>
                <a:srgbClr val="E3BA8C"/>
              </a:buClr>
            </a:pPr>
            <a:r>
              <a:rPr lang="en-GB" sz="1100">
                <a:ea typeface="+mn-lt"/>
                <a:cs typeface="+mn-lt"/>
              </a:rPr>
              <a:t>Those soldiers arriving at </a:t>
            </a:r>
            <a:r>
              <a:rPr lang="en-GB" sz="1100" err="1">
                <a:ea typeface="+mn-lt"/>
                <a:cs typeface="+mn-lt"/>
              </a:rPr>
              <a:t>Netley</a:t>
            </a:r>
            <a:r>
              <a:rPr lang="en-GB" sz="1100">
                <a:ea typeface="+mn-lt"/>
                <a:cs typeface="+mn-lt"/>
              </a:rPr>
              <a:t> Hospital would hang their heads with “inexplicable shame” </a:t>
            </a:r>
            <a:endParaRPr lang="en-GB" sz="1100"/>
          </a:p>
          <a:p>
            <a:pPr marL="359410" indent="-359410">
              <a:lnSpc>
                <a:spcPct val="115000"/>
              </a:lnSpc>
              <a:buClr>
                <a:srgbClr val="E3BA8C"/>
              </a:buClr>
            </a:pPr>
            <a:endParaRPr lang="en-GB" sz="1100"/>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vintage photo of a person&#10;&#10;Description automatically generated">
            <a:extLst>
              <a:ext uri="{FF2B5EF4-FFF2-40B4-BE49-F238E27FC236}">
                <a16:creationId xmlns:a16="http://schemas.microsoft.com/office/drawing/2014/main" id="{E8C0D50D-4E08-4ABC-A97E-B2026A7D8166}"/>
              </a:ext>
            </a:extLst>
          </p:cNvPr>
          <p:cNvPicPr>
            <a:picLocks noChangeAspect="1"/>
          </p:cNvPicPr>
          <p:nvPr/>
        </p:nvPicPr>
        <p:blipFill>
          <a:blip r:embed="rId3"/>
          <a:stretch>
            <a:fillRect/>
          </a:stretch>
        </p:blipFill>
        <p:spPr>
          <a:xfrm>
            <a:off x="5537200" y="1257269"/>
            <a:ext cx="6113812" cy="4340806"/>
          </a:xfrm>
          <a:prstGeom prst="rect">
            <a:avLst/>
          </a:prstGeom>
        </p:spPr>
      </p:pic>
    </p:spTree>
    <p:extLst>
      <p:ext uri="{BB962C8B-B14F-4D97-AF65-F5344CB8AC3E}">
        <p14:creationId xmlns:p14="http://schemas.microsoft.com/office/powerpoint/2010/main" val="4095350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2212A-3FA6-4606-879E-38C617782F37}"/>
              </a:ext>
            </a:extLst>
          </p:cNvPr>
          <p:cNvSpPr>
            <a:spLocks noGrp="1"/>
          </p:cNvSpPr>
          <p:nvPr>
            <p:ph type="title"/>
          </p:nvPr>
        </p:nvSpPr>
        <p:spPr>
          <a:xfrm>
            <a:off x="7766050" y="540000"/>
            <a:ext cx="3884962" cy="1331637"/>
          </a:xfrm>
        </p:spPr>
        <p:txBody>
          <a:bodyPr anchor="b">
            <a:normAutofit/>
          </a:bodyPr>
          <a:lstStyle/>
          <a:p>
            <a:pPr algn="ctr"/>
            <a:r>
              <a:rPr lang="en-GB" dirty="0"/>
              <a:t>Malaria Treatment</a:t>
            </a:r>
            <a:endParaRPr lang="en-GB"/>
          </a:p>
        </p:txBody>
      </p:sp>
      <p:pic>
        <p:nvPicPr>
          <p:cNvPr id="4" name="Picture 4" descr="A group of people posing for a photo&#10;&#10;Description automatically generated">
            <a:extLst>
              <a:ext uri="{FF2B5EF4-FFF2-40B4-BE49-F238E27FC236}">
                <a16:creationId xmlns:a16="http://schemas.microsoft.com/office/drawing/2014/main" id="{70E198D5-3C94-4D71-8F2F-A125304691B1}"/>
              </a:ext>
            </a:extLst>
          </p:cNvPr>
          <p:cNvPicPr>
            <a:picLocks noChangeAspect="1"/>
          </p:cNvPicPr>
          <p:nvPr/>
        </p:nvPicPr>
        <p:blipFill rotWithShape="1">
          <a:blip r:embed="rId3"/>
          <a:srcRect r="3" b="5857"/>
          <a:stretch/>
        </p:blipFill>
        <p:spPr>
          <a:xfrm>
            <a:off x="540988" y="540000"/>
            <a:ext cx="6671025" cy="5778000"/>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37DE67-F761-4BBE-B36B-40B4A67B5D80}"/>
              </a:ext>
            </a:extLst>
          </p:cNvPr>
          <p:cNvSpPr>
            <a:spLocks noGrp="1"/>
          </p:cNvSpPr>
          <p:nvPr>
            <p:ph idx="1"/>
          </p:nvPr>
        </p:nvSpPr>
        <p:spPr>
          <a:xfrm>
            <a:off x="7766050" y="2759076"/>
            <a:ext cx="3884962" cy="3009899"/>
          </a:xfrm>
        </p:spPr>
        <p:txBody>
          <a:bodyPr>
            <a:normAutofit/>
          </a:bodyPr>
          <a:lstStyle/>
          <a:p>
            <a:pPr marL="359410" indent="-359410">
              <a:lnSpc>
                <a:spcPct val="115000"/>
              </a:lnSpc>
            </a:pPr>
            <a:r>
              <a:rPr lang="en-GB" sz="1100" dirty="0">
                <a:solidFill>
                  <a:srgbClr val="FFFFFF"/>
                </a:solidFill>
                <a:ea typeface="+mn-lt"/>
                <a:cs typeface="+mn-lt"/>
              </a:rPr>
              <a:t>Julius Wagner-</a:t>
            </a:r>
            <a:r>
              <a:rPr lang="en-GB" sz="1100" dirty="0" err="1">
                <a:solidFill>
                  <a:srgbClr val="FFFFFF"/>
                </a:solidFill>
                <a:ea typeface="+mn-lt"/>
                <a:cs typeface="+mn-lt"/>
              </a:rPr>
              <a:t>Jauregg</a:t>
            </a:r>
            <a:r>
              <a:rPr lang="en-GB" sz="1100" dirty="0">
                <a:solidFill>
                  <a:srgbClr val="FFFFFF"/>
                </a:solidFill>
                <a:ea typeface="+mn-lt"/>
                <a:cs typeface="+mn-lt"/>
              </a:rPr>
              <a:t> (Nobel Prize Winner)</a:t>
            </a:r>
            <a:endParaRPr lang="en-GB" sz="1100" dirty="0">
              <a:solidFill>
                <a:srgbClr val="FFFFFF"/>
              </a:solidFill>
            </a:endParaRPr>
          </a:p>
          <a:p>
            <a:pPr marL="359410" indent="-359410">
              <a:lnSpc>
                <a:spcPct val="115000"/>
              </a:lnSpc>
              <a:buClr>
                <a:srgbClr val="E3BA8C"/>
              </a:buClr>
            </a:pPr>
            <a:r>
              <a:rPr lang="en-GB" sz="1100" dirty="0">
                <a:solidFill>
                  <a:srgbClr val="FFFFFF"/>
                </a:solidFill>
                <a:ea typeface="+mn-lt"/>
                <a:cs typeface="+mn-lt"/>
              </a:rPr>
              <a:t>Fever</a:t>
            </a:r>
            <a:endParaRPr lang="en-GB" sz="1100" dirty="0">
              <a:solidFill>
                <a:srgbClr val="FFFFFF"/>
              </a:solidFill>
            </a:endParaRPr>
          </a:p>
          <a:p>
            <a:pPr marL="359410" indent="-359410">
              <a:lnSpc>
                <a:spcPct val="115000"/>
              </a:lnSpc>
              <a:buClr>
                <a:srgbClr val="E3BA8C"/>
              </a:buClr>
            </a:pPr>
            <a:r>
              <a:rPr lang="en-GB" sz="1100" dirty="0">
                <a:solidFill>
                  <a:srgbClr val="FFFFFF"/>
                </a:solidFill>
                <a:ea typeface="+mn-lt"/>
                <a:cs typeface="+mn-lt"/>
              </a:rPr>
              <a:t>Injecting patients with malarial infected blood. This would cause a fever, which would then enable the patient to be cured.</a:t>
            </a:r>
            <a:endParaRPr lang="en-GB" sz="1100" dirty="0">
              <a:solidFill>
                <a:srgbClr val="FFFFFF"/>
              </a:solidFill>
            </a:endParaRPr>
          </a:p>
          <a:p>
            <a:pPr marL="359410" indent="-359410">
              <a:lnSpc>
                <a:spcPct val="115000"/>
              </a:lnSpc>
              <a:buClr>
                <a:srgbClr val="E3BA8C"/>
              </a:buClr>
            </a:pPr>
            <a:r>
              <a:rPr lang="en-GB" sz="1100" dirty="0">
                <a:solidFill>
                  <a:srgbClr val="FFFFFF"/>
                </a:solidFill>
                <a:ea typeface="+mn-lt"/>
                <a:cs typeface="+mn-lt"/>
              </a:rPr>
              <a:t>It was used as a treatment for tertiary syphilis because it produced the high fever that had been observed to cure the illness.</a:t>
            </a:r>
            <a:endParaRPr lang="en-GB" sz="1100" dirty="0">
              <a:solidFill>
                <a:srgbClr val="FFFFFF"/>
              </a:solidFill>
            </a:endParaRPr>
          </a:p>
          <a:p>
            <a:pPr marL="359410" indent="-359410">
              <a:lnSpc>
                <a:spcPct val="115000"/>
              </a:lnSpc>
              <a:buClr>
                <a:srgbClr val="E3BA8C"/>
              </a:buClr>
            </a:pPr>
            <a:r>
              <a:rPr lang="en-GB" sz="1100" dirty="0">
                <a:solidFill>
                  <a:srgbClr val="FFFFFF"/>
                </a:solidFill>
                <a:ea typeface="+mn-lt"/>
                <a:cs typeface="+mn-lt"/>
              </a:rPr>
              <a:t>15% of patients died after this treatment.</a:t>
            </a:r>
            <a:endParaRPr lang="en-GB" sz="1100" dirty="0">
              <a:solidFill>
                <a:srgbClr val="FFFFFF"/>
              </a:solidFill>
            </a:endParaRPr>
          </a:p>
          <a:p>
            <a:pPr marL="359410" indent="-359410">
              <a:lnSpc>
                <a:spcPct val="115000"/>
              </a:lnSpc>
              <a:buClr>
                <a:srgbClr val="E3BA8C"/>
              </a:buClr>
            </a:pPr>
            <a:r>
              <a:rPr lang="en-GB" sz="1100" dirty="0">
                <a:solidFill>
                  <a:srgbClr val="FFFFFF"/>
                </a:solidFill>
                <a:ea typeface="+mn-lt"/>
                <a:cs typeface="+mn-lt"/>
              </a:rPr>
              <a:t>The advent of penicillin brought the end to this treatment. </a:t>
            </a:r>
            <a:endParaRPr lang="en-GB" sz="1100" dirty="0">
              <a:solidFill>
                <a:srgbClr val="FFFFFF"/>
              </a:solidFill>
            </a:endParaRPr>
          </a:p>
          <a:p>
            <a:pPr marL="359410" indent="-359410">
              <a:lnSpc>
                <a:spcPct val="115000"/>
              </a:lnSpc>
              <a:buClr>
                <a:srgbClr val="E3BA8C"/>
              </a:buClr>
            </a:pPr>
            <a:endParaRPr lang="en-GB" sz="1100"/>
          </a:p>
        </p:txBody>
      </p:sp>
    </p:spTree>
    <p:extLst>
      <p:ext uri="{BB962C8B-B14F-4D97-AF65-F5344CB8AC3E}">
        <p14:creationId xmlns:p14="http://schemas.microsoft.com/office/powerpoint/2010/main" val="27052143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91751-EC88-4B9E-94E6-73F384CB4C96}"/>
              </a:ext>
            </a:extLst>
          </p:cNvPr>
          <p:cNvSpPr>
            <a:spLocks noGrp="1"/>
          </p:cNvSpPr>
          <p:nvPr>
            <p:ph type="title"/>
          </p:nvPr>
        </p:nvSpPr>
        <p:spPr>
          <a:xfrm>
            <a:off x="540988" y="540033"/>
            <a:ext cx="3884962" cy="1331604"/>
          </a:xfrm>
        </p:spPr>
        <p:txBody>
          <a:bodyPr anchor="b">
            <a:normAutofit/>
          </a:bodyPr>
          <a:lstStyle/>
          <a:p>
            <a:pPr algn="ctr"/>
            <a:r>
              <a:rPr lang="en-GB" dirty="0"/>
              <a:t>Treatments</a:t>
            </a:r>
            <a:endParaRPr lang="en-GB"/>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DA7CE9-EC17-4340-90E7-A58E700E12A3}"/>
              </a:ext>
            </a:extLst>
          </p:cNvPr>
          <p:cNvSpPr>
            <a:spLocks noGrp="1"/>
          </p:cNvSpPr>
          <p:nvPr>
            <p:ph idx="1"/>
          </p:nvPr>
        </p:nvSpPr>
        <p:spPr>
          <a:xfrm>
            <a:off x="540988" y="2759076"/>
            <a:ext cx="3884962" cy="3009899"/>
          </a:xfrm>
        </p:spPr>
        <p:txBody>
          <a:bodyPr>
            <a:normAutofit/>
          </a:bodyPr>
          <a:lstStyle/>
          <a:p>
            <a:pPr marL="359410" indent="-359410">
              <a:lnSpc>
                <a:spcPct val="115000"/>
              </a:lnSpc>
            </a:pPr>
            <a:r>
              <a:rPr lang="en-GB">
                <a:ea typeface="+mn-lt"/>
                <a:cs typeface="+mn-lt"/>
              </a:rPr>
              <a:t>Horse Serum (Meningitis)</a:t>
            </a:r>
            <a:endParaRPr lang="en-GB"/>
          </a:p>
          <a:p>
            <a:pPr marL="359410" indent="-359410">
              <a:lnSpc>
                <a:spcPct val="115000"/>
              </a:lnSpc>
              <a:buClr>
                <a:srgbClr val="E3BA8C"/>
              </a:buClr>
            </a:pPr>
            <a:r>
              <a:rPr lang="en-GB">
                <a:ea typeface="+mn-lt"/>
                <a:cs typeface="+mn-lt"/>
              </a:rPr>
              <a:t>Barbiturates (Deep Sleep therapy)</a:t>
            </a:r>
            <a:endParaRPr lang="en-GB"/>
          </a:p>
          <a:p>
            <a:pPr marL="359410" indent="-359410">
              <a:lnSpc>
                <a:spcPct val="115000"/>
              </a:lnSpc>
              <a:buClr>
                <a:srgbClr val="E3BA8C"/>
              </a:buClr>
            </a:pPr>
            <a:r>
              <a:rPr lang="en-GB">
                <a:ea typeface="+mn-lt"/>
                <a:cs typeface="+mn-lt"/>
              </a:rPr>
              <a:t>Deliberate lowering of temperature </a:t>
            </a:r>
            <a:endParaRPr lang="en-GB"/>
          </a:p>
          <a:p>
            <a:pPr marL="359410" indent="-359410">
              <a:lnSpc>
                <a:spcPct val="115000"/>
              </a:lnSpc>
              <a:buClr>
                <a:srgbClr val="E3BA8C"/>
              </a:buClr>
            </a:pPr>
            <a:r>
              <a:rPr lang="en-GB">
                <a:ea typeface="+mn-lt"/>
                <a:cs typeface="+mn-lt"/>
              </a:rPr>
              <a:t>Strychnine, </a:t>
            </a:r>
            <a:r>
              <a:rPr lang="en-GB" err="1">
                <a:ea typeface="+mn-lt"/>
                <a:cs typeface="+mn-lt"/>
              </a:rPr>
              <a:t>Cynanide</a:t>
            </a:r>
            <a:endParaRPr lang="en-GB" err="1"/>
          </a:p>
          <a:p>
            <a:pPr marL="359410" indent="-359410">
              <a:lnSpc>
                <a:spcPct val="115000"/>
              </a:lnSpc>
              <a:buClr>
                <a:srgbClr val="E3BA8C"/>
              </a:buClr>
            </a:pPr>
            <a:r>
              <a:rPr lang="en-GB">
                <a:ea typeface="+mn-lt"/>
                <a:cs typeface="+mn-lt"/>
              </a:rPr>
              <a:t>Insulin Shock Therapy </a:t>
            </a:r>
            <a:endParaRPr lang="en-GB"/>
          </a:p>
          <a:p>
            <a:pPr marL="359410" indent="-359410">
              <a:lnSpc>
                <a:spcPct val="115000"/>
              </a:lnSpc>
              <a:buClr>
                <a:srgbClr val="E3BA8C"/>
              </a:buClr>
            </a:pPr>
            <a:endParaRPr lang="en-GB"/>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vintage photo of a group of people posing for the camera&#10;&#10;Description automatically generated">
            <a:extLst>
              <a:ext uri="{FF2B5EF4-FFF2-40B4-BE49-F238E27FC236}">
                <a16:creationId xmlns:a16="http://schemas.microsoft.com/office/drawing/2014/main" id="{1841ECC1-10B3-4654-A4A8-2EA18B063AF3}"/>
              </a:ext>
            </a:extLst>
          </p:cNvPr>
          <p:cNvPicPr>
            <a:picLocks noChangeAspect="1"/>
          </p:cNvPicPr>
          <p:nvPr/>
        </p:nvPicPr>
        <p:blipFill>
          <a:blip r:embed="rId3"/>
          <a:stretch>
            <a:fillRect/>
          </a:stretch>
        </p:blipFill>
        <p:spPr>
          <a:xfrm>
            <a:off x="6413939" y="540033"/>
            <a:ext cx="4360334" cy="5775279"/>
          </a:xfrm>
          <a:prstGeom prst="rect">
            <a:avLst/>
          </a:prstGeom>
        </p:spPr>
      </p:pic>
    </p:spTree>
    <p:extLst>
      <p:ext uri="{BB962C8B-B14F-4D97-AF65-F5344CB8AC3E}">
        <p14:creationId xmlns:p14="http://schemas.microsoft.com/office/powerpoint/2010/main" val="42885915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8EE88-594A-4D22-91D7-4EE6340C9C07}"/>
              </a:ext>
            </a:extLst>
          </p:cNvPr>
          <p:cNvSpPr>
            <a:spLocks noGrp="1"/>
          </p:cNvSpPr>
          <p:nvPr>
            <p:ph type="title"/>
          </p:nvPr>
        </p:nvSpPr>
        <p:spPr/>
        <p:txBody>
          <a:bodyPr/>
          <a:lstStyle/>
          <a:p>
            <a:r>
              <a:rPr lang="en-GB" dirty="0"/>
              <a:t>Insulin shock treatment/therapy</a:t>
            </a:r>
          </a:p>
        </p:txBody>
      </p:sp>
      <p:sp>
        <p:nvSpPr>
          <p:cNvPr id="3" name="Content Placeholder 2">
            <a:extLst>
              <a:ext uri="{FF2B5EF4-FFF2-40B4-BE49-F238E27FC236}">
                <a16:creationId xmlns:a16="http://schemas.microsoft.com/office/drawing/2014/main" id="{858615DE-4DD0-4316-A605-2117532A9187}"/>
              </a:ext>
            </a:extLst>
          </p:cNvPr>
          <p:cNvSpPr>
            <a:spLocks noGrp="1"/>
          </p:cNvSpPr>
          <p:nvPr>
            <p:ph idx="1"/>
          </p:nvPr>
        </p:nvSpPr>
        <p:spPr/>
        <p:txBody>
          <a:bodyPr/>
          <a:lstStyle/>
          <a:p>
            <a:pPr marL="359410" indent="-359410"/>
            <a:r>
              <a:rPr lang="en-GB" dirty="0">
                <a:solidFill>
                  <a:srgbClr val="FFFFFF"/>
                </a:solidFill>
                <a:ea typeface="+mn-lt"/>
                <a:cs typeface="+mn-lt"/>
              </a:rPr>
              <a:t>§Manfred Sakel (1900-57)</a:t>
            </a:r>
            <a:endParaRPr lang="en-GB" dirty="0">
              <a:solidFill>
                <a:srgbClr val="FFFFFF"/>
              </a:solidFill>
            </a:endParaRPr>
          </a:p>
          <a:p>
            <a:pPr marL="359410" indent="-359410">
              <a:buClr>
                <a:srgbClr val="E3BA8C"/>
              </a:buClr>
            </a:pPr>
            <a:r>
              <a:rPr lang="en-GB" dirty="0">
                <a:ea typeface="+mn-lt"/>
                <a:cs typeface="+mn-lt"/>
              </a:rPr>
              <a:t>§“It consists essentially of the production of consecutive daily shocks with very high doses of insulin; these occasionally produce epileptic seizures, but ore frequently produce somnolence or coma, accompanied by profuse perspiration – in any case a clinical picture which would ordinarily be alarming …When we consider, however, that the patients who come to us for treatment are generally looked upon as lost or very seriously ill in any case. I think there is very good justification for attempting a therapy however dangerous, which gives some promise of success”</a:t>
            </a:r>
            <a:endParaRPr lang="en-GB" dirty="0"/>
          </a:p>
          <a:p>
            <a:pPr marL="359410" indent="-359410">
              <a:buClr>
                <a:srgbClr val="E3BA8C"/>
              </a:buClr>
            </a:pPr>
            <a:endParaRPr lang="en-GB" dirty="0"/>
          </a:p>
        </p:txBody>
      </p:sp>
    </p:spTree>
    <p:extLst>
      <p:ext uri="{BB962C8B-B14F-4D97-AF65-F5344CB8AC3E}">
        <p14:creationId xmlns:p14="http://schemas.microsoft.com/office/powerpoint/2010/main" val="42307407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4EA5E5-89DA-4908-BA9A-C6BA95668B1A}"/>
              </a:ext>
            </a:extLst>
          </p:cNvPr>
          <p:cNvSpPr>
            <a:spLocks noGrp="1"/>
          </p:cNvSpPr>
          <p:nvPr>
            <p:ph type="title"/>
          </p:nvPr>
        </p:nvSpPr>
        <p:spPr>
          <a:xfrm>
            <a:off x="540988" y="540033"/>
            <a:ext cx="3884962" cy="1331604"/>
          </a:xfrm>
        </p:spPr>
        <p:txBody>
          <a:bodyPr anchor="b">
            <a:normAutofit/>
          </a:bodyPr>
          <a:lstStyle/>
          <a:p>
            <a:pPr algn="ctr"/>
            <a:r>
              <a:rPr lang="en-GB" dirty="0"/>
              <a:t>Insulin Shock Therapy</a:t>
            </a:r>
            <a:endParaRPr lang="en-GB"/>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67E815C-F5D9-4906-B510-3F3659879CB8}"/>
              </a:ext>
            </a:extLst>
          </p:cNvPr>
          <p:cNvSpPr>
            <a:spLocks noGrp="1"/>
          </p:cNvSpPr>
          <p:nvPr>
            <p:ph idx="1"/>
          </p:nvPr>
        </p:nvSpPr>
        <p:spPr>
          <a:xfrm>
            <a:off x="540988" y="2759076"/>
            <a:ext cx="3884962" cy="3009899"/>
          </a:xfrm>
        </p:spPr>
        <p:txBody>
          <a:bodyPr>
            <a:normAutofit/>
          </a:bodyPr>
          <a:lstStyle/>
          <a:p>
            <a:pPr marL="359410" indent="-359410">
              <a:lnSpc>
                <a:spcPct val="115000"/>
              </a:lnSpc>
            </a:pPr>
            <a:r>
              <a:rPr lang="en-GB" sz="1000" dirty="0">
                <a:solidFill>
                  <a:srgbClr val="FFFFFF"/>
                </a:solidFill>
                <a:ea typeface="+mn-lt"/>
                <a:cs typeface="+mn-lt"/>
              </a:rPr>
              <a:t>Insulin Trolley</a:t>
            </a:r>
            <a:endParaRPr lang="en-GB" sz="1000" dirty="0">
              <a:solidFill>
                <a:srgbClr val="FFFFFF"/>
              </a:solidFill>
            </a:endParaRPr>
          </a:p>
          <a:p>
            <a:pPr marL="359410" indent="-359410">
              <a:lnSpc>
                <a:spcPct val="115000"/>
              </a:lnSpc>
              <a:buClr>
                <a:srgbClr val="E3BA8C"/>
              </a:buClr>
            </a:pPr>
            <a:endParaRPr lang="en-GB" sz="1000" dirty="0"/>
          </a:p>
          <a:p>
            <a:pPr marL="359410" indent="-359410">
              <a:lnSpc>
                <a:spcPct val="115000"/>
              </a:lnSpc>
              <a:buClr>
                <a:srgbClr val="E3BA8C"/>
              </a:buClr>
            </a:pPr>
            <a:r>
              <a:rPr lang="en-GB" sz="1000" dirty="0">
                <a:solidFill>
                  <a:srgbClr val="FFFFFF"/>
                </a:solidFill>
                <a:ea typeface="+mn-lt"/>
                <a:cs typeface="+mn-lt"/>
              </a:rPr>
              <a:t>1.20 c.c. syringes</a:t>
            </a:r>
            <a:endParaRPr lang="en-GB" sz="1000" dirty="0">
              <a:solidFill>
                <a:srgbClr val="FFFFFF"/>
              </a:solidFill>
            </a:endParaRPr>
          </a:p>
          <a:p>
            <a:pPr marL="359410" indent="-359410">
              <a:lnSpc>
                <a:spcPct val="115000"/>
              </a:lnSpc>
              <a:buClr>
                <a:srgbClr val="E3BA8C"/>
              </a:buClr>
            </a:pPr>
            <a:r>
              <a:rPr lang="en-GB" sz="1000" dirty="0">
                <a:solidFill>
                  <a:srgbClr val="FFFFFF"/>
                </a:solidFill>
                <a:ea typeface="+mn-lt"/>
                <a:cs typeface="+mn-lt"/>
              </a:rPr>
              <a:t>2.Nasal and Oesophagus tubes</a:t>
            </a:r>
            <a:endParaRPr lang="en-GB" sz="1000" dirty="0">
              <a:solidFill>
                <a:srgbClr val="FFFFFF"/>
              </a:solidFill>
            </a:endParaRPr>
          </a:p>
          <a:p>
            <a:pPr marL="359410" indent="-359410">
              <a:lnSpc>
                <a:spcPct val="115000"/>
              </a:lnSpc>
              <a:buClr>
                <a:srgbClr val="E3BA8C"/>
              </a:buClr>
            </a:pPr>
            <a:r>
              <a:rPr lang="en-GB" sz="1000" dirty="0">
                <a:solidFill>
                  <a:srgbClr val="FFFFFF"/>
                </a:solidFill>
                <a:ea typeface="+mn-lt"/>
                <a:cs typeface="+mn-lt"/>
              </a:rPr>
              <a:t>3.20 c.c. aspirating syringe with connecting tube</a:t>
            </a:r>
            <a:endParaRPr lang="en-GB" sz="1000" dirty="0">
              <a:solidFill>
                <a:srgbClr val="FFFFFF"/>
              </a:solidFill>
            </a:endParaRPr>
          </a:p>
          <a:p>
            <a:pPr marL="359410" indent="-359410">
              <a:lnSpc>
                <a:spcPct val="115000"/>
              </a:lnSpc>
              <a:buClr>
                <a:srgbClr val="E3BA8C"/>
              </a:buClr>
            </a:pPr>
            <a:r>
              <a:rPr lang="en-GB" sz="1000" dirty="0">
                <a:solidFill>
                  <a:srgbClr val="FFFFFF"/>
                </a:solidFill>
                <a:ea typeface="+mn-lt"/>
                <a:cs typeface="+mn-lt"/>
              </a:rPr>
              <a:t>4.Blue litmus paper</a:t>
            </a:r>
            <a:endParaRPr lang="en-GB" sz="1000" dirty="0">
              <a:solidFill>
                <a:srgbClr val="FFFFFF"/>
              </a:solidFill>
            </a:endParaRPr>
          </a:p>
          <a:p>
            <a:pPr marL="359410" indent="-359410">
              <a:lnSpc>
                <a:spcPct val="115000"/>
              </a:lnSpc>
              <a:buClr>
                <a:srgbClr val="E3BA8C"/>
              </a:buClr>
            </a:pPr>
            <a:r>
              <a:rPr lang="en-GB" sz="1000" dirty="0">
                <a:solidFill>
                  <a:srgbClr val="FFFFFF"/>
                </a:solidFill>
                <a:ea typeface="+mn-lt"/>
                <a:cs typeface="+mn-lt"/>
              </a:rPr>
              <a:t>5.Ampules of 25% glucose</a:t>
            </a:r>
            <a:endParaRPr lang="en-GB" sz="1000" dirty="0">
              <a:solidFill>
                <a:srgbClr val="FFFFFF"/>
              </a:solidFill>
            </a:endParaRPr>
          </a:p>
          <a:p>
            <a:pPr marL="359410" indent="-359410">
              <a:lnSpc>
                <a:spcPct val="115000"/>
              </a:lnSpc>
              <a:buClr>
                <a:srgbClr val="E3BA8C"/>
              </a:buClr>
            </a:pPr>
            <a:r>
              <a:rPr lang="en-GB" sz="1000" dirty="0">
                <a:solidFill>
                  <a:srgbClr val="FFFFFF"/>
                </a:solidFill>
                <a:ea typeface="+mn-lt"/>
                <a:cs typeface="+mn-lt"/>
              </a:rPr>
              <a:t>6.Sterile water and files</a:t>
            </a:r>
            <a:endParaRPr lang="en-GB" sz="1000" dirty="0">
              <a:solidFill>
                <a:srgbClr val="FFFFFF"/>
              </a:solidFill>
            </a:endParaRPr>
          </a:p>
          <a:p>
            <a:pPr marL="359410" indent="-359410">
              <a:lnSpc>
                <a:spcPct val="115000"/>
              </a:lnSpc>
              <a:buClr>
                <a:srgbClr val="E3BA8C"/>
              </a:buClr>
            </a:pPr>
            <a:r>
              <a:rPr lang="en-GB" sz="1000" dirty="0">
                <a:solidFill>
                  <a:srgbClr val="FFFFFF"/>
                </a:solidFill>
                <a:ea typeface="+mn-lt"/>
                <a:cs typeface="+mn-lt"/>
              </a:rPr>
              <a:t>7.Oil for lubrication</a:t>
            </a:r>
            <a:endParaRPr lang="en-GB" sz="1000" dirty="0">
              <a:solidFill>
                <a:srgbClr val="FFFFFF"/>
              </a:solidFill>
            </a:endParaRPr>
          </a:p>
          <a:p>
            <a:pPr marL="359410" indent="-359410">
              <a:lnSpc>
                <a:spcPct val="115000"/>
              </a:lnSpc>
              <a:buClr>
                <a:srgbClr val="E3BA8C"/>
              </a:buClr>
            </a:pPr>
            <a:r>
              <a:rPr lang="en-GB" sz="1000" dirty="0">
                <a:solidFill>
                  <a:srgbClr val="FFFFFF"/>
                </a:solidFill>
                <a:ea typeface="+mn-lt"/>
                <a:cs typeface="+mn-lt"/>
              </a:rPr>
              <a:t>8.Feeding cups </a:t>
            </a:r>
            <a:endParaRPr lang="en-GB" sz="1000" dirty="0">
              <a:solidFill>
                <a:srgbClr val="FFFFFF"/>
              </a:solidFill>
            </a:endParaRPr>
          </a:p>
          <a:p>
            <a:pPr marL="359410" indent="-359410">
              <a:lnSpc>
                <a:spcPct val="115000"/>
              </a:lnSpc>
              <a:buClr>
                <a:srgbClr val="E3BA8C"/>
              </a:buClr>
            </a:pPr>
            <a:endParaRPr lang="en-GB" sz="1000"/>
          </a:p>
        </p:txBody>
      </p:sp>
      <p:pic>
        <p:nvPicPr>
          <p:cNvPr id="4" name="Picture 4" descr="A picture containing cup, table, indoor, coffee&#10;&#10;Description automatically generated">
            <a:extLst>
              <a:ext uri="{FF2B5EF4-FFF2-40B4-BE49-F238E27FC236}">
                <a16:creationId xmlns:a16="http://schemas.microsoft.com/office/drawing/2014/main" id="{0AC07345-50DD-4855-8629-D03C38DF8848}"/>
              </a:ext>
            </a:extLst>
          </p:cNvPr>
          <p:cNvPicPr>
            <a:picLocks noChangeAspect="1"/>
          </p:cNvPicPr>
          <p:nvPr/>
        </p:nvPicPr>
        <p:blipFill rotWithShape="1">
          <a:blip r:embed="rId2"/>
          <a:srcRect l="27699" r="4729" b="1"/>
          <a:stretch/>
        </p:blipFill>
        <p:spPr>
          <a:xfrm>
            <a:off x="4979987" y="540033"/>
            <a:ext cx="6671025" cy="5775279"/>
          </a:xfrm>
          <a:prstGeom prst="rect">
            <a:avLst/>
          </a:prstGeom>
        </p:spPr>
      </p:pic>
    </p:spTree>
    <p:extLst>
      <p:ext uri="{BB962C8B-B14F-4D97-AF65-F5344CB8AC3E}">
        <p14:creationId xmlns:p14="http://schemas.microsoft.com/office/powerpoint/2010/main" val="31153928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8D582-C05C-4572-85D7-312BC03CED4E}"/>
              </a:ext>
            </a:extLst>
          </p:cNvPr>
          <p:cNvSpPr>
            <a:spLocks noGrp="1"/>
          </p:cNvSpPr>
          <p:nvPr>
            <p:ph type="title"/>
          </p:nvPr>
        </p:nvSpPr>
        <p:spPr/>
        <p:txBody>
          <a:bodyPr/>
          <a:lstStyle/>
          <a:p>
            <a:r>
              <a:rPr lang="en-GB" dirty="0"/>
              <a:t>Insulin shock therapy</a:t>
            </a:r>
          </a:p>
        </p:txBody>
      </p:sp>
      <p:sp>
        <p:nvSpPr>
          <p:cNvPr id="3" name="Content Placeholder 2">
            <a:extLst>
              <a:ext uri="{FF2B5EF4-FFF2-40B4-BE49-F238E27FC236}">
                <a16:creationId xmlns:a16="http://schemas.microsoft.com/office/drawing/2014/main" id="{0D5B2775-4048-4B4F-A214-38C203E2BD78}"/>
              </a:ext>
            </a:extLst>
          </p:cNvPr>
          <p:cNvSpPr>
            <a:spLocks noGrp="1"/>
          </p:cNvSpPr>
          <p:nvPr>
            <p:ph idx="1"/>
          </p:nvPr>
        </p:nvSpPr>
        <p:spPr/>
        <p:txBody>
          <a:bodyPr/>
          <a:lstStyle/>
          <a:p>
            <a:pPr marL="359410" indent="-359410"/>
            <a:r>
              <a:rPr lang="en-GB" dirty="0">
                <a:solidFill>
                  <a:srgbClr val="FFFFFF"/>
                </a:solidFill>
                <a:ea typeface="+mn-lt"/>
                <a:cs typeface="+mn-lt"/>
              </a:rPr>
              <a:t>When given a high dose of insulin, patients would become quiet, they went into a stupor. They were less aggressive and hostile. </a:t>
            </a:r>
            <a:endParaRPr lang="en-GB">
              <a:solidFill>
                <a:srgbClr val="FFFFFF">
                  <a:alpha val="70000"/>
                </a:srgbClr>
              </a:solidFill>
            </a:endParaRPr>
          </a:p>
          <a:p>
            <a:pPr marL="359410" indent="-359410">
              <a:buClr>
                <a:srgbClr val="E3BA8C"/>
              </a:buClr>
            </a:pPr>
            <a:r>
              <a:rPr lang="en-GB" dirty="0">
                <a:solidFill>
                  <a:srgbClr val="FFFFFF"/>
                </a:solidFill>
                <a:ea typeface="+mn-lt"/>
                <a:cs typeface="+mn-lt"/>
              </a:rPr>
              <a:t>Insulin injections led to two to three hours of low blood sugar levels. The patient would then become confused and weak. They would have slurred speech and difficulty walking.</a:t>
            </a:r>
            <a:endParaRPr lang="en-GB" dirty="0">
              <a:solidFill>
                <a:srgbClr val="FFFFFF"/>
              </a:solidFill>
            </a:endParaRPr>
          </a:p>
          <a:p>
            <a:pPr marL="359410" indent="-359410">
              <a:buClr>
                <a:srgbClr val="E3BA8C"/>
              </a:buClr>
            </a:pPr>
            <a:r>
              <a:rPr lang="en-GB" dirty="0">
                <a:solidFill>
                  <a:srgbClr val="FFFFFF"/>
                </a:solidFill>
                <a:ea typeface="+mn-lt"/>
                <a:cs typeface="+mn-lt"/>
              </a:rPr>
              <a:t>Between 2 and 5% of patients would die from this treatment.</a:t>
            </a:r>
            <a:endParaRPr lang="en-GB" dirty="0">
              <a:solidFill>
                <a:srgbClr val="FFFFFF"/>
              </a:solidFill>
            </a:endParaRPr>
          </a:p>
          <a:p>
            <a:pPr marL="359410" indent="-359410">
              <a:buClr>
                <a:srgbClr val="E3BA8C"/>
              </a:buClr>
            </a:pPr>
            <a:r>
              <a:rPr lang="en-GB" dirty="0">
                <a:solidFill>
                  <a:srgbClr val="FFFFFF"/>
                </a:solidFill>
                <a:ea typeface="+mn-lt"/>
                <a:cs typeface="+mn-lt"/>
              </a:rPr>
              <a:t>Controlled trials eventually demonstrated the ineffectiveness of this treatment, yet despite this, some hospitals were continuing to use it well into the 1960s.</a:t>
            </a:r>
            <a:endParaRPr lang="en-GB" dirty="0">
              <a:solidFill>
                <a:srgbClr val="FFFFFF"/>
              </a:solidFill>
            </a:endParaRPr>
          </a:p>
          <a:p>
            <a:pPr marL="359410" indent="-359410">
              <a:buClr>
                <a:srgbClr val="E3BA8C"/>
              </a:buClr>
            </a:pPr>
            <a:endParaRPr lang="en-GB" dirty="0"/>
          </a:p>
        </p:txBody>
      </p:sp>
    </p:spTree>
    <p:extLst>
      <p:ext uri="{BB962C8B-B14F-4D97-AF65-F5344CB8AC3E}">
        <p14:creationId xmlns:p14="http://schemas.microsoft.com/office/powerpoint/2010/main" val="38250378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6AABD-CCEF-4C5A-98D1-E38B794906BD}"/>
              </a:ext>
            </a:extLst>
          </p:cNvPr>
          <p:cNvSpPr>
            <a:spLocks noGrp="1"/>
          </p:cNvSpPr>
          <p:nvPr>
            <p:ph type="title"/>
          </p:nvPr>
        </p:nvSpPr>
        <p:spPr>
          <a:xfrm>
            <a:off x="1080000" y="540032"/>
            <a:ext cx="4426782" cy="1331605"/>
          </a:xfrm>
        </p:spPr>
        <p:txBody>
          <a:bodyPr anchor="b">
            <a:normAutofit/>
          </a:bodyPr>
          <a:lstStyle/>
          <a:p>
            <a:pPr algn="ctr"/>
            <a:r>
              <a:rPr lang="en-GB" sz="2600">
                <a:ea typeface="+mj-lt"/>
                <a:cs typeface="+mj-lt"/>
              </a:rPr>
              <a:t>Ugo </a:t>
            </a:r>
            <a:r>
              <a:rPr lang="en-GB" sz="2600" err="1">
                <a:ea typeface="+mj-lt"/>
                <a:cs typeface="+mj-lt"/>
              </a:rPr>
              <a:t>Cerletti</a:t>
            </a:r>
            <a:r>
              <a:rPr lang="en-GB" sz="2600">
                <a:ea typeface="+mj-lt"/>
                <a:cs typeface="+mj-lt"/>
              </a:rPr>
              <a:t> (1877-1963) and Lucio Bini (1908-64)</a:t>
            </a:r>
            <a:endParaRPr lang="en-US" sz="2600"/>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8C2E5D-D464-47E7-86FB-AA386C67F8AA}"/>
              </a:ext>
            </a:extLst>
          </p:cNvPr>
          <p:cNvSpPr>
            <a:spLocks noGrp="1"/>
          </p:cNvSpPr>
          <p:nvPr>
            <p:ph idx="1"/>
          </p:nvPr>
        </p:nvSpPr>
        <p:spPr>
          <a:xfrm>
            <a:off x="1080000" y="2759076"/>
            <a:ext cx="4460874" cy="3009899"/>
          </a:xfrm>
        </p:spPr>
        <p:txBody>
          <a:bodyPr>
            <a:normAutofit/>
          </a:bodyPr>
          <a:lstStyle/>
          <a:p>
            <a:pPr marL="359410" indent="-359410">
              <a:lnSpc>
                <a:spcPct val="115000"/>
              </a:lnSpc>
            </a:pPr>
            <a:r>
              <a:rPr lang="en-GB" sz="1600">
                <a:ea typeface="+mn-lt"/>
                <a:cs typeface="+mn-lt"/>
              </a:rPr>
              <a:t>April 1938 first human trial of electro-convulsive therapy (ECT)</a:t>
            </a:r>
            <a:endParaRPr lang="en-GB" sz="1600"/>
          </a:p>
          <a:p>
            <a:pPr marL="359410" indent="-359410">
              <a:lnSpc>
                <a:spcPct val="115000"/>
              </a:lnSpc>
              <a:buClr>
                <a:srgbClr val="E3BA8C"/>
              </a:buClr>
            </a:pPr>
            <a:r>
              <a:rPr lang="en-GB" sz="1600">
                <a:ea typeface="+mn-lt"/>
                <a:cs typeface="+mn-lt"/>
              </a:rPr>
              <a:t>Succeeded in producing a Grand Mal in a patient (as seen in epileptic fits)</a:t>
            </a:r>
            <a:endParaRPr lang="en-GB" sz="1600"/>
          </a:p>
          <a:p>
            <a:pPr marL="359410" indent="-359410">
              <a:lnSpc>
                <a:spcPct val="115000"/>
              </a:lnSpc>
              <a:buClr>
                <a:srgbClr val="E3BA8C"/>
              </a:buClr>
            </a:pPr>
            <a:r>
              <a:rPr lang="en-GB" sz="1600">
                <a:ea typeface="+mn-lt"/>
                <a:cs typeface="+mn-lt"/>
              </a:rPr>
              <a:t>The patient would not be able to recollect what had occurred.</a:t>
            </a:r>
            <a:endParaRPr lang="en-GB" sz="1600"/>
          </a:p>
          <a:p>
            <a:pPr marL="359410" indent="-359410">
              <a:lnSpc>
                <a:spcPct val="115000"/>
              </a:lnSpc>
              <a:buClr>
                <a:srgbClr val="E3BA8C"/>
              </a:buClr>
            </a:pPr>
            <a:r>
              <a:rPr lang="en-GB" sz="1600">
                <a:ea typeface="+mn-lt"/>
                <a:cs typeface="+mn-lt"/>
              </a:rPr>
              <a:t>The international community would embrace this form of treatment for mentally ill patients. </a:t>
            </a:r>
            <a:endParaRPr lang="en-GB" sz="1600"/>
          </a:p>
          <a:p>
            <a:pPr marL="359410" indent="-359410">
              <a:lnSpc>
                <a:spcPct val="115000"/>
              </a:lnSpc>
              <a:buClr>
                <a:srgbClr val="E3BA8C"/>
              </a:buClr>
            </a:pPr>
            <a:endParaRPr lang="en-GB" sz="1600"/>
          </a:p>
        </p:txBody>
      </p:sp>
      <p:sp>
        <p:nvSpPr>
          <p:cNvPr id="13" name="Rectangle 12">
            <a:extLst>
              <a:ext uri="{FF2B5EF4-FFF2-40B4-BE49-F238E27FC236}">
                <a16:creationId xmlns:a16="http://schemas.microsoft.com/office/drawing/2014/main" id="{AA11AC2B-E0EE-4BB9-8BC1-EC5DA9DBEE3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erson looking at the camera&#10;&#10;Description automatically generated">
            <a:extLst>
              <a:ext uri="{FF2B5EF4-FFF2-40B4-BE49-F238E27FC236}">
                <a16:creationId xmlns:a16="http://schemas.microsoft.com/office/drawing/2014/main" id="{FA63EF44-FE29-4CFD-8E9F-DD7D8546A4F5}"/>
              </a:ext>
            </a:extLst>
          </p:cNvPr>
          <p:cNvPicPr>
            <a:picLocks noChangeAspect="1"/>
          </p:cNvPicPr>
          <p:nvPr/>
        </p:nvPicPr>
        <p:blipFill>
          <a:blip r:embed="rId3"/>
          <a:stretch>
            <a:fillRect/>
          </a:stretch>
        </p:blipFill>
        <p:spPr>
          <a:xfrm>
            <a:off x="7300125" y="540032"/>
            <a:ext cx="4249625" cy="5778000"/>
          </a:xfrm>
          <a:prstGeom prst="rect">
            <a:avLst/>
          </a:prstGeom>
        </p:spPr>
      </p:pic>
    </p:spTree>
    <p:extLst>
      <p:ext uri="{BB962C8B-B14F-4D97-AF65-F5344CB8AC3E}">
        <p14:creationId xmlns:p14="http://schemas.microsoft.com/office/powerpoint/2010/main" val="3139271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EE96A74-B62B-4642-AB22-7776A5F48C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166AD-3B59-40DE-AC5D-EDD64D60ECCB}"/>
              </a:ext>
            </a:extLst>
          </p:cNvPr>
          <p:cNvSpPr>
            <a:spLocks noGrp="1"/>
          </p:cNvSpPr>
          <p:nvPr>
            <p:ph type="title"/>
          </p:nvPr>
        </p:nvSpPr>
        <p:spPr>
          <a:xfrm>
            <a:off x="1080000" y="540000"/>
            <a:ext cx="3345950" cy="2303213"/>
          </a:xfrm>
        </p:spPr>
        <p:txBody>
          <a:bodyPr anchor="ctr">
            <a:normAutofit/>
          </a:bodyPr>
          <a:lstStyle/>
          <a:p>
            <a:pPr algn="ctr"/>
            <a:r>
              <a:rPr lang="en-GB" dirty="0"/>
              <a:t>ECT Treatment</a:t>
            </a:r>
            <a:endParaRPr lang="en-GB"/>
          </a:p>
        </p:txBody>
      </p:sp>
      <p:cxnSp>
        <p:nvCxnSpPr>
          <p:cNvPr id="15" name="Straight Connector 14">
            <a:extLst>
              <a:ext uri="{FF2B5EF4-FFF2-40B4-BE49-F238E27FC236}">
                <a16:creationId xmlns:a16="http://schemas.microsoft.com/office/drawing/2014/main" id="{3A513CAD-9784-4D35-BAF9-1F7DDD697BD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6BD3379B-9D5B-43AE-8338-C2762C34B55E}"/>
              </a:ext>
            </a:extLst>
          </p:cNvPr>
          <p:cNvSpPr>
            <a:spLocks noGrp="1"/>
          </p:cNvSpPr>
          <p:nvPr>
            <p:ph idx="1"/>
          </p:nvPr>
        </p:nvSpPr>
        <p:spPr>
          <a:xfrm>
            <a:off x="5543552" y="540000"/>
            <a:ext cx="6107460" cy="2303213"/>
          </a:xfrm>
        </p:spPr>
        <p:txBody>
          <a:bodyPr anchor="ctr">
            <a:normAutofit/>
          </a:bodyPr>
          <a:lstStyle/>
          <a:p>
            <a:endParaRPr lang="en-US"/>
          </a:p>
        </p:txBody>
      </p:sp>
      <p:pic>
        <p:nvPicPr>
          <p:cNvPr id="4" name="Picture 4" descr="A picture containing indoor, table, sitting, small&#10;&#10;Description automatically generated">
            <a:extLst>
              <a:ext uri="{FF2B5EF4-FFF2-40B4-BE49-F238E27FC236}">
                <a16:creationId xmlns:a16="http://schemas.microsoft.com/office/drawing/2014/main" id="{4D288B08-B052-4A08-8F19-E786F66C5557}"/>
              </a:ext>
            </a:extLst>
          </p:cNvPr>
          <p:cNvPicPr>
            <a:picLocks noChangeAspect="1"/>
          </p:cNvPicPr>
          <p:nvPr/>
        </p:nvPicPr>
        <p:blipFill rotWithShape="1">
          <a:blip r:embed="rId3"/>
          <a:srcRect l="11498" r="2567" b="-1"/>
          <a:stretch/>
        </p:blipFill>
        <p:spPr>
          <a:xfrm>
            <a:off x="20" y="3429000"/>
            <a:ext cx="4064380" cy="3429000"/>
          </a:xfrm>
          <a:prstGeom prst="rect">
            <a:avLst/>
          </a:prstGeom>
        </p:spPr>
      </p:pic>
      <p:pic>
        <p:nvPicPr>
          <p:cNvPr id="6" name="Picture 6" descr="A group of people posing for a photo&#10;&#10;Description automatically generated">
            <a:extLst>
              <a:ext uri="{FF2B5EF4-FFF2-40B4-BE49-F238E27FC236}">
                <a16:creationId xmlns:a16="http://schemas.microsoft.com/office/drawing/2014/main" id="{8C4853C1-B7EE-48F6-A7CA-6A8AF5E98F83}"/>
              </a:ext>
            </a:extLst>
          </p:cNvPr>
          <p:cNvPicPr>
            <a:picLocks noChangeAspect="1"/>
          </p:cNvPicPr>
          <p:nvPr/>
        </p:nvPicPr>
        <p:blipFill rotWithShape="1">
          <a:blip r:embed="rId4"/>
          <a:srcRect r="2" b="17630"/>
          <a:stretch/>
        </p:blipFill>
        <p:spPr>
          <a:xfrm>
            <a:off x="4063800" y="3429000"/>
            <a:ext cx="4064400" cy="3429000"/>
          </a:xfrm>
          <a:prstGeom prst="rect">
            <a:avLst/>
          </a:prstGeom>
        </p:spPr>
      </p:pic>
      <p:pic>
        <p:nvPicPr>
          <p:cNvPr id="5" name="Picture 5" descr="A picture containing table&#10;&#10;Description automatically generated">
            <a:extLst>
              <a:ext uri="{FF2B5EF4-FFF2-40B4-BE49-F238E27FC236}">
                <a16:creationId xmlns:a16="http://schemas.microsoft.com/office/drawing/2014/main" id="{5CB6F3C6-42CF-40A5-84A5-AFDF2C5BAAB2}"/>
              </a:ext>
            </a:extLst>
          </p:cNvPr>
          <p:cNvPicPr>
            <a:picLocks noChangeAspect="1"/>
          </p:cNvPicPr>
          <p:nvPr/>
        </p:nvPicPr>
        <p:blipFill rotWithShape="1">
          <a:blip r:embed="rId5"/>
          <a:srcRect l="20955" r="10297" b="-1"/>
          <a:stretch/>
        </p:blipFill>
        <p:spPr>
          <a:xfrm>
            <a:off x="8127600" y="3429000"/>
            <a:ext cx="4064400" cy="3429000"/>
          </a:xfrm>
          <a:prstGeom prst="rect">
            <a:avLst/>
          </a:prstGeom>
        </p:spPr>
      </p:pic>
    </p:spTree>
    <p:extLst>
      <p:ext uri="{BB962C8B-B14F-4D97-AF65-F5344CB8AC3E}">
        <p14:creationId xmlns:p14="http://schemas.microsoft.com/office/powerpoint/2010/main" val="20739468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4F5601-0CDC-414B-BA3E-086B05D4B1B6}"/>
              </a:ext>
            </a:extLst>
          </p:cNvPr>
          <p:cNvSpPr>
            <a:spLocks noGrp="1"/>
          </p:cNvSpPr>
          <p:nvPr>
            <p:ph type="title"/>
          </p:nvPr>
        </p:nvSpPr>
        <p:spPr>
          <a:xfrm>
            <a:off x="540988" y="540033"/>
            <a:ext cx="3884962" cy="1331604"/>
          </a:xfrm>
        </p:spPr>
        <p:txBody>
          <a:bodyPr anchor="b">
            <a:normAutofit/>
          </a:bodyPr>
          <a:lstStyle/>
          <a:p>
            <a:pPr algn="ctr"/>
            <a:r>
              <a:rPr lang="en-GB" dirty="0"/>
              <a:t>ECT</a:t>
            </a:r>
          </a:p>
        </p:txBody>
      </p:sp>
      <p:cxnSp>
        <p:nvCxnSpPr>
          <p:cNvPr id="13" name="Straight Connector 12">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FF3D0A50-0E5A-4B0A-837E-0DDDBCD69219}"/>
              </a:ext>
            </a:extLst>
          </p:cNvPr>
          <p:cNvSpPr>
            <a:spLocks noGrp="1"/>
          </p:cNvSpPr>
          <p:nvPr>
            <p:ph idx="1"/>
          </p:nvPr>
        </p:nvSpPr>
        <p:spPr>
          <a:xfrm>
            <a:off x="540988" y="2759076"/>
            <a:ext cx="3884962" cy="3009899"/>
          </a:xfrm>
        </p:spPr>
        <p:txBody>
          <a:bodyPr>
            <a:normAutofit/>
          </a:bodyPr>
          <a:lstStyle/>
          <a:p>
            <a:endParaRPr lang="en-US"/>
          </a:p>
        </p:txBody>
      </p:sp>
      <p:sp>
        <p:nvSpPr>
          <p:cNvPr id="15" name="Rectangle 14">
            <a:extLst>
              <a:ext uri="{FF2B5EF4-FFF2-40B4-BE49-F238E27FC236}">
                <a16:creationId xmlns:a16="http://schemas.microsoft.com/office/drawing/2014/main" id="{DAD9000E-708C-464D-A86F-4ABE391B6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Diagram&#10;&#10;Description automatically generated">
            <a:extLst>
              <a:ext uri="{FF2B5EF4-FFF2-40B4-BE49-F238E27FC236}">
                <a16:creationId xmlns:a16="http://schemas.microsoft.com/office/drawing/2014/main" id="{FF4909CA-56A6-44C2-99AC-52668CECFCAA}"/>
              </a:ext>
            </a:extLst>
          </p:cNvPr>
          <p:cNvPicPr>
            <a:picLocks noChangeAspect="1"/>
          </p:cNvPicPr>
          <p:nvPr/>
        </p:nvPicPr>
        <p:blipFill>
          <a:blip r:embed="rId2"/>
          <a:stretch>
            <a:fillRect/>
          </a:stretch>
        </p:blipFill>
        <p:spPr>
          <a:xfrm>
            <a:off x="5537200" y="1134993"/>
            <a:ext cx="6113812" cy="4585359"/>
          </a:xfrm>
          <a:prstGeom prst="rect">
            <a:avLst/>
          </a:prstGeom>
        </p:spPr>
      </p:pic>
    </p:spTree>
    <p:extLst>
      <p:ext uri="{BB962C8B-B14F-4D97-AF65-F5344CB8AC3E}">
        <p14:creationId xmlns:p14="http://schemas.microsoft.com/office/powerpoint/2010/main" val="16233538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6F8E2-EADF-4A91-BC25-FDFF7F37BA4F}"/>
              </a:ext>
            </a:extLst>
          </p:cNvPr>
          <p:cNvSpPr>
            <a:spLocks noGrp="1"/>
          </p:cNvSpPr>
          <p:nvPr>
            <p:ph type="title"/>
          </p:nvPr>
        </p:nvSpPr>
        <p:spPr/>
        <p:txBody>
          <a:bodyPr/>
          <a:lstStyle/>
          <a:p>
            <a:r>
              <a:rPr lang="en-GB" dirty="0">
                <a:ea typeface="+mj-lt"/>
                <a:cs typeface="+mj-lt"/>
              </a:rPr>
              <a:t>Lobotomy (Leucotomy)</a:t>
            </a:r>
            <a:endParaRPr lang="en-US" dirty="0"/>
          </a:p>
        </p:txBody>
      </p:sp>
      <p:sp>
        <p:nvSpPr>
          <p:cNvPr id="3" name="Content Placeholder 2">
            <a:extLst>
              <a:ext uri="{FF2B5EF4-FFF2-40B4-BE49-F238E27FC236}">
                <a16:creationId xmlns:a16="http://schemas.microsoft.com/office/drawing/2014/main" id="{E891BD4B-0CC2-4A4A-A1FF-45EC1E709654}"/>
              </a:ext>
            </a:extLst>
          </p:cNvPr>
          <p:cNvSpPr>
            <a:spLocks noGrp="1"/>
          </p:cNvSpPr>
          <p:nvPr>
            <p:ph idx="1"/>
          </p:nvPr>
        </p:nvSpPr>
        <p:spPr/>
        <p:txBody>
          <a:bodyPr>
            <a:normAutofit fontScale="85000" lnSpcReduction="20000"/>
          </a:bodyPr>
          <a:lstStyle/>
          <a:p>
            <a:pPr marL="359410" indent="-359410"/>
            <a:r>
              <a:rPr lang="en-GB" dirty="0" err="1">
                <a:solidFill>
                  <a:srgbClr val="FFFFFF"/>
                </a:solidFill>
                <a:ea typeface="+mn-lt"/>
                <a:cs typeface="+mn-lt"/>
              </a:rPr>
              <a:t>Egas</a:t>
            </a:r>
            <a:r>
              <a:rPr lang="en-GB" dirty="0">
                <a:solidFill>
                  <a:srgbClr val="FFFFFF"/>
                </a:solidFill>
                <a:ea typeface="+mn-lt"/>
                <a:cs typeface="+mn-lt"/>
              </a:rPr>
              <a:t> Moniz (1874-1955) and colleague Pedro Almeida Lima (1903-86)</a:t>
            </a:r>
            <a:endParaRPr lang="en-GB" dirty="0">
              <a:solidFill>
                <a:srgbClr val="FFFFFF"/>
              </a:solidFill>
            </a:endParaRPr>
          </a:p>
          <a:p>
            <a:pPr marL="359410" indent="-359410">
              <a:buClr>
                <a:srgbClr val="E3BA8C"/>
              </a:buClr>
            </a:pPr>
            <a:r>
              <a:rPr lang="en-GB" dirty="0">
                <a:solidFill>
                  <a:srgbClr val="FFFFFF"/>
                </a:solidFill>
                <a:ea typeface="+mn-lt"/>
                <a:cs typeface="+mn-lt"/>
              </a:rPr>
              <a:t>Initially involved drilling holes into the skull, injecting a dose of alcohol into the frontal lobe to destroy the brain tissue in that area.</a:t>
            </a:r>
            <a:endParaRPr lang="en-GB" dirty="0">
              <a:solidFill>
                <a:srgbClr val="FFFFFF"/>
              </a:solidFill>
            </a:endParaRPr>
          </a:p>
          <a:p>
            <a:pPr marL="359410" indent="-359410">
              <a:buClr>
                <a:srgbClr val="E3BA8C"/>
              </a:buClr>
            </a:pPr>
            <a:r>
              <a:rPr lang="en-GB" dirty="0">
                <a:solidFill>
                  <a:srgbClr val="FFFFFF"/>
                </a:solidFill>
                <a:ea typeface="+mn-lt"/>
                <a:cs typeface="+mn-lt"/>
              </a:rPr>
              <a:t>Contentious at the time and challenged, but nevertheless Moniz continued with the treatment, stating that he had a 70% improvement rate with schizophrenic patients.</a:t>
            </a:r>
            <a:endParaRPr lang="en-GB" dirty="0">
              <a:solidFill>
                <a:srgbClr val="FFFFFF"/>
              </a:solidFill>
            </a:endParaRPr>
          </a:p>
          <a:p>
            <a:pPr marL="359410" indent="-359410">
              <a:buClr>
                <a:srgbClr val="E3BA8C"/>
              </a:buClr>
            </a:pPr>
            <a:r>
              <a:rPr lang="en-GB" dirty="0">
                <a:solidFill>
                  <a:srgbClr val="FFFFFF"/>
                </a:solidFill>
                <a:ea typeface="+mn-lt"/>
                <a:cs typeface="+mn-lt"/>
              </a:rPr>
              <a:t>Walter Freeman (18895-1977) and James Watts (1904-94) American neurosurgeons began performing the operation on American patients.</a:t>
            </a:r>
            <a:endParaRPr lang="en-GB" dirty="0">
              <a:solidFill>
                <a:srgbClr val="FFFFFF"/>
              </a:solidFill>
            </a:endParaRPr>
          </a:p>
          <a:p>
            <a:pPr marL="359410" indent="-359410">
              <a:buClr>
                <a:srgbClr val="E3BA8C"/>
              </a:buClr>
            </a:pPr>
            <a:r>
              <a:rPr lang="en-GB" dirty="0">
                <a:solidFill>
                  <a:srgbClr val="FFFFFF"/>
                </a:solidFill>
                <a:ea typeface="+mn-lt"/>
                <a:cs typeface="+mn-lt"/>
              </a:rPr>
              <a:t>Modification of the operation, bore through the skull and cut the frontal lobes with a knife. </a:t>
            </a:r>
            <a:endParaRPr lang="en-GB"/>
          </a:p>
          <a:p>
            <a:pPr marL="359410" indent="-359410">
              <a:buClr>
                <a:srgbClr val="E3BA8C"/>
              </a:buClr>
            </a:pPr>
            <a:r>
              <a:rPr lang="en-GB" dirty="0">
                <a:solidFill>
                  <a:srgbClr val="FFFFFF"/>
                </a:solidFill>
                <a:ea typeface="+mn-lt"/>
                <a:cs typeface="+mn-lt"/>
              </a:rPr>
              <a:t>They couldn’t decide how much tissue to cut!</a:t>
            </a:r>
            <a:endParaRPr lang="en-GB" dirty="0">
              <a:solidFill>
                <a:srgbClr val="FFFFFF"/>
              </a:solidFill>
            </a:endParaRPr>
          </a:p>
          <a:p>
            <a:pPr marL="359410" indent="-359410">
              <a:buClr>
                <a:srgbClr val="E3BA8C"/>
              </a:buClr>
            </a:pPr>
            <a:r>
              <a:rPr lang="en-GB" dirty="0">
                <a:solidFill>
                  <a:srgbClr val="FFFFFF"/>
                </a:solidFill>
                <a:ea typeface="+mn-lt"/>
                <a:cs typeface="+mn-lt"/>
              </a:rPr>
              <a:t>They would cut until they were seeing a change in the patient’s behaviour.</a:t>
            </a:r>
            <a:endParaRPr lang="en-GB" dirty="0">
              <a:solidFill>
                <a:srgbClr val="FFFFFF"/>
              </a:solidFill>
            </a:endParaRPr>
          </a:p>
          <a:p>
            <a:pPr marL="359410" indent="-359410">
              <a:buClr>
                <a:srgbClr val="E3BA8C"/>
              </a:buClr>
            </a:pPr>
            <a:r>
              <a:rPr lang="en-GB" dirty="0">
                <a:solidFill>
                  <a:srgbClr val="FFFFFF"/>
                </a:solidFill>
                <a:ea typeface="+mn-lt"/>
                <a:cs typeface="+mn-lt"/>
              </a:rPr>
              <a:t>Therefore the operation was performed under local anaesthetic.</a:t>
            </a:r>
            <a:endParaRPr lang="en-GB" dirty="0">
              <a:solidFill>
                <a:srgbClr val="FFFFFF"/>
              </a:solidFill>
            </a:endParaRPr>
          </a:p>
          <a:p>
            <a:pPr marL="359410" indent="-359410">
              <a:buClr>
                <a:srgbClr val="E3BA8C"/>
              </a:buClr>
            </a:pPr>
            <a:endParaRPr lang="en-GB" dirty="0"/>
          </a:p>
        </p:txBody>
      </p:sp>
    </p:spTree>
    <p:extLst>
      <p:ext uri="{BB962C8B-B14F-4D97-AF65-F5344CB8AC3E}">
        <p14:creationId xmlns:p14="http://schemas.microsoft.com/office/powerpoint/2010/main" val="16733267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9E90EE-7E70-4F89-8010-717BDD016BB6}"/>
              </a:ext>
            </a:extLst>
          </p:cNvPr>
          <p:cNvSpPr>
            <a:spLocks noGrp="1"/>
          </p:cNvSpPr>
          <p:nvPr>
            <p:ph type="title"/>
          </p:nvPr>
        </p:nvSpPr>
        <p:spPr>
          <a:xfrm>
            <a:off x="1080000" y="540032"/>
            <a:ext cx="4426782" cy="1331605"/>
          </a:xfrm>
        </p:spPr>
        <p:txBody>
          <a:bodyPr anchor="b">
            <a:normAutofit/>
          </a:bodyPr>
          <a:lstStyle/>
          <a:p>
            <a:pPr algn="ctr"/>
            <a:r>
              <a:rPr lang="en-GB" dirty="0"/>
              <a:t>lobotomy</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91FC83-D0B1-4DF0-8544-6F86EF691E51}"/>
              </a:ext>
            </a:extLst>
          </p:cNvPr>
          <p:cNvSpPr>
            <a:spLocks noGrp="1"/>
          </p:cNvSpPr>
          <p:nvPr>
            <p:ph idx="1"/>
          </p:nvPr>
        </p:nvSpPr>
        <p:spPr>
          <a:xfrm>
            <a:off x="1080000" y="2759076"/>
            <a:ext cx="4460874" cy="3009899"/>
          </a:xfrm>
        </p:spPr>
        <p:txBody>
          <a:bodyPr>
            <a:normAutofit/>
          </a:bodyPr>
          <a:lstStyle/>
          <a:p>
            <a:pPr marL="359410" indent="-359410">
              <a:lnSpc>
                <a:spcPct val="115000"/>
              </a:lnSpc>
            </a:pPr>
            <a:r>
              <a:rPr lang="en-GB" sz="1400">
                <a:ea typeface="+mn-lt"/>
                <a:cs typeface="+mn-lt"/>
              </a:rPr>
              <a:t>§These are the surgical instruments used in lobotomy</a:t>
            </a:r>
            <a:endParaRPr lang="en-GB" sz="1400"/>
          </a:p>
          <a:p>
            <a:pPr marL="359410" indent="-359410">
              <a:lnSpc>
                <a:spcPct val="115000"/>
              </a:lnSpc>
              <a:buClr>
                <a:srgbClr val="E3BA8C"/>
              </a:buClr>
            </a:pPr>
            <a:r>
              <a:rPr lang="en-GB" sz="1400">
                <a:ea typeface="+mn-lt"/>
                <a:cs typeface="+mn-lt"/>
              </a:rPr>
              <a:t>§It was seen as the miracle cure of patients with mental illness </a:t>
            </a:r>
            <a:endParaRPr lang="en-GB" sz="1400"/>
          </a:p>
          <a:p>
            <a:pPr marL="359410" indent="-359410">
              <a:lnSpc>
                <a:spcPct val="115000"/>
              </a:lnSpc>
              <a:buClr>
                <a:srgbClr val="E3BA8C"/>
              </a:buClr>
            </a:pPr>
            <a:r>
              <a:rPr lang="en-GB" sz="1400">
                <a:ea typeface="+mn-lt"/>
                <a:cs typeface="+mn-lt"/>
              </a:rPr>
              <a:t>§Centres across the UK, including North Wales.</a:t>
            </a:r>
            <a:endParaRPr lang="en-GB" sz="1400"/>
          </a:p>
          <a:p>
            <a:pPr marL="359410" indent="-359410">
              <a:lnSpc>
                <a:spcPct val="115000"/>
              </a:lnSpc>
              <a:buClr>
                <a:srgbClr val="E3BA8C"/>
              </a:buClr>
            </a:pPr>
            <a:r>
              <a:rPr lang="en-GB" sz="1400">
                <a:ea typeface="+mn-lt"/>
                <a:cs typeface="+mn-lt"/>
              </a:rPr>
              <a:t>§One of the most prolific surgeons was Sir Wylie McKissock – Atkinson Morley Hospital in Wimbledon.</a:t>
            </a:r>
            <a:endParaRPr lang="en-GB" sz="1400"/>
          </a:p>
          <a:p>
            <a:pPr marL="359410" indent="-359410">
              <a:lnSpc>
                <a:spcPct val="115000"/>
              </a:lnSpc>
              <a:buClr>
                <a:srgbClr val="E3BA8C"/>
              </a:buClr>
            </a:pPr>
            <a:r>
              <a:rPr lang="en-GB" sz="1400">
                <a:ea typeface="+mn-lt"/>
                <a:cs typeface="+mn-lt"/>
              </a:rPr>
              <a:t>§Possibly performed over 3,000 lobotomies and could do them in five minutes. </a:t>
            </a:r>
            <a:endParaRPr lang="en-GB" sz="1400"/>
          </a:p>
          <a:p>
            <a:pPr marL="359410" indent="-359410">
              <a:lnSpc>
                <a:spcPct val="115000"/>
              </a:lnSpc>
              <a:buClr>
                <a:srgbClr val="E3BA8C"/>
              </a:buClr>
            </a:pPr>
            <a:endParaRPr lang="en-GB" sz="1400"/>
          </a:p>
        </p:txBody>
      </p:sp>
      <p:sp>
        <p:nvSpPr>
          <p:cNvPr id="13" name="Rectangle 12">
            <a:extLst>
              <a:ext uri="{FF2B5EF4-FFF2-40B4-BE49-F238E27FC236}">
                <a16:creationId xmlns:a16="http://schemas.microsoft.com/office/drawing/2014/main" id="{AA11AC2B-E0EE-4BB9-8BC1-EC5DA9DBEE3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icture containing indoor, sitting, table, desk&#10;&#10;Description automatically generated">
            <a:extLst>
              <a:ext uri="{FF2B5EF4-FFF2-40B4-BE49-F238E27FC236}">
                <a16:creationId xmlns:a16="http://schemas.microsoft.com/office/drawing/2014/main" id="{41C812D2-3EB9-4A74-A45E-BABFC18D5985}"/>
              </a:ext>
            </a:extLst>
          </p:cNvPr>
          <p:cNvPicPr>
            <a:picLocks noChangeAspect="1"/>
          </p:cNvPicPr>
          <p:nvPr/>
        </p:nvPicPr>
        <p:blipFill>
          <a:blip r:embed="rId3"/>
          <a:stretch>
            <a:fillRect/>
          </a:stretch>
        </p:blipFill>
        <p:spPr>
          <a:xfrm>
            <a:off x="7272633" y="540032"/>
            <a:ext cx="4304609" cy="5778000"/>
          </a:xfrm>
          <a:prstGeom prst="rect">
            <a:avLst/>
          </a:prstGeom>
        </p:spPr>
      </p:pic>
    </p:spTree>
    <p:extLst>
      <p:ext uri="{BB962C8B-B14F-4D97-AF65-F5344CB8AC3E}">
        <p14:creationId xmlns:p14="http://schemas.microsoft.com/office/powerpoint/2010/main" val="10576204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97A7D-44D0-43F9-8BC2-D585D1A7C09E}"/>
              </a:ext>
            </a:extLst>
          </p:cNvPr>
          <p:cNvSpPr>
            <a:spLocks noGrp="1"/>
          </p:cNvSpPr>
          <p:nvPr>
            <p:ph type="title"/>
          </p:nvPr>
        </p:nvSpPr>
        <p:spPr>
          <a:xfrm>
            <a:off x="7766050" y="540000"/>
            <a:ext cx="3884962" cy="1331637"/>
          </a:xfrm>
        </p:spPr>
        <p:txBody>
          <a:bodyPr anchor="b">
            <a:normAutofit/>
          </a:bodyPr>
          <a:lstStyle/>
          <a:p>
            <a:pPr algn="ctr"/>
            <a:r>
              <a:rPr lang="en-GB" dirty="0"/>
              <a:t>lobotomy</a:t>
            </a:r>
            <a:endParaRPr lang="en-GB"/>
          </a:p>
        </p:txBody>
      </p:sp>
      <p:pic>
        <p:nvPicPr>
          <p:cNvPr id="4" name="Picture 4" descr="A picture containing person, indoor, person, person&#10;&#10;Description automatically generated">
            <a:extLst>
              <a:ext uri="{FF2B5EF4-FFF2-40B4-BE49-F238E27FC236}">
                <a16:creationId xmlns:a16="http://schemas.microsoft.com/office/drawing/2014/main" id="{32C00437-B59A-4568-A686-1ADEDF459FC8}"/>
              </a:ext>
            </a:extLst>
          </p:cNvPr>
          <p:cNvPicPr>
            <a:picLocks noChangeAspect="1"/>
          </p:cNvPicPr>
          <p:nvPr/>
        </p:nvPicPr>
        <p:blipFill rotWithShape="1">
          <a:blip r:embed="rId3"/>
          <a:srcRect l="6329" r="7079"/>
          <a:stretch/>
        </p:blipFill>
        <p:spPr>
          <a:xfrm>
            <a:off x="540988" y="540000"/>
            <a:ext cx="6671025" cy="5778000"/>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7B90F8-4CD3-4B85-9FF4-A5628C1A8155}"/>
              </a:ext>
            </a:extLst>
          </p:cNvPr>
          <p:cNvSpPr>
            <a:spLocks noGrp="1"/>
          </p:cNvSpPr>
          <p:nvPr>
            <p:ph idx="1"/>
          </p:nvPr>
        </p:nvSpPr>
        <p:spPr>
          <a:xfrm>
            <a:off x="7766050" y="2759076"/>
            <a:ext cx="3884962" cy="3009899"/>
          </a:xfrm>
        </p:spPr>
        <p:txBody>
          <a:bodyPr>
            <a:normAutofit/>
          </a:bodyPr>
          <a:lstStyle/>
          <a:p>
            <a:pPr marL="359410" indent="-359410">
              <a:lnSpc>
                <a:spcPct val="115000"/>
              </a:lnSpc>
            </a:pPr>
            <a:r>
              <a:rPr lang="en-GB" sz="1400" dirty="0" err="1">
                <a:solidFill>
                  <a:srgbClr val="FFFFFF"/>
                </a:solidFill>
                <a:ea typeface="+mn-lt"/>
                <a:cs typeface="+mn-lt"/>
              </a:rPr>
              <a:t>Egaz</a:t>
            </a:r>
            <a:r>
              <a:rPr lang="en-GB" sz="1400" dirty="0">
                <a:solidFill>
                  <a:srgbClr val="FFFFFF"/>
                </a:solidFill>
                <a:ea typeface="+mn-lt"/>
                <a:cs typeface="+mn-lt"/>
              </a:rPr>
              <a:t> Moniz won the Nobel prize for his invention in 1949.</a:t>
            </a:r>
            <a:endParaRPr lang="en-GB" sz="1400" dirty="0">
              <a:solidFill>
                <a:srgbClr val="FFFFFF"/>
              </a:solidFill>
            </a:endParaRPr>
          </a:p>
          <a:p>
            <a:pPr marL="359410" indent="-359410">
              <a:lnSpc>
                <a:spcPct val="115000"/>
              </a:lnSpc>
              <a:buClr>
                <a:srgbClr val="E3BA8C"/>
              </a:buClr>
            </a:pPr>
            <a:r>
              <a:rPr lang="en-GB" sz="1400" dirty="0">
                <a:solidFill>
                  <a:srgbClr val="FFFFFF"/>
                </a:solidFill>
                <a:ea typeface="+mn-lt"/>
                <a:cs typeface="+mn-lt"/>
              </a:rPr>
              <a:t>This was around the peak of the treatment.</a:t>
            </a:r>
            <a:endParaRPr lang="en-GB" sz="1400" dirty="0">
              <a:solidFill>
                <a:srgbClr val="FFFFFF"/>
              </a:solidFill>
            </a:endParaRPr>
          </a:p>
          <a:p>
            <a:pPr marL="359410" indent="-359410">
              <a:lnSpc>
                <a:spcPct val="115000"/>
              </a:lnSpc>
              <a:buClr>
                <a:srgbClr val="E3BA8C"/>
              </a:buClr>
            </a:pPr>
            <a:r>
              <a:rPr lang="en-GB" sz="1400" dirty="0">
                <a:solidFill>
                  <a:srgbClr val="FFFFFF"/>
                </a:solidFill>
                <a:ea typeface="+mn-lt"/>
                <a:cs typeface="+mn-lt"/>
              </a:rPr>
              <a:t>It then started to fall out of favour, partly because of the introduction of psychiatric drugs, but also because of the public and professional backlash that was developing.</a:t>
            </a:r>
            <a:endParaRPr lang="en-GB" sz="1400" dirty="0">
              <a:solidFill>
                <a:srgbClr val="FFFFFF"/>
              </a:solidFill>
            </a:endParaRPr>
          </a:p>
          <a:p>
            <a:pPr marL="359410" indent="-359410">
              <a:lnSpc>
                <a:spcPct val="115000"/>
              </a:lnSpc>
              <a:buClr>
                <a:srgbClr val="E3BA8C"/>
              </a:buClr>
            </a:pPr>
            <a:r>
              <a:rPr lang="en-GB" sz="1400" dirty="0">
                <a:solidFill>
                  <a:srgbClr val="FFFFFF"/>
                </a:solidFill>
                <a:ea typeface="+mn-lt"/>
                <a:cs typeface="+mn-lt"/>
              </a:rPr>
              <a:t>Literature and Film. </a:t>
            </a:r>
            <a:endParaRPr lang="en-GB" sz="1400" dirty="0">
              <a:solidFill>
                <a:srgbClr val="FFFFFF"/>
              </a:solidFill>
            </a:endParaRPr>
          </a:p>
          <a:p>
            <a:pPr marL="359410" indent="-359410">
              <a:lnSpc>
                <a:spcPct val="115000"/>
              </a:lnSpc>
              <a:buClr>
                <a:srgbClr val="E3BA8C"/>
              </a:buClr>
            </a:pPr>
            <a:endParaRPr lang="en-GB" sz="1400"/>
          </a:p>
        </p:txBody>
      </p:sp>
    </p:spTree>
    <p:extLst>
      <p:ext uri="{BB962C8B-B14F-4D97-AF65-F5344CB8AC3E}">
        <p14:creationId xmlns:p14="http://schemas.microsoft.com/office/powerpoint/2010/main" val="11132039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F19F6-B007-42DB-8625-CD980C710939}"/>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9827009B-B2A0-4B56-860A-4A5E06360315}"/>
              </a:ext>
            </a:extLst>
          </p:cNvPr>
          <p:cNvSpPr>
            <a:spLocks noGrp="1"/>
          </p:cNvSpPr>
          <p:nvPr>
            <p:ph idx="1"/>
          </p:nvPr>
        </p:nvSpPr>
        <p:spPr/>
        <p:txBody>
          <a:bodyPr/>
          <a:lstStyle/>
          <a:p>
            <a:pPr marL="359410" indent="-359410"/>
            <a:r>
              <a:rPr lang="en-GB" dirty="0">
                <a:solidFill>
                  <a:srgbClr val="FFFFFF"/>
                </a:solidFill>
                <a:ea typeface="+mn-lt"/>
                <a:cs typeface="+mn-lt"/>
              </a:rPr>
              <a:t>What thoughts and emotions have arisen for you today as we have looked at the treatments during the 20</a:t>
            </a:r>
            <a:r>
              <a:rPr lang="en-GB" baseline="30000" dirty="0">
                <a:solidFill>
                  <a:srgbClr val="FFFFFF"/>
                </a:solidFill>
                <a:ea typeface="+mn-lt"/>
                <a:cs typeface="+mn-lt"/>
              </a:rPr>
              <a:t>th</a:t>
            </a:r>
            <a:r>
              <a:rPr lang="en-GB" dirty="0">
                <a:solidFill>
                  <a:srgbClr val="FFFFFF"/>
                </a:solidFill>
                <a:ea typeface="+mn-lt"/>
                <a:cs typeface="+mn-lt"/>
              </a:rPr>
              <a:t> century?</a:t>
            </a:r>
            <a:endParaRPr lang="en-GB" dirty="0">
              <a:solidFill>
                <a:srgbClr val="FFFFFF"/>
              </a:solidFill>
            </a:endParaRPr>
          </a:p>
          <a:p>
            <a:pPr marL="359410" indent="-359410">
              <a:buClr>
                <a:srgbClr val="E3BA8C"/>
              </a:buClr>
            </a:pPr>
            <a:r>
              <a:rPr lang="en-GB" dirty="0">
                <a:solidFill>
                  <a:srgbClr val="FFFFFF"/>
                </a:solidFill>
                <a:ea typeface="+mn-lt"/>
                <a:cs typeface="+mn-lt"/>
              </a:rPr>
              <a:t>Why do you think shell-shock was so shocking for the country?</a:t>
            </a:r>
            <a:endParaRPr lang="en-GB" dirty="0">
              <a:solidFill>
                <a:srgbClr val="FFFFFF"/>
              </a:solidFill>
            </a:endParaRPr>
          </a:p>
          <a:p>
            <a:pPr marL="359410" indent="-359410">
              <a:buClr>
                <a:srgbClr val="E3BA8C"/>
              </a:buClr>
            </a:pPr>
            <a:r>
              <a:rPr lang="en-GB" dirty="0">
                <a:solidFill>
                  <a:srgbClr val="FFFFFF"/>
                </a:solidFill>
                <a:ea typeface="+mn-lt"/>
                <a:cs typeface="+mn-lt"/>
              </a:rPr>
              <a:t>What influence do you think shellshock had on the development of psychological practices?</a:t>
            </a:r>
            <a:endParaRPr lang="en-GB" dirty="0">
              <a:solidFill>
                <a:srgbClr val="FFFFFF"/>
              </a:solidFill>
            </a:endParaRPr>
          </a:p>
          <a:p>
            <a:pPr marL="359410" indent="-359410">
              <a:buClr>
                <a:srgbClr val="E3BA8C"/>
              </a:buClr>
            </a:pPr>
            <a:r>
              <a:rPr lang="en-GB" dirty="0">
                <a:solidFill>
                  <a:srgbClr val="FFFFFF"/>
                </a:solidFill>
                <a:ea typeface="+mn-lt"/>
                <a:cs typeface="+mn-lt"/>
              </a:rPr>
              <a:t>Are there any parallels with today’s treatment of illnesses?</a:t>
            </a:r>
            <a:endParaRPr lang="en-GB" dirty="0">
              <a:solidFill>
                <a:srgbClr val="FFFFFF"/>
              </a:solidFill>
            </a:endParaRPr>
          </a:p>
          <a:p>
            <a:pPr marL="359410" indent="-359410">
              <a:buClr>
                <a:srgbClr val="E3BA8C"/>
              </a:buClr>
            </a:pPr>
            <a:endParaRPr lang="en-GB" dirty="0"/>
          </a:p>
        </p:txBody>
      </p:sp>
    </p:spTree>
    <p:extLst>
      <p:ext uri="{BB962C8B-B14F-4D97-AF65-F5344CB8AC3E}">
        <p14:creationId xmlns:p14="http://schemas.microsoft.com/office/powerpoint/2010/main" val="1746164572"/>
      </p:ext>
    </p:extLst>
  </p:cSld>
  <p:clrMapOvr>
    <a:masterClrMapping/>
  </p:clrMapOvr>
</p:sld>
</file>

<file path=ppt/theme/theme1.xml><?xml version="1.0" encoding="utf-8"?>
<a:theme xmlns:a="http://schemas.openxmlformats.org/drawingml/2006/main" name="LeafVTI">
  <a:themeElements>
    <a:clrScheme name="AnalogousFromDarkSeedLeftStep">
      <a:dk1>
        <a:srgbClr val="000000"/>
      </a:dk1>
      <a:lt1>
        <a:srgbClr val="FFFFFF"/>
      </a:lt1>
      <a:dk2>
        <a:srgbClr val="351E25"/>
      </a:dk2>
      <a:lt2>
        <a:srgbClr val="E2E5E8"/>
      </a:lt2>
      <a:accent1>
        <a:srgbClr val="D08C40"/>
      </a:accent1>
      <a:accent2>
        <a:srgbClr val="BE3F2E"/>
      </a:accent2>
      <a:accent3>
        <a:srgbClr val="D0406C"/>
      </a:accent3>
      <a:accent4>
        <a:srgbClr val="BE2E96"/>
      </a:accent4>
      <a:accent5>
        <a:srgbClr val="BC40D0"/>
      </a:accent5>
      <a:accent6>
        <a:srgbClr val="6E2EBE"/>
      </a:accent6>
      <a:hlink>
        <a:srgbClr val="BF3FBB"/>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1554</Words>
  <Application>Microsoft Office PowerPoint</Application>
  <PresentationFormat>Widescreen</PresentationFormat>
  <Paragraphs>149</Paragraphs>
  <Slides>26</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Avenir Next LT Pro Light</vt:lpstr>
      <vt:lpstr>Calibri</vt:lpstr>
      <vt:lpstr>Rockwell Nova Light</vt:lpstr>
      <vt:lpstr>Wingdings</vt:lpstr>
      <vt:lpstr>LeafVTI</vt:lpstr>
      <vt:lpstr>The Search for a cure</vt:lpstr>
      <vt:lpstr>Aims</vt:lpstr>
      <vt:lpstr>Eugenics</vt:lpstr>
      <vt:lpstr>Eugenics</vt:lpstr>
      <vt:lpstr>Eugenics and Nazi Germany</vt:lpstr>
      <vt:lpstr>The effects of the first world war</vt:lpstr>
      <vt:lpstr>Daily trauma</vt:lpstr>
      <vt:lpstr>Survivors – Siegfried Sassoon</vt:lpstr>
      <vt:lpstr>Mental Cases – Wilfrid Owen</vt:lpstr>
      <vt:lpstr>Otto Dix</vt:lpstr>
      <vt:lpstr>Shell Shock</vt:lpstr>
      <vt:lpstr>Shell Shock</vt:lpstr>
      <vt:lpstr>Shell shock</vt:lpstr>
      <vt:lpstr>Treatment of shell shock</vt:lpstr>
      <vt:lpstr>Malaria Treatment</vt:lpstr>
      <vt:lpstr>Treatments</vt:lpstr>
      <vt:lpstr>Insulin shock treatment/therapy</vt:lpstr>
      <vt:lpstr>Insulin Shock Therapy</vt:lpstr>
      <vt:lpstr>Insulin shock therapy</vt:lpstr>
      <vt:lpstr>Ugo Cerletti (1877-1963) and Lucio Bini (1908-64)</vt:lpstr>
      <vt:lpstr>ECT Treatment</vt:lpstr>
      <vt:lpstr>ECT</vt:lpstr>
      <vt:lpstr>Lobotomy (Leucotomy)</vt:lpstr>
      <vt:lpstr>lobotomy</vt:lpstr>
      <vt:lpstr>lobotomy</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253</cp:revision>
  <dcterms:created xsi:type="dcterms:W3CDTF">2020-11-11T19:58:22Z</dcterms:created>
  <dcterms:modified xsi:type="dcterms:W3CDTF">2020-11-11T20:29:05Z</dcterms:modified>
</cp:coreProperties>
</file>