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4"/>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5" r:id="rId19"/>
    <p:sldId id="276" r:id="rId20"/>
    <p:sldId id="277" r:id="rId21"/>
    <p:sldId id="278" r:id="rId22"/>
    <p:sldId id="27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9FD800-16AD-429C-BDAF-F1CFE43E70BB}" v="35" dt="2025-04-06T20:00:50.464"/>
    <p1510:client id="{E4D83D97-BA33-4616-957C-96655F975FDC}" v="1" dt="2025-04-07T08:35:50.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8" d="100"/>
          <a:sy n="108" d="100"/>
        </p:scale>
        <p:origin x="57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E4D83D97-BA33-4616-957C-96655F975FDC}"/>
    <pc:docChg chg="custSel modSld">
      <pc:chgData name="Hoang Dang Nguyen" userId="1de6b3a7-5191-4a0c-8968-b8f905305e1d" providerId="ADAL" clId="{E4D83D97-BA33-4616-957C-96655F975FDC}" dt="2025-04-07T08:35:41.341" v="160" actId="6549"/>
      <pc:docMkLst>
        <pc:docMk/>
      </pc:docMkLst>
      <pc:sldChg chg="modSp mod">
        <pc:chgData name="Hoang Dang Nguyen" userId="1de6b3a7-5191-4a0c-8968-b8f905305e1d" providerId="ADAL" clId="{E4D83D97-BA33-4616-957C-96655F975FDC}" dt="2025-04-07T08:33:57.723" v="16" actId="20577"/>
        <pc:sldMkLst>
          <pc:docMk/>
          <pc:sldMk cId="3661340027" sldId="256"/>
        </pc:sldMkLst>
        <pc:spChg chg="mod">
          <ac:chgData name="Hoang Dang Nguyen" userId="1de6b3a7-5191-4a0c-8968-b8f905305e1d" providerId="ADAL" clId="{E4D83D97-BA33-4616-957C-96655F975FDC}" dt="2025-04-07T08:33:57.723" v="16" actId="20577"/>
          <ac:spMkLst>
            <pc:docMk/>
            <pc:sldMk cId="3661340027" sldId="256"/>
            <ac:spMk id="6" creationId="{5E33CEC2-4CCC-CBE6-2D77-B35CDDBE7A37}"/>
          </ac:spMkLst>
        </pc:spChg>
      </pc:sldChg>
      <pc:sldChg chg="modSp mod">
        <pc:chgData name="Hoang Dang Nguyen" userId="1de6b3a7-5191-4a0c-8968-b8f905305e1d" providerId="ADAL" clId="{E4D83D97-BA33-4616-957C-96655F975FDC}" dt="2025-04-07T08:34:09.855" v="24" actId="6549"/>
        <pc:sldMkLst>
          <pc:docMk/>
          <pc:sldMk cId="0" sldId="258"/>
        </pc:sldMkLst>
        <pc:spChg chg="mod">
          <ac:chgData name="Hoang Dang Nguyen" userId="1de6b3a7-5191-4a0c-8968-b8f905305e1d" providerId="ADAL" clId="{E4D83D97-BA33-4616-957C-96655F975FDC}" dt="2025-04-07T08:34:09.855" v="24" actId="6549"/>
          <ac:spMkLst>
            <pc:docMk/>
            <pc:sldMk cId="0" sldId="258"/>
            <ac:spMk id="3" creationId="{00000000-0000-0000-0000-000000000000}"/>
          </ac:spMkLst>
        </pc:spChg>
      </pc:sldChg>
      <pc:sldChg chg="modSp mod">
        <pc:chgData name="Hoang Dang Nguyen" userId="1de6b3a7-5191-4a0c-8968-b8f905305e1d" providerId="ADAL" clId="{E4D83D97-BA33-4616-957C-96655F975FDC}" dt="2025-04-07T08:34:12.701" v="30" actId="6549"/>
        <pc:sldMkLst>
          <pc:docMk/>
          <pc:sldMk cId="0" sldId="259"/>
        </pc:sldMkLst>
        <pc:spChg chg="mod">
          <ac:chgData name="Hoang Dang Nguyen" userId="1de6b3a7-5191-4a0c-8968-b8f905305e1d" providerId="ADAL" clId="{E4D83D97-BA33-4616-957C-96655F975FDC}" dt="2025-04-07T08:34:12.701" v="30" actId="6549"/>
          <ac:spMkLst>
            <pc:docMk/>
            <pc:sldMk cId="0" sldId="259"/>
            <ac:spMk id="3" creationId="{00000000-0000-0000-0000-000000000000}"/>
          </ac:spMkLst>
        </pc:spChg>
      </pc:sldChg>
      <pc:sldChg chg="modSp mod">
        <pc:chgData name="Hoang Dang Nguyen" userId="1de6b3a7-5191-4a0c-8968-b8f905305e1d" providerId="ADAL" clId="{E4D83D97-BA33-4616-957C-96655F975FDC}" dt="2025-04-07T08:34:15.395" v="36" actId="6549"/>
        <pc:sldMkLst>
          <pc:docMk/>
          <pc:sldMk cId="0" sldId="260"/>
        </pc:sldMkLst>
        <pc:spChg chg="mod">
          <ac:chgData name="Hoang Dang Nguyen" userId="1de6b3a7-5191-4a0c-8968-b8f905305e1d" providerId="ADAL" clId="{E4D83D97-BA33-4616-957C-96655F975FDC}" dt="2025-04-07T08:34:15.395" v="36" actId="6549"/>
          <ac:spMkLst>
            <pc:docMk/>
            <pc:sldMk cId="0" sldId="260"/>
            <ac:spMk id="3" creationId="{00000000-0000-0000-0000-000000000000}"/>
          </ac:spMkLst>
        </pc:spChg>
      </pc:sldChg>
      <pc:sldChg chg="modSp mod">
        <pc:chgData name="Hoang Dang Nguyen" userId="1de6b3a7-5191-4a0c-8968-b8f905305e1d" providerId="ADAL" clId="{E4D83D97-BA33-4616-957C-96655F975FDC}" dt="2025-04-07T08:34:20.557" v="41" actId="6549"/>
        <pc:sldMkLst>
          <pc:docMk/>
          <pc:sldMk cId="0" sldId="261"/>
        </pc:sldMkLst>
        <pc:spChg chg="mod">
          <ac:chgData name="Hoang Dang Nguyen" userId="1de6b3a7-5191-4a0c-8968-b8f905305e1d" providerId="ADAL" clId="{E4D83D97-BA33-4616-957C-96655F975FDC}" dt="2025-04-07T08:34:20.557" v="41" actId="6549"/>
          <ac:spMkLst>
            <pc:docMk/>
            <pc:sldMk cId="0" sldId="261"/>
            <ac:spMk id="3" creationId="{00000000-0000-0000-0000-000000000000}"/>
          </ac:spMkLst>
        </pc:spChg>
      </pc:sldChg>
      <pc:sldChg chg="modSp mod">
        <pc:chgData name="Hoang Dang Nguyen" userId="1de6b3a7-5191-4a0c-8968-b8f905305e1d" providerId="ADAL" clId="{E4D83D97-BA33-4616-957C-96655F975FDC}" dt="2025-04-07T08:34:29.943" v="82" actId="20577"/>
        <pc:sldMkLst>
          <pc:docMk/>
          <pc:sldMk cId="0" sldId="262"/>
        </pc:sldMkLst>
        <pc:spChg chg="mod">
          <ac:chgData name="Hoang Dang Nguyen" userId="1de6b3a7-5191-4a0c-8968-b8f905305e1d" providerId="ADAL" clId="{E4D83D97-BA33-4616-957C-96655F975FDC}" dt="2025-04-07T08:34:29.943" v="82" actId="20577"/>
          <ac:spMkLst>
            <pc:docMk/>
            <pc:sldMk cId="0" sldId="262"/>
            <ac:spMk id="3" creationId="{00000000-0000-0000-0000-000000000000}"/>
          </ac:spMkLst>
        </pc:spChg>
      </pc:sldChg>
      <pc:sldChg chg="modSp mod">
        <pc:chgData name="Hoang Dang Nguyen" userId="1de6b3a7-5191-4a0c-8968-b8f905305e1d" providerId="ADAL" clId="{E4D83D97-BA33-4616-957C-96655F975FDC}" dt="2025-04-07T08:34:46.111" v="88" actId="6549"/>
        <pc:sldMkLst>
          <pc:docMk/>
          <pc:sldMk cId="0" sldId="263"/>
        </pc:sldMkLst>
        <pc:spChg chg="mod">
          <ac:chgData name="Hoang Dang Nguyen" userId="1de6b3a7-5191-4a0c-8968-b8f905305e1d" providerId="ADAL" clId="{E4D83D97-BA33-4616-957C-96655F975FDC}" dt="2025-04-07T08:34:46.111" v="88" actId="6549"/>
          <ac:spMkLst>
            <pc:docMk/>
            <pc:sldMk cId="0" sldId="263"/>
            <ac:spMk id="3" creationId="{00000000-0000-0000-0000-000000000000}"/>
          </ac:spMkLst>
        </pc:spChg>
      </pc:sldChg>
      <pc:sldChg chg="modSp mod">
        <pc:chgData name="Hoang Dang Nguyen" userId="1de6b3a7-5191-4a0c-8968-b8f905305e1d" providerId="ADAL" clId="{E4D83D97-BA33-4616-957C-96655F975FDC}" dt="2025-04-07T08:34:48.713" v="94" actId="6549"/>
        <pc:sldMkLst>
          <pc:docMk/>
          <pc:sldMk cId="0" sldId="264"/>
        </pc:sldMkLst>
        <pc:spChg chg="mod">
          <ac:chgData name="Hoang Dang Nguyen" userId="1de6b3a7-5191-4a0c-8968-b8f905305e1d" providerId="ADAL" clId="{E4D83D97-BA33-4616-957C-96655F975FDC}" dt="2025-04-07T08:34:48.713" v="94" actId="6549"/>
          <ac:spMkLst>
            <pc:docMk/>
            <pc:sldMk cId="0" sldId="264"/>
            <ac:spMk id="3" creationId="{00000000-0000-0000-0000-000000000000}"/>
          </ac:spMkLst>
        </pc:spChg>
      </pc:sldChg>
      <pc:sldChg chg="modSp mod">
        <pc:chgData name="Hoang Dang Nguyen" userId="1de6b3a7-5191-4a0c-8968-b8f905305e1d" providerId="ADAL" clId="{E4D83D97-BA33-4616-957C-96655F975FDC}" dt="2025-04-07T08:34:50.993" v="100" actId="6549"/>
        <pc:sldMkLst>
          <pc:docMk/>
          <pc:sldMk cId="0" sldId="265"/>
        </pc:sldMkLst>
        <pc:spChg chg="mod">
          <ac:chgData name="Hoang Dang Nguyen" userId="1de6b3a7-5191-4a0c-8968-b8f905305e1d" providerId="ADAL" clId="{E4D83D97-BA33-4616-957C-96655F975FDC}" dt="2025-04-07T08:34:50.993" v="100" actId="6549"/>
          <ac:spMkLst>
            <pc:docMk/>
            <pc:sldMk cId="0" sldId="265"/>
            <ac:spMk id="3" creationId="{00000000-0000-0000-0000-000000000000}"/>
          </ac:spMkLst>
        </pc:spChg>
      </pc:sldChg>
      <pc:sldChg chg="modSp mod">
        <pc:chgData name="Hoang Dang Nguyen" userId="1de6b3a7-5191-4a0c-8968-b8f905305e1d" providerId="ADAL" clId="{E4D83D97-BA33-4616-957C-96655F975FDC}" dt="2025-04-07T08:34:53.508" v="106" actId="6549"/>
        <pc:sldMkLst>
          <pc:docMk/>
          <pc:sldMk cId="0" sldId="266"/>
        </pc:sldMkLst>
        <pc:spChg chg="mod">
          <ac:chgData name="Hoang Dang Nguyen" userId="1de6b3a7-5191-4a0c-8968-b8f905305e1d" providerId="ADAL" clId="{E4D83D97-BA33-4616-957C-96655F975FDC}" dt="2025-04-07T08:34:53.508" v="106" actId="6549"/>
          <ac:spMkLst>
            <pc:docMk/>
            <pc:sldMk cId="0" sldId="266"/>
            <ac:spMk id="3" creationId="{00000000-0000-0000-0000-000000000000}"/>
          </ac:spMkLst>
        </pc:spChg>
      </pc:sldChg>
      <pc:sldChg chg="modSp mod">
        <pc:chgData name="Hoang Dang Nguyen" userId="1de6b3a7-5191-4a0c-8968-b8f905305e1d" providerId="ADAL" clId="{E4D83D97-BA33-4616-957C-96655F975FDC}" dt="2025-04-07T08:34:56.111" v="112" actId="6549"/>
        <pc:sldMkLst>
          <pc:docMk/>
          <pc:sldMk cId="0" sldId="267"/>
        </pc:sldMkLst>
        <pc:spChg chg="mod">
          <ac:chgData name="Hoang Dang Nguyen" userId="1de6b3a7-5191-4a0c-8968-b8f905305e1d" providerId="ADAL" clId="{E4D83D97-BA33-4616-957C-96655F975FDC}" dt="2025-04-07T08:34:56.111" v="112" actId="6549"/>
          <ac:spMkLst>
            <pc:docMk/>
            <pc:sldMk cId="0" sldId="267"/>
            <ac:spMk id="3" creationId="{00000000-0000-0000-0000-000000000000}"/>
          </ac:spMkLst>
        </pc:spChg>
      </pc:sldChg>
      <pc:sldChg chg="modSp mod">
        <pc:chgData name="Hoang Dang Nguyen" userId="1de6b3a7-5191-4a0c-8968-b8f905305e1d" providerId="ADAL" clId="{E4D83D97-BA33-4616-957C-96655F975FDC}" dt="2025-04-07T08:34:59.165" v="118" actId="6549"/>
        <pc:sldMkLst>
          <pc:docMk/>
          <pc:sldMk cId="0" sldId="268"/>
        </pc:sldMkLst>
        <pc:spChg chg="mod">
          <ac:chgData name="Hoang Dang Nguyen" userId="1de6b3a7-5191-4a0c-8968-b8f905305e1d" providerId="ADAL" clId="{E4D83D97-BA33-4616-957C-96655F975FDC}" dt="2025-04-07T08:34:59.165" v="118" actId="6549"/>
          <ac:spMkLst>
            <pc:docMk/>
            <pc:sldMk cId="0" sldId="268"/>
            <ac:spMk id="3" creationId="{00000000-0000-0000-0000-000000000000}"/>
          </ac:spMkLst>
        </pc:spChg>
      </pc:sldChg>
      <pc:sldChg chg="modSp mod">
        <pc:chgData name="Hoang Dang Nguyen" userId="1de6b3a7-5191-4a0c-8968-b8f905305e1d" providerId="ADAL" clId="{E4D83D97-BA33-4616-957C-96655F975FDC}" dt="2025-04-07T08:35:01.860" v="124" actId="6549"/>
        <pc:sldMkLst>
          <pc:docMk/>
          <pc:sldMk cId="0" sldId="269"/>
        </pc:sldMkLst>
        <pc:spChg chg="mod">
          <ac:chgData name="Hoang Dang Nguyen" userId="1de6b3a7-5191-4a0c-8968-b8f905305e1d" providerId="ADAL" clId="{E4D83D97-BA33-4616-957C-96655F975FDC}" dt="2025-04-07T08:35:01.860" v="124" actId="6549"/>
          <ac:spMkLst>
            <pc:docMk/>
            <pc:sldMk cId="0" sldId="269"/>
            <ac:spMk id="3" creationId="{00000000-0000-0000-0000-000000000000}"/>
          </ac:spMkLst>
        </pc:spChg>
      </pc:sldChg>
      <pc:sldChg chg="modSp mod">
        <pc:chgData name="Hoang Dang Nguyen" userId="1de6b3a7-5191-4a0c-8968-b8f905305e1d" providerId="ADAL" clId="{E4D83D97-BA33-4616-957C-96655F975FDC}" dt="2025-04-07T08:35:06.277" v="130" actId="6549"/>
        <pc:sldMkLst>
          <pc:docMk/>
          <pc:sldMk cId="0" sldId="270"/>
        </pc:sldMkLst>
        <pc:spChg chg="mod">
          <ac:chgData name="Hoang Dang Nguyen" userId="1de6b3a7-5191-4a0c-8968-b8f905305e1d" providerId="ADAL" clId="{E4D83D97-BA33-4616-957C-96655F975FDC}" dt="2025-04-07T08:35:06.277" v="130" actId="6549"/>
          <ac:spMkLst>
            <pc:docMk/>
            <pc:sldMk cId="0" sldId="270"/>
            <ac:spMk id="3" creationId="{00000000-0000-0000-0000-000000000000}"/>
          </ac:spMkLst>
        </pc:spChg>
      </pc:sldChg>
      <pc:sldChg chg="modSp mod">
        <pc:chgData name="Hoang Dang Nguyen" userId="1de6b3a7-5191-4a0c-8968-b8f905305e1d" providerId="ADAL" clId="{E4D83D97-BA33-4616-957C-96655F975FDC}" dt="2025-04-07T08:35:10.087" v="136" actId="6549"/>
        <pc:sldMkLst>
          <pc:docMk/>
          <pc:sldMk cId="0" sldId="271"/>
        </pc:sldMkLst>
        <pc:spChg chg="mod">
          <ac:chgData name="Hoang Dang Nguyen" userId="1de6b3a7-5191-4a0c-8968-b8f905305e1d" providerId="ADAL" clId="{E4D83D97-BA33-4616-957C-96655F975FDC}" dt="2025-04-07T08:35:10.087" v="136" actId="6549"/>
          <ac:spMkLst>
            <pc:docMk/>
            <pc:sldMk cId="0" sldId="271"/>
            <ac:spMk id="3" creationId="{00000000-0000-0000-0000-000000000000}"/>
          </ac:spMkLst>
        </pc:spChg>
      </pc:sldChg>
      <pc:sldChg chg="modSp mod">
        <pc:chgData name="Hoang Dang Nguyen" userId="1de6b3a7-5191-4a0c-8968-b8f905305e1d" providerId="ADAL" clId="{E4D83D97-BA33-4616-957C-96655F975FDC}" dt="2025-04-07T08:35:13.555" v="142" actId="6549"/>
        <pc:sldMkLst>
          <pc:docMk/>
          <pc:sldMk cId="0" sldId="272"/>
        </pc:sldMkLst>
        <pc:spChg chg="mod">
          <ac:chgData name="Hoang Dang Nguyen" userId="1de6b3a7-5191-4a0c-8968-b8f905305e1d" providerId="ADAL" clId="{E4D83D97-BA33-4616-957C-96655F975FDC}" dt="2025-04-07T08:35:13.555" v="142" actId="6549"/>
          <ac:spMkLst>
            <pc:docMk/>
            <pc:sldMk cId="0" sldId="272"/>
            <ac:spMk id="3" creationId="{00000000-0000-0000-0000-000000000000}"/>
          </ac:spMkLst>
        </pc:spChg>
      </pc:sldChg>
      <pc:sldChg chg="modSp mod">
        <pc:chgData name="Hoang Dang Nguyen" userId="1de6b3a7-5191-4a0c-8968-b8f905305e1d" providerId="ADAL" clId="{E4D83D97-BA33-4616-957C-96655F975FDC}" dt="2025-04-07T08:35:41.341" v="160" actId="6549"/>
        <pc:sldMkLst>
          <pc:docMk/>
          <pc:sldMk cId="0" sldId="273"/>
        </pc:sldMkLst>
        <pc:spChg chg="mod">
          <ac:chgData name="Hoang Dang Nguyen" userId="1de6b3a7-5191-4a0c-8968-b8f905305e1d" providerId="ADAL" clId="{E4D83D97-BA33-4616-957C-96655F975FDC}" dt="2025-04-07T08:35:41.341" v="160" actId="6549"/>
          <ac:spMkLst>
            <pc:docMk/>
            <pc:sldMk cId="0" sldId="273"/>
            <ac:spMk id="3" creationId="{00000000-0000-0000-0000-000000000000}"/>
          </ac:spMkLst>
        </pc:spChg>
      </pc:sldChg>
      <pc:sldChg chg="modSp mod">
        <pc:chgData name="Hoang Dang Nguyen" userId="1de6b3a7-5191-4a0c-8968-b8f905305e1d" providerId="ADAL" clId="{E4D83D97-BA33-4616-957C-96655F975FDC}" dt="2025-04-07T08:35:16.278" v="143" actId="404"/>
        <pc:sldMkLst>
          <pc:docMk/>
          <pc:sldMk cId="1579266301" sldId="274"/>
        </pc:sldMkLst>
        <pc:spChg chg="mod">
          <ac:chgData name="Hoang Dang Nguyen" userId="1de6b3a7-5191-4a0c-8968-b8f905305e1d" providerId="ADAL" clId="{E4D83D97-BA33-4616-957C-96655F975FDC}" dt="2025-04-07T08:35:16.278" v="143" actId="404"/>
          <ac:spMkLst>
            <pc:docMk/>
            <pc:sldMk cId="1579266301" sldId="274"/>
            <ac:spMk id="3" creationId="{00000000-0000-0000-0000-000000000000}"/>
          </ac:spMkLst>
        </pc:spChg>
      </pc:sldChg>
      <pc:sldChg chg="modSp mod">
        <pc:chgData name="Hoang Dang Nguyen" userId="1de6b3a7-5191-4a0c-8968-b8f905305e1d" providerId="ADAL" clId="{E4D83D97-BA33-4616-957C-96655F975FDC}" dt="2025-04-07T08:35:21.383" v="144" actId="404"/>
        <pc:sldMkLst>
          <pc:docMk/>
          <pc:sldMk cId="2616407979" sldId="276"/>
        </pc:sldMkLst>
        <pc:spChg chg="mod">
          <ac:chgData name="Hoang Dang Nguyen" userId="1de6b3a7-5191-4a0c-8968-b8f905305e1d" providerId="ADAL" clId="{E4D83D97-BA33-4616-957C-96655F975FDC}" dt="2025-04-07T08:35:21.383" v="144" actId="404"/>
          <ac:spMkLst>
            <pc:docMk/>
            <pc:sldMk cId="2616407979" sldId="276"/>
            <ac:spMk id="3" creationId="{00000000-0000-0000-0000-000000000000}"/>
          </ac:spMkLst>
        </pc:spChg>
      </pc:sldChg>
      <pc:sldChg chg="modSp mod">
        <pc:chgData name="Hoang Dang Nguyen" userId="1de6b3a7-5191-4a0c-8968-b8f905305e1d" providerId="ADAL" clId="{E4D83D97-BA33-4616-957C-96655F975FDC}" dt="2025-04-07T08:35:36.869" v="150" actId="6549"/>
        <pc:sldMkLst>
          <pc:docMk/>
          <pc:sldMk cId="699865275" sldId="278"/>
        </pc:sldMkLst>
        <pc:spChg chg="mod">
          <ac:chgData name="Hoang Dang Nguyen" userId="1de6b3a7-5191-4a0c-8968-b8f905305e1d" providerId="ADAL" clId="{E4D83D97-BA33-4616-957C-96655F975FDC}" dt="2025-04-07T08:35:36.869" v="150" actId="6549"/>
          <ac:spMkLst>
            <pc:docMk/>
            <pc:sldMk cId="699865275" sldId="278"/>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07/04/2025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Discuss how clear, written onboarding policies improve trust with gig workers. Explain the importance of using digital platforms (like Slack or Trello) for inclusion. Add that HR should schedule regular check-ins to assess worker satisfaction and address isolation.</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Reinforce the need for transparency in AI tools used in hiring and performance management. Highlight human oversight as key in decision-making. Discuss the importance of continuous reskilling programs to future-proof the workforce.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Talk through specific cross-cultural training programs (e.g., Hofstede’s dimensions). Emphasize how legal compliance must be localized to each jurisdiction. Show how building a regional leadership pipeline ensures continuity and relevance.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practices aim to provide structure and fairness for gig workers, ensuring their contributions are acknowledged. Addressing legal grey areas and promoting a culture of respect for this flexible workforce enhances engagement and retention.</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3875756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AI's integration requires rigorous policy frameworks to avoid ethical pitfalls. By embedding fairness and transparency, organisations can harness AI for efficiency without undermining trust or equality.</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519447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Navigating international HRM requires balancing global consistency with cultural sensitivity. These practices support smooth integration and minimise risks linked to legal or cultural missteps.</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936316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forward-looking practices ensure HR remains proactive and adaptable. By preparing for future disruptions and encouraging resilience, organisations can maintain competitiveness and retain top talent.</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721723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LCMB7023</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2800" b="1" dirty="0">
              <a:solidFill>
                <a:srgbClr val="FFFF00"/>
              </a:solidFill>
              <a:latin typeface="Arial" panose="020B0604020202020204" pitchFamily="34" charset="0"/>
            </a:endParaRPr>
          </a:p>
          <a:p>
            <a:pPr>
              <a:spcBef>
                <a:spcPct val="0"/>
              </a:spcBef>
              <a:buFontTx/>
              <a:buNone/>
            </a:pPr>
            <a:r>
              <a:rPr lang="en-GB" altLang="en-US" sz="2800" b="1" dirty="0">
                <a:solidFill>
                  <a:srgbClr val="FFFF00"/>
                </a:solidFill>
                <a:latin typeface="Arial" panose="020B0604020202020204" pitchFamily="34" charset="0"/>
              </a:rPr>
              <a:t>Session 1 of 2</a:t>
            </a:r>
          </a:p>
          <a:p>
            <a:pPr>
              <a:spcBef>
                <a:spcPct val="0"/>
              </a:spcBef>
              <a:buFontTx/>
              <a:buNone/>
            </a:pPr>
            <a:r>
              <a:rPr lang="en-GB" altLang="en-US" sz="2800" b="1" dirty="0">
                <a:solidFill>
                  <a:srgbClr val="FFFF00"/>
                </a:solidFill>
                <a:latin typeface="Arial" panose="020B0604020202020204" pitchFamily="34" charset="0"/>
              </a:rPr>
              <a:t>Contemporary issues in HCM</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HUMAN CAPITAL</a:t>
            </a:r>
          </a:p>
          <a:p>
            <a:pPr eaLnBrk="1" hangingPunct="1">
              <a:defRPr/>
            </a:pPr>
            <a:r>
              <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MANAGEMENT</a:t>
            </a: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Overview of Contemporary HRM Issues</a:t>
            </a:r>
          </a:p>
        </p:txBody>
      </p:sp>
      <p:sp>
        <p:nvSpPr>
          <p:cNvPr id="3" name="Content Placeholder 2"/>
          <p:cNvSpPr>
            <a:spLocks noGrp="1"/>
          </p:cNvSpPr>
          <p:nvPr>
            <p:ph idx="1"/>
          </p:nvPr>
        </p:nvSpPr>
        <p:spPr/>
        <p:txBody>
          <a:bodyPr/>
          <a:lstStyle/>
          <a:p>
            <a:r>
              <a:rPr dirty="0"/>
              <a:t>Rise of the gig economy</a:t>
            </a:r>
          </a:p>
          <a:p>
            <a:r>
              <a:rPr dirty="0"/>
              <a:t>AI, automation and HR tech</a:t>
            </a:r>
          </a:p>
          <a:p>
            <a:r>
              <a:rPr dirty="0"/>
              <a:t>Challenges in international HRM</a:t>
            </a:r>
          </a:p>
          <a:p>
            <a:r>
              <a:rPr dirty="0"/>
              <a:t>New policy and practice requirements</a:t>
            </a:r>
          </a:p>
        </p:txBody>
      </p:sp>
      <p:sp>
        <p:nvSpPr>
          <p:cNvPr id="4" name="Slide Number Placeholder 3">
            <a:extLst>
              <a:ext uri="{FF2B5EF4-FFF2-40B4-BE49-F238E27FC236}">
                <a16:creationId xmlns:a16="http://schemas.microsoft.com/office/drawing/2014/main" id="{A9C373E7-1230-A5B6-279B-AD7046D76A9A}"/>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 Rise of the Gig Economy</a:t>
            </a:r>
          </a:p>
        </p:txBody>
      </p:sp>
      <p:sp>
        <p:nvSpPr>
          <p:cNvPr id="3" name="Content Placeholder 2"/>
          <p:cNvSpPr>
            <a:spLocks noGrp="1"/>
          </p:cNvSpPr>
          <p:nvPr>
            <p:ph idx="1"/>
          </p:nvPr>
        </p:nvSpPr>
        <p:spPr/>
        <p:txBody>
          <a:bodyPr/>
          <a:lstStyle/>
          <a:p>
            <a:r>
              <a:rPr dirty="0"/>
              <a:t>Increased workforce flexibility</a:t>
            </a:r>
          </a:p>
          <a:p>
            <a:r>
              <a:rPr dirty="0"/>
              <a:t>Challenges in workforce stability</a:t>
            </a:r>
          </a:p>
          <a:p>
            <a:r>
              <a:rPr dirty="0"/>
              <a:t>HR's role in contract worker integration</a:t>
            </a:r>
          </a:p>
        </p:txBody>
      </p:sp>
      <p:sp>
        <p:nvSpPr>
          <p:cNvPr id="4" name="Slide Number Placeholder 3">
            <a:extLst>
              <a:ext uri="{FF2B5EF4-FFF2-40B4-BE49-F238E27FC236}">
                <a16:creationId xmlns:a16="http://schemas.microsoft.com/office/drawing/2014/main" id="{62A73CDD-66EA-1602-9EBD-CDFB70F40B37}"/>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Case Study: Uber</a:t>
            </a:r>
          </a:p>
        </p:txBody>
      </p:sp>
      <p:sp>
        <p:nvSpPr>
          <p:cNvPr id="3" name="Content Placeholder 2"/>
          <p:cNvSpPr>
            <a:spLocks noGrp="1"/>
          </p:cNvSpPr>
          <p:nvPr>
            <p:ph idx="1"/>
          </p:nvPr>
        </p:nvSpPr>
        <p:spPr/>
        <p:txBody>
          <a:bodyPr/>
          <a:lstStyle/>
          <a:p>
            <a:r>
              <a:rPr dirty="0"/>
              <a:t>Classification of workers as independent contractors</a:t>
            </a:r>
          </a:p>
          <a:p>
            <a:r>
              <a:rPr dirty="0"/>
              <a:t>Legal battles over employment rights</a:t>
            </a:r>
          </a:p>
          <a:p>
            <a:r>
              <a:rPr dirty="0"/>
              <a:t>Key HR implication: redefining 'employee'</a:t>
            </a:r>
          </a:p>
        </p:txBody>
      </p:sp>
      <p:sp>
        <p:nvSpPr>
          <p:cNvPr id="4" name="Slide Number Placeholder 3">
            <a:extLst>
              <a:ext uri="{FF2B5EF4-FFF2-40B4-BE49-F238E27FC236}">
                <a16:creationId xmlns:a16="http://schemas.microsoft.com/office/drawing/2014/main" id="{AF9CB162-E092-B6B8-C201-900949D19B23}"/>
              </a:ext>
            </a:extLst>
          </p:cNvPr>
          <p:cNvSpPr>
            <a:spLocks noGrp="1"/>
          </p:cNvSpPr>
          <p:nvPr>
            <p:ph type="sldNum" sz="quarter" idx="12"/>
          </p:nvPr>
        </p:nvSpPr>
        <p:spPr/>
        <p:txBody>
          <a:bodyPr/>
          <a:lstStyle/>
          <a:p>
            <a:pPr>
              <a:defRPr/>
            </a:pPr>
            <a:fld id="{6B9CAAEB-5DD4-4716-AEA0-BEF1B1D22BD1}" type="slidenum">
              <a:rPr lang="en-US" altLang="en-US" smtClean="0"/>
              <a:pPr>
                <a:defRPr/>
              </a:pPr>
              <a:t>4</a:t>
            </a:fld>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Activity: Gig Work Debate</a:t>
            </a:r>
          </a:p>
        </p:txBody>
      </p:sp>
      <p:sp>
        <p:nvSpPr>
          <p:cNvPr id="3" name="Content Placeholder 2"/>
          <p:cNvSpPr>
            <a:spLocks noGrp="1"/>
          </p:cNvSpPr>
          <p:nvPr>
            <p:ph idx="1"/>
          </p:nvPr>
        </p:nvSpPr>
        <p:spPr/>
        <p:txBody>
          <a:bodyPr/>
          <a:lstStyle/>
          <a:p>
            <a:r>
              <a:rPr dirty="0"/>
              <a:t>Divide class into two groups:</a:t>
            </a:r>
          </a:p>
          <a:p>
            <a:pPr lvl="1"/>
            <a:r>
              <a:rPr dirty="0"/>
              <a:t>One supports gig work as beneficial for companies and workers</a:t>
            </a:r>
          </a:p>
          <a:p>
            <a:pPr lvl="1"/>
            <a:r>
              <a:rPr dirty="0"/>
              <a:t>The other argues it erodes job security and HR accountability</a:t>
            </a:r>
          </a:p>
        </p:txBody>
      </p:sp>
      <p:sp>
        <p:nvSpPr>
          <p:cNvPr id="4" name="Slide Number Placeholder 3">
            <a:extLst>
              <a:ext uri="{FF2B5EF4-FFF2-40B4-BE49-F238E27FC236}">
                <a16:creationId xmlns:a16="http://schemas.microsoft.com/office/drawing/2014/main" id="{511D51D4-0BE8-9135-BBDC-D12D1E930B16}"/>
              </a:ext>
            </a:extLst>
          </p:cNvPr>
          <p:cNvSpPr>
            <a:spLocks noGrp="1"/>
          </p:cNvSpPr>
          <p:nvPr>
            <p:ph type="sldNum" sz="quarter" idx="12"/>
          </p:nvPr>
        </p:nvSpPr>
        <p:spPr/>
        <p:txBody>
          <a:bodyPr/>
          <a:lstStyle/>
          <a:p>
            <a:pPr>
              <a:defRPr/>
            </a:pPr>
            <a:fld id="{6B9CAAEB-5DD4-4716-AEA0-BEF1B1D22BD1}" type="slidenum">
              <a:rPr lang="en-US" altLang="en-US" smtClean="0"/>
              <a:pPr>
                <a:defRPr/>
              </a:pPr>
              <a:t>5</a:t>
            </a:fld>
            <a:endParaRPr lang="en-US"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HR Technology Evolution</a:t>
            </a:r>
          </a:p>
        </p:txBody>
      </p:sp>
      <p:sp>
        <p:nvSpPr>
          <p:cNvPr id="3" name="Content Placeholder 2"/>
          <p:cNvSpPr>
            <a:spLocks noGrp="1"/>
          </p:cNvSpPr>
          <p:nvPr>
            <p:ph idx="1"/>
          </p:nvPr>
        </p:nvSpPr>
        <p:spPr/>
        <p:txBody>
          <a:bodyPr/>
          <a:lstStyle/>
          <a:p>
            <a:r>
              <a:rPr dirty="0"/>
              <a:t>ATS </a:t>
            </a:r>
            <a:r>
              <a:rPr lang="en-GB" dirty="0"/>
              <a:t>(Application Tracking System) </a:t>
            </a:r>
            <a:r>
              <a:rPr dirty="0"/>
              <a:t>and recruitment AI</a:t>
            </a:r>
          </a:p>
          <a:p>
            <a:r>
              <a:rPr dirty="0"/>
              <a:t>Automated payroll and performance reviews</a:t>
            </a:r>
          </a:p>
          <a:p>
            <a:r>
              <a:rPr dirty="0"/>
              <a:t>Chatbots in employee relations</a:t>
            </a:r>
          </a:p>
        </p:txBody>
      </p:sp>
      <p:sp>
        <p:nvSpPr>
          <p:cNvPr id="4" name="Slide Number Placeholder 3">
            <a:extLst>
              <a:ext uri="{FF2B5EF4-FFF2-40B4-BE49-F238E27FC236}">
                <a16:creationId xmlns:a16="http://schemas.microsoft.com/office/drawing/2014/main" id="{250C890B-89DC-E300-206D-84F1A2E9F3D4}"/>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Case Study: IBM</a:t>
            </a:r>
          </a:p>
        </p:txBody>
      </p:sp>
      <p:sp>
        <p:nvSpPr>
          <p:cNvPr id="3" name="Content Placeholder 2"/>
          <p:cNvSpPr>
            <a:spLocks noGrp="1"/>
          </p:cNvSpPr>
          <p:nvPr>
            <p:ph idx="1"/>
          </p:nvPr>
        </p:nvSpPr>
        <p:spPr/>
        <p:txBody>
          <a:bodyPr/>
          <a:lstStyle/>
          <a:p>
            <a:r>
              <a:rPr dirty="0"/>
              <a:t>AI-powered talent analytics for hiring and performance</a:t>
            </a:r>
          </a:p>
          <a:p>
            <a:r>
              <a:rPr dirty="0"/>
              <a:t>Ethical dilemmas: bias, transparency</a:t>
            </a:r>
          </a:p>
          <a:p>
            <a:r>
              <a:rPr dirty="0"/>
              <a:t>HR's challenge: balancing efficiency with fairness</a:t>
            </a:r>
          </a:p>
        </p:txBody>
      </p:sp>
      <p:sp>
        <p:nvSpPr>
          <p:cNvPr id="4" name="Slide Number Placeholder 3">
            <a:extLst>
              <a:ext uri="{FF2B5EF4-FFF2-40B4-BE49-F238E27FC236}">
                <a16:creationId xmlns:a16="http://schemas.microsoft.com/office/drawing/2014/main" id="{32A0338D-50ED-4F5D-76DB-5D5EF66F12D6}"/>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Automation and Workforce Planning</a:t>
            </a:r>
          </a:p>
        </p:txBody>
      </p:sp>
      <p:sp>
        <p:nvSpPr>
          <p:cNvPr id="3" name="Content Placeholder 2"/>
          <p:cNvSpPr>
            <a:spLocks noGrp="1"/>
          </p:cNvSpPr>
          <p:nvPr>
            <p:ph idx="1"/>
          </p:nvPr>
        </p:nvSpPr>
        <p:spPr/>
        <p:txBody>
          <a:bodyPr/>
          <a:lstStyle/>
          <a:p>
            <a:r>
              <a:rPr dirty="0"/>
              <a:t>Redundancies in routine roles</a:t>
            </a:r>
          </a:p>
          <a:p>
            <a:r>
              <a:rPr dirty="0"/>
              <a:t>Strategic upskilling and reskilling</a:t>
            </a:r>
          </a:p>
          <a:p>
            <a:r>
              <a:rPr dirty="0"/>
              <a:t>Managing morale during tech transitions</a:t>
            </a:r>
          </a:p>
        </p:txBody>
      </p:sp>
      <p:sp>
        <p:nvSpPr>
          <p:cNvPr id="4" name="Slide Number Placeholder 3">
            <a:extLst>
              <a:ext uri="{FF2B5EF4-FFF2-40B4-BE49-F238E27FC236}">
                <a16:creationId xmlns:a16="http://schemas.microsoft.com/office/drawing/2014/main" id="{F3973FF3-1275-057C-A0AD-3FEB89451E3B}"/>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Issues in International HRM</a:t>
            </a:r>
          </a:p>
        </p:txBody>
      </p:sp>
      <p:sp>
        <p:nvSpPr>
          <p:cNvPr id="3" name="Content Placeholder 2"/>
          <p:cNvSpPr>
            <a:spLocks noGrp="1"/>
          </p:cNvSpPr>
          <p:nvPr>
            <p:ph idx="1"/>
          </p:nvPr>
        </p:nvSpPr>
        <p:spPr/>
        <p:txBody>
          <a:bodyPr/>
          <a:lstStyle/>
          <a:p>
            <a:r>
              <a:rPr dirty="0"/>
              <a:t>Navigating cultural diversity</a:t>
            </a:r>
          </a:p>
          <a:p>
            <a:r>
              <a:rPr dirty="0"/>
              <a:t>Differing </a:t>
            </a:r>
            <a:r>
              <a:rPr dirty="0" err="1"/>
              <a:t>labour</a:t>
            </a:r>
            <a:r>
              <a:rPr dirty="0"/>
              <a:t> laws and practices</a:t>
            </a:r>
          </a:p>
          <a:p>
            <a:r>
              <a:rPr dirty="0"/>
              <a:t>Ethical standards in emerging economies</a:t>
            </a:r>
          </a:p>
        </p:txBody>
      </p:sp>
      <p:sp>
        <p:nvSpPr>
          <p:cNvPr id="4" name="Slide Number Placeholder 3">
            <a:extLst>
              <a:ext uri="{FF2B5EF4-FFF2-40B4-BE49-F238E27FC236}">
                <a16:creationId xmlns:a16="http://schemas.microsoft.com/office/drawing/2014/main" id="{62E4DBAD-6D6A-34A6-CF87-FF042EC65140}"/>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Case Study: Unilever Global</a:t>
            </a:r>
          </a:p>
        </p:txBody>
      </p:sp>
      <p:sp>
        <p:nvSpPr>
          <p:cNvPr id="3" name="Content Placeholder 2"/>
          <p:cNvSpPr>
            <a:spLocks noGrp="1"/>
          </p:cNvSpPr>
          <p:nvPr>
            <p:ph idx="1"/>
          </p:nvPr>
        </p:nvSpPr>
        <p:spPr/>
        <p:txBody>
          <a:bodyPr/>
          <a:lstStyle/>
          <a:p>
            <a:r>
              <a:rPr dirty="0"/>
              <a:t>Tailored talent strategies per region</a:t>
            </a:r>
          </a:p>
          <a:p>
            <a:r>
              <a:rPr dirty="0"/>
              <a:t>Remote work coordination across time zones</a:t>
            </a:r>
          </a:p>
          <a:p>
            <a:r>
              <a:rPr dirty="0"/>
              <a:t>Development of inclusive leadership</a:t>
            </a:r>
          </a:p>
        </p:txBody>
      </p:sp>
      <p:sp>
        <p:nvSpPr>
          <p:cNvPr id="4" name="Slide Number Placeholder 3">
            <a:extLst>
              <a:ext uri="{FF2B5EF4-FFF2-40B4-BE49-F238E27FC236}">
                <a16:creationId xmlns:a16="http://schemas.microsoft.com/office/drawing/2014/main" id="{F68C99F7-3D4B-66C9-47C4-16846CED2A26}"/>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Contemporary Issue: Remote Work Models</a:t>
            </a:r>
          </a:p>
        </p:txBody>
      </p:sp>
      <p:sp>
        <p:nvSpPr>
          <p:cNvPr id="3" name="Content Placeholder 2"/>
          <p:cNvSpPr>
            <a:spLocks noGrp="1"/>
          </p:cNvSpPr>
          <p:nvPr>
            <p:ph idx="1"/>
          </p:nvPr>
        </p:nvSpPr>
        <p:spPr/>
        <p:txBody>
          <a:bodyPr/>
          <a:lstStyle/>
          <a:p>
            <a:r>
              <a:rPr dirty="0"/>
              <a:t>Hybrid vs fully remote vs in-office</a:t>
            </a:r>
          </a:p>
          <a:p>
            <a:r>
              <a:rPr dirty="0"/>
              <a:t>Impact on culture, communication and engagement</a:t>
            </a:r>
          </a:p>
          <a:p>
            <a:r>
              <a:rPr dirty="0"/>
              <a:t>HR's role in enabling equitable systems</a:t>
            </a:r>
          </a:p>
        </p:txBody>
      </p:sp>
      <p:sp>
        <p:nvSpPr>
          <p:cNvPr id="4" name="Slide Number Placeholder 3">
            <a:extLst>
              <a:ext uri="{FF2B5EF4-FFF2-40B4-BE49-F238E27FC236}">
                <a16:creationId xmlns:a16="http://schemas.microsoft.com/office/drawing/2014/main" id="{9BB1AE58-DFC0-2F0E-35FC-EEBF4907CD95}"/>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Case Study: GitLab</a:t>
            </a:r>
          </a:p>
        </p:txBody>
      </p:sp>
      <p:sp>
        <p:nvSpPr>
          <p:cNvPr id="3" name="Content Placeholder 2"/>
          <p:cNvSpPr>
            <a:spLocks noGrp="1"/>
          </p:cNvSpPr>
          <p:nvPr>
            <p:ph idx="1"/>
          </p:nvPr>
        </p:nvSpPr>
        <p:spPr/>
        <p:txBody>
          <a:bodyPr/>
          <a:lstStyle/>
          <a:p>
            <a:r>
              <a:rPr dirty="0"/>
              <a:t>All-remote workforce model</a:t>
            </a:r>
          </a:p>
          <a:p>
            <a:r>
              <a:rPr dirty="0"/>
              <a:t>Emphasis on documentation, async collaboration</a:t>
            </a:r>
          </a:p>
          <a:p>
            <a:r>
              <a:rPr dirty="0"/>
              <a:t>Key learning: HR as enabler of autonomy</a:t>
            </a:r>
          </a:p>
        </p:txBody>
      </p:sp>
      <p:sp>
        <p:nvSpPr>
          <p:cNvPr id="4" name="Slide Number Placeholder 3">
            <a:extLst>
              <a:ext uri="{FF2B5EF4-FFF2-40B4-BE49-F238E27FC236}">
                <a16:creationId xmlns:a16="http://schemas.microsoft.com/office/drawing/2014/main" id="{94D33823-6511-689C-B7B2-DD22E2653073}"/>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New Challenges: Mental Health &amp; Wellbeing</a:t>
            </a:r>
          </a:p>
        </p:txBody>
      </p:sp>
      <p:sp>
        <p:nvSpPr>
          <p:cNvPr id="3" name="Content Placeholder 2"/>
          <p:cNvSpPr>
            <a:spLocks noGrp="1"/>
          </p:cNvSpPr>
          <p:nvPr>
            <p:ph idx="1"/>
          </p:nvPr>
        </p:nvSpPr>
        <p:spPr/>
        <p:txBody>
          <a:bodyPr/>
          <a:lstStyle/>
          <a:p>
            <a:r>
              <a:rPr dirty="0"/>
              <a:t>Increased burnout and digital fatigue</a:t>
            </a:r>
          </a:p>
          <a:p>
            <a:r>
              <a:rPr dirty="0"/>
              <a:t>Need for proactive support frameworks</a:t>
            </a:r>
          </a:p>
          <a:p>
            <a:r>
              <a:rPr dirty="0"/>
              <a:t>HR policy innovations: wellbeing days, therapy access</a:t>
            </a:r>
          </a:p>
        </p:txBody>
      </p:sp>
      <p:sp>
        <p:nvSpPr>
          <p:cNvPr id="4" name="Slide Number Placeholder 3">
            <a:extLst>
              <a:ext uri="{FF2B5EF4-FFF2-40B4-BE49-F238E27FC236}">
                <a16:creationId xmlns:a16="http://schemas.microsoft.com/office/drawing/2014/main" id="{65535E40-EAC2-1103-2878-FB608760300B}"/>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Recommended Practices for Gig Work</a:t>
            </a:r>
          </a:p>
        </p:txBody>
      </p:sp>
      <p:sp>
        <p:nvSpPr>
          <p:cNvPr id="3" name="Content Placeholder 2"/>
          <p:cNvSpPr>
            <a:spLocks noGrp="1"/>
          </p:cNvSpPr>
          <p:nvPr>
            <p:ph idx="1"/>
          </p:nvPr>
        </p:nvSpPr>
        <p:spPr/>
        <p:txBody>
          <a:bodyPr/>
          <a:lstStyle/>
          <a:p>
            <a:r>
              <a:rPr dirty="0"/>
              <a:t>Transparent onboarding processes</a:t>
            </a:r>
          </a:p>
          <a:p>
            <a:r>
              <a:rPr dirty="0"/>
              <a:t>Digital platforms for inclusion</a:t>
            </a:r>
          </a:p>
          <a:p>
            <a:r>
              <a:rPr dirty="0"/>
              <a:t>Periodic check-ins for engagement</a:t>
            </a:r>
          </a:p>
        </p:txBody>
      </p:sp>
      <p:sp>
        <p:nvSpPr>
          <p:cNvPr id="4" name="Slide Number Placeholder 3">
            <a:extLst>
              <a:ext uri="{FF2B5EF4-FFF2-40B4-BE49-F238E27FC236}">
                <a16:creationId xmlns:a16="http://schemas.microsoft.com/office/drawing/2014/main" id="{FCF897C4-A3D9-E113-8003-4FC7B933D8DF}"/>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Recommended Practices for AI/Automation</a:t>
            </a:r>
          </a:p>
        </p:txBody>
      </p:sp>
      <p:sp>
        <p:nvSpPr>
          <p:cNvPr id="3" name="Content Placeholder 2"/>
          <p:cNvSpPr>
            <a:spLocks noGrp="1"/>
          </p:cNvSpPr>
          <p:nvPr>
            <p:ph idx="1"/>
          </p:nvPr>
        </p:nvSpPr>
        <p:spPr/>
        <p:txBody>
          <a:bodyPr/>
          <a:lstStyle/>
          <a:p>
            <a:r>
              <a:rPr dirty="0"/>
              <a:t>Human oversight in decision-making</a:t>
            </a:r>
          </a:p>
          <a:p>
            <a:r>
              <a:rPr dirty="0"/>
              <a:t>Transparent and explainable AI use</a:t>
            </a:r>
          </a:p>
          <a:p>
            <a:r>
              <a:rPr dirty="0"/>
              <a:t>Reskilling initiatives and tech-readiness</a:t>
            </a:r>
          </a:p>
        </p:txBody>
      </p:sp>
      <p:sp>
        <p:nvSpPr>
          <p:cNvPr id="4" name="Slide Number Placeholder 3">
            <a:extLst>
              <a:ext uri="{FF2B5EF4-FFF2-40B4-BE49-F238E27FC236}">
                <a16:creationId xmlns:a16="http://schemas.microsoft.com/office/drawing/2014/main" id="{715C0740-8A08-148C-5A47-D497C403AE9E}"/>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Recommended Practices in Global HRM</a:t>
            </a:r>
          </a:p>
        </p:txBody>
      </p:sp>
      <p:sp>
        <p:nvSpPr>
          <p:cNvPr id="3" name="Content Placeholder 2"/>
          <p:cNvSpPr>
            <a:spLocks noGrp="1"/>
          </p:cNvSpPr>
          <p:nvPr>
            <p:ph idx="1"/>
          </p:nvPr>
        </p:nvSpPr>
        <p:spPr/>
        <p:txBody>
          <a:bodyPr/>
          <a:lstStyle/>
          <a:p>
            <a:r>
              <a:rPr dirty="0"/>
              <a:t>Cross-cultural training</a:t>
            </a:r>
          </a:p>
          <a:p>
            <a:r>
              <a:rPr dirty="0" err="1"/>
              <a:t>Localised</a:t>
            </a:r>
            <a:r>
              <a:rPr dirty="0"/>
              <a:t> compliance checks</a:t>
            </a:r>
          </a:p>
          <a:p>
            <a:r>
              <a:rPr dirty="0"/>
              <a:t>Leadership pipeline building</a:t>
            </a:r>
          </a:p>
        </p:txBody>
      </p:sp>
      <p:sp>
        <p:nvSpPr>
          <p:cNvPr id="4" name="Slide Number Placeholder 3">
            <a:extLst>
              <a:ext uri="{FF2B5EF4-FFF2-40B4-BE49-F238E27FC236}">
                <a16:creationId xmlns:a16="http://schemas.microsoft.com/office/drawing/2014/main" id="{86B4243F-ACAE-5131-782B-445EED99AFD9}"/>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Policy &amp; Practice: Managing Gig Workforce</a:t>
            </a:r>
          </a:p>
        </p:txBody>
      </p:sp>
      <p:sp>
        <p:nvSpPr>
          <p:cNvPr id="3" name="Content Placeholder 2"/>
          <p:cNvSpPr>
            <a:spLocks noGrp="1"/>
          </p:cNvSpPr>
          <p:nvPr>
            <p:ph idx="1"/>
          </p:nvPr>
        </p:nvSpPr>
        <p:spPr/>
        <p:txBody>
          <a:bodyPr/>
          <a:lstStyle/>
          <a:p>
            <a:r>
              <a:rPr sz="2800" dirty="0"/>
              <a:t>Implement clear contractual agreements outlining expectations and rights.</a:t>
            </a:r>
          </a:p>
          <a:p>
            <a:r>
              <a:rPr sz="2800" dirty="0"/>
              <a:t>Provide fair compensation models and access to grievance mechanisms.</a:t>
            </a:r>
          </a:p>
          <a:p>
            <a:r>
              <a:rPr sz="2800" dirty="0"/>
              <a:t>Extend select benefits (e.g., wellness support, training access) to gig workers.</a:t>
            </a:r>
          </a:p>
          <a:p>
            <a:r>
              <a:rPr sz="2800" dirty="0"/>
              <a:t>Encourage participation in </a:t>
            </a:r>
            <a:r>
              <a:rPr sz="2800" dirty="0" err="1"/>
              <a:t>organisational</a:t>
            </a:r>
            <a:r>
              <a:rPr sz="2800" dirty="0"/>
              <a:t> culture via virtual inclusion programs.</a:t>
            </a:r>
          </a:p>
        </p:txBody>
      </p:sp>
      <p:sp>
        <p:nvSpPr>
          <p:cNvPr id="4" name="Slide Number Placeholder 3">
            <a:extLst>
              <a:ext uri="{FF2B5EF4-FFF2-40B4-BE49-F238E27FC236}">
                <a16:creationId xmlns:a16="http://schemas.microsoft.com/office/drawing/2014/main" id="{4690E10E-9456-4785-47F1-D17F48890D83}"/>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15792663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Policy &amp; Practice: AI &amp; Automation in HR</a:t>
            </a:r>
          </a:p>
        </p:txBody>
      </p:sp>
      <p:sp>
        <p:nvSpPr>
          <p:cNvPr id="3" name="Content Placeholder 2"/>
          <p:cNvSpPr>
            <a:spLocks noGrp="1"/>
          </p:cNvSpPr>
          <p:nvPr>
            <p:ph idx="1"/>
          </p:nvPr>
        </p:nvSpPr>
        <p:spPr/>
        <p:txBody>
          <a:bodyPr>
            <a:normAutofit lnSpcReduction="10000"/>
          </a:bodyPr>
          <a:lstStyle/>
          <a:p>
            <a:r>
              <a:t>Establish ethical AI policies focusing on transparency, fairness, and accountability.</a:t>
            </a:r>
          </a:p>
          <a:p>
            <a:r>
              <a:t>Use AI for data-driven recruitment and performance analysis, ensuring non-discriminatory algorithms.</a:t>
            </a:r>
          </a:p>
          <a:p>
            <a:r>
              <a:t>Train HR professionals on responsible AI adoption and limitations.</a:t>
            </a:r>
          </a:p>
          <a:p>
            <a:r>
              <a:t>Audit and regularly review automated decision-making systems for bias.</a:t>
            </a:r>
          </a:p>
        </p:txBody>
      </p:sp>
      <p:sp>
        <p:nvSpPr>
          <p:cNvPr id="4" name="Slide Number Placeholder 3">
            <a:extLst>
              <a:ext uri="{FF2B5EF4-FFF2-40B4-BE49-F238E27FC236}">
                <a16:creationId xmlns:a16="http://schemas.microsoft.com/office/drawing/2014/main" id="{1BB40ED7-F219-C82E-E0D8-ACC9C3021C2C}"/>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3969742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Policy &amp; Practice: International HRM Challenges</a:t>
            </a:r>
          </a:p>
        </p:txBody>
      </p:sp>
      <p:sp>
        <p:nvSpPr>
          <p:cNvPr id="3" name="Content Placeholder 2"/>
          <p:cNvSpPr>
            <a:spLocks noGrp="1"/>
          </p:cNvSpPr>
          <p:nvPr>
            <p:ph idx="1"/>
          </p:nvPr>
        </p:nvSpPr>
        <p:spPr/>
        <p:txBody>
          <a:bodyPr/>
          <a:lstStyle/>
          <a:p>
            <a:r>
              <a:rPr sz="2800" dirty="0" err="1"/>
              <a:t>Standardise</a:t>
            </a:r>
            <a:r>
              <a:rPr sz="2800" dirty="0"/>
              <a:t> global HR practices while allowing for regional flexibility.</a:t>
            </a:r>
          </a:p>
          <a:p>
            <a:r>
              <a:rPr sz="2800" dirty="0"/>
              <a:t>Develop intercultural training programs for expatriates and local teams.</a:t>
            </a:r>
          </a:p>
          <a:p>
            <a:r>
              <a:rPr sz="2800" dirty="0"/>
              <a:t>Ensure compliance with local employment laws and social norms.</a:t>
            </a:r>
          </a:p>
          <a:p>
            <a:r>
              <a:rPr sz="2800" dirty="0"/>
              <a:t>Invest in international talent mobility and equitable career development opportunities.</a:t>
            </a:r>
          </a:p>
        </p:txBody>
      </p:sp>
      <p:sp>
        <p:nvSpPr>
          <p:cNvPr id="4" name="Slide Number Placeholder 3">
            <a:extLst>
              <a:ext uri="{FF2B5EF4-FFF2-40B4-BE49-F238E27FC236}">
                <a16:creationId xmlns:a16="http://schemas.microsoft.com/office/drawing/2014/main" id="{432D96BB-80F6-BEDA-4D0F-C78DEAB1B7AE}"/>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extLst>
      <p:ext uri="{BB962C8B-B14F-4D97-AF65-F5344CB8AC3E}">
        <p14:creationId xmlns:p14="http://schemas.microsoft.com/office/powerpoint/2010/main" val="2616407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Policy &amp; Practice: Future-Proofing HR</a:t>
            </a:r>
          </a:p>
        </p:txBody>
      </p:sp>
      <p:sp>
        <p:nvSpPr>
          <p:cNvPr id="3" name="Content Placeholder 2"/>
          <p:cNvSpPr>
            <a:spLocks noGrp="1"/>
          </p:cNvSpPr>
          <p:nvPr>
            <p:ph idx="1"/>
          </p:nvPr>
        </p:nvSpPr>
        <p:spPr/>
        <p:txBody>
          <a:bodyPr>
            <a:normAutofit lnSpcReduction="10000"/>
          </a:bodyPr>
          <a:lstStyle/>
          <a:p>
            <a:r>
              <a:t>Promote continuous upskilling through accessible learning platforms.</a:t>
            </a:r>
          </a:p>
          <a:p>
            <a:r>
              <a:t>Foster agile HR structures that adapt quickly to technological and societal shifts.</a:t>
            </a:r>
          </a:p>
          <a:p>
            <a:r>
              <a:t>Encourage employee voice in designing future-ready policies.</a:t>
            </a:r>
          </a:p>
          <a:p>
            <a:r>
              <a:t>Implement scenario planning for emerging workforce trends (e.g., hybrid work, AI governance).</a:t>
            </a:r>
          </a:p>
        </p:txBody>
      </p:sp>
      <p:sp>
        <p:nvSpPr>
          <p:cNvPr id="4" name="Slide Number Placeholder 3">
            <a:extLst>
              <a:ext uri="{FF2B5EF4-FFF2-40B4-BE49-F238E27FC236}">
                <a16:creationId xmlns:a16="http://schemas.microsoft.com/office/drawing/2014/main" id="{E297E7D2-AC8E-7EFA-5AFD-0B797C1DE30A}"/>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997786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Final Reflections</a:t>
            </a:r>
          </a:p>
        </p:txBody>
      </p:sp>
      <p:sp>
        <p:nvSpPr>
          <p:cNvPr id="3" name="Content Placeholder 2"/>
          <p:cNvSpPr>
            <a:spLocks noGrp="1"/>
          </p:cNvSpPr>
          <p:nvPr>
            <p:ph idx="1"/>
          </p:nvPr>
        </p:nvSpPr>
        <p:spPr/>
        <p:txBody>
          <a:bodyPr/>
          <a:lstStyle/>
          <a:p>
            <a:r>
              <a:rPr dirty="0"/>
              <a:t>HR must evolve with tech and talent landscapes</a:t>
            </a:r>
          </a:p>
          <a:p>
            <a:r>
              <a:rPr dirty="0"/>
              <a:t>Embrace data, flexibility, and ethics</a:t>
            </a:r>
          </a:p>
          <a:p>
            <a:r>
              <a:rPr dirty="0"/>
              <a:t>Anticipate the future while supporting the present</a:t>
            </a:r>
          </a:p>
        </p:txBody>
      </p:sp>
      <p:sp>
        <p:nvSpPr>
          <p:cNvPr id="4" name="Slide Number Placeholder 3">
            <a:extLst>
              <a:ext uri="{FF2B5EF4-FFF2-40B4-BE49-F238E27FC236}">
                <a16:creationId xmlns:a16="http://schemas.microsoft.com/office/drawing/2014/main" id="{B77FDF7C-1843-BCC3-56F5-9EBA39A8771A}"/>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extLst>
      <p:ext uri="{BB962C8B-B14F-4D97-AF65-F5344CB8AC3E}">
        <p14:creationId xmlns:p14="http://schemas.microsoft.com/office/powerpoint/2010/main" val="699865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lstStyle/>
          <a:p>
            <a:r>
              <a:rPr dirty="0"/>
              <a:t>Boudreau, J. &amp; Cascio, W. (2017). The Future of Jobs. Journal of Applied Psychology.</a:t>
            </a:r>
          </a:p>
          <a:p>
            <a:r>
              <a:rPr dirty="0"/>
              <a:t>Deloitte (2022). Global Human Capital Trends.</a:t>
            </a:r>
          </a:p>
          <a:p>
            <a:r>
              <a:rPr dirty="0"/>
              <a:t>GitLab. (2023). All Remote Work Handbook.</a:t>
            </a:r>
          </a:p>
          <a:p>
            <a:r>
              <a:rPr dirty="0"/>
              <a:t>IBM HR AI Ethics Whitepaper (2022)</a:t>
            </a:r>
          </a:p>
          <a:p>
            <a:r>
              <a:rPr dirty="0"/>
              <a:t>CIPD (2023). Gig Economy: Key HR Impacts.</a:t>
            </a:r>
          </a:p>
        </p:txBody>
      </p:sp>
      <p:sp>
        <p:nvSpPr>
          <p:cNvPr id="4" name="Slide Number Placeholder 3">
            <a:extLst>
              <a:ext uri="{FF2B5EF4-FFF2-40B4-BE49-F238E27FC236}">
                <a16:creationId xmlns:a16="http://schemas.microsoft.com/office/drawing/2014/main" id="{1861799F-0A1E-1580-2B45-EB6C1EDF04BA}"/>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881</Words>
  <Application>Microsoft Office PowerPoint</Application>
  <PresentationFormat>Widescreen</PresentationFormat>
  <Paragraphs>126</Paragraphs>
  <Slides>22</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Myriad Pro</vt:lpstr>
      <vt:lpstr>Aharoni</vt:lpstr>
      <vt:lpstr>Aptos</vt:lpstr>
      <vt:lpstr>Arial</vt:lpstr>
      <vt:lpstr>20140311PresentationUWTSDTemplate</vt:lpstr>
      <vt:lpstr>LCMB7023</vt:lpstr>
      <vt:lpstr>Overview of Contemporary HRM Issues</vt:lpstr>
      <vt:lpstr>The Rise of the Gig Economy</vt:lpstr>
      <vt:lpstr>Case Study: Uber</vt:lpstr>
      <vt:lpstr>Activity: Gig Work Debate</vt:lpstr>
      <vt:lpstr>HR Technology Evolution</vt:lpstr>
      <vt:lpstr>Case Study: IBM</vt:lpstr>
      <vt:lpstr>Automation and Workforce Planning</vt:lpstr>
      <vt:lpstr>Issues in International HRM</vt:lpstr>
      <vt:lpstr>Case Study: Unilever Global</vt:lpstr>
      <vt:lpstr>Contemporary Issue: Remote Work Models</vt:lpstr>
      <vt:lpstr>Case Study: GitLab</vt:lpstr>
      <vt:lpstr>New Challenges: Mental Health &amp; Wellbeing</vt:lpstr>
      <vt:lpstr>Recommended Practices for Gig Work</vt:lpstr>
      <vt:lpstr>Recommended Practices for AI/Automation</vt:lpstr>
      <vt:lpstr>Recommended Practices in Global HRM</vt:lpstr>
      <vt:lpstr>Policy &amp; Practice: Managing Gig Workforce</vt:lpstr>
      <vt:lpstr>Policy &amp; Practice: AI &amp; Automation in HR</vt:lpstr>
      <vt:lpstr>Policy &amp; Practice: International HRM Challenges</vt:lpstr>
      <vt:lpstr>Policy &amp; Practice: Future-Proofing HR</vt:lpstr>
      <vt:lpstr>Final Reflections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3</cp:revision>
  <dcterms:created xsi:type="dcterms:W3CDTF">2023-09-20T11:13:31Z</dcterms:created>
  <dcterms:modified xsi:type="dcterms:W3CDTF">2025-04-07T08:35:50Z</dcterms:modified>
</cp:coreProperties>
</file>