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9" d="100"/>
          <a:sy n="79" d="100"/>
        </p:scale>
        <p:origin x="806"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ika Shiyani" userId="e7a22460068d4174" providerId="LiveId" clId="{591C7997-BE8A-468D-8632-D4E675D27F30}"/>
    <pc:docChg chg="modSld">
      <pc:chgData name="Ishika Shiyani" userId="e7a22460068d4174" providerId="LiveId" clId="{591C7997-BE8A-468D-8632-D4E675D27F30}" dt="2026-10-02T09:49:26.627" v="9" actId="1038"/>
      <pc:docMkLst>
        <pc:docMk/>
      </pc:docMkLst>
      <pc:sldChg chg="modSp mod">
        <pc:chgData name="Ishika Shiyani" userId="e7a22460068d4174" providerId="LiveId" clId="{591C7997-BE8A-468D-8632-D4E675D27F30}" dt="2026-10-02T09:49:26.627" v="9" actId="1038"/>
        <pc:sldMkLst>
          <pc:docMk/>
          <pc:sldMk cId="0" sldId="256"/>
        </pc:sldMkLst>
        <pc:spChg chg="mod">
          <ac:chgData name="Ishika Shiyani" userId="e7a22460068d4174" providerId="LiveId" clId="{591C7997-BE8A-468D-8632-D4E675D27F30}" dt="2026-10-02T09:49:26.627" v="9" actId="1038"/>
          <ac:spMkLst>
            <pc:docMk/>
            <pc:sldMk cId="0" sldId="256"/>
            <ac:spMk id="17" creationId="{00000000-0000-0000-0000-000000000000}"/>
          </ac:spMkLst>
        </pc:spChg>
        <pc:spChg chg="mod">
          <ac:chgData name="Ishika Shiyani" userId="e7a22460068d4174" providerId="LiveId" clId="{591C7997-BE8A-468D-8632-D4E675D27F30}" dt="2026-10-01T23:28:37.681" v="7" actId="20577"/>
          <ac:spMkLst>
            <pc:docMk/>
            <pc:sldMk cId="0" sldId="256"/>
            <ac:spMk id="2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22860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22860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2860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2860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2860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2860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2860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2860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panose="020B0604020202020204"/>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lnSpc>
                <a:spcPct val="100000"/>
              </a:lnSpc>
              <a:spcBef>
                <a:spcPts val="0"/>
              </a:spcBef>
              <a:spcAft>
                <a:spcPts val="0"/>
              </a:spcAft>
              <a:buClr>
                <a:srgbClr val="000000"/>
              </a:buClr>
              <a:buSzPts val="1400"/>
              <a:buFont typeface="Arial" panose="020B0604020202020204"/>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panose="020B0604020202020204"/>
              <a:buNone/>
            </a:pPr>
            <a:fld id="{00000000-1234-1234-1234-123412341234}" type="slidenum">
              <a:rPr lang="en-US" sz="1200" b="0" i="0" u="none" strike="noStrike" cap="none">
                <a:solidFill>
                  <a:schemeClr val="dk1"/>
                </a:solidFill>
                <a:latin typeface="Calibri" panose="020F0502020204030204"/>
                <a:ea typeface="Calibri" panose="020F0502020204030204"/>
                <a:cs typeface="Calibri" panose="020F0502020204030204"/>
                <a:sym typeface="Calibri" panose="020F0502020204030204"/>
              </a:rPr>
              <a:t>‹#›</a:t>
            </a:fld>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
        <p:cNvGrpSpPr/>
        <p:nvPr/>
      </p:nvGrpSpPr>
      <p:grpSpPr>
        <a:xfrm>
          <a:off x="0" y="0"/>
          <a:ext cx="0" cy="0"/>
          <a:chOff x="0" y="0"/>
          <a:chExt cx="0" cy="0"/>
        </a:xfrm>
      </p:grpSpPr>
      <p:sp>
        <p:nvSpPr>
          <p:cNvPr id="12" name="Google Shape;1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 name="Google Shape;1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 name="Google Shape;1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
        <p:cNvGrpSpPr/>
        <p:nvPr/>
      </p:nvGrpSpPr>
      <p:grpSpPr>
        <a:xfrm>
          <a:off x="0" y="0"/>
          <a:ext cx="0" cy="0"/>
          <a:chOff x="0" y="0"/>
          <a:chExt cx="0" cy="0"/>
        </a:xfrm>
      </p:grpSpPr>
      <p:sp>
        <p:nvSpPr>
          <p:cNvPr id="28" name="Google Shape;2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 name="Google Shape;2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0" name="Google Shape;3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 name="Google Shape;6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9" name="Google Shape;7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Anchor the whole talk on this gap: enumeration is a solved problem, decision-making is not. If asked 'why not just use LinPEAS + manual review', point straight at the 83% DBIR figure — CVE-only automation misses most real-world paths.</a:t>
            </a:r>
          </a:p>
        </p:txBody>
      </p:sp>
      <p:sp>
        <p:nvSpPr>
          <p:cNvPr id="80" name="Google Shape;8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97" name="Google Shape;9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10" name="Google Shape;11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If pressed on why four RQs: RQ1-2 test the automation itself (ranking + execution), RQ3 tests whether combining discovery methods is worth it, RQ4 keeps the whole thing responsible. Every later section maps back to one of these.</a:t>
            </a:r>
          </a:p>
        </p:txBody>
      </p:sp>
      <p:sp>
        <p:nvSpPr>
          <p:cNvPr id="122" name="Google Shape;12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Key line to remember: Metasploit is strong on CVEs but structurally blind to misconfigurations, because it's built around a CVE database, not a configuration-audit engine. LLM agents are broad but not deterministic — that's the segue into slide 6.</a:t>
            </a:r>
          </a:p>
        </p:txBody>
      </p:sp>
      <p:sp>
        <p:nvSpPr>
          <p:cNvPr id="148" name="Google Shape;14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If asked 'isn't an LLM agent just better?' — the honest answer is: broader, yes; auditable and reproducible, no. APEX is positioned as a narrower, more auditable component that a higher-level LLM orchestrator could even call as a tool later (see Future Work).</a:t>
            </a:r>
          </a:p>
        </p:txBody>
      </p:sp>
      <p:sp>
        <p:nvSpPr>
          <p:cNvPr id="209" name="Google Shape;209;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4" name="Google Shape;23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Emphasise the 1-3 / 4-6 / 7 grouping: enumeration is read-only and safe by design, which is what makes --enum-only a real ethical safeguard rather than a marketing label. The dashed red loop is Phase 6 to Phase 5: on failure it just moves to the next ranked vector, it doesn't retry blindly.</a:t>
            </a:r>
          </a:p>
        </p:txBody>
      </p:sp>
      <p:sp>
        <p:nvSpPr>
          <p:cNvPr id="235" name="Google Shape;23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0" name="Google Shape;29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91" name="Google Shape;29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19" name="Google Shape;31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7" name="Google Shape;347;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This slide is the cue to switch to the live terminal / VM. Keep it on screen only long enough to state the five steps, then alt-tab out. Have a pre-recorded screen capture ready as a fallback in case the live VM misbehaves during the viva.</a:t>
            </a:r>
          </a:p>
        </p:txBody>
      </p:sp>
      <p:sp>
        <p:nvSpPr>
          <p:cNvPr id="348" name="Google Shape;348;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2" name="Google Shape;372;p1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This slide is the cue to switch to the live terminal / VM. Keep it on screen only long enough to state the five steps, then alt-tab out. Have a pre-recorded screen capture ready as a fallback in case the live VM misbehaves during the viva.</a:t>
            </a:r>
          </a:p>
        </p:txBody>
      </p:sp>
      <p:sp>
        <p:nvSpPr>
          <p:cNvPr id="373" name="Google Shape;373;p1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9"/>
        <p:cNvGrpSpPr/>
        <p:nvPr/>
      </p:nvGrpSpPr>
      <p:grpSpPr>
        <a:xfrm>
          <a:off x="0" y="0"/>
          <a:ext cx="0" cy="0"/>
          <a:chOff x="0" y="0"/>
          <a:chExt cx="0" cy="0"/>
        </a:xfrm>
      </p:grpSpPr>
      <p:sp>
        <p:nvSpPr>
          <p:cNvPr id="390" name="Google Shape;390;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91" name="Google Shape;391;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4" name="Google Shape;424;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Close by restating the RQs one more time in one breath: RQ1/2 = does ranking + automation work; RQ3 = is combined discovery worth it; RQ4 = is it responsible. That's the whole talk in one sentence if a panel member asks for a summary.</a:t>
            </a:r>
          </a:p>
        </p:txBody>
      </p:sp>
      <p:sp>
        <p:nvSpPr>
          <p:cNvPr id="425" name="Google Shape;425;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4"/>
        <p:cNvGrpSpPr/>
        <p:nvPr/>
      </p:nvGrpSpPr>
      <p:grpSpPr>
        <a:xfrm>
          <a:off x="0" y="0"/>
          <a:ext cx="0" cy="0"/>
          <a:chOff x="0" y="0"/>
          <a:chExt cx="0" cy="0"/>
        </a:xfrm>
      </p:grpSpPr>
      <p:sp>
        <p:nvSpPr>
          <p:cNvPr id="445" name="Google Shape;445;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446" name="Google Shape;446;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6" name="Google Shape;456;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457" name="Google Shape;457;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2.png"/><Relationship Id="rId7"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1.png"/><Relationship Id="rId7"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1.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B1120"/>
        </a:solidFill>
        <a:effectLst/>
      </p:bgPr>
    </p:bg>
    <p:spTree>
      <p:nvGrpSpPr>
        <p:cNvPr id="1" name="Shape 15"/>
        <p:cNvGrpSpPr/>
        <p:nvPr/>
      </p:nvGrpSpPr>
      <p:grpSpPr>
        <a:xfrm>
          <a:off x="0" y="0"/>
          <a:ext cx="0" cy="0"/>
          <a:chOff x="0" y="0"/>
          <a:chExt cx="0" cy="0"/>
        </a:xfrm>
      </p:grpSpPr>
      <p:sp>
        <p:nvSpPr>
          <p:cNvPr id="16" name="Google Shape;16;p3"/>
          <p:cNvSpPr/>
          <p:nvPr/>
        </p:nvSpPr>
        <p:spPr>
          <a:xfrm rot="1200000">
            <a:off x="8351215" y="-1371600"/>
            <a:ext cx="5486400" cy="5486400"/>
          </a:xfrm>
          <a:prstGeom prst="rect">
            <a:avLst/>
          </a:prstGeom>
          <a:solidFill>
            <a:srgbClr val="1D2E4A">
              <a:alpha val="6000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7" name="Google Shape;17;p3"/>
          <p:cNvSpPr/>
          <p:nvPr/>
        </p:nvSpPr>
        <p:spPr>
          <a:xfrm>
            <a:off x="9676" y="0"/>
            <a:ext cx="12191695" cy="6858000"/>
          </a:xfrm>
          <a:prstGeom prst="rect">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8" name="Google Shape;18;p3"/>
          <p:cNvSpPr/>
          <p:nvPr/>
        </p:nvSpPr>
        <p:spPr>
          <a:xfrm>
            <a:off x="640080" y="640080"/>
            <a:ext cx="2331720" cy="502920"/>
          </a:xfrm>
          <a:prstGeom prst="roundRect">
            <a:avLst>
              <a:gd name="adj" fmla="val 50909"/>
            </a:avLst>
          </a:prstGeom>
          <a:solidFill>
            <a:srgbClr val="16233A"/>
          </a:solidFill>
          <a:ln w="12700" cap="flat" cmpd="sng">
            <a:solidFill>
              <a:srgbClr val="3DDC97"/>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 name="Google Shape;19;p3"/>
          <p:cNvSpPr/>
          <p:nvPr/>
        </p:nvSpPr>
        <p:spPr>
          <a:xfrm>
            <a:off x="640080" y="640080"/>
            <a:ext cx="2331720" cy="5029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3DDC97"/>
              </a:buClr>
              <a:buSzPts val="1100"/>
              <a:buFont typeface="Calibri" panose="020F0502020204030204"/>
              <a:buNone/>
            </a:pPr>
            <a:r>
              <a:rPr lang="en-US" sz="1100" b="1" i="0" u="none" strike="noStrike" cap="none">
                <a:solidFill>
                  <a:srgbClr val="3DDC97"/>
                </a:solidFill>
                <a:latin typeface="Calibri" panose="020F0502020204030204"/>
                <a:ea typeface="Calibri" panose="020F0502020204030204"/>
                <a:cs typeface="Calibri" panose="020F0502020204030204"/>
                <a:sym typeface="Calibri" panose="020F0502020204030204"/>
              </a:rPr>
              <a:t>MSc PROJECT · VIVA &amp; DEMO</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20" name="Google Shape;20;p3" descr="icons/shield_3DDC97.png"/>
          <p:cNvPicPr preferRelativeResize="0"/>
          <p:nvPr/>
        </p:nvPicPr>
        <p:blipFill rotWithShape="1">
          <a:blip r:embed="rId3"/>
          <a:srcRect/>
          <a:stretch>
            <a:fillRect/>
          </a:stretch>
        </p:blipFill>
        <p:spPr>
          <a:xfrm>
            <a:off x="640080" y="2148840"/>
            <a:ext cx="914400" cy="914400"/>
          </a:xfrm>
          <a:prstGeom prst="rect">
            <a:avLst/>
          </a:prstGeom>
          <a:noFill/>
          <a:ln>
            <a:noFill/>
          </a:ln>
        </p:spPr>
      </p:pic>
      <p:sp>
        <p:nvSpPr>
          <p:cNvPr id="21" name="Google Shape;21;p3"/>
          <p:cNvSpPr/>
          <p:nvPr/>
        </p:nvSpPr>
        <p:spPr>
          <a:xfrm>
            <a:off x="1737360" y="2011680"/>
            <a:ext cx="7315200" cy="11887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6400"/>
              <a:buFont typeface="Cambria" panose="02040503050406030204"/>
              <a:buNone/>
            </a:pPr>
            <a:r>
              <a:rPr lang="en-US" sz="6400" b="1" i="0" u="none" strike="noStrike" cap="none">
                <a:solidFill>
                  <a:srgbClr val="FFFFFF"/>
                </a:solidFill>
                <a:latin typeface="Cambria" panose="02040503050406030204"/>
                <a:ea typeface="Cambria" panose="02040503050406030204"/>
                <a:cs typeface="Cambria" panose="02040503050406030204"/>
                <a:sym typeface="Cambria" panose="02040503050406030204"/>
              </a:rPr>
              <a:t>APEX</a:t>
            </a:r>
            <a:endParaRPr sz="6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 name="Google Shape;22;p3"/>
          <p:cNvSpPr/>
          <p:nvPr/>
        </p:nvSpPr>
        <p:spPr>
          <a:xfrm>
            <a:off x="1737360" y="3063240"/>
            <a:ext cx="9601200" cy="5486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2200"/>
              <a:buFont typeface="Calibri" panose="020F0502020204030204"/>
              <a:buNone/>
            </a:pPr>
            <a:r>
              <a:rPr lang="en-US" sz="2200" b="0" i="0" u="none" strike="noStrike" cap="none">
                <a:solidFill>
                  <a:srgbClr val="3DDC97"/>
                </a:solidFill>
                <a:latin typeface="Calibri" panose="020F0502020204030204"/>
                <a:ea typeface="Calibri" panose="020F0502020204030204"/>
                <a:cs typeface="Calibri" panose="020F0502020204030204"/>
                <a:sym typeface="Calibri" panose="020F0502020204030204"/>
              </a:rPr>
              <a:t>Autonomous Privilege Escalation eXecutor</a:t>
            </a:r>
            <a:endParaRPr sz="2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 name="Google Shape;23;p3"/>
          <p:cNvSpPr/>
          <p:nvPr/>
        </p:nvSpPr>
        <p:spPr>
          <a:xfrm>
            <a:off x="640080" y="3886200"/>
            <a:ext cx="98755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30000"/>
              </a:lnSpc>
              <a:spcBef>
                <a:spcPts val="0"/>
              </a:spcBef>
              <a:spcAft>
                <a:spcPts val="0"/>
              </a:spcAft>
              <a:buClr>
                <a:srgbClr val="9FB0C6"/>
              </a:buClr>
              <a:buSzPts val="1400"/>
              <a:buFont typeface="Calibri" panose="020F0502020204030204"/>
              <a:buNone/>
            </a:pPr>
            <a:r>
              <a:rPr lang="en-US" sz="1400" b="0" i="0" u="none" strike="noStrike" cap="none">
                <a:solidFill>
                  <a:srgbClr val="9FB0C6"/>
                </a:solidFill>
                <a:latin typeface="Calibri" panose="020F0502020204030204"/>
                <a:ea typeface="Calibri" panose="020F0502020204030204"/>
                <a:cs typeface="Calibri" panose="020F0502020204030204"/>
                <a:sym typeface="Calibri" panose="020F0502020204030204"/>
              </a:rPr>
              <a:t>A seven-phase auditable post-exploitation framework that closes the loop from enumeration to scored confirmed exploitation and reporting on Linux systems.</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24" name="Google Shape;24;p3"/>
          <p:cNvCxnSpPr/>
          <p:nvPr/>
        </p:nvCxnSpPr>
        <p:spPr>
          <a:xfrm>
            <a:off x="640080" y="4937760"/>
            <a:ext cx="7772400" cy="0"/>
          </a:xfrm>
          <a:prstGeom prst="straightConnector1">
            <a:avLst/>
          </a:prstGeom>
          <a:noFill/>
          <a:ln w="12700" cap="flat" cmpd="sng">
            <a:solidFill>
              <a:srgbClr val="1D2E4A"/>
            </a:solidFill>
            <a:prstDash val="solid"/>
            <a:round/>
            <a:headEnd type="none" w="sm" len="sm"/>
            <a:tailEnd type="none" w="sm" len="sm"/>
          </a:ln>
        </p:spPr>
      </p:cxnSp>
      <p:sp>
        <p:nvSpPr>
          <p:cNvPr id="25" name="Google Shape;25;p3"/>
          <p:cNvSpPr/>
          <p:nvPr/>
        </p:nvSpPr>
        <p:spPr>
          <a:xfrm>
            <a:off x="640080" y="5166360"/>
            <a:ext cx="7315200" cy="1280160"/>
          </a:xfrm>
          <a:prstGeom prst="rect">
            <a:avLst/>
          </a:prstGeom>
          <a:noFill/>
          <a:ln>
            <a:noFill/>
          </a:ln>
        </p:spPr>
        <p:txBody>
          <a:bodyPr spcFirstLastPara="1" wrap="square" lIns="91425" tIns="45700" rIns="91425" bIns="45700" anchor="ctr" anchorCtr="0">
            <a:noAutofit/>
          </a:bodyPr>
          <a:lstStyle/>
          <a:p>
            <a:pPr marL="0" marR="0" lvl="0" indent="0" algn="l" rtl="0">
              <a:lnSpc>
                <a:spcPct val="135000"/>
              </a:lnSpc>
              <a:spcBef>
                <a:spcPts val="0"/>
              </a:spcBef>
              <a:spcAft>
                <a:spcPts val="0"/>
              </a:spcAft>
              <a:buClr>
                <a:srgbClr val="9FB0C6"/>
              </a:buClr>
              <a:buSzPts val="1300"/>
              <a:buFont typeface="Calibri" panose="020F0502020204030204"/>
              <a:buNone/>
            </a:pPr>
            <a:r>
              <a:rPr lang="en-US" sz="1300" b="0" i="0" u="none" strike="noStrike" cap="none" dirty="0" err="1">
                <a:solidFill>
                  <a:srgbClr val="9FB0C6"/>
                </a:solidFill>
                <a:latin typeface="Calibri" panose="020F0502020204030204"/>
                <a:ea typeface="Calibri" panose="020F0502020204030204"/>
                <a:cs typeface="Calibri" panose="020F0502020204030204"/>
                <a:sym typeface="Calibri" panose="020F0502020204030204"/>
              </a:rPr>
              <a:t>Programme</a:t>
            </a:r>
            <a:r>
              <a:rPr lang="en-US" sz="1300" b="0" i="0" u="none" strike="noStrike" cap="none" dirty="0">
                <a:solidFill>
                  <a:srgbClr val="9FB0C6"/>
                </a:solidFill>
                <a:latin typeface="Calibri" panose="020F0502020204030204"/>
                <a:ea typeface="Calibri" panose="020F0502020204030204"/>
                <a:cs typeface="Calibri" panose="020F0502020204030204"/>
                <a:sym typeface="Calibri" panose="020F0502020204030204"/>
              </a:rPr>
              <a:t>:  </a:t>
            </a:r>
            <a:r>
              <a:rPr lang="en-US" sz="1300" b="1" i="0" u="none" strike="noStrike" cap="none" dirty="0">
                <a:solidFill>
                  <a:srgbClr val="FFFFFF"/>
                </a:solidFill>
                <a:latin typeface="Calibri" panose="020F0502020204030204"/>
                <a:ea typeface="Calibri" panose="020F0502020204030204"/>
                <a:cs typeface="Calibri" panose="020F0502020204030204"/>
                <a:sym typeface="Calibri" panose="020F0502020204030204"/>
              </a:rPr>
              <a:t>MSc Cybersecurity and Digital Forensics</a:t>
            </a:r>
            <a:br>
              <a:rPr lang="en-US" sz="1300" b="1" i="0" u="none" strike="noStrike" cap="none" dirty="0">
                <a:solidFill>
                  <a:srgbClr val="FFFFFF"/>
                </a:solidFill>
                <a:latin typeface="Calibri" panose="020F0502020204030204"/>
                <a:ea typeface="Calibri" panose="020F0502020204030204"/>
                <a:cs typeface="Calibri" panose="020F0502020204030204"/>
                <a:sym typeface="Calibri" panose="020F0502020204030204"/>
              </a:rPr>
            </a:br>
            <a:r>
              <a:rPr lang="en-US" sz="1300" b="0" i="0" u="none" strike="noStrike" cap="none" dirty="0">
                <a:solidFill>
                  <a:srgbClr val="9FB0C6"/>
                </a:solidFill>
                <a:latin typeface="Calibri" panose="020F0502020204030204"/>
                <a:ea typeface="Calibri" panose="020F0502020204030204"/>
                <a:cs typeface="Calibri" panose="020F0502020204030204"/>
                <a:sym typeface="Calibri" panose="020F0502020204030204"/>
              </a:rPr>
              <a:t>Module:  </a:t>
            </a:r>
            <a:r>
              <a:rPr lang="en-US" sz="1300" b="1" i="0" u="none" strike="noStrike" cap="none" dirty="0">
                <a:solidFill>
                  <a:srgbClr val="FFFFFF"/>
                </a:solidFill>
                <a:latin typeface="Calibri" panose="020F0502020204030204"/>
                <a:ea typeface="Calibri" panose="020F0502020204030204"/>
                <a:cs typeface="Calibri" panose="020F0502020204030204"/>
                <a:sym typeface="Calibri" panose="020F0502020204030204"/>
              </a:rPr>
              <a:t>ACFB7003 — Final Project</a:t>
            </a:r>
            <a:br>
              <a:rPr lang="en-US" sz="1300" b="1" i="0" u="none" strike="noStrike" cap="none" dirty="0">
                <a:solidFill>
                  <a:srgbClr val="FFFFFF"/>
                </a:solidFill>
                <a:latin typeface="Calibri" panose="020F0502020204030204"/>
                <a:ea typeface="Calibri" panose="020F0502020204030204"/>
                <a:cs typeface="Calibri" panose="020F0502020204030204"/>
                <a:sym typeface="Calibri" panose="020F0502020204030204"/>
              </a:rPr>
            </a:br>
            <a:r>
              <a:rPr lang="en-US" sz="1300" b="0" i="0" u="none" strike="noStrike" cap="none" dirty="0">
                <a:solidFill>
                  <a:srgbClr val="9FB0C6"/>
                </a:solidFill>
                <a:latin typeface="Calibri" panose="020F0502020204030204"/>
                <a:ea typeface="Calibri" panose="020F0502020204030204"/>
                <a:cs typeface="Calibri" panose="020F0502020204030204"/>
                <a:sym typeface="Calibri" panose="020F0502020204030204"/>
              </a:rPr>
              <a:t>Student Name:  </a:t>
            </a:r>
            <a:r>
              <a:rPr lang="en-US" sz="1300" b="1" i="0" u="none" strike="noStrike" cap="none" dirty="0">
                <a:solidFill>
                  <a:srgbClr val="FFFFFF"/>
                </a:solidFill>
                <a:latin typeface="Calibri" panose="020F0502020204030204"/>
                <a:ea typeface="Calibri" panose="020F0502020204030204"/>
                <a:cs typeface="Calibri" panose="020F0502020204030204"/>
                <a:sym typeface="Calibri" panose="020F0502020204030204"/>
              </a:rPr>
              <a:t>Ishika Shiyani</a:t>
            </a:r>
            <a:endParaRPr sz="1300" b="1" i="0" u="none" strike="noStrike" cap="none" dirty="0">
              <a:solidFill>
                <a:srgbClr val="FFFFFF"/>
              </a:solidFill>
              <a:latin typeface="Calibri" panose="020F0502020204030204"/>
              <a:ea typeface="Calibri" panose="020F0502020204030204"/>
              <a:cs typeface="Calibri" panose="020F0502020204030204"/>
              <a:sym typeface="Calibri" panose="020F0502020204030204"/>
            </a:endParaRPr>
          </a:p>
          <a:p>
            <a:pPr marL="0" marR="0" lvl="0" indent="0" algn="l" rtl="0">
              <a:lnSpc>
                <a:spcPct val="135000"/>
              </a:lnSpc>
              <a:spcBef>
                <a:spcPts val="0"/>
              </a:spcBef>
              <a:spcAft>
                <a:spcPts val="0"/>
              </a:spcAft>
              <a:buClr>
                <a:srgbClr val="9FB0C6"/>
              </a:buClr>
              <a:buSzPts val="1300"/>
              <a:buFont typeface="Calibri" panose="020F0502020204030204"/>
              <a:buNone/>
            </a:pPr>
            <a:r>
              <a:rPr lang="en-US" sz="1300" b="0" i="0" u="none" strike="noStrike" cap="none" dirty="0">
                <a:solidFill>
                  <a:srgbClr val="9FB0C6"/>
                </a:solidFill>
                <a:latin typeface="Calibri" panose="020F0502020204030204"/>
                <a:ea typeface="Calibri" panose="020F0502020204030204"/>
                <a:cs typeface="Calibri" panose="020F0502020204030204"/>
                <a:sym typeface="Calibri" panose="020F0502020204030204"/>
              </a:rPr>
              <a:t>ID:  </a:t>
            </a:r>
            <a:r>
              <a:rPr lang="en-US" sz="1300" b="1" i="0" u="none" strike="noStrike" cap="none" dirty="0">
                <a:solidFill>
                  <a:schemeClr val="lt1"/>
                </a:solidFill>
                <a:latin typeface="Calibri" panose="020F0502020204030204"/>
                <a:ea typeface="Calibri" panose="020F0502020204030204"/>
                <a:cs typeface="Calibri" panose="020F0502020204030204"/>
                <a:sym typeface="Calibri" panose="020F0502020204030204"/>
              </a:rPr>
              <a:t>2434330</a:t>
            </a:r>
            <a:endParaRPr sz="1300" b="1" i="0" u="none" strike="noStrike" cap="none" dirty="0">
              <a:solidFill>
                <a:schemeClr val="lt1"/>
              </a:solidFill>
              <a:latin typeface="Calibri" panose="020F0502020204030204"/>
              <a:ea typeface="Calibri" panose="020F0502020204030204"/>
              <a:cs typeface="Calibri" panose="020F0502020204030204"/>
              <a:sym typeface="Calibri" panose="020F0502020204030204"/>
            </a:endParaRPr>
          </a:p>
          <a:p>
            <a:pPr marL="0" marR="0" lvl="0" indent="0" algn="l" rtl="0">
              <a:lnSpc>
                <a:spcPct val="135000"/>
              </a:lnSpc>
              <a:spcBef>
                <a:spcPts val="0"/>
              </a:spcBef>
              <a:spcAft>
                <a:spcPts val="0"/>
              </a:spcAft>
              <a:buClr>
                <a:srgbClr val="9FB0C6"/>
              </a:buClr>
              <a:buSzPts val="1300"/>
              <a:buFont typeface="Calibri" panose="020F0502020204030204"/>
              <a:buNone/>
            </a:pPr>
            <a:r>
              <a:rPr lang="en-US" sz="1300" b="0" i="0" u="none" strike="noStrike" cap="none" dirty="0">
                <a:solidFill>
                  <a:srgbClr val="9FB0C6"/>
                </a:solidFill>
                <a:latin typeface="Calibri" panose="020F0502020204030204"/>
                <a:ea typeface="Calibri" panose="020F0502020204030204"/>
                <a:cs typeface="Calibri" panose="020F0502020204030204"/>
                <a:sym typeface="Calibri" panose="020F0502020204030204"/>
              </a:rPr>
              <a:t>Lecturer:  </a:t>
            </a:r>
            <a:r>
              <a:rPr lang="en-GB" sz="1300" dirty="0">
                <a:solidFill>
                  <a:schemeClr val="bg1"/>
                </a:solidFill>
                <a:latin typeface="Calibri" panose="020F0502020204030204"/>
                <a:ea typeface="Calibri" panose="020F0502020204030204"/>
                <a:cs typeface="Calibri" panose="020F0502020204030204"/>
                <a:sym typeface="Calibri" panose="020F0502020204030204"/>
              </a:rPr>
              <a:t>Dr. </a:t>
            </a:r>
            <a:r>
              <a:rPr lang="en-US" sz="1300" b="1" i="0" u="none" strike="noStrike" cap="none" dirty="0">
                <a:solidFill>
                  <a:schemeClr val="lt1"/>
                </a:solidFill>
                <a:latin typeface="Calibri" panose="020F0502020204030204"/>
                <a:ea typeface="Calibri" panose="020F0502020204030204"/>
                <a:cs typeface="Calibri" panose="020F0502020204030204"/>
                <a:sym typeface="Calibri" panose="020F0502020204030204"/>
              </a:rPr>
              <a:t>Fahad Ahmed</a:t>
            </a:r>
            <a:endParaRPr sz="1300" b="1" i="0" u="none" strike="noStrike" cap="none" dirty="0">
              <a:solidFill>
                <a:schemeClr val="lt1"/>
              </a:solidFill>
              <a:latin typeface="Calibri" panose="020F0502020204030204"/>
              <a:ea typeface="Calibri" panose="020F0502020204030204"/>
              <a:cs typeface="Calibri" panose="020F0502020204030204"/>
              <a:sym typeface="Calibri" panose="020F0502020204030204"/>
            </a:endParaRPr>
          </a:p>
        </p:txBody>
      </p:sp>
      <p:pic>
        <p:nvPicPr>
          <p:cNvPr id="26" name="Google Shape;26;p3" descr="icons/terminal_3DDC97.png"/>
          <p:cNvPicPr preferRelativeResize="0"/>
          <p:nvPr/>
        </p:nvPicPr>
        <p:blipFill rotWithShape="1">
          <a:blip r:embed="rId4"/>
          <a:srcRect/>
          <a:stretch>
            <a:fillRect/>
          </a:stretch>
        </p:blipFill>
        <p:spPr>
          <a:xfrm>
            <a:off x="9875520" y="5120640"/>
            <a:ext cx="1463040" cy="146304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31"/>
        <p:cNvGrpSpPr/>
        <p:nvPr/>
      </p:nvGrpSpPr>
      <p:grpSpPr>
        <a:xfrm>
          <a:off x="0" y="0"/>
          <a:ext cx="0" cy="0"/>
          <a:chOff x="0" y="0"/>
          <a:chExt cx="0" cy="0"/>
        </a:xfrm>
      </p:grpSpPr>
      <p:sp>
        <p:nvSpPr>
          <p:cNvPr id="32" name="Google Shape;32;p4"/>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OVERVIEW</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 name="Google Shape;33;p4"/>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3200"/>
              <a:buFont typeface="Cambria" panose="02040503050406030204"/>
              <a:buNone/>
            </a:pPr>
            <a:r>
              <a:rPr lang="en-US" sz="3200" b="1" i="0" u="none" strike="noStrike" cap="none">
                <a:solidFill>
                  <a:srgbClr val="0B1120"/>
                </a:solidFill>
                <a:latin typeface="Cambria" panose="02040503050406030204"/>
                <a:ea typeface="Cambria" panose="02040503050406030204"/>
                <a:cs typeface="Cambria" panose="02040503050406030204"/>
                <a:sym typeface="Cambria" panose="02040503050406030204"/>
              </a:rPr>
              <a:t>What I'll Cover</a:t>
            </a:r>
            <a:endParaRPr sz="3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 name="Google Shape;34;p4"/>
          <p:cNvSpPr/>
          <p:nvPr/>
        </p:nvSpPr>
        <p:spPr>
          <a:xfrm>
            <a:off x="548640" y="1792224"/>
            <a:ext cx="457200" cy="457200"/>
          </a:xfrm>
          <a:prstGeom prst="roundRect">
            <a:avLst>
              <a:gd name="adj" fmla="val 20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35" name="Google Shape;35;p4" descr="icons/target_3DDC97.png"/>
          <p:cNvPicPr preferRelativeResize="0"/>
          <p:nvPr/>
        </p:nvPicPr>
        <p:blipFill rotWithShape="1">
          <a:blip r:embed="rId3"/>
          <a:srcRect/>
          <a:stretch>
            <a:fillRect/>
          </a:stretch>
        </p:blipFill>
        <p:spPr>
          <a:xfrm>
            <a:off x="640080" y="1883664"/>
            <a:ext cx="274320" cy="274320"/>
          </a:xfrm>
          <a:prstGeom prst="rect">
            <a:avLst/>
          </a:prstGeom>
          <a:noFill/>
          <a:ln>
            <a:noFill/>
          </a:ln>
        </p:spPr>
      </p:pic>
      <p:sp>
        <p:nvSpPr>
          <p:cNvPr id="36" name="Google Shape;36;p4"/>
          <p:cNvSpPr/>
          <p:nvPr/>
        </p:nvSpPr>
        <p:spPr>
          <a:xfrm>
            <a:off x="1143000" y="1709928"/>
            <a:ext cx="4526280" cy="292608"/>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500"/>
              <a:buFont typeface="Cambria" panose="0204050305040603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The Problem</a:t>
            </a:r>
            <a:endParaRPr sz="15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7" name="Google Shape;37;p4"/>
          <p:cNvSpPr/>
          <p:nvPr/>
        </p:nvSpPr>
        <p:spPr>
          <a:xfrm>
            <a:off x="1143000" y="1984248"/>
            <a:ext cx="45262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50"/>
              <a:buFont typeface="Calibri" panose="020F0502020204030204"/>
              <a:buNone/>
            </a:pPr>
            <a:r>
              <a:rPr lang="en-US" sz="1050" b="0" i="0" u="none" strike="noStrike" cap="none">
                <a:solidFill>
                  <a:srgbClr val="5B6B82"/>
                </a:solidFill>
                <a:latin typeface="Calibri" panose="020F0502020204030204"/>
                <a:ea typeface="Calibri" panose="020F0502020204030204"/>
                <a:cs typeface="Calibri" panose="020F0502020204030204"/>
                <a:sym typeface="Calibri" panose="020F0502020204030204"/>
              </a:rPr>
              <a:t>Why privilege escalation is still slow, manual and inconsistent</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 name="Google Shape;38;p4"/>
          <p:cNvSpPr/>
          <p:nvPr/>
        </p:nvSpPr>
        <p:spPr>
          <a:xfrm>
            <a:off x="548640" y="2450592"/>
            <a:ext cx="457200" cy="457200"/>
          </a:xfrm>
          <a:prstGeom prst="roundRect">
            <a:avLst>
              <a:gd name="adj" fmla="val 20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39" name="Google Shape;39;p4" descr="icons/search_3DDC97.png"/>
          <p:cNvPicPr preferRelativeResize="0"/>
          <p:nvPr/>
        </p:nvPicPr>
        <p:blipFill rotWithShape="1">
          <a:blip r:embed="rId4"/>
          <a:srcRect/>
          <a:stretch>
            <a:fillRect/>
          </a:stretch>
        </p:blipFill>
        <p:spPr>
          <a:xfrm>
            <a:off x="640080" y="2542032"/>
            <a:ext cx="274320" cy="274320"/>
          </a:xfrm>
          <a:prstGeom prst="rect">
            <a:avLst/>
          </a:prstGeom>
          <a:noFill/>
          <a:ln>
            <a:noFill/>
          </a:ln>
        </p:spPr>
      </p:pic>
      <p:sp>
        <p:nvSpPr>
          <p:cNvPr id="40" name="Google Shape;40;p4"/>
          <p:cNvSpPr/>
          <p:nvPr/>
        </p:nvSpPr>
        <p:spPr>
          <a:xfrm>
            <a:off x="1143000" y="2368296"/>
            <a:ext cx="4526280" cy="292608"/>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500"/>
              <a:buFont typeface="Cambria" panose="0204050305040603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Research Questions</a:t>
            </a:r>
            <a:endParaRPr sz="15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 name="Google Shape;41;p4"/>
          <p:cNvSpPr/>
          <p:nvPr/>
        </p:nvSpPr>
        <p:spPr>
          <a:xfrm>
            <a:off x="1143000" y="2642616"/>
            <a:ext cx="45262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50"/>
              <a:buFont typeface="Calibri" panose="020F0502020204030204"/>
              <a:buNone/>
            </a:pPr>
            <a:r>
              <a:rPr lang="en-US" sz="1050" b="0" i="0" u="none" strike="noStrike" cap="none">
                <a:solidFill>
                  <a:srgbClr val="5B6B82"/>
                </a:solidFill>
                <a:latin typeface="Calibri" panose="020F0502020204030204"/>
                <a:ea typeface="Calibri" panose="020F0502020204030204"/>
                <a:cs typeface="Calibri" panose="020F0502020204030204"/>
                <a:sym typeface="Calibri" panose="020F0502020204030204"/>
              </a:rPr>
              <a:t>The four questions this project sets out to answer</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2" name="Google Shape;42;p4"/>
          <p:cNvSpPr/>
          <p:nvPr/>
        </p:nvSpPr>
        <p:spPr>
          <a:xfrm>
            <a:off x="548640" y="3108960"/>
            <a:ext cx="457200" cy="457200"/>
          </a:xfrm>
          <a:prstGeom prst="roundRect">
            <a:avLst>
              <a:gd name="adj" fmla="val 20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43" name="Google Shape;43;p4" descr="icons/layers_3DDC97.png"/>
          <p:cNvPicPr preferRelativeResize="0"/>
          <p:nvPr/>
        </p:nvPicPr>
        <p:blipFill rotWithShape="1">
          <a:blip r:embed="rId5"/>
          <a:srcRect/>
          <a:stretch>
            <a:fillRect/>
          </a:stretch>
        </p:blipFill>
        <p:spPr>
          <a:xfrm>
            <a:off x="640080" y="3200400"/>
            <a:ext cx="274320" cy="274320"/>
          </a:xfrm>
          <a:prstGeom prst="rect">
            <a:avLst/>
          </a:prstGeom>
          <a:noFill/>
          <a:ln>
            <a:noFill/>
          </a:ln>
        </p:spPr>
      </p:pic>
      <p:sp>
        <p:nvSpPr>
          <p:cNvPr id="44" name="Google Shape;44;p4"/>
          <p:cNvSpPr/>
          <p:nvPr/>
        </p:nvSpPr>
        <p:spPr>
          <a:xfrm>
            <a:off x="1143000" y="3026664"/>
            <a:ext cx="4526280" cy="292608"/>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500"/>
              <a:buFont typeface="Cambria" panose="0204050305040603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Related Work</a:t>
            </a:r>
            <a:endParaRPr sz="15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5" name="Google Shape;45;p4"/>
          <p:cNvSpPr/>
          <p:nvPr/>
        </p:nvSpPr>
        <p:spPr>
          <a:xfrm>
            <a:off x="1143000" y="3300984"/>
            <a:ext cx="45262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50"/>
              <a:buFont typeface="Calibri" panose="020F0502020204030204"/>
              <a:buNone/>
            </a:pPr>
            <a:r>
              <a:rPr lang="en-US" sz="1050" b="0" i="0" u="none" strike="noStrike" cap="none">
                <a:solidFill>
                  <a:srgbClr val="5B6B82"/>
                </a:solidFill>
                <a:latin typeface="Calibri" panose="020F0502020204030204"/>
                <a:ea typeface="Calibri" panose="020F0502020204030204"/>
                <a:cs typeface="Calibri" panose="020F0502020204030204"/>
                <a:sym typeface="Calibri" panose="020F0502020204030204"/>
              </a:rPr>
              <a:t>Enumeration tools, CVE frameworks, and LLM-driven agents</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 name="Google Shape;46;p4"/>
          <p:cNvSpPr/>
          <p:nvPr/>
        </p:nvSpPr>
        <p:spPr>
          <a:xfrm>
            <a:off x="548640" y="3767328"/>
            <a:ext cx="457200" cy="457200"/>
          </a:xfrm>
          <a:prstGeom prst="roundRect">
            <a:avLst>
              <a:gd name="adj" fmla="val 20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47" name="Google Shape;47;p4" descr="icons/branch_3DDC97.png"/>
          <p:cNvPicPr preferRelativeResize="0"/>
          <p:nvPr/>
        </p:nvPicPr>
        <p:blipFill rotWithShape="1">
          <a:blip r:embed="rId6"/>
          <a:srcRect/>
          <a:stretch>
            <a:fillRect/>
          </a:stretch>
        </p:blipFill>
        <p:spPr>
          <a:xfrm>
            <a:off x="640080" y="3858768"/>
            <a:ext cx="274320" cy="274320"/>
          </a:xfrm>
          <a:prstGeom prst="rect">
            <a:avLst/>
          </a:prstGeom>
          <a:noFill/>
          <a:ln>
            <a:noFill/>
          </a:ln>
        </p:spPr>
      </p:pic>
      <p:sp>
        <p:nvSpPr>
          <p:cNvPr id="48" name="Google Shape;48;p4"/>
          <p:cNvSpPr/>
          <p:nvPr/>
        </p:nvSpPr>
        <p:spPr>
          <a:xfrm>
            <a:off x="1143000" y="3685032"/>
            <a:ext cx="4526280" cy="292608"/>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500"/>
              <a:buFont typeface="Cambria" panose="0204050305040603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APEX Methodology</a:t>
            </a:r>
            <a:endParaRPr sz="15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9" name="Google Shape;49;p4"/>
          <p:cNvSpPr/>
          <p:nvPr/>
        </p:nvSpPr>
        <p:spPr>
          <a:xfrm>
            <a:off x="1143000" y="3959352"/>
            <a:ext cx="45262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50"/>
              <a:buFont typeface="Calibri" panose="020F0502020204030204"/>
              <a:buNone/>
            </a:pPr>
            <a:r>
              <a:rPr lang="en-US" sz="1050" b="0" i="0" u="none" strike="noStrike" cap="none">
                <a:solidFill>
                  <a:srgbClr val="5B6B82"/>
                </a:solidFill>
                <a:latin typeface="Calibri" panose="020F0502020204030204"/>
                <a:ea typeface="Calibri" panose="020F0502020204030204"/>
                <a:cs typeface="Calibri" panose="020F0502020204030204"/>
                <a:sym typeface="Calibri" panose="020F0502020204030204"/>
              </a:rPr>
              <a:t>The seven-phase pipeline, scoring engine and knowledge base</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0" name="Google Shape;50;p4"/>
          <p:cNvSpPr/>
          <p:nvPr/>
        </p:nvSpPr>
        <p:spPr>
          <a:xfrm>
            <a:off x="6126480" y="1792224"/>
            <a:ext cx="457200" cy="457200"/>
          </a:xfrm>
          <a:prstGeom prst="roundRect">
            <a:avLst>
              <a:gd name="adj" fmla="val 20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51" name="Google Shape;51;p4" descr="icons/shield_3DDC97.png"/>
          <p:cNvPicPr preferRelativeResize="0"/>
          <p:nvPr/>
        </p:nvPicPr>
        <p:blipFill rotWithShape="1">
          <a:blip r:embed="rId7"/>
          <a:srcRect/>
          <a:stretch>
            <a:fillRect/>
          </a:stretch>
        </p:blipFill>
        <p:spPr>
          <a:xfrm>
            <a:off x="6217920" y="1883664"/>
            <a:ext cx="274320" cy="274320"/>
          </a:xfrm>
          <a:prstGeom prst="rect">
            <a:avLst/>
          </a:prstGeom>
          <a:noFill/>
          <a:ln>
            <a:noFill/>
          </a:ln>
        </p:spPr>
      </p:pic>
      <p:sp>
        <p:nvSpPr>
          <p:cNvPr id="52" name="Google Shape;52;p4"/>
          <p:cNvSpPr/>
          <p:nvPr/>
        </p:nvSpPr>
        <p:spPr>
          <a:xfrm>
            <a:off x="6720840" y="1709928"/>
            <a:ext cx="4526280" cy="292608"/>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500"/>
              <a:buFont typeface="Cambria" panose="0204050305040603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Ethical Framework</a:t>
            </a:r>
            <a:endParaRPr sz="15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3" name="Google Shape;53;p4"/>
          <p:cNvSpPr/>
          <p:nvPr/>
        </p:nvSpPr>
        <p:spPr>
          <a:xfrm>
            <a:off x="6720840" y="1984248"/>
            <a:ext cx="45262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50"/>
              <a:buFont typeface="Calibri" panose="020F0502020204030204"/>
              <a:buNone/>
            </a:pPr>
            <a:r>
              <a:rPr lang="en-US" sz="1050" b="0" i="0" u="none" strike="noStrike" cap="none">
                <a:solidFill>
                  <a:srgbClr val="5B6B82"/>
                </a:solidFill>
                <a:latin typeface="Calibri" panose="020F0502020204030204"/>
                <a:ea typeface="Calibri" panose="020F0502020204030204"/>
                <a:cs typeface="Calibri" panose="020F0502020204030204"/>
                <a:sym typeface="Calibri" panose="020F0502020204030204"/>
              </a:rPr>
              <a:t>How autonomous exploitation is kept safe and authorised</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4" name="Google Shape;54;p4"/>
          <p:cNvSpPr/>
          <p:nvPr/>
        </p:nvSpPr>
        <p:spPr>
          <a:xfrm>
            <a:off x="6126480" y="2450592"/>
            <a:ext cx="457200" cy="457200"/>
          </a:xfrm>
          <a:prstGeom prst="roundRect">
            <a:avLst>
              <a:gd name="adj" fmla="val 20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55" name="Google Shape;55;p4" descr="icons/cpu_3DDC97.png"/>
          <p:cNvPicPr preferRelativeResize="0"/>
          <p:nvPr/>
        </p:nvPicPr>
        <p:blipFill rotWithShape="1">
          <a:blip r:embed="rId8"/>
          <a:srcRect/>
          <a:stretch>
            <a:fillRect/>
          </a:stretch>
        </p:blipFill>
        <p:spPr>
          <a:xfrm>
            <a:off x="6217920" y="2542032"/>
            <a:ext cx="274320" cy="274320"/>
          </a:xfrm>
          <a:prstGeom prst="rect">
            <a:avLst/>
          </a:prstGeom>
          <a:noFill/>
          <a:ln>
            <a:noFill/>
          </a:ln>
        </p:spPr>
      </p:pic>
      <p:sp>
        <p:nvSpPr>
          <p:cNvPr id="56" name="Google Shape;56;p4"/>
          <p:cNvSpPr/>
          <p:nvPr/>
        </p:nvSpPr>
        <p:spPr>
          <a:xfrm>
            <a:off x="6720840" y="2368296"/>
            <a:ext cx="4526280" cy="292608"/>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500"/>
              <a:buFont typeface="Cambria" panose="0204050305040603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Live Demo</a:t>
            </a:r>
            <a:endParaRPr sz="15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7" name="Google Shape;57;p4"/>
          <p:cNvSpPr/>
          <p:nvPr/>
        </p:nvSpPr>
        <p:spPr>
          <a:xfrm>
            <a:off x="6720840" y="2642616"/>
            <a:ext cx="45262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50"/>
              <a:buFont typeface="Calibri" panose="020F0502020204030204"/>
              <a:buNone/>
            </a:pPr>
            <a:r>
              <a:rPr lang="en-US" sz="105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running end-to-end on a vulnerable lab machine</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58" name="Google Shape;58;p4"/>
          <p:cNvSpPr/>
          <p:nvPr/>
        </p:nvSpPr>
        <p:spPr>
          <a:xfrm>
            <a:off x="6126480" y="3108960"/>
            <a:ext cx="457200" cy="457200"/>
          </a:xfrm>
          <a:prstGeom prst="roundRect">
            <a:avLst>
              <a:gd name="adj" fmla="val 20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59" name="Google Shape;59;p4" descr="icons/check_3DDC97.png"/>
          <p:cNvPicPr preferRelativeResize="0"/>
          <p:nvPr/>
        </p:nvPicPr>
        <p:blipFill rotWithShape="1">
          <a:blip r:embed="rId9"/>
          <a:srcRect/>
          <a:stretch>
            <a:fillRect/>
          </a:stretch>
        </p:blipFill>
        <p:spPr>
          <a:xfrm>
            <a:off x="6217920" y="3200400"/>
            <a:ext cx="274320" cy="274320"/>
          </a:xfrm>
          <a:prstGeom prst="rect">
            <a:avLst/>
          </a:prstGeom>
          <a:noFill/>
          <a:ln>
            <a:noFill/>
          </a:ln>
        </p:spPr>
      </p:pic>
      <p:sp>
        <p:nvSpPr>
          <p:cNvPr id="60" name="Google Shape;60;p4"/>
          <p:cNvSpPr/>
          <p:nvPr/>
        </p:nvSpPr>
        <p:spPr>
          <a:xfrm>
            <a:off x="6720840" y="3026664"/>
            <a:ext cx="4526280" cy="292608"/>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500"/>
              <a:buFont typeface="Cambria" panose="0204050305040603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Outcomes &amp; Future Work</a:t>
            </a:r>
            <a:endParaRPr sz="15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1" name="Google Shape;61;p4"/>
          <p:cNvSpPr/>
          <p:nvPr/>
        </p:nvSpPr>
        <p:spPr>
          <a:xfrm>
            <a:off x="6720840" y="3300984"/>
            <a:ext cx="45262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50"/>
              <a:buFont typeface="Calibri" panose="020F0502020204030204"/>
              <a:buNone/>
            </a:pPr>
            <a:r>
              <a:rPr lang="en-US" sz="1050" b="0" i="0" u="none" strike="noStrike" cap="none">
                <a:solidFill>
                  <a:srgbClr val="5B6B82"/>
                </a:solidFill>
                <a:latin typeface="Calibri" panose="020F0502020204030204"/>
                <a:ea typeface="Calibri" panose="020F0502020204030204"/>
                <a:cs typeface="Calibri" panose="020F0502020204030204"/>
                <a:sym typeface="Calibri" panose="020F0502020204030204"/>
              </a:rPr>
              <a:t>What this proves, and where it goes next</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2" name="Google Shape;62;p4"/>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63" name="Google Shape;63;p4"/>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2</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5"/>
          <p:cNvSpPr txBox="1"/>
          <p:nvPr/>
        </p:nvSpPr>
        <p:spPr>
          <a:xfrm>
            <a:off x="548640" y="384048"/>
            <a:ext cx="7315200" cy="32004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1400"/>
              <a:buFont typeface="Arial" panose="020B0604020202020204"/>
              <a:buNone/>
            </a:pPr>
            <a:r>
              <a:rPr lang="en-US" sz="1400" b="1" i="0" u="none" strike="noStrike" cap="none">
                <a:solidFill>
                  <a:srgbClr val="3DDC97"/>
                </a:solidFill>
                <a:latin typeface="Calibri" panose="020F0502020204030204"/>
                <a:ea typeface="Calibri" panose="020F0502020204030204"/>
                <a:cs typeface="Calibri" panose="020F0502020204030204"/>
                <a:sym typeface="Calibri" panose="020F0502020204030204"/>
              </a:rPr>
              <a:t>INTRODUCTION</a:t>
            </a:r>
          </a:p>
        </p:txBody>
      </p:sp>
      <p:sp>
        <p:nvSpPr>
          <p:cNvPr id="69" name="Google Shape;69;p5"/>
          <p:cNvSpPr txBox="1"/>
          <p:nvPr/>
        </p:nvSpPr>
        <p:spPr>
          <a:xfrm>
            <a:off x="548640" y="731520"/>
            <a:ext cx="11155680" cy="86868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300"/>
              <a:buFont typeface="Arial" panose="020B0604020202020204"/>
              <a:buNone/>
            </a:pPr>
            <a:r>
              <a:rPr lang="en-US" sz="3300" b="1" i="0" u="none" strike="noStrike" cap="none">
                <a:solidFill>
                  <a:srgbClr val="0B1120"/>
                </a:solidFill>
                <a:latin typeface="Cambria" panose="02040503050406030204"/>
                <a:ea typeface="Cambria" panose="02040503050406030204"/>
                <a:cs typeface="Cambria" panose="02040503050406030204"/>
                <a:sym typeface="Cambria" panose="02040503050406030204"/>
              </a:rPr>
              <a:t>What is APEX?</a:t>
            </a:r>
          </a:p>
        </p:txBody>
      </p:sp>
      <p:sp>
        <p:nvSpPr>
          <p:cNvPr id="70" name="Google Shape;70;p5"/>
          <p:cNvSpPr txBox="1"/>
          <p:nvPr/>
        </p:nvSpPr>
        <p:spPr>
          <a:xfrm>
            <a:off x="548640" y="1591056"/>
            <a:ext cx="10972800" cy="868680"/>
          </a:xfrm>
          <a:prstGeom prst="rect">
            <a:avLst/>
          </a:prstGeom>
          <a:noFill/>
          <a:ln>
            <a:noFill/>
          </a:ln>
        </p:spPr>
        <p:txBody>
          <a:bodyPr spcFirstLastPara="1" wrap="square" lIns="0" tIns="0" rIns="0" bIns="0" anchor="t" anchorCtr="0">
            <a:spAutoFit/>
          </a:bodyPr>
          <a:lstStyle/>
          <a:p>
            <a:pPr marL="0" marR="0" lvl="0" indent="0" algn="l" rtl="0">
              <a:lnSpc>
                <a:spcPct val="113000"/>
              </a:lnSpc>
              <a:spcBef>
                <a:spcPts val="0"/>
              </a:spcBef>
              <a:spcAft>
                <a:spcPts val="0"/>
              </a:spcAft>
              <a:buClr>
                <a:srgbClr val="000000"/>
              </a:buClr>
              <a:buSzPts val="1500"/>
              <a:buFont typeface="Arial" panose="020B0604020202020204"/>
              <a:buNone/>
            </a:pPr>
            <a:r>
              <a:rPr lang="en-US" sz="15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automates the hardest part of a Linux penetration test: after a foothold, it reads the enumeration output, decides </a:t>
            </a:r>
            <a:r>
              <a:rPr lang="en-US" sz="1500" b="1" i="0" u="none" strike="noStrike" cap="none">
                <a:solidFill>
                  <a:srgbClr val="5B6B82"/>
                </a:solidFill>
                <a:latin typeface="Calibri" panose="020F0502020204030204"/>
                <a:ea typeface="Calibri" panose="020F0502020204030204"/>
                <a:cs typeface="Calibri" panose="020F0502020204030204"/>
                <a:sym typeface="Calibri" panose="020F0502020204030204"/>
              </a:rPr>
              <a:t>which</a:t>
            </a:r>
            <a:r>
              <a:rPr lang="en-US" sz="1500" b="0" i="0" u="none" strike="noStrike" cap="none">
                <a:solidFill>
                  <a:srgbClr val="5B6B82"/>
                </a:solidFill>
                <a:latin typeface="Calibri" panose="020F0502020204030204"/>
                <a:ea typeface="Calibri" panose="020F0502020204030204"/>
                <a:cs typeface="Calibri" panose="020F0502020204030204"/>
                <a:sym typeface="Calibri" panose="020F0502020204030204"/>
              </a:rPr>
              <a:t> weaknesses to try and in what order, runs them safely in a lab, and writes up exactly what happened — all without a human or an LLM making the call.</a:t>
            </a:r>
          </a:p>
        </p:txBody>
      </p:sp>
      <p:sp>
        <p:nvSpPr>
          <p:cNvPr id="71" name="Google Shape;71;p5"/>
          <p:cNvSpPr/>
          <p:nvPr/>
        </p:nvSpPr>
        <p:spPr>
          <a:xfrm>
            <a:off x="548640" y="2743200"/>
            <a:ext cx="3456432" cy="1463040"/>
          </a:xfrm>
          <a:prstGeom prst="roundRect">
            <a:avLst>
              <a:gd name="adj" fmla="val 8000"/>
            </a:avLst>
          </a:prstGeom>
          <a:solidFill>
            <a:srgbClr val="FFFFFF"/>
          </a:solidFill>
          <a:ln w="12700" cap="flat" cmpd="sng">
            <a:solidFill>
              <a:srgbClr val="E3E9F0"/>
            </a:solidFill>
            <a:prstDash val="solid"/>
            <a:round/>
            <a:headEnd type="none" w="sm" len="sm"/>
            <a:tailEnd type="none" w="sm" len="sm"/>
          </a:ln>
        </p:spPr>
        <p:txBody>
          <a:bodyPr spcFirstLastPara="1" wrap="square" lIns="182875" tIns="155425" rIns="182875" bIns="109725" anchor="t" anchorCtr="0">
            <a:noAutofit/>
          </a:bodyPr>
          <a:lstStyle/>
          <a:p>
            <a:pPr marL="0" marR="0" lvl="0" indent="0" algn="l" rtl="0">
              <a:lnSpc>
                <a:spcPct val="100000"/>
              </a:lnSpc>
              <a:spcBef>
                <a:spcPts val="0"/>
              </a:spcBef>
              <a:spcAft>
                <a:spcPts val="0"/>
              </a:spcAft>
              <a:buClr>
                <a:srgbClr val="000000"/>
              </a:buClr>
              <a:buSzPts val="1500"/>
              <a:buFont typeface="Arial" panose="020B060402020202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Rule-based, not AI</a:t>
            </a:r>
          </a:p>
          <a:p>
            <a:pPr marL="0" marR="0" lvl="0" indent="0" algn="l" rtl="0">
              <a:lnSpc>
                <a:spcPct val="110000"/>
              </a:lnSpc>
              <a:spcBef>
                <a:spcPts val="600"/>
              </a:spcBef>
              <a:spcAft>
                <a:spcPts val="0"/>
              </a:spcAft>
              <a:buClr>
                <a:srgbClr val="000000"/>
              </a:buClr>
              <a:buSzPts val="1150"/>
              <a:buFont typeface="Arial" panose="020B0604020202020204"/>
              <a:buNone/>
            </a:pPr>
            <a:r>
              <a:rPr lang="en-US" sz="1150" b="0" i="0" u="none" strike="noStrike" cap="none">
                <a:solidFill>
                  <a:srgbClr val="5B6B82"/>
                </a:solidFill>
                <a:latin typeface="Calibri" panose="020F0502020204030204"/>
                <a:ea typeface="Calibri" panose="020F0502020204030204"/>
                <a:cs typeface="Calibri" panose="020F0502020204030204"/>
                <a:sym typeface="Calibri" panose="020F0502020204030204"/>
              </a:rPr>
              <a:t>A weighted-scoring and prerequisite-rule engine picks the exploitation path — deterministic and fully explainable, with no LLM deciding.</a:t>
            </a:r>
          </a:p>
        </p:txBody>
      </p:sp>
      <p:sp>
        <p:nvSpPr>
          <p:cNvPr id="72" name="Google Shape;72;p5"/>
          <p:cNvSpPr/>
          <p:nvPr/>
        </p:nvSpPr>
        <p:spPr>
          <a:xfrm>
            <a:off x="4261104" y="2743200"/>
            <a:ext cx="3456432" cy="1463040"/>
          </a:xfrm>
          <a:prstGeom prst="roundRect">
            <a:avLst>
              <a:gd name="adj" fmla="val 8000"/>
            </a:avLst>
          </a:prstGeom>
          <a:solidFill>
            <a:srgbClr val="FFFFFF"/>
          </a:solidFill>
          <a:ln w="12700" cap="flat" cmpd="sng">
            <a:solidFill>
              <a:srgbClr val="E3E9F0"/>
            </a:solidFill>
            <a:prstDash val="solid"/>
            <a:round/>
            <a:headEnd type="none" w="sm" len="sm"/>
            <a:tailEnd type="none" w="sm" len="sm"/>
          </a:ln>
        </p:spPr>
        <p:txBody>
          <a:bodyPr spcFirstLastPara="1" wrap="square" lIns="182875" tIns="155425" rIns="182875" bIns="109725" anchor="t" anchorCtr="0">
            <a:noAutofit/>
          </a:bodyPr>
          <a:lstStyle/>
          <a:p>
            <a:pPr marL="0" marR="0" lvl="0" indent="0" algn="l" rtl="0">
              <a:lnSpc>
                <a:spcPct val="100000"/>
              </a:lnSpc>
              <a:spcBef>
                <a:spcPts val="0"/>
              </a:spcBef>
              <a:spcAft>
                <a:spcPts val="0"/>
              </a:spcAft>
              <a:buClr>
                <a:srgbClr val="000000"/>
              </a:buClr>
              <a:buSzPts val="1500"/>
              <a:buFont typeface="Arial" panose="020B060402020202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End-to-end &amp; auditable</a:t>
            </a:r>
          </a:p>
          <a:p>
            <a:pPr marL="0" marR="0" lvl="0" indent="0" algn="l" rtl="0">
              <a:lnSpc>
                <a:spcPct val="110000"/>
              </a:lnSpc>
              <a:spcBef>
                <a:spcPts val="600"/>
              </a:spcBef>
              <a:spcAft>
                <a:spcPts val="0"/>
              </a:spcAft>
              <a:buClr>
                <a:srgbClr val="000000"/>
              </a:buClr>
              <a:buSzPts val="1150"/>
              <a:buFont typeface="Arial" panose="020B0604020202020204"/>
              <a:buNone/>
            </a:pPr>
            <a:r>
              <a:rPr lang="en-US" sz="1150" b="0" i="0" u="none" strike="noStrike" cap="none">
                <a:solidFill>
                  <a:srgbClr val="5B6B82"/>
                </a:solidFill>
                <a:latin typeface="Calibri" panose="020F0502020204030204"/>
                <a:ea typeface="Calibri" panose="020F0502020204030204"/>
                <a:cs typeface="Calibri" panose="020F0502020204030204"/>
                <a:sym typeface="Calibri" panose="020F0502020204030204"/>
              </a:rPr>
              <a:t>Seven phases run from enumeration → ranking → verified exploitation → report, capturing the whole decision chain for review.</a:t>
            </a:r>
          </a:p>
        </p:txBody>
      </p:sp>
      <p:sp>
        <p:nvSpPr>
          <p:cNvPr id="73" name="Google Shape;73;p5"/>
          <p:cNvSpPr/>
          <p:nvPr/>
        </p:nvSpPr>
        <p:spPr>
          <a:xfrm>
            <a:off x="7973567" y="2743200"/>
            <a:ext cx="3456432" cy="1463040"/>
          </a:xfrm>
          <a:prstGeom prst="roundRect">
            <a:avLst>
              <a:gd name="adj" fmla="val 8000"/>
            </a:avLst>
          </a:prstGeom>
          <a:solidFill>
            <a:srgbClr val="FFFFFF"/>
          </a:solidFill>
          <a:ln w="12700" cap="flat" cmpd="sng">
            <a:solidFill>
              <a:srgbClr val="E3E9F0"/>
            </a:solidFill>
            <a:prstDash val="solid"/>
            <a:round/>
            <a:headEnd type="none" w="sm" len="sm"/>
            <a:tailEnd type="none" w="sm" len="sm"/>
          </a:ln>
        </p:spPr>
        <p:txBody>
          <a:bodyPr spcFirstLastPara="1" wrap="square" lIns="182875" tIns="155425" rIns="182875" bIns="109725" anchor="t" anchorCtr="0">
            <a:noAutofit/>
          </a:bodyPr>
          <a:lstStyle/>
          <a:p>
            <a:pPr marL="0" marR="0" lvl="0" indent="0" algn="l" rtl="0">
              <a:lnSpc>
                <a:spcPct val="100000"/>
              </a:lnSpc>
              <a:spcBef>
                <a:spcPts val="0"/>
              </a:spcBef>
              <a:spcAft>
                <a:spcPts val="0"/>
              </a:spcAft>
              <a:buClr>
                <a:srgbClr val="000000"/>
              </a:buClr>
              <a:buSzPts val="1500"/>
              <a:buFont typeface="Arial" panose="020B0604020202020204"/>
              <a:buNone/>
            </a:pPr>
            <a:r>
              <a:rPr lang="en-US" sz="1500" b="1" i="0" u="none" strike="noStrike" cap="none">
                <a:solidFill>
                  <a:srgbClr val="0B1120"/>
                </a:solidFill>
                <a:latin typeface="Cambria" panose="02040503050406030204"/>
                <a:ea typeface="Cambria" panose="02040503050406030204"/>
                <a:cs typeface="Cambria" panose="02040503050406030204"/>
                <a:sym typeface="Cambria" panose="02040503050406030204"/>
              </a:rPr>
              <a:t>Runs anywhere</a:t>
            </a:r>
          </a:p>
          <a:p>
            <a:pPr marL="0" marR="0" lvl="0" indent="0" algn="l" rtl="0">
              <a:lnSpc>
                <a:spcPct val="110000"/>
              </a:lnSpc>
              <a:spcBef>
                <a:spcPts val="600"/>
              </a:spcBef>
              <a:spcAft>
                <a:spcPts val="0"/>
              </a:spcAft>
              <a:buClr>
                <a:srgbClr val="000000"/>
              </a:buClr>
              <a:buSzPts val="1150"/>
              <a:buFont typeface="Arial" panose="020B0604020202020204"/>
              <a:buNone/>
            </a:pPr>
            <a:r>
              <a:rPr lang="en-US" sz="1150" b="0" i="0" u="none" strike="noStrike" cap="none">
                <a:solidFill>
                  <a:srgbClr val="5B6B82"/>
                </a:solidFill>
                <a:latin typeface="Calibri" panose="020F0502020204030204"/>
                <a:ea typeface="Calibri" panose="020F0502020204030204"/>
                <a:cs typeface="Calibri" panose="020F0502020204030204"/>
                <a:sym typeface="Calibri" panose="020F0502020204030204"/>
              </a:rPr>
              <a:t>A Python framework plus a portable, dependency-free Bash package for Linux targets that have no Python installed.</a:t>
            </a:r>
          </a:p>
        </p:txBody>
      </p:sp>
      <p:sp>
        <p:nvSpPr>
          <p:cNvPr id="74" name="Google Shape;74;p5"/>
          <p:cNvSpPr/>
          <p:nvPr/>
        </p:nvSpPr>
        <p:spPr>
          <a:xfrm>
            <a:off x="548640" y="4526280"/>
            <a:ext cx="11091672" cy="1234440"/>
          </a:xfrm>
          <a:prstGeom prst="roundRect">
            <a:avLst>
              <a:gd name="adj" fmla="val 7000"/>
            </a:avLst>
          </a:prstGeom>
          <a:solidFill>
            <a:srgbClr val="0B1120"/>
          </a:solidFill>
          <a:ln>
            <a:noFill/>
          </a:ln>
        </p:spPr>
        <p:txBody>
          <a:bodyPr spcFirstLastPara="1" wrap="square" lIns="320025" tIns="91425" rIns="320025" bIns="91425" anchor="ctr" anchorCtr="0">
            <a:noAutofit/>
          </a:bodyPr>
          <a:lstStyle/>
          <a:p>
            <a:pPr marL="0" marR="0" lvl="0" indent="0" algn="l" rtl="0">
              <a:lnSpc>
                <a:spcPct val="105000"/>
              </a:lnSpc>
              <a:spcBef>
                <a:spcPts val="0"/>
              </a:spcBef>
              <a:spcAft>
                <a:spcPts val="0"/>
              </a:spcAft>
              <a:buClr>
                <a:srgbClr val="000000"/>
              </a:buClr>
              <a:buSzPts val="1700"/>
              <a:buFont typeface="Arial" panose="020B0604020202020204"/>
              <a:buNone/>
            </a:pPr>
            <a:r>
              <a:rPr lang="en-US" sz="1700" b="1" i="0" u="none" strike="noStrike" cap="none">
                <a:solidFill>
                  <a:srgbClr val="3DDC97"/>
                </a:solidFill>
                <a:latin typeface="Cambria" panose="02040503050406030204"/>
                <a:ea typeface="Cambria" panose="02040503050406030204"/>
                <a:cs typeface="Cambria" panose="02040503050406030204"/>
                <a:sym typeface="Cambria" panose="02040503050406030204"/>
              </a:rPr>
              <a:t>APEX</a:t>
            </a:r>
            <a:r>
              <a:rPr lang="en-US" sz="1700" b="1" i="0" u="none" strike="noStrike" cap="none">
                <a:solidFill>
                  <a:srgbClr val="FFFFFF"/>
                </a:solidFill>
                <a:latin typeface="Cambria" panose="02040503050406030204"/>
                <a:ea typeface="Cambria" panose="02040503050406030204"/>
                <a:cs typeface="Cambria" panose="02040503050406030204"/>
                <a:sym typeface="Cambria" panose="02040503050406030204"/>
              </a:rPr>
              <a:t>  —  Autonomous Privilege Escalation eXecutor</a:t>
            </a:r>
          </a:p>
          <a:p>
            <a:pPr marL="0" marR="0" lvl="0" indent="0" algn="l" rtl="0">
              <a:lnSpc>
                <a:spcPct val="110000"/>
              </a:lnSpc>
              <a:spcBef>
                <a:spcPts val="500"/>
              </a:spcBef>
              <a:spcAft>
                <a:spcPts val="0"/>
              </a:spcAft>
              <a:buClr>
                <a:srgbClr val="000000"/>
              </a:buClr>
              <a:buSzPts val="1250"/>
              <a:buFont typeface="Arial" panose="020B0604020202020204"/>
              <a:buNone/>
            </a:pPr>
            <a:r>
              <a:rPr lang="en-US" sz="1250" b="0" i="0" u="none" strike="noStrike" cap="none">
                <a:solidFill>
                  <a:srgbClr val="C7D1DE"/>
                </a:solidFill>
                <a:latin typeface="Calibri" panose="020F0502020204030204"/>
                <a:ea typeface="Calibri" panose="020F0502020204030204"/>
                <a:cs typeface="Calibri" panose="020F0502020204030204"/>
                <a:sym typeface="Calibri" panose="020F0502020204030204"/>
              </a:rPr>
              <a:t>A seven-phase, auditable framework that turns raw Linux enumeration into a ranked, verified and fully documented set of privilege-escalation attempts.</a:t>
            </a:r>
          </a:p>
        </p:txBody>
      </p:sp>
      <p:sp>
        <p:nvSpPr>
          <p:cNvPr id="75" name="Google Shape;75;p5"/>
          <p:cNvSpPr txBox="1"/>
          <p:nvPr/>
        </p:nvSpPr>
        <p:spPr>
          <a:xfrm>
            <a:off x="457200" y="6446520"/>
            <a:ext cx="6400800" cy="27432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1000"/>
              <a:buFont typeface="Arial" panose="020B0604020202020204"/>
              <a:buNone/>
            </a:pPr>
            <a:r>
              <a:rPr lang="en-US" sz="10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p>
        </p:txBody>
      </p:sp>
      <p:sp>
        <p:nvSpPr>
          <p:cNvPr id="76" name="Google Shape;76;p5"/>
          <p:cNvSpPr txBox="1"/>
          <p:nvPr/>
        </p:nvSpPr>
        <p:spPr>
          <a:xfrm>
            <a:off x="11274552" y="6446520"/>
            <a:ext cx="457200" cy="274320"/>
          </a:xfrm>
          <a:prstGeom prst="rect">
            <a:avLst/>
          </a:prstGeom>
          <a:noFill/>
          <a:ln>
            <a:noFill/>
          </a:ln>
        </p:spPr>
        <p:txBody>
          <a:bodyPr spcFirstLastPara="1" wrap="square" lIns="0" tIns="0" rIns="0" bIns="0" anchor="t" anchorCtr="0">
            <a:spAutoFit/>
          </a:bodyPr>
          <a:lstStyle/>
          <a:p>
            <a:pPr marL="0" marR="0" lvl="0" indent="0" algn="r" rtl="0">
              <a:lnSpc>
                <a:spcPct val="100000"/>
              </a:lnSpc>
              <a:spcBef>
                <a:spcPts val="0"/>
              </a:spcBef>
              <a:spcAft>
                <a:spcPts val="0"/>
              </a:spcAft>
              <a:buClr>
                <a:srgbClr val="000000"/>
              </a:buClr>
              <a:buSzPts val="1000"/>
              <a:buFont typeface="Arial" panose="020B0604020202020204"/>
              <a:buNone/>
            </a:pPr>
            <a:r>
              <a:rPr lang="en-US" sz="1000" b="0" i="0" u="none" strike="noStrike" cap="none">
                <a:solidFill>
                  <a:srgbClr val="5B6B82"/>
                </a:solidFill>
                <a:latin typeface="Calibri" panose="020F0502020204030204"/>
                <a:ea typeface="Calibri" panose="020F0502020204030204"/>
                <a:cs typeface="Calibri" panose="020F0502020204030204"/>
                <a:sym typeface="Calibri" panose="020F0502020204030204"/>
              </a:rP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81"/>
        <p:cNvGrpSpPr/>
        <p:nvPr/>
      </p:nvGrpSpPr>
      <p:grpSpPr>
        <a:xfrm>
          <a:off x="0" y="0"/>
          <a:ext cx="0" cy="0"/>
          <a:chOff x="0" y="0"/>
          <a:chExt cx="0" cy="0"/>
        </a:xfrm>
      </p:grpSpPr>
      <p:sp>
        <p:nvSpPr>
          <p:cNvPr id="82" name="Google Shape;82;p6"/>
          <p:cNvSpPr txBox="1"/>
          <p:nvPr/>
        </p:nvSpPr>
        <p:spPr>
          <a:xfrm>
            <a:off x="548640" y="384048"/>
            <a:ext cx="7315200" cy="32004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1400"/>
              <a:buFont typeface="Arial" panose="020B0604020202020204"/>
              <a:buNone/>
            </a:pPr>
            <a:r>
              <a:rPr lang="en-US" sz="1400" b="1" i="0" u="none" strike="noStrike" cap="none">
                <a:solidFill>
                  <a:srgbClr val="3DDC97"/>
                </a:solidFill>
                <a:latin typeface="Calibri" panose="020F0502020204030204"/>
                <a:ea typeface="Calibri" panose="020F0502020204030204"/>
                <a:cs typeface="Calibri" panose="020F0502020204030204"/>
                <a:sym typeface="Calibri" panose="020F0502020204030204"/>
              </a:rPr>
              <a:t>THE PROBLEM</a:t>
            </a:r>
          </a:p>
        </p:txBody>
      </p:sp>
      <p:sp>
        <p:nvSpPr>
          <p:cNvPr id="83" name="Google Shape;83;p6"/>
          <p:cNvSpPr txBox="1"/>
          <p:nvPr/>
        </p:nvSpPr>
        <p:spPr>
          <a:xfrm>
            <a:off x="548640" y="731520"/>
            <a:ext cx="11155680" cy="86868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3100"/>
              <a:buFont typeface="Arial" panose="020B0604020202020204"/>
              <a:buNone/>
            </a:pPr>
            <a:r>
              <a:rPr lang="en-US" sz="3100" b="1" i="0" u="none" strike="noStrike" cap="none">
                <a:solidFill>
                  <a:srgbClr val="0B1120"/>
                </a:solidFill>
                <a:latin typeface="Cambria" panose="02040503050406030204"/>
                <a:ea typeface="Cambria" panose="02040503050406030204"/>
                <a:cs typeface="Cambria" panose="02040503050406030204"/>
                <a:sym typeface="Cambria" panose="02040503050406030204"/>
              </a:rPr>
              <a:t>Finding weaknesses is easy. Picking which to use isn’t.</a:t>
            </a:r>
          </a:p>
        </p:txBody>
      </p:sp>
      <p:sp>
        <p:nvSpPr>
          <p:cNvPr id="84" name="Google Shape;84;p6"/>
          <p:cNvSpPr txBox="1"/>
          <p:nvPr/>
        </p:nvSpPr>
        <p:spPr>
          <a:xfrm>
            <a:off x="548640" y="1627632"/>
            <a:ext cx="10972800" cy="685800"/>
          </a:xfrm>
          <a:prstGeom prst="rect">
            <a:avLst/>
          </a:prstGeom>
          <a:noFill/>
          <a:ln>
            <a:noFill/>
          </a:ln>
        </p:spPr>
        <p:txBody>
          <a:bodyPr spcFirstLastPara="1" wrap="square" lIns="0" tIns="0" rIns="0" bIns="0" anchor="t" anchorCtr="0">
            <a:spAutoFit/>
          </a:bodyPr>
          <a:lstStyle/>
          <a:p>
            <a:pPr marL="0" marR="0" lvl="0" indent="0" algn="l" rtl="0">
              <a:lnSpc>
                <a:spcPct val="112000"/>
              </a:lnSpc>
              <a:spcBef>
                <a:spcPts val="0"/>
              </a:spcBef>
              <a:spcAft>
                <a:spcPts val="0"/>
              </a:spcAft>
              <a:buClr>
                <a:srgbClr val="000000"/>
              </a:buClr>
              <a:buSzPts val="1500"/>
              <a:buFont typeface="Arial" panose="020B0604020202020204"/>
              <a:buNone/>
            </a:pPr>
            <a:r>
              <a:rPr lang="en-US" sz="1500" b="0" i="0" u="none" strike="noStrike" cap="none">
                <a:solidFill>
                  <a:srgbClr val="5B6B82"/>
                </a:solidFill>
                <a:latin typeface="Calibri" panose="020F0502020204030204"/>
                <a:ea typeface="Calibri" panose="020F0502020204030204"/>
                <a:cs typeface="Calibri" panose="020F0502020204030204"/>
                <a:sym typeface="Calibri" panose="020F0502020204030204"/>
              </a:rPr>
              <a:t>Once you have a foothold, finding weaknesses is fully automated. Choosing </a:t>
            </a:r>
            <a:r>
              <a:rPr lang="en-US" sz="1500" b="1" i="0" u="none" strike="noStrike" cap="none">
                <a:solidFill>
                  <a:srgbClr val="5B6B82"/>
                </a:solidFill>
                <a:latin typeface="Calibri" panose="020F0502020204030204"/>
                <a:ea typeface="Calibri" panose="020F0502020204030204"/>
                <a:cs typeface="Calibri" panose="020F0502020204030204"/>
                <a:sym typeface="Calibri" panose="020F0502020204030204"/>
              </a:rPr>
              <a:t>which</a:t>
            </a:r>
            <a:r>
              <a:rPr lang="en-US" sz="1500" b="0" i="0" u="none" strike="noStrike" cap="none">
                <a:solidFill>
                  <a:srgbClr val="5B6B82"/>
                </a:solidFill>
                <a:latin typeface="Calibri" panose="020F0502020204030204"/>
                <a:ea typeface="Calibri" panose="020F0502020204030204"/>
                <a:cs typeface="Calibri" panose="020F0502020204030204"/>
                <a:sym typeface="Calibri" panose="020F0502020204030204"/>
              </a:rPr>
              <a:t> of them to actually use — and in what order — is still done by hand.</a:t>
            </a:r>
          </a:p>
        </p:txBody>
      </p:sp>
      <p:sp>
        <p:nvSpPr>
          <p:cNvPr id="85" name="Google Shape;85;p6"/>
          <p:cNvSpPr/>
          <p:nvPr/>
        </p:nvSpPr>
        <p:spPr>
          <a:xfrm>
            <a:off x="548640" y="2514600"/>
            <a:ext cx="2377440" cy="1572768"/>
          </a:xfrm>
          <a:prstGeom prst="roundRect">
            <a:avLst>
              <a:gd name="adj" fmla="val 9000"/>
            </a:avLst>
          </a:prstGeom>
          <a:solidFill>
            <a:srgbClr val="FFFFFF"/>
          </a:solidFill>
          <a:ln w="12700" cap="flat" cmpd="sng">
            <a:solidFill>
              <a:srgbClr val="E3E9F0"/>
            </a:solidFill>
            <a:prstDash val="solid"/>
            <a:round/>
            <a:headEnd type="none" w="sm" len="sm"/>
            <a:tailEnd type="none" w="sm" len="sm"/>
          </a:ln>
        </p:spPr>
        <p:txBody>
          <a:bodyPr spcFirstLastPara="1" wrap="square" lIns="164575" tIns="146300" rIns="164575" bIns="109725" anchor="t" anchorCtr="0">
            <a:noAutofit/>
          </a:bodyPr>
          <a:lstStyle/>
          <a:p>
            <a:pPr marL="0" marR="0" lvl="0" indent="0" algn="l" rtl="0">
              <a:lnSpc>
                <a:spcPct val="100000"/>
              </a:lnSpc>
              <a:spcBef>
                <a:spcPts val="0"/>
              </a:spcBef>
              <a:spcAft>
                <a:spcPts val="0"/>
              </a:spcAft>
              <a:buClr>
                <a:srgbClr val="000000"/>
              </a:buClr>
              <a:buSzPts val="1300"/>
              <a:buFont typeface="Arial" panose="020B060402020202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1  </a:t>
            </a:r>
            <a:r>
              <a:rPr lang="en-US" sz="1450" b="1" i="0" u="none" strike="noStrike" cap="none">
                <a:solidFill>
                  <a:srgbClr val="0B1120"/>
                </a:solidFill>
                <a:latin typeface="Cambria" panose="02040503050406030204"/>
                <a:ea typeface="Cambria" panose="02040503050406030204"/>
                <a:cs typeface="Cambria" panose="02040503050406030204"/>
                <a:sym typeface="Cambria" panose="02040503050406030204"/>
              </a:rPr>
              <a:t>Foothold</a:t>
            </a:r>
          </a:p>
          <a:p>
            <a:pPr marL="0" marR="0" lvl="0" indent="0" algn="l" rtl="0">
              <a:lnSpc>
                <a:spcPct val="100000"/>
              </a:lnSpc>
              <a:spcBef>
                <a:spcPts val="0"/>
              </a:spcBef>
              <a:spcAft>
                <a:spcPts val="0"/>
              </a:spcAft>
              <a:buClr>
                <a:srgbClr val="000000"/>
              </a:buClr>
              <a:buSzPts val="600"/>
              <a:buFont typeface="Arial" panose="020B0604020202020204"/>
              <a:buNone/>
            </a:pPr>
            <a:r>
              <a:rPr lang="en-US" sz="600" b="0" i="0" u="none" strike="noStrike" cap="none">
                <a:solidFill>
                  <a:srgbClr val="0B1120"/>
                </a:solidFill>
                <a:latin typeface="Calibri" panose="020F0502020204030204"/>
                <a:ea typeface="Calibri" panose="020F0502020204030204"/>
                <a:cs typeface="Calibri" panose="020F0502020204030204"/>
                <a:sym typeface="Calibri" panose="020F0502020204030204"/>
              </a:rPr>
              <a:t> </a:t>
            </a:r>
          </a:p>
          <a:p>
            <a:pPr marL="0" marR="0" lvl="0" indent="0" algn="l" rtl="0">
              <a:lnSpc>
                <a:spcPct val="108000"/>
              </a:lnSpc>
              <a:spcBef>
                <a:spcPts val="200"/>
              </a:spcBef>
              <a:spcAft>
                <a:spcPts val="0"/>
              </a:spcAft>
              <a:buClr>
                <a:srgbClr val="000000"/>
              </a:buClr>
              <a:buSzPts val="1150"/>
              <a:buFont typeface="Arial" panose="020B0604020202020204"/>
              <a:buNone/>
            </a:pPr>
            <a:r>
              <a:rPr lang="en-US" sz="1150" b="0" i="0" u="none" strike="noStrike" cap="none">
                <a:solidFill>
                  <a:srgbClr val="5B6B82"/>
                </a:solidFill>
                <a:latin typeface="Calibri" panose="020F0502020204030204"/>
                <a:ea typeface="Calibri" panose="020F0502020204030204"/>
                <a:cs typeface="Calibri" panose="020F0502020204030204"/>
                <a:sym typeface="Calibri" panose="020F0502020204030204"/>
              </a:rPr>
              <a:t>You land on the target as a low-privilege user.</a:t>
            </a:r>
          </a:p>
        </p:txBody>
      </p:sp>
      <p:sp>
        <p:nvSpPr>
          <p:cNvPr id="86" name="Google Shape;86;p6"/>
          <p:cNvSpPr/>
          <p:nvPr/>
        </p:nvSpPr>
        <p:spPr>
          <a:xfrm>
            <a:off x="2962656" y="3154679"/>
            <a:ext cx="384048" cy="292608"/>
          </a:xfrm>
          <a:prstGeom prst="rightArrow">
            <a:avLst>
              <a:gd name="adj1" fmla="val 55000"/>
              <a:gd name="adj2" fmla="val 55000"/>
            </a:avLst>
          </a:prstGeom>
          <a:solidFill>
            <a:srgbClr val="B4C0C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87" name="Google Shape;87;p6"/>
          <p:cNvSpPr/>
          <p:nvPr/>
        </p:nvSpPr>
        <p:spPr>
          <a:xfrm>
            <a:off x="3383280" y="2514600"/>
            <a:ext cx="2377440" cy="1572768"/>
          </a:xfrm>
          <a:prstGeom prst="roundRect">
            <a:avLst>
              <a:gd name="adj" fmla="val 9000"/>
            </a:avLst>
          </a:prstGeom>
          <a:solidFill>
            <a:srgbClr val="FFFFFF"/>
          </a:solidFill>
          <a:ln w="19050" cap="flat" cmpd="sng">
            <a:solidFill>
              <a:srgbClr val="3DDC97"/>
            </a:solidFill>
            <a:prstDash val="solid"/>
            <a:round/>
            <a:headEnd type="none" w="sm" len="sm"/>
            <a:tailEnd type="none" w="sm" len="sm"/>
          </a:ln>
        </p:spPr>
        <p:txBody>
          <a:bodyPr spcFirstLastPara="1" wrap="square" lIns="164575" tIns="146300" rIns="164575" bIns="109725" anchor="t" anchorCtr="0">
            <a:noAutofit/>
          </a:bodyPr>
          <a:lstStyle/>
          <a:p>
            <a:pPr marL="0" marR="0" lvl="0" indent="0" algn="l" rtl="0">
              <a:lnSpc>
                <a:spcPct val="100000"/>
              </a:lnSpc>
              <a:spcBef>
                <a:spcPts val="0"/>
              </a:spcBef>
              <a:spcAft>
                <a:spcPts val="0"/>
              </a:spcAft>
              <a:buClr>
                <a:srgbClr val="000000"/>
              </a:buClr>
              <a:buSzPts val="1300"/>
              <a:buFont typeface="Arial" panose="020B060402020202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2  </a:t>
            </a:r>
            <a:r>
              <a:rPr lang="en-US" sz="1450" b="1" i="0" u="none" strike="noStrike" cap="none">
                <a:solidFill>
                  <a:srgbClr val="0B1120"/>
                </a:solidFill>
                <a:latin typeface="Cambria" panose="02040503050406030204"/>
                <a:ea typeface="Cambria" panose="02040503050406030204"/>
                <a:cs typeface="Cambria" panose="02040503050406030204"/>
                <a:sym typeface="Cambria" panose="02040503050406030204"/>
              </a:rPr>
              <a:t>Enumerate</a:t>
            </a:r>
          </a:p>
          <a:p>
            <a:pPr marL="0" marR="0" lvl="0" indent="0" algn="l" rtl="0">
              <a:lnSpc>
                <a:spcPct val="100000"/>
              </a:lnSpc>
              <a:spcBef>
                <a:spcPts val="400"/>
              </a:spcBef>
              <a:spcAft>
                <a:spcPts val="0"/>
              </a:spcAft>
              <a:buClr>
                <a:srgbClr val="000000"/>
              </a:buClr>
              <a:buSzPts val="1100"/>
              <a:buFont typeface="Arial" panose="020B0604020202020204"/>
              <a:buNone/>
            </a:pPr>
            <a:r>
              <a:rPr lang="en-US" sz="1100" b="1" i="0" u="none" strike="noStrike" cap="none">
                <a:solidFill>
                  <a:srgbClr val="3DDC97"/>
                </a:solidFill>
                <a:latin typeface="Calibri" panose="020F0502020204030204"/>
                <a:ea typeface="Calibri" panose="020F0502020204030204"/>
                <a:cs typeface="Calibri" panose="020F0502020204030204"/>
                <a:sym typeface="Calibri" panose="020F0502020204030204"/>
              </a:rPr>
              <a:t>✓ SOLVED</a:t>
            </a:r>
          </a:p>
          <a:p>
            <a:pPr marL="0" marR="0" lvl="0" indent="0" algn="l" rtl="0">
              <a:lnSpc>
                <a:spcPct val="108000"/>
              </a:lnSpc>
              <a:spcBef>
                <a:spcPts val="400"/>
              </a:spcBef>
              <a:spcAft>
                <a:spcPts val="0"/>
              </a:spcAft>
              <a:buClr>
                <a:srgbClr val="000000"/>
              </a:buClr>
              <a:buSzPts val="1150"/>
              <a:buFont typeface="Arial" panose="020B0604020202020204"/>
              <a:buNone/>
            </a:pPr>
            <a:r>
              <a:rPr lang="en-US" sz="1150" b="0" i="0" u="none" strike="noStrike" cap="none">
                <a:solidFill>
                  <a:srgbClr val="5B6B82"/>
                </a:solidFill>
                <a:latin typeface="Calibri" panose="020F0502020204030204"/>
                <a:ea typeface="Calibri" panose="020F0502020204030204"/>
                <a:cs typeface="Calibri" panose="020F0502020204030204"/>
                <a:sym typeface="Calibri" panose="020F0502020204030204"/>
              </a:rPr>
              <a:t>LinPEAS &amp; pspy auto-list 60+ findings in seconds.</a:t>
            </a:r>
          </a:p>
        </p:txBody>
      </p:sp>
      <p:sp>
        <p:nvSpPr>
          <p:cNvPr id="88" name="Google Shape;88;p6"/>
          <p:cNvSpPr/>
          <p:nvPr/>
        </p:nvSpPr>
        <p:spPr>
          <a:xfrm>
            <a:off x="5797296" y="3154679"/>
            <a:ext cx="384048" cy="292608"/>
          </a:xfrm>
          <a:prstGeom prst="rightArrow">
            <a:avLst>
              <a:gd name="adj1" fmla="val 55000"/>
              <a:gd name="adj2" fmla="val 55000"/>
            </a:avLst>
          </a:prstGeom>
          <a:solidFill>
            <a:srgbClr val="B4C0C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89" name="Google Shape;89;p6"/>
          <p:cNvSpPr/>
          <p:nvPr/>
        </p:nvSpPr>
        <p:spPr>
          <a:xfrm>
            <a:off x="6217920" y="2514600"/>
            <a:ext cx="2377440" cy="1572768"/>
          </a:xfrm>
          <a:prstGeom prst="roundRect">
            <a:avLst>
              <a:gd name="adj" fmla="val 9000"/>
            </a:avLst>
          </a:prstGeom>
          <a:solidFill>
            <a:srgbClr val="0B1120"/>
          </a:solidFill>
          <a:ln>
            <a:noFill/>
          </a:ln>
        </p:spPr>
        <p:txBody>
          <a:bodyPr spcFirstLastPara="1" wrap="square" lIns="164575" tIns="146300" rIns="164575" bIns="109725" anchor="t" anchorCtr="0">
            <a:noAutofit/>
          </a:bodyPr>
          <a:lstStyle/>
          <a:p>
            <a:pPr marL="0" marR="0" lvl="0" indent="0" algn="l" rtl="0">
              <a:lnSpc>
                <a:spcPct val="100000"/>
              </a:lnSpc>
              <a:spcBef>
                <a:spcPts val="0"/>
              </a:spcBef>
              <a:spcAft>
                <a:spcPts val="0"/>
              </a:spcAft>
              <a:buClr>
                <a:srgbClr val="000000"/>
              </a:buClr>
              <a:buSzPts val="1300"/>
              <a:buFont typeface="Arial" panose="020B060402020202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3  </a:t>
            </a:r>
            <a:r>
              <a:rPr lang="en-US" sz="1450" b="1" i="0" u="none" strike="noStrike" cap="none">
                <a:solidFill>
                  <a:srgbClr val="FFFFFF"/>
                </a:solidFill>
                <a:latin typeface="Cambria" panose="02040503050406030204"/>
                <a:ea typeface="Cambria" panose="02040503050406030204"/>
                <a:cs typeface="Cambria" panose="02040503050406030204"/>
                <a:sym typeface="Cambria" panose="02040503050406030204"/>
              </a:rPr>
              <a:t>Decide &amp; rank</a:t>
            </a:r>
          </a:p>
          <a:p>
            <a:pPr marL="0" marR="0" lvl="0" indent="0" algn="l" rtl="0">
              <a:lnSpc>
                <a:spcPct val="100000"/>
              </a:lnSpc>
              <a:spcBef>
                <a:spcPts val="400"/>
              </a:spcBef>
              <a:spcAft>
                <a:spcPts val="0"/>
              </a:spcAft>
              <a:buClr>
                <a:srgbClr val="000000"/>
              </a:buClr>
              <a:buSzPts val="1100"/>
              <a:buFont typeface="Arial" panose="020B0604020202020204"/>
              <a:buNone/>
            </a:pPr>
            <a:r>
              <a:rPr lang="en-US" sz="1100" b="1" i="0" u="none" strike="noStrike" cap="none">
                <a:solidFill>
                  <a:srgbClr val="FF6B6B"/>
                </a:solidFill>
                <a:latin typeface="Calibri" panose="020F0502020204030204"/>
                <a:ea typeface="Calibri" panose="020F0502020204030204"/>
                <a:cs typeface="Calibri" panose="020F0502020204030204"/>
                <a:sym typeface="Calibri" panose="020F0502020204030204"/>
              </a:rPr>
              <a:t>✗ NOT SOLVED — THE GAP</a:t>
            </a:r>
          </a:p>
          <a:p>
            <a:pPr marL="0" marR="0" lvl="0" indent="0" algn="l" rtl="0">
              <a:lnSpc>
                <a:spcPct val="108000"/>
              </a:lnSpc>
              <a:spcBef>
                <a:spcPts val="400"/>
              </a:spcBef>
              <a:spcAft>
                <a:spcPts val="0"/>
              </a:spcAft>
              <a:buClr>
                <a:srgbClr val="000000"/>
              </a:buClr>
              <a:buSzPts val="1150"/>
              <a:buFont typeface="Arial" panose="020B0604020202020204"/>
              <a:buNone/>
            </a:pPr>
            <a:r>
              <a:rPr lang="en-US" sz="1150" b="0" i="0" u="none" strike="noStrike" cap="none">
                <a:solidFill>
                  <a:srgbClr val="C7D1DE"/>
                </a:solidFill>
                <a:latin typeface="Calibri" panose="020F0502020204030204"/>
                <a:ea typeface="Calibri" panose="020F0502020204030204"/>
                <a:cs typeface="Calibri" panose="020F0502020204030204"/>
                <a:sym typeface="Calibri" panose="020F0502020204030204"/>
              </a:rPr>
              <a:t>Which few lead to root? In what order? Picked by hand.</a:t>
            </a:r>
          </a:p>
        </p:txBody>
      </p:sp>
      <p:sp>
        <p:nvSpPr>
          <p:cNvPr id="90" name="Google Shape;90;p6"/>
          <p:cNvSpPr/>
          <p:nvPr/>
        </p:nvSpPr>
        <p:spPr>
          <a:xfrm>
            <a:off x="8631936" y="3154679"/>
            <a:ext cx="384048" cy="292608"/>
          </a:xfrm>
          <a:prstGeom prst="rightArrow">
            <a:avLst>
              <a:gd name="adj1" fmla="val 55000"/>
              <a:gd name="adj2" fmla="val 55000"/>
            </a:avLst>
          </a:prstGeom>
          <a:solidFill>
            <a:srgbClr val="B4C0CF"/>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91" name="Google Shape;91;p6"/>
          <p:cNvSpPr/>
          <p:nvPr/>
        </p:nvSpPr>
        <p:spPr>
          <a:xfrm>
            <a:off x="9052560" y="2514600"/>
            <a:ext cx="2377440" cy="1572768"/>
          </a:xfrm>
          <a:prstGeom prst="roundRect">
            <a:avLst>
              <a:gd name="adj" fmla="val 9000"/>
            </a:avLst>
          </a:prstGeom>
          <a:solidFill>
            <a:srgbClr val="FFFFFF"/>
          </a:solidFill>
          <a:ln w="12700" cap="flat" cmpd="sng">
            <a:solidFill>
              <a:srgbClr val="E3E9F0"/>
            </a:solidFill>
            <a:prstDash val="solid"/>
            <a:round/>
            <a:headEnd type="none" w="sm" len="sm"/>
            <a:tailEnd type="none" w="sm" len="sm"/>
          </a:ln>
        </p:spPr>
        <p:txBody>
          <a:bodyPr spcFirstLastPara="1" wrap="square" lIns="164575" tIns="146300" rIns="164575" bIns="109725" anchor="t" anchorCtr="0">
            <a:noAutofit/>
          </a:bodyPr>
          <a:lstStyle/>
          <a:p>
            <a:pPr marL="0" marR="0" lvl="0" indent="0" algn="l" rtl="0">
              <a:lnSpc>
                <a:spcPct val="100000"/>
              </a:lnSpc>
              <a:spcBef>
                <a:spcPts val="0"/>
              </a:spcBef>
              <a:spcAft>
                <a:spcPts val="0"/>
              </a:spcAft>
              <a:buClr>
                <a:srgbClr val="000000"/>
              </a:buClr>
              <a:buSzPts val="1300"/>
              <a:buFont typeface="Arial" panose="020B060402020202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4  </a:t>
            </a:r>
            <a:r>
              <a:rPr lang="en-US" sz="1450" b="1" i="0" u="none" strike="noStrike" cap="none">
                <a:solidFill>
                  <a:srgbClr val="0B1120"/>
                </a:solidFill>
                <a:latin typeface="Cambria" panose="02040503050406030204"/>
                <a:ea typeface="Cambria" panose="02040503050406030204"/>
                <a:cs typeface="Cambria" panose="02040503050406030204"/>
                <a:sym typeface="Cambria" panose="02040503050406030204"/>
              </a:rPr>
              <a:t>Root</a:t>
            </a:r>
          </a:p>
          <a:p>
            <a:pPr marL="0" marR="0" lvl="0" indent="0" algn="l" rtl="0">
              <a:lnSpc>
                <a:spcPct val="100000"/>
              </a:lnSpc>
              <a:spcBef>
                <a:spcPts val="0"/>
              </a:spcBef>
              <a:spcAft>
                <a:spcPts val="0"/>
              </a:spcAft>
              <a:buClr>
                <a:srgbClr val="000000"/>
              </a:buClr>
              <a:buSzPts val="600"/>
              <a:buFont typeface="Arial" panose="020B0604020202020204"/>
              <a:buNone/>
            </a:pPr>
            <a:r>
              <a:rPr lang="en-US" sz="600" b="0" i="0" u="none" strike="noStrike" cap="none">
                <a:solidFill>
                  <a:srgbClr val="0B1120"/>
                </a:solidFill>
                <a:latin typeface="Calibri" panose="020F0502020204030204"/>
                <a:ea typeface="Calibri" panose="020F0502020204030204"/>
                <a:cs typeface="Calibri" panose="020F0502020204030204"/>
                <a:sym typeface="Calibri" panose="020F0502020204030204"/>
              </a:rPr>
              <a:t> </a:t>
            </a:r>
          </a:p>
          <a:p>
            <a:pPr marL="0" marR="0" lvl="0" indent="0" algn="l" rtl="0">
              <a:lnSpc>
                <a:spcPct val="108000"/>
              </a:lnSpc>
              <a:spcBef>
                <a:spcPts val="200"/>
              </a:spcBef>
              <a:spcAft>
                <a:spcPts val="0"/>
              </a:spcAft>
              <a:buClr>
                <a:srgbClr val="000000"/>
              </a:buClr>
              <a:buSzPts val="1150"/>
              <a:buFont typeface="Arial" panose="020B0604020202020204"/>
              <a:buNone/>
            </a:pPr>
            <a:r>
              <a:rPr lang="en-US" sz="1150" b="0" i="0" u="none" strike="noStrike" cap="none">
                <a:solidFill>
                  <a:srgbClr val="5B6B82"/>
                </a:solidFill>
                <a:latin typeface="Calibri" panose="020F0502020204030204"/>
                <a:ea typeface="Calibri" panose="020F0502020204030204"/>
                <a:cs typeface="Calibri" panose="020F0502020204030204"/>
                <a:sym typeface="Calibri" panose="020F0502020204030204"/>
              </a:rPr>
              <a:t>Full control of the system.</a:t>
            </a:r>
          </a:p>
        </p:txBody>
      </p:sp>
      <p:sp>
        <p:nvSpPr>
          <p:cNvPr id="92" name="Google Shape;92;p6"/>
          <p:cNvSpPr/>
          <p:nvPr/>
        </p:nvSpPr>
        <p:spPr>
          <a:xfrm>
            <a:off x="548640" y="4370832"/>
            <a:ext cx="11091672" cy="1371600"/>
          </a:xfrm>
          <a:prstGeom prst="roundRect">
            <a:avLst>
              <a:gd name="adj" fmla="val 6000"/>
            </a:avLst>
          </a:prstGeom>
          <a:solidFill>
            <a:srgbClr val="0B1120"/>
          </a:solidFill>
          <a:ln>
            <a:noFill/>
          </a:ln>
        </p:spPr>
        <p:txBody>
          <a:bodyPr spcFirstLastPara="1" wrap="square" lIns="320025" tIns="91425" rIns="320025" bIns="91425" anchor="ctr" anchorCtr="0">
            <a:noAutofit/>
          </a:bodyPr>
          <a:lstStyle/>
          <a:p>
            <a:pPr marL="0" marR="0" lvl="0" indent="0" algn="l" rtl="0">
              <a:lnSpc>
                <a:spcPct val="114000"/>
              </a:lnSpc>
              <a:spcBef>
                <a:spcPts val="0"/>
              </a:spcBef>
              <a:spcAft>
                <a:spcPts val="0"/>
              </a:spcAft>
              <a:buClr>
                <a:srgbClr val="000000"/>
              </a:buClr>
              <a:buSzPts val="1600"/>
              <a:buFont typeface="Arial" panose="020B0604020202020204"/>
              <a:buNone/>
            </a:pPr>
            <a:r>
              <a:rPr lang="en-US" sz="1600" b="0" i="0" u="none" strike="noStrike" cap="none">
                <a:solidFill>
                  <a:srgbClr val="FFFFFF"/>
                </a:solidFill>
                <a:latin typeface="Calibri" panose="020F0502020204030204"/>
                <a:ea typeface="Calibri" panose="020F0502020204030204"/>
                <a:cs typeface="Calibri" panose="020F0502020204030204"/>
                <a:sym typeface="Calibri" panose="020F0502020204030204"/>
              </a:rPr>
              <a:t>The bottleneck is not finding the weaknesses — it’s deciding which ones to act on, and in what order. </a:t>
            </a:r>
            <a:r>
              <a:rPr lang="en-US" sz="1600" b="1" i="0" u="none" strike="noStrike" cap="none">
                <a:solidFill>
                  <a:srgbClr val="3DDC97"/>
                </a:solidFill>
                <a:latin typeface="Calibri" panose="020F0502020204030204"/>
                <a:ea typeface="Calibri" panose="020F0502020204030204"/>
                <a:cs typeface="Calibri" panose="020F0502020204030204"/>
                <a:sym typeface="Calibri" panose="020F0502020204030204"/>
              </a:rPr>
              <a:t>That decision is what APEX automates.</a:t>
            </a:r>
          </a:p>
        </p:txBody>
      </p:sp>
      <p:sp>
        <p:nvSpPr>
          <p:cNvPr id="93" name="Google Shape;93;p6"/>
          <p:cNvSpPr txBox="1"/>
          <p:nvPr/>
        </p:nvSpPr>
        <p:spPr>
          <a:xfrm>
            <a:off x="457200" y="6446520"/>
            <a:ext cx="6400800" cy="27432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1000"/>
              <a:buFont typeface="Arial" panose="020B0604020202020204"/>
              <a:buNone/>
            </a:pPr>
            <a:r>
              <a:rPr lang="en-US" sz="10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p>
        </p:txBody>
      </p:sp>
      <p:sp>
        <p:nvSpPr>
          <p:cNvPr id="94" name="Google Shape;94;p6"/>
          <p:cNvSpPr txBox="1"/>
          <p:nvPr/>
        </p:nvSpPr>
        <p:spPr>
          <a:xfrm>
            <a:off x="11274552" y="6446520"/>
            <a:ext cx="457200" cy="274320"/>
          </a:xfrm>
          <a:prstGeom prst="rect">
            <a:avLst/>
          </a:prstGeom>
          <a:noFill/>
          <a:ln>
            <a:noFill/>
          </a:ln>
        </p:spPr>
        <p:txBody>
          <a:bodyPr spcFirstLastPara="1" wrap="square" lIns="0" tIns="0" rIns="0" bIns="0" anchor="t" anchorCtr="0">
            <a:spAutoFit/>
          </a:bodyPr>
          <a:lstStyle/>
          <a:p>
            <a:pPr marL="0" marR="0" lvl="0" indent="0" algn="r" rtl="0">
              <a:lnSpc>
                <a:spcPct val="100000"/>
              </a:lnSpc>
              <a:spcBef>
                <a:spcPts val="0"/>
              </a:spcBef>
              <a:spcAft>
                <a:spcPts val="0"/>
              </a:spcAft>
              <a:buClr>
                <a:srgbClr val="000000"/>
              </a:buClr>
              <a:buSzPts val="1000"/>
              <a:buFont typeface="Arial" panose="020B0604020202020204"/>
              <a:buNone/>
            </a:pPr>
            <a:r>
              <a:rPr lang="en-US" sz="1000" b="0" i="0" u="none" strike="noStrike" cap="none">
                <a:solidFill>
                  <a:srgbClr val="5B6B82"/>
                </a:solidFill>
                <a:latin typeface="Calibri" panose="020F0502020204030204"/>
                <a:ea typeface="Calibri" panose="020F0502020204030204"/>
                <a:cs typeface="Calibri" panose="020F0502020204030204"/>
                <a:sym typeface="Calibri" panose="020F0502020204030204"/>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98"/>
        <p:cNvGrpSpPr/>
        <p:nvPr/>
      </p:nvGrpSpPr>
      <p:grpSpPr>
        <a:xfrm>
          <a:off x="0" y="0"/>
          <a:ext cx="0" cy="0"/>
          <a:chOff x="0" y="0"/>
          <a:chExt cx="0" cy="0"/>
        </a:xfrm>
      </p:grpSpPr>
      <p:sp>
        <p:nvSpPr>
          <p:cNvPr id="99" name="Google Shape;99;p7"/>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00"/>
              <a:buFont typeface="Arial" panose="020B0604020202020204"/>
              <a:buNone/>
            </a:pPr>
            <a:r>
              <a:rPr lang="en-US" sz="2400" b="1" i="0" u="none" strike="noStrike" cap="none">
                <a:solidFill>
                  <a:srgbClr val="3DDC97"/>
                </a:solidFill>
                <a:latin typeface="Calibri" panose="020F0502020204030204"/>
                <a:ea typeface="Calibri" panose="020F0502020204030204"/>
                <a:cs typeface="Calibri" panose="020F0502020204030204"/>
                <a:sym typeface="Calibri" panose="020F0502020204030204"/>
              </a:rPr>
              <a:t>MOTIVATION</a:t>
            </a:r>
            <a:endParaRPr sz="25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00" name="Google Shape;100;p7"/>
          <p:cNvSpPr/>
          <p:nvPr/>
        </p:nvSpPr>
        <p:spPr>
          <a:xfrm>
            <a:off x="245560" y="2278605"/>
            <a:ext cx="10789800" cy="8229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800"/>
              <a:buFont typeface="Arial" panose="020B0604020202020204"/>
              <a:buNone/>
            </a:pPr>
            <a:r>
              <a:rPr lang="en-US" sz="1600" b="1" i="0" u="none" strike="noStrike" cap="none">
                <a:solidFill>
                  <a:srgbClr val="0B1120"/>
                </a:solidFill>
                <a:latin typeface="Cambria" panose="02040503050406030204"/>
                <a:ea typeface="Cambria" panose="02040503050406030204"/>
                <a:cs typeface="Cambria" panose="02040503050406030204"/>
                <a:sym typeface="Cambria" panose="02040503050406030204"/>
              </a:rPr>
              <a:t>Why This Project</a:t>
            </a:r>
            <a:endParaRPr sz="5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01" name="Google Shape;101;p7"/>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900"/>
              <a:buFont typeface="Arial" panose="020B060402020202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02" name="Google Shape;102;p7"/>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900"/>
              <a:buFont typeface="Arial" panose="020B060402020202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5</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03" name="Google Shape;103;p7"/>
          <p:cNvSpPr/>
          <p:nvPr/>
        </p:nvSpPr>
        <p:spPr>
          <a:xfrm>
            <a:off x="212990" y="2999136"/>
            <a:ext cx="11064300" cy="1316700"/>
          </a:xfrm>
          <a:prstGeom prst="roundRect">
            <a:avLst>
              <a:gd name="adj" fmla="val 8696"/>
            </a:avLst>
          </a:prstGeom>
          <a:solidFill>
            <a:srgbClr val="0B1120"/>
          </a:solidFill>
          <a:ln>
            <a:noFill/>
          </a:ln>
        </p:spPr>
        <p:txBody>
          <a:bodyPr spcFirstLastPara="1" wrap="square" lIns="91425" tIns="91425" rIns="91425" bIns="91425" anchor="ctr" anchorCtr="0">
            <a:noAutofit/>
          </a:bodyPr>
          <a:lstStyle/>
          <a:p>
            <a:pPr marL="0" marR="0" lvl="0" indent="0" algn="l" rtl="0">
              <a:lnSpc>
                <a:spcPct val="112000"/>
              </a:lnSpc>
              <a:spcBef>
                <a:spcPts val="0"/>
              </a:spcBef>
              <a:spcAft>
                <a:spcPts val="0"/>
              </a:spcAft>
              <a:buClr>
                <a:srgbClr val="000000"/>
              </a:buClr>
              <a:buSzPts val="1300"/>
              <a:buFont typeface="Arial" panose="020B0604020202020204"/>
              <a:buNone/>
            </a:pPr>
            <a:r>
              <a:rPr lang="en-US" sz="1350" b="1" i="0" u="none" strike="noStrike" cap="none" dirty="0">
                <a:solidFill>
                  <a:srgbClr val="3DDC97"/>
                </a:solidFill>
                <a:latin typeface="Calibri" panose="020F0502020204030204"/>
                <a:ea typeface="Calibri" panose="020F0502020204030204"/>
                <a:cs typeface="Calibri" panose="020F0502020204030204"/>
                <a:sym typeface="Calibri" panose="020F0502020204030204"/>
              </a:rPr>
              <a:t>Enumeration is the easy part</a:t>
            </a:r>
            <a:r>
              <a:rPr lang="en-US" sz="1350" b="0" i="0" u="none" strike="noStrike" cap="none" dirty="0">
                <a:solidFill>
                  <a:srgbClr val="E8EEF5"/>
                </a:solidFill>
                <a:latin typeface="Calibri" panose="020F0502020204030204"/>
                <a:ea typeface="Calibri" panose="020F0502020204030204"/>
                <a:cs typeface="Calibri" panose="020F0502020204030204"/>
                <a:sym typeface="Calibri" panose="020F0502020204030204"/>
              </a:rPr>
              <a:t> — </a:t>
            </a:r>
            <a:r>
              <a:rPr lang="en-US" sz="1350" dirty="0">
                <a:solidFill>
                  <a:srgbClr val="E8EEF5"/>
                </a:solidFill>
                <a:latin typeface="Calibri" panose="020F0502020204030204"/>
                <a:ea typeface="Calibri" panose="020F0502020204030204"/>
                <a:cs typeface="Calibri" panose="020F0502020204030204"/>
                <a:sym typeface="Calibri" panose="020F0502020204030204"/>
              </a:rPr>
              <a:t>tools already surface 60+ discoveries on 1 host. The tricky part is what to do next: figuring out which of those findings are genuinely leads to root, and in what order to attempt them. Today that option is based on the individual tester’s experience, thus it is slow, inconsistent and impossible to audit.</a:t>
            </a:r>
            <a:endParaRPr sz="14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a:p>
            <a:pPr marL="0" marR="0" lvl="0" indent="0" algn="l" rtl="0">
              <a:lnSpc>
                <a:spcPct val="112000"/>
              </a:lnSpc>
              <a:spcBef>
                <a:spcPts val="600"/>
              </a:spcBef>
              <a:spcAft>
                <a:spcPts val="0"/>
              </a:spcAft>
              <a:buClr>
                <a:srgbClr val="000000"/>
              </a:buClr>
              <a:buSzPts val="1350"/>
              <a:buFont typeface="Arial" panose="020B0604020202020204"/>
              <a:buNone/>
            </a:pPr>
            <a:r>
              <a:rPr lang="en-US" sz="1350" b="1" i="0" u="none" strike="noStrike" cap="none" dirty="0">
                <a:solidFill>
                  <a:srgbClr val="3DDC97"/>
                </a:solidFill>
                <a:latin typeface="Calibri" panose="020F0502020204030204"/>
                <a:ea typeface="Calibri" panose="020F0502020204030204"/>
                <a:cs typeface="Calibri" panose="020F0502020204030204"/>
                <a:sym typeface="Calibri" panose="020F0502020204030204"/>
              </a:rPr>
              <a:t>APEX exists to replace that guesswork</a:t>
            </a:r>
            <a:r>
              <a:rPr lang="en-US" sz="1350" b="0" i="0" u="none" strike="noStrike" cap="none" dirty="0">
                <a:solidFill>
                  <a:srgbClr val="E8EEF5"/>
                </a:solidFill>
                <a:latin typeface="Calibri" panose="020F0502020204030204"/>
                <a:ea typeface="Calibri" panose="020F0502020204030204"/>
                <a:cs typeface="Calibri" panose="020F0502020204030204"/>
                <a:sym typeface="Calibri" panose="020F0502020204030204"/>
              </a:rPr>
              <a:t> with a transparent, rule-based decision engine — one that ranks every finding, shows exactly why it was ranked that way, and produces the same repeatable exploitation path for any analyst.</a:t>
            </a:r>
          </a:p>
        </p:txBody>
      </p:sp>
      <p:sp>
        <p:nvSpPr>
          <p:cNvPr id="104" name="Google Shape;104;p7"/>
          <p:cNvSpPr/>
          <p:nvPr/>
        </p:nvSpPr>
        <p:spPr>
          <a:xfrm>
            <a:off x="212990" y="4684304"/>
            <a:ext cx="6000000" cy="3657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600"/>
              <a:buFont typeface="Arial" panose="020B0604020202020204"/>
              <a:buNone/>
            </a:pPr>
            <a:r>
              <a:rPr lang="en-US" sz="1600" b="1" i="0" u="none" strike="noStrike" cap="none">
                <a:solidFill>
                  <a:srgbClr val="0B1120"/>
                </a:solidFill>
                <a:latin typeface="Cambria" panose="02040503050406030204"/>
                <a:ea typeface="Cambria" panose="02040503050406030204"/>
                <a:cs typeface="Cambria" panose="02040503050406030204"/>
                <a:sym typeface="Cambria" panose="02040503050406030204"/>
              </a:rPr>
              <a:t>Why it needs solving</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05" name="Google Shape;105;p7"/>
          <p:cNvSpPr/>
          <p:nvPr/>
        </p:nvSpPr>
        <p:spPr>
          <a:xfrm>
            <a:off x="212990" y="5064304"/>
            <a:ext cx="11064300" cy="2600100"/>
          </a:xfrm>
          <a:prstGeom prst="rect">
            <a:avLst/>
          </a:prstGeom>
          <a:noFill/>
          <a:ln>
            <a:noFill/>
          </a:ln>
        </p:spPr>
        <p:txBody>
          <a:bodyPr spcFirstLastPara="1" wrap="square" lIns="91425" tIns="45700" rIns="91425" bIns="45700" anchor="t" anchorCtr="0">
            <a:noAutofit/>
          </a:bodyPr>
          <a:lstStyle/>
          <a:p>
            <a:pPr marL="274320" marR="0" lvl="0" indent="-274320" algn="l" rtl="0">
              <a:lnSpc>
                <a:spcPct val="104000"/>
              </a:lnSpc>
              <a:spcBef>
                <a:spcPts val="0"/>
              </a:spcBef>
              <a:spcAft>
                <a:spcPts val="0"/>
              </a:spcAft>
              <a:buClr>
                <a:srgbClr val="000000"/>
              </a:buClr>
              <a:buSzPts val="1200"/>
              <a:buFont typeface="Arial" panose="020B0604020202020204"/>
              <a:buNone/>
            </a:pPr>
            <a:r>
              <a:rPr lang="en-US" sz="1200" b="1" i="0" u="none" strike="noStrike" cap="none">
                <a:solidFill>
                  <a:srgbClr val="3DDC97"/>
                </a:solidFill>
                <a:latin typeface="Calibri" panose="020F0502020204030204"/>
                <a:ea typeface="Calibri" panose="020F0502020204030204"/>
                <a:cs typeface="Calibri" panose="020F0502020204030204"/>
                <a:sym typeface="Calibri" panose="020F0502020204030204"/>
              </a:rPr>
              <a:t>▸ </a:t>
            </a:r>
            <a:r>
              <a:rPr lang="en-US" sz="1200">
                <a:solidFill>
                  <a:srgbClr val="253044"/>
                </a:solidFill>
                <a:latin typeface="Calibri" panose="020F0502020204030204"/>
                <a:ea typeface="Calibri" panose="020F0502020204030204"/>
                <a:cs typeface="Calibri" panose="020F0502020204030204"/>
                <a:sym typeface="Calibri" panose="020F0502020204030204"/>
              </a:rPr>
              <a:t>Slow and inconsistent – One host can produce 60+ raw findings. Ranking them manually takes time and differs from analyst to analysis.</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274320" marR="0" lvl="0" indent="-274320" algn="l" rtl="0">
              <a:lnSpc>
                <a:spcPct val="104000"/>
              </a:lnSpc>
              <a:spcBef>
                <a:spcPts val="600"/>
              </a:spcBef>
              <a:spcAft>
                <a:spcPts val="0"/>
              </a:spcAft>
              <a:buClr>
                <a:srgbClr val="000000"/>
              </a:buClr>
              <a:buSzPts val="1200"/>
              <a:buFont typeface="Arial" panose="020B0604020202020204"/>
              <a:buNone/>
            </a:pPr>
            <a:r>
              <a:rPr lang="en-US" sz="1200" b="1" i="0" u="none" strike="noStrike" cap="none">
                <a:solidFill>
                  <a:srgbClr val="3DDC97"/>
                </a:solidFill>
                <a:latin typeface="Calibri" panose="020F0502020204030204"/>
                <a:ea typeface="Calibri" panose="020F0502020204030204"/>
                <a:cs typeface="Calibri" panose="020F0502020204030204"/>
                <a:sym typeface="Calibri" panose="020F0502020204030204"/>
              </a:rPr>
              <a:t>▸ </a:t>
            </a:r>
            <a:r>
              <a:rPr lang="en-US" sz="1200" b="0" i="0" u="none" strike="noStrike" cap="none">
                <a:solidFill>
                  <a:srgbClr val="253044"/>
                </a:solidFill>
                <a:latin typeface="Calibri" panose="020F0502020204030204"/>
                <a:ea typeface="Calibri" panose="020F0502020204030204"/>
                <a:cs typeface="Calibri" panose="020F0502020204030204"/>
                <a:sym typeface="Calibri" panose="020F0502020204030204"/>
              </a:rPr>
              <a:t>Hard to hand over or review — Experience-based triage is rarely documented, so a junior can’t reproduce it and a supervisor can’t audit why a path was chosen or skipped.</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274320" marR="0" lvl="0" indent="-274320" algn="l" rtl="0">
              <a:lnSpc>
                <a:spcPct val="104000"/>
              </a:lnSpc>
              <a:spcBef>
                <a:spcPts val="600"/>
              </a:spcBef>
              <a:spcAft>
                <a:spcPts val="600"/>
              </a:spcAft>
              <a:buClr>
                <a:srgbClr val="000000"/>
              </a:buClr>
              <a:buSzPts val="1200"/>
              <a:buFont typeface="Arial" panose="020B0604020202020204"/>
              <a:buNone/>
            </a:pPr>
            <a:r>
              <a:rPr lang="en-US" sz="1200" b="1" i="0" u="none" strike="noStrike" cap="none">
                <a:solidFill>
                  <a:srgbClr val="3DDC97"/>
                </a:solidFill>
                <a:latin typeface="Calibri" panose="020F0502020204030204"/>
                <a:ea typeface="Calibri" panose="020F0502020204030204"/>
                <a:cs typeface="Calibri" panose="020F0502020204030204"/>
                <a:sym typeface="Calibri" panose="020F0502020204030204"/>
              </a:rPr>
              <a:t>▸ </a:t>
            </a:r>
            <a:r>
              <a:rPr lang="en-US" sz="1200" b="0" i="0" u="none" strike="noStrike" cap="none">
                <a:solidFill>
                  <a:srgbClr val="253044"/>
                </a:solidFill>
                <a:latin typeface="Calibri" panose="020F0502020204030204"/>
                <a:ea typeface="Calibri" panose="020F0502020204030204"/>
                <a:cs typeface="Calibri" panose="020F0502020204030204"/>
                <a:sym typeface="Calibri" panose="020F0502020204030204"/>
              </a:rPr>
              <a:t>Existing tools stop at the edge — Enumerators list findings and frameworks run modules — the decision layer between them is left to a human, or to an opaque, non-deterministic LLM.</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06" name="Google Shape;106;p7"/>
          <p:cNvSpPr txBox="1"/>
          <p:nvPr/>
        </p:nvSpPr>
        <p:spPr>
          <a:xfrm>
            <a:off x="405915" y="1074578"/>
            <a:ext cx="7315200" cy="2463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1800"/>
              <a:buFont typeface="Arial" panose="020B0604020202020204"/>
              <a:buNone/>
            </a:pPr>
            <a:r>
              <a:rPr lang="en-US" sz="1600" b="1" i="0" u="none" strike="noStrike" cap="none">
                <a:solidFill>
                  <a:srgbClr val="0B1120"/>
                </a:solidFill>
                <a:latin typeface="Cambria" panose="02040503050406030204"/>
                <a:ea typeface="Cambria" panose="02040503050406030204"/>
                <a:cs typeface="Cambria" panose="02040503050406030204"/>
                <a:sym typeface="Cambria" panose="02040503050406030204"/>
              </a:rPr>
              <a:t>Why I chose this topic</a:t>
            </a:r>
            <a:endParaRPr sz="1200"/>
          </a:p>
        </p:txBody>
      </p:sp>
      <p:sp>
        <p:nvSpPr>
          <p:cNvPr id="107" name="Google Shape;107;p7"/>
          <p:cNvSpPr txBox="1"/>
          <p:nvPr/>
        </p:nvSpPr>
        <p:spPr>
          <a:xfrm>
            <a:off x="222452" y="1496249"/>
            <a:ext cx="11064300" cy="940500"/>
          </a:xfrm>
          <a:prstGeom prst="rect">
            <a:avLst/>
          </a:prstGeom>
          <a:noFill/>
          <a:ln>
            <a:noFill/>
          </a:ln>
        </p:spPr>
        <p:txBody>
          <a:bodyPr spcFirstLastPara="1" wrap="square" lIns="0" tIns="0" rIns="0" bIns="0" anchor="t" anchorCtr="0">
            <a:spAutoFit/>
          </a:bodyPr>
          <a:lstStyle/>
          <a:p>
            <a:pPr marL="274320" marR="0" lvl="0" indent="-274320" algn="l" rtl="0">
              <a:lnSpc>
                <a:spcPct val="104000"/>
              </a:lnSpc>
              <a:spcBef>
                <a:spcPts val="700"/>
              </a:spcBef>
              <a:spcAft>
                <a:spcPts val="0"/>
              </a:spcAft>
              <a:buClr>
                <a:srgbClr val="000000"/>
              </a:buClr>
              <a:buSzPts val="1200"/>
              <a:buFont typeface="Arial" panose="020B0604020202020204"/>
              <a:buNone/>
            </a:pPr>
            <a:r>
              <a:rPr lang="en-US" sz="1200" b="1">
                <a:solidFill>
                  <a:srgbClr val="3DDC97"/>
                </a:solidFill>
                <a:highlight>
                  <a:schemeClr val="lt1"/>
                </a:highlight>
                <a:latin typeface="Calibri" panose="020F0502020204030204"/>
                <a:ea typeface="Calibri" panose="020F0502020204030204"/>
                <a:cs typeface="Calibri" panose="020F0502020204030204"/>
                <a:sym typeface="Calibri" panose="020F0502020204030204"/>
              </a:rPr>
              <a:t>▸</a:t>
            </a:r>
            <a:r>
              <a:rPr lang="en-US" sz="1200" b="1">
                <a:solidFill>
                  <a:srgbClr val="0B1120"/>
                </a:solidFill>
                <a:latin typeface="Calibri" panose="020F0502020204030204"/>
                <a:ea typeface="Calibri" panose="020F0502020204030204"/>
                <a:cs typeface="Calibri" panose="020F0502020204030204"/>
                <a:sym typeface="Calibri" panose="020F0502020204030204"/>
              </a:rPr>
              <a:t> It is relevant and in demand. Privilege escalation is a key phase in nearly every real-world penetration test, thus enhancing it has immediate practical value.</a:t>
            </a:r>
            <a:endParaRPr sz="1200" b="1">
              <a:solidFill>
                <a:srgbClr val="0B1120"/>
              </a:solidFill>
              <a:latin typeface="Calibri" panose="020F0502020204030204"/>
              <a:ea typeface="Calibri" panose="020F0502020204030204"/>
              <a:cs typeface="Calibri" panose="020F0502020204030204"/>
              <a:sym typeface="Calibri" panose="020F0502020204030204"/>
            </a:endParaRPr>
          </a:p>
          <a:p>
            <a:pPr marL="274320" marR="0" lvl="0" indent="-274320" algn="l" rtl="0">
              <a:lnSpc>
                <a:spcPct val="104000"/>
              </a:lnSpc>
              <a:spcBef>
                <a:spcPts val="700"/>
              </a:spcBef>
              <a:spcAft>
                <a:spcPts val="0"/>
              </a:spcAft>
              <a:buClr>
                <a:srgbClr val="000000"/>
              </a:buClr>
              <a:buSzPts val="1200"/>
              <a:buFont typeface="Arial" panose="020B0604020202020204"/>
              <a:buNone/>
            </a:pPr>
            <a:r>
              <a:rPr lang="en-US" sz="1200" b="1">
                <a:solidFill>
                  <a:srgbClr val="3DDC97"/>
                </a:solidFill>
                <a:latin typeface="Calibri" panose="020F0502020204030204"/>
                <a:ea typeface="Calibri" panose="020F0502020204030204"/>
                <a:cs typeface="Calibri" panose="020F0502020204030204"/>
                <a:sym typeface="Calibri" panose="020F0502020204030204"/>
              </a:rPr>
              <a:t>▸</a:t>
            </a:r>
            <a:r>
              <a:rPr lang="en-US" sz="1200" b="1">
                <a:solidFill>
                  <a:srgbClr val="0B1120"/>
                </a:solidFill>
                <a:latin typeface="Calibri" panose="020F0502020204030204"/>
                <a:ea typeface="Calibri" panose="020F0502020204030204"/>
                <a:cs typeface="Calibri" panose="020F0502020204030204"/>
                <a:sym typeface="Calibri" panose="020F0502020204030204"/>
              </a:rPr>
              <a:t> A nice open problem. Discovery is automated by tools already, but the subsequent step of how to use the results is still manual, providing genuine opportunity for contribution.</a:t>
            </a:r>
            <a:endParaRPr sz="1200" b="1">
              <a:solidFill>
                <a:srgbClr val="0B1120"/>
              </a:solidFill>
              <a:latin typeface="Calibri" panose="020F0502020204030204"/>
              <a:ea typeface="Calibri" panose="020F0502020204030204"/>
              <a:cs typeface="Calibri" panose="020F0502020204030204"/>
              <a:sym typeface="Calibri" panose="020F0502020204030204"/>
            </a:endParaRPr>
          </a:p>
          <a:p>
            <a:pPr marL="274320" marR="0" lvl="0" indent="-274320" algn="l" rtl="0">
              <a:lnSpc>
                <a:spcPct val="104000"/>
              </a:lnSpc>
              <a:spcBef>
                <a:spcPts val="700"/>
              </a:spcBef>
              <a:spcAft>
                <a:spcPts val="0"/>
              </a:spcAft>
              <a:buClr>
                <a:srgbClr val="000000"/>
              </a:buClr>
              <a:buSzPts val="1200"/>
              <a:buFont typeface="Arial" panose="020B0604020202020204"/>
              <a:buNone/>
            </a:pPr>
            <a:r>
              <a:rPr lang="en-US" sz="1200" b="1">
                <a:solidFill>
                  <a:srgbClr val="3DDC97"/>
                </a:solidFill>
                <a:highlight>
                  <a:schemeClr val="lt1"/>
                </a:highlight>
                <a:latin typeface="Calibri" panose="020F0502020204030204"/>
                <a:ea typeface="Calibri" panose="020F0502020204030204"/>
                <a:cs typeface="Calibri" panose="020F0502020204030204"/>
                <a:sym typeface="Calibri" panose="020F0502020204030204"/>
              </a:rPr>
              <a:t>▸</a:t>
            </a:r>
            <a:r>
              <a:rPr lang="en-US" sz="1200" b="1">
                <a:solidFill>
                  <a:srgbClr val="0B1120"/>
                </a:solidFill>
                <a:latin typeface="Calibri" panose="020F0502020204030204"/>
                <a:ea typeface="Calibri" panose="020F0502020204030204"/>
                <a:cs typeface="Calibri" panose="020F0502020204030204"/>
                <a:sym typeface="Calibri" panose="020F0502020204030204"/>
              </a:rPr>
              <a:t> Good scope for a project – you could design, build, show end-to-end a rule-based engine on a safe lab target and objectively evaluate it for the viva.</a:t>
            </a:r>
            <a:endParaRPr>
              <a:solidFill>
                <a:srgbClr val="0B112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111"/>
        <p:cNvGrpSpPr/>
        <p:nvPr/>
      </p:nvGrpSpPr>
      <p:grpSpPr>
        <a:xfrm>
          <a:off x="0" y="0"/>
          <a:ext cx="0" cy="0"/>
          <a:chOff x="0" y="0"/>
          <a:chExt cx="0" cy="0"/>
        </a:xfrm>
      </p:grpSpPr>
      <p:sp>
        <p:nvSpPr>
          <p:cNvPr id="112" name="Google Shape;112;p8"/>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300"/>
              <a:buFont typeface="Arial" panose="020B060402020202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AIM &amp; OBJECTIVES</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13" name="Google Shape;113;p8"/>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2800"/>
              <a:buFont typeface="Arial" panose="020B0604020202020204"/>
              <a:buNone/>
            </a:pPr>
            <a:r>
              <a:rPr lang="en-US" sz="2800" b="1" i="0" u="none" strike="noStrike" cap="none">
                <a:solidFill>
                  <a:srgbClr val="0B1120"/>
                </a:solidFill>
                <a:latin typeface="Cambria" panose="02040503050406030204"/>
                <a:ea typeface="Cambria" panose="02040503050406030204"/>
                <a:cs typeface="Cambria" panose="02040503050406030204"/>
                <a:sym typeface="Cambria" panose="02040503050406030204"/>
              </a:rPr>
              <a:t>Aim &amp; Objectives</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14" name="Google Shape;114;p8"/>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900"/>
              <a:buFont typeface="Arial" panose="020B060402020202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15" name="Google Shape;115;p8"/>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000000"/>
              </a:buClr>
              <a:buSzPts val="900"/>
              <a:buFont typeface="Arial" panose="020B060402020202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6</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16" name="Google Shape;116;p8"/>
          <p:cNvSpPr/>
          <p:nvPr/>
        </p:nvSpPr>
        <p:spPr>
          <a:xfrm>
            <a:off x="548640" y="1554480"/>
            <a:ext cx="11064240" cy="1051560"/>
          </a:xfrm>
          <a:prstGeom prst="roundRect">
            <a:avLst>
              <a:gd name="adj" fmla="val 8696"/>
            </a:avLst>
          </a:prstGeom>
          <a:solidFill>
            <a:srgbClr val="0B1120"/>
          </a:solidFill>
          <a:ln>
            <a:noFill/>
          </a:ln>
        </p:spPr>
        <p:txBody>
          <a:bodyPr spcFirstLastPara="1" wrap="square" lIns="91425" tIns="91425" rIns="91425" bIns="91425" anchor="ctr" anchorCtr="0">
            <a:noAutofit/>
          </a:bodyPr>
          <a:lstStyle/>
          <a:p>
            <a:pPr marL="0" marR="0" lvl="0" indent="0" algn="l" rtl="0">
              <a:lnSpc>
                <a:spcPct val="112000"/>
              </a:lnSpc>
              <a:spcBef>
                <a:spcPts val="0"/>
              </a:spcBef>
              <a:spcAft>
                <a:spcPts val="0"/>
              </a:spcAft>
              <a:buClr>
                <a:srgbClr val="000000"/>
              </a:buClr>
              <a:buSzPts val="1300"/>
              <a:buFont typeface="Arial" panose="020B0604020202020204"/>
              <a:buNone/>
            </a:pPr>
            <a:r>
              <a:rPr lang="en-US" sz="1300" b="0" i="0" u="none" strike="noStrike" cap="none">
                <a:solidFill>
                  <a:srgbClr val="E8EEF5"/>
                </a:solidFill>
                <a:latin typeface="Calibri" panose="020F0502020204030204"/>
                <a:ea typeface="Calibri" panose="020F0502020204030204"/>
                <a:cs typeface="Calibri" panose="020F0502020204030204"/>
                <a:sym typeface="Calibri" panose="020F0502020204030204"/>
              </a:rPr>
              <a:t>Aim: design, build and evaluate a rule-based decision engine that turns Linux enumeration data into a ranked, explainable and verified set of exploitation attempts — without an LLM making the decisions.</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17" name="Google Shape;117;p8"/>
          <p:cNvSpPr/>
          <p:nvPr/>
        </p:nvSpPr>
        <p:spPr>
          <a:xfrm>
            <a:off x="548640" y="2820000"/>
            <a:ext cx="600000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600"/>
              <a:buFont typeface="Arial" panose="020B0604020202020204"/>
              <a:buNone/>
            </a:pPr>
            <a:r>
              <a:rPr lang="en-US" sz="1600" b="1" i="0" u="none" strike="noStrike" cap="none">
                <a:solidFill>
                  <a:srgbClr val="0B1120"/>
                </a:solidFill>
                <a:latin typeface="Cambria" panose="02040503050406030204"/>
                <a:ea typeface="Cambria" panose="02040503050406030204"/>
                <a:cs typeface="Cambria" panose="02040503050406030204"/>
                <a:sym typeface="Cambria" panose="02040503050406030204"/>
              </a:rPr>
              <a:t>Objectives</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18" name="Google Shape;118;p8"/>
          <p:cNvSpPr/>
          <p:nvPr/>
        </p:nvSpPr>
        <p:spPr>
          <a:xfrm>
            <a:off x="548640" y="3200000"/>
            <a:ext cx="11064240" cy="2700000"/>
          </a:xfrm>
          <a:prstGeom prst="rect">
            <a:avLst/>
          </a:prstGeom>
          <a:noFill/>
          <a:ln>
            <a:noFill/>
          </a:ln>
        </p:spPr>
        <p:txBody>
          <a:bodyPr spcFirstLastPara="1" wrap="square" lIns="91425" tIns="45700" rIns="91425" bIns="45700" anchor="t" anchorCtr="0">
            <a:noAutofit/>
          </a:bodyPr>
          <a:lstStyle/>
          <a:p>
            <a:pPr marL="274320" marR="0" lvl="0" indent="-274320" algn="l" rtl="0">
              <a:lnSpc>
                <a:spcPct val="104000"/>
              </a:lnSpc>
              <a:spcBef>
                <a:spcPts val="500"/>
              </a:spcBef>
              <a:spcAft>
                <a:spcPts val="0"/>
              </a:spcAft>
              <a:buClr>
                <a:schemeClr val="dk1"/>
              </a:buClr>
              <a:buSzPts val="1100"/>
              <a:buFont typeface="Arial" panose="020B0604020202020204"/>
              <a:buNone/>
            </a:pPr>
            <a:r>
              <a:rPr lang="en-US" sz="1150" b="1" i="0" u="none" strike="noStrike" cap="none">
                <a:solidFill>
                  <a:srgbClr val="3DDC97"/>
                </a:solidFill>
                <a:latin typeface="Calibri" panose="020F0502020204030204"/>
                <a:ea typeface="Calibri" panose="020F0502020204030204"/>
                <a:cs typeface="Calibri" panose="020F0502020204030204"/>
                <a:sym typeface="Calibri" panose="020F0502020204030204"/>
              </a:rPr>
              <a:t>1. </a:t>
            </a:r>
            <a:r>
              <a:rPr lang="en-US" sz="1150" b="1" i="0" u="none" strike="noStrike" cap="none">
                <a:solidFill>
                  <a:schemeClr val="dk1"/>
                </a:solidFill>
                <a:latin typeface="Calibri" panose="020F0502020204030204"/>
                <a:ea typeface="Calibri" panose="020F0502020204030204"/>
                <a:cs typeface="Calibri" panose="020F0502020204030204"/>
                <a:sym typeface="Calibri" panose="020F0502020204030204"/>
              </a:rPr>
              <a:t>Explore enumeration tools, knowledge bases on techniques and study into autonomous-pentest to find out the decision making gap.</a:t>
            </a:r>
            <a:endParaRPr sz="1150" b="1"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274320" marR="0" lvl="0" indent="-274320" algn="l" rtl="0">
              <a:lnSpc>
                <a:spcPct val="104000"/>
              </a:lnSpc>
              <a:spcBef>
                <a:spcPts val="500"/>
              </a:spcBef>
              <a:spcAft>
                <a:spcPts val="0"/>
              </a:spcAft>
              <a:buClr>
                <a:schemeClr val="dk1"/>
              </a:buClr>
              <a:buSzPts val="1100"/>
              <a:buFont typeface="Arial" panose="020B0604020202020204"/>
              <a:buNone/>
            </a:pPr>
            <a:r>
              <a:rPr lang="en-US" sz="1150" b="1" i="0" u="none" strike="noStrike" cap="none">
                <a:solidFill>
                  <a:srgbClr val="3DDC97"/>
                </a:solidFill>
                <a:latin typeface="Calibri" panose="020F0502020204030204"/>
                <a:ea typeface="Calibri" panose="020F0502020204030204"/>
                <a:cs typeface="Calibri" panose="020F0502020204030204"/>
                <a:sym typeface="Calibri" panose="020F0502020204030204"/>
              </a:rPr>
              <a:t>2. </a:t>
            </a:r>
            <a:r>
              <a:rPr lang="en-US" sz="1150" b="1" i="0" u="none" strike="noStrike" cap="none">
                <a:solidFill>
                  <a:schemeClr val="dk1"/>
                </a:solidFill>
                <a:latin typeface="Calibri" panose="020F0502020204030204"/>
                <a:ea typeface="Calibri" panose="020F0502020204030204"/>
                <a:cs typeface="Calibri" panose="020F0502020204030204"/>
                <a:sym typeface="Calibri" panose="020F0502020204030204"/>
              </a:rPr>
              <a:t>Develop a weighted-scoring and prerequisite-rule approach to convert raw observations into ranked, explainable candidates.</a:t>
            </a:r>
            <a:endParaRPr sz="1150" b="1"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274320" marR="0" lvl="0" indent="-274320" algn="l" rtl="0">
              <a:lnSpc>
                <a:spcPct val="104000"/>
              </a:lnSpc>
              <a:spcBef>
                <a:spcPts val="500"/>
              </a:spcBef>
              <a:spcAft>
                <a:spcPts val="0"/>
              </a:spcAft>
              <a:buClr>
                <a:schemeClr val="dk1"/>
              </a:buClr>
              <a:buSzPts val="1100"/>
              <a:buFont typeface="Arial" panose="020B0604020202020204"/>
              <a:buNone/>
            </a:pPr>
            <a:r>
              <a:rPr lang="en-US" sz="1150" b="1" i="0" u="none" strike="noStrike" cap="none">
                <a:solidFill>
                  <a:srgbClr val="3DDC97"/>
                </a:solidFill>
                <a:latin typeface="Calibri" panose="020F0502020204030204"/>
                <a:ea typeface="Calibri" panose="020F0502020204030204"/>
                <a:cs typeface="Calibri" panose="020F0502020204030204"/>
                <a:sym typeface="Calibri" panose="020F0502020204030204"/>
              </a:rPr>
              <a:t>3. </a:t>
            </a:r>
            <a:r>
              <a:rPr lang="en-US" sz="1150" b="1" i="0" u="none" strike="noStrike" cap="none">
                <a:solidFill>
                  <a:schemeClr val="dk1"/>
                </a:solidFill>
                <a:latin typeface="Calibri" panose="020F0502020204030204"/>
                <a:ea typeface="Calibri" panose="020F0502020204030204"/>
                <a:cs typeface="Calibri" panose="020F0502020204030204"/>
                <a:sym typeface="Calibri" panose="020F0502020204030204"/>
              </a:rPr>
              <a:t>implement it as a Python framework and as a portable, dependency-free Bash package for Python-less targets.</a:t>
            </a:r>
            <a:endParaRPr sz="1150" b="1"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274320" marR="0" lvl="0" indent="-274320" algn="l" rtl="0">
              <a:lnSpc>
                <a:spcPct val="104000"/>
              </a:lnSpc>
              <a:spcBef>
                <a:spcPts val="500"/>
              </a:spcBef>
              <a:spcAft>
                <a:spcPts val="0"/>
              </a:spcAft>
              <a:buClr>
                <a:schemeClr val="dk1"/>
              </a:buClr>
              <a:buSzPts val="1100"/>
              <a:buFont typeface="Arial" panose="020B0604020202020204"/>
              <a:buNone/>
            </a:pPr>
            <a:r>
              <a:rPr lang="en-US" sz="1150" b="1" i="0" u="none" strike="noStrike" cap="none">
                <a:solidFill>
                  <a:srgbClr val="3DDC97"/>
                </a:solidFill>
                <a:latin typeface="Calibri" panose="020F0502020204030204"/>
                <a:ea typeface="Calibri" panose="020F0502020204030204"/>
                <a:cs typeface="Calibri" panose="020F0502020204030204"/>
                <a:sym typeface="Calibri" panose="020F0502020204030204"/>
              </a:rPr>
              <a:t>4. </a:t>
            </a:r>
            <a:r>
              <a:rPr lang="en-US" sz="1150" b="1" i="0" u="none" strike="noStrike" cap="none">
                <a:solidFill>
                  <a:schemeClr val="dk1"/>
                </a:solidFill>
                <a:latin typeface="Calibri" panose="020F0502020204030204"/>
                <a:ea typeface="Calibri" panose="020F0502020204030204"/>
                <a:cs typeface="Calibri" panose="020F0502020204030204"/>
                <a:sym typeface="Calibri" panose="020F0502020204030204"/>
              </a:rPr>
              <a:t>Demonstrate it end-to-end on a controlled vulnerable target, by capturing the whole decision chain.</a:t>
            </a:r>
            <a:endParaRPr sz="1150" b="1"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274320" marR="0" lvl="0" indent="-274320" algn="l" rtl="0">
              <a:lnSpc>
                <a:spcPct val="104000"/>
              </a:lnSpc>
              <a:spcBef>
                <a:spcPts val="500"/>
              </a:spcBef>
              <a:spcAft>
                <a:spcPts val="0"/>
              </a:spcAft>
              <a:buClr>
                <a:schemeClr val="dk1"/>
              </a:buClr>
              <a:buSzPts val="1100"/>
              <a:buFont typeface="Arial" panose="020B0604020202020204"/>
              <a:buNone/>
            </a:pPr>
            <a:r>
              <a:rPr lang="en-US" sz="1150" b="1" i="0" u="none" strike="noStrike" cap="none">
                <a:solidFill>
                  <a:srgbClr val="3DDC97"/>
                </a:solidFill>
                <a:latin typeface="Calibri" panose="020F0502020204030204"/>
                <a:ea typeface="Calibri" panose="020F0502020204030204"/>
                <a:cs typeface="Calibri" panose="020F0502020204030204"/>
                <a:sym typeface="Calibri" panose="020F0502020204030204"/>
              </a:rPr>
              <a:t>5.</a:t>
            </a:r>
            <a:r>
              <a:rPr lang="en-US" sz="1150" b="1" i="0" u="none" strike="noStrike" cap="none">
                <a:solidFill>
                  <a:schemeClr val="dk1"/>
                </a:solidFill>
                <a:latin typeface="Calibri" panose="020F0502020204030204"/>
                <a:ea typeface="Calibri" panose="020F0502020204030204"/>
                <a:cs typeface="Calibri" panose="020F0502020204030204"/>
                <a:sym typeface="Calibri" panose="020F0502020204030204"/>
              </a:rPr>
              <a:t> Develop an evaluation plan to address RQ1–RQ4 on a wider collection of scenarios.</a:t>
            </a:r>
            <a:endParaRPr sz="1150" b="1"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274320" marR="0" lvl="0" indent="-274320" algn="l" rtl="0">
              <a:lnSpc>
                <a:spcPct val="104000"/>
              </a:lnSpc>
              <a:spcBef>
                <a:spcPts val="500"/>
              </a:spcBef>
              <a:spcAft>
                <a:spcPts val="500"/>
              </a:spcAft>
              <a:buClr>
                <a:srgbClr val="000000"/>
              </a:buClr>
              <a:buSzPts val="1150"/>
              <a:buFont typeface="Arial" panose="020B0604020202020204"/>
              <a:buNone/>
            </a:pPr>
            <a:r>
              <a:rPr lang="en-US" sz="1150" b="1" i="0" u="none" strike="noStrike" cap="none">
                <a:solidFill>
                  <a:srgbClr val="3DDC97"/>
                </a:solidFill>
                <a:latin typeface="Calibri" panose="020F0502020204030204"/>
                <a:ea typeface="Calibri" panose="020F0502020204030204"/>
                <a:cs typeface="Calibri" panose="020F0502020204030204"/>
                <a:sym typeface="Calibri" panose="020F0502020204030204"/>
              </a:rPr>
              <a:t>6. </a:t>
            </a:r>
            <a:r>
              <a:rPr lang="en-US" sz="1150" b="1" i="0" u="none" strike="noStrike" cap="none">
                <a:solidFill>
                  <a:schemeClr val="dk1"/>
                </a:solidFill>
                <a:latin typeface="Calibri" panose="020F0502020204030204"/>
                <a:ea typeface="Calibri" panose="020F0502020204030204"/>
                <a:cs typeface="Calibri" panose="020F0502020204030204"/>
                <a:sym typeface="Calibri" panose="020F0502020204030204"/>
              </a:rPr>
              <a:t>Critically reflect on design trade-offs, present limits and future work</a:t>
            </a:r>
            <a:endParaRPr sz="1150" b="1"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B1120"/>
        </a:solidFill>
        <a:effectLst/>
      </p:bgPr>
    </p:bg>
    <p:spTree>
      <p:nvGrpSpPr>
        <p:cNvPr id="1" name="Shape 123"/>
        <p:cNvGrpSpPr/>
        <p:nvPr/>
      </p:nvGrpSpPr>
      <p:grpSpPr>
        <a:xfrm>
          <a:off x="0" y="0"/>
          <a:ext cx="0" cy="0"/>
          <a:chOff x="0" y="0"/>
          <a:chExt cx="0" cy="0"/>
        </a:xfrm>
      </p:grpSpPr>
      <p:sp>
        <p:nvSpPr>
          <p:cNvPr id="124" name="Google Shape;124;p9"/>
          <p:cNvSpPr/>
          <p:nvPr/>
        </p:nvSpPr>
        <p:spPr>
          <a:xfrm rot="1200000">
            <a:off x="8351215" y="-1371600"/>
            <a:ext cx="5486400" cy="5486400"/>
          </a:xfrm>
          <a:prstGeom prst="rect">
            <a:avLst/>
          </a:prstGeom>
          <a:solidFill>
            <a:srgbClr val="1D2E4A">
              <a:alpha val="6000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25" name="Google Shape;125;p9"/>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SCOPE</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26" name="Google Shape;126;p9"/>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3200"/>
              <a:buFont typeface="Cambria" panose="02040503050406030204"/>
              <a:buNone/>
            </a:pPr>
            <a:r>
              <a:rPr lang="en-US" sz="3200" b="1" i="0" u="none" strike="noStrike" cap="none">
                <a:solidFill>
                  <a:srgbClr val="FFFFFF"/>
                </a:solidFill>
                <a:latin typeface="Cambria" panose="02040503050406030204"/>
                <a:ea typeface="Cambria" panose="02040503050406030204"/>
                <a:cs typeface="Cambria" panose="02040503050406030204"/>
                <a:sym typeface="Cambria" panose="02040503050406030204"/>
              </a:rPr>
              <a:t>Four Research Questions</a:t>
            </a:r>
            <a:endParaRPr sz="3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27" name="Google Shape;127;p9"/>
          <p:cNvSpPr/>
          <p:nvPr/>
        </p:nvSpPr>
        <p:spPr>
          <a:xfrm>
            <a:off x="548640" y="1737360"/>
            <a:ext cx="5349240" cy="1965960"/>
          </a:xfrm>
          <a:prstGeom prst="roundRect">
            <a:avLst>
              <a:gd name="adj" fmla="val 4651"/>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28" name="Google Shape;128;p9"/>
          <p:cNvSpPr/>
          <p:nvPr/>
        </p:nvSpPr>
        <p:spPr>
          <a:xfrm>
            <a:off x="822960" y="1920240"/>
            <a:ext cx="1371600" cy="4572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2000"/>
              <a:buFont typeface="Cambria" panose="02040503050406030204"/>
              <a:buNone/>
            </a:pPr>
            <a:r>
              <a:rPr lang="en-US" sz="2000" b="1" i="0" u="none" strike="noStrike" cap="none">
                <a:solidFill>
                  <a:srgbClr val="3DDC97"/>
                </a:solidFill>
                <a:latin typeface="Cambria" panose="02040503050406030204"/>
                <a:ea typeface="Cambria" panose="02040503050406030204"/>
                <a:cs typeface="Cambria" panose="02040503050406030204"/>
                <a:sym typeface="Cambria" panose="02040503050406030204"/>
              </a:rPr>
              <a:t>RQ1</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129" name="Google Shape;129;p9" descr="icons/sliders_3DDC97.png"/>
          <p:cNvPicPr preferRelativeResize="0"/>
          <p:nvPr/>
        </p:nvPicPr>
        <p:blipFill rotWithShape="1">
          <a:blip r:embed="rId3"/>
          <a:srcRect/>
          <a:stretch>
            <a:fillRect/>
          </a:stretch>
        </p:blipFill>
        <p:spPr>
          <a:xfrm>
            <a:off x="5120640" y="1938528"/>
            <a:ext cx="457200" cy="457200"/>
          </a:xfrm>
          <a:prstGeom prst="rect">
            <a:avLst/>
          </a:prstGeom>
          <a:noFill/>
          <a:ln>
            <a:noFill/>
          </a:ln>
        </p:spPr>
      </p:pic>
      <p:sp>
        <p:nvSpPr>
          <p:cNvPr id="130" name="Google Shape;130;p9"/>
          <p:cNvSpPr/>
          <p:nvPr/>
        </p:nvSpPr>
        <p:spPr>
          <a:xfrm>
            <a:off x="822960" y="2450592"/>
            <a:ext cx="4800600" cy="1143000"/>
          </a:xfrm>
          <a:prstGeom prst="rect">
            <a:avLst/>
          </a:prstGeom>
          <a:noFill/>
          <a:ln>
            <a:noFill/>
          </a:ln>
        </p:spPr>
        <p:txBody>
          <a:bodyPr spcFirstLastPara="1" wrap="square" lIns="91425" tIns="45700" rIns="91425" bIns="45700" anchor="ctr" anchorCtr="0">
            <a:noAutofit/>
          </a:bodyPr>
          <a:lstStyle/>
          <a:p>
            <a:pPr marL="0" marR="0" lvl="0" indent="0" algn="l" rtl="0">
              <a:lnSpc>
                <a:spcPct val="125000"/>
              </a:lnSpc>
              <a:spcBef>
                <a:spcPts val="0"/>
              </a:spcBef>
              <a:spcAft>
                <a:spcPts val="0"/>
              </a:spcAft>
              <a:buClr>
                <a:srgbClr val="E8EEF5"/>
              </a:buClr>
              <a:buSzPts val="1250"/>
              <a:buFont typeface="Calibri" panose="020F0502020204030204"/>
              <a:buNone/>
            </a:pPr>
            <a:r>
              <a:rPr lang="en-US" sz="1250" b="0" i="0" u="none" strike="noStrike" cap="none">
                <a:solidFill>
                  <a:srgbClr val="E8EEF5"/>
                </a:solidFill>
                <a:latin typeface="Calibri" panose="020F0502020204030204"/>
                <a:ea typeface="Calibri" panose="020F0502020204030204"/>
                <a:cs typeface="Calibri" panose="020F0502020204030204"/>
                <a:sym typeface="Calibri" panose="020F0502020204030204"/>
              </a:rPr>
              <a:t>Can a weighted scoring engine reliably rank vectors by exploitability, reducing failed attempts versus unranked execution?</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1" name="Google Shape;131;p9"/>
          <p:cNvSpPr/>
          <p:nvPr/>
        </p:nvSpPr>
        <p:spPr>
          <a:xfrm>
            <a:off x="6263640" y="1737360"/>
            <a:ext cx="5349240" cy="1965960"/>
          </a:xfrm>
          <a:prstGeom prst="roundRect">
            <a:avLst>
              <a:gd name="adj" fmla="val 4651"/>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32" name="Google Shape;132;p9"/>
          <p:cNvSpPr/>
          <p:nvPr/>
        </p:nvSpPr>
        <p:spPr>
          <a:xfrm>
            <a:off x="6537960" y="1920240"/>
            <a:ext cx="1371600" cy="4572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2000"/>
              <a:buFont typeface="Cambria" panose="02040503050406030204"/>
              <a:buNone/>
            </a:pPr>
            <a:r>
              <a:rPr lang="en-US" sz="2000" b="1" i="0" u="none" strike="noStrike" cap="none">
                <a:solidFill>
                  <a:srgbClr val="3DDC97"/>
                </a:solidFill>
                <a:latin typeface="Cambria" panose="02040503050406030204"/>
                <a:ea typeface="Cambria" panose="02040503050406030204"/>
                <a:cs typeface="Cambria" panose="02040503050406030204"/>
                <a:sym typeface="Cambria" panose="02040503050406030204"/>
              </a:rPr>
              <a:t>RQ2</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133" name="Google Shape;133;p9" descr="icons/zap_3DDC97.png"/>
          <p:cNvPicPr preferRelativeResize="0"/>
          <p:nvPr/>
        </p:nvPicPr>
        <p:blipFill rotWithShape="1">
          <a:blip r:embed="rId4"/>
          <a:srcRect/>
          <a:stretch>
            <a:fillRect/>
          </a:stretch>
        </p:blipFill>
        <p:spPr>
          <a:xfrm>
            <a:off x="10835640" y="1938528"/>
            <a:ext cx="457200" cy="457200"/>
          </a:xfrm>
          <a:prstGeom prst="rect">
            <a:avLst/>
          </a:prstGeom>
          <a:noFill/>
          <a:ln>
            <a:noFill/>
          </a:ln>
        </p:spPr>
      </p:pic>
      <p:sp>
        <p:nvSpPr>
          <p:cNvPr id="134" name="Google Shape;134;p9"/>
          <p:cNvSpPr/>
          <p:nvPr/>
        </p:nvSpPr>
        <p:spPr>
          <a:xfrm>
            <a:off x="6537960" y="2450592"/>
            <a:ext cx="4800600" cy="1143000"/>
          </a:xfrm>
          <a:prstGeom prst="rect">
            <a:avLst/>
          </a:prstGeom>
          <a:noFill/>
          <a:ln>
            <a:noFill/>
          </a:ln>
        </p:spPr>
        <p:txBody>
          <a:bodyPr spcFirstLastPara="1" wrap="square" lIns="91425" tIns="45700" rIns="91425" bIns="45700" anchor="ctr" anchorCtr="0">
            <a:noAutofit/>
          </a:bodyPr>
          <a:lstStyle/>
          <a:p>
            <a:pPr marL="0" marR="0" lvl="0" indent="0" algn="l" rtl="0">
              <a:lnSpc>
                <a:spcPct val="125000"/>
              </a:lnSpc>
              <a:spcBef>
                <a:spcPts val="0"/>
              </a:spcBef>
              <a:spcAft>
                <a:spcPts val="0"/>
              </a:spcAft>
              <a:buClr>
                <a:srgbClr val="E8EEF5"/>
              </a:buClr>
              <a:buSzPts val="1250"/>
              <a:buFont typeface="Calibri" panose="020F0502020204030204"/>
              <a:buNone/>
            </a:pPr>
            <a:r>
              <a:rPr lang="en-US" sz="1250" b="0" i="0" u="none" strike="noStrike" cap="none">
                <a:solidFill>
                  <a:srgbClr val="E8EEF5"/>
                </a:solidFill>
                <a:latin typeface="Calibri" panose="020F0502020204030204"/>
                <a:ea typeface="Calibri" panose="020F0502020204030204"/>
                <a:cs typeface="Calibri" panose="020F0502020204030204"/>
                <a:sym typeface="Calibri" panose="020F0502020204030204"/>
              </a:rPr>
              <a:t>Does automated execution of the ranked queue reach root at a rate comparable to experienced manual assessment?</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5" name="Google Shape;135;p9"/>
          <p:cNvSpPr/>
          <p:nvPr/>
        </p:nvSpPr>
        <p:spPr>
          <a:xfrm>
            <a:off x="548640" y="4023360"/>
            <a:ext cx="5349240" cy="1965960"/>
          </a:xfrm>
          <a:prstGeom prst="roundRect">
            <a:avLst>
              <a:gd name="adj" fmla="val 4651"/>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36" name="Google Shape;136;p9"/>
          <p:cNvSpPr/>
          <p:nvPr/>
        </p:nvSpPr>
        <p:spPr>
          <a:xfrm>
            <a:off x="822960" y="4206240"/>
            <a:ext cx="1371600" cy="4572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2000"/>
              <a:buFont typeface="Cambria" panose="02040503050406030204"/>
              <a:buNone/>
            </a:pPr>
            <a:r>
              <a:rPr lang="en-US" sz="2000" b="1" i="0" u="none" strike="noStrike" cap="none">
                <a:solidFill>
                  <a:srgbClr val="3DDC97"/>
                </a:solidFill>
                <a:latin typeface="Cambria" panose="02040503050406030204"/>
                <a:ea typeface="Cambria" panose="02040503050406030204"/>
                <a:cs typeface="Cambria" panose="02040503050406030204"/>
                <a:sym typeface="Cambria" panose="02040503050406030204"/>
              </a:rPr>
              <a:t>RQ3</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137" name="Google Shape;137;p9" descr="icons/search_3DDC97.png"/>
          <p:cNvPicPr preferRelativeResize="0"/>
          <p:nvPr/>
        </p:nvPicPr>
        <p:blipFill rotWithShape="1">
          <a:blip r:embed="rId5"/>
          <a:srcRect/>
          <a:stretch>
            <a:fillRect/>
          </a:stretch>
        </p:blipFill>
        <p:spPr>
          <a:xfrm>
            <a:off x="5120640" y="4224528"/>
            <a:ext cx="457200" cy="457200"/>
          </a:xfrm>
          <a:prstGeom prst="rect">
            <a:avLst/>
          </a:prstGeom>
          <a:noFill/>
          <a:ln>
            <a:noFill/>
          </a:ln>
        </p:spPr>
      </p:pic>
      <p:sp>
        <p:nvSpPr>
          <p:cNvPr id="138" name="Google Shape;138;p9"/>
          <p:cNvSpPr/>
          <p:nvPr/>
        </p:nvSpPr>
        <p:spPr>
          <a:xfrm>
            <a:off x="822960" y="4736592"/>
            <a:ext cx="4800600" cy="1143000"/>
          </a:xfrm>
          <a:prstGeom prst="rect">
            <a:avLst/>
          </a:prstGeom>
          <a:noFill/>
          <a:ln>
            <a:noFill/>
          </a:ln>
        </p:spPr>
        <p:txBody>
          <a:bodyPr spcFirstLastPara="1" wrap="square" lIns="91425" tIns="45700" rIns="91425" bIns="45700" anchor="ctr" anchorCtr="0">
            <a:noAutofit/>
          </a:bodyPr>
          <a:lstStyle/>
          <a:p>
            <a:pPr marL="0" marR="0" lvl="0" indent="0" algn="l" rtl="0">
              <a:lnSpc>
                <a:spcPct val="125000"/>
              </a:lnSpc>
              <a:spcBef>
                <a:spcPts val="0"/>
              </a:spcBef>
              <a:spcAft>
                <a:spcPts val="0"/>
              </a:spcAft>
              <a:buClr>
                <a:srgbClr val="E8EEF5"/>
              </a:buClr>
              <a:buSzPts val="1250"/>
              <a:buFont typeface="Calibri" panose="020F0502020204030204"/>
              <a:buNone/>
            </a:pPr>
            <a:r>
              <a:rPr lang="en-US" sz="1250" b="0" i="0" u="none" strike="noStrike" cap="none">
                <a:solidFill>
                  <a:srgbClr val="E8EEF5"/>
                </a:solidFill>
                <a:latin typeface="Calibri" panose="020F0502020204030204"/>
                <a:ea typeface="Calibri" panose="020F0502020204030204"/>
                <a:cs typeface="Calibri" panose="020F0502020204030204"/>
                <a:sym typeface="Calibri" panose="020F0502020204030204"/>
              </a:rPr>
              <a:t>Does combining CVE correlation with misconfiguration analysis surface more actionable vectors than either alone?</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9" name="Google Shape;139;p9"/>
          <p:cNvSpPr/>
          <p:nvPr/>
        </p:nvSpPr>
        <p:spPr>
          <a:xfrm>
            <a:off x="6263640" y="4023360"/>
            <a:ext cx="5349240" cy="1965960"/>
          </a:xfrm>
          <a:prstGeom prst="roundRect">
            <a:avLst>
              <a:gd name="adj" fmla="val 4651"/>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40" name="Google Shape;140;p9"/>
          <p:cNvSpPr/>
          <p:nvPr/>
        </p:nvSpPr>
        <p:spPr>
          <a:xfrm>
            <a:off x="6537960" y="4206240"/>
            <a:ext cx="1371600" cy="4572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2000"/>
              <a:buFont typeface="Cambria" panose="02040503050406030204"/>
              <a:buNone/>
            </a:pPr>
            <a:r>
              <a:rPr lang="en-US" sz="2000" b="1" i="0" u="none" strike="noStrike" cap="none">
                <a:solidFill>
                  <a:srgbClr val="3DDC97"/>
                </a:solidFill>
                <a:latin typeface="Cambria" panose="02040503050406030204"/>
                <a:ea typeface="Cambria" panose="02040503050406030204"/>
                <a:cs typeface="Cambria" panose="02040503050406030204"/>
                <a:sym typeface="Cambria" panose="02040503050406030204"/>
              </a:rPr>
              <a:t>RQ4</a:t>
            </a:r>
            <a:endParaRPr sz="2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141" name="Google Shape;141;p9" descr="icons/shield_3DDC97.png"/>
          <p:cNvPicPr preferRelativeResize="0"/>
          <p:nvPr/>
        </p:nvPicPr>
        <p:blipFill rotWithShape="1">
          <a:blip r:embed="rId6"/>
          <a:srcRect/>
          <a:stretch>
            <a:fillRect/>
          </a:stretch>
        </p:blipFill>
        <p:spPr>
          <a:xfrm>
            <a:off x="10835640" y="4224528"/>
            <a:ext cx="457200" cy="457200"/>
          </a:xfrm>
          <a:prstGeom prst="rect">
            <a:avLst/>
          </a:prstGeom>
          <a:noFill/>
          <a:ln>
            <a:noFill/>
          </a:ln>
        </p:spPr>
      </p:pic>
      <p:sp>
        <p:nvSpPr>
          <p:cNvPr id="142" name="Google Shape;142;p9"/>
          <p:cNvSpPr/>
          <p:nvPr/>
        </p:nvSpPr>
        <p:spPr>
          <a:xfrm>
            <a:off x="6537960" y="4736592"/>
            <a:ext cx="4800600" cy="1143000"/>
          </a:xfrm>
          <a:prstGeom prst="rect">
            <a:avLst/>
          </a:prstGeom>
          <a:noFill/>
          <a:ln>
            <a:noFill/>
          </a:ln>
        </p:spPr>
        <p:txBody>
          <a:bodyPr spcFirstLastPara="1" wrap="square" lIns="91425" tIns="45700" rIns="91425" bIns="45700" anchor="ctr" anchorCtr="0">
            <a:noAutofit/>
          </a:bodyPr>
          <a:lstStyle/>
          <a:p>
            <a:pPr marL="0" marR="0" lvl="0" indent="0" algn="l" rtl="0">
              <a:lnSpc>
                <a:spcPct val="125000"/>
              </a:lnSpc>
              <a:spcBef>
                <a:spcPts val="0"/>
              </a:spcBef>
              <a:spcAft>
                <a:spcPts val="0"/>
              </a:spcAft>
              <a:buClr>
                <a:srgbClr val="E8EEF5"/>
              </a:buClr>
              <a:buSzPts val="1250"/>
              <a:buFont typeface="Calibri" panose="020F0502020204030204"/>
              <a:buNone/>
            </a:pPr>
            <a:r>
              <a:rPr lang="en-US" sz="1250" b="0" i="0" u="none" strike="noStrike" cap="none">
                <a:solidFill>
                  <a:srgbClr val="E8EEF5"/>
                </a:solidFill>
                <a:latin typeface="Calibri" panose="020F0502020204030204"/>
                <a:ea typeface="Calibri" panose="020F0502020204030204"/>
                <a:cs typeface="Calibri" panose="020F0502020204030204"/>
                <a:sym typeface="Calibri" panose="020F0502020204030204"/>
              </a:rPr>
              <a:t>What ethical, operational and technical constraints should govern an autonomous exploitation tool, enforced at the tooling level?</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3" name="Google Shape;143;p9"/>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9FB0C6"/>
              </a:buClr>
              <a:buSzPts val="900"/>
              <a:buFont typeface="Calibri" panose="020F0502020204030204"/>
              <a:buNone/>
            </a:pPr>
            <a:r>
              <a:rPr lang="en-US" sz="900" b="0" i="0" u="none" strike="noStrike" cap="none">
                <a:solidFill>
                  <a:srgbClr val="9FB0C6"/>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4" name="Google Shape;144;p9"/>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9FB0C6"/>
              </a:buClr>
              <a:buSzPts val="900"/>
              <a:buFont typeface="Calibri" panose="020F0502020204030204"/>
              <a:buNone/>
            </a:pPr>
            <a:r>
              <a:rPr lang="en-US" sz="900" b="0" i="0" u="none" strike="noStrike" cap="none">
                <a:solidFill>
                  <a:srgbClr val="9FB0C6"/>
                </a:solidFill>
                <a:latin typeface="Calibri" panose="020F0502020204030204"/>
                <a:ea typeface="Calibri" panose="020F0502020204030204"/>
                <a:cs typeface="Calibri" panose="020F0502020204030204"/>
                <a:sym typeface="Calibri" panose="020F0502020204030204"/>
              </a:rPr>
              <a:t>7</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149"/>
        <p:cNvGrpSpPr/>
        <p:nvPr/>
      </p:nvGrpSpPr>
      <p:grpSpPr>
        <a:xfrm>
          <a:off x="0" y="0"/>
          <a:ext cx="0" cy="0"/>
          <a:chOff x="0" y="0"/>
          <a:chExt cx="0" cy="0"/>
        </a:xfrm>
      </p:grpSpPr>
      <p:sp>
        <p:nvSpPr>
          <p:cNvPr id="150" name="Google Shape;150;p10"/>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RELATED WORK</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1" name="Google Shape;151;p10"/>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2800"/>
              <a:buFont typeface="Cambria" panose="02040503050406030204"/>
              <a:buNone/>
            </a:pPr>
            <a:r>
              <a:rPr lang="en-US" sz="2800" b="1" i="0" u="none" strike="noStrike" cap="none">
                <a:solidFill>
                  <a:srgbClr val="0B1120"/>
                </a:solidFill>
                <a:latin typeface="Cambria" panose="02040503050406030204"/>
                <a:ea typeface="Cambria" panose="02040503050406030204"/>
                <a:cs typeface="Cambria" panose="02040503050406030204"/>
                <a:sym typeface="Cambria" panose="02040503050406030204"/>
              </a:rPr>
              <a:t>Where Existing Tools Stop</a:t>
            </a:r>
            <a:endParaRPr sz="2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2" name="Google Shape;152;p10"/>
          <p:cNvSpPr/>
          <p:nvPr/>
        </p:nvSpPr>
        <p:spPr>
          <a:xfrm>
            <a:off x="548640" y="1371600"/>
            <a:ext cx="1005840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250"/>
              <a:buFont typeface="Calibri" panose="020F0502020204030204"/>
              <a:buNone/>
            </a:pPr>
            <a:r>
              <a:rPr lang="en-US" sz="1250" b="0" i="0" u="none" strike="noStrike" cap="none">
                <a:solidFill>
                  <a:srgbClr val="5B6B82"/>
                </a:solidFill>
                <a:latin typeface="Calibri" panose="020F0502020204030204"/>
                <a:ea typeface="Calibri" panose="020F0502020204030204"/>
                <a:cs typeface="Calibri" panose="020F0502020204030204"/>
                <a:sym typeface="Calibri" panose="020F0502020204030204"/>
              </a:rPr>
              <a:t>Capability coverage across representative tool categories, on a none / partial / full scale.</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3" name="Google Shape;153;p10"/>
          <p:cNvSpPr/>
          <p:nvPr/>
        </p:nvSpPr>
        <p:spPr>
          <a:xfrm>
            <a:off x="548640" y="1965960"/>
            <a:ext cx="11064240" cy="502920"/>
          </a:xfrm>
          <a:prstGeom prst="roundRect">
            <a:avLst>
              <a:gd name="adj" fmla="val 10909"/>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54" name="Google Shape;154;p10"/>
          <p:cNvSpPr/>
          <p:nvPr/>
        </p:nvSpPr>
        <p:spPr>
          <a:xfrm>
            <a:off x="685800" y="1965960"/>
            <a:ext cx="297180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1100"/>
              <a:buFont typeface="Calibri" panose="020F0502020204030204"/>
              <a:buNone/>
            </a:pPr>
            <a:r>
              <a:rPr lang="en-US" sz="1100" b="1" i="0" u="none" strike="noStrike" cap="none">
                <a:solidFill>
                  <a:srgbClr val="FFFFFF"/>
                </a:solidFill>
                <a:latin typeface="Calibri" panose="020F0502020204030204"/>
                <a:ea typeface="Calibri" panose="020F0502020204030204"/>
                <a:cs typeface="Calibri" panose="020F0502020204030204"/>
                <a:sym typeface="Calibri" panose="020F0502020204030204"/>
              </a:rPr>
              <a:t>Capability</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5" name="Google Shape;155;p10"/>
          <p:cNvSpPr/>
          <p:nvPr/>
        </p:nvSpPr>
        <p:spPr>
          <a:xfrm>
            <a:off x="3657600" y="1965960"/>
            <a:ext cx="1988820" cy="5029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000"/>
              <a:buFont typeface="Calibri" panose="020F0502020204030204"/>
              <a:buNone/>
            </a:pPr>
            <a:r>
              <a:rPr lang="en-US" sz="1000" b="1" i="0" u="none" strike="noStrike" cap="none">
                <a:solidFill>
                  <a:srgbClr val="FFFFFF"/>
                </a:solidFill>
                <a:latin typeface="Calibri" panose="020F0502020204030204"/>
                <a:ea typeface="Calibri" panose="020F0502020204030204"/>
                <a:cs typeface="Calibri" panose="020F0502020204030204"/>
                <a:sym typeface="Calibri" panose="020F0502020204030204"/>
              </a:rPr>
              <a:t>Enumeration</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lnSpc>
                <a:spcPct val="100000"/>
              </a:lnSpc>
              <a:spcBef>
                <a:spcPts val="0"/>
              </a:spcBef>
              <a:spcAft>
                <a:spcPts val="0"/>
              </a:spcAft>
              <a:buClr>
                <a:srgbClr val="FFFFFF"/>
              </a:buClr>
              <a:buSzPts val="1000"/>
              <a:buFont typeface="Calibri" panose="020F0502020204030204"/>
              <a:buNone/>
            </a:pPr>
            <a:r>
              <a:rPr lang="en-US" sz="1000" b="1" i="0" u="none" strike="noStrike" cap="none">
                <a:solidFill>
                  <a:srgbClr val="FFFFFF"/>
                </a:solidFill>
                <a:latin typeface="Calibri" panose="020F0502020204030204"/>
                <a:ea typeface="Calibri" panose="020F0502020204030204"/>
                <a:cs typeface="Calibri" panose="020F0502020204030204"/>
                <a:sym typeface="Calibri" panose="020F0502020204030204"/>
              </a:rPr>
              <a:t>tools</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6" name="Google Shape;156;p10"/>
          <p:cNvSpPr/>
          <p:nvPr/>
        </p:nvSpPr>
        <p:spPr>
          <a:xfrm>
            <a:off x="5646420" y="1965960"/>
            <a:ext cx="1988820" cy="5029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000"/>
              <a:buFont typeface="Calibri" panose="020F0502020204030204"/>
              <a:buNone/>
            </a:pPr>
            <a:r>
              <a:rPr lang="en-US" sz="1000" b="1" i="0" u="none" strike="noStrike" cap="none">
                <a:solidFill>
                  <a:srgbClr val="FFFFFF"/>
                </a:solidFill>
                <a:latin typeface="Calibri" panose="020F0502020204030204"/>
                <a:ea typeface="Calibri" panose="020F0502020204030204"/>
                <a:cs typeface="Calibri" panose="020F0502020204030204"/>
                <a:sym typeface="Calibri" panose="020F0502020204030204"/>
              </a:rPr>
              <a:t>Metasploit</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lnSpc>
                <a:spcPct val="100000"/>
              </a:lnSpc>
              <a:spcBef>
                <a:spcPts val="0"/>
              </a:spcBef>
              <a:spcAft>
                <a:spcPts val="0"/>
              </a:spcAft>
              <a:buClr>
                <a:srgbClr val="FFFFFF"/>
              </a:buClr>
              <a:buSzPts val="1000"/>
              <a:buFont typeface="Calibri" panose="020F0502020204030204"/>
              <a:buNone/>
            </a:pPr>
            <a:r>
              <a:rPr lang="en-US" sz="1000" b="1" i="0" u="none" strike="noStrike" cap="none">
                <a:solidFill>
                  <a:srgbClr val="FFFFFF"/>
                </a:solidFill>
                <a:latin typeface="Calibri" panose="020F0502020204030204"/>
                <a:ea typeface="Calibri" panose="020F0502020204030204"/>
                <a:cs typeface="Calibri" panose="020F0502020204030204"/>
                <a:sym typeface="Calibri" panose="020F0502020204030204"/>
              </a:rPr>
              <a:t>local_exploit_suggester</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7" name="Google Shape;157;p10"/>
          <p:cNvSpPr/>
          <p:nvPr/>
        </p:nvSpPr>
        <p:spPr>
          <a:xfrm>
            <a:off x="7635240" y="1965960"/>
            <a:ext cx="1988820" cy="5029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000"/>
              <a:buFont typeface="Calibri" panose="020F0502020204030204"/>
              <a:buNone/>
            </a:pPr>
            <a:r>
              <a:rPr lang="en-US" sz="1000" b="1" i="0" u="none" strike="noStrike" cap="none">
                <a:solidFill>
                  <a:srgbClr val="FFFFFF"/>
                </a:solidFill>
                <a:latin typeface="Calibri" panose="020F0502020204030204"/>
                <a:ea typeface="Calibri" panose="020F0502020204030204"/>
                <a:cs typeface="Calibri" panose="020F0502020204030204"/>
                <a:sym typeface="Calibri" panose="020F0502020204030204"/>
              </a:rPr>
              <a:t>LLM agents</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lnSpc>
                <a:spcPct val="100000"/>
              </a:lnSpc>
              <a:spcBef>
                <a:spcPts val="0"/>
              </a:spcBef>
              <a:spcAft>
                <a:spcPts val="0"/>
              </a:spcAft>
              <a:buClr>
                <a:srgbClr val="FFFFFF"/>
              </a:buClr>
              <a:buSzPts val="1000"/>
              <a:buFont typeface="Calibri" panose="020F0502020204030204"/>
              <a:buNone/>
            </a:pPr>
            <a:r>
              <a:rPr lang="en-US" sz="1000" b="1" i="0" u="none" strike="noStrike" cap="none">
                <a:solidFill>
                  <a:srgbClr val="FFFFFF"/>
                </a:solidFill>
                <a:latin typeface="Calibri" panose="020F0502020204030204"/>
                <a:ea typeface="Calibri" panose="020F0502020204030204"/>
                <a:cs typeface="Calibri" panose="020F0502020204030204"/>
                <a:sym typeface="Calibri" panose="020F0502020204030204"/>
              </a:rPr>
              <a:t>(PentestGPT etc.)</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8" name="Google Shape;158;p10"/>
          <p:cNvSpPr/>
          <p:nvPr/>
        </p:nvSpPr>
        <p:spPr>
          <a:xfrm>
            <a:off x="9624060" y="1965960"/>
            <a:ext cx="1988820" cy="5029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3DDC97"/>
              </a:buClr>
              <a:buSzPts val="1000"/>
              <a:buFont typeface="Calibri" panose="020F0502020204030204"/>
              <a:buNone/>
            </a:pPr>
            <a:r>
              <a:rPr lang="en-US" sz="1000" b="1" i="0" u="none" strike="noStrike" cap="none">
                <a:solidFill>
                  <a:srgbClr val="3DDC97"/>
                </a:solidFill>
                <a:latin typeface="Calibri" panose="020F0502020204030204"/>
                <a:ea typeface="Calibri" panose="020F0502020204030204"/>
                <a:cs typeface="Calibri" panose="020F0502020204030204"/>
                <a:sym typeface="Calibri" panose="020F0502020204030204"/>
              </a:rPr>
              <a:t>APEX</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9" name="Google Shape;159;p10"/>
          <p:cNvSpPr/>
          <p:nvPr/>
        </p:nvSpPr>
        <p:spPr>
          <a:xfrm>
            <a:off x="548640" y="2468880"/>
            <a:ext cx="11064240" cy="502920"/>
          </a:xfrm>
          <a:prstGeom prst="rect">
            <a:avLst/>
          </a:prstGeom>
          <a:solidFill>
            <a:srgbClr val="EAF0F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60" name="Google Shape;160;p10"/>
          <p:cNvSpPr/>
          <p:nvPr/>
        </p:nvSpPr>
        <p:spPr>
          <a:xfrm>
            <a:off x="685800" y="2468880"/>
            <a:ext cx="297180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050"/>
              <a:buFont typeface="Calibri" panose="020F0502020204030204"/>
              <a:buNone/>
            </a:pPr>
            <a:r>
              <a:rPr lang="en-US" sz="1050" b="0" i="0" u="none" strike="noStrike" cap="none">
                <a:solidFill>
                  <a:srgbClr val="0B1120"/>
                </a:solidFill>
                <a:latin typeface="Calibri" panose="020F0502020204030204"/>
                <a:ea typeface="Calibri" panose="020F0502020204030204"/>
                <a:cs typeface="Calibri" panose="020F0502020204030204"/>
                <a:sym typeface="Calibri" panose="020F0502020204030204"/>
              </a:rPr>
              <a:t>System enumeration</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1" name="Google Shape;161;p10"/>
          <p:cNvSpPr/>
          <p:nvPr/>
        </p:nvSpPr>
        <p:spPr>
          <a:xfrm>
            <a:off x="4551426" y="261975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62" name="Google Shape;162;p10"/>
          <p:cNvSpPr/>
          <p:nvPr/>
        </p:nvSpPr>
        <p:spPr>
          <a:xfrm>
            <a:off x="6540246" y="2619756"/>
            <a:ext cx="201168" cy="201168"/>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63" name="Google Shape;163;p10"/>
          <p:cNvSpPr/>
          <p:nvPr/>
        </p:nvSpPr>
        <p:spPr>
          <a:xfrm>
            <a:off x="8529066" y="261975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64" name="Google Shape;164;p10"/>
          <p:cNvSpPr/>
          <p:nvPr/>
        </p:nvSpPr>
        <p:spPr>
          <a:xfrm>
            <a:off x="10517886" y="261975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65" name="Google Shape;165;p10"/>
          <p:cNvSpPr/>
          <p:nvPr/>
        </p:nvSpPr>
        <p:spPr>
          <a:xfrm>
            <a:off x="685800" y="2971800"/>
            <a:ext cx="297180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050"/>
              <a:buFont typeface="Calibri" panose="020F0502020204030204"/>
              <a:buNone/>
            </a:pPr>
            <a:r>
              <a:rPr lang="en-US" sz="1050" b="0" i="0" u="none" strike="noStrike" cap="none">
                <a:solidFill>
                  <a:srgbClr val="0B1120"/>
                </a:solidFill>
                <a:latin typeface="Calibri" panose="020F0502020204030204"/>
                <a:ea typeface="Calibri" panose="020F0502020204030204"/>
                <a:cs typeface="Calibri" panose="020F0502020204030204"/>
                <a:sym typeface="Calibri" panose="020F0502020204030204"/>
              </a:rPr>
              <a:t>CVE correlation</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6" name="Google Shape;166;p10"/>
          <p:cNvSpPr/>
          <p:nvPr/>
        </p:nvSpPr>
        <p:spPr>
          <a:xfrm>
            <a:off x="4551426" y="3122676"/>
            <a:ext cx="201168" cy="201168"/>
          </a:xfrm>
          <a:prstGeom prst="ellipse">
            <a:avLst/>
          </a:prstGeom>
          <a:solidFill>
            <a:srgbClr val="D8DEE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67" name="Google Shape;167;p10"/>
          <p:cNvSpPr/>
          <p:nvPr/>
        </p:nvSpPr>
        <p:spPr>
          <a:xfrm>
            <a:off x="6540246" y="312267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68" name="Google Shape;168;p10"/>
          <p:cNvSpPr/>
          <p:nvPr/>
        </p:nvSpPr>
        <p:spPr>
          <a:xfrm>
            <a:off x="8529066" y="3122676"/>
            <a:ext cx="201168" cy="201168"/>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69" name="Google Shape;169;p10"/>
          <p:cNvSpPr/>
          <p:nvPr/>
        </p:nvSpPr>
        <p:spPr>
          <a:xfrm>
            <a:off x="10517886" y="312267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70" name="Google Shape;170;p10"/>
          <p:cNvSpPr/>
          <p:nvPr/>
        </p:nvSpPr>
        <p:spPr>
          <a:xfrm>
            <a:off x="548640" y="3474720"/>
            <a:ext cx="11064240" cy="502920"/>
          </a:xfrm>
          <a:prstGeom prst="rect">
            <a:avLst/>
          </a:prstGeom>
          <a:solidFill>
            <a:srgbClr val="EAF0F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71" name="Google Shape;171;p10"/>
          <p:cNvSpPr/>
          <p:nvPr/>
        </p:nvSpPr>
        <p:spPr>
          <a:xfrm>
            <a:off x="685800" y="3474720"/>
            <a:ext cx="297180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050"/>
              <a:buFont typeface="Calibri" panose="020F0502020204030204"/>
              <a:buNone/>
            </a:pPr>
            <a:r>
              <a:rPr lang="en-US" sz="1050" b="0" i="0" u="none" strike="noStrike" cap="none">
                <a:solidFill>
                  <a:srgbClr val="0B1120"/>
                </a:solidFill>
                <a:latin typeface="Calibri" panose="020F0502020204030204"/>
                <a:ea typeface="Calibri" panose="020F0502020204030204"/>
                <a:cs typeface="Calibri" panose="020F0502020204030204"/>
                <a:sym typeface="Calibri" panose="020F0502020204030204"/>
              </a:rPr>
              <a:t>Misconfiguration audit</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72" name="Google Shape;172;p10"/>
          <p:cNvSpPr/>
          <p:nvPr/>
        </p:nvSpPr>
        <p:spPr>
          <a:xfrm>
            <a:off x="4551426" y="3625596"/>
            <a:ext cx="201168" cy="201168"/>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73" name="Google Shape;173;p10"/>
          <p:cNvSpPr/>
          <p:nvPr/>
        </p:nvSpPr>
        <p:spPr>
          <a:xfrm>
            <a:off x="6540246" y="3625596"/>
            <a:ext cx="201168" cy="201168"/>
          </a:xfrm>
          <a:prstGeom prst="ellipse">
            <a:avLst/>
          </a:prstGeom>
          <a:solidFill>
            <a:srgbClr val="D8DEE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74" name="Google Shape;174;p10"/>
          <p:cNvSpPr/>
          <p:nvPr/>
        </p:nvSpPr>
        <p:spPr>
          <a:xfrm>
            <a:off x="8529066" y="3625596"/>
            <a:ext cx="201168" cy="201168"/>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75" name="Google Shape;175;p10"/>
          <p:cNvSpPr/>
          <p:nvPr/>
        </p:nvSpPr>
        <p:spPr>
          <a:xfrm>
            <a:off x="10517886" y="362559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76" name="Google Shape;176;p10"/>
          <p:cNvSpPr/>
          <p:nvPr/>
        </p:nvSpPr>
        <p:spPr>
          <a:xfrm>
            <a:off x="685800" y="3977640"/>
            <a:ext cx="297180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050"/>
              <a:buFont typeface="Calibri" panose="020F0502020204030204"/>
              <a:buNone/>
            </a:pPr>
            <a:r>
              <a:rPr lang="en-US" sz="1050" b="0" i="0" u="none" strike="noStrike" cap="none">
                <a:solidFill>
                  <a:srgbClr val="0B1120"/>
                </a:solidFill>
                <a:latin typeface="Calibri" panose="020F0502020204030204"/>
                <a:ea typeface="Calibri" panose="020F0502020204030204"/>
                <a:cs typeface="Calibri" panose="020F0502020204030204"/>
                <a:sym typeface="Calibri" panose="020F0502020204030204"/>
              </a:rPr>
              <a:t>Weighted scoring</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77" name="Google Shape;177;p10"/>
          <p:cNvSpPr/>
          <p:nvPr/>
        </p:nvSpPr>
        <p:spPr>
          <a:xfrm>
            <a:off x="4551426" y="4128516"/>
            <a:ext cx="201168" cy="201168"/>
          </a:xfrm>
          <a:prstGeom prst="ellipse">
            <a:avLst/>
          </a:prstGeom>
          <a:solidFill>
            <a:srgbClr val="D8DEE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78" name="Google Shape;178;p10"/>
          <p:cNvSpPr/>
          <p:nvPr/>
        </p:nvSpPr>
        <p:spPr>
          <a:xfrm>
            <a:off x="6540246" y="4128516"/>
            <a:ext cx="201168" cy="201168"/>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79" name="Google Shape;179;p10"/>
          <p:cNvSpPr/>
          <p:nvPr/>
        </p:nvSpPr>
        <p:spPr>
          <a:xfrm>
            <a:off x="8529066" y="4128516"/>
            <a:ext cx="201168" cy="201168"/>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80" name="Google Shape;180;p10"/>
          <p:cNvSpPr/>
          <p:nvPr/>
        </p:nvSpPr>
        <p:spPr>
          <a:xfrm>
            <a:off x="10517886" y="412851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81" name="Google Shape;181;p10"/>
          <p:cNvSpPr/>
          <p:nvPr/>
        </p:nvSpPr>
        <p:spPr>
          <a:xfrm>
            <a:off x="548640" y="4480560"/>
            <a:ext cx="11064240" cy="502920"/>
          </a:xfrm>
          <a:prstGeom prst="rect">
            <a:avLst/>
          </a:prstGeom>
          <a:solidFill>
            <a:srgbClr val="EAF0F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82" name="Google Shape;182;p10"/>
          <p:cNvSpPr/>
          <p:nvPr/>
        </p:nvSpPr>
        <p:spPr>
          <a:xfrm>
            <a:off x="685800" y="4480560"/>
            <a:ext cx="297180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050"/>
              <a:buFont typeface="Calibri" panose="020F0502020204030204"/>
              <a:buNone/>
            </a:pPr>
            <a:r>
              <a:rPr lang="en-US" sz="1050" b="0" i="0" u="none" strike="noStrike" cap="none">
                <a:solidFill>
                  <a:srgbClr val="0B1120"/>
                </a:solidFill>
                <a:latin typeface="Calibri" panose="020F0502020204030204"/>
                <a:ea typeface="Calibri" panose="020F0502020204030204"/>
                <a:cs typeface="Calibri" panose="020F0502020204030204"/>
                <a:sym typeface="Calibri" panose="020F0502020204030204"/>
              </a:rPr>
              <a:t>Automated exploitation</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3" name="Google Shape;183;p10"/>
          <p:cNvSpPr/>
          <p:nvPr/>
        </p:nvSpPr>
        <p:spPr>
          <a:xfrm>
            <a:off x="4551426" y="4631436"/>
            <a:ext cx="201168" cy="201168"/>
          </a:xfrm>
          <a:prstGeom prst="ellipse">
            <a:avLst/>
          </a:prstGeom>
          <a:solidFill>
            <a:srgbClr val="D8DEE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84" name="Google Shape;184;p10"/>
          <p:cNvSpPr/>
          <p:nvPr/>
        </p:nvSpPr>
        <p:spPr>
          <a:xfrm>
            <a:off x="6540246" y="4631436"/>
            <a:ext cx="201168" cy="201168"/>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85" name="Google Shape;185;p10"/>
          <p:cNvSpPr/>
          <p:nvPr/>
        </p:nvSpPr>
        <p:spPr>
          <a:xfrm>
            <a:off x="8529066" y="4631436"/>
            <a:ext cx="201168" cy="201168"/>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86" name="Google Shape;186;p10"/>
          <p:cNvSpPr/>
          <p:nvPr/>
        </p:nvSpPr>
        <p:spPr>
          <a:xfrm>
            <a:off x="10517886" y="463143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87" name="Google Shape;187;p10"/>
          <p:cNvSpPr/>
          <p:nvPr/>
        </p:nvSpPr>
        <p:spPr>
          <a:xfrm>
            <a:off x="685800" y="4983480"/>
            <a:ext cx="297180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050"/>
              <a:buFont typeface="Calibri" panose="020F0502020204030204"/>
              <a:buNone/>
            </a:pPr>
            <a:r>
              <a:rPr lang="en-US" sz="1050" b="0" i="0" u="none" strike="noStrike" cap="none">
                <a:solidFill>
                  <a:srgbClr val="0B1120"/>
                </a:solidFill>
                <a:latin typeface="Calibri" panose="020F0502020204030204"/>
                <a:ea typeface="Calibri" panose="020F0502020204030204"/>
                <a:cs typeface="Calibri" panose="020F0502020204030204"/>
                <a:sym typeface="Calibri" panose="020F0502020204030204"/>
              </a:rPr>
              <a:t>Outcome verification</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8" name="Google Shape;188;p10"/>
          <p:cNvSpPr/>
          <p:nvPr/>
        </p:nvSpPr>
        <p:spPr>
          <a:xfrm>
            <a:off x="4551426" y="5134356"/>
            <a:ext cx="201168" cy="201168"/>
          </a:xfrm>
          <a:prstGeom prst="ellipse">
            <a:avLst/>
          </a:prstGeom>
          <a:solidFill>
            <a:srgbClr val="D8DEE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89" name="Google Shape;189;p10"/>
          <p:cNvSpPr/>
          <p:nvPr/>
        </p:nvSpPr>
        <p:spPr>
          <a:xfrm>
            <a:off x="6540246" y="5134356"/>
            <a:ext cx="201168" cy="201168"/>
          </a:xfrm>
          <a:prstGeom prst="ellipse">
            <a:avLst/>
          </a:prstGeom>
          <a:solidFill>
            <a:srgbClr val="D8DEE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0" name="Google Shape;190;p10"/>
          <p:cNvSpPr/>
          <p:nvPr/>
        </p:nvSpPr>
        <p:spPr>
          <a:xfrm>
            <a:off x="8529066" y="5134356"/>
            <a:ext cx="201168" cy="201168"/>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1" name="Google Shape;191;p10"/>
          <p:cNvSpPr/>
          <p:nvPr/>
        </p:nvSpPr>
        <p:spPr>
          <a:xfrm>
            <a:off x="10517886" y="513435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2" name="Google Shape;192;p10"/>
          <p:cNvSpPr/>
          <p:nvPr/>
        </p:nvSpPr>
        <p:spPr>
          <a:xfrm>
            <a:off x="548640" y="5486400"/>
            <a:ext cx="11064240" cy="502920"/>
          </a:xfrm>
          <a:prstGeom prst="rect">
            <a:avLst/>
          </a:prstGeom>
          <a:solidFill>
            <a:srgbClr val="EAF0F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3" name="Google Shape;193;p10"/>
          <p:cNvSpPr/>
          <p:nvPr/>
        </p:nvSpPr>
        <p:spPr>
          <a:xfrm>
            <a:off x="685800" y="5486400"/>
            <a:ext cx="297180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050"/>
              <a:buFont typeface="Calibri" panose="020F0502020204030204"/>
              <a:buNone/>
            </a:pPr>
            <a:r>
              <a:rPr lang="en-US" sz="1050" b="0" i="0" u="none" strike="noStrike" cap="none">
                <a:solidFill>
                  <a:srgbClr val="0B1120"/>
                </a:solidFill>
                <a:latin typeface="Calibri" panose="020F0502020204030204"/>
                <a:ea typeface="Calibri" panose="020F0502020204030204"/>
                <a:cs typeface="Calibri" panose="020F0502020204030204"/>
                <a:sym typeface="Calibri" panose="020F0502020204030204"/>
              </a:rPr>
              <a:t>Deterministic / auditable</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4" name="Google Shape;194;p10"/>
          <p:cNvSpPr/>
          <p:nvPr/>
        </p:nvSpPr>
        <p:spPr>
          <a:xfrm>
            <a:off x="4551426" y="563727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5" name="Google Shape;195;p10"/>
          <p:cNvSpPr/>
          <p:nvPr/>
        </p:nvSpPr>
        <p:spPr>
          <a:xfrm>
            <a:off x="6540246" y="563727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6" name="Google Shape;196;p10"/>
          <p:cNvSpPr/>
          <p:nvPr/>
        </p:nvSpPr>
        <p:spPr>
          <a:xfrm>
            <a:off x="8529066" y="5637276"/>
            <a:ext cx="201168" cy="201168"/>
          </a:xfrm>
          <a:prstGeom prst="ellipse">
            <a:avLst/>
          </a:prstGeom>
          <a:solidFill>
            <a:srgbClr val="D8DEE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7" name="Google Shape;197;p10"/>
          <p:cNvSpPr/>
          <p:nvPr/>
        </p:nvSpPr>
        <p:spPr>
          <a:xfrm>
            <a:off x="10517886" y="5637276"/>
            <a:ext cx="201168" cy="201168"/>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8" name="Google Shape;198;p10"/>
          <p:cNvSpPr/>
          <p:nvPr/>
        </p:nvSpPr>
        <p:spPr>
          <a:xfrm>
            <a:off x="548640" y="6199632"/>
            <a:ext cx="146304" cy="146304"/>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199" name="Google Shape;199;p10"/>
          <p:cNvSpPr/>
          <p:nvPr/>
        </p:nvSpPr>
        <p:spPr>
          <a:xfrm>
            <a:off x="768096" y="6126480"/>
            <a:ext cx="13716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00"/>
              <a:buFont typeface="Calibri" panose="020F0502020204030204"/>
              <a:buNone/>
            </a:pPr>
            <a:r>
              <a:rPr lang="en-US" sz="1000" b="0" i="0" u="none" strike="noStrike" cap="none">
                <a:solidFill>
                  <a:srgbClr val="5B6B82"/>
                </a:solidFill>
                <a:latin typeface="Calibri" panose="020F0502020204030204"/>
                <a:ea typeface="Calibri" panose="020F0502020204030204"/>
                <a:cs typeface="Calibri" panose="020F0502020204030204"/>
                <a:sym typeface="Calibri" panose="020F0502020204030204"/>
              </a:rPr>
              <a:t>Full</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0" name="Google Shape;200;p10"/>
          <p:cNvSpPr/>
          <p:nvPr/>
        </p:nvSpPr>
        <p:spPr>
          <a:xfrm>
            <a:off x="2194560" y="6199632"/>
            <a:ext cx="146304" cy="146304"/>
          </a:xfrm>
          <a:prstGeom prst="ellipse">
            <a:avLst/>
          </a:prstGeom>
          <a:solidFill>
            <a:srgbClr val="F5B94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01" name="Google Shape;201;p10"/>
          <p:cNvSpPr/>
          <p:nvPr/>
        </p:nvSpPr>
        <p:spPr>
          <a:xfrm>
            <a:off x="2414016" y="6126480"/>
            <a:ext cx="13716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00"/>
              <a:buFont typeface="Calibri" panose="020F0502020204030204"/>
              <a:buNone/>
            </a:pPr>
            <a:r>
              <a:rPr lang="en-US" sz="1000" b="0" i="0" u="none" strike="noStrike" cap="none">
                <a:solidFill>
                  <a:srgbClr val="5B6B82"/>
                </a:solidFill>
                <a:latin typeface="Calibri" panose="020F0502020204030204"/>
                <a:ea typeface="Calibri" panose="020F0502020204030204"/>
                <a:cs typeface="Calibri" panose="020F0502020204030204"/>
                <a:sym typeface="Calibri" panose="020F0502020204030204"/>
              </a:rPr>
              <a:t>Partial</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2" name="Google Shape;202;p10"/>
          <p:cNvSpPr/>
          <p:nvPr/>
        </p:nvSpPr>
        <p:spPr>
          <a:xfrm>
            <a:off x="3840480" y="6199632"/>
            <a:ext cx="146304" cy="146304"/>
          </a:xfrm>
          <a:prstGeom prst="ellipse">
            <a:avLst/>
          </a:prstGeom>
          <a:solidFill>
            <a:srgbClr val="D8DEE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03" name="Google Shape;203;p10"/>
          <p:cNvSpPr/>
          <p:nvPr/>
        </p:nvSpPr>
        <p:spPr>
          <a:xfrm>
            <a:off x="4059936" y="6126480"/>
            <a:ext cx="13716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00"/>
              <a:buFont typeface="Calibri" panose="020F0502020204030204"/>
              <a:buNone/>
            </a:pPr>
            <a:r>
              <a:rPr lang="en-US" sz="1000" b="0" i="0" u="none" strike="noStrike" cap="none">
                <a:solidFill>
                  <a:srgbClr val="5B6B82"/>
                </a:solidFill>
                <a:latin typeface="Calibri" panose="020F0502020204030204"/>
                <a:ea typeface="Calibri" panose="020F0502020204030204"/>
                <a:cs typeface="Calibri" panose="020F0502020204030204"/>
                <a:sym typeface="Calibri" panose="020F0502020204030204"/>
              </a:rPr>
              <a:t>None</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4" name="Google Shape;204;p10"/>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5" name="Google Shape;205;p10"/>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8</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B1120"/>
        </a:solidFill>
        <a:effectLst/>
      </p:bgPr>
    </p:bg>
    <p:spTree>
      <p:nvGrpSpPr>
        <p:cNvPr id="1" name="Shape 210"/>
        <p:cNvGrpSpPr/>
        <p:nvPr/>
      </p:nvGrpSpPr>
      <p:grpSpPr>
        <a:xfrm>
          <a:off x="0" y="0"/>
          <a:ext cx="0" cy="0"/>
          <a:chOff x="0" y="0"/>
          <a:chExt cx="0" cy="0"/>
        </a:xfrm>
      </p:grpSpPr>
      <p:sp>
        <p:nvSpPr>
          <p:cNvPr id="211" name="Google Shape;211;p11"/>
          <p:cNvSpPr/>
          <p:nvPr/>
        </p:nvSpPr>
        <p:spPr>
          <a:xfrm rot="1200000">
            <a:off x="8351215" y="-1371600"/>
            <a:ext cx="5486400" cy="5486400"/>
          </a:xfrm>
          <a:prstGeom prst="rect">
            <a:avLst/>
          </a:prstGeom>
          <a:solidFill>
            <a:srgbClr val="1D2E4A">
              <a:alpha val="6000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12" name="Google Shape;212;p11"/>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RELATED WORK</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3" name="Google Shape;213;p11"/>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2800"/>
              <a:buFont typeface="Cambria" panose="02040503050406030204"/>
              <a:buNone/>
            </a:pPr>
            <a:r>
              <a:rPr lang="en-US" sz="2800" b="1" i="0" u="none" strike="noStrike" cap="none">
                <a:solidFill>
                  <a:srgbClr val="FFFFFF"/>
                </a:solidFill>
                <a:latin typeface="Cambria" panose="02040503050406030204"/>
                <a:ea typeface="Cambria" panose="02040503050406030204"/>
                <a:cs typeface="Cambria" panose="02040503050406030204"/>
                <a:sym typeface="Cambria" panose="02040503050406030204"/>
              </a:rPr>
              <a:t>Why Not Just Use an LLM Agent?</a:t>
            </a:r>
            <a:endParaRPr sz="2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4" name="Google Shape;214;p11"/>
          <p:cNvSpPr/>
          <p:nvPr/>
        </p:nvSpPr>
        <p:spPr>
          <a:xfrm>
            <a:off x="548640" y="1417320"/>
            <a:ext cx="10789920" cy="4572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9FB0C6"/>
              </a:buClr>
              <a:buSzPts val="1250"/>
              <a:buFont typeface="Calibri" panose="020F0502020204030204"/>
              <a:buNone/>
            </a:pPr>
            <a:r>
              <a:rPr lang="en-US" sz="1250" b="0" i="0" u="none" strike="noStrike" cap="none">
                <a:solidFill>
                  <a:srgbClr val="9FB0C6"/>
                </a:solidFill>
                <a:latin typeface="Calibri" panose="020F0502020204030204"/>
                <a:ea typeface="Calibri" panose="020F0502020204030204"/>
                <a:cs typeface="Calibri" panose="020F0502020204030204"/>
                <a:sym typeface="Calibri" panose="020F0502020204030204"/>
              </a:rPr>
              <a:t>A newer line of work automates pentesting with LLMs rather than fixed rules — a useful reference point for APEX's phase-separated design.</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5" name="Google Shape;215;p11"/>
          <p:cNvSpPr/>
          <p:nvPr/>
        </p:nvSpPr>
        <p:spPr>
          <a:xfrm>
            <a:off x="548640" y="2057400"/>
            <a:ext cx="2606040" cy="1417320"/>
          </a:xfrm>
          <a:prstGeom prst="roundRect">
            <a:avLst>
              <a:gd name="adj" fmla="val 5806"/>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16" name="Google Shape;216;p11"/>
          <p:cNvSpPr/>
          <p:nvPr/>
        </p:nvSpPr>
        <p:spPr>
          <a:xfrm>
            <a:off x="713232" y="2194560"/>
            <a:ext cx="2276856"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mbria" panose="02040503050406030204"/>
              <a:buNone/>
            </a:pPr>
            <a:r>
              <a:rPr lang="en-US" sz="1300" b="1" i="0" u="none" strike="noStrike" cap="none">
                <a:solidFill>
                  <a:srgbClr val="3DDC97"/>
                </a:solidFill>
                <a:latin typeface="Cambria" panose="02040503050406030204"/>
                <a:ea typeface="Cambria" panose="02040503050406030204"/>
                <a:cs typeface="Cambria" panose="02040503050406030204"/>
                <a:sym typeface="Cambria" panose="02040503050406030204"/>
              </a:rPr>
              <a:t>PentestGPT</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7" name="Google Shape;217;p11"/>
          <p:cNvSpPr/>
          <p:nvPr/>
        </p:nvSpPr>
        <p:spPr>
          <a:xfrm>
            <a:off x="713232" y="2532888"/>
            <a:ext cx="2276856" cy="86868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970"/>
              <a:buFont typeface="Calibri" panose="020F0502020204030204"/>
              <a:buNone/>
            </a:pPr>
            <a:r>
              <a:rPr lang="en-US" sz="970" b="0" i="0" u="none" strike="noStrike" cap="none">
                <a:solidFill>
                  <a:srgbClr val="E8EEF5"/>
                </a:solidFill>
                <a:latin typeface="Calibri" panose="020F0502020204030204"/>
                <a:ea typeface="Calibri" panose="020F0502020204030204"/>
                <a:cs typeface="Calibri" panose="020F0502020204030204"/>
                <a:sym typeface="Calibri" panose="020F0502020204030204"/>
              </a:rPr>
              <a:t>Reasoning + generation + parsing modules to hold state across a long engagement.</a:t>
            </a:r>
            <a:endParaRPr sz="97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8" name="Google Shape;218;p11"/>
          <p:cNvSpPr/>
          <p:nvPr/>
        </p:nvSpPr>
        <p:spPr>
          <a:xfrm>
            <a:off x="3355848" y="2057400"/>
            <a:ext cx="2606040" cy="1417320"/>
          </a:xfrm>
          <a:prstGeom prst="roundRect">
            <a:avLst>
              <a:gd name="adj" fmla="val 5806"/>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19" name="Google Shape;219;p11"/>
          <p:cNvSpPr/>
          <p:nvPr/>
        </p:nvSpPr>
        <p:spPr>
          <a:xfrm>
            <a:off x="3520440" y="2194560"/>
            <a:ext cx="2276856"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mbria" panose="02040503050406030204"/>
              <a:buNone/>
            </a:pPr>
            <a:r>
              <a:rPr lang="en-US" sz="1300" b="1" i="0" u="none" strike="noStrike" cap="none">
                <a:solidFill>
                  <a:srgbClr val="3DDC97"/>
                </a:solidFill>
                <a:latin typeface="Cambria" panose="02040503050406030204"/>
                <a:ea typeface="Cambria" panose="02040503050406030204"/>
                <a:cs typeface="Cambria" panose="02040503050406030204"/>
                <a:sym typeface="Cambria" panose="02040503050406030204"/>
              </a:rPr>
              <a:t>PentestAgent</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0" name="Google Shape;220;p11"/>
          <p:cNvSpPr/>
          <p:nvPr/>
        </p:nvSpPr>
        <p:spPr>
          <a:xfrm>
            <a:off x="3520440" y="2532888"/>
            <a:ext cx="2276856" cy="86868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970"/>
              <a:buFont typeface="Calibri" panose="020F0502020204030204"/>
              <a:buNone/>
            </a:pPr>
            <a:r>
              <a:rPr lang="en-US" sz="970" b="0" i="0" u="none" strike="noStrike" cap="none">
                <a:solidFill>
                  <a:srgbClr val="E8EEF5"/>
                </a:solidFill>
                <a:latin typeface="Calibri" panose="020F0502020204030204"/>
                <a:ea typeface="Calibri" panose="020F0502020204030204"/>
                <a:cs typeface="Calibri" panose="020F0502020204030204"/>
                <a:sym typeface="Calibri" panose="020F0502020204030204"/>
              </a:rPr>
              <a:t>Four-agent architecture with retrieval-augmented generation over external security knowledge.</a:t>
            </a:r>
            <a:endParaRPr sz="97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1" name="Google Shape;221;p11"/>
          <p:cNvSpPr/>
          <p:nvPr/>
        </p:nvSpPr>
        <p:spPr>
          <a:xfrm>
            <a:off x="6163056" y="2057400"/>
            <a:ext cx="2606040" cy="1417320"/>
          </a:xfrm>
          <a:prstGeom prst="roundRect">
            <a:avLst>
              <a:gd name="adj" fmla="val 5806"/>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22" name="Google Shape;222;p11"/>
          <p:cNvSpPr/>
          <p:nvPr/>
        </p:nvSpPr>
        <p:spPr>
          <a:xfrm>
            <a:off x="6327648" y="2194560"/>
            <a:ext cx="2276856"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mbria" panose="02040503050406030204"/>
              <a:buNone/>
            </a:pPr>
            <a:r>
              <a:rPr lang="en-US" sz="1300" b="1" i="0" u="none" strike="noStrike" cap="none">
                <a:solidFill>
                  <a:srgbClr val="3DDC97"/>
                </a:solidFill>
                <a:latin typeface="Cambria" panose="02040503050406030204"/>
                <a:ea typeface="Cambria" panose="02040503050406030204"/>
                <a:cs typeface="Cambria" panose="02040503050406030204"/>
                <a:sym typeface="Cambria" panose="02040503050406030204"/>
              </a:rPr>
              <a:t>AutoPentester</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3" name="Google Shape;223;p11"/>
          <p:cNvSpPr/>
          <p:nvPr/>
        </p:nvSpPr>
        <p:spPr>
          <a:xfrm>
            <a:off x="6327648" y="2532888"/>
            <a:ext cx="2276856" cy="86868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970"/>
              <a:buFont typeface="Calibri" panose="020F0502020204030204"/>
              <a:buNone/>
            </a:pPr>
            <a:r>
              <a:rPr lang="en-US" sz="970" b="0" i="0" u="none" strike="noStrike" cap="none">
                <a:solidFill>
                  <a:srgbClr val="E8EEF5"/>
                </a:solidFill>
                <a:latin typeface="Calibri" panose="020F0502020204030204"/>
                <a:ea typeface="Calibri" panose="020F0502020204030204"/>
                <a:cs typeface="Calibri" panose="020F0502020204030204"/>
                <a:sym typeface="Calibri" panose="020F0502020204030204"/>
              </a:rPr>
              <a:t>Adds a strategy analyser, repetition identifier and results verifier on top of the LLM loop.</a:t>
            </a:r>
            <a:endParaRPr sz="97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4" name="Google Shape;224;p11"/>
          <p:cNvSpPr/>
          <p:nvPr/>
        </p:nvSpPr>
        <p:spPr>
          <a:xfrm>
            <a:off x="8970264" y="2057400"/>
            <a:ext cx="2606040" cy="1417320"/>
          </a:xfrm>
          <a:prstGeom prst="roundRect">
            <a:avLst>
              <a:gd name="adj" fmla="val 5806"/>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25" name="Google Shape;225;p11"/>
          <p:cNvSpPr/>
          <p:nvPr/>
        </p:nvSpPr>
        <p:spPr>
          <a:xfrm>
            <a:off x="9134856" y="2194560"/>
            <a:ext cx="2276856"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mbria" panose="02040503050406030204"/>
              <a:buNone/>
            </a:pPr>
            <a:r>
              <a:rPr lang="en-US" sz="1300" b="1" i="0" u="none" strike="noStrike" cap="none">
                <a:solidFill>
                  <a:srgbClr val="3DDC97"/>
                </a:solidFill>
                <a:latin typeface="Cambria" panose="02040503050406030204"/>
                <a:ea typeface="Cambria" panose="02040503050406030204"/>
                <a:cs typeface="Cambria" panose="02040503050406030204"/>
                <a:sym typeface="Cambria" panose="02040503050406030204"/>
              </a:rPr>
              <a:t>PenHeal</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6" name="Google Shape;226;p11"/>
          <p:cNvSpPr/>
          <p:nvPr/>
        </p:nvSpPr>
        <p:spPr>
          <a:xfrm>
            <a:off x="9134856" y="2532888"/>
            <a:ext cx="2276856" cy="86868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970"/>
              <a:buFont typeface="Calibri" panose="020F0502020204030204"/>
              <a:buNone/>
            </a:pPr>
            <a:r>
              <a:rPr lang="en-US" sz="970" b="0" i="0" u="none" strike="noStrike" cap="none">
                <a:solidFill>
                  <a:srgbClr val="E8EEF5"/>
                </a:solidFill>
                <a:latin typeface="Calibri" panose="020F0502020204030204"/>
                <a:ea typeface="Calibri" panose="020F0502020204030204"/>
                <a:cs typeface="Calibri" panose="020F0502020204030204"/>
                <a:sym typeface="Calibri" panose="020F0502020204030204"/>
              </a:rPr>
              <a:t>Pairs an LLM pentesting stage with a second LLM remediation stage.</a:t>
            </a:r>
            <a:endParaRPr sz="97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7" name="Google Shape;227;p11"/>
          <p:cNvSpPr/>
          <p:nvPr/>
        </p:nvSpPr>
        <p:spPr>
          <a:xfrm>
            <a:off x="548640" y="3794760"/>
            <a:ext cx="11064240" cy="1965960"/>
          </a:xfrm>
          <a:prstGeom prst="roundRect">
            <a:avLst>
              <a:gd name="adj" fmla="val 4651"/>
            </a:avLst>
          </a:prstGeom>
          <a:solidFill>
            <a:srgbClr val="1D2E4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228" name="Google Shape;228;p11" descr="icons/lock_3DDC97.png"/>
          <p:cNvPicPr preferRelativeResize="0"/>
          <p:nvPr/>
        </p:nvPicPr>
        <p:blipFill rotWithShape="1">
          <a:blip r:embed="rId3"/>
          <a:srcRect/>
          <a:stretch>
            <a:fillRect/>
          </a:stretch>
        </p:blipFill>
        <p:spPr>
          <a:xfrm>
            <a:off x="868680" y="4114800"/>
            <a:ext cx="640080" cy="640080"/>
          </a:xfrm>
          <a:prstGeom prst="rect">
            <a:avLst/>
          </a:prstGeom>
          <a:noFill/>
          <a:ln>
            <a:noFill/>
          </a:ln>
        </p:spPr>
      </p:pic>
      <p:sp>
        <p:nvSpPr>
          <p:cNvPr id="229" name="Google Shape;229;p11"/>
          <p:cNvSpPr/>
          <p:nvPr/>
        </p:nvSpPr>
        <p:spPr>
          <a:xfrm>
            <a:off x="1691640" y="3931920"/>
            <a:ext cx="9692640" cy="1737360"/>
          </a:xfrm>
          <a:prstGeom prst="rect">
            <a:avLst/>
          </a:prstGeom>
          <a:noFill/>
          <a:ln>
            <a:noFill/>
          </a:ln>
        </p:spPr>
        <p:txBody>
          <a:bodyPr spcFirstLastPara="1" wrap="square" lIns="91425" tIns="45700" rIns="91425" bIns="45700" anchor="t" anchorCtr="0">
            <a:noAutofit/>
          </a:bodyPr>
          <a:lstStyle/>
          <a:p>
            <a:pPr marL="0" marR="0" lvl="0" indent="0" algn="l" rtl="0">
              <a:lnSpc>
                <a:spcPct val="125000"/>
              </a:lnSpc>
              <a:spcBef>
                <a:spcPts val="0"/>
              </a:spcBef>
              <a:spcAft>
                <a:spcPts val="0"/>
              </a:spcAft>
              <a:buClr>
                <a:schemeClr val="dk1"/>
              </a:buClr>
              <a:buSzPts val="1100"/>
              <a:buFont typeface="Arial" panose="020B0604020202020204"/>
              <a:buNone/>
            </a:pPr>
            <a:r>
              <a:rPr lang="en-US" sz="1200" b="1" i="0" u="none" strike="noStrike" cap="none">
                <a:solidFill>
                  <a:srgbClr val="3DDC97"/>
                </a:solidFill>
                <a:latin typeface="Calibri" panose="020F0502020204030204"/>
                <a:ea typeface="Calibri" panose="020F0502020204030204"/>
                <a:cs typeface="Calibri" panose="020F0502020204030204"/>
                <a:sym typeface="Calibri" panose="020F0502020204030204"/>
              </a:rPr>
              <a:t>APEX’s take: </a:t>
            </a:r>
            <a:r>
              <a:rPr lang="en-US" sz="1200" b="1" i="0" u="none" strike="noStrike" cap="none">
                <a:solidFill>
                  <a:schemeClr val="lt1"/>
                </a:solidFill>
                <a:latin typeface="Calibri" panose="020F0502020204030204"/>
                <a:ea typeface="Calibri" panose="020F0502020204030204"/>
                <a:cs typeface="Calibri" panose="020F0502020204030204"/>
                <a:sym typeface="Calibri" panose="020F0502020204030204"/>
              </a:rPr>
              <a:t>LLM rationale is good, but step-by-step auditing is challenging, output varies from run to run, and most implementations depend on a remote API — typically unsuitable when target data cannot leave a client network.</a:t>
            </a:r>
            <a:endParaRPr sz="1200" b="1" i="0" u="none" strike="noStrike" cap="none">
              <a:solidFill>
                <a:schemeClr val="lt1"/>
              </a:solidFill>
              <a:latin typeface="Calibri" panose="020F0502020204030204"/>
              <a:ea typeface="Calibri" panose="020F0502020204030204"/>
              <a:cs typeface="Calibri" panose="020F0502020204030204"/>
              <a:sym typeface="Calibri" panose="020F0502020204030204"/>
            </a:endParaRPr>
          </a:p>
          <a:p>
            <a:pPr marL="0" marR="0" lvl="0" indent="0" algn="l" rtl="0">
              <a:lnSpc>
                <a:spcPct val="125000"/>
              </a:lnSpc>
              <a:spcBef>
                <a:spcPts val="0"/>
              </a:spcBef>
              <a:spcAft>
                <a:spcPts val="0"/>
              </a:spcAft>
              <a:buClr>
                <a:schemeClr val="dk1"/>
              </a:buClr>
              <a:buSzPts val="1100"/>
              <a:buFont typeface="Arial" panose="020B0604020202020204"/>
              <a:buNone/>
            </a:pPr>
            <a:endParaRPr sz="1200" b="1" i="0" u="none" strike="noStrike" cap="none">
              <a:solidFill>
                <a:schemeClr val="lt1"/>
              </a:solidFill>
              <a:latin typeface="Calibri" panose="020F0502020204030204"/>
              <a:ea typeface="Calibri" panose="020F0502020204030204"/>
              <a:cs typeface="Calibri" panose="020F0502020204030204"/>
              <a:sym typeface="Calibri" panose="020F0502020204030204"/>
            </a:endParaRPr>
          </a:p>
          <a:p>
            <a:pPr marL="0" marR="0" lvl="0" indent="0" algn="l" rtl="0">
              <a:lnSpc>
                <a:spcPct val="125000"/>
              </a:lnSpc>
              <a:spcBef>
                <a:spcPts val="0"/>
              </a:spcBef>
              <a:spcAft>
                <a:spcPts val="0"/>
              </a:spcAft>
              <a:buClr>
                <a:srgbClr val="3DDC97"/>
              </a:buClr>
              <a:buSzPts val="1200"/>
              <a:buFont typeface="Calibri" panose="020F0502020204030204"/>
              <a:buNone/>
            </a:pPr>
            <a:r>
              <a:rPr lang="en-US" sz="1200" b="1" i="0" u="none" strike="noStrike" cap="none">
                <a:solidFill>
                  <a:schemeClr val="lt1"/>
                </a:solidFill>
                <a:latin typeface="Calibri" panose="020F0502020204030204"/>
                <a:ea typeface="Calibri" panose="020F0502020204030204"/>
                <a:cs typeface="Calibri" panose="020F0502020204030204"/>
                <a:sym typeface="Calibri" panose="020F0502020204030204"/>
              </a:rPr>
              <a:t>A GTFOBins- and CVSS-based score, by contrast, produces the same ranked queue from identical inputs every time, can be checked line-by-line after an engagement, and runs entirely offline.</a:t>
            </a:r>
            <a:endParaRPr sz="1200" b="1" i="0" u="none" strike="noStrike" cap="none">
              <a:solidFill>
                <a:schemeClr val="lt1"/>
              </a:solidFill>
              <a:latin typeface="Calibri" panose="020F0502020204030204"/>
              <a:ea typeface="Calibri" panose="020F0502020204030204"/>
              <a:cs typeface="Calibri" panose="020F0502020204030204"/>
              <a:sym typeface="Calibri" panose="020F0502020204030204"/>
            </a:endParaRPr>
          </a:p>
        </p:txBody>
      </p:sp>
      <p:sp>
        <p:nvSpPr>
          <p:cNvPr id="230" name="Google Shape;230;p11"/>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9FB0C6"/>
              </a:buClr>
              <a:buSzPts val="900"/>
              <a:buFont typeface="Calibri" panose="020F0502020204030204"/>
              <a:buNone/>
            </a:pPr>
            <a:r>
              <a:rPr lang="en-US" sz="900" b="0" i="0" u="none" strike="noStrike" cap="none">
                <a:solidFill>
                  <a:srgbClr val="9FB0C6"/>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1" name="Google Shape;231;p11"/>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9FB0C6"/>
              </a:buClr>
              <a:buSzPts val="900"/>
              <a:buFont typeface="Calibri" panose="020F0502020204030204"/>
              <a:buNone/>
            </a:pPr>
            <a:r>
              <a:rPr lang="en-US" sz="900" b="0" i="0" u="none" strike="noStrike" cap="none">
                <a:solidFill>
                  <a:srgbClr val="9FB0C6"/>
                </a:solidFill>
                <a:latin typeface="Calibri" panose="020F0502020204030204"/>
                <a:ea typeface="Calibri" panose="020F0502020204030204"/>
                <a:cs typeface="Calibri" panose="020F0502020204030204"/>
                <a:sym typeface="Calibri" panose="020F0502020204030204"/>
              </a:rPr>
              <a:t>9</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236"/>
        <p:cNvGrpSpPr/>
        <p:nvPr/>
      </p:nvGrpSpPr>
      <p:grpSpPr>
        <a:xfrm>
          <a:off x="0" y="0"/>
          <a:ext cx="0" cy="0"/>
          <a:chOff x="0" y="0"/>
          <a:chExt cx="0" cy="0"/>
        </a:xfrm>
      </p:grpSpPr>
      <p:sp>
        <p:nvSpPr>
          <p:cNvPr id="237" name="Google Shape;237;p12"/>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METHODOLOGY</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8" name="Google Shape;238;p12"/>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2800"/>
              <a:buFont typeface="Cambria" panose="02040503050406030204"/>
              <a:buNone/>
            </a:pPr>
            <a:r>
              <a:rPr lang="en-US" sz="2800" b="1" i="0" u="none" strike="noStrike" cap="none">
                <a:solidFill>
                  <a:srgbClr val="0B1120"/>
                </a:solidFill>
                <a:latin typeface="Cambria" panose="02040503050406030204"/>
                <a:ea typeface="Cambria" panose="02040503050406030204"/>
                <a:cs typeface="Cambria" panose="02040503050406030204"/>
                <a:sym typeface="Cambria" panose="02040503050406030204"/>
              </a:rPr>
              <a:t>The APEX Seven-Phase Pipeline</a:t>
            </a:r>
            <a:endParaRPr sz="2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9" name="Google Shape;239;p12"/>
          <p:cNvSpPr/>
          <p:nvPr/>
        </p:nvSpPr>
        <p:spPr>
          <a:xfrm>
            <a:off x="548640" y="1371600"/>
            <a:ext cx="105156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200"/>
              <a:buFont typeface="Calibri" panose="020F0502020204030204"/>
              <a:buNone/>
            </a:pPr>
            <a:r>
              <a:rPr lang="en-US" sz="1200" b="0" i="0" u="none" strike="noStrike" cap="none">
                <a:solidFill>
                  <a:srgbClr val="5B6B82"/>
                </a:solidFill>
                <a:latin typeface="Calibri" panose="020F0502020204030204"/>
                <a:ea typeface="Calibri" panose="020F0502020204030204"/>
                <a:cs typeface="Calibri" panose="020F0502020204030204"/>
                <a:sym typeface="Calibri" panose="020F0502020204030204"/>
              </a:rPr>
              <a:t>Each phase consumes structured output from the previous phase and is independently testable.</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40" name="Google Shape;240;p12"/>
          <p:cNvSpPr/>
          <p:nvPr/>
        </p:nvSpPr>
        <p:spPr>
          <a:xfrm>
            <a:off x="548640" y="2148840"/>
            <a:ext cx="1417320" cy="1600200"/>
          </a:xfrm>
          <a:prstGeom prst="roundRect">
            <a:avLst>
              <a:gd name="adj" fmla="val 6452"/>
            </a:avLst>
          </a:prstGeom>
          <a:solidFill>
            <a:srgbClr val="FFFFFF"/>
          </a:solidFill>
          <a:ln w="12700" cap="flat" cmpd="sng">
            <a:solidFill>
              <a:srgbClr val="D8DEE7"/>
            </a:solidFill>
            <a:prstDash val="solid"/>
            <a:round/>
            <a:headEnd type="none" w="sm" len="sm"/>
            <a:tailEnd type="none" w="sm" len="sm"/>
          </a:ln>
          <a:effectLst>
            <a:outerShdw blurRad="63500" dist="25400" dir="5400000" algn="bl" rotWithShape="0">
              <a:srgbClr val="223355">
                <a:alpha val="10196"/>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41" name="Google Shape;241;p12"/>
          <p:cNvSpPr/>
          <p:nvPr/>
        </p:nvSpPr>
        <p:spPr>
          <a:xfrm>
            <a:off x="1056132" y="2286000"/>
            <a:ext cx="402336" cy="402336"/>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42" name="Google Shape;242;p12"/>
          <p:cNvSpPr/>
          <p:nvPr/>
        </p:nvSpPr>
        <p:spPr>
          <a:xfrm>
            <a:off x="1056132" y="2286000"/>
            <a:ext cx="402336" cy="402336"/>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Cambria" panose="02040503050406030204"/>
              <a:buNone/>
            </a:pPr>
            <a:r>
              <a:rPr lang="en-US" sz="1400" b="1" i="0" u="none" strike="noStrike" cap="none">
                <a:solidFill>
                  <a:srgbClr val="FFFFFF"/>
                </a:solidFill>
                <a:latin typeface="Cambria" panose="02040503050406030204"/>
                <a:ea typeface="Cambria" panose="02040503050406030204"/>
                <a:cs typeface="Cambria" panose="02040503050406030204"/>
                <a:sym typeface="Cambria" panose="02040503050406030204"/>
              </a:rPr>
              <a:t>1</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243" name="Google Shape;243;p12" descr="icons/terminal_0B1120.png"/>
          <p:cNvPicPr preferRelativeResize="0"/>
          <p:nvPr/>
        </p:nvPicPr>
        <p:blipFill rotWithShape="1">
          <a:blip r:embed="rId3"/>
          <a:srcRect/>
          <a:stretch>
            <a:fillRect/>
          </a:stretch>
        </p:blipFill>
        <p:spPr>
          <a:xfrm>
            <a:off x="1083564" y="2770632"/>
            <a:ext cx="347472" cy="347472"/>
          </a:xfrm>
          <a:prstGeom prst="rect">
            <a:avLst/>
          </a:prstGeom>
          <a:noFill/>
          <a:ln>
            <a:noFill/>
          </a:ln>
        </p:spPr>
      </p:pic>
      <p:sp>
        <p:nvSpPr>
          <p:cNvPr id="244" name="Google Shape;244;p12"/>
          <p:cNvSpPr/>
          <p:nvPr/>
        </p:nvSpPr>
        <p:spPr>
          <a:xfrm>
            <a:off x="594360" y="3154680"/>
            <a:ext cx="1325880" cy="548640"/>
          </a:xfrm>
          <a:prstGeom prst="rect">
            <a:avLst/>
          </a:prstGeom>
          <a:noFill/>
          <a:ln>
            <a:noFill/>
          </a:ln>
        </p:spPr>
        <p:txBody>
          <a:bodyPr spcFirstLastPara="1" wrap="square" lIns="91425" tIns="45700" rIns="91425" bIns="45700" anchor="ctr" anchorCtr="0">
            <a:noAutofit/>
          </a:bodyPr>
          <a:lstStyle/>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System</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Enumeration</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45" name="Google Shape;245;p12"/>
          <p:cNvSpPr/>
          <p:nvPr/>
        </p:nvSpPr>
        <p:spPr>
          <a:xfrm>
            <a:off x="1988820" y="2875788"/>
            <a:ext cx="144780" cy="146304"/>
          </a:xfrm>
          <a:prstGeom prst="rightArrow">
            <a:avLst>
              <a:gd name="adj1" fmla="val 50000"/>
              <a:gd name="adj2" fmla="val 50000"/>
            </a:avLst>
          </a:prstGeom>
          <a:solidFill>
            <a:srgbClr val="B7C2D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46" name="Google Shape;246;p12"/>
          <p:cNvSpPr/>
          <p:nvPr/>
        </p:nvSpPr>
        <p:spPr>
          <a:xfrm>
            <a:off x="2156460" y="2148840"/>
            <a:ext cx="1417320" cy="1600200"/>
          </a:xfrm>
          <a:prstGeom prst="roundRect">
            <a:avLst>
              <a:gd name="adj" fmla="val 6452"/>
            </a:avLst>
          </a:prstGeom>
          <a:solidFill>
            <a:srgbClr val="FFFFFF"/>
          </a:solidFill>
          <a:ln w="12700" cap="flat" cmpd="sng">
            <a:solidFill>
              <a:srgbClr val="D8DEE7"/>
            </a:solidFill>
            <a:prstDash val="solid"/>
            <a:round/>
            <a:headEnd type="none" w="sm" len="sm"/>
            <a:tailEnd type="none" w="sm" len="sm"/>
          </a:ln>
          <a:effectLst>
            <a:outerShdw blurRad="63500" dist="25400" dir="5400000" algn="bl" rotWithShape="0">
              <a:srgbClr val="223355">
                <a:alpha val="10196"/>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47" name="Google Shape;247;p12"/>
          <p:cNvSpPr/>
          <p:nvPr/>
        </p:nvSpPr>
        <p:spPr>
          <a:xfrm>
            <a:off x="2663952" y="2286000"/>
            <a:ext cx="402336" cy="402336"/>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48" name="Google Shape;248;p12"/>
          <p:cNvSpPr/>
          <p:nvPr/>
        </p:nvSpPr>
        <p:spPr>
          <a:xfrm>
            <a:off x="2663952" y="2286000"/>
            <a:ext cx="402336" cy="402336"/>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Cambria" panose="02040503050406030204"/>
              <a:buNone/>
            </a:pPr>
            <a:r>
              <a:rPr lang="en-US" sz="1400" b="1" i="0" u="none" strike="noStrike" cap="none">
                <a:solidFill>
                  <a:srgbClr val="FFFFFF"/>
                </a:solidFill>
                <a:latin typeface="Cambria" panose="02040503050406030204"/>
                <a:ea typeface="Cambria" panose="02040503050406030204"/>
                <a:cs typeface="Cambria" panose="02040503050406030204"/>
                <a:sym typeface="Cambria" panose="02040503050406030204"/>
              </a:rPr>
              <a:t>2</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249" name="Google Shape;249;p12" descr="icons/database_0B1120.png"/>
          <p:cNvPicPr preferRelativeResize="0"/>
          <p:nvPr/>
        </p:nvPicPr>
        <p:blipFill rotWithShape="1">
          <a:blip r:embed="rId4"/>
          <a:srcRect/>
          <a:stretch>
            <a:fillRect/>
          </a:stretch>
        </p:blipFill>
        <p:spPr>
          <a:xfrm>
            <a:off x="2691384" y="2770632"/>
            <a:ext cx="347472" cy="347472"/>
          </a:xfrm>
          <a:prstGeom prst="rect">
            <a:avLst/>
          </a:prstGeom>
          <a:noFill/>
          <a:ln>
            <a:noFill/>
          </a:ln>
        </p:spPr>
      </p:pic>
      <p:sp>
        <p:nvSpPr>
          <p:cNvPr id="250" name="Google Shape;250;p12"/>
          <p:cNvSpPr/>
          <p:nvPr/>
        </p:nvSpPr>
        <p:spPr>
          <a:xfrm>
            <a:off x="2202180" y="3154680"/>
            <a:ext cx="1325880" cy="548640"/>
          </a:xfrm>
          <a:prstGeom prst="rect">
            <a:avLst/>
          </a:prstGeom>
          <a:noFill/>
          <a:ln>
            <a:noFill/>
          </a:ln>
        </p:spPr>
        <p:txBody>
          <a:bodyPr spcFirstLastPara="1" wrap="square" lIns="91425" tIns="45700" rIns="91425" bIns="45700" anchor="ctr" anchorCtr="0">
            <a:noAutofit/>
          </a:bodyPr>
          <a:lstStyle/>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CVE</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Discovery</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51" name="Google Shape;251;p12"/>
          <p:cNvSpPr/>
          <p:nvPr/>
        </p:nvSpPr>
        <p:spPr>
          <a:xfrm>
            <a:off x="3596640" y="2875788"/>
            <a:ext cx="144780" cy="146304"/>
          </a:xfrm>
          <a:prstGeom prst="rightArrow">
            <a:avLst>
              <a:gd name="adj1" fmla="val 50000"/>
              <a:gd name="adj2" fmla="val 50000"/>
            </a:avLst>
          </a:prstGeom>
          <a:solidFill>
            <a:srgbClr val="B7C2D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52" name="Google Shape;252;p12"/>
          <p:cNvSpPr/>
          <p:nvPr/>
        </p:nvSpPr>
        <p:spPr>
          <a:xfrm>
            <a:off x="3764280" y="2148840"/>
            <a:ext cx="1417320" cy="1600200"/>
          </a:xfrm>
          <a:prstGeom prst="roundRect">
            <a:avLst>
              <a:gd name="adj" fmla="val 6452"/>
            </a:avLst>
          </a:prstGeom>
          <a:solidFill>
            <a:srgbClr val="FFFFFF"/>
          </a:solidFill>
          <a:ln w="12700" cap="flat" cmpd="sng">
            <a:solidFill>
              <a:srgbClr val="D8DEE7"/>
            </a:solidFill>
            <a:prstDash val="solid"/>
            <a:round/>
            <a:headEnd type="none" w="sm" len="sm"/>
            <a:tailEnd type="none" w="sm" len="sm"/>
          </a:ln>
          <a:effectLst>
            <a:outerShdw blurRad="63500" dist="25400" dir="5400000" algn="bl" rotWithShape="0">
              <a:srgbClr val="223355">
                <a:alpha val="10196"/>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53" name="Google Shape;253;p12"/>
          <p:cNvSpPr/>
          <p:nvPr/>
        </p:nvSpPr>
        <p:spPr>
          <a:xfrm>
            <a:off x="4271772" y="2286000"/>
            <a:ext cx="402336" cy="402336"/>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54" name="Google Shape;254;p12"/>
          <p:cNvSpPr/>
          <p:nvPr/>
        </p:nvSpPr>
        <p:spPr>
          <a:xfrm>
            <a:off x="4271772" y="2286000"/>
            <a:ext cx="402336" cy="402336"/>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Cambria" panose="02040503050406030204"/>
              <a:buNone/>
            </a:pPr>
            <a:r>
              <a:rPr lang="en-US" sz="1400" b="1" i="0" u="none" strike="noStrike" cap="none">
                <a:solidFill>
                  <a:srgbClr val="FFFFFF"/>
                </a:solidFill>
                <a:latin typeface="Cambria" panose="02040503050406030204"/>
                <a:ea typeface="Cambria" panose="02040503050406030204"/>
                <a:cs typeface="Cambria" panose="02040503050406030204"/>
                <a:sym typeface="Cambria" panose="02040503050406030204"/>
              </a:rPr>
              <a:t>3</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255" name="Google Shape;255;p12" descr="icons/search_0B1120.png"/>
          <p:cNvPicPr preferRelativeResize="0"/>
          <p:nvPr/>
        </p:nvPicPr>
        <p:blipFill rotWithShape="1">
          <a:blip r:embed="rId5"/>
          <a:srcRect/>
          <a:stretch>
            <a:fillRect/>
          </a:stretch>
        </p:blipFill>
        <p:spPr>
          <a:xfrm>
            <a:off x="4299204" y="2770632"/>
            <a:ext cx="347472" cy="347472"/>
          </a:xfrm>
          <a:prstGeom prst="rect">
            <a:avLst/>
          </a:prstGeom>
          <a:noFill/>
          <a:ln>
            <a:noFill/>
          </a:ln>
        </p:spPr>
      </p:pic>
      <p:sp>
        <p:nvSpPr>
          <p:cNvPr id="256" name="Google Shape;256;p12"/>
          <p:cNvSpPr/>
          <p:nvPr/>
        </p:nvSpPr>
        <p:spPr>
          <a:xfrm>
            <a:off x="3810000" y="3154680"/>
            <a:ext cx="1325880" cy="548640"/>
          </a:xfrm>
          <a:prstGeom prst="rect">
            <a:avLst/>
          </a:prstGeom>
          <a:noFill/>
          <a:ln>
            <a:noFill/>
          </a:ln>
        </p:spPr>
        <p:txBody>
          <a:bodyPr spcFirstLastPara="1" wrap="square" lIns="91425" tIns="45700" rIns="91425" bIns="45700" anchor="ctr" anchorCtr="0">
            <a:noAutofit/>
          </a:bodyPr>
          <a:lstStyle/>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Misconfig</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Audit</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57" name="Google Shape;257;p12"/>
          <p:cNvSpPr/>
          <p:nvPr/>
        </p:nvSpPr>
        <p:spPr>
          <a:xfrm>
            <a:off x="5204460" y="2875788"/>
            <a:ext cx="144780" cy="146304"/>
          </a:xfrm>
          <a:prstGeom prst="rightArrow">
            <a:avLst>
              <a:gd name="adj1" fmla="val 50000"/>
              <a:gd name="adj2" fmla="val 50000"/>
            </a:avLst>
          </a:prstGeom>
          <a:solidFill>
            <a:srgbClr val="B7C2D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58" name="Google Shape;258;p12"/>
          <p:cNvSpPr/>
          <p:nvPr/>
        </p:nvSpPr>
        <p:spPr>
          <a:xfrm>
            <a:off x="5372100" y="2148840"/>
            <a:ext cx="1417320" cy="1600200"/>
          </a:xfrm>
          <a:prstGeom prst="roundRect">
            <a:avLst>
              <a:gd name="adj" fmla="val 6452"/>
            </a:avLst>
          </a:prstGeom>
          <a:solidFill>
            <a:srgbClr val="0B1120"/>
          </a:solidFill>
          <a:ln w="19050" cap="flat" cmpd="sng">
            <a:solidFill>
              <a:srgbClr val="3DDC97"/>
            </a:solidFill>
            <a:prstDash val="solid"/>
            <a:round/>
            <a:headEnd type="none" w="sm" len="sm"/>
            <a:tailEnd type="none" w="sm" len="sm"/>
          </a:ln>
          <a:effectLst>
            <a:outerShdw blurRad="63500" dist="25400" dir="5400000" algn="bl" rotWithShape="0">
              <a:srgbClr val="223355">
                <a:alpha val="10196"/>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59" name="Google Shape;259;p12"/>
          <p:cNvSpPr/>
          <p:nvPr/>
        </p:nvSpPr>
        <p:spPr>
          <a:xfrm>
            <a:off x="5879592" y="2286000"/>
            <a:ext cx="402336" cy="402336"/>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60" name="Google Shape;260;p12"/>
          <p:cNvSpPr/>
          <p:nvPr/>
        </p:nvSpPr>
        <p:spPr>
          <a:xfrm>
            <a:off x="5879592" y="2286000"/>
            <a:ext cx="402336" cy="402336"/>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B1120"/>
              </a:buClr>
              <a:buSzPts val="1400"/>
              <a:buFont typeface="Cambria" panose="02040503050406030204"/>
              <a:buNone/>
            </a:pPr>
            <a:r>
              <a:rPr lang="en-US" sz="1400" b="1" i="0" u="none" strike="noStrike" cap="none">
                <a:solidFill>
                  <a:srgbClr val="0B1120"/>
                </a:solidFill>
                <a:latin typeface="Cambria" panose="02040503050406030204"/>
                <a:ea typeface="Cambria" panose="02040503050406030204"/>
                <a:cs typeface="Cambria" panose="02040503050406030204"/>
                <a:sym typeface="Cambria" panose="02040503050406030204"/>
              </a:rPr>
              <a:t>4</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261" name="Google Shape;261;p12" descr="icons/sliders_3DDC97.png"/>
          <p:cNvPicPr preferRelativeResize="0"/>
          <p:nvPr/>
        </p:nvPicPr>
        <p:blipFill rotWithShape="1">
          <a:blip r:embed="rId6"/>
          <a:srcRect/>
          <a:stretch>
            <a:fillRect/>
          </a:stretch>
        </p:blipFill>
        <p:spPr>
          <a:xfrm>
            <a:off x="5907024" y="2770632"/>
            <a:ext cx="347472" cy="347472"/>
          </a:xfrm>
          <a:prstGeom prst="rect">
            <a:avLst/>
          </a:prstGeom>
          <a:noFill/>
          <a:ln>
            <a:noFill/>
          </a:ln>
        </p:spPr>
      </p:pic>
      <p:sp>
        <p:nvSpPr>
          <p:cNvPr id="262" name="Google Shape;262;p12"/>
          <p:cNvSpPr/>
          <p:nvPr/>
        </p:nvSpPr>
        <p:spPr>
          <a:xfrm>
            <a:off x="5417820" y="3154680"/>
            <a:ext cx="1325880" cy="548640"/>
          </a:xfrm>
          <a:prstGeom prst="rect">
            <a:avLst/>
          </a:prstGeom>
          <a:noFill/>
          <a:ln>
            <a:noFill/>
          </a:ln>
        </p:spPr>
        <p:txBody>
          <a:bodyPr spcFirstLastPara="1" wrap="square" lIns="91425" tIns="45700" rIns="91425" bIns="45700" anchor="ctr" anchorCtr="0">
            <a:noAutofit/>
          </a:bodyPr>
          <a:lstStyle/>
          <a:p>
            <a:pPr marL="0" marR="0" lvl="0" indent="0" algn="ctr" rtl="0">
              <a:lnSpc>
                <a:spcPct val="105000"/>
              </a:lnSpc>
              <a:spcBef>
                <a:spcPts val="0"/>
              </a:spcBef>
              <a:spcAft>
                <a:spcPts val="0"/>
              </a:spcAft>
              <a:buClr>
                <a:srgbClr val="FFFFFF"/>
              </a:buClr>
              <a:buSzPts val="950"/>
              <a:buFont typeface="Calibri" panose="020F0502020204030204"/>
              <a:buNone/>
            </a:pPr>
            <a:r>
              <a:rPr lang="en-US" sz="950" b="1" i="0" u="none" strike="noStrike" cap="none">
                <a:solidFill>
                  <a:srgbClr val="FFFFFF"/>
                </a:solidFill>
                <a:latin typeface="Calibri" panose="020F0502020204030204"/>
                <a:ea typeface="Calibri" panose="020F0502020204030204"/>
                <a:cs typeface="Calibri" panose="020F0502020204030204"/>
                <a:sym typeface="Calibri" panose="020F0502020204030204"/>
              </a:rPr>
              <a:t>Weighted</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lnSpc>
                <a:spcPct val="105000"/>
              </a:lnSpc>
              <a:spcBef>
                <a:spcPts val="0"/>
              </a:spcBef>
              <a:spcAft>
                <a:spcPts val="0"/>
              </a:spcAft>
              <a:buClr>
                <a:srgbClr val="FFFFFF"/>
              </a:buClr>
              <a:buSzPts val="950"/>
              <a:buFont typeface="Calibri" panose="020F0502020204030204"/>
              <a:buNone/>
            </a:pPr>
            <a:r>
              <a:rPr lang="en-US" sz="950" b="1" i="0" u="none" strike="noStrike" cap="none">
                <a:solidFill>
                  <a:srgbClr val="FFFFFF"/>
                </a:solidFill>
                <a:latin typeface="Calibri" panose="020F0502020204030204"/>
                <a:ea typeface="Calibri" panose="020F0502020204030204"/>
                <a:cs typeface="Calibri" panose="020F0502020204030204"/>
                <a:sym typeface="Calibri" panose="020F0502020204030204"/>
              </a:rPr>
              <a:t>Scoring</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63" name="Google Shape;263;p12"/>
          <p:cNvSpPr/>
          <p:nvPr/>
        </p:nvSpPr>
        <p:spPr>
          <a:xfrm>
            <a:off x="6812280" y="2875788"/>
            <a:ext cx="144780" cy="146304"/>
          </a:xfrm>
          <a:prstGeom prst="rightArrow">
            <a:avLst>
              <a:gd name="adj1" fmla="val 50000"/>
              <a:gd name="adj2" fmla="val 50000"/>
            </a:avLst>
          </a:prstGeom>
          <a:solidFill>
            <a:srgbClr val="B7C2D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64" name="Google Shape;264;p12"/>
          <p:cNvSpPr/>
          <p:nvPr/>
        </p:nvSpPr>
        <p:spPr>
          <a:xfrm>
            <a:off x="6979920" y="2148840"/>
            <a:ext cx="1417320" cy="1600200"/>
          </a:xfrm>
          <a:prstGeom prst="roundRect">
            <a:avLst>
              <a:gd name="adj" fmla="val 6452"/>
            </a:avLst>
          </a:prstGeom>
          <a:solidFill>
            <a:srgbClr val="FFFFFF"/>
          </a:solidFill>
          <a:ln w="12700" cap="flat" cmpd="sng">
            <a:solidFill>
              <a:srgbClr val="D8DEE7"/>
            </a:solidFill>
            <a:prstDash val="solid"/>
            <a:round/>
            <a:headEnd type="none" w="sm" len="sm"/>
            <a:tailEnd type="none" w="sm" len="sm"/>
          </a:ln>
          <a:effectLst>
            <a:outerShdw blurRad="63500" dist="25400" dir="5400000" algn="bl" rotWithShape="0">
              <a:srgbClr val="223355">
                <a:alpha val="10196"/>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65" name="Google Shape;265;p12"/>
          <p:cNvSpPr/>
          <p:nvPr/>
        </p:nvSpPr>
        <p:spPr>
          <a:xfrm>
            <a:off x="7487412" y="2286000"/>
            <a:ext cx="402336" cy="402336"/>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66" name="Google Shape;266;p12"/>
          <p:cNvSpPr/>
          <p:nvPr/>
        </p:nvSpPr>
        <p:spPr>
          <a:xfrm>
            <a:off x="7487412" y="2286000"/>
            <a:ext cx="402336" cy="402336"/>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Cambria" panose="02040503050406030204"/>
              <a:buNone/>
            </a:pPr>
            <a:r>
              <a:rPr lang="en-US" sz="1400" b="1" i="0" u="none" strike="noStrike" cap="none">
                <a:solidFill>
                  <a:srgbClr val="FFFFFF"/>
                </a:solidFill>
                <a:latin typeface="Cambria" panose="02040503050406030204"/>
                <a:ea typeface="Cambria" panose="02040503050406030204"/>
                <a:cs typeface="Cambria" panose="02040503050406030204"/>
                <a:sym typeface="Cambria" panose="02040503050406030204"/>
              </a:rPr>
              <a:t>5</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267" name="Google Shape;267;p12" descr="icons/zap_0B1120.png"/>
          <p:cNvPicPr preferRelativeResize="0"/>
          <p:nvPr/>
        </p:nvPicPr>
        <p:blipFill rotWithShape="1">
          <a:blip r:embed="rId7"/>
          <a:srcRect/>
          <a:stretch>
            <a:fillRect/>
          </a:stretch>
        </p:blipFill>
        <p:spPr>
          <a:xfrm>
            <a:off x="7514844" y="2770632"/>
            <a:ext cx="347472" cy="347472"/>
          </a:xfrm>
          <a:prstGeom prst="rect">
            <a:avLst/>
          </a:prstGeom>
          <a:noFill/>
          <a:ln>
            <a:noFill/>
          </a:ln>
        </p:spPr>
      </p:pic>
      <p:sp>
        <p:nvSpPr>
          <p:cNvPr id="268" name="Google Shape;268;p12"/>
          <p:cNvSpPr/>
          <p:nvPr/>
        </p:nvSpPr>
        <p:spPr>
          <a:xfrm>
            <a:off x="7025640" y="3154680"/>
            <a:ext cx="1325880" cy="548640"/>
          </a:xfrm>
          <a:prstGeom prst="rect">
            <a:avLst/>
          </a:prstGeom>
          <a:noFill/>
          <a:ln>
            <a:noFill/>
          </a:ln>
        </p:spPr>
        <p:txBody>
          <a:bodyPr spcFirstLastPara="1" wrap="square" lIns="91425" tIns="45700" rIns="91425" bIns="45700" anchor="ctr" anchorCtr="0">
            <a:noAutofit/>
          </a:bodyPr>
          <a:lstStyle/>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Exploitation</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Engine</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69" name="Google Shape;269;p12"/>
          <p:cNvSpPr/>
          <p:nvPr/>
        </p:nvSpPr>
        <p:spPr>
          <a:xfrm>
            <a:off x="8420100" y="2875788"/>
            <a:ext cx="144780" cy="146304"/>
          </a:xfrm>
          <a:prstGeom prst="rightArrow">
            <a:avLst>
              <a:gd name="adj1" fmla="val 50000"/>
              <a:gd name="adj2" fmla="val 50000"/>
            </a:avLst>
          </a:prstGeom>
          <a:solidFill>
            <a:srgbClr val="B7C2D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70" name="Google Shape;270;p12"/>
          <p:cNvSpPr/>
          <p:nvPr/>
        </p:nvSpPr>
        <p:spPr>
          <a:xfrm>
            <a:off x="8587740" y="2148840"/>
            <a:ext cx="1417320" cy="1600200"/>
          </a:xfrm>
          <a:prstGeom prst="roundRect">
            <a:avLst>
              <a:gd name="adj" fmla="val 6452"/>
            </a:avLst>
          </a:prstGeom>
          <a:solidFill>
            <a:srgbClr val="FFFFFF"/>
          </a:solidFill>
          <a:ln w="12700" cap="flat" cmpd="sng">
            <a:solidFill>
              <a:srgbClr val="D8DEE7"/>
            </a:solidFill>
            <a:prstDash val="solid"/>
            <a:round/>
            <a:headEnd type="none" w="sm" len="sm"/>
            <a:tailEnd type="none" w="sm" len="sm"/>
          </a:ln>
          <a:effectLst>
            <a:outerShdw blurRad="63500" dist="25400" dir="5400000" algn="bl" rotWithShape="0">
              <a:srgbClr val="223355">
                <a:alpha val="10196"/>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71" name="Google Shape;271;p12"/>
          <p:cNvSpPr/>
          <p:nvPr/>
        </p:nvSpPr>
        <p:spPr>
          <a:xfrm>
            <a:off x="9095232" y="2286000"/>
            <a:ext cx="402336" cy="402336"/>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72" name="Google Shape;272;p12"/>
          <p:cNvSpPr/>
          <p:nvPr/>
        </p:nvSpPr>
        <p:spPr>
          <a:xfrm>
            <a:off x="9095232" y="2286000"/>
            <a:ext cx="402336" cy="402336"/>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Cambria" panose="02040503050406030204"/>
              <a:buNone/>
            </a:pPr>
            <a:r>
              <a:rPr lang="en-US" sz="1400" b="1" i="0" u="none" strike="noStrike" cap="none">
                <a:solidFill>
                  <a:srgbClr val="FFFFFF"/>
                </a:solidFill>
                <a:latin typeface="Cambria" panose="02040503050406030204"/>
                <a:ea typeface="Cambria" panose="02040503050406030204"/>
                <a:cs typeface="Cambria" panose="02040503050406030204"/>
                <a:sym typeface="Cambria" panose="02040503050406030204"/>
              </a:rPr>
              <a:t>6</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273" name="Google Shape;273;p12" descr="icons/check_0B1120.png"/>
          <p:cNvPicPr preferRelativeResize="0"/>
          <p:nvPr/>
        </p:nvPicPr>
        <p:blipFill rotWithShape="1">
          <a:blip r:embed="rId8"/>
          <a:srcRect/>
          <a:stretch>
            <a:fillRect/>
          </a:stretch>
        </p:blipFill>
        <p:spPr>
          <a:xfrm>
            <a:off x="9122664" y="2770632"/>
            <a:ext cx="347472" cy="347472"/>
          </a:xfrm>
          <a:prstGeom prst="rect">
            <a:avLst/>
          </a:prstGeom>
          <a:noFill/>
          <a:ln>
            <a:noFill/>
          </a:ln>
        </p:spPr>
      </p:pic>
      <p:sp>
        <p:nvSpPr>
          <p:cNvPr id="274" name="Google Shape;274;p12"/>
          <p:cNvSpPr/>
          <p:nvPr/>
        </p:nvSpPr>
        <p:spPr>
          <a:xfrm>
            <a:off x="8633460" y="3154680"/>
            <a:ext cx="1325880" cy="548640"/>
          </a:xfrm>
          <a:prstGeom prst="rect">
            <a:avLst/>
          </a:prstGeom>
          <a:noFill/>
          <a:ln>
            <a:noFill/>
          </a:ln>
        </p:spPr>
        <p:txBody>
          <a:bodyPr spcFirstLastPara="1" wrap="square" lIns="91425" tIns="45700" rIns="91425" bIns="45700" anchor="ctr" anchorCtr="0">
            <a:noAutofit/>
          </a:bodyPr>
          <a:lstStyle/>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Verification</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75" name="Google Shape;275;p12"/>
          <p:cNvSpPr/>
          <p:nvPr/>
        </p:nvSpPr>
        <p:spPr>
          <a:xfrm>
            <a:off x="10027920" y="2875788"/>
            <a:ext cx="144780" cy="146304"/>
          </a:xfrm>
          <a:prstGeom prst="rightArrow">
            <a:avLst>
              <a:gd name="adj1" fmla="val 50000"/>
              <a:gd name="adj2" fmla="val 50000"/>
            </a:avLst>
          </a:prstGeom>
          <a:solidFill>
            <a:srgbClr val="B7C2D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76" name="Google Shape;276;p12"/>
          <p:cNvSpPr/>
          <p:nvPr/>
        </p:nvSpPr>
        <p:spPr>
          <a:xfrm>
            <a:off x="10195560" y="2148840"/>
            <a:ext cx="1417320" cy="1600200"/>
          </a:xfrm>
          <a:prstGeom prst="roundRect">
            <a:avLst>
              <a:gd name="adj" fmla="val 6452"/>
            </a:avLst>
          </a:prstGeom>
          <a:solidFill>
            <a:srgbClr val="FFFFFF"/>
          </a:solidFill>
          <a:ln w="12700" cap="flat" cmpd="sng">
            <a:solidFill>
              <a:srgbClr val="D8DEE7"/>
            </a:solidFill>
            <a:prstDash val="solid"/>
            <a:round/>
            <a:headEnd type="none" w="sm" len="sm"/>
            <a:tailEnd type="none" w="sm" len="sm"/>
          </a:ln>
          <a:effectLst>
            <a:outerShdw blurRad="63500" dist="25400" dir="5400000" algn="bl" rotWithShape="0">
              <a:srgbClr val="223355">
                <a:alpha val="10196"/>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77" name="Google Shape;277;p12"/>
          <p:cNvSpPr/>
          <p:nvPr/>
        </p:nvSpPr>
        <p:spPr>
          <a:xfrm>
            <a:off x="10703052" y="2286000"/>
            <a:ext cx="402336" cy="402336"/>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278" name="Google Shape;278;p12"/>
          <p:cNvSpPr/>
          <p:nvPr/>
        </p:nvSpPr>
        <p:spPr>
          <a:xfrm>
            <a:off x="10703052" y="2286000"/>
            <a:ext cx="402336" cy="402336"/>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400"/>
              <a:buFont typeface="Cambria" panose="02040503050406030204"/>
              <a:buNone/>
            </a:pPr>
            <a:r>
              <a:rPr lang="en-US" sz="1400" b="1" i="0" u="none" strike="noStrike" cap="none">
                <a:solidFill>
                  <a:srgbClr val="FFFFFF"/>
                </a:solidFill>
                <a:latin typeface="Cambria" panose="02040503050406030204"/>
                <a:ea typeface="Cambria" panose="02040503050406030204"/>
                <a:cs typeface="Cambria" panose="02040503050406030204"/>
                <a:sym typeface="Cambria" panose="02040503050406030204"/>
              </a:rPr>
              <a:t>7</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279" name="Google Shape;279;p12" descr="icons/file_0B1120.png"/>
          <p:cNvPicPr preferRelativeResize="0"/>
          <p:nvPr/>
        </p:nvPicPr>
        <p:blipFill rotWithShape="1">
          <a:blip r:embed="rId9"/>
          <a:srcRect/>
          <a:stretch>
            <a:fillRect/>
          </a:stretch>
        </p:blipFill>
        <p:spPr>
          <a:xfrm>
            <a:off x="10730484" y="2770632"/>
            <a:ext cx="347472" cy="347472"/>
          </a:xfrm>
          <a:prstGeom prst="rect">
            <a:avLst/>
          </a:prstGeom>
          <a:noFill/>
          <a:ln>
            <a:noFill/>
          </a:ln>
        </p:spPr>
      </p:pic>
      <p:sp>
        <p:nvSpPr>
          <p:cNvPr id="280" name="Google Shape;280;p12"/>
          <p:cNvSpPr/>
          <p:nvPr/>
        </p:nvSpPr>
        <p:spPr>
          <a:xfrm>
            <a:off x="10241280" y="3154680"/>
            <a:ext cx="1325880" cy="548640"/>
          </a:xfrm>
          <a:prstGeom prst="rect">
            <a:avLst/>
          </a:prstGeom>
          <a:noFill/>
          <a:ln>
            <a:noFill/>
          </a:ln>
        </p:spPr>
        <p:txBody>
          <a:bodyPr spcFirstLastPara="1" wrap="square" lIns="91425" tIns="45700" rIns="91425" bIns="45700" anchor="ctr" anchorCtr="0">
            <a:noAutofit/>
          </a:bodyPr>
          <a:lstStyle/>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Report</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ctr" rtl="0">
              <a:lnSpc>
                <a:spcPct val="105000"/>
              </a:lnSpc>
              <a:spcBef>
                <a:spcPts val="0"/>
              </a:spcBef>
              <a:spcAft>
                <a:spcPts val="0"/>
              </a:spcAft>
              <a:buClr>
                <a:srgbClr val="0B1120"/>
              </a:buClr>
              <a:buSzPts val="950"/>
              <a:buFont typeface="Calibri" panose="020F0502020204030204"/>
              <a:buNone/>
            </a:pPr>
            <a:r>
              <a:rPr lang="en-US" sz="950" b="1" i="0" u="none" strike="noStrike" cap="none">
                <a:solidFill>
                  <a:srgbClr val="0B1120"/>
                </a:solidFill>
                <a:latin typeface="Calibri" panose="020F0502020204030204"/>
                <a:ea typeface="Calibri" panose="020F0502020204030204"/>
                <a:cs typeface="Calibri" panose="020F0502020204030204"/>
                <a:sym typeface="Calibri" panose="020F0502020204030204"/>
              </a:rPr>
              <a:t>Generation</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281" name="Google Shape;281;p12"/>
          <p:cNvCxnSpPr/>
          <p:nvPr/>
        </p:nvCxnSpPr>
        <p:spPr>
          <a:xfrm rot="10800000" flipH="1">
            <a:off x="7688580" y="3840360"/>
            <a:ext cx="899100" cy="411600"/>
          </a:xfrm>
          <a:prstGeom prst="bentConnector3">
            <a:avLst>
              <a:gd name="adj1" fmla="val 50000"/>
            </a:avLst>
          </a:prstGeom>
          <a:noFill/>
          <a:ln w="22225" cap="flat" cmpd="sng">
            <a:solidFill>
              <a:srgbClr val="E4572E"/>
            </a:solidFill>
            <a:prstDash val="dash"/>
            <a:round/>
            <a:headEnd type="none" w="sm" len="sm"/>
            <a:tailEnd type="none" w="sm" len="sm"/>
          </a:ln>
        </p:spPr>
      </p:cxnSp>
      <p:sp>
        <p:nvSpPr>
          <p:cNvPr id="282" name="Google Shape;282;p12"/>
          <p:cNvSpPr/>
          <p:nvPr/>
        </p:nvSpPr>
        <p:spPr>
          <a:xfrm>
            <a:off x="7623048" y="4251960"/>
            <a:ext cx="310896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C0451F"/>
              </a:buClr>
              <a:buSzPts val="900"/>
              <a:buFont typeface="Calibri" panose="020F0502020204030204"/>
              <a:buNone/>
            </a:pPr>
            <a:r>
              <a:rPr lang="en-US" sz="900" b="0" i="1" u="none" strike="noStrike" cap="none">
                <a:solidFill>
                  <a:srgbClr val="C0451F"/>
                </a:solidFill>
                <a:latin typeface="Calibri" panose="020F0502020204030204"/>
                <a:ea typeface="Calibri" panose="020F0502020204030204"/>
                <a:cs typeface="Calibri" panose="020F0502020204030204"/>
                <a:sym typeface="Calibri" panose="020F0502020204030204"/>
              </a:rPr>
              <a:t>retry on failure → next ranked vector</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3" name="Google Shape;283;p12"/>
          <p:cNvSpPr/>
          <p:nvPr/>
        </p:nvSpPr>
        <p:spPr>
          <a:xfrm>
            <a:off x="548640" y="4526280"/>
            <a:ext cx="4632960" cy="2743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2A9D75"/>
              </a:buClr>
              <a:buSzPts val="900"/>
              <a:buFont typeface="Calibri" panose="020F0502020204030204"/>
              <a:buNone/>
            </a:pPr>
            <a:r>
              <a:rPr lang="en-US" sz="900" b="1" i="0" u="none" strike="noStrike" cap="none">
                <a:solidFill>
                  <a:srgbClr val="2A9D75"/>
                </a:solidFill>
                <a:latin typeface="Calibri" panose="020F0502020204030204"/>
                <a:ea typeface="Calibri" panose="020F0502020204030204"/>
                <a:cs typeface="Calibri" panose="020F0502020204030204"/>
                <a:sym typeface="Calibri" panose="020F0502020204030204"/>
              </a:rPr>
              <a:t>ENUMERATION-ONLY (safe to run without authorisation)</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4" name="Google Shape;284;p12"/>
          <p:cNvSpPr/>
          <p:nvPr/>
        </p:nvSpPr>
        <p:spPr>
          <a:xfrm>
            <a:off x="5372100" y="4526280"/>
            <a:ext cx="4632960" cy="2743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D65A2C"/>
              </a:buClr>
              <a:buSzPts val="900"/>
              <a:buFont typeface="Calibri" panose="020F0502020204030204"/>
              <a:buNone/>
            </a:pPr>
            <a:r>
              <a:rPr lang="en-US" sz="900" b="1" i="0" u="none" strike="noStrike" cap="none">
                <a:solidFill>
                  <a:srgbClr val="D65A2C"/>
                </a:solidFill>
                <a:latin typeface="Calibri" panose="020F0502020204030204"/>
                <a:ea typeface="Calibri" panose="020F0502020204030204"/>
                <a:cs typeface="Calibri" panose="020F0502020204030204"/>
                <a:sym typeface="Calibri" panose="020F0502020204030204"/>
              </a:rPr>
              <a:t>SCORE → EXPLOIT → VERIFY (requires authorisation gate)</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5" name="Google Shape;285;p12"/>
          <p:cNvSpPr/>
          <p:nvPr/>
        </p:nvSpPr>
        <p:spPr>
          <a:xfrm>
            <a:off x="10195560" y="4526280"/>
            <a:ext cx="1417320" cy="2743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5B6B82"/>
              </a:buClr>
              <a:buSzPts val="900"/>
              <a:buFont typeface="Calibri" panose="020F0502020204030204"/>
              <a:buNone/>
            </a:pPr>
            <a:r>
              <a:rPr lang="en-US" sz="900" b="1" i="0" u="none" strike="noStrike" cap="none">
                <a:solidFill>
                  <a:srgbClr val="5B6B82"/>
                </a:solidFill>
                <a:latin typeface="Calibri" panose="020F0502020204030204"/>
                <a:ea typeface="Calibri" panose="020F0502020204030204"/>
                <a:cs typeface="Calibri" panose="020F0502020204030204"/>
                <a:sym typeface="Calibri" panose="020F0502020204030204"/>
              </a:rPr>
              <a:t>REPORT</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6" name="Google Shape;286;p12"/>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7" name="Google Shape;287;p12"/>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10</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292"/>
        <p:cNvGrpSpPr/>
        <p:nvPr/>
      </p:nvGrpSpPr>
      <p:grpSpPr>
        <a:xfrm>
          <a:off x="0" y="0"/>
          <a:ext cx="0" cy="0"/>
          <a:chOff x="0" y="0"/>
          <a:chExt cx="0" cy="0"/>
        </a:xfrm>
      </p:grpSpPr>
      <p:sp>
        <p:nvSpPr>
          <p:cNvPr id="293" name="Google Shape;293;p13"/>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DESIGN DECISIONS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94" name="Google Shape;294;p13"/>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2800"/>
              <a:buFont typeface="Cambria" panose="02040503050406030204"/>
              <a:buNone/>
            </a:pPr>
            <a:r>
              <a:rPr lang="en-US" sz="2800" b="1" i="0" u="none" strike="noStrike" cap="none">
                <a:solidFill>
                  <a:srgbClr val="0B1120"/>
                </a:solidFill>
                <a:latin typeface="Cambria" panose="02040503050406030204"/>
                <a:ea typeface="Cambria" panose="02040503050406030204"/>
                <a:cs typeface="Cambria" panose="02040503050406030204"/>
                <a:sym typeface="Cambria" panose="02040503050406030204"/>
              </a:rPr>
              <a:t>An Updatable Knowledge Base</a:t>
            </a:r>
            <a:endParaRPr sz="2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95" name="Google Shape;295;p13"/>
          <p:cNvSpPr/>
          <p:nvPr/>
        </p:nvSpPr>
        <p:spPr>
          <a:xfrm>
            <a:off x="548640" y="1371600"/>
            <a:ext cx="1051560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250"/>
              <a:buFont typeface="Calibri" panose="020F0502020204030204"/>
              <a:buNone/>
            </a:pPr>
            <a:r>
              <a:rPr lang="en-US" sz="1250" b="0" i="0" u="none" strike="noStrike" cap="none">
                <a:solidFill>
                  <a:srgbClr val="5B6B82"/>
                </a:solidFill>
                <a:latin typeface="Calibri" panose="020F0502020204030204"/>
                <a:ea typeface="Calibri" panose="020F0502020204030204"/>
                <a:cs typeface="Calibri" panose="020F0502020204030204"/>
                <a:sym typeface="Calibri" panose="020F0502020204030204"/>
              </a:rPr>
              <a:t>Adding a new privilege-escalation technique should look like apt update, not a code release.</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96" name="Google Shape;296;p13"/>
          <p:cNvSpPr/>
          <p:nvPr/>
        </p:nvSpPr>
        <p:spPr>
          <a:xfrm>
            <a:off x="548640" y="1965960"/>
            <a:ext cx="3429000" cy="1371600"/>
          </a:xfrm>
          <a:prstGeom prst="roundRect">
            <a:avLst>
              <a:gd name="adj" fmla="val 6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297" name="Google Shape;297;p13" descr="icons/database_3DDC97.png"/>
          <p:cNvPicPr preferRelativeResize="0"/>
          <p:nvPr/>
        </p:nvPicPr>
        <p:blipFill rotWithShape="1">
          <a:blip r:embed="rId3"/>
          <a:srcRect/>
          <a:stretch>
            <a:fillRect/>
          </a:stretch>
        </p:blipFill>
        <p:spPr>
          <a:xfrm>
            <a:off x="777240" y="2194560"/>
            <a:ext cx="384048" cy="384048"/>
          </a:xfrm>
          <a:prstGeom prst="rect">
            <a:avLst/>
          </a:prstGeom>
          <a:noFill/>
          <a:ln>
            <a:noFill/>
          </a:ln>
        </p:spPr>
      </p:pic>
      <p:sp>
        <p:nvSpPr>
          <p:cNvPr id="298" name="Google Shape;298;p13"/>
          <p:cNvSpPr/>
          <p:nvPr/>
        </p:nvSpPr>
        <p:spPr>
          <a:xfrm>
            <a:off x="1325880" y="2148840"/>
            <a:ext cx="242316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400"/>
              <a:buFont typeface="Courier New" panose="02070309020205020404"/>
              <a:buNone/>
            </a:pPr>
            <a:r>
              <a:rPr lang="en-US" sz="1400" b="1" i="0" u="none" strike="noStrike" cap="none">
                <a:solidFill>
                  <a:srgbClr val="3DDC97"/>
                </a:solidFill>
                <a:latin typeface="Courier New" panose="02070309020205020404"/>
                <a:ea typeface="Courier New" panose="02070309020205020404"/>
                <a:cs typeface="Courier New" panose="02070309020205020404"/>
                <a:sym typeface="Courier New" panose="02070309020205020404"/>
              </a:rPr>
              <a:t>techniques</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99" name="Google Shape;299;p13"/>
          <p:cNvSpPr/>
          <p:nvPr/>
        </p:nvSpPr>
        <p:spPr>
          <a:xfrm>
            <a:off x="777240" y="2651760"/>
            <a:ext cx="297180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1000"/>
              <a:buFont typeface="Calibri" panose="020F0502020204030204"/>
              <a:buNone/>
            </a:pPr>
            <a:r>
              <a:rPr lang="en-US" sz="1000" b="0" i="0" u="none" strike="noStrike" cap="none">
                <a:solidFill>
                  <a:srgbClr val="E8EEF5"/>
                </a:solidFill>
                <a:latin typeface="Calibri" panose="020F0502020204030204"/>
                <a:ea typeface="Calibri" panose="020F0502020204030204"/>
                <a:cs typeface="Calibri" panose="020F0502020204030204"/>
                <a:sym typeface="Calibri" panose="020F0502020204030204"/>
              </a:rPr>
              <a:t>GTFOBins-sourced SUID / sudo / capability commands</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0" name="Google Shape;300;p13"/>
          <p:cNvSpPr/>
          <p:nvPr/>
        </p:nvSpPr>
        <p:spPr>
          <a:xfrm>
            <a:off x="4297680" y="1965960"/>
            <a:ext cx="3429000" cy="1371600"/>
          </a:xfrm>
          <a:prstGeom prst="roundRect">
            <a:avLst>
              <a:gd name="adj" fmla="val 6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301" name="Google Shape;301;p13" descr="icons/alert_3DDC97.png"/>
          <p:cNvPicPr preferRelativeResize="0"/>
          <p:nvPr/>
        </p:nvPicPr>
        <p:blipFill rotWithShape="1">
          <a:blip r:embed="rId4"/>
          <a:srcRect/>
          <a:stretch>
            <a:fillRect/>
          </a:stretch>
        </p:blipFill>
        <p:spPr>
          <a:xfrm>
            <a:off x="4526280" y="2194560"/>
            <a:ext cx="384048" cy="384048"/>
          </a:xfrm>
          <a:prstGeom prst="rect">
            <a:avLst/>
          </a:prstGeom>
          <a:noFill/>
          <a:ln>
            <a:noFill/>
          </a:ln>
        </p:spPr>
      </p:pic>
      <p:sp>
        <p:nvSpPr>
          <p:cNvPr id="302" name="Google Shape;302;p13"/>
          <p:cNvSpPr/>
          <p:nvPr/>
        </p:nvSpPr>
        <p:spPr>
          <a:xfrm>
            <a:off x="5074920" y="2148840"/>
            <a:ext cx="242316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400"/>
              <a:buFont typeface="Courier New" panose="02070309020205020404"/>
              <a:buNone/>
            </a:pPr>
            <a:r>
              <a:rPr lang="en-US" sz="1400" b="1" i="0" u="none" strike="noStrike" cap="none">
                <a:solidFill>
                  <a:srgbClr val="3DDC97"/>
                </a:solidFill>
                <a:latin typeface="Courier New" panose="02070309020205020404"/>
                <a:ea typeface="Courier New" panose="02070309020205020404"/>
                <a:cs typeface="Courier New" panose="02070309020205020404"/>
                <a:sym typeface="Courier New" panose="02070309020205020404"/>
              </a:rPr>
              <a:t>cves</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3" name="Google Shape;303;p13"/>
          <p:cNvSpPr/>
          <p:nvPr/>
        </p:nvSpPr>
        <p:spPr>
          <a:xfrm>
            <a:off x="4526280" y="2651760"/>
            <a:ext cx="297180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1000"/>
              <a:buFont typeface="Calibri" panose="020F0502020204030204"/>
              <a:buNone/>
            </a:pPr>
            <a:r>
              <a:rPr lang="en-US" sz="1000" b="0" i="0" u="none" strike="noStrike" cap="none">
                <a:solidFill>
                  <a:srgbClr val="E8EEF5"/>
                </a:solidFill>
                <a:latin typeface="Calibri" panose="020F0502020204030204"/>
                <a:ea typeface="Calibri" panose="020F0502020204030204"/>
                <a:cs typeface="Calibri" panose="020F0502020204030204"/>
                <a:sym typeface="Calibri" panose="020F0502020204030204"/>
              </a:rPr>
              <a:t>NVD kernel &amp; package CVE records, CVSS scores</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4" name="Google Shape;304;p13"/>
          <p:cNvSpPr/>
          <p:nvPr/>
        </p:nvSpPr>
        <p:spPr>
          <a:xfrm>
            <a:off x="8046720" y="1965960"/>
            <a:ext cx="3429000" cy="1371600"/>
          </a:xfrm>
          <a:prstGeom prst="roundRect">
            <a:avLst>
              <a:gd name="adj" fmla="val 6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305" name="Google Shape;305;p13" descr="icons/layers_3DDC97.png"/>
          <p:cNvPicPr preferRelativeResize="0"/>
          <p:nvPr/>
        </p:nvPicPr>
        <p:blipFill rotWithShape="1">
          <a:blip r:embed="rId5"/>
          <a:srcRect/>
          <a:stretch>
            <a:fillRect/>
          </a:stretch>
        </p:blipFill>
        <p:spPr>
          <a:xfrm>
            <a:off x="8275320" y="2194560"/>
            <a:ext cx="384048" cy="384048"/>
          </a:xfrm>
          <a:prstGeom prst="rect">
            <a:avLst/>
          </a:prstGeom>
          <a:noFill/>
          <a:ln>
            <a:noFill/>
          </a:ln>
        </p:spPr>
      </p:pic>
      <p:sp>
        <p:nvSpPr>
          <p:cNvPr id="306" name="Google Shape;306;p13"/>
          <p:cNvSpPr/>
          <p:nvPr/>
        </p:nvSpPr>
        <p:spPr>
          <a:xfrm>
            <a:off x="8823960" y="2148840"/>
            <a:ext cx="242316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400"/>
              <a:buFont typeface="Courier New" panose="02070309020205020404"/>
              <a:buNone/>
            </a:pPr>
            <a:r>
              <a:rPr lang="en-US" sz="1400" b="1" i="0" u="none" strike="noStrike" cap="none">
                <a:solidFill>
                  <a:srgbClr val="3DDC97"/>
                </a:solidFill>
                <a:latin typeface="Courier New" panose="02070309020205020404"/>
                <a:ea typeface="Courier New" panose="02070309020205020404"/>
                <a:cs typeface="Courier New" panose="02070309020205020404"/>
                <a:sym typeface="Courier New" panose="02070309020205020404"/>
              </a:rPr>
              <a:t>kernel_exploits</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7" name="Google Shape;307;p13"/>
          <p:cNvSpPr/>
          <p:nvPr/>
        </p:nvSpPr>
        <p:spPr>
          <a:xfrm>
            <a:off x="8275320" y="2651760"/>
            <a:ext cx="297180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1000"/>
              <a:buFont typeface="Calibri" panose="020F0502020204030204"/>
              <a:buNone/>
            </a:pPr>
            <a:r>
              <a:rPr lang="en-US" sz="1000" b="0" i="0" u="none" strike="noStrike" cap="none">
                <a:solidFill>
                  <a:srgbClr val="E8EEF5"/>
                </a:solidFill>
                <a:latin typeface="Calibri" panose="020F0502020204030204"/>
                <a:ea typeface="Calibri" panose="020F0502020204030204"/>
                <a:cs typeface="Calibri" panose="020F0502020204030204"/>
                <a:sym typeface="Calibri" panose="020F0502020204030204"/>
              </a:rPr>
              <a:t>Bundled exploit metadata &amp; source references</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8" name="Google Shape;308;p13"/>
          <p:cNvSpPr/>
          <p:nvPr/>
        </p:nvSpPr>
        <p:spPr>
          <a:xfrm>
            <a:off x="548640" y="3611880"/>
            <a:ext cx="1106424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25000"/>
              </a:lnSpc>
              <a:spcBef>
                <a:spcPts val="0"/>
              </a:spcBef>
              <a:spcAft>
                <a:spcPts val="0"/>
              </a:spcAft>
              <a:buClr>
                <a:srgbClr val="0B1120"/>
              </a:buClr>
              <a:buSzPts val="1250"/>
              <a:buFont typeface="Courier New" panose="02070309020205020404"/>
              <a:buNone/>
            </a:pPr>
            <a:r>
              <a:rPr lang="en-US" sz="1250" b="1" i="0" u="none" strike="noStrike" cap="none" dirty="0">
                <a:solidFill>
                  <a:srgbClr val="0B1120"/>
                </a:solidFill>
                <a:latin typeface="Courier New" panose="02070309020205020404"/>
                <a:ea typeface="Courier New" panose="02070309020205020404"/>
                <a:cs typeface="Courier New" panose="02070309020205020404"/>
                <a:sym typeface="Courier New" panose="02070309020205020404"/>
              </a:rPr>
              <a:t>apex-update</a:t>
            </a:r>
            <a:r>
              <a:rPr lang="en-US" sz="1250" b="0" i="0" u="none" strike="noStrike" cap="none" dirty="0">
                <a:solidFill>
                  <a:srgbClr val="0B1120"/>
                </a:solidFill>
                <a:latin typeface="Calibri" panose="020F0502020204030204"/>
                <a:ea typeface="Calibri" panose="020F0502020204030204"/>
                <a:cs typeface="Calibri" panose="020F0502020204030204"/>
                <a:sym typeface="Calibri" panose="020F0502020204030204"/>
              </a:rPr>
              <a:t>  fetches current </a:t>
            </a:r>
            <a:r>
              <a:rPr lang="en-US" sz="1250" b="0" i="0" u="none" strike="noStrike" cap="none" dirty="0" err="1">
                <a:solidFill>
                  <a:srgbClr val="0B1120"/>
                </a:solidFill>
                <a:latin typeface="Calibri" panose="020F0502020204030204"/>
                <a:ea typeface="Calibri" panose="020F0502020204030204"/>
                <a:cs typeface="Calibri" panose="020F0502020204030204"/>
                <a:sym typeface="Calibri" panose="020F0502020204030204"/>
              </a:rPr>
              <a:t>GTFOBins</a:t>
            </a:r>
            <a:r>
              <a:rPr lang="en-US" sz="1250" b="0" i="0" u="none" strike="noStrike" cap="none" dirty="0">
                <a:solidFill>
                  <a:srgbClr val="0B1120"/>
                </a:solidFill>
                <a:latin typeface="Calibri" panose="020F0502020204030204"/>
                <a:ea typeface="Calibri" panose="020F0502020204030204"/>
                <a:cs typeface="Calibri" panose="020F0502020204030204"/>
                <a:sym typeface="Calibri" panose="020F0502020204030204"/>
              </a:rPr>
              <a:t> JSON and NVD CVE records, then rebuilds all three tables — a new technique is a single database insert, not a code change.</a:t>
            </a:r>
            <a:endParaRPr sz="1250" b="0" i="0" u="none" strike="noStrike" cap="none"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09" name="Google Shape;309;p13"/>
          <p:cNvSpPr/>
          <p:nvPr/>
        </p:nvSpPr>
        <p:spPr>
          <a:xfrm>
            <a:off x="548640" y="4343400"/>
            <a:ext cx="11064240" cy="640080"/>
          </a:xfrm>
          <a:prstGeom prst="roundRect">
            <a:avLst>
              <a:gd name="adj" fmla="val 10000"/>
            </a:avLst>
          </a:prstGeom>
          <a:solidFill>
            <a:srgbClr val="FFFFFF"/>
          </a:solidFill>
          <a:ln w="12700" cap="flat" cmpd="sng">
            <a:solidFill>
              <a:srgbClr val="E3E9F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10" name="Google Shape;310;p13"/>
          <p:cNvSpPr/>
          <p:nvPr/>
        </p:nvSpPr>
        <p:spPr>
          <a:xfrm>
            <a:off x="777240" y="4343400"/>
            <a:ext cx="2377440" cy="64008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200"/>
              <a:buFont typeface="Cambria" panose="02040503050406030204"/>
              <a:buNone/>
            </a:pPr>
            <a:r>
              <a:rPr lang="en-US" sz="1200" b="1" i="0" u="none" strike="noStrike" cap="none">
                <a:solidFill>
                  <a:srgbClr val="0B1120"/>
                </a:solidFill>
                <a:latin typeface="Cambria" panose="02040503050406030204"/>
                <a:ea typeface="Cambria" panose="02040503050406030204"/>
                <a:cs typeface="Cambria" panose="02040503050406030204"/>
                <a:sym typeface="Cambria" panose="02040503050406030204"/>
              </a:rPr>
              <a:t>Enum-only mode</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1" name="Google Shape;311;p13"/>
          <p:cNvSpPr/>
          <p:nvPr/>
        </p:nvSpPr>
        <p:spPr>
          <a:xfrm>
            <a:off x="3246120" y="4343400"/>
            <a:ext cx="8138160" cy="64008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70"/>
              <a:buFont typeface="Calibri" panose="020F0502020204030204"/>
              <a:buNone/>
            </a:pPr>
            <a:r>
              <a:rPr lang="en-US" sz="1070" b="0" i="0" u="none" strike="noStrike" cap="none">
                <a:solidFill>
                  <a:srgbClr val="5B6B82"/>
                </a:solidFill>
                <a:latin typeface="Calibri" panose="020F0502020204030204"/>
                <a:ea typeface="Calibri" panose="020F0502020204030204"/>
                <a:cs typeface="Calibri" panose="020F0502020204030204"/>
                <a:sym typeface="Calibri" panose="020F0502020204030204"/>
              </a:rPr>
              <a:t>--enum-only runs Phases 1-3 only: no exploitation, no risk, still produces the full misconfiguration + CVE picture.</a:t>
            </a:r>
            <a:endParaRPr sz="107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2" name="Google Shape;312;p13"/>
          <p:cNvSpPr/>
          <p:nvPr/>
        </p:nvSpPr>
        <p:spPr>
          <a:xfrm>
            <a:off x="548640" y="5120640"/>
            <a:ext cx="11064240" cy="640080"/>
          </a:xfrm>
          <a:prstGeom prst="roundRect">
            <a:avLst>
              <a:gd name="adj" fmla="val 10000"/>
            </a:avLst>
          </a:prstGeom>
          <a:solidFill>
            <a:srgbClr val="FFFFFF"/>
          </a:solidFill>
          <a:ln w="12700" cap="flat" cmpd="sng">
            <a:solidFill>
              <a:srgbClr val="E3E9F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13" name="Google Shape;313;p13"/>
          <p:cNvSpPr/>
          <p:nvPr/>
        </p:nvSpPr>
        <p:spPr>
          <a:xfrm>
            <a:off x="777240" y="5120640"/>
            <a:ext cx="2377440" cy="64008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200"/>
              <a:buFont typeface="Cambria" panose="02040503050406030204"/>
              <a:buNone/>
            </a:pPr>
            <a:r>
              <a:rPr lang="en-US" sz="1200" b="1" i="0" u="none" strike="noStrike" cap="none">
                <a:solidFill>
                  <a:srgbClr val="0B1120"/>
                </a:solidFill>
                <a:latin typeface="Cambria" panose="02040503050406030204"/>
                <a:ea typeface="Cambria" panose="02040503050406030204"/>
                <a:cs typeface="Cambria" panose="02040503050406030204"/>
                <a:sym typeface="Cambria" panose="02040503050406030204"/>
              </a:rPr>
              <a:t>Offline-capable</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4" name="Google Shape;314;p13"/>
          <p:cNvSpPr/>
          <p:nvPr/>
        </p:nvSpPr>
        <p:spPr>
          <a:xfrm>
            <a:off x="3246120" y="5120640"/>
            <a:ext cx="8138160" cy="64008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70"/>
              <a:buFont typeface="Calibri" panose="020F0502020204030204"/>
              <a:buNone/>
            </a:pPr>
            <a:r>
              <a:rPr lang="en-US" sz="1070" b="0" i="0" u="none" strike="noStrike" cap="none">
                <a:solidFill>
                  <a:srgbClr val="5B6B82"/>
                </a:solidFill>
                <a:latin typeface="Calibri" panose="020F0502020204030204"/>
                <a:ea typeface="Calibri" panose="020F0502020204030204"/>
                <a:cs typeface="Calibri" panose="020F0502020204030204"/>
                <a:sym typeface="Calibri" panose="020F0502020204030204"/>
              </a:rPr>
              <a:t>Kernel/package matching runs against the cached local database; falls back to live NVD queries only when online.</a:t>
            </a:r>
            <a:endParaRPr sz="107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5" name="Google Shape;315;p13"/>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16" name="Google Shape;316;p13"/>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11</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320"/>
        <p:cNvGrpSpPr/>
        <p:nvPr/>
      </p:nvGrpSpPr>
      <p:grpSpPr>
        <a:xfrm>
          <a:off x="0" y="0"/>
          <a:ext cx="0" cy="0"/>
          <a:chOff x="0" y="0"/>
          <a:chExt cx="0" cy="0"/>
        </a:xfrm>
      </p:grpSpPr>
      <p:sp>
        <p:nvSpPr>
          <p:cNvPr id="321" name="Google Shape;321;p14"/>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IMPLEMENTATION</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2" name="Google Shape;322;p14"/>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2800"/>
              <a:buFont typeface="Cambria" panose="02040503050406030204"/>
              <a:buNone/>
            </a:pPr>
            <a:r>
              <a:rPr lang="en-US" sz="2800" b="1" i="0" u="none" strike="noStrike" cap="none">
                <a:solidFill>
                  <a:srgbClr val="0B1120"/>
                </a:solidFill>
                <a:latin typeface="Cambria" panose="02040503050406030204"/>
                <a:ea typeface="Cambria" panose="02040503050406030204"/>
                <a:cs typeface="Cambria" panose="02040503050406030204"/>
                <a:sym typeface="Cambria" panose="02040503050406030204"/>
              </a:rPr>
              <a:t>Tech Stack &amp; System Architecture</a:t>
            </a:r>
            <a:endParaRPr sz="2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3" name="Google Shape;323;p14"/>
          <p:cNvSpPr/>
          <p:nvPr/>
        </p:nvSpPr>
        <p:spPr>
          <a:xfrm>
            <a:off x="548640" y="1371600"/>
            <a:ext cx="1051560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250"/>
              <a:buFont typeface="Calibri" panose="020F0502020204030204"/>
              <a:buNone/>
            </a:pPr>
            <a:r>
              <a:rPr lang="en-US" sz="1250" b="0" i="0" u="none" strike="noStrike" cap="none">
                <a:solidFill>
                  <a:srgbClr val="5B6B82"/>
                </a:solidFill>
                <a:latin typeface="Calibri" panose="020F0502020204030204"/>
                <a:ea typeface="Calibri" panose="020F0502020204030204"/>
                <a:cs typeface="Calibri" panose="020F0502020204030204"/>
                <a:sym typeface="Calibri" panose="020F0502020204030204"/>
              </a:rPr>
              <a:t>Built as a single Python CLI so every phase can be run, tested and audited independently.</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4" name="Google Shape;324;p14"/>
          <p:cNvSpPr/>
          <p:nvPr/>
        </p:nvSpPr>
        <p:spPr>
          <a:xfrm>
            <a:off x="548640" y="1965960"/>
            <a:ext cx="3429000" cy="1371600"/>
          </a:xfrm>
          <a:prstGeom prst="roundRect">
            <a:avLst>
              <a:gd name="adj" fmla="val 6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325" name="Google Shape;325;p14" descr="icons/cpu_3DDC97.png"/>
          <p:cNvPicPr preferRelativeResize="0"/>
          <p:nvPr/>
        </p:nvPicPr>
        <p:blipFill rotWithShape="1">
          <a:blip r:embed="rId3"/>
          <a:srcRect/>
          <a:stretch>
            <a:fillRect/>
          </a:stretch>
        </p:blipFill>
        <p:spPr>
          <a:xfrm>
            <a:off x="777240" y="2194560"/>
            <a:ext cx="384048" cy="384048"/>
          </a:xfrm>
          <a:prstGeom prst="rect">
            <a:avLst/>
          </a:prstGeom>
          <a:noFill/>
          <a:ln>
            <a:noFill/>
          </a:ln>
        </p:spPr>
      </p:pic>
      <p:sp>
        <p:nvSpPr>
          <p:cNvPr id="326" name="Google Shape;326;p14"/>
          <p:cNvSpPr/>
          <p:nvPr/>
        </p:nvSpPr>
        <p:spPr>
          <a:xfrm>
            <a:off x="1325880" y="2148840"/>
            <a:ext cx="242316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400"/>
              <a:buFont typeface="Courier New" panose="02070309020205020404"/>
              <a:buNone/>
            </a:pPr>
            <a:r>
              <a:rPr lang="en-US" sz="1400" b="1" i="0" u="none" strike="noStrike" cap="none">
                <a:solidFill>
                  <a:srgbClr val="3DDC97"/>
                </a:solidFill>
                <a:latin typeface="Courier New" panose="02070309020205020404"/>
                <a:ea typeface="Courier New" panose="02070309020205020404"/>
                <a:cs typeface="Courier New" panose="02070309020205020404"/>
                <a:sym typeface="Courier New" panose="02070309020205020404"/>
              </a:rPr>
              <a:t>core engine</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7" name="Google Shape;327;p14"/>
          <p:cNvSpPr/>
          <p:nvPr/>
        </p:nvSpPr>
        <p:spPr>
          <a:xfrm>
            <a:off x="777240" y="2651760"/>
            <a:ext cx="297180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1000"/>
              <a:buFont typeface="Calibri" panose="020F0502020204030204"/>
              <a:buNone/>
            </a:pPr>
            <a:r>
              <a:rPr lang="en-US" sz="1000" b="0" i="0" u="none" strike="noStrike" cap="none">
                <a:solidFill>
                  <a:srgbClr val="E8EEF5"/>
                </a:solidFill>
                <a:latin typeface="Calibri" panose="020F0502020204030204"/>
                <a:ea typeface="Calibri" panose="020F0502020204030204"/>
                <a:cs typeface="Calibri" panose="020F0502020204030204"/>
                <a:sym typeface="Calibri" panose="020F0502020204030204"/>
              </a:rPr>
              <a:t>Python 3.11 orchestrator sequencing all seven phases</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28" name="Google Shape;328;p14"/>
          <p:cNvSpPr/>
          <p:nvPr/>
        </p:nvSpPr>
        <p:spPr>
          <a:xfrm>
            <a:off x="4297680" y="1965960"/>
            <a:ext cx="3429000" cy="1371600"/>
          </a:xfrm>
          <a:prstGeom prst="roundRect">
            <a:avLst>
              <a:gd name="adj" fmla="val 6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329" name="Google Shape;329;p14" descr="icons/database_3DDC97.png"/>
          <p:cNvPicPr preferRelativeResize="0"/>
          <p:nvPr/>
        </p:nvPicPr>
        <p:blipFill rotWithShape="1">
          <a:blip r:embed="rId4"/>
          <a:srcRect/>
          <a:stretch>
            <a:fillRect/>
          </a:stretch>
        </p:blipFill>
        <p:spPr>
          <a:xfrm>
            <a:off x="4526280" y="2194560"/>
            <a:ext cx="384048" cy="384048"/>
          </a:xfrm>
          <a:prstGeom prst="rect">
            <a:avLst/>
          </a:prstGeom>
          <a:noFill/>
          <a:ln>
            <a:noFill/>
          </a:ln>
        </p:spPr>
      </p:pic>
      <p:sp>
        <p:nvSpPr>
          <p:cNvPr id="330" name="Google Shape;330;p14"/>
          <p:cNvSpPr/>
          <p:nvPr/>
        </p:nvSpPr>
        <p:spPr>
          <a:xfrm>
            <a:off x="5074920" y="2148840"/>
            <a:ext cx="242316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400"/>
              <a:buFont typeface="Courier New" panose="02070309020205020404"/>
              <a:buNone/>
            </a:pPr>
            <a:r>
              <a:rPr lang="en-US" sz="1400" b="1" i="0" u="none" strike="noStrike" cap="none">
                <a:solidFill>
                  <a:srgbClr val="3DDC97"/>
                </a:solidFill>
                <a:latin typeface="Courier New" panose="02070309020205020404"/>
                <a:ea typeface="Courier New" panose="02070309020205020404"/>
                <a:cs typeface="Courier New" panose="02070309020205020404"/>
                <a:sym typeface="Courier New" panose="02070309020205020404"/>
              </a:rPr>
              <a:t>data layer</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1" name="Google Shape;331;p14"/>
          <p:cNvSpPr/>
          <p:nvPr/>
        </p:nvSpPr>
        <p:spPr>
          <a:xfrm>
            <a:off x="4526280" y="2651760"/>
            <a:ext cx="297180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1000"/>
              <a:buFont typeface="Calibri" panose="020F0502020204030204"/>
              <a:buNone/>
            </a:pPr>
            <a:r>
              <a:rPr lang="en-US" sz="1000" b="0" i="0" u="none" strike="noStrike" cap="none">
                <a:solidFill>
                  <a:srgbClr val="E8EEF5"/>
                </a:solidFill>
                <a:latin typeface="Calibri" panose="020F0502020204030204"/>
                <a:ea typeface="Calibri" panose="020F0502020204030204"/>
                <a:cs typeface="Calibri" panose="020F0502020204030204"/>
                <a:sym typeface="Calibri" panose="020F0502020204030204"/>
              </a:rPr>
              <a:t>SQLite knowledge base for techniques, CVEs and exploits</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2" name="Google Shape;332;p14"/>
          <p:cNvSpPr/>
          <p:nvPr/>
        </p:nvSpPr>
        <p:spPr>
          <a:xfrm>
            <a:off x="8046720" y="1965960"/>
            <a:ext cx="3429000" cy="1371600"/>
          </a:xfrm>
          <a:prstGeom prst="roundRect">
            <a:avLst>
              <a:gd name="adj" fmla="val 6000"/>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333" name="Google Shape;333;p14" descr="icons/layers_3DDC97.png"/>
          <p:cNvPicPr preferRelativeResize="0"/>
          <p:nvPr/>
        </p:nvPicPr>
        <p:blipFill rotWithShape="1">
          <a:blip r:embed="rId5"/>
          <a:srcRect/>
          <a:stretch>
            <a:fillRect/>
          </a:stretch>
        </p:blipFill>
        <p:spPr>
          <a:xfrm>
            <a:off x="8275320" y="2194560"/>
            <a:ext cx="384048" cy="384048"/>
          </a:xfrm>
          <a:prstGeom prst="rect">
            <a:avLst/>
          </a:prstGeom>
          <a:noFill/>
          <a:ln>
            <a:noFill/>
          </a:ln>
        </p:spPr>
      </p:pic>
      <p:sp>
        <p:nvSpPr>
          <p:cNvPr id="334" name="Google Shape;334;p14"/>
          <p:cNvSpPr/>
          <p:nvPr/>
        </p:nvSpPr>
        <p:spPr>
          <a:xfrm>
            <a:off x="8823960" y="2148840"/>
            <a:ext cx="242316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400"/>
              <a:buFont typeface="Courier New" panose="02070309020205020404"/>
              <a:buNone/>
            </a:pPr>
            <a:r>
              <a:rPr lang="en-US" sz="1400" b="1" i="0" u="none" strike="noStrike" cap="none">
                <a:solidFill>
                  <a:srgbClr val="3DDC97"/>
                </a:solidFill>
                <a:latin typeface="Courier New" panose="02070309020205020404"/>
                <a:ea typeface="Courier New" panose="02070309020205020404"/>
                <a:cs typeface="Courier New" panose="02070309020205020404"/>
                <a:sym typeface="Courier New" panose="02070309020205020404"/>
              </a:rPr>
              <a:t>interfaces</a:t>
            </a:r>
            <a:endParaRPr sz="1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5" name="Google Shape;335;p14"/>
          <p:cNvSpPr/>
          <p:nvPr/>
        </p:nvSpPr>
        <p:spPr>
          <a:xfrm>
            <a:off x="8275320" y="2651760"/>
            <a:ext cx="297180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20000"/>
              </a:lnSpc>
              <a:spcBef>
                <a:spcPts val="0"/>
              </a:spcBef>
              <a:spcAft>
                <a:spcPts val="0"/>
              </a:spcAft>
              <a:buClr>
                <a:srgbClr val="E8EEF5"/>
              </a:buClr>
              <a:buSzPts val="1000"/>
              <a:buFont typeface="Calibri" panose="020F0502020204030204"/>
              <a:buNone/>
            </a:pPr>
            <a:r>
              <a:rPr lang="en-US" sz="1000" b="0" i="0" u="none" strike="noStrike" cap="none">
                <a:solidFill>
                  <a:srgbClr val="E8EEF5"/>
                </a:solidFill>
                <a:latin typeface="Calibri" panose="020F0502020204030204"/>
                <a:ea typeface="Calibri" panose="020F0502020204030204"/>
                <a:cs typeface="Calibri" panose="020F0502020204030204"/>
                <a:sym typeface="Calibri" panose="020F0502020204030204"/>
              </a:rPr>
              <a:t>Click-based CLI plus a Jinja2-templated HTML report</a:t>
            </a:r>
            <a:endParaRPr sz="10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6" name="Google Shape;336;p14"/>
          <p:cNvSpPr/>
          <p:nvPr/>
        </p:nvSpPr>
        <p:spPr>
          <a:xfrm>
            <a:off x="548640" y="3611880"/>
            <a:ext cx="11064240" cy="502920"/>
          </a:xfrm>
          <a:prstGeom prst="rect">
            <a:avLst/>
          </a:prstGeom>
          <a:noFill/>
          <a:ln>
            <a:noFill/>
          </a:ln>
        </p:spPr>
        <p:txBody>
          <a:bodyPr spcFirstLastPara="1" wrap="square" lIns="91425" tIns="45700" rIns="91425" bIns="45700" anchor="ctr" anchorCtr="0">
            <a:noAutofit/>
          </a:bodyPr>
          <a:lstStyle/>
          <a:p>
            <a:pPr marL="0" marR="0" lvl="0" indent="0" algn="l" rtl="0">
              <a:lnSpc>
                <a:spcPct val="125000"/>
              </a:lnSpc>
              <a:spcBef>
                <a:spcPts val="0"/>
              </a:spcBef>
              <a:spcAft>
                <a:spcPts val="0"/>
              </a:spcAft>
              <a:buClr>
                <a:srgbClr val="0B1120"/>
              </a:buClr>
              <a:buSzPts val="1250"/>
              <a:buFont typeface="Courier New" panose="02070309020205020404"/>
              <a:buNone/>
            </a:pPr>
            <a:r>
              <a:rPr lang="en-US" sz="1250" b="1" i="0" u="none" strike="noStrike" cap="none">
                <a:solidFill>
                  <a:srgbClr val="0B1120"/>
                </a:solidFill>
                <a:latin typeface="Courier New" panose="02070309020205020404"/>
                <a:ea typeface="Courier New" panose="02070309020205020404"/>
                <a:cs typeface="Courier New" panose="02070309020205020404"/>
                <a:sym typeface="Courier New" panose="02070309020205020404"/>
              </a:rPr>
              <a:t>Modular by design</a:t>
            </a:r>
            <a:r>
              <a:rPr lang="en-US" sz="1250" b="0" i="0" u="none" strike="noStrike" cap="none">
                <a:solidFill>
                  <a:srgbClr val="0B1120"/>
                </a:solidFill>
                <a:latin typeface="Calibri" panose="020F0502020204030204"/>
                <a:ea typeface="Calibri" panose="020F0502020204030204"/>
                <a:cs typeface="Calibri" panose="020F0502020204030204"/>
                <a:sym typeface="Calibri" panose="020F0502020204030204"/>
              </a:rPr>
              <a:t>  each phase is a self-contained module that reads and writes structured JSON, so it can be unit-tested, swapped or extended without touching the rest of the pipeline.</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7" name="Google Shape;337;p14"/>
          <p:cNvSpPr/>
          <p:nvPr/>
        </p:nvSpPr>
        <p:spPr>
          <a:xfrm>
            <a:off x="548640" y="4343400"/>
            <a:ext cx="11064240" cy="640080"/>
          </a:xfrm>
          <a:prstGeom prst="roundRect">
            <a:avLst>
              <a:gd name="adj" fmla="val 10000"/>
            </a:avLst>
          </a:prstGeom>
          <a:solidFill>
            <a:srgbClr val="FFFFFF"/>
          </a:solidFill>
          <a:ln w="12700" cap="flat" cmpd="sng">
            <a:solidFill>
              <a:srgbClr val="E3E9F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38" name="Google Shape;338;p14"/>
          <p:cNvSpPr/>
          <p:nvPr/>
        </p:nvSpPr>
        <p:spPr>
          <a:xfrm>
            <a:off x="777240" y="4343400"/>
            <a:ext cx="2377440" cy="64008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200"/>
              <a:buFont typeface="Cambria" panose="02040503050406030204"/>
              <a:buNone/>
            </a:pPr>
            <a:r>
              <a:rPr lang="en-US" sz="1200" b="1" i="0" u="none" strike="noStrike" cap="none">
                <a:solidFill>
                  <a:srgbClr val="0B1120"/>
                </a:solidFill>
                <a:latin typeface="Cambria" panose="02040503050406030204"/>
                <a:ea typeface="Cambria" panose="02040503050406030204"/>
                <a:cs typeface="Cambria" panose="02040503050406030204"/>
                <a:sym typeface="Cambria" panose="02040503050406030204"/>
              </a:rPr>
              <a:t>Isolated execution</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39" name="Google Shape;339;p14"/>
          <p:cNvSpPr/>
          <p:nvPr/>
        </p:nvSpPr>
        <p:spPr>
          <a:xfrm>
            <a:off x="3246120" y="4343400"/>
            <a:ext cx="8138160" cy="64008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70"/>
              <a:buFont typeface="Calibri" panose="020F0502020204030204"/>
              <a:buNone/>
            </a:pPr>
            <a:r>
              <a:rPr lang="en-US" sz="1070" b="0" i="0" u="none" strike="noStrike" cap="none">
                <a:solidFill>
                  <a:srgbClr val="5B6B82"/>
                </a:solidFill>
                <a:latin typeface="Calibri" panose="020F0502020204030204"/>
                <a:ea typeface="Calibri" panose="020F0502020204030204"/>
                <a:cs typeface="Calibri" panose="020F0502020204030204"/>
                <a:sym typeface="Calibri" panose="020F0502020204030204"/>
              </a:rPr>
              <a:t>Exploitation commands run as isolated subprocesses with stdout/stderr captured for the audit log.</a:t>
            </a:r>
            <a:endParaRPr sz="107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0" name="Google Shape;340;p14"/>
          <p:cNvSpPr/>
          <p:nvPr/>
        </p:nvSpPr>
        <p:spPr>
          <a:xfrm>
            <a:off x="548640" y="5120640"/>
            <a:ext cx="11064240" cy="640080"/>
          </a:xfrm>
          <a:prstGeom prst="roundRect">
            <a:avLst>
              <a:gd name="adj" fmla="val 10000"/>
            </a:avLst>
          </a:prstGeom>
          <a:solidFill>
            <a:srgbClr val="FFFFFF"/>
          </a:solidFill>
          <a:ln w="12700" cap="flat" cmpd="sng">
            <a:solidFill>
              <a:srgbClr val="E3E9F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41" name="Google Shape;341;p14"/>
          <p:cNvSpPr/>
          <p:nvPr/>
        </p:nvSpPr>
        <p:spPr>
          <a:xfrm>
            <a:off x="777240" y="5120640"/>
            <a:ext cx="2377440" cy="64008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200"/>
              <a:buFont typeface="Cambria" panose="02040503050406030204"/>
              <a:buNone/>
            </a:pPr>
            <a:r>
              <a:rPr lang="en-US" sz="1200" b="1" i="0" u="none" strike="noStrike" cap="none">
                <a:solidFill>
                  <a:srgbClr val="0B1120"/>
                </a:solidFill>
                <a:latin typeface="Cambria" panose="02040503050406030204"/>
                <a:ea typeface="Cambria" panose="02040503050406030204"/>
                <a:cs typeface="Cambria" panose="02040503050406030204"/>
                <a:sym typeface="Cambria" panose="02040503050406030204"/>
              </a:rPr>
              <a:t>Config-driven scoring</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2" name="Google Shape;342;p14"/>
          <p:cNvSpPr/>
          <p:nvPr/>
        </p:nvSpPr>
        <p:spPr>
          <a:xfrm>
            <a:off x="3246120" y="5120640"/>
            <a:ext cx="8138160" cy="64008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070"/>
              <a:buFont typeface="Calibri" panose="020F0502020204030204"/>
              <a:buNone/>
            </a:pPr>
            <a:r>
              <a:rPr lang="en-US" sz="1070" b="0" i="0" u="none" strike="noStrike" cap="none">
                <a:solidFill>
                  <a:srgbClr val="5B6B82"/>
                </a:solidFill>
                <a:latin typeface="Calibri" panose="020F0502020204030204"/>
                <a:ea typeface="Calibri" panose="020F0502020204030204"/>
                <a:cs typeface="Calibri" panose="020F0502020204030204"/>
                <a:sym typeface="Calibri" panose="020F0502020204030204"/>
              </a:rPr>
              <a:t>Scoring weights live in a single YAML file, not hard-coded, so ranking behaviour is tunable without a rebuild.</a:t>
            </a:r>
            <a:endParaRPr sz="107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3" name="Google Shape;343;p14"/>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44" name="Google Shape;344;p14"/>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12</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349"/>
        <p:cNvGrpSpPr/>
        <p:nvPr/>
      </p:nvGrpSpPr>
      <p:grpSpPr>
        <a:xfrm>
          <a:off x="0" y="0"/>
          <a:ext cx="0" cy="0"/>
          <a:chOff x="0" y="0"/>
          <a:chExt cx="0" cy="0"/>
        </a:xfrm>
      </p:grpSpPr>
      <p:sp>
        <p:nvSpPr>
          <p:cNvPr id="350" name="Google Shape;350;p15"/>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LIVE DEMO</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1" name="Google Shape;351;p15"/>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2600"/>
              <a:buFont typeface="Cambria" panose="02040503050406030204"/>
              <a:buNone/>
            </a:pPr>
            <a:r>
              <a:rPr lang="en-US" sz="2600" b="1" i="0" u="none" strike="noStrike" cap="none">
                <a:solidFill>
                  <a:srgbClr val="0B1120"/>
                </a:solidFill>
                <a:latin typeface="Cambria" panose="02040503050406030204"/>
                <a:ea typeface="Cambria" panose="02040503050406030204"/>
                <a:cs typeface="Cambria" panose="02040503050406030204"/>
                <a:sym typeface="Cambria" panose="02040503050406030204"/>
              </a:rPr>
              <a:t>APEX End-to-End on a Vulnerable Lab VM</a:t>
            </a:r>
            <a:endParaRPr sz="2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2" name="Google Shape;352;p15"/>
          <p:cNvSpPr/>
          <p:nvPr/>
        </p:nvSpPr>
        <p:spPr>
          <a:xfrm>
            <a:off x="548640" y="1645920"/>
            <a:ext cx="502920" cy="502920"/>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53" name="Google Shape;353;p15"/>
          <p:cNvSpPr/>
          <p:nvPr/>
        </p:nvSpPr>
        <p:spPr>
          <a:xfrm>
            <a:off x="548640" y="1645920"/>
            <a:ext cx="502920" cy="50292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3DDC97"/>
              </a:buClr>
              <a:buSzPts val="1600"/>
              <a:buFont typeface="Cambria" panose="02040503050406030204"/>
              <a:buNone/>
            </a:pPr>
            <a:r>
              <a:rPr lang="en-US" sz="1600" b="1" i="0" u="none" strike="noStrike" cap="none">
                <a:solidFill>
                  <a:srgbClr val="3DDC97"/>
                </a:solidFill>
                <a:latin typeface="Cambria" panose="02040503050406030204"/>
                <a:ea typeface="Cambria" panose="02040503050406030204"/>
                <a:cs typeface="Cambria" panose="02040503050406030204"/>
                <a:sym typeface="Cambria" panose="02040503050406030204"/>
              </a:rPr>
              <a:t>1</a:t>
            </a:r>
            <a:endParaRPr sz="1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354" name="Google Shape;354;p15"/>
          <p:cNvCxnSpPr/>
          <p:nvPr/>
        </p:nvCxnSpPr>
        <p:spPr>
          <a:xfrm>
            <a:off x="800100" y="2167128"/>
            <a:ext cx="0" cy="301752"/>
          </a:xfrm>
          <a:prstGeom prst="straightConnector1">
            <a:avLst/>
          </a:prstGeom>
          <a:noFill/>
          <a:ln w="19050" cap="flat" cmpd="sng">
            <a:solidFill>
              <a:srgbClr val="D8DEE7"/>
            </a:solidFill>
            <a:prstDash val="dash"/>
            <a:round/>
            <a:headEnd type="none" w="sm" len="sm"/>
            <a:tailEnd type="none" w="sm" len="sm"/>
          </a:ln>
        </p:spPr>
      </p:cxnSp>
      <p:sp>
        <p:nvSpPr>
          <p:cNvPr id="355" name="Google Shape;355;p15"/>
          <p:cNvSpPr/>
          <p:nvPr/>
        </p:nvSpPr>
        <p:spPr>
          <a:xfrm>
            <a:off x="1247461" y="1600225"/>
            <a:ext cx="20865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300"/>
              <a:buFont typeface="Courier New" panose="02070309020205020404"/>
              <a:buNone/>
            </a:pPr>
            <a:r>
              <a:rPr lang="en-US" sz="1300" b="1" i="0" u="none" strike="noStrike" cap="none">
                <a:solidFill>
                  <a:srgbClr val="0B1120"/>
                </a:solidFill>
                <a:latin typeface="Courier New" panose="02070309020205020404"/>
                <a:ea typeface="Courier New" panose="02070309020205020404"/>
                <a:cs typeface="Courier New" panose="02070309020205020404"/>
                <a:sym typeface="Courier New" panose="02070309020205020404"/>
              </a:rPr>
              <a:t>apex-update</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6" name="Google Shape;356;p15"/>
          <p:cNvSpPr/>
          <p:nvPr/>
        </p:nvSpPr>
        <p:spPr>
          <a:xfrm>
            <a:off x="1006197" y="2194513"/>
            <a:ext cx="22803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100"/>
              <a:buFont typeface="Calibri" panose="020F0502020204030204"/>
              <a:buNone/>
            </a:pPr>
            <a:r>
              <a:rPr lang="en-US" sz="1100" b="0" i="0" u="none" strike="noStrike" cap="none">
                <a:solidFill>
                  <a:srgbClr val="5B6B82"/>
                </a:solidFill>
                <a:latin typeface="Calibri" panose="020F0502020204030204"/>
                <a:ea typeface="Calibri" panose="020F0502020204030204"/>
                <a:cs typeface="Calibri" panose="020F0502020204030204"/>
                <a:sym typeface="Calibri" panose="020F0502020204030204"/>
              </a:rPr>
              <a:t>Populate the local SQLite knowledge base from GTFOBins and NVD.</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7" name="Google Shape;357;p15"/>
          <p:cNvSpPr/>
          <p:nvPr/>
        </p:nvSpPr>
        <p:spPr>
          <a:xfrm>
            <a:off x="4166622" y="1645950"/>
            <a:ext cx="502800" cy="502800"/>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58" name="Google Shape;358;p15"/>
          <p:cNvSpPr/>
          <p:nvPr/>
        </p:nvSpPr>
        <p:spPr>
          <a:xfrm>
            <a:off x="4166622" y="1645950"/>
            <a:ext cx="502800" cy="5028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3DDC97"/>
              </a:buClr>
              <a:buSzPts val="1600"/>
              <a:buFont typeface="Cambria" panose="02040503050406030204"/>
              <a:buNone/>
            </a:pPr>
            <a:r>
              <a:rPr lang="en-US" sz="1600" b="1" i="0" u="none" strike="noStrike" cap="none">
                <a:solidFill>
                  <a:srgbClr val="3DDC97"/>
                </a:solidFill>
                <a:latin typeface="Cambria" panose="02040503050406030204"/>
                <a:ea typeface="Cambria" panose="02040503050406030204"/>
                <a:cs typeface="Cambria" panose="02040503050406030204"/>
                <a:sym typeface="Cambria" panose="02040503050406030204"/>
              </a:rPr>
              <a:t>2</a:t>
            </a:r>
            <a:endParaRPr sz="1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59" name="Google Shape;359;p15"/>
          <p:cNvSpPr/>
          <p:nvPr/>
        </p:nvSpPr>
        <p:spPr>
          <a:xfrm>
            <a:off x="4852422" y="1600230"/>
            <a:ext cx="36576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300"/>
              <a:buFont typeface="Courier New" panose="02070309020205020404"/>
              <a:buNone/>
            </a:pPr>
            <a:r>
              <a:rPr lang="en-US" sz="1300" b="1" i="0" u="none" strike="noStrike" cap="none">
                <a:solidFill>
                  <a:srgbClr val="0B1120"/>
                </a:solidFill>
                <a:latin typeface="Courier New" panose="02070309020205020404"/>
                <a:ea typeface="Courier New" panose="02070309020205020404"/>
                <a:cs typeface="Courier New" panose="02070309020205020404"/>
                <a:sym typeface="Courier New" panose="02070309020205020404"/>
              </a:rPr>
              <a:t>apex --enum-only</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0" name="Google Shape;360;p15"/>
          <p:cNvSpPr/>
          <p:nvPr/>
        </p:nvSpPr>
        <p:spPr>
          <a:xfrm>
            <a:off x="4778551" y="2139725"/>
            <a:ext cx="30852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100"/>
              <a:buFont typeface="Calibri" panose="020F0502020204030204"/>
              <a:buNone/>
            </a:pPr>
            <a:r>
              <a:rPr lang="en-US" sz="1100" b="0" i="0" u="none" strike="noStrike" cap="none">
                <a:solidFill>
                  <a:srgbClr val="5B6B82"/>
                </a:solidFill>
                <a:latin typeface="Calibri" panose="020F0502020204030204"/>
                <a:ea typeface="Calibri" panose="020F0502020204030204"/>
                <a:cs typeface="Calibri" panose="020F0502020204030204"/>
                <a:sym typeface="Calibri" panose="020F0502020204030204"/>
              </a:rPr>
              <a:t>Run only Phases 1-3 - enumeration, CVE detection, misconfig audit No exploitation, no permission needed.</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1" name="Google Shape;361;p15"/>
          <p:cNvSpPr/>
          <p:nvPr/>
        </p:nvSpPr>
        <p:spPr>
          <a:xfrm>
            <a:off x="8262715" y="1581930"/>
            <a:ext cx="502800" cy="502800"/>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62" name="Google Shape;362;p15"/>
          <p:cNvSpPr/>
          <p:nvPr/>
        </p:nvSpPr>
        <p:spPr>
          <a:xfrm>
            <a:off x="8262715" y="1581930"/>
            <a:ext cx="502800" cy="5028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3DDC97"/>
              </a:buClr>
              <a:buSzPts val="1600"/>
              <a:buFont typeface="Cambria" panose="02040503050406030204"/>
              <a:buNone/>
            </a:pPr>
            <a:r>
              <a:rPr lang="en-US" sz="1600" b="1" i="0" u="none" strike="noStrike" cap="none">
                <a:solidFill>
                  <a:srgbClr val="3DDC97"/>
                </a:solidFill>
                <a:latin typeface="Cambria" panose="02040503050406030204"/>
                <a:ea typeface="Cambria" panose="02040503050406030204"/>
                <a:cs typeface="Cambria" panose="02040503050406030204"/>
                <a:sym typeface="Cambria" panose="02040503050406030204"/>
              </a:rPr>
              <a:t>3</a:t>
            </a:r>
            <a:endParaRPr sz="1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3" name="Google Shape;363;p15"/>
          <p:cNvSpPr/>
          <p:nvPr/>
        </p:nvSpPr>
        <p:spPr>
          <a:xfrm>
            <a:off x="8948515" y="1536210"/>
            <a:ext cx="36576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300"/>
              <a:buFont typeface="Courier New" panose="02070309020205020404"/>
              <a:buNone/>
            </a:pPr>
            <a:r>
              <a:rPr lang="en-US" sz="1300" b="1" i="0" u="none" strike="noStrike" cap="none">
                <a:solidFill>
                  <a:srgbClr val="0B1120"/>
                </a:solidFill>
                <a:latin typeface="Courier New" panose="02070309020205020404"/>
                <a:ea typeface="Courier New" panose="02070309020205020404"/>
                <a:cs typeface="Courier New" panose="02070309020205020404"/>
                <a:sym typeface="Courier New" panose="02070309020205020404"/>
              </a:rPr>
              <a:t>Review the scored queue</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4" name="Google Shape;364;p15"/>
          <p:cNvSpPr/>
          <p:nvPr/>
        </p:nvSpPr>
        <p:spPr>
          <a:xfrm>
            <a:off x="8948522" y="2020850"/>
            <a:ext cx="30852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100"/>
              <a:buFont typeface="Calibri" panose="020F0502020204030204"/>
              <a:buNone/>
            </a:pPr>
            <a:r>
              <a:rPr lang="en-US" sz="1100" b="0" i="0" u="none" strike="noStrike" cap="none">
                <a:solidFill>
                  <a:srgbClr val="5B6B82"/>
                </a:solidFill>
                <a:latin typeface="Calibri" panose="020F0502020204030204"/>
                <a:ea typeface="Calibri" panose="020F0502020204030204"/>
                <a:cs typeface="Calibri" panose="020F0502020204030204"/>
                <a:sym typeface="Calibri" panose="020F0502020204030204"/>
              </a:rPr>
              <a:t>Walk through Phase 4's ranked vector list and explain a couple of the scores.</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5" name="Google Shape;365;p15"/>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66" name="Google Shape;366;p15"/>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13</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367" name="Google Shape;367;p15"/>
          <p:cNvPicPr preferRelativeResize="0"/>
          <p:nvPr/>
        </p:nvPicPr>
        <p:blipFill rotWithShape="1">
          <a:blip r:embed="rId3"/>
          <a:srcRect/>
          <a:stretch>
            <a:fillRect/>
          </a:stretch>
        </p:blipFill>
        <p:spPr>
          <a:xfrm>
            <a:off x="306425" y="3205424"/>
            <a:ext cx="3584700" cy="2779282"/>
          </a:xfrm>
          <a:prstGeom prst="rect">
            <a:avLst/>
          </a:prstGeom>
          <a:noFill/>
          <a:ln>
            <a:noFill/>
          </a:ln>
        </p:spPr>
      </p:pic>
      <p:pic>
        <p:nvPicPr>
          <p:cNvPr id="368" name="Google Shape;368;p15"/>
          <p:cNvPicPr preferRelativeResize="0"/>
          <p:nvPr/>
        </p:nvPicPr>
        <p:blipFill rotWithShape="1">
          <a:blip r:embed="rId4"/>
          <a:srcRect/>
          <a:stretch>
            <a:fillRect/>
          </a:stretch>
        </p:blipFill>
        <p:spPr>
          <a:xfrm>
            <a:off x="4578800" y="3221100"/>
            <a:ext cx="3390750" cy="2779275"/>
          </a:xfrm>
          <a:prstGeom prst="rect">
            <a:avLst/>
          </a:prstGeom>
          <a:noFill/>
          <a:ln>
            <a:noFill/>
          </a:ln>
        </p:spPr>
      </p:pic>
      <p:pic>
        <p:nvPicPr>
          <p:cNvPr id="369" name="Google Shape;369;p15"/>
          <p:cNvPicPr preferRelativeResize="0"/>
          <p:nvPr/>
        </p:nvPicPr>
        <p:blipFill rotWithShape="1">
          <a:blip r:embed="rId5"/>
          <a:srcRect/>
          <a:stretch>
            <a:fillRect/>
          </a:stretch>
        </p:blipFill>
        <p:spPr>
          <a:xfrm>
            <a:off x="8657225" y="3221100"/>
            <a:ext cx="3275327" cy="27472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374"/>
        <p:cNvGrpSpPr/>
        <p:nvPr/>
      </p:nvGrpSpPr>
      <p:grpSpPr>
        <a:xfrm>
          <a:off x="0" y="0"/>
          <a:ext cx="0" cy="0"/>
          <a:chOff x="0" y="0"/>
          <a:chExt cx="0" cy="0"/>
        </a:xfrm>
      </p:grpSpPr>
      <p:sp>
        <p:nvSpPr>
          <p:cNvPr id="375" name="Google Shape;375;p16"/>
          <p:cNvSpPr/>
          <p:nvPr/>
        </p:nvSpPr>
        <p:spPr>
          <a:xfrm>
            <a:off x="548640" y="411480"/>
            <a:ext cx="7315200" cy="3201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LIVE DEMO</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76" name="Google Shape;376;p16"/>
          <p:cNvSpPr/>
          <p:nvPr/>
        </p:nvSpPr>
        <p:spPr>
          <a:xfrm>
            <a:off x="548640" y="713232"/>
            <a:ext cx="10789800" cy="8229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2600"/>
              <a:buFont typeface="Cambria" panose="02040503050406030204"/>
              <a:buNone/>
            </a:pPr>
            <a:r>
              <a:rPr lang="en-US" sz="2600" b="1" i="0" u="none" strike="noStrike" cap="none">
                <a:solidFill>
                  <a:srgbClr val="0B1120"/>
                </a:solidFill>
                <a:latin typeface="Cambria" panose="02040503050406030204"/>
                <a:ea typeface="Cambria" panose="02040503050406030204"/>
                <a:cs typeface="Cambria" panose="02040503050406030204"/>
                <a:sym typeface="Cambria" panose="02040503050406030204"/>
              </a:rPr>
              <a:t>APEX End-to-End on a Vulnerable Lab VM</a:t>
            </a:r>
            <a:endParaRPr sz="2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77" name="Google Shape;377;p16"/>
          <p:cNvSpPr/>
          <p:nvPr/>
        </p:nvSpPr>
        <p:spPr>
          <a:xfrm>
            <a:off x="396465" y="1759885"/>
            <a:ext cx="502800" cy="502800"/>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78" name="Google Shape;378;p16"/>
          <p:cNvSpPr/>
          <p:nvPr/>
        </p:nvSpPr>
        <p:spPr>
          <a:xfrm>
            <a:off x="396465" y="1759885"/>
            <a:ext cx="502800" cy="5028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3DDC97"/>
              </a:buClr>
              <a:buSzPts val="1600"/>
              <a:buFont typeface="Cambria" panose="02040503050406030204"/>
              <a:buNone/>
            </a:pPr>
            <a:r>
              <a:rPr lang="en-US" sz="1600" b="1" i="0" u="none" strike="noStrike" cap="none">
                <a:solidFill>
                  <a:srgbClr val="3DDC97"/>
                </a:solidFill>
                <a:latin typeface="Cambria" panose="02040503050406030204"/>
                <a:ea typeface="Cambria" panose="02040503050406030204"/>
                <a:cs typeface="Cambria" panose="02040503050406030204"/>
                <a:sym typeface="Cambria" panose="02040503050406030204"/>
              </a:rPr>
              <a:t>4</a:t>
            </a:r>
            <a:endParaRPr sz="1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79" name="Google Shape;379;p16"/>
          <p:cNvSpPr/>
          <p:nvPr/>
        </p:nvSpPr>
        <p:spPr>
          <a:xfrm>
            <a:off x="1082265" y="1714165"/>
            <a:ext cx="36576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300"/>
              <a:buFont typeface="Courier New" panose="02070309020205020404"/>
              <a:buNone/>
            </a:pPr>
            <a:r>
              <a:rPr lang="en-US" sz="1300" b="1" i="0" u="none" strike="noStrike" cap="none">
                <a:solidFill>
                  <a:srgbClr val="0B1120"/>
                </a:solidFill>
                <a:latin typeface="Courier New" panose="02070309020205020404"/>
                <a:ea typeface="Courier New" panose="02070309020205020404"/>
                <a:cs typeface="Courier New" panose="02070309020205020404"/>
                <a:sym typeface="Courier New" panose="02070309020205020404"/>
              </a:rPr>
              <a:t>apex  (authorise 'yes')</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0" name="Google Shape;380;p16"/>
          <p:cNvSpPr/>
          <p:nvPr/>
        </p:nvSpPr>
        <p:spPr>
          <a:xfrm>
            <a:off x="1061273" y="2180250"/>
            <a:ext cx="36996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100"/>
              <a:buFont typeface="Calibri" panose="020F0502020204030204"/>
              <a:buNone/>
            </a:pPr>
            <a:r>
              <a:rPr lang="en-US" sz="1100" b="0" i="0" u="none" strike="noStrike" cap="none">
                <a:solidFill>
                  <a:srgbClr val="5B6B82"/>
                </a:solidFill>
                <a:latin typeface="Calibri" panose="020F0502020204030204"/>
                <a:ea typeface="Calibri" panose="020F0502020204030204"/>
                <a:cs typeface="Calibri" panose="020F0502020204030204"/>
                <a:sym typeface="Calibri" panose="020F0502020204030204"/>
              </a:rPr>
              <a:t>Run the full pipeline — exploitation attempts fire in score order until root is verified.</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1" name="Google Shape;381;p16"/>
          <p:cNvSpPr/>
          <p:nvPr/>
        </p:nvSpPr>
        <p:spPr>
          <a:xfrm>
            <a:off x="6331815" y="1759840"/>
            <a:ext cx="502800" cy="502800"/>
          </a:xfrm>
          <a:prstGeom prst="ellipse">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82" name="Google Shape;382;p16"/>
          <p:cNvSpPr/>
          <p:nvPr/>
        </p:nvSpPr>
        <p:spPr>
          <a:xfrm>
            <a:off x="6331815" y="1759840"/>
            <a:ext cx="502800" cy="5028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3DDC97"/>
              </a:buClr>
              <a:buSzPts val="1600"/>
              <a:buFont typeface="Cambria" panose="02040503050406030204"/>
              <a:buNone/>
            </a:pPr>
            <a:r>
              <a:rPr lang="en-US" sz="1600" b="1" i="0" u="none" strike="noStrike" cap="none">
                <a:solidFill>
                  <a:srgbClr val="3DDC97"/>
                </a:solidFill>
                <a:latin typeface="Cambria" panose="02040503050406030204"/>
                <a:ea typeface="Cambria" panose="02040503050406030204"/>
                <a:cs typeface="Cambria" panose="02040503050406030204"/>
                <a:sym typeface="Cambria" panose="02040503050406030204"/>
              </a:rPr>
              <a:t>5</a:t>
            </a:r>
            <a:endParaRPr sz="1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3" name="Google Shape;383;p16"/>
          <p:cNvSpPr/>
          <p:nvPr/>
        </p:nvSpPr>
        <p:spPr>
          <a:xfrm>
            <a:off x="7017615" y="1714120"/>
            <a:ext cx="36576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300"/>
              <a:buFont typeface="Courier New" panose="02070309020205020404"/>
              <a:buNone/>
            </a:pPr>
            <a:r>
              <a:rPr lang="en-US" sz="1300" b="1" i="0" u="none" strike="noStrike" cap="none">
                <a:solidFill>
                  <a:srgbClr val="0B1120"/>
                </a:solidFill>
                <a:latin typeface="Courier New" panose="02070309020205020404"/>
                <a:ea typeface="Courier New" panose="02070309020205020404"/>
                <a:cs typeface="Courier New" panose="02070309020205020404"/>
                <a:sym typeface="Courier New" panose="02070309020205020404"/>
              </a:rPr>
              <a:t>Open the HTML report</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4" name="Google Shape;384;p16"/>
          <p:cNvSpPr/>
          <p:nvPr/>
        </p:nvSpPr>
        <p:spPr>
          <a:xfrm>
            <a:off x="7017623" y="2221400"/>
            <a:ext cx="4260900" cy="5943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1100"/>
              <a:buFont typeface="Calibri" panose="020F0502020204030204"/>
              <a:buNone/>
            </a:pPr>
            <a:r>
              <a:rPr lang="en-US" sz="1100" b="0" i="0" u="none" strike="noStrike" cap="none">
                <a:solidFill>
                  <a:srgbClr val="5B6B82"/>
                </a:solidFill>
                <a:latin typeface="Calibri" panose="020F0502020204030204"/>
                <a:ea typeface="Calibri" panose="020F0502020204030204"/>
                <a:cs typeface="Calibri" panose="020F0502020204030204"/>
                <a:sym typeface="Calibri" panose="020F0502020204030204"/>
              </a:rPr>
              <a:t>Executive summary, CVE table, misconfig cards, scored queue, exploitation log, verification outcome.</a:t>
            </a:r>
            <a:endParaRPr sz="11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5" name="Google Shape;385;p16"/>
          <p:cNvSpPr/>
          <p:nvPr/>
        </p:nvSpPr>
        <p:spPr>
          <a:xfrm>
            <a:off x="457200" y="6473952"/>
            <a:ext cx="6400800" cy="2742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86" name="Google Shape;386;p16"/>
          <p:cNvSpPr/>
          <p:nvPr/>
        </p:nvSpPr>
        <p:spPr>
          <a:xfrm>
            <a:off x="11277295" y="6473952"/>
            <a:ext cx="457200" cy="27420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14</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pic>
        <p:nvPicPr>
          <p:cNvPr id="387" name="Google Shape;387;p16"/>
          <p:cNvPicPr preferRelativeResize="0"/>
          <p:nvPr/>
        </p:nvPicPr>
        <p:blipFill rotWithShape="1">
          <a:blip r:embed="rId3"/>
          <a:srcRect/>
          <a:stretch>
            <a:fillRect/>
          </a:stretch>
        </p:blipFill>
        <p:spPr>
          <a:xfrm>
            <a:off x="1082275" y="2879400"/>
            <a:ext cx="4285923" cy="3394603"/>
          </a:xfrm>
          <a:prstGeom prst="rect">
            <a:avLst/>
          </a:prstGeom>
          <a:noFill/>
          <a:ln>
            <a:noFill/>
          </a:ln>
        </p:spPr>
      </p:pic>
      <p:pic>
        <p:nvPicPr>
          <p:cNvPr id="388" name="Google Shape;388;p16"/>
          <p:cNvPicPr preferRelativeResize="0"/>
          <p:nvPr/>
        </p:nvPicPr>
        <p:blipFill rotWithShape="1">
          <a:blip r:embed="rId4"/>
          <a:srcRect/>
          <a:stretch>
            <a:fillRect/>
          </a:stretch>
        </p:blipFill>
        <p:spPr>
          <a:xfrm>
            <a:off x="6834625" y="2879400"/>
            <a:ext cx="5050350" cy="339460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B1120"/>
        </a:solidFill>
        <a:effectLst/>
      </p:bgPr>
    </p:bg>
    <p:spTree>
      <p:nvGrpSpPr>
        <p:cNvPr id="1" name="Shape 392"/>
        <p:cNvGrpSpPr/>
        <p:nvPr/>
      </p:nvGrpSpPr>
      <p:grpSpPr>
        <a:xfrm>
          <a:off x="0" y="0"/>
          <a:ext cx="0" cy="0"/>
          <a:chOff x="0" y="0"/>
          <a:chExt cx="0" cy="0"/>
        </a:xfrm>
      </p:grpSpPr>
      <p:sp>
        <p:nvSpPr>
          <p:cNvPr id="393" name="Google Shape;393;p17"/>
          <p:cNvSpPr/>
          <p:nvPr/>
        </p:nvSpPr>
        <p:spPr>
          <a:xfrm rot="1200000">
            <a:off x="8351215" y="-1371600"/>
            <a:ext cx="5486400" cy="5486400"/>
          </a:xfrm>
          <a:prstGeom prst="rect">
            <a:avLst/>
          </a:prstGeom>
          <a:solidFill>
            <a:srgbClr val="1D2E4A">
              <a:alpha val="6000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394" name="Google Shape;394;p17"/>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RESULTS &amp; DISCUSSION</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5" name="Google Shape;395;p17"/>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2800"/>
              <a:buFont typeface="Cambria" panose="02040503050406030204"/>
              <a:buNone/>
            </a:pPr>
            <a:r>
              <a:rPr lang="en-US" sz="2800" b="1" i="0" u="none" strike="noStrike" cap="none">
                <a:solidFill>
                  <a:srgbClr val="FFFFFF"/>
                </a:solidFill>
                <a:latin typeface="Cambria" panose="02040503050406030204"/>
                <a:ea typeface="Cambria" panose="02040503050406030204"/>
                <a:cs typeface="Cambria" panose="02040503050406030204"/>
                <a:sym typeface="Cambria" panose="02040503050406030204"/>
              </a:rPr>
              <a:t>Evaluation Plan &amp; Current Limitations</a:t>
            </a:r>
            <a:endParaRPr sz="2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6" name="Google Shape;396;p17"/>
          <p:cNvSpPr/>
          <p:nvPr/>
        </p:nvSpPr>
        <p:spPr>
          <a:xfrm>
            <a:off x="548640" y="1691640"/>
            <a:ext cx="3520440" cy="1600200"/>
          </a:xfrm>
          <a:prstGeom prst="roundRect">
            <a:avLst>
              <a:gd name="adj" fmla="val 5714"/>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397" name="Google Shape;397;p17" descr="icons/lock_3DDC97.png"/>
          <p:cNvPicPr preferRelativeResize="0"/>
          <p:nvPr/>
        </p:nvPicPr>
        <p:blipFill rotWithShape="1">
          <a:blip r:embed="rId3"/>
          <a:srcRect/>
          <a:stretch>
            <a:fillRect/>
          </a:stretch>
        </p:blipFill>
        <p:spPr>
          <a:xfrm>
            <a:off x="777240" y="1892808"/>
            <a:ext cx="365760" cy="365760"/>
          </a:xfrm>
          <a:prstGeom prst="rect">
            <a:avLst/>
          </a:prstGeom>
          <a:noFill/>
          <a:ln>
            <a:noFill/>
          </a:ln>
        </p:spPr>
      </p:pic>
      <p:sp>
        <p:nvSpPr>
          <p:cNvPr id="398" name="Google Shape;398;p17"/>
          <p:cNvSpPr/>
          <p:nvPr/>
        </p:nvSpPr>
        <p:spPr>
          <a:xfrm>
            <a:off x="777240" y="2331720"/>
            <a:ext cx="306324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1250"/>
              <a:buFont typeface="Cambria" panose="02040503050406030204"/>
              <a:buNone/>
            </a:pPr>
            <a:r>
              <a:rPr lang="en-US" sz="1250" b="1" i="0" u="none" strike="noStrike" cap="none">
                <a:solidFill>
                  <a:srgbClr val="FFFFFF"/>
                </a:solidFill>
                <a:latin typeface="Cambria" panose="02040503050406030204"/>
                <a:ea typeface="Cambria" panose="02040503050406030204"/>
                <a:cs typeface="Cambria" panose="02040503050406030204"/>
                <a:sym typeface="Cambria" panose="02040503050406030204"/>
              </a:rPr>
              <a:t>Success rate</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399" name="Google Shape;399;p17"/>
          <p:cNvSpPr/>
          <p:nvPr/>
        </p:nvSpPr>
        <p:spPr>
          <a:xfrm>
            <a:off x="777240" y="2651760"/>
            <a:ext cx="306324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Clr>
                <a:srgbClr val="E8EEF5"/>
              </a:buClr>
              <a:buSzPts val="950"/>
              <a:buFont typeface="Calibri" panose="020F0502020204030204"/>
              <a:buNone/>
            </a:pPr>
            <a:r>
              <a:rPr lang="en-US" sz="950" b="0" i="0" u="none" strike="noStrike" cap="none">
                <a:solidFill>
                  <a:srgbClr val="E8EEF5"/>
                </a:solidFill>
                <a:latin typeface="Calibri" panose="020F0502020204030204"/>
                <a:ea typeface="Calibri" panose="020F0502020204030204"/>
                <a:cs typeface="Calibri" panose="020F0502020204030204"/>
                <a:sym typeface="Calibri" panose="020F0502020204030204"/>
              </a:rPr>
              <a:t>Share of scored vectors reaching verified root, measured against unranked baseline execution.</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00" name="Google Shape;400;p17"/>
          <p:cNvSpPr/>
          <p:nvPr/>
        </p:nvSpPr>
        <p:spPr>
          <a:xfrm>
            <a:off x="4343400" y="1691640"/>
            <a:ext cx="3520440" cy="1600200"/>
          </a:xfrm>
          <a:prstGeom prst="roundRect">
            <a:avLst>
              <a:gd name="adj" fmla="val 5714"/>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401" name="Google Shape;401;p17" descr="icons/target_3DDC97.png"/>
          <p:cNvPicPr preferRelativeResize="0"/>
          <p:nvPr/>
        </p:nvPicPr>
        <p:blipFill rotWithShape="1">
          <a:blip r:embed="rId4"/>
          <a:srcRect/>
          <a:stretch>
            <a:fillRect/>
          </a:stretch>
        </p:blipFill>
        <p:spPr>
          <a:xfrm>
            <a:off x="4572000" y="1892808"/>
            <a:ext cx="365760" cy="365760"/>
          </a:xfrm>
          <a:prstGeom prst="rect">
            <a:avLst/>
          </a:prstGeom>
          <a:noFill/>
          <a:ln>
            <a:noFill/>
          </a:ln>
        </p:spPr>
      </p:pic>
      <p:sp>
        <p:nvSpPr>
          <p:cNvPr id="402" name="Google Shape;402;p17"/>
          <p:cNvSpPr/>
          <p:nvPr/>
        </p:nvSpPr>
        <p:spPr>
          <a:xfrm>
            <a:off x="4572000" y="2331720"/>
            <a:ext cx="306324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1250"/>
              <a:buFont typeface="Cambria" panose="02040503050406030204"/>
              <a:buNone/>
            </a:pPr>
            <a:r>
              <a:rPr lang="en-US" sz="1250" b="1" i="0" u="none" strike="noStrike" cap="none">
                <a:solidFill>
                  <a:srgbClr val="FFFFFF"/>
                </a:solidFill>
                <a:latin typeface="Cambria" panose="02040503050406030204"/>
                <a:ea typeface="Cambria" panose="02040503050406030204"/>
                <a:cs typeface="Cambria" panose="02040503050406030204"/>
                <a:sym typeface="Cambria" panose="02040503050406030204"/>
              </a:rPr>
              <a:t>Time-to-root</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03" name="Google Shape;403;p17"/>
          <p:cNvSpPr/>
          <p:nvPr/>
        </p:nvSpPr>
        <p:spPr>
          <a:xfrm>
            <a:off x="4572000" y="2651760"/>
            <a:ext cx="306324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Clr>
                <a:srgbClr val="E8EEF5"/>
              </a:buClr>
              <a:buSzPts val="950"/>
              <a:buFont typeface="Calibri" panose="020F0502020204030204"/>
              <a:buNone/>
            </a:pPr>
            <a:r>
              <a:rPr lang="en-US" sz="950" b="0" i="0" u="none" strike="noStrike" cap="none">
                <a:solidFill>
                  <a:srgbClr val="E8EEF5"/>
                </a:solidFill>
                <a:latin typeface="Calibri" panose="020F0502020204030204"/>
                <a:ea typeface="Calibri" panose="020F0502020204030204"/>
                <a:cs typeface="Calibri" panose="020F0502020204030204"/>
                <a:sym typeface="Calibri" panose="020F0502020204030204"/>
              </a:rPr>
              <a:t>Wall-clock time from first scan to verified escalation, compared against manual assessment.</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04" name="Google Shape;404;p17"/>
          <p:cNvSpPr/>
          <p:nvPr/>
        </p:nvSpPr>
        <p:spPr>
          <a:xfrm>
            <a:off x="8138160" y="1691640"/>
            <a:ext cx="3520440" cy="1600200"/>
          </a:xfrm>
          <a:prstGeom prst="roundRect">
            <a:avLst>
              <a:gd name="adj" fmla="val 5714"/>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405" name="Google Shape;405;p17" descr="icons/shield_3DDC97.png"/>
          <p:cNvPicPr preferRelativeResize="0"/>
          <p:nvPr/>
        </p:nvPicPr>
        <p:blipFill rotWithShape="1">
          <a:blip r:embed="rId5"/>
          <a:srcRect/>
          <a:stretch>
            <a:fillRect/>
          </a:stretch>
        </p:blipFill>
        <p:spPr>
          <a:xfrm>
            <a:off x="8366760" y="1892808"/>
            <a:ext cx="365760" cy="365760"/>
          </a:xfrm>
          <a:prstGeom prst="rect">
            <a:avLst/>
          </a:prstGeom>
          <a:noFill/>
          <a:ln>
            <a:noFill/>
          </a:ln>
        </p:spPr>
      </p:pic>
      <p:sp>
        <p:nvSpPr>
          <p:cNvPr id="406" name="Google Shape;406;p17"/>
          <p:cNvSpPr/>
          <p:nvPr/>
        </p:nvSpPr>
        <p:spPr>
          <a:xfrm>
            <a:off x="8366760" y="2331720"/>
            <a:ext cx="306324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1250"/>
              <a:buFont typeface="Cambria" panose="02040503050406030204"/>
              <a:buNone/>
            </a:pPr>
            <a:r>
              <a:rPr lang="en-US" sz="1250" b="1" i="0" u="none" strike="noStrike" cap="none">
                <a:solidFill>
                  <a:srgbClr val="FFFFFF"/>
                </a:solidFill>
                <a:latin typeface="Cambria" panose="02040503050406030204"/>
                <a:ea typeface="Cambria" panose="02040503050406030204"/>
                <a:cs typeface="Cambria" panose="02040503050406030204"/>
                <a:sym typeface="Cambria" panose="02040503050406030204"/>
              </a:rPr>
              <a:t>False-positive rate</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07" name="Google Shape;407;p17"/>
          <p:cNvSpPr/>
          <p:nvPr/>
        </p:nvSpPr>
        <p:spPr>
          <a:xfrm>
            <a:off x="8366760" y="2651760"/>
            <a:ext cx="306324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Clr>
                <a:srgbClr val="E8EEF5"/>
              </a:buClr>
              <a:buSzPts val="950"/>
              <a:buFont typeface="Calibri" panose="020F0502020204030204"/>
              <a:buNone/>
            </a:pPr>
            <a:r>
              <a:rPr lang="en-US" sz="950" b="0" i="0" u="none" strike="noStrike" cap="none">
                <a:solidFill>
                  <a:srgbClr val="E8EEF5"/>
                </a:solidFill>
                <a:latin typeface="Calibri" panose="020F0502020204030204"/>
                <a:ea typeface="Calibri" panose="020F0502020204030204"/>
                <a:cs typeface="Calibri" panose="020F0502020204030204"/>
                <a:sym typeface="Calibri" panose="020F0502020204030204"/>
              </a:rPr>
              <a:t>Share of high-scored vectors that fail on execution, testing the scoring engine's reliability.</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08" name="Google Shape;408;p17"/>
          <p:cNvSpPr/>
          <p:nvPr/>
        </p:nvSpPr>
        <p:spPr>
          <a:xfrm>
            <a:off x="548640" y="3566160"/>
            <a:ext cx="3520440" cy="1600200"/>
          </a:xfrm>
          <a:prstGeom prst="roundRect">
            <a:avLst>
              <a:gd name="adj" fmla="val 5714"/>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409" name="Google Shape;409;p17" descr="icons/file_3DDC97.png"/>
          <p:cNvPicPr preferRelativeResize="0"/>
          <p:nvPr/>
        </p:nvPicPr>
        <p:blipFill rotWithShape="1">
          <a:blip r:embed="rId6"/>
          <a:srcRect/>
          <a:stretch>
            <a:fillRect/>
          </a:stretch>
        </p:blipFill>
        <p:spPr>
          <a:xfrm>
            <a:off x="777240" y="3767328"/>
            <a:ext cx="365760" cy="365760"/>
          </a:xfrm>
          <a:prstGeom prst="rect">
            <a:avLst/>
          </a:prstGeom>
          <a:noFill/>
          <a:ln>
            <a:noFill/>
          </a:ln>
        </p:spPr>
      </p:pic>
      <p:sp>
        <p:nvSpPr>
          <p:cNvPr id="410" name="Google Shape;410;p17"/>
          <p:cNvSpPr/>
          <p:nvPr/>
        </p:nvSpPr>
        <p:spPr>
          <a:xfrm>
            <a:off x="777240" y="4206240"/>
            <a:ext cx="306324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1250"/>
              <a:buFont typeface="Cambria" panose="02040503050406030204"/>
              <a:buNone/>
            </a:pPr>
            <a:r>
              <a:rPr lang="en-US" sz="1250" b="1" i="0" u="none" strike="noStrike" cap="none">
                <a:solidFill>
                  <a:srgbClr val="FFFFFF"/>
                </a:solidFill>
                <a:latin typeface="Cambria" panose="02040503050406030204"/>
                <a:ea typeface="Cambria" panose="02040503050406030204"/>
                <a:cs typeface="Cambria" panose="02040503050406030204"/>
                <a:sym typeface="Cambria" panose="02040503050406030204"/>
              </a:rPr>
              <a:t>Linux-only scope</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1" name="Google Shape;411;p17"/>
          <p:cNvSpPr/>
          <p:nvPr/>
        </p:nvSpPr>
        <p:spPr>
          <a:xfrm>
            <a:off x="777240" y="4526280"/>
            <a:ext cx="306324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Clr>
                <a:srgbClr val="E8EEF5"/>
              </a:buClr>
              <a:buSzPts val="950"/>
              <a:buFont typeface="Calibri" panose="020F0502020204030204"/>
              <a:buNone/>
            </a:pPr>
            <a:r>
              <a:rPr lang="en-US" sz="950" b="0" i="0" u="none" strike="noStrike" cap="none">
                <a:solidFill>
                  <a:srgbClr val="E8EEF5"/>
                </a:solidFill>
                <a:latin typeface="Calibri" panose="020F0502020204030204"/>
                <a:ea typeface="Calibri" panose="020F0502020204030204"/>
                <a:cs typeface="Calibri" panose="020F0502020204030204"/>
                <a:sym typeface="Calibri" panose="020F0502020204030204"/>
              </a:rPr>
              <a:t>No Windows or macOS support yet — token abuse and unquoted service paths remain future work.</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2" name="Google Shape;412;p17"/>
          <p:cNvSpPr/>
          <p:nvPr/>
        </p:nvSpPr>
        <p:spPr>
          <a:xfrm>
            <a:off x="4343400" y="3566160"/>
            <a:ext cx="3520440" cy="1600200"/>
          </a:xfrm>
          <a:prstGeom prst="roundRect">
            <a:avLst>
              <a:gd name="adj" fmla="val 5714"/>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413" name="Google Shape;413;p17" descr="icons/eye_3DDC97.png"/>
          <p:cNvPicPr preferRelativeResize="0"/>
          <p:nvPr/>
        </p:nvPicPr>
        <p:blipFill rotWithShape="1">
          <a:blip r:embed="rId7"/>
          <a:srcRect/>
          <a:stretch>
            <a:fillRect/>
          </a:stretch>
        </p:blipFill>
        <p:spPr>
          <a:xfrm>
            <a:off x="4572000" y="3767328"/>
            <a:ext cx="365760" cy="365760"/>
          </a:xfrm>
          <a:prstGeom prst="rect">
            <a:avLst/>
          </a:prstGeom>
          <a:noFill/>
          <a:ln>
            <a:noFill/>
          </a:ln>
        </p:spPr>
      </p:pic>
      <p:sp>
        <p:nvSpPr>
          <p:cNvPr id="414" name="Google Shape;414;p17"/>
          <p:cNvSpPr/>
          <p:nvPr/>
        </p:nvSpPr>
        <p:spPr>
          <a:xfrm>
            <a:off x="4572000" y="4206240"/>
            <a:ext cx="306324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1250"/>
              <a:buFont typeface="Cambria" panose="02040503050406030204"/>
              <a:buNone/>
            </a:pPr>
            <a:r>
              <a:rPr lang="en-US" sz="1250" b="1" i="0" u="none" strike="noStrike" cap="none">
                <a:solidFill>
                  <a:srgbClr val="FFFFFF"/>
                </a:solidFill>
                <a:latin typeface="Cambria" panose="02040503050406030204"/>
                <a:ea typeface="Cambria" panose="02040503050406030204"/>
                <a:cs typeface="Cambria" panose="02040503050406030204"/>
                <a:sym typeface="Cambria" panose="02040503050406030204"/>
              </a:rPr>
              <a:t>Small lab sample</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5" name="Google Shape;415;p17"/>
          <p:cNvSpPr/>
          <p:nvPr/>
        </p:nvSpPr>
        <p:spPr>
          <a:xfrm>
            <a:off x="4572000" y="4526280"/>
            <a:ext cx="306324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Clr>
                <a:srgbClr val="E8EEF5"/>
              </a:buClr>
              <a:buSzPts val="950"/>
              <a:buFont typeface="Calibri" panose="020F0502020204030204"/>
              <a:buNone/>
            </a:pPr>
            <a:r>
              <a:rPr lang="en-US" sz="950" b="0" i="0" u="none" strike="noStrike" cap="none">
                <a:solidFill>
                  <a:srgbClr val="E8EEF5"/>
                </a:solidFill>
                <a:latin typeface="Calibri" panose="020F0502020204030204"/>
                <a:ea typeface="Calibri" panose="020F0502020204030204"/>
                <a:cs typeface="Calibri" panose="020F0502020204030204"/>
                <a:sym typeface="Calibri" panose="020F0502020204030204"/>
              </a:rPr>
              <a:t>Benchmarking is planned against a limited set of vulnerable VMs, not a large real-world dataset.</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6" name="Google Shape;416;p17"/>
          <p:cNvSpPr/>
          <p:nvPr/>
        </p:nvSpPr>
        <p:spPr>
          <a:xfrm>
            <a:off x="8138160" y="3566160"/>
            <a:ext cx="3520440" cy="1600200"/>
          </a:xfrm>
          <a:prstGeom prst="roundRect">
            <a:avLst>
              <a:gd name="adj" fmla="val 5714"/>
            </a:avLst>
          </a:prstGeom>
          <a:solidFill>
            <a:srgbClr val="16233A"/>
          </a:solidFill>
          <a:ln w="12700" cap="flat" cmpd="sng">
            <a:solidFill>
              <a:srgbClr val="1D2E4A"/>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417" name="Google Shape;417;p17" descr="icons/key_3DDC97.png"/>
          <p:cNvPicPr preferRelativeResize="0"/>
          <p:nvPr/>
        </p:nvPicPr>
        <p:blipFill rotWithShape="1">
          <a:blip r:embed="rId8"/>
          <a:srcRect/>
          <a:stretch>
            <a:fillRect/>
          </a:stretch>
        </p:blipFill>
        <p:spPr>
          <a:xfrm>
            <a:off x="8366760" y="3767328"/>
            <a:ext cx="365760" cy="365760"/>
          </a:xfrm>
          <a:prstGeom prst="rect">
            <a:avLst/>
          </a:prstGeom>
          <a:noFill/>
          <a:ln>
            <a:noFill/>
          </a:ln>
        </p:spPr>
      </p:pic>
      <p:sp>
        <p:nvSpPr>
          <p:cNvPr id="418" name="Google Shape;418;p17"/>
          <p:cNvSpPr/>
          <p:nvPr/>
        </p:nvSpPr>
        <p:spPr>
          <a:xfrm>
            <a:off x="8366760" y="4206240"/>
            <a:ext cx="306324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FFFFFF"/>
              </a:buClr>
              <a:buSzPts val="1250"/>
              <a:buFont typeface="Cambria" panose="02040503050406030204"/>
              <a:buNone/>
            </a:pPr>
            <a:r>
              <a:rPr lang="en-US" sz="1250" b="1" i="0" u="none" strike="noStrike" cap="none">
                <a:solidFill>
                  <a:srgbClr val="FFFFFF"/>
                </a:solidFill>
                <a:latin typeface="Cambria" panose="02040503050406030204"/>
                <a:ea typeface="Cambria" panose="02040503050406030204"/>
                <a:cs typeface="Cambria" panose="02040503050406030204"/>
                <a:sym typeface="Cambria" panose="02040503050406030204"/>
              </a:rPr>
              <a:t>No production data</a:t>
            </a:r>
            <a:endParaRPr sz="12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19" name="Google Shape;419;p17"/>
          <p:cNvSpPr/>
          <p:nvPr/>
        </p:nvSpPr>
        <p:spPr>
          <a:xfrm>
            <a:off x="8366760" y="4526280"/>
            <a:ext cx="3063240" cy="59436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Clr>
                <a:srgbClr val="E8EEF5"/>
              </a:buClr>
              <a:buSzPts val="950"/>
              <a:buFont typeface="Calibri" panose="020F0502020204030204"/>
              <a:buNone/>
            </a:pPr>
            <a:r>
              <a:rPr lang="en-US" sz="950" b="0" i="0" u="none" strike="noStrike" cap="none">
                <a:solidFill>
                  <a:srgbClr val="E8EEF5"/>
                </a:solidFill>
                <a:latin typeface="Calibri" panose="020F0502020204030204"/>
                <a:ea typeface="Calibri" panose="020F0502020204030204"/>
                <a:cs typeface="Calibri" panose="020F0502020204030204"/>
                <a:sym typeface="Calibri" panose="020F0502020204030204"/>
              </a:rPr>
              <a:t>All testing runs on intentionally vulnerable machines, so results may not generalise to hardened estates.</a:t>
            </a:r>
            <a:endParaRPr sz="9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20" name="Google Shape;420;p17"/>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9FB0C6"/>
              </a:buClr>
              <a:buSzPts val="900"/>
              <a:buFont typeface="Calibri" panose="020F0502020204030204"/>
              <a:buNone/>
            </a:pPr>
            <a:r>
              <a:rPr lang="en-US" sz="900" b="0" i="0" u="none" strike="noStrike" cap="none">
                <a:solidFill>
                  <a:srgbClr val="9FB0C6"/>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21" name="Google Shape;421;p17"/>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9FB0C6"/>
              </a:buClr>
              <a:buSzPts val="900"/>
              <a:buFont typeface="Calibri" panose="020F0502020204030204"/>
              <a:buNone/>
            </a:pPr>
            <a:r>
              <a:rPr lang="en-US" sz="900" b="0" i="0" u="none" strike="noStrike" cap="none">
                <a:solidFill>
                  <a:srgbClr val="9FB0C6"/>
                </a:solidFill>
                <a:latin typeface="Calibri" panose="020F0502020204030204"/>
                <a:ea typeface="Calibri" panose="020F0502020204030204"/>
                <a:cs typeface="Calibri" panose="020F0502020204030204"/>
                <a:sym typeface="Calibri" panose="020F0502020204030204"/>
              </a:rPr>
              <a:t>15</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426"/>
        <p:cNvGrpSpPr/>
        <p:nvPr/>
      </p:nvGrpSpPr>
      <p:grpSpPr>
        <a:xfrm>
          <a:off x="0" y="0"/>
          <a:ext cx="0" cy="0"/>
          <a:chOff x="0" y="0"/>
          <a:chExt cx="0" cy="0"/>
        </a:xfrm>
      </p:grpSpPr>
      <p:sp>
        <p:nvSpPr>
          <p:cNvPr id="427" name="Google Shape;427;p18"/>
          <p:cNvSpPr/>
          <p:nvPr/>
        </p:nvSpPr>
        <p:spPr>
          <a:xfrm>
            <a:off x="548640" y="411480"/>
            <a:ext cx="7315200" cy="32004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3DDC97"/>
              </a:buClr>
              <a:buSzPts val="1300"/>
              <a:buFont typeface="Calibri" panose="020F0502020204030204"/>
              <a:buNone/>
            </a:pPr>
            <a:r>
              <a:rPr lang="en-US" sz="2400" b="1" i="0" u="none" strike="noStrike" cap="none">
                <a:solidFill>
                  <a:srgbClr val="3DDC97"/>
                </a:solidFill>
                <a:latin typeface="Calibri" panose="020F0502020204030204"/>
                <a:ea typeface="Calibri" panose="020F0502020204030204"/>
                <a:cs typeface="Calibri" panose="020F0502020204030204"/>
                <a:sym typeface="Calibri" panose="020F0502020204030204"/>
              </a:rPr>
              <a:t>CONCLUSION:</a:t>
            </a:r>
            <a:endParaRPr sz="2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28" name="Google Shape;428;p18"/>
          <p:cNvSpPr/>
          <p:nvPr/>
        </p:nvSpPr>
        <p:spPr>
          <a:xfrm>
            <a:off x="548640" y="713232"/>
            <a:ext cx="10789920" cy="8229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2800"/>
              <a:buFont typeface="Cambria" panose="02040503050406030204"/>
              <a:buNone/>
            </a:pPr>
            <a:r>
              <a:rPr lang="en-US" sz="2800" b="1" i="0" u="none" strike="noStrike" cap="none">
                <a:solidFill>
                  <a:srgbClr val="0B1120"/>
                </a:solidFill>
                <a:latin typeface="Cambria" panose="02040503050406030204"/>
                <a:ea typeface="Cambria" panose="02040503050406030204"/>
                <a:cs typeface="Cambria" panose="02040503050406030204"/>
                <a:sym typeface="Cambria" panose="02040503050406030204"/>
              </a:rPr>
              <a:t>Closing the Loop, Deterministically</a:t>
            </a:r>
            <a:endParaRPr sz="2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29" name="Google Shape;429;p18"/>
          <p:cNvSpPr/>
          <p:nvPr/>
        </p:nvSpPr>
        <p:spPr>
          <a:xfrm>
            <a:off x="548640" y="1554480"/>
            <a:ext cx="11064240" cy="1051560"/>
          </a:xfrm>
          <a:prstGeom prst="roundRect">
            <a:avLst>
              <a:gd name="adj" fmla="val 8696"/>
            </a:avLst>
          </a:prstGeom>
          <a:solidFill>
            <a:srgbClr val="0B112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30" name="Google Shape;430;p18"/>
          <p:cNvSpPr/>
          <p:nvPr/>
        </p:nvSpPr>
        <p:spPr>
          <a:xfrm>
            <a:off x="868680" y="1554480"/>
            <a:ext cx="10515600" cy="1051560"/>
          </a:xfrm>
          <a:prstGeom prst="rect">
            <a:avLst/>
          </a:prstGeom>
          <a:noFill/>
          <a:ln>
            <a:noFill/>
          </a:ln>
        </p:spPr>
        <p:txBody>
          <a:bodyPr spcFirstLastPara="1" wrap="square" lIns="91425" tIns="45700" rIns="91425" bIns="45700" anchor="ctr" anchorCtr="0">
            <a:noAutofit/>
          </a:bodyPr>
          <a:lstStyle/>
          <a:p>
            <a:pPr marL="0" marR="0" lvl="0" indent="0" algn="l" rtl="0">
              <a:lnSpc>
                <a:spcPct val="125000"/>
              </a:lnSpc>
              <a:spcBef>
                <a:spcPts val="0"/>
              </a:spcBef>
              <a:spcAft>
                <a:spcPts val="0"/>
              </a:spcAft>
              <a:buClr>
                <a:srgbClr val="E8EEF5"/>
              </a:buClr>
              <a:buSzPts val="1300"/>
              <a:buFont typeface="Calibri" panose="020F0502020204030204"/>
              <a:buNone/>
            </a:pPr>
            <a:r>
              <a:rPr lang="en-US" sz="1300" b="0" i="0" u="none" strike="noStrike" cap="none">
                <a:solidFill>
                  <a:srgbClr val="E8EEF5"/>
                </a:solidFill>
                <a:latin typeface="Calibri" panose="020F0502020204030204"/>
                <a:ea typeface="Calibri" panose="020F0502020204030204"/>
                <a:cs typeface="Calibri" panose="020F0502020204030204"/>
                <a:sym typeface="Calibri" panose="020F0502020204030204"/>
              </a:rPr>
              <a:t>LinPEAS fixes detection. Metasploit covers kernel CVEs. But there is no readily accessible solution that closes the loop from enumeration to scoring, exploitation and verification in one auditable report – that’s the gap APEX wants to fill.”</a:t>
            </a:r>
            <a:endParaRPr sz="13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1" name="Google Shape;431;p18"/>
          <p:cNvSpPr/>
          <p:nvPr/>
        </p:nvSpPr>
        <p:spPr>
          <a:xfrm>
            <a:off x="548640" y="2880360"/>
            <a:ext cx="548640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600"/>
              <a:buFont typeface="Cambria" panose="02040503050406030204"/>
              <a:buNone/>
            </a:pPr>
            <a:r>
              <a:rPr lang="en-US" sz="1600" b="1" i="0" u="none" strike="noStrike" cap="none">
                <a:solidFill>
                  <a:srgbClr val="0B1120"/>
                </a:solidFill>
                <a:latin typeface="Cambria" panose="02040503050406030204"/>
                <a:ea typeface="Cambria" panose="02040503050406030204"/>
                <a:cs typeface="Cambria" panose="02040503050406030204"/>
                <a:sym typeface="Cambria" panose="02040503050406030204"/>
              </a:rPr>
              <a:t>Future Directions</a:t>
            </a:r>
            <a:endParaRPr sz="16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2" name="Google Shape;432;p18"/>
          <p:cNvSpPr/>
          <p:nvPr/>
        </p:nvSpPr>
        <p:spPr>
          <a:xfrm>
            <a:off x="548640" y="3346704"/>
            <a:ext cx="91440" cy="91440"/>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33" name="Google Shape;433;p18"/>
          <p:cNvSpPr/>
          <p:nvPr/>
        </p:nvSpPr>
        <p:spPr>
          <a:xfrm>
            <a:off x="822960" y="3236976"/>
            <a:ext cx="106984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200"/>
              <a:buFont typeface="Calibri" panose="020F0502020204030204"/>
              <a:buNone/>
            </a:pPr>
            <a:r>
              <a:rPr lang="en-US" sz="1200" b="0" i="0" u="none" strike="noStrike" cap="none">
                <a:solidFill>
                  <a:srgbClr val="0B1120"/>
                </a:solidFill>
                <a:latin typeface="Calibri" panose="020F0502020204030204"/>
                <a:ea typeface="Calibri" panose="020F0502020204030204"/>
                <a:cs typeface="Calibri" panose="020F0502020204030204"/>
                <a:sym typeface="Calibri" panose="020F0502020204030204"/>
              </a:rPr>
              <a:t>Fine-grained per-technique noise budget, replacing the aggressive/stealth binary</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4" name="Google Shape;434;p18"/>
          <p:cNvSpPr/>
          <p:nvPr/>
        </p:nvSpPr>
        <p:spPr>
          <a:xfrm>
            <a:off x="548640" y="3730752"/>
            <a:ext cx="91440" cy="91440"/>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35" name="Google Shape;435;p18"/>
          <p:cNvSpPr/>
          <p:nvPr/>
        </p:nvSpPr>
        <p:spPr>
          <a:xfrm>
            <a:off x="822960" y="3621024"/>
            <a:ext cx="106984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200"/>
              <a:buFont typeface="Calibri" panose="020F0502020204030204"/>
              <a:buNone/>
            </a:pPr>
            <a:r>
              <a:rPr lang="en-US" sz="1200" b="0" i="0" u="none" strike="noStrike" cap="none">
                <a:solidFill>
                  <a:srgbClr val="0B1120"/>
                </a:solidFill>
                <a:latin typeface="Calibri" panose="020F0502020204030204"/>
                <a:ea typeface="Calibri" panose="020F0502020204030204"/>
                <a:cs typeface="Calibri" panose="020F0502020204030204"/>
                <a:sym typeface="Calibri" panose="020F0502020204030204"/>
              </a:rPr>
              <a:t>Expose APEX's phases as callable tools behind a higher-level LLM orchestrator</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6" name="Google Shape;436;p18"/>
          <p:cNvSpPr/>
          <p:nvPr/>
        </p:nvSpPr>
        <p:spPr>
          <a:xfrm>
            <a:off x="548640" y="4114800"/>
            <a:ext cx="91440" cy="91440"/>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37" name="Google Shape;437;p18"/>
          <p:cNvSpPr/>
          <p:nvPr/>
        </p:nvSpPr>
        <p:spPr>
          <a:xfrm>
            <a:off x="822960" y="4005072"/>
            <a:ext cx="106984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200"/>
              <a:buFont typeface="Calibri" panose="020F0502020204030204"/>
              <a:buNone/>
            </a:pPr>
            <a:r>
              <a:rPr lang="en-US" sz="1200" b="0" i="0" u="none" strike="noStrike" cap="none">
                <a:solidFill>
                  <a:srgbClr val="0B1120"/>
                </a:solidFill>
                <a:latin typeface="Calibri" panose="020F0502020204030204"/>
                <a:ea typeface="Calibri" panose="020F0502020204030204"/>
                <a:cs typeface="Calibri" panose="020F0502020204030204"/>
                <a:sym typeface="Calibri" panose="020F0502020204030204"/>
              </a:rPr>
              <a:t>Extend misconfiguration audit to container &amp; cloud vectors (Docker, IAM, K8s)</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38" name="Google Shape;438;p18"/>
          <p:cNvSpPr/>
          <p:nvPr/>
        </p:nvSpPr>
        <p:spPr>
          <a:xfrm>
            <a:off x="548640" y="4498848"/>
            <a:ext cx="91440" cy="91440"/>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39" name="Google Shape;439;p18"/>
          <p:cNvSpPr/>
          <p:nvPr/>
        </p:nvSpPr>
        <p:spPr>
          <a:xfrm>
            <a:off x="822960" y="4389120"/>
            <a:ext cx="106984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200"/>
              <a:buFont typeface="Calibri" panose="020F0502020204030204"/>
              <a:buNone/>
            </a:pPr>
            <a:r>
              <a:rPr lang="en-US" sz="1200" b="0" i="0" u="none" strike="noStrike" cap="none">
                <a:solidFill>
                  <a:srgbClr val="0B1120"/>
                </a:solidFill>
                <a:latin typeface="Calibri" panose="020F0502020204030204"/>
                <a:ea typeface="Calibri" panose="020F0502020204030204"/>
                <a:cs typeface="Calibri" panose="020F0502020204030204"/>
                <a:sym typeface="Calibri" panose="020F0502020204030204"/>
              </a:rPr>
              <a:t>A Windows-targeted counterpart phase set (token abuse, unquoted service paths)</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0" name="Google Shape;440;p18"/>
          <p:cNvSpPr/>
          <p:nvPr/>
        </p:nvSpPr>
        <p:spPr>
          <a:xfrm>
            <a:off x="548640" y="4882896"/>
            <a:ext cx="91440" cy="91440"/>
          </a:xfrm>
          <a:prstGeom prst="ellipse">
            <a:avLst/>
          </a:prstGeom>
          <a:solidFill>
            <a:srgbClr val="3DDC9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41" name="Google Shape;441;p18"/>
          <p:cNvSpPr/>
          <p:nvPr/>
        </p:nvSpPr>
        <p:spPr>
          <a:xfrm>
            <a:off x="822960" y="4773168"/>
            <a:ext cx="10698480" cy="36576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B1120"/>
              </a:buClr>
              <a:buSzPts val="1200"/>
              <a:buFont typeface="Calibri" panose="020F0502020204030204"/>
              <a:buNone/>
            </a:pPr>
            <a:r>
              <a:rPr lang="en-US" sz="1200" b="0" i="0" u="none" strike="noStrike" cap="none">
                <a:solidFill>
                  <a:srgbClr val="0B1120"/>
                </a:solidFill>
                <a:latin typeface="Calibri" panose="020F0502020204030204"/>
                <a:ea typeface="Calibri" panose="020F0502020204030204"/>
                <a:cs typeface="Calibri" panose="020F0502020204030204"/>
                <a:sym typeface="Calibri" panose="020F0502020204030204"/>
              </a:rPr>
              <a:t>Structured practitioner evaluation of APEX's reports, following AutoPentester's survey method</a:t>
            </a:r>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2" name="Google Shape;442;p18"/>
          <p:cNvSpPr/>
          <p:nvPr/>
        </p:nvSpPr>
        <p:spPr>
          <a:xfrm>
            <a:off x="457200" y="6473952"/>
            <a:ext cx="6400800" cy="27432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43" name="Google Shape;443;p18"/>
          <p:cNvSpPr/>
          <p:nvPr/>
        </p:nvSpPr>
        <p:spPr>
          <a:xfrm>
            <a:off x="11277295" y="6473952"/>
            <a:ext cx="457200" cy="274320"/>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rgbClr val="5B6B82"/>
              </a:buClr>
              <a:buSzPts val="900"/>
              <a:buFont typeface="Calibri" panose="020F050202020403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16</a:t>
            </a: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4F7FA"/>
        </a:solidFill>
        <a:effectLst/>
      </p:bgPr>
    </p:bg>
    <p:spTree>
      <p:nvGrpSpPr>
        <p:cNvPr id="1" name="Shape 447"/>
        <p:cNvGrpSpPr/>
        <p:nvPr/>
      </p:nvGrpSpPr>
      <p:grpSpPr>
        <a:xfrm>
          <a:off x="0" y="0"/>
          <a:ext cx="0" cy="0"/>
          <a:chOff x="0" y="0"/>
          <a:chExt cx="0" cy="0"/>
        </a:xfrm>
      </p:grpSpPr>
      <p:sp>
        <p:nvSpPr>
          <p:cNvPr id="448" name="Google Shape;448;p19"/>
          <p:cNvSpPr/>
          <p:nvPr/>
        </p:nvSpPr>
        <p:spPr>
          <a:xfrm>
            <a:off x="548640" y="411480"/>
            <a:ext cx="7315200" cy="32004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300"/>
              <a:buFont typeface="Arial" panose="020B0604020202020204"/>
              <a:buNone/>
            </a:pPr>
            <a:r>
              <a:rPr lang="en-US" sz="1300" b="1" i="0" u="none" strike="noStrike" cap="none">
                <a:solidFill>
                  <a:srgbClr val="3DDC97"/>
                </a:solidFill>
                <a:latin typeface="Calibri" panose="020F0502020204030204"/>
                <a:ea typeface="Calibri" panose="020F0502020204030204"/>
                <a:cs typeface="Calibri" panose="020F0502020204030204"/>
                <a:sym typeface="Calibri" panose="020F0502020204030204"/>
              </a:rPr>
              <a:t>REFERENCES</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49" name="Google Shape;449;p19"/>
          <p:cNvSpPr/>
          <p:nvPr/>
        </p:nvSpPr>
        <p:spPr>
          <a:xfrm>
            <a:off x="548640" y="713232"/>
            <a:ext cx="10789920" cy="82296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2800"/>
              <a:buFont typeface="Arial" panose="020B0604020202020204"/>
              <a:buNone/>
            </a:pPr>
            <a:r>
              <a:rPr lang="en-US" sz="2800" b="1" i="0" u="none" strike="noStrike" cap="none">
                <a:solidFill>
                  <a:srgbClr val="0B1120"/>
                </a:solidFill>
                <a:latin typeface="Cambria" panose="02040503050406030204"/>
                <a:ea typeface="Cambria" panose="02040503050406030204"/>
                <a:cs typeface="Cambria" panose="02040503050406030204"/>
                <a:sym typeface="Cambria" panose="02040503050406030204"/>
              </a:rPr>
              <a:t>References</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50" name="Google Shape;450;p19"/>
          <p:cNvSpPr/>
          <p:nvPr/>
        </p:nvSpPr>
        <p:spPr>
          <a:xfrm>
            <a:off x="548640" y="1640000"/>
            <a:ext cx="5300000" cy="4700000"/>
          </a:xfrm>
          <a:prstGeom prst="rect">
            <a:avLst/>
          </a:prstGeom>
          <a:noFill/>
          <a:ln>
            <a:noFill/>
          </a:ln>
        </p:spPr>
        <p:txBody>
          <a:bodyPr spcFirstLastPara="1" wrap="square" lIns="91425" tIns="45700" rIns="91425" bIns="45700" anchor="t" anchorCtr="0">
            <a:noAutofit/>
          </a:bodyPr>
          <a:lstStyle/>
          <a:p>
            <a:pPr marL="182880" marR="0" lvl="0" indent="-182880" algn="l" rtl="0">
              <a:lnSpc>
                <a:spcPct val="102000"/>
              </a:lnSpc>
              <a:spcBef>
                <a:spcPts val="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C. Arriaga, "PEASS-ng: Privilege Escalation Awesome Scripts SUITE," GitHub repository. Available: github.com/peass-ng/PEASS-ng.</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[2]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GTFOBins, "Curated list of Unix binaries that can be used to bypass local security restrictions in misconfigured systems." Available: gtfobins.github.io.</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[3]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MITRE, "Abuse Elevation Control Mechanism: Setuid and Setgid, T1548.001," MITRE ATT&amp;CK. Available: attack.mitre.org/techniques/T1548/001.</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[4]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MITRE, "Abuse Elevation Control Mechanism: Sudo and Sudo Caching, T1548.003," MITRE ATT&amp;CK. Available: attack.mitre.org/techniques/T1548/003.</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[5]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A. Happe and J. Cito, "Getting Pwn’d by AI: Penetration Testing with Large Language Models," in Proc. ESEC/FSE 2023, doi: 10.1145/3611643.3613083.</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[6]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K. Scarfone, M. Souppaya, A. Cody, and A. Orebaugh, "Technical Guide to Information Security Testing and Assessment," NIST SP 800-115, 2008.</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[7]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VulnHub, "DC: 4 ~ VulnHub," boot2root virtual machine by DCAU. Available: vulnhub.com/series/dc,199.</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[8]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A. Gupta, "DC-4 Vulnhub Walkthrough," Hacking Articles, 2019. Available: hackingarticles.in/dc-4-vulnhub-walkthrough.</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[9]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National Institute of Standards and Technology, "National Vulnerability Database." Available: nvd.nist.gov.</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[10]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The Sudo Project, "Sudo Manual and Security Advisories." Available: sudo.ws.</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50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[11]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FIRST.org, Inc., "Common Vulnerability Scoring System (CVSS)." Available: first.org/cvss.</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51" name="Google Shape;451;p19"/>
          <p:cNvSpPr/>
          <p:nvPr/>
        </p:nvSpPr>
        <p:spPr>
          <a:xfrm>
            <a:off x="6100000" y="1640000"/>
            <a:ext cx="5450000" cy="4700000"/>
          </a:xfrm>
          <a:prstGeom prst="rect">
            <a:avLst/>
          </a:prstGeom>
          <a:noFill/>
          <a:ln>
            <a:noFill/>
          </a:ln>
        </p:spPr>
        <p:txBody>
          <a:bodyPr spcFirstLastPara="1" wrap="square" lIns="91425" tIns="45700" rIns="91425" bIns="45700" anchor="t" anchorCtr="0">
            <a:noAutofit/>
          </a:bodyPr>
          <a:lstStyle/>
          <a:p>
            <a:pPr marL="182880" marR="0" lvl="0" indent="-182880" algn="l" rtl="0">
              <a:lnSpc>
                <a:spcPct val="102000"/>
              </a:lnSpc>
              <a:spcBef>
                <a:spcPts val="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[12]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J. Jacobs, S. Romanosky, B. Edwards, M. Roytman, and I. Adjerid, "Exploit Prediction Scoring System (EPSS)," Digital Threats: Research and Practice, vol. 2, no. 3, 2021.</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[13]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G. Deng et al., "PentestGPT: Evaluating and Harnessing Large Language Models for Automated Penetration Testing," in Proc. 33rd USENIX Security Symposium, 2024, pp. 847–864.</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[14]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The-Z-Labs, "linux-exploit-suggester: Linux privilege escalation auditing tool," GitHub repository. Available: github.com/The-Z-Labs/linux-exploit-suggester.</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[15]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Qualys Research Team, "Heap-Based Buffer Overflow in Sudo (CVE-2021-3156)," Qualys Security Advisory, Jan. 2021.</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[16]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OWASP Foundation, "OWASP Web Security Testing Guide (WSTG) — Penetration Testing Methodologies." Available: owasp.org/www-project-web-security-testing-guide.</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[17]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MITRE, "Common Weakness Enumeration (CWE)." Available: cwe.mitre.org.</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[18]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Defense Advanced Research Projects Agency, "Cyber Grand Challenge (CGC)." Available: darpa.mil/research/programs/cyber-grand-challenge.</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[19]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T. Chothia and C. Novakovic, "An Offline Capture The Flag-Style Virtual Machine and an Assessment of Its Value for Cybersecurity Education," in Proc. USENIX 3GSE, 2015.</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[20]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G. Rjoub et al., "A Survey on Explainable Artificial Intelligence for Cybersecurity," IEEE Trans. Network and Service Management, 2023, arXiv:2303.12942.</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[21]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A. Das, J. Bonneau, M. Caesar, N. Borisov, and X. Wang, "The Tangled Web of Password Reuse," in Proc. NDSS, 2014.</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a:p>
            <a:pPr marL="182880" marR="0" lvl="0" indent="-182880" algn="l" rtl="0">
              <a:lnSpc>
                <a:spcPct val="102000"/>
              </a:lnSpc>
              <a:spcBef>
                <a:spcPts val="500"/>
              </a:spcBef>
              <a:spcAft>
                <a:spcPts val="500"/>
              </a:spcAft>
              <a:buClr>
                <a:srgbClr val="000000"/>
              </a:buClr>
              <a:buSzPts val="900"/>
              <a:buFont typeface="Arial" panose="020B0604020202020204"/>
              <a:buNone/>
            </a:pPr>
            <a:r>
              <a:rPr lang="en-US" sz="900" b="1" i="0" u="none" strike="noStrike" cap="none">
                <a:solidFill>
                  <a:srgbClr val="3DDC97"/>
                </a:solidFill>
                <a:latin typeface="Calibri" panose="020F0502020204030204"/>
                <a:ea typeface="Calibri" panose="020F0502020204030204"/>
                <a:cs typeface="Calibri" panose="020F0502020204030204"/>
                <a:sym typeface="Calibri" panose="020F0502020204030204"/>
              </a:rPr>
              <a:t>[22] </a:t>
            </a:r>
            <a:r>
              <a:rPr lang="en-US" sz="900" b="0" i="0" u="none" strike="noStrike" cap="none">
                <a:solidFill>
                  <a:srgbClr val="253044"/>
                </a:solidFill>
                <a:latin typeface="Calibri" panose="020F0502020204030204"/>
                <a:ea typeface="Calibri" panose="020F0502020204030204"/>
                <a:cs typeface="Calibri" panose="020F0502020204030204"/>
                <a:sym typeface="Calibri" panose="020F0502020204030204"/>
              </a:rPr>
              <a:t>HackTricks, "Linux Privilege Escalation." Available: book.hacktricks.wiki/en/linux-hardening/privilege-escalation.</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52" name="Google Shape;452;p19"/>
          <p:cNvSpPr/>
          <p:nvPr/>
        </p:nvSpPr>
        <p:spPr>
          <a:xfrm>
            <a:off x="457200" y="6473952"/>
            <a:ext cx="6400800" cy="27432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900"/>
              <a:buFont typeface="Arial" panose="020B060402020202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APEX  |  ACFB7003 Final Viva &amp; Demo</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
        <p:nvSpPr>
          <p:cNvPr id="453" name="Google Shape;453;p19"/>
          <p:cNvSpPr/>
          <p:nvPr/>
        </p:nvSpPr>
        <p:spPr>
          <a:xfrm>
            <a:off x="11277295" y="6473952"/>
            <a:ext cx="457200" cy="274320"/>
          </a:xfrm>
          <a:prstGeom prst="rect">
            <a:avLst/>
          </a:prstGeom>
          <a:noFill/>
          <a:ln>
            <a:noFill/>
          </a:ln>
        </p:spPr>
        <p:txBody>
          <a:bodyPr spcFirstLastPara="1" wrap="square" lIns="91425" tIns="45700" rIns="91425" bIns="45700" anchor="t" anchorCtr="0">
            <a:noAutofit/>
          </a:bodyPr>
          <a:lstStyle/>
          <a:p>
            <a:pPr marL="0" marR="0" lvl="0" indent="0" algn="r" rtl="0">
              <a:lnSpc>
                <a:spcPct val="100000"/>
              </a:lnSpc>
              <a:spcBef>
                <a:spcPts val="0"/>
              </a:spcBef>
              <a:spcAft>
                <a:spcPts val="0"/>
              </a:spcAft>
              <a:buClr>
                <a:srgbClr val="000000"/>
              </a:buClr>
              <a:buSzPts val="900"/>
              <a:buFont typeface="Arial" panose="020B0604020202020204"/>
              <a:buNone/>
            </a:pPr>
            <a:r>
              <a:rPr lang="en-US" sz="900" b="0" i="0" u="none" strike="noStrike" cap="none">
                <a:solidFill>
                  <a:srgbClr val="5B6B82"/>
                </a:solidFill>
                <a:latin typeface="Calibri" panose="020F0502020204030204"/>
                <a:ea typeface="Calibri" panose="020F0502020204030204"/>
                <a:cs typeface="Calibri" panose="020F0502020204030204"/>
                <a:sym typeface="Calibri" panose="020F0502020204030204"/>
              </a:rPr>
              <a:t>17</a:t>
            </a: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B1120"/>
        </a:solidFill>
        <a:effectLst/>
      </p:bgPr>
    </p:bg>
    <p:spTree>
      <p:nvGrpSpPr>
        <p:cNvPr id="1" name="Shape 458"/>
        <p:cNvGrpSpPr/>
        <p:nvPr/>
      </p:nvGrpSpPr>
      <p:grpSpPr>
        <a:xfrm>
          <a:off x="0" y="0"/>
          <a:ext cx="0" cy="0"/>
          <a:chOff x="0" y="0"/>
          <a:chExt cx="0" cy="0"/>
        </a:xfrm>
      </p:grpSpPr>
      <p:sp>
        <p:nvSpPr>
          <p:cNvPr id="459" name="Google Shape;459;p20"/>
          <p:cNvSpPr/>
          <p:nvPr/>
        </p:nvSpPr>
        <p:spPr>
          <a:xfrm rot="1200000">
            <a:off x="8351215" y="-1371600"/>
            <a:ext cx="5486400" cy="5486400"/>
          </a:xfrm>
          <a:prstGeom prst="rect">
            <a:avLst/>
          </a:prstGeom>
          <a:solidFill>
            <a:srgbClr val="1D2E4A">
              <a:alpha val="60000"/>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panose="020B0604020202020204"/>
              <a:buNone/>
            </a:pPr>
            <a:endParaRPr sz="1400" b="0" i="0" u="none" strike="noStrike" cap="none">
              <a:solidFill>
                <a:srgbClr val="000000"/>
              </a:solidFill>
              <a:latin typeface="Arial" panose="020B0604020202020204"/>
              <a:ea typeface="Arial" panose="020B0604020202020204"/>
              <a:cs typeface="Arial" panose="020B0604020202020204"/>
              <a:sym typeface="Arial" panose="020B0604020202020204"/>
            </a:endParaRPr>
          </a:p>
        </p:txBody>
      </p:sp>
      <p:pic>
        <p:nvPicPr>
          <p:cNvPr id="460" name="Google Shape;460;p20" descr="icons/shield_3DDC97.png"/>
          <p:cNvPicPr preferRelativeResize="0"/>
          <p:nvPr/>
        </p:nvPicPr>
        <p:blipFill rotWithShape="1">
          <a:blip r:embed="rId3"/>
          <a:srcRect/>
          <a:stretch>
            <a:fillRect/>
          </a:stretch>
        </p:blipFill>
        <p:spPr>
          <a:xfrm>
            <a:off x="5638648" y="1371600"/>
            <a:ext cx="914400" cy="914400"/>
          </a:xfrm>
          <a:prstGeom prst="rect">
            <a:avLst/>
          </a:prstGeom>
          <a:noFill/>
          <a:ln>
            <a:noFill/>
          </a:ln>
        </p:spPr>
      </p:pic>
      <p:sp>
        <p:nvSpPr>
          <p:cNvPr id="461" name="Google Shape;461;p20"/>
          <p:cNvSpPr/>
          <p:nvPr/>
        </p:nvSpPr>
        <p:spPr>
          <a:xfrm>
            <a:off x="0" y="2468880"/>
            <a:ext cx="12191695" cy="91440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4400"/>
              <a:buFont typeface="Cambria" panose="02040503050406030204"/>
              <a:buNone/>
            </a:pPr>
            <a:r>
              <a:rPr lang="en-US" sz="4400" b="1" i="0" u="none" strike="noStrike" cap="none">
                <a:solidFill>
                  <a:srgbClr val="FFFFFF"/>
                </a:solidFill>
                <a:latin typeface="Cambria" panose="02040503050406030204"/>
                <a:ea typeface="Cambria" panose="02040503050406030204"/>
                <a:cs typeface="Cambria" panose="02040503050406030204"/>
                <a:sym typeface="Cambria" panose="02040503050406030204"/>
              </a:rPr>
              <a:t>Thank You</a:t>
            </a:r>
            <a:endParaRPr sz="44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462" name="Google Shape;462;p20"/>
          <p:cNvSpPr/>
          <p:nvPr/>
        </p:nvSpPr>
        <p:spPr>
          <a:xfrm>
            <a:off x="0" y="3291840"/>
            <a:ext cx="12191695" cy="54864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3DDC97"/>
              </a:buClr>
              <a:buSzPts val="1800"/>
              <a:buFont typeface="Calibri" panose="020F0502020204030204"/>
              <a:buNone/>
            </a:pPr>
            <a:r>
              <a:rPr lang="en-US" sz="1800" b="0" i="0" u="none" strike="noStrike" cap="none">
                <a:solidFill>
                  <a:srgbClr val="3DDC97"/>
                </a:solidFill>
                <a:latin typeface="Calibri" panose="020F0502020204030204"/>
                <a:ea typeface="Calibri" panose="020F0502020204030204"/>
                <a:cs typeface="Calibri" panose="020F0502020204030204"/>
                <a:sym typeface="Calibri" panose="020F0502020204030204"/>
              </a:rPr>
              <a:t>Questions &amp; Discussion</a:t>
            </a:r>
            <a:endParaRPr sz="18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cxnSp>
        <p:nvCxnSpPr>
          <p:cNvPr id="463" name="Google Shape;463;p20"/>
          <p:cNvCxnSpPr/>
          <p:nvPr/>
        </p:nvCxnSpPr>
        <p:spPr>
          <a:xfrm>
            <a:off x="4267048" y="4160520"/>
            <a:ext cx="3657600" cy="0"/>
          </a:xfrm>
          <a:prstGeom prst="straightConnector1">
            <a:avLst/>
          </a:prstGeom>
          <a:noFill/>
          <a:ln w="12700" cap="flat" cmpd="sng">
            <a:solidFill>
              <a:srgbClr val="1D2E4A"/>
            </a:solidFill>
            <a:prstDash val="solid"/>
            <a:round/>
            <a:headEnd type="none" w="sm" len="sm"/>
            <a:tailEnd type="none" w="sm" len="sm"/>
          </a:ln>
        </p:spPr>
      </p:cxnSp>
      <p:sp>
        <p:nvSpPr>
          <p:cNvPr id="464" name="Google Shape;464;p20"/>
          <p:cNvSpPr/>
          <p:nvPr/>
        </p:nvSpPr>
        <p:spPr>
          <a:xfrm>
            <a:off x="0" y="4846320"/>
            <a:ext cx="12191695" cy="320040"/>
          </a:xfrm>
          <a:prstGeom prst="rect">
            <a:avLst/>
          </a:prstGeom>
          <a:no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9FB0C6"/>
              </a:buClr>
              <a:buSzPts val="1050"/>
              <a:buFont typeface="Calibri" panose="020F0502020204030204"/>
              <a:buNone/>
            </a:pPr>
            <a:r>
              <a:rPr lang="en-US" sz="1050" b="0" i="0" u="none" strike="noStrike" cap="none">
                <a:solidFill>
                  <a:srgbClr val="9FB0C6"/>
                </a:solidFill>
                <a:latin typeface="Calibri" panose="020F0502020204030204"/>
                <a:ea typeface="Calibri" panose="020F0502020204030204"/>
                <a:cs typeface="Calibri" panose="020F0502020204030204"/>
                <a:sym typeface="Calibri" panose="020F0502020204030204"/>
              </a:rPr>
              <a:t>APEX — Autonomous Privilege Escalation eXecutor  ·</a:t>
            </a:r>
            <a:endParaRPr sz="105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275</TotalTime>
  <Words>3072</Words>
  <Application>Microsoft Office PowerPoint</Application>
  <PresentationFormat>Widescreen</PresentationFormat>
  <Paragraphs>293</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Cambria</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Ishika Shiyani</cp:lastModifiedBy>
  <cp:revision>1</cp:revision>
  <dcterms:created xsi:type="dcterms:W3CDTF">2026-10-01T22:42:20Z</dcterms:created>
  <dcterms:modified xsi:type="dcterms:W3CDTF">2026-10-02T13:46:33Z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1033-12.1.0.28485</vt:lpwstr>
  </property>
  <property fmtid="{D5CDD505-2E9C-101B-9397-08002B2CF9AE}" pid="3" name="ICV">
    <vt:lpwstr>D4C2F97817234A4BBC99266D49F103AB_12</vt:lpwstr>
  </property>
</Properties>
</file>