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42" r:id="rId1"/>
  </p:sldMasterIdLst>
  <p:notesMasterIdLst>
    <p:notesMasterId r:id="rId18"/>
  </p:notesMasterIdLst>
  <p:sldIdLst>
    <p:sldId id="256" r:id="rId2"/>
    <p:sldId id="257" r:id="rId3"/>
    <p:sldId id="272" r:id="rId4"/>
    <p:sldId id="259" r:id="rId5"/>
    <p:sldId id="258" r:id="rId6"/>
    <p:sldId id="267" r:id="rId7"/>
    <p:sldId id="260" r:id="rId8"/>
    <p:sldId id="263" r:id="rId9"/>
    <p:sldId id="261" r:id="rId10"/>
    <p:sldId id="264" r:id="rId11"/>
    <p:sldId id="274" r:id="rId12"/>
    <p:sldId id="265" r:id="rId13"/>
    <p:sldId id="262" r:id="rId14"/>
    <p:sldId id="270" r:id="rId15"/>
    <p:sldId id="271"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31"/>
    <p:restoredTop sz="94696"/>
  </p:normalViewPr>
  <p:slideViewPr>
    <p:cSldViewPr snapToGrid="0">
      <p:cViewPr varScale="1">
        <p:scale>
          <a:sx n="105" d="100"/>
          <a:sy n="105" d="100"/>
        </p:scale>
        <p:origin x="9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6B7AB9-81FA-D040-83AB-90E41A40F6FD}" type="datetimeFigureOut">
              <a:rPr lang="en-GB" smtClean="0"/>
              <a:t>04/03/2024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C93189-8604-0D4D-AF78-D9C83F757A95}" type="slidenum">
              <a:rPr lang="en-GB" smtClean="0"/>
              <a:t>‹#›</a:t>
            </a:fld>
            <a:endParaRPr lang="en-GB"/>
          </a:p>
        </p:txBody>
      </p:sp>
    </p:spTree>
    <p:extLst>
      <p:ext uri="{BB962C8B-B14F-4D97-AF65-F5344CB8AC3E}">
        <p14:creationId xmlns:p14="http://schemas.microsoft.com/office/powerpoint/2010/main" val="3291100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93189-8604-0D4D-AF78-D9C83F757A95}" type="slidenum">
              <a:rPr lang="en-GB" smtClean="0"/>
              <a:t>4</a:t>
            </a:fld>
            <a:endParaRPr lang="en-GB"/>
          </a:p>
        </p:txBody>
      </p:sp>
    </p:spTree>
    <p:extLst>
      <p:ext uri="{BB962C8B-B14F-4D97-AF65-F5344CB8AC3E}">
        <p14:creationId xmlns:p14="http://schemas.microsoft.com/office/powerpoint/2010/main" val="1932500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PTE1 school worked with the community to enable the learner to be at the centre. Each factor worked together to get the best learning opportunities for all. All of the pupils in the school was part of the community therefore it was essential that relationships were built between the learners and the community. Enabling all factors to work together enhanced different learning opportunities that were available to develop learning further.</a:t>
            </a:r>
          </a:p>
        </p:txBody>
      </p:sp>
      <p:sp>
        <p:nvSpPr>
          <p:cNvPr id="4" name="Slide Number Placeholder 3"/>
          <p:cNvSpPr>
            <a:spLocks noGrp="1"/>
          </p:cNvSpPr>
          <p:nvPr>
            <p:ph type="sldNum" sz="quarter" idx="5"/>
          </p:nvPr>
        </p:nvSpPr>
        <p:spPr/>
        <p:txBody>
          <a:bodyPr/>
          <a:lstStyle/>
          <a:p>
            <a:fld id="{8DC93189-8604-0D4D-AF78-D9C83F757A95}" type="slidenum">
              <a:rPr lang="en-GB" smtClean="0"/>
              <a:t>5</a:t>
            </a:fld>
            <a:endParaRPr lang="en-GB"/>
          </a:p>
        </p:txBody>
      </p:sp>
    </p:spTree>
    <p:extLst>
      <p:ext uri="{BB962C8B-B14F-4D97-AF65-F5344CB8AC3E}">
        <p14:creationId xmlns:p14="http://schemas.microsoft.com/office/powerpoint/2010/main" val="1053928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93189-8604-0D4D-AF78-D9C83F757A95}" type="slidenum">
              <a:rPr lang="en-GB" smtClean="0"/>
              <a:t>10</a:t>
            </a:fld>
            <a:endParaRPr lang="en-GB"/>
          </a:p>
        </p:txBody>
      </p:sp>
    </p:spTree>
    <p:extLst>
      <p:ext uri="{BB962C8B-B14F-4D97-AF65-F5344CB8AC3E}">
        <p14:creationId xmlns:p14="http://schemas.microsoft.com/office/powerpoint/2010/main" val="3453585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the two family learning session I was apart of there was links to ethical informed citizens and enterprising creative contributors. It is also important to be aware that throughout the year all four core purposes would be linked to different family learning sessions.</a:t>
            </a:r>
          </a:p>
        </p:txBody>
      </p:sp>
      <p:sp>
        <p:nvSpPr>
          <p:cNvPr id="4" name="Slide Number Placeholder 3"/>
          <p:cNvSpPr>
            <a:spLocks noGrp="1"/>
          </p:cNvSpPr>
          <p:nvPr>
            <p:ph type="sldNum" sz="quarter" idx="5"/>
          </p:nvPr>
        </p:nvSpPr>
        <p:spPr/>
        <p:txBody>
          <a:bodyPr/>
          <a:lstStyle/>
          <a:p>
            <a:fld id="{8DC93189-8604-0D4D-AF78-D9C83F757A95}" type="slidenum">
              <a:rPr lang="en-GB" smtClean="0"/>
              <a:t>11</a:t>
            </a:fld>
            <a:endParaRPr lang="en-GB"/>
          </a:p>
        </p:txBody>
      </p:sp>
    </p:spTree>
    <p:extLst>
      <p:ext uri="{BB962C8B-B14F-4D97-AF65-F5344CB8AC3E}">
        <p14:creationId xmlns:p14="http://schemas.microsoft.com/office/powerpoint/2010/main" val="869149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93189-8604-0D4D-AF78-D9C83F757A95}" type="slidenum">
              <a:rPr lang="en-GB" smtClean="0"/>
              <a:t>13</a:t>
            </a:fld>
            <a:endParaRPr lang="en-GB"/>
          </a:p>
        </p:txBody>
      </p:sp>
    </p:spTree>
    <p:extLst>
      <p:ext uri="{BB962C8B-B14F-4D97-AF65-F5344CB8AC3E}">
        <p14:creationId xmlns:p14="http://schemas.microsoft.com/office/powerpoint/2010/main" val="2932544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93189-8604-0D4D-AF78-D9C83F757A95}" type="slidenum">
              <a:rPr lang="en-GB" smtClean="0"/>
              <a:t>14</a:t>
            </a:fld>
            <a:endParaRPr lang="en-GB"/>
          </a:p>
        </p:txBody>
      </p:sp>
    </p:spTree>
    <p:extLst>
      <p:ext uri="{BB962C8B-B14F-4D97-AF65-F5344CB8AC3E}">
        <p14:creationId xmlns:p14="http://schemas.microsoft.com/office/powerpoint/2010/main" val="430649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FC59DAF4-A59F-2846-9A98-6001FFFA4450}" type="datetimeFigureOut">
              <a:rPr lang="en-GB" smtClean="0"/>
              <a:t>04/03/2024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1AAA1B-87C4-024D-8B5E-99B5FBA5060C}" type="slidenum">
              <a:rPr lang="en-GB" smtClean="0"/>
              <a:t>‹#›</a:t>
            </a:fld>
            <a:endParaRPr lang="en-GB"/>
          </a:p>
        </p:txBody>
      </p:sp>
    </p:spTree>
    <p:extLst>
      <p:ext uri="{BB962C8B-B14F-4D97-AF65-F5344CB8AC3E}">
        <p14:creationId xmlns:p14="http://schemas.microsoft.com/office/powerpoint/2010/main" val="155039564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C59DAF4-A59F-2846-9A98-6001FFFA4450}" type="datetimeFigureOut">
              <a:rPr lang="en-GB" smtClean="0"/>
              <a:t>04/03/2024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1AAA1B-87C4-024D-8B5E-99B5FBA5060C}" type="slidenum">
              <a:rPr lang="en-GB" smtClean="0"/>
              <a:t>‹#›</a:t>
            </a:fld>
            <a:endParaRPr lang="en-GB"/>
          </a:p>
        </p:txBody>
      </p:sp>
    </p:spTree>
    <p:extLst>
      <p:ext uri="{BB962C8B-B14F-4D97-AF65-F5344CB8AC3E}">
        <p14:creationId xmlns:p14="http://schemas.microsoft.com/office/powerpoint/2010/main" val="4069675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FC59DAF4-A59F-2846-9A98-6001FFFA4450}" type="datetimeFigureOut">
              <a:rPr lang="en-GB" smtClean="0"/>
              <a:t>04/03/2024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1AAA1B-87C4-024D-8B5E-99B5FBA5060C}" type="slidenum">
              <a:rPr lang="en-GB" smtClean="0"/>
              <a:t>‹#›</a:t>
            </a:fld>
            <a:endParaRPr lang="en-GB"/>
          </a:p>
        </p:txBody>
      </p:sp>
    </p:spTree>
    <p:extLst>
      <p:ext uri="{BB962C8B-B14F-4D97-AF65-F5344CB8AC3E}">
        <p14:creationId xmlns:p14="http://schemas.microsoft.com/office/powerpoint/2010/main" val="214737715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FC59DAF4-A59F-2846-9A98-6001FFFA4450}" type="datetimeFigureOut">
              <a:rPr lang="en-GB" smtClean="0"/>
              <a:t>04/03/2024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E81AAA1B-87C4-024D-8B5E-99B5FBA5060C}" type="slidenum">
              <a:rPr lang="en-GB" smtClean="0"/>
              <a:t>‹#›</a:t>
            </a:fld>
            <a:endParaRPr lang="en-GB"/>
          </a:p>
        </p:txBody>
      </p:sp>
    </p:spTree>
    <p:extLst>
      <p:ext uri="{BB962C8B-B14F-4D97-AF65-F5344CB8AC3E}">
        <p14:creationId xmlns:p14="http://schemas.microsoft.com/office/powerpoint/2010/main" val="142751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FC59DAF4-A59F-2846-9A98-6001FFFA4450}" type="datetimeFigureOut">
              <a:rPr lang="en-GB" smtClean="0"/>
              <a:t>04/03/2024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1AAA1B-87C4-024D-8B5E-99B5FBA5060C}"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500223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C59DAF4-A59F-2846-9A98-6001FFFA4450}" type="datetimeFigureOut">
              <a:rPr lang="en-GB" smtClean="0"/>
              <a:t>04/03/2024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1AAA1B-87C4-024D-8B5E-99B5FBA5060C}" type="slidenum">
              <a:rPr lang="en-GB" smtClean="0"/>
              <a:t>‹#›</a:t>
            </a:fld>
            <a:endParaRPr lang="en-GB"/>
          </a:p>
        </p:txBody>
      </p:sp>
    </p:spTree>
    <p:extLst>
      <p:ext uri="{BB962C8B-B14F-4D97-AF65-F5344CB8AC3E}">
        <p14:creationId xmlns:p14="http://schemas.microsoft.com/office/powerpoint/2010/main" val="4122472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59DAF4-A59F-2846-9A98-6001FFFA4450}" type="datetimeFigureOut">
              <a:rPr lang="en-GB" smtClean="0"/>
              <a:t>04/03/2024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1AAA1B-87C4-024D-8B5E-99B5FBA5060C}" type="slidenum">
              <a:rPr lang="en-GB" smtClean="0"/>
              <a:t>‹#›</a:t>
            </a:fld>
            <a:endParaRPr lang="en-GB"/>
          </a:p>
        </p:txBody>
      </p:sp>
    </p:spTree>
    <p:extLst>
      <p:ext uri="{BB962C8B-B14F-4D97-AF65-F5344CB8AC3E}">
        <p14:creationId xmlns:p14="http://schemas.microsoft.com/office/powerpoint/2010/main" val="2427067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FC59DAF4-A59F-2846-9A98-6001FFFA4450}" type="datetimeFigureOut">
              <a:rPr lang="en-GB" smtClean="0"/>
              <a:t>04/03/2024</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E81AAA1B-87C4-024D-8B5E-99B5FBA5060C}" type="slidenum">
              <a:rPr lang="en-GB" smtClean="0"/>
              <a:t>‹#›</a:t>
            </a:fld>
            <a:endParaRPr lang="en-GB"/>
          </a:p>
        </p:txBody>
      </p:sp>
    </p:spTree>
    <p:extLst>
      <p:ext uri="{BB962C8B-B14F-4D97-AF65-F5344CB8AC3E}">
        <p14:creationId xmlns:p14="http://schemas.microsoft.com/office/powerpoint/2010/main" val="2694006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FC59DAF4-A59F-2846-9A98-6001FFFA4450}" type="datetimeFigureOut">
              <a:rPr lang="en-GB" smtClean="0"/>
              <a:t>04/03/2024</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E81AAA1B-87C4-024D-8B5E-99B5FBA5060C}" type="slidenum">
              <a:rPr lang="en-GB" smtClean="0"/>
              <a:t>‹#›</a:t>
            </a:fld>
            <a:endParaRPr lang="en-GB"/>
          </a:p>
        </p:txBody>
      </p:sp>
    </p:spTree>
    <p:extLst>
      <p:ext uri="{BB962C8B-B14F-4D97-AF65-F5344CB8AC3E}">
        <p14:creationId xmlns:p14="http://schemas.microsoft.com/office/powerpoint/2010/main" val="2571263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C59DAF4-A59F-2846-9A98-6001FFFA4450}" type="datetimeFigureOut">
              <a:rPr lang="en-GB" smtClean="0"/>
              <a:t>04/03/2024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1AAA1B-87C4-024D-8B5E-99B5FBA5060C}" type="slidenum">
              <a:rPr lang="en-GB" smtClean="0"/>
              <a:t>‹#›</a:t>
            </a:fld>
            <a:endParaRPr lang="en-GB"/>
          </a:p>
        </p:txBody>
      </p:sp>
    </p:spTree>
    <p:extLst>
      <p:ext uri="{BB962C8B-B14F-4D97-AF65-F5344CB8AC3E}">
        <p14:creationId xmlns:p14="http://schemas.microsoft.com/office/powerpoint/2010/main" val="572108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C59DAF4-A59F-2846-9A98-6001FFFA4450}" type="datetimeFigureOut">
              <a:rPr lang="en-GB" smtClean="0"/>
              <a:t>04/03/2024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1AAA1B-87C4-024D-8B5E-99B5FBA5060C}" type="slidenum">
              <a:rPr lang="en-GB" smtClean="0"/>
              <a:t>‹#›</a:t>
            </a:fld>
            <a:endParaRPr lang="en-GB"/>
          </a:p>
        </p:txBody>
      </p:sp>
    </p:spTree>
    <p:extLst>
      <p:ext uri="{BB962C8B-B14F-4D97-AF65-F5344CB8AC3E}">
        <p14:creationId xmlns:p14="http://schemas.microsoft.com/office/powerpoint/2010/main" val="3766127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FC59DAF4-A59F-2846-9A98-6001FFFA4450}" type="datetimeFigureOut">
              <a:rPr lang="en-GB" smtClean="0"/>
              <a:t>04/03/2024</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E81AAA1B-87C4-024D-8B5E-99B5FBA5060C}" type="slidenum">
              <a:rPr lang="en-GB" smtClean="0"/>
              <a:t>‹#›</a:t>
            </a:fld>
            <a:endParaRPr lang="en-GB"/>
          </a:p>
        </p:txBody>
      </p:sp>
    </p:spTree>
    <p:extLst>
      <p:ext uri="{BB962C8B-B14F-4D97-AF65-F5344CB8AC3E}">
        <p14:creationId xmlns:p14="http://schemas.microsoft.com/office/powerpoint/2010/main" val="1792760761"/>
      </p:ext>
    </p:extLst>
  </p:cSld>
  <p:clrMap bg1="lt1" tx1="dk1" bg2="lt2" tx2="dk2" accent1="accent1" accent2="accent2" accent3="accent3" accent4="accent4" accent5="accent5" accent6="accent6" hlink="hlink" folHlink="folHlink"/>
  <p:sldLayoutIdLst>
    <p:sldLayoutId id="2147484243" r:id="rId1"/>
    <p:sldLayoutId id="2147484244" r:id="rId2"/>
    <p:sldLayoutId id="2147484245" r:id="rId3"/>
    <p:sldLayoutId id="2147484246" r:id="rId4"/>
    <p:sldLayoutId id="2147484247" r:id="rId5"/>
    <p:sldLayoutId id="2147484248" r:id="rId6"/>
    <p:sldLayoutId id="2147484249" r:id="rId7"/>
    <p:sldLayoutId id="2147484250" r:id="rId8"/>
    <p:sldLayoutId id="2147484251" r:id="rId9"/>
    <p:sldLayoutId id="2147484252" r:id="rId10"/>
    <p:sldLayoutId id="214748425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4.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6.jpg"/><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image" Target="../media/image11.jpg"/></Relationships>
</file>

<file path=ppt/slides/_rels/slide16.xml.rels><?xml version="1.0" encoding="UTF-8" standalone="yes"?>
<Relationships xmlns="http://schemas.openxmlformats.org/package/2006/relationships"><Relationship Id="rId8" Type="http://schemas.openxmlformats.org/officeDocument/2006/relationships/hyperlink" Target="https://www.researchgate.net/figure/Bronfenbrenners-Ecological-Systems-Theory-1979-1994-and-its-social-and-spatial_fig1_365781984" TargetMode="External"/><Relationship Id="rId3" Type="http://schemas.openxmlformats.org/officeDocument/2006/relationships/slideLayout" Target="../slideLayouts/slideLayout2.xml"/><Relationship Id="rId7" Type="http://schemas.openxmlformats.org/officeDocument/2006/relationships/hyperlink" Target="https://www.estyn.gov.wales/system/files/2021-08/Federated%2520schools%2520en.pdf"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education.gov.scot/resources/what-is-parental-involvement-and-parental-engagement/" TargetMode="External"/><Relationship Id="rId5" Type="http://schemas.openxmlformats.org/officeDocument/2006/relationships/hyperlink" Target="https://denbighhighschool.co.uk/curriculum-for-wales/curriculum-for-wales-at-denbigh-high/" TargetMode="External"/><Relationship Id="rId10" Type="http://schemas.openxmlformats.org/officeDocument/2006/relationships/image" Target="../media/image1.png"/><Relationship Id="rId4" Type="http://schemas.openxmlformats.org/officeDocument/2006/relationships/hyperlink" Target="https://www.cardiffnewsroom.co.uk/releases/c25/31201.html#:~:text=Just%20over%2012%25%20of%20pupils,the%20Wales%20average%20of%2017.8%25" TargetMode="External"/><Relationship Id="rId9" Type="http://schemas.openxmlformats.org/officeDocument/2006/relationships/hyperlink" Target="https://www.walesonline.co.uk/news/education/calls-free-school-meal-offer-249083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F2C12-9755-79AB-72B5-A208EC855D33}"/>
              </a:ext>
            </a:extLst>
          </p:cNvPr>
          <p:cNvSpPr>
            <a:spLocks noGrp="1"/>
          </p:cNvSpPr>
          <p:nvPr>
            <p:ph type="ctrTitle"/>
          </p:nvPr>
        </p:nvSpPr>
        <p:spPr>
          <a:xfrm>
            <a:off x="1915125" y="340252"/>
            <a:ext cx="8361229" cy="1086238"/>
          </a:xfrm>
        </p:spPr>
        <p:txBody>
          <a:bodyPr>
            <a:normAutofit/>
          </a:bodyPr>
          <a:lstStyle/>
          <a:p>
            <a:r>
              <a:rPr lang="en-GB" u="sng" dirty="0"/>
              <a:t>ECAD7003: Part a</a:t>
            </a:r>
          </a:p>
        </p:txBody>
      </p:sp>
      <p:sp>
        <p:nvSpPr>
          <p:cNvPr id="3" name="Subtitle 2">
            <a:extLst>
              <a:ext uri="{FF2B5EF4-FFF2-40B4-BE49-F238E27FC236}">
                <a16:creationId xmlns:a16="http://schemas.microsoft.com/office/drawing/2014/main" id="{CAE49A7C-1FA6-CAD1-E4D9-16D8EEBF9D29}"/>
              </a:ext>
            </a:extLst>
          </p:cNvPr>
          <p:cNvSpPr>
            <a:spLocks noGrp="1"/>
          </p:cNvSpPr>
          <p:nvPr>
            <p:ph type="subTitle" idx="1"/>
          </p:nvPr>
        </p:nvSpPr>
        <p:spPr>
          <a:xfrm>
            <a:off x="2679904" y="5431511"/>
            <a:ext cx="6831673" cy="1086237"/>
          </a:xfrm>
        </p:spPr>
        <p:txBody>
          <a:bodyPr/>
          <a:lstStyle/>
          <a:p>
            <a:r>
              <a:rPr lang="en-GB" dirty="0">
                <a:solidFill>
                  <a:schemeClr val="tx1"/>
                </a:solidFill>
              </a:rPr>
              <a:t>Keiran Herbert</a:t>
            </a:r>
          </a:p>
          <a:p>
            <a:r>
              <a:rPr lang="en-GB" dirty="0">
                <a:solidFill>
                  <a:schemeClr val="tx1"/>
                </a:solidFill>
              </a:rPr>
              <a:t>2203910</a:t>
            </a:r>
          </a:p>
        </p:txBody>
      </p:sp>
      <p:sp>
        <p:nvSpPr>
          <p:cNvPr id="47" name="Title 1">
            <a:extLst>
              <a:ext uri="{FF2B5EF4-FFF2-40B4-BE49-F238E27FC236}">
                <a16:creationId xmlns:a16="http://schemas.microsoft.com/office/drawing/2014/main" id="{80E37174-9D01-507E-AC36-728978C21662}"/>
              </a:ext>
            </a:extLst>
          </p:cNvPr>
          <p:cNvSpPr txBox="1">
            <a:spLocks/>
          </p:cNvSpPr>
          <p:nvPr/>
        </p:nvSpPr>
        <p:spPr>
          <a:xfrm>
            <a:off x="1194555" y="1679067"/>
            <a:ext cx="9802368" cy="3499866"/>
          </a:xfrm>
          <a:prstGeom prst="rect">
            <a:avLst/>
          </a:prstGeom>
        </p:spPr>
        <p:txBody>
          <a:bodyPr vert="horz" lIns="91440" tIns="45720" rIns="91440" bIns="45720" rtlCol="0" anchor="b">
            <a:norm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GB" sz="3200" dirty="0">
                <a:solidFill>
                  <a:schemeClr val="tx1"/>
                </a:solidFill>
              </a:rPr>
              <a:t>Understanding how the learner, the school and the local community work together to deliver one of the four purposes of the new curriculum</a:t>
            </a:r>
            <a:br>
              <a:rPr lang="en-GB" sz="3200" dirty="0">
                <a:solidFill>
                  <a:schemeClr val="tx1"/>
                </a:solidFill>
              </a:rPr>
            </a:br>
            <a:r>
              <a:rPr lang="en-GB" sz="3200" dirty="0">
                <a:solidFill>
                  <a:schemeClr val="tx1"/>
                </a:solidFill>
              </a:rPr>
              <a:t>presentation that examines this process. </a:t>
            </a:r>
            <a:br>
              <a:rPr lang="en-GB" sz="3200" dirty="0">
                <a:solidFill>
                  <a:schemeClr val="tx1"/>
                </a:solidFill>
              </a:rPr>
            </a:br>
            <a:r>
              <a:rPr lang="en-GB" sz="3200" dirty="0">
                <a:solidFill>
                  <a:schemeClr val="tx1"/>
                </a:solidFill>
              </a:rPr>
              <a:t>critically </a:t>
            </a:r>
            <a:br>
              <a:rPr lang="en-GB" sz="3200" dirty="0">
                <a:solidFill>
                  <a:schemeClr val="tx1"/>
                </a:solidFill>
              </a:rPr>
            </a:br>
            <a:endParaRPr lang="en-GB" sz="3200" dirty="0">
              <a:solidFill>
                <a:schemeClr val="tx1"/>
              </a:solidFill>
            </a:endParaRPr>
          </a:p>
        </p:txBody>
      </p:sp>
      <p:pic>
        <p:nvPicPr>
          <p:cNvPr id="6" name="Audio 5">
            <a:extLst>
              <a:ext uri="{FF2B5EF4-FFF2-40B4-BE49-F238E27FC236}">
                <a16:creationId xmlns:a16="http://schemas.microsoft.com/office/drawing/2014/main" id="{BCB76F56-F798-CCA3-5636-73BCC9A211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60420112"/>
      </p:ext>
    </p:extLst>
  </p:cSld>
  <p:clrMapOvr>
    <a:masterClrMapping/>
  </p:clrMapOvr>
  <mc:AlternateContent xmlns:mc="http://schemas.openxmlformats.org/markup-compatibility/2006" xmlns:p14="http://schemas.microsoft.com/office/powerpoint/2010/main">
    <mc:Choice Requires="p14">
      <p:transition spd="slow" p14:dur="2000" advTm="25324"/>
    </mc:Choice>
    <mc:Fallback xmlns="">
      <p:transition spd="slow" advTm="25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8E2DC-C567-227D-A6B1-3D1B7B6ADC86}"/>
              </a:ext>
            </a:extLst>
          </p:cNvPr>
          <p:cNvSpPr>
            <a:spLocks noGrp="1"/>
          </p:cNvSpPr>
          <p:nvPr>
            <p:ph type="title"/>
          </p:nvPr>
        </p:nvSpPr>
        <p:spPr>
          <a:xfrm>
            <a:off x="2231136" y="86868"/>
            <a:ext cx="7729728" cy="1188720"/>
          </a:xfrm>
        </p:spPr>
        <p:txBody>
          <a:bodyPr>
            <a:normAutofit/>
          </a:bodyPr>
          <a:lstStyle/>
          <a:p>
            <a:r>
              <a:rPr lang="en-GB" sz="4000" u="sng" dirty="0"/>
              <a:t>School context</a:t>
            </a:r>
          </a:p>
        </p:txBody>
      </p:sp>
      <p:sp>
        <p:nvSpPr>
          <p:cNvPr id="4" name="Content Placeholder 2">
            <a:extLst>
              <a:ext uri="{FF2B5EF4-FFF2-40B4-BE49-F238E27FC236}">
                <a16:creationId xmlns:a16="http://schemas.microsoft.com/office/drawing/2014/main" id="{45E63F1C-0ABA-060E-EC3C-FED7EB410B35}"/>
              </a:ext>
            </a:extLst>
          </p:cNvPr>
          <p:cNvSpPr>
            <a:spLocks noGrp="1"/>
          </p:cNvSpPr>
          <p:nvPr>
            <p:ph idx="1"/>
          </p:nvPr>
        </p:nvSpPr>
        <p:spPr>
          <a:xfrm>
            <a:off x="858837" y="1935163"/>
            <a:ext cx="10474325" cy="4198937"/>
          </a:xfrm>
        </p:spPr>
        <p:txBody>
          <a:bodyPr>
            <a:normAutofit/>
          </a:bodyPr>
          <a:lstStyle/>
          <a:p>
            <a:r>
              <a:rPr lang="en-GB" sz="2400" dirty="0"/>
              <a:t>A valley school. </a:t>
            </a:r>
          </a:p>
          <a:p>
            <a:r>
              <a:rPr lang="en-GB" sz="2400" dirty="0"/>
              <a:t>6 classes with mixed year groups, part time nursery children.  Also, the school has a hearing-impaired class with 3 pupils that are integrated part time into mainstream education. </a:t>
            </a:r>
          </a:p>
          <a:p>
            <a:r>
              <a:rPr lang="en-GB" sz="2400" dirty="0"/>
              <a:t>51% of pupils are FSM (School A, 2023). The average of pupils in Wales eligible for free school meals is 21%. (Wales Online, 2022).</a:t>
            </a:r>
          </a:p>
          <a:p>
            <a:r>
              <a:rPr lang="en-GB" sz="2400" dirty="0"/>
              <a:t>8.57% of pupils have ALN (School A, 2023). The average of pupils in Wales who had ALN is 4.5%. (Cardiff Newsroom, 2023).</a:t>
            </a:r>
          </a:p>
          <a:p>
            <a:endParaRPr lang="en-GB" sz="2400" dirty="0"/>
          </a:p>
        </p:txBody>
      </p:sp>
      <p:pic>
        <p:nvPicPr>
          <p:cNvPr id="32" name="Audio 31">
            <a:extLst>
              <a:ext uri="{FF2B5EF4-FFF2-40B4-BE49-F238E27FC236}">
                <a16:creationId xmlns:a16="http://schemas.microsoft.com/office/drawing/2014/main" id="{B0336047-D55D-1185-B71C-6C2220BEFE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46434268"/>
      </p:ext>
    </p:extLst>
  </p:cSld>
  <p:clrMapOvr>
    <a:masterClrMapping/>
  </p:clrMapOvr>
  <mc:AlternateContent xmlns:mc="http://schemas.openxmlformats.org/markup-compatibility/2006" xmlns:p14="http://schemas.microsoft.com/office/powerpoint/2010/main">
    <mc:Choice Requires="p14">
      <p:transition spd="slow" p14:dur="2000" advTm="49763"/>
    </mc:Choice>
    <mc:Fallback xmlns="">
      <p:transition spd="slow" advTm="49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0CA6E-F606-918E-CD6B-1F4A7ECEA5CF}"/>
              </a:ext>
            </a:extLst>
          </p:cNvPr>
          <p:cNvSpPr>
            <a:spLocks noGrp="1"/>
          </p:cNvSpPr>
          <p:nvPr>
            <p:ph type="title"/>
          </p:nvPr>
        </p:nvSpPr>
        <p:spPr>
          <a:xfrm>
            <a:off x="2231136" y="0"/>
            <a:ext cx="7729728" cy="1188720"/>
          </a:xfrm>
        </p:spPr>
        <p:txBody>
          <a:bodyPr/>
          <a:lstStyle/>
          <a:p>
            <a:r>
              <a:rPr lang="en-GB" dirty="0"/>
              <a:t>Four core purposes</a:t>
            </a:r>
          </a:p>
        </p:txBody>
      </p:sp>
      <p:pic>
        <p:nvPicPr>
          <p:cNvPr id="8" name="Picture 7" descr="A colorful circle with text&#10;&#10;Description automatically generated">
            <a:extLst>
              <a:ext uri="{FF2B5EF4-FFF2-40B4-BE49-F238E27FC236}">
                <a16:creationId xmlns:a16="http://schemas.microsoft.com/office/drawing/2014/main" id="{34103BF3-9F6F-7F57-E0EA-BFAB8AE13B55}"/>
              </a:ext>
            </a:extLst>
          </p:cNvPr>
          <p:cNvPicPr>
            <a:picLocks noChangeAspect="1"/>
          </p:cNvPicPr>
          <p:nvPr/>
        </p:nvPicPr>
        <p:blipFill>
          <a:blip r:embed="rId4"/>
          <a:stretch>
            <a:fillRect/>
          </a:stretch>
        </p:blipFill>
        <p:spPr>
          <a:xfrm>
            <a:off x="3371850" y="1329710"/>
            <a:ext cx="5448300" cy="5410200"/>
          </a:xfrm>
          <a:prstGeom prst="rect">
            <a:avLst/>
          </a:prstGeom>
        </p:spPr>
      </p:pic>
      <p:sp>
        <p:nvSpPr>
          <p:cNvPr id="9" name="Up Arrow 8">
            <a:extLst>
              <a:ext uri="{FF2B5EF4-FFF2-40B4-BE49-F238E27FC236}">
                <a16:creationId xmlns:a16="http://schemas.microsoft.com/office/drawing/2014/main" id="{F7290BCF-87E6-C7DF-AB3A-14D5FF11BA28}"/>
              </a:ext>
            </a:extLst>
          </p:cNvPr>
          <p:cNvSpPr/>
          <p:nvPr/>
        </p:nvSpPr>
        <p:spPr>
          <a:xfrm rot="17130706">
            <a:off x="2301264" y="2042224"/>
            <a:ext cx="481913" cy="1569308"/>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Up Arrow 9">
            <a:extLst>
              <a:ext uri="{FF2B5EF4-FFF2-40B4-BE49-F238E27FC236}">
                <a16:creationId xmlns:a16="http://schemas.microsoft.com/office/drawing/2014/main" id="{91663B04-6AF1-4521-157F-42A60013780F}"/>
              </a:ext>
            </a:extLst>
          </p:cNvPr>
          <p:cNvSpPr/>
          <p:nvPr/>
        </p:nvSpPr>
        <p:spPr>
          <a:xfrm rot="15773094">
            <a:off x="2244238" y="4439961"/>
            <a:ext cx="481913" cy="1733452"/>
          </a:xfrm>
          <a:prstGeom prst="up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Up Arrow 10">
            <a:extLst>
              <a:ext uri="{FF2B5EF4-FFF2-40B4-BE49-F238E27FC236}">
                <a16:creationId xmlns:a16="http://schemas.microsoft.com/office/drawing/2014/main" id="{69C257C1-55F3-AF53-28E4-8B4788CE6601}"/>
              </a:ext>
            </a:extLst>
          </p:cNvPr>
          <p:cNvSpPr/>
          <p:nvPr/>
        </p:nvSpPr>
        <p:spPr>
          <a:xfrm rot="4739729">
            <a:off x="9428978" y="2075428"/>
            <a:ext cx="481913" cy="1733452"/>
          </a:xfrm>
          <a:prstGeom prst="up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a:extLst>
              <a:ext uri="{FF2B5EF4-FFF2-40B4-BE49-F238E27FC236}">
                <a16:creationId xmlns:a16="http://schemas.microsoft.com/office/drawing/2014/main" id="{79F54340-17AD-DA89-1D20-F0D06B5084B0}"/>
              </a:ext>
            </a:extLst>
          </p:cNvPr>
          <p:cNvSpPr/>
          <p:nvPr/>
        </p:nvSpPr>
        <p:spPr>
          <a:xfrm rot="5942446">
            <a:off x="9431940" y="4579149"/>
            <a:ext cx="481913" cy="1733452"/>
          </a:xfrm>
          <a:prstGeom prst="up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1">
            <a:extLst>
              <a:ext uri="{FF2B5EF4-FFF2-40B4-BE49-F238E27FC236}">
                <a16:creationId xmlns:a16="http://schemas.microsoft.com/office/drawing/2014/main" id="{0875BDA9-F2B1-E871-1F88-80CF4F5FDF15}"/>
              </a:ext>
            </a:extLst>
          </p:cNvPr>
          <p:cNvSpPr txBox="1">
            <a:spLocks/>
          </p:cNvSpPr>
          <p:nvPr/>
        </p:nvSpPr>
        <p:spPr bwMode="black">
          <a:xfrm>
            <a:off x="9926" y="1945821"/>
            <a:ext cx="1625281"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Amber</a:t>
            </a:r>
          </a:p>
        </p:txBody>
      </p:sp>
      <p:sp>
        <p:nvSpPr>
          <p:cNvPr id="14" name="Title 1">
            <a:extLst>
              <a:ext uri="{FF2B5EF4-FFF2-40B4-BE49-F238E27FC236}">
                <a16:creationId xmlns:a16="http://schemas.microsoft.com/office/drawing/2014/main" id="{90BDCE78-F634-5F6C-0941-4971B7631E64}"/>
              </a:ext>
            </a:extLst>
          </p:cNvPr>
          <p:cNvSpPr txBox="1">
            <a:spLocks/>
          </p:cNvSpPr>
          <p:nvPr/>
        </p:nvSpPr>
        <p:spPr bwMode="black">
          <a:xfrm>
            <a:off x="0" y="4851515"/>
            <a:ext cx="1625281"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ethel</a:t>
            </a:r>
          </a:p>
        </p:txBody>
      </p:sp>
      <p:sp>
        <p:nvSpPr>
          <p:cNvPr id="17" name="Title 1">
            <a:extLst>
              <a:ext uri="{FF2B5EF4-FFF2-40B4-BE49-F238E27FC236}">
                <a16:creationId xmlns:a16="http://schemas.microsoft.com/office/drawing/2014/main" id="{AA78D6EF-FC42-FAC9-9661-E446820F0EE8}"/>
              </a:ext>
            </a:extLst>
          </p:cNvPr>
          <p:cNvSpPr txBox="1">
            <a:spLocks/>
          </p:cNvSpPr>
          <p:nvPr/>
        </p:nvSpPr>
        <p:spPr bwMode="black">
          <a:xfrm>
            <a:off x="10520995" y="2053816"/>
            <a:ext cx="1625281"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err="1"/>
              <a:t>ent</a:t>
            </a:r>
            <a:endParaRPr lang="en-GB" dirty="0"/>
          </a:p>
        </p:txBody>
      </p:sp>
      <p:sp>
        <p:nvSpPr>
          <p:cNvPr id="18" name="Title 1">
            <a:extLst>
              <a:ext uri="{FF2B5EF4-FFF2-40B4-BE49-F238E27FC236}">
                <a16:creationId xmlns:a16="http://schemas.microsoft.com/office/drawing/2014/main" id="{4C1F47FB-D8BB-0C75-D404-8157C62CC878}"/>
              </a:ext>
            </a:extLst>
          </p:cNvPr>
          <p:cNvSpPr txBox="1">
            <a:spLocks/>
          </p:cNvSpPr>
          <p:nvPr/>
        </p:nvSpPr>
        <p:spPr bwMode="black">
          <a:xfrm>
            <a:off x="10520995" y="5041366"/>
            <a:ext cx="1625281"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heath</a:t>
            </a:r>
          </a:p>
        </p:txBody>
      </p:sp>
      <p:pic>
        <p:nvPicPr>
          <p:cNvPr id="29" name="Audio 28">
            <a:extLst>
              <a:ext uri="{FF2B5EF4-FFF2-40B4-BE49-F238E27FC236}">
                <a16:creationId xmlns:a16="http://schemas.microsoft.com/office/drawing/2014/main" id="{5546F496-EDBF-9FDB-AA27-388B971C71E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51704374"/>
      </p:ext>
    </p:extLst>
  </p:cSld>
  <p:clrMapOvr>
    <a:masterClrMapping/>
  </p:clrMapOvr>
  <mc:AlternateContent xmlns:mc="http://schemas.openxmlformats.org/markup-compatibility/2006" xmlns:p14="http://schemas.microsoft.com/office/powerpoint/2010/main">
    <mc:Choice Requires="p14">
      <p:transition spd="slow" p14:dur="2000" advTm="37178"/>
    </mc:Choice>
    <mc:Fallback xmlns="">
      <p:transition spd="slow" advTm="37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A2735-BB9D-5D05-7CC3-B15D61B1272A}"/>
              </a:ext>
            </a:extLst>
          </p:cNvPr>
          <p:cNvSpPr>
            <a:spLocks noGrp="1"/>
          </p:cNvSpPr>
          <p:nvPr>
            <p:ph type="title"/>
          </p:nvPr>
        </p:nvSpPr>
        <p:spPr>
          <a:xfrm>
            <a:off x="2231136" y="0"/>
            <a:ext cx="7729728" cy="1188720"/>
          </a:xfrm>
        </p:spPr>
        <p:txBody>
          <a:bodyPr/>
          <a:lstStyle/>
          <a:p>
            <a:r>
              <a:rPr lang="en-GB" u="sng" dirty="0"/>
              <a:t>A federation of schools</a:t>
            </a:r>
          </a:p>
        </p:txBody>
      </p:sp>
      <p:sp>
        <p:nvSpPr>
          <p:cNvPr id="4" name="Title 1">
            <a:extLst>
              <a:ext uri="{FF2B5EF4-FFF2-40B4-BE49-F238E27FC236}">
                <a16:creationId xmlns:a16="http://schemas.microsoft.com/office/drawing/2014/main" id="{FD3E8AD1-BCBC-D8FE-E929-B1603DBA1122}"/>
              </a:ext>
            </a:extLst>
          </p:cNvPr>
          <p:cNvSpPr txBox="1">
            <a:spLocks/>
          </p:cNvSpPr>
          <p:nvPr/>
        </p:nvSpPr>
        <p:spPr bwMode="black">
          <a:xfrm>
            <a:off x="4401313" y="1198788"/>
            <a:ext cx="3307884" cy="841249"/>
          </a:xfrm>
          <a:prstGeom prst="rect">
            <a:avLst/>
          </a:prstGeom>
          <a:solidFill>
            <a:srgbClr val="FFFFFF"/>
          </a:solidFill>
          <a:ln w="31750" cap="sq">
            <a:solidFill>
              <a:srgbClr val="404040"/>
            </a:solidFill>
            <a:miter lim="800000"/>
          </a:ln>
        </p:spPr>
        <p:txBody>
          <a:bodyPr vert="horz" lIns="182880" tIns="182880" rIns="182880" bIns="182880" rtlCol="0" anchor="ctr">
            <a:normAutofit fontScale="92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My PTE school</a:t>
            </a:r>
          </a:p>
        </p:txBody>
      </p:sp>
      <p:sp>
        <p:nvSpPr>
          <p:cNvPr id="5" name="Up-down Arrow 4">
            <a:extLst>
              <a:ext uri="{FF2B5EF4-FFF2-40B4-BE49-F238E27FC236}">
                <a16:creationId xmlns:a16="http://schemas.microsoft.com/office/drawing/2014/main" id="{37E58F2F-3F67-E732-185D-7A3017828937}"/>
              </a:ext>
            </a:extLst>
          </p:cNvPr>
          <p:cNvSpPr/>
          <p:nvPr/>
        </p:nvSpPr>
        <p:spPr>
          <a:xfrm rot="2004742">
            <a:off x="3712359" y="1847880"/>
            <a:ext cx="841248" cy="2941860"/>
          </a:xfrm>
          <a:prstGeom prst="upDownArrow">
            <a:avLst>
              <a:gd name="adj1" fmla="val 32277"/>
              <a:gd name="adj2" fmla="val 50000"/>
            </a:avLst>
          </a:prstGeom>
          <a:solidFill>
            <a:schemeClr val="tx1"/>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6" name="Up-down Arrow 5">
            <a:extLst>
              <a:ext uri="{FF2B5EF4-FFF2-40B4-BE49-F238E27FC236}">
                <a16:creationId xmlns:a16="http://schemas.microsoft.com/office/drawing/2014/main" id="{57414AAC-A099-90F4-CE38-EE1EB67DB894}"/>
              </a:ext>
            </a:extLst>
          </p:cNvPr>
          <p:cNvSpPr/>
          <p:nvPr/>
        </p:nvSpPr>
        <p:spPr>
          <a:xfrm rot="9083079">
            <a:off x="7524246" y="1912352"/>
            <a:ext cx="841248" cy="2830056"/>
          </a:xfrm>
          <a:prstGeom prst="upDownArrow">
            <a:avLst>
              <a:gd name="adj1" fmla="val 32277"/>
              <a:gd name="adj2" fmla="val 50000"/>
            </a:avLst>
          </a:prstGeom>
          <a:solidFill>
            <a:schemeClr val="tx1"/>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7" name="Title 1">
            <a:extLst>
              <a:ext uri="{FF2B5EF4-FFF2-40B4-BE49-F238E27FC236}">
                <a16:creationId xmlns:a16="http://schemas.microsoft.com/office/drawing/2014/main" id="{A03E7600-8199-F0F5-C4E4-72166858E79A}"/>
              </a:ext>
            </a:extLst>
          </p:cNvPr>
          <p:cNvSpPr txBox="1">
            <a:spLocks/>
          </p:cNvSpPr>
          <p:nvPr/>
        </p:nvSpPr>
        <p:spPr bwMode="black">
          <a:xfrm>
            <a:off x="107858" y="4583254"/>
            <a:ext cx="3307884" cy="816956"/>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School B</a:t>
            </a:r>
          </a:p>
        </p:txBody>
      </p:sp>
      <p:sp>
        <p:nvSpPr>
          <p:cNvPr id="8" name="Title 1">
            <a:extLst>
              <a:ext uri="{FF2B5EF4-FFF2-40B4-BE49-F238E27FC236}">
                <a16:creationId xmlns:a16="http://schemas.microsoft.com/office/drawing/2014/main" id="{B3B94ED0-DF87-E397-C42F-7BECAC043749}"/>
              </a:ext>
            </a:extLst>
          </p:cNvPr>
          <p:cNvSpPr txBox="1">
            <a:spLocks/>
          </p:cNvSpPr>
          <p:nvPr/>
        </p:nvSpPr>
        <p:spPr bwMode="black">
          <a:xfrm>
            <a:off x="8417992" y="4583254"/>
            <a:ext cx="3306989" cy="829102"/>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School C</a:t>
            </a:r>
          </a:p>
        </p:txBody>
      </p:sp>
      <p:sp>
        <p:nvSpPr>
          <p:cNvPr id="9" name="Up-down Arrow 8">
            <a:extLst>
              <a:ext uri="{FF2B5EF4-FFF2-40B4-BE49-F238E27FC236}">
                <a16:creationId xmlns:a16="http://schemas.microsoft.com/office/drawing/2014/main" id="{97F748E6-4660-E075-03FD-0C53C901142B}"/>
              </a:ext>
            </a:extLst>
          </p:cNvPr>
          <p:cNvSpPr/>
          <p:nvPr/>
        </p:nvSpPr>
        <p:spPr>
          <a:xfrm rot="5400000">
            <a:off x="5522685" y="2517048"/>
            <a:ext cx="841248" cy="4949367"/>
          </a:xfrm>
          <a:prstGeom prst="upDownArrow">
            <a:avLst>
              <a:gd name="adj1" fmla="val 32277"/>
              <a:gd name="adj2" fmla="val 50000"/>
            </a:avLst>
          </a:prstGeom>
          <a:solidFill>
            <a:schemeClr val="tx1"/>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10" name="Content Placeholder 2">
            <a:extLst>
              <a:ext uri="{FF2B5EF4-FFF2-40B4-BE49-F238E27FC236}">
                <a16:creationId xmlns:a16="http://schemas.microsoft.com/office/drawing/2014/main" id="{FA70019D-975B-5A00-027B-B9AA86298558}"/>
              </a:ext>
            </a:extLst>
          </p:cNvPr>
          <p:cNvSpPr>
            <a:spLocks noGrp="1"/>
          </p:cNvSpPr>
          <p:nvPr>
            <p:ph idx="1"/>
          </p:nvPr>
        </p:nvSpPr>
        <p:spPr>
          <a:xfrm>
            <a:off x="107858" y="5473282"/>
            <a:ext cx="11617123" cy="1384718"/>
          </a:xfrm>
        </p:spPr>
        <p:txBody>
          <a:bodyPr>
            <a:normAutofit/>
          </a:bodyPr>
          <a:lstStyle/>
          <a:p>
            <a:pPr marL="0" indent="0">
              <a:buNone/>
            </a:pPr>
            <a:r>
              <a:rPr lang="en-GB" sz="2600" dirty="0"/>
              <a:t>In the federation, the vision must be shared to improve outcomes for pupils by all schools working together to promote good practice amongst the schools (Estyn, 2019)</a:t>
            </a:r>
          </a:p>
          <a:p>
            <a:endParaRPr lang="en-GB" sz="2400" dirty="0"/>
          </a:p>
        </p:txBody>
      </p:sp>
      <p:pic>
        <p:nvPicPr>
          <p:cNvPr id="38" name="Audio 37">
            <a:extLst>
              <a:ext uri="{FF2B5EF4-FFF2-40B4-BE49-F238E27FC236}">
                <a16:creationId xmlns:a16="http://schemas.microsoft.com/office/drawing/2014/main" id="{2CF79171-7837-EB58-4910-FDF1262D3B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07620355"/>
      </p:ext>
    </p:extLst>
  </p:cSld>
  <p:clrMapOvr>
    <a:masterClrMapping/>
  </p:clrMapOvr>
  <mc:AlternateContent xmlns:mc="http://schemas.openxmlformats.org/markup-compatibility/2006" xmlns:p14="http://schemas.microsoft.com/office/powerpoint/2010/main">
    <mc:Choice Requires="p14">
      <p:transition spd="slow" p14:dur="2000" advTm="43024"/>
    </mc:Choice>
    <mc:Fallback xmlns="">
      <p:transition spd="slow" advTm="43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50B39-5C19-E300-AA49-0BA2686FD774}"/>
              </a:ext>
            </a:extLst>
          </p:cNvPr>
          <p:cNvSpPr>
            <a:spLocks noGrp="1"/>
          </p:cNvSpPr>
          <p:nvPr>
            <p:ph type="title"/>
          </p:nvPr>
        </p:nvSpPr>
        <p:spPr>
          <a:xfrm>
            <a:off x="4401313" y="662340"/>
            <a:ext cx="3307884" cy="1188720"/>
          </a:xfrm>
        </p:spPr>
        <p:txBody>
          <a:bodyPr/>
          <a:lstStyle/>
          <a:p>
            <a:r>
              <a:rPr lang="en-GB" dirty="0"/>
              <a:t>learner</a:t>
            </a:r>
          </a:p>
        </p:txBody>
      </p:sp>
      <p:sp>
        <p:nvSpPr>
          <p:cNvPr id="5" name="Up-down Arrow 4">
            <a:extLst>
              <a:ext uri="{FF2B5EF4-FFF2-40B4-BE49-F238E27FC236}">
                <a16:creationId xmlns:a16="http://schemas.microsoft.com/office/drawing/2014/main" id="{B611332A-23E0-65B2-2D66-FD1EF1D903A2}"/>
              </a:ext>
            </a:extLst>
          </p:cNvPr>
          <p:cNvSpPr/>
          <p:nvPr/>
        </p:nvSpPr>
        <p:spPr>
          <a:xfrm rot="2004742">
            <a:off x="3712359" y="1839580"/>
            <a:ext cx="841248" cy="2941860"/>
          </a:xfrm>
          <a:prstGeom prst="upDownArrow">
            <a:avLst>
              <a:gd name="adj1" fmla="val 32277"/>
              <a:gd name="adj2" fmla="val 50000"/>
            </a:avLst>
          </a:prstGeom>
          <a:solidFill>
            <a:schemeClr val="tx1"/>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6" name="Up-down Arrow 5">
            <a:extLst>
              <a:ext uri="{FF2B5EF4-FFF2-40B4-BE49-F238E27FC236}">
                <a16:creationId xmlns:a16="http://schemas.microsoft.com/office/drawing/2014/main" id="{D2D72163-5842-1512-020D-2364F7B05027}"/>
              </a:ext>
            </a:extLst>
          </p:cNvPr>
          <p:cNvSpPr/>
          <p:nvPr/>
        </p:nvSpPr>
        <p:spPr>
          <a:xfrm rot="9083079">
            <a:off x="7551018" y="1885109"/>
            <a:ext cx="841248" cy="2941860"/>
          </a:xfrm>
          <a:prstGeom prst="upDownArrow">
            <a:avLst>
              <a:gd name="adj1" fmla="val 32277"/>
              <a:gd name="adj2" fmla="val 50000"/>
            </a:avLst>
          </a:prstGeom>
          <a:solidFill>
            <a:schemeClr val="tx1"/>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7" name="Title 1">
            <a:extLst>
              <a:ext uri="{FF2B5EF4-FFF2-40B4-BE49-F238E27FC236}">
                <a16:creationId xmlns:a16="http://schemas.microsoft.com/office/drawing/2014/main" id="{5112A996-4AB0-18BD-AFDD-79D82130D45A}"/>
              </a:ext>
            </a:extLst>
          </p:cNvPr>
          <p:cNvSpPr txBox="1">
            <a:spLocks/>
          </p:cNvSpPr>
          <p:nvPr/>
        </p:nvSpPr>
        <p:spPr bwMode="black">
          <a:xfrm>
            <a:off x="556769" y="4525356"/>
            <a:ext cx="2783629"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school</a:t>
            </a:r>
          </a:p>
        </p:txBody>
      </p:sp>
      <p:sp>
        <p:nvSpPr>
          <p:cNvPr id="8" name="Title 1">
            <a:extLst>
              <a:ext uri="{FF2B5EF4-FFF2-40B4-BE49-F238E27FC236}">
                <a16:creationId xmlns:a16="http://schemas.microsoft.com/office/drawing/2014/main" id="{EA88D078-4539-4732-126A-68D6C7D89AC1}"/>
              </a:ext>
            </a:extLst>
          </p:cNvPr>
          <p:cNvSpPr txBox="1">
            <a:spLocks/>
          </p:cNvSpPr>
          <p:nvPr/>
        </p:nvSpPr>
        <p:spPr bwMode="black">
          <a:xfrm>
            <a:off x="8686800" y="4618644"/>
            <a:ext cx="2773680"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community</a:t>
            </a:r>
          </a:p>
        </p:txBody>
      </p:sp>
      <p:sp>
        <p:nvSpPr>
          <p:cNvPr id="9" name="Up-down Arrow 8">
            <a:extLst>
              <a:ext uri="{FF2B5EF4-FFF2-40B4-BE49-F238E27FC236}">
                <a16:creationId xmlns:a16="http://schemas.microsoft.com/office/drawing/2014/main" id="{4F0981EC-E6D9-F45F-5451-EEE01221019D}"/>
              </a:ext>
            </a:extLst>
          </p:cNvPr>
          <p:cNvSpPr/>
          <p:nvPr/>
        </p:nvSpPr>
        <p:spPr>
          <a:xfrm rot="5400000">
            <a:off x="5638656" y="2620212"/>
            <a:ext cx="841248" cy="4999008"/>
          </a:xfrm>
          <a:prstGeom prst="upDownArrow">
            <a:avLst>
              <a:gd name="adj1" fmla="val 32277"/>
              <a:gd name="adj2" fmla="val 50000"/>
            </a:avLst>
          </a:prstGeom>
          <a:solidFill>
            <a:schemeClr val="tx1"/>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pic>
        <p:nvPicPr>
          <p:cNvPr id="14" name="Audio 13">
            <a:extLst>
              <a:ext uri="{FF2B5EF4-FFF2-40B4-BE49-F238E27FC236}">
                <a16:creationId xmlns:a16="http://schemas.microsoft.com/office/drawing/2014/main" id="{851E5E08-44AE-7C51-84F2-9DB2141717D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1192434"/>
      </p:ext>
    </p:extLst>
  </p:cSld>
  <p:clrMapOvr>
    <a:masterClrMapping/>
  </p:clrMapOvr>
  <mc:AlternateContent xmlns:mc="http://schemas.openxmlformats.org/markup-compatibility/2006">
    <mc:Choice xmlns:p14="http://schemas.microsoft.com/office/powerpoint/2010/main" Requires="p14">
      <p:transition spd="slow" p14:dur="2000" advTm="32832"/>
    </mc:Choice>
    <mc:Fallback>
      <p:transition spd="slow" advTm="32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0612F-26A3-5A09-C2E0-083CB08CAECE}"/>
              </a:ext>
            </a:extLst>
          </p:cNvPr>
          <p:cNvSpPr>
            <a:spLocks noGrp="1"/>
          </p:cNvSpPr>
          <p:nvPr>
            <p:ph type="title"/>
          </p:nvPr>
        </p:nvSpPr>
        <p:spPr>
          <a:xfrm>
            <a:off x="1841078" y="0"/>
            <a:ext cx="8509844" cy="1188720"/>
          </a:xfrm>
        </p:spPr>
        <p:txBody>
          <a:bodyPr/>
          <a:lstStyle/>
          <a:p>
            <a:r>
              <a:rPr lang="en-GB" dirty="0"/>
              <a:t>Bronfenbrenner’s ecological system</a:t>
            </a:r>
          </a:p>
        </p:txBody>
      </p:sp>
      <p:sp>
        <p:nvSpPr>
          <p:cNvPr id="3" name="Content Placeholder 2">
            <a:extLst>
              <a:ext uri="{FF2B5EF4-FFF2-40B4-BE49-F238E27FC236}">
                <a16:creationId xmlns:a16="http://schemas.microsoft.com/office/drawing/2014/main" id="{59FBEBF7-5FA9-B42D-B475-8BD94F6AA2DE}"/>
              </a:ext>
            </a:extLst>
          </p:cNvPr>
          <p:cNvSpPr>
            <a:spLocks noGrp="1"/>
          </p:cNvSpPr>
          <p:nvPr>
            <p:ph idx="1"/>
          </p:nvPr>
        </p:nvSpPr>
        <p:spPr>
          <a:xfrm>
            <a:off x="656823" y="1337278"/>
            <a:ext cx="10818253" cy="942283"/>
          </a:xfrm>
        </p:spPr>
        <p:txBody>
          <a:bodyPr>
            <a:normAutofit/>
          </a:bodyPr>
          <a:lstStyle/>
          <a:p>
            <a:pPr marL="0" indent="0">
              <a:buNone/>
            </a:pPr>
            <a:r>
              <a:rPr lang="en-GB" sz="2400" dirty="0"/>
              <a:t>The child being at the centre of the ecological system enables support systems to work together for the child to have the best outcomes they possible can.</a:t>
            </a:r>
          </a:p>
        </p:txBody>
      </p:sp>
      <p:pic>
        <p:nvPicPr>
          <p:cNvPr id="5" name="Picture 4" descr="A diagram of the individual&#10;&#10;Description automatically generated">
            <a:extLst>
              <a:ext uri="{FF2B5EF4-FFF2-40B4-BE49-F238E27FC236}">
                <a16:creationId xmlns:a16="http://schemas.microsoft.com/office/drawing/2014/main" id="{86838600-A0AF-0EBB-DC09-971DED3D61D3}"/>
              </a:ext>
            </a:extLst>
          </p:cNvPr>
          <p:cNvPicPr>
            <a:picLocks noChangeAspect="1"/>
          </p:cNvPicPr>
          <p:nvPr/>
        </p:nvPicPr>
        <p:blipFill>
          <a:blip r:embed="rId4"/>
          <a:stretch>
            <a:fillRect/>
          </a:stretch>
        </p:blipFill>
        <p:spPr>
          <a:xfrm>
            <a:off x="75128" y="2112136"/>
            <a:ext cx="6020872" cy="4433910"/>
          </a:xfrm>
          <a:prstGeom prst="rect">
            <a:avLst/>
          </a:prstGeom>
        </p:spPr>
      </p:pic>
      <p:sp>
        <p:nvSpPr>
          <p:cNvPr id="6" name="Content Placeholder 2">
            <a:extLst>
              <a:ext uri="{FF2B5EF4-FFF2-40B4-BE49-F238E27FC236}">
                <a16:creationId xmlns:a16="http://schemas.microsoft.com/office/drawing/2014/main" id="{CFABC863-5B68-72EA-EF0C-395065FF3508}"/>
              </a:ext>
            </a:extLst>
          </p:cNvPr>
          <p:cNvSpPr txBox="1">
            <a:spLocks/>
          </p:cNvSpPr>
          <p:nvPr/>
        </p:nvSpPr>
        <p:spPr>
          <a:xfrm>
            <a:off x="0" y="6465194"/>
            <a:ext cx="6304209" cy="39280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Font typeface="Arial" panose="020B0604020202020204" pitchFamily="34" charset="0"/>
              <a:buNone/>
            </a:pPr>
            <a:r>
              <a:rPr lang="en-GB" sz="1600" dirty="0"/>
              <a:t>Figure 1: Bronfenbrenner’s Ecological System (1979), revised </a:t>
            </a:r>
            <a:r>
              <a:rPr lang="en-GB" sz="1600" dirty="0" err="1"/>
              <a:t>Spours</a:t>
            </a:r>
            <a:r>
              <a:rPr lang="en-GB" sz="1600" dirty="0"/>
              <a:t> 2021.</a:t>
            </a:r>
          </a:p>
        </p:txBody>
      </p:sp>
      <p:sp>
        <p:nvSpPr>
          <p:cNvPr id="7" name="Content Placeholder 2">
            <a:extLst>
              <a:ext uri="{FF2B5EF4-FFF2-40B4-BE49-F238E27FC236}">
                <a16:creationId xmlns:a16="http://schemas.microsoft.com/office/drawing/2014/main" id="{62091D6A-72E1-9C32-8D5A-41FE69F4A94C}"/>
              </a:ext>
            </a:extLst>
          </p:cNvPr>
          <p:cNvSpPr txBox="1">
            <a:spLocks/>
          </p:cNvSpPr>
          <p:nvPr/>
        </p:nvSpPr>
        <p:spPr>
          <a:xfrm>
            <a:off x="6304208" y="2900363"/>
            <a:ext cx="5812663" cy="178593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Font typeface="Arial" panose="020B0604020202020204" pitchFamily="34" charset="0"/>
              <a:buNone/>
            </a:pPr>
            <a:r>
              <a:rPr lang="en-GB" sz="2400" dirty="0"/>
              <a:t>Links are made in the microsystem and mesosystem to encourage development for the child to learn through both systems (Perron, 2017).</a:t>
            </a:r>
          </a:p>
        </p:txBody>
      </p:sp>
      <p:pic>
        <p:nvPicPr>
          <p:cNvPr id="23" name="Audio 22">
            <a:extLst>
              <a:ext uri="{FF2B5EF4-FFF2-40B4-BE49-F238E27FC236}">
                <a16:creationId xmlns:a16="http://schemas.microsoft.com/office/drawing/2014/main" id="{5F59439E-B103-9876-E8A8-869682365A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11554694"/>
      </p:ext>
    </p:extLst>
  </p:cSld>
  <p:clrMapOvr>
    <a:masterClrMapping/>
  </p:clrMapOvr>
  <mc:AlternateContent xmlns:mc="http://schemas.openxmlformats.org/markup-compatibility/2006" xmlns:p14="http://schemas.microsoft.com/office/powerpoint/2010/main">
    <mc:Choice Requires="p14">
      <p:transition spd="slow" p14:dur="2000" advTm="47081"/>
    </mc:Choice>
    <mc:Fallback xmlns="">
      <p:transition spd="slow" advTm="47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1ADD-AE07-E887-9D32-1F798224D3D6}"/>
              </a:ext>
            </a:extLst>
          </p:cNvPr>
          <p:cNvSpPr>
            <a:spLocks noGrp="1"/>
          </p:cNvSpPr>
          <p:nvPr>
            <p:ph type="title"/>
          </p:nvPr>
        </p:nvSpPr>
        <p:spPr>
          <a:xfrm>
            <a:off x="2231136" y="196596"/>
            <a:ext cx="7729728" cy="1188720"/>
          </a:xfrm>
        </p:spPr>
        <p:txBody>
          <a:bodyPr/>
          <a:lstStyle/>
          <a:p>
            <a:r>
              <a:rPr lang="en-GB" dirty="0"/>
              <a:t>Community</a:t>
            </a:r>
          </a:p>
        </p:txBody>
      </p:sp>
      <p:sp>
        <p:nvSpPr>
          <p:cNvPr id="3" name="Content Placeholder 2">
            <a:extLst>
              <a:ext uri="{FF2B5EF4-FFF2-40B4-BE49-F238E27FC236}">
                <a16:creationId xmlns:a16="http://schemas.microsoft.com/office/drawing/2014/main" id="{6CB0C557-B951-BBC6-89FE-F348C575E309}"/>
              </a:ext>
            </a:extLst>
          </p:cNvPr>
          <p:cNvSpPr>
            <a:spLocks noGrp="1"/>
          </p:cNvSpPr>
          <p:nvPr>
            <p:ph idx="1"/>
          </p:nvPr>
        </p:nvSpPr>
        <p:spPr>
          <a:xfrm>
            <a:off x="670560" y="1609344"/>
            <a:ext cx="10850880" cy="3101983"/>
          </a:xfrm>
        </p:spPr>
        <p:txBody>
          <a:bodyPr>
            <a:normAutofit/>
          </a:bodyPr>
          <a:lstStyle/>
          <a:p>
            <a:pPr marL="0" indent="0">
              <a:buNone/>
            </a:pPr>
            <a:r>
              <a:rPr lang="en-GB" sz="2400" dirty="0"/>
              <a:t>PTE 1 has strong links with the community with their being embedded links to the community which is seen throughout each topic of work. </a:t>
            </a:r>
          </a:p>
          <a:p>
            <a:pPr marL="0" indent="0">
              <a:buNone/>
            </a:pPr>
            <a:endParaRPr lang="en-GB" sz="2400" dirty="0"/>
          </a:p>
          <a:p>
            <a:pPr marL="0" indent="0">
              <a:buNone/>
            </a:pPr>
            <a:r>
              <a:rPr lang="en-GB" sz="2400" dirty="0"/>
              <a:t>‘Our school has strong links with the local church group, library, community arts centre and Welsh medium primary school.’ (School A, 2023).</a:t>
            </a:r>
          </a:p>
        </p:txBody>
      </p:sp>
      <p:pic>
        <p:nvPicPr>
          <p:cNvPr id="6" name="Picture 5" descr="A group of multi coloured wooden stick figures">
            <a:extLst>
              <a:ext uri="{FF2B5EF4-FFF2-40B4-BE49-F238E27FC236}">
                <a16:creationId xmlns:a16="http://schemas.microsoft.com/office/drawing/2014/main" id="{0E2D503B-955D-778A-9191-D2F0DD2416A8}"/>
              </a:ext>
            </a:extLst>
          </p:cNvPr>
          <p:cNvPicPr>
            <a:picLocks noChangeAspect="1"/>
          </p:cNvPicPr>
          <p:nvPr/>
        </p:nvPicPr>
        <p:blipFill>
          <a:blip r:embed="rId4"/>
          <a:stretch>
            <a:fillRect/>
          </a:stretch>
        </p:blipFill>
        <p:spPr>
          <a:xfrm>
            <a:off x="4362245" y="4046541"/>
            <a:ext cx="3467509" cy="2404230"/>
          </a:xfrm>
          <a:prstGeom prst="rect">
            <a:avLst/>
          </a:prstGeom>
        </p:spPr>
      </p:pic>
      <p:pic>
        <p:nvPicPr>
          <p:cNvPr id="28" name="Audio 27">
            <a:extLst>
              <a:ext uri="{FF2B5EF4-FFF2-40B4-BE49-F238E27FC236}">
                <a16:creationId xmlns:a16="http://schemas.microsoft.com/office/drawing/2014/main" id="{3C7E53EA-B7CB-0E11-696A-FB5CD59252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46163589"/>
      </p:ext>
    </p:extLst>
  </p:cSld>
  <p:clrMapOvr>
    <a:masterClrMapping/>
  </p:clrMapOvr>
  <mc:AlternateContent xmlns:mc="http://schemas.openxmlformats.org/markup-compatibility/2006" xmlns:p14="http://schemas.microsoft.com/office/powerpoint/2010/main">
    <mc:Choice Requires="p14">
      <p:transition spd="slow" p14:dur="2000" advTm="37553"/>
    </mc:Choice>
    <mc:Fallback xmlns="">
      <p:transition spd="slow" advTm="37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5D9F9-6722-371C-095D-2FAD8ACC32A3}"/>
              </a:ext>
            </a:extLst>
          </p:cNvPr>
          <p:cNvSpPr>
            <a:spLocks noGrp="1"/>
          </p:cNvSpPr>
          <p:nvPr>
            <p:ph type="title"/>
          </p:nvPr>
        </p:nvSpPr>
        <p:spPr>
          <a:xfrm>
            <a:off x="3644120" y="2834640"/>
            <a:ext cx="4903760" cy="1188720"/>
          </a:xfrm>
        </p:spPr>
        <p:txBody>
          <a:bodyPr/>
          <a:lstStyle/>
          <a:p>
            <a:r>
              <a:rPr lang="en-GB" dirty="0"/>
              <a:t>How did pte1 work with the community? </a:t>
            </a:r>
          </a:p>
        </p:txBody>
      </p:sp>
      <p:sp>
        <p:nvSpPr>
          <p:cNvPr id="4" name="Title 1">
            <a:extLst>
              <a:ext uri="{FF2B5EF4-FFF2-40B4-BE49-F238E27FC236}">
                <a16:creationId xmlns:a16="http://schemas.microsoft.com/office/drawing/2014/main" id="{F6D9ED39-94CF-235C-E315-753945381DC6}"/>
              </a:ext>
            </a:extLst>
          </p:cNvPr>
          <p:cNvSpPr txBox="1">
            <a:spLocks/>
          </p:cNvSpPr>
          <p:nvPr/>
        </p:nvSpPr>
        <p:spPr bwMode="black">
          <a:xfrm>
            <a:off x="383619" y="269597"/>
            <a:ext cx="3750499"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Family learning workshops</a:t>
            </a:r>
          </a:p>
        </p:txBody>
      </p:sp>
      <p:sp>
        <p:nvSpPr>
          <p:cNvPr id="5" name="Title 1">
            <a:extLst>
              <a:ext uri="{FF2B5EF4-FFF2-40B4-BE49-F238E27FC236}">
                <a16:creationId xmlns:a16="http://schemas.microsoft.com/office/drawing/2014/main" id="{6EE4DB69-2CCA-ECF1-604C-7EE5DBB22B64}"/>
              </a:ext>
            </a:extLst>
          </p:cNvPr>
          <p:cNvSpPr txBox="1">
            <a:spLocks/>
          </p:cNvSpPr>
          <p:nvPr/>
        </p:nvSpPr>
        <p:spPr bwMode="black">
          <a:xfrm>
            <a:off x="8057884" y="296213"/>
            <a:ext cx="3750499"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Community visits</a:t>
            </a:r>
          </a:p>
        </p:txBody>
      </p:sp>
      <p:sp>
        <p:nvSpPr>
          <p:cNvPr id="6" name="Title 1">
            <a:extLst>
              <a:ext uri="{FF2B5EF4-FFF2-40B4-BE49-F238E27FC236}">
                <a16:creationId xmlns:a16="http://schemas.microsoft.com/office/drawing/2014/main" id="{BEF3AD2B-8065-080E-046E-A948C15E9CD8}"/>
              </a:ext>
            </a:extLst>
          </p:cNvPr>
          <p:cNvSpPr txBox="1">
            <a:spLocks/>
          </p:cNvSpPr>
          <p:nvPr/>
        </p:nvSpPr>
        <p:spPr bwMode="black">
          <a:xfrm>
            <a:off x="8057883" y="5097886"/>
            <a:ext cx="3750499"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Fundraisers</a:t>
            </a:r>
          </a:p>
        </p:txBody>
      </p:sp>
      <p:sp>
        <p:nvSpPr>
          <p:cNvPr id="7" name="Title 1">
            <a:extLst>
              <a:ext uri="{FF2B5EF4-FFF2-40B4-BE49-F238E27FC236}">
                <a16:creationId xmlns:a16="http://schemas.microsoft.com/office/drawing/2014/main" id="{33E5D2E9-6758-3889-51BC-B3127C19C890}"/>
              </a:ext>
            </a:extLst>
          </p:cNvPr>
          <p:cNvSpPr txBox="1">
            <a:spLocks/>
          </p:cNvSpPr>
          <p:nvPr/>
        </p:nvSpPr>
        <p:spPr bwMode="black">
          <a:xfrm>
            <a:off x="383618" y="5097886"/>
            <a:ext cx="3750499"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School fetes</a:t>
            </a:r>
          </a:p>
        </p:txBody>
      </p:sp>
      <p:pic>
        <p:nvPicPr>
          <p:cNvPr id="9" name="Audio 8">
            <a:extLst>
              <a:ext uri="{FF2B5EF4-FFF2-40B4-BE49-F238E27FC236}">
                <a16:creationId xmlns:a16="http://schemas.microsoft.com/office/drawing/2014/main" id="{C2AEB3BC-EDC0-B2B4-1748-E59F3AF149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99762232"/>
      </p:ext>
    </p:extLst>
  </p:cSld>
  <p:clrMapOvr>
    <a:masterClrMapping/>
  </p:clrMapOvr>
  <mc:AlternateContent xmlns:mc="http://schemas.openxmlformats.org/markup-compatibility/2006" xmlns:p14="http://schemas.microsoft.com/office/powerpoint/2010/main">
    <mc:Choice Requires="p14">
      <p:transition spd="slow" p14:dur="2000" advTm="24540"/>
    </mc:Choice>
    <mc:Fallback xmlns="">
      <p:transition spd="slow" advTm="24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21DF6-4784-5235-4B03-72538E00137B}"/>
              </a:ext>
            </a:extLst>
          </p:cNvPr>
          <p:cNvSpPr>
            <a:spLocks noGrp="1"/>
          </p:cNvSpPr>
          <p:nvPr>
            <p:ph type="title"/>
          </p:nvPr>
        </p:nvSpPr>
        <p:spPr>
          <a:xfrm>
            <a:off x="2231136" y="188976"/>
            <a:ext cx="7729728" cy="1188720"/>
          </a:xfrm>
        </p:spPr>
        <p:txBody>
          <a:bodyPr/>
          <a:lstStyle/>
          <a:p>
            <a:r>
              <a:rPr lang="en-GB" dirty="0"/>
              <a:t>Family learning workshops</a:t>
            </a:r>
          </a:p>
        </p:txBody>
      </p:sp>
      <p:sp>
        <p:nvSpPr>
          <p:cNvPr id="9" name="Content Placeholder 2">
            <a:extLst>
              <a:ext uri="{FF2B5EF4-FFF2-40B4-BE49-F238E27FC236}">
                <a16:creationId xmlns:a16="http://schemas.microsoft.com/office/drawing/2014/main" id="{338DBAE0-B33C-327A-EE7E-F72024466D5B}"/>
              </a:ext>
            </a:extLst>
          </p:cNvPr>
          <p:cNvSpPr>
            <a:spLocks noGrp="1"/>
          </p:cNvSpPr>
          <p:nvPr>
            <p:ph idx="1"/>
          </p:nvPr>
        </p:nvSpPr>
        <p:spPr>
          <a:xfrm>
            <a:off x="545691" y="6016275"/>
            <a:ext cx="11100617" cy="887563"/>
          </a:xfrm>
        </p:spPr>
        <p:txBody>
          <a:bodyPr>
            <a:normAutofit fontScale="92500"/>
          </a:bodyPr>
          <a:lstStyle/>
          <a:p>
            <a:pPr marL="0" indent="0" algn="ctr">
              <a:buNone/>
            </a:pPr>
            <a:r>
              <a:rPr lang="en-GB" sz="2400" dirty="0"/>
              <a:t>Family learning can support parental involvement as it represents different parental behaviours such as engagement, communication and participation (Education Scotland, 2017).</a:t>
            </a:r>
          </a:p>
          <a:p>
            <a:pPr marL="0" indent="0">
              <a:buNone/>
            </a:pPr>
            <a:endParaRPr lang="en-GB" sz="2400" dirty="0"/>
          </a:p>
        </p:txBody>
      </p:sp>
      <p:pic>
        <p:nvPicPr>
          <p:cNvPr id="11" name="Picture 10" descr="Woman and children using coloured pencils">
            <a:extLst>
              <a:ext uri="{FF2B5EF4-FFF2-40B4-BE49-F238E27FC236}">
                <a16:creationId xmlns:a16="http://schemas.microsoft.com/office/drawing/2014/main" id="{96A7AEEE-5B35-56CF-261F-6201EE6B8D21}"/>
              </a:ext>
            </a:extLst>
          </p:cNvPr>
          <p:cNvPicPr>
            <a:picLocks noChangeAspect="1"/>
          </p:cNvPicPr>
          <p:nvPr/>
        </p:nvPicPr>
        <p:blipFill>
          <a:blip r:embed="rId4"/>
          <a:stretch>
            <a:fillRect/>
          </a:stretch>
        </p:blipFill>
        <p:spPr>
          <a:xfrm>
            <a:off x="6485597" y="1632151"/>
            <a:ext cx="5324167" cy="4212175"/>
          </a:xfrm>
          <a:prstGeom prst="rect">
            <a:avLst/>
          </a:prstGeom>
        </p:spPr>
      </p:pic>
      <p:pic>
        <p:nvPicPr>
          <p:cNvPr id="13" name="Picture 12" descr="Woman and two girls at table with laptop and workbooks">
            <a:extLst>
              <a:ext uri="{FF2B5EF4-FFF2-40B4-BE49-F238E27FC236}">
                <a16:creationId xmlns:a16="http://schemas.microsoft.com/office/drawing/2014/main" id="{D1449D96-A353-A00F-0340-50CD96BC1C52}"/>
              </a:ext>
            </a:extLst>
          </p:cNvPr>
          <p:cNvPicPr>
            <a:picLocks noChangeAspect="1"/>
          </p:cNvPicPr>
          <p:nvPr/>
        </p:nvPicPr>
        <p:blipFill>
          <a:blip r:embed="rId5"/>
          <a:stretch>
            <a:fillRect/>
          </a:stretch>
        </p:blipFill>
        <p:spPr>
          <a:xfrm>
            <a:off x="545691" y="1632151"/>
            <a:ext cx="5449538" cy="4212175"/>
          </a:xfrm>
          <a:prstGeom prst="rect">
            <a:avLst/>
          </a:prstGeom>
        </p:spPr>
      </p:pic>
      <p:pic>
        <p:nvPicPr>
          <p:cNvPr id="5" name="Audio 4">
            <a:extLst>
              <a:ext uri="{FF2B5EF4-FFF2-40B4-BE49-F238E27FC236}">
                <a16:creationId xmlns:a16="http://schemas.microsoft.com/office/drawing/2014/main" id="{EDE36B02-4C7F-2E9A-1C11-7F486A05D39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74213668"/>
      </p:ext>
    </p:extLst>
  </p:cSld>
  <p:clrMapOvr>
    <a:masterClrMapping/>
  </p:clrMapOvr>
  <mc:AlternateContent xmlns:mc="http://schemas.openxmlformats.org/markup-compatibility/2006" xmlns:p14="http://schemas.microsoft.com/office/powerpoint/2010/main">
    <mc:Choice Requires="p14">
      <p:transition spd="slow" p14:dur="2000" advTm="31460"/>
    </mc:Choice>
    <mc:Fallback xmlns="">
      <p:transition spd="slow" advTm="31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63FF0-975F-C85D-D6DE-9964048471FA}"/>
              </a:ext>
            </a:extLst>
          </p:cNvPr>
          <p:cNvSpPr>
            <a:spLocks noGrp="1"/>
          </p:cNvSpPr>
          <p:nvPr>
            <p:ph type="title"/>
          </p:nvPr>
        </p:nvSpPr>
        <p:spPr>
          <a:xfrm>
            <a:off x="2231136" y="11655"/>
            <a:ext cx="7729728" cy="1188720"/>
          </a:xfrm>
        </p:spPr>
        <p:txBody>
          <a:bodyPr/>
          <a:lstStyle/>
          <a:p>
            <a:r>
              <a:rPr lang="en-GB" dirty="0"/>
              <a:t>Family learning sessions</a:t>
            </a:r>
          </a:p>
        </p:txBody>
      </p:sp>
      <p:sp>
        <p:nvSpPr>
          <p:cNvPr id="6" name="Content Placeholder 2">
            <a:extLst>
              <a:ext uri="{FF2B5EF4-FFF2-40B4-BE49-F238E27FC236}">
                <a16:creationId xmlns:a16="http://schemas.microsoft.com/office/drawing/2014/main" id="{BC02575A-768E-BD5E-2D3A-5565059FC08D}"/>
              </a:ext>
            </a:extLst>
          </p:cNvPr>
          <p:cNvSpPr>
            <a:spLocks noGrp="1"/>
          </p:cNvSpPr>
          <p:nvPr>
            <p:ph idx="1"/>
          </p:nvPr>
        </p:nvSpPr>
        <p:spPr>
          <a:xfrm>
            <a:off x="545691" y="6016275"/>
            <a:ext cx="11100617" cy="887563"/>
          </a:xfrm>
        </p:spPr>
        <p:txBody>
          <a:bodyPr>
            <a:normAutofit/>
          </a:bodyPr>
          <a:lstStyle/>
          <a:p>
            <a:pPr marL="0" indent="0" algn="ctr">
              <a:buNone/>
            </a:pPr>
            <a:r>
              <a:rPr lang="en-GB" sz="2400" dirty="0"/>
              <a:t>The sessions that are completed in the Family Learning sessions are ideas that are taken from pupil voice sheets.</a:t>
            </a:r>
          </a:p>
        </p:txBody>
      </p:sp>
      <p:pic>
        <p:nvPicPr>
          <p:cNvPr id="4" name="Picture 3" descr="A black and white skeleton made out of white pieces of paper&#10;&#10;Description automatically generated">
            <a:extLst>
              <a:ext uri="{FF2B5EF4-FFF2-40B4-BE49-F238E27FC236}">
                <a16:creationId xmlns:a16="http://schemas.microsoft.com/office/drawing/2014/main" id="{1D46621D-B782-5324-2F52-BBC17B595B35}"/>
              </a:ext>
            </a:extLst>
          </p:cNvPr>
          <p:cNvPicPr>
            <a:picLocks noChangeAspect="1"/>
          </p:cNvPicPr>
          <p:nvPr/>
        </p:nvPicPr>
        <p:blipFill rotWithShape="1">
          <a:blip r:embed="rId5"/>
          <a:srcRect l="14540" t="3902" r="18395" b="32164"/>
          <a:stretch/>
        </p:blipFill>
        <p:spPr>
          <a:xfrm>
            <a:off x="528702" y="1410930"/>
            <a:ext cx="3431058" cy="4384561"/>
          </a:xfrm>
          <a:prstGeom prst="rect">
            <a:avLst/>
          </a:prstGeom>
        </p:spPr>
      </p:pic>
      <p:pic>
        <p:nvPicPr>
          <p:cNvPr id="5" name="Picture 4" descr="Paper house and paper trees">
            <a:extLst>
              <a:ext uri="{FF2B5EF4-FFF2-40B4-BE49-F238E27FC236}">
                <a16:creationId xmlns:a16="http://schemas.microsoft.com/office/drawing/2014/main" id="{E1EB4DC8-77B7-AFA7-1B72-673875CF8FFE}"/>
              </a:ext>
            </a:extLst>
          </p:cNvPr>
          <p:cNvPicPr>
            <a:picLocks noChangeAspect="1"/>
          </p:cNvPicPr>
          <p:nvPr/>
        </p:nvPicPr>
        <p:blipFill rotWithShape="1">
          <a:blip r:embed="rId6"/>
          <a:srcRect t="51445" r="75964" b="7278"/>
          <a:stretch/>
        </p:blipFill>
        <p:spPr>
          <a:xfrm>
            <a:off x="8137768" y="1410930"/>
            <a:ext cx="3525530" cy="4384560"/>
          </a:xfrm>
          <a:prstGeom prst="rect">
            <a:avLst/>
          </a:prstGeom>
        </p:spPr>
      </p:pic>
      <p:pic>
        <p:nvPicPr>
          <p:cNvPr id="13" name="Audio 12">
            <a:extLst>
              <a:ext uri="{FF2B5EF4-FFF2-40B4-BE49-F238E27FC236}">
                <a16:creationId xmlns:a16="http://schemas.microsoft.com/office/drawing/2014/main" id="{A1B1FA11-2F65-D598-CB68-32F6F4AB8E1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2954227"/>
      </p:ext>
    </p:extLst>
  </p:cSld>
  <p:clrMapOvr>
    <a:masterClrMapping/>
  </p:clrMapOvr>
  <mc:AlternateContent xmlns:mc="http://schemas.openxmlformats.org/markup-compatibility/2006">
    <mc:Choice xmlns:p14="http://schemas.microsoft.com/office/powerpoint/2010/main" Requires="p14">
      <p:transition spd="slow" p14:dur="2000" advTm="22327"/>
    </mc:Choice>
    <mc:Fallback>
      <p:transition spd="slow" advTm="22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ue and white map with black text&#10;&#10;Description automatically generated">
            <a:extLst>
              <a:ext uri="{FF2B5EF4-FFF2-40B4-BE49-F238E27FC236}">
                <a16:creationId xmlns:a16="http://schemas.microsoft.com/office/drawing/2014/main" id="{5B9D36C2-3ED6-F7C0-9969-FCD938DB303D}"/>
              </a:ext>
            </a:extLst>
          </p:cNvPr>
          <p:cNvPicPr>
            <a:picLocks noGrp="1" noChangeAspect="1"/>
          </p:cNvPicPr>
          <p:nvPr>
            <p:ph idx="1"/>
          </p:nvPr>
        </p:nvPicPr>
        <p:blipFill>
          <a:blip r:embed="rId5"/>
          <a:stretch>
            <a:fillRect/>
          </a:stretch>
        </p:blipFill>
        <p:spPr>
          <a:xfrm>
            <a:off x="730198" y="1700660"/>
            <a:ext cx="4139976" cy="3456679"/>
          </a:xfrm>
        </p:spPr>
      </p:pic>
      <p:pic>
        <p:nvPicPr>
          <p:cNvPr id="7" name="Picture 6" descr="A close-up of a drawing&#10;&#10;Description automatically generated">
            <a:extLst>
              <a:ext uri="{FF2B5EF4-FFF2-40B4-BE49-F238E27FC236}">
                <a16:creationId xmlns:a16="http://schemas.microsoft.com/office/drawing/2014/main" id="{90BCA1FD-7F20-F86C-2E4B-446A8A16F621}"/>
              </a:ext>
            </a:extLst>
          </p:cNvPr>
          <p:cNvPicPr>
            <a:picLocks noChangeAspect="1"/>
          </p:cNvPicPr>
          <p:nvPr/>
        </p:nvPicPr>
        <p:blipFill>
          <a:blip r:embed="rId6"/>
          <a:stretch>
            <a:fillRect/>
          </a:stretch>
        </p:blipFill>
        <p:spPr>
          <a:xfrm>
            <a:off x="7321826" y="1700660"/>
            <a:ext cx="4139976" cy="3456679"/>
          </a:xfrm>
          <a:prstGeom prst="rect">
            <a:avLst/>
          </a:prstGeom>
        </p:spPr>
      </p:pic>
      <p:sp>
        <p:nvSpPr>
          <p:cNvPr id="8" name="Title 1">
            <a:extLst>
              <a:ext uri="{FF2B5EF4-FFF2-40B4-BE49-F238E27FC236}">
                <a16:creationId xmlns:a16="http://schemas.microsoft.com/office/drawing/2014/main" id="{3C6357AA-AD1F-5007-0207-614464793F86}"/>
              </a:ext>
            </a:extLst>
          </p:cNvPr>
          <p:cNvSpPr>
            <a:spLocks noGrp="1"/>
          </p:cNvSpPr>
          <p:nvPr>
            <p:ph type="title"/>
          </p:nvPr>
        </p:nvSpPr>
        <p:spPr>
          <a:xfrm>
            <a:off x="2246243" y="0"/>
            <a:ext cx="7673009" cy="1188720"/>
          </a:xfrm>
        </p:spPr>
        <p:txBody>
          <a:bodyPr>
            <a:normAutofit/>
          </a:bodyPr>
          <a:lstStyle/>
          <a:p>
            <a:r>
              <a:rPr lang="en-GB" dirty="0"/>
              <a:t>Four core purpose linked to family </a:t>
            </a:r>
            <a:r>
              <a:rPr lang="en-GB"/>
              <a:t>learning session</a:t>
            </a:r>
            <a:endParaRPr lang="en-GB" dirty="0"/>
          </a:p>
        </p:txBody>
      </p:sp>
      <p:sp>
        <p:nvSpPr>
          <p:cNvPr id="2" name="Content Placeholder 2">
            <a:extLst>
              <a:ext uri="{FF2B5EF4-FFF2-40B4-BE49-F238E27FC236}">
                <a16:creationId xmlns:a16="http://schemas.microsoft.com/office/drawing/2014/main" id="{4FCCD15F-85D8-1FB9-890D-F8367BE56BF6}"/>
              </a:ext>
            </a:extLst>
          </p:cNvPr>
          <p:cNvSpPr txBox="1">
            <a:spLocks/>
          </p:cNvSpPr>
          <p:nvPr/>
        </p:nvSpPr>
        <p:spPr>
          <a:xfrm>
            <a:off x="545691" y="6016275"/>
            <a:ext cx="11100617" cy="88756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lgn="ctr">
              <a:buFont typeface="Arial" panose="020B0604020202020204" pitchFamily="34" charset="0"/>
              <a:buNone/>
            </a:pPr>
            <a:r>
              <a:rPr lang="en-GB" sz="2400" dirty="0"/>
              <a:t>In family learning session, pupils are both ethically informed citizens and enterprising, creative contributors.</a:t>
            </a:r>
          </a:p>
        </p:txBody>
      </p:sp>
      <p:pic>
        <p:nvPicPr>
          <p:cNvPr id="14" name="Audio 13">
            <a:extLst>
              <a:ext uri="{FF2B5EF4-FFF2-40B4-BE49-F238E27FC236}">
                <a16:creationId xmlns:a16="http://schemas.microsoft.com/office/drawing/2014/main" id="{3FEDF11F-DAEC-D011-95C5-F3ADECCAEDB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17872262"/>
      </p:ext>
    </p:extLst>
  </p:cSld>
  <p:clrMapOvr>
    <a:masterClrMapping/>
  </p:clrMapOvr>
  <mc:AlternateContent xmlns:mc="http://schemas.openxmlformats.org/markup-compatibility/2006">
    <mc:Choice xmlns:p14="http://schemas.microsoft.com/office/powerpoint/2010/main" Requires="p14">
      <p:transition spd="slow" p14:dur="2000" advTm="16868"/>
    </mc:Choice>
    <mc:Fallback>
      <p:transition spd="slow" advTm="16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E9949-3582-B113-AEC1-FD9329EEB2C8}"/>
              </a:ext>
            </a:extLst>
          </p:cNvPr>
          <p:cNvSpPr>
            <a:spLocks noGrp="1"/>
          </p:cNvSpPr>
          <p:nvPr>
            <p:ph type="title"/>
          </p:nvPr>
        </p:nvSpPr>
        <p:spPr>
          <a:xfrm>
            <a:off x="3946773" y="0"/>
            <a:ext cx="4298453" cy="1188720"/>
          </a:xfrm>
        </p:spPr>
        <p:txBody>
          <a:bodyPr/>
          <a:lstStyle/>
          <a:p>
            <a:r>
              <a:rPr lang="en-GB" dirty="0"/>
              <a:t>Family learning sessions</a:t>
            </a:r>
          </a:p>
        </p:txBody>
      </p:sp>
      <p:sp>
        <p:nvSpPr>
          <p:cNvPr id="4" name="Title 1">
            <a:extLst>
              <a:ext uri="{FF2B5EF4-FFF2-40B4-BE49-F238E27FC236}">
                <a16:creationId xmlns:a16="http://schemas.microsoft.com/office/drawing/2014/main" id="{10DEE32B-695A-E8E9-4570-1EE803260103}"/>
              </a:ext>
            </a:extLst>
          </p:cNvPr>
          <p:cNvSpPr txBox="1">
            <a:spLocks/>
          </p:cNvSpPr>
          <p:nvPr/>
        </p:nvSpPr>
        <p:spPr bwMode="black">
          <a:xfrm>
            <a:off x="0" y="1863357"/>
            <a:ext cx="4298453"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high attendance from families</a:t>
            </a:r>
          </a:p>
        </p:txBody>
      </p:sp>
      <p:sp>
        <p:nvSpPr>
          <p:cNvPr id="5" name="Title 1">
            <a:extLst>
              <a:ext uri="{FF2B5EF4-FFF2-40B4-BE49-F238E27FC236}">
                <a16:creationId xmlns:a16="http://schemas.microsoft.com/office/drawing/2014/main" id="{BEBDDC27-4D04-7A82-0B58-C57313880648}"/>
              </a:ext>
            </a:extLst>
          </p:cNvPr>
          <p:cNvSpPr txBox="1">
            <a:spLocks/>
          </p:cNvSpPr>
          <p:nvPr/>
        </p:nvSpPr>
        <p:spPr bwMode="black">
          <a:xfrm>
            <a:off x="0" y="3036623"/>
            <a:ext cx="4298453"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Engagement</a:t>
            </a:r>
          </a:p>
        </p:txBody>
      </p:sp>
      <p:sp>
        <p:nvSpPr>
          <p:cNvPr id="6" name="Title 1">
            <a:extLst>
              <a:ext uri="{FF2B5EF4-FFF2-40B4-BE49-F238E27FC236}">
                <a16:creationId xmlns:a16="http://schemas.microsoft.com/office/drawing/2014/main" id="{D46D2013-8FD3-BADA-357F-6F26E0816B98}"/>
              </a:ext>
            </a:extLst>
          </p:cNvPr>
          <p:cNvSpPr txBox="1">
            <a:spLocks/>
          </p:cNvSpPr>
          <p:nvPr/>
        </p:nvSpPr>
        <p:spPr bwMode="black">
          <a:xfrm>
            <a:off x="598" y="4209889"/>
            <a:ext cx="4298453"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Building relationships</a:t>
            </a:r>
          </a:p>
        </p:txBody>
      </p:sp>
      <p:sp>
        <p:nvSpPr>
          <p:cNvPr id="7" name="Title 1">
            <a:extLst>
              <a:ext uri="{FF2B5EF4-FFF2-40B4-BE49-F238E27FC236}">
                <a16:creationId xmlns:a16="http://schemas.microsoft.com/office/drawing/2014/main" id="{73D2C96E-0963-E3A9-ABF0-AF20C643E562}"/>
              </a:ext>
            </a:extLst>
          </p:cNvPr>
          <p:cNvSpPr txBox="1">
            <a:spLocks/>
          </p:cNvSpPr>
          <p:nvPr/>
        </p:nvSpPr>
        <p:spPr bwMode="black">
          <a:xfrm>
            <a:off x="0" y="5398609"/>
            <a:ext cx="4298453"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Links to topic</a:t>
            </a:r>
          </a:p>
        </p:txBody>
      </p:sp>
      <p:sp>
        <p:nvSpPr>
          <p:cNvPr id="8" name="Title 1">
            <a:extLst>
              <a:ext uri="{FF2B5EF4-FFF2-40B4-BE49-F238E27FC236}">
                <a16:creationId xmlns:a16="http://schemas.microsoft.com/office/drawing/2014/main" id="{55AA819A-5749-BD6A-D086-8E63C1B86E3A}"/>
              </a:ext>
            </a:extLst>
          </p:cNvPr>
          <p:cNvSpPr txBox="1">
            <a:spLocks/>
          </p:cNvSpPr>
          <p:nvPr/>
        </p:nvSpPr>
        <p:spPr bwMode="black">
          <a:xfrm>
            <a:off x="329054" y="594360"/>
            <a:ext cx="3282572"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Positives</a:t>
            </a:r>
          </a:p>
        </p:txBody>
      </p:sp>
      <p:sp>
        <p:nvSpPr>
          <p:cNvPr id="9" name="Title 1">
            <a:extLst>
              <a:ext uri="{FF2B5EF4-FFF2-40B4-BE49-F238E27FC236}">
                <a16:creationId xmlns:a16="http://schemas.microsoft.com/office/drawing/2014/main" id="{ACB1FC47-BCA8-A291-B056-14B30DBB9615}"/>
              </a:ext>
            </a:extLst>
          </p:cNvPr>
          <p:cNvSpPr txBox="1">
            <a:spLocks/>
          </p:cNvSpPr>
          <p:nvPr/>
        </p:nvSpPr>
        <p:spPr bwMode="black">
          <a:xfrm>
            <a:off x="8580374" y="594360"/>
            <a:ext cx="3282572"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Negatives</a:t>
            </a:r>
          </a:p>
        </p:txBody>
      </p:sp>
      <p:sp>
        <p:nvSpPr>
          <p:cNvPr id="10" name="Title 1">
            <a:extLst>
              <a:ext uri="{FF2B5EF4-FFF2-40B4-BE49-F238E27FC236}">
                <a16:creationId xmlns:a16="http://schemas.microsoft.com/office/drawing/2014/main" id="{3F1E00C0-61E6-747D-A359-A615710CA46F}"/>
              </a:ext>
            </a:extLst>
          </p:cNvPr>
          <p:cNvSpPr txBox="1">
            <a:spLocks/>
          </p:cNvSpPr>
          <p:nvPr/>
        </p:nvSpPr>
        <p:spPr bwMode="black">
          <a:xfrm>
            <a:off x="7893547" y="1863357"/>
            <a:ext cx="4298453"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Not all pupils had families there</a:t>
            </a:r>
          </a:p>
        </p:txBody>
      </p:sp>
      <p:sp>
        <p:nvSpPr>
          <p:cNvPr id="11" name="Title 1">
            <a:extLst>
              <a:ext uri="{FF2B5EF4-FFF2-40B4-BE49-F238E27FC236}">
                <a16:creationId xmlns:a16="http://schemas.microsoft.com/office/drawing/2014/main" id="{ED0AE745-C6F0-7D7C-822E-092959B19E4F}"/>
              </a:ext>
            </a:extLst>
          </p:cNvPr>
          <p:cNvSpPr txBox="1">
            <a:spLocks/>
          </p:cNvSpPr>
          <p:nvPr/>
        </p:nvSpPr>
        <p:spPr bwMode="black">
          <a:xfrm>
            <a:off x="7893547" y="4236292"/>
            <a:ext cx="4298453" cy="2351038"/>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Some pupils let families do their work</a:t>
            </a:r>
          </a:p>
        </p:txBody>
      </p:sp>
      <p:sp>
        <p:nvSpPr>
          <p:cNvPr id="13" name="Title 1">
            <a:extLst>
              <a:ext uri="{FF2B5EF4-FFF2-40B4-BE49-F238E27FC236}">
                <a16:creationId xmlns:a16="http://schemas.microsoft.com/office/drawing/2014/main" id="{B1BAFF4A-DCBB-028B-528E-D7C7C103528D}"/>
              </a:ext>
            </a:extLst>
          </p:cNvPr>
          <p:cNvSpPr txBox="1">
            <a:spLocks/>
          </p:cNvSpPr>
          <p:nvPr/>
        </p:nvSpPr>
        <p:spPr bwMode="black">
          <a:xfrm>
            <a:off x="7892949" y="3047571"/>
            <a:ext cx="4298453"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Behaviour change from pupils</a:t>
            </a:r>
          </a:p>
        </p:txBody>
      </p:sp>
      <p:pic>
        <p:nvPicPr>
          <p:cNvPr id="20" name="Audio 19">
            <a:extLst>
              <a:ext uri="{FF2B5EF4-FFF2-40B4-BE49-F238E27FC236}">
                <a16:creationId xmlns:a16="http://schemas.microsoft.com/office/drawing/2014/main" id="{DDB96DBF-3BD8-47F4-2FB0-8EC9FDCA2A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09877748"/>
      </p:ext>
    </p:extLst>
  </p:cSld>
  <p:clrMapOvr>
    <a:masterClrMapping/>
  </p:clrMapOvr>
  <mc:AlternateContent xmlns:mc="http://schemas.openxmlformats.org/markup-compatibility/2006" xmlns:p14="http://schemas.microsoft.com/office/powerpoint/2010/main">
    <mc:Choice Requires="p14">
      <p:transition spd="slow" p14:dur="2000" advTm="86237"/>
    </mc:Choice>
    <mc:Fallback xmlns="">
      <p:transition spd="slow" advTm="86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EFB6E-7AC4-92A7-C500-477A5CF724AC}"/>
              </a:ext>
            </a:extLst>
          </p:cNvPr>
          <p:cNvSpPr>
            <a:spLocks noGrp="1"/>
          </p:cNvSpPr>
          <p:nvPr>
            <p:ph type="title"/>
          </p:nvPr>
        </p:nvSpPr>
        <p:spPr>
          <a:xfrm>
            <a:off x="2231136" y="172212"/>
            <a:ext cx="7729728" cy="1188720"/>
          </a:xfrm>
        </p:spPr>
        <p:txBody>
          <a:bodyPr/>
          <a:lstStyle/>
          <a:p>
            <a:r>
              <a:rPr lang="en-GB" dirty="0"/>
              <a:t>Importance of family learning</a:t>
            </a:r>
          </a:p>
        </p:txBody>
      </p:sp>
      <p:sp>
        <p:nvSpPr>
          <p:cNvPr id="3" name="Content Placeholder 2">
            <a:extLst>
              <a:ext uri="{FF2B5EF4-FFF2-40B4-BE49-F238E27FC236}">
                <a16:creationId xmlns:a16="http://schemas.microsoft.com/office/drawing/2014/main" id="{0E51A1C3-F86C-4FD4-3D64-07F6DF35C7A2}"/>
              </a:ext>
            </a:extLst>
          </p:cNvPr>
          <p:cNvSpPr>
            <a:spLocks noGrp="1"/>
          </p:cNvSpPr>
          <p:nvPr>
            <p:ph idx="1"/>
          </p:nvPr>
        </p:nvSpPr>
        <p:spPr>
          <a:xfrm>
            <a:off x="950976" y="1878008"/>
            <a:ext cx="10290048" cy="4278952"/>
          </a:xfrm>
        </p:spPr>
        <p:txBody>
          <a:bodyPr>
            <a:normAutofit lnSpcReduction="10000"/>
          </a:bodyPr>
          <a:lstStyle/>
          <a:p>
            <a:pPr marL="0" indent="0">
              <a:buNone/>
            </a:pPr>
            <a:r>
              <a:rPr lang="en-GB" sz="2400" dirty="0"/>
              <a:t>Engagement from families in pupils learning can encourage the development of pupils which can lead pupils to higher outcomes from education (Adamski et al, 2013).</a:t>
            </a:r>
          </a:p>
          <a:p>
            <a:pPr marL="0" indent="0">
              <a:buNone/>
            </a:pPr>
            <a:endParaRPr lang="en-GB" sz="2400" dirty="0"/>
          </a:p>
          <a:p>
            <a:pPr marL="0" indent="0">
              <a:buNone/>
            </a:pPr>
            <a:r>
              <a:rPr lang="en-GB" sz="2400" dirty="0"/>
              <a:t>Parents who are active participants in their child’s educations has shown signs of development for pupils in many different areas such as emotional, social and academic (Fan &amp; Chan, 2001;  </a:t>
            </a:r>
            <a:r>
              <a:rPr lang="en-GB" sz="2400" dirty="0" err="1"/>
              <a:t>Boonk</a:t>
            </a:r>
            <a:r>
              <a:rPr lang="en-GB" sz="2400" dirty="0"/>
              <a:t> et al 2018).</a:t>
            </a:r>
          </a:p>
          <a:p>
            <a:pPr marL="0" indent="0">
              <a:buNone/>
            </a:pPr>
            <a:endParaRPr lang="en-GB" sz="2400" dirty="0"/>
          </a:p>
          <a:p>
            <a:pPr marL="0" indent="0">
              <a:buNone/>
            </a:pPr>
            <a:r>
              <a:rPr lang="en-GB" sz="2400" dirty="0"/>
              <a:t>The relationship built between schools and families will reinforces positives throughout a child’s life, family engagement needs to be a continuous theme across a child’s life (Hunt et al, 2015).</a:t>
            </a:r>
          </a:p>
        </p:txBody>
      </p:sp>
      <p:pic>
        <p:nvPicPr>
          <p:cNvPr id="8" name="Audio 7">
            <a:extLst>
              <a:ext uri="{FF2B5EF4-FFF2-40B4-BE49-F238E27FC236}">
                <a16:creationId xmlns:a16="http://schemas.microsoft.com/office/drawing/2014/main" id="{279FF238-5F8C-4B7F-E14A-F0E5AFCBA8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39262687"/>
      </p:ext>
    </p:extLst>
  </p:cSld>
  <p:clrMapOvr>
    <a:masterClrMapping/>
  </p:clrMapOvr>
  <mc:AlternateContent xmlns:mc="http://schemas.openxmlformats.org/markup-compatibility/2006">
    <mc:Choice xmlns:p14="http://schemas.microsoft.com/office/powerpoint/2010/main" Requires="p14">
      <p:transition spd="slow" p14:dur="2000" advTm="33076"/>
    </mc:Choice>
    <mc:Fallback>
      <p:transition spd="slow" advTm="33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EA30A40-192E-25DA-250F-7089A5DB7BB7}"/>
              </a:ext>
            </a:extLst>
          </p:cNvPr>
          <p:cNvSpPr>
            <a:spLocks noGrp="1"/>
          </p:cNvSpPr>
          <p:nvPr>
            <p:ph type="title"/>
          </p:nvPr>
        </p:nvSpPr>
        <p:spPr>
          <a:xfrm>
            <a:off x="2373754" y="2834640"/>
            <a:ext cx="7444492" cy="1635760"/>
          </a:xfrm>
        </p:spPr>
        <p:txBody>
          <a:bodyPr>
            <a:normAutofit/>
          </a:bodyPr>
          <a:lstStyle/>
          <a:p>
            <a:r>
              <a:rPr lang="en-GB" dirty="0"/>
              <a:t>Essentialness of a strong relationship with The school and the community</a:t>
            </a:r>
          </a:p>
        </p:txBody>
      </p:sp>
      <p:sp>
        <p:nvSpPr>
          <p:cNvPr id="6" name="Title 1">
            <a:extLst>
              <a:ext uri="{FF2B5EF4-FFF2-40B4-BE49-F238E27FC236}">
                <a16:creationId xmlns:a16="http://schemas.microsoft.com/office/drawing/2014/main" id="{7EF320F2-95F9-C7B3-ED97-0EF94769A520}"/>
              </a:ext>
            </a:extLst>
          </p:cNvPr>
          <p:cNvSpPr txBox="1">
            <a:spLocks/>
          </p:cNvSpPr>
          <p:nvPr/>
        </p:nvSpPr>
        <p:spPr bwMode="black">
          <a:xfrm>
            <a:off x="0" y="0"/>
            <a:ext cx="4394200" cy="2028092"/>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Positive attitude and behaviours reflected by pupils</a:t>
            </a:r>
          </a:p>
          <a:p>
            <a:r>
              <a:rPr lang="en-GB" dirty="0"/>
              <a:t>(</a:t>
            </a:r>
            <a:r>
              <a:rPr lang="en-GB" sz="1500" dirty="0"/>
              <a:t>Rouse and ware, 2017</a:t>
            </a:r>
            <a:r>
              <a:rPr lang="en-GB" dirty="0"/>
              <a:t>) </a:t>
            </a:r>
          </a:p>
        </p:txBody>
      </p:sp>
      <p:sp>
        <p:nvSpPr>
          <p:cNvPr id="7" name="Title 1">
            <a:extLst>
              <a:ext uri="{FF2B5EF4-FFF2-40B4-BE49-F238E27FC236}">
                <a16:creationId xmlns:a16="http://schemas.microsoft.com/office/drawing/2014/main" id="{0A1411BD-161A-0322-60E4-14E5704AF185}"/>
              </a:ext>
            </a:extLst>
          </p:cNvPr>
          <p:cNvSpPr txBox="1">
            <a:spLocks/>
          </p:cNvSpPr>
          <p:nvPr/>
        </p:nvSpPr>
        <p:spPr bwMode="black">
          <a:xfrm>
            <a:off x="7797800" y="0"/>
            <a:ext cx="4394200" cy="2028092"/>
          </a:xfrm>
          <a:prstGeom prst="rect">
            <a:avLst/>
          </a:prstGeom>
          <a:solidFill>
            <a:srgbClr val="FFFFFF"/>
          </a:solidFill>
          <a:ln w="31750" cap="sq">
            <a:solidFill>
              <a:srgbClr val="404040"/>
            </a:solidFill>
            <a:miter lim="800000"/>
          </a:ln>
        </p:spPr>
        <p:txBody>
          <a:bodyPr vert="horz" lIns="182880" tIns="182880" rIns="182880" bIns="182880" rtlCol="0" anchor="ctr">
            <a:normAutofit fontScale="92500"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Create a supportive environment to support achievement </a:t>
            </a:r>
          </a:p>
          <a:p>
            <a:r>
              <a:rPr lang="en-GB" dirty="0"/>
              <a:t>(</a:t>
            </a:r>
            <a:r>
              <a:rPr lang="en-GB" sz="1600" dirty="0" err="1"/>
              <a:t>kemmis</a:t>
            </a:r>
            <a:r>
              <a:rPr lang="en-GB" sz="1600" dirty="0"/>
              <a:t> et al, 2013) </a:t>
            </a:r>
          </a:p>
        </p:txBody>
      </p:sp>
      <p:sp>
        <p:nvSpPr>
          <p:cNvPr id="8" name="Title 1">
            <a:extLst>
              <a:ext uri="{FF2B5EF4-FFF2-40B4-BE49-F238E27FC236}">
                <a16:creationId xmlns:a16="http://schemas.microsoft.com/office/drawing/2014/main" id="{32C13426-A8A5-771C-A906-3867B7BFF638}"/>
              </a:ext>
            </a:extLst>
          </p:cNvPr>
          <p:cNvSpPr txBox="1">
            <a:spLocks/>
          </p:cNvSpPr>
          <p:nvPr/>
        </p:nvSpPr>
        <p:spPr bwMode="black">
          <a:xfrm>
            <a:off x="0" y="4829908"/>
            <a:ext cx="4394200" cy="2028092"/>
          </a:xfrm>
          <a:prstGeom prst="rect">
            <a:avLst/>
          </a:prstGeom>
          <a:solidFill>
            <a:srgbClr val="FFFFFF"/>
          </a:solidFill>
          <a:ln w="31750" cap="sq">
            <a:solidFill>
              <a:srgbClr val="404040"/>
            </a:solidFill>
            <a:miter lim="800000"/>
          </a:ln>
        </p:spPr>
        <p:txBody>
          <a:bodyPr vert="horz" lIns="182880" tIns="182880" rIns="182880" bIns="182880" rtlCol="0" anchor="ctr">
            <a:normAutofit fontScale="850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Creates a positive environment that enables student learning and community wellbeing</a:t>
            </a:r>
          </a:p>
          <a:p>
            <a:r>
              <a:rPr lang="en-GB" dirty="0"/>
              <a:t>(</a:t>
            </a:r>
            <a:r>
              <a:rPr lang="en-GB" sz="1500" dirty="0" err="1"/>
              <a:t>Kahlenberg</a:t>
            </a:r>
            <a:r>
              <a:rPr lang="en-GB" sz="1500" dirty="0"/>
              <a:t> and </a:t>
            </a:r>
            <a:r>
              <a:rPr lang="en-GB" sz="1500" dirty="0" err="1"/>
              <a:t>POtter</a:t>
            </a:r>
            <a:r>
              <a:rPr lang="en-GB" sz="1500" dirty="0"/>
              <a:t>, 2013</a:t>
            </a:r>
            <a:r>
              <a:rPr lang="en-GB" dirty="0"/>
              <a:t>) </a:t>
            </a:r>
          </a:p>
        </p:txBody>
      </p:sp>
      <p:sp>
        <p:nvSpPr>
          <p:cNvPr id="9" name="Title 1">
            <a:extLst>
              <a:ext uri="{FF2B5EF4-FFF2-40B4-BE49-F238E27FC236}">
                <a16:creationId xmlns:a16="http://schemas.microsoft.com/office/drawing/2014/main" id="{962D60D2-A7DF-753F-B4C8-369BC7AF2A9A}"/>
              </a:ext>
            </a:extLst>
          </p:cNvPr>
          <p:cNvSpPr txBox="1">
            <a:spLocks/>
          </p:cNvSpPr>
          <p:nvPr/>
        </p:nvSpPr>
        <p:spPr bwMode="black">
          <a:xfrm>
            <a:off x="7772400" y="4829908"/>
            <a:ext cx="4394200" cy="2028092"/>
          </a:xfrm>
          <a:prstGeom prst="rect">
            <a:avLst/>
          </a:prstGeom>
          <a:solidFill>
            <a:srgbClr val="FFFFFF"/>
          </a:solidFill>
          <a:ln w="31750" cap="sq">
            <a:solidFill>
              <a:srgbClr val="404040"/>
            </a:solidFill>
            <a:miter lim="800000"/>
          </a:ln>
        </p:spPr>
        <p:txBody>
          <a:bodyPr vert="horz" lIns="182880" tIns="182880" rIns="182880" bIns="182880" rtlCol="0" anchor="ctr">
            <a:normAutofit fontScale="850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Builds crucial relationships where pupils can thrive socially and academically.</a:t>
            </a:r>
          </a:p>
          <a:p>
            <a:r>
              <a:rPr lang="en-GB" dirty="0"/>
              <a:t>(</a:t>
            </a:r>
            <a:r>
              <a:rPr lang="en-GB" sz="1500" dirty="0"/>
              <a:t>bailey and </a:t>
            </a:r>
            <a:r>
              <a:rPr lang="en-GB" sz="1500" dirty="0" err="1"/>
              <a:t>frederick</a:t>
            </a:r>
            <a:r>
              <a:rPr lang="en-GB" sz="1500" dirty="0"/>
              <a:t>, 2020</a:t>
            </a:r>
            <a:r>
              <a:rPr lang="en-GB" dirty="0"/>
              <a:t>) </a:t>
            </a:r>
          </a:p>
        </p:txBody>
      </p:sp>
      <p:pic>
        <p:nvPicPr>
          <p:cNvPr id="33" name="Audio 32">
            <a:extLst>
              <a:ext uri="{FF2B5EF4-FFF2-40B4-BE49-F238E27FC236}">
                <a16:creationId xmlns:a16="http://schemas.microsoft.com/office/drawing/2014/main" id="{903D96A3-72EF-06F1-70AA-EF2DE9B4A2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43256716"/>
      </p:ext>
    </p:extLst>
  </p:cSld>
  <p:clrMapOvr>
    <a:masterClrMapping/>
  </p:clrMapOvr>
  <mc:AlternateContent xmlns:mc="http://schemas.openxmlformats.org/markup-compatibility/2006">
    <mc:Choice xmlns:p14="http://schemas.microsoft.com/office/powerpoint/2010/main" Requires="p14">
      <p:transition spd="slow" p14:dur="2000" advTm="53747"/>
    </mc:Choice>
    <mc:Fallback>
      <p:transition spd="slow" advTm="53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5B64D-D84D-A939-3997-5E8C0B21CF31}"/>
              </a:ext>
            </a:extLst>
          </p:cNvPr>
          <p:cNvSpPr>
            <a:spLocks noGrp="1"/>
          </p:cNvSpPr>
          <p:nvPr>
            <p:ph type="title"/>
          </p:nvPr>
        </p:nvSpPr>
        <p:spPr>
          <a:xfrm>
            <a:off x="4097665" y="0"/>
            <a:ext cx="3996669" cy="1188720"/>
          </a:xfrm>
        </p:spPr>
        <p:txBody>
          <a:bodyPr/>
          <a:lstStyle/>
          <a:p>
            <a:r>
              <a:rPr lang="en-GB" dirty="0"/>
              <a:t>Evaluation</a:t>
            </a:r>
          </a:p>
        </p:txBody>
      </p:sp>
      <p:sp>
        <p:nvSpPr>
          <p:cNvPr id="3" name="Content Placeholder 2">
            <a:extLst>
              <a:ext uri="{FF2B5EF4-FFF2-40B4-BE49-F238E27FC236}">
                <a16:creationId xmlns:a16="http://schemas.microsoft.com/office/drawing/2014/main" id="{A79331B9-F6E4-B27B-55B2-806AEA966E58}"/>
              </a:ext>
            </a:extLst>
          </p:cNvPr>
          <p:cNvSpPr>
            <a:spLocks noGrp="1"/>
          </p:cNvSpPr>
          <p:nvPr>
            <p:ph idx="1"/>
          </p:nvPr>
        </p:nvSpPr>
        <p:spPr>
          <a:xfrm>
            <a:off x="5511113" y="1516105"/>
            <a:ext cx="6462583" cy="4221137"/>
          </a:xfrm>
        </p:spPr>
        <p:txBody>
          <a:bodyPr>
            <a:normAutofit/>
          </a:bodyPr>
          <a:lstStyle/>
          <a:p>
            <a:pPr marL="0" indent="0">
              <a:buNone/>
            </a:pPr>
            <a:r>
              <a:rPr lang="en-GB" sz="2400" dirty="0"/>
              <a:t>The community involvement in PTE1 was seen as a strong present throughout the school.</a:t>
            </a:r>
          </a:p>
          <a:p>
            <a:pPr marL="0" indent="0">
              <a:buNone/>
            </a:pPr>
            <a:r>
              <a:rPr lang="en-GB" sz="2400" dirty="0"/>
              <a:t>Many of the links that have been made between the community and PTE1 are strong with all staff having positive relationships.</a:t>
            </a:r>
          </a:p>
          <a:p>
            <a:pPr marL="0" indent="0">
              <a:buNone/>
            </a:pPr>
            <a:r>
              <a:rPr lang="en-GB" sz="2400" dirty="0"/>
              <a:t>The family learning sessions have been seen as a success throughout the school as they have completed these sessions over several years and several opportunities throughout the academic year.</a:t>
            </a:r>
          </a:p>
        </p:txBody>
      </p:sp>
      <p:pic>
        <p:nvPicPr>
          <p:cNvPr id="13" name="Picture 12" descr="Two hands holding jigsaw pieces">
            <a:extLst>
              <a:ext uri="{FF2B5EF4-FFF2-40B4-BE49-F238E27FC236}">
                <a16:creationId xmlns:a16="http://schemas.microsoft.com/office/drawing/2014/main" id="{DB93FFA1-6DF5-038C-FA88-FF6C15EA327F}"/>
              </a:ext>
            </a:extLst>
          </p:cNvPr>
          <p:cNvPicPr>
            <a:picLocks noChangeAspect="1"/>
          </p:cNvPicPr>
          <p:nvPr/>
        </p:nvPicPr>
        <p:blipFill>
          <a:blip r:embed="rId4"/>
          <a:stretch>
            <a:fillRect/>
          </a:stretch>
        </p:blipFill>
        <p:spPr>
          <a:xfrm>
            <a:off x="609807" y="1893098"/>
            <a:ext cx="4450280" cy="3467150"/>
          </a:xfrm>
          <a:prstGeom prst="rect">
            <a:avLst/>
          </a:prstGeom>
        </p:spPr>
      </p:pic>
      <p:pic>
        <p:nvPicPr>
          <p:cNvPr id="6" name="Audio 5">
            <a:extLst>
              <a:ext uri="{FF2B5EF4-FFF2-40B4-BE49-F238E27FC236}">
                <a16:creationId xmlns:a16="http://schemas.microsoft.com/office/drawing/2014/main" id="{C0104A42-5A58-39B3-0CCA-9FA21F2D55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50863076"/>
      </p:ext>
    </p:extLst>
  </p:cSld>
  <p:clrMapOvr>
    <a:masterClrMapping/>
  </p:clrMapOvr>
  <mc:AlternateContent xmlns:mc="http://schemas.openxmlformats.org/markup-compatibility/2006" xmlns:p14="http://schemas.microsoft.com/office/powerpoint/2010/main">
    <mc:Choice Requires="p14">
      <p:transition spd="slow" p14:dur="2000" advTm="32540"/>
    </mc:Choice>
    <mc:Fallback xmlns="">
      <p:transition spd="slow" advTm="32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6607C-1A2B-1A85-0A9E-E15CB6782507}"/>
              </a:ext>
            </a:extLst>
          </p:cNvPr>
          <p:cNvSpPr>
            <a:spLocks noGrp="1"/>
          </p:cNvSpPr>
          <p:nvPr>
            <p:ph type="title"/>
          </p:nvPr>
        </p:nvSpPr>
        <p:spPr>
          <a:xfrm>
            <a:off x="3952385" y="0"/>
            <a:ext cx="4287230" cy="1188720"/>
          </a:xfrm>
        </p:spPr>
        <p:txBody>
          <a:bodyPr/>
          <a:lstStyle/>
          <a:p>
            <a:r>
              <a:rPr lang="en-GB" dirty="0"/>
              <a:t>References</a:t>
            </a:r>
          </a:p>
        </p:txBody>
      </p:sp>
      <p:sp>
        <p:nvSpPr>
          <p:cNvPr id="3" name="Content Placeholder 2">
            <a:extLst>
              <a:ext uri="{FF2B5EF4-FFF2-40B4-BE49-F238E27FC236}">
                <a16:creationId xmlns:a16="http://schemas.microsoft.com/office/drawing/2014/main" id="{7DC97054-E83C-FDDD-C982-E21D28F6FB7E}"/>
              </a:ext>
            </a:extLst>
          </p:cNvPr>
          <p:cNvSpPr>
            <a:spLocks noGrp="1"/>
          </p:cNvSpPr>
          <p:nvPr>
            <p:ph idx="1"/>
          </p:nvPr>
        </p:nvSpPr>
        <p:spPr>
          <a:xfrm>
            <a:off x="0" y="1169121"/>
            <a:ext cx="12191999" cy="5460274"/>
          </a:xfrm>
        </p:spPr>
        <p:txBody>
          <a:bodyPr>
            <a:noAutofit/>
          </a:bodyPr>
          <a:lstStyle/>
          <a:p>
            <a:pPr marL="0" indent="0">
              <a:buNone/>
            </a:pPr>
            <a:r>
              <a:rPr lang="en-GB" sz="1200" kern="100" dirty="0">
                <a:solidFill>
                  <a:schemeClr val="tx1"/>
                </a:solidFill>
                <a:effectLst/>
                <a:ea typeface="Aptos" panose="020B0004020202020204" pitchFamily="34" charset="0"/>
                <a:cs typeface="Times New Roman" panose="02020603050405020304" pitchFamily="18" charset="0"/>
              </a:rPr>
              <a:t>Adamski, A., Fraser, B.J. and </a:t>
            </a:r>
            <a:r>
              <a:rPr lang="en-GB" sz="1200" kern="100" dirty="0" err="1">
                <a:solidFill>
                  <a:schemeClr val="tx1"/>
                </a:solidFill>
                <a:effectLst/>
                <a:ea typeface="Aptos" panose="020B0004020202020204" pitchFamily="34" charset="0"/>
                <a:cs typeface="Times New Roman" panose="02020603050405020304" pitchFamily="18" charset="0"/>
              </a:rPr>
              <a:t>Peiro</a:t>
            </a:r>
            <a:r>
              <a:rPr lang="en-GB" sz="1200" kern="100" dirty="0">
                <a:solidFill>
                  <a:schemeClr val="tx1"/>
                </a:solidFill>
                <a:effectLst/>
                <a:ea typeface="Aptos" panose="020B0004020202020204" pitchFamily="34" charset="0"/>
                <a:cs typeface="Times New Roman" panose="02020603050405020304" pitchFamily="18" charset="0"/>
              </a:rPr>
              <a:t>, M.M., (2013) Parental involvement in schooling, classroom environment and student outcomes. </a:t>
            </a:r>
            <a:r>
              <a:rPr lang="en-GB" sz="1200" i="1" kern="100" dirty="0">
                <a:solidFill>
                  <a:schemeClr val="tx1"/>
                </a:solidFill>
                <a:effectLst/>
                <a:ea typeface="Aptos" panose="020B0004020202020204" pitchFamily="34" charset="0"/>
                <a:cs typeface="Times New Roman" panose="02020603050405020304" pitchFamily="18" charset="0"/>
              </a:rPr>
              <a:t>Learning Environments Research</a:t>
            </a:r>
            <a:r>
              <a:rPr lang="en-GB" sz="1200" kern="100" dirty="0">
                <a:solidFill>
                  <a:schemeClr val="tx1"/>
                </a:solidFill>
                <a:effectLst/>
                <a:ea typeface="Aptos" panose="020B0004020202020204" pitchFamily="34" charset="0"/>
                <a:cs typeface="Times New Roman" panose="02020603050405020304" pitchFamily="18" charset="0"/>
              </a:rPr>
              <a:t>.</a:t>
            </a:r>
          </a:p>
          <a:p>
            <a:pPr marL="0" indent="0">
              <a:buNone/>
            </a:pPr>
            <a:r>
              <a:rPr lang="en-GB" sz="1200" kern="100" dirty="0">
                <a:solidFill>
                  <a:schemeClr val="tx1"/>
                </a:solidFill>
                <a:effectLst/>
                <a:ea typeface="Aptos" panose="020B0004020202020204" pitchFamily="34" charset="0"/>
                <a:cs typeface="Times New Roman" panose="02020603050405020304" pitchFamily="18" charset="0"/>
              </a:rPr>
              <a:t>Bailey, J.P. and Hess, F.M., (2020) A Blueprint for Back to School. </a:t>
            </a:r>
            <a:r>
              <a:rPr lang="en-GB" sz="1200" i="1" kern="100" dirty="0">
                <a:solidFill>
                  <a:schemeClr val="tx1"/>
                </a:solidFill>
                <a:effectLst/>
                <a:ea typeface="Aptos" panose="020B0004020202020204" pitchFamily="34" charset="0"/>
                <a:cs typeface="Times New Roman" panose="02020603050405020304" pitchFamily="18" charset="0"/>
              </a:rPr>
              <a:t>American Enterprise Institute</a:t>
            </a:r>
            <a:r>
              <a:rPr lang="en-GB" sz="1200" kern="100" dirty="0">
                <a:solidFill>
                  <a:schemeClr val="tx1"/>
                </a:solidFill>
                <a:effectLst/>
                <a:ea typeface="Aptos" panose="020B0004020202020204" pitchFamily="34" charset="0"/>
                <a:cs typeface="Times New Roman" panose="02020603050405020304" pitchFamily="18" charset="0"/>
              </a:rPr>
              <a:t>.</a:t>
            </a:r>
            <a:endParaRPr lang="en-GB" sz="1200" kern="100" dirty="0">
              <a:solidFill>
                <a:schemeClr val="tx1"/>
              </a:solidFill>
              <a:ea typeface="Aptos" panose="020B0004020202020204" pitchFamily="34" charset="0"/>
              <a:cs typeface="Times New Roman" panose="02020603050405020304" pitchFamily="18" charset="0"/>
            </a:endParaRPr>
          </a:p>
          <a:p>
            <a:pPr marL="0" indent="0">
              <a:buNone/>
            </a:pPr>
            <a:r>
              <a:rPr lang="en-GB" sz="1200" kern="100" dirty="0" err="1">
                <a:solidFill>
                  <a:schemeClr val="tx1"/>
                </a:solidFill>
                <a:effectLst/>
                <a:ea typeface="Aptos" panose="020B0004020202020204" pitchFamily="34" charset="0"/>
                <a:cs typeface="Times New Roman" panose="02020603050405020304" pitchFamily="18" charset="0"/>
              </a:rPr>
              <a:t>Boonk</a:t>
            </a:r>
            <a:r>
              <a:rPr lang="en-GB" sz="1200" kern="100" dirty="0">
                <a:solidFill>
                  <a:schemeClr val="tx1"/>
                </a:solidFill>
                <a:effectLst/>
                <a:ea typeface="Aptos" panose="020B0004020202020204" pitchFamily="34" charset="0"/>
                <a:cs typeface="Times New Roman" panose="02020603050405020304" pitchFamily="18" charset="0"/>
              </a:rPr>
              <a:t>, L., </a:t>
            </a:r>
            <a:r>
              <a:rPr lang="en-GB" sz="1200" kern="100" dirty="0" err="1">
                <a:solidFill>
                  <a:schemeClr val="tx1"/>
                </a:solidFill>
                <a:effectLst/>
                <a:ea typeface="Aptos" panose="020B0004020202020204" pitchFamily="34" charset="0"/>
                <a:cs typeface="Times New Roman" panose="02020603050405020304" pitchFamily="18" charset="0"/>
              </a:rPr>
              <a:t>Gijselaers</a:t>
            </a:r>
            <a:r>
              <a:rPr lang="en-GB" sz="1200" kern="100" dirty="0">
                <a:solidFill>
                  <a:schemeClr val="tx1"/>
                </a:solidFill>
                <a:effectLst/>
                <a:ea typeface="Aptos" panose="020B0004020202020204" pitchFamily="34" charset="0"/>
                <a:cs typeface="Times New Roman" panose="02020603050405020304" pitchFamily="18" charset="0"/>
              </a:rPr>
              <a:t>, H.J., </a:t>
            </a:r>
            <a:r>
              <a:rPr lang="en-GB" sz="1200" kern="100" dirty="0" err="1">
                <a:solidFill>
                  <a:schemeClr val="tx1"/>
                </a:solidFill>
                <a:effectLst/>
                <a:ea typeface="Aptos" panose="020B0004020202020204" pitchFamily="34" charset="0"/>
                <a:cs typeface="Times New Roman" panose="02020603050405020304" pitchFamily="18" charset="0"/>
              </a:rPr>
              <a:t>Ritzen</a:t>
            </a:r>
            <a:r>
              <a:rPr lang="en-GB" sz="1200" kern="100" dirty="0">
                <a:solidFill>
                  <a:schemeClr val="tx1"/>
                </a:solidFill>
                <a:effectLst/>
                <a:ea typeface="Aptos" panose="020B0004020202020204" pitchFamily="34" charset="0"/>
                <a:cs typeface="Times New Roman" panose="02020603050405020304" pitchFamily="18" charset="0"/>
              </a:rPr>
              <a:t>, H. and Brand-</a:t>
            </a:r>
            <a:r>
              <a:rPr lang="en-GB" sz="1200" kern="100" dirty="0" err="1">
                <a:solidFill>
                  <a:schemeClr val="tx1"/>
                </a:solidFill>
                <a:effectLst/>
                <a:ea typeface="Aptos" panose="020B0004020202020204" pitchFamily="34" charset="0"/>
                <a:cs typeface="Times New Roman" panose="02020603050405020304" pitchFamily="18" charset="0"/>
              </a:rPr>
              <a:t>Gruwel</a:t>
            </a:r>
            <a:r>
              <a:rPr lang="en-GB" sz="1200" kern="100" dirty="0">
                <a:solidFill>
                  <a:schemeClr val="tx1"/>
                </a:solidFill>
                <a:effectLst/>
                <a:ea typeface="Aptos" panose="020B0004020202020204" pitchFamily="34" charset="0"/>
                <a:cs typeface="Times New Roman" panose="02020603050405020304" pitchFamily="18" charset="0"/>
              </a:rPr>
              <a:t>, S., (2018)  A review of the relationship between parental involvement indicators and academic achievement. </a:t>
            </a:r>
            <a:r>
              <a:rPr lang="en-GB" sz="1200" i="1" kern="100" dirty="0">
                <a:solidFill>
                  <a:schemeClr val="tx1"/>
                </a:solidFill>
                <a:effectLst/>
                <a:ea typeface="Aptos" panose="020B0004020202020204" pitchFamily="34" charset="0"/>
                <a:cs typeface="Times New Roman" panose="02020603050405020304" pitchFamily="18" charset="0"/>
              </a:rPr>
              <a:t>Educational Research Review</a:t>
            </a:r>
            <a:r>
              <a:rPr lang="en-GB" sz="1200" kern="100" dirty="0">
                <a:solidFill>
                  <a:schemeClr val="tx1"/>
                </a:solidFill>
                <a:effectLst/>
                <a:ea typeface="Aptos" panose="020B0004020202020204" pitchFamily="34" charset="0"/>
                <a:cs typeface="Times New Roman" panose="02020603050405020304" pitchFamily="18" charset="0"/>
              </a:rPr>
              <a:t>.</a:t>
            </a:r>
          </a:p>
          <a:p>
            <a:pPr marL="0" indent="0">
              <a:buNone/>
            </a:pPr>
            <a:r>
              <a:rPr lang="en-GB" sz="1200" kern="100" dirty="0">
                <a:solidFill>
                  <a:schemeClr val="tx1"/>
                </a:solidFill>
                <a:effectLst/>
                <a:ea typeface="Aptos" panose="020B0004020202020204" pitchFamily="34" charset="0"/>
                <a:cs typeface="Times New Roman" panose="02020603050405020304" pitchFamily="18" charset="0"/>
              </a:rPr>
              <a:t>Cardiff News Room (2023) Inspectors praise Cardiff Welsh-medium high school's support for pupils. Available at: </a:t>
            </a:r>
            <a:r>
              <a:rPr lang="en-GB" sz="1200" kern="100" dirty="0">
                <a:solidFill>
                  <a:schemeClr val="tx1"/>
                </a:solidFill>
                <a:effectLs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https://www.cardiffnewsroom.co.uk/releases/c25/31201.html#:~:text=Just%20over%2012%25%20of%20pupils,the%20Wales%20average%20of%2017.8%25</a:t>
            </a:r>
            <a:r>
              <a:rPr lang="en-GB" sz="1200" kern="100" dirty="0">
                <a:solidFill>
                  <a:schemeClr val="tx1"/>
                </a:solidFill>
                <a:effectLst/>
                <a:ea typeface="Aptos" panose="020B0004020202020204" pitchFamily="34" charset="0"/>
                <a:cs typeface="Times New Roman" panose="02020603050405020304" pitchFamily="18" charset="0"/>
              </a:rPr>
              <a:t>. (Accessed: 6 February 2024).</a:t>
            </a:r>
          </a:p>
          <a:p>
            <a:pPr marL="0" indent="0">
              <a:buNone/>
            </a:pPr>
            <a:r>
              <a:rPr lang="en-GB" sz="1200" kern="100" dirty="0">
                <a:solidFill>
                  <a:schemeClr val="tx1"/>
                </a:solidFill>
                <a:effectLst/>
                <a:ea typeface="Aptos" panose="020B0004020202020204" pitchFamily="34" charset="0"/>
                <a:cs typeface="Times New Roman" panose="02020603050405020304" pitchFamily="18" charset="0"/>
              </a:rPr>
              <a:t>Denbigh High School (2020) Curriculum for Wales at Denbigh High. Available at: </a:t>
            </a:r>
            <a:r>
              <a:rPr lang="en-GB" sz="1200" kern="100" dirty="0">
                <a:solidFill>
                  <a:schemeClr val="tx1"/>
                </a:solidFill>
                <a:effectLst/>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https://denbighhighschool.co.uk/curriculum-for-wales/curriculum-for-wales-at-denbigh-high/</a:t>
            </a:r>
            <a:r>
              <a:rPr lang="en-GB" sz="1200" kern="100" dirty="0">
                <a:solidFill>
                  <a:schemeClr val="tx1"/>
                </a:solidFill>
                <a:effectLst/>
                <a:ea typeface="Aptos" panose="020B0004020202020204" pitchFamily="34" charset="0"/>
                <a:cs typeface="Times New Roman" panose="02020603050405020304" pitchFamily="18" charset="0"/>
              </a:rPr>
              <a:t> (Accessed: 6 February 2024)</a:t>
            </a:r>
          </a:p>
          <a:p>
            <a:pPr marL="0" indent="0">
              <a:buNone/>
            </a:pPr>
            <a:r>
              <a:rPr lang="en-GB" sz="1200" kern="100" dirty="0">
                <a:solidFill>
                  <a:schemeClr val="tx1"/>
                </a:solidFill>
                <a:effectLst/>
                <a:ea typeface="Aptos" panose="020B0004020202020204" pitchFamily="34" charset="0"/>
                <a:cs typeface="Times New Roman" panose="02020603050405020304" pitchFamily="18" charset="0"/>
              </a:rPr>
              <a:t>Education Scotland (2017) What is ‘Parental Involvement’ and ‘Parent Engagement’? Available at: </a:t>
            </a:r>
            <a:r>
              <a:rPr lang="en-GB" sz="1200" kern="100" dirty="0">
                <a:solidFill>
                  <a:schemeClr val="tx1"/>
                </a:solidFill>
                <a:effectLst/>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https://education.gov.scot/resources/what-is-parental-involvement-and-parental-engagement/</a:t>
            </a:r>
            <a:r>
              <a:rPr lang="en-GB" sz="1200" kern="100" dirty="0">
                <a:solidFill>
                  <a:schemeClr val="tx1"/>
                </a:solidFill>
                <a:effectLst/>
                <a:ea typeface="Aptos" panose="020B0004020202020204" pitchFamily="34" charset="0"/>
                <a:cs typeface="Times New Roman" panose="02020603050405020304" pitchFamily="18" charset="0"/>
              </a:rPr>
              <a:t> (Accessed: 10 February 2024)</a:t>
            </a:r>
          </a:p>
          <a:p>
            <a:pPr marL="0" indent="0">
              <a:buNone/>
            </a:pPr>
            <a:r>
              <a:rPr lang="en-GB" sz="1200" kern="100" dirty="0">
                <a:solidFill>
                  <a:schemeClr val="tx1"/>
                </a:solidFill>
                <a:effectLst/>
                <a:ea typeface="Aptos" panose="020B0004020202020204" pitchFamily="34" charset="0"/>
                <a:cs typeface="Times New Roman" panose="02020603050405020304" pitchFamily="18" charset="0"/>
              </a:rPr>
              <a:t>Estyn (2019) Federated Schools: Common features of effective federation. Available at: </a:t>
            </a:r>
            <a:r>
              <a:rPr lang="en-GB" sz="1200" kern="100" dirty="0">
                <a:solidFill>
                  <a:schemeClr val="tx1"/>
                </a:solidFill>
                <a:effectLst/>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https://www.estyn.gov.wales/system/files/2021-08/Federated%2520schools%2520en.pdf</a:t>
            </a:r>
            <a:r>
              <a:rPr lang="en-GB" sz="1200" kern="100" dirty="0">
                <a:solidFill>
                  <a:schemeClr val="tx1"/>
                </a:solidFill>
                <a:effectLst/>
                <a:ea typeface="Aptos" panose="020B0004020202020204" pitchFamily="34" charset="0"/>
                <a:cs typeface="Times New Roman" panose="02020603050405020304" pitchFamily="18" charset="0"/>
              </a:rPr>
              <a:t> (Accessed: 8 February 2024)</a:t>
            </a:r>
            <a:endParaRPr lang="en-GB" sz="1200" kern="100" dirty="0">
              <a:solidFill>
                <a:schemeClr val="tx1"/>
              </a:solidFill>
              <a:ea typeface="Aptos" panose="020B0004020202020204" pitchFamily="34" charset="0"/>
              <a:cs typeface="Times New Roman" panose="02020603050405020304" pitchFamily="18" charset="0"/>
            </a:endParaRPr>
          </a:p>
          <a:p>
            <a:pPr marL="0" indent="0">
              <a:buNone/>
            </a:pPr>
            <a:r>
              <a:rPr lang="en-GB" sz="1200" b="0" i="0" strike="noStrike" dirty="0">
                <a:solidFill>
                  <a:schemeClr val="tx1"/>
                </a:solidFill>
                <a:effectLst/>
              </a:rPr>
              <a:t>Hunt, P., Barrios, L., </a:t>
            </a:r>
            <a:r>
              <a:rPr lang="en-GB" sz="1200" b="0" i="0" strike="noStrike" dirty="0" err="1">
                <a:solidFill>
                  <a:schemeClr val="tx1"/>
                </a:solidFill>
                <a:effectLst/>
              </a:rPr>
              <a:t>Telljohann</a:t>
            </a:r>
            <a:r>
              <a:rPr lang="en-GB" sz="1200" b="0" i="0" strike="noStrike" dirty="0">
                <a:solidFill>
                  <a:schemeClr val="tx1"/>
                </a:solidFill>
                <a:effectLst/>
              </a:rPr>
              <a:t>, S.K. and </a:t>
            </a:r>
            <a:r>
              <a:rPr lang="en-GB" sz="1200" b="0" i="0" strike="noStrike" dirty="0" err="1">
                <a:solidFill>
                  <a:schemeClr val="tx1"/>
                </a:solidFill>
                <a:effectLst/>
              </a:rPr>
              <a:t>Mazyck</a:t>
            </a:r>
            <a:r>
              <a:rPr lang="en-GB" sz="1200" b="0" i="0" strike="noStrike" dirty="0">
                <a:solidFill>
                  <a:schemeClr val="tx1"/>
                </a:solidFill>
                <a:effectLst/>
              </a:rPr>
              <a:t>, D., (2015</a:t>
            </a:r>
            <a:r>
              <a:rPr lang="en-GB" sz="1200" dirty="0">
                <a:solidFill>
                  <a:schemeClr val="tx1"/>
                </a:solidFill>
              </a:rPr>
              <a:t>)</a:t>
            </a:r>
            <a:r>
              <a:rPr lang="en-GB" sz="1200" b="0" i="0" strike="noStrike" dirty="0">
                <a:solidFill>
                  <a:schemeClr val="tx1"/>
                </a:solidFill>
                <a:effectLst/>
              </a:rPr>
              <a:t> A whole school approach: collaborative development of school health policies, processes, and practices. </a:t>
            </a:r>
            <a:r>
              <a:rPr lang="en-GB" sz="1200" b="0" i="1" strike="noStrike" dirty="0">
                <a:solidFill>
                  <a:schemeClr val="tx1"/>
                </a:solidFill>
                <a:effectLst/>
              </a:rPr>
              <a:t>Journal of school health</a:t>
            </a:r>
            <a:r>
              <a:rPr lang="en-GB" sz="1200" b="0" i="0" strike="noStrike" dirty="0">
                <a:solidFill>
                  <a:schemeClr val="tx1"/>
                </a:solidFill>
                <a:effectLst/>
              </a:rPr>
              <a:t>, </a:t>
            </a:r>
          </a:p>
          <a:p>
            <a:pPr marL="0" indent="0">
              <a:buNone/>
            </a:pPr>
            <a:r>
              <a:rPr lang="en-GB" sz="1200" kern="100" dirty="0" err="1">
                <a:solidFill>
                  <a:schemeClr val="tx1"/>
                </a:solidFill>
                <a:effectLst/>
                <a:ea typeface="Aptos" panose="020B0004020202020204" pitchFamily="34" charset="0"/>
                <a:cs typeface="Times New Roman" panose="02020603050405020304" pitchFamily="18" charset="0"/>
              </a:rPr>
              <a:t>Kahlenberg</a:t>
            </a:r>
            <a:r>
              <a:rPr lang="en-GB" sz="1200" kern="100" dirty="0">
                <a:solidFill>
                  <a:schemeClr val="tx1"/>
                </a:solidFill>
                <a:effectLst/>
                <a:ea typeface="Aptos" panose="020B0004020202020204" pitchFamily="34" charset="0"/>
                <a:cs typeface="Times New Roman" panose="02020603050405020304" pitchFamily="18" charset="0"/>
              </a:rPr>
              <a:t>, R.D. and Potter, H., (2014) </a:t>
            </a:r>
            <a:r>
              <a:rPr lang="en-GB" sz="1200" i="1" kern="100" dirty="0">
                <a:solidFill>
                  <a:schemeClr val="tx1"/>
                </a:solidFill>
                <a:effectLst/>
                <a:ea typeface="Aptos" panose="020B0004020202020204" pitchFamily="34" charset="0"/>
                <a:cs typeface="Times New Roman" panose="02020603050405020304" pitchFamily="18" charset="0"/>
              </a:rPr>
              <a:t>A smarter charter: Finding what works for charter schools and public education</a:t>
            </a:r>
            <a:r>
              <a:rPr lang="en-GB" sz="1200" kern="100" dirty="0">
                <a:solidFill>
                  <a:schemeClr val="tx1"/>
                </a:solidFill>
                <a:effectLst/>
                <a:ea typeface="Aptos" panose="020B0004020202020204" pitchFamily="34" charset="0"/>
                <a:cs typeface="Times New Roman" panose="02020603050405020304" pitchFamily="18" charset="0"/>
              </a:rPr>
              <a:t>. Teachers College Press.</a:t>
            </a:r>
          </a:p>
          <a:p>
            <a:pPr marL="0" indent="0">
              <a:buNone/>
            </a:pPr>
            <a:r>
              <a:rPr lang="en-GB" sz="1200" kern="100" dirty="0" err="1">
                <a:solidFill>
                  <a:schemeClr val="tx1"/>
                </a:solidFill>
                <a:effectLst/>
                <a:ea typeface="Aptos" panose="020B0004020202020204" pitchFamily="34" charset="0"/>
                <a:cs typeface="Times New Roman" panose="02020603050405020304" pitchFamily="18" charset="0"/>
              </a:rPr>
              <a:t>Kemmis</a:t>
            </a:r>
            <a:r>
              <a:rPr lang="en-GB" sz="1200" kern="100" dirty="0">
                <a:solidFill>
                  <a:schemeClr val="tx1"/>
                </a:solidFill>
                <a:effectLst/>
                <a:ea typeface="Aptos" panose="020B0004020202020204" pitchFamily="34" charset="0"/>
                <a:cs typeface="Times New Roman" panose="02020603050405020304" pitchFamily="18" charset="0"/>
              </a:rPr>
              <a:t>, S., Wilkinson, J., Edwards-Groves, C., Hardy, I., </a:t>
            </a:r>
            <a:r>
              <a:rPr lang="en-GB" sz="1200" kern="100" dirty="0" err="1">
                <a:solidFill>
                  <a:schemeClr val="tx1"/>
                </a:solidFill>
                <a:effectLst/>
                <a:ea typeface="Aptos" panose="020B0004020202020204" pitchFamily="34" charset="0"/>
                <a:cs typeface="Times New Roman" panose="02020603050405020304" pitchFamily="18" charset="0"/>
              </a:rPr>
              <a:t>Grootenboer</a:t>
            </a:r>
            <a:r>
              <a:rPr lang="en-GB" sz="1200" kern="100" dirty="0">
                <a:solidFill>
                  <a:schemeClr val="tx1"/>
                </a:solidFill>
                <a:effectLst/>
                <a:ea typeface="Aptos" panose="020B0004020202020204" pitchFamily="34" charset="0"/>
                <a:cs typeface="Times New Roman" panose="02020603050405020304" pitchFamily="18" charset="0"/>
              </a:rPr>
              <a:t>, P. and Bristol, L., (2013) </a:t>
            </a:r>
            <a:r>
              <a:rPr lang="en-GB" sz="1200" i="1" kern="100" dirty="0">
                <a:solidFill>
                  <a:schemeClr val="tx1"/>
                </a:solidFill>
                <a:effectLst/>
                <a:ea typeface="Aptos" panose="020B0004020202020204" pitchFamily="34" charset="0"/>
                <a:cs typeface="Times New Roman" panose="02020603050405020304" pitchFamily="18" charset="0"/>
              </a:rPr>
              <a:t>Changing practices, changing education</a:t>
            </a:r>
            <a:r>
              <a:rPr lang="en-GB" sz="1200" kern="100" dirty="0">
                <a:solidFill>
                  <a:schemeClr val="tx1"/>
                </a:solidFill>
                <a:effectLst/>
                <a:ea typeface="Aptos" panose="020B0004020202020204" pitchFamily="34" charset="0"/>
                <a:cs typeface="Times New Roman" panose="02020603050405020304" pitchFamily="18" charset="0"/>
              </a:rPr>
              <a:t>. Springer Science &amp; Business Media.</a:t>
            </a:r>
          </a:p>
          <a:p>
            <a:pPr marL="0" indent="0">
              <a:buNone/>
            </a:pPr>
            <a:r>
              <a:rPr lang="en-GB" sz="1200" kern="100" dirty="0">
                <a:solidFill>
                  <a:srgbClr val="000000"/>
                </a:solidFill>
                <a:effectLst/>
                <a:ea typeface="Aptos" panose="020B0004020202020204" pitchFamily="34" charset="0"/>
                <a:cs typeface="Times New Roman" panose="02020603050405020304" pitchFamily="18" charset="0"/>
              </a:rPr>
              <a:t>Perron, N.C., (2017) Bronfenbrenner’s ecological systems theory. </a:t>
            </a:r>
            <a:r>
              <a:rPr lang="en-GB" sz="1200" i="1" kern="100" dirty="0">
                <a:solidFill>
                  <a:srgbClr val="000000"/>
                </a:solidFill>
                <a:effectLst/>
                <a:ea typeface="Aptos" panose="020B0004020202020204" pitchFamily="34" charset="0"/>
                <a:cs typeface="Times New Roman" panose="02020603050405020304" pitchFamily="18" charset="0"/>
              </a:rPr>
              <a:t>College student development: Applying theory to practice on the diverse campus</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197</a:t>
            </a:r>
            <a:r>
              <a:rPr lang="en-GB" sz="1200" kern="100" dirty="0">
                <a:solidFill>
                  <a:srgbClr val="000000"/>
                </a:solidFill>
                <a:effectLst/>
                <a:ea typeface="Aptos" panose="020B0004020202020204" pitchFamily="34" charset="0"/>
                <a:cs typeface="Times New Roman" panose="02020603050405020304" pitchFamily="18" charset="0"/>
              </a:rPr>
              <a:t>(23), pp.1-10</a:t>
            </a:r>
          </a:p>
          <a:p>
            <a:pPr marL="0" indent="0">
              <a:buNone/>
            </a:pPr>
            <a:r>
              <a:rPr lang="en-GB" sz="1200" kern="100" dirty="0">
                <a:solidFill>
                  <a:schemeClr val="tx1"/>
                </a:solidFill>
                <a:effectLst/>
                <a:ea typeface="Aptos" panose="020B0004020202020204" pitchFamily="34" charset="0"/>
                <a:cs typeface="Times New Roman" panose="02020603050405020304" pitchFamily="18" charset="0"/>
              </a:rPr>
              <a:t>Research Gate (2022) Bronfenbrenner’s Ecological System Theory. Available at: </a:t>
            </a:r>
            <a:r>
              <a:rPr lang="en-GB" sz="1200" kern="100" dirty="0">
                <a:solidFill>
                  <a:schemeClr val="tx1"/>
                </a:solidFill>
                <a:effectLst/>
                <a:ea typeface="Aptos" panose="020B000402020202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https://www.researchgate.net/figure/Bronfenbrenners-Ecological-Systems-Theory-1979-1994-and-its-social-and-spatial_fig1_365781984</a:t>
            </a:r>
            <a:r>
              <a:rPr lang="en-GB" sz="1200" kern="100" dirty="0">
                <a:solidFill>
                  <a:schemeClr val="tx1"/>
                </a:solidFill>
                <a:effectLst/>
                <a:ea typeface="Aptos" panose="020B0004020202020204" pitchFamily="34" charset="0"/>
                <a:cs typeface="Times New Roman" panose="02020603050405020304" pitchFamily="18" charset="0"/>
              </a:rPr>
              <a:t> (Accessed: 7 February 2024)</a:t>
            </a:r>
          </a:p>
          <a:p>
            <a:pPr marL="0" indent="0">
              <a:buNone/>
            </a:pPr>
            <a:r>
              <a:rPr lang="en-GB" sz="1200" kern="100" dirty="0">
                <a:solidFill>
                  <a:schemeClr val="tx1"/>
                </a:solidFill>
                <a:effectLst/>
                <a:ea typeface="Aptos" panose="020B0004020202020204" pitchFamily="34" charset="0"/>
                <a:cs typeface="Times New Roman" panose="02020603050405020304" pitchFamily="18" charset="0"/>
              </a:rPr>
              <a:t>Rouse, E. and Ware, V.A., (2017) Community development in schools—Building connections with and for families. </a:t>
            </a:r>
            <a:r>
              <a:rPr lang="en-GB" sz="1200" i="1" kern="100" dirty="0">
                <a:solidFill>
                  <a:schemeClr val="tx1"/>
                </a:solidFill>
                <a:effectLst/>
                <a:ea typeface="Aptos" panose="020B0004020202020204" pitchFamily="34" charset="0"/>
                <a:cs typeface="Times New Roman" panose="02020603050405020304" pitchFamily="18" charset="0"/>
              </a:rPr>
              <a:t>International Journal of Educational Research</a:t>
            </a:r>
            <a:r>
              <a:rPr lang="en-GB" sz="1200" kern="100" dirty="0">
                <a:solidFill>
                  <a:schemeClr val="tx1"/>
                </a:solidFill>
                <a:effectLst/>
                <a:ea typeface="Aptos" panose="020B0004020202020204" pitchFamily="34" charset="0"/>
                <a:cs typeface="Times New Roman" panose="02020603050405020304" pitchFamily="18" charset="0"/>
              </a:rPr>
              <a:t>.</a:t>
            </a:r>
          </a:p>
          <a:p>
            <a:pPr marL="0" indent="0">
              <a:buNone/>
            </a:pPr>
            <a:r>
              <a:rPr lang="en-GB" sz="1200" kern="100" dirty="0">
                <a:solidFill>
                  <a:schemeClr val="tx1"/>
                </a:solidFill>
                <a:effectLst/>
                <a:ea typeface="Aptos" panose="020B0004020202020204" pitchFamily="34" charset="0"/>
                <a:cs typeface="Times New Roman" panose="02020603050405020304" pitchFamily="18" charset="0"/>
              </a:rPr>
              <a:t>School A (2023)  </a:t>
            </a:r>
            <a:r>
              <a:rPr lang="en-GB" sz="1200" i="1" kern="100" dirty="0">
                <a:solidFill>
                  <a:schemeClr val="tx1"/>
                </a:solidFill>
                <a:effectLst/>
                <a:ea typeface="Aptos" panose="020B0004020202020204" pitchFamily="34" charset="0"/>
                <a:cs typeface="Times New Roman" panose="02020603050405020304" pitchFamily="18" charset="0"/>
              </a:rPr>
              <a:t>School Development Plan. </a:t>
            </a:r>
            <a:r>
              <a:rPr lang="en-GB" sz="1200" kern="100" dirty="0">
                <a:solidFill>
                  <a:schemeClr val="tx1"/>
                </a:solidFill>
                <a:effectLst/>
                <a:ea typeface="Aptos" panose="020B0004020202020204" pitchFamily="34" charset="0"/>
                <a:cs typeface="Times New Roman" panose="02020603050405020304" pitchFamily="18" charset="0"/>
              </a:rPr>
              <a:t>Unpublished confidential document; 2023.</a:t>
            </a:r>
            <a:endParaRPr lang="en-GB" sz="1200" kern="100" dirty="0">
              <a:solidFill>
                <a:schemeClr val="tx1"/>
              </a:solidFill>
              <a:ea typeface="Aptos" panose="020B0004020202020204" pitchFamily="34" charset="0"/>
              <a:cs typeface="Times New Roman" panose="02020603050405020304" pitchFamily="18" charset="0"/>
            </a:endParaRPr>
          </a:p>
          <a:p>
            <a:pPr marL="0" indent="0">
              <a:buNone/>
            </a:pPr>
            <a:r>
              <a:rPr lang="en-GB" sz="1200" kern="100" dirty="0">
                <a:solidFill>
                  <a:schemeClr val="tx1"/>
                </a:solidFill>
                <a:effectLst/>
                <a:ea typeface="Aptos" panose="020B0004020202020204" pitchFamily="34" charset="0"/>
                <a:cs typeface="Times New Roman" panose="02020603050405020304" pitchFamily="18" charset="0"/>
              </a:rPr>
              <a:t>Wales Online (2022) Calls for free school meal offer to be extended to secondary pupils. Available at: </a:t>
            </a:r>
            <a:r>
              <a:rPr lang="en-GB" sz="1200" kern="100" dirty="0">
                <a:solidFill>
                  <a:schemeClr val="tx1"/>
                </a:solidFill>
                <a:effectLst/>
                <a:ea typeface="Aptos" panose="020B00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https://www.walesonline.co.uk/news/education/calls-free-school-meal-offer-24908334</a:t>
            </a:r>
            <a:r>
              <a:rPr lang="en-GB" sz="1200" kern="100" dirty="0">
                <a:solidFill>
                  <a:schemeClr val="tx1"/>
                </a:solidFill>
                <a:effectLst/>
                <a:ea typeface="Aptos" panose="020B0004020202020204" pitchFamily="34" charset="0"/>
                <a:cs typeface="Times New Roman" panose="02020603050405020304" pitchFamily="18" charset="0"/>
              </a:rPr>
              <a:t> (Accessed: 6 February 2024)</a:t>
            </a:r>
          </a:p>
          <a:p>
            <a:pPr marL="0" indent="0">
              <a:buNone/>
            </a:pPr>
            <a:endParaRPr lang="en-GB" sz="1200" dirty="0">
              <a:solidFill>
                <a:schemeClr val="tx1"/>
              </a:solidFill>
            </a:endParaRPr>
          </a:p>
        </p:txBody>
      </p:sp>
      <p:pic>
        <p:nvPicPr>
          <p:cNvPr id="7" name="Audio 6">
            <a:extLst>
              <a:ext uri="{FF2B5EF4-FFF2-40B4-BE49-F238E27FC236}">
                <a16:creationId xmlns:a16="http://schemas.microsoft.com/office/drawing/2014/main" id="{B41A3359-BCDF-46CA-C909-A69FF2ED0B8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17500639"/>
      </p:ext>
    </p:extLst>
  </p:cSld>
  <p:clrMapOvr>
    <a:masterClrMapping/>
  </p:clrMapOvr>
  <mc:AlternateContent xmlns:mc="http://schemas.openxmlformats.org/markup-compatibility/2006" xmlns:p14="http://schemas.microsoft.com/office/powerpoint/2010/main">
    <mc:Choice Requires="p14">
      <p:transition spd="slow" p14:dur="2000" advTm="6878"/>
    </mc:Choice>
    <mc:Fallback xmlns="">
      <p:transition spd="slow" advTm="6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9912</TotalTime>
  <Words>1369</Words>
  <Application>Microsoft Macintosh PowerPoint</Application>
  <PresentationFormat>Widescreen</PresentationFormat>
  <Paragraphs>94</Paragraphs>
  <Slides>16</Slides>
  <Notes>6</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Gill Sans MT</vt:lpstr>
      <vt:lpstr>Parcel</vt:lpstr>
      <vt:lpstr>ECAD7003: Part a</vt:lpstr>
      <vt:lpstr>School context</vt:lpstr>
      <vt:lpstr>Four core purposes</vt:lpstr>
      <vt:lpstr>A federation of schools</vt:lpstr>
      <vt:lpstr>learner</vt:lpstr>
      <vt:lpstr>Bronfenbrenner’s ecological system</vt:lpstr>
      <vt:lpstr>Community</vt:lpstr>
      <vt:lpstr>How did pte1 work with the community? </vt:lpstr>
      <vt:lpstr>Family learning workshops</vt:lpstr>
      <vt:lpstr>Family learning sessions</vt:lpstr>
      <vt:lpstr>Four core purpose linked to family learning session</vt:lpstr>
      <vt:lpstr>Family learning sessions</vt:lpstr>
      <vt:lpstr>Importance of family learning</vt:lpstr>
      <vt:lpstr>Essentialness of a strong relationship with The school and the community</vt:lpstr>
      <vt:lpstr>Evaluation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Keiran Herbert</dc:creator>
  <cp:lastModifiedBy>Keiran Herbert</cp:lastModifiedBy>
  <cp:revision>46</cp:revision>
  <dcterms:created xsi:type="dcterms:W3CDTF">2024-02-06T16:24:07Z</dcterms:created>
  <dcterms:modified xsi:type="dcterms:W3CDTF">2024-03-04T11:27:48Z</dcterms:modified>
</cp:coreProperties>
</file>