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9" r:id="rId3"/>
    <p:sldId id="257" r:id="rId4"/>
    <p:sldId id="258" r:id="rId5"/>
    <p:sldId id="268" r:id="rId6"/>
    <p:sldId id="260" r:id="rId7"/>
    <p:sldId id="261" r:id="rId8"/>
    <p:sldId id="269" r:id="rId9"/>
    <p:sldId id="262" r:id="rId10"/>
    <p:sldId id="263" r:id="rId11"/>
    <p:sldId id="270" r:id="rId12"/>
    <p:sldId id="271" r:id="rId13"/>
    <p:sldId id="264" r:id="rId14"/>
    <p:sldId id="272" r:id="rId15"/>
    <p:sldId id="265"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516" autoAdjust="0"/>
    <p:restoredTop sz="79221" autoAdjust="0"/>
  </p:normalViewPr>
  <p:slideViewPr>
    <p:cSldViewPr snapToGrid="0">
      <p:cViewPr varScale="1">
        <p:scale>
          <a:sx n="58" d="100"/>
          <a:sy n="58" d="100"/>
        </p:scale>
        <p:origin x="-1116" y="-90"/>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E522E-41FB-49FE-9D75-A06EB73D668E}" type="datetimeFigureOut">
              <a:rPr lang="en-IN" smtClean="0"/>
              <a:pPr/>
              <a:t>20-03-2023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7706C-9523-446D-81BC-752234B1A1CC}" type="slidenum">
              <a:rPr lang="en-IN" smtClean="0"/>
              <a:pPr/>
              <a:t>‹#›</a:t>
            </a:fld>
            <a:endParaRPr lang="en-IN"/>
          </a:p>
        </p:txBody>
      </p:sp>
    </p:spTree>
    <p:extLst>
      <p:ext uri="{BB962C8B-B14F-4D97-AF65-F5344CB8AC3E}">
        <p14:creationId xmlns:p14="http://schemas.microsoft.com/office/powerpoint/2010/main" xmlns="" val="2553672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IN" sz="1200" dirty="0">
                <a:effectLst/>
                <a:latin typeface="Times New Roman" panose="02020603050405020304" pitchFamily="18" charset="0"/>
                <a:ea typeface="Times New Roman" panose="02020603050405020304" pitchFamily="18" charset="0"/>
              </a:rPr>
              <a:t>It also provides the applicability of a strategic management in order to assess the need and wants with the increase in sales numbers. It also helps in multiplying the revenue generated from the targeted audience and reputation of purchases by forming a loyal and strong consumer base (Adams </a:t>
            </a:r>
            <a:r>
              <a:rPr lang="en-IN" sz="1200" i="1" dirty="0">
                <a:effectLst/>
                <a:latin typeface="Times New Roman" panose="02020603050405020304" pitchFamily="18" charset="0"/>
                <a:ea typeface="Times New Roman" panose="02020603050405020304" pitchFamily="18" charset="0"/>
              </a:rPr>
              <a:t>et al. </a:t>
            </a:r>
            <a:r>
              <a:rPr lang="en-IN" sz="1200" dirty="0">
                <a:effectLst/>
                <a:latin typeface="Times New Roman" panose="02020603050405020304" pitchFamily="18" charset="0"/>
                <a:ea typeface="Times New Roman" panose="02020603050405020304" pitchFamily="18" charset="0"/>
              </a:rPr>
              <a:t>2019). Marketing management is also vital for the business in creating a brand and forming an open end communication with the consumer base that would improve the reputation as well as profitability. It also keeps on track within the different departments and monitors each and every activity. This study mainly highlights the marketing theories of Porter five forces, Ansoff Matrix and Maslow’s Hierarchy of needs.</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2</a:t>
            </a:fld>
            <a:endParaRPr lang="en-IN"/>
          </a:p>
        </p:txBody>
      </p:sp>
    </p:spTree>
    <p:extLst>
      <p:ext uri="{BB962C8B-B14F-4D97-AF65-F5344CB8AC3E}">
        <p14:creationId xmlns:p14="http://schemas.microsoft.com/office/powerpoint/2010/main" xmlns="" val="3312268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IN" sz="1200" dirty="0">
                <a:effectLst/>
                <a:latin typeface="Times New Roman" panose="02020603050405020304" pitchFamily="18" charset="0"/>
                <a:ea typeface="Times New Roman" panose="02020603050405020304" pitchFamily="18" charset="0"/>
              </a:rPr>
              <a:t>Functions of marketing management ranges from promotion, product management, financing, distribution and more (Tien </a:t>
            </a:r>
            <a:r>
              <a:rPr lang="en-IN" sz="1200" i="1" dirty="0">
                <a:effectLst/>
                <a:latin typeface="Times New Roman" panose="02020603050405020304" pitchFamily="18" charset="0"/>
                <a:ea typeface="Times New Roman" panose="02020603050405020304" pitchFamily="18" charset="0"/>
              </a:rPr>
              <a:t>et al. </a:t>
            </a:r>
            <a:r>
              <a:rPr lang="en-IN" sz="1200" dirty="0">
                <a:effectLst/>
                <a:latin typeface="Times New Roman" panose="02020603050405020304" pitchFamily="18" charset="0"/>
                <a:ea typeface="Times New Roman" panose="02020603050405020304" pitchFamily="18" charset="0"/>
              </a:rPr>
              <a:t>2019).  In addition to this the marketing theories are also used by most organizations while penetrating new markets or upscaling new product lines. It produces a predictable report that can be </a:t>
            </a:r>
            <a:r>
              <a:rPr lang="en-IN" sz="1200" dirty="0" err="1">
                <a:effectLst/>
                <a:latin typeface="Times New Roman" panose="02020603050405020304" pitchFamily="18" charset="0"/>
                <a:ea typeface="Times New Roman" panose="02020603050405020304" pitchFamily="18" charset="0"/>
              </a:rPr>
              <a:t>analyzed</a:t>
            </a:r>
            <a:r>
              <a:rPr lang="en-IN" sz="1200" dirty="0">
                <a:effectLst/>
                <a:latin typeface="Times New Roman" panose="02020603050405020304" pitchFamily="18" charset="0"/>
                <a:ea typeface="Times New Roman" panose="02020603050405020304" pitchFamily="18" charset="0"/>
              </a:rPr>
              <a:t> before the strategic decision is executed. </a:t>
            </a:r>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3</a:t>
            </a:fld>
            <a:endParaRPr lang="en-IN"/>
          </a:p>
        </p:txBody>
      </p:sp>
    </p:spTree>
    <p:extLst>
      <p:ext uri="{BB962C8B-B14F-4D97-AF65-F5344CB8AC3E}">
        <p14:creationId xmlns:p14="http://schemas.microsoft.com/office/powerpoint/2010/main" xmlns="" val="2183458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Times New Roman" panose="02020603050405020304" pitchFamily="18" charset="0"/>
              </a:rPr>
              <a:t>The marketing management theory of Porter five forces is helpful in understanding as well as assessing the competitiveness present within industries and has been used as the collective strength considering the forces which determine the revenue earned and the potential within the industry.</a:t>
            </a:r>
            <a:r>
              <a:rPr lang="en-IN" sz="1200" b="0" u="none" strike="noStrike" dirty="0">
                <a:effectLst/>
                <a:latin typeface="Times New Roman" panose="02020603050405020304" pitchFamily="18" charset="0"/>
                <a:ea typeface="Times New Roman" panose="02020603050405020304" pitchFamily="18" charset="0"/>
              </a:rPr>
              <a:t> Bargains power of suppliers is also the </a:t>
            </a:r>
            <a:r>
              <a:rPr lang="en-IN" sz="1200" u="none" strike="noStrike" dirty="0">
                <a:effectLst/>
                <a:latin typeface="Times New Roman" panose="02020603050405020304" pitchFamily="18" charset="0"/>
                <a:ea typeface="Times New Roman" panose="02020603050405020304" pitchFamily="18" charset="0"/>
              </a:rPr>
              <a:t>customer's influence on a company is significant as a powerful client base would also have the greater negotiation including the prices and acquiring better deals (</a:t>
            </a:r>
            <a:r>
              <a:rPr lang="en-IN" sz="1200" u="none" strike="noStrike" dirty="0" err="1">
                <a:effectLst/>
                <a:latin typeface="Times New Roman" panose="02020603050405020304" pitchFamily="18" charset="0"/>
                <a:ea typeface="Times New Roman" panose="02020603050405020304" pitchFamily="18" charset="0"/>
              </a:rPr>
              <a:t>Anastasiu</a:t>
            </a:r>
            <a:r>
              <a:rPr lang="en-IN" sz="1200" u="none" strike="noStrike" dirty="0">
                <a:effectLst/>
                <a:latin typeface="Times New Roman" panose="02020603050405020304" pitchFamily="18" charset="0"/>
                <a:ea typeface="Times New Roman" panose="02020603050405020304" pitchFamily="18" charset="0"/>
              </a:rPr>
              <a:t> </a:t>
            </a:r>
            <a:r>
              <a:rPr lang="en-IN" sz="1200" i="1" u="none" strike="noStrike" dirty="0">
                <a:effectLst/>
                <a:latin typeface="Times New Roman" panose="02020603050405020304" pitchFamily="18" charset="0"/>
                <a:ea typeface="Times New Roman" panose="02020603050405020304" pitchFamily="18" charset="0"/>
              </a:rPr>
              <a:t>et al. </a:t>
            </a:r>
            <a:r>
              <a:rPr lang="en-IN" sz="1200" u="none" strike="noStrike" dirty="0">
                <a:effectLst/>
                <a:latin typeface="Times New Roman" panose="02020603050405020304" pitchFamily="18" charset="0"/>
                <a:ea typeface="Times New Roman" panose="02020603050405020304" pitchFamily="18" charset="0"/>
              </a:rPr>
              <a:t>2020). Companies would also have little time in changing these high prices to increase their profitability.  </a:t>
            </a:r>
            <a:r>
              <a:rPr lang="en-IN" sz="1200" b="0" u="none" strike="noStrike" dirty="0">
                <a:effectLst/>
                <a:latin typeface="Times New Roman" panose="02020603050405020304" pitchFamily="18" charset="0"/>
                <a:ea typeface="Times New Roman" panose="02020603050405020304" pitchFamily="18" charset="0"/>
              </a:rPr>
              <a:t>Threat of New Entrants has the </a:t>
            </a:r>
            <a:r>
              <a:rPr lang="en-IN" sz="1200" u="none" strike="noStrike" dirty="0" err="1">
                <a:effectLst/>
                <a:latin typeface="Times New Roman" panose="02020603050405020304" pitchFamily="18" charset="0"/>
                <a:ea typeface="Times New Roman" panose="02020603050405020304" pitchFamily="18" charset="0"/>
              </a:rPr>
              <a:t>the</a:t>
            </a:r>
            <a:r>
              <a:rPr lang="en-IN" sz="1200" u="none" strike="noStrike" dirty="0">
                <a:effectLst/>
                <a:latin typeface="Times New Roman" panose="02020603050405020304" pitchFamily="18" charset="0"/>
                <a:ea typeface="Times New Roman" panose="02020603050405020304" pitchFamily="18" charset="0"/>
              </a:rPr>
              <a:t> power of the organization is also affected with the less time as well as money that would be required for companies entering the market segment. </a:t>
            </a:r>
            <a:r>
              <a:rPr lang="en-IN" b="0" dirty="0"/>
              <a:t>Competitive Rivalry has the t</a:t>
            </a:r>
            <a:r>
              <a:rPr lang="en-IN" sz="1200" u="none" strike="noStrike" dirty="0">
                <a:effectLst/>
                <a:latin typeface="Times New Roman" panose="02020603050405020304" pitchFamily="18" charset="0"/>
                <a:ea typeface="Times New Roman" panose="02020603050405020304" pitchFamily="18" charset="0"/>
              </a:rPr>
              <a:t>ime and effort which is spent on marketing would also highlight the competitive advantages as well as continuous innovation and the differences noticed within quality.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u="none" strike="noStrike"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4</a:t>
            </a:fld>
            <a:endParaRPr lang="en-IN"/>
          </a:p>
        </p:txBody>
      </p:sp>
    </p:spTree>
    <p:extLst>
      <p:ext uri="{BB962C8B-B14F-4D97-AF65-F5344CB8AC3E}">
        <p14:creationId xmlns:p14="http://schemas.microsoft.com/office/powerpoint/2010/main" xmlns="" val="3126115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u="none" strike="noStrike" dirty="0">
                <a:effectLst/>
                <a:latin typeface="Times New Roman" panose="02020603050405020304" pitchFamily="18" charset="0"/>
                <a:ea typeface="Times New Roman" panose="02020603050405020304" pitchFamily="18" charset="0"/>
              </a:rPr>
              <a:t>Threat of Substitution highlights the </a:t>
            </a:r>
            <a:r>
              <a:rPr lang="en-IN" sz="1200" u="none" strike="noStrike" dirty="0">
                <a:effectLst/>
                <a:latin typeface="Times New Roman" panose="02020603050405020304" pitchFamily="18" charset="0"/>
                <a:ea typeface="Times New Roman" panose="02020603050405020304" pitchFamily="18" charset="0"/>
              </a:rPr>
              <a:t>company's or consumers choosing forged products can generate negative feedback and would lessen the brand equity of the same (Irfan </a:t>
            </a:r>
            <a:r>
              <a:rPr lang="en-IN" sz="1200" i="1" u="none" strike="noStrike" dirty="0">
                <a:effectLst/>
                <a:latin typeface="Times New Roman" panose="02020603050405020304" pitchFamily="18" charset="0"/>
                <a:ea typeface="Times New Roman" panose="02020603050405020304" pitchFamily="18" charset="0"/>
              </a:rPr>
              <a:t>et al. </a:t>
            </a:r>
            <a:r>
              <a:rPr lang="en-IN" sz="1200" u="none" strike="noStrike" dirty="0">
                <a:effectLst/>
                <a:latin typeface="Times New Roman" panose="02020603050405020304" pitchFamily="18" charset="0"/>
                <a:ea typeface="Times New Roman" panose="02020603050405020304" pitchFamily="18" charset="0"/>
              </a:rPr>
              <a:t>2019). Substitution also needs greater investment for switching categories in order to save the goodwill earned. </a:t>
            </a:r>
            <a:r>
              <a:rPr lang="en-IN" sz="1200" b="0" u="none" strike="noStrike" dirty="0">
                <a:effectLst/>
                <a:latin typeface="Times New Roman" panose="02020603050405020304" pitchFamily="18" charset="0"/>
                <a:ea typeface="Times New Roman" panose="02020603050405020304" pitchFamily="18" charset="0"/>
              </a:rPr>
              <a:t>Supplier Power has the </a:t>
            </a:r>
            <a:r>
              <a:rPr lang="en-IN" sz="1200" u="none" strike="noStrike" dirty="0">
                <a:effectLst/>
                <a:latin typeface="Times New Roman" panose="02020603050405020304" pitchFamily="18" charset="0"/>
                <a:ea typeface="Times New Roman" panose="02020603050405020304" pitchFamily="18" charset="0"/>
              </a:rPr>
              <a:t>low switching cost introduced in rival suppliers the company can be benefited in keeping up with input costs and enhance the necessary profit.</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5</a:t>
            </a:fld>
            <a:endParaRPr lang="en-IN"/>
          </a:p>
        </p:txBody>
      </p:sp>
    </p:spTree>
    <p:extLst>
      <p:ext uri="{BB962C8B-B14F-4D97-AF65-F5344CB8AC3E}">
        <p14:creationId xmlns:p14="http://schemas.microsoft.com/office/powerpoint/2010/main" xmlns="" val="3108137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Times New Roman" panose="02020603050405020304" pitchFamily="18" charset="0"/>
              </a:rPr>
              <a:t>Ansoff matrix is a decision-making framework which is related to growth as well as expansion strategies in unpredicted market segments. It majorly identifies the 4 variables related to product and market that would reduce the risk and increase profitability for the organization. </a:t>
            </a:r>
            <a:r>
              <a:rPr lang="en-IN" b="0" dirty="0"/>
              <a:t>Market Penetration is aimed at acquiring new customers. </a:t>
            </a:r>
            <a:r>
              <a:rPr lang="en-IN" sz="1200" u="none" strike="noStrike" dirty="0">
                <a:effectLst/>
                <a:latin typeface="Times New Roman" panose="02020603050405020304" pitchFamily="18" charset="0"/>
                <a:ea typeface="Times New Roman" panose="02020603050405020304" pitchFamily="18" charset="0"/>
              </a:rPr>
              <a:t>Addition to this market penetration also is helpful in amending promotion as well as distribution strategies that can engage the consumer base and offer introductory prices for acquiring greater share of the market (Kurniawan </a:t>
            </a:r>
            <a:r>
              <a:rPr lang="en-IN" sz="1200" i="1" u="none" strike="noStrike" dirty="0">
                <a:effectLst/>
                <a:latin typeface="Times New Roman" panose="02020603050405020304" pitchFamily="18" charset="0"/>
                <a:ea typeface="Times New Roman" panose="02020603050405020304" pitchFamily="18" charset="0"/>
              </a:rPr>
              <a:t>et al. </a:t>
            </a:r>
            <a:r>
              <a:rPr lang="en-IN" sz="1200" u="none" strike="noStrike" dirty="0">
                <a:effectLst/>
                <a:latin typeface="Times New Roman" panose="02020603050405020304" pitchFamily="18" charset="0"/>
                <a:ea typeface="Times New Roman" panose="02020603050405020304" pitchFamily="18" charset="0"/>
              </a:rPr>
              <a:t>2020). This can include changing operating hours of the store or showcasing the product portfolio in order to retain consumers.</a:t>
            </a:r>
            <a:r>
              <a:rPr lang="en-IN" sz="1200" b="1" u="none" strike="noStrike" dirty="0">
                <a:effectLst/>
                <a:latin typeface="Times New Roman" panose="02020603050405020304" pitchFamily="18" charset="0"/>
                <a:ea typeface="Times New Roman" panose="02020603050405020304" pitchFamily="18" charset="0"/>
              </a:rPr>
              <a:t> </a:t>
            </a:r>
            <a:r>
              <a:rPr lang="en-IN" b="0" dirty="0"/>
              <a:t>Product Development is</a:t>
            </a:r>
            <a:r>
              <a:rPr lang="en-IN" sz="1200" b="0" u="none" strike="noStrike" dirty="0">
                <a:effectLst/>
                <a:latin typeface="Times New Roman" panose="02020603050405020304" pitchFamily="18" charset="0"/>
                <a:ea typeface="Times New Roman" panose="02020603050405020304" pitchFamily="18" charset="0"/>
              </a:rPr>
              <a:t> also </a:t>
            </a:r>
            <a:r>
              <a:rPr lang="en-IN" sz="1200" u="none" strike="noStrike" dirty="0">
                <a:effectLst/>
                <a:latin typeface="Times New Roman" panose="02020603050405020304" pitchFamily="18" charset="0"/>
                <a:ea typeface="Times New Roman" panose="02020603050405020304" pitchFamily="18" charset="0"/>
              </a:rPr>
              <a:t>involves extensive and wide research on the rival competitors and the services as well as boards being produced. In addition to this it also enhances the firm's investing power in R&amp;D projects for catering the consumer's segment and merging resources for formulation of a new product (</a:t>
            </a:r>
            <a:r>
              <a:rPr lang="en-IN" sz="1200" u="none" strike="noStrike" dirty="0" err="1">
                <a:effectLst/>
                <a:latin typeface="Times New Roman" panose="02020603050405020304" pitchFamily="18" charset="0"/>
                <a:ea typeface="Times New Roman" panose="02020603050405020304" pitchFamily="18" charset="0"/>
              </a:rPr>
              <a:t>Khajezadeh</a:t>
            </a:r>
            <a:r>
              <a:rPr lang="en-IN" sz="1200" u="none" strike="noStrike" dirty="0">
                <a:effectLst/>
                <a:latin typeface="Times New Roman" panose="02020603050405020304" pitchFamily="18" charset="0"/>
                <a:ea typeface="Times New Roman" panose="02020603050405020304" pitchFamily="18" charset="0"/>
              </a:rPr>
              <a:t> </a:t>
            </a:r>
            <a:r>
              <a:rPr lang="en-IN" sz="1200" i="1" u="none" strike="noStrike" dirty="0">
                <a:effectLst/>
                <a:latin typeface="Times New Roman" panose="02020603050405020304" pitchFamily="18" charset="0"/>
                <a:ea typeface="Times New Roman" panose="02020603050405020304" pitchFamily="18" charset="0"/>
              </a:rPr>
              <a:t>et al. </a:t>
            </a:r>
            <a:r>
              <a:rPr lang="en-IN" sz="1200" u="none" strike="noStrike" dirty="0">
                <a:effectLst/>
                <a:latin typeface="Times New Roman" panose="02020603050405020304" pitchFamily="18" charset="0"/>
                <a:ea typeface="Times New Roman" panose="02020603050405020304" pitchFamily="18" charset="0"/>
              </a:rPr>
              <a:t>2019). Product development can also be helpful in forming strategic partnerships with organizations for gaining access to the distribution channel.</a:t>
            </a:r>
            <a:endParaRPr lang="en-IN" b="1"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7</a:t>
            </a:fld>
            <a:endParaRPr lang="en-IN"/>
          </a:p>
        </p:txBody>
      </p:sp>
    </p:spTree>
    <p:extLst>
      <p:ext uri="{BB962C8B-B14F-4D97-AF65-F5344CB8AC3E}">
        <p14:creationId xmlns:p14="http://schemas.microsoft.com/office/powerpoint/2010/main" xmlns="" val="3299745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b="0" dirty="0"/>
              <a:t>Market Development</a:t>
            </a:r>
            <a:r>
              <a:rPr lang="en-IN" sz="1200" b="0" u="none" strike="noStrike" dirty="0">
                <a:effectLst/>
                <a:latin typeface="Times New Roman" panose="02020603050405020304" pitchFamily="18" charset="0"/>
                <a:ea typeface="Times New Roman" panose="02020603050405020304" pitchFamily="18" charset="0"/>
              </a:rPr>
              <a:t> can </a:t>
            </a:r>
            <a:r>
              <a:rPr lang="en-IN" sz="1200" u="none" strike="noStrike" dirty="0">
                <a:effectLst/>
                <a:latin typeface="Times New Roman" panose="02020603050405020304" pitchFamily="18" charset="0"/>
                <a:ea typeface="Times New Roman" panose="02020603050405020304" pitchFamily="18" charset="0"/>
              </a:rPr>
              <a:t>include expanding within new demographic areas or going International with focusing upon new customer segments. Companies holding the competitive advantage with profitable technology can easily transfer in other marketplaces where consumer </a:t>
            </a:r>
            <a:r>
              <a:rPr lang="en-IN" sz="1200" u="none" strike="noStrike" dirty="0" err="1">
                <a:effectLst/>
                <a:latin typeface="Times New Roman" panose="02020603050405020304" pitchFamily="18" charset="0"/>
                <a:ea typeface="Times New Roman" panose="02020603050405020304" pitchFamily="18" charset="0"/>
              </a:rPr>
              <a:t>behavior</a:t>
            </a:r>
            <a:r>
              <a:rPr lang="en-IN" sz="1200" u="none" strike="noStrike" dirty="0">
                <a:effectLst/>
                <a:latin typeface="Times New Roman" panose="02020603050405020304" pitchFamily="18" charset="0"/>
                <a:ea typeface="Times New Roman" panose="02020603050405020304" pitchFamily="18" charset="0"/>
              </a:rPr>
              <a:t> and the characteristics can be the same.</a:t>
            </a:r>
            <a:r>
              <a:rPr lang="en-IN" sz="1200" b="1" u="none" strike="noStrike" dirty="0">
                <a:effectLst/>
                <a:latin typeface="Times New Roman" panose="02020603050405020304" pitchFamily="18" charset="0"/>
                <a:ea typeface="Times New Roman" panose="02020603050405020304" pitchFamily="18" charset="0"/>
              </a:rPr>
              <a:t> </a:t>
            </a:r>
            <a:r>
              <a:rPr lang="en-IN" b="0" dirty="0"/>
              <a:t>Diversification</a:t>
            </a:r>
            <a:r>
              <a:rPr lang="en-IN" b="1" dirty="0"/>
              <a:t> </a:t>
            </a:r>
            <a:r>
              <a:rPr lang="en-IN" sz="1200" u="none" strike="noStrike" dirty="0">
                <a:effectLst/>
                <a:latin typeface="Times New Roman" panose="02020603050405020304" pitchFamily="18" charset="0"/>
                <a:ea typeface="Times New Roman" panose="02020603050405020304" pitchFamily="18" charset="0"/>
              </a:rPr>
              <a:t>offers the riskiest strategy but has the potential for earning greater profitability as compared to others (</a:t>
            </a:r>
            <a:r>
              <a:rPr lang="en-IN" sz="1200" u="none" strike="noStrike" dirty="0" err="1">
                <a:effectLst/>
                <a:latin typeface="Times New Roman" panose="02020603050405020304" pitchFamily="18" charset="0"/>
                <a:ea typeface="Times New Roman" panose="02020603050405020304" pitchFamily="18" charset="0"/>
              </a:rPr>
              <a:t>Clarissia</a:t>
            </a:r>
            <a:r>
              <a:rPr lang="en-IN" sz="1200" u="none" strike="noStrike" dirty="0">
                <a:effectLst/>
                <a:latin typeface="Times New Roman" panose="02020603050405020304" pitchFamily="18" charset="0"/>
                <a:ea typeface="Times New Roman" panose="02020603050405020304" pitchFamily="18" charset="0"/>
              </a:rPr>
              <a:t>, 2020). Diversification can also relate to overlapping of businesses or developing new products in core business that would form greater market equity.</a:t>
            </a:r>
            <a:endParaRPr lang="en-IN" b="1" dirty="0"/>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8</a:t>
            </a:fld>
            <a:endParaRPr lang="en-IN"/>
          </a:p>
        </p:txBody>
      </p:sp>
    </p:spTree>
    <p:extLst>
      <p:ext uri="{BB962C8B-B14F-4D97-AF65-F5344CB8AC3E}">
        <p14:creationId xmlns:p14="http://schemas.microsoft.com/office/powerpoint/2010/main" xmlns="" val="2026785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Times New Roman" panose="02020603050405020304" pitchFamily="18" charset="0"/>
              </a:rPr>
              <a:t>Maslow's hierarchy of needs theory presents the needs and wants of the consumer in a Pyramid form that can be addressed by organizations in order to generate greater revenue. </a:t>
            </a:r>
            <a:r>
              <a:rPr lang="en-IN" sz="1200" b="0" i="1" u="none" strike="noStrike" dirty="0">
                <a:effectLst/>
                <a:latin typeface="Times New Roman" panose="02020603050405020304" pitchFamily="18" charset="0"/>
                <a:ea typeface="Times New Roman" panose="02020603050405020304" pitchFamily="18" charset="0"/>
              </a:rPr>
              <a:t>Physiological needs</a:t>
            </a:r>
            <a:r>
              <a:rPr lang="en-IN" sz="1200" b="0" u="none" strike="noStrike" dirty="0">
                <a:effectLst/>
                <a:latin typeface="Times New Roman" panose="02020603050405020304" pitchFamily="18" charset="0"/>
                <a:ea typeface="Times New Roman" panose="02020603050405020304" pitchFamily="18" charset="0"/>
              </a:rPr>
              <a:t> </a:t>
            </a:r>
            <a:r>
              <a:rPr lang="en-IN" sz="1200" u="none" strike="noStrike" dirty="0">
                <a:effectLst/>
                <a:latin typeface="Times New Roman" panose="02020603050405020304" pitchFamily="18" charset="0"/>
                <a:ea typeface="Times New Roman" panose="02020603050405020304" pitchFamily="18" charset="0"/>
              </a:rPr>
              <a:t>are needed by the consumer in order to carry out the survival needs and must be addressed by organizations in order to </a:t>
            </a:r>
            <a:r>
              <a:rPr lang="en-IN" sz="1200" u="none" strike="noStrike" dirty="0" err="1">
                <a:effectLst/>
                <a:latin typeface="Times New Roman" panose="02020603050405020304" pitchFamily="18" charset="0"/>
                <a:ea typeface="Times New Roman" panose="02020603050405020304" pitchFamily="18" charset="0"/>
              </a:rPr>
              <a:t>fulfill</a:t>
            </a:r>
            <a:r>
              <a:rPr lang="en-IN" sz="1200" u="none" strike="noStrike" dirty="0">
                <a:effectLst/>
                <a:latin typeface="Times New Roman" panose="02020603050405020304" pitchFamily="18" charset="0"/>
                <a:ea typeface="Times New Roman" panose="02020603050405020304" pitchFamily="18" charset="0"/>
              </a:rPr>
              <a:t> the basic wants (OBETA </a:t>
            </a:r>
            <a:r>
              <a:rPr lang="en-IN" sz="1200" i="1" u="none" strike="noStrike" dirty="0">
                <a:effectLst/>
                <a:latin typeface="Times New Roman" panose="02020603050405020304" pitchFamily="18" charset="0"/>
                <a:ea typeface="Times New Roman" panose="02020603050405020304" pitchFamily="18" charset="0"/>
              </a:rPr>
              <a:t>et al. </a:t>
            </a:r>
            <a:r>
              <a:rPr lang="en-IN" sz="1200" u="none" strike="noStrike" dirty="0">
                <a:effectLst/>
                <a:latin typeface="Times New Roman" panose="02020603050405020304" pitchFamily="18" charset="0"/>
                <a:ea typeface="Times New Roman" panose="02020603050405020304" pitchFamily="18" charset="0"/>
              </a:rPr>
              <a:t>2019). These are also referred to as basic necessities as well as primary needs of a consumer.</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10</a:t>
            </a:fld>
            <a:endParaRPr lang="en-IN"/>
          </a:p>
        </p:txBody>
      </p:sp>
    </p:spTree>
    <p:extLst>
      <p:ext uri="{BB962C8B-B14F-4D97-AF65-F5344CB8AC3E}">
        <p14:creationId xmlns:p14="http://schemas.microsoft.com/office/powerpoint/2010/main" xmlns="" val="310632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1" u="none" strike="noStrike" dirty="0">
                <a:effectLst/>
                <a:latin typeface="Times New Roman" panose="02020603050405020304" pitchFamily="18" charset="0"/>
                <a:ea typeface="Times New Roman" panose="02020603050405020304" pitchFamily="18" charset="0"/>
              </a:rPr>
              <a:t>Safety needs</a:t>
            </a:r>
            <a:r>
              <a:rPr lang="en-IN" sz="1200" b="0" u="none" strike="noStrike" dirty="0">
                <a:effectLst/>
                <a:latin typeface="Times New Roman" panose="02020603050405020304" pitchFamily="18" charset="0"/>
                <a:ea typeface="Times New Roman" panose="02020603050405020304" pitchFamily="18" charset="0"/>
              </a:rPr>
              <a:t> </a:t>
            </a:r>
            <a:r>
              <a:rPr lang="en-IN" sz="1200" u="none" strike="noStrike" dirty="0">
                <a:effectLst/>
                <a:latin typeface="Times New Roman" panose="02020603050405020304" pitchFamily="18" charset="0"/>
                <a:ea typeface="Times New Roman" panose="02020603050405020304" pitchFamily="18" charset="0"/>
              </a:rPr>
              <a:t>refers to Organizations need to address the protection of consumers from any violence or theft as well as ensure their healthy security while purchasing goods or services. This puts forward a positive image of the company and thus increases the purchasing power.</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11</a:t>
            </a:fld>
            <a:endParaRPr lang="en-IN"/>
          </a:p>
        </p:txBody>
      </p:sp>
    </p:spTree>
    <p:extLst>
      <p:ext uri="{BB962C8B-B14F-4D97-AF65-F5344CB8AC3E}">
        <p14:creationId xmlns:p14="http://schemas.microsoft.com/office/powerpoint/2010/main" xmlns="" val="712092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1" u="none" strike="noStrike" dirty="0">
                <a:effectLst/>
                <a:latin typeface="Times New Roman" panose="02020603050405020304" pitchFamily="18" charset="0"/>
                <a:ea typeface="Times New Roman" panose="02020603050405020304" pitchFamily="18" charset="0"/>
              </a:rPr>
              <a:t>Love and belonging needs</a:t>
            </a:r>
            <a:r>
              <a:rPr lang="en-IN" sz="1200" b="0" u="none" strike="noStrike" dirty="0">
                <a:effectLst/>
                <a:latin typeface="Times New Roman" panose="02020603050405020304" pitchFamily="18" charset="0"/>
                <a:ea typeface="Times New Roman" panose="02020603050405020304" pitchFamily="18" charset="0"/>
              </a:rPr>
              <a:t>  </a:t>
            </a:r>
            <a:r>
              <a:rPr lang="en-IN" sz="1200" u="none" strike="noStrike" dirty="0">
                <a:effectLst/>
                <a:latin typeface="Times New Roman" panose="02020603050405020304" pitchFamily="18" charset="0"/>
                <a:ea typeface="Times New Roman" panose="02020603050405020304" pitchFamily="18" charset="0"/>
              </a:rPr>
              <a:t>refers to Companies can seek in building up brand communities which would allow the customers to feel they belong to the product base and the sense of belonging would satisfy their requirements (Shi and Lin, 2021). In addition to this the brand community would also help in creating greater engagement level as well as interest within the product and satisfied the individual needs.</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12</a:t>
            </a:fld>
            <a:endParaRPr lang="en-IN"/>
          </a:p>
        </p:txBody>
      </p:sp>
    </p:spTree>
    <p:extLst>
      <p:ext uri="{BB962C8B-B14F-4D97-AF65-F5344CB8AC3E}">
        <p14:creationId xmlns:p14="http://schemas.microsoft.com/office/powerpoint/2010/main" xmlns="" val="1293636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1" u="none" strike="noStrike" dirty="0">
                <a:effectLst/>
                <a:latin typeface="Times New Roman" panose="02020603050405020304" pitchFamily="18" charset="0"/>
                <a:ea typeface="Times New Roman" panose="02020603050405020304" pitchFamily="18" charset="0"/>
              </a:rPr>
              <a:t>Esteem needs</a:t>
            </a:r>
            <a:r>
              <a:rPr lang="en-IN" sz="1200" b="0" u="none" strike="noStrike" dirty="0">
                <a:effectLst/>
                <a:latin typeface="Times New Roman" panose="02020603050405020304" pitchFamily="18" charset="0"/>
                <a:ea typeface="Times New Roman" panose="02020603050405020304" pitchFamily="18" charset="0"/>
              </a:rPr>
              <a:t>  can be the</a:t>
            </a:r>
            <a:r>
              <a:rPr lang="en-IN" sz="1200" u="none" strike="noStrike" dirty="0">
                <a:effectLst/>
                <a:latin typeface="Times New Roman" panose="02020603050405020304" pitchFamily="18" charset="0"/>
                <a:ea typeface="Times New Roman" panose="02020603050405020304" pitchFamily="18" charset="0"/>
              </a:rPr>
              <a:t> opportunity in gaining recognition has been influencing consumers and thereby a decision which appeals to the selfish team. For instance, buying a luxury watch has always reflected the status in society. Consumers also need to be content with the products that are being purchased and the superiority complex from buying the same. </a:t>
            </a:r>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13</a:t>
            </a:fld>
            <a:endParaRPr lang="en-IN"/>
          </a:p>
        </p:txBody>
      </p:sp>
    </p:spTree>
    <p:extLst>
      <p:ext uri="{BB962C8B-B14F-4D97-AF65-F5344CB8AC3E}">
        <p14:creationId xmlns:p14="http://schemas.microsoft.com/office/powerpoint/2010/main" xmlns="" val="78271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1" u="none" strike="noStrike" dirty="0">
                <a:effectLst/>
                <a:latin typeface="Times New Roman" panose="02020603050405020304" pitchFamily="18" charset="0"/>
                <a:ea typeface="Times New Roman" panose="02020603050405020304" pitchFamily="18" charset="0"/>
              </a:rPr>
              <a:t>Self-actualization needs, </a:t>
            </a:r>
            <a:r>
              <a:rPr lang="en-IN" sz="1200" b="0" i="0" u="none" strike="noStrike" dirty="0">
                <a:effectLst/>
                <a:latin typeface="Times New Roman" panose="02020603050405020304" pitchFamily="18" charset="0"/>
                <a:ea typeface="Times New Roman" panose="02020603050405020304" pitchFamily="18" charset="0"/>
              </a:rPr>
              <a:t>f</a:t>
            </a:r>
            <a:r>
              <a:rPr lang="en-IN" sz="1200" u="none" strike="noStrike" dirty="0">
                <a:effectLst/>
                <a:latin typeface="Times New Roman" panose="02020603050405020304" pitchFamily="18" charset="0"/>
                <a:ea typeface="Times New Roman" panose="02020603050405020304" pitchFamily="18" charset="0"/>
              </a:rPr>
              <a:t>rom a marketing perspective this can be recognized as the hardest necessity to </a:t>
            </a:r>
            <a:r>
              <a:rPr lang="en-IN" sz="1200" u="none" strike="noStrike" dirty="0" err="1">
                <a:effectLst/>
                <a:latin typeface="Times New Roman" panose="02020603050405020304" pitchFamily="18" charset="0"/>
                <a:ea typeface="Times New Roman" panose="02020603050405020304" pitchFamily="18" charset="0"/>
              </a:rPr>
              <a:t>fulfill</a:t>
            </a:r>
            <a:r>
              <a:rPr lang="en-IN" sz="1200" u="none" strike="noStrike" dirty="0">
                <a:effectLst/>
                <a:latin typeface="Times New Roman" panose="02020603050405020304" pitchFamily="18" charset="0"/>
                <a:ea typeface="Times New Roman" panose="02020603050405020304" pitchFamily="18" charset="0"/>
              </a:rPr>
              <a:t> as the level of motivation represented in achieving the self-actualization can influence the product or price of the organization (Poirier and Devraj, 2019). This need is also used in getting through the requirement and is subjective on being defined by the individual.</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14</a:t>
            </a:fld>
            <a:endParaRPr lang="en-IN"/>
          </a:p>
        </p:txBody>
      </p:sp>
    </p:spTree>
    <p:extLst>
      <p:ext uri="{BB962C8B-B14F-4D97-AF65-F5344CB8AC3E}">
        <p14:creationId xmlns:p14="http://schemas.microsoft.com/office/powerpoint/2010/main" xmlns="" val="175762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Marketing is mainly done for gaining consumer segment and upholding company objectives and also includes necessary plans that would be beneficial in increasing the revenue of the company. This study mainly highlights the theory of Porter's five forces, Ansoff matrix and Maslow's hierarchy of needs. </a:t>
            </a:r>
            <a:r>
              <a:rPr lang="en-IN" sz="1800">
                <a:effectLst/>
                <a:latin typeface="Times New Roman" panose="02020603050405020304" pitchFamily="18" charset="0"/>
                <a:ea typeface="Times New Roman" panose="02020603050405020304" pitchFamily="18" charset="0"/>
              </a:rPr>
              <a:t>However, management should actively participate in the thorough analysis of a market segment or target audience before the application of marketing theories so that positive results can be generated from it.</a:t>
            </a:r>
          </a:p>
        </p:txBody>
      </p:sp>
      <p:sp>
        <p:nvSpPr>
          <p:cNvPr id="4" name="Slide Number Placeholder 3"/>
          <p:cNvSpPr>
            <a:spLocks noGrp="1"/>
          </p:cNvSpPr>
          <p:nvPr>
            <p:ph type="sldNum" sz="quarter" idx="5"/>
          </p:nvPr>
        </p:nvSpPr>
        <p:spPr/>
        <p:txBody>
          <a:bodyPr/>
          <a:lstStyle/>
          <a:p>
            <a:fld id="{1307706C-9523-446D-81BC-752234B1A1CC}" type="slidenum">
              <a:rPr lang="en-IN" smtClean="0"/>
              <a:pPr/>
              <a:t>15</a:t>
            </a:fld>
            <a:endParaRPr lang="en-IN"/>
          </a:p>
        </p:txBody>
      </p:sp>
    </p:spTree>
    <p:extLst>
      <p:ext uri="{BB962C8B-B14F-4D97-AF65-F5344CB8AC3E}">
        <p14:creationId xmlns:p14="http://schemas.microsoft.com/office/powerpoint/2010/main" xmlns="" val="3280727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Hopper, E., 2020. Maslow’s hierarchy of needs explained. </a:t>
            </a:r>
            <a:r>
              <a:rPr lang="en-IN" sz="1200" i="1" dirty="0">
                <a:effectLst/>
                <a:latin typeface="Times New Roman" panose="02020603050405020304" pitchFamily="18" charset="0"/>
                <a:ea typeface="Times New Roman" panose="02020603050405020304" pitchFamily="18" charset="0"/>
              </a:rPr>
              <a:t>ThoughtCo, ThoughtCo,</a:t>
            </a:r>
            <a:r>
              <a:rPr lang="en-IN" sz="1200" dirty="0">
                <a:effectLst/>
                <a:latin typeface="Times New Roman" panose="02020603050405020304" pitchFamily="18" charset="0"/>
                <a:ea typeface="Times New Roman" panose="02020603050405020304" pitchFamily="18" charset="0"/>
              </a:rPr>
              <a:t> 24, pp.1-3.</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Irfan, M., Zhao, Z.Y., Ahmad, M., Batool, K., Jan, A. and </a:t>
            </a:r>
            <a:r>
              <a:rPr lang="en-IN" sz="1200" dirty="0" err="1">
                <a:effectLst/>
                <a:latin typeface="Times New Roman" panose="02020603050405020304" pitchFamily="18" charset="0"/>
                <a:ea typeface="Times New Roman" panose="02020603050405020304" pitchFamily="18" charset="0"/>
              </a:rPr>
              <a:t>Mukeshimana</a:t>
            </a:r>
            <a:r>
              <a:rPr lang="en-IN" sz="1200" dirty="0">
                <a:effectLst/>
                <a:latin typeface="Times New Roman" panose="02020603050405020304" pitchFamily="18" charset="0"/>
                <a:ea typeface="Times New Roman" panose="02020603050405020304" pitchFamily="18" charset="0"/>
              </a:rPr>
              <a:t>, M.C., 2019. Competitive assessment of Indian wind power industry: A five forces model. </a:t>
            </a:r>
            <a:r>
              <a:rPr lang="en-IN" sz="1200" i="1" dirty="0">
                <a:effectLst/>
                <a:latin typeface="Times New Roman" panose="02020603050405020304" pitchFamily="18" charset="0"/>
                <a:ea typeface="Times New Roman" panose="02020603050405020304" pitchFamily="18" charset="0"/>
              </a:rPr>
              <a:t>Journal of Renewable and Sustainable Energy,</a:t>
            </a:r>
            <a:r>
              <a:rPr lang="en-IN" sz="1200" dirty="0">
                <a:effectLst/>
                <a:latin typeface="Times New Roman" panose="02020603050405020304" pitchFamily="18" charset="0"/>
                <a:ea typeface="Times New Roman" panose="02020603050405020304" pitchFamily="18" charset="0"/>
              </a:rPr>
              <a:t> 11(6), p.063301.</a:t>
            </a:r>
          </a:p>
          <a:p>
            <a:pPr algn="just">
              <a:lnSpc>
                <a:spcPct val="150000"/>
              </a:lnSpc>
              <a:spcBef>
                <a:spcPts val="1200"/>
              </a:spcBef>
            </a:pPr>
            <a:r>
              <a:rPr lang="en-IN" sz="1200" dirty="0" err="1">
                <a:effectLst/>
                <a:latin typeface="Times New Roman" panose="02020603050405020304" pitchFamily="18" charset="0"/>
                <a:ea typeface="Times New Roman" panose="02020603050405020304" pitchFamily="18" charset="0"/>
              </a:rPr>
              <a:t>Khajezadeh</a:t>
            </a:r>
            <a:r>
              <a:rPr lang="en-IN" sz="1200" dirty="0">
                <a:effectLst/>
                <a:latin typeface="Times New Roman" panose="02020603050405020304" pitchFamily="18" charset="0"/>
                <a:ea typeface="Times New Roman" panose="02020603050405020304" pitchFamily="18" charset="0"/>
              </a:rPr>
              <a:t>, M., </a:t>
            </a:r>
            <a:r>
              <a:rPr lang="en-IN" sz="1200" dirty="0" err="1">
                <a:effectLst/>
                <a:latin typeface="Times New Roman" panose="02020603050405020304" pitchFamily="18" charset="0"/>
                <a:ea typeface="Times New Roman" panose="02020603050405020304" pitchFamily="18" charset="0"/>
              </a:rPr>
              <a:t>Niasar</a:t>
            </a:r>
            <a:r>
              <a:rPr lang="en-IN" sz="1200" dirty="0">
                <a:effectLst/>
                <a:latin typeface="Times New Roman" panose="02020603050405020304" pitchFamily="18" charset="0"/>
                <a:ea typeface="Times New Roman" panose="02020603050405020304" pitchFamily="18" charset="0"/>
              </a:rPr>
              <a:t>, M.S.F., Asli, S.A., </a:t>
            </a:r>
            <a:r>
              <a:rPr lang="en-IN" sz="1200" dirty="0" err="1">
                <a:effectLst/>
                <a:latin typeface="Times New Roman" panose="02020603050405020304" pitchFamily="18" charset="0"/>
                <a:ea typeface="Times New Roman" panose="02020603050405020304" pitchFamily="18" charset="0"/>
              </a:rPr>
              <a:t>Davari</a:t>
            </a:r>
            <a:r>
              <a:rPr lang="en-IN" sz="1200" dirty="0">
                <a:effectLst/>
                <a:latin typeface="Times New Roman" panose="02020603050405020304" pitchFamily="18" charset="0"/>
                <a:ea typeface="Times New Roman" panose="02020603050405020304" pitchFamily="18" charset="0"/>
              </a:rPr>
              <a:t>, D.D., </a:t>
            </a:r>
            <a:r>
              <a:rPr lang="en-IN" sz="1200" dirty="0" err="1">
                <a:effectLst/>
                <a:latin typeface="Times New Roman" panose="02020603050405020304" pitchFamily="18" charset="0"/>
                <a:ea typeface="Times New Roman" panose="02020603050405020304" pitchFamily="18" charset="0"/>
              </a:rPr>
              <a:t>Godarzi</a:t>
            </a:r>
            <a:r>
              <a:rPr lang="en-IN" sz="1200" dirty="0">
                <a:effectLst/>
                <a:latin typeface="Times New Roman" panose="02020603050405020304" pitchFamily="18" charset="0"/>
                <a:ea typeface="Times New Roman" panose="02020603050405020304" pitchFamily="18" charset="0"/>
              </a:rPr>
              <a:t>, M. and Asgari, Y., 2019. Application of neural network in portfolio product companies: integration of Boston consulting group matrix and Ansoff matrix. </a:t>
            </a:r>
            <a:r>
              <a:rPr lang="en-IN" sz="1200" i="1" dirty="0">
                <a:effectLst/>
                <a:latin typeface="Times New Roman" panose="02020603050405020304" pitchFamily="18" charset="0"/>
                <a:ea typeface="Times New Roman" panose="02020603050405020304" pitchFamily="18" charset="0"/>
              </a:rPr>
              <a:t>International Journal of Economics and Management Engineering,</a:t>
            </a:r>
            <a:r>
              <a:rPr lang="en-IN" sz="1200" dirty="0">
                <a:effectLst/>
                <a:latin typeface="Times New Roman" panose="02020603050405020304" pitchFamily="18" charset="0"/>
                <a:ea typeface="Times New Roman" panose="02020603050405020304" pitchFamily="18" charset="0"/>
              </a:rPr>
              <a:t> 13(6), pp.821-825.</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Kurniawan, D., </a:t>
            </a:r>
            <a:r>
              <a:rPr lang="en-IN" sz="1200" dirty="0" err="1">
                <a:effectLst/>
                <a:latin typeface="Times New Roman" panose="02020603050405020304" pitchFamily="18" charset="0"/>
                <a:ea typeface="Times New Roman" panose="02020603050405020304" pitchFamily="18" charset="0"/>
              </a:rPr>
              <a:t>Iswahyudin</a:t>
            </a:r>
            <a:r>
              <a:rPr lang="en-IN" sz="1200" dirty="0">
                <a:effectLst/>
                <a:latin typeface="Times New Roman" panose="02020603050405020304" pitchFamily="18" charset="0"/>
                <a:ea typeface="Times New Roman" panose="02020603050405020304" pitchFamily="18" charset="0"/>
              </a:rPr>
              <a:t>, M.D. and </a:t>
            </a:r>
            <a:r>
              <a:rPr lang="en-IN" sz="1200" dirty="0" err="1">
                <a:effectLst/>
                <a:latin typeface="Times New Roman" panose="02020603050405020304" pitchFamily="18" charset="0"/>
                <a:ea typeface="Times New Roman" panose="02020603050405020304" pitchFamily="18" charset="0"/>
              </a:rPr>
              <a:t>Suciati</a:t>
            </a:r>
            <a:r>
              <a:rPr lang="en-IN" sz="1200" dirty="0">
                <a:effectLst/>
                <a:latin typeface="Times New Roman" panose="02020603050405020304" pitchFamily="18" charset="0"/>
                <a:ea typeface="Times New Roman" panose="02020603050405020304" pitchFamily="18" charset="0"/>
              </a:rPr>
              <a:t>, T.R., 2020. SWOT Analysis and Ansoff Matrix in Creative Food Industry Business Development: A Study on Creative Food Business “</a:t>
            </a:r>
            <a:r>
              <a:rPr lang="en-IN" sz="1200" dirty="0" err="1">
                <a:effectLst/>
                <a:latin typeface="Times New Roman" panose="02020603050405020304" pitchFamily="18" charset="0"/>
                <a:ea typeface="Times New Roman" panose="02020603050405020304" pitchFamily="18" charset="0"/>
              </a:rPr>
              <a:t>Komala</a:t>
            </a:r>
            <a:r>
              <a:rPr lang="en-IN" sz="1200" dirty="0">
                <a:effectLst/>
                <a:latin typeface="Times New Roman" panose="02020603050405020304" pitchFamily="18" charset="0"/>
                <a:ea typeface="Times New Roman" panose="02020603050405020304" pitchFamily="18" charset="0"/>
              </a:rPr>
              <a:t>”. </a:t>
            </a:r>
            <a:r>
              <a:rPr lang="en-IN" sz="1200" i="1" dirty="0">
                <a:effectLst/>
                <a:latin typeface="Times New Roman" panose="02020603050405020304" pitchFamily="18" charset="0"/>
                <a:ea typeface="Times New Roman" panose="02020603050405020304" pitchFamily="18" charset="0"/>
              </a:rPr>
              <a:t>Open Access Indonesia Journal of Social Sciences</a:t>
            </a:r>
            <a:r>
              <a:rPr lang="en-IN" sz="1200" dirty="0">
                <a:effectLst/>
                <a:latin typeface="Times New Roman" panose="02020603050405020304" pitchFamily="18" charset="0"/>
                <a:ea typeface="Times New Roman" panose="02020603050405020304" pitchFamily="18" charset="0"/>
              </a:rPr>
              <a:t>, 3(2), pp.128-136.</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OBETA, U., OBI, M., GOYIN, L. and OJO, J., 2019. Abraham Maslow‟ s Hierarchy of Needs Dynamics in the Administration of Public Organizations under the President Buhari‟ s Democratic Dispensation in Nigerian Health Sector. </a:t>
            </a:r>
            <a:r>
              <a:rPr lang="en-IN" sz="1200" i="1" dirty="0">
                <a:effectLst/>
                <a:latin typeface="Times New Roman" panose="02020603050405020304" pitchFamily="18" charset="0"/>
                <a:ea typeface="Times New Roman" panose="02020603050405020304" pitchFamily="18" charset="0"/>
              </a:rPr>
              <a:t>International Journal of Research and Innovation in Social Science (IJRISS)</a:t>
            </a:r>
            <a:r>
              <a:rPr lang="en-IN" sz="1200" dirty="0">
                <a:effectLst/>
                <a:latin typeface="Times New Roman" panose="02020603050405020304" pitchFamily="18" charset="0"/>
                <a:ea typeface="Times New Roman" panose="02020603050405020304" pitchFamily="18" charset="0"/>
              </a:rPr>
              <a:t>, 3(1), pp.284-290.</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Poirier, T.I. and Devraj, R., 2019. Pharmacy in an improved health care delivery model using </a:t>
            </a:r>
            <a:r>
              <a:rPr lang="en-IN" sz="1200" dirty="0" err="1">
                <a:effectLst/>
                <a:latin typeface="Times New Roman" panose="02020603050405020304" pitchFamily="18" charset="0"/>
                <a:ea typeface="Times New Roman" panose="02020603050405020304" pitchFamily="18" charset="0"/>
              </a:rPr>
              <a:t>maslow’s</a:t>
            </a:r>
            <a:r>
              <a:rPr lang="en-IN" sz="1200" dirty="0">
                <a:effectLst/>
                <a:latin typeface="Times New Roman" panose="02020603050405020304" pitchFamily="18" charset="0"/>
                <a:ea typeface="Times New Roman" panose="02020603050405020304" pitchFamily="18" charset="0"/>
              </a:rPr>
              <a:t> hierarchy of needs. </a:t>
            </a:r>
            <a:r>
              <a:rPr lang="en-IN" sz="1200" i="1" dirty="0">
                <a:effectLst/>
                <a:latin typeface="Times New Roman" panose="02020603050405020304" pitchFamily="18" charset="0"/>
                <a:ea typeface="Times New Roman" panose="02020603050405020304" pitchFamily="18" charset="0"/>
              </a:rPr>
              <a:t>American Journal of Pharmaceutical Education,</a:t>
            </a:r>
            <a:r>
              <a:rPr lang="en-IN" sz="1200" dirty="0">
                <a:effectLst/>
                <a:latin typeface="Times New Roman" panose="02020603050405020304" pitchFamily="18" charset="0"/>
                <a:ea typeface="Times New Roman" panose="02020603050405020304" pitchFamily="18" charset="0"/>
              </a:rPr>
              <a:t> 83(8).</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Shi, Y. and Lin, X., 2021. A Test of Maslow's Hierarchy of Needs Concept by a Correlational Model among Adult Learners. </a:t>
            </a:r>
            <a:r>
              <a:rPr lang="en-IN" sz="1200" i="1" dirty="0">
                <a:effectLst/>
                <a:latin typeface="Times New Roman" panose="02020603050405020304" pitchFamily="18" charset="0"/>
                <a:ea typeface="Times New Roman" panose="02020603050405020304" pitchFamily="18" charset="0"/>
              </a:rPr>
              <a:t>American Association for Adult and Continuing Education</a:t>
            </a:r>
            <a:r>
              <a:rPr lang="en-IN" sz="1200" dirty="0">
                <a:effectLst/>
                <a:latin typeface="Times New Roman" panose="02020603050405020304" pitchFamily="18" charset="0"/>
                <a:ea typeface="Times New Roman" panose="02020603050405020304" pitchFamily="18" charset="0"/>
              </a:rPr>
              <a:t>.</a:t>
            </a:r>
          </a:p>
          <a:p>
            <a:pPr algn="just">
              <a:lnSpc>
                <a:spcPct val="150000"/>
              </a:lnSpc>
              <a:spcBef>
                <a:spcPts val="1200"/>
              </a:spcBef>
            </a:pPr>
            <a:r>
              <a:rPr lang="en-IN" sz="1200" dirty="0">
                <a:effectLst/>
                <a:latin typeface="Times New Roman" panose="02020603050405020304" pitchFamily="18" charset="0"/>
                <a:ea typeface="Times New Roman" panose="02020603050405020304" pitchFamily="18" charset="0"/>
              </a:rPr>
              <a:t>Tien, N.H., </a:t>
            </a:r>
            <a:r>
              <a:rPr lang="en-IN" sz="1200" dirty="0" err="1">
                <a:effectLst/>
                <a:latin typeface="Times New Roman" panose="02020603050405020304" pitchFamily="18" charset="0"/>
                <a:ea typeface="Times New Roman" panose="02020603050405020304" pitchFamily="18" charset="0"/>
              </a:rPr>
              <a:t>Phu</a:t>
            </a:r>
            <a:r>
              <a:rPr lang="en-IN" sz="1200" dirty="0">
                <a:effectLst/>
                <a:latin typeface="Times New Roman" panose="02020603050405020304" pitchFamily="18" charset="0"/>
                <a:ea typeface="Times New Roman" panose="02020603050405020304" pitchFamily="18" charset="0"/>
              </a:rPr>
              <a:t>, P.P. and Chi, D.T.P., 2019. The role of international marketing in international business strategy. </a:t>
            </a:r>
            <a:r>
              <a:rPr lang="en-IN" sz="1200" i="1" dirty="0">
                <a:effectLst/>
                <a:latin typeface="Times New Roman" panose="02020603050405020304" pitchFamily="18" charset="0"/>
                <a:ea typeface="Times New Roman" panose="02020603050405020304" pitchFamily="18" charset="0"/>
              </a:rPr>
              <a:t>International journal of research in marketing management and sales</a:t>
            </a:r>
            <a:r>
              <a:rPr lang="en-IN" sz="1200" dirty="0">
                <a:effectLst/>
                <a:latin typeface="Times New Roman" panose="02020603050405020304" pitchFamily="18" charset="0"/>
                <a:ea typeface="Times New Roman" panose="02020603050405020304" pitchFamily="18" charset="0"/>
              </a:rPr>
              <a:t>, 1(2), pp.134-138.</a:t>
            </a:r>
          </a:p>
          <a:p>
            <a:endParaRPr lang="en-IN" dirty="0"/>
          </a:p>
        </p:txBody>
      </p:sp>
      <p:sp>
        <p:nvSpPr>
          <p:cNvPr id="4" name="Slide Number Placeholder 3"/>
          <p:cNvSpPr>
            <a:spLocks noGrp="1"/>
          </p:cNvSpPr>
          <p:nvPr>
            <p:ph type="sldNum" sz="quarter" idx="5"/>
          </p:nvPr>
        </p:nvSpPr>
        <p:spPr/>
        <p:txBody>
          <a:bodyPr/>
          <a:lstStyle/>
          <a:p>
            <a:fld id="{1307706C-9523-446D-81BC-752234B1A1CC}" type="slidenum">
              <a:rPr lang="en-IN" smtClean="0"/>
              <a:pPr/>
              <a:t>16</a:t>
            </a:fld>
            <a:endParaRPr lang="en-IN"/>
          </a:p>
        </p:txBody>
      </p:sp>
    </p:spTree>
    <p:extLst>
      <p:ext uri="{BB962C8B-B14F-4D97-AF65-F5344CB8AC3E}">
        <p14:creationId xmlns:p14="http://schemas.microsoft.com/office/powerpoint/2010/main" xmlns="" val="2002371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109470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3483195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4150213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3984045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73460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679153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165591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253531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4229090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548663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10848595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510367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926312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39467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3025937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FBE9C-7B34-451F-A87F-6CCACBC52C80}" type="datetimeFigureOut">
              <a:rPr lang="en-IN" smtClean="0"/>
              <a:pPr/>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1444958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FBE9C-7B34-451F-A87F-6CCACBC52C80}" type="datetimeFigureOut">
              <a:rPr lang="en-IN" smtClean="0"/>
              <a:pPr/>
              <a:t>20-03-2023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D263C3C-FCF2-405E-8384-0F8561B9B86C}" type="slidenum">
              <a:rPr lang="en-IN" smtClean="0"/>
              <a:pPr/>
              <a:t>‹#›</a:t>
            </a:fld>
            <a:endParaRPr lang="en-IN"/>
          </a:p>
        </p:txBody>
      </p:sp>
    </p:spTree>
    <p:extLst>
      <p:ext uri="{BB962C8B-B14F-4D97-AF65-F5344CB8AC3E}">
        <p14:creationId xmlns:p14="http://schemas.microsoft.com/office/powerpoint/2010/main" xmlns="" val="40922008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7DE4BA-734F-37B9-196D-A2129258C904}"/>
              </a:ext>
            </a:extLst>
          </p:cNvPr>
          <p:cNvSpPr>
            <a:spLocks noGrp="1"/>
          </p:cNvSpPr>
          <p:nvPr>
            <p:ph type="ctrTitle"/>
          </p:nvPr>
        </p:nvSpPr>
        <p:spPr>
          <a:xfrm>
            <a:off x="1717916" y="1648013"/>
            <a:ext cx="8057903" cy="902230"/>
          </a:xfrm>
        </p:spPr>
        <p:txBody>
          <a:bodyPr>
            <a:noAutofit/>
          </a:bodyPr>
          <a:lstStyle/>
          <a:p>
            <a:pPr algn="ctr"/>
            <a:r>
              <a:rPr lang="en-US" sz="2800" b="1" dirty="0" smtClean="0"/>
              <a:t>MARKETING MANAGEMENT</a:t>
            </a:r>
            <a:br>
              <a:rPr lang="en-US" sz="2800" b="1" dirty="0" smtClean="0"/>
            </a:br>
            <a:r>
              <a:rPr lang="en-US" sz="2800" b="1" dirty="0" smtClean="0"/>
              <a:t>NAME: ANUJ CHOPRA</a:t>
            </a:r>
            <a:r>
              <a:rPr lang="en-US" sz="2800" dirty="0" smtClean="0"/>
              <a:t/>
            </a:r>
            <a:br>
              <a:rPr lang="en-US" sz="2800" dirty="0" smtClean="0"/>
            </a:br>
            <a:r>
              <a:rPr lang="en-US" sz="2800" b="1" dirty="0" smtClean="0"/>
              <a:t>STUDENT ID: 2225778</a:t>
            </a:r>
            <a:r>
              <a:rPr lang="en-US" sz="2800" dirty="0" smtClean="0"/>
              <a:t/>
            </a:r>
            <a:br>
              <a:rPr lang="en-US" sz="2800" dirty="0" smtClean="0"/>
            </a:br>
            <a:r>
              <a:rPr lang="en-US" sz="2800" b="1" dirty="0" smtClean="0"/>
              <a:t>MODULE CODE: LCMB7001</a:t>
            </a:r>
            <a:r>
              <a:rPr lang="en-US" sz="2800" dirty="0" smtClean="0"/>
              <a:t/>
            </a:r>
            <a:br>
              <a:rPr lang="en-US" sz="2800" dirty="0" smtClean="0"/>
            </a:br>
            <a:r>
              <a:rPr lang="en-US" sz="2800" b="1" dirty="0" smtClean="0"/>
              <a:t>LECTURER: EFUA </a:t>
            </a:r>
            <a:r>
              <a:rPr lang="en-US" sz="2800" b="1" dirty="0" smtClean="0"/>
              <a:t>ADAMS</a:t>
            </a:r>
            <a:r>
              <a:rPr lang="en-IN" sz="2800" b="1" dirty="0" smtClean="0">
                <a:latin typeface="Times New Roman" panose="02020603050405020304" pitchFamily="18" charset="0"/>
                <a:cs typeface="Times New Roman" panose="02020603050405020304" pitchFamily="18" charset="0"/>
              </a:rPr>
              <a:t> </a:t>
            </a:r>
            <a:endParaRPr lang="en-IN" sz="2800" b="1" dirty="0">
              <a:latin typeface="Times New Roman" panose="02020603050405020304" pitchFamily="18" charset="0"/>
              <a:cs typeface="Times New Roman" panose="02020603050405020304" pitchFamily="18" charset="0"/>
            </a:endParaRPr>
          </a:p>
        </p:txBody>
      </p:sp>
      <p:sp>
        <p:nvSpPr>
          <p:cNvPr id="5" name="AutoShape 4" descr="Il Digital Marketing Management come strumento competitivo">
            <a:extLst>
              <a:ext uri="{FF2B5EF4-FFF2-40B4-BE49-F238E27FC236}">
                <a16:creationId xmlns:a16="http://schemas.microsoft.com/office/drawing/2014/main" xmlns="" id="{BE63AE4F-8630-351A-F9BE-FE275679A77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6" descr="Il Digital Marketing Management come strumento competitivo">
            <a:extLst>
              <a:ext uri="{FF2B5EF4-FFF2-40B4-BE49-F238E27FC236}">
                <a16:creationId xmlns:a16="http://schemas.microsoft.com/office/drawing/2014/main" xmlns="" id="{E8DEF345-D18A-077E-8736-A49D987E18F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056" name="Picture 8" descr="Il Digital Marketing Management come strumento competitivo">
            <a:extLst>
              <a:ext uri="{FF2B5EF4-FFF2-40B4-BE49-F238E27FC236}">
                <a16:creationId xmlns:a16="http://schemas.microsoft.com/office/drawing/2014/main" xmlns="" id="{F1E93A7F-D8E2-4028-D524-72CF1A755510}"/>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642570" y="3028189"/>
            <a:ext cx="6292702" cy="33036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23804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387DC7-9BE0-A327-9D98-6E0FC8CABC2F}"/>
              </a:ext>
            </a:extLst>
          </p:cNvPr>
          <p:cNvSpPr>
            <a:spLocks noGrp="1"/>
          </p:cNvSpPr>
          <p:nvPr>
            <p:ph type="title"/>
          </p:nvPr>
        </p:nvSpPr>
        <p:spPr>
          <a:xfrm>
            <a:off x="4351867" y="284426"/>
            <a:ext cx="3344333" cy="793221"/>
          </a:xfrm>
        </p:spPr>
        <p:txBody>
          <a:bodyPr>
            <a:normAutofit/>
          </a:bodyPr>
          <a:lstStyle/>
          <a:p>
            <a:pPr algn="just"/>
            <a:r>
              <a:rPr lang="en-IN" b="1" kern="0" dirty="0">
                <a:effectLst/>
                <a:latin typeface="Times New Roman" panose="02020603050405020304" pitchFamily="18" charset="0"/>
              </a:rPr>
              <a:t>Introduction</a:t>
            </a:r>
            <a:endParaRPr lang="en-IN" dirty="0"/>
          </a:p>
        </p:txBody>
      </p:sp>
      <p:sp>
        <p:nvSpPr>
          <p:cNvPr id="3" name="Content Placeholder 2">
            <a:extLst>
              <a:ext uri="{FF2B5EF4-FFF2-40B4-BE49-F238E27FC236}">
                <a16:creationId xmlns:a16="http://schemas.microsoft.com/office/drawing/2014/main" xmlns="" id="{0E100F30-3468-6E5A-FC94-0F0722DB9951}"/>
              </a:ext>
            </a:extLst>
          </p:cNvPr>
          <p:cNvSpPr>
            <a:spLocks noGrp="1"/>
          </p:cNvSpPr>
          <p:nvPr>
            <p:ph idx="1"/>
          </p:nvPr>
        </p:nvSpPr>
        <p:spPr>
          <a:xfrm>
            <a:off x="838200" y="1825625"/>
            <a:ext cx="4797056" cy="4351338"/>
          </a:xfrm>
        </p:spPr>
        <p:txBody>
          <a:bodyPr>
            <a:normAutofit/>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Marketing management helps the company in engaging with consumer base </a:t>
            </a:r>
          </a:p>
          <a:p>
            <a:pPr algn="just">
              <a:lnSpc>
                <a:spcPct val="200000"/>
              </a:lnSpc>
            </a:pPr>
            <a:r>
              <a:rPr lang="en-IN" sz="1800" dirty="0">
                <a:effectLst/>
                <a:latin typeface="Times New Roman" panose="02020603050405020304" pitchFamily="18" charset="0"/>
                <a:ea typeface="Times New Roman" panose="02020603050405020304" pitchFamily="18" charset="0"/>
              </a:rPr>
              <a:t>In addition to this it also helps in creating a positive brand image.</a:t>
            </a:r>
          </a:p>
        </p:txBody>
      </p:sp>
      <p:pic>
        <p:nvPicPr>
          <p:cNvPr id="3074" name="Picture 2" descr="Marketing Management Philosophies - GeeksforGeeks">
            <a:extLst>
              <a:ext uri="{FF2B5EF4-FFF2-40B4-BE49-F238E27FC236}">
                <a16:creationId xmlns:a16="http://schemas.microsoft.com/office/drawing/2014/main" xmlns="" id="{0BB3F887-1130-A069-F1C2-F979A644A288}"/>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916295" y="1825625"/>
            <a:ext cx="4297510" cy="3705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198A4227-9A77-D435-991E-A7CFB522815A}"/>
              </a:ext>
            </a:extLst>
          </p:cNvPr>
          <p:cNvSpPr txBox="1"/>
          <p:nvPr/>
        </p:nvSpPr>
        <p:spPr>
          <a:xfrm>
            <a:off x="7696200" y="5730949"/>
            <a:ext cx="3232298"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Marketing Management Philosophies</a:t>
            </a:r>
          </a:p>
        </p:txBody>
      </p:sp>
    </p:spTree>
    <p:extLst>
      <p:ext uri="{BB962C8B-B14F-4D97-AF65-F5344CB8AC3E}">
        <p14:creationId xmlns:p14="http://schemas.microsoft.com/office/powerpoint/2010/main" xmlns="" val="1681871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C74077-81A7-754B-7D5A-01427FD21D21}"/>
              </a:ext>
            </a:extLst>
          </p:cNvPr>
          <p:cNvSpPr>
            <a:spLocks noGrp="1"/>
          </p:cNvSpPr>
          <p:nvPr>
            <p:ph type="title"/>
          </p:nvPr>
        </p:nvSpPr>
        <p:spPr>
          <a:xfrm>
            <a:off x="3575197" y="109943"/>
            <a:ext cx="5041605" cy="1325563"/>
          </a:xfrm>
        </p:spPr>
        <p:txBody>
          <a:bodyPr>
            <a:normAutofit/>
          </a:bodyPr>
          <a:lstStyle/>
          <a:p>
            <a:r>
              <a:rPr lang="en-IN" b="1" kern="0" dirty="0">
                <a:effectLst/>
                <a:latin typeface="Times New Roman" panose="02020603050405020304" pitchFamily="18" charset="0"/>
              </a:rPr>
              <a:t>Marketing theories</a:t>
            </a:r>
            <a:endParaRPr lang="en-IN" dirty="0"/>
          </a:p>
        </p:txBody>
      </p:sp>
      <p:sp>
        <p:nvSpPr>
          <p:cNvPr id="3" name="Content Placeholder 2">
            <a:extLst>
              <a:ext uri="{FF2B5EF4-FFF2-40B4-BE49-F238E27FC236}">
                <a16:creationId xmlns:a16="http://schemas.microsoft.com/office/drawing/2014/main" xmlns="" id="{A632499A-9A44-C992-1965-024E9CED01AA}"/>
              </a:ext>
            </a:extLst>
          </p:cNvPr>
          <p:cNvSpPr>
            <a:spLocks noGrp="1"/>
          </p:cNvSpPr>
          <p:nvPr>
            <p:ph idx="1"/>
          </p:nvPr>
        </p:nvSpPr>
        <p:spPr>
          <a:xfrm>
            <a:off x="838200" y="1825625"/>
            <a:ext cx="4850219" cy="4351338"/>
          </a:xfrm>
        </p:spPr>
        <p:txBody>
          <a:bodyPr>
            <a:normAutofit/>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Marketing theories provide the basis of management in generating greater revenue and attracting potential consumers. </a:t>
            </a:r>
          </a:p>
          <a:p>
            <a:pPr algn="just">
              <a:lnSpc>
                <a:spcPct val="200000"/>
              </a:lnSpc>
            </a:pPr>
            <a:r>
              <a:rPr lang="en-IN" sz="1800" dirty="0">
                <a:effectLst/>
                <a:latin typeface="Times New Roman" panose="02020603050405020304" pitchFamily="18" charset="0"/>
                <a:ea typeface="Times New Roman" panose="02020603050405020304" pitchFamily="18" charset="0"/>
              </a:rPr>
              <a:t>In this study the marketing management theories of </a:t>
            </a:r>
            <a:r>
              <a:rPr lang="en-IN" sz="1800" i="1" dirty="0">
                <a:effectLst/>
                <a:latin typeface="Times New Roman" panose="02020603050405020304" pitchFamily="18" charset="0"/>
                <a:ea typeface="Times New Roman" panose="02020603050405020304" pitchFamily="18" charset="0"/>
              </a:rPr>
              <a:t>Porter’s five forces</a:t>
            </a:r>
            <a:r>
              <a:rPr lang="en-IN" sz="1800" dirty="0">
                <a:effectLst/>
                <a:latin typeface="Times New Roman" panose="02020603050405020304" pitchFamily="18" charset="0"/>
                <a:ea typeface="Times New Roman" panose="02020603050405020304" pitchFamily="18" charset="0"/>
              </a:rPr>
              <a:t>,</a:t>
            </a:r>
            <a:r>
              <a:rPr lang="en-IN" sz="1800" i="1" dirty="0">
                <a:effectLst/>
                <a:latin typeface="Times New Roman" panose="02020603050405020304" pitchFamily="18" charset="0"/>
                <a:ea typeface="Times New Roman" panose="02020603050405020304" pitchFamily="18" charset="0"/>
              </a:rPr>
              <a:t> Ansoff Matrix</a:t>
            </a:r>
            <a:r>
              <a:rPr lang="en-IN" sz="1800" dirty="0">
                <a:effectLst/>
                <a:latin typeface="Times New Roman" panose="02020603050405020304" pitchFamily="18" charset="0"/>
                <a:ea typeface="Times New Roman" panose="02020603050405020304" pitchFamily="18" charset="0"/>
              </a:rPr>
              <a:t> and </a:t>
            </a:r>
            <a:r>
              <a:rPr lang="en-IN" sz="1800" i="1" dirty="0">
                <a:effectLst/>
                <a:latin typeface="Times New Roman" panose="02020603050405020304" pitchFamily="18" charset="0"/>
                <a:ea typeface="Times New Roman" panose="02020603050405020304" pitchFamily="18" charset="0"/>
              </a:rPr>
              <a:t>Maslow’s hierarchy of needs</a:t>
            </a:r>
            <a:r>
              <a:rPr lang="en-IN" sz="1800" dirty="0">
                <a:effectLst/>
                <a:latin typeface="Times New Roman" panose="02020603050405020304" pitchFamily="18" charset="0"/>
                <a:ea typeface="Times New Roman" panose="02020603050405020304" pitchFamily="18" charset="0"/>
              </a:rPr>
              <a:t> are being </a:t>
            </a:r>
            <a:r>
              <a:rPr lang="en-IN" sz="1800" dirty="0" err="1">
                <a:effectLst/>
                <a:latin typeface="Times New Roman" panose="02020603050405020304" pitchFamily="18" charset="0"/>
                <a:ea typeface="Times New Roman" panose="02020603050405020304" pitchFamily="18" charset="0"/>
              </a:rPr>
              <a:t>analyzed</a:t>
            </a:r>
            <a:r>
              <a:rPr lang="en-IN" sz="1800" dirty="0">
                <a:effectLst/>
                <a:latin typeface="Times New Roman" panose="02020603050405020304" pitchFamily="18" charset="0"/>
                <a:ea typeface="Times New Roman" panose="02020603050405020304" pitchFamily="18" charset="0"/>
              </a:rPr>
              <a:t>.</a:t>
            </a:r>
          </a:p>
        </p:txBody>
      </p:sp>
      <p:pic>
        <p:nvPicPr>
          <p:cNvPr id="4098" name="Picture 2" descr="MARKETING THEORIES">
            <a:extLst>
              <a:ext uri="{FF2B5EF4-FFF2-40B4-BE49-F238E27FC236}">
                <a16:creationId xmlns:a16="http://schemas.microsoft.com/office/drawing/2014/main" xmlns="" id="{0294441B-25E6-BBE2-CCB6-82A6565D2FBA}"/>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708605" y="1714500"/>
            <a:ext cx="3429000" cy="3429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85AEDE6E-5BEC-BFA5-5610-831B43CA2CF2}"/>
              </a:ext>
            </a:extLst>
          </p:cNvPr>
          <p:cNvSpPr txBox="1"/>
          <p:nvPr/>
        </p:nvSpPr>
        <p:spPr>
          <a:xfrm>
            <a:off x="8266815" y="5268605"/>
            <a:ext cx="2870790"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Evolution of Marketing Theories</a:t>
            </a:r>
          </a:p>
        </p:txBody>
      </p:sp>
    </p:spTree>
    <p:extLst>
      <p:ext uri="{BB962C8B-B14F-4D97-AF65-F5344CB8AC3E}">
        <p14:creationId xmlns:p14="http://schemas.microsoft.com/office/powerpoint/2010/main" xmlns="" val="1240759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6FD882-1D3C-9888-6964-4495AD0F2632}"/>
              </a:ext>
            </a:extLst>
          </p:cNvPr>
          <p:cNvSpPr>
            <a:spLocks noGrp="1"/>
          </p:cNvSpPr>
          <p:nvPr>
            <p:ph type="title"/>
          </p:nvPr>
        </p:nvSpPr>
        <p:spPr>
          <a:xfrm>
            <a:off x="3628360" y="176211"/>
            <a:ext cx="4935279" cy="1009651"/>
          </a:xfrm>
        </p:spPr>
        <p:txBody>
          <a:bodyPr>
            <a:normAutofit/>
          </a:bodyPr>
          <a:lstStyle/>
          <a:p>
            <a:r>
              <a:rPr lang="en-IN" b="1" dirty="0">
                <a:effectLst/>
                <a:latin typeface="Times New Roman" panose="02020603050405020304" pitchFamily="18" charset="0"/>
              </a:rPr>
              <a:t>Porter’s five forces</a:t>
            </a:r>
            <a:endParaRPr lang="en-IN" dirty="0"/>
          </a:p>
        </p:txBody>
      </p:sp>
      <p:sp>
        <p:nvSpPr>
          <p:cNvPr id="3" name="Content Placeholder 2">
            <a:extLst>
              <a:ext uri="{FF2B5EF4-FFF2-40B4-BE49-F238E27FC236}">
                <a16:creationId xmlns:a16="http://schemas.microsoft.com/office/drawing/2014/main" xmlns="" id="{C3A9B03B-560D-E149-6E03-D18E42C0638F}"/>
              </a:ext>
            </a:extLst>
          </p:cNvPr>
          <p:cNvSpPr>
            <a:spLocks noGrp="1"/>
          </p:cNvSpPr>
          <p:nvPr>
            <p:ph idx="1"/>
          </p:nvPr>
        </p:nvSpPr>
        <p:spPr>
          <a:xfrm>
            <a:off x="838200" y="1825625"/>
            <a:ext cx="5137298" cy="4351338"/>
          </a:xfrm>
        </p:spPr>
        <p:txBody>
          <a:bodyPr>
            <a:normAutofit fontScale="77500" lnSpcReduction="20000"/>
          </a:bodyPr>
          <a:lstStyle/>
          <a:p>
            <a:pPr marL="342900" lvl="0" indent="-342900" algn="just">
              <a:lnSpc>
                <a:spcPct val="22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Bargaining power of buyers</a:t>
            </a:r>
            <a:r>
              <a:rPr lang="en-IN" sz="1800" u="none" strike="noStrike" dirty="0">
                <a:effectLst/>
                <a:latin typeface="Times New Roman" panose="02020603050405020304" pitchFamily="18" charset="0"/>
                <a:ea typeface="Times New Roman" panose="02020603050405020304" pitchFamily="18" charset="0"/>
              </a:rPr>
              <a:t> - Ability within consumers is high with driving the prices and the effect of the company is at large scale. </a:t>
            </a:r>
          </a:p>
          <a:p>
            <a:pPr marL="342900" lvl="0" indent="-342900" algn="just">
              <a:lnSpc>
                <a:spcPct val="22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Threat of new entrants</a:t>
            </a:r>
            <a:r>
              <a:rPr lang="en-IN" sz="1800" u="none" strike="noStrike" dirty="0">
                <a:effectLst/>
                <a:latin typeface="Times New Roman" panose="02020603050405020304" pitchFamily="18" charset="0"/>
                <a:ea typeface="Times New Roman" panose="02020603050405020304" pitchFamily="18" charset="0"/>
              </a:rPr>
              <a:t> - New entry to the industry is also affecting the profitability and market share for existing companies.</a:t>
            </a:r>
          </a:p>
          <a:p>
            <a:pPr marL="342900" lvl="0" indent="-342900" algn="just">
              <a:lnSpc>
                <a:spcPct val="22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Competitive rivalry</a:t>
            </a:r>
            <a:r>
              <a:rPr lang="en-IN" sz="1800" u="none" strike="noStrike" dirty="0">
                <a:effectLst/>
                <a:latin typeface="Times New Roman" panose="02020603050405020304" pitchFamily="18" charset="0"/>
                <a:ea typeface="Times New Roman" panose="02020603050405020304" pitchFamily="18" charset="0"/>
              </a:rPr>
              <a:t> - Current competition in the marketplace can be considered as vital as understanding the rivalry would uncover the marketing secrets. </a:t>
            </a:r>
          </a:p>
        </p:txBody>
      </p:sp>
      <p:pic>
        <p:nvPicPr>
          <p:cNvPr id="6" name="image1.png">
            <a:extLst>
              <a:ext uri="{FF2B5EF4-FFF2-40B4-BE49-F238E27FC236}">
                <a16:creationId xmlns:a16="http://schemas.microsoft.com/office/drawing/2014/main" xmlns="" id="{B720614C-0464-BAB8-564A-EF02257CE978}"/>
              </a:ext>
            </a:extLst>
          </p:cNvPr>
          <p:cNvPicPr/>
          <p:nvPr/>
        </p:nvPicPr>
        <p:blipFill>
          <a:blip r:embed="rId3"/>
          <a:srcRect/>
          <a:stretch>
            <a:fillRect/>
          </a:stretch>
        </p:blipFill>
        <p:spPr>
          <a:xfrm>
            <a:off x="7676706" y="1825624"/>
            <a:ext cx="3455581" cy="28208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xmlns="" id="{DCDACD4E-A68F-1620-9DE1-775103082EFB}"/>
              </a:ext>
            </a:extLst>
          </p:cNvPr>
          <p:cNvSpPr txBox="1"/>
          <p:nvPr/>
        </p:nvSpPr>
        <p:spPr>
          <a:xfrm>
            <a:off x="8563639" y="4916857"/>
            <a:ext cx="2073349" cy="369332"/>
          </a:xfrm>
          <a:prstGeom prst="rect">
            <a:avLst/>
          </a:prstGeom>
          <a:noFill/>
        </p:spPr>
        <p:txBody>
          <a:bodyPr wrap="square" rtlCol="0">
            <a:spAutoFit/>
          </a:bodyPr>
          <a:lstStyle/>
          <a:p>
            <a:r>
              <a:rPr lang="en-IN" b="1" dirty="0">
                <a:latin typeface="Times New Roman" panose="02020603050405020304" pitchFamily="18" charset="0"/>
                <a:cs typeface="Times New Roman" panose="02020603050405020304" pitchFamily="18" charset="0"/>
              </a:rPr>
              <a:t>Porter five forces</a:t>
            </a:r>
          </a:p>
        </p:txBody>
      </p:sp>
    </p:spTree>
    <p:extLst>
      <p:ext uri="{BB962C8B-B14F-4D97-AF65-F5344CB8AC3E}">
        <p14:creationId xmlns:p14="http://schemas.microsoft.com/office/powerpoint/2010/main" xmlns="" val="1177576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AD24B9-E4B9-F95A-F650-7313B404F0FE}"/>
              </a:ext>
            </a:extLst>
          </p:cNvPr>
          <p:cNvSpPr>
            <a:spLocks noGrp="1"/>
          </p:cNvSpPr>
          <p:nvPr>
            <p:ph type="title"/>
          </p:nvPr>
        </p:nvSpPr>
        <p:spPr>
          <a:xfrm>
            <a:off x="3888367" y="398424"/>
            <a:ext cx="3065326" cy="836428"/>
          </a:xfrm>
        </p:spPr>
        <p:txBody>
          <a:bodyPr>
            <a:normAutofit/>
          </a:bodyPr>
          <a:lstStyle/>
          <a:p>
            <a:r>
              <a:rPr lang="en-IN" sz="4400"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0796309C-256E-3606-1AB2-3855A2E4D45B}"/>
              </a:ext>
            </a:extLst>
          </p:cNvPr>
          <p:cNvSpPr>
            <a:spLocks noGrp="1"/>
          </p:cNvSpPr>
          <p:nvPr>
            <p:ph idx="1"/>
          </p:nvPr>
        </p:nvSpPr>
        <p:spPr/>
        <p:txBody>
          <a:bodyPr/>
          <a:lstStyle/>
          <a:p>
            <a:pPr marL="342900" lvl="0" indent="-342900" algn="just">
              <a:lnSpc>
                <a:spcPct val="22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Threat of substitution</a:t>
            </a:r>
            <a:r>
              <a:rPr lang="en-IN" sz="1800" u="none" strike="noStrike" dirty="0">
                <a:effectLst/>
                <a:latin typeface="Times New Roman" panose="02020603050405020304" pitchFamily="18" charset="0"/>
                <a:ea typeface="Times New Roman" panose="02020603050405020304" pitchFamily="18" charset="0"/>
              </a:rPr>
              <a:t> - Substitute is a vital threat in the marketplace that reduces the credibility and authenticity of the products being designed. </a:t>
            </a:r>
          </a:p>
          <a:p>
            <a:pPr marL="342900" lvl="0" indent="-342900" algn="just">
              <a:lnSpc>
                <a:spcPct val="22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Supplier power</a:t>
            </a:r>
            <a:r>
              <a:rPr lang="en-IN" sz="1800" u="none" strike="noStrike" dirty="0">
                <a:effectLst/>
                <a:latin typeface="Times New Roman" panose="02020603050405020304" pitchFamily="18" charset="0"/>
                <a:ea typeface="Times New Roman" panose="02020603050405020304" pitchFamily="18" charset="0"/>
              </a:rPr>
              <a:t> - Supplier power in the market segment can drive up the necessary cost of input as well as is affected with the key inputs of the goods and services with their uniqueness. </a:t>
            </a:r>
            <a:endParaRPr lang="en-IN" dirty="0"/>
          </a:p>
          <a:p>
            <a:endParaRPr lang="en-IN" dirty="0"/>
          </a:p>
        </p:txBody>
      </p:sp>
    </p:spTree>
    <p:extLst>
      <p:ext uri="{BB962C8B-B14F-4D97-AF65-F5344CB8AC3E}">
        <p14:creationId xmlns:p14="http://schemas.microsoft.com/office/powerpoint/2010/main" xmlns="" val="638293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23E200-BBE3-7441-6B1B-9F1338356331}"/>
              </a:ext>
            </a:extLst>
          </p:cNvPr>
          <p:cNvSpPr>
            <a:spLocks noGrp="1"/>
          </p:cNvSpPr>
          <p:nvPr>
            <p:ph type="title"/>
          </p:nvPr>
        </p:nvSpPr>
        <p:spPr>
          <a:xfrm>
            <a:off x="4836042" y="165302"/>
            <a:ext cx="3106479" cy="1031469"/>
          </a:xfrm>
        </p:spPr>
        <p:txBody>
          <a:bodyPr/>
          <a:lstStyle/>
          <a:p>
            <a:r>
              <a:rPr lang="en-IN"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A5CA2EC7-03A9-067A-A912-0761E29272B9}"/>
              </a:ext>
            </a:extLst>
          </p:cNvPr>
          <p:cNvSpPr>
            <a:spLocks noGrp="1"/>
          </p:cNvSpPr>
          <p:nvPr>
            <p:ph idx="1"/>
          </p:nvPr>
        </p:nvSpPr>
        <p:spPr>
          <a:xfrm>
            <a:off x="838200" y="1825625"/>
            <a:ext cx="5257800" cy="4351338"/>
          </a:xfrm>
        </p:spPr>
        <p:txBody>
          <a:bodyPr>
            <a:normAutofit/>
          </a:bodyPr>
          <a:lstStyle/>
          <a:p>
            <a:pPr algn="just">
              <a:lnSpc>
                <a:spcPct val="200000"/>
              </a:lnSpc>
            </a:pPr>
            <a:r>
              <a:rPr lang="en-IN" sz="1400" dirty="0">
                <a:effectLst/>
                <a:latin typeface="Times New Roman" panose="02020603050405020304" pitchFamily="18" charset="0"/>
                <a:ea typeface="Times New Roman" panose="02020603050405020304" pitchFamily="18" charset="0"/>
              </a:rPr>
              <a:t>However, there are some drawbacks to the 5 forces which is the tendency in using the framework for </a:t>
            </a:r>
            <a:r>
              <a:rPr lang="en-IN" sz="1400" dirty="0" err="1">
                <a:effectLst/>
                <a:latin typeface="Times New Roman" panose="02020603050405020304" pitchFamily="18" charset="0"/>
                <a:ea typeface="Times New Roman" panose="02020603050405020304" pitchFamily="18" charset="0"/>
              </a:rPr>
              <a:t>analyzing</a:t>
            </a:r>
            <a:r>
              <a:rPr lang="en-IN" sz="1400" dirty="0">
                <a:effectLst/>
                <a:latin typeface="Times New Roman" panose="02020603050405020304" pitchFamily="18" charset="0"/>
                <a:ea typeface="Times New Roman" panose="02020603050405020304" pitchFamily="18" charset="0"/>
              </a:rPr>
              <a:t> the company as compared to the broad sector. </a:t>
            </a:r>
          </a:p>
          <a:p>
            <a:pPr algn="just">
              <a:lnSpc>
                <a:spcPct val="200000"/>
              </a:lnSpc>
            </a:pPr>
            <a:r>
              <a:rPr lang="en-IN" sz="1400" dirty="0">
                <a:latin typeface="Times New Roman" panose="02020603050405020304" pitchFamily="18" charset="0"/>
                <a:ea typeface="Times New Roman" panose="02020603050405020304" pitchFamily="18" charset="0"/>
              </a:rPr>
              <a:t>T</a:t>
            </a:r>
            <a:r>
              <a:rPr lang="en-IN" sz="1400" dirty="0">
                <a:effectLst/>
                <a:latin typeface="Times New Roman" panose="02020603050405020304" pitchFamily="18" charset="0"/>
                <a:ea typeface="Times New Roman" panose="02020603050405020304" pitchFamily="18" charset="0"/>
              </a:rPr>
              <a:t>he framework is structured in a particular way so that the individual organization is to be placed within a specific industry group and the companies can overlook major issues while assessing the needs.</a:t>
            </a:r>
          </a:p>
        </p:txBody>
      </p:sp>
      <p:pic>
        <p:nvPicPr>
          <p:cNvPr id="5122" name="Picture 2" descr="Porter's Five Forces Analysis: Assessing The Competitive Environment -  Planium Pro">
            <a:extLst>
              <a:ext uri="{FF2B5EF4-FFF2-40B4-BE49-F238E27FC236}">
                <a16:creationId xmlns:a16="http://schemas.microsoft.com/office/drawing/2014/main" xmlns="" id="{17618C11-A232-F9C5-8418-280CB40DA0EE}"/>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7738730" y="1679944"/>
            <a:ext cx="3349256" cy="33492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896ACF97-CC15-E936-585C-0638C182DB3A}"/>
              </a:ext>
            </a:extLst>
          </p:cNvPr>
          <p:cNvSpPr txBox="1"/>
          <p:nvPr/>
        </p:nvSpPr>
        <p:spPr>
          <a:xfrm>
            <a:off x="8685028" y="5204596"/>
            <a:ext cx="1628554"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Porter’s five forces</a:t>
            </a:r>
          </a:p>
        </p:txBody>
      </p:sp>
    </p:spTree>
    <p:extLst>
      <p:ext uri="{BB962C8B-B14F-4D97-AF65-F5344CB8AC3E}">
        <p14:creationId xmlns:p14="http://schemas.microsoft.com/office/powerpoint/2010/main" xmlns="" val="373513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A92754-18EA-3A78-CB67-BF7F17EFAAEA}"/>
              </a:ext>
            </a:extLst>
          </p:cNvPr>
          <p:cNvSpPr>
            <a:spLocks noGrp="1"/>
          </p:cNvSpPr>
          <p:nvPr>
            <p:ph type="title"/>
          </p:nvPr>
        </p:nvSpPr>
        <p:spPr>
          <a:xfrm>
            <a:off x="4315046" y="101507"/>
            <a:ext cx="3829493" cy="1159060"/>
          </a:xfrm>
        </p:spPr>
        <p:txBody>
          <a:bodyPr>
            <a:normAutofit/>
          </a:bodyPr>
          <a:lstStyle/>
          <a:p>
            <a:r>
              <a:rPr lang="en-IN" b="1" dirty="0">
                <a:effectLst/>
                <a:latin typeface="Times New Roman" panose="02020603050405020304" pitchFamily="18" charset="0"/>
              </a:rPr>
              <a:t>Ansoff Matrix</a:t>
            </a:r>
            <a:endParaRPr lang="en-IN" dirty="0"/>
          </a:p>
        </p:txBody>
      </p:sp>
      <p:sp>
        <p:nvSpPr>
          <p:cNvPr id="3" name="Content Placeholder 2">
            <a:extLst>
              <a:ext uri="{FF2B5EF4-FFF2-40B4-BE49-F238E27FC236}">
                <a16:creationId xmlns:a16="http://schemas.microsoft.com/office/drawing/2014/main" xmlns="" id="{7FB41DDC-4FB1-3F58-E44C-2C663BD5BCD2}"/>
              </a:ext>
            </a:extLst>
          </p:cNvPr>
          <p:cNvSpPr>
            <a:spLocks noGrp="1"/>
          </p:cNvSpPr>
          <p:nvPr>
            <p:ph idx="1"/>
          </p:nvPr>
        </p:nvSpPr>
        <p:spPr>
          <a:xfrm>
            <a:off x="838200" y="1825625"/>
            <a:ext cx="4393019" cy="4351338"/>
          </a:xfrm>
        </p:spPr>
        <p:txBody>
          <a:bodyPr>
            <a:normAutofit/>
          </a:bodyPr>
          <a:lstStyle/>
          <a:p>
            <a:pPr marL="342900" lvl="0" indent="-342900" algn="just">
              <a:lnSpc>
                <a:spcPct val="200000"/>
              </a:lnSpc>
              <a:buFont typeface="Arial" panose="020B0604020202020204" pitchFamily="34" charset="0"/>
              <a:buChar char="●"/>
            </a:pPr>
            <a:r>
              <a:rPr lang="en-IN" sz="1400" b="1" i="1" u="none" strike="noStrike" dirty="0">
                <a:effectLst/>
                <a:latin typeface="Times New Roman" panose="02020603050405020304" pitchFamily="18" charset="0"/>
                <a:ea typeface="Times New Roman" panose="02020603050405020304" pitchFamily="18" charset="0"/>
              </a:rPr>
              <a:t>Market Penetration</a:t>
            </a:r>
            <a:r>
              <a:rPr lang="en-IN" sz="1400" u="none" strike="noStrike" dirty="0">
                <a:effectLst/>
                <a:latin typeface="Times New Roman" panose="02020603050405020304" pitchFamily="18" charset="0"/>
                <a:ea typeface="Times New Roman" panose="02020603050405020304" pitchFamily="18" charset="0"/>
              </a:rPr>
              <a:t> - Market penetration is mainly increasing of Sale's number within existing products</a:t>
            </a:r>
          </a:p>
          <a:p>
            <a:pPr marL="342900" lvl="0" indent="-342900" algn="just">
              <a:lnSpc>
                <a:spcPct val="200000"/>
              </a:lnSpc>
              <a:buFont typeface="Arial" panose="020B0604020202020204" pitchFamily="34" charset="0"/>
              <a:buChar char="●"/>
            </a:pPr>
            <a:r>
              <a:rPr lang="en-IN" sz="1400" b="1" i="1" u="none" strike="noStrike" dirty="0">
                <a:effectLst/>
                <a:latin typeface="Times New Roman" panose="02020603050405020304" pitchFamily="18" charset="0"/>
                <a:ea typeface="Times New Roman" panose="02020603050405020304" pitchFamily="18" charset="0"/>
              </a:rPr>
              <a:t>Product Development </a:t>
            </a:r>
            <a:r>
              <a:rPr lang="en-IN" sz="1400" u="none" strike="noStrike" dirty="0">
                <a:effectLst/>
                <a:latin typeface="Times New Roman" panose="02020603050405020304" pitchFamily="18" charset="0"/>
                <a:ea typeface="Times New Roman" panose="02020603050405020304" pitchFamily="18" charset="0"/>
              </a:rPr>
              <a:t>- Product development is introduction of new portfolios within an existing market. </a:t>
            </a:r>
          </a:p>
        </p:txBody>
      </p:sp>
      <p:pic>
        <p:nvPicPr>
          <p:cNvPr id="4" name="image3.png">
            <a:extLst>
              <a:ext uri="{FF2B5EF4-FFF2-40B4-BE49-F238E27FC236}">
                <a16:creationId xmlns:a16="http://schemas.microsoft.com/office/drawing/2014/main" xmlns="" id="{AAF08B89-930C-104F-5AE7-0FB9DEEF4DB1}"/>
              </a:ext>
            </a:extLst>
          </p:cNvPr>
          <p:cNvPicPr/>
          <p:nvPr/>
        </p:nvPicPr>
        <p:blipFill>
          <a:blip r:embed="rId3"/>
          <a:srcRect/>
          <a:stretch>
            <a:fillRect/>
          </a:stretch>
        </p:blipFill>
        <p:spPr>
          <a:xfrm>
            <a:off x="6229792" y="1886227"/>
            <a:ext cx="4829618" cy="30855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xmlns="" id="{AC8E962A-92A0-B607-2B74-FC8B3EFA7867}"/>
              </a:ext>
            </a:extLst>
          </p:cNvPr>
          <p:cNvSpPr txBox="1"/>
          <p:nvPr/>
        </p:nvSpPr>
        <p:spPr>
          <a:xfrm>
            <a:off x="8144539" y="5228101"/>
            <a:ext cx="1297173"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Ansoff Matrix</a:t>
            </a:r>
          </a:p>
        </p:txBody>
      </p:sp>
    </p:spTree>
    <p:extLst>
      <p:ext uri="{BB962C8B-B14F-4D97-AF65-F5344CB8AC3E}">
        <p14:creationId xmlns:p14="http://schemas.microsoft.com/office/powerpoint/2010/main" xmlns="" val="3701032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92CB7C-F87A-ACA3-829A-6611D0C88594}"/>
              </a:ext>
            </a:extLst>
          </p:cNvPr>
          <p:cNvSpPr>
            <a:spLocks noGrp="1"/>
          </p:cNvSpPr>
          <p:nvPr>
            <p:ph type="title"/>
          </p:nvPr>
        </p:nvSpPr>
        <p:spPr>
          <a:xfrm>
            <a:off x="677334" y="609600"/>
            <a:ext cx="2980266" cy="793898"/>
          </a:xfrm>
        </p:spPr>
        <p:txBody>
          <a:bodyPr>
            <a:normAutofit/>
          </a:bodyPr>
          <a:lstStyle/>
          <a:p>
            <a:r>
              <a:rPr lang="en-IN" sz="4400"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767BC5DE-B06A-85BA-D3F1-D7CAF6C1C9B5}"/>
              </a:ext>
            </a:extLst>
          </p:cNvPr>
          <p:cNvSpPr>
            <a:spLocks noGrp="1"/>
          </p:cNvSpPr>
          <p:nvPr>
            <p:ph idx="1"/>
          </p:nvPr>
        </p:nvSpPr>
        <p:spPr>
          <a:xfrm>
            <a:off x="677335" y="2160589"/>
            <a:ext cx="4204064" cy="3880773"/>
          </a:xfrm>
        </p:spPr>
        <p:txBody>
          <a:bodyPr>
            <a:normAutofit fontScale="85000" lnSpcReduction="10000"/>
          </a:bodyPr>
          <a:lstStyle/>
          <a:p>
            <a:pPr marL="342900" lvl="0" indent="-342900" algn="just">
              <a:lnSpc>
                <a:spcPct val="20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Market Development</a:t>
            </a:r>
            <a:r>
              <a:rPr lang="en-IN" sz="1800" u="none" strike="noStrike" dirty="0">
                <a:effectLst/>
                <a:latin typeface="Times New Roman" panose="02020603050405020304" pitchFamily="18" charset="0"/>
                <a:ea typeface="Times New Roman" panose="02020603050405020304" pitchFamily="18" charset="0"/>
              </a:rPr>
              <a:t> - Market development would be entering potential segments with existing services using strategic planning. </a:t>
            </a:r>
          </a:p>
          <a:p>
            <a:pPr marL="342900" lvl="0" indent="-342900" algn="just">
              <a:lnSpc>
                <a:spcPct val="200000"/>
              </a:lnSpc>
              <a:buFont typeface="Arial" panose="020B0604020202020204" pitchFamily="34" charset="0"/>
              <a:buChar char="●"/>
            </a:pPr>
            <a:r>
              <a:rPr lang="en-IN" sz="1800" b="1" i="1" u="none" strike="noStrike" dirty="0">
                <a:effectLst/>
                <a:latin typeface="Times New Roman" panose="02020603050405020304" pitchFamily="18" charset="0"/>
                <a:ea typeface="Times New Roman" panose="02020603050405020304" pitchFamily="18" charset="0"/>
              </a:rPr>
              <a:t>Diversification </a:t>
            </a:r>
            <a:r>
              <a:rPr lang="en-IN" sz="1800" u="none" strike="noStrike" dirty="0">
                <a:effectLst/>
                <a:latin typeface="Times New Roman" panose="02020603050405020304" pitchFamily="18" charset="0"/>
                <a:ea typeface="Times New Roman" panose="02020603050405020304" pitchFamily="18" charset="0"/>
              </a:rPr>
              <a:t>- Diversification within the product line refers to the new strategies that would help in developing the core product and capture potential markets. </a:t>
            </a:r>
          </a:p>
          <a:p>
            <a:endParaRPr lang="en-IN" dirty="0"/>
          </a:p>
        </p:txBody>
      </p:sp>
      <p:pic>
        <p:nvPicPr>
          <p:cNvPr id="11266" name="Picture 2" descr="How to Use the Ansoff Matrix for Product Development: A Comprehensive Guide">
            <a:extLst>
              <a:ext uri="{FF2B5EF4-FFF2-40B4-BE49-F238E27FC236}">
                <a16:creationId xmlns:a16="http://schemas.microsoft.com/office/drawing/2014/main" xmlns="" id="{BA507303-B7B0-D43D-E60A-E273D6BFD5FD}"/>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19487" y="2124684"/>
            <a:ext cx="4533623" cy="26086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9DD633D3-D955-2F53-0106-464407F605A3}"/>
              </a:ext>
            </a:extLst>
          </p:cNvPr>
          <p:cNvSpPr txBox="1"/>
          <p:nvPr/>
        </p:nvSpPr>
        <p:spPr>
          <a:xfrm>
            <a:off x="8506048" y="4954773"/>
            <a:ext cx="1488558"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Ansoff Matrix</a:t>
            </a:r>
          </a:p>
        </p:txBody>
      </p:sp>
    </p:spTree>
    <p:extLst>
      <p:ext uri="{BB962C8B-B14F-4D97-AF65-F5344CB8AC3E}">
        <p14:creationId xmlns:p14="http://schemas.microsoft.com/office/powerpoint/2010/main" xmlns="" val="4028790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4CA15A-ED2E-6F50-E81B-0E9E908C5708}"/>
              </a:ext>
            </a:extLst>
          </p:cNvPr>
          <p:cNvSpPr>
            <a:spLocks noGrp="1"/>
          </p:cNvSpPr>
          <p:nvPr>
            <p:ph type="title"/>
          </p:nvPr>
        </p:nvSpPr>
        <p:spPr>
          <a:xfrm>
            <a:off x="4889205" y="163106"/>
            <a:ext cx="3202172" cy="1325563"/>
          </a:xfrm>
        </p:spPr>
        <p:txBody>
          <a:bodyPr/>
          <a:lstStyle/>
          <a:p>
            <a:r>
              <a:rPr lang="en-IN"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E7A6B7BB-6F43-EAED-D91F-F425DF7111C6}"/>
              </a:ext>
            </a:extLst>
          </p:cNvPr>
          <p:cNvSpPr>
            <a:spLocks noGrp="1"/>
          </p:cNvSpPr>
          <p:nvPr>
            <p:ph idx="1"/>
          </p:nvPr>
        </p:nvSpPr>
        <p:spPr>
          <a:xfrm>
            <a:off x="838200" y="1825625"/>
            <a:ext cx="4339856" cy="4351338"/>
          </a:xfrm>
        </p:spPr>
        <p:txBody>
          <a:bodyPr>
            <a:normAutofit/>
          </a:bodyPr>
          <a:lstStyle/>
          <a:p>
            <a:pPr algn="just">
              <a:lnSpc>
                <a:spcPct val="200000"/>
              </a:lnSpc>
            </a:pPr>
            <a:r>
              <a:rPr lang="en-IN" sz="1400" dirty="0">
                <a:effectLst/>
                <a:latin typeface="Times New Roman" panose="02020603050405020304" pitchFamily="18" charset="0"/>
                <a:ea typeface="Times New Roman" panose="02020603050405020304" pitchFamily="18" charset="0"/>
              </a:rPr>
              <a:t>However, the main limitation being faced by the metrics is the risk measured, not related to the reward for the company or the employees is not factored within the tool. </a:t>
            </a:r>
          </a:p>
          <a:p>
            <a:pPr algn="just">
              <a:lnSpc>
                <a:spcPct val="200000"/>
              </a:lnSpc>
            </a:pPr>
            <a:r>
              <a:rPr lang="en-IN" sz="1400" dirty="0">
                <a:effectLst/>
                <a:latin typeface="Times New Roman" panose="02020603050405020304" pitchFamily="18" charset="0"/>
                <a:ea typeface="Times New Roman" panose="02020603050405020304" pitchFamily="18" charset="0"/>
              </a:rPr>
              <a:t>The framework also does not capture the necessary details of market research or the competitors and cannot be used in deciding the strategic direction needed for the company.</a:t>
            </a:r>
          </a:p>
        </p:txBody>
      </p:sp>
      <p:pic>
        <p:nvPicPr>
          <p:cNvPr id="6146" name="Picture 2" descr="Ansoff matrix - Wikipedia">
            <a:extLst>
              <a:ext uri="{FF2B5EF4-FFF2-40B4-BE49-F238E27FC236}">
                <a16:creationId xmlns:a16="http://schemas.microsoft.com/office/drawing/2014/main" xmlns="" id="{2A8F17AE-8984-F4EB-290C-9081255D7263}"/>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537693" y="1995352"/>
            <a:ext cx="4626493" cy="33178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1EDA37D6-081F-5677-6950-1ADC245EFA36}"/>
              </a:ext>
            </a:extLst>
          </p:cNvPr>
          <p:cNvSpPr txBox="1"/>
          <p:nvPr/>
        </p:nvSpPr>
        <p:spPr>
          <a:xfrm>
            <a:off x="8410355" y="5512062"/>
            <a:ext cx="1488558"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Ansoff Matrix </a:t>
            </a:r>
          </a:p>
        </p:txBody>
      </p:sp>
    </p:spTree>
    <p:extLst>
      <p:ext uri="{BB962C8B-B14F-4D97-AF65-F5344CB8AC3E}">
        <p14:creationId xmlns:p14="http://schemas.microsoft.com/office/powerpoint/2010/main" xmlns="" val="3116758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A72FD4-ACB3-2075-0A14-84E1E083EA40}"/>
              </a:ext>
            </a:extLst>
          </p:cNvPr>
          <p:cNvSpPr>
            <a:spLocks noGrp="1"/>
          </p:cNvSpPr>
          <p:nvPr>
            <p:ph type="title"/>
          </p:nvPr>
        </p:nvSpPr>
        <p:spPr>
          <a:xfrm>
            <a:off x="2199168" y="478465"/>
            <a:ext cx="7210647" cy="818818"/>
          </a:xfrm>
        </p:spPr>
        <p:txBody>
          <a:bodyPr/>
          <a:lstStyle/>
          <a:p>
            <a:r>
              <a:rPr lang="en-IN" b="1" dirty="0">
                <a:latin typeface="Times New Roman" panose="02020603050405020304" pitchFamily="18" charset="0"/>
                <a:cs typeface="Times New Roman" panose="02020603050405020304" pitchFamily="18" charset="0"/>
              </a:rPr>
              <a:t>Maslow’s Hierarchy of needs </a:t>
            </a:r>
          </a:p>
        </p:txBody>
      </p:sp>
      <p:sp>
        <p:nvSpPr>
          <p:cNvPr id="3" name="Content Placeholder 2">
            <a:extLst>
              <a:ext uri="{FF2B5EF4-FFF2-40B4-BE49-F238E27FC236}">
                <a16:creationId xmlns:a16="http://schemas.microsoft.com/office/drawing/2014/main" xmlns="" id="{405D7E7C-8562-A8D9-62C4-241052F5335E}"/>
              </a:ext>
            </a:extLst>
          </p:cNvPr>
          <p:cNvSpPr>
            <a:spLocks noGrp="1"/>
          </p:cNvSpPr>
          <p:nvPr>
            <p:ph idx="1"/>
          </p:nvPr>
        </p:nvSpPr>
        <p:spPr>
          <a:xfrm>
            <a:off x="583019" y="2821356"/>
            <a:ext cx="4948903" cy="1215287"/>
          </a:xfrm>
        </p:spPr>
        <p:txBody>
          <a:bodyPr>
            <a:normAutofit/>
          </a:bodyPr>
          <a:lstStyle/>
          <a:p>
            <a:pPr marL="342900" lvl="0" indent="-342900" algn="just">
              <a:lnSpc>
                <a:spcPct val="200000"/>
              </a:lnSpc>
              <a:buFont typeface="Arial" panose="020B0604020202020204" pitchFamily="34" charset="0"/>
              <a:buChar char="●"/>
            </a:pPr>
            <a:r>
              <a:rPr lang="en-IN" sz="1400" b="1" i="1" u="none" strike="noStrike" dirty="0">
                <a:effectLst/>
                <a:latin typeface="Times New Roman" panose="02020603050405020304" pitchFamily="18" charset="0"/>
                <a:ea typeface="Times New Roman" panose="02020603050405020304" pitchFamily="18" charset="0"/>
              </a:rPr>
              <a:t>Physiological needs</a:t>
            </a:r>
            <a:r>
              <a:rPr lang="en-IN" sz="1400" u="none" strike="noStrike" dirty="0">
                <a:effectLst/>
                <a:latin typeface="Times New Roman" panose="02020603050405020304" pitchFamily="18" charset="0"/>
                <a:ea typeface="Times New Roman" panose="02020603050405020304" pitchFamily="18" charset="0"/>
              </a:rPr>
              <a:t> - Physiological needs of the consumer can be the basic needs which are food, water or rest. </a:t>
            </a:r>
          </a:p>
        </p:txBody>
      </p:sp>
      <p:pic>
        <p:nvPicPr>
          <p:cNvPr id="4" name="image2.png">
            <a:extLst>
              <a:ext uri="{FF2B5EF4-FFF2-40B4-BE49-F238E27FC236}">
                <a16:creationId xmlns:a16="http://schemas.microsoft.com/office/drawing/2014/main" xmlns="" id="{820566D6-BF89-E624-0599-AA36175FBC74}"/>
              </a:ext>
            </a:extLst>
          </p:cNvPr>
          <p:cNvPicPr/>
          <p:nvPr/>
        </p:nvPicPr>
        <p:blipFill>
          <a:blip r:embed="rId3"/>
          <a:srcRect/>
          <a:stretch>
            <a:fillRect/>
          </a:stretch>
        </p:blipFill>
        <p:spPr>
          <a:xfrm>
            <a:off x="6660079" y="2190750"/>
            <a:ext cx="5038725" cy="2476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xmlns="" id="{785AA974-C8BD-EDCB-D005-F2A8F7DCA694}"/>
              </a:ext>
            </a:extLst>
          </p:cNvPr>
          <p:cNvSpPr txBox="1"/>
          <p:nvPr/>
        </p:nvSpPr>
        <p:spPr>
          <a:xfrm>
            <a:off x="8203019" y="4880344"/>
            <a:ext cx="2312581"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Maslow Hierarchy of needs</a:t>
            </a:r>
          </a:p>
        </p:txBody>
      </p:sp>
    </p:spTree>
    <p:extLst>
      <p:ext uri="{BB962C8B-B14F-4D97-AF65-F5344CB8AC3E}">
        <p14:creationId xmlns:p14="http://schemas.microsoft.com/office/powerpoint/2010/main" xmlns="" val="616509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8652D7-9976-F93A-200E-1B1A2F21B596}"/>
              </a:ext>
            </a:extLst>
          </p:cNvPr>
          <p:cNvSpPr>
            <a:spLocks noGrp="1"/>
          </p:cNvSpPr>
          <p:nvPr>
            <p:ph type="title"/>
          </p:nvPr>
        </p:nvSpPr>
        <p:spPr>
          <a:xfrm>
            <a:off x="3792673" y="258725"/>
            <a:ext cx="2895206" cy="804530"/>
          </a:xfrm>
        </p:spPr>
        <p:txBody>
          <a:bodyPr>
            <a:normAutofit/>
          </a:bodyPr>
          <a:lstStyle/>
          <a:p>
            <a:r>
              <a:rPr lang="en-IN" sz="4400"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FC40F8EA-CE76-57C2-6E64-96C7B7D42A0B}"/>
              </a:ext>
            </a:extLst>
          </p:cNvPr>
          <p:cNvSpPr>
            <a:spLocks noGrp="1"/>
          </p:cNvSpPr>
          <p:nvPr>
            <p:ph idx="1"/>
          </p:nvPr>
        </p:nvSpPr>
        <p:spPr>
          <a:xfrm>
            <a:off x="677334" y="2160589"/>
            <a:ext cx="5032350" cy="3880773"/>
          </a:xfrm>
        </p:spPr>
        <p:txBody>
          <a:bodyPr/>
          <a:lstStyle/>
          <a:p>
            <a:pPr algn="just">
              <a:lnSpc>
                <a:spcPct val="200000"/>
              </a:lnSpc>
            </a:pPr>
            <a:r>
              <a:rPr lang="en-IN" sz="1800" b="1" i="1" u="none" strike="noStrike" dirty="0">
                <a:effectLst/>
                <a:latin typeface="Times New Roman" panose="02020603050405020304" pitchFamily="18" charset="0"/>
                <a:ea typeface="Times New Roman" panose="02020603050405020304" pitchFamily="18" charset="0"/>
              </a:rPr>
              <a:t>Safety needs</a:t>
            </a:r>
            <a:r>
              <a:rPr lang="en-IN" sz="1800" u="none" strike="noStrike" dirty="0">
                <a:effectLst/>
                <a:latin typeface="Times New Roman" panose="02020603050405020304" pitchFamily="18" charset="0"/>
                <a:ea typeface="Times New Roman" panose="02020603050405020304" pitchFamily="18" charset="0"/>
              </a:rPr>
              <a:t> - Safety and security needs is at the 2nd level within the Pyramid and is associated with financial security as well as health and wellness for the consumer. </a:t>
            </a:r>
          </a:p>
          <a:p>
            <a:endParaRPr lang="en-IN" dirty="0"/>
          </a:p>
        </p:txBody>
      </p:sp>
      <p:pic>
        <p:nvPicPr>
          <p:cNvPr id="9218" name="Picture 2" descr="Safety First: Our Basic Needs Are Required Before Esteem or Actualization -  Surpass Your Goals">
            <a:extLst>
              <a:ext uri="{FF2B5EF4-FFF2-40B4-BE49-F238E27FC236}">
                <a16:creationId xmlns:a16="http://schemas.microsoft.com/office/drawing/2014/main" xmlns="" id="{CEC3067A-74E6-16EE-AED6-273A8A5159B0}"/>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114348" y="1286650"/>
            <a:ext cx="3392982" cy="38807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8D53E4C0-BCA6-6273-7064-EA97A0AA1A17}"/>
              </a:ext>
            </a:extLst>
          </p:cNvPr>
          <p:cNvSpPr txBox="1"/>
          <p:nvPr/>
        </p:nvSpPr>
        <p:spPr>
          <a:xfrm>
            <a:off x="7708605" y="5263573"/>
            <a:ext cx="2360428"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Maslow Hierarchy of needs</a:t>
            </a:r>
          </a:p>
        </p:txBody>
      </p:sp>
    </p:spTree>
    <p:extLst>
      <p:ext uri="{BB962C8B-B14F-4D97-AF65-F5344CB8AC3E}">
        <p14:creationId xmlns:p14="http://schemas.microsoft.com/office/powerpoint/2010/main" xmlns="" val="3986055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D3992A-722A-8812-0AD6-92E6EE1324A2}"/>
              </a:ext>
            </a:extLst>
          </p:cNvPr>
          <p:cNvSpPr>
            <a:spLocks noGrp="1"/>
          </p:cNvSpPr>
          <p:nvPr>
            <p:ph type="title"/>
          </p:nvPr>
        </p:nvSpPr>
        <p:spPr>
          <a:xfrm>
            <a:off x="3771409" y="248093"/>
            <a:ext cx="3352406" cy="740735"/>
          </a:xfrm>
        </p:spPr>
        <p:txBody>
          <a:bodyPr>
            <a:normAutofit fontScale="90000"/>
          </a:bodyPr>
          <a:lstStyle/>
          <a:p>
            <a:r>
              <a:rPr lang="en-IN" sz="4400"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FC7BE1EB-DF4E-FFB2-60C5-77194C2002EE}"/>
              </a:ext>
            </a:extLst>
          </p:cNvPr>
          <p:cNvSpPr>
            <a:spLocks noGrp="1"/>
          </p:cNvSpPr>
          <p:nvPr>
            <p:ph idx="1"/>
          </p:nvPr>
        </p:nvSpPr>
        <p:spPr>
          <a:xfrm>
            <a:off x="677334" y="2160589"/>
            <a:ext cx="4575150" cy="3880773"/>
          </a:xfrm>
        </p:spPr>
        <p:txBody>
          <a:bodyPr/>
          <a:lstStyle/>
          <a:p>
            <a:pPr algn="just">
              <a:lnSpc>
                <a:spcPct val="200000"/>
              </a:lnSpc>
            </a:pPr>
            <a:r>
              <a:rPr lang="en-US" b="1" i="1" dirty="0"/>
              <a:t>Love and belonging needs </a:t>
            </a:r>
            <a:r>
              <a:rPr lang="en-US" dirty="0"/>
              <a:t>- The social needs of the consumers are related to the human interaction and family relationships that are associated with the consumer base. </a:t>
            </a:r>
          </a:p>
          <a:p>
            <a:endParaRPr lang="en-IN" dirty="0"/>
          </a:p>
        </p:txBody>
      </p:sp>
      <p:sp>
        <p:nvSpPr>
          <p:cNvPr id="7" name="TextBox 6">
            <a:extLst>
              <a:ext uri="{FF2B5EF4-FFF2-40B4-BE49-F238E27FC236}">
                <a16:creationId xmlns:a16="http://schemas.microsoft.com/office/drawing/2014/main" xmlns="" id="{FA925AB7-4D94-B470-3008-D2BB2AB5EA86}"/>
              </a:ext>
            </a:extLst>
          </p:cNvPr>
          <p:cNvSpPr txBox="1"/>
          <p:nvPr/>
        </p:nvSpPr>
        <p:spPr>
          <a:xfrm>
            <a:off x="8133907" y="5105032"/>
            <a:ext cx="2317898" cy="307777"/>
          </a:xfrm>
          <a:prstGeom prst="rect">
            <a:avLst/>
          </a:prstGeom>
          <a:noFill/>
        </p:spPr>
        <p:txBody>
          <a:bodyPr wrap="square">
            <a:spAutoFit/>
          </a:bodyPr>
          <a:lstStyle/>
          <a:p>
            <a:r>
              <a:rPr lang="en-IN" sz="1400" b="1" dirty="0">
                <a:latin typeface="Times New Roman" panose="02020603050405020304" pitchFamily="18" charset="0"/>
                <a:cs typeface="Times New Roman" panose="02020603050405020304" pitchFamily="18" charset="0"/>
              </a:rPr>
              <a:t>Maslow Hierarchy of needs</a:t>
            </a:r>
          </a:p>
        </p:txBody>
      </p:sp>
      <p:pic>
        <p:nvPicPr>
          <p:cNvPr id="10242" name="Picture 2" descr="Maslow's Hierarchy of Needs: Applying It in the Workplace | Indeed.com">
            <a:extLst>
              <a:ext uri="{FF2B5EF4-FFF2-40B4-BE49-F238E27FC236}">
                <a16:creationId xmlns:a16="http://schemas.microsoft.com/office/drawing/2014/main" xmlns="" id="{060E7860-29C9-0296-4D1F-8295FFB3EFF1}"/>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417979" y="2402957"/>
            <a:ext cx="3473303" cy="26049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72682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8C0265-29DF-8E27-D3E9-5C383920552B}"/>
              </a:ext>
            </a:extLst>
          </p:cNvPr>
          <p:cNvSpPr>
            <a:spLocks noGrp="1"/>
          </p:cNvSpPr>
          <p:nvPr>
            <p:ph type="title"/>
          </p:nvPr>
        </p:nvSpPr>
        <p:spPr>
          <a:xfrm>
            <a:off x="4113027" y="229097"/>
            <a:ext cx="3276600" cy="903879"/>
          </a:xfrm>
        </p:spPr>
        <p:txBody>
          <a:bodyPr/>
          <a:lstStyle/>
          <a:p>
            <a:r>
              <a:rPr lang="en-IN"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xmlns="" id="{6595D7A3-3305-4FBC-23C3-64E0DDFCD4BA}"/>
              </a:ext>
            </a:extLst>
          </p:cNvPr>
          <p:cNvSpPr>
            <a:spLocks noGrp="1"/>
          </p:cNvSpPr>
          <p:nvPr>
            <p:ph idx="1"/>
          </p:nvPr>
        </p:nvSpPr>
        <p:spPr>
          <a:xfrm>
            <a:off x="838200" y="1825625"/>
            <a:ext cx="3829493" cy="4351338"/>
          </a:xfrm>
        </p:spPr>
        <p:txBody>
          <a:bodyPr>
            <a:normAutofit/>
          </a:bodyPr>
          <a:lstStyle/>
          <a:p>
            <a:pPr marL="342900" lvl="0" indent="-342900" algn="just">
              <a:lnSpc>
                <a:spcPct val="200000"/>
              </a:lnSpc>
              <a:buFont typeface="Arial" panose="020B0604020202020204" pitchFamily="34" charset="0"/>
              <a:buChar char="●"/>
            </a:pPr>
            <a:r>
              <a:rPr lang="en-IN" sz="1600" b="1" i="1" u="none" strike="noStrike" dirty="0">
                <a:effectLst/>
                <a:latin typeface="Times New Roman" panose="02020603050405020304" pitchFamily="18" charset="0"/>
                <a:ea typeface="Times New Roman" panose="02020603050405020304" pitchFamily="18" charset="0"/>
              </a:rPr>
              <a:t>Esteem needs</a:t>
            </a:r>
            <a:r>
              <a:rPr lang="en-IN" sz="1600" u="none" strike="noStrike" dirty="0">
                <a:effectLst/>
                <a:latin typeface="Times New Roman" panose="02020603050405020304" pitchFamily="18" charset="0"/>
                <a:ea typeface="Times New Roman" panose="02020603050405020304" pitchFamily="18" charset="0"/>
              </a:rPr>
              <a:t> - Esteem needs is defined as the sense of feeling respected and has appealed to marketers in providing levels of psychological motivation that would persuade their purchasing power. </a:t>
            </a:r>
          </a:p>
        </p:txBody>
      </p:sp>
      <p:pic>
        <p:nvPicPr>
          <p:cNvPr id="7172" name="Picture 4" descr="Your Hierarchy of Needs during coronavirus, Sandy Loder">
            <a:extLst>
              <a:ext uri="{FF2B5EF4-FFF2-40B4-BE49-F238E27FC236}">
                <a16:creationId xmlns:a16="http://schemas.microsoft.com/office/drawing/2014/main" xmlns="" id="{E87FBD81-114F-2B8B-6760-AA4E90FF4B20}"/>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29916" y="1825625"/>
            <a:ext cx="4608513" cy="3429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64189CC9-6E3C-87D3-2D8C-2DB0AE95E929}"/>
              </a:ext>
            </a:extLst>
          </p:cNvPr>
          <p:cNvSpPr txBox="1"/>
          <p:nvPr/>
        </p:nvSpPr>
        <p:spPr>
          <a:xfrm>
            <a:off x="7524309" y="5475768"/>
            <a:ext cx="2424222"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Maslow’s hierarchy of needs</a:t>
            </a:r>
          </a:p>
        </p:txBody>
      </p:sp>
    </p:spTree>
    <p:extLst>
      <p:ext uri="{BB962C8B-B14F-4D97-AF65-F5344CB8AC3E}">
        <p14:creationId xmlns:p14="http://schemas.microsoft.com/office/powerpoint/2010/main" xmlns="" val="1800774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FC9F83-BEF2-EBBE-3C5E-4495C86B9FFD}"/>
              </a:ext>
            </a:extLst>
          </p:cNvPr>
          <p:cNvSpPr>
            <a:spLocks noGrp="1"/>
          </p:cNvSpPr>
          <p:nvPr>
            <p:ph type="title"/>
          </p:nvPr>
        </p:nvSpPr>
        <p:spPr>
          <a:xfrm>
            <a:off x="4090385" y="269358"/>
            <a:ext cx="2225354" cy="762000"/>
          </a:xfrm>
        </p:spPr>
        <p:txBody>
          <a:bodyPr>
            <a:normAutofit fontScale="90000"/>
          </a:bodyPr>
          <a:lstStyle/>
          <a:p>
            <a:r>
              <a:rPr lang="en-IN" dirty="0"/>
              <a:t>CONTD</a:t>
            </a:r>
            <a:r>
              <a:rPr lang="en-IN" sz="4400"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1674720E-9DB9-CFAF-2B13-34D34783AF29}"/>
              </a:ext>
            </a:extLst>
          </p:cNvPr>
          <p:cNvSpPr>
            <a:spLocks noGrp="1"/>
          </p:cNvSpPr>
          <p:nvPr>
            <p:ph idx="1"/>
          </p:nvPr>
        </p:nvSpPr>
        <p:spPr>
          <a:xfrm>
            <a:off x="677334" y="2160589"/>
            <a:ext cx="4362499" cy="3251383"/>
          </a:xfrm>
        </p:spPr>
        <p:txBody>
          <a:bodyPr>
            <a:normAutofit/>
          </a:bodyPr>
          <a:lstStyle/>
          <a:p>
            <a:pPr>
              <a:lnSpc>
                <a:spcPct val="200000"/>
              </a:lnSpc>
            </a:pPr>
            <a:r>
              <a:rPr lang="en-IN" sz="18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Self-actualization needs</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 Self-actualization needs of individuals can be described as </a:t>
            </a:r>
            <a:r>
              <a:rPr lang="en-IN" sz="18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fulfillment</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of the potential and learning new things in the process. </a:t>
            </a:r>
            <a:endParaRPr lang="en-IN" sz="1800" dirty="0">
              <a:latin typeface="Times New Roman" panose="02020603050405020304" pitchFamily="18" charset="0"/>
              <a:cs typeface="Times New Roman" panose="02020603050405020304" pitchFamily="18" charset="0"/>
            </a:endParaRPr>
          </a:p>
          <a:p>
            <a:endParaRPr lang="en-IN" dirty="0"/>
          </a:p>
        </p:txBody>
      </p:sp>
      <p:pic>
        <p:nvPicPr>
          <p:cNvPr id="12290" name="Picture 2" descr="Self Actualization Needs - Meaning, Importance &amp; Example | MBA Skool">
            <a:extLst>
              <a:ext uri="{FF2B5EF4-FFF2-40B4-BE49-F238E27FC236}">
                <a16:creationId xmlns:a16="http://schemas.microsoft.com/office/drawing/2014/main" xmlns="" id="{154E053B-DA07-AD54-81DC-4C80686DC70F}"/>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537569" y="1938337"/>
            <a:ext cx="5391150" cy="2981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2E15A921-3CE8-3CC4-026D-26D1F8D6E1CC}"/>
              </a:ext>
            </a:extLst>
          </p:cNvPr>
          <p:cNvSpPr txBox="1"/>
          <p:nvPr/>
        </p:nvSpPr>
        <p:spPr>
          <a:xfrm>
            <a:off x="6528390" y="5104195"/>
            <a:ext cx="2530549" cy="307777"/>
          </a:xfrm>
          <a:prstGeom prst="rect">
            <a:avLst/>
          </a:prstGeom>
          <a:noFill/>
        </p:spPr>
        <p:txBody>
          <a:bodyPr wrap="square" rtlCol="0">
            <a:spAutoFit/>
          </a:bodyPr>
          <a:lstStyle/>
          <a:p>
            <a:r>
              <a:rPr lang="en-IN" sz="1400" b="1" dirty="0">
                <a:latin typeface="Times New Roman" panose="02020603050405020304" pitchFamily="18" charset="0"/>
                <a:cs typeface="Times New Roman" panose="02020603050405020304" pitchFamily="18" charset="0"/>
              </a:rPr>
              <a:t>Maslow’s Hierarchy of needs</a:t>
            </a:r>
          </a:p>
        </p:txBody>
      </p:sp>
    </p:spTree>
    <p:extLst>
      <p:ext uri="{BB962C8B-B14F-4D97-AF65-F5344CB8AC3E}">
        <p14:creationId xmlns:p14="http://schemas.microsoft.com/office/powerpoint/2010/main" xmlns="" val="2593700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5F5337-A2AB-A87F-EF47-D8B44E2DC389}"/>
              </a:ext>
            </a:extLst>
          </p:cNvPr>
          <p:cNvSpPr>
            <a:spLocks noGrp="1"/>
          </p:cNvSpPr>
          <p:nvPr>
            <p:ph type="title"/>
          </p:nvPr>
        </p:nvSpPr>
        <p:spPr>
          <a:xfrm>
            <a:off x="4453270" y="131208"/>
            <a:ext cx="2989521" cy="1325563"/>
          </a:xfrm>
        </p:spPr>
        <p:txBody>
          <a:bodyPr/>
          <a:lstStyle/>
          <a:p>
            <a:r>
              <a:rPr lang="en-IN" sz="4400" b="1" kern="0" dirty="0">
                <a:effectLst/>
                <a:latin typeface="Times New Roman" panose="02020603050405020304" pitchFamily="18" charset="0"/>
              </a:rPr>
              <a:t>Conclusion</a:t>
            </a:r>
            <a:endParaRPr lang="en-IN" dirty="0"/>
          </a:p>
        </p:txBody>
      </p:sp>
      <p:sp>
        <p:nvSpPr>
          <p:cNvPr id="3" name="Content Placeholder 2">
            <a:extLst>
              <a:ext uri="{FF2B5EF4-FFF2-40B4-BE49-F238E27FC236}">
                <a16:creationId xmlns:a16="http://schemas.microsoft.com/office/drawing/2014/main" xmlns="" id="{C3782329-CB85-38E1-03B6-CEB8DFF2442A}"/>
              </a:ext>
            </a:extLst>
          </p:cNvPr>
          <p:cNvSpPr>
            <a:spLocks noGrp="1"/>
          </p:cNvSpPr>
          <p:nvPr>
            <p:ph idx="1"/>
          </p:nvPr>
        </p:nvSpPr>
        <p:spPr>
          <a:xfrm>
            <a:off x="1049473" y="2032998"/>
            <a:ext cx="8596668" cy="3880773"/>
          </a:xfrm>
        </p:spPr>
        <p:txBody>
          <a:bodyPr>
            <a:normAutofit/>
          </a:bodyPr>
          <a:lstStyle/>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Mangal" panose="02040503050203030202" pitchFamily="18" charset="0"/>
              </a:rPr>
              <a:t>It can be concluded that marketing management holds profitable strategy </a:t>
            </a: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Mangal" panose="02040503050203030202" pitchFamily="18" charset="0"/>
              </a:rPr>
              <a:t>There are different marketing theories that can be applied in the real time scenario </a:t>
            </a:r>
          </a:p>
        </p:txBody>
      </p:sp>
    </p:spTree>
    <p:extLst>
      <p:ext uri="{BB962C8B-B14F-4D97-AF65-F5344CB8AC3E}">
        <p14:creationId xmlns:p14="http://schemas.microsoft.com/office/powerpoint/2010/main" xmlns="" val="2431711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AAC514-2A64-A885-7FC6-B86882CBA33F}"/>
              </a:ext>
            </a:extLst>
          </p:cNvPr>
          <p:cNvSpPr>
            <a:spLocks noGrp="1"/>
          </p:cNvSpPr>
          <p:nvPr>
            <p:ph type="title"/>
          </p:nvPr>
        </p:nvSpPr>
        <p:spPr>
          <a:xfrm>
            <a:off x="3570767" y="292893"/>
            <a:ext cx="3872023" cy="776288"/>
          </a:xfrm>
        </p:spPr>
        <p:txBody>
          <a:bodyPr>
            <a:normAutofit/>
          </a:bodyPr>
          <a:lstStyle/>
          <a:p>
            <a:r>
              <a:rPr lang="en-IN" b="1" kern="0" dirty="0">
                <a:effectLst/>
                <a:latin typeface="Times New Roman" panose="02020603050405020304" pitchFamily="18" charset="0"/>
              </a:rPr>
              <a:t>Reference List </a:t>
            </a:r>
            <a:endParaRPr lang="en-IN" dirty="0"/>
          </a:p>
        </p:txBody>
      </p:sp>
      <p:sp>
        <p:nvSpPr>
          <p:cNvPr id="3" name="Content Placeholder 2">
            <a:extLst>
              <a:ext uri="{FF2B5EF4-FFF2-40B4-BE49-F238E27FC236}">
                <a16:creationId xmlns:a16="http://schemas.microsoft.com/office/drawing/2014/main" xmlns="" id="{36BCB0BC-E2BB-8C9E-A002-3ADEC887A8E8}"/>
              </a:ext>
            </a:extLst>
          </p:cNvPr>
          <p:cNvSpPr>
            <a:spLocks noGrp="1"/>
          </p:cNvSpPr>
          <p:nvPr>
            <p:ph idx="1"/>
          </p:nvPr>
        </p:nvSpPr>
        <p:spPr/>
        <p:txBody>
          <a:bodyPr>
            <a:normAutofit/>
          </a:bodyPr>
          <a:lstStyle/>
          <a:p>
            <a:pPr algn="just">
              <a:lnSpc>
                <a:spcPct val="150000"/>
              </a:lnSpc>
              <a:spcBef>
                <a:spcPts val="1200"/>
              </a:spcBef>
            </a:pPr>
            <a:r>
              <a:rPr lang="en-IN" sz="1400" dirty="0">
                <a:effectLst/>
                <a:latin typeface="Times New Roman" panose="02020603050405020304" pitchFamily="18" charset="0"/>
                <a:ea typeface="Times New Roman" panose="02020603050405020304" pitchFamily="18" charset="0"/>
              </a:rPr>
              <a:t>Adams, P., Freitas, I.M.B. and Fontana, R., 2019. Strategic orientation, innovation performance and the moderating influence of marketing management. </a:t>
            </a:r>
            <a:r>
              <a:rPr lang="en-IN" sz="1400" i="1" dirty="0">
                <a:effectLst/>
                <a:latin typeface="Times New Roman" panose="02020603050405020304" pitchFamily="18" charset="0"/>
                <a:ea typeface="Times New Roman" panose="02020603050405020304" pitchFamily="18" charset="0"/>
              </a:rPr>
              <a:t>Journal of Business Research</a:t>
            </a:r>
            <a:r>
              <a:rPr lang="en-IN" sz="1400" dirty="0">
                <a:effectLst/>
                <a:latin typeface="Times New Roman" panose="02020603050405020304" pitchFamily="18" charset="0"/>
                <a:ea typeface="Times New Roman" panose="02020603050405020304" pitchFamily="18" charset="0"/>
              </a:rPr>
              <a:t>, 97, pp.129-140.</a:t>
            </a:r>
          </a:p>
          <a:p>
            <a:pPr algn="just">
              <a:lnSpc>
                <a:spcPct val="150000"/>
              </a:lnSpc>
              <a:spcBef>
                <a:spcPts val="1200"/>
              </a:spcBef>
            </a:pPr>
            <a:r>
              <a:rPr lang="en-IN" sz="1400" dirty="0" err="1">
                <a:effectLst/>
                <a:latin typeface="Times New Roman" panose="02020603050405020304" pitchFamily="18" charset="0"/>
                <a:ea typeface="Times New Roman" panose="02020603050405020304" pitchFamily="18" charset="0"/>
              </a:rPr>
              <a:t>Anastasiu</a:t>
            </a:r>
            <a:r>
              <a:rPr lang="en-IN" sz="1400" dirty="0">
                <a:effectLst/>
                <a:latin typeface="Times New Roman" panose="02020603050405020304" pitchFamily="18" charset="0"/>
                <a:ea typeface="Times New Roman" panose="02020603050405020304" pitchFamily="18" charset="0"/>
              </a:rPr>
              <a:t>, L., </a:t>
            </a:r>
            <a:r>
              <a:rPr lang="en-IN" sz="1400" dirty="0" err="1">
                <a:effectLst/>
                <a:latin typeface="Times New Roman" panose="02020603050405020304" pitchFamily="18" charset="0"/>
                <a:ea typeface="Times New Roman" panose="02020603050405020304" pitchFamily="18" charset="0"/>
              </a:rPr>
              <a:t>Gavriş</a:t>
            </a:r>
            <a:r>
              <a:rPr lang="en-IN" sz="1400" dirty="0">
                <a:effectLst/>
                <a:latin typeface="Times New Roman" panose="02020603050405020304" pitchFamily="18" charset="0"/>
                <a:ea typeface="Times New Roman" panose="02020603050405020304" pitchFamily="18" charset="0"/>
              </a:rPr>
              <a:t>, O. and Maier, D., 2020. Is human capital ready for change? A strategic approach adapting Porter’s five forces to human resources. </a:t>
            </a:r>
            <a:r>
              <a:rPr lang="en-IN" sz="1400" i="1" dirty="0">
                <a:effectLst/>
                <a:latin typeface="Times New Roman" panose="02020603050405020304" pitchFamily="18" charset="0"/>
                <a:ea typeface="Times New Roman" panose="02020603050405020304" pitchFamily="18" charset="0"/>
              </a:rPr>
              <a:t>Sustainability</a:t>
            </a:r>
            <a:r>
              <a:rPr lang="en-IN" sz="1400" dirty="0">
                <a:effectLst/>
                <a:latin typeface="Times New Roman" panose="02020603050405020304" pitchFamily="18" charset="0"/>
                <a:ea typeface="Times New Roman" panose="02020603050405020304" pitchFamily="18" charset="0"/>
              </a:rPr>
              <a:t>, 12(6), p.2300.</a:t>
            </a:r>
          </a:p>
          <a:p>
            <a:pPr algn="just">
              <a:lnSpc>
                <a:spcPct val="150000"/>
              </a:lnSpc>
              <a:spcBef>
                <a:spcPts val="1200"/>
              </a:spcBef>
            </a:pPr>
            <a:r>
              <a:rPr lang="en-IN" sz="1400" dirty="0">
                <a:effectLst/>
                <a:latin typeface="Times New Roman" panose="02020603050405020304" pitchFamily="18" charset="0"/>
                <a:ea typeface="Times New Roman" panose="02020603050405020304" pitchFamily="18" charset="0"/>
              </a:rPr>
              <a:t>Baxter, G., 2019. A strategic analysis of Cargolux Airlines International position in the global air cargo supply chain using Porter’s Five Forces Model. </a:t>
            </a:r>
            <a:r>
              <a:rPr lang="en-IN" sz="1400" i="1" dirty="0">
                <a:effectLst/>
                <a:latin typeface="Times New Roman" panose="02020603050405020304" pitchFamily="18" charset="0"/>
                <a:ea typeface="Times New Roman" panose="02020603050405020304" pitchFamily="18" charset="0"/>
              </a:rPr>
              <a:t>Infrastructures</a:t>
            </a:r>
            <a:r>
              <a:rPr lang="en-IN" sz="1400" dirty="0">
                <a:effectLst/>
                <a:latin typeface="Times New Roman" panose="02020603050405020304" pitchFamily="18" charset="0"/>
                <a:ea typeface="Times New Roman" panose="02020603050405020304" pitchFamily="18" charset="0"/>
              </a:rPr>
              <a:t>, 4(1), p.6.</a:t>
            </a:r>
          </a:p>
          <a:p>
            <a:pPr algn="just">
              <a:lnSpc>
                <a:spcPct val="150000"/>
              </a:lnSpc>
              <a:spcBef>
                <a:spcPts val="1200"/>
              </a:spcBef>
            </a:pPr>
            <a:r>
              <a:rPr lang="en-IN" sz="1400" dirty="0" err="1">
                <a:effectLst/>
                <a:latin typeface="Times New Roman" panose="02020603050405020304" pitchFamily="18" charset="0"/>
                <a:ea typeface="Times New Roman" panose="02020603050405020304" pitchFamily="18" charset="0"/>
              </a:rPr>
              <a:t>Clarissia</a:t>
            </a:r>
            <a:r>
              <a:rPr lang="en-IN" sz="1400" dirty="0">
                <a:effectLst/>
                <a:latin typeface="Times New Roman" panose="02020603050405020304" pitchFamily="18" charset="0"/>
                <a:ea typeface="Times New Roman" panose="02020603050405020304" pitchFamily="18" charset="0"/>
              </a:rPr>
              <a:t>, S.M.S., 2020. A study on Ansoff Matrix Technique: As a growth strategy and an adaptive learning technique adopted in the leading brand of products. </a:t>
            </a:r>
            <a:r>
              <a:rPr lang="en-IN" sz="1400" i="1" dirty="0">
                <a:effectLst/>
                <a:latin typeface="Times New Roman" panose="02020603050405020304" pitchFamily="18" charset="0"/>
                <a:ea typeface="Times New Roman" panose="02020603050405020304" pitchFamily="18" charset="0"/>
              </a:rPr>
              <a:t>BIMS Journal of Management</a:t>
            </a:r>
            <a:r>
              <a:rPr lang="en-IN" sz="1400" dirty="0">
                <a:effectLst/>
                <a:latin typeface="Times New Roman" panose="02020603050405020304" pitchFamily="18" charset="0"/>
                <a:ea typeface="Times New Roman" panose="02020603050405020304" pitchFamily="18" charset="0"/>
              </a:rPr>
              <a:t>, p.18.</a:t>
            </a:r>
          </a:p>
          <a:p>
            <a:pPr algn="just">
              <a:lnSpc>
                <a:spcPct val="150000"/>
              </a:lnSpc>
              <a:spcBef>
                <a:spcPts val="1200"/>
              </a:spcBef>
            </a:pPr>
            <a:r>
              <a:rPr lang="en-IN" sz="1400" dirty="0" err="1">
                <a:effectLst/>
                <a:latin typeface="Times New Roman" panose="02020603050405020304" pitchFamily="18" charset="0"/>
                <a:ea typeface="Times New Roman" panose="02020603050405020304" pitchFamily="18" charset="0"/>
              </a:rPr>
              <a:t>Cleberg</a:t>
            </a:r>
            <a:r>
              <a:rPr lang="en-IN" sz="1400" dirty="0">
                <a:effectLst/>
                <a:latin typeface="Times New Roman" panose="02020603050405020304" pitchFamily="18" charset="0"/>
                <a:ea typeface="Times New Roman" panose="02020603050405020304" pitchFamily="18" charset="0"/>
              </a:rPr>
              <a:t>, C., 2019. Strategic Success: The Ansoff Matrix vs. The Balanced Scorecard.</a:t>
            </a:r>
          </a:p>
        </p:txBody>
      </p:sp>
    </p:spTree>
    <p:extLst>
      <p:ext uri="{BB962C8B-B14F-4D97-AF65-F5344CB8AC3E}">
        <p14:creationId xmlns:p14="http://schemas.microsoft.com/office/powerpoint/2010/main" xmlns="" val="1603459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ow To Write A Thank You Note In Five Easy Steps">
            <a:extLst>
              <a:ext uri="{FF2B5EF4-FFF2-40B4-BE49-F238E27FC236}">
                <a16:creationId xmlns:a16="http://schemas.microsoft.com/office/drawing/2014/main" xmlns="" id="{B99A7810-32A9-2A02-2CCD-01FDAC5FFCC6}"/>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396948" y="217718"/>
            <a:ext cx="11398103" cy="642256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6040470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101</TotalTime>
  <Words>2246</Words>
  <Application>Microsoft Office PowerPoint</Application>
  <PresentationFormat>Custom</PresentationFormat>
  <Paragraphs>90</Paragraphs>
  <Slides>17</Slides>
  <Notes>13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MARKETING MANAGEMENT NAME: ANUJ CHOPRA STUDENT ID: 2225778 MODULE CODE: LCMB7001 LECTURER: EFUA ADAMS </vt:lpstr>
      <vt:lpstr>Introduction</vt:lpstr>
      <vt:lpstr>Marketing theories</vt:lpstr>
      <vt:lpstr>Porter’s five forces</vt:lpstr>
      <vt:lpstr>CONTD…..</vt:lpstr>
      <vt:lpstr>CONTD…..</vt:lpstr>
      <vt:lpstr>Ansoff Matrix</vt:lpstr>
      <vt:lpstr>CONTD…..</vt:lpstr>
      <vt:lpstr>CONTD…..</vt:lpstr>
      <vt:lpstr>Maslow’s Hierarchy of needs </vt:lpstr>
      <vt:lpstr>CONTD….</vt:lpstr>
      <vt:lpstr>CONTD……</vt:lpstr>
      <vt:lpstr>CONTD…..</vt:lpstr>
      <vt:lpstr>CONTD….</vt:lpstr>
      <vt:lpstr>Conclusion</vt:lpstr>
      <vt:lpstr>Reference List </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subhradipdey650@gmail.com</dc:creator>
  <cp:lastModifiedBy>ABC</cp:lastModifiedBy>
  <cp:revision>5</cp:revision>
  <dcterms:created xsi:type="dcterms:W3CDTF">2023-03-17T11:09:15Z</dcterms:created>
  <dcterms:modified xsi:type="dcterms:W3CDTF">2023-03-20T08:12:22Z</dcterms:modified>
</cp:coreProperties>
</file>