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8"/>
  </p:notesMasterIdLst>
  <p:handoutMasterIdLst>
    <p:handoutMasterId r:id="rId9"/>
  </p:handoutMasterIdLst>
  <p:sldIdLst>
    <p:sldId id="256" r:id="rId5"/>
    <p:sldId id="257" r:id="rId6"/>
    <p:sldId id="258"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CB18AC7-E0A1-4847-BAAE-A920F2DA1B22}" v="7" dt="2022-01-14T02:19:08.8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66" d="100"/>
          <a:sy n="66" d="100"/>
        </p:scale>
        <p:origin x="66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theme" Target="theme/theme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viewProps" Target="viewProps.xml"/><Relationship Id="rId5" Type="http://schemas.openxmlformats.org/officeDocument/2006/relationships/slide" Target="slides/slide1.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handoutMaster" Target="handoutMasters/handout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mberley Janes (1903041)" userId="b4d580df-ba8c-4ded-9d56-74709810aabc" providerId="ADAL" clId="{7CB18AC7-E0A1-4847-BAAE-A920F2DA1B22}"/>
    <pc:docChg chg="undo custSel addSld modSld">
      <pc:chgData name="Kimberley Janes (1903041)" userId="b4d580df-ba8c-4ded-9d56-74709810aabc" providerId="ADAL" clId="{7CB18AC7-E0A1-4847-BAAE-A920F2DA1B22}" dt="2022-01-14T03:44:25.542" v="8534" actId="20577"/>
      <pc:docMkLst>
        <pc:docMk/>
      </pc:docMkLst>
      <pc:sldChg chg="modSp mod">
        <pc:chgData name="Kimberley Janes (1903041)" userId="b4d580df-ba8c-4ded-9d56-74709810aabc" providerId="ADAL" clId="{7CB18AC7-E0A1-4847-BAAE-A920F2DA1B22}" dt="2022-01-14T01:57:37.158" v="8024" actId="20577"/>
        <pc:sldMkLst>
          <pc:docMk/>
          <pc:sldMk cId="670379554" sldId="256"/>
        </pc:sldMkLst>
        <pc:spChg chg="mod">
          <ac:chgData name="Kimberley Janes (1903041)" userId="b4d580df-ba8c-4ded-9d56-74709810aabc" providerId="ADAL" clId="{7CB18AC7-E0A1-4847-BAAE-A920F2DA1B22}" dt="2022-01-14T01:39:08.629" v="7481" actId="14100"/>
          <ac:spMkLst>
            <pc:docMk/>
            <pc:sldMk cId="670379554" sldId="256"/>
            <ac:spMk id="3" creationId="{D1ACD7F5-6157-4B57-B2D5-DC330FF450DD}"/>
          </ac:spMkLst>
        </pc:spChg>
        <pc:spChg chg="mod">
          <ac:chgData name="Kimberley Janes (1903041)" userId="b4d580df-ba8c-4ded-9d56-74709810aabc" providerId="ADAL" clId="{7CB18AC7-E0A1-4847-BAAE-A920F2DA1B22}" dt="2022-01-14T01:37:51.318" v="7469" actId="20577"/>
          <ac:spMkLst>
            <pc:docMk/>
            <pc:sldMk cId="670379554" sldId="256"/>
            <ac:spMk id="6" creationId="{81CC8356-AD78-4CF6-A839-5F8F6BB3F693}"/>
          </ac:spMkLst>
        </pc:spChg>
        <pc:spChg chg="mod">
          <ac:chgData name="Kimberley Janes (1903041)" userId="b4d580df-ba8c-4ded-9d56-74709810aabc" providerId="ADAL" clId="{7CB18AC7-E0A1-4847-BAAE-A920F2DA1B22}" dt="2022-01-14T01:56:10.912" v="7960" actId="20577"/>
          <ac:spMkLst>
            <pc:docMk/>
            <pc:sldMk cId="670379554" sldId="256"/>
            <ac:spMk id="9" creationId="{4C132D2C-BD85-41D1-9DFF-9652C6188509}"/>
          </ac:spMkLst>
        </pc:spChg>
        <pc:spChg chg="mod">
          <ac:chgData name="Kimberley Janes (1903041)" userId="b4d580df-ba8c-4ded-9d56-74709810aabc" providerId="ADAL" clId="{7CB18AC7-E0A1-4847-BAAE-A920F2DA1B22}" dt="2022-01-14T01:42:51.366" v="7684" actId="14100"/>
          <ac:spMkLst>
            <pc:docMk/>
            <pc:sldMk cId="670379554" sldId="256"/>
            <ac:spMk id="10" creationId="{89ABC932-5A1A-49BE-989D-2AD504F26569}"/>
          </ac:spMkLst>
        </pc:spChg>
        <pc:spChg chg="mod">
          <ac:chgData name="Kimberley Janes (1903041)" userId="b4d580df-ba8c-4ded-9d56-74709810aabc" providerId="ADAL" clId="{7CB18AC7-E0A1-4847-BAAE-A920F2DA1B22}" dt="2022-01-14T01:57:37.158" v="8024" actId="20577"/>
          <ac:spMkLst>
            <pc:docMk/>
            <pc:sldMk cId="670379554" sldId="256"/>
            <ac:spMk id="11" creationId="{ECB466BA-8C65-402C-BDF8-3EC5977E1523}"/>
          </ac:spMkLst>
        </pc:spChg>
        <pc:spChg chg="mod">
          <ac:chgData name="Kimberley Janes (1903041)" userId="b4d580df-ba8c-4ded-9d56-74709810aabc" providerId="ADAL" clId="{7CB18AC7-E0A1-4847-BAAE-A920F2DA1B22}" dt="2022-01-14T01:29:43.320" v="7072" actId="313"/>
          <ac:spMkLst>
            <pc:docMk/>
            <pc:sldMk cId="670379554" sldId="256"/>
            <ac:spMk id="13" creationId="{F2F4EA32-103A-4044-A2DB-CAB1B9FE74E3}"/>
          </ac:spMkLst>
        </pc:spChg>
      </pc:sldChg>
      <pc:sldChg chg="addSp delSp modSp mod">
        <pc:chgData name="Kimberley Janes (1903041)" userId="b4d580df-ba8c-4ded-9d56-74709810aabc" providerId="ADAL" clId="{7CB18AC7-E0A1-4847-BAAE-A920F2DA1B22}" dt="2022-01-14T03:25:04.690" v="8467" actId="20577"/>
        <pc:sldMkLst>
          <pc:docMk/>
          <pc:sldMk cId="1016315108" sldId="257"/>
        </pc:sldMkLst>
        <pc:spChg chg="add del mod">
          <ac:chgData name="Kimberley Janes (1903041)" userId="b4d580df-ba8c-4ded-9d56-74709810aabc" providerId="ADAL" clId="{7CB18AC7-E0A1-4847-BAAE-A920F2DA1B22}" dt="2022-01-14T03:25:04.690" v="8467" actId="20577"/>
          <ac:spMkLst>
            <pc:docMk/>
            <pc:sldMk cId="1016315108" sldId="257"/>
            <ac:spMk id="3" creationId="{E27B3536-704D-4E23-A163-757BA1B76D20}"/>
          </ac:spMkLst>
        </pc:spChg>
      </pc:sldChg>
      <pc:sldChg chg="addSp delSp modSp new mod">
        <pc:chgData name="Kimberley Janes (1903041)" userId="b4d580df-ba8c-4ded-9d56-74709810aabc" providerId="ADAL" clId="{7CB18AC7-E0A1-4847-BAAE-A920F2DA1B22}" dt="2022-01-14T03:44:25.542" v="8534" actId="20577"/>
        <pc:sldMkLst>
          <pc:docMk/>
          <pc:sldMk cId="942596308" sldId="258"/>
        </pc:sldMkLst>
        <pc:spChg chg="add del mod">
          <ac:chgData name="Kimberley Janes (1903041)" userId="b4d580df-ba8c-4ded-9d56-74709810aabc" providerId="ADAL" clId="{7CB18AC7-E0A1-4847-BAAE-A920F2DA1B22}" dt="2022-01-14T01:45:41.297" v="7770"/>
          <ac:spMkLst>
            <pc:docMk/>
            <pc:sldMk cId="942596308" sldId="258"/>
            <ac:spMk id="2" creationId="{320CD3F4-3168-41B9-B209-A9E0D8254B3C}"/>
          </ac:spMkLst>
        </pc:spChg>
        <pc:spChg chg="add del mod">
          <ac:chgData name="Kimberley Janes (1903041)" userId="b4d580df-ba8c-4ded-9d56-74709810aabc" providerId="ADAL" clId="{7CB18AC7-E0A1-4847-BAAE-A920F2DA1B22}" dt="2022-01-14T01:46:05.686" v="7775"/>
          <ac:spMkLst>
            <pc:docMk/>
            <pc:sldMk cId="942596308" sldId="258"/>
            <ac:spMk id="3" creationId="{6B6915F7-05F4-459B-B5EE-54E35D0BDE10}"/>
          </ac:spMkLst>
        </pc:spChg>
        <pc:spChg chg="add del mod">
          <ac:chgData name="Kimberley Janes (1903041)" userId="b4d580df-ba8c-4ded-9d56-74709810aabc" providerId="ADAL" clId="{7CB18AC7-E0A1-4847-BAAE-A920F2DA1B22}" dt="2022-01-14T02:18:58.395" v="8033" actId="478"/>
          <ac:spMkLst>
            <pc:docMk/>
            <pc:sldMk cId="942596308" sldId="258"/>
            <ac:spMk id="4" creationId="{07B42AE4-51D2-46D2-ACC8-AEB7CAB83B03}"/>
          </ac:spMkLst>
        </pc:spChg>
        <pc:spChg chg="add mod">
          <ac:chgData name="Kimberley Janes (1903041)" userId="b4d580df-ba8c-4ded-9d56-74709810aabc" providerId="ADAL" clId="{7CB18AC7-E0A1-4847-BAAE-A920F2DA1B22}" dt="2022-01-14T03:44:25.542" v="8534" actId="20577"/>
          <ac:spMkLst>
            <pc:docMk/>
            <pc:sldMk cId="942596308" sldId="258"/>
            <ac:spMk id="5" creationId="{0A384ACB-2052-41EA-BBFF-A5B932DB5A1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2DCBD20-B5A6-43D1-868D-FB919106E3B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ECEY6006                                            1903041                                                            904</a:t>
            </a:r>
          </a:p>
        </p:txBody>
      </p:sp>
      <p:sp>
        <p:nvSpPr>
          <p:cNvPr id="3" name="Date Placeholder 2">
            <a:extLst>
              <a:ext uri="{FF2B5EF4-FFF2-40B4-BE49-F238E27FC236}">
                <a16:creationId xmlns:a16="http://schemas.microsoft.com/office/drawing/2014/main" id="{A41A97FE-63B7-4F45-963E-35B2FE8408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ED970BF-6D51-4D78-B05E-C33C21C7D114}" type="datetimeFigureOut">
              <a:rPr lang="en-GB" smtClean="0"/>
              <a:t>13/01/2022</a:t>
            </a:fld>
            <a:endParaRPr lang="en-GB"/>
          </a:p>
        </p:txBody>
      </p:sp>
      <p:sp>
        <p:nvSpPr>
          <p:cNvPr id="4" name="Footer Placeholder 3">
            <a:extLst>
              <a:ext uri="{FF2B5EF4-FFF2-40B4-BE49-F238E27FC236}">
                <a16:creationId xmlns:a16="http://schemas.microsoft.com/office/drawing/2014/main" id="{0CC09E31-CF6E-43D2-AA3D-4E4CB1DAEC5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298B3942-BEB8-4196-A251-AA591ACCC06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05CFDE-4268-4023-9113-065E42A82495}" type="slidenum">
              <a:rPr lang="en-GB" smtClean="0"/>
              <a:t>‹#›</a:t>
            </a:fld>
            <a:endParaRPr lang="en-GB"/>
          </a:p>
        </p:txBody>
      </p:sp>
    </p:spTree>
    <p:extLst>
      <p:ext uri="{BB962C8B-B14F-4D97-AF65-F5344CB8AC3E}">
        <p14:creationId xmlns:p14="http://schemas.microsoft.com/office/powerpoint/2010/main" val="2924439593"/>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a:t>ECEY6006                                            1903041                                                            904</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57516BB-1A1B-4EB5-9A5B-9F5F3EB369C0}" type="datetimeFigureOut">
              <a:rPr lang="en-GB" smtClean="0"/>
              <a:t>13/01/2022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0A7D02-5B6E-4E98-9ECC-135386AF5DC4}" type="slidenum">
              <a:rPr lang="en-GB" smtClean="0"/>
              <a:t>‹#›</a:t>
            </a:fld>
            <a:endParaRPr lang="en-GB"/>
          </a:p>
        </p:txBody>
      </p:sp>
    </p:spTree>
    <p:extLst>
      <p:ext uri="{BB962C8B-B14F-4D97-AF65-F5344CB8AC3E}">
        <p14:creationId xmlns:p14="http://schemas.microsoft.com/office/powerpoint/2010/main" val="4127781368"/>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62802-3A3B-43E4-BA17-4BB130357D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0EA0427-D712-4394-A81F-FA132112F0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A430023-22EA-4E28-BB22-DE22894E84D1}"/>
              </a:ext>
            </a:extLst>
          </p:cNvPr>
          <p:cNvSpPr>
            <a:spLocks noGrp="1"/>
          </p:cNvSpPr>
          <p:nvPr>
            <p:ph type="dt" sz="half" idx="10"/>
          </p:nvPr>
        </p:nvSpPr>
        <p:spPr/>
        <p:txBody>
          <a:bodyPr/>
          <a:lstStyle/>
          <a:p>
            <a:fld id="{4C4DF466-FEE1-4787-98E6-AE26405F1CB3}" type="datetimeFigureOut">
              <a:rPr lang="en-GB" smtClean="0"/>
              <a:t>13/01/2022</a:t>
            </a:fld>
            <a:endParaRPr lang="en-GB"/>
          </a:p>
        </p:txBody>
      </p:sp>
      <p:sp>
        <p:nvSpPr>
          <p:cNvPr id="5" name="Footer Placeholder 4">
            <a:extLst>
              <a:ext uri="{FF2B5EF4-FFF2-40B4-BE49-F238E27FC236}">
                <a16:creationId xmlns:a16="http://schemas.microsoft.com/office/drawing/2014/main" id="{539C5A71-203E-4003-9086-FDB28E43C0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6EFD0EB-613A-4C71-99E3-4343547EE19D}"/>
              </a:ext>
            </a:extLst>
          </p:cNvPr>
          <p:cNvSpPr>
            <a:spLocks noGrp="1"/>
          </p:cNvSpPr>
          <p:nvPr>
            <p:ph type="sldNum" sz="quarter" idx="12"/>
          </p:nvPr>
        </p:nvSpPr>
        <p:spPr/>
        <p:txBody>
          <a:bodyPr/>
          <a:lstStyle/>
          <a:p>
            <a:fld id="{5F7400CD-7832-461C-B76A-4B00116C4C14}" type="slidenum">
              <a:rPr lang="en-GB" smtClean="0"/>
              <a:t>‹#›</a:t>
            </a:fld>
            <a:endParaRPr lang="en-GB"/>
          </a:p>
        </p:txBody>
      </p:sp>
    </p:spTree>
    <p:extLst>
      <p:ext uri="{BB962C8B-B14F-4D97-AF65-F5344CB8AC3E}">
        <p14:creationId xmlns:p14="http://schemas.microsoft.com/office/powerpoint/2010/main" val="22890782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C1416-0A26-4941-9148-B5E9E407C5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117378-F197-41D0-AE2F-B84060FE318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5EB031-CB33-46FE-8442-AD567AFB997B}"/>
              </a:ext>
            </a:extLst>
          </p:cNvPr>
          <p:cNvSpPr>
            <a:spLocks noGrp="1"/>
          </p:cNvSpPr>
          <p:nvPr>
            <p:ph type="dt" sz="half" idx="10"/>
          </p:nvPr>
        </p:nvSpPr>
        <p:spPr/>
        <p:txBody>
          <a:bodyPr/>
          <a:lstStyle/>
          <a:p>
            <a:fld id="{4C4DF466-FEE1-4787-98E6-AE26405F1CB3}" type="datetimeFigureOut">
              <a:rPr lang="en-GB" smtClean="0"/>
              <a:t>13/01/2022</a:t>
            </a:fld>
            <a:endParaRPr lang="en-GB"/>
          </a:p>
        </p:txBody>
      </p:sp>
      <p:sp>
        <p:nvSpPr>
          <p:cNvPr id="5" name="Footer Placeholder 4">
            <a:extLst>
              <a:ext uri="{FF2B5EF4-FFF2-40B4-BE49-F238E27FC236}">
                <a16:creationId xmlns:a16="http://schemas.microsoft.com/office/drawing/2014/main" id="{A494D4CF-3F6E-4BE5-A634-4AF43F8827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5568BF6-F3AE-4C5F-91BA-96C46E5B3304}"/>
              </a:ext>
            </a:extLst>
          </p:cNvPr>
          <p:cNvSpPr>
            <a:spLocks noGrp="1"/>
          </p:cNvSpPr>
          <p:nvPr>
            <p:ph type="sldNum" sz="quarter" idx="12"/>
          </p:nvPr>
        </p:nvSpPr>
        <p:spPr/>
        <p:txBody>
          <a:bodyPr/>
          <a:lstStyle/>
          <a:p>
            <a:fld id="{5F7400CD-7832-461C-B76A-4B00116C4C14}" type="slidenum">
              <a:rPr lang="en-GB" smtClean="0"/>
              <a:t>‹#›</a:t>
            </a:fld>
            <a:endParaRPr lang="en-GB"/>
          </a:p>
        </p:txBody>
      </p:sp>
    </p:spTree>
    <p:extLst>
      <p:ext uri="{BB962C8B-B14F-4D97-AF65-F5344CB8AC3E}">
        <p14:creationId xmlns:p14="http://schemas.microsoft.com/office/powerpoint/2010/main" val="2409588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FCE9E-E2DD-4E3A-AE8D-BCB0FDF972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C15FC0F-DB08-4964-9D49-621500D9912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0D7A6E-8FAF-4E86-B368-EB30A8BCA90A}"/>
              </a:ext>
            </a:extLst>
          </p:cNvPr>
          <p:cNvSpPr>
            <a:spLocks noGrp="1"/>
          </p:cNvSpPr>
          <p:nvPr>
            <p:ph type="dt" sz="half" idx="10"/>
          </p:nvPr>
        </p:nvSpPr>
        <p:spPr/>
        <p:txBody>
          <a:bodyPr/>
          <a:lstStyle/>
          <a:p>
            <a:fld id="{4C4DF466-FEE1-4787-98E6-AE26405F1CB3}" type="datetimeFigureOut">
              <a:rPr lang="en-GB" smtClean="0"/>
              <a:t>13/01/2022</a:t>
            </a:fld>
            <a:endParaRPr lang="en-GB"/>
          </a:p>
        </p:txBody>
      </p:sp>
      <p:sp>
        <p:nvSpPr>
          <p:cNvPr id="5" name="Footer Placeholder 4">
            <a:extLst>
              <a:ext uri="{FF2B5EF4-FFF2-40B4-BE49-F238E27FC236}">
                <a16:creationId xmlns:a16="http://schemas.microsoft.com/office/drawing/2014/main" id="{5B1A60F7-2A9A-40BD-83AF-5F30A57054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DC48E4-6976-4112-BEF5-7F9E6A4AAC93}"/>
              </a:ext>
            </a:extLst>
          </p:cNvPr>
          <p:cNvSpPr>
            <a:spLocks noGrp="1"/>
          </p:cNvSpPr>
          <p:nvPr>
            <p:ph type="sldNum" sz="quarter" idx="12"/>
          </p:nvPr>
        </p:nvSpPr>
        <p:spPr/>
        <p:txBody>
          <a:bodyPr/>
          <a:lstStyle/>
          <a:p>
            <a:fld id="{5F7400CD-7832-461C-B76A-4B00116C4C14}" type="slidenum">
              <a:rPr lang="en-GB" smtClean="0"/>
              <a:t>‹#›</a:t>
            </a:fld>
            <a:endParaRPr lang="en-GB"/>
          </a:p>
        </p:txBody>
      </p:sp>
    </p:spTree>
    <p:extLst>
      <p:ext uri="{BB962C8B-B14F-4D97-AF65-F5344CB8AC3E}">
        <p14:creationId xmlns:p14="http://schemas.microsoft.com/office/powerpoint/2010/main" val="193517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2B2AF-FF7F-40F1-8AC0-28D70B8AEE1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E103E3-04C9-496E-B1F3-C3CAFADAC8A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A2C4723-F2A1-4B64-8928-26575BC4EB5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B9E6190-F7E7-426F-9A4D-4EC72984408B}"/>
              </a:ext>
            </a:extLst>
          </p:cNvPr>
          <p:cNvSpPr>
            <a:spLocks noGrp="1"/>
          </p:cNvSpPr>
          <p:nvPr>
            <p:ph type="dt" sz="half" idx="10"/>
          </p:nvPr>
        </p:nvSpPr>
        <p:spPr/>
        <p:txBody>
          <a:bodyPr/>
          <a:lstStyle/>
          <a:p>
            <a:fld id="{4C4DF466-FEE1-4787-98E6-AE26405F1CB3}" type="datetimeFigureOut">
              <a:rPr lang="en-GB" smtClean="0"/>
              <a:t>13/01/2022</a:t>
            </a:fld>
            <a:endParaRPr lang="en-GB"/>
          </a:p>
        </p:txBody>
      </p:sp>
      <p:sp>
        <p:nvSpPr>
          <p:cNvPr id="6" name="Footer Placeholder 5">
            <a:extLst>
              <a:ext uri="{FF2B5EF4-FFF2-40B4-BE49-F238E27FC236}">
                <a16:creationId xmlns:a16="http://schemas.microsoft.com/office/drawing/2014/main" id="{245731EE-E91B-4C33-A9CC-B9586564AD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889EF7-7DD2-4938-BB83-26F76E89C116}"/>
              </a:ext>
            </a:extLst>
          </p:cNvPr>
          <p:cNvSpPr>
            <a:spLocks noGrp="1"/>
          </p:cNvSpPr>
          <p:nvPr>
            <p:ph type="sldNum" sz="quarter" idx="12"/>
          </p:nvPr>
        </p:nvSpPr>
        <p:spPr/>
        <p:txBody>
          <a:bodyPr/>
          <a:lstStyle/>
          <a:p>
            <a:fld id="{5F7400CD-7832-461C-B76A-4B00116C4C14}" type="slidenum">
              <a:rPr lang="en-GB" smtClean="0"/>
              <a:t>‹#›</a:t>
            </a:fld>
            <a:endParaRPr lang="en-GB"/>
          </a:p>
        </p:txBody>
      </p:sp>
    </p:spTree>
    <p:extLst>
      <p:ext uri="{BB962C8B-B14F-4D97-AF65-F5344CB8AC3E}">
        <p14:creationId xmlns:p14="http://schemas.microsoft.com/office/powerpoint/2010/main" val="40629195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0C705-A6B2-40E2-B149-B09982558CF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AAD14FC-C181-4480-BCEE-FA6DD45130F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B3113F-DE04-425A-BBFB-EB09E985F8B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EAD1975-BF3D-4B0E-9C08-552E6594078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BBFB8C-65F4-4778-82DC-8D7080F668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D711A80-2179-4193-B3CA-BBBACC9A7529}"/>
              </a:ext>
            </a:extLst>
          </p:cNvPr>
          <p:cNvSpPr>
            <a:spLocks noGrp="1"/>
          </p:cNvSpPr>
          <p:nvPr>
            <p:ph type="dt" sz="half" idx="10"/>
          </p:nvPr>
        </p:nvSpPr>
        <p:spPr/>
        <p:txBody>
          <a:bodyPr/>
          <a:lstStyle/>
          <a:p>
            <a:fld id="{4C4DF466-FEE1-4787-98E6-AE26405F1CB3}" type="datetimeFigureOut">
              <a:rPr lang="en-GB" smtClean="0"/>
              <a:t>13/01/2022</a:t>
            </a:fld>
            <a:endParaRPr lang="en-GB"/>
          </a:p>
        </p:txBody>
      </p:sp>
      <p:sp>
        <p:nvSpPr>
          <p:cNvPr id="8" name="Footer Placeholder 7">
            <a:extLst>
              <a:ext uri="{FF2B5EF4-FFF2-40B4-BE49-F238E27FC236}">
                <a16:creationId xmlns:a16="http://schemas.microsoft.com/office/drawing/2014/main" id="{B42CFBA6-891B-4DE2-954F-7951FD5EA97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57B5621-1EAA-4F8A-B9B4-73AD509131A4}"/>
              </a:ext>
            </a:extLst>
          </p:cNvPr>
          <p:cNvSpPr>
            <a:spLocks noGrp="1"/>
          </p:cNvSpPr>
          <p:nvPr>
            <p:ph type="sldNum" sz="quarter" idx="12"/>
          </p:nvPr>
        </p:nvSpPr>
        <p:spPr/>
        <p:txBody>
          <a:bodyPr/>
          <a:lstStyle/>
          <a:p>
            <a:fld id="{5F7400CD-7832-461C-B76A-4B00116C4C14}" type="slidenum">
              <a:rPr lang="en-GB" smtClean="0"/>
              <a:t>‹#›</a:t>
            </a:fld>
            <a:endParaRPr lang="en-GB"/>
          </a:p>
        </p:txBody>
      </p:sp>
    </p:spTree>
    <p:extLst>
      <p:ext uri="{BB962C8B-B14F-4D97-AF65-F5344CB8AC3E}">
        <p14:creationId xmlns:p14="http://schemas.microsoft.com/office/powerpoint/2010/main" val="14017415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E8E6F-236E-4A82-AE5A-510204C59A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7C5EAA9-D226-47D8-A449-3B17FC96E809}"/>
              </a:ext>
            </a:extLst>
          </p:cNvPr>
          <p:cNvSpPr>
            <a:spLocks noGrp="1"/>
          </p:cNvSpPr>
          <p:nvPr>
            <p:ph type="dt" sz="half" idx="10"/>
          </p:nvPr>
        </p:nvSpPr>
        <p:spPr/>
        <p:txBody>
          <a:bodyPr/>
          <a:lstStyle/>
          <a:p>
            <a:fld id="{4C4DF466-FEE1-4787-98E6-AE26405F1CB3}" type="datetimeFigureOut">
              <a:rPr lang="en-GB" smtClean="0"/>
              <a:t>13/01/2022</a:t>
            </a:fld>
            <a:endParaRPr lang="en-GB"/>
          </a:p>
        </p:txBody>
      </p:sp>
      <p:sp>
        <p:nvSpPr>
          <p:cNvPr id="4" name="Footer Placeholder 3">
            <a:extLst>
              <a:ext uri="{FF2B5EF4-FFF2-40B4-BE49-F238E27FC236}">
                <a16:creationId xmlns:a16="http://schemas.microsoft.com/office/drawing/2014/main" id="{FAC50373-DE27-4B46-B0DE-4619A06432D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AEE9921-2A6B-4D52-BE19-4EC6AD51A5C9}"/>
              </a:ext>
            </a:extLst>
          </p:cNvPr>
          <p:cNvSpPr>
            <a:spLocks noGrp="1"/>
          </p:cNvSpPr>
          <p:nvPr>
            <p:ph type="sldNum" sz="quarter" idx="12"/>
          </p:nvPr>
        </p:nvSpPr>
        <p:spPr/>
        <p:txBody>
          <a:bodyPr/>
          <a:lstStyle/>
          <a:p>
            <a:fld id="{5F7400CD-7832-461C-B76A-4B00116C4C14}" type="slidenum">
              <a:rPr lang="en-GB" smtClean="0"/>
              <a:t>‹#›</a:t>
            </a:fld>
            <a:endParaRPr lang="en-GB"/>
          </a:p>
        </p:txBody>
      </p:sp>
    </p:spTree>
    <p:extLst>
      <p:ext uri="{BB962C8B-B14F-4D97-AF65-F5344CB8AC3E}">
        <p14:creationId xmlns:p14="http://schemas.microsoft.com/office/powerpoint/2010/main" val="516336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C8F397-2224-40A1-9A72-5477A7940FCF}"/>
              </a:ext>
            </a:extLst>
          </p:cNvPr>
          <p:cNvSpPr>
            <a:spLocks noGrp="1"/>
          </p:cNvSpPr>
          <p:nvPr>
            <p:ph type="dt" sz="half" idx="10"/>
          </p:nvPr>
        </p:nvSpPr>
        <p:spPr/>
        <p:txBody>
          <a:bodyPr/>
          <a:lstStyle/>
          <a:p>
            <a:fld id="{4C4DF466-FEE1-4787-98E6-AE26405F1CB3}" type="datetimeFigureOut">
              <a:rPr lang="en-GB" smtClean="0"/>
              <a:t>13/01/2022</a:t>
            </a:fld>
            <a:endParaRPr lang="en-GB"/>
          </a:p>
        </p:txBody>
      </p:sp>
      <p:sp>
        <p:nvSpPr>
          <p:cNvPr id="3" name="Footer Placeholder 2">
            <a:extLst>
              <a:ext uri="{FF2B5EF4-FFF2-40B4-BE49-F238E27FC236}">
                <a16:creationId xmlns:a16="http://schemas.microsoft.com/office/drawing/2014/main" id="{02CDC830-4465-49D8-8978-290CC747CDA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57F25DE-622D-48A2-87B8-296BDDA7E039}"/>
              </a:ext>
            </a:extLst>
          </p:cNvPr>
          <p:cNvSpPr>
            <a:spLocks noGrp="1"/>
          </p:cNvSpPr>
          <p:nvPr>
            <p:ph type="sldNum" sz="quarter" idx="12"/>
          </p:nvPr>
        </p:nvSpPr>
        <p:spPr/>
        <p:txBody>
          <a:bodyPr/>
          <a:lstStyle/>
          <a:p>
            <a:fld id="{5F7400CD-7832-461C-B76A-4B00116C4C14}" type="slidenum">
              <a:rPr lang="en-GB" smtClean="0"/>
              <a:t>‹#›</a:t>
            </a:fld>
            <a:endParaRPr lang="en-GB"/>
          </a:p>
        </p:txBody>
      </p:sp>
    </p:spTree>
    <p:extLst>
      <p:ext uri="{BB962C8B-B14F-4D97-AF65-F5344CB8AC3E}">
        <p14:creationId xmlns:p14="http://schemas.microsoft.com/office/powerpoint/2010/main" val="3262555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30817-3FD7-4D93-9C2B-25B2C01245D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7CC3D6F-194B-4970-8261-273DFD126A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92D99F-E453-4505-9042-B3D860130B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52A396-CA5F-4088-B4A8-246904EA45D6}"/>
              </a:ext>
            </a:extLst>
          </p:cNvPr>
          <p:cNvSpPr>
            <a:spLocks noGrp="1"/>
          </p:cNvSpPr>
          <p:nvPr>
            <p:ph type="dt" sz="half" idx="10"/>
          </p:nvPr>
        </p:nvSpPr>
        <p:spPr/>
        <p:txBody>
          <a:bodyPr/>
          <a:lstStyle/>
          <a:p>
            <a:fld id="{4C4DF466-FEE1-4787-98E6-AE26405F1CB3}" type="datetimeFigureOut">
              <a:rPr lang="en-GB" smtClean="0"/>
              <a:t>13/01/2022</a:t>
            </a:fld>
            <a:endParaRPr lang="en-GB"/>
          </a:p>
        </p:txBody>
      </p:sp>
      <p:sp>
        <p:nvSpPr>
          <p:cNvPr id="6" name="Footer Placeholder 5">
            <a:extLst>
              <a:ext uri="{FF2B5EF4-FFF2-40B4-BE49-F238E27FC236}">
                <a16:creationId xmlns:a16="http://schemas.microsoft.com/office/drawing/2014/main" id="{96DA2925-8793-4A2C-85B5-CCECE35869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4A2B2B-707C-4ABE-AAF6-9EC1D9046AFD}"/>
              </a:ext>
            </a:extLst>
          </p:cNvPr>
          <p:cNvSpPr>
            <a:spLocks noGrp="1"/>
          </p:cNvSpPr>
          <p:nvPr>
            <p:ph type="sldNum" sz="quarter" idx="12"/>
          </p:nvPr>
        </p:nvSpPr>
        <p:spPr/>
        <p:txBody>
          <a:bodyPr/>
          <a:lstStyle/>
          <a:p>
            <a:fld id="{5F7400CD-7832-461C-B76A-4B00116C4C14}" type="slidenum">
              <a:rPr lang="en-GB" smtClean="0"/>
              <a:t>‹#›</a:t>
            </a:fld>
            <a:endParaRPr lang="en-GB"/>
          </a:p>
        </p:txBody>
      </p:sp>
    </p:spTree>
    <p:extLst>
      <p:ext uri="{BB962C8B-B14F-4D97-AF65-F5344CB8AC3E}">
        <p14:creationId xmlns:p14="http://schemas.microsoft.com/office/powerpoint/2010/main" val="2467176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C75C1-390D-4C4C-B0B7-6EB48D1877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7B70E5F-C804-4792-9398-33692B6C34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71FAA2F-45F0-4ADD-8125-B3029C52DB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6ABBCD-D750-4818-A0D9-A7981BB904E5}"/>
              </a:ext>
            </a:extLst>
          </p:cNvPr>
          <p:cNvSpPr>
            <a:spLocks noGrp="1"/>
          </p:cNvSpPr>
          <p:nvPr>
            <p:ph type="dt" sz="half" idx="10"/>
          </p:nvPr>
        </p:nvSpPr>
        <p:spPr/>
        <p:txBody>
          <a:bodyPr/>
          <a:lstStyle/>
          <a:p>
            <a:fld id="{4C4DF466-FEE1-4787-98E6-AE26405F1CB3}" type="datetimeFigureOut">
              <a:rPr lang="en-GB" smtClean="0"/>
              <a:t>13/01/2022</a:t>
            </a:fld>
            <a:endParaRPr lang="en-GB"/>
          </a:p>
        </p:txBody>
      </p:sp>
      <p:sp>
        <p:nvSpPr>
          <p:cNvPr id="6" name="Footer Placeholder 5">
            <a:extLst>
              <a:ext uri="{FF2B5EF4-FFF2-40B4-BE49-F238E27FC236}">
                <a16:creationId xmlns:a16="http://schemas.microsoft.com/office/drawing/2014/main" id="{3D68C5FB-4FCE-4F4C-AA68-896AD5B0D1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7E450C3-B9BB-4E68-BBB6-216061B8ADB4}"/>
              </a:ext>
            </a:extLst>
          </p:cNvPr>
          <p:cNvSpPr>
            <a:spLocks noGrp="1"/>
          </p:cNvSpPr>
          <p:nvPr>
            <p:ph type="sldNum" sz="quarter" idx="12"/>
          </p:nvPr>
        </p:nvSpPr>
        <p:spPr/>
        <p:txBody>
          <a:bodyPr/>
          <a:lstStyle/>
          <a:p>
            <a:fld id="{5F7400CD-7832-461C-B76A-4B00116C4C14}" type="slidenum">
              <a:rPr lang="en-GB" smtClean="0"/>
              <a:t>‹#›</a:t>
            </a:fld>
            <a:endParaRPr lang="en-GB"/>
          </a:p>
        </p:txBody>
      </p:sp>
    </p:spTree>
    <p:extLst>
      <p:ext uri="{BB962C8B-B14F-4D97-AF65-F5344CB8AC3E}">
        <p14:creationId xmlns:p14="http://schemas.microsoft.com/office/powerpoint/2010/main" val="412730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5AFC4-4384-476F-95E5-5A14FD144CB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A5C1DF5-3FB4-43FC-BA5C-C6E28057DD9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C88586-144D-4023-B05C-47F4D18BA847}"/>
              </a:ext>
            </a:extLst>
          </p:cNvPr>
          <p:cNvSpPr>
            <a:spLocks noGrp="1"/>
          </p:cNvSpPr>
          <p:nvPr>
            <p:ph type="dt" sz="half" idx="10"/>
          </p:nvPr>
        </p:nvSpPr>
        <p:spPr/>
        <p:txBody>
          <a:bodyPr/>
          <a:lstStyle/>
          <a:p>
            <a:fld id="{4C4DF466-FEE1-4787-98E6-AE26405F1CB3}" type="datetimeFigureOut">
              <a:rPr lang="en-GB" smtClean="0"/>
              <a:t>13/01/2022</a:t>
            </a:fld>
            <a:endParaRPr lang="en-GB"/>
          </a:p>
        </p:txBody>
      </p:sp>
      <p:sp>
        <p:nvSpPr>
          <p:cNvPr id="5" name="Footer Placeholder 4">
            <a:extLst>
              <a:ext uri="{FF2B5EF4-FFF2-40B4-BE49-F238E27FC236}">
                <a16:creationId xmlns:a16="http://schemas.microsoft.com/office/drawing/2014/main" id="{519DBEA2-3224-4052-8D8C-EF24722B78E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BE9439-AA83-421F-94E4-8189E5CDEC00}"/>
              </a:ext>
            </a:extLst>
          </p:cNvPr>
          <p:cNvSpPr>
            <a:spLocks noGrp="1"/>
          </p:cNvSpPr>
          <p:nvPr>
            <p:ph type="sldNum" sz="quarter" idx="12"/>
          </p:nvPr>
        </p:nvSpPr>
        <p:spPr/>
        <p:txBody>
          <a:bodyPr/>
          <a:lstStyle/>
          <a:p>
            <a:fld id="{5F7400CD-7832-461C-B76A-4B00116C4C14}" type="slidenum">
              <a:rPr lang="en-GB" smtClean="0"/>
              <a:t>‹#›</a:t>
            </a:fld>
            <a:endParaRPr lang="en-GB"/>
          </a:p>
        </p:txBody>
      </p:sp>
    </p:spTree>
    <p:extLst>
      <p:ext uri="{BB962C8B-B14F-4D97-AF65-F5344CB8AC3E}">
        <p14:creationId xmlns:p14="http://schemas.microsoft.com/office/powerpoint/2010/main" val="2819667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B76B909-CF7E-48B5-BC45-F3BD0309887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E66988-58FB-49F3-A2A4-D3363386E16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24FF89-E074-472C-B132-73E3D9926170}"/>
              </a:ext>
            </a:extLst>
          </p:cNvPr>
          <p:cNvSpPr>
            <a:spLocks noGrp="1"/>
          </p:cNvSpPr>
          <p:nvPr>
            <p:ph type="dt" sz="half" idx="10"/>
          </p:nvPr>
        </p:nvSpPr>
        <p:spPr/>
        <p:txBody>
          <a:bodyPr/>
          <a:lstStyle/>
          <a:p>
            <a:fld id="{4C4DF466-FEE1-4787-98E6-AE26405F1CB3}" type="datetimeFigureOut">
              <a:rPr lang="en-GB" smtClean="0"/>
              <a:t>13/01/2022</a:t>
            </a:fld>
            <a:endParaRPr lang="en-GB"/>
          </a:p>
        </p:txBody>
      </p:sp>
      <p:sp>
        <p:nvSpPr>
          <p:cNvPr id="5" name="Footer Placeholder 4">
            <a:extLst>
              <a:ext uri="{FF2B5EF4-FFF2-40B4-BE49-F238E27FC236}">
                <a16:creationId xmlns:a16="http://schemas.microsoft.com/office/drawing/2014/main" id="{69C75E31-5E6E-4A07-8F31-1EC5ADE2B7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004B5E-64BF-4D0F-9179-C08D998010C4}"/>
              </a:ext>
            </a:extLst>
          </p:cNvPr>
          <p:cNvSpPr>
            <a:spLocks noGrp="1"/>
          </p:cNvSpPr>
          <p:nvPr>
            <p:ph type="sldNum" sz="quarter" idx="12"/>
          </p:nvPr>
        </p:nvSpPr>
        <p:spPr/>
        <p:txBody>
          <a:bodyPr/>
          <a:lstStyle/>
          <a:p>
            <a:fld id="{5F7400CD-7832-461C-B76A-4B00116C4C14}" type="slidenum">
              <a:rPr lang="en-GB" smtClean="0"/>
              <a:t>‹#›</a:t>
            </a:fld>
            <a:endParaRPr lang="en-GB"/>
          </a:p>
        </p:txBody>
      </p:sp>
    </p:spTree>
    <p:extLst>
      <p:ext uri="{BB962C8B-B14F-4D97-AF65-F5344CB8AC3E}">
        <p14:creationId xmlns:p14="http://schemas.microsoft.com/office/powerpoint/2010/main" val="31059221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4B6A933-A6FE-464A-933B-2501DFC3223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82E40F-AAFF-430F-9017-276E58FB93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F45556-15DD-40B1-9029-8E4B2DA6F3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4DF466-FEE1-4787-98E6-AE26405F1CB3}" type="datetimeFigureOut">
              <a:rPr lang="en-GB" smtClean="0"/>
              <a:t>13/01/2022</a:t>
            </a:fld>
            <a:endParaRPr lang="en-GB"/>
          </a:p>
        </p:txBody>
      </p:sp>
      <p:sp>
        <p:nvSpPr>
          <p:cNvPr id="5" name="Footer Placeholder 4">
            <a:extLst>
              <a:ext uri="{FF2B5EF4-FFF2-40B4-BE49-F238E27FC236}">
                <a16:creationId xmlns:a16="http://schemas.microsoft.com/office/drawing/2014/main" id="{54DB62AC-7EBF-49F1-997E-5177DA21CE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6A56AE0-30A4-4CE8-BFA3-99057040C64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7400CD-7832-461C-B76A-4B00116C4C14}" type="slidenum">
              <a:rPr lang="en-GB" smtClean="0"/>
              <a:t>‹#›</a:t>
            </a:fld>
            <a:endParaRPr lang="en-GB"/>
          </a:p>
        </p:txBody>
      </p:sp>
    </p:spTree>
    <p:extLst>
      <p:ext uri="{BB962C8B-B14F-4D97-AF65-F5344CB8AC3E}">
        <p14:creationId xmlns:p14="http://schemas.microsoft.com/office/powerpoint/2010/main" val="40797544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childdevelopment.com.au/areas-of-concern/diagnoses/developmental-delay/" TargetMode="External"/><Relationship Id="rId13" Type="http://schemas.openxmlformats.org/officeDocument/2006/relationships/hyperlink" Target="https://www.mosaicearlyintervention.com.au/blog" TargetMode="External"/><Relationship Id="rId3" Type="http://schemas.openxmlformats.org/officeDocument/2006/relationships/hyperlink" Target="https://brainwave.org.uk/" TargetMode="External"/><Relationship Id="rId7" Type="http://schemas.openxmlformats.org/officeDocument/2006/relationships/hyperlink" Target="https://www.healthline.com/health/speech-delay-3-year-old-2" TargetMode="External"/><Relationship Id="rId12" Type="http://schemas.openxmlformats.org/officeDocument/2006/relationships/hyperlink" Target="https://www.understood.org/articles/en/what-you-need-to-know-about-developmental-delays" TargetMode="External"/><Relationship Id="rId2" Type="http://schemas.openxmlformats.org/officeDocument/2006/relationships/hyperlink" Target="https://www.senexpertsolicitors.co.uk/site/services/services-for-parents/special-educational-needs-types/global-developmental-delay/" TargetMode="External"/><Relationship Id="rId1" Type="http://schemas.openxmlformats.org/officeDocument/2006/relationships/slideLayout" Target="../slideLayouts/slideLayout7.xml"/><Relationship Id="rId6" Type="http://schemas.openxmlformats.org/officeDocument/2006/relationships/hyperlink" Target="https://nyulangone.org/conditions/developmental-delays-in-children/types" TargetMode="External"/><Relationship Id="rId11" Type="http://schemas.openxmlformats.org/officeDocument/2006/relationships/hyperlink" Target="https://www.mencap.org.uk/learning-disability-explained/conditions/global-development-delay?gclid=EAIaIQobChMIstG7k-Cu9QIVAu7tCh0cBADhEAAYASAAEgKMHfD_BwE" TargetMode="External"/><Relationship Id="rId5" Type="http://schemas.openxmlformats.org/officeDocument/2006/relationships/hyperlink" Target="https://kidshealth.org/en/parents/not-talk.html" TargetMode="External"/><Relationship Id="rId10" Type="http://schemas.openxmlformats.org/officeDocument/2006/relationships/hyperlink" Target="https://action.org.uk/research/developmental-delay-and-learning-difficulties-spotting-problems-early-so-young-children?gclid=EAIaIQobChMI-d3i9fev9QIV1uvtCh2EwQWzEAAYASAAEgL4V_D_BwE" TargetMode="External"/><Relationship Id="rId4" Type="http://schemas.openxmlformats.org/officeDocument/2006/relationships/hyperlink" Target="https://contact.org.uk/conditions/global-developmental-delay/" TargetMode="External"/><Relationship Id="rId9" Type="http://schemas.openxmlformats.org/officeDocument/2006/relationships/hyperlink" Target="https://makaton.org/TMC/TMC/About_Makaton/Help_with_global_developmental_delay_and_communication.aspx?gclid=EAIaIQobChMI5pDXt_iv9QIVz4BQBh2qfAWNEAMYASAAEgIrdvD_BwE"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www.nursinginpractice.com/clinical/speech-and-language-development-in-children/" TargetMode="External"/><Relationship Id="rId7" Type="http://schemas.openxmlformats.org/officeDocument/2006/relationships/hyperlink" Target="https://www.yalemedicine.org/conditions/developmental-delay" TargetMode="External"/><Relationship Id="rId2" Type="http://schemas.openxmlformats.org/officeDocument/2006/relationships/hyperlink" Target="https://www.linkedin.com/pulse/early-identification-child-developmental-delays-pros-shamila-nazim" TargetMode="External"/><Relationship Id="rId1" Type="http://schemas.openxmlformats.org/officeDocument/2006/relationships/slideLayout" Target="../slideLayouts/slideLayout7.xml"/><Relationship Id="rId6" Type="http://schemas.openxmlformats.org/officeDocument/2006/relationships/hyperlink" Target="https://www.webmd.com/parenting/baby/recognizing-developmental-delays-birth-age-2#1" TargetMode="External"/><Relationship Id="rId5" Type="http://schemas.openxmlformats.org/officeDocument/2006/relationships/hyperlink" Target="https://sltforkids.co.uk/conditions-we-treat/developmental-delay/" TargetMode="External"/><Relationship Id="rId4" Type="http://schemas.openxmlformats.org/officeDocument/2006/relationships/hyperlink" Target="https://dx.doi.org/10.11622%2Fsmedj.20190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BDA30-B013-4A44-A2F2-5D0164052DEA}"/>
              </a:ext>
            </a:extLst>
          </p:cNvPr>
          <p:cNvSpPr>
            <a:spLocks noGrp="1"/>
          </p:cNvSpPr>
          <p:nvPr>
            <p:ph type="ctrTitle"/>
          </p:nvPr>
        </p:nvSpPr>
        <p:spPr>
          <a:xfrm flipV="1">
            <a:off x="10535478" y="1320801"/>
            <a:ext cx="1656522" cy="2525642"/>
          </a:xfrm>
        </p:spPr>
        <p:txBody>
          <a:bodyPr>
            <a:normAutofit/>
          </a:bodyPr>
          <a:lstStyle/>
          <a:p>
            <a:r>
              <a:rPr lang="en-GB" sz="6000" dirty="0">
                <a:effectLst/>
                <a:latin typeface="Arial" panose="020B0604020202020204" pitchFamily="34" charset="0"/>
                <a:ea typeface="Calibri" panose="020F0502020204030204" pitchFamily="34" charset="0"/>
                <a:cs typeface="Times New Roman" panose="02020603050405020304" pitchFamily="18" charset="0"/>
              </a:rPr>
              <a:t> </a:t>
            </a:r>
            <a:endParaRPr lang="en-GB" dirty="0"/>
          </a:p>
        </p:txBody>
      </p:sp>
      <p:sp>
        <p:nvSpPr>
          <p:cNvPr id="3" name="Subtitle 2">
            <a:extLst>
              <a:ext uri="{FF2B5EF4-FFF2-40B4-BE49-F238E27FC236}">
                <a16:creationId xmlns:a16="http://schemas.microsoft.com/office/drawing/2014/main" id="{D1ACD7F5-6157-4B57-B2D5-DC330FF450DD}"/>
              </a:ext>
            </a:extLst>
          </p:cNvPr>
          <p:cNvSpPr>
            <a:spLocks noGrp="1"/>
          </p:cNvSpPr>
          <p:nvPr>
            <p:ph type="subTitle" idx="1"/>
          </p:nvPr>
        </p:nvSpPr>
        <p:spPr>
          <a:xfrm>
            <a:off x="2" y="584775"/>
            <a:ext cx="3361265" cy="3182858"/>
          </a:xfrm>
          <a:solidFill>
            <a:schemeClr val="accent2">
              <a:lumMod val="60000"/>
              <a:lumOff val="40000"/>
            </a:schemeClr>
          </a:solidFill>
        </p:spPr>
        <p:txBody>
          <a:bodyPr>
            <a:normAutofit/>
          </a:bodyPr>
          <a:lstStyle/>
          <a:p>
            <a:pPr algn="just">
              <a:lnSpc>
                <a:spcPct val="150000"/>
              </a:lnSpc>
            </a:pPr>
            <a:r>
              <a:rPr lang="en-GB" sz="900" u="sng" dirty="0">
                <a:latin typeface="Arial" panose="020B0604020202020204" pitchFamily="34" charset="0"/>
                <a:cs typeface="Arial" panose="020B0604020202020204" pitchFamily="34" charset="0"/>
              </a:rPr>
              <a:t>Introduction/what is global delayed </a:t>
            </a:r>
            <a:r>
              <a:rPr lang="en-GB" sz="900" u="sng" dirty="0" err="1">
                <a:latin typeface="Arial" panose="020B0604020202020204" pitchFamily="34" charset="0"/>
                <a:cs typeface="Arial" panose="020B0604020202020204" pitchFamily="34" charset="0"/>
              </a:rPr>
              <a:t>development?</a:t>
            </a:r>
            <a:r>
              <a:rPr lang="en-GB" sz="900" dirty="0" err="1">
                <a:latin typeface="Arial" panose="020B0604020202020204" pitchFamily="34" charset="0"/>
                <a:cs typeface="Arial" panose="020B0604020202020204" pitchFamily="34" charset="0"/>
              </a:rPr>
              <a:t>This</a:t>
            </a:r>
            <a:r>
              <a:rPr lang="en-GB" sz="900" dirty="0">
                <a:latin typeface="Arial" panose="020B0604020202020204" pitchFamily="34" charset="0"/>
                <a:cs typeface="Arial" panose="020B0604020202020204" pitchFamily="34" charset="0"/>
              </a:rPr>
              <a:t> poster is a critical analysis if global delayed development. Global delayed development is an additional learning need which affects a child's development. Supporting this Mencap (no date) states that children that are diagnosed with global delayed development hasn’t reached or takes longer to reach their development milestones like other children their age. Furthermore, Yale Medicine (2022) suggests that global delayed development means that the child will not or will take longer to talk, walk, movement skills, and socially and emotionally interacting with others and learning new things. Furthermore, brainwave (2021) states that children with global delayed development usually have other additional learning needs, children will need to be assessed if they are showing symptoms that suggests another additional learning need. </a:t>
            </a:r>
          </a:p>
        </p:txBody>
      </p:sp>
      <p:sp>
        <p:nvSpPr>
          <p:cNvPr id="6" name="TextBox 5">
            <a:extLst>
              <a:ext uri="{FF2B5EF4-FFF2-40B4-BE49-F238E27FC236}">
                <a16:creationId xmlns:a16="http://schemas.microsoft.com/office/drawing/2014/main" id="{81CC8356-AD78-4CF6-A839-5F8F6BB3F693}"/>
              </a:ext>
            </a:extLst>
          </p:cNvPr>
          <p:cNvSpPr txBox="1"/>
          <p:nvPr/>
        </p:nvSpPr>
        <p:spPr>
          <a:xfrm>
            <a:off x="0" y="0"/>
            <a:ext cx="12192000" cy="584775"/>
          </a:xfrm>
          <a:prstGeom prst="rect">
            <a:avLst/>
          </a:prstGeom>
          <a:solidFill>
            <a:schemeClr val="accent4">
              <a:lumMod val="60000"/>
              <a:lumOff val="40000"/>
            </a:schemeClr>
          </a:solidFill>
        </p:spPr>
        <p:txBody>
          <a:bodyPr wrap="square" rtlCol="0">
            <a:spAutoFit/>
          </a:bodyPr>
          <a:lstStyle/>
          <a:p>
            <a:r>
              <a:rPr lang="en-GB" sz="3200" dirty="0">
                <a:latin typeface="Arial" panose="020B0604020202020204" pitchFamily="34" charset="0"/>
                <a:cs typeface="Arial" panose="020B0604020202020204" pitchFamily="34" charset="0"/>
              </a:rPr>
              <a:t>                     </a:t>
            </a:r>
            <a:r>
              <a:rPr lang="en-GB" sz="2800" u="sng" dirty="0">
                <a:latin typeface="Arial" panose="020B0604020202020204" pitchFamily="34" charset="0"/>
                <a:cs typeface="Arial" panose="020B0604020202020204" pitchFamily="34" charset="0"/>
              </a:rPr>
              <a:t>Understanding global delayed development</a:t>
            </a:r>
          </a:p>
        </p:txBody>
      </p:sp>
      <p:sp>
        <p:nvSpPr>
          <p:cNvPr id="9" name="TextBox 8">
            <a:extLst>
              <a:ext uri="{FF2B5EF4-FFF2-40B4-BE49-F238E27FC236}">
                <a16:creationId xmlns:a16="http://schemas.microsoft.com/office/drawing/2014/main" id="{4C132D2C-BD85-41D1-9DFF-9652C6188509}"/>
              </a:ext>
            </a:extLst>
          </p:cNvPr>
          <p:cNvSpPr txBox="1"/>
          <p:nvPr/>
        </p:nvSpPr>
        <p:spPr>
          <a:xfrm>
            <a:off x="3361267" y="584775"/>
            <a:ext cx="8830731" cy="3182859"/>
          </a:xfrm>
          <a:prstGeom prst="rect">
            <a:avLst/>
          </a:prstGeom>
          <a:solidFill>
            <a:schemeClr val="accent5">
              <a:lumMod val="60000"/>
              <a:lumOff val="40000"/>
            </a:schemeClr>
          </a:solidFill>
        </p:spPr>
        <p:txBody>
          <a:bodyPr wrap="square" rtlCol="0">
            <a:spAutoFit/>
          </a:bodyPr>
          <a:lstStyle/>
          <a:p>
            <a:pPr algn="just">
              <a:lnSpc>
                <a:spcPct val="150000"/>
              </a:lnSpc>
            </a:pPr>
            <a:r>
              <a:rPr lang="en-GB" sz="900" u="sng" dirty="0">
                <a:latin typeface="Arial" panose="020B0604020202020204" pitchFamily="34" charset="0"/>
                <a:cs typeface="Arial" panose="020B0604020202020204" pitchFamily="34" charset="0"/>
              </a:rPr>
              <a:t>Critical evaluation of identification and diagnosis </a:t>
            </a:r>
          </a:p>
          <a:p>
            <a:pPr algn="just">
              <a:lnSpc>
                <a:spcPct val="150000"/>
              </a:lnSpc>
            </a:pPr>
            <a:r>
              <a:rPr lang="en-GB" sz="900" dirty="0">
                <a:latin typeface="Arial" panose="020B0604020202020204" pitchFamily="34" charset="0"/>
                <a:cs typeface="Arial" panose="020B0604020202020204" pitchFamily="34" charset="0"/>
              </a:rPr>
              <a:t>Global delayed development is different in each individual child, one child that is diagnosed with global delayed development may be more severe than the other and may have different symptoms. Agreeing to this Healthline (2022) states that children that have global delayed development may have different symptoms than another child with global delayed development, this could be that the one child is delayed at walking whereas the other child with global delayed development could be walking but delayed at speech. There could also be different level of speech delay all children develop different whether they have global delayed development or not (Healthline 2022).Furthermore, Morin (2014) suggests that all children will meet their milestones at different rates although global delayed development is first identified in a child when the child's milestones are delayed in two or more areas Morin (2014) also suggests that the five main areas of identifying global delayed development are: cognitive skills, social and emotional skills, speech and language skills, fine and gross motor skills and daily living activities. However, Brown et. al (2020, p. 10) states that global delayed development is diagnosed after an individual administered standardised achievement test is complete and scored. </a:t>
            </a:r>
          </a:p>
          <a:p>
            <a:pPr algn="just">
              <a:lnSpc>
                <a:spcPct val="150000"/>
              </a:lnSpc>
            </a:pPr>
            <a:r>
              <a:rPr lang="en-GB" sz="900" dirty="0">
                <a:latin typeface="Arial" panose="020B0604020202020204" pitchFamily="34" charset="0"/>
                <a:cs typeface="Arial" panose="020B0604020202020204" pitchFamily="34" charset="0"/>
              </a:rPr>
              <a:t>Global delayed development is diagnosed when a child a presented a delay in their milestones for six months or more. Agreeing to this Mosaic (no date) states that the child's health visitor, school or doctor will refer the child to a paediatrician for an assessment, it is common for the paediatrician to then refer the child over to a developmental physiologist for further assessments. A diagnosis will be given six months after a child has delayed in their milestones. However, it is important to ensure that the child gets a diagnosis as early as possible for global delayed development. Supporting this Nazim (2019) states that if late recognition of delayed development, then the child could lack in self- esteem and confidence causing the child difficulty in building relationships, late diagnosis could also cause the child to feel isolated because of fear of neglect and being bullied because he or she is different to the others. </a:t>
            </a:r>
          </a:p>
        </p:txBody>
      </p:sp>
      <p:sp>
        <p:nvSpPr>
          <p:cNvPr id="10" name="TextBox 9">
            <a:extLst>
              <a:ext uri="{FF2B5EF4-FFF2-40B4-BE49-F238E27FC236}">
                <a16:creationId xmlns:a16="http://schemas.microsoft.com/office/drawing/2014/main" id="{89ABC932-5A1A-49BE-989D-2AD504F26569}"/>
              </a:ext>
            </a:extLst>
          </p:cNvPr>
          <p:cNvSpPr txBox="1"/>
          <p:nvPr/>
        </p:nvSpPr>
        <p:spPr>
          <a:xfrm>
            <a:off x="0" y="3767633"/>
            <a:ext cx="5257800" cy="2542363"/>
          </a:xfrm>
          <a:prstGeom prst="rect">
            <a:avLst/>
          </a:prstGeom>
          <a:solidFill>
            <a:schemeClr val="accent6">
              <a:lumMod val="60000"/>
              <a:lumOff val="40000"/>
            </a:schemeClr>
          </a:solidFill>
        </p:spPr>
        <p:txBody>
          <a:bodyPr wrap="square" rtlCol="0">
            <a:spAutoFit/>
          </a:bodyPr>
          <a:lstStyle/>
          <a:p>
            <a:pPr algn="just">
              <a:lnSpc>
                <a:spcPct val="150000"/>
              </a:lnSpc>
            </a:pPr>
            <a:r>
              <a:rPr lang="en-GB" sz="900" u="sng" dirty="0">
                <a:latin typeface="Arial" panose="020B0604020202020204" pitchFamily="34" charset="0"/>
                <a:cs typeface="Arial" panose="020B0604020202020204" pitchFamily="34" charset="0"/>
              </a:rPr>
              <a:t>Analysis </a:t>
            </a:r>
          </a:p>
          <a:p>
            <a:pPr algn="just">
              <a:lnSpc>
                <a:spcPct val="150000"/>
              </a:lnSpc>
            </a:pPr>
            <a:r>
              <a:rPr lang="en-GB" sz="900" dirty="0">
                <a:latin typeface="Arial" panose="020B0604020202020204" pitchFamily="34" charset="0"/>
                <a:cs typeface="Arial" panose="020B0604020202020204" pitchFamily="34" charset="0"/>
              </a:rPr>
              <a:t>Global delayed development has an impact on a child and their learning. Agreeing to this Mosaic (no date) suggests that children with global delayed development will take longer to develop new skills within their setting and this could cause the child to lack in the foundational skills that are required to learn. Similarly, Boyes Turner (2017) states that global development delay is </a:t>
            </a:r>
            <a:r>
              <a:rPr lang="en-US" sz="900" b="0" i="0" dirty="0">
                <a:effectLst/>
                <a:latin typeface="Arial" panose="020B0604020202020204" pitchFamily="34" charset="0"/>
                <a:cs typeface="Arial" panose="020B0604020202020204" pitchFamily="34" charset="0"/>
              </a:rPr>
              <a:t>likely to have a significant impact on a child’s ability to access education and the way in which they are educated. </a:t>
            </a:r>
            <a:r>
              <a:rPr lang="en-US" sz="900" dirty="0">
                <a:latin typeface="Arial" panose="020B0604020202020204" pitchFamily="34" charset="0"/>
                <a:cs typeface="Arial" panose="020B0604020202020204" pitchFamily="34" charset="0"/>
              </a:rPr>
              <a:t>Furthermore, Hassenfeld children`s hospital (2022) suggests that due to brain development differences children with global delayed development find it harder to adapt to their environment, this causes effect on the child`s social and emotional development. Children with global delayed development have trouble understanding social cues and carrying out two-way conversations. </a:t>
            </a:r>
          </a:p>
          <a:p>
            <a:pPr algn="just">
              <a:lnSpc>
                <a:spcPct val="150000"/>
              </a:lnSpc>
            </a:pPr>
            <a:endParaRPr lang="en-GB" dirty="0"/>
          </a:p>
        </p:txBody>
      </p:sp>
      <p:sp>
        <p:nvSpPr>
          <p:cNvPr id="11" name="TextBox 10">
            <a:extLst>
              <a:ext uri="{FF2B5EF4-FFF2-40B4-BE49-F238E27FC236}">
                <a16:creationId xmlns:a16="http://schemas.microsoft.com/office/drawing/2014/main" id="{ECB466BA-8C65-402C-BDF8-3EC5977E1523}"/>
              </a:ext>
            </a:extLst>
          </p:cNvPr>
          <p:cNvSpPr txBox="1"/>
          <p:nvPr/>
        </p:nvSpPr>
        <p:spPr>
          <a:xfrm>
            <a:off x="5257802" y="3767632"/>
            <a:ext cx="6934198" cy="2931572"/>
          </a:xfrm>
          <a:prstGeom prst="rect">
            <a:avLst/>
          </a:prstGeom>
          <a:solidFill>
            <a:schemeClr val="bg2">
              <a:lumMod val="75000"/>
            </a:schemeClr>
          </a:solidFill>
        </p:spPr>
        <p:txBody>
          <a:bodyPr wrap="square" rtlCol="0">
            <a:spAutoFit/>
          </a:bodyPr>
          <a:lstStyle/>
          <a:p>
            <a:pPr algn="just"/>
            <a:r>
              <a:rPr lang="en-GB" sz="900" u="sng" dirty="0">
                <a:latin typeface="Arial" panose="020B0604020202020204" pitchFamily="34" charset="0"/>
                <a:cs typeface="Arial" panose="020B0604020202020204" pitchFamily="34" charset="0"/>
              </a:rPr>
              <a:t>Strategy</a:t>
            </a:r>
            <a:r>
              <a:rPr lang="en-GB" dirty="0">
                <a:latin typeface="Arial" panose="020B0604020202020204" pitchFamily="34" charset="0"/>
                <a:cs typeface="Arial" panose="020B0604020202020204" pitchFamily="34" charset="0"/>
              </a:rPr>
              <a:t> </a:t>
            </a:r>
          </a:p>
          <a:p>
            <a:pPr algn="just">
              <a:lnSpc>
                <a:spcPct val="150000"/>
              </a:lnSpc>
            </a:pPr>
            <a:r>
              <a:rPr lang="en-GB" sz="900" dirty="0">
                <a:latin typeface="Arial" panose="020B0604020202020204" pitchFamily="34" charset="0"/>
                <a:cs typeface="Arial" panose="020B0604020202020204" pitchFamily="34" charset="0"/>
              </a:rPr>
              <a:t>There is a lot of strategies that can be used to support a child with global delayed development. One of the strategies that are used is speech and language therapy. Supporting this Hartnett (2022) suggests that children with global development delay usually have speech delay, to support the child a referral for speech and language therapy will be offered which will help and support the child. Similarly Nursing in practice (2022) states that global delayed development can affect the child`s ability to produce the sounds for speech, to produce sentences and words and understand language. Speech therapists will help and support the child with these difficulties and provide the child's guardian with support and techniques to help the child at home. Furthermore, SLT for kids (2022) suggests that speech and language therapists will help decrease the level of difficulties for a child with global delayed development, speech and language therapy will provide tailored support to the child's individual needs as it is important that children get the correct level of support to ensure the best possible outcomes for the child. </a:t>
            </a:r>
          </a:p>
          <a:p>
            <a:pPr algn="just">
              <a:lnSpc>
                <a:spcPct val="150000"/>
              </a:lnSpc>
            </a:pPr>
            <a:endParaRPr lang="en-GB" dirty="0"/>
          </a:p>
          <a:p>
            <a:endParaRPr lang="en-GB" dirty="0"/>
          </a:p>
        </p:txBody>
      </p:sp>
      <p:sp>
        <p:nvSpPr>
          <p:cNvPr id="13" name="TextBox 12">
            <a:extLst>
              <a:ext uri="{FF2B5EF4-FFF2-40B4-BE49-F238E27FC236}">
                <a16:creationId xmlns:a16="http://schemas.microsoft.com/office/drawing/2014/main" id="{F2F4EA32-103A-4044-A2DB-CAB1B9FE74E3}"/>
              </a:ext>
            </a:extLst>
          </p:cNvPr>
          <p:cNvSpPr txBox="1"/>
          <p:nvPr/>
        </p:nvSpPr>
        <p:spPr>
          <a:xfrm>
            <a:off x="-1" y="5973397"/>
            <a:ext cx="12192001" cy="897618"/>
          </a:xfrm>
          <a:prstGeom prst="rect">
            <a:avLst/>
          </a:prstGeom>
          <a:solidFill>
            <a:srgbClr val="FF99FF"/>
          </a:solidFill>
          <a:ln>
            <a:solidFill>
              <a:schemeClr val="tx1"/>
            </a:solidFill>
          </a:ln>
        </p:spPr>
        <p:txBody>
          <a:bodyPr wrap="square" rtlCol="0">
            <a:spAutoFit/>
          </a:bodyPr>
          <a:lstStyle/>
          <a:p>
            <a:pPr algn="just">
              <a:lnSpc>
                <a:spcPct val="150000"/>
              </a:lnSpc>
            </a:pPr>
            <a:r>
              <a:rPr lang="en-GB" sz="900" u="sng" dirty="0">
                <a:latin typeface="Arial" panose="020B0604020202020204" pitchFamily="34" charset="0"/>
                <a:cs typeface="Arial" panose="020B0604020202020204" pitchFamily="34" charset="0"/>
              </a:rPr>
              <a:t>Conclusion</a:t>
            </a:r>
          </a:p>
          <a:p>
            <a:pPr algn="just">
              <a:lnSpc>
                <a:spcPct val="150000"/>
              </a:lnSpc>
            </a:pPr>
            <a:r>
              <a:rPr lang="en-GB" sz="900" dirty="0">
                <a:latin typeface="Arial" panose="020B0604020202020204" pitchFamily="34" charset="0"/>
                <a:cs typeface="Arial" panose="020B0604020202020204" pitchFamily="34" charset="0"/>
              </a:rPr>
              <a:t>To conclude my presentation, children diagnosed with global delayed development will need extra support within their setting and have the correct resources needed for them to develop. Children with global delayed development will need to be diagnosed as soon as possible to ensure that they don’t face the challenges and barriers, to ensure that the diagnosed child gets the best support in their setting practitioners and parents should gain more knowledge by attending training courses and doing more research on global delayed development. Children may have more learning difficulties than global delayed development and practitioners need to keep an eye on the child's symptoms and development. </a:t>
            </a:r>
            <a:endParaRPr lang="en-GB" sz="10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03795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27B3536-704D-4E23-A163-757BA1B76D20}"/>
              </a:ext>
            </a:extLst>
          </p:cNvPr>
          <p:cNvSpPr txBox="1"/>
          <p:nvPr/>
        </p:nvSpPr>
        <p:spPr>
          <a:xfrm>
            <a:off x="152400" y="94422"/>
            <a:ext cx="11887200" cy="9971961"/>
          </a:xfrm>
          <a:prstGeom prst="rect">
            <a:avLst/>
          </a:prstGeom>
          <a:noFill/>
        </p:spPr>
        <p:txBody>
          <a:bodyPr wrap="square" rtlCol="0">
            <a:spAutoFit/>
          </a:bodyPr>
          <a:lstStyle/>
          <a:p>
            <a:pPr algn="just">
              <a:lnSpc>
                <a:spcPct val="150000"/>
              </a:lnSpc>
            </a:pPr>
            <a:r>
              <a:rPr lang="en-GB" sz="1200" u="sng" dirty="0">
                <a:latin typeface="Arial" panose="020B0604020202020204" pitchFamily="34" charset="0"/>
                <a:cs typeface="Arial" panose="020B0604020202020204" pitchFamily="34" charset="0"/>
              </a:rPr>
              <a:t>Reference list</a:t>
            </a:r>
          </a:p>
          <a:p>
            <a:pPr algn="just">
              <a:lnSpc>
                <a:spcPct val="150000"/>
              </a:lnSpc>
            </a:pPr>
            <a:r>
              <a:rPr lang="en-GB" sz="1200" dirty="0">
                <a:latin typeface="Arial" panose="020B0604020202020204" pitchFamily="34" charset="0"/>
                <a:cs typeface="Arial" panose="020B0604020202020204" pitchFamily="34" charset="0"/>
              </a:rPr>
              <a:t>Boyes Turner, (2017) </a:t>
            </a:r>
            <a:r>
              <a:rPr lang="en-GB" sz="1200" i="1" dirty="0">
                <a:latin typeface="Arial" panose="020B0604020202020204" pitchFamily="34" charset="0"/>
                <a:cs typeface="Arial" panose="020B0604020202020204" pitchFamily="34" charset="0"/>
              </a:rPr>
              <a:t>Global development delay. </a:t>
            </a:r>
            <a:r>
              <a:rPr lang="en-GB"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2"/>
              </a:rPr>
              <a:t>Global Developmental Delay SEN Help | SEN Expert Solicitors</a:t>
            </a:r>
            <a:r>
              <a:rPr lang="en-US" sz="1200" dirty="0">
                <a:latin typeface="Arial" panose="020B0604020202020204" pitchFamily="34" charset="0"/>
                <a:cs typeface="Arial" panose="020B0604020202020204" pitchFamily="34" charset="0"/>
              </a:rPr>
              <a:t> (Accessed on 13</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January 2022). </a:t>
            </a:r>
          </a:p>
          <a:p>
            <a:pPr algn="just">
              <a:lnSpc>
                <a:spcPct val="150000"/>
              </a:lnSpc>
            </a:pPr>
            <a:r>
              <a:rPr lang="en-US" sz="1200" dirty="0">
                <a:latin typeface="Arial" panose="020B0604020202020204" pitchFamily="34" charset="0"/>
                <a:cs typeface="Arial" panose="020B0604020202020204" pitchFamily="34" charset="0"/>
              </a:rPr>
              <a:t>Brainwave (2021) </a:t>
            </a:r>
            <a:r>
              <a:rPr lang="en-US" sz="1200" i="1" dirty="0">
                <a:latin typeface="Arial" panose="020B0604020202020204" pitchFamily="34" charset="0"/>
                <a:cs typeface="Arial" panose="020B0604020202020204" pitchFamily="34" charset="0"/>
              </a:rPr>
              <a:t>Helping children with disabilities reach their potential through specialist Therapy </a:t>
            </a:r>
            <a:r>
              <a:rPr lang="en-US" sz="1200" i="1" dirty="0" err="1">
                <a:latin typeface="Arial" panose="020B0604020202020204" pitchFamily="34" charset="0"/>
                <a:cs typeface="Arial" panose="020B0604020202020204" pitchFamily="34" charset="0"/>
              </a:rPr>
              <a:t>Programmes</a:t>
            </a:r>
            <a:r>
              <a:rPr lang="en-US" sz="1200" i="1" dirty="0">
                <a:latin typeface="Arial" panose="020B0604020202020204" pitchFamily="34" charset="0"/>
                <a:cs typeface="Arial" panose="020B0604020202020204" pitchFamily="34" charset="0"/>
              </a:rPr>
              <a:t>, delivered by qualified therapists</a:t>
            </a:r>
            <a:r>
              <a:rPr lang="en-US" sz="1200" dirty="0">
                <a:latin typeface="Arial" panose="020B0604020202020204" pitchFamily="34" charset="0"/>
                <a:cs typeface="Arial" panose="020B0604020202020204" pitchFamily="34" charset="0"/>
              </a:rPr>
              <a:t>. Available at:</a:t>
            </a:r>
            <a:endParaRPr lang="en-GB" sz="1200" dirty="0">
              <a:latin typeface="Arial" panose="020B0604020202020204" pitchFamily="34" charset="0"/>
              <a:cs typeface="Arial" panose="020B0604020202020204" pitchFamily="34" charset="0"/>
            </a:endParaRPr>
          </a:p>
          <a:p>
            <a:pPr algn="just">
              <a:lnSpc>
                <a:spcPct val="150000"/>
              </a:lnSpc>
            </a:pPr>
            <a:r>
              <a:rPr lang="en-GB" sz="1200" dirty="0">
                <a:latin typeface="Arial" panose="020B0604020202020204" pitchFamily="34" charset="0"/>
                <a:cs typeface="Arial" panose="020B0604020202020204" pitchFamily="34" charset="0"/>
                <a:hlinkClick r:id="rId3"/>
              </a:rPr>
              <a:t>https://brainwave.org.uk/</a:t>
            </a:r>
            <a:r>
              <a:rPr lang="en-GB" sz="1200" dirty="0">
                <a:latin typeface="Arial" panose="020B0604020202020204" pitchFamily="34" charset="0"/>
                <a:cs typeface="Arial" panose="020B0604020202020204" pitchFamily="34" charset="0"/>
              </a:rPr>
              <a:t> (Accessed on 14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January 2022). </a:t>
            </a:r>
          </a:p>
          <a:p>
            <a:pPr algn="just">
              <a:lnSpc>
                <a:spcPct val="150000"/>
              </a:lnSpc>
            </a:pPr>
            <a:r>
              <a:rPr lang="en-GB" sz="1200" dirty="0">
                <a:latin typeface="Arial" panose="020B0604020202020204" pitchFamily="34" charset="0"/>
                <a:cs typeface="Arial" panose="020B0604020202020204" pitchFamily="34" charset="0"/>
              </a:rPr>
              <a:t>Brown, K. et, al. (2020) TP translational paediatrics</a:t>
            </a:r>
            <a:r>
              <a:rPr lang="en-GB" sz="1200" i="1" dirty="0">
                <a:latin typeface="Arial" panose="020B0604020202020204" pitchFamily="34" charset="0"/>
                <a:cs typeface="Arial" panose="020B0604020202020204" pitchFamily="34" charset="0"/>
              </a:rPr>
              <a:t>: </a:t>
            </a:r>
            <a:r>
              <a:rPr lang="en-US" sz="1200" b="0" i="1" dirty="0">
                <a:solidFill>
                  <a:srgbClr val="000000"/>
                </a:solidFill>
                <a:effectLst/>
                <a:latin typeface="Arial" panose="020B0604020202020204" pitchFamily="34" charset="0"/>
                <a:cs typeface="Arial" panose="020B0604020202020204" pitchFamily="34" charset="0"/>
              </a:rPr>
              <a:t>Understanding basic concepts of developmental diagnosis in children, </a:t>
            </a:r>
            <a:r>
              <a:rPr lang="en-US" sz="1200" b="0" dirty="0">
                <a:solidFill>
                  <a:srgbClr val="000000"/>
                </a:solidFill>
                <a:effectLst/>
                <a:latin typeface="Arial" panose="020B0604020202020204" pitchFamily="34" charset="0"/>
                <a:cs typeface="Arial" panose="020B0604020202020204" pitchFamily="34" charset="0"/>
              </a:rPr>
              <a:t>pp. 9-22. DOI:</a:t>
            </a:r>
            <a:r>
              <a:rPr lang="en-US" sz="1200" b="0" i="1" dirty="0">
                <a:solidFill>
                  <a:srgbClr val="000000"/>
                </a:solidFill>
                <a:effectLst/>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10.21037/ tp.2019.11.04</a:t>
            </a:r>
          </a:p>
          <a:p>
            <a:pPr algn="just">
              <a:lnSpc>
                <a:spcPct val="150000"/>
              </a:lnSpc>
            </a:pPr>
            <a:r>
              <a:rPr lang="en-GB" sz="1200" dirty="0">
                <a:latin typeface="Arial" panose="020B0604020202020204" pitchFamily="34" charset="0"/>
                <a:cs typeface="Arial" panose="020B0604020202020204" pitchFamily="34" charset="0"/>
              </a:rPr>
              <a:t>Contact (2022) </a:t>
            </a:r>
            <a:r>
              <a:rPr lang="en-GB" sz="1200" i="1" dirty="0">
                <a:solidFill>
                  <a:srgbClr val="000000"/>
                </a:solidFill>
                <a:effectLst/>
                <a:latin typeface="Arial" panose="020B0604020202020204" pitchFamily="34" charset="0"/>
                <a:cs typeface="Arial" panose="020B0604020202020204" pitchFamily="34" charset="0"/>
              </a:rPr>
              <a:t>Global Developmental Delay. </a:t>
            </a:r>
            <a:r>
              <a:rPr lang="en-GB" sz="1200" dirty="0">
                <a:solidFill>
                  <a:srgbClr val="000000"/>
                </a:solidFill>
                <a:effectLst/>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4"/>
              </a:rPr>
              <a:t>Global Developmental Delay | Contact</a:t>
            </a:r>
            <a:r>
              <a:rPr lang="en-GB" sz="1200" dirty="0">
                <a:latin typeface="Arial" panose="020B0604020202020204" pitchFamily="34" charset="0"/>
                <a:cs typeface="Arial" panose="020B0604020202020204" pitchFamily="34" charset="0"/>
              </a:rPr>
              <a:t> (Accessed on 14</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January 2022).</a:t>
            </a:r>
            <a:endParaRPr lang="en-GB" sz="1200" i="1" dirty="0">
              <a:latin typeface="Arial" panose="020B0604020202020204" pitchFamily="34" charset="0"/>
              <a:cs typeface="Arial" panose="020B0604020202020204" pitchFamily="34" charset="0"/>
            </a:endParaRPr>
          </a:p>
          <a:p>
            <a:pPr algn="just">
              <a:lnSpc>
                <a:spcPct val="150000"/>
              </a:lnSpc>
            </a:pPr>
            <a:r>
              <a:rPr lang="en-GB" sz="1200" dirty="0">
                <a:latin typeface="Arial" panose="020B0604020202020204" pitchFamily="34" charset="0"/>
                <a:cs typeface="Arial" panose="020B0604020202020204" pitchFamily="34" charset="0"/>
              </a:rPr>
              <a:t>Hartnett, J. (2022) </a:t>
            </a:r>
            <a:r>
              <a:rPr lang="en-GB" sz="1200" i="1" dirty="0">
                <a:latin typeface="Arial" panose="020B0604020202020204" pitchFamily="34" charset="0"/>
                <a:cs typeface="Arial" panose="020B0604020202020204" pitchFamily="34" charset="0"/>
              </a:rPr>
              <a:t>Delayed speech or language development. </a:t>
            </a:r>
            <a:r>
              <a:rPr lang="en-GB"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5"/>
              </a:rPr>
              <a:t>Delayed Speech or Language Development (for Parents) - Nemours </a:t>
            </a:r>
            <a:r>
              <a:rPr lang="en-US" sz="1200" dirty="0" err="1">
                <a:latin typeface="Arial" panose="020B0604020202020204" pitchFamily="34" charset="0"/>
                <a:cs typeface="Arial" panose="020B0604020202020204" pitchFamily="34" charset="0"/>
                <a:hlinkClick r:id="rId5"/>
              </a:rPr>
              <a:t>KidsHealth</a:t>
            </a:r>
            <a:r>
              <a:rPr lang="en-US" sz="1200" dirty="0">
                <a:latin typeface="Arial" panose="020B0604020202020204" pitchFamily="34" charset="0"/>
                <a:cs typeface="Arial" panose="020B0604020202020204" pitchFamily="34" charset="0"/>
              </a:rPr>
              <a:t> (Accessed on 14</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January 2022). </a:t>
            </a:r>
            <a:endParaRPr lang="en-GB" sz="1200" dirty="0">
              <a:latin typeface="Arial" panose="020B0604020202020204" pitchFamily="34" charset="0"/>
              <a:cs typeface="Arial" panose="020B0604020202020204" pitchFamily="34" charset="0"/>
            </a:endParaRPr>
          </a:p>
          <a:p>
            <a:pPr algn="just">
              <a:lnSpc>
                <a:spcPct val="150000"/>
              </a:lnSpc>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Hassenfeld children`s hospital (2022) </a:t>
            </a:r>
            <a:r>
              <a:rPr kumimoji="0" lang="en-US" sz="1200" b="0" i="1"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Types of development in children</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6"/>
              </a:rPr>
              <a:t>Types of Developmental Delays in Children | NYU Langone Health</a:t>
            </a:r>
            <a:r>
              <a:rPr lang="en-US" sz="1200" dirty="0">
                <a:latin typeface="Arial" panose="020B0604020202020204" pitchFamily="34" charset="0"/>
                <a:cs typeface="Arial" panose="020B0604020202020204" pitchFamily="34" charset="0"/>
              </a:rPr>
              <a:t> (Accessed on 14</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January 2022). </a:t>
            </a:r>
            <a:endParaRPr lang="en-GB" sz="1200" dirty="0">
              <a:latin typeface="Arial" panose="020B0604020202020204" pitchFamily="34" charset="0"/>
              <a:cs typeface="Arial" panose="020B0604020202020204" pitchFamily="34" charset="0"/>
            </a:endParaRPr>
          </a:p>
          <a:p>
            <a:pPr algn="just">
              <a:lnSpc>
                <a:spcPct val="150000"/>
              </a:lnSpc>
            </a:pPr>
            <a:r>
              <a:rPr lang="en-GB" sz="1200" dirty="0">
                <a:latin typeface="Arial" panose="020B0604020202020204" pitchFamily="34" charset="0"/>
                <a:cs typeface="Arial" panose="020B0604020202020204" pitchFamily="34" charset="0"/>
              </a:rPr>
              <a:t>Healthline (2022) </a:t>
            </a:r>
            <a:r>
              <a:rPr lang="en-GB" sz="1200" i="1" dirty="0">
                <a:latin typeface="Arial" panose="020B0604020202020204" pitchFamily="34" charset="0"/>
                <a:cs typeface="Arial" panose="020B0604020202020204" pitchFamily="34" charset="0"/>
              </a:rPr>
              <a:t>what you need to know about developmental delay. </a:t>
            </a:r>
            <a:r>
              <a:rPr lang="en-GB"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7"/>
              </a:rPr>
              <a:t>Speech Delay at 3 Years Old: What's Normal, What Should Be Evaluated (healthline.com)</a:t>
            </a:r>
            <a:r>
              <a:rPr lang="en-US" sz="1200" dirty="0">
                <a:latin typeface="Arial" panose="020B0604020202020204" pitchFamily="34" charset="0"/>
                <a:cs typeface="Arial" panose="020B0604020202020204" pitchFamily="34" charset="0"/>
              </a:rPr>
              <a:t> (Accessed on 13</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January 2022). </a:t>
            </a:r>
          </a:p>
          <a:p>
            <a:pPr algn="l"/>
            <a:r>
              <a:rPr lang="en-US" sz="1200" dirty="0">
                <a:latin typeface="Arial" panose="020B0604020202020204" pitchFamily="34" charset="0"/>
                <a:cs typeface="Arial" panose="020B0604020202020204" pitchFamily="34" charset="0"/>
              </a:rPr>
              <a:t>Kid sense (2021) </a:t>
            </a:r>
            <a:r>
              <a:rPr lang="en-GB" sz="1200" b="0" i="1" dirty="0">
                <a:effectLst/>
                <a:latin typeface="Arial" panose="020B0604020202020204" pitchFamily="34" charset="0"/>
                <a:cs typeface="Arial" panose="020B0604020202020204" pitchFamily="34" charset="0"/>
              </a:rPr>
              <a:t>Developmental Delay. </a:t>
            </a:r>
            <a:r>
              <a:rPr lang="en-GB" sz="1200" b="0" dirty="0">
                <a:effectLst/>
                <a:latin typeface="Arial" panose="020B0604020202020204" pitchFamily="34" charset="0"/>
                <a:cs typeface="Arial" panose="020B0604020202020204" pitchFamily="34" charset="0"/>
              </a:rPr>
              <a:t>Available at: </a:t>
            </a:r>
            <a:r>
              <a:rPr lang="en-US" sz="1200" dirty="0">
                <a:hlinkClick r:id="rId8"/>
              </a:rPr>
              <a:t>Developmental Delay - Kid Sense Child Development</a:t>
            </a:r>
            <a:r>
              <a:rPr lang="en-US" sz="1200" dirty="0"/>
              <a:t> (Accessed on 14</a:t>
            </a:r>
            <a:r>
              <a:rPr lang="en-US" sz="1200" baseline="30000" dirty="0"/>
              <a:t>th</a:t>
            </a:r>
            <a:r>
              <a:rPr lang="en-US" sz="1200" dirty="0"/>
              <a:t> January 2022).</a:t>
            </a:r>
            <a:endParaRPr lang="en-US" sz="1200" dirty="0">
              <a:latin typeface="Arial" panose="020B0604020202020204" pitchFamily="34" charset="0"/>
              <a:cs typeface="Arial" panose="020B0604020202020204" pitchFamily="34" charset="0"/>
            </a:endParaRPr>
          </a:p>
          <a:p>
            <a:pPr algn="l">
              <a:lnSpc>
                <a:spcPct val="150000"/>
              </a:lnSpc>
            </a:pPr>
            <a:r>
              <a:rPr lang="en-US" sz="1200" dirty="0">
                <a:latin typeface="Arial" panose="020B0604020202020204" pitchFamily="34" charset="0"/>
                <a:cs typeface="Arial" panose="020B0604020202020204" pitchFamily="34" charset="0"/>
              </a:rPr>
              <a:t>Makaton (2021) </a:t>
            </a:r>
            <a:r>
              <a:rPr lang="en-US" sz="1200" i="1" dirty="0">
                <a:solidFill>
                  <a:srgbClr val="000000"/>
                </a:solidFill>
                <a:effectLst/>
                <a:latin typeface="Arial" panose="020B0604020202020204" pitchFamily="34" charset="0"/>
                <a:cs typeface="Arial" panose="020B0604020202020204" pitchFamily="34" charset="0"/>
              </a:rPr>
              <a:t>Help with global developmental delay and communication. </a:t>
            </a:r>
            <a:r>
              <a:rPr lang="en-US" sz="1200" dirty="0">
                <a:solidFill>
                  <a:srgbClr val="000000"/>
                </a:solidFill>
                <a:effectLst/>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9"/>
              </a:rPr>
              <a:t>Help with global developmental delay and communication - About Makaton</a:t>
            </a:r>
            <a:r>
              <a:rPr lang="en-US" sz="1200" dirty="0">
                <a:latin typeface="Arial" panose="020B0604020202020204" pitchFamily="34" charset="0"/>
                <a:cs typeface="Arial" panose="020B0604020202020204" pitchFamily="34" charset="0"/>
              </a:rPr>
              <a:t> (Accessed on 14</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January 2022). </a:t>
            </a:r>
          </a:p>
          <a:p>
            <a:pPr algn="just" fontAlgn="base">
              <a:lnSpc>
                <a:spcPct val="150000"/>
              </a:lnSpc>
            </a:pPr>
            <a:r>
              <a:rPr lang="en-GB" sz="1200" dirty="0">
                <a:effectLst/>
                <a:latin typeface="Arial" panose="020B0604020202020204" pitchFamily="34" charset="0"/>
                <a:ea typeface="Calibri" panose="020F0502020204030204" pitchFamily="34" charset="0"/>
                <a:cs typeface="Arial" panose="020B0604020202020204" pitchFamily="34" charset="0"/>
              </a:rPr>
              <a:t>medical research for children (2017) </a:t>
            </a:r>
            <a:r>
              <a:rPr lang="en-US" sz="1200" i="1" dirty="0">
                <a:solidFill>
                  <a:srgbClr val="464646"/>
                </a:solidFill>
                <a:effectLst/>
                <a:latin typeface="Arial" panose="020B0604020202020204" pitchFamily="34" charset="0"/>
                <a:cs typeface="Arial" panose="020B0604020202020204" pitchFamily="34" charset="0"/>
              </a:rPr>
              <a:t>Developmental delay and learning difficulties</a:t>
            </a:r>
            <a:r>
              <a:rPr lang="en-US" sz="1200" b="1" i="0" dirty="0">
                <a:solidFill>
                  <a:srgbClr val="464646"/>
                </a:solidFill>
                <a:effectLst/>
                <a:latin typeface="Arial" panose="020B0604020202020204" pitchFamily="34" charset="0"/>
                <a:cs typeface="Arial" panose="020B0604020202020204" pitchFamily="34" charset="0"/>
              </a:rPr>
              <a:t>. </a:t>
            </a:r>
            <a:r>
              <a:rPr lang="en-US" sz="1200" i="0" dirty="0">
                <a:solidFill>
                  <a:srgbClr val="464646"/>
                </a:solidFill>
                <a:effectLst/>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10"/>
              </a:rPr>
              <a:t>Developmental Delay in Children | Action Medical Research</a:t>
            </a:r>
            <a:r>
              <a:rPr lang="en-US" sz="1200" dirty="0">
                <a:latin typeface="Arial" panose="020B0604020202020204" pitchFamily="34" charset="0"/>
                <a:cs typeface="Arial" panose="020B0604020202020204" pitchFamily="34" charset="0"/>
              </a:rPr>
              <a:t> (Accessed on 14</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January 2022). </a:t>
            </a:r>
            <a:endParaRPr lang="en-GB" sz="1200" dirty="0">
              <a:latin typeface="Arial" panose="020B0604020202020204" pitchFamily="34" charset="0"/>
              <a:cs typeface="Arial" panose="020B0604020202020204" pitchFamily="34" charset="0"/>
            </a:endParaRPr>
          </a:p>
          <a:p>
            <a:pPr algn="just">
              <a:lnSpc>
                <a:spcPct val="150000"/>
              </a:lnSpc>
            </a:pPr>
            <a:r>
              <a:rPr lang="en-GB" sz="1200" dirty="0">
                <a:latin typeface="Arial" panose="020B0604020202020204" pitchFamily="34" charset="0"/>
                <a:cs typeface="Arial" panose="020B0604020202020204" pitchFamily="34" charset="0"/>
              </a:rPr>
              <a:t>Mencap (no date) </a:t>
            </a:r>
            <a:r>
              <a:rPr lang="en-GB" sz="1200" i="1" dirty="0">
                <a:latin typeface="Arial" panose="020B0604020202020204" pitchFamily="34" charset="0"/>
                <a:cs typeface="Arial" panose="020B0604020202020204" pitchFamily="34" charset="0"/>
              </a:rPr>
              <a:t>Global development delay</a:t>
            </a:r>
            <a:r>
              <a:rPr lang="en-GB"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11"/>
              </a:rPr>
              <a:t>What Is Global Development Delay? Find Out More | Mencap</a:t>
            </a:r>
            <a:r>
              <a:rPr lang="en-US" sz="1200" dirty="0">
                <a:latin typeface="Arial" panose="020B0604020202020204" pitchFamily="34" charset="0"/>
                <a:cs typeface="Arial" panose="020B0604020202020204" pitchFamily="34" charset="0"/>
              </a:rPr>
              <a:t> (Accessed on 13</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January 2022). </a:t>
            </a:r>
            <a:r>
              <a:rPr lang="en-GB" sz="1200" dirty="0">
                <a:latin typeface="Arial" panose="020B0604020202020204" pitchFamily="34" charset="0"/>
                <a:cs typeface="Arial" panose="020B0604020202020204" pitchFamily="34" charset="0"/>
              </a:rPr>
              <a:t>   </a:t>
            </a:r>
          </a:p>
          <a:p>
            <a:pPr algn="just">
              <a:lnSpc>
                <a:spcPct val="150000"/>
              </a:lnSpc>
            </a:pPr>
            <a:r>
              <a:rPr lang="en-GB" sz="1200" dirty="0">
                <a:latin typeface="Arial" panose="020B0604020202020204" pitchFamily="34" charset="0"/>
                <a:cs typeface="Arial" panose="020B0604020202020204" pitchFamily="34" charset="0"/>
              </a:rPr>
              <a:t>Morin, A. (2014)  </a:t>
            </a:r>
            <a:r>
              <a:rPr lang="en-GB" sz="1200" i="1" dirty="0">
                <a:latin typeface="Arial" panose="020B0604020202020204" pitchFamily="34" charset="0"/>
                <a:cs typeface="Arial" panose="020B0604020202020204" pitchFamily="34" charset="0"/>
              </a:rPr>
              <a:t>What are development delays. </a:t>
            </a:r>
            <a:r>
              <a:rPr lang="en-GB" sz="1200" dirty="0">
                <a:latin typeface="Arial" panose="020B0604020202020204" pitchFamily="34" charset="0"/>
                <a:cs typeface="Arial" panose="020B0604020202020204" pitchFamily="34" charset="0"/>
              </a:rPr>
              <a:t>Available at: </a:t>
            </a:r>
            <a:r>
              <a:rPr lang="en-US" sz="1200" dirty="0">
                <a:latin typeface="Arial" panose="020B0604020202020204" pitchFamily="34" charset="0"/>
                <a:cs typeface="Arial" panose="020B0604020202020204" pitchFamily="34" charset="0"/>
                <a:hlinkClick r:id="rId12"/>
              </a:rPr>
              <a:t>Developmental Delays in Children | Understood - For learning and thinking differences</a:t>
            </a:r>
            <a:r>
              <a:rPr lang="en-US" sz="1200" dirty="0">
                <a:latin typeface="Arial" panose="020B0604020202020204" pitchFamily="34" charset="0"/>
                <a:cs typeface="Arial" panose="020B0604020202020204" pitchFamily="34" charset="0"/>
              </a:rPr>
              <a:t> (Accessed on 13</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January 2022). </a:t>
            </a:r>
          </a:p>
          <a:p>
            <a:pPr algn="just">
              <a:lnSpc>
                <a:spcPct val="150000"/>
              </a:lnSpc>
            </a:pPr>
            <a:r>
              <a:rPr lang="en-US" sz="1200" dirty="0">
                <a:latin typeface="Arial" panose="020B0604020202020204" pitchFamily="34" charset="0"/>
                <a:cs typeface="Arial" panose="020B0604020202020204" pitchFamily="34" charset="0"/>
              </a:rPr>
              <a:t>Mosaic, (no date) Early Intervention Blog. Available at: </a:t>
            </a:r>
            <a:r>
              <a:rPr lang="en-US" sz="1200" dirty="0">
                <a:latin typeface="Arial" panose="020B0604020202020204" pitchFamily="34" charset="0"/>
                <a:cs typeface="Arial" panose="020B0604020202020204" pitchFamily="34" charset="0"/>
                <a:hlinkClick r:id="rId13"/>
              </a:rPr>
              <a:t>MOSAIC EARLY INTERVENTION - Early Intervention Blog: Your Guide to Early Intervention</a:t>
            </a:r>
            <a:r>
              <a:rPr lang="en-US" sz="1200" dirty="0">
                <a:latin typeface="Arial" panose="020B0604020202020204" pitchFamily="34" charset="0"/>
                <a:cs typeface="Arial" panose="020B0604020202020204" pitchFamily="34" charset="0"/>
              </a:rPr>
              <a:t> (Accessed on 13</a:t>
            </a:r>
            <a:r>
              <a:rPr lang="en-US" sz="1200" baseline="30000" dirty="0">
                <a:latin typeface="Arial" panose="020B0604020202020204" pitchFamily="34" charset="0"/>
                <a:cs typeface="Arial" panose="020B0604020202020204" pitchFamily="34" charset="0"/>
              </a:rPr>
              <a:t>th</a:t>
            </a:r>
            <a:r>
              <a:rPr lang="en-US" sz="1200" dirty="0">
                <a:latin typeface="Arial" panose="020B0604020202020204" pitchFamily="34" charset="0"/>
                <a:cs typeface="Arial" panose="020B0604020202020204" pitchFamily="34" charset="0"/>
              </a:rPr>
              <a:t> January 2022).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163151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A384ACB-2052-41EA-BBFF-A5B932DB5A1C}"/>
              </a:ext>
            </a:extLst>
          </p:cNvPr>
          <p:cNvSpPr txBox="1"/>
          <p:nvPr/>
        </p:nvSpPr>
        <p:spPr>
          <a:xfrm>
            <a:off x="105879" y="139148"/>
            <a:ext cx="11960226" cy="9510296"/>
          </a:xfrm>
          <a:prstGeom prst="rect">
            <a:avLst/>
          </a:prstGeom>
          <a:noFill/>
        </p:spPr>
        <p:txBody>
          <a:bodyPr wrap="square" rtlCol="0">
            <a:spAutoFit/>
          </a:bodyPr>
          <a:lstStyle/>
          <a:p>
            <a:pPr marL="0" marR="0" lvl="0" indent="0" algn="just" defTabSz="914400" rtl="0" eaLnBrk="1" fontAlgn="base" latinLnBrk="0" hangingPunct="1">
              <a:lnSpc>
                <a:spcPct val="150000"/>
              </a:lnSpc>
              <a:spcBef>
                <a:spcPts val="0"/>
              </a:spcBef>
              <a:spcAft>
                <a:spcPts val="0"/>
              </a:spcAft>
              <a:buClrTx/>
              <a:buSzTx/>
              <a:buFontTx/>
              <a:buNone/>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Nazim, S. (2019) Early Identification of Child Developmental Delays - The pros and cons. Available at: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Early Identification of Child Developmental Delays - The pros and cons: Written by </a:t>
            </a:r>
            <a:r>
              <a:rPr kumimoji="0" lang="en-US"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hlinkClick r:id="rId2"/>
              </a:rPr>
              <a:t>Shamila</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2"/>
              </a:rPr>
              <a:t> Nazim (linkedin.com)</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13</a:t>
            </a:r>
            <a:r>
              <a:rPr kumimoji="0" lang="en-US" sz="12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January 2022). </a:t>
            </a:r>
          </a:p>
          <a:p>
            <a:pPr marL="0" marR="0" lvl="0" indent="0" algn="just" defTabSz="914400" rtl="0" eaLnBrk="1" fontAlgn="base"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Nursing in practice (2022) </a:t>
            </a:r>
            <a:r>
              <a:rPr kumimoji="0"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Speech and language development in children</a:t>
            </a:r>
            <a:r>
              <a:rPr kumimoji="0"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 Available at: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3"/>
              </a:rPr>
              <a:t>Speech and language development in children - Nursing in Practice</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14</a:t>
            </a:r>
            <a:r>
              <a:rPr kumimoji="0" lang="en-US" sz="12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January 2022). </a:t>
            </a:r>
          </a:p>
          <a:p>
            <a:pPr algn="l"/>
            <a:r>
              <a:rPr lang="en-US" sz="1200" dirty="0">
                <a:solidFill>
                  <a:prstClr val="black"/>
                </a:solidFill>
                <a:latin typeface="Arial" panose="020B0604020202020204" pitchFamily="34" charset="0"/>
                <a:cs typeface="Arial" panose="020B0604020202020204" pitchFamily="34" charset="0"/>
              </a:rPr>
              <a:t>Singapore, J. (2019) </a:t>
            </a:r>
            <a:r>
              <a:rPr lang="en-US" sz="1200" b="0" i="1" dirty="0">
                <a:solidFill>
                  <a:srgbClr val="000000"/>
                </a:solidFill>
                <a:effectLst/>
                <a:latin typeface="arial" panose="020B0604020202020204" pitchFamily="34" charset="0"/>
              </a:rPr>
              <a:t>Developmental delay: identification and management at primary care level, </a:t>
            </a:r>
            <a:r>
              <a:rPr lang="en-US" sz="1200" b="0" dirty="0">
                <a:solidFill>
                  <a:srgbClr val="000000"/>
                </a:solidFill>
                <a:effectLst/>
                <a:latin typeface="arial" panose="020B0604020202020204" pitchFamily="34" charset="0"/>
              </a:rPr>
              <a:t>60(3), pp. 119-123. DOI: </a:t>
            </a:r>
            <a:r>
              <a:rPr lang="en-GB" sz="1200" b="0" i="0" dirty="0">
                <a:solidFill>
                  <a:srgbClr val="985735"/>
                </a:solidFill>
                <a:effectLst/>
                <a:latin typeface="arial" panose="020B0604020202020204" pitchFamily="34" charset="0"/>
                <a:hlinkClick r:id="rId4"/>
              </a:rPr>
              <a:t>10.11622/smedj.2019025</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just" defTabSz="914400" rtl="0" eaLnBrk="1" fontAlgn="base"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SLT for kids (2022)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Developmental delay.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Available at: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5"/>
              </a:rPr>
              <a:t>Developmental delay | Conditions we treat | SLT for Kids | Speech &amp; Language Therapy, across Manchester &amp; the North West</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14</a:t>
            </a:r>
            <a:r>
              <a:rPr kumimoji="0" lang="en-US" sz="12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January 2022). </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endParaRPr>
          </a:p>
          <a:p>
            <a:pPr marL="0" marR="0" lvl="0" indent="0" algn="just" defTabSz="914400" rtl="0" eaLnBrk="1" fontAlgn="auto" latinLnBrk="0" hangingPunct="1">
              <a:lnSpc>
                <a:spcPct val="15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WEBMD (no date) </a:t>
            </a:r>
            <a:r>
              <a:rPr kumimoji="0" lang="en-US" sz="1200" b="0" i="1" u="none" strike="noStrike" kern="1200" cap="none" spc="0" normalizeH="0" baseline="0" noProof="0" dirty="0">
                <a:ln>
                  <a:noFill/>
                </a:ln>
                <a:solidFill>
                  <a:srgbClr val="4D4D4D"/>
                </a:solidFill>
                <a:effectLst/>
                <a:uLnTx/>
                <a:uFillTx/>
                <a:latin typeface="Arial" panose="020B0604020202020204" pitchFamily="34" charset="0"/>
                <a:ea typeface="+mn-ea"/>
                <a:cs typeface="Arial" panose="020B0604020202020204" pitchFamily="34" charset="0"/>
              </a:rPr>
              <a:t>Developmental Delays in Young Children. </a:t>
            </a:r>
            <a:r>
              <a:rPr kumimoji="0" lang="en-US" sz="1200" b="0" i="0" u="none" strike="noStrike" kern="1200" cap="none" spc="0" normalizeH="0" baseline="0" noProof="0" dirty="0">
                <a:ln>
                  <a:noFill/>
                </a:ln>
                <a:solidFill>
                  <a:srgbClr val="4D4D4D"/>
                </a:solidFill>
                <a:effectLst/>
                <a:uLnTx/>
                <a:uFillTx/>
                <a:latin typeface="Arial" panose="020B0604020202020204" pitchFamily="34" charset="0"/>
                <a:ea typeface="+mn-ea"/>
                <a:cs typeface="Arial" panose="020B0604020202020204" pitchFamily="34" charset="0"/>
              </a:rPr>
              <a:t>Available at:</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6"/>
              </a:rPr>
              <a:t> Developmental Delays in Children (webmd.com)</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14</a:t>
            </a:r>
            <a:r>
              <a:rPr kumimoji="0" lang="en-US" sz="12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January 2022).</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algn="just">
              <a:lnSpc>
                <a:spcPct val="150000"/>
              </a:lnSpc>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Yale Medicine (2022) </a:t>
            </a:r>
            <a:r>
              <a:rPr kumimoji="0" lang="en-GB" sz="12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Developmental Delay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Available at: </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hlinkClick r:id="rId7"/>
              </a:rPr>
              <a:t>Developmental Delay &gt; Fact Sheets &gt; Yale Medicine</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(Accessed on 13</a:t>
            </a:r>
            <a:r>
              <a:rPr kumimoji="0" lang="en-US" sz="1200" b="0" i="0" u="none" strike="noStrike" kern="1200" cap="none" spc="0" normalizeH="0" baseline="30000" noProof="0" dirty="0">
                <a:ln>
                  <a:noFill/>
                </a:ln>
                <a:solidFill>
                  <a:prstClr val="black"/>
                </a:solidFill>
                <a:effectLst/>
                <a:uLnTx/>
                <a:uFillTx/>
                <a:latin typeface="Arial" panose="020B0604020202020204" pitchFamily="34" charset="0"/>
                <a:ea typeface="+mn-ea"/>
                <a:cs typeface="Arial" panose="020B0604020202020204" pitchFamily="34" charset="0"/>
              </a:rPr>
              <a:t>th</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January 2022). </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algn="just">
              <a:lnSpc>
                <a:spcPct val="150000"/>
              </a:lnSpc>
            </a:pPr>
            <a:endParaRPr lang="en-US" sz="1200" b="1" dirty="0">
              <a:solidFill>
                <a:srgbClr val="4D4D4D"/>
              </a:solidFill>
              <a:effectLst/>
              <a:latin typeface="Arial" panose="020B0604020202020204" pitchFamily="34" charset="0"/>
              <a:cs typeface="Arial" panose="020B0604020202020204" pitchFamily="34" charset="0"/>
            </a:endParaRPr>
          </a:p>
          <a:p>
            <a:br>
              <a:rPr lang="en-US" sz="1200" b="0" i="0" dirty="0">
                <a:solidFill>
                  <a:srgbClr val="4D4D4D"/>
                </a:solidFill>
                <a:effectLst/>
                <a:latin typeface="Roboto" panose="02000000000000000000" pitchFamily="2" charset="0"/>
              </a:rPr>
            </a:br>
            <a:r>
              <a:rPr lang="en-GB" sz="1200" dirty="0">
                <a:effectLst/>
                <a:latin typeface="Arial" panose="020B0604020202020204" pitchFamily="34" charset="0"/>
                <a:ea typeface="Calibri" panose="020F0502020204030204" pitchFamily="34" charset="0"/>
              </a:rPr>
              <a:t> </a:t>
            </a: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a:p>
            <a:endParaRPr lang="en-GB" sz="1200" dirty="0">
              <a:latin typeface="Arial" panose="020B0604020202020204" pitchFamily="34" charset="0"/>
            </a:endParaRPr>
          </a:p>
        </p:txBody>
      </p:sp>
    </p:spTree>
    <p:extLst>
      <p:ext uri="{BB962C8B-B14F-4D97-AF65-F5344CB8AC3E}">
        <p14:creationId xmlns:p14="http://schemas.microsoft.com/office/powerpoint/2010/main" val="9425963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8" ma:contentTypeDescription="Create a new document." ma:contentTypeScope="" ma:versionID="8d6defa7d88d609ec10725b4a7b4bc3f">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43b5731e66e77f29b10d1d20c7e03b28"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287B630-4085-48E8-B63F-EFED26DFC1B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56E25FE-ED87-4413-BE19-663480F0BEE9}">
  <ds:schemaRefs>
    <ds:schemaRef ds:uri="http://schemas.microsoft.com/sharepoint/v3/contenttype/forms"/>
  </ds:schemaRefs>
</ds:datastoreItem>
</file>

<file path=customXml/itemProps3.xml><?xml version="1.0" encoding="utf-8"?>
<ds:datastoreItem xmlns:ds="http://schemas.openxmlformats.org/officeDocument/2006/customXml" ds:itemID="{5CDD4B5F-7B28-4C29-8E59-F3D29DBE7B6D}">
  <ds:schemaRefs>
    <ds:schemaRef ds:uri="http://schemas.openxmlformats.org/package/2006/metadata/core-properties"/>
    <ds:schemaRef ds:uri="39a888ec-cc75-402e-856f-ff68cc5460ab"/>
    <ds:schemaRef ds:uri="http://purl.org/dc/terms/"/>
    <ds:schemaRef ds:uri="http://www.w3.org/XML/1998/namespace"/>
    <ds:schemaRef ds:uri="http://schemas.microsoft.com/office/2006/metadata/properties"/>
    <ds:schemaRef ds:uri="http://purl.org/dc/elements/1.1/"/>
    <ds:schemaRef ds:uri="http://purl.org/dc/dcmitype/"/>
    <ds:schemaRef ds:uri="http://schemas.microsoft.com/office/2006/documentManagement/types"/>
    <ds:schemaRef ds:uri="http://schemas.microsoft.com/office/infopath/2007/PartnerControls"/>
    <ds:schemaRef ds:uri="9d0d5cce-d4dc-4043-8325-c992d2f588cd"/>
  </ds:schemaRefs>
</ds:datastoreItem>
</file>

<file path=docProps/app.xml><?xml version="1.0" encoding="utf-8"?>
<Properties xmlns="http://schemas.openxmlformats.org/officeDocument/2006/extended-properties" xmlns:vt="http://schemas.openxmlformats.org/officeDocument/2006/docPropsVTypes">
  <TotalTime>1067</TotalTime>
  <Words>1649</Words>
  <Application>Microsoft Office PowerPoint</Application>
  <PresentationFormat>Widescreen</PresentationFormat>
  <Paragraphs>77</Paragraphs>
  <Slides>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Arial</vt:lpstr>
      <vt:lpstr>Calibri</vt:lpstr>
      <vt:lpstr>Calibri Light</vt:lpstr>
      <vt:lpstr>Roboto</vt:lpstr>
      <vt:lpstr>Office Theme</vt:lpstr>
      <vt:lpstr>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Kimberley Janes (1903041)</dc:creator>
  <cp:lastModifiedBy>Kimberley Janes (1903041)</cp:lastModifiedBy>
  <cp:revision>1</cp:revision>
  <dcterms:created xsi:type="dcterms:W3CDTF">2022-01-13T09:56:51Z</dcterms:created>
  <dcterms:modified xsi:type="dcterms:W3CDTF">2022-01-14T03:44:42Z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