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4"/>
  </p:notes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31DE55-27F5-D661-BC55-5BBE18DD36AD}" v="1008" dt="2021-11-17T05:23:08.219"/>
    <p1510:client id="{5BFC2F0D-841F-4A2A-A590-4DF2F0E1B58F}" v="383" dt="2021-11-15T20:52:29.976"/>
    <p1510:client id="{C6997CE4-8659-42C9-AA6A-7CFD74FA08AB}" v="33" dt="2021-11-12T12:50:43.3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F28BFE-69B7-4102-9E39-76F57E4AEBC9}" type="doc">
      <dgm:prSet loTypeId="urn:microsoft.com/office/officeart/2005/8/layout/list1" loCatId="list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en-US"/>
        </a:p>
      </dgm:t>
    </dgm:pt>
    <dgm:pt modelId="{7AA78F3A-0215-4C80-852D-857D9CE14DBB}">
      <dgm:prSet custT="1"/>
      <dgm:spPr/>
      <dgm:t>
        <a:bodyPr/>
        <a:lstStyle/>
        <a:p>
          <a:r>
            <a:rPr lang="en-GB" sz="2400" dirty="0">
              <a:latin typeface="Cooper Black" panose="0208090404030B020404" pitchFamily="18" charset="0"/>
              <a:cs typeface="Calibri" panose="020F0502020204030204" pitchFamily="34" charset="0"/>
            </a:rPr>
            <a:t>Roni Akhtar 2006645</a:t>
          </a:r>
          <a:endParaRPr lang="en-US" sz="2400" dirty="0">
            <a:latin typeface="Cooper Black" panose="0208090404030B020404" pitchFamily="18" charset="0"/>
            <a:cs typeface="Calibri" panose="020F0502020204030204" pitchFamily="34" charset="0"/>
          </a:endParaRPr>
        </a:p>
      </dgm:t>
    </dgm:pt>
    <dgm:pt modelId="{BB4BFDBA-35E6-422E-B8E8-CB2193345185}" type="parTrans" cxnId="{9A694AFF-2FF3-4AD8-9797-131F5B5E46BD}">
      <dgm:prSet/>
      <dgm:spPr/>
      <dgm:t>
        <a:bodyPr/>
        <a:lstStyle/>
        <a:p>
          <a:endParaRPr lang="en-US"/>
        </a:p>
      </dgm:t>
    </dgm:pt>
    <dgm:pt modelId="{6B7AF14E-9E00-4FB8-A7FE-61B61433C026}" type="sibTrans" cxnId="{9A694AFF-2FF3-4AD8-9797-131F5B5E46BD}">
      <dgm:prSet/>
      <dgm:spPr/>
      <dgm:t>
        <a:bodyPr/>
        <a:lstStyle/>
        <a:p>
          <a:endParaRPr lang="en-US"/>
        </a:p>
      </dgm:t>
    </dgm:pt>
    <dgm:pt modelId="{5D9CE32A-D5D5-41B2-ABC4-F133E5E99C32}">
      <dgm:prSet custT="1"/>
      <dgm:spPr/>
      <dgm:t>
        <a:bodyPr/>
        <a:lstStyle/>
        <a:p>
          <a:r>
            <a:rPr lang="en-GB" sz="2400" dirty="0">
              <a:latin typeface="Cooper Black" panose="0208090404030B020404" pitchFamily="18" charset="0"/>
              <a:cs typeface="Calibri" panose="020F0502020204030204" pitchFamily="34" charset="0"/>
            </a:rPr>
            <a:t>Damarah Gayle 1918750</a:t>
          </a:r>
          <a:endParaRPr lang="en-US" sz="2400" dirty="0">
            <a:latin typeface="Cooper Black" panose="0208090404030B020404" pitchFamily="18" charset="0"/>
            <a:cs typeface="Calibri" panose="020F0502020204030204" pitchFamily="34" charset="0"/>
          </a:endParaRPr>
        </a:p>
      </dgm:t>
    </dgm:pt>
    <dgm:pt modelId="{11E832D0-FE59-4502-88BD-26BD47749560}" type="parTrans" cxnId="{22535591-DED4-476D-B314-261451A53293}">
      <dgm:prSet/>
      <dgm:spPr/>
      <dgm:t>
        <a:bodyPr/>
        <a:lstStyle/>
        <a:p>
          <a:endParaRPr lang="en-US"/>
        </a:p>
      </dgm:t>
    </dgm:pt>
    <dgm:pt modelId="{9E3EDAAB-22B6-4E66-8382-F56568237BBA}" type="sibTrans" cxnId="{22535591-DED4-476D-B314-261451A53293}">
      <dgm:prSet/>
      <dgm:spPr/>
      <dgm:t>
        <a:bodyPr/>
        <a:lstStyle/>
        <a:p>
          <a:endParaRPr lang="en-US"/>
        </a:p>
      </dgm:t>
    </dgm:pt>
    <dgm:pt modelId="{33EB8790-1C77-49DB-B220-35504F05936E}">
      <dgm:prSet custT="1"/>
      <dgm:spPr/>
      <dgm:t>
        <a:bodyPr/>
        <a:lstStyle/>
        <a:p>
          <a:r>
            <a:rPr lang="en-GB" sz="2400" dirty="0" err="1">
              <a:latin typeface="Cooper Black" panose="0208090404030B020404" pitchFamily="18" charset="0"/>
              <a:cs typeface="Calibri" panose="020F0502020204030204" pitchFamily="34" charset="0"/>
            </a:rPr>
            <a:t>Kemiica</a:t>
          </a:r>
          <a:r>
            <a:rPr lang="en-GB" sz="2400" dirty="0">
              <a:latin typeface="Cooper Black" panose="0208090404030B020404" pitchFamily="18" charset="0"/>
              <a:cs typeface="Calibri" panose="020F0502020204030204" pitchFamily="34" charset="0"/>
            </a:rPr>
            <a:t> Prince 1915210</a:t>
          </a:r>
          <a:endParaRPr lang="en-US" sz="2400" dirty="0">
            <a:latin typeface="Cooper Black" panose="0208090404030B020404" pitchFamily="18" charset="0"/>
            <a:cs typeface="Calibri" panose="020F0502020204030204" pitchFamily="34" charset="0"/>
          </a:endParaRPr>
        </a:p>
      </dgm:t>
    </dgm:pt>
    <dgm:pt modelId="{B322635E-A97F-4982-BBFD-E3B1889699A2}" type="parTrans" cxnId="{B6959BAA-7BDA-4F49-9770-5BE599543378}">
      <dgm:prSet/>
      <dgm:spPr/>
      <dgm:t>
        <a:bodyPr/>
        <a:lstStyle/>
        <a:p>
          <a:endParaRPr lang="en-US"/>
        </a:p>
      </dgm:t>
    </dgm:pt>
    <dgm:pt modelId="{473980E7-769B-4B0B-9AEC-779D35F025E7}" type="sibTrans" cxnId="{B6959BAA-7BDA-4F49-9770-5BE599543378}">
      <dgm:prSet/>
      <dgm:spPr/>
      <dgm:t>
        <a:bodyPr/>
        <a:lstStyle/>
        <a:p>
          <a:endParaRPr lang="en-US"/>
        </a:p>
      </dgm:t>
    </dgm:pt>
    <dgm:pt modelId="{8AB72EBE-67D6-4499-AF53-E1A514F18CF9}">
      <dgm:prSet custT="1"/>
      <dgm:spPr/>
      <dgm:t>
        <a:bodyPr/>
        <a:lstStyle/>
        <a:p>
          <a:r>
            <a:rPr lang="en-GB" sz="2400" dirty="0" err="1">
              <a:latin typeface="Cooper Black" panose="0208090404030B020404" pitchFamily="18" charset="0"/>
              <a:cs typeface="Calibri" panose="020F0502020204030204" pitchFamily="34" charset="0"/>
            </a:rPr>
            <a:t>Shaid</a:t>
          </a:r>
          <a:r>
            <a:rPr lang="en-GB" sz="2400" dirty="0">
              <a:latin typeface="Cooper Black" panose="0208090404030B020404" pitchFamily="18" charset="0"/>
              <a:cs typeface="Calibri" panose="020F0502020204030204" pitchFamily="34" charset="0"/>
            </a:rPr>
            <a:t> Saleem 1715440</a:t>
          </a:r>
          <a:endParaRPr lang="en-US" sz="2400" dirty="0">
            <a:latin typeface="Cooper Black" panose="0208090404030B020404" pitchFamily="18" charset="0"/>
            <a:cs typeface="Calibri" panose="020F0502020204030204" pitchFamily="34" charset="0"/>
          </a:endParaRPr>
        </a:p>
      </dgm:t>
    </dgm:pt>
    <dgm:pt modelId="{837AEC22-F583-4A9F-86B4-3B535A3C1328}" type="parTrans" cxnId="{047AF271-AE4F-4EFD-A6C2-3F2208E4159B}">
      <dgm:prSet/>
      <dgm:spPr/>
      <dgm:t>
        <a:bodyPr/>
        <a:lstStyle/>
        <a:p>
          <a:endParaRPr lang="en-US"/>
        </a:p>
      </dgm:t>
    </dgm:pt>
    <dgm:pt modelId="{46FF4590-EA36-4B97-BD4C-391198FB0948}" type="sibTrans" cxnId="{047AF271-AE4F-4EFD-A6C2-3F2208E4159B}">
      <dgm:prSet/>
      <dgm:spPr/>
      <dgm:t>
        <a:bodyPr/>
        <a:lstStyle/>
        <a:p>
          <a:endParaRPr lang="en-US"/>
        </a:p>
      </dgm:t>
    </dgm:pt>
    <dgm:pt modelId="{2E779A4F-741A-4C4A-B7E1-975F8E2ABABE}" type="pres">
      <dgm:prSet presAssocID="{7CF28BFE-69B7-4102-9E39-76F57E4AEBC9}" presName="linear" presStyleCnt="0">
        <dgm:presLayoutVars>
          <dgm:dir/>
          <dgm:animLvl val="lvl"/>
          <dgm:resizeHandles val="exact"/>
        </dgm:presLayoutVars>
      </dgm:prSet>
      <dgm:spPr/>
    </dgm:pt>
    <dgm:pt modelId="{50D927BE-4A76-4E83-BF1E-27AC1B2DB98A}" type="pres">
      <dgm:prSet presAssocID="{7AA78F3A-0215-4C80-852D-857D9CE14DBB}" presName="parentLin" presStyleCnt="0"/>
      <dgm:spPr/>
    </dgm:pt>
    <dgm:pt modelId="{4B27B945-4FAF-4422-8D4B-A60A8C7A99D6}" type="pres">
      <dgm:prSet presAssocID="{7AA78F3A-0215-4C80-852D-857D9CE14DBB}" presName="parentLeftMargin" presStyleLbl="node1" presStyleIdx="0" presStyleCnt="4"/>
      <dgm:spPr/>
    </dgm:pt>
    <dgm:pt modelId="{B98B75B0-ACBC-4F59-90F5-FF15CE55780C}" type="pres">
      <dgm:prSet presAssocID="{7AA78F3A-0215-4C80-852D-857D9CE14DB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F0492BC-1621-4EC5-85D4-F051CB5904D0}" type="pres">
      <dgm:prSet presAssocID="{7AA78F3A-0215-4C80-852D-857D9CE14DBB}" presName="negativeSpace" presStyleCnt="0"/>
      <dgm:spPr/>
    </dgm:pt>
    <dgm:pt modelId="{30714E4D-4141-4004-A161-FDE0E4856863}" type="pres">
      <dgm:prSet presAssocID="{7AA78F3A-0215-4C80-852D-857D9CE14DBB}" presName="childText" presStyleLbl="conFgAcc1" presStyleIdx="0" presStyleCnt="4">
        <dgm:presLayoutVars>
          <dgm:bulletEnabled val="1"/>
        </dgm:presLayoutVars>
      </dgm:prSet>
      <dgm:spPr/>
    </dgm:pt>
    <dgm:pt modelId="{96C775B5-3A89-4E7C-9183-19E017656358}" type="pres">
      <dgm:prSet presAssocID="{6B7AF14E-9E00-4FB8-A7FE-61B61433C026}" presName="spaceBetweenRectangles" presStyleCnt="0"/>
      <dgm:spPr/>
    </dgm:pt>
    <dgm:pt modelId="{F7ECE051-1D10-4CA1-A373-76AE171C5B18}" type="pres">
      <dgm:prSet presAssocID="{5D9CE32A-D5D5-41B2-ABC4-F133E5E99C32}" presName="parentLin" presStyleCnt="0"/>
      <dgm:spPr/>
    </dgm:pt>
    <dgm:pt modelId="{BF740FE4-A0B9-4B65-817F-89713A5511C1}" type="pres">
      <dgm:prSet presAssocID="{5D9CE32A-D5D5-41B2-ABC4-F133E5E99C32}" presName="parentLeftMargin" presStyleLbl="node1" presStyleIdx="0" presStyleCnt="4"/>
      <dgm:spPr/>
    </dgm:pt>
    <dgm:pt modelId="{5A618F2D-DD3F-41D5-B532-CCC193D0F50F}" type="pres">
      <dgm:prSet presAssocID="{5D9CE32A-D5D5-41B2-ABC4-F133E5E99C3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E792CE3-1A05-43BC-9E32-9AA6AC7B5D58}" type="pres">
      <dgm:prSet presAssocID="{5D9CE32A-D5D5-41B2-ABC4-F133E5E99C32}" presName="negativeSpace" presStyleCnt="0"/>
      <dgm:spPr/>
    </dgm:pt>
    <dgm:pt modelId="{F62A51B8-8B73-4665-BABF-525170DBE083}" type="pres">
      <dgm:prSet presAssocID="{5D9CE32A-D5D5-41B2-ABC4-F133E5E99C32}" presName="childText" presStyleLbl="conFgAcc1" presStyleIdx="1" presStyleCnt="4">
        <dgm:presLayoutVars>
          <dgm:bulletEnabled val="1"/>
        </dgm:presLayoutVars>
      </dgm:prSet>
      <dgm:spPr/>
    </dgm:pt>
    <dgm:pt modelId="{8B452A22-5DFB-45F4-A830-08147EAACC75}" type="pres">
      <dgm:prSet presAssocID="{9E3EDAAB-22B6-4E66-8382-F56568237BBA}" presName="spaceBetweenRectangles" presStyleCnt="0"/>
      <dgm:spPr/>
    </dgm:pt>
    <dgm:pt modelId="{28008BBC-22EF-4EDD-9DA1-2669C4A26446}" type="pres">
      <dgm:prSet presAssocID="{33EB8790-1C77-49DB-B220-35504F05936E}" presName="parentLin" presStyleCnt="0"/>
      <dgm:spPr/>
    </dgm:pt>
    <dgm:pt modelId="{A9F85C98-3BE9-4C8A-9349-764AE88B5EB6}" type="pres">
      <dgm:prSet presAssocID="{33EB8790-1C77-49DB-B220-35504F05936E}" presName="parentLeftMargin" presStyleLbl="node1" presStyleIdx="1" presStyleCnt="4"/>
      <dgm:spPr/>
    </dgm:pt>
    <dgm:pt modelId="{F0FBF8BC-9E27-4827-8DE9-62D3ECEA2235}" type="pres">
      <dgm:prSet presAssocID="{33EB8790-1C77-49DB-B220-35504F05936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72AEBD4-35AF-478C-BDDA-17ED672DBCA0}" type="pres">
      <dgm:prSet presAssocID="{33EB8790-1C77-49DB-B220-35504F05936E}" presName="negativeSpace" presStyleCnt="0"/>
      <dgm:spPr/>
    </dgm:pt>
    <dgm:pt modelId="{B4B827BB-F827-4328-880F-CB4C8AFEB54C}" type="pres">
      <dgm:prSet presAssocID="{33EB8790-1C77-49DB-B220-35504F05936E}" presName="childText" presStyleLbl="conFgAcc1" presStyleIdx="2" presStyleCnt="4">
        <dgm:presLayoutVars>
          <dgm:bulletEnabled val="1"/>
        </dgm:presLayoutVars>
      </dgm:prSet>
      <dgm:spPr/>
    </dgm:pt>
    <dgm:pt modelId="{1509C91D-AC6D-4FF1-A93A-77456999BD97}" type="pres">
      <dgm:prSet presAssocID="{473980E7-769B-4B0B-9AEC-779D35F025E7}" presName="spaceBetweenRectangles" presStyleCnt="0"/>
      <dgm:spPr/>
    </dgm:pt>
    <dgm:pt modelId="{395ECADC-00F3-47DE-B108-B4FA2BA07627}" type="pres">
      <dgm:prSet presAssocID="{8AB72EBE-67D6-4499-AF53-E1A514F18CF9}" presName="parentLin" presStyleCnt="0"/>
      <dgm:spPr/>
    </dgm:pt>
    <dgm:pt modelId="{F67F2E44-D03D-43C9-9133-A79B9A5069FE}" type="pres">
      <dgm:prSet presAssocID="{8AB72EBE-67D6-4499-AF53-E1A514F18CF9}" presName="parentLeftMargin" presStyleLbl="node1" presStyleIdx="2" presStyleCnt="4"/>
      <dgm:spPr/>
    </dgm:pt>
    <dgm:pt modelId="{9E5D6529-CF7A-4FB8-9851-77C01F9979F2}" type="pres">
      <dgm:prSet presAssocID="{8AB72EBE-67D6-4499-AF53-E1A514F18CF9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1B89021-33E9-4E3A-B3CF-EA0D26BFC480}" type="pres">
      <dgm:prSet presAssocID="{8AB72EBE-67D6-4499-AF53-E1A514F18CF9}" presName="negativeSpace" presStyleCnt="0"/>
      <dgm:spPr/>
    </dgm:pt>
    <dgm:pt modelId="{E2056A01-D013-4409-8882-D344D8B11B36}" type="pres">
      <dgm:prSet presAssocID="{8AB72EBE-67D6-4499-AF53-E1A514F18CF9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27741500-3AE7-420C-B334-12C518B07ADA}" type="presOf" srcId="{5D9CE32A-D5D5-41B2-ABC4-F133E5E99C32}" destId="{BF740FE4-A0B9-4B65-817F-89713A5511C1}" srcOrd="0" destOrd="0" presId="urn:microsoft.com/office/officeart/2005/8/layout/list1"/>
    <dgm:cxn modelId="{149A523B-AF03-4677-8B52-FA89B973D642}" type="presOf" srcId="{8AB72EBE-67D6-4499-AF53-E1A514F18CF9}" destId="{9E5D6529-CF7A-4FB8-9851-77C01F9979F2}" srcOrd="1" destOrd="0" presId="urn:microsoft.com/office/officeart/2005/8/layout/list1"/>
    <dgm:cxn modelId="{1B4E723C-0885-4BE6-9E36-92EAEEB95157}" type="presOf" srcId="{33EB8790-1C77-49DB-B220-35504F05936E}" destId="{A9F85C98-3BE9-4C8A-9349-764AE88B5EB6}" srcOrd="0" destOrd="0" presId="urn:microsoft.com/office/officeart/2005/8/layout/list1"/>
    <dgm:cxn modelId="{4A71C441-C09B-4131-AD72-C508F1DF6656}" type="presOf" srcId="{7CF28BFE-69B7-4102-9E39-76F57E4AEBC9}" destId="{2E779A4F-741A-4C4A-B7E1-975F8E2ABABE}" srcOrd="0" destOrd="0" presId="urn:microsoft.com/office/officeart/2005/8/layout/list1"/>
    <dgm:cxn modelId="{047AF271-AE4F-4EFD-A6C2-3F2208E4159B}" srcId="{7CF28BFE-69B7-4102-9E39-76F57E4AEBC9}" destId="{8AB72EBE-67D6-4499-AF53-E1A514F18CF9}" srcOrd="3" destOrd="0" parTransId="{837AEC22-F583-4A9F-86B4-3B535A3C1328}" sibTransId="{46FF4590-EA36-4B97-BD4C-391198FB0948}"/>
    <dgm:cxn modelId="{BC638A57-137C-4E96-8C3D-D2DBAB95B200}" type="presOf" srcId="{7AA78F3A-0215-4C80-852D-857D9CE14DBB}" destId="{B98B75B0-ACBC-4F59-90F5-FF15CE55780C}" srcOrd="1" destOrd="0" presId="urn:microsoft.com/office/officeart/2005/8/layout/list1"/>
    <dgm:cxn modelId="{F316057C-FBBF-4A35-9676-FA17E1994D68}" type="presOf" srcId="{5D9CE32A-D5D5-41B2-ABC4-F133E5E99C32}" destId="{5A618F2D-DD3F-41D5-B532-CCC193D0F50F}" srcOrd="1" destOrd="0" presId="urn:microsoft.com/office/officeart/2005/8/layout/list1"/>
    <dgm:cxn modelId="{7AA95086-D8ED-4AE9-A874-5FBDD73C12BF}" type="presOf" srcId="{33EB8790-1C77-49DB-B220-35504F05936E}" destId="{F0FBF8BC-9E27-4827-8DE9-62D3ECEA2235}" srcOrd="1" destOrd="0" presId="urn:microsoft.com/office/officeart/2005/8/layout/list1"/>
    <dgm:cxn modelId="{22535591-DED4-476D-B314-261451A53293}" srcId="{7CF28BFE-69B7-4102-9E39-76F57E4AEBC9}" destId="{5D9CE32A-D5D5-41B2-ABC4-F133E5E99C32}" srcOrd="1" destOrd="0" parTransId="{11E832D0-FE59-4502-88BD-26BD47749560}" sibTransId="{9E3EDAAB-22B6-4E66-8382-F56568237BBA}"/>
    <dgm:cxn modelId="{B6959BAA-7BDA-4F49-9770-5BE599543378}" srcId="{7CF28BFE-69B7-4102-9E39-76F57E4AEBC9}" destId="{33EB8790-1C77-49DB-B220-35504F05936E}" srcOrd="2" destOrd="0" parTransId="{B322635E-A97F-4982-BBFD-E3B1889699A2}" sibTransId="{473980E7-769B-4B0B-9AEC-779D35F025E7}"/>
    <dgm:cxn modelId="{B75ACBB5-E540-43F1-B630-566838764D38}" type="presOf" srcId="{7AA78F3A-0215-4C80-852D-857D9CE14DBB}" destId="{4B27B945-4FAF-4422-8D4B-A60A8C7A99D6}" srcOrd="0" destOrd="0" presId="urn:microsoft.com/office/officeart/2005/8/layout/list1"/>
    <dgm:cxn modelId="{606BD5F1-CD0B-471E-BCF4-AC5EF0C99F3E}" type="presOf" srcId="{8AB72EBE-67D6-4499-AF53-E1A514F18CF9}" destId="{F67F2E44-D03D-43C9-9133-A79B9A5069FE}" srcOrd="0" destOrd="0" presId="urn:microsoft.com/office/officeart/2005/8/layout/list1"/>
    <dgm:cxn modelId="{9A694AFF-2FF3-4AD8-9797-131F5B5E46BD}" srcId="{7CF28BFE-69B7-4102-9E39-76F57E4AEBC9}" destId="{7AA78F3A-0215-4C80-852D-857D9CE14DBB}" srcOrd="0" destOrd="0" parTransId="{BB4BFDBA-35E6-422E-B8E8-CB2193345185}" sibTransId="{6B7AF14E-9E00-4FB8-A7FE-61B61433C026}"/>
    <dgm:cxn modelId="{36C91326-4D37-4104-86BC-60C1FE14F07A}" type="presParOf" srcId="{2E779A4F-741A-4C4A-B7E1-975F8E2ABABE}" destId="{50D927BE-4A76-4E83-BF1E-27AC1B2DB98A}" srcOrd="0" destOrd="0" presId="urn:microsoft.com/office/officeart/2005/8/layout/list1"/>
    <dgm:cxn modelId="{4E79CEBF-887C-451A-A46E-BA94A8FDD40E}" type="presParOf" srcId="{50D927BE-4A76-4E83-BF1E-27AC1B2DB98A}" destId="{4B27B945-4FAF-4422-8D4B-A60A8C7A99D6}" srcOrd="0" destOrd="0" presId="urn:microsoft.com/office/officeart/2005/8/layout/list1"/>
    <dgm:cxn modelId="{6AF94955-2285-441B-B836-AC6411DDE8FF}" type="presParOf" srcId="{50D927BE-4A76-4E83-BF1E-27AC1B2DB98A}" destId="{B98B75B0-ACBC-4F59-90F5-FF15CE55780C}" srcOrd="1" destOrd="0" presId="urn:microsoft.com/office/officeart/2005/8/layout/list1"/>
    <dgm:cxn modelId="{E41C6A75-6EC8-49E8-A18D-EC5C6A5657FD}" type="presParOf" srcId="{2E779A4F-741A-4C4A-B7E1-975F8E2ABABE}" destId="{2F0492BC-1621-4EC5-85D4-F051CB5904D0}" srcOrd="1" destOrd="0" presId="urn:microsoft.com/office/officeart/2005/8/layout/list1"/>
    <dgm:cxn modelId="{4606CA88-3D61-4D93-9575-4333E2BB6063}" type="presParOf" srcId="{2E779A4F-741A-4C4A-B7E1-975F8E2ABABE}" destId="{30714E4D-4141-4004-A161-FDE0E4856863}" srcOrd="2" destOrd="0" presId="urn:microsoft.com/office/officeart/2005/8/layout/list1"/>
    <dgm:cxn modelId="{8961F198-3B09-4ED8-AF34-1ABF287DBE47}" type="presParOf" srcId="{2E779A4F-741A-4C4A-B7E1-975F8E2ABABE}" destId="{96C775B5-3A89-4E7C-9183-19E017656358}" srcOrd="3" destOrd="0" presId="urn:microsoft.com/office/officeart/2005/8/layout/list1"/>
    <dgm:cxn modelId="{48B5B127-03D0-4693-BBD1-00889AAEAAE9}" type="presParOf" srcId="{2E779A4F-741A-4C4A-B7E1-975F8E2ABABE}" destId="{F7ECE051-1D10-4CA1-A373-76AE171C5B18}" srcOrd="4" destOrd="0" presId="urn:microsoft.com/office/officeart/2005/8/layout/list1"/>
    <dgm:cxn modelId="{2D567952-E162-47FF-AB44-8C51A954986F}" type="presParOf" srcId="{F7ECE051-1D10-4CA1-A373-76AE171C5B18}" destId="{BF740FE4-A0B9-4B65-817F-89713A5511C1}" srcOrd="0" destOrd="0" presId="urn:microsoft.com/office/officeart/2005/8/layout/list1"/>
    <dgm:cxn modelId="{C2FF7DA5-B89A-4020-BC63-F67106137D41}" type="presParOf" srcId="{F7ECE051-1D10-4CA1-A373-76AE171C5B18}" destId="{5A618F2D-DD3F-41D5-B532-CCC193D0F50F}" srcOrd="1" destOrd="0" presId="urn:microsoft.com/office/officeart/2005/8/layout/list1"/>
    <dgm:cxn modelId="{4348C8C8-4BA4-469D-BE6C-84A6B479CC4A}" type="presParOf" srcId="{2E779A4F-741A-4C4A-B7E1-975F8E2ABABE}" destId="{EE792CE3-1A05-43BC-9E32-9AA6AC7B5D58}" srcOrd="5" destOrd="0" presId="urn:microsoft.com/office/officeart/2005/8/layout/list1"/>
    <dgm:cxn modelId="{5F45A811-F8DF-41F1-B078-55732755CA1F}" type="presParOf" srcId="{2E779A4F-741A-4C4A-B7E1-975F8E2ABABE}" destId="{F62A51B8-8B73-4665-BABF-525170DBE083}" srcOrd="6" destOrd="0" presId="urn:microsoft.com/office/officeart/2005/8/layout/list1"/>
    <dgm:cxn modelId="{DCA21BDD-7274-4363-B46F-D18E06C5AD86}" type="presParOf" srcId="{2E779A4F-741A-4C4A-B7E1-975F8E2ABABE}" destId="{8B452A22-5DFB-45F4-A830-08147EAACC75}" srcOrd="7" destOrd="0" presId="urn:microsoft.com/office/officeart/2005/8/layout/list1"/>
    <dgm:cxn modelId="{4E214672-A6DB-43E4-91DB-9FECF8786698}" type="presParOf" srcId="{2E779A4F-741A-4C4A-B7E1-975F8E2ABABE}" destId="{28008BBC-22EF-4EDD-9DA1-2669C4A26446}" srcOrd="8" destOrd="0" presId="urn:microsoft.com/office/officeart/2005/8/layout/list1"/>
    <dgm:cxn modelId="{931CAD4D-1246-4325-83A4-761663A6F512}" type="presParOf" srcId="{28008BBC-22EF-4EDD-9DA1-2669C4A26446}" destId="{A9F85C98-3BE9-4C8A-9349-764AE88B5EB6}" srcOrd="0" destOrd="0" presId="urn:microsoft.com/office/officeart/2005/8/layout/list1"/>
    <dgm:cxn modelId="{3477130F-C60E-4528-80AC-4273D9F119F1}" type="presParOf" srcId="{28008BBC-22EF-4EDD-9DA1-2669C4A26446}" destId="{F0FBF8BC-9E27-4827-8DE9-62D3ECEA2235}" srcOrd="1" destOrd="0" presId="urn:microsoft.com/office/officeart/2005/8/layout/list1"/>
    <dgm:cxn modelId="{687163A9-50FB-400C-9880-2F52DBB929B9}" type="presParOf" srcId="{2E779A4F-741A-4C4A-B7E1-975F8E2ABABE}" destId="{972AEBD4-35AF-478C-BDDA-17ED672DBCA0}" srcOrd="9" destOrd="0" presId="urn:microsoft.com/office/officeart/2005/8/layout/list1"/>
    <dgm:cxn modelId="{16132E7E-5CD9-4941-93DE-7123316EB628}" type="presParOf" srcId="{2E779A4F-741A-4C4A-B7E1-975F8E2ABABE}" destId="{B4B827BB-F827-4328-880F-CB4C8AFEB54C}" srcOrd="10" destOrd="0" presId="urn:microsoft.com/office/officeart/2005/8/layout/list1"/>
    <dgm:cxn modelId="{9B12793D-0BF1-404D-B0B2-477FE0ECB579}" type="presParOf" srcId="{2E779A4F-741A-4C4A-B7E1-975F8E2ABABE}" destId="{1509C91D-AC6D-4FF1-A93A-77456999BD97}" srcOrd="11" destOrd="0" presId="urn:microsoft.com/office/officeart/2005/8/layout/list1"/>
    <dgm:cxn modelId="{1D6E5958-5332-4910-B6F8-4F45BC0DFC2A}" type="presParOf" srcId="{2E779A4F-741A-4C4A-B7E1-975F8E2ABABE}" destId="{395ECADC-00F3-47DE-B108-B4FA2BA07627}" srcOrd="12" destOrd="0" presId="urn:microsoft.com/office/officeart/2005/8/layout/list1"/>
    <dgm:cxn modelId="{3376B495-663F-4B8E-ABC9-0E2E23593F32}" type="presParOf" srcId="{395ECADC-00F3-47DE-B108-B4FA2BA07627}" destId="{F67F2E44-D03D-43C9-9133-A79B9A5069FE}" srcOrd="0" destOrd="0" presId="urn:microsoft.com/office/officeart/2005/8/layout/list1"/>
    <dgm:cxn modelId="{8FD1D605-8D8E-40F1-A4F2-7F957A5A11B8}" type="presParOf" srcId="{395ECADC-00F3-47DE-B108-B4FA2BA07627}" destId="{9E5D6529-CF7A-4FB8-9851-77C01F9979F2}" srcOrd="1" destOrd="0" presId="urn:microsoft.com/office/officeart/2005/8/layout/list1"/>
    <dgm:cxn modelId="{B0FCCEC0-5B9D-4C37-A392-4C0CCC70AD3F}" type="presParOf" srcId="{2E779A4F-741A-4C4A-B7E1-975F8E2ABABE}" destId="{81B89021-33E9-4E3A-B3CF-EA0D26BFC480}" srcOrd="13" destOrd="0" presId="urn:microsoft.com/office/officeart/2005/8/layout/list1"/>
    <dgm:cxn modelId="{597B7C63-E81A-48A2-9E1E-F581C23D0854}" type="presParOf" srcId="{2E779A4F-741A-4C4A-B7E1-975F8E2ABABE}" destId="{E2056A01-D013-4409-8882-D344D8B11B36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EAF83F-8E32-4045-8BC0-E796774B818D}" type="doc">
      <dgm:prSet loTypeId="urn:microsoft.com/office/officeart/2011/layout/HexagonRadial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399CED81-BF98-4AC7-A90C-84F6A561EEFF}" type="pres">
      <dgm:prSet presAssocID="{37EAF83F-8E32-4045-8BC0-E796774B818D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</dgm:ptLst>
  <dgm:cxnLst>
    <dgm:cxn modelId="{2C6C6571-3D62-4E7E-96F4-66F26545ED17}" type="presOf" srcId="{37EAF83F-8E32-4045-8BC0-E796774B818D}" destId="{399CED81-BF98-4AC7-A90C-84F6A561EEFF}" srcOrd="0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25EFF8-1932-4433-AD91-446C5F5AC0F5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6E2EDFDF-CDAC-4AAB-AF15-C4A410A78FDA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11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Poor Housing</a:t>
          </a:r>
        </a:p>
      </dgm:t>
    </dgm:pt>
    <dgm:pt modelId="{621A16E3-0094-4C10-8C77-09C57CBC6103}" type="parTrans" cxnId="{D173D394-4B98-4591-87D8-AD8168FFBAE9}">
      <dgm:prSet/>
      <dgm:spPr/>
      <dgm:t>
        <a:bodyPr/>
        <a:lstStyle/>
        <a:p>
          <a:endParaRPr lang="en-GB"/>
        </a:p>
      </dgm:t>
    </dgm:pt>
    <dgm:pt modelId="{054ACF28-E104-45D6-802E-ED5ABE3873E2}" type="sibTrans" cxnId="{D173D394-4B98-4591-87D8-AD8168FFBAE9}">
      <dgm:prSet/>
      <dgm:spPr/>
      <dgm:t>
        <a:bodyPr/>
        <a:lstStyle/>
        <a:p>
          <a:endParaRPr lang="en-GB"/>
        </a:p>
      </dgm:t>
    </dgm:pt>
    <dgm:pt modelId="{E70A6658-00CC-4C8E-90EB-3C0DCE5A665D}">
      <dgm:prSet phldrT="[Text]" custT="1"/>
      <dgm:spPr>
        <a:solidFill>
          <a:srgbClr val="FFC000"/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Unemployment</a:t>
          </a:r>
          <a:endParaRPr lang="en-GB" sz="900" dirty="0">
            <a:solidFill>
              <a:schemeClr val="tx1"/>
            </a:solidFill>
          </a:endParaRPr>
        </a:p>
      </dgm:t>
    </dgm:pt>
    <dgm:pt modelId="{CE723C83-AA2F-4A63-AA4A-252C5EDB8E6E}" type="parTrans" cxnId="{3879EA82-457A-4831-A68B-FCFF0ABACE49}">
      <dgm:prSet/>
      <dgm:spPr/>
      <dgm:t>
        <a:bodyPr/>
        <a:lstStyle/>
        <a:p>
          <a:endParaRPr lang="en-GB"/>
        </a:p>
      </dgm:t>
    </dgm:pt>
    <dgm:pt modelId="{00220BB1-A66B-4E65-9519-8DA4987979A0}" type="sibTrans" cxnId="{3879EA82-457A-4831-A68B-FCFF0ABACE49}">
      <dgm:prSet/>
      <dgm:spPr/>
      <dgm:t>
        <a:bodyPr/>
        <a:lstStyle/>
        <a:p>
          <a:endParaRPr lang="en-GB"/>
        </a:p>
      </dgm:t>
    </dgm:pt>
    <dgm:pt modelId="{CF8CCE1F-25A2-4199-BD22-640B341A84C5}">
      <dgm:prSet phldrT="[Text]" custT="1"/>
      <dgm:spPr>
        <a:solidFill>
          <a:srgbClr val="0070C0"/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Wellbeing</a:t>
          </a:r>
        </a:p>
      </dgm:t>
    </dgm:pt>
    <dgm:pt modelId="{3DA39E50-0B54-4135-A8E3-88379F055A59}" type="parTrans" cxnId="{D56373ED-7413-46DC-A0F9-6AD91ACB9AAD}">
      <dgm:prSet/>
      <dgm:spPr/>
      <dgm:t>
        <a:bodyPr/>
        <a:lstStyle/>
        <a:p>
          <a:endParaRPr lang="en-GB"/>
        </a:p>
      </dgm:t>
    </dgm:pt>
    <dgm:pt modelId="{4D7CC836-233D-4626-AE2B-0154828D5C08}" type="sibTrans" cxnId="{D56373ED-7413-46DC-A0F9-6AD91ACB9AAD}">
      <dgm:prSet/>
      <dgm:spPr/>
      <dgm:t>
        <a:bodyPr/>
        <a:lstStyle/>
        <a:p>
          <a:endParaRPr lang="en-GB"/>
        </a:p>
      </dgm:t>
    </dgm:pt>
    <dgm:pt modelId="{63B5A509-D394-4593-876F-E8232D5CD868}">
      <dgm:prSet phldrT="[Text]" custT="1"/>
      <dgm:spPr/>
      <dgm:t>
        <a:bodyPr/>
        <a:lstStyle/>
        <a:p>
          <a:r>
            <a:rPr lang="en-GB" sz="3600" dirty="0">
              <a:solidFill>
                <a:srgbClr val="FF0000"/>
              </a:solidFill>
              <a:latin typeface="Cooper Black" panose="0208090404030B020404" pitchFamily="18" charset="0"/>
              <a:cs typeface="Calibri" panose="020F0502020204030204" pitchFamily="34" charset="0"/>
            </a:rPr>
            <a:t>Risk factors</a:t>
          </a:r>
        </a:p>
      </dgm:t>
    </dgm:pt>
    <dgm:pt modelId="{B741081E-1F1A-4D0A-98E1-E3E88CA83161}" type="parTrans" cxnId="{6064B1BF-43EF-4368-A0C8-6710B5852E66}">
      <dgm:prSet/>
      <dgm:spPr/>
      <dgm:t>
        <a:bodyPr/>
        <a:lstStyle/>
        <a:p>
          <a:endParaRPr lang="en-GB"/>
        </a:p>
      </dgm:t>
    </dgm:pt>
    <dgm:pt modelId="{86E67D6C-8162-4DFB-8835-F34B4B3C2801}" type="sibTrans" cxnId="{6064B1BF-43EF-4368-A0C8-6710B5852E66}">
      <dgm:prSet/>
      <dgm:spPr/>
      <dgm:t>
        <a:bodyPr/>
        <a:lstStyle/>
        <a:p>
          <a:endParaRPr lang="en-GB"/>
        </a:p>
      </dgm:t>
    </dgm:pt>
    <dgm:pt modelId="{FC174C2A-4D8B-4D93-A5C7-2FED5ED4AFFB}" type="pres">
      <dgm:prSet presAssocID="{ED25EFF8-1932-4433-AD91-446C5F5AC0F5}" presName="Name0" presStyleCnt="0">
        <dgm:presLayoutVars>
          <dgm:chMax val="4"/>
          <dgm:resizeHandles val="exact"/>
        </dgm:presLayoutVars>
      </dgm:prSet>
      <dgm:spPr/>
    </dgm:pt>
    <dgm:pt modelId="{63C1239A-09DF-47E0-8A80-D69DC4B0B9B7}" type="pres">
      <dgm:prSet presAssocID="{ED25EFF8-1932-4433-AD91-446C5F5AC0F5}" presName="ellipse" presStyleLbl="trBgShp" presStyleIdx="0" presStyleCnt="1"/>
      <dgm:spPr/>
    </dgm:pt>
    <dgm:pt modelId="{210041DF-7D66-44AB-93C9-7A6D8376AF7F}" type="pres">
      <dgm:prSet presAssocID="{ED25EFF8-1932-4433-AD91-446C5F5AC0F5}" presName="arrow1" presStyleLbl="fgShp" presStyleIdx="0" presStyleCnt="1"/>
      <dgm:spPr/>
    </dgm:pt>
    <dgm:pt modelId="{34AEFEAA-6C4B-4BA8-B5FA-E9FA268E471C}" type="pres">
      <dgm:prSet presAssocID="{ED25EFF8-1932-4433-AD91-446C5F5AC0F5}" presName="rectangle" presStyleLbl="revTx" presStyleIdx="0" presStyleCnt="1" custScaleX="162633" custScaleY="99096">
        <dgm:presLayoutVars>
          <dgm:bulletEnabled val="1"/>
        </dgm:presLayoutVars>
      </dgm:prSet>
      <dgm:spPr/>
    </dgm:pt>
    <dgm:pt modelId="{1ADBCF2C-BFF5-4DF7-A158-CEB6F3320008}" type="pres">
      <dgm:prSet presAssocID="{E70A6658-00CC-4C8E-90EB-3C0DCE5A665D}" presName="item1" presStyleLbl="node1" presStyleIdx="0" presStyleCnt="3" custLinFactNeighborX="-1659" custLinFactNeighborY="-76863">
        <dgm:presLayoutVars>
          <dgm:bulletEnabled val="1"/>
        </dgm:presLayoutVars>
      </dgm:prSet>
      <dgm:spPr/>
    </dgm:pt>
    <dgm:pt modelId="{650E3F1A-82E8-4477-9318-7E404616363C}" type="pres">
      <dgm:prSet presAssocID="{CF8CCE1F-25A2-4199-BD22-640B341A84C5}" presName="item2" presStyleLbl="node1" presStyleIdx="1" presStyleCnt="3" custScaleX="116485" custLinFactNeighborX="-14327" custLinFactNeighborY="-29273">
        <dgm:presLayoutVars>
          <dgm:bulletEnabled val="1"/>
        </dgm:presLayoutVars>
      </dgm:prSet>
      <dgm:spPr/>
    </dgm:pt>
    <dgm:pt modelId="{9BC00BDA-E5BB-4543-83DD-EA997550282E}" type="pres">
      <dgm:prSet presAssocID="{63B5A509-D394-4593-876F-E8232D5CD868}" presName="item3" presStyleLbl="node1" presStyleIdx="2" presStyleCnt="3" custLinFactNeighborX="48724" custLinFactNeighborY="-9063">
        <dgm:presLayoutVars>
          <dgm:bulletEnabled val="1"/>
        </dgm:presLayoutVars>
      </dgm:prSet>
      <dgm:spPr/>
    </dgm:pt>
    <dgm:pt modelId="{97891CD6-3841-44BF-A0E3-ABCC8B5539CD}" type="pres">
      <dgm:prSet presAssocID="{ED25EFF8-1932-4433-AD91-446C5F5AC0F5}" presName="funnel" presStyleLbl="trAlignAcc1" presStyleIdx="0" presStyleCnt="1" custScaleY="130153" custLinFactNeighborX="1130" custLinFactNeighborY="6892"/>
      <dgm:spPr>
        <a:ln>
          <a:solidFill>
            <a:schemeClr val="tx1"/>
          </a:solidFill>
        </a:ln>
      </dgm:spPr>
    </dgm:pt>
  </dgm:ptLst>
  <dgm:cxnLst>
    <dgm:cxn modelId="{30578D11-A653-4449-92DF-CA0243C3020B}" type="presOf" srcId="{E70A6658-00CC-4C8E-90EB-3C0DCE5A665D}" destId="{650E3F1A-82E8-4477-9318-7E404616363C}" srcOrd="0" destOrd="0" presId="urn:microsoft.com/office/officeart/2005/8/layout/funnel1"/>
    <dgm:cxn modelId="{CB8C933B-1124-4F50-906C-899B87FF2DE2}" type="presOf" srcId="{6E2EDFDF-CDAC-4AAB-AF15-C4A410A78FDA}" destId="{9BC00BDA-E5BB-4543-83DD-EA997550282E}" srcOrd="0" destOrd="0" presId="urn:microsoft.com/office/officeart/2005/8/layout/funnel1"/>
    <dgm:cxn modelId="{E7101D61-06E8-453A-A210-32406924F35B}" type="presOf" srcId="{63B5A509-D394-4593-876F-E8232D5CD868}" destId="{34AEFEAA-6C4B-4BA8-B5FA-E9FA268E471C}" srcOrd="0" destOrd="0" presId="urn:microsoft.com/office/officeart/2005/8/layout/funnel1"/>
    <dgm:cxn modelId="{3879EA82-457A-4831-A68B-FCFF0ABACE49}" srcId="{ED25EFF8-1932-4433-AD91-446C5F5AC0F5}" destId="{E70A6658-00CC-4C8E-90EB-3C0DCE5A665D}" srcOrd="1" destOrd="0" parTransId="{CE723C83-AA2F-4A63-AA4A-252C5EDB8E6E}" sibTransId="{00220BB1-A66B-4E65-9519-8DA4987979A0}"/>
    <dgm:cxn modelId="{218DEA85-4E11-4274-BEA4-059A64193DCC}" type="presOf" srcId="{ED25EFF8-1932-4433-AD91-446C5F5AC0F5}" destId="{FC174C2A-4D8B-4D93-A5C7-2FED5ED4AFFB}" srcOrd="0" destOrd="0" presId="urn:microsoft.com/office/officeart/2005/8/layout/funnel1"/>
    <dgm:cxn modelId="{D173D394-4B98-4591-87D8-AD8168FFBAE9}" srcId="{ED25EFF8-1932-4433-AD91-446C5F5AC0F5}" destId="{6E2EDFDF-CDAC-4AAB-AF15-C4A410A78FDA}" srcOrd="0" destOrd="0" parTransId="{621A16E3-0094-4C10-8C77-09C57CBC6103}" sibTransId="{054ACF28-E104-45D6-802E-ED5ABE3873E2}"/>
    <dgm:cxn modelId="{6064B1BF-43EF-4368-A0C8-6710B5852E66}" srcId="{ED25EFF8-1932-4433-AD91-446C5F5AC0F5}" destId="{63B5A509-D394-4593-876F-E8232D5CD868}" srcOrd="3" destOrd="0" parTransId="{B741081E-1F1A-4D0A-98E1-E3E88CA83161}" sibTransId="{86E67D6C-8162-4DFB-8835-F34B4B3C2801}"/>
    <dgm:cxn modelId="{E5A923C0-61A8-4328-A9D0-01E031655261}" type="presOf" srcId="{CF8CCE1F-25A2-4199-BD22-640B341A84C5}" destId="{1ADBCF2C-BFF5-4DF7-A158-CEB6F3320008}" srcOrd="0" destOrd="0" presId="urn:microsoft.com/office/officeart/2005/8/layout/funnel1"/>
    <dgm:cxn modelId="{D56373ED-7413-46DC-A0F9-6AD91ACB9AAD}" srcId="{ED25EFF8-1932-4433-AD91-446C5F5AC0F5}" destId="{CF8CCE1F-25A2-4199-BD22-640B341A84C5}" srcOrd="2" destOrd="0" parTransId="{3DA39E50-0B54-4135-A8E3-88379F055A59}" sibTransId="{4D7CC836-233D-4626-AE2B-0154828D5C08}"/>
    <dgm:cxn modelId="{8DA2F12B-DC7E-47AE-8301-DD35D3A1B3C0}" type="presParOf" srcId="{FC174C2A-4D8B-4D93-A5C7-2FED5ED4AFFB}" destId="{63C1239A-09DF-47E0-8A80-D69DC4B0B9B7}" srcOrd="0" destOrd="0" presId="urn:microsoft.com/office/officeart/2005/8/layout/funnel1"/>
    <dgm:cxn modelId="{5249D68F-905C-4B1C-971D-C130D1BEC3EB}" type="presParOf" srcId="{FC174C2A-4D8B-4D93-A5C7-2FED5ED4AFFB}" destId="{210041DF-7D66-44AB-93C9-7A6D8376AF7F}" srcOrd="1" destOrd="0" presId="urn:microsoft.com/office/officeart/2005/8/layout/funnel1"/>
    <dgm:cxn modelId="{50D1EA45-22EF-488E-95BB-CF9D38BBB3A9}" type="presParOf" srcId="{FC174C2A-4D8B-4D93-A5C7-2FED5ED4AFFB}" destId="{34AEFEAA-6C4B-4BA8-B5FA-E9FA268E471C}" srcOrd="2" destOrd="0" presId="urn:microsoft.com/office/officeart/2005/8/layout/funnel1"/>
    <dgm:cxn modelId="{603F25E4-84E1-49B3-A3ED-8A2CD20AF6A7}" type="presParOf" srcId="{FC174C2A-4D8B-4D93-A5C7-2FED5ED4AFFB}" destId="{1ADBCF2C-BFF5-4DF7-A158-CEB6F3320008}" srcOrd="3" destOrd="0" presId="urn:microsoft.com/office/officeart/2005/8/layout/funnel1"/>
    <dgm:cxn modelId="{E7024136-7BD5-4B99-B016-D907C2D49FBB}" type="presParOf" srcId="{FC174C2A-4D8B-4D93-A5C7-2FED5ED4AFFB}" destId="{650E3F1A-82E8-4477-9318-7E404616363C}" srcOrd="4" destOrd="0" presId="urn:microsoft.com/office/officeart/2005/8/layout/funnel1"/>
    <dgm:cxn modelId="{C6962F09-DC25-4C85-BCC5-DFA58E9BBAE0}" type="presParOf" srcId="{FC174C2A-4D8B-4D93-A5C7-2FED5ED4AFFB}" destId="{9BC00BDA-E5BB-4543-83DD-EA997550282E}" srcOrd="5" destOrd="0" presId="urn:microsoft.com/office/officeart/2005/8/layout/funnel1"/>
    <dgm:cxn modelId="{CDA48D54-B161-4E5F-90DC-52547BAFB193}" type="presParOf" srcId="{FC174C2A-4D8B-4D93-A5C7-2FED5ED4AFFB}" destId="{97891CD6-3841-44BF-A0E3-ABCC8B5539CD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714E4D-4141-4004-A161-FDE0E4856863}">
      <dsp:nvSpPr>
        <dsp:cNvPr id="0" name=""/>
        <dsp:cNvSpPr/>
      </dsp:nvSpPr>
      <dsp:spPr>
        <a:xfrm>
          <a:off x="0" y="335231"/>
          <a:ext cx="94890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8B75B0-ACBC-4F59-90F5-FF15CE55780C}">
      <dsp:nvSpPr>
        <dsp:cNvPr id="0" name=""/>
        <dsp:cNvSpPr/>
      </dsp:nvSpPr>
      <dsp:spPr>
        <a:xfrm>
          <a:off x="474450" y="25271"/>
          <a:ext cx="6642300" cy="619920"/>
        </a:xfrm>
        <a:prstGeom prst="roundRect">
          <a:avLst/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063" tIns="0" rIns="25106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ooper Black" panose="0208090404030B020404" pitchFamily="18" charset="0"/>
              <a:cs typeface="Calibri" panose="020F0502020204030204" pitchFamily="34" charset="0"/>
            </a:rPr>
            <a:t>Roni Akhtar 2006645</a:t>
          </a:r>
          <a:endParaRPr lang="en-US" sz="2400" kern="1200" dirty="0">
            <a:latin typeface="Cooper Black" panose="0208090404030B020404" pitchFamily="18" charset="0"/>
            <a:cs typeface="Calibri" panose="020F0502020204030204" pitchFamily="34" charset="0"/>
          </a:endParaRPr>
        </a:p>
      </dsp:txBody>
      <dsp:txXfrm>
        <a:off x="504712" y="55533"/>
        <a:ext cx="6581776" cy="559396"/>
      </dsp:txXfrm>
    </dsp:sp>
    <dsp:sp modelId="{F62A51B8-8B73-4665-BABF-525170DBE083}">
      <dsp:nvSpPr>
        <dsp:cNvPr id="0" name=""/>
        <dsp:cNvSpPr/>
      </dsp:nvSpPr>
      <dsp:spPr>
        <a:xfrm>
          <a:off x="0" y="1287791"/>
          <a:ext cx="94890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18F2D-DD3F-41D5-B532-CCC193D0F50F}">
      <dsp:nvSpPr>
        <dsp:cNvPr id="0" name=""/>
        <dsp:cNvSpPr/>
      </dsp:nvSpPr>
      <dsp:spPr>
        <a:xfrm>
          <a:off x="474450" y="977831"/>
          <a:ext cx="6642300" cy="619920"/>
        </a:xfrm>
        <a:prstGeom prst="roundRect">
          <a:avLst/>
        </a:prstGeom>
        <a:solidFill>
          <a:schemeClr val="accent4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063" tIns="0" rIns="25106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ooper Black" panose="0208090404030B020404" pitchFamily="18" charset="0"/>
              <a:cs typeface="Calibri" panose="020F0502020204030204" pitchFamily="34" charset="0"/>
            </a:rPr>
            <a:t>Damarah Gayle 1918750</a:t>
          </a:r>
          <a:endParaRPr lang="en-US" sz="2400" kern="1200" dirty="0">
            <a:latin typeface="Cooper Black" panose="0208090404030B020404" pitchFamily="18" charset="0"/>
            <a:cs typeface="Calibri" panose="020F0502020204030204" pitchFamily="34" charset="0"/>
          </a:endParaRPr>
        </a:p>
      </dsp:txBody>
      <dsp:txXfrm>
        <a:off x="504712" y="1008093"/>
        <a:ext cx="6581776" cy="559396"/>
      </dsp:txXfrm>
    </dsp:sp>
    <dsp:sp modelId="{B4B827BB-F827-4328-880F-CB4C8AFEB54C}">
      <dsp:nvSpPr>
        <dsp:cNvPr id="0" name=""/>
        <dsp:cNvSpPr/>
      </dsp:nvSpPr>
      <dsp:spPr>
        <a:xfrm>
          <a:off x="0" y="2240352"/>
          <a:ext cx="94890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BF8BC-9E27-4827-8DE9-62D3ECEA2235}">
      <dsp:nvSpPr>
        <dsp:cNvPr id="0" name=""/>
        <dsp:cNvSpPr/>
      </dsp:nvSpPr>
      <dsp:spPr>
        <a:xfrm>
          <a:off x="474450" y="1930391"/>
          <a:ext cx="6642300" cy="619920"/>
        </a:xfrm>
        <a:prstGeom prst="roundRect">
          <a:avLst/>
        </a:prstGeom>
        <a:solidFill>
          <a:schemeClr val="accent4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063" tIns="0" rIns="25106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>
              <a:latin typeface="Cooper Black" panose="0208090404030B020404" pitchFamily="18" charset="0"/>
              <a:cs typeface="Calibri" panose="020F0502020204030204" pitchFamily="34" charset="0"/>
            </a:rPr>
            <a:t>Kemiica</a:t>
          </a:r>
          <a:r>
            <a:rPr lang="en-GB" sz="2400" kern="1200" dirty="0">
              <a:latin typeface="Cooper Black" panose="0208090404030B020404" pitchFamily="18" charset="0"/>
              <a:cs typeface="Calibri" panose="020F0502020204030204" pitchFamily="34" charset="0"/>
            </a:rPr>
            <a:t> Prince 1915210</a:t>
          </a:r>
          <a:endParaRPr lang="en-US" sz="2400" kern="1200" dirty="0">
            <a:latin typeface="Cooper Black" panose="0208090404030B020404" pitchFamily="18" charset="0"/>
            <a:cs typeface="Calibri" panose="020F0502020204030204" pitchFamily="34" charset="0"/>
          </a:endParaRPr>
        </a:p>
      </dsp:txBody>
      <dsp:txXfrm>
        <a:off x="504712" y="1960653"/>
        <a:ext cx="6581776" cy="559396"/>
      </dsp:txXfrm>
    </dsp:sp>
    <dsp:sp modelId="{E2056A01-D013-4409-8882-D344D8B11B36}">
      <dsp:nvSpPr>
        <dsp:cNvPr id="0" name=""/>
        <dsp:cNvSpPr/>
      </dsp:nvSpPr>
      <dsp:spPr>
        <a:xfrm>
          <a:off x="0" y="3192912"/>
          <a:ext cx="94890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D6529-CF7A-4FB8-9851-77C01F9979F2}">
      <dsp:nvSpPr>
        <dsp:cNvPr id="0" name=""/>
        <dsp:cNvSpPr/>
      </dsp:nvSpPr>
      <dsp:spPr>
        <a:xfrm>
          <a:off x="474450" y="2882952"/>
          <a:ext cx="6642300" cy="619920"/>
        </a:xfrm>
        <a:prstGeom prst="roundRect">
          <a:avLst/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063" tIns="0" rIns="25106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>
              <a:latin typeface="Cooper Black" panose="0208090404030B020404" pitchFamily="18" charset="0"/>
              <a:cs typeface="Calibri" panose="020F0502020204030204" pitchFamily="34" charset="0"/>
            </a:rPr>
            <a:t>Shaid</a:t>
          </a:r>
          <a:r>
            <a:rPr lang="en-GB" sz="2400" kern="1200" dirty="0">
              <a:latin typeface="Cooper Black" panose="0208090404030B020404" pitchFamily="18" charset="0"/>
              <a:cs typeface="Calibri" panose="020F0502020204030204" pitchFamily="34" charset="0"/>
            </a:rPr>
            <a:t> Saleem 1715440</a:t>
          </a:r>
          <a:endParaRPr lang="en-US" sz="2400" kern="1200" dirty="0">
            <a:latin typeface="Cooper Black" panose="0208090404030B020404" pitchFamily="18" charset="0"/>
            <a:cs typeface="Calibri" panose="020F0502020204030204" pitchFamily="34" charset="0"/>
          </a:endParaRPr>
        </a:p>
      </dsp:txBody>
      <dsp:txXfrm>
        <a:off x="504712" y="2913214"/>
        <a:ext cx="6581776" cy="559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C1239A-09DF-47E0-8A80-D69DC4B0B9B7}">
      <dsp:nvSpPr>
        <dsp:cNvPr id="0" name=""/>
        <dsp:cNvSpPr/>
      </dsp:nvSpPr>
      <dsp:spPr>
        <a:xfrm>
          <a:off x="2766185" y="389430"/>
          <a:ext cx="3346727" cy="1162274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041DF-7D66-44AB-93C9-7A6D8376AF7F}">
      <dsp:nvSpPr>
        <dsp:cNvPr id="0" name=""/>
        <dsp:cNvSpPr/>
      </dsp:nvSpPr>
      <dsp:spPr>
        <a:xfrm>
          <a:off x="4120442" y="3235446"/>
          <a:ext cx="648590" cy="415098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AEFEAA-6C4B-4BA8-B5FA-E9FA268E471C}">
      <dsp:nvSpPr>
        <dsp:cNvPr id="0" name=""/>
        <dsp:cNvSpPr/>
      </dsp:nvSpPr>
      <dsp:spPr>
        <a:xfrm>
          <a:off x="1913164" y="3571042"/>
          <a:ext cx="5063147" cy="771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0000"/>
              </a:solidFill>
              <a:latin typeface="Cooper Black" panose="0208090404030B020404" pitchFamily="18" charset="0"/>
              <a:cs typeface="Calibri" panose="020F0502020204030204" pitchFamily="34" charset="0"/>
            </a:rPr>
            <a:t>Risk factors</a:t>
          </a:r>
        </a:p>
      </dsp:txBody>
      <dsp:txXfrm>
        <a:off x="1913164" y="3571042"/>
        <a:ext cx="5063147" cy="771272"/>
      </dsp:txXfrm>
    </dsp:sp>
    <dsp:sp modelId="{1ADBCF2C-BFF5-4DF7-A158-CEB6F3320008}">
      <dsp:nvSpPr>
        <dsp:cNvPr id="0" name=""/>
        <dsp:cNvSpPr/>
      </dsp:nvSpPr>
      <dsp:spPr>
        <a:xfrm>
          <a:off x="3963573" y="744122"/>
          <a:ext cx="1167463" cy="1167463"/>
        </a:xfrm>
        <a:prstGeom prst="ellips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Wellbeing</a:t>
          </a:r>
        </a:p>
      </dsp:txBody>
      <dsp:txXfrm>
        <a:off x="4134544" y="915093"/>
        <a:ext cx="825521" cy="825521"/>
      </dsp:txXfrm>
    </dsp:sp>
    <dsp:sp modelId="{650E3F1A-82E8-4477-9318-7E404616363C}">
      <dsp:nvSpPr>
        <dsp:cNvPr id="0" name=""/>
        <dsp:cNvSpPr/>
      </dsp:nvSpPr>
      <dsp:spPr>
        <a:xfrm>
          <a:off x="2884066" y="423861"/>
          <a:ext cx="1359919" cy="1167463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Unemployment</a:t>
          </a:r>
          <a:endParaRPr lang="en-GB" sz="900" kern="1200" dirty="0">
            <a:solidFill>
              <a:schemeClr val="tx1"/>
            </a:solidFill>
          </a:endParaRPr>
        </a:p>
      </dsp:txBody>
      <dsp:txXfrm>
        <a:off x="3083222" y="594832"/>
        <a:ext cx="961607" cy="825521"/>
      </dsp:txXfrm>
    </dsp:sp>
    <dsp:sp modelId="{9BC00BDA-E5BB-4543-83DD-EA997550282E}">
      <dsp:nvSpPr>
        <dsp:cNvPr id="0" name=""/>
        <dsp:cNvSpPr/>
      </dsp:nvSpPr>
      <dsp:spPr>
        <a:xfrm>
          <a:off x="4909798" y="377539"/>
          <a:ext cx="1167463" cy="1167463"/>
        </a:xfrm>
        <a:prstGeom prst="ellipse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Poor Housing</a:t>
          </a:r>
        </a:p>
      </dsp:txBody>
      <dsp:txXfrm>
        <a:off x="5080769" y="548510"/>
        <a:ext cx="825521" cy="825521"/>
      </dsp:txXfrm>
    </dsp:sp>
    <dsp:sp modelId="{97891CD6-3841-44BF-A0E3-ABCC8B5539CD}">
      <dsp:nvSpPr>
        <dsp:cNvPr id="0" name=""/>
        <dsp:cNvSpPr/>
      </dsp:nvSpPr>
      <dsp:spPr>
        <a:xfrm>
          <a:off x="2669727" y="8924"/>
          <a:ext cx="3632107" cy="3781837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AF2686-B34E-4A9D-B3BD-157BFC135B8E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64393-2CC1-4976-8267-32493A56F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980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364393-2CC1-4976-8267-32493A56F03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899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364393-2CC1-4976-8267-32493A56F03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772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8E770-44AE-47D5-B4B1-71BEC9A9D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63960"/>
            <a:ext cx="9456049" cy="359411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A91C7-81A9-46F3-B0F4-D9AB880851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667581"/>
            <a:ext cx="9456049" cy="1197387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648C8-9681-4994-B52A-1A8BC7912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1248" y="6102693"/>
            <a:ext cx="2743200" cy="365125"/>
          </a:xfrm>
        </p:spPr>
        <p:txBody>
          <a:bodyPr/>
          <a:lstStyle/>
          <a:p>
            <a:fld id="{AE3425CA-4B9D-4420-BB9E-C250DB30E421}" type="datetime1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7F203-CB10-488B-82DC-9D0571A5E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B2E9B-C8B7-4716-9D05-265A04246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EED8031-DD67-43C6-94A0-646636C95560}"/>
              </a:ext>
            </a:extLst>
          </p:cNvPr>
          <p:cNvCxnSpPr>
            <a:cxnSpLocks/>
          </p:cNvCxnSpPr>
          <p:nvPr/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80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42B9A-9384-46B2-8B4F-B9C2035CA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13CF4-CD0B-4F3C-A1CE-1BA3EFDEE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DE659-17B0-4F70-8F1C-93BF4DB64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51E1E-C50D-4FD4-8B1E-ECD78340D9AB}" type="datetime1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B0750-AB4E-4FCF-9B52-BC954760B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66B99-C716-4464-B695-623F4C5A9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837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233A-AD59-4FB1-A1CA-AABFAE040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52782"/>
            <a:ext cx="9538428" cy="371441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56964-650B-4E87-9541-0E659DEC0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9" y="4672584"/>
            <a:ext cx="9538428" cy="1143802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1BB50-DF4A-47B5-A3AD-18712A3AD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3AFB-9E54-459E-8C6D-0913AC3BA5D7}" type="datetime1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F59B3-D1B8-4A51-AD6E-868C5BF6F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CA779-6272-4A15-A566-20C4E9A60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0B86E8F-91EA-4626-BCA8-3B4973C7C9D6}"/>
              </a:ext>
            </a:extLst>
          </p:cNvPr>
          <p:cNvCxnSpPr>
            <a:cxnSpLocks/>
          </p:cNvCxnSpPr>
          <p:nvPr/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3959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52A00-5BBD-436C-BB6D-CE650FC46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3"/>
            <a:ext cx="9683871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B3E2E-F3C4-4CDD-9138-86AE7A1B56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1248" y="2108362"/>
            <a:ext cx="4507926" cy="372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95CD01-B639-46B6-B53D-18FE1E39AF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99171" y="2108362"/>
            <a:ext cx="4825948" cy="372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6E34C3-86AC-48F9-92A4-F17BFAF9E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44B6-0CA7-46BA-A00B-1E68E5C3ED0C}" type="datetime1">
              <a:rPr lang="en-US" smtClean="0"/>
              <a:t>11/17/2021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5D6A29-C51F-4654-82AD-04056FA6C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1EEB6-57E6-40E7-9702-1D5999B50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929C81A-4806-44FF-99D8-13A65B2D066F}"/>
              </a:ext>
            </a:extLst>
          </p:cNvPr>
          <p:cNvCxnSpPr>
            <a:cxnSpLocks/>
          </p:cNvCxnSpPr>
          <p:nvPr/>
        </p:nvCxnSpPr>
        <p:spPr>
          <a:xfrm>
            <a:off x="375523" y="2004012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08DDCF9-5353-4B5F-8565-8C27F795A4BF}"/>
              </a:ext>
            </a:extLst>
          </p:cNvPr>
          <p:cNvCxnSpPr>
            <a:cxnSpLocks/>
          </p:cNvCxnSpPr>
          <p:nvPr/>
        </p:nvCxnSpPr>
        <p:spPr>
          <a:xfrm>
            <a:off x="5563342" y="2004012"/>
            <a:ext cx="0" cy="404869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7598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0D1A9-BF08-4C6D-805E-244B234EE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7784"/>
            <a:ext cx="943957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0C1D8-0907-4FDB-BFAD-36E14AF98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114185"/>
            <a:ext cx="4438887" cy="693761"/>
          </a:xfrm>
        </p:spPr>
        <p:txBody>
          <a:bodyPr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A4441-5FC3-4F86-8ADE-ED90424DB9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1248" y="2900451"/>
            <a:ext cx="4438887" cy="3028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CEB34D-DB36-47E0-AE2C-FBEBA27207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95090" y="2114185"/>
            <a:ext cx="4485728" cy="693761"/>
          </a:xfrm>
        </p:spPr>
        <p:txBody>
          <a:bodyPr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056219-D498-410D-8F2C-03045AE480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95090" y="2900451"/>
            <a:ext cx="4485730" cy="3028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8DC9AD-F6B8-44D0-8169-84553C1F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1F549-537C-41EC-B9CC-5B6A9AC2A6A7}" type="datetime1">
              <a:rPr lang="en-US" smtClean="0"/>
              <a:t>11/17/2021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9985ED-7382-4F00-845D-4F27841B5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2CC25-9EC7-4706-9BD4-5E20C4B33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DBC7D26-1B30-46B8-8221-09886FA3D030}"/>
              </a:ext>
            </a:extLst>
          </p:cNvPr>
          <p:cNvCxnSpPr>
            <a:cxnSpLocks/>
          </p:cNvCxnSpPr>
          <p:nvPr/>
        </p:nvCxnSpPr>
        <p:spPr>
          <a:xfrm>
            <a:off x="375523" y="2004012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4186A75-E140-4995-A8BB-89B5ACE678D2}"/>
              </a:ext>
            </a:extLst>
          </p:cNvPr>
          <p:cNvCxnSpPr>
            <a:cxnSpLocks/>
          </p:cNvCxnSpPr>
          <p:nvPr/>
        </p:nvCxnSpPr>
        <p:spPr>
          <a:xfrm>
            <a:off x="5563342" y="2004012"/>
            <a:ext cx="0" cy="404869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7665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221C2-B85F-435F-8DF3-C714A5472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99FE38-24D5-4D5F-A92E-E4F8B23FB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F8D56-3D0E-48B8-8218-1F3A06A96C62}" type="datetime1">
              <a:rPr lang="en-US" smtClean="0"/>
              <a:t>11/17/2021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9DF69-BE29-4038-9744-17BFC57B8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B9496F-64EC-46E7-97F0-BCB7E79F8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687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F19E0-8FE3-45E8-A227-D74EEF1A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C309E-27D4-401F-A74A-DEA16C7B51DC}" type="datetime1">
              <a:rPr lang="en-US" smtClean="0"/>
              <a:t>11/17/2021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FB1926-56F3-40BC-A03F-62B969419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FFE2B6-07A4-4AA0-9BCE-204E13DA4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087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266A-CB24-44C5-B2E8-01142084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9283"/>
            <a:ext cx="4603963" cy="2572489"/>
          </a:xfrm>
        </p:spPr>
        <p:txBody>
          <a:bodyPr anchor="ctr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9DBD1-7133-47A5-A771-2CEA18533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796" y="549283"/>
            <a:ext cx="4455517" cy="5319704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6A729F-B24D-424E-B067-003B0601F2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3296498"/>
            <a:ext cx="4603963" cy="2572489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A7323-5497-426C-9DD9-3CF69E88E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A2B81-2BC3-42D7-B67D-05C685AA80AD}" type="datetime1">
              <a:rPr lang="en-US" smtClean="0"/>
              <a:t>11/17/2021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FD7667-4D25-40AF-9D6D-FCB2C21E8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650918-EDF8-47A5-BEA8-AC9A7A153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678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C5D2B-FAFB-4BC9-A917-610FDCD0B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52782"/>
            <a:ext cx="4608576" cy="2569464"/>
          </a:xfr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26A694-5302-42BE-8A7A-6007C10F8F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25952" y="552783"/>
            <a:ext cx="4663440" cy="530826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E4481C-81D6-4329-8203-70B3FCC3F8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9" y="3300984"/>
            <a:ext cx="4608576" cy="2569464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D6C12-26C4-4DF7-B013-56D0849AC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8F2B-E487-4905-B553-FB649F2B6F23}" type="datetime1">
              <a:rPr lang="en-US" smtClean="0"/>
              <a:t>11/17/2021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E2F307-FB97-40EC-8517-E6F351B3D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1B397-305A-42B7-A763-829634B93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959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3C3B3-C67F-4C48-A663-EF010429E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4C4B3F-B3CB-4CF0-AEC8-1893A6A27E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6D005-2B71-4325-A646-A2278C3A2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B861-3779-4E37-8DF0-E9EB3EA96210}" type="datetime1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56B01-AE16-42EF-B970-5CAF0C891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F9BE2-24F4-4F83-8E64-4307C979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852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601120-856A-4F01-B7C1-D87A1E5F81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874324" y="552782"/>
            <a:ext cx="2620891" cy="52947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D62358-C84C-4947-B826-FF738422EA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52782"/>
            <a:ext cx="6803155" cy="5294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71139-AA1A-46DB-B793-17FB8E6E8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388-E864-4553-9937-AE9FC5E50CFC}" type="datetime1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E06F6-0FE2-40FB-BFEE-010C22293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A7B1B-13A1-41BA-B924-FD11450C1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0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4BD48A-4D17-4225-AC4D-67B4C686C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9489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F14A2B-77AF-4E51-B0C1-0D361EF81A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096199"/>
            <a:ext cx="9489000" cy="3747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9C2F5-57CA-4152-A766-8F877538FB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1248" y="610269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1000" b="1" kern="1200" cap="all" spc="3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EF7C3A7-D6F6-4D38-A7C3-B72967BB81A6}" type="datetime1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25FB5-D02B-4BB9-8B8B-D1A11CFE89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4260" y="24276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10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244FF-6F88-4090-A77F-499DF9AAE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5546" y="5878515"/>
            <a:ext cx="952229" cy="420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3200" b="1" kern="1200" cap="all" spc="3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94AEDE-F25F-43E6-A2C4-7FFF41074990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793C08-EF4C-422B-A728-6C717C47DF6F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825BC6-56A8-46DE-8037-A9A577624B0D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4426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ingerbread.org.uk" TargetMode="External"/><Relationship Id="rId3" Type="http://schemas.openxmlformats.org/officeDocument/2006/relationships/hyperlink" Target="http://www.nhs.uk" TargetMode="External"/><Relationship Id="rId7" Type="http://schemas.openxmlformats.org/officeDocument/2006/relationships/hyperlink" Target="http://www.gov.uk" TargetMode="External"/><Relationship Id="rId2" Type="http://schemas.openxmlformats.org/officeDocument/2006/relationships/hyperlink" Target="http://www.england.nhs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rminghamchildrenstrust.co.uk" TargetMode="External"/><Relationship Id="rId5" Type="http://schemas.openxmlformats.org/officeDocument/2006/relationships/hyperlink" Target="http://www.servicetoschools.org.uk" TargetMode="External"/><Relationship Id="rId4" Type="http://schemas.openxmlformats.org/officeDocument/2006/relationships/hyperlink" Target="http://www.eppingforestdc.gov.uk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cfs.12724" TargetMode="External"/><Relationship Id="rId7" Type="http://schemas.openxmlformats.org/officeDocument/2006/relationships/hyperlink" Target="https://www.worldbank.org/en/topic/disability#1" TargetMode="External"/><Relationship Id="rId2" Type="http://schemas.openxmlformats.org/officeDocument/2006/relationships/hyperlink" Target="https://assets.ctfassets.net/6sxvmndnpn0s/4LTXp3mya7IigRmNG8x9KK/6922b5a4c6ea756ea94da71ebdc001a5/Chance_of_a_Lifetim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udy.com/academy/lesson/how-family-conflict-affects-health.html" TargetMode="External"/><Relationship Id="rId5" Type="http://schemas.openxmlformats.org/officeDocument/2006/relationships/hyperlink" Target="https://doi.org/10.1377/hlthaff.2019.00480" TargetMode="External"/><Relationship Id="rId4" Type="http://schemas.openxmlformats.org/officeDocument/2006/relationships/hyperlink" Target="https://www.gov.uk/government/publications/health-matters-health-and-work/health-matters-health-and-wo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54A08-AE5A-43A6-AC81-288F7B3BD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Children, Young People and Families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EAE073B-3C71-4C25-8318-14E53C617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5590177"/>
              </p:ext>
            </p:extLst>
          </p:nvPr>
        </p:nvGraphicFramePr>
        <p:xfrm>
          <a:off x="841248" y="2096199"/>
          <a:ext cx="9489000" cy="374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6B90AE8-7855-4BD6-A0D0-495BE5878827}"/>
              </a:ext>
            </a:extLst>
          </p:cNvPr>
          <p:cNvSpPr txBox="1"/>
          <p:nvPr/>
        </p:nvSpPr>
        <p:spPr>
          <a:xfrm>
            <a:off x="701336" y="6125592"/>
            <a:ext cx="32048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Module Code:BMHP5004_BIRM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4B0BA2-3223-481B-B1F3-BB38D39D356A}"/>
              </a:ext>
            </a:extLst>
          </p:cNvPr>
          <p:cNvSpPr txBox="1"/>
          <p:nvPr/>
        </p:nvSpPr>
        <p:spPr>
          <a:xfrm>
            <a:off x="6995604" y="6125592"/>
            <a:ext cx="333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Lecturer: Dr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Crisford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Chogugudza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6908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1CEE6-D811-4690-A570-63BC9CA7C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3"/>
            <a:ext cx="9683871" cy="1325880"/>
          </a:xfrm>
        </p:spPr>
        <p:txBody>
          <a:bodyPr>
            <a:normAutofit fontScale="90000"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br>
              <a:rPr lang="en-GB" sz="2000" dirty="0"/>
            </a:br>
            <a:br>
              <a:rPr lang="en-GB" sz="2000" dirty="0"/>
            </a:br>
            <a:br>
              <a:rPr lang="en-GB" sz="4000" dirty="0">
                <a:latin typeface="Cooper Black" panose="0208090404030B020404" pitchFamily="18" charset="0"/>
              </a:rPr>
            </a:br>
            <a:r>
              <a:rPr lang="en-GB" sz="4000" dirty="0">
                <a:latin typeface="Cooper Black" panose="0208090404030B020404" pitchFamily="18" charset="0"/>
              </a:rPr>
              <a:t>Introduction to Case Study D</a:t>
            </a:r>
            <a:br>
              <a:rPr lang="en-GB" sz="2000" dirty="0"/>
            </a:br>
            <a:br>
              <a:rPr lang="en-GB" sz="2000" dirty="0">
                <a:latin typeface="+mn-lt"/>
              </a:rPr>
            </a:b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Family composition consists of a single mother, working age son, two secondary age daughters and a disabled primary aged son. 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7E554B-0D09-48E3-844B-DBABCD20E1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b"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Cooper Black" panose="0208090404030B020404" pitchFamily="18" charset="0"/>
                <a:cs typeface="Calibri" panose="020F0502020204030204" pitchFamily="34" charset="0"/>
              </a:rPr>
              <a:t>Referral by: </a:t>
            </a:r>
          </a:p>
          <a:p>
            <a:pPr marL="0" indent="0">
              <a:buNone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Neighbourhood Services (housing needs unit)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35" name="Content Placeholder 34">
            <a:extLst>
              <a:ext uri="{FF2B5EF4-FFF2-40B4-BE49-F238E27FC236}">
                <a16:creationId xmlns:a16="http://schemas.microsoft.com/office/drawing/2014/main" id="{34117D56-64B9-423C-9A32-8F564245920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58F23B6-C6DF-4621-A016-BE5430054FFD}"/>
              </a:ext>
            </a:extLst>
          </p:cNvPr>
          <p:cNvSpPr txBox="1"/>
          <p:nvPr/>
        </p:nvSpPr>
        <p:spPr>
          <a:xfrm>
            <a:off x="8039100" y="6135199"/>
            <a:ext cx="2859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oper Black" panose="0208090404030B020404" pitchFamily="18" charset="0"/>
                <a:cs typeface="Calibri" panose="020F0502020204030204" pitchFamily="34" charset="0"/>
              </a:rPr>
              <a:t>Roni Akhtar, 2006645</a:t>
            </a:r>
          </a:p>
        </p:txBody>
      </p:sp>
      <p:pic>
        <p:nvPicPr>
          <p:cNvPr id="38" name="Picture 37" descr="Close up of a toy house with a green roof">
            <a:extLst>
              <a:ext uri="{FF2B5EF4-FFF2-40B4-BE49-F238E27FC236}">
                <a16:creationId xmlns:a16="http://schemas.microsoft.com/office/drawing/2014/main" id="{017C1E53-7A44-4B40-A39A-8C47CA4799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74" y="3042697"/>
            <a:ext cx="3628927" cy="2703785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EDC22ADA-A1CC-4882-BDC3-70618BB7B3ED}"/>
              </a:ext>
            </a:extLst>
          </p:cNvPr>
          <p:cNvSpPr/>
          <p:nvPr/>
        </p:nvSpPr>
        <p:spPr>
          <a:xfrm>
            <a:off x="5699172" y="2108362"/>
            <a:ext cx="4892628" cy="379713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Cooper Black" panose="0208090404030B020404" pitchFamily="18" charset="0"/>
                <a:cs typeface="Calibri" panose="020F0502020204030204" pitchFamily="34" charset="0"/>
              </a:rPr>
              <a:t>Reason of Referral:</a:t>
            </a:r>
          </a:p>
          <a:p>
            <a:pPr algn="ctr"/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Domestic violence concerns</a:t>
            </a:r>
          </a:p>
          <a:p>
            <a:pPr algn="ctr"/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Rehousing needs</a:t>
            </a:r>
          </a:p>
          <a:p>
            <a:pPr algn="ctr"/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Financial concerns</a:t>
            </a:r>
          </a:p>
          <a:p>
            <a:pPr algn="ctr"/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Disability affecting primary aged son</a:t>
            </a:r>
          </a:p>
        </p:txBody>
      </p:sp>
    </p:spTree>
    <p:extLst>
      <p:ext uri="{BB962C8B-B14F-4D97-AF65-F5344CB8AC3E}">
        <p14:creationId xmlns:p14="http://schemas.microsoft.com/office/powerpoint/2010/main" val="655143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09655-9B4B-4C5A-A491-E0DEBD645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Risk factors on the child/young person/family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A87A9-F65D-48CB-A886-8770BBB3E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887324-924A-47FA-B58C-1FBE6B032505}"/>
              </a:ext>
            </a:extLst>
          </p:cNvPr>
          <p:cNvSpPr txBox="1"/>
          <p:nvPr/>
        </p:nvSpPr>
        <p:spPr>
          <a:xfrm>
            <a:off x="7762875" y="6094941"/>
            <a:ext cx="2929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oper Black" panose="0208090404030B020404" pitchFamily="18" charset="0"/>
                <a:cs typeface="Calibri" panose="020F0502020204030204" pitchFamily="34" charset="0"/>
              </a:rPr>
              <a:t>Roni Akhtar, 2006645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69BF430-8C6A-4FE8-A644-9C413BC111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8302686"/>
              </p:ext>
            </p:extLst>
          </p:nvPr>
        </p:nvGraphicFramePr>
        <p:xfrm>
          <a:off x="923827" y="2096199"/>
          <a:ext cx="4864231" cy="40421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F92B0B3-E22A-494C-9B45-1D48CD411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3376058"/>
              </p:ext>
            </p:extLst>
          </p:nvPr>
        </p:nvGraphicFramePr>
        <p:xfrm>
          <a:off x="527901" y="1878345"/>
          <a:ext cx="8889476" cy="4150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F9DEC33-72B4-4D66-ABD4-F9BADB592E5E}"/>
              </a:ext>
            </a:extLst>
          </p:cNvPr>
          <p:cNvSpPr txBox="1"/>
          <p:nvPr/>
        </p:nvSpPr>
        <p:spPr>
          <a:xfrm>
            <a:off x="4378749" y="4330659"/>
            <a:ext cx="132672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History of domestic violence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0FB4B4-C948-4827-9BE6-131AAED40018}"/>
              </a:ext>
            </a:extLst>
          </p:cNvPr>
          <p:cNvSpPr txBox="1"/>
          <p:nvPr/>
        </p:nvSpPr>
        <p:spPr>
          <a:xfrm>
            <a:off x="5177765" y="3750044"/>
            <a:ext cx="918235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Low income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205905-8415-4DFB-BB2F-B66874153F0C}"/>
              </a:ext>
            </a:extLst>
          </p:cNvPr>
          <p:cNvSpPr txBox="1"/>
          <p:nvPr/>
        </p:nvSpPr>
        <p:spPr>
          <a:xfrm>
            <a:off x="4429027" y="3985847"/>
            <a:ext cx="100866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Disabled child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1161D4-BB83-43DE-9121-C75B4E9E222B}"/>
              </a:ext>
            </a:extLst>
          </p:cNvPr>
          <p:cNvSpPr txBox="1"/>
          <p:nvPr/>
        </p:nvSpPr>
        <p:spPr>
          <a:xfrm>
            <a:off x="3780587" y="3677205"/>
            <a:ext cx="11920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Son out of care</a:t>
            </a: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CE8DDB92-0BEF-48BB-A210-E98E84991AF7}"/>
              </a:ext>
            </a:extLst>
          </p:cNvPr>
          <p:cNvSpPr/>
          <p:nvPr/>
        </p:nvSpPr>
        <p:spPr>
          <a:xfrm>
            <a:off x="4689687" y="4852442"/>
            <a:ext cx="704850" cy="478169"/>
          </a:xfrm>
          <a:prstGeom prst="downArrow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84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8FD39-4514-4925-AC40-3DE11575A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Impact of risks on the child/young person/family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228F0-366C-4B54-AE94-5C42D52329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3DE94B-DF81-4BBF-A215-618DFA5B558E}"/>
              </a:ext>
            </a:extLst>
          </p:cNvPr>
          <p:cNvSpPr/>
          <p:nvPr/>
        </p:nvSpPr>
        <p:spPr>
          <a:xfrm>
            <a:off x="772999" y="2087809"/>
            <a:ext cx="9557250" cy="37473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Poor housing condition impacts children's health (Harker, 2006).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Children in poor housing conditions are likely to suffer from declining life chances and educational attainment (Foster, 2015).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Unemployment negatively impacts health &amp; wellbeing, it’s linked to mortality and morbidity (Public Health England,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Continuous family issues can cause problems that ripple through the entire family unit (Study.com,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Victims of domestic violence are more likely to suffer from anxiety, depression and post traumatic disorder (Rivera et al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Older children  that come out of care are more likely to re enter care if there is no stability at home (Neil, </a:t>
            </a:r>
            <a:r>
              <a:rPr lang="en-GB" dirty="0" err="1">
                <a:solidFill>
                  <a:schemeClr val="tx1"/>
                </a:solidFill>
              </a:rPr>
              <a:t>Gitsels</a:t>
            </a:r>
            <a:r>
              <a:rPr lang="en-GB" dirty="0">
                <a:solidFill>
                  <a:schemeClr val="tx1"/>
                </a:solidFill>
              </a:rPr>
              <a:t> &amp; Thoburn,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Children with disabilities are at greater threat of  discrimination and are limited to programmes and services (The World Bank, 2012).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CFB3BB-1B6B-4AF6-B154-ACE9AC915828}"/>
              </a:ext>
            </a:extLst>
          </p:cNvPr>
          <p:cNvSpPr txBox="1"/>
          <p:nvPr/>
        </p:nvSpPr>
        <p:spPr>
          <a:xfrm>
            <a:off x="10342440" y="17154312"/>
            <a:ext cx="2843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oper Black" panose="0208090404030B020404" pitchFamily="18" charset="0"/>
              </a:rPr>
              <a:t>Roni Akhtar, 2006645</a:t>
            </a:r>
          </a:p>
        </p:txBody>
      </p:sp>
    </p:spTree>
    <p:extLst>
      <p:ext uri="{BB962C8B-B14F-4D97-AF65-F5344CB8AC3E}">
        <p14:creationId xmlns:p14="http://schemas.microsoft.com/office/powerpoint/2010/main" val="2381808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DCAFC-E1DF-44CA-B61C-4B23F6E67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policies and professional interventions are in place?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13EA4-78A6-4CF8-8D3B-8FC0537CE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   INTERVENTION AND POLICIES:</a:t>
            </a:r>
            <a:endParaRPr lang="en-GB" dirty="0"/>
          </a:p>
          <a:p>
            <a:endParaRPr lang="en-GB" dirty="0"/>
          </a:p>
          <a:p>
            <a:r>
              <a:rPr lang="en-GB" dirty="0"/>
              <a:t>* Local Hospital</a:t>
            </a:r>
          </a:p>
          <a:p>
            <a:r>
              <a:rPr lang="en-GB" dirty="0"/>
              <a:t>* Young People's Team</a:t>
            </a:r>
          </a:p>
          <a:p>
            <a:r>
              <a:rPr lang="en-GB" dirty="0"/>
              <a:t>* Neighbourhood Services</a:t>
            </a:r>
          </a:p>
          <a:p>
            <a:r>
              <a:rPr lang="en-GB" dirty="0"/>
              <a:t>* Jobcentre Plus</a:t>
            </a:r>
          </a:p>
          <a:p>
            <a:r>
              <a:rPr lang="en-GB" dirty="0"/>
              <a:t>* Connexions Team</a:t>
            </a:r>
          </a:p>
          <a:p>
            <a:r>
              <a:rPr lang="en-GB" dirty="0"/>
              <a:t>* Education Services</a:t>
            </a:r>
          </a:p>
          <a:p>
            <a:r>
              <a:rPr lang="en-GB" dirty="0"/>
              <a:t>* Leaving Care Team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BF626E-7539-41E8-A559-294F1D0AE079}"/>
              </a:ext>
            </a:extLst>
          </p:cNvPr>
          <p:cNvSpPr txBox="1"/>
          <p:nvPr/>
        </p:nvSpPr>
        <p:spPr>
          <a:xfrm>
            <a:off x="7972425" y="6120552"/>
            <a:ext cx="2843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ooper Black" panose="0208090404030B020404" pitchFamily="18" charset="0"/>
              </a:rPr>
              <a:t>Shaid</a:t>
            </a:r>
            <a:r>
              <a:rPr lang="en-GB" dirty="0">
                <a:latin typeface="Cooper Black" panose="0208090404030B020404" pitchFamily="18" charset="0"/>
              </a:rPr>
              <a:t> Saleem,</a:t>
            </a:r>
            <a:r>
              <a:rPr lang="en-GB" sz="1800" dirty="0">
                <a:latin typeface="Cooper Black" panose="0208090404030B020404" pitchFamily="18" charset="0"/>
                <a:cs typeface="Calibri" panose="020F0502020204030204" pitchFamily="34" charset="0"/>
              </a:rPr>
              <a:t> 1715440</a:t>
            </a:r>
            <a:endParaRPr lang="en-GB" dirty="0"/>
          </a:p>
          <a:p>
            <a:r>
              <a:rPr lang="en-GB" dirty="0">
                <a:latin typeface="Cooper Black" panose="0208090404030B0204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86808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3DD2F-1A5A-4239-9635-77EE67776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ACA63-751B-4B5A-AAAD-20764BAF8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* NHS England (2015), Special education needs, </a:t>
            </a:r>
            <a:r>
              <a:rPr lang="en-GB" dirty="0">
                <a:hlinkClick r:id="rId2"/>
              </a:rPr>
              <a:t>www.england.nhs.uk</a:t>
            </a:r>
            <a:r>
              <a:rPr lang="en-GB"/>
              <a:t>, (Accessed: 16 November 2021)</a:t>
            </a:r>
          </a:p>
          <a:p>
            <a:pPr marL="0" indent="0">
              <a:buNone/>
            </a:pPr>
            <a:r>
              <a:rPr lang="en-GB" dirty="0"/>
              <a:t>* NHS (2020), Children and young people's services, </a:t>
            </a:r>
            <a:r>
              <a:rPr lang="en-GB" dirty="0">
                <a:hlinkClick r:id="rId3"/>
              </a:rPr>
              <a:t>www.nhs.uk</a:t>
            </a:r>
            <a:r>
              <a:rPr lang="en-GB"/>
              <a:t>, (Accessed: 16 November 2021)</a:t>
            </a:r>
          </a:p>
          <a:p>
            <a:pPr marL="0" indent="0">
              <a:buNone/>
            </a:pPr>
            <a:r>
              <a:rPr lang="en-GB"/>
              <a:t>* Epping Forest Council (2021), Decorating and improvements to your council home, </a:t>
            </a:r>
            <a:r>
              <a:rPr lang="en-GB" dirty="0">
                <a:hlinkClick r:id="rId4"/>
              </a:rPr>
              <a:t>www.eppingforestdc.gov.uk</a:t>
            </a:r>
            <a:r>
              <a:rPr lang="en-GB"/>
              <a:t>, (Accessed: 16 November 2021)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* Service to schools (2020), Services to schools – Conexxions, </a:t>
            </a:r>
            <a:r>
              <a:rPr lang="en-GB" dirty="0">
                <a:hlinkClick r:id="rId5"/>
              </a:rPr>
              <a:t>www.servicetoschools.org.uk</a:t>
            </a:r>
            <a:r>
              <a:rPr lang="en-GB"/>
              <a:t>, (Accessed: 16 November 2021)</a:t>
            </a:r>
          </a:p>
          <a:p>
            <a:pPr marL="0" indent="0">
              <a:buNone/>
            </a:pPr>
            <a:r>
              <a:rPr lang="en-GB" dirty="0"/>
              <a:t>* Birmigham childrens trust (2018), Support for 18 to 21 year olds who have been in care, </a:t>
            </a:r>
            <a:r>
              <a:rPr lang="en-GB" dirty="0">
                <a:hlinkClick r:id="rId6"/>
              </a:rPr>
              <a:t>www.birminghamchildrenstrust.co.uk</a:t>
            </a:r>
            <a:r>
              <a:rPr lang="en-GB" dirty="0"/>
              <a:t>, </a:t>
            </a:r>
            <a:r>
              <a:rPr lang="en-GB"/>
              <a:t>(Accessed: 16 November 2021)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* Gov uk (2020), Department for education services and information, </a:t>
            </a:r>
            <a:r>
              <a:rPr lang="en-GB" dirty="0">
                <a:hlinkClick r:id="rId7"/>
              </a:rPr>
              <a:t>www.gov.uk</a:t>
            </a:r>
            <a:r>
              <a:rPr lang="en-GB"/>
              <a:t>, (Accessed: 16 November 2021)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* Gingerbread (2018), Jobseekers allowance – special rules for single parents, </a:t>
            </a:r>
            <a:r>
              <a:rPr lang="en-GB" dirty="0">
                <a:hlinkClick r:id="rId8"/>
              </a:rPr>
              <a:t>www.gingerbread.org.uk</a:t>
            </a:r>
            <a:r>
              <a:rPr lang="en-GB"/>
              <a:t>, (Accessed: 16 November </a:t>
            </a:r>
            <a:r>
              <a:rPr lang="en-GB" dirty="0"/>
              <a:t>2021)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108A4C-A117-4FDC-BEC1-52400BE97585}"/>
              </a:ext>
            </a:extLst>
          </p:cNvPr>
          <p:cNvSpPr txBox="1"/>
          <p:nvPr/>
        </p:nvSpPr>
        <p:spPr>
          <a:xfrm>
            <a:off x="7972425" y="6120552"/>
            <a:ext cx="2843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ooper Black" panose="0208090404030B020404" pitchFamily="18" charset="0"/>
              </a:rPr>
              <a:t>Shaid</a:t>
            </a:r>
            <a:r>
              <a:rPr lang="en-GB" dirty="0">
                <a:latin typeface="Cooper Black" panose="0208090404030B020404" pitchFamily="18" charset="0"/>
              </a:rPr>
              <a:t> Saleem, </a:t>
            </a:r>
            <a:r>
              <a:rPr lang="en-GB" sz="1800" dirty="0">
                <a:latin typeface="Cooper Black" panose="0208090404030B020404" pitchFamily="18" charset="0"/>
                <a:cs typeface="Calibri" panose="020F0502020204030204" pitchFamily="34" charset="0"/>
              </a:rPr>
              <a:t>1715440</a:t>
            </a:r>
            <a:endParaRPr lang="en-GB" dirty="0"/>
          </a:p>
          <a:p>
            <a:endParaRPr lang="en-GB" dirty="0"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80970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AFE6B-0224-4571-B4FF-B51D52108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 of Rationale</a:t>
            </a:r>
            <a:br>
              <a:rPr lang="en-GB" dirty="0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5729C-F2D9-4B77-A43A-D5D1E2A6FB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    Family D was referred by the Neighbourhood services (housing needs unit)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    </a:t>
            </a:r>
          </a:p>
          <a:p>
            <a:pPr marL="0" indent="0">
              <a:buNone/>
            </a:pPr>
            <a:r>
              <a:rPr lang="en-GB" dirty="0"/>
              <a:t>    Focus of Referral:</a:t>
            </a:r>
            <a:endParaRPr lang="en-GB"/>
          </a:p>
          <a:p>
            <a:r>
              <a:rPr lang="en-GB" dirty="0"/>
              <a:t>Domestic violence concerns between the mother and her non-resident boyfriend</a:t>
            </a:r>
          </a:p>
          <a:p>
            <a:r>
              <a:rPr lang="en-GB" dirty="0"/>
              <a:t>Re-housing needs and general finances (family was reliant on income support)</a:t>
            </a:r>
          </a:p>
          <a:p>
            <a:r>
              <a:rPr lang="en-GB" dirty="0"/>
              <a:t>Disabilities affecting the youngest child</a:t>
            </a:r>
          </a:p>
          <a:p>
            <a:pPr marL="0" indent="0">
              <a:buNone/>
            </a:pPr>
            <a:r>
              <a:rPr lang="en-GB" dirty="0"/>
              <a:t>   </a:t>
            </a:r>
          </a:p>
          <a:p>
            <a:pPr marL="0" indent="0">
              <a:buNone/>
            </a:pPr>
            <a:r>
              <a:rPr lang="en-GB" dirty="0"/>
              <a:t>    Family Members:</a:t>
            </a:r>
          </a:p>
          <a:p>
            <a:pPr marL="0" indent="0">
              <a:buNone/>
            </a:pPr>
            <a:r>
              <a:rPr lang="en-GB" dirty="0"/>
              <a:t> * Mother</a:t>
            </a:r>
          </a:p>
          <a:p>
            <a:pPr marL="0" indent="0">
              <a:buNone/>
            </a:pPr>
            <a:r>
              <a:rPr lang="en-GB" dirty="0"/>
              <a:t> * 2 daughters of secondary school age</a:t>
            </a:r>
          </a:p>
          <a:p>
            <a:pPr marL="0" indent="0">
              <a:buNone/>
            </a:pPr>
            <a:r>
              <a:rPr lang="en-GB" dirty="0"/>
              <a:t> * One disabled son of primary school age</a:t>
            </a:r>
          </a:p>
          <a:p>
            <a:pPr marL="0" indent="0">
              <a:buNone/>
            </a:pPr>
            <a:r>
              <a:rPr lang="en-GB" dirty="0"/>
              <a:t> * One son of working age (who was in care)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EF5A49-506F-4823-B1E6-EE79F4313377}"/>
              </a:ext>
            </a:extLst>
          </p:cNvPr>
          <p:cNvSpPr txBox="1"/>
          <p:nvPr/>
        </p:nvSpPr>
        <p:spPr>
          <a:xfrm>
            <a:off x="7972425" y="6120552"/>
            <a:ext cx="2843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ooper Black" panose="0208090404030B020404" pitchFamily="18" charset="0"/>
              </a:rPr>
              <a:t>Shaid</a:t>
            </a:r>
            <a:r>
              <a:rPr lang="en-GB" dirty="0">
                <a:latin typeface="Cooper Black" panose="0208090404030B020404" pitchFamily="18" charset="0"/>
              </a:rPr>
              <a:t> Saleem, </a:t>
            </a:r>
            <a:r>
              <a:rPr lang="en-GB" sz="1800" dirty="0">
                <a:latin typeface="Cooper Black" panose="0208090404030B020404" pitchFamily="18" charset="0"/>
                <a:cs typeface="Calibri" panose="020F0502020204030204" pitchFamily="34" charset="0"/>
              </a:rPr>
              <a:t>1715440</a:t>
            </a:r>
            <a:endParaRPr lang="en-GB" dirty="0"/>
          </a:p>
          <a:p>
            <a:endParaRPr lang="en-GB" dirty="0"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674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5167E-6468-4D3C-AC6F-825AD1926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multi disciplinary services policies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4A33A-39B2-4C01-9CAC-D6B9FA5E8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81B29A-E5CF-42E6-9092-ADBFDDC8D08B}"/>
              </a:ext>
            </a:extLst>
          </p:cNvPr>
          <p:cNvSpPr txBox="1"/>
          <p:nvPr/>
        </p:nvSpPr>
        <p:spPr>
          <a:xfrm>
            <a:off x="7620000" y="6120552"/>
            <a:ext cx="31960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ooper Black" panose="0208090404030B020404" pitchFamily="18" charset="0"/>
              </a:rPr>
              <a:t>Kemiica</a:t>
            </a:r>
            <a:r>
              <a:rPr lang="en-GB" dirty="0">
                <a:latin typeface="Cooper Black" panose="0208090404030B020404" pitchFamily="18" charset="0"/>
              </a:rPr>
              <a:t> Prince,</a:t>
            </a:r>
            <a:r>
              <a:rPr lang="en-GB" sz="1800" dirty="0">
                <a:latin typeface="Cooper Black" panose="0208090404030B020404" pitchFamily="18" charset="0"/>
                <a:cs typeface="Calibri" panose="020F0502020204030204" pitchFamily="34" charset="0"/>
              </a:rPr>
              <a:t> 1915210</a:t>
            </a:r>
            <a:endParaRPr lang="en-GB" dirty="0"/>
          </a:p>
          <a:p>
            <a:endParaRPr lang="en-GB" dirty="0"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7723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DF876-72CF-4250-91BA-2506DFE54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D180C-D270-4D54-AA54-655EE809B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CFE963-32FB-461E-B53E-A5BD2E490DAD}"/>
              </a:ext>
            </a:extLst>
          </p:cNvPr>
          <p:cNvSpPr txBox="1"/>
          <p:nvPr/>
        </p:nvSpPr>
        <p:spPr>
          <a:xfrm>
            <a:off x="7648575" y="6120552"/>
            <a:ext cx="3167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ooper Black" panose="0208090404030B020404" pitchFamily="18" charset="0"/>
              </a:rPr>
              <a:t>Kemiica</a:t>
            </a:r>
            <a:r>
              <a:rPr lang="en-GB" dirty="0">
                <a:latin typeface="Cooper Black" panose="0208090404030B020404" pitchFamily="18" charset="0"/>
              </a:rPr>
              <a:t> Prince,</a:t>
            </a:r>
            <a:r>
              <a:rPr lang="en-GB" sz="1800" dirty="0">
                <a:latin typeface="Cooper Black" panose="0208090404030B020404" pitchFamily="18" charset="0"/>
                <a:cs typeface="Calibri" panose="020F0502020204030204" pitchFamily="34" charset="0"/>
              </a:rPr>
              <a:t> 1915210</a:t>
            </a:r>
            <a:endParaRPr lang="en-GB" dirty="0"/>
          </a:p>
          <a:p>
            <a:r>
              <a:rPr lang="en-GB" dirty="0">
                <a:latin typeface="Cooper Black" panose="0208090404030B0204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9563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BBBA8-511D-4D4F-8A87-473A9B76A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interventions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7B263-AC71-40BF-AE04-7CE7698AE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9BB787-B7D0-44F5-B42F-A4C1EF0840F3}"/>
              </a:ext>
            </a:extLst>
          </p:cNvPr>
          <p:cNvSpPr txBox="1"/>
          <p:nvPr/>
        </p:nvSpPr>
        <p:spPr>
          <a:xfrm>
            <a:off x="7753350" y="6120552"/>
            <a:ext cx="3062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oper Black" panose="0208090404030B020404" pitchFamily="18" charset="0"/>
              </a:rPr>
              <a:t>Damarah Gayle, 1918750</a:t>
            </a:r>
          </a:p>
        </p:txBody>
      </p:sp>
    </p:spTree>
    <p:extLst>
      <p:ext uri="{BB962C8B-B14F-4D97-AF65-F5344CB8AC3E}">
        <p14:creationId xmlns:p14="http://schemas.microsoft.com/office/powerpoint/2010/main" val="27056180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E14BA-E716-46AB-88ED-A7C471F92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6F62F-3185-479F-8FA0-1BC5FE9CB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9F08A5-4467-4E5F-8EC2-806E42966C9C}"/>
              </a:ext>
            </a:extLst>
          </p:cNvPr>
          <p:cNvSpPr txBox="1"/>
          <p:nvPr/>
        </p:nvSpPr>
        <p:spPr>
          <a:xfrm>
            <a:off x="7753350" y="6120552"/>
            <a:ext cx="3062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oper Black" panose="0208090404030B020404" pitchFamily="18" charset="0"/>
              </a:rPr>
              <a:t>Damarah Gayle, 1918750</a:t>
            </a:r>
          </a:p>
        </p:txBody>
      </p:sp>
    </p:spTree>
    <p:extLst>
      <p:ext uri="{BB962C8B-B14F-4D97-AF65-F5344CB8AC3E}">
        <p14:creationId xmlns:p14="http://schemas.microsoft.com/office/powerpoint/2010/main" val="3118736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E2940-A8B7-46D2-AAF8-0C021218D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35294-D205-4BCC-98C4-93A1F498E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00" dirty="0"/>
              <a:t>Foster, D. (2015) ‘How are children affected by poor housing?’, </a:t>
            </a:r>
            <a:r>
              <a:rPr lang="en-GB" sz="900" i="1" dirty="0"/>
              <a:t>The Guardian</a:t>
            </a:r>
            <a:r>
              <a:rPr lang="en-GB" sz="900" dirty="0"/>
              <a:t>, 11th November.</a:t>
            </a:r>
          </a:p>
          <a:p>
            <a:r>
              <a:rPr lang="en-GB" sz="900" dirty="0"/>
              <a:t>Harker, L. (2006) </a:t>
            </a:r>
            <a:r>
              <a:rPr lang="en-GB" sz="900" i="1" dirty="0"/>
              <a:t>The impact of bad housing on children’s lives</a:t>
            </a:r>
            <a:r>
              <a:rPr lang="en-GB" sz="900" dirty="0"/>
              <a:t>. Available at: </a:t>
            </a:r>
            <a:r>
              <a:rPr lang="en-GB" sz="900" dirty="0">
                <a:hlinkClick r:id="rId2"/>
              </a:rPr>
              <a:t>https://assets.ctfassets.net/6sxvmndnpn0s/4LTXp3mya7IigRmNG8x9KK/6922b5a4c6ea756ea94da71ebdc001a5/Chance_of_a_Lifetime.pdf</a:t>
            </a:r>
            <a:r>
              <a:rPr lang="en-GB" sz="900" dirty="0"/>
              <a:t> (Accessed: 05 November 2021).</a:t>
            </a:r>
          </a:p>
          <a:p>
            <a:r>
              <a:rPr lang="en-GB" sz="900" dirty="0"/>
              <a:t>Neil, E., </a:t>
            </a:r>
            <a:r>
              <a:rPr lang="en-GB" sz="900" dirty="0" err="1"/>
              <a:t>Gitsels</a:t>
            </a:r>
            <a:r>
              <a:rPr lang="en-GB" sz="900" dirty="0"/>
              <a:t>, L. and Thoburn, J. (2019) ‘Returning children home from care: What can be learned from local authority data?’ </a:t>
            </a:r>
            <a:r>
              <a:rPr lang="en-GB" sz="900" i="1" dirty="0"/>
              <a:t>Child &amp; Family Social Work</a:t>
            </a:r>
            <a:r>
              <a:rPr lang="en-GB" sz="900" dirty="0"/>
              <a:t>, 25(3), pp. 548-556. (Accessed: 06 November 2021).  </a:t>
            </a:r>
            <a:r>
              <a:rPr lang="en-GB" sz="900" dirty="0">
                <a:hlinkClick r:id="rId3"/>
              </a:rPr>
              <a:t>https://doi.org/10.1111/cfs.12724</a:t>
            </a:r>
            <a:endParaRPr lang="en-GB" sz="900" dirty="0"/>
          </a:p>
          <a:p>
            <a:r>
              <a:rPr lang="en-GB" sz="900" dirty="0"/>
              <a:t>Public Health England (2019) </a:t>
            </a:r>
            <a:r>
              <a:rPr lang="en-GB" sz="900" i="1" dirty="0"/>
              <a:t>Health Matters: health and work. Available at</a:t>
            </a:r>
            <a:r>
              <a:rPr lang="en-GB" sz="900" dirty="0"/>
              <a:t>: </a:t>
            </a:r>
            <a:r>
              <a:rPr lang="en-GB" sz="900" dirty="0">
                <a:hlinkClick r:id="rId4"/>
              </a:rPr>
              <a:t>https://www.gov.uk/government/publications/health-matters-health-and-work/health-matters-health-and-work</a:t>
            </a:r>
            <a:r>
              <a:rPr lang="en-GB" sz="900" dirty="0"/>
              <a:t> (Accessed: 05 November 2021).</a:t>
            </a:r>
          </a:p>
          <a:p>
            <a:r>
              <a:rPr lang="en-GB" sz="900" dirty="0"/>
              <a:t>Rivera, F. et al. (2019) ‘The Effects Of Violence On Health’ </a:t>
            </a:r>
            <a:r>
              <a:rPr lang="en-GB" sz="900" i="1" dirty="0"/>
              <a:t>Health Affairs</a:t>
            </a:r>
            <a:r>
              <a:rPr lang="en-GB" sz="900" dirty="0"/>
              <a:t>, 38(10). (Accessed: 06 November 2021). DOI: </a:t>
            </a:r>
            <a:r>
              <a:rPr lang="en-GB" sz="900" dirty="0">
                <a:hlinkClick r:id="rId5"/>
              </a:rPr>
              <a:t>https://doi.org/10.1377/hlthaff.2019.00480</a:t>
            </a:r>
            <a:endParaRPr lang="en-GB" sz="900" dirty="0"/>
          </a:p>
          <a:p>
            <a:r>
              <a:rPr lang="en-GB" sz="900" dirty="0"/>
              <a:t>Study.com (2021) </a:t>
            </a:r>
            <a:r>
              <a:rPr lang="en-GB" sz="900" i="1" dirty="0"/>
              <a:t>How Family Conflicts Affect Health</a:t>
            </a:r>
            <a:r>
              <a:rPr lang="en-GB" sz="900" dirty="0"/>
              <a:t>. Available at: </a:t>
            </a:r>
            <a:r>
              <a:rPr lang="en-GB" sz="900" dirty="0">
                <a:hlinkClick r:id="rId6"/>
              </a:rPr>
              <a:t>https://study.com/academy/lesson/how-family-conflict-affects-health.html</a:t>
            </a:r>
            <a:r>
              <a:rPr lang="en-GB" sz="900" dirty="0"/>
              <a:t> (Accessed: 05 November 2021).</a:t>
            </a:r>
          </a:p>
          <a:p>
            <a:r>
              <a:rPr lang="en-GB" sz="900" dirty="0"/>
              <a:t>The World Bank (2021) </a:t>
            </a:r>
            <a:r>
              <a:rPr lang="en-GB" sz="900" i="1" dirty="0"/>
              <a:t>Disability Inclusion</a:t>
            </a:r>
            <a:r>
              <a:rPr lang="en-GB" sz="900" dirty="0"/>
              <a:t>. Available at: </a:t>
            </a:r>
            <a:r>
              <a:rPr lang="en-GB" sz="900" dirty="0">
                <a:hlinkClick r:id="rId7"/>
              </a:rPr>
              <a:t>https://www.worldbank.org/en/topic/disability#1</a:t>
            </a:r>
            <a:r>
              <a:rPr lang="en-GB" sz="900" dirty="0"/>
              <a:t> (Accessed; 07 November 2021).</a:t>
            </a:r>
          </a:p>
          <a:p>
            <a:pPr marL="0" indent="0">
              <a:buNone/>
            </a:pPr>
            <a:endParaRPr lang="en-GB" sz="900" dirty="0"/>
          </a:p>
          <a:p>
            <a:pPr marL="0" indent="0">
              <a:buNone/>
            </a:pPr>
            <a:endParaRPr lang="en-GB" sz="900" dirty="0"/>
          </a:p>
          <a:p>
            <a:pPr marL="0" indent="0">
              <a:buNone/>
            </a:pPr>
            <a:endParaRPr lang="en-GB" sz="900" dirty="0"/>
          </a:p>
          <a:p>
            <a:pPr marL="0" indent="0">
              <a:buNone/>
            </a:pPr>
            <a:endParaRPr lang="en-GB" sz="900" dirty="0"/>
          </a:p>
          <a:p>
            <a:pPr marL="0" indent="0">
              <a:buNone/>
            </a:pPr>
            <a:endParaRPr lang="en-GB" sz="900" dirty="0"/>
          </a:p>
          <a:p>
            <a:pPr marL="0" indent="0">
              <a:buNone/>
            </a:pPr>
            <a:endParaRPr lang="en-GB" sz="9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570240"/>
      </p:ext>
    </p:extLst>
  </p:cSld>
  <p:clrMapOvr>
    <a:masterClrMapping/>
  </p:clrMapOvr>
</p:sld>
</file>

<file path=ppt/theme/theme1.xml><?xml version="1.0" encoding="utf-8"?>
<a:theme xmlns:a="http://schemas.openxmlformats.org/drawingml/2006/main" name="MimeoVTI">
  <a:themeElements>
    <a:clrScheme name="AnalogousFromRegularSeed_2SEEDS">
      <a:dk1>
        <a:srgbClr val="000000"/>
      </a:dk1>
      <a:lt1>
        <a:srgbClr val="FFFFFF"/>
      </a:lt1>
      <a:dk2>
        <a:srgbClr val="412429"/>
      </a:dk2>
      <a:lt2>
        <a:srgbClr val="E8E5E2"/>
      </a:lt2>
      <a:accent1>
        <a:srgbClr val="3B6EB1"/>
      </a:accent1>
      <a:accent2>
        <a:srgbClr val="4CAFC1"/>
      </a:accent2>
      <a:accent3>
        <a:srgbClr val="4D4EC3"/>
      </a:accent3>
      <a:accent4>
        <a:srgbClr val="B1583B"/>
      </a:accent4>
      <a:accent5>
        <a:srgbClr val="C39B4D"/>
      </a:accent5>
      <a:accent6>
        <a:srgbClr val="A1AA38"/>
      </a:accent6>
      <a:hlink>
        <a:srgbClr val="AA7938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meoVTI" id="{63E3BFD8-7F9C-46D1-A4F3-04054403C108}" vid="{C505C190-EE38-45FD-8294-6454536D04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695</TotalTime>
  <Words>631</Words>
  <Application>Microsoft Office PowerPoint</Application>
  <PresentationFormat>Widescreen</PresentationFormat>
  <Paragraphs>74</Paragraphs>
  <Slides>12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MimeoVTI</vt:lpstr>
      <vt:lpstr>Children, Young People and Families</vt:lpstr>
      <vt:lpstr>   Introduction to Case Study D  Family composition consists of a single mother, working age son, two secondary age daughters and a disabled primary aged son.   </vt:lpstr>
      <vt:lpstr>Risk factors on the child/young person/family </vt:lpstr>
      <vt:lpstr>Impact of risks on the child/young person/family</vt:lpstr>
      <vt:lpstr>What policies and professional interventions are in place?</vt:lpstr>
      <vt:lpstr>References</vt:lpstr>
      <vt:lpstr>Analysis of Rationale </vt:lpstr>
      <vt:lpstr>Current multi disciplinary services policies </vt:lpstr>
      <vt:lpstr>PowerPoint Presentation</vt:lpstr>
      <vt:lpstr>Professional interventions used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Children, Young People and Families</dc:title>
  <dc:creator>roniakhtar5@gmail.com</dc:creator>
  <cp:lastModifiedBy>roniakhtar5@gmail.com</cp:lastModifiedBy>
  <cp:revision>333</cp:revision>
  <dcterms:created xsi:type="dcterms:W3CDTF">2021-11-05T12:54:38Z</dcterms:created>
  <dcterms:modified xsi:type="dcterms:W3CDTF">2021-11-17T15:16:59Z</dcterms:modified>
</cp:coreProperties>
</file>