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1" r:id="rId4"/>
    <p:sldId id="258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  <a:tblStyle styleId="{E8034E78-7F5D-4C2E-B375-FC64B27BC917}" styleName="">
    <a:wholeTbl>
      <a:tcTxStyle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7E7E7"/>
          </a:solidFill>
        </a:fill>
      </a:tcStyle>
    </a:wholeTbl>
    <a:band1H>
      <a:tcStyle>
        <a:tcBdr/>
        <a:fill>
          <a:solidFill>
            <a:srgbClr val="CBCBCB"/>
          </a:solidFill>
        </a:fill>
      </a:tcStyle>
    </a:band1H>
    <a:band1V>
      <a:tcStyle>
        <a:tcBdr/>
        <a:fill>
          <a:solidFill>
            <a:srgbClr val="CBCBCB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>
          <a:left>
            <a:ln w="2540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</a:tcBdr>
        <a:fill>
          <a:solidFill>
            <a:srgbClr val="AAAAAA"/>
          </a:solidFill>
        </a:fill>
      </a:tcStyle>
    </a:lastCol>
    <a:firstCol>
      <a:tcTxStyle b="on">
        <a:font>
          <a:latin typeface=""/>
          <a:ea typeface=""/>
          <a:cs typeface=""/>
        </a:font>
      </a:tcTxStyle>
      <a:tcStyle>
        <a:tcBdr>
          <a:right>
            <a:ln w="2540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</a:tcBdr>
        <a:fill>
          <a:solidFill>
            <a:srgbClr val="AAAAAA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2540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AAAAAA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2540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000000"/>
          </a:solidFill>
        </a:fill>
      </a:tcStyle>
    </a:firstRow>
  </a:tblStyle>
  <a:tblStyle styleId="{93296810-A885-4BE3-A3E7-6D5BEEA58F35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F1E8"/>
          </a:solidFill>
        </a:fill>
      </a:tcStyle>
    </a:wholeTbl>
    <a:band1H>
      <a:tcStyle>
        <a:tcBdr/>
        <a:fill>
          <a:solidFill>
            <a:srgbClr val="D0E1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0E1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EA72E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EA72E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EA72E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EA72E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D0F5F9C-78D6-4507-01A4-D60653E13F7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3A15B3-22C4-F0C2-74EC-EAC7DCAD8D32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902FBA3E-03A5-4F9D-8D3F-5B2AFA65DC18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72B4521-8942-1468-DAEE-FD4FCEFD54D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07D3DF8-BD63-D587-E859-3FD8ADBF6EFB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39A2AA-0179-E36E-BED5-A38E45D7C3C3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363330-4520-B77F-D946-47EB0B04BA2C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08EB28BC-7313-4799-879D-DB666E0EEE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033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76FE5F-510E-9905-9B39-E3B596C831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2CA5AA-5F07-1CF3-559D-DBDA2A2370C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70A6D4-01C4-3A40-107A-15391F0CD40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AEAEBD8-CFF4-42D4-A77C-677B9E17BC58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CD92F-6E11-5D37-766D-CF5E1F99E99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774420" y="802294"/>
            <a:ext cx="8637074" cy="2920712"/>
          </a:xfrm>
        </p:spPr>
        <p:txBody>
          <a:bodyPr bIns="0" anchor="b"/>
          <a:lstStyle>
            <a:lvl1pPr>
              <a:defRPr sz="6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8EEAB0-5D24-7976-A88C-30D77CE89C6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774420" y="3724076"/>
            <a:ext cx="8637074" cy="977621"/>
          </a:xfrm>
        </p:spPr>
        <p:txBody>
          <a:bodyPr tIns="91440" bIns="91440" anchorCtr="1"/>
          <a:lstStyle>
            <a:lvl1pPr marL="0" indent="0" algn="ctr">
              <a:buNone/>
              <a:defRPr sz="1800" cap="all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F30404-8419-8C56-6F3C-4619C19361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54BF27-74FC-4DB2-885D-DDCA90872881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328E4-A774-4F47-0774-D727323F7B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8CC7F-7327-E3C0-8681-512D8C152A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76832" y="798975"/>
            <a:ext cx="811017" cy="503578"/>
          </a:xfrm>
        </p:spPr>
        <p:txBody>
          <a:bodyPr/>
          <a:lstStyle>
            <a:lvl1pPr>
              <a:defRPr/>
            </a:lvl1pPr>
          </a:lstStyle>
          <a:p>
            <a:pPr lvl="0"/>
            <a:fld id="{4FD2D7C9-3BBA-45C5-80A1-79DA783458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88261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98EB2-205F-AC14-7281-4D95B2A6F9C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14EA9-9B8D-76E2-91D0-2243C4327E8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AB86B-BFB8-B2CE-321E-757AC68E39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D1F5C1-B83B-4EBF-AACB-DEF6D17FB596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15BD8-E3C0-5DDA-58F4-0156CDA4A7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508E82-AEA8-E378-187A-52F72DBA8F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12B58C-0B33-40D1-86D8-B17A572CE23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93434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1B198-B987-C657-7809-E7AEC8C907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74420" y="1756132"/>
            <a:ext cx="8643155" cy="1969004"/>
          </a:xfrm>
        </p:spPr>
        <p:txBody>
          <a:bodyPr anchor="b"/>
          <a:lstStyle>
            <a:lvl1pPr>
              <a:defRPr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51162D-065B-4DCB-E51C-ECD5C089D6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74420" y="3725137"/>
            <a:ext cx="8643155" cy="1093988"/>
          </a:xfrm>
        </p:spPr>
        <p:txBody>
          <a:bodyPr tIns="91440"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E5650-D7A6-1A1D-08B8-2A1352A3E3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5AF5E2-FE22-40D7-8870-EBF1A9BB272D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0745C3-9C9D-C95F-14A3-5E85A82CFC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AC941-2F23-7FB3-52FE-2AB7D1F11D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20B533-3812-4221-BB85-B2538EC8DF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03054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3B45A-D7DA-E64D-9B03-1C686419F7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9214" y="804891"/>
            <a:ext cx="9293577" cy="10593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92A5B-3A5F-8A64-90ED-CC1613E9F5A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47330" y="2010875"/>
            <a:ext cx="4488652" cy="344859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B65893-ACCD-0692-6040-7F548AFBB82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54139" y="2017340"/>
            <a:ext cx="4488652" cy="344151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889A38-4E7E-6321-29B5-6BC8F137AA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564553-3006-4701-B95A-2F36C82A9122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817E67-0AB9-DFB9-0C0C-D26DFDFABF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1AE23B-DF66-7D14-D9E8-5BC062602B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C258B9-8548-4F6C-8673-64DF4161EE4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790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69FFF-FD9C-B69A-76C5-6D2625FF54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7193" y="804159"/>
            <a:ext cx="9295607" cy="105631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2B9C9-C448-D1EB-006D-C6F7D94DC76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47193" y="2019552"/>
            <a:ext cx="4488789" cy="80194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FB8C2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B79F88-C924-A2CC-ED0A-8170E6E5CFE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447193" y="2824270"/>
            <a:ext cx="4488789" cy="264445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70E9F0-4DB5-C24B-E0E3-22A41155E57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56023" y="2023000"/>
            <a:ext cx="4488789" cy="80223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FB8C2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97808C-9D7D-4D4E-16D5-8C7F0025002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56023" y="2821490"/>
            <a:ext cx="4488789" cy="263736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2A00DD-D896-9832-AA3A-DCEDB86CB2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CF4579-8A4B-4363-ADD6-ACADB473C90B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DDE62-46E0-F75C-C632-913026CCCD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10A7CA-49FF-4797-5C63-09B11BC4A1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AE4732-4697-439A-88E4-782AAC9233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976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DA149-DB6E-8CD9-D04B-F2732ECCAC8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7299E2-5CFB-BFE3-0AD4-F985A08839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D04609-018B-434E-8ED7-B1E634A28CDE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81647D-D860-EFDD-6113-19F68FFAEC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17C1F6-45ED-9ACE-CD22-4D449CC8BC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1BA932-0526-472F-A583-B506F40920D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944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86F37-998E-65BF-396C-EBAC592AB6B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133267-7AA6-4608-B1A1-78CE8B5D541B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8CA734-850B-6CC8-2F0F-27980D3BB8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D93656-D8C5-0C76-4854-76F571DBB73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4EDA6F-AE0E-4A91-82AB-CC48854A29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524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E4BF5-5772-068A-46E7-EDD43FFFE8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4669" y="798975"/>
            <a:ext cx="2961970" cy="2406517"/>
          </a:xfrm>
        </p:spPr>
        <p:txBody>
          <a:bodyPr anchor="b" anchorCtr="0"/>
          <a:lstStyle>
            <a:lvl1pPr algn="l"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CEDE9-F994-2E39-E90B-77B6C9A952F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30328" y="798975"/>
            <a:ext cx="6012472" cy="4658822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290CD5-C938-D9AE-9CF5-CD9B8ECD02D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44669" y="3205493"/>
            <a:ext cx="2961970" cy="2248180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55D670-417B-0127-60B2-E2318BD20A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C65015-4D4D-48CF-A277-747DB396817E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0C9683-2C78-7136-9D5C-22757A3BC6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3BED5-2003-1D85-BBCB-158FB564DF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A279F5-0AD0-40A4-A548-F45A9DE839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593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F0C335D4-1D29-DFD6-88C4-E88CCF9CB9D1}"/>
              </a:ext>
            </a:extLst>
          </p:cNvPr>
          <p:cNvGrpSpPr/>
          <p:nvPr/>
        </p:nvGrpSpPr>
        <p:grpSpPr>
          <a:xfrm>
            <a:off x="7477387" y="482172"/>
            <a:ext cx="4074529" cy="5149105"/>
            <a:chOff x="7477387" y="482172"/>
            <a:chExt cx="4074529" cy="5149105"/>
          </a:xfrm>
        </p:grpSpPr>
        <p:sp>
          <p:nvSpPr>
            <p:cNvPr id="3" name="Rectangle 17">
              <a:extLst>
                <a:ext uri="{FF2B5EF4-FFF2-40B4-BE49-F238E27FC236}">
                  <a16:creationId xmlns:a16="http://schemas.microsoft.com/office/drawing/2014/main" id="{D2C9945E-4FEE-1866-368B-28BB17CC4F7F}"/>
                </a:ext>
              </a:extLst>
            </p:cNvPr>
            <p:cNvSpPr/>
            <p:nvPr/>
          </p:nvSpPr>
          <p:spPr>
            <a:xfrm>
              <a:off x="7477387" y="482172"/>
              <a:ext cx="4074529" cy="5149105"/>
            </a:xfrm>
            <a:prstGeom prst="rect">
              <a:avLst/>
            </a:prstGeom>
            <a:blipFill>
              <a:blip r:embed="rId2">
                <a:alphaModFix amt="30000"/>
              </a:blip>
              <a:tile sx="100000" sy="100000" algn="ctr"/>
            </a:blipFill>
            <a:ln cap="flat">
              <a:noFill/>
              <a:prstDash val="solid"/>
            </a:ln>
            <a:effectLst>
              <a:outerShdw dist="228601" dir="4740049" algn="tl">
                <a:srgbClr val="000000">
                  <a:alpha val="34000"/>
                </a:srgbClr>
              </a:outerShdw>
            </a:effectLst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4" name="Rectangle 18">
              <a:extLst>
                <a:ext uri="{FF2B5EF4-FFF2-40B4-BE49-F238E27FC236}">
                  <a16:creationId xmlns:a16="http://schemas.microsoft.com/office/drawing/2014/main" id="{62EF25A9-DCBC-6B55-5C45-1C19558F4704}"/>
                </a:ext>
              </a:extLst>
            </p:cNvPr>
            <p:cNvSpPr/>
            <p:nvPr/>
          </p:nvSpPr>
          <p:spPr>
            <a:xfrm>
              <a:off x="7790450" y="812508"/>
              <a:ext cx="3450287" cy="4466450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/>
            </a:gradFill>
            <a:ln w="38103" cap="flat">
              <a:solidFill>
                <a:srgbClr val="3E352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D0BC51A1-5794-CAD6-1294-EDE6709DA5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207" y="1129512"/>
            <a:ext cx="5532330" cy="1922297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BE611349-E934-7025-FCDF-9268A71AC77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8124389" y="1122544"/>
            <a:ext cx="2791169" cy="3866330"/>
          </a:xfrm>
          <a:solidFill>
            <a:srgbClr val="7F7F7F">
              <a:alpha val="80000"/>
            </a:srgbClr>
          </a:solidFill>
        </p:spPr>
        <p:txBody>
          <a:bodyPr anchorCtr="1"/>
          <a:lstStyle>
            <a:lvl1pPr algn="ctr"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91F1C7AA-1C95-12B4-B40A-C560E1B560C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450329" y="3059600"/>
            <a:ext cx="5524402" cy="2090135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595FEB13-1578-76D8-FEB7-656951B966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447385" y="5469858"/>
            <a:ext cx="5527346" cy="320122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5A697E87-F72D-4CA6-A180-70AFEFA47BE1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72BE8472-6ED4-DDBD-CAC2-B690EF66E8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447385" y="318640"/>
            <a:ext cx="5541007" cy="32092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9FD0C41B-D45F-1ECF-C066-2BBB2FB9EA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C252CB-5080-471C-A89D-146CB61E08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087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CFE0E-58ED-2AEC-EDAF-A5B871844F5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454AC9-0AA0-67CE-5BE0-3CFA862D2E2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26D49-330A-E804-4273-83B8609787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E2C12E-027C-438C-A900-BC09A44006D1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50DBC9-CECC-35AF-B8F7-94CD1287D10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CE673C-432B-2C6E-478B-CD9C2E6A68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449449-758E-4F0A-823A-FD23BFFFB6B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242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686071-B191-4829-4115-F43AE2ABAC8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127056" y="798975"/>
            <a:ext cx="1615744" cy="4659892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54C662-C021-56AA-C167-3D458C927AE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444669" y="798975"/>
            <a:ext cx="7518654" cy="465989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44656-BC3A-7812-A207-82209E1D27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1E8EE2-0620-4E34-BEBB-BDDDC87EECE2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7AFFE0-CE00-BE20-C4C6-325D2F13DA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6BF90-73F0-D316-8F2D-D0BDD353EC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30C2F2-AEE4-4CB3-9728-BCDD8F98FB6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409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494949"/>
            </a:gs>
            <a:gs pos="100000">
              <a:srgbClr val="000000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52A029-F6AD-87D8-3BEE-2E7E68CEF6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1582" y="804516"/>
            <a:ext cx="9291218" cy="10492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EC0A7E-C3FD-DDE7-7DE1-1FC5E5711F2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51582" y="2015730"/>
            <a:ext cx="9291218" cy="34506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03092-0732-17C8-9BD8-7E9DE43479D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42075" y="330372"/>
            <a:ext cx="3500716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fld id="{C923C1A5-4C59-4FCA-8A70-AC1915FF0750}" type="datetime1">
              <a:rPr lang="en-GB"/>
              <a:pPr lvl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9B17B7-A93A-404C-585A-C6BE56E936C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451582" y="329302"/>
            <a:ext cx="5626769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5F428-280F-16B7-A9C7-D513A2FFB89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480060" y="798975"/>
            <a:ext cx="811017" cy="50357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FB8C29"/>
                </a:solidFill>
                <a:uFillTx/>
                <a:latin typeface="Rockwell"/>
              </a:defRPr>
            </a:lvl1pPr>
          </a:lstStyle>
          <a:p>
            <a:pPr lvl="0"/>
            <a:fld id="{43061258-409C-4640-87C7-90CD274E052A}" type="slidenum">
              <a:t>‹#›</a:t>
            </a:fld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AE6AE464-827C-243B-8EFE-67B42CDDB8CB}"/>
              </a:ext>
            </a:extLst>
          </p:cNvPr>
          <p:cNvSpPr/>
          <p:nvPr/>
        </p:nvSpPr>
        <p:spPr>
          <a:xfrm>
            <a:off x="0" y="3622295"/>
            <a:ext cx="12191996" cy="2505986"/>
          </a:xfrm>
          <a:prstGeom prst="rect">
            <a:avLst/>
          </a:prstGeom>
          <a:gradFill>
            <a:gsLst>
              <a:gs pos="0">
                <a:srgbClr val="454545">
                  <a:alpha val="0"/>
                </a:srgbClr>
              </a:gs>
              <a:gs pos="100000">
                <a:srgbClr val="454545">
                  <a:alpha val="80000"/>
                </a:srgbClr>
              </a:gs>
            </a:gsLst>
            <a:lin ang="5400000"/>
          </a:gra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pic>
        <p:nvPicPr>
          <p:cNvPr id="8" name="Picture 9">
            <a:extLst>
              <a:ext uri="{FF2B5EF4-FFF2-40B4-BE49-F238E27FC236}">
                <a16:creationId xmlns:a16="http://schemas.microsoft.com/office/drawing/2014/main" id="{930DB5A9-C0D5-27BB-7F4C-794000B65CE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1538" b="-1538"/>
          <a:stretch>
            <a:fillRect/>
          </a:stretch>
        </p:blipFill>
        <p:spPr>
          <a:xfrm>
            <a:off x="0" y="6129342"/>
            <a:ext cx="12191996" cy="742950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D6E867F5-86BB-B3EB-BD83-A44222833BD4}"/>
              </a:ext>
            </a:extLst>
          </p:cNvPr>
          <p:cNvCxnSpPr/>
          <p:nvPr/>
        </p:nvCxnSpPr>
        <p:spPr>
          <a:xfrm>
            <a:off x="0" y="6138138"/>
            <a:ext cx="12191996" cy="0"/>
          </a:xfrm>
          <a:prstGeom prst="straightConnector1">
            <a:avLst/>
          </a:prstGeom>
          <a:noFill/>
          <a:ln w="12701" cap="flat">
            <a:solidFill>
              <a:srgbClr val="000001">
                <a:alpha val="20000"/>
              </a:srgbClr>
            </a:solidFill>
            <a:prstDash val="solid"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ctr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3200" b="0" i="0" u="none" strike="noStrike" kern="1200" cap="all" spc="0" baseline="0">
          <a:solidFill>
            <a:srgbClr val="FB8C29"/>
          </a:solidFill>
          <a:uFillTx/>
          <a:latin typeface="Rockwell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FB8C29"/>
        </a:buClr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FFFFFF"/>
          </a:solidFill>
          <a:uFillTx/>
          <a:latin typeface="Rockwell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FB8C29"/>
        </a:buClr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FFFFFF"/>
          </a:solidFill>
          <a:uFillTx/>
          <a:latin typeface="Rockwell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FB8C29"/>
        </a:buClr>
        <a:buSzPct val="100000"/>
        <a:buFont typeface="Arial" pitchFamily="34"/>
        <a:buChar char="•"/>
        <a:tabLst/>
        <a:defRPr lang="en-GB" sz="1600" b="0" i="0" u="none" strike="noStrike" kern="1200" cap="none" spc="0" baseline="0">
          <a:solidFill>
            <a:srgbClr val="FFFFFF"/>
          </a:solidFill>
          <a:uFillTx/>
          <a:latin typeface="Rockwell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FB8C29"/>
        </a:buClr>
        <a:buSzPct val="100000"/>
        <a:buFont typeface="Arial" pitchFamily="34"/>
        <a:buChar char="•"/>
        <a:tabLst/>
        <a:defRPr lang="en-GB" sz="1400" b="0" i="0" u="none" strike="noStrike" kern="1200" cap="none" spc="0" baseline="0">
          <a:solidFill>
            <a:srgbClr val="FFFFFF"/>
          </a:solidFill>
          <a:uFillTx/>
          <a:latin typeface="Rockwell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FB8C29"/>
        </a:buClr>
        <a:buSzPct val="100000"/>
        <a:buFont typeface="Arial" pitchFamily="34"/>
        <a:buChar char="•"/>
        <a:tabLst/>
        <a:defRPr lang="en-GB" sz="1200" b="0" i="0" u="none" strike="noStrike" kern="1200" cap="none" spc="0" baseline="0">
          <a:solidFill>
            <a:srgbClr val="FFFFFF"/>
          </a:solidFill>
          <a:uFillTx/>
          <a:latin typeface="Rockwel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rprem.com/life/formulate-your-personal-action-plan-to-achieve-goals" TargetMode="External"/><Relationship Id="rId2" Type="http://schemas.openxmlformats.org/officeDocument/2006/relationships/hyperlink" Target="https://www.iccwales.com/venue/services-facilities/outside-spaces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tw-media.com/international/from-invisible-to-influencer-icc-wales-launches-series-of-masterclasses-130225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9A6F6-0311-DEF6-AA5A-DB1787AAE71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2027" y="1209220"/>
            <a:ext cx="9147941" cy="233723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3471E3-58DF-9230-2ADB-AD61AE6F180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60155" y="4299856"/>
            <a:ext cx="9147941" cy="1324307"/>
          </a:xfrm>
        </p:spPr>
        <p:txBody>
          <a:bodyPr anchorCtr="0">
            <a:noAutofit/>
          </a:bodyPr>
          <a:lstStyle/>
          <a:p>
            <a:pPr lvl="0" algn="l"/>
            <a:endParaRPr lang="pl-PL" sz="1200">
              <a:latin typeface="Arial" pitchFamily="34"/>
              <a:cs typeface="Arial" pitchFamily="34"/>
            </a:endParaRPr>
          </a:p>
          <a:p>
            <a:pPr lvl="0" algn="l"/>
            <a:r>
              <a:rPr lang="pl-PL" sz="1200">
                <a:latin typeface="Arial" pitchFamily="34"/>
                <a:cs typeface="Arial" pitchFamily="34"/>
              </a:rPr>
              <a:t>Sylwia Anna Smardzewska</a:t>
            </a:r>
          </a:p>
          <a:p>
            <a:pPr lvl="0" algn="l"/>
            <a:r>
              <a:rPr lang="pl-PL" sz="1200">
                <a:latin typeface="Arial" pitchFamily="34"/>
                <a:cs typeface="Arial" pitchFamily="34"/>
              </a:rPr>
              <a:t>2240770</a:t>
            </a:r>
          </a:p>
          <a:p>
            <a:pPr lvl="0" algn="l"/>
            <a:r>
              <a:rPr lang="pl-PL" sz="1200">
                <a:latin typeface="Arial" pitchFamily="34"/>
                <a:cs typeface="Arial" pitchFamily="34"/>
              </a:rPr>
              <a:t>BMIH6007</a:t>
            </a:r>
          </a:p>
          <a:p>
            <a:pPr lvl="0" algn="l"/>
            <a:r>
              <a:rPr lang="pl-PL" sz="1200">
                <a:latin typeface="Arial" pitchFamily="34"/>
                <a:cs typeface="Arial" pitchFamily="34"/>
              </a:rPr>
              <a:t>Kathryn Flynn</a:t>
            </a:r>
            <a:endParaRPr lang="en-GB" sz="1200">
              <a:latin typeface="Arial" pitchFamily="34"/>
              <a:cs typeface="Arial" pitchFamily="34"/>
            </a:endParaRPr>
          </a:p>
        </p:txBody>
      </p:sp>
      <p:pic>
        <p:nvPicPr>
          <p:cNvPr id="4" name="Picture 30" descr="A purple and blue background with white text&#10;&#10;AI-generated content may be incorrect.">
            <a:extLst>
              <a:ext uri="{FF2B5EF4-FFF2-40B4-BE49-F238E27FC236}">
                <a16:creationId xmlns:a16="http://schemas.microsoft.com/office/drawing/2014/main" id="{4F141413-CA4E-E44F-B806-C817D24F26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810" y="587812"/>
            <a:ext cx="10392896" cy="374206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2471B3A7-7D75-7EAA-3FF8-6E566419EC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05758" y="352428"/>
            <a:ext cx="5603808" cy="2038353"/>
          </a:xfrm>
        </p:spPr>
        <p:txBody>
          <a:bodyPr/>
          <a:lstStyle/>
          <a:p>
            <a:pPr lvl="0"/>
            <a:r>
              <a:rPr lang="en-US" sz="5600" i="1">
                <a:solidFill>
                  <a:srgbClr val="FFFFFF"/>
                </a:solidFill>
              </a:rPr>
              <a:t>Introduction to the event</a:t>
            </a:r>
          </a:p>
        </p:txBody>
      </p:sp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FDD39107-F754-8305-0787-A08CB1095B4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19221" y="2870959"/>
            <a:ext cx="5603799" cy="4072765"/>
          </a:xfrm>
        </p:spPr>
        <p:txBody>
          <a:bodyPr tIns="45720"/>
          <a:lstStyle/>
          <a:p>
            <a:pPr lvl="0">
              <a:lnSpc>
                <a:spcPct val="100000"/>
              </a:lnSpc>
            </a:pPr>
            <a:r>
              <a:rPr lang="pl-PL" sz="2000">
                <a:latin typeface="Bell MT" pitchFamily="18"/>
              </a:rPr>
              <a:t>Role: Event planner – MICE Industry</a:t>
            </a:r>
          </a:p>
          <a:p>
            <a:pPr lvl="0">
              <a:lnSpc>
                <a:spcPct val="100000"/>
              </a:lnSpc>
            </a:pPr>
            <a:r>
              <a:rPr lang="pl-PL" sz="2000">
                <a:latin typeface="Bell MT" pitchFamily="18"/>
              </a:rPr>
              <a:t>Theme: Visit Wales – Year of Croeso 2025</a:t>
            </a:r>
          </a:p>
          <a:p>
            <a:pPr lvl="0">
              <a:lnSpc>
                <a:spcPct val="100000"/>
              </a:lnSpc>
            </a:pPr>
            <a:r>
              <a:rPr lang="en-US" sz="2000">
                <a:latin typeface="Bell MT" pitchFamily="18"/>
              </a:rPr>
              <a:t>Type: </a:t>
            </a:r>
            <a:r>
              <a:rPr lang="pl-PL" sz="2000">
                <a:latin typeface="Bell MT" pitchFamily="18"/>
              </a:rPr>
              <a:t>International</a:t>
            </a:r>
            <a:r>
              <a:rPr lang="en-US" sz="2000">
                <a:latin typeface="Bell MT" pitchFamily="18"/>
              </a:rPr>
              <a:t> cultural business event (conference + showcase)</a:t>
            </a:r>
          </a:p>
          <a:p>
            <a:pPr lvl="0">
              <a:lnSpc>
                <a:spcPct val="100000"/>
              </a:lnSpc>
            </a:pPr>
            <a:r>
              <a:rPr lang="en-US" sz="2000">
                <a:latin typeface="Bell MT" pitchFamily="18"/>
              </a:rPr>
              <a:t>Objective: Promote Wales's hospitality and culture</a:t>
            </a:r>
          </a:p>
          <a:p>
            <a:pPr lvl="0">
              <a:lnSpc>
                <a:spcPct val="100000"/>
              </a:lnSpc>
            </a:pPr>
            <a:r>
              <a:rPr lang="en-US" sz="2000">
                <a:latin typeface="Bell MT" pitchFamily="18"/>
              </a:rPr>
              <a:t>Time: </a:t>
            </a:r>
            <a:r>
              <a:rPr lang="pl-PL" sz="2000">
                <a:latin typeface="Bell MT" pitchFamily="18"/>
              </a:rPr>
              <a:t>23</a:t>
            </a:r>
            <a:r>
              <a:rPr lang="en-US" sz="2000">
                <a:latin typeface="Bell MT" pitchFamily="18"/>
              </a:rPr>
              <a:t> May 2025</a:t>
            </a:r>
            <a:r>
              <a:rPr lang="pl-PL" sz="2000">
                <a:latin typeface="Bell MT" pitchFamily="18"/>
              </a:rPr>
              <a:t> – 25 May 2025</a:t>
            </a:r>
          </a:p>
          <a:p>
            <a:pPr lvl="0">
              <a:lnSpc>
                <a:spcPct val="100000"/>
              </a:lnSpc>
            </a:pPr>
            <a:r>
              <a:rPr lang="en-US" sz="2000">
                <a:latin typeface="Bell MT" pitchFamily="18"/>
              </a:rPr>
              <a:t>Venue: ICC Wales</a:t>
            </a:r>
          </a:p>
          <a:p>
            <a:pPr lvl="0">
              <a:lnSpc>
                <a:spcPct val="100000"/>
              </a:lnSpc>
            </a:pPr>
            <a:r>
              <a:rPr lang="en-US" sz="2000">
                <a:latin typeface="Bell MT" pitchFamily="18"/>
              </a:rPr>
              <a:t>Duration: 3 days</a:t>
            </a:r>
          </a:p>
          <a:p>
            <a:pPr lvl="0">
              <a:lnSpc>
                <a:spcPct val="100000"/>
              </a:lnSpc>
            </a:pPr>
            <a:r>
              <a:rPr lang="en-US" sz="2000">
                <a:latin typeface="Bell MT" pitchFamily="18"/>
              </a:rPr>
              <a:t>Focus: ‘Sense of Place’ – culture, language, people</a:t>
            </a:r>
            <a:endParaRPr lang="pl-PL" sz="2000">
              <a:latin typeface="Bell MT" pitchFamily="18"/>
            </a:endParaRPr>
          </a:p>
          <a:p>
            <a:pPr lvl="0">
              <a:lnSpc>
                <a:spcPct val="100000"/>
              </a:lnSpc>
            </a:pPr>
            <a:endParaRPr lang="pl-PL" sz="2000">
              <a:latin typeface="Bell MT" pitchFamily="18"/>
            </a:endParaRPr>
          </a:p>
          <a:p>
            <a:pPr lvl="0">
              <a:lnSpc>
                <a:spcPct val="100000"/>
              </a:lnSpc>
            </a:pPr>
            <a:endParaRPr lang="pl-PL" sz="2000">
              <a:latin typeface="Bell MT" pitchFamily="18"/>
            </a:endParaRPr>
          </a:p>
          <a:p>
            <a:pPr lvl="0">
              <a:lnSpc>
                <a:spcPct val="100000"/>
              </a:lnSpc>
            </a:pPr>
            <a:r>
              <a:rPr lang="pl-PL" sz="1000">
                <a:solidFill>
                  <a:srgbClr val="000000"/>
                </a:solidFill>
                <a:latin typeface="Arial" pitchFamily="34"/>
                <a:cs typeface="Arial" pitchFamily="34"/>
              </a:rPr>
              <a:t>(</a:t>
            </a:r>
            <a:r>
              <a:rPr lang="en-GB" sz="1000">
                <a:solidFill>
                  <a:srgbClr val="000000"/>
                </a:solidFill>
                <a:latin typeface="Arial" pitchFamily="34"/>
                <a:cs typeface="Arial" pitchFamily="34"/>
              </a:rPr>
              <a:t>Visit Wales, 2025b; Getz and Page, 2019</a:t>
            </a:r>
            <a:r>
              <a:rPr lang="pl-PL" sz="1000">
                <a:solidFill>
                  <a:srgbClr val="000000"/>
                </a:solidFill>
                <a:latin typeface="Arial" pitchFamily="34"/>
                <a:cs typeface="Arial" pitchFamily="34"/>
              </a:rPr>
              <a:t>)</a:t>
            </a:r>
          </a:p>
          <a:p>
            <a:pPr lvl="0">
              <a:lnSpc>
                <a:spcPct val="100000"/>
              </a:lnSpc>
            </a:pPr>
            <a:endParaRPr lang="en-US" sz="2000">
              <a:latin typeface="Bell MT" pitchFamily="18"/>
            </a:endParaRPr>
          </a:p>
          <a:p>
            <a:pPr lvl="0">
              <a:lnSpc>
                <a:spcPct val="100000"/>
              </a:lnSpc>
            </a:pPr>
            <a:endParaRPr lang="en-US" sz="100"/>
          </a:p>
        </p:txBody>
      </p:sp>
      <p:pic>
        <p:nvPicPr>
          <p:cNvPr id="4" name="Picture 8" descr="A large building with a large stage and people in front&#10;&#10;AI-generated content may be incorrect.">
            <a:extLst>
              <a:ext uri="{FF2B5EF4-FFF2-40B4-BE49-F238E27FC236}">
                <a16:creationId xmlns:a16="http://schemas.microsoft.com/office/drawing/2014/main" id="{BCB3C885-82CA-5FB7-896B-0218FF9179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124" r="6583" b="1"/>
          <a:stretch>
            <a:fillRect/>
          </a:stretch>
        </p:blipFill>
        <p:spPr>
          <a:xfrm>
            <a:off x="6740362" y="1606408"/>
            <a:ext cx="5451643" cy="525159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blipFill>
          <a:blip r:embed="rId2"/>
          <a:tile sx="100000" sy="100000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4F70A-583C-A4C0-B132-AE178AF2CA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2910" y="617814"/>
            <a:ext cx="4626708" cy="5131859"/>
          </a:xfrm>
        </p:spPr>
        <p:txBody>
          <a:bodyPr anchor="t" anchorCtr="0"/>
          <a:lstStyle/>
          <a:p>
            <a:pPr lvl="0" algn="r"/>
            <a:r>
              <a:rPr lang="en-US" sz="5400">
                <a:solidFill>
                  <a:srgbClr val="000000"/>
                </a:solidFill>
                <a:latin typeface="Bell MT" pitchFamily="18"/>
              </a:rPr>
              <a:t>Strategic Action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B535F-BEE5-AC29-93CD-DCA7E3E481B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792998" y="1590836"/>
            <a:ext cx="5672178" cy="5095219"/>
          </a:xfrm>
        </p:spPr>
        <p:txBody>
          <a:bodyPr tIns="45720"/>
          <a:lstStyle/>
          <a:p>
            <a:pPr marL="342900" lvl="0" indent="-342900">
              <a:buChar char="•"/>
            </a:pPr>
            <a:r>
              <a:rPr lang="en-US">
                <a:solidFill>
                  <a:srgbClr val="000000"/>
                </a:solidFill>
                <a:latin typeface="Bell MT" pitchFamily="18"/>
              </a:rPr>
              <a:t>Consistent with the Welsh Culture Strategy (2022)</a:t>
            </a:r>
          </a:p>
          <a:p>
            <a:pPr marL="342900" lvl="0" indent="-342900">
              <a:buChar char="•"/>
            </a:pPr>
            <a:r>
              <a:rPr lang="en-US">
                <a:solidFill>
                  <a:srgbClr val="000000"/>
                </a:solidFill>
                <a:latin typeface="Bell MT" pitchFamily="18"/>
              </a:rPr>
              <a:t>Market insights: Immersive experiences are what tourists are after.</a:t>
            </a:r>
          </a:p>
          <a:p>
            <a:pPr marL="342900" lvl="0" indent="-342900">
              <a:buChar char="•"/>
            </a:pPr>
            <a:r>
              <a:rPr lang="en-US">
                <a:solidFill>
                  <a:srgbClr val="000000"/>
                </a:solidFill>
                <a:latin typeface="Bell MT" pitchFamily="18"/>
              </a:rPr>
              <a:t>Innovation: A hybrid format that highlights the distinctive Welsh identity; </a:t>
            </a:r>
          </a:p>
          <a:p>
            <a:pPr marL="342900" lvl="0" indent="-342900">
              <a:buChar char="•"/>
            </a:pPr>
            <a:r>
              <a:rPr lang="en-US">
                <a:solidFill>
                  <a:srgbClr val="000000"/>
                </a:solidFill>
                <a:latin typeface="Bell MT" pitchFamily="18"/>
              </a:rPr>
              <a:t>Opportunity: Link Welsh tourism with global trade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596E0E05-75FE-2CA0-071D-7E197BE39A57}"/>
              </a:ext>
            </a:extLst>
          </p:cNvPr>
          <p:cNvSpPr txBox="1"/>
          <p:nvPr/>
        </p:nvSpPr>
        <p:spPr>
          <a:xfrm>
            <a:off x="9612630" y="6555260"/>
            <a:ext cx="2198208" cy="2616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(Richards, 2010; Yeoman, 2012)</a:t>
            </a:r>
          </a:p>
        </p:txBody>
      </p:sp>
      <p:pic>
        <p:nvPicPr>
          <p:cNvPr id="5" name="Picture 6" descr="A group of people sitting around a table with writing on paper&#10;&#10;AI-generated content may be incorrect.">
            <a:extLst>
              <a:ext uri="{FF2B5EF4-FFF2-40B4-BE49-F238E27FC236}">
                <a16:creationId xmlns:a16="http://schemas.microsoft.com/office/drawing/2014/main" id="{BCF022BF-B9DB-8AAD-6CFD-D003376DD7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942685">
            <a:off x="282714" y="2755718"/>
            <a:ext cx="4480358" cy="340482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C2B58-2096-779B-4DD7-C65E7969A8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168889" y="1494851"/>
            <a:ext cx="5961888" cy="2373060"/>
          </a:xfrm>
        </p:spPr>
        <p:txBody>
          <a:bodyPr anchor="t" anchorCtr="0"/>
          <a:lstStyle/>
          <a:p>
            <a:pPr lvl="0" algn="r"/>
            <a:r>
              <a:rPr lang="en-US" sz="7200">
                <a:solidFill>
                  <a:srgbClr val="FFFFFF"/>
                </a:solidFill>
              </a:rPr>
              <a:t>Marketing operations</a:t>
            </a:r>
          </a:p>
        </p:txBody>
      </p:sp>
      <p:grpSp>
        <p:nvGrpSpPr>
          <p:cNvPr id="3" name="Text Placeholder 2">
            <a:extLst>
              <a:ext uri="{FF2B5EF4-FFF2-40B4-BE49-F238E27FC236}">
                <a16:creationId xmlns:a16="http://schemas.microsoft.com/office/drawing/2014/main" id="{9D2B5B1C-8B41-E0DC-449F-6BBE083ED967}"/>
              </a:ext>
            </a:extLst>
          </p:cNvPr>
          <p:cNvGrpSpPr/>
          <p:nvPr/>
        </p:nvGrpSpPr>
        <p:grpSpPr>
          <a:xfrm>
            <a:off x="5956538" y="1593168"/>
            <a:ext cx="5345089" cy="5090555"/>
            <a:chOff x="5956538" y="1593168"/>
            <a:chExt cx="5345089" cy="5090555"/>
          </a:xfrm>
        </p:grpSpPr>
        <p:sp>
          <p:nvSpPr>
            <p:cNvPr id="4" name="Free-form: Shape 3">
              <a:extLst>
                <a:ext uri="{FF2B5EF4-FFF2-40B4-BE49-F238E27FC236}">
                  <a16:creationId xmlns:a16="http://schemas.microsoft.com/office/drawing/2014/main" id="{099EB48F-3BAF-26D7-F503-26E76024599E}"/>
                </a:ext>
              </a:extLst>
            </p:cNvPr>
            <p:cNvSpPr/>
            <p:nvPr/>
          </p:nvSpPr>
          <p:spPr>
            <a:xfrm>
              <a:off x="5956538" y="1593168"/>
              <a:ext cx="2545278" cy="15271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45278"/>
                <a:gd name="f7" fmla="val 1527166"/>
                <a:gd name="f8" fmla="+- 0 0 -90"/>
                <a:gd name="f9" fmla="*/ f3 1 2545278"/>
                <a:gd name="f10" fmla="*/ f4 1 152716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545278"/>
                <a:gd name="f19" fmla="*/ f15 1 1527166"/>
                <a:gd name="f20" fmla="*/ 0 f16 1"/>
                <a:gd name="f21" fmla="*/ 0 f15 1"/>
                <a:gd name="f22" fmla="*/ 2545278 f16 1"/>
                <a:gd name="f23" fmla="*/ 1527166 f15 1"/>
                <a:gd name="f24" fmla="+- f17 0 f1"/>
                <a:gd name="f25" fmla="*/ f20 1 2545278"/>
                <a:gd name="f26" fmla="*/ f21 1 1527166"/>
                <a:gd name="f27" fmla="*/ f22 1 2545278"/>
                <a:gd name="f28" fmla="*/ f23 1 152716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545278" h="152716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B8C29"/>
            </a:solidFill>
            <a:ln w="15873" cap="flat">
              <a:solidFill>
                <a:srgbClr val="FFFFFF"/>
              </a:solidFill>
              <a:prstDash val="solid"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Rockwell"/>
                </a:rPr>
                <a:t>Target market: International travel trade, DMCs, cultural </a:t>
              </a:r>
              <a:r>
                <a:rPr lang="pl-PL" sz="2000" b="0" i="0" u="none" strike="noStrike" kern="1200" cap="none" spc="0" baseline="0">
                  <a:solidFill>
                    <a:srgbClr val="FFFFFF"/>
                  </a:solidFill>
                  <a:uFillTx/>
                  <a:latin typeface="Rockwell"/>
                </a:rPr>
                <a:t>touritsts</a:t>
              </a: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Rockwell"/>
                </a:rPr>
                <a:t> </a:t>
              </a:r>
            </a:p>
          </p:txBody>
        </p:sp>
        <p:sp>
          <p:nvSpPr>
            <p:cNvPr id="5" name="Free-form: Shape 4">
              <a:extLst>
                <a:ext uri="{FF2B5EF4-FFF2-40B4-BE49-F238E27FC236}">
                  <a16:creationId xmlns:a16="http://schemas.microsoft.com/office/drawing/2014/main" id="{363EB24C-38AB-FF10-C36B-087C42BBC41D}"/>
                </a:ext>
              </a:extLst>
            </p:cNvPr>
            <p:cNvSpPr/>
            <p:nvPr/>
          </p:nvSpPr>
          <p:spPr>
            <a:xfrm>
              <a:off x="8756349" y="1593168"/>
              <a:ext cx="2545278" cy="15271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45278"/>
                <a:gd name="f7" fmla="val 1527166"/>
                <a:gd name="f8" fmla="+- 0 0 -90"/>
                <a:gd name="f9" fmla="*/ f3 1 2545278"/>
                <a:gd name="f10" fmla="*/ f4 1 152716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545278"/>
                <a:gd name="f19" fmla="*/ f15 1 1527166"/>
                <a:gd name="f20" fmla="*/ 0 f16 1"/>
                <a:gd name="f21" fmla="*/ 0 f15 1"/>
                <a:gd name="f22" fmla="*/ 2545278 f16 1"/>
                <a:gd name="f23" fmla="*/ 1527166 f15 1"/>
                <a:gd name="f24" fmla="+- f17 0 f1"/>
                <a:gd name="f25" fmla="*/ f20 1 2545278"/>
                <a:gd name="f26" fmla="*/ f21 1 1527166"/>
                <a:gd name="f27" fmla="*/ f22 1 2545278"/>
                <a:gd name="f28" fmla="*/ f23 1 152716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545278" h="152716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B8C29"/>
            </a:solidFill>
            <a:ln w="15873" cap="flat">
              <a:solidFill>
                <a:srgbClr val="FFFFFF"/>
              </a:solidFill>
              <a:prstDash val="solid"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Rockwell"/>
                </a:rPr>
                <a:t>Demand: Post-Brexit tourism visibility and authentic cultural interest </a:t>
              </a:r>
            </a:p>
          </p:txBody>
        </p:sp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4B2FF313-D8D4-F7DA-FBE2-CFD5304F0A27}"/>
                </a:ext>
              </a:extLst>
            </p:cNvPr>
            <p:cNvSpPr/>
            <p:nvPr/>
          </p:nvSpPr>
          <p:spPr>
            <a:xfrm>
              <a:off x="5956538" y="3374867"/>
              <a:ext cx="2545278" cy="15271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45278"/>
                <a:gd name="f7" fmla="val 1527166"/>
                <a:gd name="f8" fmla="+- 0 0 -90"/>
                <a:gd name="f9" fmla="*/ f3 1 2545278"/>
                <a:gd name="f10" fmla="*/ f4 1 152716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545278"/>
                <a:gd name="f19" fmla="*/ f15 1 1527166"/>
                <a:gd name="f20" fmla="*/ 0 f16 1"/>
                <a:gd name="f21" fmla="*/ 0 f15 1"/>
                <a:gd name="f22" fmla="*/ 2545278 f16 1"/>
                <a:gd name="f23" fmla="*/ 1527166 f15 1"/>
                <a:gd name="f24" fmla="+- f17 0 f1"/>
                <a:gd name="f25" fmla="*/ f20 1 2545278"/>
                <a:gd name="f26" fmla="*/ f21 1 1527166"/>
                <a:gd name="f27" fmla="*/ f22 1 2545278"/>
                <a:gd name="f28" fmla="*/ f23 1 152716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545278" h="152716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B8C29"/>
            </a:solidFill>
            <a:ln w="15873" cap="flat">
              <a:solidFill>
                <a:srgbClr val="FFFFFF"/>
              </a:solidFill>
              <a:prstDash val="solid"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Rockwell"/>
                </a:rPr>
                <a:t>Competition: UK and European expos 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D972AB33-B821-CF17-C5BF-5593AD3F2C52}"/>
                </a:ext>
              </a:extLst>
            </p:cNvPr>
            <p:cNvSpPr/>
            <p:nvPr/>
          </p:nvSpPr>
          <p:spPr>
            <a:xfrm>
              <a:off x="8756349" y="3374867"/>
              <a:ext cx="2545278" cy="15271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45278"/>
                <a:gd name="f7" fmla="val 1527166"/>
                <a:gd name="f8" fmla="+- 0 0 -90"/>
                <a:gd name="f9" fmla="*/ f3 1 2545278"/>
                <a:gd name="f10" fmla="*/ f4 1 152716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545278"/>
                <a:gd name="f19" fmla="*/ f15 1 1527166"/>
                <a:gd name="f20" fmla="*/ 0 f16 1"/>
                <a:gd name="f21" fmla="*/ 0 f15 1"/>
                <a:gd name="f22" fmla="*/ 2545278 f16 1"/>
                <a:gd name="f23" fmla="*/ 1527166 f15 1"/>
                <a:gd name="f24" fmla="+- f17 0 f1"/>
                <a:gd name="f25" fmla="*/ f20 1 2545278"/>
                <a:gd name="f26" fmla="*/ f21 1 1527166"/>
                <a:gd name="f27" fmla="*/ f22 1 2545278"/>
                <a:gd name="f28" fmla="*/ f23 1 152716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545278" h="152716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B8C29"/>
            </a:solidFill>
            <a:ln w="15873" cap="flat">
              <a:solidFill>
                <a:srgbClr val="FFFFFF"/>
              </a:solidFill>
              <a:prstDash val="solid"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Rockwell"/>
                </a:rPr>
                <a:t>Marketing: Hosted buyers, social media campaigns, trade media </a:t>
              </a: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D1271CE9-1558-4D72-D03F-D7C4F1997ABA}"/>
                </a:ext>
              </a:extLst>
            </p:cNvPr>
            <p:cNvSpPr/>
            <p:nvPr/>
          </p:nvSpPr>
          <p:spPr>
            <a:xfrm>
              <a:off x="5956538" y="5156557"/>
              <a:ext cx="2545278" cy="15271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45278"/>
                <a:gd name="f7" fmla="val 1527166"/>
                <a:gd name="f8" fmla="+- 0 0 -90"/>
                <a:gd name="f9" fmla="*/ f3 1 2545278"/>
                <a:gd name="f10" fmla="*/ f4 1 152716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545278"/>
                <a:gd name="f19" fmla="*/ f15 1 1527166"/>
                <a:gd name="f20" fmla="*/ 0 f16 1"/>
                <a:gd name="f21" fmla="*/ 0 f15 1"/>
                <a:gd name="f22" fmla="*/ 2545278 f16 1"/>
                <a:gd name="f23" fmla="*/ 1527166 f15 1"/>
                <a:gd name="f24" fmla="+- f17 0 f1"/>
                <a:gd name="f25" fmla="*/ f20 1 2545278"/>
                <a:gd name="f26" fmla="*/ f21 1 1527166"/>
                <a:gd name="f27" fmla="*/ f22 1 2545278"/>
                <a:gd name="f28" fmla="*/ f23 1 152716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545278" h="152716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B8C29"/>
            </a:solidFill>
            <a:ln w="15873" cap="flat">
              <a:solidFill>
                <a:srgbClr val="FFFFFF"/>
              </a:solidFill>
              <a:prstDash val="solid"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Rockwell"/>
                </a:rPr>
                <a:t>Support from Visit Wales and the Welsh Gov campaign 'Year of Croeso’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3F1AD3FC-0350-588F-A669-4CD80DA3F5CC}"/>
                </a:ext>
              </a:extLst>
            </p:cNvPr>
            <p:cNvSpPr/>
            <p:nvPr/>
          </p:nvSpPr>
          <p:spPr>
            <a:xfrm>
              <a:off x="8756349" y="5156557"/>
              <a:ext cx="2545278" cy="15271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45278"/>
                <a:gd name="f7" fmla="val 1527166"/>
                <a:gd name="f8" fmla="+- 0 0 -90"/>
                <a:gd name="f9" fmla="*/ f3 1 2545278"/>
                <a:gd name="f10" fmla="*/ f4 1 152716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545278"/>
                <a:gd name="f19" fmla="*/ f15 1 1527166"/>
                <a:gd name="f20" fmla="*/ 0 f16 1"/>
                <a:gd name="f21" fmla="*/ 0 f15 1"/>
                <a:gd name="f22" fmla="*/ 2545278 f16 1"/>
                <a:gd name="f23" fmla="*/ 1527166 f15 1"/>
                <a:gd name="f24" fmla="+- f17 0 f1"/>
                <a:gd name="f25" fmla="*/ f20 1 2545278"/>
                <a:gd name="f26" fmla="*/ f21 1 1527166"/>
                <a:gd name="f27" fmla="*/ f22 1 2545278"/>
                <a:gd name="f28" fmla="*/ f23 1 152716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545278" h="152716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B8C29"/>
            </a:solidFill>
            <a:ln w="15873" cap="flat">
              <a:solidFill>
                <a:srgbClr val="FFFFFF"/>
              </a:solidFill>
              <a:prstDash val="solid"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FFFFFF"/>
                  </a:solidFill>
                  <a:uFillTx/>
                  <a:latin typeface="Rockwell"/>
                </a:rPr>
                <a:t>Audience: Estimated 5,000–6,000 visitors</a:t>
              </a:r>
              <a:endParaRPr lang="en-US" sz="2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endParaRPr>
            </a:p>
          </p:txBody>
        </p:sp>
      </p:grpSp>
      <p:sp>
        <p:nvSpPr>
          <p:cNvPr id="10" name="TextBox 4">
            <a:extLst>
              <a:ext uri="{FF2B5EF4-FFF2-40B4-BE49-F238E27FC236}">
                <a16:creationId xmlns:a16="http://schemas.microsoft.com/office/drawing/2014/main" id="{FA1D7CEF-3912-A861-A77C-F0188472190A}"/>
              </a:ext>
            </a:extLst>
          </p:cNvPr>
          <p:cNvSpPr txBox="1"/>
          <p:nvPr/>
        </p:nvSpPr>
        <p:spPr>
          <a:xfrm>
            <a:off x="427994" y="6374117"/>
            <a:ext cx="4256531" cy="4154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(International Journal of Event and Festival Management, 2020; Richards, 2010)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82802-2130-8E28-8D2E-E01E97E643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39007" y="55888"/>
            <a:ext cx="5537368" cy="1600200"/>
          </a:xfrm>
        </p:spPr>
        <p:txBody>
          <a:bodyPr/>
          <a:lstStyle/>
          <a:p>
            <a:pPr lvl="0"/>
            <a:r>
              <a:rPr lang="en-US" sz="5000">
                <a:solidFill>
                  <a:srgbClr val="FFFFFF"/>
                </a:solidFill>
                <a:latin typeface="Bell MT" pitchFamily="18"/>
              </a:rPr>
              <a:t>Operational plans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B9BD63-7240-597C-57C7-0996E333132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404046" y="3451475"/>
            <a:ext cx="5088654" cy="1198120"/>
          </a:xfrm>
        </p:spPr>
        <p:txBody>
          <a:bodyPr tIns="45720" anchorCtr="0">
            <a:noAutofit/>
          </a:bodyPr>
          <a:lstStyle/>
          <a:p>
            <a:pPr lvl="0" algn="r"/>
            <a:r>
              <a:rPr lang="en-US">
                <a:latin typeface="Bell MT" pitchFamily="18"/>
              </a:rPr>
              <a:t>Venue: ICC Wales (accessible, high-tech)</a:t>
            </a:r>
          </a:p>
          <a:p>
            <a:pPr lvl="0" algn="r"/>
            <a:r>
              <a:rPr lang="en-US">
                <a:latin typeface="Bell MT" pitchFamily="18"/>
              </a:rPr>
              <a:t>Logistics: live stages, shuttle services, and more than fifty employees (AV, security, F&amp;B, and volunteers).</a:t>
            </a:r>
          </a:p>
          <a:p>
            <a:pPr lvl="0" algn="r"/>
            <a:r>
              <a:rPr lang="en-US">
                <a:latin typeface="Bell MT" pitchFamily="18"/>
              </a:rPr>
              <a:t>Resources: breakouts, food stands, and exhibits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2247A963-DB1A-F0AD-89E5-062062E5D436}"/>
              </a:ext>
            </a:extLst>
          </p:cNvPr>
          <p:cNvSpPr txBox="1"/>
          <p:nvPr/>
        </p:nvSpPr>
        <p:spPr>
          <a:xfrm>
            <a:off x="1841757" y="6366747"/>
            <a:ext cx="6094475" cy="2539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)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B71257C2-A435-F36B-AF1F-AC11D081E1C3}"/>
              </a:ext>
            </a:extLst>
          </p:cNvPr>
          <p:cNvSpPr txBox="1"/>
          <p:nvPr/>
        </p:nvSpPr>
        <p:spPr>
          <a:xfrm>
            <a:off x="9530334" y="6584274"/>
            <a:ext cx="2567178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(Montgomery &amp; Strick, 2009; O'Toole, 2011</a:t>
            </a:r>
            <a:endParaRPr lang="en-GB" sz="10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pic>
        <p:nvPicPr>
          <p:cNvPr id="6" name="Picture 10" descr="A red dragon on a brick wall&#10;&#10;AI-generated content may be incorrect.">
            <a:extLst>
              <a:ext uri="{FF2B5EF4-FFF2-40B4-BE49-F238E27FC236}">
                <a16:creationId xmlns:a16="http://schemas.microsoft.com/office/drawing/2014/main" id="{02D0C9DC-1957-DF76-2972-E303FF1678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626" y="1990575"/>
            <a:ext cx="6219511" cy="480412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4990-161A-C8F0-34CE-5DC7249AF2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1916" y="815004"/>
            <a:ext cx="4737780" cy="2269677"/>
          </a:xfrm>
        </p:spPr>
        <p:txBody>
          <a:bodyPr anchorCtr="0"/>
          <a:lstStyle/>
          <a:p>
            <a:pPr lvl="0" algn="r"/>
            <a:r>
              <a:rPr lang="en-US" sz="4900">
                <a:solidFill>
                  <a:srgbClr val="FFFFFF"/>
                </a:solidFill>
                <a:latin typeface="Bell MT" pitchFamily="18"/>
              </a:rPr>
              <a:t>Highlights of the program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D9CEC0-4735-835C-7A69-CF87CF60DE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4014773"/>
            <a:ext cx="4495803" cy="1913125"/>
          </a:xfrm>
        </p:spPr>
        <p:txBody>
          <a:bodyPr tIns="45720" anchorCtr="0"/>
          <a:lstStyle/>
          <a:p>
            <a:pPr lvl="0" algn="r">
              <a:lnSpc>
                <a:spcPct val="100000"/>
              </a:lnSpc>
            </a:pPr>
            <a:r>
              <a:rPr lang="en-US" sz="1900">
                <a:latin typeface="Bell MT" pitchFamily="18"/>
              </a:rPr>
              <a:t>The Tourism Business Forum on Day 1</a:t>
            </a:r>
          </a:p>
          <a:p>
            <a:pPr lvl="0" algn="r">
              <a:lnSpc>
                <a:spcPct val="100000"/>
              </a:lnSpc>
            </a:pPr>
            <a:r>
              <a:rPr lang="en-US" sz="1900">
                <a:latin typeface="Bell MT" pitchFamily="18"/>
              </a:rPr>
              <a:t>The Croeso Culture Showcase on Day 2</a:t>
            </a:r>
          </a:p>
          <a:p>
            <a:pPr lvl="0" algn="r">
              <a:lnSpc>
                <a:spcPct val="100000"/>
              </a:lnSpc>
            </a:pPr>
            <a:r>
              <a:rPr lang="en-US" sz="1900">
                <a:latin typeface="Bell MT" pitchFamily="18"/>
              </a:rPr>
              <a:t>The Sustainable Wales Panels on Day 3 and the Evening Gala featuring Welsh storytelling, cuisine, and music</a:t>
            </a:r>
          </a:p>
          <a:p>
            <a:pPr lvl="0" algn="r">
              <a:lnSpc>
                <a:spcPct val="100000"/>
              </a:lnSpc>
            </a:pPr>
            <a:endParaRPr lang="en-US" sz="1000"/>
          </a:p>
        </p:txBody>
      </p:sp>
      <p:pic>
        <p:nvPicPr>
          <p:cNvPr id="4" name="Picture 4" descr="Rear-view of rows of people watching a film in a theater">
            <a:extLst>
              <a:ext uri="{FF2B5EF4-FFF2-40B4-BE49-F238E27FC236}">
                <a16:creationId xmlns:a16="http://schemas.microsoft.com/office/drawing/2014/main" id="{9C6971B4-CD7E-708E-B3DE-E9F7BEFF5CB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1000"/>
          </a:blip>
          <a:srcRect l="14143" r="20332" b="-1"/>
          <a:stretch>
            <a:fillRect/>
          </a:stretch>
        </p:blipFill>
        <p:spPr>
          <a:xfrm>
            <a:off x="5457029" y="9"/>
            <a:ext cx="6734976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9C0CEEB8-11E1-79BD-C6A7-832BA3C1893E}"/>
              </a:ext>
            </a:extLst>
          </p:cNvPr>
          <p:cNvSpPr txBox="1"/>
          <p:nvPr/>
        </p:nvSpPr>
        <p:spPr>
          <a:xfrm>
            <a:off x="10237466" y="6611770"/>
            <a:ext cx="1954530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(Quinn, 2010; Masterman, 2014)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817A0-B7A1-39C8-5CE5-00C943024F6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06669" y="543519"/>
            <a:ext cx="8347008" cy="1464923"/>
          </a:xfrm>
        </p:spPr>
        <p:txBody>
          <a:bodyPr/>
          <a:lstStyle/>
          <a:p>
            <a:pPr lvl="0"/>
            <a:r>
              <a:rPr lang="en-US" sz="5000">
                <a:solidFill>
                  <a:srgbClr val="FFFFFF"/>
                </a:solidFill>
              </a:rPr>
              <a:t>Income and expenditure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2F93D727-D902-3E66-86AC-21545A14A38C}"/>
              </a:ext>
            </a:extLst>
          </p:cNvPr>
          <p:cNvSpPr txBox="1"/>
          <p:nvPr/>
        </p:nvSpPr>
        <p:spPr>
          <a:xfrm>
            <a:off x="9359679" y="6595201"/>
            <a:ext cx="3722165" cy="2539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l-PL" sz="105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(</a:t>
            </a:r>
            <a:r>
              <a:rPr lang="en-GB" sz="105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Visit Wales, 2025c; Yeoman, 2012)</a:t>
            </a:r>
          </a:p>
        </p:txBody>
      </p:sp>
      <p:graphicFrame>
        <p:nvGraphicFramePr>
          <p:cNvPr id="4" name="Table 8">
            <a:extLst>
              <a:ext uri="{FF2B5EF4-FFF2-40B4-BE49-F238E27FC236}">
                <a16:creationId xmlns:a16="http://schemas.microsoft.com/office/drawing/2014/main" id="{0431501E-B713-FECB-7EDB-AF0AFDFDB179}"/>
              </a:ext>
            </a:extLst>
          </p:cNvPr>
          <p:cNvGraphicFramePr>
            <a:graphicFrameLocks noGrp="1"/>
          </p:cNvGraphicFramePr>
          <p:nvPr/>
        </p:nvGraphicFramePr>
        <p:xfrm>
          <a:off x="1618488" y="2263652"/>
          <a:ext cx="8982306" cy="3460491"/>
        </p:xfrm>
        <a:graphic>
          <a:graphicData uri="http://schemas.openxmlformats.org/drawingml/2006/table">
            <a:tbl>
              <a:tblPr firstRow="1" bandRow="1">
                <a:effectLst/>
                <a:tableStyleId>{E8034E78-7F5D-4C2E-B375-FC64B27BC917}</a:tableStyleId>
              </a:tblPr>
              <a:tblGrid>
                <a:gridCol w="4477515">
                  <a:extLst>
                    <a:ext uri="{9D8B030D-6E8A-4147-A177-3AD203B41FA5}">
                      <a16:colId xmlns:a16="http://schemas.microsoft.com/office/drawing/2014/main" val="3798413470"/>
                    </a:ext>
                  </a:extLst>
                </a:gridCol>
                <a:gridCol w="4504800">
                  <a:extLst>
                    <a:ext uri="{9D8B030D-6E8A-4147-A177-3AD203B41FA5}">
                      <a16:colId xmlns:a16="http://schemas.microsoft.com/office/drawing/2014/main" val="3049238515"/>
                    </a:ext>
                  </a:extLst>
                </a:gridCol>
              </a:tblGrid>
              <a:tr h="432566">
                <a:tc>
                  <a:txBody>
                    <a:bodyPr/>
                    <a:lstStyle/>
                    <a:p>
                      <a:pPr lvl="0"/>
                      <a:r>
                        <a:rPr lang="pl-PL"/>
                        <a:t>Expenditure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pl-PL"/>
                        <a:t>Income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4110513"/>
                  </a:ext>
                </a:extLst>
              </a:tr>
              <a:tr h="432566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Venue: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20,000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Visit Wales funding: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40,000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0867198"/>
                  </a:ext>
                </a:extLst>
              </a:tr>
              <a:tr h="432566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Marketing: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12,000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Sponsorship: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30,000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826097"/>
                  </a:ext>
                </a:extLst>
              </a:tr>
              <a:tr h="432566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Staff/logistics: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18,000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Ticket sales: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40,000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4844412"/>
                  </a:ext>
                </a:extLst>
              </a:tr>
              <a:tr h="432566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Catering: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10,000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Trades: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30,000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1560488"/>
                  </a:ext>
                </a:extLst>
              </a:tr>
              <a:tr h="432566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Sound and stagging: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25,000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Total Income: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140,000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1610303"/>
                  </a:ext>
                </a:extLst>
              </a:tr>
              <a:tr h="432566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Entertainment: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15,000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8876482"/>
                  </a:ext>
                </a:extLst>
              </a:tr>
              <a:tr h="432566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Total: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100,000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pl-PL">
                          <a:solidFill>
                            <a:srgbClr val="03606F"/>
                          </a:solidFill>
                        </a:rPr>
                        <a:t>Profit: </a:t>
                      </a:r>
                      <a:r>
                        <a:rPr lang="en-GB">
                          <a:solidFill>
                            <a:srgbClr val="03606F"/>
                          </a:solidFill>
                        </a:rPr>
                        <a:t>£</a:t>
                      </a:r>
                      <a:r>
                        <a:rPr lang="pl-PL">
                          <a:solidFill>
                            <a:srgbClr val="03606F"/>
                          </a:solidFill>
                        </a:rPr>
                        <a:t>40,00</a:t>
                      </a:r>
                      <a:endParaRPr lang="en-GB">
                        <a:solidFill>
                          <a:srgbClr val="03606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146409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CB189-C9AA-4CFE-C972-6AC930190D9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1999" y="1026916"/>
            <a:ext cx="6889683" cy="1685925"/>
          </a:xfrm>
        </p:spPr>
        <p:txBody>
          <a:bodyPr/>
          <a:lstStyle/>
          <a:p>
            <a:pPr lvl="0"/>
            <a:r>
              <a:rPr lang="en-US" sz="5600">
                <a:solidFill>
                  <a:srgbClr val="FFFFFF"/>
                </a:solidFill>
                <a:latin typeface="Bell MT" pitchFamily="18"/>
              </a:rPr>
              <a:t>Marketing 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25CB8-7507-159F-FB7E-36EC19EF5F9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78044" y="3739758"/>
            <a:ext cx="4679880" cy="2251463"/>
          </a:xfrm>
        </p:spPr>
        <p:txBody>
          <a:bodyPr tIns="45720">
            <a:noAutofit/>
          </a:bodyPr>
          <a:lstStyle/>
          <a:p>
            <a:pPr lvl="0"/>
            <a:r>
              <a:rPr lang="en-US">
                <a:latin typeface="Bell MT" pitchFamily="18"/>
              </a:rPr>
              <a:t>Channels: Visit Wales, trade journals, and social media</a:t>
            </a:r>
          </a:p>
          <a:p>
            <a:pPr lvl="0"/>
            <a:r>
              <a:rPr lang="en-US">
                <a:latin typeface="Bell MT" pitchFamily="18"/>
              </a:rPr>
              <a:t>Partners: local councils, embassies, and Welsh brands</a:t>
            </a:r>
          </a:p>
          <a:p>
            <a:pPr lvl="0"/>
            <a:r>
              <a:rPr lang="en-US">
                <a:latin typeface="Bell MT" pitchFamily="18"/>
              </a:rPr>
              <a:t>Message: "Welcome to the Heart of Wales"</a:t>
            </a:r>
          </a:p>
        </p:txBody>
      </p:sp>
      <p:pic>
        <p:nvPicPr>
          <p:cNvPr id="4" name="Graphic 6" descr="CRM Customer Insights App">
            <a:extLst>
              <a:ext uri="{FF2B5EF4-FFF2-40B4-BE49-F238E27FC236}">
                <a16:creationId xmlns:a16="http://schemas.microsoft.com/office/drawing/2014/main" id="{499F84C2-678E-6E79-B927-5ED4C504D1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99440" y="2364537"/>
            <a:ext cx="3948571" cy="394857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9A91BE-F5D4-E957-7DFB-11547FF42D22}"/>
              </a:ext>
            </a:extLst>
          </p:cNvPr>
          <p:cNvSpPr txBox="1"/>
          <p:nvPr/>
        </p:nvSpPr>
        <p:spPr>
          <a:xfrm>
            <a:off x="7553757" y="6526319"/>
            <a:ext cx="4506519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(International Journal of Event and Festival Management, 2020; Richards,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009E1-6952-AA85-D73A-2CC990AB01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" y="590062"/>
            <a:ext cx="6107414" cy="2838937"/>
          </a:xfrm>
        </p:spPr>
        <p:txBody>
          <a:bodyPr/>
          <a:lstStyle/>
          <a:p>
            <a:pPr lvl="0"/>
            <a:r>
              <a:rPr lang="en-US" sz="5600">
                <a:solidFill>
                  <a:srgbClr val="FFFFFF"/>
                </a:solidFill>
                <a:latin typeface="Bell MT" pitchFamily="18"/>
              </a:rPr>
              <a:t>Risk and Sustainability</a:t>
            </a:r>
            <a:br>
              <a:rPr lang="en-US" sz="5600">
                <a:solidFill>
                  <a:srgbClr val="FFFFFF"/>
                </a:solidFill>
                <a:latin typeface="Bell MT" pitchFamily="18"/>
              </a:rPr>
            </a:br>
            <a:endParaRPr lang="en-US" sz="5600">
              <a:solidFill>
                <a:srgbClr val="FFFFFF"/>
              </a:solidFill>
              <a:latin typeface="Bell MT" pitchFamily="18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3813E5-330F-1F93-867E-D19B90B969F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642040" y="3640656"/>
            <a:ext cx="5706331" cy="2256071"/>
          </a:xfrm>
        </p:spPr>
        <p:txBody>
          <a:bodyPr tIns="45720" anchorCtr="0">
            <a:noAutofit/>
          </a:bodyPr>
          <a:lstStyle/>
          <a:p>
            <a:pPr lvl="0" algn="r"/>
            <a:r>
              <a:rPr lang="en-US">
                <a:latin typeface="Bell MT" pitchFamily="18"/>
              </a:rPr>
              <a:t>Risks: low attendance, bad weather, and</a:t>
            </a:r>
            <a:r>
              <a:rPr lang="pl-PL">
                <a:latin typeface="Bell MT" pitchFamily="18"/>
              </a:rPr>
              <a:t> short of</a:t>
            </a:r>
            <a:r>
              <a:rPr lang="en-US">
                <a:latin typeface="Bell MT" pitchFamily="18"/>
              </a:rPr>
              <a:t> staffing</a:t>
            </a:r>
          </a:p>
          <a:p>
            <a:pPr lvl="0" algn="r"/>
            <a:r>
              <a:rPr lang="en-US">
                <a:latin typeface="Bell MT" pitchFamily="18"/>
              </a:rPr>
              <a:t>Strategies: early advertising, indoor spaces, and contingency plans</a:t>
            </a:r>
          </a:p>
          <a:p>
            <a:pPr lvl="0" algn="r"/>
            <a:r>
              <a:rPr lang="en-US">
                <a:latin typeface="Bell MT" pitchFamily="18"/>
              </a:rPr>
              <a:t>Sustainability: Public transport, digital materials, and zero-waste catering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C6441FC7-79CE-8C80-9236-6BE77D13FF37}"/>
              </a:ext>
            </a:extLst>
          </p:cNvPr>
          <p:cNvSpPr txBox="1"/>
          <p:nvPr/>
        </p:nvSpPr>
        <p:spPr>
          <a:xfrm>
            <a:off x="10325862" y="6602900"/>
            <a:ext cx="3048765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(Smith, 2012; O'Toole, 2011)</a:t>
            </a:r>
          </a:p>
        </p:txBody>
      </p:sp>
      <p:pic>
        <p:nvPicPr>
          <p:cNvPr id="5" name="Picture 6" descr="A hand holding a recycle symbol&#10;&#10;AI-generated content may be incorrect.">
            <a:extLst>
              <a:ext uri="{FF2B5EF4-FFF2-40B4-BE49-F238E27FC236}">
                <a16:creationId xmlns:a16="http://schemas.microsoft.com/office/drawing/2014/main" id="{C738B12D-386E-CF78-53F3-9F4A850276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5053" y="592586"/>
            <a:ext cx="3619496" cy="238125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D4361-45CF-6C2D-87BF-3EBE8F5DF6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585371"/>
            <a:ext cx="5792998" cy="5122980"/>
          </a:xfrm>
        </p:spPr>
        <p:txBody>
          <a:bodyPr anchor="t" anchorCtr="0"/>
          <a:lstStyle/>
          <a:p>
            <a:pPr lvl="0" algn="r"/>
            <a:r>
              <a:rPr lang="en-US" sz="6600">
                <a:solidFill>
                  <a:srgbClr val="FFFFFF"/>
                </a:solidFill>
                <a:latin typeface="Bell MT" pitchFamily="18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10F6C8-4B62-476F-A2F5-FFDAA6F3870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792998" y="1590836"/>
            <a:ext cx="5672178" cy="5095219"/>
          </a:xfrm>
        </p:spPr>
        <p:txBody>
          <a:bodyPr tIns="45720"/>
          <a:lstStyle/>
          <a:p>
            <a:pPr lvl="0"/>
            <a:r>
              <a:rPr lang="en-US" sz="3700">
                <a:latin typeface="Bell MT" pitchFamily="18"/>
              </a:rPr>
              <a:t>An event that is feasible and effective in promoting Welsh identity</a:t>
            </a:r>
            <a:r>
              <a:rPr lang="pl-PL" sz="3700">
                <a:latin typeface="Bell MT" pitchFamily="18"/>
              </a:rPr>
              <a:t>,</a:t>
            </a:r>
            <a:r>
              <a:rPr lang="en-US" sz="3700">
                <a:latin typeface="Bell MT" pitchFamily="18"/>
              </a:rPr>
              <a:t> that is in line with Croeso 2025 goals</a:t>
            </a:r>
            <a:r>
              <a:rPr lang="pl-PL" sz="3700">
                <a:latin typeface="Bell MT" pitchFamily="18"/>
              </a:rPr>
              <a:t>,</a:t>
            </a:r>
            <a:r>
              <a:rPr lang="en-US" sz="3700">
                <a:latin typeface="Bell MT" pitchFamily="18"/>
              </a:rPr>
              <a:t> and is prepared for stakeholder approval and subsequent planning stages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9881E4D4-B54B-CB3D-5D51-9B77304D5098}"/>
              </a:ext>
            </a:extLst>
          </p:cNvPr>
          <p:cNvSpPr txBox="1"/>
          <p:nvPr/>
        </p:nvSpPr>
        <p:spPr>
          <a:xfrm>
            <a:off x="9691661" y="6598118"/>
            <a:ext cx="2500335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(Visit Wales, 2025b; Getz and Page, 2019)</a:t>
            </a:r>
          </a:p>
        </p:txBody>
      </p:sp>
      <p:pic>
        <p:nvPicPr>
          <p:cNvPr id="5" name="Picture 6" descr="A purple and blue background with white text&#10;&#10;AI-generated content may be incorrect.">
            <a:extLst>
              <a:ext uri="{FF2B5EF4-FFF2-40B4-BE49-F238E27FC236}">
                <a16:creationId xmlns:a16="http://schemas.microsoft.com/office/drawing/2014/main" id="{DE5AA6CA-C75B-3411-C9ED-9E0452B37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36791"/>
            <a:ext cx="5447318" cy="401058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74815-670A-C0A4-F3D4-62B1E46B91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182880" y="400379"/>
            <a:ext cx="5975878" cy="976140"/>
          </a:xfrm>
        </p:spPr>
        <p:txBody>
          <a:bodyPr anchor="t" anchorCtr="0"/>
          <a:lstStyle/>
          <a:p>
            <a:pPr lvl="0" algn="r"/>
            <a:r>
              <a:rPr lang="en-US" sz="67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5B453B-8355-3DDE-796F-0DEA0C353FA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792998" y="161921"/>
            <a:ext cx="5884657" cy="6524134"/>
          </a:xfrm>
        </p:spPr>
        <p:txBody>
          <a:bodyPr tIns="45720" anchorCtr="0"/>
          <a:lstStyle/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Bianchi, R.V. (2021) ‘Post-Brexit tourism and UK destination strategy’, Tourism Geographies, 23(5-6), pp. 1174–1192.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Bowdin, G., Allen, J., O'Toole, W., Harris, R. and McDonnell, I. (2012) Events Management. 3rd edn. Routledge: Oxford.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Getz, D. and Page, S. (2019) Event Studies: Theory, Research and Policy for Planned Events. 3rd edn. Routledge: Oxford.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International Journal of Event and Festival Management - Impacts of host city image in the country destination branding in sport mega-event context: exploring cognitive and affective image dimensions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   Event Management, 18(2), pp. 151–165. Mair, J. and Weber, K. (2019) ‘Event and festival research: a review and research directions’,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 International Journal of Event and Festival Management, 10(3), pp. 209–216.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Masterman, G. (2014) Strategic Sports Event Management. 3rd edn. Routledge: London.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Meredith, J. (2022) Project Management: A Managerial Approach. Wiley. Montgomery,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R.J. and Strick, S.K. (2009) Meetings, Conventions, and Expositions: An Introduction to the Industry. 3rd edn. Pearson Education.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O’Toole, W. (2011) Events Feasibility and Development: From Strategy to Operations. Elsevier: Oxford.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Quinn, B. (2010) ‘Arts festivals, urban tourism and cultural policy’,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Journal of Policy Research in Tourism, Leisure and Events, 2(3), pp. 264–279.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 Richards, G. (2010) ‘Creative tourism and local development’, Journal of Tourism Consumption and Practice, 2(1), pp. 21–40.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Rogers, T. and Wynn-Moylan, P. (2019) Conferences and Conventions: A Global Industry. Routledge: Oxford.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Smith, A. (2012) Events and Urban Regeneration: The Strategic Use of Events to Revitalise Cities. Routledge: Oxford.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 Visit Wales (2025a) Visit Wales – Official Consumer Site. Available at: https://www.visitwales.com/ (Accessed: 6 May 2025).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Visit Wales (2025b) Year of Croeso 2025 – Travel Trade Wales. Available at: https://traveltrade.visitwales.com/ (Accessed: 6 May 2025).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 Visit Wales (2025c) Event Funding Opportunities. Available at: https://traveltrade.visitwales.com/ (Accessed: 6 May 2025). 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Welsh Government (2022) Culture Strategy for Wales. Available at: https://gov.wales (Accessed: 6 May 2025).</a:t>
            </a:r>
          </a:p>
          <a:p>
            <a:pPr lvl="0">
              <a:lnSpc>
                <a:spcPct val="110000"/>
              </a:lnSpc>
              <a:spcAft>
                <a:spcPts val="800"/>
              </a:spcAft>
            </a:pPr>
            <a:r>
              <a:rPr lang="en-US" sz="900"/>
              <a:t> Yeoman, I. (2012) 2050 - Tomorrow’s Tourism. Channel View Publications.</a:t>
            </a:r>
          </a:p>
          <a:p>
            <a:pPr lvl="0">
              <a:lnSpc>
                <a:spcPct val="110000"/>
              </a:lnSpc>
            </a:pPr>
            <a:endParaRPr lang="en-US" sz="900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0E46B8AD-E205-4B5E-9F88-A29E5CBF1FE0}"/>
              </a:ext>
            </a:extLst>
          </p:cNvPr>
          <p:cNvSpPr txBox="1"/>
          <p:nvPr/>
        </p:nvSpPr>
        <p:spPr>
          <a:xfrm>
            <a:off x="215313" y="2574392"/>
            <a:ext cx="5362361" cy="4247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l-PL" sz="1800" b="1" i="0" u="none" strike="noStrike" kern="1200" cap="none" spc="0" baseline="0">
                <a:solidFill>
                  <a:srgbClr val="DADADA"/>
                </a:solidFill>
                <a:uFillTx/>
                <a:latin typeface="Rockwell"/>
              </a:rPr>
              <a:t>Picture references: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l-PL" sz="1800" b="0" i="0" u="none" strike="noStrike" kern="1200" cap="none" spc="0" baseline="0">
                <a:solidFill>
                  <a:srgbClr val="DADADA"/>
                </a:solidFill>
                <a:uFillTx/>
                <a:latin typeface="Rockwell"/>
              </a:rPr>
              <a:t>Picture 1 available at </a:t>
            </a:r>
            <a:r>
              <a:rPr lang="en-GB" sz="1800" b="0" i="0" u="none" strike="noStrike" kern="1200" cap="none" spc="0" baseline="0">
                <a:solidFill>
                  <a:srgbClr val="DADADA"/>
                </a:solidFill>
                <a:uFillTx/>
                <a:latin typeface="Rockwel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https://www.iccwales.com/venue/services-facilities/outside-spaces</a:t>
            </a:r>
            <a:endParaRPr lang="pl-PL" sz="1800" b="0" i="0" u="none" strike="noStrike" kern="1200" cap="none" spc="0" baseline="0">
              <a:solidFill>
                <a:srgbClr val="DADADA"/>
              </a:solidFill>
              <a:uFillTx/>
              <a:latin typeface="Rockwell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l-PL" sz="1800" b="0" i="0" u="none" strike="noStrike" kern="1200" cap="none" spc="0" baseline="0">
                <a:solidFill>
                  <a:srgbClr val="DADADA"/>
                </a:solidFill>
                <a:uFillTx/>
                <a:latin typeface="Rockwell"/>
              </a:rPr>
              <a:t>Picture 2 available at: </a:t>
            </a:r>
            <a:r>
              <a:rPr lang="pl-PL" sz="1800" b="0" i="0" u="none" strike="noStrike" kern="1200" cap="none" spc="0" baseline="0">
                <a:solidFill>
                  <a:srgbClr val="DADADA"/>
                </a:solidFill>
                <a:uFillTx/>
                <a:latin typeface="Rockwel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https://drprem.com/life/formulate-your-personal-action-plan-to-achieve-goals</a:t>
            </a:r>
            <a:endParaRPr lang="pl-PL" sz="1800" b="0" i="0" u="none" strike="noStrike" kern="1200" cap="none" spc="0" baseline="0">
              <a:solidFill>
                <a:srgbClr val="DADADA"/>
              </a:solidFill>
              <a:uFillTx/>
              <a:latin typeface="Rockwell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l-PL" sz="1800" b="0" i="0" u="none" strike="noStrike" kern="1200" cap="none" spc="0" baseline="0">
                <a:solidFill>
                  <a:srgbClr val="DADADA"/>
                </a:solidFill>
                <a:uFillTx/>
                <a:latin typeface="Rockwell"/>
              </a:rPr>
              <a:t>Picture 3 available at: </a:t>
            </a:r>
            <a:r>
              <a:rPr lang="pl-PL" sz="1800" b="0" i="0" u="none" strike="noStrike" kern="1200" cap="none" spc="0" baseline="0">
                <a:solidFill>
                  <a:srgbClr val="DADADA"/>
                </a:solidFill>
                <a:uFillTx/>
                <a:latin typeface="Rockwel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https://www.tw-media.com/international/from-invisible-to-influencer-icc-wales-launches-series-of-masterclasses-130225</a:t>
            </a:r>
            <a:endParaRPr lang="pl-PL" sz="1800" b="0" i="0" u="none" strike="noStrike" kern="1200" cap="none" spc="0" baseline="0">
              <a:solidFill>
                <a:srgbClr val="DADADA"/>
              </a:solidFill>
              <a:uFillTx/>
              <a:latin typeface="Rockwell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l-PL" sz="1800" b="0" i="0" u="none" strike="noStrike" kern="1200" cap="none" spc="0" baseline="0">
                <a:solidFill>
                  <a:srgbClr val="DADADA"/>
                </a:solidFill>
                <a:uFillTx/>
                <a:latin typeface="Rockwell"/>
              </a:rPr>
              <a:t>Picture 4 available at: https://openprint.com/en/sustainable-events/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pl-PL" sz="180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07D5B647-B3C0-448B-9729-924801D33FB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E75626C8-FD50-397F-3E7E-ED8AF2DF3FF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/>
              <a:t>I acknowledge the use of Grammarly (https://www.grammarly.com) on </a:t>
            </a:r>
            <a:r>
              <a:rPr lang="pl-PL"/>
              <a:t>10 May </a:t>
            </a:r>
            <a:r>
              <a:rPr lang="en-GB"/>
              <a:t>2025 to check my work using the prompt(s):</a:t>
            </a:r>
          </a:p>
          <a:p>
            <a:pPr marL="514350" lvl="0" indent="-514350">
              <a:buAutoNum type="arabicPeriod"/>
            </a:pPr>
            <a:r>
              <a:rPr lang="en-GB"/>
              <a:t>Please check the following text for readability, grammar and syntax.</a:t>
            </a:r>
            <a:endParaRPr lang="pl-PL"/>
          </a:p>
          <a:p>
            <a:pPr marL="0" lvl="0" indent="0">
              <a:buNone/>
            </a:pPr>
            <a:r>
              <a:rPr lang="pl-PL"/>
              <a:t>     </a:t>
            </a:r>
            <a:r>
              <a:rPr lang="en-GB"/>
              <a:t>I acknowledge </a:t>
            </a:r>
            <a:r>
              <a:rPr lang="pl-PL"/>
              <a:t>using</a:t>
            </a:r>
            <a:r>
              <a:rPr lang="en-GB"/>
              <a:t> Google </a:t>
            </a:r>
            <a:r>
              <a:rPr lang="pl-PL"/>
              <a:t>Scholar</a:t>
            </a:r>
            <a:r>
              <a:rPr lang="en-GB"/>
              <a:t> (https://scholar.google.co.uk/) on  </a:t>
            </a:r>
            <a:r>
              <a:rPr lang="pl-PL"/>
              <a:t>04 May 2025</a:t>
            </a:r>
            <a:r>
              <a:rPr lang="en-GB"/>
              <a:t> to find </a:t>
            </a:r>
            <a:r>
              <a:rPr lang="pl-PL"/>
              <a:t>books</a:t>
            </a:r>
            <a:r>
              <a:rPr lang="en-GB"/>
              <a:t> about </a:t>
            </a:r>
            <a:r>
              <a:rPr lang="pl-PL"/>
              <a:t>MICE events</a:t>
            </a:r>
            <a:r>
              <a:rPr lang="en-GB"/>
              <a:t>. I used the prompt(s):</a:t>
            </a:r>
          </a:p>
          <a:p>
            <a:pPr marL="0" lvl="0" indent="0">
              <a:buNone/>
            </a:pPr>
            <a:r>
              <a:rPr lang="pl-PL"/>
              <a:t>    </a:t>
            </a:r>
            <a:r>
              <a:rPr lang="en-GB"/>
              <a:t>1.</a:t>
            </a:r>
            <a:r>
              <a:rPr lang="pl-PL"/>
              <a:t> Events </a:t>
            </a:r>
            <a:r>
              <a:rPr lang="en-GB"/>
              <a:t>book.</a:t>
            </a:r>
            <a:endParaRPr lang="pl-PL"/>
          </a:p>
          <a:p>
            <a:pPr marL="0" lvl="0" indent="0">
              <a:buNone/>
            </a:pPr>
            <a:r>
              <a:rPr lang="pl-PL"/>
              <a:t>    2. Event management.</a:t>
            </a:r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Gallery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TM10001114%5b%5bfn=Gallery%5d%5d</Template>
  <TotalTime>10318</TotalTime>
  <Words>1185</Words>
  <Application>Microsoft Office PowerPoint</Application>
  <PresentationFormat>Widescreen</PresentationFormat>
  <Paragraphs>104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Bell MT</vt:lpstr>
      <vt:lpstr>Rockwell</vt:lpstr>
      <vt:lpstr>Gallery</vt:lpstr>
      <vt:lpstr>PowerPoint Presentation</vt:lpstr>
      <vt:lpstr>Introduction to the event</vt:lpstr>
      <vt:lpstr>Strategic Action</vt:lpstr>
      <vt:lpstr>Marketing operations</vt:lpstr>
      <vt:lpstr>Operational plans</vt:lpstr>
      <vt:lpstr>Highlights of the program</vt:lpstr>
      <vt:lpstr>Income and expenditure</vt:lpstr>
      <vt:lpstr>Marketing strategy</vt:lpstr>
      <vt:lpstr>Risk and Sustainability 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Sylwia Anna Smardzewska (2240770)</dc:creator>
  <cp:lastModifiedBy>Sylwia Anna Smardzewska (2240770)</cp:lastModifiedBy>
  <cp:revision>10</cp:revision>
  <dcterms:created xsi:type="dcterms:W3CDTF">2025-05-14T09:29:06Z</dcterms:created>
  <dcterms:modified xsi:type="dcterms:W3CDTF">2025-05-21T13:54:44Z</dcterms:modified>
</cp:coreProperties>
</file>