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204" r:id="rId1"/>
  </p:sldMasterIdLst>
  <p:notesMasterIdLst>
    <p:notesMasterId r:id="rId21"/>
  </p:notesMasterIdLst>
  <p:sldIdLst>
    <p:sldId id="256" r:id="rId2"/>
    <p:sldId id="257" r:id="rId3"/>
    <p:sldId id="258" r:id="rId4"/>
    <p:sldId id="271" r:id="rId5"/>
    <p:sldId id="272" r:id="rId6"/>
    <p:sldId id="273" r:id="rId7"/>
    <p:sldId id="259" r:id="rId8"/>
    <p:sldId id="266" r:id="rId9"/>
    <p:sldId id="274" r:id="rId10"/>
    <p:sldId id="270" r:id="rId11"/>
    <p:sldId id="263" r:id="rId12"/>
    <p:sldId id="262" r:id="rId13"/>
    <p:sldId id="276" r:id="rId14"/>
    <p:sldId id="277" r:id="rId15"/>
    <p:sldId id="265" r:id="rId16"/>
    <p:sldId id="264" r:id="rId17"/>
    <p:sldId id="278" r:id="rId18"/>
    <p:sldId id="268" r:id="rId19"/>
    <p:sldId id="27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61"/>
    <p:restoredTop sz="84640"/>
  </p:normalViewPr>
  <p:slideViewPr>
    <p:cSldViewPr snapToGrid="0" snapToObjects="1">
      <p:cViewPr>
        <p:scale>
          <a:sx n="100" d="100"/>
          <a:sy n="100" d="100"/>
        </p:scale>
        <p:origin x="-176"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notesMaster" Target="notesMasters/notesMaster1.xml"/><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heme" Target="theme/theme1.xml"/><Relationship Id="rId2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116FC-01C9-674D-BC41-CDE63C99EAE7}" type="datetimeFigureOut">
              <a:rPr lang="en-US" smtClean="0"/>
              <a:t>12/19/19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D7AC55-3631-9E4E-B991-8E963FDC4EF0}" type="slidenum">
              <a:rPr lang="en-US" smtClean="0"/>
              <a:t>‹#›</a:t>
            </a:fld>
            <a:endParaRPr lang="en-US"/>
          </a:p>
        </p:txBody>
      </p:sp>
    </p:spTree>
    <p:extLst>
      <p:ext uri="{BB962C8B-B14F-4D97-AF65-F5344CB8AC3E}">
        <p14:creationId xmlns:p14="http://schemas.microsoft.com/office/powerpoint/2010/main" val="1932109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ED7AC55-3631-9E4E-B991-8E963FDC4EF0}" type="slidenum">
              <a:rPr lang="en-US" smtClean="0"/>
              <a:t>12</a:t>
            </a:fld>
            <a:endParaRPr lang="en-US"/>
          </a:p>
        </p:txBody>
      </p:sp>
    </p:spTree>
    <p:extLst>
      <p:ext uri="{BB962C8B-B14F-4D97-AF65-F5344CB8AC3E}">
        <p14:creationId xmlns:p14="http://schemas.microsoft.com/office/powerpoint/2010/main" val="8716193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ED7AC55-3631-9E4E-B991-8E963FDC4EF0}" type="slidenum">
              <a:rPr lang="en-US" smtClean="0"/>
              <a:t>19</a:t>
            </a:fld>
            <a:endParaRPr lang="en-US"/>
          </a:p>
        </p:txBody>
      </p:sp>
    </p:spTree>
    <p:extLst>
      <p:ext uri="{BB962C8B-B14F-4D97-AF65-F5344CB8AC3E}">
        <p14:creationId xmlns:p14="http://schemas.microsoft.com/office/powerpoint/2010/main" val="13126186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3E89E3D6-F839-7C4E-8D34-FF14D4E82F2E}" type="datetimeFigureOut">
              <a:rPr lang="en-US" smtClean="0"/>
              <a:t>12/19/19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F2D83C-C643-1D42-A0BD-8989E6DF8F9D}"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9840839"/>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3E89E3D6-F839-7C4E-8D34-FF14D4E82F2E}" type="datetimeFigureOut">
              <a:rPr lang="en-US" smtClean="0"/>
              <a:t>12/19/19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F2D83C-C643-1D42-A0BD-8989E6DF8F9D}" type="slidenum">
              <a:rPr lang="en-US" smtClean="0"/>
              <a:t>‹#›</a:t>
            </a:fld>
            <a:endParaRPr lang="en-US"/>
          </a:p>
        </p:txBody>
      </p:sp>
    </p:spTree>
    <p:extLst>
      <p:ext uri="{BB962C8B-B14F-4D97-AF65-F5344CB8AC3E}">
        <p14:creationId xmlns:p14="http://schemas.microsoft.com/office/powerpoint/2010/main" val="1354360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3E89E3D6-F839-7C4E-8D34-FF14D4E82F2E}" type="datetimeFigureOut">
              <a:rPr lang="en-US" smtClean="0"/>
              <a:t>12/19/19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F2D83C-C643-1D42-A0BD-8989E6DF8F9D}"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8488455"/>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3E89E3D6-F839-7C4E-8D34-FF14D4E82F2E}" type="datetimeFigureOut">
              <a:rPr lang="en-US" smtClean="0"/>
              <a:t>12/19/19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F2D83C-C643-1D42-A0BD-8989E6DF8F9D}" type="slidenum">
              <a:rPr lang="en-US" smtClean="0"/>
              <a:t>‹#›</a:t>
            </a:fld>
            <a:endParaRPr lang="en-US"/>
          </a:p>
        </p:txBody>
      </p:sp>
    </p:spTree>
    <p:extLst>
      <p:ext uri="{BB962C8B-B14F-4D97-AF65-F5344CB8AC3E}">
        <p14:creationId xmlns:p14="http://schemas.microsoft.com/office/powerpoint/2010/main" val="657420726"/>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3E89E3D6-F839-7C4E-8D34-FF14D4E82F2E}" type="datetimeFigureOut">
              <a:rPr lang="en-US" smtClean="0"/>
              <a:t>12/19/19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2F2D83C-C643-1D42-A0BD-8989E6DF8F9D}" type="slidenum">
              <a:rPr lang="en-US" smtClean="0"/>
              <a:t>‹#›</a:t>
            </a:fld>
            <a:endParaRPr lang="en-US"/>
          </a:p>
        </p:txBody>
      </p:sp>
    </p:spTree>
    <p:extLst>
      <p:ext uri="{BB962C8B-B14F-4D97-AF65-F5344CB8AC3E}">
        <p14:creationId xmlns:p14="http://schemas.microsoft.com/office/powerpoint/2010/main" val="466778067"/>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3E89E3D6-F839-7C4E-8D34-FF14D4E82F2E}" type="datetimeFigureOut">
              <a:rPr lang="en-US" smtClean="0"/>
              <a:t>12/19/19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2F2D83C-C643-1D42-A0BD-8989E6DF8F9D}" type="slidenum">
              <a:rPr lang="en-US" smtClean="0"/>
              <a:t>‹#›</a:t>
            </a:fld>
            <a:endParaRPr lang="en-US"/>
          </a:p>
        </p:txBody>
      </p:sp>
    </p:spTree>
    <p:extLst>
      <p:ext uri="{BB962C8B-B14F-4D97-AF65-F5344CB8AC3E}">
        <p14:creationId xmlns:p14="http://schemas.microsoft.com/office/powerpoint/2010/main" val="381209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E89E3D6-F839-7C4E-8D34-FF14D4E82F2E}" type="datetimeFigureOut">
              <a:rPr lang="en-US" smtClean="0"/>
              <a:t>12/19/19</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F2F2D83C-C643-1D42-A0BD-8989E6DF8F9D}" type="slidenum">
              <a:rPr lang="en-US" smtClean="0"/>
              <a:t>‹#›</a:t>
            </a:fld>
            <a:endParaRPr lang="en-US"/>
          </a:p>
        </p:txBody>
      </p:sp>
    </p:spTree>
    <p:extLst>
      <p:ext uri="{BB962C8B-B14F-4D97-AF65-F5344CB8AC3E}">
        <p14:creationId xmlns:p14="http://schemas.microsoft.com/office/powerpoint/2010/main" val="1045658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GB"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E89E3D6-F839-7C4E-8D34-FF14D4E82F2E}" type="datetimeFigureOut">
              <a:rPr lang="en-US" smtClean="0"/>
              <a:t>12/19/19</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2F2D83C-C643-1D42-A0BD-8989E6DF8F9D}" type="slidenum">
              <a:rPr lang="en-US" smtClean="0"/>
              <a:t>‹#›</a:t>
            </a:fld>
            <a:endParaRPr lang="en-US"/>
          </a:p>
        </p:txBody>
      </p:sp>
    </p:spTree>
    <p:extLst>
      <p:ext uri="{BB962C8B-B14F-4D97-AF65-F5344CB8AC3E}">
        <p14:creationId xmlns:p14="http://schemas.microsoft.com/office/powerpoint/2010/main" val="1522801714"/>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3E89E3D6-F839-7C4E-8D34-FF14D4E82F2E}" type="datetimeFigureOut">
              <a:rPr lang="en-US" smtClean="0"/>
              <a:t>12/19/19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2F2D83C-C643-1D42-A0BD-8989E6DF8F9D}" type="slidenum">
              <a:rPr lang="en-US" smtClean="0"/>
              <a:t>‹#›</a:t>
            </a:fld>
            <a:endParaRPr lang="en-US"/>
          </a:p>
        </p:txBody>
      </p:sp>
    </p:spTree>
    <p:extLst>
      <p:ext uri="{BB962C8B-B14F-4D97-AF65-F5344CB8AC3E}">
        <p14:creationId xmlns:p14="http://schemas.microsoft.com/office/powerpoint/2010/main" val="18302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3E89E3D6-F839-7C4E-8D34-FF14D4E82F2E}" type="datetimeFigureOut">
              <a:rPr lang="en-US" smtClean="0"/>
              <a:t>12/19/19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F2D83C-C643-1D42-A0BD-8989E6DF8F9D}" type="slidenum">
              <a:rPr lang="en-US" smtClean="0"/>
              <a:t>‹#›</a:t>
            </a:fld>
            <a:endParaRPr lang="en-US"/>
          </a:p>
        </p:txBody>
      </p:sp>
    </p:spTree>
    <p:extLst>
      <p:ext uri="{BB962C8B-B14F-4D97-AF65-F5344CB8AC3E}">
        <p14:creationId xmlns:p14="http://schemas.microsoft.com/office/powerpoint/2010/main" val="51578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3E89E3D6-F839-7C4E-8D34-FF14D4E82F2E}" type="datetimeFigureOut">
              <a:rPr lang="en-US" smtClean="0"/>
              <a:t>12/19/19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F2D83C-C643-1D42-A0BD-8989E6DF8F9D}" type="slidenum">
              <a:rPr lang="en-US" smtClean="0"/>
              <a:t>‹#›</a:t>
            </a:fld>
            <a:endParaRPr lang="en-US"/>
          </a:p>
        </p:txBody>
      </p:sp>
    </p:spTree>
    <p:extLst>
      <p:ext uri="{BB962C8B-B14F-4D97-AF65-F5344CB8AC3E}">
        <p14:creationId xmlns:p14="http://schemas.microsoft.com/office/powerpoint/2010/main" val="1602278009"/>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E89E3D6-F839-7C4E-8D34-FF14D4E82F2E}" type="datetimeFigureOut">
              <a:rPr lang="en-US" smtClean="0"/>
              <a:t>12/19/19</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F2F2D83C-C643-1D42-A0BD-8989E6DF8F9D}"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0100771"/>
      </p:ext>
    </p:extLst>
  </p:cSld>
  <p:clrMap bg1="lt1" tx1="dk1" bg2="lt2" tx2="dk2" accent1="accent1" accent2="accent2" accent3="accent3" accent4="accent4" accent5="accent5" accent6="accent6" hlink="hlink" folHlink="folHlink"/>
  <p:sldLayoutIdLst>
    <p:sldLayoutId id="2147484205" r:id="rId1"/>
    <p:sldLayoutId id="2147484206" r:id="rId2"/>
    <p:sldLayoutId id="2147484207" r:id="rId3"/>
    <p:sldLayoutId id="2147484208" r:id="rId4"/>
    <p:sldLayoutId id="2147484209" r:id="rId5"/>
    <p:sldLayoutId id="2147484210" r:id="rId6"/>
    <p:sldLayoutId id="2147484211" r:id="rId7"/>
    <p:sldLayoutId id="2147484212" r:id="rId8"/>
    <p:sldLayoutId id="2147484213" r:id="rId9"/>
    <p:sldLayoutId id="2147484214" r:id="rId10"/>
    <p:sldLayoutId id="214748421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orldairlinenews.com/2012/04/09/emirates-launches-its-hello-tomorrow-ad-campaign/"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88912" y="530942"/>
            <a:ext cx="9057977" cy="2212258"/>
          </a:xfrm>
        </p:spPr>
        <p:txBody>
          <a:bodyPr>
            <a:normAutofit/>
          </a:bodyPr>
          <a:lstStyle/>
          <a:p>
            <a:r>
              <a:rPr lang="en-US" sz="5400" dirty="0" smtClean="0"/>
              <a:t>MARKETING ASSIGNMENT </a:t>
            </a:r>
            <a:br>
              <a:rPr lang="en-US" sz="5400" dirty="0" smtClean="0"/>
            </a:br>
            <a:r>
              <a:rPr lang="en-US" sz="5400" dirty="0" smtClean="0"/>
              <a:t>EMIRATES AIRLINES </a:t>
            </a:r>
            <a:endParaRPr lang="en-US" sz="5400" dirty="0"/>
          </a:p>
        </p:txBody>
      </p:sp>
      <p:sp>
        <p:nvSpPr>
          <p:cNvPr id="3" name="Subtitle 2"/>
          <p:cNvSpPr>
            <a:spLocks noGrp="1"/>
          </p:cNvSpPr>
          <p:nvPr>
            <p:ph type="subTitle" idx="1"/>
          </p:nvPr>
        </p:nvSpPr>
        <p:spPr>
          <a:xfrm>
            <a:off x="5743976" y="3274142"/>
            <a:ext cx="5760635" cy="3049385"/>
          </a:xfrm>
        </p:spPr>
        <p:txBody>
          <a:bodyPr>
            <a:normAutofit/>
          </a:bodyPr>
          <a:lstStyle/>
          <a:p>
            <a:pPr marL="285750" indent="-285750">
              <a:buFont typeface="Arial" charset="0"/>
              <a:buChar char="•"/>
            </a:pPr>
            <a:r>
              <a:rPr lang="en-US" dirty="0" err="1" smtClean="0"/>
              <a:t>Raluca</a:t>
            </a:r>
            <a:r>
              <a:rPr lang="en-US" dirty="0" smtClean="0"/>
              <a:t> Nemes: 1505163</a:t>
            </a:r>
          </a:p>
          <a:p>
            <a:pPr marL="285750" indent="-285750">
              <a:buFont typeface="Arial" charset="0"/>
              <a:buChar char="•"/>
            </a:pPr>
            <a:r>
              <a:rPr lang="en-US" dirty="0" smtClean="0"/>
              <a:t>Denise Miller: 1604710</a:t>
            </a:r>
          </a:p>
          <a:p>
            <a:pPr marL="285750" indent="-285750">
              <a:buFont typeface="Arial" charset="0"/>
              <a:buChar char="•"/>
            </a:pPr>
            <a:r>
              <a:rPr lang="en-US" dirty="0" err="1" smtClean="0"/>
              <a:t>Gordana</a:t>
            </a:r>
            <a:r>
              <a:rPr lang="en-US" dirty="0" smtClean="0"/>
              <a:t> </a:t>
            </a:r>
            <a:r>
              <a:rPr lang="en-US" dirty="0" err="1" smtClean="0"/>
              <a:t>Trpchevska</a:t>
            </a:r>
            <a:r>
              <a:rPr lang="en-US" dirty="0" smtClean="0"/>
              <a:t>: </a:t>
            </a:r>
            <a:r>
              <a:rPr lang="en-US" dirty="0" smtClean="0"/>
              <a:t>1818667</a:t>
            </a:r>
          </a:p>
          <a:p>
            <a:pPr marL="285750" indent="-285750">
              <a:buFont typeface="Arial" charset="0"/>
              <a:buChar char="•"/>
            </a:pPr>
            <a:r>
              <a:rPr lang="en-US" dirty="0" err="1" smtClean="0"/>
              <a:t>Sagar</a:t>
            </a:r>
            <a:r>
              <a:rPr lang="en-US" dirty="0" smtClean="0"/>
              <a:t> chaandwani:1906141</a:t>
            </a:r>
          </a:p>
          <a:p>
            <a:pPr marL="285750" indent="-285750">
              <a:buFont typeface="Arial" charset="0"/>
              <a:buChar char="•"/>
            </a:pPr>
            <a:r>
              <a:rPr lang="en-US" dirty="0" err="1" smtClean="0"/>
              <a:t>Prisca</a:t>
            </a:r>
            <a:r>
              <a:rPr lang="en-US" dirty="0" smtClean="0"/>
              <a:t> </a:t>
            </a:r>
            <a:r>
              <a:rPr lang="en-US" dirty="0" err="1" smtClean="0"/>
              <a:t>kiongo</a:t>
            </a:r>
            <a:r>
              <a:rPr lang="en-US" dirty="0" smtClean="0"/>
              <a:t> :1908199</a:t>
            </a:r>
          </a:p>
          <a:p>
            <a:pPr marL="285750" indent="-285750">
              <a:buFont typeface="Arial" charset="0"/>
              <a:buChar char="•"/>
            </a:pPr>
            <a:endParaRPr lang="en-US" dirty="0" smtClean="0"/>
          </a:p>
          <a:p>
            <a:endParaRPr lang="en-US" dirty="0" smtClean="0"/>
          </a:p>
          <a:p>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42207" y="0"/>
            <a:ext cx="2649794" cy="1756497"/>
          </a:xfrm>
          <a:prstGeom prst="rect">
            <a:avLst/>
          </a:prstGeom>
        </p:spPr>
      </p:pic>
      <p:pic>
        <p:nvPicPr>
          <p:cNvPr id="5" name="Picture 2" descr="Emirates expects to fly 70 million passengers in 2020, and the airline together with its partners in Dubai are already progressing on plans to ensure the right infrastructure is in place to support and capitalise on this growth."/>
          <p:cNvPicPr>
            <a:picLocks noChangeAspect="1" noChangeArrowheads="1"/>
          </p:cNvPicPr>
          <p:nvPr/>
        </p:nvPicPr>
        <p:blipFill>
          <a:blip r:embed="rId3"/>
          <a:srcRect/>
          <a:stretch>
            <a:fillRect/>
          </a:stretch>
        </p:blipFill>
        <p:spPr bwMode="auto">
          <a:xfrm>
            <a:off x="244698" y="3235792"/>
            <a:ext cx="5228823" cy="2919426"/>
          </a:xfrm>
          <a:prstGeom prst="rect">
            <a:avLst/>
          </a:prstGeom>
          <a:noFill/>
        </p:spPr>
      </p:pic>
    </p:spTree>
    <p:extLst>
      <p:ext uri="{BB962C8B-B14F-4D97-AF65-F5344CB8AC3E}">
        <p14:creationId xmlns:p14="http://schemas.microsoft.com/office/powerpoint/2010/main" val="213908179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3960" y="988142"/>
            <a:ext cx="10165080" cy="1314792"/>
          </a:xfrm>
        </p:spPr>
        <p:txBody>
          <a:bodyPr>
            <a:normAutofit/>
          </a:bodyPr>
          <a:lstStyle/>
          <a:p>
            <a:r>
              <a:rPr lang="en-US" sz="3600" dirty="0" smtClean="0">
                <a:latin typeface="Times New Roman" charset="0"/>
                <a:ea typeface="Times New Roman" charset="0"/>
                <a:cs typeface="Times New Roman" charset="0"/>
              </a:rPr>
              <a:t>OUTLINES</a:t>
            </a:r>
            <a:r>
              <a:rPr lang="en-US" dirty="0" smtClean="0"/>
              <a:t/>
            </a:r>
            <a:br>
              <a:rPr lang="en-US" dirty="0" smtClean="0"/>
            </a:br>
            <a:endParaRPr lang="en-US" dirty="0"/>
          </a:p>
        </p:txBody>
      </p:sp>
      <p:sp>
        <p:nvSpPr>
          <p:cNvPr id="4" name="TextBox 3"/>
          <p:cNvSpPr txBox="1"/>
          <p:nvPr/>
        </p:nvSpPr>
        <p:spPr>
          <a:xfrm>
            <a:off x="7000076" y="1991032"/>
            <a:ext cx="4577408" cy="2677656"/>
          </a:xfrm>
          <a:prstGeom prst="rect">
            <a:avLst/>
          </a:prstGeom>
          <a:noFill/>
        </p:spPr>
        <p:txBody>
          <a:bodyPr wrap="square" rtlCol="0">
            <a:spAutoFit/>
          </a:bodyPr>
          <a:lstStyle/>
          <a:p>
            <a:r>
              <a:rPr lang="en-US" sz="2400" dirty="0" smtClean="0">
                <a:latin typeface="Times New Roman" charset="0"/>
                <a:ea typeface="Times New Roman" charset="0"/>
                <a:cs typeface="Times New Roman" charset="0"/>
              </a:rPr>
              <a:t>Competitors</a:t>
            </a:r>
          </a:p>
          <a:p>
            <a:r>
              <a:rPr lang="en-US" sz="2400" dirty="0" smtClean="0">
                <a:latin typeface="Times New Roman" charset="0"/>
                <a:ea typeface="Times New Roman" charset="0"/>
                <a:cs typeface="Times New Roman" charset="0"/>
              </a:rPr>
              <a:t>Customer’s Journey Map</a:t>
            </a:r>
          </a:p>
          <a:p>
            <a:r>
              <a:rPr lang="en-US" sz="2400" dirty="0" smtClean="0">
                <a:latin typeface="Times New Roman" charset="0"/>
                <a:ea typeface="Times New Roman" charset="0"/>
                <a:cs typeface="Times New Roman" charset="0"/>
              </a:rPr>
              <a:t>Touch Points</a:t>
            </a:r>
            <a:endParaRPr lang="en-US" sz="2400" dirty="0">
              <a:latin typeface="Times New Roman" charset="0"/>
              <a:ea typeface="Times New Roman" charset="0"/>
              <a:cs typeface="Times New Roman" charset="0"/>
            </a:endParaRPr>
          </a:p>
          <a:p>
            <a:r>
              <a:rPr lang="en-US" sz="2400" dirty="0">
                <a:latin typeface="Times New Roman" charset="0"/>
                <a:ea typeface="Times New Roman" charset="0"/>
                <a:cs typeface="Times New Roman" charset="0"/>
              </a:rPr>
              <a:t>Recommendations</a:t>
            </a:r>
          </a:p>
          <a:p>
            <a:r>
              <a:rPr lang="en-US" sz="2400" dirty="0">
                <a:latin typeface="Times New Roman" charset="0"/>
                <a:ea typeface="Times New Roman" charset="0"/>
                <a:cs typeface="Times New Roman" charset="0"/>
              </a:rPr>
              <a:t>Conclusion</a:t>
            </a:r>
          </a:p>
          <a:p>
            <a:r>
              <a:rPr lang="en-US" sz="2400" dirty="0">
                <a:latin typeface="Times New Roman" charset="0"/>
                <a:ea typeface="Times New Roman" charset="0"/>
                <a:cs typeface="Times New Roman" charset="0"/>
              </a:rPr>
              <a:t>Questions</a:t>
            </a:r>
          </a:p>
          <a:p>
            <a:r>
              <a:rPr lang="en-US" sz="2400" dirty="0">
                <a:latin typeface="Times New Roman" charset="0"/>
                <a:ea typeface="Times New Roman" charset="0"/>
                <a:cs typeface="Times New Roman" charset="0"/>
              </a:rPr>
              <a:t>References</a:t>
            </a:r>
          </a:p>
        </p:txBody>
      </p:sp>
      <p:sp>
        <p:nvSpPr>
          <p:cNvPr id="14" name="TextBox 13"/>
          <p:cNvSpPr txBox="1"/>
          <p:nvPr/>
        </p:nvSpPr>
        <p:spPr>
          <a:xfrm>
            <a:off x="722672" y="1991032"/>
            <a:ext cx="5796116" cy="2954655"/>
          </a:xfrm>
          <a:prstGeom prst="rect">
            <a:avLst/>
          </a:prstGeom>
          <a:noFill/>
        </p:spPr>
        <p:txBody>
          <a:bodyPr wrap="square" rtlCol="0">
            <a:spAutoFit/>
          </a:bodyPr>
          <a:lstStyle/>
          <a:p>
            <a:r>
              <a:rPr lang="en-US" sz="2400" dirty="0">
                <a:latin typeface="Times New Roman" charset="0"/>
                <a:ea typeface="Times New Roman" charset="0"/>
                <a:cs typeface="Times New Roman" charset="0"/>
              </a:rPr>
              <a:t>Description of the Emirates </a:t>
            </a:r>
            <a:r>
              <a:rPr lang="en-US" sz="2400" dirty="0" smtClean="0">
                <a:latin typeface="Times New Roman" charset="0"/>
                <a:ea typeface="Times New Roman" charset="0"/>
                <a:cs typeface="Times New Roman" charset="0"/>
              </a:rPr>
              <a:t>Airlines company</a:t>
            </a:r>
            <a:endParaRPr lang="en-GB" sz="2400" dirty="0">
              <a:latin typeface="Times New Roman" charset="0"/>
              <a:ea typeface="Times New Roman" charset="0"/>
              <a:cs typeface="Times New Roman" charset="0"/>
            </a:endParaRPr>
          </a:p>
          <a:p>
            <a:r>
              <a:rPr lang="en-US" sz="2400" dirty="0" smtClean="0">
                <a:latin typeface="Times New Roman" charset="0"/>
                <a:ea typeface="Times New Roman" charset="0"/>
                <a:cs typeface="Times New Roman" charset="0"/>
              </a:rPr>
              <a:t>Porter </a:t>
            </a:r>
            <a:r>
              <a:rPr lang="en-US" sz="2400" dirty="0">
                <a:latin typeface="Times New Roman" charset="0"/>
                <a:ea typeface="Times New Roman" charset="0"/>
                <a:cs typeface="Times New Roman" charset="0"/>
              </a:rPr>
              <a:t>Five Forces</a:t>
            </a:r>
            <a:endParaRPr lang="en-GB" sz="2400" dirty="0">
              <a:latin typeface="Times New Roman" charset="0"/>
              <a:ea typeface="Times New Roman" charset="0"/>
              <a:cs typeface="Times New Roman" charset="0"/>
            </a:endParaRPr>
          </a:p>
          <a:p>
            <a:r>
              <a:rPr lang="en-US" sz="2400" dirty="0" smtClean="0">
                <a:latin typeface="Times New Roman" charset="0"/>
                <a:ea typeface="Times New Roman" charset="0"/>
                <a:cs typeface="Times New Roman" charset="0"/>
              </a:rPr>
              <a:t>Pestle </a:t>
            </a:r>
            <a:r>
              <a:rPr lang="en-US" sz="2400" dirty="0">
                <a:latin typeface="Times New Roman" charset="0"/>
                <a:ea typeface="Times New Roman" charset="0"/>
                <a:cs typeface="Times New Roman" charset="0"/>
              </a:rPr>
              <a:t>Analysis</a:t>
            </a:r>
            <a:endParaRPr lang="en-GB" sz="2400" dirty="0">
              <a:latin typeface="Times New Roman" charset="0"/>
              <a:ea typeface="Times New Roman" charset="0"/>
              <a:cs typeface="Times New Roman" charset="0"/>
            </a:endParaRPr>
          </a:p>
          <a:p>
            <a:r>
              <a:rPr lang="en-US" sz="2400" dirty="0" smtClean="0">
                <a:latin typeface="Times New Roman" charset="0"/>
                <a:ea typeface="Times New Roman" charset="0"/>
                <a:cs typeface="Times New Roman" charset="0"/>
              </a:rPr>
              <a:t>SWOT </a:t>
            </a:r>
            <a:r>
              <a:rPr lang="en-US" sz="2400" dirty="0">
                <a:latin typeface="Times New Roman" charset="0"/>
                <a:ea typeface="Times New Roman" charset="0"/>
                <a:cs typeface="Times New Roman" charset="0"/>
              </a:rPr>
              <a:t>analysis internal and external</a:t>
            </a:r>
            <a:endParaRPr lang="en-GB" sz="2400" dirty="0">
              <a:latin typeface="Times New Roman" charset="0"/>
              <a:ea typeface="Times New Roman" charset="0"/>
              <a:cs typeface="Times New Roman" charset="0"/>
            </a:endParaRPr>
          </a:p>
          <a:p>
            <a:r>
              <a:rPr lang="en-US" sz="2400" dirty="0" smtClean="0">
                <a:latin typeface="Times New Roman" charset="0"/>
                <a:ea typeface="Times New Roman" charset="0"/>
                <a:cs typeface="Times New Roman" charset="0"/>
              </a:rPr>
              <a:t>Marketing </a:t>
            </a:r>
            <a:r>
              <a:rPr lang="en-US" sz="2400" dirty="0">
                <a:latin typeface="Times New Roman" charset="0"/>
                <a:ea typeface="Times New Roman" charset="0"/>
                <a:cs typeface="Times New Roman" charset="0"/>
              </a:rPr>
              <a:t>Mix</a:t>
            </a:r>
            <a:endParaRPr lang="en-GB" sz="2400" dirty="0">
              <a:latin typeface="Times New Roman" charset="0"/>
              <a:ea typeface="Times New Roman" charset="0"/>
              <a:cs typeface="Times New Roman" charset="0"/>
            </a:endParaRPr>
          </a:p>
          <a:p>
            <a:r>
              <a:rPr lang="en-US" sz="2400" dirty="0" smtClean="0">
                <a:latin typeface="Times New Roman" charset="0"/>
                <a:ea typeface="Times New Roman" charset="0"/>
                <a:cs typeface="Times New Roman" charset="0"/>
              </a:rPr>
              <a:t>Other Marketing </a:t>
            </a:r>
            <a:r>
              <a:rPr lang="en-US" sz="2400" dirty="0">
                <a:latin typeface="Times New Roman" charset="0"/>
                <a:ea typeface="Times New Roman" charset="0"/>
                <a:cs typeface="Times New Roman" charset="0"/>
              </a:rPr>
              <a:t>Strategies </a:t>
            </a:r>
            <a:endParaRPr lang="en-US" sz="2400" dirty="0" smtClean="0">
              <a:latin typeface="Times New Roman" charset="0"/>
              <a:ea typeface="Times New Roman" charset="0"/>
              <a:cs typeface="Times New Roman" charset="0"/>
            </a:endParaRPr>
          </a:p>
          <a:p>
            <a:r>
              <a:rPr lang="en-US" sz="2400" dirty="0" smtClean="0">
                <a:latin typeface="Times New Roman" charset="0"/>
                <a:ea typeface="Times New Roman" charset="0"/>
                <a:cs typeface="Times New Roman" charset="0"/>
              </a:rPr>
              <a:t>Diversity Approach </a:t>
            </a:r>
            <a:endParaRPr lang="en-GB" sz="2400" dirty="0">
              <a:latin typeface="Times New Roman" charset="0"/>
              <a:ea typeface="Times New Roman" charset="0"/>
              <a:cs typeface="Times New Roman" charset="0"/>
            </a:endParaRPr>
          </a:p>
          <a:p>
            <a:r>
              <a:rPr lang="en-US" dirty="0"/>
              <a:t> </a:t>
            </a:r>
            <a:endParaRPr lang="en-GB" dirty="0"/>
          </a:p>
        </p:txBody>
      </p:sp>
    </p:spTree>
    <p:extLst>
      <p:ext uri="{BB962C8B-B14F-4D97-AF65-F5344CB8AC3E}">
        <p14:creationId xmlns:p14="http://schemas.microsoft.com/office/powerpoint/2010/main" val="10131800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3960" y="624110"/>
            <a:ext cx="10712737" cy="1082770"/>
          </a:xfrm>
        </p:spPr>
        <p:txBody>
          <a:bodyPr>
            <a:normAutofit/>
          </a:bodyPr>
          <a:lstStyle/>
          <a:p>
            <a:r>
              <a:rPr lang="en-US" sz="3600" dirty="0">
                <a:latin typeface="Times New Roman" charset="0"/>
                <a:ea typeface="Times New Roman" charset="0"/>
                <a:cs typeface="Times New Roman" charset="0"/>
              </a:rPr>
              <a:t>D</a:t>
            </a:r>
            <a:r>
              <a:rPr lang="en-US" sz="3600" dirty="0" smtClean="0">
                <a:latin typeface="Times New Roman" charset="0"/>
                <a:ea typeface="Times New Roman" charset="0"/>
                <a:cs typeface="Times New Roman" charset="0"/>
              </a:rPr>
              <a:t>escription </a:t>
            </a:r>
            <a:r>
              <a:rPr lang="en-US" sz="3600" dirty="0" smtClean="0">
                <a:latin typeface="Times New Roman" charset="0"/>
                <a:ea typeface="Times New Roman" charset="0"/>
                <a:cs typeface="Times New Roman" charset="0"/>
              </a:rPr>
              <a:t>of </a:t>
            </a:r>
            <a:r>
              <a:rPr lang="en-US" sz="3600" dirty="0" smtClean="0">
                <a:latin typeface="Times New Roman" charset="0"/>
                <a:ea typeface="Times New Roman" charset="0"/>
                <a:cs typeface="Times New Roman" charset="0"/>
              </a:rPr>
              <a:t>the Emirates </a:t>
            </a:r>
            <a:r>
              <a:rPr lang="en-US" sz="3600" dirty="0" smtClean="0">
                <a:latin typeface="Times New Roman" charset="0"/>
                <a:ea typeface="Times New Roman" charset="0"/>
                <a:cs typeface="Times New Roman" charset="0"/>
              </a:rPr>
              <a:t>Airlines </a:t>
            </a:r>
            <a:r>
              <a:rPr lang="en-US" sz="3600" dirty="0" smtClean="0">
                <a:latin typeface="Times New Roman" charset="0"/>
                <a:ea typeface="Times New Roman" charset="0"/>
                <a:cs typeface="Times New Roman" charset="0"/>
              </a:rPr>
              <a:t>C</a:t>
            </a:r>
            <a:r>
              <a:rPr lang="en-US" sz="3600" dirty="0" smtClean="0">
                <a:latin typeface="Times New Roman" charset="0"/>
                <a:ea typeface="Times New Roman" charset="0"/>
                <a:cs typeface="Times New Roman" charset="0"/>
              </a:rPr>
              <a:t>ompany</a:t>
            </a:r>
            <a:endParaRPr lang="en-US" sz="3600" dirty="0">
              <a:latin typeface="Times New Roman" charset="0"/>
              <a:ea typeface="Times New Roman" charset="0"/>
              <a:cs typeface="Times New Roman" charset="0"/>
            </a:endParaRPr>
          </a:p>
        </p:txBody>
      </p:sp>
      <p:sp>
        <p:nvSpPr>
          <p:cNvPr id="3" name="Content Placeholder 2"/>
          <p:cNvSpPr>
            <a:spLocks noGrp="1"/>
          </p:cNvSpPr>
          <p:nvPr>
            <p:ph idx="1"/>
          </p:nvPr>
        </p:nvSpPr>
        <p:spPr>
          <a:xfrm>
            <a:off x="1203959" y="1917290"/>
            <a:ext cx="9951721" cy="4424516"/>
          </a:xfrm>
        </p:spPr>
        <p:txBody>
          <a:bodyPr/>
          <a:lstStyle/>
          <a:p>
            <a:pPr marL="0" indent="0">
              <a:buNone/>
            </a:pPr>
            <a:r>
              <a:rPr lang="en-US" dirty="0" smtClean="0"/>
              <a:t> </a:t>
            </a:r>
          </a:p>
          <a:p>
            <a:pPr marL="0" indent="0">
              <a:buNone/>
            </a:pPr>
            <a:r>
              <a:rPr lang="en-US" sz="2400" dirty="0">
                <a:latin typeface="Times New Roman" charset="0"/>
                <a:ea typeface="Times New Roman" charset="0"/>
                <a:cs typeface="Times New Roman" charset="0"/>
              </a:rPr>
              <a:t> </a:t>
            </a:r>
            <a:r>
              <a:rPr lang="en-US" sz="2400" dirty="0" smtClean="0">
                <a:latin typeface="Times New Roman" charset="0"/>
                <a:ea typeface="Times New Roman" charset="0"/>
                <a:cs typeface="Times New Roman" charset="0"/>
              </a:rPr>
              <a:t>Was founded in 1985 by the royal family of Dubai</a:t>
            </a:r>
          </a:p>
          <a:p>
            <a:r>
              <a:rPr lang="en-US" sz="2400" dirty="0" smtClean="0">
                <a:latin typeface="Times New Roman" charset="0"/>
                <a:ea typeface="Times New Roman" charset="0"/>
                <a:cs typeface="Times New Roman" charset="0"/>
              </a:rPr>
              <a:t>The world’s fourth largest airline  </a:t>
            </a:r>
          </a:p>
          <a:p>
            <a:r>
              <a:rPr lang="en-US" sz="2400" dirty="0" smtClean="0">
                <a:latin typeface="Times New Roman" charset="0"/>
                <a:ea typeface="Times New Roman" charset="0"/>
                <a:cs typeface="Times New Roman" charset="0"/>
              </a:rPr>
              <a:t>The company has more than 40,000 employees</a:t>
            </a:r>
          </a:p>
          <a:p>
            <a:r>
              <a:rPr lang="en-US" sz="2400" dirty="0" smtClean="0">
                <a:latin typeface="Times New Roman" charset="0"/>
                <a:ea typeface="Times New Roman" charset="0"/>
                <a:cs typeface="Times New Roman" charset="0"/>
              </a:rPr>
              <a:t>By the early 90’s Emirates was among the fastest growing airlines</a:t>
            </a:r>
          </a:p>
          <a:p>
            <a:r>
              <a:rPr lang="en-US" sz="2400" dirty="0" smtClean="0">
                <a:latin typeface="Times New Roman" charset="0"/>
                <a:ea typeface="Times New Roman" charset="0"/>
                <a:cs typeface="Times New Roman" charset="0"/>
              </a:rPr>
              <a:t>They pride themselves by offering high quality services through modern and comforting aircrafts. </a:t>
            </a:r>
            <a:endParaRPr lang="en-US" sz="2400" dirty="0">
              <a:latin typeface="Times New Roman" charset="0"/>
              <a:ea typeface="Times New Roman" charset="0"/>
              <a:cs typeface="Times New Roman" charset="0"/>
            </a:endParaRPr>
          </a:p>
        </p:txBody>
      </p:sp>
    </p:spTree>
    <p:extLst>
      <p:ext uri="{BB962C8B-B14F-4D97-AF65-F5344CB8AC3E}">
        <p14:creationId xmlns:p14="http://schemas.microsoft.com/office/powerpoint/2010/main" val="2086690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8483" y="286604"/>
            <a:ext cx="10157197" cy="872495"/>
          </a:xfrm>
        </p:spPr>
        <p:txBody>
          <a:bodyPr>
            <a:normAutofit/>
          </a:bodyPr>
          <a:lstStyle/>
          <a:p>
            <a:r>
              <a:rPr lang="en-US" sz="3600" dirty="0" smtClean="0">
                <a:latin typeface="Times New Roman" charset="0"/>
                <a:ea typeface="Times New Roman" charset="0"/>
                <a:cs typeface="Times New Roman" charset="0"/>
              </a:rPr>
              <a:t>Porter’s Five Forces analysis</a:t>
            </a:r>
            <a:br>
              <a:rPr lang="en-US" sz="3600" dirty="0" smtClean="0">
                <a:latin typeface="Times New Roman" charset="0"/>
                <a:ea typeface="Times New Roman" charset="0"/>
                <a:cs typeface="Times New Roman" charset="0"/>
              </a:rPr>
            </a:br>
            <a:r>
              <a:rPr lang="en-US" sz="2000" dirty="0" smtClean="0">
                <a:latin typeface="Times New Roman" charset="0"/>
                <a:ea typeface="Times New Roman" charset="0"/>
                <a:cs typeface="Times New Roman" charset="0"/>
              </a:rPr>
              <a:t>(The Emirates Group, 2018)</a:t>
            </a:r>
            <a:endParaRPr lang="en-US" sz="3600" dirty="0">
              <a:latin typeface="Times New Roman" charset="0"/>
              <a:ea typeface="Times New Roman" charset="0"/>
              <a:cs typeface="Times New Roman"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02267778"/>
              </p:ext>
            </p:extLst>
          </p:nvPr>
        </p:nvGraphicFramePr>
        <p:xfrm>
          <a:off x="321973" y="1659731"/>
          <a:ext cx="10833707" cy="4625159"/>
        </p:xfrm>
        <a:graphic>
          <a:graphicData uri="http://schemas.openxmlformats.org/drawingml/2006/table">
            <a:tbl>
              <a:tblPr firstRow="1" bandRow="1">
                <a:tableStyleId>{5DA37D80-6434-44D0-A028-1B22A696006F}</a:tableStyleId>
              </a:tblPr>
              <a:tblGrid>
                <a:gridCol w="2091243"/>
                <a:gridCol w="2364478"/>
                <a:gridCol w="2069779"/>
                <a:gridCol w="2177103"/>
                <a:gridCol w="2131104"/>
              </a:tblGrid>
              <a:tr h="967559">
                <a:tc>
                  <a:txBody>
                    <a:bodyPr/>
                    <a:lstStyle/>
                    <a:p>
                      <a:r>
                        <a:rPr lang="en-US" sz="1800" b="1" dirty="0" smtClean="0">
                          <a:latin typeface="Times New Roman" charset="0"/>
                          <a:ea typeface="Times New Roman" charset="0"/>
                          <a:cs typeface="Times New Roman" charset="0"/>
                        </a:rPr>
                        <a:t>Threat</a:t>
                      </a:r>
                      <a:r>
                        <a:rPr lang="en-US" sz="1800" b="1" baseline="0" dirty="0" smtClean="0">
                          <a:latin typeface="Times New Roman" charset="0"/>
                          <a:ea typeface="Times New Roman" charset="0"/>
                          <a:cs typeface="Times New Roman" charset="0"/>
                        </a:rPr>
                        <a:t> of new entrants </a:t>
                      </a:r>
                    </a:p>
                    <a:p>
                      <a:r>
                        <a:rPr lang="en-US" sz="1800" b="1" dirty="0" smtClean="0">
                          <a:solidFill>
                            <a:srgbClr val="FF0000"/>
                          </a:solidFill>
                          <a:latin typeface="Times New Roman" charset="0"/>
                          <a:ea typeface="Times New Roman" charset="0"/>
                          <a:cs typeface="Times New Roman" charset="0"/>
                        </a:rPr>
                        <a:t>High</a:t>
                      </a:r>
                      <a:r>
                        <a:rPr lang="en-US" sz="1800" b="1" baseline="0" dirty="0" smtClean="0">
                          <a:solidFill>
                            <a:srgbClr val="FF0000"/>
                          </a:solidFill>
                          <a:latin typeface="Times New Roman" charset="0"/>
                          <a:ea typeface="Times New Roman" charset="0"/>
                          <a:cs typeface="Times New Roman" charset="0"/>
                        </a:rPr>
                        <a:t> </a:t>
                      </a:r>
                      <a:endParaRPr lang="en-US" sz="1800" b="1" dirty="0">
                        <a:solidFill>
                          <a:srgbClr val="FF0000"/>
                        </a:solidFill>
                        <a:latin typeface="Times New Roman" charset="0"/>
                        <a:ea typeface="Times New Roman" charset="0"/>
                        <a:cs typeface="Times New Roman" charset="0"/>
                      </a:endParaRPr>
                    </a:p>
                  </a:txBody>
                  <a:tcPr/>
                </a:tc>
                <a:tc>
                  <a:txBody>
                    <a:bodyPr/>
                    <a:lstStyle/>
                    <a:p>
                      <a:r>
                        <a:rPr lang="en-US" sz="1800" b="1" dirty="0" smtClean="0">
                          <a:latin typeface="Times New Roman" charset="0"/>
                          <a:ea typeface="Times New Roman" charset="0"/>
                          <a:cs typeface="Times New Roman" charset="0"/>
                        </a:rPr>
                        <a:t>Rivalry among</a:t>
                      </a:r>
                      <a:r>
                        <a:rPr lang="en-US" sz="1800" b="1" baseline="0" dirty="0" smtClean="0">
                          <a:latin typeface="Times New Roman" charset="0"/>
                          <a:ea typeface="Times New Roman" charset="0"/>
                          <a:cs typeface="Times New Roman" charset="0"/>
                        </a:rPr>
                        <a:t> established companies</a:t>
                      </a:r>
                    </a:p>
                    <a:p>
                      <a:r>
                        <a:rPr lang="en-US" sz="1800" b="1" baseline="0" dirty="0" smtClean="0">
                          <a:solidFill>
                            <a:srgbClr val="FF0000"/>
                          </a:solidFill>
                          <a:latin typeface="Times New Roman" charset="0"/>
                          <a:ea typeface="Times New Roman" charset="0"/>
                          <a:cs typeface="Times New Roman" charset="0"/>
                        </a:rPr>
                        <a:t>Medium</a:t>
                      </a:r>
                      <a:r>
                        <a:rPr lang="en-US" sz="1800" b="1" baseline="0" dirty="0" smtClean="0">
                          <a:latin typeface="Times New Roman" charset="0"/>
                          <a:ea typeface="Times New Roman" charset="0"/>
                          <a:cs typeface="Times New Roman" charset="0"/>
                        </a:rPr>
                        <a:t> </a:t>
                      </a:r>
                      <a:endParaRPr lang="en-US" sz="1800" b="1" dirty="0">
                        <a:latin typeface="Times New Roman" charset="0"/>
                        <a:ea typeface="Times New Roman" charset="0"/>
                        <a:cs typeface="Times New Roman" charset="0"/>
                      </a:endParaRPr>
                    </a:p>
                  </a:txBody>
                  <a:tcPr/>
                </a:tc>
                <a:tc>
                  <a:txBody>
                    <a:bodyPr/>
                    <a:lstStyle/>
                    <a:p>
                      <a:r>
                        <a:rPr lang="en-US" sz="1800" b="1" dirty="0" smtClean="0">
                          <a:latin typeface="Times New Roman" charset="0"/>
                          <a:ea typeface="Times New Roman" charset="0"/>
                          <a:cs typeface="Times New Roman" charset="0"/>
                        </a:rPr>
                        <a:t>Bargaining power of buyers</a:t>
                      </a:r>
                    </a:p>
                    <a:p>
                      <a:r>
                        <a:rPr lang="en-US" sz="1800" b="1" dirty="0" smtClean="0">
                          <a:solidFill>
                            <a:srgbClr val="FF0000"/>
                          </a:solidFill>
                          <a:latin typeface="Times New Roman" charset="0"/>
                          <a:ea typeface="Times New Roman" charset="0"/>
                          <a:cs typeface="Times New Roman" charset="0"/>
                        </a:rPr>
                        <a:t>Medium - High</a:t>
                      </a:r>
                      <a:endParaRPr lang="en-US" sz="1800" b="1" dirty="0">
                        <a:solidFill>
                          <a:srgbClr val="FF0000"/>
                        </a:solidFill>
                        <a:latin typeface="Times New Roman" charset="0"/>
                        <a:ea typeface="Times New Roman" charset="0"/>
                        <a:cs typeface="Times New Roman" charset="0"/>
                      </a:endParaRPr>
                    </a:p>
                  </a:txBody>
                  <a:tcPr/>
                </a:tc>
                <a:tc>
                  <a:txBody>
                    <a:bodyPr/>
                    <a:lstStyle/>
                    <a:p>
                      <a:r>
                        <a:rPr lang="en-US" sz="1800" b="1" dirty="0" smtClean="0">
                          <a:latin typeface="Times New Roman" charset="0"/>
                          <a:ea typeface="Times New Roman" charset="0"/>
                          <a:cs typeface="Times New Roman" charset="0"/>
                        </a:rPr>
                        <a:t>Bargaining power of suppliers</a:t>
                      </a:r>
                      <a:r>
                        <a:rPr lang="en-US" sz="1800" b="1" baseline="0" dirty="0" smtClean="0">
                          <a:latin typeface="Times New Roman" charset="0"/>
                          <a:ea typeface="Times New Roman" charset="0"/>
                          <a:cs typeface="Times New Roman" charset="0"/>
                        </a:rPr>
                        <a:t> </a:t>
                      </a:r>
                    </a:p>
                    <a:p>
                      <a:r>
                        <a:rPr lang="en-US" sz="1800" b="1" baseline="0" dirty="0" smtClean="0">
                          <a:solidFill>
                            <a:srgbClr val="FF0000"/>
                          </a:solidFill>
                          <a:latin typeface="Times New Roman" charset="0"/>
                          <a:ea typeface="Times New Roman" charset="0"/>
                          <a:cs typeface="Times New Roman" charset="0"/>
                        </a:rPr>
                        <a:t>High</a:t>
                      </a:r>
                      <a:endParaRPr lang="en-US" sz="1800" b="1" dirty="0">
                        <a:solidFill>
                          <a:srgbClr val="FF0000"/>
                        </a:solidFill>
                        <a:latin typeface="Times New Roman" charset="0"/>
                        <a:ea typeface="Times New Roman" charset="0"/>
                        <a:cs typeface="Times New Roman" charset="0"/>
                      </a:endParaRPr>
                    </a:p>
                  </a:txBody>
                  <a:tcPr/>
                </a:tc>
                <a:tc>
                  <a:txBody>
                    <a:bodyPr/>
                    <a:lstStyle/>
                    <a:p>
                      <a:r>
                        <a:rPr lang="en-US" sz="1800" b="1" dirty="0" smtClean="0">
                          <a:latin typeface="Times New Roman" charset="0"/>
                          <a:ea typeface="Times New Roman" charset="0"/>
                          <a:cs typeface="Times New Roman" charset="0"/>
                        </a:rPr>
                        <a:t>Substitute</a:t>
                      </a:r>
                      <a:r>
                        <a:rPr lang="en-US" sz="1800" b="1" baseline="0" dirty="0" smtClean="0">
                          <a:latin typeface="Times New Roman" charset="0"/>
                          <a:ea typeface="Times New Roman" charset="0"/>
                          <a:cs typeface="Times New Roman" charset="0"/>
                        </a:rPr>
                        <a:t> products</a:t>
                      </a:r>
                    </a:p>
                    <a:p>
                      <a:endParaRPr lang="en-US" sz="1800" b="1" baseline="0" dirty="0" smtClean="0">
                        <a:latin typeface="Times New Roman" charset="0"/>
                        <a:ea typeface="Times New Roman" charset="0"/>
                        <a:cs typeface="Times New Roman" charset="0"/>
                      </a:endParaRPr>
                    </a:p>
                    <a:p>
                      <a:r>
                        <a:rPr lang="en-US" sz="1800" b="1" baseline="0" dirty="0" smtClean="0">
                          <a:solidFill>
                            <a:srgbClr val="FF0000"/>
                          </a:solidFill>
                          <a:latin typeface="Times New Roman" charset="0"/>
                          <a:ea typeface="Times New Roman" charset="0"/>
                          <a:cs typeface="Times New Roman" charset="0"/>
                        </a:rPr>
                        <a:t>Low</a:t>
                      </a:r>
                      <a:endParaRPr lang="en-US" sz="1800" b="1" dirty="0">
                        <a:solidFill>
                          <a:srgbClr val="FF0000"/>
                        </a:solidFill>
                        <a:latin typeface="Times New Roman" charset="0"/>
                        <a:ea typeface="Times New Roman" charset="0"/>
                        <a:cs typeface="Times New Roman" charset="0"/>
                      </a:endParaRPr>
                    </a:p>
                  </a:txBody>
                  <a:tcPr/>
                </a:tc>
              </a:tr>
              <a:tr h="3578683">
                <a:tc>
                  <a:txBody>
                    <a:bodyPr/>
                    <a:lstStyle/>
                    <a:p>
                      <a:pPr marL="0" indent="0">
                        <a:buFont typeface="Arial" charset="0"/>
                        <a:buNone/>
                      </a:pPr>
                      <a:r>
                        <a:rPr lang="en-US" sz="1800" dirty="0" smtClean="0">
                          <a:latin typeface="Times New Roman" charset="0"/>
                          <a:ea typeface="Times New Roman" charset="0"/>
                          <a:cs typeface="Times New Roman" charset="0"/>
                        </a:rPr>
                        <a:t>Asia</a:t>
                      </a:r>
                      <a:r>
                        <a:rPr lang="en-US" sz="1800" baseline="0" dirty="0" smtClean="0">
                          <a:latin typeface="Times New Roman" charset="0"/>
                          <a:ea typeface="Times New Roman" charset="0"/>
                          <a:cs typeface="Times New Roman" charset="0"/>
                        </a:rPr>
                        <a:t> Pacific region is an example of dynamic market where all airlines were having profit such as Qantas and Cathay.</a:t>
                      </a:r>
                      <a:r>
                        <a:rPr lang="en-US" dirty="0" smtClean="0">
                          <a:latin typeface="Times New Roman" charset="0"/>
                          <a:ea typeface="Times New Roman" charset="0"/>
                          <a:cs typeface="Times New Roman" charset="0"/>
                        </a:rPr>
                        <a:t> </a:t>
                      </a:r>
                    </a:p>
                    <a:p>
                      <a:pPr marL="0" indent="0">
                        <a:buFont typeface="Arial" charset="0"/>
                        <a:buNone/>
                      </a:pPr>
                      <a:endParaRPr lang="en-US" dirty="0" smtClean="0">
                        <a:latin typeface="Times New Roman" charset="0"/>
                        <a:ea typeface="Times New Roman" charset="0"/>
                        <a:cs typeface="Times New Roman" charset="0"/>
                      </a:endParaRPr>
                    </a:p>
                    <a:p>
                      <a:pPr marL="0" indent="0">
                        <a:buFont typeface="Arial" charset="0"/>
                        <a:buNone/>
                      </a:pPr>
                      <a:r>
                        <a:rPr lang="en-US" dirty="0" smtClean="0">
                          <a:latin typeface="Times New Roman" charset="0"/>
                          <a:ea typeface="Times New Roman" charset="0"/>
                          <a:cs typeface="Times New Roman" charset="0"/>
                        </a:rPr>
                        <a:t>Emirates moved to exploit new regional</a:t>
                      </a:r>
                      <a:r>
                        <a:rPr lang="en-US" baseline="0" dirty="0" smtClean="0">
                          <a:latin typeface="Times New Roman" charset="0"/>
                          <a:ea typeface="Times New Roman" charset="0"/>
                          <a:cs typeface="Times New Roman" charset="0"/>
                        </a:rPr>
                        <a:t> markets where demand is growing</a:t>
                      </a:r>
                      <a:endParaRPr lang="en-US" sz="1800" dirty="0">
                        <a:latin typeface="Times New Roman" charset="0"/>
                        <a:ea typeface="Times New Roman" charset="0"/>
                        <a:cs typeface="Times New Roman" charset="0"/>
                      </a:endParaRPr>
                    </a:p>
                  </a:txBody>
                  <a:tcPr/>
                </a:tc>
                <a:tc>
                  <a:txBody>
                    <a:bodyPr/>
                    <a:lstStyle/>
                    <a:p>
                      <a:r>
                        <a:rPr lang="en-US" sz="2000" dirty="0" smtClean="0">
                          <a:latin typeface="Times New Roman" charset="0"/>
                          <a:ea typeface="Times New Roman" charset="0"/>
                          <a:cs typeface="Times New Roman" charset="0"/>
                        </a:rPr>
                        <a:t>Air France and Lufthansa</a:t>
                      </a:r>
                      <a:r>
                        <a:rPr lang="en-US" sz="2000" baseline="0" dirty="0" smtClean="0">
                          <a:latin typeface="Times New Roman" charset="0"/>
                          <a:ea typeface="Times New Roman" charset="0"/>
                          <a:cs typeface="Times New Roman" charset="0"/>
                        </a:rPr>
                        <a:t> two largest carriers in Europe.</a:t>
                      </a:r>
                    </a:p>
                    <a:p>
                      <a:endParaRPr lang="en-US" sz="2000" baseline="0" dirty="0" smtClean="0">
                        <a:latin typeface="Times New Roman" charset="0"/>
                        <a:ea typeface="Times New Roman" charset="0"/>
                        <a:cs typeface="Times New Roman" charset="0"/>
                      </a:endParaRPr>
                    </a:p>
                    <a:p>
                      <a:r>
                        <a:rPr lang="en-US" sz="2000" baseline="0" dirty="0" smtClean="0">
                          <a:latin typeface="Times New Roman" charset="0"/>
                          <a:ea typeface="Times New Roman" charset="0"/>
                          <a:cs typeface="Times New Roman" charset="0"/>
                        </a:rPr>
                        <a:t>Competitions is aggressive as industry is witnessing a growth of low cost airlines.</a:t>
                      </a:r>
                    </a:p>
                  </a:txBody>
                  <a:tcPr/>
                </a:tc>
                <a:tc>
                  <a:txBody>
                    <a:bodyPr/>
                    <a:lstStyle/>
                    <a:p>
                      <a:r>
                        <a:rPr lang="en-US" dirty="0" smtClean="0"/>
                        <a:t>Emirates may face a threat now</a:t>
                      </a:r>
                      <a:r>
                        <a:rPr lang="en-US" baseline="0" dirty="0" smtClean="0"/>
                        <a:t> and future because customers have the ability to make demands in terms of lower prices, higher service and quality.</a:t>
                      </a:r>
                      <a:r>
                        <a:rPr lang="en-US" dirty="0" smtClean="0"/>
                        <a:t> </a:t>
                      </a:r>
                    </a:p>
                    <a:p>
                      <a:r>
                        <a:rPr lang="en-US" dirty="0" smtClean="0"/>
                        <a:t>So</a:t>
                      </a:r>
                      <a:r>
                        <a:rPr lang="en-US" baseline="0" dirty="0" smtClean="0"/>
                        <a:t> Emirates might not have a high turnover because of price reducing.</a:t>
                      </a:r>
                      <a:endParaRPr lang="en-US" dirty="0"/>
                    </a:p>
                  </a:txBody>
                  <a:tcPr/>
                </a:tc>
                <a:tc>
                  <a:txBody>
                    <a:bodyPr/>
                    <a:lstStyle/>
                    <a:p>
                      <a:r>
                        <a:rPr lang="en-US" dirty="0" smtClean="0"/>
                        <a:t>We</a:t>
                      </a:r>
                      <a:r>
                        <a:rPr lang="en-US" baseline="0" dirty="0" smtClean="0"/>
                        <a:t> have Boeing and Airbus the largest suppliers. </a:t>
                      </a:r>
                    </a:p>
                    <a:p>
                      <a:endParaRPr lang="en-US" baseline="0" dirty="0" smtClean="0"/>
                    </a:p>
                    <a:p>
                      <a:r>
                        <a:rPr lang="en-US" baseline="0" dirty="0" smtClean="0"/>
                        <a:t>Emirates is a large buyer and still face a threat of paying higher prices and delivery delays as required products are differentiated .</a:t>
                      </a:r>
                      <a:endParaRPr lang="en-US" dirty="0"/>
                    </a:p>
                  </a:txBody>
                  <a:tcPr/>
                </a:tc>
                <a:tc>
                  <a:txBody>
                    <a:bodyPr/>
                    <a:lstStyle/>
                    <a:p>
                      <a:r>
                        <a:rPr lang="en-US" dirty="0" smtClean="0"/>
                        <a:t>We have</a:t>
                      </a:r>
                      <a:r>
                        <a:rPr lang="en-US" baseline="0" dirty="0" smtClean="0"/>
                        <a:t> </a:t>
                      </a:r>
                      <a:r>
                        <a:rPr lang="en-US" dirty="0" smtClean="0"/>
                        <a:t>Qantas, Cathay</a:t>
                      </a:r>
                      <a:r>
                        <a:rPr lang="en-US" baseline="0" dirty="0" smtClean="0"/>
                        <a:t> Pacific and Singapore Airlines.</a:t>
                      </a:r>
                    </a:p>
                    <a:p>
                      <a:endParaRPr lang="en-US" baseline="0" dirty="0" smtClean="0"/>
                    </a:p>
                    <a:p>
                      <a:r>
                        <a:rPr lang="en-US" baseline="0" dirty="0" smtClean="0"/>
                        <a:t>Therefore Emirates will experience challenges when most players become globally competitive. For example Virgin blue. </a:t>
                      </a:r>
                      <a:endParaRPr lang="en-US" dirty="0"/>
                    </a:p>
                  </a:txBody>
                  <a:tcPr/>
                </a:tc>
              </a:tr>
            </a:tbl>
          </a:graphicData>
        </a:graphic>
      </p:graphicFrame>
    </p:spTree>
    <p:extLst>
      <p:ext uri="{BB962C8B-B14F-4D97-AF65-F5344CB8AC3E}">
        <p14:creationId xmlns:p14="http://schemas.microsoft.com/office/powerpoint/2010/main" val="3368467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Times New Roman" charset="0"/>
                <a:ea typeface="Times New Roman" charset="0"/>
                <a:cs typeface="Times New Roman" charset="0"/>
              </a:rPr>
              <a:t>Pestle Analysis</a:t>
            </a:r>
            <a:endParaRPr lang="en-US" sz="3600" dirty="0">
              <a:latin typeface="Times New Roman" charset="0"/>
              <a:ea typeface="Times New Roman" charset="0"/>
              <a:cs typeface="Times New Roman" charset="0"/>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287670706"/>
              </p:ext>
            </p:extLst>
          </p:nvPr>
        </p:nvGraphicFramePr>
        <p:xfrm>
          <a:off x="450761" y="1846261"/>
          <a:ext cx="11500835" cy="4572000"/>
        </p:xfrm>
        <a:graphic>
          <a:graphicData uri="http://schemas.openxmlformats.org/drawingml/2006/table">
            <a:tbl>
              <a:tblPr firstRow="1" bandRow="1">
                <a:tableStyleId>{3B4B98B0-60AC-42C2-AFA5-B58CD77FA1E5}</a:tableStyleId>
              </a:tblPr>
              <a:tblGrid>
                <a:gridCol w="1916806"/>
                <a:gridCol w="1916806"/>
                <a:gridCol w="1916806"/>
                <a:gridCol w="2012307"/>
                <a:gridCol w="2005483"/>
                <a:gridCol w="1732627"/>
              </a:tblGrid>
              <a:tr h="845424">
                <a:tc>
                  <a:txBody>
                    <a:bodyPr/>
                    <a:lstStyle/>
                    <a:p>
                      <a:r>
                        <a:rPr lang="en-US" dirty="0" smtClean="0">
                          <a:latin typeface="Times New Roman" charset="0"/>
                          <a:ea typeface="Times New Roman" charset="0"/>
                          <a:cs typeface="Times New Roman" charset="0"/>
                        </a:rPr>
                        <a:t>Political</a:t>
                      </a:r>
                    </a:p>
                    <a:p>
                      <a:r>
                        <a:rPr lang="en-US" dirty="0" smtClean="0">
                          <a:latin typeface="Times New Roman" charset="0"/>
                          <a:ea typeface="Times New Roman" charset="0"/>
                          <a:cs typeface="Times New Roman" charset="0"/>
                        </a:rPr>
                        <a:t>(Reuters,</a:t>
                      </a:r>
                      <a:r>
                        <a:rPr lang="en-US" baseline="0" dirty="0" smtClean="0">
                          <a:latin typeface="Times New Roman" charset="0"/>
                          <a:ea typeface="Times New Roman" charset="0"/>
                          <a:cs typeface="Times New Roman" charset="0"/>
                        </a:rPr>
                        <a:t> 2014)</a:t>
                      </a:r>
                    </a:p>
                    <a:p>
                      <a:endParaRPr lang="en-US" dirty="0">
                        <a:solidFill>
                          <a:srgbClr val="FF0000"/>
                        </a:solidFill>
                        <a:latin typeface="Times New Roman" charset="0"/>
                        <a:ea typeface="Times New Roman" charset="0"/>
                        <a:cs typeface="Times New Roman" charset="0"/>
                      </a:endParaRPr>
                    </a:p>
                  </a:txBody>
                  <a:tcPr/>
                </a:tc>
                <a:tc>
                  <a:txBody>
                    <a:bodyPr/>
                    <a:lstStyle/>
                    <a:p>
                      <a:r>
                        <a:rPr lang="en-US" dirty="0" smtClean="0">
                          <a:latin typeface="Times New Roman" charset="0"/>
                          <a:ea typeface="Times New Roman" charset="0"/>
                          <a:cs typeface="Times New Roman" charset="0"/>
                        </a:rPr>
                        <a:t>Economic</a:t>
                      </a:r>
                    </a:p>
                    <a:p>
                      <a:r>
                        <a:rPr lang="en-US" dirty="0" smtClean="0">
                          <a:latin typeface="Times New Roman" charset="0"/>
                          <a:ea typeface="Times New Roman" charset="0"/>
                          <a:cs typeface="Times New Roman" charset="0"/>
                        </a:rPr>
                        <a:t>(</a:t>
                      </a:r>
                      <a:r>
                        <a:rPr lang="en-US" dirty="0" err="1" smtClean="0">
                          <a:latin typeface="Times New Roman" charset="0"/>
                          <a:ea typeface="Times New Roman" charset="0"/>
                          <a:cs typeface="Times New Roman" charset="0"/>
                        </a:rPr>
                        <a:t>Parasie</a:t>
                      </a:r>
                      <a:r>
                        <a:rPr lang="en-US" dirty="0" smtClean="0">
                          <a:latin typeface="Times New Roman" charset="0"/>
                          <a:ea typeface="Times New Roman" charset="0"/>
                          <a:cs typeface="Times New Roman" charset="0"/>
                        </a:rPr>
                        <a:t>, 2016)</a:t>
                      </a:r>
                    </a:p>
                    <a:p>
                      <a:endParaRPr lang="en-US" dirty="0">
                        <a:solidFill>
                          <a:srgbClr val="FF0000"/>
                        </a:solidFill>
                        <a:latin typeface="Times New Roman" charset="0"/>
                        <a:ea typeface="Times New Roman" charset="0"/>
                        <a:cs typeface="Times New Roman" charset="0"/>
                      </a:endParaRPr>
                    </a:p>
                  </a:txBody>
                  <a:tcPr/>
                </a:tc>
                <a:tc>
                  <a:txBody>
                    <a:bodyPr/>
                    <a:lstStyle/>
                    <a:p>
                      <a:r>
                        <a:rPr lang="en-US" dirty="0" smtClean="0">
                          <a:latin typeface="Times New Roman" charset="0"/>
                          <a:ea typeface="Times New Roman" charset="0"/>
                          <a:cs typeface="Times New Roman" charset="0"/>
                        </a:rPr>
                        <a:t>Socio</a:t>
                      </a:r>
                      <a:r>
                        <a:rPr lang="en-US" baseline="0" dirty="0" smtClean="0">
                          <a:latin typeface="Times New Roman" charset="0"/>
                          <a:ea typeface="Times New Roman" charset="0"/>
                          <a:cs typeface="Times New Roman" charset="0"/>
                        </a:rPr>
                        <a:t> cultural</a:t>
                      </a:r>
                    </a:p>
                    <a:p>
                      <a:r>
                        <a:rPr lang="en-US" baseline="0" dirty="0" smtClean="0">
                          <a:latin typeface="Times New Roman" charset="0"/>
                          <a:ea typeface="Times New Roman" charset="0"/>
                          <a:cs typeface="Times New Roman" charset="0"/>
                        </a:rPr>
                        <a:t>(Forbes, 2016)</a:t>
                      </a:r>
                      <a:endParaRPr lang="en-US" dirty="0">
                        <a:latin typeface="Times New Roman" charset="0"/>
                        <a:ea typeface="Times New Roman" charset="0"/>
                        <a:cs typeface="Times New Roman" charset="0"/>
                      </a:endParaRPr>
                    </a:p>
                  </a:txBody>
                  <a:tcPr/>
                </a:tc>
                <a:tc>
                  <a:txBody>
                    <a:bodyPr/>
                    <a:lstStyle/>
                    <a:p>
                      <a:r>
                        <a:rPr lang="en-US" dirty="0" smtClean="0">
                          <a:latin typeface="Times New Roman" charset="0"/>
                          <a:ea typeface="Times New Roman" charset="0"/>
                          <a:cs typeface="Times New Roman" charset="0"/>
                        </a:rPr>
                        <a:t>Techn</a:t>
                      </a:r>
                      <a:r>
                        <a:rPr lang="en-US" baseline="0" dirty="0" smtClean="0">
                          <a:latin typeface="Times New Roman" charset="0"/>
                          <a:ea typeface="Times New Roman" charset="0"/>
                          <a:cs typeface="Times New Roman" charset="0"/>
                        </a:rPr>
                        <a:t>ological</a:t>
                      </a:r>
                    </a:p>
                    <a:p>
                      <a:r>
                        <a:rPr lang="en-US" baseline="0" dirty="0" smtClean="0">
                          <a:latin typeface="Times New Roman" charset="0"/>
                          <a:ea typeface="Times New Roman" charset="0"/>
                          <a:cs typeface="Times New Roman" charset="0"/>
                        </a:rPr>
                        <a:t>(Accenture, 2016)</a:t>
                      </a:r>
                      <a:endParaRPr lang="en-US" dirty="0">
                        <a:latin typeface="Times New Roman" charset="0"/>
                        <a:ea typeface="Times New Roman" charset="0"/>
                        <a:cs typeface="Times New Roman" charset="0"/>
                      </a:endParaRPr>
                    </a:p>
                  </a:txBody>
                  <a:tcPr/>
                </a:tc>
                <a:tc>
                  <a:txBody>
                    <a:bodyPr/>
                    <a:lstStyle/>
                    <a:p>
                      <a:r>
                        <a:rPr lang="en-US" dirty="0" smtClean="0">
                          <a:latin typeface="Times New Roman" charset="0"/>
                          <a:ea typeface="Times New Roman" charset="0"/>
                          <a:cs typeface="Times New Roman" charset="0"/>
                        </a:rPr>
                        <a:t>Environmental</a:t>
                      </a:r>
                    </a:p>
                    <a:p>
                      <a:r>
                        <a:rPr lang="en-US" dirty="0" smtClean="0">
                          <a:latin typeface="Times New Roman" charset="0"/>
                          <a:ea typeface="Times New Roman" charset="0"/>
                          <a:cs typeface="Times New Roman" charset="0"/>
                        </a:rPr>
                        <a:t>(ATAG,</a:t>
                      </a:r>
                      <a:r>
                        <a:rPr lang="en-US" baseline="0" dirty="0" smtClean="0">
                          <a:latin typeface="Times New Roman" charset="0"/>
                          <a:ea typeface="Times New Roman" charset="0"/>
                          <a:cs typeface="Times New Roman" charset="0"/>
                        </a:rPr>
                        <a:t> 2016)</a:t>
                      </a:r>
                      <a:endParaRPr lang="en-US" dirty="0">
                        <a:latin typeface="Times New Roman" charset="0"/>
                        <a:ea typeface="Times New Roman" charset="0"/>
                        <a:cs typeface="Times New Roman" charset="0"/>
                      </a:endParaRPr>
                    </a:p>
                  </a:txBody>
                  <a:tcPr/>
                </a:tc>
                <a:tc>
                  <a:txBody>
                    <a:bodyPr/>
                    <a:lstStyle/>
                    <a:p>
                      <a:r>
                        <a:rPr lang="en-US" dirty="0" smtClean="0">
                          <a:latin typeface="Times New Roman" charset="0"/>
                          <a:ea typeface="Times New Roman" charset="0"/>
                          <a:cs typeface="Times New Roman" charset="0"/>
                        </a:rPr>
                        <a:t>Legal</a:t>
                      </a:r>
                    </a:p>
                    <a:p>
                      <a:r>
                        <a:rPr lang="en-US" dirty="0" smtClean="0">
                          <a:latin typeface="Times New Roman" charset="0"/>
                          <a:ea typeface="Times New Roman" charset="0"/>
                          <a:cs typeface="Times New Roman" charset="0"/>
                        </a:rPr>
                        <a:t>(Parker,</a:t>
                      </a:r>
                      <a:r>
                        <a:rPr lang="en-US" baseline="0" dirty="0" smtClean="0">
                          <a:latin typeface="Times New Roman" charset="0"/>
                          <a:ea typeface="Times New Roman" charset="0"/>
                          <a:cs typeface="Times New Roman" charset="0"/>
                        </a:rPr>
                        <a:t> 2013)</a:t>
                      </a:r>
                      <a:endParaRPr lang="en-US" dirty="0">
                        <a:latin typeface="Times New Roman" charset="0"/>
                        <a:ea typeface="Times New Roman" charset="0"/>
                        <a:cs typeface="Times New Roman" charset="0"/>
                      </a:endParaRPr>
                    </a:p>
                  </a:txBody>
                  <a:tcPr/>
                </a:tc>
              </a:tr>
              <a:tr h="2090526">
                <a:tc>
                  <a:txBody>
                    <a:bodyPr/>
                    <a:lstStyle/>
                    <a:p>
                      <a:pPr marL="0" indent="0">
                        <a:buFont typeface="Arial" charset="0"/>
                        <a:buNone/>
                      </a:pPr>
                      <a:r>
                        <a:rPr lang="en-US" dirty="0" smtClean="0">
                          <a:latin typeface="Times New Roman" charset="0"/>
                          <a:ea typeface="Times New Roman" charset="0"/>
                          <a:cs typeface="Times New Roman" charset="0"/>
                        </a:rPr>
                        <a:t>Wars</a:t>
                      </a:r>
                      <a:r>
                        <a:rPr lang="en-US" baseline="0" dirty="0" smtClean="0">
                          <a:latin typeface="Times New Roman" charset="0"/>
                          <a:ea typeface="Times New Roman" charset="0"/>
                          <a:cs typeface="Times New Roman" charset="0"/>
                        </a:rPr>
                        <a:t>, political change.</a:t>
                      </a:r>
                    </a:p>
                    <a:p>
                      <a:endParaRPr lang="en-US" baseline="0" dirty="0" smtClean="0">
                        <a:latin typeface="Times New Roman" charset="0"/>
                        <a:ea typeface="Times New Roman" charset="0"/>
                        <a:cs typeface="Times New Roman" charset="0"/>
                      </a:endParaRPr>
                    </a:p>
                    <a:p>
                      <a:r>
                        <a:rPr lang="en-US" baseline="0" dirty="0" smtClean="0">
                          <a:latin typeface="Times New Roman" charset="0"/>
                          <a:ea typeface="Times New Roman" charset="0"/>
                          <a:cs typeface="Times New Roman" charset="0"/>
                        </a:rPr>
                        <a:t>Emirates is property of Dubai and needs to follow the rules and regulations.</a:t>
                      </a:r>
                    </a:p>
                    <a:p>
                      <a:endParaRPr lang="en-US" baseline="0" dirty="0" smtClean="0">
                        <a:latin typeface="Times New Roman" charset="0"/>
                        <a:ea typeface="Times New Roman" charset="0"/>
                        <a:cs typeface="Times New Roman" charset="0"/>
                      </a:endParaRPr>
                    </a:p>
                    <a:p>
                      <a:r>
                        <a:rPr lang="en-US" baseline="0" dirty="0" smtClean="0">
                          <a:latin typeface="Times New Roman" charset="0"/>
                          <a:ea typeface="Times New Roman" charset="0"/>
                          <a:cs typeface="Times New Roman" charset="0"/>
                        </a:rPr>
                        <a:t>Terrorism does effect the service.</a:t>
                      </a:r>
                      <a:endParaRPr lang="en-US" dirty="0">
                        <a:latin typeface="Times New Roman" charset="0"/>
                        <a:ea typeface="Times New Roman" charset="0"/>
                        <a:cs typeface="Times New Roman" charset="0"/>
                      </a:endParaRPr>
                    </a:p>
                  </a:txBody>
                  <a:tcPr/>
                </a:tc>
                <a:tc>
                  <a:txBody>
                    <a:bodyPr/>
                    <a:lstStyle/>
                    <a:p>
                      <a:r>
                        <a:rPr lang="en-US" dirty="0" smtClean="0">
                          <a:latin typeface="Times New Roman" charset="0"/>
                          <a:ea typeface="Times New Roman" charset="0"/>
                          <a:cs typeface="Times New Roman" charset="0"/>
                        </a:rPr>
                        <a:t>Movement in the exchange rate could</a:t>
                      </a:r>
                      <a:r>
                        <a:rPr lang="en-US" baseline="0" dirty="0" smtClean="0">
                          <a:latin typeface="Times New Roman" charset="0"/>
                          <a:ea typeface="Times New Roman" charset="0"/>
                          <a:cs typeface="Times New Roman" charset="0"/>
                        </a:rPr>
                        <a:t> lead to revenue fluctuation.</a:t>
                      </a:r>
                    </a:p>
                    <a:p>
                      <a:endParaRPr lang="en-US" baseline="0" dirty="0" smtClean="0">
                        <a:latin typeface="Times New Roman" charset="0"/>
                        <a:ea typeface="Times New Roman" charset="0"/>
                        <a:cs typeface="Times New Roman" charset="0"/>
                      </a:endParaRPr>
                    </a:p>
                    <a:p>
                      <a:r>
                        <a:rPr lang="en-US" baseline="0" dirty="0" smtClean="0">
                          <a:latin typeface="Times New Roman" charset="0"/>
                          <a:ea typeface="Times New Roman" charset="0"/>
                          <a:cs typeface="Times New Roman" charset="0"/>
                        </a:rPr>
                        <a:t>Declining oil prices is also a positive factor for the industry.</a:t>
                      </a:r>
                      <a:endParaRPr lang="en-US" dirty="0">
                        <a:latin typeface="Times New Roman" charset="0"/>
                        <a:ea typeface="Times New Roman" charset="0"/>
                        <a:cs typeface="Times New Roman" charset="0"/>
                      </a:endParaRPr>
                    </a:p>
                  </a:txBody>
                  <a:tcPr/>
                </a:tc>
                <a:tc>
                  <a:txBody>
                    <a:bodyPr/>
                    <a:lstStyle/>
                    <a:p>
                      <a:r>
                        <a:rPr lang="en-US" dirty="0" smtClean="0">
                          <a:latin typeface="Times New Roman" charset="0"/>
                          <a:ea typeface="Times New Roman" charset="0"/>
                          <a:cs typeface="Times New Roman" charset="0"/>
                        </a:rPr>
                        <a:t>Rapid increase</a:t>
                      </a:r>
                      <a:r>
                        <a:rPr lang="en-US" baseline="0" dirty="0" smtClean="0">
                          <a:latin typeface="Times New Roman" charset="0"/>
                          <a:ea typeface="Times New Roman" charset="0"/>
                          <a:cs typeface="Times New Roman" charset="0"/>
                        </a:rPr>
                        <a:t> in population.</a:t>
                      </a:r>
                    </a:p>
                    <a:p>
                      <a:endParaRPr lang="en-US" baseline="0" dirty="0" smtClean="0">
                        <a:latin typeface="Times New Roman" charset="0"/>
                        <a:ea typeface="Times New Roman" charset="0"/>
                        <a:cs typeface="Times New Roman" charset="0"/>
                      </a:endParaRPr>
                    </a:p>
                    <a:p>
                      <a:r>
                        <a:rPr lang="en-US" baseline="0" dirty="0" smtClean="0">
                          <a:latin typeface="Times New Roman" charset="0"/>
                          <a:ea typeface="Times New Roman" charset="0"/>
                          <a:cs typeface="Times New Roman" charset="0"/>
                        </a:rPr>
                        <a:t>Increasing disposable income for people is usually used for traveling. </a:t>
                      </a:r>
                      <a:endParaRPr lang="en-US" dirty="0">
                        <a:latin typeface="Times New Roman" charset="0"/>
                        <a:ea typeface="Times New Roman" charset="0"/>
                        <a:cs typeface="Times New Roman" charset="0"/>
                      </a:endParaRPr>
                    </a:p>
                  </a:txBody>
                  <a:tcPr/>
                </a:tc>
                <a:tc>
                  <a:txBody>
                    <a:bodyPr/>
                    <a:lstStyle/>
                    <a:p>
                      <a:r>
                        <a:rPr lang="en-US" dirty="0" smtClean="0">
                          <a:latin typeface="Times New Roman" charset="0"/>
                          <a:ea typeface="Times New Roman" charset="0"/>
                          <a:cs typeface="Times New Roman" charset="0"/>
                        </a:rPr>
                        <a:t>Utilization</a:t>
                      </a:r>
                      <a:r>
                        <a:rPr lang="en-US" baseline="0" dirty="0" smtClean="0">
                          <a:latin typeface="Times New Roman" charset="0"/>
                          <a:ea typeface="Times New Roman" charset="0"/>
                          <a:cs typeface="Times New Roman" charset="0"/>
                        </a:rPr>
                        <a:t> of digital technology to improve performance and efficiency. </a:t>
                      </a:r>
                    </a:p>
                    <a:p>
                      <a:r>
                        <a:rPr lang="en-US" baseline="0" dirty="0" smtClean="0">
                          <a:latin typeface="Times New Roman" charset="0"/>
                          <a:ea typeface="Times New Roman" charset="0"/>
                          <a:cs typeface="Times New Roman" charset="0"/>
                        </a:rPr>
                        <a:t>Aviation technology impacting fuel efficiency are not expected, and airlines remain under pressure to reduce fuel cost. </a:t>
                      </a:r>
                      <a:endParaRPr lang="en-US" dirty="0">
                        <a:latin typeface="Times New Roman" charset="0"/>
                        <a:ea typeface="Times New Roman" charset="0"/>
                        <a:cs typeface="Times New Roman" charset="0"/>
                      </a:endParaRPr>
                    </a:p>
                  </a:txBody>
                  <a:tcPr/>
                </a:tc>
                <a:tc>
                  <a:txBody>
                    <a:bodyPr/>
                    <a:lstStyle/>
                    <a:p>
                      <a:r>
                        <a:rPr lang="en-US" dirty="0" smtClean="0">
                          <a:latin typeface="Times New Roman" charset="0"/>
                          <a:ea typeface="Times New Roman" charset="0"/>
                          <a:cs typeface="Times New Roman" charset="0"/>
                        </a:rPr>
                        <a:t>Airline industry</a:t>
                      </a:r>
                      <a:r>
                        <a:rPr lang="en-US" baseline="0" dirty="0" smtClean="0">
                          <a:latin typeface="Times New Roman" charset="0"/>
                          <a:ea typeface="Times New Roman" charset="0"/>
                          <a:cs typeface="Times New Roman" charset="0"/>
                        </a:rPr>
                        <a:t> is responsible for approximatively 12% of total carbon emission.</a:t>
                      </a:r>
                    </a:p>
                    <a:p>
                      <a:endParaRPr lang="en-US" baseline="0" dirty="0" smtClean="0">
                        <a:latin typeface="Times New Roman" charset="0"/>
                        <a:ea typeface="Times New Roman" charset="0"/>
                        <a:cs typeface="Times New Roman" charset="0"/>
                      </a:endParaRPr>
                    </a:p>
                    <a:p>
                      <a:r>
                        <a:rPr lang="en-US" baseline="0" dirty="0" smtClean="0">
                          <a:latin typeface="Times New Roman" charset="0"/>
                          <a:ea typeface="Times New Roman" charset="0"/>
                          <a:cs typeface="Times New Roman" charset="0"/>
                        </a:rPr>
                        <a:t>Weather conditions could impact airline operations.</a:t>
                      </a:r>
                      <a:endParaRPr lang="en-US" dirty="0">
                        <a:latin typeface="Times New Roman" charset="0"/>
                        <a:ea typeface="Times New Roman" charset="0"/>
                        <a:cs typeface="Times New Roman" charset="0"/>
                      </a:endParaRPr>
                    </a:p>
                  </a:txBody>
                  <a:tcPr/>
                </a:tc>
                <a:tc>
                  <a:txBody>
                    <a:bodyPr/>
                    <a:lstStyle/>
                    <a:p>
                      <a:r>
                        <a:rPr lang="en-US" dirty="0" smtClean="0">
                          <a:latin typeface="Times New Roman" charset="0"/>
                          <a:ea typeface="Times New Roman" charset="0"/>
                          <a:cs typeface="Times New Roman" charset="0"/>
                        </a:rPr>
                        <a:t>European</a:t>
                      </a:r>
                      <a:r>
                        <a:rPr lang="en-US" baseline="0" dirty="0" smtClean="0">
                          <a:latin typeface="Times New Roman" charset="0"/>
                          <a:ea typeface="Times New Roman" charset="0"/>
                          <a:cs typeface="Times New Roman" charset="0"/>
                        </a:rPr>
                        <a:t> and American routes has significantly grown which led to  a series of agreements to liberate air travel markets.</a:t>
                      </a:r>
                      <a:endParaRPr lang="en-US" dirty="0">
                        <a:latin typeface="Times New Roman" charset="0"/>
                        <a:ea typeface="Times New Roman" charset="0"/>
                        <a:cs typeface="Times New Roman" charset="0"/>
                      </a:endParaRPr>
                    </a:p>
                  </a:txBody>
                  <a:tcPr/>
                </a:tc>
              </a:tr>
            </a:tbl>
          </a:graphicData>
        </a:graphic>
      </p:graphicFrame>
    </p:spTree>
    <p:extLst>
      <p:ext uri="{BB962C8B-B14F-4D97-AF65-F5344CB8AC3E}">
        <p14:creationId xmlns:p14="http://schemas.microsoft.com/office/powerpoint/2010/main" val="12436248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SWOT analysis internal and external </a:t>
            </a:r>
            <a:br>
              <a:rPr lang="en-US" dirty="0" smtClean="0"/>
            </a:br>
            <a:r>
              <a:rPr lang="en-US" sz="2000" dirty="0" smtClean="0">
                <a:latin typeface="Times New Roman" charset="0"/>
                <a:ea typeface="Times New Roman" charset="0"/>
                <a:cs typeface="Times New Roman" charset="0"/>
              </a:rPr>
              <a:t>(</a:t>
            </a:r>
            <a:r>
              <a:rPr lang="en-US" sz="2000" dirty="0">
                <a:latin typeface="Times New Roman" charset="0"/>
                <a:ea typeface="Times New Roman" charset="0"/>
                <a:cs typeface="Times New Roman" charset="0"/>
              </a:rPr>
              <a:t>Levine Weinberg ,2017)</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78802194"/>
              </p:ext>
            </p:extLst>
          </p:nvPr>
        </p:nvGraphicFramePr>
        <p:xfrm>
          <a:off x="1096963" y="1846263"/>
          <a:ext cx="10058400" cy="4804962"/>
        </p:xfrm>
        <a:graphic>
          <a:graphicData uri="http://schemas.openxmlformats.org/drawingml/2006/table">
            <a:tbl>
              <a:tblPr firstRow="1" bandRow="1">
                <a:tableStyleId>{BC89EF96-8CEA-46FF-86C4-4CE0E7609802}</a:tableStyleId>
              </a:tblPr>
              <a:tblGrid>
                <a:gridCol w="2514600"/>
                <a:gridCol w="2514600"/>
                <a:gridCol w="2514600"/>
                <a:gridCol w="2514600"/>
              </a:tblGrid>
              <a:tr h="751122">
                <a:tc>
                  <a:txBody>
                    <a:bodyPr/>
                    <a:lstStyle/>
                    <a:p>
                      <a:r>
                        <a:rPr lang="en-US" sz="2000" dirty="0" smtClean="0">
                          <a:latin typeface="Times New Roman" charset="0"/>
                          <a:ea typeface="Times New Roman" charset="0"/>
                          <a:cs typeface="Times New Roman" charset="0"/>
                        </a:rPr>
                        <a:t>Strengths</a:t>
                      </a:r>
                      <a:endParaRPr lang="en-US" sz="2000" dirty="0">
                        <a:latin typeface="Times New Roman" charset="0"/>
                        <a:ea typeface="Times New Roman" charset="0"/>
                        <a:cs typeface="Times New Roman" charset="0"/>
                      </a:endParaRPr>
                    </a:p>
                  </a:txBody>
                  <a:tcPr/>
                </a:tc>
                <a:tc>
                  <a:txBody>
                    <a:bodyPr/>
                    <a:lstStyle/>
                    <a:p>
                      <a:r>
                        <a:rPr lang="en-US" sz="2000" dirty="0" smtClean="0"/>
                        <a:t>Weakness </a:t>
                      </a:r>
                      <a:endParaRPr lang="en-US" sz="2000" dirty="0"/>
                    </a:p>
                  </a:txBody>
                  <a:tcPr/>
                </a:tc>
                <a:tc>
                  <a:txBody>
                    <a:bodyPr/>
                    <a:lstStyle/>
                    <a:p>
                      <a:r>
                        <a:rPr lang="en-US" sz="2000" dirty="0" smtClean="0"/>
                        <a:t>Opportunities</a:t>
                      </a:r>
                      <a:r>
                        <a:rPr lang="en-US" sz="2000" baseline="0" dirty="0" smtClean="0"/>
                        <a:t> </a:t>
                      </a:r>
                      <a:endParaRPr lang="en-US" sz="2000" dirty="0"/>
                    </a:p>
                  </a:txBody>
                  <a:tcPr/>
                </a:tc>
                <a:tc>
                  <a:txBody>
                    <a:bodyPr/>
                    <a:lstStyle/>
                    <a:p>
                      <a:r>
                        <a:rPr lang="en-US" sz="2000" dirty="0" smtClean="0"/>
                        <a:t>Threats</a:t>
                      </a:r>
                      <a:endParaRPr lang="en-US" sz="2000" dirty="0"/>
                    </a:p>
                  </a:txBody>
                  <a:tcPr/>
                </a:tc>
              </a:tr>
              <a:tr h="751122">
                <a:tc>
                  <a:txBody>
                    <a:bodyPr/>
                    <a:lstStyle/>
                    <a:p>
                      <a:pPr lvl="0"/>
                      <a:r>
                        <a:rPr lang="en-US" sz="2000" kern="1200" dirty="0" smtClean="0">
                          <a:solidFill>
                            <a:schemeClr val="tx1"/>
                          </a:solidFill>
                          <a:effectLst/>
                          <a:latin typeface="Times New Roman" charset="0"/>
                          <a:ea typeface="Times New Roman" charset="0"/>
                          <a:cs typeface="Times New Roman" charset="0"/>
                        </a:rPr>
                        <a:t>Top Global Brand</a:t>
                      </a:r>
                      <a:endParaRPr lang="en-GB" sz="2000" kern="1200" dirty="0" smtClean="0">
                        <a:solidFill>
                          <a:schemeClr val="tx1"/>
                        </a:solidFill>
                        <a:effectLst/>
                        <a:latin typeface="Times New Roman" charset="0"/>
                        <a:ea typeface="Times New Roman" charset="0"/>
                        <a:cs typeface="Times New Roman" charset="0"/>
                      </a:endParaRPr>
                    </a:p>
                    <a:p>
                      <a:endParaRPr lang="en-US" sz="2000" kern="1200" dirty="0" smtClean="0">
                        <a:solidFill>
                          <a:schemeClr val="tx1"/>
                        </a:solidFill>
                        <a:effectLst/>
                        <a:latin typeface="Times New Roman" charset="0"/>
                        <a:ea typeface="Times New Roman" charset="0"/>
                        <a:cs typeface="Times New Roman" charset="0"/>
                      </a:endParaRPr>
                    </a:p>
                    <a:p>
                      <a:r>
                        <a:rPr lang="en-US" sz="2000" kern="1200" dirty="0" smtClean="0">
                          <a:solidFill>
                            <a:schemeClr val="tx1"/>
                          </a:solidFill>
                          <a:effectLst/>
                          <a:latin typeface="Times New Roman" charset="0"/>
                          <a:ea typeface="Times New Roman" charset="0"/>
                          <a:cs typeface="Times New Roman" charset="0"/>
                        </a:rPr>
                        <a:t>Strong corporate culture </a:t>
                      </a:r>
                    </a:p>
                    <a:p>
                      <a:endParaRPr lang="en-US" sz="2000" kern="1200" dirty="0" smtClean="0">
                        <a:solidFill>
                          <a:schemeClr val="tx1"/>
                        </a:solidFill>
                        <a:effectLst/>
                        <a:latin typeface="Times New Roman" charset="0"/>
                        <a:ea typeface="Times New Roman" charset="0"/>
                        <a:cs typeface="Times New Roman" charset="0"/>
                      </a:endParaRPr>
                    </a:p>
                    <a:p>
                      <a:r>
                        <a:rPr lang="en-US" sz="2000" kern="1200" dirty="0" smtClean="0">
                          <a:solidFill>
                            <a:schemeClr val="tx1"/>
                          </a:solidFill>
                          <a:effectLst/>
                          <a:latin typeface="Times New Roman" charset="0"/>
                          <a:ea typeface="Times New Roman" charset="0"/>
                          <a:cs typeface="Times New Roman" charset="0"/>
                        </a:rPr>
                        <a:t>The advantage of the size</a:t>
                      </a:r>
                      <a:endParaRPr lang="en-GB" sz="2000" kern="1200" dirty="0" smtClean="0">
                        <a:solidFill>
                          <a:schemeClr val="tx1"/>
                        </a:solidFill>
                        <a:effectLst/>
                        <a:latin typeface="Times New Roman" charset="0"/>
                        <a:ea typeface="Times New Roman" charset="0"/>
                        <a:cs typeface="Times New Roman" charset="0"/>
                      </a:endParaRPr>
                    </a:p>
                    <a:p>
                      <a:endParaRPr lang="en-US" sz="2000" kern="1200" dirty="0" smtClean="0">
                        <a:solidFill>
                          <a:schemeClr val="tx1"/>
                        </a:solidFill>
                        <a:effectLst/>
                        <a:latin typeface="Times New Roman" charset="0"/>
                        <a:ea typeface="Times New Roman" charset="0"/>
                        <a:cs typeface="Times New Roman" charset="0"/>
                      </a:endParaRPr>
                    </a:p>
                    <a:p>
                      <a:r>
                        <a:rPr lang="en-US" sz="2000" kern="1200" dirty="0" smtClean="0">
                          <a:solidFill>
                            <a:schemeClr val="tx1"/>
                          </a:solidFill>
                          <a:effectLst/>
                          <a:latin typeface="Times New Roman" charset="0"/>
                          <a:ea typeface="Times New Roman" charset="0"/>
                          <a:cs typeface="Times New Roman" charset="0"/>
                        </a:rPr>
                        <a:t>Always improve and renew their services</a:t>
                      </a:r>
                      <a:endParaRPr lang="en-GB" sz="2000" kern="1200" dirty="0" smtClean="0">
                        <a:solidFill>
                          <a:schemeClr val="tx1"/>
                        </a:solidFill>
                        <a:effectLst/>
                        <a:latin typeface="Times New Roman" charset="0"/>
                        <a:ea typeface="Times New Roman" charset="0"/>
                        <a:cs typeface="Times New Roman" charset="0"/>
                      </a:endParaRPr>
                    </a:p>
                    <a:p>
                      <a:endParaRPr lang="en-US" sz="2000" dirty="0">
                        <a:latin typeface="Times New Roman" charset="0"/>
                        <a:ea typeface="Times New Roman" charset="0"/>
                        <a:cs typeface="Times New Roman" charset="0"/>
                      </a:endParaRPr>
                    </a:p>
                  </a:txBody>
                  <a:tcPr/>
                </a:tc>
                <a:tc>
                  <a:txBody>
                    <a:bodyPr/>
                    <a:lstStyle/>
                    <a:p>
                      <a:pPr lvl="0"/>
                      <a:r>
                        <a:rPr lang="en-US" sz="2000" kern="1200" dirty="0" smtClean="0">
                          <a:solidFill>
                            <a:schemeClr val="tx1"/>
                          </a:solidFill>
                          <a:effectLst/>
                          <a:latin typeface="Times New Roman" charset="0"/>
                          <a:ea typeface="Times New Roman" charset="0"/>
                          <a:cs typeface="Times New Roman" charset="0"/>
                        </a:rPr>
                        <a:t>Does not provide a lot of places to US</a:t>
                      </a:r>
                      <a:endParaRPr lang="en-GB" sz="2000" kern="1200" dirty="0" smtClean="0">
                        <a:solidFill>
                          <a:schemeClr val="tx1"/>
                        </a:solidFill>
                        <a:effectLst/>
                        <a:latin typeface="Times New Roman" charset="0"/>
                        <a:ea typeface="Times New Roman" charset="0"/>
                        <a:cs typeface="Times New Roman" charset="0"/>
                      </a:endParaRPr>
                    </a:p>
                    <a:p>
                      <a:endParaRPr lang="en-US" sz="2000" kern="1200" dirty="0" smtClean="0">
                        <a:solidFill>
                          <a:schemeClr val="tx1"/>
                        </a:solidFill>
                        <a:effectLst/>
                        <a:latin typeface="Times New Roman" charset="0"/>
                        <a:ea typeface="Times New Roman" charset="0"/>
                        <a:cs typeface="Times New Roman" charset="0"/>
                      </a:endParaRPr>
                    </a:p>
                    <a:p>
                      <a:r>
                        <a:rPr lang="en-US" sz="2000" kern="1200" dirty="0" smtClean="0">
                          <a:solidFill>
                            <a:schemeClr val="tx1"/>
                          </a:solidFill>
                          <a:effectLst/>
                          <a:latin typeface="Times New Roman" charset="0"/>
                          <a:ea typeface="Times New Roman" charset="0"/>
                          <a:cs typeface="Times New Roman" charset="0"/>
                        </a:rPr>
                        <a:t>Does not provide middle class &amp; budget traveler</a:t>
                      </a:r>
                      <a:endParaRPr lang="en-GB" sz="2000" kern="1200" dirty="0" smtClean="0">
                        <a:solidFill>
                          <a:schemeClr val="tx1"/>
                        </a:solidFill>
                        <a:effectLst/>
                        <a:latin typeface="Times New Roman" charset="0"/>
                        <a:ea typeface="Times New Roman" charset="0"/>
                        <a:cs typeface="Times New Roman" charset="0"/>
                      </a:endParaRPr>
                    </a:p>
                    <a:p>
                      <a:endParaRPr lang="en-US" sz="2000" kern="1200" dirty="0" smtClean="0">
                        <a:solidFill>
                          <a:schemeClr val="tx1"/>
                        </a:solidFill>
                        <a:effectLst/>
                        <a:latin typeface="Times New Roman" charset="0"/>
                        <a:ea typeface="Times New Roman" charset="0"/>
                        <a:cs typeface="Times New Roman" charset="0"/>
                      </a:endParaRPr>
                    </a:p>
                    <a:p>
                      <a:r>
                        <a:rPr lang="en-US" sz="2000" kern="1200" dirty="0" smtClean="0">
                          <a:solidFill>
                            <a:schemeClr val="tx1"/>
                          </a:solidFill>
                          <a:effectLst/>
                          <a:latin typeface="Times New Roman" charset="0"/>
                          <a:ea typeface="Times New Roman" charset="0"/>
                          <a:cs typeface="Times New Roman" charset="0"/>
                        </a:rPr>
                        <a:t>Finance heavily relied on oil export, possibly resulting in financial deficit when oil price drops.         </a:t>
                      </a:r>
                      <a:endParaRPr lang="en-GB" sz="2000" kern="1200" dirty="0" smtClean="0">
                        <a:solidFill>
                          <a:schemeClr val="tx1"/>
                        </a:solidFill>
                        <a:effectLst/>
                        <a:latin typeface="Times New Roman" charset="0"/>
                        <a:ea typeface="Times New Roman" charset="0"/>
                        <a:cs typeface="Times New Roman" charset="0"/>
                      </a:endParaRPr>
                    </a:p>
                    <a:p>
                      <a:endParaRPr lang="en-US" sz="2000" dirty="0">
                        <a:latin typeface="Times New Roman" charset="0"/>
                        <a:ea typeface="Times New Roman" charset="0"/>
                        <a:cs typeface="Times New Roman" charset="0"/>
                      </a:endParaRPr>
                    </a:p>
                  </a:txBody>
                  <a:tcPr/>
                </a:tc>
                <a:tc>
                  <a:txBody>
                    <a:bodyPr/>
                    <a:lstStyle/>
                    <a:p>
                      <a:r>
                        <a:rPr lang="en-US" sz="2000" dirty="0" smtClean="0">
                          <a:latin typeface="Times New Roman" charset="0"/>
                          <a:ea typeface="Times New Roman" charset="0"/>
                          <a:cs typeface="Times New Roman" charset="0"/>
                        </a:rPr>
                        <a:t>Introducing subsidiary budget airline</a:t>
                      </a:r>
                    </a:p>
                    <a:p>
                      <a:pPr marL="0" indent="0">
                        <a:buNone/>
                      </a:pPr>
                      <a:r>
                        <a:rPr lang="en-US" sz="2000" dirty="0" smtClean="0">
                          <a:latin typeface="Times New Roman" charset="0"/>
                          <a:ea typeface="Times New Roman" charset="0"/>
                          <a:cs typeface="Times New Roman" charset="0"/>
                        </a:rPr>
                        <a:t>                            International expansion through US market</a:t>
                      </a:r>
                    </a:p>
                  </a:txBody>
                  <a:tcPr/>
                </a:tc>
                <a:tc>
                  <a:txBody>
                    <a:bodyPr/>
                    <a:lstStyle/>
                    <a:p>
                      <a:r>
                        <a:rPr lang="en-US" sz="2000" dirty="0" smtClean="0">
                          <a:latin typeface="Times New Roman" charset="0"/>
                          <a:ea typeface="Times New Roman" charset="0"/>
                          <a:cs typeface="Times New Roman" charset="0"/>
                        </a:rPr>
                        <a:t>Competition such as Gulf Air, Etihad Airways, Singapore Airlines                        </a:t>
                      </a:r>
                    </a:p>
                    <a:p>
                      <a:pPr marL="0" indent="0">
                        <a:buNone/>
                      </a:pPr>
                      <a:endParaRPr lang="en-US" sz="2000" dirty="0" smtClean="0">
                        <a:latin typeface="Times New Roman" charset="0"/>
                        <a:ea typeface="Times New Roman" charset="0"/>
                        <a:cs typeface="Times New Roman" charset="0"/>
                      </a:endParaRPr>
                    </a:p>
                    <a:p>
                      <a:pPr marL="0" indent="0">
                        <a:buNone/>
                      </a:pPr>
                      <a:r>
                        <a:rPr lang="en-US" sz="2000" dirty="0" smtClean="0">
                          <a:latin typeface="Times New Roman" charset="0"/>
                          <a:ea typeface="Times New Roman" charset="0"/>
                          <a:cs typeface="Times New Roman" charset="0"/>
                        </a:rPr>
                        <a:t>Decline in tourism in Dubai as is its hub</a:t>
                      </a:r>
                    </a:p>
                    <a:p>
                      <a:pPr marL="0" indent="0">
                        <a:buNone/>
                      </a:pPr>
                      <a:endParaRPr lang="en-US" sz="2000" dirty="0" smtClean="0">
                        <a:latin typeface="Times New Roman" charset="0"/>
                        <a:ea typeface="Times New Roman" charset="0"/>
                        <a:cs typeface="Times New Roman" charset="0"/>
                      </a:endParaRPr>
                    </a:p>
                    <a:p>
                      <a:pPr marL="0" indent="0">
                        <a:buNone/>
                      </a:pPr>
                      <a:r>
                        <a:rPr lang="en-US" sz="2000" dirty="0" smtClean="0">
                          <a:latin typeface="Times New Roman" charset="0"/>
                          <a:ea typeface="Times New Roman" charset="0"/>
                          <a:cs typeface="Times New Roman" charset="0"/>
                        </a:rPr>
                        <a:t>Fuel price fluctuation </a:t>
                      </a:r>
                    </a:p>
                    <a:p>
                      <a:endParaRPr lang="en-US" sz="2000" dirty="0" smtClean="0">
                        <a:latin typeface="Times New Roman" charset="0"/>
                        <a:ea typeface="Times New Roman" charset="0"/>
                        <a:cs typeface="Times New Roman" charset="0"/>
                      </a:endParaRPr>
                    </a:p>
                    <a:p>
                      <a:endParaRPr lang="en-US" sz="2000" dirty="0" smtClean="0">
                        <a:latin typeface="Times New Roman" charset="0"/>
                        <a:ea typeface="Times New Roman" charset="0"/>
                        <a:cs typeface="Times New Roman" charset="0"/>
                      </a:endParaRPr>
                    </a:p>
                  </a:txBody>
                  <a:tcPr/>
                </a:tc>
              </a:tr>
            </a:tbl>
          </a:graphicData>
        </a:graphic>
      </p:graphicFrame>
    </p:spTree>
    <p:extLst>
      <p:ext uri="{BB962C8B-B14F-4D97-AF65-F5344CB8AC3E}">
        <p14:creationId xmlns:p14="http://schemas.microsoft.com/office/powerpoint/2010/main" val="6535429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2520" y="309716"/>
            <a:ext cx="10392092" cy="1397164"/>
          </a:xfrm>
        </p:spPr>
        <p:txBody>
          <a:bodyPr>
            <a:normAutofit/>
          </a:bodyPr>
          <a:lstStyle/>
          <a:p>
            <a:r>
              <a:rPr lang="en-US" sz="3600" dirty="0" smtClean="0">
                <a:latin typeface="Times New Roman" charset="0"/>
                <a:ea typeface="Times New Roman" charset="0"/>
                <a:cs typeface="Times New Roman" charset="0"/>
              </a:rPr>
              <a:t>Marketing Mix </a:t>
            </a:r>
            <a:endParaRPr lang="en-US" sz="3600" dirty="0">
              <a:latin typeface="Times New Roman" charset="0"/>
              <a:ea typeface="Times New Roman" charset="0"/>
              <a:cs typeface="Times New Roman" charset="0"/>
            </a:endParaRPr>
          </a:p>
        </p:txBody>
      </p:sp>
      <p:sp>
        <p:nvSpPr>
          <p:cNvPr id="10" name="TextBox 9"/>
          <p:cNvSpPr txBox="1"/>
          <p:nvPr/>
        </p:nvSpPr>
        <p:spPr>
          <a:xfrm>
            <a:off x="822960" y="1965960"/>
            <a:ext cx="11559540" cy="1200329"/>
          </a:xfrm>
          <a:prstGeom prst="rect">
            <a:avLst/>
          </a:prstGeom>
          <a:noFill/>
        </p:spPr>
        <p:txBody>
          <a:bodyPr wrap="square" rtlCol="0">
            <a:spAutoFit/>
          </a:bodyPr>
          <a:lstStyle/>
          <a:p>
            <a:pPr marL="285750" indent="-285750">
              <a:buFont typeface="Arial" charset="0"/>
              <a:buChar char="•"/>
            </a:pPr>
            <a:r>
              <a:rPr lang="en-US" sz="2400" dirty="0" smtClean="0">
                <a:latin typeface="Times New Roman" charset="0"/>
                <a:ea typeface="Times New Roman" charset="0"/>
                <a:cs typeface="Times New Roman" charset="0"/>
              </a:rPr>
              <a:t>Products    →First class</a:t>
            </a:r>
          </a:p>
          <a:p>
            <a:r>
              <a:rPr lang="en-US" sz="2400" dirty="0">
                <a:latin typeface="Times New Roman" charset="0"/>
                <a:ea typeface="Times New Roman" charset="0"/>
                <a:cs typeface="Times New Roman" charset="0"/>
              </a:rPr>
              <a:t> </a:t>
            </a:r>
            <a:r>
              <a:rPr lang="en-US" sz="2400" dirty="0" smtClean="0">
                <a:latin typeface="Times New Roman" charset="0"/>
                <a:ea typeface="Times New Roman" charset="0"/>
                <a:cs typeface="Times New Roman" charset="0"/>
              </a:rPr>
              <a:t>                     →Business class</a:t>
            </a:r>
          </a:p>
          <a:p>
            <a:r>
              <a:rPr lang="en-US" sz="2400" dirty="0">
                <a:latin typeface="Times New Roman" charset="0"/>
                <a:ea typeface="Times New Roman" charset="0"/>
                <a:cs typeface="Times New Roman" charset="0"/>
              </a:rPr>
              <a:t> </a:t>
            </a:r>
            <a:r>
              <a:rPr lang="en-US" sz="2400" dirty="0" smtClean="0">
                <a:latin typeface="Times New Roman" charset="0"/>
                <a:ea typeface="Times New Roman" charset="0"/>
                <a:cs typeface="Times New Roman" charset="0"/>
              </a:rPr>
              <a:t>                     →Economy Class</a:t>
            </a:r>
            <a:endParaRPr lang="en-US" sz="2400" dirty="0">
              <a:latin typeface="Times New Roman" charset="0"/>
              <a:ea typeface="Times New Roman" charset="0"/>
              <a:cs typeface="Times New Roman" charset="0"/>
            </a:endParaRPr>
          </a:p>
        </p:txBody>
      </p:sp>
      <p:sp>
        <p:nvSpPr>
          <p:cNvPr id="11" name="TextBox 10"/>
          <p:cNvSpPr txBox="1"/>
          <p:nvPr/>
        </p:nvSpPr>
        <p:spPr>
          <a:xfrm>
            <a:off x="5257800" y="1965960"/>
            <a:ext cx="5394960" cy="1200329"/>
          </a:xfrm>
          <a:prstGeom prst="rect">
            <a:avLst/>
          </a:prstGeom>
          <a:noFill/>
        </p:spPr>
        <p:txBody>
          <a:bodyPr wrap="square" rtlCol="0">
            <a:spAutoFit/>
          </a:bodyPr>
          <a:lstStyle/>
          <a:p>
            <a:pPr marL="285750" indent="-285750">
              <a:buFont typeface="Arial" charset="0"/>
              <a:buChar char="•"/>
            </a:pPr>
            <a:r>
              <a:rPr lang="en-US" sz="2400" dirty="0" smtClean="0">
                <a:latin typeface="Times New Roman" charset="0"/>
                <a:ea typeface="Times New Roman" charset="0"/>
                <a:cs typeface="Times New Roman" charset="0"/>
              </a:rPr>
              <a:t>Price   → Emirates $0.09/km</a:t>
            </a:r>
          </a:p>
          <a:p>
            <a:r>
              <a:rPr lang="en-US" sz="2400" dirty="0">
                <a:latin typeface="Times New Roman" charset="0"/>
                <a:ea typeface="Times New Roman" charset="0"/>
                <a:cs typeface="Times New Roman" charset="0"/>
              </a:rPr>
              <a:t> </a:t>
            </a:r>
            <a:r>
              <a:rPr lang="en-US" sz="2400" dirty="0" smtClean="0">
                <a:latin typeface="Times New Roman" charset="0"/>
                <a:ea typeface="Times New Roman" charset="0"/>
                <a:cs typeface="Times New Roman" charset="0"/>
              </a:rPr>
              <a:t>              → Singapore Airlines $0.10/km</a:t>
            </a:r>
          </a:p>
          <a:p>
            <a:r>
              <a:rPr lang="en-US" sz="2400" dirty="0">
                <a:latin typeface="Times New Roman" charset="0"/>
                <a:ea typeface="Times New Roman" charset="0"/>
                <a:cs typeface="Times New Roman" charset="0"/>
              </a:rPr>
              <a:t> </a:t>
            </a:r>
            <a:r>
              <a:rPr lang="en-US" sz="2400" dirty="0" smtClean="0">
                <a:latin typeface="Times New Roman" charset="0"/>
                <a:ea typeface="Times New Roman" charset="0"/>
                <a:cs typeface="Times New Roman" charset="0"/>
              </a:rPr>
              <a:t>              →Ryanair Airlines $0,12/km</a:t>
            </a:r>
            <a:endParaRPr lang="en-US" sz="2400" dirty="0">
              <a:latin typeface="Times New Roman" charset="0"/>
              <a:ea typeface="Times New Roman" charset="0"/>
              <a:cs typeface="Times New Roman" charset="0"/>
            </a:endParaRPr>
          </a:p>
        </p:txBody>
      </p:sp>
      <p:sp>
        <p:nvSpPr>
          <p:cNvPr id="12" name="TextBox 11"/>
          <p:cNvSpPr txBox="1"/>
          <p:nvPr/>
        </p:nvSpPr>
        <p:spPr>
          <a:xfrm>
            <a:off x="822960" y="3581400"/>
            <a:ext cx="5806440" cy="1569660"/>
          </a:xfrm>
          <a:prstGeom prst="rect">
            <a:avLst/>
          </a:prstGeom>
          <a:noFill/>
        </p:spPr>
        <p:txBody>
          <a:bodyPr wrap="square" rtlCol="0">
            <a:spAutoFit/>
          </a:bodyPr>
          <a:lstStyle/>
          <a:p>
            <a:pPr marL="285750" indent="-285750">
              <a:buFont typeface="Arial" charset="0"/>
              <a:buChar char="•"/>
            </a:pPr>
            <a:r>
              <a:rPr lang="en-US" sz="2400" dirty="0" smtClean="0">
                <a:latin typeface="Times New Roman" charset="0"/>
                <a:ea typeface="Times New Roman" charset="0"/>
                <a:cs typeface="Times New Roman" charset="0"/>
              </a:rPr>
              <a:t>Promotion → Commercial campaigns</a:t>
            </a:r>
          </a:p>
          <a:p>
            <a:r>
              <a:rPr lang="en-US" sz="2400" dirty="0">
                <a:latin typeface="Times New Roman" charset="0"/>
                <a:ea typeface="Times New Roman" charset="0"/>
                <a:cs typeface="Times New Roman" charset="0"/>
              </a:rPr>
              <a:t> </a:t>
            </a:r>
            <a:r>
              <a:rPr lang="en-US" sz="2400" dirty="0" smtClean="0">
                <a:latin typeface="Times New Roman" charset="0"/>
                <a:ea typeface="Times New Roman" charset="0"/>
                <a:cs typeface="Times New Roman" charset="0"/>
              </a:rPr>
              <a:t>                     → TV publicity</a:t>
            </a:r>
          </a:p>
          <a:p>
            <a:r>
              <a:rPr lang="en-US" sz="2400" dirty="0">
                <a:latin typeface="Times New Roman" charset="0"/>
                <a:ea typeface="Times New Roman" charset="0"/>
                <a:cs typeface="Times New Roman" charset="0"/>
              </a:rPr>
              <a:t> </a:t>
            </a:r>
            <a:r>
              <a:rPr lang="en-US" sz="2400" dirty="0" smtClean="0">
                <a:latin typeface="Times New Roman" charset="0"/>
                <a:ea typeface="Times New Roman" charset="0"/>
                <a:cs typeface="Times New Roman" charset="0"/>
              </a:rPr>
              <a:t>                     → Print media and Internet</a:t>
            </a:r>
          </a:p>
          <a:p>
            <a:r>
              <a:rPr lang="en-US" sz="2400" dirty="0" smtClean="0">
                <a:latin typeface="Times New Roman" charset="0"/>
                <a:ea typeface="Times New Roman" charset="0"/>
                <a:cs typeface="Times New Roman" charset="0"/>
              </a:rPr>
              <a:t>                      → Sponsorships</a:t>
            </a:r>
            <a:endParaRPr lang="en-US" sz="2400" dirty="0">
              <a:latin typeface="Times New Roman" charset="0"/>
              <a:ea typeface="Times New Roman" charset="0"/>
              <a:cs typeface="Times New Roman" charset="0"/>
            </a:endParaRPr>
          </a:p>
        </p:txBody>
      </p:sp>
      <p:sp>
        <p:nvSpPr>
          <p:cNvPr id="13" name="TextBox 12"/>
          <p:cNvSpPr txBox="1"/>
          <p:nvPr/>
        </p:nvSpPr>
        <p:spPr>
          <a:xfrm>
            <a:off x="8427720" y="5486400"/>
            <a:ext cx="3520440" cy="461665"/>
          </a:xfrm>
          <a:prstGeom prst="rect">
            <a:avLst/>
          </a:prstGeom>
          <a:noFill/>
        </p:spPr>
        <p:txBody>
          <a:bodyPr wrap="square" rtlCol="0">
            <a:spAutoFit/>
          </a:bodyPr>
          <a:lstStyle/>
          <a:p>
            <a:r>
              <a:rPr lang="en-US" sz="2400" dirty="0" smtClean="0"/>
              <a:t>(</a:t>
            </a:r>
            <a:r>
              <a:rPr lang="en-US" sz="2400" dirty="0" smtClean="0">
                <a:latin typeface="Times New Roman" charset="0"/>
                <a:ea typeface="Times New Roman" charset="0"/>
                <a:cs typeface="Times New Roman" charset="0"/>
              </a:rPr>
              <a:t>Haines, 2016</a:t>
            </a:r>
            <a:r>
              <a:rPr lang="en-US" sz="2400" dirty="0"/>
              <a:t>)</a:t>
            </a:r>
            <a:endParaRPr lang="en-US" dirty="0"/>
          </a:p>
        </p:txBody>
      </p:sp>
    </p:spTree>
    <p:extLst>
      <p:ext uri="{BB962C8B-B14F-4D97-AF65-F5344CB8AC3E}">
        <p14:creationId xmlns:p14="http://schemas.microsoft.com/office/powerpoint/2010/main" val="28782476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Times New Roman" charset="0"/>
                <a:ea typeface="Times New Roman" charset="0"/>
                <a:cs typeface="Times New Roman" charset="0"/>
              </a:rPr>
              <a:t>Marketing Mix</a:t>
            </a:r>
            <a:endParaRPr lang="en-US" sz="3600" dirty="0">
              <a:latin typeface="Times New Roman" charset="0"/>
              <a:ea typeface="Times New Roman" charset="0"/>
              <a:cs typeface="Times New Roman" charset="0"/>
            </a:endParaRPr>
          </a:p>
        </p:txBody>
      </p:sp>
      <p:sp>
        <p:nvSpPr>
          <p:cNvPr id="4" name="TextBox 3"/>
          <p:cNvSpPr txBox="1"/>
          <p:nvPr/>
        </p:nvSpPr>
        <p:spPr>
          <a:xfrm>
            <a:off x="1203960" y="2011680"/>
            <a:ext cx="6659880" cy="1815882"/>
          </a:xfrm>
          <a:prstGeom prst="rect">
            <a:avLst/>
          </a:prstGeom>
          <a:noFill/>
        </p:spPr>
        <p:txBody>
          <a:bodyPr wrap="square" rtlCol="0">
            <a:spAutoFit/>
          </a:bodyPr>
          <a:lstStyle/>
          <a:p>
            <a:pPr marL="457200" indent="-457200">
              <a:buFont typeface="Arial" charset="0"/>
              <a:buChar char="•"/>
            </a:pPr>
            <a:r>
              <a:rPr lang="en-US" sz="2800" dirty="0" smtClean="0">
                <a:latin typeface="Times New Roman" charset="0"/>
                <a:ea typeface="Times New Roman" charset="0"/>
                <a:cs typeface="Times New Roman" charset="0"/>
              </a:rPr>
              <a:t>People → Diverse workforce</a:t>
            </a:r>
          </a:p>
          <a:p>
            <a:r>
              <a:rPr lang="en-US" sz="2800" dirty="0">
                <a:latin typeface="Times New Roman" charset="0"/>
                <a:ea typeface="Times New Roman" charset="0"/>
                <a:cs typeface="Times New Roman" charset="0"/>
              </a:rPr>
              <a:t> </a:t>
            </a:r>
            <a:r>
              <a:rPr lang="en-US" sz="2800" dirty="0" smtClean="0">
                <a:latin typeface="Times New Roman" charset="0"/>
                <a:ea typeface="Times New Roman" charset="0"/>
                <a:cs typeface="Times New Roman" charset="0"/>
              </a:rPr>
              <a:t>                → Training &amp; Development</a:t>
            </a:r>
          </a:p>
          <a:p>
            <a:r>
              <a:rPr lang="en-US" sz="2800" dirty="0">
                <a:latin typeface="Times New Roman" charset="0"/>
                <a:ea typeface="Times New Roman" charset="0"/>
                <a:cs typeface="Times New Roman" charset="0"/>
              </a:rPr>
              <a:t> </a:t>
            </a:r>
            <a:r>
              <a:rPr lang="en-US" sz="2800" dirty="0" smtClean="0">
                <a:latin typeface="Times New Roman" charset="0"/>
                <a:ea typeface="Times New Roman" charset="0"/>
                <a:cs typeface="Times New Roman" charset="0"/>
              </a:rPr>
              <a:t>                → Competitive Pay</a:t>
            </a:r>
          </a:p>
          <a:p>
            <a:r>
              <a:rPr lang="en-US" sz="2800" dirty="0">
                <a:latin typeface="Times New Roman" charset="0"/>
                <a:ea typeface="Times New Roman" charset="0"/>
                <a:cs typeface="Times New Roman" charset="0"/>
              </a:rPr>
              <a:t> </a:t>
            </a:r>
            <a:r>
              <a:rPr lang="en-US" sz="2800" dirty="0" smtClean="0">
                <a:latin typeface="Times New Roman" charset="0"/>
                <a:ea typeface="Times New Roman" charset="0"/>
                <a:cs typeface="Times New Roman" charset="0"/>
              </a:rPr>
              <a:t>                → Benefits Package </a:t>
            </a:r>
            <a:endParaRPr lang="en-US" sz="2800" dirty="0">
              <a:latin typeface="Times New Roman" charset="0"/>
              <a:ea typeface="Times New Roman" charset="0"/>
              <a:cs typeface="Times New Roman" charset="0"/>
            </a:endParaRPr>
          </a:p>
        </p:txBody>
      </p:sp>
      <p:sp>
        <p:nvSpPr>
          <p:cNvPr id="5" name="TextBox 4"/>
          <p:cNvSpPr txBox="1"/>
          <p:nvPr/>
        </p:nvSpPr>
        <p:spPr>
          <a:xfrm>
            <a:off x="1325880" y="4251960"/>
            <a:ext cx="10012680" cy="1815882"/>
          </a:xfrm>
          <a:prstGeom prst="rect">
            <a:avLst/>
          </a:prstGeom>
          <a:noFill/>
        </p:spPr>
        <p:txBody>
          <a:bodyPr wrap="square" rtlCol="0">
            <a:spAutoFit/>
          </a:bodyPr>
          <a:lstStyle/>
          <a:p>
            <a:pPr marL="457200" indent="-457200">
              <a:buFont typeface="Arial" charset="0"/>
              <a:buChar char="•"/>
            </a:pPr>
            <a:r>
              <a:rPr lang="en-US" sz="2800" dirty="0" smtClean="0">
                <a:latin typeface="Times New Roman" charset="0"/>
                <a:ea typeface="Times New Roman" charset="0"/>
                <a:cs typeface="Times New Roman" charset="0"/>
              </a:rPr>
              <a:t>Physical Evidence → User friendly website</a:t>
            </a:r>
          </a:p>
          <a:p>
            <a:r>
              <a:rPr lang="en-US" sz="2800" dirty="0">
                <a:latin typeface="Times New Roman" charset="0"/>
                <a:ea typeface="Times New Roman" charset="0"/>
                <a:cs typeface="Times New Roman" charset="0"/>
              </a:rPr>
              <a:t> </a:t>
            </a:r>
            <a:r>
              <a:rPr lang="en-US" sz="2800" dirty="0" smtClean="0">
                <a:latin typeface="Times New Roman" charset="0"/>
                <a:ea typeface="Times New Roman" charset="0"/>
                <a:cs typeface="Times New Roman" charset="0"/>
              </a:rPr>
              <a:t>                                   → Videos &amp; Images</a:t>
            </a:r>
          </a:p>
          <a:p>
            <a:r>
              <a:rPr lang="en-US" sz="2800" dirty="0">
                <a:latin typeface="Times New Roman" charset="0"/>
                <a:ea typeface="Times New Roman" charset="0"/>
                <a:cs typeface="Times New Roman" charset="0"/>
              </a:rPr>
              <a:t> </a:t>
            </a:r>
            <a:r>
              <a:rPr lang="en-US" sz="2800" dirty="0" smtClean="0">
                <a:latin typeface="Times New Roman" charset="0"/>
                <a:ea typeface="Times New Roman" charset="0"/>
                <a:cs typeface="Times New Roman" charset="0"/>
              </a:rPr>
              <a:t>                                   → Cabin Crew stylish uniform</a:t>
            </a:r>
          </a:p>
          <a:p>
            <a:r>
              <a:rPr lang="en-US" sz="2800" dirty="0">
                <a:latin typeface="Times New Roman" charset="0"/>
                <a:ea typeface="Times New Roman" charset="0"/>
                <a:cs typeface="Times New Roman" charset="0"/>
              </a:rPr>
              <a:t> </a:t>
            </a:r>
            <a:r>
              <a:rPr lang="en-US" sz="2800" dirty="0" smtClean="0">
                <a:latin typeface="Times New Roman" charset="0"/>
                <a:ea typeface="Times New Roman" charset="0"/>
                <a:cs typeface="Times New Roman" charset="0"/>
              </a:rPr>
              <a:t>                                   → In-flight entertainment </a:t>
            </a:r>
            <a:endParaRPr lang="en-US" sz="2800" dirty="0">
              <a:latin typeface="Times New Roman" charset="0"/>
              <a:ea typeface="Times New Roman" charset="0"/>
              <a:cs typeface="Times New Roman" charset="0"/>
            </a:endParaRPr>
          </a:p>
        </p:txBody>
      </p:sp>
      <p:sp>
        <p:nvSpPr>
          <p:cNvPr id="6" name="TextBox 5"/>
          <p:cNvSpPr txBox="1"/>
          <p:nvPr/>
        </p:nvSpPr>
        <p:spPr>
          <a:xfrm>
            <a:off x="9555480" y="5547360"/>
            <a:ext cx="2499360" cy="461665"/>
          </a:xfrm>
          <a:prstGeom prst="rect">
            <a:avLst/>
          </a:prstGeom>
          <a:noFill/>
        </p:spPr>
        <p:txBody>
          <a:bodyPr wrap="square" rtlCol="0">
            <a:spAutoFit/>
          </a:bodyPr>
          <a:lstStyle/>
          <a:p>
            <a:r>
              <a:rPr lang="en-US" sz="2400" dirty="0" smtClean="0"/>
              <a:t>(</a:t>
            </a:r>
            <a:r>
              <a:rPr lang="en-US" sz="2400" dirty="0" smtClean="0">
                <a:latin typeface="Times New Roman" charset="0"/>
                <a:ea typeface="Times New Roman" charset="0"/>
                <a:cs typeface="Times New Roman" charset="0"/>
              </a:rPr>
              <a:t>Emirates, 2017)</a:t>
            </a:r>
            <a:endParaRPr lang="en-US" sz="2400" dirty="0"/>
          </a:p>
        </p:txBody>
      </p:sp>
    </p:spTree>
    <p:extLst>
      <p:ext uri="{BB962C8B-B14F-4D97-AF65-F5344CB8AC3E}">
        <p14:creationId xmlns:p14="http://schemas.microsoft.com/office/powerpoint/2010/main" val="4876378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Marketing Strategies</a:t>
            </a:r>
            <a:endParaRPr lang="en-US" dirty="0"/>
          </a:p>
        </p:txBody>
      </p:sp>
      <p:sp>
        <p:nvSpPr>
          <p:cNvPr id="3" name="Content Placeholder 2"/>
          <p:cNvSpPr>
            <a:spLocks noGrp="1"/>
          </p:cNvSpPr>
          <p:nvPr>
            <p:ph idx="1"/>
          </p:nvPr>
        </p:nvSpPr>
        <p:spPr/>
        <p:txBody>
          <a:bodyPr/>
          <a:lstStyle/>
          <a:p>
            <a:pPr marL="457200" indent="-457200">
              <a:buFont typeface="+mj-lt"/>
              <a:buAutoNum type="arabicPeriod"/>
            </a:pPr>
            <a:r>
              <a:rPr lang="en-US" sz="2800" dirty="0" smtClean="0"/>
              <a:t>Quality services</a:t>
            </a:r>
          </a:p>
          <a:p>
            <a:pPr marL="457200" indent="-457200">
              <a:buFont typeface="+mj-lt"/>
              <a:buAutoNum type="arabicPeriod"/>
            </a:pPr>
            <a:r>
              <a:rPr lang="en-US" sz="2800" dirty="0" smtClean="0"/>
              <a:t>Multiple travel shops and branches worldwide</a:t>
            </a:r>
          </a:p>
          <a:p>
            <a:pPr marL="514350" indent="-514350">
              <a:buFont typeface="+mj-lt"/>
              <a:buAutoNum type="arabicPeriod"/>
            </a:pPr>
            <a:r>
              <a:rPr lang="en-US" sz="2800" dirty="0" smtClean="0"/>
              <a:t>“Hello Tomorrow “ strategy</a:t>
            </a:r>
          </a:p>
          <a:p>
            <a:pPr marL="457200" indent="-457200">
              <a:buFont typeface="+mj-lt"/>
              <a:buAutoNum type="arabicPeriod"/>
            </a:pPr>
            <a:r>
              <a:rPr lang="en-US" sz="2800" dirty="0" smtClean="0"/>
              <a:t> Loyalty programs</a:t>
            </a:r>
          </a:p>
          <a:p>
            <a:pPr marL="0" indent="0">
              <a:buNone/>
            </a:pPr>
            <a:r>
              <a:rPr lang="en-US" dirty="0" smtClean="0"/>
              <a:t>   </a:t>
            </a:r>
          </a:p>
          <a:p>
            <a:endParaRPr lang="en-US" dirty="0"/>
          </a:p>
        </p:txBody>
      </p:sp>
    </p:spTree>
    <p:extLst>
      <p:ext uri="{BB962C8B-B14F-4D97-AF65-F5344CB8AC3E}">
        <p14:creationId xmlns:p14="http://schemas.microsoft.com/office/powerpoint/2010/main" val="1885624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Times New Roman" charset="0"/>
                <a:ea typeface="Times New Roman" charset="0"/>
                <a:cs typeface="Times New Roman" charset="0"/>
              </a:rPr>
              <a:t>Other Marketing Strategies </a:t>
            </a:r>
            <a:endParaRPr lang="en-US" sz="3600" dirty="0">
              <a:latin typeface="Times New Roman" charset="0"/>
              <a:ea typeface="Times New Roman" charset="0"/>
              <a:cs typeface="Times New Roman" charset="0"/>
            </a:endParaRPr>
          </a:p>
        </p:txBody>
      </p:sp>
      <p:sp>
        <p:nvSpPr>
          <p:cNvPr id="4" name="TextBox 3"/>
          <p:cNvSpPr txBox="1"/>
          <p:nvPr/>
        </p:nvSpPr>
        <p:spPr>
          <a:xfrm>
            <a:off x="1004553" y="1906073"/>
            <a:ext cx="5100033" cy="1908215"/>
          </a:xfrm>
          <a:prstGeom prst="rect">
            <a:avLst/>
          </a:prstGeom>
          <a:noFill/>
        </p:spPr>
        <p:txBody>
          <a:bodyPr wrap="square" rtlCol="0">
            <a:spAutoFit/>
          </a:bodyPr>
          <a:lstStyle/>
          <a:p>
            <a:r>
              <a:rPr lang="en-US" sz="2000" dirty="0" smtClean="0">
                <a:latin typeface="Times New Roman" charset="0"/>
                <a:ea typeface="Times New Roman" charset="0"/>
                <a:cs typeface="Times New Roman" charset="0"/>
              </a:rPr>
              <a:t>Call Centers for →Booking</a:t>
            </a:r>
          </a:p>
          <a:p>
            <a:r>
              <a:rPr lang="en-US" sz="2000" dirty="0">
                <a:latin typeface="Times New Roman" charset="0"/>
                <a:ea typeface="Times New Roman" charset="0"/>
                <a:cs typeface="Times New Roman" charset="0"/>
              </a:rPr>
              <a:t> </a:t>
            </a:r>
            <a:r>
              <a:rPr lang="en-US" sz="2000" dirty="0" smtClean="0">
                <a:latin typeface="Times New Roman" charset="0"/>
                <a:ea typeface="Times New Roman" charset="0"/>
                <a:cs typeface="Times New Roman" charset="0"/>
              </a:rPr>
              <a:t>                          →Complaint</a:t>
            </a:r>
          </a:p>
          <a:p>
            <a:r>
              <a:rPr lang="en-US" sz="2000" dirty="0">
                <a:latin typeface="Times New Roman" charset="0"/>
                <a:ea typeface="Times New Roman" charset="0"/>
                <a:cs typeface="Times New Roman" charset="0"/>
              </a:rPr>
              <a:t> </a:t>
            </a:r>
            <a:r>
              <a:rPr lang="en-US" sz="2000" dirty="0" smtClean="0">
                <a:latin typeface="Times New Roman" charset="0"/>
                <a:ea typeface="Times New Roman" charset="0"/>
                <a:cs typeface="Times New Roman" charset="0"/>
              </a:rPr>
              <a:t>                          → Baggage claims</a:t>
            </a:r>
          </a:p>
          <a:p>
            <a:r>
              <a:rPr lang="en-US" sz="2000" dirty="0">
                <a:latin typeface="Times New Roman" charset="0"/>
                <a:ea typeface="Times New Roman" charset="0"/>
                <a:cs typeface="Times New Roman" charset="0"/>
              </a:rPr>
              <a:t> </a:t>
            </a:r>
            <a:r>
              <a:rPr lang="en-US" sz="2000" dirty="0" smtClean="0">
                <a:latin typeface="Times New Roman" charset="0"/>
                <a:ea typeface="Times New Roman" charset="0"/>
                <a:cs typeface="Times New Roman" charset="0"/>
              </a:rPr>
              <a:t>                          → Reservations with partners</a:t>
            </a:r>
          </a:p>
          <a:p>
            <a:r>
              <a:rPr lang="en-US" sz="2000" dirty="0">
                <a:latin typeface="Times New Roman" charset="0"/>
                <a:ea typeface="Times New Roman" charset="0"/>
                <a:cs typeface="Times New Roman" charset="0"/>
              </a:rPr>
              <a:t> </a:t>
            </a:r>
            <a:r>
              <a:rPr lang="en-US" sz="2000" dirty="0" smtClean="0">
                <a:latin typeface="Times New Roman" charset="0"/>
                <a:ea typeface="Times New Roman" charset="0"/>
                <a:cs typeface="Times New Roman" charset="0"/>
              </a:rPr>
              <a:t>                          → General Questions </a:t>
            </a:r>
          </a:p>
          <a:p>
            <a:r>
              <a:rPr lang="en-US" dirty="0"/>
              <a:t> </a:t>
            </a:r>
          </a:p>
        </p:txBody>
      </p:sp>
      <p:sp>
        <p:nvSpPr>
          <p:cNvPr id="5" name="TextBox 4"/>
          <p:cNvSpPr txBox="1"/>
          <p:nvPr/>
        </p:nvSpPr>
        <p:spPr>
          <a:xfrm>
            <a:off x="6104586" y="2073499"/>
            <a:ext cx="6087414" cy="2185214"/>
          </a:xfrm>
          <a:prstGeom prst="rect">
            <a:avLst/>
          </a:prstGeom>
          <a:noFill/>
        </p:spPr>
        <p:txBody>
          <a:bodyPr wrap="square" rtlCol="0">
            <a:spAutoFit/>
          </a:bodyPr>
          <a:lstStyle/>
          <a:p>
            <a:r>
              <a:rPr lang="en-US" sz="2000" dirty="0" smtClean="0">
                <a:latin typeface="Times New Roman" charset="0"/>
                <a:ea typeface="Times New Roman" charset="0"/>
                <a:cs typeface="Times New Roman" charset="0"/>
              </a:rPr>
              <a:t>Phone Apps  → IPhone and androids can be found as well</a:t>
            </a:r>
          </a:p>
          <a:p>
            <a:r>
              <a:rPr lang="en-US" sz="2000" dirty="0">
                <a:latin typeface="Times New Roman" charset="0"/>
                <a:ea typeface="Times New Roman" charset="0"/>
                <a:cs typeface="Times New Roman" charset="0"/>
              </a:rPr>
              <a:t> </a:t>
            </a:r>
            <a:r>
              <a:rPr lang="en-US" sz="2000" dirty="0" smtClean="0">
                <a:latin typeface="Times New Roman" charset="0"/>
                <a:ea typeface="Times New Roman" charset="0"/>
                <a:cs typeface="Times New Roman" charset="0"/>
              </a:rPr>
              <a:t>                    → Tickets</a:t>
            </a:r>
          </a:p>
          <a:p>
            <a:r>
              <a:rPr lang="en-US" sz="2000" dirty="0">
                <a:latin typeface="Times New Roman" charset="0"/>
                <a:ea typeface="Times New Roman" charset="0"/>
                <a:cs typeface="Times New Roman" charset="0"/>
              </a:rPr>
              <a:t> </a:t>
            </a:r>
            <a:r>
              <a:rPr lang="en-US" sz="2000" dirty="0" smtClean="0">
                <a:latin typeface="Times New Roman" charset="0"/>
                <a:ea typeface="Times New Roman" charset="0"/>
                <a:cs typeface="Times New Roman" charset="0"/>
              </a:rPr>
              <a:t>                    → Online check-in</a:t>
            </a:r>
          </a:p>
          <a:p>
            <a:r>
              <a:rPr lang="en-US" sz="2000" dirty="0">
                <a:latin typeface="Times New Roman" charset="0"/>
                <a:ea typeface="Times New Roman" charset="0"/>
                <a:cs typeface="Times New Roman" charset="0"/>
              </a:rPr>
              <a:t> </a:t>
            </a:r>
            <a:r>
              <a:rPr lang="en-US" sz="2000" dirty="0" smtClean="0">
                <a:latin typeface="Times New Roman" charset="0"/>
                <a:ea typeface="Times New Roman" charset="0"/>
                <a:cs typeface="Times New Roman" charset="0"/>
              </a:rPr>
              <a:t>                    → Monitoring </a:t>
            </a:r>
            <a:r>
              <a:rPr lang="en-US" sz="2000" dirty="0" smtClean="0">
                <a:latin typeface="Times New Roman" charset="0"/>
                <a:ea typeface="Times New Roman" charset="0"/>
                <a:cs typeface="Times New Roman" charset="0"/>
              </a:rPr>
              <a:t>memberships</a:t>
            </a:r>
          </a:p>
          <a:p>
            <a:r>
              <a:rPr lang="en-US" sz="2000" dirty="0">
                <a:latin typeface="Times New Roman" charset="0"/>
                <a:ea typeface="Times New Roman" charset="0"/>
                <a:cs typeface="Times New Roman" charset="0"/>
              </a:rPr>
              <a:t> </a:t>
            </a:r>
            <a:r>
              <a:rPr lang="en-US" sz="2000" dirty="0" smtClean="0">
                <a:latin typeface="Times New Roman" charset="0"/>
                <a:ea typeface="Times New Roman" charset="0"/>
                <a:cs typeface="Times New Roman" charset="0"/>
              </a:rPr>
              <a:t>                    → SMS service</a:t>
            </a:r>
            <a:endParaRPr lang="en-US" sz="2000" dirty="0" smtClean="0">
              <a:latin typeface="Times New Roman" charset="0"/>
              <a:ea typeface="Times New Roman" charset="0"/>
              <a:cs typeface="Times New Roman" charset="0"/>
            </a:endParaRPr>
          </a:p>
          <a:p>
            <a:r>
              <a:rPr lang="en-US" dirty="0"/>
              <a:t> </a:t>
            </a:r>
            <a:r>
              <a:rPr lang="en-US" dirty="0" smtClean="0"/>
              <a:t>                    </a:t>
            </a:r>
          </a:p>
          <a:p>
            <a:endParaRPr lang="en-US" dirty="0"/>
          </a:p>
        </p:txBody>
      </p:sp>
      <p:sp>
        <p:nvSpPr>
          <p:cNvPr id="3" name="TextBox 2"/>
          <p:cNvSpPr txBox="1"/>
          <p:nvPr/>
        </p:nvSpPr>
        <p:spPr>
          <a:xfrm>
            <a:off x="1097279" y="4095481"/>
            <a:ext cx="5767159" cy="646331"/>
          </a:xfrm>
          <a:prstGeom prst="rect">
            <a:avLst/>
          </a:prstGeom>
          <a:noFill/>
        </p:spPr>
        <p:txBody>
          <a:bodyPr wrap="square" rtlCol="0">
            <a:spAutoFit/>
          </a:bodyPr>
          <a:lstStyle/>
          <a:p>
            <a:endParaRPr lang="en-US" dirty="0" smtClean="0"/>
          </a:p>
          <a:p>
            <a:endParaRPr lang="en-US" dirty="0"/>
          </a:p>
        </p:txBody>
      </p:sp>
      <p:sp>
        <p:nvSpPr>
          <p:cNvPr id="6" name="TextBox 5"/>
          <p:cNvSpPr txBox="1"/>
          <p:nvPr/>
        </p:nvSpPr>
        <p:spPr>
          <a:xfrm>
            <a:off x="2421228" y="3992451"/>
            <a:ext cx="7328079" cy="1600438"/>
          </a:xfrm>
          <a:prstGeom prst="rect">
            <a:avLst/>
          </a:prstGeom>
          <a:noFill/>
        </p:spPr>
        <p:txBody>
          <a:bodyPr wrap="square" rtlCol="0">
            <a:spAutoFit/>
          </a:bodyPr>
          <a:lstStyle/>
          <a:p>
            <a:r>
              <a:rPr lang="en-US" sz="2000" dirty="0" smtClean="0">
                <a:latin typeface="Times New Roman" charset="0"/>
                <a:ea typeface="Times New Roman" charset="0"/>
                <a:cs typeface="Times New Roman" charset="0"/>
              </a:rPr>
              <a:t>Workplace quality level → The management of “Emirates is highly qualified, for instance the president has 42 years experience in airline sector, different region, religion and culture all create a very productive team</a:t>
            </a:r>
            <a:r>
              <a:rPr lang="en-US" dirty="0" smtClean="0"/>
              <a:t>.</a:t>
            </a:r>
          </a:p>
          <a:p>
            <a:r>
              <a:rPr lang="en-US" dirty="0"/>
              <a:t> </a:t>
            </a:r>
            <a:r>
              <a:rPr lang="en-US" dirty="0" smtClean="0"/>
              <a:t>                                                               </a:t>
            </a:r>
            <a:endParaRPr lang="en-US" dirty="0"/>
          </a:p>
        </p:txBody>
      </p:sp>
      <p:sp>
        <p:nvSpPr>
          <p:cNvPr id="7" name="TextBox 6"/>
          <p:cNvSpPr txBox="1"/>
          <p:nvPr/>
        </p:nvSpPr>
        <p:spPr>
          <a:xfrm>
            <a:off x="8920767" y="5628068"/>
            <a:ext cx="3271233" cy="400110"/>
          </a:xfrm>
          <a:prstGeom prst="rect">
            <a:avLst/>
          </a:prstGeom>
          <a:noFill/>
        </p:spPr>
        <p:txBody>
          <a:bodyPr wrap="square" rtlCol="0">
            <a:spAutoFit/>
          </a:bodyPr>
          <a:lstStyle/>
          <a:p>
            <a:r>
              <a:rPr lang="en-US" dirty="0"/>
              <a:t>(</a:t>
            </a:r>
            <a:r>
              <a:rPr lang="en-US" sz="2000" dirty="0" smtClean="0">
                <a:latin typeface="Times New Roman" charset="0"/>
                <a:ea typeface="Times New Roman" charset="0"/>
                <a:cs typeface="Times New Roman" charset="0"/>
              </a:rPr>
              <a:t>Emirates, 2017)</a:t>
            </a:r>
            <a:endParaRPr lang="en-US" sz="2000" dirty="0">
              <a:latin typeface="Times New Roman" charset="0"/>
              <a:ea typeface="Times New Roman" charset="0"/>
              <a:cs typeface="Times New Roman" charset="0"/>
            </a:endParaRPr>
          </a:p>
        </p:txBody>
      </p:sp>
    </p:spTree>
    <p:extLst>
      <p:ext uri="{BB962C8B-B14F-4D97-AF65-F5344CB8AC3E}">
        <p14:creationId xmlns:p14="http://schemas.microsoft.com/office/powerpoint/2010/main" val="1087438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Times New Roman" charset="0"/>
                <a:ea typeface="Times New Roman" charset="0"/>
                <a:cs typeface="Times New Roman" charset="0"/>
              </a:rPr>
              <a:t>Diversity Approach</a:t>
            </a:r>
            <a:endParaRPr lang="en-US" sz="3600" dirty="0">
              <a:latin typeface="Times New Roman" charset="0"/>
              <a:ea typeface="Times New Roman" charset="0"/>
              <a:cs typeface="Times New Roman" charset="0"/>
            </a:endParaRPr>
          </a:p>
        </p:txBody>
      </p:sp>
      <p:sp>
        <p:nvSpPr>
          <p:cNvPr id="3" name="Content Placeholder 2"/>
          <p:cNvSpPr>
            <a:spLocks noGrp="1"/>
          </p:cNvSpPr>
          <p:nvPr>
            <p:ph idx="1"/>
          </p:nvPr>
        </p:nvSpPr>
        <p:spPr/>
        <p:txBody>
          <a:bodyPr/>
          <a:lstStyle/>
          <a:p>
            <a:pPr marL="457200" indent="-457200">
              <a:buFont typeface="+mj-lt"/>
              <a:buAutoNum type="arabicPeriod"/>
            </a:pPr>
            <a:r>
              <a:rPr lang="en-US" sz="2800" dirty="0" smtClean="0">
                <a:latin typeface="Times New Roman" charset="0"/>
                <a:ea typeface="Times New Roman" charset="0"/>
                <a:cs typeface="Times New Roman" charset="0"/>
              </a:rPr>
              <a:t>What is diversity in the workplace?</a:t>
            </a:r>
          </a:p>
          <a:p>
            <a:pPr marL="457200" indent="-457200">
              <a:buFont typeface="+mj-lt"/>
              <a:buAutoNum type="arabicPeriod"/>
            </a:pPr>
            <a:r>
              <a:rPr lang="en-US" sz="2800" dirty="0" smtClean="0">
                <a:latin typeface="Times New Roman" charset="0"/>
                <a:ea typeface="Times New Roman" charset="0"/>
                <a:cs typeface="Times New Roman" charset="0"/>
              </a:rPr>
              <a:t>What is cultural diversity in the workplace?</a:t>
            </a:r>
          </a:p>
          <a:p>
            <a:pPr marL="457200" indent="-457200">
              <a:buFont typeface="+mj-lt"/>
              <a:buAutoNum type="arabicPeriod"/>
            </a:pPr>
            <a:r>
              <a:rPr lang="en-US" sz="2800" dirty="0" smtClean="0">
                <a:latin typeface="Times New Roman" charset="0"/>
                <a:ea typeface="Times New Roman" charset="0"/>
                <a:cs typeface="Times New Roman" charset="0"/>
              </a:rPr>
              <a:t>Customer </a:t>
            </a:r>
            <a:r>
              <a:rPr lang="en-US" sz="2800" dirty="0">
                <a:latin typeface="Times New Roman" charset="0"/>
                <a:ea typeface="Times New Roman" charset="0"/>
                <a:cs typeface="Times New Roman" charset="0"/>
              </a:rPr>
              <a:t>V</a:t>
            </a:r>
            <a:r>
              <a:rPr lang="en-US" sz="2800" dirty="0" smtClean="0">
                <a:latin typeface="Times New Roman" charset="0"/>
                <a:ea typeface="Times New Roman" charset="0"/>
                <a:cs typeface="Times New Roman" charset="0"/>
              </a:rPr>
              <a:t>alue?</a:t>
            </a:r>
            <a:endParaRPr lang="en-US" sz="2800" dirty="0" smtClean="0">
              <a:latin typeface="Times New Roman" charset="0"/>
              <a:ea typeface="Times New Roman" charset="0"/>
              <a:cs typeface="Times New Roman" charset="0"/>
            </a:endParaRPr>
          </a:p>
          <a:p>
            <a:pPr marL="457200" indent="-457200">
              <a:buFont typeface="+mj-lt"/>
              <a:buAutoNum type="arabicPeriod"/>
            </a:pPr>
            <a:endParaRPr lang="en-US" dirty="0" smtClean="0"/>
          </a:p>
          <a:p>
            <a:pPr marL="457200" indent="-457200">
              <a:buFont typeface="+mj-lt"/>
              <a:buAutoNum type="arabicPeriod"/>
            </a:pPr>
            <a:endParaRPr lang="en-US" dirty="0"/>
          </a:p>
        </p:txBody>
      </p:sp>
    </p:spTree>
    <p:extLst>
      <p:ext uri="{BB962C8B-B14F-4D97-AF65-F5344CB8AC3E}">
        <p14:creationId xmlns:p14="http://schemas.microsoft.com/office/powerpoint/2010/main" val="8869541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Times New Roman" charset="0"/>
                <a:ea typeface="Times New Roman" charset="0"/>
                <a:cs typeface="Times New Roman" charset="0"/>
              </a:rPr>
              <a:t>Competitors</a:t>
            </a:r>
            <a:endParaRPr lang="en-US" sz="3600" dirty="0">
              <a:latin typeface="Times New Roman" charset="0"/>
              <a:ea typeface="Times New Roman" charset="0"/>
              <a:cs typeface="Times New Roman"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51109811"/>
              </p:ext>
            </p:extLst>
          </p:nvPr>
        </p:nvGraphicFramePr>
        <p:xfrm>
          <a:off x="399244" y="1737360"/>
          <a:ext cx="11668260" cy="4573288"/>
        </p:xfrm>
        <a:graphic>
          <a:graphicData uri="http://schemas.openxmlformats.org/drawingml/2006/table">
            <a:tbl>
              <a:tblPr firstRow="1" firstCol="1" bandRow="1"/>
              <a:tblGrid>
                <a:gridCol w="1055378"/>
                <a:gridCol w="1054674"/>
                <a:gridCol w="1054674"/>
                <a:gridCol w="1247457"/>
                <a:gridCol w="1073672"/>
                <a:gridCol w="1196095"/>
                <a:gridCol w="1186246"/>
                <a:gridCol w="1054674"/>
                <a:gridCol w="1249568"/>
                <a:gridCol w="1495822"/>
              </a:tblGrid>
              <a:tr h="204576">
                <a:tc gridSpan="6">
                  <a:txBody>
                    <a:bodyPr/>
                    <a:lstStyle/>
                    <a:p>
                      <a:pPr algn="ctr">
                        <a:lnSpc>
                          <a:spcPct val="107000"/>
                        </a:lnSpc>
                        <a:spcAft>
                          <a:spcPts val="0"/>
                        </a:spcAft>
                      </a:pPr>
                      <a:r>
                        <a:rPr lang="en-GB" sz="1100">
                          <a:effectLst/>
                          <a:latin typeface="Times New Roman" charset="0"/>
                          <a:ea typeface="Calibri" charset="0"/>
                          <a:cs typeface="Times New Roman" charset="0"/>
                        </a:rPr>
                        <a:t>COMPETITOR OFFERING</a:t>
                      </a:r>
                      <a:endParaRPr lang="en-GB" sz="800">
                        <a:effectLst/>
                        <a:latin typeface="Calibri" charset="0"/>
                        <a:ea typeface="Calibri" charset="0"/>
                        <a:cs typeface="Times New Roman" charset="0"/>
                      </a:endParaRP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4D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gridSpan="4">
                  <a:txBody>
                    <a:bodyPr/>
                    <a:lstStyle/>
                    <a:p>
                      <a:pPr algn="ctr">
                        <a:lnSpc>
                          <a:spcPct val="107000"/>
                        </a:lnSpc>
                        <a:spcAft>
                          <a:spcPts val="0"/>
                        </a:spcAft>
                      </a:pPr>
                      <a:r>
                        <a:rPr lang="en-GB" sz="1100" dirty="0">
                          <a:effectLst/>
                          <a:latin typeface="Times New Roman" charset="0"/>
                          <a:ea typeface="Calibri" charset="0"/>
                          <a:cs typeface="Times New Roman" charset="0"/>
                        </a:rPr>
                        <a:t>CUSTOMER PERCEPTION</a:t>
                      </a:r>
                      <a:endParaRPr lang="en-GB" sz="800" dirty="0">
                        <a:effectLst/>
                        <a:latin typeface="Calibri" charset="0"/>
                        <a:ea typeface="Calibri" charset="0"/>
                        <a:cs typeface="Times New Roman" charset="0"/>
                      </a:endParaRP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4D1"/>
                    </a:solidFill>
                  </a:tcPr>
                </a:tc>
                <a:tc hMerge="1">
                  <a:txBody>
                    <a:bodyPr/>
                    <a:lstStyle/>
                    <a:p>
                      <a:endParaRPr lang="en-US"/>
                    </a:p>
                  </a:txBody>
                  <a:tcPr/>
                </a:tc>
                <a:tc hMerge="1">
                  <a:txBody>
                    <a:bodyPr/>
                    <a:lstStyle/>
                    <a:p>
                      <a:endParaRPr lang="en-US"/>
                    </a:p>
                  </a:txBody>
                  <a:tcPr/>
                </a:tc>
                <a:tc hMerge="1">
                  <a:txBody>
                    <a:bodyPr/>
                    <a:lstStyle/>
                    <a:p>
                      <a:endParaRPr lang="en-US"/>
                    </a:p>
                  </a:txBody>
                  <a:tcPr/>
                </a:tc>
              </a:tr>
              <a:tr h="603048">
                <a:tc>
                  <a:txBody>
                    <a:bodyPr/>
                    <a:lstStyle/>
                    <a:p>
                      <a:pPr algn="ctr">
                        <a:lnSpc>
                          <a:spcPct val="107000"/>
                        </a:lnSpc>
                        <a:spcAft>
                          <a:spcPts val="0"/>
                        </a:spcAft>
                      </a:pPr>
                      <a:r>
                        <a:rPr lang="en-GB" sz="1200" b="1" dirty="0">
                          <a:effectLst/>
                          <a:latin typeface="Times New Roman" charset="0"/>
                          <a:ea typeface="Times New Roman" charset="0"/>
                          <a:cs typeface="Times New Roman" charset="0"/>
                        </a:rPr>
                        <a:t> </a:t>
                      </a:r>
                      <a:endParaRPr lang="en-GB" sz="1200" dirty="0">
                        <a:effectLst/>
                        <a:latin typeface="Times New Roman" charset="0"/>
                        <a:ea typeface="Times New Roman" charset="0"/>
                        <a:cs typeface="Times New Roman" charset="0"/>
                      </a:endParaRPr>
                    </a:p>
                    <a:p>
                      <a:pPr algn="ctr">
                        <a:lnSpc>
                          <a:spcPct val="107000"/>
                        </a:lnSpc>
                        <a:spcAft>
                          <a:spcPts val="0"/>
                        </a:spcAft>
                      </a:pPr>
                      <a:r>
                        <a:rPr lang="en-GB" sz="1200" b="1" dirty="0">
                          <a:effectLst/>
                          <a:latin typeface="Times New Roman" charset="0"/>
                          <a:ea typeface="Times New Roman" charset="0"/>
                          <a:cs typeface="Times New Roman" charset="0"/>
                        </a:rPr>
                        <a:t>Competitors</a:t>
                      </a:r>
                      <a:endParaRPr lang="en-GB" sz="1200" dirty="0">
                        <a:effectLst/>
                        <a:latin typeface="Times New Roman" charset="0"/>
                        <a:ea typeface="Times New Roman" charset="0"/>
                        <a:cs typeface="Times New Roman" charset="0"/>
                      </a:endParaRP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4D1"/>
                    </a:solidFill>
                  </a:tcPr>
                </a:tc>
                <a:tc>
                  <a:txBody>
                    <a:bodyPr/>
                    <a:lstStyle/>
                    <a:p>
                      <a:pPr>
                        <a:lnSpc>
                          <a:spcPct val="107000"/>
                        </a:lnSpc>
                        <a:spcAft>
                          <a:spcPts val="0"/>
                        </a:spcAft>
                      </a:pPr>
                      <a:r>
                        <a:rPr lang="en-GB" sz="1200" dirty="0">
                          <a:effectLst/>
                          <a:latin typeface="Times New Roman" charset="0"/>
                          <a:ea typeface="Times New Roman" charset="0"/>
                          <a:cs typeface="Times New Roman" charset="0"/>
                        </a:rPr>
                        <a:t> </a:t>
                      </a:r>
                    </a:p>
                    <a:p>
                      <a:pPr>
                        <a:lnSpc>
                          <a:spcPct val="107000"/>
                        </a:lnSpc>
                        <a:spcAft>
                          <a:spcPts val="0"/>
                        </a:spcAft>
                      </a:pPr>
                      <a:r>
                        <a:rPr lang="en-GB" sz="1200" dirty="0">
                          <a:effectLst/>
                          <a:latin typeface="Times New Roman" charset="0"/>
                          <a:ea typeface="Times New Roman" charset="0"/>
                          <a:cs typeface="Times New Roman" charset="0"/>
                        </a:rPr>
                        <a:t>POSITIONS</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dirty="0">
                          <a:effectLst/>
                          <a:latin typeface="Times New Roman" charset="0"/>
                          <a:ea typeface="Times New Roman" charset="0"/>
                          <a:cs typeface="Times New Roman" charset="0"/>
                        </a:rPr>
                        <a:t>TARGET AUDIENCE</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CURRENT OFFERING MARKETING</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CUSTOMER NEEDS</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CUSTOMER PERCEPTION</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 </a:t>
                      </a:r>
                    </a:p>
                    <a:p>
                      <a:pPr>
                        <a:lnSpc>
                          <a:spcPct val="107000"/>
                        </a:lnSpc>
                        <a:spcAft>
                          <a:spcPts val="0"/>
                        </a:spcAft>
                      </a:pPr>
                      <a:r>
                        <a:rPr lang="en-GB" sz="1200">
                          <a:effectLst/>
                          <a:latin typeface="Times New Roman" charset="0"/>
                          <a:ea typeface="Times New Roman" charset="0"/>
                          <a:cs typeface="Times New Roman" charset="0"/>
                        </a:rPr>
                        <a:t>LIKES</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DISLIKES/</a:t>
                      </a:r>
                    </a:p>
                    <a:p>
                      <a:pPr>
                        <a:lnSpc>
                          <a:spcPct val="107000"/>
                        </a:lnSpc>
                        <a:spcAft>
                          <a:spcPts val="0"/>
                        </a:spcAft>
                      </a:pPr>
                      <a:r>
                        <a:rPr lang="en-GB" sz="1200">
                          <a:effectLst/>
                          <a:latin typeface="Times New Roman" charset="0"/>
                          <a:ea typeface="Times New Roman" charset="0"/>
                          <a:cs typeface="Times New Roman" charset="0"/>
                        </a:rPr>
                        <a:t>PAIN POINTS</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EXPERIENCE &amp; HOW THEY BUY</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 </a:t>
                      </a:r>
                    </a:p>
                    <a:p>
                      <a:pPr>
                        <a:lnSpc>
                          <a:spcPct val="107000"/>
                        </a:lnSpc>
                        <a:spcAft>
                          <a:spcPts val="0"/>
                        </a:spcAft>
                      </a:pPr>
                      <a:r>
                        <a:rPr lang="en-GB" sz="1200">
                          <a:effectLst/>
                          <a:latin typeface="Times New Roman" charset="0"/>
                          <a:ea typeface="Times New Roman" charset="0"/>
                          <a:cs typeface="Times New Roman" charset="0"/>
                        </a:rPr>
                        <a:t>EXPECTATIONS</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1075904">
                <a:tc>
                  <a:txBody>
                    <a:bodyPr/>
                    <a:lstStyle/>
                    <a:p>
                      <a:pPr algn="ctr">
                        <a:lnSpc>
                          <a:spcPct val="107000"/>
                        </a:lnSpc>
                        <a:spcAft>
                          <a:spcPts val="0"/>
                        </a:spcAft>
                      </a:pPr>
                      <a:r>
                        <a:rPr lang="en-GB" sz="1200" b="1">
                          <a:effectLst/>
                          <a:latin typeface="Times New Roman" charset="0"/>
                          <a:ea typeface="Times New Roman" charset="0"/>
                          <a:cs typeface="Times New Roman" charset="0"/>
                        </a:rPr>
                        <a:t> </a:t>
                      </a:r>
                      <a:endParaRPr lang="en-GB" sz="1200">
                        <a:effectLst/>
                        <a:latin typeface="Times New Roman" charset="0"/>
                        <a:ea typeface="Times New Roman" charset="0"/>
                        <a:cs typeface="Times New Roman" charset="0"/>
                      </a:endParaRPr>
                    </a:p>
                    <a:p>
                      <a:pPr algn="ctr">
                        <a:lnSpc>
                          <a:spcPct val="107000"/>
                        </a:lnSpc>
                        <a:spcAft>
                          <a:spcPts val="0"/>
                        </a:spcAft>
                      </a:pPr>
                      <a:r>
                        <a:rPr lang="en-GB" sz="1200" b="1">
                          <a:effectLst/>
                          <a:latin typeface="Times New Roman" charset="0"/>
                          <a:ea typeface="Times New Roman" charset="0"/>
                          <a:cs typeface="Times New Roman" charset="0"/>
                        </a:rPr>
                        <a:t> </a:t>
                      </a:r>
                      <a:endParaRPr lang="en-GB" sz="1200">
                        <a:effectLst/>
                        <a:latin typeface="Times New Roman" charset="0"/>
                        <a:ea typeface="Times New Roman" charset="0"/>
                        <a:cs typeface="Times New Roman" charset="0"/>
                      </a:endParaRPr>
                    </a:p>
                    <a:p>
                      <a:pPr>
                        <a:lnSpc>
                          <a:spcPct val="107000"/>
                        </a:lnSpc>
                        <a:spcAft>
                          <a:spcPts val="0"/>
                        </a:spcAft>
                      </a:pPr>
                      <a:r>
                        <a:rPr lang="en-GB" sz="1200" b="1">
                          <a:effectLst/>
                          <a:latin typeface="Times New Roman" charset="0"/>
                          <a:ea typeface="Times New Roman" charset="0"/>
                          <a:cs typeface="Times New Roman" charset="0"/>
                        </a:rPr>
                        <a:t>Easy Jet</a:t>
                      </a:r>
                      <a:endParaRPr lang="en-GB" sz="1200">
                        <a:effectLst/>
                        <a:latin typeface="Times New Roman" charset="0"/>
                        <a:ea typeface="Times New Roman" charset="0"/>
                        <a:cs typeface="Times New Roman" charset="0"/>
                      </a:endParaRPr>
                    </a:p>
                    <a:p>
                      <a:pPr>
                        <a:lnSpc>
                          <a:spcPct val="107000"/>
                        </a:lnSpc>
                        <a:spcAft>
                          <a:spcPts val="0"/>
                        </a:spcAft>
                      </a:pPr>
                      <a:r>
                        <a:rPr lang="en-GB" sz="1200" b="1">
                          <a:effectLst/>
                          <a:latin typeface="Times New Roman" charset="0"/>
                          <a:ea typeface="Times New Roman" charset="0"/>
                          <a:cs typeface="Times New Roman" charset="0"/>
                        </a:rPr>
                        <a:t>Wizz Air</a:t>
                      </a:r>
                      <a:endParaRPr lang="en-GB" sz="1200">
                        <a:effectLst/>
                        <a:latin typeface="Times New Roman" charset="0"/>
                        <a:ea typeface="Times New Roman" charset="0"/>
                        <a:cs typeface="Times New Roman" charset="0"/>
                      </a:endParaRPr>
                    </a:p>
                    <a:p>
                      <a:pPr>
                        <a:lnSpc>
                          <a:spcPct val="107000"/>
                        </a:lnSpc>
                        <a:spcAft>
                          <a:spcPts val="0"/>
                        </a:spcAft>
                      </a:pPr>
                      <a:r>
                        <a:rPr lang="en-GB" sz="1200" b="1">
                          <a:effectLst/>
                          <a:latin typeface="Times New Roman" charset="0"/>
                          <a:ea typeface="Times New Roman" charset="0"/>
                          <a:cs typeface="Times New Roman" charset="0"/>
                        </a:rPr>
                        <a:t>Ryan Air </a:t>
                      </a:r>
                      <a:endParaRPr lang="en-GB" sz="1200">
                        <a:effectLst/>
                        <a:latin typeface="Times New Roman" charset="0"/>
                        <a:ea typeface="Times New Roman" charset="0"/>
                        <a:cs typeface="Times New Roman" charset="0"/>
                      </a:endParaRP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4D1"/>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Low cost</a:t>
                      </a:r>
                    </a:p>
                    <a:p>
                      <a:pPr>
                        <a:lnSpc>
                          <a:spcPct val="107000"/>
                        </a:lnSpc>
                        <a:spcAft>
                          <a:spcPts val="0"/>
                        </a:spcAft>
                      </a:pPr>
                      <a:r>
                        <a:rPr lang="en-GB" sz="1200">
                          <a:effectLst/>
                          <a:latin typeface="Times New Roman" charset="0"/>
                          <a:ea typeface="Times New Roman" charset="0"/>
                          <a:cs typeface="Times New Roman" charset="0"/>
                        </a:rPr>
                        <a:t>European </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dirty="0">
                          <a:effectLst/>
                          <a:latin typeface="Times New Roman" charset="0"/>
                          <a:ea typeface="Times New Roman" charset="0"/>
                          <a:cs typeface="Times New Roman" charset="0"/>
                        </a:rPr>
                        <a:t>Low income budget customers</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b="1" dirty="0">
                          <a:effectLst/>
                          <a:latin typeface="Times New Roman" charset="0"/>
                          <a:ea typeface="Times New Roman" charset="0"/>
                          <a:cs typeface="Times New Roman" charset="0"/>
                        </a:rPr>
                        <a:t>Basic</a:t>
                      </a:r>
                      <a:endParaRPr lang="en-GB" sz="1200" dirty="0">
                        <a:effectLst/>
                        <a:latin typeface="Times New Roman" charset="0"/>
                        <a:ea typeface="Times New Roman" charset="0"/>
                        <a:cs typeface="Times New Roman" charset="0"/>
                      </a:endParaRPr>
                    </a:p>
                    <a:p>
                      <a:pPr>
                        <a:lnSpc>
                          <a:spcPct val="107000"/>
                        </a:lnSpc>
                        <a:spcAft>
                          <a:spcPts val="0"/>
                        </a:spcAft>
                      </a:pPr>
                      <a:r>
                        <a:rPr lang="en-GB" sz="1200" dirty="0">
                          <a:effectLst/>
                          <a:latin typeface="Times New Roman" charset="0"/>
                          <a:ea typeface="Times New Roman" charset="0"/>
                          <a:cs typeface="Times New Roman" charset="0"/>
                        </a:rPr>
                        <a:t>package Offering low prices to attract the customers </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dirty="0">
                          <a:effectLst/>
                          <a:latin typeface="Times New Roman" charset="0"/>
                          <a:ea typeface="Times New Roman" charset="0"/>
                          <a:cs typeface="Times New Roman" charset="0"/>
                        </a:rPr>
                        <a:t>Direct and cheap flights </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Basic offer for cheap price </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Cheap price for flight </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Small seating space</a:t>
                      </a:r>
                    </a:p>
                    <a:p>
                      <a:pPr>
                        <a:lnSpc>
                          <a:spcPct val="107000"/>
                        </a:lnSpc>
                        <a:spcAft>
                          <a:spcPts val="0"/>
                        </a:spcAft>
                      </a:pPr>
                      <a:r>
                        <a:rPr lang="en-GB" sz="1200">
                          <a:effectLst/>
                          <a:latin typeface="Times New Roman" charset="0"/>
                          <a:ea typeface="Times New Roman" charset="0"/>
                          <a:cs typeface="Times New Roman" charset="0"/>
                        </a:rPr>
                        <a:t> </a:t>
                      </a:r>
                    </a:p>
                    <a:p>
                      <a:pPr>
                        <a:lnSpc>
                          <a:spcPct val="107000"/>
                        </a:lnSpc>
                        <a:spcAft>
                          <a:spcPts val="0"/>
                        </a:spcAft>
                      </a:pPr>
                      <a:r>
                        <a:rPr lang="en-GB" sz="1200">
                          <a:effectLst/>
                          <a:latin typeface="Times New Roman" charset="0"/>
                          <a:ea typeface="Times New Roman" charset="0"/>
                          <a:cs typeface="Times New Roman" charset="0"/>
                        </a:rPr>
                        <a:t> </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On line</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Limited expectations</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896587">
                <a:tc>
                  <a:txBody>
                    <a:bodyPr/>
                    <a:lstStyle/>
                    <a:p>
                      <a:pPr algn="ctr">
                        <a:lnSpc>
                          <a:spcPct val="107000"/>
                        </a:lnSpc>
                        <a:spcAft>
                          <a:spcPts val="0"/>
                        </a:spcAft>
                      </a:pPr>
                      <a:r>
                        <a:rPr lang="en-GB" sz="1200" b="1">
                          <a:effectLst/>
                          <a:latin typeface="Times New Roman" charset="0"/>
                          <a:ea typeface="Times New Roman" charset="0"/>
                          <a:cs typeface="Times New Roman" charset="0"/>
                        </a:rPr>
                        <a:t> </a:t>
                      </a:r>
                      <a:endParaRPr lang="en-GB" sz="1200">
                        <a:effectLst/>
                        <a:latin typeface="Times New Roman" charset="0"/>
                        <a:ea typeface="Times New Roman" charset="0"/>
                        <a:cs typeface="Times New Roman" charset="0"/>
                      </a:endParaRPr>
                    </a:p>
                    <a:p>
                      <a:pPr>
                        <a:lnSpc>
                          <a:spcPct val="107000"/>
                        </a:lnSpc>
                        <a:spcAft>
                          <a:spcPts val="0"/>
                        </a:spcAft>
                      </a:pPr>
                      <a:r>
                        <a:rPr lang="en-GB" sz="1200" b="1">
                          <a:effectLst/>
                          <a:latin typeface="Times New Roman" charset="0"/>
                          <a:ea typeface="Times New Roman" charset="0"/>
                          <a:cs typeface="Times New Roman" charset="0"/>
                        </a:rPr>
                        <a:t>Lufthansa</a:t>
                      </a:r>
                      <a:endParaRPr lang="en-GB" sz="1200">
                        <a:effectLst/>
                        <a:latin typeface="Times New Roman" charset="0"/>
                        <a:ea typeface="Times New Roman" charset="0"/>
                        <a:cs typeface="Times New Roman" charset="0"/>
                      </a:endParaRPr>
                    </a:p>
                    <a:p>
                      <a:pPr>
                        <a:lnSpc>
                          <a:spcPct val="107000"/>
                        </a:lnSpc>
                        <a:spcAft>
                          <a:spcPts val="0"/>
                        </a:spcAft>
                      </a:pPr>
                      <a:r>
                        <a:rPr lang="en-GB" sz="1200" b="1">
                          <a:effectLst/>
                          <a:latin typeface="Times New Roman" charset="0"/>
                          <a:ea typeface="Times New Roman" charset="0"/>
                          <a:cs typeface="Times New Roman" charset="0"/>
                        </a:rPr>
                        <a:t>Austrian Airlines </a:t>
                      </a:r>
                      <a:endParaRPr lang="en-GB" sz="1200">
                        <a:effectLst/>
                        <a:latin typeface="Times New Roman" charset="0"/>
                        <a:ea typeface="Times New Roman" charset="0"/>
                        <a:cs typeface="Times New Roman" charset="0"/>
                      </a:endParaRP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4D1"/>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Middle cost </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Medium income budget customers</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b="1">
                          <a:effectLst/>
                          <a:latin typeface="Times New Roman" charset="0"/>
                          <a:ea typeface="Times New Roman" charset="0"/>
                          <a:cs typeface="Times New Roman" charset="0"/>
                        </a:rPr>
                        <a:t>Standard</a:t>
                      </a:r>
                      <a:endParaRPr lang="en-GB" sz="1200">
                        <a:effectLst/>
                        <a:latin typeface="Times New Roman" charset="0"/>
                        <a:ea typeface="Times New Roman" charset="0"/>
                        <a:cs typeface="Times New Roman" charset="0"/>
                      </a:endParaRPr>
                    </a:p>
                    <a:p>
                      <a:pPr>
                        <a:lnSpc>
                          <a:spcPct val="107000"/>
                        </a:lnSpc>
                        <a:spcAft>
                          <a:spcPts val="0"/>
                        </a:spcAft>
                      </a:pPr>
                      <a:r>
                        <a:rPr lang="en-GB" sz="1200">
                          <a:effectLst/>
                          <a:latin typeface="Times New Roman" charset="0"/>
                          <a:ea typeface="Times New Roman" charset="0"/>
                          <a:cs typeface="Times New Roman" charset="0"/>
                        </a:rPr>
                        <a:t>Transparent offers without hidden costs</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Flexible and more comfort flights  </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dirty="0">
                          <a:effectLst/>
                          <a:latin typeface="Times New Roman" charset="0"/>
                          <a:ea typeface="Times New Roman" charset="0"/>
                          <a:cs typeface="Times New Roman" charset="0"/>
                        </a:rPr>
                        <a:t>Not too exclusive offer  </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Baggage included in price </a:t>
                      </a:r>
                    </a:p>
                    <a:p>
                      <a:pPr>
                        <a:lnSpc>
                          <a:spcPct val="107000"/>
                        </a:lnSpc>
                        <a:spcAft>
                          <a:spcPts val="0"/>
                        </a:spcAft>
                      </a:pPr>
                      <a:r>
                        <a:rPr lang="en-GB" sz="1200">
                          <a:effectLst/>
                          <a:latin typeface="Times New Roman" charset="0"/>
                          <a:ea typeface="Times New Roman" charset="0"/>
                          <a:cs typeface="Times New Roman" charset="0"/>
                        </a:rPr>
                        <a:t> </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Customer service not satisfactory</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On line </a:t>
                      </a:r>
                    </a:p>
                    <a:p>
                      <a:pPr>
                        <a:lnSpc>
                          <a:spcPct val="107000"/>
                        </a:lnSpc>
                        <a:spcAft>
                          <a:spcPts val="0"/>
                        </a:spcAft>
                      </a:pPr>
                      <a:r>
                        <a:rPr lang="en-GB" sz="1200">
                          <a:effectLst/>
                          <a:latin typeface="Times New Roman" charset="0"/>
                          <a:ea typeface="Times New Roman" charset="0"/>
                          <a:cs typeface="Times New Roman" charset="0"/>
                        </a:rPr>
                        <a:t>High street Travel agency </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Adjustments to your flight delay </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1793173">
                <a:tc>
                  <a:txBody>
                    <a:bodyPr/>
                    <a:lstStyle/>
                    <a:p>
                      <a:pPr algn="ctr">
                        <a:lnSpc>
                          <a:spcPct val="107000"/>
                        </a:lnSpc>
                        <a:spcAft>
                          <a:spcPts val="0"/>
                        </a:spcAft>
                      </a:pPr>
                      <a:r>
                        <a:rPr lang="en-GB" sz="1200" b="1">
                          <a:effectLst/>
                          <a:latin typeface="Times New Roman" charset="0"/>
                          <a:ea typeface="Times New Roman" charset="0"/>
                          <a:cs typeface="Times New Roman" charset="0"/>
                        </a:rPr>
                        <a:t> </a:t>
                      </a:r>
                      <a:endParaRPr lang="en-GB" sz="1200">
                        <a:effectLst/>
                        <a:latin typeface="Times New Roman" charset="0"/>
                        <a:ea typeface="Times New Roman" charset="0"/>
                        <a:cs typeface="Times New Roman" charset="0"/>
                      </a:endParaRPr>
                    </a:p>
                    <a:p>
                      <a:pPr>
                        <a:lnSpc>
                          <a:spcPct val="107000"/>
                        </a:lnSpc>
                        <a:spcAft>
                          <a:spcPts val="0"/>
                        </a:spcAft>
                      </a:pPr>
                      <a:r>
                        <a:rPr lang="en-GB" sz="1200" b="1">
                          <a:effectLst/>
                          <a:latin typeface="Times New Roman" charset="0"/>
                          <a:ea typeface="Times New Roman" charset="0"/>
                          <a:cs typeface="Times New Roman" charset="0"/>
                        </a:rPr>
                        <a:t>Emirates</a:t>
                      </a:r>
                      <a:endParaRPr lang="en-GB" sz="1200">
                        <a:effectLst/>
                        <a:latin typeface="Times New Roman" charset="0"/>
                        <a:ea typeface="Times New Roman" charset="0"/>
                        <a:cs typeface="Times New Roman" charset="0"/>
                      </a:endParaRPr>
                    </a:p>
                    <a:p>
                      <a:pPr>
                        <a:lnSpc>
                          <a:spcPct val="107000"/>
                        </a:lnSpc>
                        <a:spcAft>
                          <a:spcPts val="0"/>
                        </a:spcAft>
                      </a:pPr>
                      <a:r>
                        <a:rPr lang="en-GB" sz="1200" b="1">
                          <a:effectLst/>
                          <a:latin typeface="Times New Roman" charset="0"/>
                          <a:ea typeface="Times New Roman" charset="0"/>
                          <a:cs typeface="Times New Roman" charset="0"/>
                        </a:rPr>
                        <a:t>Airlines</a:t>
                      </a:r>
                      <a:endParaRPr lang="en-GB" sz="1200">
                        <a:effectLst/>
                        <a:latin typeface="Times New Roman" charset="0"/>
                        <a:ea typeface="Times New Roman" charset="0"/>
                        <a:cs typeface="Times New Roman" charset="0"/>
                      </a:endParaRPr>
                    </a:p>
                    <a:p>
                      <a:pPr>
                        <a:lnSpc>
                          <a:spcPct val="107000"/>
                        </a:lnSpc>
                        <a:spcAft>
                          <a:spcPts val="0"/>
                        </a:spcAft>
                      </a:pPr>
                      <a:r>
                        <a:rPr lang="en-GB" sz="1200" b="1">
                          <a:effectLst/>
                          <a:latin typeface="Times New Roman" charset="0"/>
                          <a:ea typeface="Times New Roman" charset="0"/>
                          <a:cs typeface="Times New Roman" charset="0"/>
                        </a:rPr>
                        <a:t>Qatar Airlines  </a:t>
                      </a:r>
                      <a:endParaRPr lang="en-GB" sz="1200">
                        <a:effectLst/>
                        <a:latin typeface="Times New Roman" charset="0"/>
                        <a:ea typeface="Times New Roman" charset="0"/>
                        <a:cs typeface="Times New Roman" charset="0"/>
                      </a:endParaRP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4D1"/>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High cost </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Superb income/unlimited funds budget customers</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b="1">
                          <a:effectLst/>
                          <a:latin typeface="Times New Roman" charset="0"/>
                          <a:ea typeface="Times New Roman" charset="0"/>
                          <a:cs typeface="Times New Roman" charset="0"/>
                        </a:rPr>
                        <a:t>Extra</a:t>
                      </a:r>
                      <a:r>
                        <a:rPr lang="en-GB" sz="1200">
                          <a:effectLst/>
                          <a:latin typeface="Times New Roman" charset="0"/>
                          <a:ea typeface="Times New Roman" charset="0"/>
                          <a:cs typeface="Times New Roman" charset="0"/>
                        </a:rPr>
                        <a:t> </a:t>
                      </a:r>
                    </a:p>
                    <a:p>
                      <a:pPr>
                        <a:lnSpc>
                          <a:spcPct val="107000"/>
                        </a:lnSpc>
                        <a:spcAft>
                          <a:spcPts val="0"/>
                        </a:spcAft>
                      </a:pPr>
                      <a:r>
                        <a:rPr lang="en-GB" sz="1200">
                          <a:effectLst/>
                          <a:latin typeface="Times New Roman" charset="0"/>
                          <a:ea typeface="Times New Roman" charset="0"/>
                          <a:cs typeface="Times New Roman" charset="0"/>
                        </a:rPr>
                        <a:t>High class packaging promoted with strong message “Don’t just fly, Fly better”  </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Superb comfort, security and full in-flight service, quick response to their enquiries   </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The Company deliver exclusive customer care </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a:effectLst/>
                          <a:latin typeface="Times New Roman" charset="0"/>
                          <a:ea typeface="Times New Roman" charset="0"/>
                          <a:cs typeface="Times New Roman" charset="0"/>
                        </a:rPr>
                        <a:t>Food </a:t>
                      </a:r>
                    </a:p>
                    <a:p>
                      <a:pPr>
                        <a:lnSpc>
                          <a:spcPct val="107000"/>
                        </a:lnSpc>
                        <a:spcAft>
                          <a:spcPts val="0"/>
                        </a:spcAft>
                      </a:pPr>
                      <a:r>
                        <a:rPr lang="en-GB" sz="1200">
                          <a:effectLst/>
                          <a:latin typeface="Times New Roman" charset="0"/>
                          <a:ea typeface="Times New Roman" charset="0"/>
                          <a:cs typeface="Times New Roman" charset="0"/>
                        </a:rPr>
                        <a:t>Service </a:t>
                      </a:r>
                    </a:p>
                    <a:p>
                      <a:pPr>
                        <a:lnSpc>
                          <a:spcPct val="107000"/>
                        </a:lnSpc>
                        <a:spcAft>
                          <a:spcPts val="0"/>
                        </a:spcAft>
                      </a:pPr>
                      <a:r>
                        <a:rPr lang="en-GB" sz="1200">
                          <a:effectLst/>
                          <a:latin typeface="Times New Roman" charset="0"/>
                          <a:ea typeface="Times New Roman" charset="0"/>
                          <a:cs typeface="Times New Roman" charset="0"/>
                        </a:rPr>
                        <a:t>Surrounding</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dirty="0">
                          <a:effectLst/>
                          <a:latin typeface="Times New Roman" charset="0"/>
                          <a:ea typeface="Times New Roman" charset="0"/>
                          <a:cs typeface="Times New Roman" charset="0"/>
                        </a:rPr>
                        <a:t>High price </a:t>
                      </a:r>
                    </a:p>
                    <a:p>
                      <a:pPr>
                        <a:lnSpc>
                          <a:spcPct val="107000"/>
                        </a:lnSpc>
                        <a:spcAft>
                          <a:spcPts val="0"/>
                        </a:spcAft>
                      </a:pPr>
                      <a:r>
                        <a:rPr lang="en-GB" sz="1200" dirty="0">
                          <a:effectLst/>
                          <a:latin typeface="Times New Roman" charset="0"/>
                          <a:ea typeface="Times New Roman" charset="0"/>
                          <a:cs typeface="Times New Roman" charset="0"/>
                        </a:rPr>
                        <a:t>Delay in on board service </a:t>
                      </a:r>
                    </a:p>
                    <a:p>
                      <a:pPr>
                        <a:lnSpc>
                          <a:spcPct val="107000"/>
                        </a:lnSpc>
                        <a:spcAft>
                          <a:spcPts val="0"/>
                        </a:spcAft>
                      </a:pPr>
                      <a:r>
                        <a:rPr lang="en-GB" sz="1200" dirty="0">
                          <a:effectLst/>
                          <a:latin typeface="Times New Roman" charset="0"/>
                          <a:ea typeface="Times New Roman" charset="0"/>
                          <a:cs typeface="Times New Roman" charset="0"/>
                        </a:rPr>
                        <a:t>Costly lounges </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dirty="0">
                          <a:effectLst/>
                          <a:latin typeface="Times New Roman" charset="0"/>
                          <a:ea typeface="Times New Roman" charset="0"/>
                          <a:cs typeface="Times New Roman" charset="0"/>
                        </a:rPr>
                        <a:t>On line</a:t>
                      </a:r>
                    </a:p>
                    <a:p>
                      <a:pPr>
                        <a:lnSpc>
                          <a:spcPct val="107000"/>
                        </a:lnSpc>
                        <a:spcAft>
                          <a:spcPts val="0"/>
                        </a:spcAft>
                      </a:pPr>
                      <a:r>
                        <a:rPr lang="en-GB" sz="1200" dirty="0">
                          <a:effectLst/>
                          <a:latin typeface="Times New Roman" charset="0"/>
                          <a:ea typeface="Times New Roman" charset="0"/>
                          <a:cs typeface="Times New Roman" charset="0"/>
                        </a:rPr>
                        <a:t>High street Travel agency</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07000"/>
                        </a:lnSpc>
                        <a:spcAft>
                          <a:spcPts val="0"/>
                        </a:spcAft>
                      </a:pPr>
                      <a:r>
                        <a:rPr lang="en-GB" sz="1200" dirty="0">
                          <a:effectLst/>
                          <a:latin typeface="Times New Roman" charset="0"/>
                          <a:ea typeface="Times New Roman" charset="0"/>
                          <a:cs typeface="Times New Roman" charset="0"/>
                        </a:rPr>
                        <a:t>Luxury package and products </a:t>
                      </a:r>
                    </a:p>
                    <a:p>
                      <a:pPr>
                        <a:lnSpc>
                          <a:spcPct val="107000"/>
                        </a:lnSpc>
                        <a:spcAft>
                          <a:spcPts val="0"/>
                        </a:spcAft>
                      </a:pPr>
                      <a:r>
                        <a:rPr lang="en-GB" sz="1200" dirty="0">
                          <a:effectLst/>
                          <a:latin typeface="Times New Roman" charset="0"/>
                          <a:ea typeface="Times New Roman" charset="0"/>
                          <a:cs typeface="Times New Roman" charset="0"/>
                        </a:rPr>
                        <a:t>Customized services </a:t>
                      </a:r>
                    </a:p>
                  </a:txBody>
                  <a:tcPr marL="48897" marR="488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bl>
          </a:graphicData>
        </a:graphic>
      </p:graphicFrame>
    </p:spTree>
    <p:extLst>
      <p:ext uri="{BB962C8B-B14F-4D97-AF65-F5344CB8AC3E}">
        <p14:creationId xmlns:p14="http://schemas.microsoft.com/office/powerpoint/2010/main" val="210192585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Times New Roman" charset="0"/>
                <a:ea typeface="Times New Roman" charset="0"/>
                <a:cs typeface="Times New Roman" charset="0"/>
              </a:rPr>
              <a:t>Customers journey map</a:t>
            </a:r>
            <a:endParaRPr lang="en-US" sz="3600" dirty="0">
              <a:latin typeface="Times New Roman" charset="0"/>
              <a:ea typeface="Times New Roman" charset="0"/>
              <a:cs typeface="Times New Roman" charset="0"/>
            </a:endParaRP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62536" y="1867438"/>
            <a:ext cx="9346625" cy="4107568"/>
          </a:xfrm>
        </p:spPr>
      </p:pic>
      <p:sp>
        <p:nvSpPr>
          <p:cNvPr id="7" name="TextBox 6"/>
          <p:cNvSpPr txBox="1"/>
          <p:nvPr/>
        </p:nvSpPr>
        <p:spPr>
          <a:xfrm>
            <a:off x="10509161" y="5486400"/>
            <a:ext cx="1682839" cy="369332"/>
          </a:xfrm>
          <a:prstGeom prst="rect">
            <a:avLst/>
          </a:prstGeom>
          <a:noFill/>
        </p:spPr>
        <p:txBody>
          <a:bodyPr wrap="square" rtlCol="0">
            <a:spAutoFit/>
          </a:bodyPr>
          <a:lstStyle/>
          <a:p>
            <a:r>
              <a:rPr lang="en-US" smtClean="0"/>
              <a:t>(Amazon,2019</a:t>
            </a:r>
            <a:r>
              <a:rPr lang="en-US" dirty="0" smtClean="0"/>
              <a:t>)</a:t>
            </a:r>
            <a:endParaRPr lang="en-US" dirty="0"/>
          </a:p>
        </p:txBody>
      </p:sp>
    </p:spTree>
    <p:extLst>
      <p:ext uri="{BB962C8B-B14F-4D97-AF65-F5344CB8AC3E}">
        <p14:creationId xmlns:p14="http://schemas.microsoft.com/office/powerpoint/2010/main" val="183842347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Times New Roman" charset="0"/>
                <a:ea typeface="Times New Roman" charset="0"/>
                <a:cs typeface="Times New Roman" charset="0"/>
              </a:rPr>
              <a:t>Touch Points</a:t>
            </a:r>
            <a:endParaRPr lang="en-US" sz="3600" dirty="0">
              <a:latin typeface="Times New Roman" charset="0"/>
              <a:ea typeface="Times New Roman" charset="0"/>
              <a:cs typeface="Times New Roman" charset="0"/>
            </a:endParaRPr>
          </a:p>
        </p:txBody>
      </p:sp>
      <p:sp>
        <p:nvSpPr>
          <p:cNvPr id="3" name="Content Placeholder 2"/>
          <p:cNvSpPr>
            <a:spLocks noGrp="1"/>
          </p:cNvSpPr>
          <p:nvPr>
            <p:ph idx="1"/>
          </p:nvPr>
        </p:nvSpPr>
        <p:spPr>
          <a:xfrm>
            <a:off x="1223492" y="1845734"/>
            <a:ext cx="9932187" cy="3924001"/>
          </a:xfrm>
        </p:spPr>
        <p:txBody>
          <a:bodyPr/>
          <a:lstStyle/>
          <a:p>
            <a:r>
              <a:rPr lang="en-GB" sz="2800" dirty="0" smtClean="0">
                <a:latin typeface="Times New Roman" charset="0"/>
                <a:ea typeface="Times New Roman" charset="0"/>
                <a:cs typeface="Times New Roman" charset="0"/>
              </a:rPr>
              <a:t>What is the benefit of planning your customer journey?</a:t>
            </a:r>
          </a:p>
          <a:p>
            <a:r>
              <a:rPr lang="en-GB" sz="2800" dirty="0" smtClean="0">
                <a:latin typeface="Times New Roman" charset="0"/>
                <a:ea typeface="Times New Roman" charset="0"/>
                <a:cs typeface="Times New Roman" charset="0"/>
              </a:rPr>
              <a:t>It </a:t>
            </a:r>
            <a:r>
              <a:rPr lang="en-GB" sz="2800" dirty="0">
                <a:latin typeface="Times New Roman" charset="0"/>
                <a:ea typeface="Times New Roman" charset="0"/>
                <a:cs typeface="Times New Roman" charset="0"/>
              </a:rPr>
              <a:t>enables you to have a realistic view of the </a:t>
            </a:r>
            <a:r>
              <a:rPr lang="en-GB" sz="2800" dirty="0" smtClean="0">
                <a:latin typeface="Times New Roman" charset="0"/>
                <a:ea typeface="Times New Roman" charset="0"/>
                <a:cs typeface="Times New Roman" charset="0"/>
              </a:rPr>
              <a:t>touch points </a:t>
            </a:r>
            <a:r>
              <a:rPr lang="en-GB" sz="2800" dirty="0">
                <a:latin typeface="Times New Roman" charset="0"/>
                <a:ea typeface="Times New Roman" charset="0"/>
                <a:cs typeface="Times New Roman" charset="0"/>
              </a:rPr>
              <a:t>the customers encounter. </a:t>
            </a:r>
            <a:endParaRPr lang="en-GB" sz="2800" dirty="0" smtClean="0">
              <a:latin typeface="Times New Roman" charset="0"/>
              <a:ea typeface="Times New Roman" charset="0"/>
              <a:cs typeface="Times New Roman" charset="0"/>
            </a:endParaRPr>
          </a:p>
          <a:p>
            <a:r>
              <a:rPr lang="en-GB" sz="2800" dirty="0" smtClean="0">
                <a:latin typeface="Times New Roman" charset="0"/>
                <a:ea typeface="Times New Roman" charset="0"/>
                <a:cs typeface="Times New Roman" charset="0"/>
              </a:rPr>
              <a:t>Being </a:t>
            </a:r>
            <a:r>
              <a:rPr lang="en-GB" sz="2800" dirty="0">
                <a:latin typeface="Times New Roman" charset="0"/>
                <a:ea typeface="Times New Roman" charset="0"/>
                <a:cs typeface="Times New Roman" charset="0"/>
              </a:rPr>
              <a:t>able to understand the </a:t>
            </a:r>
            <a:r>
              <a:rPr lang="en-GB" sz="2800" dirty="0" smtClean="0">
                <a:latin typeface="Times New Roman" charset="0"/>
                <a:ea typeface="Times New Roman" charset="0"/>
                <a:cs typeface="Times New Roman" charset="0"/>
              </a:rPr>
              <a:t>touch points, </a:t>
            </a:r>
            <a:r>
              <a:rPr lang="en-GB" sz="2800" dirty="0">
                <a:latin typeface="Times New Roman" charset="0"/>
                <a:ea typeface="Times New Roman" charset="0"/>
                <a:cs typeface="Times New Roman" charset="0"/>
              </a:rPr>
              <a:t>your customers have with your business is a fundamental part of that understanding. </a:t>
            </a:r>
            <a:endParaRPr lang="en-GB" sz="2800" dirty="0" smtClean="0">
              <a:latin typeface="Times New Roman" charset="0"/>
              <a:ea typeface="Times New Roman" charset="0"/>
              <a:cs typeface="Times New Roman" charset="0"/>
            </a:endParaRPr>
          </a:p>
          <a:p>
            <a:r>
              <a:rPr lang="en-GB" sz="2800" dirty="0" smtClean="0">
                <a:latin typeface="Times New Roman" charset="0"/>
                <a:ea typeface="Times New Roman" charset="0"/>
                <a:cs typeface="Times New Roman" charset="0"/>
              </a:rPr>
              <a:t>Identifying </a:t>
            </a:r>
            <a:r>
              <a:rPr lang="en-GB" sz="2800" dirty="0">
                <a:latin typeface="Times New Roman" charset="0"/>
                <a:ea typeface="Times New Roman" charset="0"/>
                <a:cs typeface="Times New Roman" charset="0"/>
              </a:rPr>
              <a:t>gaps</a:t>
            </a:r>
            <a:r>
              <a:rPr lang="en-GB" dirty="0"/>
              <a:t>.</a:t>
            </a:r>
          </a:p>
          <a:p>
            <a:endParaRPr lang="en-US" dirty="0"/>
          </a:p>
        </p:txBody>
      </p:sp>
      <p:sp>
        <p:nvSpPr>
          <p:cNvPr id="4" name="TextBox 3"/>
          <p:cNvSpPr txBox="1"/>
          <p:nvPr/>
        </p:nvSpPr>
        <p:spPr>
          <a:xfrm>
            <a:off x="8397025" y="5512158"/>
            <a:ext cx="3554569" cy="1015663"/>
          </a:xfrm>
          <a:prstGeom prst="rect">
            <a:avLst/>
          </a:prstGeom>
          <a:noFill/>
        </p:spPr>
        <p:txBody>
          <a:bodyPr wrap="square" rtlCol="0">
            <a:spAutoFit/>
          </a:bodyPr>
          <a:lstStyle/>
          <a:p>
            <a:r>
              <a:rPr lang="en-GB" sz="2000" dirty="0">
                <a:latin typeface="Times New Roman" charset="0"/>
                <a:ea typeface="Times New Roman" charset="0"/>
                <a:cs typeface="Times New Roman" charset="0"/>
              </a:rPr>
              <a:t>(Walters, 2019</a:t>
            </a:r>
            <a:r>
              <a:rPr lang="en-GB" sz="2000" dirty="0" smtClean="0">
                <a:latin typeface="Times New Roman" charset="0"/>
                <a:ea typeface="Times New Roman" charset="0"/>
                <a:cs typeface="Times New Roman" charset="0"/>
              </a:rPr>
              <a:t>)</a:t>
            </a:r>
          </a:p>
          <a:p>
            <a:r>
              <a:rPr lang="en-GB" sz="2000" dirty="0" smtClean="0">
                <a:latin typeface="Times New Roman" charset="0"/>
                <a:ea typeface="Times New Roman" charset="0"/>
                <a:cs typeface="Times New Roman" charset="0"/>
              </a:rPr>
              <a:t>(</a:t>
            </a:r>
            <a:r>
              <a:rPr lang="en-GB" sz="2000" dirty="0">
                <a:latin typeface="Times New Roman" charset="0"/>
                <a:ea typeface="Times New Roman" charset="0"/>
                <a:cs typeface="Times New Roman" charset="0"/>
              </a:rPr>
              <a:t>Boag, </a:t>
            </a:r>
            <a:r>
              <a:rPr lang="en-GB" sz="2000" dirty="0" smtClean="0">
                <a:latin typeface="Times New Roman" charset="0"/>
                <a:ea typeface="Times New Roman" charset="0"/>
                <a:cs typeface="Times New Roman" charset="0"/>
              </a:rPr>
              <a:t>2019</a:t>
            </a:r>
            <a:r>
              <a:rPr lang="en-GB" sz="2000" dirty="0">
                <a:latin typeface="Times New Roman" charset="0"/>
                <a:ea typeface="Times New Roman" charset="0"/>
                <a:cs typeface="Times New Roman" charset="0"/>
              </a:rPr>
              <a:t>)</a:t>
            </a:r>
          </a:p>
          <a:p>
            <a:endParaRPr lang="en-GB" sz="2000" dirty="0">
              <a:latin typeface="Times New Roman" charset="0"/>
              <a:ea typeface="Times New Roman" charset="0"/>
              <a:cs typeface="Times New Roman" charset="0"/>
            </a:endParaRPr>
          </a:p>
        </p:txBody>
      </p:sp>
    </p:spTree>
    <p:extLst>
      <p:ext uri="{BB962C8B-B14F-4D97-AF65-F5344CB8AC3E}">
        <p14:creationId xmlns:p14="http://schemas.microsoft.com/office/powerpoint/2010/main" val="6181815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latin typeface="Times New Roman" charset="0"/>
                <a:ea typeface="Times New Roman" charset="0"/>
                <a:cs typeface="Times New Roman" charset="0"/>
              </a:rPr>
              <a:t>Conclusions</a:t>
            </a:r>
            <a:r>
              <a:rPr lang="en-US" dirty="0" smtClean="0"/>
              <a:t> </a:t>
            </a:r>
            <a:endParaRPr lang="en-US" dirty="0"/>
          </a:p>
        </p:txBody>
      </p:sp>
      <p:sp>
        <p:nvSpPr>
          <p:cNvPr id="6" name="Rectangle 5"/>
          <p:cNvSpPr/>
          <p:nvPr/>
        </p:nvSpPr>
        <p:spPr>
          <a:xfrm>
            <a:off x="1097280" y="1737360"/>
            <a:ext cx="8046720" cy="3970318"/>
          </a:xfrm>
          <a:prstGeom prst="rect">
            <a:avLst/>
          </a:prstGeom>
        </p:spPr>
        <p:txBody>
          <a:bodyPr wrap="square">
            <a:spAutoFit/>
          </a:bodyPr>
          <a:lstStyle/>
          <a:p>
            <a:pPr marL="457200" indent="-457200" algn="just">
              <a:buFont typeface="Arial" charset="0"/>
              <a:buChar char="•"/>
            </a:pPr>
            <a:r>
              <a:rPr lang="en-US" sz="2800" dirty="0">
                <a:latin typeface="Times New Roman" charset="0"/>
                <a:ea typeface="Times New Roman" charset="0"/>
                <a:cs typeface="Times New Roman" charset="0"/>
              </a:rPr>
              <a:t>Emirates follow the differentiation strategy to increase the competitive advantage by offering the high quality services to remain the best company in the market. </a:t>
            </a:r>
          </a:p>
          <a:p>
            <a:pPr marL="457200" indent="-457200" algn="just">
              <a:buFont typeface="Arial" charset="0"/>
              <a:buChar char="•"/>
            </a:pPr>
            <a:endParaRPr lang="en-US" sz="2800" dirty="0">
              <a:latin typeface="Times New Roman" charset="0"/>
              <a:ea typeface="Times New Roman" charset="0"/>
              <a:cs typeface="Times New Roman" charset="0"/>
            </a:endParaRPr>
          </a:p>
          <a:p>
            <a:pPr marL="457200" indent="-457200" algn="just">
              <a:buFont typeface="Arial" charset="0"/>
              <a:buChar char="•"/>
            </a:pPr>
            <a:r>
              <a:rPr lang="en-US" sz="2800" dirty="0">
                <a:latin typeface="Times New Roman" charset="0"/>
                <a:ea typeface="Times New Roman" charset="0"/>
                <a:cs typeface="Times New Roman" charset="0"/>
              </a:rPr>
              <a:t>It increased the value by dealing in new segments in the market. Thus, it increases the awareness of brand name and profits in future. </a:t>
            </a:r>
            <a:endParaRPr lang="en-US" sz="2800" dirty="0" smtClean="0">
              <a:latin typeface="Times New Roman" charset="0"/>
              <a:ea typeface="Times New Roman" charset="0"/>
              <a:cs typeface="Times New Roman" charset="0"/>
            </a:endParaRPr>
          </a:p>
          <a:p>
            <a:pPr algn="just"/>
            <a:r>
              <a:rPr lang="en-US" sz="2800" dirty="0">
                <a:latin typeface="Times New Roman" charset="0"/>
                <a:ea typeface="Times New Roman" charset="0"/>
                <a:cs typeface="Times New Roman" charset="0"/>
              </a:rPr>
              <a:t> </a:t>
            </a:r>
            <a:r>
              <a:rPr lang="en-US" sz="2800" dirty="0" smtClean="0">
                <a:latin typeface="Times New Roman" charset="0"/>
                <a:ea typeface="Times New Roman" charset="0"/>
                <a:cs typeface="Times New Roman" charset="0"/>
              </a:rPr>
              <a:t>                                </a:t>
            </a:r>
            <a:endParaRPr lang="en-US" sz="2800" dirty="0">
              <a:latin typeface="Times New Roman" charset="0"/>
              <a:ea typeface="Times New Roman" charset="0"/>
              <a:cs typeface="Times New Roman" charset="0"/>
            </a:endParaRPr>
          </a:p>
        </p:txBody>
      </p:sp>
      <p:sp>
        <p:nvSpPr>
          <p:cNvPr id="7" name="TextBox 6"/>
          <p:cNvSpPr txBox="1"/>
          <p:nvPr/>
        </p:nvSpPr>
        <p:spPr>
          <a:xfrm>
            <a:off x="8577330" y="5707678"/>
            <a:ext cx="3614670" cy="461665"/>
          </a:xfrm>
          <a:prstGeom prst="rect">
            <a:avLst/>
          </a:prstGeom>
          <a:noFill/>
        </p:spPr>
        <p:txBody>
          <a:bodyPr wrap="square" rtlCol="0">
            <a:spAutoFit/>
          </a:bodyPr>
          <a:lstStyle/>
          <a:p>
            <a:pPr algn="just"/>
            <a:r>
              <a:rPr lang="en-US" sz="2400" dirty="0">
                <a:latin typeface="Times New Roman" charset="0"/>
                <a:ea typeface="Times New Roman" charset="0"/>
                <a:cs typeface="Times New Roman" charset="0"/>
              </a:rPr>
              <a:t>(</a:t>
            </a:r>
            <a:r>
              <a:rPr lang="en-US" sz="2400" dirty="0" smtClean="0">
                <a:latin typeface="Times New Roman" charset="0"/>
                <a:ea typeface="Times New Roman" charset="0"/>
                <a:cs typeface="Times New Roman" charset="0"/>
              </a:rPr>
              <a:t>Lynch, 2017</a:t>
            </a:r>
            <a:r>
              <a:rPr lang="en-US" sz="2400" dirty="0">
                <a:latin typeface="Times New Roman" charset="0"/>
                <a:ea typeface="Times New Roman" charset="0"/>
                <a:cs typeface="Times New Roman" charset="0"/>
              </a:rPr>
              <a:t>)</a:t>
            </a:r>
            <a:endParaRPr lang="en-US" sz="2400" dirty="0">
              <a:latin typeface="Times New Roman" charset="0"/>
              <a:ea typeface="Times New Roman" charset="0"/>
              <a:cs typeface="Times New Roman" charset="0"/>
            </a:endParaRPr>
          </a:p>
        </p:txBody>
      </p:sp>
    </p:spTree>
    <p:extLst>
      <p:ext uri="{BB962C8B-B14F-4D97-AF65-F5344CB8AC3E}">
        <p14:creationId xmlns:p14="http://schemas.microsoft.com/office/powerpoint/2010/main" val="128561002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Times New Roman" charset="0"/>
                <a:ea typeface="Times New Roman" charset="0"/>
                <a:cs typeface="Times New Roman" charset="0"/>
              </a:rPr>
              <a:t>Recommendations</a:t>
            </a:r>
            <a:endParaRPr lang="en-US" sz="3600" dirty="0">
              <a:latin typeface="Times New Roman" charset="0"/>
              <a:ea typeface="Times New Roman" charset="0"/>
              <a:cs typeface="Times New Roman" charset="0"/>
            </a:endParaRPr>
          </a:p>
        </p:txBody>
      </p:sp>
      <p:sp>
        <p:nvSpPr>
          <p:cNvPr id="3" name="Content Placeholder 2"/>
          <p:cNvSpPr>
            <a:spLocks noGrp="1"/>
          </p:cNvSpPr>
          <p:nvPr>
            <p:ph idx="1"/>
          </p:nvPr>
        </p:nvSpPr>
        <p:spPr>
          <a:xfrm>
            <a:off x="1097280" y="1845734"/>
            <a:ext cx="10493706" cy="3838694"/>
          </a:xfrm>
        </p:spPr>
        <p:txBody>
          <a:bodyPr>
            <a:normAutofit/>
          </a:bodyPr>
          <a:lstStyle/>
          <a:p>
            <a:pPr algn="just"/>
            <a:r>
              <a:rPr lang="en-US" sz="2400" dirty="0" smtClean="0">
                <a:latin typeface="Times New Roman" charset="0"/>
                <a:ea typeface="Times New Roman" charset="0"/>
                <a:cs typeface="Times New Roman" charset="0"/>
              </a:rPr>
              <a:t>To </a:t>
            </a:r>
            <a:r>
              <a:rPr lang="en-US" sz="2400" dirty="0">
                <a:latin typeface="Times New Roman" charset="0"/>
                <a:ea typeface="Times New Roman" charset="0"/>
                <a:cs typeface="Times New Roman" charset="0"/>
              </a:rPr>
              <a:t>recommend, there is a need to install more self service kiosks in airports of the destinations of Emirates airline.</a:t>
            </a:r>
          </a:p>
          <a:p>
            <a:pPr algn="just"/>
            <a:endParaRPr lang="en-US" sz="2400" dirty="0" smtClean="0">
              <a:latin typeface="Times New Roman" charset="0"/>
              <a:ea typeface="Times New Roman" charset="0"/>
              <a:cs typeface="Times New Roman" charset="0"/>
            </a:endParaRPr>
          </a:p>
          <a:p>
            <a:pPr algn="just"/>
            <a:r>
              <a:rPr lang="en-US" sz="2400" dirty="0" smtClean="0">
                <a:latin typeface="Times New Roman" charset="0"/>
                <a:ea typeface="Times New Roman" charset="0"/>
                <a:cs typeface="Times New Roman" charset="0"/>
              </a:rPr>
              <a:t>The </a:t>
            </a:r>
            <a:r>
              <a:rPr lang="en-US" sz="2400" dirty="0">
                <a:latin typeface="Times New Roman" charset="0"/>
                <a:ea typeface="Times New Roman" charset="0"/>
                <a:cs typeface="Times New Roman" charset="0"/>
              </a:rPr>
              <a:t>company should decrease the amount by forming operational improvements and it should improve the process of management and develop effective scheduling of flights. </a:t>
            </a:r>
          </a:p>
          <a:p>
            <a:pPr algn="just"/>
            <a:endParaRPr lang="en-US" sz="2400" dirty="0" smtClean="0">
              <a:latin typeface="Times New Roman" charset="0"/>
              <a:ea typeface="Times New Roman" charset="0"/>
              <a:cs typeface="Times New Roman" charset="0"/>
            </a:endParaRPr>
          </a:p>
          <a:p>
            <a:pPr algn="just"/>
            <a:r>
              <a:rPr lang="en-US" sz="2400" dirty="0" smtClean="0">
                <a:latin typeface="Times New Roman" charset="0"/>
                <a:ea typeface="Times New Roman" charset="0"/>
                <a:cs typeface="Times New Roman" charset="0"/>
              </a:rPr>
              <a:t>It can </a:t>
            </a:r>
            <a:r>
              <a:rPr lang="en-US" sz="2400" dirty="0">
                <a:latin typeface="Times New Roman" charset="0"/>
                <a:ea typeface="Times New Roman" charset="0"/>
                <a:cs typeface="Times New Roman" charset="0"/>
              </a:rPr>
              <a:t>improve the customer service and form the E-CRM strategy to maintain the </a:t>
            </a:r>
            <a:r>
              <a:rPr lang="en-US" sz="2400" dirty="0" smtClean="0">
                <a:latin typeface="Times New Roman" charset="0"/>
                <a:ea typeface="Times New Roman" charset="0"/>
                <a:cs typeface="Times New Roman" charset="0"/>
              </a:rPr>
              <a:t>long </a:t>
            </a:r>
            <a:r>
              <a:rPr lang="en-US" sz="2400" dirty="0">
                <a:latin typeface="Times New Roman" charset="0"/>
                <a:ea typeface="Times New Roman" charset="0"/>
                <a:cs typeface="Times New Roman" charset="0"/>
              </a:rPr>
              <a:t>term customer relations. </a:t>
            </a:r>
            <a:endParaRPr lang="en-US" sz="2400" dirty="0" smtClean="0">
              <a:latin typeface="Times New Roman" charset="0"/>
              <a:ea typeface="Times New Roman" charset="0"/>
              <a:cs typeface="Times New Roman" charset="0"/>
            </a:endParaRPr>
          </a:p>
          <a:p>
            <a:endParaRPr lang="en-US" dirty="0"/>
          </a:p>
        </p:txBody>
      </p:sp>
      <p:sp>
        <p:nvSpPr>
          <p:cNvPr id="4" name="TextBox 3"/>
          <p:cNvSpPr txBox="1"/>
          <p:nvPr/>
        </p:nvSpPr>
        <p:spPr>
          <a:xfrm>
            <a:off x="9169757" y="5684428"/>
            <a:ext cx="2768958" cy="400110"/>
          </a:xfrm>
          <a:prstGeom prst="rect">
            <a:avLst/>
          </a:prstGeom>
          <a:noFill/>
        </p:spPr>
        <p:txBody>
          <a:bodyPr wrap="square" rtlCol="0">
            <a:spAutoFit/>
          </a:bodyPr>
          <a:lstStyle/>
          <a:p>
            <a:pPr algn="just"/>
            <a:r>
              <a:rPr lang="en-US" sz="2000" dirty="0">
                <a:latin typeface="Times New Roman" charset="0"/>
                <a:ea typeface="Times New Roman" charset="0"/>
                <a:cs typeface="Times New Roman" charset="0"/>
              </a:rPr>
              <a:t>(Mari &amp; </a:t>
            </a:r>
            <a:r>
              <a:rPr lang="en-US" sz="2000" dirty="0" smtClean="0">
                <a:latin typeface="Times New Roman" charset="0"/>
                <a:ea typeface="Times New Roman" charset="0"/>
                <a:cs typeface="Times New Roman" charset="0"/>
              </a:rPr>
              <a:t>Poggesi, </a:t>
            </a:r>
            <a:r>
              <a:rPr lang="en-US" sz="2000" dirty="0">
                <a:latin typeface="Times New Roman" charset="0"/>
                <a:ea typeface="Times New Roman" charset="0"/>
                <a:cs typeface="Times New Roman" charset="0"/>
              </a:rPr>
              <a:t>2013)</a:t>
            </a:r>
            <a:endParaRPr lang="en-US" sz="2000" dirty="0">
              <a:latin typeface="Times New Roman" charset="0"/>
              <a:ea typeface="Times New Roman" charset="0"/>
              <a:cs typeface="Times New Roman" charset="0"/>
            </a:endParaRPr>
          </a:p>
        </p:txBody>
      </p:sp>
    </p:spTree>
    <p:extLst>
      <p:ext uri="{BB962C8B-B14F-4D97-AF65-F5344CB8AC3E}">
        <p14:creationId xmlns:p14="http://schemas.microsoft.com/office/powerpoint/2010/main" val="67239547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Times New Roman" charset="0"/>
                <a:ea typeface="Times New Roman" charset="0"/>
                <a:cs typeface="Times New Roman" charset="0"/>
              </a:rPr>
              <a:t>Questions</a:t>
            </a:r>
            <a:endParaRPr lang="en-US" sz="3600" dirty="0">
              <a:latin typeface="Times New Roman" charset="0"/>
              <a:ea typeface="Times New Roman" charset="0"/>
              <a:cs typeface="Times New Roman" charset="0"/>
            </a:endParaRPr>
          </a:p>
        </p:txBody>
      </p:sp>
      <p:pic>
        <p:nvPicPr>
          <p:cNvPr id="11" name="Content Placeholder 10"/>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365938" y="1896884"/>
            <a:ext cx="2801117" cy="4068387"/>
          </a:xfrm>
        </p:spPr>
      </p:pic>
    </p:spTree>
    <p:extLst>
      <p:ext uri="{BB962C8B-B14F-4D97-AF65-F5344CB8AC3E}">
        <p14:creationId xmlns:p14="http://schemas.microsoft.com/office/powerpoint/2010/main" val="17645511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Times New Roman" charset="0"/>
                <a:ea typeface="Times New Roman" charset="0"/>
                <a:cs typeface="Times New Roman" charset="0"/>
              </a:rPr>
              <a:t>References</a:t>
            </a:r>
            <a:endParaRPr lang="en-US" sz="3600" dirty="0">
              <a:latin typeface="Times New Roman" charset="0"/>
              <a:ea typeface="Times New Roman" charset="0"/>
              <a:cs typeface="Times New Roman" charset="0"/>
            </a:endParaRPr>
          </a:p>
        </p:txBody>
      </p:sp>
      <p:sp>
        <p:nvSpPr>
          <p:cNvPr id="4" name="Content Placeholder 2"/>
          <p:cNvSpPr>
            <a:spLocks noGrp="1"/>
          </p:cNvSpPr>
          <p:nvPr>
            <p:ph idx="1"/>
          </p:nvPr>
        </p:nvSpPr>
        <p:spPr/>
        <p:txBody>
          <a:bodyPr>
            <a:normAutofit fontScale="92500" lnSpcReduction="20000"/>
          </a:bodyPr>
          <a:lstStyle/>
          <a:p>
            <a:pPr algn="just"/>
            <a:r>
              <a:rPr lang="en-US" dirty="0" err="1"/>
              <a:t>Bryman</a:t>
            </a:r>
            <a:r>
              <a:rPr lang="en-US" dirty="0"/>
              <a:t>, A., &amp; Bell, E. (2011). Business Research Methods. Oxford, UK: Oxford University Press.</a:t>
            </a:r>
          </a:p>
          <a:p>
            <a:pPr algn="just"/>
            <a:r>
              <a:rPr lang="en-US" dirty="0" err="1" smtClean="0"/>
              <a:t>Frochot</a:t>
            </a:r>
            <a:r>
              <a:rPr lang="en-US" dirty="0"/>
              <a:t>, I., &amp; </a:t>
            </a:r>
            <a:r>
              <a:rPr lang="en-US" dirty="0" err="1"/>
              <a:t>Batat</a:t>
            </a:r>
            <a:r>
              <a:rPr lang="en-US" dirty="0"/>
              <a:t>, W. (2013). Marketing and designing the tourist experience. Oxford, UK: </a:t>
            </a:r>
            <a:r>
              <a:rPr lang="en-US" dirty="0" err="1" smtClean="0"/>
              <a:t>Goodfellow</a:t>
            </a:r>
            <a:r>
              <a:rPr lang="en-US" dirty="0" smtClean="0"/>
              <a:t>.</a:t>
            </a:r>
          </a:p>
          <a:p>
            <a:pPr algn="just"/>
            <a:r>
              <a:rPr lang="en-US" dirty="0" smtClean="0"/>
              <a:t>Lynch</a:t>
            </a:r>
            <a:r>
              <a:rPr lang="en-US" dirty="0"/>
              <a:t>, P., Morrison, A., &amp; </a:t>
            </a:r>
            <a:r>
              <a:rPr lang="en-US" dirty="0" err="1"/>
              <a:t>Lashley</a:t>
            </a:r>
            <a:r>
              <a:rPr lang="en-US" dirty="0"/>
              <a:t>, C. (Eds.), (2017). Hospitality: A social lens. Oxford, UK: </a:t>
            </a:r>
            <a:r>
              <a:rPr lang="en-US" dirty="0" smtClean="0"/>
              <a:t>Elsevier</a:t>
            </a:r>
          </a:p>
          <a:p>
            <a:pPr algn="just"/>
            <a:r>
              <a:rPr lang="en-US" dirty="0" smtClean="0"/>
              <a:t>Mari</a:t>
            </a:r>
            <a:r>
              <a:rPr lang="en-US" dirty="0"/>
              <a:t>, M., &amp; Poggesi, S. (2013). </a:t>
            </a:r>
            <a:r>
              <a:rPr lang="en-US" dirty="0" err="1"/>
              <a:t>Servicescape</a:t>
            </a:r>
            <a:r>
              <a:rPr lang="en-US" dirty="0"/>
              <a:t> cues and customer </a:t>
            </a:r>
            <a:r>
              <a:rPr lang="en-US" dirty="0" err="1"/>
              <a:t>behaviour</a:t>
            </a:r>
            <a:r>
              <a:rPr lang="en-US" dirty="0"/>
              <a:t>: A systematic literature review and research agenda. The Service Industries Journal, 33(2), 171–199. </a:t>
            </a:r>
            <a:r>
              <a:rPr lang="en-US" dirty="0" smtClean="0"/>
              <a:t>doi:10.1080/02642069.2011.613934.</a:t>
            </a:r>
          </a:p>
          <a:p>
            <a:r>
              <a:rPr lang="en-GB" b="1" dirty="0"/>
              <a:t>References</a:t>
            </a:r>
            <a:endParaRPr lang="en-GB" dirty="0"/>
          </a:p>
          <a:p>
            <a:r>
              <a:rPr lang="en-GB" dirty="0"/>
              <a:t>Drum, B. (2012). </a:t>
            </a:r>
            <a:r>
              <a:rPr lang="en-GB" i="1" dirty="0"/>
              <a:t>Emirates launches its “Hello Tomorrow” ad campaign</a:t>
            </a:r>
            <a:r>
              <a:rPr lang="en-GB" dirty="0"/>
              <a:t>. [online] World </a:t>
            </a:r>
          </a:p>
          <a:p>
            <a:r>
              <a:rPr lang="en-GB" dirty="0"/>
              <a:t>Airline News. Available at: </a:t>
            </a:r>
            <a:r>
              <a:rPr lang="en-GB" u="sng" dirty="0">
                <a:hlinkClick r:id="rId2"/>
              </a:rPr>
              <a:t>https://worldairlinenews.com/2012/04/09/emirates-launches-its-hello-tomorrow-ad-campaign/</a:t>
            </a:r>
            <a:r>
              <a:rPr lang="en-GB" dirty="0"/>
              <a:t>.</a:t>
            </a:r>
          </a:p>
          <a:p>
            <a:r>
              <a:rPr lang="en-GB" dirty="0" err="1"/>
              <a:t>Moschella</a:t>
            </a:r>
            <a:r>
              <a:rPr lang="en-GB" dirty="0"/>
              <a:t>, D., Neal, D., </a:t>
            </a:r>
            <a:r>
              <a:rPr lang="en-GB" dirty="0" err="1"/>
              <a:t>Opperman</a:t>
            </a:r>
            <a:r>
              <a:rPr lang="en-GB" dirty="0"/>
              <a:t>, P. and Taylor, J., 2004, June. The “</a:t>
            </a:r>
            <a:r>
              <a:rPr lang="en-GB" dirty="0" err="1"/>
              <a:t>consumerization</a:t>
            </a:r>
            <a:r>
              <a:rPr lang="en-GB" dirty="0"/>
              <a:t>” of information technology. In </a:t>
            </a:r>
            <a:r>
              <a:rPr lang="en-GB" i="1" dirty="0"/>
              <a:t>Leading Edge Forum</a:t>
            </a:r>
            <a:r>
              <a:rPr lang="en-GB" dirty="0"/>
              <a:t> (pp. 1-20).</a:t>
            </a:r>
          </a:p>
          <a:p>
            <a:pPr algn="just"/>
            <a:endParaRPr lang="en-US" dirty="0" smtClean="0"/>
          </a:p>
          <a:p>
            <a:pPr algn="just"/>
            <a:endParaRPr lang="en-US" dirty="0" smtClean="0"/>
          </a:p>
          <a:p>
            <a:pPr algn="just"/>
            <a:endParaRPr lang="en-US" dirty="0"/>
          </a:p>
          <a:p>
            <a:pPr algn="just"/>
            <a:endParaRPr lang="en-US" dirty="0"/>
          </a:p>
        </p:txBody>
      </p:sp>
    </p:spTree>
    <p:extLst>
      <p:ext uri="{BB962C8B-B14F-4D97-AF65-F5344CB8AC3E}">
        <p14:creationId xmlns:p14="http://schemas.microsoft.com/office/powerpoint/2010/main" val="119981403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Times New Roman" charset="0"/>
                <a:ea typeface="Times New Roman" charset="0"/>
                <a:cs typeface="Times New Roman" charset="0"/>
              </a:rPr>
              <a:t>References</a:t>
            </a:r>
            <a:endParaRPr lang="en-US" sz="3600" dirty="0">
              <a:latin typeface="Times New Roman" charset="0"/>
              <a:ea typeface="Times New Roman" charset="0"/>
              <a:cs typeface="Times New Roman" charset="0"/>
            </a:endParaRPr>
          </a:p>
        </p:txBody>
      </p:sp>
      <p:sp>
        <p:nvSpPr>
          <p:cNvPr id="3" name="Content Placeholder 2"/>
          <p:cNvSpPr>
            <a:spLocks noGrp="1"/>
          </p:cNvSpPr>
          <p:nvPr>
            <p:ph idx="1"/>
          </p:nvPr>
        </p:nvSpPr>
        <p:spPr>
          <a:xfrm>
            <a:off x="1097280" y="1845734"/>
            <a:ext cx="10352038" cy="4284610"/>
          </a:xfrm>
        </p:spPr>
        <p:txBody>
          <a:bodyPr>
            <a:normAutofit fontScale="92500" lnSpcReduction="10000"/>
          </a:bodyPr>
          <a:lstStyle/>
          <a:p>
            <a:r>
              <a:rPr lang="en-GB" dirty="0"/>
              <a:t>PwC (2016). </a:t>
            </a:r>
            <a:r>
              <a:rPr lang="en-GB" i="1" dirty="0"/>
              <a:t>Connecting with the customer How airlines must adapt their distribution </a:t>
            </a:r>
            <a:endParaRPr lang="en-GB" dirty="0"/>
          </a:p>
          <a:p>
            <a:r>
              <a:rPr lang="en-GB" i="1" dirty="0"/>
              <a:t>business model</a:t>
            </a:r>
            <a:r>
              <a:rPr lang="en-GB" dirty="0"/>
              <a:t>. [online] Available at: </a:t>
            </a:r>
            <a:r>
              <a:rPr lang="en-GB" dirty="0" smtClean="0"/>
              <a:t>https</a:t>
            </a:r>
            <a:r>
              <a:rPr lang="en-GB" dirty="0"/>
              <a:t>://</a:t>
            </a:r>
            <a:r>
              <a:rPr lang="en-GB" dirty="0" err="1"/>
              <a:t>www.strategyand.pwc.com</a:t>
            </a:r>
            <a:r>
              <a:rPr lang="en-GB" dirty="0"/>
              <a:t>/m1/en/reports/connecting-with-the-</a:t>
            </a:r>
            <a:r>
              <a:rPr lang="en-GB" dirty="0" err="1"/>
              <a:t>customer.pdf</a:t>
            </a:r>
            <a:r>
              <a:rPr lang="en-GB" dirty="0"/>
              <a:t>.</a:t>
            </a:r>
          </a:p>
          <a:p>
            <a:r>
              <a:rPr lang="en-GB" dirty="0"/>
              <a:t>The Emirates Group (2016). </a:t>
            </a:r>
            <a:r>
              <a:rPr lang="en-GB" i="1" dirty="0"/>
              <a:t>Emirates aircraft cover 432 million kilometres across the globe </a:t>
            </a:r>
            <a:r>
              <a:rPr lang="en-GB" i="1" dirty="0" smtClean="0"/>
              <a:t>in </a:t>
            </a:r>
            <a:r>
              <a:rPr lang="en-GB" i="1" dirty="0"/>
              <a:t>six months</a:t>
            </a:r>
            <a:r>
              <a:rPr lang="en-GB" dirty="0"/>
              <a:t>. [online] Emirates aircraft cover 432 million kilometres across the globe in six months. Available at: https://</a:t>
            </a:r>
            <a:r>
              <a:rPr lang="en-GB" dirty="0" err="1"/>
              <a:t>www.emirates.com</a:t>
            </a:r>
            <a:r>
              <a:rPr lang="en-GB" dirty="0"/>
              <a:t>/media-centre/emirates-aircraft-cover-432-million-kilometres-across-the-globe-in-six-months [Accessed 16 Dec. 2019].</a:t>
            </a:r>
          </a:p>
          <a:p>
            <a:r>
              <a:rPr lang="en-GB" dirty="0"/>
              <a:t>The Emirates Group</a:t>
            </a:r>
            <a:r>
              <a:rPr lang="en-GB" cap="all" dirty="0"/>
              <a:t>. </a:t>
            </a:r>
            <a:r>
              <a:rPr lang="en-GB" dirty="0"/>
              <a:t>(2019a). </a:t>
            </a:r>
            <a:r>
              <a:rPr lang="en-GB" i="1" dirty="0"/>
              <a:t>Customer Experience</a:t>
            </a:r>
            <a:r>
              <a:rPr lang="en-GB" dirty="0"/>
              <a:t>. [online] Available </a:t>
            </a:r>
            <a:r>
              <a:rPr lang="en-GB" dirty="0" smtClean="0"/>
              <a:t>at:</a:t>
            </a:r>
          </a:p>
          <a:p>
            <a:r>
              <a:rPr lang="en-GB" dirty="0" smtClean="0"/>
              <a:t>https</a:t>
            </a:r>
            <a:r>
              <a:rPr lang="en-GB" dirty="0"/>
              <a:t>://</a:t>
            </a:r>
            <a:r>
              <a:rPr lang="en-GB" dirty="0" err="1"/>
              <a:t>www.emirates.com</a:t>
            </a:r>
            <a:r>
              <a:rPr lang="en-GB" dirty="0"/>
              <a:t>/media-centre/customer-experience/ [Accessed 16 Dec. 2019].</a:t>
            </a:r>
          </a:p>
          <a:p>
            <a:r>
              <a:rPr lang="en-GB" dirty="0"/>
              <a:t>The Emirates Group</a:t>
            </a:r>
            <a:r>
              <a:rPr lang="en-GB" cap="all" dirty="0"/>
              <a:t>  </a:t>
            </a:r>
            <a:r>
              <a:rPr lang="en-GB" dirty="0"/>
              <a:t>(2019b). </a:t>
            </a:r>
            <a:r>
              <a:rPr lang="en-GB" i="1" dirty="0"/>
              <a:t>Enjoy 1,000+ ways to earn Skywards Miles every day</a:t>
            </a:r>
            <a:r>
              <a:rPr lang="en-GB" dirty="0"/>
              <a:t>. [online] </a:t>
            </a:r>
          </a:p>
          <a:p>
            <a:r>
              <a:rPr lang="en-GB" dirty="0"/>
              <a:t>Enjoy 1,000+ ways to earn Skywards Miles every day. Available at: https://</a:t>
            </a:r>
            <a:r>
              <a:rPr lang="en-GB" dirty="0" err="1"/>
              <a:t>www.emirates.com</a:t>
            </a:r>
            <a:r>
              <a:rPr lang="en-GB" dirty="0"/>
              <a:t>/media-centre/enjoy-1000-ways-to-earn-skywards-miles-every-day/ [Accessed 16 Dec. 2019].</a:t>
            </a:r>
          </a:p>
          <a:p>
            <a:endParaRPr lang="en-US" dirty="0"/>
          </a:p>
        </p:txBody>
      </p:sp>
    </p:spTree>
    <p:extLst>
      <p:ext uri="{BB962C8B-B14F-4D97-AF65-F5344CB8AC3E}">
        <p14:creationId xmlns:p14="http://schemas.microsoft.com/office/powerpoint/2010/main" val="1499861643"/>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538</TotalTime>
  <Words>1293</Words>
  <Application>Microsoft Macintosh PowerPoint</Application>
  <PresentationFormat>Widescreen</PresentationFormat>
  <Paragraphs>273</Paragraphs>
  <Slides>19</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Calibri</vt:lpstr>
      <vt:lpstr>Calibri Light</vt:lpstr>
      <vt:lpstr>Times New Roman</vt:lpstr>
      <vt:lpstr>Arial</vt:lpstr>
      <vt:lpstr>Retrospect</vt:lpstr>
      <vt:lpstr>MARKETING ASSIGNMENT  EMIRATES AIRLINES </vt:lpstr>
      <vt:lpstr>OUTLINES </vt:lpstr>
      <vt:lpstr>Description of the Emirates Airlines Company</vt:lpstr>
      <vt:lpstr>Porter’s Five Forces analysis (The Emirates Group, 2018)</vt:lpstr>
      <vt:lpstr>Pestle Analysis</vt:lpstr>
      <vt:lpstr>SWOT analysis internal and external  (Levine Weinberg ,2017)</vt:lpstr>
      <vt:lpstr>Marketing Mix </vt:lpstr>
      <vt:lpstr>Marketing Mix</vt:lpstr>
      <vt:lpstr>Marketing Strategies</vt:lpstr>
      <vt:lpstr>Other Marketing Strategies </vt:lpstr>
      <vt:lpstr>Diversity Approach</vt:lpstr>
      <vt:lpstr>Competitors</vt:lpstr>
      <vt:lpstr>Customers journey map</vt:lpstr>
      <vt:lpstr>Touch Points</vt:lpstr>
      <vt:lpstr>Conclusions </vt:lpstr>
      <vt:lpstr>Recommendations</vt:lpstr>
      <vt:lpstr>Questions</vt:lpstr>
      <vt:lpstr>References</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ASSIGNMENT  EMIRATES AIRLINES </dc:title>
  <dc:creator>Raluca Ionce</dc:creator>
  <cp:lastModifiedBy>Raluca Ionce</cp:lastModifiedBy>
  <cp:revision>51</cp:revision>
  <dcterms:created xsi:type="dcterms:W3CDTF">2019-12-12T20:44:51Z</dcterms:created>
  <dcterms:modified xsi:type="dcterms:W3CDTF">2019-12-19T15:53:28Z</dcterms:modified>
</cp:coreProperties>
</file>