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763D7-B10E-47BA-A55C-011E7BDBC96B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2258C-7103-417A-B6EF-C6D945EB79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117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76F2E97-AE6E-4135-A591-445EF0E6A51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3B3BD6-5706-4595-8910-8CE20D0FF1FA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AD9093-D18B-4E67-9559-FD3A87ADF05D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D598ED1-36A5-47C6-BD37-606FBA52C3E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7CD091-6703-4182-8124-730408A92C12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0F79AE-8357-42E4-BFCB-AAF3EE3B4A8F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91F933-FDAA-4D21-928D-B62488BF1F7E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0B1BD2C-6E57-4FFB-86D6-0DD9FEA879AF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9166773-F36E-40CB-A79A-5CEE4784BA3D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7A6F85D-5E99-4628-834D-C1D9F8B0913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2EC335-6813-4F7F-A99C-2DB64D63C9B2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B8BBB2-B3B5-4933-81FA-20815F7D793C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FF7244F-0F5F-40C7-A778-76E8A67CF2B1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BB7A20F-D6E1-490E-84CC-08D97BC6D90D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272DC42-66C7-45E6-8D70-FD989E34476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842DCE4-81E4-4351-9AE8-80036FFD47F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03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77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806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339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023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265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798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52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7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919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65138"/>
            <a:ext cx="7772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2788" y="631348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51188" y="631348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80188" y="631348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EBF663-7C36-4501-A9E1-D4A46F5EC7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929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418E0-9A67-413D-BDD2-C2DDE101D49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7002C-3A2B-4BCD-A1B5-7318D72E3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61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5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600" smtClean="0"/>
              <a:t>Strategies for Increasing Motivation</a:t>
            </a:r>
          </a:p>
        </p:txBody>
      </p:sp>
      <p:sp>
        <p:nvSpPr>
          <p:cNvPr id="6147" name="Subtitle 3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R="0" eaLnBrk="1" hangingPunct="1"/>
            <a:r>
              <a:rPr lang="en-GB" smtClean="0"/>
              <a:t>- Group Work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76781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Strategies for Increasing Motivation</a:t>
            </a:r>
            <a:endParaRPr lang="en-US"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b="1" smtClean="0"/>
              <a:t>In groups:</a:t>
            </a:r>
          </a:p>
          <a:p>
            <a:pPr eaLnBrk="1" hangingPunct="1"/>
            <a:r>
              <a:rPr lang="en-GB" smtClean="0"/>
              <a:t>Plan a strategy to work with and increase the  motivation of an athlete / participant (from a sport of your choice) who is lacking motivation.</a:t>
            </a:r>
          </a:p>
          <a:p>
            <a:pPr eaLnBrk="1" hangingPunct="1"/>
            <a:r>
              <a:rPr lang="en-GB" smtClean="0"/>
              <a:t>Support your ideas with relevant research if possible – there should be some evidence to support what you are proposing. Not purely speculative (assignments and exams)!</a:t>
            </a:r>
          </a:p>
          <a:p>
            <a:pPr eaLnBrk="1" hangingPunct="1"/>
            <a:r>
              <a:rPr lang="en-GB" smtClean="0"/>
              <a:t>Be prepared to hand in your strategies for comment and to </a:t>
            </a:r>
            <a:r>
              <a:rPr lang="en-GB" b="1" i="1" smtClean="0"/>
              <a:t>present these to the rest of the group.</a:t>
            </a:r>
            <a:endParaRPr lang="en-US" b="1" i="1" smtClean="0"/>
          </a:p>
        </p:txBody>
      </p:sp>
    </p:spTree>
    <p:extLst>
      <p:ext uri="{BB962C8B-B14F-4D97-AF65-F5344CB8AC3E}">
        <p14:creationId xmlns:p14="http://schemas.microsoft.com/office/powerpoint/2010/main" val="4056485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GB" smtClean="0"/>
              <a:t>Motivation Continued:</a:t>
            </a:r>
            <a:endParaRPr lang="en-GB"/>
          </a:p>
        </p:txBody>
      </p:sp>
      <p:sp>
        <p:nvSpPr>
          <p:cNvPr id="8195" name="Text Placeholder 2"/>
          <p:cNvSpPr>
            <a:spLocks noGrp="1"/>
          </p:cNvSpPr>
          <p:nvPr>
            <p:ph type="body" idx="1"/>
          </p:nvPr>
        </p:nvSpPr>
        <p:spPr>
          <a:xfrm>
            <a:off x="530225" y="2705100"/>
            <a:ext cx="7772400" cy="1509713"/>
          </a:xfrm>
        </p:spPr>
        <p:txBody>
          <a:bodyPr/>
          <a:lstStyle/>
          <a:p>
            <a:r>
              <a:rPr lang="en-GB" smtClean="0"/>
              <a:t>Strategies:</a:t>
            </a:r>
          </a:p>
        </p:txBody>
      </p:sp>
    </p:spTree>
    <p:extLst>
      <p:ext uri="{BB962C8B-B14F-4D97-AF65-F5344CB8AC3E}">
        <p14:creationId xmlns:p14="http://schemas.microsoft.com/office/powerpoint/2010/main" val="180358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12738"/>
            <a:ext cx="7772400" cy="1736725"/>
          </a:xfrm>
        </p:spPr>
        <p:txBody>
          <a:bodyPr/>
          <a:lstStyle/>
          <a:p>
            <a:pPr eaLnBrk="1" hangingPunct="1"/>
            <a:r>
              <a:rPr lang="en-GB" sz="3200" b="1" u="sng" smtClean="0">
                <a:latin typeface="Times New Roman" pitchFamily="18" charset="0"/>
                <a:cs typeface="Times New Roman" pitchFamily="18" charset="0"/>
              </a:rPr>
              <a:t>Strategies for Increasing Motivation</a:t>
            </a:r>
            <a:r>
              <a:rPr lang="en-GB" b="1" u="sng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u="sng" smtClean="0">
                <a:latin typeface="Times New Roman" pitchFamily="18" charset="0"/>
                <a:cs typeface="Times New Roman" pitchFamily="18" charset="0"/>
              </a:rPr>
            </a:br>
            <a:endParaRPr lang="en-GB" b="1" u="sng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Recognise situational and personal factors in explaining poor motivation</a:t>
            </a:r>
          </a:p>
          <a:p>
            <a:pPr eaLnBrk="1" hangingPunct="1"/>
            <a:r>
              <a:rPr lang="en-GB" sz="2800" smtClean="0"/>
              <a:t>Identify and understand participant motives (more than one reason, competing motives, unique motives, motives change)</a:t>
            </a:r>
          </a:p>
          <a:p>
            <a:pPr eaLnBrk="1" hangingPunct="1">
              <a:buFontTx/>
              <a:buNone/>
            </a:pPr>
            <a:endParaRPr lang="en-GB" sz="2800" smtClean="0">
              <a:cs typeface="Times New Roman" pitchFamily="18" charset="0"/>
            </a:endParaRPr>
          </a:p>
          <a:p>
            <a:pPr eaLnBrk="1" hangingPunct="1"/>
            <a:r>
              <a:rPr lang="en-GB" sz="2800" smtClean="0">
                <a:cs typeface="Times New Roman" pitchFamily="18" charset="0"/>
              </a:rPr>
              <a:t>Improve awareness:</a:t>
            </a:r>
          </a:p>
          <a:p>
            <a:pPr eaLnBrk="1" hangingPunct="1">
              <a:buFontTx/>
              <a:buNone/>
            </a:pPr>
            <a:r>
              <a:rPr lang="en-GB" sz="2800" b="1" i="1" smtClean="0">
                <a:latin typeface="Times New Roman" pitchFamily="18" charset="0"/>
                <a:cs typeface="Times New Roman" pitchFamily="18" charset="0"/>
              </a:rPr>
              <a:t>	Observation, informal talks, ask for information</a:t>
            </a:r>
          </a:p>
          <a:p>
            <a:pPr eaLnBrk="1" hangingPunct="1"/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95965330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60425"/>
            <a:ext cx="7772400" cy="641350"/>
          </a:xfrm>
        </p:spPr>
        <p:txBody>
          <a:bodyPr/>
          <a:lstStyle/>
          <a:p>
            <a:pPr eaLnBrk="1" hangingPunct="1"/>
            <a:r>
              <a:rPr lang="en-GB" sz="3600" smtClean="0"/>
              <a:t>Strategies Continued…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676592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>
                <a:cs typeface="Times New Roman" pitchFamily="18" charset="0"/>
              </a:rPr>
              <a:t>Changing situations (competition?, multiple opportunities, recognise individual differences)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>
                <a:cs typeface="Times New Roman" pitchFamily="18" charset="0"/>
              </a:rPr>
              <a:t>Recognise importance of the coach/teacher role (verbal &amp; non-verbal behaviours)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>
                <a:cs typeface="Times New Roman" pitchFamily="18" charset="0"/>
              </a:rPr>
              <a:t>Use appropriate reinforcement strategies</a:t>
            </a:r>
            <a:r>
              <a:rPr lang="en-GB" sz="2800" smtClean="0"/>
              <a:t> </a:t>
            </a:r>
          </a:p>
        </p:txBody>
      </p:sp>
      <p:pic>
        <p:nvPicPr>
          <p:cNvPr id="11268" name="Picture 4" descr="children exercis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29438" y="642938"/>
            <a:ext cx="1800225" cy="2376487"/>
          </a:xfrm>
          <a:noFill/>
        </p:spPr>
      </p:pic>
    </p:spTree>
    <p:extLst>
      <p:ext uri="{BB962C8B-B14F-4D97-AF65-F5344CB8AC3E}">
        <p14:creationId xmlns:p14="http://schemas.microsoft.com/office/powerpoint/2010/main" val="39110438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solidFill>
                  <a:srgbClr val="FF0000"/>
                </a:solidFill>
              </a:rPr>
              <a:t>AGT: How can we improve motivation?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Goal setting</a:t>
            </a:r>
          </a:p>
          <a:p>
            <a:pPr eaLnBrk="1" hangingPunct="1"/>
            <a:r>
              <a:rPr lang="en-GB" smtClean="0"/>
              <a:t>What is a goal?</a:t>
            </a:r>
          </a:p>
          <a:p>
            <a:pPr lvl="1" eaLnBrk="1" hangingPunct="1"/>
            <a:r>
              <a:rPr lang="en-GB" smtClean="0"/>
              <a:t>It is something you are trying to achieve, it is an intention</a:t>
            </a:r>
          </a:p>
          <a:p>
            <a:pPr lvl="1" eaLnBrk="1" hangingPunct="1"/>
            <a:r>
              <a:rPr lang="en-GB" smtClean="0"/>
              <a:t>Goals serve as regulators of effort</a:t>
            </a:r>
          </a:p>
          <a:p>
            <a:pPr lvl="1" eaLnBrk="1" hangingPunct="1"/>
            <a:r>
              <a:rPr lang="en-GB" smtClean="0"/>
              <a:t>Goal achievement is the strongest predictor of self-confidence in sport</a:t>
            </a:r>
          </a:p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54106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Types of Goals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Outcome Goals</a:t>
            </a:r>
          </a:p>
          <a:p>
            <a:pPr lvl="1" eaLnBrk="1" hangingPunct="1"/>
            <a:r>
              <a:rPr lang="en-GB" smtClean="0"/>
              <a:t>Focus on the outcome of an event in terms of social comparison (e.g., “winning a race”)</a:t>
            </a:r>
          </a:p>
          <a:p>
            <a:pPr eaLnBrk="1" hangingPunct="1"/>
            <a:r>
              <a:rPr lang="en-GB" sz="2800" smtClean="0"/>
              <a:t>Performance Goals</a:t>
            </a:r>
          </a:p>
          <a:p>
            <a:pPr lvl="1" eaLnBrk="1" hangingPunct="1"/>
            <a:r>
              <a:rPr lang="en-GB" smtClean="0"/>
              <a:t>Self-referenced numeric targets (e.g., “complete the race under 10 secs”)</a:t>
            </a:r>
          </a:p>
          <a:p>
            <a:pPr eaLnBrk="1" hangingPunct="1"/>
            <a:r>
              <a:rPr lang="en-GB" sz="2800" smtClean="0"/>
              <a:t>Process Goals</a:t>
            </a:r>
          </a:p>
          <a:p>
            <a:pPr lvl="1" eaLnBrk="1" hangingPunct="1"/>
            <a:r>
              <a:rPr lang="en-GB" smtClean="0"/>
              <a:t>Focus on actions the performer must engage in to execute or perform well (e.g., “high knee lift”)</a:t>
            </a:r>
          </a:p>
          <a:p>
            <a:pPr lvl="1"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337261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Effects of different goal types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All goals can motivate</a:t>
            </a:r>
          </a:p>
          <a:p>
            <a:pPr eaLnBrk="1" hangingPunct="1"/>
            <a:r>
              <a:rPr lang="en-GB" smtClean="0"/>
              <a:t>Outcome goals lack the control of process and performance goals</a:t>
            </a:r>
          </a:p>
          <a:p>
            <a:pPr eaLnBrk="1" hangingPunct="1"/>
            <a:r>
              <a:rPr lang="en-GB" smtClean="0"/>
              <a:t>Performance goals can cause stress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Process goals should be prioritised</a:t>
            </a:r>
          </a:p>
        </p:txBody>
      </p:sp>
    </p:spTree>
    <p:extLst>
      <p:ext uri="{BB962C8B-B14F-4D97-AF65-F5344CB8AC3E}">
        <p14:creationId xmlns:p14="http://schemas.microsoft.com/office/powerpoint/2010/main" val="1403885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eaLnBrk="1" hangingPunct="1"/>
            <a:r>
              <a:rPr lang="en-US" b="1" smtClean="0">
                <a:solidFill>
                  <a:srgbClr val="FF0000"/>
                </a:solidFill>
                <a:cs typeface="Times New Roman" pitchFamily="18" charset="0"/>
              </a:rPr>
              <a:t>Principles of goal setting</a:t>
            </a:r>
            <a:endParaRPr lang="en-GB" smtClean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344613" y="1600200"/>
            <a:ext cx="7342187" cy="4530725"/>
          </a:xfrm>
        </p:spPr>
        <p:txBody>
          <a:bodyPr/>
          <a:lstStyle/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latin typeface="Times" pitchFamily="18" charset="0"/>
                <a:cs typeface="Times New Roman" pitchFamily="18" charset="0"/>
              </a:rPr>
              <a:t>	</a:t>
            </a:r>
            <a:r>
              <a:rPr lang="en-US" b="1" smtClean="0">
                <a:cs typeface="Times New Roman" pitchFamily="18" charset="0"/>
              </a:rPr>
              <a:t>S</a:t>
            </a:r>
            <a:r>
              <a:rPr lang="en-US" smtClean="0">
                <a:cs typeface="Times New Roman" pitchFamily="18" charset="0"/>
              </a:rPr>
              <a:t>PECIFIC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	M</a:t>
            </a:r>
            <a:r>
              <a:rPr lang="en-US" smtClean="0">
                <a:cs typeface="Times New Roman" pitchFamily="18" charset="0"/>
              </a:rPr>
              <a:t>EASURABLE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	A</a:t>
            </a:r>
            <a:r>
              <a:rPr lang="en-US" smtClean="0">
                <a:cs typeface="Times New Roman" pitchFamily="18" charset="0"/>
              </a:rPr>
              <a:t>GREED / ADJUSTABLE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	R</a:t>
            </a:r>
            <a:r>
              <a:rPr lang="en-US" smtClean="0">
                <a:cs typeface="Times New Roman" pitchFamily="18" charset="0"/>
              </a:rPr>
              <a:t>ELEVANT/REALISTIC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T</a:t>
            </a:r>
            <a:r>
              <a:rPr lang="en-US" smtClean="0">
                <a:cs typeface="Times New Roman" pitchFamily="18" charset="0"/>
              </a:rPr>
              <a:t>IME PHASED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E</a:t>
            </a:r>
            <a:r>
              <a:rPr lang="en-US" smtClean="0">
                <a:cs typeface="Times New Roman" pitchFamily="18" charset="0"/>
              </a:rPr>
              <a:t>XCITING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b="1" smtClean="0">
                <a:cs typeface="Times New Roman" pitchFamily="18" charset="0"/>
              </a:rPr>
              <a:t>	R</a:t>
            </a:r>
            <a:r>
              <a:rPr lang="en-US" smtClean="0">
                <a:cs typeface="Times New Roman" pitchFamily="18" charset="0"/>
              </a:rPr>
              <a:t>ECORDED</a:t>
            </a:r>
            <a:r>
              <a:rPr lang="en-GB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9735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solidFill>
                  <a:srgbClr val="FF0000"/>
                </a:solidFill>
              </a:rPr>
              <a:t>AGT: How can we improve motivation?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Situational factors – </a:t>
            </a:r>
            <a:r>
              <a:rPr lang="en-GB" sz="2800" b="1" smtClean="0"/>
              <a:t>Motivational Climate</a:t>
            </a:r>
          </a:p>
          <a:p>
            <a:pPr eaLnBrk="1" hangingPunct="1"/>
            <a:r>
              <a:rPr lang="en-GB" sz="2800" smtClean="0"/>
              <a:t>Situations can be more or less task involving (e.g. competition)</a:t>
            </a:r>
          </a:p>
          <a:p>
            <a:pPr eaLnBrk="1" hangingPunct="1"/>
            <a:r>
              <a:rPr lang="en-GB" sz="2800" smtClean="0"/>
              <a:t>Motivational climate created by teachers &amp; coaches can predispose individuals to become task or ego involved (Ames, 1992)</a:t>
            </a:r>
          </a:p>
          <a:p>
            <a:pPr eaLnBrk="1" hangingPunct="1"/>
            <a:r>
              <a:rPr lang="en-GB" sz="2800" smtClean="0"/>
              <a:t>Climate may override goal orientations</a:t>
            </a:r>
          </a:p>
          <a:p>
            <a:pPr eaLnBrk="1" hangingPunct="1"/>
            <a:r>
              <a:rPr lang="en-GB" sz="2800" smtClean="0"/>
              <a:t>In the long term climate may influence goal orientations</a:t>
            </a:r>
            <a:endParaRPr lang="en-GB" sz="2800" b="1" smtClean="0"/>
          </a:p>
          <a:p>
            <a:pPr eaLnBrk="1" hangingPunct="1"/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840779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Motivational Climate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Perceived </a:t>
            </a:r>
            <a:r>
              <a:rPr lang="en-GB" u="sng" smtClean="0"/>
              <a:t>task orientated climate</a:t>
            </a:r>
            <a:r>
              <a:rPr lang="en-GB" smtClean="0"/>
              <a:t> is positively related to task orientation and positive outcomes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Perceived </a:t>
            </a:r>
            <a:r>
              <a:rPr lang="en-GB" u="sng" smtClean="0"/>
              <a:t>ego orientated climate</a:t>
            </a:r>
            <a:r>
              <a:rPr lang="en-GB" smtClean="0"/>
              <a:t> is positively related to ego orientation and less adaptive motivational responses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Coaches should create a motivational climate that focuses on skills and task mastery</a:t>
            </a:r>
          </a:p>
        </p:txBody>
      </p:sp>
    </p:spTree>
    <p:extLst>
      <p:ext uri="{BB962C8B-B14F-4D97-AF65-F5344CB8AC3E}">
        <p14:creationId xmlns:p14="http://schemas.microsoft.com/office/powerpoint/2010/main" val="1281694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solidFill>
                  <a:srgbClr val="FF0000"/>
                </a:solidFill>
              </a:rPr>
              <a:t>CET: How can we improve motivation?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Focus on informational aspect – </a:t>
            </a:r>
            <a:r>
              <a:rPr lang="en-GB" sz="2400" b="1" smtClean="0"/>
              <a:t>Feedback, rewards and motivational climate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smtClean="0"/>
              <a:t>Positive feedback increases perceptions of competence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smtClean="0"/>
              <a:t>Both verbal and non-verbal feedback should be positive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Rewards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smtClean="0"/>
              <a:t>Tangible rewards undermine intrinsic motivation (Deci et al., 1999)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Motivational climate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smtClean="0"/>
              <a:t>Mastery climate enables participants to make competence judgments on more controllable criteria</a:t>
            </a:r>
          </a:p>
          <a:p>
            <a:pPr lvl="1" eaLnBrk="1" hangingPunct="1">
              <a:lnSpc>
                <a:spcPct val="90000"/>
              </a:lnSpc>
            </a:pPr>
            <a:endParaRPr lang="en-GB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486176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rgbClr val="FF0000"/>
                </a:solidFill>
              </a:rPr>
              <a:t>Attribution Theory: How can we improve motivation?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Coaches convey powerful messages through the attributions that accompany their feedback</a:t>
            </a:r>
          </a:p>
          <a:p>
            <a:pPr eaLnBrk="1" hangingPunct="1"/>
            <a:r>
              <a:rPr lang="en-GB" smtClean="0"/>
              <a:t>Monitor and alter attributional feedback</a:t>
            </a:r>
          </a:p>
          <a:p>
            <a:pPr eaLnBrk="1" hangingPunct="1"/>
            <a:r>
              <a:rPr lang="en-GB" smtClean="0"/>
              <a:t>Feedback should:</a:t>
            </a:r>
          </a:p>
          <a:p>
            <a:pPr lvl="1" eaLnBrk="1" hangingPunct="1"/>
            <a:r>
              <a:rPr lang="en-GB" smtClean="0"/>
              <a:t>Be realistic</a:t>
            </a:r>
          </a:p>
          <a:p>
            <a:pPr lvl="1" eaLnBrk="1" hangingPunct="1"/>
            <a:r>
              <a:rPr lang="en-GB" smtClean="0"/>
              <a:t>Emphasise effort and persistence </a:t>
            </a:r>
          </a:p>
          <a:p>
            <a:pPr lvl="1" eaLnBrk="1" hangingPunct="1"/>
            <a:r>
              <a:rPr lang="en-GB" smtClean="0"/>
              <a:t>Correct inappropriate attributions</a:t>
            </a:r>
          </a:p>
          <a:p>
            <a:pPr lvl="1"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457923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Summary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smtClean="0"/>
              <a:t>According to CET, AGT and attributions theory, participants perceptions and interpretations are crucial to motivation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smtClean="0"/>
              <a:t>Participants interpretations and perceptions (and therefore motivation) can be improved by appropriate: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/>
              <a:t>Goal setting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/>
              <a:t>Motivational climate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/>
              <a:t>Feedback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/>
              <a:t>Coaching style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63543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762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Review Questions…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43000"/>
            <a:ext cx="8610600" cy="5715000"/>
          </a:xfrm>
        </p:spPr>
        <p:txBody>
          <a:bodyPr/>
          <a:lstStyle/>
          <a:p>
            <a:pPr eaLnBrk="1" hangingPunct="1"/>
            <a:r>
              <a:rPr lang="en-GB" sz="2800" smtClean="0"/>
              <a:t>Define motivation.</a:t>
            </a:r>
          </a:p>
          <a:p>
            <a:pPr eaLnBrk="1" hangingPunct="1"/>
            <a:r>
              <a:rPr lang="en-GB" sz="2800" smtClean="0"/>
              <a:t>Outline the theories of motivation. What are the strengths and weaknesses associated with each theory?</a:t>
            </a:r>
          </a:p>
          <a:p>
            <a:pPr eaLnBrk="1" hangingPunct="1"/>
            <a:r>
              <a:rPr lang="en-GB" sz="2800" smtClean="0"/>
              <a:t>Describe the findings of participation motivation research in relation to youth sports. How do the findings differ to research relating to adults?</a:t>
            </a:r>
          </a:p>
          <a:p>
            <a:pPr eaLnBrk="1" hangingPunct="1"/>
            <a:r>
              <a:rPr lang="en-GB" sz="2800" smtClean="0"/>
              <a:t>What can a sport psychologist / coach do to enhance intrinsic motivation? Provide specific examples for a sport of your choice.</a:t>
            </a:r>
          </a:p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69309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Further Study:</a:t>
            </a:r>
            <a:endParaRPr 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Have a look at a range of research studies to suggest motives for participation in various populations.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8899632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653</Words>
  <Application>Microsoft Office PowerPoint</Application>
  <PresentationFormat>On-screen Show (4:3)</PresentationFormat>
  <Paragraphs>102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Strategies for Increasing Motivation</vt:lpstr>
      <vt:lpstr>Strategies for Increasing Motivation</vt:lpstr>
      <vt:lpstr>Motivation Continued:</vt:lpstr>
      <vt:lpstr>Strategies for Increasing Motivation </vt:lpstr>
      <vt:lpstr>Strategies Continued…</vt:lpstr>
      <vt:lpstr>AGT: How can we improve motivation?</vt:lpstr>
      <vt:lpstr>Types of Goals</vt:lpstr>
      <vt:lpstr>Effects of different goal types</vt:lpstr>
      <vt:lpstr>Principles of goal setting</vt:lpstr>
      <vt:lpstr>AGT: How can we improve motivation?</vt:lpstr>
      <vt:lpstr>Motivational Climate</vt:lpstr>
      <vt:lpstr>CET: How can we improve motivation?</vt:lpstr>
      <vt:lpstr>Attribution Theory: How can we improve motivation?</vt:lpstr>
      <vt:lpstr>Summary</vt:lpstr>
      <vt:lpstr>Review Questions…</vt:lpstr>
      <vt:lpstr>Further Study: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Increasing Motivation</dc:title>
  <dc:creator>Administrator</dc:creator>
  <cp:lastModifiedBy>Administrator</cp:lastModifiedBy>
  <cp:revision>1</cp:revision>
  <dcterms:created xsi:type="dcterms:W3CDTF">2015-11-03T15:13:45Z</dcterms:created>
  <dcterms:modified xsi:type="dcterms:W3CDTF">2015-11-03T15:14:17Z</dcterms:modified>
</cp:coreProperties>
</file>