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sldIdLst>
    <p:sldId id="256" r:id="rId2"/>
    <p:sldId id="260" r:id="rId3"/>
    <p:sldId id="261" r:id="rId4"/>
    <p:sldId id="264" r:id="rId5"/>
    <p:sldId id="257" r:id="rId6"/>
    <p:sldId id="265" r:id="rId7"/>
    <p:sldId id="266" r:id="rId8"/>
    <p:sldId id="267" r:id="rId9"/>
    <p:sldId id="268" r:id="rId10"/>
    <p:sldId id="269" r:id="rId11"/>
    <p:sldId id="275" r:id="rId12"/>
    <p:sldId id="270" r:id="rId13"/>
    <p:sldId id="259" r:id="rId14"/>
    <p:sldId id="271"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1" autoAdjust="0"/>
    <p:restoredTop sz="94660"/>
  </p:normalViewPr>
  <p:slideViewPr>
    <p:cSldViewPr snapToGrid="0">
      <p:cViewPr varScale="1">
        <p:scale>
          <a:sx n="114" d="100"/>
          <a:sy n="114" d="100"/>
        </p:scale>
        <p:origin x="30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0F3150-642C-4DAD-A08E-8888BD3A173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3055244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0F3150-642C-4DAD-A08E-8888BD3A173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1644513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0F3150-642C-4DAD-A08E-8888BD3A173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586709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0F3150-642C-4DAD-A08E-8888BD3A1735}"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3360579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0F3150-642C-4DAD-A08E-8888BD3A1735}" type="datetimeFigureOut">
              <a:rPr lang="en-GB" smtClean="0"/>
              <a:t>13/03/2019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1033667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0F3150-642C-4DAD-A08E-8888BD3A1735}"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4023157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0F3150-642C-4DAD-A08E-8888BD3A1735}" type="datetimeFigureOut">
              <a:rPr lang="en-GB" smtClean="0"/>
              <a:t>13/03/2019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12463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0F3150-642C-4DAD-A08E-8888BD3A1735}"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4129988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0F3150-642C-4DAD-A08E-8888BD3A1735}"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2326464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0F3150-642C-4DAD-A08E-8888BD3A173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798326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0F3150-642C-4DAD-A08E-8888BD3A173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CDB8A-5884-4D78-8D88-C9D07849980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66372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0F3150-642C-4DAD-A08E-8888BD3A173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769941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0F3150-642C-4DAD-A08E-8888BD3A173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CDB8A-5884-4D78-8D88-C9D078499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327918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0F3150-642C-4DAD-A08E-8888BD3A173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8471781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0F3150-642C-4DAD-A08E-8888BD3A173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14240049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0F3150-642C-4DAD-A08E-8888BD3A1735}"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CDB8A-5884-4D78-8D88-C9D078499802}" type="slidenum">
              <a:rPr lang="en-GB" smtClean="0"/>
              <a:t>‹#›</a:t>
            </a:fld>
            <a:endParaRPr lang="en-GB"/>
          </a:p>
        </p:txBody>
      </p:sp>
    </p:spTree>
    <p:extLst>
      <p:ext uri="{BB962C8B-B14F-4D97-AF65-F5344CB8AC3E}">
        <p14:creationId xmlns:p14="http://schemas.microsoft.com/office/powerpoint/2010/main" val="3354327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20F3150-642C-4DAD-A08E-8888BD3A1735}" type="datetimeFigureOut">
              <a:rPr lang="en-GB" smtClean="0"/>
              <a:t>13/03/2019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1ACDB8A-5884-4D78-8D88-C9D078499802}" type="slidenum">
              <a:rPr lang="en-GB" smtClean="0"/>
              <a:t>‹#›</a:t>
            </a:fld>
            <a:endParaRPr lang="en-GB"/>
          </a:p>
        </p:txBody>
      </p:sp>
    </p:spTree>
    <p:extLst>
      <p:ext uri="{BB962C8B-B14F-4D97-AF65-F5344CB8AC3E}">
        <p14:creationId xmlns:p14="http://schemas.microsoft.com/office/powerpoint/2010/main" val="160448226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The Commitment and Application of Sustainability in Construction</a:t>
            </a:r>
          </a:p>
        </p:txBody>
      </p:sp>
      <p:sp>
        <p:nvSpPr>
          <p:cNvPr id="3" name="Subtitle 2"/>
          <p:cNvSpPr>
            <a:spLocks noGrp="1"/>
          </p:cNvSpPr>
          <p:nvPr>
            <p:ph type="subTitle" idx="1"/>
          </p:nvPr>
        </p:nvSpPr>
        <p:spPr/>
        <p:txBody>
          <a:bodyPr/>
          <a:lstStyle/>
          <a:p>
            <a:r>
              <a:rPr lang="en-GB" dirty="0"/>
              <a:t>Research Proposal:</a:t>
            </a:r>
          </a:p>
          <a:p>
            <a:r>
              <a:rPr lang="en-GB" dirty="0"/>
              <a:t>James Breen</a:t>
            </a:r>
          </a:p>
        </p:txBody>
      </p:sp>
    </p:spTree>
    <p:extLst>
      <p:ext uri="{BB962C8B-B14F-4D97-AF65-F5344CB8AC3E}">
        <p14:creationId xmlns:p14="http://schemas.microsoft.com/office/powerpoint/2010/main" val="437474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 </a:t>
            </a:r>
          </a:p>
        </p:txBody>
      </p:sp>
      <p:sp>
        <p:nvSpPr>
          <p:cNvPr id="3" name="Content Placeholder 2"/>
          <p:cNvSpPr>
            <a:spLocks noGrp="1"/>
          </p:cNvSpPr>
          <p:nvPr>
            <p:ph idx="1"/>
          </p:nvPr>
        </p:nvSpPr>
        <p:spPr/>
        <p:txBody>
          <a:bodyPr>
            <a:normAutofit lnSpcReduction="10000"/>
          </a:bodyPr>
          <a:lstStyle/>
          <a:p>
            <a:r>
              <a:rPr lang="en-GB" dirty="0"/>
              <a:t>Background</a:t>
            </a:r>
          </a:p>
          <a:p>
            <a:r>
              <a:rPr lang="en-GB" dirty="0"/>
              <a:t>The problem</a:t>
            </a:r>
          </a:p>
          <a:p>
            <a:r>
              <a:rPr lang="en-GB" dirty="0"/>
              <a:t>The Purpose </a:t>
            </a:r>
          </a:p>
          <a:p>
            <a:r>
              <a:rPr lang="en-GB" dirty="0"/>
              <a:t>General Objective</a:t>
            </a:r>
          </a:p>
          <a:p>
            <a:r>
              <a:rPr lang="en-GB" dirty="0"/>
              <a:t>Specific objectives</a:t>
            </a:r>
          </a:p>
          <a:p>
            <a:r>
              <a:rPr lang="en-GB" dirty="0"/>
              <a:t>Literature Review</a:t>
            </a:r>
          </a:p>
          <a:p>
            <a:r>
              <a:rPr lang="en-GB" dirty="0"/>
              <a:t>Methodology: Research design </a:t>
            </a:r>
          </a:p>
          <a:p>
            <a:r>
              <a:rPr lang="en-GB" dirty="0"/>
              <a:t>Data Collection Methods</a:t>
            </a:r>
          </a:p>
          <a:p>
            <a:r>
              <a:rPr lang="en-GB" dirty="0"/>
              <a:t>Sampling Size and Technique</a:t>
            </a:r>
          </a:p>
          <a:p>
            <a:r>
              <a:rPr lang="en-GB" dirty="0"/>
              <a:t>Data Analysis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21610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3502" y="609600"/>
            <a:ext cx="8596668" cy="1320800"/>
          </a:xfrm>
        </p:spPr>
        <p:txBody>
          <a:bodyPr>
            <a:normAutofit/>
          </a:bodyPr>
          <a:lstStyle/>
          <a:p>
            <a:r>
              <a:rPr lang="en-GB"/>
              <a:t>Background </a:t>
            </a:r>
            <a:endParaRPr lang="en-GB" dirty="0"/>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40" name="Content Placeholder 2"/>
          <p:cNvSpPr>
            <a:spLocks noGrp="1"/>
          </p:cNvSpPr>
          <p:nvPr>
            <p:ph idx="1"/>
          </p:nvPr>
        </p:nvSpPr>
        <p:spPr>
          <a:xfrm>
            <a:off x="1333502" y="2160590"/>
            <a:ext cx="8470898" cy="3429260"/>
          </a:xfrm>
        </p:spPr>
        <p:txBody>
          <a:bodyPr>
            <a:normAutofit/>
          </a:bodyPr>
          <a:lstStyle/>
          <a:p>
            <a:r>
              <a:rPr lang="en-GB" dirty="0"/>
              <a:t>Over the past decade, there has been a considerable increase in the demand for housing, and yet still a considerably larger demand for performance in the construction industry. Nevertheless, the construction industry seems oblivious to the offsite technologies to improve on sustainability in construction.</a:t>
            </a:r>
          </a:p>
          <a:p>
            <a:endParaRPr lang="en-GB" dirty="0"/>
          </a:p>
          <a:p>
            <a:r>
              <a:rPr lang="en-GB" dirty="0"/>
              <a:t>Most governments are continually urging construction bodies to put in place measures that will enable and promote sustainability in the construction domain. Which will ensure that the environment is protected. This is a clear indication that the government and the construction industry have become aware of the environmental impacts that it dictates. </a:t>
            </a: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16291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Background (cont’d) </a:t>
            </a:r>
          </a:p>
        </p:txBody>
      </p:sp>
      <p:sp>
        <p:nvSpPr>
          <p:cNvPr id="3" name="Content Placeholder 2"/>
          <p:cNvSpPr>
            <a:spLocks noGrp="1"/>
          </p:cNvSpPr>
          <p:nvPr>
            <p:ph idx="1"/>
          </p:nvPr>
        </p:nvSpPr>
        <p:spPr>
          <a:xfrm>
            <a:off x="838200" y="1825624"/>
            <a:ext cx="10515600" cy="5032375"/>
          </a:xfrm>
        </p:spPr>
        <p:txBody>
          <a:bodyPr/>
          <a:lstStyle/>
          <a:p>
            <a:r>
              <a:rPr lang="en-GB" dirty="0"/>
              <a:t>However, there has been no significant achievement in the actions of addressing these impacts. </a:t>
            </a:r>
          </a:p>
          <a:p>
            <a:r>
              <a:rPr lang="en-GB" dirty="0"/>
              <a:t>Without pressure or support from the government, it falls on companies to take their own initiative to incorporate more sustainable development and methods into their projects. </a:t>
            </a:r>
          </a:p>
          <a:p>
            <a:endParaRPr lang="en-GB" dirty="0"/>
          </a:p>
          <a:p>
            <a:r>
              <a:rPr lang="en-GB" dirty="0"/>
              <a:t>The current research proposes that industry is slow to respond to changes in government regulation.  It comes down to the fact that without pressure, developers will unlikely follow sustainable construction methods. </a:t>
            </a:r>
          </a:p>
        </p:txBody>
      </p:sp>
    </p:spTree>
    <p:extLst>
      <p:ext uri="{BB962C8B-B14F-4D97-AF65-F5344CB8AC3E}">
        <p14:creationId xmlns:p14="http://schemas.microsoft.com/office/powerpoint/2010/main" val="814472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Problem  </a:t>
            </a:r>
          </a:p>
        </p:txBody>
      </p:sp>
      <p:sp>
        <p:nvSpPr>
          <p:cNvPr id="3" name="Content Placeholder 2"/>
          <p:cNvSpPr>
            <a:spLocks noGrp="1"/>
          </p:cNvSpPr>
          <p:nvPr>
            <p:ph idx="1"/>
          </p:nvPr>
        </p:nvSpPr>
        <p:spPr/>
        <p:txBody>
          <a:bodyPr/>
          <a:lstStyle/>
          <a:p>
            <a:r>
              <a:rPr lang="en-GB" dirty="0"/>
              <a:t>The government of the UK has an objective to reduce the environmental degradation from various activities including the construction industry, known as sustainable construction. However, due to the lack of government involvement, progression towards sustainably construction has been a slow processes. </a:t>
            </a:r>
          </a:p>
          <a:p>
            <a:r>
              <a:rPr lang="en-GB" dirty="0"/>
              <a:t>Along with factors such as the uncertainty of Brexit and the EU’s future input on sustainability, it may even decrease further. </a:t>
            </a:r>
          </a:p>
          <a:p>
            <a:pPr marL="0" indent="0">
              <a:buNone/>
            </a:pPr>
            <a:r>
              <a:rPr lang="en-GB" dirty="0"/>
              <a:t> </a:t>
            </a:r>
          </a:p>
        </p:txBody>
      </p:sp>
    </p:spTree>
    <p:extLst>
      <p:ext uri="{BB962C8B-B14F-4D97-AF65-F5344CB8AC3E}">
        <p14:creationId xmlns:p14="http://schemas.microsoft.com/office/powerpoint/2010/main" val="758783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Purpose </a:t>
            </a:r>
          </a:p>
        </p:txBody>
      </p:sp>
      <p:sp>
        <p:nvSpPr>
          <p:cNvPr id="3" name="Content Placeholder 2"/>
          <p:cNvSpPr>
            <a:spLocks noGrp="1"/>
          </p:cNvSpPr>
          <p:nvPr>
            <p:ph idx="1"/>
          </p:nvPr>
        </p:nvSpPr>
        <p:spPr/>
        <p:txBody>
          <a:bodyPr/>
          <a:lstStyle/>
          <a:p>
            <a:r>
              <a:rPr lang="en-GB" dirty="0"/>
              <a:t>The purpose of this research: </a:t>
            </a:r>
          </a:p>
          <a:p>
            <a:endParaRPr lang="en-GB" dirty="0"/>
          </a:p>
          <a:p>
            <a:r>
              <a:rPr lang="en-GB" dirty="0"/>
              <a:t>To access the  UK governments  commitment and application of sustainability in construction, the role in which they play in ensuring that sustainability is met, along with the laws and legislations that have been put in place to enforce sustainability in the construction sector. </a:t>
            </a:r>
          </a:p>
        </p:txBody>
      </p:sp>
    </p:spTree>
    <p:extLst>
      <p:ext uri="{BB962C8B-B14F-4D97-AF65-F5344CB8AC3E}">
        <p14:creationId xmlns:p14="http://schemas.microsoft.com/office/powerpoint/2010/main" val="2926230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Objective</a:t>
            </a:r>
          </a:p>
        </p:txBody>
      </p:sp>
      <p:sp>
        <p:nvSpPr>
          <p:cNvPr id="3" name="Content Placeholder 2"/>
          <p:cNvSpPr>
            <a:spLocks noGrp="1"/>
          </p:cNvSpPr>
          <p:nvPr>
            <p:ph idx="1"/>
          </p:nvPr>
        </p:nvSpPr>
        <p:spPr/>
        <p:txBody>
          <a:bodyPr/>
          <a:lstStyle/>
          <a:p>
            <a:r>
              <a:rPr lang="en-GB" dirty="0"/>
              <a:t>The principal objective of this research is to determine the commitment and application of sustainable construction in the UK, by the government and industry leaders. </a:t>
            </a:r>
          </a:p>
        </p:txBody>
      </p:sp>
    </p:spTree>
    <p:extLst>
      <p:ext uri="{BB962C8B-B14F-4D97-AF65-F5344CB8AC3E}">
        <p14:creationId xmlns:p14="http://schemas.microsoft.com/office/powerpoint/2010/main" val="740711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Specific objectives</a:t>
            </a:r>
          </a:p>
        </p:txBody>
      </p:sp>
      <p:sp>
        <p:nvSpPr>
          <p:cNvPr id="3" name="Content Placeholder 2"/>
          <p:cNvSpPr>
            <a:spLocks noGrp="1"/>
          </p:cNvSpPr>
          <p:nvPr>
            <p:ph idx="1"/>
          </p:nvPr>
        </p:nvSpPr>
        <p:spPr/>
        <p:txBody>
          <a:bodyPr>
            <a:normAutofit/>
          </a:bodyPr>
          <a:lstStyle/>
          <a:p>
            <a:r>
              <a:rPr lang="en-GB" dirty="0"/>
              <a:t>To achieve the main objective or goal, specific objectives need to be targeted in the research, these include:</a:t>
            </a:r>
          </a:p>
          <a:p>
            <a:endParaRPr lang="en-GB" dirty="0"/>
          </a:p>
          <a:p>
            <a:r>
              <a:rPr lang="en-GB" dirty="0"/>
              <a:t>1. To determine how committed the government are in putting policies on sustainable construction into action.</a:t>
            </a:r>
          </a:p>
          <a:p>
            <a:endParaRPr lang="en-GB" dirty="0"/>
          </a:p>
          <a:p>
            <a:r>
              <a:rPr lang="en-GB" dirty="0"/>
              <a:t>2.	To determine how well industry leaders embrace policies that the government has put in place.</a:t>
            </a:r>
          </a:p>
        </p:txBody>
      </p:sp>
    </p:spTree>
    <p:extLst>
      <p:ext uri="{BB962C8B-B14F-4D97-AF65-F5344CB8AC3E}">
        <p14:creationId xmlns:p14="http://schemas.microsoft.com/office/powerpoint/2010/main" val="1041491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Specific objectives ( Cont’d)</a:t>
            </a:r>
          </a:p>
        </p:txBody>
      </p:sp>
      <p:sp>
        <p:nvSpPr>
          <p:cNvPr id="3" name="Content Placeholder 2"/>
          <p:cNvSpPr>
            <a:spLocks noGrp="1"/>
          </p:cNvSpPr>
          <p:nvPr>
            <p:ph idx="1"/>
          </p:nvPr>
        </p:nvSpPr>
        <p:spPr/>
        <p:txBody>
          <a:bodyPr/>
          <a:lstStyle/>
          <a:p>
            <a:r>
              <a:rPr lang="en-GB" dirty="0"/>
              <a:t>3.	To find out if and how the polices in place are being taken on and implemented by Industry leaders.</a:t>
            </a:r>
          </a:p>
          <a:p>
            <a:endParaRPr lang="en-GB" dirty="0"/>
          </a:p>
          <a:p>
            <a:r>
              <a:rPr lang="en-GB" dirty="0"/>
              <a:t>4. To explore the potential impact that Brexit could have on these policy’s. </a:t>
            </a:r>
          </a:p>
        </p:txBody>
      </p:sp>
    </p:spTree>
    <p:extLst>
      <p:ext uri="{BB962C8B-B14F-4D97-AF65-F5344CB8AC3E}">
        <p14:creationId xmlns:p14="http://schemas.microsoft.com/office/powerpoint/2010/main" val="874533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Literature Review</a:t>
            </a:r>
          </a:p>
        </p:txBody>
      </p:sp>
      <p:sp>
        <p:nvSpPr>
          <p:cNvPr id="3" name="Content Placeholder 2"/>
          <p:cNvSpPr>
            <a:spLocks noGrp="1"/>
          </p:cNvSpPr>
          <p:nvPr>
            <p:ph idx="1"/>
          </p:nvPr>
        </p:nvSpPr>
        <p:spPr/>
        <p:txBody>
          <a:bodyPr/>
          <a:lstStyle/>
          <a:p>
            <a:r>
              <a:rPr lang="en-GB" dirty="0"/>
              <a:t>The aims of this literature review:</a:t>
            </a:r>
          </a:p>
          <a:p>
            <a:endParaRPr lang="en-GB" dirty="0"/>
          </a:p>
          <a:p>
            <a:r>
              <a:rPr lang="en-GB" dirty="0"/>
              <a:t>To define and limit the problem of sustainability.</a:t>
            </a:r>
          </a:p>
          <a:p>
            <a:r>
              <a:rPr lang="en-GB" dirty="0"/>
              <a:t>To avoid unnecessary duplication</a:t>
            </a:r>
          </a:p>
          <a:p>
            <a:r>
              <a:rPr lang="en-GB" dirty="0"/>
              <a:t>To evaluate research methods</a:t>
            </a:r>
          </a:p>
          <a:p>
            <a:r>
              <a:rPr lang="en-GB" dirty="0"/>
              <a:t>To relate findings to previous knowledge and suggest further research</a:t>
            </a:r>
          </a:p>
          <a:p>
            <a:endParaRPr lang="en-GB" dirty="0"/>
          </a:p>
        </p:txBody>
      </p:sp>
    </p:spTree>
    <p:extLst>
      <p:ext uri="{BB962C8B-B14F-4D97-AF65-F5344CB8AC3E}">
        <p14:creationId xmlns:p14="http://schemas.microsoft.com/office/powerpoint/2010/main" val="1086224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EA9F5-6C8C-41C2-903C-F9D0D85F342E}"/>
              </a:ext>
            </a:extLst>
          </p:cNvPr>
          <p:cNvSpPr>
            <a:spLocks noGrp="1"/>
          </p:cNvSpPr>
          <p:nvPr>
            <p:ph type="title"/>
          </p:nvPr>
        </p:nvSpPr>
        <p:spPr/>
        <p:txBody>
          <a:bodyPr/>
          <a:lstStyle/>
          <a:p>
            <a:r>
              <a:rPr lang="en-GB" dirty="0"/>
              <a:t>Literature Review (cont’d)</a:t>
            </a:r>
          </a:p>
        </p:txBody>
      </p:sp>
      <p:sp>
        <p:nvSpPr>
          <p:cNvPr id="3" name="Content Placeholder 2">
            <a:extLst>
              <a:ext uri="{FF2B5EF4-FFF2-40B4-BE49-F238E27FC236}">
                <a16:creationId xmlns:a16="http://schemas.microsoft.com/office/drawing/2014/main" id="{7F2676A5-A5DA-4572-89B7-C3546941C221}"/>
              </a:ext>
            </a:extLst>
          </p:cNvPr>
          <p:cNvSpPr>
            <a:spLocks noGrp="1"/>
          </p:cNvSpPr>
          <p:nvPr>
            <p:ph idx="1"/>
          </p:nvPr>
        </p:nvSpPr>
        <p:spPr/>
        <p:txBody>
          <a:bodyPr/>
          <a:lstStyle/>
          <a:p>
            <a:r>
              <a:rPr lang="en-GB" dirty="0"/>
              <a:t>The literature review is critical evidence found from the research looked at. Therefore, summarising of all evidence that is considered important to sustainability in construction. </a:t>
            </a:r>
          </a:p>
          <a:p>
            <a:r>
              <a:rPr lang="en-GB" dirty="0"/>
              <a:t>Successfully take points from research already conducted, to help further understanding. To also evaluate current evidence is being put forward. </a:t>
            </a:r>
          </a:p>
          <a:p>
            <a:r>
              <a:rPr lang="en-GB" dirty="0"/>
              <a:t>Reliable sources to be used, journals, articles and research papers already published.</a:t>
            </a:r>
          </a:p>
        </p:txBody>
      </p:sp>
    </p:spTree>
    <p:extLst>
      <p:ext uri="{BB962C8B-B14F-4D97-AF65-F5344CB8AC3E}">
        <p14:creationId xmlns:p14="http://schemas.microsoft.com/office/powerpoint/2010/main" val="1869459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Methodology: Research design </a:t>
            </a:r>
          </a:p>
        </p:txBody>
      </p:sp>
      <p:sp>
        <p:nvSpPr>
          <p:cNvPr id="3" name="Content Placeholder 2"/>
          <p:cNvSpPr>
            <a:spLocks noGrp="1"/>
          </p:cNvSpPr>
          <p:nvPr>
            <p:ph idx="1"/>
          </p:nvPr>
        </p:nvSpPr>
        <p:spPr>
          <a:xfrm>
            <a:off x="838200" y="1491516"/>
            <a:ext cx="10515600" cy="5032375"/>
          </a:xfrm>
        </p:spPr>
        <p:txBody>
          <a:bodyPr>
            <a:normAutofit/>
          </a:bodyPr>
          <a:lstStyle/>
          <a:p>
            <a:r>
              <a:rPr lang="en-GB" dirty="0"/>
              <a:t>To meet the objective of this research, I will use a mixed research design made up of qualitative and quantitative data collection.</a:t>
            </a:r>
          </a:p>
          <a:p>
            <a:endParaRPr lang="en-GB" dirty="0"/>
          </a:p>
          <a:p>
            <a:r>
              <a:rPr lang="en-GB" dirty="0"/>
              <a:t>Qualitative data will show how deep the research phenomenon is and the quantitative will show how valid and reliable the results are.</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984025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Collection Methods</a:t>
            </a:r>
          </a:p>
        </p:txBody>
      </p:sp>
      <p:sp>
        <p:nvSpPr>
          <p:cNvPr id="3" name="Content Placeholder 2"/>
          <p:cNvSpPr>
            <a:spLocks noGrp="1"/>
          </p:cNvSpPr>
          <p:nvPr>
            <p:ph idx="1"/>
          </p:nvPr>
        </p:nvSpPr>
        <p:spPr/>
        <p:txBody>
          <a:bodyPr/>
          <a:lstStyle/>
          <a:p>
            <a:r>
              <a:rPr lang="en-GB" dirty="0"/>
              <a:t> To answer the research questions, a well structured questionnaire with open ends will be administered to stakeholders in the UK construction industries and local government officials. </a:t>
            </a:r>
          </a:p>
          <a:p>
            <a:r>
              <a:rPr lang="en-GB" dirty="0"/>
              <a:t>Conducting a set of interviews with a wide range of candidates, including local MP’s and individuals in the industry. The aim of these interviews are to expanded on the research objectives, which are set out. </a:t>
            </a:r>
          </a:p>
          <a:p>
            <a:endParaRPr lang="en-GB" dirty="0"/>
          </a:p>
          <a:p>
            <a:r>
              <a:rPr lang="en-GB" dirty="0"/>
              <a:t>Conduct interviews with local representatives and individuals in the industry. </a:t>
            </a:r>
          </a:p>
          <a:p>
            <a:r>
              <a:rPr lang="en-GB" dirty="0"/>
              <a:t>The interview questions aim to investigate different views on sustainability in the construction industry and opinions on government involvement.</a:t>
            </a:r>
          </a:p>
          <a:p>
            <a:endParaRPr lang="en-GB" dirty="0"/>
          </a:p>
        </p:txBody>
      </p:sp>
    </p:spTree>
    <p:extLst>
      <p:ext uri="{BB962C8B-B14F-4D97-AF65-F5344CB8AC3E}">
        <p14:creationId xmlns:p14="http://schemas.microsoft.com/office/powerpoint/2010/main" val="1023956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Sampling Size and Technique</a:t>
            </a:r>
          </a:p>
        </p:txBody>
      </p:sp>
      <p:sp>
        <p:nvSpPr>
          <p:cNvPr id="3" name="Content Placeholder 2"/>
          <p:cNvSpPr>
            <a:spLocks noGrp="1"/>
          </p:cNvSpPr>
          <p:nvPr>
            <p:ph idx="1"/>
          </p:nvPr>
        </p:nvSpPr>
        <p:spPr/>
        <p:txBody>
          <a:bodyPr/>
          <a:lstStyle/>
          <a:p>
            <a:endParaRPr lang="en-GB" dirty="0"/>
          </a:p>
          <a:p>
            <a:r>
              <a:rPr lang="en-GB" dirty="0"/>
              <a:t>This research study will be completed with 15 respondents; 5 local government representatives, 5 construction company workers and 5 environmental protection NGO workers.</a:t>
            </a:r>
          </a:p>
          <a:p>
            <a:endParaRPr lang="en-GB" dirty="0"/>
          </a:p>
          <a:p>
            <a:r>
              <a:rPr lang="en-GB" dirty="0"/>
              <a:t>The questionnaires will aim to get a broad opinion from the different parties, as this will be used to compare the data from different perspectives. </a:t>
            </a:r>
          </a:p>
          <a:p>
            <a:endParaRPr lang="en-GB" dirty="0"/>
          </a:p>
          <a:p>
            <a:endParaRPr lang="en-GB" dirty="0"/>
          </a:p>
        </p:txBody>
      </p:sp>
    </p:spTree>
    <p:extLst>
      <p:ext uri="{BB962C8B-B14F-4D97-AF65-F5344CB8AC3E}">
        <p14:creationId xmlns:p14="http://schemas.microsoft.com/office/powerpoint/2010/main" val="2985070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861C4-3015-4B0A-8C78-7A5D27B00E64}"/>
              </a:ext>
            </a:extLst>
          </p:cNvPr>
          <p:cNvSpPr>
            <a:spLocks noGrp="1"/>
          </p:cNvSpPr>
          <p:nvPr>
            <p:ph type="title"/>
          </p:nvPr>
        </p:nvSpPr>
        <p:spPr/>
        <p:txBody>
          <a:bodyPr/>
          <a:lstStyle/>
          <a:p>
            <a:r>
              <a:rPr lang="en-GB" dirty="0"/>
              <a:t>Data Analysis</a:t>
            </a:r>
          </a:p>
        </p:txBody>
      </p:sp>
      <p:sp>
        <p:nvSpPr>
          <p:cNvPr id="3" name="Content Placeholder 2">
            <a:extLst>
              <a:ext uri="{FF2B5EF4-FFF2-40B4-BE49-F238E27FC236}">
                <a16:creationId xmlns:a16="http://schemas.microsoft.com/office/drawing/2014/main" id="{38E3B3F6-77CD-40D1-A313-31776D0618D3}"/>
              </a:ext>
            </a:extLst>
          </p:cNvPr>
          <p:cNvSpPr>
            <a:spLocks noGrp="1"/>
          </p:cNvSpPr>
          <p:nvPr>
            <p:ph idx="1"/>
          </p:nvPr>
        </p:nvSpPr>
        <p:spPr>
          <a:xfrm>
            <a:off x="677334" y="1491916"/>
            <a:ext cx="8596668" cy="5366083"/>
          </a:xfrm>
        </p:spPr>
        <p:txBody>
          <a:bodyPr>
            <a:normAutofit/>
          </a:bodyPr>
          <a:lstStyle/>
          <a:p>
            <a:endParaRPr lang="en-GB" dirty="0"/>
          </a:p>
          <a:p>
            <a:pPr marL="0" indent="0">
              <a:buNone/>
            </a:pPr>
            <a:r>
              <a:rPr lang="en-GB" dirty="0"/>
              <a:t>Quantitative Data:</a:t>
            </a:r>
          </a:p>
          <a:p>
            <a:r>
              <a:rPr lang="en-GB" dirty="0"/>
              <a:t>This will be analysed through descriptive statistics and displayed in figure and/or chats for clarity (Sauder et al, 2012). </a:t>
            </a:r>
          </a:p>
          <a:p>
            <a:r>
              <a:rPr lang="en-GB" dirty="0"/>
              <a:t>Compile data on Microsoft excel</a:t>
            </a:r>
          </a:p>
          <a:p>
            <a:r>
              <a:rPr lang="en-GB" dirty="0"/>
              <a:t>Interpret data to answer each question. </a:t>
            </a:r>
          </a:p>
          <a:p>
            <a:r>
              <a:rPr lang="en-GB" dirty="0"/>
              <a:t>Draw conclusions</a:t>
            </a:r>
          </a:p>
          <a:p>
            <a:pPr marL="0" indent="0">
              <a:buNone/>
            </a:pPr>
            <a:r>
              <a:rPr lang="en-GB" dirty="0"/>
              <a:t>Qualitative data:</a:t>
            </a:r>
          </a:p>
          <a:p>
            <a:r>
              <a:rPr lang="en-GB" dirty="0"/>
              <a:t>Comparative method</a:t>
            </a:r>
          </a:p>
          <a:p>
            <a:r>
              <a:rPr lang="en-GB" dirty="0"/>
              <a:t>Examine the interviews for insight</a:t>
            </a:r>
          </a:p>
          <a:p>
            <a:r>
              <a:rPr lang="en-GB" dirty="0"/>
              <a:t>Utilize data gathered from the interviews to validate  the findings other data sources.</a:t>
            </a:r>
          </a:p>
        </p:txBody>
      </p:sp>
    </p:spTree>
    <p:extLst>
      <p:ext uri="{BB962C8B-B14F-4D97-AF65-F5344CB8AC3E}">
        <p14:creationId xmlns:p14="http://schemas.microsoft.com/office/powerpoint/2010/main" val="82510922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114</TotalTime>
  <Words>814</Words>
  <Application>Microsoft Office PowerPoint</Application>
  <PresentationFormat>Widescreen</PresentationFormat>
  <Paragraphs>81</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The Commitment and Application of Sustainability in Construction</vt:lpstr>
      <vt:lpstr>Contents </vt:lpstr>
      <vt:lpstr>Background </vt:lpstr>
      <vt:lpstr>Background (cont’d) </vt:lpstr>
      <vt:lpstr>The Problem  </vt:lpstr>
      <vt:lpstr>The Purpose </vt:lpstr>
      <vt:lpstr>General Objective</vt:lpstr>
      <vt:lpstr>Specific objectives</vt:lpstr>
      <vt:lpstr>Specific objectives ( Cont’d)</vt:lpstr>
      <vt:lpstr>Literature Review</vt:lpstr>
      <vt:lpstr>Literature Review (cont’d)</vt:lpstr>
      <vt:lpstr>Methodology: Research design </vt:lpstr>
      <vt:lpstr>Data Collection Methods</vt:lpstr>
      <vt:lpstr>Sampling Size and Technique</vt:lpstr>
      <vt:lpstr>Data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Commitment and Application of Sustainability in Construction</dc:title>
  <dc:creator> </dc:creator>
  <cp:lastModifiedBy> </cp:lastModifiedBy>
  <cp:revision>12</cp:revision>
  <dcterms:created xsi:type="dcterms:W3CDTF">2019-03-13T22:02:09Z</dcterms:created>
  <dcterms:modified xsi:type="dcterms:W3CDTF">2019-03-13T23:56:34Z</dcterms:modified>
</cp:coreProperties>
</file>