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9"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46" autoAdjust="0"/>
    <p:restoredTop sz="94660"/>
  </p:normalViewPr>
  <p:slideViewPr>
    <p:cSldViewPr snapToGrid="0">
      <p:cViewPr varScale="1">
        <p:scale>
          <a:sx n="62" d="100"/>
          <a:sy n="62" d="100"/>
        </p:scale>
        <p:origin x="636"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_rels/data3.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ata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CCB1FC0-E422-47C9-A3F1-7EA81DBD1874}"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234DB1C0-2C4E-4A8C-BCF4-D66074BE14E0}">
      <dgm:prSet/>
      <dgm:spPr/>
      <dgm:t>
        <a:bodyPr/>
        <a:lstStyle/>
        <a:p>
          <a:r>
            <a:rPr lang="en-GB"/>
            <a:t>High-context culture: meaning relies on shared understanding, not explicit words.</a:t>
          </a:r>
          <a:endParaRPr lang="en-US"/>
        </a:p>
      </dgm:t>
    </dgm:pt>
    <dgm:pt modelId="{F4A0C3FB-C967-4924-9AE5-561F2D5DB89C}" type="parTrans" cxnId="{8EA71999-E841-41A2-9269-D49A789E35EA}">
      <dgm:prSet/>
      <dgm:spPr/>
      <dgm:t>
        <a:bodyPr/>
        <a:lstStyle/>
        <a:p>
          <a:endParaRPr lang="en-US"/>
        </a:p>
      </dgm:t>
    </dgm:pt>
    <dgm:pt modelId="{52AC817D-55CE-4DA7-ACBC-AC0838463142}" type="sibTrans" cxnId="{8EA71999-E841-41A2-9269-D49A789E35EA}">
      <dgm:prSet/>
      <dgm:spPr/>
      <dgm:t>
        <a:bodyPr/>
        <a:lstStyle/>
        <a:p>
          <a:endParaRPr lang="en-US"/>
        </a:p>
      </dgm:t>
    </dgm:pt>
    <dgm:pt modelId="{1DC4E668-AD21-4512-A2D9-5A2E5235AE24}">
      <dgm:prSet/>
      <dgm:spPr/>
      <dgm:t>
        <a:bodyPr/>
        <a:lstStyle/>
        <a:p>
          <a:r>
            <a:rPr lang="en-GB"/>
            <a:t>Traditions guide communication, especially strong food-related cultural rituals (Jandt, 2016).</a:t>
          </a:r>
          <a:endParaRPr lang="en-US"/>
        </a:p>
      </dgm:t>
    </dgm:pt>
    <dgm:pt modelId="{E92D9AFB-F91C-449F-8D42-3A8EEE315F65}" type="parTrans" cxnId="{FFD9FC17-A34E-4325-B47D-9A0ADD77477E}">
      <dgm:prSet/>
      <dgm:spPr/>
      <dgm:t>
        <a:bodyPr/>
        <a:lstStyle/>
        <a:p>
          <a:endParaRPr lang="en-US"/>
        </a:p>
      </dgm:t>
    </dgm:pt>
    <dgm:pt modelId="{810C7924-0A11-4B11-8DC9-1AEC1D84AD85}" type="sibTrans" cxnId="{FFD9FC17-A34E-4325-B47D-9A0ADD77477E}">
      <dgm:prSet/>
      <dgm:spPr/>
      <dgm:t>
        <a:bodyPr/>
        <a:lstStyle/>
        <a:p>
          <a:endParaRPr lang="en-US"/>
        </a:p>
      </dgm:t>
    </dgm:pt>
    <dgm:pt modelId="{77AF6A0F-40DA-49DD-9E8B-F45933CE5073}">
      <dgm:prSet/>
      <dgm:spPr/>
      <dgm:t>
        <a:bodyPr/>
        <a:lstStyle/>
        <a:p>
          <a:r>
            <a:rPr lang="en-GB"/>
            <a:t>Food rituals symbolise respect, unity, and relational connection in Romania.</a:t>
          </a:r>
          <a:endParaRPr lang="en-US"/>
        </a:p>
      </dgm:t>
    </dgm:pt>
    <dgm:pt modelId="{1E145637-6FE8-4246-8BBD-099BBC3015EF}" type="parTrans" cxnId="{426F6118-E433-4986-83CC-AA27CEE256C4}">
      <dgm:prSet/>
      <dgm:spPr/>
      <dgm:t>
        <a:bodyPr/>
        <a:lstStyle/>
        <a:p>
          <a:endParaRPr lang="en-US"/>
        </a:p>
      </dgm:t>
    </dgm:pt>
    <dgm:pt modelId="{6650836E-7698-4B65-A081-AD675D3EE7CF}" type="sibTrans" cxnId="{426F6118-E433-4986-83CC-AA27CEE256C4}">
      <dgm:prSet/>
      <dgm:spPr/>
      <dgm:t>
        <a:bodyPr/>
        <a:lstStyle/>
        <a:p>
          <a:endParaRPr lang="en-US"/>
        </a:p>
      </dgm:t>
    </dgm:pt>
    <dgm:pt modelId="{6BB9EBE7-6D89-4C84-8D72-FADDC86BE198}">
      <dgm:prSet/>
      <dgm:spPr/>
      <dgm:t>
        <a:bodyPr/>
        <a:lstStyle/>
        <a:p>
          <a:r>
            <a:rPr lang="en-GB"/>
            <a:t>Non-verbal cues like gestures and tone carry essential meaning.</a:t>
          </a:r>
          <a:endParaRPr lang="en-US"/>
        </a:p>
      </dgm:t>
    </dgm:pt>
    <dgm:pt modelId="{E744AB9A-BD52-4596-AEF0-99045A617A18}" type="parTrans" cxnId="{20F44925-2427-426D-93EF-28E0D47D4C24}">
      <dgm:prSet/>
      <dgm:spPr/>
      <dgm:t>
        <a:bodyPr/>
        <a:lstStyle/>
        <a:p>
          <a:endParaRPr lang="en-US"/>
        </a:p>
      </dgm:t>
    </dgm:pt>
    <dgm:pt modelId="{130B5CEA-0198-422C-AA0C-43AB066D418F}" type="sibTrans" cxnId="{20F44925-2427-426D-93EF-28E0D47D4C24}">
      <dgm:prSet/>
      <dgm:spPr/>
      <dgm:t>
        <a:bodyPr/>
        <a:lstStyle/>
        <a:p>
          <a:endParaRPr lang="en-US"/>
        </a:p>
      </dgm:t>
    </dgm:pt>
    <dgm:pt modelId="{77D06364-1667-4B6C-89F4-1BC3BA65015F}">
      <dgm:prSet/>
      <dgm:spPr/>
      <dgm:t>
        <a:bodyPr/>
        <a:lstStyle/>
        <a:p>
          <a:r>
            <a:rPr lang="en-GB"/>
            <a:t>Hospitality behaviours communicate warmth, trust, and relational intentions.</a:t>
          </a:r>
          <a:endParaRPr lang="en-US"/>
        </a:p>
      </dgm:t>
    </dgm:pt>
    <dgm:pt modelId="{9037624F-D015-4ED9-A76E-E2512FBAF218}" type="parTrans" cxnId="{A16C18E2-9C38-44E7-92E5-E561FC643B03}">
      <dgm:prSet/>
      <dgm:spPr/>
      <dgm:t>
        <a:bodyPr/>
        <a:lstStyle/>
        <a:p>
          <a:endParaRPr lang="en-US"/>
        </a:p>
      </dgm:t>
    </dgm:pt>
    <dgm:pt modelId="{FEB076CE-3394-4CB3-BD01-B89AB27F703D}" type="sibTrans" cxnId="{A16C18E2-9C38-44E7-92E5-E561FC643B03}">
      <dgm:prSet/>
      <dgm:spPr/>
      <dgm:t>
        <a:bodyPr/>
        <a:lstStyle/>
        <a:p>
          <a:endParaRPr lang="en-US"/>
        </a:p>
      </dgm:t>
    </dgm:pt>
    <dgm:pt modelId="{FC450287-EA6E-473D-92A4-E60FEAAEF59F}" type="pres">
      <dgm:prSet presAssocID="{0CCB1FC0-E422-47C9-A3F1-7EA81DBD1874}" presName="linear" presStyleCnt="0">
        <dgm:presLayoutVars>
          <dgm:animLvl val="lvl"/>
          <dgm:resizeHandles val="exact"/>
        </dgm:presLayoutVars>
      </dgm:prSet>
      <dgm:spPr/>
    </dgm:pt>
    <dgm:pt modelId="{E90C1A22-1B8A-4BEC-8731-A307F616769C}" type="pres">
      <dgm:prSet presAssocID="{234DB1C0-2C4E-4A8C-BCF4-D66074BE14E0}" presName="parentText" presStyleLbl="node1" presStyleIdx="0" presStyleCnt="5">
        <dgm:presLayoutVars>
          <dgm:chMax val="0"/>
          <dgm:bulletEnabled val="1"/>
        </dgm:presLayoutVars>
      </dgm:prSet>
      <dgm:spPr/>
    </dgm:pt>
    <dgm:pt modelId="{613647AC-95B3-4D89-A37F-F9BED155F23A}" type="pres">
      <dgm:prSet presAssocID="{52AC817D-55CE-4DA7-ACBC-AC0838463142}" presName="spacer" presStyleCnt="0"/>
      <dgm:spPr/>
    </dgm:pt>
    <dgm:pt modelId="{2C98C494-FE97-4342-B901-065B89D1EF30}" type="pres">
      <dgm:prSet presAssocID="{1DC4E668-AD21-4512-A2D9-5A2E5235AE24}" presName="parentText" presStyleLbl="node1" presStyleIdx="1" presStyleCnt="5">
        <dgm:presLayoutVars>
          <dgm:chMax val="0"/>
          <dgm:bulletEnabled val="1"/>
        </dgm:presLayoutVars>
      </dgm:prSet>
      <dgm:spPr/>
    </dgm:pt>
    <dgm:pt modelId="{99E49690-6229-4242-8910-922EA2F1C3D4}" type="pres">
      <dgm:prSet presAssocID="{810C7924-0A11-4B11-8DC9-1AEC1D84AD85}" presName="spacer" presStyleCnt="0"/>
      <dgm:spPr/>
    </dgm:pt>
    <dgm:pt modelId="{34406062-7DC5-4FEE-BFBB-837FAF47B595}" type="pres">
      <dgm:prSet presAssocID="{77AF6A0F-40DA-49DD-9E8B-F45933CE5073}" presName="parentText" presStyleLbl="node1" presStyleIdx="2" presStyleCnt="5">
        <dgm:presLayoutVars>
          <dgm:chMax val="0"/>
          <dgm:bulletEnabled val="1"/>
        </dgm:presLayoutVars>
      </dgm:prSet>
      <dgm:spPr/>
    </dgm:pt>
    <dgm:pt modelId="{43ABA7F6-2FC8-49BC-94C2-F43B13BF4B07}" type="pres">
      <dgm:prSet presAssocID="{6650836E-7698-4B65-A081-AD675D3EE7CF}" presName="spacer" presStyleCnt="0"/>
      <dgm:spPr/>
    </dgm:pt>
    <dgm:pt modelId="{6FB0AEA7-E8DD-4813-BE21-5097C6D7C475}" type="pres">
      <dgm:prSet presAssocID="{6BB9EBE7-6D89-4C84-8D72-FADDC86BE198}" presName="parentText" presStyleLbl="node1" presStyleIdx="3" presStyleCnt="5">
        <dgm:presLayoutVars>
          <dgm:chMax val="0"/>
          <dgm:bulletEnabled val="1"/>
        </dgm:presLayoutVars>
      </dgm:prSet>
      <dgm:spPr/>
    </dgm:pt>
    <dgm:pt modelId="{B2D4870D-595C-44C2-8644-1008A78369CA}" type="pres">
      <dgm:prSet presAssocID="{130B5CEA-0198-422C-AA0C-43AB066D418F}" presName="spacer" presStyleCnt="0"/>
      <dgm:spPr/>
    </dgm:pt>
    <dgm:pt modelId="{46666206-225E-465F-A412-B481BF4649B3}" type="pres">
      <dgm:prSet presAssocID="{77D06364-1667-4B6C-89F4-1BC3BA65015F}" presName="parentText" presStyleLbl="node1" presStyleIdx="4" presStyleCnt="5">
        <dgm:presLayoutVars>
          <dgm:chMax val="0"/>
          <dgm:bulletEnabled val="1"/>
        </dgm:presLayoutVars>
      </dgm:prSet>
      <dgm:spPr/>
    </dgm:pt>
  </dgm:ptLst>
  <dgm:cxnLst>
    <dgm:cxn modelId="{FFD9FC17-A34E-4325-B47D-9A0ADD77477E}" srcId="{0CCB1FC0-E422-47C9-A3F1-7EA81DBD1874}" destId="{1DC4E668-AD21-4512-A2D9-5A2E5235AE24}" srcOrd="1" destOrd="0" parTransId="{E92D9AFB-F91C-449F-8D42-3A8EEE315F65}" sibTransId="{810C7924-0A11-4B11-8DC9-1AEC1D84AD85}"/>
    <dgm:cxn modelId="{426F6118-E433-4986-83CC-AA27CEE256C4}" srcId="{0CCB1FC0-E422-47C9-A3F1-7EA81DBD1874}" destId="{77AF6A0F-40DA-49DD-9E8B-F45933CE5073}" srcOrd="2" destOrd="0" parTransId="{1E145637-6FE8-4246-8BBD-099BBC3015EF}" sibTransId="{6650836E-7698-4B65-A081-AD675D3EE7CF}"/>
    <dgm:cxn modelId="{20F44925-2427-426D-93EF-28E0D47D4C24}" srcId="{0CCB1FC0-E422-47C9-A3F1-7EA81DBD1874}" destId="{6BB9EBE7-6D89-4C84-8D72-FADDC86BE198}" srcOrd="3" destOrd="0" parTransId="{E744AB9A-BD52-4596-AEF0-99045A617A18}" sibTransId="{130B5CEA-0198-422C-AA0C-43AB066D418F}"/>
    <dgm:cxn modelId="{5AF60F6C-C367-4620-AD9F-85B11446DDB8}" type="presOf" srcId="{6BB9EBE7-6D89-4C84-8D72-FADDC86BE198}" destId="{6FB0AEA7-E8DD-4813-BE21-5097C6D7C475}" srcOrd="0" destOrd="0" presId="urn:microsoft.com/office/officeart/2005/8/layout/vList2"/>
    <dgm:cxn modelId="{7F097278-1A54-4D0C-9B09-B7BA5B669F3C}" type="presOf" srcId="{77D06364-1667-4B6C-89F4-1BC3BA65015F}" destId="{46666206-225E-465F-A412-B481BF4649B3}" srcOrd="0" destOrd="0" presId="urn:microsoft.com/office/officeart/2005/8/layout/vList2"/>
    <dgm:cxn modelId="{8EA71999-E841-41A2-9269-D49A789E35EA}" srcId="{0CCB1FC0-E422-47C9-A3F1-7EA81DBD1874}" destId="{234DB1C0-2C4E-4A8C-BCF4-D66074BE14E0}" srcOrd="0" destOrd="0" parTransId="{F4A0C3FB-C967-4924-9AE5-561F2D5DB89C}" sibTransId="{52AC817D-55CE-4DA7-ACBC-AC0838463142}"/>
    <dgm:cxn modelId="{100209B3-8590-4337-BF47-22758BCD6F5F}" type="presOf" srcId="{1DC4E668-AD21-4512-A2D9-5A2E5235AE24}" destId="{2C98C494-FE97-4342-B901-065B89D1EF30}" srcOrd="0" destOrd="0" presId="urn:microsoft.com/office/officeart/2005/8/layout/vList2"/>
    <dgm:cxn modelId="{20A129B4-85AC-4BAD-B814-58C0E392435E}" type="presOf" srcId="{0CCB1FC0-E422-47C9-A3F1-7EA81DBD1874}" destId="{FC450287-EA6E-473D-92A4-E60FEAAEF59F}" srcOrd="0" destOrd="0" presId="urn:microsoft.com/office/officeart/2005/8/layout/vList2"/>
    <dgm:cxn modelId="{2D74BCCF-7724-4DAC-96EC-51CC75D2C2B4}" type="presOf" srcId="{77AF6A0F-40DA-49DD-9E8B-F45933CE5073}" destId="{34406062-7DC5-4FEE-BFBB-837FAF47B595}" srcOrd="0" destOrd="0" presId="urn:microsoft.com/office/officeart/2005/8/layout/vList2"/>
    <dgm:cxn modelId="{A16C18E2-9C38-44E7-92E5-E561FC643B03}" srcId="{0CCB1FC0-E422-47C9-A3F1-7EA81DBD1874}" destId="{77D06364-1667-4B6C-89F4-1BC3BA65015F}" srcOrd="4" destOrd="0" parTransId="{9037624F-D015-4ED9-A76E-E2512FBAF218}" sibTransId="{FEB076CE-3394-4CB3-BD01-B89AB27F703D}"/>
    <dgm:cxn modelId="{79CC97F7-FB39-478C-81D2-25285F3A12DD}" type="presOf" srcId="{234DB1C0-2C4E-4A8C-BCF4-D66074BE14E0}" destId="{E90C1A22-1B8A-4BEC-8731-A307F616769C}" srcOrd="0" destOrd="0" presId="urn:microsoft.com/office/officeart/2005/8/layout/vList2"/>
    <dgm:cxn modelId="{1E4E1502-55BD-405D-B3D5-F241C4E26BFF}" type="presParOf" srcId="{FC450287-EA6E-473D-92A4-E60FEAAEF59F}" destId="{E90C1A22-1B8A-4BEC-8731-A307F616769C}" srcOrd="0" destOrd="0" presId="urn:microsoft.com/office/officeart/2005/8/layout/vList2"/>
    <dgm:cxn modelId="{D57C73A7-DA2E-409B-A525-0B60E3008861}" type="presParOf" srcId="{FC450287-EA6E-473D-92A4-E60FEAAEF59F}" destId="{613647AC-95B3-4D89-A37F-F9BED155F23A}" srcOrd="1" destOrd="0" presId="urn:microsoft.com/office/officeart/2005/8/layout/vList2"/>
    <dgm:cxn modelId="{8C596C6F-3ACE-4295-B070-AB915762B405}" type="presParOf" srcId="{FC450287-EA6E-473D-92A4-E60FEAAEF59F}" destId="{2C98C494-FE97-4342-B901-065B89D1EF30}" srcOrd="2" destOrd="0" presId="urn:microsoft.com/office/officeart/2005/8/layout/vList2"/>
    <dgm:cxn modelId="{CFE5E96E-619F-4959-A93A-4C8E5CE3AD0E}" type="presParOf" srcId="{FC450287-EA6E-473D-92A4-E60FEAAEF59F}" destId="{99E49690-6229-4242-8910-922EA2F1C3D4}" srcOrd="3" destOrd="0" presId="urn:microsoft.com/office/officeart/2005/8/layout/vList2"/>
    <dgm:cxn modelId="{28464A8A-0B90-4CA8-963F-F6E8435A6584}" type="presParOf" srcId="{FC450287-EA6E-473D-92A4-E60FEAAEF59F}" destId="{34406062-7DC5-4FEE-BFBB-837FAF47B595}" srcOrd="4" destOrd="0" presId="urn:microsoft.com/office/officeart/2005/8/layout/vList2"/>
    <dgm:cxn modelId="{15514D34-C91E-414A-A5EB-0E7898E7FE6E}" type="presParOf" srcId="{FC450287-EA6E-473D-92A4-E60FEAAEF59F}" destId="{43ABA7F6-2FC8-49BC-94C2-F43B13BF4B07}" srcOrd="5" destOrd="0" presId="urn:microsoft.com/office/officeart/2005/8/layout/vList2"/>
    <dgm:cxn modelId="{38741B58-FBFD-4934-B576-98AA4DEADA70}" type="presParOf" srcId="{FC450287-EA6E-473D-92A4-E60FEAAEF59F}" destId="{6FB0AEA7-E8DD-4813-BE21-5097C6D7C475}" srcOrd="6" destOrd="0" presId="urn:microsoft.com/office/officeart/2005/8/layout/vList2"/>
    <dgm:cxn modelId="{71B245CA-ACA5-4B50-B69C-CA6C539AE38F}" type="presParOf" srcId="{FC450287-EA6E-473D-92A4-E60FEAAEF59F}" destId="{B2D4870D-595C-44C2-8644-1008A78369CA}" srcOrd="7" destOrd="0" presId="urn:microsoft.com/office/officeart/2005/8/layout/vList2"/>
    <dgm:cxn modelId="{BE64133F-6C6B-4DE9-91F1-818459A12B0B}" type="presParOf" srcId="{FC450287-EA6E-473D-92A4-E60FEAAEF59F}" destId="{46666206-225E-465F-A412-B481BF4649B3}"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072F933-0385-4AFC-9D8A-753267570BD7}"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89FD32FF-5D12-487F-A872-42006DA73A20}">
      <dgm:prSet/>
      <dgm:spPr/>
      <dgm:t>
        <a:bodyPr/>
        <a:lstStyle/>
        <a:p>
          <a:r>
            <a:rPr lang="en-IN"/>
            <a:t>Culture forms shared meanings passed across generations and communities.</a:t>
          </a:r>
          <a:endParaRPr lang="en-US"/>
        </a:p>
      </dgm:t>
    </dgm:pt>
    <dgm:pt modelId="{663F894E-A398-431E-9A8A-F661527648C6}" type="parTrans" cxnId="{A7F8B5CB-3947-4C66-820B-B3D18BB2BB0E}">
      <dgm:prSet/>
      <dgm:spPr/>
      <dgm:t>
        <a:bodyPr/>
        <a:lstStyle/>
        <a:p>
          <a:endParaRPr lang="en-US"/>
        </a:p>
      </dgm:t>
    </dgm:pt>
    <dgm:pt modelId="{F694F837-9C6C-4BE0-A2D5-D0D8B42C5667}" type="sibTrans" cxnId="{A7F8B5CB-3947-4C66-820B-B3D18BB2BB0E}">
      <dgm:prSet/>
      <dgm:spPr/>
      <dgm:t>
        <a:bodyPr/>
        <a:lstStyle/>
        <a:p>
          <a:endParaRPr lang="en-US"/>
        </a:p>
      </dgm:t>
    </dgm:pt>
    <dgm:pt modelId="{25C76A50-28F9-4DF6-8E9D-3797F1818522}">
      <dgm:prSet/>
      <dgm:spPr/>
      <dgm:t>
        <a:bodyPr/>
        <a:lstStyle/>
        <a:p>
          <a:r>
            <a:rPr lang="en-IN"/>
            <a:t>Food rituals express collective identity and deep cultural belonging.</a:t>
          </a:r>
          <a:endParaRPr lang="en-US"/>
        </a:p>
      </dgm:t>
    </dgm:pt>
    <dgm:pt modelId="{0F0A6B92-20F9-4B3C-8118-9C5F076F89D9}" type="parTrans" cxnId="{0DA390D6-7412-44E3-8082-6D6BB9EA3484}">
      <dgm:prSet/>
      <dgm:spPr/>
      <dgm:t>
        <a:bodyPr/>
        <a:lstStyle/>
        <a:p>
          <a:endParaRPr lang="en-US"/>
        </a:p>
      </dgm:t>
    </dgm:pt>
    <dgm:pt modelId="{D19F56BC-2DCE-48A9-87B4-F390F27DF26B}" type="sibTrans" cxnId="{0DA390D6-7412-44E3-8082-6D6BB9EA3484}">
      <dgm:prSet/>
      <dgm:spPr/>
      <dgm:t>
        <a:bodyPr/>
        <a:lstStyle/>
        <a:p>
          <a:endParaRPr lang="en-US"/>
        </a:p>
      </dgm:t>
    </dgm:pt>
    <dgm:pt modelId="{CE8D0DB5-1E8C-4581-92B8-F217D4348972}">
      <dgm:prSet/>
      <dgm:spPr/>
      <dgm:t>
        <a:bodyPr/>
        <a:lstStyle/>
        <a:p>
          <a:r>
            <a:rPr lang="en-IN"/>
            <a:t>Shared meals strengthen relationships and reduce interpersonal social distance (</a:t>
          </a:r>
          <a:r>
            <a:rPr lang="en-GB"/>
            <a:t>Samovar, McDaniel and Jandt, 2010)</a:t>
          </a:r>
          <a:r>
            <a:rPr lang="en-IN"/>
            <a:t>.</a:t>
          </a:r>
          <a:endParaRPr lang="en-US"/>
        </a:p>
      </dgm:t>
    </dgm:pt>
    <dgm:pt modelId="{C0384CAD-04E5-4380-9E56-9A725A73620A}" type="parTrans" cxnId="{4EC52176-BA97-4FD5-9782-563D1B5D9ED1}">
      <dgm:prSet/>
      <dgm:spPr/>
      <dgm:t>
        <a:bodyPr/>
        <a:lstStyle/>
        <a:p>
          <a:endParaRPr lang="en-US"/>
        </a:p>
      </dgm:t>
    </dgm:pt>
    <dgm:pt modelId="{0978455F-751B-4D09-B6DF-75ABC7892E20}" type="sibTrans" cxnId="{4EC52176-BA97-4FD5-9782-563D1B5D9ED1}">
      <dgm:prSet/>
      <dgm:spPr/>
      <dgm:t>
        <a:bodyPr/>
        <a:lstStyle/>
        <a:p>
          <a:endParaRPr lang="en-US"/>
        </a:p>
      </dgm:t>
    </dgm:pt>
    <dgm:pt modelId="{F371AC92-EDEA-46FF-AFF9-16F3D5C97AD4}" type="pres">
      <dgm:prSet presAssocID="{E072F933-0385-4AFC-9D8A-753267570BD7}" presName="linear" presStyleCnt="0">
        <dgm:presLayoutVars>
          <dgm:animLvl val="lvl"/>
          <dgm:resizeHandles val="exact"/>
        </dgm:presLayoutVars>
      </dgm:prSet>
      <dgm:spPr/>
    </dgm:pt>
    <dgm:pt modelId="{7BC954F8-DEC1-4BA9-999B-0C8404B87AC2}" type="pres">
      <dgm:prSet presAssocID="{89FD32FF-5D12-487F-A872-42006DA73A20}" presName="parentText" presStyleLbl="node1" presStyleIdx="0" presStyleCnt="3">
        <dgm:presLayoutVars>
          <dgm:chMax val="0"/>
          <dgm:bulletEnabled val="1"/>
        </dgm:presLayoutVars>
      </dgm:prSet>
      <dgm:spPr/>
    </dgm:pt>
    <dgm:pt modelId="{7E9ACB0D-C445-465E-B2A2-3D13B2CD432B}" type="pres">
      <dgm:prSet presAssocID="{F694F837-9C6C-4BE0-A2D5-D0D8B42C5667}" presName="spacer" presStyleCnt="0"/>
      <dgm:spPr/>
    </dgm:pt>
    <dgm:pt modelId="{F2C1D846-58FE-4F8B-98CA-DE7A780D8BC4}" type="pres">
      <dgm:prSet presAssocID="{25C76A50-28F9-4DF6-8E9D-3797F1818522}" presName="parentText" presStyleLbl="node1" presStyleIdx="1" presStyleCnt="3">
        <dgm:presLayoutVars>
          <dgm:chMax val="0"/>
          <dgm:bulletEnabled val="1"/>
        </dgm:presLayoutVars>
      </dgm:prSet>
      <dgm:spPr/>
    </dgm:pt>
    <dgm:pt modelId="{8304ABF9-B825-4D4E-BD46-E3DFDC50CE71}" type="pres">
      <dgm:prSet presAssocID="{D19F56BC-2DCE-48A9-87B4-F390F27DF26B}" presName="spacer" presStyleCnt="0"/>
      <dgm:spPr/>
    </dgm:pt>
    <dgm:pt modelId="{00D14A7E-E201-409C-AC30-D90247A5B334}" type="pres">
      <dgm:prSet presAssocID="{CE8D0DB5-1E8C-4581-92B8-F217D4348972}" presName="parentText" presStyleLbl="node1" presStyleIdx="2" presStyleCnt="3">
        <dgm:presLayoutVars>
          <dgm:chMax val="0"/>
          <dgm:bulletEnabled val="1"/>
        </dgm:presLayoutVars>
      </dgm:prSet>
      <dgm:spPr/>
    </dgm:pt>
  </dgm:ptLst>
  <dgm:cxnLst>
    <dgm:cxn modelId="{99B58C2A-B163-4F0E-8683-4B20688FBDE0}" type="presOf" srcId="{E072F933-0385-4AFC-9D8A-753267570BD7}" destId="{F371AC92-EDEA-46FF-AFF9-16F3D5C97AD4}" srcOrd="0" destOrd="0" presId="urn:microsoft.com/office/officeart/2005/8/layout/vList2"/>
    <dgm:cxn modelId="{467CE73D-F79F-45C9-B014-FF6D29D892EB}" type="presOf" srcId="{25C76A50-28F9-4DF6-8E9D-3797F1818522}" destId="{F2C1D846-58FE-4F8B-98CA-DE7A780D8BC4}" srcOrd="0" destOrd="0" presId="urn:microsoft.com/office/officeart/2005/8/layout/vList2"/>
    <dgm:cxn modelId="{4EC52176-BA97-4FD5-9782-563D1B5D9ED1}" srcId="{E072F933-0385-4AFC-9D8A-753267570BD7}" destId="{CE8D0DB5-1E8C-4581-92B8-F217D4348972}" srcOrd="2" destOrd="0" parTransId="{C0384CAD-04E5-4380-9E56-9A725A73620A}" sibTransId="{0978455F-751B-4D09-B6DF-75ABC7892E20}"/>
    <dgm:cxn modelId="{F65AF184-D4E1-414C-836F-7B4018A4AE2E}" type="presOf" srcId="{CE8D0DB5-1E8C-4581-92B8-F217D4348972}" destId="{00D14A7E-E201-409C-AC30-D90247A5B334}" srcOrd="0" destOrd="0" presId="urn:microsoft.com/office/officeart/2005/8/layout/vList2"/>
    <dgm:cxn modelId="{65C1C695-3011-4F04-A90B-15E5307C8EA3}" type="presOf" srcId="{89FD32FF-5D12-487F-A872-42006DA73A20}" destId="{7BC954F8-DEC1-4BA9-999B-0C8404B87AC2}" srcOrd="0" destOrd="0" presId="urn:microsoft.com/office/officeart/2005/8/layout/vList2"/>
    <dgm:cxn modelId="{A7F8B5CB-3947-4C66-820B-B3D18BB2BB0E}" srcId="{E072F933-0385-4AFC-9D8A-753267570BD7}" destId="{89FD32FF-5D12-487F-A872-42006DA73A20}" srcOrd="0" destOrd="0" parTransId="{663F894E-A398-431E-9A8A-F661527648C6}" sibTransId="{F694F837-9C6C-4BE0-A2D5-D0D8B42C5667}"/>
    <dgm:cxn modelId="{0DA390D6-7412-44E3-8082-6D6BB9EA3484}" srcId="{E072F933-0385-4AFC-9D8A-753267570BD7}" destId="{25C76A50-28F9-4DF6-8E9D-3797F1818522}" srcOrd="1" destOrd="0" parTransId="{0F0A6B92-20F9-4B3C-8118-9C5F076F89D9}" sibTransId="{D19F56BC-2DCE-48A9-87B4-F390F27DF26B}"/>
    <dgm:cxn modelId="{2D8B0A07-5359-4207-A7CE-A6B6ED133EEA}" type="presParOf" srcId="{F371AC92-EDEA-46FF-AFF9-16F3D5C97AD4}" destId="{7BC954F8-DEC1-4BA9-999B-0C8404B87AC2}" srcOrd="0" destOrd="0" presId="urn:microsoft.com/office/officeart/2005/8/layout/vList2"/>
    <dgm:cxn modelId="{8B6E259B-E38E-4949-BE33-6ABFB3A23B15}" type="presParOf" srcId="{F371AC92-EDEA-46FF-AFF9-16F3D5C97AD4}" destId="{7E9ACB0D-C445-465E-B2A2-3D13B2CD432B}" srcOrd="1" destOrd="0" presId="urn:microsoft.com/office/officeart/2005/8/layout/vList2"/>
    <dgm:cxn modelId="{46713A53-DB85-4616-B15A-94C40AF81C33}" type="presParOf" srcId="{F371AC92-EDEA-46FF-AFF9-16F3D5C97AD4}" destId="{F2C1D846-58FE-4F8B-98CA-DE7A780D8BC4}" srcOrd="2" destOrd="0" presId="urn:microsoft.com/office/officeart/2005/8/layout/vList2"/>
    <dgm:cxn modelId="{3D92E0DA-6F99-4458-AC0D-18D43CD30A20}" type="presParOf" srcId="{F371AC92-EDEA-46FF-AFF9-16F3D5C97AD4}" destId="{8304ABF9-B825-4D4E-BD46-E3DFDC50CE71}" srcOrd="3" destOrd="0" presId="urn:microsoft.com/office/officeart/2005/8/layout/vList2"/>
    <dgm:cxn modelId="{01837BCD-12FF-432A-BB2A-B1858CE513DE}" type="presParOf" srcId="{F371AC92-EDEA-46FF-AFF9-16F3D5C97AD4}" destId="{00D14A7E-E201-409C-AC30-D90247A5B334}"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BD912BB-A25F-4C76-A71D-B6DB3BAD9BA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5FE3171-93C9-4BCC-B58E-D2EF19571355}">
      <dgm:prSet/>
      <dgm:spPr/>
      <dgm:t>
        <a:bodyPr/>
        <a:lstStyle/>
        <a:p>
          <a:r>
            <a:rPr lang="en-GB"/>
            <a:t>Communal meals show collectivism and reinforce strong group belonging (Chee-Beng, 2015).</a:t>
          </a:r>
          <a:endParaRPr lang="en-US"/>
        </a:p>
      </dgm:t>
    </dgm:pt>
    <dgm:pt modelId="{783C6996-075C-4999-AFA0-191D5205FE13}" type="parTrans" cxnId="{C4FFAEB8-FCC3-4C08-A9F5-B628C5DA7221}">
      <dgm:prSet/>
      <dgm:spPr/>
      <dgm:t>
        <a:bodyPr/>
        <a:lstStyle/>
        <a:p>
          <a:endParaRPr lang="en-US"/>
        </a:p>
      </dgm:t>
    </dgm:pt>
    <dgm:pt modelId="{E29F1972-644B-407E-9647-F202B77989DB}" type="sibTrans" cxnId="{C4FFAEB8-FCC3-4C08-A9F5-B628C5DA7221}">
      <dgm:prSet/>
      <dgm:spPr/>
      <dgm:t>
        <a:bodyPr/>
        <a:lstStyle/>
        <a:p>
          <a:endParaRPr lang="en-US"/>
        </a:p>
      </dgm:t>
    </dgm:pt>
    <dgm:pt modelId="{7D6013BC-22AA-472C-938F-6705BA755077}">
      <dgm:prSet/>
      <dgm:spPr/>
      <dgm:t>
        <a:bodyPr/>
        <a:lstStyle/>
        <a:p>
          <a:r>
            <a:rPr lang="en-GB"/>
            <a:t>Hospitality actions convey messages more powerfully than spoken words.</a:t>
          </a:r>
          <a:endParaRPr lang="en-US"/>
        </a:p>
      </dgm:t>
    </dgm:pt>
    <dgm:pt modelId="{7CE1E523-1055-4149-965E-2DEC53F5F981}" type="parTrans" cxnId="{45C22004-8831-43D4-AFC7-893563BDFF83}">
      <dgm:prSet/>
      <dgm:spPr/>
      <dgm:t>
        <a:bodyPr/>
        <a:lstStyle/>
        <a:p>
          <a:endParaRPr lang="en-US"/>
        </a:p>
      </dgm:t>
    </dgm:pt>
    <dgm:pt modelId="{E8FD03C8-4DA9-48A7-8A91-7F571BBC9526}" type="sibTrans" cxnId="{45C22004-8831-43D4-AFC7-893563BDFF83}">
      <dgm:prSet/>
      <dgm:spPr/>
      <dgm:t>
        <a:bodyPr/>
        <a:lstStyle/>
        <a:p>
          <a:endParaRPr lang="en-US"/>
        </a:p>
      </dgm:t>
    </dgm:pt>
    <dgm:pt modelId="{DFFA09A4-5A85-4172-8661-86A095D87583}">
      <dgm:prSet/>
      <dgm:spPr/>
      <dgm:t>
        <a:bodyPr/>
        <a:lstStyle/>
        <a:p>
          <a:r>
            <a:rPr lang="en-GB"/>
            <a:t>Seating arrangements follow hierarchy, signalling respect and status.</a:t>
          </a:r>
          <a:endParaRPr lang="en-US"/>
        </a:p>
      </dgm:t>
    </dgm:pt>
    <dgm:pt modelId="{F688862E-B4A8-4E93-84BA-76AEA26129C6}" type="parTrans" cxnId="{A6D3A8BA-1AE7-4E61-8E78-5C3499C350BB}">
      <dgm:prSet/>
      <dgm:spPr/>
      <dgm:t>
        <a:bodyPr/>
        <a:lstStyle/>
        <a:p>
          <a:endParaRPr lang="en-US"/>
        </a:p>
      </dgm:t>
    </dgm:pt>
    <dgm:pt modelId="{44FC47AB-8B3F-4163-AD9A-DF0B76F2C3B9}" type="sibTrans" cxnId="{A6D3A8BA-1AE7-4E61-8E78-5C3499C350BB}">
      <dgm:prSet/>
      <dgm:spPr/>
      <dgm:t>
        <a:bodyPr/>
        <a:lstStyle/>
        <a:p>
          <a:endParaRPr lang="en-US"/>
        </a:p>
      </dgm:t>
    </dgm:pt>
    <dgm:pt modelId="{8EC251D5-DCC0-4CB0-A9E3-393BB23B3D7B}">
      <dgm:prSet/>
      <dgm:spPr/>
      <dgm:t>
        <a:bodyPr/>
        <a:lstStyle/>
        <a:p>
          <a:r>
            <a:rPr lang="en-GB"/>
            <a:t>Traditional dishes hold symbolic meanings that deepen relational closeness.</a:t>
          </a:r>
          <a:endParaRPr lang="en-US"/>
        </a:p>
      </dgm:t>
    </dgm:pt>
    <dgm:pt modelId="{BAC76E6B-F42E-4292-BCAB-D37E5B125C41}" type="parTrans" cxnId="{60C4EB73-91A0-4438-81FB-0398234DA278}">
      <dgm:prSet/>
      <dgm:spPr/>
      <dgm:t>
        <a:bodyPr/>
        <a:lstStyle/>
        <a:p>
          <a:endParaRPr lang="en-US"/>
        </a:p>
      </dgm:t>
    </dgm:pt>
    <dgm:pt modelId="{C290E065-4B3B-468A-8B10-2D231966E64E}" type="sibTrans" cxnId="{60C4EB73-91A0-4438-81FB-0398234DA278}">
      <dgm:prSet/>
      <dgm:spPr/>
      <dgm:t>
        <a:bodyPr/>
        <a:lstStyle/>
        <a:p>
          <a:endParaRPr lang="en-US"/>
        </a:p>
      </dgm:t>
    </dgm:pt>
    <dgm:pt modelId="{AA5407E7-BE89-4765-99ED-B74656C37437}" type="pres">
      <dgm:prSet presAssocID="{BBD912BB-A25F-4C76-A71D-B6DB3BAD9BAF}" presName="root" presStyleCnt="0">
        <dgm:presLayoutVars>
          <dgm:dir/>
          <dgm:resizeHandles val="exact"/>
        </dgm:presLayoutVars>
      </dgm:prSet>
      <dgm:spPr/>
    </dgm:pt>
    <dgm:pt modelId="{5A929150-9290-4D78-8435-C2C7A32E1055}" type="pres">
      <dgm:prSet presAssocID="{55FE3171-93C9-4BCC-B58E-D2EF19571355}" presName="compNode" presStyleCnt="0"/>
      <dgm:spPr/>
    </dgm:pt>
    <dgm:pt modelId="{C9992C5D-7FE7-4D2F-AAE3-513CF94E84C6}" type="pres">
      <dgm:prSet presAssocID="{55FE3171-93C9-4BCC-B58E-D2EF19571355}" presName="bgRect" presStyleLbl="bgShp" presStyleIdx="0" presStyleCnt="4"/>
      <dgm:spPr/>
    </dgm:pt>
    <dgm:pt modelId="{7BECDD49-7D55-43EA-8775-06418BB77E69}" type="pres">
      <dgm:prSet presAssocID="{55FE3171-93C9-4BCC-B58E-D2EF1957135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ers"/>
        </a:ext>
      </dgm:extLst>
    </dgm:pt>
    <dgm:pt modelId="{3115B02A-4F2C-4662-B4C1-05FFBADE297F}" type="pres">
      <dgm:prSet presAssocID="{55FE3171-93C9-4BCC-B58E-D2EF19571355}" presName="spaceRect" presStyleCnt="0"/>
      <dgm:spPr/>
    </dgm:pt>
    <dgm:pt modelId="{22003ED6-3587-45B4-9899-A8820C3B8AB5}" type="pres">
      <dgm:prSet presAssocID="{55FE3171-93C9-4BCC-B58E-D2EF19571355}" presName="parTx" presStyleLbl="revTx" presStyleIdx="0" presStyleCnt="4">
        <dgm:presLayoutVars>
          <dgm:chMax val="0"/>
          <dgm:chPref val="0"/>
        </dgm:presLayoutVars>
      </dgm:prSet>
      <dgm:spPr/>
    </dgm:pt>
    <dgm:pt modelId="{5A3786A0-0A76-4170-A6BA-68F39A793203}" type="pres">
      <dgm:prSet presAssocID="{E29F1972-644B-407E-9647-F202B77989DB}" presName="sibTrans" presStyleCnt="0"/>
      <dgm:spPr/>
    </dgm:pt>
    <dgm:pt modelId="{5E70F3B6-B6C7-474F-9C37-959865F880CE}" type="pres">
      <dgm:prSet presAssocID="{7D6013BC-22AA-472C-938F-6705BA755077}" presName="compNode" presStyleCnt="0"/>
      <dgm:spPr/>
    </dgm:pt>
    <dgm:pt modelId="{D1F322CB-94B7-4C06-930C-E84B1F388ABB}" type="pres">
      <dgm:prSet presAssocID="{7D6013BC-22AA-472C-938F-6705BA755077}" presName="bgRect" presStyleLbl="bgShp" presStyleIdx="1" presStyleCnt="4"/>
      <dgm:spPr/>
    </dgm:pt>
    <dgm:pt modelId="{CC34D382-F1DC-4188-A75C-7D88D1521707}" type="pres">
      <dgm:prSet presAssocID="{7D6013BC-22AA-472C-938F-6705BA75507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ubtitles"/>
        </a:ext>
      </dgm:extLst>
    </dgm:pt>
    <dgm:pt modelId="{2A3DFA25-8263-403F-A0A4-F7DF9FA5EBEE}" type="pres">
      <dgm:prSet presAssocID="{7D6013BC-22AA-472C-938F-6705BA755077}" presName="spaceRect" presStyleCnt="0"/>
      <dgm:spPr/>
    </dgm:pt>
    <dgm:pt modelId="{AAB566F3-4D15-4F36-8668-CE5C3B14F93A}" type="pres">
      <dgm:prSet presAssocID="{7D6013BC-22AA-472C-938F-6705BA755077}" presName="parTx" presStyleLbl="revTx" presStyleIdx="1" presStyleCnt="4">
        <dgm:presLayoutVars>
          <dgm:chMax val="0"/>
          <dgm:chPref val="0"/>
        </dgm:presLayoutVars>
      </dgm:prSet>
      <dgm:spPr/>
    </dgm:pt>
    <dgm:pt modelId="{90B420E8-449C-4708-82F0-5DF4EB649F9B}" type="pres">
      <dgm:prSet presAssocID="{E8FD03C8-4DA9-48A7-8A91-7F571BBC9526}" presName="sibTrans" presStyleCnt="0"/>
      <dgm:spPr/>
    </dgm:pt>
    <dgm:pt modelId="{C138D0EA-9E64-4D98-AA33-7C3F6AA2539C}" type="pres">
      <dgm:prSet presAssocID="{DFFA09A4-5A85-4172-8661-86A095D87583}" presName="compNode" presStyleCnt="0"/>
      <dgm:spPr/>
    </dgm:pt>
    <dgm:pt modelId="{520BD982-7AA1-4C14-BEE5-D151055920ED}" type="pres">
      <dgm:prSet presAssocID="{DFFA09A4-5A85-4172-8661-86A095D87583}" presName="bgRect" presStyleLbl="bgShp" presStyleIdx="2" presStyleCnt="4"/>
      <dgm:spPr/>
    </dgm:pt>
    <dgm:pt modelId="{1736EEE9-61FC-41D7-A401-17EAC4DE46FC}" type="pres">
      <dgm:prSet presAssocID="{DFFA09A4-5A85-4172-8661-86A095D8758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able and chairs"/>
        </a:ext>
      </dgm:extLst>
    </dgm:pt>
    <dgm:pt modelId="{48BB4D56-C15A-49B7-A22D-02C011B6730B}" type="pres">
      <dgm:prSet presAssocID="{DFFA09A4-5A85-4172-8661-86A095D87583}" presName="spaceRect" presStyleCnt="0"/>
      <dgm:spPr/>
    </dgm:pt>
    <dgm:pt modelId="{7872BC75-6222-49BF-8453-626EBE4DB60F}" type="pres">
      <dgm:prSet presAssocID="{DFFA09A4-5A85-4172-8661-86A095D87583}" presName="parTx" presStyleLbl="revTx" presStyleIdx="2" presStyleCnt="4">
        <dgm:presLayoutVars>
          <dgm:chMax val="0"/>
          <dgm:chPref val="0"/>
        </dgm:presLayoutVars>
      </dgm:prSet>
      <dgm:spPr/>
    </dgm:pt>
    <dgm:pt modelId="{B9886D59-A405-4B88-8F02-8F70DDD69465}" type="pres">
      <dgm:prSet presAssocID="{44FC47AB-8B3F-4163-AD9A-DF0B76F2C3B9}" presName="sibTrans" presStyleCnt="0"/>
      <dgm:spPr/>
    </dgm:pt>
    <dgm:pt modelId="{509451B6-B583-4A37-ABB7-47C8887685CA}" type="pres">
      <dgm:prSet presAssocID="{8EC251D5-DCC0-4CB0-A9E3-393BB23B3D7B}" presName="compNode" presStyleCnt="0"/>
      <dgm:spPr/>
    </dgm:pt>
    <dgm:pt modelId="{84586F22-0836-4C8C-A247-997BF6C15A49}" type="pres">
      <dgm:prSet presAssocID="{8EC251D5-DCC0-4CB0-A9E3-393BB23B3D7B}" presName="bgRect" presStyleLbl="bgShp" presStyleIdx="3" presStyleCnt="4"/>
      <dgm:spPr/>
    </dgm:pt>
    <dgm:pt modelId="{15F6D9AA-C910-422B-8482-7F8234623121}" type="pres">
      <dgm:prSet presAssocID="{8EC251D5-DCC0-4CB0-A9E3-393BB23B3D7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rt Lock"/>
        </a:ext>
      </dgm:extLst>
    </dgm:pt>
    <dgm:pt modelId="{237695AA-D63B-4E91-A279-B62750EDF8E1}" type="pres">
      <dgm:prSet presAssocID="{8EC251D5-DCC0-4CB0-A9E3-393BB23B3D7B}" presName="spaceRect" presStyleCnt="0"/>
      <dgm:spPr/>
    </dgm:pt>
    <dgm:pt modelId="{B24DCDBD-DE69-415E-91F5-35161C311279}" type="pres">
      <dgm:prSet presAssocID="{8EC251D5-DCC0-4CB0-A9E3-393BB23B3D7B}" presName="parTx" presStyleLbl="revTx" presStyleIdx="3" presStyleCnt="4">
        <dgm:presLayoutVars>
          <dgm:chMax val="0"/>
          <dgm:chPref val="0"/>
        </dgm:presLayoutVars>
      </dgm:prSet>
      <dgm:spPr/>
    </dgm:pt>
  </dgm:ptLst>
  <dgm:cxnLst>
    <dgm:cxn modelId="{45C22004-8831-43D4-AFC7-893563BDFF83}" srcId="{BBD912BB-A25F-4C76-A71D-B6DB3BAD9BAF}" destId="{7D6013BC-22AA-472C-938F-6705BA755077}" srcOrd="1" destOrd="0" parTransId="{7CE1E523-1055-4149-965E-2DEC53F5F981}" sibTransId="{E8FD03C8-4DA9-48A7-8A91-7F571BBC9526}"/>
    <dgm:cxn modelId="{1C941319-E796-403B-B777-4E6D855A49A0}" type="presOf" srcId="{7D6013BC-22AA-472C-938F-6705BA755077}" destId="{AAB566F3-4D15-4F36-8668-CE5C3B14F93A}" srcOrd="0" destOrd="0" presId="urn:microsoft.com/office/officeart/2018/2/layout/IconVerticalSolidList"/>
    <dgm:cxn modelId="{53F7381A-2CDC-44D5-A47F-B77FD44EDBB7}" type="presOf" srcId="{55FE3171-93C9-4BCC-B58E-D2EF19571355}" destId="{22003ED6-3587-45B4-9899-A8820C3B8AB5}" srcOrd="0" destOrd="0" presId="urn:microsoft.com/office/officeart/2018/2/layout/IconVerticalSolidList"/>
    <dgm:cxn modelId="{543C7324-FC6C-4268-AD35-8296FE13184A}" type="presOf" srcId="{8EC251D5-DCC0-4CB0-A9E3-393BB23B3D7B}" destId="{B24DCDBD-DE69-415E-91F5-35161C311279}" srcOrd="0" destOrd="0" presId="urn:microsoft.com/office/officeart/2018/2/layout/IconVerticalSolidList"/>
    <dgm:cxn modelId="{60C4EB73-91A0-4438-81FB-0398234DA278}" srcId="{BBD912BB-A25F-4C76-A71D-B6DB3BAD9BAF}" destId="{8EC251D5-DCC0-4CB0-A9E3-393BB23B3D7B}" srcOrd="3" destOrd="0" parTransId="{BAC76E6B-F42E-4292-BCAB-D37E5B125C41}" sibTransId="{C290E065-4B3B-468A-8B10-2D231966E64E}"/>
    <dgm:cxn modelId="{693C1658-9349-4FA8-8057-B3048214E7A5}" type="presOf" srcId="{BBD912BB-A25F-4C76-A71D-B6DB3BAD9BAF}" destId="{AA5407E7-BE89-4765-99ED-B74656C37437}" srcOrd="0" destOrd="0" presId="urn:microsoft.com/office/officeart/2018/2/layout/IconVerticalSolidList"/>
    <dgm:cxn modelId="{C4FFAEB8-FCC3-4C08-A9F5-B628C5DA7221}" srcId="{BBD912BB-A25F-4C76-A71D-B6DB3BAD9BAF}" destId="{55FE3171-93C9-4BCC-B58E-D2EF19571355}" srcOrd="0" destOrd="0" parTransId="{783C6996-075C-4999-AFA0-191D5205FE13}" sibTransId="{E29F1972-644B-407E-9647-F202B77989DB}"/>
    <dgm:cxn modelId="{09B604B9-55DF-4B39-A3D5-99BD3B853654}" type="presOf" srcId="{DFFA09A4-5A85-4172-8661-86A095D87583}" destId="{7872BC75-6222-49BF-8453-626EBE4DB60F}" srcOrd="0" destOrd="0" presId="urn:microsoft.com/office/officeart/2018/2/layout/IconVerticalSolidList"/>
    <dgm:cxn modelId="{A6D3A8BA-1AE7-4E61-8E78-5C3499C350BB}" srcId="{BBD912BB-A25F-4C76-A71D-B6DB3BAD9BAF}" destId="{DFFA09A4-5A85-4172-8661-86A095D87583}" srcOrd="2" destOrd="0" parTransId="{F688862E-B4A8-4E93-84BA-76AEA26129C6}" sibTransId="{44FC47AB-8B3F-4163-AD9A-DF0B76F2C3B9}"/>
    <dgm:cxn modelId="{3BA72121-EC9B-44AE-8761-935AC44C2CE4}" type="presParOf" srcId="{AA5407E7-BE89-4765-99ED-B74656C37437}" destId="{5A929150-9290-4D78-8435-C2C7A32E1055}" srcOrd="0" destOrd="0" presId="urn:microsoft.com/office/officeart/2018/2/layout/IconVerticalSolidList"/>
    <dgm:cxn modelId="{E4F9AD0E-B348-492B-87D2-384A16CE39D3}" type="presParOf" srcId="{5A929150-9290-4D78-8435-C2C7A32E1055}" destId="{C9992C5D-7FE7-4D2F-AAE3-513CF94E84C6}" srcOrd="0" destOrd="0" presId="urn:microsoft.com/office/officeart/2018/2/layout/IconVerticalSolidList"/>
    <dgm:cxn modelId="{B0A0E700-AEA9-4AC8-9901-F6109546C2A5}" type="presParOf" srcId="{5A929150-9290-4D78-8435-C2C7A32E1055}" destId="{7BECDD49-7D55-43EA-8775-06418BB77E69}" srcOrd="1" destOrd="0" presId="urn:microsoft.com/office/officeart/2018/2/layout/IconVerticalSolidList"/>
    <dgm:cxn modelId="{7E9EFB9A-3D5A-45AD-BF6D-85CE6CFAF90F}" type="presParOf" srcId="{5A929150-9290-4D78-8435-C2C7A32E1055}" destId="{3115B02A-4F2C-4662-B4C1-05FFBADE297F}" srcOrd="2" destOrd="0" presId="urn:microsoft.com/office/officeart/2018/2/layout/IconVerticalSolidList"/>
    <dgm:cxn modelId="{FA6AADD7-F75D-40B9-A7C8-8E4156D7D372}" type="presParOf" srcId="{5A929150-9290-4D78-8435-C2C7A32E1055}" destId="{22003ED6-3587-45B4-9899-A8820C3B8AB5}" srcOrd="3" destOrd="0" presId="urn:microsoft.com/office/officeart/2018/2/layout/IconVerticalSolidList"/>
    <dgm:cxn modelId="{3ACADC30-A52C-4E57-BEDA-90C7BF269463}" type="presParOf" srcId="{AA5407E7-BE89-4765-99ED-B74656C37437}" destId="{5A3786A0-0A76-4170-A6BA-68F39A793203}" srcOrd="1" destOrd="0" presId="urn:microsoft.com/office/officeart/2018/2/layout/IconVerticalSolidList"/>
    <dgm:cxn modelId="{7A1C3EAE-2966-442C-95B5-B81A1EE4EBCE}" type="presParOf" srcId="{AA5407E7-BE89-4765-99ED-B74656C37437}" destId="{5E70F3B6-B6C7-474F-9C37-959865F880CE}" srcOrd="2" destOrd="0" presId="urn:microsoft.com/office/officeart/2018/2/layout/IconVerticalSolidList"/>
    <dgm:cxn modelId="{22FE93F1-F7E2-47B2-B6A8-24DBBBD56B4F}" type="presParOf" srcId="{5E70F3B6-B6C7-474F-9C37-959865F880CE}" destId="{D1F322CB-94B7-4C06-930C-E84B1F388ABB}" srcOrd="0" destOrd="0" presId="urn:microsoft.com/office/officeart/2018/2/layout/IconVerticalSolidList"/>
    <dgm:cxn modelId="{C9978ABC-F5D9-4E17-8B17-910001704C3F}" type="presParOf" srcId="{5E70F3B6-B6C7-474F-9C37-959865F880CE}" destId="{CC34D382-F1DC-4188-A75C-7D88D1521707}" srcOrd="1" destOrd="0" presId="urn:microsoft.com/office/officeart/2018/2/layout/IconVerticalSolidList"/>
    <dgm:cxn modelId="{A5D1817E-63C6-491D-AA81-2670FAFB5E07}" type="presParOf" srcId="{5E70F3B6-B6C7-474F-9C37-959865F880CE}" destId="{2A3DFA25-8263-403F-A0A4-F7DF9FA5EBEE}" srcOrd="2" destOrd="0" presId="urn:microsoft.com/office/officeart/2018/2/layout/IconVerticalSolidList"/>
    <dgm:cxn modelId="{D1E803C4-E0FC-4AFB-B3AF-E0DA889A95EB}" type="presParOf" srcId="{5E70F3B6-B6C7-474F-9C37-959865F880CE}" destId="{AAB566F3-4D15-4F36-8668-CE5C3B14F93A}" srcOrd="3" destOrd="0" presId="urn:microsoft.com/office/officeart/2018/2/layout/IconVerticalSolidList"/>
    <dgm:cxn modelId="{01E8403C-C820-45E1-9DF3-908FE4096BAC}" type="presParOf" srcId="{AA5407E7-BE89-4765-99ED-B74656C37437}" destId="{90B420E8-449C-4708-82F0-5DF4EB649F9B}" srcOrd="3" destOrd="0" presId="urn:microsoft.com/office/officeart/2018/2/layout/IconVerticalSolidList"/>
    <dgm:cxn modelId="{AFA473DD-B761-42C5-9C7A-A6A80CFAF7A6}" type="presParOf" srcId="{AA5407E7-BE89-4765-99ED-B74656C37437}" destId="{C138D0EA-9E64-4D98-AA33-7C3F6AA2539C}" srcOrd="4" destOrd="0" presId="urn:microsoft.com/office/officeart/2018/2/layout/IconVerticalSolidList"/>
    <dgm:cxn modelId="{71399083-58DE-43F8-9BCB-F358CC57F4B8}" type="presParOf" srcId="{C138D0EA-9E64-4D98-AA33-7C3F6AA2539C}" destId="{520BD982-7AA1-4C14-BEE5-D151055920ED}" srcOrd="0" destOrd="0" presId="urn:microsoft.com/office/officeart/2018/2/layout/IconVerticalSolidList"/>
    <dgm:cxn modelId="{CCC93F6E-D23D-495E-BD2D-A139BB98A506}" type="presParOf" srcId="{C138D0EA-9E64-4D98-AA33-7C3F6AA2539C}" destId="{1736EEE9-61FC-41D7-A401-17EAC4DE46FC}" srcOrd="1" destOrd="0" presId="urn:microsoft.com/office/officeart/2018/2/layout/IconVerticalSolidList"/>
    <dgm:cxn modelId="{53D62BB1-7881-4FA6-BD90-1DECBA9F9BB6}" type="presParOf" srcId="{C138D0EA-9E64-4D98-AA33-7C3F6AA2539C}" destId="{48BB4D56-C15A-49B7-A22D-02C011B6730B}" srcOrd="2" destOrd="0" presId="urn:microsoft.com/office/officeart/2018/2/layout/IconVerticalSolidList"/>
    <dgm:cxn modelId="{A004DA1E-E4F0-4167-ABB0-0E357F7ABD50}" type="presParOf" srcId="{C138D0EA-9E64-4D98-AA33-7C3F6AA2539C}" destId="{7872BC75-6222-49BF-8453-626EBE4DB60F}" srcOrd="3" destOrd="0" presId="urn:microsoft.com/office/officeart/2018/2/layout/IconVerticalSolidList"/>
    <dgm:cxn modelId="{7538608B-9541-4A2B-9CD2-12AB18788A52}" type="presParOf" srcId="{AA5407E7-BE89-4765-99ED-B74656C37437}" destId="{B9886D59-A405-4B88-8F02-8F70DDD69465}" srcOrd="5" destOrd="0" presId="urn:microsoft.com/office/officeart/2018/2/layout/IconVerticalSolidList"/>
    <dgm:cxn modelId="{65D71D81-C9F1-4480-A688-7313BE005704}" type="presParOf" srcId="{AA5407E7-BE89-4765-99ED-B74656C37437}" destId="{509451B6-B583-4A37-ABB7-47C8887685CA}" srcOrd="6" destOrd="0" presId="urn:microsoft.com/office/officeart/2018/2/layout/IconVerticalSolidList"/>
    <dgm:cxn modelId="{93E0CBCF-D765-4F3E-B32A-7D975D2CA28F}" type="presParOf" srcId="{509451B6-B583-4A37-ABB7-47C8887685CA}" destId="{84586F22-0836-4C8C-A247-997BF6C15A49}" srcOrd="0" destOrd="0" presId="urn:microsoft.com/office/officeart/2018/2/layout/IconVerticalSolidList"/>
    <dgm:cxn modelId="{18D54D73-EC27-4B96-9D3F-E5488C738E57}" type="presParOf" srcId="{509451B6-B583-4A37-ABB7-47C8887685CA}" destId="{15F6D9AA-C910-422B-8482-7F8234623121}" srcOrd="1" destOrd="0" presId="urn:microsoft.com/office/officeart/2018/2/layout/IconVerticalSolidList"/>
    <dgm:cxn modelId="{E1BD233C-24CD-46F6-9310-B5ECFA05973F}" type="presParOf" srcId="{509451B6-B583-4A37-ABB7-47C8887685CA}" destId="{237695AA-D63B-4E91-A279-B62750EDF8E1}" srcOrd="2" destOrd="0" presId="urn:microsoft.com/office/officeart/2018/2/layout/IconVerticalSolidList"/>
    <dgm:cxn modelId="{D69D2ED6-EB2C-47B7-9782-7A90434FB9ED}" type="presParOf" srcId="{509451B6-B583-4A37-ABB7-47C8887685CA}" destId="{B24DCDBD-DE69-415E-91F5-35161C31127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EA06D14-349B-454F-8A5A-BC8C7E53A5C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2A5315A-7FC6-463E-B78E-86E1B9DA15F9}">
      <dgm:prSet/>
      <dgm:spPr/>
      <dgm:t>
        <a:bodyPr/>
        <a:lstStyle/>
        <a:p>
          <a:r>
            <a:rPr lang="en-IN"/>
            <a:t>Holidays such as Easter, Christmas, and </a:t>
          </a:r>
          <a:r>
            <a:rPr lang="en-IN" i="1"/>
            <a:t>Dragobete</a:t>
          </a:r>
          <a:r>
            <a:rPr lang="en-IN"/>
            <a:t> involve elaborate food traditions.</a:t>
          </a:r>
          <a:endParaRPr lang="en-US"/>
        </a:p>
      </dgm:t>
    </dgm:pt>
    <dgm:pt modelId="{25F990A6-F126-41AB-B0BF-2DAC44EBF570}" type="parTrans" cxnId="{4F4AE150-7A48-42A1-9B7C-1ED082627C38}">
      <dgm:prSet/>
      <dgm:spPr/>
      <dgm:t>
        <a:bodyPr/>
        <a:lstStyle/>
        <a:p>
          <a:endParaRPr lang="en-US"/>
        </a:p>
      </dgm:t>
    </dgm:pt>
    <dgm:pt modelId="{E99160EB-EB87-4BBD-91BD-5F9FDF9EF185}" type="sibTrans" cxnId="{4F4AE150-7A48-42A1-9B7C-1ED082627C38}">
      <dgm:prSet/>
      <dgm:spPr/>
      <dgm:t>
        <a:bodyPr/>
        <a:lstStyle/>
        <a:p>
          <a:endParaRPr lang="en-US"/>
        </a:p>
      </dgm:t>
    </dgm:pt>
    <dgm:pt modelId="{B68DA705-0AE9-4C6A-8991-BC8F0DA99D39}">
      <dgm:prSet/>
      <dgm:spPr/>
      <dgm:t>
        <a:bodyPr/>
        <a:lstStyle/>
        <a:p>
          <a:r>
            <a:rPr lang="en-IN"/>
            <a:t>International partners may be invited to these events as a gesture of inclusion.</a:t>
          </a:r>
          <a:endParaRPr lang="en-US"/>
        </a:p>
      </dgm:t>
    </dgm:pt>
    <dgm:pt modelId="{45470F00-20CF-4378-90AE-FD83E5EFAC7C}" type="parTrans" cxnId="{73ABCAF4-38AC-4DFC-8F2D-0E88551EE6F0}">
      <dgm:prSet/>
      <dgm:spPr/>
      <dgm:t>
        <a:bodyPr/>
        <a:lstStyle/>
        <a:p>
          <a:endParaRPr lang="en-US"/>
        </a:p>
      </dgm:t>
    </dgm:pt>
    <dgm:pt modelId="{94014A83-99DA-4CC4-B42C-F0BD6D7C8345}" type="sibTrans" cxnId="{73ABCAF4-38AC-4DFC-8F2D-0E88551EE6F0}">
      <dgm:prSet/>
      <dgm:spPr/>
      <dgm:t>
        <a:bodyPr/>
        <a:lstStyle/>
        <a:p>
          <a:endParaRPr lang="en-US"/>
        </a:p>
      </dgm:t>
    </dgm:pt>
    <dgm:pt modelId="{B69487C9-2525-4853-8160-EA6BD7D6BDE5}">
      <dgm:prSet/>
      <dgm:spPr/>
      <dgm:t>
        <a:bodyPr/>
        <a:lstStyle/>
        <a:p>
          <a:r>
            <a:rPr lang="en-IN"/>
            <a:t>Corporate celebrations often include traditional dishes, reinforcing community.</a:t>
          </a:r>
          <a:endParaRPr lang="en-US"/>
        </a:p>
      </dgm:t>
    </dgm:pt>
    <dgm:pt modelId="{053C7C5A-031D-46C1-9179-66EC74A5BE98}" type="parTrans" cxnId="{FDCBBA16-360A-4B38-9541-92F55245F52D}">
      <dgm:prSet/>
      <dgm:spPr/>
      <dgm:t>
        <a:bodyPr/>
        <a:lstStyle/>
        <a:p>
          <a:endParaRPr lang="en-US"/>
        </a:p>
      </dgm:t>
    </dgm:pt>
    <dgm:pt modelId="{53311768-F236-4459-8A92-D51745563EDE}" type="sibTrans" cxnId="{FDCBBA16-360A-4B38-9541-92F55245F52D}">
      <dgm:prSet/>
      <dgm:spPr/>
      <dgm:t>
        <a:bodyPr/>
        <a:lstStyle/>
        <a:p>
          <a:endParaRPr lang="en-US"/>
        </a:p>
      </dgm:t>
    </dgm:pt>
    <dgm:pt modelId="{F3FFA783-190C-4BEB-B2F6-5929F12B64DD}" type="pres">
      <dgm:prSet presAssocID="{EEA06D14-349B-454F-8A5A-BC8C7E53A5CC}" presName="root" presStyleCnt="0">
        <dgm:presLayoutVars>
          <dgm:dir/>
          <dgm:resizeHandles val="exact"/>
        </dgm:presLayoutVars>
      </dgm:prSet>
      <dgm:spPr/>
    </dgm:pt>
    <dgm:pt modelId="{C3184D68-94A2-4262-BE6D-582F11CC7CFE}" type="pres">
      <dgm:prSet presAssocID="{32A5315A-7FC6-463E-B78E-86E1B9DA15F9}" presName="compNode" presStyleCnt="0"/>
      <dgm:spPr/>
    </dgm:pt>
    <dgm:pt modelId="{DFAC80D2-3A3A-4BEE-AB3C-0B3782305E87}" type="pres">
      <dgm:prSet presAssocID="{32A5315A-7FC6-463E-B78E-86E1B9DA15F9}" presName="bgRect" presStyleLbl="bgShp" presStyleIdx="0" presStyleCnt="3"/>
      <dgm:spPr/>
    </dgm:pt>
    <dgm:pt modelId="{92123997-AE95-4F3A-AC64-28C68E527A01}" type="pres">
      <dgm:prSet presAssocID="{32A5315A-7FC6-463E-B78E-86E1B9DA15F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estive Lantern"/>
        </a:ext>
      </dgm:extLst>
    </dgm:pt>
    <dgm:pt modelId="{6D1F4795-5639-41B7-A6AE-012063C74C83}" type="pres">
      <dgm:prSet presAssocID="{32A5315A-7FC6-463E-B78E-86E1B9DA15F9}" presName="spaceRect" presStyleCnt="0"/>
      <dgm:spPr/>
    </dgm:pt>
    <dgm:pt modelId="{CC2BAA99-B45B-4C3B-B01E-542F3FC1869F}" type="pres">
      <dgm:prSet presAssocID="{32A5315A-7FC6-463E-B78E-86E1B9DA15F9}" presName="parTx" presStyleLbl="revTx" presStyleIdx="0" presStyleCnt="3">
        <dgm:presLayoutVars>
          <dgm:chMax val="0"/>
          <dgm:chPref val="0"/>
        </dgm:presLayoutVars>
      </dgm:prSet>
      <dgm:spPr/>
    </dgm:pt>
    <dgm:pt modelId="{B5C20233-67A3-4992-A01F-79332D2DB5BA}" type="pres">
      <dgm:prSet presAssocID="{E99160EB-EB87-4BBD-91BD-5F9FDF9EF185}" presName="sibTrans" presStyleCnt="0"/>
      <dgm:spPr/>
    </dgm:pt>
    <dgm:pt modelId="{0AC4911F-F1DF-4F88-845D-3030D5C725A8}" type="pres">
      <dgm:prSet presAssocID="{B68DA705-0AE9-4C6A-8991-BC8F0DA99D39}" presName="compNode" presStyleCnt="0"/>
      <dgm:spPr/>
    </dgm:pt>
    <dgm:pt modelId="{7BE00330-540B-4D4F-8C68-D1A4E6AB62DA}" type="pres">
      <dgm:prSet presAssocID="{B68DA705-0AE9-4C6A-8991-BC8F0DA99D39}" presName="bgRect" presStyleLbl="bgShp" presStyleIdx="1" presStyleCnt="3"/>
      <dgm:spPr/>
    </dgm:pt>
    <dgm:pt modelId="{C1DF9578-7DEC-4577-83CD-EDD404484786}" type="pres">
      <dgm:prSet presAssocID="{B68DA705-0AE9-4C6A-8991-BC8F0DA99D3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apanese Dolls"/>
        </a:ext>
      </dgm:extLst>
    </dgm:pt>
    <dgm:pt modelId="{9269F95D-355D-4512-824F-C87B6315795F}" type="pres">
      <dgm:prSet presAssocID="{B68DA705-0AE9-4C6A-8991-BC8F0DA99D39}" presName="spaceRect" presStyleCnt="0"/>
      <dgm:spPr/>
    </dgm:pt>
    <dgm:pt modelId="{DC0AED74-FE89-4CA6-BD32-BF60928E2B73}" type="pres">
      <dgm:prSet presAssocID="{B68DA705-0AE9-4C6A-8991-BC8F0DA99D39}" presName="parTx" presStyleLbl="revTx" presStyleIdx="1" presStyleCnt="3">
        <dgm:presLayoutVars>
          <dgm:chMax val="0"/>
          <dgm:chPref val="0"/>
        </dgm:presLayoutVars>
      </dgm:prSet>
      <dgm:spPr/>
    </dgm:pt>
    <dgm:pt modelId="{964B63CE-F050-4CB7-92B7-98BD3D4C1AF7}" type="pres">
      <dgm:prSet presAssocID="{94014A83-99DA-4CC4-B42C-F0BD6D7C8345}" presName="sibTrans" presStyleCnt="0"/>
      <dgm:spPr/>
    </dgm:pt>
    <dgm:pt modelId="{0064E435-F98A-4EB6-88A4-ABBF68A0A780}" type="pres">
      <dgm:prSet presAssocID="{B69487C9-2525-4853-8160-EA6BD7D6BDE5}" presName="compNode" presStyleCnt="0"/>
      <dgm:spPr/>
    </dgm:pt>
    <dgm:pt modelId="{73AFB7F0-F0B7-4375-AD01-052EA7D45AA4}" type="pres">
      <dgm:prSet presAssocID="{B69487C9-2525-4853-8160-EA6BD7D6BDE5}" presName="bgRect" presStyleLbl="bgShp" presStyleIdx="2" presStyleCnt="3"/>
      <dgm:spPr/>
    </dgm:pt>
    <dgm:pt modelId="{466C2CF3-40D6-469C-A441-73E75B0F7C72}" type="pres">
      <dgm:prSet presAssocID="{B69487C9-2525-4853-8160-EA6BD7D6BDE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fetti Ball"/>
        </a:ext>
      </dgm:extLst>
    </dgm:pt>
    <dgm:pt modelId="{E4C80D0D-CF74-4B4D-A36A-77ACD0F0520D}" type="pres">
      <dgm:prSet presAssocID="{B69487C9-2525-4853-8160-EA6BD7D6BDE5}" presName="spaceRect" presStyleCnt="0"/>
      <dgm:spPr/>
    </dgm:pt>
    <dgm:pt modelId="{767425FC-3C00-4A5F-A619-C545C73F988D}" type="pres">
      <dgm:prSet presAssocID="{B69487C9-2525-4853-8160-EA6BD7D6BDE5}" presName="parTx" presStyleLbl="revTx" presStyleIdx="2" presStyleCnt="3">
        <dgm:presLayoutVars>
          <dgm:chMax val="0"/>
          <dgm:chPref val="0"/>
        </dgm:presLayoutVars>
      </dgm:prSet>
      <dgm:spPr/>
    </dgm:pt>
  </dgm:ptLst>
  <dgm:cxnLst>
    <dgm:cxn modelId="{FDCBBA16-360A-4B38-9541-92F55245F52D}" srcId="{EEA06D14-349B-454F-8A5A-BC8C7E53A5CC}" destId="{B69487C9-2525-4853-8160-EA6BD7D6BDE5}" srcOrd="2" destOrd="0" parTransId="{053C7C5A-031D-46C1-9179-66EC74A5BE98}" sibTransId="{53311768-F236-4459-8A92-D51745563EDE}"/>
    <dgm:cxn modelId="{12FB9C4C-D117-4AD2-914B-28CEEE7AECBD}" type="presOf" srcId="{B69487C9-2525-4853-8160-EA6BD7D6BDE5}" destId="{767425FC-3C00-4A5F-A619-C545C73F988D}" srcOrd="0" destOrd="0" presId="urn:microsoft.com/office/officeart/2018/2/layout/IconVerticalSolidList"/>
    <dgm:cxn modelId="{7CD0EE6C-2737-4606-829B-7CF61B101790}" type="presOf" srcId="{32A5315A-7FC6-463E-B78E-86E1B9DA15F9}" destId="{CC2BAA99-B45B-4C3B-B01E-542F3FC1869F}" srcOrd="0" destOrd="0" presId="urn:microsoft.com/office/officeart/2018/2/layout/IconVerticalSolidList"/>
    <dgm:cxn modelId="{4F4AE150-7A48-42A1-9B7C-1ED082627C38}" srcId="{EEA06D14-349B-454F-8A5A-BC8C7E53A5CC}" destId="{32A5315A-7FC6-463E-B78E-86E1B9DA15F9}" srcOrd="0" destOrd="0" parTransId="{25F990A6-F126-41AB-B0BF-2DAC44EBF570}" sibTransId="{E99160EB-EB87-4BBD-91BD-5F9FDF9EF185}"/>
    <dgm:cxn modelId="{7D6B90A3-32B3-4CDC-B7F6-25A04728427B}" type="presOf" srcId="{EEA06D14-349B-454F-8A5A-BC8C7E53A5CC}" destId="{F3FFA783-190C-4BEB-B2F6-5929F12B64DD}" srcOrd="0" destOrd="0" presId="urn:microsoft.com/office/officeart/2018/2/layout/IconVerticalSolidList"/>
    <dgm:cxn modelId="{7888C3DB-566D-4ECC-90B1-307ECC4BC04F}" type="presOf" srcId="{B68DA705-0AE9-4C6A-8991-BC8F0DA99D39}" destId="{DC0AED74-FE89-4CA6-BD32-BF60928E2B73}" srcOrd="0" destOrd="0" presId="urn:microsoft.com/office/officeart/2018/2/layout/IconVerticalSolidList"/>
    <dgm:cxn modelId="{73ABCAF4-38AC-4DFC-8F2D-0E88551EE6F0}" srcId="{EEA06D14-349B-454F-8A5A-BC8C7E53A5CC}" destId="{B68DA705-0AE9-4C6A-8991-BC8F0DA99D39}" srcOrd="1" destOrd="0" parTransId="{45470F00-20CF-4378-90AE-FD83E5EFAC7C}" sibTransId="{94014A83-99DA-4CC4-B42C-F0BD6D7C8345}"/>
    <dgm:cxn modelId="{62E6906E-CA7D-4230-AE76-3E3D5471A07C}" type="presParOf" srcId="{F3FFA783-190C-4BEB-B2F6-5929F12B64DD}" destId="{C3184D68-94A2-4262-BE6D-582F11CC7CFE}" srcOrd="0" destOrd="0" presId="urn:microsoft.com/office/officeart/2018/2/layout/IconVerticalSolidList"/>
    <dgm:cxn modelId="{EB46F9F4-F647-4C1C-A142-58512C4D0E3B}" type="presParOf" srcId="{C3184D68-94A2-4262-BE6D-582F11CC7CFE}" destId="{DFAC80D2-3A3A-4BEE-AB3C-0B3782305E87}" srcOrd="0" destOrd="0" presId="urn:microsoft.com/office/officeart/2018/2/layout/IconVerticalSolidList"/>
    <dgm:cxn modelId="{BE155CF6-3D67-48F6-A896-E7CB5D51EF14}" type="presParOf" srcId="{C3184D68-94A2-4262-BE6D-582F11CC7CFE}" destId="{92123997-AE95-4F3A-AC64-28C68E527A01}" srcOrd="1" destOrd="0" presId="urn:microsoft.com/office/officeart/2018/2/layout/IconVerticalSolidList"/>
    <dgm:cxn modelId="{6A5DDA89-3F6B-4F26-8715-B3A326FBD449}" type="presParOf" srcId="{C3184D68-94A2-4262-BE6D-582F11CC7CFE}" destId="{6D1F4795-5639-41B7-A6AE-012063C74C83}" srcOrd="2" destOrd="0" presId="urn:microsoft.com/office/officeart/2018/2/layout/IconVerticalSolidList"/>
    <dgm:cxn modelId="{9C1FDC83-D828-4244-B4D0-CBBBFA9E864F}" type="presParOf" srcId="{C3184D68-94A2-4262-BE6D-582F11CC7CFE}" destId="{CC2BAA99-B45B-4C3B-B01E-542F3FC1869F}" srcOrd="3" destOrd="0" presId="urn:microsoft.com/office/officeart/2018/2/layout/IconVerticalSolidList"/>
    <dgm:cxn modelId="{FF996072-7E1E-454E-9A75-FC23F0D6CEFD}" type="presParOf" srcId="{F3FFA783-190C-4BEB-B2F6-5929F12B64DD}" destId="{B5C20233-67A3-4992-A01F-79332D2DB5BA}" srcOrd="1" destOrd="0" presId="urn:microsoft.com/office/officeart/2018/2/layout/IconVerticalSolidList"/>
    <dgm:cxn modelId="{F9E840CB-71C8-42A2-A540-2F3FD49FBE8C}" type="presParOf" srcId="{F3FFA783-190C-4BEB-B2F6-5929F12B64DD}" destId="{0AC4911F-F1DF-4F88-845D-3030D5C725A8}" srcOrd="2" destOrd="0" presId="urn:microsoft.com/office/officeart/2018/2/layout/IconVerticalSolidList"/>
    <dgm:cxn modelId="{06DCB6F2-AE7B-4E6C-B31F-2BBA47DB4BED}" type="presParOf" srcId="{0AC4911F-F1DF-4F88-845D-3030D5C725A8}" destId="{7BE00330-540B-4D4F-8C68-D1A4E6AB62DA}" srcOrd="0" destOrd="0" presId="urn:microsoft.com/office/officeart/2018/2/layout/IconVerticalSolidList"/>
    <dgm:cxn modelId="{5EAC95EB-5405-4064-AEBC-BCD910FA43C0}" type="presParOf" srcId="{0AC4911F-F1DF-4F88-845D-3030D5C725A8}" destId="{C1DF9578-7DEC-4577-83CD-EDD404484786}" srcOrd="1" destOrd="0" presId="urn:microsoft.com/office/officeart/2018/2/layout/IconVerticalSolidList"/>
    <dgm:cxn modelId="{2430FC8F-2AE4-4B54-8F47-62FABD3FA9E5}" type="presParOf" srcId="{0AC4911F-F1DF-4F88-845D-3030D5C725A8}" destId="{9269F95D-355D-4512-824F-C87B6315795F}" srcOrd="2" destOrd="0" presId="urn:microsoft.com/office/officeart/2018/2/layout/IconVerticalSolidList"/>
    <dgm:cxn modelId="{5F3B077D-BA0E-4DCB-B9A7-60410D391144}" type="presParOf" srcId="{0AC4911F-F1DF-4F88-845D-3030D5C725A8}" destId="{DC0AED74-FE89-4CA6-BD32-BF60928E2B73}" srcOrd="3" destOrd="0" presId="urn:microsoft.com/office/officeart/2018/2/layout/IconVerticalSolidList"/>
    <dgm:cxn modelId="{C9066DFF-B94C-4A59-9650-343A69C41BBE}" type="presParOf" srcId="{F3FFA783-190C-4BEB-B2F6-5929F12B64DD}" destId="{964B63CE-F050-4CB7-92B7-98BD3D4C1AF7}" srcOrd="3" destOrd="0" presId="urn:microsoft.com/office/officeart/2018/2/layout/IconVerticalSolidList"/>
    <dgm:cxn modelId="{C3524826-8713-4174-95B9-1B01A438256D}" type="presParOf" srcId="{F3FFA783-190C-4BEB-B2F6-5929F12B64DD}" destId="{0064E435-F98A-4EB6-88A4-ABBF68A0A780}" srcOrd="4" destOrd="0" presId="urn:microsoft.com/office/officeart/2018/2/layout/IconVerticalSolidList"/>
    <dgm:cxn modelId="{5C2B1DBD-EDE7-4CB7-9C66-2F92C20B8992}" type="presParOf" srcId="{0064E435-F98A-4EB6-88A4-ABBF68A0A780}" destId="{73AFB7F0-F0B7-4375-AD01-052EA7D45AA4}" srcOrd="0" destOrd="0" presId="urn:microsoft.com/office/officeart/2018/2/layout/IconVerticalSolidList"/>
    <dgm:cxn modelId="{975096FA-3554-4FE2-9350-92CB83069F2D}" type="presParOf" srcId="{0064E435-F98A-4EB6-88A4-ABBF68A0A780}" destId="{466C2CF3-40D6-469C-A441-73E75B0F7C72}" srcOrd="1" destOrd="0" presId="urn:microsoft.com/office/officeart/2018/2/layout/IconVerticalSolidList"/>
    <dgm:cxn modelId="{5C380BAE-6498-409C-9424-E715AB040C2A}" type="presParOf" srcId="{0064E435-F98A-4EB6-88A4-ABBF68A0A780}" destId="{E4C80D0D-CF74-4B4D-A36A-77ACD0F0520D}" srcOrd="2" destOrd="0" presId="urn:microsoft.com/office/officeart/2018/2/layout/IconVerticalSolidList"/>
    <dgm:cxn modelId="{D33D96CA-E0F6-4A30-B6E9-F5A0A8BDD8BE}" type="presParOf" srcId="{0064E435-F98A-4EB6-88A4-ABBF68A0A780}" destId="{767425FC-3C00-4A5F-A619-C545C73F988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F1D0179-1330-43A2-A342-CCA22B4D7DC1}"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5D42CED9-FC86-4EB6-92C7-0BE0AA882DCA}">
      <dgm:prSet/>
      <dgm:spPr/>
      <dgm:t>
        <a:bodyPr/>
        <a:lstStyle/>
        <a:p>
          <a:r>
            <a:rPr lang="en-IN"/>
            <a:t>Generous food offerings may seem unnecessary to foreign partners.</a:t>
          </a:r>
          <a:endParaRPr lang="en-US"/>
        </a:p>
      </dgm:t>
    </dgm:pt>
    <dgm:pt modelId="{E0D39A51-9E09-4F52-8638-96A51261A629}" type="parTrans" cxnId="{82178F0B-3FD8-4EE7-8FC7-50DFDAAC9338}">
      <dgm:prSet/>
      <dgm:spPr/>
      <dgm:t>
        <a:bodyPr/>
        <a:lstStyle/>
        <a:p>
          <a:endParaRPr lang="en-US"/>
        </a:p>
      </dgm:t>
    </dgm:pt>
    <dgm:pt modelId="{10F3399B-A9DF-4BC7-BA56-4BDF3F85ACC6}" type="sibTrans" cxnId="{82178F0B-3FD8-4EE7-8FC7-50DFDAAC9338}">
      <dgm:prSet/>
      <dgm:spPr/>
      <dgm:t>
        <a:bodyPr/>
        <a:lstStyle/>
        <a:p>
          <a:endParaRPr lang="en-US"/>
        </a:p>
      </dgm:t>
    </dgm:pt>
    <dgm:pt modelId="{EED86BC5-D48B-487E-8645-6B6EE4461F90}">
      <dgm:prSet/>
      <dgm:spPr/>
      <dgm:t>
        <a:bodyPr/>
        <a:lstStyle/>
        <a:p>
          <a:r>
            <a:rPr lang="en-IN"/>
            <a:t>Long meals appear inefficient to low-context, time-focused cultures.</a:t>
          </a:r>
          <a:endParaRPr lang="en-US"/>
        </a:p>
      </dgm:t>
    </dgm:pt>
    <dgm:pt modelId="{BA589B4A-93F3-4348-BE47-32D933615B43}" type="parTrans" cxnId="{5610EA9F-C9CB-43C9-B3B8-D7C77CD98046}">
      <dgm:prSet/>
      <dgm:spPr/>
      <dgm:t>
        <a:bodyPr/>
        <a:lstStyle/>
        <a:p>
          <a:endParaRPr lang="en-US"/>
        </a:p>
      </dgm:t>
    </dgm:pt>
    <dgm:pt modelId="{589DF465-3E4B-4B14-9F13-8A05F9496CA2}" type="sibTrans" cxnId="{5610EA9F-C9CB-43C9-B3B8-D7C77CD98046}">
      <dgm:prSet/>
      <dgm:spPr/>
      <dgm:t>
        <a:bodyPr/>
        <a:lstStyle/>
        <a:p>
          <a:endParaRPr lang="en-US"/>
        </a:p>
      </dgm:t>
    </dgm:pt>
    <dgm:pt modelId="{B6A243B3-3EA8-437D-80C1-E9E5D66CF438}">
      <dgm:prSet/>
      <dgm:spPr/>
      <dgm:t>
        <a:bodyPr/>
        <a:lstStyle/>
        <a:p>
          <a:r>
            <a:rPr lang="en-IN"/>
            <a:t>Subtle gestures or repeated offers carry misunderstood meanings.</a:t>
          </a:r>
          <a:endParaRPr lang="en-US"/>
        </a:p>
      </dgm:t>
    </dgm:pt>
    <dgm:pt modelId="{D3F17E19-8B2F-4882-9A24-9F202D79A01F}" type="parTrans" cxnId="{B4480468-423F-48C2-B674-8148D5540B17}">
      <dgm:prSet/>
      <dgm:spPr/>
      <dgm:t>
        <a:bodyPr/>
        <a:lstStyle/>
        <a:p>
          <a:endParaRPr lang="en-US"/>
        </a:p>
      </dgm:t>
    </dgm:pt>
    <dgm:pt modelId="{BE20525F-349F-4956-9E2A-2E1681F5BE43}" type="sibTrans" cxnId="{B4480468-423F-48C2-B674-8148D5540B17}">
      <dgm:prSet/>
      <dgm:spPr/>
      <dgm:t>
        <a:bodyPr/>
        <a:lstStyle/>
        <a:p>
          <a:endParaRPr lang="en-US"/>
        </a:p>
      </dgm:t>
    </dgm:pt>
    <dgm:pt modelId="{2F1CAA43-8CFE-48C9-B316-CA4C08708FFA}">
      <dgm:prSet/>
      <dgm:spPr/>
      <dgm:t>
        <a:bodyPr/>
        <a:lstStyle/>
        <a:p>
          <a:r>
            <a:rPr lang="en-IN"/>
            <a:t>High-context communication creates ambiguity for direct communicators (</a:t>
          </a:r>
          <a:r>
            <a:rPr lang="en-GB"/>
            <a:t>Rantala, 2025)</a:t>
          </a:r>
          <a:r>
            <a:rPr lang="en-IN"/>
            <a:t>.</a:t>
          </a:r>
          <a:endParaRPr lang="en-US"/>
        </a:p>
      </dgm:t>
    </dgm:pt>
    <dgm:pt modelId="{13602845-C64C-4DE5-9F1A-66353A07D6C4}" type="parTrans" cxnId="{C9FFD350-F2FF-43CE-A930-6C88349EC2B7}">
      <dgm:prSet/>
      <dgm:spPr/>
      <dgm:t>
        <a:bodyPr/>
        <a:lstStyle/>
        <a:p>
          <a:endParaRPr lang="en-US"/>
        </a:p>
      </dgm:t>
    </dgm:pt>
    <dgm:pt modelId="{74B2FC43-C882-4E2E-A5E2-F355E8F9EAD9}" type="sibTrans" cxnId="{C9FFD350-F2FF-43CE-A930-6C88349EC2B7}">
      <dgm:prSet/>
      <dgm:spPr/>
      <dgm:t>
        <a:bodyPr/>
        <a:lstStyle/>
        <a:p>
          <a:endParaRPr lang="en-US"/>
        </a:p>
      </dgm:t>
    </dgm:pt>
    <dgm:pt modelId="{AE44D549-9735-48AA-8308-73B70CF89B5C}">
      <dgm:prSet/>
      <dgm:spPr/>
      <dgm:t>
        <a:bodyPr/>
        <a:lstStyle/>
        <a:p>
          <a:r>
            <a:rPr lang="en-IN"/>
            <a:t>Early informality may appear disrespectful or unprofessional.</a:t>
          </a:r>
          <a:endParaRPr lang="en-US"/>
        </a:p>
      </dgm:t>
    </dgm:pt>
    <dgm:pt modelId="{66BCACE5-3F04-47F2-B087-B6CBF9AA5455}" type="parTrans" cxnId="{D5748BB4-98CA-47AC-9F4B-3EC1E4FB1E40}">
      <dgm:prSet/>
      <dgm:spPr/>
      <dgm:t>
        <a:bodyPr/>
        <a:lstStyle/>
        <a:p>
          <a:endParaRPr lang="en-US"/>
        </a:p>
      </dgm:t>
    </dgm:pt>
    <dgm:pt modelId="{0F7943C3-8A18-43B4-909B-0C3E968E8FAE}" type="sibTrans" cxnId="{D5748BB4-98CA-47AC-9F4B-3EC1E4FB1E40}">
      <dgm:prSet/>
      <dgm:spPr/>
      <dgm:t>
        <a:bodyPr/>
        <a:lstStyle/>
        <a:p>
          <a:endParaRPr lang="en-US"/>
        </a:p>
      </dgm:t>
    </dgm:pt>
    <dgm:pt modelId="{DD6782AB-6E85-46CD-82F0-08694A59CF92}">
      <dgm:prSet/>
      <dgm:spPr/>
      <dgm:t>
        <a:bodyPr/>
        <a:lstStyle/>
        <a:p>
          <a:r>
            <a:rPr lang="en-IN"/>
            <a:t>Misaligned expectations create communication barriers in business settings.</a:t>
          </a:r>
          <a:endParaRPr lang="en-US"/>
        </a:p>
      </dgm:t>
    </dgm:pt>
    <dgm:pt modelId="{F2D142A4-48D2-4F5A-9016-34F0D4088E68}" type="parTrans" cxnId="{72103186-BB25-4054-956A-D2ED31E90F51}">
      <dgm:prSet/>
      <dgm:spPr/>
      <dgm:t>
        <a:bodyPr/>
        <a:lstStyle/>
        <a:p>
          <a:endParaRPr lang="en-US"/>
        </a:p>
      </dgm:t>
    </dgm:pt>
    <dgm:pt modelId="{F76F6005-BD2E-41E3-ABE3-6C37C553E25C}" type="sibTrans" cxnId="{72103186-BB25-4054-956A-D2ED31E90F51}">
      <dgm:prSet/>
      <dgm:spPr/>
      <dgm:t>
        <a:bodyPr/>
        <a:lstStyle/>
        <a:p>
          <a:endParaRPr lang="en-US"/>
        </a:p>
      </dgm:t>
    </dgm:pt>
    <dgm:pt modelId="{F07F6A7B-0249-43E4-A96F-FA8CCBB509AF}" type="pres">
      <dgm:prSet presAssocID="{5F1D0179-1330-43A2-A342-CCA22B4D7DC1}" presName="diagram" presStyleCnt="0">
        <dgm:presLayoutVars>
          <dgm:dir/>
          <dgm:resizeHandles val="exact"/>
        </dgm:presLayoutVars>
      </dgm:prSet>
      <dgm:spPr/>
    </dgm:pt>
    <dgm:pt modelId="{15366BFD-0E9C-4DF3-B995-B49DAC2AFB98}" type="pres">
      <dgm:prSet presAssocID="{5D42CED9-FC86-4EB6-92C7-0BE0AA882DCA}" presName="node" presStyleLbl="node1" presStyleIdx="0" presStyleCnt="6">
        <dgm:presLayoutVars>
          <dgm:bulletEnabled val="1"/>
        </dgm:presLayoutVars>
      </dgm:prSet>
      <dgm:spPr/>
    </dgm:pt>
    <dgm:pt modelId="{CA984DB9-6AF1-4E9A-A7F6-51EB0E7A66BF}" type="pres">
      <dgm:prSet presAssocID="{10F3399B-A9DF-4BC7-BA56-4BDF3F85ACC6}" presName="sibTrans" presStyleCnt="0"/>
      <dgm:spPr/>
    </dgm:pt>
    <dgm:pt modelId="{3BC7315C-137C-4DA3-A4C6-1DD480DB122E}" type="pres">
      <dgm:prSet presAssocID="{EED86BC5-D48B-487E-8645-6B6EE4461F90}" presName="node" presStyleLbl="node1" presStyleIdx="1" presStyleCnt="6">
        <dgm:presLayoutVars>
          <dgm:bulletEnabled val="1"/>
        </dgm:presLayoutVars>
      </dgm:prSet>
      <dgm:spPr/>
    </dgm:pt>
    <dgm:pt modelId="{839B478C-A5F8-4B94-93F3-737962CF8503}" type="pres">
      <dgm:prSet presAssocID="{589DF465-3E4B-4B14-9F13-8A05F9496CA2}" presName="sibTrans" presStyleCnt="0"/>
      <dgm:spPr/>
    </dgm:pt>
    <dgm:pt modelId="{36D0318E-7C59-4C71-93FF-5373AE3FD4DE}" type="pres">
      <dgm:prSet presAssocID="{B6A243B3-3EA8-437D-80C1-E9E5D66CF438}" presName="node" presStyleLbl="node1" presStyleIdx="2" presStyleCnt="6">
        <dgm:presLayoutVars>
          <dgm:bulletEnabled val="1"/>
        </dgm:presLayoutVars>
      </dgm:prSet>
      <dgm:spPr/>
    </dgm:pt>
    <dgm:pt modelId="{486A33DF-C1DC-49A1-A8F3-51D1A5F2DB5A}" type="pres">
      <dgm:prSet presAssocID="{BE20525F-349F-4956-9E2A-2E1681F5BE43}" presName="sibTrans" presStyleCnt="0"/>
      <dgm:spPr/>
    </dgm:pt>
    <dgm:pt modelId="{895B0195-52FC-46C0-8C8E-3A783C86EB9F}" type="pres">
      <dgm:prSet presAssocID="{2F1CAA43-8CFE-48C9-B316-CA4C08708FFA}" presName="node" presStyleLbl="node1" presStyleIdx="3" presStyleCnt="6">
        <dgm:presLayoutVars>
          <dgm:bulletEnabled val="1"/>
        </dgm:presLayoutVars>
      </dgm:prSet>
      <dgm:spPr/>
    </dgm:pt>
    <dgm:pt modelId="{9FC3B19C-28C3-45D2-8251-413C4AF9B1F6}" type="pres">
      <dgm:prSet presAssocID="{74B2FC43-C882-4E2E-A5E2-F355E8F9EAD9}" presName="sibTrans" presStyleCnt="0"/>
      <dgm:spPr/>
    </dgm:pt>
    <dgm:pt modelId="{6ACE38C1-EA47-40BF-8E53-E622498797E6}" type="pres">
      <dgm:prSet presAssocID="{AE44D549-9735-48AA-8308-73B70CF89B5C}" presName="node" presStyleLbl="node1" presStyleIdx="4" presStyleCnt="6">
        <dgm:presLayoutVars>
          <dgm:bulletEnabled val="1"/>
        </dgm:presLayoutVars>
      </dgm:prSet>
      <dgm:spPr/>
    </dgm:pt>
    <dgm:pt modelId="{7BD663E5-80E9-4C89-A449-0FBC3162DF16}" type="pres">
      <dgm:prSet presAssocID="{0F7943C3-8A18-43B4-909B-0C3E968E8FAE}" presName="sibTrans" presStyleCnt="0"/>
      <dgm:spPr/>
    </dgm:pt>
    <dgm:pt modelId="{44BA0BE1-8E30-40B6-8B54-9A58F8A71DD4}" type="pres">
      <dgm:prSet presAssocID="{DD6782AB-6E85-46CD-82F0-08694A59CF92}" presName="node" presStyleLbl="node1" presStyleIdx="5" presStyleCnt="6">
        <dgm:presLayoutVars>
          <dgm:bulletEnabled val="1"/>
        </dgm:presLayoutVars>
      </dgm:prSet>
      <dgm:spPr/>
    </dgm:pt>
  </dgm:ptLst>
  <dgm:cxnLst>
    <dgm:cxn modelId="{82178F0B-3FD8-4EE7-8FC7-50DFDAAC9338}" srcId="{5F1D0179-1330-43A2-A342-CCA22B4D7DC1}" destId="{5D42CED9-FC86-4EB6-92C7-0BE0AA882DCA}" srcOrd="0" destOrd="0" parTransId="{E0D39A51-9E09-4F52-8638-96A51261A629}" sibTransId="{10F3399B-A9DF-4BC7-BA56-4BDF3F85ACC6}"/>
    <dgm:cxn modelId="{E13CB713-C351-4B6A-9C97-24DF529863FF}" type="presOf" srcId="{5D42CED9-FC86-4EB6-92C7-0BE0AA882DCA}" destId="{15366BFD-0E9C-4DF3-B995-B49DAC2AFB98}" srcOrd="0" destOrd="0" presId="urn:microsoft.com/office/officeart/2005/8/layout/default"/>
    <dgm:cxn modelId="{AC6DCF1B-47CF-4261-B851-AFEB884BBB73}" type="presOf" srcId="{5F1D0179-1330-43A2-A342-CCA22B4D7DC1}" destId="{F07F6A7B-0249-43E4-A96F-FA8CCBB509AF}" srcOrd="0" destOrd="0" presId="urn:microsoft.com/office/officeart/2005/8/layout/default"/>
    <dgm:cxn modelId="{B4480468-423F-48C2-B674-8148D5540B17}" srcId="{5F1D0179-1330-43A2-A342-CCA22B4D7DC1}" destId="{B6A243B3-3EA8-437D-80C1-E9E5D66CF438}" srcOrd="2" destOrd="0" parTransId="{D3F17E19-8B2F-4882-9A24-9F202D79A01F}" sibTransId="{BE20525F-349F-4956-9E2A-2E1681F5BE43}"/>
    <dgm:cxn modelId="{C9FFD350-F2FF-43CE-A930-6C88349EC2B7}" srcId="{5F1D0179-1330-43A2-A342-CCA22B4D7DC1}" destId="{2F1CAA43-8CFE-48C9-B316-CA4C08708FFA}" srcOrd="3" destOrd="0" parTransId="{13602845-C64C-4DE5-9F1A-66353A07D6C4}" sibTransId="{74B2FC43-C882-4E2E-A5E2-F355E8F9EAD9}"/>
    <dgm:cxn modelId="{BA460E51-EB3A-4B72-AD32-4A9B76FA8C5D}" type="presOf" srcId="{2F1CAA43-8CFE-48C9-B316-CA4C08708FFA}" destId="{895B0195-52FC-46C0-8C8E-3A783C86EB9F}" srcOrd="0" destOrd="0" presId="urn:microsoft.com/office/officeart/2005/8/layout/default"/>
    <dgm:cxn modelId="{72103186-BB25-4054-956A-D2ED31E90F51}" srcId="{5F1D0179-1330-43A2-A342-CCA22B4D7DC1}" destId="{DD6782AB-6E85-46CD-82F0-08694A59CF92}" srcOrd="5" destOrd="0" parTransId="{F2D142A4-48D2-4F5A-9016-34F0D4088E68}" sibTransId="{F76F6005-BD2E-41E3-ABE3-6C37C553E25C}"/>
    <dgm:cxn modelId="{5C4B668E-B35E-4AE7-9A77-8D3CE0904571}" type="presOf" srcId="{EED86BC5-D48B-487E-8645-6B6EE4461F90}" destId="{3BC7315C-137C-4DA3-A4C6-1DD480DB122E}" srcOrd="0" destOrd="0" presId="urn:microsoft.com/office/officeart/2005/8/layout/default"/>
    <dgm:cxn modelId="{DB219C9B-EDB2-4427-88D3-EB159A559861}" type="presOf" srcId="{DD6782AB-6E85-46CD-82F0-08694A59CF92}" destId="{44BA0BE1-8E30-40B6-8B54-9A58F8A71DD4}" srcOrd="0" destOrd="0" presId="urn:microsoft.com/office/officeart/2005/8/layout/default"/>
    <dgm:cxn modelId="{5610EA9F-C9CB-43C9-B3B8-D7C77CD98046}" srcId="{5F1D0179-1330-43A2-A342-CCA22B4D7DC1}" destId="{EED86BC5-D48B-487E-8645-6B6EE4461F90}" srcOrd="1" destOrd="0" parTransId="{BA589B4A-93F3-4348-BE47-32D933615B43}" sibTransId="{589DF465-3E4B-4B14-9F13-8A05F9496CA2}"/>
    <dgm:cxn modelId="{122678A5-ADD2-45D6-BC48-9B4B10C4DD1D}" type="presOf" srcId="{AE44D549-9735-48AA-8308-73B70CF89B5C}" destId="{6ACE38C1-EA47-40BF-8E53-E622498797E6}" srcOrd="0" destOrd="0" presId="urn:microsoft.com/office/officeart/2005/8/layout/default"/>
    <dgm:cxn modelId="{D5748BB4-98CA-47AC-9F4B-3EC1E4FB1E40}" srcId="{5F1D0179-1330-43A2-A342-CCA22B4D7DC1}" destId="{AE44D549-9735-48AA-8308-73B70CF89B5C}" srcOrd="4" destOrd="0" parTransId="{66BCACE5-3F04-47F2-B087-B6CBF9AA5455}" sibTransId="{0F7943C3-8A18-43B4-909B-0C3E968E8FAE}"/>
    <dgm:cxn modelId="{999A00D5-2573-47B9-9C0E-DBADC9FB1A22}" type="presOf" srcId="{B6A243B3-3EA8-437D-80C1-E9E5D66CF438}" destId="{36D0318E-7C59-4C71-93FF-5373AE3FD4DE}" srcOrd="0" destOrd="0" presId="urn:microsoft.com/office/officeart/2005/8/layout/default"/>
    <dgm:cxn modelId="{A369085A-C00C-4B8B-92C2-691BCC190825}" type="presParOf" srcId="{F07F6A7B-0249-43E4-A96F-FA8CCBB509AF}" destId="{15366BFD-0E9C-4DF3-B995-B49DAC2AFB98}" srcOrd="0" destOrd="0" presId="urn:microsoft.com/office/officeart/2005/8/layout/default"/>
    <dgm:cxn modelId="{181AE251-F711-4B0F-B2EC-80AD3E8DB98E}" type="presParOf" srcId="{F07F6A7B-0249-43E4-A96F-FA8CCBB509AF}" destId="{CA984DB9-6AF1-4E9A-A7F6-51EB0E7A66BF}" srcOrd="1" destOrd="0" presId="urn:microsoft.com/office/officeart/2005/8/layout/default"/>
    <dgm:cxn modelId="{065CE978-5418-410D-A6E5-AB045AE8752C}" type="presParOf" srcId="{F07F6A7B-0249-43E4-A96F-FA8CCBB509AF}" destId="{3BC7315C-137C-4DA3-A4C6-1DD480DB122E}" srcOrd="2" destOrd="0" presId="urn:microsoft.com/office/officeart/2005/8/layout/default"/>
    <dgm:cxn modelId="{CAB138B5-BBDC-4D00-873B-392C10C1E2F6}" type="presParOf" srcId="{F07F6A7B-0249-43E4-A96F-FA8CCBB509AF}" destId="{839B478C-A5F8-4B94-93F3-737962CF8503}" srcOrd="3" destOrd="0" presId="urn:microsoft.com/office/officeart/2005/8/layout/default"/>
    <dgm:cxn modelId="{3BAB94B3-135B-46F0-BA67-56B186D1C6E4}" type="presParOf" srcId="{F07F6A7B-0249-43E4-A96F-FA8CCBB509AF}" destId="{36D0318E-7C59-4C71-93FF-5373AE3FD4DE}" srcOrd="4" destOrd="0" presId="urn:microsoft.com/office/officeart/2005/8/layout/default"/>
    <dgm:cxn modelId="{0779DFB4-4E4D-4B00-BD98-FD2719DA0A97}" type="presParOf" srcId="{F07F6A7B-0249-43E4-A96F-FA8CCBB509AF}" destId="{486A33DF-C1DC-49A1-A8F3-51D1A5F2DB5A}" srcOrd="5" destOrd="0" presId="urn:microsoft.com/office/officeart/2005/8/layout/default"/>
    <dgm:cxn modelId="{D851E977-5A59-4C60-B6CA-4B59AF6D87E7}" type="presParOf" srcId="{F07F6A7B-0249-43E4-A96F-FA8CCBB509AF}" destId="{895B0195-52FC-46C0-8C8E-3A783C86EB9F}" srcOrd="6" destOrd="0" presId="urn:microsoft.com/office/officeart/2005/8/layout/default"/>
    <dgm:cxn modelId="{46CA5D6C-2C95-4F88-ABB9-60C8190CF6B9}" type="presParOf" srcId="{F07F6A7B-0249-43E4-A96F-FA8CCBB509AF}" destId="{9FC3B19C-28C3-45D2-8251-413C4AF9B1F6}" srcOrd="7" destOrd="0" presId="urn:microsoft.com/office/officeart/2005/8/layout/default"/>
    <dgm:cxn modelId="{6F437945-F94D-48A5-B95B-8D945A7C2923}" type="presParOf" srcId="{F07F6A7B-0249-43E4-A96F-FA8CCBB509AF}" destId="{6ACE38C1-EA47-40BF-8E53-E622498797E6}" srcOrd="8" destOrd="0" presId="urn:microsoft.com/office/officeart/2005/8/layout/default"/>
    <dgm:cxn modelId="{2A58B949-B1F8-4839-9793-926F20A72595}" type="presParOf" srcId="{F07F6A7B-0249-43E4-A96F-FA8CCBB509AF}" destId="{7BD663E5-80E9-4C89-A449-0FBC3162DF16}" srcOrd="9" destOrd="0" presId="urn:microsoft.com/office/officeart/2005/8/layout/default"/>
    <dgm:cxn modelId="{8D77FBD6-E92F-4B2A-BBDC-D1E80AEE3AE1}" type="presParOf" srcId="{F07F6A7B-0249-43E4-A96F-FA8CCBB509AF}" destId="{44BA0BE1-8E30-40B6-8B54-9A58F8A71DD4}"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3AF1694-BC58-4A30-BE11-C4B4D7CB43BF}" type="doc">
      <dgm:prSet loTypeId="urn:microsoft.com/office/officeart/2016/7/layout/ChevronBlockProcess" loCatId="process" qsTypeId="urn:microsoft.com/office/officeart/2005/8/quickstyle/simple1" qsCatId="simple" csTypeId="urn:microsoft.com/office/officeart/2005/8/colors/colorful1" csCatId="colorful" phldr="1"/>
      <dgm:spPr/>
      <dgm:t>
        <a:bodyPr/>
        <a:lstStyle/>
        <a:p>
          <a:endParaRPr lang="en-US"/>
        </a:p>
      </dgm:t>
    </dgm:pt>
    <dgm:pt modelId="{43887A14-EA04-4F74-B10A-81BB58BED654}">
      <dgm:prSet/>
      <dgm:spPr/>
      <dgm:t>
        <a:bodyPr/>
        <a:lstStyle/>
        <a:p>
          <a:r>
            <a:rPr lang="en-US"/>
            <a:t>Adapt</a:t>
          </a:r>
        </a:p>
      </dgm:t>
    </dgm:pt>
    <dgm:pt modelId="{4F728B80-175E-4F27-BB6B-8C19C92A8723}" type="parTrans" cxnId="{F23E8715-EA37-4E8A-A397-D5D079D704A2}">
      <dgm:prSet/>
      <dgm:spPr/>
      <dgm:t>
        <a:bodyPr/>
        <a:lstStyle/>
        <a:p>
          <a:endParaRPr lang="en-US"/>
        </a:p>
      </dgm:t>
    </dgm:pt>
    <dgm:pt modelId="{0A09D536-32B5-490A-A8CA-63BC240DF0F0}" type="sibTrans" cxnId="{F23E8715-EA37-4E8A-A397-D5D079D704A2}">
      <dgm:prSet/>
      <dgm:spPr/>
      <dgm:t>
        <a:bodyPr/>
        <a:lstStyle/>
        <a:p>
          <a:endParaRPr lang="en-US"/>
        </a:p>
      </dgm:t>
    </dgm:pt>
    <dgm:pt modelId="{10761870-5A28-468F-AA02-618A63444A89}">
      <dgm:prSet/>
      <dgm:spPr/>
      <dgm:t>
        <a:bodyPr/>
        <a:lstStyle/>
        <a:p>
          <a:r>
            <a:rPr lang="en-US" b="1" dirty="0"/>
            <a:t>Adapt to High-Context Communication</a:t>
          </a:r>
        </a:p>
      </dgm:t>
    </dgm:pt>
    <dgm:pt modelId="{C4E992FB-E4DF-4313-BD83-2482B0C9AC84}" type="parTrans" cxnId="{688EB591-9A26-45A0-9AFF-C7727B6A15C8}">
      <dgm:prSet/>
      <dgm:spPr/>
      <dgm:t>
        <a:bodyPr/>
        <a:lstStyle/>
        <a:p>
          <a:endParaRPr lang="en-US"/>
        </a:p>
      </dgm:t>
    </dgm:pt>
    <dgm:pt modelId="{C829E06F-13C1-4D24-9E66-D6ED893ACED2}" type="sibTrans" cxnId="{688EB591-9A26-45A0-9AFF-C7727B6A15C8}">
      <dgm:prSet/>
      <dgm:spPr/>
      <dgm:t>
        <a:bodyPr/>
        <a:lstStyle/>
        <a:p>
          <a:endParaRPr lang="en-US"/>
        </a:p>
      </dgm:t>
    </dgm:pt>
    <dgm:pt modelId="{8E61DDEA-8BC4-4B64-8563-17F69B4761D7}">
      <dgm:prSet/>
      <dgm:spPr/>
      <dgm:t>
        <a:bodyPr/>
        <a:lstStyle/>
        <a:p>
          <a:r>
            <a:rPr lang="en-US" dirty="0"/>
            <a:t>Pay attention to non-verbal cues, tone, and gestures (Chaika, 2020).</a:t>
          </a:r>
        </a:p>
      </dgm:t>
    </dgm:pt>
    <dgm:pt modelId="{7FBE90B4-A799-4E97-B2CF-7A8B8E1B18A2}" type="parTrans" cxnId="{42D35DBA-0179-4831-83C9-151C9C9B8A78}">
      <dgm:prSet/>
      <dgm:spPr/>
      <dgm:t>
        <a:bodyPr/>
        <a:lstStyle/>
        <a:p>
          <a:endParaRPr lang="en-US"/>
        </a:p>
      </dgm:t>
    </dgm:pt>
    <dgm:pt modelId="{2EB07E57-14B1-45F7-8472-027567168A56}" type="sibTrans" cxnId="{42D35DBA-0179-4831-83C9-151C9C9B8A78}">
      <dgm:prSet/>
      <dgm:spPr/>
      <dgm:t>
        <a:bodyPr/>
        <a:lstStyle/>
        <a:p>
          <a:endParaRPr lang="en-US"/>
        </a:p>
      </dgm:t>
    </dgm:pt>
    <dgm:pt modelId="{E8348A02-CE08-433F-BA27-DF5A001EB6CA}">
      <dgm:prSet/>
      <dgm:spPr/>
      <dgm:t>
        <a:bodyPr/>
        <a:lstStyle/>
        <a:p>
          <a:r>
            <a:rPr lang="en-US" dirty="0"/>
            <a:t>Avoid overly direct or confrontational communication.</a:t>
          </a:r>
        </a:p>
      </dgm:t>
    </dgm:pt>
    <dgm:pt modelId="{2C96A5D1-EA1A-47B9-80F7-00C32955F7DC}" type="parTrans" cxnId="{AED640C4-8DA5-4A1F-8A18-41F12FCC35A3}">
      <dgm:prSet/>
      <dgm:spPr/>
      <dgm:t>
        <a:bodyPr/>
        <a:lstStyle/>
        <a:p>
          <a:endParaRPr lang="en-US"/>
        </a:p>
      </dgm:t>
    </dgm:pt>
    <dgm:pt modelId="{9403D3B3-E93E-43EB-BB2E-C97BA7AE33AA}" type="sibTrans" cxnId="{AED640C4-8DA5-4A1F-8A18-41F12FCC35A3}">
      <dgm:prSet/>
      <dgm:spPr/>
      <dgm:t>
        <a:bodyPr/>
        <a:lstStyle/>
        <a:p>
          <a:endParaRPr lang="en-US"/>
        </a:p>
      </dgm:t>
    </dgm:pt>
    <dgm:pt modelId="{2FF757B5-7D32-4F87-AFDD-8A03838FE567}">
      <dgm:prSet/>
      <dgm:spPr/>
      <dgm:t>
        <a:bodyPr/>
        <a:lstStyle/>
        <a:p>
          <a:r>
            <a:rPr lang="en-US" dirty="0"/>
            <a:t>Build rapport before discussing business terms.</a:t>
          </a:r>
        </a:p>
      </dgm:t>
    </dgm:pt>
    <dgm:pt modelId="{E8F4BA1D-D57F-4CF0-87BD-B98DAF65A395}" type="parTrans" cxnId="{FFB7CBD7-3168-4C20-89D2-2C20A2E38975}">
      <dgm:prSet/>
      <dgm:spPr/>
      <dgm:t>
        <a:bodyPr/>
        <a:lstStyle/>
        <a:p>
          <a:endParaRPr lang="en-US"/>
        </a:p>
      </dgm:t>
    </dgm:pt>
    <dgm:pt modelId="{1C77E18A-08F6-43FD-97B9-319FBF659F58}" type="sibTrans" cxnId="{FFB7CBD7-3168-4C20-89D2-2C20A2E38975}">
      <dgm:prSet/>
      <dgm:spPr/>
      <dgm:t>
        <a:bodyPr/>
        <a:lstStyle/>
        <a:p>
          <a:endParaRPr lang="en-US"/>
        </a:p>
      </dgm:t>
    </dgm:pt>
    <dgm:pt modelId="{940A031A-0AAF-41E8-8525-7B0141FC008E}">
      <dgm:prSet/>
      <dgm:spPr/>
      <dgm:t>
        <a:bodyPr/>
        <a:lstStyle/>
        <a:p>
          <a:r>
            <a:rPr lang="en-US"/>
            <a:t>Respect</a:t>
          </a:r>
        </a:p>
      </dgm:t>
    </dgm:pt>
    <dgm:pt modelId="{39ABBDDD-C2D1-45F1-9357-456113E52011}" type="parTrans" cxnId="{C033491F-F866-4C28-BF1A-559E2D5A9599}">
      <dgm:prSet/>
      <dgm:spPr/>
      <dgm:t>
        <a:bodyPr/>
        <a:lstStyle/>
        <a:p>
          <a:endParaRPr lang="en-US"/>
        </a:p>
      </dgm:t>
    </dgm:pt>
    <dgm:pt modelId="{336D3C34-4274-4EBE-AA90-AF91E09EDF40}" type="sibTrans" cxnId="{C033491F-F866-4C28-BF1A-559E2D5A9599}">
      <dgm:prSet/>
      <dgm:spPr/>
      <dgm:t>
        <a:bodyPr/>
        <a:lstStyle/>
        <a:p>
          <a:endParaRPr lang="en-US"/>
        </a:p>
      </dgm:t>
    </dgm:pt>
    <dgm:pt modelId="{4B417055-9244-4924-8360-EFA97EA766C2}">
      <dgm:prSet/>
      <dgm:spPr/>
      <dgm:t>
        <a:bodyPr/>
        <a:lstStyle/>
        <a:p>
          <a:r>
            <a:rPr lang="en-US" b="1" dirty="0"/>
            <a:t>Respect Food Rituals</a:t>
          </a:r>
        </a:p>
      </dgm:t>
    </dgm:pt>
    <dgm:pt modelId="{8B48467C-E515-49F5-8CBD-5C11443A8327}" type="parTrans" cxnId="{640017A9-1431-449E-8266-4EBD58B70667}">
      <dgm:prSet/>
      <dgm:spPr/>
      <dgm:t>
        <a:bodyPr/>
        <a:lstStyle/>
        <a:p>
          <a:endParaRPr lang="en-US"/>
        </a:p>
      </dgm:t>
    </dgm:pt>
    <dgm:pt modelId="{49ACED80-E65D-4694-B143-D948AAEB36AB}" type="sibTrans" cxnId="{640017A9-1431-449E-8266-4EBD58B70667}">
      <dgm:prSet/>
      <dgm:spPr/>
      <dgm:t>
        <a:bodyPr/>
        <a:lstStyle/>
        <a:p>
          <a:endParaRPr lang="en-US"/>
        </a:p>
      </dgm:t>
    </dgm:pt>
    <dgm:pt modelId="{DE81FB05-AE27-4D28-8944-D5168E2B25D9}">
      <dgm:prSet/>
      <dgm:spPr/>
      <dgm:t>
        <a:bodyPr/>
        <a:lstStyle/>
        <a:p>
          <a:r>
            <a:rPr lang="en-US" dirty="0"/>
            <a:t>Accept food or drinks offered—at least in small amounts.</a:t>
          </a:r>
        </a:p>
      </dgm:t>
    </dgm:pt>
    <dgm:pt modelId="{2BD264E8-1D0D-4C23-B02D-9F8E4333A065}" type="parTrans" cxnId="{2BEF3097-A4D2-45DE-A969-0C314DD4CA4E}">
      <dgm:prSet/>
      <dgm:spPr/>
      <dgm:t>
        <a:bodyPr/>
        <a:lstStyle/>
        <a:p>
          <a:endParaRPr lang="en-US"/>
        </a:p>
      </dgm:t>
    </dgm:pt>
    <dgm:pt modelId="{FDC62743-998B-4DBC-AB0B-C6FD6F8CB7A2}" type="sibTrans" cxnId="{2BEF3097-A4D2-45DE-A969-0C314DD4CA4E}">
      <dgm:prSet/>
      <dgm:spPr/>
      <dgm:t>
        <a:bodyPr/>
        <a:lstStyle/>
        <a:p>
          <a:endParaRPr lang="en-US"/>
        </a:p>
      </dgm:t>
    </dgm:pt>
    <dgm:pt modelId="{6C0AF274-1B56-423B-8FE7-6C835D5ACED5}">
      <dgm:prSet/>
      <dgm:spPr/>
      <dgm:t>
        <a:bodyPr/>
        <a:lstStyle/>
        <a:p>
          <a:r>
            <a:rPr lang="en-US" dirty="0"/>
            <a:t>Show interest in Romanian dishes; ask about their meaning or origins.</a:t>
          </a:r>
        </a:p>
      </dgm:t>
    </dgm:pt>
    <dgm:pt modelId="{39DB6528-3EA1-4E82-8273-8D7E0C8801E5}" type="parTrans" cxnId="{101816CB-0B1B-400B-B377-969EC7BED77D}">
      <dgm:prSet/>
      <dgm:spPr/>
      <dgm:t>
        <a:bodyPr/>
        <a:lstStyle/>
        <a:p>
          <a:endParaRPr lang="en-US"/>
        </a:p>
      </dgm:t>
    </dgm:pt>
    <dgm:pt modelId="{508D8DFA-5C6F-4E89-8016-701DBFD4663D}" type="sibTrans" cxnId="{101816CB-0B1B-400B-B377-969EC7BED77D}">
      <dgm:prSet/>
      <dgm:spPr/>
      <dgm:t>
        <a:bodyPr/>
        <a:lstStyle/>
        <a:p>
          <a:endParaRPr lang="en-US"/>
        </a:p>
      </dgm:t>
    </dgm:pt>
    <dgm:pt modelId="{3B9D6E6F-77E4-4008-9AC1-4E1F83D14AEE}">
      <dgm:prSet/>
      <dgm:spPr/>
      <dgm:t>
        <a:bodyPr/>
        <a:lstStyle/>
        <a:p>
          <a:r>
            <a:rPr lang="en-US" dirty="0"/>
            <a:t>Express appreciation for the host’s effort—it strengthens relational bonds.</a:t>
          </a:r>
        </a:p>
      </dgm:t>
    </dgm:pt>
    <dgm:pt modelId="{D175EC40-4EB4-451E-8E05-3BF92844B0EB}" type="parTrans" cxnId="{8DD7B466-6B38-4DD6-A1DA-4AD8950C2D40}">
      <dgm:prSet/>
      <dgm:spPr/>
      <dgm:t>
        <a:bodyPr/>
        <a:lstStyle/>
        <a:p>
          <a:endParaRPr lang="en-US"/>
        </a:p>
      </dgm:t>
    </dgm:pt>
    <dgm:pt modelId="{9609B182-CF35-4959-9F54-7C93D531C896}" type="sibTrans" cxnId="{8DD7B466-6B38-4DD6-A1DA-4AD8950C2D40}">
      <dgm:prSet/>
      <dgm:spPr/>
      <dgm:t>
        <a:bodyPr/>
        <a:lstStyle/>
        <a:p>
          <a:endParaRPr lang="en-US"/>
        </a:p>
      </dgm:t>
    </dgm:pt>
    <dgm:pt modelId="{460A796F-691F-4E2D-8E81-4FE7A33C861D}">
      <dgm:prSet/>
      <dgm:spPr/>
      <dgm:t>
        <a:bodyPr/>
        <a:lstStyle/>
        <a:p>
          <a:r>
            <a:rPr lang="en-US"/>
            <a:t>Understand</a:t>
          </a:r>
        </a:p>
      </dgm:t>
    </dgm:pt>
    <dgm:pt modelId="{F5B4F2A9-6523-4AC3-9E20-C95454F13648}" type="parTrans" cxnId="{7AED78DB-7983-41C9-A143-FDA209110352}">
      <dgm:prSet/>
      <dgm:spPr/>
      <dgm:t>
        <a:bodyPr/>
        <a:lstStyle/>
        <a:p>
          <a:endParaRPr lang="en-US"/>
        </a:p>
      </dgm:t>
    </dgm:pt>
    <dgm:pt modelId="{D51B01FE-EFA9-4E4F-9F2D-4B1FDD9224C4}" type="sibTrans" cxnId="{7AED78DB-7983-41C9-A143-FDA209110352}">
      <dgm:prSet/>
      <dgm:spPr/>
      <dgm:t>
        <a:bodyPr/>
        <a:lstStyle/>
        <a:p>
          <a:endParaRPr lang="en-US"/>
        </a:p>
      </dgm:t>
    </dgm:pt>
    <dgm:pt modelId="{AA938958-F29A-4874-907A-BF7535FA4514}">
      <dgm:prSet/>
      <dgm:spPr/>
      <dgm:t>
        <a:bodyPr/>
        <a:lstStyle/>
        <a:p>
          <a:r>
            <a:rPr lang="en-US" b="1" dirty="0"/>
            <a:t>Understand Hierarchy</a:t>
          </a:r>
        </a:p>
      </dgm:t>
    </dgm:pt>
    <dgm:pt modelId="{CF842030-C1CF-4828-891D-27C293E3C498}" type="parTrans" cxnId="{41274E3E-08E8-4974-8C66-0D820F1AFF5E}">
      <dgm:prSet/>
      <dgm:spPr/>
      <dgm:t>
        <a:bodyPr/>
        <a:lstStyle/>
        <a:p>
          <a:endParaRPr lang="en-US"/>
        </a:p>
      </dgm:t>
    </dgm:pt>
    <dgm:pt modelId="{FB1CA741-05C9-4E77-A1B9-67590613AF1B}" type="sibTrans" cxnId="{41274E3E-08E8-4974-8C66-0D820F1AFF5E}">
      <dgm:prSet/>
      <dgm:spPr/>
      <dgm:t>
        <a:bodyPr/>
        <a:lstStyle/>
        <a:p>
          <a:endParaRPr lang="en-US"/>
        </a:p>
      </dgm:t>
    </dgm:pt>
    <dgm:pt modelId="{BB42B98F-B718-48F1-9331-D0414E6DC95B}">
      <dgm:prSet/>
      <dgm:spPr/>
      <dgm:t>
        <a:bodyPr/>
        <a:lstStyle/>
        <a:p>
          <a:r>
            <a:rPr lang="en-US" dirty="0"/>
            <a:t>Allow senior members to lead the dining process.</a:t>
          </a:r>
        </a:p>
      </dgm:t>
    </dgm:pt>
    <dgm:pt modelId="{B64DD9AF-B01E-47FD-81CF-AB5998A0D466}" type="parTrans" cxnId="{BB15634B-F511-472D-BFCB-E2E7B48D13BE}">
      <dgm:prSet/>
      <dgm:spPr/>
      <dgm:t>
        <a:bodyPr/>
        <a:lstStyle/>
        <a:p>
          <a:endParaRPr lang="en-US"/>
        </a:p>
      </dgm:t>
    </dgm:pt>
    <dgm:pt modelId="{F02EC597-6C2A-467C-858A-4F8AD3A2AECF}" type="sibTrans" cxnId="{BB15634B-F511-472D-BFCB-E2E7B48D13BE}">
      <dgm:prSet/>
      <dgm:spPr/>
      <dgm:t>
        <a:bodyPr/>
        <a:lstStyle/>
        <a:p>
          <a:endParaRPr lang="en-US"/>
        </a:p>
      </dgm:t>
    </dgm:pt>
    <dgm:pt modelId="{1774A00D-94F4-4F7D-BF10-41303461EACB}">
      <dgm:prSet/>
      <dgm:spPr/>
      <dgm:t>
        <a:bodyPr/>
        <a:lstStyle/>
        <a:p>
          <a:r>
            <a:rPr lang="en-US" dirty="0"/>
            <a:t>Address individuals formally unless invited to be informal.</a:t>
          </a:r>
        </a:p>
      </dgm:t>
    </dgm:pt>
    <dgm:pt modelId="{B53229F3-FDD3-4CC8-BC7C-1B4382A027AD}" type="parTrans" cxnId="{C9A112DA-DBED-4151-9A38-EB28865B9F61}">
      <dgm:prSet/>
      <dgm:spPr/>
      <dgm:t>
        <a:bodyPr/>
        <a:lstStyle/>
        <a:p>
          <a:endParaRPr lang="en-US"/>
        </a:p>
      </dgm:t>
    </dgm:pt>
    <dgm:pt modelId="{5AC11685-E772-4504-9B6E-970A02F3AF0B}" type="sibTrans" cxnId="{C9A112DA-DBED-4151-9A38-EB28865B9F61}">
      <dgm:prSet/>
      <dgm:spPr/>
      <dgm:t>
        <a:bodyPr/>
        <a:lstStyle/>
        <a:p>
          <a:endParaRPr lang="en-US"/>
        </a:p>
      </dgm:t>
    </dgm:pt>
    <dgm:pt modelId="{6EA91E50-35C0-4CEC-9E2C-1683328671D7}">
      <dgm:prSet/>
      <dgm:spPr/>
      <dgm:t>
        <a:bodyPr/>
        <a:lstStyle/>
        <a:p>
          <a:r>
            <a:rPr lang="en-US" dirty="0"/>
            <a:t>When hosting, mirror Romanian etiquette by seating key stakeholders appropriately.</a:t>
          </a:r>
        </a:p>
      </dgm:t>
    </dgm:pt>
    <dgm:pt modelId="{77A58EC3-D35F-4FF3-A3D3-8489DAC193AD}" type="parTrans" cxnId="{F11148DB-889A-490F-B8B1-55E270005FA4}">
      <dgm:prSet/>
      <dgm:spPr/>
      <dgm:t>
        <a:bodyPr/>
        <a:lstStyle/>
        <a:p>
          <a:endParaRPr lang="en-US"/>
        </a:p>
      </dgm:t>
    </dgm:pt>
    <dgm:pt modelId="{CB548ECC-EF20-465E-A48B-04A008C77071}" type="sibTrans" cxnId="{F11148DB-889A-490F-B8B1-55E270005FA4}">
      <dgm:prSet/>
      <dgm:spPr/>
      <dgm:t>
        <a:bodyPr/>
        <a:lstStyle/>
        <a:p>
          <a:endParaRPr lang="en-US"/>
        </a:p>
      </dgm:t>
    </dgm:pt>
    <dgm:pt modelId="{88C1AC7D-E0D9-439B-AEB2-6EAC80AB61D1}" type="pres">
      <dgm:prSet presAssocID="{F3AF1694-BC58-4A30-BE11-C4B4D7CB43BF}" presName="Name0" presStyleCnt="0">
        <dgm:presLayoutVars>
          <dgm:dir/>
          <dgm:animLvl val="lvl"/>
          <dgm:resizeHandles val="exact"/>
        </dgm:presLayoutVars>
      </dgm:prSet>
      <dgm:spPr/>
    </dgm:pt>
    <dgm:pt modelId="{AD5C1755-F40C-400C-ABCC-CB67CB2E1260}" type="pres">
      <dgm:prSet presAssocID="{43887A14-EA04-4F74-B10A-81BB58BED654}" presName="composite" presStyleCnt="0"/>
      <dgm:spPr/>
    </dgm:pt>
    <dgm:pt modelId="{26AD8659-7353-4C4D-A826-7BFFB5518C74}" type="pres">
      <dgm:prSet presAssocID="{43887A14-EA04-4F74-B10A-81BB58BED654}" presName="parTx" presStyleLbl="alignNode1" presStyleIdx="0" presStyleCnt="3">
        <dgm:presLayoutVars>
          <dgm:chMax val="0"/>
          <dgm:chPref val="0"/>
        </dgm:presLayoutVars>
      </dgm:prSet>
      <dgm:spPr/>
    </dgm:pt>
    <dgm:pt modelId="{E78434BF-291B-45A0-8BC0-79C650BF405A}" type="pres">
      <dgm:prSet presAssocID="{43887A14-EA04-4F74-B10A-81BB58BED654}" presName="desTx" presStyleLbl="alignAccFollowNode1" presStyleIdx="0" presStyleCnt="3">
        <dgm:presLayoutVars/>
      </dgm:prSet>
      <dgm:spPr/>
    </dgm:pt>
    <dgm:pt modelId="{F7C08D74-BCDD-424A-8249-B13C06B3328B}" type="pres">
      <dgm:prSet presAssocID="{0A09D536-32B5-490A-A8CA-63BC240DF0F0}" presName="space" presStyleCnt="0"/>
      <dgm:spPr/>
    </dgm:pt>
    <dgm:pt modelId="{37A42539-3FC6-411A-B11E-7DA4AEF76D16}" type="pres">
      <dgm:prSet presAssocID="{940A031A-0AAF-41E8-8525-7B0141FC008E}" presName="composite" presStyleCnt="0"/>
      <dgm:spPr/>
    </dgm:pt>
    <dgm:pt modelId="{150F6242-6854-4857-8400-14B4288B7D4A}" type="pres">
      <dgm:prSet presAssocID="{940A031A-0AAF-41E8-8525-7B0141FC008E}" presName="parTx" presStyleLbl="alignNode1" presStyleIdx="1" presStyleCnt="3">
        <dgm:presLayoutVars>
          <dgm:chMax val="0"/>
          <dgm:chPref val="0"/>
        </dgm:presLayoutVars>
      </dgm:prSet>
      <dgm:spPr/>
    </dgm:pt>
    <dgm:pt modelId="{6784EB04-A396-491B-AAB9-ABC56E14DD23}" type="pres">
      <dgm:prSet presAssocID="{940A031A-0AAF-41E8-8525-7B0141FC008E}" presName="desTx" presStyleLbl="alignAccFollowNode1" presStyleIdx="1" presStyleCnt="3">
        <dgm:presLayoutVars/>
      </dgm:prSet>
      <dgm:spPr/>
    </dgm:pt>
    <dgm:pt modelId="{762AB72E-ED57-4010-867C-6BD6380BFE93}" type="pres">
      <dgm:prSet presAssocID="{336D3C34-4274-4EBE-AA90-AF91E09EDF40}" presName="space" presStyleCnt="0"/>
      <dgm:spPr/>
    </dgm:pt>
    <dgm:pt modelId="{FD0BCC0D-1602-4624-BA33-8D509908B938}" type="pres">
      <dgm:prSet presAssocID="{460A796F-691F-4E2D-8E81-4FE7A33C861D}" presName="composite" presStyleCnt="0"/>
      <dgm:spPr/>
    </dgm:pt>
    <dgm:pt modelId="{459F9471-774F-4AA0-A05E-87DCB94203E6}" type="pres">
      <dgm:prSet presAssocID="{460A796F-691F-4E2D-8E81-4FE7A33C861D}" presName="parTx" presStyleLbl="alignNode1" presStyleIdx="2" presStyleCnt="3">
        <dgm:presLayoutVars>
          <dgm:chMax val="0"/>
          <dgm:chPref val="0"/>
        </dgm:presLayoutVars>
      </dgm:prSet>
      <dgm:spPr/>
    </dgm:pt>
    <dgm:pt modelId="{2DC23310-91D1-410C-AB6B-4EDEC47C9AE0}" type="pres">
      <dgm:prSet presAssocID="{460A796F-691F-4E2D-8E81-4FE7A33C861D}" presName="desTx" presStyleLbl="alignAccFollowNode1" presStyleIdx="2" presStyleCnt="3">
        <dgm:presLayoutVars/>
      </dgm:prSet>
      <dgm:spPr/>
    </dgm:pt>
  </dgm:ptLst>
  <dgm:cxnLst>
    <dgm:cxn modelId="{DC59B30A-F31E-4331-9D8B-EBB61A2183CF}" type="presOf" srcId="{E8348A02-CE08-433F-BA27-DF5A001EB6CA}" destId="{E78434BF-291B-45A0-8BC0-79C650BF405A}" srcOrd="0" destOrd="2" presId="urn:microsoft.com/office/officeart/2016/7/layout/ChevronBlockProcess"/>
    <dgm:cxn modelId="{E471800C-D066-4B0C-A09D-D84F56792B47}" type="presOf" srcId="{940A031A-0AAF-41E8-8525-7B0141FC008E}" destId="{150F6242-6854-4857-8400-14B4288B7D4A}" srcOrd="0" destOrd="0" presId="urn:microsoft.com/office/officeart/2016/7/layout/ChevronBlockProcess"/>
    <dgm:cxn modelId="{C5A9D60E-D5FE-4138-A646-98BA492F0B7E}" type="presOf" srcId="{F3AF1694-BC58-4A30-BE11-C4B4D7CB43BF}" destId="{88C1AC7D-E0D9-439B-AEB2-6EAC80AB61D1}" srcOrd="0" destOrd="0" presId="urn:microsoft.com/office/officeart/2016/7/layout/ChevronBlockProcess"/>
    <dgm:cxn modelId="{F23E8715-EA37-4E8A-A397-D5D079D704A2}" srcId="{F3AF1694-BC58-4A30-BE11-C4B4D7CB43BF}" destId="{43887A14-EA04-4F74-B10A-81BB58BED654}" srcOrd="0" destOrd="0" parTransId="{4F728B80-175E-4F27-BB6B-8C19C92A8723}" sibTransId="{0A09D536-32B5-490A-A8CA-63BC240DF0F0}"/>
    <dgm:cxn modelId="{C033491F-F866-4C28-BF1A-559E2D5A9599}" srcId="{F3AF1694-BC58-4A30-BE11-C4B4D7CB43BF}" destId="{940A031A-0AAF-41E8-8525-7B0141FC008E}" srcOrd="1" destOrd="0" parTransId="{39ABBDDD-C2D1-45F1-9357-456113E52011}" sibTransId="{336D3C34-4274-4EBE-AA90-AF91E09EDF40}"/>
    <dgm:cxn modelId="{1BC35833-B567-4F7F-93AC-12538DA728E1}" type="presOf" srcId="{460A796F-691F-4E2D-8E81-4FE7A33C861D}" destId="{459F9471-774F-4AA0-A05E-87DCB94203E6}" srcOrd="0" destOrd="0" presId="urn:microsoft.com/office/officeart/2016/7/layout/ChevronBlockProcess"/>
    <dgm:cxn modelId="{B68D9C3D-9DB9-4EE4-9960-7C42F8801DD6}" type="presOf" srcId="{4B417055-9244-4924-8360-EFA97EA766C2}" destId="{6784EB04-A396-491B-AAB9-ABC56E14DD23}" srcOrd="0" destOrd="0" presId="urn:microsoft.com/office/officeart/2016/7/layout/ChevronBlockProcess"/>
    <dgm:cxn modelId="{41274E3E-08E8-4974-8C66-0D820F1AFF5E}" srcId="{460A796F-691F-4E2D-8E81-4FE7A33C861D}" destId="{AA938958-F29A-4874-907A-BF7535FA4514}" srcOrd="0" destOrd="0" parTransId="{CF842030-C1CF-4828-891D-27C293E3C498}" sibTransId="{FB1CA741-05C9-4E77-A1B9-67590613AF1B}"/>
    <dgm:cxn modelId="{D8E67763-A3D3-4484-B7C2-A151DE9D3D24}" type="presOf" srcId="{43887A14-EA04-4F74-B10A-81BB58BED654}" destId="{26AD8659-7353-4C4D-A826-7BFFB5518C74}" srcOrd="0" destOrd="0" presId="urn:microsoft.com/office/officeart/2016/7/layout/ChevronBlockProcess"/>
    <dgm:cxn modelId="{8DD7B466-6B38-4DD6-A1DA-4AD8950C2D40}" srcId="{940A031A-0AAF-41E8-8525-7B0141FC008E}" destId="{3B9D6E6F-77E4-4008-9AC1-4E1F83D14AEE}" srcOrd="3" destOrd="0" parTransId="{D175EC40-4EB4-451E-8E05-3BF92844B0EB}" sibTransId="{9609B182-CF35-4959-9F54-7C93D531C896}"/>
    <dgm:cxn modelId="{BB15634B-F511-472D-BFCB-E2E7B48D13BE}" srcId="{460A796F-691F-4E2D-8E81-4FE7A33C861D}" destId="{BB42B98F-B718-48F1-9331-D0414E6DC95B}" srcOrd="1" destOrd="0" parTransId="{B64DD9AF-B01E-47FD-81CF-AB5998A0D466}" sibTransId="{F02EC597-6C2A-467C-858A-4F8AD3A2AECF}"/>
    <dgm:cxn modelId="{4263E74D-4F3D-423C-97BD-1A0B54669FFE}" type="presOf" srcId="{AA938958-F29A-4874-907A-BF7535FA4514}" destId="{2DC23310-91D1-410C-AB6B-4EDEC47C9AE0}" srcOrd="0" destOrd="0" presId="urn:microsoft.com/office/officeart/2016/7/layout/ChevronBlockProcess"/>
    <dgm:cxn modelId="{214C9F71-1C27-4AD1-80D9-420B990DAE7B}" type="presOf" srcId="{BB42B98F-B718-48F1-9331-D0414E6DC95B}" destId="{2DC23310-91D1-410C-AB6B-4EDEC47C9AE0}" srcOrd="0" destOrd="1" presId="urn:microsoft.com/office/officeart/2016/7/layout/ChevronBlockProcess"/>
    <dgm:cxn modelId="{1D2C7E55-C286-419C-96DB-A400042D99BA}" type="presOf" srcId="{10761870-5A28-468F-AA02-618A63444A89}" destId="{E78434BF-291B-45A0-8BC0-79C650BF405A}" srcOrd="0" destOrd="0" presId="urn:microsoft.com/office/officeart/2016/7/layout/ChevronBlockProcess"/>
    <dgm:cxn modelId="{2318248D-9543-417B-A9C3-2F7636C9F456}" type="presOf" srcId="{DE81FB05-AE27-4D28-8944-D5168E2B25D9}" destId="{6784EB04-A396-491B-AAB9-ABC56E14DD23}" srcOrd="0" destOrd="1" presId="urn:microsoft.com/office/officeart/2016/7/layout/ChevronBlockProcess"/>
    <dgm:cxn modelId="{688EB591-9A26-45A0-9AFF-C7727B6A15C8}" srcId="{43887A14-EA04-4F74-B10A-81BB58BED654}" destId="{10761870-5A28-468F-AA02-618A63444A89}" srcOrd="0" destOrd="0" parTransId="{C4E992FB-E4DF-4313-BD83-2482B0C9AC84}" sibTransId="{C829E06F-13C1-4D24-9E66-D6ED893ACED2}"/>
    <dgm:cxn modelId="{2BEF3097-A4D2-45DE-A969-0C314DD4CA4E}" srcId="{940A031A-0AAF-41E8-8525-7B0141FC008E}" destId="{DE81FB05-AE27-4D28-8944-D5168E2B25D9}" srcOrd="1" destOrd="0" parTransId="{2BD264E8-1D0D-4C23-B02D-9F8E4333A065}" sibTransId="{FDC62743-998B-4DBC-AB0B-C6FD6F8CB7A2}"/>
    <dgm:cxn modelId="{004E8EA1-2D95-4D0C-AF53-EEE4A28AA88B}" type="presOf" srcId="{6EA91E50-35C0-4CEC-9E2C-1683328671D7}" destId="{2DC23310-91D1-410C-AB6B-4EDEC47C9AE0}" srcOrd="0" destOrd="3" presId="urn:microsoft.com/office/officeart/2016/7/layout/ChevronBlockProcess"/>
    <dgm:cxn modelId="{640017A9-1431-449E-8266-4EBD58B70667}" srcId="{940A031A-0AAF-41E8-8525-7B0141FC008E}" destId="{4B417055-9244-4924-8360-EFA97EA766C2}" srcOrd="0" destOrd="0" parTransId="{8B48467C-E515-49F5-8CBD-5C11443A8327}" sibTransId="{49ACED80-E65D-4694-B143-D948AAEB36AB}"/>
    <dgm:cxn modelId="{B9D196B4-F426-4E99-B411-76FEE1897A5F}" type="presOf" srcId="{6C0AF274-1B56-423B-8FE7-6C835D5ACED5}" destId="{6784EB04-A396-491B-AAB9-ABC56E14DD23}" srcOrd="0" destOrd="2" presId="urn:microsoft.com/office/officeart/2016/7/layout/ChevronBlockProcess"/>
    <dgm:cxn modelId="{E8FCE7B5-0689-47BF-98BF-C685FA3C6A3C}" type="presOf" srcId="{8E61DDEA-8BC4-4B64-8563-17F69B4761D7}" destId="{E78434BF-291B-45A0-8BC0-79C650BF405A}" srcOrd="0" destOrd="1" presId="urn:microsoft.com/office/officeart/2016/7/layout/ChevronBlockProcess"/>
    <dgm:cxn modelId="{595E88B9-8F60-432E-9666-20A6E8D1B1BC}" type="presOf" srcId="{3B9D6E6F-77E4-4008-9AC1-4E1F83D14AEE}" destId="{6784EB04-A396-491B-AAB9-ABC56E14DD23}" srcOrd="0" destOrd="3" presId="urn:microsoft.com/office/officeart/2016/7/layout/ChevronBlockProcess"/>
    <dgm:cxn modelId="{42D35DBA-0179-4831-83C9-151C9C9B8A78}" srcId="{43887A14-EA04-4F74-B10A-81BB58BED654}" destId="{8E61DDEA-8BC4-4B64-8563-17F69B4761D7}" srcOrd="1" destOrd="0" parTransId="{7FBE90B4-A799-4E97-B2CF-7A8B8E1B18A2}" sibTransId="{2EB07E57-14B1-45F7-8472-027567168A56}"/>
    <dgm:cxn modelId="{AED640C4-8DA5-4A1F-8A18-41F12FCC35A3}" srcId="{43887A14-EA04-4F74-B10A-81BB58BED654}" destId="{E8348A02-CE08-433F-BA27-DF5A001EB6CA}" srcOrd="2" destOrd="0" parTransId="{2C96A5D1-EA1A-47B9-80F7-00C32955F7DC}" sibTransId="{9403D3B3-E93E-43EB-BB2E-C97BA7AE33AA}"/>
    <dgm:cxn modelId="{101816CB-0B1B-400B-B377-969EC7BED77D}" srcId="{940A031A-0AAF-41E8-8525-7B0141FC008E}" destId="{6C0AF274-1B56-423B-8FE7-6C835D5ACED5}" srcOrd="2" destOrd="0" parTransId="{39DB6528-3EA1-4E82-8273-8D7E0C8801E5}" sibTransId="{508D8DFA-5C6F-4E89-8016-701DBFD4663D}"/>
    <dgm:cxn modelId="{FFB7CBD7-3168-4C20-89D2-2C20A2E38975}" srcId="{43887A14-EA04-4F74-B10A-81BB58BED654}" destId="{2FF757B5-7D32-4F87-AFDD-8A03838FE567}" srcOrd="3" destOrd="0" parTransId="{E8F4BA1D-D57F-4CF0-87BD-B98DAF65A395}" sibTransId="{1C77E18A-08F6-43FD-97B9-319FBF659F58}"/>
    <dgm:cxn modelId="{C9A112DA-DBED-4151-9A38-EB28865B9F61}" srcId="{460A796F-691F-4E2D-8E81-4FE7A33C861D}" destId="{1774A00D-94F4-4F7D-BF10-41303461EACB}" srcOrd="2" destOrd="0" parTransId="{B53229F3-FDD3-4CC8-BC7C-1B4382A027AD}" sibTransId="{5AC11685-E772-4504-9B6E-970A02F3AF0B}"/>
    <dgm:cxn modelId="{F11148DB-889A-490F-B8B1-55E270005FA4}" srcId="{460A796F-691F-4E2D-8E81-4FE7A33C861D}" destId="{6EA91E50-35C0-4CEC-9E2C-1683328671D7}" srcOrd="3" destOrd="0" parTransId="{77A58EC3-D35F-4FF3-A3D3-8489DAC193AD}" sibTransId="{CB548ECC-EF20-465E-A48B-04A008C77071}"/>
    <dgm:cxn modelId="{7AED78DB-7983-41C9-A143-FDA209110352}" srcId="{F3AF1694-BC58-4A30-BE11-C4B4D7CB43BF}" destId="{460A796F-691F-4E2D-8E81-4FE7A33C861D}" srcOrd="2" destOrd="0" parTransId="{F5B4F2A9-6523-4AC3-9E20-C95454F13648}" sibTransId="{D51B01FE-EFA9-4E4F-9F2D-4B1FDD9224C4}"/>
    <dgm:cxn modelId="{F1A0E3DF-BC82-4FE9-9C2E-6A8D4C75662E}" type="presOf" srcId="{1774A00D-94F4-4F7D-BF10-41303461EACB}" destId="{2DC23310-91D1-410C-AB6B-4EDEC47C9AE0}" srcOrd="0" destOrd="2" presId="urn:microsoft.com/office/officeart/2016/7/layout/ChevronBlockProcess"/>
    <dgm:cxn modelId="{F15274E5-5BC9-4BA2-9678-1CCD2C892E3E}" type="presOf" srcId="{2FF757B5-7D32-4F87-AFDD-8A03838FE567}" destId="{E78434BF-291B-45A0-8BC0-79C650BF405A}" srcOrd="0" destOrd="3" presId="urn:microsoft.com/office/officeart/2016/7/layout/ChevronBlockProcess"/>
    <dgm:cxn modelId="{599CA359-6EFF-4D26-A905-2C6F3A0128D7}" type="presParOf" srcId="{88C1AC7D-E0D9-439B-AEB2-6EAC80AB61D1}" destId="{AD5C1755-F40C-400C-ABCC-CB67CB2E1260}" srcOrd="0" destOrd="0" presId="urn:microsoft.com/office/officeart/2016/7/layout/ChevronBlockProcess"/>
    <dgm:cxn modelId="{EF1CE35B-C7FA-45D4-A0F2-8E6659267A01}" type="presParOf" srcId="{AD5C1755-F40C-400C-ABCC-CB67CB2E1260}" destId="{26AD8659-7353-4C4D-A826-7BFFB5518C74}" srcOrd="0" destOrd="0" presId="urn:microsoft.com/office/officeart/2016/7/layout/ChevronBlockProcess"/>
    <dgm:cxn modelId="{D4937895-A8E6-4F68-A5FE-2920E5B2072E}" type="presParOf" srcId="{AD5C1755-F40C-400C-ABCC-CB67CB2E1260}" destId="{E78434BF-291B-45A0-8BC0-79C650BF405A}" srcOrd="1" destOrd="0" presId="urn:microsoft.com/office/officeart/2016/7/layout/ChevronBlockProcess"/>
    <dgm:cxn modelId="{1D9FBB91-0118-4F82-93BE-CFC9BBDA668F}" type="presParOf" srcId="{88C1AC7D-E0D9-439B-AEB2-6EAC80AB61D1}" destId="{F7C08D74-BCDD-424A-8249-B13C06B3328B}" srcOrd="1" destOrd="0" presId="urn:microsoft.com/office/officeart/2016/7/layout/ChevronBlockProcess"/>
    <dgm:cxn modelId="{7FA6E6D2-B75F-414E-B872-2FA171E279CB}" type="presParOf" srcId="{88C1AC7D-E0D9-439B-AEB2-6EAC80AB61D1}" destId="{37A42539-3FC6-411A-B11E-7DA4AEF76D16}" srcOrd="2" destOrd="0" presId="urn:microsoft.com/office/officeart/2016/7/layout/ChevronBlockProcess"/>
    <dgm:cxn modelId="{F63D6D10-ECEC-4A50-9E9B-7D1CC0BB95AB}" type="presParOf" srcId="{37A42539-3FC6-411A-B11E-7DA4AEF76D16}" destId="{150F6242-6854-4857-8400-14B4288B7D4A}" srcOrd="0" destOrd="0" presId="urn:microsoft.com/office/officeart/2016/7/layout/ChevronBlockProcess"/>
    <dgm:cxn modelId="{D8C86896-404A-4F0E-BC36-2642DDFD4CEE}" type="presParOf" srcId="{37A42539-3FC6-411A-B11E-7DA4AEF76D16}" destId="{6784EB04-A396-491B-AAB9-ABC56E14DD23}" srcOrd="1" destOrd="0" presId="urn:microsoft.com/office/officeart/2016/7/layout/ChevronBlockProcess"/>
    <dgm:cxn modelId="{6C146D74-3E0E-476E-9EF1-7F864769B397}" type="presParOf" srcId="{88C1AC7D-E0D9-439B-AEB2-6EAC80AB61D1}" destId="{762AB72E-ED57-4010-867C-6BD6380BFE93}" srcOrd="3" destOrd="0" presId="urn:microsoft.com/office/officeart/2016/7/layout/ChevronBlockProcess"/>
    <dgm:cxn modelId="{62BE84BB-E610-40FD-B783-4CB9E3C00B21}" type="presParOf" srcId="{88C1AC7D-E0D9-439B-AEB2-6EAC80AB61D1}" destId="{FD0BCC0D-1602-4624-BA33-8D509908B938}" srcOrd="4" destOrd="0" presId="urn:microsoft.com/office/officeart/2016/7/layout/ChevronBlockProcess"/>
    <dgm:cxn modelId="{DAD803A9-B21B-4200-AEB8-510040922793}" type="presParOf" srcId="{FD0BCC0D-1602-4624-BA33-8D509908B938}" destId="{459F9471-774F-4AA0-A05E-87DCB94203E6}" srcOrd="0" destOrd="0" presId="urn:microsoft.com/office/officeart/2016/7/layout/ChevronBlockProcess"/>
    <dgm:cxn modelId="{856884E2-E7E4-483B-9C11-D81F3D0C9087}" type="presParOf" srcId="{FD0BCC0D-1602-4624-BA33-8D509908B938}" destId="{2DC23310-91D1-410C-AB6B-4EDEC47C9AE0}" srcOrd="1" destOrd="0" presId="urn:microsoft.com/office/officeart/2016/7/layout/ChevronBlock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B9DE639-1603-49FA-9179-CBEF1BC966C3}" type="doc">
      <dgm:prSet loTypeId="urn:microsoft.com/office/officeart/2018/5/layout/CenteredIconLabelDescription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053A32D-FCA7-46C1-8CCD-57AAA44E4942}">
      <dgm:prSet/>
      <dgm:spPr/>
      <dgm:t>
        <a:bodyPr/>
        <a:lstStyle/>
        <a:p>
          <a:pPr>
            <a:defRPr b="1"/>
          </a:pPr>
          <a:r>
            <a:rPr lang="en-IN" b="1" i="1"/>
            <a:t>Build Trust Gradually</a:t>
          </a:r>
          <a:endParaRPr lang="en-US"/>
        </a:p>
      </dgm:t>
    </dgm:pt>
    <dgm:pt modelId="{4DBBD826-D99E-41F3-B5B3-9628C51606F9}" type="parTrans" cxnId="{C5C45E96-FF84-45BD-8505-C7961175B034}">
      <dgm:prSet/>
      <dgm:spPr/>
      <dgm:t>
        <a:bodyPr/>
        <a:lstStyle/>
        <a:p>
          <a:endParaRPr lang="en-US"/>
        </a:p>
      </dgm:t>
    </dgm:pt>
    <dgm:pt modelId="{C48F10A0-E893-4CBE-B791-88CF9AEC668F}" type="sibTrans" cxnId="{C5C45E96-FF84-45BD-8505-C7961175B034}">
      <dgm:prSet/>
      <dgm:spPr/>
      <dgm:t>
        <a:bodyPr/>
        <a:lstStyle/>
        <a:p>
          <a:endParaRPr lang="en-US"/>
        </a:p>
      </dgm:t>
    </dgm:pt>
    <dgm:pt modelId="{35A9044A-3CBD-4439-A28D-77D7BA9CFF1D}">
      <dgm:prSet/>
      <dgm:spPr/>
      <dgm:t>
        <a:bodyPr/>
        <a:lstStyle/>
        <a:p>
          <a:pPr algn="just"/>
          <a:r>
            <a:rPr lang="en-IN" dirty="0"/>
            <a:t>Expect multiple meetings, often including meals, before finalising decisions.</a:t>
          </a:r>
          <a:endParaRPr lang="en-US" dirty="0"/>
        </a:p>
      </dgm:t>
    </dgm:pt>
    <dgm:pt modelId="{2A5BE241-261E-45F4-9C42-F22D4EAF6647}" type="parTrans" cxnId="{FE818413-F8A7-4081-85E5-69189E3E0F21}">
      <dgm:prSet/>
      <dgm:spPr/>
      <dgm:t>
        <a:bodyPr/>
        <a:lstStyle/>
        <a:p>
          <a:endParaRPr lang="en-US"/>
        </a:p>
      </dgm:t>
    </dgm:pt>
    <dgm:pt modelId="{70916FED-90CC-4AC7-B522-7ABA08E2FFA2}" type="sibTrans" cxnId="{FE818413-F8A7-4081-85E5-69189E3E0F21}">
      <dgm:prSet/>
      <dgm:spPr/>
      <dgm:t>
        <a:bodyPr/>
        <a:lstStyle/>
        <a:p>
          <a:endParaRPr lang="en-US"/>
        </a:p>
      </dgm:t>
    </dgm:pt>
    <dgm:pt modelId="{7460F46B-C6F9-4CF6-8858-53CA7C429ECC}">
      <dgm:prSet/>
      <dgm:spPr/>
      <dgm:t>
        <a:bodyPr/>
        <a:lstStyle/>
        <a:p>
          <a:pPr algn="just"/>
          <a:r>
            <a:rPr lang="en-IN" dirty="0"/>
            <a:t>Do not rush relationship-building.</a:t>
          </a:r>
          <a:endParaRPr lang="en-US" dirty="0"/>
        </a:p>
      </dgm:t>
    </dgm:pt>
    <dgm:pt modelId="{69DEB33E-14BF-49A7-84EF-2C5BD05FEDC5}" type="parTrans" cxnId="{9C609A61-3CBC-40D0-AD07-EBFA86154AAC}">
      <dgm:prSet/>
      <dgm:spPr/>
      <dgm:t>
        <a:bodyPr/>
        <a:lstStyle/>
        <a:p>
          <a:endParaRPr lang="en-US"/>
        </a:p>
      </dgm:t>
    </dgm:pt>
    <dgm:pt modelId="{FFABF5FA-CA6B-4BE9-91C0-550267274CD1}" type="sibTrans" cxnId="{9C609A61-3CBC-40D0-AD07-EBFA86154AAC}">
      <dgm:prSet/>
      <dgm:spPr/>
      <dgm:t>
        <a:bodyPr/>
        <a:lstStyle/>
        <a:p>
          <a:endParaRPr lang="en-US"/>
        </a:p>
      </dgm:t>
    </dgm:pt>
    <dgm:pt modelId="{DA8DE593-42B6-4F9A-88FF-51953DBA8904}">
      <dgm:prSet/>
      <dgm:spPr/>
      <dgm:t>
        <a:bodyPr/>
        <a:lstStyle/>
        <a:p>
          <a:pPr algn="just"/>
          <a:r>
            <a:rPr lang="en-IN" dirty="0"/>
            <a:t>Participate actively in social gatherings organised by your Romanian partners.</a:t>
          </a:r>
          <a:endParaRPr lang="en-US" dirty="0"/>
        </a:p>
      </dgm:t>
    </dgm:pt>
    <dgm:pt modelId="{709A0430-C87F-43F5-A9EA-B24128396BA9}" type="parTrans" cxnId="{3C3B7AB9-E203-4B86-9ADF-360D6392ABD2}">
      <dgm:prSet/>
      <dgm:spPr/>
      <dgm:t>
        <a:bodyPr/>
        <a:lstStyle/>
        <a:p>
          <a:endParaRPr lang="en-US"/>
        </a:p>
      </dgm:t>
    </dgm:pt>
    <dgm:pt modelId="{3FEB2A75-FB54-464E-A302-F5B88D058F9A}" type="sibTrans" cxnId="{3C3B7AB9-E203-4B86-9ADF-360D6392ABD2}">
      <dgm:prSet/>
      <dgm:spPr/>
      <dgm:t>
        <a:bodyPr/>
        <a:lstStyle/>
        <a:p>
          <a:endParaRPr lang="en-US"/>
        </a:p>
      </dgm:t>
    </dgm:pt>
    <dgm:pt modelId="{A706D1DD-64FA-4ACC-A0E2-94C0CBDFA371}">
      <dgm:prSet/>
      <dgm:spPr/>
      <dgm:t>
        <a:bodyPr/>
        <a:lstStyle/>
        <a:p>
          <a:pPr>
            <a:defRPr b="1"/>
          </a:pPr>
          <a:r>
            <a:rPr lang="en-IN" b="1" i="1"/>
            <a:t>Effective Business Dining Behaviour</a:t>
          </a:r>
          <a:endParaRPr lang="en-US"/>
        </a:p>
      </dgm:t>
    </dgm:pt>
    <dgm:pt modelId="{5D2245A4-B353-4059-B2E7-2D10D9E07345}" type="parTrans" cxnId="{276926AA-9FC9-4B3E-B8C6-33C9D3C58C45}">
      <dgm:prSet/>
      <dgm:spPr/>
      <dgm:t>
        <a:bodyPr/>
        <a:lstStyle/>
        <a:p>
          <a:endParaRPr lang="en-US"/>
        </a:p>
      </dgm:t>
    </dgm:pt>
    <dgm:pt modelId="{A0A48F6C-8094-409F-AB29-A624CA870F5D}" type="sibTrans" cxnId="{276926AA-9FC9-4B3E-B8C6-33C9D3C58C45}">
      <dgm:prSet/>
      <dgm:spPr/>
      <dgm:t>
        <a:bodyPr/>
        <a:lstStyle/>
        <a:p>
          <a:endParaRPr lang="en-US"/>
        </a:p>
      </dgm:t>
    </dgm:pt>
    <dgm:pt modelId="{24242B2D-5F6B-43A9-98DB-558DFF942B0D}">
      <dgm:prSet/>
      <dgm:spPr/>
      <dgm:t>
        <a:bodyPr/>
        <a:lstStyle/>
        <a:p>
          <a:pPr algn="just"/>
          <a:r>
            <a:rPr lang="en-IN"/>
            <a:t>Arrive on time and dress formally.</a:t>
          </a:r>
          <a:endParaRPr lang="en-US"/>
        </a:p>
      </dgm:t>
    </dgm:pt>
    <dgm:pt modelId="{F29E58AD-DC44-4EC5-B225-12EE5C615792}" type="parTrans" cxnId="{A9CBA31F-B4BF-4793-ACAC-CF718CAE6491}">
      <dgm:prSet/>
      <dgm:spPr/>
      <dgm:t>
        <a:bodyPr/>
        <a:lstStyle/>
        <a:p>
          <a:endParaRPr lang="en-US"/>
        </a:p>
      </dgm:t>
    </dgm:pt>
    <dgm:pt modelId="{0D287693-F9D4-41E4-BC4B-274C144D18E0}" type="sibTrans" cxnId="{A9CBA31F-B4BF-4793-ACAC-CF718CAE6491}">
      <dgm:prSet/>
      <dgm:spPr/>
      <dgm:t>
        <a:bodyPr/>
        <a:lstStyle/>
        <a:p>
          <a:endParaRPr lang="en-US"/>
        </a:p>
      </dgm:t>
    </dgm:pt>
    <dgm:pt modelId="{8D97793D-75AE-4F92-924D-E89255DB9763}">
      <dgm:prSet/>
      <dgm:spPr/>
      <dgm:t>
        <a:bodyPr/>
        <a:lstStyle/>
        <a:p>
          <a:pPr algn="just"/>
          <a:r>
            <a:rPr lang="en-IN"/>
            <a:t>Praise the food and hospitality—it is culturally meaningful.</a:t>
          </a:r>
          <a:endParaRPr lang="en-US"/>
        </a:p>
      </dgm:t>
    </dgm:pt>
    <dgm:pt modelId="{FC156B3D-EB8D-42F0-B5A5-4A6F41025588}" type="parTrans" cxnId="{B8570061-1A7A-4A14-A328-B607111EB903}">
      <dgm:prSet/>
      <dgm:spPr/>
      <dgm:t>
        <a:bodyPr/>
        <a:lstStyle/>
        <a:p>
          <a:endParaRPr lang="en-US"/>
        </a:p>
      </dgm:t>
    </dgm:pt>
    <dgm:pt modelId="{0DCA3553-459B-462F-B024-B3B1C165AD20}" type="sibTrans" cxnId="{B8570061-1A7A-4A14-A328-B607111EB903}">
      <dgm:prSet/>
      <dgm:spPr/>
      <dgm:t>
        <a:bodyPr/>
        <a:lstStyle/>
        <a:p>
          <a:endParaRPr lang="en-US"/>
        </a:p>
      </dgm:t>
    </dgm:pt>
    <dgm:pt modelId="{D828E292-6CC7-49E8-A93A-A359507B127A}">
      <dgm:prSet/>
      <dgm:spPr/>
      <dgm:t>
        <a:bodyPr/>
        <a:lstStyle/>
        <a:p>
          <a:pPr algn="just"/>
          <a:r>
            <a:rPr lang="en-IN" dirty="0"/>
            <a:t>Avoid sensitive political or historical topics during meals.</a:t>
          </a:r>
          <a:endParaRPr lang="en-US" dirty="0"/>
        </a:p>
      </dgm:t>
    </dgm:pt>
    <dgm:pt modelId="{DD89F114-72BA-4FAA-AB73-A1DD0A2A2869}" type="parTrans" cxnId="{7E906C4F-6D49-4A32-A6A0-D4DA102CCDAE}">
      <dgm:prSet/>
      <dgm:spPr/>
      <dgm:t>
        <a:bodyPr/>
        <a:lstStyle/>
        <a:p>
          <a:endParaRPr lang="en-US"/>
        </a:p>
      </dgm:t>
    </dgm:pt>
    <dgm:pt modelId="{99944B87-B5B1-4A50-AB19-201A4563EBA0}" type="sibTrans" cxnId="{7E906C4F-6D49-4A32-A6A0-D4DA102CCDAE}">
      <dgm:prSet/>
      <dgm:spPr/>
      <dgm:t>
        <a:bodyPr/>
        <a:lstStyle/>
        <a:p>
          <a:endParaRPr lang="en-US"/>
        </a:p>
      </dgm:t>
    </dgm:pt>
    <dgm:pt modelId="{BD5AF2C7-8566-4D33-AC25-212BCB0D5D9C}">
      <dgm:prSet/>
      <dgm:spPr/>
      <dgm:t>
        <a:bodyPr/>
        <a:lstStyle/>
        <a:p>
          <a:pPr algn="just"/>
          <a:r>
            <a:rPr lang="en-IN" dirty="0"/>
            <a:t>Follow local customs such as toasting with </a:t>
          </a:r>
          <a:r>
            <a:rPr lang="en-IN" dirty="0" err="1"/>
            <a:t>tuica</a:t>
          </a:r>
          <a:r>
            <a:rPr lang="en-IN" dirty="0"/>
            <a:t> or </a:t>
          </a:r>
          <a:r>
            <a:rPr lang="en-IN" dirty="0" err="1"/>
            <a:t>palinca</a:t>
          </a:r>
          <a:r>
            <a:rPr lang="en-IN" dirty="0"/>
            <a:t> when appropriate.</a:t>
          </a:r>
          <a:endParaRPr lang="en-US" dirty="0"/>
        </a:p>
      </dgm:t>
    </dgm:pt>
    <dgm:pt modelId="{D9CC51CF-F6A7-4A6B-8133-6FE4D5E8E343}" type="parTrans" cxnId="{039FA511-2871-4E3E-AFED-FB1589B22058}">
      <dgm:prSet/>
      <dgm:spPr/>
      <dgm:t>
        <a:bodyPr/>
        <a:lstStyle/>
        <a:p>
          <a:endParaRPr lang="en-US"/>
        </a:p>
      </dgm:t>
    </dgm:pt>
    <dgm:pt modelId="{ED8F94DF-871B-4B94-BD7B-BD1D2F1B7C5D}" type="sibTrans" cxnId="{039FA511-2871-4E3E-AFED-FB1589B22058}">
      <dgm:prSet/>
      <dgm:spPr/>
      <dgm:t>
        <a:bodyPr/>
        <a:lstStyle/>
        <a:p>
          <a:endParaRPr lang="en-US"/>
        </a:p>
      </dgm:t>
    </dgm:pt>
    <dgm:pt modelId="{A69A62F9-4B28-4888-9439-764794FDF95A}">
      <dgm:prSet/>
      <dgm:spPr/>
      <dgm:t>
        <a:bodyPr/>
        <a:lstStyle/>
        <a:p>
          <a:pPr>
            <a:defRPr b="1"/>
          </a:pPr>
          <a:r>
            <a:rPr lang="en-IN" b="1" i="1"/>
            <a:t>Digital Communication Considerations</a:t>
          </a:r>
          <a:endParaRPr lang="en-US"/>
        </a:p>
      </dgm:t>
    </dgm:pt>
    <dgm:pt modelId="{C4EC38EB-BC73-42BB-A06A-0EA9BF9D305C}" type="parTrans" cxnId="{77AB7D17-C5F3-491B-8D43-E1EFAB4FB401}">
      <dgm:prSet/>
      <dgm:spPr/>
      <dgm:t>
        <a:bodyPr/>
        <a:lstStyle/>
        <a:p>
          <a:endParaRPr lang="en-US"/>
        </a:p>
      </dgm:t>
    </dgm:pt>
    <dgm:pt modelId="{0D588DCE-BEBF-4557-9C09-A82C412B0A2A}" type="sibTrans" cxnId="{77AB7D17-C5F3-491B-8D43-E1EFAB4FB401}">
      <dgm:prSet/>
      <dgm:spPr/>
      <dgm:t>
        <a:bodyPr/>
        <a:lstStyle/>
        <a:p>
          <a:endParaRPr lang="en-US"/>
        </a:p>
      </dgm:t>
    </dgm:pt>
    <dgm:pt modelId="{72730AD3-47B0-48ED-BFB7-89DCF172649E}">
      <dgm:prSet/>
      <dgm:spPr/>
      <dgm:t>
        <a:bodyPr/>
        <a:lstStyle/>
        <a:p>
          <a:pPr algn="just"/>
          <a:r>
            <a:rPr lang="en-IN" dirty="0"/>
            <a:t>Even in virtual meetings, begin with small talk (often food-related).</a:t>
          </a:r>
          <a:endParaRPr lang="en-US" dirty="0"/>
        </a:p>
      </dgm:t>
    </dgm:pt>
    <dgm:pt modelId="{DAAD0490-43B8-4E42-A48F-C11430814746}" type="parTrans" cxnId="{59BE8E6D-CF0F-4696-8324-95043E8A77C6}">
      <dgm:prSet/>
      <dgm:spPr/>
      <dgm:t>
        <a:bodyPr/>
        <a:lstStyle/>
        <a:p>
          <a:endParaRPr lang="en-US"/>
        </a:p>
      </dgm:t>
    </dgm:pt>
    <dgm:pt modelId="{B106082B-73A9-405A-824A-0F253DCE5E3F}" type="sibTrans" cxnId="{59BE8E6D-CF0F-4696-8324-95043E8A77C6}">
      <dgm:prSet/>
      <dgm:spPr/>
      <dgm:t>
        <a:bodyPr/>
        <a:lstStyle/>
        <a:p>
          <a:endParaRPr lang="en-US"/>
        </a:p>
      </dgm:t>
    </dgm:pt>
    <dgm:pt modelId="{6989F444-302D-4C79-A324-2346F281247D}">
      <dgm:prSet/>
      <dgm:spPr/>
      <dgm:t>
        <a:bodyPr/>
        <a:lstStyle/>
        <a:p>
          <a:pPr algn="just"/>
          <a:r>
            <a:rPr lang="en-IN"/>
            <a:t>Be polite and warm in tone (</a:t>
          </a:r>
          <a:r>
            <a:rPr lang="en-GB"/>
            <a:t>Aririguzoh, 2022)</a:t>
          </a:r>
          <a:r>
            <a:rPr lang="en-IN"/>
            <a:t>.</a:t>
          </a:r>
          <a:endParaRPr lang="en-US"/>
        </a:p>
      </dgm:t>
    </dgm:pt>
    <dgm:pt modelId="{30958855-8C98-40F6-9023-8EE3F244F4CC}" type="parTrans" cxnId="{C7CA276B-60D6-40A8-B593-67ABAC52621A}">
      <dgm:prSet/>
      <dgm:spPr/>
      <dgm:t>
        <a:bodyPr/>
        <a:lstStyle/>
        <a:p>
          <a:endParaRPr lang="en-US"/>
        </a:p>
      </dgm:t>
    </dgm:pt>
    <dgm:pt modelId="{4ACF955F-1680-47B6-9812-2E3C37BBB65D}" type="sibTrans" cxnId="{C7CA276B-60D6-40A8-B593-67ABAC52621A}">
      <dgm:prSet/>
      <dgm:spPr/>
      <dgm:t>
        <a:bodyPr/>
        <a:lstStyle/>
        <a:p>
          <a:endParaRPr lang="en-US"/>
        </a:p>
      </dgm:t>
    </dgm:pt>
    <dgm:pt modelId="{35DCFC53-A133-4A48-9EDE-7935502F30E7}">
      <dgm:prSet/>
      <dgm:spPr/>
      <dgm:t>
        <a:bodyPr/>
        <a:lstStyle/>
        <a:p>
          <a:pPr algn="just"/>
          <a:r>
            <a:rPr lang="en-IN" dirty="0"/>
            <a:t>Understand that email communication may be more formal and less direct than in Western cultures.</a:t>
          </a:r>
          <a:endParaRPr lang="en-US" dirty="0"/>
        </a:p>
      </dgm:t>
    </dgm:pt>
    <dgm:pt modelId="{65FD66FF-C3F0-4A0A-960D-6E82D346FA7D}" type="parTrans" cxnId="{3741BE25-802C-4B12-A215-A7EF6FFCE564}">
      <dgm:prSet/>
      <dgm:spPr/>
      <dgm:t>
        <a:bodyPr/>
        <a:lstStyle/>
        <a:p>
          <a:endParaRPr lang="en-US"/>
        </a:p>
      </dgm:t>
    </dgm:pt>
    <dgm:pt modelId="{56070209-8054-4822-A9DF-68D73C14D3EB}" type="sibTrans" cxnId="{3741BE25-802C-4B12-A215-A7EF6FFCE564}">
      <dgm:prSet/>
      <dgm:spPr/>
      <dgm:t>
        <a:bodyPr/>
        <a:lstStyle/>
        <a:p>
          <a:endParaRPr lang="en-US"/>
        </a:p>
      </dgm:t>
    </dgm:pt>
    <dgm:pt modelId="{838ECCE4-5993-4411-B11C-8FB740E82866}" type="pres">
      <dgm:prSet presAssocID="{CB9DE639-1603-49FA-9179-CBEF1BC966C3}" presName="root" presStyleCnt="0">
        <dgm:presLayoutVars>
          <dgm:dir/>
          <dgm:resizeHandles val="exact"/>
        </dgm:presLayoutVars>
      </dgm:prSet>
      <dgm:spPr/>
    </dgm:pt>
    <dgm:pt modelId="{A60CC95F-6CEC-4540-894A-E1831574761B}" type="pres">
      <dgm:prSet presAssocID="{4053A32D-FCA7-46C1-8CCD-57AAA44E4942}" presName="compNode" presStyleCnt="0"/>
      <dgm:spPr/>
    </dgm:pt>
    <dgm:pt modelId="{BEAC9E84-2954-49CE-A120-4BEB1D2830F0}" type="pres">
      <dgm:prSet presAssocID="{4053A32D-FCA7-46C1-8CCD-57AAA44E494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ers"/>
        </a:ext>
      </dgm:extLst>
    </dgm:pt>
    <dgm:pt modelId="{15F5C26E-4659-4893-B2E9-D81B9D9F84ED}" type="pres">
      <dgm:prSet presAssocID="{4053A32D-FCA7-46C1-8CCD-57AAA44E4942}" presName="iconSpace" presStyleCnt="0"/>
      <dgm:spPr/>
    </dgm:pt>
    <dgm:pt modelId="{0C8F3031-8027-4EC6-92DA-47AF38127D0E}" type="pres">
      <dgm:prSet presAssocID="{4053A32D-FCA7-46C1-8CCD-57AAA44E4942}" presName="parTx" presStyleLbl="revTx" presStyleIdx="0" presStyleCnt="6">
        <dgm:presLayoutVars>
          <dgm:chMax val="0"/>
          <dgm:chPref val="0"/>
        </dgm:presLayoutVars>
      </dgm:prSet>
      <dgm:spPr/>
    </dgm:pt>
    <dgm:pt modelId="{2DC654B0-D05D-44EB-A496-BEEE84D5A501}" type="pres">
      <dgm:prSet presAssocID="{4053A32D-FCA7-46C1-8CCD-57AAA44E4942}" presName="txSpace" presStyleCnt="0"/>
      <dgm:spPr/>
    </dgm:pt>
    <dgm:pt modelId="{F23A70BB-C480-48B3-96EF-97DF6E96E421}" type="pres">
      <dgm:prSet presAssocID="{4053A32D-FCA7-46C1-8CCD-57AAA44E4942}" presName="desTx" presStyleLbl="revTx" presStyleIdx="1" presStyleCnt="6">
        <dgm:presLayoutVars/>
      </dgm:prSet>
      <dgm:spPr/>
    </dgm:pt>
    <dgm:pt modelId="{00903447-B3E0-41FD-8D10-206C4BEFBF43}" type="pres">
      <dgm:prSet presAssocID="{C48F10A0-E893-4CBE-B791-88CF9AEC668F}" presName="sibTrans" presStyleCnt="0"/>
      <dgm:spPr/>
    </dgm:pt>
    <dgm:pt modelId="{3858F74A-D952-4A5B-893E-DDF491330A51}" type="pres">
      <dgm:prSet presAssocID="{A706D1DD-64FA-4ACC-A0E2-94C0CBDFA371}" presName="compNode" presStyleCnt="0"/>
      <dgm:spPr/>
    </dgm:pt>
    <dgm:pt modelId="{244341ED-674F-4185-97D1-C92AA132477C}" type="pres">
      <dgm:prSet presAssocID="{A706D1DD-64FA-4ACC-A0E2-94C0CBDFA37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iter"/>
        </a:ext>
      </dgm:extLst>
    </dgm:pt>
    <dgm:pt modelId="{F4937A55-36C5-49FC-A082-36A377403379}" type="pres">
      <dgm:prSet presAssocID="{A706D1DD-64FA-4ACC-A0E2-94C0CBDFA371}" presName="iconSpace" presStyleCnt="0"/>
      <dgm:spPr/>
    </dgm:pt>
    <dgm:pt modelId="{1E9FB0BF-08AA-412C-85E3-7E523C611DDB}" type="pres">
      <dgm:prSet presAssocID="{A706D1DD-64FA-4ACC-A0E2-94C0CBDFA371}" presName="parTx" presStyleLbl="revTx" presStyleIdx="2" presStyleCnt="6">
        <dgm:presLayoutVars>
          <dgm:chMax val="0"/>
          <dgm:chPref val="0"/>
        </dgm:presLayoutVars>
      </dgm:prSet>
      <dgm:spPr/>
    </dgm:pt>
    <dgm:pt modelId="{6F866080-DCD3-4C64-BD7C-B8F186E9E837}" type="pres">
      <dgm:prSet presAssocID="{A706D1DD-64FA-4ACC-A0E2-94C0CBDFA371}" presName="txSpace" presStyleCnt="0"/>
      <dgm:spPr/>
    </dgm:pt>
    <dgm:pt modelId="{7B2AF24D-862B-4D58-A13D-5BB5559A01F7}" type="pres">
      <dgm:prSet presAssocID="{A706D1DD-64FA-4ACC-A0E2-94C0CBDFA371}" presName="desTx" presStyleLbl="revTx" presStyleIdx="3" presStyleCnt="6">
        <dgm:presLayoutVars/>
      </dgm:prSet>
      <dgm:spPr/>
    </dgm:pt>
    <dgm:pt modelId="{D2C536D3-E180-426A-8091-ED75666C1CD5}" type="pres">
      <dgm:prSet presAssocID="{A0A48F6C-8094-409F-AB29-A624CA870F5D}" presName="sibTrans" presStyleCnt="0"/>
      <dgm:spPr/>
    </dgm:pt>
    <dgm:pt modelId="{D741B2BF-7555-487C-A370-468B4E79A8CD}" type="pres">
      <dgm:prSet presAssocID="{A69A62F9-4B28-4888-9439-764794FDF95A}" presName="compNode" presStyleCnt="0"/>
      <dgm:spPr/>
    </dgm:pt>
    <dgm:pt modelId="{081F1ACC-E4FD-4220-8C45-9D5AAF4B29CA}" type="pres">
      <dgm:prSet presAssocID="{A69A62F9-4B28-4888-9439-764794FDF95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ard Room"/>
        </a:ext>
      </dgm:extLst>
    </dgm:pt>
    <dgm:pt modelId="{AB04D9C3-A87D-4EF5-A846-F5A45C9C8831}" type="pres">
      <dgm:prSet presAssocID="{A69A62F9-4B28-4888-9439-764794FDF95A}" presName="iconSpace" presStyleCnt="0"/>
      <dgm:spPr/>
    </dgm:pt>
    <dgm:pt modelId="{99875D3D-3565-4DD0-8D59-7FEF9FC1D629}" type="pres">
      <dgm:prSet presAssocID="{A69A62F9-4B28-4888-9439-764794FDF95A}" presName="parTx" presStyleLbl="revTx" presStyleIdx="4" presStyleCnt="6">
        <dgm:presLayoutVars>
          <dgm:chMax val="0"/>
          <dgm:chPref val="0"/>
        </dgm:presLayoutVars>
      </dgm:prSet>
      <dgm:spPr/>
    </dgm:pt>
    <dgm:pt modelId="{6E29F096-B1CD-44A0-95C2-139E36A5667F}" type="pres">
      <dgm:prSet presAssocID="{A69A62F9-4B28-4888-9439-764794FDF95A}" presName="txSpace" presStyleCnt="0"/>
      <dgm:spPr/>
    </dgm:pt>
    <dgm:pt modelId="{99E41630-8D1D-4EA0-AFBB-35C0B97A0919}" type="pres">
      <dgm:prSet presAssocID="{A69A62F9-4B28-4888-9439-764794FDF95A}" presName="desTx" presStyleLbl="revTx" presStyleIdx="5" presStyleCnt="6">
        <dgm:presLayoutVars/>
      </dgm:prSet>
      <dgm:spPr/>
    </dgm:pt>
  </dgm:ptLst>
  <dgm:cxnLst>
    <dgm:cxn modelId="{439B3105-2E20-4E23-9289-3A159D75D825}" type="presOf" srcId="{24242B2D-5F6B-43A9-98DB-558DFF942B0D}" destId="{7B2AF24D-862B-4D58-A13D-5BB5559A01F7}" srcOrd="0" destOrd="0" presId="urn:microsoft.com/office/officeart/2018/5/layout/CenteredIconLabelDescriptionList"/>
    <dgm:cxn modelId="{75D73405-5A28-48E0-9941-C507C0A6589F}" type="presOf" srcId="{8D97793D-75AE-4F92-924D-E89255DB9763}" destId="{7B2AF24D-862B-4D58-A13D-5BB5559A01F7}" srcOrd="0" destOrd="1" presId="urn:microsoft.com/office/officeart/2018/5/layout/CenteredIconLabelDescriptionList"/>
    <dgm:cxn modelId="{039FA511-2871-4E3E-AFED-FB1589B22058}" srcId="{A706D1DD-64FA-4ACC-A0E2-94C0CBDFA371}" destId="{BD5AF2C7-8566-4D33-AC25-212BCB0D5D9C}" srcOrd="3" destOrd="0" parTransId="{D9CC51CF-F6A7-4A6B-8133-6FE4D5E8E343}" sibTransId="{ED8F94DF-871B-4B94-BD7B-BD1D2F1B7C5D}"/>
    <dgm:cxn modelId="{FE818413-F8A7-4081-85E5-69189E3E0F21}" srcId="{4053A32D-FCA7-46C1-8CCD-57AAA44E4942}" destId="{35A9044A-3CBD-4439-A28D-77D7BA9CFF1D}" srcOrd="0" destOrd="0" parTransId="{2A5BE241-261E-45F4-9C42-F22D4EAF6647}" sibTransId="{70916FED-90CC-4AC7-B522-7ABA08E2FFA2}"/>
    <dgm:cxn modelId="{77AB7D17-C5F3-491B-8D43-E1EFAB4FB401}" srcId="{CB9DE639-1603-49FA-9179-CBEF1BC966C3}" destId="{A69A62F9-4B28-4888-9439-764794FDF95A}" srcOrd="2" destOrd="0" parTransId="{C4EC38EB-BC73-42BB-A06A-0EA9BF9D305C}" sibTransId="{0D588DCE-BEBF-4557-9C09-A82C412B0A2A}"/>
    <dgm:cxn modelId="{A9CBA31F-B4BF-4793-ACAC-CF718CAE6491}" srcId="{A706D1DD-64FA-4ACC-A0E2-94C0CBDFA371}" destId="{24242B2D-5F6B-43A9-98DB-558DFF942B0D}" srcOrd="0" destOrd="0" parTransId="{F29E58AD-DC44-4EC5-B225-12EE5C615792}" sibTransId="{0D287693-F9D4-41E4-BC4B-274C144D18E0}"/>
    <dgm:cxn modelId="{3741BE25-802C-4B12-A215-A7EF6FFCE564}" srcId="{A69A62F9-4B28-4888-9439-764794FDF95A}" destId="{35DCFC53-A133-4A48-9EDE-7935502F30E7}" srcOrd="2" destOrd="0" parTransId="{65FD66FF-C3F0-4A0A-960D-6E82D346FA7D}" sibTransId="{56070209-8054-4822-A9DF-68D73C14D3EB}"/>
    <dgm:cxn modelId="{71F7652C-C67F-4731-BCBC-6EE553C6345A}" type="presOf" srcId="{D828E292-6CC7-49E8-A93A-A359507B127A}" destId="{7B2AF24D-862B-4D58-A13D-5BB5559A01F7}" srcOrd="0" destOrd="2" presId="urn:microsoft.com/office/officeart/2018/5/layout/CenteredIconLabelDescriptionList"/>
    <dgm:cxn modelId="{77D6CA3A-4A0E-4E0F-964D-AAEF3D22020B}" type="presOf" srcId="{DA8DE593-42B6-4F9A-88FF-51953DBA8904}" destId="{F23A70BB-C480-48B3-96EF-97DF6E96E421}" srcOrd="0" destOrd="2" presId="urn:microsoft.com/office/officeart/2018/5/layout/CenteredIconLabelDescriptionList"/>
    <dgm:cxn modelId="{B8570061-1A7A-4A14-A328-B607111EB903}" srcId="{A706D1DD-64FA-4ACC-A0E2-94C0CBDFA371}" destId="{8D97793D-75AE-4F92-924D-E89255DB9763}" srcOrd="1" destOrd="0" parTransId="{FC156B3D-EB8D-42F0-B5A5-4A6F41025588}" sibTransId="{0DCA3553-459B-462F-B024-B3B1C165AD20}"/>
    <dgm:cxn modelId="{9C609A61-3CBC-40D0-AD07-EBFA86154AAC}" srcId="{4053A32D-FCA7-46C1-8CCD-57AAA44E4942}" destId="{7460F46B-C6F9-4CF6-8858-53CA7C429ECC}" srcOrd="1" destOrd="0" parTransId="{69DEB33E-14BF-49A7-84EF-2C5BD05FEDC5}" sibTransId="{FFABF5FA-CA6B-4BE9-91C0-550267274CD1}"/>
    <dgm:cxn modelId="{1DF10663-F49F-4F76-B071-2C7619CB4ED0}" type="presOf" srcId="{A706D1DD-64FA-4ACC-A0E2-94C0CBDFA371}" destId="{1E9FB0BF-08AA-412C-85E3-7E523C611DDB}" srcOrd="0" destOrd="0" presId="urn:microsoft.com/office/officeart/2018/5/layout/CenteredIconLabelDescriptionList"/>
    <dgm:cxn modelId="{C7CA276B-60D6-40A8-B593-67ABAC52621A}" srcId="{A69A62F9-4B28-4888-9439-764794FDF95A}" destId="{6989F444-302D-4C79-A324-2346F281247D}" srcOrd="1" destOrd="0" parTransId="{30958855-8C98-40F6-9023-8EE3F244F4CC}" sibTransId="{4ACF955F-1680-47B6-9812-2E3C37BBB65D}"/>
    <dgm:cxn modelId="{59BE8E6D-CF0F-4696-8324-95043E8A77C6}" srcId="{A69A62F9-4B28-4888-9439-764794FDF95A}" destId="{72730AD3-47B0-48ED-BFB7-89DCF172649E}" srcOrd="0" destOrd="0" parTransId="{DAAD0490-43B8-4E42-A48F-C11430814746}" sibTransId="{B106082B-73A9-405A-824A-0F253DCE5E3F}"/>
    <dgm:cxn modelId="{7E906C4F-6D49-4A32-A6A0-D4DA102CCDAE}" srcId="{A706D1DD-64FA-4ACC-A0E2-94C0CBDFA371}" destId="{D828E292-6CC7-49E8-A93A-A359507B127A}" srcOrd="2" destOrd="0" parTransId="{DD89F114-72BA-4FAA-AB73-A1DD0A2A2869}" sibTransId="{99944B87-B5B1-4A50-AB19-201A4563EBA0}"/>
    <dgm:cxn modelId="{065AF971-8192-46D5-A905-4735FD8211E0}" type="presOf" srcId="{35A9044A-3CBD-4439-A28D-77D7BA9CFF1D}" destId="{F23A70BB-C480-48B3-96EF-97DF6E96E421}" srcOrd="0" destOrd="0" presId="urn:microsoft.com/office/officeart/2018/5/layout/CenteredIconLabelDescriptionList"/>
    <dgm:cxn modelId="{20A3F655-DBA2-47B8-B06A-D15923BD8408}" type="presOf" srcId="{72730AD3-47B0-48ED-BFB7-89DCF172649E}" destId="{99E41630-8D1D-4EA0-AFBB-35C0B97A0919}" srcOrd="0" destOrd="0" presId="urn:microsoft.com/office/officeart/2018/5/layout/CenteredIconLabelDescriptionList"/>
    <dgm:cxn modelId="{79B2AD56-B591-4550-9747-BE5F8C131F44}" type="presOf" srcId="{BD5AF2C7-8566-4D33-AC25-212BCB0D5D9C}" destId="{7B2AF24D-862B-4D58-A13D-5BB5559A01F7}" srcOrd="0" destOrd="3" presId="urn:microsoft.com/office/officeart/2018/5/layout/CenteredIconLabelDescriptionList"/>
    <dgm:cxn modelId="{EB846578-6C6B-465B-8131-F68F834FD906}" type="presOf" srcId="{7460F46B-C6F9-4CF6-8858-53CA7C429ECC}" destId="{F23A70BB-C480-48B3-96EF-97DF6E96E421}" srcOrd="0" destOrd="1" presId="urn:microsoft.com/office/officeart/2018/5/layout/CenteredIconLabelDescriptionList"/>
    <dgm:cxn modelId="{D472AA8E-081E-488C-9B2A-2B1BCC70B63B}" type="presOf" srcId="{4053A32D-FCA7-46C1-8CCD-57AAA44E4942}" destId="{0C8F3031-8027-4EC6-92DA-47AF38127D0E}" srcOrd="0" destOrd="0" presId="urn:microsoft.com/office/officeart/2018/5/layout/CenteredIconLabelDescriptionList"/>
    <dgm:cxn modelId="{C5C45E96-FF84-45BD-8505-C7961175B034}" srcId="{CB9DE639-1603-49FA-9179-CBEF1BC966C3}" destId="{4053A32D-FCA7-46C1-8CCD-57AAA44E4942}" srcOrd="0" destOrd="0" parTransId="{4DBBD826-D99E-41F3-B5B3-9628C51606F9}" sibTransId="{C48F10A0-E893-4CBE-B791-88CF9AEC668F}"/>
    <dgm:cxn modelId="{38D9BB98-2733-46AB-8AFF-9A5A149AC15A}" type="presOf" srcId="{35DCFC53-A133-4A48-9EDE-7935502F30E7}" destId="{99E41630-8D1D-4EA0-AFBB-35C0B97A0919}" srcOrd="0" destOrd="2" presId="urn:microsoft.com/office/officeart/2018/5/layout/CenteredIconLabelDescriptionList"/>
    <dgm:cxn modelId="{276926AA-9FC9-4B3E-B8C6-33C9D3C58C45}" srcId="{CB9DE639-1603-49FA-9179-CBEF1BC966C3}" destId="{A706D1DD-64FA-4ACC-A0E2-94C0CBDFA371}" srcOrd="1" destOrd="0" parTransId="{5D2245A4-B353-4059-B2E7-2D10D9E07345}" sibTransId="{A0A48F6C-8094-409F-AB29-A624CA870F5D}"/>
    <dgm:cxn modelId="{3C3B7AB9-E203-4B86-9ADF-360D6392ABD2}" srcId="{4053A32D-FCA7-46C1-8CCD-57AAA44E4942}" destId="{DA8DE593-42B6-4F9A-88FF-51953DBA8904}" srcOrd="2" destOrd="0" parTransId="{709A0430-C87F-43F5-A9EA-B24128396BA9}" sibTransId="{3FEB2A75-FB54-464E-A302-F5B88D058F9A}"/>
    <dgm:cxn modelId="{167A36C4-8D11-4B76-BDCD-44D37DBFD1DB}" type="presOf" srcId="{A69A62F9-4B28-4888-9439-764794FDF95A}" destId="{99875D3D-3565-4DD0-8D59-7FEF9FC1D629}" srcOrd="0" destOrd="0" presId="urn:microsoft.com/office/officeart/2018/5/layout/CenteredIconLabelDescriptionList"/>
    <dgm:cxn modelId="{0A9E3ED3-A8C8-4EB9-A56B-3767CA59B56E}" type="presOf" srcId="{CB9DE639-1603-49FA-9179-CBEF1BC966C3}" destId="{838ECCE4-5993-4411-B11C-8FB740E82866}" srcOrd="0" destOrd="0" presId="urn:microsoft.com/office/officeart/2018/5/layout/CenteredIconLabelDescriptionList"/>
    <dgm:cxn modelId="{001010EB-441B-4A88-8664-6D8410AF521E}" type="presOf" srcId="{6989F444-302D-4C79-A324-2346F281247D}" destId="{99E41630-8D1D-4EA0-AFBB-35C0B97A0919}" srcOrd="0" destOrd="1" presId="urn:microsoft.com/office/officeart/2018/5/layout/CenteredIconLabelDescriptionList"/>
    <dgm:cxn modelId="{41D31795-7D8E-47A0-9172-BD265FC476F3}" type="presParOf" srcId="{838ECCE4-5993-4411-B11C-8FB740E82866}" destId="{A60CC95F-6CEC-4540-894A-E1831574761B}" srcOrd="0" destOrd="0" presId="urn:microsoft.com/office/officeart/2018/5/layout/CenteredIconLabelDescriptionList"/>
    <dgm:cxn modelId="{E548B052-99F4-4839-9FBE-937361C92080}" type="presParOf" srcId="{A60CC95F-6CEC-4540-894A-E1831574761B}" destId="{BEAC9E84-2954-49CE-A120-4BEB1D2830F0}" srcOrd="0" destOrd="0" presId="urn:microsoft.com/office/officeart/2018/5/layout/CenteredIconLabelDescriptionList"/>
    <dgm:cxn modelId="{9016A91D-7530-4455-95BE-E7279037F875}" type="presParOf" srcId="{A60CC95F-6CEC-4540-894A-E1831574761B}" destId="{15F5C26E-4659-4893-B2E9-D81B9D9F84ED}" srcOrd="1" destOrd="0" presId="urn:microsoft.com/office/officeart/2018/5/layout/CenteredIconLabelDescriptionList"/>
    <dgm:cxn modelId="{1724DDEA-D5F0-4AB7-859A-0B3C2786C67F}" type="presParOf" srcId="{A60CC95F-6CEC-4540-894A-E1831574761B}" destId="{0C8F3031-8027-4EC6-92DA-47AF38127D0E}" srcOrd="2" destOrd="0" presId="urn:microsoft.com/office/officeart/2018/5/layout/CenteredIconLabelDescriptionList"/>
    <dgm:cxn modelId="{3A84C206-6196-44C0-A259-867D264F247E}" type="presParOf" srcId="{A60CC95F-6CEC-4540-894A-E1831574761B}" destId="{2DC654B0-D05D-44EB-A496-BEEE84D5A501}" srcOrd="3" destOrd="0" presId="urn:microsoft.com/office/officeart/2018/5/layout/CenteredIconLabelDescriptionList"/>
    <dgm:cxn modelId="{6417255F-B66F-4492-BA47-D54F643BA2AB}" type="presParOf" srcId="{A60CC95F-6CEC-4540-894A-E1831574761B}" destId="{F23A70BB-C480-48B3-96EF-97DF6E96E421}" srcOrd="4" destOrd="0" presId="urn:microsoft.com/office/officeart/2018/5/layout/CenteredIconLabelDescriptionList"/>
    <dgm:cxn modelId="{0F54DC6B-97C1-4D2C-A963-F0A55E1A32E0}" type="presParOf" srcId="{838ECCE4-5993-4411-B11C-8FB740E82866}" destId="{00903447-B3E0-41FD-8D10-206C4BEFBF43}" srcOrd="1" destOrd="0" presId="urn:microsoft.com/office/officeart/2018/5/layout/CenteredIconLabelDescriptionList"/>
    <dgm:cxn modelId="{04991B93-F444-462F-923B-FA3427280781}" type="presParOf" srcId="{838ECCE4-5993-4411-B11C-8FB740E82866}" destId="{3858F74A-D952-4A5B-893E-DDF491330A51}" srcOrd="2" destOrd="0" presId="urn:microsoft.com/office/officeart/2018/5/layout/CenteredIconLabelDescriptionList"/>
    <dgm:cxn modelId="{2EB917E6-C2E7-46AA-8471-3B18A03FE6E2}" type="presParOf" srcId="{3858F74A-D952-4A5B-893E-DDF491330A51}" destId="{244341ED-674F-4185-97D1-C92AA132477C}" srcOrd="0" destOrd="0" presId="urn:microsoft.com/office/officeart/2018/5/layout/CenteredIconLabelDescriptionList"/>
    <dgm:cxn modelId="{DD7023EE-E0E6-43C0-9ED7-F6FAD68518C1}" type="presParOf" srcId="{3858F74A-D952-4A5B-893E-DDF491330A51}" destId="{F4937A55-36C5-49FC-A082-36A377403379}" srcOrd="1" destOrd="0" presId="urn:microsoft.com/office/officeart/2018/5/layout/CenteredIconLabelDescriptionList"/>
    <dgm:cxn modelId="{68269CBC-B489-43DE-B34F-32B727CFD3F6}" type="presParOf" srcId="{3858F74A-D952-4A5B-893E-DDF491330A51}" destId="{1E9FB0BF-08AA-412C-85E3-7E523C611DDB}" srcOrd="2" destOrd="0" presId="urn:microsoft.com/office/officeart/2018/5/layout/CenteredIconLabelDescriptionList"/>
    <dgm:cxn modelId="{EC95C0F5-9659-4C7E-8E80-D908E9D5FFAD}" type="presParOf" srcId="{3858F74A-D952-4A5B-893E-DDF491330A51}" destId="{6F866080-DCD3-4C64-BD7C-B8F186E9E837}" srcOrd="3" destOrd="0" presId="urn:microsoft.com/office/officeart/2018/5/layout/CenteredIconLabelDescriptionList"/>
    <dgm:cxn modelId="{639DBE11-22B1-4095-8E21-EE27618257C6}" type="presParOf" srcId="{3858F74A-D952-4A5B-893E-DDF491330A51}" destId="{7B2AF24D-862B-4D58-A13D-5BB5559A01F7}" srcOrd="4" destOrd="0" presId="urn:microsoft.com/office/officeart/2018/5/layout/CenteredIconLabelDescriptionList"/>
    <dgm:cxn modelId="{10BA6F5F-38BD-485F-B038-FC63E7D83556}" type="presParOf" srcId="{838ECCE4-5993-4411-B11C-8FB740E82866}" destId="{D2C536D3-E180-426A-8091-ED75666C1CD5}" srcOrd="3" destOrd="0" presId="urn:microsoft.com/office/officeart/2018/5/layout/CenteredIconLabelDescriptionList"/>
    <dgm:cxn modelId="{64145FC5-7168-4500-8479-962B28546A32}" type="presParOf" srcId="{838ECCE4-5993-4411-B11C-8FB740E82866}" destId="{D741B2BF-7555-487C-A370-468B4E79A8CD}" srcOrd="4" destOrd="0" presId="urn:microsoft.com/office/officeart/2018/5/layout/CenteredIconLabelDescriptionList"/>
    <dgm:cxn modelId="{1FFD3CBF-BD02-4913-84AB-BB271AED63E8}" type="presParOf" srcId="{D741B2BF-7555-487C-A370-468B4E79A8CD}" destId="{081F1ACC-E4FD-4220-8C45-9D5AAF4B29CA}" srcOrd="0" destOrd="0" presId="urn:microsoft.com/office/officeart/2018/5/layout/CenteredIconLabelDescriptionList"/>
    <dgm:cxn modelId="{132C5969-7175-4A50-A4F1-0CEC1FCEEB9E}" type="presParOf" srcId="{D741B2BF-7555-487C-A370-468B4E79A8CD}" destId="{AB04D9C3-A87D-4EF5-A846-F5A45C9C8831}" srcOrd="1" destOrd="0" presId="urn:microsoft.com/office/officeart/2018/5/layout/CenteredIconLabelDescriptionList"/>
    <dgm:cxn modelId="{CF7E7A42-1FCF-40B8-8C6B-512D0E4255DA}" type="presParOf" srcId="{D741B2BF-7555-487C-A370-468B4E79A8CD}" destId="{99875D3D-3565-4DD0-8D59-7FEF9FC1D629}" srcOrd="2" destOrd="0" presId="urn:microsoft.com/office/officeart/2018/5/layout/CenteredIconLabelDescriptionList"/>
    <dgm:cxn modelId="{DFAD234A-04B3-4D66-A408-BC8A9807BADF}" type="presParOf" srcId="{D741B2BF-7555-487C-A370-468B4E79A8CD}" destId="{6E29F096-B1CD-44A0-95C2-139E36A5667F}" srcOrd="3" destOrd="0" presId="urn:microsoft.com/office/officeart/2018/5/layout/CenteredIconLabelDescriptionList"/>
    <dgm:cxn modelId="{7DA22F55-D29A-4D51-80DD-C38ED1DF606A}" type="presParOf" srcId="{D741B2BF-7555-487C-A370-468B4E79A8CD}" destId="{99E41630-8D1D-4EA0-AFBB-35C0B97A0919}" srcOrd="4" destOrd="0" presId="urn:microsoft.com/office/officeart/2018/5/layout/Centered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0C1A22-1B8A-4BEC-8731-A307F616769C}">
      <dsp:nvSpPr>
        <dsp:cNvPr id="0" name=""/>
        <dsp:cNvSpPr/>
      </dsp:nvSpPr>
      <dsp:spPr>
        <a:xfrm>
          <a:off x="0" y="239520"/>
          <a:ext cx="6628804" cy="84942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High-context culture: meaning relies on shared understanding, not explicit words.</a:t>
          </a:r>
          <a:endParaRPr lang="en-US" sz="2200" kern="1200"/>
        </a:p>
      </dsp:txBody>
      <dsp:txXfrm>
        <a:off x="41465" y="280985"/>
        <a:ext cx="6545874" cy="766490"/>
      </dsp:txXfrm>
    </dsp:sp>
    <dsp:sp modelId="{2C98C494-FE97-4342-B901-065B89D1EF30}">
      <dsp:nvSpPr>
        <dsp:cNvPr id="0" name=""/>
        <dsp:cNvSpPr/>
      </dsp:nvSpPr>
      <dsp:spPr>
        <a:xfrm>
          <a:off x="0" y="1152300"/>
          <a:ext cx="6628804" cy="849420"/>
        </a:xfrm>
        <a:prstGeom prst="roundRect">
          <a:avLst/>
        </a:prstGeom>
        <a:gradFill rotWithShape="0">
          <a:gsLst>
            <a:gs pos="0">
              <a:schemeClr val="accent2">
                <a:hueOff val="-741071"/>
                <a:satOff val="3550"/>
                <a:lumOff val="3284"/>
                <a:alphaOff val="0"/>
                <a:tint val="96000"/>
                <a:lumMod val="100000"/>
              </a:schemeClr>
            </a:gs>
            <a:gs pos="78000">
              <a:schemeClr val="accent2">
                <a:hueOff val="-741071"/>
                <a:satOff val="3550"/>
                <a:lumOff val="3284"/>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Traditions guide communication, especially strong food-related cultural rituals (Jandt, 2016).</a:t>
          </a:r>
          <a:endParaRPr lang="en-US" sz="2200" kern="1200"/>
        </a:p>
      </dsp:txBody>
      <dsp:txXfrm>
        <a:off x="41465" y="1193765"/>
        <a:ext cx="6545874" cy="766490"/>
      </dsp:txXfrm>
    </dsp:sp>
    <dsp:sp modelId="{34406062-7DC5-4FEE-BFBB-837FAF47B595}">
      <dsp:nvSpPr>
        <dsp:cNvPr id="0" name=""/>
        <dsp:cNvSpPr/>
      </dsp:nvSpPr>
      <dsp:spPr>
        <a:xfrm>
          <a:off x="0" y="2065080"/>
          <a:ext cx="6628804" cy="849420"/>
        </a:xfrm>
        <a:prstGeom prst="roundRect">
          <a:avLst/>
        </a:prstGeom>
        <a:gradFill rotWithShape="0">
          <a:gsLst>
            <a:gs pos="0">
              <a:schemeClr val="accent2">
                <a:hueOff val="-1482143"/>
                <a:satOff val="7100"/>
                <a:lumOff val="6569"/>
                <a:alphaOff val="0"/>
                <a:tint val="96000"/>
                <a:lumMod val="100000"/>
              </a:schemeClr>
            </a:gs>
            <a:gs pos="78000">
              <a:schemeClr val="accent2">
                <a:hueOff val="-1482143"/>
                <a:satOff val="7100"/>
                <a:lumOff val="656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Food rituals symbolise respect, unity, and relational connection in Romania.</a:t>
          </a:r>
          <a:endParaRPr lang="en-US" sz="2200" kern="1200"/>
        </a:p>
      </dsp:txBody>
      <dsp:txXfrm>
        <a:off x="41465" y="2106545"/>
        <a:ext cx="6545874" cy="766490"/>
      </dsp:txXfrm>
    </dsp:sp>
    <dsp:sp modelId="{6FB0AEA7-E8DD-4813-BE21-5097C6D7C475}">
      <dsp:nvSpPr>
        <dsp:cNvPr id="0" name=""/>
        <dsp:cNvSpPr/>
      </dsp:nvSpPr>
      <dsp:spPr>
        <a:xfrm>
          <a:off x="0" y="2977860"/>
          <a:ext cx="6628804" cy="849420"/>
        </a:xfrm>
        <a:prstGeom prst="roundRect">
          <a:avLst/>
        </a:prstGeom>
        <a:gradFill rotWithShape="0">
          <a:gsLst>
            <a:gs pos="0">
              <a:schemeClr val="accent2">
                <a:hueOff val="-2223214"/>
                <a:satOff val="10650"/>
                <a:lumOff val="9853"/>
                <a:alphaOff val="0"/>
                <a:tint val="96000"/>
                <a:lumMod val="100000"/>
              </a:schemeClr>
            </a:gs>
            <a:gs pos="78000">
              <a:schemeClr val="accent2">
                <a:hueOff val="-2223214"/>
                <a:satOff val="10650"/>
                <a:lumOff val="9853"/>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Non-verbal cues like gestures and tone carry essential meaning.</a:t>
          </a:r>
          <a:endParaRPr lang="en-US" sz="2200" kern="1200"/>
        </a:p>
      </dsp:txBody>
      <dsp:txXfrm>
        <a:off x="41465" y="3019325"/>
        <a:ext cx="6545874" cy="766490"/>
      </dsp:txXfrm>
    </dsp:sp>
    <dsp:sp modelId="{46666206-225E-465F-A412-B481BF4649B3}">
      <dsp:nvSpPr>
        <dsp:cNvPr id="0" name=""/>
        <dsp:cNvSpPr/>
      </dsp:nvSpPr>
      <dsp:spPr>
        <a:xfrm>
          <a:off x="0" y="3890640"/>
          <a:ext cx="6628804" cy="849420"/>
        </a:xfrm>
        <a:prstGeom prst="round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Hospitality behaviours communicate warmth, trust, and relational intentions.</a:t>
          </a:r>
          <a:endParaRPr lang="en-US" sz="2200" kern="1200"/>
        </a:p>
      </dsp:txBody>
      <dsp:txXfrm>
        <a:off x="41465" y="3932105"/>
        <a:ext cx="6545874" cy="7664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C954F8-DEC1-4BA9-999B-0C8404B87AC2}">
      <dsp:nvSpPr>
        <dsp:cNvPr id="0" name=""/>
        <dsp:cNvSpPr/>
      </dsp:nvSpPr>
      <dsp:spPr>
        <a:xfrm>
          <a:off x="0" y="261936"/>
          <a:ext cx="6628804" cy="1433396"/>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IN" sz="2700" kern="1200"/>
            <a:t>Culture forms shared meanings passed across generations and communities.</a:t>
          </a:r>
          <a:endParaRPr lang="en-US" sz="2700" kern="1200"/>
        </a:p>
      </dsp:txBody>
      <dsp:txXfrm>
        <a:off x="69973" y="331909"/>
        <a:ext cx="6488858" cy="1293450"/>
      </dsp:txXfrm>
    </dsp:sp>
    <dsp:sp modelId="{F2C1D846-58FE-4F8B-98CA-DE7A780D8BC4}">
      <dsp:nvSpPr>
        <dsp:cNvPr id="0" name=""/>
        <dsp:cNvSpPr/>
      </dsp:nvSpPr>
      <dsp:spPr>
        <a:xfrm>
          <a:off x="0" y="1773092"/>
          <a:ext cx="6628804" cy="1433396"/>
        </a:xfrm>
        <a:prstGeom prst="roundRect">
          <a:avLst/>
        </a:prstGeom>
        <a:gradFill rotWithShape="0">
          <a:gsLst>
            <a:gs pos="0">
              <a:schemeClr val="accent2">
                <a:hueOff val="-1482143"/>
                <a:satOff val="7100"/>
                <a:lumOff val="6569"/>
                <a:alphaOff val="0"/>
                <a:tint val="96000"/>
                <a:lumMod val="100000"/>
              </a:schemeClr>
            </a:gs>
            <a:gs pos="78000">
              <a:schemeClr val="accent2">
                <a:hueOff val="-1482143"/>
                <a:satOff val="7100"/>
                <a:lumOff val="656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IN" sz="2700" kern="1200"/>
            <a:t>Food rituals express collective identity and deep cultural belonging.</a:t>
          </a:r>
          <a:endParaRPr lang="en-US" sz="2700" kern="1200"/>
        </a:p>
      </dsp:txBody>
      <dsp:txXfrm>
        <a:off x="69973" y="1843065"/>
        <a:ext cx="6488858" cy="1293450"/>
      </dsp:txXfrm>
    </dsp:sp>
    <dsp:sp modelId="{00D14A7E-E201-409C-AC30-D90247A5B334}">
      <dsp:nvSpPr>
        <dsp:cNvPr id="0" name=""/>
        <dsp:cNvSpPr/>
      </dsp:nvSpPr>
      <dsp:spPr>
        <a:xfrm>
          <a:off x="0" y="3284248"/>
          <a:ext cx="6628804" cy="1433396"/>
        </a:xfrm>
        <a:prstGeom prst="round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IN" sz="2700" kern="1200"/>
            <a:t>Shared meals strengthen relationships and reduce interpersonal social distance (</a:t>
          </a:r>
          <a:r>
            <a:rPr lang="en-GB" sz="2700" kern="1200"/>
            <a:t>Samovar, McDaniel and Jandt, 2010)</a:t>
          </a:r>
          <a:r>
            <a:rPr lang="en-IN" sz="2700" kern="1200"/>
            <a:t>.</a:t>
          </a:r>
          <a:endParaRPr lang="en-US" sz="2700" kern="1200"/>
        </a:p>
      </dsp:txBody>
      <dsp:txXfrm>
        <a:off x="69973" y="3354221"/>
        <a:ext cx="6488858" cy="12934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992C5D-7FE7-4D2F-AAE3-513CF94E84C6}">
      <dsp:nvSpPr>
        <dsp:cNvPr id="0" name=""/>
        <dsp:cNvSpPr/>
      </dsp:nvSpPr>
      <dsp:spPr>
        <a:xfrm>
          <a:off x="0" y="2066"/>
          <a:ext cx="6628804" cy="10474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ECDD49-7D55-43EA-8775-06418BB77E69}">
      <dsp:nvSpPr>
        <dsp:cNvPr id="0" name=""/>
        <dsp:cNvSpPr/>
      </dsp:nvSpPr>
      <dsp:spPr>
        <a:xfrm>
          <a:off x="316857" y="237745"/>
          <a:ext cx="576104" cy="5761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2003ED6-3587-45B4-9899-A8820C3B8AB5}">
      <dsp:nvSpPr>
        <dsp:cNvPr id="0" name=""/>
        <dsp:cNvSpPr/>
      </dsp:nvSpPr>
      <dsp:spPr>
        <a:xfrm>
          <a:off x="1209819" y="2066"/>
          <a:ext cx="5418984" cy="1047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856" tIns="110856" rIns="110856" bIns="110856" numCol="1" spcCol="1270" anchor="ctr" anchorCtr="0">
          <a:noAutofit/>
        </a:bodyPr>
        <a:lstStyle/>
        <a:p>
          <a:pPr marL="0" lvl="0" indent="0" algn="l" defTabSz="889000">
            <a:lnSpc>
              <a:spcPct val="90000"/>
            </a:lnSpc>
            <a:spcBef>
              <a:spcPct val="0"/>
            </a:spcBef>
            <a:spcAft>
              <a:spcPct val="35000"/>
            </a:spcAft>
            <a:buNone/>
          </a:pPr>
          <a:r>
            <a:rPr lang="en-GB" sz="2000" kern="1200"/>
            <a:t>Communal meals show collectivism and reinforce strong group belonging (Chee-Beng, 2015).</a:t>
          </a:r>
          <a:endParaRPr lang="en-US" sz="2000" kern="1200"/>
        </a:p>
      </dsp:txBody>
      <dsp:txXfrm>
        <a:off x="1209819" y="2066"/>
        <a:ext cx="5418984" cy="1047462"/>
      </dsp:txXfrm>
    </dsp:sp>
    <dsp:sp modelId="{D1F322CB-94B7-4C06-930C-E84B1F388ABB}">
      <dsp:nvSpPr>
        <dsp:cNvPr id="0" name=""/>
        <dsp:cNvSpPr/>
      </dsp:nvSpPr>
      <dsp:spPr>
        <a:xfrm>
          <a:off x="0" y="1311395"/>
          <a:ext cx="6628804" cy="10474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34D382-F1DC-4188-A75C-7D88D1521707}">
      <dsp:nvSpPr>
        <dsp:cNvPr id="0" name=""/>
        <dsp:cNvSpPr/>
      </dsp:nvSpPr>
      <dsp:spPr>
        <a:xfrm>
          <a:off x="316857" y="1547074"/>
          <a:ext cx="576104" cy="5761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AB566F3-4D15-4F36-8668-CE5C3B14F93A}">
      <dsp:nvSpPr>
        <dsp:cNvPr id="0" name=""/>
        <dsp:cNvSpPr/>
      </dsp:nvSpPr>
      <dsp:spPr>
        <a:xfrm>
          <a:off x="1209819" y="1311395"/>
          <a:ext cx="5418984" cy="1047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856" tIns="110856" rIns="110856" bIns="110856" numCol="1" spcCol="1270" anchor="ctr" anchorCtr="0">
          <a:noAutofit/>
        </a:bodyPr>
        <a:lstStyle/>
        <a:p>
          <a:pPr marL="0" lvl="0" indent="0" algn="l" defTabSz="889000">
            <a:lnSpc>
              <a:spcPct val="90000"/>
            </a:lnSpc>
            <a:spcBef>
              <a:spcPct val="0"/>
            </a:spcBef>
            <a:spcAft>
              <a:spcPct val="35000"/>
            </a:spcAft>
            <a:buNone/>
          </a:pPr>
          <a:r>
            <a:rPr lang="en-GB" sz="2000" kern="1200"/>
            <a:t>Hospitality actions convey messages more powerfully than spoken words.</a:t>
          </a:r>
          <a:endParaRPr lang="en-US" sz="2000" kern="1200"/>
        </a:p>
      </dsp:txBody>
      <dsp:txXfrm>
        <a:off x="1209819" y="1311395"/>
        <a:ext cx="5418984" cy="1047462"/>
      </dsp:txXfrm>
    </dsp:sp>
    <dsp:sp modelId="{520BD982-7AA1-4C14-BEE5-D151055920ED}">
      <dsp:nvSpPr>
        <dsp:cNvPr id="0" name=""/>
        <dsp:cNvSpPr/>
      </dsp:nvSpPr>
      <dsp:spPr>
        <a:xfrm>
          <a:off x="0" y="2620723"/>
          <a:ext cx="6628804" cy="10474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36EEE9-61FC-41D7-A401-17EAC4DE46FC}">
      <dsp:nvSpPr>
        <dsp:cNvPr id="0" name=""/>
        <dsp:cNvSpPr/>
      </dsp:nvSpPr>
      <dsp:spPr>
        <a:xfrm>
          <a:off x="316857" y="2856402"/>
          <a:ext cx="576104" cy="5761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872BC75-6222-49BF-8453-626EBE4DB60F}">
      <dsp:nvSpPr>
        <dsp:cNvPr id="0" name=""/>
        <dsp:cNvSpPr/>
      </dsp:nvSpPr>
      <dsp:spPr>
        <a:xfrm>
          <a:off x="1209819" y="2620723"/>
          <a:ext cx="5418984" cy="1047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856" tIns="110856" rIns="110856" bIns="110856" numCol="1" spcCol="1270" anchor="ctr" anchorCtr="0">
          <a:noAutofit/>
        </a:bodyPr>
        <a:lstStyle/>
        <a:p>
          <a:pPr marL="0" lvl="0" indent="0" algn="l" defTabSz="889000">
            <a:lnSpc>
              <a:spcPct val="90000"/>
            </a:lnSpc>
            <a:spcBef>
              <a:spcPct val="0"/>
            </a:spcBef>
            <a:spcAft>
              <a:spcPct val="35000"/>
            </a:spcAft>
            <a:buNone/>
          </a:pPr>
          <a:r>
            <a:rPr lang="en-GB" sz="2000" kern="1200"/>
            <a:t>Seating arrangements follow hierarchy, signalling respect and status.</a:t>
          </a:r>
          <a:endParaRPr lang="en-US" sz="2000" kern="1200"/>
        </a:p>
      </dsp:txBody>
      <dsp:txXfrm>
        <a:off x="1209819" y="2620723"/>
        <a:ext cx="5418984" cy="1047462"/>
      </dsp:txXfrm>
    </dsp:sp>
    <dsp:sp modelId="{84586F22-0836-4C8C-A247-997BF6C15A49}">
      <dsp:nvSpPr>
        <dsp:cNvPr id="0" name=""/>
        <dsp:cNvSpPr/>
      </dsp:nvSpPr>
      <dsp:spPr>
        <a:xfrm>
          <a:off x="0" y="3930051"/>
          <a:ext cx="6628804" cy="10474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F6D9AA-C910-422B-8482-7F8234623121}">
      <dsp:nvSpPr>
        <dsp:cNvPr id="0" name=""/>
        <dsp:cNvSpPr/>
      </dsp:nvSpPr>
      <dsp:spPr>
        <a:xfrm>
          <a:off x="316857" y="4165730"/>
          <a:ext cx="576104" cy="57610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24DCDBD-DE69-415E-91F5-35161C311279}">
      <dsp:nvSpPr>
        <dsp:cNvPr id="0" name=""/>
        <dsp:cNvSpPr/>
      </dsp:nvSpPr>
      <dsp:spPr>
        <a:xfrm>
          <a:off x="1209819" y="3930051"/>
          <a:ext cx="5418984" cy="1047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856" tIns="110856" rIns="110856" bIns="110856" numCol="1" spcCol="1270" anchor="ctr" anchorCtr="0">
          <a:noAutofit/>
        </a:bodyPr>
        <a:lstStyle/>
        <a:p>
          <a:pPr marL="0" lvl="0" indent="0" algn="l" defTabSz="889000">
            <a:lnSpc>
              <a:spcPct val="90000"/>
            </a:lnSpc>
            <a:spcBef>
              <a:spcPct val="0"/>
            </a:spcBef>
            <a:spcAft>
              <a:spcPct val="35000"/>
            </a:spcAft>
            <a:buNone/>
          </a:pPr>
          <a:r>
            <a:rPr lang="en-GB" sz="2000" kern="1200"/>
            <a:t>Traditional dishes hold symbolic meanings that deepen relational closeness.</a:t>
          </a:r>
          <a:endParaRPr lang="en-US" sz="2000" kern="1200"/>
        </a:p>
      </dsp:txBody>
      <dsp:txXfrm>
        <a:off x="1209819" y="3930051"/>
        <a:ext cx="5418984" cy="104746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AC80D2-3A3A-4BEE-AB3C-0B3782305E87}">
      <dsp:nvSpPr>
        <dsp:cNvPr id="0" name=""/>
        <dsp:cNvSpPr/>
      </dsp:nvSpPr>
      <dsp:spPr>
        <a:xfrm>
          <a:off x="0" y="607"/>
          <a:ext cx="6628804" cy="14223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123997-AE95-4F3A-AC64-28C68E527A01}">
      <dsp:nvSpPr>
        <dsp:cNvPr id="0" name=""/>
        <dsp:cNvSpPr/>
      </dsp:nvSpPr>
      <dsp:spPr>
        <a:xfrm>
          <a:off x="430272" y="320645"/>
          <a:ext cx="782314" cy="7823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C2BAA99-B45B-4C3B-B01E-542F3FC1869F}">
      <dsp:nvSpPr>
        <dsp:cNvPr id="0" name=""/>
        <dsp:cNvSpPr/>
      </dsp:nvSpPr>
      <dsp:spPr>
        <a:xfrm>
          <a:off x="1642860" y="607"/>
          <a:ext cx="4985943" cy="1422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536" tIns="150536" rIns="150536" bIns="150536" numCol="1" spcCol="1270" anchor="ctr" anchorCtr="0">
          <a:noAutofit/>
        </a:bodyPr>
        <a:lstStyle/>
        <a:p>
          <a:pPr marL="0" lvl="0" indent="0" algn="l" defTabSz="1022350">
            <a:lnSpc>
              <a:spcPct val="90000"/>
            </a:lnSpc>
            <a:spcBef>
              <a:spcPct val="0"/>
            </a:spcBef>
            <a:spcAft>
              <a:spcPct val="35000"/>
            </a:spcAft>
            <a:buNone/>
          </a:pPr>
          <a:r>
            <a:rPr lang="en-IN" sz="2300" kern="1200"/>
            <a:t>Holidays such as Easter, Christmas, and </a:t>
          </a:r>
          <a:r>
            <a:rPr lang="en-IN" sz="2300" i="1" kern="1200"/>
            <a:t>Dragobete</a:t>
          </a:r>
          <a:r>
            <a:rPr lang="en-IN" sz="2300" kern="1200"/>
            <a:t> involve elaborate food traditions.</a:t>
          </a:r>
          <a:endParaRPr lang="en-US" sz="2300" kern="1200"/>
        </a:p>
      </dsp:txBody>
      <dsp:txXfrm>
        <a:off x="1642860" y="607"/>
        <a:ext cx="4985943" cy="1422390"/>
      </dsp:txXfrm>
    </dsp:sp>
    <dsp:sp modelId="{7BE00330-540B-4D4F-8C68-D1A4E6AB62DA}">
      <dsp:nvSpPr>
        <dsp:cNvPr id="0" name=""/>
        <dsp:cNvSpPr/>
      </dsp:nvSpPr>
      <dsp:spPr>
        <a:xfrm>
          <a:off x="0" y="1778595"/>
          <a:ext cx="6628804" cy="14223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DF9578-7DEC-4577-83CD-EDD404484786}">
      <dsp:nvSpPr>
        <dsp:cNvPr id="0" name=""/>
        <dsp:cNvSpPr/>
      </dsp:nvSpPr>
      <dsp:spPr>
        <a:xfrm>
          <a:off x="430272" y="2098633"/>
          <a:ext cx="782314" cy="7823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C0AED74-FE89-4CA6-BD32-BF60928E2B73}">
      <dsp:nvSpPr>
        <dsp:cNvPr id="0" name=""/>
        <dsp:cNvSpPr/>
      </dsp:nvSpPr>
      <dsp:spPr>
        <a:xfrm>
          <a:off x="1642860" y="1778595"/>
          <a:ext cx="4985943" cy="1422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536" tIns="150536" rIns="150536" bIns="150536" numCol="1" spcCol="1270" anchor="ctr" anchorCtr="0">
          <a:noAutofit/>
        </a:bodyPr>
        <a:lstStyle/>
        <a:p>
          <a:pPr marL="0" lvl="0" indent="0" algn="l" defTabSz="1022350">
            <a:lnSpc>
              <a:spcPct val="90000"/>
            </a:lnSpc>
            <a:spcBef>
              <a:spcPct val="0"/>
            </a:spcBef>
            <a:spcAft>
              <a:spcPct val="35000"/>
            </a:spcAft>
            <a:buNone/>
          </a:pPr>
          <a:r>
            <a:rPr lang="en-IN" sz="2300" kern="1200"/>
            <a:t>International partners may be invited to these events as a gesture of inclusion.</a:t>
          </a:r>
          <a:endParaRPr lang="en-US" sz="2300" kern="1200"/>
        </a:p>
      </dsp:txBody>
      <dsp:txXfrm>
        <a:off x="1642860" y="1778595"/>
        <a:ext cx="4985943" cy="1422390"/>
      </dsp:txXfrm>
    </dsp:sp>
    <dsp:sp modelId="{73AFB7F0-F0B7-4375-AD01-052EA7D45AA4}">
      <dsp:nvSpPr>
        <dsp:cNvPr id="0" name=""/>
        <dsp:cNvSpPr/>
      </dsp:nvSpPr>
      <dsp:spPr>
        <a:xfrm>
          <a:off x="0" y="3556583"/>
          <a:ext cx="6628804" cy="14223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6C2CF3-40D6-469C-A441-73E75B0F7C72}">
      <dsp:nvSpPr>
        <dsp:cNvPr id="0" name=""/>
        <dsp:cNvSpPr/>
      </dsp:nvSpPr>
      <dsp:spPr>
        <a:xfrm>
          <a:off x="430272" y="3876620"/>
          <a:ext cx="782314" cy="7823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67425FC-3C00-4A5F-A619-C545C73F988D}">
      <dsp:nvSpPr>
        <dsp:cNvPr id="0" name=""/>
        <dsp:cNvSpPr/>
      </dsp:nvSpPr>
      <dsp:spPr>
        <a:xfrm>
          <a:off x="1642860" y="3556583"/>
          <a:ext cx="4985943" cy="1422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536" tIns="150536" rIns="150536" bIns="150536" numCol="1" spcCol="1270" anchor="ctr" anchorCtr="0">
          <a:noAutofit/>
        </a:bodyPr>
        <a:lstStyle/>
        <a:p>
          <a:pPr marL="0" lvl="0" indent="0" algn="l" defTabSz="1022350">
            <a:lnSpc>
              <a:spcPct val="90000"/>
            </a:lnSpc>
            <a:spcBef>
              <a:spcPct val="0"/>
            </a:spcBef>
            <a:spcAft>
              <a:spcPct val="35000"/>
            </a:spcAft>
            <a:buNone/>
          </a:pPr>
          <a:r>
            <a:rPr lang="en-IN" sz="2300" kern="1200"/>
            <a:t>Corporate celebrations often include traditional dishes, reinforcing community.</a:t>
          </a:r>
          <a:endParaRPr lang="en-US" sz="2300" kern="1200"/>
        </a:p>
      </dsp:txBody>
      <dsp:txXfrm>
        <a:off x="1642860" y="3556583"/>
        <a:ext cx="4985943" cy="142239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366BFD-0E9C-4DF3-B995-B49DAC2AFB98}">
      <dsp:nvSpPr>
        <dsp:cNvPr id="0" name=""/>
        <dsp:cNvSpPr/>
      </dsp:nvSpPr>
      <dsp:spPr>
        <a:xfrm>
          <a:off x="0" y="93057"/>
          <a:ext cx="3005666" cy="1803399"/>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IN" sz="2200" kern="1200"/>
            <a:t>Generous food offerings may seem unnecessary to foreign partners.</a:t>
          </a:r>
          <a:endParaRPr lang="en-US" sz="2200" kern="1200"/>
        </a:p>
      </dsp:txBody>
      <dsp:txXfrm>
        <a:off x="0" y="93057"/>
        <a:ext cx="3005666" cy="1803399"/>
      </dsp:txXfrm>
    </dsp:sp>
    <dsp:sp modelId="{3BC7315C-137C-4DA3-A4C6-1DD480DB122E}">
      <dsp:nvSpPr>
        <dsp:cNvPr id="0" name=""/>
        <dsp:cNvSpPr/>
      </dsp:nvSpPr>
      <dsp:spPr>
        <a:xfrm>
          <a:off x="3306233" y="93057"/>
          <a:ext cx="3005666" cy="1803399"/>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IN" sz="2200" kern="1200"/>
            <a:t>Long meals appear inefficient to low-context, time-focused cultures.</a:t>
          </a:r>
          <a:endParaRPr lang="en-US" sz="2200" kern="1200"/>
        </a:p>
      </dsp:txBody>
      <dsp:txXfrm>
        <a:off x="3306233" y="93057"/>
        <a:ext cx="3005666" cy="1803399"/>
      </dsp:txXfrm>
    </dsp:sp>
    <dsp:sp modelId="{36D0318E-7C59-4C71-93FF-5373AE3FD4DE}">
      <dsp:nvSpPr>
        <dsp:cNvPr id="0" name=""/>
        <dsp:cNvSpPr/>
      </dsp:nvSpPr>
      <dsp:spPr>
        <a:xfrm>
          <a:off x="6612466" y="93057"/>
          <a:ext cx="3005666" cy="1803399"/>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IN" sz="2200" kern="1200"/>
            <a:t>Subtle gestures or repeated offers carry misunderstood meanings.</a:t>
          </a:r>
          <a:endParaRPr lang="en-US" sz="2200" kern="1200"/>
        </a:p>
      </dsp:txBody>
      <dsp:txXfrm>
        <a:off x="6612466" y="93057"/>
        <a:ext cx="3005666" cy="1803399"/>
      </dsp:txXfrm>
    </dsp:sp>
    <dsp:sp modelId="{895B0195-52FC-46C0-8C8E-3A783C86EB9F}">
      <dsp:nvSpPr>
        <dsp:cNvPr id="0" name=""/>
        <dsp:cNvSpPr/>
      </dsp:nvSpPr>
      <dsp:spPr>
        <a:xfrm>
          <a:off x="0" y="2197024"/>
          <a:ext cx="3005666" cy="1803399"/>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IN" sz="2200" kern="1200"/>
            <a:t>High-context communication creates ambiguity for direct communicators (</a:t>
          </a:r>
          <a:r>
            <a:rPr lang="en-GB" sz="2200" kern="1200"/>
            <a:t>Rantala, 2025)</a:t>
          </a:r>
          <a:r>
            <a:rPr lang="en-IN" sz="2200" kern="1200"/>
            <a:t>.</a:t>
          </a:r>
          <a:endParaRPr lang="en-US" sz="2200" kern="1200"/>
        </a:p>
      </dsp:txBody>
      <dsp:txXfrm>
        <a:off x="0" y="2197024"/>
        <a:ext cx="3005666" cy="1803399"/>
      </dsp:txXfrm>
    </dsp:sp>
    <dsp:sp modelId="{6ACE38C1-EA47-40BF-8E53-E622498797E6}">
      <dsp:nvSpPr>
        <dsp:cNvPr id="0" name=""/>
        <dsp:cNvSpPr/>
      </dsp:nvSpPr>
      <dsp:spPr>
        <a:xfrm>
          <a:off x="3306233" y="2197024"/>
          <a:ext cx="3005666" cy="1803399"/>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IN" sz="2200" kern="1200"/>
            <a:t>Early informality may appear disrespectful or unprofessional.</a:t>
          </a:r>
          <a:endParaRPr lang="en-US" sz="2200" kern="1200"/>
        </a:p>
      </dsp:txBody>
      <dsp:txXfrm>
        <a:off x="3306233" y="2197024"/>
        <a:ext cx="3005666" cy="1803399"/>
      </dsp:txXfrm>
    </dsp:sp>
    <dsp:sp modelId="{44BA0BE1-8E30-40B6-8B54-9A58F8A71DD4}">
      <dsp:nvSpPr>
        <dsp:cNvPr id="0" name=""/>
        <dsp:cNvSpPr/>
      </dsp:nvSpPr>
      <dsp:spPr>
        <a:xfrm>
          <a:off x="6612466" y="2197024"/>
          <a:ext cx="3005666" cy="1803399"/>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IN" sz="2200" kern="1200"/>
            <a:t>Misaligned expectations create communication barriers in business settings.</a:t>
          </a:r>
          <a:endParaRPr lang="en-US" sz="2200" kern="1200"/>
        </a:p>
      </dsp:txBody>
      <dsp:txXfrm>
        <a:off x="6612466" y="2197024"/>
        <a:ext cx="3005666" cy="180339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AD8659-7353-4C4D-A826-7BFFB5518C74}">
      <dsp:nvSpPr>
        <dsp:cNvPr id="0" name=""/>
        <dsp:cNvSpPr/>
      </dsp:nvSpPr>
      <dsp:spPr>
        <a:xfrm>
          <a:off x="7300" y="524988"/>
          <a:ext cx="2889196" cy="866759"/>
        </a:xfrm>
        <a:prstGeom prst="chevron">
          <a:avLst>
            <a:gd name="adj" fmla="val 30000"/>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021" tIns="107021" rIns="107021" bIns="107021" numCol="1" spcCol="1270" anchor="ctr" anchorCtr="0">
          <a:noAutofit/>
        </a:bodyPr>
        <a:lstStyle/>
        <a:p>
          <a:pPr marL="0" lvl="0" indent="0" algn="ctr" defTabSz="1244600">
            <a:lnSpc>
              <a:spcPct val="90000"/>
            </a:lnSpc>
            <a:spcBef>
              <a:spcPct val="0"/>
            </a:spcBef>
            <a:spcAft>
              <a:spcPct val="35000"/>
            </a:spcAft>
            <a:buNone/>
          </a:pPr>
          <a:r>
            <a:rPr lang="en-US" sz="2800" kern="1200"/>
            <a:t>Adapt</a:t>
          </a:r>
        </a:p>
      </dsp:txBody>
      <dsp:txXfrm>
        <a:off x="267328" y="524988"/>
        <a:ext cx="2369140" cy="866759"/>
      </dsp:txXfrm>
    </dsp:sp>
    <dsp:sp modelId="{E78434BF-291B-45A0-8BC0-79C650BF405A}">
      <dsp:nvSpPr>
        <dsp:cNvPr id="0" name=""/>
        <dsp:cNvSpPr/>
      </dsp:nvSpPr>
      <dsp:spPr>
        <a:xfrm>
          <a:off x="7300" y="1391747"/>
          <a:ext cx="2629169" cy="1964701"/>
        </a:xfrm>
        <a:prstGeom prst="rect">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7763" tIns="207763" rIns="207763" bIns="415526" numCol="1" spcCol="1270" anchor="t" anchorCtr="0">
          <a:noAutofit/>
        </a:bodyPr>
        <a:lstStyle/>
        <a:p>
          <a:pPr marL="0" lvl="0" indent="0" algn="l" defTabSz="488950">
            <a:lnSpc>
              <a:spcPct val="90000"/>
            </a:lnSpc>
            <a:spcBef>
              <a:spcPct val="0"/>
            </a:spcBef>
            <a:spcAft>
              <a:spcPct val="35000"/>
            </a:spcAft>
            <a:buNone/>
          </a:pPr>
          <a:r>
            <a:rPr lang="en-US" sz="1100" b="1" kern="1200" dirty="0"/>
            <a:t>Adapt to High-Context Communication</a:t>
          </a:r>
        </a:p>
        <a:p>
          <a:pPr marL="0" lvl="0" indent="0" algn="l" defTabSz="488950">
            <a:lnSpc>
              <a:spcPct val="90000"/>
            </a:lnSpc>
            <a:spcBef>
              <a:spcPct val="0"/>
            </a:spcBef>
            <a:spcAft>
              <a:spcPct val="35000"/>
            </a:spcAft>
            <a:buNone/>
          </a:pPr>
          <a:r>
            <a:rPr lang="en-US" sz="1100" kern="1200" dirty="0"/>
            <a:t>Pay attention to non-verbal cues, tone, and gestures (Chaika, 2020).</a:t>
          </a:r>
        </a:p>
        <a:p>
          <a:pPr marL="0" lvl="0" indent="0" algn="l" defTabSz="488950">
            <a:lnSpc>
              <a:spcPct val="90000"/>
            </a:lnSpc>
            <a:spcBef>
              <a:spcPct val="0"/>
            </a:spcBef>
            <a:spcAft>
              <a:spcPct val="35000"/>
            </a:spcAft>
            <a:buNone/>
          </a:pPr>
          <a:r>
            <a:rPr lang="en-US" sz="1100" kern="1200" dirty="0"/>
            <a:t>Avoid overly direct or confrontational communication.</a:t>
          </a:r>
        </a:p>
        <a:p>
          <a:pPr marL="0" lvl="0" indent="0" algn="l" defTabSz="488950">
            <a:lnSpc>
              <a:spcPct val="90000"/>
            </a:lnSpc>
            <a:spcBef>
              <a:spcPct val="0"/>
            </a:spcBef>
            <a:spcAft>
              <a:spcPct val="35000"/>
            </a:spcAft>
            <a:buNone/>
          </a:pPr>
          <a:r>
            <a:rPr lang="en-US" sz="1100" kern="1200" dirty="0"/>
            <a:t>Build rapport before discussing business terms.</a:t>
          </a:r>
        </a:p>
      </dsp:txBody>
      <dsp:txXfrm>
        <a:off x="7300" y="1391747"/>
        <a:ext cx="2629169" cy="1964701"/>
      </dsp:txXfrm>
    </dsp:sp>
    <dsp:sp modelId="{150F6242-6854-4857-8400-14B4288B7D4A}">
      <dsp:nvSpPr>
        <dsp:cNvPr id="0" name=""/>
        <dsp:cNvSpPr/>
      </dsp:nvSpPr>
      <dsp:spPr>
        <a:xfrm>
          <a:off x="2853557" y="524988"/>
          <a:ext cx="2889196" cy="866759"/>
        </a:xfrm>
        <a:prstGeom prst="chevron">
          <a:avLst>
            <a:gd name="adj" fmla="val 30000"/>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021" tIns="107021" rIns="107021" bIns="107021" numCol="1" spcCol="1270" anchor="ctr" anchorCtr="0">
          <a:noAutofit/>
        </a:bodyPr>
        <a:lstStyle/>
        <a:p>
          <a:pPr marL="0" lvl="0" indent="0" algn="ctr" defTabSz="1244600">
            <a:lnSpc>
              <a:spcPct val="90000"/>
            </a:lnSpc>
            <a:spcBef>
              <a:spcPct val="0"/>
            </a:spcBef>
            <a:spcAft>
              <a:spcPct val="35000"/>
            </a:spcAft>
            <a:buNone/>
          </a:pPr>
          <a:r>
            <a:rPr lang="en-US" sz="2800" kern="1200"/>
            <a:t>Respect</a:t>
          </a:r>
        </a:p>
      </dsp:txBody>
      <dsp:txXfrm>
        <a:off x="3113585" y="524988"/>
        <a:ext cx="2369140" cy="866759"/>
      </dsp:txXfrm>
    </dsp:sp>
    <dsp:sp modelId="{6784EB04-A396-491B-AAB9-ABC56E14DD23}">
      <dsp:nvSpPr>
        <dsp:cNvPr id="0" name=""/>
        <dsp:cNvSpPr/>
      </dsp:nvSpPr>
      <dsp:spPr>
        <a:xfrm>
          <a:off x="2853557" y="1391747"/>
          <a:ext cx="2629169" cy="1964701"/>
        </a:xfrm>
        <a:prstGeom prst="rect">
          <a:avLst/>
        </a:prstGeom>
        <a:solidFill>
          <a:schemeClr val="accent3">
            <a:tint val="40000"/>
            <a:alpha val="90000"/>
            <a:hueOff val="0"/>
            <a:satOff val="0"/>
            <a:lumOff val="0"/>
            <a:alphaOff val="0"/>
          </a:schemeClr>
        </a:solidFill>
        <a:ln w="19050"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7763" tIns="207763" rIns="207763" bIns="415526" numCol="1" spcCol="1270" anchor="t" anchorCtr="0">
          <a:noAutofit/>
        </a:bodyPr>
        <a:lstStyle/>
        <a:p>
          <a:pPr marL="0" lvl="0" indent="0" algn="l" defTabSz="488950">
            <a:lnSpc>
              <a:spcPct val="90000"/>
            </a:lnSpc>
            <a:spcBef>
              <a:spcPct val="0"/>
            </a:spcBef>
            <a:spcAft>
              <a:spcPct val="35000"/>
            </a:spcAft>
            <a:buNone/>
          </a:pPr>
          <a:r>
            <a:rPr lang="en-US" sz="1100" b="1" kern="1200" dirty="0"/>
            <a:t>Respect Food Rituals</a:t>
          </a:r>
        </a:p>
        <a:p>
          <a:pPr marL="0" lvl="0" indent="0" algn="l" defTabSz="488950">
            <a:lnSpc>
              <a:spcPct val="90000"/>
            </a:lnSpc>
            <a:spcBef>
              <a:spcPct val="0"/>
            </a:spcBef>
            <a:spcAft>
              <a:spcPct val="35000"/>
            </a:spcAft>
            <a:buNone/>
          </a:pPr>
          <a:r>
            <a:rPr lang="en-US" sz="1100" kern="1200" dirty="0"/>
            <a:t>Accept food or drinks offered—at least in small amounts.</a:t>
          </a:r>
        </a:p>
        <a:p>
          <a:pPr marL="0" lvl="0" indent="0" algn="l" defTabSz="488950">
            <a:lnSpc>
              <a:spcPct val="90000"/>
            </a:lnSpc>
            <a:spcBef>
              <a:spcPct val="0"/>
            </a:spcBef>
            <a:spcAft>
              <a:spcPct val="35000"/>
            </a:spcAft>
            <a:buNone/>
          </a:pPr>
          <a:r>
            <a:rPr lang="en-US" sz="1100" kern="1200" dirty="0"/>
            <a:t>Show interest in Romanian dishes; ask about their meaning or origins.</a:t>
          </a:r>
        </a:p>
        <a:p>
          <a:pPr marL="0" lvl="0" indent="0" algn="l" defTabSz="488950">
            <a:lnSpc>
              <a:spcPct val="90000"/>
            </a:lnSpc>
            <a:spcBef>
              <a:spcPct val="0"/>
            </a:spcBef>
            <a:spcAft>
              <a:spcPct val="35000"/>
            </a:spcAft>
            <a:buNone/>
          </a:pPr>
          <a:r>
            <a:rPr lang="en-US" sz="1100" kern="1200" dirty="0"/>
            <a:t>Express appreciation for the host’s effort—it strengthens relational bonds.</a:t>
          </a:r>
        </a:p>
      </dsp:txBody>
      <dsp:txXfrm>
        <a:off x="2853557" y="1391747"/>
        <a:ext cx="2629169" cy="1964701"/>
      </dsp:txXfrm>
    </dsp:sp>
    <dsp:sp modelId="{459F9471-774F-4AA0-A05E-87DCB94203E6}">
      <dsp:nvSpPr>
        <dsp:cNvPr id="0" name=""/>
        <dsp:cNvSpPr/>
      </dsp:nvSpPr>
      <dsp:spPr>
        <a:xfrm>
          <a:off x="5699814" y="524988"/>
          <a:ext cx="2889196" cy="866759"/>
        </a:xfrm>
        <a:prstGeom prst="chevron">
          <a:avLst>
            <a:gd name="adj" fmla="val 30000"/>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021" tIns="107021" rIns="107021" bIns="107021" numCol="1" spcCol="1270" anchor="ctr" anchorCtr="0">
          <a:noAutofit/>
        </a:bodyPr>
        <a:lstStyle/>
        <a:p>
          <a:pPr marL="0" lvl="0" indent="0" algn="ctr" defTabSz="1244600">
            <a:lnSpc>
              <a:spcPct val="90000"/>
            </a:lnSpc>
            <a:spcBef>
              <a:spcPct val="0"/>
            </a:spcBef>
            <a:spcAft>
              <a:spcPct val="35000"/>
            </a:spcAft>
            <a:buNone/>
          </a:pPr>
          <a:r>
            <a:rPr lang="en-US" sz="2800" kern="1200"/>
            <a:t>Understand</a:t>
          </a:r>
        </a:p>
      </dsp:txBody>
      <dsp:txXfrm>
        <a:off x="5959842" y="524988"/>
        <a:ext cx="2369140" cy="866759"/>
      </dsp:txXfrm>
    </dsp:sp>
    <dsp:sp modelId="{2DC23310-91D1-410C-AB6B-4EDEC47C9AE0}">
      <dsp:nvSpPr>
        <dsp:cNvPr id="0" name=""/>
        <dsp:cNvSpPr/>
      </dsp:nvSpPr>
      <dsp:spPr>
        <a:xfrm>
          <a:off x="5699814" y="1391747"/>
          <a:ext cx="2629169" cy="1964701"/>
        </a:xfrm>
        <a:prstGeom prst="rect">
          <a:avLst/>
        </a:prstGeom>
        <a:solidFill>
          <a:schemeClr val="accent4">
            <a:tint val="40000"/>
            <a:alpha val="90000"/>
            <a:hueOff val="0"/>
            <a:satOff val="0"/>
            <a:lumOff val="0"/>
            <a:alphaOff val="0"/>
          </a:schemeClr>
        </a:solidFill>
        <a:ln w="19050" cap="rnd"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7763" tIns="207763" rIns="207763" bIns="415526" numCol="1" spcCol="1270" anchor="t" anchorCtr="0">
          <a:noAutofit/>
        </a:bodyPr>
        <a:lstStyle/>
        <a:p>
          <a:pPr marL="0" lvl="0" indent="0" algn="l" defTabSz="488950">
            <a:lnSpc>
              <a:spcPct val="90000"/>
            </a:lnSpc>
            <a:spcBef>
              <a:spcPct val="0"/>
            </a:spcBef>
            <a:spcAft>
              <a:spcPct val="35000"/>
            </a:spcAft>
            <a:buNone/>
          </a:pPr>
          <a:r>
            <a:rPr lang="en-US" sz="1100" b="1" kern="1200" dirty="0"/>
            <a:t>Understand Hierarchy</a:t>
          </a:r>
        </a:p>
        <a:p>
          <a:pPr marL="0" lvl="0" indent="0" algn="l" defTabSz="488950">
            <a:lnSpc>
              <a:spcPct val="90000"/>
            </a:lnSpc>
            <a:spcBef>
              <a:spcPct val="0"/>
            </a:spcBef>
            <a:spcAft>
              <a:spcPct val="35000"/>
            </a:spcAft>
            <a:buNone/>
          </a:pPr>
          <a:r>
            <a:rPr lang="en-US" sz="1100" kern="1200" dirty="0"/>
            <a:t>Allow senior members to lead the dining process.</a:t>
          </a:r>
        </a:p>
        <a:p>
          <a:pPr marL="0" lvl="0" indent="0" algn="l" defTabSz="488950">
            <a:lnSpc>
              <a:spcPct val="90000"/>
            </a:lnSpc>
            <a:spcBef>
              <a:spcPct val="0"/>
            </a:spcBef>
            <a:spcAft>
              <a:spcPct val="35000"/>
            </a:spcAft>
            <a:buNone/>
          </a:pPr>
          <a:r>
            <a:rPr lang="en-US" sz="1100" kern="1200" dirty="0"/>
            <a:t>Address individuals formally unless invited to be informal.</a:t>
          </a:r>
        </a:p>
        <a:p>
          <a:pPr marL="0" lvl="0" indent="0" algn="l" defTabSz="488950">
            <a:lnSpc>
              <a:spcPct val="90000"/>
            </a:lnSpc>
            <a:spcBef>
              <a:spcPct val="0"/>
            </a:spcBef>
            <a:spcAft>
              <a:spcPct val="35000"/>
            </a:spcAft>
            <a:buNone/>
          </a:pPr>
          <a:r>
            <a:rPr lang="en-US" sz="1100" kern="1200" dirty="0"/>
            <a:t>When hosting, mirror Romanian etiquette by seating key stakeholders appropriately.</a:t>
          </a:r>
        </a:p>
      </dsp:txBody>
      <dsp:txXfrm>
        <a:off x="5699814" y="1391747"/>
        <a:ext cx="2629169" cy="196470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AC9E84-2954-49CE-A120-4BEB1D2830F0}">
      <dsp:nvSpPr>
        <dsp:cNvPr id="0" name=""/>
        <dsp:cNvSpPr/>
      </dsp:nvSpPr>
      <dsp:spPr>
        <a:xfrm>
          <a:off x="940036" y="572622"/>
          <a:ext cx="1003081" cy="100308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C8F3031-8027-4EC6-92DA-47AF38127D0E}">
      <dsp:nvSpPr>
        <dsp:cNvPr id="0" name=""/>
        <dsp:cNvSpPr/>
      </dsp:nvSpPr>
      <dsp:spPr>
        <a:xfrm>
          <a:off x="8602" y="1702478"/>
          <a:ext cx="2865948" cy="429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b="1"/>
          </a:pPr>
          <a:r>
            <a:rPr lang="en-IN" sz="1600" b="1" i="1" kern="1200"/>
            <a:t>Build Trust Gradually</a:t>
          </a:r>
          <a:endParaRPr lang="en-US" sz="1600" kern="1200"/>
        </a:p>
      </dsp:txBody>
      <dsp:txXfrm>
        <a:off x="8602" y="1702478"/>
        <a:ext cx="2865948" cy="429892"/>
      </dsp:txXfrm>
    </dsp:sp>
    <dsp:sp modelId="{F23A70BB-C480-48B3-96EF-97DF6E96E421}">
      <dsp:nvSpPr>
        <dsp:cNvPr id="0" name=""/>
        <dsp:cNvSpPr/>
      </dsp:nvSpPr>
      <dsp:spPr>
        <a:xfrm>
          <a:off x="8602" y="2191335"/>
          <a:ext cx="2865948" cy="13295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just" defTabSz="533400">
            <a:lnSpc>
              <a:spcPct val="90000"/>
            </a:lnSpc>
            <a:spcBef>
              <a:spcPct val="0"/>
            </a:spcBef>
            <a:spcAft>
              <a:spcPct val="35000"/>
            </a:spcAft>
            <a:buNone/>
          </a:pPr>
          <a:r>
            <a:rPr lang="en-IN" sz="1200" kern="1200" dirty="0"/>
            <a:t>Expect multiple meetings, often including meals, before finalising decisions.</a:t>
          </a:r>
          <a:endParaRPr lang="en-US" sz="1200" kern="1200" dirty="0"/>
        </a:p>
        <a:p>
          <a:pPr marL="0" lvl="0" indent="0" algn="just" defTabSz="533400">
            <a:lnSpc>
              <a:spcPct val="90000"/>
            </a:lnSpc>
            <a:spcBef>
              <a:spcPct val="0"/>
            </a:spcBef>
            <a:spcAft>
              <a:spcPct val="35000"/>
            </a:spcAft>
            <a:buNone/>
          </a:pPr>
          <a:r>
            <a:rPr lang="en-IN" sz="1200" kern="1200" dirty="0"/>
            <a:t>Do not rush relationship-building.</a:t>
          </a:r>
          <a:endParaRPr lang="en-US" sz="1200" kern="1200" dirty="0"/>
        </a:p>
        <a:p>
          <a:pPr marL="0" lvl="0" indent="0" algn="just" defTabSz="533400">
            <a:lnSpc>
              <a:spcPct val="90000"/>
            </a:lnSpc>
            <a:spcBef>
              <a:spcPct val="0"/>
            </a:spcBef>
            <a:spcAft>
              <a:spcPct val="35000"/>
            </a:spcAft>
            <a:buNone/>
          </a:pPr>
          <a:r>
            <a:rPr lang="en-IN" sz="1200" kern="1200" dirty="0"/>
            <a:t>Participate actively in social gatherings organised by your Romanian partners.</a:t>
          </a:r>
          <a:endParaRPr lang="en-US" sz="1200" kern="1200" dirty="0"/>
        </a:p>
      </dsp:txBody>
      <dsp:txXfrm>
        <a:off x="8602" y="2191335"/>
        <a:ext cx="2865948" cy="1329523"/>
      </dsp:txXfrm>
    </dsp:sp>
    <dsp:sp modelId="{244341ED-674F-4185-97D1-C92AA132477C}">
      <dsp:nvSpPr>
        <dsp:cNvPr id="0" name=""/>
        <dsp:cNvSpPr/>
      </dsp:nvSpPr>
      <dsp:spPr>
        <a:xfrm>
          <a:off x="4307525" y="572622"/>
          <a:ext cx="1003081" cy="100308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E9FB0BF-08AA-412C-85E3-7E523C611DDB}">
      <dsp:nvSpPr>
        <dsp:cNvPr id="0" name=""/>
        <dsp:cNvSpPr/>
      </dsp:nvSpPr>
      <dsp:spPr>
        <a:xfrm>
          <a:off x="3376092" y="1702478"/>
          <a:ext cx="2865948" cy="429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b="1"/>
          </a:pPr>
          <a:r>
            <a:rPr lang="en-IN" sz="1600" b="1" i="1" kern="1200"/>
            <a:t>Effective Business Dining Behaviour</a:t>
          </a:r>
          <a:endParaRPr lang="en-US" sz="1600" kern="1200"/>
        </a:p>
      </dsp:txBody>
      <dsp:txXfrm>
        <a:off x="3376092" y="1702478"/>
        <a:ext cx="2865948" cy="429892"/>
      </dsp:txXfrm>
    </dsp:sp>
    <dsp:sp modelId="{7B2AF24D-862B-4D58-A13D-5BB5559A01F7}">
      <dsp:nvSpPr>
        <dsp:cNvPr id="0" name=""/>
        <dsp:cNvSpPr/>
      </dsp:nvSpPr>
      <dsp:spPr>
        <a:xfrm>
          <a:off x="3376092" y="2191335"/>
          <a:ext cx="2865948" cy="13295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just" defTabSz="533400">
            <a:lnSpc>
              <a:spcPct val="90000"/>
            </a:lnSpc>
            <a:spcBef>
              <a:spcPct val="0"/>
            </a:spcBef>
            <a:spcAft>
              <a:spcPct val="35000"/>
            </a:spcAft>
            <a:buNone/>
          </a:pPr>
          <a:r>
            <a:rPr lang="en-IN" sz="1200" kern="1200"/>
            <a:t>Arrive on time and dress formally.</a:t>
          </a:r>
          <a:endParaRPr lang="en-US" sz="1200" kern="1200"/>
        </a:p>
        <a:p>
          <a:pPr marL="0" lvl="0" indent="0" algn="just" defTabSz="533400">
            <a:lnSpc>
              <a:spcPct val="90000"/>
            </a:lnSpc>
            <a:spcBef>
              <a:spcPct val="0"/>
            </a:spcBef>
            <a:spcAft>
              <a:spcPct val="35000"/>
            </a:spcAft>
            <a:buNone/>
          </a:pPr>
          <a:r>
            <a:rPr lang="en-IN" sz="1200" kern="1200"/>
            <a:t>Praise the food and hospitality—it is culturally meaningful.</a:t>
          </a:r>
          <a:endParaRPr lang="en-US" sz="1200" kern="1200"/>
        </a:p>
        <a:p>
          <a:pPr marL="0" lvl="0" indent="0" algn="just" defTabSz="533400">
            <a:lnSpc>
              <a:spcPct val="90000"/>
            </a:lnSpc>
            <a:spcBef>
              <a:spcPct val="0"/>
            </a:spcBef>
            <a:spcAft>
              <a:spcPct val="35000"/>
            </a:spcAft>
            <a:buNone/>
          </a:pPr>
          <a:r>
            <a:rPr lang="en-IN" sz="1200" kern="1200" dirty="0"/>
            <a:t>Avoid sensitive political or historical topics during meals.</a:t>
          </a:r>
          <a:endParaRPr lang="en-US" sz="1200" kern="1200" dirty="0"/>
        </a:p>
        <a:p>
          <a:pPr marL="0" lvl="0" indent="0" algn="just" defTabSz="533400">
            <a:lnSpc>
              <a:spcPct val="90000"/>
            </a:lnSpc>
            <a:spcBef>
              <a:spcPct val="0"/>
            </a:spcBef>
            <a:spcAft>
              <a:spcPct val="35000"/>
            </a:spcAft>
            <a:buNone/>
          </a:pPr>
          <a:r>
            <a:rPr lang="en-IN" sz="1200" kern="1200" dirty="0"/>
            <a:t>Follow local customs such as toasting with </a:t>
          </a:r>
          <a:r>
            <a:rPr lang="en-IN" sz="1200" kern="1200" dirty="0" err="1"/>
            <a:t>tuica</a:t>
          </a:r>
          <a:r>
            <a:rPr lang="en-IN" sz="1200" kern="1200" dirty="0"/>
            <a:t> or </a:t>
          </a:r>
          <a:r>
            <a:rPr lang="en-IN" sz="1200" kern="1200" dirty="0" err="1"/>
            <a:t>palinca</a:t>
          </a:r>
          <a:r>
            <a:rPr lang="en-IN" sz="1200" kern="1200" dirty="0"/>
            <a:t> when appropriate.</a:t>
          </a:r>
          <a:endParaRPr lang="en-US" sz="1200" kern="1200" dirty="0"/>
        </a:p>
      </dsp:txBody>
      <dsp:txXfrm>
        <a:off x="3376092" y="2191335"/>
        <a:ext cx="2865948" cy="1329523"/>
      </dsp:txXfrm>
    </dsp:sp>
    <dsp:sp modelId="{081F1ACC-E4FD-4220-8C45-9D5AAF4B29CA}">
      <dsp:nvSpPr>
        <dsp:cNvPr id="0" name=""/>
        <dsp:cNvSpPr/>
      </dsp:nvSpPr>
      <dsp:spPr>
        <a:xfrm>
          <a:off x="7675014" y="572622"/>
          <a:ext cx="1003081" cy="100308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9875D3D-3565-4DD0-8D59-7FEF9FC1D629}">
      <dsp:nvSpPr>
        <dsp:cNvPr id="0" name=""/>
        <dsp:cNvSpPr/>
      </dsp:nvSpPr>
      <dsp:spPr>
        <a:xfrm>
          <a:off x="6743581" y="1702478"/>
          <a:ext cx="2865948" cy="429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b="1"/>
          </a:pPr>
          <a:r>
            <a:rPr lang="en-IN" sz="1600" b="1" i="1" kern="1200"/>
            <a:t>Digital Communication Considerations</a:t>
          </a:r>
          <a:endParaRPr lang="en-US" sz="1600" kern="1200"/>
        </a:p>
      </dsp:txBody>
      <dsp:txXfrm>
        <a:off x="6743581" y="1702478"/>
        <a:ext cx="2865948" cy="429892"/>
      </dsp:txXfrm>
    </dsp:sp>
    <dsp:sp modelId="{99E41630-8D1D-4EA0-AFBB-35C0B97A0919}">
      <dsp:nvSpPr>
        <dsp:cNvPr id="0" name=""/>
        <dsp:cNvSpPr/>
      </dsp:nvSpPr>
      <dsp:spPr>
        <a:xfrm>
          <a:off x="6743581" y="2191335"/>
          <a:ext cx="2865948" cy="13295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just" defTabSz="533400">
            <a:lnSpc>
              <a:spcPct val="90000"/>
            </a:lnSpc>
            <a:spcBef>
              <a:spcPct val="0"/>
            </a:spcBef>
            <a:spcAft>
              <a:spcPct val="35000"/>
            </a:spcAft>
            <a:buNone/>
          </a:pPr>
          <a:r>
            <a:rPr lang="en-IN" sz="1200" kern="1200" dirty="0"/>
            <a:t>Even in virtual meetings, begin with small talk (often food-related).</a:t>
          </a:r>
          <a:endParaRPr lang="en-US" sz="1200" kern="1200" dirty="0"/>
        </a:p>
        <a:p>
          <a:pPr marL="0" lvl="0" indent="0" algn="just" defTabSz="533400">
            <a:lnSpc>
              <a:spcPct val="90000"/>
            </a:lnSpc>
            <a:spcBef>
              <a:spcPct val="0"/>
            </a:spcBef>
            <a:spcAft>
              <a:spcPct val="35000"/>
            </a:spcAft>
            <a:buNone/>
          </a:pPr>
          <a:r>
            <a:rPr lang="en-IN" sz="1200" kern="1200"/>
            <a:t>Be polite and warm in tone (</a:t>
          </a:r>
          <a:r>
            <a:rPr lang="en-GB" sz="1200" kern="1200"/>
            <a:t>Aririguzoh, 2022)</a:t>
          </a:r>
          <a:r>
            <a:rPr lang="en-IN" sz="1200" kern="1200"/>
            <a:t>.</a:t>
          </a:r>
          <a:endParaRPr lang="en-US" sz="1200" kern="1200"/>
        </a:p>
        <a:p>
          <a:pPr marL="0" lvl="0" indent="0" algn="just" defTabSz="533400">
            <a:lnSpc>
              <a:spcPct val="90000"/>
            </a:lnSpc>
            <a:spcBef>
              <a:spcPct val="0"/>
            </a:spcBef>
            <a:spcAft>
              <a:spcPct val="35000"/>
            </a:spcAft>
            <a:buNone/>
          </a:pPr>
          <a:r>
            <a:rPr lang="en-IN" sz="1200" kern="1200" dirty="0"/>
            <a:t>Understand that email communication may be more formal and less direct than in Western cultures.</a:t>
          </a:r>
          <a:endParaRPr lang="en-US" sz="1200" kern="1200" dirty="0"/>
        </a:p>
      </dsp:txBody>
      <dsp:txXfrm>
        <a:off x="6743581" y="2191335"/>
        <a:ext cx="2865948" cy="132952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6/7/layout/ChevronBlockProcess">
  <dgm:title val="Chevron Block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28"/>
      <dgm:constr type="primFontSz" for="des" forName="desTx" refType="primFontSz" refFor="des" refForName="parTx" op="lte" fact="0.75"/>
      <dgm:constr type="h" for="des" forName="desTx" op="equ"/>
      <dgm:constr type="w" for="ch" forName="space" refType="w" op="equ" fact="-0.005"/>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91"/>
              <dgm:constr type="t" for="ch" forName="desTx" refType="h" refFor="ch" refForName="parTx"/>
            </dgm:constrLst>
          </dgm:if>
          <dgm:else name="Name9">
            <dgm:constrLst>
              <dgm:constr type="l" for="ch" forName="parTx"/>
              <dgm:constr type="w" for="ch" forName="parTx" refType="w"/>
              <dgm:constr type="t" for="ch" forName="parTx"/>
              <dgm:constr type="l" for="ch" forName="desTx" refType="w" fact="0.09"/>
              <dgm:constr type="w" for="ch" forName="desTx" refType="w" refFor="ch" refForName="parTx" fact="0.91"/>
              <dgm:constr type="t" for="ch" forName="desTx" refType="h" refFor="ch" refForName="parTx"/>
            </dgm:constrLst>
          </dgm:else>
        </dgm:choose>
        <dgm:ruleLst>
          <dgm:rule type="h" val="INF" fact="NaN" max="NaN"/>
        </dgm:ruleLst>
        <dgm:layoutNode name="parTx" styleLbl="alignNode1">
          <dgm:varLst>
            <dgm:chMax val="0"/>
            <dgm:chPref val="0"/>
          </dgm:varLst>
          <dgm:alg type="tx"/>
          <dgm:choose name="Name10">
            <dgm:if name="Name11" func="var" arg="dir" op="equ" val="norm">
              <dgm:shape xmlns:r="http://schemas.openxmlformats.org/officeDocument/2006/relationships" type="chevron" r:blip="">
                <dgm:adjLst>
                  <dgm:adj idx="1" val="0.3"/>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3"/>
                <dgm:constr type="h"/>
                <dgm:constr type="tMarg" refType="w" fact="0.105"/>
                <dgm:constr type="bMarg" refType="w" fact="0.105"/>
                <dgm:constr type="lMarg" refType="w" fact="0.105"/>
                <dgm:constr type="rMarg" refType="w" fact="0.105"/>
              </dgm:constrLst>
            </dgm:if>
            <dgm:else name="Name15">
              <dgm:constrLst>
                <dgm:constr type="h" refType="w" op="lte" fact="0.3"/>
                <dgm:constr type="h"/>
                <dgm:constr type="tMarg" refType="w" fact="0.105"/>
                <dgm:constr type="bMarg" refType="w" fact="0.105"/>
                <dgm:constr type="lMarg" refType="w" fact="0.105"/>
                <dgm:constr type="rMarg" refType="w" fact="0.105"/>
              </dgm:constrLst>
            </dgm:else>
          </dgm:choose>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0"/>
            <dgm:constr type="tMarg" refType="w" fact="0.224"/>
            <dgm:constr type="bMarg" refType="w" fact="0.448"/>
            <dgm:constr type="lMarg" refType="w" fact="0.224"/>
            <dgm:constr type="rMarg" refType="w" fact="0.224"/>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2C3F20-7C83-4686-AD8C-7CCB40050735}" type="datetimeFigureOut">
              <a:rPr lang="en-IN" smtClean="0"/>
              <a:t>19-11-2025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9657D8-B67D-4ADF-8A1B-9D8327BA03F2}" type="slidenum">
              <a:rPr lang="en-IN" smtClean="0"/>
              <a:t>‹#›</a:t>
            </a:fld>
            <a:endParaRPr lang="en-IN"/>
          </a:p>
        </p:txBody>
      </p:sp>
    </p:spTree>
    <p:extLst>
      <p:ext uri="{BB962C8B-B14F-4D97-AF65-F5344CB8AC3E}">
        <p14:creationId xmlns:p14="http://schemas.microsoft.com/office/powerpoint/2010/main" val="25333422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Romania prioritizes community and the sense of togetherness, and it affects the way people communicate and develop trust. Relationships are based on mutual understanding, tone, and body language. The hospitality is in the centre-place, where gestures like generous serving of food is considered genuine. Shared meals facilitate reduced social distance hence they are a significant area in creating and enhancing professional connections.</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759657D8-B67D-4ADF-8A1B-9D8327BA03F2}" type="slidenum">
              <a:rPr lang="en-IN" smtClean="0"/>
              <a:t>2</a:t>
            </a:fld>
            <a:endParaRPr lang="en-IN"/>
          </a:p>
        </p:txBody>
      </p:sp>
    </p:spTree>
    <p:extLst>
      <p:ext uri="{BB962C8B-B14F-4D97-AF65-F5344CB8AC3E}">
        <p14:creationId xmlns:p14="http://schemas.microsoft.com/office/powerpoint/2010/main" val="21957356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This presentation put into perspective relevant intercultural theories to Romanian communication customs with emphasis to food practices. Issues and circumstances that emerge during cross-cultural interactions will be examined in the presentation. Lastly, it will provide people with viable steps to communicate respectfully in Romanian business settings as an international manager.</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759657D8-B67D-4ADF-8A1B-9D8327BA03F2}" type="slidenum">
              <a:rPr lang="en-IN" smtClean="0"/>
              <a:t>3</a:t>
            </a:fld>
            <a:endParaRPr lang="en-IN"/>
          </a:p>
        </p:txBody>
      </p:sp>
    </p:spTree>
    <p:extLst>
      <p:ext uri="{BB962C8B-B14F-4D97-AF65-F5344CB8AC3E}">
        <p14:creationId xmlns:p14="http://schemas.microsoft.com/office/powerpoint/2010/main" val="5139339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The primary sections are as follows: introduction to three theories of intercultural communication, how they will apply to the food culture in Romania, practical cases of the field, critique of issues and opportunities, and finally, it gives some practical suggestions to the managers.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759657D8-B67D-4ADF-8A1B-9D8327BA03F2}" type="slidenum">
              <a:rPr lang="en-IN" smtClean="0"/>
              <a:t>4</a:t>
            </a:fld>
            <a:endParaRPr lang="en-IN"/>
          </a:p>
        </p:txBody>
      </p:sp>
    </p:spTree>
    <p:extLst>
      <p:ext uri="{BB962C8B-B14F-4D97-AF65-F5344CB8AC3E}">
        <p14:creationId xmlns:p14="http://schemas.microsoft.com/office/powerpoint/2010/main" val="34639069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Romania is ranked highly in power distance; this is an aspect of communication where hierarchy and respect to authority are highly promoted. Collectivism is focused on the harmony of the group and loyalty. There is great uncertainty avoidance and people love having structure and predictability. The culture is on the moderate feminine side whereby cooperation and good relations are upheld. Traditions do not disappear though Romania is open to gradual modernisation. Parties and hospitality are indicators of moderate indulgence. All these dimensions impact on the way people talk around meals and in the business environment.</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759657D8-B67D-4ADF-8A1B-9D8327BA03F2}" type="slidenum">
              <a:rPr lang="en-IN" smtClean="0"/>
              <a:t>5</a:t>
            </a:fld>
            <a:endParaRPr lang="en-IN"/>
          </a:p>
        </p:txBody>
      </p:sp>
    </p:spTree>
    <p:extLst>
      <p:ext uri="{BB962C8B-B14F-4D97-AF65-F5344CB8AC3E}">
        <p14:creationId xmlns:p14="http://schemas.microsoft.com/office/powerpoint/2010/main" val="31712750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The high context of communication in Romania implies that the meaning is expressed indirectly with the help of the tone, body language, and shared cultural information. Social interactions are directed by traditions and rituals, in particular, the aspects of food. Food is used as a status of respect and togetherness. Body language has a significant contribution. Repeated attempts to offer food as a sign of warmth and intent constitute a part of hospitality behaviours that convey the desired warmth and intent even more than the use of words.</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759657D8-B67D-4ADF-8A1B-9D8327BA03F2}" type="slidenum">
              <a:rPr lang="en-IN" smtClean="0"/>
              <a:t>6</a:t>
            </a:fld>
            <a:endParaRPr lang="en-IN"/>
          </a:p>
        </p:txBody>
      </p:sp>
    </p:spTree>
    <p:extLst>
      <p:ext uri="{BB962C8B-B14F-4D97-AF65-F5344CB8AC3E}">
        <p14:creationId xmlns:p14="http://schemas.microsoft.com/office/powerpoint/2010/main" val="31246166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Samovar underlines the importance of culture as a system of shared meanings across generations and communities. Romanian cuisine customs signify the belongingness, identity, and continuity. Eating together causes a lessening of social space, and it enables individuals to unwind and bond. It is these experiences that bring a feeling of oneness that helps in the development of long-term relationships, which are necessary in the Romanian business cultures.</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759657D8-B67D-4ADF-8A1B-9D8327BA03F2}" type="slidenum">
              <a:rPr lang="en-IN" smtClean="0"/>
              <a:t>7</a:t>
            </a:fld>
            <a:endParaRPr lang="en-IN"/>
          </a:p>
        </p:txBody>
      </p:sp>
    </p:spTree>
    <p:extLst>
      <p:ext uri="{BB962C8B-B14F-4D97-AF65-F5344CB8AC3E}">
        <p14:creationId xmlns:p14="http://schemas.microsoft.com/office/powerpoint/2010/main" val="22129009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Sharing of meals is also a sign of collectivism and group affiliation. Hospitality is one of the important high-context communication measures, whose actions can speak much more than words. The hierarchies influence how people sit and eat which goes with the Hofstede high power distance. The symbolic meaning held by traditional foods fosters relational intimacy and consolidates values of common culture.</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759657D8-B67D-4ADF-8A1B-9D8327BA03F2}" type="slidenum">
              <a:rPr lang="en-IN" smtClean="0"/>
              <a:t>8</a:t>
            </a:fld>
            <a:endParaRPr lang="en-IN"/>
          </a:p>
        </p:txBody>
      </p:sp>
    </p:spTree>
    <p:extLst>
      <p:ext uri="{BB962C8B-B14F-4D97-AF65-F5344CB8AC3E}">
        <p14:creationId xmlns:p14="http://schemas.microsoft.com/office/powerpoint/2010/main" val="32977530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lgn="just"/>
            <a:r>
              <a:rPr lang="en-IN" sz="1200" kern="1200" dirty="0">
                <a:solidFill>
                  <a:schemeClr val="tx1"/>
                </a:solidFill>
                <a:effectLst/>
                <a:latin typeface="+mn-lt"/>
                <a:ea typeface="+mn-ea"/>
                <a:cs typeface="+mn-cs"/>
              </a:rPr>
              <a:t> </a:t>
            </a:r>
          </a:p>
          <a:p>
            <a:pPr algn="just"/>
            <a:r>
              <a:rPr lang="en-GB" sz="1200" kern="1200" dirty="0">
                <a:solidFill>
                  <a:schemeClr val="tx1"/>
                </a:solidFill>
                <a:effectLst/>
                <a:latin typeface="+mn-lt"/>
                <a:ea typeface="+mn-ea"/>
                <a:cs typeface="+mn-cs"/>
              </a:rPr>
              <a:t>Generous meals are an indicator of respect and honesty. Refusal of food may be taken as hostility or disrespect. Coffee or traditional snacks would be used to create an attachment at business meetings. The practices assist in establishing a natural environment in which trust may be developed prior to an actual discussion.</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759657D8-B67D-4ADF-8A1B-9D8327BA03F2}" type="slidenum">
              <a:rPr lang="en-IN" smtClean="0"/>
              <a:t>9</a:t>
            </a:fld>
            <a:endParaRPr lang="en-IN"/>
          </a:p>
        </p:txBody>
      </p:sp>
    </p:spTree>
    <p:extLst>
      <p:ext uri="{BB962C8B-B14F-4D97-AF65-F5344CB8AC3E}">
        <p14:creationId xmlns:p14="http://schemas.microsoft.com/office/powerpoint/2010/main" val="29735356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Trust is interpersonal in the collectivist cultures. Being open to accepting the invitations to meals demonstrates the readiness to establish relationships. Numerous business deals are made only when a contact had been made during eating together. The meals generate an informal mood where people can freely talk and cooperate.</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759657D8-B67D-4ADF-8A1B-9D8327BA03F2}" type="slidenum">
              <a:rPr lang="en-IN" smtClean="0"/>
              <a:t>10</a:t>
            </a:fld>
            <a:endParaRPr lang="en-IN"/>
          </a:p>
        </p:txBody>
      </p:sp>
    </p:spTree>
    <p:extLst>
      <p:ext uri="{BB962C8B-B14F-4D97-AF65-F5344CB8AC3E}">
        <p14:creationId xmlns:p14="http://schemas.microsoft.com/office/powerpoint/2010/main" val="15168734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Foods such as </a:t>
            </a:r>
            <a:r>
              <a:rPr lang="en-GB" sz="1200" kern="1200" dirty="0" err="1">
                <a:solidFill>
                  <a:schemeClr val="tx1"/>
                </a:solidFill>
                <a:effectLst/>
                <a:latin typeface="+mn-lt"/>
                <a:ea typeface="+mn-ea"/>
                <a:cs typeface="+mn-cs"/>
              </a:rPr>
              <a:t>sarmale</a:t>
            </a:r>
            <a:r>
              <a:rPr lang="en-GB" sz="1200" kern="1200" dirty="0">
                <a:solidFill>
                  <a:schemeClr val="tx1"/>
                </a:solidFill>
                <a:effectLst/>
                <a:latin typeface="+mn-lt"/>
                <a:ea typeface="+mn-ea"/>
                <a:cs typeface="+mn-cs"/>
              </a:rPr>
              <a:t>, mamaliga, and </a:t>
            </a:r>
            <a:r>
              <a:rPr lang="en-GB" sz="1200" kern="1200" dirty="0" err="1">
                <a:solidFill>
                  <a:schemeClr val="tx1"/>
                </a:solidFill>
                <a:effectLst/>
                <a:latin typeface="+mn-lt"/>
                <a:ea typeface="+mn-ea"/>
                <a:cs typeface="+mn-cs"/>
              </a:rPr>
              <a:t>cozonac</a:t>
            </a:r>
            <a:r>
              <a:rPr lang="en-GB" sz="1200" kern="1200" dirty="0">
                <a:solidFill>
                  <a:schemeClr val="tx1"/>
                </a:solidFill>
                <a:effectLst/>
                <a:latin typeface="+mn-lt"/>
                <a:ea typeface="+mn-ea"/>
                <a:cs typeface="+mn-cs"/>
              </a:rPr>
              <a:t> represent identity, continuity and belongingness. The foods are associated with holidays, family dinners, and national customs. They strengthen shared memory, which can be used to support the concept of common meaning systems of Samovar. The understanding of these symbolic foods aids the international managers in demonstrating respect of the local values.</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759657D8-B67D-4ADF-8A1B-9D8327BA03F2}" type="slidenum">
              <a:rPr lang="en-IN" smtClean="0"/>
              <a:t>11</a:t>
            </a:fld>
            <a:endParaRPr lang="en-IN"/>
          </a:p>
        </p:txBody>
      </p:sp>
    </p:spTree>
    <p:extLst>
      <p:ext uri="{BB962C8B-B14F-4D97-AF65-F5344CB8AC3E}">
        <p14:creationId xmlns:p14="http://schemas.microsoft.com/office/powerpoint/2010/main" val="13468540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Power distance is high which implies that seniors or hosts are the first to eat and seating arrangements are equivalent to ranking. Before eating, formal introductions are done. These activities convey dignity and discipline. Knowledge of this hierarchy can eliminate unintentional disrespect and is consistent with local demands of formality.</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759657D8-B67D-4ADF-8A1B-9D8327BA03F2}" type="slidenum">
              <a:rPr lang="en-IN" smtClean="0"/>
              <a:t>12</a:t>
            </a:fld>
            <a:endParaRPr lang="en-IN"/>
          </a:p>
        </p:txBody>
      </p:sp>
    </p:spTree>
    <p:extLst>
      <p:ext uri="{BB962C8B-B14F-4D97-AF65-F5344CB8AC3E}">
        <p14:creationId xmlns:p14="http://schemas.microsoft.com/office/powerpoint/2010/main" val="42712981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sz="1200" kern="1200" dirty="0">
                <a:solidFill>
                  <a:schemeClr val="tx1"/>
                </a:solidFill>
                <a:effectLst/>
                <a:latin typeface="+mn-lt"/>
                <a:ea typeface="+mn-ea"/>
                <a:cs typeface="+mn-cs"/>
              </a:rPr>
              <a:t>Inclusive gestures during celebratory rituals, such as Easter, Christmas and so on, where inviting international partners, can improve relations and reinforce community relations. </a:t>
            </a:r>
          </a:p>
        </p:txBody>
      </p:sp>
      <p:sp>
        <p:nvSpPr>
          <p:cNvPr id="4" name="Slide Number Placeholder 3"/>
          <p:cNvSpPr>
            <a:spLocks noGrp="1"/>
          </p:cNvSpPr>
          <p:nvPr>
            <p:ph type="sldNum" sz="quarter" idx="5"/>
          </p:nvPr>
        </p:nvSpPr>
        <p:spPr/>
        <p:txBody>
          <a:bodyPr/>
          <a:lstStyle/>
          <a:p>
            <a:fld id="{759657D8-B67D-4ADF-8A1B-9D8327BA03F2}" type="slidenum">
              <a:rPr lang="en-IN" smtClean="0"/>
              <a:t>13</a:t>
            </a:fld>
            <a:endParaRPr lang="en-IN"/>
          </a:p>
        </p:txBody>
      </p:sp>
    </p:spTree>
    <p:extLst>
      <p:ext uri="{BB962C8B-B14F-4D97-AF65-F5344CB8AC3E}">
        <p14:creationId xmlns:p14="http://schemas.microsoft.com/office/powerpoint/2010/main" val="31575060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British manager might want a fast and efficient lunch whereas the Romanian partners like a slow and personalized meal. The misfit results in confusion and impatience. Face-to-face communication on the British part might conflict with the high-context culture of Romania. The root of the problem lies in varying cultural values: productivity instead of interpersonal relationships.</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759657D8-B67D-4ADF-8A1B-9D8327BA03F2}" type="slidenum">
              <a:rPr lang="en-IN" smtClean="0"/>
              <a:t>14</a:t>
            </a:fld>
            <a:endParaRPr lang="en-IN"/>
          </a:p>
        </p:txBody>
      </p:sp>
    </p:spTree>
    <p:extLst>
      <p:ext uri="{BB962C8B-B14F-4D97-AF65-F5344CB8AC3E}">
        <p14:creationId xmlns:p14="http://schemas.microsoft.com/office/powerpoint/2010/main" val="41618617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Romanians can consider short business lunches in western Europe as cold or unreceptive. They want the warmness and dialogue, not fast dealings. The misunderstandings become mutually reinforcing since, both parties interpret the behaviour of the other to suit the culture of the respective parties. This has an impact on collaboration and faith.</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759657D8-B67D-4ADF-8A1B-9D8327BA03F2}" type="slidenum">
              <a:rPr lang="en-IN" smtClean="0"/>
              <a:t>15</a:t>
            </a:fld>
            <a:endParaRPr lang="en-IN"/>
          </a:p>
        </p:txBody>
      </p:sp>
    </p:spTree>
    <p:extLst>
      <p:ext uri="{BB962C8B-B14F-4D97-AF65-F5344CB8AC3E}">
        <p14:creationId xmlns:p14="http://schemas.microsoft.com/office/powerpoint/2010/main" val="265027380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Generous food offerings can be misunderstood by the foreign partners. It might sound inefficient to have long meals. High-context messages are easily misinterpreted, and a lack of formalness may be interpreted to be rude. These loopholes bring about communication barrier particularly when there is a lack of clear discussions on expectations.</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759657D8-B67D-4ADF-8A1B-9D8327BA03F2}" type="slidenum">
              <a:rPr lang="en-IN" smtClean="0"/>
              <a:t>16</a:t>
            </a:fld>
            <a:endParaRPr lang="en-IN"/>
          </a:p>
        </p:txBody>
      </p:sp>
    </p:spTree>
    <p:extLst>
      <p:ext uri="{BB962C8B-B14F-4D97-AF65-F5344CB8AC3E}">
        <p14:creationId xmlns:p14="http://schemas.microsoft.com/office/powerpoint/2010/main" val="222427015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The Romanian hospitality allows developing a trust that will last long-term. Rituals about food give hope to values and consumer behaviour. Collective meals reduce the obstructive ranks and allow open-minded communication. The concept of incorporating Romanian culture in the branding or marketing can make it more acceptable and authentic.</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759657D8-B67D-4ADF-8A1B-9D8327BA03F2}" type="slidenum">
              <a:rPr lang="en-IN" smtClean="0"/>
              <a:t>17</a:t>
            </a:fld>
            <a:endParaRPr lang="en-IN"/>
          </a:p>
        </p:txBody>
      </p:sp>
    </p:spTree>
    <p:extLst>
      <p:ext uri="{BB962C8B-B14F-4D97-AF65-F5344CB8AC3E}">
        <p14:creationId xmlns:p14="http://schemas.microsoft.com/office/powerpoint/2010/main" val="364598292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Jandt assists in clarifying the misread cues within high context communication. Hofstede explains the reason why hierarchy has to be respected to prevent a conflict. Samovar describes the importance of ritualistic foods and rituals. The combination of these theories demonstrates the different factors leading to cross-cultural communication breakdowns.</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759657D8-B67D-4ADF-8A1B-9D8327BA03F2}" type="slidenum">
              <a:rPr lang="en-IN" smtClean="0"/>
              <a:t>18</a:t>
            </a:fld>
            <a:endParaRPr lang="en-IN"/>
          </a:p>
        </p:txBody>
      </p:sp>
    </p:spTree>
    <p:extLst>
      <p:ext uri="{BB962C8B-B14F-4D97-AF65-F5344CB8AC3E}">
        <p14:creationId xmlns:p14="http://schemas.microsoft.com/office/powerpoint/2010/main" val="177166291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Foreign Managers must monitor non-verbal communication and they should not be too forward. It is good to take food and to make appreciation, follow hierarchical standards of dining and develop trust through frequent meetings. They should also maintain politeness in online communication and start with casual chatting possibly praising the food or culture.</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759657D8-B67D-4ADF-8A1B-9D8327BA03F2}" type="slidenum">
              <a:rPr lang="en-IN" smtClean="0"/>
              <a:t>20</a:t>
            </a:fld>
            <a:endParaRPr lang="en-IN"/>
          </a:p>
        </p:txBody>
      </p:sp>
    </p:spTree>
    <p:extLst>
      <p:ext uri="{BB962C8B-B14F-4D97-AF65-F5344CB8AC3E}">
        <p14:creationId xmlns:p14="http://schemas.microsoft.com/office/powerpoint/2010/main" val="146329330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The communication and business interactions depend greatly on Romanian food culture. Expectations are formed through rituals, hierarchy as well as through hospitality. Cross-cultural assumptions can lead to misunderstanding, and similar situations can be reduced by eating together. To communicate effectively, one needs to be culturally sensitive, have respect to traditions, and value relational values that form the basis of the Romanian society.</a:t>
            </a:r>
            <a:endParaRPr lang="en-IN" dirty="0"/>
          </a:p>
        </p:txBody>
      </p:sp>
      <p:sp>
        <p:nvSpPr>
          <p:cNvPr id="4" name="Slide Number Placeholder 3"/>
          <p:cNvSpPr>
            <a:spLocks noGrp="1"/>
          </p:cNvSpPr>
          <p:nvPr>
            <p:ph type="sldNum" sz="quarter" idx="5"/>
          </p:nvPr>
        </p:nvSpPr>
        <p:spPr/>
        <p:txBody>
          <a:bodyPr/>
          <a:lstStyle/>
          <a:p>
            <a:fld id="{759657D8-B67D-4ADF-8A1B-9D8327BA03F2}" type="slidenum">
              <a:rPr lang="en-IN" smtClean="0"/>
              <a:t>21</a:t>
            </a:fld>
            <a:endParaRPr lang="en-IN"/>
          </a:p>
        </p:txBody>
      </p:sp>
    </p:spTree>
    <p:extLst>
      <p:ext uri="{BB962C8B-B14F-4D97-AF65-F5344CB8AC3E}">
        <p14:creationId xmlns:p14="http://schemas.microsoft.com/office/powerpoint/2010/main" val="25433442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51D43BB-9083-4E88-AC04-065371C0FF0C}" type="datetimeFigureOut">
              <a:rPr lang="en-IN" smtClean="0"/>
              <a:t>19-11-2025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52DB9CF-C897-4E33-B5FE-21D55F87AF2B}" type="slidenum">
              <a:rPr lang="en-IN" smtClean="0"/>
              <a:t>‹#›</a:t>
            </a:fld>
            <a:endParaRPr lang="en-IN"/>
          </a:p>
        </p:txBody>
      </p:sp>
    </p:spTree>
    <p:extLst>
      <p:ext uri="{BB962C8B-B14F-4D97-AF65-F5344CB8AC3E}">
        <p14:creationId xmlns:p14="http://schemas.microsoft.com/office/powerpoint/2010/main" val="1296728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51D43BB-9083-4E88-AC04-065371C0FF0C}" type="datetimeFigureOut">
              <a:rPr lang="en-IN" smtClean="0"/>
              <a:t>19-11-2025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52DB9CF-C897-4E33-B5FE-21D55F87AF2B}" type="slidenum">
              <a:rPr lang="en-IN" smtClean="0"/>
              <a:t>‹#›</a:t>
            </a:fld>
            <a:endParaRPr lang="en-IN"/>
          </a:p>
        </p:txBody>
      </p:sp>
    </p:spTree>
    <p:extLst>
      <p:ext uri="{BB962C8B-B14F-4D97-AF65-F5344CB8AC3E}">
        <p14:creationId xmlns:p14="http://schemas.microsoft.com/office/powerpoint/2010/main" val="24774915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51D43BB-9083-4E88-AC04-065371C0FF0C}" type="datetimeFigureOut">
              <a:rPr lang="en-IN" smtClean="0"/>
              <a:t>19-11-2025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52DB9CF-C897-4E33-B5FE-21D55F87AF2B}" type="slidenum">
              <a:rPr lang="en-IN" smtClean="0"/>
              <a:t>‹#›</a:t>
            </a:fld>
            <a:endParaRPr lang="en-IN"/>
          </a:p>
        </p:txBody>
      </p:sp>
    </p:spTree>
    <p:extLst>
      <p:ext uri="{BB962C8B-B14F-4D97-AF65-F5344CB8AC3E}">
        <p14:creationId xmlns:p14="http://schemas.microsoft.com/office/powerpoint/2010/main" val="9208341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51D43BB-9083-4E88-AC04-065371C0FF0C}" type="datetimeFigureOut">
              <a:rPr lang="en-IN" smtClean="0"/>
              <a:t>19-11-2025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52DB9CF-C897-4E33-B5FE-21D55F87AF2B}" type="slidenum">
              <a:rPr lang="en-IN" smtClean="0"/>
              <a:t>‹#›</a:t>
            </a:fld>
            <a:endParaRPr lang="en-IN"/>
          </a:p>
        </p:txBody>
      </p:sp>
    </p:spTree>
    <p:extLst>
      <p:ext uri="{BB962C8B-B14F-4D97-AF65-F5344CB8AC3E}">
        <p14:creationId xmlns:p14="http://schemas.microsoft.com/office/powerpoint/2010/main" val="26572715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51D43BB-9083-4E88-AC04-065371C0FF0C}" type="datetimeFigureOut">
              <a:rPr lang="en-IN" smtClean="0"/>
              <a:t>19-11-2025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452DB9CF-C897-4E33-B5FE-21D55F87AF2B}" type="slidenum">
              <a:rPr lang="en-IN" smtClean="0"/>
              <a:t>‹#›</a:t>
            </a:fld>
            <a:endParaRPr lang="en-IN"/>
          </a:p>
        </p:txBody>
      </p:sp>
    </p:spTree>
    <p:extLst>
      <p:ext uri="{BB962C8B-B14F-4D97-AF65-F5344CB8AC3E}">
        <p14:creationId xmlns:p14="http://schemas.microsoft.com/office/powerpoint/2010/main" val="19937220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51D43BB-9083-4E88-AC04-065371C0FF0C}" type="datetimeFigureOut">
              <a:rPr lang="en-IN" smtClean="0"/>
              <a:t>19-11-2025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452DB9CF-C897-4E33-B5FE-21D55F87AF2B}" type="slidenum">
              <a:rPr lang="en-IN" smtClean="0"/>
              <a:t>‹#›</a:t>
            </a:fld>
            <a:endParaRPr lang="en-IN"/>
          </a:p>
        </p:txBody>
      </p:sp>
    </p:spTree>
    <p:extLst>
      <p:ext uri="{BB962C8B-B14F-4D97-AF65-F5344CB8AC3E}">
        <p14:creationId xmlns:p14="http://schemas.microsoft.com/office/powerpoint/2010/main" val="20471202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51D43BB-9083-4E88-AC04-065371C0FF0C}" type="datetimeFigureOut">
              <a:rPr lang="en-IN" smtClean="0"/>
              <a:t>19-11-2025</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452DB9CF-C897-4E33-B5FE-21D55F87AF2B}" type="slidenum">
              <a:rPr lang="en-IN" smtClean="0"/>
              <a:t>‹#›</a:t>
            </a:fld>
            <a:endParaRPr lang="en-IN"/>
          </a:p>
        </p:txBody>
      </p:sp>
    </p:spTree>
    <p:extLst>
      <p:ext uri="{BB962C8B-B14F-4D97-AF65-F5344CB8AC3E}">
        <p14:creationId xmlns:p14="http://schemas.microsoft.com/office/powerpoint/2010/main" val="27040135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51D43BB-9083-4E88-AC04-065371C0FF0C}" type="datetimeFigureOut">
              <a:rPr lang="en-IN" smtClean="0"/>
              <a:t>19-11-2025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52DB9CF-C897-4E33-B5FE-21D55F87AF2B}" type="slidenum">
              <a:rPr lang="en-IN" smtClean="0"/>
              <a:t>‹#›</a:t>
            </a:fld>
            <a:endParaRPr lang="en-IN"/>
          </a:p>
        </p:txBody>
      </p:sp>
    </p:spTree>
    <p:extLst>
      <p:ext uri="{BB962C8B-B14F-4D97-AF65-F5344CB8AC3E}">
        <p14:creationId xmlns:p14="http://schemas.microsoft.com/office/powerpoint/2010/main" val="21972620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51D43BB-9083-4E88-AC04-065371C0FF0C}" type="datetimeFigureOut">
              <a:rPr lang="en-IN" smtClean="0"/>
              <a:t>19-11-2025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52DB9CF-C897-4E33-B5FE-21D55F87AF2B}" type="slidenum">
              <a:rPr lang="en-IN" smtClean="0"/>
              <a:t>‹#›</a:t>
            </a:fld>
            <a:endParaRPr lang="en-IN"/>
          </a:p>
        </p:txBody>
      </p:sp>
    </p:spTree>
    <p:extLst>
      <p:ext uri="{BB962C8B-B14F-4D97-AF65-F5344CB8AC3E}">
        <p14:creationId xmlns:p14="http://schemas.microsoft.com/office/powerpoint/2010/main" val="19357979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51D43BB-9083-4E88-AC04-065371C0FF0C}" type="datetimeFigureOut">
              <a:rPr lang="en-IN" smtClean="0"/>
              <a:t>19-11-2025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52DB9CF-C897-4E33-B5FE-21D55F87AF2B}" type="slidenum">
              <a:rPr lang="en-IN" smtClean="0"/>
              <a:t>‹#›</a:t>
            </a:fld>
            <a:endParaRPr lang="en-IN"/>
          </a:p>
        </p:txBody>
      </p:sp>
    </p:spTree>
    <p:extLst>
      <p:ext uri="{BB962C8B-B14F-4D97-AF65-F5344CB8AC3E}">
        <p14:creationId xmlns:p14="http://schemas.microsoft.com/office/powerpoint/2010/main" val="18443797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51D43BB-9083-4E88-AC04-065371C0FF0C}" type="datetimeFigureOut">
              <a:rPr lang="en-IN" smtClean="0"/>
              <a:t>19-11-2025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52DB9CF-C897-4E33-B5FE-21D55F87AF2B}" type="slidenum">
              <a:rPr lang="en-IN" smtClean="0"/>
              <a:t>‹#›</a:t>
            </a:fld>
            <a:endParaRPr lang="en-IN"/>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0180671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51D43BB-9083-4E88-AC04-065371C0FF0C}" type="datetimeFigureOut">
              <a:rPr lang="en-IN" smtClean="0"/>
              <a:t>19-11-2025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52DB9CF-C897-4E33-B5FE-21D55F87AF2B}" type="slidenum">
              <a:rPr lang="en-IN" smtClean="0"/>
              <a:t>‹#›</a:t>
            </a:fld>
            <a:endParaRPr lang="en-IN"/>
          </a:p>
        </p:txBody>
      </p:sp>
    </p:spTree>
    <p:extLst>
      <p:ext uri="{BB962C8B-B14F-4D97-AF65-F5344CB8AC3E}">
        <p14:creationId xmlns:p14="http://schemas.microsoft.com/office/powerpoint/2010/main" val="28276852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51D43BB-9083-4E88-AC04-065371C0FF0C}" type="datetimeFigureOut">
              <a:rPr lang="en-IN" smtClean="0"/>
              <a:t>19-11-2025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52DB9CF-C897-4E33-B5FE-21D55F87AF2B}" type="slidenum">
              <a:rPr lang="en-IN" smtClean="0"/>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5707830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51D43BB-9083-4E88-AC04-065371C0FF0C}" type="datetimeFigureOut">
              <a:rPr lang="en-IN" smtClean="0"/>
              <a:t>19-11-2025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52DB9CF-C897-4E33-B5FE-21D55F87AF2B}" type="slidenum">
              <a:rPr lang="en-IN" smtClean="0"/>
              <a:t>‹#›</a:t>
            </a:fld>
            <a:endParaRPr lang="en-IN"/>
          </a:p>
        </p:txBody>
      </p:sp>
    </p:spTree>
    <p:extLst>
      <p:ext uri="{BB962C8B-B14F-4D97-AF65-F5344CB8AC3E}">
        <p14:creationId xmlns:p14="http://schemas.microsoft.com/office/powerpoint/2010/main" val="16111875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51D43BB-9083-4E88-AC04-065371C0FF0C}" type="datetimeFigureOut">
              <a:rPr lang="en-IN" smtClean="0"/>
              <a:t>19-11-2025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52DB9CF-C897-4E33-B5FE-21D55F87AF2B}" type="slidenum">
              <a:rPr lang="en-IN" smtClean="0"/>
              <a:t>‹#›</a:t>
            </a:fld>
            <a:endParaRPr lang="en-IN"/>
          </a:p>
        </p:txBody>
      </p:sp>
    </p:spTree>
    <p:extLst>
      <p:ext uri="{BB962C8B-B14F-4D97-AF65-F5344CB8AC3E}">
        <p14:creationId xmlns:p14="http://schemas.microsoft.com/office/powerpoint/2010/main" val="42094369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51D43BB-9083-4E88-AC04-065371C0FF0C}" type="datetimeFigureOut">
              <a:rPr lang="en-IN" smtClean="0"/>
              <a:t>19-11-2025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52DB9CF-C897-4E33-B5FE-21D55F87AF2B}" type="slidenum">
              <a:rPr lang="en-IN" smtClean="0"/>
              <a:t>‹#›</a:t>
            </a:fld>
            <a:endParaRPr lang="en-IN"/>
          </a:p>
        </p:txBody>
      </p:sp>
    </p:spTree>
    <p:extLst>
      <p:ext uri="{BB962C8B-B14F-4D97-AF65-F5344CB8AC3E}">
        <p14:creationId xmlns:p14="http://schemas.microsoft.com/office/powerpoint/2010/main" val="4109599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51D43BB-9083-4E88-AC04-065371C0FF0C}" type="datetimeFigureOut">
              <a:rPr lang="en-IN" smtClean="0"/>
              <a:t>19-11-2025</a:t>
            </a:fld>
            <a:endParaRPr lang="en-IN"/>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52DB9CF-C897-4E33-B5FE-21D55F87AF2B}" type="slidenum">
              <a:rPr lang="en-IN" smtClean="0"/>
              <a:t>‹#›</a:t>
            </a:fld>
            <a:endParaRPr lang="en-IN"/>
          </a:p>
        </p:txBody>
      </p:sp>
    </p:spTree>
    <p:extLst>
      <p:ext uri="{BB962C8B-B14F-4D97-AF65-F5344CB8AC3E}">
        <p14:creationId xmlns:p14="http://schemas.microsoft.com/office/powerpoint/2010/main" val="28813523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31.sv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D4F27-0306-5306-4F93-423F40E40475}"/>
              </a:ext>
            </a:extLst>
          </p:cNvPr>
          <p:cNvSpPr>
            <a:spLocks noGrp="1"/>
          </p:cNvSpPr>
          <p:nvPr>
            <p:ph type="ctrTitle"/>
          </p:nvPr>
        </p:nvSpPr>
        <p:spPr>
          <a:xfrm>
            <a:off x="1507067" y="620486"/>
            <a:ext cx="7766936" cy="3746036"/>
          </a:xfrm>
        </p:spPr>
        <p:txBody>
          <a:bodyPr>
            <a:normAutofit fontScale="90000"/>
          </a:bodyPr>
          <a:lstStyle/>
          <a:p>
            <a:r>
              <a:rPr lang="en-GB" b="1" dirty="0">
                <a:latin typeface="Bahnschrift SemiBold SemiConden" panose="020B0502040204020203" pitchFamily="34" charset="0"/>
              </a:rPr>
              <a:t>INTERNATIONAL BUSINESS COMMUNICATIONS</a:t>
            </a:r>
            <a:br>
              <a:rPr lang="en-GB" b="1" dirty="0">
                <a:latin typeface="Bahnschrift SemiBold SemiConden" panose="020B0502040204020203" pitchFamily="34" charset="0"/>
              </a:rPr>
            </a:br>
            <a:br>
              <a:rPr lang="en-GB" b="1" dirty="0">
                <a:latin typeface="Bahnschrift SemiBold SemiConden" panose="020B0502040204020203" pitchFamily="34" charset="0"/>
              </a:rPr>
            </a:br>
            <a:r>
              <a:rPr lang="en-GB" b="1" dirty="0">
                <a:latin typeface="Bahnschrift SemiBold SemiConden" panose="020B0502040204020203" pitchFamily="34" charset="0"/>
              </a:rPr>
              <a:t>FOOD AND COMMUNICATION CULTURE IN ROMANIA </a:t>
            </a:r>
            <a:endParaRPr lang="en-IN" b="1" dirty="0">
              <a:latin typeface="Bahnschrift SemiBold SemiConden" panose="020B0502040204020203" pitchFamily="34" charset="0"/>
            </a:endParaRPr>
          </a:p>
        </p:txBody>
      </p:sp>
      <p:sp>
        <p:nvSpPr>
          <p:cNvPr id="3" name="Subtitle 2">
            <a:extLst>
              <a:ext uri="{FF2B5EF4-FFF2-40B4-BE49-F238E27FC236}">
                <a16:creationId xmlns:a16="http://schemas.microsoft.com/office/drawing/2014/main" id="{01351C40-954D-5054-947E-4137895F7291}"/>
              </a:ext>
            </a:extLst>
          </p:cNvPr>
          <p:cNvSpPr>
            <a:spLocks noGrp="1"/>
          </p:cNvSpPr>
          <p:nvPr>
            <p:ph type="subTitle" idx="1"/>
          </p:nvPr>
        </p:nvSpPr>
        <p:spPr>
          <a:xfrm>
            <a:off x="1507067" y="4683415"/>
            <a:ext cx="7766936" cy="1096899"/>
          </a:xfrm>
        </p:spPr>
        <p:txBody>
          <a:bodyPr/>
          <a:lstStyle/>
          <a:p>
            <a:r>
              <a:rPr lang="en-US" b="1" dirty="0"/>
              <a:t>STUDENT NAME: IONUT HRISCA</a:t>
            </a:r>
          </a:p>
          <a:p>
            <a:r>
              <a:rPr lang="en-US" b="1" dirty="0"/>
              <a:t>STUDENT ID: 2243953 </a:t>
            </a:r>
            <a:endParaRPr lang="en-IN" b="1" dirty="0"/>
          </a:p>
        </p:txBody>
      </p:sp>
    </p:spTree>
    <p:extLst>
      <p:ext uri="{BB962C8B-B14F-4D97-AF65-F5344CB8AC3E}">
        <p14:creationId xmlns:p14="http://schemas.microsoft.com/office/powerpoint/2010/main" val="8525601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976A6-EBD6-68BB-67BB-8B3BE036B84D}"/>
              </a:ext>
            </a:extLst>
          </p:cNvPr>
          <p:cNvSpPr>
            <a:spLocks noGrp="1"/>
          </p:cNvSpPr>
          <p:nvPr>
            <p:ph type="title"/>
          </p:nvPr>
        </p:nvSpPr>
        <p:spPr>
          <a:xfrm>
            <a:off x="2849562" y="609600"/>
            <a:ext cx="6424440" cy="1320800"/>
          </a:xfrm>
        </p:spPr>
        <p:txBody>
          <a:bodyPr>
            <a:normAutofit/>
          </a:bodyPr>
          <a:lstStyle/>
          <a:p>
            <a:r>
              <a:rPr lang="en-GB" b="1" dirty="0"/>
              <a:t>Introduction: Context and Relevance </a:t>
            </a:r>
            <a:endParaRPr lang="en-IN" b="1" dirty="0"/>
          </a:p>
        </p:txBody>
      </p:sp>
      <p:pic>
        <p:nvPicPr>
          <p:cNvPr id="5" name="Picture 4" descr="Variety of fresh salads">
            <a:extLst>
              <a:ext uri="{FF2B5EF4-FFF2-40B4-BE49-F238E27FC236}">
                <a16:creationId xmlns:a16="http://schemas.microsoft.com/office/drawing/2014/main" id="{FE92602D-65A2-D2EC-C4F3-DEAEB90CCB4A}"/>
              </a:ext>
            </a:extLst>
          </p:cNvPr>
          <p:cNvPicPr>
            <a:picLocks noChangeAspect="1"/>
          </p:cNvPicPr>
          <p:nvPr/>
        </p:nvPicPr>
        <p:blipFill>
          <a:blip r:embed="rId3"/>
          <a:srcRect l="35455" r="37972" b="1"/>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9" name="Isosceles Triangle 8">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3" name="Content Placeholder 2">
            <a:extLst>
              <a:ext uri="{FF2B5EF4-FFF2-40B4-BE49-F238E27FC236}">
                <a16:creationId xmlns:a16="http://schemas.microsoft.com/office/drawing/2014/main" id="{E8A36E2C-35EF-AF07-9D94-5151FD6DDBBF}"/>
              </a:ext>
            </a:extLst>
          </p:cNvPr>
          <p:cNvSpPr>
            <a:spLocks noGrp="1"/>
          </p:cNvSpPr>
          <p:nvPr>
            <p:ph idx="1"/>
          </p:nvPr>
        </p:nvSpPr>
        <p:spPr>
          <a:xfrm>
            <a:off x="2849562" y="2160589"/>
            <a:ext cx="6424440" cy="3880773"/>
          </a:xfrm>
        </p:spPr>
        <p:txBody>
          <a:bodyPr>
            <a:normAutofit/>
          </a:bodyPr>
          <a:lstStyle/>
          <a:p>
            <a:pPr lvl="0" algn="just"/>
            <a:r>
              <a:rPr lang="en-GB" dirty="0"/>
              <a:t>Romania values collectivist traditions that emphasise community, loyalty, and togetherness (</a:t>
            </a:r>
            <a:r>
              <a:rPr lang="en-GB" dirty="0" err="1"/>
              <a:t>Friedlmeier</a:t>
            </a:r>
            <a:r>
              <a:rPr lang="en-GB" dirty="0"/>
              <a:t> and </a:t>
            </a:r>
            <a:r>
              <a:rPr lang="en-GB" dirty="0" err="1"/>
              <a:t>Gavreliuc</a:t>
            </a:r>
            <a:r>
              <a:rPr lang="en-GB" dirty="0"/>
              <a:t>, 2013).</a:t>
            </a:r>
            <a:endParaRPr lang="en-IN" dirty="0"/>
          </a:p>
          <a:p>
            <a:pPr lvl="0" algn="just"/>
            <a:r>
              <a:rPr lang="en-GB" dirty="0"/>
              <a:t>Communication is high-context, relying on tone, gestures, shared understanding.</a:t>
            </a:r>
            <a:endParaRPr lang="en-IN" dirty="0"/>
          </a:p>
          <a:p>
            <a:pPr lvl="0" algn="just"/>
            <a:r>
              <a:rPr lang="en-GB" dirty="0"/>
              <a:t>Hospitality is central, with warm welcomes and generous servings for guests.</a:t>
            </a:r>
            <a:endParaRPr lang="en-IN" dirty="0"/>
          </a:p>
          <a:p>
            <a:pPr lvl="0" algn="just"/>
            <a:r>
              <a:rPr lang="en-GB" dirty="0"/>
              <a:t>Food traditions shape relationship-building, strengthening trust in business settings.</a:t>
            </a:r>
            <a:endParaRPr lang="en-IN" dirty="0"/>
          </a:p>
          <a:p>
            <a:pPr algn="just"/>
            <a:r>
              <a:rPr lang="en-GB" dirty="0"/>
              <a:t>Shared meals and celebrations act as informal channels for professional rapport.</a:t>
            </a:r>
            <a:endParaRPr lang="en-IN" dirty="0"/>
          </a:p>
        </p:txBody>
      </p:sp>
    </p:spTree>
    <p:extLst>
      <p:ext uri="{BB962C8B-B14F-4D97-AF65-F5344CB8AC3E}">
        <p14:creationId xmlns:p14="http://schemas.microsoft.com/office/powerpoint/2010/main" val="35021065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C41756E-0802-EA17-E646-3BFE0FF2AE8F}"/>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6DBD97B-83B0-C938-2388-011834FE7770}"/>
              </a:ext>
            </a:extLst>
          </p:cNvPr>
          <p:cNvSpPr>
            <a:spLocks noGrp="1"/>
          </p:cNvSpPr>
          <p:nvPr>
            <p:ph type="title"/>
          </p:nvPr>
        </p:nvSpPr>
        <p:spPr>
          <a:xfrm>
            <a:off x="7181723" y="609600"/>
            <a:ext cx="4512989" cy="2227730"/>
          </a:xfrm>
        </p:spPr>
        <p:txBody>
          <a:bodyPr anchor="ctr">
            <a:normAutofit/>
          </a:bodyPr>
          <a:lstStyle/>
          <a:p>
            <a:r>
              <a:rPr lang="en-GB" b="1">
                <a:solidFill>
                  <a:srgbClr val="FFFFFF"/>
                </a:solidFill>
              </a:rPr>
              <a:t>Introduction: Purpose of the Presentation </a:t>
            </a:r>
            <a:endParaRPr lang="en-IN" b="1">
              <a:solidFill>
                <a:srgbClr val="FFFFFF"/>
              </a:solidFill>
            </a:endParaRPr>
          </a:p>
        </p:txBody>
      </p:sp>
      <p:pic>
        <p:nvPicPr>
          <p:cNvPr id="7" name="Graphic 6" descr="Chat">
            <a:extLst>
              <a:ext uri="{FF2B5EF4-FFF2-40B4-BE49-F238E27FC236}">
                <a16:creationId xmlns:a16="http://schemas.microsoft.com/office/drawing/2014/main" id="{9BB8BB9E-C84F-69D1-10BB-CE6A42CB569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CD824F00-5EFA-F79C-B5CD-2A991663379B}"/>
              </a:ext>
            </a:extLst>
          </p:cNvPr>
          <p:cNvSpPr>
            <a:spLocks noGrp="1"/>
          </p:cNvSpPr>
          <p:nvPr>
            <p:ph idx="1"/>
          </p:nvPr>
        </p:nvSpPr>
        <p:spPr>
          <a:xfrm>
            <a:off x="7181725" y="2837329"/>
            <a:ext cx="4512988" cy="3317938"/>
          </a:xfrm>
        </p:spPr>
        <p:txBody>
          <a:bodyPr anchor="t">
            <a:normAutofit/>
          </a:bodyPr>
          <a:lstStyle/>
          <a:p>
            <a:pPr marL="0" indent="0" algn="just">
              <a:lnSpc>
                <a:spcPct val="90000"/>
              </a:lnSpc>
              <a:buNone/>
            </a:pPr>
            <a:r>
              <a:rPr lang="en-GB" dirty="0">
                <a:solidFill>
                  <a:srgbClr val="FFFFFF"/>
                </a:solidFill>
              </a:rPr>
              <a:t>The presentation will: </a:t>
            </a:r>
            <a:endParaRPr lang="en-IN" dirty="0">
              <a:solidFill>
                <a:srgbClr val="FFFFFF"/>
              </a:solidFill>
            </a:endParaRPr>
          </a:p>
          <a:p>
            <a:pPr lvl="1" algn="just">
              <a:lnSpc>
                <a:spcPct val="90000"/>
              </a:lnSpc>
            </a:pPr>
            <a:r>
              <a:rPr lang="en-IN" dirty="0">
                <a:solidFill>
                  <a:srgbClr val="FFFFFF"/>
                </a:solidFill>
              </a:rPr>
              <a:t>Apply theories of intercultural communication to Romanian culture.</a:t>
            </a:r>
          </a:p>
          <a:p>
            <a:pPr lvl="1" algn="just">
              <a:lnSpc>
                <a:spcPct val="90000"/>
              </a:lnSpc>
            </a:pPr>
            <a:r>
              <a:rPr lang="en-IN" dirty="0">
                <a:solidFill>
                  <a:srgbClr val="FFFFFF"/>
                </a:solidFill>
              </a:rPr>
              <a:t>Identify ways cultural dimensions shape communication behaviours linked to food customs.</a:t>
            </a:r>
          </a:p>
          <a:p>
            <a:pPr lvl="1" algn="just">
              <a:lnSpc>
                <a:spcPct val="90000"/>
              </a:lnSpc>
            </a:pPr>
            <a:r>
              <a:rPr lang="en-IN" dirty="0">
                <a:solidFill>
                  <a:srgbClr val="FFFFFF"/>
                </a:solidFill>
              </a:rPr>
              <a:t>Analyse challenges and opportunities when international managers engage with Romanian stakeholders.</a:t>
            </a:r>
          </a:p>
          <a:p>
            <a:pPr lvl="1" algn="just">
              <a:lnSpc>
                <a:spcPct val="90000"/>
              </a:lnSpc>
            </a:pPr>
            <a:r>
              <a:rPr lang="en-IN" dirty="0">
                <a:solidFill>
                  <a:srgbClr val="FFFFFF"/>
                </a:solidFill>
              </a:rPr>
              <a:t>Provide actionable communication strategies for doing business effectively in Romania.</a:t>
            </a:r>
          </a:p>
        </p:txBody>
      </p:sp>
    </p:spTree>
    <p:extLst>
      <p:ext uri="{BB962C8B-B14F-4D97-AF65-F5344CB8AC3E}">
        <p14:creationId xmlns:p14="http://schemas.microsoft.com/office/powerpoint/2010/main" val="6050968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59FDA3D-A640-9D07-4F07-DCAD9C66132D}"/>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79CDDE8-45C1-E8A5-C1A2-679B09159D7C}"/>
              </a:ext>
            </a:extLst>
          </p:cNvPr>
          <p:cNvSpPr>
            <a:spLocks noGrp="1"/>
          </p:cNvSpPr>
          <p:nvPr>
            <p:ph idx="1"/>
          </p:nvPr>
        </p:nvSpPr>
        <p:spPr>
          <a:xfrm>
            <a:off x="677334" y="1253067"/>
            <a:ext cx="6155266" cy="4351866"/>
          </a:xfrm>
        </p:spPr>
        <p:txBody>
          <a:bodyPr anchor="ctr">
            <a:normAutofit/>
          </a:bodyPr>
          <a:lstStyle/>
          <a:p>
            <a:pPr marL="0" indent="0" algn="just">
              <a:buNone/>
            </a:pPr>
            <a:r>
              <a:rPr lang="en-GB" dirty="0"/>
              <a:t>This presentation will have the following important sections: </a:t>
            </a:r>
            <a:endParaRPr lang="en-IN" dirty="0"/>
          </a:p>
          <a:p>
            <a:pPr lvl="1" algn="just"/>
            <a:r>
              <a:rPr lang="en-IN" dirty="0"/>
              <a:t>Overview of selected intercultural communication theories</a:t>
            </a:r>
          </a:p>
          <a:p>
            <a:pPr lvl="1" algn="just"/>
            <a:r>
              <a:rPr lang="en-IN" dirty="0"/>
              <a:t>Application of these theories to Romanian food culture</a:t>
            </a:r>
          </a:p>
          <a:p>
            <a:pPr lvl="1" algn="just"/>
            <a:r>
              <a:rPr lang="en-IN" dirty="0"/>
              <a:t>Real-world examples and mini case studies</a:t>
            </a:r>
          </a:p>
          <a:p>
            <a:pPr lvl="1" algn="just"/>
            <a:r>
              <a:rPr lang="en-IN" dirty="0"/>
              <a:t>Key business communication challenges</a:t>
            </a:r>
          </a:p>
          <a:p>
            <a:pPr lvl="1" algn="just"/>
            <a:r>
              <a:rPr lang="en-IN" dirty="0"/>
              <a:t>Practical recommendations for managers</a:t>
            </a:r>
          </a:p>
          <a:p>
            <a:pPr lvl="1" algn="just"/>
            <a:r>
              <a:rPr lang="en-IN" dirty="0"/>
              <a:t>Conclusion and implications</a:t>
            </a:r>
          </a:p>
        </p:txBody>
      </p:sp>
      <p:sp>
        <p:nvSpPr>
          <p:cNvPr id="10" name="Rectangle 9">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2" name="Straight Connector 11">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590212" y="0"/>
            <a:ext cx="1059921"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721600" y="3721395"/>
            <a:ext cx="434556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8"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0" name="Isosceles Triangle 19">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2"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4"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6"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8" name="Isosceles Triangle 27">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 name="Title 1">
            <a:extLst>
              <a:ext uri="{FF2B5EF4-FFF2-40B4-BE49-F238E27FC236}">
                <a16:creationId xmlns:a16="http://schemas.microsoft.com/office/drawing/2014/main" id="{74FFBF41-DCD0-4274-DB33-E632B0ED8B09}"/>
              </a:ext>
            </a:extLst>
          </p:cNvPr>
          <p:cNvSpPr>
            <a:spLocks noGrp="1"/>
          </p:cNvSpPr>
          <p:nvPr>
            <p:ph type="title"/>
          </p:nvPr>
        </p:nvSpPr>
        <p:spPr>
          <a:xfrm>
            <a:off x="7829658" y="1253067"/>
            <a:ext cx="3371742" cy="4351866"/>
          </a:xfrm>
        </p:spPr>
        <p:txBody>
          <a:bodyPr anchor="ctr">
            <a:normAutofit/>
          </a:bodyPr>
          <a:lstStyle/>
          <a:p>
            <a:r>
              <a:rPr lang="en-GB" b="1">
                <a:solidFill>
                  <a:schemeClr val="bg1"/>
                </a:solidFill>
              </a:rPr>
              <a:t>Introduction: Structure Overview </a:t>
            </a:r>
            <a:endParaRPr lang="en-IN" b="1">
              <a:solidFill>
                <a:schemeClr val="bg1"/>
              </a:solidFill>
            </a:endParaRPr>
          </a:p>
        </p:txBody>
      </p:sp>
    </p:spTree>
    <p:extLst>
      <p:ext uri="{BB962C8B-B14F-4D97-AF65-F5344CB8AC3E}">
        <p14:creationId xmlns:p14="http://schemas.microsoft.com/office/powerpoint/2010/main" val="4420375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D96E1C5-6D78-4688-E5A5-F6751C36A986}"/>
            </a:ext>
          </a:extLst>
        </p:cNvPr>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6" name="Isosceles Triangle 35">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66AA6E4E-404A-5A3C-4E0E-F150CFCDD06A}"/>
              </a:ext>
            </a:extLst>
          </p:cNvPr>
          <p:cNvSpPr>
            <a:spLocks noGrp="1"/>
          </p:cNvSpPr>
          <p:nvPr>
            <p:ph type="title"/>
          </p:nvPr>
        </p:nvSpPr>
        <p:spPr>
          <a:xfrm>
            <a:off x="673754" y="643467"/>
            <a:ext cx="4203045" cy="1375608"/>
          </a:xfrm>
        </p:spPr>
        <p:txBody>
          <a:bodyPr anchor="ctr">
            <a:normAutofit/>
          </a:bodyPr>
          <a:lstStyle/>
          <a:p>
            <a:r>
              <a:rPr lang="en-GB" sz="3300" b="1">
                <a:solidFill>
                  <a:schemeClr val="bg1"/>
                </a:solidFill>
              </a:rPr>
              <a:t>Hofstede’s Cultural Dimensions </a:t>
            </a:r>
            <a:endParaRPr lang="en-IN" sz="3300" b="1">
              <a:solidFill>
                <a:schemeClr val="bg1"/>
              </a:solidFill>
            </a:endParaRPr>
          </a:p>
        </p:txBody>
      </p:sp>
      <p:sp>
        <p:nvSpPr>
          <p:cNvPr id="3" name="Content Placeholder 2">
            <a:extLst>
              <a:ext uri="{FF2B5EF4-FFF2-40B4-BE49-F238E27FC236}">
                <a16:creationId xmlns:a16="http://schemas.microsoft.com/office/drawing/2014/main" id="{EBA867E0-3F89-8C68-5ED5-6369971F186B}"/>
              </a:ext>
            </a:extLst>
          </p:cNvPr>
          <p:cNvSpPr>
            <a:spLocks noGrp="1"/>
          </p:cNvSpPr>
          <p:nvPr>
            <p:ph idx="1"/>
          </p:nvPr>
        </p:nvSpPr>
        <p:spPr>
          <a:xfrm>
            <a:off x="673754" y="2160590"/>
            <a:ext cx="3973943" cy="4499290"/>
          </a:xfrm>
        </p:spPr>
        <p:txBody>
          <a:bodyPr>
            <a:normAutofit fontScale="92500" lnSpcReduction="10000"/>
          </a:bodyPr>
          <a:lstStyle/>
          <a:p>
            <a:pPr lvl="0" algn="just">
              <a:lnSpc>
                <a:spcPct val="90000"/>
              </a:lnSpc>
            </a:pPr>
            <a:r>
              <a:rPr lang="en-GB" sz="1600" dirty="0">
                <a:solidFill>
                  <a:schemeClr val="bg1"/>
                </a:solidFill>
              </a:rPr>
              <a:t>High Power Distance: Formal language, deference to authority, respect for hierarchy.</a:t>
            </a:r>
            <a:endParaRPr lang="en-IN" sz="1600" dirty="0">
              <a:solidFill>
                <a:schemeClr val="bg1"/>
              </a:solidFill>
            </a:endParaRPr>
          </a:p>
          <a:p>
            <a:pPr lvl="0" algn="just">
              <a:lnSpc>
                <a:spcPct val="90000"/>
              </a:lnSpc>
            </a:pPr>
            <a:r>
              <a:rPr lang="en-GB" sz="1600" dirty="0">
                <a:solidFill>
                  <a:schemeClr val="bg1"/>
                </a:solidFill>
              </a:rPr>
              <a:t>Collectivism: Emphasis on group harmony, relationship-building, loyalty-focused communication.</a:t>
            </a:r>
            <a:endParaRPr lang="en-IN" sz="1600" dirty="0">
              <a:solidFill>
                <a:schemeClr val="bg1"/>
              </a:solidFill>
            </a:endParaRPr>
          </a:p>
          <a:p>
            <a:pPr lvl="0" algn="just">
              <a:lnSpc>
                <a:spcPct val="90000"/>
              </a:lnSpc>
            </a:pPr>
            <a:r>
              <a:rPr lang="en-GB" sz="1600" dirty="0">
                <a:solidFill>
                  <a:schemeClr val="bg1"/>
                </a:solidFill>
              </a:rPr>
              <a:t>High Uncertainty Avoidance: Preference for clarity, structured discussions, and well-defined expectations (The Culture Factor, 2025).</a:t>
            </a:r>
            <a:endParaRPr lang="en-IN" sz="1600" dirty="0">
              <a:solidFill>
                <a:schemeClr val="bg1"/>
              </a:solidFill>
            </a:endParaRPr>
          </a:p>
          <a:p>
            <a:pPr lvl="0" algn="just">
              <a:lnSpc>
                <a:spcPct val="90000"/>
              </a:lnSpc>
            </a:pPr>
            <a:r>
              <a:rPr lang="en-GB" sz="1600" dirty="0">
                <a:solidFill>
                  <a:schemeClr val="bg1"/>
                </a:solidFill>
              </a:rPr>
              <a:t>Moderately Feminine Culture: Cooperative tone, polite dialogue, focus on maintaining positive relationships.</a:t>
            </a:r>
            <a:endParaRPr lang="en-IN" sz="1600" dirty="0">
              <a:solidFill>
                <a:schemeClr val="bg1"/>
              </a:solidFill>
            </a:endParaRPr>
          </a:p>
          <a:p>
            <a:pPr lvl="0" algn="just">
              <a:lnSpc>
                <a:spcPct val="90000"/>
              </a:lnSpc>
            </a:pPr>
            <a:r>
              <a:rPr lang="en-GB" sz="1600" dirty="0">
                <a:solidFill>
                  <a:schemeClr val="bg1"/>
                </a:solidFill>
              </a:rPr>
              <a:t>Medium Long-Term Orientation: Value for traditions, steady decisions, openness to gradual change.</a:t>
            </a:r>
            <a:endParaRPr lang="en-IN" sz="1600" dirty="0">
              <a:solidFill>
                <a:schemeClr val="bg1"/>
              </a:solidFill>
            </a:endParaRPr>
          </a:p>
          <a:p>
            <a:pPr algn="just">
              <a:lnSpc>
                <a:spcPct val="90000"/>
              </a:lnSpc>
            </a:pPr>
            <a:r>
              <a:rPr lang="en-GB" sz="1600" dirty="0">
                <a:solidFill>
                  <a:schemeClr val="bg1"/>
                </a:solidFill>
              </a:rPr>
              <a:t>Moderate Indulgence: Warm social interactions, expressive hospitality, celebration-driven communication.</a:t>
            </a:r>
            <a:endParaRPr lang="en-IN" sz="1600" dirty="0">
              <a:solidFill>
                <a:schemeClr val="bg1"/>
              </a:solidFill>
            </a:endParaRPr>
          </a:p>
        </p:txBody>
      </p:sp>
      <p:pic>
        <p:nvPicPr>
          <p:cNvPr id="4" name="Picture 3" descr="A graph of a bar&#10;&#10;AI-generated content may be incorrect.">
            <a:extLst>
              <a:ext uri="{FF2B5EF4-FFF2-40B4-BE49-F238E27FC236}">
                <a16:creationId xmlns:a16="http://schemas.microsoft.com/office/drawing/2014/main" id="{FEEE6F06-1A62-3CE8-6472-338723AFC2FA}"/>
              </a:ext>
            </a:extLst>
          </p:cNvPr>
          <p:cNvPicPr>
            <a:picLocks noChangeAspect="1"/>
          </p:cNvPicPr>
          <p:nvPr/>
        </p:nvPicPr>
        <p:blipFill>
          <a:blip r:embed="rId3"/>
          <a:stretch>
            <a:fillRect/>
          </a:stretch>
        </p:blipFill>
        <p:spPr>
          <a:xfrm>
            <a:off x="6096001" y="1500360"/>
            <a:ext cx="5143500" cy="3844765"/>
          </a:xfrm>
          <a:prstGeom prst="rect">
            <a:avLst/>
          </a:prstGeom>
        </p:spPr>
      </p:pic>
      <p:sp>
        <p:nvSpPr>
          <p:cNvPr id="38" name="Isosceles Triangle 37">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33327500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321F027-9922-2332-48C6-86A0791C611A}"/>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709234-D946-26CE-DC45-02B904510BAF}"/>
              </a:ext>
            </a:extLst>
          </p:cNvPr>
          <p:cNvSpPr>
            <a:spLocks noGrp="1"/>
          </p:cNvSpPr>
          <p:nvPr>
            <p:ph type="title"/>
          </p:nvPr>
        </p:nvSpPr>
        <p:spPr>
          <a:xfrm>
            <a:off x="652481" y="1382486"/>
            <a:ext cx="3547581" cy="4093028"/>
          </a:xfrm>
        </p:spPr>
        <p:txBody>
          <a:bodyPr anchor="ctr">
            <a:normAutofit/>
          </a:bodyPr>
          <a:lstStyle/>
          <a:p>
            <a:r>
              <a:rPr lang="en-GB" sz="4400" b="1"/>
              <a:t>Jandt’s Cultural Patterns </a:t>
            </a:r>
            <a:endParaRPr lang="en-IN" sz="4400" b="1"/>
          </a:p>
        </p:txBody>
      </p:sp>
      <p:grpSp>
        <p:nvGrpSpPr>
          <p:cNvPr id="11" name="Group 10">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2" name="Straight Connector 11">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5"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6" name="Isosceles Triangle 15">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7"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8"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9"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0" name="Isosceles Triangle 19">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grpSp>
      <p:sp>
        <p:nvSpPr>
          <p:cNvPr id="22" name="Rectangle 21">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85FEE92-30DB-5D5E-E1A4-79A8E41362D4}"/>
              </a:ext>
            </a:extLst>
          </p:cNvPr>
          <p:cNvGraphicFramePr>
            <a:graphicFrameLocks noGrp="1"/>
          </p:cNvGraphicFramePr>
          <p:nvPr>
            <p:ph idx="1"/>
            <p:extLst>
              <p:ext uri="{D42A27DB-BD31-4B8C-83A1-F6EECF244321}">
                <p14:modId xmlns:p14="http://schemas.microsoft.com/office/powerpoint/2010/main" val="330167073"/>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751724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E73B1AD-C312-6C51-0AE5-478909D78133}"/>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63BC33-151E-062C-F61B-7DF5CD12E0D0}"/>
              </a:ext>
            </a:extLst>
          </p:cNvPr>
          <p:cNvSpPr>
            <a:spLocks noGrp="1"/>
          </p:cNvSpPr>
          <p:nvPr>
            <p:ph type="title"/>
          </p:nvPr>
        </p:nvSpPr>
        <p:spPr>
          <a:xfrm>
            <a:off x="652481" y="1382486"/>
            <a:ext cx="3547581" cy="4093028"/>
          </a:xfrm>
        </p:spPr>
        <p:txBody>
          <a:bodyPr anchor="ctr">
            <a:normAutofit/>
          </a:bodyPr>
          <a:lstStyle/>
          <a:p>
            <a:r>
              <a:rPr lang="en-GB" sz="3400" b="1"/>
              <a:t>Samovar et al., Communication and Culture </a:t>
            </a:r>
            <a:endParaRPr lang="en-IN" sz="3400" b="1"/>
          </a:p>
        </p:txBody>
      </p:sp>
      <p:grpSp>
        <p:nvGrpSpPr>
          <p:cNvPr id="11" name="Group 10">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2" name="Straight Connector 11">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5"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6" name="Isosceles Triangle 15">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7"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8"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9"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0" name="Isosceles Triangle 19">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grpSp>
      <p:sp>
        <p:nvSpPr>
          <p:cNvPr id="22" name="Rectangle 21">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5D8F524-4CBF-B5E8-72ED-C51BB762703D}"/>
              </a:ext>
            </a:extLst>
          </p:cNvPr>
          <p:cNvGraphicFramePr>
            <a:graphicFrameLocks noGrp="1"/>
          </p:cNvGraphicFramePr>
          <p:nvPr>
            <p:ph idx="1"/>
            <p:extLst>
              <p:ext uri="{D42A27DB-BD31-4B8C-83A1-F6EECF244321}">
                <p14:modId xmlns:p14="http://schemas.microsoft.com/office/powerpoint/2010/main" val="3032820489"/>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722880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BA2E451-E7FA-6E3B-BA49-E888E1B9506D}"/>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CE9E2F-6435-B032-4B1F-44B3E15B3F55}"/>
              </a:ext>
            </a:extLst>
          </p:cNvPr>
          <p:cNvSpPr>
            <a:spLocks noGrp="1"/>
          </p:cNvSpPr>
          <p:nvPr>
            <p:ph type="title"/>
          </p:nvPr>
        </p:nvSpPr>
        <p:spPr>
          <a:xfrm>
            <a:off x="652481" y="1382486"/>
            <a:ext cx="3547581" cy="4093028"/>
          </a:xfrm>
        </p:spPr>
        <p:txBody>
          <a:bodyPr anchor="ctr">
            <a:normAutofit/>
          </a:bodyPr>
          <a:lstStyle/>
          <a:p>
            <a:r>
              <a:rPr lang="en-GB" sz="4400" b="1"/>
              <a:t>Link to Food Culture </a:t>
            </a:r>
            <a:endParaRPr lang="en-IN" sz="4400" b="1"/>
          </a:p>
        </p:txBody>
      </p:sp>
      <p:grpSp>
        <p:nvGrpSpPr>
          <p:cNvPr id="11" name="Group 10">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2" name="Straight Connector 11">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5"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6" name="Isosceles Triangle 15">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7"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8"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9"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0" name="Isosceles Triangle 19">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grpSp>
      <p:sp>
        <p:nvSpPr>
          <p:cNvPr id="22" name="Rectangle 21">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1C530FB-9107-BC9E-40D7-61A7D721A372}"/>
              </a:ext>
            </a:extLst>
          </p:cNvPr>
          <p:cNvGraphicFramePr>
            <a:graphicFrameLocks noGrp="1"/>
          </p:cNvGraphicFramePr>
          <p:nvPr>
            <p:ph idx="1"/>
            <p:extLst>
              <p:ext uri="{D42A27DB-BD31-4B8C-83A1-F6EECF244321}">
                <p14:modId xmlns:p14="http://schemas.microsoft.com/office/powerpoint/2010/main" val="567418375"/>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354009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787078E-E5C1-D635-1322-E0A740B3E20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7BE50DF-F643-4BCD-E238-156265D9BE3A}"/>
              </a:ext>
            </a:extLst>
          </p:cNvPr>
          <p:cNvSpPr>
            <a:spLocks noGrp="1"/>
          </p:cNvSpPr>
          <p:nvPr>
            <p:ph type="title"/>
          </p:nvPr>
        </p:nvSpPr>
        <p:spPr>
          <a:xfrm>
            <a:off x="6090445" y="609600"/>
            <a:ext cx="4991430" cy="1320800"/>
          </a:xfrm>
        </p:spPr>
        <p:txBody>
          <a:bodyPr anchor="ctr">
            <a:normAutofit fontScale="90000"/>
          </a:bodyPr>
          <a:lstStyle/>
          <a:p>
            <a:pPr>
              <a:lnSpc>
                <a:spcPct val="90000"/>
              </a:lnSpc>
            </a:pPr>
            <a:r>
              <a:rPr lang="en-IN" sz="3200" b="1" dirty="0"/>
              <a:t>Romanian Hospitality as High-Context Communication</a:t>
            </a:r>
          </a:p>
        </p:txBody>
      </p:sp>
      <p:sp>
        <p:nvSpPr>
          <p:cNvPr id="3" name="Content Placeholder 2">
            <a:extLst>
              <a:ext uri="{FF2B5EF4-FFF2-40B4-BE49-F238E27FC236}">
                <a16:creationId xmlns:a16="http://schemas.microsoft.com/office/drawing/2014/main" id="{B0665479-EDAE-72EE-9FA3-22918DD7220B}"/>
              </a:ext>
            </a:extLst>
          </p:cNvPr>
          <p:cNvSpPr>
            <a:spLocks noGrp="1"/>
          </p:cNvSpPr>
          <p:nvPr>
            <p:ph idx="1"/>
          </p:nvPr>
        </p:nvSpPr>
        <p:spPr>
          <a:xfrm>
            <a:off x="6094410" y="2485293"/>
            <a:ext cx="4991431" cy="3556070"/>
          </a:xfrm>
        </p:spPr>
        <p:txBody>
          <a:bodyPr anchor="ctr">
            <a:normAutofit/>
          </a:bodyPr>
          <a:lstStyle/>
          <a:p>
            <a:pPr lvl="0" algn="just">
              <a:lnSpc>
                <a:spcPct val="90000"/>
              </a:lnSpc>
              <a:spcAft>
                <a:spcPts val="1000"/>
              </a:spcAft>
            </a:pPr>
            <a:r>
              <a:rPr lang="en-IN" dirty="0"/>
              <a:t>Hosting guests with generous food portions is not just a meal—it communicates respect, sincerity, and goodwill (</a:t>
            </a:r>
            <a:r>
              <a:rPr lang="en-GB" dirty="0"/>
              <a:t>Dumitrache and Nae, 2023)</a:t>
            </a:r>
            <a:r>
              <a:rPr lang="en-IN" dirty="0"/>
              <a:t>.</a:t>
            </a:r>
          </a:p>
          <a:p>
            <a:pPr lvl="0" algn="just">
              <a:lnSpc>
                <a:spcPct val="90000"/>
              </a:lnSpc>
              <a:spcAft>
                <a:spcPts val="1000"/>
              </a:spcAft>
            </a:pPr>
            <a:r>
              <a:rPr lang="en-IN" dirty="0"/>
              <a:t>Refusing food may be interpreted as distancing or rejecting the relationship.</a:t>
            </a:r>
          </a:p>
          <a:p>
            <a:pPr algn="just">
              <a:lnSpc>
                <a:spcPct val="90000"/>
              </a:lnSpc>
              <a:spcAft>
                <a:spcPts val="1000"/>
              </a:spcAft>
            </a:pPr>
            <a:r>
              <a:rPr lang="en-IN" dirty="0"/>
              <a:t>Business meetings often begin with coffee, </a:t>
            </a:r>
            <a:r>
              <a:rPr lang="en-IN" i="1" dirty="0" err="1"/>
              <a:t>papanasi</a:t>
            </a:r>
            <a:r>
              <a:rPr lang="en-IN" dirty="0"/>
              <a:t> (dessert), or local snacks.</a:t>
            </a:r>
          </a:p>
        </p:txBody>
      </p:sp>
      <p:pic>
        <p:nvPicPr>
          <p:cNvPr id="1026" name="Picture 2" descr="Understanding High-Context vs. Low-Context Communication: Navigating Global  Interactions">
            <a:extLst>
              <a:ext uri="{FF2B5EF4-FFF2-40B4-BE49-F238E27FC236}">
                <a16:creationId xmlns:a16="http://schemas.microsoft.com/office/drawing/2014/main" id="{EB9D5442-E870-447F-D451-E5A820596FE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52200"/>
          <a:stretch>
            <a:fillRect/>
          </a:stretch>
        </p:blipFill>
        <p:spPr bwMode="auto">
          <a:xfrm>
            <a:off x="1106159" y="804672"/>
            <a:ext cx="4450303" cy="5237021"/>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63740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C282C70-04AB-AB82-DCE0-DD7F5363730F}"/>
            </a:ext>
          </a:extLst>
        </p:cNvPr>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8" name="Isosceles Triangle 17">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87B000EC-0C50-F01E-AC2C-716B04BB51C9}"/>
              </a:ext>
            </a:extLst>
          </p:cNvPr>
          <p:cNvSpPr>
            <a:spLocks noGrp="1"/>
          </p:cNvSpPr>
          <p:nvPr>
            <p:ph type="title"/>
          </p:nvPr>
        </p:nvSpPr>
        <p:spPr>
          <a:xfrm>
            <a:off x="673754" y="643467"/>
            <a:ext cx="4203045" cy="1375608"/>
          </a:xfrm>
        </p:spPr>
        <p:txBody>
          <a:bodyPr anchor="ctr">
            <a:normAutofit/>
          </a:bodyPr>
          <a:lstStyle/>
          <a:p>
            <a:r>
              <a:rPr lang="en-IN" sz="3300" b="1" dirty="0">
                <a:solidFill>
                  <a:schemeClr val="bg1"/>
                </a:solidFill>
              </a:rPr>
              <a:t>Food as a Trust-Building Mechanism</a:t>
            </a:r>
          </a:p>
        </p:txBody>
      </p:sp>
      <p:sp>
        <p:nvSpPr>
          <p:cNvPr id="3" name="Content Placeholder 2">
            <a:extLst>
              <a:ext uri="{FF2B5EF4-FFF2-40B4-BE49-F238E27FC236}">
                <a16:creationId xmlns:a16="http://schemas.microsoft.com/office/drawing/2014/main" id="{CAF23B4C-4BC5-E82B-8E72-D6D538810D08}"/>
              </a:ext>
            </a:extLst>
          </p:cNvPr>
          <p:cNvSpPr>
            <a:spLocks noGrp="1"/>
          </p:cNvSpPr>
          <p:nvPr>
            <p:ph idx="1"/>
          </p:nvPr>
        </p:nvSpPr>
        <p:spPr>
          <a:xfrm>
            <a:off x="673754" y="2160590"/>
            <a:ext cx="3973943" cy="3440110"/>
          </a:xfrm>
        </p:spPr>
        <p:txBody>
          <a:bodyPr>
            <a:normAutofit/>
          </a:bodyPr>
          <a:lstStyle/>
          <a:p>
            <a:pPr lvl="0" algn="just"/>
            <a:r>
              <a:rPr lang="en-IN" dirty="0">
                <a:solidFill>
                  <a:schemeClr val="bg1"/>
                </a:solidFill>
              </a:rPr>
              <a:t>In collectivist cultures like Romania, people prefer to do business with those they trust personally.</a:t>
            </a:r>
          </a:p>
          <a:p>
            <a:pPr lvl="0" algn="just"/>
            <a:r>
              <a:rPr lang="en-IN" dirty="0">
                <a:solidFill>
                  <a:schemeClr val="bg1"/>
                </a:solidFill>
              </a:rPr>
              <a:t>Accepting invitations to dinners is essential in building rapport (</a:t>
            </a:r>
            <a:r>
              <a:rPr lang="en-GB" dirty="0" err="1">
                <a:solidFill>
                  <a:schemeClr val="bg1"/>
                </a:solidFill>
              </a:rPr>
              <a:t>Salanţă</a:t>
            </a:r>
            <a:r>
              <a:rPr lang="en-GB" dirty="0">
                <a:solidFill>
                  <a:schemeClr val="bg1"/>
                </a:solidFill>
              </a:rPr>
              <a:t> </a:t>
            </a:r>
            <a:r>
              <a:rPr lang="en-GB" i="1" dirty="0">
                <a:solidFill>
                  <a:schemeClr val="bg1"/>
                </a:solidFill>
              </a:rPr>
              <a:t>et al., </a:t>
            </a:r>
            <a:r>
              <a:rPr lang="en-GB" dirty="0">
                <a:solidFill>
                  <a:schemeClr val="bg1"/>
                </a:solidFill>
              </a:rPr>
              <a:t>2015)</a:t>
            </a:r>
            <a:r>
              <a:rPr lang="en-IN" dirty="0">
                <a:solidFill>
                  <a:schemeClr val="bg1"/>
                </a:solidFill>
              </a:rPr>
              <a:t>.</a:t>
            </a:r>
          </a:p>
          <a:p>
            <a:pPr lvl="0" algn="just"/>
            <a:r>
              <a:rPr lang="en-IN" dirty="0">
                <a:solidFill>
                  <a:schemeClr val="bg1"/>
                </a:solidFill>
              </a:rPr>
              <a:t>Discussion of business topics might occur only after a shared meal has reduced social distance.</a:t>
            </a:r>
          </a:p>
        </p:txBody>
      </p:sp>
      <p:pic>
        <p:nvPicPr>
          <p:cNvPr id="5" name="Picture 4" descr="Variety of fresh salads">
            <a:extLst>
              <a:ext uri="{FF2B5EF4-FFF2-40B4-BE49-F238E27FC236}">
                <a16:creationId xmlns:a16="http://schemas.microsoft.com/office/drawing/2014/main" id="{D118F631-6060-8135-CA2A-23C944F2DDCF}"/>
              </a:ext>
            </a:extLst>
          </p:cNvPr>
          <p:cNvPicPr>
            <a:picLocks noChangeAspect="1"/>
          </p:cNvPicPr>
          <p:nvPr/>
        </p:nvPicPr>
        <p:blipFill>
          <a:blip r:embed="rId3"/>
          <a:srcRect l="19131" r="28358" b="-2"/>
          <a:stretch>
            <a:fillRect/>
          </a:stretch>
        </p:blipFill>
        <p:spPr>
          <a:xfrm>
            <a:off x="6740313" y="972608"/>
            <a:ext cx="3854875" cy="4900269"/>
          </a:xfrm>
          <a:prstGeom prst="rect">
            <a:avLst/>
          </a:prstGeom>
        </p:spPr>
      </p:pic>
      <p:sp>
        <p:nvSpPr>
          <p:cNvPr id="20" name="Isosceles Triangle 19">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5255209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8984E64-380F-F6A4-EAAC-B172DF1CD28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E26A504-E69D-728B-84C4-83D24016F2D4}"/>
              </a:ext>
            </a:extLst>
          </p:cNvPr>
          <p:cNvSpPr>
            <a:spLocks noGrp="1"/>
          </p:cNvSpPr>
          <p:nvPr>
            <p:ph type="title"/>
          </p:nvPr>
        </p:nvSpPr>
        <p:spPr>
          <a:xfrm>
            <a:off x="5536734" y="609600"/>
            <a:ext cx="4592004" cy="1320800"/>
          </a:xfrm>
        </p:spPr>
        <p:txBody>
          <a:bodyPr>
            <a:normAutofit/>
          </a:bodyPr>
          <a:lstStyle/>
          <a:p>
            <a:pPr>
              <a:lnSpc>
                <a:spcPct val="90000"/>
              </a:lnSpc>
            </a:pPr>
            <a:r>
              <a:rPr lang="en-IN" sz="2800" b="1" dirty="0"/>
              <a:t>Traditional Foods as Cultural Symbols</a:t>
            </a:r>
          </a:p>
        </p:txBody>
      </p:sp>
      <p:sp>
        <p:nvSpPr>
          <p:cNvPr id="3" name="Content Placeholder 2">
            <a:extLst>
              <a:ext uri="{FF2B5EF4-FFF2-40B4-BE49-F238E27FC236}">
                <a16:creationId xmlns:a16="http://schemas.microsoft.com/office/drawing/2014/main" id="{376EFA8F-A339-6428-1AD4-90B17C06DBD5}"/>
              </a:ext>
            </a:extLst>
          </p:cNvPr>
          <p:cNvSpPr>
            <a:spLocks noGrp="1"/>
          </p:cNvSpPr>
          <p:nvPr>
            <p:ph idx="1"/>
          </p:nvPr>
        </p:nvSpPr>
        <p:spPr>
          <a:xfrm>
            <a:off x="5209563" y="2160589"/>
            <a:ext cx="4919175" cy="3880773"/>
          </a:xfrm>
        </p:spPr>
        <p:txBody>
          <a:bodyPr>
            <a:normAutofit lnSpcReduction="10000"/>
          </a:bodyPr>
          <a:lstStyle/>
          <a:p>
            <a:pPr lvl="0" algn="just">
              <a:lnSpc>
                <a:spcPct val="90000"/>
              </a:lnSpc>
            </a:pPr>
            <a:r>
              <a:rPr lang="en-IN" dirty="0"/>
              <a:t>Traditional foods reflect Romania’s cultural identity and historical roots.</a:t>
            </a:r>
          </a:p>
          <a:p>
            <a:pPr lvl="0" algn="just">
              <a:lnSpc>
                <a:spcPct val="90000"/>
              </a:lnSpc>
            </a:pPr>
            <a:r>
              <a:rPr lang="en-IN" i="1" dirty="0" err="1"/>
              <a:t>Sarmale</a:t>
            </a:r>
            <a:r>
              <a:rPr lang="en-IN" dirty="0"/>
              <a:t> symbolises family unity and festive togetherness (</a:t>
            </a:r>
            <a:r>
              <a:rPr lang="en-GB" dirty="0" err="1"/>
              <a:t>Gutium</a:t>
            </a:r>
            <a:r>
              <a:rPr lang="en-GB" dirty="0"/>
              <a:t> </a:t>
            </a:r>
            <a:r>
              <a:rPr lang="en-GB" i="1" dirty="0"/>
              <a:t>et al., </a:t>
            </a:r>
            <a:r>
              <a:rPr lang="en-GB" dirty="0"/>
              <a:t>2020)</a:t>
            </a:r>
            <a:r>
              <a:rPr lang="en-IN" dirty="0"/>
              <a:t>.</a:t>
            </a:r>
          </a:p>
          <a:p>
            <a:pPr lvl="0" algn="just">
              <a:lnSpc>
                <a:spcPct val="90000"/>
              </a:lnSpc>
            </a:pPr>
            <a:r>
              <a:rPr lang="en-IN" i="1" dirty="0"/>
              <a:t>Mamaliga</a:t>
            </a:r>
            <a:r>
              <a:rPr lang="en-IN" dirty="0"/>
              <a:t> represents simplicity, comfort, and cultural continuity.</a:t>
            </a:r>
          </a:p>
          <a:p>
            <a:pPr lvl="0" algn="just">
              <a:lnSpc>
                <a:spcPct val="90000"/>
              </a:lnSpc>
            </a:pPr>
            <a:r>
              <a:rPr lang="en-IN" i="1" dirty="0" err="1"/>
              <a:t>Cozonac</a:t>
            </a:r>
            <a:r>
              <a:rPr lang="en-IN" dirty="0"/>
              <a:t> signifies celebration, warmth, and shared traditions.</a:t>
            </a:r>
          </a:p>
          <a:p>
            <a:pPr lvl="0" algn="just">
              <a:lnSpc>
                <a:spcPct val="90000"/>
              </a:lnSpc>
            </a:pPr>
            <a:r>
              <a:rPr lang="en-IN" dirty="0"/>
              <a:t>These dishes pass meanings across generations, reinforcing cultural memory.</a:t>
            </a:r>
          </a:p>
          <a:p>
            <a:pPr lvl="0" algn="just">
              <a:lnSpc>
                <a:spcPct val="90000"/>
              </a:lnSpc>
            </a:pPr>
            <a:r>
              <a:rPr lang="en-IN" dirty="0"/>
              <a:t>Food traditions align with Samovar’s shared meaning systems concept.</a:t>
            </a:r>
          </a:p>
        </p:txBody>
      </p:sp>
      <p:pic>
        <p:nvPicPr>
          <p:cNvPr id="2050" name="Picture 2" descr="Must-Try Romanian Foods In Bucharest Guide">
            <a:extLst>
              <a:ext uri="{FF2B5EF4-FFF2-40B4-BE49-F238E27FC236}">
                <a16:creationId xmlns:a16="http://schemas.microsoft.com/office/drawing/2014/main" id="{0EF4D15C-277F-C6FA-FE05-7A9C533BD18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3275" r="31689" b="1"/>
          <a:stretch>
            <a:fillRect/>
          </a:stretch>
        </p:blipFill>
        <p:spPr bwMode="auto">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a:noFill/>
          <a:extLst>
            <a:ext uri="{909E8E84-426E-40DD-AFC4-6F175D3DCCD1}">
              <a14:hiddenFill xmlns:a14="http://schemas.microsoft.com/office/drawing/2010/main">
                <a:solidFill>
                  <a:srgbClr val="FFFFFF"/>
                </a:solidFill>
              </a14:hiddenFill>
            </a:ext>
          </a:extLst>
        </p:spPr>
      </p:pic>
      <p:sp>
        <p:nvSpPr>
          <p:cNvPr id="2055" name="Isosceles Triangle 2054">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Tree>
    <p:extLst>
      <p:ext uri="{BB962C8B-B14F-4D97-AF65-F5344CB8AC3E}">
        <p14:creationId xmlns:p14="http://schemas.microsoft.com/office/powerpoint/2010/main" val="26060145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F37DDBD-E69C-A6ED-2B53-D0AC5FDB0F5E}"/>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Isosceles Triangle 12">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9A1A940C-229C-F001-3FBC-E6DC270F557A}"/>
              </a:ext>
            </a:extLst>
          </p:cNvPr>
          <p:cNvSpPr>
            <a:spLocks noGrp="1"/>
          </p:cNvSpPr>
          <p:nvPr>
            <p:ph type="title"/>
          </p:nvPr>
        </p:nvSpPr>
        <p:spPr>
          <a:xfrm>
            <a:off x="673754" y="643467"/>
            <a:ext cx="4203045" cy="1375608"/>
          </a:xfrm>
        </p:spPr>
        <p:txBody>
          <a:bodyPr anchor="ctr">
            <a:normAutofit/>
          </a:bodyPr>
          <a:lstStyle/>
          <a:p>
            <a:r>
              <a:rPr lang="en-IN" sz="3300" b="1">
                <a:solidFill>
                  <a:schemeClr val="bg1"/>
                </a:solidFill>
              </a:rPr>
              <a:t>Hierarchy Reflected in Dining Etiquette</a:t>
            </a:r>
            <a:endParaRPr lang="en-IN" sz="3300">
              <a:solidFill>
                <a:schemeClr val="bg1"/>
              </a:solidFill>
            </a:endParaRPr>
          </a:p>
        </p:txBody>
      </p:sp>
      <p:sp>
        <p:nvSpPr>
          <p:cNvPr id="3" name="Content Placeholder 2">
            <a:extLst>
              <a:ext uri="{FF2B5EF4-FFF2-40B4-BE49-F238E27FC236}">
                <a16:creationId xmlns:a16="http://schemas.microsoft.com/office/drawing/2014/main" id="{FEF1C7A1-31A5-0FFC-8974-B3AE716DF4BD}"/>
              </a:ext>
            </a:extLst>
          </p:cNvPr>
          <p:cNvSpPr>
            <a:spLocks noGrp="1"/>
          </p:cNvSpPr>
          <p:nvPr>
            <p:ph idx="1"/>
          </p:nvPr>
        </p:nvSpPr>
        <p:spPr>
          <a:xfrm>
            <a:off x="673754" y="2160590"/>
            <a:ext cx="3973943" cy="3440110"/>
          </a:xfrm>
        </p:spPr>
        <p:txBody>
          <a:bodyPr>
            <a:normAutofit fontScale="85000" lnSpcReduction="20000"/>
          </a:bodyPr>
          <a:lstStyle/>
          <a:p>
            <a:pPr algn="just"/>
            <a:r>
              <a:rPr lang="en-US" dirty="0">
                <a:solidFill>
                  <a:schemeClr val="bg1"/>
                </a:solidFill>
              </a:rPr>
              <a:t>High power distance emphasises respect for senior authority figures (</a:t>
            </a:r>
            <a:r>
              <a:rPr lang="en-US" dirty="0" err="1">
                <a:solidFill>
                  <a:schemeClr val="bg1"/>
                </a:solidFill>
              </a:rPr>
              <a:t>Hurduzeu</a:t>
            </a:r>
            <a:r>
              <a:rPr lang="en-US" dirty="0">
                <a:solidFill>
                  <a:schemeClr val="bg1"/>
                </a:solidFill>
              </a:rPr>
              <a:t>, 2015).</a:t>
            </a:r>
          </a:p>
          <a:p>
            <a:pPr algn="just"/>
            <a:r>
              <a:rPr lang="en-US" dirty="0">
                <a:solidFill>
                  <a:schemeClr val="bg1"/>
                </a:solidFill>
              </a:rPr>
              <a:t>Hosts or seniors eating first reflects hierarchical expectations.</a:t>
            </a:r>
          </a:p>
          <a:p>
            <a:pPr algn="just"/>
            <a:r>
              <a:rPr lang="en-US" dirty="0">
                <a:solidFill>
                  <a:schemeClr val="bg1"/>
                </a:solidFill>
              </a:rPr>
              <a:t>Seating arrangements display rank and social status clearly.</a:t>
            </a:r>
          </a:p>
          <a:p>
            <a:pPr algn="just"/>
            <a:r>
              <a:rPr lang="en-US" dirty="0">
                <a:solidFill>
                  <a:schemeClr val="bg1"/>
                </a:solidFill>
              </a:rPr>
              <a:t>Formal introductions reinforce structured, respectful communication norms.</a:t>
            </a:r>
          </a:p>
          <a:p>
            <a:pPr algn="just"/>
            <a:r>
              <a:rPr lang="en-US" dirty="0" err="1">
                <a:solidFill>
                  <a:schemeClr val="bg1"/>
                </a:solidFill>
              </a:rPr>
              <a:t>Behaviour</a:t>
            </a:r>
            <a:r>
              <a:rPr lang="en-US" dirty="0">
                <a:solidFill>
                  <a:schemeClr val="bg1"/>
                </a:solidFill>
              </a:rPr>
              <a:t> shows acceptance of unequal power relationships.</a:t>
            </a:r>
          </a:p>
          <a:p>
            <a:pPr algn="just"/>
            <a:r>
              <a:rPr lang="en-US" dirty="0">
                <a:solidFill>
                  <a:schemeClr val="bg1"/>
                </a:solidFill>
              </a:rPr>
              <a:t>Dining etiquette aligns with Hofstede’s high power distance culture.</a:t>
            </a:r>
          </a:p>
        </p:txBody>
      </p:sp>
      <p:pic>
        <p:nvPicPr>
          <p:cNvPr id="4" name="Picture 3">
            <a:extLst>
              <a:ext uri="{FF2B5EF4-FFF2-40B4-BE49-F238E27FC236}">
                <a16:creationId xmlns:a16="http://schemas.microsoft.com/office/drawing/2014/main" id="{2163B9CC-3EC2-6247-3623-E7A73AAB643B}"/>
              </a:ext>
            </a:extLst>
          </p:cNvPr>
          <p:cNvPicPr>
            <a:picLocks noChangeAspect="1"/>
          </p:cNvPicPr>
          <p:nvPr/>
        </p:nvPicPr>
        <p:blipFill>
          <a:blip r:embed="rId3"/>
          <a:stretch>
            <a:fillRect/>
          </a:stretch>
        </p:blipFill>
        <p:spPr>
          <a:xfrm>
            <a:off x="6096001" y="1718958"/>
            <a:ext cx="5143500" cy="3407568"/>
          </a:xfrm>
          <a:prstGeom prst="rect">
            <a:avLst/>
          </a:prstGeom>
        </p:spPr>
      </p:pic>
      <p:sp>
        <p:nvSpPr>
          <p:cNvPr id="15" name="Isosceles Triangle 14">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24352519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7DAC740-81A5-7DAD-9A1E-19977E3D46A6}"/>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19120C-70F7-AACC-9E89-60E67C2D726D}"/>
              </a:ext>
            </a:extLst>
          </p:cNvPr>
          <p:cNvSpPr>
            <a:spLocks noGrp="1"/>
          </p:cNvSpPr>
          <p:nvPr>
            <p:ph type="title"/>
          </p:nvPr>
        </p:nvSpPr>
        <p:spPr>
          <a:xfrm>
            <a:off x="652481" y="1382486"/>
            <a:ext cx="3547581" cy="4093028"/>
          </a:xfrm>
        </p:spPr>
        <p:txBody>
          <a:bodyPr anchor="ctr">
            <a:normAutofit/>
          </a:bodyPr>
          <a:lstStyle/>
          <a:p>
            <a:r>
              <a:rPr lang="en-IN" sz="4400" b="1"/>
              <a:t>Celebratory Rituals and Business</a:t>
            </a:r>
          </a:p>
        </p:txBody>
      </p:sp>
      <p:grpSp>
        <p:nvGrpSpPr>
          <p:cNvPr id="11" name="Group 10">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2" name="Straight Connector 11">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5"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6" name="Isosceles Triangle 15">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7"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8"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9"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0" name="Isosceles Triangle 19">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grpSp>
      <p:sp>
        <p:nvSpPr>
          <p:cNvPr id="22" name="Rectangle 21">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77F9991-8F83-9F68-525F-B2DDD2A5B250}"/>
              </a:ext>
            </a:extLst>
          </p:cNvPr>
          <p:cNvGraphicFramePr>
            <a:graphicFrameLocks noGrp="1"/>
          </p:cNvGraphicFramePr>
          <p:nvPr>
            <p:ph idx="1"/>
            <p:extLst>
              <p:ext uri="{D42A27DB-BD31-4B8C-83A1-F6EECF244321}">
                <p14:modId xmlns:p14="http://schemas.microsoft.com/office/powerpoint/2010/main" val="1339439276"/>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504062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2C78933-8BF4-0151-32CD-9C4A5C866F27}"/>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4" name="Isosceles Triangle 13">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E9B379EC-654E-3F60-EA0D-07B7CC1A32F6}"/>
              </a:ext>
            </a:extLst>
          </p:cNvPr>
          <p:cNvSpPr>
            <a:spLocks noGrp="1"/>
          </p:cNvSpPr>
          <p:nvPr>
            <p:ph type="title"/>
          </p:nvPr>
        </p:nvSpPr>
        <p:spPr>
          <a:xfrm>
            <a:off x="673754" y="643467"/>
            <a:ext cx="4203045" cy="1375608"/>
          </a:xfrm>
        </p:spPr>
        <p:txBody>
          <a:bodyPr anchor="ctr">
            <a:normAutofit/>
          </a:bodyPr>
          <a:lstStyle/>
          <a:p>
            <a:pPr>
              <a:lnSpc>
                <a:spcPct val="90000"/>
              </a:lnSpc>
            </a:pPr>
            <a:r>
              <a:rPr lang="en-IN" sz="3100" b="1">
                <a:solidFill>
                  <a:schemeClr val="bg1"/>
                </a:solidFill>
              </a:rPr>
              <a:t>Short Case Example 1: Western Company Entering Romania</a:t>
            </a:r>
          </a:p>
        </p:txBody>
      </p:sp>
      <p:sp>
        <p:nvSpPr>
          <p:cNvPr id="3" name="Content Placeholder 2">
            <a:extLst>
              <a:ext uri="{FF2B5EF4-FFF2-40B4-BE49-F238E27FC236}">
                <a16:creationId xmlns:a16="http://schemas.microsoft.com/office/drawing/2014/main" id="{9F7F4D5F-C2B0-560F-B028-404DEDDF691E}"/>
              </a:ext>
            </a:extLst>
          </p:cNvPr>
          <p:cNvSpPr>
            <a:spLocks noGrp="1"/>
          </p:cNvSpPr>
          <p:nvPr>
            <p:ph idx="1"/>
          </p:nvPr>
        </p:nvSpPr>
        <p:spPr>
          <a:xfrm>
            <a:off x="444652" y="2160590"/>
            <a:ext cx="4203045" cy="4474672"/>
          </a:xfrm>
        </p:spPr>
        <p:txBody>
          <a:bodyPr>
            <a:normAutofit/>
          </a:bodyPr>
          <a:lstStyle/>
          <a:p>
            <a:pPr lvl="0" algn="just">
              <a:lnSpc>
                <a:spcPct val="90000"/>
              </a:lnSpc>
            </a:pPr>
            <a:r>
              <a:rPr lang="en-IN" dirty="0">
                <a:solidFill>
                  <a:schemeClr val="bg1"/>
                </a:solidFill>
              </a:rPr>
              <a:t>British manager expects quick, task-focused lunch for efficiency.</a:t>
            </a:r>
          </a:p>
          <a:p>
            <a:pPr lvl="0" algn="just">
              <a:lnSpc>
                <a:spcPct val="90000"/>
              </a:lnSpc>
            </a:pPr>
            <a:r>
              <a:rPr lang="en-IN" dirty="0">
                <a:solidFill>
                  <a:schemeClr val="bg1"/>
                </a:solidFill>
              </a:rPr>
              <a:t>Romanians prefer slow meals to build relational trust (</a:t>
            </a:r>
            <a:r>
              <a:rPr lang="en-GB" dirty="0" err="1">
                <a:solidFill>
                  <a:schemeClr val="bg1"/>
                </a:solidFill>
              </a:rPr>
              <a:t>Salanţă</a:t>
            </a:r>
            <a:r>
              <a:rPr lang="en-GB" dirty="0">
                <a:solidFill>
                  <a:schemeClr val="bg1"/>
                </a:solidFill>
              </a:rPr>
              <a:t> </a:t>
            </a:r>
            <a:r>
              <a:rPr lang="en-GB" i="1" dirty="0">
                <a:solidFill>
                  <a:schemeClr val="bg1"/>
                </a:solidFill>
              </a:rPr>
              <a:t>et al., </a:t>
            </a:r>
            <a:r>
              <a:rPr lang="en-GB" dirty="0">
                <a:solidFill>
                  <a:schemeClr val="bg1"/>
                </a:solidFill>
              </a:rPr>
              <a:t>2015)</a:t>
            </a:r>
            <a:r>
              <a:rPr lang="en-IN" dirty="0">
                <a:solidFill>
                  <a:schemeClr val="bg1"/>
                </a:solidFill>
              </a:rPr>
              <a:t>.</a:t>
            </a:r>
          </a:p>
          <a:p>
            <a:pPr lvl="0" algn="just">
              <a:lnSpc>
                <a:spcPct val="90000"/>
              </a:lnSpc>
            </a:pPr>
            <a:r>
              <a:rPr lang="en-IN" dirty="0">
                <a:solidFill>
                  <a:schemeClr val="bg1"/>
                </a:solidFill>
              </a:rPr>
              <a:t>Differing expectations create confusion and unmet social cues.</a:t>
            </a:r>
          </a:p>
          <a:p>
            <a:pPr lvl="0" algn="just">
              <a:lnSpc>
                <a:spcPct val="90000"/>
              </a:lnSpc>
            </a:pPr>
            <a:r>
              <a:rPr lang="en-IN" dirty="0">
                <a:solidFill>
                  <a:schemeClr val="bg1"/>
                </a:solidFill>
              </a:rPr>
              <a:t>British directness clashes with Romanian high-context communication.</a:t>
            </a:r>
          </a:p>
          <a:p>
            <a:pPr lvl="0" algn="just">
              <a:lnSpc>
                <a:spcPct val="90000"/>
              </a:lnSpc>
            </a:pPr>
            <a:r>
              <a:rPr lang="en-IN" dirty="0">
                <a:solidFill>
                  <a:schemeClr val="bg1"/>
                </a:solidFill>
              </a:rPr>
              <a:t>Lack of shared pace leads to perceived impatience or disinterest.</a:t>
            </a:r>
          </a:p>
          <a:p>
            <a:pPr algn="just">
              <a:lnSpc>
                <a:spcPct val="90000"/>
              </a:lnSpc>
            </a:pPr>
            <a:r>
              <a:rPr lang="en-IN" dirty="0">
                <a:solidFill>
                  <a:schemeClr val="bg1"/>
                </a:solidFill>
              </a:rPr>
              <a:t>Cultural priorities differ: efficiency versus relationship-building.</a:t>
            </a:r>
          </a:p>
        </p:txBody>
      </p:sp>
      <p:pic>
        <p:nvPicPr>
          <p:cNvPr id="5" name="Picture 4" descr="A cartoon of two men sitting at a table with food&#10;&#10;AI-generated content may be incorrect.">
            <a:extLst>
              <a:ext uri="{FF2B5EF4-FFF2-40B4-BE49-F238E27FC236}">
                <a16:creationId xmlns:a16="http://schemas.microsoft.com/office/drawing/2014/main" id="{DF85A0A1-2030-2D91-948F-85FE3A3BF54A}"/>
              </a:ext>
            </a:extLst>
          </p:cNvPr>
          <p:cNvPicPr>
            <a:picLocks noChangeAspect="1"/>
          </p:cNvPicPr>
          <p:nvPr/>
        </p:nvPicPr>
        <p:blipFill>
          <a:blip r:embed="rId3"/>
          <a:stretch>
            <a:fillRect/>
          </a:stretch>
        </p:blipFill>
        <p:spPr>
          <a:xfrm>
            <a:off x="5634699" y="1430214"/>
            <a:ext cx="6287436" cy="4196862"/>
          </a:xfrm>
          <a:prstGeom prst="rect">
            <a:avLst/>
          </a:prstGeom>
        </p:spPr>
      </p:pic>
      <p:sp>
        <p:nvSpPr>
          <p:cNvPr id="16" name="Isosceles Triangle 15">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10083188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994BE4C-A38F-678E-BB38-B79BE30B3947}"/>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4" name="Isosceles Triangle 13">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78AA4E0A-0A19-612B-98D9-DD1403D6D966}"/>
              </a:ext>
            </a:extLst>
          </p:cNvPr>
          <p:cNvSpPr>
            <a:spLocks noGrp="1"/>
          </p:cNvSpPr>
          <p:nvPr>
            <p:ph type="title"/>
          </p:nvPr>
        </p:nvSpPr>
        <p:spPr>
          <a:xfrm>
            <a:off x="673754" y="643467"/>
            <a:ext cx="4203045" cy="1375608"/>
          </a:xfrm>
        </p:spPr>
        <p:txBody>
          <a:bodyPr anchor="ctr">
            <a:normAutofit/>
          </a:bodyPr>
          <a:lstStyle/>
          <a:p>
            <a:pPr>
              <a:lnSpc>
                <a:spcPct val="90000"/>
              </a:lnSpc>
            </a:pPr>
            <a:r>
              <a:rPr lang="en-IN" sz="3100" b="1">
                <a:solidFill>
                  <a:schemeClr val="bg1"/>
                </a:solidFill>
              </a:rPr>
              <a:t>Short Case Example 2: Romanian Business Delegation Abroad</a:t>
            </a:r>
          </a:p>
        </p:txBody>
      </p:sp>
      <p:sp>
        <p:nvSpPr>
          <p:cNvPr id="3" name="Content Placeholder 2">
            <a:extLst>
              <a:ext uri="{FF2B5EF4-FFF2-40B4-BE49-F238E27FC236}">
                <a16:creationId xmlns:a16="http://schemas.microsoft.com/office/drawing/2014/main" id="{21144479-9DE9-F2E6-84D2-EB30BDC6A048}"/>
              </a:ext>
            </a:extLst>
          </p:cNvPr>
          <p:cNvSpPr>
            <a:spLocks noGrp="1"/>
          </p:cNvSpPr>
          <p:nvPr>
            <p:ph idx="1"/>
          </p:nvPr>
        </p:nvSpPr>
        <p:spPr>
          <a:xfrm>
            <a:off x="673754" y="2160590"/>
            <a:ext cx="3973943" cy="4438330"/>
          </a:xfrm>
        </p:spPr>
        <p:txBody>
          <a:bodyPr>
            <a:normAutofit lnSpcReduction="10000"/>
          </a:bodyPr>
          <a:lstStyle/>
          <a:p>
            <a:pPr lvl="0" algn="just">
              <a:lnSpc>
                <a:spcPct val="90000"/>
              </a:lnSpc>
            </a:pPr>
            <a:r>
              <a:rPr lang="en-IN" dirty="0">
                <a:solidFill>
                  <a:schemeClr val="bg1"/>
                </a:solidFill>
              </a:rPr>
              <a:t>Short, transactional lunches may seem cold to Romanian partners.</a:t>
            </a:r>
          </a:p>
          <a:p>
            <a:pPr lvl="0" algn="just">
              <a:lnSpc>
                <a:spcPct val="90000"/>
              </a:lnSpc>
            </a:pPr>
            <a:r>
              <a:rPr lang="en-IN" dirty="0">
                <a:solidFill>
                  <a:schemeClr val="bg1"/>
                </a:solidFill>
              </a:rPr>
              <a:t>Romanians expect warmth and conversation to build trust.</a:t>
            </a:r>
          </a:p>
          <a:p>
            <a:pPr lvl="0" algn="just">
              <a:lnSpc>
                <a:spcPct val="90000"/>
              </a:lnSpc>
            </a:pPr>
            <a:r>
              <a:rPr lang="en-IN" dirty="0">
                <a:solidFill>
                  <a:schemeClr val="bg1"/>
                </a:solidFill>
              </a:rPr>
              <a:t>Brief meetings signal disinterest or weak relationship commitment.</a:t>
            </a:r>
          </a:p>
          <a:p>
            <a:pPr lvl="0" algn="just">
              <a:lnSpc>
                <a:spcPct val="90000"/>
              </a:lnSpc>
            </a:pPr>
            <a:r>
              <a:rPr lang="en-IN" dirty="0">
                <a:solidFill>
                  <a:schemeClr val="bg1"/>
                </a:solidFill>
              </a:rPr>
              <a:t>Western efficiency clashes with Romanian relational expectations.</a:t>
            </a:r>
          </a:p>
          <a:p>
            <a:pPr lvl="0" algn="just">
              <a:lnSpc>
                <a:spcPct val="90000"/>
              </a:lnSpc>
            </a:pPr>
            <a:r>
              <a:rPr lang="en-IN" dirty="0">
                <a:solidFill>
                  <a:schemeClr val="bg1"/>
                </a:solidFill>
              </a:rPr>
              <a:t>Both sides misread intentions due to cultural differences.</a:t>
            </a:r>
          </a:p>
          <a:p>
            <a:pPr algn="just">
              <a:lnSpc>
                <a:spcPct val="90000"/>
              </a:lnSpc>
            </a:pPr>
            <a:r>
              <a:rPr lang="en-IN" dirty="0">
                <a:solidFill>
                  <a:schemeClr val="bg1"/>
                </a:solidFill>
              </a:rPr>
              <a:t>Miscommunication becomes reciprocal, affecting cooperation negatively (</a:t>
            </a:r>
            <a:r>
              <a:rPr lang="en-GB" dirty="0">
                <a:solidFill>
                  <a:schemeClr val="bg1"/>
                </a:solidFill>
              </a:rPr>
              <a:t>Korkut, </a:t>
            </a:r>
            <a:r>
              <a:rPr lang="en-GB" dirty="0" err="1">
                <a:solidFill>
                  <a:schemeClr val="bg1"/>
                </a:solidFill>
              </a:rPr>
              <a:t>Dolmacı</a:t>
            </a:r>
            <a:r>
              <a:rPr lang="en-GB" dirty="0">
                <a:solidFill>
                  <a:schemeClr val="bg1"/>
                </a:solidFill>
              </a:rPr>
              <a:t> and Karaca, 2018)</a:t>
            </a:r>
            <a:r>
              <a:rPr lang="en-IN" dirty="0">
                <a:solidFill>
                  <a:schemeClr val="bg1"/>
                </a:solidFill>
              </a:rPr>
              <a:t>.</a:t>
            </a:r>
          </a:p>
        </p:txBody>
      </p:sp>
      <p:pic>
        <p:nvPicPr>
          <p:cNvPr id="5" name="Picture 4" descr="A cartoon of a person and person sitting at a table with food&#10;&#10;AI-generated content may be incorrect.">
            <a:extLst>
              <a:ext uri="{FF2B5EF4-FFF2-40B4-BE49-F238E27FC236}">
                <a16:creationId xmlns:a16="http://schemas.microsoft.com/office/drawing/2014/main" id="{7DC51481-CA6B-9930-54E1-7679A1682539}"/>
              </a:ext>
            </a:extLst>
          </p:cNvPr>
          <p:cNvPicPr>
            <a:picLocks noChangeAspect="1"/>
          </p:cNvPicPr>
          <p:nvPr/>
        </p:nvPicPr>
        <p:blipFill>
          <a:blip r:embed="rId3"/>
          <a:stretch>
            <a:fillRect/>
          </a:stretch>
        </p:blipFill>
        <p:spPr>
          <a:xfrm>
            <a:off x="5550553" y="1725388"/>
            <a:ext cx="6229596" cy="4111532"/>
          </a:xfrm>
          <a:prstGeom prst="rect">
            <a:avLst/>
          </a:prstGeom>
        </p:spPr>
      </p:pic>
      <p:sp>
        <p:nvSpPr>
          <p:cNvPr id="16" name="Isosceles Triangle 15">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36959951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48C8749-FEB2-8AA6-C26A-47354C880D20}"/>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E99427-14A9-5011-2485-8C3148F344BB}"/>
              </a:ext>
            </a:extLst>
          </p:cNvPr>
          <p:cNvSpPr>
            <a:spLocks noGrp="1"/>
          </p:cNvSpPr>
          <p:nvPr>
            <p:ph type="title"/>
          </p:nvPr>
        </p:nvSpPr>
        <p:spPr>
          <a:xfrm>
            <a:off x="1286933" y="609600"/>
            <a:ext cx="10197494" cy="1099457"/>
          </a:xfrm>
        </p:spPr>
        <p:txBody>
          <a:bodyPr>
            <a:normAutofit/>
          </a:bodyPr>
          <a:lstStyle/>
          <a:p>
            <a:r>
              <a:rPr lang="en-IN" b="1" dirty="0"/>
              <a:t>Analysis of Key Communication Challenges</a:t>
            </a:r>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graphicFrame>
        <p:nvGraphicFramePr>
          <p:cNvPr id="5" name="Content Placeholder 2">
            <a:extLst>
              <a:ext uri="{FF2B5EF4-FFF2-40B4-BE49-F238E27FC236}">
                <a16:creationId xmlns:a16="http://schemas.microsoft.com/office/drawing/2014/main" id="{8B03DF35-33CF-B0A8-4828-8ABD737C95D5}"/>
              </a:ext>
            </a:extLst>
          </p:cNvPr>
          <p:cNvGraphicFramePr>
            <a:graphicFrameLocks noGrp="1"/>
          </p:cNvGraphicFramePr>
          <p:nvPr>
            <p:ph idx="1"/>
            <p:extLst>
              <p:ext uri="{D42A27DB-BD31-4B8C-83A1-F6EECF244321}">
                <p14:modId xmlns:p14="http://schemas.microsoft.com/office/powerpoint/2010/main" val="1167995225"/>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776262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5C91C89-5EDB-0B3E-9B6C-AF804B5EA772}"/>
            </a:ext>
          </a:extLst>
        </p:cNvPr>
        <p:cNvGrpSpPr/>
        <p:nvPr/>
      </p:nvGrpSpPr>
      <p:grpSpPr>
        <a:xfrm>
          <a:off x="0" y="0"/>
          <a:ext cx="0" cy="0"/>
          <a:chOff x="0" y="0"/>
          <a:chExt cx="0" cy="0"/>
        </a:xfrm>
      </p:grpSpPr>
      <p:pic>
        <p:nvPicPr>
          <p:cNvPr id="3074" name="Picture 2" descr="The Power of Shared Meals - Corporate Caterers">
            <a:extLst>
              <a:ext uri="{FF2B5EF4-FFF2-40B4-BE49-F238E27FC236}">
                <a16:creationId xmlns:a16="http://schemas.microsoft.com/office/drawing/2014/main" id="{928C164B-3502-2134-703A-F775A2627F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7129" r="3" b="3"/>
          <a:stretch>
            <a:fillRect/>
          </a:stretch>
        </p:blipFill>
        <p:spPr bwMode="auto">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5B7AC00-855F-4E47-ADF1-E7FCE9C427FC}"/>
              </a:ext>
            </a:extLst>
          </p:cNvPr>
          <p:cNvSpPr>
            <a:spLocks noGrp="1"/>
          </p:cNvSpPr>
          <p:nvPr>
            <p:ph type="title"/>
          </p:nvPr>
        </p:nvSpPr>
        <p:spPr>
          <a:xfrm>
            <a:off x="677333" y="304802"/>
            <a:ext cx="3851123" cy="1320800"/>
          </a:xfrm>
        </p:spPr>
        <p:txBody>
          <a:bodyPr>
            <a:normAutofit/>
          </a:bodyPr>
          <a:lstStyle/>
          <a:p>
            <a:pPr>
              <a:lnSpc>
                <a:spcPct val="90000"/>
              </a:lnSpc>
            </a:pPr>
            <a:r>
              <a:rPr lang="en-IN" sz="2800" b="1" dirty="0"/>
              <a:t>Analysis of Key Communication Opportunities</a:t>
            </a:r>
          </a:p>
        </p:txBody>
      </p:sp>
      <p:sp>
        <p:nvSpPr>
          <p:cNvPr id="3" name="Content Placeholder 2">
            <a:extLst>
              <a:ext uri="{FF2B5EF4-FFF2-40B4-BE49-F238E27FC236}">
                <a16:creationId xmlns:a16="http://schemas.microsoft.com/office/drawing/2014/main" id="{5706186C-BB1D-5718-E32E-6F4F919013A3}"/>
              </a:ext>
            </a:extLst>
          </p:cNvPr>
          <p:cNvSpPr>
            <a:spLocks noGrp="1"/>
          </p:cNvSpPr>
          <p:nvPr>
            <p:ph idx="1"/>
          </p:nvPr>
        </p:nvSpPr>
        <p:spPr>
          <a:xfrm>
            <a:off x="677334" y="1855791"/>
            <a:ext cx="3851122" cy="4697411"/>
          </a:xfrm>
        </p:spPr>
        <p:txBody>
          <a:bodyPr>
            <a:normAutofit/>
          </a:bodyPr>
          <a:lstStyle/>
          <a:p>
            <a:pPr lvl="0" algn="just">
              <a:lnSpc>
                <a:spcPct val="90000"/>
              </a:lnSpc>
            </a:pPr>
            <a:r>
              <a:rPr lang="en-IN" dirty="0"/>
              <a:t>Hospitality strengthens trust and supports long-term business relationships.</a:t>
            </a:r>
          </a:p>
          <a:p>
            <a:pPr lvl="0" algn="just">
              <a:lnSpc>
                <a:spcPct val="90000"/>
              </a:lnSpc>
            </a:pPr>
            <a:r>
              <a:rPr lang="en-IN" dirty="0"/>
              <a:t>Food rituals reveal valuable market and consumer cultural insights.</a:t>
            </a:r>
          </a:p>
          <a:p>
            <a:pPr lvl="0" algn="just">
              <a:lnSpc>
                <a:spcPct val="90000"/>
              </a:lnSpc>
            </a:pPr>
            <a:r>
              <a:rPr lang="en-IN" dirty="0"/>
              <a:t>Shared meals reduce hierarchy and encourage open communication (</a:t>
            </a:r>
            <a:r>
              <a:rPr lang="en-GB" dirty="0"/>
              <a:t>Veen, 2019)</a:t>
            </a:r>
            <a:r>
              <a:rPr lang="en-IN" dirty="0"/>
              <a:t>.</a:t>
            </a:r>
          </a:p>
          <a:p>
            <a:pPr lvl="0" algn="just">
              <a:lnSpc>
                <a:spcPct val="90000"/>
              </a:lnSpc>
            </a:pPr>
            <a:r>
              <a:rPr lang="en-IN" dirty="0"/>
              <a:t>Cultural bonding improves cooperation and partnership quality.</a:t>
            </a:r>
          </a:p>
          <a:p>
            <a:pPr lvl="0" algn="just">
              <a:lnSpc>
                <a:spcPct val="90000"/>
              </a:lnSpc>
            </a:pPr>
            <a:r>
              <a:rPr lang="en-IN" dirty="0"/>
              <a:t>Local traditions enhance brand authenticity and customer connection.</a:t>
            </a:r>
          </a:p>
        </p:txBody>
      </p:sp>
      <p:cxnSp>
        <p:nvCxnSpPr>
          <p:cNvPr id="3082" name="Straight Connector 3081">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081" name="Straight Connector 308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08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308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308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308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309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309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309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Tree>
    <p:extLst>
      <p:ext uri="{BB962C8B-B14F-4D97-AF65-F5344CB8AC3E}">
        <p14:creationId xmlns:p14="http://schemas.microsoft.com/office/powerpoint/2010/main" val="36510520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AC3C675-20E2-51AD-5D88-7F0573CB30D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06C4635-BE81-4AAF-38FD-4222FC704558}"/>
              </a:ext>
            </a:extLst>
          </p:cNvPr>
          <p:cNvSpPr>
            <a:spLocks noGrp="1"/>
          </p:cNvSpPr>
          <p:nvPr>
            <p:ph type="title"/>
          </p:nvPr>
        </p:nvSpPr>
        <p:spPr>
          <a:xfrm>
            <a:off x="2849562" y="609600"/>
            <a:ext cx="6424440" cy="1320800"/>
          </a:xfrm>
        </p:spPr>
        <p:txBody>
          <a:bodyPr>
            <a:normAutofit/>
          </a:bodyPr>
          <a:lstStyle/>
          <a:p>
            <a:r>
              <a:rPr lang="en-IN" b="1" dirty="0"/>
              <a:t>Use of Theory to Explain Issues</a:t>
            </a:r>
          </a:p>
        </p:txBody>
      </p:sp>
      <p:pic>
        <p:nvPicPr>
          <p:cNvPr id="5" name="Picture 4" descr="Red toy person in front of two lines of white figures">
            <a:extLst>
              <a:ext uri="{FF2B5EF4-FFF2-40B4-BE49-F238E27FC236}">
                <a16:creationId xmlns:a16="http://schemas.microsoft.com/office/drawing/2014/main" id="{3D66E95E-5DCC-D774-B926-AC6645A6533C}"/>
              </a:ext>
            </a:extLst>
          </p:cNvPr>
          <p:cNvPicPr>
            <a:picLocks noChangeAspect="1"/>
          </p:cNvPicPr>
          <p:nvPr/>
        </p:nvPicPr>
        <p:blipFill>
          <a:blip r:embed="rId3"/>
          <a:srcRect l="42146" r="31679"/>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9" name="Isosceles Triangle 8">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3" name="Content Placeholder 2">
            <a:extLst>
              <a:ext uri="{FF2B5EF4-FFF2-40B4-BE49-F238E27FC236}">
                <a16:creationId xmlns:a16="http://schemas.microsoft.com/office/drawing/2014/main" id="{8E8E16C2-1294-B2C3-4DDB-E1E4CEC19188}"/>
              </a:ext>
            </a:extLst>
          </p:cNvPr>
          <p:cNvSpPr>
            <a:spLocks noGrp="1"/>
          </p:cNvSpPr>
          <p:nvPr>
            <p:ph idx="1"/>
          </p:nvPr>
        </p:nvSpPr>
        <p:spPr>
          <a:xfrm>
            <a:off x="2849562" y="2160589"/>
            <a:ext cx="6424440" cy="3880773"/>
          </a:xfrm>
        </p:spPr>
        <p:txBody>
          <a:bodyPr>
            <a:normAutofit/>
          </a:bodyPr>
          <a:lstStyle/>
          <a:p>
            <a:pPr lvl="0" algn="just">
              <a:lnSpc>
                <a:spcPct val="90000"/>
              </a:lnSpc>
            </a:pPr>
            <a:r>
              <a:rPr lang="en-IN" dirty="0"/>
              <a:t>High-context style increases chances of misreading subtle communication cues.</a:t>
            </a:r>
          </a:p>
          <a:p>
            <a:pPr lvl="0" algn="just">
              <a:lnSpc>
                <a:spcPct val="90000"/>
              </a:lnSpc>
            </a:pPr>
            <a:r>
              <a:rPr lang="en-IN" dirty="0"/>
              <a:t>Hofstede’s power distance requires careful respect for hierarchy.</a:t>
            </a:r>
          </a:p>
          <a:p>
            <a:pPr lvl="0" algn="just">
              <a:lnSpc>
                <a:spcPct val="90000"/>
              </a:lnSpc>
            </a:pPr>
            <a:r>
              <a:rPr lang="en-IN" dirty="0"/>
              <a:t>Ignoring hierarchy may cause discomfort or perceived disrespect.</a:t>
            </a:r>
          </a:p>
          <a:p>
            <a:pPr lvl="0" algn="just">
              <a:lnSpc>
                <a:spcPct val="90000"/>
              </a:lnSpc>
            </a:pPr>
            <a:r>
              <a:rPr lang="en-IN" dirty="0"/>
              <a:t>Samovar highlights rituals carrying shared cultural meanings (</a:t>
            </a:r>
            <a:r>
              <a:rPr lang="en-GB" dirty="0"/>
              <a:t>Samovar, McDaniel and Jandt, 2010)</a:t>
            </a:r>
            <a:r>
              <a:rPr lang="en-IN" dirty="0"/>
              <a:t>.</a:t>
            </a:r>
          </a:p>
          <a:p>
            <a:pPr lvl="0" algn="just">
              <a:lnSpc>
                <a:spcPct val="90000"/>
              </a:lnSpc>
            </a:pPr>
            <a:r>
              <a:rPr lang="en-IN" dirty="0"/>
              <a:t>Misunderstanding food symbolism disrupts relational harmony.</a:t>
            </a:r>
          </a:p>
          <a:p>
            <a:pPr algn="just">
              <a:lnSpc>
                <a:spcPct val="90000"/>
              </a:lnSpc>
            </a:pPr>
            <a:r>
              <a:rPr lang="en-IN" dirty="0"/>
              <a:t>Theories explain why communication breakdowns frequently occur cross-culturally.</a:t>
            </a:r>
          </a:p>
        </p:txBody>
      </p:sp>
    </p:spTree>
    <p:extLst>
      <p:ext uri="{BB962C8B-B14F-4D97-AF65-F5344CB8AC3E}">
        <p14:creationId xmlns:p14="http://schemas.microsoft.com/office/powerpoint/2010/main" val="34018304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4540E92-AECC-52C6-8477-616A9087C1B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717DCC9-BD47-47C2-B354-8A0DCB9315D5}"/>
              </a:ext>
            </a:extLst>
          </p:cNvPr>
          <p:cNvSpPr>
            <a:spLocks noGrp="1"/>
          </p:cNvSpPr>
          <p:nvPr>
            <p:ph type="title"/>
          </p:nvPr>
        </p:nvSpPr>
        <p:spPr>
          <a:xfrm>
            <a:off x="677334" y="609600"/>
            <a:ext cx="8596668" cy="1320800"/>
          </a:xfrm>
        </p:spPr>
        <p:txBody>
          <a:bodyPr>
            <a:normAutofit/>
          </a:bodyPr>
          <a:lstStyle/>
          <a:p>
            <a:r>
              <a:rPr lang="en-IN" b="1" dirty="0"/>
              <a:t>Practical Recommendations for International Managers </a:t>
            </a:r>
            <a:endParaRPr lang="en-IN" dirty="0"/>
          </a:p>
        </p:txBody>
      </p:sp>
      <p:graphicFrame>
        <p:nvGraphicFramePr>
          <p:cNvPr id="5" name="Content Placeholder 2">
            <a:extLst>
              <a:ext uri="{FF2B5EF4-FFF2-40B4-BE49-F238E27FC236}">
                <a16:creationId xmlns:a16="http://schemas.microsoft.com/office/drawing/2014/main" id="{0974091B-1B1E-C791-5D1A-D289A832B70C}"/>
              </a:ext>
            </a:extLst>
          </p:cNvPr>
          <p:cNvGraphicFramePr>
            <a:graphicFrameLocks noGrp="1"/>
          </p:cNvGraphicFramePr>
          <p:nvPr>
            <p:ph idx="1"/>
            <p:extLst>
              <p:ext uri="{D42A27DB-BD31-4B8C-83A1-F6EECF244321}">
                <p14:modId xmlns:p14="http://schemas.microsoft.com/office/powerpoint/2010/main" val="3424064200"/>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251312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BEDEE6C-8EDE-A0F3-625D-C5FB17710B1E}"/>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F63D70-8F09-5967-871D-DF215F817303}"/>
              </a:ext>
            </a:extLst>
          </p:cNvPr>
          <p:cNvSpPr>
            <a:spLocks noGrp="1"/>
          </p:cNvSpPr>
          <p:nvPr>
            <p:ph type="title"/>
          </p:nvPr>
        </p:nvSpPr>
        <p:spPr>
          <a:xfrm>
            <a:off x="1286933" y="609600"/>
            <a:ext cx="10197494" cy="1099457"/>
          </a:xfrm>
        </p:spPr>
        <p:txBody>
          <a:bodyPr>
            <a:normAutofit/>
          </a:bodyPr>
          <a:lstStyle/>
          <a:p>
            <a:pPr>
              <a:lnSpc>
                <a:spcPct val="90000"/>
              </a:lnSpc>
            </a:pPr>
            <a:r>
              <a:rPr lang="en-IN" b="1" dirty="0"/>
              <a:t>Practical Recommendations for International Managers </a:t>
            </a:r>
            <a:endParaRPr lang="en-IN"/>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graphicFrame>
        <p:nvGraphicFramePr>
          <p:cNvPr id="5" name="Content Placeholder 2">
            <a:extLst>
              <a:ext uri="{FF2B5EF4-FFF2-40B4-BE49-F238E27FC236}">
                <a16:creationId xmlns:a16="http://schemas.microsoft.com/office/drawing/2014/main" id="{82E92D37-DE34-75CA-C29B-B541F563B4B2}"/>
              </a:ext>
            </a:extLst>
          </p:cNvPr>
          <p:cNvGraphicFramePr>
            <a:graphicFrameLocks noGrp="1"/>
          </p:cNvGraphicFramePr>
          <p:nvPr>
            <p:ph idx="1"/>
            <p:extLst>
              <p:ext uri="{D42A27DB-BD31-4B8C-83A1-F6EECF244321}">
                <p14:modId xmlns:p14="http://schemas.microsoft.com/office/powerpoint/2010/main" val="4097730291"/>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853606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06A3CFA-2538-0CF7-3D79-37B8B470C890}"/>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BA15D99-01F0-B5AD-A510-E211428B1828}"/>
              </a:ext>
            </a:extLst>
          </p:cNvPr>
          <p:cNvSpPr>
            <a:spLocks noGrp="1"/>
          </p:cNvSpPr>
          <p:nvPr>
            <p:ph type="title"/>
          </p:nvPr>
        </p:nvSpPr>
        <p:spPr>
          <a:xfrm>
            <a:off x="7181724" y="235002"/>
            <a:ext cx="4512989" cy="935462"/>
          </a:xfrm>
        </p:spPr>
        <p:txBody>
          <a:bodyPr anchor="ctr">
            <a:normAutofit fontScale="90000"/>
          </a:bodyPr>
          <a:lstStyle/>
          <a:p>
            <a:r>
              <a:rPr lang="en-IN" b="1" dirty="0">
                <a:solidFill>
                  <a:srgbClr val="FFFFFF"/>
                </a:solidFill>
              </a:rPr>
              <a:t>C</a:t>
            </a:r>
            <a:r>
              <a:rPr lang="en-IN" dirty="0">
                <a:solidFill>
                  <a:srgbClr val="FFFFFF"/>
                </a:solidFill>
              </a:rPr>
              <a:t>onclusion and Implications </a:t>
            </a:r>
          </a:p>
        </p:txBody>
      </p:sp>
      <p:pic>
        <p:nvPicPr>
          <p:cNvPr id="7" name="Graphic 6" descr="Board Room">
            <a:extLst>
              <a:ext uri="{FF2B5EF4-FFF2-40B4-BE49-F238E27FC236}">
                <a16:creationId xmlns:a16="http://schemas.microsoft.com/office/drawing/2014/main" id="{2BCF2927-221C-857C-008B-ADD96C50F0C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4A20AD09-5102-C4F4-5D77-09865319504D}"/>
              </a:ext>
            </a:extLst>
          </p:cNvPr>
          <p:cNvSpPr>
            <a:spLocks noGrp="1"/>
          </p:cNvSpPr>
          <p:nvPr>
            <p:ph idx="1"/>
          </p:nvPr>
        </p:nvSpPr>
        <p:spPr>
          <a:xfrm>
            <a:off x="7181725" y="1545062"/>
            <a:ext cx="4512988" cy="4610205"/>
          </a:xfrm>
        </p:spPr>
        <p:txBody>
          <a:bodyPr anchor="t">
            <a:normAutofit/>
          </a:bodyPr>
          <a:lstStyle/>
          <a:p>
            <a:pPr lvl="0" algn="just">
              <a:lnSpc>
                <a:spcPct val="90000"/>
              </a:lnSpc>
            </a:pPr>
            <a:r>
              <a:rPr lang="en-IN" dirty="0">
                <a:solidFill>
                  <a:srgbClr val="FFFFFF"/>
                </a:solidFill>
              </a:rPr>
              <a:t>Romanian food culture strongly shapes communication and business relationships.</a:t>
            </a:r>
          </a:p>
          <a:p>
            <a:pPr lvl="0" algn="just">
              <a:lnSpc>
                <a:spcPct val="90000"/>
              </a:lnSpc>
            </a:pPr>
            <a:r>
              <a:rPr lang="en-IN" dirty="0">
                <a:solidFill>
                  <a:srgbClr val="FFFFFF"/>
                </a:solidFill>
              </a:rPr>
              <a:t>Theories reveal why rituals, hierarchy, and hospitality matter.</a:t>
            </a:r>
          </a:p>
          <a:p>
            <a:pPr lvl="0" algn="just">
              <a:lnSpc>
                <a:spcPct val="90000"/>
              </a:lnSpc>
            </a:pPr>
            <a:r>
              <a:rPr lang="en-IN" dirty="0">
                <a:solidFill>
                  <a:srgbClr val="FFFFFF"/>
                </a:solidFill>
              </a:rPr>
              <a:t>Misunderstandings arise from context, pacing, and symbolic meanings.</a:t>
            </a:r>
          </a:p>
          <a:p>
            <a:pPr lvl="0" algn="just">
              <a:lnSpc>
                <a:spcPct val="90000"/>
              </a:lnSpc>
            </a:pPr>
            <a:r>
              <a:rPr lang="en-IN" dirty="0">
                <a:solidFill>
                  <a:srgbClr val="FFFFFF"/>
                </a:solidFill>
              </a:rPr>
              <a:t>Shared meals build trust and strengthen professional collaboration.</a:t>
            </a:r>
          </a:p>
          <a:p>
            <a:pPr lvl="0" algn="just">
              <a:lnSpc>
                <a:spcPct val="90000"/>
              </a:lnSpc>
            </a:pPr>
            <a:r>
              <a:rPr lang="en-IN" dirty="0">
                <a:solidFill>
                  <a:srgbClr val="FFFFFF"/>
                </a:solidFill>
              </a:rPr>
              <a:t>Cultural sensitivity improves negotiation and partnership outcomes.</a:t>
            </a:r>
          </a:p>
          <a:p>
            <a:pPr lvl="0" algn="just">
              <a:lnSpc>
                <a:spcPct val="90000"/>
              </a:lnSpc>
            </a:pPr>
            <a:r>
              <a:rPr lang="en-IN" dirty="0">
                <a:solidFill>
                  <a:srgbClr val="FFFFFF"/>
                </a:solidFill>
              </a:rPr>
              <a:t>Effective communication requires respecting traditions, hierarchy, and relational values.</a:t>
            </a:r>
          </a:p>
        </p:txBody>
      </p:sp>
    </p:spTree>
    <p:extLst>
      <p:ext uri="{BB962C8B-B14F-4D97-AF65-F5344CB8AC3E}">
        <p14:creationId xmlns:p14="http://schemas.microsoft.com/office/powerpoint/2010/main" val="8314490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3515AA-E6F7-3278-902A-3A36143F075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9FB8C25-2143-9847-6AB8-3D76A5A181B9}"/>
              </a:ext>
            </a:extLst>
          </p:cNvPr>
          <p:cNvSpPr>
            <a:spLocks noGrp="1"/>
          </p:cNvSpPr>
          <p:nvPr>
            <p:ph type="title"/>
          </p:nvPr>
        </p:nvSpPr>
        <p:spPr/>
        <p:txBody>
          <a:bodyPr/>
          <a:lstStyle/>
          <a:p>
            <a:r>
              <a:rPr lang="en-IN" b="1" dirty="0"/>
              <a:t>References </a:t>
            </a:r>
          </a:p>
        </p:txBody>
      </p:sp>
      <p:sp>
        <p:nvSpPr>
          <p:cNvPr id="3" name="Content Placeholder 2">
            <a:extLst>
              <a:ext uri="{FF2B5EF4-FFF2-40B4-BE49-F238E27FC236}">
                <a16:creationId xmlns:a16="http://schemas.microsoft.com/office/drawing/2014/main" id="{5C20E395-F59A-7683-54FF-EDF4D8DFEB3D}"/>
              </a:ext>
            </a:extLst>
          </p:cNvPr>
          <p:cNvSpPr>
            <a:spLocks noGrp="1"/>
          </p:cNvSpPr>
          <p:nvPr>
            <p:ph idx="1"/>
          </p:nvPr>
        </p:nvSpPr>
        <p:spPr>
          <a:xfrm>
            <a:off x="677334" y="1556657"/>
            <a:ext cx="8596668" cy="4974772"/>
          </a:xfrm>
        </p:spPr>
        <p:txBody>
          <a:bodyPr>
            <a:normAutofit fontScale="92500" lnSpcReduction="10000"/>
          </a:bodyPr>
          <a:lstStyle/>
          <a:p>
            <a:pPr algn="just">
              <a:spcBef>
                <a:spcPts val="100"/>
              </a:spcBef>
            </a:pPr>
            <a:r>
              <a:rPr lang="en-GB" sz="1400" dirty="0" err="1"/>
              <a:t>Aririguzoh</a:t>
            </a:r>
            <a:r>
              <a:rPr lang="en-GB" sz="1400" dirty="0"/>
              <a:t>, S., (2022). Communication competencies, culture and SDGs: effective processes to cross-cultural communication. </a:t>
            </a:r>
            <a:r>
              <a:rPr lang="en-GB" sz="1400" i="1" dirty="0"/>
              <a:t>Humanities and Social Sciences Communications</a:t>
            </a:r>
            <a:r>
              <a:rPr lang="en-GB" sz="1400" dirty="0"/>
              <a:t>, </a:t>
            </a:r>
            <a:r>
              <a:rPr lang="en-GB" sz="1400" i="1" dirty="0"/>
              <a:t>9</a:t>
            </a:r>
            <a:r>
              <a:rPr lang="en-GB" sz="1400" dirty="0"/>
              <a:t>(1), pp.1-11.</a:t>
            </a:r>
            <a:endParaRPr lang="en-IN" sz="1400" dirty="0"/>
          </a:p>
          <a:p>
            <a:pPr algn="just">
              <a:spcBef>
                <a:spcPts val="100"/>
              </a:spcBef>
            </a:pPr>
            <a:r>
              <a:rPr lang="en-GB" sz="1400" dirty="0"/>
              <a:t>Chaika, O.I., (2020). Communicative strategies in cross-cultural business environment. </a:t>
            </a:r>
            <a:r>
              <a:rPr lang="en-GB" sz="1400" i="1" dirty="0"/>
              <a:t>International Journal of Philology</a:t>
            </a:r>
            <a:r>
              <a:rPr lang="en-GB" sz="1400" dirty="0"/>
              <a:t>, </a:t>
            </a:r>
            <a:r>
              <a:rPr lang="en-GB" sz="1400" i="1" dirty="0"/>
              <a:t>11</a:t>
            </a:r>
            <a:r>
              <a:rPr lang="en-GB" sz="1400" dirty="0"/>
              <a:t>(1), pp.114-121.</a:t>
            </a:r>
            <a:endParaRPr lang="en-IN" sz="1400" dirty="0"/>
          </a:p>
          <a:p>
            <a:pPr algn="just">
              <a:spcBef>
                <a:spcPts val="100"/>
              </a:spcBef>
            </a:pPr>
            <a:r>
              <a:rPr lang="en-GB" sz="1400" dirty="0"/>
              <a:t>Chee-Beng, T., (2015). Commensality and the organization of social relations. </a:t>
            </a:r>
            <a:r>
              <a:rPr lang="en-GB" sz="1400" i="1" dirty="0"/>
              <a:t>Commensality: From everyday food to feast</a:t>
            </a:r>
            <a:r>
              <a:rPr lang="en-GB" sz="1400" dirty="0"/>
              <a:t>, </a:t>
            </a:r>
            <a:r>
              <a:rPr lang="en-GB" sz="1400" i="1" dirty="0"/>
              <a:t>13</a:t>
            </a:r>
            <a:r>
              <a:rPr lang="en-GB" sz="1400" dirty="0"/>
              <a:t>.</a:t>
            </a:r>
            <a:endParaRPr lang="en-IN" sz="1400" dirty="0"/>
          </a:p>
          <a:p>
            <a:pPr algn="just">
              <a:spcBef>
                <a:spcPts val="100"/>
              </a:spcBef>
            </a:pPr>
            <a:r>
              <a:rPr lang="en-GB" sz="1400" dirty="0"/>
              <a:t>Dumitrache, L. and Nae, M., (2023). Romanian food on an international plate: Exploring communication, recipes, and virtual affect in culinary blogs. </a:t>
            </a:r>
            <a:r>
              <a:rPr lang="en-GB" sz="1400" i="1" dirty="0" err="1"/>
              <a:t>Berichte</a:t>
            </a:r>
            <a:r>
              <a:rPr lang="en-GB" sz="1400" i="1" dirty="0"/>
              <a:t> </a:t>
            </a:r>
            <a:r>
              <a:rPr lang="en-GB" sz="1400" i="1" dirty="0" err="1"/>
              <a:t>Geogr</a:t>
            </a:r>
            <a:r>
              <a:rPr lang="en-GB" sz="1400" i="1" dirty="0"/>
              <a:t>. </a:t>
            </a:r>
            <a:r>
              <a:rPr lang="en-GB" sz="1400" i="1" dirty="0" err="1"/>
              <a:t>Landeskd</a:t>
            </a:r>
            <a:r>
              <a:rPr lang="en-GB" sz="1400" dirty="0"/>
              <a:t>, </a:t>
            </a:r>
            <a:r>
              <a:rPr lang="en-GB" sz="1400" i="1" dirty="0"/>
              <a:t>96</a:t>
            </a:r>
            <a:r>
              <a:rPr lang="en-GB" sz="1400" dirty="0"/>
              <a:t>, pp.54-72.</a:t>
            </a:r>
            <a:endParaRPr lang="en-IN" sz="1400" dirty="0"/>
          </a:p>
          <a:p>
            <a:pPr algn="just">
              <a:spcBef>
                <a:spcPts val="100"/>
              </a:spcBef>
            </a:pPr>
            <a:r>
              <a:rPr lang="en-GB" sz="1400" dirty="0" err="1"/>
              <a:t>Friedlmeier</a:t>
            </a:r>
            <a:r>
              <a:rPr lang="en-GB" sz="1400" dirty="0"/>
              <a:t>, M. and </a:t>
            </a:r>
            <a:r>
              <a:rPr lang="en-GB" sz="1400" dirty="0" err="1"/>
              <a:t>Gavreliuc</a:t>
            </a:r>
            <a:r>
              <a:rPr lang="en-GB" sz="1400" dirty="0"/>
              <a:t>, A., 2013. Value orientations and perception of social change in post-communist Romania. In </a:t>
            </a:r>
            <a:r>
              <a:rPr lang="en-GB" sz="1400" i="1" dirty="0"/>
              <a:t>Intergenerational relations</a:t>
            </a:r>
            <a:r>
              <a:rPr lang="en-GB" sz="1400" dirty="0"/>
              <a:t> (pp. 119-130). Policy Press.</a:t>
            </a:r>
            <a:endParaRPr lang="en-IN" sz="1400" dirty="0"/>
          </a:p>
          <a:p>
            <a:pPr algn="just">
              <a:spcBef>
                <a:spcPts val="100"/>
              </a:spcBef>
            </a:pPr>
            <a:r>
              <a:rPr lang="en-GB" sz="1400" dirty="0" err="1"/>
              <a:t>Gutium</a:t>
            </a:r>
            <a:r>
              <a:rPr lang="en-GB" sz="1400" dirty="0"/>
              <a:t>, O., </a:t>
            </a:r>
            <a:r>
              <a:rPr lang="en-GB" sz="1400" dirty="0" err="1"/>
              <a:t>Siminiuc</a:t>
            </a:r>
            <a:r>
              <a:rPr lang="en-GB" sz="1400" dirty="0"/>
              <a:t>, R., Grosu, C. and Cazac, V., (2020). </a:t>
            </a:r>
            <a:r>
              <a:rPr lang="en-GB" sz="1400" dirty="0" err="1"/>
              <a:t>Sarmale</a:t>
            </a:r>
            <a:r>
              <a:rPr lang="en-GB" sz="1400" dirty="0"/>
              <a:t>-symbol of Moldovan gastronomy. </a:t>
            </a:r>
            <a:r>
              <a:rPr lang="en-GB" sz="1400" i="1" dirty="0"/>
              <a:t>Journal of Social Sciences</a:t>
            </a:r>
            <a:r>
              <a:rPr lang="en-GB" sz="1400" dirty="0"/>
              <a:t>, (4), pp.111-116.</a:t>
            </a:r>
            <a:endParaRPr lang="en-IN" sz="1400" dirty="0"/>
          </a:p>
          <a:p>
            <a:pPr algn="just">
              <a:spcBef>
                <a:spcPts val="100"/>
              </a:spcBef>
            </a:pPr>
            <a:r>
              <a:rPr lang="en-GB" sz="1400" dirty="0" err="1"/>
              <a:t>Hurduzeu</a:t>
            </a:r>
            <a:r>
              <a:rPr lang="en-GB" sz="1400" dirty="0"/>
              <a:t>, R.E., (2015). Culture and leadership: The case of Romania. </a:t>
            </a:r>
            <a:r>
              <a:rPr lang="en-GB" sz="1400" i="1" dirty="0"/>
              <a:t>The Romanian Economic Journal</a:t>
            </a:r>
            <a:r>
              <a:rPr lang="en-GB" sz="1400" dirty="0"/>
              <a:t>, </a:t>
            </a:r>
            <a:r>
              <a:rPr lang="en-GB" sz="1400" i="1" dirty="0"/>
              <a:t>28</a:t>
            </a:r>
            <a:r>
              <a:rPr lang="en-GB" sz="1400" dirty="0"/>
              <a:t>, pp.119-134.</a:t>
            </a:r>
            <a:endParaRPr lang="en-IN" sz="1400" dirty="0"/>
          </a:p>
          <a:p>
            <a:pPr algn="just">
              <a:spcBef>
                <a:spcPts val="100"/>
              </a:spcBef>
            </a:pPr>
            <a:r>
              <a:rPr lang="en-GB" sz="1400" dirty="0"/>
              <a:t>Jandt, F.E., (2016). </a:t>
            </a:r>
            <a:r>
              <a:rPr lang="en-GB" sz="1400" i="1" dirty="0"/>
              <a:t>Conflict and communication</a:t>
            </a:r>
            <a:r>
              <a:rPr lang="en-GB" sz="1400" dirty="0"/>
              <a:t>. SAGE Publications.</a:t>
            </a:r>
            <a:endParaRPr lang="en-IN" sz="1400" dirty="0"/>
          </a:p>
          <a:p>
            <a:pPr algn="just">
              <a:spcBef>
                <a:spcPts val="100"/>
              </a:spcBef>
            </a:pPr>
            <a:r>
              <a:rPr lang="en-GB" sz="1400" dirty="0"/>
              <a:t>Korkut, P., </a:t>
            </a:r>
            <a:r>
              <a:rPr lang="en-GB" sz="1400" dirty="0" err="1"/>
              <a:t>Dolmacı</a:t>
            </a:r>
            <a:r>
              <a:rPr lang="en-GB" sz="1400" dirty="0"/>
              <a:t>, M. and Karaca, B., (2018). A study on communication breakdowns: Sources of misunderstanding in a cross-cultural setting. </a:t>
            </a:r>
            <a:r>
              <a:rPr lang="en-GB" sz="1400" i="1" dirty="0"/>
              <a:t>Eurasian Journal of Educational Research</a:t>
            </a:r>
            <a:r>
              <a:rPr lang="en-GB" sz="1400" dirty="0"/>
              <a:t>, </a:t>
            </a:r>
            <a:r>
              <a:rPr lang="en-GB" sz="1400" i="1" dirty="0"/>
              <a:t>18</a:t>
            </a:r>
            <a:r>
              <a:rPr lang="en-GB" sz="1400" dirty="0"/>
              <a:t>(78), pp.139-158.</a:t>
            </a:r>
            <a:endParaRPr lang="en-IN" sz="1400" dirty="0"/>
          </a:p>
          <a:p>
            <a:pPr algn="just">
              <a:spcBef>
                <a:spcPts val="100"/>
              </a:spcBef>
            </a:pPr>
            <a:r>
              <a:rPr lang="en-GB" sz="1400" dirty="0"/>
              <a:t>Rantala, J., (2025). Cultural Context in Action: Exploring the Role of Communication Styles in International Workplaces.</a:t>
            </a:r>
            <a:endParaRPr lang="en-IN" sz="1400" dirty="0"/>
          </a:p>
          <a:p>
            <a:pPr algn="just">
              <a:spcBef>
                <a:spcPts val="100"/>
              </a:spcBef>
            </a:pPr>
            <a:r>
              <a:rPr lang="en-GB" sz="1400" dirty="0" err="1"/>
              <a:t>Salanţă</a:t>
            </a:r>
            <a:r>
              <a:rPr lang="en-GB" sz="1400" dirty="0"/>
              <a:t>, L.C., </a:t>
            </a:r>
            <a:r>
              <a:rPr lang="en-GB" sz="1400" dirty="0" err="1"/>
              <a:t>Păucean</a:t>
            </a:r>
            <a:r>
              <a:rPr lang="en-GB" sz="1400" dirty="0"/>
              <a:t>, A., </a:t>
            </a:r>
            <a:r>
              <a:rPr lang="en-GB" sz="1400" dirty="0" err="1"/>
              <a:t>Tofană</a:t>
            </a:r>
            <a:r>
              <a:rPr lang="en-GB" sz="1400" dirty="0"/>
              <a:t>, M., Man, S. and Pop, C., (2015). Romanian cuisine: culinary habits and local produce. </a:t>
            </a:r>
            <a:r>
              <a:rPr lang="en-GB" sz="1400" i="1" dirty="0"/>
              <a:t>Journal of </a:t>
            </a:r>
            <a:r>
              <a:rPr lang="en-GB" sz="1400" i="1" dirty="0" err="1"/>
              <a:t>Agroalimentary</a:t>
            </a:r>
            <a:r>
              <a:rPr lang="en-GB" sz="1400" i="1" dirty="0"/>
              <a:t> Processes and Technologies</a:t>
            </a:r>
            <a:r>
              <a:rPr lang="en-GB" sz="1400" dirty="0"/>
              <a:t>, </a:t>
            </a:r>
            <a:r>
              <a:rPr lang="en-GB" sz="1400" i="1" dirty="0"/>
              <a:t>21</a:t>
            </a:r>
            <a:r>
              <a:rPr lang="en-GB" sz="1400" dirty="0"/>
              <a:t>(2), pp.186-191.</a:t>
            </a:r>
            <a:endParaRPr lang="en-IN" sz="1400" dirty="0"/>
          </a:p>
          <a:p>
            <a:pPr algn="just">
              <a:spcBef>
                <a:spcPts val="100"/>
              </a:spcBef>
            </a:pPr>
            <a:r>
              <a:rPr lang="en-GB" sz="1400" dirty="0"/>
              <a:t>Samovar, P., McDaniel, R. and Jandt, F., (2010). Communicating between cultures. </a:t>
            </a:r>
            <a:r>
              <a:rPr lang="en-GB" sz="1400" i="1" dirty="0"/>
              <a:t>Boston, MA</a:t>
            </a:r>
            <a:r>
              <a:rPr lang="en-GB" sz="1400" dirty="0"/>
              <a:t>.</a:t>
            </a:r>
            <a:endParaRPr lang="en-IN" sz="1400" dirty="0"/>
          </a:p>
          <a:p>
            <a:pPr algn="just">
              <a:spcBef>
                <a:spcPts val="100"/>
              </a:spcBef>
            </a:pPr>
            <a:r>
              <a:rPr lang="en-GB" sz="1400" dirty="0"/>
              <a:t>The Culture Factor. (2025). </a:t>
            </a:r>
            <a:r>
              <a:rPr lang="en-GB" sz="1400" i="1" dirty="0"/>
              <a:t>Country Comparison Tool. </a:t>
            </a:r>
            <a:r>
              <a:rPr lang="en-GB" sz="1400" i="1" dirty="0" err="1"/>
              <a:t>Theculturefactor</a:t>
            </a:r>
            <a:r>
              <a:rPr lang="en-GB" sz="1400" i="1" dirty="0"/>
              <a:t>. </a:t>
            </a:r>
            <a:r>
              <a:rPr lang="en-GB" sz="1400" dirty="0"/>
              <a:t>Available at: https://www.theculturefactor.com/country-comparison-tool?countries=romania (Accessed on: 14/11/2025). </a:t>
            </a:r>
            <a:endParaRPr lang="en-IN" sz="1400" dirty="0"/>
          </a:p>
          <a:p>
            <a:pPr algn="just">
              <a:spcBef>
                <a:spcPts val="100"/>
              </a:spcBef>
            </a:pPr>
            <a:r>
              <a:rPr lang="en-GB" sz="1400" dirty="0"/>
              <a:t>Veen, E.J., (2019). Fostering community values through meal sharing with strangers. </a:t>
            </a:r>
            <a:r>
              <a:rPr lang="en-GB" sz="1400" i="1" dirty="0"/>
              <a:t>Sustainability</a:t>
            </a:r>
            <a:r>
              <a:rPr lang="en-GB" sz="1400" dirty="0"/>
              <a:t>, </a:t>
            </a:r>
            <a:r>
              <a:rPr lang="en-GB" sz="1400" i="1" dirty="0"/>
              <a:t>11</a:t>
            </a:r>
            <a:r>
              <a:rPr lang="en-GB" sz="1400" dirty="0"/>
              <a:t>(7), p.2121.</a:t>
            </a:r>
            <a:endParaRPr lang="en-IN" sz="1400" dirty="0"/>
          </a:p>
        </p:txBody>
      </p:sp>
    </p:spTree>
    <p:extLst>
      <p:ext uri="{BB962C8B-B14F-4D97-AF65-F5344CB8AC3E}">
        <p14:creationId xmlns:p14="http://schemas.microsoft.com/office/powerpoint/2010/main" val="14401753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EC4C6D0-B68A-4E76-5706-728ED4202F4A}"/>
            </a:ext>
          </a:extLst>
        </p:cNvPr>
        <p:cNvGrpSpPr/>
        <p:nvPr/>
      </p:nvGrpSpPr>
      <p:grpSpPr>
        <a:xfrm>
          <a:off x="0" y="0"/>
          <a:ext cx="0" cy="0"/>
          <a:chOff x="0" y="0"/>
          <a:chExt cx="0" cy="0"/>
        </a:xfrm>
      </p:grpSpPr>
      <p:grpSp>
        <p:nvGrpSpPr>
          <p:cNvPr id="10" name="Group 9">
            <a:extLst>
              <a:ext uri="{FF2B5EF4-FFF2-40B4-BE49-F238E27FC236}">
                <a16:creationId xmlns:a16="http://schemas.microsoft.com/office/drawing/2014/main" id="{DDE8DE2B-61C1-46D5-BEB8-521321C182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E012C92A-B902-4B69-BDCF-CCA3021FCB4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A2BDBC14-42A0-4182-BFBA-0751F6350C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902DC474-5BCC-4188-ACDC-AD63E6B187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4" name="Rectangle 25">
              <a:extLst>
                <a:ext uri="{FF2B5EF4-FFF2-40B4-BE49-F238E27FC236}">
                  <a16:creationId xmlns:a16="http://schemas.microsoft.com/office/drawing/2014/main" id="{7B427019-8592-4032-931B-4F27104C9D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5" name="Isosceles Triangle 14">
              <a:extLst>
                <a:ext uri="{FF2B5EF4-FFF2-40B4-BE49-F238E27FC236}">
                  <a16:creationId xmlns:a16="http://schemas.microsoft.com/office/drawing/2014/main" id="{1D6E2CEA-A5BB-4CF7-B907-AE4DBF6748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6" name="Rectangle 27">
              <a:extLst>
                <a:ext uri="{FF2B5EF4-FFF2-40B4-BE49-F238E27FC236}">
                  <a16:creationId xmlns:a16="http://schemas.microsoft.com/office/drawing/2014/main" id="{78D09D5A-29CC-4B32-9CE1-72E607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7" name="Rectangle 28">
              <a:extLst>
                <a:ext uri="{FF2B5EF4-FFF2-40B4-BE49-F238E27FC236}">
                  <a16:creationId xmlns:a16="http://schemas.microsoft.com/office/drawing/2014/main" id="{6DF3A3FC-950B-40B0-923D-0F0BC1A54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8" name="Rectangle 29">
              <a:extLst>
                <a:ext uri="{FF2B5EF4-FFF2-40B4-BE49-F238E27FC236}">
                  <a16:creationId xmlns:a16="http://schemas.microsoft.com/office/drawing/2014/main" id="{BCA0F2E1-CD3D-4521-9CCB-41A5CC6C5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9" name="Isosceles Triangle 18">
              <a:extLst>
                <a:ext uri="{FF2B5EF4-FFF2-40B4-BE49-F238E27FC236}">
                  <a16:creationId xmlns:a16="http://schemas.microsoft.com/office/drawing/2014/main" id="{9BA4F16A-21DC-462A-AD37-0A93C8B79E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0" name="Isosceles Triangle 19">
              <a:extLst>
                <a:ext uri="{FF2B5EF4-FFF2-40B4-BE49-F238E27FC236}">
                  <a16:creationId xmlns:a16="http://schemas.microsoft.com/office/drawing/2014/main" id="{FB75EBDD-038D-4572-A372-1149382957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grpSp>
      <p:pic>
        <p:nvPicPr>
          <p:cNvPr id="5" name="Picture 4">
            <a:extLst>
              <a:ext uri="{FF2B5EF4-FFF2-40B4-BE49-F238E27FC236}">
                <a16:creationId xmlns:a16="http://schemas.microsoft.com/office/drawing/2014/main" id="{6FF1575E-EBD5-2F9D-C124-933D98A2296F}"/>
              </a:ext>
            </a:extLst>
          </p:cNvPr>
          <p:cNvPicPr>
            <a:picLocks noChangeAspect="1"/>
          </p:cNvPicPr>
          <p:nvPr/>
        </p:nvPicPr>
        <p:blipFill>
          <a:blip r:embed="rId2"/>
          <a:srcRect/>
          <a:stretch>
            <a:fillRect/>
          </a:stretch>
        </p:blipFill>
        <p:spPr>
          <a:xfrm>
            <a:off x="20" y="10"/>
            <a:ext cx="12191980" cy="6857990"/>
          </a:xfrm>
          <a:prstGeom prst="rect">
            <a:avLst/>
          </a:prstGeom>
        </p:spPr>
      </p:pic>
      <p:sp>
        <p:nvSpPr>
          <p:cNvPr id="22" name="Freeform: Shape 21">
            <a:extLst>
              <a:ext uri="{FF2B5EF4-FFF2-40B4-BE49-F238E27FC236}">
                <a16:creationId xmlns:a16="http://schemas.microsoft.com/office/drawing/2014/main" id="{85C2136B-77EC-41E9-BDB6-58A4AE1429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33800"/>
            <a:ext cx="762000" cy="3124200"/>
          </a:xfrm>
          <a:custGeom>
            <a:avLst/>
            <a:gdLst>
              <a:gd name="connsiteX0" fmla="*/ 0 w 762000"/>
              <a:gd name="connsiteY0" fmla="*/ 0 h 3124200"/>
              <a:gd name="connsiteX1" fmla="*/ 762000 w 762000"/>
              <a:gd name="connsiteY1" fmla="*/ 3124200 h 3124200"/>
              <a:gd name="connsiteX2" fmla="*/ 0 w 762000"/>
              <a:gd name="connsiteY2" fmla="*/ 3124200 h 3124200"/>
            </a:gdLst>
            <a:ahLst/>
            <a:cxnLst>
              <a:cxn ang="0">
                <a:pos x="connsiteX0" y="connsiteY0"/>
              </a:cxn>
              <a:cxn ang="0">
                <a:pos x="connsiteX1" y="connsiteY1"/>
              </a:cxn>
              <a:cxn ang="0">
                <a:pos x="connsiteX2" y="connsiteY2"/>
              </a:cxn>
            </a:cxnLst>
            <a:rect l="l" t="t" r="r" b="b"/>
            <a:pathLst>
              <a:path w="762000" h="3124200">
                <a:moveTo>
                  <a:pt x="0" y="0"/>
                </a:moveTo>
                <a:lnTo>
                  <a:pt x="762000" y="3124200"/>
                </a:lnTo>
                <a:lnTo>
                  <a:pt x="0" y="31242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24" name="Straight Connector 23">
            <a:extLst>
              <a:ext uri="{FF2B5EF4-FFF2-40B4-BE49-F238E27FC236}">
                <a16:creationId xmlns:a16="http://schemas.microsoft.com/office/drawing/2014/main" id="{E55891F3-A5E2-4418-8950-25FA2B7312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9274002" y="4502552"/>
            <a:ext cx="2917998" cy="2355448"/>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B1FCEB1-A7E1-417C-A7EF-AA30D5A0859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3500" y="-16625"/>
            <a:ext cx="2667482" cy="6874625"/>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28" name="Freeform: Shape 27">
            <a:extLst>
              <a:ext uri="{FF2B5EF4-FFF2-40B4-BE49-F238E27FC236}">
                <a16:creationId xmlns:a16="http://schemas.microsoft.com/office/drawing/2014/main" id="{7FBCF2A6-1F18-4B68-B5D2-5B763ED41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2923" y="-16625"/>
            <a:ext cx="1269077" cy="6874625"/>
          </a:xfrm>
          <a:custGeom>
            <a:avLst/>
            <a:gdLst>
              <a:gd name="connsiteX0" fmla="*/ 714894 w 1269077"/>
              <a:gd name="connsiteY0" fmla="*/ 0 h 6874625"/>
              <a:gd name="connsiteX1" fmla="*/ 1269077 w 1269077"/>
              <a:gd name="connsiteY1" fmla="*/ 16625 h 6874625"/>
              <a:gd name="connsiteX2" fmla="*/ 1269077 w 1269077"/>
              <a:gd name="connsiteY2" fmla="*/ 6874625 h 6874625"/>
              <a:gd name="connsiteX3" fmla="*/ 0 w 1269077"/>
              <a:gd name="connsiteY3" fmla="*/ 6874625 h 6874625"/>
            </a:gdLst>
            <a:ahLst/>
            <a:cxnLst>
              <a:cxn ang="0">
                <a:pos x="connsiteX0" y="connsiteY0"/>
              </a:cxn>
              <a:cxn ang="0">
                <a:pos x="connsiteX1" y="connsiteY1"/>
              </a:cxn>
              <a:cxn ang="0">
                <a:pos x="connsiteX2" y="connsiteY2"/>
              </a:cxn>
              <a:cxn ang="0">
                <a:pos x="connsiteX3" y="connsiteY3"/>
              </a:cxn>
            </a:cxnLst>
            <a:rect l="l" t="t" r="r" b="b"/>
            <a:pathLst>
              <a:path w="1269077" h="6874625">
                <a:moveTo>
                  <a:pt x="714894" y="0"/>
                </a:moveTo>
                <a:lnTo>
                  <a:pt x="1269077" y="16625"/>
                </a:lnTo>
                <a:lnTo>
                  <a:pt x="1269077" y="6874625"/>
                </a:lnTo>
                <a:lnTo>
                  <a:pt x="0" y="6874625"/>
                </a:lnTo>
                <a:close/>
              </a:path>
            </a:pathLst>
          </a:custGeom>
          <a:solidFill>
            <a:schemeClr val="accent1">
              <a:alpha val="8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Shape 29">
            <a:extLst>
              <a:ext uri="{FF2B5EF4-FFF2-40B4-BE49-F238E27FC236}">
                <a16:creationId xmlns:a16="http://schemas.microsoft.com/office/drawing/2014/main" id="{FF3A27FB-A693-4A75-951E-0C77CD98F0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374" y="-16624"/>
            <a:ext cx="1983626" cy="6874625"/>
          </a:xfrm>
          <a:custGeom>
            <a:avLst/>
            <a:gdLst>
              <a:gd name="connsiteX0" fmla="*/ 0 w 1983626"/>
              <a:gd name="connsiteY0" fmla="*/ 0 h 6874625"/>
              <a:gd name="connsiteX1" fmla="*/ 1983626 w 1983626"/>
              <a:gd name="connsiteY1" fmla="*/ 0 h 6874625"/>
              <a:gd name="connsiteX2" fmla="*/ 1983626 w 1983626"/>
              <a:gd name="connsiteY2" fmla="*/ 6874625 h 6874625"/>
              <a:gd name="connsiteX3" fmla="*/ 1522181 w 1983626"/>
              <a:gd name="connsiteY3" fmla="*/ 6874625 h 6874625"/>
            </a:gdLst>
            <a:ahLst/>
            <a:cxnLst>
              <a:cxn ang="0">
                <a:pos x="connsiteX0" y="connsiteY0"/>
              </a:cxn>
              <a:cxn ang="0">
                <a:pos x="connsiteX1" y="connsiteY1"/>
              </a:cxn>
              <a:cxn ang="0">
                <a:pos x="connsiteX2" y="connsiteY2"/>
              </a:cxn>
              <a:cxn ang="0">
                <a:pos x="connsiteX3" y="connsiteY3"/>
              </a:cxn>
            </a:cxnLst>
            <a:rect l="l" t="t" r="r" b="b"/>
            <a:pathLst>
              <a:path w="1983626" h="6874625">
                <a:moveTo>
                  <a:pt x="0" y="0"/>
                </a:moveTo>
                <a:lnTo>
                  <a:pt x="1983626" y="0"/>
                </a:lnTo>
                <a:lnTo>
                  <a:pt x="1983626" y="6874625"/>
                </a:lnTo>
                <a:lnTo>
                  <a:pt x="1522181" y="6874625"/>
                </a:lnTo>
                <a:close/>
              </a:path>
            </a:pathLst>
          </a:custGeom>
          <a:solidFill>
            <a:schemeClr val="accent1">
              <a:alpha val="7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15602633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37</TotalTime>
  <Words>3009</Words>
  <Application>Microsoft Office PowerPoint</Application>
  <PresentationFormat>Widescreen</PresentationFormat>
  <Paragraphs>196</Paragraphs>
  <Slides>23</Slides>
  <Notes>19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Aptos</vt:lpstr>
      <vt:lpstr>Arial</vt:lpstr>
      <vt:lpstr>Bahnschrift SemiBold SemiConden</vt:lpstr>
      <vt:lpstr>Trebuchet MS</vt:lpstr>
      <vt:lpstr>Wingdings 3</vt:lpstr>
      <vt:lpstr>Facet</vt:lpstr>
      <vt:lpstr>INTERNATIONAL BUSINESS COMMUNICATIONS  FOOD AND COMMUNICATION CULTURE IN ROMANIA </vt:lpstr>
      <vt:lpstr>Introduction: Context and Relevance </vt:lpstr>
      <vt:lpstr>Introduction: Purpose of the Presentation </vt:lpstr>
      <vt:lpstr>Introduction: Structure Overview </vt:lpstr>
      <vt:lpstr>Hofstede’s Cultural Dimensions </vt:lpstr>
      <vt:lpstr>Jandt’s Cultural Patterns </vt:lpstr>
      <vt:lpstr>Samovar et al., Communication and Culture </vt:lpstr>
      <vt:lpstr>Link to Food Culture </vt:lpstr>
      <vt:lpstr>Romanian Hospitality as High-Context Communication</vt:lpstr>
      <vt:lpstr>Food as a Trust-Building Mechanism</vt:lpstr>
      <vt:lpstr>Traditional Foods as Cultural Symbols</vt:lpstr>
      <vt:lpstr>Hierarchy Reflected in Dining Etiquette</vt:lpstr>
      <vt:lpstr>Celebratory Rituals and Business</vt:lpstr>
      <vt:lpstr>Short Case Example 1: Western Company Entering Romania</vt:lpstr>
      <vt:lpstr>Short Case Example 2: Romanian Business Delegation Abroad</vt:lpstr>
      <vt:lpstr>Analysis of Key Communication Challenges</vt:lpstr>
      <vt:lpstr>Analysis of Key Communication Opportunities</vt:lpstr>
      <vt:lpstr>Use of Theory to Explain Issues</vt:lpstr>
      <vt:lpstr>Practical Recommendations for International Managers </vt:lpstr>
      <vt:lpstr>Practical Recommendations for International Managers </vt:lpstr>
      <vt:lpstr>Conclusion and Implications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Ionut Hrisca</cp:lastModifiedBy>
  <cp:revision>1</cp:revision>
  <dcterms:created xsi:type="dcterms:W3CDTF">2025-11-14T06:50:50Z</dcterms:created>
  <dcterms:modified xsi:type="dcterms:W3CDTF">2025-11-19T00:28:56Z</dcterms:modified>
</cp:coreProperties>
</file>