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2359-533C-434A-8A75-11F8728EAD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238938-B33E-4BD1-878B-5C234A2D12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D0A7D-B3FB-4A4E-9936-C200E9DA9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DFD9C-0ADD-4DDF-A485-5DA456B6B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EECF3-5DD3-40AF-808A-BA0893F86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0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E8233-8FFF-4974-BC8D-6F88DC2C1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D4F82-649B-43AA-8C62-7324F103B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3484F-DE27-4DCA-8646-A0AE4F9DB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C721B-B446-4580-B7EA-0F79D8531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C38FE-4B3E-4B66-8D40-53793849C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84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7BC9-BA34-428B-B569-9EFD5AF97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A500CE-8C96-4542-972B-4CA7AB191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4D783-8129-4073-87C3-A1E7A49CF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0482C-DABE-44FA-B697-6E1369910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1CD0D-A271-439D-97D9-9ED2D8B95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302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BD4BE-5F06-4E16-9857-147C1296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7D751-71DC-4DD4-BD19-EBD765EDEF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8F2AF6-AC97-4700-BDA0-449835F416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9DEE91-DF5C-4D1A-9746-EA28FAB2A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C6DC0-EB68-41A2-AB04-637EE80E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C86A88-166B-49B2-B6CC-6F55D8126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32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4832F-582E-4861-A96D-6E434092C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35B15-483D-4C0E-8E57-78E11326A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B4CF15-B59A-40DB-8F98-BFACA95E60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19B581-053B-4F98-BF56-362E5D4626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C8F530-C602-4E51-8A0E-3C9D24ABAA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A01DA9-B03E-41EE-809A-A8BCF4D38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5ECE2A-760B-425B-9613-65C4BE732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8D4509-DD7D-492C-8786-E26311567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31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47809-B0A5-480D-A898-FF3412D6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47973-3E01-4659-B3DF-163590D27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907067-92F4-48EB-9421-A72BA8072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E7009B-56FF-4151-A2A8-532E7E0DF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023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CCEEED-95AC-48B0-82EC-DB6C357B4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459AD-93BE-4A65-8F73-5AAE15FE8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B4DBD9-8CA1-43F9-9E46-D06A83622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950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F9AB8-806C-4AAA-BF7B-1A7E0B764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32618-D55A-41EA-AD08-E0D5B1EB4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3D79E-1749-4393-8088-211FC2BB6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D1395-0D81-4E90-95A9-B520AA0A5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AB0718-979A-4CAF-BE46-8A7A94491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73E49D-831C-4172-A5B9-8AF74025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972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F9D1-36B9-4073-BC18-0E4F67ADE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2FB1D5-1D84-46F7-9D9A-2E24CB5753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E555A-1100-4EAF-B53C-18670593BF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732FF-7E98-4732-8206-822A04540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49FFA8-8D0E-4180-9CC8-76B7FC184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68D897-ACA3-4ED0-AB5A-889FB2692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61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EF819-9753-45C4-8F04-ACFA49BE3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C62B7B-8E8E-48C5-A974-D83A4B09D6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85ED0-D7C6-456F-8E0B-5E77C6EAE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6C2CD-EBDD-4288-9FBB-5A6956154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85FBA-2550-423A-B058-7C2C32C37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4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87256E-8517-418A-BB2E-CD6B91112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B268F7-5C9E-4FF0-9CBA-AD28EA7E9E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FD383-08CE-4395-8A95-EC47CD5B9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FD3DF-6621-431A-BF6A-11C3190DD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AB621-D20F-4F71-BBB1-265454A54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08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4645A5-158D-4B11-BBDD-907FABBA9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02DA09-BBB3-44BE-93AA-20449E963C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08376-E664-4EBE-ACAC-020F132836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F30FE-D605-4049-914F-616776C48AF0}" type="datetimeFigureOut">
              <a:rPr lang="en-GB" smtClean="0"/>
              <a:t>22/01/2022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3B943-BCB9-46E0-9C19-892C546517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63B08-EAF2-44AA-9863-FE7659AC91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0655D-822B-4CDA-A227-EAEE3CD59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6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7C3A56B-089A-4AF8-B8D0-FB0478413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96"/>
            <a:ext cx="12192000" cy="68458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6977CC-6A20-40B4-9D07-33FBEFF2A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9306" y="334797"/>
            <a:ext cx="2790097" cy="17070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338E39-715B-4E1D-B4EF-A504385982FC}"/>
              </a:ext>
            </a:extLst>
          </p:cNvPr>
          <p:cNvSpPr txBox="1"/>
          <p:nvPr/>
        </p:nvSpPr>
        <p:spPr>
          <a:xfrm>
            <a:off x="4119767" y="0"/>
            <a:ext cx="3952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Towton Battlefield Landscape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244A7D-83B4-42A6-B6A3-5B3D03D5F0F6}"/>
              </a:ext>
            </a:extLst>
          </p:cNvPr>
          <p:cNvSpPr txBox="1"/>
          <p:nvPr/>
        </p:nvSpPr>
        <p:spPr>
          <a:xfrm>
            <a:off x="5170015" y="1814695"/>
            <a:ext cx="1848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Bloody Meadow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BB66F9-C09B-45A1-B43F-84A72EA5DFE9}"/>
              </a:ext>
            </a:extLst>
          </p:cNvPr>
          <p:cNvSpPr txBox="1"/>
          <p:nvPr/>
        </p:nvSpPr>
        <p:spPr>
          <a:xfrm>
            <a:off x="7515724" y="6390238"/>
            <a:ext cx="4676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" b="1" dirty="0"/>
              <a:t>Bibliography/Reference list</a:t>
            </a:r>
          </a:p>
          <a:p>
            <a:r>
              <a:rPr lang="en-GB" sz="300" dirty="0"/>
              <a:t>Battlefields of Britain. </a:t>
            </a:r>
            <a:r>
              <a:rPr lang="en-GB" sz="300" i="1" dirty="0"/>
              <a:t>Battle of Towton (1461). </a:t>
            </a:r>
            <a:r>
              <a:rPr lang="en-GB" sz="300" dirty="0"/>
              <a:t>[online] Available at: &lt;http://www.battlefieldsofbritain.co.uk/battle_towton_1461.html&gt; [Accessed 12 January 2022]. </a:t>
            </a:r>
          </a:p>
          <a:p>
            <a:r>
              <a:rPr lang="en-GB" sz="300" dirty="0"/>
              <a:t>English Heritage, 1995. </a:t>
            </a:r>
            <a:r>
              <a:rPr lang="en-US" sz="300" i="1" dirty="0"/>
              <a:t>English Heritage Battlefield Report: Towton 1461</a:t>
            </a:r>
            <a:r>
              <a:rPr lang="en-US" sz="300" dirty="0"/>
              <a:t>. [pdf] English Heritage. Available at: &lt;https://historicengland.org.uk/content/docs/listing/battlefields/towton/&gt; [Accessed 14 January 2022]. </a:t>
            </a:r>
            <a:endParaRPr lang="en-GB" sz="300" dirty="0"/>
          </a:p>
          <a:p>
            <a:r>
              <a:rPr lang="en-GB" sz="300" dirty="0"/>
              <a:t>Goodwin, G., 2011. </a:t>
            </a:r>
            <a:r>
              <a:rPr lang="en-GB" sz="300" i="1" dirty="0"/>
              <a:t>Fatal Colours. </a:t>
            </a:r>
            <a:r>
              <a:rPr lang="en-GB" sz="300" dirty="0"/>
              <a:t>Arizona: Phoenix. </a:t>
            </a:r>
            <a:r>
              <a:rPr lang="en-GB" sz="300" i="1" dirty="0"/>
              <a:t> </a:t>
            </a:r>
          </a:p>
          <a:p>
            <a:r>
              <a:rPr lang="en-GB" sz="300" dirty="0"/>
              <a:t>Towton Battlefield Society. </a:t>
            </a:r>
            <a:r>
              <a:rPr lang="en-GB" sz="300" i="1" dirty="0"/>
              <a:t>The Battle</a:t>
            </a:r>
            <a:r>
              <a:rPr lang="en-GB" sz="300" dirty="0"/>
              <a:t>. [online] Available at: &lt;https://www.towton.org.uk/the-battle-2/&gt; [Accessed 13 January 2022]. </a:t>
            </a:r>
          </a:p>
          <a:p>
            <a:r>
              <a:rPr lang="en-GB" sz="300" dirty="0"/>
              <a:t>Tudor Nation, 2020. </a:t>
            </a:r>
            <a:r>
              <a:rPr lang="en-GB" sz="300" i="1" dirty="0"/>
              <a:t>Red Rose of Lancaster. </a:t>
            </a:r>
            <a:r>
              <a:rPr lang="en-GB" sz="300" dirty="0"/>
              <a:t>[online] Available at: &lt;https://www.tudornation.com/red-rose-of-lancaster/&gt; [Accessed 14 January 2022]. </a:t>
            </a:r>
          </a:p>
          <a:p>
            <a:r>
              <a:rPr lang="en-GB" sz="300" dirty="0"/>
              <a:t>Tudor Nation, 2020. </a:t>
            </a:r>
            <a:r>
              <a:rPr lang="en-GB" sz="300" i="1" dirty="0"/>
              <a:t>White Rose of York. </a:t>
            </a:r>
            <a:r>
              <a:rPr lang="en-GB" sz="300" dirty="0"/>
              <a:t>[online] Available at: &lt;https://www.tudornation.com/white-rose-of-york/#:~:text=The%20white%20rose%20was%20first%20used%20as%20an,soon%20became%20synonymous%20with%20the%20city%20of%20York.&gt; [Accessed 14 January 2022]. </a:t>
            </a:r>
          </a:p>
          <a:p>
            <a:r>
              <a:rPr lang="en-GB" sz="300" dirty="0"/>
              <a:t>UK Battlefield Resource Centre. </a:t>
            </a:r>
            <a:r>
              <a:rPr lang="en-GB" sz="300" i="1" dirty="0"/>
              <a:t>Battle of Towton. </a:t>
            </a:r>
            <a:r>
              <a:rPr lang="en-GB" sz="300" dirty="0"/>
              <a:t>[online] Available at: &lt;http://www.battlefieldstrust.com/resource-centre/warsoftheroses/battleview.asp?BattleFieldId=46&gt; [Accessed 14 January 2022].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1501AE-2161-46CD-BF91-294FFDDF14D6}"/>
              </a:ext>
            </a:extLst>
          </p:cNvPr>
          <p:cNvSpPr txBox="1"/>
          <p:nvPr/>
        </p:nvSpPr>
        <p:spPr>
          <a:xfrm>
            <a:off x="0" y="6267128"/>
            <a:ext cx="13119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Lydia Stokes</a:t>
            </a:r>
          </a:p>
          <a:p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HPHE6003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DD1231-B842-454F-B142-1D2D60311D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013" y="334797"/>
            <a:ext cx="3022571" cy="170019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35CB12-32ED-48A5-B60C-6AAC58E00D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9948" y="334797"/>
            <a:ext cx="2421039" cy="170019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2A0664D-4C89-4C69-A07A-44394E4EF7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7162" y="2093870"/>
            <a:ext cx="2634383" cy="297579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7E44E13-67D2-49CA-B9C0-4D52F2F540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5916" y="461665"/>
            <a:ext cx="538728" cy="5387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A234B17-D783-40CE-9154-11C053A7E8B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285633" y="461665"/>
            <a:ext cx="538728" cy="53872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EBB3830-FF22-4D3A-80F9-9CC94DB86C4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1013" y="2509302"/>
            <a:ext cx="3022571" cy="183939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AB0B7C-6894-4391-AC2E-AA71002B068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2053" y="2665801"/>
            <a:ext cx="542591" cy="53649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BA8632F-BE93-42B9-8977-015CABBB38F6}"/>
              </a:ext>
            </a:extLst>
          </p:cNvPr>
          <p:cNvSpPr txBox="1"/>
          <p:nvPr/>
        </p:nvSpPr>
        <p:spPr>
          <a:xfrm>
            <a:off x="493525" y="4109138"/>
            <a:ext cx="2437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Lancastrians fled across Cock Beck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C1D3B59-A7F2-4E1C-9C4E-529186A2F98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18965" y="2509302"/>
            <a:ext cx="1923001" cy="192300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ABF90EF-354F-4444-9A32-ACAB683EFB9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02291" y="3296487"/>
            <a:ext cx="1614116" cy="46117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89B9063-4468-40E7-BBE8-2A58834967B2}"/>
              </a:ext>
            </a:extLst>
          </p:cNvPr>
          <p:cNvSpPr txBox="1"/>
          <p:nvPr/>
        </p:nvSpPr>
        <p:spPr>
          <a:xfrm rot="19955622">
            <a:off x="-104362" y="1790754"/>
            <a:ext cx="1958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50,000-75,000</a:t>
            </a:r>
            <a:r>
              <a:rPr lang="en-GB" b="1" dirty="0">
                <a:effectLst>
                  <a:outerShdw blurRad="38100" dist="38100" dir="2700000" sx="102000" sy="102000" algn="tl" rotWithShape="0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 men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present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36BDC6C-E0DD-41EC-87AA-359EBA1063D7}"/>
              </a:ext>
            </a:extLst>
          </p:cNvPr>
          <p:cNvSpPr txBox="1"/>
          <p:nvPr/>
        </p:nvSpPr>
        <p:spPr>
          <a:xfrm rot="1198379">
            <a:off x="6545550" y="3647472"/>
            <a:ext cx="3116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‘Dead bodies were seen as to cover an area six miles long by three broad’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9AA117-3409-47AD-B2C2-C95C647BFFFD}"/>
              </a:ext>
            </a:extLst>
          </p:cNvPr>
          <p:cNvSpPr txBox="1"/>
          <p:nvPr/>
        </p:nvSpPr>
        <p:spPr>
          <a:xfrm rot="1328117">
            <a:off x="9418467" y="1981882"/>
            <a:ext cx="3409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20-28,000</a:t>
            </a:r>
            <a:r>
              <a:rPr lang="en-GB" b="1" dirty="0">
                <a:effectLst>
                  <a:outerShdw blurRad="38100" dist="38100" dir="2700000" sx="102000" sy="102000" algn="tl" rotWithShape="0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 dead</a:t>
            </a: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1CB45372-564B-46AE-AA3F-95EE3FF5C5C3}"/>
              </a:ext>
            </a:extLst>
          </p:cNvPr>
          <p:cNvSpPr/>
          <p:nvPr/>
        </p:nvSpPr>
        <p:spPr>
          <a:xfrm>
            <a:off x="3061251" y="1098776"/>
            <a:ext cx="1818861" cy="183371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Left 30">
            <a:extLst>
              <a:ext uri="{FF2B5EF4-FFF2-40B4-BE49-F238E27FC236}">
                <a16:creationId xmlns:a16="http://schemas.microsoft.com/office/drawing/2014/main" id="{7E2467A9-EF64-4DB8-B3F5-32AAB2C4125E}"/>
              </a:ext>
            </a:extLst>
          </p:cNvPr>
          <p:cNvSpPr/>
          <p:nvPr/>
        </p:nvSpPr>
        <p:spPr>
          <a:xfrm>
            <a:off x="7311890" y="1136489"/>
            <a:ext cx="2418519" cy="175476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954C8E5-7CC0-42F5-B86D-F3B13D47963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0605258">
            <a:off x="2722266" y="1466397"/>
            <a:ext cx="2395772" cy="293530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7377FE5-EB21-4546-9C8F-62968D6F4A0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965543">
            <a:off x="6180652" y="1300701"/>
            <a:ext cx="4243232" cy="277121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5198E6A-99A4-4DEF-8FCC-09C119E3A9E4}"/>
              </a:ext>
            </a:extLst>
          </p:cNvPr>
          <p:cNvPicPr>
            <a:picLocks noChangeAspect="1"/>
          </p:cNvPicPr>
          <p:nvPr/>
        </p:nvPicPr>
        <p:blipFill>
          <a:blip r:embed="rId15">
            <a:alphaModFix amt="50000"/>
          </a:blip>
          <a:stretch>
            <a:fillRect/>
          </a:stretch>
        </p:blipFill>
        <p:spPr>
          <a:xfrm>
            <a:off x="-1" y="4979503"/>
            <a:ext cx="1311965" cy="131196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81F30A3-535D-4D49-92F8-3A80E38CB0EC}"/>
              </a:ext>
            </a:extLst>
          </p:cNvPr>
          <p:cNvPicPr>
            <a:picLocks noChangeAspect="1"/>
          </p:cNvPicPr>
          <p:nvPr/>
        </p:nvPicPr>
        <p:blipFill>
          <a:blip r:embed="rId16">
            <a:alphaModFix amt="50000"/>
          </a:blip>
          <a:stretch>
            <a:fillRect/>
          </a:stretch>
        </p:blipFill>
        <p:spPr>
          <a:xfrm>
            <a:off x="1550254" y="4967624"/>
            <a:ext cx="1311965" cy="1297223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99FD769C-6186-487F-9C57-7FB412D9F3D4}"/>
              </a:ext>
            </a:extLst>
          </p:cNvPr>
          <p:cNvSpPr txBox="1"/>
          <p:nvPr/>
        </p:nvSpPr>
        <p:spPr>
          <a:xfrm>
            <a:off x="1395662" y="5104929"/>
            <a:ext cx="17135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Camp at Tadcaster the night before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7ED002B-1459-42B9-94DA-8A3C6BD43E1E}"/>
              </a:ext>
            </a:extLst>
          </p:cNvPr>
          <p:cNvSpPr txBox="1"/>
          <p:nvPr/>
        </p:nvSpPr>
        <p:spPr>
          <a:xfrm>
            <a:off x="-238292" y="5129269"/>
            <a:ext cx="17885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Camp at Sherburn the night before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E722F5-5936-45DE-A7BC-505E9363B6BD}"/>
              </a:ext>
            </a:extLst>
          </p:cNvPr>
          <p:cNvPicPr>
            <a:picLocks noChangeAspect="1"/>
          </p:cNvPicPr>
          <p:nvPr/>
        </p:nvPicPr>
        <p:blipFill>
          <a:blip r:embed="rId17">
            <a:alphaModFix amt="50000"/>
          </a:blip>
          <a:stretch>
            <a:fillRect/>
          </a:stretch>
        </p:blipFill>
        <p:spPr>
          <a:xfrm>
            <a:off x="3100507" y="4980108"/>
            <a:ext cx="1310754" cy="13107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DC52D5-AC84-4EA8-907E-803F7ABC906E}"/>
              </a:ext>
            </a:extLst>
          </p:cNvPr>
          <p:cNvPicPr>
            <a:picLocks noChangeAspect="1"/>
          </p:cNvPicPr>
          <p:nvPr/>
        </p:nvPicPr>
        <p:blipFill>
          <a:blip r:embed="rId18">
            <a:alphaModFix amt="50000"/>
          </a:blip>
          <a:stretch>
            <a:fillRect/>
          </a:stretch>
        </p:blipFill>
        <p:spPr>
          <a:xfrm>
            <a:off x="4569940" y="4987819"/>
            <a:ext cx="1316850" cy="12985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762DBB-B27E-4B9A-9F56-1EB2E678CB9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071481" y="4980108"/>
            <a:ext cx="1310754" cy="13107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235443-E474-49E9-B27B-F2C17CE79976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554781" y="4987819"/>
            <a:ext cx="1316850" cy="12985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AC64EA-F59D-404E-B59B-236D3301A442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016918" y="4958472"/>
            <a:ext cx="1310754" cy="131075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DA3B870-12E8-4B45-90F5-BD2D09A602D0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464603" y="4974848"/>
            <a:ext cx="1316850" cy="129856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1BCF542-D33E-408A-A639-6E7FCC701D9B}"/>
              </a:ext>
            </a:extLst>
          </p:cNvPr>
          <p:cNvSpPr txBox="1"/>
          <p:nvPr/>
        </p:nvSpPr>
        <p:spPr>
          <a:xfrm>
            <a:off x="7389599" y="4984096"/>
            <a:ext cx="16616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Battle lines turned – Lancastrians backs to Cock Beck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171A5CE-258C-4E01-82A9-DA39DF0066FF}"/>
              </a:ext>
            </a:extLst>
          </p:cNvPr>
          <p:cNvSpPr txBox="1"/>
          <p:nvPr/>
        </p:nvSpPr>
        <p:spPr>
          <a:xfrm>
            <a:off x="10317403" y="5258944"/>
            <a:ext cx="16156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Bloodiest battle fought on English soil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030EFFE-B111-4689-98FA-0266D75F83FA}"/>
              </a:ext>
            </a:extLst>
          </p:cNvPr>
          <p:cNvSpPr txBox="1"/>
          <p:nvPr/>
        </p:nvSpPr>
        <p:spPr>
          <a:xfrm>
            <a:off x="8974785" y="5212777"/>
            <a:ext cx="13950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Palm Sunday 1461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6C9F7C-79BB-4BB9-9374-30885AF5A0EF}"/>
              </a:ext>
            </a:extLst>
          </p:cNvPr>
          <p:cNvSpPr txBox="1"/>
          <p:nvPr/>
        </p:nvSpPr>
        <p:spPr>
          <a:xfrm>
            <a:off x="4414284" y="5075261"/>
            <a:ext cx="16616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Approximately 40,000 men suggested present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48CC281-1FE6-43D6-90E2-5946413DB86B}"/>
              </a:ext>
            </a:extLst>
          </p:cNvPr>
          <p:cNvSpPr txBox="1"/>
          <p:nvPr/>
        </p:nvSpPr>
        <p:spPr>
          <a:xfrm>
            <a:off x="2789089" y="5100636"/>
            <a:ext cx="19402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Approximately 35,000 men suggested </a:t>
            </a:r>
          </a:p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present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3B073FA-204B-4BCF-A3B0-B5259F3A5365}"/>
              </a:ext>
            </a:extLst>
          </p:cNvPr>
          <p:cNvSpPr txBox="1"/>
          <p:nvPr/>
        </p:nvSpPr>
        <p:spPr>
          <a:xfrm>
            <a:off x="5787266" y="5117010"/>
            <a:ext cx="1879183" cy="1207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ld English Text MT" panose="03040902040508030806" pitchFamily="66" charset="0"/>
              </a:rPr>
              <a:t>Norfolk’s men turned the tide in the Yorkist’s favour</a:t>
            </a:r>
          </a:p>
        </p:txBody>
      </p:sp>
    </p:spTree>
    <p:extLst>
      <p:ext uri="{BB962C8B-B14F-4D97-AF65-F5344CB8AC3E}">
        <p14:creationId xmlns:p14="http://schemas.microsoft.com/office/powerpoint/2010/main" val="357912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363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Old English Text MT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Lydia Mary Stokes</dc:creator>
  <cp:lastModifiedBy>Lydia Mary Stokes</cp:lastModifiedBy>
  <cp:revision>77</cp:revision>
  <dcterms:created xsi:type="dcterms:W3CDTF">2022-01-12T14:19:53Z</dcterms:created>
  <dcterms:modified xsi:type="dcterms:W3CDTF">2022-01-22T17:04:28Z</dcterms:modified>
</cp:coreProperties>
</file>