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1" d="100"/>
          <a:sy n="101" d="100"/>
        </p:scale>
        <p:origin x="94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76422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6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1.png"/><Relationship Id="rId10" Type="http://schemas.openxmlformats.org/officeDocument/2006/relationships/image" Target="../media/image21.png"/><Relationship Id="rId4" Type="http://schemas.openxmlformats.org/officeDocument/2006/relationships/image" Target="../media/image17.png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27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9.png"/><Relationship Id="rId5" Type="http://schemas.openxmlformats.org/officeDocument/2006/relationships/image" Target="../media/image15.png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2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40.png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463040" y="3657600"/>
            <a:ext cx="4114800" cy="411480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132320" y="-2011680"/>
            <a:ext cx="3657600" cy="365760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64592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CHANGEMAKER, CREATIVITY &amp; VALUE CREATION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57400"/>
            <a:ext cx="777240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Management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457200" y="3931920"/>
            <a:ext cx="6858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Successful Computing Projects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a Project?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i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"A temporary, one-time endeavour undertaken to create a unique product or service, which brings about beneficial change or added value."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2948940"/>
            <a:ext cx="2572512" cy="256032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21792" y="31135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380" y="3199120"/>
            <a:ext cx="304312" cy="30431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225296" y="309524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Temporary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621792" y="3680460"/>
            <a:ext cx="2243328" cy="171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Has a definite start and end — it is not an ongoing operation.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3285744" y="2948940"/>
            <a:ext cx="2572512" cy="256032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3450336" y="31135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5924" y="3199120"/>
            <a:ext cx="304312" cy="30431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4053840" y="309524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Unique</a:t>
            </a:r>
            <a:endParaRPr lang="en-US" sz="1300" dirty="0"/>
          </a:p>
        </p:txBody>
      </p:sp>
      <p:sp>
        <p:nvSpPr>
          <p:cNvPr id="16" name="Text 12"/>
          <p:cNvSpPr/>
          <p:nvPr/>
        </p:nvSpPr>
        <p:spPr>
          <a:xfrm>
            <a:off x="3450336" y="3680460"/>
            <a:ext cx="2243328" cy="171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Produces something new — not a repetition of what has been done before.</a:t>
            </a:r>
            <a:endParaRPr lang="en-US" sz="1100" dirty="0"/>
          </a:p>
        </p:txBody>
      </p:sp>
      <p:sp>
        <p:nvSpPr>
          <p:cNvPr id="17" name="Shape 13"/>
          <p:cNvSpPr/>
          <p:nvPr/>
        </p:nvSpPr>
        <p:spPr>
          <a:xfrm>
            <a:off x="6114288" y="2948940"/>
            <a:ext cx="2572512" cy="256032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4"/>
          <p:cNvSpPr/>
          <p:nvPr/>
        </p:nvSpPr>
        <p:spPr>
          <a:xfrm>
            <a:off x="6278880" y="31135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4468" y="3199120"/>
            <a:ext cx="304312" cy="304312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6882384" y="309524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Value-adding</a:t>
            </a:r>
            <a:endParaRPr lang="en-US" sz="1300" dirty="0"/>
          </a:p>
        </p:txBody>
      </p:sp>
      <p:sp>
        <p:nvSpPr>
          <p:cNvPr id="21" name="Text 16"/>
          <p:cNvSpPr/>
          <p:nvPr/>
        </p:nvSpPr>
        <p:spPr>
          <a:xfrm>
            <a:off x="6278880" y="3680460"/>
            <a:ext cx="2243328" cy="171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Brings about beneficial change that justifies the investment.</a:t>
            </a:r>
            <a:endParaRPr lang="en-US" sz="1100" dirty="0"/>
          </a:p>
        </p:txBody>
      </p:sp>
      <p:sp>
        <p:nvSpPr>
          <p:cNvPr id="22" name="Text 17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23" name="Text 18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PM Triple Constraint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first thing you learn in project management: a Project Manager's focus is always on balancing these three forces. Manage them — or they will manage you.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57200" y="2948940"/>
            <a:ext cx="2572512" cy="256032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21792" y="31135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380" y="3199120"/>
            <a:ext cx="304312" cy="30431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225296" y="309524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621792" y="3680460"/>
            <a:ext cx="2243328" cy="171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does it need to be delivered? Scope creep and poor estimates push deadlines back.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3285744" y="2948940"/>
            <a:ext cx="2572512" cy="256032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3450336" y="31135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5924" y="3199120"/>
            <a:ext cx="304312" cy="30431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4053840" y="309524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</a:t>
            </a:r>
            <a:endParaRPr lang="en-US" sz="1300" dirty="0"/>
          </a:p>
        </p:txBody>
      </p:sp>
      <p:sp>
        <p:nvSpPr>
          <p:cNvPr id="16" name="Text 12"/>
          <p:cNvSpPr/>
          <p:nvPr/>
        </p:nvSpPr>
        <p:spPr>
          <a:xfrm>
            <a:off x="3450336" y="3680460"/>
            <a:ext cx="2243328" cy="171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budget is available? Every change has a cost implication.</a:t>
            </a:r>
            <a:endParaRPr lang="en-US" sz="1100" dirty="0"/>
          </a:p>
        </p:txBody>
      </p:sp>
      <p:sp>
        <p:nvSpPr>
          <p:cNvPr id="17" name="Shape 13"/>
          <p:cNvSpPr/>
          <p:nvPr/>
        </p:nvSpPr>
        <p:spPr>
          <a:xfrm>
            <a:off x="6114288" y="2948940"/>
            <a:ext cx="2572512" cy="256032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4"/>
          <p:cNvSpPr/>
          <p:nvPr/>
        </p:nvSpPr>
        <p:spPr>
          <a:xfrm>
            <a:off x="6278880" y="31135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4468" y="3199120"/>
            <a:ext cx="304312" cy="304312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6882384" y="309524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</a:t>
            </a:r>
            <a:endParaRPr lang="en-US" sz="1300" dirty="0"/>
          </a:p>
        </p:txBody>
      </p:sp>
      <p:sp>
        <p:nvSpPr>
          <p:cNvPr id="21" name="Text 16"/>
          <p:cNvSpPr/>
          <p:nvPr/>
        </p:nvSpPr>
        <p:spPr>
          <a:xfrm>
            <a:off x="6278880" y="3680460"/>
            <a:ext cx="2243328" cy="171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exactly needs to be built? Scope must be agreed before work begins.</a:t>
            </a:r>
            <a:endParaRPr lang="en-US" sz="1100" dirty="0"/>
          </a:p>
        </p:txBody>
      </p:sp>
      <p:sp>
        <p:nvSpPr>
          <p:cNvPr id="22" name="Text 17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23" name="Text 18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Defining Project Management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i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application of knowledge, skills, tools and techniques to project activities to meet project requirements.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457200" y="2948940"/>
            <a:ext cx="1865376" cy="256032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21792" y="31135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380" y="3199120"/>
            <a:ext cx="304312" cy="30431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225296" y="30952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621792" y="3680460"/>
            <a:ext cx="1536192" cy="171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the domain, the technology, and the organisation.</a:t>
            </a:r>
            <a:endParaRPr lang="en-US" sz="1030" dirty="0"/>
          </a:p>
        </p:txBody>
      </p:sp>
      <p:sp>
        <p:nvSpPr>
          <p:cNvPr id="12" name="Shape 9"/>
          <p:cNvSpPr/>
          <p:nvPr/>
        </p:nvSpPr>
        <p:spPr>
          <a:xfrm>
            <a:off x="2578608" y="2948940"/>
            <a:ext cx="1865376" cy="256032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2743200" y="31135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8788" y="3199120"/>
            <a:ext cx="304312" cy="30431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3346704" y="30952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</a:t>
            </a:r>
            <a:endParaRPr lang="en-US" sz="1200" dirty="0"/>
          </a:p>
        </p:txBody>
      </p:sp>
      <p:sp>
        <p:nvSpPr>
          <p:cNvPr id="16" name="Text 12"/>
          <p:cNvSpPr/>
          <p:nvPr/>
        </p:nvSpPr>
        <p:spPr>
          <a:xfrm>
            <a:off x="2743200" y="3680460"/>
            <a:ext cx="1536192" cy="171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Leadership, communication, negotiation, problem-solving.</a:t>
            </a:r>
            <a:endParaRPr lang="en-US" sz="1030" dirty="0"/>
          </a:p>
        </p:txBody>
      </p:sp>
      <p:sp>
        <p:nvSpPr>
          <p:cNvPr id="17" name="Shape 13"/>
          <p:cNvSpPr/>
          <p:nvPr/>
        </p:nvSpPr>
        <p:spPr>
          <a:xfrm>
            <a:off x="4700016" y="2948940"/>
            <a:ext cx="1865376" cy="256032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4"/>
          <p:cNvSpPr/>
          <p:nvPr/>
        </p:nvSpPr>
        <p:spPr>
          <a:xfrm>
            <a:off x="4864608" y="31135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0196" y="3199120"/>
            <a:ext cx="304312" cy="304312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5468112" y="30952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</a:t>
            </a:r>
            <a:endParaRPr lang="en-US" sz="1200" dirty="0"/>
          </a:p>
        </p:txBody>
      </p:sp>
      <p:sp>
        <p:nvSpPr>
          <p:cNvPr id="21" name="Text 16"/>
          <p:cNvSpPr/>
          <p:nvPr/>
        </p:nvSpPr>
        <p:spPr>
          <a:xfrm>
            <a:off x="4864608" y="3680460"/>
            <a:ext cx="1536192" cy="171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 software, Gantt charts, risk registers, budgeting tools.</a:t>
            </a:r>
            <a:endParaRPr lang="en-US" sz="1030" dirty="0"/>
          </a:p>
        </p:txBody>
      </p:sp>
      <p:sp>
        <p:nvSpPr>
          <p:cNvPr id="22" name="Shape 17"/>
          <p:cNvSpPr/>
          <p:nvPr/>
        </p:nvSpPr>
        <p:spPr>
          <a:xfrm>
            <a:off x="6821424" y="2948940"/>
            <a:ext cx="1865376" cy="256032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8"/>
          <p:cNvSpPr/>
          <p:nvPr/>
        </p:nvSpPr>
        <p:spPr>
          <a:xfrm>
            <a:off x="6986016" y="31135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1604" y="3199120"/>
            <a:ext cx="304312" cy="304312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7589520" y="30952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Techniques</a:t>
            </a:r>
            <a:endParaRPr lang="en-US" sz="1200" dirty="0"/>
          </a:p>
        </p:txBody>
      </p:sp>
      <p:sp>
        <p:nvSpPr>
          <p:cNvPr id="26" name="Text 20"/>
          <p:cNvSpPr/>
          <p:nvPr/>
        </p:nvSpPr>
        <p:spPr>
          <a:xfrm>
            <a:off x="6986016" y="3680460"/>
            <a:ext cx="1536192" cy="171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Agile, PRINCE2, critical path analysis, earned value management.</a:t>
            </a:r>
            <a:endParaRPr lang="en-US" sz="1030" dirty="0"/>
          </a:p>
        </p:txBody>
      </p:sp>
      <p:sp>
        <p:nvSpPr>
          <p:cNvPr id="27" name="Text 21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28" name="Text 22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IT Projects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Fail — and Succeed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the patterns that separate struggling projects from successful ones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40005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4206240"/>
            <a:ext cx="38176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Failure Causes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686300" y="4206240"/>
            <a:ext cx="40005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777740" y="4206240"/>
            <a:ext cx="38176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 Factors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OUTCOMES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IT Projects Fail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72184"/>
            <a:ext cx="2572512" cy="2103120"/>
          </a:xfrm>
          <a:prstGeom prst="roundRect">
            <a:avLst>
              <a:gd name="adj" fmla="val 304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21792" y="163677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380" y="1722364"/>
            <a:ext cx="304312" cy="3043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25296" y="1618488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 business case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621792" y="2203704"/>
            <a:ext cx="2243328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project cannot clearly justify its own existence or ROI.</a:t>
            </a:r>
            <a:endParaRPr lang="en-US" sz="1030" dirty="0"/>
          </a:p>
        </p:txBody>
      </p:sp>
      <p:sp>
        <p:nvSpPr>
          <p:cNvPr id="9" name="Shape 6"/>
          <p:cNvSpPr/>
          <p:nvPr/>
        </p:nvSpPr>
        <p:spPr>
          <a:xfrm>
            <a:off x="3285744" y="1472184"/>
            <a:ext cx="2572512" cy="2103120"/>
          </a:xfrm>
          <a:prstGeom prst="roundRect">
            <a:avLst>
              <a:gd name="adj" fmla="val 304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450336" y="163677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5924" y="1722364"/>
            <a:ext cx="304312" cy="30431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53840" y="1618488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senior commitment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3450336" y="2203704"/>
            <a:ext cx="2243328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Lack of sponsorship means budget, staff and decisions stall.</a:t>
            </a:r>
            <a:endParaRPr lang="en-US" sz="1030" dirty="0"/>
          </a:p>
        </p:txBody>
      </p:sp>
      <p:sp>
        <p:nvSpPr>
          <p:cNvPr id="14" name="Shape 10"/>
          <p:cNvSpPr/>
          <p:nvPr/>
        </p:nvSpPr>
        <p:spPr>
          <a:xfrm>
            <a:off x="6114288" y="1472184"/>
            <a:ext cx="2572512" cy="2103120"/>
          </a:xfrm>
          <a:prstGeom prst="roundRect">
            <a:avLst>
              <a:gd name="adj" fmla="val 304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6278880" y="163677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4468" y="1722364"/>
            <a:ext cx="304312" cy="30431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82384" y="1618488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planning</a:t>
            </a:r>
            <a:endParaRPr lang="en-US" sz="1200" dirty="0"/>
          </a:p>
        </p:txBody>
      </p:sp>
      <p:sp>
        <p:nvSpPr>
          <p:cNvPr id="18" name="Text 13"/>
          <p:cNvSpPr/>
          <p:nvPr/>
        </p:nvSpPr>
        <p:spPr>
          <a:xfrm>
            <a:off x="6278880" y="2203704"/>
            <a:ext cx="2243328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Budget, schedule and scope undefined or unrealistic from the start.</a:t>
            </a:r>
            <a:endParaRPr lang="en-US" sz="1030" dirty="0"/>
          </a:p>
        </p:txBody>
      </p:sp>
      <p:sp>
        <p:nvSpPr>
          <p:cNvPr id="19" name="Shape 14"/>
          <p:cNvSpPr/>
          <p:nvPr/>
        </p:nvSpPr>
        <p:spPr>
          <a:xfrm>
            <a:off x="457200" y="3831336"/>
            <a:ext cx="2572512" cy="2103120"/>
          </a:xfrm>
          <a:prstGeom prst="roundRect">
            <a:avLst>
              <a:gd name="adj" fmla="val 304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621792" y="39959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380" y="4081516"/>
            <a:ext cx="304312" cy="304312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1225296" y="3977640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user involvement</a:t>
            </a:r>
            <a:endParaRPr lang="en-US" sz="1200" dirty="0"/>
          </a:p>
        </p:txBody>
      </p:sp>
      <p:sp>
        <p:nvSpPr>
          <p:cNvPr id="23" name="Text 17"/>
          <p:cNvSpPr/>
          <p:nvPr/>
        </p:nvSpPr>
        <p:spPr>
          <a:xfrm>
            <a:off x="621792" y="4562856"/>
            <a:ext cx="2243328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Without users, requirements miss the real problem entirely.</a:t>
            </a:r>
            <a:endParaRPr lang="en-US" sz="1030" dirty="0"/>
          </a:p>
        </p:txBody>
      </p:sp>
      <p:sp>
        <p:nvSpPr>
          <p:cNvPr id="24" name="Shape 18"/>
          <p:cNvSpPr/>
          <p:nvPr/>
        </p:nvSpPr>
        <p:spPr>
          <a:xfrm>
            <a:off x="3285744" y="3831336"/>
            <a:ext cx="2572512" cy="2103120"/>
          </a:xfrm>
          <a:prstGeom prst="roundRect">
            <a:avLst>
              <a:gd name="adj" fmla="val 304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19"/>
          <p:cNvSpPr/>
          <p:nvPr/>
        </p:nvSpPr>
        <p:spPr>
          <a:xfrm>
            <a:off x="3450336" y="39959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5924" y="4081516"/>
            <a:ext cx="304312" cy="304312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4053840" y="3977640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Unfamiliar technology</a:t>
            </a:r>
            <a:endParaRPr lang="en-US" sz="1200" dirty="0"/>
          </a:p>
        </p:txBody>
      </p:sp>
      <p:sp>
        <p:nvSpPr>
          <p:cNvPr id="28" name="Text 21"/>
          <p:cNvSpPr/>
          <p:nvPr/>
        </p:nvSpPr>
        <p:spPr>
          <a:xfrm>
            <a:off x="3450336" y="4562856"/>
            <a:ext cx="2243328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Underestimated learning curves add time and risk.</a:t>
            </a:r>
            <a:endParaRPr lang="en-US" sz="1030" dirty="0"/>
          </a:p>
        </p:txBody>
      </p:sp>
      <p:sp>
        <p:nvSpPr>
          <p:cNvPr id="29" name="Shape 22"/>
          <p:cNvSpPr/>
          <p:nvPr/>
        </p:nvSpPr>
        <p:spPr>
          <a:xfrm>
            <a:off x="6114288" y="3831336"/>
            <a:ext cx="2572512" cy="2103120"/>
          </a:xfrm>
          <a:prstGeom prst="roundRect">
            <a:avLst>
              <a:gd name="adj" fmla="val 304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3"/>
          <p:cNvSpPr/>
          <p:nvPr/>
        </p:nvSpPr>
        <p:spPr>
          <a:xfrm>
            <a:off x="6278880" y="39959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1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64468" y="4081516"/>
            <a:ext cx="304312" cy="304312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6882384" y="3977640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Unclear requirements</a:t>
            </a:r>
            <a:endParaRPr lang="en-US" sz="1200" dirty="0"/>
          </a:p>
        </p:txBody>
      </p:sp>
      <p:sp>
        <p:nvSpPr>
          <p:cNvPr id="33" name="Text 25"/>
          <p:cNvSpPr/>
          <p:nvPr/>
        </p:nvSpPr>
        <p:spPr>
          <a:xfrm>
            <a:off x="6278880" y="4562856"/>
            <a:ext cx="2243328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Vague or changing requirements cause rework throughout.</a:t>
            </a:r>
            <a:endParaRPr lang="en-US" sz="1030" dirty="0"/>
          </a:p>
        </p:txBody>
      </p:sp>
      <p:sp>
        <p:nvSpPr>
          <p:cNvPr id="34" name="Text 26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35" name="Text 27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OUTCOMES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IT Projects Succeed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72184"/>
            <a:ext cx="1865376" cy="210312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21792" y="163677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380" y="1722364"/>
            <a:ext cx="304312" cy="3043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25296" y="1618488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Sound PM processes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621792" y="2203704"/>
            <a:ext cx="1536192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Structured, repeatable processes reduce guesswork.</a:t>
            </a:r>
            <a:endParaRPr lang="en-US" sz="1000" dirty="0"/>
          </a:p>
        </p:txBody>
      </p:sp>
      <p:sp>
        <p:nvSpPr>
          <p:cNvPr id="9" name="Shape 6"/>
          <p:cNvSpPr/>
          <p:nvPr/>
        </p:nvSpPr>
        <p:spPr>
          <a:xfrm>
            <a:off x="2578608" y="1472184"/>
            <a:ext cx="1865376" cy="210312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743200" y="163677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8788" y="1722364"/>
            <a:ext cx="304312" cy="30431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346704" y="1618488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Tied to business goals</a:t>
            </a:r>
            <a:endParaRPr lang="en-US" sz="1150" dirty="0"/>
          </a:p>
        </p:txBody>
      </p:sp>
      <p:sp>
        <p:nvSpPr>
          <p:cNvPr id="13" name="Text 9"/>
          <p:cNvSpPr/>
          <p:nvPr/>
        </p:nvSpPr>
        <p:spPr>
          <a:xfrm>
            <a:off x="2743200" y="2203704"/>
            <a:ext cx="1536192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project directly serves a real organisational need.</a:t>
            </a:r>
            <a:endParaRPr lang="en-US" sz="1000" dirty="0"/>
          </a:p>
        </p:txBody>
      </p:sp>
      <p:sp>
        <p:nvSpPr>
          <p:cNvPr id="14" name="Shape 10"/>
          <p:cNvSpPr/>
          <p:nvPr/>
        </p:nvSpPr>
        <p:spPr>
          <a:xfrm>
            <a:off x="4700016" y="1472184"/>
            <a:ext cx="1865376" cy="210312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4864608" y="163677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0196" y="1722364"/>
            <a:ext cx="304312" cy="30431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468112" y="1618488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Senior commitment</a:t>
            </a:r>
            <a:endParaRPr lang="en-US" sz="1150" dirty="0"/>
          </a:p>
        </p:txBody>
      </p:sp>
      <p:sp>
        <p:nvSpPr>
          <p:cNvPr id="18" name="Text 13"/>
          <p:cNvSpPr/>
          <p:nvPr/>
        </p:nvSpPr>
        <p:spPr>
          <a:xfrm>
            <a:off x="4864608" y="2203704"/>
            <a:ext cx="1536192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Sponsorship keeps resources flowing and blockers resolved.</a:t>
            </a:r>
            <a:endParaRPr lang="en-US" sz="1000" dirty="0"/>
          </a:p>
        </p:txBody>
      </p:sp>
      <p:sp>
        <p:nvSpPr>
          <p:cNvPr id="19" name="Shape 14"/>
          <p:cNvSpPr/>
          <p:nvPr/>
        </p:nvSpPr>
        <p:spPr>
          <a:xfrm>
            <a:off x="6821424" y="1472184"/>
            <a:ext cx="1865376" cy="210312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6986016" y="163677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1604" y="1722364"/>
            <a:ext cx="304312" cy="304312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589520" y="1618488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 management</a:t>
            </a:r>
            <a:endParaRPr lang="en-US" sz="1150" dirty="0"/>
          </a:p>
        </p:txBody>
      </p:sp>
      <p:sp>
        <p:nvSpPr>
          <p:cNvPr id="23" name="Text 17"/>
          <p:cNvSpPr/>
          <p:nvPr/>
        </p:nvSpPr>
        <p:spPr>
          <a:xfrm>
            <a:off x="6986016" y="2203704"/>
            <a:ext cx="1536192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Changes are evaluated, approved and communicated carefully.</a:t>
            </a:r>
            <a:endParaRPr lang="en-US" sz="1000" dirty="0"/>
          </a:p>
        </p:txBody>
      </p:sp>
      <p:sp>
        <p:nvSpPr>
          <p:cNvPr id="24" name="Shape 18"/>
          <p:cNvSpPr/>
          <p:nvPr/>
        </p:nvSpPr>
        <p:spPr>
          <a:xfrm>
            <a:off x="457200" y="3831336"/>
            <a:ext cx="1865376" cy="210312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19"/>
          <p:cNvSpPr/>
          <p:nvPr/>
        </p:nvSpPr>
        <p:spPr>
          <a:xfrm>
            <a:off x="621792" y="39959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380" y="4081516"/>
            <a:ext cx="304312" cy="304312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1225296" y="3977640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Detailed requirements</a:t>
            </a:r>
            <a:endParaRPr lang="en-US" sz="1150" dirty="0"/>
          </a:p>
        </p:txBody>
      </p:sp>
      <p:sp>
        <p:nvSpPr>
          <p:cNvPr id="28" name="Text 21"/>
          <p:cNvSpPr/>
          <p:nvPr/>
        </p:nvSpPr>
        <p:spPr>
          <a:xfrm>
            <a:off x="621792" y="4562856"/>
            <a:ext cx="1536192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scope prevents misunderstandings and costly rework.</a:t>
            </a:r>
            <a:endParaRPr lang="en-US" sz="1000" dirty="0"/>
          </a:p>
        </p:txBody>
      </p:sp>
      <p:sp>
        <p:nvSpPr>
          <p:cNvPr id="29" name="Shape 22"/>
          <p:cNvSpPr/>
          <p:nvPr/>
        </p:nvSpPr>
        <p:spPr>
          <a:xfrm>
            <a:off x="2578608" y="3831336"/>
            <a:ext cx="1865376" cy="210312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3"/>
          <p:cNvSpPr/>
          <p:nvPr/>
        </p:nvSpPr>
        <p:spPr>
          <a:xfrm>
            <a:off x="2743200" y="39959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1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28788" y="4081516"/>
            <a:ext cx="304312" cy="304312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3346704" y="3977640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Realistic schedule</a:t>
            </a:r>
            <a:endParaRPr lang="en-US" sz="1150" dirty="0"/>
          </a:p>
        </p:txBody>
      </p:sp>
      <p:sp>
        <p:nvSpPr>
          <p:cNvPr id="33" name="Text 25"/>
          <p:cNvSpPr/>
          <p:nvPr/>
        </p:nvSpPr>
        <p:spPr>
          <a:xfrm>
            <a:off x="2743200" y="4562856"/>
            <a:ext cx="1536192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Achievable milestones keep the team motivated and on track.</a:t>
            </a:r>
            <a:endParaRPr lang="en-US" sz="1000" dirty="0"/>
          </a:p>
        </p:txBody>
      </p:sp>
      <p:sp>
        <p:nvSpPr>
          <p:cNvPr id="34" name="Shape 26"/>
          <p:cNvSpPr/>
          <p:nvPr/>
        </p:nvSpPr>
        <p:spPr>
          <a:xfrm>
            <a:off x="4700016" y="3831336"/>
            <a:ext cx="1865376" cy="210312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27"/>
          <p:cNvSpPr/>
          <p:nvPr/>
        </p:nvSpPr>
        <p:spPr>
          <a:xfrm>
            <a:off x="4864608" y="39959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6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0196" y="4081516"/>
            <a:ext cx="304312" cy="304312"/>
          </a:xfrm>
          <a:prstGeom prst="rect">
            <a:avLst/>
          </a:prstGeom>
        </p:spPr>
      </p:pic>
      <p:sp>
        <p:nvSpPr>
          <p:cNvPr id="37" name="Text 28"/>
          <p:cNvSpPr/>
          <p:nvPr/>
        </p:nvSpPr>
        <p:spPr>
          <a:xfrm>
            <a:off x="5468112" y="3977640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Good stakeholder relations</a:t>
            </a:r>
            <a:endParaRPr lang="en-US" sz="1150" dirty="0"/>
          </a:p>
        </p:txBody>
      </p:sp>
      <p:sp>
        <p:nvSpPr>
          <p:cNvPr id="38" name="Text 29"/>
          <p:cNvSpPr/>
          <p:nvPr/>
        </p:nvSpPr>
        <p:spPr>
          <a:xfrm>
            <a:off x="4864608" y="4562856"/>
            <a:ext cx="1536192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Regular engagement manages expectations and builds trust.</a:t>
            </a:r>
            <a:endParaRPr lang="en-US" sz="1000" dirty="0"/>
          </a:p>
        </p:txBody>
      </p:sp>
      <p:sp>
        <p:nvSpPr>
          <p:cNvPr id="39" name="Shape 30"/>
          <p:cNvSpPr/>
          <p:nvPr/>
        </p:nvSpPr>
        <p:spPr>
          <a:xfrm>
            <a:off x="6821424" y="3831336"/>
            <a:ext cx="1865376" cy="210312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Shape 31"/>
          <p:cNvSpPr/>
          <p:nvPr/>
        </p:nvSpPr>
        <p:spPr>
          <a:xfrm>
            <a:off x="6986016" y="39959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1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71604" y="4081516"/>
            <a:ext cx="304312" cy="304312"/>
          </a:xfrm>
          <a:prstGeom prst="rect">
            <a:avLst/>
          </a:prstGeom>
        </p:spPr>
      </p:pic>
      <p:sp>
        <p:nvSpPr>
          <p:cNvPr id="42" name="Text 32"/>
          <p:cNvSpPr/>
          <p:nvPr/>
        </p:nvSpPr>
        <p:spPr>
          <a:xfrm>
            <a:off x="7589520" y="3977640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Skilled, empowered team</a:t>
            </a:r>
            <a:endParaRPr lang="en-US" sz="1150" dirty="0"/>
          </a:p>
        </p:txBody>
      </p:sp>
      <p:sp>
        <p:nvSpPr>
          <p:cNvPr id="43" name="Text 33"/>
          <p:cNvSpPr/>
          <p:nvPr/>
        </p:nvSpPr>
        <p:spPr>
          <a:xfrm>
            <a:off x="6986016" y="4562856"/>
            <a:ext cx="1536192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Right people, clear roles, and authority to make decisions.</a:t>
            </a:r>
            <a:endParaRPr lang="en-US" sz="1000" dirty="0"/>
          </a:p>
        </p:txBody>
      </p:sp>
      <p:sp>
        <p:nvSpPr>
          <p:cNvPr id="44" name="Text 34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45" name="Text 35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Project Manager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Role, skills and what it takes to lead a project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PM Role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2766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3680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0960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1874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Keys to Success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PROJECT MANAGER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Skills a PM Needs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2572512" cy="2240280"/>
          </a:xfrm>
          <a:prstGeom prst="roundRect">
            <a:avLst>
              <a:gd name="adj" fmla="val 285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21792" y="15819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380" y="1667500"/>
            <a:ext cx="304312" cy="3043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25296" y="15636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Domain knowledge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621792" y="2148840"/>
            <a:ext cx="2243328" cy="1399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Standards, regulations and technical context of the project area.</a:t>
            </a:r>
            <a:endParaRPr lang="en-US" sz="1050" dirty="0"/>
          </a:p>
        </p:txBody>
      </p:sp>
      <p:sp>
        <p:nvSpPr>
          <p:cNvPr id="9" name="Shape 6"/>
          <p:cNvSpPr/>
          <p:nvPr/>
        </p:nvSpPr>
        <p:spPr>
          <a:xfrm>
            <a:off x="3285744" y="1417320"/>
            <a:ext cx="2572512" cy="2240280"/>
          </a:xfrm>
          <a:prstGeom prst="roundRect">
            <a:avLst>
              <a:gd name="adj" fmla="val 285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450336" y="15819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5924" y="1667500"/>
            <a:ext cx="304312" cy="30431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53840" y="15636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environment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3450336" y="2148840"/>
            <a:ext cx="2243328" cy="1399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Political, commercial, and cultural context of the organisation.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6114288" y="1417320"/>
            <a:ext cx="2572512" cy="2240280"/>
          </a:xfrm>
          <a:prstGeom prst="roundRect">
            <a:avLst>
              <a:gd name="adj" fmla="val 285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6278880" y="15819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4468" y="1667500"/>
            <a:ext cx="304312" cy="30431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82384" y="15636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General management</a:t>
            </a:r>
            <a:endParaRPr lang="en-US" sz="1300" dirty="0"/>
          </a:p>
        </p:txBody>
      </p:sp>
      <p:sp>
        <p:nvSpPr>
          <p:cNvPr id="18" name="Text 13"/>
          <p:cNvSpPr/>
          <p:nvPr/>
        </p:nvSpPr>
        <p:spPr>
          <a:xfrm>
            <a:off x="6278880" y="2148840"/>
            <a:ext cx="2243328" cy="1399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Budgeting, scheduling, resource and team management.</a:t>
            </a:r>
            <a:endParaRPr lang="en-US" sz="1050" dirty="0"/>
          </a:p>
        </p:txBody>
      </p:sp>
      <p:sp>
        <p:nvSpPr>
          <p:cNvPr id="19" name="Shape 14"/>
          <p:cNvSpPr/>
          <p:nvPr/>
        </p:nvSpPr>
        <p:spPr>
          <a:xfrm>
            <a:off x="457200" y="3913632"/>
            <a:ext cx="2572512" cy="2240280"/>
          </a:xfrm>
          <a:prstGeom prst="roundRect">
            <a:avLst>
              <a:gd name="adj" fmla="val 285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621792" y="4078224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380" y="4163812"/>
            <a:ext cx="304312" cy="304312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1225296" y="4059936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</a:t>
            </a:r>
            <a:endParaRPr lang="en-US" sz="1300" dirty="0"/>
          </a:p>
        </p:txBody>
      </p:sp>
      <p:sp>
        <p:nvSpPr>
          <p:cNvPr id="23" name="Text 17"/>
          <p:cNvSpPr/>
          <p:nvPr/>
        </p:nvSpPr>
        <p:spPr>
          <a:xfrm>
            <a:off x="621792" y="4645152"/>
            <a:ext cx="2243328" cy="1399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Clear, frequent, audience-appropriate communication at all levels.</a:t>
            </a:r>
            <a:endParaRPr lang="en-US" sz="1050" dirty="0"/>
          </a:p>
        </p:txBody>
      </p:sp>
      <p:sp>
        <p:nvSpPr>
          <p:cNvPr id="24" name="Shape 18"/>
          <p:cNvSpPr/>
          <p:nvPr/>
        </p:nvSpPr>
        <p:spPr>
          <a:xfrm>
            <a:off x="3285744" y="3913632"/>
            <a:ext cx="2572512" cy="2240280"/>
          </a:xfrm>
          <a:prstGeom prst="roundRect">
            <a:avLst>
              <a:gd name="adj" fmla="val 285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19"/>
          <p:cNvSpPr/>
          <p:nvPr/>
        </p:nvSpPr>
        <p:spPr>
          <a:xfrm>
            <a:off x="3450336" y="4078224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5924" y="4163812"/>
            <a:ext cx="304312" cy="304312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4053840" y="4059936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Interpersonal</a:t>
            </a:r>
            <a:endParaRPr lang="en-US" sz="1300" dirty="0"/>
          </a:p>
        </p:txBody>
      </p:sp>
      <p:sp>
        <p:nvSpPr>
          <p:cNvPr id="28" name="Text 21"/>
          <p:cNvSpPr/>
          <p:nvPr/>
        </p:nvSpPr>
        <p:spPr>
          <a:xfrm>
            <a:off x="3450336" y="4645152"/>
            <a:ext cx="2243328" cy="1399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Negotiation, conflict resolution, leadership and motivation.</a:t>
            </a:r>
            <a:endParaRPr lang="en-US" sz="1050" dirty="0"/>
          </a:p>
        </p:txBody>
      </p:sp>
      <p:sp>
        <p:nvSpPr>
          <p:cNvPr id="29" name="Text 22"/>
          <p:cNvSpPr/>
          <p:nvPr/>
        </p:nvSpPr>
        <p:spPr>
          <a:xfrm>
            <a:off x="457200" y="637056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30" name="Text 23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KEYS TO SUCCESS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Plan → Lead → Communicate → Manage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371600"/>
            <a:ext cx="1906524" cy="4389120"/>
          </a:xfrm>
          <a:prstGeom prst="roundRect">
            <a:avLst>
              <a:gd name="adj" fmla="val 335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371600"/>
            <a:ext cx="1906524" cy="777240"/>
          </a:xfrm>
          <a:prstGeom prst="roundRect">
            <a:avLst>
              <a:gd name="adj" fmla="val 8235"/>
            </a:avLst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57200" y="1828800"/>
            <a:ext cx="1906524" cy="320040"/>
          </a:xfrm>
          <a:prstGeom prst="rect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7582" y="1481328"/>
            <a:ext cx="365760" cy="36576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457200" y="1847088"/>
            <a:ext cx="1906524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</a:t>
            </a:r>
            <a:endParaRPr lang="en-US" sz="1100" dirty="0"/>
          </a:p>
        </p:txBody>
      </p:sp>
      <p:sp>
        <p:nvSpPr>
          <p:cNvPr id="9" name="Text 6"/>
          <p:cNvSpPr/>
          <p:nvPr/>
        </p:nvSpPr>
        <p:spPr>
          <a:xfrm>
            <a:off x="594360" y="2267712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Identify stakeholders up front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594360" y="3072384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Build the plan before starting</a:t>
            </a:r>
            <a:endParaRPr lang="en-US" sz="1050" dirty="0"/>
          </a:p>
        </p:txBody>
      </p:sp>
      <p:sp>
        <p:nvSpPr>
          <p:cNvPr id="11" name="Text 8"/>
          <p:cNvSpPr/>
          <p:nvPr/>
        </p:nvSpPr>
        <p:spPr>
          <a:xfrm>
            <a:off x="594360" y="3877056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Set detailed requirements</a:t>
            </a:r>
            <a:endParaRPr lang="en-US" sz="1050" dirty="0"/>
          </a:p>
        </p:txBody>
      </p:sp>
      <p:sp>
        <p:nvSpPr>
          <p:cNvPr id="12" name="Text 9"/>
          <p:cNvSpPr/>
          <p:nvPr/>
        </p:nvSpPr>
        <p:spPr>
          <a:xfrm>
            <a:off x="594360" y="4681728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Prepare contingency plans</a:t>
            </a:r>
            <a:endParaRPr lang="en-US" sz="1050" dirty="0"/>
          </a:p>
        </p:txBody>
      </p:sp>
      <p:sp>
        <p:nvSpPr>
          <p:cNvPr id="13" name="Shape 10"/>
          <p:cNvSpPr/>
          <p:nvPr/>
        </p:nvSpPr>
        <p:spPr>
          <a:xfrm>
            <a:off x="2564892" y="1371600"/>
            <a:ext cx="1906524" cy="4389120"/>
          </a:xfrm>
          <a:prstGeom prst="roundRect">
            <a:avLst>
              <a:gd name="adj" fmla="val 335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2564892" y="1371600"/>
            <a:ext cx="1906524" cy="777240"/>
          </a:xfrm>
          <a:prstGeom prst="roundRect">
            <a:avLst>
              <a:gd name="adj" fmla="val 8235"/>
            </a:avLst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2564892" y="1828800"/>
            <a:ext cx="1906524" cy="320040"/>
          </a:xfrm>
          <a:prstGeom prst="rect">
            <a:avLst/>
          </a:prstGeom>
          <a:solidFill>
            <a:srgbClr val="2E7D5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5274" y="1481328"/>
            <a:ext cx="365760" cy="365760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2564892" y="1847088"/>
            <a:ext cx="1906524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</a:t>
            </a:r>
            <a:endParaRPr lang="en-US" sz="1100" dirty="0"/>
          </a:p>
        </p:txBody>
      </p:sp>
      <p:sp>
        <p:nvSpPr>
          <p:cNvPr id="18" name="Text 14"/>
          <p:cNvSpPr/>
          <p:nvPr/>
        </p:nvSpPr>
        <p:spPr>
          <a:xfrm>
            <a:off x="2702052" y="2267712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Strong management support</a:t>
            </a:r>
            <a:endParaRPr lang="en-US" sz="1050" dirty="0"/>
          </a:p>
        </p:txBody>
      </p:sp>
      <p:sp>
        <p:nvSpPr>
          <p:cNvPr id="19" name="Text 15"/>
          <p:cNvSpPr/>
          <p:nvPr/>
        </p:nvSpPr>
        <p:spPr>
          <a:xfrm>
            <a:off x="2702052" y="3072384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Connect IT to business goals</a:t>
            </a:r>
            <a:endParaRPr lang="en-US" sz="1050" dirty="0"/>
          </a:p>
        </p:txBody>
      </p:sp>
      <p:sp>
        <p:nvSpPr>
          <p:cNvPr id="20" name="Text 16"/>
          <p:cNvSpPr/>
          <p:nvPr/>
        </p:nvSpPr>
        <p:spPr>
          <a:xfrm>
            <a:off x="2702052" y="3877056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Assign experienced PM</a:t>
            </a:r>
            <a:endParaRPr lang="en-US" sz="1050" dirty="0"/>
          </a:p>
        </p:txBody>
      </p:sp>
      <p:sp>
        <p:nvSpPr>
          <p:cNvPr id="21" name="Text 17"/>
          <p:cNvSpPr/>
          <p:nvPr/>
        </p:nvSpPr>
        <p:spPr>
          <a:xfrm>
            <a:off x="2702052" y="4681728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Give IT a seat at the table</a:t>
            </a:r>
            <a:endParaRPr lang="en-US" sz="1050" dirty="0"/>
          </a:p>
        </p:txBody>
      </p:sp>
      <p:sp>
        <p:nvSpPr>
          <p:cNvPr id="22" name="Shape 18"/>
          <p:cNvSpPr/>
          <p:nvPr/>
        </p:nvSpPr>
        <p:spPr>
          <a:xfrm>
            <a:off x="4672584" y="1371600"/>
            <a:ext cx="1906524" cy="4389120"/>
          </a:xfrm>
          <a:prstGeom prst="roundRect">
            <a:avLst>
              <a:gd name="adj" fmla="val 335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9"/>
          <p:cNvSpPr/>
          <p:nvPr/>
        </p:nvSpPr>
        <p:spPr>
          <a:xfrm>
            <a:off x="4672584" y="1371600"/>
            <a:ext cx="1906524" cy="777240"/>
          </a:xfrm>
          <a:prstGeom prst="roundRect">
            <a:avLst>
              <a:gd name="adj" fmla="val 8235"/>
            </a:avLst>
          </a:prstGeom>
          <a:solidFill>
            <a:srgbClr val="5AAF8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20"/>
          <p:cNvSpPr/>
          <p:nvPr/>
        </p:nvSpPr>
        <p:spPr>
          <a:xfrm>
            <a:off x="4672584" y="1828800"/>
            <a:ext cx="1906524" cy="320040"/>
          </a:xfrm>
          <a:prstGeom prst="rect">
            <a:avLst/>
          </a:prstGeom>
          <a:solidFill>
            <a:srgbClr val="5AAF8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2966" y="1481328"/>
            <a:ext cx="365760" cy="365760"/>
          </a:xfrm>
          <a:prstGeom prst="rect">
            <a:avLst/>
          </a:prstGeom>
        </p:spPr>
      </p:pic>
      <p:sp>
        <p:nvSpPr>
          <p:cNvPr id="26" name="Text 21"/>
          <p:cNvSpPr/>
          <p:nvPr/>
        </p:nvSpPr>
        <p:spPr>
          <a:xfrm>
            <a:off x="4672584" y="1847088"/>
            <a:ext cx="1906524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COMMUNICATE</a:t>
            </a:r>
            <a:endParaRPr lang="en-US" sz="1100" dirty="0"/>
          </a:p>
        </p:txBody>
      </p:sp>
      <p:sp>
        <p:nvSpPr>
          <p:cNvPr id="27" name="Text 22"/>
          <p:cNvSpPr/>
          <p:nvPr/>
        </p:nvSpPr>
        <p:spPr>
          <a:xfrm>
            <a:off x="4809744" y="2267712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Communicate objectives often</a:t>
            </a:r>
            <a:endParaRPr lang="en-US" sz="1050" dirty="0"/>
          </a:p>
        </p:txBody>
      </p:sp>
      <p:sp>
        <p:nvSpPr>
          <p:cNvPr id="28" name="Text 23"/>
          <p:cNvSpPr/>
          <p:nvPr/>
        </p:nvSpPr>
        <p:spPr>
          <a:xfrm>
            <a:off x="4809744" y="3072384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Manage expectations</a:t>
            </a:r>
            <a:endParaRPr lang="en-US" sz="1050" dirty="0"/>
          </a:p>
        </p:txBody>
      </p:sp>
      <p:sp>
        <p:nvSpPr>
          <p:cNvPr id="29" name="Text 24"/>
          <p:cNvSpPr/>
          <p:nvPr/>
        </p:nvSpPr>
        <p:spPr>
          <a:xfrm>
            <a:off x="4809744" y="3877056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Invite feedback</a:t>
            </a:r>
            <a:endParaRPr lang="en-US" sz="1050" dirty="0"/>
          </a:p>
        </p:txBody>
      </p:sp>
      <p:sp>
        <p:nvSpPr>
          <p:cNvPr id="30" name="Text 25"/>
          <p:cNvSpPr/>
          <p:nvPr/>
        </p:nvSpPr>
        <p:spPr>
          <a:xfrm>
            <a:off x="4809744" y="4681728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Broadcast achievements</a:t>
            </a:r>
            <a:endParaRPr lang="en-US" sz="1050" dirty="0"/>
          </a:p>
        </p:txBody>
      </p:sp>
      <p:sp>
        <p:nvSpPr>
          <p:cNvPr id="31" name="Shape 26"/>
          <p:cNvSpPr/>
          <p:nvPr/>
        </p:nvSpPr>
        <p:spPr>
          <a:xfrm>
            <a:off x="6780276" y="1371600"/>
            <a:ext cx="1906524" cy="4389120"/>
          </a:xfrm>
          <a:prstGeom prst="roundRect">
            <a:avLst>
              <a:gd name="adj" fmla="val 335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27"/>
          <p:cNvSpPr/>
          <p:nvPr/>
        </p:nvSpPr>
        <p:spPr>
          <a:xfrm>
            <a:off x="6780276" y="1371600"/>
            <a:ext cx="1906524" cy="777240"/>
          </a:xfrm>
          <a:prstGeom prst="roundRect">
            <a:avLst>
              <a:gd name="adj" fmla="val 8235"/>
            </a:avLst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28"/>
          <p:cNvSpPr/>
          <p:nvPr/>
        </p:nvSpPr>
        <p:spPr>
          <a:xfrm>
            <a:off x="6780276" y="1828800"/>
            <a:ext cx="1906524" cy="3200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0658" y="1481328"/>
            <a:ext cx="365760" cy="365760"/>
          </a:xfrm>
          <a:prstGeom prst="rect">
            <a:avLst/>
          </a:prstGeom>
        </p:spPr>
      </p:pic>
      <p:sp>
        <p:nvSpPr>
          <p:cNvPr id="35" name="Text 29"/>
          <p:cNvSpPr/>
          <p:nvPr/>
        </p:nvSpPr>
        <p:spPr>
          <a:xfrm>
            <a:off x="6780276" y="1847088"/>
            <a:ext cx="1906524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</a:t>
            </a:r>
            <a:endParaRPr lang="en-US" sz="1100" dirty="0"/>
          </a:p>
        </p:txBody>
      </p:sp>
      <p:sp>
        <p:nvSpPr>
          <p:cNvPr id="36" name="Text 30"/>
          <p:cNvSpPr/>
          <p:nvPr/>
        </p:nvSpPr>
        <p:spPr>
          <a:xfrm>
            <a:off x="6917436" y="2267712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Sound system design</a:t>
            </a:r>
            <a:endParaRPr lang="en-US" sz="1050" dirty="0"/>
          </a:p>
        </p:txBody>
      </p:sp>
      <p:sp>
        <p:nvSpPr>
          <p:cNvPr id="37" name="Text 31"/>
          <p:cNvSpPr/>
          <p:nvPr/>
        </p:nvSpPr>
        <p:spPr>
          <a:xfrm>
            <a:off x="6917436" y="3072384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Control scope &amp; budget</a:t>
            </a:r>
            <a:endParaRPr lang="en-US" sz="1050" dirty="0"/>
          </a:p>
        </p:txBody>
      </p:sp>
      <p:sp>
        <p:nvSpPr>
          <p:cNvPr id="38" name="Text 32"/>
          <p:cNvSpPr/>
          <p:nvPr/>
        </p:nvSpPr>
        <p:spPr>
          <a:xfrm>
            <a:off x="6917436" y="3877056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Train all staff in time</a:t>
            </a:r>
            <a:endParaRPr lang="en-US" sz="1050" dirty="0"/>
          </a:p>
        </p:txBody>
      </p:sp>
      <p:sp>
        <p:nvSpPr>
          <p:cNvPr id="39" name="Text 33"/>
          <p:cNvSpPr/>
          <p:nvPr/>
        </p:nvSpPr>
        <p:spPr>
          <a:xfrm>
            <a:off x="6917436" y="4681728"/>
            <a:ext cx="163220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Prioritise thorough testing</a:t>
            </a:r>
            <a:endParaRPr lang="en-US" sz="1050" dirty="0"/>
          </a:p>
        </p:txBody>
      </p:sp>
      <p:sp>
        <p:nvSpPr>
          <p:cNvPr id="40" name="Text 34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41" name="Text 35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PM Life Cycle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phases that take a project from idea to outcome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Initiation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257175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66319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68630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77774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Execution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80085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9229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Closure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PM LIFE CYCLE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Four Phases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197864" y="169164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197864" y="169164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57200" y="2258568"/>
            <a:ext cx="1920240" cy="320040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2368296"/>
            <a:ext cx="1737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Initiation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548640" y="2862072"/>
            <a:ext cx="173736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the need, check feasibility, define deliverables, stakeholders and scope.</a:t>
            </a:r>
            <a:endParaRPr lang="en-US" sz="980" dirty="0"/>
          </a:p>
        </p:txBody>
      </p:sp>
      <p:sp>
        <p:nvSpPr>
          <p:cNvPr id="9" name="Text 7"/>
          <p:cNvSpPr/>
          <p:nvPr/>
        </p:nvSpPr>
        <p:spPr>
          <a:xfrm>
            <a:off x="2377440" y="2258568"/>
            <a:ext cx="182880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3300984" y="169164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300984" y="169164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2560320" y="2258568"/>
            <a:ext cx="1920240" cy="320040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2651760" y="2368296"/>
            <a:ext cx="1737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2651760" y="2862072"/>
            <a:ext cx="173736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 work into tasks, build the team, schedule, budget, and identify risks.</a:t>
            </a:r>
            <a:endParaRPr lang="en-US" sz="980" dirty="0"/>
          </a:p>
        </p:txBody>
      </p:sp>
      <p:sp>
        <p:nvSpPr>
          <p:cNvPr id="15" name="Text 13"/>
          <p:cNvSpPr/>
          <p:nvPr/>
        </p:nvSpPr>
        <p:spPr>
          <a:xfrm>
            <a:off x="4480560" y="2258568"/>
            <a:ext cx="182880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5404104" y="169164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404104" y="169164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4663440" y="2258568"/>
            <a:ext cx="1920240" cy="320040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754880" y="2368296"/>
            <a:ext cx="1737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Execution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4754880" y="2862072"/>
            <a:ext cx="173736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 tasks, monitor progress, manage quality and budget, keep everyone aligned.</a:t>
            </a:r>
            <a:endParaRPr lang="en-US" sz="980" dirty="0"/>
          </a:p>
        </p:txBody>
      </p:sp>
      <p:sp>
        <p:nvSpPr>
          <p:cNvPr id="21" name="Text 19"/>
          <p:cNvSpPr/>
          <p:nvPr/>
        </p:nvSpPr>
        <p:spPr>
          <a:xfrm>
            <a:off x="6583680" y="2258568"/>
            <a:ext cx="182880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7507224" y="169164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7507224" y="169164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6766560" y="2258568"/>
            <a:ext cx="1920240" cy="3200400"/>
          </a:xfrm>
          <a:prstGeom prst="roundRect">
            <a:avLst>
              <a:gd name="adj" fmla="val 333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858000" y="2368296"/>
            <a:ext cx="1737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Closure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6858000" y="2862072"/>
            <a:ext cx="173736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 outputs, release resources, review performance, document lessons learned.</a:t>
            </a:r>
            <a:endParaRPr lang="en-US" sz="980" dirty="0"/>
          </a:p>
        </p:txBody>
      </p:sp>
      <p:sp>
        <p:nvSpPr>
          <p:cNvPr id="27" name="Text 25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PM LIFE CYCLE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Phase 1 — Initiation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a business need, define the objective, and determine whether the project is feasible.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57200" y="2286000"/>
            <a:ext cx="8229600" cy="618134"/>
          </a:xfrm>
          <a:prstGeom prst="roundRect">
            <a:avLst>
              <a:gd name="adj" fmla="val 8876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58368" y="2366467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" y="2457907"/>
            <a:ext cx="274320" cy="27432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316736" y="2377440"/>
            <a:ext cx="7168896" cy="25961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Feasibility study</a:t>
            </a:r>
            <a:endParaRPr lang="en-US" sz="1350" dirty="0"/>
          </a:p>
        </p:txBody>
      </p:sp>
      <p:sp>
        <p:nvSpPr>
          <p:cNvPr id="11" name="Text 8"/>
          <p:cNvSpPr/>
          <p:nvPr/>
        </p:nvSpPr>
        <p:spPr>
          <a:xfrm>
            <a:off x="1316736" y="2582705"/>
            <a:ext cx="7168896" cy="278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the primary problem and whether your project delivers a real solution.</a:t>
            </a:r>
            <a:endParaRPr lang="en-US" sz="1030" dirty="0"/>
          </a:p>
        </p:txBody>
      </p:sp>
      <p:sp>
        <p:nvSpPr>
          <p:cNvPr id="12" name="Shape 9"/>
          <p:cNvSpPr/>
          <p:nvPr/>
        </p:nvSpPr>
        <p:spPr>
          <a:xfrm>
            <a:off x="457200" y="3068726"/>
            <a:ext cx="8229600" cy="618134"/>
          </a:xfrm>
          <a:prstGeom prst="roundRect">
            <a:avLst>
              <a:gd name="adj" fmla="val 8876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658368" y="3149194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08" y="3240634"/>
            <a:ext cx="274320" cy="27432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1316736" y="3160166"/>
            <a:ext cx="7168896" cy="25961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scope</a:t>
            </a:r>
            <a:endParaRPr lang="en-US" sz="1350" dirty="0"/>
          </a:p>
        </p:txBody>
      </p:sp>
      <p:sp>
        <p:nvSpPr>
          <p:cNvPr id="16" name="Text 12"/>
          <p:cNvSpPr/>
          <p:nvPr/>
        </p:nvSpPr>
        <p:spPr>
          <a:xfrm>
            <a:off x="1316736" y="3365431"/>
            <a:ext cx="7168896" cy="278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the depth and breadth — what is and isn't included.</a:t>
            </a:r>
            <a:endParaRPr lang="en-US" sz="1030" dirty="0"/>
          </a:p>
        </p:txBody>
      </p:sp>
      <p:sp>
        <p:nvSpPr>
          <p:cNvPr id="17" name="Shape 13"/>
          <p:cNvSpPr/>
          <p:nvPr/>
        </p:nvSpPr>
        <p:spPr>
          <a:xfrm>
            <a:off x="457200" y="3851453"/>
            <a:ext cx="8229600" cy="618134"/>
          </a:xfrm>
          <a:prstGeom prst="roundRect">
            <a:avLst>
              <a:gd name="adj" fmla="val 8876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4"/>
          <p:cNvSpPr/>
          <p:nvPr/>
        </p:nvSpPr>
        <p:spPr>
          <a:xfrm>
            <a:off x="658368" y="3931920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8" y="4023360"/>
            <a:ext cx="274320" cy="274320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1316736" y="3942893"/>
            <a:ext cx="7168896" cy="25961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deliverables</a:t>
            </a:r>
            <a:endParaRPr lang="en-US" sz="1350" dirty="0"/>
          </a:p>
        </p:txBody>
      </p:sp>
      <p:sp>
        <p:nvSpPr>
          <p:cNvPr id="21" name="Text 16"/>
          <p:cNvSpPr/>
          <p:nvPr/>
        </p:nvSpPr>
        <p:spPr>
          <a:xfrm>
            <a:off x="1316736" y="4148157"/>
            <a:ext cx="7168896" cy="278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the concrete product or service to be provided.</a:t>
            </a:r>
            <a:endParaRPr lang="en-US" sz="1030" dirty="0"/>
          </a:p>
        </p:txBody>
      </p:sp>
      <p:sp>
        <p:nvSpPr>
          <p:cNvPr id="22" name="Shape 17"/>
          <p:cNvSpPr/>
          <p:nvPr/>
        </p:nvSpPr>
        <p:spPr>
          <a:xfrm>
            <a:off x="457200" y="4634179"/>
            <a:ext cx="8229600" cy="618134"/>
          </a:xfrm>
          <a:prstGeom prst="roundRect">
            <a:avLst>
              <a:gd name="adj" fmla="val 8876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8"/>
          <p:cNvSpPr/>
          <p:nvPr/>
        </p:nvSpPr>
        <p:spPr>
          <a:xfrm>
            <a:off x="658368" y="4714646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9808" y="4806086"/>
            <a:ext cx="274320" cy="274320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1316736" y="4725619"/>
            <a:ext cx="7168896" cy="25961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stakeholders</a:t>
            </a:r>
            <a:endParaRPr lang="en-US" sz="1350" dirty="0"/>
          </a:p>
        </p:txBody>
      </p:sp>
      <p:sp>
        <p:nvSpPr>
          <p:cNvPr id="26" name="Text 20"/>
          <p:cNvSpPr/>
          <p:nvPr/>
        </p:nvSpPr>
        <p:spPr>
          <a:xfrm>
            <a:off x="1316736" y="4930884"/>
            <a:ext cx="7168896" cy="278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Determine who is affected and what their needs are.</a:t>
            </a:r>
            <a:endParaRPr lang="en-US" sz="1030" dirty="0"/>
          </a:p>
        </p:txBody>
      </p:sp>
      <p:sp>
        <p:nvSpPr>
          <p:cNvPr id="27" name="Shape 21"/>
          <p:cNvSpPr/>
          <p:nvPr/>
        </p:nvSpPr>
        <p:spPr>
          <a:xfrm>
            <a:off x="457200" y="5416906"/>
            <a:ext cx="8229600" cy="618134"/>
          </a:xfrm>
          <a:prstGeom prst="roundRect">
            <a:avLst>
              <a:gd name="adj" fmla="val 8876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2"/>
          <p:cNvSpPr/>
          <p:nvPr/>
        </p:nvSpPr>
        <p:spPr>
          <a:xfrm>
            <a:off x="658368" y="5497373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9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9808" y="5588813"/>
            <a:ext cx="274320" cy="274320"/>
          </a:xfrm>
          <a:prstGeom prst="rect">
            <a:avLst/>
          </a:prstGeom>
        </p:spPr>
      </p:pic>
      <p:sp>
        <p:nvSpPr>
          <p:cNvPr id="30" name="Text 23"/>
          <p:cNvSpPr/>
          <p:nvPr/>
        </p:nvSpPr>
        <p:spPr>
          <a:xfrm>
            <a:off x="1316736" y="5508346"/>
            <a:ext cx="7168896" cy="25961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the business case</a:t>
            </a:r>
            <a:endParaRPr lang="en-US" sz="1350" dirty="0"/>
          </a:p>
        </p:txBody>
      </p:sp>
      <p:sp>
        <p:nvSpPr>
          <p:cNvPr id="31" name="Text 24"/>
          <p:cNvSpPr/>
          <p:nvPr/>
        </p:nvSpPr>
        <p:spPr>
          <a:xfrm>
            <a:off x="1316736" y="5713610"/>
            <a:ext cx="7168896" cy="278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projected costs and benefits to decide whether to proceed.</a:t>
            </a:r>
            <a:endParaRPr lang="en-US" sz="1030" dirty="0"/>
          </a:p>
        </p:txBody>
      </p:sp>
      <p:sp>
        <p:nvSpPr>
          <p:cNvPr id="32" name="Text 25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33" name="Text 26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PM LIFE CYCLE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Phase 2 — Planning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 the project into tasks, build the team, and prepare a realistic schedule. Smaller, achievable goals reduce risk.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57200" y="2834640"/>
            <a:ext cx="1865376" cy="26517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21792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380" y="3084820"/>
            <a:ext cx="304312" cy="30431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225296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timeline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621792" y="3566160"/>
            <a:ext cx="1536192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Phases, tasks, milestones and constraints mapped out clearly.</a:t>
            </a:r>
            <a:endParaRPr lang="en-US" sz="1030" dirty="0"/>
          </a:p>
        </p:txBody>
      </p:sp>
      <p:sp>
        <p:nvSpPr>
          <p:cNvPr id="12" name="Shape 9"/>
          <p:cNvSpPr/>
          <p:nvPr/>
        </p:nvSpPr>
        <p:spPr>
          <a:xfrm>
            <a:off x="2578608" y="2834640"/>
            <a:ext cx="1865376" cy="26517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2743200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8788" y="3084820"/>
            <a:ext cx="304312" cy="30431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3346704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Budget estimate</a:t>
            </a:r>
            <a:endParaRPr lang="en-US" sz="1200" dirty="0"/>
          </a:p>
        </p:txBody>
      </p:sp>
      <p:sp>
        <p:nvSpPr>
          <p:cNvPr id="16" name="Text 12"/>
          <p:cNvSpPr/>
          <p:nvPr/>
        </p:nvSpPr>
        <p:spPr>
          <a:xfrm>
            <a:off x="2743200" y="3566160"/>
            <a:ext cx="1536192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 estimates for every element, maximising ROI.</a:t>
            </a:r>
            <a:endParaRPr lang="en-US" sz="1030" dirty="0"/>
          </a:p>
        </p:txBody>
      </p:sp>
      <p:sp>
        <p:nvSpPr>
          <p:cNvPr id="17" name="Shape 13"/>
          <p:cNvSpPr/>
          <p:nvPr/>
        </p:nvSpPr>
        <p:spPr>
          <a:xfrm>
            <a:off x="4700016" y="2834640"/>
            <a:ext cx="1865376" cy="26517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4"/>
          <p:cNvSpPr/>
          <p:nvPr/>
        </p:nvSpPr>
        <p:spPr>
          <a:xfrm>
            <a:off x="4864608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0196" y="3084820"/>
            <a:ext cx="304312" cy="304312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5468112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Gather resources</a:t>
            </a:r>
            <a:endParaRPr lang="en-US" sz="1200" dirty="0"/>
          </a:p>
        </p:txBody>
      </p:sp>
      <p:sp>
        <p:nvSpPr>
          <p:cNvPr id="21" name="Text 16"/>
          <p:cNvSpPr/>
          <p:nvPr/>
        </p:nvSpPr>
        <p:spPr>
          <a:xfrm>
            <a:off x="4864608" y="3566160"/>
            <a:ext cx="1536192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the team; ensure everyone has the right tools.</a:t>
            </a:r>
            <a:endParaRPr lang="en-US" sz="1030" dirty="0"/>
          </a:p>
        </p:txBody>
      </p:sp>
      <p:sp>
        <p:nvSpPr>
          <p:cNvPr id="22" name="Shape 17"/>
          <p:cNvSpPr/>
          <p:nvPr/>
        </p:nvSpPr>
        <p:spPr>
          <a:xfrm>
            <a:off x="6821424" y="2834640"/>
            <a:ext cx="1865376" cy="26517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8"/>
          <p:cNvSpPr/>
          <p:nvPr/>
        </p:nvSpPr>
        <p:spPr>
          <a:xfrm>
            <a:off x="6986016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1604" y="3084820"/>
            <a:ext cx="304312" cy="304312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7589520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Anticipate risks</a:t>
            </a:r>
            <a:endParaRPr lang="en-US" sz="1200" dirty="0"/>
          </a:p>
        </p:txBody>
      </p:sp>
      <p:sp>
        <p:nvSpPr>
          <p:cNvPr id="26" name="Text 20"/>
          <p:cNvSpPr/>
          <p:nvPr/>
        </p:nvSpPr>
        <p:spPr>
          <a:xfrm>
            <a:off x="6986016" y="3566160"/>
            <a:ext cx="1536192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what could stall progress and plan to mitigate it.</a:t>
            </a:r>
            <a:endParaRPr lang="en-US" sz="1030" dirty="0"/>
          </a:p>
        </p:txBody>
      </p:sp>
      <p:sp>
        <p:nvSpPr>
          <p:cNvPr id="27" name="Text 21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28" name="Text 22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PM LIFE CYCLE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Phase 3 — Execution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 the plan into action. The PM's job: keep work on track, organise the team, manage timelines.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57200" y="2286000"/>
            <a:ext cx="8229600" cy="618134"/>
          </a:xfrm>
          <a:prstGeom prst="roundRect">
            <a:avLst>
              <a:gd name="adj" fmla="val 8876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58368" y="2366467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" y="2457907"/>
            <a:ext cx="274320" cy="27432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316736" y="2377440"/>
            <a:ext cx="7168896" cy="25961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tasks &amp; workflows</a:t>
            </a:r>
            <a:endParaRPr lang="en-US" sz="1350" dirty="0"/>
          </a:p>
        </p:txBody>
      </p:sp>
      <p:sp>
        <p:nvSpPr>
          <p:cNvPr id="11" name="Text 8"/>
          <p:cNvSpPr/>
          <p:nvPr/>
        </p:nvSpPr>
        <p:spPr>
          <a:xfrm>
            <a:off x="1316736" y="2582705"/>
            <a:ext cx="7168896" cy="278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 granular work to the right people; avoid overload.</a:t>
            </a:r>
            <a:endParaRPr lang="en-US" sz="1030" dirty="0"/>
          </a:p>
        </p:txBody>
      </p:sp>
      <p:sp>
        <p:nvSpPr>
          <p:cNvPr id="12" name="Shape 9"/>
          <p:cNvSpPr/>
          <p:nvPr/>
        </p:nvSpPr>
        <p:spPr>
          <a:xfrm>
            <a:off x="457200" y="3068726"/>
            <a:ext cx="8229600" cy="618134"/>
          </a:xfrm>
          <a:prstGeom prst="roundRect">
            <a:avLst>
              <a:gd name="adj" fmla="val 8876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658368" y="3149194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08" y="3240634"/>
            <a:ext cx="274320" cy="27432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1316736" y="3160166"/>
            <a:ext cx="7168896" cy="25961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Brief team members</a:t>
            </a:r>
            <a:endParaRPr lang="en-US" sz="1350" dirty="0"/>
          </a:p>
        </p:txBody>
      </p:sp>
      <p:sp>
        <p:nvSpPr>
          <p:cNvPr id="16" name="Text 12"/>
          <p:cNvSpPr/>
          <p:nvPr/>
        </p:nvSpPr>
        <p:spPr>
          <a:xfrm>
            <a:off x="1316736" y="3365431"/>
            <a:ext cx="7168896" cy="278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 each task, provide guidance, organise training where needed.</a:t>
            </a:r>
            <a:endParaRPr lang="en-US" sz="1030" dirty="0"/>
          </a:p>
        </p:txBody>
      </p:sp>
      <p:sp>
        <p:nvSpPr>
          <p:cNvPr id="17" name="Shape 13"/>
          <p:cNvSpPr/>
          <p:nvPr/>
        </p:nvSpPr>
        <p:spPr>
          <a:xfrm>
            <a:off x="457200" y="3851453"/>
            <a:ext cx="8229600" cy="618134"/>
          </a:xfrm>
          <a:prstGeom prst="roundRect">
            <a:avLst>
              <a:gd name="adj" fmla="val 8876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4"/>
          <p:cNvSpPr/>
          <p:nvPr/>
        </p:nvSpPr>
        <p:spPr>
          <a:xfrm>
            <a:off x="658368" y="3931920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8" y="4023360"/>
            <a:ext cx="274320" cy="274320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1316736" y="3942893"/>
            <a:ext cx="7168896" cy="25961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Communicate upward &amp; outward</a:t>
            </a:r>
            <a:endParaRPr lang="en-US" sz="1350" dirty="0"/>
          </a:p>
        </p:txBody>
      </p:sp>
      <p:sp>
        <p:nvSpPr>
          <p:cNvPr id="21" name="Text 16"/>
          <p:cNvSpPr/>
          <p:nvPr/>
        </p:nvSpPr>
        <p:spPr>
          <a:xfrm>
            <a:off x="1316736" y="4148157"/>
            <a:ext cx="7168896" cy="278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Regular updates to clients, upper management and all stakeholders.</a:t>
            </a:r>
            <a:endParaRPr lang="en-US" sz="1030" dirty="0"/>
          </a:p>
        </p:txBody>
      </p:sp>
      <p:sp>
        <p:nvSpPr>
          <p:cNvPr id="22" name="Shape 17"/>
          <p:cNvSpPr/>
          <p:nvPr/>
        </p:nvSpPr>
        <p:spPr>
          <a:xfrm>
            <a:off x="457200" y="4634179"/>
            <a:ext cx="8229600" cy="618134"/>
          </a:xfrm>
          <a:prstGeom prst="roundRect">
            <a:avLst>
              <a:gd name="adj" fmla="val 8876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8"/>
          <p:cNvSpPr/>
          <p:nvPr/>
        </p:nvSpPr>
        <p:spPr>
          <a:xfrm>
            <a:off x="658368" y="4714646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9808" y="4806086"/>
            <a:ext cx="274320" cy="274320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1316736" y="4725619"/>
            <a:ext cx="7168896" cy="25961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 quality</a:t>
            </a:r>
            <a:endParaRPr lang="en-US" sz="1350" dirty="0"/>
          </a:p>
        </p:txBody>
      </p:sp>
      <p:sp>
        <p:nvSpPr>
          <p:cNvPr id="26" name="Text 20"/>
          <p:cNvSpPr/>
          <p:nvPr/>
        </p:nvSpPr>
        <p:spPr>
          <a:xfrm>
            <a:off x="1316736" y="4930884"/>
            <a:ext cx="7168896" cy="278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Ensure team members meet time and quality goals.</a:t>
            </a:r>
            <a:endParaRPr lang="en-US" sz="1030" dirty="0"/>
          </a:p>
        </p:txBody>
      </p:sp>
      <p:sp>
        <p:nvSpPr>
          <p:cNvPr id="27" name="Shape 21"/>
          <p:cNvSpPr/>
          <p:nvPr/>
        </p:nvSpPr>
        <p:spPr>
          <a:xfrm>
            <a:off x="457200" y="5416906"/>
            <a:ext cx="8229600" cy="618134"/>
          </a:xfrm>
          <a:prstGeom prst="roundRect">
            <a:avLst>
              <a:gd name="adj" fmla="val 8876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2"/>
          <p:cNvSpPr/>
          <p:nvPr/>
        </p:nvSpPr>
        <p:spPr>
          <a:xfrm>
            <a:off x="658368" y="5497373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9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9808" y="5588813"/>
            <a:ext cx="274320" cy="274320"/>
          </a:xfrm>
          <a:prstGeom prst="rect">
            <a:avLst/>
          </a:prstGeom>
        </p:spPr>
      </p:pic>
      <p:sp>
        <p:nvSpPr>
          <p:cNvPr id="30" name="Text 23"/>
          <p:cNvSpPr/>
          <p:nvPr/>
        </p:nvSpPr>
        <p:spPr>
          <a:xfrm>
            <a:off x="1316736" y="5508346"/>
            <a:ext cx="7168896" cy="25961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 budget</a:t>
            </a:r>
            <a:endParaRPr lang="en-US" sz="1350" dirty="0"/>
          </a:p>
        </p:txBody>
      </p:sp>
      <p:sp>
        <p:nvSpPr>
          <p:cNvPr id="31" name="Text 24"/>
          <p:cNvSpPr/>
          <p:nvPr/>
        </p:nvSpPr>
        <p:spPr>
          <a:xfrm>
            <a:off x="1316736" y="5713610"/>
            <a:ext cx="7168896" cy="278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Track spending; keep the project solvent and on plan.</a:t>
            </a:r>
            <a:endParaRPr lang="en-US" sz="1030" dirty="0"/>
          </a:p>
        </p:txBody>
      </p:sp>
      <p:sp>
        <p:nvSpPr>
          <p:cNvPr id="32" name="Text 25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33" name="Text 26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PM LIFE CYCLE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Phase 4 — Closure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 final outputs, release resources, and evaluate what worked — so the next project starts better.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57200" y="2834640"/>
            <a:ext cx="1865376" cy="26517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21792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380" y="3084820"/>
            <a:ext cx="304312" cy="30431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225296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project performance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621792" y="3566160"/>
            <a:ext cx="1536192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Were goals met on time and on budget?</a:t>
            </a:r>
            <a:endParaRPr lang="en-US" sz="1030" dirty="0"/>
          </a:p>
        </p:txBody>
      </p:sp>
      <p:sp>
        <p:nvSpPr>
          <p:cNvPr id="12" name="Shape 9"/>
          <p:cNvSpPr/>
          <p:nvPr/>
        </p:nvSpPr>
        <p:spPr>
          <a:xfrm>
            <a:off x="2578608" y="2834640"/>
            <a:ext cx="1865376" cy="26517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2743200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8788" y="3084820"/>
            <a:ext cx="304312" cy="30431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3346704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team performance</a:t>
            </a:r>
            <a:endParaRPr lang="en-US" sz="1200" dirty="0"/>
          </a:p>
        </p:txBody>
      </p:sp>
      <p:sp>
        <p:nvSpPr>
          <p:cNvPr id="16" name="Text 12"/>
          <p:cNvSpPr/>
          <p:nvPr/>
        </p:nvSpPr>
        <p:spPr>
          <a:xfrm>
            <a:off x="2743200" y="3566160"/>
            <a:ext cx="1536192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Did team members meet their individual goals?</a:t>
            </a:r>
            <a:endParaRPr lang="en-US" sz="1030" dirty="0"/>
          </a:p>
        </p:txBody>
      </p:sp>
      <p:sp>
        <p:nvSpPr>
          <p:cNvPr id="17" name="Shape 13"/>
          <p:cNvSpPr/>
          <p:nvPr/>
        </p:nvSpPr>
        <p:spPr>
          <a:xfrm>
            <a:off x="4700016" y="2834640"/>
            <a:ext cx="1865376" cy="26517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4"/>
          <p:cNvSpPr/>
          <p:nvPr/>
        </p:nvSpPr>
        <p:spPr>
          <a:xfrm>
            <a:off x="4864608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0196" y="3084820"/>
            <a:ext cx="304312" cy="304312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5468112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 closure</a:t>
            </a:r>
            <a:endParaRPr lang="en-US" sz="1200" dirty="0"/>
          </a:p>
        </p:txBody>
      </p:sp>
      <p:sp>
        <p:nvSpPr>
          <p:cNvPr id="21" name="Text 16"/>
          <p:cNvSpPr/>
          <p:nvPr/>
        </p:nvSpPr>
        <p:spPr>
          <a:xfrm>
            <a:off x="4864608" y="3566160"/>
            <a:ext cx="1536192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Ensure no loose ends; provide reports to stakeholders.</a:t>
            </a:r>
            <a:endParaRPr lang="en-US" sz="1030" dirty="0"/>
          </a:p>
        </p:txBody>
      </p:sp>
      <p:sp>
        <p:nvSpPr>
          <p:cNvPr id="22" name="Shape 17"/>
          <p:cNvSpPr/>
          <p:nvPr/>
        </p:nvSpPr>
        <p:spPr>
          <a:xfrm>
            <a:off x="6821424" y="2834640"/>
            <a:ext cx="1865376" cy="26517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8"/>
          <p:cNvSpPr/>
          <p:nvPr/>
        </p:nvSpPr>
        <p:spPr>
          <a:xfrm>
            <a:off x="6986016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1604" y="3084820"/>
            <a:ext cx="304312" cy="304312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7589520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Post-implementation review</a:t>
            </a:r>
            <a:endParaRPr lang="en-US" sz="1200" dirty="0"/>
          </a:p>
        </p:txBody>
      </p:sp>
      <p:sp>
        <p:nvSpPr>
          <p:cNvPr id="26" name="Text 20"/>
          <p:cNvSpPr/>
          <p:nvPr/>
        </p:nvSpPr>
        <p:spPr>
          <a:xfrm>
            <a:off x="6986016" y="3566160"/>
            <a:ext cx="1536192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Capture lessons learned for future projects.</a:t>
            </a:r>
            <a:endParaRPr lang="en-US" sz="1030" dirty="0"/>
          </a:p>
        </p:txBody>
      </p:sp>
      <p:sp>
        <p:nvSpPr>
          <p:cNvPr id="27" name="Text 21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28" name="Text 22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Benefits of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Management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investing in PM discipline pays off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Efficiency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2766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3680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0960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1874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Growth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Good Project Management Delivers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72184"/>
            <a:ext cx="2572512" cy="2103120"/>
          </a:xfrm>
          <a:prstGeom prst="roundRect">
            <a:avLst>
              <a:gd name="adj" fmla="val 304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21792" y="163677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380" y="1722364"/>
            <a:ext cx="304312" cy="3043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25296" y="1618488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efficiency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621792" y="2203704"/>
            <a:ext cx="2243328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processes reduce wasted effort and rework.</a:t>
            </a:r>
            <a:endParaRPr lang="en-US" sz="1030" dirty="0"/>
          </a:p>
        </p:txBody>
      </p:sp>
      <p:sp>
        <p:nvSpPr>
          <p:cNvPr id="9" name="Shape 6"/>
          <p:cNvSpPr/>
          <p:nvPr/>
        </p:nvSpPr>
        <p:spPr>
          <a:xfrm>
            <a:off x="3285744" y="1472184"/>
            <a:ext cx="2572512" cy="2103120"/>
          </a:xfrm>
          <a:prstGeom prst="roundRect">
            <a:avLst>
              <a:gd name="adj" fmla="val 304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450336" y="163677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5924" y="1722364"/>
            <a:ext cx="304312" cy="30431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53840" y="1618488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customer satisfaction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3450336" y="2203704"/>
            <a:ext cx="2243328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Delivered on time, on budget, to spec.</a:t>
            </a:r>
            <a:endParaRPr lang="en-US" sz="1030" dirty="0"/>
          </a:p>
        </p:txBody>
      </p:sp>
      <p:sp>
        <p:nvSpPr>
          <p:cNvPr id="14" name="Shape 10"/>
          <p:cNvSpPr/>
          <p:nvPr/>
        </p:nvSpPr>
        <p:spPr>
          <a:xfrm>
            <a:off x="6114288" y="1472184"/>
            <a:ext cx="2572512" cy="2103120"/>
          </a:xfrm>
          <a:prstGeom prst="roundRect">
            <a:avLst>
              <a:gd name="adj" fmla="val 304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6278880" y="163677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4468" y="1722364"/>
            <a:ext cx="304312" cy="30431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82384" y="1618488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Competitive edge</a:t>
            </a:r>
            <a:endParaRPr lang="en-US" sz="1200" dirty="0"/>
          </a:p>
        </p:txBody>
      </p:sp>
      <p:sp>
        <p:nvSpPr>
          <p:cNvPr id="18" name="Text 13"/>
          <p:cNvSpPr/>
          <p:nvPr/>
        </p:nvSpPr>
        <p:spPr>
          <a:xfrm>
            <a:off x="6278880" y="2203704"/>
            <a:ext cx="2243328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Consistent delivery builds reputation and wins more work.</a:t>
            </a:r>
            <a:endParaRPr lang="en-US" sz="1030" dirty="0"/>
          </a:p>
        </p:txBody>
      </p:sp>
      <p:sp>
        <p:nvSpPr>
          <p:cNvPr id="19" name="Shape 14"/>
          <p:cNvSpPr/>
          <p:nvPr/>
        </p:nvSpPr>
        <p:spPr>
          <a:xfrm>
            <a:off x="457200" y="3831336"/>
            <a:ext cx="2572512" cy="2103120"/>
          </a:xfrm>
          <a:prstGeom prst="roundRect">
            <a:avLst>
              <a:gd name="adj" fmla="val 304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621792" y="39959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380" y="4081516"/>
            <a:ext cx="304312" cy="304312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1225296" y="3977640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 development</a:t>
            </a:r>
            <a:endParaRPr lang="en-US" sz="1200" dirty="0"/>
          </a:p>
        </p:txBody>
      </p:sp>
      <p:sp>
        <p:nvSpPr>
          <p:cNvPr id="23" name="Text 17"/>
          <p:cNvSpPr/>
          <p:nvPr/>
        </p:nvSpPr>
        <p:spPr>
          <a:xfrm>
            <a:off x="621792" y="4562856"/>
            <a:ext cx="2243328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roles and feedback grow the people as well as the product.</a:t>
            </a:r>
            <a:endParaRPr lang="en-US" sz="1030" dirty="0"/>
          </a:p>
        </p:txBody>
      </p:sp>
      <p:sp>
        <p:nvSpPr>
          <p:cNvPr id="24" name="Shape 18"/>
          <p:cNvSpPr/>
          <p:nvPr/>
        </p:nvSpPr>
        <p:spPr>
          <a:xfrm>
            <a:off x="3285744" y="3831336"/>
            <a:ext cx="2572512" cy="2103120"/>
          </a:xfrm>
          <a:prstGeom prst="roundRect">
            <a:avLst>
              <a:gd name="adj" fmla="val 304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19"/>
          <p:cNvSpPr/>
          <p:nvPr/>
        </p:nvSpPr>
        <p:spPr>
          <a:xfrm>
            <a:off x="3450336" y="39959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5924" y="4081516"/>
            <a:ext cx="304312" cy="304312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4053840" y="3977640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reduction</a:t>
            </a:r>
            <a:endParaRPr lang="en-US" sz="1200" dirty="0"/>
          </a:p>
        </p:txBody>
      </p:sp>
      <p:sp>
        <p:nvSpPr>
          <p:cNvPr id="28" name="Text 21"/>
          <p:cNvSpPr/>
          <p:nvPr/>
        </p:nvSpPr>
        <p:spPr>
          <a:xfrm>
            <a:off x="3450336" y="4562856"/>
            <a:ext cx="2243328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identification of risks prevents surprises later.</a:t>
            </a:r>
            <a:endParaRPr lang="en-US" sz="1030" dirty="0"/>
          </a:p>
        </p:txBody>
      </p:sp>
      <p:sp>
        <p:nvSpPr>
          <p:cNvPr id="29" name="Shape 22"/>
          <p:cNvSpPr/>
          <p:nvPr/>
        </p:nvSpPr>
        <p:spPr>
          <a:xfrm>
            <a:off x="6114288" y="3831336"/>
            <a:ext cx="2572512" cy="2103120"/>
          </a:xfrm>
          <a:prstGeom prst="roundRect">
            <a:avLst>
              <a:gd name="adj" fmla="val 3043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blurRad="88900" dist="25400" dir="5400000" algn="bl" rotWithShape="0">
              <a:srgbClr val="0D3B2E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3"/>
          <p:cNvSpPr/>
          <p:nvPr/>
        </p:nvSpPr>
        <p:spPr>
          <a:xfrm>
            <a:off x="6278880" y="39959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1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64468" y="4081516"/>
            <a:ext cx="304312" cy="304312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6882384" y="3977640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Higher quality</a:t>
            </a:r>
            <a:endParaRPr lang="en-US" sz="1200" dirty="0"/>
          </a:p>
        </p:txBody>
      </p:sp>
      <p:sp>
        <p:nvSpPr>
          <p:cNvPr id="33" name="Text 25"/>
          <p:cNvSpPr/>
          <p:nvPr/>
        </p:nvSpPr>
        <p:spPr>
          <a:xfrm>
            <a:off x="6278880" y="4562856"/>
            <a:ext cx="2243328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 checks built into every phase, not bolted on at the end.</a:t>
            </a:r>
            <a:endParaRPr lang="en-US" sz="1030" dirty="0"/>
          </a:p>
        </p:txBody>
      </p:sp>
      <p:sp>
        <p:nvSpPr>
          <p:cNvPr id="34" name="Text 26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35" name="Text 27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WRAP-UP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200" y="1463040"/>
            <a:ext cx="82296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Naybour P., 2013. </a:t>
            </a:r>
            <a:r>
              <a:rPr lang="en-US" sz="13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Ten Benefits of Good Project Management. </a:t>
            </a:r>
            <a:r>
              <a:rPr lang="en-US" sz="1300" i="1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[Online] projectaccelerator.co.uk. Accessed 05 March 2018.
</a:t>
            </a: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Esposito, E., 2013. </a:t>
            </a:r>
            <a:r>
              <a:rPr lang="en-US" sz="13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Demystifying the 5 Phases of Project Management. </a:t>
            </a:r>
            <a:r>
              <a:rPr lang="en-US" sz="1300" i="1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[Online] smartsheet.com. Accessed 05 March 2018.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kern="0" spc="14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1 · PROJECT MANAGEMENT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3B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3657600"/>
            <a:ext cx="3474720" cy="3474720"/>
          </a:xfrm>
          <a:prstGeom prst="ellipse">
            <a:avLst/>
          </a:prstGeom>
          <a:solidFill>
            <a:srgbClr val="082A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64592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457200" y="2468880"/>
            <a:ext cx="6858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457200" y="3200400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Projects: temporary, unique, value-adding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457200" y="3675888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Triple constraint: Time, Cost, Scope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57200" y="4151376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 causes vs success factors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4626864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phases: Initiate → Plan → Execute → Close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1345</Words>
  <Application>Microsoft Office PowerPoint</Application>
  <PresentationFormat>On-screen Show (4:3)</PresentationFormat>
  <Paragraphs>260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</dc:title>
  <dc:subject>PptxGenJS Presentation</dc:subject>
  <dc:creator>PptxGenJS</dc:creator>
  <cp:lastModifiedBy>Fahad Ahmed</cp:lastModifiedBy>
  <cp:revision>2</cp:revision>
  <dcterms:created xsi:type="dcterms:W3CDTF">2026-07-09T13:02:38Z</dcterms:created>
  <dcterms:modified xsi:type="dcterms:W3CDTF">2026-07-09T13:42:53Z</dcterms:modified>
</cp:coreProperties>
</file>