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2" r:id="rId9"/>
    <p:sldId id="263" r:id="rId10"/>
    <p:sldId id="264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BEDFD5-B8E2-4520-B6DA-D848BAC3FEC8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67E4E2-1B37-4785-89F5-845B4B9C89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4132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67E4E2-1B37-4785-89F5-845B4B9C89F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0263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96C4-B5B8-4B87-9DFA-EE51D3AE8B7F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7070-AC15-4592-AEED-D1D11FA23D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81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96C4-B5B8-4B87-9DFA-EE51D3AE8B7F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7070-AC15-4592-AEED-D1D11FA23D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134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96C4-B5B8-4B87-9DFA-EE51D3AE8B7F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7070-AC15-4592-AEED-D1D11FA23D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322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96C4-B5B8-4B87-9DFA-EE51D3AE8B7F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7070-AC15-4592-AEED-D1D11FA23D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565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96C4-B5B8-4B87-9DFA-EE51D3AE8B7F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7070-AC15-4592-AEED-D1D11FA23D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212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96C4-B5B8-4B87-9DFA-EE51D3AE8B7F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7070-AC15-4592-AEED-D1D11FA23D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662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96C4-B5B8-4B87-9DFA-EE51D3AE8B7F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7070-AC15-4592-AEED-D1D11FA23D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084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96C4-B5B8-4B87-9DFA-EE51D3AE8B7F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7070-AC15-4592-AEED-D1D11FA23D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002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96C4-B5B8-4B87-9DFA-EE51D3AE8B7F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7070-AC15-4592-AEED-D1D11FA23D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549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96C4-B5B8-4B87-9DFA-EE51D3AE8B7F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7070-AC15-4592-AEED-D1D11FA23D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4705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96C4-B5B8-4B87-9DFA-EE51D3AE8B7F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7070-AC15-4592-AEED-D1D11FA23DA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551310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96C4-B5B8-4B87-9DFA-EE51D3AE8B7F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7070-AC15-4592-AEED-D1D11FA23D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809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96C4-B5B8-4B87-9DFA-EE51D3AE8B7F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7070-AC15-4592-AEED-D1D11FA23DA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084549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96C4-B5B8-4B87-9DFA-EE51D3AE8B7F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7070-AC15-4592-AEED-D1D11FA23D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4929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96C4-B5B8-4B87-9DFA-EE51D3AE8B7F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7070-AC15-4592-AEED-D1D11FA23D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8678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96C4-B5B8-4B87-9DFA-EE51D3AE8B7F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07070-AC15-4592-AEED-D1D11FA23D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208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6896C4-B5B8-4B87-9DFA-EE51D3AE8B7F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50407070-AC15-4592-AEED-D1D11FA23D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5712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B1235-C215-ACDC-45BA-14D1F904BD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2464" y="0"/>
            <a:ext cx="3518096" cy="1096899"/>
          </a:xfrm>
        </p:spPr>
        <p:txBody>
          <a:bodyPr/>
          <a:lstStyle/>
          <a:p>
            <a:r>
              <a:rPr lang="en-GB" dirty="0"/>
              <a:t>Nail tech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98472A-11EF-9D23-D5DA-19D2EC227C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4414" y="1093001"/>
            <a:ext cx="3595098" cy="415289"/>
          </a:xfrm>
        </p:spPr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When beauty meets high-tech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7C17FB-6B82-AA49-267C-6FA820D0BC58}"/>
              </a:ext>
            </a:extLst>
          </p:cNvPr>
          <p:cNvSpPr txBox="1"/>
          <p:nvPr/>
        </p:nvSpPr>
        <p:spPr>
          <a:xfrm>
            <a:off x="748302" y="2228671"/>
            <a:ext cx="47640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Swansea-based nail salon using nail-printing technology to provide faster, more customizable, and higher quality nail designs at affordable prices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2BD8E7-C958-131A-5335-67CA1A6DF870}"/>
              </a:ext>
            </a:extLst>
          </p:cNvPr>
          <p:cNvSpPr txBox="1"/>
          <p:nvPr/>
        </p:nvSpPr>
        <p:spPr>
          <a:xfrm>
            <a:off x="885462" y="4119613"/>
            <a:ext cx="28491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Founder: Pamela Kotseva</a:t>
            </a:r>
          </a:p>
          <a:p>
            <a:r>
              <a:rPr lang="en-GB" dirty="0"/>
              <a:t>Student Number: 2405343</a:t>
            </a:r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9B5A941-DFF7-29CE-3700-07571F38E3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3615" y="1203958"/>
            <a:ext cx="5790169" cy="535228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421F5EE-AE99-04D9-186D-7AF99ACC41DB}"/>
              </a:ext>
            </a:extLst>
          </p:cNvPr>
          <p:cNvSpPr txBox="1"/>
          <p:nvPr/>
        </p:nvSpPr>
        <p:spPr>
          <a:xfrm>
            <a:off x="3734602" y="1385179"/>
            <a:ext cx="165657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effectLst/>
                <a:latin typeface="Times New Roman" panose="02020603050405020304" pitchFamily="18" charset="0"/>
              </a:rPr>
              <a:t>(Abdi and Irandoust, 2013)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4196346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304D4-BFD1-CA08-A2FB-89CEC8831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558" y="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Proposition: Intricate Nail Designs Made Quick, Easy, and Affordable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F0B59B-B638-98ED-81CF-CA9E0DDA649B}"/>
              </a:ext>
            </a:extLst>
          </p:cNvPr>
          <p:cNvSpPr txBox="1"/>
          <p:nvPr/>
        </p:nvSpPr>
        <p:spPr>
          <a:xfrm>
            <a:off x="6867811" y="1320800"/>
            <a:ext cx="3057970" cy="29696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Mission</a:t>
            </a:r>
          </a:p>
          <a:p>
            <a:pPr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To combine nail-care with state-of-the-art printing technology so customers can express their individuality through out intricate and affordable designs in a welcoming salon environment.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2CF038-9F8C-4F1B-8895-283B298125D9}"/>
              </a:ext>
            </a:extLst>
          </p:cNvPr>
          <p:cNvSpPr txBox="1"/>
          <p:nvPr/>
        </p:nvSpPr>
        <p:spPr>
          <a:xfrm>
            <a:off x="321200" y="4718953"/>
            <a:ext cx="8075596" cy="21390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/>
              <a:t>Our SMART Aims and Objectives</a:t>
            </a:r>
          </a:p>
          <a:p>
            <a:pPr>
              <a:spcAft>
                <a:spcPts val="600"/>
              </a:spcAft>
            </a:pPr>
            <a:endParaRPr lang="en-GB" dirty="0"/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dirty="0"/>
              <a:t>Launch in Swansea with a technology-led USP (Unique Selling Point)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dirty="0"/>
              <a:t>Build a massive catalogue of designs only available at Nail Tech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dirty="0"/>
              <a:t>Convert first time visitors in regular customers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dirty="0"/>
              <a:t>Grow from a founder-led business to a small team as demand rises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D80A09D-5155-F37D-E8B5-6502BA4D61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844" y="1419626"/>
            <a:ext cx="5977252" cy="296967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C3F72D4-0BA1-D0F7-6040-D4A617F1B256}"/>
              </a:ext>
            </a:extLst>
          </p:cNvPr>
          <p:cNvSpPr txBox="1"/>
          <p:nvPr/>
        </p:nvSpPr>
        <p:spPr>
          <a:xfrm>
            <a:off x="3730348" y="5111820"/>
            <a:ext cx="1257300" cy="2557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effectLst/>
                <a:latin typeface="Times New Roman" panose="02020603050405020304" pitchFamily="18" charset="0"/>
              </a:rPr>
              <a:t>(</a:t>
            </a:r>
            <a:r>
              <a:rPr lang="en-GB" sz="1000" dirty="0" err="1">
                <a:effectLst/>
                <a:latin typeface="Times New Roman" panose="02020603050405020304" pitchFamily="18" charset="0"/>
              </a:rPr>
              <a:t>Makematic</a:t>
            </a:r>
            <a:r>
              <a:rPr lang="en-GB" sz="1000" dirty="0">
                <a:effectLst/>
                <a:latin typeface="Times New Roman" panose="02020603050405020304" pitchFamily="18" charset="0"/>
              </a:rPr>
              <a:t>, 2026)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61194555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D6F09-CB30-F4DC-FB78-8DFEE8A3E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442" y="70585"/>
            <a:ext cx="9400318" cy="1320800"/>
          </a:xfrm>
        </p:spPr>
        <p:txBody>
          <a:bodyPr>
            <a:normAutofit/>
          </a:bodyPr>
          <a:lstStyle/>
          <a:p>
            <a:r>
              <a:rPr lang="en-GB" dirty="0"/>
              <a:t>The Opportunity: Local Demand and Beauty Sector Momentum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49E192-C7F0-BC29-E797-7F85BD2F7C12}"/>
              </a:ext>
            </a:extLst>
          </p:cNvPr>
          <p:cNvSpPr txBox="1"/>
          <p:nvPr/>
        </p:nvSpPr>
        <p:spPr>
          <a:xfrm>
            <a:off x="539015" y="1530417"/>
            <a:ext cx="3060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£35 </a:t>
            </a:r>
          </a:p>
          <a:p>
            <a:pPr algn="ctr"/>
            <a:r>
              <a:rPr lang="en-GB" sz="1400" dirty="0"/>
              <a:t>Average Spending per Client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ABC80E-3B75-EF44-C813-F6C95534A9E6}"/>
              </a:ext>
            </a:extLst>
          </p:cNvPr>
          <p:cNvSpPr txBox="1"/>
          <p:nvPr/>
        </p:nvSpPr>
        <p:spPr>
          <a:xfrm>
            <a:off x="3389874" y="1530417"/>
            <a:ext cx="283945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 </a:t>
            </a:r>
            <a:r>
              <a:rPr lang="en-GB" sz="1400" b="1" dirty="0"/>
              <a:t>Monthly</a:t>
            </a:r>
          </a:p>
          <a:p>
            <a:pPr algn="ctr"/>
            <a:r>
              <a:rPr lang="en-GB" sz="1400" dirty="0"/>
              <a:t>The average frequency for nail care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C29BDA-E2ED-8D96-FC40-B044F1F46B6E}"/>
              </a:ext>
            </a:extLst>
          </p:cNvPr>
          <p:cNvSpPr txBox="1"/>
          <p:nvPr/>
        </p:nvSpPr>
        <p:spPr>
          <a:xfrm>
            <a:off x="6229327" y="1530417"/>
            <a:ext cx="203093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10 Miles</a:t>
            </a:r>
          </a:p>
          <a:p>
            <a:pPr algn="ctr"/>
            <a:r>
              <a:rPr lang="en-GB" sz="1400" dirty="0"/>
              <a:t>The average radius of appointments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011AA3-8ADF-0F34-8554-CAABE6B10DFA}"/>
              </a:ext>
            </a:extLst>
          </p:cNvPr>
          <p:cNvSpPr txBox="1"/>
          <p:nvPr/>
        </p:nvSpPr>
        <p:spPr>
          <a:xfrm>
            <a:off x="8529765" y="1530417"/>
            <a:ext cx="256994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231 000</a:t>
            </a:r>
          </a:p>
          <a:p>
            <a:pPr algn="ctr"/>
            <a:r>
              <a:rPr lang="en-GB" sz="1400" dirty="0"/>
              <a:t>Data of people living in Swansea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7AAB59A-4012-A4AB-CDDB-9BE67AF936DD}"/>
              </a:ext>
            </a:extLst>
          </p:cNvPr>
          <p:cNvSpPr txBox="1"/>
          <p:nvPr/>
        </p:nvSpPr>
        <p:spPr>
          <a:xfrm>
            <a:off x="856648" y="3166712"/>
            <a:ext cx="427361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Primary Research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16 Local Research questionnaires answered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Interview with a successful nail tech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Customers value affordability, convenience, speed and quality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Advice – build a community before launching the business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13D62AF-2509-70E1-E86D-AEE5DD1E4FF2}"/>
              </a:ext>
            </a:extLst>
          </p:cNvPr>
          <p:cNvSpPr txBox="1"/>
          <p:nvPr/>
        </p:nvSpPr>
        <p:spPr>
          <a:xfrm>
            <a:off x="5938787" y="3051208"/>
            <a:ext cx="516092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Secondary Research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Swansea centre contains the highest density of working-age population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Typical prices for nail-care are revolving around £35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The beauty industry remains relevant in the UK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Online platforms are key channels for discovering new clients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1E26207-8184-9534-056D-94C284F21FB6}"/>
              </a:ext>
            </a:extLst>
          </p:cNvPr>
          <p:cNvCxnSpPr>
            <a:cxnSpLocks/>
          </p:cNvCxnSpPr>
          <p:nvPr/>
        </p:nvCxnSpPr>
        <p:spPr>
          <a:xfrm>
            <a:off x="777240" y="2587752"/>
            <a:ext cx="9804631" cy="0"/>
          </a:xfrm>
          <a:prstGeom prst="line">
            <a:avLst/>
          </a:prstGeom>
          <a:ln w="57150"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57FDA3C-2B64-74B7-C562-E6F0B96A80F5}"/>
              </a:ext>
            </a:extLst>
          </p:cNvPr>
          <p:cNvCxnSpPr/>
          <p:nvPr/>
        </p:nvCxnSpPr>
        <p:spPr>
          <a:xfrm>
            <a:off x="5257800" y="2587752"/>
            <a:ext cx="0" cy="3593592"/>
          </a:xfrm>
          <a:prstGeom prst="line">
            <a:avLst/>
          </a:prstGeom>
          <a:ln w="38100"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7CA0AA7-E37F-9CF5-AD72-1403143D98A3}"/>
              </a:ext>
            </a:extLst>
          </p:cNvPr>
          <p:cNvSpPr txBox="1"/>
          <p:nvPr/>
        </p:nvSpPr>
        <p:spPr>
          <a:xfrm>
            <a:off x="3838315" y="5636531"/>
            <a:ext cx="10789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(Kotseva, 2026)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AE3457B-F78B-D2A8-892A-DACFA889CFCE}"/>
              </a:ext>
            </a:extLst>
          </p:cNvPr>
          <p:cNvSpPr txBox="1"/>
          <p:nvPr/>
        </p:nvSpPr>
        <p:spPr>
          <a:xfrm>
            <a:off x="7909560" y="5636530"/>
            <a:ext cx="410565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(Swansea.gov.uk, 2026; </a:t>
            </a:r>
            <a:r>
              <a:rPr lang="en-GB" sz="1000" dirty="0" err="1"/>
              <a:t>Fresha</a:t>
            </a:r>
            <a:r>
              <a:rPr lang="en-GB" sz="1000" dirty="0"/>
              <a:t>, 2025; Ofcom.org.uk)</a:t>
            </a:r>
          </a:p>
        </p:txBody>
      </p:sp>
    </p:spTree>
    <p:extLst>
      <p:ext uri="{BB962C8B-B14F-4D97-AF65-F5344CB8AC3E}">
        <p14:creationId xmlns:p14="http://schemas.microsoft.com/office/powerpoint/2010/main" val="360634790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78A2C-72FA-1317-6F7C-917F740CF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/>
          <a:lstStyle/>
          <a:p>
            <a:r>
              <a:rPr lang="en-GB" dirty="0"/>
              <a:t>Our Advantage – Something Our Clients Can Talk About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D25C3-6708-07F3-F9E3-C6B926E3B6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079" y="1621574"/>
            <a:ext cx="3913917" cy="3880773"/>
          </a:xfrm>
        </p:spPr>
        <p:txBody>
          <a:bodyPr>
            <a:normAutofit/>
          </a:bodyPr>
          <a:lstStyle/>
          <a:p>
            <a:r>
              <a:rPr lang="en-GB" b="1" dirty="0"/>
              <a:t>Speed</a:t>
            </a:r>
          </a:p>
          <a:p>
            <a:pPr marL="0" indent="0">
              <a:buNone/>
            </a:pPr>
            <a:r>
              <a:rPr lang="en-GB" dirty="0"/>
              <a:t>Intricate designs created within seconds</a:t>
            </a:r>
          </a:p>
          <a:p>
            <a:r>
              <a:rPr lang="en-GB" b="1" dirty="0"/>
              <a:t>Personalisation</a:t>
            </a:r>
          </a:p>
          <a:p>
            <a:pPr marL="0" indent="0">
              <a:buNone/>
            </a:pPr>
            <a:r>
              <a:rPr lang="en-GB" dirty="0"/>
              <a:t>Customers can choose from a big catalogue of designs and even create their own designs</a:t>
            </a:r>
          </a:p>
          <a:p>
            <a:r>
              <a:rPr lang="en-GB" b="1" dirty="0"/>
              <a:t>Shareability</a:t>
            </a:r>
          </a:p>
          <a:p>
            <a:pPr marL="0" indent="0">
              <a:buNone/>
            </a:pPr>
            <a:r>
              <a:rPr lang="en-GB" dirty="0"/>
              <a:t>Designs are shared on all relevant social media platforms for advertising and inspiration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1F6BB0-E02F-1932-400A-827779782FA4}"/>
              </a:ext>
            </a:extLst>
          </p:cNvPr>
          <p:cNvSpPr txBox="1"/>
          <p:nvPr/>
        </p:nvSpPr>
        <p:spPr>
          <a:xfrm>
            <a:off x="7069755" y="1535229"/>
            <a:ext cx="418217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USP Statement</a:t>
            </a:r>
          </a:p>
          <a:p>
            <a:r>
              <a:rPr lang="en-GB" dirty="0"/>
              <a:t>Premium, affordable nail experience for clients who want high-detail designs and want to skip the high waiting times!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7" name="3D Model 6" descr="Face Blowing A Kiss With Heart Emoji">
                <a:extLst>
                  <a:ext uri="{FF2B5EF4-FFF2-40B4-BE49-F238E27FC236}">
                    <a16:creationId xmlns:a16="http://schemas.microsoft.com/office/drawing/2014/main" id="{3CEE1D97-BD27-F63B-275C-3C2C225EF09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649844391"/>
                  </p:ext>
                </p:extLst>
              </p:nvPr>
            </p:nvGraphicFramePr>
            <p:xfrm>
              <a:off x="5159146" y="3143850"/>
              <a:ext cx="3647642" cy="2847637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3647642" cy="2847637"/>
                    </a:xfrm>
                    <a:prstGeom prst="rect">
                      <a:avLst/>
                    </a:prstGeom>
                  </am3d:spPr>
                  <am3d:camera>
                    <am3d:pos x="0" y="0" z="7744033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88079" d="1000000"/>
                    <am3d:preTrans dx="3" dy="-16646939" dz="-1353051"/>
                    <am3d:scale>
                      <am3d:sx n="1000000" d="1000000"/>
                      <am3d:sy n="1000000" d="1000000"/>
                      <am3d:sz n="1000000" d="1000000"/>
                    </am3d:scale>
                    <am3d:rot ax="-60353" ay="1274820" az="-21873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5285748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7" name="3D Model 6" descr="Face Blowing A Kiss With Heart Emoji">
                <a:extLst>
                  <a:ext uri="{FF2B5EF4-FFF2-40B4-BE49-F238E27FC236}">
                    <a16:creationId xmlns:a16="http://schemas.microsoft.com/office/drawing/2014/main" id="{3CEE1D97-BD27-F63B-275C-3C2C225EF09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159146" y="3143850"/>
                <a:ext cx="3647642" cy="2847637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764219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FDB7F-A50A-8F24-B3F8-FDDEF16F6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Operating Model – Humble Beginnings but Investor-ready!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55304A-41F2-9B3C-5AF4-31AC2E57B241}"/>
              </a:ext>
            </a:extLst>
          </p:cNvPr>
          <p:cNvSpPr txBox="1"/>
          <p:nvPr/>
        </p:nvSpPr>
        <p:spPr>
          <a:xfrm>
            <a:off x="392228" y="1928475"/>
            <a:ext cx="273501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Legal Structure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Start as a Sole Trader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Convert to LTD before investment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Add insurance and legal cover as the business grows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8090B6-EF9F-E830-929E-CE84A8C94943}"/>
              </a:ext>
            </a:extLst>
          </p:cNvPr>
          <p:cNvSpPr txBox="1"/>
          <p:nvPr/>
        </p:nvSpPr>
        <p:spPr>
          <a:xfrm>
            <a:off x="6176531" y="1922276"/>
            <a:ext cx="43217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Human Resources</a:t>
            </a:r>
          </a:p>
          <a:p>
            <a:pPr algn="ctr"/>
            <a:endParaRPr lang="en-GB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Founder delivers service and quality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Part-time Marketing associate (family member)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Employ additional staff to expand the scope of the business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Create standards and Content procedures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4CADFE-C8CB-7F0A-FC4A-07A7E615DD10}"/>
              </a:ext>
            </a:extLst>
          </p:cNvPr>
          <p:cNvSpPr txBox="1"/>
          <p:nvPr/>
        </p:nvSpPr>
        <p:spPr>
          <a:xfrm>
            <a:off x="677334" y="4817010"/>
            <a:ext cx="80467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The Location</a:t>
            </a:r>
          </a:p>
          <a:p>
            <a:pPr algn="ctr"/>
            <a:endParaRPr lang="en-GB" b="1" dirty="0"/>
          </a:p>
          <a:p>
            <a:r>
              <a:rPr lang="en-GB" dirty="0"/>
              <a:t>The city centre is ideal due to the high footfall, convenient access, and visibility to working-age customers. Stronger brand presence than a home startup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5BD79E-024C-9955-8551-F7A0B1E21614}"/>
              </a:ext>
            </a:extLst>
          </p:cNvPr>
          <p:cNvSpPr txBox="1"/>
          <p:nvPr/>
        </p:nvSpPr>
        <p:spPr>
          <a:xfrm>
            <a:off x="1581912" y="6109672"/>
            <a:ext cx="24505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Swansea.gov.uk, 2026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67B786-E703-C4C8-FC53-B033889A4945}"/>
              </a:ext>
            </a:extLst>
          </p:cNvPr>
          <p:cNvSpPr txBox="1"/>
          <p:nvPr/>
        </p:nvSpPr>
        <p:spPr>
          <a:xfrm>
            <a:off x="3060833" y="2578608"/>
            <a:ext cx="10607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GOV.UK, 2026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77F5B73-1AF7-B2B1-F871-698F0EFA1241}"/>
              </a:ext>
            </a:extLst>
          </p:cNvPr>
          <p:cNvSpPr txBox="1"/>
          <p:nvPr/>
        </p:nvSpPr>
        <p:spPr>
          <a:xfrm>
            <a:off x="2003497" y="3107216"/>
            <a:ext cx="10607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GOV.UK, 2024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6B65772-2C89-BB49-D1DB-69A63A9D4137}"/>
              </a:ext>
            </a:extLst>
          </p:cNvPr>
          <p:cNvSpPr txBox="1"/>
          <p:nvPr/>
        </p:nvSpPr>
        <p:spPr>
          <a:xfrm>
            <a:off x="2506417" y="3933648"/>
            <a:ext cx="6099048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effectLst/>
                <a:latin typeface="Times New Roman" panose="02020603050405020304" pitchFamily="18" charset="0"/>
              </a:rPr>
              <a:t>(Rose, 2019)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97767162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C22CA-BAB9-A558-BBD6-7D3845BCD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6238"/>
            <a:ext cx="10256965" cy="1320800"/>
          </a:xfrm>
        </p:spPr>
        <p:txBody>
          <a:bodyPr/>
          <a:lstStyle/>
          <a:p>
            <a:r>
              <a:rPr lang="en-GB" dirty="0"/>
              <a:t>Financial Overview – How your money increases business growth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96FF3-7D92-6CFF-6323-5EB17345B7D8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idx="1"/>
          </p:nvPr>
        </p:nvSpPr>
        <p:spPr>
          <a:xfrm>
            <a:off x="677334" y="2160590"/>
            <a:ext cx="1648515" cy="2188586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dirty="0"/>
              <a:t>Current Forecast</a:t>
            </a:r>
          </a:p>
          <a:p>
            <a:pPr marL="0" indent="0">
              <a:buNone/>
            </a:pPr>
            <a:r>
              <a:rPr lang="en-GB" sz="1400" b="1" dirty="0"/>
              <a:t>Starting Capital</a:t>
            </a:r>
          </a:p>
          <a:p>
            <a:pPr marL="0" indent="0">
              <a:buNone/>
            </a:pPr>
            <a:r>
              <a:rPr lang="en-GB" dirty="0"/>
              <a:t>£4000</a:t>
            </a:r>
            <a:endParaRPr lang="en-GB" sz="2400" dirty="0"/>
          </a:p>
          <a:p>
            <a:pPr marL="0" indent="0">
              <a:buNone/>
            </a:pPr>
            <a:r>
              <a:rPr lang="en-GB" sz="1400" b="1" dirty="0"/>
              <a:t>Initial Startup Expenses</a:t>
            </a:r>
          </a:p>
          <a:p>
            <a:pPr marL="0" indent="0">
              <a:buNone/>
            </a:pPr>
            <a:r>
              <a:rPr lang="en-GB" dirty="0"/>
              <a:t>£1975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F09DE6-9B4A-327E-33C1-9F6868FF745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77334" y="4290360"/>
            <a:ext cx="20790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Average spending pp</a:t>
            </a:r>
          </a:p>
          <a:p>
            <a:r>
              <a:rPr lang="en-GB" dirty="0"/>
              <a:t>£35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036B7E-6ABE-1AB2-6AF3-9E30C13DE26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77334" y="4881938"/>
            <a:ext cx="233893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Forecasted balance at year-end</a:t>
            </a:r>
          </a:p>
          <a:p>
            <a:r>
              <a:rPr lang="en-GB" dirty="0"/>
              <a:t>£16 900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C2E317-DF58-E306-E8CC-A7F8915976FB}"/>
              </a:ext>
            </a:extLst>
          </p:cNvPr>
          <p:cNvSpPr txBox="1"/>
          <p:nvPr/>
        </p:nvSpPr>
        <p:spPr>
          <a:xfrm>
            <a:off x="352692" y="6578651"/>
            <a:ext cx="518445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Assumptions based on a founder-led delivery and 3 customers/day/avg. spend of £35 </a:t>
            </a:r>
          </a:p>
        </p:txBody>
      </p:sp>
      <p:sp>
        <p:nvSpPr>
          <p:cNvPr id="8" name="Shape 14">
            <a:extLst>
              <a:ext uri="{FF2B5EF4-FFF2-40B4-BE49-F238E27FC236}">
                <a16:creationId xmlns:a16="http://schemas.microsoft.com/office/drawing/2014/main" id="{4369DEEF-F138-7311-FEA1-108B54E16695}"/>
              </a:ext>
            </a:extLst>
          </p:cNvPr>
          <p:cNvSpPr/>
          <p:nvPr/>
        </p:nvSpPr>
        <p:spPr>
          <a:xfrm>
            <a:off x="5863304" y="1138704"/>
            <a:ext cx="5290482" cy="5079216"/>
          </a:xfrm>
          <a:prstGeom prst="roundRect">
            <a:avLst>
              <a:gd name="adj" fmla="val 1633"/>
            </a:avLst>
          </a:prstGeom>
          <a:noFill/>
          <a:ln w="1270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15">
            <a:extLst>
              <a:ext uri="{FF2B5EF4-FFF2-40B4-BE49-F238E27FC236}">
                <a16:creationId xmlns:a16="http://schemas.microsoft.com/office/drawing/2014/main" id="{B5485DBE-39E2-E710-A317-D67EEF136830}"/>
              </a:ext>
            </a:extLst>
          </p:cNvPr>
          <p:cNvSpPr/>
          <p:nvPr/>
        </p:nvSpPr>
        <p:spPr>
          <a:xfrm>
            <a:off x="6200113" y="1925416"/>
            <a:ext cx="3339683" cy="331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900" b="1" dirty="0">
                <a:solidFill>
                  <a:srgbClr val="211D1F"/>
                </a:solidFill>
              </a:rPr>
              <a:t>Use of £100,000 investment</a:t>
            </a:r>
            <a:endParaRPr lang="en-US" sz="1900" dirty="0"/>
          </a:p>
        </p:txBody>
      </p:sp>
      <p:sp>
        <p:nvSpPr>
          <p:cNvPr id="28" name="Text 34">
            <a:extLst>
              <a:ext uri="{FF2B5EF4-FFF2-40B4-BE49-F238E27FC236}">
                <a16:creationId xmlns:a16="http://schemas.microsoft.com/office/drawing/2014/main" id="{D64247D1-A176-5706-109A-A0DBBF327B91}"/>
              </a:ext>
            </a:extLst>
          </p:cNvPr>
          <p:cNvSpPr/>
          <p:nvPr/>
        </p:nvSpPr>
        <p:spPr>
          <a:xfrm>
            <a:off x="4308856" y="5085782"/>
            <a:ext cx="4121311" cy="3972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150" dirty="0">
                <a:solidFill>
                  <a:srgbClr val="6C5F64"/>
                </a:solidFill>
              </a:rPr>
              <a:t>Investor outcome target: move from a single-person start-up to a branded salon able to add staff, raise capacity, build a design library and increase repeat bookings.</a:t>
            </a:r>
            <a:endParaRPr lang="en-US" sz="1150" dirty="0"/>
          </a:p>
        </p:txBody>
      </p:sp>
      <p:graphicFrame>
        <p:nvGraphicFramePr>
          <p:cNvPr id="29" name="Table 28">
            <a:extLst>
              <a:ext uri="{FF2B5EF4-FFF2-40B4-BE49-F238E27FC236}">
                <a16:creationId xmlns:a16="http://schemas.microsoft.com/office/drawing/2014/main" id="{FF7D88DE-F5E9-F126-134A-B90784C48F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9075706"/>
              </p:ext>
            </p:extLst>
          </p:nvPr>
        </p:nvGraphicFramePr>
        <p:xfrm>
          <a:off x="4308856" y="2373532"/>
          <a:ext cx="7610793" cy="27122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46793">
                  <a:extLst>
                    <a:ext uri="{9D8B030D-6E8A-4147-A177-3AD203B41FA5}">
                      <a16:colId xmlns:a16="http://schemas.microsoft.com/office/drawing/2014/main" val="3517957394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679182384"/>
                    </a:ext>
                  </a:extLst>
                </a:gridCol>
              </a:tblGrid>
              <a:tr h="464328">
                <a:tc>
                  <a:txBody>
                    <a:bodyPr/>
                    <a:lstStyle/>
                    <a:p>
                      <a:r>
                        <a:rPr lang="en-GB" dirty="0"/>
                        <a:t>Salon fit out and lease deposit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£28.000k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699191"/>
                  </a:ext>
                </a:extLst>
              </a:tr>
              <a:tr h="464328">
                <a:tc>
                  <a:txBody>
                    <a:bodyPr/>
                    <a:lstStyle/>
                    <a:p>
                      <a:r>
                        <a:rPr lang="en-GB" dirty="0"/>
                        <a:t>Equipment and nail printers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£20 000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5893548"/>
                  </a:ext>
                </a:extLst>
              </a:tr>
              <a:tr h="464328">
                <a:tc>
                  <a:txBody>
                    <a:bodyPr/>
                    <a:lstStyle/>
                    <a:p>
                      <a:r>
                        <a:rPr lang="en-GB" dirty="0"/>
                        <a:t>Marketing launch fund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£18 000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9838416"/>
                  </a:ext>
                </a:extLst>
              </a:tr>
              <a:tr h="464328">
                <a:tc>
                  <a:txBody>
                    <a:bodyPr/>
                    <a:lstStyle/>
                    <a:p>
                      <a:r>
                        <a:rPr lang="en-GB" dirty="0"/>
                        <a:t>Stock and inventory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£14 000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8251032"/>
                  </a:ext>
                </a:extLst>
              </a:tr>
              <a:tr h="464328">
                <a:tc>
                  <a:txBody>
                    <a:bodyPr/>
                    <a:lstStyle/>
                    <a:p>
                      <a:r>
                        <a:rPr lang="en-GB" dirty="0"/>
                        <a:t>Training and staff ramp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£12 000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8413477"/>
                  </a:ext>
                </a:extLst>
              </a:tr>
              <a:tr h="390609">
                <a:tc>
                  <a:txBody>
                    <a:bodyPr/>
                    <a:lstStyle/>
                    <a:p>
                      <a:r>
                        <a:rPr lang="en-GB" dirty="0"/>
                        <a:t>Insurance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£8 000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95009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911130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EE03B3E0-D9B9-4F1A-9812-A7355B7B0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BA27CEE-3815-49F6-8643-5F6FB96BAD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C0D7093C-4503-4CF4-810D-EB661391DC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C30618F8-0DCC-4C1C-88D0-59E8602606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0F3CF4D8-6017-4C29-A1D8-6DAFBB1C6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A37BCDE0-5FAF-4209-9FA3-794A2B5DD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98A02AB4-6E02-4D3B-8870-8514B0C64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D9D828DA-DDB7-4A18-9848-EF37BCF503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3339A0A2-79B6-4EC4-9DFF-4F6E6B4B68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9C0924D1-CD17-4624-BB56-E976C0BE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24C9959A-9917-44E7-8438-FC446D193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D80B5FC-CB5B-531D-17C2-E461902F5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968" y="4473225"/>
            <a:ext cx="8288035" cy="10950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/>
              <a:t>Certificates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2910EBB-E10E-9F05-6732-887A3569AF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5" y="106411"/>
            <a:ext cx="2919708" cy="411226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BA3290B-48B1-C8C9-C309-6A7A4AF7F0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0440" y="1296638"/>
            <a:ext cx="4112089" cy="3176587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84739A0-AA07-3FC2-7242-C2A3F4190F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1478" y="184324"/>
            <a:ext cx="4796539" cy="3405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11086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AA1C7-E2D1-115C-436C-63498C906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42" y="156238"/>
            <a:ext cx="9362593" cy="1320800"/>
          </a:xfrm>
        </p:spPr>
        <p:txBody>
          <a:bodyPr/>
          <a:lstStyle/>
          <a:p>
            <a:r>
              <a:rPr lang="en-GB" dirty="0"/>
              <a:t>SWOT Analysis – A Real, but Manageable Risk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83F66AE-B51F-4E71-0B22-5E7DBF9735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0372677"/>
              </p:ext>
            </p:extLst>
          </p:nvPr>
        </p:nvGraphicFramePr>
        <p:xfrm>
          <a:off x="609329" y="1765992"/>
          <a:ext cx="9500610" cy="40455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50305">
                  <a:extLst>
                    <a:ext uri="{9D8B030D-6E8A-4147-A177-3AD203B41FA5}">
                      <a16:colId xmlns:a16="http://schemas.microsoft.com/office/drawing/2014/main" val="3904573674"/>
                    </a:ext>
                  </a:extLst>
                </a:gridCol>
                <a:gridCol w="4750305">
                  <a:extLst>
                    <a:ext uri="{9D8B030D-6E8A-4147-A177-3AD203B41FA5}">
                      <a16:colId xmlns:a16="http://schemas.microsoft.com/office/drawing/2014/main" val="161693413"/>
                    </a:ext>
                  </a:extLst>
                </a:gridCol>
              </a:tblGrid>
              <a:tr h="480983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STRENGHTS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8420781"/>
                  </a:ext>
                </a:extLst>
              </a:tr>
              <a:tr h="118598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Innovative Technology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Great Location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Pioneering the industry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Low brand awareness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Founder does everything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Limited starting resources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1308846"/>
                  </a:ext>
                </a:extLst>
              </a:tr>
              <a:tr h="480983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Threats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1950291"/>
                  </a:ext>
                </a:extLst>
              </a:tr>
              <a:tr h="1897577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Pioneer a new trend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Potential new services provided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Business promotion on social media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High competition (conventional nail care)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Technology adoption risk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Customers might be resistant to pay extra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002028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21C95F7-7C46-6C44-E159-62622CB2C583}"/>
              </a:ext>
            </a:extLst>
          </p:cNvPr>
          <p:cNvSpPr txBox="1"/>
          <p:nvPr/>
        </p:nvSpPr>
        <p:spPr>
          <a:xfrm>
            <a:off x="9226296" y="5977363"/>
            <a:ext cx="96012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effectLst/>
                <a:latin typeface="Times New Roman" panose="02020603050405020304" pitchFamily="18" charset="0"/>
              </a:rPr>
              <a:t>(CIPD, 2025)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66957994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2404E-9BCD-DDCB-71E8-5A99B0B20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352" y="92364"/>
            <a:ext cx="10193866" cy="207038"/>
          </a:xfrm>
        </p:spPr>
        <p:txBody>
          <a:bodyPr>
            <a:normAutofit fontScale="90000"/>
          </a:bodyPr>
          <a:lstStyle/>
          <a:p>
            <a:r>
              <a:rPr lang="en-GB" dirty="0"/>
              <a:t>12-Month 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4A19A-B79B-08E5-81F3-6E6DF19E20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4241" y="2040562"/>
            <a:ext cx="1983879" cy="3552970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First Quarter</a:t>
            </a:r>
          </a:p>
          <a:p>
            <a:pPr marL="0" indent="0" algn="ctr">
              <a:buNone/>
            </a:pPr>
            <a:r>
              <a:rPr lang="en-GB" b="1" dirty="0"/>
              <a:t>Pre-Launch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Build brand awareness, SEO, teased videos, £10 offers for first-timers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D73ACC-D9ED-6515-B32B-A322A5867D6F}"/>
              </a:ext>
            </a:extLst>
          </p:cNvPr>
          <p:cNvSpPr txBox="1"/>
          <p:nvPr/>
        </p:nvSpPr>
        <p:spPr>
          <a:xfrm>
            <a:off x="2936678" y="2040562"/>
            <a:ext cx="181956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Second Quarter</a:t>
            </a:r>
          </a:p>
          <a:p>
            <a:pPr algn="ctr"/>
            <a:r>
              <a:rPr lang="en-GB" b="1" dirty="0"/>
              <a:t>Launch and conversion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Social media videos and reveals, local ads, opening events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92C551-1C78-F132-E00E-59997010DC04}"/>
              </a:ext>
            </a:extLst>
          </p:cNvPr>
          <p:cNvSpPr txBox="1"/>
          <p:nvPr/>
        </p:nvSpPr>
        <p:spPr>
          <a:xfrm>
            <a:off x="8036468" y="2105910"/>
            <a:ext cx="18195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Fourth Quarter</a:t>
            </a:r>
          </a:p>
          <a:p>
            <a:pPr algn="ctr"/>
            <a:r>
              <a:rPr lang="en-GB" b="1" dirty="0"/>
              <a:t>Growth and Expansion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Loyalty schemes, gift vouchers, seasonal events, gift vouchers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7DE79C1-E2DB-8829-CEF4-DCA640E5DF7B}"/>
              </a:ext>
            </a:extLst>
          </p:cNvPr>
          <p:cNvSpPr txBox="1"/>
          <p:nvPr/>
        </p:nvSpPr>
        <p:spPr>
          <a:xfrm>
            <a:off x="5486573" y="2105910"/>
            <a:ext cx="181956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Third Quarter</a:t>
            </a:r>
          </a:p>
          <a:p>
            <a:pPr algn="ctr"/>
            <a:r>
              <a:rPr lang="en-GB" b="1" dirty="0"/>
              <a:t>Post-Launch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Student offers, referrals and online collaborations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BBAEE170-AF3F-3042-D418-A7749CCAC550}"/>
              </a:ext>
            </a:extLst>
          </p:cNvPr>
          <p:cNvSpPr/>
          <p:nvPr/>
        </p:nvSpPr>
        <p:spPr>
          <a:xfrm>
            <a:off x="826976" y="116475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07A5DDC0-D320-7613-C6F5-9656F781A291}"/>
              </a:ext>
            </a:extLst>
          </p:cNvPr>
          <p:cNvSpPr/>
          <p:nvPr/>
        </p:nvSpPr>
        <p:spPr>
          <a:xfrm>
            <a:off x="3357256" y="116475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B83E1499-AA53-5871-9C4B-5705719F128D}"/>
              </a:ext>
            </a:extLst>
          </p:cNvPr>
          <p:cNvSpPr/>
          <p:nvPr/>
        </p:nvSpPr>
        <p:spPr>
          <a:xfrm>
            <a:off x="5977128" y="116475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Star: 5 Points 12">
            <a:extLst>
              <a:ext uri="{FF2B5EF4-FFF2-40B4-BE49-F238E27FC236}">
                <a16:creationId xmlns:a16="http://schemas.microsoft.com/office/drawing/2014/main" id="{209A151A-65A2-2751-1947-23CF82187EA7}"/>
              </a:ext>
            </a:extLst>
          </p:cNvPr>
          <p:cNvSpPr/>
          <p:nvPr/>
        </p:nvSpPr>
        <p:spPr>
          <a:xfrm>
            <a:off x="8489050" y="94987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96475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3A75A-6239-7B11-B0CD-D1C472BA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9225" y="609600"/>
            <a:ext cx="5114776" cy="1320800"/>
          </a:xfrm>
        </p:spPr>
        <p:txBody>
          <a:bodyPr>
            <a:normAutofit/>
          </a:bodyPr>
          <a:lstStyle/>
          <a:p>
            <a:r>
              <a:rPr lang="en-GB" dirty="0"/>
              <a:t>End Goal Nail-tech Becomes Beauty-tech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FF426B6-29A0-966F-2CA3-3C613FADD64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27" r="4" b="6954"/>
          <a:stretch>
            <a:fillRect/>
          </a:stretch>
        </p:blipFill>
        <p:spPr>
          <a:xfrm>
            <a:off x="509136" y="10"/>
            <a:ext cx="3517876" cy="2282808"/>
          </a:xfrm>
          <a:custGeom>
            <a:avLst/>
            <a:gdLst/>
            <a:ahLst/>
            <a:cxnLst/>
            <a:rect l="l" t="t" r="r" b="b"/>
            <a:pathLst>
              <a:path w="3517876" h="2282818">
                <a:moveTo>
                  <a:pt x="339471" y="0"/>
                </a:moveTo>
                <a:lnTo>
                  <a:pt x="3517876" y="0"/>
                </a:lnTo>
                <a:lnTo>
                  <a:pt x="3471247" y="312174"/>
                </a:lnTo>
                <a:lnTo>
                  <a:pt x="3471133" y="312174"/>
                </a:lnTo>
                <a:lnTo>
                  <a:pt x="3176778" y="2282818"/>
                </a:lnTo>
                <a:lnTo>
                  <a:pt x="0" y="2282818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30E9A67-5376-E321-5E57-FC5FB80ED4C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3105"/>
          <a:stretch>
            <a:fillRect/>
          </a:stretch>
        </p:blipFill>
        <p:spPr>
          <a:xfrm>
            <a:off x="169666" y="2289183"/>
            <a:ext cx="3514822" cy="2273270"/>
          </a:xfrm>
          <a:custGeom>
            <a:avLst/>
            <a:gdLst/>
            <a:ahLst/>
            <a:cxnLst/>
            <a:rect l="l" t="t" r="r" b="b"/>
            <a:pathLst>
              <a:path w="3514822" h="2273270">
                <a:moveTo>
                  <a:pt x="338051" y="0"/>
                </a:moveTo>
                <a:lnTo>
                  <a:pt x="3514822" y="0"/>
                </a:lnTo>
                <a:lnTo>
                  <a:pt x="3175264" y="2273270"/>
                </a:lnTo>
                <a:lnTo>
                  <a:pt x="0" y="2273270"/>
                </a:lnTo>
                <a:close/>
              </a:path>
            </a:pathLst>
          </a:cu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ED3D607-C74C-F424-A7B5-6D0D6B0CFA9F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87" r="1" b="5127"/>
          <a:stretch>
            <a:fillRect/>
          </a:stretch>
        </p:blipFill>
        <p:spPr>
          <a:xfrm>
            <a:off x="-10633" y="4565636"/>
            <a:ext cx="3355563" cy="2292364"/>
          </a:xfrm>
          <a:custGeom>
            <a:avLst/>
            <a:gdLst/>
            <a:ahLst/>
            <a:cxnLst/>
            <a:rect l="l" t="t" r="r" b="b"/>
            <a:pathLst>
              <a:path w="3355563" h="2292364">
                <a:moveTo>
                  <a:pt x="180299" y="0"/>
                </a:moveTo>
                <a:lnTo>
                  <a:pt x="3355563" y="0"/>
                </a:lnTo>
                <a:lnTo>
                  <a:pt x="3013153" y="2292364"/>
                </a:lnTo>
                <a:lnTo>
                  <a:pt x="0" y="2292364"/>
                </a:lnTo>
                <a:lnTo>
                  <a:pt x="0" y="1212444"/>
                </a:lnTo>
                <a:close/>
              </a:path>
            </a:pathLst>
          </a:custGeom>
        </p:spPr>
      </p:pic>
      <p:sp>
        <p:nvSpPr>
          <p:cNvPr id="33" name="Isosceles Triangle 30">
            <a:extLst>
              <a:ext uri="{FF2B5EF4-FFF2-40B4-BE49-F238E27FC236}">
                <a16:creationId xmlns:a16="http://schemas.microsoft.com/office/drawing/2014/main" id="{6F6C2649-D6CE-4FD1-86BD-CBF571D207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0634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DB4797A-3CF4-4534-B745-4A3CDF38A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232" y="2282818"/>
            <a:ext cx="320608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41497E1-563A-4854-8B64-A52AEB0BE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2696" y="4565636"/>
            <a:ext cx="320608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Isosceles Triangle 30">
            <a:extLst>
              <a:ext uri="{FF2B5EF4-FFF2-40B4-BE49-F238E27FC236}">
                <a16:creationId xmlns:a16="http://schemas.microsoft.com/office/drawing/2014/main" id="{901FBDCB-B9EC-42C8-A4A6-709708406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94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95306194-7FFE-8805-A7A4-FC7A33C7A6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9225" y="2160589"/>
            <a:ext cx="5114776" cy="3880773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Beauty for Everyone !</a:t>
            </a:r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Express yourself!</a:t>
            </a:r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 Pampered by Pam</a:t>
            </a:r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07386116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3C80B-A662-72B0-4D6A-72FF1A55C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63768"/>
          </a:xfrm>
        </p:spPr>
        <p:txBody>
          <a:bodyPr>
            <a:normAutofit fontScale="90000"/>
          </a:bodyPr>
          <a:lstStyle/>
          <a:p>
            <a:r>
              <a:rPr lang="en-GB" sz="1600" dirty="0"/>
              <a:t>Reference List</a:t>
            </a:r>
            <a:br>
              <a:rPr lang="en-GB" sz="1600" dirty="0"/>
            </a:br>
            <a:r>
              <a:rPr lang="en-GB" sz="1600" dirty="0"/>
              <a:t>1. Abdi, S. and Irandoust, A. (2013). THE IMPORTANCE OF ADVERTISING SLOGANS AND THEIR PROPER DESIGNING IN BRAND EQUITY. </a:t>
            </a:r>
            <a:r>
              <a:rPr lang="en-GB" sz="1600" i="1" dirty="0"/>
              <a:t>International Journal of Organizational Leadership</a:t>
            </a:r>
            <a:r>
              <a:rPr lang="en-GB" sz="1600" dirty="0"/>
              <a:t>, 2(2), pp.62–69. </a:t>
            </a:r>
            <a:r>
              <a:rPr lang="en-GB" sz="1600" dirty="0" err="1"/>
              <a:t>doi:https</a:t>
            </a:r>
            <a:r>
              <a:rPr lang="en-GB" sz="1600" dirty="0"/>
              <a:t>://doi.org/10.33844/ijol.2013.60321.</a:t>
            </a:r>
            <a:br>
              <a:rPr lang="en-GB" sz="1600" dirty="0"/>
            </a:br>
            <a:r>
              <a:rPr lang="en-GB" sz="1600" dirty="0"/>
              <a:t>2. CIPD (2025). </a:t>
            </a:r>
            <a:r>
              <a:rPr lang="en-GB" sz="1600" i="1" dirty="0"/>
              <a:t>SWOT Analysis</a:t>
            </a:r>
            <a:r>
              <a:rPr lang="en-GB" sz="1600" dirty="0"/>
              <a:t>. [online] CIPD. Available at: https://www.cipd.org/uk/knowledge/factsheets/swot-analysis-factsheet/.</a:t>
            </a:r>
            <a:br>
              <a:rPr lang="en-GB" sz="1600" dirty="0"/>
            </a:br>
            <a:r>
              <a:rPr lang="en-GB" sz="1600" dirty="0"/>
              <a:t>3. </a:t>
            </a:r>
            <a:r>
              <a:rPr lang="en-GB" sz="1600" dirty="0" err="1"/>
              <a:t>Fresha</a:t>
            </a:r>
            <a:r>
              <a:rPr lang="en-GB" sz="1600" dirty="0"/>
              <a:t> (2025). </a:t>
            </a:r>
            <a:r>
              <a:rPr lang="en-GB" sz="1600" i="1" dirty="0"/>
              <a:t>Best Manicures near me in Swansea, United Kingdom | </a:t>
            </a:r>
            <a:r>
              <a:rPr lang="en-GB" sz="1600" i="1" dirty="0" err="1"/>
              <a:t>Fresha</a:t>
            </a:r>
            <a:r>
              <a:rPr lang="en-GB" sz="1600" dirty="0"/>
              <a:t>. [online] Fresha.com. Available at: https://www.fresha.com/lp/en/tt/manicures/in/gb-swansea [Accessed 21 Jun. 2026].</a:t>
            </a:r>
            <a:br>
              <a:rPr lang="en-GB" sz="1600" dirty="0"/>
            </a:br>
            <a:r>
              <a:rPr lang="en-GB" sz="1600" dirty="0"/>
              <a:t>4. GOV.UK (2024). </a:t>
            </a:r>
            <a:r>
              <a:rPr lang="en-GB" sz="1600" i="1" dirty="0"/>
              <a:t>Set up a private limited company</a:t>
            </a:r>
            <a:r>
              <a:rPr lang="en-GB" sz="1600" dirty="0"/>
              <a:t>. [online] GOV.UK. Available at: https://www.gov.uk/limited-company-formation.</a:t>
            </a:r>
            <a:br>
              <a:rPr lang="en-GB" sz="1600" dirty="0"/>
            </a:br>
            <a:r>
              <a:rPr lang="en-GB" sz="1600" dirty="0"/>
              <a:t>5. GOV.UK (2025). </a:t>
            </a:r>
            <a:r>
              <a:rPr lang="en-GB" sz="1600" i="1" dirty="0"/>
              <a:t>Become a sole trader</a:t>
            </a:r>
            <a:r>
              <a:rPr lang="en-GB" sz="1600" dirty="0"/>
              <a:t>. [online] GOV.UK. Available at: https://www.gov.uk/become-sole-trader.</a:t>
            </a:r>
            <a:br>
              <a:rPr lang="en-GB" sz="1600" dirty="0"/>
            </a:br>
            <a:r>
              <a:rPr lang="en-GB" sz="1600" dirty="0"/>
              <a:t>6. Kotseva, P. (2026). </a:t>
            </a:r>
            <a:r>
              <a:rPr lang="en-GB" sz="1600" i="1" dirty="0"/>
              <a:t>Beauty Tech</a:t>
            </a:r>
            <a:r>
              <a:rPr lang="en-GB" sz="1600" dirty="0"/>
              <a:t>. [online] forms.office.com. Available at: https://forms.office.com/Pages/ResponsePage.aspx?id=-REPTm4EBUWcuNshUjEeIa9iBtyraoNCgHgJHbtqYeZUOE5YSlRUN1RPN1ZBSDU3V0tBTUY0STdMSS4u [Accessed 2026].</a:t>
            </a:r>
            <a:br>
              <a:rPr lang="en-GB" sz="1600" dirty="0"/>
            </a:br>
            <a:r>
              <a:rPr lang="en-GB" sz="1600" dirty="0"/>
              <a:t>7. </a:t>
            </a:r>
            <a:r>
              <a:rPr lang="en-GB" sz="1600" dirty="0" err="1"/>
              <a:t>Makematic</a:t>
            </a:r>
            <a:r>
              <a:rPr lang="en-GB" sz="1600" dirty="0"/>
              <a:t> (2026). </a:t>
            </a:r>
            <a:r>
              <a:rPr lang="en-GB" sz="1600" i="1" dirty="0"/>
              <a:t>How to set Goals</a:t>
            </a:r>
            <a:r>
              <a:rPr lang="en-GB" sz="1600" dirty="0"/>
              <a:t>. [online] Oclc.org. Available at: https://video-alexanderstreet-com.uwtsd.idm.oclc.org/watch/how-to-set-goals/transcript.</a:t>
            </a:r>
            <a:br>
              <a:rPr lang="en-GB" sz="1600" dirty="0"/>
            </a:br>
            <a:r>
              <a:rPr lang="en-GB" sz="1600" dirty="0"/>
              <a:t>8. Ofcom.org.uk (2026). </a:t>
            </a:r>
            <a:r>
              <a:rPr lang="en-GB" sz="1600" i="1" dirty="0"/>
              <a:t>Welcome To Zscaler Directory Authentication</a:t>
            </a:r>
            <a:r>
              <a:rPr lang="en-GB" sz="1600" dirty="0"/>
              <a:t>. [online] Ofcom.org.uk. Available at: https://www.ofcom.org.uk/media-use-and-attitudes/online-habits/from-apps-to-ai-search-how-the-uk-goes-online-in-2025.</a:t>
            </a:r>
            <a:br>
              <a:rPr lang="en-GB" sz="1600" dirty="0"/>
            </a:br>
            <a:r>
              <a:rPr lang="en-GB" sz="1600" dirty="0"/>
              <a:t>9. Rose, B. (2019). </a:t>
            </a:r>
            <a:r>
              <a:rPr lang="en-GB" sz="1600" i="1" dirty="0"/>
              <a:t>What insurance does a small business need? - Companies House</a:t>
            </a:r>
            <a:r>
              <a:rPr lang="en-GB" sz="1600" dirty="0"/>
              <a:t>. [online] Blog.gov.uk. Available at: https://companieshouse.blog.gov.uk/2019/04/30/what-insurance-does-a-small-business-need/.</a:t>
            </a:r>
            <a:br>
              <a:rPr lang="en-GB" sz="1600" dirty="0"/>
            </a:br>
            <a:r>
              <a:rPr lang="en-GB" sz="1600" dirty="0"/>
              <a:t>10. Swansea.gov.uk (2024). </a:t>
            </a:r>
            <a:r>
              <a:rPr lang="en-GB" sz="1600" i="1" dirty="0"/>
              <a:t>Equalities Statistics Review - Swansea</a:t>
            </a:r>
            <a:r>
              <a:rPr lang="en-GB" sz="1600" dirty="0"/>
              <a:t>. [online] Swansea. Available at: https://www.swansea.gov.uk/article/11014/Equalities-Statistics-Review.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9768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64D61-FAE6-30A7-8EB3-8411F77EB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3276600"/>
          </a:xfrm>
        </p:spPr>
        <p:txBody>
          <a:bodyPr>
            <a:normAutofit fontScale="90000"/>
          </a:bodyPr>
          <a:lstStyle/>
          <a:p>
            <a:r>
              <a:rPr lang="en-GB" dirty="0"/>
              <a:t>AI Acknowledgement</a:t>
            </a:r>
            <a:br>
              <a:rPr lang="en-GB" dirty="0"/>
            </a:br>
            <a:r>
              <a:rPr lang="en-GB" sz="2200" dirty="0"/>
              <a:t>I acknowledge the use of ChatGPT (https://chatgpt.com/) to create images for some of the work.</a:t>
            </a:r>
            <a:br>
              <a:rPr lang="en-GB" sz="2200" dirty="0"/>
            </a:br>
            <a:br>
              <a:rPr lang="en-GB" sz="2200" dirty="0"/>
            </a:br>
            <a:r>
              <a:rPr lang="en-GB" sz="2200" dirty="0"/>
              <a:t>I confirm that I have not presented any AI generated text as my own work. I confirm that I have copies of my drafts, notes, and other resources I used before, and after the use of AI tools which I may be asked to provide in evidence.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524181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1622</TotalTime>
  <Words>1227</Words>
  <Application>Microsoft Office PowerPoint</Application>
  <PresentationFormat>Widescreen</PresentationFormat>
  <Paragraphs>133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Arial</vt:lpstr>
      <vt:lpstr>Times New Roman</vt:lpstr>
      <vt:lpstr>Trebuchet MS</vt:lpstr>
      <vt:lpstr>Wingdings</vt:lpstr>
      <vt:lpstr>Wingdings 3</vt:lpstr>
      <vt:lpstr>Facet</vt:lpstr>
      <vt:lpstr>Nail tech</vt:lpstr>
      <vt:lpstr>The Proposition: Intricate Nail Designs Made Quick, Easy, and Affordable</vt:lpstr>
      <vt:lpstr>The Opportunity: Local Demand and Beauty Sector Momentum</vt:lpstr>
      <vt:lpstr>Our Advantage – Something Our Clients Can Talk About</vt:lpstr>
      <vt:lpstr>Operating Model – Humble Beginnings but Investor-ready!</vt:lpstr>
      <vt:lpstr>Financial Overview – How your money increases business growth</vt:lpstr>
      <vt:lpstr>Certificates </vt:lpstr>
      <vt:lpstr>SWOT Analysis – A Real, but Manageable Risk</vt:lpstr>
      <vt:lpstr>12-Month Marketing Strategy</vt:lpstr>
      <vt:lpstr>End Goal Nail-tech Becomes Beauty-tech</vt:lpstr>
      <vt:lpstr>Reference List 1. Abdi, S. and Irandoust, A. (2013). THE IMPORTANCE OF ADVERTISING SLOGANS AND THEIR PROPER DESIGNING IN BRAND EQUITY. International Journal of Organizational Leadership, 2(2), pp.62–69. doi:https://doi.org/10.33844/ijol.2013.60321. 2. CIPD (2025). SWOT Analysis. [online] CIPD. Available at: https://www.cipd.org/uk/knowledge/factsheets/swot-analysis-factsheet/. 3. Fresha (2025). Best Manicures near me in Swansea, United Kingdom | Fresha. [online] Fresha.com. Available at: https://www.fresha.com/lp/en/tt/manicures/in/gb-swansea [Accessed 21 Jun. 2026]. 4. GOV.UK (2024). Set up a private limited company. [online] GOV.UK. Available at: https://www.gov.uk/limited-company-formation. 5. GOV.UK (2025). Become a sole trader. [online] GOV.UK. Available at: https://www.gov.uk/become-sole-trader. 6. Kotseva, P. (2026). Beauty Tech. [online] forms.office.com. Available at: https://forms.office.com/Pages/ResponsePage.aspx?id=-REPTm4EBUWcuNshUjEeIa9iBtyraoNCgHgJHbtqYeZUOE5YSlRUN1RPN1ZBSDU3V0tBTUY0STdMSS4u [Accessed 2026]. 7. Makematic (2026). How to set Goals. [online] Oclc.org. Available at: https://video-alexanderstreet-com.uwtsd.idm.oclc.org/watch/how-to-set-goals/transcript. 8. Ofcom.org.uk (2026). Welcome To Zscaler Directory Authentication. [online] Ofcom.org.uk. Available at: https://www.ofcom.org.uk/media-use-and-attitudes/online-habits/from-apps-to-ai-search-how-the-uk-goes-online-in-2025. 9. Rose, B. (2019). What insurance does a small business need? - Companies House. [online] Blog.gov.uk. Available at: https://companieshouse.blog.gov.uk/2019/04/30/what-insurance-does-a-small-business-need/. 10. Swansea.gov.uk (2024). Equalities Statistics Review - Swansea. [online] Swansea. Available at: https://www.swansea.gov.uk/article/11014/Equalities-Statistics-Review.   </vt:lpstr>
      <vt:lpstr>AI Acknowledgement I acknowledge the use of ChatGPT (https://chatgpt.com/) to create images for some of the work.  I confirm that I have not presented any AI generated text as my own work. I confirm that I have copies of my drafts, notes, and other resources I used before, and after the use of AI tools which I may be asked to provide in evidence.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Pamela Kotseva (2405343)</dc:creator>
  <cp:lastModifiedBy>Pamela Kotseva (2405343)</cp:lastModifiedBy>
  <cp:revision>5</cp:revision>
  <dcterms:created xsi:type="dcterms:W3CDTF">2026-06-20T14:09:04Z</dcterms:created>
  <dcterms:modified xsi:type="dcterms:W3CDTF">2026-06-21T17:11:05Z</dcterms:modified>
</cp:coreProperties>
</file>