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801600" cy="9601200" type="A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userDrawn="1">
          <p15:clr>
            <a:srgbClr val="A4A3A4"/>
          </p15:clr>
        </p15:guide>
        <p15:guide id="2" pos="403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CC"/>
    <a:srgbClr val="FFFF66"/>
    <a:srgbClr val="CCFF33"/>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551317-BB6F-4101-8386-9463269C695A}" v="43" dt="2026-07-04T19:32:56.8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56" d="100"/>
          <a:sy n="56" d="100"/>
        </p:scale>
        <p:origin x="1574" y="43"/>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dra Sudhan" userId="a2eafe1d66433d42" providerId="LiveId" clId="{D8FDB190-71E5-4E8A-97F7-7050387714DA}"/>
    <pc:docChg chg="undo custSel addSld modSld">
      <pc:chgData name="Ardra Sudhan" userId="a2eafe1d66433d42" providerId="LiveId" clId="{D8FDB190-71E5-4E8A-97F7-7050387714DA}" dt="2026-07-04T21:35:49.292" v="2031" actId="1076"/>
      <pc:docMkLst>
        <pc:docMk/>
      </pc:docMkLst>
      <pc:sldChg chg="addSp delSp modSp new mod modTransition modClrScheme chgLayout">
        <pc:chgData name="Ardra Sudhan" userId="a2eafe1d66433d42" providerId="LiveId" clId="{D8FDB190-71E5-4E8A-97F7-7050387714DA}" dt="2026-07-04T21:35:49.292" v="2031" actId="1076"/>
        <pc:sldMkLst>
          <pc:docMk/>
          <pc:sldMk cId="229750201" sldId="256"/>
        </pc:sldMkLst>
        <pc:spChg chg="add mod">
          <ac:chgData name="Ardra Sudhan" userId="a2eafe1d66433d42" providerId="LiveId" clId="{D8FDB190-71E5-4E8A-97F7-7050387714DA}" dt="2026-06-28T20:16:22.507" v="470" actId="14100"/>
          <ac:spMkLst>
            <pc:docMk/>
            <pc:sldMk cId="229750201" sldId="256"/>
            <ac:spMk id="4" creationId="{0D6045E7-8B3F-683A-0C63-94DBDD2DA1F6}"/>
          </ac:spMkLst>
        </pc:spChg>
        <pc:spChg chg="add mod">
          <ac:chgData name="Ardra Sudhan" userId="a2eafe1d66433d42" providerId="LiveId" clId="{D8FDB190-71E5-4E8A-97F7-7050387714DA}" dt="2026-07-04T19:41:20.496" v="1983" actId="1076"/>
          <ac:spMkLst>
            <pc:docMk/>
            <pc:sldMk cId="229750201" sldId="256"/>
            <ac:spMk id="5" creationId="{19A0F983-28F7-DCE6-4FA8-8C61E0A51901}"/>
          </ac:spMkLst>
        </pc:spChg>
        <pc:spChg chg="add mod">
          <ac:chgData name="Ardra Sudhan" userId="a2eafe1d66433d42" providerId="LiveId" clId="{D8FDB190-71E5-4E8A-97F7-7050387714DA}" dt="2026-07-04T21:33:10.599" v="2029" actId="20577"/>
          <ac:spMkLst>
            <pc:docMk/>
            <pc:sldMk cId="229750201" sldId="256"/>
            <ac:spMk id="6" creationId="{7575B3BD-641A-B202-1198-4DC4BB099742}"/>
          </ac:spMkLst>
        </pc:spChg>
        <pc:spChg chg="add mod">
          <ac:chgData name="Ardra Sudhan" userId="a2eafe1d66433d42" providerId="LiveId" clId="{D8FDB190-71E5-4E8A-97F7-7050387714DA}" dt="2026-07-04T19:41:05.536" v="1981" actId="1076"/>
          <ac:spMkLst>
            <pc:docMk/>
            <pc:sldMk cId="229750201" sldId="256"/>
            <ac:spMk id="8" creationId="{A6F8ED8F-E98D-1EC1-77AC-B3FD8C89179B}"/>
          </ac:spMkLst>
        </pc:spChg>
        <pc:spChg chg="add mod">
          <ac:chgData name="Ardra Sudhan" userId="a2eafe1d66433d42" providerId="LiveId" clId="{D8FDB190-71E5-4E8A-97F7-7050387714DA}" dt="2026-07-04T19:41:26.453" v="1984" actId="14100"/>
          <ac:spMkLst>
            <pc:docMk/>
            <pc:sldMk cId="229750201" sldId="256"/>
            <ac:spMk id="9" creationId="{EA5F4E57-2FFB-0CC0-A548-451A229DA2B2}"/>
          </ac:spMkLst>
        </pc:spChg>
        <pc:spChg chg="add mod">
          <ac:chgData name="Ardra Sudhan" userId="a2eafe1d66433d42" providerId="LiveId" clId="{D8FDB190-71E5-4E8A-97F7-7050387714DA}" dt="2026-07-04T19:19:56.683" v="1856" actId="14100"/>
          <ac:spMkLst>
            <pc:docMk/>
            <pc:sldMk cId="229750201" sldId="256"/>
            <ac:spMk id="10" creationId="{2E2630BB-74A2-0CE4-40AA-FE850CE3E182}"/>
          </ac:spMkLst>
        </pc:spChg>
        <pc:spChg chg="add mod">
          <ac:chgData name="Ardra Sudhan" userId="a2eafe1d66433d42" providerId="LiveId" clId="{D8FDB190-71E5-4E8A-97F7-7050387714DA}" dt="2026-07-04T19:40:48.806" v="1979" actId="1076"/>
          <ac:spMkLst>
            <pc:docMk/>
            <pc:sldMk cId="229750201" sldId="256"/>
            <ac:spMk id="11" creationId="{82A5CC65-A6FC-032E-8E7A-C19E5DE05C24}"/>
          </ac:spMkLst>
        </pc:spChg>
        <pc:spChg chg="add mod">
          <ac:chgData name="Ardra Sudhan" userId="a2eafe1d66433d42" providerId="LiveId" clId="{D8FDB190-71E5-4E8A-97F7-7050387714DA}" dt="2026-07-04T21:35:08.943" v="2030" actId="1076"/>
          <ac:spMkLst>
            <pc:docMk/>
            <pc:sldMk cId="229750201" sldId="256"/>
            <ac:spMk id="12" creationId="{24B72D81-F69F-8223-7DD7-991AA40EB7A6}"/>
          </ac:spMkLst>
        </pc:spChg>
        <pc:spChg chg="add mod">
          <ac:chgData name="Ardra Sudhan" userId="a2eafe1d66433d42" providerId="LiveId" clId="{D8FDB190-71E5-4E8A-97F7-7050387714DA}" dt="2026-06-29T21:26:42.958" v="1664" actId="404"/>
          <ac:spMkLst>
            <pc:docMk/>
            <pc:sldMk cId="229750201" sldId="256"/>
            <ac:spMk id="13" creationId="{AB101343-8A6B-818E-2A55-B1548E04081C}"/>
          </ac:spMkLst>
        </pc:spChg>
        <pc:spChg chg="add del mod">
          <ac:chgData name="Ardra Sudhan" userId="a2eafe1d66433d42" providerId="LiveId" clId="{D8FDB190-71E5-4E8A-97F7-7050387714DA}" dt="2026-07-04T19:25:19.974" v="1885" actId="21"/>
          <ac:spMkLst>
            <pc:docMk/>
            <pc:sldMk cId="229750201" sldId="256"/>
            <ac:spMk id="14" creationId="{76B8674B-3FC8-7A3E-5579-30BF7995BACA}"/>
          </ac:spMkLst>
        </pc:spChg>
        <pc:spChg chg="add mod">
          <ac:chgData name="Ardra Sudhan" userId="a2eafe1d66433d42" providerId="LiveId" clId="{D8FDB190-71E5-4E8A-97F7-7050387714DA}" dt="2026-07-04T19:26:31.189" v="1904" actId="1076"/>
          <ac:spMkLst>
            <pc:docMk/>
            <pc:sldMk cId="229750201" sldId="256"/>
            <ac:spMk id="16" creationId="{2772DFBD-19E2-EE4E-DAD3-242B531D10EA}"/>
          </ac:spMkLst>
        </pc:spChg>
        <pc:spChg chg="add mod">
          <ac:chgData name="Ardra Sudhan" userId="a2eafe1d66433d42" providerId="LiveId" clId="{D8FDB190-71E5-4E8A-97F7-7050387714DA}" dt="2026-07-04T21:35:49.292" v="2031" actId="1076"/>
          <ac:spMkLst>
            <pc:docMk/>
            <pc:sldMk cId="229750201" sldId="256"/>
            <ac:spMk id="17" creationId="{AD0D7D22-39A1-A76E-2208-96B4537D9717}"/>
          </ac:spMkLst>
        </pc:spChg>
        <pc:spChg chg="add mod">
          <ac:chgData name="Ardra Sudhan" userId="a2eafe1d66433d42" providerId="LiveId" clId="{D8FDB190-71E5-4E8A-97F7-7050387714DA}" dt="2026-07-04T19:30:40.949" v="1917" actId="14100"/>
          <ac:spMkLst>
            <pc:docMk/>
            <pc:sldMk cId="229750201" sldId="256"/>
            <ac:spMk id="22" creationId="{259AE5B2-BCF5-6ADB-BC6B-6F96A0C562A3}"/>
          </ac:spMkLst>
        </pc:spChg>
        <pc:spChg chg="add mod">
          <ac:chgData name="Ardra Sudhan" userId="a2eafe1d66433d42" providerId="LiveId" clId="{D8FDB190-71E5-4E8A-97F7-7050387714DA}" dt="2026-07-04T19:35:43.842" v="1950" actId="1076"/>
          <ac:spMkLst>
            <pc:docMk/>
            <pc:sldMk cId="229750201" sldId="256"/>
            <ac:spMk id="24" creationId="{7F1FCADF-8505-94D9-1167-2F6A5E611305}"/>
          </ac:spMkLst>
        </pc:spChg>
        <pc:spChg chg="add mod">
          <ac:chgData name="Ardra Sudhan" userId="a2eafe1d66433d42" providerId="LiveId" clId="{D8FDB190-71E5-4E8A-97F7-7050387714DA}" dt="2026-07-04T19:40:00.442" v="1974" actId="1076"/>
          <ac:spMkLst>
            <pc:docMk/>
            <pc:sldMk cId="229750201" sldId="256"/>
            <ac:spMk id="28" creationId="{2C6F2F2F-3142-06E8-550C-40884C4D8623}"/>
          </ac:spMkLst>
        </pc:spChg>
        <pc:picChg chg="add mod">
          <ac:chgData name="Ardra Sudhan" userId="a2eafe1d66433d42" providerId="LiveId" clId="{D8FDB190-71E5-4E8A-97F7-7050387714DA}" dt="2026-07-04T19:23:15.954" v="1873" actId="1076"/>
          <ac:picMkLst>
            <pc:docMk/>
            <pc:sldMk cId="229750201" sldId="256"/>
            <ac:picMk id="2" creationId="{0D0667B3-3216-D7ED-D1F6-D98ADC459075}"/>
          </ac:picMkLst>
        </pc:picChg>
        <pc:picChg chg="add mod">
          <ac:chgData name="Ardra Sudhan" userId="a2eafe1d66433d42" providerId="LiveId" clId="{D8FDB190-71E5-4E8A-97F7-7050387714DA}" dt="2026-06-28T20:28:36.296" v="737" actId="14100"/>
          <ac:picMkLst>
            <pc:docMk/>
            <pc:sldMk cId="229750201" sldId="256"/>
            <ac:picMk id="7" creationId="{A1740C4D-C766-180A-572B-FF160EB36FFB}"/>
          </ac:picMkLst>
        </pc:picChg>
        <pc:picChg chg="add del mod">
          <ac:chgData name="Ardra Sudhan" userId="a2eafe1d66433d42" providerId="LiveId" clId="{D8FDB190-71E5-4E8A-97F7-7050387714DA}" dt="2026-07-04T19:29:25.679" v="1906" actId="931"/>
          <ac:picMkLst>
            <pc:docMk/>
            <pc:sldMk cId="229750201" sldId="256"/>
            <ac:picMk id="19" creationId="{34DAB2FC-9E60-52CE-F699-FBAA70BDC185}"/>
          </ac:picMkLst>
        </pc:picChg>
        <pc:picChg chg="add mod">
          <ac:chgData name="Ardra Sudhan" userId="a2eafe1d66433d42" providerId="LiveId" clId="{D8FDB190-71E5-4E8A-97F7-7050387714DA}" dt="2026-07-04T19:30:58.716" v="1920" actId="1076"/>
          <ac:picMkLst>
            <pc:docMk/>
            <pc:sldMk cId="229750201" sldId="256"/>
            <ac:picMk id="21" creationId="{67723595-225B-9909-BFE7-C4D6543D125E}"/>
          </ac:picMkLst>
        </pc:picChg>
        <pc:picChg chg="add mod">
          <ac:chgData name="Ardra Sudhan" userId="a2eafe1d66433d42" providerId="LiveId" clId="{D8FDB190-71E5-4E8A-97F7-7050387714DA}" dt="2026-07-04T19:39:54.564" v="1973" actId="1076"/>
          <ac:picMkLst>
            <pc:docMk/>
            <pc:sldMk cId="229750201" sldId="256"/>
            <ac:picMk id="26" creationId="{9C646BB5-2341-D41A-A32D-B53883C9FA2B}"/>
          </ac:picMkLst>
        </pc:picChg>
        <pc:picChg chg="add del mod">
          <ac:chgData name="Ardra Sudhan" userId="a2eafe1d66433d42" providerId="LiveId" clId="{D8FDB190-71E5-4E8A-97F7-7050387714DA}" dt="2026-07-04T19:40:32.291" v="1978" actId="478"/>
          <ac:picMkLst>
            <pc:docMk/>
            <pc:sldMk cId="229750201" sldId="256"/>
            <ac:picMk id="30" creationId="{B38A0388-322A-BACE-2973-7D18511AF2D7}"/>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42E7AC-0CA4-4EA4-8BC0-F69803D9C6E1}"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3983786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42E7AC-0CA4-4EA4-8BC0-F69803D9C6E1}"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4083063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tint val="82000"/>
                  </a:schemeClr>
                </a:solidFill>
              </a:defRPr>
            </a:lvl1pPr>
            <a:lvl2pPr marL="640080" indent="0">
              <a:buNone/>
              <a:defRPr sz="2800">
                <a:solidFill>
                  <a:schemeClr val="tx1">
                    <a:tint val="82000"/>
                  </a:schemeClr>
                </a:solidFill>
              </a:defRPr>
            </a:lvl2pPr>
            <a:lvl3pPr marL="1280160" indent="0">
              <a:buNone/>
              <a:defRPr sz="2520">
                <a:solidFill>
                  <a:schemeClr val="tx1">
                    <a:tint val="82000"/>
                  </a:schemeClr>
                </a:solidFill>
              </a:defRPr>
            </a:lvl3pPr>
            <a:lvl4pPr marL="1920240" indent="0">
              <a:buNone/>
              <a:defRPr sz="2240">
                <a:solidFill>
                  <a:schemeClr val="tx1">
                    <a:tint val="82000"/>
                  </a:schemeClr>
                </a:solidFill>
              </a:defRPr>
            </a:lvl4pPr>
            <a:lvl5pPr marL="2560320" indent="0">
              <a:buNone/>
              <a:defRPr sz="2240">
                <a:solidFill>
                  <a:schemeClr val="tx1">
                    <a:tint val="82000"/>
                  </a:schemeClr>
                </a:solidFill>
              </a:defRPr>
            </a:lvl5pPr>
            <a:lvl6pPr marL="3200400" indent="0">
              <a:buNone/>
              <a:defRPr sz="2240">
                <a:solidFill>
                  <a:schemeClr val="tx1">
                    <a:tint val="82000"/>
                  </a:schemeClr>
                </a:solidFill>
              </a:defRPr>
            </a:lvl6pPr>
            <a:lvl7pPr marL="3840480" indent="0">
              <a:buNone/>
              <a:defRPr sz="2240">
                <a:solidFill>
                  <a:schemeClr val="tx1">
                    <a:tint val="82000"/>
                  </a:schemeClr>
                </a:solidFill>
              </a:defRPr>
            </a:lvl7pPr>
            <a:lvl8pPr marL="4480560" indent="0">
              <a:buNone/>
              <a:defRPr sz="2240">
                <a:solidFill>
                  <a:schemeClr val="tx1">
                    <a:tint val="82000"/>
                  </a:schemeClr>
                </a:solidFill>
              </a:defRPr>
            </a:lvl8pPr>
            <a:lvl9pPr marL="5120640" indent="0">
              <a:buNone/>
              <a:defRPr sz="224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42E7AC-0CA4-4EA4-8BC0-F69803D9C6E1}"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38380551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42E7AC-0CA4-4EA4-8BC0-F69803D9C6E1}" type="datetimeFigureOut">
              <a:rPr lang="en-IN" smtClean="0"/>
              <a:t>05-07-2026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1246910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42E7AC-0CA4-4EA4-8BC0-F69803D9C6E1}" type="datetimeFigureOut">
              <a:rPr lang="en-IN" smtClean="0"/>
              <a:t>05-07-2026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2230938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42E7AC-0CA4-4EA4-8BC0-F69803D9C6E1}" type="datetimeFigureOut">
              <a:rPr lang="en-IN" smtClean="0"/>
              <a:t>05-07-2026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4086229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42E7AC-0CA4-4EA4-8BC0-F69803D9C6E1}" type="datetimeFigureOut">
              <a:rPr lang="en-IN" smtClean="0"/>
              <a:t>05-07-2026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4152541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A842E7AC-0CA4-4EA4-8BC0-F69803D9C6E1}" type="datetimeFigureOut">
              <a:rPr lang="en-IN" smtClean="0"/>
              <a:t>05-07-2026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1671593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A842E7AC-0CA4-4EA4-8BC0-F69803D9C6E1}" type="datetimeFigureOut">
              <a:rPr lang="en-IN" smtClean="0"/>
              <a:t>05-07-2026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25323823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42E7AC-0CA4-4EA4-8BC0-F69803D9C6E1}"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2855329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42E7AC-0CA4-4EA4-8BC0-F69803D9C6E1}"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3A1C17A-5E5F-45E0-99F8-5CB60AB143C6}" type="slidenum">
              <a:rPr lang="en-IN" smtClean="0"/>
              <a:t>‹#›</a:t>
            </a:fld>
            <a:endParaRPr lang="en-IN"/>
          </a:p>
        </p:txBody>
      </p:sp>
    </p:spTree>
    <p:extLst>
      <p:ext uri="{BB962C8B-B14F-4D97-AF65-F5344CB8AC3E}">
        <p14:creationId xmlns:p14="http://schemas.microsoft.com/office/powerpoint/2010/main" val="2170809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82000"/>
                  </a:schemeClr>
                </a:solidFill>
              </a:defRPr>
            </a:lvl1pPr>
          </a:lstStyle>
          <a:p>
            <a:fld id="{A842E7AC-0CA4-4EA4-8BC0-F69803D9C6E1}" type="datetimeFigureOut">
              <a:rPr lang="en-IN" smtClean="0"/>
              <a:t>05-07-2026</a:t>
            </a:fld>
            <a:endParaRPr lang="en-IN"/>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82000"/>
                  </a:schemeClr>
                </a:solidFill>
              </a:defRPr>
            </a:lvl1pPr>
          </a:lstStyle>
          <a:p>
            <a:endParaRPr lang="en-IN"/>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82000"/>
                  </a:schemeClr>
                </a:solidFill>
              </a:defRPr>
            </a:lvl1pPr>
          </a:lstStyle>
          <a:p>
            <a:fld id="{53A1C17A-5E5F-45E0-99F8-5CB60AB143C6}" type="slidenum">
              <a:rPr lang="en-IN" smtClean="0"/>
              <a:t>‹#›</a:t>
            </a:fld>
            <a:endParaRPr lang="en-IN"/>
          </a:p>
        </p:txBody>
      </p:sp>
    </p:spTree>
    <p:extLst>
      <p:ext uri="{BB962C8B-B14F-4D97-AF65-F5344CB8AC3E}">
        <p14:creationId xmlns:p14="http://schemas.microsoft.com/office/powerpoint/2010/main" val="13390849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mailto:2529434@student.uwtsd.ac.uk" TargetMode="Externa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D6045E7-8B3F-683A-0C63-94DBDD2DA1F6}"/>
              </a:ext>
            </a:extLst>
          </p:cNvPr>
          <p:cNvSpPr txBox="1"/>
          <p:nvPr/>
        </p:nvSpPr>
        <p:spPr>
          <a:xfrm>
            <a:off x="0" y="0"/>
            <a:ext cx="10931857" cy="646331"/>
          </a:xfrm>
          <a:prstGeom prst="rect">
            <a:avLst/>
          </a:prstGeom>
          <a:solidFill>
            <a:schemeClr val="tx2">
              <a:lumMod val="90000"/>
              <a:lumOff val="10000"/>
            </a:schemeClr>
          </a:solidFill>
        </p:spPr>
        <p:txBody>
          <a:bodyPr wrap="square" rtlCol="0">
            <a:spAutoFit/>
          </a:bodyPr>
          <a:lstStyle/>
          <a:p>
            <a:pPr algn="ctr"/>
            <a:r>
              <a:rPr lang="en-IN" dirty="0">
                <a:solidFill>
                  <a:schemeClr val="bg1"/>
                </a:solidFill>
                <a:latin typeface="Arial Black" panose="020B0A04020102020204" pitchFamily="34" charset="0"/>
              </a:rPr>
              <a:t>BARRIERS TO ACCESSING NHS HEALTHCARE SERVICES AMONG INTERNATIONAL STUDENTS IN THE UNITED KINGDOM</a:t>
            </a:r>
          </a:p>
        </p:txBody>
      </p:sp>
      <p:sp>
        <p:nvSpPr>
          <p:cNvPr id="6" name="TextBox 5">
            <a:extLst>
              <a:ext uri="{FF2B5EF4-FFF2-40B4-BE49-F238E27FC236}">
                <a16:creationId xmlns:a16="http://schemas.microsoft.com/office/drawing/2014/main" id="{7575B3BD-641A-B202-1198-4DC4BB099742}"/>
              </a:ext>
            </a:extLst>
          </p:cNvPr>
          <p:cNvSpPr txBox="1"/>
          <p:nvPr/>
        </p:nvSpPr>
        <p:spPr>
          <a:xfrm>
            <a:off x="0" y="646331"/>
            <a:ext cx="11081981" cy="523220"/>
          </a:xfrm>
          <a:prstGeom prst="rect">
            <a:avLst/>
          </a:prstGeom>
          <a:solidFill>
            <a:srgbClr val="FFFF66"/>
          </a:solidFill>
        </p:spPr>
        <p:txBody>
          <a:bodyPr wrap="square" rtlCol="0">
            <a:spAutoFit/>
          </a:bodyPr>
          <a:lstStyle/>
          <a:p>
            <a:r>
              <a:rPr lang="en-IN" sz="1400" dirty="0">
                <a:latin typeface="Arial" panose="020B0604020202020204" pitchFamily="34" charset="0"/>
                <a:cs typeface="Arial" panose="020B0604020202020204" pitchFamily="34" charset="0"/>
              </a:rPr>
              <a:t>Student Name: Ardra Sudhan                                              Email: </a:t>
            </a:r>
            <a:r>
              <a:rPr lang="en-IN" sz="1400" dirty="0">
                <a:latin typeface="Arial" panose="020B0604020202020204" pitchFamily="34" charset="0"/>
                <a:cs typeface="Arial" panose="020B0604020202020204" pitchFamily="34" charset="0"/>
                <a:hlinkClick r:id="rId2"/>
              </a:rPr>
              <a:t>2529434@student.uwtsd.ac.uk</a:t>
            </a:r>
            <a:endParaRPr lang="en-IN" sz="1400" dirty="0">
              <a:latin typeface="Arial" panose="020B0604020202020204" pitchFamily="34" charset="0"/>
              <a:cs typeface="Arial" panose="020B0604020202020204" pitchFamily="34" charset="0"/>
            </a:endParaRPr>
          </a:p>
          <a:p>
            <a:r>
              <a:rPr lang="en-IN" sz="1400" dirty="0">
                <a:latin typeface="Arial" panose="020B0604020202020204" pitchFamily="34" charset="0"/>
                <a:cs typeface="Arial" panose="020B0604020202020204" pitchFamily="34" charset="0"/>
              </a:rPr>
              <a:t>Supervisor: Oluwadamilola Tayo                                          Programme: MSc Public Health and Social Care in Practice</a:t>
            </a:r>
          </a:p>
        </p:txBody>
      </p:sp>
      <p:pic>
        <p:nvPicPr>
          <p:cNvPr id="7" name="Picture 6" descr="PREVENT Duty Policy">
            <a:extLst>
              <a:ext uri="{FF2B5EF4-FFF2-40B4-BE49-F238E27FC236}">
                <a16:creationId xmlns:a16="http://schemas.microsoft.com/office/drawing/2014/main" id="{A1740C4D-C766-180A-572B-FF160EB36FFB}"/>
              </a:ext>
            </a:extLst>
          </p:cNvPr>
          <p:cNvPicPr>
            <a:picLocks noChangeAspect="1"/>
          </p:cNvPicPr>
          <p:nvPr/>
        </p:nvPicPr>
        <p:blipFill>
          <a:blip r:embed="rId3"/>
          <a:stretch>
            <a:fillRect/>
          </a:stretch>
        </p:blipFill>
        <p:spPr>
          <a:xfrm>
            <a:off x="10836322" y="0"/>
            <a:ext cx="1965278" cy="1169551"/>
          </a:xfrm>
          <a:prstGeom prst="rect">
            <a:avLst/>
          </a:prstGeom>
        </p:spPr>
      </p:pic>
      <p:sp>
        <p:nvSpPr>
          <p:cNvPr id="13" name="TextBox 12">
            <a:extLst>
              <a:ext uri="{FF2B5EF4-FFF2-40B4-BE49-F238E27FC236}">
                <a16:creationId xmlns:a16="http://schemas.microsoft.com/office/drawing/2014/main" id="{AB101343-8A6B-818E-2A55-B1548E04081C}"/>
              </a:ext>
            </a:extLst>
          </p:cNvPr>
          <p:cNvSpPr txBox="1"/>
          <p:nvPr/>
        </p:nvSpPr>
        <p:spPr>
          <a:xfrm>
            <a:off x="0" y="1197971"/>
            <a:ext cx="12801600" cy="461665"/>
          </a:xfrm>
          <a:prstGeom prst="rect">
            <a:avLst/>
          </a:prstGeom>
          <a:solidFill>
            <a:schemeClr val="bg2">
              <a:lumMod val="75000"/>
            </a:schemeClr>
          </a:solidFill>
          <a:ln w="28575">
            <a:solidFill>
              <a:schemeClr val="tx1"/>
            </a:solidFill>
          </a:ln>
        </p:spPr>
        <p:txBody>
          <a:bodyPr wrap="square" rtlCol="0">
            <a:spAutoFit/>
          </a:bodyPr>
          <a:lstStyle/>
          <a:p>
            <a:pPr algn="just"/>
            <a:r>
              <a:rPr lang="en-IN" sz="1200" dirty="0">
                <a:latin typeface="Arial" panose="020B0604020202020204" pitchFamily="34" charset="0"/>
                <a:cs typeface="Arial" panose="020B0604020202020204" pitchFamily="34" charset="0"/>
              </a:rPr>
              <a:t>International students are an increasingly important population within the UK, yet many experience difficulties accessing NHS healthcare despite being eligible for its services. Understanding these barriers is essential to reduce health inequalities and support equitable access to healthcare through evidence-based public health interventions.</a:t>
            </a:r>
          </a:p>
        </p:txBody>
      </p:sp>
      <p:sp>
        <p:nvSpPr>
          <p:cNvPr id="5" name="Rectangle: Rounded Corners 4">
            <a:extLst>
              <a:ext uri="{FF2B5EF4-FFF2-40B4-BE49-F238E27FC236}">
                <a16:creationId xmlns:a16="http://schemas.microsoft.com/office/drawing/2014/main" id="{19A0F983-28F7-DCE6-4FA8-8C61E0A51901}"/>
              </a:ext>
            </a:extLst>
          </p:cNvPr>
          <p:cNvSpPr/>
          <p:nvPr/>
        </p:nvSpPr>
        <p:spPr>
          <a:xfrm>
            <a:off x="-28129" y="3938561"/>
            <a:ext cx="1996042" cy="721434"/>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IN" sz="1600" b="1" dirty="0">
                <a:solidFill>
                  <a:schemeClr val="tx1"/>
                </a:solidFill>
                <a:latin typeface="Arial" panose="020B0604020202020204" pitchFamily="34" charset="0"/>
                <a:cs typeface="Arial" panose="020B0604020202020204" pitchFamily="34" charset="0"/>
              </a:rPr>
              <a:t>732k</a:t>
            </a:r>
          </a:p>
          <a:p>
            <a:pPr algn="ctr"/>
            <a:r>
              <a:rPr lang="en-IN" sz="1100" dirty="0">
                <a:solidFill>
                  <a:schemeClr val="tx1"/>
                </a:solidFill>
              </a:rPr>
              <a:t>International students in UK 2023/24 </a:t>
            </a:r>
            <a:r>
              <a:rPr lang="en-IN" sz="1100" i="1" dirty="0">
                <a:solidFill>
                  <a:schemeClr val="tx1"/>
                </a:solidFill>
              </a:rPr>
              <a:t>(HESA, 2024)</a:t>
            </a:r>
            <a:endParaRPr lang="en-IN" sz="1100" dirty="0">
              <a:solidFill>
                <a:schemeClr val="tx1"/>
              </a:solidFill>
            </a:endParaRPr>
          </a:p>
        </p:txBody>
      </p:sp>
      <p:sp>
        <p:nvSpPr>
          <p:cNvPr id="8" name="Rectangle: Rounded Corners 7">
            <a:extLst>
              <a:ext uri="{FF2B5EF4-FFF2-40B4-BE49-F238E27FC236}">
                <a16:creationId xmlns:a16="http://schemas.microsoft.com/office/drawing/2014/main" id="{A6F8ED8F-E98D-1EC1-77AC-B3FD8C89179B}"/>
              </a:ext>
            </a:extLst>
          </p:cNvPr>
          <p:cNvSpPr/>
          <p:nvPr/>
        </p:nvSpPr>
        <p:spPr>
          <a:xfrm>
            <a:off x="2027497" y="3902147"/>
            <a:ext cx="2266551" cy="721941"/>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IN" sz="1600" b="1" dirty="0">
                <a:latin typeface="Arial" panose="020B0604020202020204" pitchFamily="34" charset="0"/>
                <a:cs typeface="Arial" panose="020B0604020202020204" pitchFamily="34" charset="0"/>
              </a:rPr>
              <a:t>23%</a:t>
            </a:r>
          </a:p>
          <a:p>
            <a:pPr algn="ctr"/>
            <a:r>
              <a:rPr lang="en-IN" sz="1100" dirty="0">
                <a:latin typeface="Arial" panose="020B0604020202020204" pitchFamily="34" charset="0"/>
                <a:cs typeface="Arial" panose="020B0604020202020204" pitchFamily="34" charset="0"/>
              </a:rPr>
              <a:t>Of all UK HE students are international </a:t>
            </a:r>
            <a:r>
              <a:rPr lang="en-IN" sz="1100" i="1" dirty="0">
                <a:latin typeface="Arial" panose="020B0604020202020204" pitchFamily="34" charset="0"/>
                <a:cs typeface="Arial" panose="020B0604020202020204" pitchFamily="34" charset="0"/>
              </a:rPr>
              <a:t>(House of Commons Library, 2024)</a:t>
            </a:r>
            <a:endParaRPr lang="en-IN" sz="1100" dirty="0">
              <a:latin typeface="Arial" panose="020B0604020202020204" pitchFamily="34" charset="0"/>
              <a:cs typeface="Arial" panose="020B0604020202020204" pitchFamily="34" charset="0"/>
            </a:endParaRPr>
          </a:p>
        </p:txBody>
      </p:sp>
      <p:sp>
        <p:nvSpPr>
          <p:cNvPr id="9" name="Rectangle: Rounded Corners 8">
            <a:extLst>
              <a:ext uri="{FF2B5EF4-FFF2-40B4-BE49-F238E27FC236}">
                <a16:creationId xmlns:a16="http://schemas.microsoft.com/office/drawing/2014/main" id="{EA5F4E57-2FFB-0CC0-A548-451A229DA2B2}"/>
              </a:ext>
            </a:extLst>
          </p:cNvPr>
          <p:cNvSpPr/>
          <p:nvPr/>
        </p:nvSpPr>
        <p:spPr>
          <a:xfrm>
            <a:off x="4407714" y="3929182"/>
            <a:ext cx="2204923" cy="74058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IN" sz="1600" b="1" dirty="0">
                <a:latin typeface="Arial" panose="020B0604020202020204" pitchFamily="34" charset="0"/>
                <a:cs typeface="Arial" panose="020B0604020202020204" pitchFamily="34" charset="0"/>
              </a:rPr>
              <a:t>£776</a:t>
            </a:r>
          </a:p>
          <a:p>
            <a:pPr algn="ctr"/>
            <a:r>
              <a:rPr lang="en-IN" sz="1100" dirty="0">
                <a:latin typeface="Arial" panose="020B0604020202020204" pitchFamily="34" charset="0"/>
                <a:cs typeface="Arial" panose="020B0604020202020204" pitchFamily="34" charset="0"/>
              </a:rPr>
              <a:t>Immigration Health Surcharge per year </a:t>
            </a:r>
            <a:r>
              <a:rPr lang="en-IN" sz="1100" i="1" dirty="0">
                <a:latin typeface="Arial" panose="020B0604020202020204" pitchFamily="34" charset="0"/>
                <a:cs typeface="Arial" panose="020B0604020202020204" pitchFamily="34" charset="0"/>
              </a:rPr>
              <a:t>(UKCISA, 2024)</a:t>
            </a:r>
            <a:endParaRPr lang="en-IN" sz="1100" dirty="0">
              <a:latin typeface="Arial" panose="020B0604020202020204" pitchFamily="34" charset="0"/>
              <a:cs typeface="Arial" panose="020B0604020202020204" pitchFamily="34" charset="0"/>
            </a:endParaRPr>
          </a:p>
        </p:txBody>
      </p:sp>
      <p:sp>
        <p:nvSpPr>
          <p:cNvPr id="10" name="Rectangle: Rounded Corners 9">
            <a:extLst>
              <a:ext uri="{FF2B5EF4-FFF2-40B4-BE49-F238E27FC236}">
                <a16:creationId xmlns:a16="http://schemas.microsoft.com/office/drawing/2014/main" id="{2E2630BB-74A2-0CE4-40AA-FE850CE3E182}"/>
              </a:ext>
            </a:extLst>
          </p:cNvPr>
          <p:cNvSpPr/>
          <p:nvPr/>
        </p:nvSpPr>
        <p:spPr>
          <a:xfrm>
            <a:off x="-28129" y="1688057"/>
            <a:ext cx="6997889" cy="2089009"/>
          </a:xfrm>
          <a:prstGeom prst="roundRect">
            <a:avLst/>
          </a:prstGeom>
          <a:solidFill>
            <a:schemeClr val="accent2">
              <a:lumMod val="20000"/>
              <a:lumOff val="80000"/>
            </a:schemeClr>
          </a:solidFill>
          <a:effectLst>
            <a:glow rad="63500">
              <a:schemeClr val="accent2">
                <a:satMod val="175000"/>
                <a:alpha val="40000"/>
              </a:schemeClr>
            </a:glow>
          </a:effectLst>
        </p:spPr>
        <p:style>
          <a:lnRef idx="2">
            <a:schemeClr val="accent3"/>
          </a:lnRef>
          <a:fillRef idx="1">
            <a:schemeClr val="lt1"/>
          </a:fillRef>
          <a:effectRef idx="0">
            <a:schemeClr val="accent3"/>
          </a:effectRef>
          <a:fontRef idx="minor">
            <a:schemeClr val="dk1"/>
          </a:fontRef>
        </p:style>
        <p:txBody>
          <a:bodyPr rtlCol="0" anchor="ctr"/>
          <a:lstStyle/>
          <a:p>
            <a:r>
              <a:rPr lang="en-IN" sz="1400" b="1" i="1" u="sng" dirty="0">
                <a:latin typeface="Arial" panose="020B0604020202020204" pitchFamily="34" charset="0"/>
                <a:cs typeface="Arial" panose="020B0604020202020204" pitchFamily="34" charset="0"/>
              </a:rPr>
              <a:t>PREVELANCE </a:t>
            </a: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Over </a:t>
            </a:r>
            <a:r>
              <a:rPr lang="en-IN" sz="1100" b="1" dirty="0">
                <a:latin typeface="Arial" panose="020B0604020202020204" pitchFamily="34" charset="0"/>
                <a:cs typeface="Arial" panose="020B0604020202020204" pitchFamily="34" charset="0"/>
              </a:rPr>
              <a:t>750,000 international students</a:t>
            </a:r>
            <a:r>
              <a:rPr lang="en-IN" sz="1100" dirty="0">
                <a:latin typeface="Arial" panose="020B0604020202020204" pitchFamily="34" charset="0"/>
                <a:cs typeface="Arial" panose="020B0604020202020204" pitchFamily="34" charset="0"/>
              </a:rPr>
              <a:t> studied in the UK during </a:t>
            </a:r>
            <a:r>
              <a:rPr lang="en-IN" sz="1100" b="1" dirty="0">
                <a:latin typeface="Arial" panose="020B0604020202020204" pitchFamily="34" charset="0"/>
                <a:cs typeface="Arial" panose="020B0604020202020204" pitchFamily="34" charset="0"/>
              </a:rPr>
              <a:t>2022/23</a:t>
            </a:r>
            <a:r>
              <a:rPr lang="en-IN" sz="1100" dirty="0">
                <a:latin typeface="Arial" panose="020B0604020202020204" pitchFamily="34" charset="0"/>
                <a:cs typeface="Arial" panose="020B0604020202020204" pitchFamily="34" charset="0"/>
              </a:rPr>
              <a:t>, contributing an estimated </a:t>
            </a:r>
            <a:r>
              <a:rPr lang="en-IN" sz="1100" b="1" dirty="0">
                <a:latin typeface="Arial" panose="020B0604020202020204" pitchFamily="34" charset="0"/>
                <a:cs typeface="Arial" panose="020B0604020202020204" pitchFamily="34" charset="0"/>
              </a:rPr>
              <a:t>£37 billion</a:t>
            </a:r>
            <a:r>
              <a:rPr lang="en-IN" sz="1100" dirty="0">
                <a:latin typeface="Arial" panose="020B0604020202020204" pitchFamily="34" charset="0"/>
                <a:cs typeface="Arial" panose="020B0604020202020204" pitchFamily="34" charset="0"/>
              </a:rPr>
              <a:t> to the UK economy (UKCISA, 2024).</a:t>
            </a: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International students pay the </a:t>
            </a:r>
            <a:r>
              <a:rPr lang="en-IN" sz="1100" b="1" dirty="0">
                <a:latin typeface="Arial" panose="020B0604020202020204" pitchFamily="34" charset="0"/>
                <a:cs typeface="Arial" panose="020B0604020202020204" pitchFamily="34" charset="0"/>
              </a:rPr>
              <a:t>Immigration Health Surcharge (£776 per year)</a:t>
            </a:r>
            <a:r>
              <a:rPr lang="en-IN" sz="1100" dirty="0">
                <a:latin typeface="Arial" panose="020B0604020202020204" pitchFamily="34" charset="0"/>
                <a:cs typeface="Arial" panose="020B0604020202020204" pitchFamily="34" charset="0"/>
              </a:rPr>
              <a:t>, making them eligible for NHS healthcare services (Gov.uk, 2024).</a:t>
            </a: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Despite this entitlement, </a:t>
            </a:r>
            <a:r>
              <a:rPr lang="en-IN" sz="1100" b="1" dirty="0">
                <a:latin typeface="Arial" panose="020B0604020202020204" pitchFamily="34" charset="0"/>
                <a:cs typeface="Arial" panose="020B0604020202020204" pitchFamily="34" charset="0"/>
              </a:rPr>
              <a:t>53% of migrant patients</a:t>
            </a:r>
            <a:r>
              <a:rPr lang="en-IN" sz="1100" dirty="0">
                <a:latin typeface="Arial" panose="020B0604020202020204" pitchFamily="34" charset="0"/>
                <a:cs typeface="Arial" panose="020B0604020202020204" pitchFamily="34" charset="0"/>
              </a:rPr>
              <a:t> reported not attempting to access NHS care due to perceived barriers (Doctors of the World, 2020).</a:t>
            </a: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Common barriers included </a:t>
            </a:r>
            <a:r>
              <a:rPr lang="en-IN" sz="1100" b="1" dirty="0">
                <a:latin typeface="Arial" panose="020B0604020202020204" pitchFamily="34" charset="0"/>
                <a:cs typeface="Arial" panose="020B0604020202020204" pitchFamily="34" charset="0"/>
              </a:rPr>
              <a:t>administrative difficulties (22%)</a:t>
            </a:r>
            <a:r>
              <a:rPr lang="en-IN" sz="1100" dirty="0">
                <a:latin typeface="Arial" panose="020B0604020202020204" pitchFamily="34" charset="0"/>
                <a:cs typeface="Arial" panose="020B0604020202020204" pitchFamily="34" charset="0"/>
              </a:rPr>
              <a:t>, </a:t>
            </a:r>
            <a:r>
              <a:rPr lang="en-IN" sz="1100" b="1" dirty="0">
                <a:latin typeface="Arial" panose="020B0604020202020204" pitchFamily="34" charset="0"/>
                <a:cs typeface="Arial" panose="020B0604020202020204" pitchFamily="34" charset="0"/>
              </a:rPr>
              <a:t>limited knowledge of the NHS (16%)</a:t>
            </a:r>
            <a:r>
              <a:rPr lang="en-IN" sz="1100" dirty="0">
                <a:latin typeface="Arial" panose="020B0604020202020204" pitchFamily="34" charset="0"/>
                <a:cs typeface="Arial" panose="020B0604020202020204" pitchFamily="34" charset="0"/>
              </a:rPr>
              <a:t>, and </a:t>
            </a:r>
            <a:r>
              <a:rPr lang="en-IN" sz="1100" b="1" dirty="0">
                <a:latin typeface="Arial" panose="020B0604020202020204" pitchFamily="34" charset="0"/>
                <a:cs typeface="Arial" panose="020B0604020202020204" pitchFamily="34" charset="0"/>
              </a:rPr>
              <a:t>language barriers (14%)</a:t>
            </a:r>
            <a:r>
              <a:rPr lang="en-IN" sz="1100" dirty="0">
                <a:latin typeface="Arial" panose="020B0604020202020204" pitchFamily="34" charset="0"/>
                <a:cs typeface="Arial" panose="020B0604020202020204" pitchFamily="34" charset="0"/>
              </a:rPr>
              <a:t> (Doctors of the World, 2020).</a:t>
            </a:r>
          </a:p>
          <a:p>
            <a:pPr marL="285750" indent="-285750">
              <a:buFont typeface="Arial" panose="020B0604020202020204" pitchFamily="34" charset="0"/>
              <a:buChar char="•"/>
            </a:pPr>
            <a:r>
              <a:rPr lang="en-IN" sz="1100" dirty="0">
                <a:latin typeface="Arial" panose="020B0604020202020204" pitchFamily="34" charset="0"/>
                <a:cs typeface="Arial" panose="020B0604020202020204" pitchFamily="34" charset="0"/>
              </a:rPr>
              <a:t>The largest international student populations come from </a:t>
            </a:r>
            <a:r>
              <a:rPr lang="en-IN" sz="1100" b="1" dirty="0">
                <a:latin typeface="Arial" panose="020B0604020202020204" pitchFamily="34" charset="0"/>
                <a:cs typeface="Arial" panose="020B0604020202020204" pitchFamily="34" charset="0"/>
              </a:rPr>
              <a:t>India, China and Nigeria</a:t>
            </a:r>
            <a:r>
              <a:rPr lang="en-IN" sz="1100" dirty="0">
                <a:latin typeface="Arial" panose="020B0604020202020204" pitchFamily="34" charset="0"/>
                <a:cs typeface="Arial" panose="020B0604020202020204" pitchFamily="34" charset="0"/>
              </a:rPr>
              <a:t>, where healthcare systems differ considerably from the NHS, potentially affecting healthcare utilisation (House of Commons Library, 2024).</a:t>
            </a:r>
          </a:p>
        </p:txBody>
      </p:sp>
      <p:sp>
        <p:nvSpPr>
          <p:cNvPr id="11" name="Rectangle: Rounded Corners 10">
            <a:extLst>
              <a:ext uri="{FF2B5EF4-FFF2-40B4-BE49-F238E27FC236}">
                <a16:creationId xmlns:a16="http://schemas.microsoft.com/office/drawing/2014/main" id="{82A5CC65-A6FC-032E-8E7A-C19E5DE05C24}"/>
              </a:ext>
            </a:extLst>
          </p:cNvPr>
          <p:cNvSpPr/>
          <p:nvPr/>
        </p:nvSpPr>
        <p:spPr>
          <a:xfrm>
            <a:off x="-55660" y="4812111"/>
            <a:ext cx="6739985" cy="2199709"/>
          </a:xfrm>
          <a:prstGeom prst="roundRect">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r>
              <a:rPr lang="en-IN" sz="1200" b="1" i="1" u="sng" dirty="0">
                <a:latin typeface="Arial" panose="020B0604020202020204" pitchFamily="34" charset="0"/>
                <a:cs typeface="Arial" panose="020B0604020202020204" pitchFamily="34" charset="0"/>
              </a:rPr>
              <a:t>RATIONALE</a:t>
            </a:r>
          </a:p>
          <a:p>
            <a:pPr marL="285750" indent="-285750">
              <a:buFont typeface="Arial" panose="020B0604020202020204" pitchFamily="34" charset="0"/>
              <a:buChar char="•"/>
            </a:pPr>
            <a:r>
              <a:rPr lang="en-IN" sz="1050" b="1" dirty="0">
                <a:latin typeface="Arial" panose="020B0604020202020204" pitchFamily="34" charset="0"/>
                <a:cs typeface="Arial" panose="020B0604020202020204" pitchFamily="34" charset="0"/>
              </a:rPr>
              <a:t>Andersen's Behavioural Model</a:t>
            </a:r>
            <a:r>
              <a:rPr lang="en-IN" sz="1050" dirty="0">
                <a:latin typeface="Arial" panose="020B0604020202020204" pitchFamily="34" charset="0"/>
                <a:cs typeface="Arial" panose="020B0604020202020204" pitchFamily="34" charset="0"/>
              </a:rPr>
              <a:t> suggests that healthcare utilisation is influenced by </a:t>
            </a:r>
            <a:r>
              <a:rPr lang="en-IN" sz="1050" b="1" dirty="0">
                <a:latin typeface="Arial" panose="020B0604020202020204" pitchFamily="34" charset="0"/>
                <a:cs typeface="Arial" panose="020B0604020202020204" pitchFamily="34" charset="0"/>
              </a:rPr>
              <a:t>predisposing, enabling and need factors</a:t>
            </a:r>
            <a:r>
              <a:rPr lang="en-IN" sz="1050" dirty="0">
                <a:latin typeface="Arial" panose="020B0604020202020204" pitchFamily="34" charset="0"/>
                <a:cs typeface="Arial" panose="020B0604020202020204" pitchFamily="34" charset="0"/>
              </a:rPr>
              <a:t>, many of which may disadvantage international students (Andersen, 1995).</a:t>
            </a:r>
          </a:p>
          <a:p>
            <a:pPr marL="285750" indent="-285750">
              <a:buFont typeface="Arial" panose="020B0604020202020204" pitchFamily="34" charset="0"/>
              <a:buChar char="•"/>
            </a:pPr>
            <a:r>
              <a:rPr lang="en-IN" sz="1050" dirty="0">
                <a:latin typeface="Arial" panose="020B0604020202020204" pitchFamily="34" charset="0"/>
                <a:cs typeface="Arial" panose="020B0604020202020204" pitchFamily="34" charset="0"/>
              </a:rPr>
              <a:t>The </a:t>
            </a:r>
            <a:r>
              <a:rPr lang="en-IN" sz="1050" b="1" dirty="0">
                <a:latin typeface="Arial" panose="020B0604020202020204" pitchFamily="34" charset="0"/>
                <a:cs typeface="Arial" panose="020B0604020202020204" pitchFamily="34" charset="0"/>
              </a:rPr>
              <a:t>Health Belief Model</a:t>
            </a:r>
            <a:r>
              <a:rPr lang="en-IN" sz="1050" dirty="0">
                <a:latin typeface="Arial" panose="020B0604020202020204" pitchFamily="34" charset="0"/>
                <a:cs typeface="Arial" panose="020B0604020202020204" pitchFamily="34" charset="0"/>
              </a:rPr>
              <a:t> explains how perceived barriers such as fear of costs, limited health literacy and unfamiliarity with the NHS reduce healthcare-seeking behaviour (Rosenstock, 1974).</a:t>
            </a:r>
          </a:p>
          <a:p>
            <a:pPr marL="285750" indent="-285750">
              <a:buFont typeface="Arial" panose="020B0604020202020204" pitchFamily="34" charset="0"/>
              <a:buChar char="•"/>
            </a:pPr>
            <a:r>
              <a:rPr lang="en-IN" sz="1050" dirty="0">
                <a:latin typeface="Arial" panose="020B0604020202020204" pitchFamily="34" charset="0"/>
                <a:cs typeface="Arial" panose="020B0604020202020204" pitchFamily="34" charset="0"/>
              </a:rPr>
              <a:t>Reducing health inequalities is a key priority within the </a:t>
            </a:r>
            <a:r>
              <a:rPr lang="en-IN" sz="1050" b="1" dirty="0">
                <a:latin typeface="Arial" panose="020B0604020202020204" pitchFamily="34" charset="0"/>
                <a:cs typeface="Arial" panose="020B0604020202020204" pitchFamily="34" charset="0"/>
              </a:rPr>
              <a:t>NHS Long Term Plan</a:t>
            </a:r>
            <a:r>
              <a:rPr lang="en-IN" sz="1050" dirty="0">
                <a:latin typeface="Arial" panose="020B0604020202020204" pitchFamily="34" charset="0"/>
                <a:cs typeface="Arial" panose="020B0604020202020204" pitchFamily="34" charset="0"/>
              </a:rPr>
              <a:t> and the </a:t>
            </a:r>
            <a:r>
              <a:rPr lang="en-IN" sz="1050" b="1" dirty="0">
                <a:latin typeface="Arial" panose="020B0604020202020204" pitchFamily="34" charset="0"/>
                <a:cs typeface="Arial" panose="020B0604020202020204" pitchFamily="34" charset="0"/>
              </a:rPr>
              <a:t>Marmot Review</a:t>
            </a:r>
            <a:r>
              <a:rPr lang="en-IN" sz="1050" dirty="0">
                <a:latin typeface="Arial" panose="020B0604020202020204" pitchFamily="34" charset="0"/>
                <a:cs typeface="Arial" panose="020B0604020202020204" pitchFamily="34" charset="0"/>
              </a:rPr>
              <a:t>, highlighting the need to improve equitable access to healthcare (NHS England, 2019; Marmot et al., 2010).</a:t>
            </a:r>
          </a:p>
          <a:p>
            <a:pPr marL="285750" indent="-285750">
              <a:buFont typeface="Arial" panose="020B0604020202020204" pitchFamily="34" charset="0"/>
              <a:buChar char="•"/>
            </a:pPr>
            <a:r>
              <a:rPr lang="en-IN" sz="1050" dirty="0">
                <a:latin typeface="Arial" panose="020B0604020202020204" pitchFamily="34" charset="0"/>
                <a:cs typeface="Arial" panose="020B0604020202020204" pitchFamily="34" charset="0"/>
              </a:rPr>
              <a:t>Recent studies report that </a:t>
            </a:r>
            <a:r>
              <a:rPr lang="en-IN" sz="1050" b="1" dirty="0">
                <a:latin typeface="Arial" panose="020B0604020202020204" pitchFamily="34" charset="0"/>
                <a:cs typeface="Arial" panose="020B0604020202020204" pitchFamily="34" charset="0"/>
              </a:rPr>
              <a:t>language barriers, cultural stigma, fear of disclosure and acculturation challenges</a:t>
            </a:r>
            <a:r>
              <a:rPr lang="en-IN" sz="1050" dirty="0">
                <a:latin typeface="Arial" panose="020B0604020202020204" pitchFamily="34" charset="0"/>
                <a:cs typeface="Arial" panose="020B0604020202020204" pitchFamily="34" charset="0"/>
              </a:rPr>
              <a:t> negatively influence healthcare access and help-seeking among international students (Cogan et al., 2024; Xie et al., 2024).</a:t>
            </a:r>
          </a:p>
        </p:txBody>
      </p:sp>
      <p:sp>
        <p:nvSpPr>
          <p:cNvPr id="12" name="Rectangle: Rounded Corners 11">
            <a:extLst>
              <a:ext uri="{FF2B5EF4-FFF2-40B4-BE49-F238E27FC236}">
                <a16:creationId xmlns:a16="http://schemas.microsoft.com/office/drawing/2014/main" id="{24B72D81-F69F-8223-7DD7-991AA40EB7A6}"/>
              </a:ext>
            </a:extLst>
          </p:cNvPr>
          <p:cNvSpPr/>
          <p:nvPr/>
        </p:nvSpPr>
        <p:spPr>
          <a:xfrm>
            <a:off x="9212690" y="1700077"/>
            <a:ext cx="3576320" cy="2945004"/>
          </a:xfrm>
          <a:prstGeom prst="roundRect">
            <a:avLst/>
          </a:prstGeom>
          <a:solidFill>
            <a:schemeClr val="tx2">
              <a:lumMod val="10000"/>
              <a:lumOff val="90000"/>
            </a:schemeClr>
          </a:solidFill>
          <a:effectLst>
            <a:glow rad="63500">
              <a:schemeClr val="accent2">
                <a:satMod val="175000"/>
                <a:alpha val="40000"/>
              </a:schemeClr>
            </a:glow>
          </a:effectLst>
        </p:spPr>
        <p:style>
          <a:lnRef idx="2">
            <a:schemeClr val="accent2"/>
          </a:lnRef>
          <a:fillRef idx="1">
            <a:schemeClr val="lt1"/>
          </a:fillRef>
          <a:effectRef idx="0">
            <a:schemeClr val="accent2"/>
          </a:effectRef>
          <a:fontRef idx="minor">
            <a:schemeClr val="dk1"/>
          </a:fontRef>
        </p:style>
        <p:txBody>
          <a:bodyPr rtlCol="0" anchor="ctr"/>
          <a:lstStyle/>
          <a:p>
            <a:r>
              <a:rPr lang="en-IN" sz="1100" b="1" u="sng" dirty="0">
                <a:latin typeface="Arial" panose="020B0604020202020204" pitchFamily="34" charset="0"/>
                <a:cs typeface="Arial" panose="020B0604020202020204" pitchFamily="34" charset="0"/>
              </a:rPr>
              <a:t>Research Question</a:t>
            </a:r>
          </a:p>
          <a:p>
            <a:pPr marL="285750" indent="-285750">
              <a:buFontTx/>
              <a:buChar char="-"/>
            </a:pPr>
            <a:r>
              <a:rPr lang="en-IN" sz="1100" dirty="0">
                <a:latin typeface="Arial" panose="020B0604020202020204" pitchFamily="34" charset="0"/>
                <a:cs typeface="Arial" panose="020B0604020202020204" pitchFamily="34" charset="0"/>
              </a:rPr>
              <a:t>What are the barriers faced by international students in accessing NHS healthcare services in the United Kingdom?</a:t>
            </a:r>
          </a:p>
          <a:p>
            <a:r>
              <a:rPr lang="en-IN" sz="1100" b="1" u="sng" dirty="0">
                <a:latin typeface="Arial" panose="020B0604020202020204" pitchFamily="34" charset="0"/>
                <a:cs typeface="Arial" panose="020B0604020202020204" pitchFamily="34" charset="0"/>
              </a:rPr>
              <a:t>Research Aim</a:t>
            </a:r>
          </a:p>
          <a:p>
            <a:pPr marL="285750" indent="-285750">
              <a:buFontTx/>
              <a:buChar char="-"/>
            </a:pPr>
            <a:r>
              <a:rPr lang="en-IN" sz="1100" dirty="0">
                <a:latin typeface="Arial" panose="020B0604020202020204" pitchFamily="34" charset="0"/>
                <a:cs typeface="Arial" panose="020B0604020202020204" pitchFamily="34" charset="0"/>
              </a:rPr>
              <a:t>To explore and analyse the barriers faced by international students in accessing NHS healthcare service in the UK.</a:t>
            </a:r>
          </a:p>
          <a:p>
            <a:r>
              <a:rPr lang="en-IN" sz="1100" b="1" u="sng" dirty="0">
                <a:latin typeface="Arial" panose="020B0604020202020204" pitchFamily="34" charset="0"/>
                <a:cs typeface="Arial" panose="020B0604020202020204" pitchFamily="34" charset="0"/>
              </a:rPr>
              <a:t>Research Objective</a:t>
            </a:r>
          </a:p>
          <a:p>
            <a:pPr marL="285750" indent="-285750">
              <a:buFontTx/>
              <a:buChar char="-"/>
            </a:pPr>
            <a:r>
              <a:rPr lang="en-IN" sz="1100" dirty="0">
                <a:latin typeface="Arial" panose="020B0604020202020204" pitchFamily="34" charset="0"/>
                <a:cs typeface="Arial" panose="020B0604020202020204" pitchFamily="34" charset="0"/>
              </a:rPr>
              <a:t>To assess the level of awareness of NHS services among international students</a:t>
            </a:r>
          </a:p>
          <a:p>
            <a:pPr marL="285750" indent="-285750">
              <a:buFontTx/>
              <a:buChar char="-"/>
            </a:pPr>
            <a:r>
              <a:rPr lang="en-IN" sz="1100" dirty="0">
                <a:latin typeface="Arial" panose="020B0604020202020204" pitchFamily="34" charset="0"/>
                <a:cs typeface="Arial" panose="020B0604020202020204" pitchFamily="34" charset="0"/>
              </a:rPr>
              <a:t>To identify key barriers in accessing healthcare services</a:t>
            </a:r>
          </a:p>
          <a:p>
            <a:pPr marL="285750" indent="-285750">
              <a:buFontTx/>
              <a:buChar char="-"/>
            </a:pPr>
            <a:r>
              <a:rPr lang="en-IN" sz="1100" dirty="0">
                <a:latin typeface="Arial" panose="020B0604020202020204" pitchFamily="34" charset="0"/>
                <a:cs typeface="Arial" panose="020B0604020202020204" pitchFamily="34" charset="0"/>
              </a:rPr>
              <a:t>To examine factors influencing healthcare utilisation</a:t>
            </a:r>
          </a:p>
          <a:p>
            <a:pPr marL="285750" indent="-285750">
              <a:buFontTx/>
              <a:buChar char="-"/>
            </a:pPr>
            <a:r>
              <a:rPr lang="en-IN" sz="1100" dirty="0">
                <a:latin typeface="Arial" panose="020B0604020202020204" pitchFamily="34" charset="0"/>
                <a:cs typeface="Arial" panose="020B0604020202020204" pitchFamily="34" charset="0"/>
              </a:rPr>
              <a:t>To explore students experiences with NHS services</a:t>
            </a:r>
          </a:p>
        </p:txBody>
      </p:sp>
      <p:sp>
        <p:nvSpPr>
          <p:cNvPr id="17" name="Rectangle 16">
            <a:extLst>
              <a:ext uri="{FF2B5EF4-FFF2-40B4-BE49-F238E27FC236}">
                <a16:creationId xmlns:a16="http://schemas.microsoft.com/office/drawing/2014/main" id="{AD0D7D22-39A1-A76E-2208-96B4537D9717}"/>
              </a:ext>
            </a:extLst>
          </p:cNvPr>
          <p:cNvSpPr/>
          <p:nvPr/>
        </p:nvSpPr>
        <p:spPr>
          <a:xfrm>
            <a:off x="52015" y="7079783"/>
            <a:ext cx="12697570" cy="2469145"/>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r>
              <a:rPr lang="en-IN" sz="800" b="1" dirty="0">
                <a:latin typeface="Arial" panose="020B0604020202020204" pitchFamily="34" charset="0"/>
                <a:cs typeface="Arial" panose="020B0604020202020204" pitchFamily="34" charset="0"/>
              </a:rPr>
              <a:t>Reference list</a:t>
            </a:r>
          </a:p>
          <a:p>
            <a:pPr marL="171450" indent="-171450">
              <a:buFont typeface="Arial" panose="020B0604020202020204" pitchFamily="34" charset="0"/>
              <a:buChar char="•"/>
            </a:pPr>
            <a:r>
              <a:rPr lang="en-IN" sz="800" dirty="0">
                <a:latin typeface="Arial" panose="020B0604020202020204" pitchFamily="34" charset="0"/>
                <a:cs typeface="Arial" panose="020B0604020202020204" pitchFamily="34" charset="0"/>
              </a:rPr>
              <a:t>    Andersen, R.M. (1995) 'Revisiting the </a:t>
            </a:r>
            <a:r>
              <a:rPr lang="en-IN" sz="800" dirty="0" err="1">
                <a:latin typeface="Arial" panose="020B0604020202020204" pitchFamily="34" charset="0"/>
                <a:cs typeface="Arial" panose="020B0604020202020204" pitchFamily="34" charset="0"/>
              </a:rPr>
              <a:t>behavioral</a:t>
            </a:r>
            <a:r>
              <a:rPr lang="en-IN" sz="800" dirty="0">
                <a:latin typeface="Arial" panose="020B0604020202020204" pitchFamily="34" charset="0"/>
                <a:cs typeface="Arial" panose="020B0604020202020204" pitchFamily="34" charset="0"/>
              </a:rPr>
              <a:t> model and access to medical care: does it matter?', </a:t>
            </a:r>
            <a:r>
              <a:rPr lang="en-IN" sz="800" i="1" dirty="0">
                <a:latin typeface="Arial" panose="020B0604020202020204" pitchFamily="34" charset="0"/>
                <a:cs typeface="Arial" panose="020B0604020202020204" pitchFamily="34" charset="0"/>
              </a:rPr>
              <a:t>Journal of Health and Social </a:t>
            </a:r>
            <a:r>
              <a:rPr lang="en-IN" sz="800" i="1" dirty="0" err="1">
                <a:latin typeface="Arial" panose="020B0604020202020204" pitchFamily="34" charset="0"/>
                <a:cs typeface="Arial" panose="020B0604020202020204" pitchFamily="34" charset="0"/>
              </a:rPr>
              <a:t>Behavior</a:t>
            </a:r>
            <a:r>
              <a:rPr lang="en-IN" sz="800" dirty="0">
                <a:latin typeface="Arial" panose="020B0604020202020204" pitchFamily="34" charset="0"/>
                <a:cs typeface="Arial" panose="020B0604020202020204" pitchFamily="34" charset="0"/>
              </a:rPr>
              <a:t>, 36(1), pp. 1–10.</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Cogan, N.A., Liu, X., Chin-Van Chau, Y., Kelly, S.W., Anderson, T., Flynn, C., Scott, L., </a:t>
            </a:r>
            <a:r>
              <a:rPr lang="en-IN" sz="800" dirty="0" err="1">
                <a:latin typeface="Arial" panose="020B0604020202020204" pitchFamily="34" charset="0"/>
                <a:cs typeface="Arial" panose="020B0604020202020204" pitchFamily="34" charset="0"/>
              </a:rPr>
              <a:t>Zaglis</a:t>
            </a:r>
            <a:r>
              <a:rPr lang="en-IN" sz="800" dirty="0">
                <a:latin typeface="Arial" panose="020B0604020202020204" pitchFamily="34" charset="0"/>
                <a:cs typeface="Arial" panose="020B0604020202020204" pitchFamily="34" charset="0"/>
              </a:rPr>
              <a:t>, A. and Corrigan, P. (2024) 'The taboo of mental health problems, stigma and fear of disclosure among Asian international students', </a:t>
            </a:r>
            <a:r>
              <a:rPr lang="en-IN" sz="800" i="1" dirty="0">
                <a:latin typeface="Arial" panose="020B0604020202020204" pitchFamily="34" charset="0"/>
                <a:cs typeface="Arial" panose="020B0604020202020204" pitchFamily="34" charset="0"/>
              </a:rPr>
              <a:t>British Journal of Guidance and Counselling</a:t>
            </a:r>
            <a:r>
              <a:rPr lang="en-IN" sz="800" dirty="0">
                <a:latin typeface="Arial" panose="020B0604020202020204" pitchFamily="34" charset="0"/>
                <a:cs typeface="Arial" panose="020B0604020202020204" pitchFamily="34" charset="0"/>
              </a:rPr>
              <a:t>, 52(4), pp. 697–715.</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Department of Health (2011) </a:t>
            </a:r>
            <a:r>
              <a:rPr lang="en-IN" sz="800" i="1" dirty="0">
                <a:latin typeface="Arial" panose="020B0604020202020204" pitchFamily="34" charset="0"/>
                <a:cs typeface="Arial" panose="020B0604020202020204" pitchFamily="34" charset="0"/>
              </a:rPr>
              <a:t>No health without mental health: a cross-government mental health outcomes strategy for people of all ages.</a:t>
            </a:r>
            <a:r>
              <a:rPr lang="en-IN" sz="800" dirty="0">
                <a:latin typeface="Arial" panose="020B0604020202020204" pitchFamily="34" charset="0"/>
                <a:cs typeface="Arial" panose="020B0604020202020204" pitchFamily="34" charset="0"/>
              </a:rPr>
              <a:t> London: HMSO.</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Doctors of the World UK (2020) </a:t>
            </a:r>
            <a:r>
              <a:rPr lang="en-IN" sz="800" i="1" dirty="0">
                <a:latin typeface="Arial" panose="020B0604020202020204" pitchFamily="34" charset="0"/>
                <a:cs typeface="Arial" panose="020B0604020202020204" pitchFamily="34" charset="0"/>
              </a:rPr>
              <a:t>Closing the gaps in healthcare access: the United Kingdom.</a:t>
            </a:r>
            <a:r>
              <a:rPr lang="en-IN" sz="800" dirty="0">
                <a:latin typeface="Arial" panose="020B0604020202020204" pitchFamily="34" charset="0"/>
                <a:cs typeface="Arial" panose="020B0604020202020204" pitchFamily="34" charset="0"/>
              </a:rPr>
              <a:t> London: Doctors of the World. Available at: https://www.doctorsoftheworld.org.uk (Accessed: 20 June 2026).</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Gov.uk (2024) </a:t>
            </a:r>
            <a:r>
              <a:rPr lang="en-IN" sz="800" i="1" dirty="0">
                <a:latin typeface="Arial" panose="020B0604020202020204" pitchFamily="34" charset="0"/>
                <a:cs typeface="Arial" panose="020B0604020202020204" pitchFamily="34" charset="0"/>
              </a:rPr>
              <a:t>Immigration health surcharge.</a:t>
            </a:r>
            <a:r>
              <a:rPr lang="en-IN" sz="800" dirty="0">
                <a:latin typeface="Arial" panose="020B0604020202020204" pitchFamily="34" charset="0"/>
                <a:cs typeface="Arial" panose="020B0604020202020204" pitchFamily="34" charset="0"/>
              </a:rPr>
              <a:t> Available at: https://www.gov.uk/healthcare-immigration-application (Accessed: 20 June 2026).</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House of Commons Library (2024) </a:t>
            </a:r>
            <a:r>
              <a:rPr lang="en-IN" sz="800" i="1" dirty="0">
                <a:latin typeface="Arial" panose="020B0604020202020204" pitchFamily="34" charset="0"/>
                <a:cs typeface="Arial" panose="020B0604020202020204" pitchFamily="34" charset="0"/>
              </a:rPr>
              <a:t>International students in UK higher education.</a:t>
            </a:r>
            <a:r>
              <a:rPr lang="en-IN" sz="800" dirty="0">
                <a:latin typeface="Arial" panose="020B0604020202020204" pitchFamily="34" charset="0"/>
                <a:cs typeface="Arial" panose="020B0604020202020204" pitchFamily="34" charset="0"/>
              </a:rPr>
              <a:t> Research Briefing CBP-7976. London: House of Commons. Available at: https://commonslibrary.parliament.uk/research-briefings/cbp-7976/ (Accessed: 20 June 2026).</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Marmot, M., Allen, J., Goldblatt, P., Boyce, T., McNeish, D., Grady, M. and Geddes, I. (2010) </a:t>
            </a:r>
            <a:r>
              <a:rPr lang="en-IN" sz="800" i="1" dirty="0">
                <a:latin typeface="Arial" panose="020B0604020202020204" pitchFamily="34" charset="0"/>
                <a:cs typeface="Arial" panose="020B0604020202020204" pitchFamily="34" charset="0"/>
              </a:rPr>
              <a:t>Fair society, healthy lives: the Marmot Review.</a:t>
            </a:r>
            <a:r>
              <a:rPr lang="en-IN" sz="800" dirty="0">
                <a:latin typeface="Arial" panose="020B0604020202020204" pitchFamily="34" charset="0"/>
                <a:cs typeface="Arial" panose="020B0604020202020204" pitchFamily="34" charset="0"/>
              </a:rPr>
              <a:t> London: The Marmot Review.</a:t>
            </a:r>
          </a:p>
          <a:p>
            <a:pPr marL="285750" indent="-285750">
              <a:buFont typeface="Arial" panose="020B0604020202020204" pitchFamily="34" charset="0"/>
              <a:buChar char="•"/>
            </a:pPr>
            <a:r>
              <a:rPr lang="en-IN" sz="800" dirty="0"/>
              <a:t>Maternal Mental Health Alliance (2023). </a:t>
            </a:r>
            <a:r>
              <a:rPr lang="en-IN" sz="800" i="1" dirty="0"/>
              <a:t>Barriers to accessing services | Maternal Mental Health Alliance</a:t>
            </a:r>
            <a:r>
              <a:rPr lang="en-IN" sz="800" dirty="0"/>
              <a:t>. [online] maternalmentalhealthalliance.org. Available at: https://maternalmentalhealthalliance.org/amv-toolkit/breaking-barriers/access-perinatal-mental-health-services/barriers/.</a:t>
            </a:r>
            <a:endParaRPr lang="en-IN" sz="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NHS England (2019) </a:t>
            </a:r>
            <a:r>
              <a:rPr lang="en-IN" sz="800" i="1" dirty="0">
                <a:latin typeface="Arial" panose="020B0604020202020204" pitchFamily="34" charset="0"/>
                <a:cs typeface="Arial" panose="020B0604020202020204" pitchFamily="34" charset="0"/>
              </a:rPr>
              <a:t>The NHS long term plan.</a:t>
            </a:r>
            <a:r>
              <a:rPr lang="en-IN" sz="800" dirty="0">
                <a:latin typeface="Arial" panose="020B0604020202020204" pitchFamily="34" charset="0"/>
                <a:cs typeface="Arial" panose="020B0604020202020204" pitchFamily="34" charset="0"/>
              </a:rPr>
              <a:t> Leeds: NHS England. Available at: https://www.longtermplan.nhs.uk (Accessed: 20 June 2026).</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Office for National Statistics (ONS) (2026) </a:t>
            </a:r>
            <a:r>
              <a:rPr lang="en-IN" sz="800" i="1" dirty="0">
                <a:latin typeface="Arial" panose="020B0604020202020204" pitchFamily="34" charset="0"/>
                <a:cs typeface="Arial" panose="020B0604020202020204" pitchFamily="34" charset="0"/>
              </a:rPr>
              <a:t>Reason for international migration, international students update: February 2026.</a:t>
            </a:r>
            <a:r>
              <a:rPr lang="en-IN" sz="800" dirty="0">
                <a:latin typeface="Arial" panose="020B0604020202020204" pitchFamily="34" charset="0"/>
                <a:cs typeface="Arial" panose="020B0604020202020204" pitchFamily="34" charset="0"/>
              </a:rPr>
              <a:t> Available at: https://www.ons.gov.uk (Accessed: 20 June 2026).</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Rosenstock, I.M. (1974) 'Historical origins of the health belief model', </a:t>
            </a:r>
            <a:r>
              <a:rPr lang="en-IN" sz="800" i="1" dirty="0">
                <a:latin typeface="Arial" panose="020B0604020202020204" pitchFamily="34" charset="0"/>
                <a:cs typeface="Arial" panose="020B0604020202020204" pitchFamily="34" charset="0"/>
              </a:rPr>
              <a:t>Health Education Monographs</a:t>
            </a:r>
            <a:r>
              <a:rPr lang="en-IN" sz="800" dirty="0">
                <a:latin typeface="Arial" panose="020B0604020202020204" pitchFamily="34" charset="0"/>
                <a:cs typeface="Arial" panose="020B0604020202020204" pitchFamily="34" charset="0"/>
              </a:rPr>
              <a:t>, 2(4), pp. 328–335.</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Scott, J., Davy, Z. and Currie, G. (2019) 'Migrant patients' experiences of accessing primary care: a qualitative study', </a:t>
            </a:r>
            <a:r>
              <a:rPr lang="en-IN" sz="800" i="1" dirty="0">
                <a:latin typeface="Arial" panose="020B0604020202020204" pitchFamily="34" charset="0"/>
                <a:cs typeface="Arial" panose="020B0604020202020204" pitchFamily="34" charset="0"/>
              </a:rPr>
              <a:t>British Journal of General Practice</a:t>
            </a:r>
            <a:r>
              <a:rPr lang="en-IN" sz="800" dirty="0">
                <a:latin typeface="Arial" panose="020B0604020202020204" pitchFamily="34" charset="0"/>
                <a:cs typeface="Arial" panose="020B0604020202020204" pitchFamily="34" charset="0"/>
              </a:rPr>
              <a:t>, 69(681), pp. e281–e288.</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UKCISA (2024) </a:t>
            </a:r>
            <a:r>
              <a:rPr lang="en-IN" sz="800" i="1" dirty="0">
                <a:latin typeface="Arial" panose="020B0604020202020204" pitchFamily="34" charset="0"/>
                <a:cs typeface="Arial" panose="020B0604020202020204" pitchFamily="34" charset="0"/>
              </a:rPr>
              <a:t>International student statistics: UK higher education.</a:t>
            </a:r>
            <a:r>
              <a:rPr lang="en-IN" sz="800" dirty="0">
                <a:latin typeface="Arial" panose="020B0604020202020204" pitchFamily="34" charset="0"/>
                <a:cs typeface="Arial" panose="020B0604020202020204" pitchFamily="34" charset="0"/>
              </a:rPr>
              <a:t> Available at: https://www.ukcisa.org.uk (Accessed: 20 June 2026).</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University of Westminster (2024) </a:t>
            </a:r>
            <a:r>
              <a:rPr lang="en-IN" sz="800" i="1" dirty="0">
                <a:latin typeface="Arial" panose="020B0604020202020204" pitchFamily="34" charset="0"/>
                <a:cs typeface="Arial" panose="020B0604020202020204" pitchFamily="34" charset="0"/>
              </a:rPr>
              <a:t>Immigration health surcharge (IHS).</a:t>
            </a:r>
            <a:r>
              <a:rPr lang="en-IN" sz="800" dirty="0">
                <a:latin typeface="Arial" panose="020B0604020202020204" pitchFamily="34" charset="0"/>
                <a:cs typeface="Arial" panose="020B0604020202020204" pitchFamily="34" charset="0"/>
              </a:rPr>
              <a:t> Available at: https://www.westminster.ac.uk (Accessed: 20 June 2026).</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Xie, Y., Fadahunsi, K.P., Flynn, P., Taylor-Robinson, S., Gallagher, J., Cullen, W. and O'Donoghue, J. (2024) 'Barriers and facilitators of international health care students' well-being in higher education: protocol for a systematic integrative review', </a:t>
            </a:r>
            <a:r>
              <a:rPr lang="en-IN" sz="800" i="1" dirty="0">
                <a:latin typeface="Arial" panose="020B0604020202020204" pitchFamily="34" charset="0"/>
                <a:cs typeface="Arial" panose="020B0604020202020204" pitchFamily="34" charset="0"/>
              </a:rPr>
              <a:t>JMIR Research Protocols</a:t>
            </a:r>
            <a:r>
              <a:rPr lang="en-IN" sz="800" dirty="0">
                <a:latin typeface="Arial" panose="020B0604020202020204" pitchFamily="34" charset="0"/>
                <a:cs typeface="Arial" panose="020B0604020202020204" pitchFamily="34" charset="0"/>
              </a:rPr>
              <a:t>, published 11 December 2024. doi:10.2196/59927.</a:t>
            </a:r>
          </a:p>
          <a:p>
            <a:pPr marL="285750" indent="-285750">
              <a:buFont typeface="Arial" panose="020B0604020202020204" pitchFamily="34" charset="0"/>
              <a:buChar char="•"/>
            </a:pPr>
            <a:r>
              <a:rPr lang="en-IN" sz="800" dirty="0">
                <a:latin typeface="Arial" panose="020B0604020202020204" pitchFamily="34" charset="0"/>
                <a:cs typeface="Arial" panose="020B0604020202020204" pitchFamily="34" charset="0"/>
              </a:rPr>
              <a:t>Yazici, A.B., Yazici, E., Çakir, E., Bulu, A. and Ertekin, H. (2021) 'Healthcare services utilization among international students in Ankara, Turkey: a cross-sectional study', </a:t>
            </a:r>
            <a:r>
              <a:rPr lang="en-IN" sz="800" i="1" dirty="0">
                <a:latin typeface="Arial" panose="020B0604020202020204" pitchFamily="34" charset="0"/>
                <a:cs typeface="Arial" panose="020B0604020202020204" pitchFamily="34" charset="0"/>
              </a:rPr>
              <a:t>BMC Health Services Research</a:t>
            </a:r>
            <a:r>
              <a:rPr lang="en-IN" sz="800" dirty="0">
                <a:latin typeface="Arial" panose="020B0604020202020204" pitchFamily="34" charset="0"/>
                <a:cs typeface="Arial" panose="020B0604020202020204" pitchFamily="34" charset="0"/>
              </a:rPr>
              <a:t>, 21, p. 397.</a:t>
            </a:r>
          </a:p>
        </p:txBody>
      </p:sp>
      <p:sp>
        <p:nvSpPr>
          <p:cNvPr id="22" name="Rectangle: Rounded Corners 21">
            <a:extLst>
              <a:ext uri="{FF2B5EF4-FFF2-40B4-BE49-F238E27FC236}">
                <a16:creationId xmlns:a16="http://schemas.microsoft.com/office/drawing/2014/main" id="{259AE5B2-BCF5-6ADB-BC6B-6F96A0C562A3}"/>
              </a:ext>
            </a:extLst>
          </p:cNvPr>
          <p:cNvSpPr/>
          <p:nvPr/>
        </p:nvSpPr>
        <p:spPr>
          <a:xfrm>
            <a:off x="9119260" y="4685522"/>
            <a:ext cx="3669750" cy="2607515"/>
          </a:xfrm>
          <a:prstGeom prst="roundRect">
            <a:avLst/>
          </a:prstGeom>
          <a:solidFill>
            <a:schemeClr val="bg2"/>
          </a:solidFill>
        </p:spPr>
        <p:style>
          <a:lnRef idx="2">
            <a:schemeClr val="dk1"/>
          </a:lnRef>
          <a:fillRef idx="1">
            <a:schemeClr val="lt1"/>
          </a:fillRef>
          <a:effectRef idx="0">
            <a:schemeClr val="dk1"/>
          </a:effectRef>
          <a:fontRef idx="minor">
            <a:schemeClr val="dk1"/>
          </a:fontRef>
        </p:style>
        <p:txBody>
          <a:bodyPr rtlCol="0" anchor="ctr"/>
          <a:lstStyle/>
          <a:p>
            <a:r>
              <a:rPr lang="en-IN" sz="1050" b="1" u="sng" cap="all" dirty="0">
                <a:latin typeface="Arial" panose="020B0604020202020204" pitchFamily="34" charset="0"/>
                <a:cs typeface="Arial" panose="020B0604020202020204" pitchFamily="34" charset="0"/>
              </a:rPr>
              <a:t>Research Impact-</a:t>
            </a:r>
            <a:r>
              <a:rPr lang="en-IN" sz="1050" b="1" cap="all" dirty="0">
                <a:latin typeface="Arial" panose="020B0604020202020204" pitchFamily="34" charset="0"/>
                <a:cs typeface="Arial" panose="020B0604020202020204" pitchFamily="34" charset="0"/>
              </a:rPr>
              <a:t> </a:t>
            </a:r>
            <a:r>
              <a:rPr lang="en-IN" sz="1000" dirty="0">
                <a:latin typeface="Arial" panose="020B0604020202020204" pitchFamily="34" charset="0"/>
                <a:cs typeface="Arial" panose="020B0604020202020204" pitchFamily="34" charset="0"/>
              </a:rPr>
              <a:t>Why this research matters</a:t>
            </a:r>
          </a:p>
          <a:p>
            <a:pPr marL="171450" indent="-171450">
              <a:spcBef>
                <a:spcPts val="450"/>
              </a:spcBef>
              <a:buFont typeface="Arial" panose="020B0604020202020204" pitchFamily="34" charset="0"/>
              <a:buChar char="•"/>
            </a:pPr>
            <a:r>
              <a:rPr lang="en-IN" sz="1000" dirty="0">
                <a:latin typeface="Arial" panose="020B0604020202020204" pitchFamily="34" charset="0"/>
                <a:cs typeface="Arial" panose="020B0604020202020204" pitchFamily="34" charset="0"/>
              </a:rPr>
              <a:t>Policy: Informs NHS England access policy and visa/IHS reform for students</a:t>
            </a:r>
          </a:p>
          <a:p>
            <a:pPr marL="171450" indent="-171450">
              <a:spcBef>
                <a:spcPts val="450"/>
              </a:spcBef>
              <a:buFont typeface="Arial" panose="020B0604020202020204" pitchFamily="34" charset="0"/>
              <a:buChar char="•"/>
            </a:pPr>
            <a:r>
              <a:rPr lang="en-IN" sz="1000" dirty="0">
                <a:latin typeface="Arial" panose="020B0604020202020204" pitchFamily="34" charset="0"/>
                <a:cs typeface="Arial" panose="020B0604020202020204" pitchFamily="34" charset="0"/>
              </a:rPr>
              <a:t>Health equity: Addresses inequities for a population paying into the NHS but unable to access it</a:t>
            </a:r>
          </a:p>
          <a:p>
            <a:pPr marL="171450" indent="-171450">
              <a:spcBef>
                <a:spcPts val="450"/>
              </a:spcBef>
              <a:buFont typeface="Arial" panose="020B0604020202020204" pitchFamily="34" charset="0"/>
              <a:buChar char="•"/>
            </a:pPr>
            <a:r>
              <a:rPr lang="en-IN" sz="1000" dirty="0">
                <a:latin typeface="Arial" panose="020B0604020202020204" pitchFamily="34" charset="0"/>
                <a:cs typeface="Arial" panose="020B0604020202020204" pitchFamily="34" charset="0"/>
              </a:rPr>
              <a:t>Institutions: Supports universities in developing targeted health literacy programmes</a:t>
            </a:r>
          </a:p>
          <a:p>
            <a:pPr marL="171450" indent="-171450">
              <a:spcBef>
                <a:spcPts val="450"/>
              </a:spcBef>
              <a:buFont typeface="Arial" panose="020B0604020202020204" pitchFamily="34" charset="0"/>
              <a:buChar char="•"/>
            </a:pPr>
            <a:r>
              <a:rPr lang="en-IN" sz="1000" dirty="0">
                <a:latin typeface="Arial" panose="020B0604020202020204" pitchFamily="34" charset="0"/>
                <a:cs typeface="Arial" panose="020B0604020202020204" pitchFamily="34" charset="0"/>
              </a:rPr>
              <a:t>Economy: 732k students contributing £37bn deserve equitable healthcare </a:t>
            </a:r>
            <a:r>
              <a:rPr lang="en-IN" sz="1000" i="1" dirty="0">
                <a:latin typeface="Arial" panose="020B0604020202020204" pitchFamily="34" charset="0"/>
                <a:cs typeface="Arial" panose="020B0604020202020204" pitchFamily="34" charset="0"/>
              </a:rPr>
              <a:t>(UKCISA, 2024)</a:t>
            </a:r>
            <a:endParaRPr lang="en-IN" sz="1000" dirty="0">
              <a:latin typeface="Arial" panose="020B0604020202020204" pitchFamily="34" charset="0"/>
              <a:cs typeface="Arial" panose="020B0604020202020204" pitchFamily="34" charset="0"/>
            </a:endParaRPr>
          </a:p>
          <a:p>
            <a:pPr marL="171450" indent="-171450">
              <a:spcBef>
                <a:spcPts val="600"/>
              </a:spcBef>
              <a:buFont typeface="Arial" panose="020B0604020202020204" pitchFamily="34" charset="0"/>
              <a:buChar char="•"/>
            </a:pPr>
            <a:r>
              <a:rPr lang="en-IN" sz="1000" dirty="0">
                <a:latin typeface="Arial" panose="020B0604020202020204" pitchFamily="34" charset="0"/>
                <a:cs typeface="Arial" panose="020B0604020202020204" pitchFamily="34" charset="0"/>
              </a:rPr>
              <a:t>Unmet healthcare needs among international students risk poorer academic outcomes, mental health deterioration, and increased emergency NHS burden — all preventable through upstream access improvement </a:t>
            </a:r>
            <a:r>
              <a:rPr lang="en-IN" sz="1000" i="1" dirty="0">
                <a:latin typeface="Arial" panose="020B0604020202020204" pitchFamily="34" charset="0"/>
                <a:cs typeface="Arial" panose="020B0604020202020204" pitchFamily="34" charset="0"/>
              </a:rPr>
              <a:t>(Xie et al., 2024)</a:t>
            </a:r>
            <a:r>
              <a:rPr lang="en-IN" sz="1000" dirty="0">
                <a:latin typeface="Arial" panose="020B0604020202020204" pitchFamily="34" charset="0"/>
                <a:cs typeface="Arial" panose="020B0604020202020204" pitchFamily="34" charset="0"/>
              </a:rPr>
              <a:t>.</a:t>
            </a:r>
          </a:p>
        </p:txBody>
      </p:sp>
      <p:pic>
        <p:nvPicPr>
          <p:cNvPr id="2" name="Picture 1">
            <a:extLst>
              <a:ext uri="{FF2B5EF4-FFF2-40B4-BE49-F238E27FC236}">
                <a16:creationId xmlns:a16="http://schemas.microsoft.com/office/drawing/2014/main" id="{0D0667B3-3216-D7ED-D1F6-D98ADC459075}"/>
              </a:ext>
            </a:extLst>
          </p:cNvPr>
          <p:cNvPicPr>
            <a:picLocks noChangeAspect="1"/>
          </p:cNvPicPr>
          <p:nvPr/>
        </p:nvPicPr>
        <p:blipFill>
          <a:blip r:embed="rId4"/>
          <a:stretch>
            <a:fillRect/>
          </a:stretch>
        </p:blipFill>
        <p:spPr>
          <a:xfrm>
            <a:off x="7063189" y="1658955"/>
            <a:ext cx="2056071" cy="2056071"/>
          </a:xfrm>
          <a:prstGeom prst="rect">
            <a:avLst/>
          </a:prstGeom>
        </p:spPr>
      </p:pic>
      <p:sp>
        <p:nvSpPr>
          <p:cNvPr id="16" name="TextBox 15">
            <a:extLst>
              <a:ext uri="{FF2B5EF4-FFF2-40B4-BE49-F238E27FC236}">
                <a16:creationId xmlns:a16="http://schemas.microsoft.com/office/drawing/2014/main" id="{2772DFBD-19E2-EE4E-DAD3-242B531D10EA}"/>
              </a:ext>
            </a:extLst>
          </p:cNvPr>
          <p:cNvSpPr txBox="1"/>
          <p:nvPr/>
        </p:nvSpPr>
        <p:spPr>
          <a:xfrm>
            <a:off x="6980030" y="3571851"/>
            <a:ext cx="2232660" cy="215444"/>
          </a:xfrm>
          <a:prstGeom prst="rect">
            <a:avLst/>
          </a:prstGeom>
          <a:noFill/>
        </p:spPr>
        <p:txBody>
          <a:bodyPr wrap="square">
            <a:spAutoFit/>
          </a:bodyPr>
          <a:lstStyle/>
          <a:p>
            <a:r>
              <a:rPr lang="en-IN" sz="800" dirty="0">
                <a:effectLst/>
                <a:latin typeface="Arial" panose="020B0604020202020204" pitchFamily="34" charset="0"/>
              </a:rPr>
              <a:t>Fig:1,(Maternal Mental Health Alliance, 2023)</a:t>
            </a:r>
            <a:endParaRPr lang="en-IN" sz="800" dirty="0"/>
          </a:p>
        </p:txBody>
      </p:sp>
      <p:pic>
        <p:nvPicPr>
          <p:cNvPr id="21" name="Picture 20">
            <a:extLst>
              <a:ext uri="{FF2B5EF4-FFF2-40B4-BE49-F238E27FC236}">
                <a16:creationId xmlns:a16="http://schemas.microsoft.com/office/drawing/2014/main" id="{67723595-225B-9909-BFE7-C4D6543D125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87931" y="3777066"/>
            <a:ext cx="2231195" cy="1277614"/>
          </a:xfrm>
          <a:prstGeom prst="rect">
            <a:avLst/>
          </a:prstGeom>
        </p:spPr>
      </p:pic>
      <p:sp>
        <p:nvSpPr>
          <p:cNvPr id="24" name="TextBox 23">
            <a:extLst>
              <a:ext uri="{FF2B5EF4-FFF2-40B4-BE49-F238E27FC236}">
                <a16:creationId xmlns:a16="http://schemas.microsoft.com/office/drawing/2014/main" id="{7F1FCADF-8505-94D9-1167-2F6A5E611305}"/>
              </a:ext>
            </a:extLst>
          </p:cNvPr>
          <p:cNvSpPr txBox="1"/>
          <p:nvPr/>
        </p:nvSpPr>
        <p:spPr>
          <a:xfrm>
            <a:off x="6721998" y="5054680"/>
            <a:ext cx="2490692" cy="307777"/>
          </a:xfrm>
          <a:prstGeom prst="rect">
            <a:avLst/>
          </a:prstGeom>
          <a:noFill/>
        </p:spPr>
        <p:txBody>
          <a:bodyPr wrap="square">
            <a:spAutoFit/>
          </a:bodyPr>
          <a:lstStyle/>
          <a:p>
            <a:r>
              <a:rPr lang="en-IN" sz="700" b="0" i="0" dirty="0">
                <a:effectLst/>
                <a:latin typeface="Arial" panose="020B0604020202020204" pitchFamily="34" charset="0"/>
                <a:cs typeface="Arial" panose="020B0604020202020204" pitchFamily="34" charset="0"/>
              </a:rPr>
              <a:t>Source: HESA / House of Commons Library (2024). </a:t>
            </a:r>
            <a:r>
              <a:rPr lang="en-IN" sz="700" b="0" i="1" dirty="0">
                <a:effectLst/>
                <a:latin typeface="Arial" panose="020B0604020202020204" pitchFamily="34" charset="0"/>
                <a:cs typeface="Arial" panose="020B0604020202020204" pitchFamily="34" charset="0"/>
              </a:rPr>
              <a:t>International students in UK higher education.</a:t>
            </a:r>
            <a:endParaRPr lang="en-IN" sz="1600" dirty="0">
              <a:latin typeface="Arial" panose="020B0604020202020204" pitchFamily="34" charset="0"/>
              <a:cs typeface="Arial" panose="020B0604020202020204" pitchFamily="34" charset="0"/>
            </a:endParaRPr>
          </a:p>
        </p:txBody>
      </p:sp>
      <p:pic>
        <p:nvPicPr>
          <p:cNvPr id="26" name="Picture 25">
            <a:extLst>
              <a:ext uri="{FF2B5EF4-FFF2-40B4-BE49-F238E27FC236}">
                <a16:creationId xmlns:a16="http://schemas.microsoft.com/office/drawing/2014/main" id="{9C646BB5-2341-D41A-A32D-B53883C9FA2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77755" y="5362457"/>
            <a:ext cx="2341505" cy="1308383"/>
          </a:xfrm>
          <a:prstGeom prst="rect">
            <a:avLst/>
          </a:prstGeom>
        </p:spPr>
      </p:pic>
      <p:sp>
        <p:nvSpPr>
          <p:cNvPr id="28" name="TextBox 27">
            <a:extLst>
              <a:ext uri="{FF2B5EF4-FFF2-40B4-BE49-F238E27FC236}">
                <a16:creationId xmlns:a16="http://schemas.microsoft.com/office/drawing/2014/main" id="{2C6F2F2F-3142-06E8-550C-40884C4D8623}"/>
              </a:ext>
            </a:extLst>
          </p:cNvPr>
          <p:cNvSpPr txBox="1"/>
          <p:nvPr/>
        </p:nvSpPr>
        <p:spPr>
          <a:xfrm>
            <a:off x="6612637" y="6741229"/>
            <a:ext cx="2709413" cy="338554"/>
          </a:xfrm>
          <a:prstGeom prst="rect">
            <a:avLst/>
          </a:prstGeom>
          <a:noFill/>
        </p:spPr>
        <p:txBody>
          <a:bodyPr wrap="square">
            <a:spAutoFit/>
          </a:bodyPr>
          <a:lstStyle/>
          <a:p>
            <a:r>
              <a:rPr lang="en-IN" sz="800" b="0" i="0" dirty="0">
                <a:effectLst/>
                <a:latin typeface="Helvetica Neue"/>
              </a:rPr>
              <a:t>Source: House of Commons Library (2024). Data: Home Office visa statistics</a:t>
            </a:r>
            <a:endParaRPr lang="en-IN" dirty="0"/>
          </a:p>
        </p:txBody>
      </p:sp>
    </p:spTree>
    <p:extLst>
      <p:ext uri="{BB962C8B-B14F-4D97-AF65-F5344CB8AC3E}">
        <p14:creationId xmlns:p14="http://schemas.microsoft.com/office/powerpoint/2010/main" val="2297502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402</TotalTime>
  <Words>1306</Words>
  <Application>Microsoft Office PowerPoint</Application>
  <PresentationFormat>A3 Paper (297x420 mm)</PresentationFormat>
  <Paragraphs>56</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Aptos Display</vt:lpstr>
      <vt:lpstr>Arial</vt:lpstr>
      <vt:lpstr>Arial Black</vt:lpstr>
      <vt:lpstr>Helvetica Neue</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Ardra Sudhan</dc:creator>
  <cp:lastModifiedBy>Ardra Sudhan</cp:lastModifiedBy>
  <cp:revision>1</cp:revision>
  <dcterms:created xsi:type="dcterms:W3CDTF">2026-06-28T17:03:23Z</dcterms:created>
  <dcterms:modified xsi:type="dcterms:W3CDTF">2026-07-04T21:36:00Z</dcterms:modified>
</cp:coreProperties>
</file>