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7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4630400" cy="8229600"/>
  <p:notesSz cx="8229600" cy="14630400"/>
  <p:embeddedFontLst>
    <p:embeddedFont>
      <p:font typeface="Garamond" panose="02020404030301010803" pitchFamily="18" charset="0"/>
      <p:regular r:id="rId21"/>
      <p:bold r:id="rId22"/>
      <p:italic r:id="rId23"/>
      <p:boldItalic r:id="rId24"/>
    </p:embeddedFont>
    <p:embeddedFont>
      <p:font typeface="Instrument Sans" panose="020B0604020202020204" charset="0"/>
      <p:regular r:id="rId25"/>
      <p:bold r:id="rId26"/>
      <p:italic r:id="rId27"/>
      <p:boldItalic r:id="rId28"/>
    </p:embeddedFont>
    <p:embeddedFont>
      <p:font typeface="Instrument Sans Medium" panose="020B0604020202020204" charset="0"/>
      <p:regular r:id="rId29"/>
      <p:bold r:id="rId30"/>
      <p:italic r:id="rId31"/>
      <p:boldItalic r:id="rId32"/>
    </p:embeddedFont>
    <p:embeddedFont>
      <p:font typeface="Inter" panose="020B0604020202020204" charset="0"/>
      <p:regular r:id="rId33"/>
      <p:bold r:id="rId34"/>
      <p:italic r:id="rId35"/>
      <p:boldItalic r:id="rId36"/>
    </p:embeddedFont>
    <p:embeddedFont>
      <p:font typeface="Play" panose="020B0604020202020204" charset="0"/>
      <p:regular r:id="rId37"/>
      <p:bold r:id="rId3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797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9" Type="http://schemas.openxmlformats.org/officeDocument/2006/relationships/presProps" Target="presProps.xml"/><Relationship Id="rId21" Type="http://schemas.openxmlformats.org/officeDocument/2006/relationships/font" Target="fonts/font1.fntdata"/><Relationship Id="rId34" Type="http://schemas.openxmlformats.org/officeDocument/2006/relationships/font" Target="fonts/font14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font" Target="fonts/font17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font" Target="fonts/font15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38" Type="http://schemas.openxmlformats.org/officeDocument/2006/relationships/font" Target="fonts/font1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371850" y="1097275"/>
            <a:ext cx="5486650" cy="54864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0" name="Google Shape;90;p1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1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2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3" name="Google Shape;113;p3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3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5" name="Google Shape;135;p4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4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8" name="Google Shape;148;p5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5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72" name="Google Shape;172;p6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3" name="Google Shape;173;p6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1" name="Google Shape;181;p7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7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7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91" name="Google Shape;191;p8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8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8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1" name="Google Shape;201;p9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2" name="Google Shape;202;p9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0" name="Google Shape;210;p10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10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10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3" name="Google Shape;223;p11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11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11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34" name="Google Shape;234;p12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12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12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3" name="Google Shape;243;p13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13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13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55" name="Google Shape;255;p14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6" name="Google Shape;256;p14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3" name="Google Shape;263;p15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4" name="Google Shape;264;p15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15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2" name="Google Shape;272;p16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3" name="Google Shape;273;p16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16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1" name="Google Shape;281;p17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2" name="Google Shape;282;p17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17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9" name="Google Shape;289;p18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18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fld id="{00000000-1234-1234-1234-123412341234}" type="slidenum"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18</a:t>
            </a:fld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1 master">
  <p:cSld name="Slide 1 master">
    <p:bg>
      <p:bgPr>
        <a:solidFill>
          <a:srgbClr val="000000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2 master">
  <p:cSld name="Slide 2 master">
    <p:bg>
      <p:bgPr>
        <a:solidFill>
          <a:srgbClr val="000000"/>
        </a:solidFill>
        <a:effectLst/>
      </p:bgPr>
    </p:bg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3 master">
  <p:cSld name="Slide 3 master">
    <p:bg>
      <p:bgPr>
        <a:solidFill>
          <a:srgbClr val="000000"/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4 master">
  <p:cSld name="Slide 4 master">
    <p:bg>
      <p:bgPr>
        <a:solidFill>
          <a:srgbClr val="000000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5 master">
  <p:cSld name="Slide 5 master">
    <p:bg>
      <p:bgPr>
        <a:solidFill>
          <a:srgbClr val="000000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6 master">
  <p:cSld name="Slide 6 master">
    <p:bg>
      <p:bgPr>
        <a:solidFill>
          <a:srgbClr val="000000"/>
        </a:soli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7 master">
  <p:cSld name="Slide 7 master">
    <p:bg>
      <p:bgPr>
        <a:solidFill>
          <a:srgbClr val="000000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8 master">
  <p:cSld name="Slide 8 master">
    <p:bg>
      <p:bgPr>
        <a:solidFill>
          <a:srgbClr val="000000"/>
        </a:solidFill>
        <a:effectLst/>
      </p:bgPr>
    </p:bg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10"/>
          <p:cNvSpPr txBox="1"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Play"/>
              <a:buNone/>
              <a:defRPr sz="7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0"/>
          <p:cNvSpPr txBox="1"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880"/>
              <a:buNone/>
              <a:defRPr sz="2880"/>
            </a:lvl1pPr>
            <a:lvl2pPr lvl="1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2pPr>
            <a:lvl3pPr lvl="2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None/>
              <a:defRPr sz="2160"/>
            </a:lvl3pPr>
            <a:lvl4pPr lvl="3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4pPr>
            <a:lvl5pPr lvl="4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5pPr>
            <a:lvl6pPr lvl="5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6pPr>
            <a:lvl7pPr lvl="6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7pPr>
            <a:lvl8pPr lvl="7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8pPr>
            <a:lvl9pPr lvl="8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9pPr>
          </a:lstStyle>
          <a:p>
            <a:endParaRPr/>
          </a:p>
        </p:txBody>
      </p:sp>
      <p:sp>
        <p:nvSpPr>
          <p:cNvPr id="22" name="Google Shape;22;p10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0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10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11"/>
          <p:cNvSpPr txBox="1"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1"/>
          <p:cNvSpPr txBox="1"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8" name="Google Shape;28;p11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1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11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2"/>
          <p:cNvSpPr txBox="1"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Play"/>
              <a:buNone/>
              <a:defRPr sz="7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12"/>
          <p:cNvSpPr txBox="1"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757575"/>
              </a:buClr>
              <a:buSzPts val="2880"/>
              <a:buNone/>
              <a:defRPr sz="2880">
                <a:solidFill>
                  <a:srgbClr val="757575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2160"/>
              <a:buNone/>
              <a:defRPr sz="2160">
                <a:solidFill>
                  <a:srgbClr val="757575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1920"/>
              <a:buNone/>
              <a:defRPr sz="1920">
                <a:solidFill>
                  <a:srgbClr val="757575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1920"/>
              <a:buNone/>
              <a:defRPr sz="1920">
                <a:solidFill>
                  <a:srgbClr val="757575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1920"/>
              <a:buNone/>
              <a:defRPr sz="1920">
                <a:solidFill>
                  <a:srgbClr val="757575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1920"/>
              <a:buNone/>
              <a:defRPr sz="1920">
                <a:solidFill>
                  <a:srgbClr val="757575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1920"/>
              <a:buNone/>
              <a:defRPr sz="1920">
                <a:solidFill>
                  <a:srgbClr val="757575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757575"/>
              </a:buClr>
              <a:buSzPts val="1920"/>
              <a:buNone/>
              <a:defRPr sz="1920">
                <a:solidFill>
                  <a:srgbClr val="757575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12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2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12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3"/>
          <p:cNvSpPr txBox="1"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3"/>
          <p:cNvSpPr txBox="1">
            <a:spLocks noGrp="1"/>
          </p:cNvSpPr>
          <p:nvPr>
            <p:ph type="body" idx="1"/>
          </p:nvPr>
        </p:nvSpPr>
        <p:spPr>
          <a:xfrm>
            <a:off x="1005840" y="2190750"/>
            <a:ext cx="6217920" cy="52216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3"/>
          <p:cNvSpPr txBox="1">
            <a:spLocks noGrp="1"/>
          </p:cNvSpPr>
          <p:nvPr>
            <p:ph type="body" idx="2"/>
          </p:nvPr>
        </p:nvSpPr>
        <p:spPr>
          <a:xfrm>
            <a:off x="7406640" y="2190750"/>
            <a:ext cx="6217920" cy="52216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1" name="Google Shape;41;p13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3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3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4"/>
          <p:cNvSpPr txBox="1"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14"/>
          <p:cNvSpPr txBox="1"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880"/>
              <a:buNone/>
              <a:defRPr sz="2880" b="1"/>
            </a:lvl1pPr>
            <a:lvl2pPr marL="914400" lvl="1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None/>
              <a:defRPr sz="2160" b="1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5pPr>
            <a:lvl6pPr marL="2743200" lvl="5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6pPr>
            <a:lvl7pPr marL="3200400" lvl="6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7pPr>
            <a:lvl8pPr marL="3657600" lvl="7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8pPr>
            <a:lvl9pPr marL="4114800" lvl="8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9pPr>
          </a:lstStyle>
          <a:p>
            <a:endParaRPr/>
          </a:p>
        </p:txBody>
      </p:sp>
      <p:sp>
        <p:nvSpPr>
          <p:cNvPr id="47" name="Google Shape;47;p14"/>
          <p:cNvSpPr txBox="1">
            <a:spLocks noGrp="1"/>
          </p:cNvSpPr>
          <p:nvPr>
            <p:ph type="body" idx="2"/>
          </p:nvPr>
        </p:nvSpPr>
        <p:spPr>
          <a:xfrm>
            <a:off x="1007746" y="3006090"/>
            <a:ext cx="6189344" cy="44215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8" name="Google Shape;48;p14"/>
          <p:cNvSpPr txBox="1">
            <a:spLocks noGrp="1"/>
          </p:cNvSpPr>
          <p:nvPr>
            <p:ph type="body" idx="3"/>
          </p:nvPr>
        </p:nvSpPr>
        <p:spPr>
          <a:xfrm>
            <a:off x="7406640" y="2017396"/>
            <a:ext cx="6219826" cy="9886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880"/>
              <a:buNone/>
              <a:defRPr sz="2880" b="1"/>
            </a:lvl1pPr>
            <a:lvl2pPr marL="914400" lvl="1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None/>
              <a:defRPr sz="2160" b="1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5pPr>
            <a:lvl6pPr marL="2743200" lvl="5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6pPr>
            <a:lvl7pPr marL="3200400" lvl="6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7pPr>
            <a:lvl8pPr marL="3657600" lvl="7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8pPr>
            <a:lvl9pPr marL="4114800" lvl="8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 b="1"/>
            </a:lvl9pPr>
          </a:lstStyle>
          <a:p>
            <a:endParaRPr/>
          </a:p>
        </p:txBody>
      </p:sp>
      <p:sp>
        <p:nvSpPr>
          <p:cNvPr id="49" name="Google Shape;49;p14"/>
          <p:cNvSpPr txBox="1">
            <a:spLocks noGrp="1"/>
          </p:cNvSpPr>
          <p:nvPr>
            <p:ph type="body" idx="4"/>
          </p:nvPr>
        </p:nvSpPr>
        <p:spPr>
          <a:xfrm>
            <a:off x="7406640" y="3006090"/>
            <a:ext cx="6219826" cy="44215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" name="Google Shape;50;p14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4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4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5"/>
          <p:cNvSpPr txBox="1"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5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5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5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6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6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16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7"/>
          <p:cNvSpPr txBox="1"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40"/>
              <a:buFont typeface="Play"/>
              <a:buNone/>
              <a:defRPr sz="384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7"/>
          <p:cNvSpPr txBox="1">
            <a:spLocks noGrp="1"/>
          </p:cNvSpPr>
          <p:nvPr>
            <p:ph type="body" idx="1"/>
          </p:nvPr>
        </p:nvSpPr>
        <p:spPr>
          <a:xfrm>
            <a:off x="6219826" y="1184911"/>
            <a:ext cx="7406640" cy="5848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7244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3840"/>
              <a:buChar char="•"/>
              <a:defRPr sz="3840"/>
            </a:lvl1pPr>
            <a:lvl2pPr marL="914400" lvl="1" indent="-44196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360"/>
              <a:buChar char="•"/>
              <a:defRPr sz="3360"/>
            </a:lvl2pPr>
            <a:lvl3pPr marL="1371600" lvl="2" indent="-41148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880"/>
              <a:buChar char="•"/>
              <a:defRPr sz="2880"/>
            </a:lvl3pPr>
            <a:lvl4pPr marL="1828800" lvl="3" indent="-3810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4pPr>
            <a:lvl5pPr marL="2286000" lvl="4" indent="-3810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5pPr>
            <a:lvl6pPr marL="2743200" lvl="5" indent="-3810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6pPr>
            <a:lvl7pPr marL="3200400" lvl="6" indent="-3810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7pPr>
            <a:lvl8pPr marL="3657600" lvl="7" indent="-3810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8pPr>
            <a:lvl9pPr marL="4114800" lvl="8" indent="-3810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9pPr>
          </a:lstStyle>
          <a:p>
            <a:endParaRPr/>
          </a:p>
        </p:txBody>
      </p:sp>
      <p:sp>
        <p:nvSpPr>
          <p:cNvPr id="65" name="Google Shape;65;p17"/>
          <p:cNvSpPr txBox="1">
            <a:spLocks noGrp="1"/>
          </p:cNvSpPr>
          <p:nvPr>
            <p:ph type="body" idx="2"/>
          </p:nvPr>
        </p:nvSpPr>
        <p:spPr>
          <a:xfrm>
            <a:off x="1007746" y="2468880"/>
            <a:ext cx="4718684" cy="45739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1pPr>
            <a:lvl2pPr marL="914400" lvl="1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80"/>
              <a:buNone/>
              <a:defRPr sz="1680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sz="1440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marL="2743200" lvl="5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marL="3200400" lvl="6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marL="3657600" lvl="7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marL="4114800" lvl="8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66" name="Google Shape;66;p17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7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7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8"/>
          <p:cNvSpPr txBox="1"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40"/>
              <a:buFont typeface="Play"/>
              <a:buNone/>
              <a:defRPr sz="384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8"/>
          <p:cNvSpPr>
            <a:spLocks noGrp="1"/>
          </p:cNvSpPr>
          <p:nvPr>
            <p:ph type="pic" idx="2"/>
          </p:nvPr>
        </p:nvSpPr>
        <p:spPr>
          <a:xfrm>
            <a:off x="6219826" y="1184911"/>
            <a:ext cx="7406640" cy="5848350"/>
          </a:xfrm>
          <a:prstGeom prst="rect">
            <a:avLst/>
          </a:prstGeom>
          <a:noFill/>
          <a:ln>
            <a:noFill/>
          </a:ln>
        </p:spPr>
      </p:sp>
      <p:sp>
        <p:nvSpPr>
          <p:cNvPr id="72" name="Google Shape;72;p18"/>
          <p:cNvSpPr txBox="1">
            <a:spLocks noGrp="1"/>
          </p:cNvSpPr>
          <p:nvPr>
            <p:ph type="body" idx="1"/>
          </p:nvPr>
        </p:nvSpPr>
        <p:spPr>
          <a:xfrm>
            <a:off x="1007746" y="2468880"/>
            <a:ext cx="4718684" cy="45739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sz="1920"/>
            </a:lvl1pPr>
            <a:lvl2pPr marL="914400" lvl="1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80"/>
              <a:buNone/>
              <a:defRPr sz="1680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sz="1440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marL="2743200" lvl="5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marL="3200400" lvl="6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marL="3657600" lvl="7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marL="4114800" lvl="8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73" name="Google Shape;73;p18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8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8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9"/>
          <p:cNvSpPr txBox="1"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9"/>
          <p:cNvSpPr txBox="1">
            <a:spLocks noGrp="1"/>
          </p:cNvSpPr>
          <p:nvPr>
            <p:ph type="body" idx="1"/>
          </p:nvPr>
        </p:nvSpPr>
        <p:spPr>
          <a:xfrm rot="5400000">
            <a:off x="4704397" y="-1507807"/>
            <a:ext cx="5221606" cy="1261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9" name="Google Shape;79;p19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9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9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0"/>
          <p:cNvSpPr txBox="1">
            <a:spLocks noGrp="1"/>
          </p:cNvSpPr>
          <p:nvPr>
            <p:ph type="title"/>
          </p:nvPr>
        </p:nvSpPr>
        <p:spPr>
          <a:xfrm rot="5400000">
            <a:off x="8560117" y="2347913"/>
            <a:ext cx="6974206" cy="3154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20"/>
          <p:cNvSpPr txBox="1">
            <a:spLocks noGrp="1"/>
          </p:cNvSpPr>
          <p:nvPr>
            <p:ph type="body" idx="1"/>
          </p:nvPr>
        </p:nvSpPr>
        <p:spPr>
          <a:xfrm rot="5400000">
            <a:off x="2159317" y="-715327"/>
            <a:ext cx="6974206" cy="9281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5" name="Google Shape;85;p20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20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0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80"/>
              <a:buFont typeface="Play"/>
              <a:buNone/>
              <a:defRPr sz="5280" b="0" i="0" u="none" strike="noStrike" cap="non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4196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3360"/>
              <a:buFont typeface="Arial"/>
              <a:buChar char="•"/>
              <a:defRPr sz="336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1148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880"/>
              <a:buFont typeface="Arial"/>
              <a:buChar char="•"/>
              <a:defRPr sz="288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6576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Arial"/>
              <a:buChar char="•"/>
              <a:defRPr sz="216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6576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Arial"/>
              <a:buChar char="•"/>
              <a:defRPr sz="216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6576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Arial"/>
              <a:buChar char="•"/>
              <a:defRPr sz="216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6576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Arial"/>
              <a:buChar char="•"/>
              <a:defRPr sz="216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6576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Arial"/>
              <a:buChar char="•"/>
              <a:defRPr sz="216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6576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160"/>
              <a:buFont typeface="Arial"/>
              <a:buChar char="•"/>
              <a:defRPr sz="216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44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21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21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DFDFE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5" name="Google Shape;95;p21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2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144000" y="0"/>
            <a:ext cx="5486400" cy="8183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2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563294" y="830784"/>
            <a:ext cx="5751906" cy="1634623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21"/>
          <p:cNvSpPr txBox="1"/>
          <p:nvPr/>
        </p:nvSpPr>
        <p:spPr>
          <a:xfrm>
            <a:off x="454325" y="3261269"/>
            <a:ext cx="12374400" cy="23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79425" tIns="89675" rIns="179425" bIns="89675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 b="0" i="0" u="none" strike="noStrike" cap="none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Name: </a:t>
            </a:r>
            <a:r>
              <a:rPr lang="en-US" sz="3533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ISHIKA SHIYANI</a:t>
            </a:r>
            <a:endParaRPr sz="3533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Student Id: 2434330</a:t>
            </a:r>
            <a:endParaRPr sz="2748" dirty="0">
              <a:solidFill>
                <a:schemeClr val="lt1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Name: Enterprise Network Security</a:t>
            </a:r>
            <a:endParaRPr sz="2748" dirty="0">
              <a:solidFill>
                <a:schemeClr val="lt1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Code: (ACCA7032)</a:t>
            </a:r>
            <a:endParaRPr sz="3533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21"/>
          <p:cNvSpPr txBox="1"/>
          <p:nvPr/>
        </p:nvSpPr>
        <p:spPr>
          <a:xfrm>
            <a:off x="538992" y="5515875"/>
            <a:ext cx="8312400" cy="116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Course Name: MSc Cybersecurity &amp; Digital Forensics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2"/>
          <p:cNvSpPr/>
          <p:nvPr/>
        </p:nvSpPr>
        <p:spPr>
          <a:xfrm>
            <a:off x="624453" y="588775"/>
            <a:ext cx="9957000" cy="69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450"/>
              <a:buFont typeface="Instrument Sans Medium"/>
              <a:buNone/>
            </a:pPr>
            <a:r>
              <a:rPr lang="en-US" sz="445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Network Topology Overview</a:t>
            </a:r>
            <a:endParaRPr sz="44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22"/>
          <p:cNvSpPr/>
          <p:nvPr/>
        </p:nvSpPr>
        <p:spPr>
          <a:xfrm>
            <a:off x="5559974" y="2270916"/>
            <a:ext cx="3333900" cy="38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2409"/>
              <a:buFont typeface="Instrument Sans Medium"/>
              <a:buNone/>
            </a:pPr>
            <a:r>
              <a:rPr lang="en-US" sz="2409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Two-Domain Hierarchy</a:t>
            </a:r>
            <a:endParaRPr sz="2409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22"/>
          <p:cNvSpPr/>
          <p:nvPr/>
        </p:nvSpPr>
        <p:spPr>
          <a:xfrm>
            <a:off x="5559900" y="3054707"/>
            <a:ext cx="9070500" cy="119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916"/>
              <a:buFont typeface="Inter"/>
              <a:buNone/>
            </a:pPr>
            <a:r>
              <a:rPr lang="en-US" sz="1916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The lab environment models a real-world multi-site enterprise, comprising a parent domain </a:t>
            </a:r>
            <a:r>
              <a:rPr lang="en-US" sz="1916" b="1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SWANSEA.ACCA</a:t>
            </a:r>
            <a:r>
              <a:rPr lang="en-US" sz="1916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 and a child domain </a:t>
            </a:r>
            <a:r>
              <a:rPr lang="en-US" sz="1916" b="1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LONDON.SWANSEA.ACCA</a:t>
            </a:r>
            <a:r>
              <a:rPr lang="en-US" sz="1916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916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22"/>
          <p:cNvSpPr/>
          <p:nvPr/>
        </p:nvSpPr>
        <p:spPr>
          <a:xfrm>
            <a:off x="5559974" y="4322689"/>
            <a:ext cx="9070500" cy="185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75444" marR="0" lvl="0" indent="-375444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916"/>
              <a:buFont typeface="Inter"/>
              <a:buChar char="•"/>
            </a:pPr>
            <a:r>
              <a:rPr lang="en-US" sz="1916" b="1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AD DS</a:t>
            </a:r>
            <a:r>
              <a:rPr lang="en-US" sz="1916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 — centralised identity, authentication, and access control</a:t>
            </a:r>
            <a:endParaRPr sz="1916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75444" marR="0" lvl="0" indent="-375444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916"/>
              <a:buFont typeface="Inter"/>
              <a:buChar char="•"/>
            </a:pPr>
            <a:r>
              <a:rPr lang="en-US" sz="1916" b="1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DNS</a:t>
            </a:r>
            <a:r>
              <a:rPr lang="en-US" sz="1916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 — reliable name resolution across both domains</a:t>
            </a:r>
            <a:endParaRPr sz="1916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75444" marR="0" lvl="0" indent="-375444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916"/>
              <a:buFont typeface="Inter"/>
              <a:buChar char="•"/>
            </a:pPr>
            <a:r>
              <a:rPr lang="en-US" sz="1916" b="1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DHCP</a:t>
            </a:r>
            <a:r>
              <a:rPr lang="en-US" sz="1916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 — automated IP assignment per subnet</a:t>
            </a:r>
            <a:endParaRPr sz="1916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75444" marR="0" lvl="0" indent="-375444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916"/>
              <a:buFont typeface="Inter"/>
              <a:buChar char="•"/>
            </a:pPr>
            <a:r>
              <a:rPr lang="en-US" sz="1916" b="1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IIS</a:t>
            </a:r>
            <a:r>
              <a:rPr lang="en-US" sz="1916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 — internal web application hosting for testing</a:t>
            </a:r>
            <a:endParaRPr sz="1916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22"/>
          <p:cNvSpPr/>
          <p:nvPr/>
        </p:nvSpPr>
        <p:spPr>
          <a:xfrm>
            <a:off x="12879421" y="7772400"/>
            <a:ext cx="1653702" cy="369651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0" name="Google Shape;110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76398" y="2406733"/>
            <a:ext cx="5255175" cy="39352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3"/>
          <p:cNvSpPr/>
          <p:nvPr/>
        </p:nvSpPr>
        <p:spPr>
          <a:xfrm>
            <a:off x="512982" y="741976"/>
            <a:ext cx="85989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450"/>
              <a:buFont typeface="Instrument Sans Medium"/>
              <a:buNone/>
            </a:pPr>
            <a:r>
              <a:rPr lang="en-US" sz="365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Enterprise Service Configuration</a:t>
            </a:r>
            <a:endParaRPr sz="36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23"/>
          <p:cNvSpPr/>
          <p:nvPr/>
        </p:nvSpPr>
        <p:spPr>
          <a:xfrm>
            <a:off x="793790" y="2285682"/>
            <a:ext cx="2994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2200"/>
              <a:buFont typeface="Instrument Sans Medium"/>
              <a:buNone/>
            </a:pPr>
            <a:r>
              <a:rPr lang="en-US" sz="2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Domain &amp; Policy Setup</a:t>
            </a:r>
            <a:endParaRPr sz="2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23"/>
          <p:cNvSpPr/>
          <p:nvPr/>
        </p:nvSpPr>
        <p:spPr>
          <a:xfrm>
            <a:off x="793790" y="2866827"/>
            <a:ext cx="8284200" cy="108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None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The primary domain controller was configured for </a:t>
            </a:r>
            <a:r>
              <a:rPr lang="en-US" sz="1750" b="1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SWANSEA.ACCA</a:t>
            </a: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, with the child domain linked via a two-way trust. DHCP scopes, DNS zones, and GPOs were deployed to manage and secure all clients consistently.</a:t>
            </a:r>
            <a:endParaRPr sz="1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9" name="Google Shape;119;p23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38951" y="2007174"/>
            <a:ext cx="4696201" cy="2639349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23"/>
          <p:cNvSpPr/>
          <p:nvPr/>
        </p:nvSpPr>
        <p:spPr>
          <a:xfrm>
            <a:off x="793790" y="5156835"/>
            <a:ext cx="4196400" cy="2093700"/>
          </a:xfrm>
          <a:prstGeom prst="roundRect">
            <a:avLst>
              <a:gd name="adj" fmla="val 6988"/>
            </a:avLst>
          </a:prstGeom>
          <a:solidFill>
            <a:srgbClr val="242429"/>
          </a:solidFill>
          <a:ln w="30475" cap="flat" cmpd="sng">
            <a:solidFill>
              <a:srgbClr val="5C5C6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23"/>
          <p:cNvSpPr/>
          <p:nvPr/>
        </p:nvSpPr>
        <p:spPr>
          <a:xfrm>
            <a:off x="763310" y="5156835"/>
            <a:ext cx="121800" cy="2093700"/>
          </a:xfrm>
          <a:prstGeom prst="roundRect">
            <a:avLst>
              <a:gd name="adj" fmla="val 27907"/>
            </a:avLst>
          </a:prstGeom>
          <a:solidFill>
            <a:srgbClr val="FDC4C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23"/>
          <p:cNvSpPr/>
          <p:nvPr/>
        </p:nvSpPr>
        <p:spPr>
          <a:xfrm>
            <a:off x="1142524" y="5414129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200"/>
              <a:buFont typeface="Instrument Sans Medium"/>
              <a:buNone/>
            </a:pPr>
            <a:r>
              <a:rPr lang="en-US" sz="220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DNS</a:t>
            </a:r>
            <a:endParaRPr sz="2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23"/>
          <p:cNvSpPr/>
          <p:nvPr/>
        </p:nvSpPr>
        <p:spPr>
          <a:xfrm>
            <a:off x="1142524" y="5904548"/>
            <a:ext cx="359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None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Forward &amp; reverse lookup zones integrated with AD</a:t>
            </a:r>
            <a:endParaRPr sz="1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23"/>
          <p:cNvSpPr/>
          <p:nvPr/>
        </p:nvSpPr>
        <p:spPr>
          <a:xfrm>
            <a:off x="5216962" y="5156835"/>
            <a:ext cx="4196400" cy="2093700"/>
          </a:xfrm>
          <a:prstGeom prst="roundRect">
            <a:avLst>
              <a:gd name="adj" fmla="val 6988"/>
            </a:avLst>
          </a:prstGeom>
          <a:solidFill>
            <a:srgbClr val="242429"/>
          </a:solidFill>
          <a:ln w="30475" cap="flat" cmpd="sng">
            <a:solidFill>
              <a:srgbClr val="5C5C6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23"/>
          <p:cNvSpPr/>
          <p:nvPr/>
        </p:nvSpPr>
        <p:spPr>
          <a:xfrm>
            <a:off x="5186482" y="5156835"/>
            <a:ext cx="121800" cy="2093700"/>
          </a:xfrm>
          <a:prstGeom prst="roundRect">
            <a:avLst>
              <a:gd name="adj" fmla="val 27907"/>
            </a:avLst>
          </a:prstGeom>
          <a:solidFill>
            <a:srgbClr val="FDC4C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23"/>
          <p:cNvSpPr/>
          <p:nvPr/>
        </p:nvSpPr>
        <p:spPr>
          <a:xfrm>
            <a:off x="5565696" y="5414129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200"/>
              <a:buFont typeface="Instrument Sans Medium"/>
              <a:buNone/>
            </a:pPr>
            <a:r>
              <a:rPr lang="en-US" sz="220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DHCP</a:t>
            </a:r>
            <a:endParaRPr sz="2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23"/>
          <p:cNvSpPr/>
          <p:nvPr/>
        </p:nvSpPr>
        <p:spPr>
          <a:xfrm>
            <a:off x="5565696" y="5904548"/>
            <a:ext cx="359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None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Scopes with IP ranges, gateways &amp; DNS addresses</a:t>
            </a:r>
            <a:endParaRPr sz="1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23"/>
          <p:cNvSpPr/>
          <p:nvPr/>
        </p:nvSpPr>
        <p:spPr>
          <a:xfrm>
            <a:off x="9640133" y="5156835"/>
            <a:ext cx="4196400" cy="2093700"/>
          </a:xfrm>
          <a:prstGeom prst="roundRect">
            <a:avLst>
              <a:gd name="adj" fmla="val 6988"/>
            </a:avLst>
          </a:prstGeom>
          <a:solidFill>
            <a:srgbClr val="242429"/>
          </a:solidFill>
          <a:ln w="30475" cap="flat" cmpd="sng">
            <a:solidFill>
              <a:srgbClr val="5C5C6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23"/>
          <p:cNvSpPr/>
          <p:nvPr/>
        </p:nvSpPr>
        <p:spPr>
          <a:xfrm>
            <a:off x="9609653" y="5156835"/>
            <a:ext cx="121800" cy="2093700"/>
          </a:xfrm>
          <a:prstGeom prst="roundRect">
            <a:avLst>
              <a:gd name="adj" fmla="val 27907"/>
            </a:avLst>
          </a:prstGeom>
          <a:solidFill>
            <a:srgbClr val="FDC4C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23"/>
          <p:cNvSpPr/>
          <p:nvPr/>
        </p:nvSpPr>
        <p:spPr>
          <a:xfrm>
            <a:off x="9988868" y="5414129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200"/>
              <a:buFont typeface="Instrument Sans Medium"/>
              <a:buNone/>
            </a:pPr>
            <a:r>
              <a:rPr lang="en-US" sz="220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GPOs</a:t>
            </a:r>
            <a:endParaRPr sz="2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23"/>
          <p:cNvSpPr/>
          <p:nvPr/>
        </p:nvSpPr>
        <p:spPr>
          <a:xfrm>
            <a:off x="9988868" y="5904548"/>
            <a:ext cx="3590400" cy="108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None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Enforce security policies, software configs &amp; access restrictions</a:t>
            </a:r>
            <a:endParaRPr sz="1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23"/>
          <p:cNvSpPr/>
          <p:nvPr/>
        </p:nvSpPr>
        <p:spPr>
          <a:xfrm>
            <a:off x="12879421" y="7772400"/>
            <a:ext cx="1653600" cy="369600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4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4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DFDFE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0" name="Google Shape;140;p24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24"/>
          <p:cNvSpPr/>
          <p:nvPr/>
        </p:nvSpPr>
        <p:spPr>
          <a:xfrm>
            <a:off x="650475" y="346625"/>
            <a:ext cx="7605900" cy="6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100"/>
              <a:buFont typeface="Instrument Sans Medium"/>
              <a:buNone/>
            </a:pPr>
            <a:r>
              <a:rPr lang="en-US" sz="3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CTF Analysis &amp; Key Findings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24"/>
          <p:cNvSpPr/>
          <p:nvPr/>
        </p:nvSpPr>
        <p:spPr>
          <a:xfrm>
            <a:off x="769025" y="1228225"/>
            <a:ext cx="7831200" cy="6502500"/>
          </a:xfrm>
          <a:prstGeom prst="roundRect">
            <a:avLst>
              <a:gd name="adj" fmla="val 1720"/>
            </a:avLst>
          </a:prstGeom>
          <a:solidFill>
            <a:srgbClr val="43434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24"/>
          <p:cNvSpPr/>
          <p:nvPr/>
        </p:nvSpPr>
        <p:spPr>
          <a:xfrm>
            <a:off x="1025825" y="1406025"/>
            <a:ext cx="7317600" cy="57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This CTF task involved performing basic security steps such as reconnaissance, scanning, and system enumeration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During the process, several security weaknesses were discovered in different parts of the system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Some sensitive information was stored in plain text inside system and configuration files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The web server was not properly configured, which allowed access to restricted folders and internal data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Access control was not strictly enforced, making it possible for users to perform actions beyond their permissions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Services like DNS and Active Directory exposed useful internal details that could support further attacks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At the network level, improper DHCP configuration made it possible for unauthorized devices to connect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44" name="Google Shape;144;p2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451662" y="998826"/>
            <a:ext cx="4871076" cy="27436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342563" y="4411700"/>
            <a:ext cx="5089275" cy="2287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5"/>
          <p:cNvSpPr/>
          <p:nvPr/>
        </p:nvSpPr>
        <p:spPr>
          <a:xfrm>
            <a:off x="769025" y="356936"/>
            <a:ext cx="10101900" cy="6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100"/>
              <a:buFont typeface="Instrument Sans Medium"/>
              <a:buNone/>
            </a:pPr>
            <a:r>
              <a:rPr lang="en-US" sz="41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GAIA Security Architecture — CheckPoint</a:t>
            </a:r>
            <a:endParaRPr sz="4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25"/>
          <p:cNvSpPr/>
          <p:nvPr/>
        </p:nvSpPr>
        <p:spPr>
          <a:xfrm>
            <a:off x="6485474" y="1614700"/>
            <a:ext cx="2703000" cy="28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1776"/>
              <a:buFont typeface="Instrument Sans Medium"/>
              <a:buNone/>
            </a:pPr>
            <a:r>
              <a:rPr lang="en-US" sz="2382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Three-Component Model</a:t>
            </a:r>
            <a:endParaRPr sz="238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25"/>
          <p:cNvSpPr/>
          <p:nvPr/>
        </p:nvSpPr>
        <p:spPr>
          <a:xfrm>
            <a:off x="6635362" y="2859107"/>
            <a:ext cx="361500" cy="2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386"/>
              <a:buFont typeface="Instrument Sans"/>
              <a:buNone/>
            </a:pPr>
            <a:r>
              <a:rPr lang="en-US" sz="1992" b="0" i="0" u="none" strike="noStrike" cap="none">
                <a:solidFill>
                  <a:srgbClr val="C7CDD6"/>
                </a:solidFill>
                <a:latin typeface="Instrument Sans"/>
                <a:ea typeface="Instrument Sans"/>
                <a:cs typeface="Instrument Sans"/>
                <a:sym typeface="Instrument Sans"/>
              </a:rPr>
              <a:t>01</a:t>
            </a:r>
            <a:endParaRPr sz="199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25"/>
          <p:cNvSpPr/>
          <p:nvPr/>
        </p:nvSpPr>
        <p:spPr>
          <a:xfrm>
            <a:off x="6940162" y="2824771"/>
            <a:ext cx="3525000" cy="19800"/>
          </a:xfrm>
          <a:prstGeom prst="rect">
            <a:avLst/>
          </a:prstGeom>
          <a:solidFill>
            <a:srgbClr val="FDC4C4"/>
          </a:solidFill>
          <a:ln>
            <a:noFill/>
          </a:ln>
        </p:spPr>
        <p:txBody>
          <a:bodyPr spcFirstLastPara="1" wrap="square" lIns="79200" tIns="39575" rIns="79200" bIns="3957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5"/>
              <a:buFont typeface="Arial"/>
              <a:buNone/>
            </a:pPr>
            <a:endParaRPr sz="2165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25"/>
          <p:cNvSpPr/>
          <p:nvPr/>
        </p:nvSpPr>
        <p:spPr>
          <a:xfrm>
            <a:off x="6940162" y="2954712"/>
            <a:ext cx="2784900" cy="28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76"/>
              <a:buFont typeface="Instrument Sans Medium"/>
              <a:buNone/>
            </a:pPr>
            <a:r>
              <a:rPr lang="en-US" sz="2382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A-GW — Security Gateway</a:t>
            </a:r>
            <a:endParaRPr sz="238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25"/>
          <p:cNvSpPr/>
          <p:nvPr/>
        </p:nvSpPr>
        <p:spPr>
          <a:xfrm>
            <a:off x="6940162" y="3858298"/>
            <a:ext cx="3525000" cy="5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386"/>
              <a:buFont typeface="Inter"/>
              <a:buNone/>
            </a:pPr>
            <a:r>
              <a:rPr lang="en-US" sz="1992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Filters perimeter traffic and enforces firewall policies</a:t>
            </a:r>
            <a:endParaRPr sz="199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25"/>
          <p:cNvSpPr/>
          <p:nvPr/>
        </p:nvSpPr>
        <p:spPr>
          <a:xfrm>
            <a:off x="10465162" y="2728512"/>
            <a:ext cx="361500" cy="2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386"/>
              <a:buFont typeface="Instrument Sans"/>
              <a:buNone/>
            </a:pPr>
            <a:r>
              <a:rPr lang="en-US" sz="1992" b="0" i="0" u="none" strike="noStrike" cap="none">
                <a:solidFill>
                  <a:srgbClr val="C7CDD6"/>
                </a:solidFill>
                <a:latin typeface="Instrument Sans"/>
                <a:ea typeface="Instrument Sans"/>
                <a:cs typeface="Instrument Sans"/>
                <a:sym typeface="Instrument Sans"/>
              </a:rPr>
              <a:t>02</a:t>
            </a:r>
            <a:endParaRPr sz="199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25"/>
          <p:cNvSpPr/>
          <p:nvPr/>
        </p:nvSpPr>
        <p:spPr>
          <a:xfrm>
            <a:off x="10631582" y="2824771"/>
            <a:ext cx="3525000" cy="19800"/>
          </a:xfrm>
          <a:prstGeom prst="rect">
            <a:avLst/>
          </a:prstGeom>
          <a:solidFill>
            <a:srgbClr val="FDC4C4"/>
          </a:solidFill>
          <a:ln>
            <a:noFill/>
          </a:ln>
        </p:spPr>
        <p:txBody>
          <a:bodyPr spcFirstLastPara="1" wrap="square" lIns="79200" tIns="39575" rIns="79200" bIns="3957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5"/>
              <a:buFont typeface="Arial"/>
              <a:buNone/>
            </a:pPr>
            <a:endParaRPr sz="2165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25"/>
          <p:cNvSpPr/>
          <p:nvPr/>
        </p:nvSpPr>
        <p:spPr>
          <a:xfrm>
            <a:off x="10645912" y="3018505"/>
            <a:ext cx="3171300" cy="28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76"/>
              <a:buFont typeface="Instrument Sans Medium"/>
              <a:buNone/>
            </a:pPr>
            <a:r>
              <a:rPr lang="en-US" sz="2382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A-SMS — Management Server</a:t>
            </a:r>
            <a:endParaRPr sz="238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25"/>
          <p:cNvSpPr/>
          <p:nvPr/>
        </p:nvSpPr>
        <p:spPr>
          <a:xfrm>
            <a:off x="10631582" y="3858298"/>
            <a:ext cx="3525000" cy="5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386"/>
              <a:buFont typeface="Inter"/>
              <a:buNone/>
            </a:pPr>
            <a:r>
              <a:rPr lang="en-US" sz="1992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Centralised policy management, logging, and reporting</a:t>
            </a:r>
            <a:endParaRPr sz="199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25"/>
          <p:cNvSpPr/>
          <p:nvPr/>
        </p:nvSpPr>
        <p:spPr>
          <a:xfrm>
            <a:off x="6635362" y="5257346"/>
            <a:ext cx="361500" cy="2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386"/>
              <a:buFont typeface="Instrument Sans"/>
              <a:buNone/>
            </a:pPr>
            <a:r>
              <a:rPr lang="en-US" sz="1992" b="0" i="0" u="none" strike="noStrike" cap="none">
                <a:solidFill>
                  <a:srgbClr val="C7CDD6"/>
                </a:solidFill>
                <a:latin typeface="Instrument Sans"/>
                <a:ea typeface="Instrument Sans"/>
                <a:cs typeface="Instrument Sans"/>
                <a:sym typeface="Instrument Sans"/>
              </a:rPr>
              <a:t>03</a:t>
            </a:r>
            <a:endParaRPr sz="199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25"/>
          <p:cNvSpPr/>
          <p:nvPr/>
        </p:nvSpPr>
        <p:spPr>
          <a:xfrm>
            <a:off x="6940162" y="5223010"/>
            <a:ext cx="7216800" cy="19800"/>
          </a:xfrm>
          <a:prstGeom prst="rect">
            <a:avLst/>
          </a:prstGeom>
          <a:solidFill>
            <a:srgbClr val="FDC4C4"/>
          </a:solidFill>
          <a:ln>
            <a:noFill/>
          </a:ln>
        </p:spPr>
        <p:txBody>
          <a:bodyPr spcFirstLastPara="1" wrap="square" lIns="79200" tIns="39575" rIns="79200" bIns="3957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5"/>
              <a:buFont typeface="Arial"/>
              <a:buNone/>
            </a:pPr>
            <a:endParaRPr sz="2165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25"/>
          <p:cNvSpPr/>
          <p:nvPr/>
        </p:nvSpPr>
        <p:spPr>
          <a:xfrm>
            <a:off x="6940162" y="5352949"/>
            <a:ext cx="2454900" cy="28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76"/>
              <a:buFont typeface="Instrument Sans Medium"/>
              <a:buNone/>
            </a:pPr>
            <a:r>
              <a:rPr lang="en-US" sz="2382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A-GUI — SmartConsole</a:t>
            </a:r>
            <a:endParaRPr sz="238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25"/>
          <p:cNvSpPr/>
          <p:nvPr/>
        </p:nvSpPr>
        <p:spPr>
          <a:xfrm>
            <a:off x="6940162" y="6307956"/>
            <a:ext cx="7216800" cy="2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386"/>
              <a:buFont typeface="Inter"/>
              <a:buNone/>
            </a:pPr>
            <a:r>
              <a:rPr lang="en-US" sz="1992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Admin interface for configuring and deploying security rules</a:t>
            </a:r>
            <a:endParaRPr sz="1992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25"/>
          <p:cNvSpPr/>
          <p:nvPr/>
        </p:nvSpPr>
        <p:spPr>
          <a:xfrm>
            <a:off x="12874310" y="6585724"/>
            <a:ext cx="1432500" cy="320100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79200" tIns="39575" rIns="79200" bIns="395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59"/>
              <a:buFont typeface="Arial"/>
              <a:buNone/>
            </a:pPr>
            <a:endParaRPr sz="1559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6" name="Google Shape;166;p25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7781425"/>
            <a:ext cx="14630400" cy="4481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2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89450" y="1310350"/>
            <a:ext cx="3785149" cy="2124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2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960911" y="3675938"/>
            <a:ext cx="3270565" cy="18358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2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54670" y="5752725"/>
            <a:ext cx="3454716" cy="19210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6"/>
          <p:cNvSpPr/>
          <p:nvPr/>
        </p:nvSpPr>
        <p:spPr>
          <a:xfrm>
            <a:off x="793800" y="920675"/>
            <a:ext cx="7535400" cy="6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61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200"/>
              <a:buFont typeface="Instrument Sans Medium"/>
              <a:buNone/>
            </a:pPr>
            <a:r>
              <a:rPr lang="en-US" sz="3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DNS &amp; Active Directory Security Issues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26"/>
          <p:cNvSpPr/>
          <p:nvPr/>
        </p:nvSpPr>
        <p:spPr>
          <a:xfrm>
            <a:off x="641392" y="2020550"/>
            <a:ext cx="7535400" cy="53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6512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150"/>
              <a:buFont typeface="Inter"/>
              <a:buChar char="●"/>
            </a:pPr>
            <a:r>
              <a:rPr lang="en-US" sz="21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DNS settings were not fully secured, which allowed internal records to be visible and helped in gathering system details</a:t>
            </a:r>
            <a:endParaRPr sz="21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6512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150"/>
              <a:buFont typeface="Inter"/>
              <a:buChar char="●"/>
            </a:pPr>
            <a:r>
              <a:rPr lang="en-US" sz="21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Because of this, attacks like DNS spoofing and cache poisoning became more likely</a:t>
            </a:r>
            <a:endParaRPr sz="21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6512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150"/>
              <a:buFont typeface="Inter"/>
              <a:buChar char="●"/>
            </a:pPr>
            <a:r>
              <a:rPr lang="en-US" sz="21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In Active Directory, permission controls were not strict enough, so users could gain access beyond their intended level</a:t>
            </a:r>
            <a:endParaRPr sz="21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6512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150"/>
              <a:buFont typeface="Inter"/>
              <a:buChar char="●"/>
            </a:pPr>
            <a:r>
              <a:rPr lang="en-US" sz="21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This made it easier for an attacker to move within the network and reach sensitive data</a:t>
            </a:r>
            <a:endParaRPr sz="21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77" name="Google Shape;177;p26"/>
          <p:cNvSpPr/>
          <p:nvPr/>
        </p:nvSpPr>
        <p:spPr>
          <a:xfrm>
            <a:off x="12879421" y="7772400"/>
            <a:ext cx="1653702" cy="369651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8" name="Google Shape;17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312275" y="2424088"/>
            <a:ext cx="6081075" cy="3381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7"/>
          <p:cNvSpPr/>
          <p:nvPr/>
        </p:nvSpPr>
        <p:spPr>
          <a:xfrm>
            <a:off x="793802" y="717475"/>
            <a:ext cx="10244700" cy="6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61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200"/>
              <a:buFont typeface="Instrument Sans Medium"/>
              <a:buNone/>
            </a:pPr>
            <a:r>
              <a:rPr lang="en-US" sz="3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Initial Network Setup (Unsecured)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27"/>
          <p:cNvSpPr/>
          <p:nvPr/>
        </p:nvSpPr>
        <p:spPr>
          <a:xfrm>
            <a:off x="6698899" y="2257600"/>
            <a:ext cx="7455300" cy="235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The network was spread across two locations, Swansea and London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It was running important services such as Active Directory, DNS, DHCP, and IIS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At the beginning, no firewall or traffic filtering was in place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Also, there was no proper monitoring or logging system to track activities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Because of these missing controls, the network was exposed to unauthorized access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This made it easier for attackers to move inside the network and reach other systems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86" name="Google Shape;186;p27"/>
          <p:cNvSpPr/>
          <p:nvPr/>
        </p:nvSpPr>
        <p:spPr>
          <a:xfrm>
            <a:off x="12879421" y="7772400"/>
            <a:ext cx="1653600" cy="369600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7" name="Google Shape;187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02275" y="1789374"/>
            <a:ext cx="4553074" cy="2531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2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92000" y="5156752"/>
            <a:ext cx="4373626" cy="2431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8"/>
          <p:cNvSpPr/>
          <p:nvPr/>
        </p:nvSpPr>
        <p:spPr>
          <a:xfrm>
            <a:off x="793802" y="717475"/>
            <a:ext cx="10244700" cy="6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61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200"/>
              <a:buFont typeface="Instrument Sans Medium"/>
              <a:buNone/>
            </a:pPr>
            <a:r>
              <a:rPr lang="en-US" sz="3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Secure Network Architecture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28"/>
          <p:cNvSpPr/>
          <p:nvPr/>
        </p:nvSpPr>
        <p:spPr>
          <a:xfrm>
            <a:off x="6698899" y="2257600"/>
            <a:ext cx="7455300" cy="235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 multi-layered security setup was applied to improve overall network protection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All network traffic is routed through a security gateway that helps control and filter communication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 central management system is used to manage and apply security policies across all components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6075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50"/>
              <a:buFont typeface="Inter"/>
              <a:buChar char="●"/>
            </a:pPr>
            <a:r>
              <a:rPr lang="en-US" sz="18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Monitoring and administrative activities are performed using SmartConsole, providing better control and visibility</a:t>
            </a: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l" rtl="0">
              <a:lnSpc>
                <a:spcPct val="15757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50"/>
              <a:buFont typeface="Arial"/>
              <a:buNone/>
            </a:pPr>
            <a:endParaRPr sz="18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96" name="Google Shape;196;p28"/>
          <p:cNvSpPr/>
          <p:nvPr/>
        </p:nvSpPr>
        <p:spPr>
          <a:xfrm>
            <a:off x="12879421" y="7772400"/>
            <a:ext cx="1653600" cy="369600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7" name="Google Shape;197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22400" y="1992950"/>
            <a:ext cx="4441199" cy="2469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22400" y="5387506"/>
            <a:ext cx="4441199" cy="24695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9"/>
          <p:cNvSpPr/>
          <p:nvPr/>
        </p:nvSpPr>
        <p:spPr>
          <a:xfrm>
            <a:off x="522881" y="542100"/>
            <a:ext cx="93093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450"/>
              <a:buFont typeface="Instrument Sans Medium"/>
              <a:buNone/>
            </a:pPr>
            <a:r>
              <a:rPr lang="en-US" sz="335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Secure Network Transformation</a:t>
            </a:r>
            <a:endParaRPr sz="33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9"/>
          <p:cNvSpPr/>
          <p:nvPr/>
        </p:nvSpPr>
        <p:spPr>
          <a:xfrm>
            <a:off x="5305975" y="2125075"/>
            <a:ext cx="8865300" cy="108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Char char="●"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The network was enhanced by deploying the Check Point GAIA system</a:t>
            </a:r>
            <a:endParaRPr sz="17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Char char="●"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 firewall (security gateway) was set up to regulate and protect incoming and outgoing traffic</a:t>
            </a:r>
            <a:endParaRPr sz="17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Char char="●"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 central management server was introduced to manage security settings from a single point</a:t>
            </a:r>
            <a:endParaRPr sz="17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Char char="●"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Monitoring and administrative control were improved by integrating all operations together</a:t>
            </a:r>
            <a:endParaRPr sz="17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750"/>
              <a:buFont typeface="Inter"/>
              <a:buChar char="●"/>
            </a:pPr>
            <a:r>
              <a:rPr lang="en-US" sz="17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Overall, traffic is now properly controlled and filtered, which helps reduce potential security threats</a:t>
            </a:r>
            <a:endParaRPr sz="17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06" name="Google Shape;206;p29"/>
          <p:cNvSpPr/>
          <p:nvPr/>
        </p:nvSpPr>
        <p:spPr>
          <a:xfrm>
            <a:off x="12879421" y="7772400"/>
            <a:ext cx="1653702" cy="369651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7" name="Google Shape;207;p2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89450" y="3078325"/>
            <a:ext cx="4719908" cy="2645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30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3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DFDFE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5" name="Google Shape;215;p30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30"/>
          <p:cNvSpPr/>
          <p:nvPr/>
        </p:nvSpPr>
        <p:spPr>
          <a:xfrm>
            <a:off x="650475" y="346625"/>
            <a:ext cx="7605900" cy="6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100"/>
              <a:buFont typeface="Instrument Sans Medium"/>
              <a:buNone/>
            </a:pPr>
            <a:r>
              <a:rPr lang="en-US" sz="3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Firewall Rules &amp; Advanced Security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30"/>
          <p:cNvSpPr/>
          <p:nvPr/>
        </p:nvSpPr>
        <p:spPr>
          <a:xfrm>
            <a:off x="769025" y="1228225"/>
            <a:ext cx="7831200" cy="6502500"/>
          </a:xfrm>
          <a:prstGeom prst="roundRect">
            <a:avLst>
              <a:gd name="adj" fmla="val 1720"/>
            </a:avLst>
          </a:prstGeom>
          <a:solidFill>
            <a:srgbClr val="43434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30"/>
          <p:cNvSpPr/>
          <p:nvPr/>
        </p:nvSpPr>
        <p:spPr>
          <a:xfrm>
            <a:off x="1025825" y="1406025"/>
            <a:ext cx="7317600" cy="57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Firewall rules were set based on a least access approach, where only required traffic is allowed and everything else is restricted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Insecure services like Telnet were disabled, and SSH access was limited to trusted admin users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An Intrusion Prevention System was used to identify and block threats such as injection and overflow attacks instantly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Encrypted VPN connections were created to secure communication between different network sites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Access control was linked with user identity, using roles defined in Active Directory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4290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1800"/>
              <a:buFont typeface="Inter"/>
              <a:buChar char="●"/>
            </a:pPr>
            <a:r>
              <a:rPr lang="en-US" sz="180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 Zero Trust model was applied, meaning every user must be verified before getting access, no matter where they connect from</a:t>
            </a: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0" algn="l" rtl="0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19" name="Google Shape;219;p3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260550" y="4092000"/>
            <a:ext cx="5253350" cy="3638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0" name="Google Shape;220;p3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260550" y="346625"/>
            <a:ext cx="5159128" cy="3421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31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31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DFDFE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28" name="Google Shape;228;p31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9" name="Google Shape;229;p31"/>
          <p:cNvSpPr/>
          <p:nvPr/>
        </p:nvSpPr>
        <p:spPr>
          <a:xfrm>
            <a:off x="650475" y="346625"/>
            <a:ext cx="7605900" cy="6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100"/>
              <a:buFont typeface="Instrument Sans Medium"/>
              <a:buNone/>
            </a:pPr>
            <a:r>
              <a:rPr lang="en-US" sz="3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Gateway &amp; Object Management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31"/>
          <p:cNvSpPr/>
          <p:nvPr/>
        </p:nvSpPr>
        <p:spPr>
          <a:xfrm>
            <a:off x="1284950" y="1228225"/>
            <a:ext cx="12022800" cy="6502500"/>
          </a:xfrm>
          <a:prstGeom prst="roundRect">
            <a:avLst>
              <a:gd name="adj" fmla="val 1720"/>
            </a:avLst>
          </a:prstGeom>
          <a:solidFill>
            <a:srgbClr val="43434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31"/>
          <p:cNvSpPr/>
          <p:nvPr/>
        </p:nvSpPr>
        <p:spPr>
          <a:xfrm>
            <a:off x="1555900" y="1406025"/>
            <a:ext cx="11311500" cy="57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Security Gateway</a:t>
            </a:r>
            <a:endParaRPr sz="25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Acts as the firewall of the network, responsible for applying security policies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Observes and manages both inbound and outbound traffic flow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Prevents unauthorized access and helps keep the network secure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Object Management</a:t>
            </a:r>
            <a:endParaRPr sz="25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Used to define and organize different network elements like systems, users, and networks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Simplifies policy creation by allowing reusable configurations instead of setting everything manually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Examples include IP addresses, network ranges, servers, and user groups</a:t>
            </a:r>
            <a:endParaRPr sz="2500" b="0" i="0" u="none" strike="noStrike" cap="none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32"/>
          <p:cNvSpPr/>
          <p:nvPr/>
        </p:nvSpPr>
        <p:spPr>
          <a:xfrm>
            <a:off x="1098600" y="639575"/>
            <a:ext cx="11125200" cy="11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Policy Installation</a:t>
            </a:r>
            <a:endParaRPr sz="4400" b="0" i="0" u="none" strike="noStrike" cap="none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38" name="Google Shape;238;p32"/>
          <p:cNvSpPr/>
          <p:nvPr/>
        </p:nvSpPr>
        <p:spPr>
          <a:xfrm>
            <a:off x="929367" y="1905617"/>
            <a:ext cx="7687800" cy="32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Policy Deployment</a:t>
            </a:r>
            <a:endParaRPr sz="25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Security rules are applied to the gateway through a structured deployment process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All configurations are created and managed from a central management server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These rules only take effect once they are properly installed on the gateway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Importance</a:t>
            </a:r>
            <a:endParaRPr sz="25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Ensures that security policies are enforced immediately after deployment</a:t>
            </a:r>
            <a:endParaRPr sz="25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ial"/>
              <a:buChar char="●"/>
            </a:pPr>
            <a:r>
              <a:rPr lang="en-US" sz="25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Helps maintain centralized control and better management of network security</a:t>
            </a:r>
            <a:endParaRPr sz="3316" b="0" i="0" u="none" strike="noStrike" cap="none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39" name="Google Shape;239;p32"/>
          <p:cNvSpPr/>
          <p:nvPr/>
        </p:nvSpPr>
        <p:spPr>
          <a:xfrm>
            <a:off x="12879421" y="7772400"/>
            <a:ext cx="1653600" cy="369600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40" name="Google Shape;240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820375" y="2836950"/>
            <a:ext cx="5640699" cy="31703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Google Shape;246;p33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33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DFDFE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48" name="Google Shape;248;p33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33"/>
          <p:cNvSpPr/>
          <p:nvPr/>
        </p:nvSpPr>
        <p:spPr>
          <a:xfrm>
            <a:off x="650475" y="346625"/>
            <a:ext cx="7605900" cy="6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100"/>
              <a:buFont typeface="Instrument Sans Medium"/>
              <a:buNone/>
            </a:pPr>
            <a:r>
              <a:rPr lang="en-US" sz="32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Security Blade Policy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0" name="Google Shape;250;p33"/>
          <p:cNvSpPr/>
          <p:nvPr/>
        </p:nvSpPr>
        <p:spPr>
          <a:xfrm>
            <a:off x="1284950" y="1228225"/>
            <a:ext cx="12022800" cy="6502500"/>
          </a:xfrm>
          <a:prstGeom prst="roundRect">
            <a:avLst>
              <a:gd name="adj" fmla="val 1720"/>
            </a:avLst>
          </a:prstGeom>
          <a:solidFill>
            <a:srgbClr val="43434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33"/>
          <p:cNvSpPr/>
          <p:nvPr/>
        </p:nvSpPr>
        <p:spPr>
          <a:xfrm>
            <a:off x="1555900" y="1406025"/>
            <a:ext cx="8111100" cy="57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None/>
            </a:pPr>
            <a:r>
              <a:rPr lang="en-US" sz="2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Blade Policy Implementation</a:t>
            </a:r>
            <a:endParaRPr sz="26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937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Char char="●"/>
            </a:pPr>
            <a:r>
              <a:rPr lang="en-US" sz="2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Different security blades like Firewall, IPS, and Anti-malware are used to secure the network in multiple layers</a:t>
            </a:r>
            <a:endParaRPr sz="2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937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Char char="●"/>
            </a:pPr>
            <a:r>
              <a:rPr lang="en-US" sz="2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Each blade works with its own policy rules depending on its role and functionality</a:t>
            </a:r>
            <a:endParaRPr sz="2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937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Char char="●"/>
            </a:pPr>
            <a:r>
              <a:rPr lang="en-US" sz="2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These policies must be applied to the gateway to become active and start protecting the system</a:t>
            </a:r>
            <a:endParaRPr sz="2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None/>
            </a:pPr>
            <a:r>
              <a:rPr lang="en-US" sz="26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Benefits</a:t>
            </a:r>
            <a:endParaRPr sz="26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937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Char char="●"/>
            </a:pPr>
            <a:r>
              <a:rPr lang="en-US" sz="2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Strengthens overall security by adding layered protection</a:t>
            </a:r>
            <a:endParaRPr sz="2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937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Char char="●"/>
            </a:pPr>
            <a:r>
              <a:rPr lang="en-US" sz="2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Helps in better identification and prevention of potential threats</a:t>
            </a:r>
            <a:endParaRPr sz="40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2" name="Google Shape;252;p3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429300" y="2892325"/>
            <a:ext cx="4915801" cy="2759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"/>
          <p:cNvSpPr/>
          <p:nvPr/>
        </p:nvSpPr>
        <p:spPr>
          <a:xfrm>
            <a:off x="1098600" y="639575"/>
            <a:ext cx="11125200" cy="11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chemeClr val="lt1"/>
                </a:solidFill>
                <a:latin typeface="Garamond"/>
                <a:ea typeface="Garamond"/>
                <a:cs typeface="Garamond"/>
                <a:sym typeface="Garamond"/>
              </a:rPr>
              <a:t>Blade Installation Issues</a:t>
            </a:r>
            <a:endParaRPr sz="4400" b="0" i="0" u="none" strike="noStrike" cap="none">
              <a:solidFill>
                <a:schemeClr val="lt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59" name="Google Shape;259;p34"/>
          <p:cNvSpPr/>
          <p:nvPr/>
        </p:nvSpPr>
        <p:spPr>
          <a:xfrm>
            <a:off x="1386550" y="2297650"/>
            <a:ext cx="12310500" cy="497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Policy Installation Failure</a:t>
            </a:r>
            <a:endParaRPr sz="22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683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●"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This problem happens when the security blade policy does not get applied properly on the gateway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Common Causes</a:t>
            </a:r>
            <a:endParaRPr sz="22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683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●"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Communication issues between the gateway and the management server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●"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License not configured correctly or expired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●"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Mistakes in policy settings or system configuration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●"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Problems in Secure Internal Communication (SIC) setup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Impact</a:t>
            </a:r>
            <a:endParaRPr sz="22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683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●"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Some security features may stop working correctly, which can reduce the overall protection of the system</a:t>
            </a:r>
            <a:endParaRPr sz="36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0" name="Google Shape;260;p34"/>
          <p:cNvSpPr/>
          <p:nvPr/>
        </p:nvSpPr>
        <p:spPr>
          <a:xfrm>
            <a:off x="12879421" y="7772400"/>
            <a:ext cx="1653600" cy="369600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35"/>
          <p:cNvSpPr/>
          <p:nvPr/>
        </p:nvSpPr>
        <p:spPr>
          <a:xfrm>
            <a:off x="695323" y="389700"/>
            <a:ext cx="125646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4450"/>
              <a:buFont typeface="Instrument Sans Medium"/>
              <a:buNone/>
            </a:pPr>
            <a:r>
              <a:rPr lang="en-US" sz="305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Security Testing &amp; Advanced Protection</a:t>
            </a:r>
            <a:endParaRPr sz="30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35"/>
          <p:cNvSpPr/>
          <p:nvPr/>
        </p:nvSpPr>
        <p:spPr>
          <a:xfrm>
            <a:off x="695325" y="1396950"/>
            <a:ext cx="13137300" cy="637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58775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ter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Network connectivity was tested to make sure systems were able to communicate smoothly across different domains</a:t>
            </a:r>
            <a:endParaRPr sz="20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58775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ter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DNS was verified to ensure domain names were correctly resolving to their respective IP addresses</a:t>
            </a:r>
            <a:endParaRPr sz="20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58775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ter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Access control policies were checked, where permitted services worked normally and restricted ones were effectively blocked</a:t>
            </a:r>
            <a:endParaRPr sz="20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58775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ter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Firewall logs were reviewed to confirm that all security rules were functioning as intended</a:t>
            </a:r>
            <a:endParaRPr sz="20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58775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ter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Additional security layers were applied, including an intrusion prevention system to identify and stop malicious activity</a:t>
            </a:r>
            <a:endParaRPr sz="20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58775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ter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Anti-malware tools and application controls were used to minimize risks from harmful programs and unauthorized applications</a:t>
            </a:r>
            <a:endParaRPr sz="20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marR="0" lvl="0" indent="-358775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ter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ter"/>
                <a:ea typeface="Inter"/>
                <a:cs typeface="Inter"/>
                <a:sym typeface="Inter"/>
              </a:rPr>
              <a:t>Identity-based controls along with a Zero Trust approach helped strengthen the overall security of the network</a:t>
            </a:r>
            <a:endParaRPr sz="2050" b="0" i="0" u="none" strike="noStrike" cap="none">
              <a:solidFill>
                <a:srgbClr val="C7CDD6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68" name="Google Shape;268;p35"/>
          <p:cNvSpPr/>
          <p:nvPr/>
        </p:nvSpPr>
        <p:spPr>
          <a:xfrm>
            <a:off x="12879421" y="7772400"/>
            <a:ext cx="1653600" cy="369600"/>
          </a:xfrm>
          <a:prstGeom prst="rect">
            <a:avLst/>
          </a:prstGeom>
          <a:solidFill>
            <a:srgbClr val="2424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69" name="Google Shape;269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04250" y="5414750"/>
            <a:ext cx="4671625" cy="2625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6"/>
          <p:cNvSpPr/>
          <p:nvPr/>
        </p:nvSpPr>
        <p:spPr>
          <a:xfrm>
            <a:off x="793808" y="869400"/>
            <a:ext cx="7704900" cy="53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57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3300"/>
              <a:buFont typeface="Instrument Sans Medium"/>
              <a:buNone/>
            </a:pPr>
            <a:r>
              <a:rPr lang="en-US" sz="33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Final Evaluation &amp; Conclusion</a:t>
            </a:r>
            <a:endParaRPr sz="3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36"/>
          <p:cNvSpPr/>
          <p:nvPr/>
        </p:nvSpPr>
        <p:spPr>
          <a:xfrm>
            <a:off x="793800" y="1592350"/>
            <a:ext cx="13529700" cy="6477000"/>
          </a:xfrm>
          <a:prstGeom prst="roundRect">
            <a:avLst>
              <a:gd name="adj" fmla="val 2203"/>
            </a:avLst>
          </a:prstGeom>
          <a:solidFill>
            <a:srgbClr val="43434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36"/>
          <p:cNvSpPr/>
          <p:nvPr/>
        </p:nvSpPr>
        <p:spPr>
          <a:xfrm>
            <a:off x="929933" y="1914992"/>
            <a:ext cx="8821800" cy="600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marR="0" lvl="0" indent="-358775" algn="l" rtl="0">
              <a:lnSpc>
                <a:spcPct val="124242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strument Sans Medium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This project presented a practical enterprise network environment using services such as Active Directory, DNS, DHCP, and IIS</a:t>
            </a:r>
            <a:endParaRPr sz="2050" b="0" i="0" u="none" strike="noStrike" cap="none">
              <a:solidFill>
                <a:srgbClr val="C7CDD6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  <a:p>
            <a:pPr marL="457200" marR="0" lvl="0" indent="-358775" algn="l" rtl="0">
              <a:lnSpc>
                <a:spcPct val="124242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strument Sans Medium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The CTF activity helped uncover several important issues, most of which were due to incorrect configurations rather than system flaws</a:t>
            </a:r>
            <a:endParaRPr sz="2050" b="0" i="0" u="none" strike="noStrike" cap="none">
              <a:solidFill>
                <a:srgbClr val="C7CDD6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  <a:p>
            <a:pPr marL="457200" marR="0" lvl="0" indent="-358775" algn="l" rtl="0">
              <a:lnSpc>
                <a:spcPct val="124242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strument Sans Medium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The introduction of Check Point GAIA along with centralized management improved overall control and security handling</a:t>
            </a:r>
            <a:endParaRPr sz="2050" b="0" i="0" u="none" strike="noStrike" cap="none">
              <a:solidFill>
                <a:srgbClr val="C7CDD6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  <a:p>
            <a:pPr marL="457200" marR="0" lvl="0" indent="-358775" algn="l" rtl="0">
              <a:lnSpc>
                <a:spcPct val="124242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strument Sans Medium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Applying multiple layers of protection, including firewall, IPS, VPN, and identity-based access, helped minimise potential attack paths</a:t>
            </a:r>
            <a:endParaRPr sz="2050" b="0" i="0" u="none" strike="noStrike" cap="none">
              <a:solidFill>
                <a:srgbClr val="C7CDD6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  <a:p>
            <a:pPr marL="457200" marR="0" lvl="0" indent="-358775" algn="l" rtl="0">
              <a:lnSpc>
                <a:spcPct val="124242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strument Sans Medium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Although the security design is effective, it can add complexity and requires proper administration and regular monitoring</a:t>
            </a:r>
            <a:endParaRPr sz="2050" b="0" i="0" u="none" strike="noStrike" cap="none">
              <a:solidFill>
                <a:srgbClr val="C7CDD6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  <a:p>
            <a:pPr marL="457200" marR="0" lvl="0" indent="-358775" algn="l" rtl="0">
              <a:lnSpc>
                <a:spcPct val="124242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strument Sans Medium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Security is not a one-time task, and continuous updates along with monitoring are necessary</a:t>
            </a:r>
            <a:endParaRPr sz="2050" b="0" i="0" u="none" strike="noStrike" cap="none">
              <a:solidFill>
                <a:srgbClr val="C7CDD6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  <a:p>
            <a:pPr marL="457200" marR="0" lvl="0" indent="-358775" algn="l" rtl="0">
              <a:lnSpc>
                <a:spcPct val="124242"/>
              </a:lnSpc>
              <a:spcBef>
                <a:spcPts val="0"/>
              </a:spcBef>
              <a:spcAft>
                <a:spcPts val="0"/>
              </a:spcAft>
              <a:buClr>
                <a:srgbClr val="C7CDD6"/>
              </a:buClr>
              <a:buSzPts val="2050"/>
              <a:buFont typeface="Instrument Sans Medium"/>
              <a:buChar char="●"/>
            </a:pPr>
            <a:r>
              <a:rPr lang="en-US" sz="2050" b="0" i="0" u="none" strike="noStrike" cap="none">
                <a:solidFill>
                  <a:srgbClr val="C7CDD6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In the future, enhancements like AI-driven threat detection and stronger Zero Trust strategies can further improve protection</a:t>
            </a:r>
            <a:endParaRPr sz="2050" b="0" i="0" u="none" strike="noStrike" cap="none">
              <a:solidFill>
                <a:srgbClr val="C7CDD6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  <p:pic>
        <p:nvPicPr>
          <p:cNvPr id="278" name="Google Shape;278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51725" y="3486473"/>
            <a:ext cx="4334823" cy="2435674"/>
          </a:xfrm>
          <a:prstGeom prst="rect">
            <a:avLst/>
          </a:prstGeom>
          <a:solidFill>
            <a:srgbClr val="434348"/>
          </a:solidFill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7"/>
          <p:cNvSpPr/>
          <p:nvPr/>
        </p:nvSpPr>
        <p:spPr>
          <a:xfrm>
            <a:off x="793808" y="869400"/>
            <a:ext cx="7704900" cy="53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57"/>
              </a:lnSpc>
              <a:spcBef>
                <a:spcPts val="0"/>
              </a:spcBef>
              <a:spcAft>
                <a:spcPts val="0"/>
              </a:spcAft>
              <a:buClr>
                <a:srgbClr val="EFD5FA"/>
              </a:buClr>
              <a:buSzPts val="3300"/>
              <a:buFont typeface="Instrument Sans Medium"/>
              <a:buNone/>
            </a:pPr>
            <a:r>
              <a:rPr lang="en-US" sz="3300" b="0" i="0" u="none" strike="noStrike" cap="none">
                <a:solidFill>
                  <a:srgbClr val="EFD5FA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rPr>
              <a:t>References</a:t>
            </a:r>
            <a:endParaRPr sz="3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37"/>
          <p:cNvSpPr/>
          <p:nvPr/>
        </p:nvSpPr>
        <p:spPr>
          <a:xfrm>
            <a:off x="793800" y="1592350"/>
            <a:ext cx="13529700" cy="6477000"/>
          </a:xfrm>
          <a:prstGeom prst="roundRect">
            <a:avLst>
              <a:gd name="adj" fmla="val 2203"/>
            </a:avLst>
          </a:prstGeom>
          <a:solidFill>
            <a:srgbClr val="43434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37"/>
          <p:cNvSpPr/>
          <p:nvPr/>
        </p:nvSpPr>
        <p:spPr>
          <a:xfrm>
            <a:off x="963800" y="1931933"/>
            <a:ext cx="13038000" cy="600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[1] W. Stallings, </a:t>
            </a: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Network Security Essentials: Applications and Standards</a:t>
            </a: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7th ed. Pearson, 2022.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[2] E. Cole, </a:t>
            </a: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Cybersecurity for Executives: A Practical Guide</a:t>
            </a: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CRC Press, 2023.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[3] National Institute of Standards and Technology, </a:t>
            </a: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Cybersecurity Framework (CSF 2.0)</a:t>
            </a: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2023.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[4] European Union Agency for Cybersecurity, </a:t>
            </a: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ENISA Threat Landscape 2024</a:t>
            </a: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2024.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[5] Cisco Systems, </a:t>
            </a: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Cisco Annual Cybersecurity Report</a:t>
            </a: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2024.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[6] International Organization for Standardization, </a:t>
            </a: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ISO/IEC 27001: Information Security Management</a:t>
            </a: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2022.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[7] Check Point Software Technologies, </a:t>
            </a: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GAIA Administration Guide</a:t>
            </a:r>
            <a:r>
              <a:rPr lang="en-US" sz="2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2024.</a:t>
            </a:r>
            <a:endParaRPr sz="2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4242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1406</Words>
  <Application>Microsoft Office PowerPoint</Application>
  <PresentationFormat>Custom</PresentationFormat>
  <Paragraphs>147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Instrument Sans Medium</vt:lpstr>
      <vt:lpstr>Arial</vt:lpstr>
      <vt:lpstr>Garamond</vt:lpstr>
      <vt:lpstr>Inter</vt:lpstr>
      <vt:lpstr>Play</vt:lpstr>
      <vt:lpstr>Calibri</vt:lpstr>
      <vt:lpstr>Instrument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Ishika Shiyani</cp:lastModifiedBy>
  <cp:revision>2</cp:revision>
  <dcterms:modified xsi:type="dcterms:W3CDTF">2026-04-28T20:22:04Z</dcterms:modified>
</cp:coreProperties>
</file>