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66" r:id="rId15"/>
  </p:sldIdLst>
  <p:sldSz cx="18288000" cy="10287000"/>
  <p:notesSz cx="6858000" cy="9144000"/>
  <p:embeddedFontLst>
    <p:embeddedFont>
      <p:font typeface="Algerian" panose="04020705040A02060702" pitchFamily="82" charset="0"/>
      <p:regular r:id="rId17"/>
    </p:embeddedFont>
    <p:embeddedFont>
      <p:font typeface="Aileron" panose="020B0604020202020204" charset="0"/>
      <p:regular r:id="rId18"/>
    </p:embeddedFont>
    <p:embeddedFont>
      <p:font typeface="Canva Sans Bold" panose="020B0604020202020204" charset="0"/>
      <p:regular r:id="rId19"/>
    </p:embeddedFont>
    <p:embeddedFont>
      <p:font typeface="Montserrat Bold" panose="020B0604020202020204" charset="0"/>
      <p:regular r:id="rId20"/>
    </p:embeddedFont>
    <p:embeddedFont>
      <p:font typeface="Open Sans Bold" panose="020B0604020202020204" charset="0"/>
      <p:regular r:id="rId21"/>
    </p:embeddedFont>
    <p:embeddedFont>
      <p:font typeface="Poppins" panose="020B0604020202020204" charset="0"/>
      <p:regular r:id="rId22"/>
    </p:embeddedFont>
    <p:embeddedFont>
      <p:font typeface="Gladiola" panose="020B0604020202020204" charset="0"/>
      <p:regular r:id="rId23"/>
    </p:embeddedFont>
    <p:embeddedFont>
      <p:font typeface="Canva Sans" panose="020B0604020202020204" charset="0"/>
      <p:regular r:id="rId24"/>
    </p:embeddedFont>
    <p:embeddedFont>
      <p:font typeface="Aileron Ultra-Bold" panose="020B0604020202020204" charset="0"/>
      <p:regular r:id="rId25"/>
    </p:embeddedFont>
    <p:embeddedFont>
      <p:font typeface="Aileron Bold" panose="020B0604020202020204" charset="0"/>
      <p:regular r:id="rId26"/>
    </p:embeddedFont>
    <p:embeddedFont>
      <p:font typeface="Calibri" panose="020F0502020204030204" pitchFamily="34" charset="0"/>
      <p:regular r:id="rId27"/>
      <p:bold r:id="rId28"/>
      <p:italic r:id="rId29"/>
      <p:boldItalic r:id="rId30"/>
    </p:embeddedFont>
    <p:embeddedFont>
      <p:font typeface="Open Sans" panose="020B0604020202020204" charset="0"/>
      <p:regular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139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2976" y="8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customXml" Target="../customXml/item3.xml"/><Relationship Id="rId21" Type="http://schemas.openxmlformats.org/officeDocument/2006/relationships/font" Target="fonts/font5.fntdata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8.fntdata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6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527A11-6D25-4A5C-A69B-37F0FEE20CF5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3CFF62-797B-46F5-866C-9BF89580A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3CFF62-797B-46F5-866C-9BF89580A64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21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11" Type="http://schemas.openxmlformats.org/officeDocument/2006/relationships/image" Target="../media/image13.jpeg"/><Relationship Id="rId5" Type="http://schemas.openxmlformats.org/officeDocument/2006/relationships/image" Target="../media/image9.png"/><Relationship Id="rId10" Type="http://schemas.openxmlformats.org/officeDocument/2006/relationships/image" Target="../media/image12.jpeg"/><Relationship Id="rId4" Type="http://schemas.openxmlformats.org/officeDocument/2006/relationships/image" Target="../media/image9.svg"/><Relationship Id="rId9" Type="http://schemas.openxmlformats.org/officeDocument/2006/relationships/image" Target="../media/image1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12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11" Type="http://schemas.openxmlformats.org/officeDocument/2006/relationships/image" Target="../media/image25.svg"/><Relationship Id="rId5" Type="http://schemas.openxmlformats.org/officeDocument/2006/relationships/image" Target="../media/image16.jpeg"/><Relationship Id="rId10" Type="http://schemas.openxmlformats.org/officeDocument/2006/relationships/image" Target="../media/image21.png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12" Type="http://schemas.openxmlformats.org/officeDocument/2006/relationships/image" Target="../media/image33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8.svg"/><Relationship Id="rId3" Type="http://schemas.openxmlformats.org/officeDocument/2006/relationships/image" Target="../media/image34.png"/><Relationship Id="rId7" Type="http://schemas.openxmlformats.org/officeDocument/2006/relationships/image" Target="../media/image42.svg"/><Relationship Id="rId12" Type="http://schemas.openxmlformats.org/officeDocument/2006/relationships/image" Target="../media/image3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6.svg"/><Relationship Id="rId5" Type="http://schemas.openxmlformats.org/officeDocument/2006/relationships/image" Target="../media/image40.svg"/><Relationship Id="rId10" Type="http://schemas.openxmlformats.org/officeDocument/2006/relationships/image" Target="../media/image38.png"/><Relationship Id="rId4" Type="http://schemas.openxmlformats.org/officeDocument/2006/relationships/image" Target="../media/image35.png"/><Relationship Id="rId9" Type="http://schemas.openxmlformats.org/officeDocument/2006/relationships/image" Target="../media/image4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svg"/><Relationship Id="rId3" Type="http://schemas.openxmlformats.org/officeDocument/2006/relationships/image" Target="../media/image1.png"/><Relationship Id="rId7" Type="http://schemas.openxmlformats.org/officeDocument/2006/relationships/image" Target="../media/image46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svg"/><Relationship Id="rId11" Type="http://schemas.openxmlformats.org/officeDocument/2006/relationships/image" Target="../media/image570.svg"/><Relationship Id="rId5" Type="http://schemas.openxmlformats.org/officeDocument/2006/relationships/image" Target="../media/image45.png"/><Relationship Id="rId10" Type="http://schemas.openxmlformats.org/officeDocument/2006/relationships/image" Target="../media/image59.svg"/><Relationship Id="rId4" Type="http://schemas.openxmlformats.org/officeDocument/2006/relationships/image" Target="../media/image44.jpeg"/><Relationship Id="rId9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13" Type="http://schemas.openxmlformats.org/officeDocument/2006/relationships/image" Target="../media/image53.png"/><Relationship Id="rId18" Type="http://schemas.openxmlformats.org/officeDocument/2006/relationships/image" Target="../media/image73.svg"/><Relationship Id="rId3" Type="http://schemas.openxmlformats.org/officeDocument/2006/relationships/image" Target="../media/image61.svg"/><Relationship Id="rId7" Type="http://schemas.openxmlformats.org/officeDocument/2006/relationships/image" Target="../media/image51.png"/><Relationship Id="rId12" Type="http://schemas.openxmlformats.org/officeDocument/2006/relationships/image" Target="../media/image40.jpeg"/><Relationship Id="rId17" Type="http://schemas.openxmlformats.org/officeDocument/2006/relationships/image" Target="../media/image55.png"/><Relationship Id="rId2" Type="http://schemas.openxmlformats.org/officeDocument/2006/relationships/image" Target="../media/image48.png"/><Relationship Id="rId16" Type="http://schemas.openxmlformats.org/officeDocument/2006/relationships/image" Target="../media/image71.svg"/><Relationship Id="rId20" Type="http://schemas.openxmlformats.org/officeDocument/2006/relationships/image" Target="../media/image7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41.jpeg"/><Relationship Id="rId5" Type="http://schemas.openxmlformats.org/officeDocument/2006/relationships/image" Target="../media/image49.jpeg"/><Relationship Id="rId15" Type="http://schemas.openxmlformats.org/officeDocument/2006/relationships/image" Target="../media/image54.png"/><Relationship Id="rId10" Type="http://schemas.openxmlformats.org/officeDocument/2006/relationships/image" Target="../media/image67.svg"/><Relationship Id="rId19" Type="http://schemas.openxmlformats.org/officeDocument/2006/relationships/image" Target="../media/image56.png"/><Relationship Id="rId4" Type="http://schemas.openxmlformats.org/officeDocument/2006/relationships/image" Target="../media/image1.png"/><Relationship Id="rId9" Type="http://schemas.openxmlformats.org/officeDocument/2006/relationships/image" Target="../media/image52.png"/><Relationship Id="rId14" Type="http://schemas.openxmlformats.org/officeDocument/2006/relationships/image" Target="../media/image69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stagram.com/s4c/?hl=en" TargetMode="External"/><Relationship Id="rId13" Type="http://schemas.openxmlformats.org/officeDocument/2006/relationships/hyperlink" Target="https://www.pembrokeshire.gov.uk/cscorporatestrategy202328/cspembsincontext" TargetMode="External"/><Relationship Id="rId18" Type="http://schemas.openxmlformats.org/officeDocument/2006/relationships/hyperlink" Target="https://www.s4c.cymru/cy/" TargetMode="External"/><Relationship Id="rId3" Type="http://schemas.openxmlformats.org/officeDocument/2006/relationships/hyperlink" Target="https://research.senedd.wales/research-articles/is-a-million-welsh-speakers-by-2050-achievable/" TargetMode="External"/><Relationship Id="rId21" Type="http://schemas.openxmlformats.org/officeDocument/2006/relationships/hyperlink" Target="https://www.s4c.cymru/en/stwnsh/" TargetMode="External"/><Relationship Id="rId7" Type="http://schemas.openxmlformats.org/officeDocument/2006/relationships/hyperlink" Target="https://www.iwa.wales/agenda/2022/11/entangled-history-the-relationship-between-s4c-and-the-bbc/" TargetMode="External"/><Relationship Id="rId12" Type="http://schemas.openxmlformats.org/officeDocument/2006/relationships/hyperlink" Target="https://doi.org/10.2167/jmmd542.0" TargetMode="External"/><Relationship Id="rId17" Type="http://schemas.openxmlformats.org/officeDocument/2006/relationships/hyperlink" Target="https://www.s4c.cymru/en/press/post/27279/cue-cyw-the-cheeky-face-of-s4cs-new-childrens-service/" TargetMode="External"/><Relationship Id="rId2" Type="http://schemas.openxmlformats.org/officeDocument/2006/relationships/hyperlink" Target="https://www.teachertoolkit.co.uk/2017/03/07/welsh-reform/" TargetMode="External"/><Relationship Id="rId16" Type="http://schemas.openxmlformats.org/officeDocument/2006/relationships/hyperlink" Target="https://www.s4c.cymru/en/learn-and-play/" TargetMode="External"/><Relationship Id="rId20" Type="http://schemas.openxmlformats.org/officeDocument/2006/relationships/hyperlink" Target="https://www.s4c.cymru/en/entertainment/hansh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ogos.fandom.com/" TargetMode="External"/><Relationship Id="rId11" Type="http://schemas.openxmlformats.org/officeDocument/2006/relationships/hyperlink" Target="https://doi.org/10.1093/parlij/gsg073" TargetMode="External"/><Relationship Id="rId5" Type="http://schemas.openxmlformats.org/officeDocument/2006/relationships/hyperlink" Target="https://www.facebook.com/S4C/?locale=en_GB" TargetMode="External"/><Relationship Id="rId15" Type="http://schemas.openxmlformats.org/officeDocument/2006/relationships/hyperlink" Target="https://www.s4c.cymru/en/how-to-watch-s4c/" TargetMode="External"/><Relationship Id="rId10" Type="http://schemas.openxmlformats.org/officeDocument/2006/relationships/hyperlink" Target="https://www.wavehill.com/single-post/measuring-impact-in-the-creative-sector-economic-social-and-cultural-contributions-in-wales" TargetMode="External"/><Relationship Id="rId19" Type="http://schemas.openxmlformats.org/officeDocument/2006/relationships/hyperlink" Target="https://www.s4c.cymru/en/dysgu-cymraeg/" TargetMode="External"/><Relationship Id="rId4" Type="http://schemas.openxmlformats.org/officeDocument/2006/relationships/hyperlink" Target="https://www.canva.com/" TargetMode="External"/><Relationship Id="rId9" Type="http://schemas.openxmlformats.org/officeDocument/2006/relationships/hyperlink" Target="https://www.s4c.cymru/abouts4c/authority/pdf/e_adolygiad_laughton.pdf" TargetMode="External"/><Relationship Id="rId14" Type="http://schemas.openxmlformats.org/officeDocument/2006/relationships/hyperlink" Target="https://www.s4c.cymru/abouts4c/corporate/pdf/werw_saesneg.pdf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ountrysquire.co.uk/2020/09/15/wales-a-country-divided-part-i/" TargetMode="External"/><Relationship Id="rId13" Type="http://schemas.openxmlformats.org/officeDocument/2006/relationships/hyperlink" Target="https://www.suttontrust.com/wp-content/uploads/2020/01/SelectiveComprehensives-Wales-1.pdf" TargetMode="External"/><Relationship Id="rId18" Type="http://schemas.openxmlformats.org/officeDocument/2006/relationships/hyperlink" Target="https://www.gov.wales/welsh-language-wales-census-2021-html" TargetMode="External"/><Relationship Id="rId3" Type="http://schemas.openxmlformats.org/officeDocument/2006/relationships/hyperlink" Target="https://www.s4c.cymru/en/press/post/41359/s4c-releases-80-hours-of-programmes-on-the-welsh-governments-education-platform-hwb/" TargetMode="External"/><Relationship Id="rId21" Type="http://schemas.openxmlformats.org/officeDocument/2006/relationships/hyperlink" Target="https://www.youtube.com/channel/UCSVIkpTts9Oox1hxAOwErlg" TargetMode="External"/><Relationship Id="rId7" Type="http://schemas.openxmlformats.org/officeDocument/2006/relationships/hyperlink" Target="https://www.walesonline.co.uk/news/wales-news/history-of-s4c-2117714" TargetMode="External"/><Relationship Id="rId12" Type="http://schemas.openxmlformats.org/officeDocument/2006/relationships/hyperlink" Target="https://www.urdd.cymru/cy/eisteddfod/eisteddfod-yr-urdd-dur-mor-2025/" TargetMode="External"/><Relationship Id="rId17" Type="http://schemas.openxmlformats.org/officeDocument/2006/relationships/hyperlink" Target="https://hwb.gov.wales/resources/s4c-streaming-channel" TargetMode="External"/><Relationship Id="rId2" Type="http://schemas.openxmlformats.org/officeDocument/2006/relationships/hyperlink" Target="https://www.s4c.cymru/gwthiorffiniau/pdf/S4C-Review.pdf" TargetMode="External"/><Relationship Id="rId16" Type="http://schemas.openxmlformats.org/officeDocument/2006/relationships/hyperlink" Target="https://www.gov.wales/cymraeg-2050-welsh-language-strategy" TargetMode="External"/><Relationship Id="rId20" Type="http://schemas.openxmlformats.org/officeDocument/2006/relationships/hyperlink" Target="https://www.legislation.gov.uk/ukpga/1967/66/enact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4c.cymru/clic/" TargetMode="External"/><Relationship Id="rId11" Type="http://schemas.openxmlformats.org/officeDocument/2006/relationships/hyperlink" Target="https://publications.parliament.uk/pa/cm201011/cmselect/cmwelaf/writev/s4c/s4c20.htm" TargetMode="External"/><Relationship Id="rId5" Type="http://schemas.openxmlformats.org/officeDocument/2006/relationships/hyperlink" Target="https://adroddiad.s4c.cymru/" TargetMode="External"/><Relationship Id="rId15" Type="http://schemas.openxmlformats.org/officeDocument/2006/relationships/hyperlink" Target="https://www.gov.wales/well-being-of-future-generations-wales" TargetMode="External"/><Relationship Id="rId10" Type="http://schemas.openxmlformats.org/officeDocument/2006/relationships/hyperlink" Target="https://www.tiktok.com/search?q=s4c&amp;t=1735930488741" TargetMode="External"/><Relationship Id="rId19" Type="http://schemas.openxmlformats.org/officeDocument/2006/relationships/hyperlink" Target="https://www.gov.wales/memorandum-understanding-s4c-and-cymraeg-2050" TargetMode="External"/><Relationship Id="rId4" Type="http://schemas.openxmlformats.org/officeDocument/2006/relationships/hyperlink" Target="https://www.s4c.cymru/en/about-us/introducing-s4c/page/57272/introducing-s4c/" TargetMode="External"/><Relationship Id="rId9" Type="http://schemas.openxmlformats.org/officeDocument/2006/relationships/hyperlink" Target="https://www.storymuseum.org.uk/1001-stories/superted" TargetMode="External"/><Relationship Id="rId14" Type="http://schemas.openxmlformats.org/officeDocument/2006/relationships/hyperlink" Target="https://www.visitwales.com/event/art-or-cultural/urdd-eisteddfod-2025-may-margam-country-park-castle-21740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DE0E6">
                <a:alpha val="100000"/>
              </a:srgbClr>
            </a:gs>
            <a:gs pos="100000">
              <a:srgbClr val="004AAD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6163235" y="1194485"/>
            <a:ext cx="5890800" cy="4965798"/>
          </a:xfrm>
          <a:custGeom>
            <a:avLst/>
            <a:gdLst/>
            <a:ahLst/>
            <a:cxnLst/>
            <a:rect l="l" t="t" r="r" b="b"/>
            <a:pathLst>
              <a:path w="5890800" h="4965798">
                <a:moveTo>
                  <a:pt x="0" y="0"/>
                </a:moveTo>
                <a:lnTo>
                  <a:pt x="5890799" y="0"/>
                </a:lnTo>
                <a:lnTo>
                  <a:pt x="5890799" y="4965798"/>
                </a:lnTo>
                <a:lnTo>
                  <a:pt x="0" y="496579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76075" y="1994712"/>
            <a:ext cx="3368906" cy="4165571"/>
          </a:xfrm>
          <a:custGeom>
            <a:avLst/>
            <a:gdLst/>
            <a:ahLst/>
            <a:cxnLst/>
            <a:rect l="l" t="t" r="r" b="b"/>
            <a:pathLst>
              <a:path w="3368906" h="4165571">
                <a:moveTo>
                  <a:pt x="0" y="0"/>
                </a:moveTo>
                <a:lnTo>
                  <a:pt x="3368905" y="0"/>
                </a:lnTo>
                <a:lnTo>
                  <a:pt x="3368905" y="4165571"/>
                </a:lnTo>
                <a:lnTo>
                  <a:pt x="0" y="41655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788887" y="1194485"/>
            <a:ext cx="3205659" cy="5048282"/>
          </a:xfrm>
          <a:custGeom>
            <a:avLst/>
            <a:gdLst/>
            <a:ahLst/>
            <a:cxnLst/>
            <a:rect l="l" t="t" r="r" b="b"/>
            <a:pathLst>
              <a:path w="3205659" h="5048282">
                <a:moveTo>
                  <a:pt x="0" y="0"/>
                </a:moveTo>
                <a:lnTo>
                  <a:pt x="3205659" y="0"/>
                </a:lnTo>
                <a:lnTo>
                  <a:pt x="3205659" y="5048282"/>
                </a:lnTo>
                <a:lnTo>
                  <a:pt x="0" y="50482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2210754" y="7169135"/>
            <a:ext cx="15403575" cy="595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79"/>
              </a:lnSpc>
              <a:spcBef>
                <a:spcPct val="0"/>
              </a:spcBef>
            </a:pPr>
            <a:r>
              <a:rPr lang="en-US" sz="3556" u="none" strike="noStrike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ECIE5004-Celebrating Language and Culture Belonging to Wales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6392" y="8049385"/>
            <a:ext cx="5437642" cy="1208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79"/>
              </a:lnSpc>
            </a:pPr>
            <a:r>
              <a:rPr lang="en-US" sz="3556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2217784 - Shelley Holmes</a:t>
            </a:r>
          </a:p>
          <a:p>
            <a:pPr algn="l">
              <a:lnSpc>
                <a:spcPts val="4979"/>
              </a:lnSpc>
              <a:spcBef>
                <a:spcPct val="0"/>
              </a:spcBef>
            </a:pPr>
            <a:endParaRPr lang="en-US" sz="3556" dirty="0">
              <a:solidFill>
                <a:srgbClr val="FFFFFF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0" y="9781630"/>
            <a:ext cx="2984373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sz="15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Canva</a:t>
            </a:r>
            <a:r>
              <a:rPr lang="en-US" sz="15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2013; S4C, 2014)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41661"/>
            <a:ext cx="18288000" cy="5120180"/>
            <a:chOff x="0" y="0"/>
            <a:chExt cx="4816593" cy="13485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348525"/>
            </a:xfrm>
            <a:custGeom>
              <a:avLst/>
              <a:gdLst/>
              <a:ahLst/>
              <a:cxnLst/>
              <a:rect l="l" t="t" r="r" b="b"/>
              <a:pathLst>
                <a:path w="4816592" h="1348525">
                  <a:moveTo>
                    <a:pt x="0" y="0"/>
                  </a:moveTo>
                  <a:lnTo>
                    <a:pt x="4816592" y="0"/>
                  </a:lnTo>
                  <a:lnTo>
                    <a:pt x="4816592" y="1348525"/>
                  </a:lnTo>
                  <a:lnTo>
                    <a:pt x="0" y="1348525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13961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383188" y="1391697"/>
            <a:ext cx="4701911" cy="3775123"/>
            <a:chOff x="0" y="0"/>
            <a:chExt cx="7467600" cy="59956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7" name="Freeform 7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9" name="Freeform 9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3"/>
              <a:stretch>
                <a:fillRect t="-21467" b="-21467"/>
              </a:stretch>
            </a:blipFill>
          </p:spPr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12892219" y="1391697"/>
            <a:ext cx="4670576" cy="3749964"/>
            <a:chOff x="0" y="0"/>
            <a:chExt cx="7467600" cy="599567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4"/>
              <a:stretch>
                <a:fillRect t="-652" b="-652"/>
              </a:stretch>
            </a:blipFill>
          </p:spPr>
        </p:sp>
      </p:grpSp>
      <p:grpSp>
        <p:nvGrpSpPr>
          <p:cNvPr id="15" name="Group 15"/>
          <p:cNvGrpSpPr>
            <a:grpSpLocks noChangeAspect="1"/>
          </p:cNvGrpSpPr>
          <p:nvPr/>
        </p:nvGrpSpPr>
        <p:grpSpPr>
          <a:xfrm>
            <a:off x="6776911" y="1391697"/>
            <a:ext cx="4734178" cy="3801029"/>
            <a:chOff x="0" y="0"/>
            <a:chExt cx="7467600" cy="599567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7" name="Freeform 17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18" name="Freeform 18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19" name="Freeform 19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5"/>
              <a:stretch>
                <a:fillRect t="-3080" b="-3080"/>
              </a:stretch>
            </a:blipFill>
          </p:spPr>
        </p:sp>
      </p:grpSp>
      <p:sp>
        <p:nvSpPr>
          <p:cNvPr id="20" name="Freeform 20"/>
          <p:cNvSpPr/>
          <p:nvPr/>
        </p:nvSpPr>
        <p:spPr>
          <a:xfrm>
            <a:off x="3909032" y="6958765"/>
            <a:ext cx="10469936" cy="2552280"/>
          </a:xfrm>
          <a:custGeom>
            <a:avLst/>
            <a:gdLst/>
            <a:ahLst/>
            <a:cxnLst/>
            <a:rect l="l" t="t" r="r" b="b"/>
            <a:pathLst>
              <a:path w="10469936" h="2552280">
                <a:moveTo>
                  <a:pt x="0" y="0"/>
                </a:moveTo>
                <a:lnTo>
                  <a:pt x="10469936" y="0"/>
                </a:lnTo>
                <a:lnTo>
                  <a:pt x="10469936" y="2552279"/>
                </a:lnTo>
                <a:lnTo>
                  <a:pt x="0" y="255227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76690" y="9763837"/>
            <a:ext cx="9144000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(Fandom, </a:t>
            </a:r>
            <a:r>
              <a:rPr lang="en-US" sz="15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n.d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; McAllister, 2003; </a:t>
            </a:r>
            <a:r>
              <a:rPr lang="en-US" sz="15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Shipton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2009; Welsh Language Act 1967)</a:t>
            </a:r>
          </a:p>
          <a:p>
            <a:pPr algn="l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5756400" y="174897"/>
            <a:ext cx="7128580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000" b="1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History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00095" y="5564564"/>
            <a:ext cx="13687811" cy="1394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75"/>
              </a:lnSpc>
            </a:pPr>
            <a:r>
              <a:rPr lang="en-US" sz="12219" dirty="0">
                <a:solidFill>
                  <a:srgbClr val="0901F3"/>
                </a:solidFill>
                <a:latin typeface="Gladiola"/>
                <a:ea typeface="Gladiola"/>
                <a:cs typeface="Gladiola"/>
                <a:sym typeface="Gladiola"/>
              </a:rPr>
              <a:t>1st November 1982 6pm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47218" y="7244970"/>
            <a:ext cx="673639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</a:rPr>
              <a:t>Welsh Office 1964 </a:t>
            </a:r>
            <a:endParaRPr lang="en-US" sz="6600" b="1" cap="none" spc="0" dirty="0">
              <a:ln w="12700">
                <a:solidFill>
                  <a:schemeClr val="accent1"/>
                </a:solidFill>
                <a:prstDash val="solid"/>
              </a:ln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8686800" y="7224446"/>
            <a:ext cx="912057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dirty="0" smtClean="0">
                <a:ln w="12700">
                  <a:solidFill>
                    <a:schemeClr val="accent1"/>
                  </a:solidFill>
                  <a:prstDash val="solid"/>
                </a:ln>
                <a:effectLst>
                  <a:outerShdw dist="38100" dir="2640000" algn="bl" rotWithShape="0">
                    <a:schemeClr val="accent1"/>
                  </a:outerShdw>
                </a:effectLst>
              </a:rPr>
              <a:t>Welsh Language Act 1967</a:t>
            </a:r>
            <a:endParaRPr lang="en-US" sz="6600" b="1" cap="none" spc="0" dirty="0">
              <a:ln w="12700">
                <a:solidFill>
                  <a:schemeClr val="accent1"/>
                </a:solidFill>
                <a:prstDash val="solid"/>
              </a:ln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646701" y="5855377"/>
            <a:ext cx="1284917" cy="0"/>
          </a:xfrm>
          <a:prstGeom prst="line">
            <a:avLst/>
          </a:prstGeom>
          <a:ln w="57150" cap="flat">
            <a:solidFill>
              <a:srgbClr val="86EAE9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>
            <a:off x="4232721" y="5867537"/>
            <a:ext cx="1260757" cy="0"/>
          </a:xfrm>
          <a:prstGeom prst="line">
            <a:avLst/>
          </a:prstGeom>
          <a:ln w="57150" cap="flat">
            <a:solidFill>
              <a:srgbClr val="3EDAD8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6580314" y="5822865"/>
            <a:ext cx="1285875" cy="0"/>
          </a:xfrm>
          <a:prstGeom prst="line">
            <a:avLst/>
          </a:prstGeom>
          <a:ln w="57150" cap="flat">
            <a:solidFill>
              <a:srgbClr val="18AFD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flipV="1">
            <a:off x="11062580" y="5826140"/>
            <a:ext cx="1224000" cy="29237"/>
          </a:xfrm>
          <a:prstGeom prst="line">
            <a:avLst/>
          </a:prstGeom>
          <a:ln w="57150" cap="flat">
            <a:solidFill>
              <a:srgbClr val="1C88C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12880405" y="5800480"/>
            <a:ext cx="1317078" cy="0"/>
          </a:xfrm>
          <a:prstGeom prst="line">
            <a:avLst/>
          </a:prstGeom>
          <a:ln w="57150" cap="flat">
            <a:solidFill>
              <a:srgbClr val="13538A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620773" y="5176481"/>
            <a:ext cx="1382111" cy="1382111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86EAE9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850610" y="5176481"/>
            <a:ext cx="1382111" cy="1382111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EDAD8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98203" y="5131809"/>
            <a:ext cx="1382111" cy="138211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7C9EF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458239" y="5130920"/>
            <a:ext cx="1382111" cy="138211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8AFD6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1777632" y="5080850"/>
            <a:ext cx="1382111" cy="138211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C88CF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4098325" y="5130920"/>
            <a:ext cx="1382111" cy="1382111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669B0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1427725" y="303653"/>
            <a:ext cx="3544570" cy="2987985"/>
          </a:xfrm>
          <a:custGeom>
            <a:avLst/>
            <a:gdLst/>
            <a:ahLst/>
            <a:cxnLst/>
            <a:rect l="l" t="t" r="r" b="b"/>
            <a:pathLst>
              <a:path w="3544570" h="2987985">
                <a:moveTo>
                  <a:pt x="0" y="0"/>
                </a:moveTo>
                <a:lnTo>
                  <a:pt x="3544571" y="0"/>
                </a:lnTo>
                <a:lnTo>
                  <a:pt x="3544571" y="2987985"/>
                </a:lnTo>
                <a:lnTo>
                  <a:pt x="0" y="29879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26" name="Group 26"/>
          <p:cNvGrpSpPr/>
          <p:nvPr/>
        </p:nvGrpSpPr>
        <p:grpSpPr>
          <a:xfrm>
            <a:off x="16272664" y="5130920"/>
            <a:ext cx="1382111" cy="1382111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3538A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15480436" y="5793401"/>
            <a:ext cx="1317078" cy="0"/>
          </a:xfrm>
          <a:prstGeom prst="line">
            <a:avLst/>
          </a:prstGeom>
          <a:ln w="57150" cap="flat">
            <a:solidFill>
              <a:srgbClr val="13538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0" name="Freeform 30"/>
          <p:cNvSpPr/>
          <p:nvPr/>
        </p:nvSpPr>
        <p:spPr>
          <a:xfrm>
            <a:off x="3071201" y="5397450"/>
            <a:ext cx="926071" cy="940174"/>
          </a:xfrm>
          <a:custGeom>
            <a:avLst/>
            <a:gdLst/>
            <a:ahLst/>
            <a:cxnLst/>
            <a:rect l="l" t="t" r="r" b="b"/>
            <a:pathLst>
              <a:path w="926071" h="940174">
                <a:moveTo>
                  <a:pt x="0" y="0"/>
                </a:moveTo>
                <a:lnTo>
                  <a:pt x="926071" y="0"/>
                </a:lnTo>
                <a:lnTo>
                  <a:pt x="926071" y="940174"/>
                </a:lnTo>
                <a:lnTo>
                  <a:pt x="0" y="94017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5308687" y="5241849"/>
            <a:ext cx="1161143" cy="1161143"/>
          </a:xfrm>
          <a:custGeom>
            <a:avLst/>
            <a:gdLst/>
            <a:ahLst/>
            <a:cxnLst/>
            <a:rect l="l" t="t" r="r" b="b"/>
            <a:pathLst>
              <a:path w="1161143" h="1161143">
                <a:moveTo>
                  <a:pt x="0" y="0"/>
                </a:moveTo>
                <a:lnTo>
                  <a:pt x="1161143" y="0"/>
                </a:lnTo>
                <a:lnTo>
                  <a:pt x="1161143" y="1161143"/>
                </a:lnTo>
                <a:lnTo>
                  <a:pt x="0" y="116114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7614766" y="5302608"/>
            <a:ext cx="1033678" cy="1105538"/>
          </a:xfrm>
          <a:custGeom>
            <a:avLst/>
            <a:gdLst/>
            <a:ahLst/>
            <a:cxnLst/>
            <a:rect l="l" t="t" r="r" b="b"/>
            <a:pathLst>
              <a:path w="1033678" h="1105538">
                <a:moveTo>
                  <a:pt x="0" y="0"/>
                </a:moveTo>
                <a:lnTo>
                  <a:pt x="1033679" y="0"/>
                </a:lnTo>
                <a:lnTo>
                  <a:pt x="1033679" y="1105538"/>
                </a:lnTo>
                <a:lnTo>
                  <a:pt x="0" y="110553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11866838" y="5190890"/>
            <a:ext cx="1203699" cy="1203699"/>
          </a:xfrm>
          <a:custGeom>
            <a:avLst/>
            <a:gdLst/>
            <a:ahLst/>
            <a:cxnLst/>
            <a:rect l="l" t="t" r="r" b="b"/>
            <a:pathLst>
              <a:path w="1203699" h="1203699">
                <a:moveTo>
                  <a:pt x="0" y="0"/>
                </a:moveTo>
                <a:lnTo>
                  <a:pt x="1203699" y="0"/>
                </a:lnTo>
                <a:lnTo>
                  <a:pt x="1203699" y="1203699"/>
                </a:lnTo>
                <a:lnTo>
                  <a:pt x="0" y="120369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34" name="Freeform 34"/>
          <p:cNvSpPr/>
          <p:nvPr/>
        </p:nvSpPr>
        <p:spPr>
          <a:xfrm>
            <a:off x="14288825" y="5456121"/>
            <a:ext cx="1080583" cy="732599"/>
          </a:xfrm>
          <a:custGeom>
            <a:avLst/>
            <a:gdLst/>
            <a:ahLst/>
            <a:cxnLst/>
            <a:rect l="l" t="t" r="r" b="b"/>
            <a:pathLst>
              <a:path w="1080583" h="732599">
                <a:moveTo>
                  <a:pt x="0" y="0"/>
                </a:moveTo>
                <a:lnTo>
                  <a:pt x="1080583" y="0"/>
                </a:lnTo>
                <a:lnTo>
                  <a:pt x="1080583" y="732599"/>
                </a:lnTo>
                <a:lnTo>
                  <a:pt x="0" y="73259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grpSp>
        <p:nvGrpSpPr>
          <p:cNvPr id="35" name="Group 35"/>
          <p:cNvGrpSpPr/>
          <p:nvPr/>
        </p:nvGrpSpPr>
        <p:grpSpPr>
          <a:xfrm>
            <a:off x="9710864" y="5097519"/>
            <a:ext cx="1382111" cy="1382111"/>
            <a:chOff x="0" y="0"/>
            <a:chExt cx="812800" cy="8128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89FC2"/>
            </a:solidFill>
          </p:spPr>
        </p:sp>
        <p:sp>
          <p:nvSpPr>
            <p:cNvPr id="37" name="TextBox 3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0"/>
                </a:lnSpc>
              </a:pPr>
              <a:endParaRPr/>
            </a:p>
          </p:txBody>
        </p:sp>
      </p:grpSp>
      <p:sp>
        <p:nvSpPr>
          <p:cNvPr id="38" name="Freeform 38"/>
          <p:cNvSpPr/>
          <p:nvPr/>
        </p:nvSpPr>
        <p:spPr>
          <a:xfrm>
            <a:off x="9781626" y="5567491"/>
            <a:ext cx="1240587" cy="408830"/>
          </a:xfrm>
          <a:custGeom>
            <a:avLst/>
            <a:gdLst/>
            <a:ahLst/>
            <a:cxnLst/>
            <a:rect l="l" t="t" r="r" b="b"/>
            <a:pathLst>
              <a:path w="1240587" h="408830">
                <a:moveTo>
                  <a:pt x="0" y="0"/>
                </a:moveTo>
                <a:lnTo>
                  <a:pt x="1240587" y="0"/>
                </a:lnTo>
                <a:lnTo>
                  <a:pt x="1240587" y="408829"/>
                </a:lnTo>
                <a:lnTo>
                  <a:pt x="0" y="40882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39" name="TextBox 39"/>
          <p:cNvSpPr txBox="1"/>
          <p:nvPr/>
        </p:nvSpPr>
        <p:spPr>
          <a:xfrm>
            <a:off x="246838" y="6894920"/>
            <a:ext cx="2042322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49"/>
              </a:lnSpc>
            </a:pPr>
            <a:r>
              <a:rPr lang="en-US" sz="2299" spc="34" dirty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Launch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50053" y="4103588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49"/>
              </a:lnSpc>
            </a:pPr>
            <a:r>
              <a:rPr lang="en-US" sz="3499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1982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499462" y="6940481"/>
            <a:ext cx="2149560" cy="1264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Independent from Channel 4 </a:t>
            </a:r>
          </a:p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endParaRPr lang="en-US" sz="2299" u="none" strike="noStrike" spc="34" dirty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2559075" y="4067136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u="none" strike="noStrike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1988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868097" y="6894920"/>
            <a:ext cx="2042322" cy="3948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 smtClean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Digital 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868097" y="4118095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1998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128134" y="6894920"/>
            <a:ext cx="2042322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 err="1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Cyw</a:t>
            </a:r>
            <a:endParaRPr lang="en-US" sz="2299" u="none" strike="noStrike" spc="34" dirty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110445" y="4117206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2008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1423080" y="6843961"/>
            <a:ext cx="2091214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 err="1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iplayer</a:t>
            </a:r>
            <a:endParaRPr lang="en-US" sz="2299" u="none" strike="noStrike" spc="34" dirty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1447526" y="4067136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2014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3807955" y="6836988"/>
            <a:ext cx="2042322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 err="1" smtClean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Hwb</a:t>
            </a:r>
            <a:endParaRPr lang="en-US" sz="2299" spc="34" dirty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 smtClean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80Hrs</a:t>
            </a:r>
            <a:endParaRPr lang="en-US" sz="2299" u="none" strike="noStrike" spc="34" dirty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3768219" y="4118095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2021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940023" y="700654"/>
            <a:ext cx="11724140" cy="12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</a:pPr>
            <a:r>
              <a:rPr lang="en-US" sz="4899" b="1" spc="146" dirty="0">
                <a:solidFill>
                  <a:srgbClr val="191919"/>
                </a:solidFill>
                <a:latin typeface="Aileron Ultra-Bold"/>
                <a:ea typeface="Aileron Ultra-Bold"/>
                <a:cs typeface="Aileron Ultra-Bold"/>
                <a:sym typeface="Aileron Ultra-Bold"/>
              </a:rPr>
              <a:t>SIANEL PEDWAR CYMRU  </a:t>
            </a:r>
          </a:p>
          <a:p>
            <a:pPr algn="ctr">
              <a:lnSpc>
                <a:spcPts val="4320"/>
              </a:lnSpc>
            </a:pPr>
            <a:r>
              <a:rPr lang="en-US" sz="3600" b="1" spc="107" dirty="0">
                <a:solidFill>
                  <a:srgbClr val="191919"/>
                </a:solidFill>
                <a:latin typeface="Aileron Ultra-Bold"/>
                <a:ea typeface="Aileron Ultra-Bold"/>
                <a:cs typeface="Aileron Ultra-Bold"/>
                <a:sym typeface="Aileron Ultra-Bold"/>
              </a:rPr>
              <a:t> (Channel Four Wales)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290668" y="5646780"/>
            <a:ext cx="2042322" cy="388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22 HRS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5942558" y="6894920"/>
            <a:ext cx="2042322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u="none" strike="noStrike" spc="34" dirty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115 hours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5942558" y="4118095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u="none" strike="noStrike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PRESENT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1631" y="9852686"/>
            <a:ext cx="18124738" cy="25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0"/>
              </a:lnSpc>
              <a:spcBef>
                <a:spcPct val="0"/>
              </a:spcBef>
            </a:pPr>
            <a:r>
              <a:rPr lang="en-US" sz="14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sz="14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Canva</a:t>
            </a:r>
            <a:r>
              <a:rPr lang="en-US" sz="14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, 2013; </a:t>
            </a:r>
            <a:r>
              <a:rPr lang="en-US" sz="14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Furet</a:t>
            </a:r>
            <a:r>
              <a:rPr lang="en-US" sz="14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, 2022; Laughton, 2004; McAllister, 2003; S4C, </a:t>
            </a:r>
            <a:r>
              <a:rPr lang="en-US" sz="14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n.d</a:t>
            </a:r>
            <a:r>
              <a:rPr lang="en-US" sz="14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; S4C, 2001; S4C, 2014; S4C, 2021; S4C 2022; S4C/</a:t>
            </a:r>
            <a:r>
              <a:rPr lang="en-US" sz="14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Clic</a:t>
            </a:r>
            <a:r>
              <a:rPr lang="en-US" sz="14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, 2011; </a:t>
            </a:r>
            <a:r>
              <a:rPr lang="en-US" sz="14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Shipton</a:t>
            </a:r>
            <a:r>
              <a:rPr lang="en-US" sz="14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, 2009; UK Parliament; 2010; Welsh Government, 2021)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5942558" y="5613823"/>
            <a:ext cx="2042322" cy="388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115 HRS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9380758" y="6861519"/>
            <a:ext cx="2042322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spc="34" dirty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S4C </a:t>
            </a:r>
            <a:r>
              <a:rPr lang="en-US" sz="2299" spc="34" dirty="0" err="1" smtClean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Clic</a:t>
            </a:r>
            <a:endParaRPr lang="en-US" sz="2299" spc="34" dirty="0" smtClean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0" lvl="0" indent="0" algn="ctr">
              <a:lnSpc>
                <a:spcPts val="3449"/>
              </a:lnSpc>
              <a:spcBef>
                <a:spcPct val="0"/>
              </a:spcBef>
            </a:pPr>
            <a:r>
              <a:rPr lang="en-US" sz="2299" spc="34" dirty="0" smtClean="0">
                <a:solidFill>
                  <a:srgbClr val="191919"/>
                </a:solidFill>
                <a:latin typeface="Aileron"/>
                <a:ea typeface="Aileron"/>
                <a:cs typeface="Aileron"/>
                <a:sym typeface="Aileron"/>
              </a:rPr>
              <a:t>80,000 visits</a:t>
            </a:r>
            <a:endParaRPr lang="en-US" sz="2299" spc="34" dirty="0">
              <a:solidFill>
                <a:srgbClr val="191919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58" name="TextBox 58"/>
          <p:cNvSpPr txBox="1"/>
          <p:nvPr/>
        </p:nvSpPr>
        <p:spPr>
          <a:xfrm>
            <a:off x="9363069" y="4083805"/>
            <a:ext cx="2042322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191919"/>
                </a:solidFill>
                <a:latin typeface="Aileron Bold"/>
                <a:ea typeface="Aileron Bold"/>
                <a:cs typeface="Aileron Bold"/>
                <a:sym typeface="Aileron Bold"/>
              </a:rPr>
              <a:t>2011</a:t>
            </a:r>
          </a:p>
        </p:txBody>
      </p:sp>
      <p:sp>
        <p:nvSpPr>
          <p:cNvPr id="62" name="AutoShape 5"/>
          <p:cNvSpPr/>
          <p:nvPr/>
        </p:nvSpPr>
        <p:spPr>
          <a:xfrm flipV="1">
            <a:off x="8769588" y="5867536"/>
            <a:ext cx="941276" cy="4961"/>
          </a:xfrm>
          <a:prstGeom prst="line">
            <a:avLst/>
          </a:prstGeom>
          <a:ln w="57150" cap="flat">
            <a:solidFill>
              <a:srgbClr val="1C88C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500"/>
                            </p:stCondLst>
                            <p:childTnLst>
                              <p:par>
                                <p:cTn id="6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500"/>
                            </p:stCondLst>
                            <p:childTnLst>
                              <p:par>
                                <p:cTn id="8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500"/>
                            </p:stCondLst>
                            <p:childTnLst>
                              <p:par>
                                <p:cTn id="9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500"/>
                            </p:stCondLst>
                            <p:childTnLst>
                              <p:par>
                                <p:cTn id="10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1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500"/>
                            </p:stCondLst>
                            <p:childTnLst>
                              <p:par>
                                <p:cTn id="1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500"/>
                            </p:stCondLst>
                            <p:childTnLst>
                              <p:par>
                                <p:cTn id="1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500"/>
                            </p:stCondLst>
                            <p:childTnLst>
                              <p:par>
                                <p:cTn id="1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3500"/>
                            </p:stCondLst>
                            <p:childTnLst>
                              <p:par>
                                <p:cTn id="1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500"/>
                            </p:stCondLst>
                            <p:childTnLst>
                              <p:par>
                                <p:cTn id="15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1500"/>
                            </p:stCondLst>
                            <p:childTnLst>
                              <p:par>
                                <p:cTn id="16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2500"/>
                            </p:stCondLst>
                            <p:childTnLst>
                              <p:par>
                                <p:cTn id="1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3500"/>
                            </p:stCondLst>
                            <p:childTnLst>
                              <p:par>
                                <p:cTn id="17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00"/>
                            </p:stCondLst>
                            <p:childTnLst>
                              <p:par>
                                <p:cTn id="18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1500"/>
                            </p:stCondLst>
                            <p:childTnLst>
                              <p:par>
                                <p:cTn id="18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2500"/>
                            </p:stCondLst>
                            <p:childTnLst>
                              <p:par>
                                <p:cTn id="19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3500"/>
                            </p:stCondLst>
                            <p:childTnLst>
                              <p:par>
                                <p:cTn id="20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500"/>
                            </p:stCondLst>
                            <p:childTnLst>
                              <p:par>
                                <p:cTn id="2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1500"/>
                            </p:stCondLst>
                            <p:childTnLst>
                              <p:par>
                                <p:cTn id="2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6998266"/>
            <a:ext cx="18288000" cy="3288734"/>
            <a:chOff x="0" y="0"/>
            <a:chExt cx="4816593" cy="8661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866169"/>
            </a:xfrm>
            <a:custGeom>
              <a:avLst/>
              <a:gdLst/>
              <a:ahLst/>
              <a:cxnLst/>
              <a:rect l="l" t="t" r="r" b="b"/>
              <a:pathLst>
                <a:path w="4816592" h="866169">
                  <a:moveTo>
                    <a:pt x="0" y="0"/>
                  </a:moveTo>
                  <a:lnTo>
                    <a:pt x="4816592" y="0"/>
                  </a:lnTo>
                  <a:lnTo>
                    <a:pt x="4816592" y="866169"/>
                  </a:lnTo>
                  <a:lnTo>
                    <a:pt x="0" y="866169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913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786385" y="303653"/>
            <a:ext cx="2772056" cy="2336774"/>
          </a:xfrm>
          <a:custGeom>
            <a:avLst/>
            <a:gdLst/>
            <a:ahLst/>
            <a:cxnLst/>
            <a:rect l="l" t="t" r="r" b="b"/>
            <a:pathLst>
              <a:path w="2772056" h="2336774">
                <a:moveTo>
                  <a:pt x="0" y="0"/>
                </a:moveTo>
                <a:lnTo>
                  <a:pt x="2772056" y="0"/>
                </a:lnTo>
                <a:lnTo>
                  <a:pt x="2772056" y="2336774"/>
                </a:lnTo>
                <a:lnTo>
                  <a:pt x="0" y="23367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513783" y="7166571"/>
            <a:ext cx="3886490" cy="3120429"/>
            <a:chOff x="0" y="0"/>
            <a:chExt cx="7467600" cy="599567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8" name="Freeform 8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9" name="Freeform 9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10" name="Freeform 10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3"/>
              <a:stretch>
                <a:fillRect t="-9229" b="-9229"/>
              </a:stretch>
            </a:blipFill>
          </p:spPr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9475972" y="7166571"/>
            <a:ext cx="3886490" cy="3120429"/>
            <a:chOff x="0" y="0"/>
            <a:chExt cx="7467600" cy="599567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3" name="Freeform 13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14" name="Freeform 14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4"/>
              <a:stretch>
                <a:fillRect t="-16754" b="-16754"/>
              </a:stretch>
            </a:blipFill>
          </p:spPr>
        </p:sp>
      </p:grpSp>
      <p:grpSp>
        <p:nvGrpSpPr>
          <p:cNvPr id="16" name="Group 16"/>
          <p:cNvGrpSpPr>
            <a:grpSpLocks noChangeAspect="1"/>
          </p:cNvGrpSpPr>
          <p:nvPr/>
        </p:nvGrpSpPr>
        <p:grpSpPr>
          <a:xfrm>
            <a:off x="4977719" y="7166571"/>
            <a:ext cx="3886490" cy="3120429"/>
            <a:chOff x="0" y="0"/>
            <a:chExt cx="7467600" cy="599567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8" name="Freeform 18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19" name="Freeform 19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20" name="Freeform 20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5"/>
              <a:stretch>
                <a:fillRect l="-11361" r="-11361"/>
              </a:stretch>
            </a:blipFill>
          </p:spPr>
        </p:sp>
      </p:grpSp>
      <p:grpSp>
        <p:nvGrpSpPr>
          <p:cNvPr id="21" name="Group 21"/>
          <p:cNvGrpSpPr>
            <a:grpSpLocks noChangeAspect="1"/>
          </p:cNvGrpSpPr>
          <p:nvPr/>
        </p:nvGrpSpPr>
        <p:grpSpPr>
          <a:xfrm>
            <a:off x="13974224" y="7166571"/>
            <a:ext cx="3886490" cy="3120429"/>
            <a:chOff x="0" y="0"/>
            <a:chExt cx="7467600" cy="599567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7467600" cy="4513580"/>
            </a:xfrm>
            <a:custGeom>
              <a:avLst/>
              <a:gdLst/>
              <a:ahLst/>
              <a:cxnLst/>
              <a:rect l="l" t="t" r="r" b="b"/>
              <a:pathLst>
                <a:path w="7467600" h="4513580">
                  <a:moveTo>
                    <a:pt x="7127240" y="0"/>
                  </a:moveTo>
                  <a:lnTo>
                    <a:pt x="340360" y="0"/>
                  </a:lnTo>
                  <a:cubicBezTo>
                    <a:pt x="152400" y="0"/>
                    <a:pt x="0" y="152400"/>
                    <a:pt x="0" y="340360"/>
                  </a:cubicBezTo>
                  <a:lnTo>
                    <a:pt x="0" y="4513580"/>
                  </a:lnTo>
                  <a:lnTo>
                    <a:pt x="7467600" y="4513580"/>
                  </a:lnTo>
                  <a:lnTo>
                    <a:pt x="7467600" y="340360"/>
                  </a:lnTo>
                  <a:cubicBezTo>
                    <a:pt x="7467600" y="152400"/>
                    <a:pt x="7315200" y="0"/>
                    <a:pt x="7127240" y="0"/>
                  </a:cubicBezTo>
                  <a:close/>
                  <a:moveTo>
                    <a:pt x="7142480" y="4188460"/>
                  </a:moveTo>
                  <a:lnTo>
                    <a:pt x="314961" y="4188460"/>
                  </a:lnTo>
                  <a:lnTo>
                    <a:pt x="314961" y="353060"/>
                  </a:lnTo>
                  <a:lnTo>
                    <a:pt x="7142480" y="353060"/>
                  </a:lnTo>
                  <a:lnTo>
                    <a:pt x="7142480" y="418846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23" name="Freeform 23"/>
            <p:cNvSpPr/>
            <p:nvPr/>
          </p:nvSpPr>
          <p:spPr>
            <a:xfrm>
              <a:off x="0" y="4514850"/>
              <a:ext cx="7467600" cy="695960"/>
            </a:xfrm>
            <a:custGeom>
              <a:avLst/>
              <a:gdLst/>
              <a:ahLst/>
              <a:cxnLst/>
              <a:rect l="l" t="t" r="r" b="b"/>
              <a:pathLst>
                <a:path w="7467600" h="695960">
                  <a:moveTo>
                    <a:pt x="0" y="355600"/>
                  </a:moveTo>
                  <a:cubicBezTo>
                    <a:pt x="0" y="543560"/>
                    <a:pt x="152400" y="695960"/>
                    <a:pt x="340360" y="695960"/>
                  </a:cubicBezTo>
                  <a:lnTo>
                    <a:pt x="7127240" y="695960"/>
                  </a:lnTo>
                  <a:cubicBezTo>
                    <a:pt x="7315200" y="695960"/>
                    <a:pt x="7467600" y="543560"/>
                    <a:pt x="7467600" y="355600"/>
                  </a:cubicBezTo>
                  <a:lnTo>
                    <a:pt x="7467600" y="0"/>
                  </a:lnTo>
                  <a:lnTo>
                    <a:pt x="0" y="0"/>
                  </a:lnTo>
                  <a:lnTo>
                    <a:pt x="0" y="355600"/>
                  </a:ln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id="24" name="Freeform 24"/>
            <p:cNvSpPr/>
            <p:nvPr/>
          </p:nvSpPr>
          <p:spPr>
            <a:xfrm>
              <a:off x="2429510" y="5210810"/>
              <a:ext cx="2606040" cy="791210"/>
            </a:xfrm>
            <a:custGeom>
              <a:avLst/>
              <a:gdLst/>
              <a:ahLst/>
              <a:cxnLst/>
              <a:rect l="l" t="t" r="r" b="b"/>
              <a:pathLst>
                <a:path w="2606040" h="791210">
                  <a:moveTo>
                    <a:pt x="1258570" y="0"/>
                  </a:moveTo>
                  <a:lnTo>
                    <a:pt x="453390" y="0"/>
                  </a:lnTo>
                  <a:cubicBezTo>
                    <a:pt x="453390" y="0"/>
                    <a:pt x="429260" y="370840"/>
                    <a:pt x="403860" y="525780"/>
                  </a:cubicBezTo>
                  <a:cubicBezTo>
                    <a:pt x="359410" y="791210"/>
                    <a:pt x="87630" y="706120"/>
                    <a:pt x="10160" y="762000"/>
                  </a:cubicBezTo>
                  <a:cubicBezTo>
                    <a:pt x="0" y="769620"/>
                    <a:pt x="5080" y="786130"/>
                    <a:pt x="17780" y="786130"/>
                  </a:cubicBezTo>
                  <a:lnTo>
                    <a:pt x="2588260" y="786130"/>
                  </a:lnTo>
                  <a:cubicBezTo>
                    <a:pt x="2600960" y="786130"/>
                    <a:pt x="2606040" y="769620"/>
                    <a:pt x="2595880" y="762000"/>
                  </a:cubicBezTo>
                  <a:cubicBezTo>
                    <a:pt x="2518410" y="706120"/>
                    <a:pt x="2246630" y="791210"/>
                    <a:pt x="2202180" y="525780"/>
                  </a:cubicBezTo>
                  <a:cubicBezTo>
                    <a:pt x="2176780" y="370840"/>
                    <a:pt x="2152650" y="0"/>
                    <a:pt x="2152650" y="0"/>
                  </a:cubicBezTo>
                  <a:lnTo>
                    <a:pt x="1258570" y="0"/>
                  </a:lnTo>
                  <a:close/>
                </a:path>
              </a:pathLst>
            </a:custGeom>
            <a:solidFill>
              <a:srgbClr val="BBBBBB"/>
            </a:solidFill>
          </p:spPr>
        </p:sp>
        <p:sp>
          <p:nvSpPr>
            <p:cNvPr id="25" name="Freeform 25"/>
            <p:cNvSpPr/>
            <p:nvPr/>
          </p:nvSpPr>
          <p:spPr>
            <a:xfrm>
              <a:off x="314960" y="353060"/>
              <a:ext cx="6827520" cy="3835400"/>
            </a:xfrm>
            <a:custGeom>
              <a:avLst/>
              <a:gdLst/>
              <a:ahLst/>
              <a:cxnLst/>
              <a:rect l="l" t="t" r="r" b="b"/>
              <a:pathLst>
                <a:path w="6827520" h="3835400">
                  <a:moveTo>
                    <a:pt x="0" y="0"/>
                  </a:moveTo>
                  <a:lnTo>
                    <a:pt x="6827520" y="0"/>
                  </a:lnTo>
                  <a:lnTo>
                    <a:pt x="6827520" y="3835400"/>
                  </a:lnTo>
                  <a:lnTo>
                    <a:pt x="0" y="3835400"/>
                  </a:lnTo>
                  <a:close/>
                </a:path>
              </a:pathLst>
            </a:custGeom>
            <a:blipFill>
              <a:blip r:embed="rId6"/>
              <a:stretch>
                <a:fillRect l="-1323" r="-1323"/>
              </a:stretch>
            </a:blipFill>
          </p:spPr>
        </p:sp>
      </p:grpSp>
      <p:sp>
        <p:nvSpPr>
          <p:cNvPr id="26" name="Freeform 26"/>
          <p:cNvSpPr/>
          <p:nvPr/>
        </p:nvSpPr>
        <p:spPr>
          <a:xfrm>
            <a:off x="3883978" y="2099527"/>
            <a:ext cx="2729790" cy="2383328"/>
          </a:xfrm>
          <a:custGeom>
            <a:avLst/>
            <a:gdLst/>
            <a:ahLst/>
            <a:cxnLst/>
            <a:rect l="l" t="t" r="r" b="b"/>
            <a:pathLst>
              <a:path w="2729790" h="2383328">
                <a:moveTo>
                  <a:pt x="0" y="0"/>
                </a:moveTo>
                <a:lnTo>
                  <a:pt x="2729790" y="0"/>
                </a:lnTo>
                <a:lnTo>
                  <a:pt x="2729790" y="2383328"/>
                </a:lnTo>
                <a:lnTo>
                  <a:pt x="0" y="238332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13362462" y="2225681"/>
            <a:ext cx="3429582" cy="2383978"/>
          </a:xfrm>
          <a:custGeom>
            <a:avLst/>
            <a:gdLst/>
            <a:ahLst/>
            <a:cxnLst/>
            <a:rect l="l" t="t" r="r" b="b"/>
            <a:pathLst>
              <a:path w="3429582" h="2383978">
                <a:moveTo>
                  <a:pt x="0" y="0"/>
                </a:moveTo>
                <a:lnTo>
                  <a:pt x="3429582" y="0"/>
                </a:lnTo>
                <a:lnTo>
                  <a:pt x="3429582" y="2383977"/>
                </a:lnTo>
                <a:lnTo>
                  <a:pt x="0" y="238397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1877221" y="2959478"/>
            <a:ext cx="1159616" cy="2118019"/>
          </a:xfrm>
          <a:custGeom>
            <a:avLst/>
            <a:gdLst/>
            <a:ahLst/>
            <a:cxnLst/>
            <a:rect l="l" t="t" r="r" b="b"/>
            <a:pathLst>
              <a:path w="1159616" h="2118019">
                <a:moveTo>
                  <a:pt x="0" y="0"/>
                </a:moveTo>
                <a:lnTo>
                  <a:pt x="1159615" y="0"/>
                </a:lnTo>
                <a:lnTo>
                  <a:pt x="1159615" y="2118019"/>
                </a:lnTo>
                <a:lnTo>
                  <a:pt x="0" y="211801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7460910" y="1890315"/>
            <a:ext cx="2015062" cy="2677823"/>
          </a:xfrm>
          <a:custGeom>
            <a:avLst/>
            <a:gdLst/>
            <a:ahLst/>
            <a:cxnLst/>
            <a:rect l="l" t="t" r="r" b="b"/>
            <a:pathLst>
              <a:path w="2015062" h="2677823">
                <a:moveTo>
                  <a:pt x="0" y="0"/>
                </a:moveTo>
                <a:lnTo>
                  <a:pt x="2015062" y="0"/>
                </a:lnTo>
                <a:lnTo>
                  <a:pt x="2015062" y="2677824"/>
                </a:lnTo>
                <a:lnTo>
                  <a:pt x="0" y="267782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10218922" y="2225681"/>
            <a:ext cx="2257174" cy="2257174"/>
          </a:xfrm>
          <a:custGeom>
            <a:avLst/>
            <a:gdLst/>
            <a:ahLst/>
            <a:cxnLst/>
            <a:rect l="l" t="t" r="r" b="b"/>
            <a:pathLst>
              <a:path w="2257174" h="2257174">
                <a:moveTo>
                  <a:pt x="0" y="0"/>
                </a:moveTo>
                <a:lnTo>
                  <a:pt x="2257174" y="0"/>
                </a:lnTo>
                <a:lnTo>
                  <a:pt x="2257174" y="2257174"/>
                </a:lnTo>
                <a:lnTo>
                  <a:pt x="0" y="2257174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31" name="TextBox 31"/>
          <p:cNvSpPr txBox="1"/>
          <p:nvPr/>
        </p:nvSpPr>
        <p:spPr>
          <a:xfrm>
            <a:off x="4400274" y="692339"/>
            <a:ext cx="12610178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0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Promoting the language and culture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31522" y="5819839"/>
            <a:ext cx="3445723" cy="1017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032"/>
              </a:lnSpc>
              <a:spcBef>
                <a:spcPct val="0"/>
              </a:spcBef>
            </a:pPr>
            <a:r>
              <a:rPr lang="en-US" sz="3600" b="1" u="none" strike="noStrike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First ever TV </a:t>
            </a:r>
            <a:r>
              <a:rPr lang="en-US" sz="3600" b="1" u="none" strike="noStrike" dirty="0" err="1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Programme</a:t>
            </a:r>
            <a:endParaRPr lang="en-US" sz="3600" b="1" u="none" strike="noStrike" dirty="0">
              <a:solidFill>
                <a:srgbClr val="1F202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30956" y="5258612"/>
            <a:ext cx="496110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563354" y="5725030"/>
            <a:ext cx="2709931" cy="1126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28"/>
              </a:lnSpc>
              <a:spcBef>
                <a:spcPct val="0"/>
              </a:spcBef>
            </a:pPr>
            <a:r>
              <a:rPr lang="en-US" sz="4400" b="1" u="none" strike="noStrike" dirty="0" err="1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Cyw</a:t>
            </a:r>
            <a:endParaRPr lang="en-US" sz="4400" b="1" u="none" strike="noStrike" dirty="0">
              <a:solidFill>
                <a:srgbClr val="1F202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ctr">
              <a:lnSpc>
                <a:spcPts val="4032"/>
              </a:lnSpc>
              <a:spcBef>
                <a:spcPct val="0"/>
              </a:spcBef>
            </a:pPr>
            <a:r>
              <a:rPr lang="en-US" sz="3600" b="1" u="none" strike="noStrike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0 - 7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252014" y="5712913"/>
            <a:ext cx="2358039" cy="1146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4500" b="1" dirty="0" err="1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Stwnsh</a:t>
            </a:r>
            <a:endParaRPr lang="en-US" sz="4500" b="1" dirty="0">
              <a:solidFill>
                <a:srgbClr val="1F202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ctr">
              <a:lnSpc>
                <a:spcPts val="4032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7-14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864209" y="5258612"/>
            <a:ext cx="496110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40136" y="9891915"/>
            <a:ext cx="11141707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(The Story Museum, 2020;  S4C, </a:t>
            </a:r>
            <a:r>
              <a:rPr lang="en-US" sz="15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n.d.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; S4C, 2008; S4C, 2016b; S4C, 2016c; S4C, 2024; </a:t>
            </a:r>
            <a:r>
              <a:rPr lang="en-US" sz="15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Urdd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2025; Visit Wales, 2025)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4455883" y="5460310"/>
            <a:ext cx="3073748" cy="1398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</a:pPr>
            <a:r>
              <a:rPr lang="en-US" sz="4500" b="1" dirty="0" err="1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Hansh</a:t>
            </a:r>
            <a:endParaRPr lang="en-US" sz="4500" b="1" dirty="0">
              <a:solidFill>
                <a:srgbClr val="1F202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0" lvl="0" indent="0" algn="ctr">
              <a:lnSpc>
                <a:spcPts val="3024"/>
              </a:lnSpc>
              <a:spcBef>
                <a:spcPct val="0"/>
              </a:spcBef>
            </a:pPr>
            <a:r>
              <a:rPr lang="en-US" sz="27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Teens and young adults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35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178827" cy="10287000"/>
            <a:chOff x="0" y="0"/>
            <a:chExt cx="1363971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63971" cy="2709333"/>
            </a:xfrm>
            <a:custGeom>
              <a:avLst/>
              <a:gdLst/>
              <a:ahLst/>
              <a:cxnLst/>
              <a:rect l="l" t="t" r="r" b="b"/>
              <a:pathLst>
                <a:path w="1363971" h="2709333">
                  <a:moveTo>
                    <a:pt x="0" y="0"/>
                  </a:moveTo>
                  <a:lnTo>
                    <a:pt x="1363971" y="0"/>
                  </a:lnTo>
                  <a:lnTo>
                    <a:pt x="1363971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363971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4697056" y="4191590"/>
            <a:ext cx="2562244" cy="802631"/>
          </a:xfrm>
          <a:custGeom>
            <a:avLst/>
            <a:gdLst/>
            <a:ahLst/>
            <a:cxnLst/>
            <a:rect l="l" t="t" r="r" b="b"/>
            <a:pathLst>
              <a:path w="2562244" h="802631">
                <a:moveTo>
                  <a:pt x="0" y="0"/>
                </a:moveTo>
                <a:lnTo>
                  <a:pt x="2562244" y="0"/>
                </a:lnTo>
                <a:lnTo>
                  <a:pt x="2562244" y="802630"/>
                </a:lnTo>
                <a:lnTo>
                  <a:pt x="0" y="80263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5733315" y="4340983"/>
            <a:ext cx="3410685" cy="1059489"/>
          </a:xfrm>
          <a:custGeom>
            <a:avLst/>
            <a:gdLst/>
            <a:ahLst/>
            <a:cxnLst/>
            <a:rect l="l" t="t" r="r" b="b"/>
            <a:pathLst>
              <a:path w="3410685" h="1059489">
                <a:moveTo>
                  <a:pt x="0" y="0"/>
                </a:moveTo>
                <a:lnTo>
                  <a:pt x="3410685" y="0"/>
                </a:lnTo>
                <a:lnTo>
                  <a:pt x="3410685" y="1059489"/>
                </a:lnTo>
                <a:lnTo>
                  <a:pt x="0" y="10594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0006980" y="2350656"/>
            <a:ext cx="3697020" cy="1020531"/>
          </a:xfrm>
          <a:custGeom>
            <a:avLst/>
            <a:gdLst/>
            <a:ahLst/>
            <a:cxnLst/>
            <a:rect l="l" t="t" r="r" b="b"/>
            <a:pathLst>
              <a:path w="3697020" h="1020531">
                <a:moveTo>
                  <a:pt x="0" y="0"/>
                </a:moveTo>
                <a:lnTo>
                  <a:pt x="3697020" y="0"/>
                </a:lnTo>
                <a:lnTo>
                  <a:pt x="3697020" y="1020531"/>
                </a:lnTo>
                <a:lnTo>
                  <a:pt x="0" y="102053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366386" y="4365319"/>
            <a:ext cx="854203" cy="945075"/>
          </a:xfrm>
          <a:custGeom>
            <a:avLst/>
            <a:gdLst/>
            <a:ahLst/>
            <a:cxnLst/>
            <a:rect l="l" t="t" r="r" b="b"/>
            <a:pathLst>
              <a:path w="854203" h="945075">
                <a:moveTo>
                  <a:pt x="0" y="0"/>
                </a:moveTo>
                <a:lnTo>
                  <a:pt x="854202" y="0"/>
                </a:lnTo>
                <a:lnTo>
                  <a:pt x="854202" y="945075"/>
                </a:lnTo>
                <a:lnTo>
                  <a:pt x="0" y="9450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4466000" y="2374585"/>
            <a:ext cx="3725520" cy="972673"/>
          </a:xfrm>
          <a:custGeom>
            <a:avLst/>
            <a:gdLst/>
            <a:ahLst/>
            <a:cxnLst/>
            <a:rect l="l" t="t" r="r" b="b"/>
            <a:pathLst>
              <a:path w="3725520" h="972673">
                <a:moveTo>
                  <a:pt x="0" y="0"/>
                </a:moveTo>
                <a:lnTo>
                  <a:pt x="3725520" y="0"/>
                </a:lnTo>
                <a:lnTo>
                  <a:pt x="3725520" y="972673"/>
                </a:lnTo>
                <a:lnTo>
                  <a:pt x="0" y="97267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5636885" y="2311395"/>
            <a:ext cx="3335058" cy="1099053"/>
          </a:xfrm>
          <a:custGeom>
            <a:avLst/>
            <a:gdLst/>
            <a:ahLst/>
            <a:cxnLst/>
            <a:rect l="l" t="t" r="r" b="b"/>
            <a:pathLst>
              <a:path w="3335058" h="1099053">
                <a:moveTo>
                  <a:pt x="0" y="0"/>
                </a:moveTo>
                <a:lnTo>
                  <a:pt x="3335058" y="0"/>
                </a:lnTo>
                <a:lnTo>
                  <a:pt x="3335058" y="1099053"/>
                </a:lnTo>
                <a:lnTo>
                  <a:pt x="0" y="109905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14959232" y="6997310"/>
            <a:ext cx="2651780" cy="1797817"/>
          </a:xfrm>
          <a:custGeom>
            <a:avLst/>
            <a:gdLst/>
            <a:ahLst/>
            <a:cxnLst/>
            <a:rect l="l" t="t" r="r" b="b"/>
            <a:pathLst>
              <a:path w="2651780" h="1797817">
                <a:moveTo>
                  <a:pt x="0" y="0"/>
                </a:moveTo>
                <a:lnTo>
                  <a:pt x="2651780" y="0"/>
                </a:lnTo>
                <a:lnTo>
                  <a:pt x="2651780" y="1797817"/>
                </a:lnTo>
                <a:lnTo>
                  <a:pt x="0" y="179781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5371778" y="7370072"/>
            <a:ext cx="4009614" cy="1501520"/>
          </a:xfrm>
          <a:custGeom>
            <a:avLst/>
            <a:gdLst/>
            <a:ahLst/>
            <a:cxnLst/>
            <a:rect l="l" t="t" r="r" b="b"/>
            <a:pathLst>
              <a:path w="4009614" h="1501520">
                <a:moveTo>
                  <a:pt x="0" y="0"/>
                </a:moveTo>
                <a:lnTo>
                  <a:pt x="4009614" y="0"/>
                </a:lnTo>
                <a:lnTo>
                  <a:pt x="4009614" y="1501520"/>
                </a:lnTo>
                <a:lnTo>
                  <a:pt x="0" y="150152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0006980" y="7612479"/>
            <a:ext cx="3870240" cy="1105783"/>
          </a:xfrm>
          <a:custGeom>
            <a:avLst/>
            <a:gdLst/>
            <a:ahLst/>
            <a:cxnLst/>
            <a:rect l="l" t="t" r="r" b="b"/>
            <a:pathLst>
              <a:path w="3870240" h="1105783">
                <a:moveTo>
                  <a:pt x="0" y="0"/>
                </a:moveTo>
                <a:lnTo>
                  <a:pt x="3870240" y="0"/>
                </a:lnTo>
                <a:lnTo>
                  <a:pt x="3870240" y="1105783"/>
                </a:lnTo>
                <a:lnTo>
                  <a:pt x="0" y="110578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7653646" y="6391072"/>
            <a:ext cx="4081154" cy="733628"/>
          </a:xfrm>
          <a:custGeom>
            <a:avLst/>
            <a:gdLst/>
            <a:ahLst/>
            <a:cxnLst/>
            <a:rect l="l" t="t" r="r" b="b"/>
            <a:pathLst>
              <a:path w="2980708" h="722596">
                <a:moveTo>
                  <a:pt x="0" y="0"/>
                </a:moveTo>
                <a:lnTo>
                  <a:pt x="2980708" y="0"/>
                </a:lnTo>
                <a:lnTo>
                  <a:pt x="2980708" y="722596"/>
                </a:lnTo>
                <a:lnTo>
                  <a:pt x="0" y="72259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5926167" y="688975"/>
            <a:ext cx="9051199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0"/>
              </a:lnSpc>
            </a:pPr>
            <a:r>
              <a:rPr lang="en-US" sz="50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Where to find S4C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371778" y="9786480"/>
            <a:ext cx="12548217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sz="15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Canva</a:t>
            </a:r>
            <a:r>
              <a:rPr lang="en-US" sz="15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, 2013; Facebook, 2023; Instagram, 2020; S4C, </a:t>
            </a:r>
            <a:r>
              <a:rPr lang="en-US" sz="15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n.d.</a:t>
            </a:r>
            <a:r>
              <a:rPr lang="en-US" sz="15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; S4C, 2016a; S4C, 2021; TikTok, </a:t>
            </a:r>
            <a:r>
              <a:rPr lang="en-US" sz="15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n.d.</a:t>
            </a:r>
            <a:r>
              <a:rPr lang="en-US" sz="15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; Welsh Government, 2021; YouTube, </a:t>
            </a:r>
            <a:r>
              <a:rPr lang="en-US" sz="1500" dirty="0" err="1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n.d.</a:t>
            </a:r>
            <a:r>
              <a:rPr lang="en-US" sz="1500" dirty="0">
                <a:solidFill>
                  <a:srgbClr val="191919"/>
                </a:solidFill>
                <a:latin typeface="Poppins"/>
                <a:ea typeface="Poppins"/>
                <a:cs typeface="Poppins"/>
                <a:sym typeface="Poppins"/>
              </a:rPr>
              <a:t>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350806" y="4697697"/>
            <a:ext cx="1937266" cy="852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49.3K Followers</a:t>
            </a:r>
          </a:p>
          <a:p>
            <a:pPr algn="ctr">
              <a:lnSpc>
                <a:spcPts val="4060"/>
              </a:lnSpc>
            </a:pPr>
            <a:endParaRPr lang="en-US" sz="200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5043669" y="5095875"/>
            <a:ext cx="1919526" cy="3492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 u="none" strike="noStrike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24.8K Followers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25278"/>
            <a:ext cx="5164167" cy="1029234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62" y="3086101"/>
            <a:ext cx="18288000" cy="7200900"/>
            <a:chOff x="0" y="0"/>
            <a:chExt cx="4816593" cy="209013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090134"/>
            </a:xfrm>
            <a:custGeom>
              <a:avLst/>
              <a:gdLst/>
              <a:ahLst/>
              <a:cxnLst/>
              <a:rect l="l" t="t" r="r" b="b"/>
              <a:pathLst>
                <a:path w="4816592" h="2090134">
                  <a:moveTo>
                    <a:pt x="0" y="0"/>
                  </a:moveTo>
                  <a:lnTo>
                    <a:pt x="4816592" y="0"/>
                  </a:lnTo>
                  <a:lnTo>
                    <a:pt x="4816592" y="2090134"/>
                  </a:lnTo>
                  <a:lnTo>
                    <a:pt x="0" y="2090134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21377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786385" y="303653"/>
            <a:ext cx="2772056" cy="2336774"/>
          </a:xfrm>
          <a:custGeom>
            <a:avLst/>
            <a:gdLst/>
            <a:ahLst/>
            <a:cxnLst/>
            <a:rect l="l" t="t" r="r" b="b"/>
            <a:pathLst>
              <a:path w="2772056" h="2336774">
                <a:moveTo>
                  <a:pt x="0" y="0"/>
                </a:moveTo>
                <a:lnTo>
                  <a:pt x="2772056" y="0"/>
                </a:lnTo>
                <a:lnTo>
                  <a:pt x="2772056" y="2336774"/>
                </a:lnTo>
                <a:lnTo>
                  <a:pt x="0" y="23367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41194" y="4147881"/>
            <a:ext cx="2387237" cy="2387237"/>
          </a:xfrm>
          <a:custGeom>
            <a:avLst/>
            <a:gdLst/>
            <a:ahLst/>
            <a:cxnLst/>
            <a:rect l="l" t="t" r="r" b="b"/>
            <a:pathLst>
              <a:path w="2387237" h="2387237">
                <a:moveTo>
                  <a:pt x="0" y="0"/>
                </a:moveTo>
                <a:lnTo>
                  <a:pt x="2387237" y="0"/>
                </a:lnTo>
                <a:lnTo>
                  <a:pt x="2387237" y="2387237"/>
                </a:lnTo>
                <a:lnTo>
                  <a:pt x="0" y="238723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4100526" y="3577101"/>
            <a:ext cx="3401851" cy="1462796"/>
          </a:xfrm>
          <a:custGeom>
            <a:avLst/>
            <a:gdLst/>
            <a:ahLst/>
            <a:cxnLst/>
            <a:rect l="l" t="t" r="r" b="b"/>
            <a:pathLst>
              <a:path w="3401851" h="1462796">
                <a:moveTo>
                  <a:pt x="0" y="0"/>
                </a:moveTo>
                <a:lnTo>
                  <a:pt x="3401851" y="0"/>
                </a:lnTo>
                <a:lnTo>
                  <a:pt x="3401851" y="1462796"/>
                </a:lnTo>
                <a:lnTo>
                  <a:pt x="0" y="14627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4612018" y="7382697"/>
            <a:ext cx="2378866" cy="2048798"/>
          </a:xfrm>
          <a:custGeom>
            <a:avLst/>
            <a:gdLst/>
            <a:ahLst/>
            <a:cxnLst/>
            <a:rect l="l" t="t" r="r" b="b"/>
            <a:pathLst>
              <a:path w="2378866" h="2048798">
                <a:moveTo>
                  <a:pt x="0" y="0"/>
                </a:moveTo>
                <a:lnTo>
                  <a:pt x="2378866" y="0"/>
                </a:lnTo>
                <a:lnTo>
                  <a:pt x="2378866" y="2048798"/>
                </a:lnTo>
                <a:lnTo>
                  <a:pt x="0" y="20487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9453771" y="3577101"/>
            <a:ext cx="2205499" cy="1764399"/>
          </a:xfrm>
          <a:custGeom>
            <a:avLst/>
            <a:gdLst/>
            <a:ahLst/>
            <a:cxnLst/>
            <a:rect l="l" t="t" r="r" b="b"/>
            <a:pathLst>
              <a:path w="2205499" h="1764399">
                <a:moveTo>
                  <a:pt x="0" y="0"/>
                </a:moveTo>
                <a:lnTo>
                  <a:pt x="2205499" y="0"/>
                </a:lnTo>
                <a:lnTo>
                  <a:pt x="2205499" y="1764399"/>
                </a:lnTo>
                <a:lnTo>
                  <a:pt x="0" y="176439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4144868" y="3375597"/>
            <a:ext cx="2173484" cy="2327694"/>
          </a:xfrm>
          <a:custGeom>
            <a:avLst/>
            <a:gdLst/>
            <a:ahLst/>
            <a:cxnLst/>
            <a:rect l="l" t="t" r="r" b="b"/>
            <a:pathLst>
              <a:path w="2173484" h="2327694">
                <a:moveTo>
                  <a:pt x="0" y="0"/>
                </a:moveTo>
                <a:lnTo>
                  <a:pt x="2173484" y="0"/>
                </a:lnTo>
                <a:lnTo>
                  <a:pt x="2173484" y="2327693"/>
                </a:lnTo>
                <a:lnTo>
                  <a:pt x="0" y="232769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1879520" y="7366180"/>
            <a:ext cx="2174236" cy="2081831"/>
          </a:xfrm>
          <a:custGeom>
            <a:avLst/>
            <a:gdLst/>
            <a:ahLst/>
            <a:cxnLst/>
            <a:rect l="l" t="t" r="r" b="b"/>
            <a:pathLst>
              <a:path w="2174236" h="2081831">
                <a:moveTo>
                  <a:pt x="0" y="0"/>
                </a:moveTo>
                <a:lnTo>
                  <a:pt x="2174237" y="0"/>
                </a:lnTo>
                <a:lnTo>
                  <a:pt x="2174237" y="2081831"/>
                </a:lnTo>
                <a:lnTo>
                  <a:pt x="0" y="208183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4727365" y="779890"/>
            <a:ext cx="9865833" cy="1422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50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Economic Impact of S4C</a:t>
            </a:r>
          </a:p>
          <a:p>
            <a:pPr algn="ctr">
              <a:lnSpc>
                <a:spcPts val="5600"/>
              </a:lnSpc>
            </a:pPr>
            <a:endParaRPr lang="en-US" sz="5000" b="1" dirty="0">
              <a:solidFill>
                <a:srgbClr val="1F202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67052" y="6750913"/>
            <a:ext cx="2735520" cy="2276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</a:pPr>
            <a:r>
              <a:rPr lang="en-US" sz="3499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98% </a:t>
            </a:r>
          </a:p>
          <a:p>
            <a:pPr algn="ctr">
              <a:lnSpc>
                <a:spcPts val="4899"/>
              </a:lnSpc>
            </a:pPr>
            <a:r>
              <a:rPr lang="en-US" sz="3499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PRODUCED IN WALES </a:t>
            </a:r>
          </a:p>
          <a:p>
            <a:pPr algn="ctr">
              <a:lnSpc>
                <a:spcPts val="3499"/>
              </a:lnSpc>
              <a:spcBef>
                <a:spcPct val="0"/>
              </a:spcBef>
            </a:pPr>
            <a:endParaRPr lang="en-US" sz="3499" b="1" dirty="0">
              <a:solidFill>
                <a:srgbClr val="FFFFFF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433691" y="5180902"/>
            <a:ext cx="2735520" cy="587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 dirty="0" smtClean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1900 </a:t>
            </a:r>
            <a:r>
              <a:rPr lang="en-US" sz="3499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JOBS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69211" y="7596345"/>
            <a:ext cx="2735520" cy="183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£136 MILLION</a:t>
            </a:r>
          </a:p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OUTPUTS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203921" y="5901728"/>
            <a:ext cx="4055379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977 SUPPLIERS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144000" y="5636615"/>
            <a:ext cx="2735520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£1.53  GVA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593198" y="7596345"/>
            <a:ext cx="2735520" cy="183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sz="3500" b="1" dirty="0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75% WELSH LANGUAGE SPEAKERS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43239" y="9747123"/>
            <a:ext cx="4515980" cy="3616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21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Canva</a:t>
            </a:r>
            <a:r>
              <a:rPr lang="en-US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2013; Maher, 2024; S4C, 2024)</a:t>
            </a:r>
            <a:endParaRPr lang="en-US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  <p:bldP spid="18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850285"/>
            <a:ext cx="18288000" cy="4436715"/>
            <a:chOff x="0" y="0"/>
            <a:chExt cx="4816593" cy="11685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168518"/>
            </a:xfrm>
            <a:custGeom>
              <a:avLst/>
              <a:gdLst/>
              <a:ahLst/>
              <a:cxnLst/>
              <a:rect l="l" t="t" r="r" b="b"/>
              <a:pathLst>
                <a:path w="4816592" h="1168518">
                  <a:moveTo>
                    <a:pt x="0" y="0"/>
                  </a:moveTo>
                  <a:lnTo>
                    <a:pt x="4816592" y="0"/>
                  </a:lnTo>
                  <a:lnTo>
                    <a:pt x="4816592" y="1168518"/>
                  </a:lnTo>
                  <a:lnTo>
                    <a:pt x="0" y="1168518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816593" cy="12161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580239" y="203134"/>
            <a:ext cx="3795063" cy="5455403"/>
          </a:xfrm>
          <a:custGeom>
            <a:avLst/>
            <a:gdLst/>
            <a:ahLst/>
            <a:cxnLst/>
            <a:rect l="l" t="t" r="r" b="b"/>
            <a:pathLst>
              <a:path w="3795063" h="5455403">
                <a:moveTo>
                  <a:pt x="0" y="0"/>
                </a:moveTo>
                <a:lnTo>
                  <a:pt x="3795062" y="0"/>
                </a:lnTo>
                <a:lnTo>
                  <a:pt x="3795062" y="5455403"/>
                </a:lnTo>
                <a:lnTo>
                  <a:pt x="0" y="545540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552691" y="203134"/>
            <a:ext cx="2772056" cy="2396388"/>
          </a:xfrm>
          <a:custGeom>
            <a:avLst/>
            <a:gdLst/>
            <a:ahLst/>
            <a:cxnLst/>
            <a:rect l="l" t="t" r="r" b="b"/>
            <a:pathLst>
              <a:path w="2772056" h="2396388">
                <a:moveTo>
                  <a:pt x="0" y="0"/>
                </a:moveTo>
                <a:lnTo>
                  <a:pt x="2772056" y="0"/>
                </a:lnTo>
                <a:lnTo>
                  <a:pt x="2772056" y="2396388"/>
                </a:lnTo>
                <a:lnTo>
                  <a:pt x="0" y="23963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275" r="-1275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258905" y="3472880"/>
            <a:ext cx="7237480" cy="6124869"/>
          </a:xfrm>
          <a:custGeom>
            <a:avLst/>
            <a:gdLst/>
            <a:ahLst/>
            <a:cxnLst/>
            <a:rect l="l" t="t" r="r" b="b"/>
            <a:pathLst>
              <a:path w="7237480" h="6124869">
                <a:moveTo>
                  <a:pt x="0" y="0"/>
                </a:moveTo>
                <a:lnTo>
                  <a:pt x="7237479" y="0"/>
                </a:lnTo>
                <a:lnTo>
                  <a:pt x="7237479" y="6124869"/>
                </a:lnTo>
                <a:lnTo>
                  <a:pt x="0" y="61248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939539" y="2064151"/>
            <a:ext cx="4306437" cy="3252734"/>
          </a:xfrm>
          <a:custGeom>
            <a:avLst/>
            <a:gdLst/>
            <a:ahLst/>
            <a:cxnLst/>
            <a:rect l="l" t="t" r="r" b="b"/>
            <a:pathLst>
              <a:path w="4306437" h="3252734">
                <a:moveTo>
                  <a:pt x="0" y="0"/>
                </a:moveTo>
                <a:lnTo>
                  <a:pt x="4306436" y="0"/>
                </a:lnTo>
                <a:lnTo>
                  <a:pt x="4306436" y="3252734"/>
                </a:lnTo>
                <a:lnTo>
                  <a:pt x="0" y="325273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905510" y="814912"/>
            <a:ext cx="5830720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0"/>
              </a:lnSpc>
            </a:pPr>
            <a:r>
              <a:rPr lang="en-US" sz="50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Future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58905" y="9885680"/>
            <a:ext cx="13027548" cy="77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1F2020"/>
                </a:solidFill>
                <a:latin typeface="Poppins"/>
                <a:ea typeface="Poppins"/>
                <a:cs typeface="Poppins"/>
                <a:sym typeface="Poppins"/>
              </a:rPr>
              <a:t>(Maher, 2024; S4C, 2024; Welsh Government, 2015; Welsh Government, 2017; Welsh Government, 2023)</a:t>
            </a:r>
          </a:p>
          <a:p>
            <a:pPr algn="l">
              <a:lnSpc>
                <a:spcPts val="1960"/>
              </a:lnSpc>
            </a:pPr>
            <a:endParaRPr lang="en-US" sz="1500" dirty="0">
              <a:solidFill>
                <a:srgbClr val="1F202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1960"/>
              </a:lnSpc>
              <a:spcBef>
                <a:spcPct val="0"/>
              </a:spcBef>
            </a:pPr>
            <a:endParaRPr lang="en-US" sz="1500" dirty="0">
              <a:solidFill>
                <a:srgbClr val="1F20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939539" y="6020700"/>
            <a:ext cx="10172409" cy="426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6"/>
              </a:lnSpc>
            </a:pPr>
            <a:r>
              <a:rPr lang="en-US" sz="3347" b="1" dirty="0">
                <a:solidFill>
                  <a:srgbClr val="1F202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•Raise the profile of Welsh language and culture</a:t>
            </a:r>
          </a:p>
          <a:p>
            <a:pPr algn="l">
              <a:lnSpc>
                <a:spcPts val="906"/>
              </a:lnSpc>
            </a:pPr>
            <a:endParaRPr lang="en-US" sz="3347" b="1" dirty="0">
              <a:solidFill>
                <a:srgbClr val="1F202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4686"/>
              </a:lnSpc>
            </a:pPr>
            <a:r>
              <a:rPr lang="en-US" sz="3347" b="1" dirty="0">
                <a:solidFill>
                  <a:srgbClr val="1F202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•Support new Welsh speakers, ensure the language remains visible in the media.</a:t>
            </a:r>
          </a:p>
          <a:p>
            <a:pPr algn="l">
              <a:lnSpc>
                <a:spcPts val="905"/>
              </a:lnSpc>
            </a:pPr>
            <a:endParaRPr lang="en-US" sz="3347" b="1" dirty="0">
              <a:solidFill>
                <a:srgbClr val="1F202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4686"/>
              </a:lnSpc>
            </a:pPr>
            <a:r>
              <a:rPr lang="en-US" sz="3347" b="1" dirty="0">
                <a:solidFill>
                  <a:srgbClr val="1F202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•Encourage intergenerational transmission of the language, making it accessible to future generations.</a:t>
            </a:r>
          </a:p>
          <a:p>
            <a:pPr algn="ctr">
              <a:lnSpc>
                <a:spcPts val="4200"/>
              </a:lnSpc>
            </a:pPr>
            <a:endParaRPr lang="en-US" sz="3347" b="1" dirty="0">
              <a:solidFill>
                <a:srgbClr val="1F202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39701" y="2034555"/>
            <a:ext cx="12199939" cy="7499684"/>
            <a:chOff x="0" y="0"/>
            <a:chExt cx="2128810" cy="180423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28810" cy="1804238"/>
            </a:xfrm>
            <a:custGeom>
              <a:avLst/>
              <a:gdLst/>
              <a:ahLst/>
              <a:cxnLst/>
              <a:rect l="l" t="t" r="r" b="b"/>
              <a:pathLst>
                <a:path w="2128810" h="1804238">
                  <a:moveTo>
                    <a:pt x="0" y="0"/>
                  </a:moveTo>
                  <a:lnTo>
                    <a:pt x="2128810" y="0"/>
                  </a:lnTo>
                  <a:lnTo>
                    <a:pt x="2128810" y="1804238"/>
                  </a:lnTo>
                  <a:lnTo>
                    <a:pt x="0" y="1804238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28810" cy="18518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3085873" y="2277457"/>
            <a:ext cx="11220367" cy="7077443"/>
          </a:xfrm>
          <a:custGeom>
            <a:avLst/>
            <a:gdLst/>
            <a:ahLst/>
            <a:cxnLst/>
            <a:rect l="l" t="t" r="r" b="b"/>
            <a:pathLst>
              <a:path w="7377853" h="6266580">
                <a:moveTo>
                  <a:pt x="0" y="0"/>
                </a:moveTo>
                <a:lnTo>
                  <a:pt x="7377853" y="0"/>
                </a:lnTo>
                <a:lnTo>
                  <a:pt x="7377853" y="6266580"/>
                </a:lnTo>
                <a:lnTo>
                  <a:pt x="0" y="62665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6" name="Freeform 6"/>
          <p:cNvSpPr/>
          <p:nvPr/>
        </p:nvSpPr>
        <p:spPr>
          <a:xfrm>
            <a:off x="642182" y="144891"/>
            <a:ext cx="2405818" cy="2094466"/>
          </a:xfrm>
          <a:custGeom>
            <a:avLst/>
            <a:gdLst/>
            <a:ahLst/>
            <a:cxnLst/>
            <a:rect l="l" t="t" r="r" b="b"/>
            <a:pathLst>
              <a:path w="2054296" h="1731721">
                <a:moveTo>
                  <a:pt x="0" y="0"/>
                </a:moveTo>
                <a:lnTo>
                  <a:pt x="2054296" y="0"/>
                </a:lnTo>
                <a:lnTo>
                  <a:pt x="2054296" y="1731721"/>
                </a:lnTo>
                <a:lnTo>
                  <a:pt x="0" y="173172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3033712" y="1783601"/>
            <a:ext cx="12968288" cy="7571299"/>
          </a:xfrm>
          <a:custGeom>
            <a:avLst/>
            <a:gdLst/>
            <a:ahLst/>
            <a:cxnLst/>
            <a:rect l="l" t="t" r="r" b="b"/>
            <a:pathLst>
              <a:path w="10094054" h="6022143">
                <a:moveTo>
                  <a:pt x="0" y="0"/>
                </a:moveTo>
                <a:lnTo>
                  <a:pt x="10094054" y="0"/>
                </a:lnTo>
                <a:lnTo>
                  <a:pt x="10094054" y="6022143"/>
                </a:lnTo>
                <a:lnTo>
                  <a:pt x="0" y="60221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3719202" y="7210585"/>
            <a:ext cx="935868" cy="570758"/>
          </a:xfrm>
          <a:custGeom>
            <a:avLst/>
            <a:gdLst/>
            <a:ahLst/>
            <a:cxnLst/>
            <a:rect l="l" t="t" r="r" b="b"/>
            <a:pathLst>
              <a:path w="558648" h="168991">
                <a:moveTo>
                  <a:pt x="0" y="0"/>
                </a:moveTo>
                <a:lnTo>
                  <a:pt x="558648" y="0"/>
                </a:lnTo>
                <a:lnTo>
                  <a:pt x="558648" y="168991"/>
                </a:lnTo>
                <a:lnTo>
                  <a:pt x="0" y="16899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4191000" y="343108"/>
            <a:ext cx="10213088" cy="717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0"/>
              </a:lnSpc>
            </a:pPr>
            <a:r>
              <a:rPr lang="en-US" sz="50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Does S4C promote inclusivity?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52486" y="9851103"/>
            <a:ext cx="13044285" cy="276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  <a:spcBef>
                <a:spcPct val="0"/>
              </a:spcBef>
            </a:pPr>
            <a:r>
              <a:rPr lang="en-US" sz="1500" dirty="0">
                <a:solidFill>
                  <a:srgbClr val="305A72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S4C, 2017; S4C, 2024; Van Den </a:t>
            </a:r>
            <a:r>
              <a:rPr lang="en-US" sz="15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Brande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Hillary and </a:t>
            </a:r>
            <a:r>
              <a:rPr lang="en-US" sz="1500" dirty="0" err="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Cullinane</a:t>
            </a:r>
            <a:r>
              <a:rPr lang="en-US" sz="15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, 2019; Welsh Government, 2022; Pembrokeshire County Council, 2023;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61946" y="5135674"/>
            <a:ext cx="13068220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“Making S4C’s content available to the widest possible audience is very important.”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939095" y="6111610"/>
            <a:ext cx="8819988" cy="240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(S4C, 2024)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628715" y="6922136"/>
            <a:ext cx="1107346" cy="312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2800" dirty="0" smtClean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17%</a:t>
            </a:r>
            <a:endParaRPr lang="en-US" sz="28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616931" y="4794711"/>
            <a:ext cx="14791439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4200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</a:t>
            </a:r>
            <a:r>
              <a:rPr lang="en-US" sz="4000" b="1" u="none" strike="noStrike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We will attract an audience of all levels of </a:t>
            </a:r>
            <a:r>
              <a:rPr lang="en-US" sz="4000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fluency</a:t>
            </a:r>
            <a:r>
              <a:rPr lang="en-US" sz="4000" b="1" u="none" strike="noStrike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and non Welsh speakers”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82012" y="5880561"/>
            <a:ext cx="8819988" cy="240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(S4C, 2024)</a:t>
            </a:r>
          </a:p>
        </p:txBody>
      </p:sp>
      <p:sp>
        <p:nvSpPr>
          <p:cNvPr id="16" name="Freeform 3"/>
          <p:cNvSpPr/>
          <p:nvPr/>
        </p:nvSpPr>
        <p:spPr>
          <a:xfrm>
            <a:off x="4736061" y="3086100"/>
            <a:ext cx="9381215" cy="4542843"/>
          </a:xfrm>
          <a:custGeom>
            <a:avLst/>
            <a:gdLst/>
            <a:ahLst/>
            <a:cxnLst/>
            <a:rect l="l" t="t" r="r" b="b"/>
            <a:pathLst>
              <a:path w="5846854" h="2872267">
                <a:moveTo>
                  <a:pt x="0" y="0"/>
                </a:moveTo>
                <a:lnTo>
                  <a:pt x="5846854" y="0"/>
                </a:lnTo>
                <a:lnTo>
                  <a:pt x="5846854" y="2872266"/>
                </a:lnTo>
                <a:lnTo>
                  <a:pt x="0" y="28722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7"/>
          <p:cNvSpPr/>
          <p:nvPr/>
        </p:nvSpPr>
        <p:spPr>
          <a:xfrm>
            <a:off x="6552234" y="3300121"/>
            <a:ext cx="5931243" cy="4114800"/>
          </a:xfrm>
          <a:custGeom>
            <a:avLst/>
            <a:gdLst/>
            <a:ahLst/>
            <a:cxnLst/>
            <a:rect l="l" t="t" r="r" b="b"/>
            <a:pathLst>
              <a:path w="5931243" h="4114800">
                <a:moveTo>
                  <a:pt x="0" y="0"/>
                </a:moveTo>
                <a:lnTo>
                  <a:pt x="5931244" y="0"/>
                </a:lnTo>
                <a:lnTo>
                  <a:pt x="593124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3"/>
          <p:cNvSpPr/>
          <p:nvPr/>
        </p:nvSpPr>
        <p:spPr>
          <a:xfrm>
            <a:off x="4931324" y="3489154"/>
            <a:ext cx="9381215" cy="4542843"/>
          </a:xfrm>
          <a:custGeom>
            <a:avLst/>
            <a:gdLst/>
            <a:ahLst/>
            <a:cxnLst/>
            <a:rect l="l" t="t" r="r" b="b"/>
            <a:pathLst>
              <a:path w="5846854" h="2872267">
                <a:moveTo>
                  <a:pt x="0" y="0"/>
                </a:moveTo>
                <a:lnTo>
                  <a:pt x="5846854" y="0"/>
                </a:lnTo>
                <a:lnTo>
                  <a:pt x="5846854" y="2872266"/>
                </a:lnTo>
                <a:lnTo>
                  <a:pt x="0" y="28722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8" presetID="26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5" presetClass="entr" presetSubtype="0" repeatCount="300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5" grpId="0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0" y="3803596"/>
            <a:ext cx="18288000" cy="6445303"/>
            <a:chOff x="0" y="0"/>
            <a:chExt cx="4816593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2709333"/>
            </a:xfrm>
            <a:custGeom>
              <a:avLst/>
              <a:gdLst/>
              <a:ahLst/>
              <a:cxnLst/>
              <a:rect l="l" t="t" r="r" b="b"/>
              <a:pathLst>
                <a:path w="4816592" h="2709333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5DE0E6">
                    <a:alpha val="100000"/>
                  </a:srgbClr>
                </a:gs>
                <a:gs pos="100000">
                  <a:srgbClr val="004AAD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4816593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660795" y="4589727"/>
            <a:ext cx="4220308" cy="4114800"/>
          </a:xfrm>
          <a:custGeom>
            <a:avLst/>
            <a:gdLst/>
            <a:ahLst/>
            <a:cxnLst/>
            <a:rect l="l" t="t" r="r" b="b"/>
            <a:pathLst>
              <a:path w="4220308" h="4114800">
                <a:moveTo>
                  <a:pt x="0" y="0"/>
                </a:moveTo>
                <a:lnTo>
                  <a:pt x="4220308" y="0"/>
                </a:lnTo>
                <a:lnTo>
                  <a:pt x="42203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642182" y="144891"/>
            <a:ext cx="2253417" cy="1950609"/>
          </a:xfrm>
          <a:custGeom>
            <a:avLst/>
            <a:gdLst/>
            <a:ahLst/>
            <a:cxnLst/>
            <a:rect l="l" t="t" r="r" b="b"/>
            <a:pathLst>
              <a:path w="2054296" h="1731721">
                <a:moveTo>
                  <a:pt x="0" y="0"/>
                </a:moveTo>
                <a:lnTo>
                  <a:pt x="2054296" y="0"/>
                </a:lnTo>
                <a:lnTo>
                  <a:pt x="2054296" y="1731721"/>
                </a:lnTo>
                <a:lnTo>
                  <a:pt x="0" y="17317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479769" y="5460294"/>
            <a:ext cx="3675655" cy="2456344"/>
          </a:xfrm>
          <a:custGeom>
            <a:avLst/>
            <a:gdLst/>
            <a:ahLst/>
            <a:cxnLst/>
            <a:rect l="l" t="t" r="r" b="b"/>
            <a:pathLst>
              <a:path w="3675655" h="2456344">
                <a:moveTo>
                  <a:pt x="0" y="0"/>
                </a:moveTo>
                <a:lnTo>
                  <a:pt x="3675655" y="0"/>
                </a:lnTo>
                <a:lnTo>
                  <a:pt x="3675655" y="2456344"/>
                </a:lnTo>
                <a:lnTo>
                  <a:pt x="0" y="245634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2360672" y="5460294"/>
            <a:ext cx="4405874" cy="2373665"/>
          </a:xfrm>
          <a:custGeom>
            <a:avLst/>
            <a:gdLst/>
            <a:ahLst/>
            <a:cxnLst/>
            <a:rect l="l" t="t" r="r" b="b"/>
            <a:pathLst>
              <a:path w="4405874" h="2373665">
                <a:moveTo>
                  <a:pt x="0" y="0"/>
                </a:moveTo>
                <a:lnTo>
                  <a:pt x="4405875" y="0"/>
                </a:lnTo>
                <a:lnTo>
                  <a:pt x="4405875" y="2373665"/>
                </a:lnTo>
                <a:lnTo>
                  <a:pt x="0" y="237366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812719" y="2301187"/>
            <a:ext cx="14953828" cy="1502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3500" b="1" dirty="0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Wales is becoming a downright hostile place for the more than 80% of us who don’t speak the Welsh language” </a:t>
            </a:r>
          </a:p>
          <a:p>
            <a:pPr algn="ctr">
              <a:lnSpc>
                <a:spcPts val="3920"/>
              </a:lnSpc>
            </a:pPr>
            <a:endParaRPr lang="en-US" sz="3500" b="1" dirty="0">
              <a:solidFill>
                <a:srgbClr val="1F2020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5109519" y="3014292"/>
            <a:ext cx="1657028" cy="25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  <a:spcBef>
                <a:spcPct val="0"/>
              </a:spcBef>
            </a:pPr>
            <a:r>
              <a:rPr lang="en-US" sz="1500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(Stead, 2020)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147308" y="757982"/>
            <a:ext cx="9925852" cy="7181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600"/>
              </a:lnSpc>
              <a:spcBef>
                <a:spcPct val="0"/>
              </a:spcBef>
            </a:pPr>
            <a:r>
              <a:rPr lang="en-US" sz="5000" b="1">
                <a:solidFill>
                  <a:srgbClr val="1F20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Unlocking the potential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0444" y="9806395"/>
            <a:ext cx="14772221" cy="283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  <a:spcBef>
                <a:spcPct val="0"/>
              </a:spcBef>
            </a:pPr>
            <a:r>
              <a:rPr lang="en-US" sz="1599">
                <a:solidFill>
                  <a:srgbClr val="1F2020"/>
                </a:solidFill>
                <a:latin typeface="Poppins"/>
                <a:ea typeface="Poppins"/>
                <a:cs typeface="Poppins"/>
                <a:sym typeface="Poppins"/>
              </a:rPr>
              <a:t>(</a:t>
            </a:r>
            <a:r>
              <a:rPr lang="en-US" sz="1599" err="1">
                <a:solidFill>
                  <a:srgbClr val="1F2020"/>
                </a:solidFill>
                <a:latin typeface="Poppins"/>
                <a:ea typeface="Poppins"/>
                <a:cs typeface="Poppins"/>
                <a:sym typeface="Poppins"/>
              </a:rPr>
              <a:t>Anderton</a:t>
            </a:r>
            <a:r>
              <a:rPr lang="en-US" sz="1599">
                <a:solidFill>
                  <a:srgbClr val="1F2020"/>
                </a:solidFill>
                <a:latin typeface="Poppins"/>
                <a:ea typeface="Poppins"/>
                <a:cs typeface="Poppins"/>
                <a:sym typeface="Poppins"/>
              </a:rPr>
              <a:t>, 2017; </a:t>
            </a:r>
            <a:r>
              <a:rPr lang="en-US" sz="1599" err="1">
                <a:solidFill>
                  <a:srgbClr val="1F2020"/>
                </a:solidFill>
                <a:latin typeface="Poppins"/>
                <a:ea typeface="Poppins"/>
                <a:cs typeface="Poppins"/>
                <a:sym typeface="Poppins"/>
              </a:rPr>
              <a:t>Canva</a:t>
            </a:r>
            <a:r>
              <a:rPr lang="en-US" sz="1599">
                <a:solidFill>
                  <a:srgbClr val="1F2020"/>
                </a:solidFill>
                <a:latin typeface="Poppins"/>
                <a:ea typeface="Poppins"/>
                <a:cs typeface="Poppins"/>
                <a:sym typeface="Poppins"/>
              </a:rPr>
              <a:t>, 2013; Morris and Jones, 2007; Stead, 2020; Welsh Government, 2015; Welsh Government, 2017)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975200" y="5943244"/>
            <a:ext cx="875953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spc="146">
                <a:solidFill>
                  <a:srgbClr val="191919"/>
                </a:solidFill>
                <a:latin typeface="Aileron Ultra-Bold"/>
                <a:ea typeface="Aileron Ultra-Bold"/>
                <a:cs typeface="Aileron Ultra-Bold"/>
              </a:rPr>
              <a:t>Thank</a:t>
            </a:r>
            <a:r>
              <a:rPr lang="en-US" sz="9600" b="0" cap="none" spc="0">
                <a:ln w="0"/>
                <a:effectLst>
                  <a:reflection blurRad="6350" stA="53000" endA="300" endPos="35500" dir="5400000" sy="-90000" algn="bl" rotWithShape="0"/>
                </a:effectLst>
                <a:latin typeface="Algerian" panose="04020705040A02060702" pitchFamily="82" charset="0"/>
              </a:rPr>
              <a:t> </a:t>
            </a:r>
            <a:r>
              <a:rPr lang="en-US" sz="9600" b="1" spc="146">
                <a:solidFill>
                  <a:srgbClr val="191919"/>
                </a:solidFill>
                <a:latin typeface="Aileron Ultra-Bold"/>
                <a:ea typeface="Aileron Ultra-Bold"/>
                <a:cs typeface="Aileron Ultra-Bold"/>
              </a:rPr>
              <a:t>you</a:t>
            </a:r>
          </a:p>
        </p:txBody>
      </p:sp>
      <p:sp>
        <p:nvSpPr>
          <p:cNvPr id="18" name="Freeform 9"/>
          <p:cNvSpPr/>
          <p:nvPr/>
        </p:nvSpPr>
        <p:spPr>
          <a:xfrm>
            <a:off x="5940811" y="3338952"/>
            <a:ext cx="6712872" cy="6467442"/>
          </a:xfrm>
          <a:custGeom>
            <a:avLst/>
            <a:gdLst/>
            <a:ahLst/>
            <a:cxnLst/>
            <a:rect l="l" t="t" r="r" b="b"/>
            <a:pathLst>
              <a:path w="2054296" h="1731721">
                <a:moveTo>
                  <a:pt x="0" y="0"/>
                </a:moveTo>
                <a:lnTo>
                  <a:pt x="2054296" y="0"/>
                </a:lnTo>
                <a:lnTo>
                  <a:pt x="2054296" y="1731721"/>
                </a:lnTo>
                <a:lnTo>
                  <a:pt x="0" y="17317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6" name="Freeform 15"/>
          <p:cNvSpPr/>
          <p:nvPr/>
        </p:nvSpPr>
        <p:spPr>
          <a:xfrm>
            <a:off x="9515276" y="5547983"/>
            <a:ext cx="7315200" cy="1627632"/>
          </a:xfrm>
          <a:custGeom>
            <a:avLst/>
            <a:gdLst/>
            <a:ahLst/>
            <a:cxnLst/>
            <a:rect l="l" t="t" r="r" b="b"/>
            <a:pathLst>
              <a:path w="7315200" h="1627632">
                <a:moveTo>
                  <a:pt x="0" y="0"/>
                </a:moveTo>
                <a:lnTo>
                  <a:pt x="7315200" y="0"/>
                </a:lnTo>
                <a:lnTo>
                  <a:pt x="7315200" y="1627632"/>
                </a:lnTo>
                <a:lnTo>
                  <a:pt x="0" y="162763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1901806" y="3907014"/>
            <a:ext cx="6463647" cy="5336427"/>
          </a:xfrm>
          <a:custGeom>
            <a:avLst/>
            <a:gdLst/>
            <a:ahLst/>
            <a:cxnLst/>
            <a:rect l="l" t="t" r="r" b="b"/>
            <a:pathLst>
              <a:path w="4094226" h="4114800">
                <a:moveTo>
                  <a:pt x="0" y="0"/>
                </a:moveTo>
                <a:lnTo>
                  <a:pt x="4094226" y="0"/>
                </a:lnTo>
                <a:lnTo>
                  <a:pt x="409422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92423" y="4345717"/>
            <a:ext cx="4956847" cy="4729509"/>
          </a:xfrm>
          <a:custGeom>
            <a:avLst/>
            <a:gdLst/>
            <a:ahLst/>
            <a:cxnLst/>
            <a:rect l="l" t="t" r="r" b="b"/>
            <a:pathLst>
              <a:path w="7237480" h="6124869">
                <a:moveTo>
                  <a:pt x="0" y="0"/>
                </a:moveTo>
                <a:lnTo>
                  <a:pt x="7237480" y="0"/>
                </a:lnTo>
                <a:lnTo>
                  <a:pt x="7237480" y="6124868"/>
                </a:lnTo>
                <a:lnTo>
                  <a:pt x="0" y="612486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rcRect/>
            <a:stretch>
              <a:fillRect l="-12120" r="-12517" b="-691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0"/>
          <p:cNvSpPr/>
          <p:nvPr/>
        </p:nvSpPr>
        <p:spPr>
          <a:xfrm>
            <a:off x="13284966" y="4386664"/>
            <a:ext cx="3795063" cy="5455403"/>
          </a:xfrm>
          <a:custGeom>
            <a:avLst/>
            <a:gdLst/>
            <a:ahLst/>
            <a:cxnLst/>
            <a:rect l="l" t="t" r="r" b="b"/>
            <a:pathLst>
              <a:path w="3795063" h="5455403">
                <a:moveTo>
                  <a:pt x="0" y="0"/>
                </a:moveTo>
                <a:lnTo>
                  <a:pt x="3795063" y="0"/>
                </a:lnTo>
                <a:lnTo>
                  <a:pt x="3795063" y="5455402"/>
                </a:lnTo>
                <a:lnTo>
                  <a:pt x="0" y="5455402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2768281" y="4803941"/>
            <a:ext cx="3224545" cy="3115717"/>
          </a:xfrm>
          <a:custGeom>
            <a:avLst/>
            <a:gdLst/>
            <a:ahLst/>
            <a:cxnLst/>
            <a:rect l="l" t="t" r="r" b="b"/>
            <a:pathLst>
              <a:path w="3224545" h="3115717">
                <a:moveTo>
                  <a:pt x="0" y="0"/>
                </a:moveTo>
                <a:lnTo>
                  <a:pt x="3224546" y="0"/>
                </a:lnTo>
                <a:lnTo>
                  <a:pt x="3224546" y="3115717"/>
                </a:lnTo>
                <a:lnTo>
                  <a:pt x="0" y="311571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=""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10658007" y="4437394"/>
            <a:ext cx="3991356" cy="4114800"/>
          </a:xfrm>
          <a:custGeom>
            <a:avLst/>
            <a:gdLst/>
            <a:ahLst/>
            <a:cxnLst/>
            <a:rect l="l" t="t" r="r" b="b"/>
            <a:pathLst>
              <a:path w="3991356" h="4114800">
                <a:moveTo>
                  <a:pt x="0" y="0"/>
                </a:moveTo>
                <a:lnTo>
                  <a:pt x="3991356" y="0"/>
                </a:lnTo>
                <a:lnTo>
                  <a:pt x="399135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=""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147308" y="3783507"/>
            <a:ext cx="10132853" cy="6441720"/>
          </a:xfrm>
          <a:custGeom>
            <a:avLst/>
            <a:gdLst/>
            <a:ahLst/>
            <a:cxnLst/>
            <a:rect l="l" t="t" r="r" b="b"/>
            <a:pathLst>
              <a:path w="6141493" h="4114800">
                <a:moveTo>
                  <a:pt x="0" y="0"/>
                </a:moveTo>
                <a:lnTo>
                  <a:pt x="6141493" y="0"/>
                </a:lnTo>
                <a:lnTo>
                  <a:pt x="614149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=""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"/>
          <p:cNvSpPr/>
          <p:nvPr/>
        </p:nvSpPr>
        <p:spPr>
          <a:xfrm>
            <a:off x="4230064" y="350833"/>
            <a:ext cx="716561" cy="1109564"/>
          </a:xfrm>
          <a:custGeom>
            <a:avLst/>
            <a:gdLst/>
            <a:ahLst/>
            <a:cxnLst/>
            <a:rect l="l" t="t" r="r" b="b"/>
            <a:pathLst>
              <a:path w="3426506" h="4114800">
                <a:moveTo>
                  <a:pt x="0" y="0"/>
                </a:moveTo>
                <a:lnTo>
                  <a:pt x="3426506" y="0"/>
                </a:lnTo>
                <a:lnTo>
                  <a:pt x="342650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=""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000"/>
                            </p:stCondLst>
                            <p:childTnLst>
                              <p:par>
                                <p:cTn id="109" presetID="3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7" grpId="0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0"/>
            <a:ext cx="18287996" cy="10287000"/>
          </a:xfrm>
          <a:custGeom>
            <a:avLst/>
            <a:gdLst/>
            <a:ahLst/>
            <a:cxnLst/>
            <a:rect l="l" t="t" r="r" b="b"/>
            <a:pathLst>
              <a:path w="4816592" h="2709333">
                <a:moveTo>
                  <a:pt x="0" y="0"/>
                </a:moveTo>
                <a:lnTo>
                  <a:pt x="4816592" y="0"/>
                </a:lnTo>
                <a:lnTo>
                  <a:pt x="4816592" y="2709333"/>
                </a:lnTo>
                <a:lnTo>
                  <a:pt x="0" y="2709333"/>
                </a:lnTo>
                <a:close/>
              </a:path>
            </a:pathLst>
          </a:custGeom>
          <a:gradFill rotWithShape="1">
            <a:gsLst>
              <a:gs pos="0">
                <a:srgbClr val="5DE0E6">
                  <a:alpha val="100000"/>
                </a:srgbClr>
              </a:gs>
              <a:gs pos="100000">
                <a:srgbClr val="004AAD">
                  <a:alpha val="100000"/>
                </a:srgbClr>
              </a:gs>
            </a:gsLst>
            <a:lin ang="0"/>
          </a:gradFill>
        </p:spPr>
      </p:sp>
      <p:sp>
        <p:nvSpPr>
          <p:cNvPr id="200" name="TextBox 199"/>
          <p:cNvSpPr txBox="1"/>
          <p:nvPr/>
        </p:nvSpPr>
        <p:spPr>
          <a:xfrm>
            <a:off x="0" y="0"/>
            <a:ext cx="18287996" cy="10756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+mj-lt"/>
              </a:rPr>
              <a:t>Reference </a:t>
            </a:r>
            <a:r>
              <a:rPr lang="en-US" sz="4400" dirty="0" smtClean="0">
                <a:latin typeface="+mj-lt"/>
              </a:rPr>
              <a:t>list</a:t>
            </a:r>
          </a:p>
          <a:p>
            <a:endParaRPr lang="en-GB" sz="2000" dirty="0">
              <a:latin typeface="+mj-lt"/>
            </a:endParaRPr>
          </a:p>
          <a:p>
            <a:r>
              <a:rPr lang="en-US" dirty="0" err="1"/>
              <a:t>Anderton</a:t>
            </a:r>
            <a:r>
              <a:rPr lang="en-US" dirty="0"/>
              <a:t>, H. (2017). </a:t>
            </a:r>
            <a:r>
              <a:rPr lang="en-US" i="1" dirty="0"/>
              <a:t>Wales: A Change for the Better</a:t>
            </a:r>
            <a:r>
              <a:rPr lang="en-US" dirty="0"/>
              <a:t>. </a:t>
            </a:r>
            <a:r>
              <a:rPr lang="en-US" i="1" dirty="0" err="1"/>
              <a:t>TeacherToolkit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https://www.teachertoolkit.co.uk/2017/03/07/welsh-reform/</a:t>
            </a:r>
            <a:r>
              <a:rPr lang="en-US" dirty="0"/>
              <a:t> [Accessed 2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Bowyer, O. (2021). </a:t>
            </a:r>
            <a:r>
              <a:rPr lang="en-US" i="1" dirty="0"/>
              <a:t>Is a million Welsh speakers by 2050 achievable?</a:t>
            </a:r>
            <a:r>
              <a:rPr lang="en-US" dirty="0"/>
              <a:t> [online] </a:t>
            </a:r>
            <a:r>
              <a:rPr lang="en-US" dirty="0" err="1"/>
              <a:t>research.senedd.wales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https://research.senedd.wales/research-articles/is-a-million-welsh-speakers-by-2050-achievable/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 err="1"/>
              <a:t>Canva</a:t>
            </a:r>
            <a:r>
              <a:rPr lang="en-US" dirty="0"/>
              <a:t> (2013). </a:t>
            </a:r>
            <a:r>
              <a:rPr lang="en-US" i="1" dirty="0" err="1"/>
              <a:t>Canva</a:t>
            </a:r>
            <a:r>
              <a:rPr lang="en-US" dirty="0"/>
              <a:t>. </a:t>
            </a:r>
            <a:r>
              <a:rPr lang="en-US" i="1" dirty="0" err="1"/>
              <a:t>Canva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https://www.canva.com/</a:t>
            </a:r>
            <a:r>
              <a:rPr lang="en-US" dirty="0"/>
              <a:t> [Accessed 2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Facebook (2023). </a:t>
            </a:r>
            <a:r>
              <a:rPr lang="en-US" i="1" dirty="0"/>
              <a:t>Facebook</a:t>
            </a:r>
            <a:r>
              <a:rPr lang="en-US" dirty="0"/>
              <a:t>. [online] Facebook.com. Available at: </a:t>
            </a:r>
            <a:r>
              <a:rPr lang="en-US" dirty="0">
                <a:hlinkClick r:id="rId5"/>
              </a:rPr>
              <a:t>https://www.facebook.com/S4C/?locale=en_GB</a:t>
            </a:r>
            <a:r>
              <a:rPr lang="en-US" dirty="0"/>
              <a:t> [Accessed 3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Fandom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 err="1"/>
              <a:t>Logopedia</a:t>
            </a:r>
            <a:r>
              <a:rPr lang="en-US" dirty="0"/>
              <a:t>. </a:t>
            </a:r>
            <a:r>
              <a:rPr lang="en-US" i="1" dirty="0"/>
              <a:t>logos.fandom.com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https://logos.fandom.com/</a:t>
            </a:r>
            <a:r>
              <a:rPr lang="en-US" dirty="0"/>
              <a:t> [Accessed 26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 err="1"/>
              <a:t>Furet</a:t>
            </a:r>
            <a:r>
              <a:rPr lang="en-US" dirty="0"/>
              <a:t>, M. (2022). </a:t>
            </a:r>
            <a:r>
              <a:rPr lang="en-US" i="1" dirty="0"/>
              <a:t>Entangled History: The Relationship between S4C and the BBC</a:t>
            </a:r>
            <a:r>
              <a:rPr lang="en-US" dirty="0"/>
              <a:t>. [online] Institute of Welsh Affairs. Available at: </a:t>
            </a:r>
            <a:r>
              <a:rPr lang="en-US" dirty="0">
                <a:hlinkClick r:id="rId7"/>
              </a:rPr>
              <a:t>https://www.iwa.wales/agenda/2022/11/entangled-history-the-relationship-between-s4c-and-the-bbc/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Instagram (2020). </a:t>
            </a:r>
            <a:r>
              <a:rPr lang="en-US" i="1" dirty="0"/>
              <a:t>S4C (@s4c) • Instagram photos and videos</a:t>
            </a:r>
            <a:r>
              <a:rPr lang="en-US" dirty="0"/>
              <a:t>. [online] Instagram.com. Available at: </a:t>
            </a:r>
            <a:r>
              <a:rPr lang="en-US" dirty="0">
                <a:hlinkClick r:id="rId8"/>
              </a:rPr>
              <a:t>https://www.instagram.com/s4c/?hl=en</a:t>
            </a:r>
            <a:r>
              <a:rPr lang="en-US" dirty="0"/>
              <a:t> [Accessed 3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Laughton, R. (2004). </a:t>
            </a:r>
            <a:r>
              <a:rPr lang="en-US" i="1" dirty="0"/>
              <a:t>Department for Culture, Media and Sport S4C: An Independent Review</a:t>
            </a:r>
            <a:r>
              <a:rPr lang="en-US" dirty="0"/>
              <a:t>. [online] Available at: </a:t>
            </a:r>
            <a:r>
              <a:rPr lang="en-US" dirty="0">
                <a:hlinkClick r:id="rId9"/>
              </a:rPr>
              <a:t>https://www.s4c.cymru/abouts4c/authority/pdf/e_adolygiad_laughton.pdf</a:t>
            </a:r>
            <a:r>
              <a:rPr lang="en-US" dirty="0"/>
              <a:t> [Accessed 24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Maher, R. (2024). </a:t>
            </a:r>
            <a:r>
              <a:rPr lang="en-US" i="1" dirty="0"/>
              <a:t>Measuring impact in the creative sector: economic, social and cultural contributions in Wales</a:t>
            </a:r>
            <a:r>
              <a:rPr lang="en-US" dirty="0"/>
              <a:t>. [online] </a:t>
            </a:r>
            <a:r>
              <a:rPr lang="en-US" dirty="0" err="1"/>
              <a:t>Wavehill</a:t>
            </a:r>
            <a:r>
              <a:rPr lang="en-US" dirty="0"/>
              <a:t> . Available at: </a:t>
            </a:r>
            <a:r>
              <a:rPr lang="en-US" dirty="0">
                <a:hlinkClick r:id="rId10"/>
              </a:rPr>
              <a:t>https://www.wavehill.com/single-post/measuring-impact-in-the-creative-sector-economic-social-and-cultural-contributions-in-wales</a:t>
            </a:r>
            <a:r>
              <a:rPr lang="en-US" dirty="0"/>
              <a:t> [Accessed 23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McAllister, L. (2003). R. Deacon, The Governance of Wales, the Welsh Office and the Policy Process, 1964-99, Welsh Academic Press, 2002, 269 pp., </a:t>
            </a:r>
            <a:r>
              <a:rPr lang="en-US" dirty="0" err="1"/>
              <a:t>pb</a:t>
            </a:r>
            <a:r>
              <a:rPr lang="en-US" dirty="0"/>
              <a:t>.  18.95. </a:t>
            </a:r>
            <a:r>
              <a:rPr lang="en-US" i="1" dirty="0"/>
              <a:t>Parliamentary Affairs</a:t>
            </a:r>
            <a:r>
              <a:rPr lang="en-US" dirty="0"/>
              <a:t>, 56(2), pp.382–382. </a:t>
            </a:r>
            <a:r>
              <a:rPr lang="en-US" dirty="0" err="1"/>
              <a:t>doi:</a:t>
            </a:r>
            <a:r>
              <a:rPr lang="en-US" dirty="0" err="1">
                <a:hlinkClick r:id="rId11"/>
              </a:rPr>
              <a:t>https</a:t>
            </a:r>
            <a:r>
              <a:rPr lang="en-US" dirty="0">
                <a:hlinkClick r:id="rId11"/>
              </a:rPr>
              <a:t>://doi.org/10.1093/</a:t>
            </a:r>
            <a:r>
              <a:rPr lang="en-US" dirty="0" err="1">
                <a:hlinkClick r:id="rId11"/>
              </a:rPr>
              <a:t>parlij</a:t>
            </a:r>
            <a:r>
              <a:rPr lang="en-US" dirty="0">
                <a:hlinkClick r:id="rId11"/>
              </a:rPr>
              <a:t>/gsg073</a:t>
            </a:r>
            <a:r>
              <a:rPr lang="en-US" dirty="0" smtClean="0"/>
              <a:t>.</a:t>
            </a:r>
          </a:p>
          <a:p>
            <a:endParaRPr lang="en-GB" sz="500" dirty="0"/>
          </a:p>
          <a:p>
            <a:r>
              <a:rPr lang="en-US" dirty="0"/>
              <a:t>Morris, D. and Jones, K. (2007). Minority Language </a:t>
            </a:r>
            <a:r>
              <a:rPr lang="en-US" dirty="0" err="1"/>
              <a:t>Socialisation</a:t>
            </a:r>
            <a:r>
              <a:rPr lang="en-US" dirty="0"/>
              <a:t> within the Family: Investigating the Early Welsh Language </a:t>
            </a:r>
            <a:r>
              <a:rPr lang="en-US" dirty="0" err="1"/>
              <a:t>Socialisation</a:t>
            </a:r>
            <a:r>
              <a:rPr lang="en-US" dirty="0"/>
              <a:t> of Babies and Young Children in Mixed Language Families in Wales. </a:t>
            </a:r>
            <a:r>
              <a:rPr lang="en-US" i="1" dirty="0"/>
              <a:t>Journal of Multilingual and Multicultural Development</a:t>
            </a:r>
            <a:r>
              <a:rPr lang="en-US" dirty="0"/>
              <a:t>, [online] 28(6), pp.484–501. </a:t>
            </a:r>
            <a:r>
              <a:rPr lang="en-US" dirty="0" err="1"/>
              <a:t>doi:</a:t>
            </a:r>
            <a:r>
              <a:rPr lang="en-US" dirty="0" err="1">
                <a:hlinkClick r:id="rId12"/>
              </a:rPr>
              <a:t>https</a:t>
            </a:r>
            <a:r>
              <a:rPr lang="en-US" dirty="0">
                <a:hlinkClick r:id="rId12"/>
              </a:rPr>
              <a:t>://doi.org/10.2167/jmmd542.0</a:t>
            </a:r>
            <a:r>
              <a:rPr lang="en-US" dirty="0" smtClean="0"/>
              <a:t>.</a:t>
            </a:r>
          </a:p>
          <a:p>
            <a:endParaRPr lang="en-GB" sz="500" dirty="0"/>
          </a:p>
          <a:p>
            <a:r>
              <a:rPr lang="en-US" dirty="0"/>
              <a:t>Pembrokeshire County Council (2023). </a:t>
            </a:r>
            <a:r>
              <a:rPr lang="en-US" i="1" dirty="0"/>
              <a:t>Pembrokeshire in Context</a:t>
            </a:r>
            <a:r>
              <a:rPr lang="en-US" dirty="0"/>
              <a:t>. [online] www.pembrokeshire.gov.uk. Available at: </a:t>
            </a:r>
            <a:r>
              <a:rPr lang="en-US" dirty="0">
                <a:hlinkClick r:id="rId13"/>
              </a:rPr>
              <a:t>https://www.pembrokeshire.gov.uk/cscorporatestrategy202328/cspembsincontext</a:t>
            </a:r>
            <a:r>
              <a:rPr lang="en-US" dirty="0"/>
              <a:t> [Accessed 29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(2001). </a:t>
            </a:r>
            <a:r>
              <a:rPr lang="en-US" i="1" dirty="0"/>
              <a:t>Economy and Culture: S4C in Wales Present and Potential Economic Impacts Prepared for S4C</a:t>
            </a:r>
            <a:r>
              <a:rPr lang="en-US" dirty="0"/>
              <a:t>. [online] Available at: </a:t>
            </a:r>
            <a:r>
              <a:rPr lang="en-US" dirty="0">
                <a:hlinkClick r:id="rId14"/>
              </a:rPr>
              <a:t>https://www.s4c.cymru/abouts4c/corporate/pdf/werw_saesneg.pdf</a:t>
            </a:r>
            <a:r>
              <a:rPr lang="en-US" dirty="0"/>
              <a:t> [Accessed 24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How to watch S4C | S4C</a:t>
            </a:r>
            <a:r>
              <a:rPr lang="en-US" dirty="0"/>
              <a:t>. [online] S4c.cymru. Available at: </a:t>
            </a:r>
            <a:r>
              <a:rPr lang="en-US" dirty="0">
                <a:hlinkClick r:id="rId15"/>
              </a:rPr>
              <a:t>https://www.s4c.cymru/en/how-to-watch-s4c/</a:t>
            </a:r>
            <a:r>
              <a:rPr lang="en-US" dirty="0"/>
              <a:t> [Accessed 3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Learn and Play | S4C</a:t>
            </a:r>
            <a:r>
              <a:rPr lang="en-US" dirty="0"/>
              <a:t>. [online] www.s4c.cymru. Available at: </a:t>
            </a:r>
            <a:r>
              <a:rPr lang="en-US" dirty="0">
                <a:hlinkClick r:id="rId16"/>
              </a:rPr>
              <a:t>https://www.s4c.cymru/en/learn-and-play/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(2008). </a:t>
            </a:r>
            <a:r>
              <a:rPr lang="en-US" i="1" dirty="0"/>
              <a:t>Press | S4C</a:t>
            </a:r>
            <a:r>
              <a:rPr lang="en-US" dirty="0"/>
              <a:t>. [online] S4c.cymru. Available at: </a:t>
            </a:r>
            <a:r>
              <a:rPr lang="en-US" dirty="0">
                <a:hlinkClick r:id="rId17"/>
              </a:rPr>
              <a:t>https://www.s4c.cymru/en/press/post/27279/cue-cyw-the-cheeky-face-of-s4cs-new-childrens-service/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(2014). </a:t>
            </a:r>
            <a:r>
              <a:rPr lang="en-US" i="1" dirty="0" err="1"/>
              <a:t>Hafan</a:t>
            </a:r>
            <a:r>
              <a:rPr lang="en-US" i="1" dirty="0"/>
              <a:t> | S4C</a:t>
            </a:r>
            <a:r>
              <a:rPr lang="en-US" dirty="0"/>
              <a:t>. [online] www.s4c.cymru. Available at: </a:t>
            </a:r>
            <a:r>
              <a:rPr lang="en-US" dirty="0">
                <a:hlinkClick r:id="rId18"/>
              </a:rPr>
              <a:t>https://www.s4c.cymru/cy/</a:t>
            </a:r>
            <a:r>
              <a:rPr lang="en-US" dirty="0"/>
              <a:t> [Accessed 2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(2016a). </a:t>
            </a:r>
            <a:r>
              <a:rPr lang="en-US" i="1" dirty="0" err="1"/>
              <a:t>Dysgu</a:t>
            </a:r>
            <a:r>
              <a:rPr lang="en-US" i="1" dirty="0"/>
              <a:t> </a:t>
            </a:r>
            <a:r>
              <a:rPr lang="en-US" i="1" dirty="0" err="1"/>
              <a:t>Cymraeg</a:t>
            </a:r>
            <a:r>
              <a:rPr lang="en-US" i="1" dirty="0"/>
              <a:t> | S4C</a:t>
            </a:r>
            <a:r>
              <a:rPr lang="en-US" dirty="0"/>
              <a:t>. [online] S4c.cymru. Available at: </a:t>
            </a:r>
            <a:r>
              <a:rPr lang="en-US" dirty="0">
                <a:hlinkClick r:id="rId19"/>
              </a:rPr>
              <a:t>https://www.s4c.cymru/en/dysgu-cymraeg/</a:t>
            </a:r>
            <a:r>
              <a:rPr lang="en-US" dirty="0"/>
              <a:t> [Accessed 3 Jan. 2025</a:t>
            </a:r>
            <a:r>
              <a:rPr lang="en-US" dirty="0" smtClean="0"/>
              <a:t>].</a:t>
            </a:r>
          </a:p>
          <a:p>
            <a:endParaRPr lang="en-US" sz="500" dirty="0" smtClean="0"/>
          </a:p>
          <a:p>
            <a:r>
              <a:rPr lang="en-US" dirty="0"/>
              <a:t>S4C (2016b). </a:t>
            </a:r>
            <a:r>
              <a:rPr lang="en-US" i="1" dirty="0" err="1"/>
              <a:t>Hansh</a:t>
            </a:r>
            <a:r>
              <a:rPr lang="en-US" i="1" dirty="0"/>
              <a:t> | S4C</a:t>
            </a:r>
            <a:r>
              <a:rPr lang="en-US" dirty="0"/>
              <a:t>. </a:t>
            </a:r>
            <a:r>
              <a:rPr lang="en-US" i="1" dirty="0"/>
              <a:t>S4c.cymru</a:t>
            </a:r>
            <a:r>
              <a:rPr lang="en-US" dirty="0"/>
              <a:t>. Available at: </a:t>
            </a:r>
            <a:r>
              <a:rPr lang="en-US" dirty="0">
                <a:hlinkClick r:id="rId20"/>
              </a:rPr>
              <a:t>https://www.s4c.cymru/en/entertainment/hansh/</a:t>
            </a:r>
            <a:r>
              <a:rPr lang="en-US" dirty="0"/>
              <a:t> [Accessed 2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(2016c). </a:t>
            </a:r>
            <a:r>
              <a:rPr lang="en-US" i="1" dirty="0" err="1"/>
              <a:t>Stwnsh</a:t>
            </a:r>
            <a:r>
              <a:rPr lang="en-US" i="1" dirty="0"/>
              <a:t> | S4C</a:t>
            </a:r>
            <a:r>
              <a:rPr lang="en-US" dirty="0"/>
              <a:t>. [online] S4c.cymru. Available at: </a:t>
            </a:r>
            <a:r>
              <a:rPr lang="en-US" dirty="0">
                <a:hlinkClick r:id="rId21"/>
              </a:rPr>
              <a:t>https://www.s4c.cymru/en/stwnsh/</a:t>
            </a:r>
            <a:r>
              <a:rPr lang="en-US" dirty="0"/>
              <a:t> [Accessed 27 Dec. 2024].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3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/>
          <p:cNvSpPr/>
          <p:nvPr/>
        </p:nvSpPr>
        <p:spPr>
          <a:xfrm>
            <a:off x="0" y="20171"/>
            <a:ext cx="18287996" cy="10287000"/>
          </a:xfrm>
          <a:custGeom>
            <a:avLst/>
            <a:gdLst/>
            <a:ahLst/>
            <a:cxnLst/>
            <a:rect l="l" t="t" r="r" b="b"/>
            <a:pathLst>
              <a:path w="4816592" h="2709333">
                <a:moveTo>
                  <a:pt x="0" y="0"/>
                </a:moveTo>
                <a:lnTo>
                  <a:pt x="4816592" y="0"/>
                </a:lnTo>
                <a:lnTo>
                  <a:pt x="4816592" y="2709333"/>
                </a:lnTo>
                <a:lnTo>
                  <a:pt x="0" y="2709333"/>
                </a:lnTo>
                <a:close/>
              </a:path>
            </a:pathLst>
          </a:custGeom>
          <a:gradFill rotWithShape="1">
            <a:gsLst>
              <a:gs pos="0">
                <a:srgbClr val="5DE0E6">
                  <a:alpha val="100000"/>
                </a:srgbClr>
              </a:gs>
              <a:gs pos="100000">
                <a:srgbClr val="004AAD">
                  <a:alpha val="100000"/>
                </a:srgbClr>
              </a:gs>
            </a:gsLst>
            <a:lin ang="0"/>
          </a:gradFill>
        </p:spPr>
      </p:sp>
      <p:sp>
        <p:nvSpPr>
          <p:cNvPr id="4" name="TextBox 3"/>
          <p:cNvSpPr txBox="1"/>
          <p:nvPr/>
        </p:nvSpPr>
        <p:spPr>
          <a:xfrm>
            <a:off x="0" y="0"/>
            <a:ext cx="18288000" cy="9510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S4C </a:t>
            </a:r>
            <a:r>
              <a:rPr lang="en-US" dirty="0"/>
              <a:t>(2017). </a:t>
            </a:r>
            <a:r>
              <a:rPr lang="en-US" i="1" dirty="0"/>
              <a:t>S4C: PUSHING THE BOUNDARIES MULTI-PLATFORM WELSH LANGUAGE MEDIA SERVICE CYMRAEG WELSH CONTENTS</a:t>
            </a:r>
            <a:r>
              <a:rPr lang="en-US" dirty="0"/>
              <a:t>. [online] Available at: </a:t>
            </a:r>
            <a:r>
              <a:rPr lang="en-US" dirty="0">
                <a:hlinkClick r:id="rId2"/>
              </a:rPr>
              <a:t>https://www.s4c.cymru/gwthiorffiniau/pdf/S4C-Review.pdf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(2021). </a:t>
            </a:r>
            <a:r>
              <a:rPr lang="en-US" i="1" dirty="0"/>
              <a:t>Press | S4C</a:t>
            </a:r>
            <a:r>
              <a:rPr lang="en-US" dirty="0"/>
              <a:t>. [online] S4c.cymru. Available at: </a:t>
            </a:r>
            <a:r>
              <a:rPr lang="en-US" dirty="0">
                <a:hlinkClick r:id="rId3"/>
              </a:rPr>
              <a:t>https://www.s4c.cymru/en/press/post/41359/s4c-releases-80-hours-of-programmes-on-the-welsh-governments-education-platform-hwb/</a:t>
            </a:r>
            <a:r>
              <a:rPr lang="en-US" dirty="0"/>
              <a:t> [Accessed 26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(2022). </a:t>
            </a:r>
            <a:r>
              <a:rPr lang="en-US" i="1" dirty="0"/>
              <a:t>Introducing S4C | S4C</a:t>
            </a:r>
            <a:r>
              <a:rPr lang="en-US" dirty="0"/>
              <a:t>. [online] S4c.cymru. Available at: </a:t>
            </a:r>
            <a:r>
              <a:rPr lang="en-US" dirty="0">
                <a:hlinkClick r:id="rId4"/>
              </a:rPr>
              <a:t>https://www.s4c.cymru/en/about-us/introducing-s4c/page/57272/introducing-s4c/</a:t>
            </a:r>
            <a:r>
              <a:rPr lang="en-US" dirty="0"/>
              <a:t> [Accessed 22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 (2024). </a:t>
            </a:r>
            <a:r>
              <a:rPr lang="en-US" i="1" dirty="0" err="1"/>
              <a:t>Adref</a:t>
            </a:r>
            <a:r>
              <a:rPr lang="en-US" i="1" dirty="0"/>
              <a:t> - S4C - Annual Report</a:t>
            </a:r>
            <a:r>
              <a:rPr lang="en-US" dirty="0"/>
              <a:t>. [online] S4C - Annual Report. Available at: </a:t>
            </a:r>
            <a:r>
              <a:rPr lang="en-US" dirty="0">
                <a:hlinkClick r:id="rId5"/>
              </a:rPr>
              <a:t>https://adroddiad.s4c.cymru/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S4C/</a:t>
            </a:r>
            <a:r>
              <a:rPr lang="en-US" dirty="0" err="1"/>
              <a:t>Clic</a:t>
            </a:r>
            <a:r>
              <a:rPr lang="en-US" dirty="0"/>
              <a:t> (2011). </a:t>
            </a:r>
            <a:r>
              <a:rPr lang="en-US" i="1" dirty="0" err="1"/>
              <a:t>Clic</a:t>
            </a:r>
            <a:r>
              <a:rPr lang="en-US" dirty="0"/>
              <a:t>. [online] www.s4c.cymru. Available at: </a:t>
            </a:r>
            <a:r>
              <a:rPr lang="en-US" dirty="0">
                <a:hlinkClick r:id="rId6"/>
              </a:rPr>
              <a:t>https://www.s4c.cymru/clic/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 err="1"/>
              <a:t>Shipton</a:t>
            </a:r>
            <a:r>
              <a:rPr lang="en-US" dirty="0"/>
              <a:t>, M. (2009). </a:t>
            </a:r>
            <a:r>
              <a:rPr lang="en-US" i="1" dirty="0"/>
              <a:t>History of S4C</a:t>
            </a:r>
            <a:r>
              <a:rPr lang="en-US" dirty="0"/>
              <a:t>. [online] </a:t>
            </a:r>
            <a:r>
              <a:rPr lang="en-US" dirty="0" err="1"/>
              <a:t>WalesOnline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https://www.walesonline.co.uk/news/wales-news/history-of-s4c-2117714</a:t>
            </a:r>
            <a:r>
              <a:rPr lang="en-US" dirty="0"/>
              <a:t> [Accessed 22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Stead, M. (2020). </a:t>
            </a:r>
            <a:r>
              <a:rPr lang="en-US" i="1" dirty="0"/>
              <a:t>Wales – A Country Divided Part I COUNTRY SQUIRE MAGAZINE</a:t>
            </a:r>
            <a:r>
              <a:rPr lang="en-US" dirty="0"/>
              <a:t>. [online] COUNTRY SQUIRE MAGAZINE. Available at: </a:t>
            </a:r>
            <a:r>
              <a:rPr lang="en-US" dirty="0">
                <a:hlinkClick r:id="rId8"/>
              </a:rPr>
              <a:t>https://countrysquire.co.uk/2020/09/15/wales-a-country-divided-part-i/</a:t>
            </a:r>
            <a:r>
              <a:rPr lang="en-US" dirty="0"/>
              <a:t> [Accessed 29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The Story Museum (2020). </a:t>
            </a:r>
            <a:r>
              <a:rPr lang="en-US" i="1" dirty="0" err="1"/>
              <a:t>SuperTed</a:t>
            </a:r>
            <a:r>
              <a:rPr lang="en-US" dirty="0"/>
              <a:t>. </a:t>
            </a:r>
            <a:r>
              <a:rPr lang="en-US" i="1" dirty="0"/>
              <a:t>The Story Museum</a:t>
            </a:r>
            <a:r>
              <a:rPr lang="en-US" dirty="0"/>
              <a:t>. Available at: </a:t>
            </a:r>
            <a:r>
              <a:rPr lang="en-US" dirty="0">
                <a:hlinkClick r:id="rId9"/>
              </a:rPr>
              <a:t>https://www.storymuseum.org.uk/1001-stories/superted</a:t>
            </a:r>
            <a:r>
              <a:rPr lang="en-US" dirty="0"/>
              <a:t> [Accessed 22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TikTok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TikTok - Make Your Day</a:t>
            </a:r>
            <a:r>
              <a:rPr lang="en-US" dirty="0"/>
              <a:t>. [online] Tiktok.com. Available at: </a:t>
            </a:r>
            <a:r>
              <a:rPr lang="en-US" dirty="0">
                <a:hlinkClick r:id="rId10"/>
              </a:rPr>
              <a:t>https://www.tiktok.com/search?q=s4c&amp;t=1735930488741</a:t>
            </a:r>
            <a:r>
              <a:rPr lang="en-US" dirty="0"/>
              <a:t> [Accessed 3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UK Parliament (2010). </a:t>
            </a:r>
            <a:r>
              <a:rPr lang="en-US" i="1" dirty="0"/>
              <a:t>S4C</a:t>
            </a:r>
            <a:r>
              <a:rPr lang="en-US" dirty="0"/>
              <a:t>. [online] Parliament.uk. Available at: </a:t>
            </a:r>
            <a:r>
              <a:rPr lang="en-US" dirty="0">
                <a:hlinkClick r:id="rId11"/>
              </a:rPr>
              <a:t>https://publications.parliament.uk/pa/cm201011/cmselect/cmwelaf/writev/s4c/s4c20.htm</a:t>
            </a:r>
            <a:r>
              <a:rPr lang="en-US" dirty="0"/>
              <a:t> [Accessed 22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 err="1"/>
              <a:t>Urdd</a:t>
            </a:r>
            <a:r>
              <a:rPr lang="en-US" dirty="0"/>
              <a:t> (2025). </a:t>
            </a:r>
            <a:r>
              <a:rPr lang="en-US" i="1" dirty="0" err="1"/>
              <a:t>Urdd</a:t>
            </a:r>
            <a:r>
              <a:rPr lang="en-US" i="1" dirty="0"/>
              <a:t> </a:t>
            </a:r>
            <a:r>
              <a:rPr lang="en-US" i="1" dirty="0" err="1"/>
              <a:t>Gobaith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/ </a:t>
            </a:r>
            <a:r>
              <a:rPr lang="en-US" i="1" dirty="0" err="1"/>
              <a:t>Dur</a:t>
            </a:r>
            <a:r>
              <a:rPr lang="en-US" i="1" dirty="0"/>
              <a:t> a </a:t>
            </a:r>
            <a:r>
              <a:rPr lang="en-US" i="1" dirty="0" err="1"/>
              <a:t>Môr</a:t>
            </a:r>
            <a:r>
              <a:rPr lang="en-US" i="1" dirty="0"/>
              <a:t> 2025</a:t>
            </a:r>
            <a:r>
              <a:rPr lang="en-US" dirty="0"/>
              <a:t>. </a:t>
            </a:r>
            <a:r>
              <a:rPr lang="en-US" i="1" dirty="0" err="1"/>
              <a:t>Urdd.cymru</a:t>
            </a:r>
            <a:r>
              <a:rPr lang="en-US" dirty="0"/>
              <a:t>. Available at: </a:t>
            </a:r>
            <a:r>
              <a:rPr lang="en-US" dirty="0">
                <a:hlinkClick r:id="rId12"/>
              </a:rPr>
              <a:t>https://www.urdd.cymru/cy/eisteddfod/eisteddfod-yr-urdd-dur-mor-2025/</a:t>
            </a:r>
            <a:r>
              <a:rPr lang="en-US" dirty="0"/>
              <a:t> [Accessed 2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Van Den </a:t>
            </a:r>
            <a:r>
              <a:rPr lang="en-US" dirty="0" err="1"/>
              <a:t>Brande</a:t>
            </a:r>
            <a:r>
              <a:rPr lang="en-US" dirty="0"/>
              <a:t>, J., Hillary, J. and </a:t>
            </a:r>
            <a:r>
              <a:rPr lang="en-US" dirty="0" err="1"/>
              <a:t>Cullinane</a:t>
            </a:r>
            <a:r>
              <a:rPr lang="en-US" dirty="0"/>
              <a:t>, C. (2019). </a:t>
            </a:r>
            <a:r>
              <a:rPr lang="en-US" i="1" dirty="0"/>
              <a:t>SELECTIVE COMPREHENSIVES: WALES Access to Top Performing Schools for Disadvantaged Pupils in Wales</a:t>
            </a:r>
            <a:r>
              <a:rPr lang="en-US" dirty="0"/>
              <a:t>. [online] Available at: </a:t>
            </a:r>
            <a:r>
              <a:rPr lang="en-US" dirty="0">
                <a:hlinkClick r:id="rId13"/>
              </a:rPr>
              <a:t>https://www.suttontrust.com/wp-content/uploads/2020/01/SelectiveComprehensives-Wales-1.pdf</a:t>
            </a:r>
            <a:r>
              <a:rPr lang="en-US" dirty="0"/>
              <a:t> [Accessed 29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Visit Wales (2025). </a:t>
            </a:r>
            <a:r>
              <a:rPr lang="en-US" i="1" dirty="0" err="1"/>
              <a:t>Urdd</a:t>
            </a:r>
            <a:r>
              <a:rPr lang="en-US" i="1" dirty="0"/>
              <a:t> Eisteddfod 2025 May at </a:t>
            </a:r>
            <a:r>
              <a:rPr lang="en-US" i="1" dirty="0" err="1"/>
              <a:t>Margam</a:t>
            </a:r>
            <a:r>
              <a:rPr lang="en-US" i="1" dirty="0"/>
              <a:t> Country Park &amp; Castle | </a:t>
            </a:r>
            <a:r>
              <a:rPr lang="en-US" i="1" dirty="0" err="1"/>
              <a:t>VisitWales</a:t>
            </a:r>
            <a:r>
              <a:rPr lang="en-US" dirty="0"/>
              <a:t>. </a:t>
            </a:r>
            <a:r>
              <a:rPr lang="en-US" i="1" dirty="0"/>
              <a:t>Visitwales.com</a:t>
            </a:r>
            <a:r>
              <a:rPr lang="en-US" dirty="0"/>
              <a:t>. Available at: </a:t>
            </a:r>
            <a:r>
              <a:rPr lang="en-US" dirty="0">
                <a:hlinkClick r:id="rId14"/>
              </a:rPr>
              <a:t>https://www.visitwales.com/event/art-or-cultural/urdd-eisteddfod-2025-may-margam-country-park-castle-2174068</a:t>
            </a:r>
            <a:r>
              <a:rPr lang="en-US" dirty="0"/>
              <a:t> [Accessed 2 Jan. 2025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Welsh Government (2015). </a:t>
            </a:r>
            <a:r>
              <a:rPr lang="en-US" i="1" dirty="0"/>
              <a:t>The Well-being of Future Generations</a:t>
            </a:r>
            <a:r>
              <a:rPr lang="en-US" dirty="0"/>
              <a:t>. [online] GOV.WALES. Available at: </a:t>
            </a:r>
            <a:r>
              <a:rPr lang="en-US" dirty="0">
                <a:hlinkClick r:id="rId15"/>
              </a:rPr>
              <a:t>https://www.gov.wales/well-being-of-future-generations-wales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Welsh Government (2017). </a:t>
            </a:r>
            <a:r>
              <a:rPr lang="en-US" i="1" dirty="0" err="1"/>
              <a:t>Cymraeg</a:t>
            </a:r>
            <a:r>
              <a:rPr lang="en-US" i="1" dirty="0"/>
              <a:t> 2050: Welsh language strategy</a:t>
            </a:r>
            <a:r>
              <a:rPr lang="en-US" dirty="0"/>
              <a:t>. [online] </a:t>
            </a:r>
            <a:r>
              <a:rPr lang="en-US" i="1" dirty="0"/>
              <a:t>GOV.WALES</a:t>
            </a:r>
            <a:r>
              <a:rPr lang="en-US" dirty="0"/>
              <a:t>. Available at: </a:t>
            </a:r>
            <a:r>
              <a:rPr lang="en-US" dirty="0">
                <a:hlinkClick r:id="rId16"/>
              </a:rPr>
              <a:t>https://www.gov.wales/cymraeg-2050-welsh-language-strategy</a:t>
            </a:r>
            <a:r>
              <a:rPr lang="en-US" dirty="0"/>
              <a:t> [Accessed 22 Nov.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Welsh Government (2021). </a:t>
            </a:r>
            <a:r>
              <a:rPr lang="en-US" i="1" dirty="0"/>
              <a:t>S4C streaming channel - </a:t>
            </a:r>
            <a:r>
              <a:rPr lang="en-US" i="1" dirty="0" err="1"/>
              <a:t>Hwb</a:t>
            </a:r>
            <a:r>
              <a:rPr lang="en-US" dirty="0"/>
              <a:t>. [online] </a:t>
            </a:r>
            <a:r>
              <a:rPr lang="en-US" dirty="0" err="1"/>
              <a:t>Gov.wales</a:t>
            </a:r>
            <a:r>
              <a:rPr lang="en-US" dirty="0"/>
              <a:t>. Available at: </a:t>
            </a:r>
            <a:r>
              <a:rPr lang="en-US" dirty="0">
                <a:hlinkClick r:id="rId17"/>
              </a:rPr>
              <a:t>https://hwb.gov.wales/resources/s4c-streaming-channel</a:t>
            </a:r>
            <a:r>
              <a:rPr lang="en-US" dirty="0"/>
              <a:t> [Accessed 28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Welsh Government (2022). </a:t>
            </a:r>
            <a:r>
              <a:rPr lang="en-US" i="1" dirty="0"/>
              <a:t>Welsh language in Wales (Census 2021)</a:t>
            </a:r>
            <a:r>
              <a:rPr lang="en-US" dirty="0"/>
              <a:t>. </a:t>
            </a:r>
            <a:r>
              <a:rPr lang="en-US" i="1" dirty="0"/>
              <a:t>GOV.WALES</a:t>
            </a:r>
            <a:r>
              <a:rPr lang="en-US" dirty="0"/>
              <a:t>. Available at: </a:t>
            </a:r>
            <a:r>
              <a:rPr lang="en-US" dirty="0">
                <a:hlinkClick r:id="rId18"/>
              </a:rPr>
              <a:t>https://www.gov.wales/welsh-language-wales-census-2021-html</a:t>
            </a:r>
            <a:r>
              <a:rPr lang="en-US" dirty="0"/>
              <a:t> [Accessed 29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dirty="0"/>
              <a:t>Welsh Government (2023). </a:t>
            </a:r>
            <a:r>
              <a:rPr lang="en-US" i="1" dirty="0"/>
              <a:t>Memorandum of understanding: S4C and </a:t>
            </a:r>
            <a:r>
              <a:rPr lang="en-US" i="1" dirty="0" err="1"/>
              <a:t>Cymraeg</a:t>
            </a:r>
            <a:r>
              <a:rPr lang="en-US" i="1" dirty="0"/>
              <a:t> 2050 | GOV.WALES</a:t>
            </a:r>
            <a:r>
              <a:rPr lang="en-US" dirty="0"/>
              <a:t>. [online] GOV.WALES. Available at: </a:t>
            </a:r>
            <a:r>
              <a:rPr lang="en-US" dirty="0">
                <a:hlinkClick r:id="rId19"/>
              </a:rPr>
              <a:t>https://www.gov.wales/memorandum-understanding-s4c-and-cymraeg-2050</a:t>
            </a:r>
            <a:r>
              <a:rPr lang="en-US" dirty="0"/>
              <a:t> [Accessed 27 Dec. 2024</a:t>
            </a:r>
            <a:r>
              <a:rPr lang="en-US" dirty="0" smtClean="0"/>
              <a:t>].</a:t>
            </a:r>
          </a:p>
          <a:p>
            <a:endParaRPr lang="en-GB" sz="500" dirty="0"/>
          </a:p>
          <a:p>
            <a:r>
              <a:rPr lang="en-US" i="1" dirty="0"/>
              <a:t>Welsh Language Act 1967</a:t>
            </a:r>
            <a:r>
              <a:rPr lang="en-US" dirty="0"/>
              <a:t>.Legislation.gov.uk. [online] Available at: </a:t>
            </a:r>
            <a:r>
              <a:rPr lang="en-US" dirty="0">
                <a:hlinkClick r:id="rId20"/>
              </a:rPr>
              <a:t>https://www.legislation.gov.uk/ukpga/1967/66/enacted</a:t>
            </a:r>
            <a:r>
              <a:rPr lang="en-US" dirty="0"/>
              <a:t> [Accessed 6 Dec. </a:t>
            </a:r>
            <a:r>
              <a:rPr lang="en-US"/>
              <a:t>2024</a:t>
            </a:r>
            <a:r>
              <a:rPr lang="en-US" smtClean="0"/>
              <a:t>].</a:t>
            </a:r>
          </a:p>
          <a:p>
            <a:endParaRPr lang="en-GB" sz="500" dirty="0"/>
          </a:p>
          <a:p>
            <a:r>
              <a:rPr lang="en-US" dirty="0"/>
              <a:t>YouTube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S4C</a:t>
            </a:r>
            <a:r>
              <a:rPr lang="en-US" dirty="0"/>
              <a:t>. [online] YouTube. Available at: </a:t>
            </a:r>
            <a:r>
              <a:rPr lang="en-US" dirty="0">
                <a:hlinkClick r:id="rId21"/>
              </a:rPr>
              <a:t>https://www.youtube.com/channel/UCSVIkpTts9Oox1hxAOwErlg</a:t>
            </a:r>
            <a:r>
              <a:rPr lang="en-US" dirty="0"/>
              <a:t> [Accessed 3 Jan. 2025].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1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6" ma:contentTypeDescription="Create a new document." ma:contentTypeScope="" ma:versionID="3e195091708c7bb255e78b3cfbbcbe25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3ec1948e8173cbe639ee303f9b059ad3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SystemTag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3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Props1.xml><?xml version="1.0" encoding="utf-8"?>
<ds:datastoreItem xmlns:ds="http://schemas.openxmlformats.org/officeDocument/2006/customXml" ds:itemID="{90EC9221-F003-4673-8C18-4DAD50AB1D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C1F8DDA-EBFB-4145-AC66-A3470A4EFA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584C0F-52A2-4535-933E-DDFA8C37E56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a450a3cc-050d-4aca-8a4e-543025a63de0"/>
    <ds:schemaRef ds:uri="461f81f1-dbc4-4122-adb0-1c0e154b8134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2763</TotalTime>
  <Words>1740</Words>
  <Application>Microsoft Office PowerPoint</Application>
  <PresentationFormat>Custom</PresentationFormat>
  <Paragraphs>158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5" baseType="lpstr">
      <vt:lpstr>Algerian</vt:lpstr>
      <vt:lpstr>Aileron</vt:lpstr>
      <vt:lpstr>Canva Sans Bold</vt:lpstr>
      <vt:lpstr>Montserrat Bold</vt:lpstr>
      <vt:lpstr>Open Sans Bold</vt:lpstr>
      <vt:lpstr>Poppins</vt:lpstr>
      <vt:lpstr>Gladiola</vt:lpstr>
      <vt:lpstr>Canva Sans</vt:lpstr>
      <vt:lpstr>Arial</vt:lpstr>
      <vt:lpstr>Aileron Ultra-Bold</vt:lpstr>
      <vt:lpstr>Aileron Bold</vt:lpstr>
      <vt:lpstr>Calibri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s4c</dc:title>
  <dc:creator>Shelley Holmes</dc:creator>
  <cp:lastModifiedBy>Shelley Holmes</cp:lastModifiedBy>
  <cp:revision>68</cp:revision>
  <dcterms:created xsi:type="dcterms:W3CDTF">2006-08-16T00:00:00Z</dcterms:created>
  <dcterms:modified xsi:type="dcterms:W3CDTF">2025-01-11T21:31:17Z</dcterms:modified>
  <dc:identifier>DAGbC3UYf9Y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