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60" r:id="rId4"/>
    <p:sldId id="259" r:id="rId5"/>
    <p:sldId id="261" r:id="rId6"/>
    <p:sldId id="288" r:id="rId7"/>
    <p:sldId id="289" r:id="rId8"/>
    <p:sldId id="262" r:id="rId9"/>
    <p:sldId id="263" r:id="rId10"/>
    <p:sldId id="264" r:id="rId11"/>
    <p:sldId id="334" r:id="rId12"/>
    <p:sldId id="386" r:id="rId13"/>
    <p:sldId id="387" r:id="rId14"/>
    <p:sldId id="388" r:id="rId15"/>
    <p:sldId id="389" r:id="rId16"/>
    <p:sldId id="402" r:id="rId17"/>
    <p:sldId id="401" r:id="rId18"/>
    <p:sldId id="342" r:id="rId19"/>
    <p:sldId id="390" r:id="rId20"/>
    <p:sldId id="330" r:id="rId21"/>
    <p:sldId id="391" r:id="rId22"/>
    <p:sldId id="392" r:id="rId23"/>
    <p:sldId id="393" r:id="rId24"/>
    <p:sldId id="394" r:id="rId25"/>
    <p:sldId id="350" r:id="rId26"/>
    <p:sldId id="351" r:id="rId27"/>
    <p:sldId id="396" r:id="rId28"/>
    <p:sldId id="346" r:id="rId29"/>
    <p:sldId id="397" r:id="rId30"/>
    <p:sldId id="325" r:id="rId31"/>
    <p:sldId id="398" r:id="rId32"/>
    <p:sldId id="399" r:id="rId33"/>
    <p:sldId id="40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1C6597-8529-4F8A-A01D-4034436D70A3}" v="32" dt="2026-02-10T11:55:10.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83" d="100"/>
          <a:sy n="83" d="100"/>
        </p:scale>
        <p:origin x="45" y="11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Lee" userId="950b76d7-29a8-4037-9cf6-1d47a6b96373" providerId="ADAL" clId="{0E72E064-B994-40C3-97B2-7A443233E461}"/>
    <pc:docChg chg="undo custSel addSld modSld sldOrd">
      <pc:chgData name="Helen Lee" userId="950b76d7-29a8-4037-9cf6-1d47a6b96373" providerId="ADAL" clId="{0E72E064-B994-40C3-97B2-7A443233E461}" dt="2026-02-10T11:55:27.286" v="94" actId="14100"/>
      <pc:docMkLst>
        <pc:docMk/>
      </pc:docMkLst>
      <pc:sldChg chg="modSp mod">
        <pc:chgData name="Helen Lee" userId="950b76d7-29a8-4037-9cf6-1d47a6b96373" providerId="ADAL" clId="{0E72E064-B994-40C3-97B2-7A443233E461}" dt="2026-02-10T11:35:56.396" v="3" actId="1076"/>
        <pc:sldMkLst>
          <pc:docMk/>
          <pc:sldMk cId="0" sldId="330"/>
        </pc:sldMkLst>
        <pc:spChg chg="mod">
          <ac:chgData name="Helen Lee" userId="950b76d7-29a8-4037-9cf6-1d47a6b96373" providerId="ADAL" clId="{0E72E064-B994-40C3-97B2-7A443233E461}" dt="2026-02-10T11:35:56.396" v="3" actId="1076"/>
          <ac:spMkLst>
            <pc:docMk/>
            <pc:sldMk cId="0" sldId="330"/>
            <ac:spMk id="3" creationId="{0D1035CD-437C-96FC-B5C0-C7F3B5E56C9D}"/>
          </ac:spMkLst>
        </pc:spChg>
      </pc:sldChg>
      <pc:sldChg chg="modSp mod">
        <pc:chgData name="Helen Lee" userId="950b76d7-29a8-4037-9cf6-1d47a6b96373" providerId="ADAL" clId="{0E72E064-B994-40C3-97B2-7A443233E461}" dt="2026-02-10T11:55:27.286" v="94" actId="14100"/>
        <pc:sldMkLst>
          <pc:docMk/>
          <pc:sldMk cId="0" sldId="342"/>
        </pc:sldMkLst>
        <pc:spChg chg="mod">
          <ac:chgData name="Helen Lee" userId="950b76d7-29a8-4037-9cf6-1d47a6b96373" providerId="ADAL" clId="{0E72E064-B994-40C3-97B2-7A443233E461}" dt="2026-02-10T11:55:27.286" v="94" actId="14100"/>
          <ac:spMkLst>
            <pc:docMk/>
            <pc:sldMk cId="0" sldId="342"/>
            <ac:spMk id="23555" creationId="{D1E86930-EE2E-DFFB-DF82-227F2DC925EA}"/>
          </ac:spMkLst>
        </pc:spChg>
      </pc:sldChg>
      <pc:sldChg chg="addSp modSp mod">
        <pc:chgData name="Helen Lee" userId="950b76d7-29a8-4037-9cf6-1d47a6b96373" providerId="ADAL" clId="{0E72E064-B994-40C3-97B2-7A443233E461}" dt="2026-02-10T11:40:51.457" v="38" actId="207"/>
        <pc:sldMkLst>
          <pc:docMk/>
          <pc:sldMk cId="0" sldId="389"/>
        </pc:sldMkLst>
        <pc:spChg chg="mod">
          <ac:chgData name="Helen Lee" userId="950b76d7-29a8-4037-9cf6-1d47a6b96373" providerId="ADAL" clId="{0E72E064-B994-40C3-97B2-7A443233E461}" dt="2026-02-10T11:39:32.119" v="17" actId="1076"/>
          <ac:spMkLst>
            <pc:docMk/>
            <pc:sldMk cId="0" sldId="389"/>
            <ac:spMk id="82946" creationId="{06B936E7-09E0-0E0D-4203-18397CB2F724}"/>
          </ac:spMkLst>
        </pc:spChg>
        <pc:spChg chg="mod">
          <ac:chgData name="Helen Lee" userId="950b76d7-29a8-4037-9cf6-1d47a6b96373" providerId="ADAL" clId="{0E72E064-B994-40C3-97B2-7A443233E461}" dt="2026-02-10T11:39:43.693" v="21" actId="1076"/>
          <ac:spMkLst>
            <pc:docMk/>
            <pc:sldMk cId="0" sldId="389"/>
            <ac:spMk id="82948" creationId="{5193B792-F1CE-21A6-35E1-703559EBF9AE}"/>
          </ac:spMkLst>
        </pc:spChg>
        <pc:spChg chg="mod">
          <ac:chgData name="Helen Lee" userId="950b76d7-29a8-4037-9cf6-1d47a6b96373" providerId="ADAL" clId="{0E72E064-B994-40C3-97B2-7A443233E461}" dt="2026-02-10T11:40:51.457" v="38" actId="207"/>
          <ac:spMkLst>
            <pc:docMk/>
            <pc:sldMk cId="0" sldId="389"/>
            <ac:spMk id="82949" creationId="{103030E2-7FEB-F4D4-2E22-EF2701595643}"/>
          </ac:spMkLst>
        </pc:spChg>
        <pc:picChg chg="mod">
          <ac:chgData name="Helen Lee" userId="950b76d7-29a8-4037-9cf6-1d47a6b96373" providerId="ADAL" clId="{0E72E064-B994-40C3-97B2-7A443233E461}" dt="2026-02-10T11:40:22.846" v="33" actId="1076"/>
          <ac:picMkLst>
            <pc:docMk/>
            <pc:sldMk cId="0" sldId="389"/>
            <ac:picMk id="4" creationId="{5240E1DF-4D51-47D8-9756-28DA59ED7FC2}"/>
          </ac:picMkLst>
        </pc:picChg>
        <pc:picChg chg="add mod modCrop">
          <ac:chgData name="Helen Lee" userId="950b76d7-29a8-4037-9cf6-1d47a6b96373" providerId="ADAL" clId="{0E72E064-B994-40C3-97B2-7A443233E461}" dt="2026-02-10T11:38:13.588" v="14" actId="1076"/>
          <ac:picMkLst>
            <pc:docMk/>
            <pc:sldMk cId="0" sldId="389"/>
            <ac:picMk id="8" creationId="{507FF9F3-9CE9-ED21-4A61-335BDC6F8DA8}"/>
          </ac:picMkLst>
        </pc:picChg>
      </pc:sldChg>
      <pc:sldChg chg="addSp delSp modSp new mod setBg">
        <pc:chgData name="Helen Lee" userId="950b76d7-29a8-4037-9cf6-1d47a6b96373" providerId="ADAL" clId="{0E72E064-B994-40C3-97B2-7A443233E461}" dt="2026-02-10T11:55:10.845" v="93" actId="14100"/>
        <pc:sldMkLst>
          <pc:docMk/>
          <pc:sldMk cId="168934825" sldId="401"/>
        </pc:sldMkLst>
        <pc:spChg chg="mod">
          <ac:chgData name="Helen Lee" userId="950b76d7-29a8-4037-9cf6-1d47a6b96373" providerId="ADAL" clId="{0E72E064-B994-40C3-97B2-7A443233E461}" dt="2026-02-10T11:53:30.975" v="74" actId="20577"/>
          <ac:spMkLst>
            <pc:docMk/>
            <pc:sldMk cId="168934825" sldId="401"/>
            <ac:spMk id="2" creationId="{CD6E38B3-8ADA-3D56-4F9E-1B487D6D973C}"/>
          </ac:spMkLst>
        </pc:spChg>
        <pc:spChg chg="add del">
          <ac:chgData name="Helen Lee" userId="950b76d7-29a8-4037-9cf6-1d47a6b96373" providerId="ADAL" clId="{0E72E064-B994-40C3-97B2-7A443233E461}" dt="2026-02-10T11:52:02.812" v="52" actId="26606"/>
          <ac:spMkLst>
            <pc:docMk/>
            <pc:sldMk cId="168934825" sldId="401"/>
            <ac:spMk id="1031" creationId="{99ED5833-B85B-4103-8A3B-CAB0308E6C15}"/>
          </ac:spMkLst>
        </pc:spChg>
        <pc:picChg chg="add del mod">
          <ac:chgData name="Helen Lee" userId="950b76d7-29a8-4037-9cf6-1d47a6b96373" providerId="ADAL" clId="{0E72E064-B994-40C3-97B2-7A443233E461}" dt="2026-02-10T11:51:17.759" v="41" actId="478"/>
          <ac:picMkLst>
            <pc:docMk/>
            <pc:sldMk cId="168934825" sldId="401"/>
            <ac:picMk id="3" creationId="{570B67C6-B9A0-5865-A756-831E94533075}"/>
          </ac:picMkLst>
        </pc:picChg>
        <pc:picChg chg="add del mod ord">
          <ac:chgData name="Helen Lee" userId="950b76d7-29a8-4037-9cf6-1d47a6b96373" providerId="ADAL" clId="{0E72E064-B994-40C3-97B2-7A443233E461}" dt="2026-02-10T11:53:07.742" v="59" actId="478"/>
          <ac:picMkLst>
            <pc:docMk/>
            <pc:sldMk cId="168934825" sldId="401"/>
            <ac:picMk id="4" creationId="{3DFB844A-0B8B-AE66-9848-EA4B30AF77FB}"/>
          </ac:picMkLst>
        </pc:picChg>
        <pc:picChg chg="add del mod">
          <ac:chgData name="Helen Lee" userId="950b76d7-29a8-4037-9cf6-1d47a6b96373" providerId="ADAL" clId="{0E72E064-B994-40C3-97B2-7A443233E461}" dt="2026-02-10T11:54:48.638" v="79" actId="21"/>
          <ac:picMkLst>
            <pc:docMk/>
            <pc:sldMk cId="168934825" sldId="401"/>
            <ac:picMk id="5" creationId="{CB22F276-7F97-BD63-6D18-5706DC3C2483}"/>
          </ac:picMkLst>
        </pc:picChg>
        <pc:picChg chg="add mod">
          <ac:chgData name="Helen Lee" userId="950b76d7-29a8-4037-9cf6-1d47a6b96373" providerId="ADAL" clId="{0E72E064-B994-40C3-97B2-7A443233E461}" dt="2026-02-10T11:55:10.845" v="93" actId="14100"/>
          <ac:picMkLst>
            <pc:docMk/>
            <pc:sldMk cId="168934825" sldId="401"/>
            <ac:picMk id="1026" creationId="{C8747A0A-D288-6BD5-605D-497077728916}"/>
          </ac:picMkLst>
        </pc:picChg>
      </pc:sldChg>
      <pc:sldChg chg="addSp modSp new mod ord">
        <pc:chgData name="Helen Lee" userId="950b76d7-29a8-4037-9cf6-1d47a6b96373" providerId="ADAL" clId="{0E72E064-B994-40C3-97B2-7A443233E461}" dt="2026-02-10T11:55:06.420" v="91" actId="1076"/>
        <pc:sldMkLst>
          <pc:docMk/>
          <pc:sldMk cId="10400635" sldId="402"/>
        </pc:sldMkLst>
        <pc:spChg chg="mod">
          <ac:chgData name="Helen Lee" userId="950b76d7-29a8-4037-9cf6-1d47a6b96373" providerId="ADAL" clId="{0E72E064-B994-40C3-97B2-7A443233E461}" dt="2026-02-10T11:55:00.383" v="90" actId="20577"/>
          <ac:spMkLst>
            <pc:docMk/>
            <pc:sldMk cId="10400635" sldId="402"/>
            <ac:spMk id="2" creationId="{1A30AF33-C9E6-EC1D-918E-DBE05EA588AF}"/>
          </ac:spMkLst>
        </pc:spChg>
        <pc:picChg chg="add mod">
          <ac:chgData name="Helen Lee" userId="950b76d7-29a8-4037-9cf6-1d47a6b96373" providerId="ADAL" clId="{0E72E064-B994-40C3-97B2-7A443233E461}" dt="2026-02-10T11:55:06.420" v="91" actId="1076"/>
          <ac:picMkLst>
            <pc:docMk/>
            <pc:sldMk cId="10400635" sldId="402"/>
            <ac:picMk id="5" creationId="{CB22F276-7F97-BD63-6D18-5706DC3C248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A1E466-7615-4C9C-919F-C173F9DA000A}" type="datetimeFigureOut">
              <a:rPr lang="en-GB" smtClean="0"/>
              <a:t>10/02/2026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8AFD10-1154-42AD-B471-51A1B6F3335B}" type="slidenum">
              <a:rPr lang="en-GB" smtClean="0"/>
              <a:t>‹#›</a:t>
            </a:fld>
            <a:endParaRPr lang="en-GB"/>
          </a:p>
        </p:txBody>
      </p:sp>
    </p:spTree>
    <p:extLst>
      <p:ext uri="{BB962C8B-B14F-4D97-AF65-F5344CB8AC3E}">
        <p14:creationId xmlns:p14="http://schemas.microsoft.com/office/powerpoint/2010/main" val="183268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FBD487B6-8B65-0BB2-155F-7F93193371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FCB22F4D-E628-783D-0C6C-90D344F75AC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Its generally held that the larger your sample size, the more reliable your information. However, you also need to consider your response rates and quality of information that you’ll get.</a:t>
            </a:r>
          </a:p>
          <a:p>
            <a:endParaRPr lang="en-GB" altLang="en-US"/>
          </a:p>
          <a:p>
            <a:r>
              <a:rPr lang="en-GB" altLang="en-US"/>
              <a:t>Interview-led surveys have that element of human interaction which means they usually result in better response rates, however they are more costly because of the training and staff time to administer them.</a:t>
            </a:r>
          </a:p>
          <a:p>
            <a:endParaRPr lang="en-GB" altLang="en-US"/>
          </a:p>
          <a:p>
            <a:r>
              <a:rPr lang="en-GB" altLang="en-US"/>
              <a:t>Richer information: can prompt for more information or can clarify any ambiguities in the questions, and have greater scope for open-ended questions.</a:t>
            </a:r>
          </a:p>
          <a:p>
            <a:endParaRPr lang="en-GB" altLang="en-US"/>
          </a:p>
          <a:p>
            <a:r>
              <a:rPr lang="en-GB" altLang="en-US"/>
              <a:t>Sample size: for clinical audit you’re looking to get at least 40 data sets to get a good sample, for research you’re probably looking for a statistically significant sample.</a:t>
            </a:r>
          </a:p>
          <a:p>
            <a:endParaRPr lang="en-GB" altLang="en-US"/>
          </a:p>
          <a:p>
            <a:r>
              <a:rPr lang="en-GB" altLang="en-US" b="1"/>
              <a:t>Additional info</a:t>
            </a:r>
          </a:p>
          <a:p>
            <a:r>
              <a:rPr lang="en-GB" altLang="en-US"/>
              <a:t>Refer to page 3 of the ‘Guidance for writing effective questionnaires’ for pros and con’s of each method’</a:t>
            </a:r>
          </a:p>
          <a:p>
            <a:endParaRPr lang="en-GB" altLang="en-US"/>
          </a:p>
        </p:txBody>
      </p:sp>
      <p:sp>
        <p:nvSpPr>
          <p:cNvPr id="77828" name="Footer Placeholder 3">
            <a:extLst>
              <a:ext uri="{FF2B5EF4-FFF2-40B4-BE49-F238E27FC236}">
                <a16:creationId xmlns:a16="http://schemas.microsoft.com/office/drawing/2014/main" id="{E2307991-7B6E-E1AD-EC5C-54881B79DE28}"/>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17413" name="Slide Number Placeholder 4">
            <a:extLst>
              <a:ext uri="{FF2B5EF4-FFF2-40B4-BE49-F238E27FC236}">
                <a16:creationId xmlns:a16="http://schemas.microsoft.com/office/drawing/2014/main" id="{E9EFD458-866E-1A57-A6F4-2FF10669CC8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F36D6D97-F2B5-4C40-9C93-01DF2E0AE63E}" type="slidenum">
              <a:rPr lang="en-GB" altLang="en-US">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195F3D45-78D1-E350-87C2-E43A919649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5B2BADDF-6827-6B8F-AB74-B951C5AC6B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Are you pitching it at the right age group? Are you asking too much?</a:t>
            </a:r>
          </a:p>
          <a:p>
            <a:r>
              <a:rPr lang="en-GB" altLang="en-US"/>
              <a:t>Will it really be the child or the parents answering it?</a:t>
            </a:r>
          </a:p>
          <a:p>
            <a:endParaRPr lang="en-GB" altLang="en-US"/>
          </a:p>
          <a:p>
            <a:r>
              <a:rPr lang="en-GB" altLang="en-US"/>
              <a:t>Not just about children; the average reading age for Leicester is between 7-10 years old. Need to ensure your questions are</a:t>
            </a:r>
          </a:p>
          <a:p>
            <a:endParaRPr lang="en-GB" altLang="en-US"/>
          </a:p>
          <a:p>
            <a:endParaRPr lang="en-GB" altLang="en-US"/>
          </a:p>
        </p:txBody>
      </p:sp>
      <p:sp>
        <p:nvSpPr>
          <p:cNvPr id="79876" name="Footer Placeholder 3">
            <a:extLst>
              <a:ext uri="{FF2B5EF4-FFF2-40B4-BE49-F238E27FC236}">
                <a16:creationId xmlns:a16="http://schemas.microsoft.com/office/drawing/2014/main" id="{1FEDFE94-0E67-148B-8B41-3E72A5752ABC}"/>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19461" name="Slide Number Placeholder 4">
            <a:extLst>
              <a:ext uri="{FF2B5EF4-FFF2-40B4-BE49-F238E27FC236}">
                <a16:creationId xmlns:a16="http://schemas.microsoft.com/office/drawing/2014/main" id="{F1B2392F-A168-F7E9-2300-6CEF48B007D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F14624B9-6DBE-4CB2-A577-9E1D2CD3C097}" type="slidenum">
              <a:rPr lang="en-GB" altLang="en-US">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955826C1-4350-4FA6-668A-5D9E883FC5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990DE994-46E9-5DFE-178B-3BB787E919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z="1000"/>
              <a:t>If asking people to complete a questionnaire when they have ‘gate-fever’ i.e. after a training session, after a clinic, then you need to make sure it is short enough and to the point. Asking someone to complete 6 sides of A4 questions when they are worrying about whether their car-parking money has run out, or whether their clinic is over-running just isn’t going to happen. </a:t>
            </a:r>
          </a:p>
          <a:p>
            <a:pPr eaLnBrk="1" hangingPunct="1"/>
            <a:endParaRPr lang="en-GB" altLang="en-US" sz="1000"/>
          </a:p>
          <a:p>
            <a:pPr eaLnBrk="1" hangingPunct="1"/>
            <a:r>
              <a:rPr lang="en-GB" altLang="en-US" sz="1000"/>
              <a:t>Asking a teenager about their sexual health when they are with their friends may give you one set of answers, with their parents a completely different set of answers and in private a third set.</a:t>
            </a:r>
          </a:p>
          <a:p>
            <a:pPr eaLnBrk="1" hangingPunct="1"/>
            <a:endParaRPr lang="en-GB" altLang="en-US"/>
          </a:p>
          <a:p>
            <a:r>
              <a:rPr lang="en-GB" altLang="en-US"/>
              <a:t>However you also need to consider that the more common an event the less people are likely to be able to remember it accurately, for example: if you were to ask a heavy smoker exactly how many cigarettes they had smoked yesterday it is unlikely they would be able to tell you.  </a:t>
            </a:r>
          </a:p>
          <a:p>
            <a:endParaRPr lang="en-GB" altLang="en-US"/>
          </a:p>
          <a:p>
            <a:r>
              <a:rPr lang="en-GB" altLang="en-US"/>
              <a:t>If you are asking an evaluation question then you also need to consider is the timescale you are asking in appropriate. You might ask someone coming out of a clinic </a:t>
            </a:r>
            <a:r>
              <a:rPr lang="en-GB" altLang="en-US" i="1"/>
              <a:t>– how friendly did you find the clinic staff today?  </a:t>
            </a:r>
            <a:r>
              <a:rPr lang="en-GB" altLang="en-US"/>
              <a:t>while it is fresh in their minds this is an appropriate timescale to ask within. </a:t>
            </a:r>
            <a:r>
              <a:rPr lang="en-GB" altLang="en-US" b="1"/>
              <a:t>However</a:t>
            </a:r>
            <a:r>
              <a:rPr lang="en-GB" altLang="en-US"/>
              <a:t> if you are also asking them how useful they have found information they have been given in the clinic they may not be able to evaluate this effectively having not had a chance to put it into practice. </a:t>
            </a:r>
          </a:p>
          <a:p>
            <a:pPr eaLnBrk="1" hangingPunct="1"/>
            <a:endParaRPr lang="en-GB" altLang="en-US"/>
          </a:p>
        </p:txBody>
      </p:sp>
      <p:sp>
        <p:nvSpPr>
          <p:cNvPr id="81924" name="Footer Placeholder 3">
            <a:extLst>
              <a:ext uri="{FF2B5EF4-FFF2-40B4-BE49-F238E27FC236}">
                <a16:creationId xmlns:a16="http://schemas.microsoft.com/office/drawing/2014/main" id="{0A0CC615-E562-FC15-A18E-F7618328144E}"/>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defTabSz="457200" eaLnBrk="0" fontAlgn="base" hangingPunct="0">
              <a:spcBef>
                <a:spcPct val="30000"/>
              </a:spcBef>
              <a:spcAft>
                <a:spcPct val="0"/>
              </a:spcAft>
              <a:defRPr sz="1200">
                <a:solidFill>
                  <a:schemeClr val="tx1"/>
                </a:solidFill>
                <a:latin typeface="Calibri" panose="020F0502020204030204" pitchFamily="34" charset="0"/>
              </a:defRPr>
            </a:lvl6pPr>
            <a:lvl7pPr marL="2933700" indent="-223838" defTabSz="457200" eaLnBrk="0" fontAlgn="base" hangingPunct="0">
              <a:spcBef>
                <a:spcPct val="30000"/>
              </a:spcBef>
              <a:spcAft>
                <a:spcPct val="0"/>
              </a:spcAft>
              <a:defRPr sz="1200">
                <a:solidFill>
                  <a:schemeClr val="tx1"/>
                </a:solidFill>
                <a:latin typeface="Calibri" panose="020F0502020204030204" pitchFamily="34" charset="0"/>
              </a:defRPr>
            </a:lvl7pPr>
            <a:lvl8pPr marL="3390900" indent="-223838" defTabSz="457200" eaLnBrk="0" fontAlgn="base" hangingPunct="0">
              <a:spcBef>
                <a:spcPct val="30000"/>
              </a:spcBef>
              <a:spcAft>
                <a:spcPct val="0"/>
              </a:spcAft>
              <a:defRPr sz="1200">
                <a:solidFill>
                  <a:schemeClr val="tx1"/>
                </a:solidFill>
                <a:latin typeface="Calibri" panose="020F0502020204030204" pitchFamily="34" charset="0"/>
              </a:defRPr>
            </a:lvl8pPr>
            <a:lvl9pPr marL="3848100" indent="-223838" defTabSz="457200" eaLnBrk="0" fontAlgn="base" hangingPunct="0">
              <a:spcBef>
                <a:spcPct val="30000"/>
              </a:spcBef>
              <a:spcAft>
                <a:spcPct val="0"/>
              </a:spcAft>
              <a:defRPr sz="1200">
                <a:solidFill>
                  <a:schemeClr val="tx1"/>
                </a:solidFill>
                <a:latin typeface="Calibri" panose="020F0502020204030204" pitchFamily="34" charset="0"/>
              </a:defRPr>
            </a:lvl9pPr>
          </a:lstStyle>
          <a:p>
            <a:pPr eaLnBrk="0" fontAlgn="base" hangingPunct="0">
              <a:spcBef>
                <a:spcPct val="0"/>
              </a:spcBef>
              <a:spcAft>
                <a:spcPct val="0"/>
              </a:spcAft>
              <a:defRPr/>
            </a:pPr>
            <a:r>
              <a:rPr lang="en-GB" altLang="en-US">
                <a:latin typeface="Arial" panose="020B0604020202020204" pitchFamily="34" charset="0"/>
                <a:ea typeface="ＭＳ Ｐゴシック" panose="020B0600070205080204" pitchFamily="34" charset="-128"/>
              </a:rPr>
              <a:t>AHLee 2011</a:t>
            </a:r>
          </a:p>
        </p:txBody>
      </p:sp>
      <p:sp>
        <p:nvSpPr>
          <p:cNvPr id="21509" name="Slide Number Placeholder 4">
            <a:extLst>
              <a:ext uri="{FF2B5EF4-FFF2-40B4-BE49-F238E27FC236}">
                <a16:creationId xmlns:a16="http://schemas.microsoft.com/office/drawing/2014/main" id="{92CD35FF-4B7A-18BD-6102-38E63338A5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9D31AB68-F748-4AF5-888D-18720B8640E7}" type="slidenum">
              <a:rPr lang="en-GB" altLang="en-US">
                <a:latin typeface="Arial" panose="020B0604020202020204" pitchFamily="34" charset="0"/>
                <a:ea typeface="MS PGothic" panose="020B0600070205080204" pitchFamily="34" charset="-128"/>
              </a:rPr>
              <a:pPr eaLnBrk="0" hangingPunct="0">
                <a:spcBef>
                  <a:spcPct val="0"/>
                </a:spcBef>
              </a:pPr>
              <a:t>14</a:t>
            </a:fld>
            <a:endParaRPr lang="en-GB"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E02ACC8B-705D-D2BA-D02F-1A2592DCEA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A08161F-4B01-5A66-5E4C-840A50815220}"/>
              </a:ext>
            </a:extLst>
          </p:cNvPr>
          <p:cNvSpPr>
            <a:spLocks noGrp="1"/>
          </p:cNvSpPr>
          <p:nvPr>
            <p:ph type="body" idx="1"/>
          </p:nvPr>
        </p:nvSpPr>
        <p:spPr/>
        <p:txBody>
          <a:bodyPr/>
          <a:lstStyle/>
          <a:p>
            <a:pPr>
              <a:defRPr/>
            </a:pPr>
            <a:r>
              <a:rPr lang="en-GB" dirty="0"/>
              <a:t>Keep questions as short as possible:</a:t>
            </a:r>
          </a:p>
          <a:p>
            <a:pPr marL="168347" indent="-168347">
              <a:buFont typeface="Arial" pitchFamily="34" charset="0"/>
              <a:buChar char="•"/>
              <a:defRPr/>
            </a:pPr>
            <a:r>
              <a:rPr lang="en-GB" dirty="0"/>
              <a:t>The longer a question, the harder it is to understand.</a:t>
            </a:r>
          </a:p>
          <a:p>
            <a:pPr marL="168347" indent="-168347">
              <a:buFont typeface="Arial" pitchFamily="34" charset="0"/>
              <a:buChar char="•"/>
              <a:defRPr/>
            </a:pPr>
            <a:r>
              <a:rPr lang="en-GB" dirty="0"/>
              <a:t>A rough guide is a maximum of 16 words, though you’re looking to keep your questions shorter than this.</a:t>
            </a:r>
          </a:p>
          <a:p>
            <a:pPr>
              <a:buFont typeface="Arial" pitchFamily="34" charset="0"/>
              <a:buNone/>
              <a:defRPr/>
            </a:pPr>
            <a:endParaRPr lang="en-GB" dirty="0"/>
          </a:p>
          <a:p>
            <a:pPr>
              <a:buFont typeface="Arial" pitchFamily="34" charset="0"/>
              <a:buNone/>
              <a:defRPr/>
            </a:pPr>
            <a:r>
              <a:rPr lang="en-GB" dirty="0"/>
              <a:t>If you have several questions on the same topic, then consider grouping them together with a short introduction at the top. This will achieve two things:</a:t>
            </a:r>
          </a:p>
          <a:p>
            <a:pPr>
              <a:buFont typeface="Arial" pitchFamily="34" charset="0"/>
              <a:buNone/>
              <a:defRPr/>
            </a:pPr>
            <a:r>
              <a:rPr lang="en-GB" dirty="0"/>
              <a:t>First, it clarifies the topic for the respondent (so they’re clear about what you’re after),</a:t>
            </a:r>
          </a:p>
          <a:p>
            <a:pPr>
              <a:buFont typeface="Arial" pitchFamily="34" charset="0"/>
              <a:buNone/>
              <a:defRPr/>
            </a:pPr>
            <a:r>
              <a:rPr lang="en-GB" dirty="0"/>
              <a:t>Secondly, it likely means you can cut down the length of the questions underneath it (making them easier to understand). Doing this has been shown to improve the data quality.(1)</a:t>
            </a:r>
          </a:p>
          <a:p>
            <a:pPr>
              <a:buFont typeface="Arial" pitchFamily="34" charset="0"/>
              <a:buNone/>
              <a:defRPr/>
            </a:pPr>
            <a:endParaRPr lang="en-GB" dirty="0"/>
          </a:p>
          <a:p>
            <a:pPr>
              <a:defRPr/>
            </a:pPr>
            <a:r>
              <a:rPr lang="en-GB" dirty="0"/>
              <a:t>Open-ended questions are great because they give a lot of quality information, and I would recommend that you have at least one of these in your questionnaire. However, they take time to answer and are seen as a more burdensome than a multiple choice option.</a:t>
            </a:r>
          </a:p>
          <a:p>
            <a:pPr>
              <a:defRPr/>
            </a:pPr>
            <a:r>
              <a:rPr lang="en-GB" dirty="0"/>
              <a:t>If you’re using a lot of open-ended questions, then perhaps you should consider a more appropriate method of data collection such as interviews or focus groups.</a:t>
            </a:r>
          </a:p>
        </p:txBody>
      </p:sp>
      <p:sp>
        <p:nvSpPr>
          <p:cNvPr id="87044" name="Footer Placeholder 3">
            <a:extLst>
              <a:ext uri="{FF2B5EF4-FFF2-40B4-BE49-F238E27FC236}">
                <a16:creationId xmlns:a16="http://schemas.microsoft.com/office/drawing/2014/main" id="{F807A615-C43C-4DB8-79EE-84BED1AA37F4}"/>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24581" name="Slide Number Placeholder 4">
            <a:extLst>
              <a:ext uri="{FF2B5EF4-FFF2-40B4-BE49-F238E27FC236}">
                <a16:creationId xmlns:a16="http://schemas.microsoft.com/office/drawing/2014/main" id="{40A95E50-E4BA-3A3B-D596-FD2693A66DC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566B9009-5BF6-4CF9-9A76-D9A76ACFC303}" type="slidenum">
              <a:rPr lang="en-GB" altLang="en-US">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D7913EA-A334-E654-E471-0EDED4CF3C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D3BF6A44-BB7F-2BF4-2B82-16F8FCA0ED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ea typeface="MS PGothic" panose="020B0600070205080204" pitchFamily="34" charset="-128"/>
              </a:rPr>
              <a:t>Some controversy exists as to whether a neutral point should be offered. If this option is removed, this forces the respondent to choose a response, which may lead to respondent irritation and increase non-response bias</a:t>
            </a:r>
          </a:p>
          <a:p>
            <a:endParaRPr lang="en-GB" altLang="en-US">
              <a:latin typeface="Arial" panose="020B0604020202020204" pitchFamily="34" charset="0"/>
            </a:endParaRPr>
          </a:p>
          <a:p>
            <a:endParaRPr lang="en-GB" altLang="en-US">
              <a:latin typeface="Arial" panose="020B0604020202020204" pitchFamily="34" charset="0"/>
            </a:endParaRPr>
          </a:p>
          <a:p>
            <a:endParaRPr lang="en-GB" altLang="en-US">
              <a:latin typeface="Arial" panose="020B0604020202020204" pitchFamily="34" charset="0"/>
            </a:endParaRPr>
          </a:p>
          <a:p>
            <a:r>
              <a:rPr lang="en-GB" altLang="en-US">
                <a:latin typeface="Arial" panose="020B0604020202020204" pitchFamily="34" charset="0"/>
              </a:rPr>
              <a:t>Additional info:</a:t>
            </a:r>
          </a:p>
          <a:p>
            <a:r>
              <a:rPr lang="en-GB" altLang="en-US">
                <a:latin typeface="Arial" panose="020B0604020202020204" pitchFamily="34" charset="0"/>
                <a:ea typeface="MS PGothic" panose="020B0600070205080204" pitchFamily="34" charset="-128"/>
              </a:rPr>
              <a:t>This desirability of having a neutral middle point to increase the reliability and validity of response scales has also been confirmed by a meta-analysis of 87 experiments of question design reported by Saris and Gallhofer (2007)</a:t>
            </a:r>
            <a:endParaRPr lang="en-GB" altLang="en-US"/>
          </a:p>
        </p:txBody>
      </p:sp>
      <p:sp>
        <p:nvSpPr>
          <p:cNvPr id="84996" name="Footer Placeholder 3">
            <a:extLst>
              <a:ext uri="{FF2B5EF4-FFF2-40B4-BE49-F238E27FC236}">
                <a16:creationId xmlns:a16="http://schemas.microsoft.com/office/drawing/2014/main" id="{FCE637D8-725C-12DD-E669-5107EF34B0B7}"/>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28677" name="Slide Number Placeholder 4">
            <a:extLst>
              <a:ext uri="{FF2B5EF4-FFF2-40B4-BE49-F238E27FC236}">
                <a16:creationId xmlns:a16="http://schemas.microsoft.com/office/drawing/2014/main" id="{B2EBB2C6-6987-2881-B887-4962852A148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A13C92CC-5188-48D7-B6F8-F1523B7106DC}" type="slidenum">
              <a:rPr lang="en-GB" altLang="en-US">
                <a:latin typeface="Calibri" panose="020F0502020204030204" pitchFamily="34" charset="0"/>
              </a:rPr>
              <a:pPr/>
              <a:t>21</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8F0AF081-FC96-3BFB-B637-96485BF4B1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9D610B75-D27C-3267-8DC7-E2508AAD1C6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You’re giving many more good options than poor ones – this is unbalanced. </a:t>
            </a:r>
          </a:p>
          <a:p>
            <a:endParaRPr lang="en-GB" altLang="en-US"/>
          </a:p>
          <a:p>
            <a:r>
              <a:rPr lang="en-GB" altLang="en-US"/>
              <a:t>Number of points used:</a:t>
            </a:r>
          </a:p>
          <a:p>
            <a:r>
              <a:rPr lang="en-GB" altLang="en-US"/>
              <a:t>Recommend to use either five or seven point scales.</a:t>
            </a:r>
          </a:p>
          <a:p>
            <a:r>
              <a:rPr lang="en-GB" altLang="en-US"/>
              <a:t>Generally, three-point scales are too narrow to be effective, and there is no evidence that nine points gives greater precision than a seven point scale.</a:t>
            </a:r>
          </a:p>
          <a:p>
            <a:endParaRPr lang="en-GB" altLang="en-US"/>
          </a:p>
          <a:p>
            <a:r>
              <a:rPr lang="en-GB" altLang="en-US"/>
              <a:t>Stick to using the same range of options for all questions where possible.</a:t>
            </a:r>
          </a:p>
          <a:p>
            <a:pPr lvl="1"/>
            <a:r>
              <a:rPr lang="en-GB" altLang="en-US"/>
              <a:t>Or at least for each section</a:t>
            </a:r>
          </a:p>
          <a:p>
            <a:r>
              <a:rPr lang="en-GB" altLang="en-US"/>
              <a:t>If necessary re-phrase your questions so that they work with the ratings.</a:t>
            </a:r>
          </a:p>
        </p:txBody>
      </p:sp>
      <p:sp>
        <p:nvSpPr>
          <p:cNvPr id="30724" name="Slide Number Placeholder 3">
            <a:extLst>
              <a:ext uri="{FF2B5EF4-FFF2-40B4-BE49-F238E27FC236}">
                <a16:creationId xmlns:a16="http://schemas.microsoft.com/office/drawing/2014/main" id="{640B260D-1DCF-C0E0-0547-84EC26A87B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D9997FBA-436F-41AC-839C-F0B0B626B2EA}" type="slidenum">
              <a:rPr lang="en-GB" altLang="en-US">
                <a:latin typeface="Calibri" panose="020F0502020204030204" pitchFamily="34" charset="0"/>
              </a:rPr>
              <a:pPr/>
              <a:t>22</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C608973C-1FC0-B9AC-EA08-7407909E3C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C414BBD9-7751-6025-2A76-A440DA15A41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Sometimes it can be better to appear pedantic than to risk skewing the responses.</a:t>
            </a:r>
          </a:p>
        </p:txBody>
      </p:sp>
      <p:sp>
        <p:nvSpPr>
          <p:cNvPr id="32772" name="Slide Number Placeholder 3">
            <a:extLst>
              <a:ext uri="{FF2B5EF4-FFF2-40B4-BE49-F238E27FC236}">
                <a16:creationId xmlns:a16="http://schemas.microsoft.com/office/drawing/2014/main" id="{DCCC6307-ECAD-37AD-9D1E-0CE48579F1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211F1B78-A525-4369-9314-0A7A63338378}" type="slidenum">
              <a:rPr lang="en-GB" altLang="en-US">
                <a:latin typeface="Calibri" panose="020F0502020204030204" pitchFamily="34" charset="0"/>
              </a:rPr>
              <a:pPr/>
              <a:t>23</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C3E6CB24-B3A8-27AB-079A-B9D2F5E412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3983B303-026A-6810-049E-FDB1A97595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What might be wrong with this closed question?</a:t>
            </a:r>
          </a:p>
          <a:p>
            <a:endParaRPr lang="en-GB" altLang="en-US"/>
          </a:p>
          <a:p>
            <a:r>
              <a:rPr lang="en-GB" altLang="en-US"/>
              <a:t>When writing closed questions ensure you cover all options or it could bias the analysis. – if unsure whether you have covered everything add an Other option  to capture that data.</a:t>
            </a:r>
          </a:p>
          <a:p>
            <a:endParaRPr lang="en-GB" altLang="en-US"/>
          </a:p>
          <a:p>
            <a:r>
              <a:rPr lang="en-GB" altLang="en-US"/>
              <a:t>The answers from closed questions are easier to analyse BUT you are not leaving it open to allow respondents to raise unexpected, or missed, issues. OR to explain their answers.</a:t>
            </a:r>
          </a:p>
          <a:p>
            <a:endParaRPr lang="en-GB" altLang="en-US"/>
          </a:p>
          <a:p>
            <a:r>
              <a:rPr lang="en-GB" altLang="en-US"/>
              <a:t>Other tip for closed questions is :</a:t>
            </a:r>
          </a:p>
          <a:p>
            <a:r>
              <a:rPr lang="en-GB" altLang="en-US"/>
              <a:t>Research has shown that in self completion questionnaires the first options on a list are chosen most often – whereas in interview situations the latter options are chosen most often.</a:t>
            </a:r>
          </a:p>
          <a:p>
            <a:endParaRPr lang="en-GB" altLang="en-US"/>
          </a:p>
          <a:p>
            <a:r>
              <a:rPr lang="en-GB" altLang="en-US" b="1"/>
              <a:t>Additional information</a:t>
            </a:r>
          </a:p>
          <a:p>
            <a:r>
              <a:rPr lang="en-GB" altLang="en-US"/>
              <a:t>* There is evidence that openin</a:t>
            </a:r>
          </a:p>
          <a:p>
            <a:endParaRPr lang="en-GB" altLang="en-US"/>
          </a:p>
        </p:txBody>
      </p:sp>
      <p:sp>
        <p:nvSpPr>
          <p:cNvPr id="34820" name="Slide Number Placeholder 3">
            <a:extLst>
              <a:ext uri="{FF2B5EF4-FFF2-40B4-BE49-F238E27FC236}">
                <a16:creationId xmlns:a16="http://schemas.microsoft.com/office/drawing/2014/main" id="{BE936EEE-FA19-C9A4-5E1E-1A707DD4387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139A9D26-240A-44B4-9CB4-0B6B656DF226}" type="slidenum">
              <a:rPr lang="en-GB" altLang="en-US">
                <a:latin typeface="Calibri" panose="020F0502020204030204" pitchFamily="34" charset="0"/>
              </a:rPr>
              <a:pPr/>
              <a:t>24</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860C2375-C263-6BAC-E0C7-6142065F7F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EFEBD14-7087-8BC7-1901-17E66F34794C}"/>
              </a:ext>
            </a:extLst>
          </p:cNvPr>
          <p:cNvSpPr>
            <a:spLocks noGrp="1"/>
          </p:cNvSpPr>
          <p:nvPr>
            <p:ph type="body" idx="1"/>
          </p:nvPr>
        </p:nvSpPr>
        <p:spPr/>
        <p:txBody>
          <a:bodyPr/>
          <a:lstStyle/>
          <a:p>
            <a:pPr>
              <a:defRPr/>
            </a:pPr>
            <a:r>
              <a:rPr lang="en-GB" sz="1000" dirty="0"/>
              <a:t>There is good evidence that the order of your questions can influence the responses you receive. So, here is some advice on how you can get the best information from your questionnaire:</a:t>
            </a:r>
          </a:p>
          <a:p>
            <a:pPr>
              <a:defRPr/>
            </a:pPr>
            <a:endParaRPr lang="en-GB" sz="1000" dirty="0"/>
          </a:p>
          <a:p>
            <a:pPr>
              <a:defRPr/>
            </a:pPr>
            <a:r>
              <a:rPr lang="en-GB" sz="1000" dirty="0"/>
              <a:t>Easy, non-challenging questions should come first. It makes your questionnaire appear inviting to your respondents.</a:t>
            </a:r>
          </a:p>
          <a:p>
            <a:pPr>
              <a:defRPr/>
            </a:pPr>
            <a:endParaRPr lang="en-GB" sz="1000" dirty="0"/>
          </a:p>
          <a:p>
            <a:pPr>
              <a:defRPr/>
            </a:pPr>
            <a:r>
              <a:rPr lang="en-GB" sz="1000" dirty="0"/>
              <a:t>Key filter questions should go in early. We’ll look at filters a bit later on.</a:t>
            </a:r>
          </a:p>
          <a:p>
            <a:pPr>
              <a:defRPr/>
            </a:pPr>
            <a:endParaRPr lang="en-GB" sz="1000" dirty="0"/>
          </a:p>
          <a:p>
            <a:pPr>
              <a:buFont typeface="Arial" pitchFamily="34" charset="0"/>
              <a:buNone/>
              <a:defRPr/>
            </a:pPr>
            <a:r>
              <a:rPr lang="en-GB" sz="1000" dirty="0"/>
              <a:t>Use a funnel structure to your questions (basic to in-depth, general to specific). Placing general questions before specific questions topic reduces bias. For example, if you’re interested in levels of happiness, then ask about the respondents general happiness before moving onto specifics such as happiness at work.</a:t>
            </a:r>
          </a:p>
          <a:p>
            <a:pPr>
              <a:buFont typeface="Arial" pitchFamily="34" charset="0"/>
              <a:buNone/>
              <a:defRPr/>
            </a:pPr>
            <a:endParaRPr lang="en-GB" sz="1000" dirty="0"/>
          </a:p>
          <a:p>
            <a:pPr>
              <a:buFont typeface="Arial" pitchFamily="34" charset="0"/>
              <a:buNone/>
              <a:defRPr/>
            </a:pPr>
            <a:r>
              <a:rPr lang="en-GB" sz="1000" dirty="0"/>
              <a:t>Least to most sensitive questions. What are the most commonly asked sensitive questions in NHS questionnaires?</a:t>
            </a:r>
          </a:p>
          <a:p>
            <a:pPr>
              <a:buFont typeface="Arial" pitchFamily="34" charset="0"/>
              <a:buNone/>
              <a:defRPr/>
            </a:pPr>
            <a:r>
              <a:rPr lang="en-GB" sz="1000" dirty="0"/>
              <a:t>&gt; Demographics, (age, gender, religion, sexuality, disability).</a:t>
            </a:r>
          </a:p>
          <a:p>
            <a:pPr>
              <a:buFont typeface="Arial" pitchFamily="34" charset="0"/>
              <a:buNone/>
              <a:defRPr/>
            </a:pPr>
            <a:r>
              <a:rPr lang="en-GB" sz="1000" dirty="0"/>
              <a:t>These are very sensitive questions and should be left to the end.</a:t>
            </a:r>
          </a:p>
          <a:p>
            <a:pPr>
              <a:buFont typeface="Arial" pitchFamily="34" charset="0"/>
              <a:buNone/>
              <a:defRPr/>
            </a:pPr>
            <a:endParaRPr lang="en-GB" sz="1000" dirty="0"/>
          </a:p>
          <a:p>
            <a:pPr>
              <a:buFont typeface="Arial" pitchFamily="34" charset="0"/>
              <a:buNone/>
              <a:defRPr/>
            </a:pPr>
            <a:r>
              <a:rPr lang="en-GB" sz="1000" dirty="0"/>
              <a:t>However, remember to put your important questions in before the end. As Annette discussed earlier, if the respondent decides to cut the questionnaire short because of time constraints, then at least you have some useable data.</a:t>
            </a:r>
          </a:p>
          <a:p>
            <a:pPr>
              <a:defRPr/>
            </a:pPr>
            <a:endParaRPr lang="en-GB" sz="1000" dirty="0"/>
          </a:p>
          <a:p>
            <a:pPr>
              <a:buFont typeface="Arial" pitchFamily="34" charset="0"/>
              <a:buNone/>
              <a:defRPr/>
            </a:pPr>
            <a:r>
              <a:rPr lang="en-GB" sz="1000" dirty="0"/>
              <a:t>----------------------------------</a:t>
            </a:r>
          </a:p>
          <a:p>
            <a:pPr>
              <a:buFont typeface="Arial" pitchFamily="34" charset="0"/>
              <a:buNone/>
              <a:defRPr/>
            </a:pPr>
            <a:r>
              <a:rPr lang="en-GB" sz="1000" dirty="0"/>
              <a:t>General / specific questions</a:t>
            </a:r>
          </a:p>
          <a:p>
            <a:pPr marL="168347" indent="-168347">
              <a:buFont typeface="Arial" pitchFamily="34" charset="0"/>
              <a:buChar char="•"/>
              <a:defRPr/>
            </a:pPr>
            <a:r>
              <a:rPr lang="en-GB" sz="1000" dirty="0"/>
              <a:t>The order in which you place questions has been shown to affect the way people respond to them.</a:t>
            </a:r>
          </a:p>
          <a:p>
            <a:pPr marL="168347" indent="-168347">
              <a:buFont typeface="Arial" pitchFamily="34" charset="0"/>
              <a:buChar char="•"/>
              <a:defRPr/>
            </a:pPr>
            <a:r>
              <a:rPr lang="en-GB" sz="1000" dirty="0"/>
              <a:t>Placing general questions before specific questions on the same topic reduces bias from respondents wanting to be consistent with their previous responses.</a:t>
            </a:r>
          </a:p>
          <a:p>
            <a:pPr marL="168347" indent="-168347">
              <a:buFont typeface="Arial" pitchFamily="34" charset="0"/>
              <a:buChar char="•"/>
              <a:defRPr/>
            </a:pPr>
            <a:r>
              <a:rPr lang="en-GB" sz="1000" dirty="0"/>
              <a:t>E.g. asking about general happiness before moving onto specifics such as happiness at work.</a:t>
            </a:r>
          </a:p>
          <a:p>
            <a:pPr>
              <a:defRPr/>
            </a:pPr>
            <a:endParaRPr lang="en-GB" sz="1000" dirty="0"/>
          </a:p>
          <a:p>
            <a:pPr>
              <a:defRPr/>
            </a:pPr>
            <a:r>
              <a:rPr lang="en-GB" sz="1000" dirty="0"/>
              <a:t>Go from the least sensitive to the most sensitive questions to prevent turning respondents off straight away. If it feels too personal too quickly it can be a bit of a jolt – you need to warm respondents up.</a:t>
            </a:r>
          </a:p>
          <a:p>
            <a:pPr>
              <a:defRPr/>
            </a:pPr>
            <a:r>
              <a:rPr lang="en-GB" sz="1000" dirty="0"/>
              <a:t>e.g. Demographic questions</a:t>
            </a:r>
          </a:p>
          <a:p>
            <a:pPr marL="168347" indent="-168347">
              <a:buFont typeface="Arial" pitchFamily="34" charset="0"/>
              <a:buChar char="•"/>
              <a:defRPr/>
            </a:pPr>
            <a:r>
              <a:rPr lang="en-GB" sz="1000" dirty="0"/>
              <a:t>such as age, gender, disability and sexual orientation, are often required as part of health services research and evaluations to demonstrate equality of services, or to cross-match against the other questions to see if there is variation in response by groups, such as gender, or age, for example.</a:t>
            </a:r>
          </a:p>
          <a:p>
            <a:pPr marL="168347" indent="-168347">
              <a:buFont typeface="Arial" pitchFamily="34" charset="0"/>
              <a:buChar char="•"/>
              <a:defRPr/>
            </a:pPr>
            <a:r>
              <a:rPr lang="en-GB" sz="1000" dirty="0"/>
              <a:t>However, they do come across as threatening / an invasion of the respondent’s privacy, and if they’re placed first in the survey will affect how the respondent answers the rest of the questions or whether they complete the questionnaire at all.</a:t>
            </a:r>
          </a:p>
          <a:p>
            <a:pPr>
              <a:defRPr/>
            </a:pPr>
            <a:endParaRPr lang="en-GB" sz="1000" dirty="0"/>
          </a:p>
          <a:p>
            <a:pPr>
              <a:defRPr/>
            </a:pPr>
            <a:r>
              <a:rPr lang="en-GB" sz="1000" dirty="0"/>
              <a:t>But – try and put important questions in before the end - as that way if people are turned off you may still have collected a reasonable amount of important data before they abandon it.</a:t>
            </a:r>
          </a:p>
          <a:p>
            <a:pPr>
              <a:defRPr/>
            </a:pPr>
            <a:endParaRPr lang="en-GB" sz="1000" dirty="0"/>
          </a:p>
          <a:p>
            <a:pPr>
              <a:defRPr/>
            </a:pPr>
            <a:endParaRPr lang="en-GB" sz="1000" dirty="0"/>
          </a:p>
          <a:p>
            <a:pPr>
              <a:defRPr/>
            </a:pPr>
            <a:endParaRPr lang="en-GB" sz="1000" dirty="0"/>
          </a:p>
          <a:p>
            <a:pPr>
              <a:defRPr/>
            </a:pPr>
            <a:endParaRPr lang="en-GB" sz="1000" dirty="0"/>
          </a:p>
          <a:p>
            <a:pPr>
              <a:defRPr/>
            </a:pPr>
            <a:endParaRPr lang="en-GB" sz="1000" dirty="0"/>
          </a:p>
          <a:p>
            <a:pPr>
              <a:defRPr/>
            </a:pPr>
            <a:endParaRPr lang="en-GB" sz="1000" dirty="0"/>
          </a:p>
          <a:p>
            <a:pPr>
              <a:defRPr/>
            </a:pPr>
            <a:endParaRPr lang="en-GB" sz="1000" dirty="0"/>
          </a:p>
          <a:p>
            <a:pPr>
              <a:defRPr/>
            </a:pPr>
            <a:endParaRPr lang="en-GB" sz="1000" dirty="0"/>
          </a:p>
          <a:p>
            <a:pPr>
              <a:defRPr/>
            </a:pPr>
            <a:endParaRPr lang="en-GB" sz="1000" dirty="0"/>
          </a:p>
        </p:txBody>
      </p:sp>
      <p:sp>
        <p:nvSpPr>
          <p:cNvPr id="93188" name="Footer Placeholder 3">
            <a:extLst>
              <a:ext uri="{FF2B5EF4-FFF2-40B4-BE49-F238E27FC236}">
                <a16:creationId xmlns:a16="http://schemas.microsoft.com/office/drawing/2014/main" id="{8527B6D8-E642-42C3-1D6C-B86F59CACD7C}"/>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39941" name="Slide Number Placeholder 4">
            <a:extLst>
              <a:ext uri="{FF2B5EF4-FFF2-40B4-BE49-F238E27FC236}">
                <a16:creationId xmlns:a16="http://schemas.microsoft.com/office/drawing/2014/main" id="{7977B52F-8E28-0A0A-BDF0-7F89C22036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CC1EAD10-C35B-487A-8105-79DFD5A73D84}" type="slidenum">
              <a:rPr lang="en-GB" altLang="en-US">
                <a:latin typeface="Calibri" panose="020F0502020204030204" pitchFamily="34" charset="0"/>
              </a:rPr>
              <a:pPr/>
              <a:t>27</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AD069FB1-7527-FE3D-B354-DF2538D308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D3B71E36-7643-E6E3-50C0-3B7882B449D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95236" name="Footer Placeholder 3">
            <a:extLst>
              <a:ext uri="{FF2B5EF4-FFF2-40B4-BE49-F238E27FC236}">
                <a16:creationId xmlns:a16="http://schemas.microsoft.com/office/drawing/2014/main" id="{CD179C08-EE35-2D5A-5E04-BAA7EF5AC024}"/>
              </a:ext>
            </a:extLst>
          </p:cNvPr>
          <p:cNvSpPr>
            <a:spLocks noGrp="1"/>
          </p:cNvSpPr>
          <p:nvPr>
            <p:ph type="ftr" sz="quarter" idx="4"/>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28663" indent="-279400">
              <a:defRPr>
                <a:solidFill>
                  <a:schemeClr val="tx1"/>
                </a:solidFill>
                <a:latin typeface="Corbel" panose="020B0503020204020204" pitchFamily="34" charset="0"/>
              </a:defRPr>
            </a:lvl2pPr>
            <a:lvl3pPr marL="1120775" indent="-223838">
              <a:defRPr>
                <a:solidFill>
                  <a:schemeClr val="tx1"/>
                </a:solidFill>
                <a:latin typeface="Corbel" panose="020B0503020204020204" pitchFamily="34" charset="0"/>
              </a:defRPr>
            </a:lvl3pPr>
            <a:lvl4pPr marL="1570038" indent="-223838">
              <a:defRPr>
                <a:solidFill>
                  <a:schemeClr val="tx1"/>
                </a:solidFill>
                <a:latin typeface="Corbel" panose="020B0503020204020204" pitchFamily="34" charset="0"/>
              </a:defRPr>
            </a:lvl4pPr>
            <a:lvl5pPr marL="2019300" indent="-223838">
              <a:defRPr>
                <a:solidFill>
                  <a:schemeClr val="tx1"/>
                </a:solidFill>
                <a:latin typeface="Corbel" panose="020B0503020204020204" pitchFamily="34" charset="0"/>
              </a:defRPr>
            </a:lvl5pPr>
            <a:lvl6pPr marL="2476500" indent="-223838" defTabSz="457200" eaLnBrk="0" fontAlgn="base" hangingPunct="0">
              <a:spcBef>
                <a:spcPct val="0"/>
              </a:spcBef>
              <a:spcAft>
                <a:spcPct val="0"/>
              </a:spcAft>
              <a:defRPr>
                <a:solidFill>
                  <a:schemeClr val="tx1"/>
                </a:solidFill>
                <a:latin typeface="Corbel" panose="020B0503020204020204" pitchFamily="34" charset="0"/>
              </a:defRPr>
            </a:lvl6pPr>
            <a:lvl7pPr marL="2933700" indent="-223838" defTabSz="457200" eaLnBrk="0" fontAlgn="base" hangingPunct="0">
              <a:spcBef>
                <a:spcPct val="0"/>
              </a:spcBef>
              <a:spcAft>
                <a:spcPct val="0"/>
              </a:spcAft>
              <a:defRPr>
                <a:solidFill>
                  <a:schemeClr val="tx1"/>
                </a:solidFill>
                <a:latin typeface="Corbel" panose="020B0503020204020204" pitchFamily="34" charset="0"/>
              </a:defRPr>
            </a:lvl7pPr>
            <a:lvl8pPr marL="3390900" indent="-223838" defTabSz="457200" eaLnBrk="0" fontAlgn="base" hangingPunct="0">
              <a:spcBef>
                <a:spcPct val="0"/>
              </a:spcBef>
              <a:spcAft>
                <a:spcPct val="0"/>
              </a:spcAft>
              <a:defRPr>
                <a:solidFill>
                  <a:schemeClr val="tx1"/>
                </a:solidFill>
                <a:latin typeface="Corbel" panose="020B0503020204020204" pitchFamily="34" charset="0"/>
              </a:defRPr>
            </a:lvl8pPr>
            <a:lvl9pPr marL="3848100" indent="-223838" defTabSz="4572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defRPr/>
            </a:pPr>
            <a:r>
              <a:rPr lang="en-GB" altLang="en-US">
                <a:latin typeface="Calibri" panose="020F0502020204030204" pitchFamily="34" charset="0"/>
              </a:rPr>
              <a:t>AHLee 2011</a:t>
            </a:r>
          </a:p>
        </p:txBody>
      </p:sp>
      <p:sp>
        <p:nvSpPr>
          <p:cNvPr id="41989" name="Slide Number Placeholder 4">
            <a:extLst>
              <a:ext uri="{FF2B5EF4-FFF2-40B4-BE49-F238E27FC236}">
                <a16:creationId xmlns:a16="http://schemas.microsoft.com/office/drawing/2014/main" id="{BBDE3319-5EC6-480B-14D9-19EED1A505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28663" indent="-279400">
              <a:defRPr>
                <a:solidFill>
                  <a:schemeClr val="tx1"/>
                </a:solidFill>
                <a:latin typeface="Century Gothic" panose="020B0502020202020204" pitchFamily="34" charset="0"/>
                <a:cs typeface="Arial" panose="020B0604020202020204" pitchFamily="34" charset="0"/>
              </a:defRPr>
            </a:lvl2pPr>
            <a:lvl3pPr marL="1120775" indent="-223838">
              <a:defRPr>
                <a:solidFill>
                  <a:schemeClr val="tx1"/>
                </a:solidFill>
                <a:latin typeface="Century Gothic" panose="020B0502020202020204" pitchFamily="34" charset="0"/>
                <a:cs typeface="Arial" panose="020B0604020202020204" pitchFamily="34" charset="0"/>
              </a:defRPr>
            </a:lvl3pPr>
            <a:lvl4pPr marL="1570038" indent="-223838">
              <a:defRPr>
                <a:solidFill>
                  <a:schemeClr val="tx1"/>
                </a:solidFill>
                <a:latin typeface="Century Gothic" panose="020B0502020202020204" pitchFamily="34" charset="0"/>
                <a:cs typeface="Arial" panose="020B0604020202020204" pitchFamily="34" charset="0"/>
              </a:defRPr>
            </a:lvl4pPr>
            <a:lvl5pPr marL="2019300" indent="-223838">
              <a:defRPr>
                <a:solidFill>
                  <a:schemeClr val="tx1"/>
                </a:solidFill>
                <a:latin typeface="Century Gothic" panose="020B050202020202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476E59BE-4AFE-4288-9502-11C1EF4153BD}" type="slidenum">
              <a:rPr lang="en-GB" altLang="en-US">
                <a:latin typeface="Calibri" panose="020F0502020204030204" pitchFamily="34" charset="0"/>
              </a:rPr>
              <a:pPr/>
              <a:t>28</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67324-C95A-7601-F473-A8B3B2AF3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9FD7A4C-CAEE-EFC8-9FC9-BAF38A163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1CC6AA-44AE-6F56-0260-F2F9D8F01886}"/>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F99DA9D1-CE61-8637-3F6E-354341813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88022-6A17-58CA-235C-C9D1F03C9F3D}"/>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963120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7F836-37EB-312A-17EA-17AE29CDA7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52318D-E951-6E0F-E1B1-77BE3DB5C4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2A88E5-9ACB-9714-A3F6-D773C0CE3230}"/>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6213A968-330B-809E-146E-3225717FCE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F3F9BF-0F09-64B5-2C83-D0D19EEAF131}"/>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1557676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822AF-D239-822C-BF2F-493AB2ABBE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900FE7-C19B-AC47-A765-ED8398D208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49BB6D-62CA-9CF5-DE07-E57C013EB9B4}"/>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EF391A5D-C64A-54D0-488E-D47D955322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C4B5A-75D7-E994-8D2F-4B64D2F6652E}"/>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293179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AF7AE-355B-4733-ED8B-F87730931C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86BB8-07CA-2E80-C3F7-20DF0D137C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CEFCF7-97A7-8FD5-00A9-B70096A968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942558-BEB5-0E35-42F1-CCC75EADC6C6}"/>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6" name="Footer Placeholder 5">
            <a:extLst>
              <a:ext uri="{FF2B5EF4-FFF2-40B4-BE49-F238E27FC236}">
                <a16:creationId xmlns:a16="http://schemas.microsoft.com/office/drawing/2014/main" id="{77B8B033-1DFB-3FCA-8608-5FD718BC0F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B22734-AC83-D4CD-C613-2FCEC9905F5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274561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E2D6A-5DDF-2509-7AAC-30CBD495620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255415-788A-6321-2CE5-79E752A752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F2FDE7-806A-EC5D-389A-92CE32B1F2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633B23-6333-D1D9-C226-E3B6D70858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5979B7-0F92-159F-84EB-E606B5EE0D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E11D49-3282-D211-55BC-6B7F8B603551}"/>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8" name="Footer Placeholder 7">
            <a:extLst>
              <a:ext uri="{FF2B5EF4-FFF2-40B4-BE49-F238E27FC236}">
                <a16:creationId xmlns:a16="http://schemas.microsoft.com/office/drawing/2014/main" id="{131779F9-C597-CCD6-F719-DF8353F475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C8C7F31-F1D4-E501-9279-D7B72DC5918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367522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8F39A-1A93-7B51-A1C9-FBA19CAB4D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034D73-5FA3-774D-AA13-C15ED01C4492}"/>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4" name="Footer Placeholder 3">
            <a:extLst>
              <a:ext uri="{FF2B5EF4-FFF2-40B4-BE49-F238E27FC236}">
                <a16:creationId xmlns:a16="http://schemas.microsoft.com/office/drawing/2014/main" id="{862E9367-7BF0-0060-01F1-42EA955B0CF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CF1CBB-C7F8-5665-8144-42217482DA38}"/>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725826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15B2C5-F534-0126-8438-A8039C21F8C6}"/>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3" name="Footer Placeholder 2">
            <a:extLst>
              <a:ext uri="{FF2B5EF4-FFF2-40B4-BE49-F238E27FC236}">
                <a16:creationId xmlns:a16="http://schemas.microsoft.com/office/drawing/2014/main" id="{FEEC753D-FFA3-D8EC-BA24-A88C990772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C7999D-B545-6856-46F2-0405FAD4745E}"/>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681605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54C45-4268-9B4A-5E50-A9866D1CE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C2350E-FCBF-227E-CBF5-54F2E55513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1B83D8-F6ED-4D1E-59CB-820429FA6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3F63C4-CBD6-8B0F-3EA1-05203B279542}"/>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6" name="Footer Placeholder 5">
            <a:extLst>
              <a:ext uri="{FF2B5EF4-FFF2-40B4-BE49-F238E27FC236}">
                <a16:creationId xmlns:a16="http://schemas.microsoft.com/office/drawing/2014/main" id="{FC8218B5-BBE3-06F9-CDC4-1F243FB19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C9A0E6-D4A3-087C-443E-2F3525ACD154}"/>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87664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6D25D-8CC3-35F6-1B0C-2875F21B4E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DA71EE7-BA9A-3EF9-E932-4F1CDD5364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74DBDA-C3E9-25DA-3901-55B2753CAC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33E183-B5B3-1718-6FF5-2AD57228A75F}"/>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6" name="Footer Placeholder 5">
            <a:extLst>
              <a:ext uri="{FF2B5EF4-FFF2-40B4-BE49-F238E27FC236}">
                <a16:creationId xmlns:a16="http://schemas.microsoft.com/office/drawing/2014/main" id="{82AE17CF-FD98-64AE-5201-CAAA00BCE6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3131D8-4997-C631-F9ED-1B0C4872FCB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500593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29005-AEFE-00C2-4373-D68E0F6395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23E2BF-7D4E-3D2E-657E-24D9B2540E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DB926-3081-92D6-1332-8EF4D472507C}"/>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FF222A60-9583-C07E-A355-3286C8113C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0D6178-5622-77CF-8EBB-2C252E594BF2}"/>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2822093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0051D9-66FC-CB41-900C-FB29899C9F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8844C2-F837-AF0D-5E25-F26253749B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99CE8-B675-6542-09C3-AAB4C865943E}"/>
              </a:ext>
            </a:extLst>
          </p:cNvPr>
          <p:cNvSpPr>
            <a:spLocks noGrp="1"/>
          </p:cNvSpPr>
          <p:nvPr>
            <p:ph type="dt" sz="half" idx="10"/>
          </p:nvPr>
        </p:nvSpPr>
        <p:spPr/>
        <p:txBody>
          <a:body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6D2D936A-CEA0-F95D-48AC-4038FBB72C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6472F2-8D35-898A-B398-C1629CF9C67B}"/>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1960829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3FE1ED-8541-69F9-535F-A3C3E110E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A84D2E-C0AC-32EF-8804-C10581769A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3A316-64E5-E98C-F14B-A999F84249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B3C6DA-E1F6-4A8A-8FB5-D6922A4DFF98}" type="datetimeFigureOut">
              <a:rPr lang="en-GB" smtClean="0"/>
              <a:t>10/02/2026</a:t>
            </a:fld>
            <a:endParaRPr lang="en-GB"/>
          </a:p>
        </p:txBody>
      </p:sp>
      <p:sp>
        <p:nvSpPr>
          <p:cNvPr id="5" name="Footer Placeholder 4">
            <a:extLst>
              <a:ext uri="{FF2B5EF4-FFF2-40B4-BE49-F238E27FC236}">
                <a16:creationId xmlns:a16="http://schemas.microsoft.com/office/drawing/2014/main" id="{4BD146EE-D1EB-BD08-9921-37C4EEB45C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7B8C523-73F5-DF5C-BA3E-BEC95FAFD3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1227E3-30FB-4498-AEAD-8E7FA1AA4B4D}" type="slidenum">
              <a:rPr lang="en-GB" smtClean="0"/>
              <a:t>‹#›</a:t>
            </a:fld>
            <a:endParaRPr lang="en-GB"/>
          </a:p>
        </p:txBody>
      </p:sp>
    </p:spTree>
    <p:extLst>
      <p:ext uri="{BB962C8B-B14F-4D97-AF65-F5344CB8AC3E}">
        <p14:creationId xmlns:p14="http://schemas.microsoft.com/office/powerpoint/2010/main" val="1800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5.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uk/url?sa=i&amp;rct=j&amp;q=&amp;esrc=s&amp;frm=1&amp;source=images&amp;cd=&amp;cad=rja&amp;docid=0CjPhvn07Z0KxM&amp;tbnid=qtJ2uKVLPGVERM:&amp;ved=0CAUQjRw&amp;url=http%3A%2F%2Fwww.leighterton-school.co.uk%2Finformationforparents%2Fschool-questionnaire-analysis&amp;ei=n0VhUvedC-SU0AXclICwDQ&amp;bvm=bv.54176721,d.d2k&amp;psig=AFQjCNE6pdvIc6d2dM5u6YVaVT4qCUteeg&amp;ust=1382192876567350" TargetMode="Externa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0A597D97-203B-498B-95D3-E90DC961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77466B7-EAA7-6C72-BFDC-6EBBC29EE172}"/>
              </a:ext>
            </a:extLst>
          </p:cNvPr>
          <p:cNvPicPr>
            <a:picLocks noChangeAspect="1"/>
          </p:cNvPicPr>
          <p:nvPr/>
        </p:nvPicPr>
        <p:blipFill>
          <a:blip r:embed="rId2"/>
          <a:srcRect t="16131" r="18003" b="49797"/>
          <a:stretch>
            <a:fillRect/>
          </a:stretch>
        </p:blipFill>
        <p:spPr>
          <a:xfrm>
            <a:off x="5365365" y="514831"/>
            <a:ext cx="6498130" cy="1444598"/>
          </a:xfrm>
          <a:prstGeom prst="rect">
            <a:avLst/>
          </a:prstGeom>
        </p:spPr>
      </p:pic>
      <p:pic>
        <p:nvPicPr>
          <p:cNvPr id="2" name="Picture 1">
            <a:extLst>
              <a:ext uri="{FF2B5EF4-FFF2-40B4-BE49-F238E27FC236}">
                <a16:creationId xmlns:a16="http://schemas.microsoft.com/office/drawing/2014/main" id="{3E2922E6-D853-9DBE-64D2-B44AF7D63EFE}"/>
              </a:ext>
            </a:extLst>
          </p:cNvPr>
          <p:cNvPicPr>
            <a:picLocks noChangeAspect="1"/>
          </p:cNvPicPr>
          <p:nvPr/>
        </p:nvPicPr>
        <p:blipFill>
          <a:blip r:embed="rId3"/>
          <a:srcRect t="5257" r="-1" b="7413"/>
          <a:stretch>
            <a:fillRect/>
          </a:stretch>
        </p:blipFill>
        <p:spPr>
          <a:xfrm>
            <a:off x="4535656" y="2871150"/>
            <a:ext cx="7555832" cy="3383280"/>
          </a:xfrm>
          <a:prstGeom prst="rect">
            <a:avLst/>
          </a:prstGeom>
        </p:spPr>
      </p:pic>
      <p:sp useBgFill="1">
        <p:nvSpPr>
          <p:cNvPr id="49" name="Freeform: Shape 48">
            <a:extLst>
              <a:ext uri="{FF2B5EF4-FFF2-40B4-BE49-F238E27FC236}">
                <a16:creationId xmlns:a16="http://schemas.microsoft.com/office/drawing/2014/main" id="{6A6EF10E-DF41-4BD3-8EB4-6F646531D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4272" cy="6858000"/>
          </a:xfrm>
          <a:custGeom>
            <a:avLst/>
            <a:gdLst>
              <a:gd name="connsiteX0" fmla="*/ 0 w 6244272"/>
              <a:gd name="connsiteY0" fmla="*/ 0 h 6858000"/>
              <a:gd name="connsiteX1" fmla="*/ 732568 w 6244272"/>
              <a:gd name="connsiteY1" fmla="*/ 0 h 6858000"/>
              <a:gd name="connsiteX2" fmla="*/ 947849 w 6244272"/>
              <a:gd name="connsiteY2" fmla="*/ 0 h 6858000"/>
              <a:gd name="connsiteX3" fmla="*/ 1823619 w 6244272"/>
              <a:gd name="connsiteY3" fmla="*/ 0 h 6858000"/>
              <a:gd name="connsiteX4" fmla="*/ 5235673 w 6244272"/>
              <a:gd name="connsiteY4" fmla="*/ 0 h 6858000"/>
              <a:gd name="connsiteX5" fmla="*/ 4933297 w 6244272"/>
              <a:gd name="connsiteY5" fmla="*/ 110269 h 6858000"/>
              <a:gd name="connsiteX6" fmla="*/ 4976910 w 6244272"/>
              <a:gd name="connsiteY6" fmla="*/ 135168 h 6858000"/>
              <a:gd name="connsiteX7" fmla="*/ 5238580 w 6244272"/>
              <a:gd name="connsiteY7" fmla="*/ 71141 h 6858000"/>
              <a:gd name="connsiteX8" fmla="*/ 5290914 w 6244272"/>
              <a:gd name="connsiteY8" fmla="*/ 88927 h 6858000"/>
              <a:gd name="connsiteX9" fmla="*/ 5264747 w 6244272"/>
              <a:gd name="connsiteY9" fmla="*/ 163625 h 6858000"/>
              <a:gd name="connsiteX10" fmla="*/ 5151357 w 6244272"/>
              <a:gd name="connsiteY10" fmla="*/ 192082 h 6858000"/>
              <a:gd name="connsiteX11" fmla="*/ 4974002 w 6244272"/>
              <a:gd name="connsiteY11" fmla="*/ 373491 h 6858000"/>
              <a:gd name="connsiteX12" fmla="*/ 5241488 w 6244272"/>
              <a:gd name="connsiteY12" fmla="*/ 352148 h 6858000"/>
              <a:gd name="connsiteX13" fmla="*/ 5288007 w 6244272"/>
              <a:gd name="connsiteY13" fmla="*/ 394834 h 6858000"/>
              <a:gd name="connsiteX14" fmla="*/ 5305452 w 6244272"/>
              <a:gd name="connsiteY14" fmla="*/ 451747 h 6858000"/>
              <a:gd name="connsiteX15" fmla="*/ 5383953 w 6244272"/>
              <a:gd name="connsiteY15" fmla="*/ 359262 h 6858000"/>
              <a:gd name="connsiteX16" fmla="*/ 5450825 w 6244272"/>
              <a:gd name="connsiteY16" fmla="*/ 334364 h 6858000"/>
              <a:gd name="connsiteX17" fmla="*/ 5471177 w 6244272"/>
              <a:gd name="connsiteY17" fmla="*/ 416176 h 6858000"/>
              <a:gd name="connsiteX18" fmla="*/ 5410121 w 6244272"/>
              <a:gd name="connsiteY18" fmla="*/ 505101 h 6858000"/>
              <a:gd name="connsiteX19" fmla="*/ 5247303 w 6244272"/>
              <a:gd name="connsiteY19" fmla="*/ 558458 h 6858000"/>
              <a:gd name="connsiteX20" fmla="*/ 5421750 w 6244272"/>
              <a:gd name="connsiteY20" fmla="*/ 558458 h 6858000"/>
              <a:gd name="connsiteX21" fmla="*/ 5622364 w 6244272"/>
              <a:gd name="connsiteY21" fmla="*/ 522887 h 6858000"/>
              <a:gd name="connsiteX22" fmla="*/ 5834608 w 6244272"/>
              <a:gd name="connsiteY22" fmla="*/ 533558 h 6858000"/>
              <a:gd name="connsiteX23" fmla="*/ 6035223 w 6244272"/>
              <a:gd name="connsiteY23" fmla="*/ 462417 h 6858000"/>
              <a:gd name="connsiteX24" fmla="*/ 6238745 w 6244272"/>
              <a:gd name="connsiteY24" fmla="*/ 465975 h 6858000"/>
              <a:gd name="connsiteX25" fmla="*/ 5337434 w 6244272"/>
              <a:gd name="connsiteY25" fmla="*/ 910606 h 6858000"/>
              <a:gd name="connsiteX26" fmla="*/ 5381046 w 6244272"/>
              <a:gd name="connsiteY26" fmla="*/ 921277 h 6858000"/>
              <a:gd name="connsiteX27" fmla="*/ 5439195 w 6244272"/>
              <a:gd name="connsiteY27" fmla="*/ 949734 h 6858000"/>
              <a:gd name="connsiteX28" fmla="*/ 5395583 w 6244272"/>
              <a:gd name="connsiteY28" fmla="*/ 1006647 h 6858000"/>
              <a:gd name="connsiteX29" fmla="*/ 5160079 w 6244272"/>
              <a:gd name="connsiteY29" fmla="*/ 1113358 h 6858000"/>
              <a:gd name="connsiteX30" fmla="*/ 5101930 w 6244272"/>
              <a:gd name="connsiteY30" fmla="*/ 1220069 h 6858000"/>
              <a:gd name="connsiteX31" fmla="*/ 5174617 w 6244272"/>
              <a:gd name="connsiteY31" fmla="*/ 1209399 h 6858000"/>
              <a:gd name="connsiteX32" fmla="*/ 5238580 w 6244272"/>
              <a:gd name="connsiteY32" fmla="*/ 1230741 h 6858000"/>
              <a:gd name="connsiteX33" fmla="*/ 5212414 w 6244272"/>
              <a:gd name="connsiteY33" fmla="*/ 1365909 h 6858000"/>
              <a:gd name="connsiteX34" fmla="*/ 4878056 w 6244272"/>
              <a:gd name="connsiteY34" fmla="*/ 1540204 h 6858000"/>
              <a:gd name="connsiteX35" fmla="*/ 4848982 w 6244272"/>
              <a:gd name="connsiteY35" fmla="*/ 1597117 h 6858000"/>
              <a:gd name="connsiteX36" fmla="*/ 4889686 w 6244272"/>
              <a:gd name="connsiteY36" fmla="*/ 1636245 h 6858000"/>
              <a:gd name="connsiteX37" fmla="*/ 4997261 w 6244272"/>
              <a:gd name="connsiteY37" fmla="*/ 1657587 h 6858000"/>
              <a:gd name="connsiteX38" fmla="*/ 4846074 w 6244272"/>
              <a:gd name="connsiteY38" fmla="*/ 1849668 h 6858000"/>
              <a:gd name="connsiteX39" fmla="*/ 4790832 w 6244272"/>
              <a:gd name="connsiteY39" fmla="*/ 1903025 h 6858000"/>
              <a:gd name="connsiteX40" fmla="*/ 4694886 w 6244272"/>
              <a:gd name="connsiteY40" fmla="*/ 1984836 h 6858000"/>
              <a:gd name="connsiteX41" fmla="*/ 4694886 w 6244272"/>
              <a:gd name="connsiteY41" fmla="*/ 2013292 h 6858000"/>
              <a:gd name="connsiteX42" fmla="*/ 4822814 w 6244272"/>
              <a:gd name="connsiteY42" fmla="*/ 2102219 h 6858000"/>
              <a:gd name="connsiteX43" fmla="*/ 5055411 w 6244272"/>
              <a:gd name="connsiteY43" fmla="*/ 2077320 h 6858000"/>
              <a:gd name="connsiteX44" fmla="*/ 4712331 w 6244272"/>
              <a:gd name="connsiteY44" fmla="*/ 2208931 h 6858000"/>
              <a:gd name="connsiteX45" fmla="*/ 5822979 w 6244272"/>
              <a:gd name="connsiteY45" fmla="*/ 1892353 h 6858000"/>
              <a:gd name="connsiteX46" fmla="*/ 5753200 w 6244272"/>
              <a:gd name="connsiteY46" fmla="*/ 1974165 h 6858000"/>
              <a:gd name="connsiteX47" fmla="*/ 5363601 w 6244272"/>
              <a:gd name="connsiteY47" fmla="*/ 2191146 h 6858000"/>
              <a:gd name="connsiteX48" fmla="*/ 5253118 w 6244272"/>
              <a:gd name="connsiteY48" fmla="*/ 2326314 h 6858000"/>
              <a:gd name="connsiteX49" fmla="*/ 5136819 w 6244272"/>
              <a:gd name="connsiteY49" fmla="*/ 2401012 h 6858000"/>
              <a:gd name="connsiteX50" fmla="*/ 4974002 w 6244272"/>
              <a:gd name="connsiteY50" fmla="*/ 2401012 h 6858000"/>
              <a:gd name="connsiteX51" fmla="*/ 4857704 w 6244272"/>
              <a:gd name="connsiteY51" fmla="*/ 2518395 h 6858000"/>
              <a:gd name="connsiteX52" fmla="*/ 4976910 w 6244272"/>
              <a:gd name="connsiteY52" fmla="*/ 2543294 h 6858000"/>
              <a:gd name="connsiteX53" fmla="*/ 5116467 w 6244272"/>
              <a:gd name="connsiteY53" fmla="*/ 2525509 h 6858000"/>
              <a:gd name="connsiteX54" fmla="*/ 5273470 w 6244272"/>
              <a:gd name="connsiteY54" fmla="*/ 2564636 h 6858000"/>
              <a:gd name="connsiteX55" fmla="*/ 5418843 w 6244272"/>
              <a:gd name="connsiteY55" fmla="*/ 2532623 h 6858000"/>
              <a:gd name="connsiteX56" fmla="*/ 5593290 w 6244272"/>
              <a:gd name="connsiteY56" fmla="*/ 2553965 h 6858000"/>
              <a:gd name="connsiteX57" fmla="*/ 5648532 w 6244272"/>
              <a:gd name="connsiteY57" fmla="*/ 2692689 h 6858000"/>
              <a:gd name="connsiteX58" fmla="*/ 5665976 w 6244272"/>
              <a:gd name="connsiteY58" fmla="*/ 2703362 h 6858000"/>
              <a:gd name="connsiteX59" fmla="*/ 5988704 w 6244272"/>
              <a:gd name="connsiteY59" fmla="*/ 2923898 h 6858000"/>
              <a:gd name="connsiteX60" fmla="*/ 6078835 w 6244272"/>
              <a:gd name="connsiteY60" fmla="*/ 2941684 h 6858000"/>
              <a:gd name="connsiteX61" fmla="*/ 5546771 w 6244272"/>
              <a:gd name="connsiteY61" fmla="*/ 3329402 h 6858000"/>
              <a:gd name="connsiteX62" fmla="*/ 5904388 w 6244272"/>
              <a:gd name="connsiteY62" fmla="*/ 3229805 h 6858000"/>
              <a:gd name="connsiteX63" fmla="*/ 5953814 w 6244272"/>
              <a:gd name="connsiteY63" fmla="*/ 3393429 h 6858000"/>
              <a:gd name="connsiteX64" fmla="*/ 5785182 w 6244272"/>
              <a:gd name="connsiteY64" fmla="*/ 3539269 h 6858000"/>
              <a:gd name="connsiteX65" fmla="*/ 5724125 w 6244272"/>
              <a:gd name="connsiteY65" fmla="*/ 3827390 h 6858000"/>
              <a:gd name="connsiteX66" fmla="*/ 5753200 w 6244272"/>
              <a:gd name="connsiteY66" fmla="*/ 4090612 h 6858000"/>
              <a:gd name="connsiteX67" fmla="*/ 5825886 w 6244272"/>
              <a:gd name="connsiteY67" fmla="*/ 4172424 h 6858000"/>
              <a:gd name="connsiteX68" fmla="*/ 5930554 w 6244272"/>
              <a:gd name="connsiteY68" fmla="*/ 4321821 h 6858000"/>
              <a:gd name="connsiteX69" fmla="*/ 5994519 w 6244272"/>
              <a:gd name="connsiteY69" fmla="*/ 4414305 h 6858000"/>
              <a:gd name="connsiteX70" fmla="*/ 6218393 w 6244272"/>
              <a:gd name="connsiteY70" fmla="*/ 4378734 h 6858000"/>
              <a:gd name="connsiteX71" fmla="*/ 5918925 w 6244272"/>
              <a:gd name="connsiteY71" fmla="*/ 4613499 h 6858000"/>
              <a:gd name="connsiteX72" fmla="*/ 6160243 w 6244272"/>
              <a:gd name="connsiteY72" fmla="*/ 4585042 h 6858000"/>
              <a:gd name="connsiteX73" fmla="*/ 6238745 w 6244272"/>
              <a:gd name="connsiteY73" fmla="*/ 4602828 h 6858000"/>
              <a:gd name="connsiteX74" fmla="*/ 6195133 w 6244272"/>
              <a:gd name="connsiteY74" fmla="*/ 4677526 h 6858000"/>
              <a:gd name="connsiteX75" fmla="*/ 6017778 w 6244272"/>
              <a:gd name="connsiteY75" fmla="*/ 4805580 h 6858000"/>
              <a:gd name="connsiteX76" fmla="*/ 5651439 w 6244272"/>
              <a:gd name="connsiteY76" fmla="*/ 5154171 h 6858000"/>
              <a:gd name="connsiteX77" fmla="*/ 6006149 w 6244272"/>
              <a:gd name="connsiteY77" fmla="*/ 4994104 h 6858000"/>
              <a:gd name="connsiteX78" fmla="*/ 5633994 w 6244272"/>
              <a:gd name="connsiteY78" fmla="*/ 5353367 h 6858000"/>
              <a:gd name="connsiteX79" fmla="*/ 5552586 w 6244272"/>
              <a:gd name="connsiteY79" fmla="*/ 5474306 h 6858000"/>
              <a:gd name="connsiteX80" fmla="*/ 5383953 w 6244272"/>
              <a:gd name="connsiteY80" fmla="*/ 5769542 h 6858000"/>
              <a:gd name="connsiteX81" fmla="*/ 5392675 w 6244272"/>
              <a:gd name="connsiteY81" fmla="*/ 5801555 h 6858000"/>
              <a:gd name="connsiteX82" fmla="*/ 5584568 w 6244272"/>
              <a:gd name="connsiteY82" fmla="*/ 5755314 h 6858000"/>
              <a:gd name="connsiteX83" fmla="*/ 5334526 w 6244272"/>
              <a:gd name="connsiteY83" fmla="*/ 6004307 h 6858000"/>
              <a:gd name="connsiteX84" fmla="*/ 5075763 w 6244272"/>
              <a:gd name="connsiteY84" fmla="*/ 6196388 h 6858000"/>
              <a:gd name="connsiteX85" fmla="*/ 5258933 w 6244272"/>
              <a:gd name="connsiteY85" fmla="*/ 6167932 h 6858000"/>
              <a:gd name="connsiteX86" fmla="*/ 5511881 w 6244272"/>
              <a:gd name="connsiteY86" fmla="*/ 6057663 h 6858000"/>
              <a:gd name="connsiteX87" fmla="*/ 5599105 w 6244272"/>
              <a:gd name="connsiteY87" fmla="*/ 6100347 h 6858000"/>
              <a:gd name="connsiteX88" fmla="*/ 5360693 w 6244272"/>
              <a:gd name="connsiteY88" fmla="*/ 6281757 h 6858000"/>
              <a:gd name="connsiteX89" fmla="*/ 5224043 w 6244272"/>
              <a:gd name="connsiteY89" fmla="*/ 6367127 h 6858000"/>
              <a:gd name="connsiteX90" fmla="*/ 5168801 w 6244272"/>
              <a:gd name="connsiteY90" fmla="*/ 6431153 h 6858000"/>
              <a:gd name="connsiteX91" fmla="*/ 5011799 w 6244272"/>
              <a:gd name="connsiteY91" fmla="*/ 6658805 h 6858000"/>
              <a:gd name="connsiteX92" fmla="*/ 4651275 w 6244272"/>
              <a:gd name="connsiteY92" fmla="*/ 6858000 h 6858000"/>
              <a:gd name="connsiteX93" fmla="*/ 1823619 w 6244272"/>
              <a:gd name="connsiteY93" fmla="*/ 6858000 h 6858000"/>
              <a:gd name="connsiteX94" fmla="*/ 947849 w 6244272"/>
              <a:gd name="connsiteY94" fmla="*/ 6858000 h 6858000"/>
              <a:gd name="connsiteX95" fmla="*/ 732568 w 6244272"/>
              <a:gd name="connsiteY95" fmla="*/ 6858000 h 6858000"/>
              <a:gd name="connsiteX96" fmla="*/ 0 w 6244272"/>
              <a:gd name="connsiteY9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6244272" h="6858000">
                <a:moveTo>
                  <a:pt x="0" y="0"/>
                </a:moveTo>
                <a:lnTo>
                  <a:pt x="732568" y="0"/>
                </a:lnTo>
                <a:lnTo>
                  <a:pt x="947849" y="0"/>
                </a:lnTo>
                <a:lnTo>
                  <a:pt x="1823619" y="0"/>
                </a:lnTo>
                <a:lnTo>
                  <a:pt x="5235673" y="0"/>
                </a:lnTo>
                <a:cubicBezTo>
                  <a:pt x="5133912" y="35571"/>
                  <a:pt x="5035058" y="78255"/>
                  <a:pt x="4933297" y="110269"/>
                </a:cubicBezTo>
                <a:cubicBezTo>
                  <a:pt x="4947835" y="145839"/>
                  <a:pt x="4962372" y="138725"/>
                  <a:pt x="4976910" y="135168"/>
                </a:cubicBezTo>
                <a:cubicBezTo>
                  <a:pt x="5064133" y="120941"/>
                  <a:pt x="5154264" y="110269"/>
                  <a:pt x="5238580" y="71141"/>
                </a:cubicBezTo>
                <a:cubicBezTo>
                  <a:pt x="5258933" y="64027"/>
                  <a:pt x="5282192" y="64027"/>
                  <a:pt x="5290914" y="88927"/>
                </a:cubicBezTo>
                <a:cubicBezTo>
                  <a:pt x="5305452" y="124497"/>
                  <a:pt x="5285100" y="145839"/>
                  <a:pt x="5264747" y="163625"/>
                </a:cubicBezTo>
                <a:cubicBezTo>
                  <a:pt x="5229858" y="195638"/>
                  <a:pt x="5189154" y="188525"/>
                  <a:pt x="5151357" y="192082"/>
                </a:cubicBezTo>
                <a:cubicBezTo>
                  <a:pt x="5046689" y="209867"/>
                  <a:pt x="4997261" y="259665"/>
                  <a:pt x="4974002" y="373491"/>
                </a:cubicBezTo>
                <a:cubicBezTo>
                  <a:pt x="5064133" y="327250"/>
                  <a:pt x="5154264" y="384162"/>
                  <a:pt x="5241488" y="352148"/>
                </a:cubicBezTo>
                <a:cubicBezTo>
                  <a:pt x="5264747" y="345034"/>
                  <a:pt x="5299637" y="355706"/>
                  <a:pt x="5288007" y="394834"/>
                </a:cubicBezTo>
                <a:cubicBezTo>
                  <a:pt x="5276378" y="430405"/>
                  <a:pt x="5238580" y="458860"/>
                  <a:pt x="5305452" y="451747"/>
                </a:cubicBezTo>
                <a:cubicBezTo>
                  <a:pt x="5354879" y="448189"/>
                  <a:pt x="5369416" y="405504"/>
                  <a:pt x="5383953" y="359262"/>
                </a:cubicBezTo>
                <a:cubicBezTo>
                  <a:pt x="5395583" y="334364"/>
                  <a:pt x="5427565" y="320135"/>
                  <a:pt x="5450825" y="334364"/>
                </a:cubicBezTo>
                <a:cubicBezTo>
                  <a:pt x="5479899" y="348592"/>
                  <a:pt x="5471177" y="387720"/>
                  <a:pt x="5471177" y="416176"/>
                </a:cubicBezTo>
                <a:cubicBezTo>
                  <a:pt x="5474085" y="469532"/>
                  <a:pt x="5450825" y="494431"/>
                  <a:pt x="5410121" y="505101"/>
                </a:cubicBezTo>
                <a:cubicBezTo>
                  <a:pt x="5360693" y="519330"/>
                  <a:pt x="5311267" y="537116"/>
                  <a:pt x="5247303" y="558458"/>
                </a:cubicBezTo>
                <a:cubicBezTo>
                  <a:pt x="5317082" y="594028"/>
                  <a:pt x="5369416" y="586915"/>
                  <a:pt x="5421750" y="558458"/>
                </a:cubicBezTo>
                <a:cubicBezTo>
                  <a:pt x="5485714" y="526444"/>
                  <a:pt x="5570030" y="483759"/>
                  <a:pt x="5622364" y="522887"/>
                </a:cubicBezTo>
                <a:cubicBezTo>
                  <a:pt x="5700865" y="579800"/>
                  <a:pt x="5764829" y="544229"/>
                  <a:pt x="5834608" y="533558"/>
                </a:cubicBezTo>
                <a:cubicBezTo>
                  <a:pt x="5979982" y="512216"/>
                  <a:pt x="5889850" y="480203"/>
                  <a:pt x="6035223" y="462417"/>
                </a:cubicBezTo>
                <a:cubicBezTo>
                  <a:pt x="6093372" y="455303"/>
                  <a:pt x="6154429" y="426847"/>
                  <a:pt x="6238745" y="465975"/>
                </a:cubicBezTo>
                <a:cubicBezTo>
                  <a:pt x="5857868" y="672284"/>
                  <a:pt x="5677606" y="658055"/>
                  <a:pt x="5337434" y="910606"/>
                </a:cubicBezTo>
                <a:cubicBezTo>
                  <a:pt x="5351971" y="935506"/>
                  <a:pt x="5366508" y="924835"/>
                  <a:pt x="5381046" y="921277"/>
                </a:cubicBezTo>
                <a:cubicBezTo>
                  <a:pt x="5404305" y="917720"/>
                  <a:pt x="5433380" y="903491"/>
                  <a:pt x="5439195" y="949734"/>
                </a:cubicBezTo>
                <a:cubicBezTo>
                  <a:pt x="5442103" y="985305"/>
                  <a:pt x="5424657" y="1003089"/>
                  <a:pt x="5395583" y="1006647"/>
                </a:cubicBezTo>
                <a:cubicBezTo>
                  <a:pt x="5311267" y="1020875"/>
                  <a:pt x="5235673" y="1070674"/>
                  <a:pt x="5160079" y="1113358"/>
                </a:cubicBezTo>
                <a:cubicBezTo>
                  <a:pt x="5125190" y="1131144"/>
                  <a:pt x="5087393" y="1156043"/>
                  <a:pt x="5101930" y="1220069"/>
                </a:cubicBezTo>
                <a:cubicBezTo>
                  <a:pt x="5131004" y="1237855"/>
                  <a:pt x="5151357" y="1212955"/>
                  <a:pt x="5174617" y="1209399"/>
                </a:cubicBezTo>
                <a:cubicBezTo>
                  <a:pt x="5197876" y="1205842"/>
                  <a:pt x="5253118" y="1220069"/>
                  <a:pt x="5238580" y="1230741"/>
                </a:cubicBezTo>
                <a:cubicBezTo>
                  <a:pt x="5171709" y="1269868"/>
                  <a:pt x="5293822" y="1365909"/>
                  <a:pt x="5212414" y="1365909"/>
                </a:cubicBezTo>
                <a:cubicBezTo>
                  <a:pt x="5078671" y="1365909"/>
                  <a:pt x="5005984" y="1536647"/>
                  <a:pt x="4878056" y="1540204"/>
                </a:cubicBezTo>
                <a:cubicBezTo>
                  <a:pt x="4857704" y="1540204"/>
                  <a:pt x="4848982" y="1572219"/>
                  <a:pt x="4848982" y="1597117"/>
                </a:cubicBezTo>
                <a:cubicBezTo>
                  <a:pt x="4848982" y="1629132"/>
                  <a:pt x="4869333" y="1632688"/>
                  <a:pt x="4889686" y="1636245"/>
                </a:cubicBezTo>
                <a:cubicBezTo>
                  <a:pt x="4921668" y="1639802"/>
                  <a:pt x="4956557" y="1597117"/>
                  <a:pt x="4997261" y="1657587"/>
                </a:cubicBezTo>
                <a:cubicBezTo>
                  <a:pt x="4921668" y="1693158"/>
                  <a:pt x="4843167" y="1728729"/>
                  <a:pt x="4846074" y="1849668"/>
                </a:cubicBezTo>
                <a:cubicBezTo>
                  <a:pt x="4846074" y="1881683"/>
                  <a:pt x="4814092" y="1895910"/>
                  <a:pt x="4790832" y="1903025"/>
                </a:cubicBezTo>
                <a:cubicBezTo>
                  <a:pt x="4750128" y="1917252"/>
                  <a:pt x="4718146" y="1938595"/>
                  <a:pt x="4694886" y="1984836"/>
                </a:cubicBezTo>
                <a:cubicBezTo>
                  <a:pt x="4694886" y="1995507"/>
                  <a:pt x="4694886" y="2002622"/>
                  <a:pt x="4694886" y="2013292"/>
                </a:cubicBezTo>
                <a:cubicBezTo>
                  <a:pt x="4700701" y="2123562"/>
                  <a:pt x="4758850" y="2120004"/>
                  <a:pt x="4822814" y="2102219"/>
                </a:cubicBezTo>
                <a:cubicBezTo>
                  <a:pt x="4898408" y="2080877"/>
                  <a:pt x="4974002" y="2038192"/>
                  <a:pt x="5055411" y="2077320"/>
                </a:cubicBezTo>
                <a:cubicBezTo>
                  <a:pt x="4942020" y="2130676"/>
                  <a:pt x="4817000" y="2134233"/>
                  <a:pt x="4712331" y="2208931"/>
                </a:cubicBezTo>
                <a:cubicBezTo>
                  <a:pt x="5101930" y="2223159"/>
                  <a:pt x="5445010" y="1984836"/>
                  <a:pt x="5822979" y="1892353"/>
                </a:cubicBezTo>
                <a:cubicBezTo>
                  <a:pt x="5811349" y="1952823"/>
                  <a:pt x="5779367" y="1967051"/>
                  <a:pt x="5753200" y="1974165"/>
                </a:cubicBezTo>
                <a:cubicBezTo>
                  <a:pt x="5613642" y="2020407"/>
                  <a:pt x="5491529" y="2112891"/>
                  <a:pt x="5363601" y="2191146"/>
                </a:cubicBezTo>
                <a:cubicBezTo>
                  <a:pt x="5311267" y="2223159"/>
                  <a:pt x="5273470" y="2258731"/>
                  <a:pt x="5253118" y="2326314"/>
                </a:cubicBezTo>
                <a:cubicBezTo>
                  <a:pt x="5235673" y="2390340"/>
                  <a:pt x="5200783" y="2418796"/>
                  <a:pt x="5136819" y="2401012"/>
                </a:cubicBezTo>
                <a:cubicBezTo>
                  <a:pt x="5084485" y="2386784"/>
                  <a:pt x="5029243" y="2393898"/>
                  <a:pt x="4974002" y="2401012"/>
                </a:cubicBezTo>
                <a:cubicBezTo>
                  <a:pt x="4912946" y="2408126"/>
                  <a:pt x="4843167" y="2479267"/>
                  <a:pt x="4857704" y="2518395"/>
                </a:cubicBezTo>
                <a:cubicBezTo>
                  <a:pt x="4886778" y="2582422"/>
                  <a:pt x="4936205" y="2550408"/>
                  <a:pt x="4976910" y="2543294"/>
                </a:cubicBezTo>
                <a:cubicBezTo>
                  <a:pt x="5026336" y="2536181"/>
                  <a:pt x="5116467" y="2518395"/>
                  <a:pt x="5116467" y="2525509"/>
                </a:cubicBezTo>
                <a:cubicBezTo>
                  <a:pt x="5148450" y="2685576"/>
                  <a:pt x="5221136" y="2564636"/>
                  <a:pt x="5273470" y="2564636"/>
                </a:cubicBezTo>
                <a:cubicBezTo>
                  <a:pt x="5322897" y="2564636"/>
                  <a:pt x="5372323" y="2546851"/>
                  <a:pt x="5418843" y="2532623"/>
                </a:cubicBezTo>
                <a:cubicBezTo>
                  <a:pt x="5479899" y="2514837"/>
                  <a:pt x="5535140" y="2546851"/>
                  <a:pt x="5593290" y="2553965"/>
                </a:cubicBezTo>
                <a:cubicBezTo>
                  <a:pt x="5645624" y="2561080"/>
                  <a:pt x="5616550" y="2653563"/>
                  <a:pt x="5648532" y="2692689"/>
                </a:cubicBezTo>
                <a:cubicBezTo>
                  <a:pt x="5654346" y="2703362"/>
                  <a:pt x="5660161" y="2703362"/>
                  <a:pt x="5665976" y="2703362"/>
                </a:cubicBezTo>
                <a:cubicBezTo>
                  <a:pt x="5683421" y="2980812"/>
                  <a:pt x="5988704" y="2913227"/>
                  <a:pt x="5988704" y="2923898"/>
                </a:cubicBezTo>
                <a:cubicBezTo>
                  <a:pt x="6014871" y="2941684"/>
                  <a:pt x="6046853" y="2899000"/>
                  <a:pt x="6078835" y="2941684"/>
                </a:cubicBezTo>
                <a:cubicBezTo>
                  <a:pt x="5942185" y="3137322"/>
                  <a:pt x="5732847" y="3183563"/>
                  <a:pt x="5546771" y="3329402"/>
                </a:cubicBezTo>
                <a:cubicBezTo>
                  <a:pt x="5700865" y="3379202"/>
                  <a:pt x="5790997" y="3208463"/>
                  <a:pt x="5904388" y="3229805"/>
                </a:cubicBezTo>
                <a:cubicBezTo>
                  <a:pt x="5959629" y="3283162"/>
                  <a:pt x="5793904" y="3368530"/>
                  <a:pt x="5953814" y="3393429"/>
                </a:cubicBezTo>
                <a:cubicBezTo>
                  <a:pt x="5884036" y="3439672"/>
                  <a:pt x="5834608" y="3485914"/>
                  <a:pt x="5785182" y="3539269"/>
                </a:cubicBezTo>
                <a:cubicBezTo>
                  <a:pt x="5700865" y="3635309"/>
                  <a:pt x="5683421" y="3699337"/>
                  <a:pt x="5724125" y="3827390"/>
                </a:cubicBezTo>
                <a:cubicBezTo>
                  <a:pt x="5750293" y="3912759"/>
                  <a:pt x="5788089" y="3991015"/>
                  <a:pt x="5753200" y="4090612"/>
                </a:cubicBezTo>
                <a:cubicBezTo>
                  <a:pt x="5729940" y="4158196"/>
                  <a:pt x="5738663" y="4204438"/>
                  <a:pt x="5825886" y="4172424"/>
                </a:cubicBezTo>
                <a:cubicBezTo>
                  <a:pt x="5918925" y="4140411"/>
                  <a:pt x="5953814" y="4200882"/>
                  <a:pt x="5930554" y="4321821"/>
                </a:cubicBezTo>
                <a:cubicBezTo>
                  <a:pt x="5916018" y="4400076"/>
                  <a:pt x="5930554" y="4424975"/>
                  <a:pt x="5994519" y="4414305"/>
                </a:cubicBezTo>
                <a:cubicBezTo>
                  <a:pt x="6064297" y="4403633"/>
                  <a:pt x="6131169" y="4353835"/>
                  <a:pt x="6218393" y="4378734"/>
                </a:cubicBezTo>
                <a:cubicBezTo>
                  <a:pt x="6148614" y="4521016"/>
                  <a:pt x="6000333" y="4478331"/>
                  <a:pt x="5918925" y="4613499"/>
                </a:cubicBezTo>
                <a:cubicBezTo>
                  <a:pt x="6014871" y="4613499"/>
                  <a:pt x="6090465" y="4613499"/>
                  <a:pt x="6160243" y="4585042"/>
                </a:cubicBezTo>
                <a:cubicBezTo>
                  <a:pt x="6189318" y="4574373"/>
                  <a:pt x="6221300" y="4560144"/>
                  <a:pt x="6238745" y="4602828"/>
                </a:cubicBezTo>
                <a:cubicBezTo>
                  <a:pt x="6259098" y="4652628"/>
                  <a:pt x="6218393" y="4670412"/>
                  <a:pt x="6195133" y="4677526"/>
                </a:cubicBezTo>
                <a:cubicBezTo>
                  <a:pt x="6128261" y="4702425"/>
                  <a:pt x="6075928" y="4759339"/>
                  <a:pt x="6017778" y="4805580"/>
                </a:cubicBezTo>
                <a:cubicBezTo>
                  <a:pt x="5892758" y="4905177"/>
                  <a:pt x="5756107" y="4990547"/>
                  <a:pt x="5651439" y="5154171"/>
                </a:cubicBezTo>
                <a:cubicBezTo>
                  <a:pt x="5782275" y="5111487"/>
                  <a:pt x="5881128" y="5011889"/>
                  <a:pt x="6006149" y="4994104"/>
                </a:cubicBezTo>
                <a:cubicBezTo>
                  <a:pt x="5898572" y="5143500"/>
                  <a:pt x="5761922" y="5243097"/>
                  <a:pt x="5633994" y="5353367"/>
                </a:cubicBezTo>
                <a:cubicBezTo>
                  <a:pt x="5596197" y="5385379"/>
                  <a:pt x="5558400" y="5406721"/>
                  <a:pt x="5552586" y="5474306"/>
                </a:cubicBezTo>
                <a:cubicBezTo>
                  <a:pt x="5535140" y="5605917"/>
                  <a:pt x="5488622" y="5712629"/>
                  <a:pt x="5383953" y="5769542"/>
                </a:cubicBezTo>
                <a:cubicBezTo>
                  <a:pt x="5383953" y="5769542"/>
                  <a:pt x="5389768" y="5790884"/>
                  <a:pt x="5392675" y="5801555"/>
                </a:cubicBezTo>
                <a:cubicBezTo>
                  <a:pt x="5456640" y="5805112"/>
                  <a:pt x="5506066" y="5726858"/>
                  <a:pt x="5584568" y="5755314"/>
                </a:cubicBezTo>
                <a:cubicBezTo>
                  <a:pt x="5506066" y="5862025"/>
                  <a:pt x="5442103" y="5954508"/>
                  <a:pt x="5334526" y="6004307"/>
                </a:cubicBezTo>
                <a:cubicBezTo>
                  <a:pt x="5247303" y="6043434"/>
                  <a:pt x="5139727" y="6068335"/>
                  <a:pt x="5075763" y="6196388"/>
                </a:cubicBezTo>
                <a:cubicBezTo>
                  <a:pt x="5148450" y="6221287"/>
                  <a:pt x="5203691" y="6189274"/>
                  <a:pt x="5258933" y="6167932"/>
                </a:cubicBezTo>
                <a:cubicBezTo>
                  <a:pt x="5343249" y="6132361"/>
                  <a:pt x="5427565" y="6093234"/>
                  <a:pt x="5511881" y="6057663"/>
                </a:cubicBezTo>
                <a:cubicBezTo>
                  <a:pt x="5543864" y="6043434"/>
                  <a:pt x="5578753" y="6036320"/>
                  <a:pt x="5599105" y="6100347"/>
                </a:cubicBezTo>
                <a:cubicBezTo>
                  <a:pt x="5491529" y="6114575"/>
                  <a:pt x="5427565" y="6199945"/>
                  <a:pt x="5360693" y="6281757"/>
                </a:cubicBezTo>
                <a:cubicBezTo>
                  <a:pt x="5322897" y="6327999"/>
                  <a:pt x="5290914" y="6388469"/>
                  <a:pt x="5224043" y="6367127"/>
                </a:cubicBezTo>
                <a:cubicBezTo>
                  <a:pt x="5189154" y="6356456"/>
                  <a:pt x="5165894" y="6388469"/>
                  <a:pt x="5168801" y="6431153"/>
                </a:cubicBezTo>
                <a:cubicBezTo>
                  <a:pt x="5183339" y="6580550"/>
                  <a:pt x="5099022" y="6630349"/>
                  <a:pt x="5011799" y="6658805"/>
                </a:cubicBezTo>
                <a:cubicBezTo>
                  <a:pt x="4883871" y="6701489"/>
                  <a:pt x="4770480" y="6786859"/>
                  <a:pt x="4651275" y="6858000"/>
                </a:cubicBezTo>
                <a:lnTo>
                  <a:pt x="1823619" y="6858000"/>
                </a:lnTo>
                <a:lnTo>
                  <a:pt x="947849" y="6858000"/>
                </a:lnTo>
                <a:lnTo>
                  <a:pt x="732568"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16F7B4C4-5211-A3BE-2653-646A604E676C}"/>
              </a:ext>
            </a:extLst>
          </p:cNvPr>
          <p:cNvSpPr>
            <a:spLocks noGrp="1"/>
          </p:cNvSpPr>
          <p:nvPr>
            <p:ph type="ctrTitle"/>
          </p:nvPr>
        </p:nvSpPr>
        <p:spPr>
          <a:xfrm>
            <a:off x="643468" y="609600"/>
            <a:ext cx="3992700" cy="3877197"/>
          </a:xfrm>
        </p:spPr>
        <p:txBody>
          <a:bodyPr>
            <a:normAutofit/>
          </a:bodyPr>
          <a:lstStyle/>
          <a:p>
            <a:pPr algn="l"/>
            <a:r>
              <a:rPr lang="en-GB" sz="4400"/>
              <a:t>LCDB7011 Quantitative Research Methods</a:t>
            </a:r>
          </a:p>
        </p:txBody>
      </p:sp>
      <p:sp>
        <p:nvSpPr>
          <p:cNvPr id="3" name="Subtitle 2">
            <a:extLst>
              <a:ext uri="{FF2B5EF4-FFF2-40B4-BE49-F238E27FC236}">
                <a16:creationId xmlns:a16="http://schemas.microsoft.com/office/drawing/2014/main" id="{7581AC23-F4CA-917C-D3FC-C965BA2B57AA}"/>
              </a:ext>
            </a:extLst>
          </p:cNvPr>
          <p:cNvSpPr>
            <a:spLocks noGrp="1"/>
          </p:cNvSpPr>
          <p:nvPr>
            <p:ph type="subTitle" idx="1"/>
          </p:nvPr>
        </p:nvSpPr>
        <p:spPr>
          <a:xfrm>
            <a:off x="643467" y="4638783"/>
            <a:ext cx="4007449" cy="1343972"/>
          </a:xfrm>
        </p:spPr>
        <p:txBody>
          <a:bodyPr>
            <a:normAutofit/>
          </a:bodyPr>
          <a:lstStyle/>
          <a:p>
            <a:pPr algn="l"/>
            <a:r>
              <a:rPr lang="en-US" sz="2000"/>
              <a:t>Week 2 – </a:t>
            </a:r>
            <a:r>
              <a:rPr lang="en-GB" altLang="en-US" sz="2000"/>
              <a:t>Research Design: Developing Scales and Questionnaires</a:t>
            </a:r>
            <a:r>
              <a:rPr lang="en-US" sz="2000"/>
              <a:t> </a:t>
            </a:r>
          </a:p>
          <a:p>
            <a:pPr algn="l"/>
            <a:r>
              <a:rPr lang="en-US" sz="2000"/>
              <a:t>Dr. Helen LEE</a:t>
            </a:r>
          </a:p>
          <a:p>
            <a:pPr algn="l"/>
            <a:endParaRPr lang="en-GB" sz="2000"/>
          </a:p>
        </p:txBody>
      </p:sp>
    </p:spTree>
    <p:extLst>
      <p:ext uri="{BB962C8B-B14F-4D97-AF65-F5344CB8AC3E}">
        <p14:creationId xmlns:p14="http://schemas.microsoft.com/office/powerpoint/2010/main" val="1153298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400"/>
                                        <p:tgtEl>
                                          <p:spTgt spid="10"/>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0" name="Rectangle 513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2" name="Freeform: Shape 514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4" name="Arc 514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22" name="Rectangle 3">
            <a:extLst>
              <a:ext uri="{FF2B5EF4-FFF2-40B4-BE49-F238E27FC236}">
                <a16:creationId xmlns:a16="http://schemas.microsoft.com/office/drawing/2014/main" id="{A399DB09-2B24-1392-C406-D81AC4929491}"/>
              </a:ext>
            </a:extLst>
          </p:cNvPr>
          <p:cNvSpPr>
            <a:spLocks noGrp="1" noChangeArrowheads="1"/>
          </p:cNvSpPr>
          <p:nvPr>
            <p:ph idx="1"/>
          </p:nvPr>
        </p:nvSpPr>
        <p:spPr>
          <a:xfrm>
            <a:off x="4447308" y="591344"/>
            <a:ext cx="6906491" cy="5585619"/>
          </a:xfrm>
        </p:spPr>
        <p:txBody>
          <a:bodyPr anchor="ctr">
            <a:normAutofit/>
          </a:bodyPr>
          <a:lstStyle/>
          <a:p>
            <a:pPr eaLnBrk="1" hangingPunct="1">
              <a:buFont typeface="Wingdings 2" panose="05020102010507070707" pitchFamily="18" charset="2"/>
              <a:buNone/>
            </a:pPr>
            <a:endParaRPr lang="de-DE" altLang="en-US"/>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Burgess (2001) identified the basic process of survey research</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1. define your research aims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2. identify the population and sample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3. decide how to collect replies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4. design your questionnaire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5. run a pilot survey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6. carry out the main survey </a:t>
            </a:r>
          </a:p>
          <a:p>
            <a:pPr>
              <a:buFont typeface="Wingdings 2" panose="05020102010507070707" pitchFamily="18" charset="2"/>
              <a:buNone/>
            </a:pPr>
            <a:r>
              <a:rPr lang="en-GB" altLang="en-US">
                <a:latin typeface="Times New Roman" panose="02020603050405020304" pitchFamily="18" charset="0"/>
                <a:cs typeface="Times New Roman" panose="02020603050405020304" pitchFamily="18" charset="0"/>
              </a:rPr>
              <a:t>7. analyse the data </a:t>
            </a:r>
            <a:endParaRPr lang="de-DE" altLang="en-US">
              <a:latin typeface="Times New Roman" panose="02020603050405020304" pitchFamily="18" charset="0"/>
              <a:cs typeface="Times New Roman" panose="02020603050405020304" pitchFamily="18" charset="0"/>
            </a:endParaRPr>
          </a:p>
          <a:p>
            <a:pPr eaLnBrk="1" hangingPunct="1">
              <a:buFont typeface="Wingdings 2" panose="05020102010507070707" pitchFamily="18" charset="2"/>
              <a:buNone/>
            </a:pPr>
            <a:endParaRPr lang="en-GB" altLang="en-US"/>
          </a:p>
          <a:p>
            <a:pPr eaLnBrk="1" hangingPunct="1">
              <a:buFont typeface="Wingdings" panose="05000000000000000000" pitchFamily="2" charset="2"/>
              <a:buNone/>
            </a:pPr>
            <a:endParaRPr lang="de-DE" altLang="en-US"/>
          </a:p>
          <a:p>
            <a:pPr eaLnBrk="1" hangingPunct="1">
              <a:buFont typeface="Wingdings" panose="05000000000000000000" pitchFamily="2" charset="2"/>
              <a:buNone/>
            </a:pPr>
            <a:endParaRPr lang="de-DE" altLang="en-US"/>
          </a:p>
          <a:p>
            <a:pPr eaLnBrk="1" hangingPunct="1">
              <a:buFont typeface="Wingdings" panose="05000000000000000000" pitchFamily="2" charset="2"/>
              <a:buNone/>
            </a:pPr>
            <a:endParaRPr lang="en-GB" altLang="en-US"/>
          </a:p>
        </p:txBody>
      </p:sp>
    </p:spTree>
  </p:cSld>
  <p:clrMapOvr>
    <a:masterClrMapping/>
  </p:clrMapOvr>
  <p:transition advClick="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a:extLst>
              <a:ext uri="{FF2B5EF4-FFF2-40B4-BE49-F238E27FC236}">
                <a16:creationId xmlns:a16="http://schemas.microsoft.com/office/drawing/2014/main" id="{ABEFB7E8-9F24-A34C-6B57-5FD4162B4808}"/>
              </a:ext>
            </a:extLst>
          </p:cNvPr>
          <p:cNvSpPr>
            <a:spLocks noGrp="1"/>
          </p:cNvSpPr>
          <p:nvPr>
            <p:ph type="title"/>
          </p:nvPr>
        </p:nvSpPr>
        <p:spPr>
          <a:xfrm>
            <a:off x="1524000" y="71439"/>
            <a:ext cx="9144000" cy="765175"/>
          </a:xfrm>
        </p:spPr>
        <p:txBody>
          <a:bodyPr/>
          <a:lstStyle/>
          <a:p>
            <a:pPr algn="ctr"/>
            <a:r>
              <a:rPr lang="de-DE" altLang="en-US" sz="3200">
                <a:latin typeface="Times New Roman" panose="02020603050405020304" pitchFamily="18" charset="0"/>
                <a:cs typeface="Times New Roman" panose="02020603050405020304" pitchFamily="18" charset="0"/>
              </a:rPr>
              <a:t>Questionnaire for a Survey Research</a:t>
            </a:r>
            <a:endParaRPr lang="en-GB" altLang="en-US" sz="3200">
              <a:latin typeface="Times New Roman" panose="02020603050405020304" pitchFamily="18" charset="0"/>
              <a:cs typeface="Times New Roman" panose="02020603050405020304" pitchFamily="18" charset="0"/>
            </a:endParaRPr>
          </a:p>
        </p:txBody>
      </p:sp>
      <p:sp>
        <p:nvSpPr>
          <p:cNvPr id="7171" name="Inhaltsplatzhalter 4">
            <a:extLst>
              <a:ext uri="{FF2B5EF4-FFF2-40B4-BE49-F238E27FC236}">
                <a16:creationId xmlns:a16="http://schemas.microsoft.com/office/drawing/2014/main" id="{D84C521E-BAE1-4DEF-597E-BEB9B1A95C8A}"/>
              </a:ext>
            </a:extLst>
          </p:cNvPr>
          <p:cNvSpPr>
            <a:spLocks noGrp="1"/>
          </p:cNvSpPr>
          <p:nvPr>
            <p:ph idx="1"/>
          </p:nvPr>
        </p:nvSpPr>
        <p:spPr>
          <a:xfrm>
            <a:off x="691563" y="1125539"/>
            <a:ext cx="9519237" cy="4967287"/>
          </a:xfrm>
        </p:spPr>
        <p:txBody>
          <a:bodyPr/>
          <a:lstStyle/>
          <a:p>
            <a:pPr>
              <a:buFont typeface="Wingdings 2" panose="05020102010507070707" pitchFamily="18" charset="2"/>
              <a:buNone/>
            </a:pPr>
            <a:r>
              <a:rPr lang="en-GB" altLang="en-US" sz="3200" dirty="0">
                <a:latin typeface="Times New Roman" panose="02020603050405020304" pitchFamily="18" charset="0"/>
                <a:cs typeface="Times New Roman" panose="02020603050405020304" pitchFamily="18" charset="0"/>
              </a:rPr>
              <a:t>The purpose of today's lecture is to enable you understand issues relating to:</a:t>
            </a:r>
          </a:p>
          <a:p>
            <a:r>
              <a:rPr lang="en-GB" altLang="en-US" sz="3200" dirty="0">
                <a:latin typeface="Times New Roman" panose="02020603050405020304" pitchFamily="18" charset="0"/>
                <a:cs typeface="Times New Roman" panose="02020603050405020304" pitchFamily="18" charset="0"/>
              </a:rPr>
              <a:t>Designing and constructing the questionnaire</a:t>
            </a:r>
          </a:p>
          <a:p>
            <a:r>
              <a:rPr lang="en-GB" altLang="en-US" sz="3200" dirty="0">
                <a:latin typeface="Times New Roman" panose="02020603050405020304" pitchFamily="18" charset="0"/>
                <a:cs typeface="Times New Roman" panose="02020603050405020304" pitchFamily="18" charset="0"/>
              </a:rPr>
              <a:t>Identifying and keeping track of respondents (6).</a:t>
            </a:r>
          </a:p>
          <a:p>
            <a:r>
              <a:rPr lang="en-GB" altLang="en-US" sz="3200" dirty="0">
                <a:latin typeface="Times New Roman" panose="02020603050405020304" pitchFamily="18" charset="0"/>
                <a:cs typeface="Times New Roman" panose="02020603050405020304" pitchFamily="18" charset="0"/>
              </a:rPr>
              <a:t>Delivering the questionnaire (6)</a:t>
            </a:r>
          </a:p>
          <a:p>
            <a:endParaRPr lang="en-GB" altLang="en-US" dirty="0"/>
          </a:p>
        </p:txBody>
      </p:sp>
      <p:grpSp>
        <p:nvGrpSpPr>
          <p:cNvPr id="2" name="Group 1">
            <a:extLst>
              <a:ext uri="{FF2B5EF4-FFF2-40B4-BE49-F238E27FC236}">
                <a16:creationId xmlns:a16="http://schemas.microsoft.com/office/drawing/2014/main" id="{1647417A-ABE2-2816-9E4B-40FAE1032580}"/>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88AE9E4A-27C5-730E-427C-5605F603D1A7}"/>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6F91709E-8605-8665-9F40-78C682229676}"/>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7B92B26D-FD61-3304-E1F9-E337AAFB598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353D1970-60FA-01CD-2D17-EF039E6A049A}"/>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7" name="Picture 6">
            <a:extLst>
              <a:ext uri="{FF2B5EF4-FFF2-40B4-BE49-F238E27FC236}">
                <a16:creationId xmlns:a16="http://schemas.microsoft.com/office/drawing/2014/main" id="{86B116EC-EAF8-31E8-0F21-2CD8DA453000}"/>
              </a:ext>
            </a:extLst>
          </p:cNvPr>
          <p:cNvPicPr>
            <a:picLocks noChangeAspect="1"/>
          </p:cNvPicPr>
          <p:nvPr/>
        </p:nvPicPr>
        <p:blipFill>
          <a:blip r:embed="rId5"/>
          <a:stretch>
            <a:fillRect/>
          </a:stretch>
        </p:blipFill>
        <p:spPr>
          <a:xfrm>
            <a:off x="8048625" y="3478214"/>
            <a:ext cx="3929062" cy="261461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9" name="Rectangle 615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Freeform: Shape 616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46" name="Titel 1">
            <a:extLst>
              <a:ext uri="{FF2B5EF4-FFF2-40B4-BE49-F238E27FC236}">
                <a16:creationId xmlns:a16="http://schemas.microsoft.com/office/drawing/2014/main" id="{7E7F2942-28E4-6DF9-742A-62D276AF8C30}"/>
              </a:ext>
            </a:extLst>
          </p:cNvPr>
          <p:cNvSpPr>
            <a:spLocks noGrp="1"/>
          </p:cNvSpPr>
          <p:nvPr>
            <p:ph type="title"/>
          </p:nvPr>
        </p:nvSpPr>
        <p:spPr>
          <a:xfrm>
            <a:off x="838200" y="365125"/>
            <a:ext cx="10515600" cy="1325563"/>
          </a:xfrm>
        </p:spPr>
        <p:txBody>
          <a:bodyPr>
            <a:normAutofit/>
          </a:bodyPr>
          <a:lstStyle/>
          <a:p>
            <a:r>
              <a:rPr lang="en-GB" altLang="en-US">
                <a:latin typeface="Times New Roman" panose="02020603050405020304" pitchFamily="18" charset="0"/>
                <a:cs typeface="Times New Roman" panose="02020603050405020304" pitchFamily="18" charset="0"/>
              </a:rPr>
              <a:t>Designing and constructing the questionnaire</a:t>
            </a:r>
          </a:p>
        </p:txBody>
      </p:sp>
      <p:sp>
        <p:nvSpPr>
          <p:cNvPr id="6163" name="Arc 616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47" name="Inhaltsplatzhalter 2">
            <a:extLst>
              <a:ext uri="{FF2B5EF4-FFF2-40B4-BE49-F238E27FC236}">
                <a16:creationId xmlns:a16="http://schemas.microsoft.com/office/drawing/2014/main" id="{30401504-058F-7A70-94F7-5143DEF45BF8}"/>
              </a:ext>
            </a:extLst>
          </p:cNvPr>
          <p:cNvSpPr>
            <a:spLocks noGrp="1"/>
          </p:cNvSpPr>
          <p:nvPr>
            <p:ph idx="1"/>
          </p:nvPr>
        </p:nvSpPr>
        <p:spPr>
          <a:xfrm>
            <a:off x="838200" y="1825625"/>
            <a:ext cx="10515600" cy="4351338"/>
          </a:xfrm>
        </p:spPr>
        <p:txBody>
          <a:bodyPr>
            <a:normAutofit/>
          </a:bodyPr>
          <a:lstStyle/>
          <a:p>
            <a:pPr>
              <a:buFont typeface="Wingdings 2" panose="05020102010507070707" pitchFamily="18" charset="2"/>
              <a:buNone/>
            </a:pPr>
            <a:r>
              <a:rPr lang="en-GB" altLang="en-US"/>
              <a:t>   </a:t>
            </a:r>
            <a:r>
              <a:rPr lang="en-GB" altLang="en-US">
                <a:latin typeface="Times New Roman" panose="02020603050405020304" pitchFamily="18" charset="0"/>
                <a:cs typeface="Times New Roman" panose="02020603050405020304" pitchFamily="18" charset="0"/>
              </a:rPr>
              <a:t>“A crucial part of good research design concerns making sure that the questionnaire design addresses the needs of the research. To put this another way; somehow we need to ensure that the questions asked are the right ones. To move from the research aims (1) to decide what are the right questions to be put on a questionnaire (4) is a key aspect that needs to be addressed by the researcher.”</a:t>
            </a:r>
            <a:r>
              <a:rPr lang="de-DE" altLang="en-US">
                <a:latin typeface="Times New Roman" panose="02020603050405020304" pitchFamily="18" charset="0"/>
                <a:cs typeface="Times New Roman" panose="02020603050405020304" pitchFamily="18" charset="0"/>
              </a:rPr>
              <a:t> Burgess (2001, p.1)</a:t>
            </a:r>
            <a:endParaRPr lang="en-GB" altLang="en-US">
              <a:latin typeface="Times New Roman" panose="02020603050405020304" pitchFamily="18" charset="0"/>
              <a:cs typeface="Times New Roman" panose="02020603050405020304" pitchFamily="18" charset="0"/>
            </a:endParaRPr>
          </a:p>
        </p:txBody>
      </p:sp>
      <p:grpSp>
        <p:nvGrpSpPr>
          <p:cNvPr id="7" name="Group 6">
            <a:extLst>
              <a:ext uri="{FF2B5EF4-FFF2-40B4-BE49-F238E27FC236}">
                <a16:creationId xmlns:a16="http://schemas.microsoft.com/office/drawing/2014/main" id="{BB16EE92-2683-07BD-92A7-09AC3C6EA11A}"/>
              </a:ext>
            </a:extLst>
          </p:cNvPr>
          <p:cNvGrpSpPr/>
          <p:nvPr/>
        </p:nvGrpSpPr>
        <p:grpSpPr>
          <a:xfrm>
            <a:off x="0" y="6188015"/>
            <a:ext cx="12192000" cy="669986"/>
            <a:chOff x="0" y="5578608"/>
            <a:chExt cx="12192000" cy="1279393"/>
          </a:xfrm>
        </p:grpSpPr>
        <p:pic>
          <p:nvPicPr>
            <p:cNvPr id="8" name="Picture 7">
              <a:extLst>
                <a:ext uri="{FF2B5EF4-FFF2-40B4-BE49-F238E27FC236}">
                  <a16:creationId xmlns:a16="http://schemas.microsoft.com/office/drawing/2014/main" id="{A7309290-CE41-C550-8092-286537AD06F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9" name="Group 8">
              <a:extLst>
                <a:ext uri="{FF2B5EF4-FFF2-40B4-BE49-F238E27FC236}">
                  <a16:creationId xmlns:a16="http://schemas.microsoft.com/office/drawing/2014/main" id="{0ED8CB3D-6579-47B1-5325-B1C981805E92}"/>
                </a:ext>
              </a:extLst>
            </p:cNvPr>
            <p:cNvGrpSpPr/>
            <p:nvPr/>
          </p:nvGrpSpPr>
          <p:grpSpPr>
            <a:xfrm>
              <a:off x="0" y="5578608"/>
              <a:ext cx="9471852" cy="1279393"/>
              <a:chOff x="0" y="5578608"/>
              <a:chExt cx="9471852" cy="1279393"/>
            </a:xfrm>
          </p:grpSpPr>
          <p:pic>
            <p:nvPicPr>
              <p:cNvPr id="10" name="Picture 9">
                <a:extLst>
                  <a:ext uri="{FF2B5EF4-FFF2-40B4-BE49-F238E27FC236}">
                    <a16:creationId xmlns:a16="http://schemas.microsoft.com/office/drawing/2014/main" id="{1454F815-B316-6CE5-9421-F1D10310FCFE}"/>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1" name="Picture 10">
                <a:extLst>
                  <a:ext uri="{FF2B5EF4-FFF2-40B4-BE49-F238E27FC236}">
                    <a16:creationId xmlns:a16="http://schemas.microsoft.com/office/drawing/2014/main" id="{6E504949-4EEE-28F9-191B-F79738A6B61C}"/>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a:extLst>
              <a:ext uri="{FF2B5EF4-FFF2-40B4-BE49-F238E27FC236}">
                <a16:creationId xmlns:a16="http://schemas.microsoft.com/office/drawing/2014/main" id="{6922D9A8-B83F-5437-C71E-E79A00E6BEBE}"/>
              </a:ext>
            </a:extLst>
          </p:cNvPr>
          <p:cNvSpPr>
            <a:spLocks noGrp="1"/>
          </p:cNvSpPr>
          <p:nvPr>
            <p:ph type="title"/>
          </p:nvPr>
        </p:nvSpPr>
        <p:spPr>
          <a:xfrm>
            <a:off x="1894936" y="501770"/>
            <a:ext cx="8229600" cy="615950"/>
          </a:xfrm>
        </p:spPr>
        <p:txBody>
          <a:bodyPr/>
          <a:lstStyle/>
          <a:p>
            <a:r>
              <a:rPr lang="en-GB" altLang="en-US" sz="3200" dirty="0">
                <a:latin typeface="Times New Roman" panose="02020603050405020304" pitchFamily="18" charset="0"/>
                <a:cs typeface="Times New Roman" panose="02020603050405020304" pitchFamily="18" charset="0"/>
              </a:rPr>
              <a:t>Designing and constructing the questionnaire</a:t>
            </a:r>
          </a:p>
        </p:txBody>
      </p:sp>
      <p:sp>
        <p:nvSpPr>
          <p:cNvPr id="8195" name="Inhaltsplatzhalter 2">
            <a:extLst>
              <a:ext uri="{FF2B5EF4-FFF2-40B4-BE49-F238E27FC236}">
                <a16:creationId xmlns:a16="http://schemas.microsoft.com/office/drawing/2014/main" id="{77336C1D-CE02-9C8F-E5E4-CC5C83BF67E9}"/>
              </a:ext>
            </a:extLst>
          </p:cNvPr>
          <p:cNvSpPr>
            <a:spLocks noGrp="1"/>
          </p:cNvSpPr>
          <p:nvPr>
            <p:ph idx="1"/>
          </p:nvPr>
        </p:nvSpPr>
        <p:spPr>
          <a:xfrm>
            <a:off x="1524000" y="908051"/>
            <a:ext cx="9144000" cy="5616575"/>
          </a:xfrm>
        </p:spPr>
        <p:txBody>
          <a:bodyPr/>
          <a:lstStyle/>
          <a:p>
            <a:pPr>
              <a:buFont typeface="Wingdings 2" panose="05020102010507070707" pitchFamily="18" charset="2"/>
              <a:buNone/>
            </a:pPr>
            <a:endParaRPr lang="en-GB" altLang="en-US" dirty="0"/>
          </a:p>
          <a:p>
            <a:pPr algn="just">
              <a:buFont typeface="Wingdings 2" panose="05020102010507070707" pitchFamily="18" charset="2"/>
              <a:buNone/>
            </a:pPr>
            <a:r>
              <a:rPr lang="en-GB" altLang="en-US" dirty="0"/>
              <a:t>   </a:t>
            </a:r>
            <a:r>
              <a:rPr lang="en-GB" altLang="en-US" sz="3200" dirty="0">
                <a:latin typeface="Times New Roman" panose="02020603050405020304" pitchFamily="18" charset="0"/>
                <a:cs typeface="Times New Roman" panose="02020603050405020304" pitchFamily="18" charset="0"/>
              </a:rPr>
              <a:t>“Start your survey by setting down the aims for the survey. To define the aims for academic, as opposed to market research, you will need to review the relevant literature and you may need to do some preliminary research amongst your target subjects. Fulfilling these aims should then drive the design of your questionnaire and help select questions that are relevant, concise and efficient.” (Burgess, 2001, p.3).</a:t>
            </a:r>
          </a:p>
        </p:txBody>
      </p:sp>
      <p:grpSp>
        <p:nvGrpSpPr>
          <p:cNvPr id="2" name="Group 1">
            <a:extLst>
              <a:ext uri="{FF2B5EF4-FFF2-40B4-BE49-F238E27FC236}">
                <a16:creationId xmlns:a16="http://schemas.microsoft.com/office/drawing/2014/main" id="{16264DCA-7A33-0555-6E8D-E98F9D028821}"/>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93410963-EE6F-DDB9-FAB1-365E36D8B304}"/>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23A542AA-A408-B85B-EFD4-F43E5DF9AD3E}"/>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058D5FEA-9CC6-4525-0A3B-2CD8BE920DAD}"/>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9F3D7BFC-7567-E757-237C-32AB9F1C44CA}"/>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a:extLst>
              <a:ext uri="{FF2B5EF4-FFF2-40B4-BE49-F238E27FC236}">
                <a16:creationId xmlns:a16="http://schemas.microsoft.com/office/drawing/2014/main" id="{A7B0353D-6C8E-67AC-B85B-96D05ACD05F4}"/>
              </a:ext>
            </a:extLst>
          </p:cNvPr>
          <p:cNvSpPr>
            <a:spLocks noGrp="1"/>
          </p:cNvSpPr>
          <p:nvPr>
            <p:ph type="title"/>
          </p:nvPr>
        </p:nvSpPr>
        <p:spPr>
          <a:xfrm>
            <a:off x="1524000" y="0"/>
            <a:ext cx="9144000" cy="1143000"/>
          </a:xfrm>
        </p:spPr>
        <p:txBody>
          <a:bodyPr/>
          <a:lstStyle/>
          <a:p>
            <a:pPr algn="ctr"/>
            <a:r>
              <a:rPr lang="de-DE" altLang="en-US" sz="3200">
                <a:latin typeface="Times New Roman" panose="02020603050405020304" pitchFamily="18" charset="0"/>
                <a:cs typeface="Times New Roman" panose="02020603050405020304" pitchFamily="18" charset="0"/>
              </a:rPr>
              <a:t>Identifying the Variables (Measurement items) for your Questionnaire and carrying out  your Survey</a:t>
            </a:r>
            <a:endParaRPr lang="en-GB" altLang="en-US" sz="3200">
              <a:latin typeface="Times New Roman" panose="02020603050405020304" pitchFamily="18" charset="0"/>
              <a:cs typeface="Times New Roman" panose="02020603050405020304" pitchFamily="18" charset="0"/>
            </a:endParaRPr>
          </a:p>
        </p:txBody>
      </p:sp>
      <p:sp>
        <p:nvSpPr>
          <p:cNvPr id="9219" name="Inhaltsplatzhalter 2">
            <a:extLst>
              <a:ext uri="{FF2B5EF4-FFF2-40B4-BE49-F238E27FC236}">
                <a16:creationId xmlns:a16="http://schemas.microsoft.com/office/drawing/2014/main" id="{71C80B78-70BE-2E2D-B7CA-399250A0AB9D}"/>
              </a:ext>
            </a:extLst>
          </p:cNvPr>
          <p:cNvSpPr>
            <a:spLocks noGrp="1"/>
          </p:cNvSpPr>
          <p:nvPr>
            <p:ph idx="1"/>
          </p:nvPr>
        </p:nvSpPr>
        <p:spPr>
          <a:xfrm>
            <a:off x="1703388" y="1341438"/>
            <a:ext cx="8964612" cy="4983162"/>
          </a:xfrm>
        </p:spPr>
        <p:txBody>
          <a:bodyPr/>
          <a:lstStyle/>
          <a:p>
            <a:r>
              <a:rPr lang="de-DE" altLang="en-US" sz="3200" dirty="0" err="1">
                <a:latin typeface="Times New Roman" panose="02020603050405020304" pitchFamily="18" charset="0"/>
                <a:cs typeface="Times New Roman" panose="02020603050405020304" pitchFamily="18" charset="0"/>
              </a:rPr>
              <a:t>Creating</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Your</a:t>
            </a:r>
            <a:r>
              <a:rPr lang="de-DE" altLang="en-US" sz="3200" dirty="0">
                <a:latin typeface="Times New Roman" panose="02020603050405020304" pitchFamily="18" charset="0"/>
                <a:cs typeface="Times New Roman" panose="02020603050405020304" pitchFamily="18" charset="0"/>
              </a:rPr>
              <a:t> Survey Instrument:</a:t>
            </a:r>
          </a:p>
          <a:p>
            <a:pPr>
              <a:buFont typeface="Wingdings 2" panose="05020102010507070707" pitchFamily="18" charset="2"/>
              <a:buNone/>
            </a:pPr>
            <a:r>
              <a:rPr lang="de-DE" altLang="en-US" sz="3200" dirty="0">
                <a:latin typeface="Times New Roman" panose="02020603050405020304" pitchFamily="18" charset="0"/>
                <a:cs typeface="Times New Roman" panose="02020603050405020304" pitchFamily="18" charset="0"/>
              </a:rPr>
              <a:t>   1. </a:t>
            </a:r>
            <a:r>
              <a:rPr lang="de-DE" altLang="en-US" sz="3200" dirty="0" err="1">
                <a:latin typeface="Times New Roman" panose="02020603050405020304" pitchFamily="18" charset="0"/>
                <a:cs typeface="Times New Roman" panose="02020603050405020304" pitchFamily="18" charset="0"/>
              </a:rPr>
              <a:t>What</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items</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questions</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to</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use</a:t>
            </a:r>
            <a:r>
              <a:rPr lang="de-DE" altLang="en-US" sz="3200" dirty="0">
                <a:latin typeface="Times New Roman" panose="02020603050405020304" pitchFamily="18" charset="0"/>
                <a:cs typeface="Times New Roman" panose="02020603050405020304" pitchFamily="18" charset="0"/>
              </a:rPr>
              <a:t>? </a:t>
            </a:r>
          </a:p>
          <a:p>
            <a:pPr>
              <a:buFont typeface="Wingdings 2" panose="05020102010507070707" pitchFamily="18" charset="2"/>
              <a:buNone/>
            </a:pPr>
            <a:r>
              <a:rPr lang="de-DE" altLang="en-US" sz="3200" dirty="0">
                <a:latin typeface="Times New Roman" panose="02020603050405020304" pitchFamily="18" charset="0"/>
                <a:cs typeface="Times New Roman" panose="02020603050405020304" pitchFamily="18" charset="0"/>
              </a:rPr>
              <a:t>   2. </a:t>
            </a:r>
            <a:r>
              <a:rPr lang="de-DE" altLang="en-US" sz="3200" dirty="0" err="1">
                <a:latin typeface="Times New Roman" panose="02020603050405020304" pitchFamily="18" charset="0"/>
                <a:cs typeface="Times New Roman" panose="02020603050405020304" pitchFamily="18" charset="0"/>
              </a:rPr>
              <a:t>Is</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there</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enough</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literature</a:t>
            </a:r>
            <a:r>
              <a:rPr lang="de-DE" altLang="en-US" sz="3200" dirty="0">
                <a:latin typeface="Times New Roman" panose="02020603050405020304" pitchFamily="18" charset="0"/>
                <a:cs typeface="Times New Roman" panose="02020603050405020304" pitchFamily="18" charset="0"/>
              </a:rPr>
              <a:t> in </a:t>
            </a:r>
            <a:r>
              <a:rPr lang="de-DE" altLang="en-US" sz="3200" dirty="0" err="1">
                <a:latin typeface="Times New Roman" panose="02020603050405020304" pitchFamily="18" charset="0"/>
                <a:cs typeface="Times New Roman" panose="02020603050405020304" pitchFamily="18" charset="0"/>
              </a:rPr>
              <a:t>the</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area</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see</a:t>
            </a:r>
            <a:r>
              <a:rPr lang="de-DE" altLang="en-US" sz="3200" dirty="0">
                <a:latin typeface="Times New Roman" panose="02020603050405020304" pitchFamily="18" charset="0"/>
                <a:cs typeface="Times New Roman" panose="02020603050405020304" pitchFamily="18" charset="0"/>
              </a:rPr>
              <a:t> p.168   </a:t>
            </a:r>
            <a:r>
              <a:rPr lang="de-DE" altLang="en-US" sz="3200" dirty="0" err="1">
                <a:latin typeface="Times New Roman" panose="02020603050405020304" pitchFamily="18" charset="0"/>
                <a:cs typeface="Times New Roman" panose="02020603050405020304" pitchFamily="18" charset="0"/>
              </a:rPr>
              <a:t>to</a:t>
            </a:r>
            <a:r>
              <a:rPr lang="de-DE" altLang="en-US" sz="3200" dirty="0">
                <a:latin typeface="Times New Roman" panose="02020603050405020304" pitchFamily="18" charset="0"/>
                <a:cs typeface="Times New Roman" panose="02020603050405020304" pitchFamily="18" charset="0"/>
              </a:rPr>
              <a:t> 176 of </a:t>
            </a:r>
            <a:r>
              <a:rPr lang="de-DE" altLang="en-US" sz="3200" dirty="0" err="1">
                <a:latin typeface="Times New Roman" panose="02020603050405020304" pitchFamily="18" charset="0"/>
                <a:cs typeface="Times New Roman" panose="02020603050405020304" pitchFamily="18" charset="0"/>
              </a:rPr>
              <a:t>thesis</a:t>
            </a:r>
            <a:r>
              <a:rPr lang="de-DE" altLang="en-US" sz="3200" dirty="0">
                <a:latin typeface="Times New Roman" panose="02020603050405020304" pitchFamily="18" charset="0"/>
                <a:cs typeface="Times New Roman" panose="02020603050405020304" pitchFamily="18" charset="0"/>
              </a:rPr>
              <a:t>)</a:t>
            </a:r>
          </a:p>
          <a:p>
            <a:pPr>
              <a:buFont typeface="Wingdings 2" panose="05020102010507070707" pitchFamily="18" charset="2"/>
              <a:buNone/>
            </a:pPr>
            <a:r>
              <a:rPr lang="de-DE" altLang="en-US" sz="3200" dirty="0">
                <a:latin typeface="Times New Roman" panose="02020603050405020304" pitchFamily="18" charset="0"/>
                <a:cs typeface="Times New Roman" panose="02020603050405020304" pitchFamily="18" charset="0"/>
              </a:rPr>
              <a:t>   3. </a:t>
            </a:r>
            <a:r>
              <a:rPr lang="de-DE" altLang="en-US" sz="3200" dirty="0" err="1">
                <a:latin typeface="Times New Roman" panose="02020603050405020304" pitchFamily="18" charset="0"/>
                <a:cs typeface="Times New Roman" panose="02020603050405020304" pitchFamily="18" charset="0"/>
              </a:rPr>
              <a:t>If</a:t>
            </a:r>
            <a:r>
              <a:rPr lang="de-DE" altLang="en-US" sz="3200" dirty="0">
                <a:latin typeface="Times New Roman" panose="02020603050405020304" pitchFamily="18" charset="0"/>
                <a:cs typeface="Times New Roman" panose="02020603050405020304" pitchFamily="18" charset="0"/>
              </a:rPr>
              <a:t> not, </a:t>
            </a:r>
            <a:r>
              <a:rPr lang="de-DE" altLang="en-US" sz="3200" dirty="0" err="1">
                <a:latin typeface="Times New Roman" panose="02020603050405020304" pitchFamily="18" charset="0"/>
                <a:cs typeface="Times New Roman" panose="02020603050405020304" pitchFamily="18" charset="0"/>
              </a:rPr>
              <a:t>what</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to</a:t>
            </a:r>
            <a:r>
              <a:rPr lang="de-DE" altLang="en-US" sz="3200" dirty="0">
                <a:latin typeface="Times New Roman" panose="02020603050405020304" pitchFamily="18" charset="0"/>
                <a:cs typeface="Times New Roman" panose="02020603050405020304" pitchFamily="18" charset="0"/>
              </a:rPr>
              <a:t> do?</a:t>
            </a:r>
          </a:p>
          <a:p>
            <a:r>
              <a:rPr lang="de-DE" altLang="en-US" sz="3200" dirty="0">
                <a:latin typeface="Times New Roman" panose="02020603050405020304" pitchFamily="18" charset="0"/>
                <a:cs typeface="Times New Roman" panose="02020603050405020304" pitchFamily="18" charset="0"/>
              </a:rPr>
              <a:t>Likert </a:t>
            </a:r>
            <a:r>
              <a:rPr lang="de-DE" altLang="en-US" sz="3200" dirty="0" err="1">
                <a:latin typeface="Times New Roman" panose="02020603050405020304" pitchFamily="18" charset="0"/>
                <a:cs typeface="Times New Roman" panose="02020603050405020304" pitchFamily="18" charset="0"/>
              </a:rPr>
              <a:t>Scale</a:t>
            </a:r>
            <a:endParaRPr lang="en-GB" altLang="en-US" sz="32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A4E9A2B-8857-EBBF-827C-13997EE00A6E}"/>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B33F6EDD-6710-CC86-5D5C-043E245D502C}"/>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FDFFFE51-565F-DA84-59A7-6EE7330B01C2}"/>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B0F627EC-0D0B-922A-CBB8-25805C7E4247}"/>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D76810C9-4AB5-2DFE-02EE-9B0A70F73C81}"/>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a:extLst>
              <a:ext uri="{FF2B5EF4-FFF2-40B4-BE49-F238E27FC236}">
                <a16:creationId xmlns:a16="http://schemas.microsoft.com/office/drawing/2014/main" id="{E0A016E8-4DC9-93E9-6AF2-5204696992B2}"/>
              </a:ext>
            </a:extLst>
          </p:cNvPr>
          <p:cNvSpPr>
            <a:spLocks noGrp="1"/>
          </p:cNvSpPr>
          <p:nvPr>
            <p:ph type="title"/>
          </p:nvPr>
        </p:nvSpPr>
        <p:spPr>
          <a:xfrm>
            <a:off x="1798518" y="626853"/>
            <a:ext cx="8229600" cy="1143000"/>
          </a:xfrm>
        </p:spPr>
        <p:txBody>
          <a:bodyPr/>
          <a:lstStyle/>
          <a:p>
            <a:pPr algn="ctr"/>
            <a:r>
              <a:rPr lang="en-GB" altLang="en-US" sz="3200" dirty="0">
                <a:latin typeface="Times New Roman" panose="02020603050405020304" pitchFamily="18" charset="0"/>
                <a:cs typeface="Times New Roman" panose="02020603050405020304" pitchFamily="18" charset="0"/>
              </a:rPr>
              <a:t>Designing and constructing the questionnaire</a:t>
            </a:r>
          </a:p>
        </p:txBody>
      </p:sp>
      <p:sp>
        <p:nvSpPr>
          <p:cNvPr id="10243" name="Inhaltsplatzhalter 2">
            <a:extLst>
              <a:ext uri="{FF2B5EF4-FFF2-40B4-BE49-F238E27FC236}">
                <a16:creationId xmlns:a16="http://schemas.microsoft.com/office/drawing/2014/main" id="{2EAB5EA7-9800-F4E8-F4FE-2E9902A50CDB}"/>
              </a:ext>
            </a:extLst>
          </p:cNvPr>
          <p:cNvSpPr>
            <a:spLocks noGrp="1"/>
          </p:cNvSpPr>
          <p:nvPr>
            <p:ph idx="1"/>
          </p:nvPr>
        </p:nvSpPr>
        <p:spPr>
          <a:xfrm>
            <a:off x="838200" y="2518913"/>
            <a:ext cx="10515600" cy="3658050"/>
          </a:xfrm>
        </p:spPr>
        <p:txBody>
          <a:bodyPr/>
          <a:lstStyle/>
          <a:p>
            <a:r>
              <a:rPr lang="de-DE" altLang="en-US" sz="3200" dirty="0" err="1">
                <a:latin typeface="Times New Roman" panose="02020603050405020304" pitchFamily="18" charset="0"/>
                <a:cs typeface="Times New Roman" panose="02020603050405020304" pitchFamily="18" charset="0"/>
              </a:rPr>
              <a:t>If</a:t>
            </a:r>
            <a:r>
              <a:rPr lang="de-DE" altLang="en-US" sz="3200" dirty="0">
                <a:latin typeface="Times New Roman" panose="02020603050405020304" pitchFamily="18" charset="0"/>
                <a:cs typeface="Times New Roman" panose="02020603050405020304" pitchFamily="18" charset="0"/>
              </a:rPr>
              <a:t> not </a:t>
            </a:r>
            <a:r>
              <a:rPr lang="de-DE" altLang="en-US" sz="3200" dirty="0" err="1">
                <a:latin typeface="Times New Roman" panose="02020603050405020304" pitchFamily="18" charset="0"/>
                <a:cs typeface="Times New Roman" panose="02020603050405020304" pitchFamily="18" charset="0"/>
              </a:rPr>
              <a:t>enough</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literature</a:t>
            </a:r>
            <a:r>
              <a:rPr lang="de-DE" altLang="en-US" sz="3200" dirty="0">
                <a:latin typeface="Times New Roman" panose="02020603050405020304" pitchFamily="18" charset="0"/>
                <a:cs typeface="Times New Roman" panose="02020603050405020304" pitchFamily="18" charset="0"/>
              </a:rPr>
              <a:t> and </a:t>
            </a:r>
            <a:r>
              <a:rPr lang="de-DE" altLang="en-US" sz="3200" dirty="0" err="1">
                <a:latin typeface="Times New Roman" panose="02020603050405020304" pitchFamily="18" charset="0"/>
                <a:cs typeface="Times New Roman" panose="02020603050405020304" pitchFamily="18" charset="0"/>
              </a:rPr>
              <a:t>no</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validated</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measurement</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items</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what</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to</a:t>
            </a:r>
            <a:r>
              <a:rPr lang="de-DE" altLang="en-US" sz="3200" dirty="0">
                <a:latin typeface="Times New Roman" panose="02020603050405020304" pitchFamily="18" charset="0"/>
                <a:cs typeface="Times New Roman" panose="02020603050405020304" pitchFamily="18" charset="0"/>
              </a:rPr>
              <a:t> do?</a:t>
            </a:r>
            <a:endParaRPr lang="en-GB" altLang="en-US" sz="3200" dirty="0">
              <a:latin typeface="Times New Roman" panose="02020603050405020304" pitchFamily="18" charset="0"/>
              <a:cs typeface="Times New Roman" panose="02020603050405020304" pitchFamily="18" charset="0"/>
            </a:endParaRPr>
          </a:p>
          <a:p>
            <a:r>
              <a:rPr lang="de-DE" altLang="en-US" sz="3200" dirty="0">
                <a:latin typeface="Times New Roman" panose="02020603050405020304" pitchFamily="18" charset="0"/>
                <a:cs typeface="Times New Roman" panose="02020603050405020304" pitchFamily="18" charset="0"/>
              </a:rPr>
              <a:t>Create </a:t>
            </a:r>
            <a:r>
              <a:rPr lang="de-DE" altLang="en-US" sz="3200" dirty="0" err="1">
                <a:latin typeface="Times New Roman" panose="02020603050405020304" pitchFamily="18" charset="0"/>
                <a:cs typeface="Times New Roman" panose="02020603050405020304" pitchFamily="18" charset="0"/>
              </a:rPr>
              <a:t>your</a:t>
            </a:r>
            <a:r>
              <a:rPr lang="de-DE" altLang="en-US" sz="3200" dirty="0">
                <a:latin typeface="Times New Roman" panose="02020603050405020304" pitchFamily="18" charset="0"/>
                <a:cs typeface="Times New Roman" panose="02020603050405020304" pitchFamily="18" charset="0"/>
              </a:rPr>
              <a:t> own variables</a:t>
            </a:r>
          </a:p>
          <a:p>
            <a:pPr>
              <a:buFont typeface="Wingdings 2" panose="05020102010507070707" pitchFamily="18" charset="2"/>
              <a:buNone/>
            </a:pPr>
            <a:endParaRPr lang="de-DE" altLang="en-US" sz="3200" dirty="0">
              <a:latin typeface="Times New Roman" panose="02020603050405020304" pitchFamily="18" charset="0"/>
              <a:cs typeface="Times New Roman" panose="02020603050405020304" pitchFamily="18" charset="0"/>
            </a:endParaRPr>
          </a:p>
          <a:p>
            <a:r>
              <a:rPr lang="de-DE" altLang="en-US" sz="3200" dirty="0" err="1">
                <a:latin typeface="Times New Roman" panose="02020603050405020304" pitchFamily="18" charset="0"/>
                <a:cs typeface="Times New Roman" panose="02020603050405020304" pitchFamily="18" charset="0"/>
              </a:rPr>
              <a:t>How</a:t>
            </a:r>
            <a:r>
              <a:rPr lang="de-DE" altLang="en-US" sz="3200" dirty="0">
                <a:latin typeface="Times New Roman" panose="02020603050405020304" pitchFamily="18" charset="0"/>
                <a:cs typeface="Times New Roman" panose="02020603050405020304" pitchFamily="18" charset="0"/>
              </a:rPr>
              <a:t> </a:t>
            </a:r>
            <a:r>
              <a:rPr lang="de-DE" altLang="en-US" sz="3200" dirty="0" err="1">
                <a:latin typeface="Times New Roman" panose="02020603050405020304" pitchFamily="18" charset="0"/>
                <a:cs typeface="Times New Roman" panose="02020603050405020304" pitchFamily="18" charset="0"/>
              </a:rPr>
              <a:t>to</a:t>
            </a:r>
            <a:r>
              <a:rPr lang="de-DE" altLang="en-US" sz="3200" dirty="0">
                <a:latin typeface="Times New Roman" panose="02020603050405020304" pitchFamily="18" charset="0"/>
                <a:cs typeface="Times New Roman" panose="02020603050405020304" pitchFamily="18" charset="0"/>
              </a:rPr>
              <a:t> do </a:t>
            </a:r>
            <a:r>
              <a:rPr lang="de-DE" altLang="en-US" sz="3200" dirty="0" err="1">
                <a:latin typeface="Times New Roman" panose="02020603050405020304" pitchFamily="18" charset="0"/>
                <a:cs typeface="Times New Roman" panose="02020603050405020304" pitchFamily="18" charset="0"/>
              </a:rPr>
              <a:t>that</a:t>
            </a:r>
            <a:r>
              <a:rPr lang="de-DE" altLang="en-US" sz="3200" dirty="0">
                <a:latin typeface="Times New Roman" panose="02020603050405020304" pitchFamily="18" charset="0"/>
                <a:cs typeface="Times New Roman" panose="02020603050405020304" pitchFamily="18" charset="0"/>
              </a:rPr>
              <a:t> – Focus Group</a:t>
            </a:r>
            <a:endParaRPr lang="en-GB" alt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a:extLst>
              <a:ext uri="{FF2B5EF4-FFF2-40B4-BE49-F238E27FC236}">
                <a16:creationId xmlns:a16="http://schemas.microsoft.com/office/drawing/2014/main" id="{82728A13-CA06-6BE1-FC12-E69680CFCAC5}"/>
              </a:ext>
            </a:extLst>
          </p:cNvPr>
          <p:cNvSpPr>
            <a:spLocks noGrp="1"/>
          </p:cNvSpPr>
          <p:nvPr>
            <p:ph type="title"/>
          </p:nvPr>
        </p:nvSpPr>
        <p:spPr>
          <a:xfrm>
            <a:off x="1570008" y="418306"/>
            <a:ext cx="9144000" cy="1125538"/>
          </a:xfrm>
        </p:spPr>
        <p:txBody>
          <a:bodyPr>
            <a:normAutofit/>
          </a:bodyPr>
          <a:lstStyle/>
          <a:p>
            <a:pPr algn="ctr"/>
            <a:r>
              <a:rPr lang="en-GB" altLang="en-US" sz="3600" b="1" dirty="0">
                <a:latin typeface="Times New Roman" panose="02020603050405020304" pitchFamily="18" charset="0"/>
                <a:cs typeface="Times New Roman" panose="02020603050405020304" pitchFamily="18" charset="0"/>
              </a:rPr>
              <a:t>Ensuring suitability of your questionnaire to the sample for your study - Run a Pilot Study</a:t>
            </a:r>
            <a:endParaRPr lang="en-GB" altLang="en-US" sz="3600" dirty="0">
              <a:latin typeface="Times New Roman" panose="02020603050405020304" pitchFamily="18" charset="0"/>
              <a:cs typeface="Times New Roman" panose="02020603050405020304" pitchFamily="18" charset="0"/>
            </a:endParaRPr>
          </a:p>
        </p:txBody>
      </p:sp>
      <p:sp>
        <p:nvSpPr>
          <p:cNvPr id="11267" name="Inhaltsplatzhalter 2">
            <a:extLst>
              <a:ext uri="{FF2B5EF4-FFF2-40B4-BE49-F238E27FC236}">
                <a16:creationId xmlns:a16="http://schemas.microsoft.com/office/drawing/2014/main" id="{9DADE9A3-C5EA-5653-C272-D671ABF388A8}"/>
              </a:ext>
            </a:extLst>
          </p:cNvPr>
          <p:cNvSpPr>
            <a:spLocks noGrp="1"/>
          </p:cNvSpPr>
          <p:nvPr>
            <p:ph idx="1"/>
          </p:nvPr>
        </p:nvSpPr>
        <p:spPr>
          <a:xfrm>
            <a:off x="1524000" y="1268413"/>
            <a:ext cx="9144000" cy="4608512"/>
          </a:xfrm>
        </p:spPr>
        <p:txBody>
          <a:bodyPr/>
          <a:lstStyle/>
          <a:p>
            <a:pPr>
              <a:buFont typeface="Wingdings 2" panose="05020102010507070707" pitchFamily="18" charset="2"/>
              <a:buNone/>
            </a:pPr>
            <a:endParaRPr lang="de-DE" altLang="en-US" dirty="0"/>
          </a:p>
          <a:p>
            <a:pPr>
              <a:buFont typeface="Wingdings 2" panose="05020102010507070707" pitchFamily="18" charset="2"/>
              <a:buNone/>
            </a:pPr>
            <a:endParaRPr lang="de-DE" altLang="en-US" sz="600" dirty="0"/>
          </a:p>
          <a:p>
            <a:pPr>
              <a:buFont typeface="Wingdings 2" panose="05020102010507070707" pitchFamily="18" charset="2"/>
              <a:buNone/>
            </a:pPr>
            <a:r>
              <a:rPr lang="en-GB" altLang="en-US" sz="3200" dirty="0">
                <a:latin typeface="Times New Roman" panose="02020603050405020304" pitchFamily="18" charset="0"/>
                <a:cs typeface="Times New Roman" panose="02020603050405020304" pitchFamily="18" charset="0"/>
              </a:rPr>
              <a:t>  “Most researchers make the mistake of asking too many questions. This often arises from an incomplete analysis of how to meet the survey aims. Your greatest enemy in survey research may well be poor response rate. Clear and concise questionnaires can help get the best response.” (Burgess, 2001, p.3).</a:t>
            </a:r>
          </a:p>
          <a:p>
            <a:endParaRPr lang="en-GB" altLang="en-US" sz="3200" dirty="0">
              <a:latin typeface="Times New Roman" panose="02020603050405020304" pitchFamily="18" charset="0"/>
              <a:cs typeface="Times New Roman" panose="02020603050405020304" pitchFamily="18" charset="0"/>
            </a:endParaRPr>
          </a:p>
          <a:p>
            <a:pPr>
              <a:buFont typeface="Wingdings 2" panose="05020102010507070707" pitchFamily="18" charset="2"/>
              <a:buNone/>
            </a:pPr>
            <a:endParaRPr lang="de-DE" altLang="en-US" dirty="0"/>
          </a:p>
          <a:p>
            <a:endParaRPr lang="de-DE" altLang="en-US" dirty="0"/>
          </a:p>
          <a:p>
            <a:endParaRPr lang="en-GB"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03" name="Rectangle 12302">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el 1">
            <a:extLst>
              <a:ext uri="{FF2B5EF4-FFF2-40B4-BE49-F238E27FC236}">
                <a16:creationId xmlns:a16="http://schemas.microsoft.com/office/drawing/2014/main" id="{2FB908CF-1910-C4AA-4913-EEAB087F3224}"/>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altLang="en-US" b="1"/>
              <a:t>Ensuring suitability of your questionnaire to the sample for your study - Run a Pilot Test</a:t>
            </a:r>
            <a:endParaRPr lang="en-US" altLang="en-US"/>
          </a:p>
        </p:txBody>
      </p:sp>
      <p:pic>
        <p:nvPicPr>
          <p:cNvPr id="4" name="Picture 3">
            <a:extLst>
              <a:ext uri="{FF2B5EF4-FFF2-40B4-BE49-F238E27FC236}">
                <a16:creationId xmlns:a16="http://schemas.microsoft.com/office/drawing/2014/main" id="{EBA8F928-A23F-A9E7-04DA-7FC78FD4BFAF}"/>
              </a:ext>
            </a:extLst>
          </p:cNvPr>
          <p:cNvPicPr>
            <a:picLocks noChangeAspect="1"/>
          </p:cNvPicPr>
          <p:nvPr/>
        </p:nvPicPr>
        <p:blipFill>
          <a:blip r:embed="rId2"/>
          <a:srcRect l="33107" r="8855"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1" name="Freeform: Shape 1332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3" name="Arc 1332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314" name="Inhaltsplatzhalter 2">
            <a:extLst>
              <a:ext uri="{FF2B5EF4-FFF2-40B4-BE49-F238E27FC236}">
                <a16:creationId xmlns:a16="http://schemas.microsoft.com/office/drawing/2014/main" id="{0A49433A-B186-D257-40B5-9B77917A4685}"/>
              </a:ext>
            </a:extLst>
          </p:cNvPr>
          <p:cNvSpPr>
            <a:spLocks noGrp="1"/>
          </p:cNvSpPr>
          <p:nvPr>
            <p:ph idx="1"/>
          </p:nvPr>
        </p:nvSpPr>
        <p:spPr>
          <a:xfrm>
            <a:off x="4433688" y="61472"/>
            <a:ext cx="6920112" cy="6115491"/>
          </a:xfrm>
        </p:spPr>
        <p:txBody>
          <a:bodyPr anchor="ctr">
            <a:normAutofit/>
          </a:bodyPr>
          <a:lstStyle/>
          <a:p>
            <a:r>
              <a:rPr lang="en-GB" altLang="en-US" sz="2000" dirty="0"/>
              <a:t>To determine the feasibility of the study protocol in a study.</a:t>
            </a:r>
          </a:p>
          <a:p>
            <a:r>
              <a:rPr lang="en-GB" altLang="en-US" sz="2000" dirty="0"/>
              <a:t>To test whether the study instrument(s), is asking the intended questions, whether the format is comprehensible and whether the selected validated tool is appropriate for the target population.</a:t>
            </a:r>
          </a:p>
          <a:p>
            <a:r>
              <a:rPr lang="en-GB" altLang="en-US" sz="2000" dirty="0"/>
              <a:t>To test the appropriateness of data collection using the selected interview technique (face-to-face or telephone) or self-completed questionnaire (postal or administered at the centre).</a:t>
            </a:r>
          </a:p>
          <a:p>
            <a:r>
              <a:rPr lang="en-GB" altLang="en-US" sz="2000" dirty="0"/>
              <a:t>To test the data collection process – the time taken to complete questionnaire, and the subjects’ willingness to participate in the study.</a:t>
            </a:r>
          </a:p>
          <a:p>
            <a:r>
              <a:rPr lang="en-GB" altLang="en-US" sz="2000" dirty="0"/>
              <a:t>To obtain preliminary data for the primary outcome measure, in order to calculate a required sample size (especially in randomized control trials).</a:t>
            </a:r>
          </a:p>
        </p:txBody>
      </p:sp>
      <p:sp>
        <p:nvSpPr>
          <p:cNvPr id="3" name="TextBox 2">
            <a:extLst>
              <a:ext uri="{FF2B5EF4-FFF2-40B4-BE49-F238E27FC236}">
                <a16:creationId xmlns:a16="http://schemas.microsoft.com/office/drawing/2014/main" id="{0529CB42-3F57-BA6E-3D0E-C04AFD135D42}"/>
              </a:ext>
            </a:extLst>
          </p:cNvPr>
          <p:cNvSpPr txBox="1"/>
          <p:nvPr/>
        </p:nvSpPr>
        <p:spPr>
          <a:xfrm>
            <a:off x="886284" y="2212340"/>
            <a:ext cx="2709203" cy="1323439"/>
          </a:xfrm>
          <a:prstGeom prst="rect">
            <a:avLst/>
          </a:prstGeom>
          <a:noFill/>
        </p:spPr>
        <p:txBody>
          <a:bodyPr wrap="square">
            <a:spAutoFit/>
          </a:bodyPr>
          <a:lstStyle/>
          <a:p>
            <a:pPr marL="0" indent="0">
              <a:buNone/>
            </a:pPr>
            <a:r>
              <a:rPr lang="en-GB" altLang="en-US" sz="4000" b="1" dirty="0"/>
              <a:t>Is pilot test important ?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DDB960D-C214-BB83-26A8-4DE3AB7C168B}"/>
              </a:ext>
            </a:extLst>
          </p:cNvPr>
          <p:cNvSpPr>
            <a:spLocks noGrp="1" noChangeArrowheads="1"/>
          </p:cNvSpPr>
          <p:nvPr>
            <p:ph type="title"/>
          </p:nvPr>
        </p:nvSpPr>
        <p:spPr/>
        <p:txBody>
          <a:bodyPr/>
          <a:lstStyle/>
          <a:p>
            <a:pPr>
              <a:defRPr/>
            </a:pPr>
            <a:r>
              <a:rPr lang="en-GB" altLang="en-US"/>
              <a:t>Quantitative Data Collection Methods </a:t>
            </a:r>
          </a:p>
        </p:txBody>
      </p:sp>
      <p:sp>
        <p:nvSpPr>
          <p:cNvPr id="259075" name="Rectangle 3">
            <a:extLst>
              <a:ext uri="{FF2B5EF4-FFF2-40B4-BE49-F238E27FC236}">
                <a16:creationId xmlns:a16="http://schemas.microsoft.com/office/drawing/2014/main" id="{63772915-5ED1-8230-E5B8-19800FEF4425}"/>
              </a:ext>
            </a:extLst>
          </p:cNvPr>
          <p:cNvSpPr>
            <a:spLocks noGrp="1" noChangeArrowheads="1"/>
          </p:cNvSpPr>
          <p:nvPr>
            <p:ph sz="quarter" idx="1"/>
          </p:nvPr>
        </p:nvSpPr>
        <p:spPr>
          <a:xfrm>
            <a:off x="838200" y="1628775"/>
            <a:ext cx="9290050" cy="4464050"/>
          </a:xfrm>
        </p:spPr>
        <p:txBody>
          <a:bodyPr>
            <a:normAutofit/>
          </a:bodyPr>
          <a:lstStyle/>
          <a:p>
            <a:pPr marL="274320" indent="-274320">
              <a:spcAft>
                <a:spcPts val="600"/>
              </a:spcAft>
              <a:buFont typeface="Wingdings"/>
              <a:buChar char=""/>
              <a:defRPr/>
            </a:pPr>
            <a:r>
              <a:rPr lang="en-GB" dirty="0"/>
              <a:t>Time and effort required to produce useful data </a:t>
            </a:r>
            <a:r>
              <a:rPr lang="en-GB" i="1" dirty="0">
                <a:effectLst>
                  <a:outerShdw blurRad="38100" dist="38100" dir="2700000" algn="tl">
                    <a:srgbClr val="C0C0C0"/>
                  </a:outerShdw>
                </a:effectLst>
              </a:rPr>
              <a:t>before</a:t>
            </a:r>
            <a:r>
              <a:rPr lang="en-GB" dirty="0"/>
              <a:t> data is collected (changes difficult to make once data collection starts)</a:t>
            </a:r>
          </a:p>
          <a:p>
            <a:pPr marL="640080" lvl="1" indent="-274320">
              <a:spcBef>
                <a:spcPts val="600"/>
              </a:spcBef>
              <a:spcAft>
                <a:spcPts val="600"/>
              </a:spcAft>
              <a:buFont typeface="Wingdings 2"/>
              <a:buChar char=""/>
              <a:defRPr/>
            </a:pPr>
            <a:r>
              <a:rPr lang="en-GB" dirty="0"/>
              <a:t>Good knowledge of the area under investigation (qualitative input)</a:t>
            </a:r>
          </a:p>
          <a:p>
            <a:pPr marL="640080" lvl="1" indent="-274320">
              <a:spcBef>
                <a:spcPts val="600"/>
              </a:spcBef>
              <a:spcAft>
                <a:spcPts val="600"/>
              </a:spcAft>
              <a:buFont typeface="Wingdings 2"/>
              <a:buChar char=""/>
              <a:defRPr/>
            </a:pPr>
            <a:r>
              <a:rPr lang="en-GB" dirty="0"/>
              <a:t>Knowledge of the subjects to be questioned</a:t>
            </a:r>
          </a:p>
          <a:p>
            <a:pPr marL="640080" lvl="1" indent="-274320">
              <a:spcBef>
                <a:spcPts val="600"/>
              </a:spcBef>
              <a:spcAft>
                <a:spcPts val="600"/>
              </a:spcAft>
              <a:buFont typeface="Wingdings 2"/>
              <a:buChar char=""/>
              <a:defRPr/>
            </a:pPr>
            <a:r>
              <a:rPr lang="en-GB" dirty="0"/>
              <a:t>Clear idea of the objectives of the research instrument</a:t>
            </a:r>
          </a:p>
        </p:txBody>
      </p:sp>
      <p:pic>
        <p:nvPicPr>
          <p:cNvPr id="4" name="Picture 3" descr="survey.jpg">
            <a:extLst>
              <a:ext uri="{FF2B5EF4-FFF2-40B4-BE49-F238E27FC236}">
                <a16:creationId xmlns:a16="http://schemas.microsoft.com/office/drawing/2014/main" id="{8263A689-4B5C-60DD-F4CE-F7650A388FC7}"/>
              </a:ext>
            </a:extLst>
          </p:cNvPr>
          <p:cNvPicPr>
            <a:picLocks noChangeAspect="1"/>
          </p:cNvPicPr>
          <p:nvPr/>
        </p:nvPicPr>
        <p:blipFill>
          <a:blip r:embed="rId2"/>
          <a:stretch>
            <a:fillRect/>
          </a:stretch>
        </p:blipFill>
        <p:spPr>
          <a:xfrm>
            <a:off x="9537578" y="3632736"/>
            <a:ext cx="2255837" cy="1217612"/>
          </a:xfrm>
          <a:prstGeom prst="rect">
            <a:avLst/>
          </a:prstGeom>
          <a:ln>
            <a:noFill/>
          </a:ln>
          <a:effectLst>
            <a:outerShdw blurRad="292100" dist="139700" dir="2700000" algn="tl" rotWithShape="0">
              <a:srgbClr val="333333">
                <a:alpha val="65000"/>
              </a:srgbClr>
            </a:outerShdw>
          </a:effectLst>
        </p:spPr>
      </p:pic>
      <p:sp>
        <p:nvSpPr>
          <p:cNvPr id="15365" name="Rectangle 4">
            <a:extLst>
              <a:ext uri="{FF2B5EF4-FFF2-40B4-BE49-F238E27FC236}">
                <a16:creationId xmlns:a16="http://schemas.microsoft.com/office/drawing/2014/main" id="{CDF31C17-F118-DB5E-1C04-4DCEC64F4408}"/>
              </a:ext>
            </a:extLst>
          </p:cNvPr>
          <p:cNvSpPr>
            <a:spLocks noChangeArrowheads="1"/>
          </p:cNvSpPr>
          <p:nvPr/>
        </p:nvSpPr>
        <p:spPr bwMode="auto">
          <a:xfrm>
            <a:off x="6431783" y="4850348"/>
            <a:ext cx="4572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E0752F"/>
              </a:buClr>
              <a:buSzPct val="60000"/>
              <a:buFont typeface="Wingdings" panose="05000000000000000000" pitchFamily="2" charset="2"/>
              <a:buChar char=""/>
              <a:defRPr>
                <a:solidFill>
                  <a:schemeClr val="tx1"/>
                </a:solidFill>
                <a:latin typeface="Century Schoolbook" panose="02040604050505020304" pitchFamily="18" charset="0"/>
              </a:defRPr>
            </a:lvl3pPr>
            <a:lvl4pPr marL="1600200" indent="-228600">
              <a:spcBef>
                <a:spcPct val="20000"/>
              </a:spcBef>
              <a:buClr>
                <a:srgbClr val="FEC3AE"/>
              </a:buClr>
              <a:buSzPct val="60000"/>
              <a:buFont typeface="Wingdings" panose="05000000000000000000" pitchFamily="2" charset="2"/>
              <a:buChar char=""/>
              <a:defRPr>
                <a:solidFill>
                  <a:schemeClr val="tx1"/>
                </a:solidFill>
                <a:latin typeface="Century Schoolbook" panose="02040604050505020304" pitchFamily="18"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a:spcBef>
                <a:spcPct val="0"/>
              </a:spcBef>
              <a:buClrTx/>
              <a:buSzTx/>
              <a:buFontTx/>
              <a:buNone/>
            </a:pPr>
            <a:r>
              <a:rPr lang="en-GB" altLang="en-US" sz="800" b="1">
                <a:solidFill>
                  <a:srgbClr val="000000"/>
                </a:solidFill>
                <a:latin typeface="Times New Roman" panose="02020603050405020304" pitchFamily="18" charset="0"/>
              </a:rPr>
              <a:t>http://www.survey-reviews.net/wp-content/uploads/2012/02/survey.jpg</a:t>
            </a:r>
          </a:p>
        </p:txBody>
      </p:sp>
      <p:grpSp>
        <p:nvGrpSpPr>
          <p:cNvPr id="2" name="Group 1">
            <a:extLst>
              <a:ext uri="{FF2B5EF4-FFF2-40B4-BE49-F238E27FC236}">
                <a16:creationId xmlns:a16="http://schemas.microsoft.com/office/drawing/2014/main" id="{90F4B6CD-2780-41F4-A628-FC6958F9E1B1}"/>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EBF08B74-F085-F4C9-BDC6-0C93DDD5EF95}"/>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FEFB1ABE-7C8F-C5C4-EE64-0D2D5FA8F884}"/>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C6A1831E-228F-A32A-C7C3-20A6BF541DC2}"/>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D4CA17E6-A3CA-3B20-2437-6417F9CDDB5F}"/>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5E9CD645-58D8-8ACC-EFB2-533EF5291F00}"/>
              </a:ext>
            </a:extLst>
          </p:cNvPr>
          <p:cNvSpPr>
            <a:spLocks noGrp="1"/>
          </p:cNvSpPr>
          <p:nvPr>
            <p:ph type="title"/>
          </p:nvPr>
        </p:nvSpPr>
        <p:spPr>
          <a:xfrm>
            <a:off x="494581" y="219314"/>
            <a:ext cx="11375366" cy="958850"/>
          </a:xfrm>
        </p:spPr>
        <p:txBody>
          <a:bodyPr>
            <a:normAutofit/>
          </a:bodyPr>
          <a:lstStyle/>
          <a:p>
            <a:pPr eaLnBrk="1" hangingPunct="1">
              <a:defRPr/>
            </a:pPr>
            <a:r>
              <a:rPr lang="en-GB" altLang="en-US" dirty="0"/>
              <a:t>Considerations For Quantitative Research Design</a:t>
            </a:r>
          </a:p>
        </p:txBody>
      </p:sp>
      <p:sp>
        <p:nvSpPr>
          <p:cNvPr id="3" name="Content Placeholder 2">
            <a:extLst>
              <a:ext uri="{FF2B5EF4-FFF2-40B4-BE49-F238E27FC236}">
                <a16:creationId xmlns:a16="http://schemas.microsoft.com/office/drawing/2014/main" id="{3EF2A462-9B96-46A7-9530-9452D1DA000B}"/>
              </a:ext>
            </a:extLst>
          </p:cNvPr>
          <p:cNvSpPr>
            <a:spLocks noGrp="1"/>
          </p:cNvSpPr>
          <p:nvPr>
            <p:ph idx="1"/>
          </p:nvPr>
        </p:nvSpPr>
        <p:spPr>
          <a:xfrm>
            <a:off x="1029419" y="1557338"/>
            <a:ext cx="9954883" cy="4440896"/>
          </a:xfrm>
        </p:spPr>
        <p:txBody>
          <a:bodyPr rtlCol="0">
            <a:noAutofit/>
          </a:bodyPr>
          <a:lstStyle/>
          <a:p>
            <a:pPr>
              <a:spcAft>
                <a:spcPts val="1200"/>
              </a:spcAft>
              <a:defRPr/>
            </a:pPr>
            <a:r>
              <a:rPr lang="en-GB" sz="2400" dirty="0">
                <a:solidFill>
                  <a:schemeClr val="tx1">
                    <a:lumMod val="65000"/>
                    <a:lumOff val="35000"/>
                  </a:schemeClr>
                </a:solidFill>
              </a:rPr>
              <a:t>Better response rates from interviewer-led surveys than from self-response surveys.</a:t>
            </a:r>
          </a:p>
          <a:p>
            <a:pPr>
              <a:spcAft>
                <a:spcPts val="1200"/>
              </a:spcAft>
              <a:defRPr/>
            </a:pPr>
            <a:r>
              <a:rPr lang="en-GB" sz="2400" dirty="0">
                <a:solidFill>
                  <a:schemeClr val="tx1">
                    <a:lumMod val="65000"/>
                    <a:lumOff val="35000"/>
                  </a:schemeClr>
                </a:solidFill>
              </a:rPr>
              <a:t>Self-response surveys are usually cheaper.</a:t>
            </a:r>
          </a:p>
          <a:p>
            <a:pPr>
              <a:spcAft>
                <a:spcPts val="1200"/>
              </a:spcAft>
              <a:defRPr/>
            </a:pPr>
            <a:r>
              <a:rPr lang="en-GB" sz="2400" dirty="0">
                <a:solidFill>
                  <a:schemeClr val="tx1">
                    <a:lumMod val="65000"/>
                    <a:lumOff val="35000"/>
                  </a:schemeClr>
                </a:solidFill>
              </a:rPr>
              <a:t>Interviewer-led surveys can produce richer information.</a:t>
            </a:r>
          </a:p>
          <a:p>
            <a:pPr>
              <a:spcAft>
                <a:spcPts val="1200"/>
              </a:spcAft>
              <a:defRPr/>
            </a:pPr>
            <a:r>
              <a:rPr lang="en-GB" sz="2400" dirty="0">
                <a:solidFill>
                  <a:schemeClr val="tx1">
                    <a:lumMod val="65000"/>
                    <a:lumOff val="35000"/>
                  </a:schemeClr>
                </a:solidFill>
              </a:rPr>
              <a:t>Self-response surveys can reach more people.</a:t>
            </a:r>
          </a:p>
          <a:p>
            <a:pPr>
              <a:spcAft>
                <a:spcPts val="1200"/>
              </a:spcAft>
              <a:defRPr/>
            </a:pPr>
            <a:r>
              <a:rPr lang="en-GB" sz="2400" dirty="0">
                <a:solidFill>
                  <a:schemeClr val="tx1">
                    <a:lumMod val="65000"/>
                    <a:lumOff val="35000"/>
                  </a:schemeClr>
                </a:solidFill>
              </a:rPr>
              <a:t>Online surveys are faster but have lower response rate</a:t>
            </a:r>
          </a:p>
          <a:p>
            <a:pPr>
              <a:spcAft>
                <a:spcPts val="1200"/>
              </a:spcAft>
              <a:defRPr/>
            </a:pPr>
            <a:r>
              <a:rPr lang="en-GB" sz="2400" dirty="0">
                <a:solidFill>
                  <a:schemeClr val="tx1">
                    <a:lumMod val="65000"/>
                    <a:lumOff val="35000"/>
                  </a:schemeClr>
                </a:solidFill>
              </a:rPr>
              <a:t>The quality of online surveys is more difficult to control</a:t>
            </a:r>
          </a:p>
          <a:p>
            <a:pPr>
              <a:spcAft>
                <a:spcPts val="1200"/>
              </a:spcAft>
              <a:defRPr/>
            </a:pPr>
            <a:r>
              <a:rPr lang="en-GB" sz="2400" dirty="0">
                <a:solidFill>
                  <a:schemeClr val="tx1">
                    <a:lumMod val="65000"/>
                    <a:lumOff val="35000"/>
                  </a:schemeClr>
                </a:solidFill>
              </a:rPr>
              <a:t>Make sure you choose online survey software carefully</a:t>
            </a:r>
          </a:p>
        </p:txBody>
      </p:sp>
      <p:grpSp>
        <p:nvGrpSpPr>
          <p:cNvPr id="2" name="Group 1">
            <a:extLst>
              <a:ext uri="{FF2B5EF4-FFF2-40B4-BE49-F238E27FC236}">
                <a16:creationId xmlns:a16="http://schemas.microsoft.com/office/drawing/2014/main" id="{4B2456EB-A495-BEE5-8F9C-BE5B7548B231}"/>
              </a:ext>
            </a:extLst>
          </p:cNvPr>
          <p:cNvGrpSpPr/>
          <p:nvPr/>
        </p:nvGrpSpPr>
        <p:grpSpPr>
          <a:xfrm>
            <a:off x="0" y="6188015"/>
            <a:ext cx="12192000" cy="669986"/>
            <a:chOff x="0" y="5578608"/>
            <a:chExt cx="12192000" cy="1279393"/>
          </a:xfrm>
        </p:grpSpPr>
        <p:pic>
          <p:nvPicPr>
            <p:cNvPr id="4" name="Picture 3">
              <a:extLst>
                <a:ext uri="{FF2B5EF4-FFF2-40B4-BE49-F238E27FC236}">
                  <a16:creationId xmlns:a16="http://schemas.microsoft.com/office/drawing/2014/main" id="{AD236008-7018-0410-C487-801059B82745}"/>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EB571221-375E-74F9-7EA3-00F92D52D33A}"/>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ECFBA36A-37D5-8891-CA3F-5CF9DDF14C88}"/>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4FBC2B9C-1063-1C5C-D0F8-4EF8CD366600}"/>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3A4CCF67-6531-5A47-50D1-4C3FE4144119}"/>
              </a:ext>
            </a:extLst>
          </p:cNvPr>
          <p:cNvSpPr>
            <a:spLocks noGrp="1"/>
          </p:cNvSpPr>
          <p:nvPr>
            <p:ph type="title"/>
          </p:nvPr>
        </p:nvSpPr>
        <p:spPr>
          <a:xfrm>
            <a:off x="2462214" y="382589"/>
            <a:ext cx="7634287" cy="669925"/>
          </a:xfrm>
        </p:spPr>
        <p:txBody>
          <a:bodyPr>
            <a:normAutofit fontScale="90000"/>
          </a:bodyPr>
          <a:lstStyle/>
          <a:p>
            <a:pPr eaLnBrk="1" hangingPunct="1">
              <a:defRPr/>
            </a:pPr>
            <a:r>
              <a:rPr lang="en-GB" altLang="en-US"/>
              <a:t>Who Are your respondents?</a:t>
            </a:r>
          </a:p>
        </p:txBody>
      </p:sp>
      <p:pic>
        <p:nvPicPr>
          <p:cNvPr id="18435" name="Picture 2" descr="Image result for survey for children">
            <a:extLst>
              <a:ext uri="{FF2B5EF4-FFF2-40B4-BE49-F238E27FC236}">
                <a16:creationId xmlns:a16="http://schemas.microsoft.com/office/drawing/2014/main" id="{C9B83D45-1DB4-7242-AF33-57733B7448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9602" y="1463675"/>
            <a:ext cx="2729406" cy="3857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2">
            <a:extLst>
              <a:ext uri="{FF2B5EF4-FFF2-40B4-BE49-F238E27FC236}">
                <a16:creationId xmlns:a16="http://schemas.microsoft.com/office/drawing/2014/main" id="{96165B26-ED50-7A18-7E88-BDD971580EEA}"/>
              </a:ext>
            </a:extLst>
          </p:cNvPr>
          <p:cNvSpPr>
            <a:spLocks noChangeArrowheads="1"/>
          </p:cNvSpPr>
          <p:nvPr/>
        </p:nvSpPr>
        <p:spPr bwMode="auto">
          <a:xfrm>
            <a:off x="7385545" y="5520894"/>
            <a:ext cx="23034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r>
              <a:rPr lang="en-GB" altLang="en-US" sz="800" dirty="0">
                <a:latin typeface="Gill Sans MT" panose="020B0502020104020203" pitchFamily="34" charset="0"/>
              </a:rPr>
              <a:t>http://www.sheffkids.co.uk/adultssite/documents/Wisewood%20questionnaire.pdf</a:t>
            </a:r>
          </a:p>
        </p:txBody>
      </p:sp>
      <p:pic>
        <p:nvPicPr>
          <p:cNvPr id="18437" name="Picture 2" descr="Image result for professional questionnaire design&quot;">
            <a:extLst>
              <a:ext uri="{FF2B5EF4-FFF2-40B4-BE49-F238E27FC236}">
                <a16:creationId xmlns:a16="http://schemas.microsoft.com/office/drawing/2014/main" id="{DFFD93A1-E3E9-AA35-2E16-A4A6357B64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2" y="1044575"/>
            <a:ext cx="3984182" cy="4816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Content Placeholder 1">
            <a:extLst>
              <a:ext uri="{FF2B5EF4-FFF2-40B4-BE49-F238E27FC236}">
                <a16:creationId xmlns:a16="http://schemas.microsoft.com/office/drawing/2014/main" id="{D8EC27FD-DF9E-CCBA-AEF1-F236325D89D4}"/>
              </a:ext>
            </a:extLst>
          </p:cNvPr>
          <p:cNvSpPr>
            <a:spLocks noGrp="1"/>
          </p:cNvSpPr>
          <p:nvPr>
            <p:ph sz="quarter" idx="1"/>
          </p:nvPr>
        </p:nvSpPr>
        <p:spPr>
          <a:xfrm>
            <a:off x="2369256" y="5860619"/>
            <a:ext cx="2808287" cy="261937"/>
          </a:xfrm>
        </p:spPr>
        <p:txBody>
          <a:bodyPr/>
          <a:lstStyle/>
          <a:p>
            <a:pPr marL="0" indent="0">
              <a:buNone/>
            </a:pPr>
            <a:r>
              <a:rPr lang="en-GB" altLang="en-US" sz="800" dirty="0"/>
              <a:t>http://apian.com/landing/market-research.php</a:t>
            </a:r>
          </a:p>
        </p:txBody>
      </p:sp>
      <p:grpSp>
        <p:nvGrpSpPr>
          <p:cNvPr id="2" name="Group 1">
            <a:extLst>
              <a:ext uri="{FF2B5EF4-FFF2-40B4-BE49-F238E27FC236}">
                <a16:creationId xmlns:a16="http://schemas.microsoft.com/office/drawing/2014/main" id="{D9277637-3866-C019-4280-6BE30CD723CD}"/>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6D196A0D-45B3-3CA7-B103-181AE1FBB0F2}"/>
                </a:ext>
              </a:extLst>
            </p:cNvPr>
            <p:cNvPicPr>
              <a:picLocks noChangeAspect="1"/>
            </p:cNvPicPr>
            <p:nvPr/>
          </p:nvPicPr>
          <p:blipFill rotWithShape="1">
            <a:blip r:embed="rId5"/>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19234DA8-26BC-C993-22C9-8B519D0DE433}"/>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421B5FB8-3811-AF88-543C-CA96430C6474}"/>
                  </a:ext>
                </a:extLst>
              </p:cNvPr>
              <p:cNvPicPr>
                <a:picLocks noChangeAspect="1"/>
              </p:cNvPicPr>
              <p:nvPr/>
            </p:nvPicPr>
            <p:blipFill rotWithShape="1">
              <a:blip r:embed="rId6"/>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0E31F5BA-08E1-C40C-D976-9CD14E48D026}"/>
                  </a:ext>
                </a:extLst>
              </p:cNvPr>
              <p:cNvPicPr>
                <a:picLocks noChangeAspect="1"/>
              </p:cNvPicPr>
              <p:nvPr/>
            </p:nvPicPr>
            <p:blipFill rotWithShape="1">
              <a:blip r:embed="rId7"/>
              <a:srcRect l="44460" t="53448" r="30342" b="33142"/>
              <a:stretch/>
            </p:blipFill>
            <p:spPr>
              <a:xfrm>
                <a:off x="0" y="5578609"/>
                <a:ext cx="5263763" cy="1279392"/>
              </a:xfrm>
              <a:prstGeom prst="rect">
                <a:avLst/>
              </a:prstGeom>
            </p:spPr>
          </p:pic>
        </p:grpSp>
      </p:gr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FDA11E20-5393-4B47-AFA1-CD0193BB8AD9}"/>
              </a:ext>
            </a:extLst>
          </p:cNvPr>
          <p:cNvSpPr>
            <a:spLocks noGrp="1"/>
          </p:cNvSpPr>
          <p:nvPr>
            <p:ph type="title"/>
          </p:nvPr>
        </p:nvSpPr>
        <p:spPr>
          <a:xfrm>
            <a:off x="2506664" y="457200"/>
            <a:ext cx="7045325" cy="668338"/>
          </a:xfrm>
        </p:spPr>
        <p:txBody>
          <a:bodyPr>
            <a:normAutofit fontScale="90000"/>
          </a:bodyPr>
          <a:lstStyle/>
          <a:p>
            <a:pPr eaLnBrk="1" hangingPunct="1">
              <a:defRPr/>
            </a:pPr>
            <a:r>
              <a:rPr lang="en-GB" altLang="en-US" dirty="0"/>
              <a:t>More considerations</a:t>
            </a:r>
          </a:p>
        </p:txBody>
      </p:sp>
      <p:sp>
        <p:nvSpPr>
          <p:cNvPr id="20483" name="Content Placeholder 2">
            <a:extLst>
              <a:ext uri="{FF2B5EF4-FFF2-40B4-BE49-F238E27FC236}">
                <a16:creationId xmlns:a16="http://schemas.microsoft.com/office/drawing/2014/main" id="{25FB26E5-C6C0-BE43-052F-97A485FBC9BE}"/>
              </a:ext>
            </a:extLst>
          </p:cNvPr>
          <p:cNvSpPr>
            <a:spLocks noGrp="1"/>
          </p:cNvSpPr>
          <p:nvPr>
            <p:ph idx="1"/>
          </p:nvPr>
        </p:nvSpPr>
        <p:spPr>
          <a:xfrm>
            <a:off x="1063925" y="1178944"/>
            <a:ext cx="8961138" cy="4410646"/>
          </a:xfrm>
        </p:spPr>
        <p:txBody>
          <a:bodyPr>
            <a:normAutofit/>
          </a:bodyPr>
          <a:lstStyle/>
          <a:p>
            <a:pPr>
              <a:spcAft>
                <a:spcPts val="1200"/>
              </a:spcAft>
            </a:pPr>
            <a:r>
              <a:rPr lang="en-GB" altLang="en-US" dirty="0"/>
              <a:t>Will the survey be completed right after the event, or sometime after?</a:t>
            </a:r>
          </a:p>
          <a:p>
            <a:pPr>
              <a:spcAft>
                <a:spcPts val="1200"/>
              </a:spcAft>
            </a:pPr>
            <a:r>
              <a:rPr lang="en-GB" altLang="en-US" dirty="0"/>
              <a:t>Will it be completed in front of other people or in private?</a:t>
            </a:r>
          </a:p>
          <a:p>
            <a:pPr eaLnBrk="1" hangingPunct="1"/>
            <a:r>
              <a:rPr lang="en-GB" altLang="en-US" dirty="0"/>
              <a:t>Many people are poor at estimating numerical info about their lives. </a:t>
            </a:r>
          </a:p>
          <a:p>
            <a:pPr eaLnBrk="1" hangingPunct="1"/>
            <a:r>
              <a:rPr lang="en-GB" altLang="en-US" dirty="0"/>
              <a:t>The more common the event the shorter a person’s window of recall is.</a:t>
            </a:r>
          </a:p>
          <a:p>
            <a:pPr eaLnBrk="1" hangingPunct="1"/>
            <a:r>
              <a:rPr lang="en-GB" altLang="en-US" dirty="0"/>
              <a:t>People’s behaviour does not necessarily reflect what they say in a questionnaire</a:t>
            </a:r>
          </a:p>
        </p:txBody>
      </p:sp>
      <p:grpSp>
        <p:nvGrpSpPr>
          <p:cNvPr id="2" name="Group 1">
            <a:extLst>
              <a:ext uri="{FF2B5EF4-FFF2-40B4-BE49-F238E27FC236}">
                <a16:creationId xmlns:a16="http://schemas.microsoft.com/office/drawing/2014/main" id="{11CF5125-5720-06D9-ECDC-762E725C731D}"/>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D45B2097-436E-A8CF-4355-9D94C1EEC26F}"/>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A7D0E2B2-96D6-F955-7F21-0A839BDA19CB}"/>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5080CEF2-5ABB-F6D0-70CB-CB9E3D4848A5}"/>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1931C05F-46F5-CBE7-41AC-36B8DE0A0FD8}"/>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06B936E7-09E0-0E0D-4203-18397CB2F724}"/>
              </a:ext>
            </a:extLst>
          </p:cNvPr>
          <p:cNvSpPr>
            <a:spLocks noGrp="1"/>
          </p:cNvSpPr>
          <p:nvPr>
            <p:ph type="title"/>
          </p:nvPr>
        </p:nvSpPr>
        <p:spPr>
          <a:xfrm>
            <a:off x="709398" y="43952"/>
            <a:ext cx="4237037" cy="749300"/>
          </a:xfrm>
        </p:spPr>
        <p:txBody>
          <a:bodyPr/>
          <a:lstStyle/>
          <a:p>
            <a:pPr eaLnBrk="1" hangingPunct="1">
              <a:defRPr/>
            </a:pPr>
            <a:r>
              <a:rPr lang="en-GB" altLang="en-US" dirty="0"/>
              <a:t>Type of questions</a:t>
            </a:r>
          </a:p>
        </p:txBody>
      </p:sp>
      <p:pic>
        <p:nvPicPr>
          <p:cNvPr id="4" name="Picture 3">
            <a:extLst>
              <a:ext uri="{FF2B5EF4-FFF2-40B4-BE49-F238E27FC236}">
                <a16:creationId xmlns:a16="http://schemas.microsoft.com/office/drawing/2014/main" id="{5240E1DF-4D51-47D8-9756-28DA59ED7FC2}"/>
              </a:ext>
            </a:extLst>
          </p:cNvPr>
          <p:cNvPicPr>
            <a:picLocks noChangeAspect="1"/>
          </p:cNvPicPr>
          <p:nvPr/>
        </p:nvPicPr>
        <p:blipFill>
          <a:blip r:embed="rId2"/>
          <a:stretch>
            <a:fillRect/>
          </a:stretch>
        </p:blipFill>
        <p:spPr>
          <a:xfrm>
            <a:off x="10268451" y="163908"/>
            <a:ext cx="1834267" cy="1744971"/>
          </a:xfrm>
          <a:prstGeom prst="rect">
            <a:avLst/>
          </a:prstGeom>
          <a:ln>
            <a:noFill/>
          </a:ln>
          <a:effectLst>
            <a:softEdge rad="112500"/>
          </a:effectLst>
        </p:spPr>
      </p:pic>
      <p:sp>
        <p:nvSpPr>
          <p:cNvPr id="82948" name="TextBox 2">
            <a:extLst>
              <a:ext uri="{FF2B5EF4-FFF2-40B4-BE49-F238E27FC236}">
                <a16:creationId xmlns:a16="http://schemas.microsoft.com/office/drawing/2014/main" id="{5193B792-F1CE-21A6-35E1-703559EBF9AE}"/>
              </a:ext>
            </a:extLst>
          </p:cNvPr>
          <p:cNvSpPr txBox="1">
            <a:spLocks noChangeArrowheads="1"/>
          </p:cNvSpPr>
          <p:nvPr/>
        </p:nvSpPr>
        <p:spPr bwMode="auto">
          <a:xfrm>
            <a:off x="134304" y="564566"/>
            <a:ext cx="78389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lgn="ctr" eaLnBrk="1" hangingPunct="1">
              <a:spcBef>
                <a:spcPct val="0"/>
              </a:spcBef>
              <a:spcAft>
                <a:spcPct val="0"/>
              </a:spcAft>
              <a:buClrTx/>
              <a:buSzTx/>
              <a:buFontTx/>
              <a:buNone/>
              <a:defRPr/>
            </a:pPr>
            <a:r>
              <a:rPr lang="en-GB" altLang="en-US" sz="1800" i="1" dirty="0">
                <a:latin typeface="+mn-lt"/>
              </a:rPr>
              <a:t>The type of question determines your analysis – you cannot go back!</a:t>
            </a:r>
          </a:p>
        </p:txBody>
      </p:sp>
      <p:sp>
        <p:nvSpPr>
          <p:cNvPr id="82949" name="TextBox 4">
            <a:extLst>
              <a:ext uri="{FF2B5EF4-FFF2-40B4-BE49-F238E27FC236}">
                <a16:creationId xmlns:a16="http://schemas.microsoft.com/office/drawing/2014/main" id="{103030E2-7FEB-F4D4-2E22-EF2701595643}"/>
              </a:ext>
            </a:extLst>
          </p:cNvPr>
          <p:cNvSpPr txBox="1">
            <a:spLocks noChangeArrowheads="1"/>
          </p:cNvSpPr>
          <p:nvPr/>
        </p:nvSpPr>
        <p:spPr bwMode="auto">
          <a:xfrm>
            <a:off x="359200" y="963774"/>
            <a:ext cx="1025129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defTabSz="4572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marL="457200" indent="-457200" eaLnBrk="1" hangingPunct="1">
              <a:spcBef>
                <a:spcPct val="0"/>
              </a:spcBef>
              <a:spcAft>
                <a:spcPct val="0"/>
              </a:spcAft>
              <a:buClrTx/>
              <a:buSzTx/>
              <a:buFont typeface="Wingdings" panose="05000000000000000000" pitchFamily="2" charset="2"/>
              <a:buChar char="Ø"/>
              <a:defRPr/>
            </a:pPr>
            <a:r>
              <a:rPr lang="en-GB" altLang="en-US" sz="2800" dirty="0">
                <a:solidFill>
                  <a:srgbClr val="FF0000"/>
                </a:solidFill>
                <a:latin typeface="+mn-lt"/>
              </a:rPr>
              <a:t>Categorical questions </a:t>
            </a:r>
            <a:r>
              <a:rPr lang="en-GB" altLang="en-US" sz="2800" dirty="0">
                <a:latin typeface="+mn-lt"/>
              </a:rPr>
              <a:t>– the answers are distinct categories that do not overlap (colours, gender, nationality </a:t>
            </a:r>
            <a:r>
              <a:rPr lang="en-GB" altLang="en-US" sz="2800" dirty="0" err="1">
                <a:latin typeface="+mn-lt"/>
              </a:rPr>
              <a:t>etc</a:t>
            </a:r>
            <a:r>
              <a:rPr lang="en-GB" altLang="en-US" sz="2800" dirty="0">
                <a:latin typeface="+mn-lt"/>
              </a:rPr>
              <a:t>)</a:t>
            </a:r>
          </a:p>
          <a:p>
            <a:pPr marL="457200" indent="-457200" eaLnBrk="1" hangingPunct="1">
              <a:spcBef>
                <a:spcPct val="0"/>
              </a:spcBef>
              <a:spcAft>
                <a:spcPct val="0"/>
              </a:spcAft>
              <a:buClrTx/>
              <a:buSzTx/>
              <a:buFont typeface="Wingdings" panose="05000000000000000000" pitchFamily="2" charset="2"/>
              <a:buChar char="Ø"/>
              <a:defRPr/>
            </a:pPr>
            <a:r>
              <a:rPr lang="en-GB" altLang="en-US" sz="2800" dirty="0">
                <a:solidFill>
                  <a:srgbClr val="FF0000"/>
                </a:solidFill>
                <a:latin typeface="+mn-lt"/>
              </a:rPr>
              <a:t>Ordinal questions </a:t>
            </a:r>
            <a:r>
              <a:rPr lang="en-GB" altLang="en-US" sz="2800" dirty="0">
                <a:latin typeface="+mn-lt"/>
              </a:rPr>
              <a:t>– the answers are categories that have an inherent order but uneven intervals (e.g. 1 week, 1 month, 1 year)</a:t>
            </a:r>
          </a:p>
          <a:p>
            <a:pPr marL="457200" indent="-457200" eaLnBrk="1" hangingPunct="1">
              <a:spcBef>
                <a:spcPct val="0"/>
              </a:spcBef>
              <a:spcAft>
                <a:spcPct val="0"/>
              </a:spcAft>
              <a:buClrTx/>
              <a:buSzTx/>
              <a:buFont typeface="Wingdings" panose="05000000000000000000" pitchFamily="2" charset="2"/>
              <a:buChar char="Ø"/>
              <a:defRPr/>
            </a:pPr>
            <a:r>
              <a:rPr lang="en-GB" altLang="en-US" sz="2800" dirty="0">
                <a:solidFill>
                  <a:srgbClr val="FF0000"/>
                </a:solidFill>
                <a:latin typeface="+mn-lt"/>
              </a:rPr>
              <a:t>Interval questions </a:t>
            </a:r>
            <a:r>
              <a:rPr lang="en-GB" altLang="en-US" sz="2800" dirty="0">
                <a:latin typeface="+mn-lt"/>
              </a:rPr>
              <a:t>– the answer categories have an order with a specific interval (e.g. Strongly Agree, Agree, Neutral, Disagree and Strongly Disagree) Sometimes that even interval is assumed!</a:t>
            </a:r>
          </a:p>
          <a:p>
            <a:pPr marL="457200" indent="-457200" eaLnBrk="1" hangingPunct="1">
              <a:spcBef>
                <a:spcPct val="0"/>
              </a:spcBef>
              <a:spcAft>
                <a:spcPct val="0"/>
              </a:spcAft>
              <a:buClrTx/>
              <a:buSzTx/>
              <a:buFont typeface="Wingdings" panose="05000000000000000000" pitchFamily="2" charset="2"/>
              <a:buChar char="Ø"/>
              <a:defRPr/>
            </a:pPr>
            <a:r>
              <a:rPr lang="en-GB" altLang="en-US" sz="2800" dirty="0">
                <a:solidFill>
                  <a:srgbClr val="FF0000"/>
                </a:solidFill>
                <a:latin typeface="+mn-lt"/>
              </a:rPr>
              <a:t>Ratio questions </a:t>
            </a:r>
            <a:r>
              <a:rPr lang="en-GB" altLang="en-US" sz="2800" dirty="0">
                <a:latin typeface="+mn-lt"/>
              </a:rPr>
              <a:t>– the same as Interval questions but with a true (meaningful) zero (e.g. money)</a:t>
            </a:r>
          </a:p>
          <a:p>
            <a:pPr eaLnBrk="1" hangingPunct="1">
              <a:spcBef>
                <a:spcPct val="0"/>
              </a:spcBef>
              <a:spcAft>
                <a:spcPct val="0"/>
              </a:spcAft>
              <a:buClrTx/>
              <a:buSzTx/>
              <a:buFontTx/>
              <a:buNone/>
              <a:defRPr/>
            </a:pPr>
            <a:r>
              <a:rPr lang="en-GB" altLang="en-US" sz="2800" i="1" dirty="0">
                <a:solidFill>
                  <a:srgbClr val="C00000"/>
                </a:solidFill>
                <a:latin typeface="+mn-lt"/>
              </a:rPr>
              <a:t>In practice, categorical and ordinal questions are often treated the same; and interval and ratio questions are often treated the same</a:t>
            </a:r>
          </a:p>
        </p:txBody>
      </p:sp>
      <p:grpSp>
        <p:nvGrpSpPr>
          <p:cNvPr id="2" name="Group 1">
            <a:extLst>
              <a:ext uri="{FF2B5EF4-FFF2-40B4-BE49-F238E27FC236}">
                <a16:creationId xmlns:a16="http://schemas.microsoft.com/office/drawing/2014/main" id="{8BDB7E16-11E2-B5FA-391F-1DDAB2692574}"/>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2DDE48CB-2F53-1B86-1934-C74930E18141}"/>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6566A4D5-BC90-C6EE-261F-030548EF39B9}"/>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BCCDC2EC-2F39-9DF3-004D-7E8DD51363DF}"/>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FDE7FBE6-6BA3-5BD2-B8CC-1E79E90919B9}"/>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pic>
        <p:nvPicPr>
          <p:cNvPr id="8" name="Picture 7">
            <a:extLst>
              <a:ext uri="{FF2B5EF4-FFF2-40B4-BE49-F238E27FC236}">
                <a16:creationId xmlns:a16="http://schemas.microsoft.com/office/drawing/2014/main" id="{507FF9F3-9CE9-ED21-4A61-335BDC6F8DA8}"/>
              </a:ext>
            </a:extLst>
          </p:cNvPr>
          <p:cNvPicPr>
            <a:picLocks noChangeAspect="1"/>
          </p:cNvPicPr>
          <p:nvPr/>
        </p:nvPicPr>
        <p:blipFill>
          <a:blip r:embed="rId6"/>
          <a:srcRect t="9552" r="83161" b="13069"/>
          <a:stretch>
            <a:fillRect/>
          </a:stretch>
        </p:blipFill>
        <p:spPr>
          <a:xfrm>
            <a:off x="10831926" y="1974201"/>
            <a:ext cx="1000874" cy="408317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0AF33-C9E6-EC1D-918E-DBE05EA588AF}"/>
              </a:ext>
            </a:extLst>
          </p:cNvPr>
          <p:cNvSpPr>
            <a:spLocks noGrp="1"/>
          </p:cNvSpPr>
          <p:nvPr>
            <p:ph type="title"/>
          </p:nvPr>
        </p:nvSpPr>
        <p:spPr/>
        <p:txBody>
          <a:bodyPr/>
          <a:lstStyle/>
          <a:p>
            <a:r>
              <a:rPr lang="en-US" dirty="0"/>
              <a:t>Example</a:t>
            </a:r>
            <a:endParaRPr lang="en-GB" dirty="0"/>
          </a:p>
        </p:txBody>
      </p:sp>
      <p:pic>
        <p:nvPicPr>
          <p:cNvPr id="5" name="Picture 4">
            <a:extLst>
              <a:ext uri="{FF2B5EF4-FFF2-40B4-BE49-F238E27FC236}">
                <a16:creationId xmlns:a16="http://schemas.microsoft.com/office/drawing/2014/main" id="{CB22F276-7F97-BD63-6D18-5706DC3C2483}"/>
              </a:ext>
            </a:extLst>
          </p:cNvPr>
          <p:cNvPicPr>
            <a:picLocks noChangeAspect="1"/>
          </p:cNvPicPr>
          <p:nvPr/>
        </p:nvPicPr>
        <p:blipFill>
          <a:blip r:embed="rId2"/>
          <a:stretch>
            <a:fillRect/>
          </a:stretch>
        </p:blipFill>
        <p:spPr>
          <a:xfrm>
            <a:off x="878928" y="1502032"/>
            <a:ext cx="10596281" cy="4878640"/>
          </a:xfrm>
          <a:prstGeom prst="rect">
            <a:avLst/>
          </a:prstGeom>
        </p:spPr>
      </p:pic>
    </p:spTree>
    <p:extLst>
      <p:ext uri="{BB962C8B-B14F-4D97-AF65-F5344CB8AC3E}">
        <p14:creationId xmlns:p14="http://schemas.microsoft.com/office/powerpoint/2010/main" val="10400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E38B3-8ADA-3D56-4F9E-1B487D6D973C}"/>
              </a:ext>
            </a:extLst>
          </p:cNvPr>
          <p:cNvSpPr>
            <a:spLocks noGrp="1"/>
          </p:cNvSpPr>
          <p:nvPr>
            <p:ph type="title"/>
          </p:nvPr>
        </p:nvSpPr>
        <p:spPr/>
        <p:txBody>
          <a:bodyPr/>
          <a:lstStyle/>
          <a:p>
            <a:r>
              <a:rPr lang="en-US" dirty="0"/>
              <a:t>Example</a:t>
            </a:r>
            <a:endParaRPr lang="en-GB" dirty="0"/>
          </a:p>
        </p:txBody>
      </p:sp>
      <p:pic>
        <p:nvPicPr>
          <p:cNvPr id="1026" name="Picture 2" descr="8 Variables and data types">
            <a:extLst>
              <a:ext uri="{FF2B5EF4-FFF2-40B4-BE49-F238E27FC236}">
                <a16:creationId xmlns:a16="http://schemas.microsoft.com/office/drawing/2014/main" id="{C8747A0A-D288-6BD5-605D-497077728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8597" y="1478814"/>
            <a:ext cx="8915886" cy="4623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34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id="{E239035D-80BB-FE43-8164-4C60F4139428}"/>
              </a:ext>
            </a:extLst>
          </p:cNvPr>
          <p:cNvSpPr>
            <a:spLocks noGrp="1"/>
          </p:cNvSpPr>
          <p:nvPr>
            <p:ph type="title"/>
          </p:nvPr>
        </p:nvSpPr>
        <p:spPr>
          <a:xfrm>
            <a:off x="2506663" y="457201"/>
            <a:ext cx="5173662" cy="1458913"/>
          </a:xfrm>
        </p:spPr>
        <p:txBody>
          <a:bodyPr/>
          <a:lstStyle/>
          <a:p>
            <a:pPr eaLnBrk="1" hangingPunct="1">
              <a:defRPr/>
            </a:pPr>
            <a:r>
              <a:rPr lang="en-GB" altLang="en-US"/>
              <a:t>Question wording</a:t>
            </a:r>
          </a:p>
        </p:txBody>
      </p:sp>
      <p:sp>
        <p:nvSpPr>
          <p:cNvPr id="23555" name="Content Placeholder 2">
            <a:extLst>
              <a:ext uri="{FF2B5EF4-FFF2-40B4-BE49-F238E27FC236}">
                <a16:creationId xmlns:a16="http://schemas.microsoft.com/office/drawing/2014/main" id="{D1E86930-EE2E-DFFB-DF82-227F2DC925EA}"/>
              </a:ext>
            </a:extLst>
          </p:cNvPr>
          <p:cNvSpPr>
            <a:spLocks noGrp="1"/>
          </p:cNvSpPr>
          <p:nvPr>
            <p:ph idx="1"/>
          </p:nvPr>
        </p:nvSpPr>
        <p:spPr>
          <a:xfrm>
            <a:off x="902898" y="1593012"/>
            <a:ext cx="9943381" cy="3812876"/>
          </a:xfrm>
        </p:spPr>
        <p:txBody>
          <a:bodyPr/>
          <a:lstStyle/>
          <a:p>
            <a:pPr eaLnBrk="1" hangingPunct="1"/>
            <a:r>
              <a:rPr lang="en-GB" altLang="en-US" dirty="0"/>
              <a:t>Keep questions as short as possible</a:t>
            </a:r>
          </a:p>
          <a:p>
            <a:pPr lvl="1" eaLnBrk="1" hangingPunct="1"/>
            <a:r>
              <a:rPr lang="en-GB" altLang="en-US" dirty="0"/>
              <a:t>Max 16 words.</a:t>
            </a:r>
          </a:p>
          <a:p>
            <a:pPr eaLnBrk="1" hangingPunct="1"/>
            <a:r>
              <a:rPr lang="en-GB" altLang="en-US" dirty="0"/>
              <a:t>Consider providing medium length (30 word) introductions to groups of related questions (context is vital!) </a:t>
            </a:r>
          </a:p>
          <a:p>
            <a:pPr eaLnBrk="1" hangingPunct="1"/>
            <a:r>
              <a:rPr lang="en-GB" altLang="en-US" dirty="0"/>
              <a:t>Use open-ended questions sparingly</a:t>
            </a:r>
          </a:p>
        </p:txBody>
      </p:sp>
      <p:sp>
        <p:nvSpPr>
          <p:cNvPr id="23556" name="Slide Number Placeholder 4">
            <a:extLst>
              <a:ext uri="{FF2B5EF4-FFF2-40B4-BE49-F238E27FC236}">
                <a16:creationId xmlns:a16="http://schemas.microsoft.com/office/drawing/2014/main" id="{55AD6950-B7A7-A43C-852D-822C1F407FF5}"/>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DEB123A9-4698-4732-8771-225F9B82157C}" type="slidenum">
              <a:rPr lang="en-GB" altLang="en-US">
                <a:solidFill>
                  <a:schemeClr val="tx2"/>
                </a:solidFill>
              </a:rPr>
              <a:pPr algn="l"/>
              <a:t>18</a:t>
            </a:fld>
            <a:endParaRPr lang="en-GB" altLang="en-US">
              <a:solidFill>
                <a:schemeClr val="tx2"/>
              </a:solidFill>
            </a:endParaRPr>
          </a:p>
        </p:txBody>
      </p:sp>
      <p:grpSp>
        <p:nvGrpSpPr>
          <p:cNvPr id="2" name="Group 1">
            <a:extLst>
              <a:ext uri="{FF2B5EF4-FFF2-40B4-BE49-F238E27FC236}">
                <a16:creationId xmlns:a16="http://schemas.microsoft.com/office/drawing/2014/main" id="{25FC6A62-7253-1A49-76EF-58452598D9B3}"/>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18F98595-C808-9E7A-92AD-4BFBC82B9250}"/>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6ABDD805-8BDE-2DA5-E9EE-D6CA2793163B}"/>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652685E9-6810-FC60-740E-06E2C0175177}"/>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E5B5A998-0754-CBEA-13A3-570C795C15C9}"/>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671D7F11-2C6F-566B-9A62-85DED0079A9D}"/>
              </a:ext>
            </a:extLst>
          </p:cNvPr>
          <p:cNvSpPr>
            <a:spLocks noGrp="1" noChangeArrowheads="1"/>
          </p:cNvSpPr>
          <p:nvPr>
            <p:ph type="title"/>
          </p:nvPr>
        </p:nvSpPr>
        <p:spPr>
          <a:xfrm>
            <a:off x="3216275" y="115889"/>
            <a:ext cx="6781800" cy="865187"/>
          </a:xfrm>
        </p:spPr>
        <p:txBody>
          <a:bodyPr/>
          <a:lstStyle/>
          <a:p>
            <a:pPr>
              <a:defRPr/>
            </a:pPr>
            <a:r>
              <a:rPr lang="en-GB" altLang="en-US" dirty="0"/>
              <a:t>Responses and scales</a:t>
            </a:r>
            <a:endParaRPr lang="en-US" altLang="en-US" dirty="0"/>
          </a:p>
        </p:txBody>
      </p:sp>
      <p:sp>
        <p:nvSpPr>
          <p:cNvPr id="200707" name="Rectangle 3">
            <a:extLst>
              <a:ext uri="{FF2B5EF4-FFF2-40B4-BE49-F238E27FC236}">
                <a16:creationId xmlns:a16="http://schemas.microsoft.com/office/drawing/2014/main" id="{C655D28E-5D54-3E71-17CD-30DD90A4220E}"/>
              </a:ext>
            </a:extLst>
          </p:cNvPr>
          <p:cNvSpPr>
            <a:spLocks noGrp="1" noChangeArrowheads="1"/>
          </p:cNvSpPr>
          <p:nvPr>
            <p:ph sz="quarter" idx="1"/>
          </p:nvPr>
        </p:nvSpPr>
        <p:spPr>
          <a:xfrm>
            <a:off x="1075426" y="1524000"/>
            <a:ext cx="9268724" cy="4419600"/>
          </a:xfrm>
        </p:spPr>
        <p:txBody>
          <a:bodyPr>
            <a:normAutofit lnSpcReduction="10000"/>
          </a:bodyPr>
          <a:lstStyle/>
          <a:p>
            <a:pPr marL="274320" indent="-274320">
              <a:spcBef>
                <a:spcPct val="50000"/>
              </a:spcBef>
              <a:buFont typeface="Wingdings"/>
              <a:buChar char=""/>
              <a:defRPr/>
            </a:pPr>
            <a:r>
              <a:rPr lang="en-US" dirty="0"/>
              <a:t>Are the response options clear and complete?</a:t>
            </a:r>
            <a:endParaRPr lang="en-GB" dirty="0"/>
          </a:p>
          <a:p>
            <a:pPr marL="274320" indent="-274320">
              <a:spcBef>
                <a:spcPct val="50000"/>
              </a:spcBef>
              <a:buFont typeface="Wingdings"/>
              <a:buChar char=""/>
              <a:defRPr/>
            </a:pPr>
            <a:r>
              <a:rPr lang="en-GB" dirty="0"/>
              <a:t>How many response categories are required?</a:t>
            </a:r>
          </a:p>
          <a:p>
            <a:pPr marL="274320" indent="-274320">
              <a:spcBef>
                <a:spcPct val="50000"/>
              </a:spcBef>
              <a:buFont typeface="Wingdings"/>
              <a:buChar char=""/>
              <a:defRPr/>
            </a:pPr>
            <a:r>
              <a:rPr lang="en-GB" dirty="0"/>
              <a:t>How do the response options link with the planned analysis? (Will you get what you need?)</a:t>
            </a:r>
          </a:p>
          <a:p>
            <a:pPr marL="274320" indent="-274320">
              <a:buFont typeface="Wingdings"/>
              <a:buChar char=""/>
              <a:defRPr/>
            </a:pPr>
            <a:r>
              <a:rPr lang="en-US" dirty="0"/>
              <a:t>Is the question necessary?</a:t>
            </a:r>
          </a:p>
          <a:p>
            <a:pPr marL="274320" indent="-274320">
              <a:buFont typeface="Wingdings"/>
              <a:buChar char=""/>
              <a:defRPr/>
            </a:pPr>
            <a:r>
              <a:rPr lang="en-US" dirty="0"/>
              <a:t>Several questions or just one?</a:t>
            </a:r>
          </a:p>
          <a:p>
            <a:pPr marL="274320" indent="-274320">
              <a:buFont typeface="Wingdings"/>
              <a:buChar char=""/>
              <a:defRPr/>
            </a:pPr>
            <a:r>
              <a:rPr lang="en-US" i="1" dirty="0">
                <a:effectLst>
                  <a:outerShdw blurRad="38100" dist="38100" dir="2700000" algn="tl">
                    <a:srgbClr val="C0C0C0"/>
                  </a:outerShdw>
                </a:effectLst>
              </a:rPr>
              <a:t>Can</a:t>
            </a:r>
            <a:r>
              <a:rPr lang="en-US" dirty="0"/>
              <a:t> respondents answer the question?</a:t>
            </a:r>
          </a:p>
          <a:p>
            <a:pPr marL="274320" indent="-274320">
              <a:buFont typeface="Wingdings"/>
              <a:buChar char=""/>
              <a:defRPr/>
            </a:pPr>
            <a:r>
              <a:rPr lang="en-US" i="1" dirty="0">
                <a:effectLst>
                  <a:outerShdw blurRad="38100" dist="38100" dir="2700000" algn="tl">
                    <a:srgbClr val="C0C0C0"/>
                  </a:outerShdw>
                </a:effectLst>
              </a:rPr>
              <a:t>Will</a:t>
            </a:r>
            <a:r>
              <a:rPr lang="en-US" dirty="0"/>
              <a:t> respondents answer the question?</a:t>
            </a:r>
          </a:p>
          <a:p>
            <a:pPr marL="274320" indent="-274320">
              <a:buFont typeface="Wingdings"/>
              <a:buChar char=""/>
              <a:defRPr/>
            </a:pPr>
            <a:r>
              <a:rPr lang="en-US" dirty="0"/>
              <a:t>Is the question clear and unbiased?</a:t>
            </a:r>
          </a:p>
          <a:p>
            <a:pPr marL="274320" indent="-274320">
              <a:spcBef>
                <a:spcPct val="50000"/>
              </a:spcBef>
              <a:buFont typeface="Wingdings"/>
              <a:buChar char=""/>
              <a:defRPr/>
            </a:pPr>
            <a:endParaRPr lang="en-GB" dirty="0"/>
          </a:p>
        </p:txBody>
      </p:sp>
      <p:pic>
        <p:nvPicPr>
          <p:cNvPr id="25604" name="Picture 1" descr="C:\Users\antje\AppData\Local\Microsoft\Windows\Temporary Internet Files\Content.IE5\3ZHUY4ZY\MC900441428[1].png">
            <a:extLst>
              <a:ext uri="{FF2B5EF4-FFF2-40B4-BE49-F238E27FC236}">
                <a16:creationId xmlns:a16="http://schemas.microsoft.com/office/drawing/2014/main" id="{D11D77CA-4948-BCB8-632F-32A11FA02A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025" y="3500438"/>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DF801F48-2309-5B61-A6BC-FE42173E3505}"/>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AC927AFA-51E2-7D45-4AC4-E6B7BB5BB2D8}"/>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30C639DD-1FBC-4923-BB29-323862A26E19}"/>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0E26296A-7FFC-48D0-D085-2E796BA82930}"/>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BC18B485-F9F0-66C3-B066-0DFE8F9FFD19}"/>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17BCF-3790-3B1E-BE16-E5203684B2B6}"/>
              </a:ext>
            </a:extLst>
          </p:cNvPr>
          <p:cNvSpPr>
            <a:spLocks noGrp="1"/>
          </p:cNvSpPr>
          <p:nvPr>
            <p:ph type="title"/>
          </p:nvPr>
        </p:nvSpPr>
        <p:spPr/>
        <p:txBody>
          <a:bodyPr/>
          <a:lstStyle/>
          <a:p>
            <a:pPr eaLnBrk="1" hangingPunct="1">
              <a:defRPr/>
            </a:pPr>
            <a:r>
              <a:rPr lang="en-GB" dirty="0"/>
              <a:t>Scales</a:t>
            </a:r>
          </a:p>
        </p:txBody>
      </p:sp>
      <p:sp>
        <p:nvSpPr>
          <p:cNvPr id="3" name="Content Placeholder 2">
            <a:extLst>
              <a:ext uri="{FF2B5EF4-FFF2-40B4-BE49-F238E27FC236}">
                <a16:creationId xmlns:a16="http://schemas.microsoft.com/office/drawing/2014/main" id="{0D1035CD-437C-96FC-B5C0-C7F3B5E56C9D}"/>
              </a:ext>
            </a:extLst>
          </p:cNvPr>
          <p:cNvSpPr>
            <a:spLocks noGrp="1"/>
          </p:cNvSpPr>
          <p:nvPr>
            <p:ph sz="quarter" idx="1"/>
          </p:nvPr>
        </p:nvSpPr>
        <p:spPr>
          <a:xfrm>
            <a:off x="471577" y="1391730"/>
            <a:ext cx="9529313" cy="4560498"/>
          </a:xfrm>
        </p:spPr>
        <p:txBody>
          <a:bodyPr>
            <a:noAutofit/>
          </a:bodyPr>
          <a:lstStyle/>
          <a:p>
            <a:pPr marL="0" indent="0">
              <a:buNone/>
              <a:defRPr/>
            </a:pPr>
            <a:endParaRPr lang="en-GB" sz="3200" dirty="0"/>
          </a:p>
          <a:p>
            <a:pPr eaLnBrk="1" hangingPunct="1">
              <a:defRPr/>
            </a:pPr>
            <a:r>
              <a:rPr lang="en-GB" sz="3200" dirty="0"/>
              <a:t>How many response options do you give?</a:t>
            </a:r>
          </a:p>
          <a:p>
            <a:pPr eaLnBrk="1" hangingPunct="1">
              <a:defRPr/>
            </a:pPr>
            <a:r>
              <a:rPr lang="en-GB" sz="3200" dirty="0"/>
              <a:t>Do you use a mid point?</a:t>
            </a:r>
          </a:p>
          <a:p>
            <a:pPr eaLnBrk="1" hangingPunct="1">
              <a:defRPr/>
            </a:pPr>
            <a:r>
              <a:rPr lang="en-GB" sz="3200" dirty="0"/>
              <a:t>Do you use ranking questions?</a:t>
            </a:r>
          </a:p>
          <a:p>
            <a:pPr eaLnBrk="1" hangingPunct="1">
              <a:defRPr/>
            </a:pPr>
            <a:r>
              <a:rPr lang="en-GB" sz="3200" dirty="0"/>
              <a:t>What can you do to minimise response style bias?</a:t>
            </a:r>
          </a:p>
          <a:p>
            <a:pPr eaLnBrk="1" hangingPunct="1">
              <a:defRPr/>
            </a:pPr>
            <a:r>
              <a:rPr lang="en-GB" sz="3200" dirty="0"/>
              <a:t>Do you use end points?</a:t>
            </a:r>
          </a:p>
          <a:p>
            <a:pPr eaLnBrk="1" hangingPunct="1">
              <a:defRPr/>
            </a:pPr>
            <a:r>
              <a:rPr lang="en-GB" sz="3200" dirty="0"/>
              <a:t>How many response points do you offer?</a:t>
            </a:r>
          </a:p>
          <a:p>
            <a:pPr eaLnBrk="1" hangingPunct="1">
              <a:defRPr/>
            </a:pPr>
            <a:r>
              <a:rPr lang="en-GB" sz="3200" dirty="0"/>
              <a:t>What is response style bias and how can you avoid it?</a:t>
            </a:r>
          </a:p>
        </p:txBody>
      </p:sp>
      <p:pic>
        <p:nvPicPr>
          <p:cNvPr id="26628" name="Picture 4">
            <a:extLst>
              <a:ext uri="{FF2B5EF4-FFF2-40B4-BE49-F238E27FC236}">
                <a16:creationId xmlns:a16="http://schemas.microsoft.com/office/drawing/2014/main" id="{67C0573D-9531-FBE2-21FF-08A9C8F8FD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45373" y="650874"/>
            <a:ext cx="2375050" cy="205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C5815EAD-B39E-9D7D-9603-690175BFC203}"/>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E999E44F-31DC-BD67-931E-425F079AB017}"/>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488D95F1-0CB8-84A1-C320-937E99695B53}"/>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7D56E2A3-A99E-5451-829A-E52428293A89}"/>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B7437696-E81D-D48B-B5C0-29A1D875D84A}"/>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87F2E6C8-8F39-1A40-63E7-0943B7B09A8E}"/>
              </a:ext>
            </a:extLst>
          </p:cNvPr>
          <p:cNvSpPr>
            <a:spLocks noGrp="1"/>
          </p:cNvSpPr>
          <p:nvPr>
            <p:ph type="title"/>
          </p:nvPr>
        </p:nvSpPr>
        <p:spPr>
          <a:xfrm>
            <a:off x="2506664" y="457200"/>
            <a:ext cx="7189787" cy="1100138"/>
          </a:xfrm>
        </p:spPr>
        <p:txBody>
          <a:bodyPr/>
          <a:lstStyle/>
          <a:p>
            <a:pPr eaLnBrk="1" hangingPunct="1">
              <a:defRPr/>
            </a:pPr>
            <a:r>
              <a:rPr lang="en-GB" altLang="en-US"/>
              <a:t>Mid-point / neutral opinions</a:t>
            </a:r>
          </a:p>
        </p:txBody>
      </p:sp>
      <p:sp>
        <p:nvSpPr>
          <p:cNvPr id="3" name="Content Placeholder 2">
            <a:extLst>
              <a:ext uri="{FF2B5EF4-FFF2-40B4-BE49-F238E27FC236}">
                <a16:creationId xmlns:a16="http://schemas.microsoft.com/office/drawing/2014/main" id="{790F9A3C-EB12-704F-694D-44FF3B841387}"/>
              </a:ext>
            </a:extLst>
          </p:cNvPr>
          <p:cNvSpPr>
            <a:spLocks noGrp="1"/>
          </p:cNvSpPr>
          <p:nvPr>
            <p:ph idx="1"/>
          </p:nvPr>
        </p:nvSpPr>
        <p:spPr>
          <a:xfrm>
            <a:off x="1558506" y="2465177"/>
            <a:ext cx="8315051" cy="3524461"/>
          </a:xfrm>
        </p:spPr>
        <p:txBody>
          <a:bodyPr rtlCol="0">
            <a:normAutofit fontScale="92500" lnSpcReduction="10000"/>
          </a:bodyPr>
          <a:lstStyle/>
          <a:p>
            <a:pPr marL="0" indent="0">
              <a:buNone/>
              <a:defRPr/>
            </a:pPr>
            <a:r>
              <a:rPr lang="en-GB" dirty="0">
                <a:solidFill>
                  <a:schemeClr val="tx1">
                    <a:lumMod val="65000"/>
                    <a:lumOff val="35000"/>
                  </a:schemeClr>
                </a:solidFill>
              </a:rPr>
              <a:t>Use mid-points in questions on attitude.</a:t>
            </a:r>
          </a:p>
          <a:p>
            <a:pPr marL="0" indent="0">
              <a:buNone/>
              <a:defRPr/>
            </a:pPr>
            <a:endParaRPr lang="en-GB" dirty="0">
              <a:solidFill>
                <a:schemeClr val="tx1">
                  <a:lumMod val="65000"/>
                  <a:lumOff val="35000"/>
                </a:schemeClr>
              </a:solidFill>
            </a:endParaRPr>
          </a:p>
          <a:p>
            <a:pPr>
              <a:defRPr/>
            </a:pPr>
            <a:r>
              <a:rPr lang="en-GB" dirty="0">
                <a:solidFill>
                  <a:schemeClr val="tx1">
                    <a:lumMod val="65000"/>
                    <a:lumOff val="35000"/>
                  </a:schemeClr>
                </a:solidFill>
              </a:rPr>
              <a:t>Historically controversial as it was thought that respondents chose a neutral option to avoid thinking about a question.</a:t>
            </a:r>
          </a:p>
          <a:p>
            <a:pPr>
              <a:defRPr/>
            </a:pPr>
            <a:r>
              <a:rPr lang="en-GB" dirty="0">
                <a:solidFill>
                  <a:schemeClr val="tx1">
                    <a:lumMod val="65000"/>
                    <a:lumOff val="35000"/>
                  </a:schemeClr>
                </a:solidFill>
              </a:rPr>
              <a:t>Now shown that including a mid-point increases reliability and validity</a:t>
            </a:r>
          </a:p>
          <a:p>
            <a:pPr>
              <a:defRPr/>
            </a:pPr>
            <a:r>
              <a:rPr lang="en-GB" dirty="0">
                <a:solidFill>
                  <a:schemeClr val="tx1">
                    <a:lumMod val="65000"/>
                    <a:lumOff val="35000"/>
                  </a:schemeClr>
                </a:solidFill>
              </a:rPr>
              <a:t>But: scales without mid-point can be useful in international research to reduce response bias</a:t>
            </a:r>
          </a:p>
        </p:txBody>
      </p:sp>
      <p:grpSp>
        <p:nvGrpSpPr>
          <p:cNvPr id="27652" name="Group 8">
            <a:extLst>
              <a:ext uri="{FF2B5EF4-FFF2-40B4-BE49-F238E27FC236}">
                <a16:creationId xmlns:a16="http://schemas.microsoft.com/office/drawing/2014/main" id="{498D0DC9-489B-CDEB-9358-8F61312497A8}"/>
              </a:ext>
            </a:extLst>
          </p:cNvPr>
          <p:cNvGrpSpPr>
            <a:grpSpLocks/>
          </p:cNvGrpSpPr>
          <p:nvPr/>
        </p:nvGrpSpPr>
        <p:grpSpPr bwMode="auto">
          <a:xfrm>
            <a:off x="2460448" y="1557338"/>
            <a:ext cx="7075487" cy="808038"/>
            <a:chOff x="1115616" y="2897200"/>
            <a:chExt cx="7075598" cy="807638"/>
          </a:xfrm>
        </p:grpSpPr>
        <p:sp>
          <p:nvSpPr>
            <p:cNvPr id="27653" name="TextBox 4">
              <a:extLst>
                <a:ext uri="{FF2B5EF4-FFF2-40B4-BE49-F238E27FC236}">
                  <a16:creationId xmlns:a16="http://schemas.microsoft.com/office/drawing/2014/main" id="{60E11751-F224-7238-0686-7042F99C72B6}"/>
                </a:ext>
              </a:extLst>
            </p:cNvPr>
            <p:cNvSpPr txBox="1">
              <a:spLocks noChangeArrowheads="1"/>
            </p:cNvSpPr>
            <p:nvPr/>
          </p:nvSpPr>
          <p:spPr bwMode="auto">
            <a:xfrm>
              <a:off x="1115616" y="2996952"/>
              <a:ext cx="12601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r>
                <a:rPr lang="en-GB" altLang="en-US" sz="2000">
                  <a:solidFill>
                    <a:srgbClr val="0070C0"/>
                  </a:solidFill>
                  <a:latin typeface="Gill Sans MT" panose="020B0502020104020203" pitchFamily="34" charset="0"/>
                </a:rPr>
                <a:t>Strongly disagree</a:t>
              </a:r>
            </a:p>
          </p:txBody>
        </p:sp>
        <p:sp>
          <p:nvSpPr>
            <p:cNvPr id="27654" name="TextBox 5">
              <a:extLst>
                <a:ext uri="{FF2B5EF4-FFF2-40B4-BE49-F238E27FC236}">
                  <a16:creationId xmlns:a16="http://schemas.microsoft.com/office/drawing/2014/main" id="{86C06E33-99AD-9D94-64CD-3BAEFE3B2A34}"/>
                </a:ext>
              </a:extLst>
            </p:cNvPr>
            <p:cNvSpPr txBox="1">
              <a:spLocks noChangeArrowheads="1"/>
            </p:cNvSpPr>
            <p:nvPr/>
          </p:nvSpPr>
          <p:spPr bwMode="auto">
            <a:xfrm>
              <a:off x="6931074" y="2996952"/>
              <a:ext cx="12601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r" eaLnBrk="1" hangingPunct="1"/>
              <a:r>
                <a:rPr lang="en-GB" altLang="en-US" sz="2000">
                  <a:solidFill>
                    <a:srgbClr val="0070C0"/>
                  </a:solidFill>
                  <a:latin typeface="Gill Sans MT" panose="020B0502020104020203" pitchFamily="34" charset="0"/>
                </a:rPr>
                <a:t>Strongly agree</a:t>
              </a:r>
            </a:p>
          </p:txBody>
        </p:sp>
        <p:sp>
          <p:nvSpPr>
            <p:cNvPr id="27655" name="TextBox 6">
              <a:extLst>
                <a:ext uri="{FF2B5EF4-FFF2-40B4-BE49-F238E27FC236}">
                  <a16:creationId xmlns:a16="http://schemas.microsoft.com/office/drawing/2014/main" id="{823EA4F8-9EE5-E63F-E330-4A327C5CD4C6}"/>
                </a:ext>
              </a:extLst>
            </p:cNvPr>
            <p:cNvSpPr txBox="1">
              <a:spLocks noChangeArrowheads="1"/>
            </p:cNvSpPr>
            <p:nvPr/>
          </p:nvSpPr>
          <p:spPr bwMode="auto">
            <a:xfrm>
              <a:off x="2656012" y="2996952"/>
              <a:ext cx="42750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eaLnBrk="1" hangingPunct="1"/>
              <a:r>
                <a:rPr lang="en-GB" altLang="en-US" sz="2000">
                  <a:solidFill>
                    <a:srgbClr val="0070C0"/>
                  </a:solidFill>
                  <a:latin typeface="Gill Sans MT" panose="020B0502020104020203" pitchFamily="34" charset="0"/>
                  <a:sym typeface="Webdings" panose="05030102010509060703" pitchFamily="18" charset="2"/>
                </a:rPr>
                <a:t>	 	 	 	 </a:t>
              </a:r>
              <a:endParaRPr lang="en-GB" altLang="en-US" sz="2000">
                <a:solidFill>
                  <a:srgbClr val="0070C0"/>
                </a:solidFill>
                <a:latin typeface="Gill Sans MT" panose="020B0502020104020203" pitchFamily="34" charset="0"/>
              </a:endParaRPr>
            </a:p>
          </p:txBody>
        </p:sp>
        <p:sp>
          <p:nvSpPr>
            <p:cNvPr id="8" name="Oval 7">
              <a:extLst>
                <a:ext uri="{FF2B5EF4-FFF2-40B4-BE49-F238E27FC236}">
                  <a16:creationId xmlns:a16="http://schemas.microsoft.com/office/drawing/2014/main" id="{EB1C524F-5F09-0ECF-D83E-2A6CE9945813}"/>
                </a:ext>
              </a:extLst>
            </p:cNvPr>
            <p:cNvSpPr/>
            <p:nvPr/>
          </p:nvSpPr>
          <p:spPr>
            <a:xfrm>
              <a:off x="4376392" y="2897200"/>
              <a:ext cx="850913" cy="626753"/>
            </a:xfrm>
            <a:prstGeom prst="ellipse">
              <a:avLst/>
            </a:prstGeom>
            <a:noFill/>
            <a:ln w="57150">
              <a:solidFill>
                <a:srgbClr val="CC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 name="Group 1">
            <a:extLst>
              <a:ext uri="{FF2B5EF4-FFF2-40B4-BE49-F238E27FC236}">
                <a16:creationId xmlns:a16="http://schemas.microsoft.com/office/drawing/2014/main" id="{0FB0AE88-3BA7-635A-6FAB-4C57ECFB21A3}"/>
              </a:ext>
            </a:extLst>
          </p:cNvPr>
          <p:cNvGrpSpPr/>
          <p:nvPr/>
        </p:nvGrpSpPr>
        <p:grpSpPr>
          <a:xfrm>
            <a:off x="0" y="6188015"/>
            <a:ext cx="12192000" cy="669986"/>
            <a:chOff x="0" y="5578608"/>
            <a:chExt cx="12192000" cy="1279393"/>
          </a:xfrm>
        </p:grpSpPr>
        <p:pic>
          <p:nvPicPr>
            <p:cNvPr id="4" name="Picture 3">
              <a:extLst>
                <a:ext uri="{FF2B5EF4-FFF2-40B4-BE49-F238E27FC236}">
                  <a16:creationId xmlns:a16="http://schemas.microsoft.com/office/drawing/2014/main" id="{90CBB806-8E02-CFEE-B7E8-D0BE9CDBC12E}"/>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30B6FACB-CDB4-74E3-DE2C-507A2FDE2DB5}"/>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57FFE216-529D-B5F7-94D7-C055872177DC}"/>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9A16669B-11A5-EEB6-28B3-4E5605C34DF8}"/>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A3CCF580-93BA-7DC8-CBC8-3FD25E5BA983}"/>
              </a:ext>
            </a:extLst>
          </p:cNvPr>
          <p:cNvSpPr>
            <a:spLocks noGrp="1"/>
          </p:cNvSpPr>
          <p:nvPr>
            <p:ph type="title"/>
          </p:nvPr>
        </p:nvSpPr>
        <p:spPr>
          <a:xfrm>
            <a:off x="2506664" y="457200"/>
            <a:ext cx="5418137" cy="825500"/>
          </a:xfrm>
        </p:spPr>
        <p:txBody>
          <a:bodyPr/>
          <a:lstStyle/>
          <a:p>
            <a:pPr eaLnBrk="1" hangingPunct="1">
              <a:defRPr/>
            </a:pPr>
            <a:r>
              <a:rPr lang="en-GB" altLang="en-US" dirty="0"/>
              <a:t>Common Issues</a:t>
            </a:r>
          </a:p>
        </p:txBody>
      </p:sp>
      <p:sp>
        <p:nvSpPr>
          <p:cNvPr id="11" name="Rectangle 10">
            <a:extLst>
              <a:ext uri="{FF2B5EF4-FFF2-40B4-BE49-F238E27FC236}">
                <a16:creationId xmlns:a16="http://schemas.microsoft.com/office/drawing/2014/main" id="{E988D3FD-F4A0-13EE-22FA-87EF26677D83}"/>
              </a:ext>
            </a:extLst>
          </p:cNvPr>
          <p:cNvSpPr/>
          <p:nvPr/>
        </p:nvSpPr>
        <p:spPr>
          <a:xfrm>
            <a:off x="2878139" y="1311276"/>
            <a:ext cx="6072187" cy="5148263"/>
          </a:xfrm>
          <a:prstGeom prst="rect">
            <a:avLst/>
          </a:prstGeom>
          <a:solidFill>
            <a:schemeClr val="bg1"/>
          </a:solidFill>
          <a:ln>
            <a:noFill/>
          </a:ln>
          <a:effectLst>
            <a:outerShdw blurRad="431800" dist="228600" dir="234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a:lstStyle/>
          <a:p>
            <a:pPr>
              <a:defRPr/>
            </a:pPr>
            <a:r>
              <a:rPr lang="en-GB" sz="3200" dirty="0">
                <a:solidFill>
                  <a:schemeClr val="tx1"/>
                </a:solidFill>
              </a:rPr>
              <a:t>What did you think about the waiting time?</a:t>
            </a:r>
          </a:p>
        </p:txBody>
      </p:sp>
      <p:graphicFrame>
        <p:nvGraphicFramePr>
          <p:cNvPr id="14" name="Table 13">
            <a:extLst>
              <a:ext uri="{FF2B5EF4-FFF2-40B4-BE49-F238E27FC236}">
                <a16:creationId xmlns:a16="http://schemas.microsoft.com/office/drawing/2014/main" id="{1A4EEFD7-F27C-96F5-3843-7805DC209F84}"/>
              </a:ext>
            </a:extLst>
          </p:cNvPr>
          <p:cNvGraphicFramePr>
            <a:graphicFrameLocks noGrp="1"/>
          </p:cNvGraphicFramePr>
          <p:nvPr/>
        </p:nvGraphicFramePr>
        <p:xfrm>
          <a:off x="3071814" y="2781300"/>
          <a:ext cx="5767386" cy="1752600"/>
        </p:xfrm>
        <a:graphic>
          <a:graphicData uri="http://schemas.openxmlformats.org/drawingml/2006/table">
            <a:tbl>
              <a:tblPr firstRow="1" bandRow="1">
                <a:tableStyleId>{5C22544A-7EE6-4342-B048-85BDC9FD1C3A}</a:tableStyleId>
              </a:tblPr>
              <a:tblGrid>
                <a:gridCol w="1558753">
                  <a:extLst>
                    <a:ext uri="{9D8B030D-6E8A-4147-A177-3AD203B41FA5}">
                      <a16:colId xmlns:a16="http://schemas.microsoft.com/office/drawing/2014/main" val="20000"/>
                    </a:ext>
                  </a:extLst>
                </a:gridCol>
                <a:gridCol w="935251">
                  <a:extLst>
                    <a:ext uri="{9D8B030D-6E8A-4147-A177-3AD203B41FA5}">
                      <a16:colId xmlns:a16="http://schemas.microsoft.com/office/drawing/2014/main" val="20001"/>
                    </a:ext>
                  </a:extLst>
                </a:gridCol>
                <a:gridCol w="1041790">
                  <a:extLst>
                    <a:ext uri="{9D8B030D-6E8A-4147-A177-3AD203B41FA5}">
                      <a16:colId xmlns:a16="http://schemas.microsoft.com/office/drawing/2014/main" val="20002"/>
                    </a:ext>
                  </a:extLst>
                </a:gridCol>
                <a:gridCol w="1374277">
                  <a:extLst>
                    <a:ext uri="{9D8B030D-6E8A-4147-A177-3AD203B41FA5}">
                      <a16:colId xmlns:a16="http://schemas.microsoft.com/office/drawing/2014/main" val="20003"/>
                    </a:ext>
                  </a:extLst>
                </a:gridCol>
                <a:gridCol w="857315">
                  <a:extLst>
                    <a:ext uri="{9D8B030D-6E8A-4147-A177-3AD203B41FA5}">
                      <a16:colId xmlns:a16="http://schemas.microsoft.com/office/drawing/2014/main" val="20004"/>
                    </a:ext>
                  </a:extLst>
                </a:gridCol>
              </a:tblGrid>
              <a:tr h="1325830">
                <a:tc>
                  <a:txBody>
                    <a:bodyPr/>
                    <a:lstStyle/>
                    <a:p>
                      <a:pPr algn="ctr"/>
                      <a:r>
                        <a:rPr lang="en-GB" sz="2000" b="0" dirty="0"/>
                        <a:t>Excellent</a:t>
                      </a:r>
                    </a:p>
                  </a:txBody>
                  <a:tcPr marL="91449" marR="91449" marT="45726" marB="45726"/>
                </a:tc>
                <a:tc>
                  <a:txBody>
                    <a:bodyPr/>
                    <a:lstStyle/>
                    <a:p>
                      <a:pPr algn="ctr"/>
                      <a:r>
                        <a:rPr lang="en-GB" sz="2000" b="0" dirty="0"/>
                        <a:t>Very good</a:t>
                      </a:r>
                    </a:p>
                  </a:txBody>
                  <a:tcPr marL="91449" marR="91449" marT="45726" marB="45726"/>
                </a:tc>
                <a:tc>
                  <a:txBody>
                    <a:bodyPr/>
                    <a:lstStyle/>
                    <a:p>
                      <a:pPr algn="ctr"/>
                      <a:r>
                        <a:rPr lang="en-GB" sz="2000" b="0" dirty="0"/>
                        <a:t>Good</a:t>
                      </a:r>
                    </a:p>
                  </a:txBody>
                  <a:tcPr marL="91449" marR="91449" marT="45726" marB="45726"/>
                </a:tc>
                <a:tc>
                  <a:txBody>
                    <a:bodyPr/>
                    <a:lstStyle/>
                    <a:p>
                      <a:pPr algn="ctr"/>
                      <a:r>
                        <a:rPr lang="en-GB" sz="2000" b="0" dirty="0"/>
                        <a:t>Average</a:t>
                      </a:r>
                    </a:p>
                  </a:txBody>
                  <a:tcPr marL="91449" marR="91449" marT="45726" marB="45726"/>
                </a:tc>
                <a:tc>
                  <a:txBody>
                    <a:bodyPr/>
                    <a:lstStyle/>
                    <a:p>
                      <a:pPr algn="ctr"/>
                      <a:r>
                        <a:rPr lang="en-GB" sz="2000" b="0" dirty="0"/>
                        <a:t>Poor</a:t>
                      </a:r>
                    </a:p>
                  </a:txBody>
                  <a:tcPr marL="91449" marR="91449" marT="45726" marB="45726"/>
                </a:tc>
                <a:extLst>
                  <a:ext uri="{0D108BD9-81ED-4DB2-BD59-A6C34878D82A}">
                    <a16:rowId xmlns:a16="http://schemas.microsoft.com/office/drawing/2014/main" val="10000"/>
                  </a:ext>
                </a:extLst>
              </a:tr>
              <a:tr h="426770">
                <a:tc>
                  <a:txBody>
                    <a:bodyPr/>
                    <a:lstStyle/>
                    <a:p>
                      <a:pPr algn="ctr"/>
                      <a:endParaRPr lang="en-GB" sz="1400" dirty="0"/>
                    </a:p>
                  </a:txBody>
                  <a:tcPr marL="91449" marR="91449" marT="45726" marB="45726"/>
                </a:tc>
                <a:tc>
                  <a:txBody>
                    <a:bodyPr/>
                    <a:lstStyle/>
                    <a:p>
                      <a:pPr algn="ctr"/>
                      <a:endParaRPr lang="en-GB" sz="1400" dirty="0"/>
                    </a:p>
                  </a:txBody>
                  <a:tcPr marL="91449" marR="91449" marT="45726" marB="45726"/>
                </a:tc>
                <a:tc>
                  <a:txBody>
                    <a:bodyPr/>
                    <a:lstStyle/>
                    <a:p>
                      <a:pPr algn="ctr"/>
                      <a:endParaRPr lang="en-GB" sz="1400" dirty="0"/>
                    </a:p>
                  </a:txBody>
                  <a:tcPr marL="91449" marR="91449" marT="45726" marB="45726"/>
                </a:tc>
                <a:tc>
                  <a:txBody>
                    <a:bodyPr/>
                    <a:lstStyle/>
                    <a:p>
                      <a:pPr algn="ctr"/>
                      <a:endParaRPr lang="en-GB" sz="1400" dirty="0"/>
                    </a:p>
                  </a:txBody>
                  <a:tcPr marL="91449" marR="91449" marT="45726" marB="45726"/>
                </a:tc>
                <a:tc>
                  <a:txBody>
                    <a:bodyPr/>
                    <a:lstStyle/>
                    <a:p>
                      <a:pPr algn="ctr"/>
                      <a:endParaRPr lang="en-GB" sz="1400" dirty="0"/>
                    </a:p>
                  </a:txBody>
                  <a:tcPr marL="91449" marR="91449" marT="45726" marB="45726"/>
                </a:tc>
                <a:extLst>
                  <a:ext uri="{0D108BD9-81ED-4DB2-BD59-A6C34878D82A}">
                    <a16:rowId xmlns:a16="http://schemas.microsoft.com/office/drawing/2014/main" val="10001"/>
                  </a:ext>
                </a:extLst>
              </a:tr>
            </a:tbl>
          </a:graphicData>
        </a:graphic>
      </p:graphicFrame>
      <p:sp>
        <p:nvSpPr>
          <p:cNvPr id="15" name="Rectangle 14">
            <a:extLst>
              <a:ext uri="{FF2B5EF4-FFF2-40B4-BE49-F238E27FC236}">
                <a16:creationId xmlns:a16="http://schemas.microsoft.com/office/drawing/2014/main" id="{1B9F9552-AB6D-374E-97F8-37F37A899330}"/>
              </a:ext>
            </a:extLst>
          </p:cNvPr>
          <p:cNvSpPr/>
          <p:nvPr/>
        </p:nvSpPr>
        <p:spPr>
          <a:xfrm>
            <a:off x="6019800" y="37719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a:extLst>
              <a:ext uri="{FF2B5EF4-FFF2-40B4-BE49-F238E27FC236}">
                <a16:creationId xmlns:a16="http://schemas.microsoft.com/office/drawing/2014/main" id="{28171674-C54E-AA56-EF3A-25773E6F8D06}"/>
              </a:ext>
            </a:extLst>
          </p:cNvPr>
          <p:cNvSpPr/>
          <p:nvPr/>
        </p:nvSpPr>
        <p:spPr>
          <a:xfrm>
            <a:off x="7239000" y="37719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a:extLst>
              <a:ext uri="{FF2B5EF4-FFF2-40B4-BE49-F238E27FC236}">
                <a16:creationId xmlns:a16="http://schemas.microsoft.com/office/drawing/2014/main" id="{E2E15251-35D2-47CC-4FAD-AD6475D447BF}"/>
              </a:ext>
            </a:extLst>
          </p:cNvPr>
          <p:cNvSpPr/>
          <p:nvPr/>
        </p:nvSpPr>
        <p:spPr>
          <a:xfrm>
            <a:off x="5029200" y="37719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extLst>
              <a:ext uri="{FF2B5EF4-FFF2-40B4-BE49-F238E27FC236}">
                <a16:creationId xmlns:a16="http://schemas.microsoft.com/office/drawing/2014/main" id="{80E8C9EC-AA9A-E0E5-1A8C-A67F3BDE9E48}"/>
              </a:ext>
            </a:extLst>
          </p:cNvPr>
          <p:cNvSpPr/>
          <p:nvPr/>
        </p:nvSpPr>
        <p:spPr>
          <a:xfrm>
            <a:off x="3886200" y="37719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Rectangle 23">
            <a:extLst>
              <a:ext uri="{FF2B5EF4-FFF2-40B4-BE49-F238E27FC236}">
                <a16:creationId xmlns:a16="http://schemas.microsoft.com/office/drawing/2014/main" id="{6E177A24-71BB-3FDF-9392-F6071DE5E4F6}"/>
              </a:ext>
            </a:extLst>
          </p:cNvPr>
          <p:cNvSpPr/>
          <p:nvPr/>
        </p:nvSpPr>
        <p:spPr>
          <a:xfrm>
            <a:off x="8305800" y="37719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Left Brace 3">
            <a:extLst>
              <a:ext uri="{FF2B5EF4-FFF2-40B4-BE49-F238E27FC236}">
                <a16:creationId xmlns:a16="http://schemas.microsoft.com/office/drawing/2014/main" id="{944CFEAF-2775-B4E0-BF0C-4BC8A2DB8B37}"/>
              </a:ext>
            </a:extLst>
          </p:cNvPr>
          <p:cNvSpPr/>
          <p:nvPr/>
        </p:nvSpPr>
        <p:spPr>
          <a:xfrm rot="16200000">
            <a:off x="4838700" y="2636838"/>
            <a:ext cx="152400" cy="3429000"/>
          </a:xfrm>
          <a:prstGeom prst="leftBrace">
            <a:avLst/>
          </a:prstGeom>
        </p:spPr>
        <p:style>
          <a:lnRef idx="2">
            <a:schemeClr val="accent3"/>
          </a:lnRef>
          <a:fillRef idx="0">
            <a:schemeClr val="accent3"/>
          </a:fillRef>
          <a:effectRef idx="1">
            <a:schemeClr val="accent3"/>
          </a:effectRef>
          <a:fontRef idx="minor">
            <a:schemeClr val="tx1"/>
          </a:fontRef>
        </p:style>
        <p:txBody>
          <a:bodyPr anchor="ctr"/>
          <a:lstStyle/>
          <a:p>
            <a:pPr algn="ctr">
              <a:defRPr/>
            </a:pPr>
            <a:endParaRPr lang="en-GB"/>
          </a:p>
        </p:txBody>
      </p:sp>
      <p:sp>
        <p:nvSpPr>
          <p:cNvPr id="26" name="Left Brace 25">
            <a:extLst>
              <a:ext uri="{FF2B5EF4-FFF2-40B4-BE49-F238E27FC236}">
                <a16:creationId xmlns:a16="http://schemas.microsoft.com/office/drawing/2014/main" id="{507142F3-D22B-36C2-F2A9-5F4EAC0DAB34}"/>
              </a:ext>
            </a:extLst>
          </p:cNvPr>
          <p:cNvSpPr/>
          <p:nvPr/>
        </p:nvSpPr>
        <p:spPr>
          <a:xfrm rot="16200000">
            <a:off x="8420100" y="3856038"/>
            <a:ext cx="76200" cy="914400"/>
          </a:xfrm>
          <a:prstGeom prst="leftBrace">
            <a:avLst/>
          </a:prstGeom>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en-GB"/>
          </a:p>
        </p:txBody>
      </p:sp>
      <p:sp>
        <p:nvSpPr>
          <p:cNvPr id="5" name="TextBox 4">
            <a:extLst>
              <a:ext uri="{FF2B5EF4-FFF2-40B4-BE49-F238E27FC236}">
                <a16:creationId xmlns:a16="http://schemas.microsoft.com/office/drawing/2014/main" id="{72D67A69-DCE9-5D20-E653-6085CF1DBF44}"/>
              </a:ext>
            </a:extLst>
          </p:cNvPr>
          <p:cNvSpPr txBox="1">
            <a:spLocks noChangeArrowheads="1"/>
          </p:cNvSpPr>
          <p:nvPr/>
        </p:nvSpPr>
        <p:spPr bwMode="auto">
          <a:xfrm>
            <a:off x="3733800" y="4503739"/>
            <a:ext cx="23730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r>
              <a:rPr lang="en-GB" altLang="en-US" sz="2400">
                <a:latin typeface="Gill Sans MT" panose="020B0502020104020203" pitchFamily="34" charset="0"/>
              </a:rPr>
              <a:t>‘Good’ responses</a:t>
            </a:r>
          </a:p>
        </p:txBody>
      </p:sp>
      <p:sp>
        <p:nvSpPr>
          <p:cNvPr id="27" name="TextBox 26">
            <a:extLst>
              <a:ext uri="{FF2B5EF4-FFF2-40B4-BE49-F238E27FC236}">
                <a16:creationId xmlns:a16="http://schemas.microsoft.com/office/drawing/2014/main" id="{9457A96D-F821-8A32-6A0A-E5CDCF8F712A}"/>
              </a:ext>
            </a:extLst>
          </p:cNvPr>
          <p:cNvSpPr txBox="1">
            <a:spLocks noChangeArrowheads="1"/>
          </p:cNvSpPr>
          <p:nvPr/>
        </p:nvSpPr>
        <p:spPr bwMode="auto">
          <a:xfrm>
            <a:off x="7304088" y="4503738"/>
            <a:ext cx="161131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r" eaLnBrk="1" hangingPunct="1"/>
            <a:r>
              <a:rPr lang="en-GB" altLang="en-US" sz="2400">
                <a:latin typeface="Gill Sans MT" panose="020B0502020104020203" pitchFamily="34" charset="0"/>
              </a:rPr>
              <a:t>‘Bad’ response</a:t>
            </a:r>
          </a:p>
        </p:txBody>
      </p:sp>
      <p:grpSp>
        <p:nvGrpSpPr>
          <p:cNvPr id="2" name="Group 1">
            <a:extLst>
              <a:ext uri="{FF2B5EF4-FFF2-40B4-BE49-F238E27FC236}">
                <a16:creationId xmlns:a16="http://schemas.microsoft.com/office/drawing/2014/main" id="{CAFC0E40-016F-7092-56E1-39FB4ACB2A2A}"/>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16505553-C398-FC11-B00F-07B5E2EB5319}"/>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580F4FF1-ABFE-AD8D-8B9B-D080BA4A68B4}"/>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8192BDF5-63BF-4CA8-617F-C1576FB54999}"/>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431EC961-532A-5273-6CC9-7321368AE342}"/>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P spid="5" grpId="0"/>
      <p:bldP spid="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id="{7354725E-E8E8-DD03-EF8A-3EBF40E5EEE9}"/>
              </a:ext>
            </a:extLst>
          </p:cNvPr>
          <p:cNvSpPr>
            <a:spLocks noGrp="1"/>
          </p:cNvSpPr>
          <p:nvPr>
            <p:ph type="title"/>
          </p:nvPr>
        </p:nvSpPr>
        <p:spPr>
          <a:xfrm>
            <a:off x="2506664" y="457200"/>
            <a:ext cx="7704137" cy="668338"/>
          </a:xfrm>
        </p:spPr>
        <p:txBody>
          <a:bodyPr>
            <a:normAutofit fontScale="90000"/>
          </a:bodyPr>
          <a:lstStyle/>
          <a:p>
            <a:pPr eaLnBrk="1" hangingPunct="1">
              <a:defRPr/>
            </a:pPr>
            <a:r>
              <a:rPr lang="en-GB" altLang="en-US" dirty="0"/>
              <a:t>Common Issues</a:t>
            </a:r>
          </a:p>
        </p:txBody>
      </p:sp>
      <p:sp>
        <p:nvSpPr>
          <p:cNvPr id="11" name="Rectangle 10">
            <a:extLst>
              <a:ext uri="{FF2B5EF4-FFF2-40B4-BE49-F238E27FC236}">
                <a16:creationId xmlns:a16="http://schemas.microsoft.com/office/drawing/2014/main" id="{2F1BD865-FD11-5E16-D8CB-DE3C7148FA7A}"/>
              </a:ext>
            </a:extLst>
          </p:cNvPr>
          <p:cNvSpPr/>
          <p:nvPr/>
        </p:nvSpPr>
        <p:spPr>
          <a:xfrm>
            <a:off x="3479801" y="1463676"/>
            <a:ext cx="4379913" cy="2068513"/>
          </a:xfrm>
          <a:prstGeom prst="rect">
            <a:avLst/>
          </a:prstGeom>
          <a:solidFill>
            <a:schemeClr val="bg1"/>
          </a:solidFill>
          <a:ln>
            <a:noFill/>
          </a:ln>
          <a:effectLst>
            <a:outerShdw blurRad="431800" dist="228600" dir="234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a:lstStyle/>
          <a:p>
            <a:pPr>
              <a:defRPr/>
            </a:pPr>
            <a:r>
              <a:rPr lang="en-GB" sz="3200" dirty="0">
                <a:solidFill>
                  <a:schemeClr val="tx1"/>
                </a:solidFill>
              </a:rPr>
              <a:t>What is your age group?</a:t>
            </a:r>
          </a:p>
        </p:txBody>
      </p:sp>
      <p:graphicFrame>
        <p:nvGraphicFramePr>
          <p:cNvPr id="14" name="Table 13">
            <a:extLst>
              <a:ext uri="{FF2B5EF4-FFF2-40B4-BE49-F238E27FC236}">
                <a16:creationId xmlns:a16="http://schemas.microsoft.com/office/drawing/2014/main" id="{44B0FAD3-C1BE-4DCE-7BEE-A534056DDB6F}"/>
              </a:ext>
            </a:extLst>
          </p:cNvPr>
          <p:cNvGraphicFramePr>
            <a:graphicFrameLocks noGrp="1"/>
          </p:cNvGraphicFramePr>
          <p:nvPr/>
        </p:nvGraphicFramePr>
        <p:xfrm>
          <a:off x="3071814" y="4048126"/>
          <a:ext cx="5195888" cy="1616075"/>
        </p:xfrm>
        <a:graphic>
          <a:graphicData uri="http://schemas.openxmlformats.org/drawingml/2006/table">
            <a:tbl>
              <a:tblPr firstRow="1" bandRow="1">
                <a:tableStyleId>{5C22544A-7EE6-4342-B048-85BDC9FD1C3A}</a:tableStyleId>
              </a:tblPr>
              <a:tblGrid>
                <a:gridCol w="1246359">
                  <a:extLst>
                    <a:ext uri="{9D8B030D-6E8A-4147-A177-3AD203B41FA5}">
                      <a16:colId xmlns:a16="http://schemas.microsoft.com/office/drawing/2014/main" val="20000"/>
                    </a:ext>
                  </a:extLst>
                </a:gridCol>
                <a:gridCol w="1351585">
                  <a:extLst>
                    <a:ext uri="{9D8B030D-6E8A-4147-A177-3AD203B41FA5}">
                      <a16:colId xmlns:a16="http://schemas.microsoft.com/office/drawing/2014/main" val="20001"/>
                    </a:ext>
                  </a:extLst>
                </a:gridCol>
                <a:gridCol w="1351585">
                  <a:extLst>
                    <a:ext uri="{9D8B030D-6E8A-4147-A177-3AD203B41FA5}">
                      <a16:colId xmlns:a16="http://schemas.microsoft.com/office/drawing/2014/main" val="20002"/>
                    </a:ext>
                  </a:extLst>
                </a:gridCol>
                <a:gridCol w="1246359">
                  <a:extLst>
                    <a:ext uri="{9D8B030D-6E8A-4147-A177-3AD203B41FA5}">
                      <a16:colId xmlns:a16="http://schemas.microsoft.com/office/drawing/2014/main" val="20003"/>
                    </a:ext>
                  </a:extLst>
                </a:gridCol>
              </a:tblGrid>
              <a:tr h="1189187">
                <a:tc>
                  <a:txBody>
                    <a:bodyPr/>
                    <a:lstStyle/>
                    <a:p>
                      <a:pPr algn="ctr"/>
                      <a:r>
                        <a:rPr lang="en-GB" sz="3600" dirty="0"/>
                        <a:t>0-18</a:t>
                      </a:r>
                    </a:p>
                  </a:txBody>
                  <a:tcPr marL="91431" marR="91431" marT="45738" marB="45738"/>
                </a:tc>
                <a:tc>
                  <a:txBody>
                    <a:bodyPr/>
                    <a:lstStyle/>
                    <a:p>
                      <a:pPr algn="ctr"/>
                      <a:r>
                        <a:rPr lang="en-GB" sz="3600" dirty="0"/>
                        <a:t>18-30</a:t>
                      </a:r>
                    </a:p>
                  </a:txBody>
                  <a:tcPr marL="91431" marR="91431" marT="45738" marB="45738"/>
                </a:tc>
                <a:tc>
                  <a:txBody>
                    <a:bodyPr/>
                    <a:lstStyle/>
                    <a:p>
                      <a:pPr algn="ctr"/>
                      <a:r>
                        <a:rPr lang="en-GB" sz="3600" dirty="0"/>
                        <a:t>30-45</a:t>
                      </a:r>
                    </a:p>
                  </a:txBody>
                  <a:tcPr marL="91431" marR="91431" marT="45738" marB="45738"/>
                </a:tc>
                <a:tc>
                  <a:txBody>
                    <a:bodyPr/>
                    <a:lstStyle/>
                    <a:p>
                      <a:pPr algn="ctr"/>
                      <a:r>
                        <a:rPr lang="en-GB" sz="3600" dirty="0"/>
                        <a:t>45+</a:t>
                      </a:r>
                    </a:p>
                  </a:txBody>
                  <a:tcPr marL="91431" marR="91431" marT="45738" marB="45738"/>
                </a:tc>
                <a:extLst>
                  <a:ext uri="{0D108BD9-81ED-4DB2-BD59-A6C34878D82A}">
                    <a16:rowId xmlns:a16="http://schemas.microsoft.com/office/drawing/2014/main" val="10000"/>
                  </a:ext>
                </a:extLst>
              </a:tr>
              <a:tr h="426888">
                <a:tc>
                  <a:txBody>
                    <a:bodyPr/>
                    <a:lstStyle/>
                    <a:p>
                      <a:pPr algn="ctr"/>
                      <a:endParaRPr lang="en-GB" sz="1800" dirty="0"/>
                    </a:p>
                  </a:txBody>
                  <a:tcPr marL="91431" marR="91431" marT="45738" marB="45738"/>
                </a:tc>
                <a:tc>
                  <a:txBody>
                    <a:bodyPr/>
                    <a:lstStyle/>
                    <a:p>
                      <a:pPr algn="ctr"/>
                      <a:endParaRPr lang="en-GB" sz="1800" dirty="0"/>
                    </a:p>
                  </a:txBody>
                  <a:tcPr marL="91431" marR="91431" marT="45738" marB="45738"/>
                </a:tc>
                <a:tc>
                  <a:txBody>
                    <a:bodyPr/>
                    <a:lstStyle/>
                    <a:p>
                      <a:pPr algn="ctr"/>
                      <a:endParaRPr lang="en-GB" sz="1800" dirty="0"/>
                    </a:p>
                  </a:txBody>
                  <a:tcPr marL="91431" marR="91431" marT="45738" marB="45738"/>
                </a:tc>
                <a:tc>
                  <a:txBody>
                    <a:bodyPr/>
                    <a:lstStyle/>
                    <a:p>
                      <a:pPr algn="ctr"/>
                      <a:endParaRPr lang="en-GB" sz="1800" dirty="0"/>
                    </a:p>
                  </a:txBody>
                  <a:tcPr marL="91431" marR="91431" marT="45738" marB="45738"/>
                </a:tc>
                <a:extLst>
                  <a:ext uri="{0D108BD9-81ED-4DB2-BD59-A6C34878D82A}">
                    <a16:rowId xmlns:a16="http://schemas.microsoft.com/office/drawing/2014/main" val="10001"/>
                  </a:ext>
                </a:extLst>
              </a:tr>
            </a:tbl>
          </a:graphicData>
        </a:graphic>
      </p:graphicFrame>
      <p:sp>
        <p:nvSpPr>
          <p:cNvPr id="15" name="Rectangle 14">
            <a:extLst>
              <a:ext uri="{FF2B5EF4-FFF2-40B4-BE49-F238E27FC236}">
                <a16:creationId xmlns:a16="http://schemas.microsoft.com/office/drawing/2014/main" id="{0C527F35-BAD6-9C95-91E5-1B149466793A}"/>
              </a:ext>
            </a:extLst>
          </p:cNvPr>
          <p:cNvSpPr/>
          <p:nvPr/>
        </p:nvSpPr>
        <p:spPr>
          <a:xfrm>
            <a:off x="6238875" y="53006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a:extLst>
              <a:ext uri="{FF2B5EF4-FFF2-40B4-BE49-F238E27FC236}">
                <a16:creationId xmlns:a16="http://schemas.microsoft.com/office/drawing/2014/main" id="{A5792796-CA8F-F1DB-AE32-EA6264D5BC57}"/>
              </a:ext>
            </a:extLst>
          </p:cNvPr>
          <p:cNvSpPr/>
          <p:nvPr/>
        </p:nvSpPr>
        <p:spPr>
          <a:xfrm>
            <a:off x="7491413" y="53006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a:extLst>
              <a:ext uri="{FF2B5EF4-FFF2-40B4-BE49-F238E27FC236}">
                <a16:creationId xmlns:a16="http://schemas.microsoft.com/office/drawing/2014/main" id="{CFC75824-2EB1-7A74-D323-8032EEA7773E}"/>
              </a:ext>
            </a:extLst>
          </p:cNvPr>
          <p:cNvSpPr/>
          <p:nvPr/>
        </p:nvSpPr>
        <p:spPr>
          <a:xfrm>
            <a:off x="4872038" y="53006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extLst>
              <a:ext uri="{FF2B5EF4-FFF2-40B4-BE49-F238E27FC236}">
                <a16:creationId xmlns:a16="http://schemas.microsoft.com/office/drawing/2014/main" id="{FEA3D74F-DED2-E742-33D6-F1D71A4864BF}"/>
              </a:ext>
            </a:extLst>
          </p:cNvPr>
          <p:cNvSpPr/>
          <p:nvPr/>
        </p:nvSpPr>
        <p:spPr>
          <a:xfrm>
            <a:off x="3505200" y="53006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3D1FD07C-773C-AC5B-A560-1901DE20BC1C}"/>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12CF7F3F-C780-FBE6-11A1-9E35CAD6FB38}"/>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8763866D-A336-B9EB-03FA-0F419AD7DC3C}"/>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715E3930-EBAB-C02F-72AE-EF644BD2DEBB}"/>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FF060C9C-E40A-77DF-C8E3-F617E49EF6EA}"/>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35C33DA7-62D3-A84F-7C8B-DAFDC4C520B1}"/>
              </a:ext>
            </a:extLst>
          </p:cNvPr>
          <p:cNvSpPr>
            <a:spLocks noGrp="1"/>
          </p:cNvSpPr>
          <p:nvPr>
            <p:ph type="title"/>
          </p:nvPr>
        </p:nvSpPr>
        <p:spPr>
          <a:xfrm>
            <a:off x="2506663" y="457201"/>
            <a:ext cx="4094162" cy="1027113"/>
          </a:xfrm>
        </p:spPr>
        <p:txBody>
          <a:bodyPr/>
          <a:lstStyle/>
          <a:p>
            <a:pPr eaLnBrk="1" hangingPunct="1">
              <a:defRPr/>
            </a:pPr>
            <a:r>
              <a:rPr lang="en-GB" altLang="en-US" dirty="0"/>
              <a:t>Common Issues</a:t>
            </a:r>
          </a:p>
        </p:txBody>
      </p:sp>
      <p:sp>
        <p:nvSpPr>
          <p:cNvPr id="4" name="Rectangle 3">
            <a:extLst>
              <a:ext uri="{FF2B5EF4-FFF2-40B4-BE49-F238E27FC236}">
                <a16:creationId xmlns:a16="http://schemas.microsoft.com/office/drawing/2014/main" id="{12F06215-842E-DA80-43B4-2C7EF5140FF7}"/>
              </a:ext>
            </a:extLst>
          </p:cNvPr>
          <p:cNvSpPr/>
          <p:nvPr/>
        </p:nvSpPr>
        <p:spPr>
          <a:xfrm>
            <a:off x="3791744" y="1700808"/>
            <a:ext cx="4392488" cy="4320480"/>
          </a:xfrm>
          <a:prstGeom prst="rect">
            <a:avLst/>
          </a:prstGeom>
          <a:solidFill>
            <a:schemeClr val="bg1"/>
          </a:solidFill>
          <a:ln>
            <a:noFill/>
          </a:ln>
          <a:effectLst>
            <a:outerShdw blurRad="546100" dist="952500" dir="5160000" sx="97000" sy="97000" kx="1200000" algn="br" rotWithShape="0">
              <a:prstClr val="black">
                <a:alpha val="19000"/>
              </a:prstClr>
            </a:outerShdw>
          </a:effectLst>
          <a:scene3d>
            <a:camera prst="perspectiveRelaxed">
              <a:rot lat="21353725" lon="19775947" rev="774525"/>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360000" tIns="360000" rIns="360000" bIns="360000"/>
          <a:lstStyle/>
          <a:p>
            <a:pPr indent="1588">
              <a:spcAft>
                <a:spcPts val="2000"/>
              </a:spcAft>
              <a:defRPr/>
            </a:pPr>
            <a:r>
              <a:rPr lang="en-GB" sz="2400" dirty="0">
                <a:solidFill>
                  <a:schemeClr val="tx1"/>
                </a:solidFill>
                <a:sym typeface="Wingdings 2"/>
              </a:rPr>
              <a:t>What was the first drink you had today?</a:t>
            </a:r>
          </a:p>
          <a:p>
            <a:pPr marL="715963" indent="-715963">
              <a:spcAft>
                <a:spcPts val="1000"/>
              </a:spcAft>
              <a:buFont typeface="Wingdings 2"/>
              <a:buChar char="£"/>
              <a:tabLst>
                <a:tab pos="715963" algn="l"/>
              </a:tabLst>
              <a:defRPr/>
            </a:pPr>
            <a:r>
              <a:rPr lang="en-GB" sz="2400" dirty="0">
                <a:solidFill>
                  <a:schemeClr val="tx1"/>
                </a:solidFill>
              </a:rPr>
              <a:t>Tea</a:t>
            </a:r>
          </a:p>
          <a:p>
            <a:pPr marL="715963" indent="-715963">
              <a:spcAft>
                <a:spcPts val="1000"/>
              </a:spcAft>
              <a:buFont typeface="Wingdings 2"/>
              <a:buChar char="£"/>
              <a:tabLst>
                <a:tab pos="715963" algn="l"/>
              </a:tabLst>
              <a:defRPr/>
            </a:pPr>
            <a:r>
              <a:rPr lang="en-GB" sz="2400" dirty="0">
                <a:solidFill>
                  <a:schemeClr val="tx1"/>
                </a:solidFill>
              </a:rPr>
              <a:t>Coffee</a:t>
            </a:r>
          </a:p>
          <a:p>
            <a:pPr marL="715963" indent="-715963">
              <a:spcAft>
                <a:spcPts val="1000"/>
              </a:spcAft>
              <a:buFont typeface="Wingdings 2"/>
              <a:buChar char="£"/>
              <a:tabLst>
                <a:tab pos="715963" algn="l"/>
              </a:tabLst>
              <a:defRPr/>
            </a:pPr>
            <a:r>
              <a:rPr lang="en-GB" sz="2400" dirty="0">
                <a:solidFill>
                  <a:schemeClr val="tx1"/>
                </a:solidFill>
              </a:rPr>
              <a:t>Water</a:t>
            </a:r>
          </a:p>
          <a:p>
            <a:pPr marL="715963" indent="-715963">
              <a:spcAft>
                <a:spcPts val="1000"/>
              </a:spcAft>
              <a:buFont typeface="Wingdings 2"/>
              <a:buChar char="£"/>
              <a:tabLst>
                <a:tab pos="715963" algn="l"/>
              </a:tabLst>
              <a:defRPr/>
            </a:pPr>
            <a:r>
              <a:rPr lang="en-GB" sz="2400" dirty="0">
                <a:solidFill>
                  <a:schemeClr val="tx1"/>
                </a:solidFill>
              </a:rPr>
              <a:t>Juice</a:t>
            </a:r>
          </a:p>
          <a:p>
            <a:pPr marL="715963" indent="-715963">
              <a:spcAft>
                <a:spcPts val="1000"/>
              </a:spcAft>
              <a:buFont typeface="Wingdings 2"/>
              <a:buChar char="£"/>
              <a:tabLst>
                <a:tab pos="715963" algn="l"/>
              </a:tabLst>
              <a:defRPr/>
            </a:pPr>
            <a:r>
              <a:rPr lang="en-GB" sz="2400" dirty="0">
                <a:solidFill>
                  <a:schemeClr val="accent6">
                    <a:lumMod val="50000"/>
                  </a:schemeClr>
                </a:solidFill>
              </a:rPr>
              <a:t>Haven’t had a drink today</a:t>
            </a:r>
          </a:p>
          <a:p>
            <a:pPr>
              <a:spcAft>
                <a:spcPts val="1000"/>
              </a:spcAft>
              <a:tabLst>
                <a:tab pos="715963" algn="l"/>
              </a:tabLst>
              <a:defRPr/>
            </a:pPr>
            <a:endParaRPr lang="en-GB" sz="2400" dirty="0">
              <a:solidFill>
                <a:schemeClr val="accent6">
                  <a:lumMod val="50000"/>
                </a:schemeClr>
              </a:solidFill>
            </a:endParaRPr>
          </a:p>
        </p:txBody>
      </p:sp>
      <p:grpSp>
        <p:nvGrpSpPr>
          <p:cNvPr id="2" name="Group 1">
            <a:extLst>
              <a:ext uri="{FF2B5EF4-FFF2-40B4-BE49-F238E27FC236}">
                <a16:creationId xmlns:a16="http://schemas.microsoft.com/office/drawing/2014/main" id="{88B0FF84-AA69-5147-AA3B-A0577845860E}"/>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55BC85C5-E4DE-B780-9623-0B2BB8BBCC1F}"/>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7361CB71-A00A-8152-93F4-8DBD07674745}"/>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A6480B09-D45D-E340-0796-327B26B3E1C1}"/>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385C884D-9648-48FE-A585-694D8E9C85A2}"/>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a:extLst>
              <a:ext uri="{FF2B5EF4-FFF2-40B4-BE49-F238E27FC236}">
                <a16:creationId xmlns:a16="http://schemas.microsoft.com/office/drawing/2014/main" id="{AAB60BC6-D689-27F6-6E61-3EB828B90509}"/>
              </a:ext>
            </a:extLst>
          </p:cNvPr>
          <p:cNvSpPr>
            <a:spLocks noGrp="1"/>
          </p:cNvSpPr>
          <p:nvPr>
            <p:ph type="title"/>
          </p:nvPr>
        </p:nvSpPr>
        <p:spPr>
          <a:xfrm>
            <a:off x="2351089" y="404813"/>
            <a:ext cx="7354887" cy="811212"/>
          </a:xfrm>
        </p:spPr>
        <p:txBody>
          <a:bodyPr/>
          <a:lstStyle/>
          <a:p>
            <a:pPr eaLnBrk="1" hangingPunct="1">
              <a:defRPr/>
            </a:pPr>
            <a:r>
              <a:rPr lang="en-GB" altLang="en-US" dirty="0"/>
              <a:t>Common Issues</a:t>
            </a:r>
          </a:p>
        </p:txBody>
      </p:sp>
      <p:sp>
        <p:nvSpPr>
          <p:cNvPr id="35843" name="Content Placeholder 2">
            <a:extLst>
              <a:ext uri="{FF2B5EF4-FFF2-40B4-BE49-F238E27FC236}">
                <a16:creationId xmlns:a16="http://schemas.microsoft.com/office/drawing/2014/main" id="{1F66DED3-0F94-C381-4E03-2E2E34128F79}"/>
              </a:ext>
            </a:extLst>
          </p:cNvPr>
          <p:cNvSpPr>
            <a:spLocks noGrp="1"/>
          </p:cNvSpPr>
          <p:nvPr>
            <p:ph idx="1"/>
          </p:nvPr>
        </p:nvSpPr>
        <p:spPr>
          <a:xfrm>
            <a:off x="2901951" y="1773238"/>
            <a:ext cx="6442075" cy="3594100"/>
          </a:xfrm>
          <a:solidFill>
            <a:schemeClr val="bg1"/>
          </a:solidFill>
        </p:spPr>
        <p:txBody>
          <a:bodyPr/>
          <a:lstStyle/>
          <a:p>
            <a:pPr marL="0" indent="0">
              <a:buNone/>
            </a:pPr>
            <a:r>
              <a:rPr lang="en-GB" altLang="en-US"/>
              <a:t>How do you rate the student experience and teaching at your university?</a:t>
            </a:r>
          </a:p>
          <a:p>
            <a:pPr marL="0" indent="0">
              <a:buNone/>
            </a:pPr>
            <a:endParaRPr lang="en-GB" altLang="en-US"/>
          </a:p>
          <a:p>
            <a:pPr marL="0" indent="0">
              <a:buNone/>
            </a:pPr>
            <a:endParaRPr lang="en-GB" altLang="en-US"/>
          </a:p>
        </p:txBody>
      </p:sp>
      <p:graphicFrame>
        <p:nvGraphicFramePr>
          <p:cNvPr id="5" name="Table 4">
            <a:extLst>
              <a:ext uri="{FF2B5EF4-FFF2-40B4-BE49-F238E27FC236}">
                <a16:creationId xmlns:a16="http://schemas.microsoft.com/office/drawing/2014/main" id="{CF4D01B0-3A69-D522-576B-20BC73D0379C}"/>
              </a:ext>
            </a:extLst>
          </p:cNvPr>
          <p:cNvGraphicFramePr>
            <a:graphicFrameLocks noGrp="1"/>
          </p:cNvGraphicFramePr>
          <p:nvPr/>
        </p:nvGraphicFramePr>
        <p:xfrm>
          <a:off x="3017839" y="2960688"/>
          <a:ext cx="6022976" cy="1217612"/>
        </p:xfrm>
        <a:graphic>
          <a:graphicData uri="http://schemas.openxmlformats.org/drawingml/2006/table">
            <a:tbl>
              <a:tblPr firstRow="1" bandRow="1">
                <a:tableStyleId>{5C22544A-7EE6-4342-B048-85BDC9FD1C3A}</a:tableStyleId>
              </a:tblPr>
              <a:tblGrid>
                <a:gridCol w="1204595">
                  <a:extLst>
                    <a:ext uri="{9D8B030D-6E8A-4147-A177-3AD203B41FA5}">
                      <a16:colId xmlns:a16="http://schemas.microsoft.com/office/drawing/2014/main" val="3608462740"/>
                    </a:ext>
                  </a:extLst>
                </a:gridCol>
                <a:gridCol w="1106538">
                  <a:extLst>
                    <a:ext uri="{9D8B030D-6E8A-4147-A177-3AD203B41FA5}">
                      <a16:colId xmlns:a16="http://schemas.microsoft.com/office/drawing/2014/main" val="3510348481"/>
                    </a:ext>
                  </a:extLst>
                </a:gridCol>
                <a:gridCol w="1302653">
                  <a:extLst>
                    <a:ext uri="{9D8B030D-6E8A-4147-A177-3AD203B41FA5}">
                      <a16:colId xmlns:a16="http://schemas.microsoft.com/office/drawing/2014/main" val="3686019193"/>
                    </a:ext>
                  </a:extLst>
                </a:gridCol>
                <a:gridCol w="1204595">
                  <a:extLst>
                    <a:ext uri="{9D8B030D-6E8A-4147-A177-3AD203B41FA5}">
                      <a16:colId xmlns:a16="http://schemas.microsoft.com/office/drawing/2014/main" val="3229315721"/>
                    </a:ext>
                  </a:extLst>
                </a:gridCol>
                <a:gridCol w="1204595">
                  <a:extLst>
                    <a:ext uri="{9D8B030D-6E8A-4147-A177-3AD203B41FA5}">
                      <a16:colId xmlns:a16="http://schemas.microsoft.com/office/drawing/2014/main" val="2469766156"/>
                    </a:ext>
                  </a:extLst>
                </a:gridCol>
              </a:tblGrid>
              <a:tr h="640762">
                <a:tc>
                  <a:txBody>
                    <a:bodyPr/>
                    <a:lstStyle/>
                    <a:p>
                      <a:pPr algn="ctr"/>
                      <a:r>
                        <a:rPr lang="en-GB" sz="1800" b="0" dirty="0"/>
                        <a:t>Very poor</a:t>
                      </a:r>
                    </a:p>
                  </a:txBody>
                  <a:tcPr marL="91425" marR="91425" marT="45783" marB="45783"/>
                </a:tc>
                <a:tc>
                  <a:txBody>
                    <a:bodyPr/>
                    <a:lstStyle/>
                    <a:p>
                      <a:pPr algn="ctr"/>
                      <a:r>
                        <a:rPr lang="en-GB" sz="1800" b="0" dirty="0"/>
                        <a:t>Poor</a:t>
                      </a:r>
                    </a:p>
                  </a:txBody>
                  <a:tcPr marL="91425" marR="91425" marT="45783" marB="45783"/>
                </a:tc>
                <a:tc>
                  <a:txBody>
                    <a:bodyPr/>
                    <a:lstStyle/>
                    <a:p>
                      <a:pPr algn="ctr"/>
                      <a:r>
                        <a:rPr lang="en-GB" sz="1800" b="0" dirty="0"/>
                        <a:t>Satisfactory</a:t>
                      </a:r>
                    </a:p>
                  </a:txBody>
                  <a:tcPr marL="91425" marR="91425" marT="45783" marB="45783"/>
                </a:tc>
                <a:tc>
                  <a:txBody>
                    <a:bodyPr/>
                    <a:lstStyle/>
                    <a:p>
                      <a:pPr algn="ctr"/>
                      <a:r>
                        <a:rPr lang="en-GB" sz="1800" b="0" dirty="0"/>
                        <a:t>Good</a:t>
                      </a:r>
                    </a:p>
                  </a:txBody>
                  <a:tcPr marL="91425" marR="91425" marT="45783" marB="45783"/>
                </a:tc>
                <a:tc>
                  <a:txBody>
                    <a:bodyPr/>
                    <a:lstStyle/>
                    <a:p>
                      <a:pPr algn="ctr"/>
                      <a:r>
                        <a:rPr lang="en-GB" sz="1800" b="0" dirty="0"/>
                        <a:t>Very good</a:t>
                      </a:r>
                    </a:p>
                  </a:txBody>
                  <a:tcPr marL="91425" marR="91425" marT="45783" marB="45783"/>
                </a:tc>
                <a:extLst>
                  <a:ext uri="{0D108BD9-81ED-4DB2-BD59-A6C34878D82A}">
                    <a16:rowId xmlns:a16="http://schemas.microsoft.com/office/drawing/2014/main" val="1887462671"/>
                  </a:ext>
                </a:extLst>
              </a:tr>
              <a:tr h="576850">
                <a:tc>
                  <a:txBody>
                    <a:bodyPr/>
                    <a:lstStyle/>
                    <a:p>
                      <a:endParaRPr lang="en-GB" sz="1400" dirty="0"/>
                    </a:p>
                  </a:txBody>
                  <a:tcPr marL="91425" marR="91425" marT="45783" marB="45783"/>
                </a:tc>
                <a:tc>
                  <a:txBody>
                    <a:bodyPr/>
                    <a:lstStyle/>
                    <a:p>
                      <a:endParaRPr lang="en-GB" sz="1400" dirty="0"/>
                    </a:p>
                  </a:txBody>
                  <a:tcPr marL="91425" marR="91425" marT="45783" marB="45783"/>
                </a:tc>
                <a:tc>
                  <a:txBody>
                    <a:bodyPr/>
                    <a:lstStyle/>
                    <a:p>
                      <a:endParaRPr lang="en-GB" sz="1400" dirty="0"/>
                    </a:p>
                  </a:txBody>
                  <a:tcPr marL="91425" marR="91425" marT="45783" marB="45783"/>
                </a:tc>
                <a:tc>
                  <a:txBody>
                    <a:bodyPr/>
                    <a:lstStyle/>
                    <a:p>
                      <a:endParaRPr lang="en-GB" sz="1400" dirty="0"/>
                    </a:p>
                  </a:txBody>
                  <a:tcPr marL="91425" marR="91425" marT="45783" marB="45783"/>
                </a:tc>
                <a:tc>
                  <a:txBody>
                    <a:bodyPr/>
                    <a:lstStyle/>
                    <a:p>
                      <a:endParaRPr lang="en-GB" sz="1400" dirty="0"/>
                    </a:p>
                  </a:txBody>
                  <a:tcPr marL="91425" marR="91425" marT="45783" marB="45783"/>
                </a:tc>
                <a:extLst>
                  <a:ext uri="{0D108BD9-81ED-4DB2-BD59-A6C34878D82A}">
                    <a16:rowId xmlns:a16="http://schemas.microsoft.com/office/drawing/2014/main" val="2761143677"/>
                  </a:ext>
                </a:extLst>
              </a:tr>
            </a:tbl>
          </a:graphicData>
        </a:graphic>
      </p:graphicFrame>
      <p:sp>
        <p:nvSpPr>
          <p:cNvPr id="6" name="Rectangle 5">
            <a:extLst>
              <a:ext uri="{FF2B5EF4-FFF2-40B4-BE49-F238E27FC236}">
                <a16:creationId xmlns:a16="http://schemas.microsoft.com/office/drawing/2014/main" id="{A4ABA44C-CD08-EB52-A61C-C069186E06BE}"/>
              </a:ext>
            </a:extLst>
          </p:cNvPr>
          <p:cNvSpPr/>
          <p:nvPr/>
        </p:nvSpPr>
        <p:spPr>
          <a:xfrm>
            <a:off x="8240713" y="376237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a:extLst>
              <a:ext uri="{FF2B5EF4-FFF2-40B4-BE49-F238E27FC236}">
                <a16:creationId xmlns:a16="http://schemas.microsoft.com/office/drawing/2014/main" id="{59C12B71-DF03-8AAA-0C03-F2B8EFE100F4}"/>
              </a:ext>
            </a:extLst>
          </p:cNvPr>
          <p:cNvSpPr/>
          <p:nvPr/>
        </p:nvSpPr>
        <p:spPr>
          <a:xfrm>
            <a:off x="3500438" y="376237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5866" name="Picture 7">
            <a:extLst>
              <a:ext uri="{FF2B5EF4-FFF2-40B4-BE49-F238E27FC236}">
                <a16:creationId xmlns:a16="http://schemas.microsoft.com/office/drawing/2014/main" id="{7A101B4A-587F-8FF4-DBEC-C50FFA25C3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3289" y="3797301"/>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7" name="Picture 8">
            <a:extLst>
              <a:ext uri="{FF2B5EF4-FFF2-40B4-BE49-F238E27FC236}">
                <a16:creationId xmlns:a16="http://schemas.microsoft.com/office/drawing/2014/main" id="{2B91BC45-9B2A-B84E-BA66-68297316979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61051" y="3797301"/>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8" name="Picture 9">
            <a:extLst>
              <a:ext uri="{FF2B5EF4-FFF2-40B4-BE49-F238E27FC236}">
                <a16:creationId xmlns:a16="http://schemas.microsoft.com/office/drawing/2014/main" id="{99167CB8-616D-EDFC-68A4-015493BF9A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07251" y="3762376"/>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100AB44A-BB6E-9895-2875-D3C748FAAB13}"/>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E290AB71-D32E-1CF4-8DD7-7999B7D52F79}"/>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10D53CCA-7FE8-680D-B413-9C7FC40DB99B}"/>
                </a:ext>
              </a:extLst>
            </p:cNvPr>
            <p:cNvGrpSpPr/>
            <p:nvPr/>
          </p:nvGrpSpPr>
          <p:grpSpPr>
            <a:xfrm>
              <a:off x="0" y="5578608"/>
              <a:ext cx="9471852" cy="1279393"/>
              <a:chOff x="0" y="5578608"/>
              <a:chExt cx="9471852" cy="1279393"/>
            </a:xfrm>
          </p:grpSpPr>
          <p:pic>
            <p:nvPicPr>
              <p:cNvPr id="8" name="Picture 7">
                <a:extLst>
                  <a:ext uri="{FF2B5EF4-FFF2-40B4-BE49-F238E27FC236}">
                    <a16:creationId xmlns:a16="http://schemas.microsoft.com/office/drawing/2014/main" id="{4B8CD3F6-7627-5B5A-C13D-8AADA85295CF}"/>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9" name="Picture 8">
                <a:extLst>
                  <a:ext uri="{FF2B5EF4-FFF2-40B4-BE49-F238E27FC236}">
                    <a16:creationId xmlns:a16="http://schemas.microsoft.com/office/drawing/2014/main" id="{E40B07AF-1D30-4776-656A-36D9598DD4D6}"/>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BAC75163-EA6F-1FE7-7A71-9979D8B4116A}"/>
              </a:ext>
            </a:extLst>
          </p:cNvPr>
          <p:cNvSpPr>
            <a:spLocks noGrp="1"/>
          </p:cNvSpPr>
          <p:nvPr>
            <p:ph type="title"/>
          </p:nvPr>
        </p:nvSpPr>
        <p:spPr>
          <a:xfrm>
            <a:off x="2297113" y="476251"/>
            <a:ext cx="7283450" cy="955675"/>
          </a:xfrm>
        </p:spPr>
        <p:txBody>
          <a:bodyPr/>
          <a:lstStyle/>
          <a:p>
            <a:pPr eaLnBrk="1" hangingPunct="1">
              <a:defRPr/>
            </a:pPr>
            <a:r>
              <a:rPr lang="en-GB" altLang="en-US" dirty="0"/>
              <a:t>Common Issues</a:t>
            </a:r>
          </a:p>
        </p:txBody>
      </p:sp>
      <p:sp>
        <p:nvSpPr>
          <p:cNvPr id="36867" name="Content Placeholder 2">
            <a:extLst>
              <a:ext uri="{FF2B5EF4-FFF2-40B4-BE49-F238E27FC236}">
                <a16:creationId xmlns:a16="http://schemas.microsoft.com/office/drawing/2014/main" id="{25533869-6859-9CA4-843F-70BC9A3234AD}"/>
              </a:ext>
            </a:extLst>
          </p:cNvPr>
          <p:cNvSpPr txBox="1">
            <a:spLocks/>
          </p:cNvSpPr>
          <p:nvPr/>
        </p:nvSpPr>
        <p:spPr bwMode="auto">
          <a:xfrm>
            <a:off x="2901951" y="2097088"/>
            <a:ext cx="6442075" cy="3594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defRPr>
                <a:solidFill>
                  <a:schemeClr val="tx1"/>
                </a:solidFill>
                <a:latin typeface="Century Gothic" panose="020B0502020202020204" pitchFamily="34" charset="0"/>
                <a:cs typeface="Arial" panose="020B0604020202020204" pitchFamily="34" charset="0"/>
              </a:defRPr>
            </a:lvl1pPr>
            <a:lvl2pPr marL="685800" indent="-228600" defTabSz="685800">
              <a:defRPr>
                <a:solidFill>
                  <a:schemeClr val="tx1"/>
                </a:solidFill>
                <a:latin typeface="Century Gothic" panose="020B0502020202020204" pitchFamily="34" charset="0"/>
                <a:cs typeface="Arial" panose="020B0604020202020204" pitchFamily="34" charset="0"/>
              </a:defRPr>
            </a:lvl2pPr>
            <a:lvl3pPr marL="1143000" indent="-228600" defTabSz="685800">
              <a:defRPr>
                <a:solidFill>
                  <a:schemeClr val="tx1"/>
                </a:solidFill>
                <a:latin typeface="Century Gothic" panose="020B0502020202020204" pitchFamily="34" charset="0"/>
                <a:cs typeface="Arial" panose="020B0604020202020204" pitchFamily="34" charset="0"/>
              </a:defRPr>
            </a:lvl3pPr>
            <a:lvl4pPr marL="1600200" indent="-228600" defTabSz="685800">
              <a:defRPr>
                <a:solidFill>
                  <a:schemeClr val="tx1"/>
                </a:solidFill>
                <a:latin typeface="Century Gothic" panose="020B0502020202020204" pitchFamily="34" charset="0"/>
                <a:cs typeface="Arial" panose="020B0604020202020204" pitchFamily="34" charset="0"/>
              </a:defRPr>
            </a:lvl4pPr>
            <a:lvl5pPr marL="2057400" indent="-228600" defTabSz="685800">
              <a:defRPr>
                <a:solidFill>
                  <a:schemeClr val="tx1"/>
                </a:solidFill>
                <a:latin typeface="Century Gothic" panose="020B0502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nSpc>
                <a:spcPct val="110000"/>
              </a:lnSpc>
              <a:spcBef>
                <a:spcPts val="700"/>
              </a:spcBef>
              <a:buClr>
                <a:schemeClr val="tx2"/>
              </a:buClr>
            </a:pPr>
            <a:r>
              <a:rPr lang="en-GB" altLang="en-US" sz="2000">
                <a:solidFill>
                  <a:srgbClr val="595959"/>
                </a:solidFill>
                <a:latin typeface="Gill Sans MT" panose="020B0502020104020203" pitchFamily="34" charset="0"/>
              </a:rPr>
              <a:t>Great CRM leads to great WOM. How true is this in your experience?</a:t>
            </a:r>
          </a:p>
          <a:p>
            <a:pPr>
              <a:lnSpc>
                <a:spcPct val="110000"/>
              </a:lnSpc>
              <a:spcBef>
                <a:spcPts val="700"/>
              </a:spcBef>
              <a:buClr>
                <a:schemeClr val="tx2"/>
              </a:buClr>
            </a:pPr>
            <a:endParaRPr lang="en-GB" altLang="en-US" sz="2000">
              <a:solidFill>
                <a:srgbClr val="595959"/>
              </a:solidFill>
              <a:latin typeface="Gill Sans MT" panose="020B0502020104020203" pitchFamily="34" charset="0"/>
            </a:endParaRPr>
          </a:p>
          <a:p>
            <a:pPr>
              <a:lnSpc>
                <a:spcPct val="110000"/>
              </a:lnSpc>
              <a:spcBef>
                <a:spcPts val="700"/>
              </a:spcBef>
              <a:buClr>
                <a:schemeClr val="tx2"/>
              </a:buClr>
            </a:pPr>
            <a:endParaRPr lang="en-GB" altLang="en-US" sz="2000">
              <a:solidFill>
                <a:srgbClr val="595959"/>
              </a:solidFill>
              <a:latin typeface="Gill Sans MT" panose="020B0502020104020203" pitchFamily="34" charset="0"/>
            </a:endParaRPr>
          </a:p>
        </p:txBody>
      </p:sp>
      <p:graphicFrame>
        <p:nvGraphicFramePr>
          <p:cNvPr id="5" name="Table 4">
            <a:extLst>
              <a:ext uri="{FF2B5EF4-FFF2-40B4-BE49-F238E27FC236}">
                <a16:creationId xmlns:a16="http://schemas.microsoft.com/office/drawing/2014/main" id="{142DC6C2-0DCE-47DE-D7A5-2EB5B2488B93}"/>
              </a:ext>
            </a:extLst>
          </p:cNvPr>
          <p:cNvGraphicFramePr>
            <a:graphicFrameLocks noGrp="1"/>
          </p:cNvGraphicFramePr>
          <p:nvPr/>
        </p:nvGraphicFramePr>
        <p:xfrm>
          <a:off x="3109913" y="3286126"/>
          <a:ext cx="6024561" cy="1216026"/>
        </p:xfrm>
        <a:graphic>
          <a:graphicData uri="http://schemas.openxmlformats.org/drawingml/2006/table">
            <a:tbl>
              <a:tblPr firstRow="1" bandRow="1">
                <a:tableStyleId>{5C22544A-7EE6-4342-B048-85BDC9FD1C3A}</a:tableStyleId>
              </a:tblPr>
              <a:tblGrid>
                <a:gridCol w="1204912">
                  <a:extLst>
                    <a:ext uri="{9D8B030D-6E8A-4147-A177-3AD203B41FA5}">
                      <a16:colId xmlns:a16="http://schemas.microsoft.com/office/drawing/2014/main" val="3608462740"/>
                    </a:ext>
                  </a:extLst>
                </a:gridCol>
                <a:gridCol w="1106829">
                  <a:extLst>
                    <a:ext uri="{9D8B030D-6E8A-4147-A177-3AD203B41FA5}">
                      <a16:colId xmlns:a16="http://schemas.microsoft.com/office/drawing/2014/main" val="3510348481"/>
                    </a:ext>
                  </a:extLst>
                </a:gridCol>
                <a:gridCol w="1302996">
                  <a:extLst>
                    <a:ext uri="{9D8B030D-6E8A-4147-A177-3AD203B41FA5}">
                      <a16:colId xmlns:a16="http://schemas.microsoft.com/office/drawing/2014/main" val="3686019193"/>
                    </a:ext>
                  </a:extLst>
                </a:gridCol>
                <a:gridCol w="1204912">
                  <a:extLst>
                    <a:ext uri="{9D8B030D-6E8A-4147-A177-3AD203B41FA5}">
                      <a16:colId xmlns:a16="http://schemas.microsoft.com/office/drawing/2014/main" val="3229315721"/>
                    </a:ext>
                  </a:extLst>
                </a:gridCol>
                <a:gridCol w="1204912">
                  <a:extLst>
                    <a:ext uri="{9D8B030D-6E8A-4147-A177-3AD203B41FA5}">
                      <a16:colId xmlns:a16="http://schemas.microsoft.com/office/drawing/2014/main" val="2469766156"/>
                    </a:ext>
                  </a:extLst>
                </a:gridCol>
              </a:tblGrid>
              <a:tr h="640063">
                <a:tc>
                  <a:txBody>
                    <a:bodyPr/>
                    <a:lstStyle/>
                    <a:p>
                      <a:pPr algn="ctr"/>
                      <a:r>
                        <a:rPr lang="en-GB" sz="1800" b="0" dirty="0"/>
                        <a:t>Very untrue</a:t>
                      </a:r>
                    </a:p>
                  </a:txBody>
                  <a:tcPr marL="91449" marR="91449" marT="45712" marB="45712"/>
                </a:tc>
                <a:tc>
                  <a:txBody>
                    <a:bodyPr/>
                    <a:lstStyle/>
                    <a:p>
                      <a:pPr algn="ctr"/>
                      <a:r>
                        <a:rPr lang="en-GB" sz="1800" b="0" dirty="0"/>
                        <a:t>Untrue</a:t>
                      </a:r>
                    </a:p>
                  </a:txBody>
                  <a:tcPr marL="91449" marR="91449" marT="45712" marB="45712"/>
                </a:tc>
                <a:tc>
                  <a:txBody>
                    <a:bodyPr/>
                    <a:lstStyle/>
                    <a:p>
                      <a:pPr algn="ctr"/>
                      <a:r>
                        <a:rPr lang="en-GB" sz="1800" b="0" dirty="0"/>
                        <a:t>Don’t know</a:t>
                      </a:r>
                    </a:p>
                  </a:txBody>
                  <a:tcPr marL="91449" marR="91449" marT="45712" marB="45712"/>
                </a:tc>
                <a:tc>
                  <a:txBody>
                    <a:bodyPr/>
                    <a:lstStyle/>
                    <a:p>
                      <a:pPr algn="ctr"/>
                      <a:r>
                        <a:rPr lang="en-GB" sz="1800" b="0" dirty="0"/>
                        <a:t>True</a:t>
                      </a:r>
                    </a:p>
                  </a:txBody>
                  <a:tcPr marL="91449" marR="91449" marT="45712" marB="45712"/>
                </a:tc>
                <a:tc>
                  <a:txBody>
                    <a:bodyPr/>
                    <a:lstStyle/>
                    <a:p>
                      <a:pPr algn="ctr"/>
                      <a:r>
                        <a:rPr lang="en-GB" sz="1800" b="0" dirty="0"/>
                        <a:t>Very true</a:t>
                      </a:r>
                    </a:p>
                  </a:txBody>
                  <a:tcPr marL="91449" marR="91449" marT="45712" marB="45712"/>
                </a:tc>
                <a:extLst>
                  <a:ext uri="{0D108BD9-81ED-4DB2-BD59-A6C34878D82A}">
                    <a16:rowId xmlns:a16="http://schemas.microsoft.com/office/drawing/2014/main" val="1887462671"/>
                  </a:ext>
                </a:extLst>
              </a:tr>
              <a:tr h="575962">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extLst>
                  <a:ext uri="{0D108BD9-81ED-4DB2-BD59-A6C34878D82A}">
                    <a16:rowId xmlns:a16="http://schemas.microsoft.com/office/drawing/2014/main" val="2761143677"/>
                  </a:ext>
                </a:extLst>
              </a:tr>
            </a:tbl>
          </a:graphicData>
        </a:graphic>
      </p:graphicFrame>
      <p:sp>
        <p:nvSpPr>
          <p:cNvPr id="6" name="Rectangle 5">
            <a:extLst>
              <a:ext uri="{FF2B5EF4-FFF2-40B4-BE49-F238E27FC236}">
                <a16:creationId xmlns:a16="http://schemas.microsoft.com/office/drawing/2014/main" id="{B338CBA2-C6C4-4632-66CC-2078A7850AD7}"/>
              </a:ext>
            </a:extLst>
          </p:cNvPr>
          <p:cNvSpPr/>
          <p:nvPr/>
        </p:nvSpPr>
        <p:spPr>
          <a:xfrm>
            <a:off x="3567113" y="40370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a:extLst>
              <a:ext uri="{FF2B5EF4-FFF2-40B4-BE49-F238E27FC236}">
                <a16:creationId xmlns:a16="http://schemas.microsoft.com/office/drawing/2014/main" id="{791D97A3-7E09-363F-D97F-22381B9A885D}"/>
              </a:ext>
            </a:extLst>
          </p:cNvPr>
          <p:cNvSpPr/>
          <p:nvPr/>
        </p:nvSpPr>
        <p:spPr>
          <a:xfrm>
            <a:off x="4660900" y="40132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6890" name="Picture 7">
            <a:extLst>
              <a:ext uri="{FF2B5EF4-FFF2-40B4-BE49-F238E27FC236}">
                <a16:creationId xmlns:a16="http://schemas.microsoft.com/office/drawing/2014/main" id="{83B5E09E-D004-C7D9-A3DC-317F546B04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78514" y="4027489"/>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1" name="Picture 8">
            <a:extLst>
              <a:ext uri="{FF2B5EF4-FFF2-40B4-BE49-F238E27FC236}">
                <a16:creationId xmlns:a16="http://schemas.microsoft.com/office/drawing/2014/main" id="{3599E21B-8FA1-DC54-C148-FD1C9B9C3E9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12001" y="4003676"/>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2" name="Picture 9">
            <a:extLst>
              <a:ext uri="{FF2B5EF4-FFF2-40B4-BE49-F238E27FC236}">
                <a16:creationId xmlns:a16="http://schemas.microsoft.com/office/drawing/2014/main" id="{54FBAA2E-953A-D92B-F833-BFE6708600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21664" y="4013201"/>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565E428B-AFDD-8056-494D-77863E37C0B7}"/>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AE386212-E5DA-5C54-4575-8382B49F3BBC}"/>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5E107001-9C43-E2D6-54C3-BF21A0E16621}"/>
                </a:ext>
              </a:extLst>
            </p:cNvPr>
            <p:cNvGrpSpPr/>
            <p:nvPr/>
          </p:nvGrpSpPr>
          <p:grpSpPr>
            <a:xfrm>
              <a:off x="0" y="5578608"/>
              <a:ext cx="9471852" cy="1279393"/>
              <a:chOff x="0" y="5578608"/>
              <a:chExt cx="9471852" cy="1279393"/>
            </a:xfrm>
          </p:grpSpPr>
          <p:pic>
            <p:nvPicPr>
              <p:cNvPr id="8" name="Picture 7">
                <a:extLst>
                  <a:ext uri="{FF2B5EF4-FFF2-40B4-BE49-F238E27FC236}">
                    <a16:creationId xmlns:a16="http://schemas.microsoft.com/office/drawing/2014/main" id="{59EB6DFB-829C-7DA3-2A93-A5E1933B43A4}"/>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9" name="Picture 8">
                <a:extLst>
                  <a:ext uri="{FF2B5EF4-FFF2-40B4-BE49-F238E27FC236}">
                    <a16:creationId xmlns:a16="http://schemas.microsoft.com/office/drawing/2014/main" id="{7594160E-6F48-C1AA-00FD-2B418F001B75}"/>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D832B47D-F011-1BC5-E365-338C9EEB2D66}"/>
              </a:ext>
            </a:extLst>
          </p:cNvPr>
          <p:cNvSpPr>
            <a:spLocks noGrp="1"/>
          </p:cNvSpPr>
          <p:nvPr>
            <p:ph type="title"/>
          </p:nvPr>
        </p:nvSpPr>
        <p:spPr>
          <a:xfrm>
            <a:off x="2640014" y="457201"/>
            <a:ext cx="7570787" cy="739775"/>
          </a:xfrm>
        </p:spPr>
        <p:txBody>
          <a:bodyPr/>
          <a:lstStyle/>
          <a:p>
            <a:pPr eaLnBrk="1" hangingPunct="1">
              <a:defRPr/>
            </a:pPr>
            <a:r>
              <a:rPr lang="en-GB" altLang="en-US" dirty="0"/>
              <a:t>Ordering your questionnaire</a:t>
            </a:r>
          </a:p>
        </p:txBody>
      </p:sp>
      <p:sp>
        <p:nvSpPr>
          <p:cNvPr id="3" name="Content Placeholder 2">
            <a:extLst>
              <a:ext uri="{FF2B5EF4-FFF2-40B4-BE49-F238E27FC236}">
                <a16:creationId xmlns:a16="http://schemas.microsoft.com/office/drawing/2014/main" id="{89DAB38C-4A67-7C27-CADD-BA6F8DABC528}"/>
              </a:ext>
            </a:extLst>
          </p:cNvPr>
          <p:cNvSpPr>
            <a:spLocks noGrp="1"/>
          </p:cNvSpPr>
          <p:nvPr>
            <p:ph idx="1"/>
          </p:nvPr>
        </p:nvSpPr>
        <p:spPr>
          <a:xfrm>
            <a:off x="530198" y="1299290"/>
            <a:ext cx="11295529" cy="4503411"/>
          </a:xfrm>
        </p:spPr>
        <p:txBody>
          <a:bodyPr rtlCol="0">
            <a:normAutofit/>
          </a:bodyPr>
          <a:lstStyle/>
          <a:p>
            <a:pPr>
              <a:defRPr/>
            </a:pPr>
            <a:r>
              <a:rPr lang="en-GB" sz="3200" dirty="0">
                <a:solidFill>
                  <a:schemeClr val="tx1">
                    <a:lumMod val="65000"/>
                    <a:lumOff val="35000"/>
                  </a:schemeClr>
                </a:solidFill>
              </a:rPr>
              <a:t>Place easy, non-challenging questions first</a:t>
            </a:r>
          </a:p>
          <a:p>
            <a:pPr>
              <a:defRPr/>
            </a:pPr>
            <a:r>
              <a:rPr lang="en-GB" sz="3200" dirty="0">
                <a:solidFill>
                  <a:schemeClr val="tx1">
                    <a:lumMod val="65000"/>
                    <a:lumOff val="35000"/>
                  </a:schemeClr>
                </a:solidFill>
              </a:rPr>
              <a:t>Key filter questions should go in early.</a:t>
            </a:r>
          </a:p>
          <a:p>
            <a:pPr>
              <a:defRPr/>
            </a:pPr>
            <a:r>
              <a:rPr lang="en-GB" sz="3200" dirty="0">
                <a:solidFill>
                  <a:schemeClr val="tx1">
                    <a:lumMod val="65000"/>
                    <a:lumOff val="35000"/>
                  </a:schemeClr>
                </a:solidFill>
              </a:rPr>
              <a:t>Use a funnel structure </a:t>
            </a:r>
          </a:p>
          <a:p>
            <a:pPr lvl="1">
              <a:defRPr/>
            </a:pPr>
            <a:r>
              <a:rPr lang="en-GB" sz="3200" dirty="0">
                <a:solidFill>
                  <a:schemeClr val="tx1">
                    <a:lumMod val="65000"/>
                    <a:lumOff val="35000"/>
                  </a:schemeClr>
                </a:solidFill>
              </a:rPr>
              <a:t>Go from basic to more in depth.</a:t>
            </a:r>
          </a:p>
          <a:p>
            <a:pPr lvl="1">
              <a:defRPr/>
            </a:pPr>
            <a:r>
              <a:rPr lang="en-GB" sz="3200" dirty="0">
                <a:solidFill>
                  <a:schemeClr val="tx1">
                    <a:lumMod val="65000"/>
                    <a:lumOff val="35000"/>
                  </a:schemeClr>
                </a:solidFill>
              </a:rPr>
              <a:t>General questions before specific questions.</a:t>
            </a:r>
          </a:p>
          <a:p>
            <a:pPr lvl="1">
              <a:defRPr/>
            </a:pPr>
            <a:r>
              <a:rPr lang="en-GB" sz="3200" dirty="0">
                <a:solidFill>
                  <a:schemeClr val="tx1">
                    <a:lumMod val="65000"/>
                    <a:lumOff val="35000"/>
                  </a:schemeClr>
                </a:solidFill>
              </a:rPr>
              <a:t>Go from the least sensitive to the most sensitive questions.</a:t>
            </a:r>
          </a:p>
          <a:p>
            <a:pPr lvl="1">
              <a:defRPr/>
            </a:pPr>
            <a:r>
              <a:rPr lang="en-GB" sz="3200" dirty="0">
                <a:solidFill>
                  <a:schemeClr val="tx1">
                    <a:lumMod val="65000"/>
                    <a:lumOff val="35000"/>
                  </a:schemeClr>
                </a:solidFill>
              </a:rPr>
              <a:t>But – try and put important questions in before the end.</a:t>
            </a:r>
            <a:endParaRPr lang="en-GB" dirty="0">
              <a:solidFill>
                <a:schemeClr val="tx1">
                  <a:lumMod val="65000"/>
                  <a:lumOff val="35000"/>
                </a:schemeClr>
              </a:solidFill>
            </a:endParaRPr>
          </a:p>
        </p:txBody>
      </p:sp>
      <p:grpSp>
        <p:nvGrpSpPr>
          <p:cNvPr id="2" name="Group 1">
            <a:extLst>
              <a:ext uri="{FF2B5EF4-FFF2-40B4-BE49-F238E27FC236}">
                <a16:creationId xmlns:a16="http://schemas.microsoft.com/office/drawing/2014/main" id="{0E10DF39-85D8-F7B7-091D-9B877EDC6EAD}"/>
              </a:ext>
            </a:extLst>
          </p:cNvPr>
          <p:cNvGrpSpPr/>
          <p:nvPr/>
        </p:nvGrpSpPr>
        <p:grpSpPr>
          <a:xfrm>
            <a:off x="0" y="6295592"/>
            <a:ext cx="12192000" cy="669986"/>
            <a:chOff x="0" y="5578608"/>
            <a:chExt cx="12192000" cy="1279393"/>
          </a:xfrm>
        </p:grpSpPr>
        <p:pic>
          <p:nvPicPr>
            <p:cNvPr id="4" name="Picture 3">
              <a:extLst>
                <a:ext uri="{FF2B5EF4-FFF2-40B4-BE49-F238E27FC236}">
                  <a16:creationId xmlns:a16="http://schemas.microsoft.com/office/drawing/2014/main" id="{2C939957-1DC4-37AC-662E-66D3D44C850E}"/>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7559A996-9C4C-5182-B496-630195E51EE2}"/>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19786DE5-566B-11A9-8A17-6CA7AB7E37D3}"/>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EF3DB15F-CB28-F6CA-0260-19C108D35BC7}"/>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pic>
        <p:nvPicPr>
          <p:cNvPr id="8" name="Picture 7">
            <a:extLst>
              <a:ext uri="{FF2B5EF4-FFF2-40B4-BE49-F238E27FC236}">
                <a16:creationId xmlns:a16="http://schemas.microsoft.com/office/drawing/2014/main" id="{873E6AD7-C20D-55A1-4F58-6611EFD59445}"/>
              </a:ext>
            </a:extLst>
          </p:cNvPr>
          <p:cNvPicPr>
            <a:picLocks noChangeAspect="1"/>
          </p:cNvPicPr>
          <p:nvPr/>
        </p:nvPicPr>
        <p:blipFill>
          <a:blip r:embed="rId6"/>
          <a:stretch>
            <a:fillRect/>
          </a:stretch>
        </p:blipFill>
        <p:spPr>
          <a:xfrm>
            <a:off x="9760043" y="2138321"/>
            <a:ext cx="2143765" cy="3420389"/>
          </a:xfrm>
          <a:prstGeom prst="rect">
            <a:avLst/>
          </a:prstGeom>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215" name="Rectangle 94214">
            <a:extLst>
              <a:ext uri="{FF2B5EF4-FFF2-40B4-BE49-F238E27FC236}">
                <a16:creationId xmlns:a16="http://schemas.microsoft.com/office/drawing/2014/main" id="{5EF17487-C386-4F99-B5EB-4FD3DF423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217" name="Freeform: Shape 94216">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94210" name="Title 1">
            <a:extLst>
              <a:ext uri="{FF2B5EF4-FFF2-40B4-BE49-F238E27FC236}">
                <a16:creationId xmlns:a16="http://schemas.microsoft.com/office/drawing/2014/main" id="{359390E5-D8BB-D53A-6AEB-6A0F59A1E92B}"/>
              </a:ext>
            </a:extLst>
          </p:cNvPr>
          <p:cNvSpPr>
            <a:spLocks noGrp="1"/>
          </p:cNvSpPr>
          <p:nvPr>
            <p:ph type="title"/>
          </p:nvPr>
        </p:nvSpPr>
        <p:spPr>
          <a:xfrm>
            <a:off x="1246824" y="643467"/>
            <a:ext cx="4772975" cy="1800526"/>
          </a:xfrm>
        </p:spPr>
        <p:txBody>
          <a:bodyPr>
            <a:normAutofit/>
          </a:bodyPr>
          <a:lstStyle/>
          <a:p>
            <a:pPr eaLnBrk="1" hangingPunct="1">
              <a:defRPr/>
            </a:pPr>
            <a:r>
              <a:rPr lang="en-GB" altLang="en-US" dirty="0"/>
              <a:t>Other elements to remember</a:t>
            </a:r>
          </a:p>
        </p:txBody>
      </p:sp>
      <p:sp>
        <p:nvSpPr>
          <p:cNvPr id="40963" name="Content Placeholder 2">
            <a:extLst>
              <a:ext uri="{FF2B5EF4-FFF2-40B4-BE49-F238E27FC236}">
                <a16:creationId xmlns:a16="http://schemas.microsoft.com/office/drawing/2014/main" id="{687D1488-A884-5616-7132-B92726F4CA08}"/>
              </a:ext>
            </a:extLst>
          </p:cNvPr>
          <p:cNvSpPr>
            <a:spLocks noGrp="1"/>
          </p:cNvSpPr>
          <p:nvPr>
            <p:ph idx="1"/>
          </p:nvPr>
        </p:nvSpPr>
        <p:spPr>
          <a:xfrm>
            <a:off x="1246824" y="2623381"/>
            <a:ext cx="4772974" cy="3553581"/>
          </a:xfrm>
        </p:spPr>
        <p:txBody>
          <a:bodyPr>
            <a:normAutofit/>
          </a:bodyPr>
          <a:lstStyle/>
          <a:p>
            <a:pPr eaLnBrk="1" hangingPunct="1"/>
            <a:r>
              <a:rPr lang="en-GB" altLang="en-US" sz="2000"/>
              <a:t>Make it look professional.</a:t>
            </a:r>
          </a:p>
          <a:p>
            <a:pPr eaLnBrk="1" hangingPunct="1"/>
            <a:r>
              <a:rPr lang="en-GB" altLang="en-US" sz="2000"/>
              <a:t>Give an estimated completion time.</a:t>
            </a:r>
          </a:p>
          <a:p>
            <a:pPr eaLnBrk="1" hangingPunct="1"/>
            <a:r>
              <a:rPr lang="en-GB" altLang="en-US" sz="2000"/>
              <a:t>Put the deadline for return at the beginning and end of the questionnaire.</a:t>
            </a:r>
          </a:p>
          <a:p>
            <a:pPr eaLnBrk="1" hangingPunct="1"/>
            <a:r>
              <a:rPr lang="en-GB" altLang="en-US" sz="2000"/>
              <a:t>Provide a return address – on the questionnaire. </a:t>
            </a:r>
          </a:p>
          <a:p>
            <a:pPr eaLnBrk="1" hangingPunct="1"/>
            <a:r>
              <a:rPr lang="en-GB" altLang="en-US" sz="2000"/>
              <a:t>Say ‘Thank you’.</a:t>
            </a:r>
          </a:p>
        </p:txBody>
      </p:sp>
      <p:pic>
        <p:nvPicPr>
          <p:cNvPr id="7" name="Picture 6">
            <a:extLst>
              <a:ext uri="{FF2B5EF4-FFF2-40B4-BE49-F238E27FC236}">
                <a16:creationId xmlns:a16="http://schemas.microsoft.com/office/drawing/2014/main" id="{B5469276-D386-DC72-1941-11CA1F0F049C}"/>
              </a:ext>
            </a:extLst>
          </p:cNvPr>
          <p:cNvPicPr>
            <a:picLocks noChangeAspect="1"/>
          </p:cNvPicPr>
          <p:nvPr/>
        </p:nvPicPr>
        <p:blipFill>
          <a:blip r:embed="rId3"/>
          <a:stretch>
            <a:fillRect/>
          </a:stretch>
        </p:blipFill>
        <p:spPr>
          <a:xfrm>
            <a:off x="8331617" y="3657600"/>
            <a:ext cx="2585510" cy="2585510"/>
          </a:xfrm>
          <a:prstGeom prst="rect">
            <a:avLst/>
          </a:prstGeom>
        </p:spPr>
      </p:pic>
      <p:grpSp>
        <p:nvGrpSpPr>
          <p:cNvPr id="2" name="Group 1">
            <a:extLst>
              <a:ext uri="{FF2B5EF4-FFF2-40B4-BE49-F238E27FC236}">
                <a16:creationId xmlns:a16="http://schemas.microsoft.com/office/drawing/2014/main" id="{75E9BB82-BED0-BC6F-2981-B759E60D4DD0}"/>
              </a:ext>
            </a:extLst>
          </p:cNvPr>
          <p:cNvGrpSpPr/>
          <p:nvPr/>
        </p:nvGrpSpPr>
        <p:grpSpPr>
          <a:xfrm>
            <a:off x="7700211" y="1810232"/>
            <a:ext cx="3848322" cy="211477"/>
            <a:chOff x="0" y="5578608"/>
            <a:chExt cx="12192000" cy="1279393"/>
          </a:xfrm>
        </p:grpSpPr>
        <p:pic>
          <p:nvPicPr>
            <p:cNvPr id="3" name="Picture 2">
              <a:extLst>
                <a:ext uri="{FF2B5EF4-FFF2-40B4-BE49-F238E27FC236}">
                  <a16:creationId xmlns:a16="http://schemas.microsoft.com/office/drawing/2014/main" id="{107BFC36-9477-57FD-EF46-554716367409}"/>
                </a:ext>
              </a:extLst>
            </p:cNvPr>
            <p:cNvPicPr>
              <a:picLocks noChangeAspect="1"/>
            </p:cNvPicPr>
            <p:nvPr/>
          </p:nvPicPr>
          <p:blipFill rotWithShape="1">
            <a:blip r:embed="rId4"/>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C7A95F72-D4AE-7DD0-A09A-AAF43DD61617}"/>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B33F5DC1-BC74-00E0-934F-3AF0F26212DC}"/>
                  </a:ext>
                </a:extLst>
              </p:cNvPr>
              <p:cNvPicPr>
                <a:picLocks noChangeAspect="1"/>
              </p:cNvPicPr>
              <p:nvPr/>
            </p:nvPicPr>
            <p:blipFill rotWithShape="1">
              <a:blip r:embed="rId5"/>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FD9B4496-8C85-AF31-E317-496DF8C56516}"/>
                  </a:ext>
                </a:extLst>
              </p:cNvPr>
              <p:cNvPicPr>
                <a:picLocks noChangeAspect="1"/>
              </p:cNvPicPr>
              <p:nvPr/>
            </p:nvPicPr>
            <p:blipFill rotWithShape="1">
              <a:blip r:embed="rId6"/>
              <a:srcRect l="44460" t="53448" r="30342" b="33142"/>
              <a:stretch/>
            </p:blipFill>
            <p:spPr>
              <a:xfrm>
                <a:off x="0" y="5578609"/>
                <a:ext cx="5263763" cy="1279392"/>
              </a:xfrm>
              <a:prstGeom prst="rect">
                <a:avLst/>
              </a:prstGeom>
            </p:spPr>
          </p:pic>
        </p:grpSp>
      </p:gr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157" name="Rectangle 48156">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8130" name="Rectangle 2">
            <a:extLst>
              <a:ext uri="{FF2B5EF4-FFF2-40B4-BE49-F238E27FC236}">
                <a16:creationId xmlns:a16="http://schemas.microsoft.com/office/drawing/2014/main" id="{759D351D-3643-7502-05BF-6A11F8930D3C}"/>
              </a:ext>
            </a:extLst>
          </p:cNvPr>
          <p:cNvSpPr>
            <a:spLocks noGrp="1" noChangeArrowheads="1"/>
          </p:cNvSpPr>
          <p:nvPr>
            <p:ph type="title"/>
          </p:nvPr>
        </p:nvSpPr>
        <p:spPr>
          <a:xfrm>
            <a:off x="838200" y="365125"/>
            <a:ext cx="5393361" cy="1325563"/>
          </a:xfrm>
        </p:spPr>
        <p:txBody>
          <a:bodyPr>
            <a:normAutofit/>
          </a:bodyPr>
          <a:lstStyle/>
          <a:p>
            <a:pPr>
              <a:defRPr/>
            </a:pPr>
            <a:r>
              <a:rPr lang="en-GB" altLang="en-US"/>
              <a:t>Evaluating &amp; Testing the Questionnaire</a:t>
            </a:r>
          </a:p>
        </p:txBody>
      </p:sp>
      <p:sp>
        <p:nvSpPr>
          <p:cNvPr id="43011" name="Rectangle 3">
            <a:extLst>
              <a:ext uri="{FF2B5EF4-FFF2-40B4-BE49-F238E27FC236}">
                <a16:creationId xmlns:a16="http://schemas.microsoft.com/office/drawing/2014/main" id="{1AFD8033-2B23-83A9-6E6B-0D0A2448EA9C}"/>
              </a:ext>
            </a:extLst>
          </p:cNvPr>
          <p:cNvSpPr>
            <a:spLocks noGrp="1" noChangeArrowheads="1"/>
          </p:cNvSpPr>
          <p:nvPr>
            <p:ph sz="quarter" idx="1"/>
          </p:nvPr>
        </p:nvSpPr>
        <p:spPr>
          <a:xfrm>
            <a:off x="838200" y="1825625"/>
            <a:ext cx="5393361" cy="4351338"/>
          </a:xfrm>
        </p:spPr>
        <p:txBody>
          <a:bodyPr>
            <a:normAutofit/>
          </a:bodyPr>
          <a:lstStyle/>
          <a:p>
            <a:pPr eaLnBrk="1" hangingPunct="1">
              <a:spcBef>
                <a:spcPct val="30000"/>
              </a:spcBef>
              <a:buFontTx/>
              <a:buNone/>
            </a:pPr>
            <a:r>
              <a:rPr lang="en-GB" altLang="en-US" sz="2600"/>
              <a:t>Is the questionnaire a ‘good’ questionnaire?</a:t>
            </a:r>
          </a:p>
          <a:p>
            <a:pPr eaLnBrk="1" hangingPunct="1">
              <a:spcBef>
                <a:spcPct val="30000"/>
              </a:spcBef>
            </a:pPr>
            <a:r>
              <a:rPr lang="en-GB" altLang="en-US" sz="2600"/>
              <a:t>Will it collect the data necessary to address the research objectives?</a:t>
            </a:r>
          </a:p>
          <a:p>
            <a:pPr eaLnBrk="1" hangingPunct="1">
              <a:spcBef>
                <a:spcPct val="30000"/>
              </a:spcBef>
            </a:pPr>
            <a:r>
              <a:rPr lang="en-GB" altLang="en-US" sz="2600"/>
              <a:t>Is the way in which the data is collected suitable for the planned method(s) of data analysis? </a:t>
            </a:r>
          </a:p>
          <a:p>
            <a:pPr eaLnBrk="1" hangingPunct="1">
              <a:spcBef>
                <a:spcPct val="30000"/>
              </a:spcBef>
              <a:buFontTx/>
              <a:buNone/>
            </a:pPr>
            <a:endParaRPr lang="en-GB" altLang="en-US" sz="2600"/>
          </a:p>
          <a:p>
            <a:pPr eaLnBrk="1" hangingPunct="1">
              <a:spcBef>
                <a:spcPct val="30000"/>
              </a:spcBef>
            </a:pPr>
            <a:r>
              <a:rPr lang="en-GB" altLang="en-US" sz="2600"/>
              <a:t>Testing …DOES IT WORK???? </a:t>
            </a:r>
          </a:p>
        </p:txBody>
      </p:sp>
      <p:pic>
        <p:nvPicPr>
          <p:cNvPr id="5122" name="Picture 2" descr="C:\Documents and Settings\mscockea\Local Settings\Temporary Internet Files\Content.IE5\I0V6HHY2\MC900441322[1].png">
            <a:extLst>
              <a:ext uri="{FF2B5EF4-FFF2-40B4-BE49-F238E27FC236}">
                <a16:creationId xmlns:a16="http://schemas.microsoft.com/office/drawing/2014/main" id="{AE75CA4B-BFE6-3D33-64AE-E5BE441F7518}"/>
              </a:ext>
            </a:extLst>
          </p:cNvPr>
          <p:cNvPicPr>
            <a:picLocks noChangeAspect="1" noChangeArrowheads="1"/>
          </p:cNvPicPr>
          <p:nvPr/>
        </p:nvPicPr>
        <p:blipFill>
          <a:blip r:embed="rId2"/>
          <a:srcRect r="3" b="3"/>
          <a:stretch>
            <a:fillRect/>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48159"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161"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leighterton-school.co.uk/downloads/School%20Questionnaire%20Analysis-2012-V3.JPG">
            <a:hlinkClick r:id="rId2"/>
            <a:extLst>
              <a:ext uri="{FF2B5EF4-FFF2-40B4-BE49-F238E27FC236}">
                <a16:creationId xmlns:a16="http://schemas.microsoft.com/office/drawing/2014/main" id="{CFD68246-ADA2-8EF9-27E7-B92D44A163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0546" y="380339"/>
            <a:ext cx="5454430" cy="5636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D6B4FFD0-2612-054E-1163-625A6AE052B4}"/>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A282F6C0-CC08-C904-EAEE-075C31588B55}"/>
                </a:ext>
              </a:extLst>
            </p:cNvPr>
            <p:cNvPicPr>
              <a:picLocks noChangeAspect="1"/>
            </p:cNvPicPr>
            <p:nvPr/>
          </p:nvPicPr>
          <p:blipFill rotWithShape="1">
            <a:blip r:embed="rId4"/>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4DD17DE3-8255-BF51-BF26-3A8B8423D983}"/>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7677A9EE-F569-46BB-6CEA-29277C2A51A4}"/>
                  </a:ext>
                </a:extLst>
              </p:cNvPr>
              <p:cNvPicPr>
                <a:picLocks noChangeAspect="1"/>
              </p:cNvPicPr>
              <p:nvPr/>
            </p:nvPicPr>
            <p:blipFill rotWithShape="1">
              <a:blip r:embed="rId5"/>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EA925EB9-BCD0-2C89-456A-6858DCD869F0}"/>
                  </a:ext>
                </a:extLst>
              </p:cNvPr>
              <p:cNvPicPr>
                <a:picLocks noChangeAspect="1"/>
              </p:cNvPicPr>
              <p:nvPr/>
            </p:nvPicPr>
            <p:blipFill rotWithShape="1">
              <a:blip r:embed="rId6"/>
              <a:srcRect l="44460" t="53448" r="30342" b="33142"/>
              <a:stretch/>
            </p:blipFill>
            <p:spPr>
              <a:xfrm>
                <a:off x="0" y="5578609"/>
                <a:ext cx="5263763" cy="1279392"/>
              </a:xfrm>
              <a:prstGeom prst="rect">
                <a:avLst/>
              </a:prstGeom>
            </p:spPr>
          </p:pic>
        </p:gr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0756-0586-7653-BF81-E57F8A458B04}"/>
              </a:ext>
            </a:extLst>
          </p:cNvPr>
          <p:cNvSpPr>
            <a:spLocks noGrp="1"/>
          </p:cNvSpPr>
          <p:nvPr>
            <p:ph type="title"/>
          </p:nvPr>
        </p:nvSpPr>
        <p:spPr/>
        <p:txBody>
          <a:bodyPr/>
          <a:lstStyle/>
          <a:p>
            <a:pPr>
              <a:defRPr/>
            </a:pPr>
            <a:r>
              <a:rPr lang="en-GB" dirty="0"/>
              <a:t>Activity</a:t>
            </a:r>
          </a:p>
        </p:txBody>
      </p:sp>
      <p:sp>
        <p:nvSpPr>
          <p:cNvPr id="45059" name="Content Placeholder 2">
            <a:extLst>
              <a:ext uri="{FF2B5EF4-FFF2-40B4-BE49-F238E27FC236}">
                <a16:creationId xmlns:a16="http://schemas.microsoft.com/office/drawing/2014/main" id="{B0923362-7BDB-E643-1643-A001A9ABC28E}"/>
              </a:ext>
            </a:extLst>
          </p:cNvPr>
          <p:cNvSpPr>
            <a:spLocks noGrp="1"/>
          </p:cNvSpPr>
          <p:nvPr>
            <p:ph sz="quarter" idx="1"/>
          </p:nvPr>
        </p:nvSpPr>
        <p:spPr>
          <a:xfrm>
            <a:off x="922084" y="1600201"/>
            <a:ext cx="8526716" cy="4873625"/>
          </a:xfrm>
        </p:spPr>
        <p:txBody>
          <a:bodyPr/>
          <a:lstStyle/>
          <a:p>
            <a:pPr marL="514350" indent="-514350">
              <a:buFont typeface="+mj-lt"/>
              <a:buAutoNum type="arabicPeriod"/>
            </a:pPr>
            <a:r>
              <a:rPr lang="en-US" altLang="en-US" dirty="0"/>
              <a:t>Think about a topic for your pilot test (30 valid cases) </a:t>
            </a:r>
          </a:p>
          <a:p>
            <a:pPr marL="514350" indent="-514350">
              <a:buFont typeface="+mj-lt"/>
              <a:buAutoNum type="arabicPeriod"/>
            </a:pPr>
            <a:r>
              <a:rPr lang="en-US" altLang="en-US" dirty="0"/>
              <a:t>State the aim, Objectives and questions </a:t>
            </a:r>
          </a:p>
          <a:p>
            <a:pPr marL="514350" indent="-514350">
              <a:buFont typeface="+mj-lt"/>
              <a:buAutoNum type="arabicPeriod"/>
            </a:pPr>
            <a:r>
              <a:rPr lang="en-US" altLang="en-US" dirty="0"/>
              <a:t>Identify your population and sample </a:t>
            </a:r>
          </a:p>
          <a:p>
            <a:pPr marL="514350" indent="-514350">
              <a:buFont typeface="+mj-lt"/>
              <a:buAutoNum type="arabicPeriod"/>
            </a:pPr>
            <a:r>
              <a:rPr lang="en-US" altLang="en-US" dirty="0"/>
              <a:t>Select the sampling method</a:t>
            </a:r>
          </a:p>
          <a:p>
            <a:pPr marL="514350" indent="-514350">
              <a:buFont typeface="+mj-lt"/>
              <a:buAutoNum type="arabicPeriod"/>
            </a:pPr>
            <a:r>
              <a:rPr lang="en-US" altLang="en-US" dirty="0"/>
              <a:t>Think about your conceptual framework </a:t>
            </a:r>
          </a:p>
          <a:p>
            <a:pPr marL="514350" indent="-514350">
              <a:buFont typeface="+mj-lt"/>
              <a:buAutoNum type="arabicPeriod"/>
            </a:pPr>
            <a:r>
              <a:rPr lang="en-US" altLang="en-US" dirty="0"/>
              <a:t>Based upon your conceptual framework, please prepare the questionnaire.</a:t>
            </a:r>
          </a:p>
          <a:p>
            <a:pPr marL="0" indent="0">
              <a:buNone/>
            </a:pPr>
            <a:endParaRPr lang="en-US" altLang="en-US" dirty="0"/>
          </a:p>
        </p:txBody>
      </p:sp>
      <p:grpSp>
        <p:nvGrpSpPr>
          <p:cNvPr id="3" name="Group 2">
            <a:extLst>
              <a:ext uri="{FF2B5EF4-FFF2-40B4-BE49-F238E27FC236}">
                <a16:creationId xmlns:a16="http://schemas.microsoft.com/office/drawing/2014/main" id="{6F64F9D6-C2CA-A2D7-4B6C-2FC82B8AC537}"/>
              </a:ext>
            </a:extLst>
          </p:cNvPr>
          <p:cNvGrpSpPr/>
          <p:nvPr/>
        </p:nvGrpSpPr>
        <p:grpSpPr>
          <a:xfrm>
            <a:off x="0" y="6188015"/>
            <a:ext cx="12192000" cy="669986"/>
            <a:chOff x="0" y="5578608"/>
            <a:chExt cx="12192000" cy="1279393"/>
          </a:xfrm>
        </p:grpSpPr>
        <p:pic>
          <p:nvPicPr>
            <p:cNvPr id="4" name="Picture 3">
              <a:extLst>
                <a:ext uri="{FF2B5EF4-FFF2-40B4-BE49-F238E27FC236}">
                  <a16:creationId xmlns:a16="http://schemas.microsoft.com/office/drawing/2014/main" id="{07B2B37E-7001-6BCF-22F8-ACFCDE7F6E13}"/>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AD719C1E-7C15-7386-810B-A06AE6BE01AD}"/>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2545DD19-0657-5896-ABAE-1C0D14A0F9C9}"/>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3749A804-24FD-5FC8-57CF-BA9CECB019B7}"/>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8" name="Picture 7">
            <a:extLst>
              <a:ext uri="{FF2B5EF4-FFF2-40B4-BE49-F238E27FC236}">
                <a16:creationId xmlns:a16="http://schemas.microsoft.com/office/drawing/2014/main" id="{853C8E71-8591-35E6-7688-6B05E4995CE6}"/>
              </a:ext>
            </a:extLst>
          </p:cNvPr>
          <p:cNvPicPr>
            <a:picLocks noChangeAspect="1"/>
          </p:cNvPicPr>
          <p:nvPr/>
        </p:nvPicPr>
        <p:blipFill>
          <a:blip r:embed="rId5"/>
          <a:srcRect t="18164"/>
          <a:stretch>
            <a:fillRect/>
          </a:stretch>
        </p:blipFill>
        <p:spPr>
          <a:xfrm>
            <a:off x="7746467" y="4676027"/>
            <a:ext cx="3915335" cy="1454649"/>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FDBC13CD-D849-276A-630B-F2B05FEFAC2E}"/>
              </a:ext>
            </a:extLst>
          </p:cNvPr>
          <p:cNvSpPr>
            <a:spLocks noGrp="1"/>
          </p:cNvSpPr>
          <p:nvPr>
            <p:ph type="title"/>
          </p:nvPr>
        </p:nvSpPr>
        <p:spPr/>
        <p:txBody>
          <a:bodyPr/>
          <a:lstStyle/>
          <a:p>
            <a:pPr>
              <a:defRPr/>
            </a:pPr>
            <a:r>
              <a:rPr lang="en-GB" altLang="en-US"/>
              <a:t>Summary</a:t>
            </a:r>
          </a:p>
        </p:txBody>
      </p:sp>
      <p:sp>
        <p:nvSpPr>
          <p:cNvPr id="46083" name="Content Placeholder 2">
            <a:extLst>
              <a:ext uri="{FF2B5EF4-FFF2-40B4-BE49-F238E27FC236}">
                <a16:creationId xmlns:a16="http://schemas.microsoft.com/office/drawing/2014/main" id="{292AF8E0-B732-64E8-9561-957D2E8A5957}"/>
              </a:ext>
            </a:extLst>
          </p:cNvPr>
          <p:cNvSpPr>
            <a:spLocks noGrp="1"/>
          </p:cNvSpPr>
          <p:nvPr>
            <p:ph sz="quarter" idx="1"/>
          </p:nvPr>
        </p:nvSpPr>
        <p:spPr>
          <a:xfrm>
            <a:off x="714615" y="1557338"/>
            <a:ext cx="9283460" cy="4489996"/>
          </a:xfrm>
        </p:spPr>
        <p:txBody>
          <a:bodyPr/>
          <a:lstStyle/>
          <a:p>
            <a:pPr eaLnBrk="1" hangingPunct="1"/>
            <a:r>
              <a:rPr lang="en-GB" altLang="en-US" dirty="0"/>
              <a:t>Quantitative research is based on a number of key stage: Planning, designing, piloting and final questionnaire development.</a:t>
            </a:r>
          </a:p>
          <a:p>
            <a:pPr eaLnBrk="1" hangingPunct="1"/>
            <a:r>
              <a:rPr lang="en-GB" altLang="en-US" dirty="0"/>
              <a:t>Key considerations include:</a:t>
            </a:r>
          </a:p>
          <a:p>
            <a:pPr lvl="1" eaLnBrk="1" hangingPunct="1">
              <a:buFont typeface="Wingdings" panose="05000000000000000000" pitchFamily="2" charset="2"/>
              <a:buChar char=""/>
            </a:pPr>
            <a:r>
              <a:rPr lang="en-GB" altLang="en-US" dirty="0"/>
              <a:t>The wording of questions</a:t>
            </a:r>
          </a:p>
          <a:p>
            <a:pPr lvl="1" eaLnBrk="1" hangingPunct="1">
              <a:buFont typeface="Wingdings" panose="05000000000000000000" pitchFamily="2" charset="2"/>
              <a:buChar char=""/>
            </a:pPr>
            <a:r>
              <a:rPr lang="en-GB" altLang="en-US" dirty="0"/>
              <a:t>How many questions for each variable?</a:t>
            </a:r>
          </a:p>
          <a:p>
            <a:pPr lvl="1" eaLnBrk="1" hangingPunct="1">
              <a:buFont typeface="Wingdings" panose="05000000000000000000" pitchFamily="2" charset="2"/>
              <a:buChar char=""/>
            </a:pPr>
            <a:r>
              <a:rPr lang="en-GB" altLang="en-US" dirty="0"/>
              <a:t>The number of response options</a:t>
            </a:r>
          </a:p>
          <a:p>
            <a:pPr lvl="1" eaLnBrk="1" hangingPunct="1">
              <a:buFont typeface="Wingdings" panose="05000000000000000000" pitchFamily="2" charset="2"/>
              <a:buChar char=""/>
            </a:pPr>
            <a:r>
              <a:rPr lang="en-GB" altLang="en-US" dirty="0"/>
              <a:t>The avoidance of response style bias</a:t>
            </a:r>
          </a:p>
        </p:txBody>
      </p:sp>
      <p:grpSp>
        <p:nvGrpSpPr>
          <p:cNvPr id="2" name="Group 1">
            <a:extLst>
              <a:ext uri="{FF2B5EF4-FFF2-40B4-BE49-F238E27FC236}">
                <a16:creationId xmlns:a16="http://schemas.microsoft.com/office/drawing/2014/main" id="{923F7509-027A-BF0A-F910-83ED38C42978}"/>
              </a:ext>
            </a:extLst>
          </p:cNvPr>
          <p:cNvGrpSpPr/>
          <p:nvPr/>
        </p:nvGrpSpPr>
        <p:grpSpPr>
          <a:xfrm>
            <a:off x="0" y="6188015"/>
            <a:ext cx="12192000" cy="669986"/>
            <a:chOff x="0" y="5578608"/>
            <a:chExt cx="12192000" cy="1279393"/>
          </a:xfrm>
        </p:grpSpPr>
        <p:pic>
          <p:nvPicPr>
            <p:cNvPr id="3" name="Picture 2">
              <a:extLst>
                <a:ext uri="{FF2B5EF4-FFF2-40B4-BE49-F238E27FC236}">
                  <a16:creationId xmlns:a16="http://schemas.microsoft.com/office/drawing/2014/main" id="{01B86066-C52D-C7DA-9CD2-67529EB96510}"/>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977E7AE0-2DD5-3EDF-29FF-99961155A411}"/>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E01BD6AB-5507-3D2C-DC29-69D3D38630D4}"/>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9BD0BCF9-3C78-ED14-58F3-2F79CE0647C3}"/>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D9FC6AC-4A12-4825-8ABE-0732B8EF4D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94DB68E-6169-8825-A641-51076D044A75}"/>
              </a:ext>
            </a:extLst>
          </p:cNvPr>
          <p:cNvPicPr>
            <a:picLocks noChangeAspect="1"/>
          </p:cNvPicPr>
          <p:nvPr/>
        </p:nvPicPr>
        <p:blipFill>
          <a:blip r:embed="rId2"/>
          <a:srcRect t="3244" r="1" b="1"/>
          <a:stretch>
            <a:fillRect/>
          </a:stretch>
        </p:blipFill>
        <p:spPr>
          <a:xfrm>
            <a:off x="1" y="10"/>
            <a:ext cx="11862683" cy="6857990"/>
          </a:xfrm>
          <a:custGeom>
            <a:avLst/>
            <a:gdLst/>
            <a:ahLst/>
            <a:cxnLst/>
            <a:rect l="l" t="t" r="r" b="b"/>
            <a:pathLst>
              <a:path w="11862683" h="6858000">
                <a:moveTo>
                  <a:pt x="0" y="0"/>
                </a:moveTo>
                <a:lnTo>
                  <a:pt x="4038600" y="0"/>
                </a:lnTo>
                <a:lnTo>
                  <a:pt x="4114800" y="0"/>
                </a:lnTo>
                <a:lnTo>
                  <a:pt x="4282294" y="0"/>
                </a:lnTo>
                <a:lnTo>
                  <a:pt x="6139260" y="0"/>
                </a:lnTo>
                <a:lnTo>
                  <a:pt x="6362810" y="0"/>
                </a:lnTo>
                <a:lnTo>
                  <a:pt x="7272221" y="0"/>
                </a:lnTo>
                <a:lnTo>
                  <a:pt x="10815342" y="0"/>
                </a:lnTo>
                <a:cubicBezTo>
                  <a:pt x="10709672" y="35571"/>
                  <a:pt x="10607020" y="78255"/>
                  <a:pt x="10501350" y="110269"/>
                </a:cubicBezTo>
                <a:cubicBezTo>
                  <a:pt x="10516447" y="145839"/>
                  <a:pt x="10531542" y="138725"/>
                  <a:pt x="10546639" y="135168"/>
                </a:cubicBezTo>
                <a:cubicBezTo>
                  <a:pt x="10637212" y="120941"/>
                  <a:pt x="10730806" y="110269"/>
                  <a:pt x="10818360" y="71141"/>
                </a:cubicBezTo>
                <a:cubicBezTo>
                  <a:pt x="10839496" y="64027"/>
                  <a:pt x="10863648" y="64027"/>
                  <a:pt x="10872705" y="88927"/>
                </a:cubicBezTo>
                <a:cubicBezTo>
                  <a:pt x="10887801" y="124497"/>
                  <a:pt x="10866668" y="145839"/>
                  <a:pt x="10845532" y="163625"/>
                </a:cubicBezTo>
                <a:cubicBezTo>
                  <a:pt x="10809304" y="195638"/>
                  <a:pt x="10767036" y="188525"/>
                  <a:pt x="10727787" y="192082"/>
                </a:cubicBezTo>
                <a:cubicBezTo>
                  <a:pt x="10619098" y="209867"/>
                  <a:pt x="10567772" y="259665"/>
                  <a:pt x="10543619" y="373491"/>
                </a:cubicBezTo>
                <a:cubicBezTo>
                  <a:pt x="10637212" y="327250"/>
                  <a:pt x="10730806" y="384162"/>
                  <a:pt x="10821380" y="352148"/>
                </a:cubicBezTo>
                <a:cubicBezTo>
                  <a:pt x="10845532" y="345034"/>
                  <a:pt x="10881763" y="355706"/>
                  <a:pt x="10869686" y="394834"/>
                </a:cubicBezTo>
                <a:cubicBezTo>
                  <a:pt x="10857610" y="430405"/>
                  <a:pt x="10818360" y="458860"/>
                  <a:pt x="10887801" y="451747"/>
                </a:cubicBezTo>
                <a:cubicBezTo>
                  <a:pt x="10939127" y="448189"/>
                  <a:pt x="10954222" y="405504"/>
                  <a:pt x="10969318" y="359262"/>
                </a:cubicBezTo>
                <a:cubicBezTo>
                  <a:pt x="10981394" y="334364"/>
                  <a:pt x="11014605" y="320135"/>
                  <a:pt x="11038758" y="334364"/>
                </a:cubicBezTo>
                <a:cubicBezTo>
                  <a:pt x="11068949" y="348592"/>
                  <a:pt x="11059892" y="387720"/>
                  <a:pt x="11059892" y="416176"/>
                </a:cubicBezTo>
                <a:cubicBezTo>
                  <a:pt x="11062912" y="469532"/>
                  <a:pt x="11038758" y="494431"/>
                  <a:pt x="10996491" y="505101"/>
                </a:cubicBezTo>
                <a:cubicBezTo>
                  <a:pt x="10945164" y="519330"/>
                  <a:pt x="10893840" y="537116"/>
                  <a:pt x="10827418" y="558458"/>
                </a:cubicBezTo>
                <a:cubicBezTo>
                  <a:pt x="10899878" y="594028"/>
                  <a:pt x="10954222" y="586915"/>
                  <a:pt x="11008566" y="558458"/>
                </a:cubicBezTo>
                <a:cubicBezTo>
                  <a:pt x="11074988" y="526444"/>
                  <a:pt x="11162542" y="483759"/>
                  <a:pt x="11216886" y="522887"/>
                </a:cubicBezTo>
                <a:cubicBezTo>
                  <a:pt x="11298403" y="579800"/>
                  <a:pt x="11364824" y="544229"/>
                  <a:pt x="11437284" y="533558"/>
                </a:cubicBezTo>
                <a:cubicBezTo>
                  <a:pt x="11588242" y="512216"/>
                  <a:pt x="11494648" y="480203"/>
                  <a:pt x="11645605" y="462417"/>
                </a:cubicBezTo>
                <a:cubicBezTo>
                  <a:pt x="11705988" y="455303"/>
                  <a:pt x="11769390" y="426847"/>
                  <a:pt x="11856944" y="465975"/>
                </a:cubicBezTo>
                <a:cubicBezTo>
                  <a:pt x="11461437" y="672284"/>
                  <a:pt x="11274250" y="658055"/>
                  <a:pt x="10921012" y="910606"/>
                </a:cubicBezTo>
                <a:cubicBezTo>
                  <a:pt x="10936107" y="935506"/>
                  <a:pt x="10951202" y="924835"/>
                  <a:pt x="10966299" y="921277"/>
                </a:cubicBezTo>
                <a:cubicBezTo>
                  <a:pt x="10990452" y="917720"/>
                  <a:pt x="11020644" y="903491"/>
                  <a:pt x="11026682" y="949734"/>
                </a:cubicBezTo>
                <a:cubicBezTo>
                  <a:pt x="11029702" y="985305"/>
                  <a:pt x="11011585" y="1003089"/>
                  <a:pt x="10981394" y="1006647"/>
                </a:cubicBezTo>
                <a:cubicBezTo>
                  <a:pt x="10893840" y="1020875"/>
                  <a:pt x="10815342" y="1070674"/>
                  <a:pt x="10736844" y="1113358"/>
                </a:cubicBezTo>
                <a:cubicBezTo>
                  <a:pt x="10700615" y="1131144"/>
                  <a:pt x="10661366" y="1156043"/>
                  <a:pt x="10676462" y="1220069"/>
                </a:cubicBezTo>
                <a:cubicBezTo>
                  <a:pt x="10706652" y="1237855"/>
                  <a:pt x="10727787" y="1212955"/>
                  <a:pt x="10751940" y="1209399"/>
                </a:cubicBezTo>
                <a:cubicBezTo>
                  <a:pt x="10776093" y="1205842"/>
                  <a:pt x="10833457" y="1220069"/>
                  <a:pt x="10818360" y="1230741"/>
                </a:cubicBezTo>
                <a:cubicBezTo>
                  <a:pt x="10748920" y="1269868"/>
                  <a:pt x="10875724" y="1365909"/>
                  <a:pt x="10791190" y="1365909"/>
                </a:cubicBezTo>
                <a:cubicBezTo>
                  <a:pt x="10652309" y="1365909"/>
                  <a:pt x="10576830" y="1536647"/>
                  <a:pt x="10443988" y="1540204"/>
                </a:cubicBezTo>
                <a:cubicBezTo>
                  <a:pt x="10422854" y="1540204"/>
                  <a:pt x="10413797" y="1572219"/>
                  <a:pt x="10413797" y="1597117"/>
                </a:cubicBezTo>
                <a:cubicBezTo>
                  <a:pt x="10413797" y="1629132"/>
                  <a:pt x="10434930" y="1632688"/>
                  <a:pt x="10456064" y="1636245"/>
                </a:cubicBezTo>
                <a:cubicBezTo>
                  <a:pt x="10489275" y="1639802"/>
                  <a:pt x="10525504" y="1597117"/>
                  <a:pt x="10567772" y="1657587"/>
                </a:cubicBezTo>
                <a:cubicBezTo>
                  <a:pt x="10489275" y="1693158"/>
                  <a:pt x="10407758" y="1728729"/>
                  <a:pt x="10410777" y="1849668"/>
                </a:cubicBezTo>
                <a:cubicBezTo>
                  <a:pt x="10410777" y="1881683"/>
                  <a:pt x="10377566" y="1895910"/>
                  <a:pt x="10353413" y="1903025"/>
                </a:cubicBezTo>
                <a:cubicBezTo>
                  <a:pt x="10311146" y="1917252"/>
                  <a:pt x="10277935" y="1938595"/>
                  <a:pt x="10253782" y="1984836"/>
                </a:cubicBezTo>
                <a:cubicBezTo>
                  <a:pt x="10253782" y="1995507"/>
                  <a:pt x="10253782" y="2002622"/>
                  <a:pt x="10253782" y="2013292"/>
                </a:cubicBezTo>
                <a:cubicBezTo>
                  <a:pt x="10259820" y="2123562"/>
                  <a:pt x="10320202" y="2120004"/>
                  <a:pt x="10386624" y="2102219"/>
                </a:cubicBezTo>
                <a:cubicBezTo>
                  <a:pt x="10465122" y="2080877"/>
                  <a:pt x="10543619" y="2038192"/>
                  <a:pt x="10628156" y="2077320"/>
                </a:cubicBezTo>
                <a:cubicBezTo>
                  <a:pt x="10510408" y="2130676"/>
                  <a:pt x="10380586" y="2134233"/>
                  <a:pt x="10271896" y="2208931"/>
                </a:cubicBezTo>
                <a:cubicBezTo>
                  <a:pt x="10676462" y="2223159"/>
                  <a:pt x="11032720" y="1984836"/>
                  <a:pt x="11425208" y="1892353"/>
                </a:cubicBezTo>
                <a:cubicBezTo>
                  <a:pt x="11413131" y="1952823"/>
                  <a:pt x="11379920" y="1967051"/>
                  <a:pt x="11352748" y="1974165"/>
                </a:cubicBezTo>
                <a:cubicBezTo>
                  <a:pt x="11207830" y="2020407"/>
                  <a:pt x="11081026" y="2112891"/>
                  <a:pt x="10948184" y="2191146"/>
                </a:cubicBezTo>
                <a:cubicBezTo>
                  <a:pt x="10893840" y="2223159"/>
                  <a:pt x="10854590" y="2258731"/>
                  <a:pt x="10833457" y="2326314"/>
                </a:cubicBezTo>
                <a:cubicBezTo>
                  <a:pt x="10815342" y="2390340"/>
                  <a:pt x="10779112" y="2418796"/>
                  <a:pt x="10712690" y="2401012"/>
                </a:cubicBezTo>
                <a:cubicBezTo>
                  <a:pt x="10658346" y="2386784"/>
                  <a:pt x="10600982" y="2393898"/>
                  <a:pt x="10543619" y="2401012"/>
                </a:cubicBezTo>
                <a:cubicBezTo>
                  <a:pt x="10480218" y="2408126"/>
                  <a:pt x="10407758" y="2479267"/>
                  <a:pt x="10422854" y="2518395"/>
                </a:cubicBezTo>
                <a:cubicBezTo>
                  <a:pt x="10453044" y="2582422"/>
                  <a:pt x="10504370" y="2550408"/>
                  <a:pt x="10546639" y="2543294"/>
                </a:cubicBezTo>
                <a:cubicBezTo>
                  <a:pt x="10597964" y="2536181"/>
                  <a:pt x="10691556" y="2518395"/>
                  <a:pt x="10691556" y="2525509"/>
                </a:cubicBezTo>
                <a:cubicBezTo>
                  <a:pt x="10724768" y="2685576"/>
                  <a:pt x="10800246" y="2564636"/>
                  <a:pt x="10854590" y="2564636"/>
                </a:cubicBezTo>
                <a:cubicBezTo>
                  <a:pt x="10905916" y="2564636"/>
                  <a:pt x="10957241" y="2546851"/>
                  <a:pt x="11005548" y="2532623"/>
                </a:cubicBezTo>
                <a:cubicBezTo>
                  <a:pt x="11068949" y="2514837"/>
                  <a:pt x="11126312" y="2546851"/>
                  <a:pt x="11186696" y="2553965"/>
                </a:cubicBezTo>
                <a:cubicBezTo>
                  <a:pt x="11241040" y="2561080"/>
                  <a:pt x="11210850" y="2653563"/>
                  <a:pt x="11244060" y="2692689"/>
                </a:cubicBezTo>
                <a:cubicBezTo>
                  <a:pt x="11250097" y="2703362"/>
                  <a:pt x="11256136" y="2703362"/>
                  <a:pt x="11262174" y="2703362"/>
                </a:cubicBezTo>
                <a:cubicBezTo>
                  <a:pt x="11280289" y="2980812"/>
                  <a:pt x="11597299" y="2913227"/>
                  <a:pt x="11597299" y="2923898"/>
                </a:cubicBezTo>
                <a:cubicBezTo>
                  <a:pt x="11624471" y="2941684"/>
                  <a:pt x="11657682" y="2899000"/>
                  <a:pt x="11690892" y="2941684"/>
                </a:cubicBezTo>
                <a:cubicBezTo>
                  <a:pt x="11548993" y="3137322"/>
                  <a:pt x="11331614" y="3183563"/>
                  <a:pt x="11138390" y="3329402"/>
                </a:cubicBezTo>
                <a:cubicBezTo>
                  <a:pt x="11298403" y="3379202"/>
                  <a:pt x="11391998" y="3208463"/>
                  <a:pt x="11509744" y="3229805"/>
                </a:cubicBezTo>
                <a:cubicBezTo>
                  <a:pt x="11567107" y="3283162"/>
                  <a:pt x="11395016" y="3368530"/>
                  <a:pt x="11561068" y="3393429"/>
                </a:cubicBezTo>
                <a:cubicBezTo>
                  <a:pt x="11488610" y="3439672"/>
                  <a:pt x="11437284" y="3485914"/>
                  <a:pt x="11385959" y="3539269"/>
                </a:cubicBezTo>
                <a:cubicBezTo>
                  <a:pt x="11298403" y="3635309"/>
                  <a:pt x="11280289" y="3699337"/>
                  <a:pt x="11322556" y="3827390"/>
                </a:cubicBezTo>
                <a:cubicBezTo>
                  <a:pt x="11349730" y="3912759"/>
                  <a:pt x="11388978" y="3991015"/>
                  <a:pt x="11352748" y="4090612"/>
                </a:cubicBezTo>
                <a:cubicBezTo>
                  <a:pt x="11328595" y="4158196"/>
                  <a:pt x="11337653" y="4204438"/>
                  <a:pt x="11428226" y="4172424"/>
                </a:cubicBezTo>
                <a:cubicBezTo>
                  <a:pt x="11524840" y="4140411"/>
                  <a:pt x="11561068" y="4200882"/>
                  <a:pt x="11536915" y="4321821"/>
                </a:cubicBezTo>
                <a:cubicBezTo>
                  <a:pt x="11521821" y="4400076"/>
                  <a:pt x="11536915" y="4424975"/>
                  <a:pt x="11603338" y="4414305"/>
                </a:cubicBezTo>
                <a:cubicBezTo>
                  <a:pt x="11675796" y="4403633"/>
                  <a:pt x="11745236" y="4353835"/>
                  <a:pt x="11835811" y="4378734"/>
                </a:cubicBezTo>
                <a:cubicBezTo>
                  <a:pt x="11763352" y="4521016"/>
                  <a:pt x="11609374" y="4478331"/>
                  <a:pt x="11524840" y="4613499"/>
                </a:cubicBezTo>
                <a:cubicBezTo>
                  <a:pt x="11624471" y="4613499"/>
                  <a:pt x="11702969" y="4613499"/>
                  <a:pt x="11775427" y="4585042"/>
                </a:cubicBezTo>
                <a:cubicBezTo>
                  <a:pt x="11805619" y="4574373"/>
                  <a:pt x="11838830" y="4560144"/>
                  <a:pt x="11856944" y="4602828"/>
                </a:cubicBezTo>
                <a:cubicBezTo>
                  <a:pt x="11878080" y="4652628"/>
                  <a:pt x="11835811" y="4670412"/>
                  <a:pt x="11811658" y="4677526"/>
                </a:cubicBezTo>
                <a:cubicBezTo>
                  <a:pt x="11742216" y="4702425"/>
                  <a:pt x="11687874" y="4759339"/>
                  <a:pt x="11627490" y="4805580"/>
                </a:cubicBezTo>
                <a:cubicBezTo>
                  <a:pt x="11497668" y="4905177"/>
                  <a:pt x="11355767" y="4990547"/>
                  <a:pt x="11247078" y="5154171"/>
                </a:cubicBezTo>
                <a:cubicBezTo>
                  <a:pt x="11382940" y="5111487"/>
                  <a:pt x="11485590" y="5011889"/>
                  <a:pt x="11615414" y="4994104"/>
                </a:cubicBezTo>
                <a:cubicBezTo>
                  <a:pt x="11503704" y="5143500"/>
                  <a:pt x="11361806" y="5243097"/>
                  <a:pt x="11228964" y="5353367"/>
                </a:cubicBezTo>
                <a:cubicBezTo>
                  <a:pt x="11189714" y="5385379"/>
                  <a:pt x="11150466" y="5406721"/>
                  <a:pt x="11144428" y="5474306"/>
                </a:cubicBezTo>
                <a:cubicBezTo>
                  <a:pt x="11126312" y="5605917"/>
                  <a:pt x="11078008" y="5712629"/>
                  <a:pt x="10969318" y="5769542"/>
                </a:cubicBezTo>
                <a:cubicBezTo>
                  <a:pt x="10969318" y="5769542"/>
                  <a:pt x="10975356" y="5790884"/>
                  <a:pt x="10978374" y="5801555"/>
                </a:cubicBezTo>
                <a:cubicBezTo>
                  <a:pt x="11044797" y="5805112"/>
                  <a:pt x="11096122" y="5726858"/>
                  <a:pt x="11177639" y="5755314"/>
                </a:cubicBezTo>
                <a:cubicBezTo>
                  <a:pt x="11096122" y="5862025"/>
                  <a:pt x="11029702" y="5954508"/>
                  <a:pt x="10917992" y="6004307"/>
                </a:cubicBezTo>
                <a:cubicBezTo>
                  <a:pt x="10827418" y="6043434"/>
                  <a:pt x="10715710" y="6068335"/>
                  <a:pt x="10649289" y="6196388"/>
                </a:cubicBezTo>
                <a:cubicBezTo>
                  <a:pt x="10724768" y="6221287"/>
                  <a:pt x="10782132" y="6189274"/>
                  <a:pt x="10839496" y="6167932"/>
                </a:cubicBezTo>
                <a:cubicBezTo>
                  <a:pt x="10927050" y="6132361"/>
                  <a:pt x="11014605" y="6093234"/>
                  <a:pt x="11102160" y="6057663"/>
                </a:cubicBezTo>
                <a:cubicBezTo>
                  <a:pt x="11135372" y="6043434"/>
                  <a:pt x="11171600" y="6036320"/>
                  <a:pt x="11192734" y="6100347"/>
                </a:cubicBezTo>
                <a:cubicBezTo>
                  <a:pt x="11081026" y="6114575"/>
                  <a:pt x="11014605" y="6199945"/>
                  <a:pt x="10945164" y="6281757"/>
                </a:cubicBezTo>
                <a:cubicBezTo>
                  <a:pt x="10905916" y="6327999"/>
                  <a:pt x="10872705" y="6388469"/>
                  <a:pt x="10803265" y="6367127"/>
                </a:cubicBezTo>
                <a:cubicBezTo>
                  <a:pt x="10767036" y="6356456"/>
                  <a:pt x="10742882" y="6388469"/>
                  <a:pt x="10745901" y="6431153"/>
                </a:cubicBezTo>
                <a:cubicBezTo>
                  <a:pt x="10760998" y="6580550"/>
                  <a:pt x="10673442" y="6630349"/>
                  <a:pt x="10582868" y="6658805"/>
                </a:cubicBezTo>
                <a:cubicBezTo>
                  <a:pt x="10450026" y="6701489"/>
                  <a:pt x="10332280" y="6786859"/>
                  <a:pt x="10208496" y="6858000"/>
                </a:cubicBezTo>
                <a:lnTo>
                  <a:pt x="7272221" y="6858000"/>
                </a:lnTo>
                <a:lnTo>
                  <a:pt x="6362810" y="6858000"/>
                </a:lnTo>
                <a:lnTo>
                  <a:pt x="6139260" y="6858000"/>
                </a:lnTo>
                <a:lnTo>
                  <a:pt x="4282294" y="6858000"/>
                </a:lnTo>
                <a:lnTo>
                  <a:pt x="4114800" y="6858000"/>
                </a:lnTo>
                <a:lnTo>
                  <a:pt x="4038600" y="6858000"/>
                </a:lnTo>
                <a:lnTo>
                  <a:pt x="0" y="6858000"/>
                </a:lnTo>
                <a:close/>
              </a:path>
            </a:pathLst>
          </a:custGeom>
        </p:spPr>
      </p:pic>
    </p:spTree>
    <p:extLst>
      <p:ext uri="{BB962C8B-B14F-4D97-AF65-F5344CB8AC3E}">
        <p14:creationId xmlns:p14="http://schemas.microsoft.com/office/powerpoint/2010/main" val="19567427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3029</Words>
  <Application>Microsoft Office PowerPoint</Application>
  <PresentationFormat>Widescreen</PresentationFormat>
  <Paragraphs>291</Paragraphs>
  <Slides>33</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Calibri Light</vt:lpstr>
      <vt:lpstr>Gill Sans MT</vt:lpstr>
      <vt:lpstr>Times New Roman</vt:lpstr>
      <vt:lpstr>Wingdings</vt:lpstr>
      <vt:lpstr>Wingdings 2</vt:lpstr>
      <vt:lpstr>Office Theme</vt:lpstr>
      <vt:lpstr>LCDB7011 Quantitative Research Methods</vt:lpstr>
      <vt:lpstr>PowerPoint Presentation</vt:lpstr>
      <vt:lpstr>Questionnaire for a Survey Research</vt:lpstr>
      <vt:lpstr>Designing and constructing the questionnaire</vt:lpstr>
      <vt:lpstr>Designing and constructing the questionnaire</vt:lpstr>
      <vt:lpstr>Identifying the Variables (Measurement items) for your Questionnaire and carrying out  your Survey</vt:lpstr>
      <vt:lpstr>Designing and constructing the questionnaire</vt:lpstr>
      <vt:lpstr>Ensuring suitability of your questionnaire to the sample for your study - Run a Pilot Study</vt:lpstr>
      <vt:lpstr>Ensuring suitability of your questionnaire to the sample for your study - Run a Pilot Test</vt:lpstr>
      <vt:lpstr>PowerPoint Presentation</vt:lpstr>
      <vt:lpstr>Quantitative Data Collection Methods </vt:lpstr>
      <vt:lpstr>Considerations For Quantitative Research Design</vt:lpstr>
      <vt:lpstr>Who Are your respondents?</vt:lpstr>
      <vt:lpstr>More considerations</vt:lpstr>
      <vt:lpstr>Type of questions</vt:lpstr>
      <vt:lpstr>Example</vt:lpstr>
      <vt:lpstr>Example</vt:lpstr>
      <vt:lpstr>Question wording</vt:lpstr>
      <vt:lpstr>Responses and scales</vt:lpstr>
      <vt:lpstr>Scales</vt:lpstr>
      <vt:lpstr>Mid-point / neutral opinions</vt:lpstr>
      <vt:lpstr>Common Issues</vt:lpstr>
      <vt:lpstr>Common Issues</vt:lpstr>
      <vt:lpstr>Common Issues</vt:lpstr>
      <vt:lpstr>Common Issues</vt:lpstr>
      <vt:lpstr>Common Issues</vt:lpstr>
      <vt:lpstr>Ordering your questionnaire</vt:lpstr>
      <vt:lpstr>Other elements to remember</vt:lpstr>
      <vt:lpstr>Evaluating &amp; Testing the Questionnaire</vt:lpstr>
      <vt:lpstr>PowerPoint Presentation</vt:lpstr>
      <vt:lpstr>Activity</vt:lpstr>
      <vt:lpstr>Summary</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Lee</dc:creator>
  <cp:lastModifiedBy>Helen Lee</cp:lastModifiedBy>
  <cp:revision>3</cp:revision>
  <dcterms:created xsi:type="dcterms:W3CDTF">2024-05-07T11:50:59Z</dcterms:created>
  <dcterms:modified xsi:type="dcterms:W3CDTF">2026-02-10T11:55:31Z</dcterms:modified>
</cp:coreProperties>
</file>