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4" r:id="rId1"/>
  </p:sldMasterIdLst>
  <p:notesMasterIdLst>
    <p:notesMasterId r:id="rId13"/>
  </p:notesMasterIdLst>
  <p:sldIdLst>
    <p:sldId id="257" r:id="rId2"/>
    <p:sldId id="259" r:id="rId3"/>
    <p:sldId id="260" r:id="rId4"/>
    <p:sldId id="261" r:id="rId5"/>
    <p:sldId id="262" r:id="rId6"/>
    <p:sldId id="263" r:id="rId7"/>
    <p:sldId id="270" r:id="rId8"/>
    <p:sldId id="269" r:id="rId9"/>
    <p:sldId id="272" r:id="rId10"/>
    <p:sldId id="273" r:id="rId11"/>
    <p:sldId id="27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45F51"/>
    <a:srgbClr val="DDE9D0"/>
    <a:srgbClr val="4E8F00"/>
    <a:srgbClr val="DEE8D0"/>
    <a:srgbClr val="E8E1D5"/>
    <a:srgbClr val="C48E3B"/>
    <a:srgbClr val="3A4423"/>
    <a:srgbClr val="C8C9B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007298-42F5-A14E-AE22-4FCF3B523875}" v="4471" dt="2026-03-21T19:15:27.237"/>
    <p1510:client id="{F7FC5E72-C0CD-99AA-5294-4B3BD13546F8}" v="101" dt="2026-03-22T21:42:14.4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325"/>
    <p:restoredTop sz="94638"/>
  </p:normalViewPr>
  <p:slideViewPr>
    <p:cSldViewPr snapToGrid="0">
      <p:cViewPr varScale="1">
        <p:scale>
          <a:sx n="88" d="100"/>
          <a:sy n="88" d="100"/>
        </p:scale>
        <p:origin x="208" y="7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14.svg"/><Relationship Id="rId1" Type="http://schemas.openxmlformats.org/officeDocument/2006/relationships/image" Target="../media/image4.png"/><Relationship Id="rId6" Type="http://schemas.openxmlformats.org/officeDocument/2006/relationships/image" Target="../media/image16.svg"/><Relationship Id="rId5" Type="http://schemas.openxmlformats.org/officeDocument/2006/relationships/image" Target="../media/image8.png"/><Relationship Id="rId10" Type="http://schemas.openxmlformats.org/officeDocument/2006/relationships/image" Target="../media/image18.svg"/><Relationship Id="rId4" Type="http://schemas.openxmlformats.org/officeDocument/2006/relationships/image" Target="../media/image15.svg"/><Relationship Id="rId9" Type="http://schemas.openxmlformats.org/officeDocument/2006/relationships/image" Target="../media/image1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687040-80FC-3C4D-A753-BBCB3F46F435}" type="doc">
      <dgm:prSet loTypeId="urn:microsoft.com/office/officeart/2016/7/layout/ChevronBlockProcess" loCatId="process" qsTypeId="urn:microsoft.com/office/officeart/2005/8/quickstyle/simple2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F948F496-8207-9D43-A584-F5A41994EAB1}">
      <dgm:prSet phldrT="[Text]"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What</a:t>
          </a:r>
        </a:p>
      </dgm:t>
    </dgm:pt>
    <dgm:pt modelId="{DB053855-3BB8-1246-B733-1A3CA867E91A}" type="parTrans" cxnId="{327378E7-9BB8-1846-B159-D4BE5BF15B60}">
      <dgm:prSet/>
      <dgm:spPr/>
      <dgm:t>
        <a:bodyPr/>
        <a:lstStyle/>
        <a:p>
          <a:endParaRPr lang="en-GB"/>
        </a:p>
      </dgm:t>
    </dgm:pt>
    <dgm:pt modelId="{0800D95F-D1BC-1C42-B7BA-A326E55BB834}" type="sibTrans" cxnId="{327378E7-9BB8-1846-B159-D4BE5BF15B60}">
      <dgm:prSet/>
      <dgm:spPr/>
      <dgm:t>
        <a:bodyPr/>
        <a:lstStyle/>
        <a:p>
          <a:endParaRPr lang="en-GB"/>
        </a:p>
      </dgm:t>
    </dgm:pt>
    <dgm:pt modelId="{15579E02-6AD6-364E-A490-6D18D57F42E8}">
      <dgm:prSet phldrT="[Text]"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30% decline in in-store sales affecting business performance.</a:t>
          </a:r>
        </a:p>
      </dgm:t>
    </dgm:pt>
    <dgm:pt modelId="{DC8A9E90-FBC8-FB48-A317-5766AD7973A8}" type="parTrans" cxnId="{4FC5F068-6855-FE49-85B8-0EB12E9557B3}">
      <dgm:prSet/>
      <dgm:spPr/>
      <dgm:t>
        <a:bodyPr/>
        <a:lstStyle/>
        <a:p>
          <a:endParaRPr lang="en-GB"/>
        </a:p>
      </dgm:t>
    </dgm:pt>
    <dgm:pt modelId="{DC5F31A8-6CE6-5C45-B4F8-A97AD0ADBB0E}" type="sibTrans" cxnId="{4FC5F068-6855-FE49-85B8-0EB12E9557B3}">
      <dgm:prSet/>
      <dgm:spPr/>
      <dgm:t>
        <a:bodyPr/>
        <a:lstStyle/>
        <a:p>
          <a:endParaRPr lang="en-GB"/>
        </a:p>
      </dgm:t>
    </dgm:pt>
    <dgm:pt modelId="{575CF035-F029-0949-BE3A-50DFAF1C1DAA}">
      <dgm:prSet phldrT="[Text]"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Why</a:t>
          </a:r>
        </a:p>
      </dgm:t>
    </dgm:pt>
    <dgm:pt modelId="{ED651FB5-B2CF-CB45-9C10-03423A5C8F7B}" type="parTrans" cxnId="{17E3B367-03B6-2944-B7AD-AEE62C03C64A}">
      <dgm:prSet/>
      <dgm:spPr/>
      <dgm:t>
        <a:bodyPr/>
        <a:lstStyle/>
        <a:p>
          <a:endParaRPr lang="en-GB"/>
        </a:p>
      </dgm:t>
    </dgm:pt>
    <dgm:pt modelId="{1C38BAD1-3A8E-6844-9E64-D53A73C44044}" type="sibTrans" cxnId="{17E3B367-03B6-2944-B7AD-AEE62C03C64A}">
      <dgm:prSet/>
      <dgm:spPr/>
      <dgm:t>
        <a:bodyPr/>
        <a:lstStyle/>
        <a:p>
          <a:endParaRPr lang="en-GB"/>
        </a:p>
      </dgm:t>
    </dgm:pt>
    <dgm:pt modelId="{1224BE46-5DC0-DD43-BD34-3CD39BB03578}">
      <dgm:prSet phldrT="[Text]"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Increased online  competition, rising supply costs and changes in consumer behaviour (Kotler et al., 2020; Porter, 2008)</a:t>
          </a:r>
        </a:p>
      </dgm:t>
    </dgm:pt>
    <dgm:pt modelId="{A7F213ED-003B-B549-B037-1C5DC0491D93}" type="parTrans" cxnId="{DD1D35D3-2DDC-CE4A-9E49-C52175FA0C57}">
      <dgm:prSet/>
      <dgm:spPr/>
      <dgm:t>
        <a:bodyPr/>
        <a:lstStyle/>
        <a:p>
          <a:endParaRPr lang="en-GB"/>
        </a:p>
      </dgm:t>
    </dgm:pt>
    <dgm:pt modelId="{213B7BE7-9C1F-9248-8D87-7B41544D08B1}" type="sibTrans" cxnId="{DD1D35D3-2DDC-CE4A-9E49-C52175FA0C57}">
      <dgm:prSet/>
      <dgm:spPr/>
      <dgm:t>
        <a:bodyPr/>
        <a:lstStyle/>
        <a:p>
          <a:endParaRPr lang="en-GB"/>
        </a:p>
      </dgm:t>
    </dgm:pt>
    <dgm:pt modelId="{100E2338-A7C6-8541-92A4-752FBDFD91F3}">
      <dgm:prSet phldrT="[Text]"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Where</a:t>
          </a:r>
          <a:r>
            <a:rPr lang="en-GB" sz="1700" dirty="0">
              <a:latin typeface="Arial" panose="020B0604020202020204" pitchFamily="34" charset="0"/>
              <a:cs typeface="Arial" panose="020B0604020202020204" pitchFamily="34" charset="0"/>
            </a:rPr>
            <a:t>?</a:t>
          </a:r>
        </a:p>
      </dgm:t>
    </dgm:pt>
    <dgm:pt modelId="{1E93B8B9-8A8E-294C-BC11-C51872C15007}" type="parTrans" cxnId="{7AC23A21-573A-F740-A178-A9537B0CA6B9}">
      <dgm:prSet/>
      <dgm:spPr/>
      <dgm:t>
        <a:bodyPr/>
        <a:lstStyle/>
        <a:p>
          <a:endParaRPr lang="en-GB"/>
        </a:p>
      </dgm:t>
    </dgm:pt>
    <dgm:pt modelId="{A60E0ED4-830C-8F4D-B1DF-0C8DEAEA74E2}" type="sibTrans" cxnId="{7AC23A21-573A-F740-A178-A9537B0CA6B9}">
      <dgm:prSet/>
      <dgm:spPr/>
      <dgm:t>
        <a:bodyPr/>
        <a:lstStyle/>
        <a:p>
          <a:endParaRPr lang="en-GB"/>
        </a:p>
      </dgm:t>
    </dgm:pt>
    <dgm:pt modelId="{436001FA-120C-A844-A5FA-5EB76AF93E84}">
      <dgm:prSet phldrT="[Text]"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Green Haven Florists, </a:t>
          </a:r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High Street, Norwich, UK</a:t>
          </a:r>
        </a:p>
      </dgm:t>
    </dgm:pt>
    <dgm:pt modelId="{9AED592B-D2FA-1348-9521-7A46CC9AA797}" type="parTrans" cxnId="{7BAE648C-FD37-FB44-BAF1-DF36B900B44A}">
      <dgm:prSet/>
      <dgm:spPr/>
      <dgm:t>
        <a:bodyPr/>
        <a:lstStyle/>
        <a:p>
          <a:endParaRPr lang="en-GB"/>
        </a:p>
      </dgm:t>
    </dgm:pt>
    <dgm:pt modelId="{450BCED2-ED25-F649-91AC-8ABD1AF8548C}" type="sibTrans" cxnId="{7BAE648C-FD37-FB44-BAF1-DF36B900B44A}">
      <dgm:prSet/>
      <dgm:spPr/>
      <dgm:t>
        <a:bodyPr/>
        <a:lstStyle/>
        <a:p>
          <a:endParaRPr lang="en-GB"/>
        </a:p>
      </dgm:t>
    </dgm:pt>
    <dgm:pt modelId="{1DE66523-B587-AA48-A4BB-BA9A714E1A28}">
      <dgm:prSet phldrT="[Text]"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When</a:t>
          </a:r>
          <a:r>
            <a:rPr lang="en-GB" sz="17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gm:t>
    </dgm:pt>
    <dgm:pt modelId="{552C1076-B1B0-3E4D-858A-9DE1FB3867A6}" type="sibTrans" cxnId="{060F519F-206E-9746-8A3B-FD0E6E586F67}">
      <dgm:prSet/>
      <dgm:spPr/>
      <dgm:t>
        <a:bodyPr/>
        <a:lstStyle/>
        <a:p>
          <a:endParaRPr lang="en-GB"/>
        </a:p>
      </dgm:t>
    </dgm:pt>
    <dgm:pt modelId="{768CF113-4A20-6B4A-A4C9-2117359A516A}" type="parTrans" cxnId="{060F519F-206E-9746-8A3B-FD0E6E586F67}">
      <dgm:prSet/>
      <dgm:spPr/>
      <dgm:t>
        <a:bodyPr/>
        <a:lstStyle/>
        <a:p>
          <a:endParaRPr lang="en-GB"/>
        </a:p>
      </dgm:t>
    </dgm:pt>
    <dgm:pt modelId="{6CC59387-AD93-6B41-B417-5D709BCF9E93}">
      <dgm:prSet phldrT="[Text]"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Over the past 12 months</a:t>
          </a:r>
        </a:p>
      </dgm:t>
    </dgm:pt>
    <dgm:pt modelId="{BA103168-F4A0-0344-8B31-1342BBE730E5}" type="sibTrans" cxnId="{ECB79024-FEE2-3C4A-A64E-21201C88AEBA}">
      <dgm:prSet/>
      <dgm:spPr/>
      <dgm:t>
        <a:bodyPr/>
        <a:lstStyle/>
        <a:p>
          <a:endParaRPr lang="en-GB"/>
        </a:p>
      </dgm:t>
    </dgm:pt>
    <dgm:pt modelId="{782A7F38-7236-C54D-B027-CDB8A8391B25}" type="parTrans" cxnId="{ECB79024-FEE2-3C4A-A64E-21201C88AEBA}">
      <dgm:prSet/>
      <dgm:spPr/>
      <dgm:t>
        <a:bodyPr/>
        <a:lstStyle/>
        <a:p>
          <a:endParaRPr lang="en-GB"/>
        </a:p>
      </dgm:t>
    </dgm:pt>
    <dgm:pt modelId="{00411450-5434-8A44-B66C-C834BEB284D6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Who</a:t>
          </a:r>
        </a:p>
      </dgm:t>
    </dgm:pt>
    <dgm:pt modelId="{668802BC-42EB-074D-B441-F52434123E26}" type="sibTrans" cxnId="{8441CB16-ECEB-F644-A797-0FA8176C47F6}">
      <dgm:prSet/>
      <dgm:spPr/>
      <dgm:t>
        <a:bodyPr/>
        <a:lstStyle/>
        <a:p>
          <a:endParaRPr lang="en-GB"/>
        </a:p>
      </dgm:t>
    </dgm:pt>
    <dgm:pt modelId="{23729264-57A3-B340-B574-79D17997EEA5}" type="parTrans" cxnId="{8441CB16-ECEB-F644-A797-0FA8176C47F6}">
      <dgm:prSet/>
      <dgm:spPr/>
      <dgm:t>
        <a:bodyPr/>
        <a:lstStyle/>
        <a:p>
          <a:endParaRPr lang="en-GB"/>
        </a:p>
      </dgm:t>
    </dgm:pt>
    <dgm:pt modelId="{A108A1D3-72F0-9C46-BBDE-1B8B61FA536F}">
      <dgm:prSet phldrT="[Text]"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Business owners (Liam and Priya Patel), employees and customers</a:t>
          </a:r>
        </a:p>
      </dgm:t>
    </dgm:pt>
    <dgm:pt modelId="{35FE782D-8155-CB49-9635-624216B1D66F}" type="sibTrans" cxnId="{38D10A7B-4588-E742-8C01-3DEE25892D06}">
      <dgm:prSet/>
      <dgm:spPr/>
      <dgm:t>
        <a:bodyPr/>
        <a:lstStyle/>
        <a:p>
          <a:endParaRPr lang="en-GB"/>
        </a:p>
      </dgm:t>
    </dgm:pt>
    <dgm:pt modelId="{C83E8E97-9A85-004B-944B-80CBC982FA13}" type="parTrans" cxnId="{38D10A7B-4588-E742-8C01-3DEE25892D06}">
      <dgm:prSet/>
      <dgm:spPr/>
      <dgm:t>
        <a:bodyPr/>
        <a:lstStyle/>
        <a:p>
          <a:endParaRPr lang="en-GB"/>
        </a:p>
      </dgm:t>
    </dgm:pt>
    <dgm:pt modelId="{AA09EE7F-7E9E-1742-A776-8D7279CEA332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How</a:t>
          </a:r>
        </a:p>
      </dgm:t>
    </dgm:pt>
    <dgm:pt modelId="{AC49F026-19C0-CA47-BFD9-0F2844BDB2E6}" type="sibTrans" cxnId="{971B139A-91EA-7447-A8DC-59A5E164F65E}">
      <dgm:prSet/>
      <dgm:spPr/>
      <dgm:t>
        <a:bodyPr/>
        <a:lstStyle/>
        <a:p>
          <a:endParaRPr lang="en-GB"/>
        </a:p>
      </dgm:t>
    </dgm:pt>
    <dgm:pt modelId="{525DA8F6-5C80-DA4B-8895-67FA442EAC3B}" type="parTrans" cxnId="{971B139A-91EA-7447-A8DC-59A5E164F65E}">
      <dgm:prSet/>
      <dgm:spPr/>
      <dgm:t>
        <a:bodyPr/>
        <a:lstStyle/>
        <a:p>
          <a:endParaRPr lang="en-GB"/>
        </a:p>
      </dgm:t>
    </dgm:pt>
    <dgm:pt modelId="{49662692-AFB6-9444-8204-A2473367807F}">
      <dgm:prSet phldrT="[Text]"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Shift towards online shopping and limited digital marketing adaptation.</a:t>
          </a:r>
        </a:p>
      </dgm:t>
    </dgm:pt>
    <dgm:pt modelId="{9DC783D7-491D-0C49-99A3-DFAE9C776340}" type="sibTrans" cxnId="{F4E5211F-7333-154C-9F52-A4B0032A4CC2}">
      <dgm:prSet/>
      <dgm:spPr/>
      <dgm:t>
        <a:bodyPr/>
        <a:lstStyle/>
        <a:p>
          <a:endParaRPr lang="en-GB"/>
        </a:p>
      </dgm:t>
    </dgm:pt>
    <dgm:pt modelId="{5C3E95FD-B338-D344-A5A2-734CD38D16A3}" type="parTrans" cxnId="{F4E5211F-7333-154C-9F52-A4B0032A4CC2}">
      <dgm:prSet/>
      <dgm:spPr/>
      <dgm:t>
        <a:bodyPr/>
        <a:lstStyle/>
        <a:p>
          <a:endParaRPr lang="en-GB"/>
        </a:p>
      </dgm:t>
    </dgm:pt>
    <dgm:pt modelId="{1F217E5A-805B-184C-A18B-9B5CF6436698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How much?</a:t>
          </a:r>
        </a:p>
      </dgm:t>
    </dgm:pt>
    <dgm:pt modelId="{31C80030-E246-1C48-9C97-A6AA2552F493}" type="sibTrans" cxnId="{F2ECD651-068D-8648-8F90-6BBBF5D9499C}">
      <dgm:prSet/>
      <dgm:spPr/>
      <dgm:t>
        <a:bodyPr/>
        <a:lstStyle/>
        <a:p>
          <a:endParaRPr lang="en-GB"/>
        </a:p>
      </dgm:t>
    </dgm:pt>
    <dgm:pt modelId="{2EC73252-DB10-394A-B6DC-9CBDF44900C3}" type="parTrans" cxnId="{F2ECD651-068D-8648-8F90-6BBBF5D9499C}">
      <dgm:prSet/>
      <dgm:spPr/>
      <dgm:t>
        <a:bodyPr/>
        <a:lstStyle/>
        <a:p>
          <a:endParaRPr lang="en-GB"/>
        </a:p>
      </dgm:t>
    </dgm:pt>
    <dgm:pt modelId="{EE635A81-ED55-9D48-84B0-722657857ADF}">
      <dgm:prSet phldrT="[Text]" custT="1"/>
      <dgm:spPr/>
      <dgm:t>
        <a:bodyPr/>
        <a:lstStyle/>
        <a:p>
          <a:r>
            <a:rPr lang="en-GB" sz="1500" dirty="0">
              <a:latin typeface="Arial" panose="020B0604020202020204" pitchFamily="34" charset="0"/>
              <a:cs typeface="Arial" panose="020B0604020202020204" pitchFamily="34" charset="0"/>
            </a:rPr>
            <a:t>Approximately a 30% decrease in in-store sales, impacting profitability</a:t>
          </a:r>
        </a:p>
      </dgm:t>
    </dgm:pt>
    <dgm:pt modelId="{AD1F79A1-8F1F-064F-B264-7AAEF5EBBA26}" type="parTrans" cxnId="{1C0090F3-BF7A-E544-B87F-D42EDFEFC33D}">
      <dgm:prSet/>
      <dgm:spPr/>
      <dgm:t>
        <a:bodyPr/>
        <a:lstStyle/>
        <a:p>
          <a:endParaRPr lang="en-GB"/>
        </a:p>
      </dgm:t>
    </dgm:pt>
    <dgm:pt modelId="{E3692133-E633-2D40-BD33-43B88C49C031}" type="sibTrans" cxnId="{1C0090F3-BF7A-E544-B87F-D42EDFEFC33D}">
      <dgm:prSet/>
      <dgm:spPr/>
      <dgm:t>
        <a:bodyPr/>
        <a:lstStyle/>
        <a:p>
          <a:endParaRPr lang="en-GB"/>
        </a:p>
      </dgm:t>
    </dgm:pt>
    <dgm:pt modelId="{EBB80FBF-4713-174E-96C4-5DD817B36C7D}" type="pres">
      <dgm:prSet presAssocID="{39687040-80FC-3C4D-A753-BBCB3F46F435}" presName="Name0" presStyleCnt="0">
        <dgm:presLayoutVars>
          <dgm:dir/>
          <dgm:animLvl val="lvl"/>
          <dgm:resizeHandles val="exact"/>
        </dgm:presLayoutVars>
      </dgm:prSet>
      <dgm:spPr/>
    </dgm:pt>
    <dgm:pt modelId="{CB671377-FFCD-0B41-B14C-613D6A595BC6}" type="pres">
      <dgm:prSet presAssocID="{F948F496-8207-9D43-A584-F5A41994EAB1}" presName="composite" presStyleCnt="0"/>
      <dgm:spPr/>
    </dgm:pt>
    <dgm:pt modelId="{C382680A-228B-8445-B90F-441DCEA41233}" type="pres">
      <dgm:prSet presAssocID="{F948F496-8207-9D43-A584-F5A41994EAB1}" presName="parTx" presStyleLbl="alignNode1" presStyleIdx="0" presStyleCnt="7">
        <dgm:presLayoutVars>
          <dgm:chMax val="0"/>
          <dgm:chPref val="0"/>
        </dgm:presLayoutVars>
      </dgm:prSet>
      <dgm:spPr/>
    </dgm:pt>
    <dgm:pt modelId="{30404395-7FCF-584D-9CAD-4C102BBBBD8A}" type="pres">
      <dgm:prSet presAssocID="{F948F496-8207-9D43-A584-F5A41994EAB1}" presName="desTx" presStyleLbl="alignAccFollowNode1" presStyleIdx="0" presStyleCnt="7">
        <dgm:presLayoutVars/>
      </dgm:prSet>
      <dgm:spPr/>
    </dgm:pt>
    <dgm:pt modelId="{7808418E-60CF-2A4B-B62D-B17105E0DE10}" type="pres">
      <dgm:prSet presAssocID="{0800D95F-D1BC-1C42-B7BA-A326E55BB834}" presName="space" presStyleCnt="0"/>
      <dgm:spPr/>
    </dgm:pt>
    <dgm:pt modelId="{38F24ECF-1521-D547-970F-6C1E35CB7785}" type="pres">
      <dgm:prSet presAssocID="{575CF035-F029-0949-BE3A-50DFAF1C1DAA}" presName="composite" presStyleCnt="0"/>
      <dgm:spPr/>
    </dgm:pt>
    <dgm:pt modelId="{59B99E74-7C4D-E446-9061-582743A28457}" type="pres">
      <dgm:prSet presAssocID="{575CF035-F029-0949-BE3A-50DFAF1C1DAA}" presName="parTx" presStyleLbl="alignNode1" presStyleIdx="1" presStyleCnt="7">
        <dgm:presLayoutVars>
          <dgm:chMax val="0"/>
          <dgm:chPref val="0"/>
        </dgm:presLayoutVars>
      </dgm:prSet>
      <dgm:spPr/>
    </dgm:pt>
    <dgm:pt modelId="{4F69D7A3-33E1-D047-96A4-00309619D204}" type="pres">
      <dgm:prSet presAssocID="{575CF035-F029-0949-BE3A-50DFAF1C1DAA}" presName="desTx" presStyleLbl="alignAccFollowNode1" presStyleIdx="1" presStyleCnt="7">
        <dgm:presLayoutVars/>
      </dgm:prSet>
      <dgm:spPr/>
    </dgm:pt>
    <dgm:pt modelId="{85DD656F-4843-774D-8107-FEA446150DC1}" type="pres">
      <dgm:prSet presAssocID="{1C38BAD1-3A8E-6844-9E64-D53A73C44044}" presName="space" presStyleCnt="0"/>
      <dgm:spPr/>
    </dgm:pt>
    <dgm:pt modelId="{E37C440E-C91F-9043-A396-9E83DCF9324C}" type="pres">
      <dgm:prSet presAssocID="{100E2338-A7C6-8541-92A4-752FBDFD91F3}" presName="composite" presStyleCnt="0"/>
      <dgm:spPr/>
    </dgm:pt>
    <dgm:pt modelId="{0A5D697E-3936-DB42-9C63-6051C54FA661}" type="pres">
      <dgm:prSet presAssocID="{100E2338-A7C6-8541-92A4-752FBDFD91F3}" presName="parTx" presStyleLbl="alignNode1" presStyleIdx="2" presStyleCnt="7">
        <dgm:presLayoutVars>
          <dgm:chMax val="0"/>
          <dgm:chPref val="0"/>
        </dgm:presLayoutVars>
      </dgm:prSet>
      <dgm:spPr/>
    </dgm:pt>
    <dgm:pt modelId="{F533912F-8883-7F41-ABC7-E0E0EA85B45C}" type="pres">
      <dgm:prSet presAssocID="{100E2338-A7C6-8541-92A4-752FBDFD91F3}" presName="desTx" presStyleLbl="alignAccFollowNode1" presStyleIdx="2" presStyleCnt="7">
        <dgm:presLayoutVars/>
      </dgm:prSet>
      <dgm:spPr/>
    </dgm:pt>
    <dgm:pt modelId="{8A3FCB63-117B-754D-9771-B3E1BD389667}" type="pres">
      <dgm:prSet presAssocID="{A60E0ED4-830C-8F4D-B1DF-0C8DEAEA74E2}" presName="space" presStyleCnt="0"/>
      <dgm:spPr/>
    </dgm:pt>
    <dgm:pt modelId="{8EFCD80C-B21D-5A41-A564-4CB152B4C756}" type="pres">
      <dgm:prSet presAssocID="{1DE66523-B587-AA48-A4BB-BA9A714E1A28}" presName="composite" presStyleCnt="0"/>
      <dgm:spPr/>
    </dgm:pt>
    <dgm:pt modelId="{E1473223-ACF1-3142-8CF8-2AF9FC1B3A43}" type="pres">
      <dgm:prSet presAssocID="{1DE66523-B587-AA48-A4BB-BA9A714E1A28}" presName="parTx" presStyleLbl="alignNode1" presStyleIdx="3" presStyleCnt="7">
        <dgm:presLayoutVars>
          <dgm:chMax val="0"/>
          <dgm:chPref val="0"/>
        </dgm:presLayoutVars>
      </dgm:prSet>
      <dgm:spPr/>
    </dgm:pt>
    <dgm:pt modelId="{EAD68BB8-759C-0C4C-8185-364B639C9968}" type="pres">
      <dgm:prSet presAssocID="{1DE66523-B587-AA48-A4BB-BA9A714E1A28}" presName="desTx" presStyleLbl="alignAccFollowNode1" presStyleIdx="3" presStyleCnt="7">
        <dgm:presLayoutVars/>
      </dgm:prSet>
      <dgm:spPr/>
    </dgm:pt>
    <dgm:pt modelId="{3F61307A-1AB3-7C44-A115-D0B9E5D2DF1F}" type="pres">
      <dgm:prSet presAssocID="{552C1076-B1B0-3E4D-858A-9DE1FB3867A6}" presName="space" presStyleCnt="0"/>
      <dgm:spPr/>
    </dgm:pt>
    <dgm:pt modelId="{B072BDCE-54A5-B946-8337-4E02AC7533C2}" type="pres">
      <dgm:prSet presAssocID="{00411450-5434-8A44-B66C-C834BEB284D6}" presName="composite" presStyleCnt="0"/>
      <dgm:spPr/>
    </dgm:pt>
    <dgm:pt modelId="{0A3C7375-46BA-9142-9FB9-1BF3262096CF}" type="pres">
      <dgm:prSet presAssocID="{00411450-5434-8A44-B66C-C834BEB284D6}" presName="parTx" presStyleLbl="alignNode1" presStyleIdx="4" presStyleCnt="7">
        <dgm:presLayoutVars>
          <dgm:chMax val="0"/>
          <dgm:chPref val="0"/>
        </dgm:presLayoutVars>
      </dgm:prSet>
      <dgm:spPr/>
    </dgm:pt>
    <dgm:pt modelId="{3ED55A42-5532-D340-8D65-C018C86762A5}" type="pres">
      <dgm:prSet presAssocID="{00411450-5434-8A44-B66C-C834BEB284D6}" presName="desTx" presStyleLbl="alignAccFollowNode1" presStyleIdx="4" presStyleCnt="7">
        <dgm:presLayoutVars/>
      </dgm:prSet>
      <dgm:spPr/>
    </dgm:pt>
    <dgm:pt modelId="{1C2B329F-00F7-2C47-B78E-6B2AA52DAC76}" type="pres">
      <dgm:prSet presAssocID="{668802BC-42EB-074D-B441-F52434123E26}" presName="space" presStyleCnt="0"/>
      <dgm:spPr/>
    </dgm:pt>
    <dgm:pt modelId="{13D6F48C-9358-4645-8FBD-360C07DA136C}" type="pres">
      <dgm:prSet presAssocID="{AA09EE7F-7E9E-1742-A776-8D7279CEA332}" presName="composite" presStyleCnt="0"/>
      <dgm:spPr/>
    </dgm:pt>
    <dgm:pt modelId="{AF0D0CAC-0E2B-784B-90EA-BA1F5E735F65}" type="pres">
      <dgm:prSet presAssocID="{AA09EE7F-7E9E-1742-A776-8D7279CEA332}" presName="parTx" presStyleLbl="alignNode1" presStyleIdx="5" presStyleCnt="7">
        <dgm:presLayoutVars>
          <dgm:chMax val="0"/>
          <dgm:chPref val="0"/>
        </dgm:presLayoutVars>
      </dgm:prSet>
      <dgm:spPr/>
    </dgm:pt>
    <dgm:pt modelId="{1850F622-7B57-CE4A-A413-8586B65709FF}" type="pres">
      <dgm:prSet presAssocID="{AA09EE7F-7E9E-1742-A776-8D7279CEA332}" presName="desTx" presStyleLbl="alignAccFollowNode1" presStyleIdx="5" presStyleCnt="7">
        <dgm:presLayoutVars/>
      </dgm:prSet>
      <dgm:spPr/>
    </dgm:pt>
    <dgm:pt modelId="{2EFFE708-F567-AA4E-8CE3-3D4FC31B9375}" type="pres">
      <dgm:prSet presAssocID="{AC49F026-19C0-CA47-BFD9-0F2844BDB2E6}" presName="space" presStyleCnt="0"/>
      <dgm:spPr/>
    </dgm:pt>
    <dgm:pt modelId="{564FA2CB-B263-5F44-9531-0C69623AC770}" type="pres">
      <dgm:prSet presAssocID="{1F217E5A-805B-184C-A18B-9B5CF6436698}" presName="composite" presStyleCnt="0"/>
      <dgm:spPr/>
    </dgm:pt>
    <dgm:pt modelId="{C86AA40A-C78D-4545-9E1E-E24F95035091}" type="pres">
      <dgm:prSet presAssocID="{1F217E5A-805B-184C-A18B-9B5CF6436698}" presName="parTx" presStyleLbl="alignNode1" presStyleIdx="6" presStyleCnt="7">
        <dgm:presLayoutVars>
          <dgm:chMax val="0"/>
          <dgm:chPref val="0"/>
        </dgm:presLayoutVars>
      </dgm:prSet>
      <dgm:spPr/>
    </dgm:pt>
    <dgm:pt modelId="{E2AA1818-8A9C-FB4A-8BAA-122ACF568C45}" type="pres">
      <dgm:prSet presAssocID="{1F217E5A-805B-184C-A18B-9B5CF6436698}" presName="desTx" presStyleLbl="alignAccFollowNode1" presStyleIdx="6" presStyleCnt="7">
        <dgm:presLayoutVars/>
      </dgm:prSet>
      <dgm:spPr/>
    </dgm:pt>
  </dgm:ptLst>
  <dgm:cxnLst>
    <dgm:cxn modelId="{FAFB620A-8A7C-254C-8C04-6274FD5EC5A7}" type="presOf" srcId="{EE635A81-ED55-9D48-84B0-722657857ADF}" destId="{E2AA1818-8A9C-FB4A-8BAA-122ACF568C45}" srcOrd="0" destOrd="0" presId="urn:microsoft.com/office/officeart/2016/7/layout/ChevronBlockProcess"/>
    <dgm:cxn modelId="{84A9980A-53D1-3346-946E-DCD7C34CE085}" type="presOf" srcId="{AA09EE7F-7E9E-1742-A776-8D7279CEA332}" destId="{AF0D0CAC-0E2B-784B-90EA-BA1F5E735F65}" srcOrd="0" destOrd="0" presId="urn:microsoft.com/office/officeart/2016/7/layout/ChevronBlockProcess"/>
    <dgm:cxn modelId="{8441CB16-ECEB-F644-A797-0FA8176C47F6}" srcId="{39687040-80FC-3C4D-A753-BBCB3F46F435}" destId="{00411450-5434-8A44-B66C-C834BEB284D6}" srcOrd="4" destOrd="0" parTransId="{23729264-57A3-B340-B574-79D17997EEA5}" sibTransId="{668802BC-42EB-074D-B441-F52434123E26}"/>
    <dgm:cxn modelId="{F4E5211F-7333-154C-9F52-A4B0032A4CC2}" srcId="{AA09EE7F-7E9E-1742-A776-8D7279CEA332}" destId="{49662692-AFB6-9444-8204-A2473367807F}" srcOrd="0" destOrd="0" parTransId="{5C3E95FD-B338-D344-A5A2-734CD38D16A3}" sibTransId="{9DC783D7-491D-0C49-99A3-DFAE9C776340}"/>
    <dgm:cxn modelId="{7AC23A21-573A-F740-A178-A9537B0CA6B9}" srcId="{39687040-80FC-3C4D-A753-BBCB3F46F435}" destId="{100E2338-A7C6-8541-92A4-752FBDFD91F3}" srcOrd="2" destOrd="0" parTransId="{1E93B8B9-8A8E-294C-BC11-C51872C15007}" sibTransId="{A60E0ED4-830C-8F4D-B1DF-0C8DEAEA74E2}"/>
    <dgm:cxn modelId="{ECB79024-FEE2-3C4A-A64E-21201C88AEBA}" srcId="{1DE66523-B587-AA48-A4BB-BA9A714E1A28}" destId="{6CC59387-AD93-6B41-B417-5D709BCF9E93}" srcOrd="0" destOrd="0" parTransId="{782A7F38-7236-C54D-B027-CDB8A8391B25}" sibTransId="{BA103168-F4A0-0344-8B31-1342BBE730E5}"/>
    <dgm:cxn modelId="{79858032-13DF-9840-B9B3-44891CB16F37}" type="presOf" srcId="{1DE66523-B587-AA48-A4BB-BA9A714E1A28}" destId="{E1473223-ACF1-3142-8CF8-2AF9FC1B3A43}" srcOrd="0" destOrd="0" presId="urn:microsoft.com/office/officeart/2016/7/layout/ChevronBlockProcess"/>
    <dgm:cxn modelId="{3FD0FA40-FA07-B642-9ABE-7035BD3F154F}" type="presOf" srcId="{6CC59387-AD93-6B41-B417-5D709BCF9E93}" destId="{EAD68BB8-759C-0C4C-8185-364B639C9968}" srcOrd="0" destOrd="0" presId="urn:microsoft.com/office/officeart/2016/7/layout/ChevronBlockProcess"/>
    <dgm:cxn modelId="{C9C4144E-73DE-E146-92CF-EA8F4AC4CE13}" type="presOf" srcId="{39687040-80FC-3C4D-A753-BBCB3F46F435}" destId="{EBB80FBF-4713-174E-96C4-5DD817B36C7D}" srcOrd="0" destOrd="0" presId="urn:microsoft.com/office/officeart/2016/7/layout/ChevronBlockProcess"/>
    <dgm:cxn modelId="{0ED7D04E-0E81-5445-8A36-69F0BF73D79E}" type="presOf" srcId="{1F217E5A-805B-184C-A18B-9B5CF6436698}" destId="{C86AA40A-C78D-4545-9E1E-E24F95035091}" srcOrd="0" destOrd="0" presId="urn:microsoft.com/office/officeart/2016/7/layout/ChevronBlockProcess"/>
    <dgm:cxn modelId="{F2ECD651-068D-8648-8F90-6BBBF5D9499C}" srcId="{39687040-80FC-3C4D-A753-BBCB3F46F435}" destId="{1F217E5A-805B-184C-A18B-9B5CF6436698}" srcOrd="6" destOrd="0" parTransId="{2EC73252-DB10-394A-B6DC-9CBDF44900C3}" sibTransId="{31C80030-E246-1C48-9C97-A6AA2552F493}"/>
    <dgm:cxn modelId="{17E3B367-03B6-2944-B7AD-AEE62C03C64A}" srcId="{39687040-80FC-3C4D-A753-BBCB3F46F435}" destId="{575CF035-F029-0949-BE3A-50DFAF1C1DAA}" srcOrd="1" destOrd="0" parTransId="{ED651FB5-B2CF-CB45-9C10-03423A5C8F7B}" sibTransId="{1C38BAD1-3A8E-6844-9E64-D53A73C44044}"/>
    <dgm:cxn modelId="{4FC5F068-6855-FE49-85B8-0EB12E9557B3}" srcId="{F948F496-8207-9D43-A584-F5A41994EAB1}" destId="{15579E02-6AD6-364E-A490-6D18D57F42E8}" srcOrd="0" destOrd="0" parTransId="{DC8A9E90-FBC8-FB48-A317-5766AD7973A8}" sibTransId="{DC5F31A8-6CE6-5C45-B4F8-A97AD0ADBB0E}"/>
    <dgm:cxn modelId="{23B17273-FE54-7447-8719-0D521EE8677C}" type="presOf" srcId="{00411450-5434-8A44-B66C-C834BEB284D6}" destId="{0A3C7375-46BA-9142-9FB9-1BF3262096CF}" srcOrd="0" destOrd="0" presId="urn:microsoft.com/office/officeart/2016/7/layout/ChevronBlockProcess"/>
    <dgm:cxn modelId="{38D10A7B-4588-E742-8C01-3DEE25892D06}" srcId="{00411450-5434-8A44-B66C-C834BEB284D6}" destId="{A108A1D3-72F0-9C46-BBDE-1B8B61FA536F}" srcOrd="0" destOrd="0" parTransId="{C83E8E97-9A85-004B-944B-80CBC982FA13}" sibTransId="{35FE782D-8155-CB49-9635-624216B1D66F}"/>
    <dgm:cxn modelId="{7BAE648C-FD37-FB44-BAF1-DF36B900B44A}" srcId="{100E2338-A7C6-8541-92A4-752FBDFD91F3}" destId="{436001FA-120C-A844-A5FA-5EB76AF93E84}" srcOrd="0" destOrd="0" parTransId="{9AED592B-D2FA-1348-9521-7A46CC9AA797}" sibTransId="{450BCED2-ED25-F649-91AC-8ABD1AF8548C}"/>
    <dgm:cxn modelId="{D86A7D91-66D0-154A-9595-DE5BC44315D2}" type="presOf" srcId="{A108A1D3-72F0-9C46-BBDE-1B8B61FA536F}" destId="{3ED55A42-5532-D340-8D65-C018C86762A5}" srcOrd="0" destOrd="0" presId="urn:microsoft.com/office/officeart/2016/7/layout/ChevronBlockProcess"/>
    <dgm:cxn modelId="{F4D93996-1566-B143-AB2E-0ED81F5AFD4F}" type="presOf" srcId="{436001FA-120C-A844-A5FA-5EB76AF93E84}" destId="{F533912F-8883-7F41-ABC7-E0E0EA85B45C}" srcOrd="0" destOrd="0" presId="urn:microsoft.com/office/officeart/2016/7/layout/ChevronBlockProcess"/>
    <dgm:cxn modelId="{971B139A-91EA-7447-A8DC-59A5E164F65E}" srcId="{39687040-80FC-3C4D-A753-BBCB3F46F435}" destId="{AA09EE7F-7E9E-1742-A776-8D7279CEA332}" srcOrd="5" destOrd="0" parTransId="{525DA8F6-5C80-DA4B-8895-67FA442EAC3B}" sibTransId="{AC49F026-19C0-CA47-BFD9-0F2844BDB2E6}"/>
    <dgm:cxn modelId="{060F519F-206E-9746-8A3B-FD0E6E586F67}" srcId="{39687040-80FC-3C4D-A753-BBCB3F46F435}" destId="{1DE66523-B587-AA48-A4BB-BA9A714E1A28}" srcOrd="3" destOrd="0" parTransId="{768CF113-4A20-6B4A-A4C9-2117359A516A}" sibTransId="{552C1076-B1B0-3E4D-858A-9DE1FB3867A6}"/>
    <dgm:cxn modelId="{D59F76C4-9F48-5647-903F-5A99078A5A91}" type="presOf" srcId="{15579E02-6AD6-364E-A490-6D18D57F42E8}" destId="{30404395-7FCF-584D-9CAD-4C102BBBBD8A}" srcOrd="0" destOrd="0" presId="urn:microsoft.com/office/officeart/2016/7/layout/ChevronBlockProcess"/>
    <dgm:cxn modelId="{889A4CCA-7CCA-854B-BE78-3147A7B795CD}" type="presOf" srcId="{49662692-AFB6-9444-8204-A2473367807F}" destId="{1850F622-7B57-CE4A-A413-8586B65709FF}" srcOrd="0" destOrd="0" presId="urn:microsoft.com/office/officeart/2016/7/layout/ChevronBlockProcess"/>
    <dgm:cxn modelId="{DD1D35D3-2DDC-CE4A-9E49-C52175FA0C57}" srcId="{575CF035-F029-0949-BE3A-50DFAF1C1DAA}" destId="{1224BE46-5DC0-DD43-BD34-3CD39BB03578}" srcOrd="0" destOrd="0" parTransId="{A7F213ED-003B-B549-B037-1C5DC0491D93}" sibTransId="{213B7BE7-9C1F-9248-8D87-7B41544D08B1}"/>
    <dgm:cxn modelId="{604575DE-C1A0-2C42-847D-18C948009041}" type="presOf" srcId="{100E2338-A7C6-8541-92A4-752FBDFD91F3}" destId="{0A5D697E-3936-DB42-9C63-6051C54FA661}" srcOrd="0" destOrd="0" presId="urn:microsoft.com/office/officeart/2016/7/layout/ChevronBlockProcess"/>
    <dgm:cxn modelId="{291533E1-E856-0443-9794-9BB5F27AB5BE}" type="presOf" srcId="{F948F496-8207-9D43-A584-F5A41994EAB1}" destId="{C382680A-228B-8445-B90F-441DCEA41233}" srcOrd="0" destOrd="0" presId="urn:microsoft.com/office/officeart/2016/7/layout/ChevronBlockProcess"/>
    <dgm:cxn modelId="{327378E7-9BB8-1846-B159-D4BE5BF15B60}" srcId="{39687040-80FC-3C4D-A753-BBCB3F46F435}" destId="{F948F496-8207-9D43-A584-F5A41994EAB1}" srcOrd="0" destOrd="0" parTransId="{DB053855-3BB8-1246-B733-1A3CA867E91A}" sibTransId="{0800D95F-D1BC-1C42-B7BA-A326E55BB834}"/>
    <dgm:cxn modelId="{1C0090F3-BF7A-E544-B87F-D42EDFEFC33D}" srcId="{1F217E5A-805B-184C-A18B-9B5CF6436698}" destId="{EE635A81-ED55-9D48-84B0-722657857ADF}" srcOrd="0" destOrd="0" parTransId="{AD1F79A1-8F1F-064F-B264-7AAEF5EBBA26}" sibTransId="{E3692133-E633-2D40-BD33-43B88C49C031}"/>
    <dgm:cxn modelId="{5D1095F7-127D-2443-8AAB-2D021A7159E7}" type="presOf" srcId="{575CF035-F029-0949-BE3A-50DFAF1C1DAA}" destId="{59B99E74-7C4D-E446-9061-582743A28457}" srcOrd="0" destOrd="0" presId="urn:microsoft.com/office/officeart/2016/7/layout/ChevronBlockProcess"/>
    <dgm:cxn modelId="{CF722CFD-61FC-A542-BF72-C8F35BD9B982}" type="presOf" srcId="{1224BE46-5DC0-DD43-BD34-3CD39BB03578}" destId="{4F69D7A3-33E1-D047-96A4-00309619D204}" srcOrd="0" destOrd="0" presId="urn:microsoft.com/office/officeart/2016/7/layout/ChevronBlockProcess"/>
    <dgm:cxn modelId="{3D3D88B6-96BB-1843-B0A5-D0726D7C3772}" type="presParOf" srcId="{EBB80FBF-4713-174E-96C4-5DD817B36C7D}" destId="{CB671377-FFCD-0B41-B14C-613D6A595BC6}" srcOrd="0" destOrd="0" presId="urn:microsoft.com/office/officeart/2016/7/layout/ChevronBlockProcess"/>
    <dgm:cxn modelId="{A76CB144-6D72-8D4E-B8AA-0A85296FFB24}" type="presParOf" srcId="{CB671377-FFCD-0B41-B14C-613D6A595BC6}" destId="{C382680A-228B-8445-B90F-441DCEA41233}" srcOrd="0" destOrd="0" presId="urn:microsoft.com/office/officeart/2016/7/layout/ChevronBlockProcess"/>
    <dgm:cxn modelId="{5772C1EE-35A1-BB4C-8A90-2FB43E255F1B}" type="presParOf" srcId="{CB671377-FFCD-0B41-B14C-613D6A595BC6}" destId="{30404395-7FCF-584D-9CAD-4C102BBBBD8A}" srcOrd="1" destOrd="0" presId="urn:microsoft.com/office/officeart/2016/7/layout/ChevronBlockProcess"/>
    <dgm:cxn modelId="{67CB5553-F90E-584A-8190-AFC2032BF133}" type="presParOf" srcId="{EBB80FBF-4713-174E-96C4-5DD817B36C7D}" destId="{7808418E-60CF-2A4B-B62D-B17105E0DE10}" srcOrd="1" destOrd="0" presId="urn:microsoft.com/office/officeart/2016/7/layout/ChevronBlockProcess"/>
    <dgm:cxn modelId="{4ACB2F46-5266-0A46-BE61-125F77008688}" type="presParOf" srcId="{EBB80FBF-4713-174E-96C4-5DD817B36C7D}" destId="{38F24ECF-1521-D547-970F-6C1E35CB7785}" srcOrd="2" destOrd="0" presId="urn:microsoft.com/office/officeart/2016/7/layout/ChevronBlockProcess"/>
    <dgm:cxn modelId="{4886E622-8C15-6E48-9FFA-E9F1702090C2}" type="presParOf" srcId="{38F24ECF-1521-D547-970F-6C1E35CB7785}" destId="{59B99E74-7C4D-E446-9061-582743A28457}" srcOrd="0" destOrd="0" presId="urn:microsoft.com/office/officeart/2016/7/layout/ChevronBlockProcess"/>
    <dgm:cxn modelId="{9378A29B-AA61-0F4F-BBA9-41A296FF9FCD}" type="presParOf" srcId="{38F24ECF-1521-D547-970F-6C1E35CB7785}" destId="{4F69D7A3-33E1-D047-96A4-00309619D204}" srcOrd="1" destOrd="0" presId="urn:microsoft.com/office/officeart/2016/7/layout/ChevronBlockProcess"/>
    <dgm:cxn modelId="{3AC51AF4-C1C4-1342-8C82-AA46D760D4B8}" type="presParOf" srcId="{EBB80FBF-4713-174E-96C4-5DD817B36C7D}" destId="{85DD656F-4843-774D-8107-FEA446150DC1}" srcOrd="3" destOrd="0" presId="urn:microsoft.com/office/officeart/2016/7/layout/ChevronBlockProcess"/>
    <dgm:cxn modelId="{296C35DA-B622-2B45-BA47-01B2FD29F09E}" type="presParOf" srcId="{EBB80FBF-4713-174E-96C4-5DD817B36C7D}" destId="{E37C440E-C91F-9043-A396-9E83DCF9324C}" srcOrd="4" destOrd="0" presId="urn:microsoft.com/office/officeart/2016/7/layout/ChevronBlockProcess"/>
    <dgm:cxn modelId="{392D44B7-3F83-E74E-8B9E-BFCC745C45A8}" type="presParOf" srcId="{E37C440E-C91F-9043-A396-9E83DCF9324C}" destId="{0A5D697E-3936-DB42-9C63-6051C54FA661}" srcOrd="0" destOrd="0" presId="urn:microsoft.com/office/officeart/2016/7/layout/ChevronBlockProcess"/>
    <dgm:cxn modelId="{1D96921D-D096-7F4C-A455-8F80A8977462}" type="presParOf" srcId="{E37C440E-C91F-9043-A396-9E83DCF9324C}" destId="{F533912F-8883-7F41-ABC7-E0E0EA85B45C}" srcOrd="1" destOrd="0" presId="urn:microsoft.com/office/officeart/2016/7/layout/ChevronBlockProcess"/>
    <dgm:cxn modelId="{94EC37E9-B30C-564E-8D31-DDD2F2853BBC}" type="presParOf" srcId="{EBB80FBF-4713-174E-96C4-5DD817B36C7D}" destId="{8A3FCB63-117B-754D-9771-B3E1BD389667}" srcOrd="5" destOrd="0" presId="urn:microsoft.com/office/officeart/2016/7/layout/ChevronBlockProcess"/>
    <dgm:cxn modelId="{98124FA5-9D57-8941-A2FE-4188E7D5825A}" type="presParOf" srcId="{EBB80FBF-4713-174E-96C4-5DD817B36C7D}" destId="{8EFCD80C-B21D-5A41-A564-4CB152B4C756}" srcOrd="6" destOrd="0" presId="urn:microsoft.com/office/officeart/2016/7/layout/ChevronBlockProcess"/>
    <dgm:cxn modelId="{465C20ED-835F-9C4D-8809-07055FB980DB}" type="presParOf" srcId="{8EFCD80C-B21D-5A41-A564-4CB152B4C756}" destId="{E1473223-ACF1-3142-8CF8-2AF9FC1B3A43}" srcOrd="0" destOrd="0" presId="urn:microsoft.com/office/officeart/2016/7/layout/ChevronBlockProcess"/>
    <dgm:cxn modelId="{F0198447-B393-B041-B163-8E2042525664}" type="presParOf" srcId="{8EFCD80C-B21D-5A41-A564-4CB152B4C756}" destId="{EAD68BB8-759C-0C4C-8185-364B639C9968}" srcOrd="1" destOrd="0" presId="urn:microsoft.com/office/officeart/2016/7/layout/ChevronBlockProcess"/>
    <dgm:cxn modelId="{4E3EFDA3-27BF-3749-B726-5A06CE98BDA1}" type="presParOf" srcId="{EBB80FBF-4713-174E-96C4-5DD817B36C7D}" destId="{3F61307A-1AB3-7C44-A115-D0B9E5D2DF1F}" srcOrd="7" destOrd="0" presId="urn:microsoft.com/office/officeart/2016/7/layout/ChevronBlockProcess"/>
    <dgm:cxn modelId="{72FC85D6-A53E-EA4F-979E-022B357F1307}" type="presParOf" srcId="{EBB80FBF-4713-174E-96C4-5DD817B36C7D}" destId="{B072BDCE-54A5-B946-8337-4E02AC7533C2}" srcOrd="8" destOrd="0" presId="urn:microsoft.com/office/officeart/2016/7/layout/ChevronBlockProcess"/>
    <dgm:cxn modelId="{B4B1D98A-E9B0-DF42-894F-8CE81DD04446}" type="presParOf" srcId="{B072BDCE-54A5-B946-8337-4E02AC7533C2}" destId="{0A3C7375-46BA-9142-9FB9-1BF3262096CF}" srcOrd="0" destOrd="0" presId="urn:microsoft.com/office/officeart/2016/7/layout/ChevronBlockProcess"/>
    <dgm:cxn modelId="{0D55F17D-4227-2245-B498-2C4B3DA28187}" type="presParOf" srcId="{B072BDCE-54A5-B946-8337-4E02AC7533C2}" destId="{3ED55A42-5532-D340-8D65-C018C86762A5}" srcOrd="1" destOrd="0" presId="urn:microsoft.com/office/officeart/2016/7/layout/ChevronBlockProcess"/>
    <dgm:cxn modelId="{20B9B19F-2012-A44D-8A7B-0CE6D1417E34}" type="presParOf" srcId="{EBB80FBF-4713-174E-96C4-5DD817B36C7D}" destId="{1C2B329F-00F7-2C47-B78E-6B2AA52DAC76}" srcOrd="9" destOrd="0" presId="urn:microsoft.com/office/officeart/2016/7/layout/ChevronBlockProcess"/>
    <dgm:cxn modelId="{F881219D-8591-8B4E-B59A-4628C7458798}" type="presParOf" srcId="{EBB80FBF-4713-174E-96C4-5DD817B36C7D}" destId="{13D6F48C-9358-4645-8FBD-360C07DA136C}" srcOrd="10" destOrd="0" presId="urn:microsoft.com/office/officeart/2016/7/layout/ChevronBlockProcess"/>
    <dgm:cxn modelId="{223880CD-9EEF-1C49-9648-71FEEF3DD1A4}" type="presParOf" srcId="{13D6F48C-9358-4645-8FBD-360C07DA136C}" destId="{AF0D0CAC-0E2B-784B-90EA-BA1F5E735F65}" srcOrd="0" destOrd="0" presId="urn:microsoft.com/office/officeart/2016/7/layout/ChevronBlockProcess"/>
    <dgm:cxn modelId="{12E277CB-EA8E-494A-A373-EC0C35DF6673}" type="presParOf" srcId="{13D6F48C-9358-4645-8FBD-360C07DA136C}" destId="{1850F622-7B57-CE4A-A413-8586B65709FF}" srcOrd="1" destOrd="0" presId="urn:microsoft.com/office/officeart/2016/7/layout/ChevronBlockProcess"/>
    <dgm:cxn modelId="{FA8F6B19-F278-2F41-9E1B-9AE48F9D6B83}" type="presParOf" srcId="{EBB80FBF-4713-174E-96C4-5DD817B36C7D}" destId="{2EFFE708-F567-AA4E-8CE3-3D4FC31B9375}" srcOrd="11" destOrd="0" presId="urn:microsoft.com/office/officeart/2016/7/layout/ChevronBlockProcess"/>
    <dgm:cxn modelId="{0149B68A-D4A9-2945-B685-EC50A848F541}" type="presParOf" srcId="{EBB80FBF-4713-174E-96C4-5DD817B36C7D}" destId="{564FA2CB-B263-5F44-9531-0C69623AC770}" srcOrd="12" destOrd="0" presId="urn:microsoft.com/office/officeart/2016/7/layout/ChevronBlockProcess"/>
    <dgm:cxn modelId="{F38270A1-2949-FB44-A5C2-9DABAF99A87C}" type="presParOf" srcId="{564FA2CB-B263-5F44-9531-0C69623AC770}" destId="{C86AA40A-C78D-4545-9E1E-E24F95035091}" srcOrd="0" destOrd="0" presId="urn:microsoft.com/office/officeart/2016/7/layout/ChevronBlockProcess"/>
    <dgm:cxn modelId="{A9AF762F-6A5E-E54F-893A-F1CB5C462632}" type="presParOf" srcId="{564FA2CB-B263-5F44-9531-0C69623AC770}" destId="{E2AA1818-8A9C-FB4A-8BAA-122ACF568C45}" srcOrd="1" destOrd="0" presId="urn:microsoft.com/office/officeart/2016/7/layout/ChevronBlockProcess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07FFE45-6A8E-B34D-85C9-57621F7E3A27}" type="doc">
      <dgm:prSet loTypeId="urn:microsoft.com/office/officeart/2008/layout/HorizontalMultiLevelHierarchy" loCatId="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GB"/>
        </a:p>
      </dgm:t>
    </dgm:pt>
    <dgm:pt modelId="{1474D279-976C-5241-9868-E5F8F614760A}">
      <dgm:prSet phldrT="[Text]" custT="1"/>
      <dgm:spPr>
        <a:solidFill>
          <a:srgbClr val="4E8F00"/>
        </a:solidFill>
      </dgm:spPr>
      <dgm:t>
        <a:bodyPr/>
        <a:lstStyle/>
        <a:p>
          <a:r>
            <a:rPr lang="en-GB" sz="2000" b="0" dirty="0">
              <a:latin typeface="Arial" panose="020B0604020202020204" pitchFamily="34" charset="0"/>
              <a:cs typeface="Arial" panose="020B0604020202020204" pitchFamily="34" charset="0"/>
            </a:rPr>
            <a:t>Strengths of PESTEL</a:t>
          </a:r>
        </a:p>
      </dgm:t>
    </dgm:pt>
    <dgm:pt modelId="{66449015-B4F6-E749-9218-E9EDE6F3F7E6}" type="parTrans" cxnId="{072AB3D6-73F6-CC4D-8461-2AFBF3698C36}">
      <dgm:prSet/>
      <dgm:spPr/>
      <dgm:t>
        <a:bodyPr/>
        <a:lstStyle/>
        <a:p>
          <a:endParaRPr lang="en-GB"/>
        </a:p>
      </dgm:t>
    </dgm:pt>
    <dgm:pt modelId="{390707C7-113F-934D-B121-4C60EC180433}" type="sibTrans" cxnId="{072AB3D6-73F6-CC4D-8461-2AFBF3698C36}">
      <dgm:prSet/>
      <dgm:spPr/>
      <dgm:t>
        <a:bodyPr/>
        <a:lstStyle/>
        <a:p>
          <a:endParaRPr lang="en-GB"/>
        </a:p>
      </dgm:t>
    </dgm:pt>
    <dgm:pt modelId="{8414DD77-CC7A-7641-AA01-EF8A207AC88E}">
      <dgm:prSet phldrT="[Text]" custT="1"/>
      <dgm:spPr>
        <a:solidFill>
          <a:srgbClr val="DDE9D0"/>
        </a:solidFill>
      </dgm:spPr>
      <dgm:t>
        <a:bodyPr/>
        <a:lstStyle/>
        <a:p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Helps businesses to identify external environmental factors that may influence their operations</a:t>
          </a:r>
        </a:p>
      </dgm:t>
    </dgm:pt>
    <dgm:pt modelId="{92D16C48-CE8F-2D40-8046-75B196257893}" type="parTrans" cxnId="{BEAEB8E4-53A5-3A46-B37E-B24A187A0C02}">
      <dgm:prSet/>
      <dgm:spPr/>
      <dgm:t>
        <a:bodyPr/>
        <a:lstStyle/>
        <a:p>
          <a:endParaRPr lang="en-GB"/>
        </a:p>
      </dgm:t>
    </dgm:pt>
    <dgm:pt modelId="{0AE416AB-CCF5-2946-9785-5AD7B696582A}" type="sibTrans" cxnId="{BEAEB8E4-53A5-3A46-B37E-B24A187A0C02}">
      <dgm:prSet/>
      <dgm:spPr/>
      <dgm:t>
        <a:bodyPr/>
        <a:lstStyle/>
        <a:p>
          <a:endParaRPr lang="en-GB"/>
        </a:p>
      </dgm:t>
    </dgm:pt>
    <dgm:pt modelId="{24B2E264-A865-BA45-B9B9-CFFFFA3784EC}">
      <dgm:prSet phldrT="[Text]" custT="1"/>
      <dgm:spPr>
        <a:solidFill>
          <a:srgbClr val="DDE9D0"/>
        </a:solidFill>
      </dgm:spPr>
      <dgm:t>
        <a:bodyPr/>
        <a:lstStyle/>
        <a:p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It analyses political, economic, social, technological, environmental and legal factors affecting the business environment</a:t>
          </a:r>
        </a:p>
      </dgm:t>
    </dgm:pt>
    <dgm:pt modelId="{924CDBCB-04C6-1240-86C2-D06CDCD68870}" type="parTrans" cxnId="{01CADC41-4E2B-C74B-80B2-9FFCC00CDCB5}">
      <dgm:prSet/>
      <dgm:spPr/>
      <dgm:t>
        <a:bodyPr/>
        <a:lstStyle/>
        <a:p>
          <a:endParaRPr lang="en-GB"/>
        </a:p>
      </dgm:t>
    </dgm:pt>
    <dgm:pt modelId="{D95D7717-1FDA-174E-A91B-D7F09D99C835}" type="sibTrans" cxnId="{01CADC41-4E2B-C74B-80B2-9FFCC00CDCB5}">
      <dgm:prSet/>
      <dgm:spPr/>
      <dgm:t>
        <a:bodyPr/>
        <a:lstStyle/>
        <a:p>
          <a:endParaRPr lang="en-GB"/>
        </a:p>
      </dgm:t>
    </dgm:pt>
    <dgm:pt modelId="{A25DF2E7-A26B-314D-9DFD-48164A753FD4}">
      <dgm:prSet phldrT="[Text]" custT="1"/>
      <dgm:spPr>
        <a:solidFill>
          <a:srgbClr val="DDE9D0"/>
        </a:solidFill>
      </dgm:spPr>
      <dgm:t>
        <a:bodyPr/>
        <a:lstStyle/>
        <a:p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Useful for understanding market trends and opportunities</a:t>
          </a:r>
          <a:r>
            <a:rPr lang="en-GB" sz="1400" dirty="0">
              <a:solidFill>
                <a:schemeClr val="tx1"/>
              </a:solidFill>
            </a:rPr>
            <a:t> </a:t>
          </a:r>
        </a:p>
      </dgm:t>
    </dgm:pt>
    <dgm:pt modelId="{98418BE7-BD08-A04C-BE04-2EB6F708E0BE}" type="parTrans" cxnId="{972F19EE-AA1B-DA47-B127-A095737C5825}">
      <dgm:prSet/>
      <dgm:spPr/>
      <dgm:t>
        <a:bodyPr/>
        <a:lstStyle/>
        <a:p>
          <a:endParaRPr lang="en-GB"/>
        </a:p>
      </dgm:t>
    </dgm:pt>
    <dgm:pt modelId="{948BC5CF-AD77-3246-AA38-3FAB494FE82D}" type="sibTrans" cxnId="{972F19EE-AA1B-DA47-B127-A095737C5825}">
      <dgm:prSet/>
      <dgm:spPr/>
      <dgm:t>
        <a:bodyPr/>
        <a:lstStyle/>
        <a:p>
          <a:endParaRPr lang="en-GB"/>
        </a:p>
      </dgm:t>
    </dgm:pt>
    <dgm:pt modelId="{4C8F172B-EDF7-B446-BF32-FE82F2FD9427}">
      <dgm:prSet custT="1"/>
      <dgm:spPr>
        <a:solidFill>
          <a:srgbClr val="DDE9D0"/>
        </a:solidFill>
      </dgm:spPr>
      <dgm:t>
        <a:bodyPr/>
        <a:lstStyle/>
        <a:p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Supports strategic decision-making</a:t>
          </a:r>
        </a:p>
      </dgm:t>
    </dgm:pt>
    <dgm:pt modelId="{7F3D3855-79F2-244B-A1F9-A5201F6ECFF4}" type="parTrans" cxnId="{E24BBFB4-48A8-7A45-99F8-03915FB75F44}">
      <dgm:prSet/>
      <dgm:spPr/>
      <dgm:t>
        <a:bodyPr/>
        <a:lstStyle/>
        <a:p>
          <a:endParaRPr lang="en-GB"/>
        </a:p>
      </dgm:t>
    </dgm:pt>
    <dgm:pt modelId="{8B6A01F8-CE87-FF4E-9130-990EF694CA71}" type="sibTrans" cxnId="{E24BBFB4-48A8-7A45-99F8-03915FB75F44}">
      <dgm:prSet/>
      <dgm:spPr/>
      <dgm:t>
        <a:bodyPr/>
        <a:lstStyle/>
        <a:p>
          <a:endParaRPr lang="en-GB"/>
        </a:p>
      </dgm:t>
    </dgm:pt>
    <dgm:pt modelId="{A61898A6-5636-2B45-985C-CCB0EF12A354}" type="pres">
      <dgm:prSet presAssocID="{707FFE45-6A8E-B34D-85C9-57621F7E3A27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A85A62C4-9D5D-5F44-98FC-4DFC61FDC9DD}" type="pres">
      <dgm:prSet presAssocID="{1474D279-976C-5241-9868-E5F8F614760A}" presName="root1" presStyleCnt="0"/>
      <dgm:spPr/>
    </dgm:pt>
    <dgm:pt modelId="{245A567A-F87A-604E-A65C-A99522038F69}" type="pres">
      <dgm:prSet presAssocID="{1474D279-976C-5241-9868-E5F8F614760A}" presName="LevelOneTextNode" presStyleLbl="node0" presStyleIdx="0" presStyleCnt="1" custScaleY="68559" custLinFactNeighborX="53348" custLinFactNeighborY="9517">
        <dgm:presLayoutVars>
          <dgm:chPref val="3"/>
        </dgm:presLayoutVars>
      </dgm:prSet>
      <dgm:spPr/>
    </dgm:pt>
    <dgm:pt modelId="{3F69C03B-5047-8342-B924-FE52C8AA7AAF}" type="pres">
      <dgm:prSet presAssocID="{1474D279-976C-5241-9868-E5F8F614760A}" presName="level2hierChild" presStyleCnt="0"/>
      <dgm:spPr/>
    </dgm:pt>
    <dgm:pt modelId="{2E64F3F9-D6F5-1C4D-BE00-AB802AD601B6}" type="pres">
      <dgm:prSet presAssocID="{92D16C48-CE8F-2D40-8046-75B196257893}" presName="conn2-1" presStyleLbl="parChTrans1D2" presStyleIdx="0" presStyleCnt="4"/>
      <dgm:spPr/>
    </dgm:pt>
    <dgm:pt modelId="{0B936C74-79A4-D04B-9E82-B051116B2CA5}" type="pres">
      <dgm:prSet presAssocID="{92D16C48-CE8F-2D40-8046-75B196257893}" presName="connTx" presStyleLbl="parChTrans1D2" presStyleIdx="0" presStyleCnt="4"/>
      <dgm:spPr/>
    </dgm:pt>
    <dgm:pt modelId="{F89195F3-8398-114A-92D2-9276DD0328F7}" type="pres">
      <dgm:prSet presAssocID="{8414DD77-CC7A-7641-AA01-EF8A207AC88E}" presName="root2" presStyleCnt="0"/>
      <dgm:spPr/>
    </dgm:pt>
    <dgm:pt modelId="{0468B294-986C-8542-AAFE-4A908E2FBE78}" type="pres">
      <dgm:prSet presAssocID="{8414DD77-CC7A-7641-AA01-EF8A207AC88E}" presName="LevelTwoTextNode" presStyleLbl="node2" presStyleIdx="0" presStyleCnt="4" custLinFactNeighborX="7935" custLinFactNeighborY="43696">
        <dgm:presLayoutVars>
          <dgm:chPref val="3"/>
        </dgm:presLayoutVars>
      </dgm:prSet>
      <dgm:spPr/>
    </dgm:pt>
    <dgm:pt modelId="{FFA2D007-AEB0-964F-A9CA-BC9B23A23943}" type="pres">
      <dgm:prSet presAssocID="{8414DD77-CC7A-7641-AA01-EF8A207AC88E}" presName="level3hierChild" presStyleCnt="0"/>
      <dgm:spPr/>
    </dgm:pt>
    <dgm:pt modelId="{6436DC4B-6BFF-4249-8C42-8C0A6DDE87B2}" type="pres">
      <dgm:prSet presAssocID="{924CDBCB-04C6-1240-86C2-D06CDCD68870}" presName="conn2-1" presStyleLbl="parChTrans1D2" presStyleIdx="1" presStyleCnt="4"/>
      <dgm:spPr/>
    </dgm:pt>
    <dgm:pt modelId="{4FC9BDDA-E9C6-EF4B-BB3E-90C8AFD9923F}" type="pres">
      <dgm:prSet presAssocID="{924CDBCB-04C6-1240-86C2-D06CDCD68870}" presName="connTx" presStyleLbl="parChTrans1D2" presStyleIdx="1" presStyleCnt="4"/>
      <dgm:spPr/>
    </dgm:pt>
    <dgm:pt modelId="{41E079FA-4831-4040-B55F-EB6672C675DC}" type="pres">
      <dgm:prSet presAssocID="{24B2E264-A865-BA45-B9B9-CFFFFA3784EC}" presName="root2" presStyleCnt="0"/>
      <dgm:spPr/>
    </dgm:pt>
    <dgm:pt modelId="{95CBCD70-9E50-EE4E-B003-B0687A85ADE1}" type="pres">
      <dgm:prSet presAssocID="{24B2E264-A865-BA45-B9B9-CFFFFA3784EC}" presName="LevelTwoTextNode" presStyleLbl="node2" presStyleIdx="1" presStyleCnt="4" custLinFactNeighborX="9422" custLinFactNeighborY="31401">
        <dgm:presLayoutVars>
          <dgm:chPref val="3"/>
        </dgm:presLayoutVars>
      </dgm:prSet>
      <dgm:spPr/>
    </dgm:pt>
    <dgm:pt modelId="{6C5C5617-261F-5D44-B0B6-8596648B9C27}" type="pres">
      <dgm:prSet presAssocID="{24B2E264-A865-BA45-B9B9-CFFFFA3784EC}" presName="level3hierChild" presStyleCnt="0"/>
      <dgm:spPr/>
    </dgm:pt>
    <dgm:pt modelId="{C35AB7D5-360A-804F-9811-9C80022A6330}" type="pres">
      <dgm:prSet presAssocID="{98418BE7-BD08-A04C-BE04-2EB6F708E0BE}" presName="conn2-1" presStyleLbl="parChTrans1D2" presStyleIdx="2" presStyleCnt="4"/>
      <dgm:spPr/>
    </dgm:pt>
    <dgm:pt modelId="{B3E97577-76EF-174B-9B31-B1D1DDC5B6F1}" type="pres">
      <dgm:prSet presAssocID="{98418BE7-BD08-A04C-BE04-2EB6F708E0BE}" presName="connTx" presStyleLbl="parChTrans1D2" presStyleIdx="2" presStyleCnt="4"/>
      <dgm:spPr/>
    </dgm:pt>
    <dgm:pt modelId="{D72B357C-CBDF-AF4F-9AC1-F22C4F52BFE8}" type="pres">
      <dgm:prSet presAssocID="{A25DF2E7-A26B-314D-9DFD-48164A753FD4}" presName="root2" presStyleCnt="0"/>
      <dgm:spPr/>
    </dgm:pt>
    <dgm:pt modelId="{3ECF5280-F700-5D45-A94F-6406A5AA02CE}" type="pres">
      <dgm:prSet presAssocID="{A25DF2E7-A26B-314D-9DFD-48164A753FD4}" presName="LevelTwoTextNode" presStyleLbl="node2" presStyleIdx="2" presStyleCnt="4" custLinFactNeighborX="7539" custLinFactNeighborY="21825">
        <dgm:presLayoutVars>
          <dgm:chPref val="3"/>
        </dgm:presLayoutVars>
      </dgm:prSet>
      <dgm:spPr/>
    </dgm:pt>
    <dgm:pt modelId="{C6FE72F6-0A6F-9A45-8E05-32757F013CDE}" type="pres">
      <dgm:prSet presAssocID="{A25DF2E7-A26B-314D-9DFD-48164A753FD4}" presName="level3hierChild" presStyleCnt="0"/>
      <dgm:spPr/>
    </dgm:pt>
    <dgm:pt modelId="{C50E0EDE-447F-234E-872A-9AF5F2E36A72}" type="pres">
      <dgm:prSet presAssocID="{7F3D3855-79F2-244B-A1F9-A5201F6ECFF4}" presName="conn2-1" presStyleLbl="parChTrans1D2" presStyleIdx="3" presStyleCnt="4"/>
      <dgm:spPr/>
    </dgm:pt>
    <dgm:pt modelId="{779CADD8-4DF5-0841-9D4E-A7F731518F17}" type="pres">
      <dgm:prSet presAssocID="{7F3D3855-79F2-244B-A1F9-A5201F6ECFF4}" presName="connTx" presStyleLbl="parChTrans1D2" presStyleIdx="3" presStyleCnt="4"/>
      <dgm:spPr/>
    </dgm:pt>
    <dgm:pt modelId="{F4DF1A6D-2824-294F-B2EB-03B11FBDC6F9}" type="pres">
      <dgm:prSet presAssocID="{4C8F172B-EDF7-B446-BF32-FE82F2FD9427}" presName="root2" presStyleCnt="0"/>
      <dgm:spPr/>
    </dgm:pt>
    <dgm:pt modelId="{CB42304C-713B-7E47-B027-1A5E763F6FC9}" type="pres">
      <dgm:prSet presAssocID="{4C8F172B-EDF7-B446-BF32-FE82F2FD9427}" presName="LevelTwoTextNode" presStyleLbl="node2" presStyleIdx="3" presStyleCnt="4" custLinFactNeighborX="8531" custLinFactNeighborY="9838">
        <dgm:presLayoutVars>
          <dgm:chPref val="3"/>
        </dgm:presLayoutVars>
      </dgm:prSet>
      <dgm:spPr/>
    </dgm:pt>
    <dgm:pt modelId="{DF45119A-7D63-4D44-B507-CF90119C6209}" type="pres">
      <dgm:prSet presAssocID="{4C8F172B-EDF7-B446-BF32-FE82F2FD9427}" presName="level3hierChild" presStyleCnt="0"/>
      <dgm:spPr/>
    </dgm:pt>
  </dgm:ptLst>
  <dgm:cxnLst>
    <dgm:cxn modelId="{117A1A04-81D2-364F-AC05-72B58BE0D3AE}" type="presOf" srcId="{92D16C48-CE8F-2D40-8046-75B196257893}" destId="{2E64F3F9-D6F5-1C4D-BE00-AB802AD601B6}" srcOrd="0" destOrd="0" presId="urn:microsoft.com/office/officeart/2008/layout/HorizontalMultiLevelHierarchy"/>
    <dgm:cxn modelId="{1C214C06-2409-6B41-9C66-3D27EADA3757}" type="presOf" srcId="{7F3D3855-79F2-244B-A1F9-A5201F6ECFF4}" destId="{C50E0EDE-447F-234E-872A-9AF5F2E36A72}" srcOrd="0" destOrd="0" presId="urn:microsoft.com/office/officeart/2008/layout/HorizontalMultiLevelHierarchy"/>
    <dgm:cxn modelId="{D83A8022-F865-B84F-AE41-A2B13DE18BC5}" type="presOf" srcId="{924CDBCB-04C6-1240-86C2-D06CDCD68870}" destId="{4FC9BDDA-E9C6-EF4B-BB3E-90C8AFD9923F}" srcOrd="1" destOrd="0" presId="urn:microsoft.com/office/officeart/2008/layout/HorizontalMultiLevelHierarchy"/>
    <dgm:cxn modelId="{71FA122E-9FF9-9046-9837-3349D6BA50D8}" type="presOf" srcId="{98418BE7-BD08-A04C-BE04-2EB6F708E0BE}" destId="{B3E97577-76EF-174B-9B31-B1D1DDC5B6F1}" srcOrd="1" destOrd="0" presId="urn:microsoft.com/office/officeart/2008/layout/HorizontalMultiLevelHierarchy"/>
    <dgm:cxn modelId="{6C1FC133-56EB-C742-BEE5-45C868CEA13B}" type="presOf" srcId="{98418BE7-BD08-A04C-BE04-2EB6F708E0BE}" destId="{C35AB7D5-360A-804F-9811-9C80022A6330}" srcOrd="0" destOrd="0" presId="urn:microsoft.com/office/officeart/2008/layout/HorizontalMultiLevelHierarchy"/>
    <dgm:cxn modelId="{AB8A0B37-FF1D-754E-8868-155DFE940CEB}" type="presOf" srcId="{92D16C48-CE8F-2D40-8046-75B196257893}" destId="{0B936C74-79A4-D04B-9E82-B051116B2CA5}" srcOrd="1" destOrd="0" presId="urn:microsoft.com/office/officeart/2008/layout/HorizontalMultiLevelHierarchy"/>
    <dgm:cxn modelId="{01CADC41-4E2B-C74B-80B2-9FFCC00CDCB5}" srcId="{1474D279-976C-5241-9868-E5F8F614760A}" destId="{24B2E264-A865-BA45-B9B9-CFFFFA3784EC}" srcOrd="1" destOrd="0" parTransId="{924CDBCB-04C6-1240-86C2-D06CDCD68870}" sibTransId="{D95D7717-1FDA-174E-A91B-D7F09D99C835}"/>
    <dgm:cxn modelId="{B9E9FC42-5AAA-9D48-8631-CCEF0C2B691B}" type="presOf" srcId="{4C8F172B-EDF7-B446-BF32-FE82F2FD9427}" destId="{CB42304C-713B-7E47-B027-1A5E763F6FC9}" srcOrd="0" destOrd="0" presId="urn:microsoft.com/office/officeart/2008/layout/HorizontalMultiLevelHierarchy"/>
    <dgm:cxn modelId="{9EDF724C-BF95-9341-9751-7F7F9C7F731A}" type="presOf" srcId="{A25DF2E7-A26B-314D-9DFD-48164A753FD4}" destId="{3ECF5280-F700-5D45-A94F-6406A5AA02CE}" srcOrd="0" destOrd="0" presId="urn:microsoft.com/office/officeart/2008/layout/HorizontalMultiLevelHierarchy"/>
    <dgm:cxn modelId="{971BD14F-A7A4-064A-AE49-9BBB415D1BE3}" type="presOf" srcId="{7F3D3855-79F2-244B-A1F9-A5201F6ECFF4}" destId="{779CADD8-4DF5-0841-9D4E-A7F731518F17}" srcOrd="1" destOrd="0" presId="urn:microsoft.com/office/officeart/2008/layout/HorizontalMultiLevelHierarchy"/>
    <dgm:cxn modelId="{AF1A1462-1F4A-954A-AEBF-45FA3A42E008}" type="presOf" srcId="{24B2E264-A865-BA45-B9B9-CFFFFA3784EC}" destId="{95CBCD70-9E50-EE4E-B003-B0687A85ADE1}" srcOrd="0" destOrd="0" presId="urn:microsoft.com/office/officeart/2008/layout/HorizontalMultiLevelHierarchy"/>
    <dgm:cxn modelId="{3E7E3868-0547-6A4E-9E16-FF108CB06A5C}" type="presOf" srcId="{924CDBCB-04C6-1240-86C2-D06CDCD68870}" destId="{6436DC4B-6BFF-4249-8C42-8C0A6DDE87B2}" srcOrd="0" destOrd="0" presId="urn:microsoft.com/office/officeart/2008/layout/HorizontalMultiLevelHierarchy"/>
    <dgm:cxn modelId="{0E22377F-3EBE-314B-94AA-400FDEDD2047}" type="presOf" srcId="{8414DD77-CC7A-7641-AA01-EF8A207AC88E}" destId="{0468B294-986C-8542-AAFE-4A908E2FBE78}" srcOrd="0" destOrd="0" presId="urn:microsoft.com/office/officeart/2008/layout/HorizontalMultiLevelHierarchy"/>
    <dgm:cxn modelId="{88C26494-E287-9C43-AF44-D7EB1D22C4C1}" type="presOf" srcId="{1474D279-976C-5241-9868-E5F8F614760A}" destId="{245A567A-F87A-604E-A65C-A99522038F69}" srcOrd="0" destOrd="0" presId="urn:microsoft.com/office/officeart/2008/layout/HorizontalMultiLevelHierarchy"/>
    <dgm:cxn modelId="{E24BBFB4-48A8-7A45-99F8-03915FB75F44}" srcId="{1474D279-976C-5241-9868-E5F8F614760A}" destId="{4C8F172B-EDF7-B446-BF32-FE82F2FD9427}" srcOrd="3" destOrd="0" parTransId="{7F3D3855-79F2-244B-A1F9-A5201F6ECFF4}" sibTransId="{8B6A01F8-CE87-FF4E-9130-990EF694CA71}"/>
    <dgm:cxn modelId="{072AB3D6-73F6-CC4D-8461-2AFBF3698C36}" srcId="{707FFE45-6A8E-B34D-85C9-57621F7E3A27}" destId="{1474D279-976C-5241-9868-E5F8F614760A}" srcOrd="0" destOrd="0" parTransId="{66449015-B4F6-E749-9218-E9EDE6F3F7E6}" sibTransId="{390707C7-113F-934D-B121-4C60EC180433}"/>
    <dgm:cxn modelId="{297826DC-D9A6-9B48-9FCD-EC36819DFFE4}" type="presOf" srcId="{707FFE45-6A8E-B34D-85C9-57621F7E3A27}" destId="{A61898A6-5636-2B45-985C-CCB0EF12A354}" srcOrd="0" destOrd="0" presId="urn:microsoft.com/office/officeart/2008/layout/HorizontalMultiLevelHierarchy"/>
    <dgm:cxn modelId="{BEAEB8E4-53A5-3A46-B37E-B24A187A0C02}" srcId="{1474D279-976C-5241-9868-E5F8F614760A}" destId="{8414DD77-CC7A-7641-AA01-EF8A207AC88E}" srcOrd="0" destOrd="0" parTransId="{92D16C48-CE8F-2D40-8046-75B196257893}" sibTransId="{0AE416AB-CCF5-2946-9785-5AD7B696582A}"/>
    <dgm:cxn modelId="{972F19EE-AA1B-DA47-B127-A095737C5825}" srcId="{1474D279-976C-5241-9868-E5F8F614760A}" destId="{A25DF2E7-A26B-314D-9DFD-48164A753FD4}" srcOrd="2" destOrd="0" parTransId="{98418BE7-BD08-A04C-BE04-2EB6F708E0BE}" sibTransId="{948BC5CF-AD77-3246-AA38-3FAB494FE82D}"/>
    <dgm:cxn modelId="{6CF88DFE-7718-A645-B945-3BFE3AE52A08}" type="presParOf" srcId="{A61898A6-5636-2B45-985C-CCB0EF12A354}" destId="{A85A62C4-9D5D-5F44-98FC-4DFC61FDC9DD}" srcOrd="0" destOrd="0" presId="urn:microsoft.com/office/officeart/2008/layout/HorizontalMultiLevelHierarchy"/>
    <dgm:cxn modelId="{A409A29D-947F-F543-AD41-41FEB0EAACE5}" type="presParOf" srcId="{A85A62C4-9D5D-5F44-98FC-4DFC61FDC9DD}" destId="{245A567A-F87A-604E-A65C-A99522038F69}" srcOrd="0" destOrd="0" presId="urn:microsoft.com/office/officeart/2008/layout/HorizontalMultiLevelHierarchy"/>
    <dgm:cxn modelId="{56FFA935-A26D-A34A-8CEB-3F22E78A378B}" type="presParOf" srcId="{A85A62C4-9D5D-5F44-98FC-4DFC61FDC9DD}" destId="{3F69C03B-5047-8342-B924-FE52C8AA7AAF}" srcOrd="1" destOrd="0" presId="urn:microsoft.com/office/officeart/2008/layout/HorizontalMultiLevelHierarchy"/>
    <dgm:cxn modelId="{A0060F75-18AC-4641-A4D2-9FF58B35040F}" type="presParOf" srcId="{3F69C03B-5047-8342-B924-FE52C8AA7AAF}" destId="{2E64F3F9-D6F5-1C4D-BE00-AB802AD601B6}" srcOrd="0" destOrd="0" presId="urn:microsoft.com/office/officeart/2008/layout/HorizontalMultiLevelHierarchy"/>
    <dgm:cxn modelId="{C07B7C5C-DA2A-894E-BAC4-8281DFEDDD38}" type="presParOf" srcId="{2E64F3F9-D6F5-1C4D-BE00-AB802AD601B6}" destId="{0B936C74-79A4-D04B-9E82-B051116B2CA5}" srcOrd="0" destOrd="0" presId="urn:microsoft.com/office/officeart/2008/layout/HorizontalMultiLevelHierarchy"/>
    <dgm:cxn modelId="{6D6762AA-4009-5544-870A-FC56D816CACB}" type="presParOf" srcId="{3F69C03B-5047-8342-B924-FE52C8AA7AAF}" destId="{F89195F3-8398-114A-92D2-9276DD0328F7}" srcOrd="1" destOrd="0" presId="urn:microsoft.com/office/officeart/2008/layout/HorizontalMultiLevelHierarchy"/>
    <dgm:cxn modelId="{9142253A-6B51-DF47-9D4B-9EEA341E1699}" type="presParOf" srcId="{F89195F3-8398-114A-92D2-9276DD0328F7}" destId="{0468B294-986C-8542-AAFE-4A908E2FBE78}" srcOrd="0" destOrd="0" presId="urn:microsoft.com/office/officeart/2008/layout/HorizontalMultiLevelHierarchy"/>
    <dgm:cxn modelId="{08F555C9-215A-AE4F-81A2-26365F89BFDB}" type="presParOf" srcId="{F89195F3-8398-114A-92D2-9276DD0328F7}" destId="{FFA2D007-AEB0-964F-A9CA-BC9B23A23943}" srcOrd="1" destOrd="0" presId="urn:microsoft.com/office/officeart/2008/layout/HorizontalMultiLevelHierarchy"/>
    <dgm:cxn modelId="{B4F6181F-4FF2-044F-998A-0D8388DE9DD8}" type="presParOf" srcId="{3F69C03B-5047-8342-B924-FE52C8AA7AAF}" destId="{6436DC4B-6BFF-4249-8C42-8C0A6DDE87B2}" srcOrd="2" destOrd="0" presId="urn:microsoft.com/office/officeart/2008/layout/HorizontalMultiLevelHierarchy"/>
    <dgm:cxn modelId="{F64C7BF6-6ECA-254C-A5B8-23B5013C04A9}" type="presParOf" srcId="{6436DC4B-6BFF-4249-8C42-8C0A6DDE87B2}" destId="{4FC9BDDA-E9C6-EF4B-BB3E-90C8AFD9923F}" srcOrd="0" destOrd="0" presId="urn:microsoft.com/office/officeart/2008/layout/HorizontalMultiLevelHierarchy"/>
    <dgm:cxn modelId="{CE7F380D-3B3C-0444-987C-98D460D205F1}" type="presParOf" srcId="{3F69C03B-5047-8342-B924-FE52C8AA7AAF}" destId="{41E079FA-4831-4040-B55F-EB6672C675DC}" srcOrd="3" destOrd="0" presId="urn:microsoft.com/office/officeart/2008/layout/HorizontalMultiLevelHierarchy"/>
    <dgm:cxn modelId="{4D93ECBE-610D-9E45-BD39-B0E8228EFDED}" type="presParOf" srcId="{41E079FA-4831-4040-B55F-EB6672C675DC}" destId="{95CBCD70-9E50-EE4E-B003-B0687A85ADE1}" srcOrd="0" destOrd="0" presId="urn:microsoft.com/office/officeart/2008/layout/HorizontalMultiLevelHierarchy"/>
    <dgm:cxn modelId="{51280C25-885B-F744-92B9-940F3FE107C6}" type="presParOf" srcId="{41E079FA-4831-4040-B55F-EB6672C675DC}" destId="{6C5C5617-261F-5D44-B0B6-8596648B9C27}" srcOrd="1" destOrd="0" presId="urn:microsoft.com/office/officeart/2008/layout/HorizontalMultiLevelHierarchy"/>
    <dgm:cxn modelId="{F42FA309-6EFD-534B-9343-B9212EE77CAF}" type="presParOf" srcId="{3F69C03B-5047-8342-B924-FE52C8AA7AAF}" destId="{C35AB7D5-360A-804F-9811-9C80022A6330}" srcOrd="4" destOrd="0" presId="urn:microsoft.com/office/officeart/2008/layout/HorizontalMultiLevelHierarchy"/>
    <dgm:cxn modelId="{12911FEA-DCC8-A544-A24A-F74CDF474B93}" type="presParOf" srcId="{C35AB7D5-360A-804F-9811-9C80022A6330}" destId="{B3E97577-76EF-174B-9B31-B1D1DDC5B6F1}" srcOrd="0" destOrd="0" presId="urn:microsoft.com/office/officeart/2008/layout/HorizontalMultiLevelHierarchy"/>
    <dgm:cxn modelId="{00AF527D-6861-784F-B190-FA78C1DE0914}" type="presParOf" srcId="{3F69C03B-5047-8342-B924-FE52C8AA7AAF}" destId="{D72B357C-CBDF-AF4F-9AC1-F22C4F52BFE8}" srcOrd="5" destOrd="0" presId="urn:microsoft.com/office/officeart/2008/layout/HorizontalMultiLevelHierarchy"/>
    <dgm:cxn modelId="{DA549824-8B57-3C4F-9D6B-188BB7FE0AF6}" type="presParOf" srcId="{D72B357C-CBDF-AF4F-9AC1-F22C4F52BFE8}" destId="{3ECF5280-F700-5D45-A94F-6406A5AA02CE}" srcOrd="0" destOrd="0" presId="urn:microsoft.com/office/officeart/2008/layout/HorizontalMultiLevelHierarchy"/>
    <dgm:cxn modelId="{1FD4FA41-A31C-CF4A-8DBA-D15CF48BAA77}" type="presParOf" srcId="{D72B357C-CBDF-AF4F-9AC1-F22C4F52BFE8}" destId="{C6FE72F6-0A6F-9A45-8E05-32757F013CDE}" srcOrd="1" destOrd="0" presId="urn:microsoft.com/office/officeart/2008/layout/HorizontalMultiLevelHierarchy"/>
    <dgm:cxn modelId="{8FD1068F-8B77-8B40-BC5D-F6B48215A4DF}" type="presParOf" srcId="{3F69C03B-5047-8342-B924-FE52C8AA7AAF}" destId="{C50E0EDE-447F-234E-872A-9AF5F2E36A72}" srcOrd="6" destOrd="0" presId="urn:microsoft.com/office/officeart/2008/layout/HorizontalMultiLevelHierarchy"/>
    <dgm:cxn modelId="{94B72D5C-EB25-CD45-91BD-3F1FBA8BBBAC}" type="presParOf" srcId="{C50E0EDE-447F-234E-872A-9AF5F2E36A72}" destId="{779CADD8-4DF5-0841-9D4E-A7F731518F17}" srcOrd="0" destOrd="0" presId="urn:microsoft.com/office/officeart/2008/layout/HorizontalMultiLevelHierarchy"/>
    <dgm:cxn modelId="{87AC03DC-C984-B145-A981-29E013A0DCD2}" type="presParOf" srcId="{3F69C03B-5047-8342-B924-FE52C8AA7AAF}" destId="{F4DF1A6D-2824-294F-B2EB-03B11FBDC6F9}" srcOrd="7" destOrd="0" presId="urn:microsoft.com/office/officeart/2008/layout/HorizontalMultiLevelHierarchy"/>
    <dgm:cxn modelId="{301280D3-89E6-FC43-A2F0-28E204022CDC}" type="presParOf" srcId="{F4DF1A6D-2824-294F-B2EB-03B11FBDC6F9}" destId="{CB42304C-713B-7E47-B027-1A5E763F6FC9}" srcOrd="0" destOrd="0" presId="urn:microsoft.com/office/officeart/2008/layout/HorizontalMultiLevelHierarchy"/>
    <dgm:cxn modelId="{7601858E-381F-1B4B-8C65-F136FBBF8E55}" type="presParOf" srcId="{F4DF1A6D-2824-294F-B2EB-03B11FBDC6F9}" destId="{DF45119A-7D63-4D44-B507-CF90119C6209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7F571C8-91B3-BB4C-801C-3CE49CE652C7}" type="doc">
      <dgm:prSet loTypeId="urn:microsoft.com/office/officeart/2008/layout/HorizontalMultiLevelHierarchy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FD8EFC9-2B8F-1F46-B601-DBEBC9CDC248}">
      <dgm:prSet phldrT="[Text]" custT="1"/>
      <dgm:spPr>
        <a:solidFill>
          <a:srgbClr val="4E8F00"/>
        </a:solidFill>
      </dgm:spPr>
      <dgm:t>
        <a:bodyPr/>
        <a:lstStyle/>
        <a:p>
          <a:r>
            <a:rPr lang="en-GB" sz="2000" b="0" dirty="0">
              <a:latin typeface="Arial" panose="020B0604020202020204" pitchFamily="34" charset="0"/>
              <a:cs typeface="Arial" panose="020B0604020202020204" pitchFamily="34" charset="0"/>
            </a:rPr>
            <a:t>Limitations of PESTEL</a:t>
          </a:r>
        </a:p>
      </dgm:t>
    </dgm:pt>
    <dgm:pt modelId="{F840A35E-6C71-7A40-81CB-D2EF41BA026F}" type="parTrans" cxnId="{DF32AFC8-D82A-CE46-8901-73EC9C8B2294}">
      <dgm:prSet/>
      <dgm:spPr/>
      <dgm:t>
        <a:bodyPr/>
        <a:lstStyle/>
        <a:p>
          <a:endParaRPr lang="en-GB"/>
        </a:p>
      </dgm:t>
    </dgm:pt>
    <dgm:pt modelId="{6521FE88-C1D0-454C-8755-E0C666BBA54A}" type="sibTrans" cxnId="{DF32AFC8-D82A-CE46-8901-73EC9C8B2294}">
      <dgm:prSet/>
      <dgm:spPr/>
      <dgm:t>
        <a:bodyPr/>
        <a:lstStyle/>
        <a:p>
          <a:endParaRPr lang="en-GB"/>
        </a:p>
      </dgm:t>
    </dgm:pt>
    <dgm:pt modelId="{648E62BE-F597-0545-959A-284FA36807D7}">
      <dgm:prSet phldrT="[Text]" custT="1"/>
      <dgm:spPr>
        <a:solidFill>
          <a:srgbClr val="DDE9D0"/>
        </a:solidFill>
      </dgm:spPr>
      <dgm:t>
        <a:bodyPr/>
        <a:lstStyle/>
        <a:p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Focuses only on external factors, ignoring internal issues within the business</a:t>
          </a:r>
        </a:p>
      </dgm:t>
    </dgm:pt>
    <dgm:pt modelId="{12ED4441-DCA5-B24C-9373-8A254CBF0FED}" type="parTrans" cxnId="{B2FAA183-190C-B247-B4AF-3C1A4F947175}">
      <dgm:prSet/>
      <dgm:spPr/>
      <dgm:t>
        <a:bodyPr/>
        <a:lstStyle/>
        <a:p>
          <a:endParaRPr lang="en-GB"/>
        </a:p>
      </dgm:t>
    </dgm:pt>
    <dgm:pt modelId="{7C068831-E8E2-E74F-93C3-A77063DC2401}" type="sibTrans" cxnId="{B2FAA183-190C-B247-B4AF-3C1A4F947175}">
      <dgm:prSet/>
      <dgm:spPr/>
      <dgm:t>
        <a:bodyPr/>
        <a:lstStyle/>
        <a:p>
          <a:endParaRPr lang="en-GB"/>
        </a:p>
      </dgm:t>
    </dgm:pt>
    <dgm:pt modelId="{2ABE4B14-7E0D-6B4E-B3F2-E5911BE6FE98}">
      <dgm:prSet phldrT="[Text]" custT="1"/>
      <dgm:spPr>
        <a:solidFill>
          <a:srgbClr val="DDE9D0"/>
        </a:solidFill>
      </dgm:spPr>
      <dgm:t>
        <a:bodyPr/>
        <a:lstStyle/>
        <a:p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May provide general insights rather than specific solutions</a:t>
          </a:r>
        </a:p>
      </dgm:t>
    </dgm:pt>
    <dgm:pt modelId="{9F03D415-F89E-6F48-B4CC-0C6530811C71}" type="parTrans" cxnId="{DAFFA2B2-985F-5647-BF41-BD0CCEF978E2}">
      <dgm:prSet/>
      <dgm:spPr/>
      <dgm:t>
        <a:bodyPr/>
        <a:lstStyle/>
        <a:p>
          <a:endParaRPr lang="en-GB"/>
        </a:p>
      </dgm:t>
    </dgm:pt>
    <dgm:pt modelId="{27659842-3697-9F4D-9666-DCE49C7F5BE0}" type="sibTrans" cxnId="{DAFFA2B2-985F-5647-BF41-BD0CCEF978E2}">
      <dgm:prSet/>
      <dgm:spPr/>
      <dgm:t>
        <a:bodyPr/>
        <a:lstStyle/>
        <a:p>
          <a:endParaRPr lang="en-GB"/>
        </a:p>
      </dgm:t>
    </dgm:pt>
    <dgm:pt modelId="{87A4BF3E-F6DE-FC48-BCA2-9C1C56703BD0}">
      <dgm:prSet phldrT="[Text]" custT="1"/>
      <dgm:spPr>
        <a:solidFill>
          <a:srgbClr val="DDE9D0"/>
        </a:solidFill>
      </dgm:spPr>
      <dgm:t>
        <a:bodyPr/>
        <a:lstStyle/>
        <a:p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Does not prioritise which external factors have the greatest impact</a:t>
          </a:r>
        </a:p>
      </dgm:t>
    </dgm:pt>
    <dgm:pt modelId="{9BD71CC2-443B-E04E-9BBC-358AC3B62383}" type="parTrans" cxnId="{0C87B63B-29ED-DE4E-B8AB-C2CCFBB7D5EF}">
      <dgm:prSet/>
      <dgm:spPr/>
      <dgm:t>
        <a:bodyPr/>
        <a:lstStyle/>
        <a:p>
          <a:endParaRPr lang="en-GB"/>
        </a:p>
      </dgm:t>
    </dgm:pt>
    <dgm:pt modelId="{78C526DA-123F-AC4C-8686-0E685ECC06F9}" type="sibTrans" cxnId="{0C87B63B-29ED-DE4E-B8AB-C2CCFBB7D5EF}">
      <dgm:prSet/>
      <dgm:spPr/>
      <dgm:t>
        <a:bodyPr/>
        <a:lstStyle/>
        <a:p>
          <a:endParaRPr lang="en-GB"/>
        </a:p>
      </dgm:t>
    </dgm:pt>
    <dgm:pt modelId="{04AEC323-8052-9447-BDBA-E93C7E59C2EF}" type="pres">
      <dgm:prSet presAssocID="{87F571C8-91B3-BB4C-801C-3CE49CE652C7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15E1DA04-579B-CA47-A795-AEC5DB66EEFD}" type="pres">
      <dgm:prSet presAssocID="{4FD8EFC9-2B8F-1F46-B601-DBEBC9CDC248}" presName="root1" presStyleCnt="0"/>
      <dgm:spPr/>
    </dgm:pt>
    <dgm:pt modelId="{5D14B2B3-702A-8547-B8E7-6381C2AB8924}" type="pres">
      <dgm:prSet presAssocID="{4FD8EFC9-2B8F-1F46-B601-DBEBC9CDC248}" presName="LevelOneTextNode" presStyleLbl="node0" presStyleIdx="0" presStyleCnt="1" custScaleX="81433" custScaleY="66705" custLinFactNeighborX="-86011" custLinFactNeighborY="0">
        <dgm:presLayoutVars>
          <dgm:chPref val="3"/>
        </dgm:presLayoutVars>
      </dgm:prSet>
      <dgm:spPr/>
    </dgm:pt>
    <dgm:pt modelId="{F0BB837E-7612-154C-8358-558481364498}" type="pres">
      <dgm:prSet presAssocID="{4FD8EFC9-2B8F-1F46-B601-DBEBC9CDC248}" presName="level2hierChild" presStyleCnt="0"/>
      <dgm:spPr/>
    </dgm:pt>
    <dgm:pt modelId="{06994CDC-FF0C-894D-AFE7-70CB022A664B}" type="pres">
      <dgm:prSet presAssocID="{12ED4441-DCA5-B24C-9373-8A254CBF0FED}" presName="conn2-1" presStyleLbl="parChTrans1D2" presStyleIdx="0" presStyleCnt="3"/>
      <dgm:spPr/>
    </dgm:pt>
    <dgm:pt modelId="{1CF32233-CDE4-F44A-9EB7-4240298E15E7}" type="pres">
      <dgm:prSet presAssocID="{12ED4441-DCA5-B24C-9373-8A254CBF0FED}" presName="connTx" presStyleLbl="parChTrans1D2" presStyleIdx="0" presStyleCnt="3"/>
      <dgm:spPr/>
    </dgm:pt>
    <dgm:pt modelId="{21A692D8-FB3C-CF4C-9F55-F2D3A08D69D1}" type="pres">
      <dgm:prSet presAssocID="{648E62BE-F597-0545-959A-284FA36807D7}" presName="root2" presStyleCnt="0"/>
      <dgm:spPr/>
    </dgm:pt>
    <dgm:pt modelId="{6CC005DA-A9BD-4A49-A4DC-5547E86E9527}" type="pres">
      <dgm:prSet presAssocID="{648E62BE-F597-0545-959A-284FA36807D7}" presName="LevelTwoTextNode" presStyleLbl="node2" presStyleIdx="0" presStyleCnt="3">
        <dgm:presLayoutVars>
          <dgm:chPref val="3"/>
        </dgm:presLayoutVars>
      </dgm:prSet>
      <dgm:spPr/>
    </dgm:pt>
    <dgm:pt modelId="{EFD9B25A-F762-CD40-B5B4-C981868E14ED}" type="pres">
      <dgm:prSet presAssocID="{648E62BE-F597-0545-959A-284FA36807D7}" presName="level3hierChild" presStyleCnt="0"/>
      <dgm:spPr/>
    </dgm:pt>
    <dgm:pt modelId="{F5A6CEE7-DB7C-C94A-9C1A-27EFB0F5A285}" type="pres">
      <dgm:prSet presAssocID="{9F03D415-F89E-6F48-B4CC-0C6530811C71}" presName="conn2-1" presStyleLbl="parChTrans1D2" presStyleIdx="1" presStyleCnt="3"/>
      <dgm:spPr/>
    </dgm:pt>
    <dgm:pt modelId="{F6D1755F-7982-294E-BD84-ADBCC0E4E3CB}" type="pres">
      <dgm:prSet presAssocID="{9F03D415-F89E-6F48-B4CC-0C6530811C71}" presName="connTx" presStyleLbl="parChTrans1D2" presStyleIdx="1" presStyleCnt="3"/>
      <dgm:spPr/>
    </dgm:pt>
    <dgm:pt modelId="{D954578E-E1BD-574B-BC77-F60626A70236}" type="pres">
      <dgm:prSet presAssocID="{2ABE4B14-7E0D-6B4E-B3F2-E5911BE6FE98}" presName="root2" presStyleCnt="0"/>
      <dgm:spPr/>
    </dgm:pt>
    <dgm:pt modelId="{8FDDC8C7-5032-DA4C-B077-DC01ED789CA6}" type="pres">
      <dgm:prSet presAssocID="{2ABE4B14-7E0D-6B4E-B3F2-E5911BE6FE98}" presName="LevelTwoTextNode" presStyleLbl="node2" presStyleIdx="1" presStyleCnt="3" custLinFactNeighborX="-3908" custLinFactNeighborY="0">
        <dgm:presLayoutVars>
          <dgm:chPref val="3"/>
        </dgm:presLayoutVars>
      </dgm:prSet>
      <dgm:spPr/>
    </dgm:pt>
    <dgm:pt modelId="{363670CF-FC6C-814B-8DBF-C0E16E46606F}" type="pres">
      <dgm:prSet presAssocID="{2ABE4B14-7E0D-6B4E-B3F2-E5911BE6FE98}" presName="level3hierChild" presStyleCnt="0"/>
      <dgm:spPr/>
    </dgm:pt>
    <dgm:pt modelId="{40820792-F86D-0244-B367-8AB7C83D2C7B}" type="pres">
      <dgm:prSet presAssocID="{9BD71CC2-443B-E04E-9BBC-358AC3B62383}" presName="conn2-1" presStyleLbl="parChTrans1D2" presStyleIdx="2" presStyleCnt="3"/>
      <dgm:spPr/>
    </dgm:pt>
    <dgm:pt modelId="{AB555352-BFD0-D146-B58E-FF1EB8B6AB9A}" type="pres">
      <dgm:prSet presAssocID="{9BD71CC2-443B-E04E-9BBC-358AC3B62383}" presName="connTx" presStyleLbl="parChTrans1D2" presStyleIdx="2" presStyleCnt="3"/>
      <dgm:spPr/>
    </dgm:pt>
    <dgm:pt modelId="{4C9F0624-E177-D949-8097-17A69419BFD7}" type="pres">
      <dgm:prSet presAssocID="{87A4BF3E-F6DE-FC48-BCA2-9C1C56703BD0}" presName="root2" presStyleCnt="0"/>
      <dgm:spPr/>
    </dgm:pt>
    <dgm:pt modelId="{065F2F20-2BCC-604F-9E7B-B58AA71C1B08}" type="pres">
      <dgm:prSet presAssocID="{87A4BF3E-F6DE-FC48-BCA2-9C1C56703BD0}" presName="LevelTwoTextNode" presStyleLbl="node2" presStyleIdx="2" presStyleCnt="3">
        <dgm:presLayoutVars>
          <dgm:chPref val="3"/>
        </dgm:presLayoutVars>
      </dgm:prSet>
      <dgm:spPr/>
    </dgm:pt>
    <dgm:pt modelId="{30A2D32B-13B0-D04C-9120-92EA84702445}" type="pres">
      <dgm:prSet presAssocID="{87A4BF3E-F6DE-FC48-BCA2-9C1C56703BD0}" presName="level3hierChild" presStyleCnt="0"/>
      <dgm:spPr/>
    </dgm:pt>
  </dgm:ptLst>
  <dgm:cxnLst>
    <dgm:cxn modelId="{A7CDAE0A-9B65-734F-93A2-141B8780E007}" type="presOf" srcId="{87F571C8-91B3-BB4C-801C-3CE49CE652C7}" destId="{04AEC323-8052-9447-BDBA-E93C7E59C2EF}" srcOrd="0" destOrd="0" presId="urn:microsoft.com/office/officeart/2008/layout/HorizontalMultiLevelHierarchy"/>
    <dgm:cxn modelId="{443EE625-37D9-9D4F-B878-91686E695C7B}" type="presOf" srcId="{12ED4441-DCA5-B24C-9373-8A254CBF0FED}" destId="{1CF32233-CDE4-F44A-9EB7-4240298E15E7}" srcOrd="1" destOrd="0" presId="urn:microsoft.com/office/officeart/2008/layout/HorizontalMultiLevelHierarchy"/>
    <dgm:cxn modelId="{0C87B63B-29ED-DE4E-B8AB-C2CCFBB7D5EF}" srcId="{4FD8EFC9-2B8F-1F46-B601-DBEBC9CDC248}" destId="{87A4BF3E-F6DE-FC48-BCA2-9C1C56703BD0}" srcOrd="2" destOrd="0" parTransId="{9BD71CC2-443B-E04E-9BBC-358AC3B62383}" sibTransId="{78C526DA-123F-AC4C-8686-0E685ECC06F9}"/>
    <dgm:cxn modelId="{DDF6D64F-83A3-0840-93E5-DB9FD4586BE4}" type="presOf" srcId="{12ED4441-DCA5-B24C-9373-8A254CBF0FED}" destId="{06994CDC-FF0C-894D-AFE7-70CB022A664B}" srcOrd="0" destOrd="0" presId="urn:microsoft.com/office/officeart/2008/layout/HorizontalMultiLevelHierarchy"/>
    <dgm:cxn modelId="{9912BE70-CB6A-BD49-B103-E1A749E0DF6E}" type="presOf" srcId="{4FD8EFC9-2B8F-1F46-B601-DBEBC9CDC248}" destId="{5D14B2B3-702A-8547-B8E7-6381C2AB8924}" srcOrd="0" destOrd="0" presId="urn:microsoft.com/office/officeart/2008/layout/HorizontalMultiLevelHierarchy"/>
    <dgm:cxn modelId="{BB344D72-F6A1-E44A-91FF-63E83447006B}" type="presOf" srcId="{2ABE4B14-7E0D-6B4E-B3F2-E5911BE6FE98}" destId="{8FDDC8C7-5032-DA4C-B077-DC01ED789CA6}" srcOrd="0" destOrd="0" presId="urn:microsoft.com/office/officeart/2008/layout/HorizontalMultiLevelHierarchy"/>
    <dgm:cxn modelId="{FCD5377D-0507-3446-B909-CC3520491550}" type="presOf" srcId="{87A4BF3E-F6DE-FC48-BCA2-9C1C56703BD0}" destId="{065F2F20-2BCC-604F-9E7B-B58AA71C1B08}" srcOrd="0" destOrd="0" presId="urn:microsoft.com/office/officeart/2008/layout/HorizontalMultiLevelHierarchy"/>
    <dgm:cxn modelId="{B2FAA183-190C-B247-B4AF-3C1A4F947175}" srcId="{4FD8EFC9-2B8F-1F46-B601-DBEBC9CDC248}" destId="{648E62BE-F597-0545-959A-284FA36807D7}" srcOrd="0" destOrd="0" parTransId="{12ED4441-DCA5-B24C-9373-8A254CBF0FED}" sibTransId="{7C068831-E8E2-E74F-93C3-A77063DC2401}"/>
    <dgm:cxn modelId="{C8B20DA2-0076-F84C-8836-C40B04A748E7}" type="presOf" srcId="{9F03D415-F89E-6F48-B4CC-0C6530811C71}" destId="{F5A6CEE7-DB7C-C94A-9C1A-27EFB0F5A285}" srcOrd="0" destOrd="0" presId="urn:microsoft.com/office/officeart/2008/layout/HorizontalMultiLevelHierarchy"/>
    <dgm:cxn modelId="{DAFFA2B2-985F-5647-BF41-BD0CCEF978E2}" srcId="{4FD8EFC9-2B8F-1F46-B601-DBEBC9CDC248}" destId="{2ABE4B14-7E0D-6B4E-B3F2-E5911BE6FE98}" srcOrd="1" destOrd="0" parTransId="{9F03D415-F89E-6F48-B4CC-0C6530811C71}" sibTransId="{27659842-3697-9F4D-9666-DCE49C7F5BE0}"/>
    <dgm:cxn modelId="{DD145AB6-7C34-7A4D-A4B5-2F7358C6635A}" type="presOf" srcId="{648E62BE-F597-0545-959A-284FA36807D7}" destId="{6CC005DA-A9BD-4A49-A4DC-5547E86E9527}" srcOrd="0" destOrd="0" presId="urn:microsoft.com/office/officeart/2008/layout/HorizontalMultiLevelHierarchy"/>
    <dgm:cxn modelId="{DF32AFC8-D82A-CE46-8901-73EC9C8B2294}" srcId="{87F571C8-91B3-BB4C-801C-3CE49CE652C7}" destId="{4FD8EFC9-2B8F-1F46-B601-DBEBC9CDC248}" srcOrd="0" destOrd="0" parTransId="{F840A35E-6C71-7A40-81CB-D2EF41BA026F}" sibTransId="{6521FE88-C1D0-454C-8755-E0C666BBA54A}"/>
    <dgm:cxn modelId="{E7ECCCC9-414F-B14B-B18F-FB46859B6565}" type="presOf" srcId="{9BD71CC2-443B-E04E-9BBC-358AC3B62383}" destId="{40820792-F86D-0244-B367-8AB7C83D2C7B}" srcOrd="0" destOrd="0" presId="urn:microsoft.com/office/officeart/2008/layout/HorizontalMultiLevelHierarchy"/>
    <dgm:cxn modelId="{07C48BDE-C203-F849-9C56-CC0816B83DF0}" type="presOf" srcId="{9F03D415-F89E-6F48-B4CC-0C6530811C71}" destId="{F6D1755F-7982-294E-BD84-ADBCC0E4E3CB}" srcOrd="1" destOrd="0" presId="urn:microsoft.com/office/officeart/2008/layout/HorizontalMultiLevelHierarchy"/>
    <dgm:cxn modelId="{415E41ED-386B-9F42-A19B-365B8499CA17}" type="presOf" srcId="{9BD71CC2-443B-E04E-9BBC-358AC3B62383}" destId="{AB555352-BFD0-D146-B58E-FF1EB8B6AB9A}" srcOrd="1" destOrd="0" presId="urn:microsoft.com/office/officeart/2008/layout/HorizontalMultiLevelHierarchy"/>
    <dgm:cxn modelId="{CA40BAD2-3B06-034A-A67C-F58B4D56EA24}" type="presParOf" srcId="{04AEC323-8052-9447-BDBA-E93C7E59C2EF}" destId="{15E1DA04-579B-CA47-A795-AEC5DB66EEFD}" srcOrd="0" destOrd="0" presId="urn:microsoft.com/office/officeart/2008/layout/HorizontalMultiLevelHierarchy"/>
    <dgm:cxn modelId="{9CD60C51-8715-3D45-8712-FDEF66AB8967}" type="presParOf" srcId="{15E1DA04-579B-CA47-A795-AEC5DB66EEFD}" destId="{5D14B2B3-702A-8547-B8E7-6381C2AB8924}" srcOrd="0" destOrd="0" presId="urn:microsoft.com/office/officeart/2008/layout/HorizontalMultiLevelHierarchy"/>
    <dgm:cxn modelId="{710A37F6-7CD2-A241-B147-8297ACE58994}" type="presParOf" srcId="{15E1DA04-579B-CA47-A795-AEC5DB66EEFD}" destId="{F0BB837E-7612-154C-8358-558481364498}" srcOrd="1" destOrd="0" presId="urn:microsoft.com/office/officeart/2008/layout/HorizontalMultiLevelHierarchy"/>
    <dgm:cxn modelId="{C6122C49-76DE-7D44-B93F-BF6F647943BB}" type="presParOf" srcId="{F0BB837E-7612-154C-8358-558481364498}" destId="{06994CDC-FF0C-894D-AFE7-70CB022A664B}" srcOrd="0" destOrd="0" presId="urn:microsoft.com/office/officeart/2008/layout/HorizontalMultiLevelHierarchy"/>
    <dgm:cxn modelId="{DFDB15D6-DACE-C84B-B9F9-91CD5A56615D}" type="presParOf" srcId="{06994CDC-FF0C-894D-AFE7-70CB022A664B}" destId="{1CF32233-CDE4-F44A-9EB7-4240298E15E7}" srcOrd="0" destOrd="0" presId="urn:microsoft.com/office/officeart/2008/layout/HorizontalMultiLevelHierarchy"/>
    <dgm:cxn modelId="{0F46B770-763D-764F-809D-EA1C015935EC}" type="presParOf" srcId="{F0BB837E-7612-154C-8358-558481364498}" destId="{21A692D8-FB3C-CF4C-9F55-F2D3A08D69D1}" srcOrd="1" destOrd="0" presId="urn:microsoft.com/office/officeart/2008/layout/HorizontalMultiLevelHierarchy"/>
    <dgm:cxn modelId="{B1E22FBE-0961-FB43-B01D-F8DE2DD0D053}" type="presParOf" srcId="{21A692D8-FB3C-CF4C-9F55-F2D3A08D69D1}" destId="{6CC005DA-A9BD-4A49-A4DC-5547E86E9527}" srcOrd="0" destOrd="0" presId="urn:microsoft.com/office/officeart/2008/layout/HorizontalMultiLevelHierarchy"/>
    <dgm:cxn modelId="{C6897A77-3EB0-4E45-B912-904C549A6D63}" type="presParOf" srcId="{21A692D8-FB3C-CF4C-9F55-F2D3A08D69D1}" destId="{EFD9B25A-F762-CD40-B5B4-C981868E14ED}" srcOrd="1" destOrd="0" presId="urn:microsoft.com/office/officeart/2008/layout/HorizontalMultiLevelHierarchy"/>
    <dgm:cxn modelId="{C7B8708A-89D6-684B-88F3-358D11E9A817}" type="presParOf" srcId="{F0BB837E-7612-154C-8358-558481364498}" destId="{F5A6CEE7-DB7C-C94A-9C1A-27EFB0F5A285}" srcOrd="2" destOrd="0" presId="urn:microsoft.com/office/officeart/2008/layout/HorizontalMultiLevelHierarchy"/>
    <dgm:cxn modelId="{4F9C0699-44E3-074F-8055-394CA6D4A6BD}" type="presParOf" srcId="{F5A6CEE7-DB7C-C94A-9C1A-27EFB0F5A285}" destId="{F6D1755F-7982-294E-BD84-ADBCC0E4E3CB}" srcOrd="0" destOrd="0" presId="urn:microsoft.com/office/officeart/2008/layout/HorizontalMultiLevelHierarchy"/>
    <dgm:cxn modelId="{D4E8BA93-B27B-8947-BFC5-5F10BF85779B}" type="presParOf" srcId="{F0BB837E-7612-154C-8358-558481364498}" destId="{D954578E-E1BD-574B-BC77-F60626A70236}" srcOrd="3" destOrd="0" presId="urn:microsoft.com/office/officeart/2008/layout/HorizontalMultiLevelHierarchy"/>
    <dgm:cxn modelId="{4A480486-761F-1B40-9F9F-B04949BF2E74}" type="presParOf" srcId="{D954578E-E1BD-574B-BC77-F60626A70236}" destId="{8FDDC8C7-5032-DA4C-B077-DC01ED789CA6}" srcOrd="0" destOrd="0" presId="urn:microsoft.com/office/officeart/2008/layout/HorizontalMultiLevelHierarchy"/>
    <dgm:cxn modelId="{598CFE06-6E53-D94C-ADF1-BC9D07858BBE}" type="presParOf" srcId="{D954578E-E1BD-574B-BC77-F60626A70236}" destId="{363670CF-FC6C-814B-8DBF-C0E16E46606F}" srcOrd="1" destOrd="0" presId="urn:microsoft.com/office/officeart/2008/layout/HorizontalMultiLevelHierarchy"/>
    <dgm:cxn modelId="{5E59FF41-EC5E-1F41-977B-F5B72DD657E6}" type="presParOf" srcId="{F0BB837E-7612-154C-8358-558481364498}" destId="{40820792-F86D-0244-B367-8AB7C83D2C7B}" srcOrd="4" destOrd="0" presId="urn:microsoft.com/office/officeart/2008/layout/HorizontalMultiLevelHierarchy"/>
    <dgm:cxn modelId="{0F1AABDA-CE41-324E-BCAF-0692363B00AB}" type="presParOf" srcId="{40820792-F86D-0244-B367-8AB7C83D2C7B}" destId="{AB555352-BFD0-D146-B58E-FF1EB8B6AB9A}" srcOrd="0" destOrd="0" presId="urn:microsoft.com/office/officeart/2008/layout/HorizontalMultiLevelHierarchy"/>
    <dgm:cxn modelId="{A3361035-5932-444F-AC79-361791DB31B6}" type="presParOf" srcId="{F0BB837E-7612-154C-8358-558481364498}" destId="{4C9F0624-E177-D949-8097-17A69419BFD7}" srcOrd="5" destOrd="0" presId="urn:microsoft.com/office/officeart/2008/layout/HorizontalMultiLevelHierarchy"/>
    <dgm:cxn modelId="{403A6C65-E4C1-4545-BF32-B4335F1D0F36}" type="presParOf" srcId="{4C9F0624-E177-D949-8097-17A69419BFD7}" destId="{065F2F20-2BCC-604F-9E7B-B58AA71C1B08}" srcOrd="0" destOrd="0" presId="urn:microsoft.com/office/officeart/2008/layout/HorizontalMultiLevelHierarchy"/>
    <dgm:cxn modelId="{41E6A81D-F6DD-D046-8F37-6379D5529BD2}" type="presParOf" srcId="{4C9F0624-E177-D949-8097-17A69419BFD7}" destId="{30A2D32B-13B0-D04C-9120-92EA84702445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E1C85BA-A75E-B141-906D-CA0BA69ED8F8}" type="doc">
      <dgm:prSet loTypeId="urn:microsoft.com/office/officeart/2005/8/layout/hList1" loCatId="" qsTypeId="urn:microsoft.com/office/officeart/2005/8/quickstyle/simple2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2EF22B16-D8FD-424D-86CA-246813FAD554}">
      <dgm:prSet phldrT="[Text]"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Politica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l</a:t>
          </a:r>
        </a:p>
      </dgm:t>
    </dgm:pt>
    <dgm:pt modelId="{00A3990D-63C1-CB41-9820-B2042D7369AF}" type="parTrans" cxnId="{C88A2CF9-5AF2-204C-A2A2-FFA6B4D3A63A}">
      <dgm:prSet/>
      <dgm:spPr/>
      <dgm:t>
        <a:bodyPr/>
        <a:lstStyle/>
        <a:p>
          <a:endParaRPr lang="en-GB"/>
        </a:p>
      </dgm:t>
    </dgm:pt>
    <dgm:pt modelId="{E5E258DC-2E7D-5540-BFD7-E871D8BD99FA}" type="sibTrans" cxnId="{C88A2CF9-5AF2-204C-A2A2-FFA6B4D3A63A}">
      <dgm:prSet/>
      <dgm:spPr/>
      <dgm:t>
        <a:bodyPr/>
        <a:lstStyle/>
        <a:p>
          <a:endParaRPr lang="en-GB"/>
        </a:p>
      </dgm:t>
    </dgm:pt>
    <dgm:pt modelId="{0EBF45D5-28BC-574B-AB8C-92EC3EB3F892}">
      <dgm:prSet phldrT="[Text]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Trade policies  affect import costs of flowers, leading to higher product prices</a:t>
          </a:r>
        </a:p>
      </dgm:t>
    </dgm:pt>
    <dgm:pt modelId="{CD33A408-0C57-6F44-BEF0-C3C5A6F8D378}" type="parTrans" cxnId="{E04F585C-22D6-9D4F-A723-E7BEE5F4693D}">
      <dgm:prSet/>
      <dgm:spPr/>
      <dgm:t>
        <a:bodyPr/>
        <a:lstStyle/>
        <a:p>
          <a:endParaRPr lang="en-GB"/>
        </a:p>
      </dgm:t>
    </dgm:pt>
    <dgm:pt modelId="{79F395E3-D7E6-4140-B5DD-58438E5DE9C6}" type="sibTrans" cxnId="{E04F585C-22D6-9D4F-A723-E7BEE5F4693D}">
      <dgm:prSet/>
      <dgm:spPr/>
      <dgm:t>
        <a:bodyPr/>
        <a:lstStyle/>
        <a:p>
          <a:endParaRPr lang="en-GB"/>
        </a:p>
      </dgm:t>
    </dgm:pt>
    <dgm:pt modelId="{AD0D06D0-2460-3345-921A-473E9D04B798}">
      <dgm:prSet phldrT="[Text]"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Economic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DC90C7A-FAC7-5145-B1B9-F1352F231422}" type="parTrans" cxnId="{48D10239-CC36-AA4A-9E0B-9712FC524690}">
      <dgm:prSet/>
      <dgm:spPr/>
      <dgm:t>
        <a:bodyPr/>
        <a:lstStyle/>
        <a:p>
          <a:endParaRPr lang="en-GB"/>
        </a:p>
      </dgm:t>
    </dgm:pt>
    <dgm:pt modelId="{62EECFD9-F79C-804F-9D4B-5B3D9655749A}" type="sibTrans" cxnId="{48D10239-CC36-AA4A-9E0B-9712FC524690}">
      <dgm:prSet/>
      <dgm:spPr/>
      <dgm:t>
        <a:bodyPr/>
        <a:lstStyle/>
        <a:p>
          <a:endParaRPr lang="en-GB"/>
        </a:p>
      </dgm:t>
    </dgm:pt>
    <dgm:pt modelId="{0D1E78F2-CC5B-A440-BFA5-F76D01BCD069}">
      <dgm:prSet phldrT="[Text]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Inflation has increased operational costs (rent, energy, supplies), reducing overall profitability</a:t>
          </a:r>
        </a:p>
      </dgm:t>
    </dgm:pt>
    <dgm:pt modelId="{66380C73-60C3-A04B-9610-E2642EA77EF7}" type="parTrans" cxnId="{ADB5FB8B-75B8-6F43-98DB-B9C29747077A}">
      <dgm:prSet/>
      <dgm:spPr/>
      <dgm:t>
        <a:bodyPr/>
        <a:lstStyle/>
        <a:p>
          <a:endParaRPr lang="en-GB"/>
        </a:p>
      </dgm:t>
    </dgm:pt>
    <dgm:pt modelId="{3E8A03AE-BCA9-FE46-BDEF-4FDBA0A66304}" type="sibTrans" cxnId="{ADB5FB8B-75B8-6F43-98DB-B9C29747077A}">
      <dgm:prSet/>
      <dgm:spPr/>
      <dgm:t>
        <a:bodyPr/>
        <a:lstStyle/>
        <a:p>
          <a:endParaRPr lang="en-GB"/>
        </a:p>
      </dgm:t>
    </dgm:pt>
    <dgm:pt modelId="{C023B336-0B6A-3B4F-9003-0FAF043BAD87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Environmental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4EAF19F-782A-3C42-BBB4-27BB8367D612}" type="parTrans" cxnId="{177268E8-E4D5-8741-8081-BAEFF2905A85}">
      <dgm:prSet/>
      <dgm:spPr/>
      <dgm:t>
        <a:bodyPr/>
        <a:lstStyle/>
        <a:p>
          <a:endParaRPr lang="en-GB"/>
        </a:p>
      </dgm:t>
    </dgm:pt>
    <dgm:pt modelId="{3DDD3571-BC33-724E-BA40-1A8DEB25FDA1}" type="sibTrans" cxnId="{177268E8-E4D5-8741-8081-BAEFF2905A85}">
      <dgm:prSet/>
      <dgm:spPr/>
      <dgm:t>
        <a:bodyPr/>
        <a:lstStyle/>
        <a:p>
          <a:endParaRPr lang="en-GB"/>
        </a:p>
      </dgm:t>
    </dgm:pt>
    <dgm:pt modelId="{0D8DDC07-195C-5A49-B37C-E11D1A74E6E2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Legal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281812D-E305-7E41-8567-7E12F921AF3B}" type="parTrans" cxnId="{1208FED2-9086-AC49-8C3C-2FB34745AE74}">
      <dgm:prSet/>
      <dgm:spPr/>
      <dgm:t>
        <a:bodyPr/>
        <a:lstStyle/>
        <a:p>
          <a:endParaRPr lang="en-GB"/>
        </a:p>
      </dgm:t>
    </dgm:pt>
    <dgm:pt modelId="{673E5981-85E6-ED44-932F-20B532B2EE42}" type="sibTrans" cxnId="{1208FED2-9086-AC49-8C3C-2FB34745AE74}">
      <dgm:prSet/>
      <dgm:spPr/>
      <dgm:t>
        <a:bodyPr/>
        <a:lstStyle/>
        <a:p>
          <a:endParaRPr lang="en-GB"/>
        </a:p>
      </dgm:t>
    </dgm:pt>
    <dgm:pt modelId="{C59281A8-2FDB-E441-A090-06FF32D063B2}">
      <dgm:prSet phldrT="[Text]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UK taxation and regulations impact profitability of small businesses.</a:t>
          </a:r>
        </a:p>
      </dgm:t>
    </dgm:pt>
    <dgm:pt modelId="{EB231DA3-6BA8-144E-AC2E-DC8439F6C403}" type="parTrans" cxnId="{90493E6F-1748-704F-A913-8363AD1CBC78}">
      <dgm:prSet/>
      <dgm:spPr/>
      <dgm:t>
        <a:bodyPr/>
        <a:lstStyle/>
        <a:p>
          <a:endParaRPr lang="en-GB"/>
        </a:p>
      </dgm:t>
    </dgm:pt>
    <dgm:pt modelId="{F64B1E80-C735-E94A-AB9C-B1CE1FD35080}" type="sibTrans" cxnId="{90493E6F-1748-704F-A913-8363AD1CBC78}">
      <dgm:prSet/>
      <dgm:spPr/>
      <dgm:t>
        <a:bodyPr/>
        <a:lstStyle/>
        <a:p>
          <a:endParaRPr lang="en-GB"/>
        </a:p>
      </dgm:t>
    </dgm:pt>
    <dgm:pt modelId="{BE95926A-239A-B34A-ABCC-E604E76BAD44}">
      <dgm:prSet phldrT="[Text]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Supply chain disruptions increase flower prices and affect (Choudhury et al., 2021)</a:t>
          </a:r>
        </a:p>
      </dgm:t>
    </dgm:pt>
    <dgm:pt modelId="{11A0DBE4-8505-B741-8214-4A9F65D5B1FF}" type="parTrans" cxnId="{1BED359D-676F-5B45-AB1F-AD08AD3838CC}">
      <dgm:prSet/>
      <dgm:spPr/>
      <dgm:t>
        <a:bodyPr/>
        <a:lstStyle/>
        <a:p>
          <a:endParaRPr lang="en-GB"/>
        </a:p>
      </dgm:t>
    </dgm:pt>
    <dgm:pt modelId="{58C76FEB-4973-D04E-8AD1-7850C23E2FCA}" type="sibTrans" cxnId="{1BED359D-676F-5B45-AB1F-AD08AD3838CC}">
      <dgm:prSet/>
      <dgm:spPr/>
      <dgm:t>
        <a:bodyPr/>
        <a:lstStyle/>
        <a:p>
          <a:endParaRPr lang="en-GB"/>
        </a:p>
      </dgm:t>
    </dgm:pt>
    <dgm:pt modelId="{132A8AE6-E7D2-FD45-9B58-977287D556E3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Technological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B3C6406-62FA-854B-89AD-3A654C714C78}" type="sibTrans" cxnId="{BF8056DA-614B-CA44-A7E5-E0F095DE6548}">
      <dgm:prSet/>
      <dgm:spPr/>
      <dgm:t>
        <a:bodyPr/>
        <a:lstStyle/>
        <a:p>
          <a:endParaRPr lang="en-GB"/>
        </a:p>
      </dgm:t>
    </dgm:pt>
    <dgm:pt modelId="{E9A8E4A1-EDBF-F04F-8E94-5A41E116BCCD}" type="parTrans" cxnId="{BF8056DA-614B-CA44-A7E5-E0F095DE6548}">
      <dgm:prSet/>
      <dgm:spPr/>
      <dgm:t>
        <a:bodyPr/>
        <a:lstStyle/>
        <a:p>
          <a:endParaRPr lang="en-GB"/>
        </a:p>
      </dgm:t>
    </dgm:pt>
    <dgm:pt modelId="{41A919F3-EBE1-0F4D-882D-C00A04E806B4}">
      <dgm:prSet phldrT="[Text]"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Social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D08AFA2-861A-784C-A061-89662A3DA79C}" type="sibTrans" cxnId="{A68D63CE-8DA9-244A-A870-94792EE3269E}">
      <dgm:prSet/>
      <dgm:spPr/>
      <dgm:t>
        <a:bodyPr/>
        <a:lstStyle/>
        <a:p>
          <a:endParaRPr lang="en-GB"/>
        </a:p>
      </dgm:t>
    </dgm:pt>
    <dgm:pt modelId="{0AEC5D01-DD68-B84D-9EC6-DFCC0ED91431}" type="parTrans" cxnId="{A68D63CE-8DA9-244A-A870-94792EE3269E}">
      <dgm:prSet/>
      <dgm:spPr/>
      <dgm:t>
        <a:bodyPr/>
        <a:lstStyle/>
        <a:p>
          <a:endParaRPr lang="en-GB"/>
        </a:p>
      </dgm:t>
    </dgm:pt>
    <dgm:pt modelId="{7C3DBF6C-E095-DC40-BFB0-4832EA6E2987}">
      <dgm:prSet phldrT="[Text]"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Customers prefer eco-friendly products, increasing pressure on sustainable sourcing</a:t>
          </a:r>
          <a:endParaRPr lang="en-GB" sz="1400" dirty="0"/>
        </a:p>
      </dgm:t>
    </dgm:pt>
    <dgm:pt modelId="{35B4DE80-7F29-754F-B2E9-2DF0F703EAF5}" type="sibTrans" cxnId="{05FBA8BA-02C5-E945-8695-0D9AECA44202}">
      <dgm:prSet/>
      <dgm:spPr/>
      <dgm:t>
        <a:bodyPr/>
        <a:lstStyle/>
        <a:p>
          <a:endParaRPr lang="en-GB"/>
        </a:p>
      </dgm:t>
    </dgm:pt>
    <dgm:pt modelId="{7040EAD4-8DCE-484A-A655-78DC8281DD97}" type="parTrans" cxnId="{05FBA8BA-02C5-E945-8695-0D9AECA44202}">
      <dgm:prSet/>
      <dgm:spPr/>
      <dgm:t>
        <a:bodyPr/>
        <a:lstStyle/>
        <a:p>
          <a:endParaRPr lang="en-GB"/>
        </a:p>
      </dgm:t>
    </dgm:pt>
    <dgm:pt modelId="{7E3379BF-3D7A-4243-8BF5-6CA2BDD0F85F}">
      <dgm:prSet phldrT="[Text]"/>
      <dgm:spPr/>
      <dgm:t>
        <a:bodyPr/>
        <a:lstStyle/>
        <a:p>
          <a:endParaRPr lang="en-GB" sz="13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FA9AFF1-73CE-A745-A316-42D2524C1578}" type="parTrans" cxnId="{0A6A1C75-81E8-C242-AA86-2351A43EF44D}">
      <dgm:prSet/>
      <dgm:spPr/>
      <dgm:t>
        <a:bodyPr/>
        <a:lstStyle/>
        <a:p>
          <a:endParaRPr lang="en-GB"/>
        </a:p>
      </dgm:t>
    </dgm:pt>
    <dgm:pt modelId="{F9B7906D-C6E7-AA47-8945-33A01DCA2AD5}" type="sibTrans" cxnId="{0A6A1C75-81E8-C242-AA86-2351A43EF44D}">
      <dgm:prSet/>
      <dgm:spPr/>
      <dgm:t>
        <a:bodyPr/>
        <a:lstStyle/>
        <a:p>
          <a:endParaRPr lang="en-GB"/>
        </a:p>
      </dgm:t>
    </dgm:pt>
    <dgm:pt modelId="{CCCD76DB-9C7F-A34B-BF85-5231C9089D75}">
      <dgm:prSet phldrT="[Text]"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Shift towards online shopping, which reduces foot traffic in physical flower shops (Kotler et al., 2020)</a:t>
          </a:r>
        </a:p>
      </dgm:t>
    </dgm:pt>
    <dgm:pt modelId="{C35DCD83-E273-F347-AFCE-785F23FDA14C}" type="parTrans" cxnId="{115D603D-392E-594E-8C9B-920D9BD8BEE0}">
      <dgm:prSet/>
      <dgm:spPr/>
      <dgm:t>
        <a:bodyPr/>
        <a:lstStyle/>
        <a:p>
          <a:endParaRPr lang="en-GB"/>
        </a:p>
      </dgm:t>
    </dgm:pt>
    <dgm:pt modelId="{F681A3C5-FB16-0C4E-9BED-791248733EEB}" type="sibTrans" cxnId="{115D603D-392E-594E-8C9B-920D9BD8BEE0}">
      <dgm:prSet/>
      <dgm:spPr/>
      <dgm:t>
        <a:bodyPr/>
        <a:lstStyle/>
        <a:p>
          <a:endParaRPr lang="en-GB"/>
        </a:p>
      </dgm:t>
    </dgm:pt>
    <dgm:pt modelId="{37CFA234-3132-A14B-8DF6-BDC4E57B45C5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The website is outdated, limiting customer interaction and online sales</a:t>
          </a:r>
        </a:p>
      </dgm:t>
    </dgm:pt>
    <dgm:pt modelId="{C744BB68-C4C5-BA4D-8771-3E0F70C25A62}" type="parTrans" cxnId="{DEB79F61-EBF8-B54C-A0AF-A340E83CD486}">
      <dgm:prSet/>
      <dgm:spPr/>
      <dgm:t>
        <a:bodyPr/>
        <a:lstStyle/>
        <a:p>
          <a:endParaRPr lang="en-GB"/>
        </a:p>
      </dgm:t>
    </dgm:pt>
    <dgm:pt modelId="{E737E815-C93D-0F49-A805-28865884A116}" type="sibTrans" cxnId="{DEB79F61-EBF8-B54C-A0AF-A340E83CD486}">
      <dgm:prSet/>
      <dgm:spPr/>
      <dgm:t>
        <a:bodyPr/>
        <a:lstStyle/>
        <a:p>
          <a:endParaRPr lang="en-GB"/>
        </a:p>
      </dgm:t>
    </dgm:pt>
    <dgm:pt modelId="{0B8B510F-FD14-4340-99CB-BA6E485FD3A0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Sustainable materials are more expensive, increasing operational costs (Nilsen-Nygaard et al., 2021)</a:t>
          </a:r>
        </a:p>
      </dgm:t>
    </dgm:pt>
    <dgm:pt modelId="{68BD5912-CA6C-E14A-B8C4-5C492CB89AEE}" type="parTrans" cxnId="{88B117B5-EAC0-654D-BDE2-7B896CEC643B}">
      <dgm:prSet/>
      <dgm:spPr/>
      <dgm:t>
        <a:bodyPr/>
        <a:lstStyle/>
        <a:p>
          <a:endParaRPr lang="en-GB"/>
        </a:p>
      </dgm:t>
    </dgm:pt>
    <dgm:pt modelId="{DA4C01C0-C598-8542-8857-65CE0272FCB3}" type="sibTrans" cxnId="{88B117B5-EAC0-654D-BDE2-7B896CEC643B}">
      <dgm:prSet/>
      <dgm:spPr/>
      <dgm:t>
        <a:bodyPr/>
        <a:lstStyle/>
        <a:p>
          <a:endParaRPr lang="en-GB"/>
        </a:p>
      </dgm:t>
    </dgm:pt>
    <dgm:pt modelId="{7A897D97-FE72-D74B-BD5D-8273D4BC0902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Compliance with consumer protection laws affects online sales process</a:t>
          </a:r>
        </a:p>
      </dgm:t>
    </dgm:pt>
    <dgm:pt modelId="{E005C906-7967-CD44-B2F5-C42DF50F87A5}" type="parTrans" cxnId="{A2EA966F-BBD8-5E46-987C-AD8D7AFDC413}">
      <dgm:prSet/>
      <dgm:spPr/>
      <dgm:t>
        <a:bodyPr/>
        <a:lstStyle/>
        <a:p>
          <a:endParaRPr lang="en-GB"/>
        </a:p>
      </dgm:t>
    </dgm:pt>
    <dgm:pt modelId="{4867745B-5571-E446-8539-56B323F4222A}" type="sibTrans" cxnId="{A2EA966F-BBD8-5E46-987C-AD8D7AFDC413}">
      <dgm:prSet/>
      <dgm:spPr/>
      <dgm:t>
        <a:bodyPr/>
        <a:lstStyle/>
        <a:p>
          <a:endParaRPr lang="en-GB"/>
        </a:p>
      </dgm:t>
    </dgm:pt>
    <dgm:pt modelId="{B427A098-D5E5-C043-A66A-B79738A0C690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Delivery and returns must follow UK regulations, increasing complexity.</a:t>
          </a:r>
        </a:p>
      </dgm:t>
    </dgm:pt>
    <dgm:pt modelId="{B51EAB4A-BDFA-2D42-8470-72F51CC886DE}" type="parTrans" cxnId="{620C2FF0-9705-AB45-9A26-AD3740E1339D}">
      <dgm:prSet/>
      <dgm:spPr/>
      <dgm:t>
        <a:bodyPr/>
        <a:lstStyle/>
        <a:p>
          <a:endParaRPr lang="en-GB"/>
        </a:p>
      </dgm:t>
    </dgm:pt>
    <dgm:pt modelId="{0ED9D8D0-0043-474C-BE50-86E6B2CB1CCD}" type="sibTrans" cxnId="{620C2FF0-9705-AB45-9A26-AD3740E1339D}">
      <dgm:prSet/>
      <dgm:spPr/>
      <dgm:t>
        <a:bodyPr/>
        <a:lstStyle/>
        <a:p>
          <a:endParaRPr lang="en-GB"/>
        </a:p>
      </dgm:t>
    </dgm:pt>
    <dgm:pt modelId="{6D2FE321-4D9A-344E-9599-A4C84800B3D4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Weak digital marketing reduces online visibility and competitiveness (Hien and Nhu, (2022)</a:t>
          </a:r>
        </a:p>
      </dgm:t>
    </dgm:pt>
    <dgm:pt modelId="{A2CEAA24-C586-424E-8DD0-91D69CB74A98}" type="parTrans" cxnId="{3D3B9774-1FE5-914B-9A8F-17708357B7E9}">
      <dgm:prSet/>
      <dgm:spPr/>
      <dgm:t>
        <a:bodyPr/>
        <a:lstStyle/>
        <a:p>
          <a:endParaRPr lang="en-GB"/>
        </a:p>
      </dgm:t>
    </dgm:pt>
    <dgm:pt modelId="{E17187F1-0559-1344-80CC-3B80683D4868}" type="sibTrans" cxnId="{3D3B9774-1FE5-914B-9A8F-17708357B7E9}">
      <dgm:prSet/>
      <dgm:spPr/>
      <dgm:t>
        <a:bodyPr/>
        <a:lstStyle/>
        <a:p>
          <a:endParaRPr lang="en-GB"/>
        </a:p>
      </dgm:t>
    </dgm:pt>
    <dgm:pt modelId="{AEF86E65-DDC0-BA4C-B827-6678E6B050FF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Businesses must remain environmentally responsible despite rising costs.</a:t>
          </a:r>
        </a:p>
      </dgm:t>
    </dgm:pt>
    <dgm:pt modelId="{85EAB8A3-E4B4-704E-8548-5B540A373071}" type="parTrans" cxnId="{C04BE331-3450-2345-B9EC-8DE253B8D633}">
      <dgm:prSet/>
      <dgm:spPr/>
      <dgm:t>
        <a:bodyPr/>
        <a:lstStyle/>
        <a:p>
          <a:endParaRPr lang="en-GB"/>
        </a:p>
      </dgm:t>
    </dgm:pt>
    <dgm:pt modelId="{28096753-47B4-8D49-A25A-609FA1980769}" type="sibTrans" cxnId="{C04BE331-3450-2345-B9EC-8DE253B8D633}">
      <dgm:prSet/>
      <dgm:spPr/>
      <dgm:t>
        <a:bodyPr/>
        <a:lstStyle/>
        <a:p>
          <a:endParaRPr lang="en-GB"/>
        </a:p>
      </dgm:t>
    </dgm:pt>
    <dgm:pt modelId="{A273DACA-FD22-5A45-B7AD-00FFFE657E55}" type="pres">
      <dgm:prSet presAssocID="{EE1C85BA-A75E-B141-906D-CA0BA69ED8F8}" presName="Name0" presStyleCnt="0">
        <dgm:presLayoutVars>
          <dgm:dir/>
          <dgm:animLvl val="lvl"/>
          <dgm:resizeHandles val="exact"/>
        </dgm:presLayoutVars>
      </dgm:prSet>
      <dgm:spPr/>
    </dgm:pt>
    <dgm:pt modelId="{41A5B0E2-0140-2C45-9FA4-2D7F44AF0DB5}" type="pres">
      <dgm:prSet presAssocID="{2EF22B16-D8FD-424D-86CA-246813FAD554}" presName="composite" presStyleCnt="0"/>
      <dgm:spPr/>
    </dgm:pt>
    <dgm:pt modelId="{B77E49DA-D2B9-3E40-8BE9-F411C8913476}" type="pres">
      <dgm:prSet presAssocID="{2EF22B16-D8FD-424D-86CA-246813FAD554}" presName="parTx" presStyleLbl="alignNode1" presStyleIdx="0" presStyleCnt="6">
        <dgm:presLayoutVars>
          <dgm:chMax val="0"/>
          <dgm:chPref val="0"/>
          <dgm:bulletEnabled val="1"/>
        </dgm:presLayoutVars>
      </dgm:prSet>
      <dgm:spPr/>
    </dgm:pt>
    <dgm:pt modelId="{67B8334C-D8B4-CE47-B3D5-470A01D83FED}" type="pres">
      <dgm:prSet presAssocID="{2EF22B16-D8FD-424D-86CA-246813FAD554}" presName="desTx" presStyleLbl="alignAccFollowNode1" presStyleIdx="0" presStyleCnt="6">
        <dgm:presLayoutVars>
          <dgm:bulletEnabled val="1"/>
        </dgm:presLayoutVars>
      </dgm:prSet>
      <dgm:spPr/>
    </dgm:pt>
    <dgm:pt modelId="{4F9EDB25-D56D-B146-8ED0-3790289D66B6}" type="pres">
      <dgm:prSet presAssocID="{E5E258DC-2E7D-5540-BFD7-E871D8BD99FA}" presName="space" presStyleCnt="0"/>
      <dgm:spPr/>
    </dgm:pt>
    <dgm:pt modelId="{BBBD85BF-35A5-B34B-B1CD-8AE71BF2C99E}" type="pres">
      <dgm:prSet presAssocID="{AD0D06D0-2460-3345-921A-473E9D04B798}" presName="composite" presStyleCnt="0"/>
      <dgm:spPr/>
    </dgm:pt>
    <dgm:pt modelId="{6AABF1C6-E520-DE46-BC09-3D3BC1423A03}" type="pres">
      <dgm:prSet presAssocID="{AD0D06D0-2460-3345-921A-473E9D04B798}" presName="parTx" presStyleLbl="alignNode1" presStyleIdx="1" presStyleCnt="6">
        <dgm:presLayoutVars>
          <dgm:chMax val="0"/>
          <dgm:chPref val="0"/>
          <dgm:bulletEnabled val="1"/>
        </dgm:presLayoutVars>
      </dgm:prSet>
      <dgm:spPr/>
    </dgm:pt>
    <dgm:pt modelId="{3785B514-EE59-B849-9E6F-D78AE182714E}" type="pres">
      <dgm:prSet presAssocID="{AD0D06D0-2460-3345-921A-473E9D04B798}" presName="desTx" presStyleLbl="alignAccFollowNode1" presStyleIdx="1" presStyleCnt="6">
        <dgm:presLayoutVars>
          <dgm:bulletEnabled val="1"/>
        </dgm:presLayoutVars>
      </dgm:prSet>
      <dgm:spPr/>
    </dgm:pt>
    <dgm:pt modelId="{9D24F034-B9BD-774A-A003-8A30117E9438}" type="pres">
      <dgm:prSet presAssocID="{62EECFD9-F79C-804F-9D4B-5B3D9655749A}" presName="space" presStyleCnt="0"/>
      <dgm:spPr/>
    </dgm:pt>
    <dgm:pt modelId="{A050C4B4-4F1C-394B-9B6C-1DA1ABBE1442}" type="pres">
      <dgm:prSet presAssocID="{41A919F3-EBE1-0F4D-882D-C00A04E806B4}" presName="composite" presStyleCnt="0"/>
      <dgm:spPr/>
    </dgm:pt>
    <dgm:pt modelId="{DBE753B4-618B-B145-BC39-62869EF4983B}" type="pres">
      <dgm:prSet presAssocID="{41A919F3-EBE1-0F4D-882D-C00A04E806B4}" presName="parTx" presStyleLbl="alignNode1" presStyleIdx="2" presStyleCnt="6">
        <dgm:presLayoutVars>
          <dgm:chMax val="0"/>
          <dgm:chPref val="0"/>
          <dgm:bulletEnabled val="1"/>
        </dgm:presLayoutVars>
      </dgm:prSet>
      <dgm:spPr/>
    </dgm:pt>
    <dgm:pt modelId="{59918BFF-EB83-2A4A-9C94-C4D5AD298A24}" type="pres">
      <dgm:prSet presAssocID="{41A919F3-EBE1-0F4D-882D-C00A04E806B4}" presName="desTx" presStyleLbl="alignAccFollowNode1" presStyleIdx="2" presStyleCnt="6">
        <dgm:presLayoutVars>
          <dgm:bulletEnabled val="1"/>
        </dgm:presLayoutVars>
      </dgm:prSet>
      <dgm:spPr/>
    </dgm:pt>
    <dgm:pt modelId="{F10E9347-793A-0243-ACE8-B4D68A1040C5}" type="pres">
      <dgm:prSet presAssocID="{BD08AFA2-861A-784C-A061-89662A3DA79C}" presName="space" presStyleCnt="0"/>
      <dgm:spPr/>
    </dgm:pt>
    <dgm:pt modelId="{F13D108F-9587-D24C-96A9-6DDB4893C664}" type="pres">
      <dgm:prSet presAssocID="{132A8AE6-E7D2-FD45-9B58-977287D556E3}" presName="composite" presStyleCnt="0"/>
      <dgm:spPr/>
    </dgm:pt>
    <dgm:pt modelId="{B7C3C0C6-2786-1E4C-B2F2-D8C9320CA73C}" type="pres">
      <dgm:prSet presAssocID="{132A8AE6-E7D2-FD45-9B58-977287D556E3}" presName="parTx" presStyleLbl="alignNode1" presStyleIdx="3" presStyleCnt="6">
        <dgm:presLayoutVars>
          <dgm:chMax val="0"/>
          <dgm:chPref val="0"/>
          <dgm:bulletEnabled val="1"/>
        </dgm:presLayoutVars>
      </dgm:prSet>
      <dgm:spPr/>
    </dgm:pt>
    <dgm:pt modelId="{F5BEC259-77E2-924D-8601-0A77E097956E}" type="pres">
      <dgm:prSet presAssocID="{132A8AE6-E7D2-FD45-9B58-977287D556E3}" presName="desTx" presStyleLbl="alignAccFollowNode1" presStyleIdx="3" presStyleCnt="6">
        <dgm:presLayoutVars>
          <dgm:bulletEnabled val="1"/>
        </dgm:presLayoutVars>
      </dgm:prSet>
      <dgm:spPr/>
    </dgm:pt>
    <dgm:pt modelId="{486CC6ED-FF62-CA48-894F-377EFBF32499}" type="pres">
      <dgm:prSet presAssocID="{FB3C6406-62FA-854B-89AD-3A654C714C78}" presName="space" presStyleCnt="0"/>
      <dgm:spPr/>
    </dgm:pt>
    <dgm:pt modelId="{1BE0898D-CDB2-8E4B-9707-7AA502E27775}" type="pres">
      <dgm:prSet presAssocID="{C023B336-0B6A-3B4F-9003-0FAF043BAD87}" presName="composite" presStyleCnt="0"/>
      <dgm:spPr/>
    </dgm:pt>
    <dgm:pt modelId="{A06872CA-6530-9648-B5EA-4EEE7DCE30C8}" type="pres">
      <dgm:prSet presAssocID="{C023B336-0B6A-3B4F-9003-0FAF043BAD87}" presName="parTx" presStyleLbl="alignNode1" presStyleIdx="4" presStyleCnt="6">
        <dgm:presLayoutVars>
          <dgm:chMax val="0"/>
          <dgm:chPref val="0"/>
          <dgm:bulletEnabled val="1"/>
        </dgm:presLayoutVars>
      </dgm:prSet>
      <dgm:spPr/>
    </dgm:pt>
    <dgm:pt modelId="{F54F9E89-26E7-D249-8D1F-5457A6FB198C}" type="pres">
      <dgm:prSet presAssocID="{C023B336-0B6A-3B4F-9003-0FAF043BAD87}" presName="desTx" presStyleLbl="alignAccFollowNode1" presStyleIdx="4" presStyleCnt="6">
        <dgm:presLayoutVars>
          <dgm:bulletEnabled val="1"/>
        </dgm:presLayoutVars>
      </dgm:prSet>
      <dgm:spPr/>
    </dgm:pt>
    <dgm:pt modelId="{6B24BE29-C9DD-8047-81E5-217CBEE94235}" type="pres">
      <dgm:prSet presAssocID="{3DDD3571-BC33-724E-BA40-1A8DEB25FDA1}" presName="space" presStyleCnt="0"/>
      <dgm:spPr/>
    </dgm:pt>
    <dgm:pt modelId="{258551A5-9131-9F47-B339-7547CCE17CFF}" type="pres">
      <dgm:prSet presAssocID="{0D8DDC07-195C-5A49-B37C-E11D1A74E6E2}" presName="composite" presStyleCnt="0"/>
      <dgm:spPr/>
    </dgm:pt>
    <dgm:pt modelId="{B781EE23-CE4A-5841-9E16-DDD5D1DCAE59}" type="pres">
      <dgm:prSet presAssocID="{0D8DDC07-195C-5A49-B37C-E11D1A74E6E2}" presName="parTx" presStyleLbl="alignNode1" presStyleIdx="5" presStyleCnt="6">
        <dgm:presLayoutVars>
          <dgm:chMax val="0"/>
          <dgm:chPref val="0"/>
          <dgm:bulletEnabled val="1"/>
        </dgm:presLayoutVars>
      </dgm:prSet>
      <dgm:spPr/>
    </dgm:pt>
    <dgm:pt modelId="{472BB700-F1AC-E749-B84D-23E0920555EF}" type="pres">
      <dgm:prSet presAssocID="{0D8DDC07-195C-5A49-B37C-E11D1A74E6E2}" presName="desTx" presStyleLbl="alignAccFollowNode1" presStyleIdx="5" presStyleCnt="6">
        <dgm:presLayoutVars>
          <dgm:bulletEnabled val="1"/>
        </dgm:presLayoutVars>
      </dgm:prSet>
      <dgm:spPr/>
    </dgm:pt>
  </dgm:ptLst>
  <dgm:cxnLst>
    <dgm:cxn modelId="{CB1DC21E-39E7-C94F-9AE3-1FC68E305695}" type="presOf" srcId="{41A919F3-EBE1-0F4D-882D-C00A04E806B4}" destId="{DBE753B4-618B-B145-BC39-62869EF4983B}" srcOrd="0" destOrd="0" presId="urn:microsoft.com/office/officeart/2005/8/layout/hList1"/>
    <dgm:cxn modelId="{75A24824-B267-4B46-B9D4-16077214163A}" type="presOf" srcId="{BE95926A-239A-B34A-ABCC-E604E76BAD44}" destId="{3785B514-EE59-B849-9E6F-D78AE182714E}" srcOrd="0" destOrd="1" presId="urn:microsoft.com/office/officeart/2005/8/layout/hList1"/>
    <dgm:cxn modelId="{C04BE331-3450-2345-B9EC-8DE253B8D633}" srcId="{C023B336-0B6A-3B4F-9003-0FAF043BAD87}" destId="{AEF86E65-DDC0-BA4C-B827-6678E6B050FF}" srcOrd="1" destOrd="0" parTransId="{85EAB8A3-E4B4-704E-8548-5B540A373071}" sibTransId="{28096753-47B4-8D49-A25A-609FA1980769}"/>
    <dgm:cxn modelId="{48D10239-CC36-AA4A-9E0B-9712FC524690}" srcId="{EE1C85BA-A75E-B141-906D-CA0BA69ED8F8}" destId="{AD0D06D0-2460-3345-921A-473E9D04B798}" srcOrd="1" destOrd="0" parTransId="{CDC90C7A-FAC7-5145-B1B9-F1352F231422}" sibTransId="{62EECFD9-F79C-804F-9D4B-5B3D9655749A}"/>
    <dgm:cxn modelId="{115D603D-392E-594E-8C9B-920D9BD8BEE0}" srcId="{41A919F3-EBE1-0F4D-882D-C00A04E806B4}" destId="{CCCD76DB-9C7F-A34B-BF85-5231C9089D75}" srcOrd="1" destOrd="0" parTransId="{C35DCD83-E273-F347-AFCE-785F23FDA14C}" sibTransId="{F681A3C5-FB16-0C4E-9BED-791248733EEB}"/>
    <dgm:cxn modelId="{C151713F-CA87-A44A-8669-00721EB7C60D}" type="presOf" srcId="{EE1C85BA-A75E-B141-906D-CA0BA69ED8F8}" destId="{A273DACA-FD22-5A45-B7AD-00FFFE657E55}" srcOrd="0" destOrd="0" presId="urn:microsoft.com/office/officeart/2005/8/layout/hList1"/>
    <dgm:cxn modelId="{FE17C053-2706-B94E-80DF-89B5EC99DCE4}" type="presOf" srcId="{B427A098-D5E5-C043-A66A-B79738A0C690}" destId="{472BB700-F1AC-E749-B84D-23E0920555EF}" srcOrd="0" destOrd="1" presId="urn:microsoft.com/office/officeart/2005/8/layout/hList1"/>
    <dgm:cxn modelId="{1BAC7C54-C886-A24F-9D4E-DABB7B3862A4}" type="presOf" srcId="{7E3379BF-3D7A-4243-8BF5-6CA2BDD0F85F}" destId="{59918BFF-EB83-2A4A-9C94-C4D5AD298A24}" srcOrd="0" destOrd="2" presId="urn:microsoft.com/office/officeart/2005/8/layout/hList1"/>
    <dgm:cxn modelId="{E04F585C-22D6-9D4F-A723-E7BEE5F4693D}" srcId="{2EF22B16-D8FD-424D-86CA-246813FAD554}" destId="{0EBF45D5-28BC-574B-AB8C-92EC3EB3F892}" srcOrd="0" destOrd="0" parTransId="{CD33A408-0C57-6F44-BEF0-C3C5A6F8D378}" sibTransId="{79F395E3-D7E6-4140-B5DD-58438E5DE9C6}"/>
    <dgm:cxn modelId="{DEB79F61-EBF8-B54C-A0AF-A340E83CD486}" srcId="{132A8AE6-E7D2-FD45-9B58-977287D556E3}" destId="{37CFA234-3132-A14B-8DF6-BDC4E57B45C5}" srcOrd="0" destOrd="0" parTransId="{C744BB68-C4C5-BA4D-8771-3E0F70C25A62}" sibTransId="{E737E815-C93D-0F49-A805-28865884A116}"/>
    <dgm:cxn modelId="{1F9DDA61-EF0F-E347-BDC1-292871D6B357}" type="presOf" srcId="{2EF22B16-D8FD-424D-86CA-246813FAD554}" destId="{B77E49DA-D2B9-3E40-8BE9-F411C8913476}" srcOrd="0" destOrd="0" presId="urn:microsoft.com/office/officeart/2005/8/layout/hList1"/>
    <dgm:cxn modelId="{90493E6F-1748-704F-A913-8363AD1CBC78}" srcId="{2EF22B16-D8FD-424D-86CA-246813FAD554}" destId="{C59281A8-2FDB-E441-A090-06FF32D063B2}" srcOrd="1" destOrd="0" parTransId="{EB231DA3-6BA8-144E-AC2E-DC8439F6C403}" sibTransId="{F64B1E80-C735-E94A-AB9C-B1CE1FD35080}"/>
    <dgm:cxn modelId="{A2EA966F-BBD8-5E46-987C-AD8D7AFDC413}" srcId="{0D8DDC07-195C-5A49-B37C-E11D1A74E6E2}" destId="{7A897D97-FE72-D74B-BD5D-8273D4BC0902}" srcOrd="0" destOrd="0" parTransId="{E005C906-7967-CD44-B2F5-C42DF50F87A5}" sibTransId="{4867745B-5571-E446-8539-56B323F4222A}"/>
    <dgm:cxn modelId="{3D3B9774-1FE5-914B-9A8F-17708357B7E9}" srcId="{132A8AE6-E7D2-FD45-9B58-977287D556E3}" destId="{6D2FE321-4D9A-344E-9599-A4C84800B3D4}" srcOrd="1" destOrd="0" parTransId="{A2CEAA24-C586-424E-8DD0-91D69CB74A98}" sibTransId="{E17187F1-0559-1344-80CC-3B80683D4868}"/>
    <dgm:cxn modelId="{0A6A1C75-81E8-C242-AA86-2351A43EF44D}" srcId="{41A919F3-EBE1-0F4D-882D-C00A04E806B4}" destId="{7E3379BF-3D7A-4243-8BF5-6CA2BDD0F85F}" srcOrd="2" destOrd="0" parTransId="{7FA9AFF1-73CE-A745-A316-42D2524C1578}" sibTransId="{F9B7906D-C6E7-AA47-8945-33A01DCA2AD5}"/>
    <dgm:cxn modelId="{B07EDF76-AC6D-1642-A248-735BDE739EE6}" type="presOf" srcId="{AEF86E65-DDC0-BA4C-B827-6678E6B050FF}" destId="{F54F9E89-26E7-D249-8D1F-5457A6FB198C}" srcOrd="0" destOrd="1" presId="urn:microsoft.com/office/officeart/2005/8/layout/hList1"/>
    <dgm:cxn modelId="{DBA15C7B-D9D1-1041-8BC2-7BFA3918CA2B}" type="presOf" srcId="{0D1E78F2-CC5B-A440-BFA5-F76D01BCD069}" destId="{3785B514-EE59-B849-9E6F-D78AE182714E}" srcOrd="0" destOrd="0" presId="urn:microsoft.com/office/officeart/2005/8/layout/hList1"/>
    <dgm:cxn modelId="{943DC37B-DE69-F846-A0C6-BFF6E71A5BD2}" type="presOf" srcId="{37CFA234-3132-A14B-8DF6-BDC4E57B45C5}" destId="{F5BEC259-77E2-924D-8601-0A77E097956E}" srcOrd="0" destOrd="0" presId="urn:microsoft.com/office/officeart/2005/8/layout/hList1"/>
    <dgm:cxn modelId="{B6BBBE8A-584A-7B4C-A424-A5958A27C26F}" type="presOf" srcId="{0D8DDC07-195C-5A49-B37C-E11D1A74E6E2}" destId="{B781EE23-CE4A-5841-9E16-DDD5D1DCAE59}" srcOrd="0" destOrd="0" presId="urn:microsoft.com/office/officeart/2005/8/layout/hList1"/>
    <dgm:cxn modelId="{ADB5FB8B-75B8-6F43-98DB-B9C29747077A}" srcId="{AD0D06D0-2460-3345-921A-473E9D04B798}" destId="{0D1E78F2-CC5B-A440-BFA5-F76D01BCD069}" srcOrd="0" destOrd="0" parTransId="{66380C73-60C3-A04B-9610-E2642EA77EF7}" sibTransId="{3E8A03AE-BCA9-FE46-BDEF-4FDBA0A66304}"/>
    <dgm:cxn modelId="{7D786F91-AE46-9742-92BD-BF588ABD1D45}" type="presOf" srcId="{C59281A8-2FDB-E441-A090-06FF32D063B2}" destId="{67B8334C-D8B4-CE47-B3D5-470A01D83FED}" srcOrd="0" destOrd="1" presId="urn:microsoft.com/office/officeart/2005/8/layout/hList1"/>
    <dgm:cxn modelId="{1BED359D-676F-5B45-AB1F-AD08AD3838CC}" srcId="{AD0D06D0-2460-3345-921A-473E9D04B798}" destId="{BE95926A-239A-B34A-ABCC-E604E76BAD44}" srcOrd="1" destOrd="0" parTransId="{11A0DBE4-8505-B741-8214-4A9F65D5B1FF}" sibTransId="{58C76FEB-4973-D04E-8AD1-7850C23E2FCA}"/>
    <dgm:cxn modelId="{36C2D89D-2365-6A4D-A239-6C4BCD49F99B}" type="presOf" srcId="{7A897D97-FE72-D74B-BD5D-8273D4BC0902}" destId="{472BB700-F1AC-E749-B84D-23E0920555EF}" srcOrd="0" destOrd="0" presId="urn:microsoft.com/office/officeart/2005/8/layout/hList1"/>
    <dgm:cxn modelId="{6FA833A6-7C14-9145-B040-407122020F17}" type="presOf" srcId="{0EBF45D5-28BC-574B-AB8C-92EC3EB3F892}" destId="{67B8334C-D8B4-CE47-B3D5-470A01D83FED}" srcOrd="0" destOrd="0" presId="urn:microsoft.com/office/officeart/2005/8/layout/hList1"/>
    <dgm:cxn modelId="{B325C4AD-4633-054F-B7F8-BA053DDF103A}" type="presOf" srcId="{CCCD76DB-9C7F-A34B-BF85-5231C9089D75}" destId="{59918BFF-EB83-2A4A-9C94-C4D5AD298A24}" srcOrd="0" destOrd="1" presId="urn:microsoft.com/office/officeart/2005/8/layout/hList1"/>
    <dgm:cxn modelId="{88B117B5-EAC0-654D-BDE2-7B896CEC643B}" srcId="{C023B336-0B6A-3B4F-9003-0FAF043BAD87}" destId="{0B8B510F-FD14-4340-99CB-BA6E485FD3A0}" srcOrd="0" destOrd="0" parTransId="{68BD5912-CA6C-E14A-B8C4-5C492CB89AEE}" sibTransId="{DA4C01C0-C598-8542-8857-65CE0272FCB3}"/>
    <dgm:cxn modelId="{05FBA8BA-02C5-E945-8695-0D9AECA44202}" srcId="{41A919F3-EBE1-0F4D-882D-C00A04E806B4}" destId="{7C3DBF6C-E095-DC40-BFB0-4832EA6E2987}" srcOrd="0" destOrd="0" parTransId="{7040EAD4-8DCE-484A-A655-78DC8281DD97}" sibTransId="{35B4DE80-7F29-754F-B2E9-2DF0F703EAF5}"/>
    <dgm:cxn modelId="{53B1DFBB-A617-DB4A-84DA-0E18AC8C2D99}" type="presOf" srcId="{6D2FE321-4D9A-344E-9599-A4C84800B3D4}" destId="{F5BEC259-77E2-924D-8601-0A77E097956E}" srcOrd="0" destOrd="1" presId="urn:microsoft.com/office/officeart/2005/8/layout/hList1"/>
    <dgm:cxn modelId="{5F955BBE-C846-3549-A77A-E55F59D9F428}" type="presOf" srcId="{AD0D06D0-2460-3345-921A-473E9D04B798}" destId="{6AABF1C6-E520-DE46-BC09-3D3BC1423A03}" srcOrd="0" destOrd="0" presId="urn:microsoft.com/office/officeart/2005/8/layout/hList1"/>
    <dgm:cxn modelId="{A68D63CE-8DA9-244A-A870-94792EE3269E}" srcId="{EE1C85BA-A75E-B141-906D-CA0BA69ED8F8}" destId="{41A919F3-EBE1-0F4D-882D-C00A04E806B4}" srcOrd="2" destOrd="0" parTransId="{0AEC5D01-DD68-B84D-9EC6-DFCC0ED91431}" sibTransId="{BD08AFA2-861A-784C-A061-89662A3DA79C}"/>
    <dgm:cxn modelId="{1208FED2-9086-AC49-8C3C-2FB34745AE74}" srcId="{EE1C85BA-A75E-B141-906D-CA0BA69ED8F8}" destId="{0D8DDC07-195C-5A49-B37C-E11D1A74E6E2}" srcOrd="5" destOrd="0" parTransId="{A281812D-E305-7E41-8567-7E12F921AF3B}" sibTransId="{673E5981-85E6-ED44-932F-20B532B2EE42}"/>
    <dgm:cxn modelId="{95DCA3D8-4F40-FD44-9476-B05515FAB26E}" type="presOf" srcId="{C023B336-0B6A-3B4F-9003-0FAF043BAD87}" destId="{A06872CA-6530-9648-B5EA-4EEE7DCE30C8}" srcOrd="0" destOrd="0" presId="urn:microsoft.com/office/officeart/2005/8/layout/hList1"/>
    <dgm:cxn modelId="{BF8056DA-614B-CA44-A7E5-E0F095DE6548}" srcId="{EE1C85BA-A75E-B141-906D-CA0BA69ED8F8}" destId="{132A8AE6-E7D2-FD45-9B58-977287D556E3}" srcOrd="3" destOrd="0" parTransId="{E9A8E4A1-EDBF-F04F-8E94-5A41E116BCCD}" sibTransId="{FB3C6406-62FA-854B-89AD-3A654C714C78}"/>
    <dgm:cxn modelId="{9F0371DF-4741-0942-9233-D0814AEFD3A9}" type="presOf" srcId="{132A8AE6-E7D2-FD45-9B58-977287D556E3}" destId="{B7C3C0C6-2786-1E4C-B2F2-D8C9320CA73C}" srcOrd="0" destOrd="0" presId="urn:microsoft.com/office/officeart/2005/8/layout/hList1"/>
    <dgm:cxn modelId="{177268E8-E4D5-8741-8081-BAEFF2905A85}" srcId="{EE1C85BA-A75E-B141-906D-CA0BA69ED8F8}" destId="{C023B336-0B6A-3B4F-9003-0FAF043BAD87}" srcOrd="4" destOrd="0" parTransId="{C4EAF19F-782A-3C42-BBB4-27BB8367D612}" sibTransId="{3DDD3571-BC33-724E-BA40-1A8DEB25FDA1}"/>
    <dgm:cxn modelId="{620C2FF0-9705-AB45-9A26-AD3740E1339D}" srcId="{0D8DDC07-195C-5A49-B37C-E11D1A74E6E2}" destId="{B427A098-D5E5-C043-A66A-B79738A0C690}" srcOrd="1" destOrd="0" parTransId="{B51EAB4A-BDFA-2D42-8470-72F51CC886DE}" sibTransId="{0ED9D8D0-0043-474C-BE50-86E6B2CB1CCD}"/>
    <dgm:cxn modelId="{09CFEBF2-4240-7E40-BBB9-119C6C98D23E}" type="presOf" srcId="{7C3DBF6C-E095-DC40-BFB0-4832EA6E2987}" destId="{59918BFF-EB83-2A4A-9C94-C4D5AD298A24}" srcOrd="0" destOrd="0" presId="urn:microsoft.com/office/officeart/2005/8/layout/hList1"/>
    <dgm:cxn modelId="{C88A2CF9-5AF2-204C-A2A2-FFA6B4D3A63A}" srcId="{EE1C85BA-A75E-B141-906D-CA0BA69ED8F8}" destId="{2EF22B16-D8FD-424D-86CA-246813FAD554}" srcOrd="0" destOrd="0" parTransId="{00A3990D-63C1-CB41-9820-B2042D7369AF}" sibTransId="{E5E258DC-2E7D-5540-BFD7-E871D8BD99FA}"/>
    <dgm:cxn modelId="{5FD310FA-844F-FB4E-BFF7-1BAD59729EBC}" type="presOf" srcId="{0B8B510F-FD14-4340-99CB-BA6E485FD3A0}" destId="{F54F9E89-26E7-D249-8D1F-5457A6FB198C}" srcOrd="0" destOrd="0" presId="urn:microsoft.com/office/officeart/2005/8/layout/hList1"/>
    <dgm:cxn modelId="{0028AAE0-A695-3B4F-9DCD-7A337C25A294}" type="presParOf" srcId="{A273DACA-FD22-5A45-B7AD-00FFFE657E55}" destId="{41A5B0E2-0140-2C45-9FA4-2D7F44AF0DB5}" srcOrd="0" destOrd="0" presId="urn:microsoft.com/office/officeart/2005/8/layout/hList1"/>
    <dgm:cxn modelId="{523DA441-74FD-3942-BA29-A1A81C135940}" type="presParOf" srcId="{41A5B0E2-0140-2C45-9FA4-2D7F44AF0DB5}" destId="{B77E49DA-D2B9-3E40-8BE9-F411C8913476}" srcOrd="0" destOrd="0" presId="urn:microsoft.com/office/officeart/2005/8/layout/hList1"/>
    <dgm:cxn modelId="{DEE66E3A-3117-2C47-8F8F-8070C84FF7DA}" type="presParOf" srcId="{41A5B0E2-0140-2C45-9FA4-2D7F44AF0DB5}" destId="{67B8334C-D8B4-CE47-B3D5-470A01D83FED}" srcOrd="1" destOrd="0" presId="urn:microsoft.com/office/officeart/2005/8/layout/hList1"/>
    <dgm:cxn modelId="{EF53E18E-AAA3-1341-AF11-561585C63F01}" type="presParOf" srcId="{A273DACA-FD22-5A45-B7AD-00FFFE657E55}" destId="{4F9EDB25-D56D-B146-8ED0-3790289D66B6}" srcOrd="1" destOrd="0" presId="urn:microsoft.com/office/officeart/2005/8/layout/hList1"/>
    <dgm:cxn modelId="{D4A08E3E-AAE3-4D41-A3C7-D1AAC94B3288}" type="presParOf" srcId="{A273DACA-FD22-5A45-B7AD-00FFFE657E55}" destId="{BBBD85BF-35A5-B34B-B1CD-8AE71BF2C99E}" srcOrd="2" destOrd="0" presId="urn:microsoft.com/office/officeart/2005/8/layout/hList1"/>
    <dgm:cxn modelId="{131615D8-CE0C-194C-B2BB-D6769E86A909}" type="presParOf" srcId="{BBBD85BF-35A5-B34B-B1CD-8AE71BF2C99E}" destId="{6AABF1C6-E520-DE46-BC09-3D3BC1423A03}" srcOrd="0" destOrd="0" presId="urn:microsoft.com/office/officeart/2005/8/layout/hList1"/>
    <dgm:cxn modelId="{BCE492B4-2360-9545-87D8-38EE46242510}" type="presParOf" srcId="{BBBD85BF-35A5-B34B-B1CD-8AE71BF2C99E}" destId="{3785B514-EE59-B849-9E6F-D78AE182714E}" srcOrd="1" destOrd="0" presId="urn:microsoft.com/office/officeart/2005/8/layout/hList1"/>
    <dgm:cxn modelId="{99B0EC97-70F8-A94A-BA06-22AA68D696C8}" type="presParOf" srcId="{A273DACA-FD22-5A45-B7AD-00FFFE657E55}" destId="{9D24F034-B9BD-774A-A003-8A30117E9438}" srcOrd="3" destOrd="0" presId="urn:microsoft.com/office/officeart/2005/8/layout/hList1"/>
    <dgm:cxn modelId="{20C0F3BE-94DB-154A-8B5F-96405984C352}" type="presParOf" srcId="{A273DACA-FD22-5A45-B7AD-00FFFE657E55}" destId="{A050C4B4-4F1C-394B-9B6C-1DA1ABBE1442}" srcOrd="4" destOrd="0" presId="urn:microsoft.com/office/officeart/2005/8/layout/hList1"/>
    <dgm:cxn modelId="{8FEEA64C-5FC6-C14B-9E82-CEB8DF852F86}" type="presParOf" srcId="{A050C4B4-4F1C-394B-9B6C-1DA1ABBE1442}" destId="{DBE753B4-618B-B145-BC39-62869EF4983B}" srcOrd="0" destOrd="0" presId="urn:microsoft.com/office/officeart/2005/8/layout/hList1"/>
    <dgm:cxn modelId="{67482746-4302-094C-90B7-B9857A03FF76}" type="presParOf" srcId="{A050C4B4-4F1C-394B-9B6C-1DA1ABBE1442}" destId="{59918BFF-EB83-2A4A-9C94-C4D5AD298A24}" srcOrd="1" destOrd="0" presId="urn:microsoft.com/office/officeart/2005/8/layout/hList1"/>
    <dgm:cxn modelId="{843899A7-C32C-AE49-A95D-13C8E0FC9CB8}" type="presParOf" srcId="{A273DACA-FD22-5A45-B7AD-00FFFE657E55}" destId="{F10E9347-793A-0243-ACE8-B4D68A1040C5}" srcOrd="5" destOrd="0" presId="urn:microsoft.com/office/officeart/2005/8/layout/hList1"/>
    <dgm:cxn modelId="{B642A245-BC3F-B646-8419-71644C52D33A}" type="presParOf" srcId="{A273DACA-FD22-5A45-B7AD-00FFFE657E55}" destId="{F13D108F-9587-D24C-96A9-6DDB4893C664}" srcOrd="6" destOrd="0" presId="urn:microsoft.com/office/officeart/2005/8/layout/hList1"/>
    <dgm:cxn modelId="{3F0B2360-FC56-D14B-AEFF-B7CD1F11A485}" type="presParOf" srcId="{F13D108F-9587-D24C-96A9-6DDB4893C664}" destId="{B7C3C0C6-2786-1E4C-B2F2-D8C9320CA73C}" srcOrd="0" destOrd="0" presId="urn:microsoft.com/office/officeart/2005/8/layout/hList1"/>
    <dgm:cxn modelId="{E1DEC9C3-2CD1-5443-9A43-42285B9B0783}" type="presParOf" srcId="{F13D108F-9587-D24C-96A9-6DDB4893C664}" destId="{F5BEC259-77E2-924D-8601-0A77E097956E}" srcOrd="1" destOrd="0" presId="urn:microsoft.com/office/officeart/2005/8/layout/hList1"/>
    <dgm:cxn modelId="{E3590734-C713-6A49-A2F8-D30F6C2F6F77}" type="presParOf" srcId="{A273DACA-FD22-5A45-B7AD-00FFFE657E55}" destId="{486CC6ED-FF62-CA48-894F-377EFBF32499}" srcOrd="7" destOrd="0" presId="urn:microsoft.com/office/officeart/2005/8/layout/hList1"/>
    <dgm:cxn modelId="{C9404BE1-1160-6D4C-916C-DEFE78DDC6D4}" type="presParOf" srcId="{A273DACA-FD22-5A45-B7AD-00FFFE657E55}" destId="{1BE0898D-CDB2-8E4B-9707-7AA502E27775}" srcOrd="8" destOrd="0" presId="urn:microsoft.com/office/officeart/2005/8/layout/hList1"/>
    <dgm:cxn modelId="{B674918E-2B99-BF4D-B99A-041DFEF7C530}" type="presParOf" srcId="{1BE0898D-CDB2-8E4B-9707-7AA502E27775}" destId="{A06872CA-6530-9648-B5EA-4EEE7DCE30C8}" srcOrd="0" destOrd="0" presId="urn:microsoft.com/office/officeart/2005/8/layout/hList1"/>
    <dgm:cxn modelId="{ACEA16C4-DF7E-174F-8E22-A2DB7CCA988A}" type="presParOf" srcId="{1BE0898D-CDB2-8E4B-9707-7AA502E27775}" destId="{F54F9E89-26E7-D249-8D1F-5457A6FB198C}" srcOrd="1" destOrd="0" presId="urn:microsoft.com/office/officeart/2005/8/layout/hList1"/>
    <dgm:cxn modelId="{4570BB04-2812-1244-9D51-E41ECAEB8BF8}" type="presParOf" srcId="{A273DACA-FD22-5A45-B7AD-00FFFE657E55}" destId="{6B24BE29-C9DD-8047-81E5-217CBEE94235}" srcOrd="9" destOrd="0" presId="urn:microsoft.com/office/officeart/2005/8/layout/hList1"/>
    <dgm:cxn modelId="{8633F259-C914-5B40-88BE-801A7BD9FA65}" type="presParOf" srcId="{A273DACA-FD22-5A45-B7AD-00FFFE657E55}" destId="{258551A5-9131-9F47-B339-7547CCE17CFF}" srcOrd="10" destOrd="0" presId="urn:microsoft.com/office/officeart/2005/8/layout/hList1"/>
    <dgm:cxn modelId="{C698BED4-C1D4-6F46-80CC-9953B8C490D6}" type="presParOf" srcId="{258551A5-9131-9F47-B339-7547CCE17CFF}" destId="{B781EE23-CE4A-5841-9E16-DDD5D1DCAE59}" srcOrd="0" destOrd="0" presId="urn:microsoft.com/office/officeart/2005/8/layout/hList1"/>
    <dgm:cxn modelId="{996F41F3-5498-444A-A2A7-3887A598F11B}" type="presParOf" srcId="{258551A5-9131-9F47-B339-7547CCE17CFF}" destId="{472BB700-F1AC-E749-B84D-23E0920555EF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269BE14-8D36-8B4F-977A-A9A277EBA154}" type="doc">
      <dgm:prSet loTypeId="urn:microsoft.com/office/officeart/2005/8/layout/vList5" loCatId="list" qsTypeId="urn:microsoft.com/office/officeart/2005/8/quickstyle/simple5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0E2ADAE1-2914-584B-82FB-3F7C60A34F87}">
      <dgm:prSet phldrT="[Text]"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Advantages</a:t>
          </a:r>
        </a:p>
      </dgm:t>
    </dgm:pt>
    <dgm:pt modelId="{7F5F7359-521C-EB45-B58C-6E7CC1BFCC0C}" type="parTrans" cxnId="{57C6FC38-0060-3944-A7E2-E65D0DB0B1DF}">
      <dgm:prSet/>
      <dgm:spPr/>
      <dgm:t>
        <a:bodyPr/>
        <a:lstStyle/>
        <a:p>
          <a:endParaRPr lang="en-GB"/>
        </a:p>
      </dgm:t>
    </dgm:pt>
    <dgm:pt modelId="{47B7B8B4-578A-234C-ACE1-93F47A511503}" type="sibTrans" cxnId="{57C6FC38-0060-3944-A7E2-E65D0DB0B1DF}">
      <dgm:prSet/>
      <dgm:spPr/>
      <dgm:t>
        <a:bodyPr/>
        <a:lstStyle/>
        <a:p>
          <a:endParaRPr lang="en-GB"/>
        </a:p>
      </dgm:t>
    </dgm:pt>
    <dgm:pt modelId="{D471EE61-C43A-0A46-9C00-E052B84BB61A}">
      <dgm:prSet phldrT="[Text]"/>
      <dgm:spPr/>
      <dgm:t>
        <a:bodyPr/>
        <a:lstStyle/>
        <a:p>
          <a:pPr>
            <a:buFont typeface="Wingdings" pitchFamily="2" charset="2"/>
            <a:buChar char="Ø"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Helps identify the root causes of problems</a:t>
          </a:r>
        </a:p>
      </dgm:t>
    </dgm:pt>
    <dgm:pt modelId="{45143D51-DD45-4F4A-A403-1F73E7A3A114}" type="parTrans" cxnId="{3D38B7F8-DD96-984F-8394-59D29145B312}">
      <dgm:prSet/>
      <dgm:spPr/>
      <dgm:t>
        <a:bodyPr/>
        <a:lstStyle/>
        <a:p>
          <a:endParaRPr lang="en-GB"/>
        </a:p>
      </dgm:t>
    </dgm:pt>
    <dgm:pt modelId="{7C270A3F-7537-D740-8260-09DD187C9979}" type="sibTrans" cxnId="{3D38B7F8-DD96-984F-8394-59D29145B312}">
      <dgm:prSet/>
      <dgm:spPr/>
      <dgm:t>
        <a:bodyPr/>
        <a:lstStyle/>
        <a:p>
          <a:endParaRPr lang="en-GB"/>
        </a:p>
      </dgm:t>
    </dgm:pt>
    <dgm:pt modelId="{CB048519-2836-334C-981D-26ADA2E0EFCA}">
      <dgm:prSet phldrT="[Text]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Limitations</a:t>
          </a:r>
        </a:p>
      </dgm:t>
    </dgm:pt>
    <dgm:pt modelId="{B2D4584D-06BA-FD4C-B5B1-E791280400AF}" type="parTrans" cxnId="{D3F20755-0C1D-2546-B32E-A477386E854D}">
      <dgm:prSet/>
      <dgm:spPr/>
      <dgm:t>
        <a:bodyPr/>
        <a:lstStyle/>
        <a:p>
          <a:endParaRPr lang="en-GB"/>
        </a:p>
      </dgm:t>
    </dgm:pt>
    <dgm:pt modelId="{E75DF870-6C85-D34E-BCD3-953AE336A40E}" type="sibTrans" cxnId="{D3F20755-0C1D-2546-B32E-A477386E854D}">
      <dgm:prSet/>
      <dgm:spPr/>
      <dgm:t>
        <a:bodyPr/>
        <a:lstStyle/>
        <a:p>
          <a:endParaRPr lang="en-GB"/>
        </a:p>
      </dgm:t>
    </dgm:pt>
    <dgm:pt modelId="{55F055A6-86CC-8845-BD15-14DF6E22C8CA}">
      <dgm:prSet phldrT="[Text]"/>
      <dgm:spPr/>
      <dgm:t>
        <a:bodyPr/>
        <a:lstStyle/>
        <a:p>
          <a:pPr>
            <a:buFont typeface="Wingdings" pitchFamily="2" charset="2"/>
            <a:buChar char="Ø"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May oversimplify complex problems</a:t>
          </a:r>
        </a:p>
      </dgm:t>
    </dgm:pt>
    <dgm:pt modelId="{012C886D-8953-B54D-A5C8-9167C49056CC}" type="parTrans" cxnId="{0C123629-7F48-C144-A23E-FBB05CD84BF2}">
      <dgm:prSet/>
      <dgm:spPr/>
      <dgm:t>
        <a:bodyPr/>
        <a:lstStyle/>
        <a:p>
          <a:endParaRPr lang="en-GB"/>
        </a:p>
      </dgm:t>
    </dgm:pt>
    <dgm:pt modelId="{6C14F9AC-1B60-BD42-B2D9-8DE7280ADAB2}" type="sibTrans" cxnId="{0C123629-7F48-C144-A23E-FBB05CD84BF2}">
      <dgm:prSet/>
      <dgm:spPr/>
      <dgm:t>
        <a:bodyPr/>
        <a:lstStyle/>
        <a:p>
          <a:endParaRPr lang="en-GB"/>
        </a:p>
      </dgm:t>
    </dgm:pt>
    <dgm:pt modelId="{A3DB2F6A-0871-CC4A-9A7E-45B59C3A984D}">
      <dgm:prSet phldrT="[Text]"/>
      <dgm:spPr/>
      <dgm:t>
        <a:bodyPr/>
        <a:lstStyle/>
        <a:p>
          <a:pPr>
            <a:buFont typeface="Wingdings" pitchFamily="2" charset="2"/>
            <a:buChar char="Ø"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Makes complex problems easier to understand and organise</a:t>
          </a:r>
        </a:p>
      </dgm:t>
    </dgm:pt>
    <dgm:pt modelId="{8A5A2D77-CB2C-754F-8071-47BD6B7F0FAE}" type="parTrans" cxnId="{06D5007A-C43C-3740-ABCB-12E9E6A7A672}">
      <dgm:prSet/>
      <dgm:spPr/>
      <dgm:t>
        <a:bodyPr/>
        <a:lstStyle/>
        <a:p>
          <a:endParaRPr lang="en-GB"/>
        </a:p>
      </dgm:t>
    </dgm:pt>
    <dgm:pt modelId="{B393A865-6DC3-8C40-9706-F029E4CB7C0D}" type="sibTrans" cxnId="{06D5007A-C43C-3740-ABCB-12E9E6A7A672}">
      <dgm:prSet/>
      <dgm:spPr/>
      <dgm:t>
        <a:bodyPr/>
        <a:lstStyle/>
        <a:p>
          <a:endParaRPr lang="en-GB"/>
        </a:p>
      </dgm:t>
    </dgm:pt>
    <dgm:pt modelId="{18662770-088A-8644-94B3-6E2DF3E92DEE}">
      <dgm:prSet phldrT="[Text]"/>
      <dgm:spPr/>
      <dgm:t>
        <a:bodyPr/>
        <a:lstStyle/>
        <a:p>
          <a:pPr>
            <a:buFont typeface="Wingdings" pitchFamily="2" charset="2"/>
            <a:buChar char="Ø"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Supports team-based problem-solving</a:t>
          </a:r>
        </a:p>
      </dgm:t>
    </dgm:pt>
    <dgm:pt modelId="{0C3CBB91-2B34-C149-A503-32569BD46E1D}" type="parTrans" cxnId="{9567D546-321A-6343-A294-C6BF86C27D7D}">
      <dgm:prSet/>
      <dgm:spPr/>
      <dgm:t>
        <a:bodyPr/>
        <a:lstStyle/>
        <a:p>
          <a:endParaRPr lang="en-GB"/>
        </a:p>
      </dgm:t>
    </dgm:pt>
    <dgm:pt modelId="{03153D8B-7A5D-8A48-9ED7-F6AB16B75EB4}" type="sibTrans" cxnId="{9567D546-321A-6343-A294-C6BF86C27D7D}">
      <dgm:prSet/>
      <dgm:spPr/>
      <dgm:t>
        <a:bodyPr/>
        <a:lstStyle/>
        <a:p>
          <a:endParaRPr lang="en-GB"/>
        </a:p>
      </dgm:t>
    </dgm:pt>
    <dgm:pt modelId="{DF5CCD2B-D1DD-114A-B389-5CEEF1D38482}">
      <dgm:prSet phldrT="[Text]"/>
      <dgm:spPr/>
      <dgm:t>
        <a:bodyPr/>
        <a:lstStyle/>
        <a:p>
          <a:pPr>
            <a:buFont typeface="Wingdings" pitchFamily="2" charset="2"/>
            <a:buChar char="Ø"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Depends on accurate and complete information </a:t>
          </a:r>
        </a:p>
      </dgm:t>
    </dgm:pt>
    <dgm:pt modelId="{691EED3E-C752-6C47-AACC-AC9E5FBDCD04}" type="parTrans" cxnId="{BDDFE881-2271-2D42-B0AB-D0FACBC3E9CF}">
      <dgm:prSet/>
      <dgm:spPr/>
      <dgm:t>
        <a:bodyPr/>
        <a:lstStyle/>
        <a:p>
          <a:endParaRPr lang="en-GB"/>
        </a:p>
      </dgm:t>
    </dgm:pt>
    <dgm:pt modelId="{4051B486-588D-6146-BCF0-5E5F469AE3C4}" type="sibTrans" cxnId="{BDDFE881-2271-2D42-B0AB-D0FACBC3E9CF}">
      <dgm:prSet/>
      <dgm:spPr/>
      <dgm:t>
        <a:bodyPr/>
        <a:lstStyle/>
        <a:p>
          <a:endParaRPr lang="en-GB"/>
        </a:p>
      </dgm:t>
    </dgm:pt>
    <dgm:pt modelId="{88B8B1ED-9A86-D04F-8B96-1928FA67702A}">
      <dgm:prSet phldrT="[Text]"/>
      <dgm:spPr/>
      <dgm:t>
        <a:bodyPr/>
        <a:lstStyle/>
        <a:p>
          <a:pPr>
            <a:buFont typeface="Wingdings" pitchFamily="2" charset="2"/>
            <a:buChar char="Ø"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Does not prioritise the most important causes</a:t>
          </a:r>
        </a:p>
      </dgm:t>
    </dgm:pt>
    <dgm:pt modelId="{E0889AC1-0B50-F149-9309-E921510652D0}" type="parTrans" cxnId="{B0454F16-00EC-574B-9125-5EA8EEE9BB98}">
      <dgm:prSet/>
      <dgm:spPr/>
      <dgm:t>
        <a:bodyPr/>
        <a:lstStyle/>
        <a:p>
          <a:endParaRPr lang="en-GB"/>
        </a:p>
      </dgm:t>
    </dgm:pt>
    <dgm:pt modelId="{6EF2D302-8A5B-5D4D-8AAA-0B1A2BCBA40E}" type="sibTrans" cxnId="{B0454F16-00EC-574B-9125-5EA8EEE9BB98}">
      <dgm:prSet/>
      <dgm:spPr/>
      <dgm:t>
        <a:bodyPr/>
        <a:lstStyle/>
        <a:p>
          <a:endParaRPr lang="en-GB"/>
        </a:p>
      </dgm:t>
    </dgm:pt>
    <dgm:pt modelId="{FA6E0CB2-70FA-2A43-BF99-8DCF831D4A39}" type="pres">
      <dgm:prSet presAssocID="{0269BE14-8D36-8B4F-977A-A9A277EBA154}" presName="Name0" presStyleCnt="0">
        <dgm:presLayoutVars>
          <dgm:dir/>
          <dgm:animLvl val="lvl"/>
          <dgm:resizeHandles val="exact"/>
        </dgm:presLayoutVars>
      </dgm:prSet>
      <dgm:spPr/>
    </dgm:pt>
    <dgm:pt modelId="{C40A26FD-67DF-3A46-B579-E67276733562}" type="pres">
      <dgm:prSet presAssocID="{0E2ADAE1-2914-584B-82FB-3F7C60A34F87}" presName="linNode" presStyleCnt="0"/>
      <dgm:spPr/>
    </dgm:pt>
    <dgm:pt modelId="{D193035F-4F99-9D46-96B8-5C12EA4047F5}" type="pres">
      <dgm:prSet presAssocID="{0E2ADAE1-2914-584B-82FB-3F7C60A34F87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CFAD8433-8178-AD48-B951-4BAB8C9FE98C}" type="pres">
      <dgm:prSet presAssocID="{0E2ADAE1-2914-584B-82FB-3F7C60A34F87}" presName="descendantText" presStyleLbl="alignAccFollowNode1" presStyleIdx="0" presStyleCnt="2">
        <dgm:presLayoutVars>
          <dgm:bulletEnabled val="1"/>
        </dgm:presLayoutVars>
      </dgm:prSet>
      <dgm:spPr/>
    </dgm:pt>
    <dgm:pt modelId="{C34508DE-E383-8A48-B022-41093E9E9DA2}" type="pres">
      <dgm:prSet presAssocID="{47B7B8B4-578A-234C-ACE1-93F47A511503}" presName="sp" presStyleCnt="0"/>
      <dgm:spPr/>
    </dgm:pt>
    <dgm:pt modelId="{5A75E753-DFF4-054C-AE88-B3C63B06308F}" type="pres">
      <dgm:prSet presAssocID="{CB048519-2836-334C-981D-26ADA2E0EFCA}" presName="linNode" presStyleCnt="0"/>
      <dgm:spPr/>
    </dgm:pt>
    <dgm:pt modelId="{9EC63092-E22B-094F-8A3C-3D0D7EAC4E5E}" type="pres">
      <dgm:prSet presAssocID="{CB048519-2836-334C-981D-26ADA2E0EFCA}" presName="parentText" presStyleLbl="node1" presStyleIdx="1" presStyleCnt="2" custLinFactNeighborY="10556">
        <dgm:presLayoutVars>
          <dgm:chMax val="1"/>
          <dgm:bulletEnabled val="1"/>
        </dgm:presLayoutVars>
      </dgm:prSet>
      <dgm:spPr/>
    </dgm:pt>
    <dgm:pt modelId="{2461BA73-04BA-DB48-89CB-2B45D00A270F}" type="pres">
      <dgm:prSet presAssocID="{CB048519-2836-334C-981D-26ADA2E0EFCA}" presName="descendantText" presStyleLbl="alignAccFollowNode1" presStyleIdx="1" presStyleCnt="2">
        <dgm:presLayoutVars>
          <dgm:bulletEnabled val="1"/>
        </dgm:presLayoutVars>
      </dgm:prSet>
      <dgm:spPr/>
    </dgm:pt>
  </dgm:ptLst>
  <dgm:cxnLst>
    <dgm:cxn modelId="{B0454F16-00EC-574B-9125-5EA8EEE9BB98}" srcId="{CB048519-2836-334C-981D-26ADA2E0EFCA}" destId="{88B8B1ED-9A86-D04F-8B96-1928FA67702A}" srcOrd="2" destOrd="0" parTransId="{E0889AC1-0B50-F149-9309-E921510652D0}" sibTransId="{6EF2D302-8A5B-5D4D-8AAA-0B1A2BCBA40E}"/>
    <dgm:cxn modelId="{D6036A25-B63E-E343-95D4-1CBC475F9DB8}" type="presOf" srcId="{18662770-088A-8644-94B3-6E2DF3E92DEE}" destId="{CFAD8433-8178-AD48-B951-4BAB8C9FE98C}" srcOrd="0" destOrd="2" presId="urn:microsoft.com/office/officeart/2005/8/layout/vList5"/>
    <dgm:cxn modelId="{0C123629-7F48-C144-A23E-FBB05CD84BF2}" srcId="{CB048519-2836-334C-981D-26ADA2E0EFCA}" destId="{55F055A6-86CC-8845-BD15-14DF6E22C8CA}" srcOrd="0" destOrd="0" parTransId="{012C886D-8953-B54D-A5C8-9167C49056CC}" sibTransId="{6C14F9AC-1B60-BD42-B2D9-8DE7280ADAB2}"/>
    <dgm:cxn modelId="{8D5EAB30-D172-5C49-9A0E-D461A5A3DDA2}" type="presOf" srcId="{0E2ADAE1-2914-584B-82FB-3F7C60A34F87}" destId="{D193035F-4F99-9D46-96B8-5C12EA4047F5}" srcOrd="0" destOrd="0" presId="urn:microsoft.com/office/officeart/2005/8/layout/vList5"/>
    <dgm:cxn modelId="{57C6FC38-0060-3944-A7E2-E65D0DB0B1DF}" srcId="{0269BE14-8D36-8B4F-977A-A9A277EBA154}" destId="{0E2ADAE1-2914-584B-82FB-3F7C60A34F87}" srcOrd="0" destOrd="0" parTransId="{7F5F7359-521C-EB45-B58C-6E7CC1BFCC0C}" sibTransId="{47B7B8B4-578A-234C-ACE1-93F47A511503}"/>
    <dgm:cxn modelId="{9567D546-321A-6343-A294-C6BF86C27D7D}" srcId="{0E2ADAE1-2914-584B-82FB-3F7C60A34F87}" destId="{18662770-088A-8644-94B3-6E2DF3E92DEE}" srcOrd="2" destOrd="0" parTransId="{0C3CBB91-2B34-C149-A503-32569BD46E1D}" sibTransId="{03153D8B-7A5D-8A48-9ED7-F6AB16B75EB4}"/>
    <dgm:cxn modelId="{D3F20755-0C1D-2546-B32E-A477386E854D}" srcId="{0269BE14-8D36-8B4F-977A-A9A277EBA154}" destId="{CB048519-2836-334C-981D-26ADA2E0EFCA}" srcOrd="1" destOrd="0" parTransId="{B2D4584D-06BA-FD4C-B5B1-E791280400AF}" sibTransId="{E75DF870-6C85-D34E-BCD3-953AE336A40E}"/>
    <dgm:cxn modelId="{D4746159-0C4D-5E44-B983-A4A16344D1E5}" type="presOf" srcId="{88B8B1ED-9A86-D04F-8B96-1928FA67702A}" destId="{2461BA73-04BA-DB48-89CB-2B45D00A270F}" srcOrd="0" destOrd="2" presId="urn:microsoft.com/office/officeart/2005/8/layout/vList5"/>
    <dgm:cxn modelId="{84C8045D-62CF-F840-AC00-82710B6C21A5}" type="presOf" srcId="{D471EE61-C43A-0A46-9C00-E052B84BB61A}" destId="{CFAD8433-8178-AD48-B951-4BAB8C9FE98C}" srcOrd="0" destOrd="0" presId="urn:microsoft.com/office/officeart/2005/8/layout/vList5"/>
    <dgm:cxn modelId="{7CF33764-D287-174D-8BEE-85DD2D9384D0}" type="presOf" srcId="{CB048519-2836-334C-981D-26ADA2E0EFCA}" destId="{9EC63092-E22B-094F-8A3C-3D0D7EAC4E5E}" srcOrd="0" destOrd="0" presId="urn:microsoft.com/office/officeart/2005/8/layout/vList5"/>
    <dgm:cxn modelId="{C8AD0F6B-FFD8-A142-89EE-EC170DEC7619}" type="presOf" srcId="{DF5CCD2B-D1DD-114A-B389-5CEEF1D38482}" destId="{2461BA73-04BA-DB48-89CB-2B45D00A270F}" srcOrd="0" destOrd="1" presId="urn:microsoft.com/office/officeart/2005/8/layout/vList5"/>
    <dgm:cxn modelId="{02CC0377-ED48-7F48-8DB7-19A0570AE21D}" type="presOf" srcId="{55F055A6-86CC-8845-BD15-14DF6E22C8CA}" destId="{2461BA73-04BA-DB48-89CB-2B45D00A270F}" srcOrd="0" destOrd="0" presId="urn:microsoft.com/office/officeart/2005/8/layout/vList5"/>
    <dgm:cxn modelId="{06D5007A-C43C-3740-ABCB-12E9E6A7A672}" srcId="{0E2ADAE1-2914-584B-82FB-3F7C60A34F87}" destId="{A3DB2F6A-0871-CC4A-9A7E-45B59C3A984D}" srcOrd="1" destOrd="0" parTransId="{8A5A2D77-CB2C-754F-8071-47BD6B7F0FAE}" sibTransId="{B393A865-6DC3-8C40-9706-F029E4CB7C0D}"/>
    <dgm:cxn modelId="{FEE04C7A-2C1D-C142-AA6F-64617509FF3A}" type="presOf" srcId="{0269BE14-8D36-8B4F-977A-A9A277EBA154}" destId="{FA6E0CB2-70FA-2A43-BF99-8DCF831D4A39}" srcOrd="0" destOrd="0" presId="urn:microsoft.com/office/officeart/2005/8/layout/vList5"/>
    <dgm:cxn modelId="{BDDFE881-2271-2D42-B0AB-D0FACBC3E9CF}" srcId="{CB048519-2836-334C-981D-26ADA2E0EFCA}" destId="{DF5CCD2B-D1DD-114A-B389-5CEEF1D38482}" srcOrd="1" destOrd="0" parTransId="{691EED3E-C752-6C47-AACC-AC9E5FBDCD04}" sibTransId="{4051B486-588D-6146-BCF0-5E5F469AE3C4}"/>
    <dgm:cxn modelId="{286682A2-4230-914D-8C74-87462D55B70E}" type="presOf" srcId="{A3DB2F6A-0871-CC4A-9A7E-45B59C3A984D}" destId="{CFAD8433-8178-AD48-B951-4BAB8C9FE98C}" srcOrd="0" destOrd="1" presId="urn:microsoft.com/office/officeart/2005/8/layout/vList5"/>
    <dgm:cxn modelId="{3D38B7F8-DD96-984F-8394-59D29145B312}" srcId="{0E2ADAE1-2914-584B-82FB-3F7C60A34F87}" destId="{D471EE61-C43A-0A46-9C00-E052B84BB61A}" srcOrd="0" destOrd="0" parTransId="{45143D51-DD45-4F4A-A403-1F73E7A3A114}" sibTransId="{7C270A3F-7537-D740-8260-09DD187C9979}"/>
    <dgm:cxn modelId="{7F05496D-167E-1143-BAB2-DFD5CEAA3A55}" type="presParOf" srcId="{FA6E0CB2-70FA-2A43-BF99-8DCF831D4A39}" destId="{C40A26FD-67DF-3A46-B579-E67276733562}" srcOrd="0" destOrd="0" presId="urn:microsoft.com/office/officeart/2005/8/layout/vList5"/>
    <dgm:cxn modelId="{7BE9DCC6-CDBC-9248-88A9-A2E58D8F80D4}" type="presParOf" srcId="{C40A26FD-67DF-3A46-B579-E67276733562}" destId="{D193035F-4F99-9D46-96B8-5C12EA4047F5}" srcOrd="0" destOrd="0" presId="urn:microsoft.com/office/officeart/2005/8/layout/vList5"/>
    <dgm:cxn modelId="{9E37E89B-1D25-F841-84C7-0BF493B62530}" type="presParOf" srcId="{C40A26FD-67DF-3A46-B579-E67276733562}" destId="{CFAD8433-8178-AD48-B951-4BAB8C9FE98C}" srcOrd="1" destOrd="0" presId="urn:microsoft.com/office/officeart/2005/8/layout/vList5"/>
    <dgm:cxn modelId="{7E74212B-AD67-4848-8F77-5499FB39B0C8}" type="presParOf" srcId="{FA6E0CB2-70FA-2A43-BF99-8DCF831D4A39}" destId="{C34508DE-E383-8A48-B022-41093E9E9DA2}" srcOrd="1" destOrd="0" presId="urn:microsoft.com/office/officeart/2005/8/layout/vList5"/>
    <dgm:cxn modelId="{519E2315-4828-3249-A4A4-DD643EE5F705}" type="presParOf" srcId="{FA6E0CB2-70FA-2A43-BF99-8DCF831D4A39}" destId="{5A75E753-DFF4-054C-AE88-B3C63B06308F}" srcOrd="2" destOrd="0" presId="urn:microsoft.com/office/officeart/2005/8/layout/vList5"/>
    <dgm:cxn modelId="{F0B05994-4BCA-7B41-B8AD-946470C23A41}" type="presParOf" srcId="{5A75E753-DFF4-054C-AE88-B3C63B06308F}" destId="{9EC63092-E22B-094F-8A3C-3D0D7EAC4E5E}" srcOrd="0" destOrd="0" presId="urn:microsoft.com/office/officeart/2005/8/layout/vList5"/>
    <dgm:cxn modelId="{EBE30598-7491-0F4F-BD30-29747720D770}" type="presParOf" srcId="{5A75E753-DFF4-054C-AE88-B3C63B06308F}" destId="{2461BA73-04BA-DB48-89CB-2B45D00A270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3806AB5-D100-734E-800E-A81E9D704B8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77C762D-F973-734A-B3AB-15241EC78C67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Green Haven Florists is facing increasing digital competition</a:t>
          </a:r>
        </a:p>
      </dgm:t>
    </dgm:pt>
    <dgm:pt modelId="{5B9AAB0D-BD51-3147-88AB-EDEDF910F51C}" type="parTrans" cxnId="{EC3C1755-A59C-DD43-A4E0-26906C5C6563}">
      <dgm:prSet/>
      <dgm:spPr/>
      <dgm:t>
        <a:bodyPr/>
        <a:lstStyle/>
        <a:p>
          <a:endParaRPr lang="en-GB"/>
        </a:p>
      </dgm:t>
    </dgm:pt>
    <dgm:pt modelId="{FCF4B3B2-BDB4-8144-B028-3EDB552D7E1D}" type="sibTrans" cxnId="{EC3C1755-A59C-DD43-A4E0-26906C5C6563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8C3C7E20-A074-E647-9374-362E2C4500DF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 decline in high street foot traffic is impacting sales</a:t>
          </a:r>
        </a:p>
      </dgm:t>
    </dgm:pt>
    <dgm:pt modelId="{25E74E6C-9EF9-374F-BBED-07029B0525BD}" type="parTrans" cxnId="{1F30642D-49DC-F348-A1FB-F68998021045}">
      <dgm:prSet/>
      <dgm:spPr/>
      <dgm:t>
        <a:bodyPr/>
        <a:lstStyle/>
        <a:p>
          <a:endParaRPr lang="en-GB"/>
        </a:p>
      </dgm:t>
    </dgm:pt>
    <dgm:pt modelId="{E86955BB-59F6-2744-B9FC-A08E2DCE2898}" type="sibTrans" cxnId="{1F30642D-49DC-F348-A1FB-F68998021045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6BB0FC69-30AF-9C40-BCA2-FC3751943BDA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Limited digital marketing activities reduces online visibility</a:t>
          </a:r>
        </a:p>
      </dgm:t>
    </dgm:pt>
    <dgm:pt modelId="{25B2D14C-31B9-AC45-82DC-FD3143C4F88E}" type="parTrans" cxnId="{32D779BD-608A-AD46-9A4D-735A5B4DA624}">
      <dgm:prSet/>
      <dgm:spPr/>
      <dgm:t>
        <a:bodyPr/>
        <a:lstStyle/>
        <a:p>
          <a:endParaRPr lang="en-GB"/>
        </a:p>
      </dgm:t>
    </dgm:pt>
    <dgm:pt modelId="{4A5C810A-3843-8445-94F3-A34C6F898437}" type="sibTrans" cxnId="{32D779BD-608A-AD46-9A4D-735A5B4DA624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7BAB7F13-74D9-DB4D-B060-AFB17CEBAA1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Rising operational costs are negatively impacting profitability</a:t>
          </a:r>
          <a:r>
            <a:rPr lang="en-GB" dirty="0"/>
            <a:t> </a:t>
          </a:r>
        </a:p>
      </dgm:t>
    </dgm:pt>
    <dgm:pt modelId="{8AD63248-5790-C048-AAF3-18D79405330E}" type="parTrans" cxnId="{A2CD032B-4B68-DF4F-AEEA-30C198C22E1D}">
      <dgm:prSet/>
      <dgm:spPr/>
      <dgm:t>
        <a:bodyPr/>
        <a:lstStyle/>
        <a:p>
          <a:endParaRPr lang="en-GB"/>
        </a:p>
      </dgm:t>
    </dgm:pt>
    <dgm:pt modelId="{8C6B76B7-E140-1549-9EE6-410D2B5C9D6C}" type="sibTrans" cxnId="{A2CD032B-4B68-DF4F-AEEA-30C198C22E1D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46D8E6FD-D4B6-B540-91B5-467AA21DE58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The business should improve its online presence and expand delivery options</a:t>
          </a:r>
        </a:p>
      </dgm:t>
    </dgm:pt>
    <dgm:pt modelId="{A272E1C7-5AD2-CC4E-96D0-59318F102628}" type="parTrans" cxnId="{2CC1431B-E3AE-7045-8AE6-DB3421FD4B3D}">
      <dgm:prSet/>
      <dgm:spPr/>
      <dgm:t>
        <a:bodyPr/>
        <a:lstStyle/>
        <a:p>
          <a:endParaRPr lang="en-GB"/>
        </a:p>
      </dgm:t>
    </dgm:pt>
    <dgm:pt modelId="{8BA87FBB-DCBE-8B4B-B822-96224D0F15BB}" type="sibTrans" cxnId="{2CC1431B-E3AE-7045-8AE6-DB3421FD4B3D}">
      <dgm:prSet/>
      <dgm:spPr/>
      <dgm:t>
        <a:bodyPr/>
        <a:lstStyle/>
        <a:p>
          <a:endParaRPr lang="en-GB"/>
        </a:p>
      </dgm:t>
    </dgm:pt>
    <dgm:pt modelId="{929B243B-69B9-4F3A-B24A-6293310CE260}" type="pres">
      <dgm:prSet presAssocID="{E3806AB5-D100-734E-800E-A81E9D704B89}" presName="root" presStyleCnt="0">
        <dgm:presLayoutVars>
          <dgm:dir/>
          <dgm:resizeHandles val="exact"/>
        </dgm:presLayoutVars>
      </dgm:prSet>
      <dgm:spPr/>
    </dgm:pt>
    <dgm:pt modelId="{19C0495C-1A27-4A89-91F9-409525397A73}" type="pres">
      <dgm:prSet presAssocID="{577C762D-F973-734A-B3AB-15241EC78C67}" presName="compNode" presStyleCnt="0"/>
      <dgm:spPr/>
    </dgm:pt>
    <dgm:pt modelId="{D95A9C37-4F34-45F3-8584-17202E1CD8CA}" type="pres">
      <dgm:prSet presAssocID="{577C762D-F973-734A-B3AB-15241EC78C67}" presName="bgRect" presStyleLbl="bgShp" presStyleIdx="0" presStyleCnt="5"/>
      <dgm:spPr>
        <a:solidFill>
          <a:schemeClr val="accent1">
            <a:tint val="40000"/>
            <a:hueOff val="0"/>
            <a:satOff val="0"/>
            <a:lumOff val="0"/>
          </a:schemeClr>
        </a:solidFill>
        <a:ln>
          <a:noFill/>
        </a:ln>
      </dgm:spPr>
    </dgm:pt>
    <dgm:pt modelId="{CA39EAFF-838C-4DDB-B951-8757E4DBC950}" type="pres">
      <dgm:prSet presAssocID="{577C762D-F973-734A-B3AB-15241EC78C6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728527BE-8EA1-47CD-B1FA-CE9B9529969E}" type="pres">
      <dgm:prSet presAssocID="{577C762D-F973-734A-B3AB-15241EC78C67}" presName="spaceRect" presStyleCnt="0"/>
      <dgm:spPr/>
    </dgm:pt>
    <dgm:pt modelId="{BC7CB646-C90C-4962-9772-784ABDA891AA}" type="pres">
      <dgm:prSet presAssocID="{577C762D-F973-734A-B3AB-15241EC78C67}" presName="parTx" presStyleLbl="revTx" presStyleIdx="0" presStyleCnt="5">
        <dgm:presLayoutVars>
          <dgm:chMax val="0"/>
          <dgm:chPref val="0"/>
        </dgm:presLayoutVars>
      </dgm:prSet>
      <dgm:spPr/>
    </dgm:pt>
    <dgm:pt modelId="{0ED6D345-EE5C-4F05-BE3D-DCEB2965393C}" type="pres">
      <dgm:prSet presAssocID="{FCF4B3B2-BDB4-8144-B028-3EDB552D7E1D}" presName="sibTrans" presStyleCnt="0"/>
      <dgm:spPr/>
    </dgm:pt>
    <dgm:pt modelId="{A51B37C6-B17C-429B-BAF5-E18FD64AC8C3}" type="pres">
      <dgm:prSet presAssocID="{8C3C7E20-A074-E647-9374-362E2C4500DF}" presName="compNode" presStyleCnt="0"/>
      <dgm:spPr/>
    </dgm:pt>
    <dgm:pt modelId="{DB963F8E-144C-4F46-8F56-3D555ED3EE58}" type="pres">
      <dgm:prSet presAssocID="{8C3C7E20-A074-E647-9374-362E2C4500DF}" presName="bgRect" presStyleLbl="bgShp" presStyleIdx="1" presStyleCnt="5"/>
      <dgm:spPr/>
    </dgm:pt>
    <dgm:pt modelId="{BCE35E70-DAF8-4758-83B6-0D440901B370}" type="pres">
      <dgm:prSet presAssocID="{8C3C7E20-A074-E647-9374-362E2C4500D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EB9AB7D6-E644-443D-BD33-A084F04940AB}" type="pres">
      <dgm:prSet presAssocID="{8C3C7E20-A074-E647-9374-362E2C4500DF}" presName="spaceRect" presStyleCnt="0"/>
      <dgm:spPr/>
    </dgm:pt>
    <dgm:pt modelId="{438B2A8F-1454-4BC9-940A-40B2565883F9}" type="pres">
      <dgm:prSet presAssocID="{8C3C7E20-A074-E647-9374-362E2C4500DF}" presName="parTx" presStyleLbl="revTx" presStyleIdx="1" presStyleCnt="5">
        <dgm:presLayoutVars>
          <dgm:chMax val="0"/>
          <dgm:chPref val="0"/>
        </dgm:presLayoutVars>
      </dgm:prSet>
      <dgm:spPr/>
    </dgm:pt>
    <dgm:pt modelId="{09754B95-2E0B-4D62-8BDB-C7CE595A25D9}" type="pres">
      <dgm:prSet presAssocID="{E86955BB-59F6-2744-B9FC-A08E2DCE2898}" presName="sibTrans" presStyleCnt="0"/>
      <dgm:spPr/>
    </dgm:pt>
    <dgm:pt modelId="{1E982192-77A1-438C-9697-8788CD857261}" type="pres">
      <dgm:prSet presAssocID="{6BB0FC69-30AF-9C40-BCA2-FC3751943BDA}" presName="compNode" presStyleCnt="0"/>
      <dgm:spPr/>
    </dgm:pt>
    <dgm:pt modelId="{2DF74E82-0585-455C-99FA-44E76CB2E75A}" type="pres">
      <dgm:prSet presAssocID="{6BB0FC69-30AF-9C40-BCA2-FC3751943BDA}" presName="bgRect" presStyleLbl="bgShp" presStyleIdx="2" presStyleCnt="5"/>
      <dgm:spPr/>
    </dgm:pt>
    <dgm:pt modelId="{7E5A2A35-EDFE-4843-AB6B-4FBF325A5BFB}" type="pres">
      <dgm:prSet presAssocID="{6BB0FC69-30AF-9C40-BCA2-FC3751943BD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F63F1644-AE98-451E-A0CA-D63205C3701C}" type="pres">
      <dgm:prSet presAssocID="{6BB0FC69-30AF-9C40-BCA2-FC3751943BDA}" presName="spaceRect" presStyleCnt="0"/>
      <dgm:spPr/>
    </dgm:pt>
    <dgm:pt modelId="{5BD94702-8D72-4E44-A2C7-33D01515D716}" type="pres">
      <dgm:prSet presAssocID="{6BB0FC69-30AF-9C40-BCA2-FC3751943BDA}" presName="parTx" presStyleLbl="revTx" presStyleIdx="2" presStyleCnt="5">
        <dgm:presLayoutVars>
          <dgm:chMax val="0"/>
          <dgm:chPref val="0"/>
        </dgm:presLayoutVars>
      </dgm:prSet>
      <dgm:spPr/>
    </dgm:pt>
    <dgm:pt modelId="{3EE929BA-AD41-4B20-BE80-9F208F60D099}" type="pres">
      <dgm:prSet presAssocID="{4A5C810A-3843-8445-94F3-A34C6F898437}" presName="sibTrans" presStyleCnt="0"/>
      <dgm:spPr/>
    </dgm:pt>
    <dgm:pt modelId="{7EE5781F-50E6-4B61-8C98-B5DD657A3E40}" type="pres">
      <dgm:prSet presAssocID="{7BAB7F13-74D9-DB4D-B060-AFB17CEBAA1F}" presName="compNode" presStyleCnt="0"/>
      <dgm:spPr/>
    </dgm:pt>
    <dgm:pt modelId="{A8CF8426-741F-4CFD-ACF1-2B71B7988296}" type="pres">
      <dgm:prSet presAssocID="{7BAB7F13-74D9-DB4D-B060-AFB17CEBAA1F}" presName="bgRect" presStyleLbl="bgShp" presStyleIdx="3" presStyleCnt="5"/>
      <dgm:spPr/>
    </dgm:pt>
    <dgm:pt modelId="{9B6FBD10-D970-46B4-9E3A-AED8CDA8A757}" type="pres">
      <dgm:prSet presAssocID="{7BAB7F13-74D9-DB4D-B060-AFB17CEBAA1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E7F1E326-605A-4CE1-A657-3C0A2963C677}" type="pres">
      <dgm:prSet presAssocID="{7BAB7F13-74D9-DB4D-B060-AFB17CEBAA1F}" presName="spaceRect" presStyleCnt="0"/>
      <dgm:spPr/>
    </dgm:pt>
    <dgm:pt modelId="{95CD563B-C7C4-4957-A37C-C24F0B94F93B}" type="pres">
      <dgm:prSet presAssocID="{7BAB7F13-74D9-DB4D-B060-AFB17CEBAA1F}" presName="parTx" presStyleLbl="revTx" presStyleIdx="3" presStyleCnt="5">
        <dgm:presLayoutVars>
          <dgm:chMax val="0"/>
          <dgm:chPref val="0"/>
        </dgm:presLayoutVars>
      </dgm:prSet>
      <dgm:spPr/>
    </dgm:pt>
    <dgm:pt modelId="{02B85CC3-DD3D-478E-AA14-8F3924FF5BB3}" type="pres">
      <dgm:prSet presAssocID="{8C6B76B7-E140-1549-9EE6-410D2B5C9D6C}" presName="sibTrans" presStyleCnt="0"/>
      <dgm:spPr/>
    </dgm:pt>
    <dgm:pt modelId="{F6E87998-BFC3-4AD5-B005-90DC9A44142D}" type="pres">
      <dgm:prSet presAssocID="{46D8E6FD-D4B6-B540-91B5-467AA21DE58E}" presName="compNode" presStyleCnt="0"/>
      <dgm:spPr/>
    </dgm:pt>
    <dgm:pt modelId="{5D86F601-B9D5-4D78-ABC2-41F353E14946}" type="pres">
      <dgm:prSet presAssocID="{46D8E6FD-D4B6-B540-91B5-467AA21DE58E}" presName="bgRect" presStyleLbl="bgShp" presStyleIdx="4" presStyleCnt="5"/>
      <dgm:spPr/>
    </dgm:pt>
    <dgm:pt modelId="{4F560010-8593-428D-A5C2-2A17790040A9}" type="pres">
      <dgm:prSet presAssocID="{46D8E6FD-D4B6-B540-91B5-467AA21DE58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A60AB69E-F6E4-4D24-81B7-28342BFD5EEF}" type="pres">
      <dgm:prSet presAssocID="{46D8E6FD-D4B6-B540-91B5-467AA21DE58E}" presName="spaceRect" presStyleCnt="0"/>
      <dgm:spPr/>
    </dgm:pt>
    <dgm:pt modelId="{8E36B66F-BC9D-42EB-8CE6-8C53708314D9}" type="pres">
      <dgm:prSet presAssocID="{46D8E6FD-D4B6-B540-91B5-467AA21DE58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2CC1431B-E3AE-7045-8AE6-DB3421FD4B3D}" srcId="{E3806AB5-D100-734E-800E-A81E9D704B89}" destId="{46D8E6FD-D4B6-B540-91B5-467AA21DE58E}" srcOrd="4" destOrd="0" parTransId="{A272E1C7-5AD2-CC4E-96D0-59318F102628}" sibTransId="{8BA87FBB-DCBE-8B4B-B822-96224D0F15BB}"/>
    <dgm:cxn modelId="{A2CD032B-4B68-DF4F-AEEA-30C198C22E1D}" srcId="{E3806AB5-D100-734E-800E-A81E9D704B89}" destId="{7BAB7F13-74D9-DB4D-B060-AFB17CEBAA1F}" srcOrd="3" destOrd="0" parTransId="{8AD63248-5790-C048-AAF3-18D79405330E}" sibTransId="{8C6B76B7-E140-1549-9EE6-410D2B5C9D6C}"/>
    <dgm:cxn modelId="{1F30642D-49DC-F348-A1FB-F68998021045}" srcId="{E3806AB5-D100-734E-800E-A81E9D704B89}" destId="{8C3C7E20-A074-E647-9374-362E2C4500DF}" srcOrd="1" destOrd="0" parTransId="{25E74E6C-9EF9-374F-BBED-07029B0525BD}" sibTransId="{E86955BB-59F6-2744-B9FC-A08E2DCE2898}"/>
    <dgm:cxn modelId="{FF9F5F32-DD71-F347-AD93-684C3FB7B140}" type="presOf" srcId="{7BAB7F13-74D9-DB4D-B060-AFB17CEBAA1F}" destId="{95CD563B-C7C4-4957-A37C-C24F0B94F93B}" srcOrd="0" destOrd="0" presId="urn:microsoft.com/office/officeart/2018/2/layout/IconVerticalSolidList"/>
    <dgm:cxn modelId="{3D135B3C-D444-6C43-8AF2-351322E040A1}" type="presOf" srcId="{E3806AB5-D100-734E-800E-A81E9D704B89}" destId="{929B243B-69B9-4F3A-B24A-6293310CE260}" srcOrd="0" destOrd="0" presId="urn:microsoft.com/office/officeart/2018/2/layout/IconVerticalSolidList"/>
    <dgm:cxn modelId="{4F045D49-974E-7A41-930A-CEE4E1D5F944}" type="presOf" srcId="{6BB0FC69-30AF-9C40-BCA2-FC3751943BDA}" destId="{5BD94702-8D72-4E44-A2C7-33D01515D716}" srcOrd="0" destOrd="0" presId="urn:microsoft.com/office/officeart/2018/2/layout/IconVerticalSolidList"/>
    <dgm:cxn modelId="{EC3C1755-A59C-DD43-A4E0-26906C5C6563}" srcId="{E3806AB5-D100-734E-800E-A81E9D704B89}" destId="{577C762D-F973-734A-B3AB-15241EC78C67}" srcOrd="0" destOrd="0" parTransId="{5B9AAB0D-BD51-3147-88AB-EDEDF910F51C}" sibTransId="{FCF4B3B2-BDB4-8144-B028-3EDB552D7E1D}"/>
    <dgm:cxn modelId="{32D779BD-608A-AD46-9A4D-735A5B4DA624}" srcId="{E3806AB5-D100-734E-800E-A81E9D704B89}" destId="{6BB0FC69-30AF-9C40-BCA2-FC3751943BDA}" srcOrd="2" destOrd="0" parTransId="{25B2D14C-31B9-AC45-82DC-FD3143C4F88E}" sibTransId="{4A5C810A-3843-8445-94F3-A34C6F898437}"/>
    <dgm:cxn modelId="{76DDAECB-F236-CE48-8CA9-8DB393E78A0F}" type="presOf" srcId="{46D8E6FD-D4B6-B540-91B5-467AA21DE58E}" destId="{8E36B66F-BC9D-42EB-8CE6-8C53708314D9}" srcOrd="0" destOrd="0" presId="urn:microsoft.com/office/officeart/2018/2/layout/IconVerticalSolidList"/>
    <dgm:cxn modelId="{31B649D7-4D48-0F43-9CEC-EEFD1FC260C1}" type="presOf" srcId="{8C3C7E20-A074-E647-9374-362E2C4500DF}" destId="{438B2A8F-1454-4BC9-940A-40B2565883F9}" srcOrd="0" destOrd="0" presId="urn:microsoft.com/office/officeart/2018/2/layout/IconVerticalSolidList"/>
    <dgm:cxn modelId="{0C9E18ED-9BDC-464A-BE2B-FBC46FAD93DC}" type="presOf" srcId="{577C762D-F973-734A-B3AB-15241EC78C67}" destId="{BC7CB646-C90C-4962-9772-784ABDA891AA}" srcOrd="0" destOrd="0" presId="urn:microsoft.com/office/officeart/2018/2/layout/IconVerticalSolidList"/>
    <dgm:cxn modelId="{254CEC0E-8C27-2F41-A3DB-D38A51559FD0}" type="presParOf" srcId="{929B243B-69B9-4F3A-B24A-6293310CE260}" destId="{19C0495C-1A27-4A89-91F9-409525397A73}" srcOrd="0" destOrd="0" presId="urn:microsoft.com/office/officeart/2018/2/layout/IconVerticalSolidList"/>
    <dgm:cxn modelId="{D6486282-5181-6646-BE4D-3F221BF101E8}" type="presParOf" srcId="{19C0495C-1A27-4A89-91F9-409525397A73}" destId="{D95A9C37-4F34-45F3-8584-17202E1CD8CA}" srcOrd="0" destOrd="0" presId="urn:microsoft.com/office/officeart/2018/2/layout/IconVerticalSolidList"/>
    <dgm:cxn modelId="{8C21AB13-7BDB-9143-B2E1-86DCB555A44C}" type="presParOf" srcId="{19C0495C-1A27-4A89-91F9-409525397A73}" destId="{CA39EAFF-838C-4DDB-B951-8757E4DBC950}" srcOrd="1" destOrd="0" presId="urn:microsoft.com/office/officeart/2018/2/layout/IconVerticalSolidList"/>
    <dgm:cxn modelId="{942BB9F9-1E37-F646-BA2A-1DE3DD4277D1}" type="presParOf" srcId="{19C0495C-1A27-4A89-91F9-409525397A73}" destId="{728527BE-8EA1-47CD-B1FA-CE9B9529969E}" srcOrd="2" destOrd="0" presId="urn:microsoft.com/office/officeart/2018/2/layout/IconVerticalSolidList"/>
    <dgm:cxn modelId="{1EAC0D8B-E20B-0342-BCEF-E4A879C30CBC}" type="presParOf" srcId="{19C0495C-1A27-4A89-91F9-409525397A73}" destId="{BC7CB646-C90C-4962-9772-784ABDA891AA}" srcOrd="3" destOrd="0" presId="urn:microsoft.com/office/officeart/2018/2/layout/IconVerticalSolidList"/>
    <dgm:cxn modelId="{B8C2AEB3-2D10-0243-ABAD-927BAF66AB22}" type="presParOf" srcId="{929B243B-69B9-4F3A-B24A-6293310CE260}" destId="{0ED6D345-EE5C-4F05-BE3D-DCEB2965393C}" srcOrd="1" destOrd="0" presId="urn:microsoft.com/office/officeart/2018/2/layout/IconVerticalSolidList"/>
    <dgm:cxn modelId="{1711F764-F653-9043-9A5F-11C75D449092}" type="presParOf" srcId="{929B243B-69B9-4F3A-B24A-6293310CE260}" destId="{A51B37C6-B17C-429B-BAF5-E18FD64AC8C3}" srcOrd="2" destOrd="0" presId="urn:microsoft.com/office/officeart/2018/2/layout/IconVerticalSolidList"/>
    <dgm:cxn modelId="{73D91E75-E2EB-DE4A-A307-02DA6C8A6D28}" type="presParOf" srcId="{A51B37C6-B17C-429B-BAF5-E18FD64AC8C3}" destId="{DB963F8E-144C-4F46-8F56-3D555ED3EE58}" srcOrd="0" destOrd="0" presId="urn:microsoft.com/office/officeart/2018/2/layout/IconVerticalSolidList"/>
    <dgm:cxn modelId="{E23D87F5-A62D-3A42-8E15-949F2D92C5B7}" type="presParOf" srcId="{A51B37C6-B17C-429B-BAF5-E18FD64AC8C3}" destId="{BCE35E70-DAF8-4758-83B6-0D440901B370}" srcOrd="1" destOrd="0" presId="urn:microsoft.com/office/officeart/2018/2/layout/IconVerticalSolidList"/>
    <dgm:cxn modelId="{0524F52D-7DBC-9C43-8DFC-C0D6C763D911}" type="presParOf" srcId="{A51B37C6-B17C-429B-BAF5-E18FD64AC8C3}" destId="{EB9AB7D6-E644-443D-BD33-A084F04940AB}" srcOrd="2" destOrd="0" presId="urn:microsoft.com/office/officeart/2018/2/layout/IconVerticalSolidList"/>
    <dgm:cxn modelId="{CF7EE2D6-9FEA-9A4E-9E43-EACDB844DFF3}" type="presParOf" srcId="{A51B37C6-B17C-429B-BAF5-E18FD64AC8C3}" destId="{438B2A8F-1454-4BC9-940A-40B2565883F9}" srcOrd="3" destOrd="0" presId="urn:microsoft.com/office/officeart/2018/2/layout/IconVerticalSolidList"/>
    <dgm:cxn modelId="{EAB01F14-2D1A-E74C-AECA-C1B83CCBF4C5}" type="presParOf" srcId="{929B243B-69B9-4F3A-B24A-6293310CE260}" destId="{09754B95-2E0B-4D62-8BDB-C7CE595A25D9}" srcOrd="3" destOrd="0" presId="urn:microsoft.com/office/officeart/2018/2/layout/IconVerticalSolidList"/>
    <dgm:cxn modelId="{88BD45F0-1C27-CB4E-9665-211B7632AFC8}" type="presParOf" srcId="{929B243B-69B9-4F3A-B24A-6293310CE260}" destId="{1E982192-77A1-438C-9697-8788CD857261}" srcOrd="4" destOrd="0" presId="urn:microsoft.com/office/officeart/2018/2/layout/IconVerticalSolidList"/>
    <dgm:cxn modelId="{CEDA8A64-4CAB-4543-A695-0C806524056A}" type="presParOf" srcId="{1E982192-77A1-438C-9697-8788CD857261}" destId="{2DF74E82-0585-455C-99FA-44E76CB2E75A}" srcOrd="0" destOrd="0" presId="urn:microsoft.com/office/officeart/2018/2/layout/IconVerticalSolidList"/>
    <dgm:cxn modelId="{E776FDBD-1C3F-554A-8246-A416FCD3869C}" type="presParOf" srcId="{1E982192-77A1-438C-9697-8788CD857261}" destId="{7E5A2A35-EDFE-4843-AB6B-4FBF325A5BFB}" srcOrd="1" destOrd="0" presId="urn:microsoft.com/office/officeart/2018/2/layout/IconVerticalSolidList"/>
    <dgm:cxn modelId="{668D1E93-79D4-CC4C-990D-F51973825A85}" type="presParOf" srcId="{1E982192-77A1-438C-9697-8788CD857261}" destId="{F63F1644-AE98-451E-A0CA-D63205C3701C}" srcOrd="2" destOrd="0" presId="urn:microsoft.com/office/officeart/2018/2/layout/IconVerticalSolidList"/>
    <dgm:cxn modelId="{7B6C2373-77B6-CC4B-BBD7-3168AB4A972E}" type="presParOf" srcId="{1E982192-77A1-438C-9697-8788CD857261}" destId="{5BD94702-8D72-4E44-A2C7-33D01515D716}" srcOrd="3" destOrd="0" presId="urn:microsoft.com/office/officeart/2018/2/layout/IconVerticalSolidList"/>
    <dgm:cxn modelId="{01560BFA-BEDA-1342-82F2-016BD4F3B880}" type="presParOf" srcId="{929B243B-69B9-4F3A-B24A-6293310CE260}" destId="{3EE929BA-AD41-4B20-BE80-9F208F60D099}" srcOrd="5" destOrd="0" presId="urn:microsoft.com/office/officeart/2018/2/layout/IconVerticalSolidList"/>
    <dgm:cxn modelId="{1780EE4F-9FD6-B246-80E4-E4C89A4D6A0A}" type="presParOf" srcId="{929B243B-69B9-4F3A-B24A-6293310CE260}" destId="{7EE5781F-50E6-4B61-8C98-B5DD657A3E40}" srcOrd="6" destOrd="0" presId="urn:microsoft.com/office/officeart/2018/2/layout/IconVerticalSolidList"/>
    <dgm:cxn modelId="{D41819D1-48F5-464B-99BE-1C6E0F766ACD}" type="presParOf" srcId="{7EE5781F-50E6-4B61-8C98-B5DD657A3E40}" destId="{A8CF8426-741F-4CFD-ACF1-2B71B7988296}" srcOrd="0" destOrd="0" presId="urn:microsoft.com/office/officeart/2018/2/layout/IconVerticalSolidList"/>
    <dgm:cxn modelId="{7A238BCA-DC67-7E4B-802C-B66795DEC408}" type="presParOf" srcId="{7EE5781F-50E6-4B61-8C98-B5DD657A3E40}" destId="{9B6FBD10-D970-46B4-9E3A-AED8CDA8A757}" srcOrd="1" destOrd="0" presId="urn:microsoft.com/office/officeart/2018/2/layout/IconVerticalSolidList"/>
    <dgm:cxn modelId="{EB818C5E-5B1F-9248-BCE4-D2633E4756E9}" type="presParOf" srcId="{7EE5781F-50E6-4B61-8C98-B5DD657A3E40}" destId="{E7F1E326-605A-4CE1-A657-3C0A2963C677}" srcOrd="2" destOrd="0" presId="urn:microsoft.com/office/officeart/2018/2/layout/IconVerticalSolidList"/>
    <dgm:cxn modelId="{829CEF92-BFE3-FA4F-9148-ADAE97232721}" type="presParOf" srcId="{7EE5781F-50E6-4B61-8C98-B5DD657A3E40}" destId="{95CD563B-C7C4-4957-A37C-C24F0B94F93B}" srcOrd="3" destOrd="0" presId="urn:microsoft.com/office/officeart/2018/2/layout/IconVerticalSolidList"/>
    <dgm:cxn modelId="{80C64123-5867-6D45-B359-3C5C0204DBC7}" type="presParOf" srcId="{929B243B-69B9-4F3A-B24A-6293310CE260}" destId="{02B85CC3-DD3D-478E-AA14-8F3924FF5BB3}" srcOrd="7" destOrd="0" presId="urn:microsoft.com/office/officeart/2018/2/layout/IconVerticalSolidList"/>
    <dgm:cxn modelId="{580E34BB-F673-CE4F-A1A6-7D92A0C990E5}" type="presParOf" srcId="{929B243B-69B9-4F3A-B24A-6293310CE260}" destId="{F6E87998-BFC3-4AD5-B005-90DC9A44142D}" srcOrd="8" destOrd="0" presId="urn:microsoft.com/office/officeart/2018/2/layout/IconVerticalSolidList"/>
    <dgm:cxn modelId="{EE1F1856-DA0A-3940-A002-B73AAC67BC8E}" type="presParOf" srcId="{F6E87998-BFC3-4AD5-B005-90DC9A44142D}" destId="{5D86F601-B9D5-4D78-ABC2-41F353E14946}" srcOrd="0" destOrd="0" presId="urn:microsoft.com/office/officeart/2018/2/layout/IconVerticalSolidList"/>
    <dgm:cxn modelId="{5E164BFD-4CFD-2F4D-BF2C-93044B05ADFA}" type="presParOf" srcId="{F6E87998-BFC3-4AD5-B005-90DC9A44142D}" destId="{4F560010-8593-428D-A5C2-2A17790040A9}" srcOrd="1" destOrd="0" presId="urn:microsoft.com/office/officeart/2018/2/layout/IconVerticalSolidList"/>
    <dgm:cxn modelId="{8693ACE7-CC9F-A149-9049-B1423E4EDBBB}" type="presParOf" srcId="{F6E87998-BFC3-4AD5-B005-90DC9A44142D}" destId="{A60AB69E-F6E4-4D24-81B7-28342BFD5EEF}" srcOrd="2" destOrd="0" presId="urn:microsoft.com/office/officeart/2018/2/layout/IconVerticalSolidList"/>
    <dgm:cxn modelId="{AE98CE96-A94B-5C4F-9452-5DA762DDDE9D}" type="presParOf" srcId="{F6E87998-BFC3-4AD5-B005-90DC9A44142D}" destId="{8E36B66F-BC9D-42EB-8CE6-8C53708314D9}" srcOrd="3" destOrd="0" presId="urn:microsoft.com/office/officeart/2018/2/layout/IconVerticalSolidList"/>
  </dgm:cxnLst>
  <dgm:bg>
    <a:pattFill prst="pct50">
      <a:fgClr>
        <a:schemeClr val="accent1">
          <a:tint val="40000"/>
          <a:hueOff val="0"/>
          <a:satOff val="0"/>
          <a:lumOff val="0"/>
        </a:schemeClr>
      </a:fgClr>
      <a:bgClr>
        <a:schemeClr val="bg1"/>
      </a:bgClr>
    </a:patt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82680A-228B-8445-B90F-441DCEA41233}">
      <dsp:nvSpPr>
        <dsp:cNvPr id="0" name=""/>
        <dsp:cNvSpPr/>
      </dsp:nvSpPr>
      <dsp:spPr>
        <a:xfrm>
          <a:off x="11662" y="697634"/>
          <a:ext cx="1580522" cy="474156"/>
        </a:xfrm>
        <a:prstGeom prst="chevron">
          <a:avLst>
            <a:gd name="adj" fmla="val 3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8545" tIns="58545" rIns="58545" bIns="5854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What</a:t>
          </a:r>
        </a:p>
      </dsp:txBody>
      <dsp:txXfrm>
        <a:off x="153909" y="697634"/>
        <a:ext cx="1296028" cy="474156"/>
      </dsp:txXfrm>
    </dsp:sp>
    <dsp:sp modelId="{30404395-7FCF-584D-9CAD-4C102BBBBD8A}">
      <dsp:nvSpPr>
        <dsp:cNvPr id="0" name=""/>
        <dsp:cNvSpPr/>
      </dsp:nvSpPr>
      <dsp:spPr>
        <a:xfrm>
          <a:off x="11662" y="1171791"/>
          <a:ext cx="1438275" cy="2674453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656" tIns="113656" rIns="113656" bIns="227311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30% decline in in-store sales affecting business performance.</a:t>
          </a:r>
        </a:p>
      </dsp:txBody>
      <dsp:txXfrm>
        <a:off x="11662" y="1171791"/>
        <a:ext cx="1438275" cy="2674453"/>
      </dsp:txXfrm>
    </dsp:sp>
    <dsp:sp modelId="{59B99E74-7C4D-E446-9061-582743A28457}">
      <dsp:nvSpPr>
        <dsp:cNvPr id="0" name=""/>
        <dsp:cNvSpPr/>
      </dsp:nvSpPr>
      <dsp:spPr>
        <a:xfrm>
          <a:off x="1538415" y="697634"/>
          <a:ext cx="1580522" cy="474156"/>
        </a:xfrm>
        <a:prstGeom prst="chevron">
          <a:avLst>
            <a:gd name="adj" fmla="val 30000"/>
          </a:avLst>
        </a:prstGeom>
        <a:solidFill>
          <a:schemeClr val="accent3">
            <a:hueOff val="1009855"/>
            <a:satOff val="6090"/>
            <a:lumOff val="-3692"/>
            <a:alphaOff val="0"/>
          </a:schemeClr>
        </a:solidFill>
        <a:ln w="15875" cap="rnd" cmpd="sng" algn="ctr">
          <a:solidFill>
            <a:schemeClr val="accent3">
              <a:hueOff val="1009855"/>
              <a:satOff val="6090"/>
              <a:lumOff val="-369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8545" tIns="58545" rIns="58545" bIns="5854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Why</a:t>
          </a:r>
        </a:p>
      </dsp:txBody>
      <dsp:txXfrm>
        <a:off x="1680662" y="697634"/>
        <a:ext cx="1296028" cy="474156"/>
      </dsp:txXfrm>
    </dsp:sp>
    <dsp:sp modelId="{4F69D7A3-33E1-D047-96A4-00309619D204}">
      <dsp:nvSpPr>
        <dsp:cNvPr id="0" name=""/>
        <dsp:cNvSpPr/>
      </dsp:nvSpPr>
      <dsp:spPr>
        <a:xfrm>
          <a:off x="1538415" y="1171791"/>
          <a:ext cx="1438275" cy="2674453"/>
        </a:xfrm>
        <a:prstGeom prst="rect">
          <a:avLst/>
        </a:prstGeom>
        <a:solidFill>
          <a:schemeClr val="accent3">
            <a:tint val="40000"/>
            <a:alpha val="90000"/>
            <a:hueOff val="871057"/>
            <a:satOff val="-4455"/>
            <a:lumOff val="-620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871057"/>
              <a:satOff val="-4455"/>
              <a:lumOff val="-62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656" tIns="113656" rIns="113656" bIns="227311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Increased online  competition, rising supply costs and changes in consumer behaviour (Kotler et al., 2020; Porter, 2008)</a:t>
          </a:r>
        </a:p>
      </dsp:txBody>
      <dsp:txXfrm>
        <a:off x="1538415" y="1171791"/>
        <a:ext cx="1438275" cy="2674453"/>
      </dsp:txXfrm>
    </dsp:sp>
    <dsp:sp modelId="{0A5D697E-3936-DB42-9C63-6051C54FA661}">
      <dsp:nvSpPr>
        <dsp:cNvPr id="0" name=""/>
        <dsp:cNvSpPr/>
      </dsp:nvSpPr>
      <dsp:spPr>
        <a:xfrm>
          <a:off x="3065169" y="697634"/>
          <a:ext cx="1580522" cy="474156"/>
        </a:xfrm>
        <a:prstGeom prst="chevron">
          <a:avLst>
            <a:gd name="adj" fmla="val 30000"/>
          </a:avLst>
        </a:prstGeom>
        <a:solidFill>
          <a:schemeClr val="accent3">
            <a:hueOff val="2019711"/>
            <a:satOff val="12180"/>
            <a:lumOff val="-7385"/>
            <a:alphaOff val="0"/>
          </a:schemeClr>
        </a:solidFill>
        <a:ln w="15875" cap="rnd" cmpd="sng" algn="ctr">
          <a:solidFill>
            <a:schemeClr val="accent3">
              <a:hueOff val="2019711"/>
              <a:satOff val="12180"/>
              <a:lumOff val="-738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8545" tIns="58545" rIns="58545" bIns="5854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Where</a:t>
          </a: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?</a:t>
          </a:r>
        </a:p>
      </dsp:txBody>
      <dsp:txXfrm>
        <a:off x="3207416" y="697634"/>
        <a:ext cx="1296028" cy="474156"/>
      </dsp:txXfrm>
    </dsp:sp>
    <dsp:sp modelId="{F533912F-8883-7F41-ABC7-E0E0EA85B45C}">
      <dsp:nvSpPr>
        <dsp:cNvPr id="0" name=""/>
        <dsp:cNvSpPr/>
      </dsp:nvSpPr>
      <dsp:spPr>
        <a:xfrm>
          <a:off x="3065169" y="1171791"/>
          <a:ext cx="1438275" cy="2674453"/>
        </a:xfrm>
        <a:prstGeom prst="rect">
          <a:avLst/>
        </a:prstGeom>
        <a:solidFill>
          <a:schemeClr val="accent3">
            <a:tint val="40000"/>
            <a:alpha val="90000"/>
            <a:hueOff val="1742114"/>
            <a:satOff val="-8910"/>
            <a:lumOff val="-1240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1742114"/>
              <a:satOff val="-8910"/>
              <a:lumOff val="-124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656" tIns="113656" rIns="113656" bIns="227311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Green Haven Florists, </a:t>
          </a: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High Street, Norwich, UK</a:t>
          </a:r>
        </a:p>
      </dsp:txBody>
      <dsp:txXfrm>
        <a:off x="3065169" y="1171791"/>
        <a:ext cx="1438275" cy="2674453"/>
      </dsp:txXfrm>
    </dsp:sp>
    <dsp:sp modelId="{E1473223-ACF1-3142-8CF8-2AF9FC1B3A43}">
      <dsp:nvSpPr>
        <dsp:cNvPr id="0" name=""/>
        <dsp:cNvSpPr/>
      </dsp:nvSpPr>
      <dsp:spPr>
        <a:xfrm>
          <a:off x="4591922" y="697634"/>
          <a:ext cx="1580522" cy="474156"/>
        </a:xfrm>
        <a:prstGeom prst="chevron">
          <a:avLst>
            <a:gd name="adj" fmla="val 30000"/>
          </a:avLst>
        </a:prstGeom>
        <a:solidFill>
          <a:schemeClr val="accent3">
            <a:hueOff val="3029566"/>
            <a:satOff val="18270"/>
            <a:lumOff val="-11077"/>
            <a:alphaOff val="0"/>
          </a:schemeClr>
        </a:solidFill>
        <a:ln w="15875" cap="rnd" cmpd="sng" algn="ctr">
          <a:solidFill>
            <a:schemeClr val="accent3">
              <a:hueOff val="3029566"/>
              <a:satOff val="18270"/>
              <a:lumOff val="-110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8545" tIns="58545" rIns="58545" bIns="5854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When</a:t>
          </a: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sp:txBody>
      <dsp:txXfrm>
        <a:off x="4734169" y="697634"/>
        <a:ext cx="1296028" cy="474156"/>
      </dsp:txXfrm>
    </dsp:sp>
    <dsp:sp modelId="{EAD68BB8-759C-0C4C-8185-364B639C9968}">
      <dsp:nvSpPr>
        <dsp:cNvPr id="0" name=""/>
        <dsp:cNvSpPr/>
      </dsp:nvSpPr>
      <dsp:spPr>
        <a:xfrm>
          <a:off x="4591922" y="1171791"/>
          <a:ext cx="1438275" cy="2674453"/>
        </a:xfrm>
        <a:prstGeom prst="rect">
          <a:avLst/>
        </a:prstGeom>
        <a:solidFill>
          <a:schemeClr val="accent3">
            <a:tint val="40000"/>
            <a:alpha val="90000"/>
            <a:hueOff val="2613171"/>
            <a:satOff val="-13365"/>
            <a:lumOff val="-1860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2613171"/>
              <a:satOff val="-13365"/>
              <a:lumOff val="-186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656" tIns="113656" rIns="113656" bIns="227311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Over the past 12 months</a:t>
          </a:r>
        </a:p>
      </dsp:txBody>
      <dsp:txXfrm>
        <a:off x="4591922" y="1171791"/>
        <a:ext cx="1438275" cy="2674453"/>
      </dsp:txXfrm>
    </dsp:sp>
    <dsp:sp modelId="{0A3C7375-46BA-9142-9FB9-1BF3262096CF}">
      <dsp:nvSpPr>
        <dsp:cNvPr id="0" name=""/>
        <dsp:cNvSpPr/>
      </dsp:nvSpPr>
      <dsp:spPr>
        <a:xfrm>
          <a:off x="6118676" y="697634"/>
          <a:ext cx="1580522" cy="474156"/>
        </a:xfrm>
        <a:prstGeom prst="chevron">
          <a:avLst>
            <a:gd name="adj" fmla="val 30000"/>
          </a:avLst>
        </a:prstGeom>
        <a:solidFill>
          <a:schemeClr val="accent3">
            <a:hueOff val="4039422"/>
            <a:satOff val="24360"/>
            <a:lumOff val="-14770"/>
            <a:alphaOff val="0"/>
          </a:schemeClr>
        </a:solidFill>
        <a:ln w="15875" cap="rnd" cmpd="sng" algn="ctr">
          <a:solidFill>
            <a:schemeClr val="accent3">
              <a:hueOff val="4039422"/>
              <a:satOff val="24360"/>
              <a:lumOff val="-1477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8545" tIns="58545" rIns="58545" bIns="5854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Who</a:t>
          </a:r>
        </a:p>
      </dsp:txBody>
      <dsp:txXfrm>
        <a:off x="6260923" y="697634"/>
        <a:ext cx="1296028" cy="474156"/>
      </dsp:txXfrm>
    </dsp:sp>
    <dsp:sp modelId="{3ED55A42-5532-D340-8D65-C018C86762A5}">
      <dsp:nvSpPr>
        <dsp:cNvPr id="0" name=""/>
        <dsp:cNvSpPr/>
      </dsp:nvSpPr>
      <dsp:spPr>
        <a:xfrm>
          <a:off x="6118676" y="1171791"/>
          <a:ext cx="1438275" cy="2674453"/>
        </a:xfrm>
        <a:prstGeom prst="rect">
          <a:avLst/>
        </a:prstGeom>
        <a:solidFill>
          <a:schemeClr val="accent3">
            <a:tint val="40000"/>
            <a:alpha val="90000"/>
            <a:hueOff val="3484228"/>
            <a:satOff val="-17820"/>
            <a:lumOff val="-2481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3484228"/>
              <a:satOff val="-17820"/>
              <a:lumOff val="-248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656" tIns="113656" rIns="113656" bIns="227311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Business owners (Liam and Priya Patel), employees and customers</a:t>
          </a:r>
        </a:p>
      </dsp:txBody>
      <dsp:txXfrm>
        <a:off x="6118676" y="1171791"/>
        <a:ext cx="1438275" cy="2674453"/>
      </dsp:txXfrm>
    </dsp:sp>
    <dsp:sp modelId="{AF0D0CAC-0E2B-784B-90EA-BA1F5E735F65}">
      <dsp:nvSpPr>
        <dsp:cNvPr id="0" name=""/>
        <dsp:cNvSpPr/>
      </dsp:nvSpPr>
      <dsp:spPr>
        <a:xfrm>
          <a:off x="7645429" y="697634"/>
          <a:ext cx="1580522" cy="474156"/>
        </a:xfrm>
        <a:prstGeom prst="chevron">
          <a:avLst>
            <a:gd name="adj" fmla="val 30000"/>
          </a:avLst>
        </a:prstGeom>
        <a:solidFill>
          <a:schemeClr val="accent3">
            <a:hueOff val="5049277"/>
            <a:satOff val="30450"/>
            <a:lumOff val="-18462"/>
            <a:alphaOff val="0"/>
          </a:schemeClr>
        </a:solidFill>
        <a:ln w="15875" cap="rnd" cmpd="sng" algn="ctr">
          <a:solidFill>
            <a:schemeClr val="accent3">
              <a:hueOff val="5049277"/>
              <a:satOff val="30450"/>
              <a:lumOff val="-1846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8545" tIns="58545" rIns="58545" bIns="5854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How</a:t>
          </a:r>
        </a:p>
      </dsp:txBody>
      <dsp:txXfrm>
        <a:off x="7787676" y="697634"/>
        <a:ext cx="1296028" cy="474156"/>
      </dsp:txXfrm>
    </dsp:sp>
    <dsp:sp modelId="{1850F622-7B57-CE4A-A413-8586B65709FF}">
      <dsp:nvSpPr>
        <dsp:cNvPr id="0" name=""/>
        <dsp:cNvSpPr/>
      </dsp:nvSpPr>
      <dsp:spPr>
        <a:xfrm>
          <a:off x="7645429" y="1171791"/>
          <a:ext cx="1438275" cy="2674453"/>
        </a:xfrm>
        <a:prstGeom prst="rect">
          <a:avLst/>
        </a:prstGeom>
        <a:solidFill>
          <a:schemeClr val="accent3">
            <a:tint val="40000"/>
            <a:alpha val="90000"/>
            <a:hueOff val="4355284"/>
            <a:satOff val="-22275"/>
            <a:lumOff val="-3101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4355284"/>
              <a:satOff val="-22275"/>
              <a:lumOff val="-310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656" tIns="113656" rIns="113656" bIns="227311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Shift towards online shopping and limited digital marketing adaptation.</a:t>
          </a:r>
        </a:p>
      </dsp:txBody>
      <dsp:txXfrm>
        <a:off x="7645429" y="1171791"/>
        <a:ext cx="1438275" cy="2674453"/>
      </dsp:txXfrm>
    </dsp:sp>
    <dsp:sp modelId="{C86AA40A-C78D-4545-9E1E-E24F95035091}">
      <dsp:nvSpPr>
        <dsp:cNvPr id="0" name=""/>
        <dsp:cNvSpPr/>
      </dsp:nvSpPr>
      <dsp:spPr>
        <a:xfrm>
          <a:off x="9172183" y="697634"/>
          <a:ext cx="1580522" cy="474156"/>
        </a:xfrm>
        <a:prstGeom prst="chevron">
          <a:avLst>
            <a:gd name="adj" fmla="val 30000"/>
          </a:avLst>
        </a:prstGeom>
        <a:solidFill>
          <a:schemeClr val="accent3">
            <a:hueOff val="6059133"/>
            <a:satOff val="36540"/>
            <a:lumOff val="-22155"/>
            <a:alphaOff val="0"/>
          </a:schemeClr>
        </a:solidFill>
        <a:ln w="15875" cap="rnd" cmpd="sng" algn="ctr">
          <a:solidFill>
            <a:schemeClr val="accent3">
              <a:hueOff val="6059133"/>
              <a:satOff val="36540"/>
              <a:lumOff val="-2215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8545" tIns="58545" rIns="58545" bIns="5854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How much?</a:t>
          </a:r>
        </a:p>
      </dsp:txBody>
      <dsp:txXfrm>
        <a:off x="9314430" y="697634"/>
        <a:ext cx="1296028" cy="474156"/>
      </dsp:txXfrm>
    </dsp:sp>
    <dsp:sp modelId="{E2AA1818-8A9C-FB4A-8BAA-122ACF568C45}">
      <dsp:nvSpPr>
        <dsp:cNvPr id="0" name=""/>
        <dsp:cNvSpPr/>
      </dsp:nvSpPr>
      <dsp:spPr>
        <a:xfrm>
          <a:off x="9172183" y="1171791"/>
          <a:ext cx="1438275" cy="2674453"/>
        </a:xfrm>
        <a:prstGeom prst="rect">
          <a:avLst/>
        </a:prstGeom>
        <a:solidFill>
          <a:schemeClr val="accent3">
            <a:tint val="40000"/>
            <a:alpha val="90000"/>
            <a:hueOff val="5226341"/>
            <a:satOff val="-26730"/>
            <a:lumOff val="-3721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5226341"/>
              <a:satOff val="-26730"/>
              <a:lumOff val="-372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656" tIns="113656" rIns="113656" bIns="227311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Approximately a 30% decrease in in-store sales, impacting profitability</a:t>
          </a:r>
        </a:p>
      </dsp:txBody>
      <dsp:txXfrm>
        <a:off x="9172183" y="1171791"/>
        <a:ext cx="1438275" cy="26744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0E0EDE-447F-234E-872A-9AF5F2E36A72}">
      <dsp:nvSpPr>
        <dsp:cNvPr id="0" name=""/>
        <dsp:cNvSpPr/>
      </dsp:nvSpPr>
      <dsp:spPr>
        <a:xfrm>
          <a:off x="4293788" y="2795153"/>
          <a:ext cx="359011" cy="131392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79505" y="0"/>
              </a:lnTo>
              <a:lnTo>
                <a:pt x="179505" y="1313920"/>
              </a:lnTo>
              <a:lnTo>
                <a:pt x="359011" y="1313920"/>
              </a:lnTo>
            </a:path>
          </a:pathLst>
        </a:custGeom>
        <a:noFill/>
        <a:ln w="15875" cap="rnd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439242" y="3418061"/>
        <a:ext cx="68104" cy="68104"/>
      </dsp:txXfrm>
    </dsp:sp>
    <dsp:sp modelId="{C35AB7D5-360A-804F-9811-9C80022A6330}">
      <dsp:nvSpPr>
        <dsp:cNvPr id="0" name=""/>
        <dsp:cNvSpPr/>
      </dsp:nvSpPr>
      <dsp:spPr>
        <a:xfrm>
          <a:off x="4293788" y="2795153"/>
          <a:ext cx="329977" cy="30548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64988" y="0"/>
              </a:lnTo>
              <a:lnTo>
                <a:pt x="164988" y="305488"/>
              </a:lnTo>
              <a:lnTo>
                <a:pt x="329977" y="305488"/>
              </a:lnTo>
            </a:path>
          </a:pathLst>
        </a:custGeom>
        <a:noFill/>
        <a:ln w="15875" cap="rnd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447535" y="2936655"/>
        <a:ext cx="22483" cy="22483"/>
      </dsp:txXfrm>
    </dsp:sp>
    <dsp:sp modelId="{6436DC4B-6BFF-4249-8C42-8C0A6DDE87B2}">
      <dsp:nvSpPr>
        <dsp:cNvPr id="0" name=""/>
        <dsp:cNvSpPr/>
      </dsp:nvSpPr>
      <dsp:spPr>
        <a:xfrm>
          <a:off x="4293788" y="2070696"/>
          <a:ext cx="385088" cy="724456"/>
        </a:xfrm>
        <a:custGeom>
          <a:avLst/>
          <a:gdLst/>
          <a:ahLst/>
          <a:cxnLst/>
          <a:rect l="0" t="0" r="0" b="0"/>
          <a:pathLst>
            <a:path>
              <a:moveTo>
                <a:pt x="0" y="724456"/>
              </a:moveTo>
              <a:lnTo>
                <a:pt x="192544" y="724456"/>
              </a:lnTo>
              <a:lnTo>
                <a:pt x="192544" y="0"/>
              </a:lnTo>
              <a:lnTo>
                <a:pt x="385088" y="0"/>
              </a:lnTo>
            </a:path>
          </a:pathLst>
        </a:custGeom>
        <a:noFill/>
        <a:ln w="15875" cap="rnd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465822" y="2412413"/>
        <a:ext cx="41022" cy="41022"/>
      </dsp:txXfrm>
    </dsp:sp>
    <dsp:sp modelId="{2E64F3F9-D6F5-1C4D-BE00-AB802AD601B6}">
      <dsp:nvSpPr>
        <dsp:cNvPr id="0" name=""/>
        <dsp:cNvSpPr/>
      </dsp:nvSpPr>
      <dsp:spPr>
        <a:xfrm>
          <a:off x="4293788" y="1065012"/>
          <a:ext cx="341567" cy="1730140"/>
        </a:xfrm>
        <a:custGeom>
          <a:avLst/>
          <a:gdLst/>
          <a:ahLst/>
          <a:cxnLst/>
          <a:rect l="0" t="0" r="0" b="0"/>
          <a:pathLst>
            <a:path>
              <a:moveTo>
                <a:pt x="0" y="1730140"/>
              </a:moveTo>
              <a:lnTo>
                <a:pt x="170783" y="1730140"/>
              </a:lnTo>
              <a:lnTo>
                <a:pt x="170783" y="0"/>
              </a:lnTo>
              <a:lnTo>
                <a:pt x="341567" y="0"/>
              </a:lnTo>
            </a:path>
          </a:pathLst>
        </a:custGeom>
        <a:noFill/>
        <a:ln w="15875" cap="rnd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>
        <a:off x="4420484" y="1885994"/>
        <a:ext cx="88176" cy="88176"/>
      </dsp:txXfrm>
    </dsp:sp>
    <dsp:sp modelId="{245A567A-F87A-604E-A65C-A99522038F69}">
      <dsp:nvSpPr>
        <dsp:cNvPr id="0" name=""/>
        <dsp:cNvSpPr/>
      </dsp:nvSpPr>
      <dsp:spPr>
        <a:xfrm rot="16200000">
          <a:off x="2237730" y="2348995"/>
          <a:ext cx="3219801" cy="892315"/>
        </a:xfrm>
        <a:prstGeom prst="rect">
          <a:avLst/>
        </a:prstGeom>
        <a:solidFill>
          <a:srgbClr val="4E8F0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latin typeface="Arial" panose="020B0604020202020204" pitchFamily="34" charset="0"/>
              <a:cs typeface="Arial" panose="020B0604020202020204" pitchFamily="34" charset="0"/>
            </a:rPr>
            <a:t>Strengths of PESTEL</a:t>
          </a:r>
        </a:p>
      </dsp:txBody>
      <dsp:txXfrm>
        <a:off x="2237730" y="2348995"/>
        <a:ext cx="3219801" cy="892315"/>
      </dsp:txXfrm>
    </dsp:sp>
    <dsp:sp modelId="{0468B294-986C-8542-AAFE-4A908E2FBE78}">
      <dsp:nvSpPr>
        <dsp:cNvPr id="0" name=""/>
        <dsp:cNvSpPr/>
      </dsp:nvSpPr>
      <dsp:spPr>
        <a:xfrm>
          <a:off x="4635356" y="618855"/>
          <a:ext cx="2926793" cy="892315"/>
        </a:xfrm>
        <a:prstGeom prst="rect">
          <a:avLst/>
        </a:prstGeom>
        <a:solidFill>
          <a:srgbClr val="DDE9D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Helps businesses to identify external environmental factors that may influence their operations</a:t>
          </a:r>
        </a:p>
      </dsp:txBody>
      <dsp:txXfrm>
        <a:off x="4635356" y="618855"/>
        <a:ext cx="2926793" cy="892315"/>
      </dsp:txXfrm>
    </dsp:sp>
    <dsp:sp modelId="{95CBCD70-9E50-EE4E-B003-B0687A85ADE1}">
      <dsp:nvSpPr>
        <dsp:cNvPr id="0" name=""/>
        <dsp:cNvSpPr/>
      </dsp:nvSpPr>
      <dsp:spPr>
        <a:xfrm>
          <a:off x="4678877" y="1624538"/>
          <a:ext cx="2926793" cy="892315"/>
        </a:xfrm>
        <a:prstGeom prst="rect">
          <a:avLst/>
        </a:prstGeom>
        <a:solidFill>
          <a:srgbClr val="DDE9D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It analyses political, economic, social, technological, environmental and legal factors affecting the business environment</a:t>
          </a:r>
        </a:p>
      </dsp:txBody>
      <dsp:txXfrm>
        <a:off x="4678877" y="1624538"/>
        <a:ext cx="2926793" cy="892315"/>
      </dsp:txXfrm>
    </dsp:sp>
    <dsp:sp modelId="{3ECF5280-F700-5D45-A94F-6406A5AA02CE}">
      <dsp:nvSpPr>
        <dsp:cNvPr id="0" name=""/>
        <dsp:cNvSpPr/>
      </dsp:nvSpPr>
      <dsp:spPr>
        <a:xfrm>
          <a:off x="4623766" y="2654484"/>
          <a:ext cx="2926793" cy="892315"/>
        </a:xfrm>
        <a:prstGeom prst="rect">
          <a:avLst/>
        </a:prstGeom>
        <a:solidFill>
          <a:srgbClr val="DDE9D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Useful for understanding market trends and opportunities</a:t>
          </a:r>
          <a:r>
            <a:rPr lang="en-GB" sz="1400" kern="1200" dirty="0">
              <a:solidFill>
                <a:schemeClr val="tx1"/>
              </a:solidFill>
            </a:rPr>
            <a:t> </a:t>
          </a:r>
        </a:p>
      </dsp:txBody>
      <dsp:txXfrm>
        <a:off x="4623766" y="2654484"/>
        <a:ext cx="2926793" cy="892315"/>
      </dsp:txXfrm>
    </dsp:sp>
    <dsp:sp modelId="{CB42304C-713B-7E47-B027-1A5E763F6FC9}">
      <dsp:nvSpPr>
        <dsp:cNvPr id="0" name=""/>
        <dsp:cNvSpPr/>
      </dsp:nvSpPr>
      <dsp:spPr>
        <a:xfrm>
          <a:off x="4652799" y="3662916"/>
          <a:ext cx="2926793" cy="892315"/>
        </a:xfrm>
        <a:prstGeom prst="rect">
          <a:avLst/>
        </a:prstGeom>
        <a:solidFill>
          <a:srgbClr val="DDE9D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Supports strategic decision-making</a:t>
          </a:r>
        </a:p>
      </dsp:txBody>
      <dsp:txXfrm>
        <a:off x="4652799" y="3662916"/>
        <a:ext cx="2926793" cy="8923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820792-F86D-0244-B367-8AB7C83D2C7B}">
      <dsp:nvSpPr>
        <dsp:cNvPr id="0" name=""/>
        <dsp:cNvSpPr/>
      </dsp:nvSpPr>
      <dsp:spPr>
        <a:xfrm>
          <a:off x="770183" y="2348197"/>
          <a:ext cx="1352847" cy="11153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76423" y="0"/>
              </a:lnTo>
              <a:lnTo>
                <a:pt x="676423" y="1115393"/>
              </a:lnTo>
              <a:lnTo>
                <a:pt x="1352847" y="1115393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>
        <a:off x="1402773" y="2862060"/>
        <a:ext cx="87668" cy="87668"/>
      </dsp:txXfrm>
    </dsp:sp>
    <dsp:sp modelId="{F5A6CEE7-DB7C-C94A-9C1A-27EFB0F5A285}">
      <dsp:nvSpPr>
        <dsp:cNvPr id="0" name=""/>
        <dsp:cNvSpPr/>
      </dsp:nvSpPr>
      <dsp:spPr>
        <a:xfrm>
          <a:off x="770183" y="2302477"/>
          <a:ext cx="123846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238468" y="45720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358455" y="2317235"/>
        <a:ext cx="61923" cy="61923"/>
      </dsp:txXfrm>
    </dsp:sp>
    <dsp:sp modelId="{06994CDC-FF0C-894D-AFE7-70CB022A664B}">
      <dsp:nvSpPr>
        <dsp:cNvPr id="0" name=""/>
        <dsp:cNvSpPr/>
      </dsp:nvSpPr>
      <dsp:spPr>
        <a:xfrm>
          <a:off x="770183" y="1232803"/>
          <a:ext cx="1352847" cy="1115393"/>
        </a:xfrm>
        <a:custGeom>
          <a:avLst/>
          <a:gdLst/>
          <a:ahLst/>
          <a:cxnLst/>
          <a:rect l="0" t="0" r="0" b="0"/>
          <a:pathLst>
            <a:path>
              <a:moveTo>
                <a:pt x="0" y="1115393"/>
              </a:moveTo>
              <a:lnTo>
                <a:pt x="676423" y="1115393"/>
              </a:lnTo>
              <a:lnTo>
                <a:pt x="676423" y="0"/>
              </a:lnTo>
              <a:lnTo>
                <a:pt x="1352847" y="0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>
        <a:off x="1402773" y="1746666"/>
        <a:ext cx="87668" cy="87668"/>
      </dsp:txXfrm>
    </dsp:sp>
    <dsp:sp modelId="{5D14B2B3-702A-8547-B8E7-6381C2AB8924}">
      <dsp:nvSpPr>
        <dsp:cNvPr id="0" name=""/>
        <dsp:cNvSpPr/>
      </dsp:nvSpPr>
      <dsp:spPr>
        <a:xfrm rot="16200000">
          <a:off x="-1159501" y="1984878"/>
          <a:ext cx="3132730" cy="726638"/>
        </a:xfrm>
        <a:prstGeom prst="rect">
          <a:avLst/>
        </a:prstGeom>
        <a:solidFill>
          <a:srgbClr val="4E8F0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latin typeface="Arial" panose="020B0604020202020204" pitchFamily="34" charset="0"/>
              <a:cs typeface="Arial" panose="020B0604020202020204" pitchFamily="34" charset="0"/>
            </a:rPr>
            <a:t>Limitations of PESTEL</a:t>
          </a:r>
        </a:p>
      </dsp:txBody>
      <dsp:txXfrm>
        <a:off x="-1159501" y="1984878"/>
        <a:ext cx="3132730" cy="726638"/>
      </dsp:txXfrm>
    </dsp:sp>
    <dsp:sp modelId="{6CC005DA-A9BD-4A49-A4DC-5547E86E9527}">
      <dsp:nvSpPr>
        <dsp:cNvPr id="0" name=""/>
        <dsp:cNvSpPr/>
      </dsp:nvSpPr>
      <dsp:spPr>
        <a:xfrm>
          <a:off x="2123031" y="786646"/>
          <a:ext cx="2926793" cy="892315"/>
        </a:xfrm>
        <a:prstGeom prst="rect">
          <a:avLst/>
        </a:prstGeom>
        <a:solidFill>
          <a:srgbClr val="DDE9D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Focuses only on external factors, ignoring internal issues within the business</a:t>
          </a:r>
        </a:p>
      </dsp:txBody>
      <dsp:txXfrm>
        <a:off x="2123031" y="786646"/>
        <a:ext cx="2926793" cy="892315"/>
      </dsp:txXfrm>
    </dsp:sp>
    <dsp:sp modelId="{8FDDC8C7-5032-DA4C-B077-DC01ED789CA6}">
      <dsp:nvSpPr>
        <dsp:cNvPr id="0" name=""/>
        <dsp:cNvSpPr/>
      </dsp:nvSpPr>
      <dsp:spPr>
        <a:xfrm>
          <a:off x="2008652" y="1902039"/>
          <a:ext cx="2926793" cy="892315"/>
        </a:xfrm>
        <a:prstGeom prst="rect">
          <a:avLst/>
        </a:prstGeom>
        <a:solidFill>
          <a:srgbClr val="DDE9D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May provide general insights rather than specific solutions</a:t>
          </a:r>
        </a:p>
      </dsp:txBody>
      <dsp:txXfrm>
        <a:off x="2008652" y="1902039"/>
        <a:ext cx="2926793" cy="892315"/>
      </dsp:txXfrm>
    </dsp:sp>
    <dsp:sp modelId="{065F2F20-2BCC-604F-9E7B-B58AA71C1B08}">
      <dsp:nvSpPr>
        <dsp:cNvPr id="0" name=""/>
        <dsp:cNvSpPr/>
      </dsp:nvSpPr>
      <dsp:spPr>
        <a:xfrm>
          <a:off x="2123031" y="3017433"/>
          <a:ext cx="2926793" cy="892315"/>
        </a:xfrm>
        <a:prstGeom prst="rect">
          <a:avLst/>
        </a:prstGeom>
        <a:solidFill>
          <a:srgbClr val="DDE9D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Does not prioritise which external factors have the greatest impact</a:t>
          </a:r>
        </a:p>
      </dsp:txBody>
      <dsp:txXfrm>
        <a:off x="2123031" y="3017433"/>
        <a:ext cx="2926793" cy="89231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7E49DA-D2B9-3E40-8BE9-F411C8913476}">
      <dsp:nvSpPr>
        <dsp:cNvPr id="0" name=""/>
        <dsp:cNvSpPr/>
      </dsp:nvSpPr>
      <dsp:spPr>
        <a:xfrm>
          <a:off x="3088" y="240573"/>
          <a:ext cx="1641049" cy="4032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Politica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l</a:t>
          </a:r>
        </a:p>
      </dsp:txBody>
      <dsp:txXfrm>
        <a:off x="3088" y="240573"/>
        <a:ext cx="1641049" cy="403200"/>
      </dsp:txXfrm>
    </dsp:sp>
    <dsp:sp modelId="{67B8334C-D8B4-CE47-B3D5-470A01D83FED}">
      <dsp:nvSpPr>
        <dsp:cNvPr id="0" name=""/>
        <dsp:cNvSpPr/>
      </dsp:nvSpPr>
      <dsp:spPr>
        <a:xfrm>
          <a:off x="3088" y="643773"/>
          <a:ext cx="1641049" cy="3440911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Trade policies  affect import costs of flowers, leading to higher product prices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UK taxation and regulations impact profitability of small businesses.</a:t>
          </a:r>
        </a:p>
      </dsp:txBody>
      <dsp:txXfrm>
        <a:off x="3088" y="643773"/>
        <a:ext cx="1641049" cy="3440911"/>
      </dsp:txXfrm>
    </dsp:sp>
    <dsp:sp modelId="{6AABF1C6-E520-DE46-BC09-3D3BC1423A03}">
      <dsp:nvSpPr>
        <dsp:cNvPr id="0" name=""/>
        <dsp:cNvSpPr/>
      </dsp:nvSpPr>
      <dsp:spPr>
        <a:xfrm>
          <a:off x="1873884" y="240573"/>
          <a:ext cx="1641049" cy="403200"/>
        </a:xfrm>
        <a:prstGeom prst="rect">
          <a:avLst/>
        </a:prstGeom>
        <a:solidFill>
          <a:schemeClr val="accent3">
            <a:hueOff val="1211827"/>
            <a:satOff val="7308"/>
            <a:lumOff val="-4431"/>
            <a:alphaOff val="0"/>
          </a:schemeClr>
        </a:solidFill>
        <a:ln w="15875" cap="rnd" cmpd="sng" algn="ctr">
          <a:solidFill>
            <a:schemeClr val="accent3">
              <a:hueOff val="1211827"/>
              <a:satOff val="7308"/>
              <a:lumOff val="-44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Economic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73884" y="240573"/>
        <a:ext cx="1641049" cy="403200"/>
      </dsp:txXfrm>
    </dsp:sp>
    <dsp:sp modelId="{3785B514-EE59-B849-9E6F-D78AE182714E}">
      <dsp:nvSpPr>
        <dsp:cNvPr id="0" name=""/>
        <dsp:cNvSpPr/>
      </dsp:nvSpPr>
      <dsp:spPr>
        <a:xfrm>
          <a:off x="1873884" y="643773"/>
          <a:ext cx="1641049" cy="3440911"/>
        </a:xfrm>
        <a:prstGeom prst="rect">
          <a:avLst/>
        </a:prstGeom>
        <a:solidFill>
          <a:schemeClr val="accent3">
            <a:tint val="40000"/>
            <a:alpha val="90000"/>
            <a:hueOff val="1045268"/>
            <a:satOff val="-5346"/>
            <a:lumOff val="-744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1045268"/>
              <a:satOff val="-5346"/>
              <a:lumOff val="-74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Inflation has increased operational costs (rent, energy, supplies), reducing overall profitability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Supply chain disruptions increase flower prices and affect (Choudhury et al., 2021)</a:t>
          </a:r>
        </a:p>
      </dsp:txBody>
      <dsp:txXfrm>
        <a:off x="1873884" y="643773"/>
        <a:ext cx="1641049" cy="3440911"/>
      </dsp:txXfrm>
    </dsp:sp>
    <dsp:sp modelId="{DBE753B4-618B-B145-BC39-62869EF4983B}">
      <dsp:nvSpPr>
        <dsp:cNvPr id="0" name=""/>
        <dsp:cNvSpPr/>
      </dsp:nvSpPr>
      <dsp:spPr>
        <a:xfrm>
          <a:off x="3744680" y="240573"/>
          <a:ext cx="1641049" cy="403200"/>
        </a:xfrm>
        <a:prstGeom prst="rect">
          <a:avLst/>
        </a:prstGeom>
        <a:solidFill>
          <a:schemeClr val="accent3">
            <a:hueOff val="2423653"/>
            <a:satOff val="14616"/>
            <a:lumOff val="-8862"/>
            <a:alphaOff val="0"/>
          </a:schemeClr>
        </a:solidFill>
        <a:ln w="15875" cap="rnd" cmpd="sng" algn="ctr">
          <a:solidFill>
            <a:schemeClr val="accent3">
              <a:hueOff val="2423653"/>
              <a:satOff val="14616"/>
              <a:lumOff val="-886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Social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44680" y="240573"/>
        <a:ext cx="1641049" cy="403200"/>
      </dsp:txXfrm>
    </dsp:sp>
    <dsp:sp modelId="{59918BFF-EB83-2A4A-9C94-C4D5AD298A24}">
      <dsp:nvSpPr>
        <dsp:cNvPr id="0" name=""/>
        <dsp:cNvSpPr/>
      </dsp:nvSpPr>
      <dsp:spPr>
        <a:xfrm>
          <a:off x="3744680" y="643773"/>
          <a:ext cx="1641049" cy="3440911"/>
        </a:xfrm>
        <a:prstGeom prst="rect">
          <a:avLst/>
        </a:prstGeom>
        <a:solidFill>
          <a:schemeClr val="accent3">
            <a:tint val="40000"/>
            <a:alpha val="90000"/>
            <a:hueOff val="2090537"/>
            <a:satOff val="-10692"/>
            <a:lumOff val="-1488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2090537"/>
              <a:satOff val="-10692"/>
              <a:lumOff val="-14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Customers prefer eco-friendly products, increasing pressure on sustainable sourcing</a:t>
          </a:r>
          <a:endParaRPr lang="en-GB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Shift towards online shopping, which reduces foot traffic in physical flower shops (Kotler et al., 2020)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3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44680" y="643773"/>
        <a:ext cx="1641049" cy="3440911"/>
      </dsp:txXfrm>
    </dsp:sp>
    <dsp:sp modelId="{B7C3C0C6-2786-1E4C-B2F2-D8C9320CA73C}">
      <dsp:nvSpPr>
        <dsp:cNvPr id="0" name=""/>
        <dsp:cNvSpPr/>
      </dsp:nvSpPr>
      <dsp:spPr>
        <a:xfrm>
          <a:off x="5615476" y="240573"/>
          <a:ext cx="1641049" cy="403200"/>
        </a:xfrm>
        <a:prstGeom prst="rect">
          <a:avLst/>
        </a:prstGeom>
        <a:solidFill>
          <a:schemeClr val="accent3">
            <a:hueOff val="3635480"/>
            <a:satOff val="21924"/>
            <a:lumOff val="-13293"/>
            <a:alphaOff val="0"/>
          </a:schemeClr>
        </a:solidFill>
        <a:ln w="15875" cap="rnd" cmpd="sng" algn="ctr">
          <a:solidFill>
            <a:schemeClr val="accent3">
              <a:hueOff val="3635480"/>
              <a:satOff val="21924"/>
              <a:lumOff val="-1329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Technological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15476" y="240573"/>
        <a:ext cx="1641049" cy="403200"/>
      </dsp:txXfrm>
    </dsp:sp>
    <dsp:sp modelId="{F5BEC259-77E2-924D-8601-0A77E097956E}">
      <dsp:nvSpPr>
        <dsp:cNvPr id="0" name=""/>
        <dsp:cNvSpPr/>
      </dsp:nvSpPr>
      <dsp:spPr>
        <a:xfrm>
          <a:off x="5615476" y="643773"/>
          <a:ext cx="1641049" cy="3440911"/>
        </a:xfrm>
        <a:prstGeom prst="rect">
          <a:avLst/>
        </a:prstGeom>
        <a:solidFill>
          <a:schemeClr val="accent3">
            <a:tint val="40000"/>
            <a:alpha val="90000"/>
            <a:hueOff val="3135805"/>
            <a:satOff val="-16038"/>
            <a:lumOff val="-2233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3135805"/>
              <a:satOff val="-16038"/>
              <a:lumOff val="-223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The website is outdated, limiting customer interaction and online sales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Weak digital marketing reduces online visibility and competitiveness (Hien and Nhu, (2022)</a:t>
          </a:r>
        </a:p>
      </dsp:txBody>
      <dsp:txXfrm>
        <a:off x="5615476" y="643773"/>
        <a:ext cx="1641049" cy="3440911"/>
      </dsp:txXfrm>
    </dsp:sp>
    <dsp:sp modelId="{A06872CA-6530-9648-B5EA-4EEE7DCE30C8}">
      <dsp:nvSpPr>
        <dsp:cNvPr id="0" name=""/>
        <dsp:cNvSpPr/>
      </dsp:nvSpPr>
      <dsp:spPr>
        <a:xfrm>
          <a:off x="7486272" y="240573"/>
          <a:ext cx="1641049" cy="403200"/>
        </a:xfrm>
        <a:prstGeom prst="rect">
          <a:avLst/>
        </a:prstGeom>
        <a:solidFill>
          <a:schemeClr val="accent3">
            <a:hueOff val="4847307"/>
            <a:satOff val="29232"/>
            <a:lumOff val="-17724"/>
            <a:alphaOff val="0"/>
          </a:schemeClr>
        </a:solidFill>
        <a:ln w="15875" cap="rnd" cmpd="sng" algn="ctr">
          <a:solidFill>
            <a:schemeClr val="accent3">
              <a:hueOff val="4847307"/>
              <a:satOff val="29232"/>
              <a:lumOff val="-1772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Environmental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486272" y="240573"/>
        <a:ext cx="1641049" cy="403200"/>
      </dsp:txXfrm>
    </dsp:sp>
    <dsp:sp modelId="{F54F9E89-26E7-D249-8D1F-5457A6FB198C}">
      <dsp:nvSpPr>
        <dsp:cNvPr id="0" name=""/>
        <dsp:cNvSpPr/>
      </dsp:nvSpPr>
      <dsp:spPr>
        <a:xfrm>
          <a:off x="7486272" y="643773"/>
          <a:ext cx="1641049" cy="3440911"/>
        </a:xfrm>
        <a:prstGeom prst="rect">
          <a:avLst/>
        </a:prstGeom>
        <a:solidFill>
          <a:schemeClr val="accent3">
            <a:tint val="40000"/>
            <a:alpha val="90000"/>
            <a:hueOff val="4181073"/>
            <a:satOff val="-21384"/>
            <a:lumOff val="-2977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4181073"/>
              <a:satOff val="-21384"/>
              <a:lumOff val="-29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Sustainable materials are more expensive, increasing operational costs (Nilsen-Nygaard et al., 2021)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Businesses must remain environmentally responsible despite rising costs.</a:t>
          </a:r>
        </a:p>
      </dsp:txBody>
      <dsp:txXfrm>
        <a:off x="7486272" y="643773"/>
        <a:ext cx="1641049" cy="3440911"/>
      </dsp:txXfrm>
    </dsp:sp>
    <dsp:sp modelId="{B781EE23-CE4A-5841-9E16-DDD5D1DCAE59}">
      <dsp:nvSpPr>
        <dsp:cNvPr id="0" name=""/>
        <dsp:cNvSpPr/>
      </dsp:nvSpPr>
      <dsp:spPr>
        <a:xfrm>
          <a:off x="9357068" y="240573"/>
          <a:ext cx="1641049" cy="403200"/>
        </a:xfrm>
        <a:prstGeom prst="rect">
          <a:avLst/>
        </a:prstGeom>
        <a:solidFill>
          <a:schemeClr val="accent3">
            <a:hueOff val="6059133"/>
            <a:satOff val="36540"/>
            <a:lumOff val="-22155"/>
            <a:alphaOff val="0"/>
          </a:schemeClr>
        </a:solidFill>
        <a:ln w="15875" cap="rnd" cmpd="sng" algn="ctr">
          <a:solidFill>
            <a:schemeClr val="accent3">
              <a:hueOff val="6059133"/>
              <a:satOff val="36540"/>
              <a:lumOff val="-2215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Legal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357068" y="240573"/>
        <a:ext cx="1641049" cy="403200"/>
      </dsp:txXfrm>
    </dsp:sp>
    <dsp:sp modelId="{472BB700-F1AC-E749-B84D-23E0920555EF}">
      <dsp:nvSpPr>
        <dsp:cNvPr id="0" name=""/>
        <dsp:cNvSpPr/>
      </dsp:nvSpPr>
      <dsp:spPr>
        <a:xfrm>
          <a:off x="9357068" y="643773"/>
          <a:ext cx="1641049" cy="3440911"/>
        </a:xfrm>
        <a:prstGeom prst="rect">
          <a:avLst/>
        </a:prstGeom>
        <a:solidFill>
          <a:schemeClr val="accent3">
            <a:tint val="40000"/>
            <a:alpha val="90000"/>
            <a:hueOff val="5226341"/>
            <a:satOff val="-26730"/>
            <a:lumOff val="-3721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5226341"/>
              <a:satOff val="-26730"/>
              <a:lumOff val="-372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Compliance with consumer protection laws affects online sales process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Delivery and returns must follow UK regulations, increasing complexity.</a:t>
          </a:r>
        </a:p>
      </dsp:txBody>
      <dsp:txXfrm>
        <a:off x="9357068" y="643773"/>
        <a:ext cx="1641049" cy="344091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AD8433-8178-AD48-B951-4BAB8C9FE98C}">
      <dsp:nvSpPr>
        <dsp:cNvPr id="0" name=""/>
        <dsp:cNvSpPr/>
      </dsp:nvSpPr>
      <dsp:spPr>
        <a:xfrm rot="5400000">
          <a:off x="3527543" y="-1190370"/>
          <a:ext cx="1205043" cy="3887120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itchFamily="2" charset="2"/>
            <a:buChar char="Ø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 Helps identify the root causes of problems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itchFamily="2" charset="2"/>
            <a:buChar char="Ø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 Makes complex problems easier to understand and organise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itchFamily="2" charset="2"/>
            <a:buChar char="Ø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 Supports team-based problem-solving</a:t>
          </a:r>
        </a:p>
      </dsp:txBody>
      <dsp:txXfrm rot="-5400000">
        <a:off x="2186505" y="209493"/>
        <a:ext cx="3828295" cy="1087393"/>
      </dsp:txXfrm>
    </dsp:sp>
    <dsp:sp modelId="{D193035F-4F99-9D46-96B8-5C12EA4047F5}">
      <dsp:nvSpPr>
        <dsp:cNvPr id="0" name=""/>
        <dsp:cNvSpPr/>
      </dsp:nvSpPr>
      <dsp:spPr>
        <a:xfrm>
          <a:off x="0" y="37"/>
          <a:ext cx="2186505" cy="1506304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>
              <a:latin typeface="Arial" panose="020B0604020202020204" pitchFamily="34" charset="0"/>
              <a:cs typeface="Arial" panose="020B0604020202020204" pitchFamily="34" charset="0"/>
            </a:rPr>
            <a:t>Advantages</a:t>
          </a:r>
        </a:p>
      </dsp:txBody>
      <dsp:txXfrm>
        <a:off x="73532" y="73569"/>
        <a:ext cx="2039441" cy="1359240"/>
      </dsp:txXfrm>
    </dsp:sp>
    <dsp:sp modelId="{2461BA73-04BA-DB48-89CB-2B45D00A270F}">
      <dsp:nvSpPr>
        <dsp:cNvPr id="0" name=""/>
        <dsp:cNvSpPr/>
      </dsp:nvSpPr>
      <dsp:spPr>
        <a:xfrm rot="5400000">
          <a:off x="3527543" y="391249"/>
          <a:ext cx="1205043" cy="3887120"/>
        </a:xfrm>
        <a:prstGeom prst="round2SameRect">
          <a:avLst/>
        </a:prstGeom>
        <a:solidFill>
          <a:schemeClr val="accent3">
            <a:tint val="40000"/>
            <a:alpha val="90000"/>
            <a:hueOff val="5226341"/>
            <a:satOff val="-26730"/>
            <a:lumOff val="-3721"/>
            <a:alphaOff val="0"/>
          </a:schemeClr>
        </a:solidFill>
        <a:ln w="9525" cap="rnd" cmpd="sng" algn="ctr">
          <a:solidFill>
            <a:schemeClr val="accent3">
              <a:tint val="40000"/>
              <a:alpha val="90000"/>
              <a:hueOff val="5226341"/>
              <a:satOff val="-26730"/>
              <a:lumOff val="-3721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itchFamily="2" charset="2"/>
            <a:buChar char="Ø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 May oversimplify complex problems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itchFamily="2" charset="2"/>
            <a:buChar char="Ø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 Depends on accurate and complete information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itchFamily="2" charset="2"/>
            <a:buChar char="Ø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 Does not prioritise the most important causes</a:t>
          </a:r>
        </a:p>
      </dsp:txBody>
      <dsp:txXfrm rot="-5400000">
        <a:off x="2186505" y="1791113"/>
        <a:ext cx="3828295" cy="1087393"/>
      </dsp:txXfrm>
    </dsp:sp>
    <dsp:sp modelId="{9EC63092-E22B-094F-8A3C-3D0D7EAC4E5E}">
      <dsp:nvSpPr>
        <dsp:cNvPr id="0" name=""/>
        <dsp:cNvSpPr/>
      </dsp:nvSpPr>
      <dsp:spPr>
        <a:xfrm>
          <a:off x="0" y="1581695"/>
          <a:ext cx="2186505" cy="1506304"/>
        </a:xfrm>
        <a:prstGeom prst="roundRect">
          <a:avLst/>
        </a:prstGeom>
        <a:gradFill rotWithShape="0">
          <a:gsLst>
            <a:gs pos="0">
              <a:schemeClr val="accent3">
                <a:hueOff val="6059133"/>
                <a:satOff val="36540"/>
                <a:lumOff val="-22155"/>
                <a:alphaOff val="0"/>
                <a:tint val="96000"/>
                <a:lumMod val="104000"/>
              </a:schemeClr>
            </a:gs>
            <a:gs pos="100000">
              <a:schemeClr val="accent3">
                <a:hueOff val="6059133"/>
                <a:satOff val="36540"/>
                <a:lumOff val="-22155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latin typeface="Arial" panose="020B0604020202020204" pitchFamily="34" charset="0"/>
              <a:cs typeface="Arial" panose="020B0604020202020204" pitchFamily="34" charset="0"/>
            </a:rPr>
            <a:t>Limitations</a:t>
          </a:r>
        </a:p>
      </dsp:txBody>
      <dsp:txXfrm>
        <a:off x="73532" y="1655227"/>
        <a:ext cx="2039441" cy="135924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5A9C37-4F34-45F3-8584-17202E1CD8CA}">
      <dsp:nvSpPr>
        <dsp:cNvPr id="0" name=""/>
        <dsp:cNvSpPr/>
      </dsp:nvSpPr>
      <dsp:spPr>
        <a:xfrm>
          <a:off x="0" y="2951"/>
          <a:ext cx="6847944" cy="62861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39EAFF-838C-4DDB-B951-8757E4DBC950}">
      <dsp:nvSpPr>
        <dsp:cNvPr id="0" name=""/>
        <dsp:cNvSpPr/>
      </dsp:nvSpPr>
      <dsp:spPr>
        <a:xfrm>
          <a:off x="190157" y="144390"/>
          <a:ext cx="345740" cy="34574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7CB646-C90C-4962-9772-784ABDA891AA}">
      <dsp:nvSpPr>
        <dsp:cNvPr id="0" name=""/>
        <dsp:cNvSpPr/>
      </dsp:nvSpPr>
      <dsp:spPr>
        <a:xfrm>
          <a:off x="726055" y="2951"/>
          <a:ext cx="6121888" cy="6286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529" tIns="66529" rIns="66529" bIns="6652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Green Haven Florists is facing increasing digital competition</a:t>
          </a:r>
        </a:p>
      </dsp:txBody>
      <dsp:txXfrm>
        <a:off x="726055" y="2951"/>
        <a:ext cx="6121888" cy="628619"/>
      </dsp:txXfrm>
    </dsp:sp>
    <dsp:sp modelId="{DB963F8E-144C-4F46-8F56-3D555ED3EE58}">
      <dsp:nvSpPr>
        <dsp:cNvPr id="0" name=""/>
        <dsp:cNvSpPr/>
      </dsp:nvSpPr>
      <dsp:spPr>
        <a:xfrm>
          <a:off x="0" y="788726"/>
          <a:ext cx="6847944" cy="62861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E35E70-DAF8-4758-83B6-0D440901B370}">
      <dsp:nvSpPr>
        <dsp:cNvPr id="0" name=""/>
        <dsp:cNvSpPr/>
      </dsp:nvSpPr>
      <dsp:spPr>
        <a:xfrm>
          <a:off x="190157" y="930165"/>
          <a:ext cx="345740" cy="34574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8B2A8F-1454-4BC9-940A-40B2565883F9}">
      <dsp:nvSpPr>
        <dsp:cNvPr id="0" name=""/>
        <dsp:cNvSpPr/>
      </dsp:nvSpPr>
      <dsp:spPr>
        <a:xfrm>
          <a:off x="726055" y="788726"/>
          <a:ext cx="6121888" cy="6286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529" tIns="66529" rIns="66529" bIns="6652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A decline in high street foot traffic is impacting sales</a:t>
          </a:r>
        </a:p>
      </dsp:txBody>
      <dsp:txXfrm>
        <a:off x="726055" y="788726"/>
        <a:ext cx="6121888" cy="628619"/>
      </dsp:txXfrm>
    </dsp:sp>
    <dsp:sp modelId="{2DF74E82-0585-455C-99FA-44E76CB2E75A}">
      <dsp:nvSpPr>
        <dsp:cNvPr id="0" name=""/>
        <dsp:cNvSpPr/>
      </dsp:nvSpPr>
      <dsp:spPr>
        <a:xfrm>
          <a:off x="0" y="1574501"/>
          <a:ext cx="6847944" cy="62861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5A2A35-EDFE-4843-AB6B-4FBF325A5BFB}">
      <dsp:nvSpPr>
        <dsp:cNvPr id="0" name=""/>
        <dsp:cNvSpPr/>
      </dsp:nvSpPr>
      <dsp:spPr>
        <a:xfrm>
          <a:off x="190157" y="1715940"/>
          <a:ext cx="345740" cy="34574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D94702-8D72-4E44-A2C7-33D01515D716}">
      <dsp:nvSpPr>
        <dsp:cNvPr id="0" name=""/>
        <dsp:cNvSpPr/>
      </dsp:nvSpPr>
      <dsp:spPr>
        <a:xfrm>
          <a:off x="726055" y="1574501"/>
          <a:ext cx="6121888" cy="6286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529" tIns="66529" rIns="66529" bIns="6652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Limited digital marketing activities reduces online visibility</a:t>
          </a:r>
        </a:p>
      </dsp:txBody>
      <dsp:txXfrm>
        <a:off x="726055" y="1574501"/>
        <a:ext cx="6121888" cy="628619"/>
      </dsp:txXfrm>
    </dsp:sp>
    <dsp:sp modelId="{A8CF8426-741F-4CFD-ACF1-2B71B7988296}">
      <dsp:nvSpPr>
        <dsp:cNvPr id="0" name=""/>
        <dsp:cNvSpPr/>
      </dsp:nvSpPr>
      <dsp:spPr>
        <a:xfrm>
          <a:off x="0" y="2360275"/>
          <a:ext cx="6847944" cy="62861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6FBD10-D970-46B4-9E3A-AED8CDA8A757}">
      <dsp:nvSpPr>
        <dsp:cNvPr id="0" name=""/>
        <dsp:cNvSpPr/>
      </dsp:nvSpPr>
      <dsp:spPr>
        <a:xfrm>
          <a:off x="190157" y="2501715"/>
          <a:ext cx="345740" cy="34574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CD563B-C7C4-4957-A37C-C24F0B94F93B}">
      <dsp:nvSpPr>
        <dsp:cNvPr id="0" name=""/>
        <dsp:cNvSpPr/>
      </dsp:nvSpPr>
      <dsp:spPr>
        <a:xfrm>
          <a:off x="726055" y="2360275"/>
          <a:ext cx="6121888" cy="6286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529" tIns="66529" rIns="66529" bIns="6652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Rising operational costs are negatively impacting profitability</a:t>
          </a:r>
          <a:r>
            <a:rPr lang="en-GB" sz="1600" kern="1200" dirty="0"/>
            <a:t> </a:t>
          </a:r>
        </a:p>
      </dsp:txBody>
      <dsp:txXfrm>
        <a:off x="726055" y="2360275"/>
        <a:ext cx="6121888" cy="628619"/>
      </dsp:txXfrm>
    </dsp:sp>
    <dsp:sp modelId="{5D86F601-B9D5-4D78-ABC2-41F353E14946}">
      <dsp:nvSpPr>
        <dsp:cNvPr id="0" name=""/>
        <dsp:cNvSpPr/>
      </dsp:nvSpPr>
      <dsp:spPr>
        <a:xfrm>
          <a:off x="0" y="3146050"/>
          <a:ext cx="6847944" cy="62861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560010-8593-428D-A5C2-2A17790040A9}">
      <dsp:nvSpPr>
        <dsp:cNvPr id="0" name=""/>
        <dsp:cNvSpPr/>
      </dsp:nvSpPr>
      <dsp:spPr>
        <a:xfrm>
          <a:off x="190157" y="3287490"/>
          <a:ext cx="345740" cy="34574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36B66F-BC9D-42EB-8CE6-8C53708314D9}">
      <dsp:nvSpPr>
        <dsp:cNvPr id="0" name=""/>
        <dsp:cNvSpPr/>
      </dsp:nvSpPr>
      <dsp:spPr>
        <a:xfrm>
          <a:off x="726055" y="3146050"/>
          <a:ext cx="6121888" cy="6286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529" tIns="66529" rIns="66529" bIns="6652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The business should improve its online presence and expand delivery options</a:t>
          </a:r>
        </a:p>
      </dsp:txBody>
      <dsp:txXfrm>
        <a:off x="726055" y="3146050"/>
        <a:ext cx="6121888" cy="6286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ChevronBlockProcess">
  <dgm:title val="Chevron Block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28"/>
      <dgm:constr type="primFontSz" for="des" forName="desTx" refType="primFontSz" refFor="des" refForName="parTx" op="lte" fact="0.75"/>
      <dgm:constr type="h" for="des" forName="desTx" op="equ"/>
      <dgm:constr type="w" for="ch" forName="space" refType="w" op="equ" fact="-0.005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7">
          <dgm:if name="Name8" func="var" arg="dir" op="equ" val="norm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/>
              <dgm:constr type="w" for="ch" forName="desTx" refType="w" refFor="ch" refForName="parTx" fact="0.91"/>
              <dgm:constr type="t" for="ch" forName="desTx" refType="h" refFor="ch" refForName="parTx"/>
            </dgm:constrLst>
          </dgm:if>
          <dgm:else name="Name9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 refType="w" fact="0.09"/>
              <dgm:constr type="w" for="ch" forName="desTx" refType="w" refFor="ch" refForName="parTx" fact="0.91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choose name="Name10">
            <dgm:if name="Name11" func="var" arg="dir" op="equ" val="norm">
              <dgm:shape xmlns:r="http://schemas.openxmlformats.org/officeDocument/2006/relationships" type="chevron" r:blip="">
                <dgm:adjLst>
                  <dgm:adj idx="1" val="0.3"/>
                </dgm:adjLst>
              </dgm:shape>
            </dgm:if>
            <dgm:else name="Name12">
              <dgm:shape xmlns:r="http://schemas.openxmlformats.org/officeDocument/2006/relationships" rot="180" type="chevron" r:blip="">
                <dgm:adjLst/>
              </dgm:shape>
            </dgm:else>
          </dgm:choose>
          <dgm:presOf axis="self" ptType="node"/>
          <dgm:choose name="Name13">
            <dgm:if name="Name14" func="var" arg="dir" op="equ" val="norm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if>
            <dgm:else name="Name15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else>
          </dgm:choose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0"/>
            <dgm:constr type="tMarg" refType="w" fact="0.224"/>
            <dgm:constr type="bMarg" refType="w" fact="0.448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F9E46F-92C6-414F-B467-4EDC76C01621}" type="datetimeFigureOut">
              <a:rPr lang="en-US" smtClean="0"/>
              <a:t>3/16/26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B4F84D-DB1A-8243-B446-77C4C33392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5312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B4F84D-DB1A-8243-B446-77C4C33392A9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8497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BAE86C-C86F-A04F-9351-E43D9029CE0C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E00DB04C-6F5F-CD45-951D-A5A9407806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57454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BAE86C-C86F-A04F-9351-E43D9029CE0C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DB04C-6F5F-CD45-951D-A5A9407806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690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BAE86C-C86F-A04F-9351-E43D9029CE0C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E00DB04C-6F5F-CD45-951D-A5A9407806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74939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BAE86C-C86F-A04F-9351-E43D9029CE0C}" type="datetimeFigureOut">
              <a:rPr lang="en-US" smtClean="0"/>
              <a:t>3/16/26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E00DB04C-6F5F-CD45-951D-A5A9407806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1339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BAE86C-C86F-A04F-9351-E43D9029CE0C}" type="datetimeFigureOut">
              <a:rPr lang="en-US" smtClean="0"/>
              <a:t>3/16/26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E00DB04C-6F5F-CD45-951D-A5A9407806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0497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BAE86C-C86F-A04F-9351-E43D9029CE0C}" type="datetimeFigureOut">
              <a:rPr lang="en-US" smtClean="0"/>
              <a:t>3/16/26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DB04C-6F5F-CD45-951D-A5A9407806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95966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BAE86C-C86F-A04F-9351-E43D9029CE0C}" type="datetimeFigureOut">
              <a:rPr lang="en-US" smtClean="0"/>
              <a:t>3/16/26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DB04C-6F5F-CD45-951D-A5A9407806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77011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BAE86C-C86F-A04F-9351-E43D9029CE0C}" type="datetimeFigureOut">
              <a:rPr lang="en-US" smtClean="0"/>
              <a:t>3/16/26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DB04C-6F5F-CD45-951D-A5A9407806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1722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BAE86C-C86F-A04F-9351-E43D9029CE0C}" type="datetimeFigureOut">
              <a:rPr lang="en-US" smtClean="0"/>
              <a:t>3/16/26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00DB04C-6F5F-CD45-951D-A5A9407806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7568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BAE86C-C86F-A04F-9351-E43D9029CE0C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E00DB04C-6F5F-CD45-951D-A5A9407806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0451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BAE86C-C86F-A04F-9351-E43D9029CE0C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E00DB04C-6F5F-CD45-951D-A5A940780661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150280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BAE86C-C86F-A04F-9351-E43D9029CE0C}" type="datetimeFigureOut">
              <a:rPr lang="en-US" smtClean="0"/>
              <a:t>3/16/26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00DB04C-6F5F-CD45-951D-A5A9407806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93604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BAE86C-C86F-A04F-9351-E43D9029CE0C}" type="datetimeFigureOut">
              <a:rPr lang="en-US" smtClean="0"/>
              <a:t>3/16/26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00DB04C-6F5F-CD45-951D-A5A940780661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143261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BAE86C-C86F-A04F-9351-E43D9029CE0C}" type="datetimeFigureOut">
              <a:rPr lang="en-US" smtClean="0"/>
              <a:t>3/16/26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00DB04C-6F5F-CD45-951D-A5A9407806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55736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BAE86C-C86F-A04F-9351-E43D9029CE0C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DB04C-6F5F-CD45-951D-A5A9407806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7803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BAE86C-C86F-A04F-9351-E43D9029CE0C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0DB04C-6F5F-CD45-951D-A5A9407806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948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32"/>
            <a:ext cx="2356674" cy="6853285"/>
            <a:chOff x="6627813" y="195454"/>
            <a:chExt cx="1952625" cy="5678297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BAE86C-C86F-A04F-9351-E43D9029CE0C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E00DB04C-6F5F-CD45-951D-A5A9407806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05663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  <p:sldLayoutId id="2147483728" r:id="rId4"/>
    <p:sldLayoutId id="2147483729" r:id="rId5"/>
    <p:sldLayoutId id="2147483730" r:id="rId6"/>
    <p:sldLayoutId id="2147483731" r:id="rId7"/>
    <p:sldLayoutId id="2147483732" r:id="rId8"/>
    <p:sldLayoutId id="2147483733" r:id="rId9"/>
    <p:sldLayoutId id="2147483734" r:id="rId10"/>
    <p:sldLayoutId id="2147483735" r:id="rId11"/>
    <p:sldLayoutId id="2147483736" r:id="rId12"/>
    <p:sldLayoutId id="2147483737" r:id="rId13"/>
    <p:sldLayoutId id="2147483738" r:id="rId14"/>
    <p:sldLayoutId id="2147483739" r:id="rId15"/>
    <p:sldLayoutId id="214748374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bouquet of white flowers&#10;&#10;AI-generated content may be incorrect.">
            <a:extLst>
              <a:ext uri="{FF2B5EF4-FFF2-40B4-BE49-F238E27FC236}">
                <a16:creationId xmlns:a16="http://schemas.microsoft.com/office/drawing/2014/main" id="{1AE7884C-02EC-AEA0-7E04-114D51681E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619998" y="0"/>
            <a:ext cx="4572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98AAEFE-6FFD-5765-C022-117750309F2A}"/>
              </a:ext>
            </a:extLst>
          </p:cNvPr>
          <p:cNvSpPr txBox="1"/>
          <p:nvPr/>
        </p:nvSpPr>
        <p:spPr>
          <a:xfrm>
            <a:off x="1538733" y="1494544"/>
            <a:ext cx="5387926" cy="113877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Haven Florists:</a:t>
            </a:r>
          </a:p>
          <a:p>
            <a:pPr algn="ctr"/>
            <a: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Component </a:t>
            </a:r>
            <a:r>
              <a:rPr lang="en-US" sz="3200" b="1" dirty="0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84B95D-7895-9149-F008-297BCF8E547A}"/>
              </a:ext>
            </a:extLst>
          </p:cNvPr>
          <p:cNvSpPr txBox="1"/>
          <p:nvPr/>
        </p:nvSpPr>
        <p:spPr>
          <a:xfrm>
            <a:off x="2207373" y="4052043"/>
            <a:ext cx="4062552" cy="25339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Melissa Ferreira</a:t>
            </a:r>
          </a:p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</a:t>
            </a:r>
            <a:r>
              <a:rPr lang="en-US" dirty="0">
                <a:solidFill>
                  <a:srgbClr val="445F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2440080</a:t>
            </a:r>
          </a:p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US" dirty="0">
                <a:solidFill>
                  <a:srgbClr val="445F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LCML4004</a:t>
            </a:r>
          </a:p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US" dirty="0">
                <a:solidFill>
                  <a:srgbClr val="445F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 Solving and Decision Making</a:t>
            </a:r>
          </a:p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Name: </a:t>
            </a:r>
            <a:r>
              <a:rPr lang="en-GB" dirty="0">
                <a:solidFill>
                  <a:srgbClr val="445F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Chijioke Uba</a:t>
            </a:r>
            <a:r>
              <a:rPr lang="en-US" dirty="0">
                <a:solidFill>
                  <a:srgbClr val="445F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438210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C2454-56C0-CF17-D74A-46E855B39F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9202" y="546376"/>
            <a:ext cx="8911687" cy="1280890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445F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 Overview</a:t>
            </a:r>
          </a:p>
        </p:txBody>
      </p:sp>
      <p:pic>
        <p:nvPicPr>
          <p:cNvPr id="5" name="Picture 4" descr="A person cutting flowers on a table&#10;&#10;AI-generated content may be incorrect.">
            <a:extLst>
              <a:ext uri="{FF2B5EF4-FFF2-40B4-BE49-F238E27FC236}">
                <a16:creationId xmlns:a16="http://schemas.microsoft.com/office/drawing/2014/main" id="{0BFF6033-A497-C6BE-DDA7-2EFEDA3917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8941" y="706736"/>
            <a:ext cx="3801242" cy="57018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7B83E14-74BE-3E33-737F-A775AF26A061}"/>
              </a:ext>
            </a:extLst>
          </p:cNvPr>
          <p:cNvSpPr txBox="1"/>
          <p:nvPr/>
        </p:nvSpPr>
        <p:spPr>
          <a:xfrm>
            <a:off x="2012438" y="1827266"/>
            <a:ext cx="5476933" cy="45243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/>
            <a:r>
              <a:rPr lang="en-GB" b="1" noProof="1">
                <a:latin typeface="Arial"/>
                <a:cs typeface="Arial"/>
              </a:rPr>
              <a:t>Good morning, my name is Melissa.</a:t>
            </a:r>
            <a:endParaRPr lang="en-US" dirty="0"/>
          </a:p>
          <a:p>
            <a:pPr algn="just"/>
            <a:r>
              <a:rPr lang="en-GB" b="1" noProof="1">
                <a:latin typeface="Arial"/>
                <a:cs typeface="Arial"/>
              </a:rPr>
              <a:t>In this presentation, I will analyse the challenges facing Green Haven Florists.</a:t>
            </a:r>
          </a:p>
          <a:p>
            <a:pPr algn="just"/>
            <a:endParaRPr lang="en-GB" noProof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b="1" noProof="1">
                <a:latin typeface="Arial"/>
                <a:cs typeface="Arial"/>
              </a:rPr>
              <a:t>First, I will provide:</a:t>
            </a:r>
          </a:p>
          <a:p>
            <a:pPr marL="285750" indent="-285750" algn="just">
              <a:buFont typeface="Wingdings" pitchFamily="2" charset="2"/>
              <a:buChar char="Ø"/>
            </a:pPr>
            <a:r>
              <a:rPr lang="en-GB" noProof="1">
                <a:latin typeface="Arial"/>
                <a:cs typeface="Arial"/>
              </a:rPr>
              <a:t>An overview of the business and identify the key issues affecting its sales.</a:t>
            </a:r>
          </a:p>
          <a:p>
            <a:pPr marL="285750" indent="-285750" algn="just">
              <a:buFont typeface="Wingdings" pitchFamily="2" charset="2"/>
              <a:buChar char="Ø"/>
            </a:pPr>
            <a:endParaRPr lang="en-GB" noProof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b="1" noProof="1">
                <a:latin typeface="Arial"/>
                <a:cs typeface="Arial"/>
              </a:rPr>
              <a:t>Then, I will:</a:t>
            </a:r>
          </a:p>
          <a:p>
            <a:pPr marL="285750" indent="-285750" algn="just">
              <a:buFont typeface="Wingdings" pitchFamily="2" charset="2"/>
              <a:buChar char="Ø"/>
            </a:pPr>
            <a:r>
              <a:rPr lang="en-GB" noProof="1">
                <a:latin typeface="Arial"/>
                <a:cs typeface="Arial"/>
              </a:rPr>
              <a:t>Apply the 5W2H model to better understand these problems.</a:t>
            </a:r>
          </a:p>
          <a:p>
            <a:pPr marL="285750" indent="-285750" algn="just">
              <a:buFont typeface="Wingdings" pitchFamily="2" charset="2"/>
              <a:buChar char="Ø"/>
            </a:pPr>
            <a:r>
              <a:rPr lang="en-GB" noProof="1">
                <a:latin typeface="Arial"/>
                <a:cs typeface="Arial"/>
              </a:rPr>
              <a:t>Evaluate and apply the PESTEL framework.</a:t>
            </a:r>
          </a:p>
          <a:p>
            <a:pPr marL="285750" indent="-285750" algn="just">
              <a:buFont typeface="Wingdings" pitchFamily="2" charset="2"/>
              <a:buChar char="Ø"/>
            </a:pPr>
            <a:r>
              <a:rPr lang="en-GB" noProof="1">
                <a:latin typeface="Arial"/>
                <a:cs typeface="Arial"/>
              </a:rPr>
              <a:t>Analyse the causes of the problem using a cause-and-effect diagram.</a:t>
            </a:r>
          </a:p>
          <a:p>
            <a:pPr marL="285750" indent="-285750" algn="just">
              <a:buFont typeface="Wingdings" pitchFamily="2" charset="2"/>
              <a:buChar char="Ø"/>
            </a:pPr>
            <a:endParaRPr lang="en-GB" noProof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b="1" noProof="1">
                <a:latin typeface="Arial"/>
                <a:cs typeface="Arial"/>
              </a:rPr>
              <a:t>Finally, I will summarise the key findings.</a:t>
            </a:r>
          </a:p>
        </p:txBody>
      </p:sp>
    </p:spTree>
    <p:extLst>
      <p:ext uri="{BB962C8B-B14F-4D97-AF65-F5344CB8AC3E}">
        <p14:creationId xmlns:p14="http://schemas.microsoft.com/office/powerpoint/2010/main" val="2828771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7B7A2-49A2-F7CA-C450-7EAF5C87C7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4640" y="377367"/>
            <a:ext cx="8911687" cy="1280890"/>
          </a:xfrm>
        </p:spPr>
        <p:txBody>
          <a:bodyPr>
            <a:noAutofit/>
          </a:bodyPr>
          <a:lstStyle/>
          <a:p>
            <a:r>
              <a:rPr lang="en-GB" sz="4000" dirty="0">
                <a:solidFill>
                  <a:srgbClr val="445F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Haven Florists: Overview and Key Problem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F5B78FF-EA1F-E1C4-079C-7869F86AFDFC}"/>
              </a:ext>
            </a:extLst>
          </p:cNvPr>
          <p:cNvGrpSpPr/>
          <p:nvPr/>
        </p:nvGrpSpPr>
        <p:grpSpPr>
          <a:xfrm>
            <a:off x="6842014" y="2414235"/>
            <a:ext cx="3684882" cy="633600"/>
            <a:chOff x="0" y="43993"/>
            <a:chExt cx="3684881" cy="633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4DE9559-CAC1-D248-97B1-42422BF670CD}"/>
                </a:ext>
              </a:extLst>
            </p:cNvPr>
            <p:cNvSpPr/>
            <p:nvPr/>
          </p:nvSpPr>
          <p:spPr>
            <a:xfrm>
              <a:off x="0" y="43993"/>
              <a:ext cx="3684881" cy="633600"/>
            </a:xfrm>
            <a:prstGeom prst="rect">
              <a:avLst/>
            </a:prstGeom>
          </p:spPr>
          <p:style>
            <a:lnRef idx="2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D6FAA50B-2D1F-5BCB-1D39-AD512AC244C3}"/>
                </a:ext>
              </a:extLst>
            </p:cNvPr>
            <p:cNvSpPr txBox="1"/>
            <p:nvPr/>
          </p:nvSpPr>
          <p:spPr>
            <a:xfrm>
              <a:off x="0" y="43993"/>
              <a:ext cx="3684881" cy="6336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6464" tIns="89408" rIns="156464" bIns="89408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2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Key Problems Identified</a:t>
              </a:r>
              <a:endParaRPr lang="en-GB" sz="2200" kern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93DB2DBF-995B-EF6B-36B1-2503206674B2}"/>
              </a:ext>
            </a:extLst>
          </p:cNvPr>
          <p:cNvGrpSpPr/>
          <p:nvPr/>
        </p:nvGrpSpPr>
        <p:grpSpPr>
          <a:xfrm>
            <a:off x="6842014" y="3047835"/>
            <a:ext cx="3684881" cy="2979894"/>
            <a:chOff x="0" y="652832"/>
            <a:chExt cx="3684881" cy="314028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7F59D0F-B62B-4EA2-268A-A3C8B69695F8}"/>
                </a:ext>
              </a:extLst>
            </p:cNvPr>
            <p:cNvSpPr/>
            <p:nvPr/>
          </p:nvSpPr>
          <p:spPr>
            <a:xfrm>
              <a:off x="0" y="652832"/>
              <a:ext cx="3684881" cy="3140280"/>
            </a:xfrm>
            <a:prstGeom prst="rect">
              <a:avLst/>
            </a:prstGeom>
          </p:spPr>
          <p:style>
            <a:lnRef idx="2">
              <a:schemeClr val="accent2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0893A91D-8F73-40FB-2FE4-B8136AC1AC87}"/>
                </a:ext>
              </a:extLst>
            </p:cNvPr>
            <p:cNvSpPr txBox="1"/>
            <p:nvPr/>
          </p:nvSpPr>
          <p:spPr>
            <a:xfrm>
              <a:off x="0" y="652832"/>
              <a:ext cx="3684881" cy="314028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7348" tIns="117348" rIns="156464" bIns="176022" numCol="1" spcCol="1270" anchor="t" anchorCtr="0">
              <a:noAutofit/>
            </a:bodyPr>
            <a:lstStyle/>
            <a:p>
              <a:pPr marL="342900" lvl="1" indent="-342900" algn="l" defTabSz="9779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Wingdings" pitchFamily="2" charset="2"/>
                <a:buChar char="Ø"/>
              </a:pPr>
              <a:r>
                <a:rPr lang="en-GB" sz="2000" b="1" noProof="1">
                  <a:latin typeface="Arial" panose="020B0604020202020204" pitchFamily="34" charset="0"/>
                  <a:cs typeface="Arial" panose="020B0604020202020204" pitchFamily="34" charset="0"/>
                </a:rPr>
                <a:t>30% decline</a:t>
              </a:r>
              <a:r>
                <a:rPr lang="en-GB" sz="2000" noProof="1">
                  <a:latin typeface="Arial" panose="020B0604020202020204" pitchFamily="34" charset="0"/>
                  <a:cs typeface="Arial" panose="020B0604020202020204" pitchFamily="34" charset="0"/>
                </a:rPr>
                <a:t> in in-store sales</a:t>
              </a:r>
            </a:p>
            <a:p>
              <a:pPr marL="342900" lvl="1" indent="-342900" algn="l" defTabSz="9779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Wingdings" pitchFamily="2" charset="2"/>
                <a:buChar char="Ø"/>
              </a:pPr>
              <a:r>
                <a:rPr lang="en-GB" sz="2000" kern="1200" noProof="1">
                  <a:latin typeface="Arial" panose="020B0604020202020204" pitchFamily="34" charset="0"/>
                  <a:cs typeface="Arial" panose="020B0604020202020204" pitchFamily="34" charset="0"/>
                </a:rPr>
                <a:t>Reduced foot traffic on the hi</a:t>
              </a:r>
              <a:r>
                <a:rPr lang="en-GB" sz="2000" noProof="1">
                  <a:latin typeface="Arial" panose="020B0604020202020204" pitchFamily="34" charset="0"/>
                  <a:cs typeface="Arial" panose="020B0604020202020204" pitchFamily="34" charset="0"/>
                </a:rPr>
                <a:t>gh street</a:t>
              </a:r>
            </a:p>
            <a:p>
              <a:pPr marL="342900" lvl="1" indent="-342900" algn="l" defTabSz="9779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Wingdings" pitchFamily="2" charset="2"/>
                <a:buChar char="Ø"/>
              </a:pPr>
              <a:r>
                <a:rPr lang="en-GB" sz="2000" kern="1200" noProof="1">
                  <a:latin typeface="Arial" panose="020B0604020202020204" pitchFamily="34" charset="0"/>
                  <a:cs typeface="Arial" panose="020B0604020202020204" pitchFamily="34" charset="0"/>
                </a:rPr>
                <a:t>Competition fro</a:t>
              </a:r>
              <a:r>
                <a:rPr lang="en-GB" sz="2000" noProof="1">
                  <a:latin typeface="Arial" panose="020B0604020202020204" pitchFamily="34" charset="0"/>
                  <a:cs typeface="Arial" panose="020B0604020202020204" pitchFamily="34" charset="0"/>
                </a:rPr>
                <a:t>m online flower retailers </a:t>
              </a:r>
            </a:p>
            <a:p>
              <a:pPr marL="342900" lvl="1" indent="-342900" algn="l" defTabSz="9779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Wingdings" pitchFamily="2" charset="2"/>
                <a:buChar char="Ø"/>
              </a:pPr>
              <a:r>
                <a:rPr lang="en-GB" sz="2000" kern="1200" noProof="1">
                  <a:latin typeface="Arial" panose="020B0604020202020204" pitchFamily="34" charset="0"/>
                  <a:cs typeface="Arial" panose="020B0604020202020204" pitchFamily="34" charset="0"/>
                </a:rPr>
                <a:t>Rising supply costs</a:t>
              </a:r>
            </a:p>
            <a:p>
              <a:pPr marL="342900" lvl="1" indent="-342900" algn="l" defTabSz="9779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Font typeface="Wingdings" pitchFamily="2" charset="2"/>
                <a:buChar char="Ø"/>
              </a:pPr>
              <a:r>
                <a:rPr lang="en-GB" sz="2000" noProof="1">
                  <a:latin typeface="Arial" panose="020B0604020202020204" pitchFamily="34" charset="0"/>
                  <a:cs typeface="Arial" panose="020B0604020202020204" pitchFamily="34" charset="0"/>
                </a:rPr>
                <a:t>Outdated website and limited digital marketing</a:t>
              </a:r>
              <a:endParaRPr lang="en-GB" sz="2000" kern="1200" noProof="1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CD88CD78-194D-D2EB-C136-93789640F7CD}"/>
              </a:ext>
            </a:extLst>
          </p:cNvPr>
          <p:cNvGrpSpPr/>
          <p:nvPr/>
        </p:nvGrpSpPr>
        <p:grpSpPr>
          <a:xfrm>
            <a:off x="2912012" y="2414235"/>
            <a:ext cx="3684881" cy="633600"/>
            <a:chOff x="0" y="43993"/>
            <a:chExt cx="3684881" cy="633600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84FB39D3-EABC-2322-9585-43E198E8EE7C}"/>
                </a:ext>
              </a:extLst>
            </p:cNvPr>
            <p:cNvSpPr/>
            <p:nvPr/>
          </p:nvSpPr>
          <p:spPr>
            <a:xfrm>
              <a:off x="0" y="43993"/>
              <a:ext cx="3684881" cy="633600"/>
            </a:xfrm>
            <a:prstGeom prst="rect">
              <a:avLst/>
            </a:prstGeom>
          </p:spPr>
          <p:style>
            <a:lnRef idx="2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625B9FC6-8146-6E7B-5D72-46D770FFFFAD}"/>
                </a:ext>
              </a:extLst>
            </p:cNvPr>
            <p:cNvSpPr txBox="1"/>
            <p:nvPr/>
          </p:nvSpPr>
          <p:spPr>
            <a:xfrm>
              <a:off x="0" y="43993"/>
              <a:ext cx="3684881" cy="633600"/>
            </a:xfrm>
            <a:prstGeom prst="rect">
              <a:avLst/>
            </a:prstGeom>
            <a:solidFill>
              <a:srgbClr val="4E8F00"/>
            </a:solidFill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6464" tIns="89408" rIns="156464" bIns="89408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200" dirty="0">
                  <a:latin typeface="Arial" panose="020B0604020202020204" pitchFamily="34" charset="0"/>
                  <a:cs typeface="Arial" panose="020B0604020202020204" pitchFamily="34" charset="0"/>
                </a:rPr>
                <a:t>Business Overview</a:t>
              </a:r>
              <a:endParaRPr lang="en-GB" sz="22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AAFBC0E0-8860-7FAE-83DA-C7D7F43A57F7}"/>
              </a:ext>
            </a:extLst>
          </p:cNvPr>
          <p:cNvSpPr txBox="1"/>
          <p:nvPr/>
        </p:nvSpPr>
        <p:spPr>
          <a:xfrm>
            <a:off x="2912012" y="3047835"/>
            <a:ext cx="3684881" cy="2979894"/>
          </a:xfrm>
          <a:prstGeom prst="rect">
            <a:avLst/>
          </a:prstGeom>
          <a:solidFill>
            <a:srgbClr val="DEE8D0"/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17348" tIns="117348" rIns="156464" bIns="176022" numCol="1" spcCol="1270" anchor="t" anchorCtr="0">
            <a:noAutofit/>
          </a:bodyPr>
          <a:lstStyle/>
          <a:p>
            <a:pPr marL="342900" lvl="0" indent="-342900">
              <a:buFont typeface="Wingdings" pitchFamily="2" charset="2"/>
              <a:buChar char="Ø"/>
            </a:pPr>
            <a:r>
              <a:rPr lang="en-GB" sz="2000" noProof="1">
                <a:latin typeface="Arial" panose="020B0604020202020204" pitchFamily="34" charset="0"/>
                <a:cs typeface="Arial" panose="020B0604020202020204" pitchFamily="34" charset="0"/>
              </a:rPr>
              <a:t>Independent flower shop in Norwich, UK.</a:t>
            </a:r>
          </a:p>
          <a:p>
            <a:pPr lvl="0">
              <a:buFont typeface="Wingdings" pitchFamily="2" charset="2"/>
              <a:buChar char="Ø"/>
            </a:pPr>
            <a:r>
              <a:rPr lang="en-GB" sz="2000" noProof="1">
                <a:latin typeface="Arial" panose="020B0604020202020204" pitchFamily="34" charset="0"/>
                <a:cs typeface="Arial" panose="020B0604020202020204" pitchFamily="34" charset="0"/>
              </a:rPr>
              <a:t> Established in 2016</a:t>
            </a:r>
          </a:p>
          <a:p>
            <a:pPr lvl="0">
              <a:buFont typeface="Wingdings" pitchFamily="2" charset="2"/>
              <a:buChar char="Ø"/>
            </a:pPr>
            <a:r>
              <a:rPr lang="en-GB" sz="2000" noProof="1">
                <a:latin typeface="Arial" panose="020B0604020202020204" pitchFamily="34" charset="0"/>
                <a:cs typeface="Arial" panose="020B0604020202020204" pitchFamily="34" charset="0"/>
              </a:rPr>
              <a:t> Known for customised floral arrangements and sustainable packaging </a:t>
            </a:r>
          </a:p>
          <a:p>
            <a:pPr lvl="0">
              <a:buFont typeface="Wingdings" pitchFamily="2" charset="2"/>
              <a:buChar char="Ø"/>
            </a:pPr>
            <a:r>
              <a:rPr lang="en-GB" sz="2000" noProof="1">
                <a:latin typeface="Arial" panose="020B0604020202020204" pitchFamily="34" charset="0"/>
                <a:cs typeface="Arial" panose="020B0604020202020204" pitchFamily="34" charset="0"/>
              </a:rPr>
              <a:t> Serves walk-in, corporate and wedding clients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074B232-42A0-3459-4E1F-CB84E5F46C65}"/>
              </a:ext>
            </a:extLst>
          </p:cNvPr>
          <p:cNvSpPr txBox="1"/>
          <p:nvPr/>
        </p:nvSpPr>
        <p:spPr>
          <a:xfrm>
            <a:off x="2786743" y="6291997"/>
            <a:ext cx="94052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Combination of internal and external factors affecting business performance</a:t>
            </a:r>
          </a:p>
        </p:txBody>
      </p:sp>
    </p:spTree>
    <p:extLst>
      <p:ext uri="{BB962C8B-B14F-4D97-AF65-F5344CB8AC3E}">
        <p14:creationId xmlns:p14="http://schemas.microsoft.com/office/powerpoint/2010/main" val="816061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11851F7E-1FA4-429B-8346-D74AB7D48D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2" name="Picture 51" descr="A bouquet of white flowers&#10;&#10;AI-generated content may be incorrect.">
            <a:extLst>
              <a:ext uri="{FF2B5EF4-FFF2-40B4-BE49-F238E27FC236}">
                <a16:creationId xmlns:a16="http://schemas.microsoft.com/office/drawing/2014/main" id="{D425AADA-E84C-E60B-C341-FD67E8768F3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32774" b="2967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59" name="Group 58">
            <a:extLst>
              <a:ext uri="{FF2B5EF4-FFF2-40B4-BE49-F238E27FC236}">
                <a16:creationId xmlns:a16="http://schemas.microsoft.com/office/drawing/2014/main" id="{8EE8933F-CE40-492C-A124-59A9BB2EA4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60" name="Freeform 11">
              <a:extLst>
                <a:ext uri="{FF2B5EF4-FFF2-40B4-BE49-F238E27FC236}">
                  <a16:creationId xmlns:a16="http://schemas.microsoft.com/office/drawing/2014/main" id="{495D9449-9704-436C-893A-481236A3C0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" name="Freeform 12">
              <a:extLst>
                <a:ext uri="{FF2B5EF4-FFF2-40B4-BE49-F238E27FC236}">
                  <a16:creationId xmlns:a16="http://schemas.microsoft.com/office/drawing/2014/main" id="{B4A6A8DB-D531-4634-BAE2-09069F9882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2" name="Freeform 13">
              <a:extLst>
                <a:ext uri="{FF2B5EF4-FFF2-40B4-BE49-F238E27FC236}">
                  <a16:creationId xmlns:a16="http://schemas.microsoft.com/office/drawing/2014/main" id="{9D8D0671-37AF-42E0-8A10-9B79E3469F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" name="Freeform 14">
              <a:extLst>
                <a:ext uri="{FF2B5EF4-FFF2-40B4-BE49-F238E27FC236}">
                  <a16:creationId xmlns:a16="http://schemas.microsoft.com/office/drawing/2014/main" id="{B94F3235-BABF-4E27-A250-C785A131B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" name="Freeform 15">
              <a:extLst>
                <a:ext uri="{FF2B5EF4-FFF2-40B4-BE49-F238E27FC236}">
                  <a16:creationId xmlns:a16="http://schemas.microsoft.com/office/drawing/2014/main" id="{7246E2D5-CE0B-4068-9A7D-9DC1375DB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5" name="Freeform 16">
              <a:extLst>
                <a:ext uri="{FF2B5EF4-FFF2-40B4-BE49-F238E27FC236}">
                  <a16:creationId xmlns:a16="http://schemas.microsoft.com/office/drawing/2014/main" id="{43F6E2A1-532E-4BC2-B15E-48A6DBF5A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6" name="Freeform 17">
              <a:extLst>
                <a:ext uri="{FF2B5EF4-FFF2-40B4-BE49-F238E27FC236}">
                  <a16:creationId xmlns:a16="http://schemas.microsoft.com/office/drawing/2014/main" id="{03A0F057-4B8F-4F26-985A-D73759928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7" name="Freeform 18">
              <a:extLst>
                <a:ext uri="{FF2B5EF4-FFF2-40B4-BE49-F238E27FC236}">
                  <a16:creationId xmlns:a16="http://schemas.microsoft.com/office/drawing/2014/main" id="{64B1C50E-E8D9-41B4-A199-11051B0E0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8" name="Freeform 19">
              <a:extLst>
                <a:ext uri="{FF2B5EF4-FFF2-40B4-BE49-F238E27FC236}">
                  <a16:creationId xmlns:a16="http://schemas.microsoft.com/office/drawing/2014/main" id="{B85F5261-8BF6-4F84-B570-F51C3447CD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9" name="Freeform 20">
              <a:extLst>
                <a:ext uri="{FF2B5EF4-FFF2-40B4-BE49-F238E27FC236}">
                  <a16:creationId xmlns:a16="http://schemas.microsoft.com/office/drawing/2014/main" id="{8D3E2FDD-558C-4594-AE52-387CFDA01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0" name="Freeform 21">
              <a:extLst>
                <a:ext uri="{FF2B5EF4-FFF2-40B4-BE49-F238E27FC236}">
                  <a16:creationId xmlns:a16="http://schemas.microsoft.com/office/drawing/2014/main" id="{EC056D65-A228-41C9-A642-A9F281AD7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1" name="Freeform 22">
              <a:extLst>
                <a:ext uri="{FF2B5EF4-FFF2-40B4-BE49-F238E27FC236}">
                  <a16:creationId xmlns:a16="http://schemas.microsoft.com/office/drawing/2014/main" id="{CA2D183C-9A86-467C-978F-0E89925E4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6ED3E4-4D2F-98A0-39A6-C081C9CC0D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9361" y="581227"/>
            <a:ext cx="8911687" cy="128089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445F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5W2H Model</a:t>
            </a:r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1B871EAB-8A69-408E-B593-068341C7DB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74" name="Freeform 27">
              <a:extLst>
                <a:ext uri="{FF2B5EF4-FFF2-40B4-BE49-F238E27FC236}">
                  <a16:creationId xmlns:a16="http://schemas.microsoft.com/office/drawing/2014/main" id="{64AD5766-52CB-4B7E-9D4C-6E85617EFE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5" name="Freeform 28">
              <a:extLst>
                <a:ext uri="{FF2B5EF4-FFF2-40B4-BE49-F238E27FC236}">
                  <a16:creationId xmlns:a16="http://schemas.microsoft.com/office/drawing/2014/main" id="{58CE041A-2BBD-413A-A698-86B86FB3D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6" name="Freeform 29">
              <a:extLst>
                <a:ext uri="{FF2B5EF4-FFF2-40B4-BE49-F238E27FC236}">
                  <a16:creationId xmlns:a16="http://schemas.microsoft.com/office/drawing/2014/main" id="{D831C5BF-FFFE-4369-817B-6B4D56208D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7" name="Freeform 30">
              <a:extLst>
                <a:ext uri="{FF2B5EF4-FFF2-40B4-BE49-F238E27FC236}">
                  <a16:creationId xmlns:a16="http://schemas.microsoft.com/office/drawing/2014/main" id="{B6E9F119-5A84-4A1C-AF6C-78517BA014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8" name="Freeform 31">
              <a:extLst>
                <a:ext uri="{FF2B5EF4-FFF2-40B4-BE49-F238E27FC236}">
                  <a16:creationId xmlns:a16="http://schemas.microsoft.com/office/drawing/2014/main" id="{277F9516-82F9-476C-BD16-B6D41EB5D4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9" name="Freeform 32">
              <a:extLst>
                <a:ext uri="{FF2B5EF4-FFF2-40B4-BE49-F238E27FC236}">
                  <a16:creationId xmlns:a16="http://schemas.microsoft.com/office/drawing/2014/main" id="{B8C37CAA-46A4-4583-A93F-28DCCAA8D4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0" name="Freeform 33">
              <a:extLst>
                <a:ext uri="{FF2B5EF4-FFF2-40B4-BE49-F238E27FC236}">
                  <a16:creationId xmlns:a16="http://schemas.microsoft.com/office/drawing/2014/main" id="{6C3755F5-DF08-4BD9-B26C-5BDACE12EF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1" name="Freeform 34">
              <a:extLst>
                <a:ext uri="{FF2B5EF4-FFF2-40B4-BE49-F238E27FC236}">
                  <a16:creationId xmlns:a16="http://schemas.microsoft.com/office/drawing/2014/main" id="{C5454663-B464-4C7F-A3FA-6E5801FC18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2" name="Freeform 35">
              <a:extLst>
                <a:ext uri="{FF2B5EF4-FFF2-40B4-BE49-F238E27FC236}">
                  <a16:creationId xmlns:a16="http://schemas.microsoft.com/office/drawing/2014/main" id="{9EC7EEEB-3445-4E58-827A-AA94BEBBD1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" name="Freeform 36">
              <a:extLst>
                <a:ext uri="{FF2B5EF4-FFF2-40B4-BE49-F238E27FC236}">
                  <a16:creationId xmlns:a16="http://schemas.microsoft.com/office/drawing/2014/main" id="{911CC918-1F1F-461E-BDE5-2FC74FAD7A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4" name="Freeform 37">
              <a:extLst>
                <a:ext uri="{FF2B5EF4-FFF2-40B4-BE49-F238E27FC236}">
                  <a16:creationId xmlns:a16="http://schemas.microsoft.com/office/drawing/2014/main" id="{69F3CDE4-9111-4F4F-8A5A-2E35253BC4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5" name="Freeform 38">
              <a:extLst>
                <a:ext uri="{FF2B5EF4-FFF2-40B4-BE49-F238E27FC236}">
                  <a16:creationId xmlns:a16="http://schemas.microsoft.com/office/drawing/2014/main" id="{1E554A99-1D27-4A71-AA70-54822D2AE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87" name="Rectangle 86">
            <a:extLst>
              <a:ext uri="{FF2B5EF4-FFF2-40B4-BE49-F238E27FC236}">
                <a16:creationId xmlns:a16="http://schemas.microsoft.com/office/drawing/2014/main" id="{786038CD-5A86-4D1C-BDDF-95136A583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9" name="Freeform 11">
            <a:extLst>
              <a:ext uri="{FF2B5EF4-FFF2-40B4-BE49-F238E27FC236}">
                <a16:creationId xmlns:a16="http://schemas.microsoft.com/office/drawing/2014/main" id="{A06BEFDB-A93F-46A4-9393-364D051EE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B0B90017-D657-ABA0-DA09-49D0087219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1826003"/>
              </p:ext>
            </p:extLst>
          </p:nvPr>
        </p:nvGraphicFramePr>
        <p:xfrm>
          <a:off x="1193170" y="1367343"/>
          <a:ext cx="10764368" cy="45438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35EFD36-EB11-D15C-567B-6B6662F72CF1}"/>
              </a:ext>
            </a:extLst>
          </p:cNvPr>
          <p:cNvSpPr txBox="1"/>
          <p:nvPr/>
        </p:nvSpPr>
        <p:spPr>
          <a:xfrm>
            <a:off x="3418430" y="6382206"/>
            <a:ext cx="10541085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1200" dirty="0">
                <a:latin typeface="Arial"/>
                <a:cs typeface="Arial"/>
              </a:rPr>
              <a:t>Sources: Kotler et al. (2020); Porter (2008)</a:t>
            </a:r>
          </a:p>
        </p:txBody>
      </p:sp>
    </p:spTree>
    <p:extLst>
      <p:ext uri="{BB962C8B-B14F-4D97-AF65-F5344CB8AC3E}">
        <p14:creationId xmlns:p14="http://schemas.microsoft.com/office/powerpoint/2010/main" val="9771534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6A32D-3ED7-5229-8CAF-C7D7FFB1C10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830802" y="535117"/>
            <a:ext cx="8912225" cy="1281112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445F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Critique of PESTEL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73C25A68-2EB9-C68C-CB75-82CA03A0276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85987274"/>
              </p:ext>
            </p:extLst>
          </p:nvPr>
        </p:nvGraphicFramePr>
        <p:xfrm>
          <a:off x="-1730327" y="1917829"/>
          <a:ext cx="10255350" cy="46963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E5CEF1E3-402C-5009-11A9-91119EEB83F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37165098"/>
              </p:ext>
            </p:extLst>
          </p:nvPr>
        </p:nvGraphicFramePr>
        <p:xfrm>
          <a:off x="6516369" y="1917829"/>
          <a:ext cx="5860858" cy="46963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F859708-611A-D3A7-1BDE-FACF4DB6D399}"/>
              </a:ext>
            </a:extLst>
          </p:cNvPr>
          <p:cNvSpPr txBox="1"/>
          <p:nvPr/>
        </p:nvSpPr>
        <p:spPr>
          <a:xfrm>
            <a:off x="1830801" y="1393371"/>
            <a:ext cx="10255350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noProof="1">
                <a:latin typeface="Arial" panose="020B0604020202020204" pitchFamily="34" charset="0"/>
                <a:cs typeface="Arial" panose="020B0604020202020204" pitchFamily="34" charset="0"/>
              </a:rPr>
              <a:t>The PESTEL framework is a strategic tool used to analyse external factors affecting a business environment.</a:t>
            </a:r>
          </a:p>
          <a:p>
            <a:r>
              <a:rPr lang="en-GB" sz="1600" noProof="1">
                <a:latin typeface="Arial" panose="020B0604020202020204" pitchFamily="34" charset="0"/>
                <a:cs typeface="Arial" panose="020B0604020202020204" pitchFamily="34" charset="0"/>
              </a:rPr>
              <a:t>It is used to evaluate political, economic, social, technological, environmental and legal factors.  </a:t>
            </a:r>
            <a:r>
              <a:rPr lang="en-GB" noProof="1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6D864EA-0D30-4785-D7CA-627A3004117D}"/>
              </a:ext>
            </a:extLst>
          </p:cNvPr>
          <p:cNvSpPr txBox="1"/>
          <p:nvPr/>
        </p:nvSpPr>
        <p:spPr>
          <a:xfrm>
            <a:off x="4127637" y="6484024"/>
            <a:ext cx="9185541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1200" dirty="0">
                <a:latin typeface="Arial"/>
                <a:cs typeface="Arial"/>
              </a:rPr>
              <a:t>Sources: Johnson et al. (2017); Kotler et al. (2020); Yüksel (2012)</a:t>
            </a:r>
          </a:p>
        </p:txBody>
      </p:sp>
    </p:spTree>
    <p:extLst>
      <p:ext uri="{BB962C8B-B14F-4D97-AF65-F5344CB8AC3E}">
        <p14:creationId xmlns:p14="http://schemas.microsoft.com/office/powerpoint/2010/main" val="19050343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 bouquet of white flowers&#10;&#10;AI-generated content may be incorrect.">
            <a:extLst>
              <a:ext uri="{FF2B5EF4-FFF2-40B4-BE49-F238E27FC236}">
                <a16:creationId xmlns:a16="http://schemas.microsoft.com/office/drawing/2014/main" id="{76053D5B-440D-62E1-AEF2-95BABAD4BE0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32774" b="2967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874A230-00E7-8E22-2A08-3478C4FD5ACB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046598" y="609374"/>
            <a:ext cx="8912225" cy="12811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>
                <a:solidFill>
                  <a:srgbClr val="445F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PESTEL Analysis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B6F44EA7-EE07-4A92-D70B-7DC21E5F946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03925495"/>
              </p:ext>
            </p:extLst>
          </p:nvPr>
        </p:nvGraphicFramePr>
        <p:xfrm>
          <a:off x="1002108" y="2133599"/>
          <a:ext cx="11001206" cy="43252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76093B7-8099-9AD8-314A-D74892078163}"/>
              </a:ext>
            </a:extLst>
          </p:cNvPr>
          <p:cNvSpPr txBox="1"/>
          <p:nvPr/>
        </p:nvSpPr>
        <p:spPr>
          <a:xfrm>
            <a:off x="1637447" y="6454856"/>
            <a:ext cx="10798628" cy="30777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1200" dirty="0">
                <a:latin typeface="Arial"/>
                <a:cs typeface="Arial"/>
              </a:rPr>
              <a:t>Sources: Kotler et al. (2020); </a:t>
            </a:r>
            <a:r>
              <a:rPr lang="en-GB" sz="1200" dirty="0">
                <a:latin typeface="Arial"/>
                <a:cs typeface="Arial"/>
              </a:rPr>
              <a:t>Choudhury et al., (2021); Hien and Nhu (2022</a:t>
            </a:r>
            <a:r>
              <a:rPr lang="en-GB" sz="1200" dirty="0"/>
              <a:t>); </a:t>
            </a:r>
            <a:r>
              <a:rPr lang="en-GB" sz="1200" dirty="0">
                <a:latin typeface="Arial"/>
                <a:cs typeface="Arial"/>
              </a:rPr>
              <a:t>Nilsen-Nygaard et al., (2021); Johnson et al. (2017)</a:t>
            </a:r>
            <a:r>
              <a:rPr lang="en-GB" sz="1400" b="1" dirty="0"/>
              <a:t> </a:t>
            </a:r>
            <a:r>
              <a:rPr lang="en-US" sz="1400" b="1" dirty="0">
                <a:latin typeface="Arial"/>
                <a:cs typeface="Arial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889182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51B860BB-F934-4DE1-A930-090DD475F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61927C55-8047-466F-9FE4-B42D3D1AFA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E914D83D-75AE-426B-90AC-E37CBA2BD7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13">
              <a:extLst>
                <a:ext uri="{FF2B5EF4-FFF2-40B4-BE49-F238E27FC236}">
                  <a16:creationId xmlns:a16="http://schemas.microsoft.com/office/drawing/2014/main" id="{DDB740D6-20EA-4164-9EDB-243B210E8F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4">
              <a:extLst>
                <a:ext uri="{FF2B5EF4-FFF2-40B4-BE49-F238E27FC236}">
                  <a16:creationId xmlns:a16="http://schemas.microsoft.com/office/drawing/2014/main" id="{0843EF7D-8FF7-4B1B-810B-AA92D132E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15">
              <a:extLst>
                <a:ext uri="{FF2B5EF4-FFF2-40B4-BE49-F238E27FC236}">
                  <a16:creationId xmlns:a16="http://schemas.microsoft.com/office/drawing/2014/main" id="{F995A1BF-26D5-42BA-83D6-B74B0793A8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16">
              <a:extLst>
                <a:ext uri="{FF2B5EF4-FFF2-40B4-BE49-F238E27FC236}">
                  <a16:creationId xmlns:a16="http://schemas.microsoft.com/office/drawing/2014/main" id="{706BB22B-358C-43E3-A01E-2CCD2EFD4A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7">
              <a:extLst>
                <a:ext uri="{FF2B5EF4-FFF2-40B4-BE49-F238E27FC236}">
                  <a16:creationId xmlns:a16="http://schemas.microsoft.com/office/drawing/2014/main" id="{09828090-C04F-4B25-BD86-CE7A94A346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8">
              <a:extLst>
                <a:ext uri="{FF2B5EF4-FFF2-40B4-BE49-F238E27FC236}">
                  <a16:creationId xmlns:a16="http://schemas.microsoft.com/office/drawing/2014/main" id="{B062093C-CFDD-4759-8CD6-EB2CCD1DBC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9">
              <a:extLst>
                <a:ext uri="{FF2B5EF4-FFF2-40B4-BE49-F238E27FC236}">
                  <a16:creationId xmlns:a16="http://schemas.microsoft.com/office/drawing/2014/main" id="{FB33C2A8-7609-427D-BC55-13F9562018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20">
              <a:extLst>
                <a:ext uri="{FF2B5EF4-FFF2-40B4-BE49-F238E27FC236}">
                  <a16:creationId xmlns:a16="http://schemas.microsoft.com/office/drawing/2014/main" id="{9FF51B36-24F3-42B4-9ACD-2B83F4B570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21">
              <a:extLst>
                <a:ext uri="{FF2B5EF4-FFF2-40B4-BE49-F238E27FC236}">
                  <a16:creationId xmlns:a16="http://schemas.microsoft.com/office/drawing/2014/main" id="{6EBCB31E-7CBF-45FC-B7A3-7FE8E8C8A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22">
              <a:extLst>
                <a:ext uri="{FF2B5EF4-FFF2-40B4-BE49-F238E27FC236}">
                  <a16:creationId xmlns:a16="http://schemas.microsoft.com/office/drawing/2014/main" id="{404CB86A-82A5-40B9-8D4B-159ED1A3CE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D17BCFA-C80F-4670-B8B9-034B5B1C8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32"/>
            <a:ext cx="2356675" cy="6853285"/>
            <a:chOff x="6627813" y="195454"/>
            <a:chExt cx="1952625" cy="5678297"/>
          </a:xfrm>
        </p:grpSpPr>
        <p:sp>
          <p:nvSpPr>
            <p:cNvPr id="24" name="Freeform 27">
              <a:extLst>
                <a:ext uri="{FF2B5EF4-FFF2-40B4-BE49-F238E27FC236}">
                  <a16:creationId xmlns:a16="http://schemas.microsoft.com/office/drawing/2014/main" id="{F705DA76-B301-4098-9966-310A00C312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28">
              <a:extLst>
                <a:ext uri="{FF2B5EF4-FFF2-40B4-BE49-F238E27FC236}">
                  <a16:creationId xmlns:a16="http://schemas.microsoft.com/office/drawing/2014/main" id="{7484AECD-B027-45E9-8764-6E1A4A4A0D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29">
              <a:extLst>
                <a:ext uri="{FF2B5EF4-FFF2-40B4-BE49-F238E27FC236}">
                  <a16:creationId xmlns:a16="http://schemas.microsoft.com/office/drawing/2014/main" id="{CB341AF9-DEB1-42CB-8D1D-F262CFE46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30">
              <a:extLst>
                <a:ext uri="{FF2B5EF4-FFF2-40B4-BE49-F238E27FC236}">
                  <a16:creationId xmlns:a16="http://schemas.microsoft.com/office/drawing/2014/main" id="{1C7213C3-CCDC-48BD-BF51-7AB8EE57A1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31">
              <a:extLst>
                <a:ext uri="{FF2B5EF4-FFF2-40B4-BE49-F238E27FC236}">
                  <a16:creationId xmlns:a16="http://schemas.microsoft.com/office/drawing/2014/main" id="{7568F4E5-84C7-4F79-A40F-AC4885CB63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32">
              <a:extLst>
                <a:ext uri="{FF2B5EF4-FFF2-40B4-BE49-F238E27FC236}">
                  <a16:creationId xmlns:a16="http://schemas.microsoft.com/office/drawing/2014/main" id="{81654B91-DAE7-4763-8F60-7A35727C21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33">
              <a:extLst>
                <a:ext uri="{FF2B5EF4-FFF2-40B4-BE49-F238E27FC236}">
                  <a16:creationId xmlns:a16="http://schemas.microsoft.com/office/drawing/2014/main" id="{E9C665F1-5409-4590-AA69-79EABC1EAC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34">
              <a:extLst>
                <a:ext uri="{FF2B5EF4-FFF2-40B4-BE49-F238E27FC236}">
                  <a16:creationId xmlns:a16="http://schemas.microsoft.com/office/drawing/2014/main" id="{C3192F7D-0C18-4DB2-A88B-EBF5627480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35">
              <a:extLst>
                <a:ext uri="{FF2B5EF4-FFF2-40B4-BE49-F238E27FC236}">
                  <a16:creationId xmlns:a16="http://schemas.microsoft.com/office/drawing/2014/main" id="{86BE4725-AC90-44AE-8B17-D13BA4BF36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36">
              <a:extLst>
                <a:ext uri="{FF2B5EF4-FFF2-40B4-BE49-F238E27FC236}">
                  <a16:creationId xmlns:a16="http://schemas.microsoft.com/office/drawing/2014/main" id="{2C0C171A-856F-4606-9D98-B5318639A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37">
              <a:extLst>
                <a:ext uri="{FF2B5EF4-FFF2-40B4-BE49-F238E27FC236}">
                  <a16:creationId xmlns:a16="http://schemas.microsoft.com/office/drawing/2014/main" id="{B6D57E3C-42A8-4054-B617-CE82DD8B73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38">
              <a:extLst>
                <a:ext uri="{FF2B5EF4-FFF2-40B4-BE49-F238E27FC236}">
                  <a16:creationId xmlns:a16="http://schemas.microsoft.com/office/drawing/2014/main" id="{C0A815A3-B7C7-4090-88EA-DA48AE474E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AE2F7D72-C98C-4C79-88A4-1DD7AAE7B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9" name="Freeform 11">
            <a:extLst>
              <a:ext uri="{FF2B5EF4-FFF2-40B4-BE49-F238E27FC236}">
                <a16:creationId xmlns:a16="http://schemas.microsoft.com/office/drawing/2014/main" id="{17BE9237-F367-4B09-A610-9AC21A4323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FBFE3618-8387-4153-870E-99EA1B978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589CD-5F42-A38B-DC8B-1AA92819A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0107" y="368015"/>
            <a:ext cx="5446776" cy="125989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200" dirty="0">
                <a:solidFill>
                  <a:srgbClr val="445F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Critique of Cause-and-Effect (Fishbone) Diagram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BB99A42A-5548-4BB8-9115-A05821C360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4" name="Picture 2" descr="Importance of Cause-and-Effect Analysis">
            <a:extLst>
              <a:ext uri="{FF2B5EF4-FFF2-40B4-BE49-F238E27FC236}">
                <a16:creationId xmlns:a16="http://schemas.microsoft.com/office/drawing/2014/main" id="{59038922-6625-61A2-B783-C1BAA02B2D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80410" y="1044615"/>
            <a:ext cx="4175061" cy="404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5" name="Freeform 11">
            <a:extLst>
              <a:ext uri="{FF2B5EF4-FFF2-40B4-BE49-F238E27FC236}">
                <a16:creationId xmlns:a16="http://schemas.microsoft.com/office/drawing/2014/main" id="{D49441E5-946F-46B3-BDD2-BAD088532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C75019A3-48C7-BF9F-66CB-32637BB6BF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8660701"/>
              </p:ext>
            </p:extLst>
          </p:nvPr>
        </p:nvGraphicFramePr>
        <p:xfrm>
          <a:off x="1058509" y="3229774"/>
          <a:ext cx="6073626" cy="30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2" name="TextBox 21">
            <a:extLst>
              <a:ext uri="{FF2B5EF4-FFF2-40B4-BE49-F238E27FC236}">
                <a16:creationId xmlns:a16="http://schemas.microsoft.com/office/drawing/2014/main" id="{0F69F152-2121-C5D9-E748-1451DEC527FC}"/>
              </a:ext>
            </a:extLst>
          </p:cNvPr>
          <p:cNvSpPr txBox="1"/>
          <p:nvPr/>
        </p:nvSpPr>
        <p:spPr>
          <a:xfrm>
            <a:off x="451967" y="1632041"/>
            <a:ext cx="7091914" cy="132343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noProof="1">
                <a:latin typeface="Arial"/>
                <a:cs typeface="Arial"/>
              </a:rPr>
              <a:t>The Cause-and-Effect (Fishbone) diagram is a tool used to identify the root causes of a problem by analysing relationships between different contributing factors.</a:t>
            </a:r>
          </a:p>
          <a:p>
            <a:r>
              <a:rPr lang="en-GB" sz="1600" noProof="1">
                <a:latin typeface="Arial"/>
                <a:cs typeface="Arial"/>
              </a:rPr>
              <a:t>It is widely used in business and quality management to structure complex problems and support decision making. 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28E0C451-92DB-1206-77FA-98CFD43890EE}"/>
              </a:ext>
            </a:extLst>
          </p:cNvPr>
          <p:cNvSpPr txBox="1"/>
          <p:nvPr/>
        </p:nvSpPr>
        <p:spPr>
          <a:xfrm>
            <a:off x="4324168" y="6422749"/>
            <a:ext cx="8192948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1200" dirty="0">
                <a:latin typeface="Arial"/>
                <a:cs typeface="Arial"/>
              </a:rPr>
              <a:t>Sources: Ishikawa (1985); Slack et al. (2010)</a:t>
            </a:r>
          </a:p>
        </p:txBody>
      </p:sp>
    </p:spTree>
    <p:extLst>
      <p:ext uri="{BB962C8B-B14F-4D97-AF65-F5344CB8AC3E}">
        <p14:creationId xmlns:p14="http://schemas.microsoft.com/office/powerpoint/2010/main" val="38286670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bg2">
                <a:tint val="90000"/>
                <a:satMod val="92000"/>
                <a:lumMod val="120000"/>
                <a:alpha val="20893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icture Placeholder 1">
            <a:extLst>
              <a:ext uri="{FF2B5EF4-FFF2-40B4-BE49-F238E27FC236}">
                <a16:creationId xmlns:a16="http://schemas.microsoft.com/office/drawing/2014/main" id="{5E3695A1-B621-6D67-C7E4-00C40A654334}"/>
              </a:ext>
            </a:extLst>
          </p:cNvPr>
          <p:cNvSpPr txBox="1">
            <a:spLocks/>
          </p:cNvSpPr>
          <p:nvPr/>
        </p:nvSpPr>
        <p:spPr>
          <a:xfrm>
            <a:off x="303276" y="1580306"/>
            <a:ext cx="11585447" cy="4496781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7EEBB79A-3A1C-4968-37DB-5CBAACB71F09}"/>
              </a:ext>
            </a:extLst>
          </p:cNvPr>
          <p:cNvCxnSpPr/>
          <p:nvPr/>
        </p:nvCxnSpPr>
        <p:spPr>
          <a:xfrm>
            <a:off x="616787" y="3969112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B762781A-FBBB-6703-367F-A7F37853F05F}"/>
              </a:ext>
            </a:extLst>
          </p:cNvPr>
          <p:cNvCxnSpPr/>
          <p:nvPr/>
        </p:nvCxnSpPr>
        <p:spPr>
          <a:xfrm flipH="1" flipV="1">
            <a:off x="1659268" y="2487896"/>
            <a:ext cx="1466092" cy="1453896"/>
          </a:xfrm>
          <a:prstGeom prst="line">
            <a:avLst/>
          </a:prstGeom>
          <a:ln w="57150">
            <a:solidFill>
              <a:srgbClr val="FFC000">
                <a:alpha val="26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91BBF754-DC12-C969-00D0-668C4CA00161}"/>
              </a:ext>
            </a:extLst>
          </p:cNvPr>
          <p:cNvCxnSpPr/>
          <p:nvPr/>
        </p:nvCxnSpPr>
        <p:spPr>
          <a:xfrm flipH="1">
            <a:off x="1651651" y="4007863"/>
            <a:ext cx="1481326" cy="1460754"/>
          </a:xfrm>
          <a:prstGeom prst="line">
            <a:avLst/>
          </a:prstGeom>
          <a:ln w="57150">
            <a:solidFill>
              <a:srgbClr val="7030A0">
                <a:alpha val="18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6A98A2C0-1A42-AC47-9650-90A7965C5808}"/>
              </a:ext>
            </a:extLst>
          </p:cNvPr>
          <p:cNvCxnSpPr/>
          <p:nvPr/>
        </p:nvCxnSpPr>
        <p:spPr>
          <a:xfrm flipH="1" flipV="1">
            <a:off x="4524910" y="2518645"/>
            <a:ext cx="1485900" cy="1442466"/>
          </a:xfrm>
          <a:prstGeom prst="line">
            <a:avLst/>
          </a:prstGeom>
          <a:ln w="57150">
            <a:solidFill>
              <a:srgbClr val="FF0000">
                <a:alpha val="26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BD64B86F-B3B8-1CD6-5063-6C6B0B5D2FF4}"/>
              </a:ext>
            </a:extLst>
          </p:cNvPr>
          <p:cNvCxnSpPr/>
          <p:nvPr/>
        </p:nvCxnSpPr>
        <p:spPr>
          <a:xfrm flipH="1">
            <a:off x="4493722" y="3996545"/>
            <a:ext cx="1485900" cy="1440180"/>
          </a:xfrm>
          <a:prstGeom prst="line">
            <a:avLst/>
          </a:prstGeom>
          <a:ln w="57150">
            <a:solidFill>
              <a:srgbClr val="00B0F0">
                <a:alpha val="26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9D496AF0-BF9E-9E98-E458-8A3AF891ED5D}"/>
              </a:ext>
            </a:extLst>
          </p:cNvPr>
          <p:cNvCxnSpPr>
            <a:endCxn id="41" idx="2"/>
          </p:cNvCxnSpPr>
          <p:nvPr/>
        </p:nvCxnSpPr>
        <p:spPr>
          <a:xfrm flipH="1" flipV="1">
            <a:off x="7396060" y="2527952"/>
            <a:ext cx="1524174" cy="1441161"/>
          </a:xfrm>
          <a:prstGeom prst="line">
            <a:avLst/>
          </a:prstGeom>
          <a:ln w="57150">
            <a:solidFill>
              <a:srgbClr val="C00000">
                <a:alpha val="25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3C9C4058-E5FB-E4CD-8700-EA9D4088BCFC}"/>
              </a:ext>
            </a:extLst>
          </p:cNvPr>
          <p:cNvCxnSpPr/>
          <p:nvPr/>
        </p:nvCxnSpPr>
        <p:spPr>
          <a:xfrm flipH="1">
            <a:off x="7396061" y="4010205"/>
            <a:ext cx="1501135" cy="1440180"/>
          </a:xfrm>
          <a:prstGeom prst="line">
            <a:avLst/>
          </a:prstGeom>
          <a:ln w="57150">
            <a:solidFill>
              <a:srgbClr val="00B050">
                <a:alpha val="26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9" name="TextBox 38">
            <a:extLst>
              <a:ext uri="{FF2B5EF4-FFF2-40B4-BE49-F238E27FC236}">
                <a16:creationId xmlns:a16="http://schemas.microsoft.com/office/drawing/2014/main" id="{BB900036-1B53-817C-7DD9-C5E163437AD9}"/>
              </a:ext>
            </a:extLst>
          </p:cNvPr>
          <p:cNvSpPr txBox="1"/>
          <p:nvPr/>
        </p:nvSpPr>
        <p:spPr>
          <a:xfrm>
            <a:off x="523322" y="2018286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C916AA97-E2E5-FADD-F3FA-A0DC3AA38E32}"/>
              </a:ext>
            </a:extLst>
          </p:cNvPr>
          <p:cNvSpPr txBox="1"/>
          <p:nvPr/>
        </p:nvSpPr>
        <p:spPr>
          <a:xfrm>
            <a:off x="3460070" y="2056980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30F9FF0D-0ED6-A049-2C66-8E56FECA7C68}"/>
              </a:ext>
            </a:extLst>
          </p:cNvPr>
          <p:cNvSpPr txBox="1"/>
          <p:nvPr/>
        </p:nvSpPr>
        <p:spPr>
          <a:xfrm>
            <a:off x="6320169" y="2066287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756AD40A-C80B-63A1-2F53-0761BABDE199}"/>
              </a:ext>
            </a:extLst>
          </p:cNvPr>
          <p:cNvSpPr txBox="1"/>
          <p:nvPr/>
        </p:nvSpPr>
        <p:spPr>
          <a:xfrm>
            <a:off x="501982" y="5463777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E6630795-42C1-A38E-887E-E2EA715B3FD3}"/>
              </a:ext>
            </a:extLst>
          </p:cNvPr>
          <p:cNvSpPr txBox="1"/>
          <p:nvPr/>
        </p:nvSpPr>
        <p:spPr>
          <a:xfrm>
            <a:off x="3418212" y="5473189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D2C5CBEF-1E29-54A2-5235-2C7B76A40C08}"/>
              </a:ext>
            </a:extLst>
          </p:cNvPr>
          <p:cNvSpPr txBox="1"/>
          <p:nvPr/>
        </p:nvSpPr>
        <p:spPr>
          <a:xfrm>
            <a:off x="6300304" y="5468617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ADA1D28C-B54B-41FB-95B1-0F6BE8F03804}"/>
              </a:ext>
            </a:extLst>
          </p:cNvPr>
          <p:cNvSpPr txBox="1"/>
          <p:nvPr/>
        </p:nvSpPr>
        <p:spPr>
          <a:xfrm>
            <a:off x="9338812" y="3738281"/>
            <a:ext cx="2359702" cy="461665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Decline in in-store sales and overall business revenue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A8FCFFD5-53A5-4872-1C08-BE8F9DBB0C52}"/>
              </a:ext>
            </a:extLst>
          </p:cNvPr>
          <p:cNvSpPr txBox="1"/>
          <p:nvPr/>
        </p:nvSpPr>
        <p:spPr>
          <a:xfrm>
            <a:off x="6284223" y="4968285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Decline in foot traffic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38BC9280-B633-970B-5513-E4D1D7F7A119}"/>
              </a:ext>
            </a:extLst>
          </p:cNvPr>
          <p:cNvSpPr txBox="1"/>
          <p:nvPr/>
        </p:nvSpPr>
        <p:spPr>
          <a:xfrm>
            <a:off x="6284223" y="4482845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Increased competition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18205ECA-4DA6-EF0B-C4C6-AE272C516367}"/>
              </a:ext>
            </a:extLst>
          </p:cNvPr>
          <p:cNvSpPr txBox="1"/>
          <p:nvPr/>
        </p:nvSpPr>
        <p:spPr>
          <a:xfrm>
            <a:off x="6306563" y="28249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Lack of digital skills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4262D004-FD41-171E-D4E4-50CD6B1D0878}"/>
              </a:ext>
            </a:extLst>
          </p:cNvPr>
          <p:cNvSpPr txBox="1"/>
          <p:nvPr/>
        </p:nvSpPr>
        <p:spPr>
          <a:xfrm>
            <a:off x="6282432" y="3266277"/>
            <a:ext cx="2637802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Low customer engagement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C8BF6866-7819-0BD7-0232-050FF5D6F84B}"/>
              </a:ext>
            </a:extLst>
          </p:cNvPr>
          <p:cNvSpPr txBox="1"/>
          <p:nvPr/>
        </p:nvSpPr>
        <p:spPr>
          <a:xfrm>
            <a:off x="3486530" y="496828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Lack of customer data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3323ED28-6B7A-8C81-EF18-9902D44C164E}"/>
              </a:ext>
            </a:extLst>
          </p:cNvPr>
          <p:cNvSpPr txBox="1"/>
          <p:nvPr/>
        </p:nvSpPr>
        <p:spPr>
          <a:xfrm>
            <a:off x="3343688" y="4482845"/>
            <a:ext cx="2752311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Lack of performance tracking system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7C6AA55D-287C-10BA-CBF8-F5944A2933B2}"/>
              </a:ext>
            </a:extLst>
          </p:cNvPr>
          <p:cNvSpPr txBox="1"/>
          <p:nvPr/>
        </p:nvSpPr>
        <p:spPr>
          <a:xfrm>
            <a:off x="468542" y="4902545"/>
            <a:ext cx="2480053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Expensive sustainable packaging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422D033F-C41F-F487-A17F-6E298168A3D5}"/>
              </a:ext>
            </a:extLst>
          </p:cNvPr>
          <p:cNvSpPr txBox="1"/>
          <p:nvPr/>
        </p:nvSpPr>
        <p:spPr>
          <a:xfrm>
            <a:off x="604772" y="4482845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High cost of flower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E4AB982C-FCC8-615D-13EB-EDAFC95F1C0E}"/>
              </a:ext>
            </a:extLst>
          </p:cNvPr>
          <p:cNvSpPr txBox="1"/>
          <p:nvPr/>
        </p:nvSpPr>
        <p:spPr>
          <a:xfrm>
            <a:off x="3392044" y="2829097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noProof="1">
                <a:latin typeface="Arial" panose="020B0604020202020204" pitchFamily="34" charset="0"/>
                <a:cs typeface="Arial" panose="020B0604020202020204" pitchFamily="34" charset="0"/>
              </a:rPr>
              <a:t>Poor website functionality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205846FD-7E13-31F3-56EC-EE5A078FD892}"/>
              </a:ext>
            </a:extLst>
          </p:cNvPr>
          <p:cNvSpPr txBox="1"/>
          <p:nvPr/>
        </p:nvSpPr>
        <p:spPr>
          <a:xfrm>
            <a:off x="484365" y="282817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Outdated website design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5E0CE76-4976-2A74-1E89-5D56DCF04F3F}"/>
              </a:ext>
            </a:extLst>
          </p:cNvPr>
          <p:cNvSpPr txBox="1"/>
          <p:nvPr/>
        </p:nvSpPr>
        <p:spPr>
          <a:xfrm>
            <a:off x="662955" y="178459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6662370D-0EB4-6F4A-62C3-A61781965E5D}"/>
              </a:ext>
            </a:extLst>
          </p:cNvPr>
          <p:cNvSpPr txBox="1"/>
          <p:nvPr/>
        </p:nvSpPr>
        <p:spPr>
          <a:xfrm>
            <a:off x="445408" y="323889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Limited delivery options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C629EDB-F91D-E02C-C38D-B8EDE6D078F5}"/>
              </a:ext>
            </a:extLst>
          </p:cNvPr>
          <p:cNvSpPr txBox="1"/>
          <p:nvPr/>
        </p:nvSpPr>
        <p:spPr>
          <a:xfrm>
            <a:off x="3418212" y="324853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Low online visibility</a:t>
            </a:r>
          </a:p>
        </p:txBody>
      </p:sp>
      <p:sp>
        <p:nvSpPr>
          <p:cNvPr id="66" name="Title 65">
            <a:extLst>
              <a:ext uri="{FF2B5EF4-FFF2-40B4-BE49-F238E27FC236}">
                <a16:creationId xmlns:a16="http://schemas.microsoft.com/office/drawing/2014/main" id="{D38F5E84-F49B-7794-9E22-AF893496B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276" y="318149"/>
            <a:ext cx="10313800" cy="1280890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rgbClr val="445F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Cause-and-Effect (Fishbone) Analyses of Sales Decline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1D8206FE-2115-EB41-B402-0ED0E924A9D2}"/>
              </a:ext>
            </a:extLst>
          </p:cNvPr>
          <p:cNvSpPr txBox="1"/>
          <p:nvPr/>
        </p:nvSpPr>
        <p:spPr>
          <a:xfrm>
            <a:off x="3134776" y="6421709"/>
            <a:ext cx="10687342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1200" dirty="0">
                <a:latin typeface="Arial"/>
                <a:cs typeface="Arial"/>
              </a:rPr>
              <a:t>Sources: Ishikawa (1985); Kotler et al. (2020); Slack et al. (2010)</a:t>
            </a:r>
          </a:p>
        </p:txBody>
      </p:sp>
    </p:spTree>
    <p:extLst>
      <p:ext uri="{BB962C8B-B14F-4D97-AF65-F5344CB8AC3E}">
        <p14:creationId xmlns:p14="http://schemas.microsoft.com/office/powerpoint/2010/main" val="809868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5BB1D10C-9AC3-F33B-8398-481B64611ED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52050268"/>
              </p:ext>
            </p:extLst>
          </p:nvPr>
        </p:nvGraphicFramePr>
        <p:xfrm>
          <a:off x="1659569" y="2249504"/>
          <a:ext cx="6847944" cy="3777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itle 8">
            <a:extLst>
              <a:ext uri="{FF2B5EF4-FFF2-40B4-BE49-F238E27FC236}">
                <a16:creationId xmlns:a16="http://schemas.microsoft.com/office/drawing/2014/main" id="{100DAB4D-AB78-EEF0-3528-6B7571917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7210" y="482531"/>
            <a:ext cx="8911687" cy="1280890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445F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Findings and Recommendations</a:t>
            </a:r>
          </a:p>
        </p:txBody>
      </p:sp>
      <p:pic>
        <p:nvPicPr>
          <p:cNvPr id="10" name="Picture 9" descr="A person holding a basket of flowers&#10;&#10;AI-generated content may be incorrect.">
            <a:extLst>
              <a:ext uri="{FF2B5EF4-FFF2-40B4-BE49-F238E27FC236}">
                <a16:creationId xmlns:a16="http://schemas.microsoft.com/office/drawing/2014/main" id="{5CCB15FA-7D30-D424-C221-C99C7CEDC4E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33010" y="1538514"/>
            <a:ext cx="2983559" cy="505097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E62BEBA-A4E5-8BD3-499C-AC2607C183B7}"/>
              </a:ext>
            </a:extLst>
          </p:cNvPr>
          <p:cNvSpPr txBox="1"/>
          <p:nvPr/>
        </p:nvSpPr>
        <p:spPr>
          <a:xfrm>
            <a:off x="2045217" y="6452773"/>
            <a:ext cx="7431314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1200" dirty="0">
                <a:latin typeface="Arial"/>
                <a:cs typeface="Arial"/>
              </a:rPr>
              <a:t>Sources: Kotler et al. (2020); Choudhury et al. (2021); Hien and Nhu (2022)</a:t>
            </a:r>
          </a:p>
        </p:txBody>
      </p:sp>
    </p:spTree>
    <p:extLst>
      <p:ext uri="{BB962C8B-B14F-4D97-AF65-F5344CB8AC3E}">
        <p14:creationId xmlns:p14="http://schemas.microsoft.com/office/powerpoint/2010/main" val="42322048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27FE0C2-9C19-4FB7-81C0-06ECDD8C0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1766EED2-C3B3-40C6-A5D8-FFF5894B9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9CFBF839-A629-4019-9F3D-C15269EEC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13">
              <a:extLst>
                <a:ext uri="{FF2B5EF4-FFF2-40B4-BE49-F238E27FC236}">
                  <a16:creationId xmlns:a16="http://schemas.microsoft.com/office/drawing/2014/main" id="{E13B7060-C0FD-4F48-BD18-CEC2F6CF4D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4">
              <a:extLst>
                <a:ext uri="{FF2B5EF4-FFF2-40B4-BE49-F238E27FC236}">
                  <a16:creationId xmlns:a16="http://schemas.microsoft.com/office/drawing/2014/main" id="{A344E7D3-1355-48C1-9904-2405426C49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15">
              <a:extLst>
                <a:ext uri="{FF2B5EF4-FFF2-40B4-BE49-F238E27FC236}">
                  <a16:creationId xmlns:a16="http://schemas.microsoft.com/office/drawing/2014/main" id="{7A0AFB45-BC4E-4AB7-A8FF-D61849E41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16">
              <a:extLst>
                <a:ext uri="{FF2B5EF4-FFF2-40B4-BE49-F238E27FC236}">
                  <a16:creationId xmlns:a16="http://schemas.microsoft.com/office/drawing/2014/main" id="{18BD2B14-C775-4442-B02E-E842C96F19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7">
              <a:extLst>
                <a:ext uri="{FF2B5EF4-FFF2-40B4-BE49-F238E27FC236}">
                  <a16:creationId xmlns:a16="http://schemas.microsoft.com/office/drawing/2014/main" id="{D43EE30E-A569-4394-B036-B0954A88D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8">
              <a:extLst>
                <a:ext uri="{FF2B5EF4-FFF2-40B4-BE49-F238E27FC236}">
                  <a16:creationId xmlns:a16="http://schemas.microsoft.com/office/drawing/2014/main" id="{F6178D34-57BD-47F7-A56E-14FC1BB225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9">
              <a:extLst>
                <a:ext uri="{FF2B5EF4-FFF2-40B4-BE49-F238E27FC236}">
                  <a16:creationId xmlns:a16="http://schemas.microsoft.com/office/drawing/2014/main" id="{FFD3B6D6-3AE3-47BC-97D9-CDA2EFCA6F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20">
              <a:extLst>
                <a:ext uri="{FF2B5EF4-FFF2-40B4-BE49-F238E27FC236}">
                  <a16:creationId xmlns:a16="http://schemas.microsoft.com/office/drawing/2014/main" id="{5C34EB72-4D8B-4039-B1FE-891F22FEBD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21">
              <a:extLst>
                <a:ext uri="{FF2B5EF4-FFF2-40B4-BE49-F238E27FC236}">
                  <a16:creationId xmlns:a16="http://schemas.microsoft.com/office/drawing/2014/main" id="{55A3A4AF-6FE1-4C4B-9286-35AF8C6E2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22">
              <a:extLst>
                <a:ext uri="{FF2B5EF4-FFF2-40B4-BE49-F238E27FC236}">
                  <a16:creationId xmlns:a16="http://schemas.microsoft.com/office/drawing/2014/main" id="{BBF339A0-40DC-4DCB-BF13-4143D7B00C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C0D9DD5-F48B-4179-BF11-4D156DA02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32"/>
            <a:ext cx="2356675" cy="6853285"/>
            <a:chOff x="6627813" y="195454"/>
            <a:chExt cx="1952625" cy="5678297"/>
          </a:xfrm>
        </p:grpSpPr>
        <p:sp>
          <p:nvSpPr>
            <p:cNvPr id="24" name="Freeform 27">
              <a:extLst>
                <a:ext uri="{FF2B5EF4-FFF2-40B4-BE49-F238E27FC236}">
                  <a16:creationId xmlns:a16="http://schemas.microsoft.com/office/drawing/2014/main" id="{A9168E85-6CFA-435B-8A6B-D32486C90D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28">
              <a:extLst>
                <a:ext uri="{FF2B5EF4-FFF2-40B4-BE49-F238E27FC236}">
                  <a16:creationId xmlns:a16="http://schemas.microsoft.com/office/drawing/2014/main" id="{9293C87B-0616-4B2B-B082-B3362CA3F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29">
              <a:extLst>
                <a:ext uri="{FF2B5EF4-FFF2-40B4-BE49-F238E27FC236}">
                  <a16:creationId xmlns:a16="http://schemas.microsoft.com/office/drawing/2014/main" id="{F2728C57-B738-4443-9FC2-3C060715FF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30">
              <a:extLst>
                <a:ext uri="{FF2B5EF4-FFF2-40B4-BE49-F238E27FC236}">
                  <a16:creationId xmlns:a16="http://schemas.microsoft.com/office/drawing/2014/main" id="{766F97F3-2B2B-4253-BEC7-BC9C7DFF0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31">
              <a:extLst>
                <a:ext uri="{FF2B5EF4-FFF2-40B4-BE49-F238E27FC236}">
                  <a16:creationId xmlns:a16="http://schemas.microsoft.com/office/drawing/2014/main" id="{F2F1BCB5-62E3-482A-A671-8514CD517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32">
              <a:extLst>
                <a:ext uri="{FF2B5EF4-FFF2-40B4-BE49-F238E27FC236}">
                  <a16:creationId xmlns:a16="http://schemas.microsoft.com/office/drawing/2014/main" id="{19B93AE6-0173-4CA9-A70C-F4D5D9B379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33">
              <a:extLst>
                <a:ext uri="{FF2B5EF4-FFF2-40B4-BE49-F238E27FC236}">
                  <a16:creationId xmlns:a16="http://schemas.microsoft.com/office/drawing/2014/main" id="{E7FEE511-B4FE-4967-9E02-B802810A9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34">
              <a:extLst>
                <a:ext uri="{FF2B5EF4-FFF2-40B4-BE49-F238E27FC236}">
                  <a16:creationId xmlns:a16="http://schemas.microsoft.com/office/drawing/2014/main" id="{374E8AF9-DC1D-4FEB-A65B-1F0F82912F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35">
              <a:extLst>
                <a:ext uri="{FF2B5EF4-FFF2-40B4-BE49-F238E27FC236}">
                  <a16:creationId xmlns:a16="http://schemas.microsoft.com/office/drawing/2014/main" id="{89BB8488-306B-461B-846C-5E22664AF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36">
              <a:extLst>
                <a:ext uri="{FF2B5EF4-FFF2-40B4-BE49-F238E27FC236}">
                  <a16:creationId xmlns:a16="http://schemas.microsoft.com/office/drawing/2014/main" id="{987A2146-569C-4EF6-9CA1-D72961EBD6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37">
              <a:extLst>
                <a:ext uri="{FF2B5EF4-FFF2-40B4-BE49-F238E27FC236}">
                  <a16:creationId xmlns:a16="http://schemas.microsoft.com/office/drawing/2014/main" id="{70334992-12F8-4924-B32E-420C3FDB13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38">
              <a:extLst>
                <a:ext uri="{FF2B5EF4-FFF2-40B4-BE49-F238E27FC236}">
                  <a16:creationId xmlns:a16="http://schemas.microsoft.com/office/drawing/2014/main" id="{A5B2F0D2-1D46-46DD-A818-60309624D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FF1A843A-A6BC-4027-A46F-8EA29D26F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9" name="Freeform 11">
            <a:extLst>
              <a:ext uri="{FF2B5EF4-FFF2-40B4-BE49-F238E27FC236}">
                <a16:creationId xmlns:a16="http://schemas.microsoft.com/office/drawing/2014/main" id="{12852FF2-F486-4EEC-8C4F-38380F3FBC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11851F7E-1FA4-429B-8346-D74AB7D48D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 descr="A bouquet of white flowers&#10;&#10;AI-generated content may be incorrect.">
            <a:extLst>
              <a:ext uri="{FF2B5EF4-FFF2-40B4-BE49-F238E27FC236}">
                <a16:creationId xmlns:a16="http://schemas.microsoft.com/office/drawing/2014/main" id="{02DD4F03-BE00-9DAD-E6FB-A459D9D2D27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34441" b="2801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43" name="Group 42">
            <a:extLst>
              <a:ext uri="{FF2B5EF4-FFF2-40B4-BE49-F238E27FC236}">
                <a16:creationId xmlns:a16="http://schemas.microsoft.com/office/drawing/2014/main" id="{8EE8933F-CE40-492C-A124-59A9BB2EA4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44" name="Freeform 11">
              <a:extLst>
                <a:ext uri="{FF2B5EF4-FFF2-40B4-BE49-F238E27FC236}">
                  <a16:creationId xmlns:a16="http://schemas.microsoft.com/office/drawing/2014/main" id="{495D9449-9704-436C-893A-481236A3C0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5" name="Freeform 12">
              <a:extLst>
                <a:ext uri="{FF2B5EF4-FFF2-40B4-BE49-F238E27FC236}">
                  <a16:creationId xmlns:a16="http://schemas.microsoft.com/office/drawing/2014/main" id="{B4A6A8DB-D531-4634-BAE2-09069F9882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6" name="Freeform 13">
              <a:extLst>
                <a:ext uri="{FF2B5EF4-FFF2-40B4-BE49-F238E27FC236}">
                  <a16:creationId xmlns:a16="http://schemas.microsoft.com/office/drawing/2014/main" id="{9D8D0671-37AF-42E0-8A10-9B79E3469F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7" name="Freeform 14">
              <a:extLst>
                <a:ext uri="{FF2B5EF4-FFF2-40B4-BE49-F238E27FC236}">
                  <a16:creationId xmlns:a16="http://schemas.microsoft.com/office/drawing/2014/main" id="{B94F3235-BABF-4E27-A250-C785A131B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8" name="Freeform 15">
              <a:extLst>
                <a:ext uri="{FF2B5EF4-FFF2-40B4-BE49-F238E27FC236}">
                  <a16:creationId xmlns:a16="http://schemas.microsoft.com/office/drawing/2014/main" id="{7246E2D5-CE0B-4068-9A7D-9DC1375DB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9" name="Freeform 16">
              <a:extLst>
                <a:ext uri="{FF2B5EF4-FFF2-40B4-BE49-F238E27FC236}">
                  <a16:creationId xmlns:a16="http://schemas.microsoft.com/office/drawing/2014/main" id="{43F6E2A1-532E-4BC2-B15E-48A6DBF5A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0" name="Freeform 17">
              <a:extLst>
                <a:ext uri="{FF2B5EF4-FFF2-40B4-BE49-F238E27FC236}">
                  <a16:creationId xmlns:a16="http://schemas.microsoft.com/office/drawing/2014/main" id="{03A0F057-4B8F-4F26-985A-D73759928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1" name="Freeform 18">
              <a:extLst>
                <a:ext uri="{FF2B5EF4-FFF2-40B4-BE49-F238E27FC236}">
                  <a16:creationId xmlns:a16="http://schemas.microsoft.com/office/drawing/2014/main" id="{64B1C50E-E8D9-41B4-A199-11051B0E0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2" name="Freeform 19">
              <a:extLst>
                <a:ext uri="{FF2B5EF4-FFF2-40B4-BE49-F238E27FC236}">
                  <a16:creationId xmlns:a16="http://schemas.microsoft.com/office/drawing/2014/main" id="{B85F5261-8BF6-4F84-B570-F51C3447CD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Freeform 20">
              <a:extLst>
                <a:ext uri="{FF2B5EF4-FFF2-40B4-BE49-F238E27FC236}">
                  <a16:creationId xmlns:a16="http://schemas.microsoft.com/office/drawing/2014/main" id="{8D3E2FDD-558C-4594-AE52-387CFDA01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4" name="Freeform 21">
              <a:extLst>
                <a:ext uri="{FF2B5EF4-FFF2-40B4-BE49-F238E27FC236}">
                  <a16:creationId xmlns:a16="http://schemas.microsoft.com/office/drawing/2014/main" id="{EC056D65-A228-41C9-A642-A9F281AD7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5" name="Freeform 22">
              <a:extLst>
                <a:ext uri="{FF2B5EF4-FFF2-40B4-BE49-F238E27FC236}">
                  <a16:creationId xmlns:a16="http://schemas.microsoft.com/office/drawing/2014/main" id="{CA2D183C-9A86-467C-978F-0E89925E4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7F7EE5D-85A8-A12B-FD01-FB7426C6C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3746" y="585033"/>
            <a:ext cx="8911687" cy="12808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>
                <a:solidFill>
                  <a:srgbClr val="445F51"/>
                </a:solidFill>
                <a:latin typeface="Arial"/>
                <a:cs typeface="Arial"/>
              </a:rPr>
              <a:t>References</a:t>
            </a:r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1B871EAB-8A69-408E-B593-068341C7DB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58" name="Freeform 27">
              <a:extLst>
                <a:ext uri="{FF2B5EF4-FFF2-40B4-BE49-F238E27FC236}">
                  <a16:creationId xmlns:a16="http://schemas.microsoft.com/office/drawing/2014/main" id="{64AD5766-52CB-4B7E-9D4C-6E85617EFE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Freeform 28">
              <a:extLst>
                <a:ext uri="{FF2B5EF4-FFF2-40B4-BE49-F238E27FC236}">
                  <a16:creationId xmlns:a16="http://schemas.microsoft.com/office/drawing/2014/main" id="{58CE041A-2BBD-413A-A698-86B86FB3D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0" name="Freeform 29">
              <a:extLst>
                <a:ext uri="{FF2B5EF4-FFF2-40B4-BE49-F238E27FC236}">
                  <a16:creationId xmlns:a16="http://schemas.microsoft.com/office/drawing/2014/main" id="{D831C5BF-FFFE-4369-817B-6B4D56208D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" name="Freeform 30">
              <a:extLst>
                <a:ext uri="{FF2B5EF4-FFF2-40B4-BE49-F238E27FC236}">
                  <a16:creationId xmlns:a16="http://schemas.microsoft.com/office/drawing/2014/main" id="{B6E9F119-5A84-4A1C-AF6C-78517BA014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2" name="Freeform 31">
              <a:extLst>
                <a:ext uri="{FF2B5EF4-FFF2-40B4-BE49-F238E27FC236}">
                  <a16:creationId xmlns:a16="http://schemas.microsoft.com/office/drawing/2014/main" id="{277F9516-82F9-476C-BD16-B6D41EB5D4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" name="Freeform 32">
              <a:extLst>
                <a:ext uri="{FF2B5EF4-FFF2-40B4-BE49-F238E27FC236}">
                  <a16:creationId xmlns:a16="http://schemas.microsoft.com/office/drawing/2014/main" id="{B8C37CAA-46A4-4583-A93F-28DCCAA8D4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4" name="Freeform 33">
              <a:extLst>
                <a:ext uri="{FF2B5EF4-FFF2-40B4-BE49-F238E27FC236}">
                  <a16:creationId xmlns:a16="http://schemas.microsoft.com/office/drawing/2014/main" id="{6C3755F5-DF08-4BD9-B26C-5BDACE12EF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5" name="Freeform 34">
              <a:extLst>
                <a:ext uri="{FF2B5EF4-FFF2-40B4-BE49-F238E27FC236}">
                  <a16:creationId xmlns:a16="http://schemas.microsoft.com/office/drawing/2014/main" id="{C5454663-B464-4C7F-A3FA-6E5801FC18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6" name="Freeform 35">
              <a:extLst>
                <a:ext uri="{FF2B5EF4-FFF2-40B4-BE49-F238E27FC236}">
                  <a16:creationId xmlns:a16="http://schemas.microsoft.com/office/drawing/2014/main" id="{9EC7EEEB-3445-4E58-827A-AA94BEBBD1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7" name="Freeform 36">
              <a:extLst>
                <a:ext uri="{FF2B5EF4-FFF2-40B4-BE49-F238E27FC236}">
                  <a16:creationId xmlns:a16="http://schemas.microsoft.com/office/drawing/2014/main" id="{911CC918-1F1F-461E-BDE5-2FC74FAD7A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8" name="Freeform 37">
              <a:extLst>
                <a:ext uri="{FF2B5EF4-FFF2-40B4-BE49-F238E27FC236}">
                  <a16:creationId xmlns:a16="http://schemas.microsoft.com/office/drawing/2014/main" id="{69F3CDE4-9111-4F4F-8A5A-2E35253BC4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9" name="Freeform 38">
              <a:extLst>
                <a:ext uri="{FF2B5EF4-FFF2-40B4-BE49-F238E27FC236}">
                  <a16:creationId xmlns:a16="http://schemas.microsoft.com/office/drawing/2014/main" id="{1E554A99-1D27-4A71-AA70-54822D2AE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1" name="Rectangle 70">
            <a:extLst>
              <a:ext uri="{FF2B5EF4-FFF2-40B4-BE49-F238E27FC236}">
                <a16:creationId xmlns:a16="http://schemas.microsoft.com/office/drawing/2014/main" id="{786038CD-5A86-4D1C-BDDF-95136A583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73" name="Freeform 11">
            <a:extLst>
              <a:ext uri="{FF2B5EF4-FFF2-40B4-BE49-F238E27FC236}">
                <a16:creationId xmlns:a16="http://schemas.microsoft.com/office/drawing/2014/main" id="{A06BEFDB-A93F-46A4-9393-364D051EE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2B13EE8-2E66-B32A-4B88-3EFC5A554294}"/>
              </a:ext>
            </a:extLst>
          </p:cNvPr>
          <p:cNvSpPr txBox="1"/>
          <p:nvPr/>
        </p:nvSpPr>
        <p:spPr>
          <a:xfrm>
            <a:off x="2595725" y="1475806"/>
            <a:ext cx="8420426" cy="347151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algn="just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</a:pPr>
            <a:r>
              <a:rPr lang="en-US" sz="1200" i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Kotler, P., Keller, K.L., Brady, M., Goodman, M. and Hansen, T. (2020) Marketing Management. 4th </a:t>
            </a:r>
            <a:r>
              <a:rPr lang="en-US" sz="1200" i="1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edn</a:t>
            </a:r>
            <a:r>
              <a:rPr lang="en-US" sz="1200" i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. Harlow: Pearson.</a:t>
            </a:r>
            <a:endParaRPr lang="en-US" sz="120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algn="just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</a:pPr>
            <a:endParaRPr lang="en-US" sz="1200" i="1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algn="just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</a:pPr>
            <a:r>
              <a:rPr lang="en-US" sz="1200" i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Choudhury, M., De, P. and Mahata, A. (2021) ‘Supply chain disruptions and cost implications’, International Journal of Logistics Management, 32(3), pp. 567–582.</a:t>
            </a:r>
            <a:endParaRPr lang="en-US" sz="1200" i="1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algn="just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</a:pPr>
            <a:endParaRPr lang="en-US" sz="1200" i="1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algn="just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</a:pPr>
            <a:r>
              <a:rPr lang="en-US" sz="1200" i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Hien, N.T. and Nhu, T.T. (2022) ‘Digital marketing strategies and online business performance’, Journal of Business Research, 145, pp. 123–135.</a:t>
            </a:r>
            <a:endParaRPr lang="en-US" sz="1200" i="1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algn="just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</a:pPr>
            <a:endParaRPr lang="en-US" sz="1200" i="1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algn="just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</a:pPr>
            <a:r>
              <a:rPr lang="en-US" sz="1200" i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Nilsen-Nygaard, M., Schjøll, A. and </a:t>
            </a:r>
            <a:r>
              <a:rPr lang="en-US" sz="1200" i="1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Alfnes</a:t>
            </a:r>
            <a:r>
              <a:rPr lang="en-US" sz="1200" i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, F. (2021) ‘Sustainable packaging and consumer perception’, Journal of Cleaner Production, 280, pp. 124–130.</a:t>
            </a:r>
            <a:endParaRPr lang="en-US" sz="1200" i="1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algn="just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</a:pPr>
            <a:endParaRPr lang="en-US" sz="1200" i="1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algn="just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</a:pPr>
            <a:r>
              <a:rPr lang="en-US" sz="1200" i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Ishikawa, K. (1985) What is Total Quality Control? The Japanese Way. Englewood Cliffs: Prentice Hall.</a:t>
            </a:r>
            <a:endParaRPr lang="en-US" sz="1200" i="1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algn="just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</a:pPr>
            <a:endParaRPr lang="en-US" sz="1200" i="1" dirty="0">
              <a:solidFill>
                <a:schemeClr val="tx1">
                  <a:lumMod val="75000"/>
                  <a:lumOff val="25000"/>
                </a:schemeClr>
              </a:solidFill>
              <a:latin typeface="Arial"/>
              <a:cs typeface="Arial"/>
            </a:endParaRPr>
          </a:p>
          <a:p>
            <a:pPr algn="just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</a:pPr>
            <a:r>
              <a:rPr lang="en-US" sz="1200" i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Slack, N., Chambers, S. and Johnston, R. (2010) Operations Management. 6th </a:t>
            </a:r>
            <a:r>
              <a:rPr lang="en-US" sz="1200" i="1" err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edn</a:t>
            </a:r>
            <a:r>
              <a:rPr lang="en-US" sz="1200" i="1">
                <a:solidFill>
                  <a:schemeClr val="tx1">
                    <a:lumMod val="75000"/>
                    <a:lumOff val="25000"/>
                  </a:schemeClr>
                </a:solidFill>
                <a:latin typeface="Arial"/>
                <a:cs typeface="Arial"/>
              </a:rPr>
              <a:t>. Harlow: Pearson.</a:t>
            </a:r>
          </a:p>
        </p:txBody>
      </p:sp>
    </p:spTree>
    <p:extLst>
      <p:ext uri="{BB962C8B-B14F-4D97-AF65-F5344CB8AC3E}">
        <p14:creationId xmlns:p14="http://schemas.microsoft.com/office/powerpoint/2010/main" val="14995760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9BFE9B-61B9-E755-71CA-331212B70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2971" y="1001486"/>
            <a:ext cx="9443583" cy="1614715"/>
          </a:xfrm>
        </p:spPr>
        <p:txBody>
          <a:bodyPr>
            <a:normAutofit fontScale="90000"/>
          </a:bodyPr>
          <a:lstStyle/>
          <a:p>
            <a:r>
              <a:rPr lang="en-US" sz="6600" b="1" dirty="0">
                <a:solidFill>
                  <a:srgbClr val="445F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 For Listening </a:t>
            </a:r>
          </a:p>
        </p:txBody>
      </p:sp>
    </p:spTree>
    <p:extLst>
      <p:ext uri="{BB962C8B-B14F-4D97-AF65-F5344CB8AC3E}">
        <p14:creationId xmlns:p14="http://schemas.microsoft.com/office/powerpoint/2010/main" val="6045766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Wisp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54F6613E-5ED7-40ED-90A8-F639BE712C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9204</TotalTime>
  <Words>1087</Words>
  <Application>Microsoft Macintosh PowerPoint</Application>
  <PresentationFormat>Widescreen</PresentationFormat>
  <Paragraphs>137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Century Gothic</vt:lpstr>
      <vt:lpstr>Wingdings</vt:lpstr>
      <vt:lpstr>Wingdings 3</vt:lpstr>
      <vt:lpstr>Wisp</vt:lpstr>
      <vt:lpstr>PowerPoint Presentation</vt:lpstr>
      <vt:lpstr>Presentation Overview</vt:lpstr>
      <vt:lpstr>Green Haven Florists: Overview and Key Problem</vt:lpstr>
      <vt:lpstr>5W2H Model</vt:lpstr>
      <vt:lpstr>Critique of PESTEL</vt:lpstr>
      <vt:lpstr>PESTEL Analysis</vt:lpstr>
      <vt:lpstr>Critique of Cause-and-Effect (Fishbone) Diagram</vt:lpstr>
      <vt:lpstr>Cause-and-Effect (Fishbone) Analyses of Sales Decline</vt:lpstr>
      <vt:lpstr>Key Findings and Recommendations</vt:lpstr>
      <vt:lpstr>References</vt:lpstr>
      <vt:lpstr>Thank You For Listening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Melissa Borges De Oliveira Ferreira (2440080)</dc:creator>
  <cp:lastModifiedBy>Melissa Borges De Oliveira Ferreira (2440080)</cp:lastModifiedBy>
  <cp:revision>3</cp:revision>
  <dcterms:created xsi:type="dcterms:W3CDTF">2026-03-16T13:36:01Z</dcterms:created>
  <dcterms:modified xsi:type="dcterms:W3CDTF">2026-03-22T23:02:37Z</dcterms:modified>
</cp:coreProperties>
</file>