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72" r:id="rId2"/>
  </p:sldMasterIdLst>
  <p:notesMasterIdLst>
    <p:notesMasterId r:id="rId44"/>
  </p:notesMasterIdLst>
  <p:sldIdLst>
    <p:sldId id="335" r:id="rId3"/>
    <p:sldId id="336" r:id="rId4"/>
    <p:sldId id="326" r:id="rId5"/>
    <p:sldId id="327" r:id="rId6"/>
    <p:sldId id="328" r:id="rId7"/>
    <p:sldId id="329" r:id="rId8"/>
    <p:sldId id="330" r:id="rId9"/>
    <p:sldId id="331" r:id="rId10"/>
    <p:sldId id="332" r:id="rId11"/>
    <p:sldId id="333" r:id="rId12"/>
    <p:sldId id="334" r:id="rId13"/>
    <p:sldId id="292" r:id="rId14"/>
    <p:sldId id="294" r:id="rId15"/>
    <p:sldId id="295" r:id="rId16"/>
    <p:sldId id="296" r:id="rId17"/>
    <p:sldId id="297" r:id="rId18"/>
    <p:sldId id="298" r:id="rId19"/>
    <p:sldId id="300" r:id="rId20"/>
    <p:sldId id="301" r:id="rId21"/>
    <p:sldId id="302" r:id="rId22"/>
    <p:sldId id="303" r:id="rId23"/>
    <p:sldId id="304" r:id="rId24"/>
    <p:sldId id="305" r:id="rId25"/>
    <p:sldId id="306" r:id="rId26"/>
    <p:sldId id="307" r:id="rId27"/>
    <p:sldId id="308" r:id="rId28"/>
    <p:sldId id="309" r:id="rId29"/>
    <p:sldId id="293" r:id="rId30"/>
    <p:sldId id="311" r:id="rId31"/>
    <p:sldId id="312" r:id="rId32"/>
    <p:sldId id="313" r:id="rId33"/>
    <p:sldId id="314" r:id="rId34"/>
    <p:sldId id="315" r:id="rId35"/>
    <p:sldId id="316" r:id="rId36"/>
    <p:sldId id="317" r:id="rId37"/>
    <p:sldId id="318" r:id="rId38"/>
    <p:sldId id="319" r:id="rId39"/>
    <p:sldId id="320" r:id="rId40"/>
    <p:sldId id="321" r:id="rId41"/>
    <p:sldId id="322" r:id="rId42"/>
    <p:sldId id="325"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2" d="100"/>
          <a:sy n="62" d="100"/>
        </p:scale>
        <p:origin x="8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theme" Target="theme/them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61A4951-C1C2-4341-B60A-C24DAEF848D0}" type="datetimeFigureOut">
              <a:rPr lang="en-GB" smtClean="0"/>
              <a:t>06/04/2020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F5D42FE-E54B-4B97-972A-18AD523AB87D}" type="slidenum">
              <a:rPr lang="en-GB" smtClean="0"/>
              <a:t>‹#›</a:t>
            </a:fld>
            <a:endParaRPr lang="en-GB"/>
          </a:p>
        </p:txBody>
      </p:sp>
    </p:spTree>
    <p:extLst>
      <p:ext uri="{BB962C8B-B14F-4D97-AF65-F5344CB8AC3E}">
        <p14:creationId xmlns:p14="http://schemas.microsoft.com/office/powerpoint/2010/main" val="34112083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Slide Image Placeholder 1"/>
          <p:cNvSpPr>
            <a:spLocks noGrp="1" noRot="1" noChangeAspect="1"/>
          </p:cNvSpPr>
          <p:nvPr>
            <p:ph type="sldImg"/>
          </p:nvPr>
        </p:nvSpPr>
        <p:spPr bwMode="auto">
          <a:noFill/>
          <a:ln>
            <a:solidFill>
              <a:srgbClr val="000000"/>
            </a:solidFill>
            <a:miter lim="800000"/>
            <a:headEnd/>
            <a:tailEnd/>
          </a:ln>
        </p:spPr>
      </p:sp>
      <p:sp>
        <p:nvSpPr>
          <p:cNvPr id="34818" name="Notes Placeholder 2"/>
          <p:cNvSpPr>
            <a:spLocks noGrp="1"/>
          </p:cNvSpPr>
          <p:nvPr>
            <p:ph type="body" idx="1"/>
          </p:nvPr>
        </p:nvSpPr>
        <p:spPr bwMode="auto">
          <a:noFill/>
        </p:spPr>
        <p:txBody>
          <a:bodyPr/>
          <a:lstStyle/>
          <a:p>
            <a:pPr eaLnBrk="1" hangingPunct="1"/>
            <a:r>
              <a:rPr lang="en-US" dirty="0">
                <a:cs typeface="Arial" charset="0"/>
              </a:rPr>
              <a:t>Managers run large corporations, medium-sized businesses, and entrepreneurial start-ups. They’re found in government departments, hospitals, small businesses, not-for-profit agencies, museums, schools, and even such nontraditional organizations such as political campaigns and music tours. In many organizations, the changing nature of work has blurred the distinction between managers and non-managerial employees. So, how </a:t>
            </a:r>
            <a:r>
              <a:rPr lang="en-US" i="1" dirty="0">
                <a:cs typeface="Arial" charset="0"/>
              </a:rPr>
              <a:t>do </a:t>
            </a:r>
            <a:r>
              <a:rPr lang="en-US" dirty="0">
                <a:cs typeface="Arial" charset="0"/>
              </a:rPr>
              <a:t>we define who managers are? A </a:t>
            </a:r>
            <a:r>
              <a:rPr lang="en-US" b="1" dirty="0">
                <a:cs typeface="Arial" charset="0"/>
              </a:rPr>
              <a:t>manager </a:t>
            </a:r>
            <a:r>
              <a:rPr lang="en-US" dirty="0">
                <a:cs typeface="Arial" charset="0"/>
              </a:rPr>
              <a:t>is someone who coordinates and oversees the work of other people so that organizational goals can be accomplished.</a:t>
            </a:r>
          </a:p>
        </p:txBody>
      </p:sp>
      <p:sp>
        <p:nvSpPr>
          <p:cNvPr id="4" name="Slide Number Placeholder 3"/>
          <p:cNvSpPr>
            <a:spLocks noGrp="1"/>
          </p:cNvSpPr>
          <p:nvPr>
            <p:ph type="sldNum" sz="quarter" idx="5"/>
          </p:nvPr>
        </p:nvSpPr>
        <p:spPr/>
        <p:txBody>
          <a:bodyPr/>
          <a:lstStyle/>
          <a:p>
            <a:pPr>
              <a:defRPr/>
            </a:pPr>
            <a:fld id="{9365DC89-57E8-4859-A246-074F4D6B2078}" type="slidenum">
              <a:rPr lang="en-US" smtClean="0"/>
              <a:pPr>
                <a:defRPr/>
              </a:pPr>
              <a:t>13</a:t>
            </a:fld>
            <a:endParaRPr lang="en-US" dirty="0"/>
          </a:p>
        </p:txBody>
      </p:sp>
    </p:spTree>
    <p:extLst>
      <p:ext uri="{BB962C8B-B14F-4D97-AF65-F5344CB8AC3E}">
        <p14:creationId xmlns:p14="http://schemas.microsoft.com/office/powerpoint/2010/main" val="36578461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Slide Image Placeholder 1"/>
          <p:cNvSpPr>
            <a:spLocks noGrp="1" noRot="1" noChangeAspect="1"/>
          </p:cNvSpPr>
          <p:nvPr>
            <p:ph type="sldImg"/>
          </p:nvPr>
        </p:nvSpPr>
        <p:spPr bwMode="auto">
          <a:noFill/>
          <a:ln>
            <a:solidFill>
              <a:srgbClr val="000000"/>
            </a:solidFill>
            <a:miter lim="800000"/>
            <a:headEnd/>
            <a:tailEnd/>
          </a:ln>
        </p:spPr>
      </p:sp>
      <p:sp>
        <p:nvSpPr>
          <p:cNvPr id="36866" name="Notes Placeholder 2"/>
          <p:cNvSpPr>
            <a:spLocks noGrp="1"/>
          </p:cNvSpPr>
          <p:nvPr>
            <p:ph type="body" idx="1"/>
          </p:nvPr>
        </p:nvSpPr>
        <p:spPr bwMode="auto">
          <a:noFill/>
        </p:spPr>
        <p:txBody>
          <a:bodyPr/>
          <a:lstStyle/>
          <a:p>
            <a:pPr eaLnBrk="1" hangingPunct="1"/>
            <a:r>
              <a:rPr lang="en-US" dirty="0">
                <a:cs typeface="Arial" charset="0"/>
              </a:rPr>
              <a:t>In traditionally structured organizations (often pictured as a pyramid because</a:t>
            </a:r>
            <a:r>
              <a:rPr lang="en-US" baseline="0" dirty="0">
                <a:cs typeface="Arial" charset="0"/>
              </a:rPr>
              <a:t> </a:t>
            </a:r>
            <a:r>
              <a:rPr lang="en-US" dirty="0">
                <a:cs typeface="Arial" charset="0"/>
              </a:rPr>
              <a:t>more employees are at lower organizational levels than at upper organizational levels), managers can</a:t>
            </a:r>
            <a:r>
              <a:rPr lang="en-US" baseline="0" dirty="0">
                <a:cs typeface="Arial" charset="0"/>
              </a:rPr>
              <a:t> </a:t>
            </a:r>
            <a:r>
              <a:rPr lang="en-US" dirty="0">
                <a:cs typeface="Arial" charset="0"/>
              </a:rPr>
              <a:t>be classified as first-line, middle, or top management.  </a:t>
            </a:r>
          </a:p>
        </p:txBody>
      </p:sp>
      <p:sp>
        <p:nvSpPr>
          <p:cNvPr id="4" name="Slide Number Placeholder 3"/>
          <p:cNvSpPr>
            <a:spLocks noGrp="1"/>
          </p:cNvSpPr>
          <p:nvPr>
            <p:ph type="sldNum" sz="quarter" idx="5"/>
          </p:nvPr>
        </p:nvSpPr>
        <p:spPr/>
        <p:txBody>
          <a:bodyPr/>
          <a:lstStyle/>
          <a:p>
            <a:pPr>
              <a:defRPr/>
            </a:pPr>
            <a:fld id="{8221BF87-82E1-4B94-BA59-E04869204F73}" type="slidenum">
              <a:rPr lang="en-US" smtClean="0"/>
              <a:pPr>
                <a:defRPr/>
              </a:pPr>
              <a:t>14</a:t>
            </a:fld>
            <a:endParaRPr lang="en-US" dirty="0"/>
          </a:p>
        </p:txBody>
      </p:sp>
    </p:spTree>
    <p:extLst>
      <p:ext uri="{BB962C8B-B14F-4D97-AF65-F5344CB8AC3E}">
        <p14:creationId xmlns:p14="http://schemas.microsoft.com/office/powerpoint/2010/main" val="41068739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Slide Image Placeholder 1"/>
          <p:cNvSpPr>
            <a:spLocks noGrp="1" noRot="1" noChangeAspect="1"/>
          </p:cNvSpPr>
          <p:nvPr>
            <p:ph type="sldImg"/>
          </p:nvPr>
        </p:nvSpPr>
        <p:spPr bwMode="auto">
          <a:noFill/>
          <a:ln>
            <a:solidFill>
              <a:srgbClr val="000000"/>
            </a:solidFill>
            <a:miter lim="800000"/>
            <a:headEnd/>
            <a:tailEnd/>
          </a:ln>
        </p:spPr>
      </p:sp>
      <p:sp>
        <p:nvSpPr>
          <p:cNvPr id="38914" name="Notes Placeholder 2"/>
          <p:cNvSpPr>
            <a:spLocks noGrp="1"/>
          </p:cNvSpPr>
          <p:nvPr>
            <p:ph type="body" idx="1"/>
          </p:nvPr>
        </p:nvSpPr>
        <p:spPr bwMode="auto">
          <a:noFill/>
        </p:spPr>
        <p:txBody>
          <a:bodyPr/>
          <a:lstStyle/>
          <a:p>
            <a:pPr eaLnBrk="1" hangingPunct="1"/>
            <a:r>
              <a:rPr lang="en-US" dirty="0">
                <a:cs typeface="Arial" charset="0"/>
              </a:rPr>
              <a:t>At the lowest level of management, </a:t>
            </a:r>
            <a:r>
              <a:rPr lang="en-US" b="1" dirty="0">
                <a:cs typeface="Arial" charset="0"/>
              </a:rPr>
              <a:t>first-line managers </a:t>
            </a:r>
            <a:r>
              <a:rPr lang="en-US" dirty="0">
                <a:cs typeface="Arial" charset="0"/>
              </a:rPr>
              <a:t>manage the work of non-managerial employees who typically are involved with producing the organization’s products or servicing the organization’s customers. First-line managers may be called </a:t>
            </a:r>
            <a:r>
              <a:rPr lang="en-US" i="1" dirty="0">
                <a:cs typeface="Arial" charset="0"/>
              </a:rPr>
              <a:t>supervisors </a:t>
            </a:r>
            <a:r>
              <a:rPr lang="en-US" dirty="0">
                <a:cs typeface="Arial" charset="0"/>
              </a:rPr>
              <a:t>or even </a:t>
            </a:r>
            <a:r>
              <a:rPr lang="en-US" i="1" dirty="0">
                <a:cs typeface="Arial" charset="0"/>
              </a:rPr>
              <a:t>shift managers</a:t>
            </a:r>
            <a:r>
              <a:rPr lang="en-US" dirty="0">
                <a:cs typeface="Arial" charset="0"/>
              </a:rPr>
              <a:t>, </a:t>
            </a:r>
            <a:r>
              <a:rPr lang="en-US" i="1" dirty="0">
                <a:cs typeface="Arial" charset="0"/>
              </a:rPr>
              <a:t>district managers</a:t>
            </a:r>
            <a:r>
              <a:rPr lang="en-US" dirty="0">
                <a:cs typeface="Arial" charset="0"/>
              </a:rPr>
              <a:t>, </a:t>
            </a:r>
            <a:r>
              <a:rPr lang="en-US" i="1" dirty="0">
                <a:cs typeface="Arial" charset="0"/>
              </a:rPr>
              <a:t>department managers</a:t>
            </a:r>
            <a:r>
              <a:rPr lang="en-US" dirty="0">
                <a:cs typeface="Arial" charset="0"/>
              </a:rPr>
              <a:t>, or </a:t>
            </a:r>
            <a:r>
              <a:rPr lang="en-US" i="1" dirty="0">
                <a:cs typeface="Arial" charset="0"/>
              </a:rPr>
              <a:t>office managers.</a:t>
            </a:r>
          </a:p>
          <a:p>
            <a:pPr eaLnBrk="1" hangingPunct="1"/>
            <a:endParaRPr lang="en-US" i="1" dirty="0">
              <a:cs typeface="Arial" charset="0"/>
            </a:endParaRPr>
          </a:p>
          <a:p>
            <a:pPr eaLnBrk="1" hangingPunct="1"/>
            <a:r>
              <a:rPr lang="en-US" b="1" dirty="0">
                <a:cs typeface="Arial" charset="0"/>
              </a:rPr>
              <a:t>Middle managers </a:t>
            </a:r>
            <a:r>
              <a:rPr lang="en-US" dirty="0">
                <a:cs typeface="Arial" charset="0"/>
              </a:rPr>
              <a:t>manage the work of first-line managers and can be found between the lowest and top levels of the organization. They may have titles such as </a:t>
            </a:r>
            <a:r>
              <a:rPr lang="en-US" i="1" dirty="0">
                <a:cs typeface="Arial" charset="0"/>
              </a:rPr>
              <a:t>regional manager</a:t>
            </a:r>
            <a:r>
              <a:rPr lang="en-US" dirty="0">
                <a:cs typeface="Arial" charset="0"/>
              </a:rPr>
              <a:t>, </a:t>
            </a:r>
            <a:r>
              <a:rPr lang="en-US" i="1" dirty="0">
                <a:cs typeface="Arial" charset="0"/>
              </a:rPr>
              <a:t>project leader</a:t>
            </a:r>
            <a:r>
              <a:rPr lang="en-US" dirty="0">
                <a:cs typeface="Arial" charset="0"/>
              </a:rPr>
              <a:t>, </a:t>
            </a:r>
            <a:r>
              <a:rPr lang="en-US" i="1" dirty="0">
                <a:cs typeface="Arial" charset="0"/>
              </a:rPr>
              <a:t>store manager</a:t>
            </a:r>
            <a:r>
              <a:rPr lang="en-US" dirty="0">
                <a:cs typeface="Arial" charset="0"/>
              </a:rPr>
              <a:t>, or </a:t>
            </a:r>
            <a:r>
              <a:rPr lang="en-US" i="1" dirty="0">
                <a:cs typeface="Arial" charset="0"/>
              </a:rPr>
              <a:t>division manager.</a:t>
            </a:r>
          </a:p>
          <a:p>
            <a:pPr eaLnBrk="1" hangingPunct="1"/>
            <a:endParaRPr lang="en-US" i="1" dirty="0">
              <a:cs typeface="Arial" charset="0"/>
            </a:endParaRPr>
          </a:p>
          <a:p>
            <a:pPr eaLnBrk="1" hangingPunct="1"/>
            <a:r>
              <a:rPr lang="en-US" dirty="0">
                <a:cs typeface="Arial" charset="0"/>
              </a:rPr>
              <a:t>At the upper levels of the organization are the </a:t>
            </a:r>
            <a:r>
              <a:rPr lang="en-US" b="1" dirty="0">
                <a:cs typeface="Arial" charset="0"/>
              </a:rPr>
              <a:t>top managers</a:t>
            </a:r>
            <a:r>
              <a:rPr lang="en-US" dirty="0">
                <a:cs typeface="Arial" charset="0"/>
              </a:rPr>
              <a:t>, who are responsible for making organization-wide decisions and establishing the plans and goals that affect</a:t>
            </a:r>
          </a:p>
          <a:p>
            <a:pPr eaLnBrk="1" hangingPunct="1"/>
            <a:r>
              <a:rPr lang="en-US" dirty="0">
                <a:cs typeface="Arial" charset="0"/>
              </a:rPr>
              <a:t>the entire organization. These individuals typically have titles such as </a:t>
            </a:r>
            <a:r>
              <a:rPr lang="en-US" i="1" dirty="0">
                <a:cs typeface="Arial" charset="0"/>
              </a:rPr>
              <a:t>executive vice president</a:t>
            </a:r>
            <a:r>
              <a:rPr lang="en-US" dirty="0">
                <a:cs typeface="Arial" charset="0"/>
              </a:rPr>
              <a:t>, </a:t>
            </a:r>
            <a:r>
              <a:rPr lang="en-US" i="1" dirty="0">
                <a:cs typeface="Arial" charset="0"/>
              </a:rPr>
              <a:t>president</a:t>
            </a:r>
            <a:r>
              <a:rPr lang="en-US" dirty="0">
                <a:cs typeface="Arial" charset="0"/>
              </a:rPr>
              <a:t>, </a:t>
            </a:r>
            <a:r>
              <a:rPr lang="en-US" i="1" dirty="0">
                <a:cs typeface="Arial" charset="0"/>
              </a:rPr>
              <a:t>managing director</a:t>
            </a:r>
            <a:r>
              <a:rPr lang="en-US" dirty="0">
                <a:cs typeface="Arial" charset="0"/>
              </a:rPr>
              <a:t>, </a:t>
            </a:r>
            <a:r>
              <a:rPr lang="en-US" i="1" dirty="0">
                <a:cs typeface="Arial" charset="0"/>
              </a:rPr>
              <a:t>chief operating officer</a:t>
            </a:r>
            <a:r>
              <a:rPr lang="en-US" dirty="0">
                <a:cs typeface="Arial" charset="0"/>
              </a:rPr>
              <a:t>, or </a:t>
            </a:r>
            <a:r>
              <a:rPr lang="en-US" i="1" dirty="0">
                <a:cs typeface="Arial" charset="0"/>
              </a:rPr>
              <a:t>chief executive</a:t>
            </a:r>
            <a:r>
              <a:rPr lang="en-US" i="0" dirty="0">
                <a:cs typeface="Arial" charset="0"/>
              </a:rPr>
              <a:t>.</a:t>
            </a:r>
            <a:endParaRPr lang="en-US" dirty="0">
              <a:cs typeface="Arial" charset="0"/>
            </a:endParaRPr>
          </a:p>
          <a:p>
            <a:pPr eaLnBrk="1" hangingPunct="1"/>
            <a:endParaRPr lang="en-US" dirty="0">
              <a:cs typeface="Arial" charset="0"/>
            </a:endParaRPr>
          </a:p>
        </p:txBody>
      </p:sp>
      <p:sp>
        <p:nvSpPr>
          <p:cNvPr id="4" name="Slide Number Placeholder 3"/>
          <p:cNvSpPr>
            <a:spLocks noGrp="1"/>
          </p:cNvSpPr>
          <p:nvPr>
            <p:ph type="sldNum" sz="quarter" idx="5"/>
          </p:nvPr>
        </p:nvSpPr>
        <p:spPr/>
        <p:txBody>
          <a:bodyPr/>
          <a:lstStyle/>
          <a:p>
            <a:pPr>
              <a:defRPr/>
            </a:pPr>
            <a:fld id="{88D9210E-EB3A-4409-8CBA-8FC1C8336D7F}" type="slidenum">
              <a:rPr lang="en-US" smtClean="0"/>
              <a:pPr>
                <a:defRPr/>
              </a:pPr>
              <a:t>15</a:t>
            </a:fld>
            <a:endParaRPr lang="en-US" dirty="0"/>
          </a:p>
        </p:txBody>
      </p:sp>
    </p:spTree>
    <p:extLst>
      <p:ext uri="{BB962C8B-B14F-4D97-AF65-F5344CB8AC3E}">
        <p14:creationId xmlns:p14="http://schemas.microsoft.com/office/powerpoint/2010/main" val="23902712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Slide Image Placeholder 1"/>
          <p:cNvSpPr>
            <a:spLocks noGrp="1" noRot="1" noChangeAspect="1"/>
          </p:cNvSpPr>
          <p:nvPr>
            <p:ph type="sldImg"/>
          </p:nvPr>
        </p:nvSpPr>
        <p:spPr bwMode="auto">
          <a:noFill/>
          <a:ln>
            <a:solidFill>
              <a:srgbClr val="000000"/>
            </a:solidFill>
            <a:miter lim="800000"/>
            <a:headEnd/>
            <a:tailEnd/>
          </a:ln>
        </p:spPr>
      </p:sp>
      <p:sp>
        <p:nvSpPr>
          <p:cNvPr id="43010" name="Notes Placeholder 2"/>
          <p:cNvSpPr>
            <a:spLocks noGrp="1"/>
          </p:cNvSpPr>
          <p:nvPr>
            <p:ph type="body" idx="1"/>
          </p:nvPr>
        </p:nvSpPr>
        <p:spPr bwMode="auto">
          <a:noFill/>
        </p:spPr>
        <p:txBody>
          <a:bodyPr/>
          <a:lstStyle/>
          <a:p>
            <a:pPr eaLnBrk="1" hangingPunct="1"/>
            <a:endParaRPr lang="en-US" dirty="0">
              <a:cs typeface="Arial" charset="0"/>
            </a:endParaRPr>
          </a:p>
        </p:txBody>
      </p:sp>
      <p:sp>
        <p:nvSpPr>
          <p:cNvPr id="4" name="Slide Number Placeholder 3"/>
          <p:cNvSpPr>
            <a:spLocks noGrp="1"/>
          </p:cNvSpPr>
          <p:nvPr>
            <p:ph type="sldNum" sz="quarter" idx="5"/>
          </p:nvPr>
        </p:nvSpPr>
        <p:spPr/>
        <p:txBody>
          <a:bodyPr/>
          <a:lstStyle/>
          <a:p>
            <a:pPr>
              <a:defRPr/>
            </a:pPr>
            <a:fld id="{0D573BE7-2EBB-4241-9AAC-5C1F3D92D24B}" type="slidenum">
              <a:rPr lang="en-US" smtClean="0"/>
              <a:pPr>
                <a:defRPr/>
              </a:pPr>
              <a:t>16</a:t>
            </a:fld>
            <a:endParaRPr lang="en-US" dirty="0"/>
          </a:p>
        </p:txBody>
      </p:sp>
    </p:spTree>
    <p:extLst>
      <p:ext uri="{BB962C8B-B14F-4D97-AF65-F5344CB8AC3E}">
        <p14:creationId xmlns:p14="http://schemas.microsoft.com/office/powerpoint/2010/main" val="39104021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Slide Image Placeholder 1"/>
          <p:cNvSpPr>
            <a:spLocks noGrp="1" noRot="1" noChangeAspect="1"/>
          </p:cNvSpPr>
          <p:nvPr>
            <p:ph type="sldImg"/>
          </p:nvPr>
        </p:nvSpPr>
        <p:spPr bwMode="auto">
          <a:noFill/>
          <a:ln>
            <a:solidFill>
              <a:srgbClr val="000000"/>
            </a:solidFill>
            <a:miter lim="800000"/>
            <a:headEnd/>
            <a:tailEnd/>
          </a:ln>
        </p:spPr>
      </p:sp>
      <p:sp>
        <p:nvSpPr>
          <p:cNvPr id="49154" name="Notes Placeholder 2"/>
          <p:cNvSpPr>
            <a:spLocks noGrp="1"/>
          </p:cNvSpPr>
          <p:nvPr>
            <p:ph type="body" idx="1"/>
          </p:nvPr>
        </p:nvSpPr>
        <p:spPr bwMode="auto">
          <a:noFill/>
        </p:spPr>
        <p:txBody>
          <a:bodyPr/>
          <a:lstStyle/>
          <a:p>
            <a:pPr eaLnBrk="1" hangingPunct="1"/>
            <a:endParaRPr lang="en-US" dirty="0">
              <a:cs typeface="Arial" charset="0"/>
            </a:endParaRPr>
          </a:p>
        </p:txBody>
      </p:sp>
      <p:sp>
        <p:nvSpPr>
          <p:cNvPr id="4" name="Slide Number Placeholder 3"/>
          <p:cNvSpPr>
            <a:spLocks noGrp="1"/>
          </p:cNvSpPr>
          <p:nvPr>
            <p:ph type="sldNum" sz="quarter" idx="5"/>
          </p:nvPr>
        </p:nvSpPr>
        <p:spPr/>
        <p:txBody>
          <a:bodyPr/>
          <a:lstStyle/>
          <a:p>
            <a:pPr>
              <a:defRPr/>
            </a:pPr>
            <a:fld id="{1DFF6571-B612-41C0-BF1E-90D12ADE3C32}" type="slidenum">
              <a:rPr lang="en-US" smtClean="0"/>
              <a:pPr>
                <a:defRPr/>
              </a:pPr>
              <a:t>18</a:t>
            </a:fld>
            <a:endParaRPr lang="en-US" dirty="0"/>
          </a:p>
        </p:txBody>
      </p:sp>
    </p:spTree>
    <p:extLst>
      <p:ext uri="{BB962C8B-B14F-4D97-AF65-F5344CB8AC3E}">
        <p14:creationId xmlns:p14="http://schemas.microsoft.com/office/powerpoint/2010/main" val="675307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Slide Image Placeholder 1"/>
          <p:cNvSpPr>
            <a:spLocks noGrp="1" noRot="1" noChangeAspect="1"/>
          </p:cNvSpPr>
          <p:nvPr>
            <p:ph type="sldImg"/>
          </p:nvPr>
        </p:nvSpPr>
        <p:spPr bwMode="auto">
          <a:noFill/>
          <a:ln>
            <a:solidFill>
              <a:srgbClr val="000000"/>
            </a:solidFill>
            <a:miter lim="800000"/>
            <a:headEnd/>
            <a:tailEnd/>
          </a:ln>
        </p:spPr>
      </p:sp>
      <p:sp>
        <p:nvSpPr>
          <p:cNvPr id="53250" name="Notes Placeholder 2"/>
          <p:cNvSpPr>
            <a:spLocks noGrp="1"/>
          </p:cNvSpPr>
          <p:nvPr>
            <p:ph type="body" idx="1"/>
          </p:nvPr>
        </p:nvSpPr>
        <p:spPr bwMode="auto">
          <a:noFill/>
        </p:spPr>
        <p:txBody>
          <a:bodyPr/>
          <a:lstStyle/>
          <a:p>
            <a:pPr eaLnBrk="1" hangingPunct="1"/>
            <a:r>
              <a:rPr lang="en-US" dirty="0">
                <a:cs typeface="Arial" charset="0"/>
              </a:rPr>
              <a:t>As managers engage in </a:t>
            </a:r>
            <a:r>
              <a:rPr lang="en-US" b="1" dirty="0">
                <a:cs typeface="Arial" charset="0"/>
              </a:rPr>
              <a:t>planning</a:t>
            </a:r>
            <a:r>
              <a:rPr lang="en-US" dirty="0">
                <a:cs typeface="Arial" charset="0"/>
              </a:rPr>
              <a:t>, they set goals, establish strategies for achieving those goals, and develop plans to integrate and coordinate activities.</a:t>
            </a:r>
          </a:p>
          <a:p>
            <a:pPr eaLnBrk="1" hangingPunct="1"/>
            <a:endParaRPr lang="en-US" dirty="0">
              <a:cs typeface="Arial" charset="0"/>
            </a:endParaRPr>
          </a:p>
          <a:p>
            <a:pPr eaLnBrk="1" hangingPunct="1"/>
            <a:r>
              <a:rPr lang="en-US" dirty="0">
                <a:cs typeface="Arial" charset="0"/>
              </a:rPr>
              <a:t>When managers organize, they determine what tasks are to be done, who is to do them, how the tasks are to be grouped, who reports</a:t>
            </a:r>
            <a:r>
              <a:rPr lang="en-US" baseline="0" dirty="0">
                <a:cs typeface="Arial" charset="0"/>
              </a:rPr>
              <a:t> </a:t>
            </a:r>
            <a:r>
              <a:rPr lang="en-US" dirty="0">
                <a:cs typeface="Arial" charset="0"/>
              </a:rPr>
              <a:t>to whom, and where decisions are to be made.</a:t>
            </a:r>
          </a:p>
          <a:p>
            <a:pPr eaLnBrk="1" hangingPunct="1"/>
            <a:endParaRPr lang="en-US" dirty="0">
              <a:cs typeface="Arial" charset="0"/>
            </a:endParaRPr>
          </a:p>
          <a:p>
            <a:pPr eaLnBrk="1" hangingPunct="1"/>
            <a:r>
              <a:rPr lang="en-US" dirty="0">
                <a:cs typeface="Arial" charset="0"/>
              </a:rPr>
              <a:t>When managers motivate subordinates, help resolve work group conflicts, influence individuals or teams as they work, select the most effective communication</a:t>
            </a:r>
          </a:p>
          <a:p>
            <a:pPr eaLnBrk="1" hangingPunct="1"/>
            <a:r>
              <a:rPr lang="en-US" dirty="0">
                <a:cs typeface="Arial" charset="0"/>
              </a:rPr>
              <a:t>channel, or deal in any way with employee behavior issues, they’re leading.  To ensure goals are met and work is done as it should be, managers monitor and evaluate performance. Actual performance is compared with the set goals. If those goals aren’t achieved, it’s the manager’s job to get work back on track.</a:t>
            </a:r>
          </a:p>
          <a:p>
            <a:pPr eaLnBrk="1" hangingPunct="1"/>
            <a:endParaRPr lang="en-US" dirty="0">
              <a:cs typeface="Arial" charset="0"/>
            </a:endParaRPr>
          </a:p>
          <a:p>
            <a:pPr eaLnBrk="1" hangingPunct="1"/>
            <a:r>
              <a:rPr lang="en-US" dirty="0">
                <a:cs typeface="Arial" charset="0"/>
              </a:rPr>
              <a:t>This process of monitoring, comparing, and correcting is the controlling function.</a:t>
            </a:r>
          </a:p>
        </p:txBody>
      </p:sp>
      <p:sp>
        <p:nvSpPr>
          <p:cNvPr id="4" name="Slide Number Placeholder 3"/>
          <p:cNvSpPr>
            <a:spLocks noGrp="1"/>
          </p:cNvSpPr>
          <p:nvPr>
            <p:ph type="sldNum" sz="quarter" idx="5"/>
          </p:nvPr>
        </p:nvSpPr>
        <p:spPr/>
        <p:txBody>
          <a:bodyPr/>
          <a:lstStyle/>
          <a:p>
            <a:pPr>
              <a:defRPr/>
            </a:pPr>
            <a:fld id="{2FCA9D3D-2066-4629-A64F-B6D90205D49C}" type="slidenum">
              <a:rPr lang="en-US" smtClean="0"/>
              <a:pPr>
                <a:defRPr/>
              </a:pPr>
              <a:t>19</a:t>
            </a:fld>
            <a:endParaRPr lang="en-US" dirty="0"/>
          </a:p>
        </p:txBody>
      </p:sp>
    </p:spTree>
    <p:extLst>
      <p:ext uri="{BB962C8B-B14F-4D97-AF65-F5344CB8AC3E}">
        <p14:creationId xmlns:p14="http://schemas.microsoft.com/office/powerpoint/2010/main" val="22063232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E807AB4-E51C-4E19-9902-6E73444E15E1}" type="slidenum">
              <a:rPr lang="en-US" smtClean="0"/>
              <a:pPr>
                <a:defRPr/>
              </a:pPr>
              <a:t>20</a:t>
            </a:fld>
            <a:endParaRPr lang="en-US" dirty="0"/>
          </a:p>
        </p:txBody>
      </p:sp>
    </p:spTree>
    <p:extLst>
      <p:ext uri="{BB962C8B-B14F-4D97-AF65-F5344CB8AC3E}">
        <p14:creationId xmlns:p14="http://schemas.microsoft.com/office/powerpoint/2010/main" val="4271731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Slide Image Placeholder 1"/>
          <p:cNvSpPr>
            <a:spLocks noGrp="1" noRot="1" noChangeAspect="1"/>
          </p:cNvSpPr>
          <p:nvPr>
            <p:ph type="sldImg"/>
          </p:nvPr>
        </p:nvSpPr>
        <p:spPr bwMode="auto">
          <a:noFill/>
          <a:ln>
            <a:solidFill>
              <a:srgbClr val="000000"/>
            </a:solidFill>
            <a:miter lim="800000"/>
            <a:headEnd/>
            <a:tailEnd/>
          </a:ln>
        </p:spPr>
      </p:sp>
      <p:sp>
        <p:nvSpPr>
          <p:cNvPr id="61442" name="Notes Placeholder 2"/>
          <p:cNvSpPr>
            <a:spLocks noGrp="1"/>
          </p:cNvSpPr>
          <p:nvPr>
            <p:ph type="body" idx="1"/>
          </p:nvPr>
        </p:nvSpPr>
        <p:spPr bwMode="auto">
          <a:noFill/>
        </p:spPr>
        <p:txBody>
          <a:bodyPr/>
          <a:lstStyle/>
          <a:p>
            <a:pPr eaLnBrk="1" hangingPunct="1"/>
            <a:r>
              <a:rPr lang="en-US" dirty="0">
                <a:cs typeface="Arial" charset="0"/>
              </a:rPr>
              <a:t>What types of skills do managers need? Robert L. Katz proposed that managers need three critical skills in managing: technical, human, and conceptual.  </a:t>
            </a:r>
          </a:p>
          <a:p>
            <a:pPr eaLnBrk="1" hangingPunct="1"/>
            <a:endParaRPr lang="en-US" dirty="0">
              <a:cs typeface="Arial" charset="0"/>
            </a:endParaRPr>
          </a:p>
          <a:p>
            <a:pPr eaLnBrk="1" hangingPunct="1"/>
            <a:r>
              <a:rPr lang="en-US" b="1" dirty="0">
                <a:cs typeface="Arial" charset="0"/>
              </a:rPr>
              <a:t>Technical skills </a:t>
            </a:r>
            <a:r>
              <a:rPr lang="en-US" dirty="0">
                <a:cs typeface="Arial" charset="0"/>
              </a:rPr>
              <a:t>are the job-specific knowledge and techniques needed to proficiently perform work tasks. These skills tend to be more important for first-line managers because</a:t>
            </a:r>
            <a:r>
              <a:rPr lang="en-US" baseline="0" dirty="0">
                <a:cs typeface="Arial" charset="0"/>
              </a:rPr>
              <a:t> </a:t>
            </a:r>
            <a:r>
              <a:rPr lang="en-US" dirty="0">
                <a:cs typeface="Arial" charset="0"/>
              </a:rPr>
              <a:t>they typically manage employees who use tools and techniques to produce the organization’s products or service the organization’s customers.</a:t>
            </a:r>
          </a:p>
          <a:p>
            <a:pPr eaLnBrk="1" hangingPunct="1"/>
            <a:endParaRPr lang="en-US" dirty="0">
              <a:cs typeface="Arial" charset="0"/>
            </a:endParaRPr>
          </a:p>
          <a:p>
            <a:pPr eaLnBrk="1" hangingPunct="1"/>
            <a:r>
              <a:rPr lang="en-US" b="1" dirty="0">
                <a:cs typeface="Arial" charset="0"/>
              </a:rPr>
              <a:t>Human skills</a:t>
            </a:r>
            <a:r>
              <a:rPr lang="en-US" dirty="0">
                <a:cs typeface="Arial" charset="0"/>
              </a:rPr>
              <a:t> involve the ability to work well with other people both individually and in a group. Because all managers deal with people, these skills are equally important to all levels</a:t>
            </a:r>
            <a:r>
              <a:rPr lang="en-US" baseline="0" dirty="0">
                <a:cs typeface="Arial" charset="0"/>
              </a:rPr>
              <a:t> </a:t>
            </a:r>
            <a:r>
              <a:rPr lang="en-US" dirty="0">
                <a:cs typeface="Arial" charset="0"/>
              </a:rPr>
              <a:t>of management.</a:t>
            </a:r>
          </a:p>
          <a:p>
            <a:pPr eaLnBrk="1" hangingPunct="1"/>
            <a:endParaRPr lang="en-US" dirty="0">
              <a:cs typeface="Arial" charset="0"/>
            </a:endParaRPr>
          </a:p>
          <a:p>
            <a:pPr eaLnBrk="1" hangingPunct="1"/>
            <a:r>
              <a:rPr lang="en-US" dirty="0">
                <a:cs typeface="Arial" charset="0"/>
              </a:rPr>
              <a:t>Finally, </a:t>
            </a:r>
            <a:r>
              <a:rPr lang="en-US" b="1" dirty="0">
                <a:cs typeface="Arial" charset="0"/>
              </a:rPr>
              <a:t>conceptual skills </a:t>
            </a:r>
            <a:r>
              <a:rPr lang="en-US" dirty="0">
                <a:cs typeface="Arial" charset="0"/>
              </a:rPr>
              <a:t>are the skills managers use to think and to conceptualize about abstract and complex situations. Using these skills, managers see the organization</a:t>
            </a:r>
          </a:p>
          <a:p>
            <a:pPr eaLnBrk="1" hangingPunct="1"/>
            <a:r>
              <a:rPr lang="en-US" dirty="0">
                <a:cs typeface="Arial" charset="0"/>
              </a:rPr>
              <a:t>as a whole, understand the relationships among various subunits, and visualize how the organization fits into its broader environment. These skills are most important</a:t>
            </a:r>
          </a:p>
          <a:p>
            <a:pPr eaLnBrk="1" hangingPunct="1"/>
            <a:r>
              <a:rPr lang="en-US" dirty="0">
                <a:cs typeface="Arial" charset="0"/>
              </a:rPr>
              <a:t>to top managers.</a:t>
            </a:r>
          </a:p>
          <a:p>
            <a:pPr eaLnBrk="1" hangingPunct="1"/>
            <a:endParaRPr lang="en-US" dirty="0">
              <a:cs typeface="Arial" charset="0"/>
            </a:endParaRPr>
          </a:p>
          <a:p>
            <a:pPr eaLnBrk="1" hangingPunct="1"/>
            <a:endParaRPr lang="en-US" dirty="0">
              <a:cs typeface="Arial" charset="0"/>
            </a:endParaRPr>
          </a:p>
          <a:p>
            <a:pPr eaLnBrk="1" hangingPunct="1"/>
            <a:endParaRPr lang="en-US" dirty="0">
              <a:cs typeface="Arial" charset="0"/>
            </a:endParaRPr>
          </a:p>
          <a:p>
            <a:pPr eaLnBrk="1" hangingPunct="1"/>
            <a:endParaRPr lang="en-US" dirty="0">
              <a:cs typeface="Arial" charset="0"/>
            </a:endParaRPr>
          </a:p>
        </p:txBody>
      </p:sp>
      <p:sp>
        <p:nvSpPr>
          <p:cNvPr id="4" name="Slide Number Placeholder 3"/>
          <p:cNvSpPr>
            <a:spLocks noGrp="1"/>
          </p:cNvSpPr>
          <p:nvPr>
            <p:ph type="sldNum" sz="quarter" idx="5"/>
          </p:nvPr>
        </p:nvSpPr>
        <p:spPr/>
        <p:txBody>
          <a:bodyPr/>
          <a:lstStyle/>
          <a:p>
            <a:pPr>
              <a:defRPr/>
            </a:pPr>
            <a:fld id="{466E12F5-0014-49E6-B6F8-3223EED41E91}" type="slidenum">
              <a:rPr lang="en-US" smtClean="0"/>
              <a:pPr>
                <a:defRPr/>
              </a:pPr>
              <a:t>21</a:t>
            </a:fld>
            <a:endParaRPr lang="en-US" dirty="0"/>
          </a:p>
        </p:txBody>
      </p:sp>
    </p:spTree>
    <p:extLst>
      <p:ext uri="{BB962C8B-B14F-4D97-AF65-F5344CB8AC3E}">
        <p14:creationId xmlns:p14="http://schemas.microsoft.com/office/powerpoint/2010/main" val="5315245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eaLnBrk="1" hangingPunct="1"/>
            <a:r>
              <a:rPr lang="en-US" dirty="0">
                <a:cs typeface="Arial" charset="0"/>
              </a:rPr>
              <a:t>Other important managerial skills that have been identified are listed in Exhibit 1-7. In today’s demanding and dynamic workplace, employees who want to be valuable assets</a:t>
            </a:r>
            <a:r>
              <a:rPr lang="en-US" baseline="0" dirty="0">
                <a:cs typeface="Arial" charset="0"/>
              </a:rPr>
              <a:t> </a:t>
            </a:r>
            <a:r>
              <a:rPr lang="en-US" dirty="0">
                <a:cs typeface="Arial" charset="0"/>
              </a:rPr>
              <a:t>must constantly upgrade their skills, and developing management skills can be particularly beneficial in today’s workplace. </a:t>
            </a:r>
          </a:p>
          <a:p>
            <a:endParaRPr lang="en-US" dirty="0"/>
          </a:p>
        </p:txBody>
      </p:sp>
      <p:sp>
        <p:nvSpPr>
          <p:cNvPr id="4" name="Slide Number Placeholder 3"/>
          <p:cNvSpPr>
            <a:spLocks noGrp="1"/>
          </p:cNvSpPr>
          <p:nvPr>
            <p:ph type="sldNum" sz="quarter" idx="10"/>
          </p:nvPr>
        </p:nvSpPr>
        <p:spPr/>
        <p:txBody>
          <a:bodyPr/>
          <a:lstStyle/>
          <a:p>
            <a:pPr>
              <a:defRPr/>
            </a:pPr>
            <a:fld id="{0E807AB4-E51C-4E19-9902-6E73444E15E1}" type="slidenum">
              <a:rPr lang="en-US" smtClean="0"/>
              <a:pPr>
                <a:defRPr/>
              </a:pPr>
              <a:t>23</a:t>
            </a:fld>
            <a:endParaRPr lang="en-US" dirty="0"/>
          </a:p>
        </p:txBody>
      </p:sp>
    </p:spTree>
    <p:extLst>
      <p:ext uri="{BB962C8B-B14F-4D97-AF65-F5344CB8AC3E}">
        <p14:creationId xmlns:p14="http://schemas.microsoft.com/office/powerpoint/2010/main" val="354455524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5" name="Slide Image Placeholder 1"/>
          <p:cNvSpPr>
            <a:spLocks noGrp="1" noRot="1" noChangeAspect="1"/>
          </p:cNvSpPr>
          <p:nvPr>
            <p:ph type="sldImg"/>
          </p:nvPr>
        </p:nvSpPr>
        <p:spPr bwMode="auto">
          <a:noFill/>
          <a:ln>
            <a:solidFill>
              <a:srgbClr val="000000"/>
            </a:solidFill>
            <a:miter lim="800000"/>
            <a:headEnd/>
            <a:tailEnd/>
          </a:ln>
        </p:spPr>
      </p:sp>
      <p:sp>
        <p:nvSpPr>
          <p:cNvPr id="67586" name="Notes Placeholder 2"/>
          <p:cNvSpPr>
            <a:spLocks noGrp="1"/>
          </p:cNvSpPr>
          <p:nvPr>
            <p:ph type="body" idx="1"/>
          </p:nvPr>
        </p:nvSpPr>
        <p:spPr bwMode="auto">
          <a:noFill/>
        </p:spPr>
        <p:txBody>
          <a:bodyPr/>
          <a:lstStyle/>
          <a:p>
            <a:pPr eaLnBrk="1" hangingPunct="1"/>
            <a:r>
              <a:rPr lang="en-US" dirty="0">
                <a:cs typeface="Arial" charset="0"/>
              </a:rPr>
              <a:t>In today’s world, managers are dealing with global economic and political uncertainties, changing workplaces, ethical issues, security threats, and changing technology.  It’s likely that more managers </a:t>
            </a:r>
            <a:r>
              <a:rPr lang="en-US" b="1" i="1" dirty="0">
                <a:cs typeface="Arial" charset="0"/>
              </a:rPr>
              <a:t>will </a:t>
            </a:r>
            <a:r>
              <a:rPr lang="en-US" dirty="0">
                <a:cs typeface="Arial" charset="0"/>
              </a:rPr>
              <a:t>have to manage under such demanding circumstances, and the fact is that </a:t>
            </a:r>
            <a:r>
              <a:rPr lang="en-US" b="1" i="1" dirty="0">
                <a:cs typeface="Arial" charset="0"/>
              </a:rPr>
              <a:t>how </a:t>
            </a:r>
            <a:r>
              <a:rPr lang="en-US" dirty="0">
                <a:cs typeface="Arial" charset="0"/>
              </a:rPr>
              <a:t>managers manage is changing. Exhibit 1-8 shows some of the most important changes facing managers.</a:t>
            </a:r>
          </a:p>
        </p:txBody>
      </p:sp>
      <p:sp>
        <p:nvSpPr>
          <p:cNvPr id="4" name="Slide Number Placeholder 3"/>
          <p:cNvSpPr>
            <a:spLocks noGrp="1"/>
          </p:cNvSpPr>
          <p:nvPr>
            <p:ph type="sldNum" sz="quarter" idx="5"/>
          </p:nvPr>
        </p:nvSpPr>
        <p:spPr/>
        <p:txBody>
          <a:bodyPr/>
          <a:lstStyle/>
          <a:p>
            <a:pPr>
              <a:defRPr/>
            </a:pPr>
            <a:fld id="{E10919B6-7B34-4D8D-BEA2-DC32BAF10C1E}" type="slidenum">
              <a:rPr lang="en-US" smtClean="0"/>
              <a:pPr>
                <a:defRPr/>
              </a:pPr>
              <a:t>24</a:t>
            </a:fld>
            <a:endParaRPr lang="en-US" dirty="0"/>
          </a:p>
        </p:txBody>
      </p:sp>
    </p:spTree>
    <p:extLst>
      <p:ext uri="{BB962C8B-B14F-4D97-AF65-F5344CB8AC3E}">
        <p14:creationId xmlns:p14="http://schemas.microsoft.com/office/powerpoint/2010/main" val="29953264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29" name="Slide Image Placeholder 1"/>
          <p:cNvSpPr>
            <a:spLocks noGrp="1" noRot="1" noChangeAspect="1"/>
          </p:cNvSpPr>
          <p:nvPr>
            <p:ph type="sldImg"/>
          </p:nvPr>
        </p:nvSpPr>
        <p:spPr bwMode="auto">
          <a:noFill/>
          <a:ln>
            <a:solidFill>
              <a:srgbClr val="000000"/>
            </a:solidFill>
            <a:miter lim="800000"/>
            <a:headEnd/>
            <a:tailEnd/>
          </a:ln>
        </p:spPr>
      </p:sp>
      <p:sp>
        <p:nvSpPr>
          <p:cNvPr id="73730" name="Notes Placeholder 2"/>
          <p:cNvSpPr>
            <a:spLocks noGrp="1"/>
          </p:cNvSpPr>
          <p:nvPr>
            <p:ph type="body" idx="1"/>
          </p:nvPr>
        </p:nvSpPr>
        <p:spPr bwMode="auto">
          <a:noFill/>
        </p:spPr>
        <p:txBody>
          <a:bodyPr/>
          <a:lstStyle/>
          <a:p>
            <a:pPr eaLnBrk="1" hangingPunct="1"/>
            <a:r>
              <a:rPr lang="en-US" dirty="0">
                <a:cs typeface="Arial" charset="0"/>
              </a:rPr>
              <a:t> Exhibit MH-7 shows a diagram of an organization from an open systems’ perspective.</a:t>
            </a:r>
          </a:p>
          <a:p>
            <a:pPr eaLnBrk="1" hangingPunct="1"/>
            <a:endParaRPr lang="en-US" dirty="0">
              <a:cs typeface="Arial" charset="0"/>
            </a:endParaRPr>
          </a:p>
        </p:txBody>
      </p:sp>
      <p:sp>
        <p:nvSpPr>
          <p:cNvPr id="4" name="Slide Number Placeholder 3"/>
          <p:cNvSpPr>
            <a:spLocks noGrp="1"/>
          </p:cNvSpPr>
          <p:nvPr>
            <p:ph type="sldNum" sz="quarter" idx="5"/>
          </p:nvPr>
        </p:nvSpPr>
        <p:spPr/>
        <p:txBody>
          <a:bodyPr/>
          <a:lstStyle/>
          <a:p>
            <a:pPr>
              <a:defRPr/>
            </a:pPr>
            <a:fld id="{B619D26A-07B9-4D48-98BC-B21C5C905E2B}" type="slidenum">
              <a:rPr lang="en-US" smtClean="0"/>
              <a:pPr>
                <a:defRPr/>
              </a:pPr>
              <a:t>25</a:t>
            </a:fld>
            <a:endParaRPr lang="en-US" dirty="0"/>
          </a:p>
        </p:txBody>
      </p:sp>
    </p:spTree>
    <p:extLst>
      <p:ext uri="{BB962C8B-B14F-4D97-AF65-F5344CB8AC3E}">
        <p14:creationId xmlns:p14="http://schemas.microsoft.com/office/powerpoint/2010/main" val="44309975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7" name="Slide Image Placeholder 1"/>
          <p:cNvSpPr>
            <a:spLocks noGrp="1" noRot="1" noChangeAspect="1"/>
          </p:cNvSpPr>
          <p:nvPr>
            <p:ph type="sldImg"/>
          </p:nvPr>
        </p:nvSpPr>
        <p:spPr bwMode="auto">
          <a:noFill/>
          <a:ln>
            <a:solidFill>
              <a:srgbClr val="000000"/>
            </a:solidFill>
            <a:miter lim="800000"/>
            <a:headEnd/>
            <a:tailEnd/>
          </a:ln>
        </p:spPr>
      </p:sp>
      <p:sp>
        <p:nvSpPr>
          <p:cNvPr id="75778" name="Notes Placeholder 2"/>
          <p:cNvSpPr>
            <a:spLocks noGrp="1"/>
          </p:cNvSpPr>
          <p:nvPr>
            <p:ph type="body" idx="1"/>
          </p:nvPr>
        </p:nvSpPr>
        <p:spPr bwMode="auto">
          <a:noFill/>
        </p:spPr>
        <p:txBody>
          <a:bodyPr/>
          <a:lstStyle/>
          <a:p>
            <a:pPr eaLnBrk="1" hangingPunct="1"/>
            <a:r>
              <a:rPr lang="en-US">
                <a:cs typeface="Arial" charset="0"/>
              </a:rPr>
              <a:t>Different and changing situations require managers to use different approaches and techniques. The </a:t>
            </a:r>
            <a:r>
              <a:rPr lang="en-US" b="1">
                <a:cs typeface="Arial" charset="0"/>
              </a:rPr>
              <a:t>contingency approach </a:t>
            </a:r>
            <a:r>
              <a:rPr lang="en-US">
                <a:cs typeface="Arial" charset="0"/>
              </a:rPr>
              <a:t>(sometimes called the </a:t>
            </a:r>
            <a:r>
              <a:rPr lang="en-US" i="1">
                <a:cs typeface="Arial" charset="0"/>
              </a:rPr>
              <a:t>situational approach</a:t>
            </a:r>
            <a:r>
              <a:rPr lang="en-US">
                <a:cs typeface="Arial" charset="0"/>
              </a:rPr>
              <a:t>) says that organizations are different, face different situations (contingencies), and require different ways of managing.</a:t>
            </a:r>
          </a:p>
        </p:txBody>
      </p:sp>
      <p:sp>
        <p:nvSpPr>
          <p:cNvPr id="4" name="Slide Number Placeholder 3"/>
          <p:cNvSpPr>
            <a:spLocks noGrp="1"/>
          </p:cNvSpPr>
          <p:nvPr>
            <p:ph type="sldNum" sz="quarter" idx="5"/>
          </p:nvPr>
        </p:nvSpPr>
        <p:spPr/>
        <p:txBody>
          <a:bodyPr/>
          <a:lstStyle/>
          <a:p>
            <a:pPr>
              <a:defRPr/>
            </a:pPr>
            <a:fld id="{02868132-DE4E-474E-97DB-A2CA9567EBEA}" type="slidenum">
              <a:rPr lang="en-US" smtClean="0"/>
              <a:pPr>
                <a:defRPr/>
              </a:pPr>
              <a:t>26</a:t>
            </a:fld>
            <a:endParaRPr lang="en-US" dirty="0"/>
          </a:p>
        </p:txBody>
      </p:sp>
    </p:spTree>
    <p:extLst>
      <p:ext uri="{BB962C8B-B14F-4D97-AF65-F5344CB8AC3E}">
        <p14:creationId xmlns:p14="http://schemas.microsoft.com/office/powerpoint/2010/main" val="209863780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5" name="Slide Image Placeholder 1"/>
          <p:cNvSpPr>
            <a:spLocks noGrp="1" noRot="1" noChangeAspect="1"/>
          </p:cNvSpPr>
          <p:nvPr>
            <p:ph type="sldImg"/>
          </p:nvPr>
        </p:nvSpPr>
        <p:spPr bwMode="auto">
          <a:noFill/>
          <a:ln>
            <a:solidFill>
              <a:srgbClr val="000000"/>
            </a:solidFill>
            <a:miter lim="800000"/>
            <a:headEnd/>
            <a:tailEnd/>
          </a:ln>
        </p:spPr>
      </p:sp>
      <p:sp>
        <p:nvSpPr>
          <p:cNvPr id="77826" name="Notes Placeholder 2"/>
          <p:cNvSpPr>
            <a:spLocks noGrp="1"/>
          </p:cNvSpPr>
          <p:nvPr>
            <p:ph type="body" idx="1"/>
          </p:nvPr>
        </p:nvSpPr>
        <p:spPr bwMode="auto">
          <a:noFill/>
        </p:spPr>
        <p:txBody>
          <a:bodyPr/>
          <a:lstStyle/>
          <a:p>
            <a:pPr eaLnBrk="1" hangingPunct="1"/>
            <a:r>
              <a:rPr lang="en-US">
                <a:cs typeface="Arial" charset="0"/>
              </a:rPr>
              <a:t>Exhibit MH-8 describes four popular contingency variables. Although the list is by no means comprehensive—more than 100 different variables have been identified— it represents those most widely used and gives you an idea of what we mean by the term </a:t>
            </a:r>
            <a:r>
              <a:rPr lang="en-US" i="1">
                <a:cs typeface="Arial" charset="0"/>
              </a:rPr>
              <a:t>contingency variable. </a:t>
            </a:r>
            <a:r>
              <a:rPr lang="en-US">
                <a:cs typeface="Arial" charset="0"/>
              </a:rPr>
              <a:t>The primary value of the contingency approach is that it stresses there are no simplistic or universal rules for managers to follow.</a:t>
            </a:r>
          </a:p>
        </p:txBody>
      </p:sp>
      <p:sp>
        <p:nvSpPr>
          <p:cNvPr id="4" name="Slide Number Placeholder 3"/>
          <p:cNvSpPr>
            <a:spLocks noGrp="1"/>
          </p:cNvSpPr>
          <p:nvPr>
            <p:ph type="sldNum" sz="quarter" idx="5"/>
          </p:nvPr>
        </p:nvSpPr>
        <p:spPr/>
        <p:txBody>
          <a:bodyPr/>
          <a:lstStyle/>
          <a:p>
            <a:pPr>
              <a:defRPr/>
            </a:pPr>
            <a:fld id="{B699B91F-A4E3-4DA9-9EC7-FD0675B4A64C}" type="slidenum">
              <a:rPr lang="en-US" smtClean="0"/>
              <a:pPr>
                <a:defRPr/>
              </a:pPr>
              <a:t>27</a:t>
            </a:fld>
            <a:endParaRPr lang="en-US" dirty="0"/>
          </a:p>
        </p:txBody>
      </p:sp>
    </p:spTree>
    <p:extLst>
      <p:ext uri="{BB962C8B-B14F-4D97-AF65-F5344CB8AC3E}">
        <p14:creationId xmlns:p14="http://schemas.microsoft.com/office/powerpoint/2010/main" val="350953186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Because culture can be a very powerful agent in organizations, therefore, it is very important for managers to pay attention to it.</a:t>
            </a:r>
          </a:p>
        </p:txBody>
      </p:sp>
      <p:sp>
        <p:nvSpPr>
          <p:cNvPr id="4" name="Slide Number Placeholder 3"/>
          <p:cNvSpPr>
            <a:spLocks noGrp="1"/>
          </p:cNvSpPr>
          <p:nvPr>
            <p:ph type="sldNum" sz="quarter" idx="10"/>
          </p:nvPr>
        </p:nvSpPr>
        <p:spPr/>
        <p:txBody>
          <a:bodyPr/>
          <a:lstStyle/>
          <a:p>
            <a:pPr>
              <a:defRPr/>
            </a:pPr>
            <a:fld id="{44C4781F-8D2B-4BD1-86DA-DE9210F79852}" type="slidenum">
              <a:rPr lang="en-US" smtClean="0"/>
              <a:pPr>
                <a:defRPr/>
              </a:pPr>
              <a:t>34</a:t>
            </a:fld>
            <a:endParaRPr lang="en-US" dirty="0"/>
          </a:p>
        </p:txBody>
      </p:sp>
    </p:spTree>
    <p:extLst>
      <p:ext uri="{BB962C8B-B14F-4D97-AF65-F5344CB8AC3E}">
        <p14:creationId xmlns:p14="http://schemas.microsoft.com/office/powerpoint/2010/main" val="399472664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Describing an organization using these seven dimensions gives</a:t>
            </a:r>
            <a:r>
              <a:rPr lang="en-US" baseline="0" dirty="0"/>
              <a:t> a composite picture of the organization’s culture.  In many organizations, one cultural dimension often is emphasized more than the others and essentially shapes the organization’s personality and the way the organization works.</a:t>
            </a:r>
            <a:endParaRPr lang="en-US" dirty="0"/>
          </a:p>
        </p:txBody>
      </p:sp>
      <p:sp>
        <p:nvSpPr>
          <p:cNvPr id="4" name="Slide Number Placeholder 3"/>
          <p:cNvSpPr>
            <a:spLocks noGrp="1"/>
          </p:cNvSpPr>
          <p:nvPr>
            <p:ph type="sldNum" sz="quarter" idx="10"/>
          </p:nvPr>
        </p:nvSpPr>
        <p:spPr/>
        <p:txBody>
          <a:bodyPr/>
          <a:lstStyle/>
          <a:p>
            <a:pPr>
              <a:defRPr/>
            </a:pPr>
            <a:fld id="{44C4781F-8D2B-4BD1-86DA-DE9210F79852}" type="slidenum">
              <a:rPr lang="en-US" smtClean="0"/>
              <a:pPr>
                <a:defRPr/>
              </a:pPr>
              <a:t>35</a:t>
            </a:fld>
            <a:endParaRPr lang="en-US" dirty="0"/>
          </a:p>
        </p:txBody>
      </p:sp>
    </p:spTree>
    <p:extLst>
      <p:ext uri="{BB962C8B-B14F-4D97-AF65-F5344CB8AC3E}">
        <p14:creationId xmlns:p14="http://schemas.microsoft.com/office/powerpoint/2010/main" val="10553561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7BF189-A2A5-48AF-B846-5CF1E06EF91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2ABD3DF-900E-4C5E-8038-706C65004DF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6B00B99-44F8-4ACB-AEDD-EDEA2CB4E7EE}"/>
              </a:ext>
            </a:extLst>
          </p:cNvPr>
          <p:cNvSpPr>
            <a:spLocks noGrp="1"/>
          </p:cNvSpPr>
          <p:nvPr>
            <p:ph type="dt" sz="half" idx="10"/>
          </p:nvPr>
        </p:nvSpPr>
        <p:spPr/>
        <p:txBody>
          <a:bodyPr/>
          <a:lstStyle/>
          <a:p>
            <a:fld id="{12B54062-95A9-41F0-A4BE-08D08F4A4176}" type="datetimeFigureOut">
              <a:rPr lang="en-GB" smtClean="0"/>
              <a:t>06/04/2020</a:t>
            </a:fld>
            <a:endParaRPr lang="en-GB"/>
          </a:p>
        </p:txBody>
      </p:sp>
      <p:sp>
        <p:nvSpPr>
          <p:cNvPr id="5" name="Footer Placeholder 4">
            <a:extLst>
              <a:ext uri="{FF2B5EF4-FFF2-40B4-BE49-F238E27FC236}">
                <a16:creationId xmlns:a16="http://schemas.microsoft.com/office/drawing/2014/main" id="{43C3AC3B-40D2-434D-99FA-10DAED6A65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68342AF-C4B4-4FF3-AEFC-BE70EA359515}"/>
              </a:ext>
            </a:extLst>
          </p:cNvPr>
          <p:cNvSpPr>
            <a:spLocks noGrp="1"/>
          </p:cNvSpPr>
          <p:nvPr>
            <p:ph type="sldNum" sz="quarter" idx="12"/>
          </p:nvPr>
        </p:nvSpPr>
        <p:spPr/>
        <p:txBody>
          <a:bodyPr/>
          <a:lstStyle/>
          <a:p>
            <a:fld id="{896F1E5D-76CA-4100-9626-6529C6DF21A2}" type="slidenum">
              <a:rPr lang="en-GB" smtClean="0"/>
              <a:t>‹#›</a:t>
            </a:fld>
            <a:endParaRPr lang="en-GB"/>
          </a:p>
        </p:txBody>
      </p:sp>
    </p:spTree>
    <p:extLst>
      <p:ext uri="{BB962C8B-B14F-4D97-AF65-F5344CB8AC3E}">
        <p14:creationId xmlns:p14="http://schemas.microsoft.com/office/powerpoint/2010/main" val="17199866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932CA4-6CAC-4187-BDA6-D7E9D51A7D8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31C1DC6-FE61-4F75-9617-B3327FD6F5F0}"/>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89A6CA3-919D-4A6E-960E-B3A91018090E}"/>
              </a:ext>
            </a:extLst>
          </p:cNvPr>
          <p:cNvSpPr>
            <a:spLocks noGrp="1"/>
          </p:cNvSpPr>
          <p:nvPr>
            <p:ph type="dt" sz="half" idx="10"/>
          </p:nvPr>
        </p:nvSpPr>
        <p:spPr/>
        <p:txBody>
          <a:bodyPr/>
          <a:lstStyle/>
          <a:p>
            <a:fld id="{12B54062-95A9-41F0-A4BE-08D08F4A4176}" type="datetimeFigureOut">
              <a:rPr lang="en-GB" smtClean="0"/>
              <a:t>06/04/2020</a:t>
            </a:fld>
            <a:endParaRPr lang="en-GB"/>
          </a:p>
        </p:txBody>
      </p:sp>
      <p:sp>
        <p:nvSpPr>
          <p:cNvPr id="5" name="Footer Placeholder 4">
            <a:extLst>
              <a:ext uri="{FF2B5EF4-FFF2-40B4-BE49-F238E27FC236}">
                <a16:creationId xmlns:a16="http://schemas.microsoft.com/office/drawing/2014/main" id="{11F5C232-2D61-4FEA-9CEC-53875AD9082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3DFC7FF-89D1-470C-A6D9-9B4E84C4B0FE}"/>
              </a:ext>
            </a:extLst>
          </p:cNvPr>
          <p:cNvSpPr>
            <a:spLocks noGrp="1"/>
          </p:cNvSpPr>
          <p:nvPr>
            <p:ph type="sldNum" sz="quarter" idx="12"/>
          </p:nvPr>
        </p:nvSpPr>
        <p:spPr/>
        <p:txBody>
          <a:bodyPr/>
          <a:lstStyle/>
          <a:p>
            <a:fld id="{896F1E5D-76CA-4100-9626-6529C6DF21A2}" type="slidenum">
              <a:rPr lang="en-GB" smtClean="0"/>
              <a:t>‹#›</a:t>
            </a:fld>
            <a:endParaRPr lang="en-GB"/>
          </a:p>
        </p:txBody>
      </p:sp>
    </p:spTree>
    <p:extLst>
      <p:ext uri="{BB962C8B-B14F-4D97-AF65-F5344CB8AC3E}">
        <p14:creationId xmlns:p14="http://schemas.microsoft.com/office/powerpoint/2010/main" val="3968723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A2E7F4-5A31-4358-A004-E09FE2D5F96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91C91B3-DE64-4427-99FB-242DD0A9597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B60837A7-FAFD-403B-A73B-6FF07AB0D095}"/>
              </a:ext>
            </a:extLst>
          </p:cNvPr>
          <p:cNvSpPr>
            <a:spLocks noGrp="1"/>
          </p:cNvSpPr>
          <p:nvPr>
            <p:ph type="dt" sz="half" idx="10"/>
          </p:nvPr>
        </p:nvSpPr>
        <p:spPr/>
        <p:txBody>
          <a:bodyPr/>
          <a:lstStyle/>
          <a:p>
            <a:fld id="{12B54062-95A9-41F0-A4BE-08D08F4A4176}" type="datetimeFigureOut">
              <a:rPr lang="en-GB" smtClean="0"/>
              <a:t>06/04/2020</a:t>
            </a:fld>
            <a:endParaRPr lang="en-GB"/>
          </a:p>
        </p:txBody>
      </p:sp>
      <p:sp>
        <p:nvSpPr>
          <p:cNvPr id="5" name="Footer Placeholder 4">
            <a:extLst>
              <a:ext uri="{FF2B5EF4-FFF2-40B4-BE49-F238E27FC236}">
                <a16:creationId xmlns:a16="http://schemas.microsoft.com/office/drawing/2014/main" id="{F28081AF-D9AE-4948-9C58-4A5379B0613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C22399-7131-47F4-BF0E-E910E0183E6C}"/>
              </a:ext>
            </a:extLst>
          </p:cNvPr>
          <p:cNvSpPr>
            <a:spLocks noGrp="1"/>
          </p:cNvSpPr>
          <p:nvPr>
            <p:ph type="sldNum" sz="quarter" idx="12"/>
          </p:nvPr>
        </p:nvSpPr>
        <p:spPr/>
        <p:txBody>
          <a:bodyPr/>
          <a:lstStyle/>
          <a:p>
            <a:fld id="{896F1E5D-76CA-4100-9626-6529C6DF21A2}" type="slidenum">
              <a:rPr lang="en-GB" smtClean="0"/>
              <a:t>‹#›</a:t>
            </a:fld>
            <a:endParaRPr lang="en-GB"/>
          </a:p>
        </p:txBody>
      </p:sp>
    </p:spTree>
    <p:extLst>
      <p:ext uri="{BB962C8B-B14F-4D97-AF65-F5344CB8AC3E}">
        <p14:creationId xmlns:p14="http://schemas.microsoft.com/office/powerpoint/2010/main" val="4320030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50A5A-3F68-40FE-AB5A-7984CFA08E8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506AACD-9565-4274-AD8B-A5BEBAC2BA97}"/>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AE055EE-8FC0-47A3-A068-4570D5B49531}"/>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6B6973A-EF65-4613-9B72-B8289BA4BAE2}"/>
              </a:ext>
            </a:extLst>
          </p:cNvPr>
          <p:cNvSpPr>
            <a:spLocks noGrp="1"/>
          </p:cNvSpPr>
          <p:nvPr>
            <p:ph type="dt" sz="half" idx="10"/>
          </p:nvPr>
        </p:nvSpPr>
        <p:spPr/>
        <p:txBody>
          <a:bodyPr/>
          <a:lstStyle/>
          <a:p>
            <a:fld id="{12B54062-95A9-41F0-A4BE-08D08F4A4176}" type="datetimeFigureOut">
              <a:rPr lang="en-GB" smtClean="0"/>
              <a:t>06/04/2020</a:t>
            </a:fld>
            <a:endParaRPr lang="en-GB"/>
          </a:p>
        </p:txBody>
      </p:sp>
      <p:sp>
        <p:nvSpPr>
          <p:cNvPr id="6" name="Footer Placeholder 5">
            <a:extLst>
              <a:ext uri="{FF2B5EF4-FFF2-40B4-BE49-F238E27FC236}">
                <a16:creationId xmlns:a16="http://schemas.microsoft.com/office/drawing/2014/main" id="{87E51536-FF14-44C0-B185-F8D7CE88166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DD8911F-D9A0-42AF-B336-4F0CB702CA56}"/>
              </a:ext>
            </a:extLst>
          </p:cNvPr>
          <p:cNvSpPr>
            <a:spLocks noGrp="1"/>
          </p:cNvSpPr>
          <p:nvPr>
            <p:ph type="sldNum" sz="quarter" idx="12"/>
          </p:nvPr>
        </p:nvSpPr>
        <p:spPr/>
        <p:txBody>
          <a:bodyPr/>
          <a:lstStyle/>
          <a:p>
            <a:fld id="{896F1E5D-76CA-4100-9626-6529C6DF21A2}" type="slidenum">
              <a:rPr lang="en-GB" smtClean="0"/>
              <a:t>‹#›</a:t>
            </a:fld>
            <a:endParaRPr lang="en-GB"/>
          </a:p>
        </p:txBody>
      </p:sp>
    </p:spTree>
    <p:extLst>
      <p:ext uri="{BB962C8B-B14F-4D97-AF65-F5344CB8AC3E}">
        <p14:creationId xmlns:p14="http://schemas.microsoft.com/office/powerpoint/2010/main" val="6273784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B33735-322C-48A6-B5BC-664E4202CC6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8E4A17-8EB8-42BA-A8EE-0C9E7BC5195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FB18D1EC-AE4A-4B51-A72B-EAC5FFD2A2A3}"/>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0F66E94-82B3-49A9-8AB6-32F755F81D5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59A9075A-B12F-419A-B1CC-DB39910E9F78}"/>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90D3226-3B5E-4168-B9BA-25112D4ED6FE}"/>
              </a:ext>
            </a:extLst>
          </p:cNvPr>
          <p:cNvSpPr>
            <a:spLocks noGrp="1"/>
          </p:cNvSpPr>
          <p:nvPr>
            <p:ph type="dt" sz="half" idx="10"/>
          </p:nvPr>
        </p:nvSpPr>
        <p:spPr/>
        <p:txBody>
          <a:bodyPr/>
          <a:lstStyle/>
          <a:p>
            <a:fld id="{12B54062-95A9-41F0-A4BE-08D08F4A4176}" type="datetimeFigureOut">
              <a:rPr lang="en-GB" smtClean="0"/>
              <a:t>06/04/2020</a:t>
            </a:fld>
            <a:endParaRPr lang="en-GB"/>
          </a:p>
        </p:txBody>
      </p:sp>
      <p:sp>
        <p:nvSpPr>
          <p:cNvPr id="8" name="Footer Placeholder 7">
            <a:extLst>
              <a:ext uri="{FF2B5EF4-FFF2-40B4-BE49-F238E27FC236}">
                <a16:creationId xmlns:a16="http://schemas.microsoft.com/office/drawing/2014/main" id="{FCAE0C61-06A6-4945-9C69-1D29E9FB7F7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DAF5931-EA90-4F00-B839-C5018208CAEE}"/>
              </a:ext>
            </a:extLst>
          </p:cNvPr>
          <p:cNvSpPr>
            <a:spLocks noGrp="1"/>
          </p:cNvSpPr>
          <p:nvPr>
            <p:ph type="sldNum" sz="quarter" idx="12"/>
          </p:nvPr>
        </p:nvSpPr>
        <p:spPr/>
        <p:txBody>
          <a:bodyPr/>
          <a:lstStyle/>
          <a:p>
            <a:fld id="{896F1E5D-76CA-4100-9626-6529C6DF21A2}" type="slidenum">
              <a:rPr lang="en-GB" smtClean="0"/>
              <a:t>‹#›</a:t>
            </a:fld>
            <a:endParaRPr lang="en-GB"/>
          </a:p>
        </p:txBody>
      </p:sp>
    </p:spTree>
    <p:extLst>
      <p:ext uri="{BB962C8B-B14F-4D97-AF65-F5344CB8AC3E}">
        <p14:creationId xmlns:p14="http://schemas.microsoft.com/office/powerpoint/2010/main" val="27703989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369B1D-A1A5-4A19-83BA-CFA9462A205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7C2C29A-B0DC-4B4E-B141-2403764782EF}"/>
              </a:ext>
            </a:extLst>
          </p:cNvPr>
          <p:cNvSpPr>
            <a:spLocks noGrp="1"/>
          </p:cNvSpPr>
          <p:nvPr>
            <p:ph type="dt" sz="half" idx="10"/>
          </p:nvPr>
        </p:nvSpPr>
        <p:spPr/>
        <p:txBody>
          <a:bodyPr/>
          <a:lstStyle/>
          <a:p>
            <a:fld id="{12B54062-95A9-41F0-A4BE-08D08F4A4176}" type="datetimeFigureOut">
              <a:rPr lang="en-GB" smtClean="0"/>
              <a:t>06/04/2020</a:t>
            </a:fld>
            <a:endParaRPr lang="en-GB"/>
          </a:p>
        </p:txBody>
      </p:sp>
      <p:sp>
        <p:nvSpPr>
          <p:cNvPr id="4" name="Footer Placeholder 3">
            <a:extLst>
              <a:ext uri="{FF2B5EF4-FFF2-40B4-BE49-F238E27FC236}">
                <a16:creationId xmlns:a16="http://schemas.microsoft.com/office/drawing/2014/main" id="{2FB59C45-D408-4361-AAA6-ACF9DF638F6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59FA4DF-0465-4875-8C27-C5032E14C579}"/>
              </a:ext>
            </a:extLst>
          </p:cNvPr>
          <p:cNvSpPr>
            <a:spLocks noGrp="1"/>
          </p:cNvSpPr>
          <p:nvPr>
            <p:ph type="sldNum" sz="quarter" idx="12"/>
          </p:nvPr>
        </p:nvSpPr>
        <p:spPr/>
        <p:txBody>
          <a:bodyPr/>
          <a:lstStyle/>
          <a:p>
            <a:fld id="{896F1E5D-76CA-4100-9626-6529C6DF21A2}" type="slidenum">
              <a:rPr lang="en-GB" smtClean="0"/>
              <a:t>‹#›</a:t>
            </a:fld>
            <a:endParaRPr lang="en-GB"/>
          </a:p>
        </p:txBody>
      </p:sp>
    </p:spTree>
    <p:extLst>
      <p:ext uri="{BB962C8B-B14F-4D97-AF65-F5344CB8AC3E}">
        <p14:creationId xmlns:p14="http://schemas.microsoft.com/office/powerpoint/2010/main" val="18739855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954BD6F-5F8C-495B-9CC3-A93152F5B142}"/>
              </a:ext>
            </a:extLst>
          </p:cNvPr>
          <p:cNvSpPr>
            <a:spLocks noGrp="1"/>
          </p:cNvSpPr>
          <p:nvPr>
            <p:ph type="dt" sz="half" idx="10"/>
          </p:nvPr>
        </p:nvSpPr>
        <p:spPr/>
        <p:txBody>
          <a:bodyPr/>
          <a:lstStyle/>
          <a:p>
            <a:fld id="{12B54062-95A9-41F0-A4BE-08D08F4A4176}" type="datetimeFigureOut">
              <a:rPr lang="en-GB" smtClean="0"/>
              <a:t>06/04/2020</a:t>
            </a:fld>
            <a:endParaRPr lang="en-GB"/>
          </a:p>
        </p:txBody>
      </p:sp>
      <p:sp>
        <p:nvSpPr>
          <p:cNvPr id="3" name="Footer Placeholder 2">
            <a:extLst>
              <a:ext uri="{FF2B5EF4-FFF2-40B4-BE49-F238E27FC236}">
                <a16:creationId xmlns:a16="http://schemas.microsoft.com/office/drawing/2014/main" id="{187C354D-6848-440F-AD2B-A0ECAB2967A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6DF009F-C222-47F0-A7C8-6A2DE123833E}"/>
              </a:ext>
            </a:extLst>
          </p:cNvPr>
          <p:cNvSpPr>
            <a:spLocks noGrp="1"/>
          </p:cNvSpPr>
          <p:nvPr>
            <p:ph type="sldNum" sz="quarter" idx="12"/>
          </p:nvPr>
        </p:nvSpPr>
        <p:spPr/>
        <p:txBody>
          <a:bodyPr/>
          <a:lstStyle/>
          <a:p>
            <a:fld id="{896F1E5D-76CA-4100-9626-6529C6DF21A2}" type="slidenum">
              <a:rPr lang="en-GB" smtClean="0"/>
              <a:t>‹#›</a:t>
            </a:fld>
            <a:endParaRPr lang="en-GB"/>
          </a:p>
        </p:txBody>
      </p:sp>
    </p:spTree>
    <p:extLst>
      <p:ext uri="{BB962C8B-B14F-4D97-AF65-F5344CB8AC3E}">
        <p14:creationId xmlns:p14="http://schemas.microsoft.com/office/powerpoint/2010/main" val="19096786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EC09FB-250F-403D-8016-A96564D5F97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E1A6969-94AD-40D8-AAFE-5A8EEA1E00C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285168B-1B0F-4A6A-8557-981C571C842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65FF38EE-A453-4879-AD29-B4786A3FCBDE}"/>
              </a:ext>
            </a:extLst>
          </p:cNvPr>
          <p:cNvSpPr>
            <a:spLocks noGrp="1"/>
          </p:cNvSpPr>
          <p:nvPr>
            <p:ph type="dt" sz="half" idx="10"/>
          </p:nvPr>
        </p:nvSpPr>
        <p:spPr/>
        <p:txBody>
          <a:bodyPr/>
          <a:lstStyle/>
          <a:p>
            <a:fld id="{12B54062-95A9-41F0-A4BE-08D08F4A4176}" type="datetimeFigureOut">
              <a:rPr lang="en-GB" smtClean="0"/>
              <a:t>06/04/2020</a:t>
            </a:fld>
            <a:endParaRPr lang="en-GB"/>
          </a:p>
        </p:txBody>
      </p:sp>
      <p:sp>
        <p:nvSpPr>
          <p:cNvPr id="6" name="Footer Placeholder 5">
            <a:extLst>
              <a:ext uri="{FF2B5EF4-FFF2-40B4-BE49-F238E27FC236}">
                <a16:creationId xmlns:a16="http://schemas.microsoft.com/office/drawing/2014/main" id="{5731BC52-5408-4B54-86A4-9332C981303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E9FB223-1E95-4764-826D-520E4397CAD1}"/>
              </a:ext>
            </a:extLst>
          </p:cNvPr>
          <p:cNvSpPr>
            <a:spLocks noGrp="1"/>
          </p:cNvSpPr>
          <p:nvPr>
            <p:ph type="sldNum" sz="quarter" idx="12"/>
          </p:nvPr>
        </p:nvSpPr>
        <p:spPr/>
        <p:txBody>
          <a:bodyPr/>
          <a:lstStyle/>
          <a:p>
            <a:fld id="{896F1E5D-76CA-4100-9626-6529C6DF21A2}" type="slidenum">
              <a:rPr lang="en-GB" smtClean="0"/>
              <a:t>‹#›</a:t>
            </a:fld>
            <a:endParaRPr lang="en-GB"/>
          </a:p>
        </p:txBody>
      </p:sp>
    </p:spTree>
    <p:extLst>
      <p:ext uri="{BB962C8B-B14F-4D97-AF65-F5344CB8AC3E}">
        <p14:creationId xmlns:p14="http://schemas.microsoft.com/office/powerpoint/2010/main" val="25990743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4E7D6B-2D8D-4F1B-A41D-F5B5B0A6AC4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B5B6507-2E49-43F5-B69A-3B55B71D415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C4069CA-1B00-4FC6-A397-DBDA6B9C40D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3E4210ED-D3C6-4719-88B1-73F703662FB3}"/>
              </a:ext>
            </a:extLst>
          </p:cNvPr>
          <p:cNvSpPr>
            <a:spLocks noGrp="1"/>
          </p:cNvSpPr>
          <p:nvPr>
            <p:ph type="dt" sz="half" idx="10"/>
          </p:nvPr>
        </p:nvSpPr>
        <p:spPr/>
        <p:txBody>
          <a:bodyPr/>
          <a:lstStyle/>
          <a:p>
            <a:fld id="{12B54062-95A9-41F0-A4BE-08D08F4A4176}" type="datetimeFigureOut">
              <a:rPr lang="en-GB" smtClean="0"/>
              <a:t>06/04/2020</a:t>
            </a:fld>
            <a:endParaRPr lang="en-GB"/>
          </a:p>
        </p:txBody>
      </p:sp>
      <p:sp>
        <p:nvSpPr>
          <p:cNvPr id="6" name="Footer Placeholder 5">
            <a:extLst>
              <a:ext uri="{FF2B5EF4-FFF2-40B4-BE49-F238E27FC236}">
                <a16:creationId xmlns:a16="http://schemas.microsoft.com/office/drawing/2014/main" id="{32964738-AB67-4CE3-86BF-D562B24064D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1EECC64-273E-41CC-B8C5-85BDFFDFC5C0}"/>
              </a:ext>
            </a:extLst>
          </p:cNvPr>
          <p:cNvSpPr>
            <a:spLocks noGrp="1"/>
          </p:cNvSpPr>
          <p:nvPr>
            <p:ph type="sldNum" sz="quarter" idx="12"/>
          </p:nvPr>
        </p:nvSpPr>
        <p:spPr/>
        <p:txBody>
          <a:bodyPr/>
          <a:lstStyle/>
          <a:p>
            <a:fld id="{896F1E5D-76CA-4100-9626-6529C6DF21A2}" type="slidenum">
              <a:rPr lang="en-GB" smtClean="0"/>
              <a:t>‹#›</a:t>
            </a:fld>
            <a:endParaRPr lang="en-GB"/>
          </a:p>
        </p:txBody>
      </p:sp>
    </p:spTree>
    <p:extLst>
      <p:ext uri="{BB962C8B-B14F-4D97-AF65-F5344CB8AC3E}">
        <p14:creationId xmlns:p14="http://schemas.microsoft.com/office/powerpoint/2010/main" val="33691939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C7895-5145-463F-993E-329D4B2F728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84DF9A7-88E4-4F7C-9F48-2D9674216BB4}"/>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F66F24F-9465-4948-9F13-4FA1F29BBABF}"/>
              </a:ext>
            </a:extLst>
          </p:cNvPr>
          <p:cNvSpPr>
            <a:spLocks noGrp="1"/>
          </p:cNvSpPr>
          <p:nvPr>
            <p:ph type="dt" sz="half" idx="10"/>
          </p:nvPr>
        </p:nvSpPr>
        <p:spPr/>
        <p:txBody>
          <a:bodyPr/>
          <a:lstStyle/>
          <a:p>
            <a:fld id="{12B54062-95A9-41F0-A4BE-08D08F4A4176}" type="datetimeFigureOut">
              <a:rPr lang="en-GB" smtClean="0"/>
              <a:t>06/04/2020</a:t>
            </a:fld>
            <a:endParaRPr lang="en-GB"/>
          </a:p>
        </p:txBody>
      </p:sp>
      <p:sp>
        <p:nvSpPr>
          <p:cNvPr id="5" name="Footer Placeholder 4">
            <a:extLst>
              <a:ext uri="{FF2B5EF4-FFF2-40B4-BE49-F238E27FC236}">
                <a16:creationId xmlns:a16="http://schemas.microsoft.com/office/drawing/2014/main" id="{780D4D9C-BC71-4056-8720-5BBB6F707B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6074FF-27DD-4662-B14F-CFA766B9B7CA}"/>
              </a:ext>
            </a:extLst>
          </p:cNvPr>
          <p:cNvSpPr>
            <a:spLocks noGrp="1"/>
          </p:cNvSpPr>
          <p:nvPr>
            <p:ph type="sldNum" sz="quarter" idx="12"/>
          </p:nvPr>
        </p:nvSpPr>
        <p:spPr/>
        <p:txBody>
          <a:bodyPr/>
          <a:lstStyle/>
          <a:p>
            <a:fld id="{896F1E5D-76CA-4100-9626-6529C6DF21A2}" type="slidenum">
              <a:rPr lang="en-GB" smtClean="0"/>
              <a:t>‹#›</a:t>
            </a:fld>
            <a:endParaRPr lang="en-GB"/>
          </a:p>
        </p:txBody>
      </p:sp>
    </p:spTree>
    <p:extLst>
      <p:ext uri="{BB962C8B-B14F-4D97-AF65-F5344CB8AC3E}">
        <p14:creationId xmlns:p14="http://schemas.microsoft.com/office/powerpoint/2010/main" val="7095649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CF8A942-6176-4E67-9A64-1E77F4805BA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B5B9874-254A-4148-9602-7ABD40B991C0}"/>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D0E5A89-EF26-4D65-A727-43007A1B5D55}"/>
              </a:ext>
            </a:extLst>
          </p:cNvPr>
          <p:cNvSpPr>
            <a:spLocks noGrp="1"/>
          </p:cNvSpPr>
          <p:nvPr>
            <p:ph type="dt" sz="half" idx="10"/>
          </p:nvPr>
        </p:nvSpPr>
        <p:spPr/>
        <p:txBody>
          <a:bodyPr/>
          <a:lstStyle/>
          <a:p>
            <a:fld id="{12B54062-95A9-41F0-A4BE-08D08F4A4176}" type="datetimeFigureOut">
              <a:rPr lang="en-GB" smtClean="0"/>
              <a:t>06/04/2020</a:t>
            </a:fld>
            <a:endParaRPr lang="en-GB"/>
          </a:p>
        </p:txBody>
      </p:sp>
      <p:sp>
        <p:nvSpPr>
          <p:cNvPr id="5" name="Footer Placeholder 4">
            <a:extLst>
              <a:ext uri="{FF2B5EF4-FFF2-40B4-BE49-F238E27FC236}">
                <a16:creationId xmlns:a16="http://schemas.microsoft.com/office/drawing/2014/main" id="{F5554066-D6FB-4E99-B888-F1FA034D7B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AFBA9B6-9506-40CE-98B6-9341F23D4A86}"/>
              </a:ext>
            </a:extLst>
          </p:cNvPr>
          <p:cNvSpPr>
            <a:spLocks noGrp="1"/>
          </p:cNvSpPr>
          <p:nvPr>
            <p:ph type="sldNum" sz="quarter" idx="12"/>
          </p:nvPr>
        </p:nvSpPr>
        <p:spPr/>
        <p:txBody>
          <a:bodyPr/>
          <a:lstStyle/>
          <a:p>
            <a:fld id="{896F1E5D-76CA-4100-9626-6529C6DF21A2}" type="slidenum">
              <a:rPr lang="en-GB" smtClean="0"/>
              <a:t>‹#›</a:t>
            </a:fld>
            <a:endParaRPr lang="en-GB"/>
          </a:p>
        </p:txBody>
      </p:sp>
    </p:spTree>
    <p:extLst>
      <p:ext uri="{BB962C8B-B14F-4D97-AF65-F5344CB8AC3E}">
        <p14:creationId xmlns:p14="http://schemas.microsoft.com/office/powerpoint/2010/main" val="24233539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8EFCBBD8-CF39-48F7-8656-50407EDD0B37}" type="datetime1">
              <a:rPr lang="en-GB" altLang="en-US"/>
              <a:pPr>
                <a:defRPr/>
              </a:pPr>
              <a:t>06/04/2020</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170281502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06/04/2020</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348850269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06/04/2020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41844950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06/04/2020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374936918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06/04/2020</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137222272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06/04/2020</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325395961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06/04/2020</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286987648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06/04/2020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3041453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06/04/2020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48840998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06/04/2020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369766789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06/04/2020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40760966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alphaModFix amt="94000"/>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891188A-C31D-417D-BC68-CF60BBC244E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045EFA0-D6C0-4130-B823-E0DB87234A1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CF30E94-16E5-44F6-B2A7-94CA8D88AF2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2B54062-95A9-41F0-A4BE-08D08F4A4176}" type="datetimeFigureOut">
              <a:rPr lang="en-GB" smtClean="0"/>
              <a:t>06/04/2020</a:t>
            </a:fld>
            <a:endParaRPr lang="en-GB"/>
          </a:p>
        </p:txBody>
      </p:sp>
      <p:sp>
        <p:nvSpPr>
          <p:cNvPr id="5" name="Footer Placeholder 4">
            <a:extLst>
              <a:ext uri="{FF2B5EF4-FFF2-40B4-BE49-F238E27FC236}">
                <a16:creationId xmlns:a16="http://schemas.microsoft.com/office/drawing/2014/main" id="{79D5EE59-B816-491F-96C6-B0DF3F153F1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5A2BDFD-457B-4FDB-8282-6270B13C6B2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96F1E5D-76CA-4100-9626-6529C6DF21A2}" type="slidenum">
              <a:rPr lang="en-GB" smtClean="0"/>
              <a:t>‹#›</a:t>
            </a:fld>
            <a:endParaRPr lang="en-GB"/>
          </a:p>
        </p:txBody>
      </p:sp>
    </p:spTree>
    <p:extLst>
      <p:ext uri="{BB962C8B-B14F-4D97-AF65-F5344CB8AC3E}">
        <p14:creationId xmlns:p14="http://schemas.microsoft.com/office/powerpoint/2010/main" val="52929189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alphaModFix amt="94000"/>
            <a:lum/>
          </a:blip>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06/04/2020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extLst>
      <p:ext uri="{BB962C8B-B14F-4D97-AF65-F5344CB8AC3E}">
        <p14:creationId xmlns:p14="http://schemas.microsoft.com/office/powerpoint/2010/main" val="186285594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gi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gi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gi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gi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5.xml"/></Relationships>
</file>

<file path=ppt/slides/_rels/slide3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hyperlink" Target="http://www.thinkers.sa.gov.au/lib/pdf/MartinSeligman/sowppts/BallC_1210_Cotton.pdf" TargetMode="External"/><Relationship Id="rId2" Type="http://schemas.openxmlformats.org/officeDocument/2006/relationships/hyperlink" Target="NULL" TargetMode="External"/><Relationship Id="rId1" Type="http://schemas.openxmlformats.org/officeDocument/2006/relationships/slideLayout" Target="../slideLayouts/slideLayout2.xml"/><Relationship Id="rId4" Type="http://schemas.openxmlformats.org/officeDocument/2006/relationships/hyperlink" Target="http://www.workcover.com/documents.ashx?Id=1614&amp;type=pp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001982" y="142802"/>
            <a:ext cx="7772400" cy="1512888"/>
          </a:xfrm>
        </p:spPr>
        <p:txBody>
          <a:bodyPr/>
          <a:lstStyle/>
          <a:p>
            <a:pPr eaLnBrk="1" hangingPunct="1"/>
            <a:r>
              <a:rPr lang="en-GB" altLang="en-US" dirty="0"/>
              <a:t>PRS</a:t>
            </a:r>
          </a:p>
        </p:txBody>
      </p:sp>
      <p:sp>
        <p:nvSpPr>
          <p:cNvPr id="6147" name="Subtitle 4"/>
          <p:cNvSpPr>
            <a:spLocks noGrp="1"/>
          </p:cNvSpPr>
          <p:nvPr>
            <p:ph type="subTitle" idx="1"/>
          </p:nvPr>
        </p:nvSpPr>
        <p:spPr>
          <a:xfrm>
            <a:off x="775855" y="1510146"/>
            <a:ext cx="10224654" cy="3363913"/>
          </a:xfrm>
        </p:spPr>
        <p:txBody>
          <a:bodyPr/>
          <a:lstStyle/>
          <a:p>
            <a:pPr eaLnBrk="1" hangingPunct="1"/>
            <a:r>
              <a:rPr lang="en-GB" altLang="en-US" dirty="0">
                <a:solidFill>
                  <a:schemeClr val="tx1"/>
                </a:solidFill>
              </a:rPr>
              <a:t>Problem solving and decision making </a:t>
            </a:r>
          </a:p>
          <a:p>
            <a:pPr eaLnBrk="1" hangingPunct="1"/>
            <a:endParaRPr lang="en-GB" altLang="en-US" dirty="0">
              <a:solidFill>
                <a:schemeClr val="tx1"/>
              </a:solidFill>
            </a:endParaRPr>
          </a:p>
          <a:p>
            <a:pPr eaLnBrk="1" hangingPunct="1"/>
            <a:r>
              <a:rPr lang="en-GB" altLang="en-US" dirty="0">
                <a:solidFill>
                  <a:schemeClr val="tx1"/>
                </a:solidFill>
              </a:rPr>
              <a:t>Week 7 </a:t>
            </a:r>
          </a:p>
          <a:p>
            <a:pPr eaLnBrk="1" hangingPunct="1"/>
            <a:endParaRPr lang="en-GB" altLang="en-US" dirty="0">
              <a:solidFill>
                <a:schemeClr val="tx1"/>
              </a:solidFill>
            </a:endParaRPr>
          </a:p>
          <a:p>
            <a:pPr eaLnBrk="1" hangingPunct="1"/>
            <a:r>
              <a:rPr lang="en-GB" altLang="en-US" dirty="0">
                <a:solidFill>
                  <a:schemeClr val="tx1"/>
                </a:solidFill>
              </a:rPr>
              <a:t>Organisational systems </a:t>
            </a:r>
          </a:p>
          <a:p>
            <a:pPr eaLnBrk="1" hangingPunct="1"/>
            <a:r>
              <a:rPr lang="en-GB" altLang="en-US" dirty="0">
                <a:solidFill>
                  <a:schemeClr val="tx1"/>
                </a:solidFill>
              </a:rPr>
              <a:t>By Husam Helmi </a:t>
            </a:r>
          </a:p>
          <a:p>
            <a:pPr eaLnBrk="1" hangingPunct="1"/>
            <a:r>
              <a:rPr lang="en-GB" altLang="en-US" dirty="0">
                <a:solidFill>
                  <a:schemeClr val="tx1"/>
                </a:solidFill>
              </a:rPr>
              <a:t> </a:t>
            </a:r>
          </a:p>
        </p:txBody>
      </p:sp>
      <p:sp>
        <p:nvSpPr>
          <p:cNvPr id="6149" name="Slide Number Placeholder 5"/>
          <p:cNvSpPr>
            <a:spLocks noGrp="1" noChangeArrowheads="1"/>
          </p:cNvSpPr>
          <p:nvPr>
            <p:ph type="sldNum" sz="quarter" idx="12"/>
          </p:nvPr>
        </p:nvSpPr>
        <p:spPr bwMode="auto">
          <a:xfrm>
            <a:off x="9768408" y="6453337"/>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B6282CF4-F11D-4118-ADBB-5F84001E3BD5}" type="slidenum">
              <a:rPr lang="en-GB" altLang="en-US" sz="1200">
                <a:solidFill>
                  <a:srgbClr val="898989"/>
                </a:solidFill>
                <a:cs typeface="Arial" panose="020B0604020202020204" pitchFamily="34" charset="0"/>
              </a:rPr>
              <a:pPr fontAlgn="base">
                <a:spcBef>
                  <a:spcPct val="0"/>
                </a:spcBef>
                <a:spcAft>
                  <a:spcPct val="0"/>
                </a:spcAft>
                <a:buNone/>
              </a:pPr>
              <a:t>1</a:t>
            </a:fld>
            <a:endParaRPr lang="en-GB" altLang="en-US" sz="1200" dirty="0">
              <a:solidFill>
                <a:srgbClr val="898989"/>
              </a:solidFill>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1981200" y="6245225"/>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None/>
            </a:pPr>
            <a:endParaRPr lang="en-US" altLang="en-US" sz="1800">
              <a:solidFill>
                <a:prstClr val="black"/>
              </a:solidFill>
              <a:cs typeface="Arial" panose="020B0604020202020204" pitchFamily="34" charset="0"/>
            </a:endParaRPr>
          </a:p>
        </p:txBody>
      </p:sp>
      <p:sp>
        <p:nvSpPr>
          <p:cNvPr id="7171" name="Title 1"/>
          <p:cNvSpPr>
            <a:spLocks noGrp="1"/>
          </p:cNvSpPr>
          <p:nvPr>
            <p:ph type="title" idx="4294967295"/>
          </p:nvPr>
        </p:nvSpPr>
        <p:spPr/>
        <p:txBody>
          <a:bodyPr/>
          <a:lstStyle/>
          <a:p>
            <a:pPr eaLnBrk="1" hangingPunct="1"/>
            <a:r>
              <a:rPr lang="en-GB" altLang="en-US" dirty="0"/>
              <a:t>Lesson Aims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1981201" y="1268413"/>
            <a:ext cx="8507413" cy="4176712"/>
          </a:xfrm>
        </p:spPr>
        <p:txBody>
          <a:bodyPr/>
          <a:lstStyle/>
          <a:p>
            <a:pPr marL="0" indent="0" eaLnBrk="1" hangingPunct="1">
              <a:buNone/>
              <a:defRPr/>
            </a:pPr>
            <a:r>
              <a:rPr lang="en-GB" altLang="en-US" sz="2400" dirty="0"/>
              <a:t>The aim of this session: </a:t>
            </a:r>
          </a:p>
          <a:p>
            <a:pPr marL="0" indent="0" eaLnBrk="1" hangingPunct="1">
              <a:buNone/>
              <a:defRPr/>
            </a:pPr>
            <a:r>
              <a:rPr lang="en-GB" altLang="en-US" sz="2400" dirty="0"/>
              <a:t>To introduce and discuss the key organisational subsystems to identify problems and enhance decision making in workplace. </a:t>
            </a:r>
          </a:p>
          <a:p>
            <a:pPr marL="0" indent="0" eaLnBrk="1" hangingPunct="1">
              <a:buNone/>
              <a:defRPr/>
            </a:pPr>
            <a:r>
              <a:rPr lang="en-GB" altLang="en-US" sz="2400" dirty="0"/>
              <a:t>Learning outcomes: </a:t>
            </a:r>
          </a:p>
          <a:p>
            <a:pPr eaLnBrk="1" hangingPunct="1">
              <a:buFontTx/>
              <a:buChar char="-"/>
              <a:defRPr/>
            </a:pPr>
            <a:r>
              <a:rPr lang="en-GB" altLang="en-US" sz="2400" dirty="0"/>
              <a:t>Demonstrate the importance of key subsystems of organisations (Product, structure, psychological climate, management and culture). </a:t>
            </a:r>
          </a:p>
          <a:p>
            <a:pPr eaLnBrk="1" hangingPunct="1">
              <a:buFontTx/>
              <a:buChar char="-"/>
              <a:defRPr/>
            </a:pPr>
            <a:r>
              <a:rPr lang="en-GB" altLang="en-US" sz="2400" dirty="0"/>
              <a:t>Discuss different issues associated with each subsystem. </a:t>
            </a:r>
          </a:p>
          <a:p>
            <a:pPr eaLnBrk="1" hangingPunct="1">
              <a:buFontTx/>
              <a:buChar char="-"/>
              <a:defRPr/>
            </a:pPr>
            <a:r>
              <a:rPr lang="en-GB" altLang="en-US" sz="2400" dirty="0"/>
              <a:t>Discuss different ways of overcoming issues identified to enhance decision making in workplace. </a:t>
            </a:r>
          </a:p>
          <a:p>
            <a:pPr marL="0" indent="0" eaLnBrk="1" hangingPunct="1">
              <a:buNone/>
              <a:defRPr/>
            </a:pPr>
            <a:endParaRPr lang="en-GB" altLang="en-US" sz="2400" dirty="0"/>
          </a:p>
          <a:p>
            <a:pPr eaLnBrk="1" hangingPunct="1">
              <a:defRPr/>
            </a:pPr>
            <a:endParaRPr lang="en-GB" altLang="en-US" sz="2400" dirty="0"/>
          </a:p>
          <a:p>
            <a:pPr eaLnBrk="1" hangingPunct="1">
              <a:defRPr/>
            </a:pPr>
            <a:endParaRPr lang="en-GB" altLang="en-US" sz="2400" dirty="0"/>
          </a:p>
          <a:p>
            <a:pPr marL="0" indent="0" eaLnBrk="1" hangingPunct="1">
              <a:buNone/>
              <a:defRPr/>
            </a:pPr>
            <a:endParaRPr lang="en-GB" altLang="en-US" sz="2400" dirty="0"/>
          </a:p>
        </p:txBody>
      </p:sp>
      <p:sp>
        <p:nvSpPr>
          <p:cNvPr id="7173" name="Slide Number Placeholder 3"/>
          <p:cNvSpPr>
            <a:spLocks noGrp="1" noChangeArrowheads="1"/>
          </p:cNvSpPr>
          <p:nvPr>
            <p:ph type="sldNum" sz="quarter" idx="11"/>
          </p:nvPr>
        </p:nvSpPr>
        <p:spPr bwMode="auto">
          <a:xfrm>
            <a:off x="8358595" y="6384117"/>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4EAF49C8-D4EC-4CDF-9D19-8D049255FCFE}" type="slidenum">
              <a:rPr lang="en-US" altLang="en-US" sz="1400">
                <a:solidFill>
                  <a:prstClr val="black"/>
                </a:solidFill>
                <a:latin typeface="Arial" panose="020B0604020202020204" pitchFamily="34" charset="0"/>
                <a:cs typeface="Arial" panose="020B0604020202020204" pitchFamily="34" charset="0"/>
              </a:rPr>
              <a:pPr fontAlgn="base">
                <a:spcBef>
                  <a:spcPct val="0"/>
                </a:spcBef>
                <a:spcAft>
                  <a:spcPct val="0"/>
                </a:spcAft>
                <a:buNone/>
              </a:pPr>
              <a:t>2</a:t>
            </a:fld>
            <a:endParaRPr lang="en-US" altLang="en-US" sz="1400" dirty="0">
              <a:solidFill>
                <a:prstClr val="black"/>
              </a:solidFill>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 calcmode="lin" valueType="num">
                                      <p:cBhvr additive="base">
                                        <p:cTn id="7" dur="500" fill="hold"/>
                                        <p:tgtEl>
                                          <p:spTgt spid="7172">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7172">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7172">
                                            <p:txEl>
                                              <p:pRg st="1" end="1"/>
                                            </p:txEl>
                                          </p:spTgt>
                                        </p:tgtEl>
                                        <p:attrNameLst>
                                          <p:attrName>style.visibility</p:attrName>
                                        </p:attrNameLst>
                                      </p:cBhvr>
                                      <p:to>
                                        <p:strVal val="visible"/>
                                      </p:to>
                                    </p:set>
                                    <p:anim calcmode="lin" valueType="num">
                                      <p:cBhvr additive="base">
                                        <p:cTn id="13" dur="500" fill="hold"/>
                                        <p:tgtEl>
                                          <p:spTgt spid="7172">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7172">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7172">
                                            <p:txEl>
                                              <p:pRg st="2" end="2"/>
                                            </p:txEl>
                                          </p:spTgt>
                                        </p:tgtEl>
                                        <p:attrNameLst>
                                          <p:attrName>style.visibility</p:attrName>
                                        </p:attrNameLst>
                                      </p:cBhvr>
                                      <p:to>
                                        <p:strVal val="visible"/>
                                      </p:to>
                                    </p:set>
                                    <p:anim calcmode="lin" valueType="num">
                                      <p:cBhvr additive="base">
                                        <p:cTn id="19" dur="500" fill="hold"/>
                                        <p:tgtEl>
                                          <p:spTgt spid="7172">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7172">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7172">
                                            <p:txEl>
                                              <p:pRg st="3" end="3"/>
                                            </p:txEl>
                                          </p:spTgt>
                                        </p:tgtEl>
                                        <p:attrNameLst>
                                          <p:attrName>style.visibility</p:attrName>
                                        </p:attrNameLst>
                                      </p:cBhvr>
                                      <p:to>
                                        <p:strVal val="visible"/>
                                      </p:to>
                                    </p:set>
                                    <p:anim calcmode="lin" valueType="num">
                                      <p:cBhvr additive="base">
                                        <p:cTn id="25" dur="500" fill="hold"/>
                                        <p:tgtEl>
                                          <p:spTgt spid="7172">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7172">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7172">
                                            <p:txEl>
                                              <p:pRg st="4" end="4"/>
                                            </p:txEl>
                                          </p:spTgt>
                                        </p:tgtEl>
                                        <p:attrNameLst>
                                          <p:attrName>style.visibility</p:attrName>
                                        </p:attrNameLst>
                                      </p:cBhvr>
                                      <p:to>
                                        <p:strVal val="visible"/>
                                      </p:to>
                                    </p:set>
                                    <p:anim calcmode="lin" valueType="num">
                                      <p:cBhvr additive="base">
                                        <p:cTn id="31" dur="500" fill="hold"/>
                                        <p:tgtEl>
                                          <p:spTgt spid="7172">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7172">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7172">
                                            <p:txEl>
                                              <p:pRg st="5" end="5"/>
                                            </p:txEl>
                                          </p:spTgt>
                                        </p:tgtEl>
                                        <p:attrNameLst>
                                          <p:attrName>style.visibility</p:attrName>
                                        </p:attrNameLst>
                                      </p:cBhvr>
                                      <p:to>
                                        <p:strVal val="visible"/>
                                      </p:to>
                                    </p:set>
                                    <p:anim calcmode="lin" valueType="num">
                                      <p:cBhvr additive="base">
                                        <p:cTn id="37" dur="500" fill="hold"/>
                                        <p:tgtEl>
                                          <p:spTgt spid="7172">
                                            <p:txEl>
                                              <p:pRg st="5" end="5"/>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7172">
                                            <p:txEl>
                                              <p:pRg st="5" end="5"/>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autoUpdateAnimBg="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Positive psychology</a:t>
            </a:r>
          </a:p>
        </p:txBody>
      </p:sp>
      <p:sp>
        <p:nvSpPr>
          <p:cNvPr id="3" name="Content Placeholder 2"/>
          <p:cNvSpPr>
            <a:spLocks noGrp="1"/>
          </p:cNvSpPr>
          <p:nvPr>
            <p:ph idx="1"/>
          </p:nvPr>
        </p:nvSpPr>
        <p:spPr/>
        <p:txBody>
          <a:bodyPr/>
          <a:lstStyle/>
          <a:p>
            <a:r>
              <a:rPr lang="en-US" dirty="0"/>
              <a:t>Positive psychology has certainly had a significant impact in the corporate world: across all industry sectors, leadership and organizational development programs have incorporated positive psychology concepts; </a:t>
            </a:r>
            <a:r>
              <a:rPr lang="en-US" b="1" dirty="0"/>
              <a:t>‘psychological wellness' </a:t>
            </a:r>
            <a:r>
              <a:rPr lang="en-US" dirty="0"/>
              <a:t>is being increasingly accentuated in workplace wellbeing programs; and ‘stress management' training has long been overtaken by ‘resilience building' workshops. </a:t>
            </a:r>
            <a:r>
              <a:rPr lang="en-GB" dirty="0"/>
              <a:t>(Cotton and Hart, 2011)</a:t>
            </a:r>
          </a:p>
        </p:txBody>
      </p:sp>
    </p:spTree>
    <p:extLst>
      <p:ext uri="{BB962C8B-B14F-4D97-AF65-F5344CB8AC3E}">
        <p14:creationId xmlns:p14="http://schemas.microsoft.com/office/powerpoint/2010/main" val="894800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Organisational health</a:t>
            </a:r>
            <a:endParaRPr lang="en-GB" dirty="0"/>
          </a:p>
        </p:txBody>
      </p:sp>
      <p:sp>
        <p:nvSpPr>
          <p:cNvPr id="3" name="Content Placeholder 2"/>
          <p:cNvSpPr>
            <a:spLocks noGrp="1"/>
          </p:cNvSpPr>
          <p:nvPr>
            <p:ph idx="1"/>
          </p:nvPr>
        </p:nvSpPr>
        <p:spPr/>
        <p:txBody>
          <a:bodyPr/>
          <a:lstStyle/>
          <a:p>
            <a:r>
              <a:rPr lang="en-US" dirty="0"/>
              <a:t>Organizational health research has shown that both positive emotional states (morale) and negative emotional states (distress) make independent contributions to overall levels of employee wellbeing.</a:t>
            </a:r>
          </a:p>
          <a:p>
            <a:endParaRPr lang="en-US" dirty="0"/>
          </a:p>
          <a:p>
            <a:r>
              <a:rPr lang="en-US" dirty="0"/>
              <a:t>levels of employee morale directly contribute to a range of people and performance-related outcomes including discretionary performance, aspects of task performance and a range of withdrawal and counterproductive behaviors.  </a:t>
            </a:r>
            <a:r>
              <a:rPr lang="en-GB" dirty="0"/>
              <a:t>(Cotton and Hart, 2011)</a:t>
            </a:r>
          </a:p>
        </p:txBody>
      </p:sp>
    </p:spTree>
    <p:extLst>
      <p:ext uri="{BB962C8B-B14F-4D97-AF65-F5344CB8AC3E}">
        <p14:creationId xmlns:p14="http://schemas.microsoft.com/office/powerpoint/2010/main" val="18816548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Positive psychology</a:t>
            </a:r>
            <a:endParaRPr lang="en-GB" dirty="0"/>
          </a:p>
        </p:txBody>
      </p:sp>
      <p:sp>
        <p:nvSpPr>
          <p:cNvPr id="3" name="Content Placeholder 2"/>
          <p:cNvSpPr>
            <a:spLocks noGrp="1"/>
          </p:cNvSpPr>
          <p:nvPr>
            <p:ph idx="1"/>
          </p:nvPr>
        </p:nvSpPr>
        <p:spPr/>
        <p:txBody>
          <a:bodyPr/>
          <a:lstStyle/>
          <a:p>
            <a:pPr marL="0" indent="0">
              <a:buNone/>
            </a:pPr>
            <a:r>
              <a:rPr lang="en-US" dirty="0"/>
              <a:t>positive psychology: increases in positive emotions have a more significant impact on employee wellbeing and a range of other people and performance-related outcomes than a comparable reduction in levels of employee negative emotions.</a:t>
            </a:r>
            <a:r>
              <a:rPr lang="en-GB" dirty="0"/>
              <a:t> </a:t>
            </a:r>
          </a:p>
          <a:p>
            <a:pPr marL="0" indent="0">
              <a:buNone/>
            </a:pPr>
            <a:r>
              <a:rPr lang="en-GB" dirty="0"/>
              <a:t>(Cotton and Hart, 2011)</a:t>
            </a:r>
          </a:p>
        </p:txBody>
      </p:sp>
    </p:spTree>
    <p:extLst>
      <p:ext uri="{BB962C8B-B14F-4D97-AF65-F5344CB8AC3E}">
        <p14:creationId xmlns:p14="http://schemas.microsoft.com/office/powerpoint/2010/main" val="35029253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Key drivers of staff wellbeing</a:t>
            </a:r>
          </a:p>
        </p:txBody>
      </p:sp>
      <p:pic>
        <p:nvPicPr>
          <p:cNvPr id="15362" name="Picture 2" descr="Figure 1. Key drivers of staff wellbeing"/>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b="13878"/>
          <a:stretch/>
        </p:blipFill>
        <p:spPr bwMode="auto">
          <a:xfrm>
            <a:off x="1337094" y="2096219"/>
            <a:ext cx="9687464" cy="4028535"/>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918470" y="1726887"/>
            <a:ext cx="2591287" cy="369332"/>
          </a:xfrm>
          <a:prstGeom prst="rect">
            <a:avLst/>
          </a:prstGeom>
        </p:spPr>
        <p:txBody>
          <a:bodyPr wrap="none">
            <a:spAutoFit/>
          </a:bodyPr>
          <a:lstStyle/>
          <a:p>
            <a:r>
              <a:rPr lang="en-GB" dirty="0">
                <a:solidFill>
                  <a:srgbClr val="666666"/>
                </a:solidFill>
                <a:latin typeface="Open Sans"/>
              </a:rPr>
              <a:t>(Cotton and Hart, 2011)</a:t>
            </a:r>
            <a:endParaRPr lang="en-GB" dirty="0"/>
          </a:p>
        </p:txBody>
      </p:sp>
    </p:spTree>
    <p:extLst>
      <p:ext uri="{BB962C8B-B14F-4D97-AF65-F5344CB8AC3E}">
        <p14:creationId xmlns:p14="http://schemas.microsoft.com/office/powerpoint/2010/main" val="14315945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7091" y="365125"/>
            <a:ext cx="11665527" cy="1325563"/>
          </a:xfrm>
        </p:spPr>
        <p:txBody>
          <a:bodyPr/>
          <a:lstStyle/>
          <a:p>
            <a:r>
              <a:rPr lang="en-GB" dirty="0"/>
              <a:t>Cultural elements underpinning work team climate </a:t>
            </a:r>
          </a:p>
        </p:txBody>
      </p:sp>
      <p:pic>
        <p:nvPicPr>
          <p:cNvPr id="16386" name="Picture 2" descr="Figure 2. Four factor model of key cultural elements underpinning workteam climate"/>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459301" y="2260121"/>
            <a:ext cx="9273396" cy="4019909"/>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1224952" y="1759789"/>
            <a:ext cx="2682814" cy="369332"/>
          </a:xfrm>
          <a:prstGeom prst="rect">
            <a:avLst/>
          </a:prstGeom>
        </p:spPr>
        <p:txBody>
          <a:bodyPr wrap="square">
            <a:spAutoFit/>
          </a:bodyPr>
          <a:lstStyle/>
          <a:p>
            <a:r>
              <a:rPr lang="en-GB" dirty="0">
                <a:solidFill>
                  <a:srgbClr val="666666"/>
                </a:solidFill>
                <a:latin typeface="Open Sans"/>
              </a:rPr>
              <a:t>(Cotton and Hart, 2011)</a:t>
            </a:r>
            <a:endParaRPr lang="en-GB" dirty="0"/>
          </a:p>
        </p:txBody>
      </p:sp>
    </p:spTree>
    <p:extLst>
      <p:ext uri="{BB962C8B-B14F-4D97-AF65-F5344CB8AC3E}">
        <p14:creationId xmlns:p14="http://schemas.microsoft.com/office/powerpoint/2010/main" val="8266918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Impact of Leadership and Cultural Behavior</a:t>
            </a:r>
            <a:endParaRPr lang="en-GB" dirty="0"/>
          </a:p>
        </p:txBody>
      </p:sp>
      <p:pic>
        <p:nvPicPr>
          <p:cNvPr id="17410" name="Picture 2" descr="http://pimg.mhcc.org.au/images/c2.21a.gif"/>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063208" y="2538663"/>
            <a:ext cx="9073325" cy="3954212"/>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1503871" y="1819870"/>
            <a:ext cx="6096000" cy="923330"/>
          </a:xfrm>
          <a:prstGeom prst="rect">
            <a:avLst/>
          </a:prstGeom>
        </p:spPr>
        <p:txBody>
          <a:bodyPr>
            <a:spAutoFit/>
          </a:bodyPr>
          <a:lstStyle/>
          <a:p>
            <a:r>
              <a:rPr lang="en-US" dirty="0">
                <a:solidFill>
                  <a:srgbClr val="333333"/>
                </a:solidFill>
                <a:latin typeface="arial" panose="020B0604020202020204" pitchFamily="34" charset="0"/>
              </a:rPr>
              <a:t>Leadership behavior and work-team climate impact greatly on </a:t>
            </a:r>
            <a:r>
              <a:rPr lang="en-US" b="1" dirty="0">
                <a:solidFill>
                  <a:srgbClr val="333333"/>
                </a:solidFill>
                <a:latin typeface="arial" panose="020B0604020202020204" pitchFamily="34" charset="0"/>
              </a:rPr>
              <a:t>workplace wellbeing</a:t>
            </a:r>
            <a:r>
              <a:rPr lang="en-US" dirty="0">
                <a:solidFill>
                  <a:srgbClr val="333333"/>
                </a:solidFill>
                <a:latin typeface="arial" panose="020B0604020202020204" pitchFamily="34" charset="0"/>
              </a:rPr>
              <a:t> and organizational performance.</a:t>
            </a:r>
            <a:endParaRPr lang="en-GB" dirty="0"/>
          </a:p>
        </p:txBody>
      </p:sp>
    </p:spTree>
    <p:extLst>
      <p:ext uri="{BB962C8B-B14F-4D97-AF65-F5344CB8AC3E}">
        <p14:creationId xmlns:p14="http://schemas.microsoft.com/office/powerpoint/2010/main" val="27765466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fontAlgn="base"/>
            <a:r>
              <a:rPr lang="en-US" b="1" dirty="0"/>
              <a:t>Impact of Leadership and Cultural Behaviors</a:t>
            </a:r>
            <a:endParaRPr lang="en-GB" dirty="0"/>
          </a:p>
        </p:txBody>
      </p:sp>
      <p:pic>
        <p:nvPicPr>
          <p:cNvPr id="18434" name="Picture 2" descr="http://pimg.mhcc.org.au/images/c2.21b.gif"/>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745958" y="1690688"/>
            <a:ext cx="11008895" cy="42537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733456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Supportive Leadership</a:t>
            </a:r>
            <a:endParaRPr lang="en-GB" dirty="0"/>
          </a:p>
        </p:txBody>
      </p:sp>
      <p:pic>
        <p:nvPicPr>
          <p:cNvPr id="19458" name="Picture 2" descr="http://pimg.mhcc.org.au/images/c2.2.3a.gif"/>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68443" y="1479884"/>
            <a:ext cx="11658600" cy="41930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402871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High-risk leadership styles</a:t>
            </a:r>
          </a:p>
        </p:txBody>
      </p:sp>
      <p:pic>
        <p:nvPicPr>
          <p:cNvPr id="4" name="Content Placeholder 3"/>
          <p:cNvPicPr>
            <a:picLocks noGrp="1" noChangeAspect="1"/>
          </p:cNvPicPr>
          <p:nvPr>
            <p:ph idx="1"/>
          </p:nvPr>
        </p:nvPicPr>
        <p:blipFill rotWithShape="1">
          <a:blip r:embed="rId2"/>
          <a:srcRect l="32306" t="30230" r="21415" b="26774"/>
          <a:stretch/>
        </p:blipFill>
        <p:spPr>
          <a:xfrm>
            <a:off x="541422" y="1544128"/>
            <a:ext cx="11466094" cy="4684143"/>
          </a:xfrm>
          <a:prstGeom prst="rect">
            <a:avLst/>
          </a:prstGeom>
        </p:spPr>
      </p:pic>
    </p:spTree>
    <p:extLst>
      <p:ext uri="{BB962C8B-B14F-4D97-AF65-F5344CB8AC3E}">
        <p14:creationId xmlns:p14="http://schemas.microsoft.com/office/powerpoint/2010/main" val="682114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5" name="Content Placeholder 4"/>
          <p:cNvSpPr>
            <a:spLocks noGrp="1"/>
          </p:cNvSpPr>
          <p:nvPr>
            <p:ph idx="1"/>
          </p:nvPr>
        </p:nvSpPr>
        <p:spPr/>
        <p:txBody>
          <a:bodyPr/>
          <a:lstStyle/>
          <a:p>
            <a:pPr marL="0" indent="0" algn="ctr">
              <a:buNone/>
            </a:pPr>
            <a:endParaRPr lang="en-GB" sz="7200" dirty="0">
              <a:solidFill>
                <a:prstClr val="black"/>
              </a:solidFill>
            </a:endParaRPr>
          </a:p>
          <a:p>
            <a:pPr marL="0" indent="0" algn="ctr">
              <a:buNone/>
            </a:pPr>
            <a:r>
              <a:rPr lang="en-GB" sz="7200" dirty="0">
                <a:solidFill>
                  <a:prstClr val="black"/>
                </a:solidFill>
              </a:rPr>
              <a:t>Issues associated with management </a:t>
            </a:r>
            <a:endParaRPr lang="en-GB" dirty="0"/>
          </a:p>
        </p:txBody>
      </p:sp>
    </p:spTree>
    <p:extLst>
      <p:ext uri="{BB962C8B-B14F-4D97-AF65-F5344CB8AC3E}">
        <p14:creationId xmlns:p14="http://schemas.microsoft.com/office/powerpoint/2010/main" val="407074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Rectangle 2"/>
          <p:cNvSpPr>
            <a:spLocks noGrp="1" noChangeArrowheads="1"/>
          </p:cNvSpPr>
          <p:nvPr>
            <p:ph type="ctrTitle"/>
          </p:nvPr>
        </p:nvSpPr>
        <p:spPr>
          <a:xfrm rot="10800000" flipV="1">
            <a:off x="2133600" y="457200"/>
            <a:ext cx="8305800" cy="838200"/>
          </a:xfrm>
        </p:spPr>
        <p:txBody>
          <a:bodyPr>
            <a:normAutofit fontScale="90000"/>
          </a:bodyPr>
          <a:lstStyle/>
          <a:p>
            <a:pPr algn="ctr"/>
            <a:r>
              <a:rPr lang="en-US" dirty="0"/>
              <a:t>Who Are Managers?</a:t>
            </a:r>
            <a:endParaRPr lang="en-US" dirty="0">
              <a:latin typeface="Calibri" pitchFamily="34" charset="0"/>
            </a:endParaRPr>
          </a:p>
        </p:txBody>
      </p:sp>
      <p:sp>
        <p:nvSpPr>
          <p:cNvPr id="33794" name="Rectangle 3"/>
          <p:cNvSpPr>
            <a:spLocks noGrp="1"/>
          </p:cNvSpPr>
          <p:nvPr>
            <p:ph type="subTitle" idx="1"/>
          </p:nvPr>
        </p:nvSpPr>
        <p:spPr>
          <a:xfrm>
            <a:off x="1752600" y="2133600"/>
            <a:ext cx="8458200" cy="3721100"/>
          </a:xfrm>
        </p:spPr>
        <p:txBody>
          <a:bodyPr/>
          <a:lstStyle/>
          <a:p>
            <a:pPr algn="ctr"/>
            <a:r>
              <a:rPr lang="en-US" b="1" dirty="0"/>
              <a:t>Manager</a:t>
            </a:r>
            <a:r>
              <a:rPr lang="en-US" dirty="0"/>
              <a:t> – </a:t>
            </a:r>
            <a:r>
              <a:rPr lang="en-US" dirty="0">
                <a:solidFill>
                  <a:schemeClr val="tx2"/>
                </a:solidFill>
              </a:rPr>
              <a:t>Someone who coordinates and oversees the work of other people so that organizational goals can be accomplished.</a:t>
            </a:r>
            <a:endParaRPr lang="en-US" dirty="0">
              <a:solidFill>
                <a:schemeClr val="tx2"/>
              </a:solidFill>
              <a:latin typeface="Calibri" pitchFamily="34" charset="0"/>
            </a:endParaRPr>
          </a:p>
        </p:txBody>
      </p:sp>
    </p:spTree>
    <p:extLst>
      <p:ext uri="{BB962C8B-B14F-4D97-AF65-F5344CB8AC3E}">
        <p14:creationId xmlns:p14="http://schemas.microsoft.com/office/powerpoint/2010/main" val="24758535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Rectangle 2"/>
          <p:cNvSpPr>
            <a:spLocks noGrp="1" noChangeArrowheads="1"/>
          </p:cNvSpPr>
          <p:nvPr>
            <p:ph type="title"/>
          </p:nvPr>
        </p:nvSpPr>
        <p:spPr/>
        <p:txBody>
          <a:bodyPr>
            <a:normAutofit/>
          </a:bodyPr>
          <a:lstStyle/>
          <a:p>
            <a:pPr algn="ctr"/>
            <a:br>
              <a:rPr lang="en-US" b="1" dirty="0"/>
            </a:br>
            <a:r>
              <a:rPr lang="en-US" b="1" dirty="0"/>
              <a:t>Levels of Management</a:t>
            </a:r>
            <a:endParaRPr lang="en-US" b="1" dirty="0">
              <a:latin typeface="Calibri" pitchFamily="34" charset="0"/>
            </a:endParaRPr>
          </a:p>
        </p:txBody>
      </p:sp>
      <p:sp>
        <p:nvSpPr>
          <p:cNvPr id="6" name="Content Placeholder 5"/>
          <p:cNvSpPr>
            <a:spLocks noGrp="1"/>
          </p:cNvSpPr>
          <p:nvPr>
            <p:ph idx="1"/>
          </p:nvPr>
        </p:nvSpPr>
        <p:spPr/>
        <p:txBody>
          <a:bodyPr/>
          <a:lstStyle/>
          <a:p>
            <a:endParaRPr lang="en-US" dirty="0"/>
          </a:p>
        </p:txBody>
      </p:sp>
      <p:pic>
        <p:nvPicPr>
          <p:cNvPr id="35842" name="Picture 2"/>
          <p:cNvPicPr>
            <a:picLocks noChangeAspect="1" noChangeArrowheads="1"/>
          </p:cNvPicPr>
          <p:nvPr/>
        </p:nvPicPr>
        <p:blipFill>
          <a:blip r:embed="rId3" cstate="print"/>
          <a:srcRect/>
          <a:stretch>
            <a:fillRect/>
          </a:stretch>
        </p:blipFill>
        <p:spPr bwMode="auto">
          <a:xfrm>
            <a:off x="1105620" y="1825625"/>
            <a:ext cx="9615726" cy="4645988"/>
          </a:xfrm>
          <a:prstGeom prst="rect">
            <a:avLst/>
          </a:prstGeom>
          <a:noFill/>
          <a:ln w="9525">
            <a:noFill/>
            <a:miter lim="800000"/>
            <a:headEnd/>
            <a:tailEnd/>
          </a:ln>
        </p:spPr>
      </p:pic>
    </p:spTree>
    <p:extLst>
      <p:ext uri="{BB962C8B-B14F-4D97-AF65-F5344CB8AC3E}">
        <p14:creationId xmlns:p14="http://schemas.microsoft.com/office/powerpoint/2010/main" val="9603254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Rectangle 2"/>
          <p:cNvSpPr>
            <a:spLocks noGrp="1" noChangeArrowheads="1"/>
          </p:cNvSpPr>
          <p:nvPr>
            <p:ph type="ctrTitle"/>
          </p:nvPr>
        </p:nvSpPr>
        <p:spPr>
          <a:xfrm>
            <a:off x="2209800" y="533400"/>
            <a:ext cx="7772400" cy="1219200"/>
          </a:xfrm>
        </p:spPr>
        <p:txBody>
          <a:bodyPr/>
          <a:lstStyle/>
          <a:p>
            <a:pPr algn="ctr"/>
            <a:r>
              <a:rPr lang="en-US" dirty="0"/>
              <a:t>Classifying Managers</a:t>
            </a:r>
            <a:endParaRPr lang="en-US" dirty="0">
              <a:latin typeface="Calibri" pitchFamily="34" charset="0"/>
            </a:endParaRPr>
          </a:p>
        </p:txBody>
      </p:sp>
      <p:sp>
        <p:nvSpPr>
          <p:cNvPr id="158723" name="Rectangle 3"/>
          <p:cNvSpPr>
            <a:spLocks noGrp="1"/>
          </p:cNvSpPr>
          <p:nvPr>
            <p:ph type="subTitle" idx="1"/>
          </p:nvPr>
        </p:nvSpPr>
        <p:spPr>
          <a:xfrm>
            <a:off x="1492370" y="2057401"/>
            <a:ext cx="9175630" cy="3411746"/>
          </a:xfrm>
        </p:spPr>
        <p:txBody>
          <a:bodyPr/>
          <a:lstStyle/>
          <a:p>
            <a:pPr>
              <a:buFont typeface="Arial" pitchFamily="34" charset="0"/>
              <a:buChar char="•"/>
              <a:defRPr/>
            </a:pPr>
            <a:r>
              <a:rPr lang="en-US" b="1" dirty="0"/>
              <a:t>First-line Managers </a:t>
            </a:r>
            <a:r>
              <a:rPr lang="en-US" dirty="0"/>
              <a:t>- Individuals who manage the work of non-managerial employees.</a:t>
            </a:r>
          </a:p>
          <a:p>
            <a:pPr>
              <a:buFont typeface="Arial" pitchFamily="34" charset="0"/>
              <a:buChar char="•"/>
              <a:defRPr/>
            </a:pPr>
            <a:r>
              <a:rPr lang="en-US" b="1" dirty="0"/>
              <a:t>Middle Managers </a:t>
            </a:r>
            <a:r>
              <a:rPr lang="en-US" dirty="0"/>
              <a:t>- Individuals who manage the work of first-line managers.</a:t>
            </a:r>
          </a:p>
          <a:p>
            <a:pPr>
              <a:buFont typeface="Arial" pitchFamily="34" charset="0"/>
              <a:buChar char="•"/>
              <a:defRPr/>
            </a:pPr>
            <a:r>
              <a:rPr lang="en-US" b="1" dirty="0"/>
              <a:t>Top Managers </a:t>
            </a:r>
            <a:r>
              <a:rPr lang="en-US" dirty="0"/>
              <a:t>- Individuals who are responsible for making organization-wide decisions and establishing plans and goals that affect the entire organization.</a:t>
            </a:r>
          </a:p>
          <a:p>
            <a:pPr>
              <a:defRPr/>
            </a:pPr>
            <a:endParaRPr lang="en-US" dirty="0">
              <a:latin typeface="Calibri" pitchFamily="34" charset="0"/>
            </a:endParaRPr>
          </a:p>
        </p:txBody>
      </p:sp>
    </p:spTree>
    <p:extLst>
      <p:ext uri="{BB962C8B-B14F-4D97-AF65-F5344CB8AC3E}">
        <p14:creationId xmlns:p14="http://schemas.microsoft.com/office/powerpoint/2010/main" val="5753108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Rectangle 2"/>
          <p:cNvSpPr>
            <a:spLocks noGrp="1" noChangeArrowheads="1"/>
          </p:cNvSpPr>
          <p:nvPr>
            <p:ph type="ctrTitle"/>
          </p:nvPr>
        </p:nvSpPr>
        <p:spPr>
          <a:xfrm>
            <a:off x="2590800" y="381000"/>
            <a:ext cx="6858000" cy="914400"/>
          </a:xfrm>
        </p:spPr>
        <p:txBody>
          <a:bodyPr>
            <a:normAutofit/>
          </a:bodyPr>
          <a:lstStyle/>
          <a:p>
            <a:pPr algn="ctr"/>
            <a:br>
              <a:rPr lang="en-US" sz="2800" b="1" dirty="0"/>
            </a:br>
            <a:r>
              <a:rPr lang="en-US" sz="2800" b="1" dirty="0"/>
              <a:t>Characteristics of Organizations</a:t>
            </a:r>
            <a:endParaRPr lang="en-US" sz="2800" b="1" dirty="0">
              <a:latin typeface="Calibri" pitchFamily="34" charset="0"/>
            </a:endParaRPr>
          </a:p>
        </p:txBody>
      </p:sp>
      <p:pic>
        <p:nvPicPr>
          <p:cNvPr id="41986" name="Picture 2"/>
          <p:cNvPicPr>
            <a:picLocks noChangeAspect="1" noChangeArrowheads="1"/>
          </p:cNvPicPr>
          <p:nvPr/>
        </p:nvPicPr>
        <p:blipFill>
          <a:blip r:embed="rId3" cstate="print"/>
          <a:srcRect/>
          <a:stretch>
            <a:fillRect/>
          </a:stretch>
        </p:blipFill>
        <p:spPr bwMode="auto">
          <a:xfrm>
            <a:off x="1870364" y="1596189"/>
            <a:ext cx="7692736" cy="3733800"/>
          </a:xfrm>
          <a:prstGeom prst="rect">
            <a:avLst/>
          </a:prstGeom>
          <a:noFill/>
          <a:ln w="9525">
            <a:noFill/>
            <a:miter lim="800000"/>
            <a:headEnd/>
            <a:tailEnd/>
          </a:ln>
        </p:spPr>
      </p:pic>
      <p:sp>
        <p:nvSpPr>
          <p:cNvPr id="2" name="Footer Placeholder 1"/>
          <p:cNvSpPr>
            <a:spLocks noGrp="1"/>
          </p:cNvSpPr>
          <p:nvPr>
            <p:ph type="ftr" sz="quarter" idx="11"/>
          </p:nvPr>
        </p:nvSpPr>
        <p:spPr/>
        <p:txBody>
          <a:bodyPr/>
          <a:lstStyle/>
          <a:p>
            <a:r>
              <a:rPr lang="en-IN"/>
              <a:t>Copyright © 2016 Pearson Education, Ltd.</a:t>
            </a:r>
            <a:endParaRPr lang="en-US" dirty="0"/>
          </a:p>
        </p:txBody>
      </p:sp>
      <p:sp>
        <p:nvSpPr>
          <p:cNvPr id="3" name="Slide Number Placeholder 2"/>
          <p:cNvSpPr>
            <a:spLocks noGrp="1"/>
          </p:cNvSpPr>
          <p:nvPr>
            <p:ph type="sldNum" sz="quarter" idx="4294967295"/>
          </p:nvPr>
        </p:nvSpPr>
        <p:spPr>
          <a:xfrm>
            <a:off x="9982200" y="6256339"/>
            <a:ext cx="685800" cy="365125"/>
          </a:xfrm>
          <a:prstGeom prst="rect">
            <a:avLst/>
          </a:prstGeom>
        </p:spPr>
        <p:txBody>
          <a:bodyPr/>
          <a:lstStyle/>
          <a:p>
            <a:r>
              <a:rPr lang="en-US"/>
              <a:t>1-</a:t>
            </a:r>
            <a:fld id="{8B37D5FE-740C-46F5-801A-FA5477D9711F}" type="slidenum">
              <a:rPr lang="en-US" smtClean="0"/>
              <a:pPr/>
              <a:t>16</a:t>
            </a:fld>
            <a:endParaRPr lang="en-US" dirty="0"/>
          </a:p>
        </p:txBody>
      </p:sp>
    </p:spTree>
    <p:extLst>
      <p:ext uri="{BB962C8B-B14F-4D97-AF65-F5344CB8AC3E}">
        <p14:creationId xmlns:p14="http://schemas.microsoft.com/office/powerpoint/2010/main" val="1117816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09559"/>
            <a:ext cx="10515600" cy="1325563"/>
          </a:xfrm>
        </p:spPr>
        <p:txBody>
          <a:bodyPr/>
          <a:lstStyle/>
          <a:p>
            <a:r>
              <a:rPr lang="en-GB" b="1" dirty="0"/>
              <a:t>Effectiveness and Efficiency</a:t>
            </a:r>
          </a:p>
        </p:txBody>
      </p:sp>
      <p:pic>
        <p:nvPicPr>
          <p:cNvPr id="4" name="Content Placeholder 3"/>
          <p:cNvPicPr>
            <a:picLocks noGrp="1" noChangeAspect="1"/>
          </p:cNvPicPr>
          <p:nvPr>
            <p:ph idx="1"/>
          </p:nvPr>
        </p:nvPicPr>
        <p:blipFill rotWithShape="1">
          <a:blip r:embed="rId2"/>
          <a:srcRect l="32641" t="30207" r="18293" b="23205"/>
          <a:stretch/>
        </p:blipFill>
        <p:spPr>
          <a:xfrm>
            <a:off x="581891" y="1435122"/>
            <a:ext cx="11000509" cy="3821502"/>
          </a:xfrm>
          <a:prstGeom prst="rect">
            <a:avLst/>
          </a:prstGeom>
        </p:spPr>
      </p:pic>
    </p:spTree>
    <p:extLst>
      <p:ext uri="{BB962C8B-B14F-4D97-AF65-F5344CB8AC3E}">
        <p14:creationId xmlns:p14="http://schemas.microsoft.com/office/powerpoint/2010/main" val="21945759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Rectangle 2"/>
          <p:cNvSpPr>
            <a:spLocks noGrp="1" noChangeArrowheads="1"/>
          </p:cNvSpPr>
          <p:nvPr>
            <p:ph type="ctrTitle"/>
          </p:nvPr>
        </p:nvSpPr>
        <p:spPr>
          <a:xfrm>
            <a:off x="1905000" y="304800"/>
            <a:ext cx="8763000" cy="1295400"/>
          </a:xfrm>
        </p:spPr>
        <p:txBody>
          <a:bodyPr>
            <a:normAutofit fontScale="90000"/>
          </a:bodyPr>
          <a:lstStyle/>
          <a:p>
            <a:pPr algn="ctr"/>
            <a:br>
              <a:rPr lang="en-US" sz="3200" dirty="0"/>
            </a:br>
            <a:br>
              <a:rPr lang="en-US" sz="3200" dirty="0"/>
            </a:br>
            <a:br>
              <a:rPr lang="en-US" sz="3200" dirty="0"/>
            </a:br>
            <a:r>
              <a:rPr lang="en-US" sz="3200" b="1" dirty="0"/>
              <a:t>Efficiency and Effectiveness in</a:t>
            </a:r>
            <a:br>
              <a:rPr lang="en-US" sz="3200" b="1" dirty="0"/>
            </a:br>
            <a:r>
              <a:rPr lang="en-US" sz="3200" b="1" dirty="0"/>
              <a:t>Management</a:t>
            </a:r>
            <a:endParaRPr lang="en-US" sz="3200" b="1" dirty="0">
              <a:latin typeface="Calibri" pitchFamily="34" charset="0"/>
            </a:endParaRPr>
          </a:p>
        </p:txBody>
      </p:sp>
      <p:pic>
        <p:nvPicPr>
          <p:cNvPr id="48130" name="Picture 2"/>
          <p:cNvPicPr>
            <a:picLocks noChangeAspect="1" noChangeArrowheads="1"/>
          </p:cNvPicPr>
          <p:nvPr/>
        </p:nvPicPr>
        <p:blipFill>
          <a:blip r:embed="rId3" cstate="print"/>
          <a:srcRect/>
          <a:stretch>
            <a:fillRect/>
          </a:stretch>
        </p:blipFill>
        <p:spPr bwMode="auto">
          <a:xfrm>
            <a:off x="2202612" y="2020019"/>
            <a:ext cx="7924799" cy="3505200"/>
          </a:xfrm>
          <a:prstGeom prst="rect">
            <a:avLst/>
          </a:prstGeom>
          <a:noFill/>
          <a:ln w="9525">
            <a:noFill/>
            <a:miter lim="800000"/>
            <a:headEnd/>
            <a:tailEnd/>
          </a:ln>
        </p:spPr>
      </p:pic>
    </p:spTree>
    <p:extLst>
      <p:ext uri="{BB962C8B-B14F-4D97-AF65-F5344CB8AC3E}">
        <p14:creationId xmlns:p14="http://schemas.microsoft.com/office/powerpoint/2010/main" val="261732679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Rectangle 2"/>
          <p:cNvSpPr>
            <a:spLocks noGrp="1" noChangeArrowheads="1"/>
          </p:cNvSpPr>
          <p:nvPr>
            <p:ph type="ctrTitle"/>
          </p:nvPr>
        </p:nvSpPr>
        <p:spPr>
          <a:xfrm>
            <a:off x="2133600" y="457200"/>
            <a:ext cx="7848600" cy="879894"/>
          </a:xfrm>
        </p:spPr>
        <p:txBody>
          <a:bodyPr>
            <a:normAutofit fontScale="90000"/>
          </a:bodyPr>
          <a:lstStyle/>
          <a:p>
            <a:pPr algn="ctr"/>
            <a:br>
              <a:rPr lang="en-US" sz="4000" b="1" dirty="0"/>
            </a:br>
            <a:r>
              <a:rPr lang="en-US" sz="4000" b="1" dirty="0"/>
              <a:t>Four Functions of Management</a:t>
            </a:r>
            <a:endParaRPr lang="en-US" sz="4000" b="1" dirty="0">
              <a:latin typeface="Calibri" pitchFamily="34" charset="0"/>
            </a:endParaRPr>
          </a:p>
        </p:txBody>
      </p:sp>
      <p:pic>
        <p:nvPicPr>
          <p:cNvPr id="3" name="Picture 2"/>
          <p:cNvPicPr>
            <a:picLocks noChangeAspect="1"/>
          </p:cNvPicPr>
          <p:nvPr/>
        </p:nvPicPr>
        <p:blipFill>
          <a:blip r:embed="rId3"/>
          <a:stretch>
            <a:fillRect/>
          </a:stretch>
        </p:blipFill>
        <p:spPr>
          <a:xfrm>
            <a:off x="1524000" y="1866900"/>
            <a:ext cx="9144000" cy="3114550"/>
          </a:xfrm>
          <a:prstGeom prst="rect">
            <a:avLst/>
          </a:prstGeom>
        </p:spPr>
      </p:pic>
    </p:spTree>
    <p:extLst>
      <p:ext uri="{BB962C8B-B14F-4D97-AF65-F5344CB8AC3E}">
        <p14:creationId xmlns:p14="http://schemas.microsoft.com/office/powerpoint/2010/main" val="253165757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br>
              <a:rPr lang="en-US" b="1" dirty="0"/>
            </a:br>
            <a:r>
              <a:rPr lang="en-US" b="1" dirty="0"/>
              <a:t>Mintzberg’s Managerial Roles</a:t>
            </a:r>
          </a:p>
        </p:txBody>
      </p:sp>
      <p:pic>
        <p:nvPicPr>
          <p:cNvPr id="1026" name="Picture 2"/>
          <p:cNvPicPr>
            <a:picLocks noGrp="1" noChangeAspect="1" noChangeArrowheads="1"/>
          </p:cNvPicPr>
          <p:nvPr>
            <p:ph idx="1"/>
          </p:nvPr>
        </p:nvPicPr>
        <p:blipFill>
          <a:blip r:embed="rId3" cstate="print"/>
          <a:stretch>
            <a:fillRect/>
          </a:stretch>
        </p:blipFill>
        <p:spPr bwMode="auto">
          <a:xfrm>
            <a:off x="1335505" y="1600200"/>
            <a:ext cx="9926053" cy="3733800"/>
          </a:xfrm>
          <a:prstGeom prst="rect">
            <a:avLst/>
          </a:prstGeom>
          <a:noFill/>
          <a:ln w="9525">
            <a:noFill/>
            <a:miter lim="800000"/>
            <a:headEnd/>
            <a:tailEnd/>
          </a:ln>
        </p:spPr>
      </p:pic>
      <p:sp>
        <p:nvSpPr>
          <p:cNvPr id="3" name="Footer Placeholder 2"/>
          <p:cNvSpPr>
            <a:spLocks noGrp="1"/>
          </p:cNvSpPr>
          <p:nvPr>
            <p:ph type="ftr" sz="quarter" idx="11"/>
          </p:nvPr>
        </p:nvSpPr>
        <p:spPr/>
        <p:txBody>
          <a:bodyPr/>
          <a:lstStyle/>
          <a:p>
            <a:r>
              <a:rPr lang="en-IN"/>
              <a:t>Copyright © 2016 Pearson Education, Ltd.</a:t>
            </a:r>
            <a:endParaRPr lang="en-US" dirty="0"/>
          </a:p>
        </p:txBody>
      </p:sp>
      <p:sp>
        <p:nvSpPr>
          <p:cNvPr id="4" name="Slide Number Placeholder 3"/>
          <p:cNvSpPr>
            <a:spLocks noGrp="1"/>
          </p:cNvSpPr>
          <p:nvPr>
            <p:ph type="sldNum" sz="quarter" idx="4294967295"/>
          </p:nvPr>
        </p:nvSpPr>
        <p:spPr>
          <a:xfrm>
            <a:off x="9982200" y="6256339"/>
            <a:ext cx="685800" cy="365125"/>
          </a:xfrm>
          <a:prstGeom prst="rect">
            <a:avLst/>
          </a:prstGeom>
        </p:spPr>
        <p:txBody>
          <a:bodyPr/>
          <a:lstStyle/>
          <a:p>
            <a:r>
              <a:rPr lang="en-US"/>
              <a:t>1-</a:t>
            </a:r>
            <a:fld id="{8B37D5FE-740C-46F5-801A-FA5477D9711F}" type="slidenum">
              <a:rPr lang="en-US" smtClean="0"/>
              <a:pPr/>
              <a:t>20</a:t>
            </a:fld>
            <a:endParaRPr lang="en-US" dirty="0"/>
          </a:p>
        </p:txBody>
      </p:sp>
    </p:spTree>
    <p:extLst>
      <p:ext uri="{BB962C8B-B14F-4D97-AF65-F5344CB8AC3E}">
        <p14:creationId xmlns:p14="http://schemas.microsoft.com/office/powerpoint/2010/main" val="36714885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Rectangle 2"/>
          <p:cNvSpPr>
            <a:spLocks noGrp="1" noChangeArrowheads="1"/>
          </p:cNvSpPr>
          <p:nvPr>
            <p:ph type="ctrTitle"/>
          </p:nvPr>
        </p:nvSpPr>
        <p:spPr>
          <a:xfrm>
            <a:off x="3124200" y="76200"/>
            <a:ext cx="6858000" cy="1143000"/>
          </a:xfrm>
        </p:spPr>
        <p:txBody>
          <a:bodyPr/>
          <a:lstStyle/>
          <a:p>
            <a:pPr algn="ctr"/>
            <a:r>
              <a:rPr lang="en-US" b="1" dirty="0"/>
              <a:t>Skills Managers Need</a:t>
            </a:r>
            <a:endParaRPr lang="en-US" b="1" dirty="0">
              <a:latin typeface="Calibri" pitchFamily="34" charset="0"/>
            </a:endParaRPr>
          </a:p>
        </p:txBody>
      </p:sp>
      <p:sp>
        <p:nvSpPr>
          <p:cNvPr id="60418" name="Rectangle 3"/>
          <p:cNvSpPr txBox="1">
            <a:spLocks/>
          </p:cNvSpPr>
          <p:nvPr/>
        </p:nvSpPr>
        <p:spPr bwMode="auto">
          <a:xfrm>
            <a:off x="2024333" y="1659148"/>
            <a:ext cx="8229600" cy="3962401"/>
          </a:xfrm>
          <a:prstGeom prst="rect">
            <a:avLst/>
          </a:prstGeom>
          <a:noFill/>
          <a:ln w="9525">
            <a:noFill/>
            <a:miter lim="800000"/>
            <a:headEnd/>
            <a:tailEnd/>
          </a:ln>
        </p:spPr>
        <p:txBody>
          <a:bodyPr/>
          <a:lstStyle/>
          <a:p>
            <a:pPr marL="342900" indent="-342900" eaLnBrk="0" hangingPunct="0">
              <a:spcBef>
                <a:spcPct val="20000"/>
              </a:spcBef>
              <a:buFont typeface="Arial" charset="0"/>
              <a:buChar char="•"/>
            </a:pPr>
            <a:r>
              <a:rPr lang="en-US" sz="2800" b="1" dirty="0"/>
              <a:t>Technical skills</a:t>
            </a:r>
          </a:p>
          <a:p>
            <a:pPr marL="742950" lvl="1" indent="-285750" eaLnBrk="0" hangingPunct="0">
              <a:spcBef>
                <a:spcPct val="20000"/>
              </a:spcBef>
              <a:buFont typeface="Arial" charset="0"/>
              <a:buChar char="–"/>
            </a:pPr>
            <a:r>
              <a:rPr lang="en-US" sz="2400" dirty="0"/>
              <a:t>Knowledge and proficiency in a specific field</a:t>
            </a:r>
          </a:p>
          <a:p>
            <a:pPr marL="342900" indent="-342900" eaLnBrk="0" hangingPunct="0">
              <a:spcBef>
                <a:spcPct val="20000"/>
              </a:spcBef>
              <a:buFont typeface="Arial" charset="0"/>
              <a:buChar char="•"/>
            </a:pPr>
            <a:r>
              <a:rPr lang="en-US" sz="2800" b="1" dirty="0"/>
              <a:t>Human skills</a:t>
            </a:r>
          </a:p>
          <a:p>
            <a:pPr marL="742950" lvl="1" indent="-285750" eaLnBrk="0" hangingPunct="0">
              <a:spcBef>
                <a:spcPct val="20000"/>
              </a:spcBef>
              <a:buFont typeface="Arial" charset="0"/>
              <a:buChar char="–"/>
            </a:pPr>
            <a:r>
              <a:rPr lang="en-US" sz="2400" dirty="0"/>
              <a:t>The ability to work well with other people</a:t>
            </a:r>
          </a:p>
          <a:p>
            <a:pPr marL="342900" indent="-342900" eaLnBrk="0" hangingPunct="0">
              <a:spcBef>
                <a:spcPct val="20000"/>
              </a:spcBef>
              <a:buFont typeface="Arial" charset="0"/>
              <a:buChar char="•"/>
            </a:pPr>
            <a:r>
              <a:rPr lang="en-US" sz="2800" b="1" dirty="0"/>
              <a:t>Conceptual skills</a:t>
            </a:r>
          </a:p>
          <a:p>
            <a:pPr marL="742950" lvl="1" indent="-285750" eaLnBrk="0" hangingPunct="0">
              <a:spcBef>
                <a:spcPct val="20000"/>
              </a:spcBef>
              <a:buFont typeface="Arial" charset="0"/>
              <a:buChar char="–"/>
            </a:pPr>
            <a:r>
              <a:rPr lang="en-US" sz="2400" dirty="0"/>
              <a:t>The ability to think and conceptualize about abstract and complex situations concerning the organization</a:t>
            </a:r>
          </a:p>
        </p:txBody>
      </p:sp>
    </p:spTree>
    <p:extLst>
      <p:ext uri="{BB962C8B-B14F-4D97-AF65-F5344CB8AC3E}">
        <p14:creationId xmlns:p14="http://schemas.microsoft.com/office/powerpoint/2010/main" val="261853657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09800" y="228600"/>
            <a:ext cx="7772400" cy="1004977"/>
          </a:xfrm>
        </p:spPr>
        <p:txBody>
          <a:bodyPr>
            <a:normAutofit fontScale="90000"/>
          </a:bodyPr>
          <a:lstStyle/>
          <a:p>
            <a:pPr algn="ctr"/>
            <a:br>
              <a:rPr lang="en-US" sz="2800" dirty="0"/>
            </a:br>
            <a:r>
              <a:rPr lang="en-US" sz="2800" b="1" dirty="0"/>
              <a:t>Skills Needed at Different</a:t>
            </a:r>
            <a:br>
              <a:rPr lang="en-US" sz="2800" b="1" dirty="0"/>
            </a:br>
            <a:r>
              <a:rPr lang="en-US" sz="2800" b="1" dirty="0"/>
              <a:t> Managerial Levels</a:t>
            </a:r>
          </a:p>
        </p:txBody>
      </p:sp>
      <p:pic>
        <p:nvPicPr>
          <p:cNvPr id="4098" name="Picture 2"/>
          <p:cNvPicPr>
            <a:picLocks noGrp="1" noChangeAspect="1" noChangeArrowheads="1"/>
          </p:cNvPicPr>
          <p:nvPr>
            <p:ph idx="1"/>
          </p:nvPr>
        </p:nvPicPr>
        <p:blipFill>
          <a:blip r:embed="rId2" cstate="print"/>
          <a:stretch>
            <a:fillRect/>
          </a:stretch>
        </p:blipFill>
        <p:spPr bwMode="auto">
          <a:xfrm>
            <a:off x="2209800" y="1883834"/>
            <a:ext cx="7772400" cy="3809600"/>
          </a:xfrm>
          <a:prstGeom prst="rect">
            <a:avLst/>
          </a:prstGeom>
          <a:noFill/>
          <a:ln w="9525">
            <a:noFill/>
            <a:miter lim="800000"/>
            <a:headEnd/>
            <a:tailEnd/>
          </a:ln>
        </p:spPr>
      </p:pic>
    </p:spTree>
    <p:extLst>
      <p:ext uri="{BB962C8B-B14F-4D97-AF65-F5344CB8AC3E}">
        <p14:creationId xmlns:p14="http://schemas.microsoft.com/office/powerpoint/2010/main" val="26355582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br>
              <a:rPr lang="en-US" sz="2800" b="1" dirty="0"/>
            </a:br>
            <a:r>
              <a:rPr lang="en-US" sz="2800" b="1" dirty="0"/>
              <a:t>Important Managerial Levels (Sources of possible issues) </a:t>
            </a:r>
          </a:p>
        </p:txBody>
      </p:sp>
      <p:pic>
        <p:nvPicPr>
          <p:cNvPr id="3" name="Picture 2"/>
          <p:cNvPicPr>
            <a:picLocks noChangeAspect="1"/>
          </p:cNvPicPr>
          <p:nvPr/>
        </p:nvPicPr>
        <p:blipFill>
          <a:blip r:embed="rId3"/>
          <a:stretch>
            <a:fillRect/>
          </a:stretch>
        </p:blipFill>
        <p:spPr>
          <a:xfrm>
            <a:off x="673768" y="1422400"/>
            <a:ext cx="10876548" cy="4000500"/>
          </a:xfrm>
          <a:prstGeom prst="rect">
            <a:avLst/>
          </a:prstGeom>
        </p:spPr>
      </p:pic>
    </p:spTree>
    <p:extLst>
      <p:ext uri="{BB962C8B-B14F-4D97-AF65-F5344CB8AC3E}">
        <p14:creationId xmlns:p14="http://schemas.microsoft.com/office/powerpoint/2010/main" val="122772075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Rectangle 2"/>
          <p:cNvSpPr>
            <a:spLocks noGrp="1" noChangeArrowheads="1"/>
          </p:cNvSpPr>
          <p:nvPr>
            <p:ph type="ctrTitle"/>
          </p:nvPr>
        </p:nvSpPr>
        <p:spPr>
          <a:xfrm>
            <a:off x="3048000" y="0"/>
            <a:ext cx="6172200" cy="1219200"/>
          </a:xfrm>
        </p:spPr>
        <p:txBody>
          <a:bodyPr>
            <a:normAutofit/>
          </a:bodyPr>
          <a:lstStyle/>
          <a:p>
            <a:pPr algn="ctr"/>
            <a:br>
              <a:rPr lang="en-US" sz="2800" dirty="0"/>
            </a:br>
            <a:r>
              <a:rPr lang="en-US" sz="2800" b="1" dirty="0"/>
              <a:t>Changes Facing Managers</a:t>
            </a:r>
            <a:endParaRPr lang="en-US" sz="2800" b="1" dirty="0">
              <a:latin typeface="Calibri" pitchFamily="34" charset="0"/>
            </a:endParaRPr>
          </a:p>
        </p:txBody>
      </p:sp>
      <p:pic>
        <p:nvPicPr>
          <p:cNvPr id="66562" name="Picture 2"/>
          <p:cNvPicPr>
            <a:picLocks noChangeAspect="1" noChangeArrowheads="1"/>
          </p:cNvPicPr>
          <p:nvPr/>
        </p:nvPicPr>
        <p:blipFill>
          <a:blip r:embed="rId3" cstate="print"/>
          <a:srcRect/>
          <a:stretch>
            <a:fillRect/>
          </a:stretch>
        </p:blipFill>
        <p:spPr bwMode="auto">
          <a:xfrm>
            <a:off x="567489" y="1443789"/>
            <a:ext cx="11057021" cy="5095496"/>
          </a:xfrm>
          <a:prstGeom prst="rect">
            <a:avLst/>
          </a:prstGeom>
          <a:noFill/>
          <a:ln w="9525">
            <a:noFill/>
            <a:miter lim="800000"/>
            <a:headEnd/>
            <a:tailEnd/>
          </a:ln>
        </p:spPr>
      </p:pic>
    </p:spTree>
    <p:extLst>
      <p:ext uri="{BB962C8B-B14F-4D97-AF65-F5344CB8AC3E}">
        <p14:creationId xmlns:p14="http://schemas.microsoft.com/office/powerpoint/2010/main" val="348243997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1524000" y="1600200"/>
            <a:ext cx="9144000" cy="4353990"/>
          </a:xfrm>
          <a:prstGeom prst="rect">
            <a:avLst/>
          </a:prstGeom>
        </p:spPr>
      </p:pic>
      <p:sp>
        <p:nvSpPr>
          <p:cNvPr id="10" name="Rectangle 2"/>
          <p:cNvSpPr txBox="1">
            <a:spLocks noChangeArrowheads="1"/>
          </p:cNvSpPr>
          <p:nvPr/>
        </p:nvSpPr>
        <p:spPr>
          <a:xfrm>
            <a:off x="2209800" y="274638"/>
            <a:ext cx="7772400" cy="1143000"/>
          </a:xfrm>
          <a:prstGeom prst="rect">
            <a:avLst/>
          </a:prstGeom>
        </p:spPr>
        <p:txBody>
          <a:bodyPr vert="horz" lIns="0" tIns="45720" rIns="0" bIns="45720" rtlCol="0" anchor="ctr">
            <a:normAutofit fontScale="97500" lnSpcReduction="10000"/>
          </a:bodyPr>
          <a:lstStyle>
            <a:lvl1pPr algn="l" defTabSz="914400" rtl="0" eaLnBrk="1" latinLnBrk="0" hangingPunct="1">
              <a:spcBef>
                <a:spcPct val="0"/>
              </a:spcBef>
              <a:buNone/>
              <a:defRPr sz="3600" kern="1200" cap="all" baseline="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br>
              <a:rPr lang="en-US" b="1" dirty="0"/>
            </a:br>
            <a:r>
              <a:rPr lang="en-US" b="1" dirty="0"/>
              <a:t> Organization as an Open System</a:t>
            </a:r>
            <a:endParaRPr lang="en-US" b="1" dirty="0">
              <a:latin typeface="Calibri" pitchFamily="34" charset="0"/>
            </a:endParaRPr>
          </a:p>
        </p:txBody>
      </p:sp>
    </p:spTree>
    <p:extLst>
      <p:ext uri="{BB962C8B-B14F-4D97-AF65-F5344CB8AC3E}">
        <p14:creationId xmlns:p14="http://schemas.microsoft.com/office/powerpoint/2010/main" val="294200780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3"/>
          <p:cNvSpPr txBox="1">
            <a:spLocks/>
          </p:cNvSpPr>
          <p:nvPr/>
        </p:nvSpPr>
        <p:spPr bwMode="auto">
          <a:xfrm>
            <a:off x="1981200" y="1426738"/>
            <a:ext cx="8229600" cy="4525963"/>
          </a:xfrm>
          <a:prstGeom prst="rect">
            <a:avLst/>
          </a:prstGeom>
          <a:noFill/>
          <a:ln w="9525">
            <a:noFill/>
            <a:miter lim="800000"/>
            <a:headEnd/>
            <a:tailEnd/>
          </a:ln>
        </p:spPr>
        <p:txBody>
          <a:bodyPr/>
          <a:lstStyle/>
          <a:p>
            <a:pPr marL="342900" indent="-342900" eaLnBrk="0" hangingPunct="0">
              <a:spcBef>
                <a:spcPct val="20000"/>
              </a:spcBef>
              <a:buFont typeface="Arial" charset="0"/>
              <a:buChar char="•"/>
            </a:pPr>
            <a:r>
              <a:rPr lang="en-US" sz="3200" b="1" dirty="0"/>
              <a:t>Contingency approach </a:t>
            </a:r>
            <a:r>
              <a:rPr lang="en-US" sz="3200" dirty="0"/>
              <a:t>–</a:t>
            </a:r>
            <a:r>
              <a:rPr lang="en-US" sz="3200" b="1" dirty="0"/>
              <a:t> </a:t>
            </a:r>
            <a:r>
              <a:rPr lang="en-US" sz="3200" dirty="0"/>
              <a:t>a management approach that recognizes organizations as different, which means they face different situations (contingencies) and require different ways of managing.</a:t>
            </a:r>
          </a:p>
        </p:txBody>
      </p:sp>
      <p:sp>
        <p:nvSpPr>
          <p:cNvPr id="11" name="Rectangle 2"/>
          <p:cNvSpPr txBox="1">
            <a:spLocks noChangeArrowheads="1"/>
          </p:cNvSpPr>
          <p:nvPr/>
        </p:nvSpPr>
        <p:spPr>
          <a:xfrm>
            <a:off x="2209800" y="274638"/>
            <a:ext cx="7772400" cy="1143000"/>
          </a:xfrm>
          <a:prstGeom prst="rect">
            <a:avLst/>
          </a:prstGeom>
        </p:spPr>
        <p:txBody>
          <a:bodyPr vert="horz" lIns="0" tIns="45720" rIns="0" bIns="45720" rtlCol="0" anchor="ctr">
            <a:normAutofit/>
          </a:bodyPr>
          <a:lstStyle>
            <a:lvl1pPr algn="l" defTabSz="914400" rtl="0" eaLnBrk="1" latinLnBrk="0" hangingPunct="1">
              <a:spcBef>
                <a:spcPct val="0"/>
              </a:spcBef>
              <a:buNone/>
              <a:defRPr sz="3600" kern="1200" cap="all" baseline="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US" b="1" dirty="0"/>
              <a:t>The Contingency Approach</a:t>
            </a:r>
            <a:endParaRPr lang="en-US" b="1" dirty="0">
              <a:latin typeface="Calibri" pitchFamily="34" charset="0"/>
            </a:endParaRPr>
          </a:p>
        </p:txBody>
      </p:sp>
    </p:spTree>
    <p:extLst>
      <p:ext uri="{BB962C8B-B14F-4D97-AF65-F5344CB8AC3E}">
        <p14:creationId xmlns:p14="http://schemas.microsoft.com/office/powerpoint/2010/main" val="164224806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6802" name="Picture 2"/>
          <p:cNvPicPr>
            <a:picLocks noChangeAspect="1" noChangeArrowheads="1"/>
          </p:cNvPicPr>
          <p:nvPr/>
        </p:nvPicPr>
        <p:blipFill>
          <a:blip r:embed="rId3" cstate="print"/>
          <a:srcRect b="1656"/>
          <a:stretch>
            <a:fillRect/>
          </a:stretch>
        </p:blipFill>
        <p:spPr bwMode="auto">
          <a:xfrm>
            <a:off x="1833084" y="1648326"/>
            <a:ext cx="8820150" cy="4006289"/>
          </a:xfrm>
          <a:prstGeom prst="rect">
            <a:avLst/>
          </a:prstGeom>
          <a:noFill/>
          <a:ln w="9525">
            <a:noFill/>
            <a:miter lim="800000"/>
            <a:headEnd/>
            <a:tailEnd/>
          </a:ln>
        </p:spPr>
      </p:pic>
      <p:sp>
        <p:nvSpPr>
          <p:cNvPr id="11" name="Rectangle 2"/>
          <p:cNvSpPr txBox="1">
            <a:spLocks noChangeArrowheads="1"/>
          </p:cNvSpPr>
          <p:nvPr/>
        </p:nvSpPr>
        <p:spPr>
          <a:xfrm>
            <a:off x="2209800" y="274638"/>
            <a:ext cx="7772400" cy="1143000"/>
          </a:xfrm>
          <a:prstGeom prst="rect">
            <a:avLst/>
          </a:prstGeom>
        </p:spPr>
        <p:txBody>
          <a:bodyPr vert="horz" lIns="0" tIns="45720" rIns="0" bIns="45720" rtlCol="0" anchor="ctr">
            <a:normAutofit fontScale="97500" lnSpcReduction="10000"/>
          </a:bodyPr>
          <a:lstStyle>
            <a:lvl1pPr algn="l" defTabSz="914400" rtl="0" eaLnBrk="1" latinLnBrk="0" hangingPunct="1">
              <a:spcBef>
                <a:spcPct val="0"/>
              </a:spcBef>
              <a:buNone/>
              <a:defRPr sz="3600" kern="1200" cap="all" baseline="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br>
              <a:rPr lang="en-US" b="1" dirty="0"/>
            </a:br>
            <a:r>
              <a:rPr lang="en-US" b="1" dirty="0"/>
              <a:t>Popular Contingency Variables</a:t>
            </a:r>
            <a:endParaRPr lang="en-US" b="1" dirty="0">
              <a:latin typeface="Calibri" pitchFamily="34" charset="0"/>
            </a:endParaRPr>
          </a:p>
        </p:txBody>
      </p:sp>
    </p:spTree>
    <p:extLst>
      <p:ext uri="{BB962C8B-B14F-4D97-AF65-F5344CB8AC3E}">
        <p14:creationId xmlns:p14="http://schemas.microsoft.com/office/powerpoint/2010/main" val="225128896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207819" y="2338244"/>
            <a:ext cx="11845636" cy="1998230"/>
          </a:xfrm>
        </p:spPr>
        <p:txBody>
          <a:bodyPr/>
          <a:lstStyle/>
          <a:p>
            <a:pPr marL="0" lvl="0" indent="0" algn="ctr">
              <a:buNone/>
            </a:pPr>
            <a:r>
              <a:rPr lang="en-GB" sz="7200" dirty="0">
                <a:solidFill>
                  <a:prstClr val="black"/>
                </a:solidFill>
              </a:rPr>
              <a:t>Issues associated with culture </a:t>
            </a:r>
            <a:endParaRPr lang="en-GB" dirty="0">
              <a:solidFill>
                <a:prstClr val="black"/>
              </a:solidFill>
            </a:endParaRPr>
          </a:p>
          <a:p>
            <a:endParaRPr lang="en-GB" dirty="0"/>
          </a:p>
        </p:txBody>
      </p:sp>
    </p:spTree>
    <p:extLst>
      <p:ext uri="{BB962C8B-B14F-4D97-AF65-F5344CB8AC3E}">
        <p14:creationId xmlns:p14="http://schemas.microsoft.com/office/powerpoint/2010/main" val="370645041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dirty="0"/>
              <a:t>Reading an Organization’s Culture:  </a:t>
            </a:r>
            <a:r>
              <a:rPr lang="en-US" sz="3100" dirty="0"/>
              <a:t>Find One Where You'll Be Happy</a:t>
            </a:r>
          </a:p>
        </p:txBody>
      </p:sp>
      <p:sp>
        <p:nvSpPr>
          <p:cNvPr id="3" name="Content Placeholder 2"/>
          <p:cNvSpPr>
            <a:spLocks noGrp="1"/>
          </p:cNvSpPr>
          <p:nvPr>
            <p:ph idx="1"/>
          </p:nvPr>
        </p:nvSpPr>
        <p:spPr/>
        <p:txBody>
          <a:bodyPr>
            <a:normAutofit/>
          </a:bodyPr>
          <a:lstStyle/>
          <a:p>
            <a:pPr algn="ctr">
              <a:buNone/>
            </a:pPr>
            <a:r>
              <a:rPr lang="en-US" sz="3200" b="1" i="1" dirty="0"/>
              <a:t>“A key to success in</a:t>
            </a:r>
          </a:p>
          <a:p>
            <a:pPr algn="ctr">
              <a:buNone/>
            </a:pPr>
            <a:r>
              <a:rPr lang="en-US" sz="3200" b="1" i="1" dirty="0"/>
              <a:t>management and in your</a:t>
            </a:r>
          </a:p>
          <a:p>
            <a:pPr algn="ctr">
              <a:buNone/>
            </a:pPr>
            <a:r>
              <a:rPr lang="en-US" sz="3200" b="1" i="1" dirty="0"/>
              <a:t>career is knowing how to</a:t>
            </a:r>
          </a:p>
          <a:p>
            <a:pPr algn="ctr">
              <a:buNone/>
            </a:pPr>
            <a:r>
              <a:rPr lang="en-US" sz="3200" b="1" i="1" dirty="0"/>
              <a:t>“read” an organization’s</a:t>
            </a:r>
          </a:p>
          <a:p>
            <a:pPr algn="ctr">
              <a:buNone/>
            </a:pPr>
            <a:r>
              <a:rPr lang="en-US" sz="3200" b="1" i="1" dirty="0"/>
              <a:t>culture so you can find one</a:t>
            </a:r>
          </a:p>
          <a:p>
            <a:pPr algn="ctr">
              <a:buNone/>
            </a:pPr>
            <a:r>
              <a:rPr lang="en-US" sz="3200" b="1" i="1" dirty="0"/>
              <a:t>in which you’ll be happy.”</a:t>
            </a:r>
            <a:endParaRPr lang="en-US" sz="3200" dirty="0"/>
          </a:p>
        </p:txBody>
      </p:sp>
    </p:spTree>
    <p:extLst>
      <p:ext uri="{BB962C8B-B14F-4D97-AF65-F5344CB8AC3E}">
        <p14:creationId xmlns:p14="http://schemas.microsoft.com/office/powerpoint/2010/main" val="302970730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t>Scanning the Environment</a:t>
            </a:r>
          </a:p>
        </p:txBody>
      </p:sp>
      <p:sp>
        <p:nvSpPr>
          <p:cNvPr id="3" name="Content Placeholder 2"/>
          <p:cNvSpPr>
            <a:spLocks noGrp="1"/>
          </p:cNvSpPr>
          <p:nvPr>
            <p:ph idx="1"/>
          </p:nvPr>
        </p:nvSpPr>
        <p:spPr/>
        <p:txBody>
          <a:bodyPr/>
          <a:lstStyle/>
          <a:p>
            <a:r>
              <a:rPr lang="en-US" b="1" i="1" dirty="0"/>
              <a:t>Do background work. Check out the company’s Web site.</a:t>
            </a:r>
          </a:p>
          <a:p>
            <a:r>
              <a:rPr lang="en-US" i="1" dirty="0"/>
              <a:t>What impression do you get from it? Are corporate values listed? Mission Statement? </a:t>
            </a:r>
          </a:p>
          <a:p>
            <a:r>
              <a:rPr lang="en-US" b="1" i="1" dirty="0"/>
              <a:t>Observe the physical surroundings and corporate symbols.</a:t>
            </a:r>
          </a:p>
          <a:p>
            <a:r>
              <a:rPr lang="en-US" i="1" dirty="0"/>
              <a:t>Notice visible symbols of organizational culture, such as, logos, signs, posters, pictures, photos, style of dress, etc.</a:t>
            </a:r>
          </a:p>
          <a:p>
            <a:r>
              <a:rPr lang="en-US" b="1" i="1" dirty="0"/>
              <a:t>How would you characterize the people who work there ? </a:t>
            </a:r>
            <a:r>
              <a:rPr lang="en-US" i="1" dirty="0"/>
              <a:t>Are they formal? Casual? Serious? Jovial? Open?</a:t>
            </a:r>
          </a:p>
        </p:txBody>
      </p:sp>
    </p:spTree>
    <p:extLst>
      <p:ext uri="{BB962C8B-B14F-4D97-AF65-F5344CB8AC3E}">
        <p14:creationId xmlns:p14="http://schemas.microsoft.com/office/powerpoint/2010/main" val="343984518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br>
              <a:rPr lang="en-US" sz="2800" b="1" dirty="0"/>
            </a:br>
            <a:r>
              <a:rPr lang="en-US" sz="2800" b="1" dirty="0"/>
              <a:t>Environmental Uncertainty Matrix</a:t>
            </a:r>
          </a:p>
        </p:txBody>
      </p:sp>
      <p:pic>
        <p:nvPicPr>
          <p:cNvPr id="7" name="Picture 2"/>
          <p:cNvPicPr>
            <a:picLocks noGrp="1" noChangeAspect="1" noChangeArrowheads="1"/>
          </p:cNvPicPr>
          <p:nvPr>
            <p:ph idx="1"/>
          </p:nvPr>
        </p:nvPicPr>
        <p:blipFill>
          <a:blip r:embed="rId2" cstate="print"/>
          <a:stretch>
            <a:fillRect/>
          </a:stretch>
        </p:blipFill>
        <p:spPr bwMode="auto">
          <a:xfrm>
            <a:off x="926433" y="1652588"/>
            <a:ext cx="10696072" cy="4062412"/>
          </a:xfrm>
          <a:prstGeom prst="rect">
            <a:avLst/>
          </a:prstGeom>
          <a:noFill/>
          <a:ln w="9525">
            <a:noFill/>
            <a:miter lim="800000"/>
            <a:headEnd/>
            <a:tailEnd/>
          </a:ln>
        </p:spPr>
      </p:pic>
    </p:spTree>
    <p:extLst>
      <p:ext uri="{BB962C8B-B14F-4D97-AF65-F5344CB8AC3E}">
        <p14:creationId xmlns:p14="http://schemas.microsoft.com/office/powerpoint/2010/main" val="205575834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br>
              <a:rPr lang="en-US" b="1" dirty="0"/>
            </a:br>
            <a:r>
              <a:rPr lang="en-US" b="1" dirty="0"/>
              <a:t>Organizational Stakeholders</a:t>
            </a:r>
          </a:p>
        </p:txBody>
      </p:sp>
      <p:pic>
        <p:nvPicPr>
          <p:cNvPr id="2050" name="Picture 2"/>
          <p:cNvPicPr>
            <a:picLocks noGrp="1" noChangeAspect="1" noChangeArrowheads="1"/>
          </p:cNvPicPr>
          <p:nvPr>
            <p:ph idx="1"/>
          </p:nvPr>
        </p:nvPicPr>
        <p:blipFill>
          <a:blip r:embed="rId2" cstate="print"/>
          <a:stretch>
            <a:fillRect/>
          </a:stretch>
        </p:blipFill>
        <p:spPr bwMode="auto">
          <a:xfrm>
            <a:off x="1335505" y="1685925"/>
            <a:ext cx="9709483" cy="3562350"/>
          </a:xfrm>
          <a:prstGeom prst="rect">
            <a:avLst/>
          </a:prstGeom>
          <a:noFill/>
          <a:ln w="9525">
            <a:noFill/>
            <a:miter lim="800000"/>
            <a:headEnd/>
            <a:tailEnd/>
          </a:ln>
        </p:spPr>
      </p:pic>
    </p:spTree>
    <p:extLst>
      <p:ext uri="{BB962C8B-B14F-4D97-AF65-F5344CB8AC3E}">
        <p14:creationId xmlns:p14="http://schemas.microsoft.com/office/powerpoint/2010/main" val="251518410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b="1" dirty="0"/>
              <a:t>The benefits of good stakeholder relationships</a:t>
            </a:r>
          </a:p>
        </p:txBody>
      </p:sp>
      <p:sp>
        <p:nvSpPr>
          <p:cNvPr id="3" name="Content Placeholder 2"/>
          <p:cNvSpPr>
            <a:spLocks noGrp="1"/>
          </p:cNvSpPr>
          <p:nvPr>
            <p:ph idx="1"/>
          </p:nvPr>
        </p:nvSpPr>
        <p:spPr/>
        <p:txBody>
          <a:bodyPr>
            <a:normAutofit/>
          </a:bodyPr>
          <a:lstStyle/>
          <a:p>
            <a:r>
              <a:rPr lang="en-US" sz="3200" dirty="0"/>
              <a:t>Improved predictability of environmental changes</a:t>
            </a:r>
          </a:p>
          <a:p>
            <a:r>
              <a:rPr lang="en-US" sz="3200" dirty="0"/>
              <a:t>Increased successful innovations</a:t>
            </a:r>
          </a:p>
          <a:p>
            <a:r>
              <a:rPr lang="en-US" sz="3200" dirty="0"/>
              <a:t>Increased trust among stakeholders</a:t>
            </a:r>
          </a:p>
          <a:p>
            <a:r>
              <a:rPr lang="en-US" sz="3200" dirty="0"/>
              <a:t>Greater organizational flexibility to reduce the impact of change </a:t>
            </a:r>
          </a:p>
        </p:txBody>
      </p:sp>
    </p:spTree>
    <p:extLst>
      <p:ext uri="{BB962C8B-B14F-4D97-AF65-F5344CB8AC3E}">
        <p14:creationId xmlns:p14="http://schemas.microsoft.com/office/powerpoint/2010/main" val="396147926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2954" y="226580"/>
            <a:ext cx="10938164" cy="1325563"/>
          </a:xfrm>
        </p:spPr>
        <p:txBody>
          <a:bodyPr>
            <a:normAutofit/>
          </a:bodyPr>
          <a:lstStyle/>
          <a:p>
            <a:pPr algn="ctr"/>
            <a:r>
              <a:rPr lang="en-US" sz="3600" dirty="0"/>
              <a:t>Organizational Culture:  constraints and Challenges</a:t>
            </a:r>
          </a:p>
        </p:txBody>
      </p:sp>
      <p:sp>
        <p:nvSpPr>
          <p:cNvPr id="3" name="Content Placeholder 2"/>
          <p:cNvSpPr>
            <a:spLocks noGrp="1"/>
          </p:cNvSpPr>
          <p:nvPr>
            <p:ph idx="1"/>
          </p:nvPr>
        </p:nvSpPr>
        <p:spPr>
          <a:xfrm>
            <a:off x="644236" y="1690688"/>
            <a:ext cx="10515600" cy="3255385"/>
          </a:xfrm>
        </p:spPr>
        <p:txBody>
          <a:bodyPr>
            <a:normAutofit/>
          </a:bodyPr>
          <a:lstStyle/>
          <a:p>
            <a:r>
              <a:rPr lang="en-US" dirty="0"/>
              <a:t>Just as each individual has a unique personality — traits and characteristics influence the way we act and interact with others.  An organization, too, has a personality, which is referred to as organizational culture.</a:t>
            </a:r>
          </a:p>
          <a:p>
            <a:r>
              <a:rPr lang="en-US" dirty="0"/>
              <a:t>An organization’s culture can make employees feel included, empowered, and supported or it can make them feel the opposite. </a:t>
            </a:r>
          </a:p>
        </p:txBody>
      </p:sp>
    </p:spTree>
    <p:extLst>
      <p:ext uri="{BB962C8B-B14F-4D97-AF65-F5344CB8AC3E}">
        <p14:creationId xmlns:p14="http://schemas.microsoft.com/office/powerpoint/2010/main" val="45469406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t>Organizational culture</a:t>
            </a:r>
          </a:p>
        </p:txBody>
      </p:sp>
      <p:sp>
        <p:nvSpPr>
          <p:cNvPr id="3" name="Content Placeholder 2"/>
          <p:cNvSpPr>
            <a:spLocks noGrp="1"/>
          </p:cNvSpPr>
          <p:nvPr>
            <p:ph idx="1"/>
          </p:nvPr>
        </p:nvSpPr>
        <p:spPr>
          <a:xfrm>
            <a:off x="385011" y="1447801"/>
            <a:ext cx="11658600" cy="4400908"/>
          </a:xfrm>
        </p:spPr>
        <p:txBody>
          <a:bodyPr>
            <a:normAutofit lnSpcReduction="10000"/>
          </a:bodyPr>
          <a:lstStyle/>
          <a:p>
            <a:r>
              <a:rPr lang="en-US" sz="2600" dirty="0"/>
              <a:t>Organizational Culture —The shared values, principles,  traditions, and ways of doing things that influence the way organizational members act and that distinguish the organization from other organizations.</a:t>
            </a:r>
          </a:p>
          <a:p>
            <a:r>
              <a:rPr lang="en-US" sz="2600" dirty="0"/>
              <a:t>Cultural Values and practices evolve over time.</a:t>
            </a:r>
          </a:p>
          <a:p>
            <a:r>
              <a:rPr lang="en-US" sz="2600" dirty="0"/>
              <a:t>Organizational Culture is:</a:t>
            </a:r>
          </a:p>
          <a:p>
            <a:pPr lvl="2"/>
            <a:r>
              <a:rPr lang="en-US" sz="2600" dirty="0"/>
              <a:t>Perception — based on employee experience within the organization.</a:t>
            </a:r>
          </a:p>
          <a:p>
            <a:pPr lvl="2"/>
            <a:r>
              <a:rPr lang="en-US" sz="2600" dirty="0"/>
              <a:t>Descriptive — how members describe it.</a:t>
            </a:r>
          </a:p>
          <a:p>
            <a:pPr lvl="2"/>
            <a:r>
              <a:rPr lang="en-US" sz="2600" dirty="0"/>
              <a:t>Shared — employees share perception and experiences.</a:t>
            </a:r>
          </a:p>
          <a:p>
            <a:r>
              <a:rPr lang="en-US" sz="2600" dirty="0"/>
              <a:t>Research suggests seven dimensions of culture that seem to capture the essence of an organization’s culture.   These dimensions are shown in Exhibit 3-5 and range from low to high.</a:t>
            </a:r>
          </a:p>
          <a:p>
            <a:pPr lvl="2"/>
            <a:endParaRPr lang="en-US" sz="2600" dirty="0"/>
          </a:p>
          <a:p>
            <a:endParaRPr lang="en-US" dirty="0"/>
          </a:p>
          <a:p>
            <a:pPr lvl="2"/>
            <a:endParaRPr lang="en-US" dirty="0"/>
          </a:p>
          <a:p>
            <a:pPr marL="925830" lvl="1" indent="-457200"/>
            <a:endParaRPr lang="en-US" dirty="0"/>
          </a:p>
          <a:p>
            <a:endParaRPr lang="en-US" dirty="0"/>
          </a:p>
        </p:txBody>
      </p:sp>
    </p:spTree>
    <p:extLst>
      <p:ext uri="{BB962C8B-B14F-4D97-AF65-F5344CB8AC3E}">
        <p14:creationId xmlns:p14="http://schemas.microsoft.com/office/powerpoint/2010/main" val="196811634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62200" y="228600"/>
            <a:ext cx="7620000" cy="1189038"/>
          </a:xfrm>
        </p:spPr>
        <p:txBody>
          <a:bodyPr>
            <a:normAutofit/>
          </a:bodyPr>
          <a:lstStyle/>
          <a:p>
            <a:pPr algn="ctr"/>
            <a:br>
              <a:rPr lang="en-US" sz="2800" b="1" dirty="0"/>
            </a:br>
            <a:r>
              <a:rPr lang="en-US" sz="2800" b="1" dirty="0"/>
              <a:t>Dimensions of Organizational culture</a:t>
            </a:r>
          </a:p>
        </p:txBody>
      </p:sp>
      <p:sp>
        <p:nvSpPr>
          <p:cNvPr id="7" name="TextBox 6"/>
          <p:cNvSpPr txBox="1"/>
          <p:nvPr/>
        </p:nvSpPr>
        <p:spPr>
          <a:xfrm>
            <a:off x="9677400" y="6400800"/>
            <a:ext cx="762000" cy="261610"/>
          </a:xfrm>
          <a:prstGeom prst="rect">
            <a:avLst/>
          </a:prstGeom>
          <a:noFill/>
        </p:spPr>
        <p:txBody>
          <a:bodyPr wrap="square" rtlCol="0">
            <a:spAutoFit/>
          </a:bodyPr>
          <a:lstStyle/>
          <a:p>
            <a:r>
              <a:rPr lang="en-US" sz="1100" dirty="0">
                <a:latin typeface="Arial"/>
                <a:cs typeface="Arial"/>
              </a:rPr>
              <a:t>3 – 25</a:t>
            </a:r>
          </a:p>
        </p:txBody>
      </p:sp>
      <p:pic>
        <p:nvPicPr>
          <p:cNvPr id="9" name="Picture 8"/>
          <p:cNvPicPr>
            <a:picLocks noChangeAspect="1"/>
          </p:cNvPicPr>
          <p:nvPr/>
        </p:nvPicPr>
        <p:blipFill>
          <a:blip r:embed="rId2"/>
          <a:stretch>
            <a:fillRect/>
          </a:stretch>
        </p:blipFill>
        <p:spPr>
          <a:xfrm>
            <a:off x="757989" y="1371600"/>
            <a:ext cx="11057021" cy="4724400"/>
          </a:xfrm>
          <a:prstGeom prst="rect">
            <a:avLst/>
          </a:prstGeom>
        </p:spPr>
      </p:pic>
      <p:sp>
        <p:nvSpPr>
          <p:cNvPr id="3" name="Footer Placeholder 2"/>
          <p:cNvSpPr>
            <a:spLocks noGrp="1"/>
          </p:cNvSpPr>
          <p:nvPr>
            <p:ph type="ftr" sz="quarter" idx="11"/>
          </p:nvPr>
        </p:nvSpPr>
        <p:spPr/>
        <p:txBody>
          <a:bodyPr/>
          <a:lstStyle/>
          <a:p>
            <a:r>
              <a:rPr lang="en-IN"/>
              <a:t>Copyright © 2016 Pearson Education, Ltd.</a:t>
            </a:r>
            <a:endParaRPr lang="en-US" dirty="0"/>
          </a:p>
        </p:txBody>
      </p:sp>
      <p:sp>
        <p:nvSpPr>
          <p:cNvPr id="5" name="Slide Number Placeholder 4"/>
          <p:cNvSpPr>
            <a:spLocks noGrp="1"/>
          </p:cNvSpPr>
          <p:nvPr>
            <p:ph type="sldNum" sz="quarter" idx="4294967295"/>
          </p:nvPr>
        </p:nvSpPr>
        <p:spPr>
          <a:xfrm>
            <a:off x="9982200" y="6256339"/>
            <a:ext cx="685800" cy="365125"/>
          </a:xfrm>
          <a:prstGeom prst="rect">
            <a:avLst/>
          </a:prstGeom>
        </p:spPr>
        <p:txBody>
          <a:bodyPr/>
          <a:lstStyle/>
          <a:p>
            <a:r>
              <a:rPr lang="en-US"/>
              <a:t>3-</a:t>
            </a:r>
            <a:fld id="{8B37D5FE-740C-46F5-801A-FA5477D9711F}" type="slidenum">
              <a:rPr lang="en-US" smtClean="0"/>
              <a:pPr/>
              <a:t>36</a:t>
            </a:fld>
            <a:endParaRPr lang="en-US" dirty="0"/>
          </a:p>
        </p:txBody>
      </p:sp>
    </p:spTree>
    <p:extLst>
      <p:ext uri="{BB962C8B-B14F-4D97-AF65-F5344CB8AC3E}">
        <p14:creationId xmlns:p14="http://schemas.microsoft.com/office/powerpoint/2010/main" val="405703211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2800" b="1" dirty="0"/>
              <a:t>Contrasting Organizational culture</a:t>
            </a:r>
          </a:p>
        </p:txBody>
      </p:sp>
      <p:sp>
        <p:nvSpPr>
          <p:cNvPr id="3" name="Content Placeholder 2"/>
          <p:cNvSpPr>
            <a:spLocks noGrp="1"/>
          </p:cNvSpPr>
          <p:nvPr>
            <p:ph idx="1"/>
          </p:nvPr>
        </p:nvSpPr>
        <p:spPr>
          <a:xfrm>
            <a:off x="2209800" y="1371600"/>
            <a:ext cx="7772400" cy="4343400"/>
          </a:xfrm>
        </p:spPr>
        <p:txBody>
          <a:bodyPr>
            <a:noAutofit/>
          </a:bodyPr>
          <a:lstStyle/>
          <a:p>
            <a:r>
              <a:rPr lang="en-US" sz="2400" dirty="0"/>
              <a:t>In many organizations, one cultural dimension is often emphasized more than others and essentially shapes the organization’s personality and the way the organization works.</a:t>
            </a:r>
          </a:p>
          <a:p>
            <a:r>
              <a:rPr lang="en-US" sz="2400" dirty="0"/>
              <a:t>For example, Sony Corporation focuses on product innovation and risk-taking.  The company “lives and breaths” innovations, and employees’ behaviors support that goal.  (Product Orientation).</a:t>
            </a:r>
          </a:p>
          <a:p>
            <a:r>
              <a:rPr lang="en-US" sz="2400" dirty="0"/>
              <a:t>Conversely, Southwest  Airlines focuses on it’s employees and has made them a central focus of it’s culture. (People Orientation).</a:t>
            </a:r>
          </a:p>
        </p:txBody>
      </p:sp>
    </p:spTree>
    <p:extLst>
      <p:ext uri="{BB962C8B-B14F-4D97-AF65-F5344CB8AC3E}">
        <p14:creationId xmlns:p14="http://schemas.microsoft.com/office/powerpoint/2010/main" val="138749512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a:bodyPr>
          <a:lstStyle/>
          <a:p>
            <a:pPr algn="ctr"/>
            <a:br>
              <a:rPr lang="en-US" sz="2800" dirty="0"/>
            </a:br>
            <a:r>
              <a:rPr lang="en-US" sz="2800" dirty="0"/>
              <a:t>Contrasting Organizational Culture</a:t>
            </a:r>
          </a:p>
        </p:txBody>
      </p:sp>
      <p:sp>
        <p:nvSpPr>
          <p:cNvPr id="9" name="Text Placeholder 8"/>
          <p:cNvSpPr>
            <a:spLocks noGrp="1"/>
          </p:cNvSpPr>
          <p:nvPr>
            <p:ph type="body" idx="1"/>
          </p:nvPr>
        </p:nvSpPr>
        <p:spPr>
          <a:xfrm>
            <a:off x="2209800" y="1535113"/>
            <a:ext cx="3657600" cy="1055687"/>
          </a:xfrm>
        </p:spPr>
        <p:txBody>
          <a:bodyPr/>
          <a:lstStyle/>
          <a:p>
            <a:endParaRPr lang="en-US" dirty="0"/>
          </a:p>
        </p:txBody>
      </p:sp>
      <p:sp>
        <p:nvSpPr>
          <p:cNvPr id="10" name="Text Placeholder 9"/>
          <p:cNvSpPr>
            <a:spLocks noGrp="1"/>
          </p:cNvSpPr>
          <p:nvPr>
            <p:ph type="body" sz="quarter" idx="3"/>
          </p:nvPr>
        </p:nvSpPr>
        <p:spPr>
          <a:xfrm>
            <a:off x="6324600" y="1535112"/>
            <a:ext cx="3657600" cy="1208088"/>
          </a:xfrm>
        </p:spPr>
        <p:txBody>
          <a:bodyPr/>
          <a:lstStyle/>
          <a:p>
            <a:endParaRPr lang="en-US" dirty="0"/>
          </a:p>
        </p:txBody>
      </p:sp>
      <p:sp>
        <p:nvSpPr>
          <p:cNvPr id="13" name="Content Placeholder 12"/>
          <p:cNvSpPr>
            <a:spLocks noGrp="1"/>
          </p:cNvSpPr>
          <p:nvPr>
            <p:ph sz="quarter" idx="4294967295"/>
          </p:nvPr>
        </p:nvSpPr>
        <p:spPr>
          <a:xfrm>
            <a:off x="2209800" y="3124200"/>
            <a:ext cx="3657600" cy="2286000"/>
          </a:xfrm>
          <a:prstGeom prst="rect">
            <a:avLst/>
          </a:prstGeom>
        </p:spPr>
        <p:txBody>
          <a:bodyPr>
            <a:normAutofit lnSpcReduction="10000"/>
          </a:bodyPr>
          <a:lstStyle/>
          <a:p>
            <a:r>
              <a:rPr lang="en-US" sz="2000" dirty="0"/>
              <a:t>Risk-taking and change discouraged</a:t>
            </a:r>
          </a:p>
          <a:p>
            <a:r>
              <a:rPr lang="en-US" sz="2000" dirty="0"/>
              <a:t>Creativity discouraged </a:t>
            </a:r>
          </a:p>
          <a:p>
            <a:r>
              <a:rPr lang="en-US" sz="2000" dirty="0"/>
              <a:t>Close managerial supervision</a:t>
            </a:r>
          </a:p>
          <a:p>
            <a:r>
              <a:rPr lang="en-US" sz="2000" dirty="0"/>
              <a:t>Work activities designed around the individual employee</a:t>
            </a:r>
          </a:p>
        </p:txBody>
      </p:sp>
      <p:sp>
        <p:nvSpPr>
          <p:cNvPr id="11" name="Content Placeholder 10"/>
          <p:cNvSpPr>
            <a:spLocks noGrp="1"/>
          </p:cNvSpPr>
          <p:nvPr>
            <p:ph sz="quarter" idx="4294967295"/>
          </p:nvPr>
        </p:nvSpPr>
        <p:spPr>
          <a:xfrm>
            <a:off x="6324600" y="3124200"/>
            <a:ext cx="3657600" cy="2286000"/>
          </a:xfrm>
          <a:prstGeom prst="rect">
            <a:avLst/>
          </a:prstGeom>
        </p:spPr>
        <p:txBody>
          <a:bodyPr/>
          <a:lstStyle/>
          <a:p>
            <a:r>
              <a:rPr lang="en-US" sz="2000" dirty="0"/>
              <a:t>Risk-taking and change rewarded</a:t>
            </a:r>
          </a:p>
          <a:p>
            <a:r>
              <a:rPr lang="en-US" sz="2000" dirty="0"/>
              <a:t>Creativity and innovation rewarded</a:t>
            </a:r>
          </a:p>
          <a:p>
            <a:r>
              <a:rPr lang="en-US" sz="2000" dirty="0"/>
              <a:t>Management trusts employees</a:t>
            </a:r>
          </a:p>
          <a:p>
            <a:r>
              <a:rPr lang="en-US" sz="2000" dirty="0"/>
              <a:t>Work designed around teams</a:t>
            </a:r>
          </a:p>
        </p:txBody>
      </p:sp>
      <p:pic>
        <p:nvPicPr>
          <p:cNvPr id="4099" name="Picture 3"/>
          <p:cNvPicPr>
            <a:picLocks noChangeAspect="1" noChangeArrowheads="1"/>
          </p:cNvPicPr>
          <p:nvPr/>
        </p:nvPicPr>
        <p:blipFill>
          <a:blip r:embed="rId2" cstate="print"/>
          <a:srcRect/>
          <a:stretch>
            <a:fillRect/>
          </a:stretch>
        </p:blipFill>
        <p:spPr bwMode="auto">
          <a:xfrm>
            <a:off x="2209802" y="1524000"/>
            <a:ext cx="3809999" cy="1295400"/>
          </a:xfrm>
          <a:prstGeom prst="rect">
            <a:avLst/>
          </a:prstGeom>
          <a:noFill/>
          <a:ln w="9525">
            <a:noFill/>
            <a:miter lim="800000"/>
            <a:headEnd/>
            <a:tailEnd/>
          </a:ln>
        </p:spPr>
      </p:pic>
      <p:pic>
        <p:nvPicPr>
          <p:cNvPr id="4101" name="Picture 5"/>
          <p:cNvPicPr>
            <a:picLocks noChangeAspect="1" noChangeArrowheads="1"/>
          </p:cNvPicPr>
          <p:nvPr/>
        </p:nvPicPr>
        <p:blipFill>
          <a:blip r:embed="rId3" cstate="print"/>
          <a:srcRect/>
          <a:stretch>
            <a:fillRect/>
          </a:stretch>
        </p:blipFill>
        <p:spPr bwMode="auto">
          <a:xfrm>
            <a:off x="6324600" y="1524002"/>
            <a:ext cx="3657600" cy="1447799"/>
          </a:xfrm>
          <a:prstGeom prst="rect">
            <a:avLst/>
          </a:prstGeom>
          <a:noFill/>
          <a:ln w="9525">
            <a:noFill/>
            <a:miter lim="800000"/>
            <a:headEnd/>
            <a:tailEnd/>
          </a:ln>
        </p:spPr>
      </p:pic>
      <p:sp>
        <p:nvSpPr>
          <p:cNvPr id="4" name="Slide Number Placeholder 3"/>
          <p:cNvSpPr>
            <a:spLocks noGrp="1"/>
          </p:cNvSpPr>
          <p:nvPr>
            <p:ph type="sldNum" sz="quarter" idx="4"/>
          </p:nvPr>
        </p:nvSpPr>
        <p:spPr/>
        <p:txBody>
          <a:bodyPr/>
          <a:lstStyle/>
          <a:p>
            <a:pPr marL="0" indent="0">
              <a:buNone/>
            </a:pPr>
            <a:endParaRPr lang="en-US" dirty="0"/>
          </a:p>
        </p:txBody>
      </p:sp>
    </p:spTree>
    <p:extLst>
      <p:ext uri="{BB962C8B-B14F-4D97-AF65-F5344CB8AC3E}">
        <p14:creationId xmlns:p14="http://schemas.microsoft.com/office/powerpoint/2010/main" val="235183958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0" y="228600"/>
            <a:ext cx="7772400" cy="1143000"/>
          </a:xfrm>
        </p:spPr>
        <p:txBody>
          <a:bodyPr>
            <a:normAutofit fontScale="90000"/>
          </a:bodyPr>
          <a:lstStyle/>
          <a:p>
            <a:pPr algn="ctr"/>
            <a:br>
              <a:rPr lang="en-US" b="1" dirty="0"/>
            </a:br>
            <a:r>
              <a:rPr lang="en-US" b="1" dirty="0"/>
              <a:t>Strong  Versus  Weak Cultures</a:t>
            </a:r>
          </a:p>
        </p:txBody>
      </p:sp>
      <p:pic>
        <p:nvPicPr>
          <p:cNvPr id="5122" name="Picture 2"/>
          <p:cNvPicPr>
            <a:picLocks noGrp="1" noChangeAspect="1" noChangeArrowheads="1"/>
          </p:cNvPicPr>
          <p:nvPr>
            <p:ph idx="1"/>
          </p:nvPr>
        </p:nvPicPr>
        <p:blipFill>
          <a:blip r:embed="rId2" cstate="print"/>
          <a:stretch>
            <a:fillRect/>
          </a:stretch>
        </p:blipFill>
        <p:spPr bwMode="auto">
          <a:xfrm>
            <a:off x="806117" y="1371600"/>
            <a:ext cx="10696072" cy="4080293"/>
          </a:xfrm>
          <a:prstGeom prst="rect">
            <a:avLst/>
          </a:prstGeom>
          <a:noFill/>
          <a:ln w="9525">
            <a:noFill/>
            <a:miter lim="800000"/>
            <a:headEnd/>
            <a:tailEnd/>
          </a:ln>
        </p:spPr>
      </p:pic>
    </p:spTree>
    <p:extLst>
      <p:ext uri="{BB962C8B-B14F-4D97-AF65-F5344CB8AC3E}">
        <p14:creationId xmlns:p14="http://schemas.microsoft.com/office/powerpoint/2010/main" val="215710179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rotWithShape="1">
          <a:blip r:embed="rId2"/>
          <a:srcRect l="32641" t="16131" r="17512" b="21619"/>
          <a:stretch/>
        </p:blipFill>
        <p:spPr>
          <a:xfrm>
            <a:off x="94890" y="129397"/>
            <a:ext cx="12097109" cy="6659592"/>
          </a:xfrm>
          <a:prstGeom prst="rect">
            <a:avLst/>
          </a:prstGeom>
        </p:spPr>
      </p:pic>
    </p:spTree>
    <p:extLst>
      <p:ext uri="{BB962C8B-B14F-4D97-AF65-F5344CB8AC3E}">
        <p14:creationId xmlns:p14="http://schemas.microsoft.com/office/powerpoint/2010/main" val="55955512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References </a:t>
            </a:r>
          </a:p>
        </p:txBody>
      </p:sp>
      <p:sp>
        <p:nvSpPr>
          <p:cNvPr id="3" name="Content Placeholder 2"/>
          <p:cNvSpPr>
            <a:spLocks noGrp="1"/>
          </p:cNvSpPr>
          <p:nvPr>
            <p:ph idx="1"/>
          </p:nvPr>
        </p:nvSpPr>
        <p:spPr>
          <a:xfrm>
            <a:off x="465221" y="1303839"/>
            <a:ext cx="10884568" cy="4250322"/>
          </a:xfrm>
        </p:spPr>
        <p:txBody>
          <a:bodyPr>
            <a:normAutofit fontScale="77500" lnSpcReduction="20000"/>
          </a:bodyPr>
          <a:lstStyle/>
          <a:p>
            <a:r>
              <a:rPr lang="en-US" dirty="0"/>
              <a:t>Cotton, P. and Hart, P. (2011). </a:t>
            </a:r>
            <a:r>
              <a:rPr lang="en-US" i="1" dirty="0"/>
              <a:t>Positive psychology in the workplace | APS</a:t>
            </a:r>
            <a:r>
              <a:rPr lang="en-US" dirty="0"/>
              <a:t>. [online] Psychology.org.au. Available at: https://www.psychology.org.au/publications/inpsych/2011/april/cotton [Accessed 27 Jul. 2018].</a:t>
            </a:r>
          </a:p>
          <a:p>
            <a:r>
              <a:rPr lang="en-US" dirty="0"/>
              <a:t>Carroll, A. and </a:t>
            </a:r>
            <a:r>
              <a:rPr lang="en-US" dirty="0" err="1"/>
              <a:t>Buchholtz</a:t>
            </a:r>
            <a:r>
              <a:rPr lang="en-US" dirty="0"/>
              <a:t>, A. (2015). </a:t>
            </a:r>
            <a:r>
              <a:rPr lang="en-US" i="1" dirty="0"/>
              <a:t>Business &amp; society</a:t>
            </a:r>
            <a:r>
              <a:rPr lang="en-US" dirty="0"/>
              <a:t>. 9th ed. Stamford: </a:t>
            </a:r>
            <a:r>
              <a:rPr lang="en-US" dirty="0" err="1"/>
              <a:t>Cengage</a:t>
            </a:r>
            <a:r>
              <a:rPr lang="en-US" dirty="0"/>
              <a:t> Learning.</a:t>
            </a:r>
          </a:p>
          <a:p>
            <a:pPr fontAlgn="base"/>
            <a:r>
              <a:rPr lang="en-US" dirty="0"/>
              <a:t>Cotton, P  (2012). </a:t>
            </a:r>
            <a:r>
              <a:rPr lang="en-US" i="1" dirty="0"/>
              <a:t>What is Good Work?</a:t>
            </a:r>
            <a:r>
              <a:rPr lang="en-US" dirty="0"/>
              <a:t> </a:t>
            </a:r>
            <a:r>
              <a:rPr lang="en-US" b="1" i="1" dirty="0">
                <a:hlinkClick r:id="rId2" invalidUrl="http:///"/>
              </a:rPr>
              <a:t>http://</a:t>
            </a:r>
            <a:r>
              <a:rPr lang="en-US" b="1" dirty="0"/>
              <a:t> </a:t>
            </a:r>
            <a:r>
              <a:rPr lang="en-US" b="1" i="1" dirty="0">
                <a:hlinkClick r:id="rId3"/>
              </a:rPr>
              <a:t>www.thinkers.sa.gov.au/lib/pdf/MartinSeligman/sowppts/BallC_1210_Cotton.pdf</a:t>
            </a:r>
            <a:endParaRPr lang="en-US" dirty="0"/>
          </a:p>
          <a:p>
            <a:pPr fontAlgn="base"/>
            <a:r>
              <a:rPr lang="en-US" dirty="0"/>
              <a:t>Cotton, P  (2009). </a:t>
            </a:r>
            <a:r>
              <a:rPr lang="en-US" i="1" dirty="0"/>
              <a:t>Current Issues in the Return to Work Management of Psychological Injury.</a:t>
            </a:r>
            <a:r>
              <a:rPr lang="en-US" dirty="0"/>
              <a:t> </a:t>
            </a:r>
            <a:r>
              <a:rPr lang="en-US" b="1" dirty="0">
                <a:hlinkClick r:id="rId4"/>
              </a:rPr>
              <a:t>www.workcover.com/documents.ashx?Id=1614&amp;type=ppt</a:t>
            </a:r>
            <a:endParaRPr lang="en-US" b="1" dirty="0"/>
          </a:p>
          <a:p>
            <a:pPr fontAlgn="base"/>
            <a:r>
              <a:rPr lang="en-GB" dirty="0" err="1"/>
              <a:t>Maund</a:t>
            </a:r>
            <a:r>
              <a:rPr lang="en-GB" dirty="0"/>
              <a:t>, A., </a:t>
            </a:r>
            <a:r>
              <a:rPr lang="en-GB" dirty="0" err="1"/>
              <a:t>Schreik</a:t>
            </a:r>
            <a:r>
              <a:rPr lang="en-GB" dirty="0"/>
              <a:t>, M. and </a:t>
            </a:r>
            <a:r>
              <a:rPr lang="en-GB" dirty="0" err="1"/>
              <a:t>Tinkler</a:t>
            </a:r>
            <a:r>
              <a:rPr lang="en-GB" dirty="0"/>
              <a:t>, P. (2017). </a:t>
            </a:r>
            <a:r>
              <a:rPr lang="en-GB" i="1" dirty="0"/>
              <a:t>Certificate in higher education: Skills for the workplace student yearbook</a:t>
            </a:r>
            <a:r>
              <a:rPr lang="en-GB" dirty="0"/>
              <a:t>. </a:t>
            </a:r>
            <a:r>
              <a:rPr lang="en-GB" dirty="0" err="1"/>
              <a:t>london</a:t>
            </a:r>
            <a:r>
              <a:rPr lang="en-GB" dirty="0"/>
              <a:t>: </a:t>
            </a:r>
            <a:r>
              <a:rPr lang="en-GB" dirty="0" err="1"/>
              <a:t>london</a:t>
            </a:r>
            <a:r>
              <a:rPr lang="en-GB" dirty="0"/>
              <a:t>, pp.181-201.</a:t>
            </a:r>
            <a:endParaRPr lang="en-US" b="1" dirty="0"/>
          </a:p>
          <a:p>
            <a:pPr fontAlgn="base"/>
            <a:r>
              <a:rPr lang="en-US" dirty="0"/>
              <a:t>Robbins, S. and Coulter, M. (2016). </a:t>
            </a:r>
            <a:r>
              <a:rPr lang="en-US" i="1" dirty="0"/>
              <a:t>Management</a:t>
            </a:r>
            <a:r>
              <a:rPr lang="en-US" dirty="0"/>
              <a:t>. 13th ed. Boston [etc.]: Pearson.</a:t>
            </a:r>
            <a:endParaRPr lang="en-US" b="1" dirty="0"/>
          </a:p>
          <a:p>
            <a:pPr fontAlgn="base"/>
            <a:r>
              <a:rPr lang="en-US" dirty="0"/>
              <a:t>Stevenson, W. (2009). </a:t>
            </a:r>
            <a:r>
              <a:rPr lang="en-US" i="1" dirty="0"/>
              <a:t>Operations management</a:t>
            </a:r>
            <a:r>
              <a:rPr lang="en-US" dirty="0"/>
              <a:t>. 9th ed. Boston: McGraw-Hill/Irwin.</a:t>
            </a:r>
          </a:p>
          <a:p>
            <a:pPr marL="0" indent="0" fontAlgn="base">
              <a:buNone/>
            </a:pPr>
            <a:endParaRPr lang="en-US" dirty="0"/>
          </a:p>
          <a:p>
            <a:endParaRPr lang="en-GB" dirty="0"/>
          </a:p>
        </p:txBody>
      </p:sp>
    </p:spTree>
    <p:extLst>
      <p:ext uri="{BB962C8B-B14F-4D97-AF65-F5344CB8AC3E}">
        <p14:creationId xmlns:p14="http://schemas.microsoft.com/office/powerpoint/2010/main" val="332461561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184</TotalTime>
  <Words>2197</Words>
  <Application>Microsoft Office PowerPoint</Application>
  <PresentationFormat>Widescreen</PresentationFormat>
  <Paragraphs>180</Paragraphs>
  <Slides>41</Slides>
  <Notes>16</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41</vt:i4>
      </vt:variant>
    </vt:vector>
  </HeadingPairs>
  <TitlesOfParts>
    <vt:vector size="49" baseType="lpstr">
      <vt:lpstr>arial</vt:lpstr>
      <vt:lpstr>arial</vt:lpstr>
      <vt:lpstr>Calibri</vt:lpstr>
      <vt:lpstr>Calibri Light</vt:lpstr>
      <vt:lpstr>Myriad Pro</vt:lpstr>
      <vt:lpstr>Open Sans</vt:lpstr>
      <vt:lpstr>Office Theme</vt:lpstr>
      <vt:lpstr>20140311PresentationUWTSDTemplate</vt:lpstr>
      <vt:lpstr>PRS</vt:lpstr>
      <vt:lpstr>Lesson Aims</vt:lpstr>
      <vt:lpstr>Positive psychology</vt:lpstr>
      <vt:lpstr>Organisational health</vt:lpstr>
      <vt:lpstr>Positive psychology</vt:lpstr>
      <vt:lpstr>Key drivers of staff wellbeing</vt:lpstr>
      <vt:lpstr>Cultural elements underpinning work team climate </vt:lpstr>
      <vt:lpstr>Impact of Leadership and Cultural Behavior</vt:lpstr>
      <vt:lpstr>Impact of Leadership and Cultural Behaviors</vt:lpstr>
      <vt:lpstr>Supportive Leadership</vt:lpstr>
      <vt:lpstr>High-risk leadership styles</vt:lpstr>
      <vt:lpstr>PowerPoint Presentation</vt:lpstr>
      <vt:lpstr>Who Are Managers?</vt:lpstr>
      <vt:lpstr> Levels of Management</vt:lpstr>
      <vt:lpstr>Classifying Managers</vt:lpstr>
      <vt:lpstr> Characteristics of Organizations</vt:lpstr>
      <vt:lpstr>Effectiveness and Efficiency</vt:lpstr>
      <vt:lpstr>   Efficiency and Effectiveness in Management</vt:lpstr>
      <vt:lpstr> Four Functions of Management</vt:lpstr>
      <vt:lpstr> Mintzberg’s Managerial Roles</vt:lpstr>
      <vt:lpstr>Skills Managers Need</vt:lpstr>
      <vt:lpstr> Skills Needed at Different  Managerial Levels</vt:lpstr>
      <vt:lpstr> Important Managerial Levels (Sources of possible issues) </vt:lpstr>
      <vt:lpstr> Changes Facing Managers</vt:lpstr>
      <vt:lpstr>PowerPoint Presentation</vt:lpstr>
      <vt:lpstr>PowerPoint Presentation</vt:lpstr>
      <vt:lpstr>PowerPoint Presentation</vt:lpstr>
      <vt:lpstr>PowerPoint Presentation</vt:lpstr>
      <vt:lpstr>Reading an Organization’s Culture:  Find One Where You'll Be Happy</vt:lpstr>
      <vt:lpstr>Scanning the Environment</vt:lpstr>
      <vt:lpstr> Environmental Uncertainty Matrix</vt:lpstr>
      <vt:lpstr> Organizational Stakeholders</vt:lpstr>
      <vt:lpstr>The benefits of good stakeholder relationships</vt:lpstr>
      <vt:lpstr>Organizational Culture:  constraints and Challenges</vt:lpstr>
      <vt:lpstr>Organizational culture</vt:lpstr>
      <vt:lpstr> Dimensions of Organizational culture</vt:lpstr>
      <vt:lpstr>Contrasting Organizational culture</vt:lpstr>
      <vt:lpstr> Contrasting Organizational Culture</vt:lpstr>
      <vt:lpstr> Strong  Versus  Weak Cultures</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Husam Helmi</dc:creator>
  <cp:lastModifiedBy>Yajesh Kumar</cp:lastModifiedBy>
  <cp:revision>34</cp:revision>
  <dcterms:created xsi:type="dcterms:W3CDTF">2018-07-26T22:29:14Z</dcterms:created>
  <dcterms:modified xsi:type="dcterms:W3CDTF">2020-04-06T18:51:58Z</dcterms:modified>
</cp:coreProperties>
</file>