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ags/tag1.xml" ContentType="application/vnd.openxmlformats-officedocument.presentationml.tags+xml"/>
  <Override PartName="/ppt/theme/themeOverride5.xml" ContentType="application/vnd.openxmlformats-officedocument.themeOverride+xml"/>
  <Override PartName="/ppt/tags/tag2.xml" ContentType="application/vnd.openxmlformats-officedocument.presentationml.tags+xml"/>
  <Override PartName="/ppt/theme/themeOverride6.xml" ContentType="application/vnd.openxmlformats-officedocument.themeOverride+xml"/>
  <Override PartName="/ppt/tags/tag3.xml" ContentType="application/vnd.openxmlformats-officedocument.presentationml.tags+xml"/>
  <Override PartName="/ppt/theme/themeOverride7.xml" ContentType="application/vnd.openxmlformats-officedocument.themeOverride+xml"/>
  <Override PartName="/ppt/tags/tag4.xml" ContentType="application/vnd.openxmlformats-officedocument.presentationml.tags+xml"/>
  <Override PartName="/ppt/theme/themeOverride8.xml" ContentType="application/vnd.openxmlformats-officedocument.themeOverride+xml"/>
  <Override PartName="/ppt/tags/tag5.xml" ContentType="application/vnd.openxmlformats-officedocument.presentationml.tags+xml"/>
  <Override PartName="/ppt/theme/themeOverride9.xml" ContentType="application/vnd.openxmlformats-officedocument.themeOverride+xml"/>
  <Override PartName="/ppt/tags/tag6.xml" ContentType="application/vnd.openxmlformats-officedocument.presentationml.tags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ags/tag7.xml" ContentType="application/vnd.openxmlformats-officedocument.presentationml.tags+xml"/>
  <Override PartName="/ppt/notesSlides/notesSlide1.xml" ContentType="application/vnd.openxmlformats-officedocument.presentationml.notesSl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ags/tag8.xml" ContentType="application/vnd.openxmlformats-officedocument.presentationml.tags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ags/tag9.xml" ContentType="application/vnd.openxmlformats-officedocument.presentationml.tags+xml"/>
  <Override PartName="/ppt/notesSlides/notesSlide2.xml" ContentType="application/vnd.openxmlformats-officedocument.presentationml.notesSl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0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414" r:id="rId2"/>
    <p:sldId id="285" r:id="rId3"/>
    <p:sldId id="335" r:id="rId4"/>
    <p:sldId id="337" r:id="rId5"/>
    <p:sldId id="338" r:id="rId6"/>
    <p:sldId id="339" r:id="rId7"/>
    <p:sldId id="340" r:id="rId8"/>
    <p:sldId id="290" r:id="rId9"/>
    <p:sldId id="342" r:id="rId10"/>
    <p:sldId id="343" r:id="rId11"/>
    <p:sldId id="286" r:id="rId12"/>
    <p:sldId id="389" r:id="rId13"/>
    <p:sldId id="287" r:id="rId14"/>
    <p:sldId id="390" r:id="rId15"/>
    <p:sldId id="391" r:id="rId16"/>
    <p:sldId id="383" r:id="rId17"/>
    <p:sldId id="288" r:id="rId18"/>
    <p:sldId id="289" r:id="rId19"/>
    <p:sldId id="386" r:id="rId20"/>
    <p:sldId id="387" r:id="rId21"/>
  </p:sldIdLst>
  <p:sldSz cx="12190413" cy="6859588"/>
  <p:notesSz cx="9144000" cy="6858000"/>
  <p:defaultTextStyle>
    <a:defPPr>
      <a:defRPr lang="zh-CN"/>
    </a:defPPr>
    <a:lvl1pPr marL="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07" autoAdjust="0"/>
    <p:restoredTop sz="86773" autoAdjust="0"/>
  </p:normalViewPr>
  <p:slideViewPr>
    <p:cSldViewPr>
      <p:cViewPr varScale="1">
        <p:scale>
          <a:sx n="103" d="100"/>
          <a:sy n="103" d="100"/>
        </p:scale>
        <p:origin x="848" y="1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252" y="59814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915022-A997-4DF3-8499-075E49A52474}" type="datetimeFigureOut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5180013" y="6513513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DF80B7-87AD-4D22-82DF-3074D172CFFA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731B-CE8C-46D1-AE18-5115C7560FE6}" type="datetimeFigureOut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287588" y="514350"/>
            <a:ext cx="4568825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63FA80-F00C-4A7E-884D-8773B4EA9B6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332132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9200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1538514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0251996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283" y="2130919"/>
            <a:ext cx="10361851" cy="1470366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564" y="3887100"/>
            <a:ext cx="8533289" cy="1753006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09EC-57E2-404F-85A6-5BD9FEAB1787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1EB6F-1D34-AB4D-AA80-22D269F95281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2961" y="4407922"/>
            <a:ext cx="10361851" cy="1362390"/>
          </a:xfrm>
        </p:spPr>
        <p:txBody>
          <a:bodyPr anchor="t"/>
          <a:lstStyle>
            <a:lvl1pPr algn="l">
              <a:defRPr sz="53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2961" y="2907388"/>
            <a:ext cx="10361851" cy="1500534"/>
          </a:xfrm>
        </p:spPr>
        <p:txBody>
          <a:bodyPr anchor="b"/>
          <a:lstStyle>
            <a:lvl1pPr marL="0" indent="0">
              <a:buNone/>
              <a:defRPr sz="2700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8C24D9-D21A-7C40-A680-405A948FFC92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52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6793" y="1600574"/>
            <a:ext cx="5384099" cy="4527011"/>
          </a:xfrm>
        </p:spPr>
        <p:txBody>
          <a:bodyPr/>
          <a:lstStyle>
            <a:lvl1pPr>
              <a:defRPr sz="3700"/>
            </a:lvl1pPr>
            <a:lvl2pPr>
              <a:defRPr sz="3200"/>
            </a:lvl2pPr>
            <a:lvl3pPr>
              <a:defRPr sz="2700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F7683-F025-B44E-AE06-E33914094DCF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535471"/>
            <a:ext cx="5386216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521" y="2175380"/>
            <a:ext cx="5386216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2562" y="1535471"/>
            <a:ext cx="5388332" cy="639911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700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00" b="1"/>
            </a:lvl4pPr>
            <a:lvl5pPr marL="2438400" indent="0">
              <a:buNone/>
              <a:defRPr sz="2100" b="1"/>
            </a:lvl5pPr>
            <a:lvl6pPr marL="3048000" indent="0">
              <a:buNone/>
              <a:defRPr sz="2100" b="1"/>
            </a:lvl6pPr>
            <a:lvl7pPr marL="3657600" indent="0">
              <a:buNone/>
              <a:defRPr sz="2100" b="1"/>
            </a:lvl7pPr>
            <a:lvl8pPr marL="4267200" indent="0">
              <a:buNone/>
              <a:defRPr sz="2100" b="1"/>
            </a:lvl8pPr>
            <a:lvl9pPr marL="4876800" indent="0">
              <a:buNone/>
              <a:defRPr sz="21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2562" y="2175380"/>
            <a:ext cx="5388332" cy="3952203"/>
          </a:xfrm>
        </p:spPr>
        <p:txBody>
          <a:bodyPr/>
          <a:lstStyle>
            <a:lvl1pPr>
              <a:defRPr sz="3200"/>
            </a:lvl1pPr>
            <a:lvl2pPr>
              <a:defRPr sz="2700"/>
            </a:lvl2pPr>
            <a:lvl3pPr>
              <a:defRPr sz="240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CD85D-A002-D84D-8524-D85E87E005ED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AC96D-1B80-A24D-973F-DCD017EFAAA7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DB423-F4EB-1244-AC62-4B4A08009BC0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523" y="273114"/>
            <a:ext cx="4010562" cy="116232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113" y="273114"/>
            <a:ext cx="6814779" cy="5854469"/>
          </a:xfrm>
        </p:spPr>
        <p:txBody>
          <a:bodyPr/>
          <a:lstStyle>
            <a:lvl1pPr>
              <a:defRPr sz="4300"/>
            </a:lvl1pPr>
            <a:lvl2pPr>
              <a:defRPr sz="3700"/>
            </a:lvl2pPr>
            <a:lvl3pPr>
              <a:defRPr sz="3200"/>
            </a:lvl3pPr>
            <a:lvl4pPr>
              <a:defRPr sz="2700"/>
            </a:lvl4pPr>
            <a:lvl5pPr>
              <a:defRPr sz="2700"/>
            </a:lvl5pPr>
            <a:lvl6pPr>
              <a:defRPr sz="2700"/>
            </a:lvl6pPr>
            <a:lvl7pPr>
              <a:defRPr sz="2700"/>
            </a:lvl7pPr>
            <a:lvl8pPr>
              <a:defRPr sz="2700"/>
            </a:lvl8pPr>
            <a:lvl9pPr>
              <a:defRPr sz="27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523" y="1435436"/>
            <a:ext cx="4010562" cy="46921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DA494E-93C7-DF40-A7EF-8902FB8B9286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406" y="4801712"/>
            <a:ext cx="7314248" cy="566870"/>
          </a:xfrm>
        </p:spPr>
        <p:txBody>
          <a:bodyPr anchor="b"/>
          <a:lstStyle>
            <a:lvl1pPr algn="l">
              <a:defRPr sz="27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406" y="612918"/>
            <a:ext cx="7314248" cy="4115753"/>
          </a:xfrm>
        </p:spPr>
        <p:txBody>
          <a:bodyPr/>
          <a:lstStyle>
            <a:lvl1pPr marL="0" indent="0">
              <a:buNone/>
              <a:defRPr sz="4300"/>
            </a:lvl1pPr>
            <a:lvl2pPr marL="609600" indent="0">
              <a:buNone/>
              <a:defRPr sz="3700"/>
            </a:lvl2pPr>
            <a:lvl3pPr marL="1219200" indent="0">
              <a:buNone/>
              <a:defRPr sz="3200"/>
            </a:lvl3pPr>
            <a:lvl4pPr marL="1828800" indent="0">
              <a:buNone/>
              <a:defRPr sz="2700"/>
            </a:lvl4pPr>
            <a:lvl5pPr marL="2438400" indent="0">
              <a:buNone/>
              <a:defRPr sz="2700"/>
            </a:lvl5pPr>
            <a:lvl6pPr marL="3048000" indent="0">
              <a:buNone/>
              <a:defRPr sz="2700"/>
            </a:lvl6pPr>
            <a:lvl7pPr marL="3657600" indent="0">
              <a:buNone/>
              <a:defRPr sz="2700"/>
            </a:lvl7pPr>
            <a:lvl8pPr marL="4267200" indent="0">
              <a:buNone/>
              <a:defRPr sz="2700"/>
            </a:lvl8pPr>
            <a:lvl9pPr marL="4876800" indent="0">
              <a:buNone/>
              <a:defRPr sz="27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406" y="5368583"/>
            <a:ext cx="7314248" cy="805049"/>
          </a:xfrm>
        </p:spPr>
        <p:txBody>
          <a:bodyPr/>
          <a:lstStyle>
            <a:lvl1pPr marL="0" indent="0">
              <a:buNone/>
              <a:defRPr sz="1900"/>
            </a:lvl1pPr>
            <a:lvl2pPr marL="609600" indent="0">
              <a:buNone/>
              <a:defRPr sz="1600"/>
            </a:lvl2pPr>
            <a:lvl3pPr marL="1219200" indent="0">
              <a:buNone/>
              <a:defRPr sz="1300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171EA-63BC-D448-8BB3-CC8128F1A6E9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8" name="Slide Number Placeholder 5"/>
          <p:cNvSpPr txBox="1"/>
          <p:nvPr userDrawn="1"/>
        </p:nvSpPr>
        <p:spPr>
          <a:xfrm>
            <a:off x="-62129" y="6238108"/>
            <a:ext cx="779665" cy="621483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>
              <a:defRPr sz="2800">
                <a:solidFill>
                  <a:schemeClr val="tx1"/>
                </a:solidFill>
              </a:defRPr>
            </a:lvl1pPr>
          </a:lstStyle>
          <a:p>
            <a:pPr marL="0" marR="0" lvl="0" indent="0" algn="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altLang="zh-TW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4C8EF-C26B-584E-9CEF-AD13F86556E4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8049" y="274702"/>
            <a:ext cx="2742843" cy="585288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523" y="274702"/>
            <a:ext cx="8025355" cy="585288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3EA9FA-7BEF-1148-A3D2-9F0C72892EB9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521" y="274702"/>
            <a:ext cx="10971372" cy="1143265"/>
          </a:xfrm>
          <a:prstGeom prst="rect">
            <a:avLst/>
          </a:prstGeom>
        </p:spPr>
        <p:txBody>
          <a:bodyPr vert="horz" lIns="121917" tIns="60958" rIns="121917" bIns="60958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521" y="1600574"/>
            <a:ext cx="10971372" cy="4527011"/>
          </a:xfrm>
          <a:prstGeom prst="rect">
            <a:avLst/>
          </a:prstGeom>
        </p:spPr>
        <p:txBody>
          <a:bodyPr vert="horz" lIns="121917" tIns="60958" rIns="121917" bIns="60958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521" y="6357822"/>
            <a:ext cx="2844430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4EA20B-5F01-614A-AE90-09D6BDF5EBFA}" type="datetime1">
              <a:rPr lang="zh-CN" altLang="en-US" smtClean="0"/>
              <a:t>2026/10/20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060" y="6357822"/>
            <a:ext cx="3860297" cy="365210"/>
          </a:xfrm>
          <a:prstGeom prst="rect">
            <a:avLst/>
          </a:prstGeom>
        </p:spPr>
        <p:txBody>
          <a:bodyPr vert="horz" lIns="121917" tIns="60958" rIns="121917" bIns="60958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5"/>
          <p:cNvSpPr txBox="1"/>
          <p:nvPr userDrawn="1"/>
        </p:nvSpPr>
        <p:spPr>
          <a:xfrm>
            <a:off x="2" y="6230646"/>
            <a:ext cx="792089" cy="628942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1219200" rtl="0" eaLnBrk="1" latinLnBrk="0" hangingPunct="1"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9200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183A52F-D388-438E-A748-ED6C72307AC6}" type="slidenum">
              <a:rPr lang="zh-CN" altLang="en-US" smtClean="0"/>
              <a:t>‹#›</a:t>
            </a:fld>
            <a:endParaRPr lang="zh-CN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1219200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1.xml"/><Relationship Id="rId1" Type="http://schemas.openxmlformats.org/officeDocument/2006/relationships/themeOverride" Target="../theme/themeOverr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2.xml"/><Relationship Id="rId1" Type="http://schemas.openxmlformats.org/officeDocument/2006/relationships/themeOverride" Target="../theme/themeOverr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themeOverride" Target="../theme/themeOverr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4.xml"/><Relationship Id="rId1" Type="http://schemas.openxmlformats.org/officeDocument/2006/relationships/themeOverride" Target="../theme/themeOverr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themeOverride" Target="../theme/themeOverr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6.xml"/><Relationship Id="rId1" Type="http://schemas.openxmlformats.org/officeDocument/2006/relationships/themeOverride" Target="../theme/themeOverride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7.xml"/><Relationship Id="rId1" Type="http://schemas.openxmlformats.org/officeDocument/2006/relationships/themeOverride" Target="../theme/themeOverride11.xml"/><Relationship Id="rId4" Type="http://schemas.openxmlformats.org/officeDocument/2006/relationships/notesSlide" Target="../notesSlides/notesSlid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8.xml"/><Relationship Id="rId1" Type="http://schemas.openxmlformats.org/officeDocument/2006/relationships/themeOverride" Target="../theme/themeOverr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tags" Target="../tags/tag9.xml"/><Relationship Id="rId1" Type="http://schemas.openxmlformats.org/officeDocument/2006/relationships/themeOverride" Target="../theme/themeOverride17.xml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>
            <a:extLst>
              <a:ext uri="{FF2B5EF4-FFF2-40B4-BE49-F238E27FC236}">
                <a16:creationId xmlns:a16="http://schemas.microsoft.com/office/drawing/2014/main" id="{EBE57F4F-94DF-18D8-B17E-FFE9091AF0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4317" b="91367" l="9462" r="89462">
                        <a14:foregroundMark x1="17419" y1="50839" x2="17204" y2="51559"/>
                        <a14:foregroundMark x1="85161" y1="48921" x2="86237" y2="49400"/>
                        <a14:foregroundMark x1="74624" y1="22542" x2="75699" y2="22542"/>
                        <a14:foregroundMark x1="70753" y1="20863" x2="70538" y2="21343"/>
                        <a14:foregroundMark x1="68602" y1="18705" x2="68602" y2="18705"/>
                        <a14:foregroundMark x1="69462" y1="12230" x2="69892" y2="12230"/>
                        <a14:foregroundMark x1="74839" y1="16787" x2="74839" y2="17506"/>
                        <a14:foregroundMark x1="55054" y1="10791" x2="56129" y2="11271"/>
                        <a14:foregroundMark x1="49677" y1="11271" x2="50108" y2="11751"/>
                        <a14:foregroundMark x1="55914" y1="5995" x2="56559" y2="6715"/>
                        <a14:foregroundMark x1="59355" y1="6235" x2="59355" y2="6235"/>
                        <a14:foregroundMark x1="62151" y1="7434" x2="62151" y2="7434"/>
                        <a14:foregroundMark x1="52043" y1="4556" x2="52043" y2="4556"/>
                        <a14:foregroundMark x1="44301" y1="6235" x2="44516" y2="6235"/>
                        <a14:foregroundMark x1="46667" y1="14388" x2="46667" y2="14868"/>
                        <a14:foregroundMark x1="42581" y1="15588" x2="42581" y2="15588"/>
                        <a14:foregroundMark x1="35699" y1="13429" x2="35269" y2="13189"/>
                        <a14:foregroundMark x1="39785" y1="15348" x2="39785" y2="15348"/>
                        <a14:foregroundMark x1="39785" y1="15348" x2="39785" y2="15348"/>
                        <a14:foregroundMark x1="33978" y1="15827" x2="33978" y2="15827"/>
                        <a14:foregroundMark x1="33978" y1="15827" x2="33978" y2="15827"/>
                        <a14:foregroundMark x1="34409" y1="17266" x2="34409" y2="17266"/>
                        <a14:foregroundMark x1="38710" y1="10791" x2="38710" y2="10791"/>
                        <a14:foregroundMark x1="35699" y1="7914" x2="35699" y2="7914"/>
                        <a14:foregroundMark x1="31183" y1="9353" x2="31183" y2="9353"/>
                        <a14:foregroundMark x1="23011" y1="72902" x2="23011" y2="73141"/>
                        <a14:foregroundMark x1="47097" y1="91127" x2="47527" y2="91367"/>
                        <a14:foregroundMark x1="69892" y1="74580" x2="71613" y2="75060"/>
                        <a14:foregroundMark x1="17849" y1="43165" x2="17849" y2="43165"/>
                        <a14:foregroundMark x1="10323" y1="39089" x2="10323" y2="39089"/>
                        <a14:foregroundMark x1="15699" y1="43645" x2="15699" y2="43645"/>
                        <a14:foregroundMark x1="14409" y1="43645" x2="14409" y2="43645"/>
                        <a14:foregroundMark x1="16559" y1="33813" x2="16559" y2="33813"/>
                        <a14:foregroundMark x1="24086" y1="21343" x2="24086" y2="21343"/>
                        <a14:foregroundMark x1="80860" y1="29496" x2="80860" y2="29496"/>
                        <a14:foregroundMark x1="82151" y1="38129" x2="82151" y2="38129"/>
                        <a14:foregroundMark x1="83011" y1="27098" x2="83011" y2="27098"/>
                        <a14:foregroundMark x1="83226" y1="28537" x2="83226" y2="28537"/>
                        <a14:foregroundMark x1="83871" y1="29496" x2="83871" y2="29496"/>
                        <a14:foregroundMark x1="80000" y1="25659" x2="80000" y2="25659"/>
                        <a14:foregroundMark x1="80430" y1="24460" x2="80430" y2="24460"/>
                        <a14:foregroundMark x1="80645" y1="23741" x2="80645" y2="23741"/>
                        <a14:foregroundMark x1="81075" y1="27338" x2="81075" y2="27338"/>
                        <a14:foregroundMark x1="70323" y1="27578" x2="70323" y2="27578"/>
                        <a14:foregroundMark x1="24301" y1="12710" x2="24301" y2="12710"/>
                        <a14:foregroundMark x1="12258" y1="34772" x2="12258" y2="34772"/>
                        <a14:foregroundMark x1="38710" y1="5995" x2="38710" y2="5995"/>
                        <a14:foregroundMark x1="36344" y1="10072" x2="36344" y2="10072"/>
                        <a14:foregroundMark x1="34194" y1="9353" x2="34194" y2="9353"/>
                        <a14:foregroundMark x1="9462" y1="52758" x2="9462" y2="52758"/>
                        <a14:backgroundMark x1="84731" y1="53717" x2="84731" y2="53717"/>
                        <a14:backgroundMark x1="83441" y1="48921" x2="83441" y2="4892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024659" y="-26590"/>
            <a:ext cx="4302795" cy="6912768"/>
          </a:xfrm>
          <a:prstGeom prst="rect">
            <a:avLst/>
          </a:prstGeom>
          <a:effectLst>
            <a:glow rad="12700">
              <a:schemeClr val="bg1"/>
            </a:glow>
          </a:effectLst>
        </p:spPr>
      </p:pic>
      <p:sp>
        <p:nvSpPr>
          <p:cNvPr id="5" name="文字方塊 4">
            <a:extLst>
              <a:ext uri="{FF2B5EF4-FFF2-40B4-BE49-F238E27FC236}">
                <a16:creationId xmlns:a16="http://schemas.microsoft.com/office/drawing/2014/main" id="{F270EA95-B68F-02E7-19DC-FCC25AF3B40D}"/>
              </a:ext>
            </a:extLst>
          </p:cNvPr>
          <p:cNvSpPr txBox="1"/>
          <p:nvPr/>
        </p:nvSpPr>
        <p:spPr>
          <a:xfrm>
            <a:off x="5725874" y="1485578"/>
            <a:ext cx="738664" cy="3456384"/>
          </a:xfrm>
          <a:prstGeom prst="rect">
            <a:avLst/>
          </a:prstGeom>
          <a:noFill/>
          <a:effectLst>
            <a:glow>
              <a:schemeClr val="bg1"/>
            </a:glow>
          </a:effectLst>
        </p:spPr>
        <p:txBody>
          <a:bodyPr vert="eaVert" wrap="square" rtlCol="0">
            <a:spAutoFit/>
          </a:bodyPr>
          <a:lstStyle/>
          <a:p>
            <a:r>
              <a:rPr lang="zh-TW" altLang="en-US" sz="3600" b="1" dirty="0">
                <a:solidFill>
                  <a:schemeClr val="bg1"/>
                </a:solidFill>
              </a:rPr>
              <a:t>佛說</a:t>
            </a:r>
            <a:r>
              <a:rPr lang="zh-CN" altLang="en-US" sz="3600" b="1" dirty="0">
                <a:solidFill>
                  <a:schemeClr val="bg1"/>
                </a:solidFill>
              </a:rPr>
              <a:t>十善業道</a:t>
            </a:r>
            <a:r>
              <a:rPr lang="zh-TW" altLang="en-US" sz="3600" b="1" dirty="0">
                <a:solidFill>
                  <a:schemeClr val="bg1"/>
                </a:solidFill>
              </a:rPr>
              <a:t>經</a:t>
            </a:r>
          </a:p>
        </p:txBody>
      </p:sp>
    </p:spTree>
    <p:extLst>
      <p:ext uri="{BB962C8B-B14F-4D97-AF65-F5344CB8AC3E}">
        <p14:creationId xmlns:p14="http://schemas.microsoft.com/office/powerpoint/2010/main" val="28241598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A9F56A60-F08C-4A89-94C1-5893DCFC8055}"/>
              </a:ext>
            </a:extLst>
          </p:cNvPr>
          <p:cNvSpPr txBox="1"/>
          <p:nvPr/>
        </p:nvSpPr>
        <p:spPr>
          <a:xfrm>
            <a:off x="9001152" y="2683408"/>
            <a:ext cx="615553" cy="10190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通題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BADD538-065B-4D38-B511-6F372F6B8EBE}"/>
              </a:ext>
            </a:extLst>
          </p:cNvPr>
          <p:cNvSpPr txBox="1"/>
          <p:nvPr/>
        </p:nvSpPr>
        <p:spPr>
          <a:xfrm>
            <a:off x="10026633" y="595777"/>
            <a:ext cx="615553" cy="2597174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佛說十善業道經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B7E2614D-3A9D-407B-964C-7351890CE149}"/>
              </a:ext>
            </a:extLst>
          </p:cNvPr>
          <p:cNvSpPr txBox="1"/>
          <p:nvPr/>
        </p:nvSpPr>
        <p:spPr>
          <a:xfrm>
            <a:off x="8960473" y="1239426"/>
            <a:ext cx="615553" cy="101908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別題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77A06EE7-6542-4B82-9AEB-33E79094FDCE}"/>
              </a:ext>
            </a:extLst>
          </p:cNvPr>
          <p:cNvSpPr txBox="1"/>
          <p:nvPr/>
        </p:nvSpPr>
        <p:spPr>
          <a:xfrm>
            <a:off x="7129956" y="585020"/>
            <a:ext cx="615553" cy="1650954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七種立題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859FE40D-9235-47D7-AEBE-A6BB876CE2AF}"/>
              </a:ext>
            </a:extLst>
          </p:cNvPr>
          <p:cNvSpPr txBox="1"/>
          <p:nvPr/>
        </p:nvSpPr>
        <p:spPr>
          <a:xfrm>
            <a:off x="7999933" y="504072"/>
            <a:ext cx="615553" cy="1596861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經題簡介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85913D24-1CFF-4976-B734-8400D5CDA140}"/>
              </a:ext>
            </a:extLst>
          </p:cNvPr>
          <p:cNvSpPr txBox="1"/>
          <p:nvPr/>
        </p:nvSpPr>
        <p:spPr>
          <a:xfrm>
            <a:off x="5399510" y="727339"/>
            <a:ext cx="615553" cy="115032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單三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A2C0986A-2D88-4630-A448-24716241698E}"/>
              </a:ext>
            </a:extLst>
          </p:cNvPr>
          <p:cNvSpPr txBox="1"/>
          <p:nvPr/>
        </p:nvSpPr>
        <p:spPr>
          <a:xfrm>
            <a:off x="3408461" y="716175"/>
            <a:ext cx="615553" cy="45559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複三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F4BDBEB2-51A9-4D15-9F48-8F83DA8A8069}"/>
              </a:ext>
            </a:extLst>
          </p:cNvPr>
          <p:cNvSpPr txBox="1"/>
          <p:nvPr/>
        </p:nvSpPr>
        <p:spPr>
          <a:xfrm>
            <a:off x="1544226" y="746045"/>
            <a:ext cx="615553" cy="455595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具足一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0D5C8894-2F64-4424-AC27-F8AD4A89A340}"/>
              </a:ext>
            </a:extLst>
          </p:cNvPr>
          <p:cNvSpPr txBox="1"/>
          <p:nvPr/>
        </p:nvSpPr>
        <p:spPr>
          <a:xfrm>
            <a:off x="5975574" y="1989634"/>
            <a:ext cx="615553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單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人立題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佛說阿彌陀經</a:t>
            </a: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97EF56C5-2F1F-48F0-8D76-31DE3F7D510C}"/>
              </a:ext>
            </a:extLst>
          </p:cNvPr>
          <p:cNvSpPr txBox="1"/>
          <p:nvPr/>
        </p:nvSpPr>
        <p:spPr>
          <a:xfrm>
            <a:off x="5383068" y="1989634"/>
            <a:ext cx="615553" cy="45559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單法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立題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涅槃經</a:t>
            </a: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4A97C133-4CB8-46D3-B739-D7FB74BBF343}"/>
              </a:ext>
            </a:extLst>
          </p:cNvPr>
          <p:cNvSpPr txBox="1"/>
          <p:nvPr/>
        </p:nvSpPr>
        <p:spPr>
          <a:xfrm>
            <a:off x="4751438" y="1989634"/>
            <a:ext cx="615553" cy="45559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單喻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立題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梵網經</a:t>
            </a: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FC3D44E9-089F-4400-8D49-56C4A6FD1352}"/>
              </a:ext>
            </a:extLst>
          </p:cNvPr>
          <p:cNvSpPr txBox="1"/>
          <p:nvPr/>
        </p:nvSpPr>
        <p:spPr>
          <a:xfrm>
            <a:off x="4014564" y="1989634"/>
            <a:ext cx="615553" cy="46805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人法立題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文殊問般若經</a:t>
            </a: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58FA027C-F963-4942-82D1-FCBE6D20E567}"/>
              </a:ext>
            </a:extLst>
          </p:cNvPr>
          <p:cNvSpPr txBox="1"/>
          <p:nvPr/>
        </p:nvSpPr>
        <p:spPr>
          <a:xfrm>
            <a:off x="3416434" y="1989634"/>
            <a:ext cx="615553" cy="45559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法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喻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立題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妙法蓮華經</a:t>
            </a: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FCF2D373-6451-4D13-B24F-8A568F703E23}"/>
              </a:ext>
            </a:extLst>
          </p:cNvPr>
          <p:cNvSpPr txBox="1"/>
          <p:nvPr/>
        </p:nvSpPr>
        <p:spPr>
          <a:xfrm>
            <a:off x="2790428" y="1989634"/>
            <a:ext cx="615553" cy="455595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人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喻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立題</a:t>
            </a:r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：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如來師子吼經</a:t>
            </a: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1885CA5E-8EB9-4124-BEAD-7E208127274B}"/>
              </a:ext>
            </a:extLst>
          </p:cNvPr>
          <p:cNvSpPr txBox="1"/>
          <p:nvPr/>
        </p:nvSpPr>
        <p:spPr>
          <a:xfrm>
            <a:off x="1517396" y="1989634"/>
            <a:ext cx="615553" cy="471652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人法喻立題：</a:t>
            </a:r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大方廣佛華嚴經</a:t>
            </a:r>
          </a:p>
        </p:txBody>
      </p:sp>
      <p:sp>
        <p:nvSpPr>
          <p:cNvPr id="2" name="右大括弧 1">
            <a:extLst>
              <a:ext uri="{FF2B5EF4-FFF2-40B4-BE49-F238E27FC236}">
                <a16:creationId xmlns:a16="http://schemas.microsoft.com/office/drawing/2014/main" id="{3D3A1D73-AB2C-4618-8D0C-5173F8BBD371}"/>
              </a:ext>
            </a:extLst>
          </p:cNvPr>
          <p:cNvSpPr/>
          <p:nvPr/>
        </p:nvSpPr>
        <p:spPr>
          <a:xfrm rot="16200000">
            <a:off x="3588449" y="-1505200"/>
            <a:ext cx="380296" cy="3913582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0" name="右大括弧 19">
            <a:extLst>
              <a:ext uri="{FF2B5EF4-FFF2-40B4-BE49-F238E27FC236}">
                <a16:creationId xmlns:a16="http://schemas.microsoft.com/office/drawing/2014/main" id="{366FBFEF-EE97-46E3-824A-68885775E681}"/>
              </a:ext>
            </a:extLst>
          </p:cNvPr>
          <p:cNvSpPr/>
          <p:nvPr/>
        </p:nvSpPr>
        <p:spPr>
          <a:xfrm rot="16200000">
            <a:off x="5529521" y="1072704"/>
            <a:ext cx="387142" cy="1222786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1" name="右大括弧 20">
            <a:extLst>
              <a:ext uri="{FF2B5EF4-FFF2-40B4-BE49-F238E27FC236}">
                <a16:creationId xmlns:a16="http://schemas.microsoft.com/office/drawing/2014/main" id="{F4A8094C-B5B7-4962-8450-9CCEC60772C1}"/>
              </a:ext>
            </a:extLst>
          </p:cNvPr>
          <p:cNvSpPr/>
          <p:nvPr/>
        </p:nvSpPr>
        <p:spPr>
          <a:xfrm rot="16200000">
            <a:off x="3535771" y="1067756"/>
            <a:ext cx="387142" cy="1222786"/>
          </a:xfrm>
          <a:prstGeom prst="rightBrac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76E7874B-94FA-4DFE-A423-783CF037DDED}"/>
              </a:ext>
            </a:extLst>
          </p:cNvPr>
          <p:cNvSpPr txBox="1"/>
          <p:nvPr/>
        </p:nvSpPr>
        <p:spPr>
          <a:xfrm>
            <a:off x="7129282" y="2572050"/>
            <a:ext cx="615553" cy="3515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（不外乎人、法、喻）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23" name="文字方塊 22">
            <a:extLst>
              <a:ext uri="{FF2B5EF4-FFF2-40B4-BE49-F238E27FC236}">
                <a16:creationId xmlns:a16="http://schemas.microsoft.com/office/drawing/2014/main" id="{0DF9E724-0F2B-4777-827E-29C2170E67FA}"/>
              </a:ext>
            </a:extLst>
          </p:cNvPr>
          <p:cNvSpPr txBox="1"/>
          <p:nvPr/>
        </p:nvSpPr>
        <p:spPr>
          <a:xfrm>
            <a:off x="10016443" y="3255060"/>
            <a:ext cx="615553" cy="351568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（「五重玄義」置後）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3" name="匾額 2" descr="佛學概要十四講表 習講">
            <a:extLst>
              <a:ext uri="{FF2B5EF4-FFF2-40B4-BE49-F238E27FC236}">
                <a16:creationId xmlns:a16="http://schemas.microsoft.com/office/drawing/2014/main" id="{6D861CA3-3164-79FD-487C-BB5946926353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CB1F4994-B134-7C47-55FB-2640AF14F5BF}"/>
              </a:ext>
            </a:extLst>
          </p:cNvPr>
          <p:cNvCxnSpPr>
            <a:cxnSpLocks/>
          </p:cNvCxnSpPr>
          <p:nvPr/>
        </p:nvCxnSpPr>
        <p:spPr>
          <a:xfrm>
            <a:off x="10103218" y="2789769"/>
            <a:ext cx="0" cy="234254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0B155F74-D848-2733-B1C5-65BAF8D7F917}"/>
              </a:ext>
            </a:extLst>
          </p:cNvPr>
          <p:cNvCxnSpPr>
            <a:cxnSpLocks/>
          </p:cNvCxnSpPr>
          <p:nvPr/>
        </p:nvCxnSpPr>
        <p:spPr>
          <a:xfrm>
            <a:off x="10103218" y="668046"/>
            <a:ext cx="0" cy="2041668"/>
          </a:xfrm>
          <a:prstGeom prst="line">
            <a:avLst/>
          </a:prstGeom>
          <a:ln w="1905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單箭頭接點 32">
            <a:extLst>
              <a:ext uri="{FF2B5EF4-FFF2-40B4-BE49-F238E27FC236}">
                <a16:creationId xmlns:a16="http://schemas.microsoft.com/office/drawing/2014/main" id="{A231F015-346A-00A9-F7DB-E90B24BDFBFD}"/>
              </a:ext>
            </a:extLst>
          </p:cNvPr>
          <p:cNvCxnSpPr>
            <a:cxnSpLocks/>
          </p:cNvCxnSpPr>
          <p:nvPr/>
        </p:nvCxnSpPr>
        <p:spPr>
          <a:xfrm flipH="1">
            <a:off x="9574429" y="2933032"/>
            <a:ext cx="476205" cy="0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單箭頭接點 33">
            <a:extLst>
              <a:ext uri="{FF2B5EF4-FFF2-40B4-BE49-F238E27FC236}">
                <a16:creationId xmlns:a16="http://schemas.microsoft.com/office/drawing/2014/main" id="{FBB08ABB-51F4-20B1-14F3-2EAEB1215ADB}"/>
              </a:ext>
            </a:extLst>
          </p:cNvPr>
          <p:cNvCxnSpPr>
            <a:cxnSpLocks/>
          </p:cNvCxnSpPr>
          <p:nvPr/>
        </p:nvCxnSpPr>
        <p:spPr>
          <a:xfrm flipH="1">
            <a:off x="9551590" y="1748969"/>
            <a:ext cx="538155" cy="0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文字方塊 35">
            <a:extLst>
              <a:ext uri="{FF2B5EF4-FFF2-40B4-BE49-F238E27FC236}">
                <a16:creationId xmlns:a16="http://schemas.microsoft.com/office/drawing/2014/main" id="{50BB01BD-F90C-A511-F5D2-8BD7AA612204}"/>
              </a:ext>
            </a:extLst>
          </p:cNvPr>
          <p:cNvSpPr txBox="1"/>
          <p:nvPr/>
        </p:nvSpPr>
        <p:spPr>
          <a:xfrm>
            <a:off x="641649" y="585020"/>
            <a:ext cx="615553" cy="3117474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rgbClr val="FFFF00"/>
                </a:solidFill>
              </a:rPr>
              <a:t>佛說十善業道經</a:t>
            </a:r>
            <a:r>
              <a:rPr lang="zh-CN" altLang="en-US" sz="2800" b="1" dirty="0">
                <a:solidFill>
                  <a:srgbClr val="FFFF00"/>
                </a:solidFill>
              </a:rPr>
              <a:t>？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670E6CEF-7225-0837-210E-123368769C93}"/>
              </a:ext>
            </a:extLst>
          </p:cNvPr>
          <p:cNvSpPr txBox="1"/>
          <p:nvPr/>
        </p:nvSpPr>
        <p:spPr>
          <a:xfrm>
            <a:off x="624381" y="3702494"/>
            <a:ext cx="615553" cy="3888432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accent6"/>
                </a:solidFill>
              </a:rPr>
              <a:t>人法立題</a:t>
            </a:r>
            <a:endParaRPr lang="zh-TW" altLang="en-US" sz="2800" b="1" dirty="0">
              <a:solidFill>
                <a:schemeClr val="accent6"/>
              </a:solidFill>
            </a:endParaRPr>
          </a:p>
        </p:txBody>
      </p:sp>
      <p:sp>
        <p:nvSpPr>
          <p:cNvPr id="24" name="文字方塊 23">
            <a:extLst>
              <a:ext uri="{FF2B5EF4-FFF2-40B4-BE49-F238E27FC236}">
                <a16:creationId xmlns:a16="http://schemas.microsoft.com/office/drawing/2014/main" id="{575B61D0-3B2C-793B-80FF-6DA20E6F0A66}"/>
              </a:ext>
            </a:extLst>
          </p:cNvPr>
          <p:cNvSpPr txBox="1"/>
          <p:nvPr/>
        </p:nvSpPr>
        <p:spPr>
          <a:xfrm>
            <a:off x="63802" y="600352"/>
            <a:ext cx="615553" cy="3117474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rgbClr val="FFFF00"/>
                </a:solidFill>
              </a:rPr>
              <a:t>十善業道經</a:t>
            </a:r>
            <a:r>
              <a:rPr lang="zh-CN" altLang="en-US" sz="2800" b="1" dirty="0">
                <a:solidFill>
                  <a:srgbClr val="FFFF00"/>
                </a:solidFill>
              </a:rPr>
              <a:t>？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25" name="文字方塊 24">
            <a:extLst>
              <a:ext uri="{FF2B5EF4-FFF2-40B4-BE49-F238E27FC236}">
                <a16:creationId xmlns:a16="http://schemas.microsoft.com/office/drawing/2014/main" id="{F02EA4C1-0BC7-1450-BDA9-47756CB15184}"/>
              </a:ext>
            </a:extLst>
          </p:cNvPr>
          <p:cNvSpPr txBox="1"/>
          <p:nvPr/>
        </p:nvSpPr>
        <p:spPr>
          <a:xfrm>
            <a:off x="46534" y="3717826"/>
            <a:ext cx="615553" cy="3888432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accent6"/>
                </a:solidFill>
              </a:rPr>
              <a:t>單法立題</a:t>
            </a:r>
            <a:endParaRPr lang="zh-TW" altLang="en-US" sz="28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53635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56767"/>
    </mc:Choice>
    <mc:Fallback xmlns="">
      <p:transition spd="slow" advTm="156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" grpId="0" animBg="1"/>
      <p:bldP spid="20" grpId="0" animBg="1"/>
      <p:bldP spid="21" grpId="0" animBg="1"/>
      <p:bldP spid="22" grpId="0"/>
      <p:bldP spid="23" grpId="0"/>
      <p:bldP spid="36" grpId="0"/>
      <p:bldP spid="6" grpId="0"/>
      <p:bldP spid="24" grpId="0"/>
      <p:bldP spid="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E32B4EFB-171B-7D07-18CD-B8BC53A0E17F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0115C02-EA37-D1EF-1995-3A939514A199}"/>
              </a:ext>
            </a:extLst>
          </p:cNvPr>
          <p:cNvSpPr txBox="1"/>
          <p:nvPr/>
        </p:nvSpPr>
        <p:spPr>
          <a:xfrm>
            <a:off x="10026633" y="595777"/>
            <a:ext cx="615553" cy="2597174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r>
              <a:rPr lang="zh-TW" altLang="en-US" sz="2800" b="1" dirty="0">
                <a:solidFill>
                  <a:schemeClr val="bg1">
                    <a:lumMod val="95000"/>
                  </a:schemeClr>
                </a:solidFill>
              </a:rPr>
              <a:t>佛說十善業道經</a:t>
            </a: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26A182FB-D26F-9282-7C47-E533109FDC3A}"/>
              </a:ext>
            </a:extLst>
          </p:cNvPr>
          <p:cNvSpPr txBox="1"/>
          <p:nvPr/>
        </p:nvSpPr>
        <p:spPr>
          <a:xfrm>
            <a:off x="7910684" y="638995"/>
            <a:ext cx="1477328" cy="5107911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冠上「佛說」，</a:t>
            </a:r>
            <a:r>
              <a:rPr lang="zh-CN" altLang="en-US" sz="2800" b="1" dirty="0">
                <a:solidFill>
                  <a:srgbClr val="FFFF00"/>
                </a:solidFill>
              </a:rPr>
              <a:t>表示正宗分第一句話是佛說的。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6E68508F-1AFB-C709-FE01-DF172BCCFB6E}"/>
              </a:ext>
            </a:extLst>
          </p:cNvPr>
          <p:cNvSpPr txBox="1"/>
          <p:nvPr/>
        </p:nvSpPr>
        <p:spPr>
          <a:xfrm>
            <a:off x="4728334" y="638995"/>
            <a:ext cx="2769989" cy="5107911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「佛」字</a:t>
            </a:r>
            <a:r>
              <a:rPr lang="zh-TW" altLang="en-US" sz="2800" b="1" dirty="0">
                <a:solidFill>
                  <a:srgbClr val="FFFF00"/>
                </a:solidFill>
              </a:rPr>
              <a:t>來源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梵文音譯「佛陀耶」（</a:t>
            </a:r>
            <a:r>
              <a:rPr lang="en-US" altLang="zh-TW" sz="2800" dirty="0" err="1">
                <a:solidFill>
                  <a:srgbClr val="FFFF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Buddhaya</a:t>
            </a:r>
            <a:r>
              <a:rPr lang="zh-TW" altLang="en-US" sz="2800" b="1" dirty="0">
                <a:solidFill>
                  <a:srgbClr val="FFFF00"/>
                </a:solidFill>
              </a:rPr>
              <a:t>），中國人喜歡簡單，把尾音</a:t>
            </a:r>
            <a:r>
              <a:rPr lang="zh-CN" altLang="en-US" sz="2800" b="1" dirty="0">
                <a:solidFill>
                  <a:srgbClr val="FFFF00"/>
                </a:solidFill>
              </a:rPr>
              <a:t>省略</a:t>
            </a:r>
            <a:r>
              <a:rPr lang="zh-TW" altLang="en-US" sz="2800" b="1" dirty="0">
                <a:solidFill>
                  <a:srgbClr val="FFFF00"/>
                </a:solidFill>
              </a:rPr>
              <a:t>，單稱</a:t>
            </a:r>
            <a:r>
              <a:rPr lang="zh-CN" altLang="en-US" sz="2800" b="1" dirty="0">
                <a:solidFill>
                  <a:srgbClr val="FFFF00"/>
                </a:solidFill>
              </a:rPr>
              <a:t>為</a:t>
            </a:r>
            <a:r>
              <a:rPr lang="zh-TW" altLang="en-US" sz="2800" b="1" dirty="0">
                <a:solidFill>
                  <a:srgbClr val="FFFF00"/>
                </a:solidFill>
              </a:rPr>
              <a:t>「佛」。</a:t>
            </a:r>
          </a:p>
        </p:txBody>
      </p:sp>
      <p:sp>
        <p:nvSpPr>
          <p:cNvPr id="2" name="文字方塊 1">
            <a:extLst>
              <a:ext uri="{FF2B5EF4-FFF2-40B4-BE49-F238E27FC236}">
                <a16:creationId xmlns:a16="http://schemas.microsoft.com/office/drawing/2014/main" id="{41EA1952-434D-189C-7A80-99511738235E}"/>
              </a:ext>
            </a:extLst>
          </p:cNvPr>
          <p:cNvSpPr txBox="1"/>
          <p:nvPr/>
        </p:nvSpPr>
        <p:spPr>
          <a:xfrm>
            <a:off x="1558702" y="638995"/>
            <a:ext cx="2769989" cy="5107911"/>
          </a:xfrm>
          <a:prstGeom prst="rect">
            <a:avLst/>
          </a:prstGeom>
          <a:noFill/>
          <a:ln w="25400">
            <a:noFill/>
          </a:ln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對於宇宙人生的真相，「理事、性相、因果」徹底明瞭通達，而沒有絲毫的錯誤，這樣的人才稱之為「佛」。 </a:t>
            </a:r>
          </a:p>
        </p:txBody>
      </p:sp>
    </p:spTree>
    <p:extLst>
      <p:ext uri="{BB962C8B-B14F-4D97-AF65-F5344CB8AC3E}">
        <p14:creationId xmlns:p14="http://schemas.microsoft.com/office/powerpoint/2010/main" val="13774182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1">
            <a:extLst>
              <a:ext uri="{FF2B5EF4-FFF2-40B4-BE49-F238E27FC236}">
                <a16:creationId xmlns:a16="http://schemas.microsoft.com/office/drawing/2014/main" id="{142D9CF6-0979-4782-A192-879311BAA1E7}"/>
              </a:ext>
            </a:extLst>
          </p:cNvPr>
          <p:cNvSpPr txBox="1"/>
          <p:nvPr/>
        </p:nvSpPr>
        <p:spPr>
          <a:xfrm>
            <a:off x="10167722" y="389030"/>
            <a:ext cx="615553" cy="24920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「佛」的涵義</a:t>
            </a:r>
          </a:p>
        </p:txBody>
      </p:sp>
      <p:sp>
        <p:nvSpPr>
          <p:cNvPr id="6" name="文本框 3">
            <a:extLst>
              <a:ext uri="{FF2B5EF4-FFF2-40B4-BE49-F238E27FC236}">
                <a16:creationId xmlns:a16="http://schemas.microsoft.com/office/drawing/2014/main" id="{27205690-4D68-486B-B720-B92E4C582372}"/>
              </a:ext>
            </a:extLst>
          </p:cNvPr>
          <p:cNvSpPr txBox="1"/>
          <p:nvPr/>
        </p:nvSpPr>
        <p:spPr>
          <a:xfrm>
            <a:off x="5121439" y="72100"/>
            <a:ext cx="1046440" cy="13670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佛之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r>
              <a:rPr lang="zh-CN" altLang="en-US" sz="2800" b="1" dirty="0">
                <a:solidFill>
                  <a:schemeClr val="bg1"/>
                </a:solidFill>
              </a:rPr>
              <a:t>釋義</a:t>
            </a:r>
          </a:p>
        </p:txBody>
      </p:sp>
      <p:cxnSp>
        <p:nvCxnSpPr>
          <p:cNvPr id="7" name="直接连接符 4">
            <a:extLst>
              <a:ext uri="{FF2B5EF4-FFF2-40B4-BE49-F238E27FC236}">
                <a16:creationId xmlns:a16="http://schemas.microsoft.com/office/drawing/2014/main" id="{9BA8215E-C911-415C-84C1-CDB946F18637}"/>
              </a:ext>
            </a:extLst>
          </p:cNvPr>
          <p:cNvCxnSpPr/>
          <p:nvPr/>
        </p:nvCxnSpPr>
        <p:spPr>
          <a:xfrm>
            <a:off x="2895591" y="951857"/>
            <a:ext cx="5112104" cy="196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" name="文本框 8">
            <a:extLst>
              <a:ext uri="{FF2B5EF4-FFF2-40B4-BE49-F238E27FC236}">
                <a16:creationId xmlns:a16="http://schemas.microsoft.com/office/drawing/2014/main" id="{AD6A39F7-9E05-4F81-92F7-CBE720801F8E}"/>
              </a:ext>
            </a:extLst>
          </p:cNvPr>
          <p:cNvSpPr txBox="1"/>
          <p:nvPr/>
        </p:nvSpPr>
        <p:spPr>
          <a:xfrm>
            <a:off x="7665176" y="1101707"/>
            <a:ext cx="615553" cy="10115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智者</a:t>
            </a:r>
          </a:p>
        </p:txBody>
      </p:sp>
      <p:sp>
        <p:nvSpPr>
          <p:cNvPr id="9" name="文本框 9">
            <a:extLst>
              <a:ext uri="{FF2B5EF4-FFF2-40B4-BE49-F238E27FC236}">
                <a16:creationId xmlns:a16="http://schemas.microsoft.com/office/drawing/2014/main" id="{3EF202D3-7B49-4FAD-9C77-DFBEDA3DC455}"/>
              </a:ext>
            </a:extLst>
          </p:cNvPr>
          <p:cNvSpPr txBox="1"/>
          <p:nvPr/>
        </p:nvSpPr>
        <p:spPr>
          <a:xfrm>
            <a:off x="2541004" y="1101707"/>
            <a:ext cx="615553" cy="9365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覺者</a:t>
            </a:r>
          </a:p>
        </p:txBody>
      </p:sp>
      <p:cxnSp>
        <p:nvCxnSpPr>
          <p:cNvPr id="10" name="直接连接符 10">
            <a:extLst>
              <a:ext uri="{FF2B5EF4-FFF2-40B4-BE49-F238E27FC236}">
                <a16:creationId xmlns:a16="http://schemas.microsoft.com/office/drawing/2014/main" id="{8E22624E-D74A-4CF2-A01C-F97299AF883A}"/>
              </a:ext>
            </a:extLst>
          </p:cNvPr>
          <p:cNvCxnSpPr/>
          <p:nvPr/>
        </p:nvCxnSpPr>
        <p:spPr>
          <a:xfrm>
            <a:off x="6912399" y="1901148"/>
            <a:ext cx="216015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1">
            <a:extLst>
              <a:ext uri="{FF2B5EF4-FFF2-40B4-BE49-F238E27FC236}">
                <a16:creationId xmlns:a16="http://schemas.microsoft.com/office/drawing/2014/main" id="{FD547DE3-4C45-4669-98E4-2F617CF27961}"/>
              </a:ext>
            </a:extLst>
          </p:cNvPr>
          <p:cNvCxnSpPr/>
          <p:nvPr/>
        </p:nvCxnSpPr>
        <p:spPr>
          <a:xfrm>
            <a:off x="7991737" y="1828532"/>
            <a:ext cx="635" cy="1447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2">
            <a:extLst>
              <a:ext uri="{FF2B5EF4-FFF2-40B4-BE49-F238E27FC236}">
                <a16:creationId xmlns:a16="http://schemas.microsoft.com/office/drawing/2014/main" id="{50E21A10-B0D0-4DC5-9F9F-FCD8F3F042F8}"/>
              </a:ext>
            </a:extLst>
          </p:cNvPr>
          <p:cNvCxnSpPr/>
          <p:nvPr/>
        </p:nvCxnSpPr>
        <p:spPr>
          <a:xfrm>
            <a:off x="6912732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文本框 22">
            <a:extLst>
              <a:ext uri="{FF2B5EF4-FFF2-40B4-BE49-F238E27FC236}">
                <a16:creationId xmlns:a16="http://schemas.microsoft.com/office/drawing/2014/main" id="{D3E72743-6F05-48D3-A8FE-8DFF2F561006}"/>
              </a:ext>
            </a:extLst>
          </p:cNvPr>
          <p:cNvSpPr txBox="1"/>
          <p:nvPr/>
        </p:nvSpPr>
        <p:spPr>
          <a:xfrm>
            <a:off x="8187686" y="2113230"/>
            <a:ext cx="1147880" cy="14562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一切智</a:t>
            </a:r>
          </a:p>
        </p:txBody>
      </p:sp>
      <p:sp>
        <p:nvSpPr>
          <p:cNvPr id="14" name="文本框 24">
            <a:extLst>
              <a:ext uri="{FF2B5EF4-FFF2-40B4-BE49-F238E27FC236}">
                <a16:creationId xmlns:a16="http://schemas.microsoft.com/office/drawing/2014/main" id="{57A59886-ECAD-461B-A15E-64CBC41D9C09}"/>
              </a:ext>
            </a:extLst>
          </p:cNvPr>
          <p:cNvSpPr txBox="1"/>
          <p:nvPr/>
        </p:nvSpPr>
        <p:spPr>
          <a:xfrm>
            <a:off x="8708633" y="3331212"/>
            <a:ext cx="615553" cy="25206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（知法總相）</a:t>
            </a:r>
          </a:p>
        </p:txBody>
      </p:sp>
      <p:cxnSp>
        <p:nvCxnSpPr>
          <p:cNvPr id="35" name="直接连接符 68">
            <a:extLst>
              <a:ext uri="{FF2B5EF4-FFF2-40B4-BE49-F238E27FC236}">
                <a16:creationId xmlns:a16="http://schemas.microsoft.com/office/drawing/2014/main" id="{80283CE8-2D60-458E-B308-4AB8197A5648}"/>
              </a:ext>
            </a:extLst>
          </p:cNvPr>
          <p:cNvCxnSpPr/>
          <p:nvPr/>
        </p:nvCxnSpPr>
        <p:spPr>
          <a:xfrm>
            <a:off x="9072921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5">
            <a:extLst>
              <a:ext uri="{FF2B5EF4-FFF2-40B4-BE49-F238E27FC236}">
                <a16:creationId xmlns:a16="http://schemas.microsoft.com/office/drawing/2014/main" id="{76D3145B-E1BD-4FCB-99A0-C7BE760C4A75}"/>
              </a:ext>
            </a:extLst>
          </p:cNvPr>
          <p:cNvCxnSpPr/>
          <p:nvPr/>
        </p:nvCxnSpPr>
        <p:spPr>
          <a:xfrm>
            <a:off x="7992660" y="973076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15">
            <a:extLst>
              <a:ext uri="{FF2B5EF4-FFF2-40B4-BE49-F238E27FC236}">
                <a16:creationId xmlns:a16="http://schemas.microsoft.com/office/drawing/2014/main" id="{A96FA685-F38E-454E-AE91-F3C455E44CB2}"/>
              </a:ext>
            </a:extLst>
          </p:cNvPr>
          <p:cNvCxnSpPr/>
          <p:nvPr/>
        </p:nvCxnSpPr>
        <p:spPr>
          <a:xfrm>
            <a:off x="2879426" y="95211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16">
            <a:extLst>
              <a:ext uri="{FF2B5EF4-FFF2-40B4-BE49-F238E27FC236}">
                <a16:creationId xmlns:a16="http://schemas.microsoft.com/office/drawing/2014/main" id="{D5430006-B891-4E9E-AA13-C26D0358929B}"/>
              </a:ext>
            </a:extLst>
          </p:cNvPr>
          <p:cNvCxnSpPr/>
          <p:nvPr/>
        </p:nvCxnSpPr>
        <p:spPr>
          <a:xfrm>
            <a:off x="5509177" y="83716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文本框 24">
            <a:extLst>
              <a:ext uri="{FF2B5EF4-FFF2-40B4-BE49-F238E27FC236}">
                <a16:creationId xmlns:a16="http://schemas.microsoft.com/office/drawing/2014/main" id="{D34CC20F-273D-42F4-BDD6-4D576443F68A}"/>
              </a:ext>
            </a:extLst>
          </p:cNvPr>
          <p:cNvSpPr txBox="1"/>
          <p:nvPr/>
        </p:nvSpPr>
        <p:spPr>
          <a:xfrm>
            <a:off x="6922035" y="2113207"/>
            <a:ext cx="984885" cy="15364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萬事萬物</a:t>
            </a:r>
            <a:endParaRPr lang="en-US" altLang="zh-CN" sz="2600" b="1" dirty="0">
              <a:solidFill>
                <a:srgbClr val="FFFF00"/>
              </a:solidFill>
            </a:endParaRPr>
          </a:p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代名詞</a:t>
            </a:r>
          </a:p>
        </p:txBody>
      </p:sp>
      <p:cxnSp>
        <p:nvCxnSpPr>
          <p:cNvPr id="56" name="直線接點 55">
            <a:extLst>
              <a:ext uri="{FF2B5EF4-FFF2-40B4-BE49-F238E27FC236}">
                <a16:creationId xmlns:a16="http://schemas.microsoft.com/office/drawing/2014/main" id="{09F5CD70-2DA4-42AF-8CAD-219D6F82F3DC}"/>
              </a:ext>
            </a:extLst>
          </p:cNvPr>
          <p:cNvCxnSpPr>
            <a:cxnSpLocks/>
            <a:stCxn id="54" idx="3"/>
          </p:cNvCxnSpPr>
          <p:nvPr/>
        </p:nvCxnSpPr>
        <p:spPr>
          <a:xfrm>
            <a:off x="7906920" y="2881445"/>
            <a:ext cx="832156" cy="1340437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直線接點 67">
            <a:extLst>
              <a:ext uri="{FF2B5EF4-FFF2-40B4-BE49-F238E27FC236}">
                <a16:creationId xmlns:a16="http://schemas.microsoft.com/office/drawing/2014/main" id="{A79B47ED-0178-4ADD-9BF5-9B63C721AD09}"/>
              </a:ext>
            </a:extLst>
          </p:cNvPr>
          <p:cNvCxnSpPr>
            <a:cxnSpLocks/>
          </p:cNvCxnSpPr>
          <p:nvPr/>
        </p:nvCxnSpPr>
        <p:spPr>
          <a:xfrm flipV="1">
            <a:off x="7920642" y="4725938"/>
            <a:ext cx="770322" cy="14369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線接點 69">
            <a:extLst>
              <a:ext uri="{FF2B5EF4-FFF2-40B4-BE49-F238E27FC236}">
                <a16:creationId xmlns:a16="http://schemas.microsoft.com/office/drawing/2014/main" id="{F8F0C826-A358-491E-90BB-30663BB6FE8F}"/>
              </a:ext>
            </a:extLst>
          </p:cNvPr>
          <p:cNvCxnSpPr>
            <a:cxnSpLocks/>
          </p:cNvCxnSpPr>
          <p:nvPr/>
        </p:nvCxnSpPr>
        <p:spPr>
          <a:xfrm>
            <a:off x="8784851" y="4116801"/>
            <a:ext cx="0" cy="249097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直線接點 74">
            <a:extLst>
              <a:ext uri="{FF2B5EF4-FFF2-40B4-BE49-F238E27FC236}">
                <a16:creationId xmlns:a16="http://schemas.microsoft.com/office/drawing/2014/main" id="{5620D0CA-AF27-4570-A9B6-E4E0836018A1}"/>
              </a:ext>
            </a:extLst>
          </p:cNvPr>
          <p:cNvCxnSpPr>
            <a:cxnSpLocks/>
          </p:cNvCxnSpPr>
          <p:nvPr/>
        </p:nvCxnSpPr>
        <p:spPr>
          <a:xfrm>
            <a:off x="8784851" y="4473105"/>
            <a:ext cx="0" cy="648138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文本框 24">
            <a:extLst>
              <a:ext uri="{FF2B5EF4-FFF2-40B4-BE49-F238E27FC236}">
                <a16:creationId xmlns:a16="http://schemas.microsoft.com/office/drawing/2014/main" id="{F74A95A4-4DA5-48EB-B9BE-1148A951883F}"/>
              </a:ext>
            </a:extLst>
          </p:cNvPr>
          <p:cNvSpPr txBox="1"/>
          <p:nvPr/>
        </p:nvSpPr>
        <p:spPr>
          <a:xfrm>
            <a:off x="6935757" y="3946289"/>
            <a:ext cx="984885" cy="15364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總原則；</a:t>
            </a:r>
            <a:endParaRPr lang="en-US" altLang="zh-CN" sz="2600" b="1" dirty="0">
              <a:solidFill>
                <a:srgbClr val="FFFF00"/>
              </a:solidFill>
            </a:endParaRPr>
          </a:p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共通原理</a:t>
            </a:r>
          </a:p>
        </p:txBody>
      </p:sp>
      <p:cxnSp>
        <p:nvCxnSpPr>
          <p:cNvPr id="79" name="直線接點 78">
            <a:extLst>
              <a:ext uri="{FF2B5EF4-FFF2-40B4-BE49-F238E27FC236}">
                <a16:creationId xmlns:a16="http://schemas.microsoft.com/office/drawing/2014/main" id="{6EF85924-7DE6-441C-A3BB-1192ECA84073}"/>
              </a:ext>
            </a:extLst>
          </p:cNvPr>
          <p:cNvCxnSpPr>
            <a:cxnSpLocks/>
          </p:cNvCxnSpPr>
          <p:nvPr/>
        </p:nvCxnSpPr>
        <p:spPr>
          <a:xfrm>
            <a:off x="4575953" y="4714524"/>
            <a:ext cx="2359804" cy="0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文本框 24">
            <a:extLst>
              <a:ext uri="{FF2B5EF4-FFF2-40B4-BE49-F238E27FC236}">
                <a16:creationId xmlns:a16="http://schemas.microsoft.com/office/drawing/2014/main" id="{473DB159-54D2-48EF-A4D1-1C8D267B7487}"/>
              </a:ext>
            </a:extLst>
          </p:cNvPr>
          <p:cNvSpPr txBox="1"/>
          <p:nvPr/>
        </p:nvSpPr>
        <p:spPr>
          <a:xfrm>
            <a:off x="3618453" y="3946288"/>
            <a:ext cx="984885" cy="15364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因緣所生</a:t>
            </a:r>
            <a:endParaRPr lang="en-US" altLang="zh-CN" sz="2600" b="1" dirty="0">
              <a:solidFill>
                <a:srgbClr val="FFFF00"/>
              </a:solidFill>
            </a:endParaRPr>
          </a:p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空而不實</a:t>
            </a:r>
          </a:p>
        </p:txBody>
      </p:sp>
      <p:sp>
        <p:nvSpPr>
          <p:cNvPr id="28" name="文本框 24">
            <a:extLst>
              <a:ext uri="{FF2B5EF4-FFF2-40B4-BE49-F238E27FC236}">
                <a16:creationId xmlns:a16="http://schemas.microsoft.com/office/drawing/2014/main" id="{5A3C27C9-1C7B-4B6A-AD60-1F1E2E37391E}"/>
              </a:ext>
            </a:extLst>
          </p:cNvPr>
          <p:cNvSpPr txBox="1"/>
          <p:nvPr/>
        </p:nvSpPr>
        <p:spPr>
          <a:xfrm>
            <a:off x="4440248" y="2361906"/>
            <a:ext cx="584775" cy="15364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主要條件</a:t>
            </a:r>
          </a:p>
        </p:txBody>
      </p:sp>
      <p:sp>
        <p:nvSpPr>
          <p:cNvPr id="30" name="文本框 24">
            <a:extLst>
              <a:ext uri="{FF2B5EF4-FFF2-40B4-BE49-F238E27FC236}">
                <a16:creationId xmlns:a16="http://schemas.microsoft.com/office/drawing/2014/main" id="{C32F4FB7-5BA5-4008-8C04-44B1F8F3FC0B}"/>
              </a:ext>
            </a:extLst>
          </p:cNvPr>
          <p:cNvSpPr txBox="1"/>
          <p:nvPr/>
        </p:nvSpPr>
        <p:spPr>
          <a:xfrm>
            <a:off x="4990433" y="2881046"/>
            <a:ext cx="584775" cy="15364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次要條件</a:t>
            </a:r>
          </a:p>
        </p:txBody>
      </p:sp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064F4A37-1657-475F-B322-989B72574F89}"/>
              </a:ext>
            </a:extLst>
          </p:cNvPr>
          <p:cNvCxnSpPr>
            <a:cxnSpLocks/>
          </p:cNvCxnSpPr>
          <p:nvPr/>
        </p:nvCxnSpPr>
        <p:spPr>
          <a:xfrm flipV="1">
            <a:off x="4468313" y="3721300"/>
            <a:ext cx="211548" cy="249098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接點 33">
            <a:extLst>
              <a:ext uri="{FF2B5EF4-FFF2-40B4-BE49-F238E27FC236}">
                <a16:creationId xmlns:a16="http://schemas.microsoft.com/office/drawing/2014/main" id="{54149A0E-BD77-4928-B8AB-C3399508CAA1}"/>
              </a:ext>
            </a:extLst>
          </p:cNvPr>
          <p:cNvCxnSpPr>
            <a:cxnSpLocks/>
          </p:cNvCxnSpPr>
          <p:nvPr/>
        </p:nvCxnSpPr>
        <p:spPr>
          <a:xfrm flipV="1">
            <a:off x="4548857" y="3946288"/>
            <a:ext cx="522116" cy="355309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文本框 24">
            <a:extLst>
              <a:ext uri="{FF2B5EF4-FFF2-40B4-BE49-F238E27FC236}">
                <a16:creationId xmlns:a16="http://schemas.microsoft.com/office/drawing/2014/main" id="{67A4AF6A-84FF-4930-B4C1-DBAE05E51C4E}"/>
              </a:ext>
            </a:extLst>
          </p:cNvPr>
          <p:cNvSpPr txBox="1"/>
          <p:nvPr/>
        </p:nvSpPr>
        <p:spPr>
          <a:xfrm>
            <a:off x="2925474" y="3946287"/>
            <a:ext cx="584775" cy="153647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緣起性空</a:t>
            </a:r>
          </a:p>
        </p:txBody>
      </p:sp>
      <p:sp>
        <p:nvSpPr>
          <p:cNvPr id="15" name="匾額 14" descr="佛學概要十四講表 習講">
            <a:extLst>
              <a:ext uri="{FF2B5EF4-FFF2-40B4-BE49-F238E27FC236}">
                <a16:creationId xmlns:a16="http://schemas.microsoft.com/office/drawing/2014/main" id="{BB68900E-06AE-3B67-3790-CE2E4190E947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cxnSp>
        <p:nvCxnSpPr>
          <p:cNvPr id="19" name="直線接點 18">
            <a:extLst>
              <a:ext uri="{FF2B5EF4-FFF2-40B4-BE49-F238E27FC236}">
                <a16:creationId xmlns:a16="http://schemas.microsoft.com/office/drawing/2014/main" id="{497F444D-19B9-8E85-9A19-E0A0D49E7C7D}"/>
              </a:ext>
            </a:extLst>
          </p:cNvPr>
          <p:cNvCxnSpPr>
            <a:cxnSpLocks/>
          </p:cNvCxnSpPr>
          <p:nvPr/>
        </p:nvCxnSpPr>
        <p:spPr>
          <a:xfrm>
            <a:off x="3472523" y="4797946"/>
            <a:ext cx="266266" cy="0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"/>
    </p:custDataLst>
    <p:extLst>
      <p:ext uri="{BB962C8B-B14F-4D97-AF65-F5344CB8AC3E}">
        <p14:creationId xmlns:p14="http://schemas.microsoft.com/office/powerpoint/2010/main" val="15414183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9123"/>
    </mc:Choice>
    <mc:Fallback xmlns="">
      <p:transition spd="slow" advTm="17691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3" grpId="0"/>
      <p:bldP spid="14" grpId="0"/>
      <p:bldP spid="54" grpId="0"/>
      <p:bldP spid="78" grpId="0"/>
      <p:bldP spid="81" grpId="0"/>
      <p:bldP spid="28" grpId="0"/>
      <p:bldP spid="30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文本框 24">
            <a:extLst>
              <a:ext uri="{FF2B5EF4-FFF2-40B4-BE49-F238E27FC236}">
                <a16:creationId xmlns:a16="http://schemas.microsoft.com/office/drawing/2014/main" id="{ECD95719-2BE2-425B-8389-36E52D51F3BB}"/>
              </a:ext>
            </a:extLst>
          </p:cNvPr>
          <p:cNvSpPr txBox="1"/>
          <p:nvPr/>
        </p:nvSpPr>
        <p:spPr>
          <a:xfrm>
            <a:off x="8325311" y="2523292"/>
            <a:ext cx="553998" cy="20187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斷見思惑</a:t>
            </a:r>
          </a:p>
        </p:txBody>
      </p:sp>
      <p:sp>
        <p:nvSpPr>
          <p:cNvPr id="26" name="文本框 24">
            <a:extLst>
              <a:ext uri="{FF2B5EF4-FFF2-40B4-BE49-F238E27FC236}">
                <a16:creationId xmlns:a16="http://schemas.microsoft.com/office/drawing/2014/main" id="{A9BBBD86-ED50-4148-B90B-2C100F402E8D}"/>
              </a:ext>
            </a:extLst>
          </p:cNvPr>
          <p:cNvSpPr txBox="1"/>
          <p:nvPr/>
        </p:nvSpPr>
        <p:spPr>
          <a:xfrm>
            <a:off x="8339074" y="4109486"/>
            <a:ext cx="553998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阿羅漢</a:t>
            </a:r>
          </a:p>
        </p:txBody>
      </p:sp>
      <p:sp>
        <p:nvSpPr>
          <p:cNvPr id="28" name="文本框 26">
            <a:extLst>
              <a:ext uri="{FF2B5EF4-FFF2-40B4-BE49-F238E27FC236}">
                <a16:creationId xmlns:a16="http://schemas.microsoft.com/office/drawing/2014/main" id="{E10C8053-BA24-49EC-BF8F-7952E2959719}"/>
              </a:ext>
            </a:extLst>
          </p:cNvPr>
          <p:cNvSpPr txBox="1"/>
          <p:nvPr/>
        </p:nvSpPr>
        <p:spPr>
          <a:xfrm>
            <a:off x="7696240" y="2218907"/>
            <a:ext cx="615553" cy="13187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道種智</a:t>
            </a:r>
          </a:p>
        </p:txBody>
      </p:sp>
      <p:sp>
        <p:nvSpPr>
          <p:cNvPr id="29" name="文本框 27">
            <a:extLst>
              <a:ext uri="{FF2B5EF4-FFF2-40B4-BE49-F238E27FC236}">
                <a16:creationId xmlns:a16="http://schemas.microsoft.com/office/drawing/2014/main" id="{08A794FB-C094-4737-BFA3-53C4AB641437}"/>
              </a:ext>
            </a:extLst>
          </p:cNvPr>
          <p:cNvSpPr txBox="1"/>
          <p:nvPr/>
        </p:nvSpPr>
        <p:spPr>
          <a:xfrm>
            <a:off x="7679382" y="3348715"/>
            <a:ext cx="615553" cy="20980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（知法別相）</a:t>
            </a:r>
          </a:p>
        </p:txBody>
      </p:sp>
      <p:sp>
        <p:nvSpPr>
          <p:cNvPr id="44" name="文本框 24">
            <a:extLst>
              <a:ext uri="{FF2B5EF4-FFF2-40B4-BE49-F238E27FC236}">
                <a16:creationId xmlns:a16="http://schemas.microsoft.com/office/drawing/2014/main" id="{82D25141-3EB5-48A4-A791-841CAF017CB3}"/>
              </a:ext>
            </a:extLst>
          </p:cNvPr>
          <p:cNvSpPr txBox="1"/>
          <p:nvPr/>
        </p:nvSpPr>
        <p:spPr>
          <a:xfrm>
            <a:off x="5893338" y="1845618"/>
            <a:ext cx="615553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rgbClr val="FFFF00"/>
                </a:solidFill>
              </a:rPr>
              <a:t>佛法法門</a:t>
            </a:r>
          </a:p>
        </p:txBody>
      </p:sp>
      <p:sp>
        <p:nvSpPr>
          <p:cNvPr id="45" name="文本框 24">
            <a:extLst>
              <a:ext uri="{FF2B5EF4-FFF2-40B4-BE49-F238E27FC236}">
                <a16:creationId xmlns:a16="http://schemas.microsoft.com/office/drawing/2014/main" id="{02A9A653-DE1A-4351-A0F7-7FD2720BCA52}"/>
              </a:ext>
            </a:extLst>
          </p:cNvPr>
          <p:cNvSpPr txBox="1"/>
          <p:nvPr/>
        </p:nvSpPr>
        <p:spPr>
          <a:xfrm>
            <a:off x="6240841" y="3110187"/>
            <a:ext cx="615553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rgbClr val="FFFF00"/>
                </a:solidFill>
              </a:rPr>
              <a:t>眾生根性</a:t>
            </a:r>
          </a:p>
        </p:txBody>
      </p:sp>
      <p:cxnSp>
        <p:nvCxnSpPr>
          <p:cNvPr id="46" name="直線接點 45">
            <a:extLst>
              <a:ext uri="{FF2B5EF4-FFF2-40B4-BE49-F238E27FC236}">
                <a16:creationId xmlns:a16="http://schemas.microsoft.com/office/drawing/2014/main" id="{F7FD0614-29E9-4E51-B4C1-035190403F36}"/>
              </a:ext>
            </a:extLst>
          </p:cNvPr>
          <p:cNvCxnSpPr>
            <a:cxnSpLocks/>
          </p:cNvCxnSpPr>
          <p:nvPr/>
        </p:nvCxnSpPr>
        <p:spPr>
          <a:xfrm>
            <a:off x="6515218" y="2347616"/>
            <a:ext cx="1243978" cy="83350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線接點 47">
            <a:extLst>
              <a:ext uri="{FF2B5EF4-FFF2-40B4-BE49-F238E27FC236}">
                <a16:creationId xmlns:a16="http://schemas.microsoft.com/office/drawing/2014/main" id="{32CC37D8-5A3D-4D0E-A9CA-A039634AF5D9}"/>
              </a:ext>
            </a:extLst>
          </p:cNvPr>
          <p:cNvCxnSpPr>
            <a:cxnSpLocks/>
          </p:cNvCxnSpPr>
          <p:nvPr/>
        </p:nvCxnSpPr>
        <p:spPr>
          <a:xfrm flipV="1">
            <a:off x="6806446" y="2764997"/>
            <a:ext cx="979452" cy="690381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文本框 24">
            <a:extLst>
              <a:ext uri="{FF2B5EF4-FFF2-40B4-BE49-F238E27FC236}">
                <a16:creationId xmlns:a16="http://schemas.microsoft.com/office/drawing/2014/main" id="{43DD3218-6023-4825-BD46-3DCB1832EF6C}"/>
              </a:ext>
            </a:extLst>
          </p:cNvPr>
          <p:cNvSpPr txBox="1"/>
          <p:nvPr/>
        </p:nvSpPr>
        <p:spPr>
          <a:xfrm>
            <a:off x="4727054" y="3173576"/>
            <a:ext cx="1046440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rgbClr val="FFFF00"/>
                </a:solidFill>
              </a:rPr>
              <a:t>應病與藥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 algn="l"/>
            <a:r>
              <a:rPr lang="zh-CN" altLang="en-US" sz="2800" b="1" dirty="0">
                <a:solidFill>
                  <a:srgbClr val="FFFF00"/>
                </a:solidFill>
              </a:rPr>
              <a:t>因材施教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E0534AA4-3F78-6BEE-1F54-33D18DDD4C1F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3" name="文本框 1">
            <a:extLst>
              <a:ext uri="{FF2B5EF4-FFF2-40B4-BE49-F238E27FC236}">
                <a16:creationId xmlns:a16="http://schemas.microsoft.com/office/drawing/2014/main" id="{8F622886-808E-1920-31DB-313518351071}"/>
              </a:ext>
            </a:extLst>
          </p:cNvPr>
          <p:cNvSpPr txBox="1"/>
          <p:nvPr/>
        </p:nvSpPr>
        <p:spPr>
          <a:xfrm>
            <a:off x="10167722" y="389030"/>
            <a:ext cx="615553" cy="24920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「佛」的涵義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3C0AE3D3-6F5B-61EC-C0CE-056874343D78}"/>
              </a:ext>
            </a:extLst>
          </p:cNvPr>
          <p:cNvSpPr txBox="1"/>
          <p:nvPr/>
        </p:nvSpPr>
        <p:spPr>
          <a:xfrm>
            <a:off x="5121439" y="72100"/>
            <a:ext cx="1046440" cy="13670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佛之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r>
              <a:rPr lang="zh-CN" altLang="en-US" sz="2800" b="1" dirty="0">
                <a:solidFill>
                  <a:schemeClr val="bg1"/>
                </a:solidFill>
              </a:rPr>
              <a:t>釋義</a:t>
            </a:r>
          </a:p>
        </p:txBody>
      </p:sp>
      <p:cxnSp>
        <p:nvCxnSpPr>
          <p:cNvPr id="18" name="直接连接符 4">
            <a:extLst>
              <a:ext uri="{FF2B5EF4-FFF2-40B4-BE49-F238E27FC236}">
                <a16:creationId xmlns:a16="http://schemas.microsoft.com/office/drawing/2014/main" id="{1B9455C9-A82D-66A4-7544-BFD351131468}"/>
              </a:ext>
            </a:extLst>
          </p:cNvPr>
          <p:cNvCxnSpPr/>
          <p:nvPr/>
        </p:nvCxnSpPr>
        <p:spPr>
          <a:xfrm>
            <a:off x="2895591" y="951857"/>
            <a:ext cx="5112104" cy="196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19" name="文本框 8">
            <a:extLst>
              <a:ext uri="{FF2B5EF4-FFF2-40B4-BE49-F238E27FC236}">
                <a16:creationId xmlns:a16="http://schemas.microsoft.com/office/drawing/2014/main" id="{0455873C-49A8-8AB5-776B-9F51A9E855A1}"/>
              </a:ext>
            </a:extLst>
          </p:cNvPr>
          <p:cNvSpPr txBox="1"/>
          <p:nvPr/>
        </p:nvSpPr>
        <p:spPr>
          <a:xfrm>
            <a:off x="7665176" y="1101707"/>
            <a:ext cx="615553" cy="10115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智者</a:t>
            </a:r>
          </a:p>
        </p:txBody>
      </p:sp>
      <p:sp>
        <p:nvSpPr>
          <p:cNvPr id="22" name="文本框 9">
            <a:extLst>
              <a:ext uri="{FF2B5EF4-FFF2-40B4-BE49-F238E27FC236}">
                <a16:creationId xmlns:a16="http://schemas.microsoft.com/office/drawing/2014/main" id="{69AFF758-2E80-7313-273A-1CF1BE1139EE}"/>
              </a:ext>
            </a:extLst>
          </p:cNvPr>
          <p:cNvSpPr txBox="1"/>
          <p:nvPr/>
        </p:nvSpPr>
        <p:spPr>
          <a:xfrm>
            <a:off x="2541004" y="1101707"/>
            <a:ext cx="615553" cy="9365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覺者</a:t>
            </a:r>
          </a:p>
        </p:txBody>
      </p:sp>
      <p:cxnSp>
        <p:nvCxnSpPr>
          <p:cNvPr id="23" name="直接连接符 10">
            <a:extLst>
              <a:ext uri="{FF2B5EF4-FFF2-40B4-BE49-F238E27FC236}">
                <a16:creationId xmlns:a16="http://schemas.microsoft.com/office/drawing/2014/main" id="{4F8668CB-CDE0-41DA-FD72-E237448A0097}"/>
              </a:ext>
            </a:extLst>
          </p:cNvPr>
          <p:cNvCxnSpPr/>
          <p:nvPr/>
        </p:nvCxnSpPr>
        <p:spPr>
          <a:xfrm>
            <a:off x="6912399" y="1901148"/>
            <a:ext cx="216015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11">
            <a:extLst>
              <a:ext uri="{FF2B5EF4-FFF2-40B4-BE49-F238E27FC236}">
                <a16:creationId xmlns:a16="http://schemas.microsoft.com/office/drawing/2014/main" id="{27C24090-339C-7121-A92A-F177FDEA2DF9}"/>
              </a:ext>
            </a:extLst>
          </p:cNvPr>
          <p:cNvCxnSpPr/>
          <p:nvPr/>
        </p:nvCxnSpPr>
        <p:spPr>
          <a:xfrm>
            <a:off x="7991737" y="1828532"/>
            <a:ext cx="635" cy="1447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12">
            <a:extLst>
              <a:ext uri="{FF2B5EF4-FFF2-40B4-BE49-F238E27FC236}">
                <a16:creationId xmlns:a16="http://schemas.microsoft.com/office/drawing/2014/main" id="{A5E54AD9-E847-9646-216A-5F06DC1D3AB1}"/>
              </a:ext>
            </a:extLst>
          </p:cNvPr>
          <p:cNvCxnSpPr/>
          <p:nvPr/>
        </p:nvCxnSpPr>
        <p:spPr>
          <a:xfrm>
            <a:off x="6912732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2">
            <a:extLst>
              <a:ext uri="{FF2B5EF4-FFF2-40B4-BE49-F238E27FC236}">
                <a16:creationId xmlns:a16="http://schemas.microsoft.com/office/drawing/2014/main" id="{1F3714B8-9C49-982B-221E-4A36DD6F4F14}"/>
              </a:ext>
            </a:extLst>
          </p:cNvPr>
          <p:cNvSpPr txBox="1"/>
          <p:nvPr/>
        </p:nvSpPr>
        <p:spPr>
          <a:xfrm>
            <a:off x="8187686" y="2113230"/>
            <a:ext cx="1147880" cy="14562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一切智</a:t>
            </a:r>
          </a:p>
        </p:txBody>
      </p:sp>
      <p:sp>
        <p:nvSpPr>
          <p:cNvPr id="32" name="文本框 24">
            <a:extLst>
              <a:ext uri="{FF2B5EF4-FFF2-40B4-BE49-F238E27FC236}">
                <a16:creationId xmlns:a16="http://schemas.microsoft.com/office/drawing/2014/main" id="{85542088-8EDA-AB72-102A-28BB66C1BE2C}"/>
              </a:ext>
            </a:extLst>
          </p:cNvPr>
          <p:cNvSpPr txBox="1"/>
          <p:nvPr/>
        </p:nvSpPr>
        <p:spPr>
          <a:xfrm>
            <a:off x="8708633" y="3331212"/>
            <a:ext cx="615553" cy="25206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（知法總相）</a:t>
            </a:r>
          </a:p>
        </p:txBody>
      </p:sp>
      <p:cxnSp>
        <p:nvCxnSpPr>
          <p:cNvPr id="34" name="直接连接符 68">
            <a:extLst>
              <a:ext uri="{FF2B5EF4-FFF2-40B4-BE49-F238E27FC236}">
                <a16:creationId xmlns:a16="http://schemas.microsoft.com/office/drawing/2014/main" id="{E472AC9D-0F14-3E5A-BD9A-6264EE989D42}"/>
              </a:ext>
            </a:extLst>
          </p:cNvPr>
          <p:cNvCxnSpPr/>
          <p:nvPr/>
        </p:nvCxnSpPr>
        <p:spPr>
          <a:xfrm>
            <a:off x="9072921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5">
            <a:extLst>
              <a:ext uri="{FF2B5EF4-FFF2-40B4-BE49-F238E27FC236}">
                <a16:creationId xmlns:a16="http://schemas.microsoft.com/office/drawing/2014/main" id="{DB7B2AE4-E0E4-6613-0E54-1C33B9888600}"/>
              </a:ext>
            </a:extLst>
          </p:cNvPr>
          <p:cNvCxnSpPr/>
          <p:nvPr/>
        </p:nvCxnSpPr>
        <p:spPr>
          <a:xfrm>
            <a:off x="7992660" y="973076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15">
            <a:extLst>
              <a:ext uri="{FF2B5EF4-FFF2-40B4-BE49-F238E27FC236}">
                <a16:creationId xmlns:a16="http://schemas.microsoft.com/office/drawing/2014/main" id="{E0D6D19C-4854-52C5-5188-29C2511D92C8}"/>
              </a:ext>
            </a:extLst>
          </p:cNvPr>
          <p:cNvCxnSpPr/>
          <p:nvPr/>
        </p:nvCxnSpPr>
        <p:spPr>
          <a:xfrm>
            <a:off x="2879426" y="95211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16">
            <a:extLst>
              <a:ext uri="{FF2B5EF4-FFF2-40B4-BE49-F238E27FC236}">
                <a16:creationId xmlns:a16="http://schemas.microsoft.com/office/drawing/2014/main" id="{196736F4-6FF8-4D19-5B20-E69354902D5D}"/>
              </a:ext>
            </a:extLst>
          </p:cNvPr>
          <p:cNvCxnSpPr/>
          <p:nvPr/>
        </p:nvCxnSpPr>
        <p:spPr>
          <a:xfrm>
            <a:off x="5509177" y="83716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"/>
    </p:custDataLst>
    <p:extLst>
      <p:ext uri="{BB962C8B-B14F-4D97-AF65-F5344CB8AC3E}">
        <p14:creationId xmlns:p14="http://schemas.microsoft.com/office/powerpoint/2010/main" val="97296260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91243"/>
    </mc:Choice>
    <mc:Fallback xmlns="">
      <p:transition spd="slow" advTm="4912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6" grpId="0"/>
      <p:bldP spid="28" grpId="0"/>
      <p:bldP spid="29" grpId="0"/>
      <p:bldP spid="44" grpId="0"/>
      <p:bldP spid="45" grpId="0"/>
      <p:bldP spid="5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文本框 24">
            <a:extLst>
              <a:ext uri="{FF2B5EF4-FFF2-40B4-BE49-F238E27FC236}">
                <a16:creationId xmlns:a16="http://schemas.microsoft.com/office/drawing/2014/main" id="{F7D89EFB-FEFA-44F8-B951-0CA33470B55A}"/>
              </a:ext>
            </a:extLst>
          </p:cNvPr>
          <p:cNvSpPr txBox="1"/>
          <p:nvPr/>
        </p:nvSpPr>
        <p:spPr>
          <a:xfrm>
            <a:off x="7273118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斷塵沙惑</a:t>
            </a:r>
          </a:p>
        </p:txBody>
      </p:sp>
      <p:sp>
        <p:nvSpPr>
          <p:cNvPr id="27" name="文本框 24">
            <a:extLst>
              <a:ext uri="{FF2B5EF4-FFF2-40B4-BE49-F238E27FC236}">
                <a16:creationId xmlns:a16="http://schemas.microsoft.com/office/drawing/2014/main" id="{830AAF2E-28E5-401C-8298-A890FBA18E1E}"/>
              </a:ext>
            </a:extLst>
          </p:cNvPr>
          <p:cNvSpPr txBox="1"/>
          <p:nvPr/>
        </p:nvSpPr>
        <p:spPr>
          <a:xfrm>
            <a:off x="7273118" y="4307540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菩薩</a:t>
            </a:r>
          </a:p>
        </p:txBody>
      </p:sp>
      <p:sp>
        <p:nvSpPr>
          <p:cNvPr id="29" name="文本框 26">
            <a:extLst>
              <a:ext uri="{FF2B5EF4-FFF2-40B4-BE49-F238E27FC236}">
                <a16:creationId xmlns:a16="http://schemas.microsoft.com/office/drawing/2014/main" id="{30C95324-2309-4C1A-9CBC-1B56939B4F45}"/>
              </a:ext>
            </a:extLst>
          </p:cNvPr>
          <p:cNvSpPr txBox="1"/>
          <p:nvPr/>
        </p:nvSpPr>
        <p:spPr>
          <a:xfrm>
            <a:off x="6618952" y="2139305"/>
            <a:ext cx="615553" cy="1694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一切種智</a:t>
            </a:r>
          </a:p>
        </p:txBody>
      </p:sp>
      <p:sp>
        <p:nvSpPr>
          <p:cNvPr id="30" name="文本框 30">
            <a:extLst>
              <a:ext uri="{FF2B5EF4-FFF2-40B4-BE49-F238E27FC236}">
                <a16:creationId xmlns:a16="http://schemas.microsoft.com/office/drawing/2014/main" id="{9D15D1B2-47EB-440D-8CD7-201A775BAC03}"/>
              </a:ext>
            </a:extLst>
          </p:cNvPr>
          <p:cNvSpPr txBox="1"/>
          <p:nvPr/>
        </p:nvSpPr>
        <p:spPr>
          <a:xfrm>
            <a:off x="6613426" y="3569516"/>
            <a:ext cx="615553" cy="21865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（通達總別）</a:t>
            </a:r>
          </a:p>
        </p:txBody>
      </p:sp>
      <p:sp>
        <p:nvSpPr>
          <p:cNvPr id="32" name="文本框 24">
            <a:extLst>
              <a:ext uri="{FF2B5EF4-FFF2-40B4-BE49-F238E27FC236}">
                <a16:creationId xmlns:a16="http://schemas.microsoft.com/office/drawing/2014/main" id="{5AF96DD9-7276-4377-8E1F-955847348688}"/>
              </a:ext>
            </a:extLst>
          </p:cNvPr>
          <p:cNvSpPr txBox="1"/>
          <p:nvPr/>
        </p:nvSpPr>
        <p:spPr>
          <a:xfrm>
            <a:off x="6157174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斷無明惑</a:t>
            </a:r>
          </a:p>
        </p:txBody>
      </p:sp>
      <p:sp>
        <p:nvSpPr>
          <p:cNvPr id="34" name="文本框 24">
            <a:extLst>
              <a:ext uri="{FF2B5EF4-FFF2-40B4-BE49-F238E27FC236}">
                <a16:creationId xmlns:a16="http://schemas.microsoft.com/office/drawing/2014/main" id="{79B1760F-6485-4F5A-88C9-2B20D354167A}"/>
              </a:ext>
            </a:extLst>
          </p:cNvPr>
          <p:cNvSpPr txBox="1"/>
          <p:nvPr/>
        </p:nvSpPr>
        <p:spPr>
          <a:xfrm>
            <a:off x="6195787" y="4257824"/>
            <a:ext cx="553998" cy="8795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佛</a:t>
            </a:r>
          </a:p>
        </p:txBody>
      </p:sp>
      <p:sp>
        <p:nvSpPr>
          <p:cNvPr id="36" name="文本框 24">
            <a:extLst>
              <a:ext uri="{FF2B5EF4-FFF2-40B4-BE49-F238E27FC236}">
                <a16:creationId xmlns:a16="http://schemas.microsoft.com/office/drawing/2014/main" id="{0D96D3CC-3269-4D09-A7B5-4CBC11F04E50}"/>
              </a:ext>
            </a:extLst>
          </p:cNvPr>
          <p:cNvSpPr txBox="1"/>
          <p:nvPr/>
        </p:nvSpPr>
        <p:spPr>
          <a:xfrm>
            <a:off x="8325311" y="5489982"/>
            <a:ext cx="615553" cy="1343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自覺</a:t>
            </a:r>
          </a:p>
        </p:txBody>
      </p:sp>
      <p:sp>
        <p:nvSpPr>
          <p:cNvPr id="37" name="文本框 24">
            <a:extLst>
              <a:ext uri="{FF2B5EF4-FFF2-40B4-BE49-F238E27FC236}">
                <a16:creationId xmlns:a16="http://schemas.microsoft.com/office/drawing/2014/main" id="{1934DE3B-127D-4665-8CD7-9D6FF5C68EA1}"/>
              </a:ext>
            </a:extLst>
          </p:cNvPr>
          <p:cNvSpPr txBox="1"/>
          <p:nvPr/>
        </p:nvSpPr>
        <p:spPr>
          <a:xfrm>
            <a:off x="7265911" y="5495940"/>
            <a:ext cx="615553" cy="13833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覺他</a:t>
            </a:r>
          </a:p>
        </p:txBody>
      </p:sp>
      <p:sp>
        <p:nvSpPr>
          <p:cNvPr id="38" name="文本框 24">
            <a:extLst>
              <a:ext uri="{FF2B5EF4-FFF2-40B4-BE49-F238E27FC236}">
                <a16:creationId xmlns:a16="http://schemas.microsoft.com/office/drawing/2014/main" id="{67E782A9-34CA-4EE7-9DB9-B1F781A48946}"/>
              </a:ext>
            </a:extLst>
          </p:cNvPr>
          <p:cNvSpPr txBox="1"/>
          <p:nvPr/>
        </p:nvSpPr>
        <p:spPr>
          <a:xfrm>
            <a:off x="6168453" y="5503178"/>
            <a:ext cx="615553" cy="12833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覺滿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18EE32B9-BE0C-710C-782F-E9A24802810A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3" name="文本框 24">
            <a:extLst>
              <a:ext uri="{FF2B5EF4-FFF2-40B4-BE49-F238E27FC236}">
                <a16:creationId xmlns:a16="http://schemas.microsoft.com/office/drawing/2014/main" id="{2250D261-F98E-0188-3AB9-6B1EF90C4475}"/>
              </a:ext>
            </a:extLst>
          </p:cNvPr>
          <p:cNvSpPr txBox="1"/>
          <p:nvPr/>
        </p:nvSpPr>
        <p:spPr>
          <a:xfrm>
            <a:off x="8325311" y="2523292"/>
            <a:ext cx="553998" cy="20187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斷見思惑</a:t>
            </a:r>
          </a:p>
        </p:txBody>
      </p:sp>
      <p:sp>
        <p:nvSpPr>
          <p:cNvPr id="4" name="文本框 24">
            <a:extLst>
              <a:ext uri="{FF2B5EF4-FFF2-40B4-BE49-F238E27FC236}">
                <a16:creationId xmlns:a16="http://schemas.microsoft.com/office/drawing/2014/main" id="{E40368DB-14AE-B953-6493-1ADB68CECFDF}"/>
              </a:ext>
            </a:extLst>
          </p:cNvPr>
          <p:cNvSpPr txBox="1"/>
          <p:nvPr/>
        </p:nvSpPr>
        <p:spPr>
          <a:xfrm>
            <a:off x="8339074" y="4109486"/>
            <a:ext cx="553998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阿羅漢</a:t>
            </a:r>
          </a:p>
        </p:txBody>
      </p:sp>
      <p:sp>
        <p:nvSpPr>
          <p:cNvPr id="18" name="文本框 26">
            <a:extLst>
              <a:ext uri="{FF2B5EF4-FFF2-40B4-BE49-F238E27FC236}">
                <a16:creationId xmlns:a16="http://schemas.microsoft.com/office/drawing/2014/main" id="{03FF1713-8964-8FA6-9D40-EE76984ED08C}"/>
              </a:ext>
            </a:extLst>
          </p:cNvPr>
          <p:cNvSpPr txBox="1"/>
          <p:nvPr/>
        </p:nvSpPr>
        <p:spPr>
          <a:xfrm>
            <a:off x="7696240" y="2218907"/>
            <a:ext cx="615553" cy="13187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道種智</a:t>
            </a:r>
          </a:p>
        </p:txBody>
      </p:sp>
      <p:sp>
        <p:nvSpPr>
          <p:cNvPr id="19" name="文本框 27">
            <a:extLst>
              <a:ext uri="{FF2B5EF4-FFF2-40B4-BE49-F238E27FC236}">
                <a16:creationId xmlns:a16="http://schemas.microsoft.com/office/drawing/2014/main" id="{DF6580E9-17A5-E7E5-6AB9-86413E3E13B2}"/>
              </a:ext>
            </a:extLst>
          </p:cNvPr>
          <p:cNvSpPr txBox="1"/>
          <p:nvPr/>
        </p:nvSpPr>
        <p:spPr>
          <a:xfrm>
            <a:off x="7679382" y="3348715"/>
            <a:ext cx="615553" cy="20980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（知法別相）</a:t>
            </a:r>
          </a:p>
        </p:txBody>
      </p:sp>
      <p:sp>
        <p:nvSpPr>
          <p:cNvPr id="47" name="文本框 1">
            <a:extLst>
              <a:ext uri="{FF2B5EF4-FFF2-40B4-BE49-F238E27FC236}">
                <a16:creationId xmlns:a16="http://schemas.microsoft.com/office/drawing/2014/main" id="{D3E6B828-B4EB-19AF-B3A0-6BC42B6D00AF}"/>
              </a:ext>
            </a:extLst>
          </p:cNvPr>
          <p:cNvSpPr txBox="1"/>
          <p:nvPr/>
        </p:nvSpPr>
        <p:spPr>
          <a:xfrm>
            <a:off x="10167722" y="389030"/>
            <a:ext cx="615553" cy="24920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「佛」的涵義</a:t>
            </a:r>
          </a:p>
        </p:txBody>
      </p:sp>
      <p:sp>
        <p:nvSpPr>
          <p:cNvPr id="48" name="文本框 3">
            <a:extLst>
              <a:ext uri="{FF2B5EF4-FFF2-40B4-BE49-F238E27FC236}">
                <a16:creationId xmlns:a16="http://schemas.microsoft.com/office/drawing/2014/main" id="{D15BAFF0-F516-ED66-6C17-CDBC8BD583DF}"/>
              </a:ext>
            </a:extLst>
          </p:cNvPr>
          <p:cNvSpPr txBox="1"/>
          <p:nvPr/>
        </p:nvSpPr>
        <p:spPr>
          <a:xfrm>
            <a:off x="5121439" y="72100"/>
            <a:ext cx="1046440" cy="13670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佛之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r>
              <a:rPr lang="zh-CN" altLang="en-US" sz="2800" b="1" dirty="0">
                <a:solidFill>
                  <a:schemeClr val="bg1"/>
                </a:solidFill>
              </a:rPr>
              <a:t>釋義</a:t>
            </a:r>
          </a:p>
        </p:txBody>
      </p:sp>
      <p:cxnSp>
        <p:nvCxnSpPr>
          <p:cNvPr id="49" name="直接连接符 4">
            <a:extLst>
              <a:ext uri="{FF2B5EF4-FFF2-40B4-BE49-F238E27FC236}">
                <a16:creationId xmlns:a16="http://schemas.microsoft.com/office/drawing/2014/main" id="{384E8F3A-A401-7939-F1EC-39CB20F6A786}"/>
              </a:ext>
            </a:extLst>
          </p:cNvPr>
          <p:cNvCxnSpPr/>
          <p:nvPr/>
        </p:nvCxnSpPr>
        <p:spPr>
          <a:xfrm>
            <a:off x="2895591" y="951857"/>
            <a:ext cx="5112104" cy="196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0" name="文本框 8">
            <a:extLst>
              <a:ext uri="{FF2B5EF4-FFF2-40B4-BE49-F238E27FC236}">
                <a16:creationId xmlns:a16="http://schemas.microsoft.com/office/drawing/2014/main" id="{7A3A9F2F-B02D-3F5A-762F-31C397900EFD}"/>
              </a:ext>
            </a:extLst>
          </p:cNvPr>
          <p:cNvSpPr txBox="1"/>
          <p:nvPr/>
        </p:nvSpPr>
        <p:spPr>
          <a:xfrm>
            <a:off x="7665176" y="1101707"/>
            <a:ext cx="615553" cy="10115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智者</a:t>
            </a:r>
          </a:p>
        </p:txBody>
      </p:sp>
      <p:sp>
        <p:nvSpPr>
          <p:cNvPr id="51" name="文本框 9">
            <a:extLst>
              <a:ext uri="{FF2B5EF4-FFF2-40B4-BE49-F238E27FC236}">
                <a16:creationId xmlns:a16="http://schemas.microsoft.com/office/drawing/2014/main" id="{4FD9FB7C-0597-5176-05E6-7392381C2AF8}"/>
              </a:ext>
            </a:extLst>
          </p:cNvPr>
          <p:cNvSpPr txBox="1"/>
          <p:nvPr/>
        </p:nvSpPr>
        <p:spPr>
          <a:xfrm>
            <a:off x="2541004" y="1101707"/>
            <a:ext cx="615553" cy="9365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覺者</a:t>
            </a:r>
          </a:p>
        </p:txBody>
      </p:sp>
      <p:cxnSp>
        <p:nvCxnSpPr>
          <p:cNvPr id="52" name="直接连接符 10">
            <a:extLst>
              <a:ext uri="{FF2B5EF4-FFF2-40B4-BE49-F238E27FC236}">
                <a16:creationId xmlns:a16="http://schemas.microsoft.com/office/drawing/2014/main" id="{107390F4-86B3-1F21-434F-9E646FBEAE0C}"/>
              </a:ext>
            </a:extLst>
          </p:cNvPr>
          <p:cNvCxnSpPr/>
          <p:nvPr/>
        </p:nvCxnSpPr>
        <p:spPr>
          <a:xfrm>
            <a:off x="6912399" y="1901148"/>
            <a:ext cx="216015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直接连接符 11">
            <a:extLst>
              <a:ext uri="{FF2B5EF4-FFF2-40B4-BE49-F238E27FC236}">
                <a16:creationId xmlns:a16="http://schemas.microsoft.com/office/drawing/2014/main" id="{FB4FAC0A-D4F3-B2C1-EA7A-7C322998F18C}"/>
              </a:ext>
            </a:extLst>
          </p:cNvPr>
          <p:cNvCxnSpPr/>
          <p:nvPr/>
        </p:nvCxnSpPr>
        <p:spPr>
          <a:xfrm>
            <a:off x="7991737" y="1828532"/>
            <a:ext cx="635" cy="1447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直接连接符 12">
            <a:extLst>
              <a:ext uri="{FF2B5EF4-FFF2-40B4-BE49-F238E27FC236}">
                <a16:creationId xmlns:a16="http://schemas.microsoft.com/office/drawing/2014/main" id="{736FC3BA-41DF-52BC-6F75-02C9D5CED461}"/>
              </a:ext>
            </a:extLst>
          </p:cNvPr>
          <p:cNvCxnSpPr/>
          <p:nvPr/>
        </p:nvCxnSpPr>
        <p:spPr>
          <a:xfrm>
            <a:off x="6912732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文本框 22">
            <a:extLst>
              <a:ext uri="{FF2B5EF4-FFF2-40B4-BE49-F238E27FC236}">
                <a16:creationId xmlns:a16="http://schemas.microsoft.com/office/drawing/2014/main" id="{78124AF9-102F-18F3-BBE4-871E05E10B0F}"/>
              </a:ext>
            </a:extLst>
          </p:cNvPr>
          <p:cNvSpPr txBox="1"/>
          <p:nvPr/>
        </p:nvSpPr>
        <p:spPr>
          <a:xfrm>
            <a:off x="8187686" y="2113230"/>
            <a:ext cx="1147880" cy="14562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一切智</a:t>
            </a:r>
          </a:p>
        </p:txBody>
      </p:sp>
      <p:sp>
        <p:nvSpPr>
          <p:cNvPr id="56" name="文本框 24">
            <a:extLst>
              <a:ext uri="{FF2B5EF4-FFF2-40B4-BE49-F238E27FC236}">
                <a16:creationId xmlns:a16="http://schemas.microsoft.com/office/drawing/2014/main" id="{1469C5E2-A4B2-02EC-3C99-98CD37882947}"/>
              </a:ext>
            </a:extLst>
          </p:cNvPr>
          <p:cNvSpPr txBox="1"/>
          <p:nvPr/>
        </p:nvSpPr>
        <p:spPr>
          <a:xfrm>
            <a:off x="8708633" y="3331212"/>
            <a:ext cx="615553" cy="25206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（知法總相）</a:t>
            </a:r>
          </a:p>
        </p:txBody>
      </p:sp>
      <p:cxnSp>
        <p:nvCxnSpPr>
          <p:cNvPr id="57" name="直接连接符 68">
            <a:extLst>
              <a:ext uri="{FF2B5EF4-FFF2-40B4-BE49-F238E27FC236}">
                <a16:creationId xmlns:a16="http://schemas.microsoft.com/office/drawing/2014/main" id="{AC0E3219-55A3-E5B8-7EF3-CD79BA0477B9}"/>
              </a:ext>
            </a:extLst>
          </p:cNvPr>
          <p:cNvCxnSpPr/>
          <p:nvPr/>
        </p:nvCxnSpPr>
        <p:spPr>
          <a:xfrm>
            <a:off x="9072921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接连接符 5">
            <a:extLst>
              <a:ext uri="{FF2B5EF4-FFF2-40B4-BE49-F238E27FC236}">
                <a16:creationId xmlns:a16="http://schemas.microsoft.com/office/drawing/2014/main" id="{1F37D967-50F9-1C80-7E41-EBC8ED88ED4B}"/>
              </a:ext>
            </a:extLst>
          </p:cNvPr>
          <p:cNvCxnSpPr/>
          <p:nvPr/>
        </p:nvCxnSpPr>
        <p:spPr>
          <a:xfrm>
            <a:off x="7992660" y="973076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直接连接符 15">
            <a:extLst>
              <a:ext uri="{FF2B5EF4-FFF2-40B4-BE49-F238E27FC236}">
                <a16:creationId xmlns:a16="http://schemas.microsoft.com/office/drawing/2014/main" id="{37A35B7F-7D63-1875-3D8E-341918D6087E}"/>
              </a:ext>
            </a:extLst>
          </p:cNvPr>
          <p:cNvCxnSpPr/>
          <p:nvPr/>
        </p:nvCxnSpPr>
        <p:spPr>
          <a:xfrm>
            <a:off x="2879426" y="95211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直接连接符 16">
            <a:extLst>
              <a:ext uri="{FF2B5EF4-FFF2-40B4-BE49-F238E27FC236}">
                <a16:creationId xmlns:a16="http://schemas.microsoft.com/office/drawing/2014/main" id="{3E3957EC-2B10-876E-43E8-7B19B75F92FA}"/>
              </a:ext>
            </a:extLst>
          </p:cNvPr>
          <p:cNvCxnSpPr/>
          <p:nvPr/>
        </p:nvCxnSpPr>
        <p:spPr>
          <a:xfrm>
            <a:off x="5509177" y="83716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"/>
    </p:custDataLst>
    <p:extLst>
      <p:ext uri="{BB962C8B-B14F-4D97-AF65-F5344CB8AC3E}">
        <p14:creationId xmlns:p14="http://schemas.microsoft.com/office/powerpoint/2010/main" val="31493463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576494"/>
    </mc:Choice>
    <mc:Fallback xmlns="">
      <p:transition spd="slow" advTm="5764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9" grpId="0"/>
      <p:bldP spid="30" grpId="0"/>
      <p:bldP spid="32" grpId="0"/>
      <p:bldP spid="34" grpId="0"/>
      <p:bldP spid="36" grpId="0"/>
      <p:bldP spid="37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直接连接符 74">
            <a:extLst>
              <a:ext uri="{FF2B5EF4-FFF2-40B4-BE49-F238E27FC236}">
                <a16:creationId xmlns:a16="http://schemas.microsoft.com/office/drawing/2014/main" id="{A54E4D9A-166C-4D23-A602-DF8A49985939}"/>
              </a:ext>
            </a:extLst>
          </p:cNvPr>
          <p:cNvCxnSpPr/>
          <p:nvPr/>
        </p:nvCxnSpPr>
        <p:spPr>
          <a:xfrm flipV="1">
            <a:off x="2849935" y="1979162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17">
            <a:extLst>
              <a:ext uri="{FF2B5EF4-FFF2-40B4-BE49-F238E27FC236}">
                <a16:creationId xmlns:a16="http://schemas.microsoft.com/office/drawing/2014/main" id="{886D0CF8-970C-4617-A1EE-253AD807CBD0}"/>
              </a:ext>
            </a:extLst>
          </p:cNvPr>
          <p:cNvCxnSpPr/>
          <p:nvPr/>
        </p:nvCxnSpPr>
        <p:spPr>
          <a:xfrm flipV="1">
            <a:off x="4217268" y="2087762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直接连接符 19">
            <a:extLst>
              <a:ext uri="{FF2B5EF4-FFF2-40B4-BE49-F238E27FC236}">
                <a16:creationId xmlns:a16="http://schemas.microsoft.com/office/drawing/2014/main" id="{5BC86B53-0FD8-45DB-90BD-674D0CED48FA}"/>
              </a:ext>
            </a:extLst>
          </p:cNvPr>
          <p:cNvCxnSpPr/>
          <p:nvPr/>
        </p:nvCxnSpPr>
        <p:spPr>
          <a:xfrm flipH="1" flipV="1">
            <a:off x="1552684" y="2086910"/>
            <a:ext cx="1270" cy="12701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直接连接符 20">
            <a:extLst>
              <a:ext uri="{FF2B5EF4-FFF2-40B4-BE49-F238E27FC236}">
                <a16:creationId xmlns:a16="http://schemas.microsoft.com/office/drawing/2014/main" id="{7B333996-99C7-4198-A8DD-B669B6B9E9C3}"/>
              </a:ext>
            </a:extLst>
          </p:cNvPr>
          <p:cNvCxnSpPr/>
          <p:nvPr/>
        </p:nvCxnSpPr>
        <p:spPr>
          <a:xfrm flipV="1">
            <a:off x="1552684" y="2086911"/>
            <a:ext cx="2664807" cy="63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文本框 37">
            <a:extLst>
              <a:ext uri="{FF2B5EF4-FFF2-40B4-BE49-F238E27FC236}">
                <a16:creationId xmlns:a16="http://schemas.microsoft.com/office/drawing/2014/main" id="{2D89FD97-3A55-4357-A04F-2C3269983AF7}"/>
              </a:ext>
            </a:extLst>
          </p:cNvPr>
          <p:cNvSpPr txBox="1"/>
          <p:nvPr/>
        </p:nvSpPr>
        <p:spPr>
          <a:xfrm>
            <a:off x="1197773" y="2317627"/>
            <a:ext cx="615553" cy="12049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覺悟</a:t>
            </a:r>
          </a:p>
        </p:txBody>
      </p:sp>
      <p:sp>
        <p:nvSpPr>
          <p:cNvPr id="44" name="文本框 70">
            <a:extLst>
              <a:ext uri="{FF2B5EF4-FFF2-40B4-BE49-F238E27FC236}">
                <a16:creationId xmlns:a16="http://schemas.microsoft.com/office/drawing/2014/main" id="{200322F4-D2EA-49D7-8922-BB8D1225379F}"/>
              </a:ext>
            </a:extLst>
          </p:cNvPr>
          <p:cNvSpPr txBox="1"/>
          <p:nvPr/>
        </p:nvSpPr>
        <p:spPr>
          <a:xfrm>
            <a:off x="3878532" y="2317626"/>
            <a:ext cx="615553" cy="98396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覺察</a:t>
            </a:r>
          </a:p>
        </p:txBody>
      </p:sp>
      <p:cxnSp>
        <p:nvCxnSpPr>
          <p:cNvPr id="45" name="直接连接符 40">
            <a:extLst>
              <a:ext uri="{FF2B5EF4-FFF2-40B4-BE49-F238E27FC236}">
                <a16:creationId xmlns:a16="http://schemas.microsoft.com/office/drawing/2014/main" id="{D7B8E4D0-D0A5-47B1-9929-E732E7F0C89F}"/>
              </a:ext>
            </a:extLst>
          </p:cNvPr>
          <p:cNvCxnSpPr/>
          <p:nvPr/>
        </p:nvCxnSpPr>
        <p:spPr>
          <a:xfrm>
            <a:off x="3173619" y="3414639"/>
            <a:ext cx="20519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21">
            <a:extLst>
              <a:ext uri="{FF2B5EF4-FFF2-40B4-BE49-F238E27FC236}">
                <a16:creationId xmlns:a16="http://schemas.microsoft.com/office/drawing/2014/main" id="{99067753-BC91-4CC0-9114-8E8DCBA2E25C}"/>
              </a:ext>
            </a:extLst>
          </p:cNvPr>
          <p:cNvCxnSpPr/>
          <p:nvPr/>
        </p:nvCxnSpPr>
        <p:spPr>
          <a:xfrm>
            <a:off x="4199931" y="3315612"/>
            <a:ext cx="0" cy="2069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32">
            <a:extLst>
              <a:ext uri="{FF2B5EF4-FFF2-40B4-BE49-F238E27FC236}">
                <a16:creationId xmlns:a16="http://schemas.microsoft.com/office/drawing/2014/main" id="{19BA2096-4077-439E-94A7-CB096F7C7912}"/>
              </a:ext>
            </a:extLst>
          </p:cNvPr>
          <p:cNvCxnSpPr/>
          <p:nvPr/>
        </p:nvCxnSpPr>
        <p:spPr>
          <a:xfrm flipV="1">
            <a:off x="3173618" y="3414640"/>
            <a:ext cx="0" cy="11241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连接符 33">
            <a:extLst>
              <a:ext uri="{FF2B5EF4-FFF2-40B4-BE49-F238E27FC236}">
                <a16:creationId xmlns:a16="http://schemas.microsoft.com/office/drawing/2014/main" id="{3566C2D4-76A7-4FD5-B40B-DB3B39642094}"/>
              </a:ext>
            </a:extLst>
          </p:cNvPr>
          <p:cNvCxnSpPr/>
          <p:nvPr/>
        </p:nvCxnSpPr>
        <p:spPr>
          <a:xfrm flipV="1">
            <a:off x="5225348" y="3419301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文本框 44">
            <a:extLst>
              <a:ext uri="{FF2B5EF4-FFF2-40B4-BE49-F238E27FC236}">
                <a16:creationId xmlns:a16="http://schemas.microsoft.com/office/drawing/2014/main" id="{D7CF4537-89FB-463B-A071-C2CEA7569ACB}"/>
              </a:ext>
            </a:extLst>
          </p:cNvPr>
          <p:cNvSpPr txBox="1"/>
          <p:nvPr/>
        </p:nvSpPr>
        <p:spPr>
          <a:xfrm>
            <a:off x="4903589" y="3671279"/>
            <a:ext cx="615553" cy="1558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對煩惱障</a:t>
            </a:r>
          </a:p>
        </p:txBody>
      </p:sp>
      <p:cxnSp>
        <p:nvCxnSpPr>
          <p:cNvPr id="50" name="直線接點 49">
            <a:extLst>
              <a:ext uri="{FF2B5EF4-FFF2-40B4-BE49-F238E27FC236}">
                <a16:creationId xmlns:a16="http://schemas.microsoft.com/office/drawing/2014/main" id="{E202B521-3BF0-497B-BBDE-05EE84643244}"/>
              </a:ext>
            </a:extLst>
          </p:cNvPr>
          <p:cNvCxnSpPr>
            <a:cxnSpLocks/>
          </p:cNvCxnSpPr>
          <p:nvPr/>
        </p:nvCxnSpPr>
        <p:spPr>
          <a:xfrm flipH="1">
            <a:off x="5519142" y="3735413"/>
            <a:ext cx="2902328" cy="528596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7B5227B-5FC0-29E2-C04B-AB13256B00DF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3" name="文本框 24">
            <a:extLst>
              <a:ext uri="{FF2B5EF4-FFF2-40B4-BE49-F238E27FC236}">
                <a16:creationId xmlns:a16="http://schemas.microsoft.com/office/drawing/2014/main" id="{372113D6-47A6-5531-D397-29C81F974C3E}"/>
              </a:ext>
            </a:extLst>
          </p:cNvPr>
          <p:cNvSpPr txBox="1"/>
          <p:nvPr/>
        </p:nvSpPr>
        <p:spPr>
          <a:xfrm>
            <a:off x="7273118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斷塵沙惑</a:t>
            </a:r>
          </a:p>
        </p:txBody>
      </p:sp>
      <p:sp>
        <p:nvSpPr>
          <p:cNvPr id="4" name="文本框 24">
            <a:extLst>
              <a:ext uri="{FF2B5EF4-FFF2-40B4-BE49-F238E27FC236}">
                <a16:creationId xmlns:a16="http://schemas.microsoft.com/office/drawing/2014/main" id="{DD51863F-B523-23CE-6172-C7D66C38B851}"/>
              </a:ext>
            </a:extLst>
          </p:cNvPr>
          <p:cNvSpPr txBox="1"/>
          <p:nvPr/>
        </p:nvSpPr>
        <p:spPr>
          <a:xfrm>
            <a:off x="7273118" y="4307540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菩薩</a:t>
            </a:r>
          </a:p>
        </p:txBody>
      </p:sp>
      <p:sp>
        <p:nvSpPr>
          <p:cNvPr id="18" name="文本框 26">
            <a:extLst>
              <a:ext uri="{FF2B5EF4-FFF2-40B4-BE49-F238E27FC236}">
                <a16:creationId xmlns:a16="http://schemas.microsoft.com/office/drawing/2014/main" id="{F3F658EA-991F-6349-F3F3-F5AF863888B6}"/>
              </a:ext>
            </a:extLst>
          </p:cNvPr>
          <p:cNvSpPr txBox="1"/>
          <p:nvPr/>
        </p:nvSpPr>
        <p:spPr>
          <a:xfrm>
            <a:off x="6618952" y="2139305"/>
            <a:ext cx="615553" cy="1694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一切種智</a:t>
            </a:r>
          </a:p>
        </p:txBody>
      </p:sp>
      <p:sp>
        <p:nvSpPr>
          <p:cNvPr id="19" name="文本框 30">
            <a:extLst>
              <a:ext uri="{FF2B5EF4-FFF2-40B4-BE49-F238E27FC236}">
                <a16:creationId xmlns:a16="http://schemas.microsoft.com/office/drawing/2014/main" id="{EF35B36E-8576-FF5F-5E60-19CDF4459A4C}"/>
              </a:ext>
            </a:extLst>
          </p:cNvPr>
          <p:cNvSpPr txBox="1"/>
          <p:nvPr/>
        </p:nvSpPr>
        <p:spPr>
          <a:xfrm>
            <a:off x="6613426" y="3569516"/>
            <a:ext cx="615553" cy="21865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（通達總別）</a:t>
            </a:r>
          </a:p>
        </p:txBody>
      </p:sp>
      <p:sp>
        <p:nvSpPr>
          <p:cNvPr id="51" name="文本框 24">
            <a:extLst>
              <a:ext uri="{FF2B5EF4-FFF2-40B4-BE49-F238E27FC236}">
                <a16:creationId xmlns:a16="http://schemas.microsoft.com/office/drawing/2014/main" id="{5B5DB426-9D80-B276-848F-431C9FE0FD9C}"/>
              </a:ext>
            </a:extLst>
          </p:cNvPr>
          <p:cNvSpPr txBox="1"/>
          <p:nvPr/>
        </p:nvSpPr>
        <p:spPr>
          <a:xfrm>
            <a:off x="6157174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斷無明惑</a:t>
            </a:r>
          </a:p>
        </p:txBody>
      </p:sp>
      <p:sp>
        <p:nvSpPr>
          <p:cNvPr id="53" name="文本框 24">
            <a:extLst>
              <a:ext uri="{FF2B5EF4-FFF2-40B4-BE49-F238E27FC236}">
                <a16:creationId xmlns:a16="http://schemas.microsoft.com/office/drawing/2014/main" id="{C87EE40F-4182-8F9B-3359-714D6A2CD3B2}"/>
              </a:ext>
            </a:extLst>
          </p:cNvPr>
          <p:cNvSpPr txBox="1"/>
          <p:nvPr/>
        </p:nvSpPr>
        <p:spPr>
          <a:xfrm>
            <a:off x="6195787" y="4257824"/>
            <a:ext cx="553998" cy="8795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佛</a:t>
            </a:r>
          </a:p>
        </p:txBody>
      </p:sp>
      <p:sp>
        <p:nvSpPr>
          <p:cNvPr id="55" name="文本框 24">
            <a:extLst>
              <a:ext uri="{FF2B5EF4-FFF2-40B4-BE49-F238E27FC236}">
                <a16:creationId xmlns:a16="http://schemas.microsoft.com/office/drawing/2014/main" id="{FB6CDDA4-6E28-F44A-1701-44A6A7943CA8}"/>
              </a:ext>
            </a:extLst>
          </p:cNvPr>
          <p:cNvSpPr txBox="1"/>
          <p:nvPr/>
        </p:nvSpPr>
        <p:spPr>
          <a:xfrm>
            <a:off x="8325311" y="5489982"/>
            <a:ext cx="615553" cy="1343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自覺</a:t>
            </a:r>
          </a:p>
        </p:txBody>
      </p:sp>
      <p:sp>
        <p:nvSpPr>
          <p:cNvPr id="56" name="文本框 24">
            <a:extLst>
              <a:ext uri="{FF2B5EF4-FFF2-40B4-BE49-F238E27FC236}">
                <a16:creationId xmlns:a16="http://schemas.microsoft.com/office/drawing/2014/main" id="{3E93530F-EF9F-75FB-9B33-A9781260021E}"/>
              </a:ext>
            </a:extLst>
          </p:cNvPr>
          <p:cNvSpPr txBox="1"/>
          <p:nvPr/>
        </p:nvSpPr>
        <p:spPr>
          <a:xfrm>
            <a:off x="7265911" y="5495940"/>
            <a:ext cx="615553" cy="13833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覺他</a:t>
            </a:r>
          </a:p>
        </p:txBody>
      </p:sp>
      <p:sp>
        <p:nvSpPr>
          <p:cNvPr id="57" name="文本框 24">
            <a:extLst>
              <a:ext uri="{FF2B5EF4-FFF2-40B4-BE49-F238E27FC236}">
                <a16:creationId xmlns:a16="http://schemas.microsoft.com/office/drawing/2014/main" id="{D3527CD3-0550-92D8-0748-734CDC817664}"/>
              </a:ext>
            </a:extLst>
          </p:cNvPr>
          <p:cNvSpPr txBox="1"/>
          <p:nvPr/>
        </p:nvSpPr>
        <p:spPr>
          <a:xfrm>
            <a:off x="6168453" y="5503178"/>
            <a:ext cx="615553" cy="12833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覺滿</a:t>
            </a:r>
          </a:p>
        </p:txBody>
      </p:sp>
      <p:sp>
        <p:nvSpPr>
          <p:cNvPr id="59" name="文本框 24">
            <a:extLst>
              <a:ext uri="{FF2B5EF4-FFF2-40B4-BE49-F238E27FC236}">
                <a16:creationId xmlns:a16="http://schemas.microsoft.com/office/drawing/2014/main" id="{D73C28D8-B2F5-E69B-28C0-62241A3D0DFE}"/>
              </a:ext>
            </a:extLst>
          </p:cNvPr>
          <p:cNvSpPr txBox="1"/>
          <p:nvPr/>
        </p:nvSpPr>
        <p:spPr>
          <a:xfrm>
            <a:off x="8325311" y="2523292"/>
            <a:ext cx="553998" cy="20187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斷見思惑</a:t>
            </a:r>
          </a:p>
        </p:txBody>
      </p:sp>
      <p:sp>
        <p:nvSpPr>
          <p:cNvPr id="60" name="文本框 24">
            <a:extLst>
              <a:ext uri="{FF2B5EF4-FFF2-40B4-BE49-F238E27FC236}">
                <a16:creationId xmlns:a16="http://schemas.microsoft.com/office/drawing/2014/main" id="{FF50733B-1DA8-DBD8-EDFA-03E58207EDA0}"/>
              </a:ext>
            </a:extLst>
          </p:cNvPr>
          <p:cNvSpPr txBox="1"/>
          <p:nvPr/>
        </p:nvSpPr>
        <p:spPr>
          <a:xfrm>
            <a:off x="8339074" y="4109486"/>
            <a:ext cx="553998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阿羅漢</a:t>
            </a:r>
          </a:p>
        </p:txBody>
      </p:sp>
      <p:sp>
        <p:nvSpPr>
          <p:cNvPr id="61" name="文本框 26">
            <a:extLst>
              <a:ext uri="{FF2B5EF4-FFF2-40B4-BE49-F238E27FC236}">
                <a16:creationId xmlns:a16="http://schemas.microsoft.com/office/drawing/2014/main" id="{619ADAAC-FE3B-A9A8-A963-33020DB4F988}"/>
              </a:ext>
            </a:extLst>
          </p:cNvPr>
          <p:cNvSpPr txBox="1"/>
          <p:nvPr/>
        </p:nvSpPr>
        <p:spPr>
          <a:xfrm>
            <a:off x="7696240" y="2218907"/>
            <a:ext cx="615553" cy="13187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道種智</a:t>
            </a:r>
          </a:p>
        </p:txBody>
      </p:sp>
      <p:sp>
        <p:nvSpPr>
          <p:cNvPr id="62" name="文本框 27">
            <a:extLst>
              <a:ext uri="{FF2B5EF4-FFF2-40B4-BE49-F238E27FC236}">
                <a16:creationId xmlns:a16="http://schemas.microsoft.com/office/drawing/2014/main" id="{2512AAD7-0F45-2F52-AF6D-EEC48D7580FD}"/>
              </a:ext>
            </a:extLst>
          </p:cNvPr>
          <p:cNvSpPr txBox="1"/>
          <p:nvPr/>
        </p:nvSpPr>
        <p:spPr>
          <a:xfrm>
            <a:off x="7679382" y="3348715"/>
            <a:ext cx="615553" cy="20980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（知法別相）</a:t>
            </a:r>
          </a:p>
        </p:txBody>
      </p:sp>
      <p:sp>
        <p:nvSpPr>
          <p:cNvPr id="63" name="文本框 1">
            <a:extLst>
              <a:ext uri="{FF2B5EF4-FFF2-40B4-BE49-F238E27FC236}">
                <a16:creationId xmlns:a16="http://schemas.microsoft.com/office/drawing/2014/main" id="{2936EF5F-F6BE-6873-C42B-A95EE4C5584A}"/>
              </a:ext>
            </a:extLst>
          </p:cNvPr>
          <p:cNvSpPr txBox="1"/>
          <p:nvPr/>
        </p:nvSpPr>
        <p:spPr>
          <a:xfrm>
            <a:off x="10167722" y="389030"/>
            <a:ext cx="615553" cy="24920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「佛」的涵義</a:t>
            </a:r>
          </a:p>
        </p:txBody>
      </p:sp>
      <p:sp>
        <p:nvSpPr>
          <p:cNvPr id="64" name="文本框 3">
            <a:extLst>
              <a:ext uri="{FF2B5EF4-FFF2-40B4-BE49-F238E27FC236}">
                <a16:creationId xmlns:a16="http://schemas.microsoft.com/office/drawing/2014/main" id="{BE5EB81C-5160-CFBB-93BC-585BFA8B04CD}"/>
              </a:ext>
            </a:extLst>
          </p:cNvPr>
          <p:cNvSpPr txBox="1"/>
          <p:nvPr/>
        </p:nvSpPr>
        <p:spPr>
          <a:xfrm>
            <a:off x="5121439" y="72100"/>
            <a:ext cx="1046440" cy="13670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佛之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r>
              <a:rPr lang="zh-CN" altLang="en-US" sz="2800" b="1" dirty="0">
                <a:solidFill>
                  <a:schemeClr val="bg1"/>
                </a:solidFill>
              </a:rPr>
              <a:t>釋義</a:t>
            </a:r>
          </a:p>
        </p:txBody>
      </p:sp>
      <p:cxnSp>
        <p:nvCxnSpPr>
          <p:cNvPr id="65" name="直接连接符 4">
            <a:extLst>
              <a:ext uri="{FF2B5EF4-FFF2-40B4-BE49-F238E27FC236}">
                <a16:creationId xmlns:a16="http://schemas.microsoft.com/office/drawing/2014/main" id="{92E21CB4-5267-2E44-6A62-0F00D1BB60C8}"/>
              </a:ext>
            </a:extLst>
          </p:cNvPr>
          <p:cNvCxnSpPr/>
          <p:nvPr/>
        </p:nvCxnSpPr>
        <p:spPr>
          <a:xfrm>
            <a:off x="2895591" y="951857"/>
            <a:ext cx="5112104" cy="196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66" name="文本框 8">
            <a:extLst>
              <a:ext uri="{FF2B5EF4-FFF2-40B4-BE49-F238E27FC236}">
                <a16:creationId xmlns:a16="http://schemas.microsoft.com/office/drawing/2014/main" id="{EBD69A7B-5D77-2E23-02D8-62F37ED38307}"/>
              </a:ext>
            </a:extLst>
          </p:cNvPr>
          <p:cNvSpPr txBox="1"/>
          <p:nvPr/>
        </p:nvSpPr>
        <p:spPr>
          <a:xfrm>
            <a:off x="7665176" y="1101707"/>
            <a:ext cx="615553" cy="10115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智者</a:t>
            </a:r>
          </a:p>
        </p:txBody>
      </p:sp>
      <p:sp>
        <p:nvSpPr>
          <p:cNvPr id="67" name="文本框 9">
            <a:extLst>
              <a:ext uri="{FF2B5EF4-FFF2-40B4-BE49-F238E27FC236}">
                <a16:creationId xmlns:a16="http://schemas.microsoft.com/office/drawing/2014/main" id="{77010BFF-29A5-2521-15DC-DB6763142CC8}"/>
              </a:ext>
            </a:extLst>
          </p:cNvPr>
          <p:cNvSpPr txBox="1"/>
          <p:nvPr/>
        </p:nvSpPr>
        <p:spPr>
          <a:xfrm>
            <a:off x="2541004" y="1101707"/>
            <a:ext cx="615553" cy="9365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覺者</a:t>
            </a:r>
          </a:p>
        </p:txBody>
      </p:sp>
      <p:cxnSp>
        <p:nvCxnSpPr>
          <p:cNvPr id="68" name="直接连接符 10">
            <a:extLst>
              <a:ext uri="{FF2B5EF4-FFF2-40B4-BE49-F238E27FC236}">
                <a16:creationId xmlns:a16="http://schemas.microsoft.com/office/drawing/2014/main" id="{23E1555C-A687-9857-8743-463C8F4B722C}"/>
              </a:ext>
            </a:extLst>
          </p:cNvPr>
          <p:cNvCxnSpPr/>
          <p:nvPr/>
        </p:nvCxnSpPr>
        <p:spPr>
          <a:xfrm>
            <a:off x="6912399" y="1901148"/>
            <a:ext cx="216015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直接连接符 11">
            <a:extLst>
              <a:ext uri="{FF2B5EF4-FFF2-40B4-BE49-F238E27FC236}">
                <a16:creationId xmlns:a16="http://schemas.microsoft.com/office/drawing/2014/main" id="{730BA9D3-F1A2-B74C-2DBC-B63DD2E1DFDE}"/>
              </a:ext>
            </a:extLst>
          </p:cNvPr>
          <p:cNvCxnSpPr/>
          <p:nvPr/>
        </p:nvCxnSpPr>
        <p:spPr>
          <a:xfrm>
            <a:off x="7991737" y="1828532"/>
            <a:ext cx="635" cy="1447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连接符 12">
            <a:extLst>
              <a:ext uri="{FF2B5EF4-FFF2-40B4-BE49-F238E27FC236}">
                <a16:creationId xmlns:a16="http://schemas.microsoft.com/office/drawing/2014/main" id="{A541B9C1-7AD4-6B34-DC2F-547947AA12EF}"/>
              </a:ext>
            </a:extLst>
          </p:cNvPr>
          <p:cNvCxnSpPr/>
          <p:nvPr/>
        </p:nvCxnSpPr>
        <p:spPr>
          <a:xfrm>
            <a:off x="6912732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文本框 22">
            <a:extLst>
              <a:ext uri="{FF2B5EF4-FFF2-40B4-BE49-F238E27FC236}">
                <a16:creationId xmlns:a16="http://schemas.microsoft.com/office/drawing/2014/main" id="{2B879BF5-52F7-E1A3-87E8-98F081866FE1}"/>
              </a:ext>
            </a:extLst>
          </p:cNvPr>
          <p:cNvSpPr txBox="1"/>
          <p:nvPr/>
        </p:nvSpPr>
        <p:spPr>
          <a:xfrm>
            <a:off x="8187686" y="2113230"/>
            <a:ext cx="1147880" cy="14562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一切智</a:t>
            </a:r>
          </a:p>
        </p:txBody>
      </p:sp>
      <p:sp>
        <p:nvSpPr>
          <p:cNvPr id="72" name="文本框 24">
            <a:extLst>
              <a:ext uri="{FF2B5EF4-FFF2-40B4-BE49-F238E27FC236}">
                <a16:creationId xmlns:a16="http://schemas.microsoft.com/office/drawing/2014/main" id="{3356E5DA-80C0-DA36-EF4D-FF377AB0B128}"/>
              </a:ext>
            </a:extLst>
          </p:cNvPr>
          <p:cNvSpPr txBox="1"/>
          <p:nvPr/>
        </p:nvSpPr>
        <p:spPr>
          <a:xfrm>
            <a:off x="8708633" y="3331212"/>
            <a:ext cx="615553" cy="25206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（知法總相）</a:t>
            </a:r>
          </a:p>
        </p:txBody>
      </p:sp>
      <p:cxnSp>
        <p:nvCxnSpPr>
          <p:cNvPr id="73" name="直接连接符 68">
            <a:extLst>
              <a:ext uri="{FF2B5EF4-FFF2-40B4-BE49-F238E27FC236}">
                <a16:creationId xmlns:a16="http://schemas.microsoft.com/office/drawing/2014/main" id="{F2C7F61E-BA82-D64C-9D74-EF783EA7D89C}"/>
              </a:ext>
            </a:extLst>
          </p:cNvPr>
          <p:cNvCxnSpPr/>
          <p:nvPr/>
        </p:nvCxnSpPr>
        <p:spPr>
          <a:xfrm>
            <a:off x="9072921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直接连接符 5">
            <a:extLst>
              <a:ext uri="{FF2B5EF4-FFF2-40B4-BE49-F238E27FC236}">
                <a16:creationId xmlns:a16="http://schemas.microsoft.com/office/drawing/2014/main" id="{62982084-E15B-750C-2523-E7793545165C}"/>
              </a:ext>
            </a:extLst>
          </p:cNvPr>
          <p:cNvCxnSpPr/>
          <p:nvPr/>
        </p:nvCxnSpPr>
        <p:spPr>
          <a:xfrm>
            <a:off x="7992660" y="973076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直接连接符 15">
            <a:extLst>
              <a:ext uri="{FF2B5EF4-FFF2-40B4-BE49-F238E27FC236}">
                <a16:creationId xmlns:a16="http://schemas.microsoft.com/office/drawing/2014/main" id="{CABB7A24-47F7-2685-FB8C-E8FBFE09ED5F}"/>
              </a:ext>
            </a:extLst>
          </p:cNvPr>
          <p:cNvCxnSpPr/>
          <p:nvPr/>
        </p:nvCxnSpPr>
        <p:spPr>
          <a:xfrm>
            <a:off x="2879426" y="95211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直接连接符 16">
            <a:extLst>
              <a:ext uri="{FF2B5EF4-FFF2-40B4-BE49-F238E27FC236}">
                <a16:creationId xmlns:a16="http://schemas.microsoft.com/office/drawing/2014/main" id="{4254A7CC-C4F7-115E-498C-687CD08A2580}"/>
              </a:ext>
            </a:extLst>
          </p:cNvPr>
          <p:cNvCxnSpPr/>
          <p:nvPr/>
        </p:nvCxnSpPr>
        <p:spPr>
          <a:xfrm>
            <a:off x="5509177" y="83716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"/>
    </p:custDataLst>
    <p:extLst>
      <p:ext uri="{BB962C8B-B14F-4D97-AF65-F5344CB8AC3E}">
        <p14:creationId xmlns:p14="http://schemas.microsoft.com/office/powerpoint/2010/main" val="29888206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26876"/>
    </mc:Choice>
    <mc:Fallback xmlns="">
      <p:transition spd="slow" advTm="1268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文本框 45">
            <a:extLst>
              <a:ext uri="{FF2B5EF4-FFF2-40B4-BE49-F238E27FC236}">
                <a16:creationId xmlns:a16="http://schemas.microsoft.com/office/drawing/2014/main" id="{40C968A1-E7C3-48E0-B6A4-2EF3EDDEBEA3}"/>
              </a:ext>
            </a:extLst>
          </p:cNvPr>
          <p:cNvSpPr txBox="1"/>
          <p:nvPr/>
        </p:nvSpPr>
        <p:spPr>
          <a:xfrm>
            <a:off x="3909846" y="3665250"/>
            <a:ext cx="615553" cy="150994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侵害如賊</a:t>
            </a:r>
          </a:p>
        </p:txBody>
      </p:sp>
      <p:sp>
        <p:nvSpPr>
          <p:cNvPr id="52" name="文本框 46">
            <a:extLst>
              <a:ext uri="{FF2B5EF4-FFF2-40B4-BE49-F238E27FC236}">
                <a16:creationId xmlns:a16="http://schemas.microsoft.com/office/drawing/2014/main" id="{61A71FC5-618E-480A-BA6E-C0C6D5EC2B51}"/>
              </a:ext>
            </a:extLst>
          </p:cNvPr>
          <p:cNvSpPr txBox="1"/>
          <p:nvPr/>
        </p:nvSpPr>
        <p:spPr>
          <a:xfrm>
            <a:off x="2895591" y="3672116"/>
            <a:ext cx="615553" cy="16185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覺賊無能</a:t>
            </a:r>
          </a:p>
        </p:txBody>
      </p:sp>
      <p:sp>
        <p:nvSpPr>
          <p:cNvPr id="57" name="文本框 52">
            <a:extLst>
              <a:ext uri="{FF2B5EF4-FFF2-40B4-BE49-F238E27FC236}">
                <a16:creationId xmlns:a16="http://schemas.microsoft.com/office/drawing/2014/main" id="{3939D84A-8E9B-48D2-B193-45F5AD5D8CAA}"/>
              </a:ext>
            </a:extLst>
          </p:cNvPr>
          <p:cNvSpPr txBox="1"/>
          <p:nvPr/>
        </p:nvSpPr>
        <p:spPr>
          <a:xfrm>
            <a:off x="2185801" y="3673483"/>
            <a:ext cx="615553" cy="16191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對所知障</a:t>
            </a:r>
          </a:p>
        </p:txBody>
      </p:sp>
      <p:sp>
        <p:nvSpPr>
          <p:cNvPr id="66" name="文本框 52">
            <a:extLst>
              <a:ext uri="{FF2B5EF4-FFF2-40B4-BE49-F238E27FC236}">
                <a16:creationId xmlns:a16="http://schemas.microsoft.com/office/drawing/2014/main" id="{0EEE4437-3134-43B2-A901-8CD0FF93385A}"/>
              </a:ext>
            </a:extLst>
          </p:cNvPr>
          <p:cNvSpPr txBox="1"/>
          <p:nvPr/>
        </p:nvSpPr>
        <p:spPr>
          <a:xfrm>
            <a:off x="410124" y="4985642"/>
            <a:ext cx="1785104" cy="1896136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所知不是障</a:t>
            </a:r>
            <a:endParaRPr lang="en-US" altLang="zh-CN" sz="2600" b="1" dirty="0">
              <a:solidFill>
                <a:srgbClr val="FFFF00"/>
              </a:solidFill>
            </a:endParaRPr>
          </a:p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被障障所知</a:t>
            </a:r>
          </a:p>
        </p:txBody>
      </p:sp>
      <p:sp>
        <p:nvSpPr>
          <p:cNvPr id="62" name="文本框 52">
            <a:extLst>
              <a:ext uri="{FF2B5EF4-FFF2-40B4-BE49-F238E27FC236}">
                <a16:creationId xmlns:a16="http://schemas.microsoft.com/office/drawing/2014/main" id="{D999B8CD-C558-45F0-9FCF-4A65B1727980}"/>
              </a:ext>
            </a:extLst>
          </p:cNvPr>
          <p:cNvSpPr txBox="1"/>
          <p:nvPr/>
        </p:nvSpPr>
        <p:spPr>
          <a:xfrm>
            <a:off x="3252268" y="5271773"/>
            <a:ext cx="984885" cy="1434385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不怕念起</a:t>
            </a:r>
            <a:endParaRPr lang="en-US" altLang="zh-CN" sz="2600" b="1" dirty="0">
              <a:solidFill>
                <a:srgbClr val="FFFF00"/>
              </a:solidFill>
            </a:endParaRPr>
          </a:p>
          <a:p>
            <a:pPr algn="l"/>
            <a:r>
              <a:rPr lang="zh-CN" altLang="en-US" sz="2600" b="1" dirty="0">
                <a:solidFill>
                  <a:srgbClr val="FFFF00"/>
                </a:solidFill>
              </a:rPr>
              <a:t>只怕覺遲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9E53DA84-18AA-429A-535D-65148762FD6F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cxnSp>
        <p:nvCxnSpPr>
          <p:cNvPr id="3" name="直接连接符 74">
            <a:extLst>
              <a:ext uri="{FF2B5EF4-FFF2-40B4-BE49-F238E27FC236}">
                <a16:creationId xmlns:a16="http://schemas.microsoft.com/office/drawing/2014/main" id="{7CC67546-3496-A60C-20D4-D7A5E343B692}"/>
              </a:ext>
            </a:extLst>
          </p:cNvPr>
          <p:cNvCxnSpPr/>
          <p:nvPr/>
        </p:nvCxnSpPr>
        <p:spPr>
          <a:xfrm flipV="1">
            <a:off x="2849935" y="1979162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直接连接符 17">
            <a:extLst>
              <a:ext uri="{FF2B5EF4-FFF2-40B4-BE49-F238E27FC236}">
                <a16:creationId xmlns:a16="http://schemas.microsoft.com/office/drawing/2014/main" id="{97E90AFF-6B46-1205-CD28-70C6F59B7551}"/>
              </a:ext>
            </a:extLst>
          </p:cNvPr>
          <p:cNvCxnSpPr/>
          <p:nvPr/>
        </p:nvCxnSpPr>
        <p:spPr>
          <a:xfrm flipV="1">
            <a:off x="4217268" y="2087762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9">
            <a:extLst>
              <a:ext uri="{FF2B5EF4-FFF2-40B4-BE49-F238E27FC236}">
                <a16:creationId xmlns:a16="http://schemas.microsoft.com/office/drawing/2014/main" id="{E2C58153-B010-B9EE-18F7-FF7D9E29739E}"/>
              </a:ext>
            </a:extLst>
          </p:cNvPr>
          <p:cNvCxnSpPr/>
          <p:nvPr/>
        </p:nvCxnSpPr>
        <p:spPr>
          <a:xfrm flipH="1" flipV="1">
            <a:off x="1552684" y="2086910"/>
            <a:ext cx="1270" cy="12701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20">
            <a:extLst>
              <a:ext uri="{FF2B5EF4-FFF2-40B4-BE49-F238E27FC236}">
                <a16:creationId xmlns:a16="http://schemas.microsoft.com/office/drawing/2014/main" id="{BC483CA4-3329-07C0-0ECC-CE3BFAA0613A}"/>
              </a:ext>
            </a:extLst>
          </p:cNvPr>
          <p:cNvCxnSpPr/>
          <p:nvPr/>
        </p:nvCxnSpPr>
        <p:spPr>
          <a:xfrm flipV="1">
            <a:off x="1552684" y="2086911"/>
            <a:ext cx="2664807" cy="63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文本框 37">
            <a:extLst>
              <a:ext uri="{FF2B5EF4-FFF2-40B4-BE49-F238E27FC236}">
                <a16:creationId xmlns:a16="http://schemas.microsoft.com/office/drawing/2014/main" id="{434C6D01-31FB-21BF-0BD9-FAB037D7F83D}"/>
              </a:ext>
            </a:extLst>
          </p:cNvPr>
          <p:cNvSpPr txBox="1"/>
          <p:nvPr/>
        </p:nvSpPr>
        <p:spPr>
          <a:xfrm>
            <a:off x="1197773" y="2317627"/>
            <a:ext cx="615553" cy="12049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覺悟</a:t>
            </a:r>
          </a:p>
        </p:txBody>
      </p:sp>
      <p:sp>
        <p:nvSpPr>
          <p:cNvPr id="58" name="文本框 70">
            <a:extLst>
              <a:ext uri="{FF2B5EF4-FFF2-40B4-BE49-F238E27FC236}">
                <a16:creationId xmlns:a16="http://schemas.microsoft.com/office/drawing/2014/main" id="{2FEA9880-B69A-44DB-5262-A1A5F8D19F2A}"/>
              </a:ext>
            </a:extLst>
          </p:cNvPr>
          <p:cNvSpPr txBox="1"/>
          <p:nvPr/>
        </p:nvSpPr>
        <p:spPr>
          <a:xfrm>
            <a:off x="3878532" y="2317626"/>
            <a:ext cx="615553" cy="98396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覺察</a:t>
            </a:r>
          </a:p>
        </p:txBody>
      </p:sp>
      <p:cxnSp>
        <p:nvCxnSpPr>
          <p:cNvPr id="60" name="直接连接符 40">
            <a:extLst>
              <a:ext uri="{FF2B5EF4-FFF2-40B4-BE49-F238E27FC236}">
                <a16:creationId xmlns:a16="http://schemas.microsoft.com/office/drawing/2014/main" id="{09D630EB-9774-4548-36EB-A15F53B9A392}"/>
              </a:ext>
            </a:extLst>
          </p:cNvPr>
          <p:cNvCxnSpPr/>
          <p:nvPr/>
        </p:nvCxnSpPr>
        <p:spPr>
          <a:xfrm>
            <a:off x="3173619" y="3414639"/>
            <a:ext cx="20519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直接连接符 21">
            <a:extLst>
              <a:ext uri="{FF2B5EF4-FFF2-40B4-BE49-F238E27FC236}">
                <a16:creationId xmlns:a16="http://schemas.microsoft.com/office/drawing/2014/main" id="{0A26F1E9-8E74-2845-630B-4AEA83398B93}"/>
              </a:ext>
            </a:extLst>
          </p:cNvPr>
          <p:cNvCxnSpPr/>
          <p:nvPr/>
        </p:nvCxnSpPr>
        <p:spPr>
          <a:xfrm>
            <a:off x="4199931" y="3315612"/>
            <a:ext cx="0" cy="2069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直接连接符 32">
            <a:extLst>
              <a:ext uri="{FF2B5EF4-FFF2-40B4-BE49-F238E27FC236}">
                <a16:creationId xmlns:a16="http://schemas.microsoft.com/office/drawing/2014/main" id="{48721D85-C556-62D9-3D5F-4B627D9A5983}"/>
              </a:ext>
            </a:extLst>
          </p:cNvPr>
          <p:cNvCxnSpPr/>
          <p:nvPr/>
        </p:nvCxnSpPr>
        <p:spPr>
          <a:xfrm flipV="1">
            <a:off x="3173618" y="3414640"/>
            <a:ext cx="0" cy="11241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33">
            <a:extLst>
              <a:ext uri="{FF2B5EF4-FFF2-40B4-BE49-F238E27FC236}">
                <a16:creationId xmlns:a16="http://schemas.microsoft.com/office/drawing/2014/main" id="{F9C485F8-4093-7296-D141-EEDCE6229ABC}"/>
              </a:ext>
            </a:extLst>
          </p:cNvPr>
          <p:cNvCxnSpPr/>
          <p:nvPr/>
        </p:nvCxnSpPr>
        <p:spPr>
          <a:xfrm flipV="1">
            <a:off x="5225348" y="3419301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文本框 44">
            <a:extLst>
              <a:ext uri="{FF2B5EF4-FFF2-40B4-BE49-F238E27FC236}">
                <a16:creationId xmlns:a16="http://schemas.microsoft.com/office/drawing/2014/main" id="{EE583CBB-ADC9-B1CF-0AD6-1AC1B0395630}"/>
              </a:ext>
            </a:extLst>
          </p:cNvPr>
          <p:cNvSpPr txBox="1"/>
          <p:nvPr/>
        </p:nvSpPr>
        <p:spPr>
          <a:xfrm>
            <a:off x="4903589" y="3671279"/>
            <a:ext cx="615553" cy="1558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對煩惱障</a:t>
            </a:r>
          </a:p>
        </p:txBody>
      </p:sp>
      <p:sp>
        <p:nvSpPr>
          <p:cNvPr id="69" name="文本框 24">
            <a:extLst>
              <a:ext uri="{FF2B5EF4-FFF2-40B4-BE49-F238E27FC236}">
                <a16:creationId xmlns:a16="http://schemas.microsoft.com/office/drawing/2014/main" id="{075052C9-89DA-1A05-1B1B-84AA2E766399}"/>
              </a:ext>
            </a:extLst>
          </p:cNvPr>
          <p:cNvSpPr txBox="1"/>
          <p:nvPr/>
        </p:nvSpPr>
        <p:spPr>
          <a:xfrm>
            <a:off x="7273118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斷塵沙惑</a:t>
            </a:r>
          </a:p>
        </p:txBody>
      </p:sp>
      <p:sp>
        <p:nvSpPr>
          <p:cNvPr id="70" name="文本框 24">
            <a:extLst>
              <a:ext uri="{FF2B5EF4-FFF2-40B4-BE49-F238E27FC236}">
                <a16:creationId xmlns:a16="http://schemas.microsoft.com/office/drawing/2014/main" id="{845CDACD-0A11-6161-08C5-70053496CB27}"/>
              </a:ext>
            </a:extLst>
          </p:cNvPr>
          <p:cNvSpPr txBox="1"/>
          <p:nvPr/>
        </p:nvSpPr>
        <p:spPr>
          <a:xfrm>
            <a:off x="7273118" y="4307540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菩薩</a:t>
            </a:r>
          </a:p>
        </p:txBody>
      </p:sp>
      <p:sp>
        <p:nvSpPr>
          <p:cNvPr id="71" name="文本框 26">
            <a:extLst>
              <a:ext uri="{FF2B5EF4-FFF2-40B4-BE49-F238E27FC236}">
                <a16:creationId xmlns:a16="http://schemas.microsoft.com/office/drawing/2014/main" id="{D1501C25-A5D0-7038-B1F8-1127475693B2}"/>
              </a:ext>
            </a:extLst>
          </p:cNvPr>
          <p:cNvSpPr txBox="1"/>
          <p:nvPr/>
        </p:nvSpPr>
        <p:spPr>
          <a:xfrm>
            <a:off x="6618952" y="2139305"/>
            <a:ext cx="615553" cy="1694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一切種智</a:t>
            </a:r>
          </a:p>
        </p:txBody>
      </p:sp>
      <p:sp>
        <p:nvSpPr>
          <p:cNvPr id="72" name="文本框 30">
            <a:extLst>
              <a:ext uri="{FF2B5EF4-FFF2-40B4-BE49-F238E27FC236}">
                <a16:creationId xmlns:a16="http://schemas.microsoft.com/office/drawing/2014/main" id="{5314CAD6-3806-E203-4C2C-09B0CDD29E48}"/>
              </a:ext>
            </a:extLst>
          </p:cNvPr>
          <p:cNvSpPr txBox="1"/>
          <p:nvPr/>
        </p:nvSpPr>
        <p:spPr>
          <a:xfrm>
            <a:off x="6613426" y="3569516"/>
            <a:ext cx="615553" cy="21865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（通達總別）</a:t>
            </a:r>
          </a:p>
        </p:txBody>
      </p:sp>
      <p:sp>
        <p:nvSpPr>
          <p:cNvPr id="73" name="文本框 24">
            <a:extLst>
              <a:ext uri="{FF2B5EF4-FFF2-40B4-BE49-F238E27FC236}">
                <a16:creationId xmlns:a16="http://schemas.microsoft.com/office/drawing/2014/main" id="{3715AE65-EB08-7530-7748-E75D5E2EB606}"/>
              </a:ext>
            </a:extLst>
          </p:cNvPr>
          <p:cNvSpPr txBox="1"/>
          <p:nvPr/>
        </p:nvSpPr>
        <p:spPr>
          <a:xfrm>
            <a:off x="6157174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斷無明惑</a:t>
            </a:r>
          </a:p>
        </p:txBody>
      </p:sp>
      <p:sp>
        <p:nvSpPr>
          <p:cNvPr id="74" name="文本框 24">
            <a:extLst>
              <a:ext uri="{FF2B5EF4-FFF2-40B4-BE49-F238E27FC236}">
                <a16:creationId xmlns:a16="http://schemas.microsoft.com/office/drawing/2014/main" id="{6B8AF1B2-250E-ED1E-A16B-4C207ACC00C5}"/>
              </a:ext>
            </a:extLst>
          </p:cNvPr>
          <p:cNvSpPr txBox="1"/>
          <p:nvPr/>
        </p:nvSpPr>
        <p:spPr>
          <a:xfrm>
            <a:off x="6195787" y="4257824"/>
            <a:ext cx="553998" cy="8795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佛</a:t>
            </a:r>
          </a:p>
        </p:txBody>
      </p:sp>
      <p:sp>
        <p:nvSpPr>
          <p:cNvPr id="75" name="文本框 24">
            <a:extLst>
              <a:ext uri="{FF2B5EF4-FFF2-40B4-BE49-F238E27FC236}">
                <a16:creationId xmlns:a16="http://schemas.microsoft.com/office/drawing/2014/main" id="{607B59AC-FB8A-A16D-81F2-D86042D59E77}"/>
              </a:ext>
            </a:extLst>
          </p:cNvPr>
          <p:cNvSpPr txBox="1"/>
          <p:nvPr/>
        </p:nvSpPr>
        <p:spPr>
          <a:xfrm>
            <a:off x="8325311" y="5489982"/>
            <a:ext cx="615553" cy="1343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自覺</a:t>
            </a:r>
          </a:p>
        </p:txBody>
      </p:sp>
      <p:sp>
        <p:nvSpPr>
          <p:cNvPr id="76" name="文本框 24">
            <a:extLst>
              <a:ext uri="{FF2B5EF4-FFF2-40B4-BE49-F238E27FC236}">
                <a16:creationId xmlns:a16="http://schemas.microsoft.com/office/drawing/2014/main" id="{8072CEEC-6634-F92B-B7FC-4BEEE92A7682}"/>
              </a:ext>
            </a:extLst>
          </p:cNvPr>
          <p:cNvSpPr txBox="1"/>
          <p:nvPr/>
        </p:nvSpPr>
        <p:spPr>
          <a:xfrm>
            <a:off x="7265911" y="5495940"/>
            <a:ext cx="615553" cy="13833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覺他</a:t>
            </a:r>
          </a:p>
        </p:txBody>
      </p:sp>
      <p:sp>
        <p:nvSpPr>
          <p:cNvPr id="77" name="文本框 24">
            <a:extLst>
              <a:ext uri="{FF2B5EF4-FFF2-40B4-BE49-F238E27FC236}">
                <a16:creationId xmlns:a16="http://schemas.microsoft.com/office/drawing/2014/main" id="{ED77248C-7A5C-AC09-751A-489BC8C2EAF7}"/>
              </a:ext>
            </a:extLst>
          </p:cNvPr>
          <p:cNvSpPr txBox="1"/>
          <p:nvPr/>
        </p:nvSpPr>
        <p:spPr>
          <a:xfrm>
            <a:off x="6168453" y="5503178"/>
            <a:ext cx="615553" cy="12833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覺滿</a:t>
            </a:r>
          </a:p>
        </p:txBody>
      </p:sp>
      <p:sp>
        <p:nvSpPr>
          <p:cNvPr id="78" name="文本框 24">
            <a:extLst>
              <a:ext uri="{FF2B5EF4-FFF2-40B4-BE49-F238E27FC236}">
                <a16:creationId xmlns:a16="http://schemas.microsoft.com/office/drawing/2014/main" id="{B2C590B0-074B-CF5D-A04C-A45CB4689B2C}"/>
              </a:ext>
            </a:extLst>
          </p:cNvPr>
          <p:cNvSpPr txBox="1"/>
          <p:nvPr/>
        </p:nvSpPr>
        <p:spPr>
          <a:xfrm>
            <a:off x="8325311" y="2523292"/>
            <a:ext cx="553998" cy="20187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斷見思惑</a:t>
            </a:r>
          </a:p>
        </p:txBody>
      </p:sp>
      <p:sp>
        <p:nvSpPr>
          <p:cNvPr id="79" name="文本框 24">
            <a:extLst>
              <a:ext uri="{FF2B5EF4-FFF2-40B4-BE49-F238E27FC236}">
                <a16:creationId xmlns:a16="http://schemas.microsoft.com/office/drawing/2014/main" id="{625C90F6-B05E-6E64-77C6-7A62AF39F8D0}"/>
              </a:ext>
            </a:extLst>
          </p:cNvPr>
          <p:cNvSpPr txBox="1"/>
          <p:nvPr/>
        </p:nvSpPr>
        <p:spPr>
          <a:xfrm>
            <a:off x="8339074" y="4109486"/>
            <a:ext cx="553998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阿羅漢</a:t>
            </a:r>
          </a:p>
        </p:txBody>
      </p:sp>
      <p:sp>
        <p:nvSpPr>
          <p:cNvPr id="80" name="文本框 26">
            <a:extLst>
              <a:ext uri="{FF2B5EF4-FFF2-40B4-BE49-F238E27FC236}">
                <a16:creationId xmlns:a16="http://schemas.microsoft.com/office/drawing/2014/main" id="{F02523F2-A865-13C4-BBF9-074E7A39F116}"/>
              </a:ext>
            </a:extLst>
          </p:cNvPr>
          <p:cNvSpPr txBox="1"/>
          <p:nvPr/>
        </p:nvSpPr>
        <p:spPr>
          <a:xfrm>
            <a:off x="7696240" y="2218907"/>
            <a:ext cx="615553" cy="13187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道種智</a:t>
            </a:r>
          </a:p>
        </p:txBody>
      </p:sp>
      <p:sp>
        <p:nvSpPr>
          <p:cNvPr id="81" name="文本框 27">
            <a:extLst>
              <a:ext uri="{FF2B5EF4-FFF2-40B4-BE49-F238E27FC236}">
                <a16:creationId xmlns:a16="http://schemas.microsoft.com/office/drawing/2014/main" id="{FF3D4952-36B8-DE43-B32E-7E3170C99CDB}"/>
              </a:ext>
            </a:extLst>
          </p:cNvPr>
          <p:cNvSpPr txBox="1"/>
          <p:nvPr/>
        </p:nvSpPr>
        <p:spPr>
          <a:xfrm>
            <a:off x="7679382" y="3348715"/>
            <a:ext cx="615553" cy="20980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（知法別相）</a:t>
            </a:r>
          </a:p>
        </p:txBody>
      </p:sp>
      <p:sp>
        <p:nvSpPr>
          <p:cNvPr id="82" name="文本框 1">
            <a:extLst>
              <a:ext uri="{FF2B5EF4-FFF2-40B4-BE49-F238E27FC236}">
                <a16:creationId xmlns:a16="http://schemas.microsoft.com/office/drawing/2014/main" id="{56338419-DFB8-683E-F5D7-77D0C8E5425C}"/>
              </a:ext>
            </a:extLst>
          </p:cNvPr>
          <p:cNvSpPr txBox="1"/>
          <p:nvPr/>
        </p:nvSpPr>
        <p:spPr>
          <a:xfrm>
            <a:off x="10167722" y="389030"/>
            <a:ext cx="615553" cy="24920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「佛」的涵義</a:t>
            </a:r>
          </a:p>
        </p:txBody>
      </p:sp>
      <p:sp>
        <p:nvSpPr>
          <p:cNvPr id="83" name="文本框 3">
            <a:extLst>
              <a:ext uri="{FF2B5EF4-FFF2-40B4-BE49-F238E27FC236}">
                <a16:creationId xmlns:a16="http://schemas.microsoft.com/office/drawing/2014/main" id="{301546EE-DF02-3596-BC9A-C041F13C3E73}"/>
              </a:ext>
            </a:extLst>
          </p:cNvPr>
          <p:cNvSpPr txBox="1"/>
          <p:nvPr/>
        </p:nvSpPr>
        <p:spPr>
          <a:xfrm>
            <a:off x="5121439" y="72100"/>
            <a:ext cx="1046440" cy="13670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佛之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r>
              <a:rPr lang="zh-CN" altLang="en-US" sz="2800" b="1" dirty="0">
                <a:solidFill>
                  <a:schemeClr val="bg1"/>
                </a:solidFill>
              </a:rPr>
              <a:t>釋義</a:t>
            </a:r>
          </a:p>
        </p:txBody>
      </p:sp>
      <p:cxnSp>
        <p:nvCxnSpPr>
          <p:cNvPr id="84" name="直接连接符 4">
            <a:extLst>
              <a:ext uri="{FF2B5EF4-FFF2-40B4-BE49-F238E27FC236}">
                <a16:creationId xmlns:a16="http://schemas.microsoft.com/office/drawing/2014/main" id="{EB7863DF-5700-0BD6-CDD3-6A2016332CB3}"/>
              </a:ext>
            </a:extLst>
          </p:cNvPr>
          <p:cNvCxnSpPr/>
          <p:nvPr/>
        </p:nvCxnSpPr>
        <p:spPr>
          <a:xfrm>
            <a:off x="2895591" y="951857"/>
            <a:ext cx="5112104" cy="196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5" name="文本框 8">
            <a:extLst>
              <a:ext uri="{FF2B5EF4-FFF2-40B4-BE49-F238E27FC236}">
                <a16:creationId xmlns:a16="http://schemas.microsoft.com/office/drawing/2014/main" id="{A2877C24-C748-E30D-A89C-A9373BE1A55B}"/>
              </a:ext>
            </a:extLst>
          </p:cNvPr>
          <p:cNvSpPr txBox="1"/>
          <p:nvPr/>
        </p:nvSpPr>
        <p:spPr>
          <a:xfrm>
            <a:off x="7665176" y="1101707"/>
            <a:ext cx="615553" cy="10115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智者</a:t>
            </a:r>
          </a:p>
        </p:txBody>
      </p:sp>
      <p:sp>
        <p:nvSpPr>
          <p:cNvPr id="86" name="文本框 9">
            <a:extLst>
              <a:ext uri="{FF2B5EF4-FFF2-40B4-BE49-F238E27FC236}">
                <a16:creationId xmlns:a16="http://schemas.microsoft.com/office/drawing/2014/main" id="{69E5AA53-CFFE-A4FA-19F8-F6ED19494BCF}"/>
              </a:ext>
            </a:extLst>
          </p:cNvPr>
          <p:cNvSpPr txBox="1"/>
          <p:nvPr/>
        </p:nvSpPr>
        <p:spPr>
          <a:xfrm>
            <a:off x="2541004" y="1101707"/>
            <a:ext cx="615553" cy="9365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覺者</a:t>
            </a:r>
          </a:p>
        </p:txBody>
      </p:sp>
      <p:cxnSp>
        <p:nvCxnSpPr>
          <p:cNvPr id="87" name="直接连接符 10">
            <a:extLst>
              <a:ext uri="{FF2B5EF4-FFF2-40B4-BE49-F238E27FC236}">
                <a16:creationId xmlns:a16="http://schemas.microsoft.com/office/drawing/2014/main" id="{DC34023D-CE44-35B5-AA8C-D8916730F686}"/>
              </a:ext>
            </a:extLst>
          </p:cNvPr>
          <p:cNvCxnSpPr/>
          <p:nvPr/>
        </p:nvCxnSpPr>
        <p:spPr>
          <a:xfrm>
            <a:off x="6912399" y="1901148"/>
            <a:ext cx="216015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直接连接符 11">
            <a:extLst>
              <a:ext uri="{FF2B5EF4-FFF2-40B4-BE49-F238E27FC236}">
                <a16:creationId xmlns:a16="http://schemas.microsoft.com/office/drawing/2014/main" id="{1E3CF45F-46CF-1305-5898-04D6954363E7}"/>
              </a:ext>
            </a:extLst>
          </p:cNvPr>
          <p:cNvCxnSpPr/>
          <p:nvPr/>
        </p:nvCxnSpPr>
        <p:spPr>
          <a:xfrm>
            <a:off x="7991737" y="1828532"/>
            <a:ext cx="635" cy="1447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直接连接符 12">
            <a:extLst>
              <a:ext uri="{FF2B5EF4-FFF2-40B4-BE49-F238E27FC236}">
                <a16:creationId xmlns:a16="http://schemas.microsoft.com/office/drawing/2014/main" id="{50E8A82E-9347-D841-949A-0CFC50C971BB}"/>
              </a:ext>
            </a:extLst>
          </p:cNvPr>
          <p:cNvCxnSpPr/>
          <p:nvPr/>
        </p:nvCxnSpPr>
        <p:spPr>
          <a:xfrm>
            <a:off x="6912732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文本框 22">
            <a:extLst>
              <a:ext uri="{FF2B5EF4-FFF2-40B4-BE49-F238E27FC236}">
                <a16:creationId xmlns:a16="http://schemas.microsoft.com/office/drawing/2014/main" id="{E0374B3A-0CBB-0B06-2CDF-E599711FF44B}"/>
              </a:ext>
            </a:extLst>
          </p:cNvPr>
          <p:cNvSpPr txBox="1"/>
          <p:nvPr/>
        </p:nvSpPr>
        <p:spPr>
          <a:xfrm>
            <a:off x="8187686" y="2113230"/>
            <a:ext cx="1147880" cy="14562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一切智</a:t>
            </a:r>
          </a:p>
        </p:txBody>
      </p:sp>
      <p:sp>
        <p:nvSpPr>
          <p:cNvPr id="91" name="文本框 24">
            <a:extLst>
              <a:ext uri="{FF2B5EF4-FFF2-40B4-BE49-F238E27FC236}">
                <a16:creationId xmlns:a16="http://schemas.microsoft.com/office/drawing/2014/main" id="{14FC3B6B-B7F3-781D-BE8B-A0706E323998}"/>
              </a:ext>
            </a:extLst>
          </p:cNvPr>
          <p:cNvSpPr txBox="1"/>
          <p:nvPr/>
        </p:nvSpPr>
        <p:spPr>
          <a:xfrm>
            <a:off x="8708633" y="3331212"/>
            <a:ext cx="615553" cy="25206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（知法總相）</a:t>
            </a:r>
          </a:p>
        </p:txBody>
      </p:sp>
      <p:cxnSp>
        <p:nvCxnSpPr>
          <p:cNvPr id="92" name="直接连接符 68">
            <a:extLst>
              <a:ext uri="{FF2B5EF4-FFF2-40B4-BE49-F238E27FC236}">
                <a16:creationId xmlns:a16="http://schemas.microsoft.com/office/drawing/2014/main" id="{88547BDA-25A1-429C-AA0D-E8D2CA208802}"/>
              </a:ext>
            </a:extLst>
          </p:cNvPr>
          <p:cNvCxnSpPr/>
          <p:nvPr/>
        </p:nvCxnSpPr>
        <p:spPr>
          <a:xfrm>
            <a:off x="9072921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接连接符 5">
            <a:extLst>
              <a:ext uri="{FF2B5EF4-FFF2-40B4-BE49-F238E27FC236}">
                <a16:creationId xmlns:a16="http://schemas.microsoft.com/office/drawing/2014/main" id="{F58CE849-F4C3-D9D4-1C78-AEADB6A2B9A5}"/>
              </a:ext>
            </a:extLst>
          </p:cNvPr>
          <p:cNvCxnSpPr/>
          <p:nvPr/>
        </p:nvCxnSpPr>
        <p:spPr>
          <a:xfrm>
            <a:off x="7992660" y="973076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15">
            <a:extLst>
              <a:ext uri="{FF2B5EF4-FFF2-40B4-BE49-F238E27FC236}">
                <a16:creationId xmlns:a16="http://schemas.microsoft.com/office/drawing/2014/main" id="{505739DE-5EA7-C3FE-C39A-B85EF4352A13}"/>
              </a:ext>
            </a:extLst>
          </p:cNvPr>
          <p:cNvCxnSpPr/>
          <p:nvPr/>
        </p:nvCxnSpPr>
        <p:spPr>
          <a:xfrm>
            <a:off x="2879426" y="95211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直接连接符 16">
            <a:extLst>
              <a:ext uri="{FF2B5EF4-FFF2-40B4-BE49-F238E27FC236}">
                <a16:creationId xmlns:a16="http://schemas.microsoft.com/office/drawing/2014/main" id="{9BB56D65-C147-0160-3AEC-8DEC0BA8C830}"/>
              </a:ext>
            </a:extLst>
          </p:cNvPr>
          <p:cNvCxnSpPr/>
          <p:nvPr/>
        </p:nvCxnSpPr>
        <p:spPr>
          <a:xfrm>
            <a:off x="5509177" y="83716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直接连接符 40">
            <a:extLst>
              <a:ext uri="{FF2B5EF4-FFF2-40B4-BE49-F238E27FC236}">
                <a16:creationId xmlns:a16="http://schemas.microsoft.com/office/drawing/2014/main" id="{CCACD488-2100-16E2-24A6-A9EAA32B9A3A}"/>
              </a:ext>
            </a:extLst>
          </p:cNvPr>
          <p:cNvCxnSpPr/>
          <p:nvPr/>
        </p:nvCxnSpPr>
        <p:spPr>
          <a:xfrm>
            <a:off x="478583" y="3384805"/>
            <a:ext cx="20519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21">
            <a:extLst>
              <a:ext uri="{FF2B5EF4-FFF2-40B4-BE49-F238E27FC236}">
                <a16:creationId xmlns:a16="http://schemas.microsoft.com/office/drawing/2014/main" id="{5919738B-B491-BF31-9C66-4F529813CBA8}"/>
              </a:ext>
            </a:extLst>
          </p:cNvPr>
          <p:cNvCxnSpPr/>
          <p:nvPr/>
        </p:nvCxnSpPr>
        <p:spPr>
          <a:xfrm>
            <a:off x="1504895" y="3285778"/>
            <a:ext cx="0" cy="2069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32">
            <a:extLst>
              <a:ext uri="{FF2B5EF4-FFF2-40B4-BE49-F238E27FC236}">
                <a16:creationId xmlns:a16="http://schemas.microsoft.com/office/drawing/2014/main" id="{ABC657C4-29EC-78FA-BA13-8494B9074E05}"/>
              </a:ext>
            </a:extLst>
          </p:cNvPr>
          <p:cNvCxnSpPr/>
          <p:nvPr/>
        </p:nvCxnSpPr>
        <p:spPr>
          <a:xfrm flipV="1">
            <a:off x="478582" y="3384806"/>
            <a:ext cx="0" cy="11241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33">
            <a:extLst>
              <a:ext uri="{FF2B5EF4-FFF2-40B4-BE49-F238E27FC236}">
                <a16:creationId xmlns:a16="http://schemas.microsoft.com/office/drawing/2014/main" id="{EDD17C8C-0348-39DA-41A5-38E8CF5BE8FE}"/>
              </a:ext>
            </a:extLst>
          </p:cNvPr>
          <p:cNvCxnSpPr/>
          <p:nvPr/>
        </p:nvCxnSpPr>
        <p:spPr>
          <a:xfrm flipV="1">
            <a:off x="2530312" y="3389467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"/>
    </p:custDataLst>
    <p:extLst>
      <p:ext uri="{BB962C8B-B14F-4D97-AF65-F5344CB8AC3E}">
        <p14:creationId xmlns:p14="http://schemas.microsoft.com/office/powerpoint/2010/main" val="23616853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35508"/>
    </mc:Choice>
    <mc:Fallback xmlns="">
      <p:transition spd="slow" advTm="435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57" grpId="0"/>
      <p:bldP spid="66" grpId="0" animBg="1"/>
      <p:bldP spid="6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7" name="直線接點 56">
            <a:extLst>
              <a:ext uri="{FF2B5EF4-FFF2-40B4-BE49-F238E27FC236}">
                <a16:creationId xmlns:a16="http://schemas.microsoft.com/office/drawing/2014/main" id="{4BBBAB7D-25EB-4442-898C-4122B13A9B1E}"/>
              </a:ext>
            </a:extLst>
          </p:cNvPr>
          <p:cNvCxnSpPr>
            <a:cxnSpLocks/>
          </p:cNvCxnSpPr>
          <p:nvPr/>
        </p:nvCxnSpPr>
        <p:spPr>
          <a:xfrm flipH="1">
            <a:off x="2655485" y="3672116"/>
            <a:ext cx="4617633" cy="765790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直線接點 57">
            <a:extLst>
              <a:ext uri="{FF2B5EF4-FFF2-40B4-BE49-F238E27FC236}">
                <a16:creationId xmlns:a16="http://schemas.microsoft.com/office/drawing/2014/main" id="{9FA5BA62-55F3-4A7A-8B2E-91407ACEC3FE}"/>
              </a:ext>
            </a:extLst>
          </p:cNvPr>
          <p:cNvCxnSpPr>
            <a:cxnSpLocks/>
          </p:cNvCxnSpPr>
          <p:nvPr/>
        </p:nvCxnSpPr>
        <p:spPr>
          <a:xfrm flipH="1">
            <a:off x="2659193" y="3672116"/>
            <a:ext cx="3536594" cy="746427"/>
          </a:xfrm>
          <a:prstGeom prst="line">
            <a:avLst/>
          </a:prstGeom>
          <a:ln w="127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文本框 45">
            <a:extLst>
              <a:ext uri="{FF2B5EF4-FFF2-40B4-BE49-F238E27FC236}">
                <a16:creationId xmlns:a16="http://schemas.microsoft.com/office/drawing/2014/main" id="{3A03C28D-4A63-8C55-2AAA-AD9C8AF4F07D}"/>
              </a:ext>
            </a:extLst>
          </p:cNvPr>
          <p:cNvSpPr txBox="1"/>
          <p:nvPr/>
        </p:nvSpPr>
        <p:spPr>
          <a:xfrm>
            <a:off x="3909846" y="3665250"/>
            <a:ext cx="615553" cy="150994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侵害如賊</a:t>
            </a:r>
          </a:p>
        </p:txBody>
      </p:sp>
      <p:sp>
        <p:nvSpPr>
          <p:cNvPr id="4" name="文本框 46">
            <a:extLst>
              <a:ext uri="{FF2B5EF4-FFF2-40B4-BE49-F238E27FC236}">
                <a16:creationId xmlns:a16="http://schemas.microsoft.com/office/drawing/2014/main" id="{8A12A83B-8021-22DA-E5BE-6ECF74A6DB82}"/>
              </a:ext>
            </a:extLst>
          </p:cNvPr>
          <p:cNvSpPr txBox="1"/>
          <p:nvPr/>
        </p:nvSpPr>
        <p:spPr>
          <a:xfrm>
            <a:off x="2895591" y="3672116"/>
            <a:ext cx="615553" cy="16185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覺賊無能</a:t>
            </a:r>
          </a:p>
        </p:txBody>
      </p:sp>
      <p:sp>
        <p:nvSpPr>
          <p:cNvPr id="18" name="文本框 52">
            <a:extLst>
              <a:ext uri="{FF2B5EF4-FFF2-40B4-BE49-F238E27FC236}">
                <a16:creationId xmlns:a16="http://schemas.microsoft.com/office/drawing/2014/main" id="{3A88EF15-E746-F69B-5A71-E8D04C027E2F}"/>
              </a:ext>
            </a:extLst>
          </p:cNvPr>
          <p:cNvSpPr txBox="1"/>
          <p:nvPr/>
        </p:nvSpPr>
        <p:spPr>
          <a:xfrm>
            <a:off x="2185801" y="3673483"/>
            <a:ext cx="615553" cy="16191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對所知障</a:t>
            </a:r>
          </a:p>
        </p:txBody>
      </p:sp>
      <p:cxnSp>
        <p:nvCxnSpPr>
          <p:cNvPr id="61" name="直接连接符 74">
            <a:extLst>
              <a:ext uri="{FF2B5EF4-FFF2-40B4-BE49-F238E27FC236}">
                <a16:creationId xmlns:a16="http://schemas.microsoft.com/office/drawing/2014/main" id="{9B2C309B-D9FF-4621-C1D2-F260209CE13B}"/>
              </a:ext>
            </a:extLst>
          </p:cNvPr>
          <p:cNvCxnSpPr/>
          <p:nvPr/>
        </p:nvCxnSpPr>
        <p:spPr>
          <a:xfrm flipV="1">
            <a:off x="2849935" y="1979162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直接连接符 17">
            <a:extLst>
              <a:ext uri="{FF2B5EF4-FFF2-40B4-BE49-F238E27FC236}">
                <a16:creationId xmlns:a16="http://schemas.microsoft.com/office/drawing/2014/main" id="{BF13F99E-AEF7-CEA0-966A-6C285F7A8545}"/>
              </a:ext>
            </a:extLst>
          </p:cNvPr>
          <p:cNvCxnSpPr/>
          <p:nvPr/>
        </p:nvCxnSpPr>
        <p:spPr>
          <a:xfrm flipV="1">
            <a:off x="4217268" y="2087762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直接连接符 19">
            <a:extLst>
              <a:ext uri="{FF2B5EF4-FFF2-40B4-BE49-F238E27FC236}">
                <a16:creationId xmlns:a16="http://schemas.microsoft.com/office/drawing/2014/main" id="{B65CA54F-13FD-2E03-2596-54A7D6AC504A}"/>
              </a:ext>
            </a:extLst>
          </p:cNvPr>
          <p:cNvCxnSpPr/>
          <p:nvPr/>
        </p:nvCxnSpPr>
        <p:spPr>
          <a:xfrm flipH="1" flipV="1">
            <a:off x="1552684" y="2086910"/>
            <a:ext cx="1270" cy="12701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20">
            <a:extLst>
              <a:ext uri="{FF2B5EF4-FFF2-40B4-BE49-F238E27FC236}">
                <a16:creationId xmlns:a16="http://schemas.microsoft.com/office/drawing/2014/main" id="{06432313-D495-6FDD-E260-9A3387AA423E}"/>
              </a:ext>
            </a:extLst>
          </p:cNvPr>
          <p:cNvCxnSpPr/>
          <p:nvPr/>
        </p:nvCxnSpPr>
        <p:spPr>
          <a:xfrm flipV="1">
            <a:off x="1552684" y="2086911"/>
            <a:ext cx="2664807" cy="63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文本框 37">
            <a:extLst>
              <a:ext uri="{FF2B5EF4-FFF2-40B4-BE49-F238E27FC236}">
                <a16:creationId xmlns:a16="http://schemas.microsoft.com/office/drawing/2014/main" id="{B8731042-4AD2-56A6-ED26-6FCE0CA1F9FE}"/>
              </a:ext>
            </a:extLst>
          </p:cNvPr>
          <p:cNvSpPr txBox="1"/>
          <p:nvPr/>
        </p:nvSpPr>
        <p:spPr>
          <a:xfrm>
            <a:off x="1197773" y="2317627"/>
            <a:ext cx="615553" cy="12049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覺悟</a:t>
            </a:r>
          </a:p>
        </p:txBody>
      </p:sp>
      <p:sp>
        <p:nvSpPr>
          <p:cNvPr id="67" name="文本框 70">
            <a:extLst>
              <a:ext uri="{FF2B5EF4-FFF2-40B4-BE49-F238E27FC236}">
                <a16:creationId xmlns:a16="http://schemas.microsoft.com/office/drawing/2014/main" id="{426130F4-90C3-F0AD-4652-667DA7C325F8}"/>
              </a:ext>
            </a:extLst>
          </p:cNvPr>
          <p:cNvSpPr txBox="1"/>
          <p:nvPr/>
        </p:nvSpPr>
        <p:spPr>
          <a:xfrm>
            <a:off x="3878532" y="2317626"/>
            <a:ext cx="615553" cy="98396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覺察</a:t>
            </a:r>
          </a:p>
        </p:txBody>
      </p:sp>
      <p:cxnSp>
        <p:nvCxnSpPr>
          <p:cNvPr id="68" name="直接连接符 40">
            <a:extLst>
              <a:ext uri="{FF2B5EF4-FFF2-40B4-BE49-F238E27FC236}">
                <a16:creationId xmlns:a16="http://schemas.microsoft.com/office/drawing/2014/main" id="{AA4703B2-13AF-FFB8-6A70-37A20B83C11C}"/>
              </a:ext>
            </a:extLst>
          </p:cNvPr>
          <p:cNvCxnSpPr/>
          <p:nvPr/>
        </p:nvCxnSpPr>
        <p:spPr>
          <a:xfrm>
            <a:off x="3173619" y="3414639"/>
            <a:ext cx="20519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直接连接符 21">
            <a:extLst>
              <a:ext uri="{FF2B5EF4-FFF2-40B4-BE49-F238E27FC236}">
                <a16:creationId xmlns:a16="http://schemas.microsoft.com/office/drawing/2014/main" id="{E6C61A94-C2B9-4485-3C51-994EEA72A6F7}"/>
              </a:ext>
            </a:extLst>
          </p:cNvPr>
          <p:cNvCxnSpPr/>
          <p:nvPr/>
        </p:nvCxnSpPr>
        <p:spPr>
          <a:xfrm>
            <a:off x="4199931" y="3315612"/>
            <a:ext cx="0" cy="2069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直接连接符 32">
            <a:extLst>
              <a:ext uri="{FF2B5EF4-FFF2-40B4-BE49-F238E27FC236}">
                <a16:creationId xmlns:a16="http://schemas.microsoft.com/office/drawing/2014/main" id="{4D8EFF00-D193-2478-4A3F-964CB47C78DB}"/>
              </a:ext>
            </a:extLst>
          </p:cNvPr>
          <p:cNvCxnSpPr/>
          <p:nvPr/>
        </p:nvCxnSpPr>
        <p:spPr>
          <a:xfrm flipV="1">
            <a:off x="3173618" y="3414640"/>
            <a:ext cx="0" cy="11241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接连接符 33">
            <a:extLst>
              <a:ext uri="{FF2B5EF4-FFF2-40B4-BE49-F238E27FC236}">
                <a16:creationId xmlns:a16="http://schemas.microsoft.com/office/drawing/2014/main" id="{7E7608A1-39FB-E80F-31E2-22D074EE8F62}"/>
              </a:ext>
            </a:extLst>
          </p:cNvPr>
          <p:cNvCxnSpPr/>
          <p:nvPr/>
        </p:nvCxnSpPr>
        <p:spPr>
          <a:xfrm flipV="1">
            <a:off x="5225348" y="3419301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文本框 44">
            <a:extLst>
              <a:ext uri="{FF2B5EF4-FFF2-40B4-BE49-F238E27FC236}">
                <a16:creationId xmlns:a16="http://schemas.microsoft.com/office/drawing/2014/main" id="{53CAE97E-13B2-4C86-7A59-D060B27E51F9}"/>
              </a:ext>
            </a:extLst>
          </p:cNvPr>
          <p:cNvSpPr txBox="1"/>
          <p:nvPr/>
        </p:nvSpPr>
        <p:spPr>
          <a:xfrm>
            <a:off x="4903589" y="3671279"/>
            <a:ext cx="615553" cy="1558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對煩惱障</a:t>
            </a:r>
          </a:p>
        </p:txBody>
      </p:sp>
      <p:sp>
        <p:nvSpPr>
          <p:cNvPr id="73" name="文本框 24">
            <a:extLst>
              <a:ext uri="{FF2B5EF4-FFF2-40B4-BE49-F238E27FC236}">
                <a16:creationId xmlns:a16="http://schemas.microsoft.com/office/drawing/2014/main" id="{12BD0D80-C5F8-FD4F-FAFC-8B11F04F72A4}"/>
              </a:ext>
            </a:extLst>
          </p:cNvPr>
          <p:cNvSpPr txBox="1"/>
          <p:nvPr/>
        </p:nvSpPr>
        <p:spPr>
          <a:xfrm>
            <a:off x="7273118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斷塵沙惑</a:t>
            </a:r>
          </a:p>
        </p:txBody>
      </p:sp>
      <p:sp>
        <p:nvSpPr>
          <p:cNvPr id="74" name="文本框 24">
            <a:extLst>
              <a:ext uri="{FF2B5EF4-FFF2-40B4-BE49-F238E27FC236}">
                <a16:creationId xmlns:a16="http://schemas.microsoft.com/office/drawing/2014/main" id="{14C8DE67-C4FD-FF5C-5BC8-B49C6AAA91F3}"/>
              </a:ext>
            </a:extLst>
          </p:cNvPr>
          <p:cNvSpPr txBox="1"/>
          <p:nvPr/>
        </p:nvSpPr>
        <p:spPr>
          <a:xfrm>
            <a:off x="7273118" y="4307540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菩薩</a:t>
            </a:r>
          </a:p>
        </p:txBody>
      </p:sp>
      <p:sp>
        <p:nvSpPr>
          <p:cNvPr id="75" name="文本框 26">
            <a:extLst>
              <a:ext uri="{FF2B5EF4-FFF2-40B4-BE49-F238E27FC236}">
                <a16:creationId xmlns:a16="http://schemas.microsoft.com/office/drawing/2014/main" id="{EBEB606B-4FA9-40F3-03DE-C1C81DE71BFE}"/>
              </a:ext>
            </a:extLst>
          </p:cNvPr>
          <p:cNvSpPr txBox="1"/>
          <p:nvPr/>
        </p:nvSpPr>
        <p:spPr>
          <a:xfrm>
            <a:off x="6618952" y="2139305"/>
            <a:ext cx="615553" cy="1694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一切種智</a:t>
            </a:r>
          </a:p>
        </p:txBody>
      </p:sp>
      <p:sp>
        <p:nvSpPr>
          <p:cNvPr id="76" name="文本框 30">
            <a:extLst>
              <a:ext uri="{FF2B5EF4-FFF2-40B4-BE49-F238E27FC236}">
                <a16:creationId xmlns:a16="http://schemas.microsoft.com/office/drawing/2014/main" id="{0E33DDBB-3A69-A4E9-760D-F8D59FB2F72C}"/>
              </a:ext>
            </a:extLst>
          </p:cNvPr>
          <p:cNvSpPr txBox="1"/>
          <p:nvPr/>
        </p:nvSpPr>
        <p:spPr>
          <a:xfrm>
            <a:off x="6613426" y="3569516"/>
            <a:ext cx="615553" cy="21865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（通達總別）</a:t>
            </a:r>
          </a:p>
        </p:txBody>
      </p:sp>
      <p:sp>
        <p:nvSpPr>
          <p:cNvPr id="77" name="文本框 24">
            <a:extLst>
              <a:ext uri="{FF2B5EF4-FFF2-40B4-BE49-F238E27FC236}">
                <a16:creationId xmlns:a16="http://schemas.microsoft.com/office/drawing/2014/main" id="{12A18582-D86B-AE8F-191D-2FED7ECF84FA}"/>
              </a:ext>
            </a:extLst>
          </p:cNvPr>
          <p:cNvSpPr txBox="1"/>
          <p:nvPr/>
        </p:nvSpPr>
        <p:spPr>
          <a:xfrm>
            <a:off x="6157174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斷無明惑</a:t>
            </a:r>
          </a:p>
        </p:txBody>
      </p:sp>
      <p:sp>
        <p:nvSpPr>
          <p:cNvPr id="78" name="文本框 24">
            <a:extLst>
              <a:ext uri="{FF2B5EF4-FFF2-40B4-BE49-F238E27FC236}">
                <a16:creationId xmlns:a16="http://schemas.microsoft.com/office/drawing/2014/main" id="{B844A2E9-C14D-D930-AE5E-D5490EB9DCC5}"/>
              </a:ext>
            </a:extLst>
          </p:cNvPr>
          <p:cNvSpPr txBox="1"/>
          <p:nvPr/>
        </p:nvSpPr>
        <p:spPr>
          <a:xfrm>
            <a:off x="6195787" y="4257824"/>
            <a:ext cx="553998" cy="8795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佛</a:t>
            </a:r>
          </a:p>
        </p:txBody>
      </p:sp>
      <p:sp>
        <p:nvSpPr>
          <p:cNvPr id="79" name="文本框 24">
            <a:extLst>
              <a:ext uri="{FF2B5EF4-FFF2-40B4-BE49-F238E27FC236}">
                <a16:creationId xmlns:a16="http://schemas.microsoft.com/office/drawing/2014/main" id="{05DD394F-10DA-7F7F-1122-A585222EA3B8}"/>
              </a:ext>
            </a:extLst>
          </p:cNvPr>
          <p:cNvSpPr txBox="1"/>
          <p:nvPr/>
        </p:nvSpPr>
        <p:spPr>
          <a:xfrm>
            <a:off x="8325311" y="5489982"/>
            <a:ext cx="615553" cy="1343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自覺</a:t>
            </a:r>
          </a:p>
        </p:txBody>
      </p:sp>
      <p:sp>
        <p:nvSpPr>
          <p:cNvPr id="80" name="文本框 24">
            <a:extLst>
              <a:ext uri="{FF2B5EF4-FFF2-40B4-BE49-F238E27FC236}">
                <a16:creationId xmlns:a16="http://schemas.microsoft.com/office/drawing/2014/main" id="{942EAD68-4CEB-F92A-55F3-D538A53D528B}"/>
              </a:ext>
            </a:extLst>
          </p:cNvPr>
          <p:cNvSpPr txBox="1"/>
          <p:nvPr/>
        </p:nvSpPr>
        <p:spPr>
          <a:xfrm>
            <a:off x="7265911" y="5495940"/>
            <a:ext cx="615553" cy="13833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覺他</a:t>
            </a:r>
          </a:p>
        </p:txBody>
      </p:sp>
      <p:sp>
        <p:nvSpPr>
          <p:cNvPr id="81" name="文本框 24">
            <a:extLst>
              <a:ext uri="{FF2B5EF4-FFF2-40B4-BE49-F238E27FC236}">
                <a16:creationId xmlns:a16="http://schemas.microsoft.com/office/drawing/2014/main" id="{D0190DDF-830C-3F81-2A67-28039DCCB5E1}"/>
              </a:ext>
            </a:extLst>
          </p:cNvPr>
          <p:cNvSpPr txBox="1"/>
          <p:nvPr/>
        </p:nvSpPr>
        <p:spPr>
          <a:xfrm>
            <a:off x="6168453" y="5503178"/>
            <a:ext cx="615553" cy="12833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覺滿</a:t>
            </a:r>
          </a:p>
        </p:txBody>
      </p:sp>
      <p:sp>
        <p:nvSpPr>
          <p:cNvPr id="82" name="文本框 24">
            <a:extLst>
              <a:ext uri="{FF2B5EF4-FFF2-40B4-BE49-F238E27FC236}">
                <a16:creationId xmlns:a16="http://schemas.microsoft.com/office/drawing/2014/main" id="{92B4A2E0-C469-E189-1854-78F7D3CF1A2E}"/>
              </a:ext>
            </a:extLst>
          </p:cNvPr>
          <p:cNvSpPr txBox="1"/>
          <p:nvPr/>
        </p:nvSpPr>
        <p:spPr>
          <a:xfrm>
            <a:off x="8325311" y="2523292"/>
            <a:ext cx="553998" cy="20187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斷見思惑</a:t>
            </a:r>
          </a:p>
        </p:txBody>
      </p:sp>
      <p:sp>
        <p:nvSpPr>
          <p:cNvPr id="83" name="文本框 24">
            <a:extLst>
              <a:ext uri="{FF2B5EF4-FFF2-40B4-BE49-F238E27FC236}">
                <a16:creationId xmlns:a16="http://schemas.microsoft.com/office/drawing/2014/main" id="{427D1E2A-0220-DC94-0F1D-65AFAEE845F5}"/>
              </a:ext>
            </a:extLst>
          </p:cNvPr>
          <p:cNvSpPr txBox="1"/>
          <p:nvPr/>
        </p:nvSpPr>
        <p:spPr>
          <a:xfrm>
            <a:off x="8339074" y="4109486"/>
            <a:ext cx="553998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阿羅漢</a:t>
            </a:r>
          </a:p>
        </p:txBody>
      </p:sp>
      <p:sp>
        <p:nvSpPr>
          <p:cNvPr id="84" name="文本框 26">
            <a:extLst>
              <a:ext uri="{FF2B5EF4-FFF2-40B4-BE49-F238E27FC236}">
                <a16:creationId xmlns:a16="http://schemas.microsoft.com/office/drawing/2014/main" id="{14192E98-D0DF-835C-66A9-3BA414255AA4}"/>
              </a:ext>
            </a:extLst>
          </p:cNvPr>
          <p:cNvSpPr txBox="1"/>
          <p:nvPr/>
        </p:nvSpPr>
        <p:spPr>
          <a:xfrm>
            <a:off x="7696240" y="2218907"/>
            <a:ext cx="615553" cy="13187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道種智</a:t>
            </a:r>
          </a:p>
        </p:txBody>
      </p:sp>
      <p:sp>
        <p:nvSpPr>
          <p:cNvPr id="85" name="文本框 27">
            <a:extLst>
              <a:ext uri="{FF2B5EF4-FFF2-40B4-BE49-F238E27FC236}">
                <a16:creationId xmlns:a16="http://schemas.microsoft.com/office/drawing/2014/main" id="{F46CE458-7771-F64C-974D-DDB31250B118}"/>
              </a:ext>
            </a:extLst>
          </p:cNvPr>
          <p:cNvSpPr txBox="1"/>
          <p:nvPr/>
        </p:nvSpPr>
        <p:spPr>
          <a:xfrm>
            <a:off x="7679382" y="3348715"/>
            <a:ext cx="615553" cy="20980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（知法別相）</a:t>
            </a:r>
          </a:p>
        </p:txBody>
      </p:sp>
      <p:sp>
        <p:nvSpPr>
          <p:cNvPr id="86" name="文本框 1">
            <a:extLst>
              <a:ext uri="{FF2B5EF4-FFF2-40B4-BE49-F238E27FC236}">
                <a16:creationId xmlns:a16="http://schemas.microsoft.com/office/drawing/2014/main" id="{511031A9-9A98-8F4E-6835-C8186CA6E883}"/>
              </a:ext>
            </a:extLst>
          </p:cNvPr>
          <p:cNvSpPr txBox="1"/>
          <p:nvPr/>
        </p:nvSpPr>
        <p:spPr>
          <a:xfrm>
            <a:off x="10167722" y="389030"/>
            <a:ext cx="615553" cy="24920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「佛」的涵義</a:t>
            </a:r>
          </a:p>
        </p:txBody>
      </p:sp>
      <p:sp>
        <p:nvSpPr>
          <p:cNvPr id="87" name="文本框 3">
            <a:extLst>
              <a:ext uri="{FF2B5EF4-FFF2-40B4-BE49-F238E27FC236}">
                <a16:creationId xmlns:a16="http://schemas.microsoft.com/office/drawing/2014/main" id="{CA53718C-43CE-3E22-624B-6A2EC84C04A8}"/>
              </a:ext>
            </a:extLst>
          </p:cNvPr>
          <p:cNvSpPr txBox="1"/>
          <p:nvPr/>
        </p:nvSpPr>
        <p:spPr>
          <a:xfrm>
            <a:off x="5121439" y="72100"/>
            <a:ext cx="1046440" cy="13670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佛之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r>
              <a:rPr lang="zh-CN" altLang="en-US" sz="2800" b="1" dirty="0">
                <a:solidFill>
                  <a:schemeClr val="bg1"/>
                </a:solidFill>
              </a:rPr>
              <a:t>釋義</a:t>
            </a:r>
          </a:p>
        </p:txBody>
      </p:sp>
      <p:cxnSp>
        <p:nvCxnSpPr>
          <p:cNvPr id="88" name="直接连接符 4">
            <a:extLst>
              <a:ext uri="{FF2B5EF4-FFF2-40B4-BE49-F238E27FC236}">
                <a16:creationId xmlns:a16="http://schemas.microsoft.com/office/drawing/2014/main" id="{ECCAB450-B3C2-8477-2D84-B87FDBAEDE16}"/>
              </a:ext>
            </a:extLst>
          </p:cNvPr>
          <p:cNvCxnSpPr/>
          <p:nvPr/>
        </p:nvCxnSpPr>
        <p:spPr>
          <a:xfrm>
            <a:off x="2895591" y="951857"/>
            <a:ext cx="5112104" cy="196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9" name="文本框 8">
            <a:extLst>
              <a:ext uri="{FF2B5EF4-FFF2-40B4-BE49-F238E27FC236}">
                <a16:creationId xmlns:a16="http://schemas.microsoft.com/office/drawing/2014/main" id="{0ACE941F-11E5-132C-5CC9-E856882FD3D0}"/>
              </a:ext>
            </a:extLst>
          </p:cNvPr>
          <p:cNvSpPr txBox="1"/>
          <p:nvPr/>
        </p:nvSpPr>
        <p:spPr>
          <a:xfrm>
            <a:off x="7665176" y="1101707"/>
            <a:ext cx="615553" cy="10115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智者</a:t>
            </a:r>
          </a:p>
        </p:txBody>
      </p:sp>
      <p:sp>
        <p:nvSpPr>
          <p:cNvPr id="90" name="文本框 9">
            <a:extLst>
              <a:ext uri="{FF2B5EF4-FFF2-40B4-BE49-F238E27FC236}">
                <a16:creationId xmlns:a16="http://schemas.microsoft.com/office/drawing/2014/main" id="{DB52D07E-E39D-7E24-C46D-2AF4ED0B05D8}"/>
              </a:ext>
            </a:extLst>
          </p:cNvPr>
          <p:cNvSpPr txBox="1"/>
          <p:nvPr/>
        </p:nvSpPr>
        <p:spPr>
          <a:xfrm>
            <a:off x="2541004" y="1101707"/>
            <a:ext cx="615553" cy="9365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覺者</a:t>
            </a:r>
          </a:p>
        </p:txBody>
      </p:sp>
      <p:cxnSp>
        <p:nvCxnSpPr>
          <p:cNvPr id="91" name="直接连接符 10">
            <a:extLst>
              <a:ext uri="{FF2B5EF4-FFF2-40B4-BE49-F238E27FC236}">
                <a16:creationId xmlns:a16="http://schemas.microsoft.com/office/drawing/2014/main" id="{BA248B64-47AE-7B8C-93AF-209339EFA850}"/>
              </a:ext>
            </a:extLst>
          </p:cNvPr>
          <p:cNvCxnSpPr/>
          <p:nvPr/>
        </p:nvCxnSpPr>
        <p:spPr>
          <a:xfrm>
            <a:off x="6912399" y="1901148"/>
            <a:ext cx="216015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11">
            <a:extLst>
              <a:ext uri="{FF2B5EF4-FFF2-40B4-BE49-F238E27FC236}">
                <a16:creationId xmlns:a16="http://schemas.microsoft.com/office/drawing/2014/main" id="{AE7F03D9-8A23-3CAC-17FA-FBEBCBAF5D90}"/>
              </a:ext>
            </a:extLst>
          </p:cNvPr>
          <p:cNvCxnSpPr/>
          <p:nvPr/>
        </p:nvCxnSpPr>
        <p:spPr>
          <a:xfrm>
            <a:off x="7991737" y="1828532"/>
            <a:ext cx="635" cy="1447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接连接符 12">
            <a:extLst>
              <a:ext uri="{FF2B5EF4-FFF2-40B4-BE49-F238E27FC236}">
                <a16:creationId xmlns:a16="http://schemas.microsoft.com/office/drawing/2014/main" id="{41542246-6F5B-B75C-3E76-BD7A0480BAE3}"/>
              </a:ext>
            </a:extLst>
          </p:cNvPr>
          <p:cNvCxnSpPr/>
          <p:nvPr/>
        </p:nvCxnSpPr>
        <p:spPr>
          <a:xfrm>
            <a:off x="6912732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文本框 22">
            <a:extLst>
              <a:ext uri="{FF2B5EF4-FFF2-40B4-BE49-F238E27FC236}">
                <a16:creationId xmlns:a16="http://schemas.microsoft.com/office/drawing/2014/main" id="{F41FE1B9-0B77-C9A6-177B-0302E0A4C701}"/>
              </a:ext>
            </a:extLst>
          </p:cNvPr>
          <p:cNvSpPr txBox="1"/>
          <p:nvPr/>
        </p:nvSpPr>
        <p:spPr>
          <a:xfrm>
            <a:off x="8187686" y="2113230"/>
            <a:ext cx="1147880" cy="14562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一切智</a:t>
            </a:r>
          </a:p>
        </p:txBody>
      </p:sp>
      <p:sp>
        <p:nvSpPr>
          <p:cNvPr id="95" name="文本框 24">
            <a:extLst>
              <a:ext uri="{FF2B5EF4-FFF2-40B4-BE49-F238E27FC236}">
                <a16:creationId xmlns:a16="http://schemas.microsoft.com/office/drawing/2014/main" id="{8210B543-04B1-CA3B-1B0D-330FFA9ABE26}"/>
              </a:ext>
            </a:extLst>
          </p:cNvPr>
          <p:cNvSpPr txBox="1"/>
          <p:nvPr/>
        </p:nvSpPr>
        <p:spPr>
          <a:xfrm>
            <a:off x="8708633" y="3331212"/>
            <a:ext cx="615553" cy="25206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（知法總相）</a:t>
            </a:r>
          </a:p>
        </p:txBody>
      </p:sp>
      <p:cxnSp>
        <p:nvCxnSpPr>
          <p:cNvPr id="96" name="直接连接符 68">
            <a:extLst>
              <a:ext uri="{FF2B5EF4-FFF2-40B4-BE49-F238E27FC236}">
                <a16:creationId xmlns:a16="http://schemas.microsoft.com/office/drawing/2014/main" id="{F145BED7-4C1F-3402-BB70-32878FF7A6D2}"/>
              </a:ext>
            </a:extLst>
          </p:cNvPr>
          <p:cNvCxnSpPr/>
          <p:nvPr/>
        </p:nvCxnSpPr>
        <p:spPr>
          <a:xfrm>
            <a:off x="9072921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5">
            <a:extLst>
              <a:ext uri="{FF2B5EF4-FFF2-40B4-BE49-F238E27FC236}">
                <a16:creationId xmlns:a16="http://schemas.microsoft.com/office/drawing/2014/main" id="{77D5F783-0289-7DD8-9BC1-BD75A20D9871}"/>
              </a:ext>
            </a:extLst>
          </p:cNvPr>
          <p:cNvCxnSpPr/>
          <p:nvPr/>
        </p:nvCxnSpPr>
        <p:spPr>
          <a:xfrm>
            <a:off x="7992660" y="973076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15">
            <a:extLst>
              <a:ext uri="{FF2B5EF4-FFF2-40B4-BE49-F238E27FC236}">
                <a16:creationId xmlns:a16="http://schemas.microsoft.com/office/drawing/2014/main" id="{5372B6B4-72D5-CC46-2606-C6A74D0CAD34}"/>
              </a:ext>
            </a:extLst>
          </p:cNvPr>
          <p:cNvCxnSpPr/>
          <p:nvPr/>
        </p:nvCxnSpPr>
        <p:spPr>
          <a:xfrm>
            <a:off x="2879426" y="95211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16">
            <a:extLst>
              <a:ext uri="{FF2B5EF4-FFF2-40B4-BE49-F238E27FC236}">
                <a16:creationId xmlns:a16="http://schemas.microsoft.com/office/drawing/2014/main" id="{F5B5BAE7-7A16-2BB0-8AAD-2D0B7EE63B9F}"/>
              </a:ext>
            </a:extLst>
          </p:cNvPr>
          <p:cNvCxnSpPr/>
          <p:nvPr/>
        </p:nvCxnSpPr>
        <p:spPr>
          <a:xfrm>
            <a:off x="5509177" y="83716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40">
            <a:extLst>
              <a:ext uri="{FF2B5EF4-FFF2-40B4-BE49-F238E27FC236}">
                <a16:creationId xmlns:a16="http://schemas.microsoft.com/office/drawing/2014/main" id="{82A99679-2193-AA51-9FAE-9806F2A08529}"/>
              </a:ext>
            </a:extLst>
          </p:cNvPr>
          <p:cNvCxnSpPr/>
          <p:nvPr/>
        </p:nvCxnSpPr>
        <p:spPr>
          <a:xfrm>
            <a:off x="478583" y="3384805"/>
            <a:ext cx="20519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21">
            <a:extLst>
              <a:ext uri="{FF2B5EF4-FFF2-40B4-BE49-F238E27FC236}">
                <a16:creationId xmlns:a16="http://schemas.microsoft.com/office/drawing/2014/main" id="{6325AEF4-C198-EF76-8127-B6B41AEC8F85}"/>
              </a:ext>
            </a:extLst>
          </p:cNvPr>
          <p:cNvCxnSpPr/>
          <p:nvPr/>
        </p:nvCxnSpPr>
        <p:spPr>
          <a:xfrm>
            <a:off x="1504895" y="3285778"/>
            <a:ext cx="0" cy="2069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32">
            <a:extLst>
              <a:ext uri="{FF2B5EF4-FFF2-40B4-BE49-F238E27FC236}">
                <a16:creationId xmlns:a16="http://schemas.microsoft.com/office/drawing/2014/main" id="{7B28B395-E005-AAD2-D20D-2A66E85258BE}"/>
              </a:ext>
            </a:extLst>
          </p:cNvPr>
          <p:cNvCxnSpPr/>
          <p:nvPr/>
        </p:nvCxnSpPr>
        <p:spPr>
          <a:xfrm flipV="1">
            <a:off x="478582" y="3384806"/>
            <a:ext cx="0" cy="11241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33">
            <a:extLst>
              <a:ext uri="{FF2B5EF4-FFF2-40B4-BE49-F238E27FC236}">
                <a16:creationId xmlns:a16="http://schemas.microsoft.com/office/drawing/2014/main" id="{40066FFC-2B46-2812-B60C-4B843EB7A72C}"/>
              </a:ext>
            </a:extLst>
          </p:cNvPr>
          <p:cNvCxnSpPr/>
          <p:nvPr/>
        </p:nvCxnSpPr>
        <p:spPr>
          <a:xfrm flipV="1">
            <a:off x="2530312" y="3389467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匾額 4" descr="佛學概要十四講表 習講">
            <a:extLst>
              <a:ext uri="{FF2B5EF4-FFF2-40B4-BE49-F238E27FC236}">
                <a16:creationId xmlns:a16="http://schemas.microsoft.com/office/drawing/2014/main" id="{77FF5211-5AC7-5331-A0C5-FEDBB8320744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2314482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5043"/>
    </mc:Choice>
    <mc:Fallback xmlns="">
      <p:transition spd="slow" advTm="750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文本框 53">
            <a:extLst>
              <a:ext uri="{FF2B5EF4-FFF2-40B4-BE49-F238E27FC236}">
                <a16:creationId xmlns:a16="http://schemas.microsoft.com/office/drawing/2014/main" id="{51A121AC-2BAC-4877-A53C-A14712E7456A}"/>
              </a:ext>
            </a:extLst>
          </p:cNvPr>
          <p:cNvSpPr txBox="1"/>
          <p:nvPr/>
        </p:nvSpPr>
        <p:spPr>
          <a:xfrm>
            <a:off x="1179033" y="3659166"/>
            <a:ext cx="615553" cy="167567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昏昧如睡</a:t>
            </a:r>
          </a:p>
        </p:txBody>
      </p:sp>
      <p:sp>
        <p:nvSpPr>
          <p:cNvPr id="55" name="文本框 54">
            <a:extLst>
              <a:ext uri="{FF2B5EF4-FFF2-40B4-BE49-F238E27FC236}">
                <a16:creationId xmlns:a16="http://schemas.microsoft.com/office/drawing/2014/main" id="{A6E6B2E9-DB25-44D8-A806-19819AEB5859}"/>
              </a:ext>
            </a:extLst>
          </p:cNvPr>
          <p:cNvSpPr txBox="1"/>
          <p:nvPr/>
        </p:nvSpPr>
        <p:spPr>
          <a:xfrm>
            <a:off x="185002" y="3659100"/>
            <a:ext cx="615553" cy="173536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覺即分明</a:t>
            </a:r>
          </a:p>
        </p:txBody>
      </p:sp>
      <p:sp>
        <p:nvSpPr>
          <p:cNvPr id="3" name="文本框 45">
            <a:extLst>
              <a:ext uri="{FF2B5EF4-FFF2-40B4-BE49-F238E27FC236}">
                <a16:creationId xmlns:a16="http://schemas.microsoft.com/office/drawing/2014/main" id="{54A8EBBF-64CB-8379-F242-20BE1D70801F}"/>
              </a:ext>
            </a:extLst>
          </p:cNvPr>
          <p:cNvSpPr txBox="1"/>
          <p:nvPr/>
        </p:nvSpPr>
        <p:spPr>
          <a:xfrm>
            <a:off x="3909846" y="3665250"/>
            <a:ext cx="615553" cy="150994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侵害如賊</a:t>
            </a:r>
          </a:p>
        </p:txBody>
      </p:sp>
      <p:sp>
        <p:nvSpPr>
          <p:cNvPr id="57" name="文本框 46">
            <a:extLst>
              <a:ext uri="{FF2B5EF4-FFF2-40B4-BE49-F238E27FC236}">
                <a16:creationId xmlns:a16="http://schemas.microsoft.com/office/drawing/2014/main" id="{015E8EAC-34C5-0C63-79F1-275509777709}"/>
              </a:ext>
            </a:extLst>
          </p:cNvPr>
          <p:cNvSpPr txBox="1"/>
          <p:nvPr/>
        </p:nvSpPr>
        <p:spPr>
          <a:xfrm>
            <a:off x="2895591" y="3672116"/>
            <a:ext cx="615553" cy="16185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覺賊無能</a:t>
            </a:r>
          </a:p>
        </p:txBody>
      </p:sp>
      <p:sp>
        <p:nvSpPr>
          <p:cNvPr id="58" name="文本框 52">
            <a:extLst>
              <a:ext uri="{FF2B5EF4-FFF2-40B4-BE49-F238E27FC236}">
                <a16:creationId xmlns:a16="http://schemas.microsoft.com/office/drawing/2014/main" id="{0FB5251E-9609-D0E0-2DDC-B624D9D6F083}"/>
              </a:ext>
            </a:extLst>
          </p:cNvPr>
          <p:cNvSpPr txBox="1"/>
          <p:nvPr/>
        </p:nvSpPr>
        <p:spPr>
          <a:xfrm>
            <a:off x="2185801" y="3673483"/>
            <a:ext cx="615553" cy="16191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對所知障</a:t>
            </a:r>
          </a:p>
        </p:txBody>
      </p:sp>
      <p:cxnSp>
        <p:nvCxnSpPr>
          <p:cNvPr id="59" name="直接连接符 74">
            <a:extLst>
              <a:ext uri="{FF2B5EF4-FFF2-40B4-BE49-F238E27FC236}">
                <a16:creationId xmlns:a16="http://schemas.microsoft.com/office/drawing/2014/main" id="{BBB1FC42-4D02-B131-FD7C-F389E73434D4}"/>
              </a:ext>
            </a:extLst>
          </p:cNvPr>
          <p:cNvCxnSpPr/>
          <p:nvPr/>
        </p:nvCxnSpPr>
        <p:spPr>
          <a:xfrm flipV="1">
            <a:off x="2849935" y="1979162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直接连接符 17">
            <a:extLst>
              <a:ext uri="{FF2B5EF4-FFF2-40B4-BE49-F238E27FC236}">
                <a16:creationId xmlns:a16="http://schemas.microsoft.com/office/drawing/2014/main" id="{D52081F3-E8BE-4083-CB4E-D75ADA284BDF}"/>
              </a:ext>
            </a:extLst>
          </p:cNvPr>
          <p:cNvCxnSpPr/>
          <p:nvPr/>
        </p:nvCxnSpPr>
        <p:spPr>
          <a:xfrm flipV="1">
            <a:off x="4217268" y="2087762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直接连接符 19">
            <a:extLst>
              <a:ext uri="{FF2B5EF4-FFF2-40B4-BE49-F238E27FC236}">
                <a16:creationId xmlns:a16="http://schemas.microsoft.com/office/drawing/2014/main" id="{D16526B6-64A6-7614-E5BE-E801C68E4C75}"/>
              </a:ext>
            </a:extLst>
          </p:cNvPr>
          <p:cNvCxnSpPr/>
          <p:nvPr/>
        </p:nvCxnSpPr>
        <p:spPr>
          <a:xfrm flipH="1" flipV="1">
            <a:off x="1552684" y="2086910"/>
            <a:ext cx="1270" cy="12701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直接连接符 20">
            <a:extLst>
              <a:ext uri="{FF2B5EF4-FFF2-40B4-BE49-F238E27FC236}">
                <a16:creationId xmlns:a16="http://schemas.microsoft.com/office/drawing/2014/main" id="{DFEEF3ED-F3F2-AC3A-F5C9-39F6C276ECF4}"/>
              </a:ext>
            </a:extLst>
          </p:cNvPr>
          <p:cNvCxnSpPr/>
          <p:nvPr/>
        </p:nvCxnSpPr>
        <p:spPr>
          <a:xfrm flipV="1">
            <a:off x="1552684" y="2086911"/>
            <a:ext cx="2664807" cy="635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文本框 37">
            <a:extLst>
              <a:ext uri="{FF2B5EF4-FFF2-40B4-BE49-F238E27FC236}">
                <a16:creationId xmlns:a16="http://schemas.microsoft.com/office/drawing/2014/main" id="{A466A38D-58BC-6EFE-6CDF-EBCE534554D6}"/>
              </a:ext>
            </a:extLst>
          </p:cNvPr>
          <p:cNvSpPr txBox="1"/>
          <p:nvPr/>
        </p:nvSpPr>
        <p:spPr>
          <a:xfrm>
            <a:off x="1197773" y="2317627"/>
            <a:ext cx="615553" cy="120498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覺悟</a:t>
            </a:r>
          </a:p>
        </p:txBody>
      </p:sp>
      <p:sp>
        <p:nvSpPr>
          <p:cNvPr id="65" name="文本框 70">
            <a:extLst>
              <a:ext uri="{FF2B5EF4-FFF2-40B4-BE49-F238E27FC236}">
                <a16:creationId xmlns:a16="http://schemas.microsoft.com/office/drawing/2014/main" id="{6C1E9E1B-BDF4-264E-CADC-9058F042153C}"/>
              </a:ext>
            </a:extLst>
          </p:cNvPr>
          <p:cNvSpPr txBox="1"/>
          <p:nvPr/>
        </p:nvSpPr>
        <p:spPr>
          <a:xfrm>
            <a:off x="3878532" y="2317626"/>
            <a:ext cx="615553" cy="98396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覺察</a:t>
            </a:r>
          </a:p>
        </p:txBody>
      </p:sp>
      <p:cxnSp>
        <p:nvCxnSpPr>
          <p:cNvPr id="66" name="直接连接符 40">
            <a:extLst>
              <a:ext uri="{FF2B5EF4-FFF2-40B4-BE49-F238E27FC236}">
                <a16:creationId xmlns:a16="http://schemas.microsoft.com/office/drawing/2014/main" id="{571779A0-D507-85FC-C2EE-72EB956FC86B}"/>
              </a:ext>
            </a:extLst>
          </p:cNvPr>
          <p:cNvCxnSpPr/>
          <p:nvPr/>
        </p:nvCxnSpPr>
        <p:spPr>
          <a:xfrm>
            <a:off x="3173619" y="3414639"/>
            <a:ext cx="20519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直接连接符 21">
            <a:extLst>
              <a:ext uri="{FF2B5EF4-FFF2-40B4-BE49-F238E27FC236}">
                <a16:creationId xmlns:a16="http://schemas.microsoft.com/office/drawing/2014/main" id="{043B3EC8-0470-E2FF-B556-FCC6851F46C6}"/>
              </a:ext>
            </a:extLst>
          </p:cNvPr>
          <p:cNvCxnSpPr/>
          <p:nvPr/>
        </p:nvCxnSpPr>
        <p:spPr>
          <a:xfrm>
            <a:off x="4199931" y="3315612"/>
            <a:ext cx="0" cy="2069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直接连接符 32">
            <a:extLst>
              <a:ext uri="{FF2B5EF4-FFF2-40B4-BE49-F238E27FC236}">
                <a16:creationId xmlns:a16="http://schemas.microsoft.com/office/drawing/2014/main" id="{E9981D7F-45C3-40AC-A38E-312EEE80470A}"/>
              </a:ext>
            </a:extLst>
          </p:cNvPr>
          <p:cNvCxnSpPr/>
          <p:nvPr/>
        </p:nvCxnSpPr>
        <p:spPr>
          <a:xfrm flipV="1">
            <a:off x="3173618" y="3414640"/>
            <a:ext cx="0" cy="11241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直接连接符 33">
            <a:extLst>
              <a:ext uri="{FF2B5EF4-FFF2-40B4-BE49-F238E27FC236}">
                <a16:creationId xmlns:a16="http://schemas.microsoft.com/office/drawing/2014/main" id="{9AFBD301-3174-06C1-4471-9DFF2B5D9C3B}"/>
              </a:ext>
            </a:extLst>
          </p:cNvPr>
          <p:cNvCxnSpPr/>
          <p:nvPr/>
        </p:nvCxnSpPr>
        <p:spPr>
          <a:xfrm flipV="1">
            <a:off x="5225348" y="3419301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文本框 44">
            <a:extLst>
              <a:ext uri="{FF2B5EF4-FFF2-40B4-BE49-F238E27FC236}">
                <a16:creationId xmlns:a16="http://schemas.microsoft.com/office/drawing/2014/main" id="{0D90B878-22D8-818A-FDE4-51D406791027}"/>
              </a:ext>
            </a:extLst>
          </p:cNvPr>
          <p:cNvSpPr txBox="1"/>
          <p:nvPr/>
        </p:nvSpPr>
        <p:spPr>
          <a:xfrm>
            <a:off x="4903589" y="3671279"/>
            <a:ext cx="615553" cy="155871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對煩惱障</a:t>
            </a:r>
          </a:p>
        </p:txBody>
      </p:sp>
      <p:sp>
        <p:nvSpPr>
          <p:cNvPr id="74" name="文本框 24">
            <a:extLst>
              <a:ext uri="{FF2B5EF4-FFF2-40B4-BE49-F238E27FC236}">
                <a16:creationId xmlns:a16="http://schemas.microsoft.com/office/drawing/2014/main" id="{A06624E3-5105-131C-7A7E-11F884049635}"/>
              </a:ext>
            </a:extLst>
          </p:cNvPr>
          <p:cNvSpPr txBox="1"/>
          <p:nvPr/>
        </p:nvSpPr>
        <p:spPr>
          <a:xfrm>
            <a:off x="7273118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斷塵沙惑</a:t>
            </a:r>
          </a:p>
        </p:txBody>
      </p:sp>
      <p:sp>
        <p:nvSpPr>
          <p:cNvPr id="75" name="文本框 24">
            <a:extLst>
              <a:ext uri="{FF2B5EF4-FFF2-40B4-BE49-F238E27FC236}">
                <a16:creationId xmlns:a16="http://schemas.microsoft.com/office/drawing/2014/main" id="{7BE5CEBC-4F06-0BCA-A77A-63CE6142ED25}"/>
              </a:ext>
            </a:extLst>
          </p:cNvPr>
          <p:cNvSpPr txBox="1"/>
          <p:nvPr/>
        </p:nvSpPr>
        <p:spPr>
          <a:xfrm>
            <a:off x="7273118" y="4307540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菩薩</a:t>
            </a:r>
          </a:p>
        </p:txBody>
      </p:sp>
      <p:sp>
        <p:nvSpPr>
          <p:cNvPr id="76" name="文本框 26">
            <a:extLst>
              <a:ext uri="{FF2B5EF4-FFF2-40B4-BE49-F238E27FC236}">
                <a16:creationId xmlns:a16="http://schemas.microsoft.com/office/drawing/2014/main" id="{A8B8B161-B76E-2FE6-A4DA-1B1866F3B6F7}"/>
              </a:ext>
            </a:extLst>
          </p:cNvPr>
          <p:cNvSpPr txBox="1"/>
          <p:nvPr/>
        </p:nvSpPr>
        <p:spPr>
          <a:xfrm>
            <a:off x="6618952" y="2139305"/>
            <a:ext cx="615553" cy="169472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一切種智</a:t>
            </a:r>
          </a:p>
        </p:txBody>
      </p:sp>
      <p:sp>
        <p:nvSpPr>
          <p:cNvPr id="77" name="文本框 30">
            <a:extLst>
              <a:ext uri="{FF2B5EF4-FFF2-40B4-BE49-F238E27FC236}">
                <a16:creationId xmlns:a16="http://schemas.microsoft.com/office/drawing/2014/main" id="{620364CF-73CC-21C5-F0FD-ADD025CD4C02}"/>
              </a:ext>
            </a:extLst>
          </p:cNvPr>
          <p:cNvSpPr txBox="1"/>
          <p:nvPr/>
        </p:nvSpPr>
        <p:spPr>
          <a:xfrm>
            <a:off x="6613426" y="3569516"/>
            <a:ext cx="615553" cy="2186509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（通達總別）</a:t>
            </a:r>
          </a:p>
        </p:txBody>
      </p:sp>
      <p:sp>
        <p:nvSpPr>
          <p:cNvPr id="78" name="文本框 24">
            <a:extLst>
              <a:ext uri="{FF2B5EF4-FFF2-40B4-BE49-F238E27FC236}">
                <a16:creationId xmlns:a16="http://schemas.microsoft.com/office/drawing/2014/main" id="{884D491F-869E-90F9-D48A-C1276C1A8AC1}"/>
              </a:ext>
            </a:extLst>
          </p:cNvPr>
          <p:cNvSpPr txBox="1"/>
          <p:nvPr/>
        </p:nvSpPr>
        <p:spPr>
          <a:xfrm>
            <a:off x="6157174" y="2553814"/>
            <a:ext cx="553998" cy="193366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斷無明惑</a:t>
            </a:r>
          </a:p>
        </p:txBody>
      </p:sp>
      <p:sp>
        <p:nvSpPr>
          <p:cNvPr id="79" name="文本框 24">
            <a:extLst>
              <a:ext uri="{FF2B5EF4-FFF2-40B4-BE49-F238E27FC236}">
                <a16:creationId xmlns:a16="http://schemas.microsoft.com/office/drawing/2014/main" id="{D1B0F5E4-0D20-D1B8-8F6F-D39BA0100216}"/>
              </a:ext>
            </a:extLst>
          </p:cNvPr>
          <p:cNvSpPr txBox="1"/>
          <p:nvPr/>
        </p:nvSpPr>
        <p:spPr>
          <a:xfrm>
            <a:off x="6195787" y="4257824"/>
            <a:ext cx="553998" cy="87952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佛</a:t>
            </a:r>
          </a:p>
        </p:txBody>
      </p:sp>
      <p:sp>
        <p:nvSpPr>
          <p:cNvPr id="80" name="文本框 24">
            <a:extLst>
              <a:ext uri="{FF2B5EF4-FFF2-40B4-BE49-F238E27FC236}">
                <a16:creationId xmlns:a16="http://schemas.microsoft.com/office/drawing/2014/main" id="{3CAA20D3-3831-0A2C-A0BC-14FA7AC2DDF0}"/>
              </a:ext>
            </a:extLst>
          </p:cNvPr>
          <p:cNvSpPr txBox="1"/>
          <p:nvPr/>
        </p:nvSpPr>
        <p:spPr>
          <a:xfrm>
            <a:off x="8325311" y="5489982"/>
            <a:ext cx="615553" cy="13439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自覺</a:t>
            </a:r>
          </a:p>
        </p:txBody>
      </p:sp>
      <p:sp>
        <p:nvSpPr>
          <p:cNvPr id="81" name="文本框 24">
            <a:extLst>
              <a:ext uri="{FF2B5EF4-FFF2-40B4-BE49-F238E27FC236}">
                <a16:creationId xmlns:a16="http://schemas.microsoft.com/office/drawing/2014/main" id="{8EBF9AC4-FE2C-BD11-C5F8-19BD0B838BB3}"/>
              </a:ext>
            </a:extLst>
          </p:cNvPr>
          <p:cNvSpPr txBox="1"/>
          <p:nvPr/>
        </p:nvSpPr>
        <p:spPr>
          <a:xfrm>
            <a:off x="7265911" y="5495940"/>
            <a:ext cx="615553" cy="138333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覺他</a:t>
            </a:r>
          </a:p>
        </p:txBody>
      </p:sp>
      <p:sp>
        <p:nvSpPr>
          <p:cNvPr id="82" name="文本框 24">
            <a:extLst>
              <a:ext uri="{FF2B5EF4-FFF2-40B4-BE49-F238E27FC236}">
                <a16:creationId xmlns:a16="http://schemas.microsoft.com/office/drawing/2014/main" id="{B546D177-8491-EA99-34EA-111FFCB3FF91}"/>
              </a:ext>
            </a:extLst>
          </p:cNvPr>
          <p:cNvSpPr txBox="1"/>
          <p:nvPr/>
        </p:nvSpPr>
        <p:spPr>
          <a:xfrm>
            <a:off x="6168453" y="5503178"/>
            <a:ext cx="615553" cy="128335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sz="2800" b="1" dirty="0">
                <a:solidFill>
                  <a:srgbClr val="FFFF00"/>
                </a:solidFill>
              </a:rPr>
              <a:t>—</a:t>
            </a:r>
            <a:r>
              <a:rPr lang="zh-CN" altLang="en-US" sz="2800" b="1" dirty="0">
                <a:solidFill>
                  <a:srgbClr val="FFFF00"/>
                </a:solidFill>
              </a:rPr>
              <a:t>覺滿</a:t>
            </a:r>
          </a:p>
        </p:txBody>
      </p:sp>
      <p:sp>
        <p:nvSpPr>
          <p:cNvPr id="83" name="文本框 24">
            <a:extLst>
              <a:ext uri="{FF2B5EF4-FFF2-40B4-BE49-F238E27FC236}">
                <a16:creationId xmlns:a16="http://schemas.microsoft.com/office/drawing/2014/main" id="{2F5CC13F-37F0-750F-02DD-1A96EAD08111}"/>
              </a:ext>
            </a:extLst>
          </p:cNvPr>
          <p:cNvSpPr txBox="1"/>
          <p:nvPr/>
        </p:nvSpPr>
        <p:spPr>
          <a:xfrm>
            <a:off x="8325311" y="2523292"/>
            <a:ext cx="553998" cy="20187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斷見思惑</a:t>
            </a:r>
          </a:p>
        </p:txBody>
      </p:sp>
      <p:sp>
        <p:nvSpPr>
          <p:cNvPr id="84" name="文本框 24">
            <a:extLst>
              <a:ext uri="{FF2B5EF4-FFF2-40B4-BE49-F238E27FC236}">
                <a16:creationId xmlns:a16="http://schemas.microsoft.com/office/drawing/2014/main" id="{48DB435F-3CE8-5639-C958-9689684CDFF1}"/>
              </a:ext>
            </a:extLst>
          </p:cNvPr>
          <p:cNvSpPr txBox="1"/>
          <p:nvPr/>
        </p:nvSpPr>
        <p:spPr>
          <a:xfrm>
            <a:off x="8339074" y="4109486"/>
            <a:ext cx="553998" cy="1694722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en-US" altLang="zh-CN" b="1" dirty="0">
                <a:solidFill>
                  <a:srgbClr val="FFFF00"/>
                </a:solidFill>
              </a:rPr>
              <a:t>—</a:t>
            </a:r>
            <a:r>
              <a:rPr lang="zh-CN" altLang="en-US" b="1" dirty="0">
                <a:solidFill>
                  <a:srgbClr val="FFFF00"/>
                </a:solidFill>
              </a:rPr>
              <a:t>阿羅漢</a:t>
            </a:r>
          </a:p>
        </p:txBody>
      </p:sp>
      <p:sp>
        <p:nvSpPr>
          <p:cNvPr id="85" name="文本框 26">
            <a:extLst>
              <a:ext uri="{FF2B5EF4-FFF2-40B4-BE49-F238E27FC236}">
                <a16:creationId xmlns:a16="http://schemas.microsoft.com/office/drawing/2014/main" id="{91AF8608-E187-CCB6-0166-92018BEDFE90}"/>
              </a:ext>
            </a:extLst>
          </p:cNvPr>
          <p:cNvSpPr txBox="1"/>
          <p:nvPr/>
        </p:nvSpPr>
        <p:spPr>
          <a:xfrm>
            <a:off x="7696240" y="2218907"/>
            <a:ext cx="615553" cy="131873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道種智</a:t>
            </a:r>
          </a:p>
        </p:txBody>
      </p:sp>
      <p:sp>
        <p:nvSpPr>
          <p:cNvPr id="86" name="文本框 27">
            <a:extLst>
              <a:ext uri="{FF2B5EF4-FFF2-40B4-BE49-F238E27FC236}">
                <a16:creationId xmlns:a16="http://schemas.microsoft.com/office/drawing/2014/main" id="{ED4BD2ED-CE1E-29D9-133A-A12EDB733391}"/>
              </a:ext>
            </a:extLst>
          </p:cNvPr>
          <p:cNvSpPr txBox="1"/>
          <p:nvPr/>
        </p:nvSpPr>
        <p:spPr>
          <a:xfrm>
            <a:off x="7679382" y="3348715"/>
            <a:ext cx="615553" cy="209809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（知法別相）</a:t>
            </a:r>
          </a:p>
        </p:txBody>
      </p:sp>
      <p:sp>
        <p:nvSpPr>
          <p:cNvPr id="87" name="文本框 1">
            <a:extLst>
              <a:ext uri="{FF2B5EF4-FFF2-40B4-BE49-F238E27FC236}">
                <a16:creationId xmlns:a16="http://schemas.microsoft.com/office/drawing/2014/main" id="{D1C05485-8519-D420-73B4-8765205D16A9}"/>
              </a:ext>
            </a:extLst>
          </p:cNvPr>
          <p:cNvSpPr txBox="1"/>
          <p:nvPr/>
        </p:nvSpPr>
        <p:spPr>
          <a:xfrm>
            <a:off x="10167722" y="389030"/>
            <a:ext cx="615553" cy="249201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「佛」的涵義</a:t>
            </a:r>
          </a:p>
        </p:txBody>
      </p:sp>
      <p:sp>
        <p:nvSpPr>
          <p:cNvPr id="88" name="文本框 3">
            <a:extLst>
              <a:ext uri="{FF2B5EF4-FFF2-40B4-BE49-F238E27FC236}">
                <a16:creationId xmlns:a16="http://schemas.microsoft.com/office/drawing/2014/main" id="{005C186B-00E8-50EC-DD43-9DFE090F4310}"/>
              </a:ext>
            </a:extLst>
          </p:cNvPr>
          <p:cNvSpPr txBox="1"/>
          <p:nvPr/>
        </p:nvSpPr>
        <p:spPr>
          <a:xfrm>
            <a:off x="5121439" y="72100"/>
            <a:ext cx="1046440" cy="136708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/>
                </a:solidFill>
              </a:rPr>
              <a:t>佛之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r>
              <a:rPr lang="zh-CN" altLang="en-US" sz="2800" b="1" dirty="0">
                <a:solidFill>
                  <a:schemeClr val="bg1"/>
                </a:solidFill>
              </a:rPr>
              <a:t>釋義</a:t>
            </a:r>
          </a:p>
        </p:txBody>
      </p:sp>
      <p:cxnSp>
        <p:nvCxnSpPr>
          <p:cNvPr id="89" name="直接连接符 4">
            <a:extLst>
              <a:ext uri="{FF2B5EF4-FFF2-40B4-BE49-F238E27FC236}">
                <a16:creationId xmlns:a16="http://schemas.microsoft.com/office/drawing/2014/main" id="{93629C8D-0A49-942F-2528-31DD7FC27994}"/>
              </a:ext>
            </a:extLst>
          </p:cNvPr>
          <p:cNvCxnSpPr/>
          <p:nvPr/>
        </p:nvCxnSpPr>
        <p:spPr>
          <a:xfrm>
            <a:off x="2895591" y="951857"/>
            <a:ext cx="5112104" cy="1968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90" name="文本框 8">
            <a:extLst>
              <a:ext uri="{FF2B5EF4-FFF2-40B4-BE49-F238E27FC236}">
                <a16:creationId xmlns:a16="http://schemas.microsoft.com/office/drawing/2014/main" id="{17541EE8-AD17-F139-2487-68DFA45EDB23}"/>
              </a:ext>
            </a:extLst>
          </p:cNvPr>
          <p:cNvSpPr txBox="1"/>
          <p:nvPr/>
        </p:nvSpPr>
        <p:spPr>
          <a:xfrm>
            <a:off x="7665176" y="1101707"/>
            <a:ext cx="615553" cy="101150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智者</a:t>
            </a:r>
          </a:p>
        </p:txBody>
      </p:sp>
      <p:sp>
        <p:nvSpPr>
          <p:cNvPr id="91" name="文本框 9">
            <a:extLst>
              <a:ext uri="{FF2B5EF4-FFF2-40B4-BE49-F238E27FC236}">
                <a16:creationId xmlns:a16="http://schemas.microsoft.com/office/drawing/2014/main" id="{C019B114-A756-01C9-D4A4-5FD1D3255D00}"/>
              </a:ext>
            </a:extLst>
          </p:cNvPr>
          <p:cNvSpPr txBox="1"/>
          <p:nvPr/>
        </p:nvSpPr>
        <p:spPr>
          <a:xfrm>
            <a:off x="2541004" y="1101707"/>
            <a:ext cx="615553" cy="93657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覺者</a:t>
            </a:r>
          </a:p>
        </p:txBody>
      </p:sp>
      <p:cxnSp>
        <p:nvCxnSpPr>
          <p:cNvPr id="92" name="直接连接符 10">
            <a:extLst>
              <a:ext uri="{FF2B5EF4-FFF2-40B4-BE49-F238E27FC236}">
                <a16:creationId xmlns:a16="http://schemas.microsoft.com/office/drawing/2014/main" id="{C0D1BCE6-E8E0-7B3C-E6CF-FB4498216E71}"/>
              </a:ext>
            </a:extLst>
          </p:cNvPr>
          <p:cNvCxnSpPr/>
          <p:nvPr/>
        </p:nvCxnSpPr>
        <p:spPr>
          <a:xfrm>
            <a:off x="6912399" y="1901148"/>
            <a:ext cx="2160151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直接连接符 11">
            <a:extLst>
              <a:ext uri="{FF2B5EF4-FFF2-40B4-BE49-F238E27FC236}">
                <a16:creationId xmlns:a16="http://schemas.microsoft.com/office/drawing/2014/main" id="{C638A216-5791-5532-2271-A6A777C49C78}"/>
              </a:ext>
            </a:extLst>
          </p:cNvPr>
          <p:cNvCxnSpPr/>
          <p:nvPr/>
        </p:nvCxnSpPr>
        <p:spPr>
          <a:xfrm>
            <a:off x="7991737" y="1828532"/>
            <a:ext cx="635" cy="1447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12">
            <a:extLst>
              <a:ext uri="{FF2B5EF4-FFF2-40B4-BE49-F238E27FC236}">
                <a16:creationId xmlns:a16="http://schemas.microsoft.com/office/drawing/2014/main" id="{942AB979-D301-FAC2-CE2B-27661B3B27AC}"/>
              </a:ext>
            </a:extLst>
          </p:cNvPr>
          <p:cNvCxnSpPr/>
          <p:nvPr/>
        </p:nvCxnSpPr>
        <p:spPr>
          <a:xfrm>
            <a:off x="6912732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文本框 22">
            <a:extLst>
              <a:ext uri="{FF2B5EF4-FFF2-40B4-BE49-F238E27FC236}">
                <a16:creationId xmlns:a16="http://schemas.microsoft.com/office/drawing/2014/main" id="{0153AFC8-571C-6A41-5FEB-3D58293AA5EE}"/>
              </a:ext>
            </a:extLst>
          </p:cNvPr>
          <p:cNvSpPr txBox="1"/>
          <p:nvPr/>
        </p:nvSpPr>
        <p:spPr>
          <a:xfrm>
            <a:off x="8187686" y="2113230"/>
            <a:ext cx="1147880" cy="145628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一切智</a:t>
            </a:r>
          </a:p>
        </p:txBody>
      </p:sp>
      <p:sp>
        <p:nvSpPr>
          <p:cNvPr id="96" name="文本框 24">
            <a:extLst>
              <a:ext uri="{FF2B5EF4-FFF2-40B4-BE49-F238E27FC236}">
                <a16:creationId xmlns:a16="http://schemas.microsoft.com/office/drawing/2014/main" id="{8A8A921D-B9E1-4B42-4130-62AE715F9D37}"/>
              </a:ext>
            </a:extLst>
          </p:cNvPr>
          <p:cNvSpPr txBox="1"/>
          <p:nvPr/>
        </p:nvSpPr>
        <p:spPr>
          <a:xfrm>
            <a:off x="8708633" y="3331212"/>
            <a:ext cx="615553" cy="252060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 algn="l"/>
            <a:r>
              <a:rPr lang="zh-CN" altLang="en-US" sz="2800" b="1" dirty="0">
                <a:solidFill>
                  <a:schemeClr val="bg1"/>
                </a:solidFill>
              </a:rPr>
              <a:t>（知法總相）</a:t>
            </a:r>
          </a:p>
        </p:txBody>
      </p:sp>
      <p:cxnSp>
        <p:nvCxnSpPr>
          <p:cNvPr id="97" name="直接连接符 68">
            <a:extLst>
              <a:ext uri="{FF2B5EF4-FFF2-40B4-BE49-F238E27FC236}">
                <a16:creationId xmlns:a16="http://schemas.microsoft.com/office/drawing/2014/main" id="{59E62999-0E81-07DE-D71E-71B2A4FB3398}"/>
              </a:ext>
            </a:extLst>
          </p:cNvPr>
          <p:cNvCxnSpPr/>
          <p:nvPr/>
        </p:nvCxnSpPr>
        <p:spPr>
          <a:xfrm>
            <a:off x="9072921" y="1900932"/>
            <a:ext cx="635" cy="89547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5">
            <a:extLst>
              <a:ext uri="{FF2B5EF4-FFF2-40B4-BE49-F238E27FC236}">
                <a16:creationId xmlns:a16="http://schemas.microsoft.com/office/drawing/2014/main" id="{48276275-285E-08F1-2DD4-A8E2D706D34C}"/>
              </a:ext>
            </a:extLst>
          </p:cNvPr>
          <p:cNvCxnSpPr/>
          <p:nvPr/>
        </p:nvCxnSpPr>
        <p:spPr>
          <a:xfrm>
            <a:off x="7992660" y="973076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15">
            <a:extLst>
              <a:ext uri="{FF2B5EF4-FFF2-40B4-BE49-F238E27FC236}">
                <a16:creationId xmlns:a16="http://schemas.microsoft.com/office/drawing/2014/main" id="{2B438096-7937-B5A7-5F3E-68A0B9C0F04E}"/>
              </a:ext>
            </a:extLst>
          </p:cNvPr>
          <p:cNvCxnSpPr/>
          <p:nvPr/>
        </p:nvCxnSpPr>
        <p:spPr>
          <a:xfrm>
            <a:off x="2879426" y="95211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直接连接符 16">
            <a:extLst>
              <a:ext uri="{FF2B5EF4-FFF2-40B4-BE49-F238E27FC236}">
                <a16:creationId xmlns:a16="http://schemas.microsoft.com/office/drawing/2014/main" id="{BB501B9F-7319-D3F9-4E7C-3CF905D66CF6}"/>
              </a:ext>
            </a:extLst>
          </p:cNvPr>
          <p:cNvCxnSpPr/>
          <p:nvPr/>
        </p:nvCxnSpPr>
        <p:spPr>
          <a:xfrm>
            <a:off x="5509177" y="837169"/>
            <a:ext cx="635" cy="128922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40">
            <a:extLst>
              <a:ext uri="{FF2B5EF4-FFF2-40B4-BE49-F238E27FC236}">
                <a16:creationId xmlns:a16="http://schemas.microsoft.com/office/drawing/2014/main" id="{EE838DD2-25EA-36AD-8274-DFC0A535512F}"/>
              </a:ext>
            </a:extLst>
          </p:cNvPr>
          <p:cNvCxnSpPr/>
          <p:nvPr/>
        </p:nvCxnSpPr>
        <p:spPr>
          <a:xfrm>
            <a:off x="478583" y="3384805"/>
            <a:ext cx="2051952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2" name="直接连接符 21">
            <a:extLst>
              <a:ext uri="{FF2B5EF4-FFF2-40B4-BE49-F238E27FC236}">
                <a16:creationId xmlns:a16="http://schemas.microsoft.com/office/drawing/2014/main" id="{EDB5965D-6715-2384-C6C2-5AE94DE61E21}"/>
              </a:ext>
            </a:extLst>
          </p:cNvPr>
          <p:cNvCxnSpPr/>
          <p:nvPr/>
        </p:nvCxnSpPr>
        <p:spPr>
          <a:xfrm>
            <a:off x="1504895" y="3285778"/>
            <a:ext cx="0" cy="206999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直接连接符 32">
            <a:extLst>
              <a:ext uri="{FF2B5EF4-FFF2-40B4-BE49-F238E27FC236}">
                <a16:creationId xmlns:a16="http://schemas.microsoft.com/office/drawing/2014/main" id="{95AE96F8-B65E-B193-B240-2D385A7ECE64}"/>
              </a:ext>
            </a:extLst>
          </p:cNvPr>
          <p:cNvCxnSpPr/>
          <p:nvPr/>
        </p:nvCxnSpPr>
        <p:spPr>
          <a:xfrm flipV="1">
            <a:off x="478582" y="3384806"/>
            <a:ext cx="0" cy="11241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直接连接符 33">
            <a:extLst>
              <a:ext uri="{FF2B5EF4-FFF2-40B4-BE49-F238E27FC236}">
                <a16:creationId xmlns:a16="http://schemas.microsoft.com/office/drawing/2014/main" id="{D3BC567C-C77E-B7A9-2B17-9AC13BD4AFBA}"/>
              </a:ext>
            </a:extLst>
          </p:cNvPr>
          <p:cNvCxnSpPr/>
          <p:nvPr/>
        </p:nvCxnSpPr>
        <p:spPr>
          <a:xfrm flipV="1">
            <a:off x="2530312" y="3389467"/>
            <a:ext cx="0" cy="107944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匾額 3" descr="佛學概要十四講表 習講">
            <a:extLst>
              <a:ext uri="{FF2B5EF4-FFF2-40B4-BE49-F238E27FC236}">
                <a16:creationId xmlns:a16="http://schemas.microsoft.com/office/drawing/2014/main" id="{A721B75B-D964-433B-A781-801E4573974E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4462781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FCFC7F8E-51EC-4950-A2F7-EA48992BCF8D}"/>
              </a:ext>
            </a:extLst>
          </p:cNvPr>
          <p:cNvSpPr txBox="1"/>
          <p:nvPr/>
        </p:nvSpPr>
        <p:spPr>
          <a:xfrm>
            <a:off x="6517922" y="293127"/>
            <a:ext cx="615553" cy="641812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CN" altLang="en-US" sz="2800" b="1" dirty="0">
                <a:solidFill>
                  <a:schemeClr val="bg1"/>
                </a:solidFill>
              </a:rPr>
              <a:t>十</a:t>
            </a:r>
            <a:r>
              <a:rPr lang="zh-CN" altLang="en-US" sz="2800" b="1" dirty="0">
                <a:solidFill>
                  <a:srgbClr val="FFFF00"/>
                </a:solidFill>
              </a:rPr>
              <a:t>」：（一）數目字；（二）表圓滿。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874CFAD-77C1-4628-B3A0-21BE83D249A5}"/>
              </a:ext>
            </a:extLst>
          </p:cNvPr>
          <p:cNvSpPr txBox="1"/>
          <p:nvPr/>
        </p:nvSpPr>
        <p:spPr>
          <a:xfrm>
            <a:off x="10279802" y="504391"/>
            <a:ext cx="615553" cy="1620180"/>
          </a:xfrm>
          <a:prstGeom prst="rect">
            <a:avLst/>
          </a:prstGeom>
          <a:noFill/>
          <a:ln w="3175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經題釋義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370C96D5-86B4-4B23-A166-CE0E2C7152BD}"/>
              </a:ext>
            </a:extLst>
          </p:cNvPr>
          <p:cNvSpPr txBox="1"/>
          <p:nvPr/>
        </p:nvSpPr>
        <p:spPr>
          <a:xfrm>
            <a:off x="5506977" y="279193"/>
            <a:ext cx="615553" cy="645739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CN" altLang="en-US" sz="2800" b="1" dirty="0">
                <a:solidFill>
                  <a:schemeClr val="bg1"/>
                </a:solidFill>
              </a:rPr>
              <a:t>善</a:t>
            </a:r>
            <a:r>
              <a:rPr lang="zh-CN" altLang="en-US" sz="2800" b="1" dirty="0">
                <a:solidFill>
                  <a:srgbClr val="FFFF00"/>
                </a:solidFill>
              </a:rPr>
              <a:t>」：</a:t>
            </a:r>
            <a:r>
              <a:rPr lang="zh-TW" altLang="en-US" sz="2800" b="1" dirty="0">
                <a:solidFill>
                  <a:srgbClr val="FFFF00"/>
                </a:solidFill>
              </a:rPr>
              <a:t>能為此世他世順益</a:t>
            </a:r>
            <a:r>
              <a:rPr lang="zh-CN" altLang="en-US" sz="2800" b="1" dirty="0">
                <a:solidFill>
                  <a:srgbClr val="FFFF00"/>
                </a:solidFill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</a:rPr>
              <a:t>故名為善。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384D1C10-A952-4AF5-BE74-400AFAAF71C0}"/>
              </a:ext>
            </a:extLst>
          </p:cNvPr>
          <p:cNvSpPr txBox="1"/>
          <p:nvPr/>
        </p:nvSpPr>
        <p:spPr>
          <a:xfrm>
            <a:off x="3646934" y="481175"/>
            <a:ext cx="1800493" cy="6262125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en-US" altLang="zh-CN" sz="2800" b="1" dirty="0">
                <a:solidFill>
                  <a:srgbClr val="FFFF00"/>
                </a:solidFill>
              </a:rPr>
              <a:t>《</a:t>
            </a:r>
            <a:r>
              <a:rPr lang="zh-CN" altLang="en-US" sz="2800" b="1" dirty="0">
                <a:solidFill>
                  <a:srgbClr val="FFFF00"/>
                </a:solidFill>
              </a:rPr>
              <a:t>菩薩瓔珞經</a:t>
            </a:r>
            <a:r>
              <a:rPr lang="en-US" altLang="zh-CN" sz="2800" b="1" dirty="0">
                <a:solidFill>
                  <a:srgbClr val="FFFF00"/>
                </a:solidFill>
              </a:rPr>
              <a:t>》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順理名善</a:t>
            </a:r>
            <a:r>
              <a:rPr lang="zh-TW" altLang="en-US" sz="2800" b="1" dirty="0">
                <a:solidFill>
                  <a:srgbClr val="FFFF00"/>
                </a:solidFill>
              </a:rPr>
              <a:t>，違理為惡。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ts val="42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順第一義諦起名善</a:t>
            </a:r>
            <a:r>
              <a:rPr lang="zh-TW" altLang="en-US" sz="2800" b="1" dirty="0">
                <a:solidFill>
                  <a:srgbClr val="FFFF00"/>
                </a:solidFill>
              </a:rPr>
              <a:t>，背第一義諦起為惡。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8EFAAD6E-1A92-4315-9310-46C0F3527252}"/>
              </a:ext>
            </a:extLst>
          </p:cNvPr>
          <p:cNvSpPr txBox="1"/>
          <p:nvPr/>
        </p:nvSpPr>
        <p:spPr>
          <a:xfrm>
            <a:off x="2429633" y="329141"/>
            <a:ext cx="615553" cy="367240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「十善」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3256C7A-7CC2-4E94-8DB5-AD8C682BB545}"/>
              </a:ext>
            </a:extLst>
          </p:cNvPr>
          <p:cNvSpPr txBox="1"/>
          <p:nvPr/>
        </p:nvSpPr>
        <p:spPr>
          <a:xfrm>
            <a:off x="1081053" y="30956"/>
            <a:ext cx="615553" cy="9361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身三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F2F1B4F0-2564-48AC-8F82-7E61A3009247}"/>
              </a:ext>
            </a:extLst>
          </p:cNvPr>
          <p:cNvSpPr txBox="1"/>
          <p:nvPr/>
        </p:nvSpPr>
        <p:spPr>
          <a:xfrm>
            <a:off x="1112285" y="2236858"/>
            <a:ext cx="615553" cy="9361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口四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633E590B-2DBC-4A49-9F61-77DB2FFC51A0}"/>
              </a:ext>
            </a:extLst>
          </p:cNvPr>
          <p:cNvSpPr txBox="1"/>
          <p:nvPr/>
        </p:nvSpPr>
        <p:spPr>
          <a:xfrm>
            <a:off x="1139389" y="4337048"/>
            <a:ext cx="615553" cy="93610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意三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73451ACC-059B-4455-BD54-98CB3ABB3B5B}"/>
              </a:ext>
            </a:extLst>
          </p:cNvPr>
          <p:cNvSpPr txBox="1"/>
          <p:nvPr/>
        </p:nvSpPr>
        <p:spPr>
          <a:xfrm>
            <a:off x="1630791" y="1065904"/>
            <a:ext cx="615553" cy="14881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不殺生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3613835F-F309-4FDB-9CAB-DAAA09FCC106}"/>
              </a:ext>
            </a:extLst>
          </p:cNvPr>
          <p:cNvSpPr txBox="1"/>
          <p:nvPr/>
        </p:nvSpPr>
        <p:spPr>
          <a:xfrm>
            <a:off x="1081067" y="1072772"/>
            <a:ext cx="615553" cy="14881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不偷盜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4428F975-8410-4986-B530-497BC17C44E3}"/>
              </a:ext>
            </a:extLst>
          </p:cNvPr>
          <p:cNvSpPr txBox="1"/>
          <p:nvPr/>
        </p:nvSpPr>
        <p:spPr>
          <a:xfrm>
            <a:off x="548584" y="1063137"/>
            <a:ext cx="615553" cy="14881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不邪淫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1388327F-7D6F-4475-91E4-4DAB5F2E2387}"/>
              </a:ext>
            </a:extLst>
          </p:cNvPr>
          <p:cNvSpPr txBox="1"/>
          <p:nvPr/>
        </p:nvSpPr>
        <p:spPr>
          <a:xfrm>
            <a:off x="1953294" y="3223378"/>
            <a:ext cx="615553" cy="13585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不妄語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DB8FDE74-DF06-489D-8DB7-9B3AC5655F5B}"/>
              </a:ext>
            </a:extLst>
          </p:cNvPr>
          <p:cNvSpPr txBox="1"/>
          <p:nvPr/>
        </p:nvSpPr>
        <p:spPr>
          <a:xfrm>
            <a:off x="1392620" y="3213770"/>
            <a:ext cx="615553" cy="13585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不兩舌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F9485E37-81D4-4C13-8E14-9F8F7A242884}"/>
              </a:ext>
            </a:extLst>
          </p:cNvPr>
          <p:cNvSpPr txBox="1"/>
          <p:nvPr/>
        </p:nvSpPr>
        <p:spPr>
          <a:xfrm>
            <a:off x="838622" y="3213769"/>
            <a:ext cx="615553" cy="1358543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不惡口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BC4E27D3-4336-4326-9F31-6A6B6C858299}"/>
              </a:ext>
            </a:extLst>
          </p:cNvPr>
          <p:cNvSpPr txBox="1"/>
          <p:nvPr/>
        </p:nvSpPr>
        <p:spPr>
          <a:xfrm>
            <a:off x="262558" y="3213770"/>
            <a:ext cx="615553" cy="135854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不綺語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文字方塊 19">
            <a:extLst>
              <a:ext uri="{FF2B5EF4-FFF2-40B4-BE49-F238E27FC236}">
                <a16:creationId xmlns:a16="http://schemas.microsoft.com/office/drawing/2014/main" id="{17DF7CBE-1F91-43FE-9BC9-133D79ED7742}"/>
              </a:ext>
            </a:extLst>
          </p:cNvPr>
          <p:cNvSpPr txBox="1"/>
          <p:nvPr/>
        </p:nvSpPr>
        <p:spPr>
          <a:xfrm>
            <a:off x="1665262" y="5383618"/>
            <a:ext cx="615553" cy="141133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不貪欲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文字方塊 20">
            <a:extLst>
              <a:ext uri="{FF2B5EF4-FFF2-40B4-BE49-F238E27FC236}">
                <a16:creationId xmlns:a16="http://schemas.microsoft.com/office/drawing/2014/main" id="{AD97542C-179D-4FBC-8286-DEBC0E60C955}"/>
              </a:ext>
            </a:extLst>
          </p:cNvPr>
          <p:cNvSpPr txBox="1"/>
          <p:nvPr/>
        </p:nvSpPr>
        <p:spPr>
          <a:xfrm>
            <a:off x="1104588" y="5374010"/>
            <a:ext cx="615553" cy="141133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不瞋恚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2" name="文字方塊 21">
            <a:extLst>
              <a:ext uri="{FF2B5EF4-FFF2-40B4-BE49-F238E27FC236}">
                <a16:creationId xmlns:a16="http://schemas.microsoft.com/office/drawing/2014/main" id="{778F6930-305B-4B97-9E39-01ABFF03331A}"/>
              </a:ext>
            </a:extLst>
          </p:cNvPr>
          <p:cNvSpPr txBox="1"/>
          <p:nvPr/>
        </p:nvSpPr>
        <p:spPr>
          <a:xfrm>
            <a:off x="550590" y="5374010"/>
            <a:ext cx="615553" cy="141133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不邪見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" name="右大括弧 1">
            <a:extLst>
              <a:ext uri="{FF2B5EF4-FFF2-40B4-BE49-F238E27FC236}">
                <a16:creationId xmlns:a16="http://schemas.microsoft.com/office/drawing/2014/main" id="{B8010DCD-3DF0-4981-8785-E003FA76B071}"/>
              </a:ext>
            </a:extLst>
          </p:cNvPr>
          <p:cNvSpPr/>
          <p:nvPr/>
        </p:nvSpPr>
        <p:spPr>
          <a:xfrm rot="16200000">
            <a:off x="1302090" y="421428"/>
            <a:ext cx="225632" cy="1038569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 sz="2800" b="1"/>
          </a:p>
        </p:txBody>
      </p:sp>
      <p:sp>
        <p:nvSpPr>
          <p:cNvPr id="23" name="右大括弧 22">
            <a:extLst>
              <a:ext uri="{FF2B5EF4-FFF2-40B4-BE49-F238E27FC236}">
                <a16:creationId xmlns:a16="http://schemas.microsoft.com/office/drawing/2014/main" id="{E8F23C54-1D16-4AC5-B7D8-85868BEE48BD}"/>
              </a:ext>
            </a:extLst>
          </p:cNvPr>
          <p:cNvSpPr/>
          <p:nvPr/>
        </p:nvSpPr>
        <p:spPr>
          <a:xfrm rot="16200000">
            <a:off x="1348196" y="4751518"/>
            <a:ext cx="225632" cy="1038569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 sz="2800" b="1"/>
          </a:p>
        </p:txBody>
      </p:sp>
      <p:sp>
        <p:nvSpPr>
          <p:cNvPr id="24" name="右大括弧 23">
            <a:extLst>
              <a:ext uri="{FF2B5EF4-FFF2-40B4-BE49-F238E27FC236}">
                <a16:creationId xmlns:a16="http://schemas.microsoft.com/office/drawing/2014/main" id="{23015769-E02B-411F-A14B-60AC9CEFF7EC}"/>
              </a:ext>
            </a:extLst>
          </p:cNvPr>
          <p:cNvSpPr/>
          <p:nvPr/>
        </p:nvSpPr>
        <p:spPr>
          <a:xfrm rot="16200000">
            <a:off x="1353818" y="2318472"/>
            <a:ext cx="172841" cy="1656186"/>
          </a:xfrm>
          <a:prstGeom prst="rightBrac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 sz="2800" b="1"/>
          </a:p>
        </p:txBody>
      </p:sp>
      <p:sp>
        <p:nvSpPr>
          <p:cNvPr id="42" name="文字方塊 41">
            <a:extLst>
              <a:ext uri="{FF2B5EF4-FFF2-40B4-BE49-F238E27FC236}">
                <a16:creationId xmlns:a16="http://schemas.microsoft.com/office/drawing/2014/main" id="{92226A41-C900-933E-414B-75B43647ECF0}"/>
              </a:ext>
            </a:extLst>
          </p:cNvPr>
          <p:cNvSpPr txBox="1"/>
          <p:nvPr/>
        </p:nvSpPr>
        <p:spPr>
          <a:xfrm>
            <a:off x="8930478" y="334429"/>
            <a:ext cx="1159292" cy="644346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CN" altLang="en-US" sz="2800" b="1" dirty="0">
                <a:solidFill>
                  <a:schemeClr val="bg1"/>
                </a:solidFill>
              </a:rPr>
              <a:t>佛</a:t>
            </a:r>
            <a:r>
              <a:rPr lang="zh-CN" altLang="en-US" sz="2800" b="1" dirty="0">
                <a:solidFill>
                  <a:srgbClr val="FFFF00"/>
                </a:solidFill>
              </a:rPr>
              <a:t>」：對宇宙人生的性相、理事、因果徹底通達明了的人。特指釋迦牟尼佛。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43" name="文字方塊 42">
            <a:extLst>
              <a:ext uri="{FF2B5EF4-FFF2-40B4-BE49-F238E27FC236}">
                <a16:creationId xmlns:a16="http://schemas.microsoft.com/office/drawing/2014/main" id="{47912419-6B8D-29E6-4B63-815BD857C525}"/>
              </a:ext>
            </a:extLst>
          </p:cNvPr>
          <p:cNvSpPr txBox="1"/>
          <p:nvPr/>
        </p:nvSpPr>
        <p:spPr>
          <a:xfrm>
            <a:off x="7523351" y="329141"/>
            <a:ext cx="1159292" cy="6197187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38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CN" altLang="en-US" sz="2800" b="1" dirty="0">
                <a:solidFill>
                  <a:schemeClr val="bg1"/>
                </a:solidFill>
              </a:rPr>
              <a:t>說</a:t>
            </a:r>
            <a:r>
              <a:rPr lang="zh-CN" altLang="en-US" sz="2800" b="1" dirty="0">
                <a:solidFill>
                  <a:srgbClr val="FFFF00"/>
                </a:solidFill>
              </a:rPr>
              <a:t>」：悅所懷。</a:t>
            </a:r>
            <a:r>
              <a:rPr lang="zh-TW" altLang="en-US" sz="2800" b="1" dirty="0">
                <a:solidFill>
                  <a:srgbClr val="FFFF00"/>
                </a:solidFill>
              </a:rPr>
              <a:t>看到眾生接受</a:t>
            </a:r>
            <a:r>
              <a:rPr lang="zh-CN" altLang="en-US" sz="2800" b="1" dirty="0">
                <a:solidFill>
                  <a:srgbClr val="FFFF00"/>
                </a:solidFill>
              </a:rPr>
              <a:t>此</a:t>
            </a:r>
            <a:r>
              <a:rPr lang="zh-TW" altLang="en-US" sz="2800" b="1" dirty="0">
                <a:solidFill>
                  <a:srgbClr val="FFFF00"/>
                </a:solidFill>
              </a:rPr>
              <a:t>法門</a:t>
            </a:r>
            <a:r>
              <a:rPr lang="zh-CN" altLang="en-US" sz="2800" b="1" dirty="0">
                <a:solidFill>
                  <a:srgbClr val="FFFF00"/>
                </a:solidFill>
              </a:rPr>
              <a:t>的</a:t>
            </a:r>
            <a:r>
              <a:rPr lang="zh-TW" altLang="en-US" sz="2800" b="1" dirty="0">
                <a:solidFill>
                  <a:srgbClr val="FFFF00"/>
                </a:solidFill>
              </a:rPr>
              <a:t>緣成熟</a:t>
            </a:r>
            <a:r>
              <a:rPr lang="zh-CN" altLang="en-US" sz="2800" b="1" dirty="0">
                <a:solidFill>
                  <a:srgbClr val="FFFF00"/>
                </a:solidFill>
              </a:rPr>
              <a:t>，內心無量的歡喜。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25" name="匾額 24" descr="佛學概要十四講表 習講">
            <a:extLst>
              <a:ext uri="{FF2B5EF4-FFF2-40B4-BE49-F238E27FC236}">
                <a16:creationId xmlns:a16="http://schemas.microsoft.com/office/drawing/2014/main" id="{E18EA67E-F218-9B1D-0987-D2C8B6C35B39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38831805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5203"/>
    </mc:Choice>
    <mc:Fallback xmlns="">
      <p:transition spd="slow" advTm="652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  <p:bldP spid="22" grpId="0"/>
      <p:bldP spid="2" grpId="0" animBg="1"/>
      <p:bldP spid="23" grpId="0" animBg="1"/>
      <p:bldP spid="24" grpId="0" animBg="1"/>
      <p:bldP spid="42" grpId="0"/>
      <p:bldP spid="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73ED34E2-2F59-21A7-6B32-7631A46A1437}"/>
              </a:ext>
            </a:extLst>
          </p:cNvPr>
          <p:cNvSpPr txBox="1"/>
          <p:nvPr/>
        </p:nvSpPr>
        <p:spPr>
          <a:xfrm>
            <a:off x="8809438" y="401168"/>
            <a:ext cx="3262432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CN" altLang="en-US" sz="2800" b="1" dirty="0">
                <a:solidFill>
                  <a:schemeClr val="bg1"/>
                </a:solidFill>
              </a:rPr>
              <a:t>業</a:t>
            </a:r>
            <a:r>
              <a:rPr lang="zh-CN" altLang="en-US" sz="2800" b="1" dirty="0">
                <a:solidFill>
                  <a:srgbClr val="FFFF00"/>
                </a:solidFill>
              </a:rPr>
              <a:t>」：（</a:t>
            </a:r>
            <a:r>
              <a:rPr lang="zh-TW" altLang="en-US" sz="2800" b="1" dirty="0">
                <a:solidFill>
                  <a:srgbClr val="FFFF00"/>
                </a:solidFill>
              </a:rPr>
              <a:t>梵語 </a:t>
            </a:r>
            <a:r>
              <a:rPr lang="en-US" altLang="zh-TW" sz="2800" b="1" dirty="0" err="1">
                <a:solidFill>
                  <a:srgbClr val="FFFF00"/>
                </a:solidFill>
              </a:rPr>
              <a:t>karman</a:t>
            </a:r>
            <a:r>
              <a:rPr lang="zh-CN" altLang="en-US" sz="2800" b="1" dirty="0">
                <a:solidFill>
                  <a:srgbClr val="FFFF00"/>
                </a:solidFill>
              </a:rPr>
              <a:t>）</a:t>
            </a:r>
            <a:r>
              <a:rPr lang="zh-TW" altLang="en-US" sz="2800" b="1" dirty="0">
                <a:solidFill>
                  <a:srgbClr val="FFFF00"/>
                </a:solidFill>
              </a:rPr>
              <a:t>造作之義。</a:t>
            </a:r>
            <a:r>
              <a:rPr lang="zh-CN" altLang="en-US" sz="2800" b="1" dirty="0">
                <a:solidFill>
                  <a:srgbClr val="FFFF00"/>
                </a:solidFill>
              </a:rPr>
              <a:t>依造作的途徑，分：身業、口業、意業。依造作的性質，分：善業、惡業、無記業，由「思」心所（動機；意志）決定。（</a:t>
            </a:r>
            <a:r>
              <a:rPr lang="zh-TW" altLang="en-US" sz="2800" b="1" dirty="0">
                <a:solidFill>
                  <a:srgbClr val="FFFF00"/>
                </a:solidFill>
              </a:rPr>
              <a:t>思謂令心造作為性，於善品等役心為業。</a:t>
            </a:r>
            <a:r>
              <a:rPr lang="zh-CN" altLang="en-US" sz="2800" b="1" dirty="0">
                <a:solidFill>
                  <a:srgbClr val="FFFF00"/>
                </a:solidFill>
              </a:rPr>
              <a:t>）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2666A1C9-B3D6-D80F-4241-05CBA20F1AF1}"/>
              </a:ext>
            </a:extLst>
          </p:cNvPr>
          <p:cNvSpPr txBox="1"/>
          <p:nvPr/>
        </p:nvSpPr>
        <p:spPr>
          <a:xfrm>
            <a:off x="7597504" y="411604"/>
            <a:ext cx="1313180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遍行五者，一作意、二觸、三受、四想、五思。</a:t>
            </a:r>
            <a:r>
              <a:rPr lang="zh-CN" altLang="en-US" sz="2800" b="1" dirty="0">
                <a:solidFill>
                  <a:schemeClr val="bg1"/>
                </a:solidFill>
              </a:rPr>
              <a:t>」</a:t>
            </a:r>
            <a:endParaRPr lang="zh-TW" altLang="en-US" sz="2800" b="1" dirty="0">
              <a:solidFill>
                <a:schemeClr val="bg1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7897908-330A-742C-2762-613F312F00F1}"/>
              </a:ext>
            </a:extLst>
          </p:cNvPr>
          <p:cNvSpPr txBox="1"/>
          <p:nvPr/>
        </p:nvSpPr>
        <p:spPr>
          <a:xfrm>
            <a:off x="-385514" y="401168"/>
            <a:ext cx="8084264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作意</a:t>
            </a:r>
            <a:r>
              <a:rPr lang="zh-CN" altLang="en-US" sz="2800" b="1" dirty="0">
                <a:solidFill>
                  <a:schemeClr val="bg1"/>
                </a:solidFill>
              </a:rPr>
              <a:t>」：</a:t>
            </a:r>
            <a:r>
              <a:rPr lang="zh-TW" altLang="en-US" sz="2800" b="1" dirty="0">
                <a:solidFill>
                  <a:schemeClr val="bg1"/>
                </a:solidFill>
              </a:rPr>
              <a:t>警覺心種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令起現行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體性</a:t>
            </a:r>
            <a:r>
              <a:rPr lang="zh-TW" altLang="en-US" sz="2800" b="1" dirty="0">
                <a:solidFill>
                  <a:schemeClr val="bg1"/>
                </a:solidFill>
              </a:rPr>
              <a:t>。引現起心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趣所緣境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業用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觸</a:t>
            </a:r>
            <a:r>
              <a:rPr lang="zh-CN" altLang="en-US" sz="2800" b="1" dirty="0">
                <a:solidFill>
                  <a:schemeClr val="bg1"/>
                </a:solidFill>
              </a:rPr>
              <a:t>」：</a:t>
            </a:r>
            <a:r>
              <a:rPr lang="zh-TW" altLang="en-US" sz="2800" b="1" dirty="0">
                <a:solidFill>
                  <a:schemeClr val="bg1"/>
                </a:solidFill>
              </a:rPr>
              <a:t>于根境識三和之時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令心心所觸境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體性</a:t>
            </a:r>
            <a:r>
              <a:rPr lang="zh-TW" altLang="en-US" sz="2800" b="1" dirty="0">
                <a:solidFill>
                  <a:schemeClr val="bg1"/>
                </a:solidFill>
              </a:rPr>
              <a:t>。受想思等所依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業用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受</a:t>
            </a:r>
            <a:r>
              <a:rPr lang="zh-CN" altLang="en-US" sz="2800" b="1" dirty="0">
                <a:solidFill>
                  <a:schemeClr val="bg1"/>
                </a:solidFill>
              </a:rPr>
              <a:t>」：</a:t>
            </a:r>
            <a:r>
              <a:rPr lang="zh-TW" altLang="en-US" sz="2800" b="1" dirty="0">
                <a:solidFill>
                  <a:schemeClr val="bg1"/>
                </a:solidFill>
              </a:rPr>
              <a:t>領納順違非順非違境相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體性</a:t>
            </a:r>
            <a:r>
              <a:rPr lang="zh-TW" altLang="en-US" sz="2800" b="1" dirty="0">
                <a:solidFill>
                  <a:schemeClr val="bg1"/>
                </a:solidFill>
              </a:rPr>
              <a:t>。起於欲合欲離欲不合不離之愛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業用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想</a:t>
            </a:r>
            <a:r>
              <a:rPr lang="zh-CN" altLang="en-US" sz="2800" b="1" dirty="0">
                <a:solidFill>
                  <a:schemeClr val="bg1"/>
                </a:solidFill>
              </a:rPr>
              <a:t>」：</a:t>
            </a:r>
            <a:r>
              <a:rPr lang="zh-TW" altLang="en-US" sz="2800" b="1" dirty="0">
                <a:solidFill>
                  <a:schemeClr val="bg1"/>
                </a:solidFill>
              </a:rPr>
              <a:t>於境取像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體性</a:t>
            </a:r>
            <a:r>
              <a:rPr lang="zh-TW" altLang="en-US" sz="2800" b="1" dirty="0">
                <a:solidFill>
                  <a:schemeClr val="bg1"/>
                </a:solidFill>
              </a:rPr>
              <a:t>。施設種種名言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業用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  <a:endParaRPr lang="en-US" altLang="zh-TW" sz="2800" b="1" dirty="0">
              <a:solidFill>
                <a:schemeClr val="bg1"/>
              </a:solidFill>
            </a:endParaRPr>
          </a:p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chemeClr val="bg1"/>
                </a:solidFill>
              </a:rPr>
              <a:t>「</a:t>
            </a:r>
            <a:r>
              <a:rPr lang="zh-TW" altLang="en-US" sz="2800" b="1" dirty="0">
                <a:solidFill>
                  <a:schemeClr val="bg1"/>
                </a:solidFill>
              </a:rPr>
              <a:t>思</a:t>
            </a:r>
            <a:r>
              <a:rPr lang="zh-CN" altLang="en-US" sz="2800" b="1" dirty="0">
                <a:solidFill>
                  <a:schemeClr val="bg1"/>
                </a:solidFill>
              </a:rPr>
              <a:t>」：</a:t>
            </a:r>
            <a:r>
              <a:rPr lang="zh-TW" altLang="en-US" sz="2800" b="1" dirty="0">
                <a:solidFill>
                  <a:schemeClr val="bg1"/>
                </a:solidFill>
              </a:rPr>
              <a:t>令心造作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體性</a:t>
            </a:r>
            <a:r>
              <a:rPr lang="zh-TW" altLang="en-US" sz="2800" b="1" dirty="0">
                <a:solidFill>
                  <a:schemeClr val="bg1"/>
                </a:solidFill>
              </a:rPr>
              <a:t>。於善惡無記之事役心</a:t>
            </a:r>
            <a:r>
              <a:rPr lang="zh-CN" altLang="en-US" sz="2800" b="1" dirty="0">
                <a:solidFill>
                  <a:schemeClr val="bg1"/>
                </a:solidFill>
              </a:rPr>
              <a:t>，</a:t>
            </a:r>
            <a:r>
              <a:rPr lang="zh-TW" altLang="en-US" sz="2800" b="1" dirty="0">
                <a:solidFill>
                  <a:schemeClr val="bg1"/>
                </a:solidFill>
              </a:rPr>
              <a:t>以為</a:t>
            </a:r>
            <a:r>
              <a:rPr lang="zh-TW" altLang="en-US" sz="2800" b="1" u="sng" dirty="0">
                <a:solidFill>
                  <a:schemeClr val="bg1"/>
                </a:solidFill>
              </a:rPr>
              <a:t>業用</a:t>
            </a:r>
            <a:r>
              <a:rPr lang="zh-TW" altLang="en-US" sz="2800" b="1" dirty="0">
                <a:solidFill>
                  <a:schemeClr val="bg1"/>
                </a:solidFill>
              </a:rPr>
              <a:t>。</a:t>
            </a:r>
          </a:p>
          <a:p>
            <a:pPr>
              <a:lnSpc>
                <a:spcPts val="4400"/>
              </a:lnSpc>
            </a:pPr>
            <a:endParaRPr lang="en-US" altLang="zh-TW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91507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ABED7EB7-8324-44EA-8FAE-D8AC34087B21}"/>
              </a:ext>
            </a:extLst>
          </p:cNvPr>
          <p:cNvSpPr txBox="1"/>
          <p:nvPr/>
        </p:nvSpPr>
        <p:spPr>
          <a:xfrm>
            <a:off x="910630" y="368625"/>
            <a:ext cx="2441694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CN" altLang="en-US" sz="2800" b="1" dirty="0">
                <a:solidFill>
                  <a:schemeClr val="bg1"/>
                </a:solidFill>
              </a:rPr>
              <a:t>經</a:t>
            </a:r>
            <a:r>
              <a:rPr lang="zh-CN" altLang="en-US" sz="2800" b="1" dirty="0">
                <a:solidFill>
                  <a:srgbClr val="FFFF00"/>
                </a:solidFill>
              </a:rPr>
              <a:t>」：（梵語 </a:t>
            </a:r>
            <a:r>
              <a:rPr lang="en-US" altLang="zh-CN" sz="2800" b="1" dirty="0">
                <a:solidFill>
                  <a:srgbClr val="FFFF00"/>
                </a:solidFill>
              </a:rPr>
              <a:t>sutra</a:t>
            </a:r>
            <a:r>
              <a:rPr lang="zh-CN" altLang="en-US" sz="2800" b="1" dirty="0">
                <a:solidFill>
                  <a:srgbClr val="FFFF00"/>
                </a:solidFill>
              </a:rPr>
              <a:t>）修多羅，</a:t>
            </a:r>
            <a:r>
              <a:rPr lang="zh-TW" altLang="en-US" sz="2800" b="1" dirty="0">
                <a:solidFill>
                  <a:srgbClr val="FFFF00"/>
                </a:solidFill>
              </a:rPr>
              <a:t>本意</a:t>
            </a:r>
            <a:r>
              <a:rPr lang="zh-CN" altLang="en-US" sz="2800" b="1" dirty="0">
                <a:solidFill>
                  <a:srgbClr val="FFFF00"/>
                </a:solidFill>
              </a:rPr>
              <a:t>為「</a:t>
            </a:r>
            <a:r>
              <a:rPr lang="zh-TW" altLang="en-US" sz="2800" b="1" dirty="0">
                <a:solidFill>
                  <a:srgbClr val="FFFF00"/>
                </a:solidFill>
              </a:rPr>
              <a:t>線</a:t>
            </a:r>
            <a:r>
              <a:rPr lang="zh-CN" altLang="en-US" sz="2800" b="1" dirty="0">
                <a:solidFill>
                  <a:srgbClr val="FFFF00"/>
                </a:solidFill>
              </a:rPr>
              <a:t>」</a:t>
            </a:r>
            <a:r>
              <a:rPr lang="zh-TW" altLang="en-US" sz="2800" b="1" dirty="0">
                <a:solidFill>
                  <a:srgbClr val="FFFF00"/>
                </a:solidFill>
              </a:rPr>
              <a:t>，引申為能貫串前後法語、法意</a:t>
            </a:r>
            <a:r>
              <a:rPr lang="zh-CN" altLang="en-US" sz="2800" b="1" dirty="0">
                <a:solidFill>
                  <a:srgbClr val="FFFF00"/>
                </a:solidFill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</a:rPr>
              <a:t>使不散失者。</a:t>
            </a:r>
            <a:r>
              <a:rPr lang="zh-CN" altLang="en-US" sz="2800" b="1" dirty="0">
                <a:solidFill>
                  <a:srgbClr val="FFFF00"/>
                </a:solidFill>
              </a:rPr>
              <a:t>傳統解為「貫、攝、常、法」義。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0D36CF19-A433-42F7-8DFD-B910DD322E89}"/>
              </a:ext>
            </a:extLst>
          </p:cNvPr>
          <p:cNvSpPr txBox="1"/>
          <p:nvPr/>
        </p:nvSpPr>
        <p:spPr>
          <a:xfrm>
            <a:off x="3616833" y="342324"/>
            <a:ext cx="3005951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CN" altLang="en-US" sz="2800" b="1" dirty="0">
                <a:solidFill>
                  <a:schemeClr val="bg1"/>
                </a:solidFill>
              </a:rPr>
              <a:t>道</a:t>
            </a:r>
            <a:r>
              <a:rPr lang="zh-CN" altLang="en-US" sz="2800" b="1" dirty="0">
                <a:solidFill>
                  <a:srgbClr val="FFFF00"/>
                </a:solidFill>
              </a:rPr>
              <a:t>」：</a:t>
            </a:r>
            <a:r>
              <a:rPr lang="en-US" altLang="zh-CN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勝鬘經寶窟上</a:t>
            </a:r>
            <a:r>
              <a:rPr lang="en-US" altLang="zh-CN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曰：「造作稱業，通人向於三途，名之為道。」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</a:pPr>
            <a:r>
              <a:rPr lang="en-US" altLang="zh-CN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成業論</a:t>
            </a:r>
            <a:r>
              <a:rPr lang="en-US" altLang="zh-CN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云：思復云何得名業道？思有造作，故名為業。復與善趣惡趣為道</a:t>
            </a:r>
            <a:r>
              <a:rPr lang="zh-CN" altLang="en-US" sz="2800" b="1" dirty="0">
                <a:solidFill>
                  <a:srgbClr val="FFFF00"/>
                </a:solidFill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</a:rPr>
              <a:t>通生彼故</a:t>
            </a:r>
            <a:r>
              <a:rPr lang="zh-CN" altLang="en-US" sz="2800" b="1" dirty="0">
                <a:solidFill>
                  <a:srgbClr val="FFFF00"/>
                </a:solidFill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</a:rPr>
              <a:t>得業道名。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42B51DB7-C889-4944-C178-3AADE1CE6966}"/>
              </a:ext>
            </a:extLst>
          </p:cNvPr>
          <p:cNvSpPr txBox="1"/>
          <p:nvPr/>
        </p:nvSpPr>
        <p:spPr>
          <a:xfrm>
            <a:off x="6887294" y="409433"/>
            <a:ext cx="3570208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CN" altLang="en-US" sz="2800" b="1" dirty="0">
                <a:solidFill>
                  <a:schemeClr val="bg1"/>
                </a:solidFill>
              </a:rPr>
              <a:t>業</a:t>
            </a:r>
            <a:r>
              <a:rPr lang="zh-CN" altLang="en-US" sz="2800" b="1" dirty="0">
                <a:solidFill>
                  <a:srgbClr val="FFFF00"/>
                </a:solidFill>
              </a:rPr>
              <a:t>」：（</a:t>
            </a:r>
            <a:r>
              <a:rPr lang="zh-TW" altLang="en-US" sz="2800" b="1" dirty="0">
                <a:solidFill>
                  <a:srgbClr val="FFFF00"/>
                </a:solidFill>
              </a:rPr>
              <a:t>梵語 </a:t>
            </a:r>
            <a:r>
              <a:rPr lang="en-US" altLang="zh-TW" sz="2800" b="1" dirty="0" err="1">
                <a:solidFill>
                  <a:srgbClr val="FFFF00"/>
                </a:solidFill>
              </a:rPr>
              <a:t>karman</a:t>
            </a:r>
            <a:r>
              <a:rPr lang="zh-CN" altLang="en-US" sz="2800" b="1" dirty="0">
                <a:solidFill>
                  <a:srgbClr val="FFFF00"/>
                </a:solidFill>
              </a:rPr>
              <a:t>）</a:t>
            </a:r>
            <a:r>
              <a:rPr lang="zh-TW" altLang="en-US" sz="2800" b="1" dirty="0">
                <a:solidFill>
                  <a:srgbClr val="FFFF00"/>
                </a:solidFill>
              </a:rPr>
              <a:t>造作之義。</a:t>
            </a:r>
            <a:r>
              <a:rPr lang="zh-CN" altLang="en-US" sz="2800" b="1" dirty="0">
                <a:solidFill>
                  <a:srgbClr val="FFFF00"/>
                </a:solidFill>
              </a:rPr>
              <a:t>依造作的途徑，分：身業、口業、意業。依造作的性質，分：善業、惡業、無記業，由「思」心所（動機；意志）決定。（</a:t>
            </a:r>
            <a:r>
              <a:rPr lang="zh-TW" altLang="en-US" sz="2800" b="1" dirty="0">
                <a:solidFill>
                  <a:srgbClr val="FFFF00"/>
                </a:solidFill>
              </a:rPr>
              <a:t>思謂令心造作為性，於善品等役心為業。</a:t>
            </a:r>
            <a:r>
              <a:rPr lang="zh-CN" altLang="en-US" sz="2800" b="1" dirty="0">
                <a:solidFill>
                  <a:srgbClr val="FFFF00"/>
                </a:solidFill>
              </a:rPr>
              <a:t>）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7730BD12-D17E-5CEB-DBD0-E09EADFBC469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23272533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597"/>
    </mc:Choice>
    <mc:Fallback xmlns="">
      <p:transition spd="slow" advTm="176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55BA0A69-388E-6190-1534-3CB754C840FB}"/>
              </a:ext>
            </a:extLst>
          </p:cNvPr>
          <p:cNvSpPr txBox="1"/>
          <p:nvPr/>
        </p:nvSpPr>
        <p:spPr>
          <a:xfrm>
            <a:off x="5951190" y="546736"/>
            <a:ext cx="4708981" cy="55446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solidFill>
                  <a:srgbClr val="FFFF00"/>
                </a:solidFill>
              </a:rPr>
              <a:t>《</a:t>
            </a:r>
            <a:r>
              <a:rPr lang="zh-CN" altLang="en-US" sz="2800" b="1" dirty="0">
                <a:solidFill>
                  <a:srgbClr val="FFFF00"/>
                </a:solidFill>
              </a:rPr>
              <a:t>觀無量壽佛經</a:t>
            </a:r>
            <a:r>
              <a:rPr lang="en-US" altLang="zh-CN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「淨業三福」頭一條：「孝養父母，奉事師長，慈心不殺，修十善業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r>
              <a:rPr lang="zh-TW" altLang="en-US" sz="2800" b="1" dirty="0">
                <a:solidFill>
                  <a:srgbClr val="FFFF00"/>
                </a:solidFill>
              </a:rPr>
              <a:t>」前面三句是願，後面一句是行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r>
              <a:rPr lang="zh-TW" altLang="en-US" sz="2800" b="1" dirty="0">
                <a:solidFill>
                  <a:srgbClr val="FFFF00"/>
                </a:solidFill>
              </a:rPr>
              <a:t>如果沒有行，前面這三願就落空。你用什麼孝養父母</a:t>
            </a:r>
            <a:r>
              <a:rPr lang="zh-CN" altLang="en-US" sz="2800" b="1" dirty="0">
                <a:solidFill>
                  <a:srgbClr val="FFFF00"/>
                </a:solidFill>
              </a:rPr>
              <a:t>、</a:t>
            </a:r>
            <a:r>
              <a:rPr lang="zh-TW" altLang="en-US" sz="2800" b="1" dirty="0">
                <a:solidFill>
                  <a:srgbClr val="FFFF00"/>
                </a:solidFill>
              </a:rPr>
              <a:t>奉事師長</a:t>
            </a:r>
            <a:r>
              <a:rPr lang="zh-CN" altLang="en-US" sz="2800" b="1" dirty="0">
                <a:solidFill>
                  <a:srgbClr val="FFFF00"/>
                </a:solidFill>
              </a:rPr>
              <a:t>、</a:t>
            </a:r>
            <a:r>
              <a:rPr lang="zh-TW" altLang="en-US" sz="2800" b="1" dirty="0">
                <a:solidFill>
                  <a:srgbClr val="FFFF00"/>
                </a:solidFill>
              </a:rPr>
              <a:t>慈心不殺？就是十善業。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B624FD62-AD7B-D146-24A8-19A4BF2E08EF}"/>
              </a:ext>
            </a:extLst>
          </p:cNvPr>
          <p:cNvSpPr txBox="1"/>
          <p:nvPr/>
        </p:nvSpPr>
        <p:spPr>
          <a:xfrm>
            <a:off x="2206774" y="546736"/>
            <a:ext cx="3416320" cy="554461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佛</a:t>
            </a:r>
            <a:r>
              <a:rPr lang="zh-TW" altLang="en-US" sz="2800" b="1" dirty="0">
                <a:solidFill>
                  <a:srgbClr val="FFFF00"/>
                </a:solidFill>
              </a:rPr>
              <a:t>經</a:t>
            </a:r>
            <a:r>
              <a:rPr lang="zh-CN" altLang="en-US" sz="2800" b="1" dirty="0">
                <a:solidFill>
                  <a:srgbClr val="FFFF00"/>
                </a:solidFill>
              </a:rPr>
              <a:t>可分</a:t>
            </a:r>
            <a:r>
              <a:rPr lang="zh-TW" altLang="en-US" sz="2800" b="1" dirty="0">
                <a:solidFill>
                  <a:srgbClr val="FFFF00"/>
                </a:solidFill>
              </a:rPr>
              <a:t>四類：教、理、行、果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r>
              <a:rPr lang="en-US" altLang="zh-TW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十善業道</a:t>
            </a:r>
            <a:r>
              <a:rPr lang="zh-CN" altLang="en-US" sz="2800" b="1" dirty="0">
                <a:solidFill>
                  <a:srgbClr val="FFFF00"/>
                </a:solidFill>
              </a:rPr>
              <a:t>經</a:t>
            </a:r>
            <a:r>
              <a:rPr lang="en-US" altLang="zh-TW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屬於行</a:t>
            </a:r>
            <a:r>
              <a:rPr lang="zh-CN" altLang="en-US" sz="2800" b="1" dirty="0">
                <a:solidFill>
                  <a:srgbClr val="FFFF00"/>
                </a:solidFill>
              </a:rPr>
              <a:t>經</a:t>
            </a:r>
            <a:r>
              <a:rPr lang="zh-TW" altLang="en-US" sz="2800" b="1" dirty="0">
                <a:solidFill>
                  <a:srgbClr val="FFFF00"/>
                </a:solidFill>
              </a:rPr>
              <a:t>，偏重在行門，我們要老老實實去做。真正做到了，前面的願</a:t>
            </a:r>
            <a:r>
              <a:rPr lang="zh-CN" altLang="en-US" sz="2800" b="1" dirty="0">
                <a:solidFill>
                  <a:srgbClr val="FFFF00"/>
                </a:solidFill>
              </a:rPr>
              <a:t>（</a:t>
            </a:r>
            <a:r>
              <a:rPr lang="zh-TW" altLang="en-US" sz="2800" b="1" dirty="0">
                <a:solidFill>
                  <a:srgbClr val="FFFF00"/>
                </a:solidFill>
              </a:rPr>
              <a:t>孝養父母</a:t>
            </a:r>
            <a:r>
              <a:rPr lang="zh-CN" altLang="en-US" sz="2800" b="1" dirty="0">
                <a:solidFill>
                  <a:srgbClr val="FFFF00"/>
                </a:solidFill>
              </a:rPr>
              <a:t>、</a:t>
            </a:r>
            <a:r>
              <a:rPr lang="zh-TW" altLang="en-US" sz="2800" b="1" dirty="0">
                <a:solidFill>
                  <a:srgbClr val="FFFF00"/>
                </a:solidFill>
              </a:rPr>
              <a:t>奉事師長</a:t>
            </a:r>
            <a:r>
              <a:rPr lang="zh-CN" altLang="en-US" sz="2800" b="1" dirty="0">
                <a:solidFill>
                  <a:srgbClr val="FFFF00"/>
                </a:solidFill>
              </a:rPr>
              <a:t>、</a:t>
            </a:r>
            <a:r>
              <a:rPr lang="zh-TW" altLang="en-US" sz="2800" b="1" dirty="0">
                <a:solidFill>
                  <a:srgbClr val="FFFF00"/>
                </a:solidFill>
              </a:rPr>
              <a:t>慈心不殺</a:t>
            </a:r>
            <a:r>
              <a:rPr lang="zh-CN" altLang="en-US" sz="2800" b="1" dirty="0">
                <a:solidFill>
                  <a:srgbClr val="FFFF00"/>
                </a:solidFill>
              </a:rPr>
              <a:t>）</a:t>
            </a:r>
            <a:r>
              <a:rPr lang="zh-TW" altLang="en-US" sz="2800" b="1" dirty="0">
                <a:solidFill>
                  <a:srgbClr val="FFFF00"/>
                </a:solidFill>
              </a:rPr>
              <a:t>都滿了。 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E54C69FF-8D25-1417-31D7-2FF5BC0AABF9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6295945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8DE4F266-5015-0739-483B-E05AB69E2CE6}"/>
              </a:ext>
            </a:extLst>
          </p:cNvPr>
          <p:cNvSpPr txBox="1"/>
          <p:nvPr/>
        </p:nvSpPr>
        <p:spPr>
          <a:xfrm>
            <a:off x="8293769" y="328453"/>
            <a:ext cx="2769989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這部經給我們最重要的開示</a:t>
            </a:r>
            <a:r>
              <a:rPr lang="zh-CN" altLang="en-US" sz="2800" b="1" dirty="0">
                <a:solidFill>
                  <a:srgbClr val="FFFF00"/>
                </a:solidFill>
              </a:rPr>
              <a:t>是</a:t>
            </a:r>
            <a:r>
              <a:rPr lang="zh-TW" altLang="en-US" sz="2800" b="1" dirty="0">
                <a:solidFill>
                  <a:srgbClr val="FFFF00"/>
                </a:solidFill>
              </a:rPr>
              <a:t>「晝夜常念</a:t>
            </a:r>
            <a:r>
              <a:rPr lang="zh-CN" altLang="en-US" sz="2800" b="1" dirty="0">
                <a:solidFill>
                  <a:srgbClr val="FFFF00"/>
                </a:solidFill>
              </a:rPr>
              <a:t>、思惟、觀察</a:t>
            </a:r>
            <a:r>
              <a:rPr lang="zh-TW" altLang="en-US" sz="2800" b="1" dirty="0">
                <a:solidFill>
                  <a:srgbClr val="FFFF00"/>
                </a:solidFill>
              </a:rPr>
              <a:t>善法，令諸善法念念增長</a:t>
            </a:r>
            <a:r>
              <a:rPr lang="zh-CN" altLang="en-US" sz="2800" b="1" dirty="0">
                <a:solidFill>
                  <a:srgbClr val="FFFF00"/>
                </a:solidFill>
              </a:rPr>
              <a:t>，</a:t>
            </a:r>
            <a:r>
              <a:rPr lang="zh-TW" altLang="en-US" sz="2800" b="1" dirty="0">
                <a:solidFill>
                  <a:srgbClr val="FFFF00"/>
                </a:solidFill>
              </a:rPr>
              <a:t>不容毫分不善</a:t>
            </a:r>
            <a:r>
              <a:rPr lang="zh-CN" altLang="en-US" sz="2800" b="1" dirty="0">
                <a:solidFill>
                  <a:srgbClr val="FFFF00"/>
                </a:solidFill>
              </a:rPr>
              <a:t>間</a:t>
            </a:r>
            <a:r>
              <a:rPr lang="zh-TW" altLang="en-US" sz="2800" b="1" dirty="0">
                <a:solidFill>
                  <a:srgbClr val="FFFF00"/>
                </a:solidFill>
              </a:rPr>
              <a:t>雜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r>
              <a:rPr lang="zh-TW" altLang="en-US" sz="2800" b="1" dirty="0">
                <a:solidFill>
                  <a:srgbClr val="FFFF00"/>
                </a:solidFill>
              </a:rPr>
              <a:t>」我們斷惡要斷乾淨，修善要修圓滿。</a:t>
            </a:r>
          </a:p>
        </p:txBody>
      </p:sp>
      <p:sp>
        <p:nvSpPr>
          <p:cNvPr id="3" name="文字方塊 2">
            <a:extLst>
              <a:ext uri="{FF2B5EF4-FFF2-40B4-BE49-F238E27FC236}">
                <a16:creationId xmlns:a16="http://schemas.microsoft.com/office/drawing/2014/main" id="{E1123FBA-3D51-4F18-1167-60A67CC1BB04}"/>
              </a:ext>
            </a:extLst>
          </p:cNvPr>
          <p:cNvSpPr txBox="1"/>
          <p:nvPr/>
        </p:nvSpPr>
        <p:spPr>
          <a:xfrm>
            <a:off x="6203796" y="261442"/>
            <a:ext cx="2123658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「常念善法」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心善；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「思惟善法」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思想善；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「觀察善法」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行為善。</a:t>
            </a: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D262D576-1D90-E5E7-F315-36D9A106621B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E6ED84B7-EB02-A9D3-E926-BE79FD3FB90F}"/>
              </a:ext>
            </a:extLst>
          </p:cNvPr>
          <p:cNvSpPr txBox="1"/>
          <p:nvPr/>
        </p:nvSpPr>
        <p:spPr>
          <a:xfrm>
            <a:off x="5155620" y="328453"/>
            <a:ext cx="830997" cy="589504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「不容毫分不善</a:t>
            </a:r>
            <a:r>
              <a:rPr lang="zh-CN" altLang="en-US" sz="2800" b="1" dirty="0">
                <a:solidFill>
                  <a:srgbClr val="FFFF00"/>
                </a:solidFill>
              </a:rPr>
              <a:t>間</a:t>
            </a:r>
            <a:r>
              <a:rPr lang="zh-TW" altLang="en-US" sz="2800" b="1" dirty="0">
                <a:solidFill>
                  <a:srgbClr val="FFFF00"/>
                </a:solidFill>
              </a:rPr>
              <a:t>雜」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惡淨善滿。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46A1C1BA-FAD2-C189-61DD-ECE6FF5D3047}"/>
              </a:ext>
            </a:extLst>
          </p:cNvPr>
          <p:cNvSpPr txBox="1"/>
          <p:nvPr/>
        </p:nvSpPr>
        <p:spPr>
          <a:xfrm>
            <a:off x="2747412" y="1011317"/>
            <a:ext cx="2123658" cy="3312368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唵：身善圓滿。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阿：語善圓滿。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吽：意善圓滿。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4715C125-9FF2-58A8-3460-B7A9D5A5999B}"/>
              </a:ext>
            </a:extLst>
          </p:cNvPr>
          <p:cNvSpPr txBox="1"/>
          <p:nvPr/>
        </p:nvSpPr>
        <p:spPr>
          <a:xfrm>
            <a:off x="1486694" y="794003"/>
            <a:ext cx="830997" cy="3112130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十善比五戒更深廣。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9" name="右大括弧 9">
            <a:extLst>
              <a:ext uri="{FF2B5EF4-FFF2-40B4-BE49-F238E27FC236}">
                <a16:creationId xmlns:a16="http://schemas.microsoft.com/office/drawing/2014/main" id="{7D1D33E2-FA62-C50A-5D74-E1DE19A078F4}"/>
              </a:ext>
            </a:extLst>
          </p:cNvPr>
          <p:cNvSpPr/>
          <p:nvPr/>
        </p:nvSpPr>
        <p:spPr>
          <a:xfrm rot="16200000">
            <a:off x="3553087" y="31475"/>
            <a:ext cx="309093" cy="1591000"/>
          </a:xfrm>
          <a:prstGeom prst="righ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365980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8" grpId="0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F2A1320A-F417-78F4-48DB-DA79FDC46D09}"/>
              </a:ext>
            </a:extLst>
          </p:cNvPr>
          <p:cNvSpPr txBox="1"/>
          <p:nvPr/>
        </p:nvSpPr>
        <p:spPr>
          <a:xfrm>
            <a:off x="9520426" y="616246"/>
            <a:ext cx="1364476" cy="56270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五戒：不殺生、不偷盜、不邪淫、不妄語、不飲酒</a:t>
            </a:r>
            <a:r>
              <a:rPr lang="zh-TW" altLang="en-US" sz="2800" b="1" dirty="0">
                <a:solidFill>
                  <a:srgbClr val="FFFF00"/>
                </a:solidFill>
              </a:rPr>
              <a:t>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EA2C10B4-8D7D-4BC3-1EA6-467C6A25C273}"/>
              </a:ext>
            </a:extLst>
          </p:cNvPr>
          <p:cNvSpPr txBox="1"/>
          <p:nvPr/>
        </p:nvSpPr>
        <p:spPr>
          <a:xfrm>
            <a:off x="4215893" y="3896917"/>
            <a:ext cx="1954381" cy="2664296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因戒得定，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TW" altLang="en-US" sz="2800" b="1" dirty="0">
                <a:solidFill>
                  <a:srgbClr val="FFFF00"/>
                </a:solidFill>
              </a:rPr>
              <a:t>因定開慧。</a:t>
            </a:r>
            <a:endParaRPr lang="en-US" altLang="zh-TW" sz="2800" b="1" dirty="0">
              <a:solidFill>
                <a:srgbClr val="FFFF00"/>
              </a:solidFill>
            </a:endParaRPr>
          </a:p>
          <a:p>
            <a:pPr>
              <a:lnSpc>
                <a:spcPts val="46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斷貪瞋癡慢疑。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graphicFrame>
        <p:nvGraphicFramePr>
          <p:cNvPr id="13" name="表格 12">
            <a:extLst>
              <a:ext uri="{FF2B5EF4-FFF2-40B4-BE49-F238E27FC236}">
                <a16:creationId xmlns:a16="http://schemas.microsoft.com/office/drawing/2014/main" id="{2DB03821-80BC-F15A-2CE2-DF37E7CD4468}"/>
              </a:ext>
            </a:extLst>
          </p:cNvPr>
          <p:cNvGraphicFramePr>
            <a:graphicFrameLocks noGrp="1"/>
          </p:cNvGraphicFramePr>
          <p:nvPr/>
        </p:nvGraphicFramePr>
        <p:xfrm>
          <a:off x="418494" y="1446776"/>
          <a:ext cx="8829325" cy="19830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96475">
                  <a:extLst>
                    <a:ext uri="{9D8B030D-6E8A-4147-A177-3AD203B41FA5}">
                      <a16:colId xmlns:a16="http://schemas.microsoft.com/office/drawing/2014/main" val="2924940057"/>
                    </a:ext>
                  </a:extLst>
                </a:gridCol>
                <a:gridCol w="1872208">
                  <a:extLst>
                    <a:ext uri="{9D8B030D-6E8A-4147-A177-3AD203B41FA5}">
                      <a16:colId xmlns:a16="http://schemas.microsoft.com/office/drawing/2014/main" val="3710297674"/>
                    </a:ext>
                  </a:extLst>
                </a:gridCol>
                <a:gridCol w="1800200">
                  <a:extLst>
                    <a:ext uri="{9D8B030D-6E8A-4147-A177-3AD203B41FA5}">
                      <a16:colId xmlns:a16="http://schemas.microsoft.com/office/drawing/2014/main" val="1730074727"/>
                    </a:ext>
                  </a:extLst>
                </a:gridCol>
                <a:gridCol w="1728192">
                  <a:extLst>
                    <a:ext uri="{9D8B030D-6E8A-4147-A177-3AD203B41FA5}">
                      <a16:colId xmlns:a16="http://schemas.microsoft.com/office/drawing/2014/main" val="1589792669"/>
                    </a:ext>
                  </a:extLst>
                </a:gridCol>
                <a:gridCol w="2232250">
                  <a:extLst>
                    <a:ext uri="{9D8B030D-6E8A-4147-A177-3AD203B41FA5}">
                      <a16:colId xmlns:a16="http://schemas.microsoft.com/office/drawing/2014/main" val="1584387438"/>
                    </a:ext>
                  </a:extLst>
                </a:gridCol>
              </a:tblGrid>
              <a:tr h="637003">
                <a:tc>
                  <a:txBody>
                    <a:bodyPr/>
                    <a:lstStyle/>
                    <a:p>
                      <a:pPr algn="ctr"/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目的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發誓願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求受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範圍</a:t>
                      </a:r>
                      <a:endParaRPr lang="zh-TW" alt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7093630"/>
                  </a:ext>
                </a:extLst>
              </a:tr>
              <a:tr h="637003"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五戒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求清淨心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需要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需要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對佛弟子</a:t>
                      </a:r>
                      <a:endParaRPr lang="zh-TW" alt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9450550"/>
                  </a:ext>
                </a:extLst>
              </a:tr>
              <a:tr h="709012"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十善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希求福報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不需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不需</a:t>
                      </a:r>
                      <a:endParaRPr lang="zh-TW" alt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b="1" dirty="0"/>
                        <a:t>對一切眾生</a:t>
                      </a:r>
                      <a:endParaRPr lang="zh-TW" alt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3913608"/>
                  </a:ext>
                </a:extLst>
              </a:tr>
            </a:tbl>
          </a:graphicData>
        </a:graphic>
      </p:graphicFrame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355AFDC2-BA36-A45B-DC7F-8130EC3EA20F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26607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D9F2B67D-32EC-47DA-AE33-CF1A773C4BAB}"/>
              </a:ext>
            </a:extLst>
          </p:cNvPr>
          <p:cNvSpPr txBox="1"/>
          <p:nvPr/>
        </p:nvSpPr>
        <p:spPr>
          <a:xfrm>
            <a:off x="10164207" y="573940"/>
            <a:ext cx="615553" cy="1535244"/>
          </a:xfrm>
          <a:prstGeom prst="rect">
            <a:avLst/>
          </a:prstGeom>
          <a:noFill/>
          <a:ln w="25400">
            <a:solidFill>
              <a:schemeClr val="bg1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rgbClr val="FFFF00"/>
                </a:solidFill>
              </a:rPr>
              <a:t>譯者簡介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40952811-8CB9-470B-96D0-44EEB5D1E7F1}"/>
              </a:ext>
            </a:extLst>
          </p:cNvPr>
          <p:cNvSpPr txBox="1"/>
          <p:nvPr/>
        </p:nvSpPr>
        <p:spPr>
          <a:xfrm>
            <a:off x="9329504" y="405458"/>
            <a:ext cx="615553" cy="537613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r>
              <a:rPr lang="zh-CN" altLang="en-US" sz="2800" b="1" dirty="0">
                <a:solidFill>
                  <a:schemeClr val="bg1">
                    <a:lumMod val="95000"/>
                  </a:schemeClr>
                </a:solidFill>
              </a:rPr>
              <a:t>「唐于闐三藏法師實叉難陀譯」</a:t>
            </a:r>
            <a:endParaRPr lang="zh-TW" altLang="en-US" sz="28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文字方塊 5">
            <a:extLst>
              <a:ext uri="{FF2B5EF4-FFF2-40B4-BE49-F238E27FC236}">
                <a16:creationId xmlns:a16="http://schemas.microsoft.com/office/drawing/2014/main" id="{418293FF-C5EE-42D5-8D31-9BF33BC9782C}"/>
              </a:ext>
            </a:extLst>
          </p:cNvPr>
          <p:cNvSpPr txBox="1"/>
          <p:nvPr/>
        </p:nvSpPr>
        <p:spPr>
          <a:xfrm>
            <a:off x="6471124" y="405458"/>
            <a:ext cx="3005951" cy="5976664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「唐」：唐朝。</a:t>
            </a:r>
            <a:endParaRPr lang="en-US" altLang="zh-CN" sz="2800" b="1" dirty="0">
              <a:solidFill>
                <a:srgbClr val="FFFF00"/>
              </a:solidFill>
            </a:endParaRPr>
          </a:p>
          <a:p>
            <a:pPr>
              <a:lnSpc>
                <a:spcPts val="44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「于闐」（</a:t>
            </a:r>
            <a:r>
              <a:rPr lang="en-US" altLang="zh-CN" sz="2800" b="1" dirty="0">
                <a:solidFill>
                  <a:srgbClr val="FFFF00"/>
                </a:solidFill>
              </a:rPr>
              <a:t>Khotan</a:t>
            </a:r>
            <a:r>
              <a:rPr lang="zh-CN" altLang="en-US" sz="2800" b="1" dirty="0">
                <a:solidFill>
                  <a:srgbClr val="FFFF00"/>
                </a:solidFill>
              </a:rPr>
              <a:t>）：</a:t>
            </a:r>
            <a:r>
              <a:rPr lang="zh-TW" altLang="en-US" sz="2800" b="1" dirty="0">
                <a:solidFill>
                  <a:srgbClr val="FFFF00"/>
                </a:solidFill>
              </a:rPr>
              <a:t>現在叫和闐</a:t>
            </a:r>
            <a:r>
              <a:rPr lang="zh-CN" altLang="en-US" sz="2800" b="1" dirty="0">
                <a:solidFill>
                  <a:srgbClr val="FFFF00"/>
                </a:solidFill>
              </a:rPr>
              <a:t>。前</a:t>
            </a:r>
            <a:r>
              <a:rPr lang="en-US" altLang="zh-CN" sz="2800" b="1" dirty="0">
                <a:solidFill>
                  <a:srgbClr val="FFFF00"/>
                </a:solidFill>
              </a:rPr>
              <a:t>232—1006</a:t>
            </a:r>
            <a:r>
              <a:rPr lang="zh-CN" altLang="en-US" sz="2800" b="1" dirty="0">
                <a:solidFill>
                  <a:srgbClr val="FFFF00"/>
                </a:solidFill>
              </a:rPr>
              <a:t>年，</a:t>
            </a:r>
            <a:r>
              <a:rPr lang="zh-TW" altLang="en-US" sz="2800" b="1" dirty="0">
                <a:solidFill>
                  <a:srgbClr val="FFFF00"/>
                </a:solidFill>
              </a:rPr>
              <a:t>于闐王國是一個古老的伊朗塞迦人創立的佛教王國，位在塔里木盆地的塔克拉瑪干沙漠的南端</a:t>
            </a:r>
            <a:r>
              <a:rPr lang="zh-CN" altLang="en-US" sz="2800" b="1" dirty="0">
                <a:solidFill>
                  <a:srgbClr val="FFFF00"/>
                </a:solidFill>
              </a:rPr>
              <a:t>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pic>
        <p:nvPicPr>
          <p:cNvPr id="7" name="圖片 6">
            <a:extLst>
              <a:ext uri="{FF2B5EF4-FFF2-40B4-BE49-F238E27FC236}">
                <a16:creationId xmlns:a16="http://schemas.microsoft.com/office/drawing/2014/main" id="{CB0CFE9C-7F24-4E87-A55D-270B661FF5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254" y="848969"/>
            <a:ext cx="6265087" cy="4489112"/>
          </a:xfrm>
          <a:prstGeom prst="rect">
            <a:avLst/>
          </a:prstGeom>
        </p:spPr>
      </p:pic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7CFA7FB3-95A9-067B-6065-565790099598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custDataLst>
      <p:tags r:id="rId2"/>
    </p:custDataLst>
    <p:extLst>
      <p:ext uri="{BB962C8B-B14F-4D97-AF65-F5344CB8AC3E}">
        <p14:creationId xmlns:p14="http://schemas.microsoft.com/office/powerpoint/2010/main" val="193413678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14228"/>
    </mc:Choice>
    <mc:Fallback xmlns="">
      <p:transition spd="slow" advTm="11422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7A2A0D56-2CCB-4331-832D-034091060FCC}"/>
              </a:ext>
            </a:extLst>
          </p:cNvPr>
          <p:cNvSpPr txBox="1"/>
          <p:nvPr/>
        </p:nvSpPr>
        <p:spPr>
          <a:xfrm>
            <a:off x="9144814" y="626693"/>
            <a:ext cx="1477328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「三藏」：</a:t>
            </a:r>
            <a:r>
              <a:rPr lang="zh-TW" altLang="en-US" sz="2800" b="1" dirty="0">
                <a:solidFill>
                  <a:srgbClr val="FFFF00"/>
                </a:solidFill>
              </a:rPr>
              <a:t>梵語 </a:t>
            </a:r>
            <a:r>
              <a:rPr lang="en-US" altLang="zh-TW" sz="2800" b="1" dirty="0" err="1">
                <a:solidFill>
                  <a:srgbClr val="FFFF00"/>
                </a:solidFill>
              </a:rPr>
              <a:t>tripitaka</a:t>
            </a:r>
            <a:r>
              <a:rPr lang="zh-TW" altLang="en-US" sz="2800" b="1" dirty="0">
                <a:solidFill>
                  <a:srgbClr val="FFFF00"/>
                </a:solidFill>
              </a:rPr>
              <a:t>，謂經律論，各各含藏一切文理，故皆名藏。</a:t>
            </a:r>
          </a:p>
        </p:txBody>
      </p:sp>
      <p:sp>
        <p:nvSpPr>
          <p:cNvPr id="5" name="文字方塊 4">
            <a:extLst>
              <a:ext uri="{FF2B5EF4-FFF2-40B4-BE49-F238E27FC236}">
                <a16:creationId xmlns:a16="http://schemas.microsoft.com/office/drawing/2014/main" id="{B3939F64-A1E3-BA06-3BBA-F3A5F596A818}"/>
              </a:ext>
            </a:extLst>
          </p:cNvPr>
          <p:cNvSpPr txBox="1"/>
          <p:nvPr/>
        </p:nvSpPr>
        <p:spPr>
          <a:xfrm>
            <a:off x="6746342" y="626692"/>
            <a:ext cx="2123658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rgbClr val="FFFF00"/>
                </a:solidFill>
              </a:rPr>
              <a:t>　</a:t>
            </a:r>
            <a:r>
              <a:rPr lang="zh-CN" altLang="en-US" sz="2800" b="1" dirty="0">
                <a:solidFill>
                  <a:srgbClr val="FFFF00"/>
                </a:solidFill>
              </a:rPr>
              <a:t>經</a:t>
            </a:r>
            <a:r>
              <a:rPr lang="zh-TW" altLang="en-US" sz="2800" b="1" dirty="0">
                <a:solidFill>
                  <a:srgbClr val="FFFF00"/>
                </a:solidFill>
              </a:rPr>
              <a:t>藏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梵語修多羅 </a:t>
            </a:r>
            <a:r>
              <a:rPr lang="en-US" altLang="zh-TW" sz="2800" b="1" dirty="0">
                <a:solidFill>
                  <a:srgbClr val="FFFF00"/>
                </a:solidFill>
              </a:rPr>
              <a:t>sutra</a:t>
            </a:r>
            <a:r>
              <a:rPr lang="zh-TW" altLang="en-US" sz="2800" b="1" dirty="0">
                <a:solidFill>
                  <a:srgbClr val="FFFF00"/>
                </a:solidFill>
              </a:rPr>
              <a:t>，華言契經。謂上契諸佛之理，下契眾生之機。</a:t>
            </a:r>
            <a:r>
              <a:rPr lang="zh-CN" altLang="en-US" sz="2800" b="1" dirty="0">
                <a:solidFill>
                  <a:srgbClr val="FFFF00"/>
                </a:solidFill>
              </a:rPr>
              <a:t>佛所說的教法。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7C77D485-80A3-C923-9DE6-D780B3D6DBD1}"/>
              </a:ext>
            </a:extLst>
          </p:cNvPr>
          <p:cNvSpPr txBox="1"/>
          <p:nvPr/>
        </p:nvSpPr>
        <p:spPr>
          <a:xfrm>
            <a:off x="3695528" y="690015"/>
            <a:ext cx="2769989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rgbClr val="FFFF00"/>
                </a:solidFill>
              </a:rPr>
              <a:t>　</a:t>
            </a:r>
            <a:r>
              <a:rPr lang="zh-CN" altLang="en-US" sz="2800" b="1" dirty="0">
                <a:solidFill>
                  <a:srgbClr val="FFFF00"/>
                </a:solidFill>
              </a:rPr>
              <a:t>律</a:t>
            </a:r>
            <a:r>
              <a:rPr lang="zh-TW" altLang="en-US" sz="2800" b="1" dirty="0">
                <a:solidFill>
                  <a:srgbClr val="FFFF00"/>
                </a:solidFill>
              </a:rPr>
              <a:t>藏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梵語毗柰耶 </a:t>
            </a:r>
            <a:r>
              <a:rPr lang="en-US" altLang="zh-TW" sz="2800" b="1" dirty="0" err="1">
                <a:solidFill>
                  <a:srgbClr val="FFFF00"/>
                </a:solidFill>
              </a:rPr>
              <a:t>vinaya</a:t>
            </a:r>
            <a:r>
              <a:rPr lang="zh-TW" altLang="en-US" sz="2800" b="1" dirty="0">
                <a:solidFill>
                  <a:srgbClr val="FFFF00"/>
                </a:solidFill>
              </a:rPr>
              <a:t>，又云善治。能治眾生之惡，如世法律則能斷決重輕之罪。</a:t>
            </a:r>
            <a:r>
              <a:rPr lang="zh-CN" altLang="en-US" sz="2800" b="1" dirty="0">
                <a:solidFill>
                  <a:srgbClr val="FFFF00"/>
                </a:solidFill>
              </a:rPr>
              <a:t>佛所制定的戒律與相關條文。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F1A27F43-CE9B-800E-FFA2-8592BA39C22B}"/>
              </a:ext>
            </a:extLst>
          </p:cNvPr>
          <p:cNvSpPr txBox="1"/>
          <p:nvPr/>
        </p:nvSpPr>
        <p:spPr>
          <a:xfrm>
            <a:off x="705693" y="690015"/>
            <a:ext cx="2769989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  <a:spcBef>
                <a:spcPts val="2400"/>
              </a:spcBef>
            </a:pPr>
            <a:r>
              <a:rPr lang="zh-TW" altLang="en-US" sz="2800" b="1" dirty="0">
                <a:solidFill>
                  <a:srgbClr val="FFFF00"/>
                </a:solidFill>
              </a:rPr>
              <a:t>　</a:t>
            </a:r>
            <a:r>
              <a:rPr lang="zh-CN" altLang="en-US" sz="2800" b="1" dirty="0">
                <a:solidFill>
                  <a:srgbClr val="FFFF00"/>
                </a:solidFill>
              </a:rPr>
              <a:t>論</a:t>
            </a:r>
            <a:r>
              <a:rPr lang="zh-TW" altLang="en-US" sz="2800" b="1" dirty="0">
                <a:solidFill>
                  <a:srgbClr val="FFFF00"/>
                </a:solidFill>
              </a:rPr>
              <a:t>藏</a:t>
            </a:r>
            <a:r>
              <a:rPr lang="zh-CN" altLang="en-US" sz="2800" b="1" dirty="0">
                <a:solidFill>
                  <a:srgbClr val="FFFF00"/>
                </a:solidFill>
              </a:rPr>
              <a:t>：</a:t>
            </a:r>
            <a:r>
              <a:rPr lang="zh-TW" altLang="en-US" sz="2800" b="1" dirty="0">
                <a:solidFill>
                  <a:srgbClr val="FFFF00"/>
                </a:solidFill>
              </a:rPr>
              <a:t>梵語阿毗達磨 </a:t>
            </a:r>
            <a:r>
              <a:rPr lang="zh-CN" altLang="en-US" sz="2800" b="1" dirty="0">
                <a:solidFill>
                  <a:srgbClr val="FFFF00"/>
                </a:solidFill>
              </a:rPr>
              <a:t>、阿毗曇</a:t>
            </a:r>
            <a:r>
              <a:rPr lang="en-US" altLang="zh-TW" sz="2800" b="1" dirty="0" err="1">
                <a:solidFill>
                  <a:srgbClr val="FFFF00"/>
                </a:solidFill>
              </a:rPr>
              <a:t>abhidharma</a:t>
            </a:r>
            <a:r>
              <a:rPr lang="zh-TW" altLang="en-US" sz="2800" b="1" dirty="0">
                <a:solidFill>
                  <a:srgbClr val="FFFF00"/>
                </a:solidFill>
              </a:rPr>
              <a:t>。論者，論議也。瑜伽論云：問答決擇諸法性相。</a:t>
            </a:r>
            <a:r>
              <a:rPr lang="zh-CN" altLang="en-US" sz="2800" b="1" dirty="0">
                <a:solidFill>
                  <a:srgbClr val="FFFF00"/>
                </a:solidFill>
              </a:rPr>
              <a:t>佛弟子根據佛的教法所做的論議。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1BA84A76-1244-8087-E580-C98F9B083165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345752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56767"/>
    </mc:Choice>
    <mc:Fallback xmlns="">
      <p:transition spd="slow" advTm="1567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文字方塊 3">
            <a:extLst>
              <a:ext uri="{FF2B5EF4-FFF2-40B4-BE49-F238E27FC236}">
                <a16:creationId xmlns:a16="http://schemas.microsoft.com/office/drawing/2014/main" id="{E1B98FF2-514D-496E-20B6-05B1DB327FF9}"/>
              </a:ext>
            </a:extLst>
          </p:cNvPr>
          <p:cNvSpPr txBox="1"/>
          <p:nvPr/>
        </p:nvSpPr>
        <p:spPr>
          <a:xfrm>
            <a:off x="10522534" y="618930"/>
            <a:ext cx="1477328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「</a:t>
            </a:r>
            <a:r>
              <a:rPr lang="zh-TW" altLang="en-US" sz="2800" b="1" dirty="0">
                <a:solidFill>
                  <a:srgbClr val="FFFF00"/>
                </a:solidFill>
              </a:rPr>
              <a:t>論</a:t>
            </a:r>
            <a:r>
              <a:rPr lang="zh-CN" altLang="en-US" sz="2800" b="1" dirty="0">
                <a:solidFill>
                  <a:srgbClr val="FFFF00"/>
                </a:solidFill>
              </a:rPr>
              <a:t>」分兩種：「釋經論」與「宗經論」</a:t>
            </a:r>
            <a:r>
              <a:rPr lang="zh-TW" altLang="en-US" sz="2800" b="1" dirty="0">
                <a:solidFill>
                  <a:srgbClr val="FFFF00"/>
                </a:solidFill>
              </a:rPr>
              <a:t>。</a:t>
            </a:r>
          </a:p>
        </p:txBody>
      </p:sp>
      <p:sp>
        <p:nvSpPr>
          <p:cNvPr id="7" name="文字方塊 6">
            <a:extLst>
              <a:ext uri="{FF2B5EF4-FFF2-40B4-BE49-F238E27FC236}">
                <a16:creationId xmlns:a16="http://schemas.microsoft.com/office/drawing/2014/main" id="{DF9B1F6C-044C-CCAD-976C-2A32E9937FA8}"/>
              </a:ext>
            </a:extLst>
          </p:cNvPr>
          <p:cNvSpPr txBox="1"/>
          <p:nvPr/>
        </p:nvSpPr>
        <p:spPr>
          <a:xfrm>
            <a:off x="8270705" y="626693"/>
            <a:ext cx="2123658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釋經論：逐句解釋一部經的論；如龍樹菩薩的</a:t>
            </a:r>
            <a:r>
              <a:rPr lang="en-US" altLang="zh-CN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大智度論</a:t>
            </a:r>
            <a:r>
              <a:rPr lang="en-US" altLang="zh-CN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即為解釋</a:t>
            </a:r>
            <a:r>
              <a:rPr lang="en-US" altLang="zh-CN" sz="2800" b="1" dirty="0">
                <a:solidFill>
                  <a:srgbClr val="FFFF00"/>
                </a:solidFill>
              </a:rPr>
              <a:t>《</a:t>
            </a:r>
            <a:r>
              <a:rPr lang="zh-TW" altLang="en-US" sz="2800" b="1" dirty="0">
                <a:solidFill>
                  <a:srgbClr val="FFFF00"/>
                </a:solidFill>
              </a:rPr>
              <a:t>大品般若經</a:t>
            </a:r>
            <a:r>
              <a:rPr lang="en-US" altLang="zh-CN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而作。</a:t>
            </a:r>
          </a:p>
        </p:txBody>
      </p:sp>
      <p:sp>
        <p:nvSpPr>
          <p:cNvPr id="8" name="文字方塊 7">
            <a:extLst>
              <a:ext uri="{FF2B5EF4-FFF2-40B4-BE49-F238E27FC236}">
                <a16:creationId xmlns:a16="http://schemas.microsoft.com/office/drawing/2014/main" id="{2F749ADC-9A05-EAD5-5E8A-8C2F49A0C5A3}"/>
              </a:ext>
            </a:extLst>
          </p:cNvPr>
          <p:cNvSpPr txBox="1"/>
          <p:nvPr/>
        </p:nvSpPr>
        <p:spPr>
          <a:xfrm>
            <a:off x="5372545" y="618929"/>
            <a:ext cx="2769989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FF00"/>
                </a:solidFill>
              </a:rPr>
              <a:t>宗經論：專門申論經中某個要旨；如世親普賢的</a:t>
            </a:r>
            <a:r>
              <a:rPr lang="en-US" altLang="zh-CN" sz="2800" b="1" dirty="0">
                <a:solidFill>
                  <a:srgbClr val="FFFF00"/>
                </a:solidFill>
              </a:rPr>
              <a:t>《</a:t>
            </a:r>
            <a:r>
              <a:rPr lang="zh-CN" altLang="en-US" sz="2800" b="1" dirty="0">
                <a:solidFill>
                  <a:srgbClr val="FFFF00"/>
                </a:solidFill>
              </a:rPr>
              <a:t>百法明門</a:t>
            </a:r>
            <a:r>
              <a:rPr lang="zh-TW" altLang="en-US" sz="2800" b="1" dirty="0">
                <a:solidFill>
                  <a:srgbClr val="FFFF00"/>
                </a:solidFill>
              </a:rPr>
              <a:t>論</a:t>
            </a:r>
            <a:r>
              <a:rPr lang="en-US" altLang="zh-CN" sz="2800" b="1" dirty="0">
                <a:solidFill>
                  <a:srgbClr val="FFFF00"/>
                </a:solidFill>
              </a:rPr>
              <a:t>》</a:t>
            </a:r>
            <a:r>
              <a:rPr lang="zh-TW" altLang="en-US" sz="2800" b="1" dirty="0">
                <a:solidFill>
                  <a:srgbClr val="FFFF00"/>
                </a:solidFill>
              </a:rPr>
              <a:t>即為解釋</a:t>
            </a:r>
            <a:r>
              <a:rPr lang="zh-CN" altLang="en-US" sz="2800" b="1" dirty="0">
                <a:solidFill>
                  <a:srgbClr val="FFFF00"/>
                </a:solidFill>
              </a:rPr>
              <a:t>佛所說「一切法無我」這句話</a:t>
            </a:r>
            <a:r>
              <a:rPr lang="zh-TW" altLang="en-US" sz="2800" b="1" dirty="0">
                <a:solidFill>
                  <a:srgbClr val="FFFF00"/>
                </a:solidFill>
              </a:rPr>
              <a:t>而作。</a:t>
            </a: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46A241E7-E8B1-209E-42C6-35CDF88300F0}"/>
              </a:ext>
            </a:extLst>
          </p:cNvPr>
          <p:cNvSpPr txBox="1"/>
          <p:nvPr/>
        </p:nvSpPr>
        <p:spPr>
          <a:xfrm>
            <a:off x="3074606" y="690015"/>
            <a:ext cx="2123658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solidFill>
                  <a:schemeClr val="bg1"/>
                </a:solidFill>
              </a:rPr>
              <a:t>《</a:t>
            </a:r>
            <a:r>
              <a:rPr lang="zh-CN" altLang="en-US" sz="2800" b="1" dirty="0">
                <a:solidFill>
                  <a:schemeClr val="bg1"/>
                </a:solidFill>
              </a:rPr>
              <a:t>百法明門</a:t>
            </a:r>
            <a:r>
              <a:rPr lang="zh-TW" altLang="en-US" sz="2800" b="1" dirty="0">
                <a:solidFill>
                  <a:schemeClr val="bg1"/>
                </a:solidFill>
              </a:rPr>
              <a:t>論</a:t>
            </a:r>
            <a:r>
              <a:rPr lang="en-US" altLang="zh-CN" sz="2800" b="1" dirty="0">
                <a:solidFill>
                  <a:schemeClr val="bg1"/>
                </a:solidFill>
              </a:rPr>
              <a:t>》</a:t>
            </a:r>
            <a:r>
              <a:rPr lang="zh-CN" altLang="en-US" sz="2800" b="1" dirty="0">
                <a:solidFill>
                  <a:schemeClr val="bg1"/>
                </a:solidFill>
              </a:rPr>
              <a:t>：</a:t>
            </a:r>
            <a:endParaRPr lang="en-US" altLang="zh-CN" sz="2800" b="1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如世尊言「一切法無我」。何等一切法？云何為無我？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C136C3A0-7C86-3701-40E3-519B7905CD03}"/>
              </a:ext>
            </a:extLst>
          </p:cNvPr>
          <p:cNvSpPr txBox="1"/>
          <p:nvPr/>
        </p:nvSpPr>
        <p:spPr>
          <a:xfrm>
            <a:off x="694606" y="644389"/>
            <a:ext cx="2123658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一切法者略有五種：一者心法、二者心所有法、三者色法、四者心不相應行法、五者無為法。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11" name="右大括弧 10">
            <a:extLst>
              <a:ext uri="{FF2B5EF4-FFF2-40B4-BE49-F238E27FC236}">
                <a16:creationId xmlns:a16="http://schemas.microsoft.com/office/drawing/2014/main" id="{451A2CFD-DB5A-BA3A-D06C-0BBD66331581}"/>
              </a:ext>
            </a:extLst>
          </p:cNvPr>
          <p:cNvSpPr/>
          <p:nvPr/>
        </p:nvSpPr>
        <p:spPr>
          <a:xfrm rot="16200000">
            <a:off x="7597247" y="-1695455"/>
            <a:ext cx="429495" cy="4199271"/>
          </a:xfrm>
          <a:prstGeom prst="rightBrace">
            <a:avLst/>
          </a:prstGeom>
          <a:ln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47312005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字方塊 5">
            <a:extLst>
              <a:ext uri="{FF2B5EF4-FFF2-40B4-BE49-F238E27FC236}">
                <a16:creationId xmlns:a16="http://schemas.microsoft.com/office/drawing/2014/main" id="{291E34D4-7D7C-A2DA-A0C5-3C31BB4C7FB3}"/>
              </a:ext>
            </a:extLst>
          </p:cNvPr>
          <p:cNvSpPr txBox="1"/>
          <p:nvPr/>
        </p:nvSpPr>
        <p:spPr>
          <a:xfrm>
            <a:off x="9335273" y="646369"/>
            <a:ext cx="1800493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一切法者略有五種：一者心法、二者心所有法、三者色法、四者心不相應行法、五者無為法。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9" name="文字方塊 8">
            <a:extLst>
              <a:ext uri="{FF2B5EF4-FFF2-40B4-BE49-F238E27FC236}">
                <a16:creationId xmlns:a16="http://schemas.microsoft.com/office/drawing/2014/main" id="{E04B41D1-AF06-A15A-7870-DFBD508657DA}"/>
              </a:ext>
            </a:extLst>
          </p:cNvPr>
          <p:cNvSpPr txBox="1"/>
          <p:nvPr/>
        </p:nvSpPr>
        <p:spPr>
          <a:xfrm>
            <a:off x="7319049" y="617723"/>
            <a:ext cx="1800493" cy="5606201"/>
          </a:xfrm>
          <a:prstGeom prst="rect">
            <a:avLst/>
          </a:prstGeom>
          <a:noFill/>
        </p:spPr>
        <p:txBody>
          <a:bodyPr vert="eaVert" wrap="square" rtlCol="0">
            <a:spAutoFit/>
          </a:bodyPr>
          <a:lstStyle/>
          <a:p>
            <a:pPr>
              <a:lnSpc>
                <a:spcPts val="4200"/>
              </a:lnSpc>
            </a:pPr>
            <a:r>
              <a:rPr lang="zh-TW" altLang="en-US" sz="2800" b="1" dirty="0">
                <a:solidFill>
                  <a:schemeClr val="bg1"/>
                </a:solidFill>
              </a:rPr>
              <a:t>一切最勝故，與此相應故，二所現影故，三分位差別故，四所顯示故。如是次第。</a:t>
            </a:r>
            <a:endParaRPr lang="zh-TW" altLang="en-US" sz="2800" b="1" dirty="0">
              <a:solidFill>
                <a:srgbClr val="FFFF00"/>
              </a:solidFill>
            </a:endParaRPr>
          </a:p>
        </p:txBody>
      </p:sp>
      <p:sp>
        <p:nvSpPr>
          <p:cNvPr id="10" name="文字方塊 9">
            <a:extLst>
              <a:ext uri="{FF2B5EF4-FFF2-40B4-BE49-F238E27FC236}">
                <a16:creationId xmlns:a16="http://schemas.microsoft.com/office/drawing/2014/main" id="{EB02AFA0-E1A2-9F02-8D65-57E8616CB62A}"/>
              </a:ext>
            </a:extLst>
          </p:cNvPr>
          <p:cNvSpPr txBox="1"/>
          <p:nvPr/>
        </p:nvSpPr>
        <p:spPr>
          <a:xfrm>
            <a:off x="6446535" y="375934"/>
            <a:ext cx="584775" cy="86409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600" b="1" dirty="0">
                <a:solidFill>
                  <a:srgbClr val="FFFF00"/>
                </a:solidFill>
                <a:latin typeface="SimSun (本文)"/>
              </a:rPr>
              <a:t>心法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1" name="文字方塊 10">
            <a:extLst>
              <a:ext uri="{FF2B5EF4-FFF2-40B4-BE49-F238E27FC236}">
                <a16:creationId xmlns:a16="http://schemas.microsoft.com/office/drawing/2014/main" id="{95F1979B-DE06-38D6-73E7-5AF3B2956E19}"/>
              </a:ext>
            </a:extLst>
          </p:cNvPr>
          <p:cNvSpPr txBox="1"/>
          <p:nvPr/>
        </p:nvSpPr>
        <p:spPr>
          <a:xfrm>
            <a:off x="5600137" y="375934"/>
            <a:ext cx="584775" cy="1454562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TW" altLang="en-US" sz="2600" b="1" dirty="0">
                <a:solidFill>
                  <a:srgbClr val="FFFF00"/>
                </a:solidFill>
                <a:latin typeface="SimSun (本文)"/>
              </a:rPr>
              <a:t>心</a:t>
            </a:r>
            <a:r>
              <a:rPr lang="zh-CN" altLang="en-US" sz="2600" b="1" dirty="0">
                <a:solidFill>
                  <a:srgbClr val="FFFF00"/>
                </a:solidFill>
                <a:latin typeface="SimSun (本文)"/>
              </a:rPr>
              <a:t>所有</a:t>
            </a:r>
            <a:r>
              <a:rPr lang="zh-TW" altLang="en-US" sz="2600" b="1" dirty="0">
                <a:solidFill>
                  <a:srgbClr val="FFFF00"/>
                </a:solidFill>
                <a:latin typeface="SimSun (本文)"/>
              </a:rPr>
              <a:t>法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2" name="文字方塊 11">
            <a:extLst>
              <a:ext uri="{FF2B5EF4-FFF2-40B4-BE49-F238E27FC236}">
                <a16:creationId xmlns:a16="http://schemas.microsoft.com/office/drawing/2014/main" id="{A6430C3F-2885-FA73-26F7-CE2EE31B868E}"/>
              </a:ext>
            </a:extLst>
          </p:cNvPr>
          <p:cNvSpPr txBox="1"/>
          <p:nvPr/>
        </p:nvSpPr>
        <p:spPr>
          <a:xfrm>
            <a:off x="4738940" y="355052"/>
            <a:ext cx="584775" cy="950507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600" b="1" dirty="0">
                <a:solidFill>
                  <a:srgbClr val="FFFF00"/>
                </a:solidFill>
                <a:latin typeface="SimSun (本文)"/>
              </a:rPr>
              <a:t>色</a:t>
            </a:r>
            <a:r>
              <a:rPr lang="zh-TW" altLang="en-US" sz="2600" b="1" dirty="0">
                <a:solidFill>
                  <a:srgbClr val="FFFF00"/>
                </a:solidFill>
                <a:latin typeface="SimSun (本文)"/>
              </a:rPr>
              <a:t>法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3" name="文字方塊 12">
            <a:extLst>
              <a:ext uri="{FF2B5EF4-FFF2-40B4-BE49-F238E27FC236}">
                <a16:creationId xmlns:a16="http://schemas.microsoft.com/office/drawing/2014/main" id="{2BE9B119-CB78-CB61-E208-CD3933D92469}"/>
              </a:ext>
            </a:extLst>
          </p:cNvPr>
          <p:cNvSpPr txBox="1"/>
          <p:nvPr/>
        </p:nvSpPr>
        <p:spPr>
          <a:xfrm>
            <a:off x="3791917" y="333448"/>
            <a:ext cx="584775" cy="216024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600" b="1" dirty="0">
                <a:solidFill>
                  <a:srgbClr val="FFFF00"/>
                </a:solidFill>
                <a:latin typeface="SimSun (本文)"/>
              </a:rPr>
              <a:t>心不相應行</a:t>
            </a:r>
            <a:r>
              <a:rPr lang="zh-TW" altLang="en-US" sz="2600" b="1" dirty="0">
                <a:solidFill>
                  <a:srgbClr val="FFFF00"/>
                </a:solidFill>
                <a:latin typeface="SimSun (本文)"/>
              </a:rPr>
              <a:t>法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4" name="文字方塊 13">
            <a:extLst>
              <a:ext uri="{FF2B5EF4-FFF2-40B4-BE49-F238E27FC236}">
                <a16:creationId xmlns:a16="http://schemas.microsoft.com/office/drawing/2014/main" id="{736155B4-8E7B-08AD-A1CF-0D36E1C728DD}"/>
              </a:ext>
            </a:extLst>
          </p:cNvPr>
          <p:cNvSpPr txBox="1"/>
          <p:nvPr/>
        </p:nvSpPr>
        <p:spPr>
          <a:xfrm>
            <a:off x="2922731" y="333448"/>
            <a:ext cx="584775" cy="1296146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vert="eaVert" wrap="square" rtlCol="0">
            <a:spAutoFit/>
          </a:bodyPr>
          <a:lstStyle/>
          <a:p>
            <a:r>
              <a:rPr lang="zh-CN" altLang="en-US" sz="2600" b="1" dirty="0">
                <a:solidFill>
                  <a:srgbClr val="FFFF00"/>
                </a:solidFill>
                <a:latin typeface="SimSun (本文)"/>
              </a:rPr>
              <a:t>無為</a:t>
            </a:r>
            <a:r>
              <a:rPr lang="zh-TW" altLang="en-US" sz="2600" b="1" dirty="0">
                <a:solidFill>
                  <a:srgbClr val="FFFF00"/>
                </a:solidFill>
                <a:latin typeface="SimSun (本文)"/>
              </a:rPr>
              <a:t>法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5" name="文字方塊 14">
            <a:extLst>
              <a:ext uri="{FF2B5EF4-FFF2-40B4-BE49-F238E27FC236}">
                <a16:creationId xmlns:a16="http://schemas.microsoft.com/office/drawing/2014/main" id="{B841B03F-C36B-D57D-92EC-F318274AFA49}"/>
              </a:ext>
            </a:extLst>
          </p:cNvPr>
          <p:cNvSpPr txBox="1"/>
          <p:nvPr/>
        </p:nvSpPr>
        <p:spPr>
          <a:xfrm>
            <a:off x="6446535" y="5066977"/>
            <a:ext cx="584775" cy="1652043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rgbClr val="FFFF00"/>
                </a:solidFill>
                <a:latin typeface="SimSun (本文)"/>
              </a:rPr>
              <a:t>一切最勝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6" name="文字方塊 15">
            <a:extLst>
              <a:ext uri="{FF2B5EF4-FFF2-40B4-BE49-F238E27FC236}">
                <a16:creationId xmlns:a16="http://schemas.microsoft.com/office/drawing/2014/main" id="{19780137-6618-F44F-08B6-5A3181DB23D8}"/>
              </a:ext>
            </a:extLst>
          </p:cNvPr>
          <p:cNvSpPr txBox="1"/>
          <p:nvPr/>
        </p:nvSpPr>
        <p:spPr>
          <a:xfrm>
            <a:off x="5602914" y="5090119"/>
            <a:ext cx="584775" cy="1652043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rgbClr val="FFFF00"/>
                </a:solidFill>
                <a:latin typeface="SimSun (本文)"/>
              </a:rPr>
              <a:t>與此相應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7" name="文字方塊 16">
            <a:extLst>
              <a:ext uri="{FF2B5EF4-FFF2-40B4-BE49-F238E27FC236}">
                <a16:creationId xmlns:a16="http://schemas.microsoft.com/office/drawing/2014/main" id="{00FA1E23-3A23-F88B-C8A5-E2DB7D2334D0}"/>
              </a:ext>
            </a:extLst>
          </p:cNvPr>
          <p:cNvSpPr txBox="1"/>
          <p:nvPr/>
        </p:nvSpPr>
        <p:spPr>
          <a:xfrm>
            <a:off x="4759293" y="5072416"/>
            <a:ext cx="584775" cy="1652043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rgbClr val="FFFF00"/>
                </a:solidFill>
                <a:latin typeface="SimSun (本文)"/>
              </a:rPr>
              <a:t>二所現影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8" name="文字方塊 17">
            <a:extLst>
              <a:ext uri="{FF2B5EF4-FFF2-40B4-BE49-F238E27FC236}">
                <a16:creationId xmlns:a16="http://schemas.microsoft.com/office/drawing/2014/main" id="{CBF2B184-0EBA-7890-D329-3089D36AEC3A}"/>
              </a:ext>
            </a:extLst>
          </p:cNvPr>
          <p:cNvSpPr txBox="1"/>
          <p:nvPr/>
        </p:nvSpPr>
        <p:spPr>
          <a:xfrm>
            <a:off x="3852109" y="5066978"/>
            <a:ext cx="584775" cy="1652043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rgbClr val="FFFF00"/>
                </a:solidFill>
                <a:latin typeface="SimSun (本文)"/>
              </a:rPr>
              <a:t>三位差別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sp>
        <p:nvSpPr>
          <p:cNvPr id="19" name="文字方塊 18">
            <a:extLst>
              <a:ext uri="{FF2B5EF4-FFF2-40B4-BE49-F238E27FC236}">
                <a16:creationId xmlns:a16="http://schemas.microsoft.com/office/drawing/2014/main" id="{4A17E7D6-E9D0-5F89-5AA0-EE352A99C19C}"/>
              </a:ext>
            </a:extLst>
          </p:cNvPr>
          <p:cNvSpPr txBox="1"/>
          <p:nvPr/>
        </p:nvSpPr>
        <p:spPr>
          <a:xfrm>
            <a:off x="2913110" y="5058595"/>
            <a:ext cx="584775" cy="1652043"/>
          </a:xfrm>
          <a:prstGeom prst="rect">
            <a:avLst/>
          </a:prstGeom>
          <a:noFill/>
          <a:ln>
            <a:noFill/>
          </a:ln>
        </p:spPr>
        <p:txBody>
          <a:bodyPr vert="eaVert" wrap="square" rtlCol="0">
            <a:spAutoFit/>
          </a:bodyPr>
          <a:lstStyle/>
          <a:p>
            <a:r>
              <a:rPr lang="zh-CN" altLang="en-US" sz="2600" dirty="0">
                <a:solidFill>
                  <a:srgbClr val="FFFF00"/>
                </a:solidFill>
                <a:latin typeface="SimSun (本文)"/>
              </a:rPr>
              <a:t>四所顯示</a:t>
            </a:r>
            <a:endParaRPr lang="en-US" altLang="zh-TW" sz="2600" dirty="0">
              <a:solidFill>
                <a:srgbClr val="FFFF00"/>
              </a:solidFill>
              <a:latin typeface="SimSun (本文)"/>
            </a:endParaRPr>
          </a:p>
        </p:txBody>
      </p:sp>
      <p:cxnSp>
        <p:nvCxnSpPr>
          <p:cNvPr id="20" name="直線接點 19">
            <a:extLst>
              <a:ext uri="{FF2B5EF4-FFF2-40B4-BE49-F238E27FC236}">
                <a16:creationId xmlns:a16="http://schemas.microsoft.com/office/drawing/2014/main" id="{351ADC1D-6C34-08C5-6846-77A414A46985}"/>
              </a:ext>
            </a:extLst>
          </p:cNvPr>
          <p:cNvCxnSpPr>
            <a:cxnSpLocks/>
            <a:stCxn id="10" idx="2"/>
            <a:endCxn id="15" idx="0"/>
          </p:cNvCxnSpPr>
          <p:nvPr/>
        </p:nvCxnSpPr>
        <p:spPr>
          <a:xfrm>
            <a:off x="6738923" y="1240031"/>
            <a:ext cx="0" cy="3826946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線接點 20">
            <a:extLst>
              <a:ext uri="{FF2B5EF4-FFF2-40B4-BE49-F238E27FC236}">
                <a16:creationId xmlns:a16="http://schemas.microsoft.com/office/drawing/2014/main" id="{66CE558C-9F92-3340-0729-E3D8964C2EBD}"/>
              </a:ext>
            </a:extLst>
          </p:cNvPr>
          <p:cNvCxnSpPr>
            <a:cxnSpLocks/>
            <a:stCxn id="11" idx="2"/>
            <a:endCxn id="16" idx="0"/>
          </p:cNvCxnSpPr>
          <p:nvPr/>
        </p:nvCxnSpPr>
        <p:spPr>
          <a:xfrm>
            <a:off x="5892525" y="1830496"/>
            <a:ext cx="2777" cy="3259623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線接點 21">
            <a:extLst>
              <a:ext uri="{FF2B5EF4-FFF2-40B4-BE49-F238E27FC236}">
                <a16:creationId xmlns:a16="http://schemas.microsoft.com/office/drawing/2014/main" id="{A796A191-5A4F-0056-0CFB-6D0364A0D55C}"/>
              </a:ext>
            </a:extLst>
          </p:cNvPr>
          <p:cNvCxnSpPr>
            <a:cxnSpLocks/>
            <a:stCxn id="16" idx="0"/>
            <a:endCxn id="10" idx="2"/>
          </p:cNvCxnSpPr>
          <p:nvPr/>
        </p:nvCxnSpPr>
        <p:spPr>
          <a:xfrm flipV="1">
            <a:off x="5895302" y="1240031"/>
            <a:ext cx="843621" cy="3850088"/>
          </a:xfrm>
          <a:prstGeom prst="line">
            <a:avLst/>
          </a:prstGeom>
          <a:ln w="19050">
            <a:solidFill>
              <a:schemeClr val="accent6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線接點 22">
            <a:extLst>
              <a:ext uri="{FF2B5EF4-FFF2-40B4-BE49-F238E27FC236}">
                <a16:creationId xmlns:a16="http://schemas.microsoft.com/office/drawing/2014/main" id="{5851996D-347F-959E-96E6-1A10B91831CD}"/>
              </a:ext>
            </a:extLst>
          </p:cNvPr>
          <p:cNvCxnSpPr>
            <a:cxnSpLocks/>
            <a:stCxn id="12" idx="2"/>
            <a:endCxn id="17" idx="0"/>
          </p:cNvCxnSpPr>
          <p:nvPr/>
        </p:nvCxnSpPr>
        <p:spPr>
          <a:xfrm>
            <a:off x="5031328" y="1305559"/>
            <a:ext cx="20353" cy="3766857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線接點 23">
            <a:extLst>
              <a:ext uri="{FF2B5EF4-FFF2-40B4-BE49-F238E27FC236}">
                <a16:creationId xmlns:a16="http://schemas.microsoft.com/office/drawing/2014/main" id="{155C5A5E-2634-76B6-05B5-A6153C3680B8}"/>
              </a:ext>
            </a:extLst>
          </p:cNvPr>
          <p:cNvCxnSpPr>
            <a:cxnSpLocks/>
            <a:stCxn id="17" idx="0"/>
            <a:endCxn id="10" idx="2"/>
          </p:cNvCxnSpPr>
          <p:nvPr/>
        </p:nvCxnSpPr>
        <p:spPr>
          <a:xfrm flipV="1">
            <a:off x="5051681" y="1240031"/>
            <a:ext cx="1687242" cy="3832385"/>
          </a:xfrm>
          <a:prstGeom prst="line">
            <a:avLst/>
          </a:prstGeom>
          <a:ln w="19050">
            <a:solidFill>
              <a:srgbClr val="00B05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線接點 24">
            <a:extLst>
              <a:ext uri="{FF2B5EF4-FFF2-40B4-BE49-F238E27FC236}">
                <a16:creationId xmlns:a16="http://schemas.microsoft.com/office/drawing/2014/main" id="{5CB2A92F-813D-F566-F3E7-29AB21A6ADA9}"/>
              </a:ext>
            </a:extLst>
          </p:cNvPr>
          <p:cNvCxnSpPr>
            <a:cxnSpLocks/>
            <a:stCxn id="17" idx="0"/>
            <a:endCxn id="11" idx="2"/>
          </p:cNvCxnSpPr>
          <p:nvPr/>
        </p:nvCxnSpPr>
        <p:spPr>
          <a:xfrm flipV="1">
            <a:off x="5051681" y="1830496"/>
            <a:ext cx="840844" cy="3241920"/>
          </a:xfrm>
          <a:prstGeom prst="line">
            <a:avLst/>
          </a:prstGeom>
          <a:ln w="19050">
            <a:solidFill>
              <a:srgbClr val="00B05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線接點 25">
            <a:extLst>
              <a:ext uri="{FF2B5EF4-FFF2-40B4-BE49-F238E27FC236}">
                <a16:creationId xmlns:a16="http://schemas.microsoft.com/office/drawing/2014/main" id="{7560C6CF-C6B2-837E-7CE4-6D38B65D2D94}"/>
              </a:ext>
            </a:extLst>
          </p:cNvPr>
          <p:cNvCxnSpPr>
            <a:cxnSpLocks/>
            <a:stCxn id="13" idx="2"/>
            <a:endCxn id="18" idx="0"/>
          </p:cNvCxnSpPr>
          <p:nvPr/>
        </p:nvCxnSpPr>
        <p:spPr>
          <a:xfrm>
            <a:off x="4084305" y="2493689"/>
            <a:ext cx="60192" cy="2573289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線接點 26">
            <a:extLst>
              <a:ext uri="{FF2B5EF4-FFF2-40B4-BE49-F238E27FC236}">
                <a16:creationId xmlns:a16="http://schemas.microsoft.com/office/drawing/2014/main" id="{C40806D4-D800-2114-0001-AAB8CA340685}"/>
              </a:ext>
            </a:extLst>
          </p:cNvPr>
          <p:cNvCxnSpPr>
            <a:cxnSpLocks/>
            <a:stCxn id="18" idx="0"/>
            <a:endCxn id="10" idx="2"/>
          </p:cNvCxnSpPr>
          <p:nvPr/>
        </p:nvCxnSpPr>
        <p:spPr>
          <a:xfrm flipV="1">
            <a:off x="4144497" y="1240031"/>
            <a:ext cx="2594426" cy="3826947"/>
          </a:xfrm>
          <a:prstGeom prst="line">
            <a:avLst/>
          </a:prstGeom>
          <a:ln w="19050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線接點 27">
            <a:extLst>
              <a:ext uri="{FF2B5EF4-FFF2-40B4-BE49-F238E27FC236}">
                <a16:creationId xmlns:a16="http://schemas.microsoft.com/office/drawing/2014/main" id="{2D12160C-F6F4-8CAB-433A-B07B1049B3D2}"/>
              </a:ext>
            </a:extLst>
          </p:cNvPr>
          <p:cNvCxnSpPr>
            <a:cxnSpLocks/>
            <a:stCxn id="18" idx="0"/>
            <a:endCxn id="11" idx="2"/>
          </p:cNvCxnSpPr>
          <p:nvPr/>
        </p:nvCxnSpPr>
        <p:spPr>
          <a:xfrm flipV="1">
            <a:off x="4144497" y="1830496"/>
            <a:ext cx="1748028" cy="3236482"/>
          </a:xfrm>
          <a:prstGeom prst="line">
            <a:avLst/>
          </a:prstGeom>
          <a:ln w="19050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線接點 28">
            <a:extLst>
              <a:ext uri="{FF2B5EF4-FFF2-40B4-BE49-F238E27FC236}">
                <a16:creationId xmlns:a16="http://schemas.microsoft.com/office/drawing/2014/main" id="{F030FEA5-6864-5E3B-725A-5CBA6EC0F7F9}"/>
              </a:ext>
            </a:extLst>
          </p:cNvPr>
          <p:cNvCxnSpPr>
            <a:cxnSpLocks/>
            <a:stCxn id="18" idx="0"/>
            <a:endCxn id="12" idx="2"/>
          </p:cNvCxnSpPr>
          <p:nvPr/>
        </p:nvCxnSpPr>
        <p:spPr>
          <a:xfrm flipV="1">
            <a:off x="4144497" y="1305559"/>
            <a:ext cx="886831" cy="3761419"/>
          </a:xfrm>
          <a:prstGeom prst="line">
            <a:avLst/>
          </a:prstGeom>
          <a:ln w="19050">
            <a:solidFill>
              <a:srgbClr val="FF0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線接點 29">
            <a:extLst>
              <a:ext uri="{FF2B5EF4-FFF2-40B4-BE49-F238E27FC236}">
                <a16:creationId xmlns:a16="http://schemas.microsoft.com/office/drawing/2014/main" id="{15ECE5D0-C597-6B58-0BD3-97D5FDEE629F}"/>
              </a:ext>
            </a:extLst>
          </p:cNvPr>
          <p:cNvCxnSpPr>
            <a:cxnSpLocks/>
            <a:stCxn id="14" idx="2"/>
            <a:endCxn id="19" idx="0"/>
          </p:cNvCxnSpPr>
          <p:nvPr/>
        </p:nvCxnSpPr>
        <p:spPr>
          <a:xfrm flipH="1">
            <a:off x="3205498" y="1629594"/>
            <a:ext cx="9621" cy="3429001"/>
          </a:xfrm>
          <a:prstGeom prst="line">
            <a:avLst/>
          </a:prstGeom>
          <a:ln w="190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線接點 30">
            <a:extLst>
              <a:ext uri="{FF2B5EF4-FFF2-40B4-BE49-F238E27FC236}">
                <a16:creationId xmlns:a16="http://schemas.microsoft.com/office/drawing/2014/main" id="{A420C88F-1D4E-5B25-6300-8C57D6832FE8}"/>
              </a:ext>
            </a:extLst>
          </p:cNvPr>
          <p:cNvCxnSpPr>
            <a:cxnSpLocks/>
            <a:stCxn id="19" idx="0"/>
            <a:endCxn id="10" idx="2"/>
          </p:cNvCxnSpPr>
          <p:nvPr/>
        </p:nvCxnSpPr>
        <p:spPr>
          <a:xfrm flipV="1">
            <a:off x="3205498" y="1240031"/>
            <a:ext cx="3533425" cy="3818564"/>
          </a:xfrm>
          <a:prstGeom prst="line">
            <a:avLst/>
          </a:prstGeom>
          <a:ln w="19050">
            <a:solidFill>
              <a:srgbClr val="00B0F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線接點 31">
            <a:extLst>
              <a:ext uri="{FF2B5EF4-FFF2-40B4-BE49-F238E27FC236}">
                <a16:creationId xmlns:a16="http://schemas.microsoft.com/office/drawing/2014/main" id="{35A1A891-5BA2-D7F7-EA4A-066A4BD08AF0}"/>
              </a:ext>
            </a:extLst>
          </p:cNvPr>
          <p:cNvCxnSpPr>
            <a:cxnSpLocks/>
            <a:stCxn id="19" idx="0"/>
            <a:endCxn id="11" idx="2"/>
          </p:cNvCxnSpPr>
          <p:nvPr/>
        </p:nvCxnSpPr>
        <p:spPr>
          <a:xfrm flipV="1">
            <a:off x="3205498" y="1830496"/>
            <a:ext cx="2687027" cy="3228099"/>
          </a:xfrm>
          <a:prstGeom prst="line">
            <a:avLst/>
          </a:prstGeom>
          <a:ln w="19050">
            <a:solidFill>
              <a:srgbClr val="00B0F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線接點 32">
            <a:extLst>
              <a:ext uri="{FF2B5EF4-FFF2-40B4-BE49-F238E27FC236}">
                <a16:creationId xmlns:a16="http://schemas.microsoft.com/office/drawing/2014/main" id="{8BF8D0EB-B729-10D5-5406-59AD28F2F8D6}"/>
              </a:ext>
            </a:extLst>
          </p:cNvPr>
          <p:cNvCxnSpPr>
            <a:cxnSpLocks/>
            <a:stCxn id="19" idx="0"/>
            <a:endCxn id="12" idx="2"/>
          </p:cNvCxnSpPr>
          <p:nvPr/>
        </p:nvCxnSpPr>
        <p:spPr>
          <a:xfrm flipV="1">
            <a:off x="3205498" y="1305559"/>
            <a:ext cx="1825830" cy="3753036"/>
          </a:xfrm>
          <a:prstGeom prst="line">
            <a:avLst/>
          </a:prstGeom>
          <a:ln w="19050">
            <a:solidFill>
              <a:srgbClr val="00B0F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線接點 33">
            <a:extLst>
              <a:ext uri="{FF2B5EF4-FFF2-40B4-BE49-F238E27FC236}">
                <a16:creationId xmlns:a16="http://schemas.microsoft.com/office/drawing/2014/main" id="{E5112143-1C9D-98D1-EFE6-F84D26B8F298}"/>
              </a:ext>
            </a:extLst>
          </p:cNvPr>
          <p:cNvCxnSpPr>
            <a:cxnSpLocks/>
            <a:stCxn id="19" idx="0"/>
            <a:endCxn id="13" idx="2"/>
          </p:cNvCxnSpPr>
          <p:nvPr/>
        </p:nvCxnSpPr>
        <p:spPr>
          <a:xfrm flipV="1">
            <a:off x="3205498" y="2493689"/>
            <a:ext cx="878807" cy="2564906"/>
          </a:xfrm>
          <a:prstGeom prst="line">
            <a:avLst/>
          </a:prstGeom>
          <a:ln w="19050">
            <a:solidFill>
              <a:srgbClr val="00B0F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匾額 1" descr="佛學概要十四講表 習講">
            <a:extLst>
              <a:ext uri="{FF2B5EF4-FFF2-40B4-BE49-F238E27FC236}">
                <a16:creationId xmlns:a16="http://schemas.microsoft.com/office/drawing/2014/main" id="{F863D16A-9D44-4291-B22F-CC4AE86D2917}"/>
              </a:ext>
            </a:extLst>
          </p:cNvPr>
          <p:cNvSpPr/>
          <p:nvPr/>
        </p:nvSpPr>
        <p:spPr>
          <a:xfrm>
            <a:off x="11180341" y="153430"/>
            <a:ext cx="792088" cy="6552728"/>
          </a:xfrm>
          <a:prstGeom prst="plaqu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dirty="0"/>
              <a:t>德行課程三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佛經選讀</a:t>
            </a:r>
            <a:endParaRPr lang="en-US" altLang="zh-CN" dirty="0"/>
          </a:p>
          <a:p>
            <a:pPr algn="ctr"/>
            <a:endParaRPr lang="en-US" altLang="zh-CN" dirty="0"/>
          </a:p>
          <a:p>
            <a:pPr algn="ctr"/>
            <a:r>
              <a:rPr lang="zh-CN" altLang="en-US" dirty="0"/>
              <a:t>第一講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469282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4.8|58.5|12.2|20.3|3.9|9|6.6|162.8|12.6|254.6|6.3|81.2|12.4|13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169|44.3|6.4|6.2|119.9|82.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6|48.7|84.5|22.3|18.7|76.6|32.5|23.3|23.9|73.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4.7|2.3|2.5|1.5|101.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2|205.4|0.8|28.3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6.6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5.9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5.6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2.5"/>
</p:tagLst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2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3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4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5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6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7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8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19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0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24001</TotalTime>
  <Words>2242</Words>
  <Application>Microsoft Macintosh PowerPoint</Application>
  <PresentationFormat>Custom</PresentationFormat>
  <Paragraphs>357</Paragraphs>
  <Slides>20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SimSun (本文)</vt:lpstr>
      <vt:lpstr>Arial</vt:lpstr>
      <vt:lpstr>Calibri</vt:lpstr>
      <vt:lpstr>Times New Roman</vt:lpstr>
      <vt:lpstr>Office 主题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Administrator</dc:creator>
  <cp:lastModifiedBy>Shengmiao</cp:lastModifiedBy>
  <cp:revision>671</cp:revision>
  <dcterms:created xsi:type="dcterms:W3CDTF">2019-12-17T19:51:00Z</dcterms:created>
  <dcterms:modified xsi:type="dcterms:W3CDTF">2026-10-20T20:44:30Z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2052-11.1.0.9513</vt:lpwstr>
  </property>
</Properties>
</file>