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23"/>
  </p:notesMasterIdLst>
  <p:sldIdLst>
    <p:sldId id="256" r:id="rId2"/>
    <p:sldId id="257" r:id="rId3"/>
    <p:sldId id="259" r:id="rId4"/>
    <p:sldId id="260" r:id="rId5"/>
    <p:sldId id="267" r:id="rId6"/>
    <p:sldId id="266" r:id="rId7"/>
    <p:sldId id="261" r:id="rId8"/>
    <p:sldId id="262" r:id="rId9"/>
    <p:sldId id="263" r:id="rId10"/>
    <p:sldId id="264" r:id="rId11"/>
    <p:sldId id="265" r:id="rId12"/>
    <p:sldId id="258"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8907" autoAdjust="0"/>
  </p:normalViewPr>
  <p:slideViewPr>
    <p:cSldViewPr snapToGrid="0">
      <p:cViewPr varScale="1">
        <p:scale>
          <a:sx n="44" d="100"/>
          <a:sy n="44" d="100"/>
        </p:scale>
        <p:origin x="1710" y="3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28/11/2018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a:t>
            </a:fld>
            <a:endParaRPr lang="en-GB"/>
          </a:p>
        </p:txBody>
      </p:sp>
    </p:spTree>
    <p:extLst>
      <p:ext uri="{BB962C8B-B14F-4D97-AF65-F5344CB8AC3E}">
        <p14:creationId xmlns:p14="http://schemas.microsoft.com/office/powerpoint/2010/main" val="420083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 other conditions are necessary.</a:t>
            </a:r>
            <a:r>
              <a:rPr lang="en-GB" baseline="0" dirty="0" smtClean="0"/>
              <a:t> If these six conditions exist and continue over a period of time, this is sufficient. The process of constructive personality change will follow</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a:t>
            </a:fld>
            <a:endParaRPr lang="en-GB"/>
          </a:p>
        </p:txBody>
      </p:sp>
    </p:spTree>
    <p:extLst>
      <p:ext uri="{BB962C8B-B14F-4D97-AF65-F5344CB8AC3E}">
        <p14:creationId xmlns:p14="http://schemas.microsoft.com/office/powerpoint/2010/main" val="2537282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5</a:t>
            </a:fld>
            <a:endParaRPr lang="en-GB"/>
          </a:p>
        </p:txBody>
      </p:sp>
    </p:spTree>
    <p:extLst>
      <p:ext uri="{BB962C8B-B14F-4D97-AF65-F5344CB8AC3E}">
        <p14:creationId xmlns:p14="http://schemas.microsoft.com/office/powerpoint/2010/main" val="453366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see Pete Sanders: Tribes</a:t>
            </a:r>
            <a:r>
              <a:rPr lang="en-GB" baseline="0" dirty="0" smtClean="0"/>
              <a:t> of the Person-Centred Nation for a further discussion on PC approaches</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8</a:t>
            </a:fld>
            <a:endParaRPr lang="en-GB"/>
          </a:p>
        </p:txBody>
      </p:sp>
    </p:spTree>
    <p:extLst>
      <p:ext uri="{BB962C8B-B14F-4D97-AF65-F5344CB8AC3E}">
        <p14:creationId xmlns:p14="http://schemas.microsoft.com/office/powerpoint/2010/main" val="1137916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seems to happen in therapeutic relationships characterised by a depth of relating facilitated by high levels of trust, therapist congruence and ability to stay with processing in the present. Another view is that presence is another condition of successful therapy, but may not be necessary.</a:t>
            </a:r>
          </a:p>
          <a:p>
            <a:r>
              <a:rPr lang="en-GB" baseline="0" dirty="0" smtClean="0"/>
              <a:t>Others take Rogers quote to emphasise the point, central to Client-Centred Therapy, that it is the </a:t>
            </a:r>
            <a:r>
              <a:rPr lang="en-GB" i="1" baseline="0" dirty="0" smtClean="0"/>
              <a:t>relationship</a:t>
            </a:r>
            <a:r>
              <a:rPr lang="en-GB" i="0" baseline="0" dirty="0" smtClean="0"/>
              <a:t> that is key, not the skills or abilities of the therapist, and furthermore, that this relationship Is </a:t>
            </a:r>
            <a:r>
              <a:rPr lang="en-GB" i="1" baseline="0" dirty="0" smtClean="0"/>
              <a:t>co-created</a:t>
            </a:r>
            <a:r>
              <a:rPr lang="en-GB" i="0" baseline="0" dirty="0" smtClean="0"/>
              <a:t> by the therapist and the client.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10</a:t>
            </a:fld>
            <a:endParaRPr lang="en-GB"/>
          </a:p>
        </p:txBody>
      </p:sp>
    </p:spTree>
    <p:extLst>
      <p:ext uri="{BB962C8B-B14F-4D97-AF65-F5344CB8AC3E}">
        <p14:creationId xmlns:p14="http://schemas.microsoft.com/office/powerpoint/2010/main" val="3695444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CBT and Psychodynamic and perhaps</a:t>
            </a:r>
            <a:r>
              <a:rPr lang="en-GB" baseline="0" dirty="0" smtClean="0"/>
              <a:t> the differences in the counsellor role within these different approaches.</a:t>
            </a:r>
          </a:p>
          <a:p>
            <a:endParaRPr lang="en-GB" baseline="0" dirty="0" smtClean="0"/>
          </a:p>
          <a:p>
            <a:r>
              <a:rPr lang="en-GB" baseline="0" dirty="0" smtClean="0"/>
              <a:t>Therapy is created within the relationship between the Counsellor and Client. The counsellor is not seen as the expert, rather they are enabling the client to take control of their lives and recognise the experts that they already are.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11</a:t>
            </a:fld>
            <a:endParaRPr lang="en-GB"/>
          </a:p>
        </p:txBody>
      </p:sp>
    </p:spTree>
    <p:extLst>
      <p:ext uri="{BB962C8B-B14F-4D97-AF65-F5344CB8AC3E}">
        <p14:creationId xmlns:p14="http://schemas.microsoft.com/office/powerpoint/2010/main" val="3652707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person is forward-moving,</a:t>
            </a:r>
            <a:r>
              <a:rPr lang="en-GB" baseline="0" dirty="0" smtClean="0"/>
              <a:t> constructive, realistic and trustworthy</a:t>
            </a:r>
          </a:p>
          <a:p>
            <a:endParaRPr lang="en-GB" baseline="0" dirty="0" smtClean="0"/>
          </a:p>
          <a:p>
            <a:r>
              <a:rPr lang="en-GB" baseline="0" dirty="0" smtClean="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12</a:t>
            </a:fld>
            <a:endParaRPr lang="en-GB"/>
          </a:p>
        </p:txBody>
      </p:sp>
    </p:spTree>
    <p:extLst>
      <p:ext uri="{BB962C8B-B14F-4D97-AF65-F5344CB8AC3E}">
        <p14:creationId xmlns:p14="http://schemas.microsoft.com/office/powerpoint/2010/main" val="148100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the beginning of life, the individual is fully congruent</a:t>
            </a:r>
            <a:r>
              <a:rPr lang="en-GB" baseline="0" dirty="0" smtClean="0"/>
              <a:t> (able to admit all experience into awareness without distortion)</a:t>
            </a:r>
          </a:p>
          <a:p>
            <a:r>
              <a:rPr lang="en-GB" baseline="0" dirty="0" smtClean="0"/>
              <a:t>Later, the person meets disapproval, rejection or other threat and experiences anxiety</a:t>
            </a:r>
          </a:p>
          <a:p>
            <a:r>
              <a:rPr lang="en-GB" baseline="0" dirty="0" smtClean="0"/>
              <a:t>The formation of the self-concept becomes conditioned by these negative experiences, and the person internalises negative judgements about him or herself</a:t>
            </a:r>
          </a:p>
          <a:p>
            <a:r>
              <a:rPr lang="en-GB" baseline="0" dirty="0" smtClean="0"/>
              <a:t>This conditioned self concept becomes reinforced by further experiences, and the person becomes alienated from their “true Self”</a:t>
            </a:r>
          </a:p>
          <a:p>
            <a:endParaRPr lang="en-GB" baseline="0" dirty="0" smtClean="0"/>
          </a:p>
          <a:p>
            <a:r>
              <a:rPr lang="en-GB" baseline="0" dirty="0" smtClean="0"/>
              <a:t>Locus of Evaluation: When people were making judgements about their </a:t>
            </a:r>
            <a:r>
              <a:rPr lang="en-GB" baseline="0" dirty="0" err="1" smtClean="0"/>
              <a:t>isues</a:t>
            </a:r>
            <a:r>
              <a:rPr lang="en-GB" baseline="0" dirty="0" smtClean="0"/>
              <a:t> and people, they were guided either by the values they had previously introjected from others or by their own valuing process. Where people relied heavily on the values of </a:t>
            </a:r>
            <a:r>
              <a:rPr lang="en-GB" baseline="0" dirty="0" err="1" smtClean="0"/>
              <a:t>thers</a:t>
            </a:r>
            <a:r>
              <a:rPr lang="en-GB" baseline="0" dirty="0" smtClean="0"/>
              <a:t>, Rogers described them as experiencing an external locus of evaluation and when they were able to be more reliant on their own “</a:t>
            </a:r>
            <a:r>
              <a:rPr lang="en-GB" baseline="0" dirty="0" err="1" smtClean="0"/>
              <a:t>prganismic</a:t>
            </a:r>
            <a:r>
              <a:rPr lang="en-GB" baseline="0" dirty="0" smtClean="0"/>
              <a:t> valuing process”  he described them as having an “internal locus of evaluation”.</a:t>
            </a:r>
          </a:p>
          <a:p>
            <a:endParaRPr lang="en-GB" baseline="0" dirty="0" smtClean="0"/>
          </a:p>
          <a:p>
            <a:r>
              <a:rPr lang="en-GB" baseline="0" dirty="0" smtClean="0"/>
              <a:t>The term Rogers chose for introjected values was “conditions of worth”. He argued that we are brought into the world with two related needs. The first of these is the need to develop positive self-regard through the formation of a constructive self-concept. The second need is to experience unconditional positive regard from those in our environment on whom we depend for survival. It is through experience and feedback from the environment that we develop a self-concept, and where this feedback is positive and constructive, our self concept will enable us positively to value our self-worth. </a:t>
            </a:r>
          </a:p>
          <a:p>
            <a:r>
              <a:rPr lang="en-GB" baseline="0" dirty="0" smtClean="0"/>
              <a:t>Where our experiences, feelings and behaviour are accepted, understood and valued positively by those on </a:t>
            </a:r>
            <a:r>
              <a:rPr lang="en-GB" baseline="0" dirty="0" err="1" smtClean="0"/>
              <a:t>whome</a:t>
            </a:r>
            <a:r>
              <a:rPr lang="en-GB" baseline="0" dirty="0" smtClean="0"/>
              <a:t> we depend, our needs for positive self-regard and for positive regard are met.</a:t>
            </a:r>
          </a:p>
          <a:p>
            <a:r>
              <a:rPr lang="en-GB" baseline="0" dirty="0" smtClean="0"/>
              <a:t>Because the need to experience PR from others is so great, we will sometimes accept the values and judgements of others even when those values and judgements contradict our own experience. </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15</a:t>
            </a:fld>
            <a:endParaRPr lang="en-GB"/>
          </a:p>
        </p:txBody>
      </p:sp>
    </p:spTree>
    <p:extLst>
      <p:ext uri="{BB962C8B-B14F-4D97-AF65-F5344CB8AC3E}">
        <p14:creationId xmlns:p14="http://schemas.microsoft.com/office/powerpoint/2010/main" val="915322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Reaching out to another person,</a:t>
            </a:r>
            <a:r>
              <a:rPr lang="en-GB" baseline="0" dirty="0" smtClean="0"/>
              <a:t> trying to capture something of the feeling and </a:t>
            </a:r>
            <a:r>
              <a:rPr lang="en-GB" baseline="0" dirty="0" err="1" smtClean="0"/>
              <a:t>meaing</a:t>
            </a:r>
            <a:r>
              <a:rPr lang="en-GB" baseline="0" dirty="0" smtClean="0"/>
              <a:t> of a person’s experience. It is not just listening.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16</a:t>
            </a:fld>
            <a:endParaRPr lang="en-GB"/>
          </a:p>
        </p:txBody>
      </p:sp>
    </p:spTree>
    <p:extLst>
      <p:ext uri="{BB962C8B-B14F-4D97-AF65-F5344CB8AC3E}">
        <p14:creationId xmlns:p14="http://schemas.microsoft.com/office/powerpoint/2010/main" val="1598419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a:t>
            </a:r>
            <a:r>
              <a:rPr lang="en-GB" dirty="0" err="1" smtClean="0"/>
              <a:t>Gendlin</a:t>
            </a:r>
            <a:r>
              <a:rPr lang="en-GB" dirty="0" smtClean="0"/>
              <a:t>, human life is an interplay between the rich, intricate sensed</a:t>
            </a:r>
            <a:r>
              <a:rPr lang="en-GB" baseline="0" dirty="0" smtClean="0"/>
              <a:t> experience of our situations and the concepts which we employ to articulate those situations.</a:t>
            </a:r>
          </a:p>
          <a:p>
            <a:r>
              <a:rPr lang="en-GB" baseline="0" dirty="0" smtClean="0"/>
              <a:t>It is an interaction between </a:t>
            </a:r>
            <a:r>
              <a:rPr lang="en-GB" i="1" baseline="0" dirty="0" smtClean="0"/>
              <a:t>this</a:t>
            </a:r>
            <a:r>
              <a:rPr lang="en-GB" i="0" baseline="0" dirty="0" smtClean="0"/>
              <a:t> – my immediate sensed experience now, and the forms or concepts in terms of which I express it. We can articulate that a bit, just by saying “ I feel something there” and that is already to draw it a little into the realm of the explicit. But </a:t>
            </a:r>
            <a:r>
              <a:rPr lang="en-GB" i="1" baseline="0" dirty="0" smtClean="0"/>
              <a:t>what </a:t>
            </a:r>
            <a:r>
              <a:rPr lang="en-GB" i="0" baseline="0" dirty="0" smtClean="0"/>
              <a:t> it is cannot yet be said. Like the poet trying to finish off the last line of a poem. There is a physically felt sense that these endings are not right. In order to get a satisfactory ending (and it may never come), the poet has to stay with the felt sense of what is needed, and </a:t>
            </a:r>
            <a:r>
              <a:rPr lang="en-GB" i="1" baseline="0" dirty="0" smtClean="0"/>
              <a:t>wait </a:t>
            </a:r>
            <a:r>
              <a:rPr lang="en-GB" i="0" baseline="0" dirty="0" smtClean="0"/>
              <a:t>for what may come.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17</a:t>
            </a:fld>
            <a:endParaRPr lang="en-GB"/>
          </a:p>
        </p:txBody>
      </p:sp>
    </p:spTree>
    <p:extLst>
      <p:ext uri="{BB962C8B-B14F-4D97-AF65-F5344CB8AC3E}">
        <p14:creationId xmlns:p14="http://schemas.microsoft.com/office/powerpoint/2010/main" val="529961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a:t>
            </a:r>
            <a:r>
              <a:rPr lang="en-GB" baseline="0" dirty="0" smtClean="0"/>
              <a:t> example someone relates effectively to practical issues in the external world, but avoids giving any attention to how external events strike them, how they feel about things, what things mean to them. The person’s attention skips the phase of interaction with their immediate experiencing, jumping from one event to another. </a:t>
            </a:r>
            <a:r>
              <a:rPr lang="en-GB" baseline="0" dirty="0" err="1" smtClean="0"/>
              <a:t>Gendlin</a:t>
            </a:r>
            <a:r>
              <a:rPr lang="en-GB" baseline="0" dirty="0" smtClean="0"/>
              <a:t> calls this “process skipping”</a:t>
            </a:r>
          </a:p>
          <a:p>
            <a:r>
              <a:rPr lang="en-GB" baseline="0" dirty="0" smtClean="0"/>
              <a:t>Repetitive emotions. So an individual might be very much involved in their emotions, but are unable to stand back sufficiently to process them. There is, for example just </a:t>
            </a:r>
            <a:r>
              <a:rPr lang="en-GB" i="1" baseline="0" dirty="0" smtClean="0"/>
              <a:t>this rage</a:t>
            </a:r>
            <a:r>
              <a:rPr lang="en-GB" i="0" baseline="0" dirty="0" smtClean="0"/>
              <a:t> but we can’t work with it, differentiate it, relate to it. Again the </a:t>
            </a:r>
            <a:r>
              <a:rPr lang="en-GB" i="1" baseline="0" dirty="0" smtClean="0"/>
              <a:t>interaction </a:t>
            </a:r>
            <a:r>
              <a:rPr lang="en-GB" i="0" baseline="0" dirty="0" smtClean="0"/>
              <a:t>process between experiencing and understanding is not there.</a:t>
            </a:r>
          </a:p>
          <a:p>
            <a:endParaRPr lang="en-GB" i="0" baseline="0" dirty="0" smtClean="0"/>
          </a:p>
          <a:p>
            <a:r>
              <a:rPr lang="en-GB" i="0" baseline="0" dirty="0" smtClean="0"/>
              <a:t>The most important aspect of the interactional process for human beings lies in our interactions with other people. When we are with another person we are different from the way we are on our own, even if the other person simply listens in silence. When we are troubled there is often the impulse simply to talk to another human being, and their mere </a:t>
            </a:r>
            <a:r>
              <a:rPr lang="en-GB" i="0" baseline="0" dirty="0" err="1" smtClean="0"/>
              <a:t>prensence</a:t>
            </a:r>
            <a:r>
              <a:rPr lang="en-GB" i="0" baseline="0" dirty="0" smtClean="0"/>
              <a:t> can help, so long as they do not </a:t>
            </a:r>
            <a:r>
              <a:rPr lang="en-GB" i="1" baseline="0" dirty="0" smtClean="0"/>
              <a:t>block</a:t>
            </a:r>
            <a:r>
              <a:rPr lang="en-GB" i="0" baseline="0" dirty="0" smtClean="0"/>
              <a:t> the natural process of healing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18</a:t>
            </a:fld>
            <a:endParaRPr lang="en-GB"/>
          </a:p>
        </p:txBody>
      </p:sp>
    </p:spTree>
    <p:extLst>
      <p:ext uri="{BB962C8B-B14F-4D97-AF65-F5344CB8AC3E}">
        <p14:creationId xmlns:p14="http://schemas.microsoft.com/office/powerpoint/2010/main" val="3135949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err="1" smtClean="0"/>
              <a:t>ie.e</a:t>
            </a:r>
            <a:r>
              <a:rPr lang="en-GB" baseline="0" dirty="0" smtClean="0"/>
              <a:t> acceptance, welcoming, listening analogous to person-centred conditions</a:t>
            </a:r>
          </a:p>
          <a:p>
            <a:pPr marL="228600" indent="-228600">
              <a:buAutoNum type="arabicPeriod"/>
            </a:pPr>
            <a:r>
              <a:rPr lang="en-GB" baseline="0" dirty="0" smtClean="0"/>
              <a:t>The explicit and implicit</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19</a:t>
            </a:fld>
            <a:endParaRPr lang="en-GB"/>
          </a:p>
        </p:txBody>
      </p:sp>
    </p:spTree>
    <p:extLst>
      <p:ext uri="{BB962C8B-B14F-4D97-AF65-F5344CB8AC3E}">
        <p14:creationId xmlns:p14="http://schemas.microsoft.com/office/powerpoint/2010/main" val="55815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Thus, bodily experiencing not only contains information about the felt meaning of situations,</a:t>
            </a:r>
            <a:r>
              <a:rPr lang="en-GB" baseline="0" dirty="0" smtClean="0"/>
              <a:t> but also is an implying of next steps – what </a:t>
            </a:r>
            <a:r>
              <a:rPr lang="en-GB" i="1" baseline="0" dirty="0" smtClean="0"/>
              <a:t>it is moving toward or becoming</a:t>
            </a:r>
            <a:r>
              <a:rPr lang="en-GB" i="0" baseline="0" dirty="0" smtClean="0"/>
              <a:t> </a:t>
            </a:r>
            <a:r>
              <a:rPr lang="en-GB" i="0" baseline="0" dirty="0" err="1" smtClean="0"/>
              <a:t>Gendlin</a:t>
            </a:r>
            <a:r>
              <a:rPr lang="en-GB" i="0" baseline="0" dirty="0" smtClean="0"/>
              <a:t> calls this the </a:t>
            </a:r>
            <a:r>
              <a:rPr lang="en-GB" i="1" baseline="0" dirty="0" smtClean="0"/>
              <a:t>life forward direction</a:t>
            </a:r>
            <a:r>
              <a:rPr lang="en-GB" i="0" baseline="0" dirty="0" smtClean="0"/>
              <a:t>.</a:t>
            </a:r>
          </a:p>
          <a:p>
            <a:r>
              <a:rPr lang="en-GB" i="0" baseline="0" dirty="0" smtClean="0"/>
              <a:t>When our life feels stuck, blocked or stagnant, the living body implicates or discloses something further, something needed, yet to happen.</a:t>
            </a:r>
          </a:p>
          <a:p>
            <a:r>
              <a:rPr lang="en-GB" i="0" baseline="0" dirty="0" smtClean="0"/>
              <a:t>In any human process there is an implicit implying of what is to come next.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20</a:t>
            </a:fld>
            <a:endParaRPr lang="en-GB"/>
          </a:p>
        </p:txBody>
      </p:sp>
    </p:spTree>
    <p:extLst>
      <p:ext uri="{BB962C8B-B14F-4D97-AF65-F5344CB8AC3E}">
        <p14:creationId xmlns:p14="http://schemas.microsoft.com/office/powerpoint/2010/main" val="310724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60559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951534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379588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3848766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27558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36738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3691340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843874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
        <p:nvSpPr>
          <p:cNvPr id="5" name="Date Placeholder 4"/>
          <p:cNvSpPr>
            <a:spLocks noGrp="1"/>
          </p:cNvSpPr>
          <p:nvPr>
            <p:ph type="dt" sz="half" idx="10"/>
          </p:nvPr>
        </p:nvSpPr>
        <p:spPr/>
        <p:txBody>
          <a:bodyPr/>
          <a:lstStyle/>
          <a:p>
            <a:fld id="{54D74ED2-B333-4417-BA6F-4C81CD7DC7CD}" type="datetimeFigureOut">
              <a:rPr lang="en-GB" smtClean="0"/>
              <a:pPr/>
              <a:t>28/11/2018</a:t>
            </a:fld>
            <a:endParaRPr lang="en-GB"/>
          </a:p>
        </p:txBody>
      </p:sp>
    </p:spTree>
    <p:extLst>
      <p:ext uri="{BB962C8B-B14F-4D97-AF65-F5344CB8AC3E}">
        <p14:creationId xmlns:p14="http://schemas.microsoft.com/office/powerpoint/2010/main" val="2598352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50922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71642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231617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98023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2819530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575954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val="1134229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D74ED2-B333-4417-BA6F-4C81CD7DC7CD}" type="datetimeFigureOut">
              <a:rPr lang="en-GB" smtClean="0"/>
              <a:pPr/>
              <a:t>28/11/2018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08C5CDE-40C9-4B3C-9CDE-4DFF0740A170}" type="slidenum">
              <a:rPr lang="en-GB" smtClean="0"/>
              <a:pPr/>
              <a:t>‹#›</a:t>
            </a:fld>
            <a:endParaRPr lang="en-GB"/>
          </a:p>
        </p:txBody>
      </p:sp>
    </p:spTree>
    <p:extLst>
      <p:ext uri="{BB962C8B-B14F-4D97-AF65-F5344CB8AC3E}">
        <p14:creationId xmlns:p14="http://schemas.microsoft.com/office/powerpoint/2010/main" val="2465405792"/>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2oiyDOoV4cc"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Person-Centred Counselling</a:t>
            </a:r>
            <a:endParaRPr lang="en-GB" dirty="0"/>
          </a:p>
        </p:txBody>
      </p:sp>
      <p:sp>
        <p:nvSpPr>
          <p:cNvPr id="3" name="Subtitle 2"/>
          <p:cNvSpPr>
            <a:spLocks noGrp="1"/>
          </p:cNvSpPr>
          <p:nvPr>
            <p:ph type="subTitle" idx="1"/>
          </p:nvPr>
        </p:nvSpPr>
        <p:spPr/>
        <p:txBody>
          <a:bodyPr>
            <a:normAutofit/>
          </a:bodyPr>
          <a:lstStyle/>
          <a:p>
            <a:r>
              <a:rPr lang="en-GB" dirty="0" smtClean="0"/>
              <a:t>Please take a look at</a:t>
            </a:r>
          </a:p>
          <a:p>
            <a:r>
              <a:rPr lang="en-GB" dirty="0" smtClean="0"/>
              <a:t>“The Tribes of the Person-Centred Nation” Edited by Pete Sanders</a:t>
            </a:r>
          </a:p>
        </p:txBody>
      </p:sp>
    </p:spTree>
    <p:extLst>
      <p:ext uri="{BB962C8B-B14F-4D97-AF65-F5344CB8AC3E}">
        <p14:creationId xmlns:p14="http://schemas.microsoft.com/office/powerpoint/2010/main" val="21070034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become familiar with the “tribes” of Person-Centred Counselling</a:t>
            </a:r>
          </a:p>
          <a:p>
            <a:r>
              <a:rPr lang="en-GB" dirty="0" smtClean="0"/>
              <a:t>To have an understanding of the fundamental concepts within the approach</a:t>
            </a:r>
          </a:p>
          <a:p>
            <a:r>
              <a:rPr lang="en-GB" dirty="0" smtClean="0"/>
              <a:t>To begin to understand the importance of the therapeutic relationship</a:t>
            </a:r>
            <a:endParaRPr lang="en-GB" dirty="0"/>
          </a:p>
        </p:txBody>
      </p:sp>
    </p:spTree>
    <p:extLst>
      <p:ext uri="{BB962C8B-B14F-4D97-AF65-F5344CB8AC3E}">
        <p14:creationId xmlns:p14="http://schemas.microsoft.com/office/powerpoint/2010/main" val="1179636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lstStyle/>
          <a:p>
            <a:r>
              <a:rPr lang="en-GB" dirty="0" smtClean="0"/>
              <a:t>Carl </a:t>
            </a:r>
            <a:r>
              <a:rPr lang="en-GB" dirty="0" smtClean="0"/>
              <a:t>Rogers – Father of PCT</a:t>
            </a:r>
            <a:endParaRPr lang="en-GB" dirty="0" smtClean="0"/>
          </a:p>
          <a:p>
            <a:r>
              <a:rPr lang="en-GB" dirty="0" smtClean="0"/>
              <a:t>Non-directive – “Client-centred Therapy” (1951)</a:t>
            </a:r>
          </a:p>
          <a:p>
            <a:r>
              <a:rPr lang="en-GB" dirty="0" smtClean="0"/>
              <a:t>Book - “On </a:t>
            </a:r>
            <a:r>
              <a:rPr lang="en-GB" dirty="0" smtClean="0"/>
              <a:t>Becoming a Person” Influenced by Kierkegaard and Sartre</a:t>
            </a:r>
          </a:p>
          <a:p>
            <a:r>
              <a:rPr lang="en-GB" dirty="0" smtClean="0"/>
              <a:t>Deemed that there were 6 </a:t>
            </a:r>
            <a:r>
              <a:rPr lang="en-GB" dirty="0" smtClean="0"/>
              <a:t>conditions that were necessary and sufficient to enable a client to grow and achieve their potential.</a:t>
            </a:r>
          </a:p>
          <a:p>
            <a:r>
              <a:rPr lang="en-GB" dirty="0" smtClean="0"/>
              <a:t>“Necessary </a:t>
            </a:r>
            <a:r>
              <a:rPr lang="en-GB" dirty="0" smtClean="0"/>
              <a:t>and Sufficient conditions” -1957</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82250" y="406400"/>
            <a:ext cx="971550" cy="1419225"/>
          </a:xfrm>
          <a:prstGeom prst="rect">
            <a:avLst/>
          </a:prstGeom>
        </p:spPr>
      </p:pic>
    </p:spTree>
    <p:extLst>
      <p:ext uri="{BB962C8B-B14F-4D97-AF65-F5344CB8AC3E}">
        <p14:creationId xmlns:p14="http://schemas.microsoft.com/office/powerpoint/2010/main" val="8304791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Necessary and Sufficient Conditions for Growth</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400" b="1" dirty="0" smtClean="0">
                <a:effectLst/>
              </a:rPr>
              <a:t>Therapist–client psychological contact</a:t>
            </a:r>
            <a:r>
              <a:rPr lang="en-GB" sz="2400" dirty="0" smtClean="0">
                <a:effectLst/>
              </a:rPr>
              <a:t>: a relationship between client and therapist must exist, and it must be a relationship in which each person's perception of the other is important.</a:t>
            </a:r>
          </a:p>
          <a:p>
            <a:pPr marL="514350" indent="-514350">
              <a:buFont typeface="+mj-lt"/>
              <a:buAutoNum type="arabicPeriod"/>
            </a:pPr>
            <a:r>
              <a:rPr lang="en-GB" sz="2400" b="1" dirty="0" smtClean="0">
                <a:effectLst/>
              </a:rPr>
              <a:t>Client incongruence</a:t>
            </a:r>
            <a:r>
              <a:rPr lang="en-GB" sz="2400" dirty="0" smtClean="0">
                <a:effectLst/>
              </a:rPr>
              <a:t>: that incongruence exists between the client's experience and awareness.</a:t>
            </a:r>
          </a:p>
          <a:p>
            <a:endParaRPr lang="en-GB" dirty="0"/>
          </a:p>
        </p:txBody>
      </p:sp>
    </p:spTree>
    <p:extLst>
      <p:ext uri="{BB962C8B-B14F-4D97-AF65-F5344CB8AC3E}">
        <p14:creationId xmlns:p14="http://schemas.microsoft.com/office/powerpoint/2010/main" val="9924438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a:t>
            </a:r>
            <a:r>
              <a:rPr lang="en-GB" dirty="0" smtClean="0"/>
              <a:t>Growth (Core Conditions)</a:t>
            </a:r>
            <a:endParaRPr lang="en-GB" dirty="0"/>
          </a:p>
        </p:txBody>
      </p:sp>
      <p:sp>
        <p:nvSpPr>
          <p:cNvPr id="3" name="Content Placeholder 2"/>
          <p:cNvSpPr>
            <a:spLocks noGrp="1"/>
          </p:cNvSpPr>
          <p:nvPr>
            <p:ph idx="1"/>
          </p:nvPr>
        </p:nvSpPr>
        <p:spPr/>
        <p:txBody>
          <a:bodyPr>
            <a:normAutofit lnSpcReduction="10000"/>
          </a:bodyPr>
          <a:lstStyle/>
          <a:p>
            <a:pPr>
              <a:buFont typeface="+mj-lt"/>
              <a:buAutoNum type="arabicPeriod" startAt="3"/>
            </a:pPr>
            <a:r>
              <a:rPr lang="en-GB" b="1" dirty="0">
                <a:solidFill>
                  <a:schemeClr val="accent1">
                    <a:lumMod val="75000"/>
                  </a:schemeClr>
                </a:solidFill>
              </a:rPr>
              <a:t>Therapist congruence, or genuineness: the therapist is congruent within the therapeutic relationship. The therapist is deeply involved him or herself — they are not "acting" — and they can draw on their own experiences (self-disclosure) to facilitate the relationship</a:t>
            </a:r>
            <a:r>
              <a:rPr lang="en-GB" b="1" dirty="0" smtClean="0">
                <a:solidFill>
                  <a:schemeClr val="accent1">
                    <a:lumMod val="75000"/>
                  </a:schemeClr>
                </a:solidFill>
              </a:rPr>
              <a:t>.</a:t>
            </a:r>
          </a:p>
          <a:p>
            <a:pPr marL="514350" indent="-514350">
              <a:buFont typeface="+mj-lt"/>
              <a:buAutoNum type="arabicPeriod" startAt="3"/>
            </a:pPr>
            <a:r>
              <a:rPr lang="en-GB" b="1" dirty="0">
                <a:solidFill>
                  <a:schemeClr val="accent1">
                    <a:lumMod val="75000"/>
                  </a:schemeClr>
                </a:solidFill>
              </a:rPr>
              <a:t>Therapist unconditional positive regard (UPR): the therapist accepts the client unconditionally, without judgment, disapproval or approval. This facilitates increased self-regard in the client, as they can begin to become aware of experiences in which their view of self-worth was distorted by others.</a:t>
            </a:r>
          </a:p>
          <a:p>
            <a:pPr marL="514350" indent="-514350">
              <a:buFont typeface="+mj-lt"/>
              <a:buAutoNum type="arabicPeriod" startAt="3"/>
            </a:pPr>
            <a:r>
              <a:rPr lang="en-GB" b="1" dirty="0">
                <a:solidFill>
                  <a:schemeClr val="accent1">
                    <a:lumMod val="75000"/>
                  </a:schemeClr>
                </a:solidFill>
              </a:rPr>
              <a:t>Therapist empathic understanding: the therapist experiences an empathic understanding of the client's internal frame of reference. Accurate empathy on the part of the therapist helps the client believe the therapist's unconditional love for them.</a:t>
            </a:r>
          </a:p>
          <a:p>
            <a:endParaRPr lang="en-GB" b="1" dirty="0">
              <a:solidFill>
                <a:schemeClr val="accent1">
                  <a:lumMod val="75000"/>
                </a:schemeClr>
              </a:solidFill>
            </a:endParaRPr>
          </a:p>
          <a:p>
            <a:endParaRPr lang="en-GB" dirty="0"/>
          </a:p>
        </p:txBody>
      </p:sp>
    </p:spTree>
    <p:extLst>
      <p:ext uri="{BB962C8B-B14F-4D97-AF65-F5344CB8AC3E}">
        <p14:creationId xmlns:p14="http://schemas.microsoft.com/office/powerpoint/2010/main" val="36001039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a:t>
            </a:r>
          </a:p>
        </p:txBody>
      </p:sp>
      <p:sp>
        <p:nvSpPr>
          <p:cNvPr id="3" name="Content Placeholder 2"/>
          <p:cNvSpPr>
            <a:spLocks noGrp="1"/>
          </p:cNvSpPr>
          <p:nvPr>
            <p:ph idx="1"/>
          </p:nvPr>
        </p:nvSpPr>
        <p:spPr/>
        <p:txBody>
          <a:bodyPr/>
          <a:lstStyle/>
          <a:p>
            <a:pPr marL="514350" indent="-514350">
              <a:buFont typeface="+mj-lt"/>
              <a:buAutoNum type="arabicPeriod" startAt="6"/>
            </a:pPr>
            <a:r>
              <a:rPr lang="en-GB" b="1" dirty="0" smtClean="0"/>
              <a:t>Client </a:t>
            </a:r>
            <a:r>
              <a:rPr lang="en-GB" b="1" dirty="0"/>
              <a:t>perception</a:t>
            </a:r>
            <a:r>
              <a:rPr lang="en-GB" dirty="0"/>
              <a:t>: that the client perceives, to at least a minimal degree, the therapist's UPR and empathic understanding</a:t>
            </a:r>
          </a:p>
          <a:p>
            <a:endParaRPr lang="en-GB" dirty="0"/>
          </a:p>
        </p:txBody>
      </p:sp>
    </p:spTree>
    <p:extLst>
      <p:ext uri="{BB962C8B-B14F-4D97-AF65-F5344CB8AC3E}">
        <p14:creationId xmlns:p14="http://schemas.microsoft.com/office/powerpoint/2010/main" val="3015404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These conditions allowed the public to see and understand what was happening within the PC counselling room</a:t>
            </a:r>
          </a:p>
          <a:p>
            <a:r>
              <a:rPr lang="en-GB" dirty="0" smtClean="0"/>
              <a:t>The relationship between the client and the therapist were all that were needed to bring about change</a:t>
            </a:r>
          </a:p>
          <a:p>
            <a:r>
              <a:rPr lang="en-GB" i="1" dirty="0" smtClean="0"/>
              <a:t>No Other Conditions are necessary.</a:t>
            </a:r>
            <a:r>
              <a:rPr lang="en-GB" dirty="0" smtClean="0"/>
              <a:t> This provided a direct challenge to the approaches that relied on the expert knowledge of the therapist.</a:t>
            </a:r>
          </a:p>
          <a:p>
            <a:r>
              <a:rPr lang="en-GB" dirty="0" smtClean="0"/>
              <a:t>The client is at the centre of the process, they self direct, this can be facilitated by the therapist. It does not need an expert.</a:t>
            </a:r>
          </a:p>
          <a:p>
            <a:endParaRPr lang="en-GB" i="1" dirty="0"/>
          </a:p>
        </p:txBody>
      </p:sp>
    </p:spTree>
    <p:extLst>
      <p:ext uri="{BB962C8B-B14F-4D97-AF65-F5344CB8AC3E}">
        <p14:creationId xmlns:p14="http://schemas.microsoft.com/office/powerpoint/2010/main" val="31783465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Rogers and </a:t>
            </a:r>
            <a:r>
              <a:rPr lang="en-GB" dirty="0" err="1" smtClean="0"/>
              <a:t>Gendlin</a:t>
            </a:r>
            <a:endParaRPr lang="en-GB" dirty="0"/>
          </a:p>
        </p:txBody>
      </p:sp>
      <p:sp>
        <p:nvSpPr>
          <p:cNvPr id="3" name="Content Placeholder 2"/>
          <p:cNvSpPr>
            <a:spLocks noGrp="1"/>
          </p:cNvSpPr>
          <p:nvPr>
            <p:ph idx="1"/>
          </p:nvPr>
        </p:nvSpPr>
        <p:spPr/>
        <p:txBody>
          <a:bodyPr>
            <a:normAutofit/>
          </a:bodyPr>
          <a:lstStyle/>
          <a:p>
            <a:r>
              <a:rPr lang="en-GB" dirty="0" smtClean="0"/>
              <a:t>University of Wisconsin</a:t>
            </a:r>
          </a:p>
          <a:p>
            <a:r>
              <a:rPr lang="en-GB" dirty="0" err="1" smtClean="0"/>
              <a:t>Gendlin</a:t>
            </a:r>
            <a:r>
              <a:rPr lang="en-GB" dirty="0" smtClean="0"/>
              <a:t> had been a student of Rogers, he was invited to join the Wisconsin team.</a:t>
            </a:r>
          </a:p>
          <a:p>
            <a:r>
              <a:rPr lang="en-GB" dirty="0" err="1" smtClean="0"/>
              <a:t>Gendlin</a:t>
            </a:r>
            <a:r>
              <a:rPr lang="en-GB" dirty="0" smtClean="0"/>
              <a:t> developed his ideas and theory of </a:t>
            </a:r>
            <a:r>
              <a:rPr lang="en-GB" dirty="0" smtClean="0"/>
              <a:t>experiencing. </a:t>
            </a:r>
            <a:r>
              <a:rPr lang="en-GB" dirty="0" err="1" smtClean="0"/>
              <a:t>Gendlin</a:t>
            </a:r>
            <a:r>
              <a:rPr lang="en-GB" dirty="0" smtClean="0"/>
              <a:t> </a:t>
            </a:r>
            <a:r>
              <a:rPr lang="en-GB" dirty="0" smtClean="0"/>
              <a:t>was working from the same premise as Rogers, considering the interest of what was happening for the client during the process </a:t>
            </a:r>
            <a:r>
              <a:rPr lang="en-GB" dirty="0" smtClean="0"/>
              <a:t>of </a:t>
            </a:r>
            <a:r>
              <a:rPr lang="en-GB" dirty="0" smtClean="0"/>
              <a:t>change. </a:t>
            </a:r>
          </a:p>
          <a:p>
            <a:r>
              <a:rPr lang="en-GB" dirty="0" err="1" smtClean="0"/>
              <a:t>Gendlin</a:t>
            </a:r>
            <a:r>
              <a:rPr lang="en-GB" dirty="0" smtClean="0"/>
              <a:t> developed his theories of ‘Experiencing’ and formed two descriptions: a) the moments of change which occurred as the client contacted their present experiencing and b) the resultant change. He called the process ‘Focusing</a:t>
            </a:r>
          </a:p>
          <a:p>
            <a:r>
              <a:rPr lang="en-GB" dirty="0" smtClean="0"/>
              <a:t>And thus began the start of the different tribes of PCA</a:t>
            </a:r>
            <a:endParaRPr lang="en-GB" dirty="0"/>
          </a:p>
        </p:txBody>
      </p:sp>
    </p:spTree>
    <p:extLst>
      <p:ext uri="{BB962C8B-B14F-4D97-AF65-F5344CB8AC3E}">
        <p14:creationId xmlns:p14="http://schemas.microsoft.com/office/powerpoint/2010/main" val="13627734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Client-centred to Person-centred</a:t>
            </a:r>
            <a:endParaRPr lang="en-GB" dirty="0"/>
          </a:p>
        </p:txBody>
      </p:sp>
      <p:sp>
        <p:nvSpPr>
          <p:cNvPr id="3" name="Content Placeholder 2"/>
          <p:cNvSpPr>
            <a:spLocks noGrp="1"/>
          </p:cNvSpPr>
          <p:nvPr>
            <p:ph idx="1"/>
          </p:nvPr>
        </p:nvSpPr>
        <p:spPr/>
        <p:txBody>
          <a:bodyPr/>
          <a:lstStyle/>
          <a:p>
            <a:r>
              <a:rPr lang="en-GB" dirty="0" smtClean="0"/>
              <a:t>In the late 1970s Rogers began to use the term “Person-Centred” to describe the work that he was doing.</a:t>
            </a:r>
          </a:p>
          <a:p>
            <a:r>
              <a:rPr lang="en-GB" dirty="0" smtClean="0"/>
              <a:t>In the UK we continue to use this term (Person-centred counselling/person-centred therapy or person-centred approach).</a:t>
            </a:r>
          </a:p>
          <a:p>
            <a:r>
              <a:rPr lang="en-GB" dirty="0" smtClean="0"/>
              <a:t>Carl Rogers used this term when discussing the application of this ideas to different fields and not just psychotherapy. Even later on in his life Carl Rogers continued to use Client-Centred therapy when discussing one-to-one therapeutic work.</a:t>
            </a:r>
          </a:p>
        </p:txBody>
      </p:sp>
    </p:spTree>
    <p:extLst>
      <p:ext uri="{BB962C8B-B14F-4D97-AF65-F5344CB8AC3E}">
        <p14:creationId xmlns:p14="http://schemas.microsoft.com/office/powerpoint/2010/main" val="34267603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Presence</a:t>
            </a:r>
            <a:endParaRPr lang="en-GB" dirty="0"/>
          </a:p>
        </p:txBody>
      </p:sp>
      <p:sp>
        <p:nvSpPr>
          <p:cNvPr id="3" name="Content Placeholder 2"/>
          <p:cNvSpPr>
            <a:spLocks noGrp="1"/>
          </p:cNvSpPr>
          <p:nvPr>
            <p:ph idx="1"/>
          </p:nvPr>
        </p:nvSpPr>
        <p:spPr/>
        <p:txBody>
          <a:bodyPr>
            <a:normAutofit/>
          </a:bodyPr>
          <a:lstStyle/>
          <a:p>
            <a:r>
              <a:rPr lang="en-GB" dirty="0" smtClean="0"/>
              <a:t>Particular quality within some therapeutic relationships</a:t>
            </a:r>
          </a:p>
          <a:p>
            <a:r>
              <a:rPr lang="en-GB" dirty="0" smtClean="0"/>
              <a:t>Carl Rogers</a:t>
            </a:r>
            <a:r>
              <a:rPr lang="en-GB" baseline="0" dirty="0" smtClean="0"/>
              <a:t> states that </a:t>
            </a:r>
          </a:p>
          <a:p>
            <a:pPr marL="457200" lvl="1" indent="0">
              <a:buNone/>
            </a:pPr>
            <a:r>
              <a:rPr lang="en-GB" baseline="0" dirty="0" smtClean="0"/>
              <a:t>when I am at my best, as a group facilitator or a therapist, when I am closest to my inner intuitive self, when I am somehow in touch with the unknown in me, when perhaps I am in a slightly altered state of consciousness in the relationship, then whatever I seem to do seems full of healing. Then simply my </a:t>
            </a:r>
            <a:r>
              <a:rPr lang="en-GB" i="1" baseline="0" dirty="0" smtClean="0"/>
              <a:t>presence</a:t>
            </a:r>
            <a:r>
              <a:rPr lang="en-GB" i="0" baseline="0" dirty="0" smtClean="0"/>
              <a:t> is releasing and helpful. There is nothing I can do to force this experience, but when I can relax and be close to the transcendental core of me…at those moments it seems that my inner spirit has reached out and touched the inner spirit of the other.</a:t>
            </a:r>
          </a:p>
          <a:p>
            <a:r>
              <a:rPr lang="en-GB" dirty="0" smtClean="0"/>
              <a:t>Is this another condition?</a:t>
            </a:r>
          </a:p>
          <a:p>
            <a:endParaRPr lang="en-GB" dirty="0"/>
          </a:p>
        </p:txBody>
      </p:sp>
    </p:spTree>
    <p:extLst>
      <p:ext uri="{BB962C8B-B14F-4D97-AF65-F5344CB8AC3E}">
        <p14:creationId xmlns:p14="http://schemas.microsoft.com/office/powerpoint/2010/main" val="23639324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Relational Nature of PCT</a:t>
            </a:r>
            <a:endParaRPr lang="en-GB" dirty="0"/>
          </a:p>
        </p:txBody>
      </p:sp>
      <p:sp>
        <p:nvSpPr>
          <p:cNvPr id="3" name="Content Placeholder 2"/>
          <p:cNvSpPr>
            <a:spLocks noGrp="1"/>
          </p:cNvSpPr>
          <p:nvPr>
            <p:ph idx="1"/>
          </p:nvPr>
        </p:nvSpPr>
        <p:spPr/>
        <p:txBody>
          <a:bodyPr/>
          <a:lstStyle/>
          <a:p>
            <a:r>
              <a:rPr lang="en-GB" dirty="0" smtClean="0"/>
              <a:t>The human qualities of the therapist, rather than the skilled “doing of therapy</a:t>
            </a:r>
            <a:r>
              <a:rPr lang="en-GB" dirty="0" smtClean="0"/>
              <a:t>” – </a:t>
            </a:r>
            <a:endParaRPr lang="en-GB" dirty="0" smtClean="0"/>
          </a:p>
          <a:p>
            <a:r>
              <a:rPr lang="en-GB" dirty="0" smtClean="0"/>
              <a:t>The idea of therapist congruence as the taking of the whole self of the therapist into the relationship, rather than ‘using’ congruence as a ‘technique’</a:t>
            </a:r>
          </a:p>
          <a:p>
            <a:r>
              <a:rPr lang="en-GB" dirty="0" smtClean="0"/>
              <a:t>Therapy as co-created relationship, rather than the application of therapist-provided conditions.</a:t>
            </a:r>
            <a:endParaRPr lang="en-GB" dirty="0"/>
          </a:p>
        </p:txBody>
      </p:sp>
    </p:spTree>
    <p:extLst>
      <p:ext uri="{BB962C8B-B14F-4D97-AF65-F5344CB8AC3E}">
        <p14:creationId xmlns:p14="http://schemas.microsoft.com/office/powerpoint/2010/main" val="19789516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Classical Person-Centred Counselling</a:t>
            </a:r>
            <a:endParaRPr lang="en-GB" dirty="0"/>
          </a:p>
        </p:txBody>
      </p:sp>
      <p:sp>
        <p:nvSpPr>
          <p:cNvPr id="3" name="Content Placeholder 2"/>
          <p:cNvSpPr>
            <a:spLocks noGrp="1"/>
          </p:cNvSpPr>
          <p:nvPr>
            <p:ph idx="1"/>
          </p:nvPr>
        </p:nvSpPr>
        <p:spPr/>
        <p:txBody>
          <a:bodyPr/>
          <a:lstStyle/>
          <a:p>
            <a:r>
              <a:rPr lang="en-GB" dirty="0" smtClean="0"/>
              <a:t>Optimistic view of Human Nature</a:t>
            </a:r>
          </a:p>
          <a:p>
            <a:r>
              <a:rPr lang="en-GB" dirty="0" smtClean="0"/>
              <a:t>Rogers believed that individuals are constantly developing and </a:t>
            </a:r>
            <a:r>
              <a:rPr lang="en-GB" i="1" dirty="0" smtClean="0"/>
              <a:t>“becoming”. </a:t>
            </a:r>
          </a:p>
          <a:p>
            <a:r>
              <a:rPr lang="en-GB" dirty="0" smtClean="0"/>
              <a:t>People are motivated by a tendency for growth</a:t>
            </a:r>
          </a:p>
          <a:p>
            <a:r>
              <a:rPr lang="en-GB" dirty="0" smtClean="0"/>
              <a:t>Rogers believed that people have inner images of themselves (self concept) through early and later relationships. This is the foundation for how that individual behaves and reacts within the world. </a:t>
            </a:r>
          </a:p>
          <a:p>
            <a:r>
              <a:rPr lang="en-GB" dirty="0" smtClean="0"/>
              <a:t>Phenomenological approach – the individual’s subjective experience.</a:t>
            </a:r>
            <a:endParaRPr lang="en-GB" dirty="0"/>
          </a:p>
        </p:txBody>
      </p:sp>
    </p:spTree>
    <p:extLst>
      <p:ext uri="{BB962C8B-B14F-4D97-AF65-F5344CB8AC3E}">
        <p14:creationId xmlns:p14="http://schemas.microsoft.com/office/powerpoint/2010/main" val="1070950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Actualisation</a:t>
            </a:r>
            <a:endParaRPr lang="en-GB" dirty="0"/>
          </a:p>
        </p:txBody>
      </p:sp>
      <p:sp>
        <p:nvSpPr>
          <p:cNvPr id="3" name="Content Placeholder 2"/>
          <p:cNvSpPr>
            <a:spLocks noGrp="1"/>
          </p:cNvSpPr>
          <p:nvPr>
            <p:ph idx="1"/>
          </p:nvPr>
        </p:nvSpPr>
        <p:spPr/>
        <p:txBody>
          <a:bodyPr/>
          <a:lstStyle/>
          <a:p>
            <a:r>
              <a:rPr lang="en-GB" dirty="0" smtClean="0"/>
              <a:t>Organisms (including Humans) will develop positively if they are in an environment that encourages and supports positivity.</a:t>
            </a:r>
          </a:p>
          <a:p>
            <a:r>
              <a:rPr lang="en-GB" dirty="0" smtClean="0"/>
              <a:t>Hostile and destructive environments will restrict the development of potential.</a:t>
            </a:r>
          </a:p>
          <a:p>
            <a:r>
              <a:rPr lang="en-GB" dirty="0" smtClean="0"/>
              <a:t>For Rogers the environment, which includes the social environment (relationships) influences our ability to develop, form positive self concepts and develop self esteem</a:t>
            </a:r>
          </a:p>
          <a:p>
            <a:r>
              <a:rPr lang="en-GB" dirty="0" smtClean="0"/>
              <a:t>Actualisation is not an activity which we are involved in at purely a conscious level, instead there are both conscious and unconscious processes at work.</a:t>
            </a:r>
            <a:endParaRPr lang="en-GB" dirty="0"/>
          </a:p>
        </p:txBody>
      </p:sp>
    </p:spTree>
    <p:extLst>
      <p:ext uri="{BB962C8B-B14F-4D97-AF65-F5344CB8AC3E}">
        <p14:creationId xmlns:p14="http://schemas.microsoft.com/office/powerpoint/2010/main" val="15802801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Actualisation and the Environment</a:t>
            </a:r>
            <a:endParaRPr lang="en-GB" dirty="0"/>
          </a:p>
        </p:txBody>
      </p:sp>
      <p:sp>
        <p:nvSpPr>
          <p:cNvPr id="3" name="Content Placeholder 2"/>
          <p:cNvSpPr>
            <a:spLocks noGrp="1"/>
          </p:cNvSpPr>
          <p:nvPr>
            <p:ph idx="1"/>
          </p:nvPr>
        </p:nvSpPr>
        <p:spPr/>
        <p:txBody>
          <a:bodyPr/>
          <a:lstStyle/>
          <a:p>
            <a:r>
              <a:rPr lang="en-GB" dirty="0" smtClean="0"/>
              <a:t>The environment plays a crucial role in the actualisation of an individual.</a:t>
            </a:r>
          </a:p>
          <a:p>
            <a:r>
              <a:rPr lang="en-GB" dirty="0" smtClean="0"/>
              <a:t>It is never perfect, there are always limitations or things that get in the way. This might include poor physical conditions, neglectful relationships, lack of love or nurturing</a:t>
            </a:r>
          </a:p>
          <a:p>
            <a:r>
              <a:rPr lang="en-GB" dirty="0" smtClean="0"/>
              <a:t>However, each individual will react to the environment in an effort to reach their full potential.</a:t>
            </a:r>
          </a:p>
          <a:p>
            <a:r>
              <a:rPr lang="en-GB" dirty="0" smtClean="0"/>
              <a:t>“The actualising tendency is, a universal characteristic of living things, but its detailed expression in human beings is always unique to the individual” (p25)</a:t>
            </a:r>
            <a:endParaRPr lang="en-GB" dirty="0"/>
          </a:p>
        </p:txBody>
      </p:sp>
    </p:spTree>
    <p:extLst>
      <p:ext uri="{BB962C8B-B14F-4D97-AF65-F5344CB8AC3E}">
        <p14:creationId xmlns:p14="http://schemas.microsoft.com/office/powerpoint/2010/main" val="11948345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Theory</a:t>
            </a:r>
            <a:endParaRPr lang="en-GB" dirty="0"/>
          </a:p>
        </p:txBody>
      </p:sp>
      <p:sp>
        <p:nvSpPr>
          <p:cNvPr id="3" name="Content Placeholder 2"/>
          <p:cNvSpPr>
            <a:spLocks noGrp="1"/>
          </p:cNvSpPr>
          <p:nvPr>
            <p:ph idx="1"/>
          </p:nvPr>
        </p:nvSpPr>
        <p:spPr/>
        <p:txBody>
          <a:bodyPr/>
          <a:lstStyle/>
          <a:p>
            <a:r>
              <a:rPr lang="en-GB" dirty="0" smtClean="0"/>
              <a:t>Foundational concept of PCA</a:t>
            </a:r>
          </a:p>
          <a:p>
            <a:r>
              <a:rPr lang="en-GB" dirty="0" smtClean="0"/>
              <a:t>Rogers personality theory is organised into 19 propositions that discuss how the individual develops their sense of self (Rogers, 1951)</a:t>
            </a:r>
          </a:p>
          <a:p>
            <a:r>
              <a:rPr lang="en-GB" dirty="0" smtClean="0"/>
              <a:t>Locus of Evaluation</a:t>
            </a:r>
          </a:p>
          <a:p>
            <a:r>
              <a:rPr lang="en-GB" dirty="0" smtClean="0"/>
              <a:t>Conditions of Worth and the Self Concept</a:t>
            </a:r>
            <a:endParaRPr lang="en-GB" dirty="0"/>
          </a:p>
        </p:txBody>
      </p:sp>
    </p:spTree>
    <p:extLst>
      <p:ext uri="{BB962C8B-B14F-4D97-AF65-F5344CB8AC3E}">
        <p14:creationId xmlns:p14="http://schemas.microsoft.com/office/powerpoint/2010/main" val="25376416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 Congruence and Unconditional Positive Regard</a:t>
            </a:r>
            <a:endParaRPr lang="en-GB" dirty="0"/>
          </a:p>
        </p:txBody>
      </p:sp>
      <p:sp>
        <p:nvSpPr>
          <p:cNvPr id="3" name="Content Placeholder 2"/>
          <p:cNvSpPr>
            <a:spLocks noGrp="1"/>
          </p:cNvSpPr>
          <p:nvPr>
            <p:ph idx="1"/>
          </p:nvPr>
        </p:nvSpPr>
        <p:spPr/>
        <p:txBody>
          <a:bodyPr/>
          <a:lstStyle/>
          <a:p>
            <a:r>
              <a:rPr lang="en-GB" dirty="0" smtClean="0"/>
              <a:t>What do these terms mean?</a:t>
            </a:r>
            <a:endParaRPr lang="en-GB" dirty="0"/>
          </a:p>
        </p:txBody>
      </p:sp>
    </p:spTree>
    <p:extLst>
      <p:ext uri="{BB962C8B-B14F-4D97-AF65-F5344CB8AC3E}">
        <p14:creationId xmlns:p14="http://schemas.microsoft.com/office/powerpoint/2010/main" val="28757861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Focusing-Orientated Therapy</a:t>
            </a:r>
            <a:endParaRPr lang="en-GB" dirty="0"/>
          </a:p>
        </p:txBody>
      </p:sp>
      <p:sp>
        <p:nvSpPr>
          <p:cNvPr id="3" name="Content Placeholder 2"/>
          <p:cNvSpPr>
            <a:spLocks noGrp="1"/>
          </p:cNvSpPr>
          <p:nvPr>
            <p:ph idx="1"/>
          </p:nvPr>
        </p:nvSpPr>
        <p:spPr/>
        <p:txBody>
          <a:bodyPr/>
          <a:lstStyle/>
          <a:p>
            <a:r>
              <a:rPr lang="en-GB" dirty="0" smtClean="0"/>
              <a:t>From the “Focusing” text:</a:t>
            </a:r>
          </a:p>
          <a:p>
            <a:r>
              <a:rPr lang="en-GB" dirty="0" smtClean="0"/>
              <a:t>The focusing procedure:</a:t>
            </a:r>
          </a:p>
          <a:p>
            <a:pPr lvl="1"/>
            <a:r>
              <a:rPr lang="en-GB" dirty="0" smtClean="0"/>
              <a:t>Bringing awareness into the body, noticing concerns which are troubling and trying to get a physical felt sense of each of those troubles. From here, trying to get an image or words of that felt sense and noticing where a word or image brings release</a:t>
            </a:r>
          </a:p>
          <a:p>
            <a:r>
              <a:rPr lang="en-GB" dirty="0" smtClean="0"/>
              <a:t>View of Human Nature: Interactional</a:t>
            </a:r>
          </a:p>
          <a:p>
            <a:pPr lvl="1"/>
            <a:r>
              <a:rPr lang="en-GB" dirty="0" err="1" smtClean="0"/>
              <a:t>Gendlin’s</a:t>
            </a:r>
            <a:r>
              <a:rPr lang="en-GB" dirty="0" smtClean="0"/>
              <a:t> view is that “we are beings who are always moving between our own immediate individual experiencing and the </a:t>
            </a:r>
            <a:r>
              <a:rPr lang="en-GB" i="1" dirty="0" smtClean="0"/>
              <a:t>expression</a:t>
            </a:r>
            <a:r>
              <a:rPr lang="en-GB" dirty="0" smtClean="0"/>
              <a:t> of that experience in words, images, dance, music and so on, which allows our experiencing to be in communication with others’ experiencing through its formulation in some way which is not just ours, but shareable”. (p.53)</a:t>
            </a:r>
          </a:p>
          <a:p>
            <a:endParaRPr lang="en-GB" dirty="0"/>
          </a:p>
        </p:txBody>
      </p:sp>
    </p:spTree>
    <p:extLst>
      <p:ext uri="{BB962C8B-B14F-4D97-AF65-F5344CB8AC3E}">
        <p14:creationId xmlns:p14="http://schemas.microsoft.com/office/powerpoint/2010/main" val="10464215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of Personality Change</a:t>
            </a:r>
            <a:endParaRPr lang="en-GB" dirty="0"/>
          </a:p>
        </p:txBody>
      </p:sp>
      <p:sp>
        <p:nvSpPr>
          <p:cNvPr id="3" name="Content Placeholder 2"/>
          <p:cNvSpPr>
            <a:spLocks noGrp="1"/>
          </p:cNvSpPr>
          <p:nvPr>
            <p:ph idx="1"/>
          </p:nvPr>
        </p:nvSpPr>
        <p:spPr/>
        <p:txBody>
          <a:bodyPr/>
          <a:lstStyle/>
          <a:p>
            <a:r>
              <a:rPr lang="en-GB" dirty="0" smtClean="0"/>
              <a:t>Psychological disturbances can be seen as a disturbance in the experiential interaction process</a:t>
            </a:r>
          </a:p>
          <a:p>
            <a:r>
              <a:rPr lang="en-GB" dirty="0" smtClean="0"/>
              <a:t>Process Skipping</a:t>
            </a:r>
          </a:p>
          <a:p>
            <a:r>
              <a:rPr lang="en-GB" dirty="0" smtClean="0"/>
              <a:t>Theory of therapy: human nature is an interactional experiencing process which can become disturbed or blocked.</a:t>
            </a:r>
          </a:p>
          <a:p>
            <a:r>
              <a:rPr lang="en-GB" dirty="0" smtClean="0"/>
              <a:t>The therapist should be </a:t>
            </a:r>
            <a:r>
              <a:rPr lang="en-GB" i="1" dirty="0" smtClean="0"/>
              <a:t>there with the client</a:t>
            </a:r>
            <a:r>
              <a:rPr lang="en-GB" dirty="0" smtClean="0"/>
              <a:t> and </a:t>
            </a:r>
            <a:r>
              <a:rPr lang="en-GB" i="1" dirty="0" smtClean="0"/>
              <a:t>not block the client’s process</a:t>
            </a:r>
            <a:endParaRPr lang="en-GB" dirty="0"/>
          </a:p>
        </p:txBody>
      </p:sp>
    </p:spTree>
    <p:extLst>
      <p:ext uri="{BB962C8B-B14F-4D97-AF65-F5344CB8AC3E}">
        <p14:creationId xmlns:p14="http://schemas.microsoft.com/office/powerpoint/2010/main" val="38992010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elements</a:t>
            </a:r>
            <a:endParaRPr lang="en-GB" dirty="0"/>
          </a:p>
        </p:txBody>
      </p:sp>
      <p:sp>
        <p:nvSpPr>
          <p:cNvPr id="3" name="Content Placeholder 2"/>
          <p:cNvSpPr>
            <a:spLocks noGrp="1"/>
          </p:cNvSpPr>
          <p:nvPr>
            <p:ph idx="1"/>
          </p:nvPr>
        </p:nvSpPr>
        <p:spPr/>
        <p:txBody>
          <a:bodyPr/>
          <a:lstStyle/>
          <a:p>
            <a:r>
              <a:rPr lang="en-GB" dirty="0" smtClean="0"/>
              <a:t>Focusing involves </a:t>
            </a:r>
            <a:r>
              <a:rPr lang="en-GB" i="1" dirty="0" smtClean="0"/>
              <a:t>attitudes</a:t>
            </a:r>
            <a:r>
              <a:rPr lang="en-GB" dirty="0" smtClean="0"/>
              <a:t> towards the body and felt sensing</a:t>
            </a:r>
          </a:p>
          <a:p>
            <a:r>
              <a:rPr lang="en-GB" dirty="0" smtClean="0"/>
              <a:t>Focusing is an </a:t>
            </a:r>
            <a:r>
              <a:rPr lang="en-GB" i="1" dirty="0" smtClean="0"/>
              <a:t>interactional process, </a:t>
            </a:r>
            <a:r>
              <a:rPr lang="en-GB" dirty="0" smtClean="0"/>
              <a:t>a relationship between what we know and what is yet unformed</a:t>
            </a:r>
          </a:p>
          <a:p>
            <a:r>
              <a:rPr lang="en-GB" dirty="0" smtClean="0"/>
              <a:t>Felt sensing is about direct experiencing of feelings </a:t>
            </a:r>
            <a:r>
              <a:rPr lang="en-GB" i="1" dirty="0" smtClean="0"/>
              <a:t>in relation </a:t>
            </a:r>
            <a:r>
              <a:rPr lang="en-GB" dirty="0" smtClean="0"/>
              <a:t> to life-situations</a:t>
            </a:r>
            <a:endParaRPr lang="en-GB" dirty="0"/>
          </a:p>
        </p:txBody>
      </p:sp>
    </p:spTree>
    <p:extLst>
      <p:ext uri="{BB962C8B-B14F-4D97-AF65-F5344CB8AC3E}">
        <p14:creationId xmlns:p14="http://schemas.microsoft.com/office/powerpoint/2010/main" val="26127483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Life-Forward Direction</a:t>
            </a:r>
            <a:endParaRPr lang="en-GB" dirty="0"/>
          </a:p>
        </p:txBody>
      </p:sp>
      <p:sp>
        <p:nvSpPr>
          <p:cNvPr id="3" name="Content Placeholder 2"/>
          <p:cNvSpPr>
            <a:spLocks noGrp="1"/>
          </p:cNvSpPr>
          <p:nvPr>
            <p:ph idx="1"/>
          </p:nvPr>
        </p:nvSpPr>
        <p:spPr/>
        <p:txBody>
          <a:bodyPr/>
          <a:lstStyle/>
          <a:p>
            <a:r>
              <a:rPr lang="en-GB" dirty="0" smtClean="0"/>
              <a:t>Our body “knows” what </a:t>
            </a:r>
            <a:r>
              <a:rPr lang="en-GB" i="1" dirty="0" smtClean="0"/>
              <a:t>should have been</a:t>
            </a:r>
            <a:r>
              <a:rPr lang="en-GB" dirty="0" smtClean="0"/>
              <a:t> and is always </a:t>
            </a:r>
            <a:r>
              <a:rPr lang="en-GB" i="1" dirty="0" smtClean="0"/>
              <a:t>implying what would be life-forward. </a:t>
            </a:r>
          </a:p>
          <a:p>
            <a:r>
              <a:rPr lang="en-GB" dirty="0" smtClean="0"/>
              <a:t>The organism is seen as always moving toward its next event, sometimes easily obtained, but usually not clear or easily accomplished.</a:t>
            </a:r>
          </a:p>
          <a:p>
            <a:endParaRPr lang="en-GB" dirty="0">
              <a:hlinkClick r:id="rId3"/>
            </a:endParaRPr>
          </a:p>
          <a:p>
            <a:r>
              <a:rPr lang="en-GB" dirty="0" smtClean="0">
                <a:hlinkClick r:id="rId3"/>
              </a:rPr>
              <a:t>Focusing in action</a:t>
            </a:r>
            <a:endParaRPr lang="en-GB" dirty="0" smtClean="0"/>
          </a:p>
        </p:txBody>
      </p:sp>
    </p:spTree>
    <p:extLst>
      <p:ext uri="{BB962C8B-B14F-4D97-AF65-F5344CB8AC3E}">
        <p14:creationId xmlns:p14="http://schemas.microsoft.com/office/powerpoint/2010/main" val="28758353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other tribes?</a:t>
            </a:r>
            <a:endParaRPr lang="en-GB" dirty="0"/>
          </a:p>
        </p:txBody>
      </p:sp>
      <p:sp>
        <p:nvSpPr>
          <p:cNvPr id="3" name="Content Placeholder 2"/>
          <p:cNvSpPr>
            <a:spLocks noGrp="1"/>
          </p:cNvSpPr>
          <p:nvPr>
            <p:ph idx="1"/>
          </p:nvPr>
        </p:nvSpPr>
        <p:spPr/>
        <p:txBody>
          <a:bodyPr/>
          <a:lstStyle/>
          <a:p>
            <a:r>
              <a:rPr lang="en-GB" dirty="0" smtClean="0"/>
              <a:t>Experiential Therapy</a:t>
            </a:r>
          </a:p>
          <a:p>
            <a:r>
              <a:rPr lang="en-GB" dirty="0" smtClean="0"/>
              <a:t>Emotion-Focused Therapy</a:t>
            </a:r>
          </a:p>
          <a:p>
            <a:r>
              <a:rPr lang="en-GB" dirty="0" smtClean="0"/>
              <a:t>Person-Centred Expressive Arts Therapy</a:t>
            </a:r>
          </a:p>
          <a:p>
            <a:r>
              <a:rPr lang="en-GB" dirty="0" smtClean="0"/>
              <a:t>Existential approaches to therapy</a:t>
            </a:r>
            <a:endParaRPr lang="en-GB" dirty="0"/>
          </a:p>
        </p:txBody>
      </p:sp>
    </p:spTree>
    <p:extLst>
      <p:ext uri="{BB962C8B-B14F-4D97-AF65-F5344CB8AC3E}">
        <p14:creationId xmlns:p14="http://schemas.microsoft.com/office/powerpoint/2010/main" val="259923752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102</TotalTime>
  <Words>2471</Words>
  <Application>Microsoft Office PowerPoint</Application>
  <PresentationFormat>Widescreen</PresentationFormat>
  <Paragraphs>138</Paragraphs>
  <Slides>21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Trebuchet MS</vt:lpstr>
      <vt:lpstr>Wingdings 3</vt:lpstr>
      <vt:lpstr>Facet</vt:lpstr>
      <vt:lpstr>Person-Centred Counselling</vt:lpstr>
      <vt:lpstr>Aims</vt:lpstr>
      <vt:lpstr>History</vt:lpstr>
      <vt:lpstr>Necessary and Sufficient Conditions for Growth</vt:lpstr>
      <vt:lpstr>Necessary and Sufficient Conditions for Growth (Core Conditions)</vt:lpstr>
      <vt:lpstr>Necessary and Sufficient Conditions for Growth</vt:lpstr>
      <vt:lpstr>PowerPoint Presentation</vt:lpstr>
      <vt:lpstr>Rogers and Gendlin</vt:lpstr>
      <vt:lpstr>Client-centred to Person-centred</vt:lpstr>
      <vt:lpstr>Presence</vt:lpstr>
      <vt:lpstr>Relational Nature of PCT</vt:lpstr>
      <vt:lpstr>Classical Person-Centred Counselling</vt:lpstr>
      <vt:lpstr>Actualisation</vt:lpstr>
      <vt:lpstr>Actualisation and the Environment</vt:lpstr>
      <vt:lpstr>Self Theory</vt:lpstr>
      <vt:lpstr>Empathy, Congruence and Unconditional Positive Regard</vt:lpstr>
      <vt:lpstr>Focusing-Orientated Therapy</vt:lpstr>
      <vt:lpstr>Theory of Personality Change</vt:lpstr>
      <vt:lpstr>Three elements</vt:lpstr>
      <vt:lpstr>Life-Forward Direction</vt:lpstr>
      <vt:lpstr>What about other tribes?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Catherine Slade</cp:lastModifiedBy>
  <cp:revision>2</cp:revision>
  <dcterms:created xsi:type="dcterms:W3CDTF">2016-03-14T10:14:17Z</dcterms:created>
  <dcterms:modified xsi:type="dcterms:W3CDTF">2018-11-28T20:52:08Z</dcterms:modified>
</cp:coreProperties>
</file>