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9" r:id="rId5"/>
  </p:sldMasterIdLst>
  <p:notesMasterIdLst>
    <p:notesMasterId r:id="rId158"/>
  </p:notesMasterIdLst>
  <p:handoutMasterIdLst>
    <p:handoutMasterId r:id="rId159"/>
  </p:handoutMasterIdLst>
  <p:sldIdLst>
    <p:sldId id="1757" r:id="rId6"/>
    <p:sldId id="1089" r:id="rId7"/>
    <p:sldId id="909" r:id="rId8"/>
    <p:sldId id="483" r:id="rId9"/>
    <p:sldId id="1760" r:id="rId10"/>
    <p:sldId id="1761" r:id="rId11"/>
    <p:sldId id="501" r:id="rId12"/>
    <p:sldId id="1762" r:id="rId13"/>
    <p:sldId id="1763" r:id="rId14"/>
    <p:sldId id="1053" r:id="rId15"/>
    <p:sldId id="408" r:id="rId16"/>
    <p:sldId id="1764" r:id="rId17"/>
    <p:sldId id="1765" r:id="rId18"/>
    <p:sldId id="1778" r:id="rId19"/>
    <p:sldId id="1766" r:id="rId20"/>
    <p:sldId id="1887" r:id="rId21"/>
    <p:sldId id="1900" r:id="rId22"/>
    <p:sldId id="597" r:id="rId23"/>
    <p:sldId id="1901" r:id="rId24"/>
    <p:sldId id="403" r:id="rId25"/>
    <p:sldId id="1872" r:id="rId26"/>
    <p:sldId id="1640" r:id="rId27"/>
    <p:sldId id="1832" r:id="rId28"/>
    <p:sldId id="1927" r:id="rId29"/>
    <p:sldId id="1938" r:id="rId30"/>
    <p:sldId id="1782" r:id="rId31"/>
    <p:sldId id="1835" r:id="rId32"/>
    <p:sldId id="1837" r:id="rId33"/>
    <p:sldId id="1902" r:id="rId34"/>
    <p:sldId id="285" r:id="rId35"/>
    <p:sldId id="1839" r:id="rId36"/>
    <p:sldId id="1747" r:id="rId37"/>
    <p:sldId id="1755" r:id="rId38"/>
    <p:sldId id="1903" r:id="rId39"/>
    <p:sldId id="1904" r:id="rId40"/>
    <p:sldId id="1905" r:id="rId41"/>
    <p:sldId id="1906" r:id="rId42"/>
    <p:sldId id="1907" r:id="rId43"/>
    <p:sldId id="1908" r:id="rId44"/>
    <p:sldId id="1886" r:id="rId45"/>
    <p:sldId id="1909" r:id="rId46"/>
    <p:sldId id="296" r:id="rId47"/>
    <p:sldId id="297" r:id="rId48"/>
    <p:sldId id="298" r:id="rId49"/>
    <p:sldId id="1914" r:id="rId50"/>
    <p:sldId id="1888" r:id="rId51"/>
    <p:sldId id="1889" r:id="rId52"/>
    <p:sldId id="1933" r:id="rId53"/>
    <p:sldId id="1937" r:id="rId54"/>
    <p:sldId id="305" r:id="rId55"/>
    <p:sldId id="306" r:id="rId56"/>
    <p:sldId id="1772" r:id="rId57"/>
    <p:sldId id="1861" r:id="rId58"/>
    <p:sldId id="1874" r:id="rId59"/>
    <p:sldId id="1860" r:id="rId60"/>
    <p:sldId id="382" r:id="rId61"/>
    <p:sldId id="381" r:id="rId62"/>
    <p:sldId id="1751" r:id="rId63"/>
    <p:sldId id="1928" r:id="rId64"/>
    <p:sldId id="308" r:id="rId65"/>
    <p:sldId id="385" r:id="rId66"/>
    <p:sldId id="388" r:id="rId67"/>
    <p:sldId id="389" r:id="rId68"/>
    <p:sldId id="1753" r:id="rId69"/>
    <p:sldId id="387" r:id="rId70"/>
    <p:sldId id="1754" r:id="rId71"/>
    <p:sldId id="315" r:id="rId72"/>
    <p:sldId id="316" r:id="rId73"/>
    <p:sldId id="1934" r:id="rId74"/>
    <p:sldId id="317" r:id="rId75"/>
    <p:sldId id="318" r:id="rId76"/>
    <p:sldId id="319" r:id="rId77"/>
    <p:sldId id="320" r:id="rId78"/>
    <p:sldId id="322" r:id="rId79"/>
    <p:sldId id="323" r:id="rId80"/>
    <p:sldId id="325" r:id="rId81"/>
    <p:sldId id="327" r:id="rId82"/>
    <p:sldId id="543" r:id="rId83"/>
    <p:sldId id="544" r:id="rId84"/>
    <p:sldId id="330" r:id="rId85"/>
    <p:sldId id="331" r:id="rId86"/>
    <p:sldId id="736" r:id="rId87"/>
    <p:sldId id="1929" r:id="rId88"/>
    <p:sldId id="415" r:id="rId89"/>
    <p:sldId id="421" r:id="rId90"/>
    <p:sldId id="465" r:id="rId91"/>
    <p:sldId id="1767" r:id="rId92"/>
    <p:sldId id="1925" r:id="rId93"/>
    <p:sldId id="467" r:id="rId94"/>
    <p:sldId id="1930" r:id="rId95"/>
    <p:sldId id="440" r:id="rId96"/>
    <p:sldId id="424" r:id="rId97"/>
    <p:sldId id="425" r:id="rId98"/>
    <p:sldId id="426" r:id="rId99"/>
    <p:sldId id="427" r:id="rId100"/>
    <p:sldId id="428" r:id="rId101"/>
    <p:sldId id="429" r:id="rId102"/>
    <p:sldId id="433" r:id="rId103"/>
    <p:sldId id="431" r:id="rId104"/>
    <p:sldId id="445" r:id="rId105"/>
    <p:sldId id="446" r:id="rId106"/>
    <p:sldId id="447" r:id="rId107"/>
    <p:sldId id="449" r:id="rId108"/>
    <p:sldId id="450" r:id="rId109"/>
    <p:sldId id="451" r:id="rId110"/>
    <p:sldId id="454" r:id="rId111"/>
    <p:sldId id="455" r:id="rId112"/>
    <p:sldId id="458" r:id="rId113"/>
    <p:sldId id="459" r:id="rId114"/>
    <p:sldId id="460" r:id="rId115"/>
    <p:sldId id="1926" r:id="rId116"/>
    <p:sldId id="1931" r:id="rId117"/>
    <p:sldId id="1936" r:id="rId118"/>
    <p:sldId id="1939" r:id="rId119"/>
    <p:sldId id="1920" r:id="rId120"/>
    <p:sldId id="1915" r:id="rId121"/>
    <p:sldId id="1773" r:id="rId122"/>
    <p:sldId id="1880" r:id="rId123"/>
    <p:sldId id="1881" r:id="rId124"/>
    <p:sldId id="1882" r:id="rId125"/>
    <p:sldId id="612" r:id="rId126"/>
    <p:sldId id="1917" r:id="rId127"/>
    <p:sldId id="613" r:id="rId128"/>
    <p:sldId id="614" r:id="rId129"/>
    <p:sldId id="615" r:id="rId130"/>
    <p:sldId id="1919" r:id="rId131"/>
    <p:sldId id="616" r:id="rId132"/>
    <p:sldId id="1884" r:id="rId133"/>
    <p:sldId id="1561" r:id="rId134"/>
    <p:sldId id="617" r:id="rId135"/>
    <p:sldId id="618" r:id="rId136"/>
    <p:sldId id="1876" r:id="rId137"/>
    <p:sldId id="329" r:id="rId138"/>
    <p:sldId id="1877" r:id="rId139"/>
    <p:sldId id="620" r:id="rId140"/>
    <p:sldId id="625" r:id="rId141"/>
    <p:sldId id="626" r:id="rId142"/>
    <p:sldId id="1652" r:id="rId143"/>
    <p:sldId id="676" r:id="rId144"/>
    <p:sldId id="716" r:id="rId145"/>
    <p:sldId id="264" r:id="rId146"/>
    <p:sldId id="334" r:id="rId147"/>
    <p:sldId id="737" r:id="rId148"/>
    <p:sldId id="1054" r:id="rId149"/>
    <p:sldId id="1055" r:id="rId150"/>
    <p:sldId id="1056" r:id="rId151"/>
    <p:sldId id="1057" r:id="rId152"/>
    <p:sldId id="1866" r:id="rId153"/>
    <p:sldId id="1910" r:id="rId154"/>
    <p:sldId id="1911" r:id="rId155"/>
    <p:sldId id="1912" r:id="rId156"/>
    <p:sldId id="1913" r:id="rId157"/>
  </p:sldIdLst>
  <p:sldSz cx="12192000" cy="6858000"/>
  <p:notesSz cx="6797675" cy="98742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s Wardell" initials="R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frameSlides="1"/>
  <p:clrMru>
    <a:srgbClr val="B4B5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FFC56B-DCA1-45A5-976E-B94802FB1D52}" v="1" dt="2025-09-25T11:29:54.8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205" autoAdjust="0"/>
    <p:restoredTop sz="86450" autoAdjust="0"/>
  </p:normalViewPr>
  <p:slideViewPr>
    <p:cSldViewPr snapToGrid="0">
      <p:cViewPr varScale="1">
        <p:scale>
          <a:sx n="79" d="100"/>
          <a:sy n="79" d="100"/>
        </p:scale>
        <p:origin x="117" y="3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p:scale>
          <a:sx n="100" d="100"/>
          <a:sy n="100" d="100"/>
        </p:scale>
        <p:origin x="1064" y="-3168"/>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2.xml"/><Relationship Id="rId21" Type="http://schemas.openxmlformats.org/officeDocument/2006/relationships/slide" Target="slides/slide16.xml"/><Relationship Id="rId42" Type="http://schemas.openxmlformats.org/officeDocument/2006/relationships/slide" Target="slides/slide37.xml"/><Relationship Id="rId63" Type="http://schemas.openxmlformats.org/officeDocument/2006/relationships/slide" Target="slides/slide58.xml"/><Relationship Id="rId84" Type="http://schemas.openxmlformats.org/officeDocument/2006/relationships/slide" Target="slides/slide79.xml"/><Relationship Id="rId138" Type="http://schemas.openxmlformats.org/officeDocument/2006/relationships/slide" Target="slides/slide133.xml"/><Relationship Id="rId159" Type="http://schemas.openxmlformats.org/officeDocument/2006/relationships/handoutMaster" Target="handoutMasters/handoutMaster1.xml"/><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53" Type="http://schemas.openxmlformats.org/officeDocument/2006/relationships/slide" Target="slides/slide48.xml"/><Relationship Id="rId74" Type="http://schemas.openxmlformats.org/officeDocument/2006/relationships/slide" Target="slides/slide69.xml"/><Relationship Id="rId128" Type="http://schemas.openxmlformats.org/officeDocument/2006/relationships/slide" Target="slides/slide123.xml"/><Relationship Id="rId149" Type="http://schemas.openxmlformats.org/officeDocument/2006/relationships/slide" Target="slides/slide144.xml"/><Relationship Id="rId5" Type="http://schemas.openxmlformats.org/officeDocument/2006/relationships/slideMaster" Target="slideMasters/slideMaster1.xml"/><Relationship Id="rId95" Type="http://schemas.openxmlformats.org/officeDocument/2006/relationships/slide" Target="slides/slide90.xml"/><Relationship Id="rId160" Type="http://schemas.openxmlformats.org/officeDocument/2006/relationships/commentAuthors" Target="commentAuthors.xml"/><Relationship Id="rId22" Type="http://schemas.openxmlformats.org/officeDocument/2006/relationships/slide" Target="slides/slide17.xml"/><Relationship Id="rId43" Type="http://schemas.openxmlformats.org/officeDocument/2006/relationships/slide" Target="slides/slide38.xml"/><Relationship Id="rId64" Type="http://schemas.openxmlformats.org/officeDocument/2006/relationships/slide" Target="slides/slide59.xml"/><Relationship Id="rId118" Type="http://schemas.openxmlformats.org/officeDocument/2006/relationships/slide" Target="slides/slide113.xml"/><Relationship Id="rId139" Type="http://schemas.openxmlformats.org/officeDocument/2006/relationships/slide" Target="slides/slide134.xml"/><Relationship Id="rId85" Type="http://schemas.openxmlformats.org/officeDocument/2006/relationships/slide" Target="slides/slide80.xml"/><Relationship Id="rId150" Type="http://schemas.openxmlformats.org/officeDocument/2006/relationships/slide" Target="slides/slide145.xml"/><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08" Type="http://schemas.openxmlformats.org/officeDocument/2006/relationships/slide" Target="slides/slide103.xml"/><Relationship Id="rId124" Type="http://schemas.openxmlformats.org/officeDocument/2006/relationships/slide" Target="slides/slide119.xml"/><Relationship Id="rId129" Type="http://schemas.openxmlformats.org/officeDocument/2006/relationships/slide" Target="slides/slide124.xml"/><Relationship Id="rId54" Type="http://schemas.openxmlformats.org/officeDocument/2006/relationships/slide" Target="slides/slide49.xml"/><Relationship Id="rId70" Type="http://schemas.openxmlformats.org/officeDocument/2006/relationships/slide" Target="slides/slide65.xml"/><Relationship Id="rId75" Type="http://schemas.openxmlformats.org/officeDocument/2006/relationships/slide" Target="slides/slide70.xml"/><Relationship Id="rId91" Type="http://schemas.openxmlformats.org/officeDocument/2006/relationships/slide" Target="slides/slide86.xml"/><Relationship Id="rId96" Type="http://schemas.openxmlformats.org/officeDocument/2006/relationships/slide" Target="slides/slide91.xml"/><Relationship Id="rId140" Type="http://schemas.openxmlformats.org/officeDocument/2006/relationships/slide" Target="slides/slide135.xml"/><Relationship Id="rId145" Type="http://schemas.openxmlformats.org/officeDocument/2006/relationships/slide" Target="slides/slide140.xml"/><Relationship Id="rId161" Type="http://schemas.openxmlformats.org/officeDocument/2006/relationships/presProps" Target="presProps.xml"/><Relationship Id="rId16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23" Type="http://schemas.openxmlformats.org/officeDocument/2006/relationships/slide" Target="slides/slide18.xml"/><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slide" Target="slides/slide109.xml"/><Relationship Id="rId119" Type="http://schemas.openxmlformats.org/officeDocument/2006/relationships/slide" Target="slides/slide114.xml"/><Relationship Id="rId44" Type="http://schemas.openxmlformats.org/officeDocument/2006/relationships/slide" Target="slides/slide39.xml"/><Relationship Id="rId60" Type="http://schemas.openxmlformats.org/officeDocument/2006/relationships/slide" Target="slides/slide55.xml"/><Relationship Id="rId65" Type="http://schemas.openxmlformats.org/officeDocument/2006/relationships/slide" Target="slides/slide60.xml"/><Relationship Id="rId81" Type="http://schemas.openxmlformats.org/officeDocument/2006/relationships/slide" Target="slides/slide76.xml"/><Relationship Id="rId86" Type="http://schemas.openxmlformats.org/officeDocument/2006/relationships/slide" Target="slides/slide81.xml"/><Relationship Id="rId130" Type="http://schemas.openxmlformats.org/officeDocument/2006/relationships/slide" Target="slides/slide125.xml"/><Relationship Id="rId135" Type="http://schemas.openxmlformats.org/officeDocument/2006/relationships/slide" Target="slides/slide130.xml"/><Relationship Id="rId151" Type="http://schemas.openxmlformats.org/officeDocument/2006/relationships/slide" Target="slides/slide146.xml"/><Relationship Id="rId156" Type="http://schemas.openxmlformats.org/officeDocument/2006/relationships/slide" Target="slides/slide151.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slide" Target="slides/slide10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120" Type="http://schemas.openxmlformats.org/officeDocument/2006/relationships/slide" Target="slides/slide115.xml"/><Relationship Id="rId125" Type="http://schemas.openxmlformats.org/officeDocument/2006/relationships/slide" Target="slides/slide120.xml"/><Relationship Id="rId141" Type="http://schemas.openxmlformats.org/officeDocument/2006/relationships/slide" Target="slides/slide136.xml"/><Relationship Id="rId146" Type="http://schemas.openxmlformats.org/officeDocument/2006/relationships/slide" Target="slides/slide141.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162" Type="http://schemas.openxmlformats.org/officeDocument/2006/relationships/viewProps" Target="viewProps.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15" Type="http://schemas.openxmlformats.org/officeDocument/2006/relationships/slide" Target="slides/slide110.xml"/><Relationship Id="rId131" Type="http://schemas.openxmlformats.org/officeDocument/2006/relationships/slide" Target="slides/slide126.xml"/><Relationship Id="rId136" Type="http://schemas.openxmlformats.org/officeDocument/2006/relationships/slide" Target="slides/slide131.xml"/><Relationship Id="rId157" Type="http://schemas.openxmlformats.org/officeDocument/2006/relationships/slide" Target="slides/slide152.xml"/><Relationship Id="rId61" Type="http://schemas.openxmlformats.org/officeDocument/2006/relationships/slide" Target="slides/slide56.xml"/><Relationship Id="rId82" Type="http://schemas.openxmlformats.org/officeDocument/2006/relationships/slide" Target="slides/slide77.xml"/><Relationship Id="rId152" Type="http://schemas.openxmlformats.org/officeDocument/2006/relationships/slide" Target="slides/slide14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126" Type="http://schemas.openxmlformats.org/officeDocument/2006/relationships/slide" Target="slides/slide121.xml"/><Relationship Id="rId147" Type="http://schemas.openxmlformats.org/officeDocument/2006/relationships/slide" Target="slides/slide14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121" Type="http://schemas.openxmlformats.org/officeDocument/2006/relationships/slide" Target="slides/slide116.xml"/><Relationship Id="rId142" Type="http://schemas.openxmlformats.org/officeDocument/2006/relationships/slide" Target="slides/slide137.xml"/><Relationship Id="rId163" Type="http://schemas.openxmlformats.org/officeDocument/2006/relationships/theme" Target="theme/theme1.xml"/><Relationship Id="rId3" Type="http://schemas.openxmlformats.org/officeDocument/2006/relationships/customXml" Target="../customXml/item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116" Type="http://schemas.openxmlformats.org/officeDocument/2006/relationships/slide" Target="slides/slide111.xml"/><Relationship Id="rId137" Type="http://schemas.openxmlformats.org/officeDocument/2006/relationships/slide" Target="slides/slide132.xml"/><Relationship Id="rId158"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slide" Target="slides/slide106.xml"/><Relationship Id="rId132" Type="http://schemas.openxmlformats.org/officeDocument/2006/relationships/slide" Target="slides/slide127.xml"/><Relationship Id="rId153" Type="http://schemas.openxmlformats.org/officeDocument/2006/relationships/slide" Target="slides/slide148.xml"/><Relationship Id="rId15" Type="http://schemas.openxmlformats.org/officeDocument/2006/relationships/slide" Target="slides/slide10.xml"/><Relationship Id="rId36" Type="http://schemas.openxmlformats.org/officeDocument/2006/relationships/slide" Target="slides/slide31.xml"/><Relationship Id="rId57" Type="http://schemas.openxmlformats.org/officeDocument/2006/relationships/slide" Target="slides/slide52.xml"/><Relationship Id="rId106" Type="http://schemas.openxmlformats.org/officeDocument/2006/relationships/slide" Target="slides/slide101.xml"/><Relationship Id="rId127" Type="http://schemas.openxmlformats.org/officeDocument/2006/relationships/slide" Target="slides/slide122.xml"/><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slide" Target="slides/slide68.xml"/><Relationship Id="rId78" Type="http://schemas.openxmlformats.org/officeDocument/2006/relationships/slide" Target="slides/slide73.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122" Type="http://schemas.openxmlformats.org/officeDocument/2006/relationships/slide" Target="slides/slide117.xml"/><Relationship Id="rId143" Type="http://schemas.openxmlformats.org/officeDocument/2006/relationships/slide" Target="slides/slide138.xml"/><Relationship Id="rId148" Type="http://schemas.openxmlformats.org/officeDocument/2006/relationships/slide" Target="slides/slide143.xml"/><Relationship Id="rId164" Type="http://schemas.openxmlformats.org/officeDocument/2006/relationships/tableStyles" Target="tableStyles.xml"/><Relationship Id="rId4" Type="http://schemas.openxmlformats.org/officeDocument/2006/relationships/customXml" Target="../customXml/item4.xml"/><Relationship Id="rId9" Type="http://schemas.openxmlformats.org/officeDocument/2006/relationships/slide" Target="slides/slide4.xml"/><Relationship Id="rId26" Type="http://schemas.openxmlformats.org/officeDocument/2006/relationships/slide" Target="slides/slide21.xml"/><Relationship Id="rId47" Type="http://schemas.openxmlformats.org/officeDocument/2006/relationships/slide" Target="slides/slide42.xml"/><Relationship Id="rId68" Type="http://schemas.openxmlformats.org/officeDocument/2006/relationships/slide" Target="slides/slide63.xml"/><Relationship Id="rId89" Type="http://schemas.openxmlformats.org/officeDocument/2006/relationships/slide" Target="slides/slide84.xml"/><Relationship Id="rId112" Type="http://schemas.openxmlformats.org/officeDocument/2006/relationships/slide" Target="slides/slide107.xml"/><Relationship Id="rId133" Type="http://schemas.openxmlformats.org/officeDocument/2006/relationships/slide" Target="slides/slide128.xml"/><Relationship Id="rId154" Type="http://schemas.openxmlformats.org/officeDocument/2006/relationships/slide" Target="slides/slide149.xml"/><Relationship Id="rId16" Type="http://schemas.openxmlformats.org/officeDocument/2006/relationships/slide" Target="slides/slide11.xml"/><Relationship Id="rId37" Type="http://schemas.openxmlformats.org/officeDocument/2006/relationships/slide" Target="slides/slide32.xml"/><Relationship Id="rId58" Type="http://schemas.openxmlformats.org/officeDocument/2006/relationships/slide" Target="slides/slide53.xml"/><Relationship Id="rId79" Type="http://schemas.openxmlformats.org/officeDocument/2006/relationships/slide" Target="slides/slide74.xml"/><Relationship Id="rId102" Type="http://schemas.openxmlformats.org/officeDocument/2006/relationships/slide" Target="slides/slide97.xml"/><Relationship Id="rId123" Type="http://schemas.openxmlformats.org/officeDocument/2006/relationships/slide" Target="slides/slide118.xml"/><Relationship Id="rId144" Type="http://schemas.openxmlformats.org/officeDocument/2006/relationships/slide" Target="slides/slide139.xml"/><Relationship Id="rId90" Type="http://schemas.openxmlformats.org/officeDocument/2006/relationships/slide" Target="slides/slide85.xml"/><Relationship Id="rId165" Type="http://schemas.microsoft.com/office/2016/11/relationships/changesInfo" Target="changesInfos/changesInfo1.xml"/><Relationship Id="rId27" Type="http://schemas.openxmlformats.org/officeDocument/2006/relationships/slide" Target="slides/slide22.xml"/><Relationship Id="rId48" Type="http://schemas.openxmlformats.org/officeDocument/2006/relationships/slide" Target="slides/slide43.xml"/><Relationship Id="rId69" Type="http://schemas.openxmlformats.org/officeDocument/2006/relationships/slide" Target="slides/slide64.xml"/><Relationship Id="rId113" Type="http://schemas.openxmlformats.org/officeDocument/2006/relationships/slide" Target="slides/slide108.xml"/><Relationship Id="rId134" Type="http://schemas.openxmlformats.org/officeDocument/2006/relationships/slide" Target="slides/slide129.xml"/><Relationship Id="rId80" Type="http://schemas.openxmlformats.org/officeDocument/2006/relationships/slide" Target="slides/slide75.xml"/><Relationship Id="rId155" Type="http://schemas.openxmlformats.org/officeDocument/2006/relationships/slide" Target="slides/slide15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03FFC56B-DCA1-45A5-976E-B94802FB1D52}"/>
    <pc:docChg chg="undo custSel addSld modSld">
      <pc:chgData name="David Holley" userId="45123e1e-ac21-4ee3-b53e-8d97b4b34e1e" providerId="ADAL" clId="{03FFC56B-DCA1-45A5-976E-B94802FB1D52}" dt="2025-10-08T07:25:10.871" v="111" actId="20577"/>
      <pc:docMkLst>
        <pc:docMk/>
      </pc:docMkLst>
      <pc:sldChg chg="modSp mod">
        <pc:chgData name="David Holley" userId="45123e1e-ac21-4ee3-b53e-8d97b4b34e1e" providerId="ADAL" clId="{03FFC56B-DCA1-45A5-976E-B94802FB1D52}" dt="2025-09-25T11:01:20.553" v="11" actId="20577"/>
        <pc:sldMkLst>
          <pc:docMk/>
          <pc:sldMk cId="1522207336" sldId="285"/>
        </pc:sldMkLst>
        <pc:spChg chg="mod">
          <ac:chgData name="David Holley" userId="45123e1e-ac21-4ee3-b53e-8d97b4b34e1e" providerId="ADAL" clId="{03FFC56B-DCA1-45A5-976E-B94802FB1D52}" dt="2025-09-25T11:01:20.553" v="11" actId="20577"/>
          <ac:spMkLst>
            <pc:docMk/>
            <pc:sldMk cId="1522207336" sldId="285"/>
            <ac:spMk id="17411" creationId="{00000000-0000-0000-0000-000000000000}"/>
          </ac:spMkLst>
        </pc:spChg>
      </pc:sldChg>
      <pc:sldChg chg="modSp mod">
        <pc:chgData name="David Holley" userId="45123e1e-ac21-4ee3-b53e-8d97b4b34e1e" providerId="ADAL" clId="{03FFC56B-DCA1-45A5-976E-B94802FB1D52}" dt="2025-10-08T07:25:10.871" v="111" actId="20577"/>
        <pc:sldMkLst>
          <pc:docMk/>
          <pc:sldMk cId="250208720" sldId="1089"/>
        </pc:sldMkLst>
        <pc:spChg chg="mod">
          <ac:chgData name="David Holley" userId="45123e1e-ac21-4ee3-b53e-8d97b4b34e1e" providerId="ADAL" clId="{03FFC56B-DCA1-45A5-976E-B94802FB1D52}" dt="2025-10-08T07:25:10.871" v="111" actId="20577"/>
          <ac:spMkLst>
            <pc:docMk/>
            <pc:sldMk cId="250208720" sldId="1089"/>
            <ac:spMk id="3" creationId="{00000000-0000-0000-0000-000000000000}"/>
          </ac:spMkLst>
        </pc:spChg>
      </pc:sldChg>
      <pc:sldChg chg="modSp mod">
        <pc:chgData name="David Holley" userId="45123e1e-ac21-4ee3-b53e-8d97b4b34e1e" providerId="ADAL" clId="{03FFC56B-DCA1-45A5-976E-B94802FB1D52}" dt="2025-09-25T11:19:26.007" v="13" actId="1076"/>
        <pc:sldMkLst>
          <pc:docMk/>
          <pc:sldMk cId="1185121969" sldId="1767"/>
        </pc:sldMkLst>
        <pc:picChg chg="mod">
          <ac:chgData name="David Holley" userId="45123e1e-ac21-4ee3-b53e-8d97b4b34e1e" providerId="ADAL" clId="{03FFC56B-DCA1-45A5-976E-B94802FB1D52}" dt="2025-09-25T11:19:26.007" v="13" actId="1076"/>
          <ac:picMkLst>
            <pc:docMk/>
            <pc:sldMk cId="1185121969" sldId="1767"/>
            <ac:picMk id="5" creationId="{4AA4337D-B693-4B4D-B0B0-F230AE46DE61}"/>
          </ac:picMkLst>
        </pc:picChg>
      </pc:sldChg>
      <pc:sldChg chg="modSp mod">
        <pc:chgData name="David Holley" userId="45123e1e-ac21-4ee3-b53e-8d97b4b34e1e" providerId="ADAL" clId="{03FFC56B-DCA1-45A5-976E-B94802FB1D52}" dt="2025-09-25T11:24:43.023" v="91" actId="1076"/>
        <pc:sldMkLst>
          <pc:docMk/>
          <pc:sldMk cId="942549286" sldId="1936"/>
        </pc:sldMkLst>
        <pc:spChg chg="mod">
          <ac:chgData name="David Holley" userId="45123e1e-ac21-4ee3-b53e-8d97b4b34e1e" providerId="ADAL" clId="{03FFC56B-DCA1-45A5-976E-B94802FB1D52}" dt="2025-09-25T11:24:43.023" v="91" actId="1076"/>
          <ac:spMkLst>
            <pc:docMk/>
            <pc:sldMk cId="942549286" sldId="1936"/>
            <ac:spMk id="3" creationId="{15D7014E-6EDC-4732-A1B0-8ABAAEBCDFF6}"/>
          </ac:spMkLst>
        </pc:spChg>
      </pc:sldChg>
      <pc:sldChg chg="addSp delSp modSp new mod">
        <pc:chgData name="David Holley" userId="45123e1e-ac21-4ee3-b53e-8d97b4b34e1e" providerId="ADAL" clId="{03FFC56B-DCA1-45A5-976E-B94802FB1D52}" dt="2025-09-25T11:30:03.879" v="97" actId="1076"/>
        <pc:sldMkLst>
          <pc:docMk/>
          <pc:sldMk cId="3895367520" sldId="1939"/>
        </pc:sldMkLst>
        <pc:picChg chg="add mod">
          <ac:chgData name="David Holley" userId="45123e1e-ac21-4ee3-b53e-8d97b4b34e1e" providerId="ADAL" clId="{03FFC56B-DCA1-45A5-976E-B94802FB1D52}" dt="2025-09-25T11:30:03.879" v="97" actId="1076"/>
          <ac:picMkLst>
            <pc:docMk/>
            <pc:sldMk cId="3895367520" sldId="1939"/>
            <ac:picMk id="6" creationId="{6B2AFD9A-E252-EE2E-E9C1-F409613B3DB8}"/>
          </ac:picMkLst>
        </pc:picChg>
      </pc:sldChg>
    </pc:docChg>
  </pc:docChgLst>
  <pc:docChgLst>
    <pc:chgData name="David Holley" userId="45123e1e-ac21-4ee3-b53e-8d97b4b34e1e" providerId="ADAL" clId="{C0CDAF61-854E-457D-A37D-E49645A2E164}"/>
    <pc:docChg chg="custSel addSld delSld modSld">
      <pc:chgData name="David Holley" userId="45123e1e-ac21-4ee3-b53e-8d97b4b34e1e" providerId="ADAL" clId="{C0CDAF61-854E-457D-A37D-E49645A2E164}" dt="2023-10-10T11:32:29.398" v="60" actId="947"/>
      <pc:docMkLst>
        <pc:docMk/>
      </pc:docMkLst>
      <pc:sldChg chg="modAnim">
        <pc:chgData name="David Holley" userId="45123e1e-ac21-4ee3-b53e-8d97b4b34e1e" providerId="ADAL" clId="{C0CDAF61-854E-457D-A37D-E49645A2E164}" dt="2023-09-26T10:28:36.437" v="2"/>
        <pc:sldMkLst>
          <pc:docMk/>
          <pc:sldMk cId="1987930243" sldId="323"/>
        </pc:sldMkLst>
      </pc:sldChg>
      <pc:sldChg chg="modSp mod">
        <pc:chgData name="David Holley" userId="45123e1e-ac21-4ee3-b53e-8d97b4b34e1e" providerId="ADAL" clId="{C0CDAF61-854E-457D-A37D-E49645A2E164}" dt="2023-09-26T10:30:34.536" v="10" actId="255"/>
        <pc:sldMkLst>
          <pc:docMk/>
          <pc:sldMk cId="854950730" sldId="327"/>
        </pc:sldMkLst>
      </pc:sldChg>
      <pc:sldChg chg="modSp mod">
        <pc:chgData name="David Holley" userId="45123e1e-ac21-4ee3-b53e-8d97b4b34e1e" providerId="ADAL" clId="{C0CDAF61-854E-457D-A37D-E49645A2E164}" dt="2023-10-10T11:24:30.255" v="58" actId="1076"/>
        <pc:sldMkLst>
          <pc:docMk/>
          <pc:sldMk cId="1022977709" sldId="440"/>
        </pc:sldMkLst>
      </pc:sldChg>
      <pc:sldChg chg="modSp mod">
        <pc:chgData name="David Holley" userId="45123e1e-ac21-4ee3-b53e-8d97b4b34e1e" providerId="ADAL" clId="{C0CDAF61-854E-457D-A37D-E49645A2E164}" dt="2023-10-10T11:32:29.398" v="60" actId="947"/>
        <pc:sldMkLst>
          <pc:docMk/>
          <pc:sldMk cId="1125321611" sldId="454"/>
        </pc:sldMkLst>
      </pc:sldChg>
      <pc:sldChg chg="del">
        <pc:chgData name="David Holley" userId="45123e1e-ac21-4ee3-b53e-8d97b4b34e1e" providerId="ADAL" clId="{C0CDAF61-854E-457D-A37D-E49645A2E164}" dt="2023-09-26T10:26:29.218" v="0" actId="47"/>
        <pc:sldMkLst>
          <pc:docMk/>
          <pc:sldMk cId="1457056281" sldId="1935"/>
        </pc:sldMkLst>
      </pc:sldChg>
      <pc:sldChg chg="modSp new mod">
        <pc:chgData name="David Holley" userId="45123e1e-ac21-4ee3-b53e-8d97b4b34e1e" providerId="ADAL" clId="{C0CDAF61-854E-457D-A37D-E49645A2E164}" dt="2023-10-10T09:55:13.556" v="55" actId="20577"/>
        <pc:sldMkLst>
          <pc:docMk/>
          <pc:sldMk cId="3763517940" sldId="1935"/>
        </pc:sldMkLst>
      </pc:sldChg>
      <pc:sldChg chg="del">
        <pc:chgData name="David Holley" userId="45123e1e-ac21-4ee3-b53e-8d97b4b34e1e" providerId="ADAL" clId="{C0CDAF61-854E-457D-A37D-E49645A2E164}" dt="2023-09-27T08:47:14.329" v="11" actId="47"/>
        <pc:sldMkLst>
          <pc:docMk/>
          <pc:sldMk cId="3405895276" sldId="1936"/>
        </pc:sldMkLst>
      </pc:sldChg>
    </pc:docChg>
  </pc:docChgLst>
  <pc:docChgLst>
    <pc:chgData name="David Holley" userId="45123e1e-ac21-4ee3-b53e-8d97b4b34e1e" providerId="ADAL" clId="{68CCEF4B-C296-4250-B824-BA96C16EE622}"/>
    <pc:docChg chg="undo custSel addSld delSld modSld">
      <pc:chgData name="David Holley" userId="45123e1e-ac21-4ee3-b53e-8d97b4b34e1e" providerId="ADAL" clId="{68CCEF4B-C296-4250-B824-BA96C16EE622}" dt="2024-10-08T13:45:01.969" v="132" actId="20577"/>
      <pc:docMkLst>
        <pc:docMk/>
      </pc:docMkLst>
      <pc:sldChg chg="add">
        <pc:chgData name="David Holley" userId="45123e1e-ac21-4ee3-b53e-8d97b4b34e1e" providerId="ADAL" clId="{68CCEF4B-C296-4250-B824-BA96C16EE622}" dt="2024-10-05T08:08:25.893" v="0"/>
        <pc:sldMkLst>
          <pc:docMk/>
          <pc:sldMk cId="1004950201" sldId="408"/>
        </pc:sldMkLst>
      </pc:sldChg>
      <pc:sldChg chg="del">
        <pc:chgData name="David Holley" userId="45123e1e-ac21-4ee3-b53e-8d97b4b34e1e" providerId="ADAL" clId="{68CCEF4B-C296-4250-B824-BA96C16EE622}" dt="2024-10-08T07:01:21.897" v="6" actId="47"/>
        <pc:sldMkLst>
          <pc:docMk/>
          <pc:sldMk cId="3763517940" sldId="1935"/>
        </pc:sldMkLst>
      </pc:sldChg>
      <pc:sldChg chg="modSp mod">
        <pc:chgData name="David Holley" userId="45123e1e-ac21-4ee3-b53e-8d97b4b34e1e" providerId="ADAL" clId="{68CCEF4B-C296-4250-B824-BA96C16EE622}" dt="2024-10-08T13:45:01.969" v="132" actId="20577"/>
        <pc:sldMkLst>
          <pc:docMk/>
          <pc:sldMk cId="942549286" sldId="1936"/>
        </pc:sldMkLst>
      </pc:sldChg>
      <pc:sldChg chg="addSp modSp new">
        <pc:chgData name="David Holley" userId="45123e1e-ac21-4ee3-b53e-8d97b4b34e1e" providerId="ADAL" clId="{68CCEF4B-C296-4250-B824-BA96C16EE622}" dt="2024-10-08T07:00:27.915" v="4" actId="1076"/>
        <pc:sldMkLst>
          <pc:docMk/>
          <pc:sldMk cId="2512698136" sldId="1937"/>
        </pc:sldMkLst>
      </pc:sldChg>
      <pc:sldChg chg="add">
        <pc:chgData name="David Holley" userId="45123e1e-ac21-4ee3-b53e-8d97b4b34e1e" providerId="ADAL" clId="{68CCEF4B-C296-4250-B824-BA96C16EE622}" dt="2024-10-08T07:01:17.567" v="5"/>
        <pc:sldMkLst>
          <pc:docMk/>
          <pc:sldMk cId="508030449" sldId="1938"/>
        </pc:sldMkLst>
      </pc:sldChg>
    </pc:docChg>
  </pc:docChgLst>
  <pc:docChgLst>
    <pc:chgData name="David Holley" userId="45123e1e-ac21-4ee3-b53e-8d97b4b34e1e" providerId="ADAL" clId="{241D03C4-89F1-4D1E-AB04-9618E18925B6}"/>
    <pc:docChg chg="addSld modSld sldOrd">
      <pc:chgData name="David Holley" userId="45123e1e-ac21-4ee3-b53e-8d97b4b34e1e" providerId="ADAL" clId="{241D03C4-89F1-4D1E-AB04-9618E18925B6}" dt="2022-09-22T15:56:08.320" v="17" actId="20577"/>
      <pc:docMkLst>
        <pc:docMk/>
      </pc:docMkLst>
      <pc:sldChg chg="modSp new mod ord">
        <pc:chgData name="David Holley" userId="45123e1e-ac21-4ee3-b53e-8d97b4b34e1e" providerId="ADAL" clId="{241D03C4-89F1-4D1E-AB04-9618E18925B6}" dt="2022-09-22T15:56:08.320" v="17" actId="20577"/>
        <pc:sldMkLst>
          <pc:docMk/>
          <pc:sldMk cId="1457056281" sldId="1935"/>
        </pc:sldMkLst>
      </pc:sldChg>
    </pc:docChg>
  </pc:docChgLst>
  <pc:docChgLst>
    <pc:chgData name="David Holley" userId="45123e1e-ac21-4ee3-b53e-8d97b4b34e1e" providerId="ADAL" clId="{159FED5B-7FC9-4428-919F-18F20704CEB0}"/>
    <pc:docChg chg="custSel addSld modSld">
      <pc:chgData name="David Holley" userId="45123e1e-ac21-4ee3-b53e-8d97b4b34e1e" providerId="ADAL" clId="{159FED5B-7FC9-4428-919F-18F20704CEB0}" dt="2022-09-23T14:22:46.887" v="52" actId="478"/>
      <pc:docMkLst>
        <pc:docMk/>
      </pc:docMkLst>
      <pc:sldChg chg="delSp modSp new mod">
        <pc:chgData name="David Holley" userId="45123e1e-ac21-4ee3-b53e-8d97b4b34e1e" providerId="ADAL" clId="{159FED5B-7FC9-4428-919F-18F20704CEB0}" dt="2022-09-23T14:22:46.887" v="52" actId="478"/>
        <pc:sldMkLst>
          <pc:docMk/>
          <pc:sldMk cId="3405895276" sldId="1936"/>
        </pc:sldMkLst>
      </pc:sldChg>
    </pc:docChg>
  </pc:docChgLst>
  <pc:docChgLst>
    <pc:chgData name="David Holley" userId="45123e1e-ac21-4ee3-b53e-8d97b4b34e1e" providerId="ADAL" clId="{1863A897-AAEF-4B66-A2A5-9F7B06D69F88}"/>
    <pc:docChg chg="undo custSel addSld modSld sldOrd">
      <pc:chgData name="David Holley" userId="45123e1e-ac21-4ee3-b53e-8d97b4b34e1e" providerId="ADAL" clId="{1863A897-AAEF-4B66-A2A5-9F7B06D69F88}" dt="2022-09-05T12:37:01.775" v="126" actId="20577"/>
      <pc:docMkLst>
        <pc:docMk/>
      </pc:docMkLst>
      <pc:sldChg chg="modSp mod">
        <pc:chgData name="David Holley" userId="45123e1e-ac21-4ee3-b53e-8d97b4b34e1e" providerId="ADAL" clId="{1863A897-AAEF-4B66-A2A5-9F7B06D69F88}" dt="2022-09-05T12:20:09.013" v="54" actId="113"/>
        <pc:sldMkLst>
          <pc:docMk/>
          <pc:sldMk cId="1302832774" sldId="325"/>
        </pc:sldMkLst>
      </pc:sldChg>
      <pc:sldChg chg="ord">
        <pc:chgData name="David Holley" userId="45123e1e-ac21-4ee3-b53e-8d97b4b34e1e" providerId="ADAL" clId="{1863A897-AAEF-4B66-A2A5-9F7B06D69F88}" dt="2022-09-05T12:17:14.987" v="47" actId="20578"/>
        <pc:sldMkLst>
          <pc:docMk/>
          <pc:sldMk cId="3617673206" sldId="389"/>
        </pc:sldMkLst>
      </pc:sldChg>
      <pc:sldChg chg="modSp mod">
        <pc:chgData name="David Holley" userId="45123e1e-ac21-4ee3-b53e-8d97b4b34e1e" providerId="ADAL" clId="{1863A897-AAEF-4B66-A2A5-9F7B06D69F88}" dt="2022-09-05T12:25:34.754" v="60" actId="27636"/>
        <pc:sldMkLst>
          <pc:docMk/>
          <pc:sldMk cId="2422156764" sldId="426"/>
        </pc:sldMkLst>
      </pc:sldChg>
      <pc:sldChg chg="modSp mod modAnim">
        <pc:chgData name="David Holley" userId="45123e1e-ac21-4ee3-b53e-8d97b4b34e1e" providerId="ADAL" clId="{1863A897-AAEF-4B66-A2A5-9F7B06D69F88}" dt="2022-09-05T12:29:45.369" v="70" actId="1076"/>
        <pc:sldMkLst>
          <pc:docMk/>
          <pc:sldMk cId="2619376316" sldId="447"/>
        </pc:sldMkLst>
      </pc:sldChg>
      <pc:sldChg chg="modSp mod modAnim">
        <pc:chgData name="David Holley" userId="45123e1e-ac21-4ee3-b53e-8d97b4b34e1e" providerId="ADAL" clId="{1863A897-AAEF-4B66-A2A5-9F7B06D69F88}" dt="2022-09-05T12:35:10.953" v="75"/>
        <pc:sldMkLst>
          <pc:docMk/>
          <pc:sldMk cId="325175597" sldId="618"/>
        </pc:sldMkLst>
      </pc:sldChg>
      <pc:sldChg chg="modSp mod">
        <pc:chgData name="David Holley" userId="45123e1e-ac21-4ee3-b53e-8d97b4b34e1e" providerId="ADAL" clId="{1863A897-AAEF-4B66-A2A5-9F7B06D69F88}" dt="2022-09-05T12:37:01.775" v="126" actId="20577"/>
        <pc:sldMkLst>
          <pc:docMk/>
          <pc:sldMk cId="166320793" sldId="1913"/>
        </pc:sldMkLst>
      </pc:sldChg>
      <pc:sldChg chg="addSp delSp modSp new mod ord">
        <pc:chgData name="David Holley" userId="45123e1e-ac21-4ee3-b53e-8d97b4b34e1e" providerId="ADAL" clId="{1863A897-AAEF-4B66-A2A5-9F7B06D69F88}" dt="2022-09-05T12:17:51.287" v="51"/>
        <pc:sldMkLst>
          <pc:docMk/>
          <pc:sldMk cId="153619147" sldId="193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79D207-4A75-AB43-A4FD-0E45265DD9A6}" type="doc">
      <dgm:prSet loTypeId="urn:microsoft.com/office/officeart/2005/8/layout/pyramid1" loCatId="" qsTypeId="urn:microsoft.com/office/officeart/2005/8/quickstyle/simple1" qsCatId="simple" csTypeId="urn:microsoft.com/office/officeart/2005/8/colors/accent3_4" csCatId="accent3" phldr="1"/>
      <dgm:spPr/>
    </dgm:pt>
    <dgm:pt modelId="{536722B8-D731-1C4B-B14E-E8CF261BFD9F}" type="pres">
      <dgm:prSet presAssocID="{5A79D207-4A75-AB43-A4FD-0E45265DD9A6}" presName="Name0" presStyleCnt="0">
        <dgm:presLayoutVars>
          <dgm:dir/>
          <dgm:animLvl val="lvl"/>
          <dgm:resizeHandles val="exact"/>
        </dgm:presLayoutVars>
      </dgm:prSet>
      <dgm:spPr/>
    </dgm:pt>
  </dgm:ptLst>
  <dgm:cxnLst>
    <dgm:cxn modelId="{5E3BE71D-E1ED-D94D-A39B-D6EEFAE8D186}" type="presOf" srcId="{5A79D207-4A75-AB43-A4FD-0E45265DD9A6}" destId="{536722B8-D731-1C4B-B14E-E8CF261BFD9F}" srcOrd="0"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79D207-4A75-AB43-A4FD-0E45265DD9A6}" type="doc">
      <dgm:prSet loTypeId="urn:microsoft.com/office/officeart/2005/8/layout/pyramid1" loCatId="" qsTypeId="urn:microsoft.com/office/officeart/2005/8/quickstyle/3d5" qsCatId="3D" csTypeId="urn:microsoft.com/office/officeart/2005/8/colors/accent3_4" csCatId="accent3" phldr="1"/>
      <dgm:spPr/>
    </dgm:pt>
    <dgm:pt modelId="{3B1D5D72-A30D-254B-87C1-3382C938B2BE}">
      <dgm:prSet phldrT="[Text]" custT="1"/>
      <dgm:spPr/>
      <dgm:t>
        <a:bodyPr/>
        <a:lstStyle/>
        <a:p>
          <a:endParaRPr lang="en-US" sz="1800" dirty="0"/>
        </a:p>
        <a:p>
          <a:endParaRPr lang="en-US" sz="1800" dirty="0"/>
        </a:p>
        <a:p>
          <a:r>
            <a:rPr lang="en-US" sz="1800" dirty="0">
              <a:solidFill>
                <a:schemeClr val="bg1"/>
              </a:solidFill>
            </a:rPr>
            <a:t>Events</a:t>
          </a:r>
        </a:p>
      </dgm:t>
    </dgm:pt>
    <dgm:pt modelId="{B22A8503-8160-DD4F-A92D-DD7107F22907}" type="parTrans" cxnId="{03278DF3-0554-B442-92AD-E41C2B6F45F3}">
      <dgm:prSet/>
      <dgm:spPr/>
      <dgm:t>
        <a:bodyPr/>
        <a:lstStyle/>
        <a:p>
          <a:endParaRPr lang="en-US" sz="1800"/>
        </a:p>
      </dgm:t>
    </dgm:pt>
    <dgm:pt modelId="{B57888B5-4E36-6B49-BB59-0A087AA6914B}" type="sibTrans" cxnId="{03278DF3-0554-B442-92AD-E41C2B6F45F3}">
      <dgm:prSet/>
      <dgm:spPr/>
      <dgm:t>
        <a:bodyPr/>
        <a:lstStyle/>
        <a:p>
          <a:endParaRPr lang="en-US" sz="1800"/>
        </a:p>
      </dgm:t>
    </dgm:pt>
    <dgm:pt modelId="{5EB12632-3134-774A-8F6F-305FBA9BC4B0}">
      <dgm:prSet phldrT="[Text]" custT="1"/>
      <dgm:spPr/>
      <dgm:t>
        <a:bodyPr/>
        <a:lstStyle/>
        <a:p>
          <a:r>
            <a:rPr lang="en-US" sz="1800" dirty="0"/>
            <a:t>Patterns</a:t>
          </a:r>
        </a:p>
      </dgm:t>
    </dgm:pt>
    <dgm:pt modelId="{D93582D6-1593-9043-B4DA-9C78E95E7341}" type="parTrans" cxnId="{D022C386-F68C-244B-88F6-3CA7035BC5F7}">
      <dgm:prSet/>
      <dgm:spPr/>
      <dgm:t>
        <a:bodyPr/>
        <a:lstStyle/>
        <a:p>
          <a:endParaRPr lang="en-US" sz="1800"/>
        </a:p>
      </dgm:t>
    </dgm:pt>
    <dgm:pt modelId="{76F1DECB-3CA9-1A41-BD37-B5E9145D50C9}" type="sibTrans" cxnId="{D022C386-F68C-244B-88F6-3CA7035BC5F7}">
      <dgm:prSet/>
      <dgm:spPr/>
      <dgm:t>
        <a:bodyPr/>
        <a:lstStyle/>
        <a:p>
          <a:endParaRPr lang="en-US" sz="1800"/>
        </a:p>
      </dgm:t>
    </dgm:pt>
    <dgm:pt modelId="{DE5CF943-4651-1B43-8731-38D9298BD6E5}">
      <dgm:prSet phldrT="[Text]" custT="1"/>
      <dgm:spPr/>
      <dgm:t>
        <a:bodyPr/>
        <a:lstStyle/>
        <a:p>
          <a:r>
            <a:rPr lang="en-US" sz="1800"/>
            <a:t>Structure, Architecture, Organization</a:t>
          </a:r>
          <a:endParaRPr lang="en-US" sz="1800" dirty="0"/>
        </a:p>
      </dgm:t>
    </dgm:pt>
    <dgm:pt modelId="{2D0DA37F-3646-794A-A658-663AE7F66295}" type="parTrans" cxnId="{79DC359D-710B-D342-9878-FC546281434C}">
      <dgm:prSet/>
      <dgm:spPr/>
      <dgm:t>
        <a:bodyPr/>
        <a:lstStyle/>
        <a:p>
          <a:endParaRPr lang="en-US" sz="1800"/>
        </a:p>
      </dgm:t>
    </dgm:pt>
    <dgm:pt modelId="{EE903EDD-D121-5D4D-A7AD-02FB56B24947}" type="sibTrans" cxnId="{79DC359D-710B-D342-9878-FC546281434C}">
      <dgm:prSet/>
      <dgm:spPr/>
      <dgm:t>
        <a:bodyPr/>
        <a:lstStyle/>
        <a:p>
          <a:endParaRPr lang="en-US" sz="1800"/>
        </a:p>
      </dgm:t>
    </dgm:pt>
    <dgm:pt modelId="{536722B8-D731-1C4B-B14E-E8CF261BFD9F}" type="pres">
      <dgm:prSet presAssocID="{5A79D207-4A75-AB43-A4FD-0E45265DD9A6}" presName="Name0" presStyleCnt="0">
        <dgm:presLayoutVars>
          <dgm:dir/>
          <dgm:animLvl val="lvl"/>
          <dgm:resizeHandles val="exact"/>
        </dgm:presLayoutVars>
      </dgm:prSet>
      <dgm:spPr/>
    </dgm:pt>
    <dgm:pt modelId="{28608173-C1FF-4B47-9649-7DD793D31448}" type="pres">
      <dgm:prSet presAssocID="{3B1D5D72-A30D-254B-87C1-3382C938B2BE}" presName="Name8" presStyleCnt="0"/>
      <dgm:spPr/>
    </dgm:pt>
    <dgm:pt modelId="{7CB1CF8D-D144-A644-9CB8-919D70150E64}" type="pres">
      <dgm:prSet presAssocID="{3B1D5D72-A30D-254B-87C1-3382C938B2BE}" presName="level" presStyleLbl="node1" presStyleIdx="0" presStyleCnt="3">
        <dgm:presLayoutVars>
          <dgm:chMax val="1"/>
          <dgm:bulletEnabled val="1"/>
        </dgm:presLayoutVars>
      </dgm:prSet>
      <dgm:spPr/>
    </dgm:pt>
    <dgm:pt modelId="{46684EF2-E070-E648-AD83-8A3C538CBEA6}" type="pres">
      <dgm:prSet presAssocID="{3B1D5D72-A30D-254B-87C1-3382C938B2BE}" presName="levelTx" presStyleLbl="revTx" presStyleIdx="0" presStyleCnt="0">
        <dgm:presLayoutVars>
          <dgm:chMax val="1"/>
          <dgm:bulletEnabled val="1"/>
        </dgm:presLayoutVars>
      </dgm:prSet>
      <dgm:spPr/>
    </dgm:pt>
    <dgm:pt modelId="{774BAD36-4220-A24C-976E-953D488C4BF2}" type="pres">
      <dgm:prSet presAssocID="{5EB12632-3134-774A-8F6F-305FBA9BC4B0}" presName="Name8" presStyleCnt="0"/>
      <dgm:spPr/>
    </dgm:pt>
    <dgm:pt modelId="{FD22F58B-27E2-EA43-9F2E-97ADFBAA6763}" type="pres">
      <dgm:prSet presAssocID="{5EB12632-3134-774A-8F6F-305FBA9BC4B0}" presName="level" presStyleLbl="node1" presStyleIdx="1" presStyleCnt="3">
        <dgm:presLayoutVars>
          <dgm:chMax val="1"/>
          <dgm:bulletEnabled val="1"/>
        </dgm:presLayoutVars>
      </dgm:prSet>
      <dgm:spPr/>
    </dgm:pt>
    <dgm:pt modelId="{A43A9D73-18AC-2D41-B0A2-941C30C4DB95}" type="pres">
      <dgm:prSet presAssocID="{5EB12632-3134-774A-8F6F-305FBA9BC4B0}" presName="levelTx" presStyleLbl="revTx" presStyleIdx="0" presStyleCnt="0">
        <dgm:presLayoutVars>
          <dgm:chMax val="1"/>
          <dgm:bulletEnabled val="1"/>
        </dgm:presLayoutVars>
      </dgm:prSet>
      <dgm:spPr/>
    </dgm:pt>
    <dgm:pt modelId="{14F350E6-8950-3348-95C1-B8FBBD90F78D}" type="pres">
      <dgm:prSet presAssocID="{DE5CF943-4651-1B43-8731-38D9298BD6E5}" presName="Name8" presStyleCnt="0"/>
      <dgm:spPr/>
    </dgm:pt>
    <dgm:pt modelId="{71165789-06E6-EE47-9A7D-B0880A806F13}" type="pres">
      <dgm:prSet presAssocID="{DE5CF943-4651-1B43-8731-38D9298BD6E5}" presName="level" presStyleLbl="node1" presStyleIdx="2" presStyleCnt="3" custLinFactNeighborX="-1383">
        <dgm:presLayoutVars>
          <dgm:chMax val="1"/>
          <dgm:bulletEnabled val="1"/>
        </dgm:presLayoutVars>
      </dgm:prSet>
      <dgm:spPr/>
    </dgm:pt>
    <dgm:pt modelId="{461586AE-00A9-D340-90AD-05457041FA46}" type="pres">
      <dgm:prSet presAssocID="{DE5CF943-4651-1B43-8731-38D9298BD6E5}" presName="levelTx" presStyleLbl="revTx" presStyleIdx="0" presStyleCnt="0">
        <dgm:presLayoutVars>
          <dgm:chMax val="1"/>
          <dgm:bulletEnabled val="1"/>
        </dgm:presLayoutVars>
      </dgm:prSet>
      <dgm:spPr/>
    </dgm:pt>
  </dgm:ptLst>
  <dgm:cxnLst>
    <dgm:cxn modelId="{8E66700F-D81D-2742-B3FB-70301C3A3A63}" type="presOf" srcId="{DE5CF943-4651-1B43-8731-38D9298BD6E5}" destId="{461586AE-00A9-D340-90AD-05457041FA46}" srcOrd="1" destOrd="0" presId="urn:microsoft.com/office/officeart/2005/8/layout/pyramid1"/>
    <dgm:cxn modelId="{9FE6EB20-55A8-2949-99F2-0D413EA0214D}" type="presOf" srcId="{DE5CF943-4651-1B43-8731-38D9298BD6E5}" destId="{71165789-06E6-EE47-9A7D-B0880A806F13}" srcOrd="0" destOrd="0" presId="urn:microsoft.com/office/officeart/2005/8/layout/pyramid1"/>
    <dgm:cxn modelId="{83715429-DE8B-AA4B-9985-FCD44046558C}" type="presOf" srcId="{3B1D5D72-A30D-254B-87C1-3382C938B2BE}" destId="{7CB1CF8D-D144-A644-9CB8-919D70150E64}" srcOrd="0" destOrd="0" presId="urn:microsoft.com/office/officeart/2005/8/layout/pyramid1"/>
    <dgm:cxn modelId="{73EACE55-6A3B-5641-AE6B-13EBC581D348}" type="presOf" srcId="{5A79D207-4A75-AB43-A4FD-0E45265DD9A6}" destId="{536722B8-D731-1C4B-B14E-E8CF261BFD9F}" srcOrd="0" destOrd="0" presId="urn:microsoft.com/office/officeart/2005/8/layout/pyramid1"/>
    <dgm:cxn modelId="{D022C386-F68C-244B-88F6-3CA7035BC5F7}" srcId="{5A79D207-4A75-AB43-A4FD-0E45265DD9A6}" destId="{5EB12632-3134-774A-8F6F-305FBA9BC4B0}" srcOrd="1" destOrd="0" parTransId="{D93582D6-1593-9043-B4DA-9C78E95E7341}" sibTransId="{76F1DECB-3CA9-1A41-BD37-B5E9145D50C9}"/>
    <dgm:cxn modelId="{79DC359D-710B-D342-9878-FC546281434C}" srcId="{5A79D207-4A75-AB43-A4FD-0E45265DD9A6}" destId="{DE5CF943-4651-1B43-8731-38D9298BD6E5}" srcOrd="2" destOrd="0" parTransId="{2D0DA37F-3646-794A-A658-663AE7F66295}" sibTransId="{EE903EDD-D121-5D4D-A7AD-02FB56B24947}"/>
    <dgm:cxn modelId="{9AC578A0-2EEE-EA40-B827-9FD2F7AC4ABB}" type="presOf" srcId="{5EB12632-3134-774A-8F6F-305FBA9BC4B0}" destId="{A43A9D73-18AC-2D41-B0A2-941C30C4DB95}" srcOrd="1" destOrd="0" presId="urn:microsoft.com/office/officeart/2005/8/layout/pyramid1"/>
    <dgm:cxn modelId="{785C4BBB-645E-664B-9DD4-C3466655776A}" type="presOf" srcId="{3B1D5D72-A30D-254B-87C1-3382C938B2BE}" destId="{46684EF2-E070-E648-AD83-8A3C538CBEA6}" srcOrd="1" destOrd="0" presId="urn:microsoft.com/office/officeart/2005/8/layout/pyramid1"/>
    <dgm:cxn modelId="{507917E4-382F-4043-B422-B84EE56A3225}" type="presOf" srcId="{5EB12632-3134-774A-8F6F-305FBA9BC4B0}" destId="{FD22F58B-27E2-EA43-9F2E-97ADFBAA6763}" srcOrd="0" destOrd="0" presId="urn:microsoft.com/office/officeart/2005/8/layout/pyramid1"/>
    <dgm:cxn modelId="{03278DF3-0554-B442-92AD-E41C2B6F45F3}" srcId="{5A79D207-4A75-AB43-A4FD-0E45265DD9A6}" destId="{3B1D5D72-A30D-254B-87C1-3382C938B2BE}" srcOrd="0" destOrd="0" parTransId="{B22A8503-8160-DD4F-A92D-DD7107F22907}" sibTransId="{B57888B5-4E36-6B49-BB59-0A087AA6914B}"/>
    <dgm:cxn modelId="{E6A0412F-C3A2-BA48-9226-DCDCAC2027D6}" type="presParOf" srcId="{536722B8-D731-1C4B-B14E-E8CF261BFD9F}" destId="{28608173-C1FF-4B47-9649-7DD793D31448}" srcOrd="0" destOrd="0" presId="urn:microsoft.com/office/officeart/2005/8/layout/pyramid1"/>
    <dgm:cxn modelId="{65BFFBE7-A1AF-8747-9616-87DDA6DBC4DB}" type="presParOf" srcId="{28608173-C1FF-4B47-9649-7DD793D31448}" destId="{7CB1CF8D-D144-A644-9CB8-919D70150E64}" srcOrd="0" destOrd="0" presId="urn:microsoft.com/office/officeart/2005/8/layout/pyramid1"/>
    <dgm:cxn modelId="{41CF2156-D8FB-9846-ADA9-71DC3D03A40F}" type="presParOf" srcId="{28608173-C1FF-4B47-9649-7DD793D31448}" destId="{46684EF2-E070-E648-AD83-8A3C538CBEA6}" srcOrd="1" destOrd="0" presId="urn:microsoft.com/office/officeart/2005/8/layout/pyramid1"/>
    <dgm:cxn modelId="{0B3332B0-492C-CC4C-9850-8A1AF5488388}" type="presParOf" srcId="{536722B8-D731-1C4B-B14E-E8CF261BFD9F}" destId="{774BAD36-4220-A24C-976E-953D488C4BF2}" srcOrd="1" destOrd="0" presId="urn:microsoft.com/office/officeart/2005/8/layout/pyramid1"/>
    <dgm:cxn modelId="{C31EA553-43D1-F347-A540-F39941781C55}" type="presParOf" srcId="{774BAD36-4220-A24C-976E-953D488C4BF2}" destId="{FD22F58B-27E2-EA43-9F2E-97ADFBAA6763}" srcOrd="0" destOrd="0" presId="urn:microsoft.com/office/officeart/2005/8/layout/pyramid1"/>
    <dgm:cxn modelId="{35A9C921-B0EC-4241-94D3-5E9886FEFED8}" type="presParOf" srcId="{774BAD36-4220-A24C-976E-953D488C4BF2}" destId="{A43A9D73-18AC-2D41-B0A2-941C30C4DB95}" srcOrd="1" destOrd="0" presId="urn:microsoft.com/office/officeart/2005/8/layout/pyramid1"/>
    <dgm:cxn modelId="{8BCEE265-6991-8542-904E-D110F2D49054}" type="presParOf" srcId="{536722B8-D731-1C4B-B14E-E8CF261BFD9F}" destId="{14F350E6-8950-3348-95C1-B8FBBD90F78D}" srcOrd="2" destOrd="0" presId="urn:microsoft.com/office/officeart/2005/8/layout/pyramid1"/>
    <dgm:cxn modelId="{26494A46-BF87-9A45-BEDE-BFD6B812BAE4}" type="presParOf" srcId="{14F350E6-8950-3348-95C1-B8FBBD90F78D}" destId="{71165789-06E6-EE47-9A7D-B0880A806F13}" srcOrd="0" destOrd="0" presId="urn:microsoft.com/office/officeart/2005/8/layout/pyramid1"/>
    <dgm:cxn modelId="{320A8F0A-5B40-A74A-9C09-777545E5CFFA}" type="presParOf" srcId="{14F350E6-8950-3348-95C1-B8FBBD90F78D}" destId="{461586AE-00A9-D340-90AD-05457041FA46}" srcOrd="1" destOrd="0" presId="urn:microsoft.com/office/officeart/2005/8/layout/pyramid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B1CF8D-D144-A644-9CB8-919D70150E64}">
      <dsp:nvSpPr>
        <dsp:cNvPr id="0" name=""/>
        <dsp:cNvSpPr/>
      </dsp:nvSpPr>
      <dsp:spPr>
        <a:xfrm>
          <a:off x="1041908" y="0"/>
          <a:ext cx="1041908" cy="1411779"/>
        </a:xfrm>
        <a:prstGeom prst="trapezoid">
          <a:avLst>
            <a:gd name="adj" fmla="val 50000"/>
          </a:avLst>
        </a:prstGeom>
        <a:solidFill>
          <a:schemeClr val="accent3">
            <a:shade val="50000"/>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dirty="0"/>
        </a:p>
        <a:p>
          <a:pPr marL="0" lvl="0" indent="0" algn="ctr" defTabSz="800100">
            <a:lnSpc>
              <a:spcPct val="90000"/>
            </a:lnSpc>
            <a:spcBef>
              <a:spcPct val="0"/>
            </a:spcBef>
            <a:spcAft>
              <a:spcPct val="35000"/>
            </a:spcAft>
            <a:buNone/>
          </a:pPr>
          <a:endParaRPr lang="en-US" sz="1800" kern="1200" dirty="0"/>
        </a:p>
        <a:p>
          <a:pPr marL="0" lvl="0" indent="0" algn="ctr" defTabSz="800100">
            <a:lnSpc>
              <a:spcPct val="90000"/>
            </a:lnSpc>
            <a:spcBef>
              <a:spcPct val="0"/>
            </a:spcBef>
            <a:spcAft>
              <a:spcPct val="35000"/>
            </a:spcAft>
            <a:buNone/>
          </a:pPr>
          <a:r>
            <a:rPr lang="en-US" sz="1800" kern="1200" dirty="0">
              <a:solidFill>
                <a:schemeClr val="bg1"/>
              </a:solidFill>
            </a:rPr>
            <a:t>Events</a:t>
          </a:r>
        </a:p>
      </dsp:txBody>
      <dsp:txXfrm>
        <a:off x="1041908" y="0"/>
        <a:ext cx="1041908" cy="1411779"/>
      </dsp:txXfrm>
    </dsp:sp>
    <dsp:sp modelId="{FD22F58B-27E2-EA43-9F2E-97ADFBAA6763}">
      <dsp:nvSpPr>
        <dsp:cNvPr id="0" name=""/>
        <dsp:cNvSpPr/>
      </dsp:nvSpPr>
      <dsp:spPr>
        <a:xfrm>
          <a:off x="520954" y="1411779"/>
          <a:ext cx="2083816" cy="1411779"/>
        </a:xfrm>
        <a:prstGeom prst="trapezoid">
          <a:avLst>
            <a:gd name="adj" fmla="val 36901"/>
          </a:avLst>
        </a:prstGeom>
        <a:solidFill>
          <a:schemeClr val="accent3">
            <a:shade val="50000"/>
            <a:hueOff val="-193940"/>
            <a:satOff val="-15858"/>
            <a:lumOff val="31771"/>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Patterns</a:t>
          </a:r>
        </a:p>
      </dsp:txBody>
      <dsp:txXfrm>
        <a:off x="885622" y="1411779"/>
        <a:ext cx="1354480" cy="1411779"/>
      </dsp:txXfrm>
    </dsp:sp>
    <dsp:sp modelId="{71165789-06E6-EE47-9A7D-B0880A806F13}">
      <dsp:nvSpPr>
        <dsp:cNvPr id="0" name=""/>
        <dsp:cNvSpPr/>
      </dsp:nvSpPr>
      <dsp:spPr>
        <a:xfrm>
          <a:off x="0" y="2823559"/>
          <a:ext cx="3125724" cy="1411779"/>
        </a:xfrm>
        <a:prstGeom prst="trapezoid">
          <a:avLst>
            <a:gd name="adj" fmla="val 36901"/>
          </a:avLst>
        </a:prstGeom>
        <a:solidFill>
          <a:schemeClr val="accent3">
            <a:shade val="50000"/>
            <a:hueOff val="-193940"/>
            <a:satOff val="-15858"/>
            <a:lumOff val="31771"/>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Structure, Architecture, Organization</a:t>
          </a:r>
          <a:endParaRPr lang="en-US" sz="1800" kern="1200" dirty="0"/>
        </a:p>
      </dsp:txBody>
      <dsp:txXfrm>
        <a:off x="547001" y="2823559"/>
        <a:ext cx="2031721" cy="1411779"/>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3"/>
          </p:nvPr>
        </p:nvSpPr>
        <p:spPr>
          <a:xfrm>
            <a:off x="3850444" y="9378825"/>
            <a:ext cx="2945659" cy="495426"/>
          </a:xfrm>
          <a:prstGeom prst="rect">
            <a:avLst/>
          </a:prstGeom>
        </p:spPr>
        <p:txBody>
          <a:bodyPr vert="horz" lIns="91426" tIns="45713" rIns="91426" bIns="45713" rtlCol="0" anchor="b"/>
          <a:lstStyle>
            <a:lvl1pPr algn="r">
              <a:defRPr sz="1200"/>
            </a:lvl1pPr>
          </a:lstStyle>
          <a:p>
            <a:r>
              <a:rPr lang="en-AU" dirty="0"/>
              <a:t>Section 2 page </a:t>
            </a:r>
            <a:fld id="{4958E4E4-370B-43C5-912D-00C8E6F1B70E}" type="slidenum">
              <a:rPr lang="en-AU" smtClean="0"/>
              <a:t>‹#›</a:t>
            </a:fld>
            <a:endParaRPr lang="en-AU" dirty="0"/>
          </a:p>
        </p:txBody>
      </p:sp>
      <p:cxnSp>
        <p:nvCxnSpPr>
          <p:cNvPr id="6" name="Straight Connector 5"/>
          <p:cNvCxnSpPr/>
          <p:nvPr/>
        </p:nvCxnSpPr>
        <p:spPr>
          <a:xfrm flipV="1">
            <a:off x="-25400" y="461963"/>
            <a:ext cx="6858000" cy="111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336673" y="89170"/>
            <a:ext cx="2133854" cy="307777"/>
          </a:xfrm>
          <a:prstGeom prst="rect">
            <a:avLst/>
          </a:prstGeom>
          <a:noFill/>
        </p:spPr>
        <p:txBody>
          <a:bodyPr wrap="none" rtlCol="0">
            <a:spAutoFit/>
          </a:bodyPr>
          <a:lstStyle/>
          <a:p>
            <a:r>
              <a:rPr lang="en-US" sz="1400" dirty="0"/>
              <a:t>Designing for Manufacture</a:t>
            </a:r>
          </a:p>
        </p:txBody>
      </p:sp>
      <p:pic>
        <p:nvPicPr>
          <p:cNvPr id="8" name="Picture 7" descr="BHW 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9420" y="0"/>
            <a:ext cx="944880" cy="438912"/>
          </a:xfrm>
          <a:prstGeom prst="rect">
            <a:avLst/>
          </a:prstGeom>
        </p:spPr>
      </p:pic>
      <p:pic>
        <p:nvPicPr>
          <p:cNvPr id="10" name="Picture 26" descr="wordmark_col">
            <a:extLst>
              <a:ext uri="{FF2B5EF4-FFF2-40B4-BE49-F238E27FC236}">
                <a16:creationId xmlns:a16="http://schemas.microsoft.com/office/drawing/2014/main" id="{4D7F0772-7BB4-4943-8114-F4909D53EA8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752" y="112576"/>
            <a:ext cx="1485092" cy="213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2" Type="http://schemas.openxmlformats.org/officeDocument/2006/relationships/hyperlink" Target="http://ws-intranet.ent.baesystems.com/sites/InformationSecurity/Pages/default.aspx" TargetMode="External"/><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557213" y="679450"/>
            <a:ext cx="7907338" cy="4448175"/>
          </a:xfrm>
          <a:prstGeom prst="rect">
            <a:avLst/>
          </a:prstGeom>
          <a:noFill/>
          <a:ln w="12700">
            <a:solidFill>
              <a:prstClr val="black"/>
            </a:solidFill>
          </a:ln>
        </p:spPr>
        <p:txBody>
          <a:bodyPr vert="horz" lIns="91426" tIns="45713" rIns="91426" bIns="45713" rtlCol="0" anchor="ctr"/>
          <a:lstStyle/>
          <a:p>
            <a:endParaRPr lang="en-AU" dirty="0"/>
          </a:p>
        </p:txBody>
      </p:sp>
      <p:sp>
        <p:nvSpPr>
          <p:cNvPr id="5" name="Notes Placeholder 4"/>
          <p:cNvSpPr>
            <a:spLocks noGrp="1"/>
          </p:cNvSpPr>
          <p:nvPr>
            <p:ph type="body" sz="quarter" idx="3"/>
          </p:nvPr>
        </p:nvSpPr>
        <p:spPr>
          <a:xfrm>
            <a:off x="679768" y="5271010"/>
            <a:ext cx="5438140" cy="3887986"/>
          </a:xfrm>
          <a:prstGeom prst="rect">
            <a:avLst/>
          </a:prstGeom>
        </p:spPr>
        <p:txBody>
          <a:bodyPr vert="horz" lIns="91426" tIns="45713" rIns="91426" bIns="45713"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26" name="Slide Number Placeholder 25"/>
          <p:cNvSpPr>
            <a:spLocks noGrp="1"/>
          </p:cNvSpPr>
          <p:nvPr>
            <p:ph type="sldNum" sz="quarter" idx="5"/>
          </p:nvPr>
        </p:nvSpPr>
        <p:spPr>
          <a:xfrm>
            <a:off x="6415863" y="17299"/>
            <a:ext cx="381812" cy="132175"/>
          </a:xfrm>
          <a:prstGeom prst="rect">
            <a:avLst/>
          </a:prstGeom>
        </p:spPr>
        <p:txBody>
          <a:bodyPr vert="horz" lIns="91426" tIns="45713" rIns="91426" bIns="45713" rtlCol="0" anchor="ctr" anchorCtr="0"/>
          <a:lstStyle>
            <a:lvl1pPr algn="r">
              <a:defRPr sz="800" b="1">
                <a:solidFill>
                  <a:schemeClr val="accent2"/>
                </a:solidFill>
              </a:defRPr>
            </a:lvl1pPr>
          </a:lstStyle>
          <a:p>
            <a:fld id="{E9401674-90E8-405F-9AFA-FF6A0703C313}" type="slidenum">
              <a:rPr lang="en-AU" smtClean="0"/>
              <a:pPr/>
              <a:t>‹#›</a:t>
            </a:fld>
            <a:endParaRPr lang="en-AU" dirty="0"/>
          </a:p>
        </p:txBody>
      </p:sp>
      <p:sp>
        <p:nvSpPr>
          <p:cNvPr id="28" name="Text Placeholder 5"/>
          <p:cNvSpPr txBox="1">
            <a:spLocks/>
          </p:cNvSpPr>
          <p:nvPr/>
        </p:nvSpPr>
        <p:spPr>
          <a:xfrm>
            <a:off x="673959" y="9315591"/>
            <a:ext cx="5443949" cy="31547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BAE SYSTEM COMPANY MARKING (IF REQUIRED). GUIDANCE CAN BE FOUND </a:t>
            </a:r>
            <a:r>
              <a:rPr lang="en-GB" sz="500" kern="0" dirty="0">
                <a:solidFill>
                  <a:schemeClr val="accent2"/>
                </a:solidFill>
                <a:cs typeface="Arial"/>
                <a:hlinkClick r:id="rId2"/>
              </a:rPr>
              <a:t>HERE</a:t>
            </a:r>
            <a:endParaRPr lang="en-GB" sz="500" kern="0" dirty="0">
              <a:solidFill>
                <a:schemeClr val="accent2"/>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copyright legend. Include appropriate trademark legends (if required). Guidance can be found </a:t>
            </a:r>
            <a:r>
              <a:rPr lang="en-GB" sz="500" kern="0" dirty="0">
                <a:solidFill>
                  <a:schemeClr val="accent2"/>
                </a:solidFill>
                <a:cs typeface="Arial"/>
                <a:hlinkClick r:id="rId2"/>
              </a:rPr>
              <a:t>HERE</a:t>
            </a:r>
            <a:endParaRPr lang="en-GB" sz="500" kern="0" dirty="0">
              <a:solidFill>
                <a:srgbClr val="666666"/>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(see final slide for restrictions on use)</a:t>
            </a:r>
          </a:p>
        </p:txBody>
      </p:sp>
      <p:sp>
        <p:nvSpPr>
          <p:cNvPr id="30" name="Text Placeholder 5"/>
          <p:cNvSpPr txBox="1">
            <a:spLocks/>
          </p:cNvSpPr>
          <p:nvPr/>
        </p:nvSpPr>
        <p:spPr>
          <a:xfrm>
            <a:off x="1825400" y="22216"/>
            <a:ext cx="3793138" cy="12311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kern="0" dirty="0">
                <a:solidFill>
                  <a:srgbClr val="666666"/>
                </a:solidFill>
              </a:rPr>
              <a:t>INCLUDE THE APPROPRIATE NATIONAL SECURITY MARKINGS (IF REQUIRED) </a:t>
            </a:r>
            <a:r>
              <a:rPr lang="en-GB" kern="0" dirty="0">
                <a:solidFill>
                  <a:srgbClr val="666666"/>
                </a:solidFill>
              </a:rPr>
              <a:t>GUIDANCE CAN BE</a:t>
            </a:r>
            <a:r>
              <a:rPr lang="en-GB" sz="500" kern="0" dirty="0">
                <a:solidFill>
                  <a:srgbClr val="666666"/>
                </a:solidFill>
              </a:rPr>
              <a:t> </a:t>
            </a:r>
            <a:r>
              <a:rPr lang="en-GB" sz="500" kern="0" dirty="0">
                <a:solidFill>
                  <a:srgbClr val="666666"/>
                </a:solidFill>
                <a:cs typeface="Arial"/>
              </a:rPr>
              <a:t>FOUND </a:t>
            </a:r>
            <a:r>
              <a:rPr lang="en-GB" sz="500" kern="0" dirty="0">
                <a:solidFill>
                  <a:schemeClr val="accent2"/>
                </a:solidFill>
                <a:cs typeface="Arial"/>
                <a:hlinkClick r:id="rId2"/>
              </a:rPr>
              <a:t>HERE</a:t>
            </a:r>
            <a:endParaRPr lang="en-GB" sz="500" kern="0" dirty="0">
              <a:solidFill>
                <a:srgbClr val="666666"/>
              </a:solidFill>
            </a:endParaRPr>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381000" y="685800"/>
            <a:ext cx="6096000" cy="342900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F518772A-401D-495B-A7E0-4DDB2538CEE1}" type="slidenum">
              <a:rPr lang="en-GB" smtClean="0">
                <a:solidFill>
                  <a:srgbClr val="000000"/>
                </a:solidFill>
                <a:latin typeface="Arial" pitchFamily="34" charset="0"/>
              </a:rPr>
              <a:pPr/>
              <a:t>3</a:t>
            </a:fld>
            <a:endParaRPr lang="en-GB" dirty="0">
              <a:solidFill>
                <a:srgbClr val="000000"/>
              </a:solidFill>
              <a:latin typeface="Arial" pitchFamily="34" charset="0"/>
            </a:endParaRPr>
          </a:p>
        </p:txBody>
      </p:sp>
    </p:spTree>
    <p:extLst>
      <p:ext uri="{BB962C8B-B14F-4D97-AF65-F5344CB8AC3E}">
        <p14:creationId xmlns:p14="http://schemas.microsoft.com/office/powerpoint/2010/main" val="3374693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xfrm>
            <a:off x="381000" y="685800"/>
            <a:ext cx="6096000" cy="3429000"/>
          </a:xfrm>
          <a:ln/>
        </p:spPr>
      </p:sp>
      <p:sp>
        <p:nvSpPr>
          <p:cNvPr id="59395" name="Notes Placeholder 2"/>
          <p:cNvSpPr>
            <a:spLocks noGrp="1"/>
          </p:cNvSpPr>
          <p:nvPr>
            <p:ph type="body" idx="1"/>
          </p:nvPr>
        </p:nvSpPr>
        <p:spPr>
          <a:noFill/>
          <a:ln/>
        </p:spPr>
        <p:txBody>
          <a:bodyPr/>
          <a:lstStyle/>
          <a:p>
            <a:endParaRPr lang="en-US" dirty="0"/>
          </a:p>
        </p:txBody>
      </p:sp>
      <p:sp>
        <p:nvSpPr>
          <p:cNvPr id="59396" name="Slide Number Placeholder 3"/>
          <p:cNvSpPr>
            <a:spLocks noGrp="1"/>
          </p:cNvSpPr>
          <p:nvPr>
            <p:ph type="sldNum" sz="quarter" idx="5"/>
          </p:nvPr>
        </p:nvSpPr>
        <p:spPr>
          <a:noFill/>
        </p:spPr>
        <p:txBody>
          <a:bodyPr/>
          <a:lstStyle/>
          <a:p>
            <a:fld id="{278A1DD5-0543-42FC-BF21-74AA4D39768B}" type="slidenum">
              <a:rPr lang="en-GB" smtClean="0"/>
              <a:pPr/>
              <a:t>4</a:t>
            </a:fld>
            <a:endParaRPr lang="en-GB" dirty="0"/>
          </a:p>
        </p:txBody>
      </p:sp>
    </p:spTree>
    <p:extLst>
      <p:ext uri="{BB962C8B-B14F-4D97-AF65-F5344CB8AC3E}">
        <p14:creationId xmlns:p14="http://schemas.microsoft.com/office/powerpoint/2010/main" val="2178603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xfrm>
            <a:off x="381000" y="685800"/>
            <a:ext cx="6096000" cy="3429000"/>
          </a:xfrm>
          <a:ln/>
        </p:spPr>
      </p:sp>
      <p:sp>
        <p:nvSpPr>
          <p:cNvPr id="59395" name="Notes Placeholder 2"/>
          <p:cNvSpPr>
            <a:spLocks noGrp="1"/>
          </p:cNvSpPr>
          <p:nvPr>
            <p:ph type="body" idx="1"/>
          </p:nvPr>
        </p:nvSpPr>
        <p:spPr>
          <a:noFill/>
          <a:ln/>
        </p:spPr>
        <p:txBody>
          <a:bodyPr/>
          <a:lstStyle/>
          <a:p>
            <a:endParaRPr lang="en-US" dirty="0"/>
          </a:p>
        </p:txBody>
      </p:sp>
      <p:sp>
        <p:nvSpPr>
          <p:cNvPr id="59396" name="Slide Number Placeholder 3"/>
          <p:cNvSpPr>
            <a:spLocks noGrp="1"/>
          </p:cNvSpPr>
          <p:nvPr>
            <p:ph type="sldNum" sz="quarter" idx="5"/>
          </p:nvPr>
        </p:nvSpPr>
        <p:spPr>
          <a:noFill/>
        </p:spPr>
        <p:txBody>
          <a:bodyPr/>
          <a:lstStyle/>
          <a:p>
            <a:fld id="{278A1DD5-0543-42FC-BF21-74AA4D39768B}" type="slidenum">
              <a:rPr lang="en-GB" smtClean="0"/>
              <a:pPr/>
              <a:t>17</a:t>
            </a:fld>
            <a:endParaRPr lang="en-GB" dirty="0"/>
          </a:p>
        </p:txBody>
      </p:sp>
    </p:spTree>
    <p:extLst>
      <p:ext uri="{BB962C8B-B14F-4D97-AF65-F5344CB8AC3E}">
        <p14:creationId xmlns:p14="http://schemas.microsoft.com/office/powerpoint/2010/main" val="3235441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a:extLst>
              <a:ext uri="{FF2B5EF4-FFF2-40B4-BE49-F238E27FC236}">
                <a16:creationId xmlns:a16="http://schemas.microsoft.com/office/drawing/2014/main" id="{824A1540-96EC-2141-BC44-66599DAFCB47}"/>
              </a:ext>
            </a:extLst>
          </p:cNvPr>
          <p:cNvSpPr>
            <a:spLocks noGrp="1" noRot="1" noChangeAspect="1" noChangeArrowheads="1" noTextEdit="1"/>
          </p:cNvSpPr>
          <p:nvPr>
            <p:ph type="sldImg"/>
          </p:nvPr>
        </p:nvSpPr>
        <p:spPr bwMode="auto">
          <a:xfrm>
            <a:off x="-557213" y="679450"/>
            <a:ext cx="7907338" cy="44481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6" name="Notes Placeholder 2">
            <a:extLst>
              <a:ext uri="{FF2B5EF4-FFF2-40B4-BE49-F238E27FC236}">
                <a16:creationId xmlns:a16="http://schemas.microsoft.com/office/drawing/2014/main" id="{86DB9BA5-2DBA-F54C-AE9C-8B6811CC602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dirty="0"/>
          </a:p>
        </p:txBody>
      </p:sp>
      <p:sp>
        <p:nvSpPr>
          <p:cNvPr id="62467" name="Slide Number Placeholder 3">
            <a:extLst>
              <a:ext uri="{FF2B5EF4-FFF2-40B4-BE49-F238E27FC236}">
                <a16:creationId xmlns:a16="http://schemas.microsoft.com/office/drawing/2014/main" id="{9F2D65B9-B451-3B4D-B2AB-A4D5ECDEE81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65F34C3F-A933-5843-AC47-DE130519FCFA}" type="slidenum">
              <a:rPr lang="en-GB" altLang="en-US">
                <a:latin typeface="Calibri" panose="020F0502020204030204" pitchFamily="34" charset="0"/>
              </a:rPr>
              <a:pPr fontAlgn="base">
                <a:spcBef>
                  <a:spcPct val="0"/>
                </a:spcBef>
                <a:spcAft>
                  <a:spcPct val="0"/>
                </a:spcAft>
              </a:pPr>
              <a:t>18</a:t>
            </a:fld>
            <a:endParaRPr lang="en-GB" altLang="en-US" dirty="0">
              <a:latin typeface="Calibri" panose="020F0502020204030204" pitchFamily="34" charset="0"/>
            </a:endParaRPr>
          </a:p>
        </p:txBody>
      </p:sp>
    </p:spTree>
    <p:extLst>
      <p:ext uri="{BB962C8B-B14F-4D97-AF65-F5344CB8AC3E}">
        <p14:creationId xmlns:p14="http://schemas.microsoft.com/office/powerpoint/2010/main" val="604839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xfrm>
            <a:off x="381000" y="685800"/>
            <a:ext cx="6096000" cy="3429000"/>
          </a:xfrm>
          <a:ln/>
        </p:spPr>
      </p:sp>
      <p:sp>
        <p:nvSpPr>
          <p:cNvPr id="59395" name="Notes Placeholder 2"/>
          <p:cNvSpPr>
            <a:spLocks noGrp="1"/>
          </p:cNvSpPr>
          <p:nvPr>
            <p:ph type="body" idx="1"/>
          </p:nvPr>
        </p:nvSpPr>
        <p:spPr>
          <a:noFill/>
          <a:ln/>
        </p:spPr>
        <p:txBody>
          <a:bodyPr/>
          <a:lstStyle/>
          <a:p>
            <a:endParaRPr lang="en-US" dirty="0"/>
          </a:p>
        </p:txBody>
      </p:sp>
      <p:sp>
        <p:nvSpPr>
          <p:cNvPr id="59396" name="Slide Number Placeholder 3"/>
          <p:cNvSpPr>
            <a:spLocks noGrp="1"/>
          </p:cNvSpPr>
          <p:nvPr>
            <p:ph type="sldNum" sz="quarter" idx="5"/>
          </p:nvPr>
        </p:nvSpPr>
        <p:spPr>
          <a:noFill/>
        </p:spPr>
        <p:txBody>
          <a:bodyPr/>
          <a:lstStyle/>
          <a:p>
            <a:fld id="{278A1DD5-0543-42FC-BF21-74AA4D39768B}" type="slidenum">
              <a:rPr lang="en-GB" smtClean="0"/>
              <a:pPr/>
              <a:t>19</a:t>
            </a:fld>
            <a:endParaRPr lang="en-GB" dirty="0"/>
          </a:p>
        </p:txBody>
      </p:sp>
    </p:spTree>
    <p:extLst>
      <p:ext uri="{BB962C8B-B14F-4D97-AF65-F5344CB8AC3E}">
        <p14:creationId xmlns:p14="http://schemas.microsoft.com/office/powerpoint/2010/main" val="3855885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B41E050-F100-324A-9845-7FD4BD5EAC13}" type="slidenum">
              <a:rPr lang="en-GB" smtClean="0"/>
              <a:pPr>
                <a:defRPr/>
              </a:pPr>
              <a:t>20</a:t>
            </a:fld>
            <a:endParaRPr lang="en-GB" dirty="0"/>
          </a:p>
        </p:txBody>
      </p:sp>
    </p:spTree>
    <p:extLst>
      <p:ext uri="{BB962C8B-B14F-4D97-AF65-F5344CB8AC3E}">
        <p14:creationId xmlns:p14="http://schemas.microsoft.com/office/powerpoint/2010/main" val="8483954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35218159-9963-2446-8953-9544210EDFD1}" type="slidenum">
              <a:rPr lang="en-GB" sz="1200"/>
              <a:pPr eaLnBrk="1" hangingPunct="1"/>
              <a:t>23</a:t>
            </a:fld>
            <a:endParaRPr lang="en-GB" sz="1200" dirty="0"/>
          </a:p>
        </p:txBody>
      </p:sp>
      <p:sp>
        <p:nvSpPr>
          <p:cNvPr id="58370" name="Rectangle 2"/>
          <p:cNvSpPr>
            <a:spLocks noGrp="1" noRot="1" noChangeAspect="1" noChangeArrowheads="1" noTextEdit="1"/>
          </p:cNvSpPr>
          <p:nvPr>
            <p:ph type="sldImg"/>
          </p:nvPr>
        </p:nvSpPr>
        <p:spPr>
          <a:xfrm>
            <a:off x="381000" y="685800"/>
            <a:ext cx="6096000" cy="3429000"/>
          </a:xfrm>
          <a:ln/>
        </p:spPr>
      </p:sp>
      <p:sp>
        <p:nvSpPr>
          <p:cNvPr id="5837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660" tIns="45331" rIns="90660" bIns="45331"/>
          <a:lstStyle/>
          <a:p>
            <a:r>
              <a:rPr lang="en-GB" dirty="0">
                <a:latin typeface="Times New Roman" charset="0"/>
              </a:rPr>
              <a:t>This exercise is described in the exercise trainer notes.</a:t>
            </a:r>
          </a:p>
        </p:txBody>
      </p:sp>
    </p:spTree>
    <p:extLst>
      <p:ext uri="{BB962C8B-B14F-4D97-AF65-F5344CB8AC3E}">
        <p14:creationId xmlns:p14="http://schemas.microsoft.com/office/powerpoint/2010/main" val="32252828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noTextEdit="1"/>
          </p:cNvSpPr>
          <p:nvPr>
            <p:ph type="sldImg"/>
          </p:nvPr>
        </p:nvSpPr>
        <p:spPr>
          <a:xfrm>
            <a:off x="381000" y="685800"/>
            <a:ext cx="6096000" cy="3429000"/>
          </a:xfrm>
          <a:ln/>
        </p:spPr>
      </p:sp>
      <p:sp>
        <p:nvSpPr>
          <p:cNvPr id="6041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dirty="0">
              <a:latin typeface="Times New Roman" charset="0"/>
            </a:endParaRPr>
          </a:p>
        </p:txBody>
      </p:sp>
      <p:sp>
        <p:nvSpPr>
          <p:cNvPr id="6041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CBEF066C-5BDF-184F-8EE3-8AA2C7B824BE}" type="slidenum">
              <a:rPr lang="en-GB" sz="1200"/>
              <a:pPr eaLnBrk="1" hangingPunct="1"/>
              <a:t>24</a:t>
            </a:fld>
            <a:endParaRPr lang="en-GB" sz="1200" dirty="0"/>
          </a:p>
        </p:txBody>
      </p:sp>
    </p:spTree>
    <p:extLst>
      <p:ext uri="{BB962C8B-B14F-4D97-AF65-F5344CB8AC3E}">
        <p14:creationId xmlns:p14="http://schemas.microsoft.com/office/powerpoint/2010/main" val="28612370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E5BB96D-A800-47C6-AE1B-9033B2998A53}" type="slidenum">
              <a:rPr lang="en-GB"/>
              <a:pPr/>
              <a:t>25</a:t>
            </a:fld>
            <a:endParaRPr lang="en-GB" dirty="0"/>
          </a:p>
        </p:txBody>
      </p:sp>
      <p:sp>
        <p:nvSpPr>
          <p:cNvPr id="888834" name="Rectangle 2"/>
          <p:cNvSpPr>
            <a:spLocks noGrp="1" noRot="1" noChangeAspect="1" noChangeArrowheads="1" noTextEdit="1"/>
          </p:cNvSpPr>
          <p:nvPr>
            <p:ph type="sldImg"/>
          </p:nvPr>
        </p:nvSpPr>
        <p:spPr>
          <a:xfrm>
            <a:off x="381000" y="685800"/>
            <a:ext cx="6096000" cy="3429000"/>
          </a:xfrm>
          <a:ln/>
        </p:spPr>
      </p:sp>
      <p:sp>
        <p:nvSpPr>
          <p:cNvPr id="888835" name="Rectangle 3"/>
          <p:cNvSpPr>
            <a:spLocks noGrp="1" noChangeArrowheads="1"/>
          </p:cNvSpPr>
          <p:nvPr>
            <p:ph type="body" idx="1"/>
          </p:nvPr>
        </p:nvSpPr>
        <p:spPr>
          <a:xfrm>
            <a:off x="914402" y="4344988"/>
            <a:ext cx="5029200" cy="4113212"/>
          </a:xfrm>
        </p:spPr>
        <p:txBody>
          <a:bodyPr lIns="91911" tIns="45957" rIns="91911" bIns="45957"/>
          <a:lstStyle/>
          <a:p>
            <a:endParaRPr lang="en-GB" dirty="0"/>
          </a:p>
        </p:txBody>
      </p:sp>
    </p:spTree>
    <p:extLst>
      <p:ext uri="{BB962C8B-B14F-4D97-AF65-F5344CB8AC3E}">
        <p14:creationId xmlns:p14="http://schemas.microsoft.com/office/powerpoint/2010/main" val="9747236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noTextEdit="1"/>
          </p:cNvSpPr>
          <p:nvPr>
            <p:ph type="sldImg"/>
          </p:nvPr>
        </p:nvSpPr>
        <p:spPr>
          <a:xfrm>
            <a:off x="-557213" y="679450"/>
            <a:ext cx="7907338" cy="4448175"/>
          </a:xfrm>
          <a:ln/>
        </p:spPr>
      </p:sp>
      <p:sp>
        <p:nvSpPr>
          <p:cNvPr id="2662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2662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03288" eaLnBrk="0" hangingPunct="0">
              <a:defRPr sz="2000">
                <a:solidFill>
                  <a:schemeClr val="tx1"/>
                </a:solidFill>
                <a:latin typeface="Arial" charset="0"/>
                <a:ea typeface="ＭＳ Ｐゴシック" charset="0"/>
                <a:cs typeface="ＭＳ Ｐゴシック" charset="0"/>
              </a:defRPr>
            </a:lvl1pPr>
            <a:lvl2pPr marL="742950" indent="-285750" defTabSz="903288" eaLnBrk="0" hangingPunct="0">
              <a:defRPr sz="2000">
                <a:solidFill>
                  <a:schemeClr val="tx1"/>
                </a:solidFill>
                <a:latin typeface="Arial" charset="0"/>
                <a:ea typeface="ＭＳ Ｐゴシック" charset="0"/>
              </a:defRPr>
            </a:lvl2pPr>
            <a:lvl3pPr marL="1143000" indent="-228600" defTabSz="903288" eaLnBrk="0" hangingPunct="0">
              <a:defRPr sz="2000">
                <a:solidFill>
                  <a:schemeClr val="tx1"/>
                </a:solidFill>
                <a:latin typeface="Arial" charset="0"/>
                <a:ea typeface="ＭＳ Ｐゴシック" charset="0"/>
              </a:defRPr>
            </a:lvl3pPr>
            <a:lvl4pPr marL="1600200" indent="-228600" defTabSz="903288" eaLnBrk="0" hangingPunct="0">
              <a:defRPr sz="2000">
                <a:solidFill>
                  <a:schemeClr val="tx1"/>
                </a:solidFill>
                <a:latin typeface="Arial" charset="0"/>
                <a:ea typeface="ＭＳ Ｐゴシック" charset="0"/>
              </a:defRPr>
            </a:lvl4pPr>
            <a:lvl5pPr marL="2057400" indent="-228600" defTabSz="903288" eaLnBrk="0" hangingPunct="0">
              <a:defRPr sz="2000">
                <a:solidFill>
                  <a:schemeClr val="tx1"/>
                </a:solidFill>
                <a:latin typeface="Arial" charset="0"/>
                <a:ea typeface="ＭＳ Ｐゴシック" charset="0"/>
              </a:defRPr>
            </a:lvl5pPr>
            <a:lvl6pPr marL="2514600" indent="-228600" defTabSz="903288" eaLnBrk="0" fontAlgn="base" hangingPunct="0">
              <a:spcBef>
                <a:spcPct val="0"/>
              </a:spcBef>
              <a:spcAft>
                <a:spcPct val="0"/>
              </a:spcAft>
              <a:defRPr sz="2000">
                <a:solidFill>
                  <a:schemeClr val="tx1"/>
                </a:solidFill>
                <a:latin typeface="Arial" charset="0"/>
                <a:ea typeface="ＭＳ Ｐゴシック" charset="0"/>
              </a:defRPr>
            </a:lvl6pPr>
            <a:lvl7pPr marL="2971800" indent="-228600" defTabSz="903288" eaLnBrk="0" fontAlgn="base" hangingPunct="0">
              <a:spcBef>
                <a:spcPct val="0"/>
              </a:spcBef>
              <a:spcAft>
                <a:spcPct val="0"/>
              </a:spcAft>
              <a:defRPr sz="2000">
                <a:solidFill>
                  <a:schemeClr val="tx1"/>
                </a:solidFill>
                <a:latin typeface="Arial" charset="0"/>
                <a:ea typeface="ＭＳ Ｐゴシック" charset="0"/>
              </a:defRPr>
            </a:lvl7pPr>
            <a:lvl8pPr marL="3429000" indent="-228600" defTabSz="903288" eaLnBrk="0" fontAlgn="base" hangingPunct="0">
              <a:spcBef>
                <a:spcPct val="0"/>
              </a:spcBef>
              <a:spcAft>
                <a:spcPct val="0"/>
              </a:spcAft>
              <a:defRPr sz="2000">
                <a:solidFill>
                  <a:schemeClr val="tx1"/>
                </a:solidFill>
                <a:latin typeface="Arial" charset="0"/>
                <a:ea typeface="ＭＳ Ｐゴシック" charset="0"/>
              </a:defRPr>
            </a:lvl8pPr>
            <a:lvl9pPr marL="3886200" indent="-228600" defTabSz="903288" eaLnBrk="0" fontAlgn="base" hangingPunct="0">
              <a:spcBef>
                <a:spcPct val="0"/>
              </a:spcBef>
              <a:spcAft>
                <a:spcPct val="0"/>
              </a:spcAft>
              <a:defRPr sz="2000">
                <a:solidFill>
                  <a:schemeClr val="tx1"/>
                </a:solidFill>
                <a:latin typeface="Arial" charset="0"/>
                <a:ea typeface="ＭＳ Ｐゴシック" charset="0"/>
              </a:defRPr>
            </a:lvl9pPr>
          </a:lstStyle>
          <a:p>
            <a:pPr eaLnBrk="1" hangingPunct="1"/>
            <a:fld id="{BE040F63-BEDE-024E-AD0E-F102CA5CD2B8}" type="slidenum">
              <a:rPr lang="en-GB" sz="1200"/>
              <a:pPr eaLnBrk="1" hangingPunct="1"/>
              <a:t>26</a:t>
            </a:fld>
            <a:endParaRPr lang="en-GB" sz="1200" dirty="0"/>
          </a:p>
        </p:txBody>
      </p:sp>
    </p:spTree>
    <p:extLst>
      <p:ext uri="{BB962C8B-B14F-4D97-AF65-F5344CB8AC3E}">
        <p14:creationId xmlns:p14="http://schemas.microsoft.com/office/powerpoint/2010/main" val="9549706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xfrm>
            <a:off x="381000" y="685800"/>
            <a:ext cx="6096000" cy="3429000"/>
          </a:xfrm>
          <a:ln/>
        </p:spPr>
      </p:sp>
      <p:sp>
        <p:nvSpPr>
          <p:cNvPr id="60419" name="Notes Placeholder 2"/>
          <p:cNvSpPr>
            <a:spLocks noGrp="1"/>
          </p:cNvSpPr>
          <p:nvPr>
            <p:ph type="body" idx="1"/>
          </p:nvPr>
        </p:nvSpPr>
        <p:spPr>
          <a:noFill/>
          <a:ln/>
        </p:spPr>
        <p:txBody>
          <a:bodyPr/>
          <a:lstStyle/>
          <a:p>
            <a:r>
              <a:rPr lang="en-US" sz="1200" b="0" i="0" kern="1200" dirty="0">
                <a:solidFill>
                  <a:schemeClr val="tx1"/>
                </a:solidFill>
                <a:effectLst/>
                <a:latin typeface="+mn-lt"/>
                <a:ea typeface="+mn-ea"/>
                <a:cs typeface="+mn-cs"/>
              </a:rPr>
              <a:t>. The tail hook is located too close to the main landing gear, so the springs supporting the arresting cable don’t have enough time to raise it after the wheels run over it for the hook to engage.</a:t>
            </a:r>
          </a:p>
          <a:p>
            <a:r>
              <a:rPr lang="en-US" sz="1200" b="0" i="0" kern="1200" dirty="0">
                <a:solidFill>
                  <a:schemeClr val="tx1"/>
                </a:solidFill>
                <a:effectLst/>
                <a:latin typeface="+mn-lt"/>
                <a:ea typeface="+mn-ea"/>
                <a:cs typeface="+mn-cs"/>
              </a:rPr>
              <a:t>In fact, the F-35C has the shortest distance between the tail hook and the wheels among a dozen past and current aircraft deployed by the US Navy, the report says, making the CV JSF “an outlier.”</a:t>
            </a:r>
          </a:p>
          <a:p>
            <a:r>
              <a:rPr lang="en-US" sz="1200" b="0" i="0" kern="1200" dirty="0">
                <a:solidFill>
                  <a:schemeClr val="tx1"/>
                </a:solidFill>
                <a:effectLst/>
                <a:latin typeface="+mn-lt"/>
                <a:ea typeface="+mn-ea"/>
                <a:cs typeface="+mn-cs"/>
              </a:rPr>
              <a:t>The flaw seems to be inherent to the design, and engineers simply cannot relocate the hook without a major overhaul of the construction, which is likely to be too costly for today’s cost-conscious Pentagon. At the same time, Lockheed Martin, which produces the F-35, said as early as 2007 that all variants of the vehicle were “mature and ready for production.”</a:t>
            </a:r>
          </a:p>
          <a:p>
            <a:endParaRPr lang="en-US" dirty="0"/>
          </a:p>
        </p:txBody>
      </p:sp>
      <p:sp>
        <p:nvSpPr>
          <p:cNvPr id="60420" name="Slide Number Placeholder 3"/>
          <p:cNvSpPr>
            <a:spLocks noGrp="1"/>
          </p:cNvSpPr>
          <p:nvPr>
            <p:ph type="sldNum" sz="quarter" idx="5"/>
          </p:nvPr>
        </p:nvSpPr>
        <p:spPr>
          <a:noFill/>
        </p:spPr>
        <p:txBody>
          <a:bodyPr/>
          <a:lstStyle/>
          <a:p>
            <a:fld id="{C10DE56C-BB4A-4BCE-A685-F5FBE116D004}" type="slidenum">
              <a:rPr lang="en-GB" smtClean="0"/>
              <a:pPr/>
              <a:t>27</a:t>
            </a:fld>
            <a:endParaRPr lang="en-GB"/>
          </a:p>
        </p:txBody>
      </p:sp>
    </p:spTree>
    <p:extLst>
      <p:ext uri="{BB962C8B-B14F-4D97-AF65-F5344CB8AC3E}">
        <p14:creationId xmlns:p14="http://schemas.microsoft.com/office/powerpoint/2010/main" val="981789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xfrm>
            <a:off x="381000" y="685800"/>
            <a:ext cx="6096000" cy="3429000"/>
          </a:xfrm>
          <a:ln/>
        </p:spPr>
      </p:sp>
      <p:sp>
        <p:nvSpPr>
          <p:cNvPr id="60419" name="Notes Placeholder 2"/>
          <p:cNvSpPr>
            <a:spLocks noGrp="1"/>
          </p:cNvSpPr>
          <p:nvPr>
            <p:ph type="body" idx="1"/>
          </p:nvPr>
        </p:nvSpPr>
        <p:spPr>
          <a:noFill/>
          <a:ln/>
        </p:spPr>
        <p:txBody>
          <a:bodyPr/>
          <a:lstStyle/>
          <a:p>
            <a:endParaRPr lang="en-US"/>
          </a:p>
        </p:txBody>
      </p:sp>
      <p:sp>
        <p:nvSpPr>
          <p:cNvPr id="60420" name="Slide Number Placeholder 3"/>
          <p:cNvSpPr>
            <a:spLocks noGrp="1"/>
          </p:cNvSpPr>
          <p:nvPr>
            <p:ph type="sldNum" sz="quarter" idx="5"/>
          </p:nvPr>
        </p:nvSpPr>
        <p:spPr>
          <a:noFill/>
        </p:spPr>
        <p:txBody>
          <a:bodyPr/>
          <a:lstStyle/>
          <a:p>
            <a:fld id="{C10DE56C-BB4A-4BCE-A685-F5FBE116D004}" type="slidenum">
              <a:rPr lang="en-GB" smtClean="0"/>
              <a:pPr/>
              <a:t>29</a:t>
            </a:fld>
            <a:endParaRPr lang="en-GB"/>
          </a:p>
        </p:txBody>
      </p:sp>
    </p:spTree>
    <p:extLst>
      <p:ext uri="{BB962C8B-B14F-4D97-AF65-F5344CB8AC3E}">
        <p14:creationId xmlns:p14="http://schemas.microsoft.com/office/powerpoint/2010/main" val="25360058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xfrm>
            <a:off x="381000" y="685800"/>
            <a:ext cx="6096000" cy="3429000"/>
          </a:xfrm>
          <a:ln/>
        </p:spPr>
      </p:sp>
      <p:sp>
        <p:nvSpPr>
          <p:cNvPr id="63491" name="Notes Placeholder 2"/>
          <p:cNvSpPr>
            <a:spLocks noGrp="1"/>
          </p:cNvSpPr>
          <p:nvPr>
            <p:ph type="body" idx="1"/>
          </p:nvPr>
        </p:nvSpPr>
        <p:spPr>
          <a:noFill/>
          <a:ln/>
        </p:spPr>
        <p:txBody>
          <a:bodyPr/>
          <a:lstStyle/>
          <a:p>
            <a:endParaRPr lang="en-US" dirty="0"/>
          </a:p>
        </p:txBody>
      </p:sp>
      <p:sp>
        <p:nvSpPr>
          <p:cNvPr id="63492" name="Slide Number Placeholder 3"/>
          <p:cNvSpPr>
            <a:spLocks noGrp="1"/>
          </p:cNvSpPr>
          <p:nvPr>
            <p:ph type="sldNum" sz="quarter" idx="5"/>
          </p:nvPr>
        </p:nvSpPr>
        <p:spPr>
          <a:noFill/>
        </p:spPr>
        <p:txBody>
          <a:bodyPr/>
          <a:lstStyle/>
          <a:p>
            <a:fld id="{552CA705-9E22-4BBD-959C-5B7E5CFA9CCE}" type="slidenum">
              <a:rPr lang="en-GB" smtClean="0"/>
              <a:pPr/>
              <a:t>30</a:t>
            </a:fld>
            <a:endParaRPr lang="en-GB" dirty="0"/>
          </a:p>
        </p:txBody>
      </p:sp>
    </p:spTree>
    <p:extLst>
      <p:ext uri="{BB962C8B-B14F-4D97-AF65-F5344CB8AC3E}">
        <p14:creationId xmlns:p14="http://schemas.microsoft.com/office/powerpoint/2010/main" val="36971028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xfrm>
            <a:off x="381000" y="685800"/>
            <a:ext cx="6096000" cy="3429000"/>
          </a:xfrm>
          <a:ln/>
        </p:spPr>
      </p:sp>
      <p:sp>
        <p:nvSpPr>
          <p:cNvPr id="64515" name="Notes Placeholder 2"/>
          <p:cNvSpPr>
            <a:spLocks noGrp="1"/>
          </p:cNvSpPr>
          <p:nvPr>
            <p:ph type="body" idx="1"/>
          </p:nvPr>
        </p:nvSpPr>
        <p:spPr>
          <a:noFill/>
          <a:ln/>
        </p:spPr>
        <p:txBody>
          <a:bodyPr/>
          <a:lstStyle/>
          <a:p>
            <a:endParaRPr lang="en-US"/>
          </a:p>
        </p:txBody>
      </p:sp>
      <p:sp>
        <p:nvSpPr>
          <p:cNvPr id="64516" name="Slide Number Placeholder 3"/>
          <p:cNvSpPr>
            <a:spLocks noGrp="1"/>
          </p:cNvSpPr>
          <p:nvPr>
            <p:ph type="sldNum" sz="quarter" idx="5"/>
          </p:nvPr>
        </p:nvSpPr>
        <p:spPr>
          <a:noFill/>
        </p:spPr>
        <p:txBody>
          <a:bodyPr/>
          <a:lstStyle/>
          <a:p>
            <a:fld id="{BB5CC2CF-68ED-4120-990F-B1A0C8CB8D07}" type="slidenum">
              <a:rPr lang="en-GB" smtClean="0"/>
              <a:pPr/>
              <a:t>31</a:t>
            </a:fld>
            <a:endParaRPr lang="en-GB"/>
          </a:p>
        </p:txBody>
      </p:sp>
    </p:spTree>
    <p:extLst>
      <p:ext uri="{BB962C8B-B14F-4D97-AF65-F5344CB8AC3E}">
        <p14:creationId xmlns:p14="http://schemas.microsoft.com/office/powerpoint/2010/main" val="13689476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xfrm>
            <a:off x="381000" y="685800"/>
            <a:ext cx="6096000" cy="3429000"/>
          </a:xfrm>
          <a:ln/>
        </p:spPr>
      </p:sp>
      <p:sp>
        <p:nvSpPr>
          <p:cNvPr id="64515" name="Notes Placeholder 2"/>
          <p:cNvSpPr>
            <a:spLocks noGrp="1"/>
          </p:cNvSpPr>
          <p:nvPr>
            <p:ph type="body" idx="1"/>
          </p:nvPr>
        </p:nvSpPr>
        <p:spPr>
          <a:noFill/>
          <a:ln/>
        </p:spPr>
        <p:txBody>
          <a:bodyPr/>
          <a:lstStyle/>
          <a:p>
            <a:endParaRPr lang="en-US"/>
          </a:p>
        </p:txBody>
      </p:sp>
      <p:sp>
        <p:nvSpPr>
          <p:cNvPr id="64516" name="Slide Number Placeholder 3"/>
          <p:cNvSpPr>
            <a:spLocks noGrp="1"/>
          </p:cNvSpPr>
          <p:nvPr>
            <p:ph type="sldNum" sz="quarter" idx="5"/>
          </p:nvPr>
        </p:nvSpPr>
        <p:spPr>
          <a:noFill/>
        </p:spPr>
        <p:txBody>
          <a:bodyPr/>
          <a:lstStyle/>
          <a:p>
            <a:fld id="{BB5CC2CF-68ED-4120-990F-B1A0C8CB8D07}" type="slidenum">
              <a:rPr lang="en-GB" smtClean="0"/>
              <a:pPr/>
              <a:t>33</a:t>
            </a:fld>
            <a:endParaRPr lang="en-GB"/>
          </a:p>
        </p:txBody>
      </p:sp>
    </p:spTree>
    <p:extLst>
      <p:ext uri="{BB962C8B-B14F-4D97-AF65-F5344CB8AC3E}">
        <p14:creationId xmlns:p14="http://schemas.microsoft.com/office/powerpoint/2010/main" val="30840009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xfrm>
            <a:off x="381000" y="685800"/>
            <a:ext cx="6096000" cy="3429000"/>
          </a:xfrm>
          <a:ln/>
        </p:spPr>
      </p:sp>
      <p:sp>
        <p:nvSpPr>
          <p:cNvPr id="65539" name="Notes Placeholder 2"/>
          <p:cNvSpPr>
            <a:spLocks noGrp="1"/>
          </p:cNvSpPr>
          <p:nvPr>
            <p:ph type="body" idx="1"/>
          </p:nvPr>
        </p:nvSpPr>
        <p:spPr>
          <a:noFill/>
          <a:ln/>
        </p:spPr>
        <p:txBody>
          <a:bodyPr/>
          <a:lstStyle/>
          <a:p>
            <a:pPr eaLnBrk="1" hangingPunct="1"/>
            <a:endParaRPr lang="en-US" dirty="0"/>
          </a:p>
        </p:txBody>
      </p:sp>
      <p:sp>
        <p:nvSpPr>
          <p:cNvPr id="65540" name="Slide Number Placeholder 3"/>
          <p:cNvSpPr>
            <a:spLocks noGrp="1"/>
          </p:cNvSpPr>
          <p:nvPr>
            <p:ph type="sldNum" sz="quarter" idx="5"/>
          </p:nvPr>
        </p:nvSpPr>
        <p:spPr>
          <a:noFill/>
        </p:spPr>
        <p:txBody>
          <a:bodyPr/>
          <a:lstStyle/>
          <a:p>
            <a:fld id="{7599BDE1-5128-4BA0-910C-1A542208737E}" type="slidenum">
              <a:rPr lang="en-GB" smtClean="0"/>
              <a:pPr/>
              <a:t>34</a:t>
            </a:fld>
            <a:endParaRPr lang="en-GB" dirty="0"/>
          </a:p>
        </p:txBody>
      </p:sp>
    </p:spTree>
    <p:extLst>
      <p:ext uri="{BB962C8B-B14F-4D97-AF65-F5344CB8AC3E}">
        <p14:creationId xmlns:p14="http://schemas.microsoft.com/office/powerpoint/2010/main" val="10702290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0FBC2128-E756-41C4-AF71-0D8BB00C98FB}" type="slidenum">
              <a:rPr lang="en-GB" smtClean="0"/>
              <a:pPr/>
              <a:t>35</a:t>
            </a:fld>
            <a:endParaRPr lang="en-GB" dirty="0"/>
          </a:p>
        </p:txBody>
      </p:sp>
      <p:sp>
        <p:nvSpPr>
          <p:cNvPr id="66563" name="Rectangle 2"/>
          <p:cNvSpPr>
            <a:spLocks noGrp="1" noRot="1" noChangeAspect="1" noChangeArrowheads="1" noTextEdit="1"/>
          </p:cNvSpPr>
          <p:nvPr>
            <p:ph type="sldImg"/>
          </p:nvPr>
        </p:nvSpPr>
        <p:spPr>
          <a:xfrm>
            <a:off x="381000" y="685800"/>
            <a:ext cx="6096000" cy="3429000"/>
          </a:xfrm>
          <a:ln/>
        </p:spPr>
      </p:sp>
      <p:sp>
        <p:nvSpPr>
          <p:cNvPr id="66564" name="Rectangle 3"/>
          <p:cNvSpPr>
            <a:spLocks noGrp="1" noChangeArrowheads="1"/>
          </p:cNvSpPr>
          <p:nvPr>
            <p:ph type="body" idx="1"/>
          </p:nvPr>
        </p:nvSpPr>
        <p:spPr>
          <a:xfrm>
            <a:off x="914400" y="4344988"/>
            <a:ext cx="5029200" cy="4113212"/>
          </a:xfrm>
          <a:noFill/>
          <a:ln/>
        </p:spPr>
        <p:txBody>
          <a:bodyPr lIns="90660" tIns="45331" rIns="90660" bIns="45331"/>
          <a:lstStyle/>
          <a:p>
            <a:pPr eaLnBrk="1" hangingPunct="1"/>
            <a:r>
              <a:rPr lang="en-GB" dirty="0"/>
              <a:t>This exercise is described in the exercise trainer notes.</a:t>
            </a:r>
          </a:p>
        </p:txBody>
      </p:sp>
    </p:spTree>
    <p:extLst>
      <p:ext uri="{BB962C8B-B14F-4D97-AF65-F5344CB8AC3E}">
        <p14:creationId xmlns:p14="http://schemas.microsoft.com/office/powerpoint/2010/main" val="13698004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xfrm>
            <a:off x="381000" y="685800"/>
            <a:ext cx="6096000" cy="3429000"/>
          </a:xfrm>
          <a:ln/>
        </p:spPr>
      </p:sp>
      <p:sp>
        <p:nvSpPr>
          <p:cNvPr id="67587" name="Notes Placeholder 2"/>
          <p:cNvSpPr>
            <a:spLocks noGrp="1"/>
          </p:cNvSpPr>
          <p:nvPr>
            <p:ph type="body" idx="1"/>
          </p:nvPr>
        </p:nvSpPr>
        <p:spPr>
          <a:noFill/>
          <a:ln/>
        </p:spPr>
        <p:txBody>
          <a:bodyPr/>
          <a:lstStyle/>
          <a:p>
            <a:endParaRPr lang="en-US"/>
          </a:p>
        </p:txBody>
      </p:sp>
      <p:sp>
        <p:nvSpPr>
          <p:cNvPr id="67588" name="Slide Number Placeholder 3"/>
          <p:cNvSpPr>
            <a:spLocks noGrp="1"/>
          </p:cNvSpPr>
          <p:nvPr>
            <p:ph type="sldNum" sz="quarter" idx="5"/>
          </p:nvPr>
        </p:nvSpPr>
        <p:spPr>
          <a:noFill/>
        </p:spPr>
        <p:txBody>
          <a:bodyPr/>
          <a:lstStyle/>
          <a:p>
            <a:fld id="{614EE610-11B5-4A72-B27F-525A172D20E5}" type="slidenum">
              <a:rPr lang="en-GB" smtClean="0"/>
              <a:pPr/>
              <a:t>36</a:t>
            </a:fld>
            <a:endParaRPr lang="en-GB"/>
          </a:p>
        </p:txBody>
      </p:sp>
    </p:spTree>
    <p:extLst>
      <p:ext uri="{BB962C8B-B14F-4D97-AF65-F5344CB8AC3E}">
        <p14:creationId xmlns:p14="http://schemas.microsoft.com/office/powerpoint/2010/main" val="1522017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xfrm>
            <a:off x="381000" y="685800"/>
            <a:ext cx="6096000" cy="3429000"/>
          </a:xfrm>
          <a:ln/>
        </p:spPr>
      </p:sp>
      <p:sp>
        <p:nvSpPr>
          <p:cNvPr id="68611" name="Notes Placeholder 2"/>
          <p:cNvSpPr>
            <a:spLocks noGrp="1"/>
          </p:cNvSpPr>
          <p:nvPr>
            <p:ph type="body" idx="1"/>
          </p:nvPr>
        </p:nvSpPr>
        <p:spPr>
          <a:noFill/>
          <a:ln/>
        </p:spPr>
        <p:txBody>
          <a:bodyPr/>
          <a:lstStyle/>
          <a:p>
            <a:endParaRPr lang="en-US"/>
          </a:p>
        </p:txBody>
      </p:sp>
      <p:sp>
        <p:nvSpPr>
          <p:cNvPr id="68612" name="Slide Number Placeholder 3"/>
          <p:cNvSpPr>
            <a:spLocks noGrp="1"/>
          </p:cNvSpPr>
          <p:nvPr>
            <p:ph type="sldNum" sz="quarter" idx="5"/>
          </p:nvPr>
        </p:nvSpPr>
        <p:spPr>
          <a:noFill/>
        </p:spPr>
        <p:txBody>
          <a:bodyPr/>
          <a:lstStyle/>
          <a:p>
            <a:fld id="{2916E9DF-9F0A-47F7-A2A1-CDC3CE4F458B}" type="slidenum">
              <a:rPr lang="en-GB" smtClean="0"/>
              <a:pPr/>
              <a:t>37</a:t>
            </a:fld>
            <a:endParaRPr lang="en-GB"/>
          </a:p>
        </p:txBody>
      </p:sp>
    </p:spTree>
    <p:extLst>
      <p:ext uri="{BB962C8B-B14F-4D97-AF65-F5344CB8AC3E}">
        <p14:creationId xmlns:p14="http://schemas.microsoft.com/office/powerpoint/2010/main" val="7927193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xfrm>
            <a:off x="381000" y="685800"/>
            <a:ext cx="6096000" cy="3429000"/>
          </a:xfrm>
          <a:ln/>
        </p:spPr>
      </p:sp>
      <p:sp>
        <p:nvSpPr>
          <p:cNvPr id="69635" name="Notes Placeholder 2"/>
          <p:cNvSpPr>
            <a:spLocks noGrp="1"/>
          </p:cNvSpPr>
          <p:nvPr>
            <p:ph type="body" idx="1"/>
          </p:nvPr>
        </p:nvSpPr>
        <p:spPr>
          <a:noFill/>
          <a:ln/>
        </p:spPr>
        <p:txBody>
          <a:bodyPr/>
          <a:lstStyle/>
          <a:p>
            <a:endParaRPr lang="en-US"/>
          </a:p>
        </p:txBody>
      </p:sp>
      <p:sp>
        <p:nvSpPr>
          <p:cNvPr id="69636" name="Slide Number Placeholder 3"/>
          <p:cNvSpPr>
            <a:spLocks noGrp="1"/>
          </p:cNvSpPr>
          <p:nvPr>
            <p:ph type="sldNum" sz="quarter" idx="5"/>
          </p:nvPr>
        </p:nvSpPr>
        <p:spPr>
          <a:noFill/>
        </p:spPr>
        <p:txBody>
          <a:bodyPr/>
          <a:lstStyle/>
          <a:p>
            <a:fld id="{1D895E9B-9332-4F78-AD0F-878C06829F1B}" type="slidenum">
              <a:rPr lang="en-GB" smtClean="0"/>
              <a:pPr/>
              <a:t>38</a:t>
            </a:fld>
            <a:endParaRPr lang="en-GB"/>
          </a:p>
        </p:txBody>
      </p:sp>
    </p:spTree>
    <p:extLst>
      <p:ext uri="{BB962C8B-B14F-4D97-AF65-F5344CB8AC3E}">
        <p14:creationId xmlns:p14="http://schemas.microsoft.com/office/powerpoint/2010/main" val="19940697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xfrm>
            <a:off x="381000" y="685800"/>
            <a:ext cx="6096000" cy="3429000"/>
          </a:xfrm>
          <a:ln/>
        </p:spPr>
      </p:sp>
      <p:sp>
        <p:nvSpPr>
          <p:cNvPr id="70659" name="Notes Placeholder 2"/>
          <p:cNvSpPr>
            <a:spLocks noGrp="1"/>
          </p:cNvSpPr>
          <p:nvPr>
            <p:ph type="body" idx="1"/>
          </p:nvPr>
        </p:nvSpPr>
        <p:spPr>
          <a:noFill/>
          <a:ln/>
        </p:spPr>
        <p:txBody>
          <a:bodyPr/>
          <a:lstStyle/>
          <a:p>
            <a:endParaRPr lang="en-US"/>
          </a:p>
        </p:txBody>
      </p:sp>
      <p:sp>
        <p:nvSpPr>
          <p:cNvPr id="70660" name="Slide Number Placeholder 3"/>
          <p:cNvSpPr>
            <a:spLocks noGrp="1"/>
          </p:cNvSpPr>
          <p:nvPr>
            <p:ph type="sldNum" sz="quarter" idx="5"/>
          </p:nvPr>
        </p:nvSpPr>
        <p:spPr>
          <a:noFill/>
        </p:spPr>
        <p:txBody>
          <a:bodyPr/>
          <a:lstStyle/>
          <a:p>
            <a:fld id="{6AAC5149-3430-4788-A7B8-47BFB30395A9}" type="slidenum">
              <a:rPr lang="en-GB" smtClean="0"/>
              <a:pPr/>
              <a:t>39</a:t>
            </a:fld>
            <a:endParaRPr lang="en-GB"/>
          </a:p>
        </p:txBody>
      </p:sp>
    </p:spTree>
    <p:extLst>
      <p:ext uri="{BB962C8B-B14F-4D97-AF65-F5344CB8AC3E}">
        <p14:creationId xmlns:p14="http://schemas.microsoft.com/office/powerpoint/2010/main" val="31660121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xfrm>
            <a:off x="381000" y="685800"/>
            <a:ext cx="6096000" cy="3429000"/>
          </a:xfrm>
          <a:ln/>
        </p:spPr>
      </p:sp>
      <p:sp>
        <p:nvSpPr>
          <p:cNvPr id="71683" name="Notes Placeholder 2"/>
          <p:cNvSpPr>
            <a:spLocks noGrp="1"/>
          </p:cNvSpPr>
          <p:nvPr>
            <p:ph type="body" idx="1"/>
          </p:nvPr>
        </p:nvSpPr>
        <p:spPr>
          <a:noFill/>
          <a:ln/>
        </p:spPr>
        <p:txBody>
          <a:bodyPr/>
          <a:lstStyle/>
          <a:p>
            <a:endParaRPr lang="en-US"/>
          </a:p>
        </p:txBody>
      </p:sp>
      <p:sp>
        <p:nvSpPr>
          <p:cNvPr id="71684" name="Slide Number Placeholder 3"/>
          <p:cNvSpPr>
            <a:spLocks noGrp="1"/>
          </p:cNvSpPr>
          <p:nvPr>
            <p:ph type="sldNum" sz="quarter" idx="5"/>
          </p:nvPr>
        </p:nvSpPr>
        <p:spPr>
          <a:noFill/>
        </p:spPr>
        <p:txBody>
          <a:bodyPr/>
          <a:lstStyle/>
          <a:p>
            <a:fld id="{24DD1299-CB34-405D-8536-E9DD27F8FBDF}" type="slidenum">
              <a:rPr lang="en-GB" smtClean="0"/>
              <a:pPr/>
              <a:t>40</a:t>
            </a:fld>
            <a:endParaRPr lang="en-GB"/>
          </a:p>
        </p:txBody>
      </p:sp>
    </p:spTree>
    <p:extLst>
      <p:ext uri="{BB962C8B-B14F-4D97-AF65-F5344CB8AC3E}">
        <p14:creationId xmlns:p14="http://schemas.microsoft.com/office/powerpoint/2010/main" val="352194124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xfrm>
            <a:off x="381000" y="685800"/>
            <a:ext cx="6096000" cy="3429000"/>
          </a:xfrm>
          <a:ln/>
        </p:spPr>
      </p:sp>
      <p:sp>
        <p:nvSpPr>
          <p:cNvPr id="72707" name="Notes Placeholder 2"/>
          <p:cNvSpPr>
            <a:spLocks noGrp="1"/>
          </p:cNvSpPr>
          <p:nvPr>
            <p:ph type="body" idx="1"/>
          </p:nvPr>
        </p:nvSpPr>
        <p:spPr>
          <a:noFill/>
          <a:ln/>
        </p:spPr>
        <p:txBody>
          <a:bodyPr/>
          <a:lstStyle/>
          <a:p>
            <a:endParaRPr lang="en-US"/>
          </a:p>
        </p:txBody>
      </p:sp>
      <p:sp>
        <p:nvSpPr>
          <p:cNvPr id="72708" name="Slide Number Placeholder 3"/>
          <p:cNvSpPr>
            <a:spLocks noGrp="1"/>
          </p:cNvSpPr>
          <p:nvPr>
            <p:ph type="sldNum" sz="quarter" idx="5"/>
          </p:nvPr>
        </p:nvSpPr>
        <p:spPr>
          <a:noFill/>
        </p:spPr>
        <p:txBody>
          <a:bodyPr/>
          <a:lstStyle/>
          <a:p>
            <a:fld id="{A8C6E1FD-F5DD-4D5A-92D5-BB2168FFE598}" type="slidenum">
              <a:rPr lang="en-GB" smtClean="0"/>
              <a:pPr/>
              <a:t>41</a:t>
            </a:fld>
            <a:endParaRPr lang="en-GB"/>
          </a:p>
        </p:txBody>
      </p:sp>
    </p:spTree>
    <p:extLst>
      <p:ext uri="{BB962C8B-B14F-4D97-AF65-F5344CB8AC3E}">
        <p14:creationId xmlns:p14="http://schemas.microsoft.com/office/powerpoint/2010/main" val="23026654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xfrm>
            <a:off x="381000" y="685800"/>
            <a:ext cx="6096000" cy="3429000"/>
          </a:xfrm>
          <a:ln/>
        </p:spPr>
      </p:sp>
      <p:sp>
        <p:nvSpPr>
          <p:cNvPr id="73731" name="Notes Placeholder 2"/>
          <p:cNvSpPr>
            <a:spLocks noGrp="1"/>
          </p:cNvSpPr>
          <p:nvPr>
            <p:ph type="body" idx="1"/>
          </p:nvPr>
        </p:nvSpPr>
        <p:spPr>
          <a:noFill/>
          <a:ln/>
        </p:spPr>
        <p:txBody>
          <a:bodyPr/>
          <a:lstStyle/>
          <a:p>
            <a:endParaRPr lang="en-US"/>
          </a:p>
        </p:txBody>
      </p:sp>
      <p:sp>
        <p:nvSpPr>
          <p:cNvPr id="73732" name="Slide Number Placeholder 3"/>
          <p:cNvSpPr>
            <a:spLocks noGrp="1"/>
          </p:cNvSpPr>
          <p:nvPr>
            <p:ph type="sldNum" sz="quarter" idx="5"/>
          </p:nvPr>
        </p:nvSpPr>
        <p:spPr>
          <a:noFill/>
        </p:spPr>
        <p:txBody>
          <a:bodyPr/>
          <a:lstStyle/>
          <a:p>
            <a:fld id="{26888EB1-CC3F-4861-AE8B-0B4100125060}" type="slidenum">
              <a:rPr lang="en-GB" smtClean="0"/>
              <a:pPr/>
              <a:t>42</a:t>
            </a:fld>
            <a:endParaRPr lang="en-GB"/>
          </a:p>
        </p:txBody>
      </p:sp>
    </p:spTree>
    <p:extLst>
      <p:ext uri="{BB962C8B-B14F-4D97-AF65-F5344CB8AC3E}">
        <p14:creationId xmlns:p14="http://schemas.microsoft.com/office/powerpoint/2010/main" val="8383393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xfrm>
            <a:off x="381000" y="685800"/>
            <a:ext cx="6096000" cy="3429000"/>
          </a:xfrm>
          <a:ln/>
        </p:spPr>
      </p:sp>
      <p:sp>
        <p:nvSpPr>
          <p:cNvPr id="74755" name="Notes Placeholder 2"/>
          <p:cNvSpPr>
            <a:spLocks noGrp="1"/>
          </p:cNvSpPr>
          <p:nvPr>
            <p:ph type="body" idx="1"/>
          </p:nvPr>
        </p:nvSpPr>
        <p:spPr>
          <a:noFill/>
          <a:ln/>
        </p:spPr>
        <p:txBody>
          <a:bodyPr/>
          <a:lstStyle/>
          <a:p>
            <a:endParaRPr lang="en-US"/>
          </a:p>
        </p:txBody>
      </p:sp>
      <p:sp>
        <p:nvSpPr>
          <p:cNvPr id="74756" name="Slide Number Placeholder 3"/>
          <p:cNvSpPr>
            <a:spLocks noGrp="1"/>
          </p:cNvSpPr>
          <p:nvPr>
            <p:ph type="sldNum" sz="quarter" idx="5"/>
          </p:nvPr>
        </p:nvSpPr>
        <p:spPr>
          <a:noFill/>
        </p:spPr>
        <p:txBody>
          <a:bodyPr/>
          <a:lstStyle/>
          <a:p>
            <a:fld id="{0858DFFF-05AA-4002-AC0B-3B0AB9B01608}" type="slidenum">
              <a:rPr lang="en-GB" smtClean="0"/>
              <a:pPr/>
              <a:t>43</a:t>
            </a:fld>
            <a:endParaRPr lang="en-GB"/>
          </a:p>
        </p:txBody>
      </p:sp>
    </p:spTree>
    <p:extLst>
      <p:ext uri="{BB962C8B-B14F-4D97-AF65-F5344CB8AC3E}">
        <p14:creationId xmlns:p14="http://schemas.microsoft.com/office/powerpoint/2010/main" val="30734661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xfrm>
            <a:off x="381000" y="685800"/>
            <a:ext cx="6096000" cy="3429000"/>
          </a:xfrm>
          <a:ln/>
        </p:spPr>
      </p:sp>
      <p:sp>
        <p:nvSpPr>
          <p:cNvPr id="75779" name="Notes Placeholder 2"/>
          <p:cNvSpPr>
            <a:spLocks noGrp="1"/>
          </p:cNvSpPr>
          <p:nvPr>
            <p:ph type="body" idx="1"/>
          </p:nvPr>
        </p:nvSpPr>
        <p:spPr>
          <a:noFill/>
          <a:ln/>
        </p:spPr>
        <p:txBody>
          <a:bodyPr/>
          <a:lstStyle/>
          <a:p>
            <a:endParaRPr lang="en-US"/>
          </a:p>
        </p:txBody>
      </p:sp>
      <p:sp>
        <p:nvSpPr>
          <p:cNvPr id="75780" name="Slide Number Placeholder 3"/>
          <p:cNvSpPr>
            <a:spLocks noGrp="1"/>
          </p:cNvSpPr>
          <p:nvPr>
            <p:ph type="sldNum" sz="quarter" idx="5"/>
          </p:nvPr>
        </p:nvSpPr>
        <p:spPr>
          <a:noFill/>
        </p:spPr>
        <p:txBody>
          <a:bodyPr/>
          <a:lstStyle/>
          <a:p>
            <a:fld id="{A7A9A80E-04B9-42C0-BE23-22A7DFBBF58D}" type="slidenum">
              <a:rPr lang="en-GB" smtClean="0"/>
              <a:pPr/>
              <a:t>44</a:t>
            </a:fld>
            <a:endParaRPr lang="en-GB"/>
          </a:p>
        </p:txBody>
      </p:sp>
    </p:spTree>
    <p:extLst>
      <p:ext uri="{BB962C8B-B14F-4D97-AF65-F5344CB8AC3E}">
        <p14:creationId xmlns:p14="http://schemas.microsoft.com/office/powerpoint/2010/main" val="15211945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xfrm>
            <a:off x="381000" y="685800"/>
            <a:ext cx="6096000" cy="3429000"/>
          </a:xfrm>
          <a:ln/>
        </p:spPr>
      </p:sp>
      <p:sp>
        <p:nvSpPr>
          <p:cNvPr id="76803" name="Notes Placeholder 2"/>
          <p:cNvSpPr>
            <a:spLocks noGrp="1"/>
          </p:cNvSpPr>
          <p:nvPr>
            <p:ph type="body" idx="1"/>
          </p:nvPr>
        </p:nvSpPr>
        <p:spPr>
          <a:noFill/>
          <a:ln/>
        </p:spPr>
        <p:txBody>
          <a:bodyPr/>
          <a:lstStyle/>
          <a:p>
            <a:endParaRPr lang="en-US">
              <a:cs typeface="Arial" pitchFamily="34" charset="0"/>
            </a:endParaRPr>
          </a:p>
        </p:txBody>
      </p:sp>
      <p:sp>
        <p:nvSpPr>
          <p:cNvPr id="76804" name="Slide Number Placeholder 3"/>
          <p:cNvSpPr>
            <a:spLocks noGrp="1"/>
          </p:cNvSpPr>
          <p:nvPr>
            <p:ph type="sldNum" sz="quarter" idx="5"/>
          </p:nvPr>
        </p:nvSpPr>
        <p:spPr>
          <a:noFill/>
        </p:spPr>
        <p:txBody>
          <a:bodyPr/>
          <a:lstStyle/>
          <a:p>
            <a:pPr defTabSz="903288"/>
            <a:fld id="{030AC32D-A736-4AC2-A883-B5195B4046B3}" type="slidenum">
              <a:rPr lang="en-GB" smtClean="0">
                <a:cs typeface="Arial" pitchFamily="34" charset="0"/>
              </a:rPr>
              <a:pPr defTabSz="903288"/>
              <a:t>45</a:t>
            </a:fld>
            <a:endParaRPr lang="en-GB">
              <a:cs typeface="Arial" pitchFamily="34" charset="0"/>
            </a:endParaRPr>
          </a:p>
        </p:txBody>
      </p:sp>
    </p:spTree>
    <p:extLst>
      <p:ext uri="{BB962C8B-B14F-4D97-AF65-F5344CB8AC3E}">
        <p14:creationId xmlns:p14="http://schemas.microsoft.com/office/powerpoint/2010/main" val="22545063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xfrm>
            <a:off x="381000" y="685800"/>
            <a:ext cx="6096000" cy="3429000"/>
          </a:xfrm>
          <a:ln/>
        </p:spPr>
      </p:sp>
      <p:sp>
        <p:nvSpPr>
          <p:cNvPr id="77827" name="Notes Placeholder 2"/>
          <p:cNvSpPr>
            <a:spLocks noGrp="1"/>
          </p:cNvSpPr>
          <p:nvPr>
            <p:ph type="body" idx="1"/>
          </p:nvPr>
        </p:nvSpPr>
        <p:spPr>
          <a:noFill/>
          <a:ln/>
        </p:spPr>
        <p:txBody>
          <a:bodyPr/>
          <a:lstStyle/>
          <a:p>
            <a:endParaRPr lang="en-US" dirty="0"/>
          </a:p>
        </p:txBody>
      </p:sp>
      <p:sp>
        <p:nvSpPr>
          <p:cNvPr id="77828" name="Slide Number Placeholder 3"/>
          <p:cNvSpPr>
            <a:spLocks noGrp="1"/>
          </p:cNvSpPr>
          <p:nvPr>
            <p:ph type="sldNum" sz="quarter" idx="5"/>
          </p:nvPr>
        </p:nvSpPr>
        <p:spPr>
          <a:noFill/>
        </p:spPr>
        <p:txBody>
          <a:bodyPr/>
          <a:lstStyle/>
          <a:p>
            <a:fld id="{7DD8B91B-3476-4E15-94DD-23D0879FE1AF}" type="slidenum">
              <a:rPr lang="en-GB" smtClean="0"/>
              <a:pPr/>
              <a:t>46</a:t>
            </a:fld>
            <a:endParaRPr lang="en-GB" dirty="0"/>
          </a:p>
        </p:txBody>
      </p:sp>
    </p:spTree>
    <p:extLst>
      <p:ext uri="{BB962C8B-B14F-4D97-AF65-F5344CB8AC3E}">
        <p14:creationId xmlns:p14="http://schemas.microsoft.com/office/powerpoint/2010/main" val="3794443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E6925B9-F7D0-DB40-A167-E13EED508439}" type="slidenum">
              <a:rPr lang="en-GB">
                <a:solidFill>
                  <a:prstClr val="black"/>
                </a:solidFill>
              </a:rPr>
              <a:pPr eaLnBrk="1" hangingPunct="1"/>
              <a:t>47</a:t>
            </a:fld>
            <a:endParaRPr lang="en-GB">
              <a:solidFill>
                <a:prstClr val="black"/>
              </a:solidFill>
            </a:endParaRPr>
          </a:p>
        </p:txBody>
      </p:sp>
      <p:sp>
        <p:nvSpPr>
          <p:cNvPr id="66562" name="Rectangle 2"/>
          <p:cNvSpPr>
            <a:spLocks noGrp="1" noRot="1" noChangeAspect="1" noChangeArrowheads="1" noTextEdit="1"/>
          </p:cNvSpPr>
          <p:nvPr>
            <p:ph type="sldImg"/>
          </p:nvPr>
        </p:nvSpPr>
        <p:spPr>
          <a:xfrm>
            <a:off x="384175" y="688975"/>
            <a:ext cx="6091238" cy="3427413"/>
          </a:xfrm>
          <a:ln/>
        </p:spPr>
      </p:sp>
      <p:sp>
        <p:nvSpPr>
          <p:cNvPr id="66563" name="Rectangle 3"/>
          <p:cNvSpPr>
            <a:spLocks noGrp="1" noChangeArrowheads="1"/>
          </p:cNvSpPr>
          <p:nvPr>
            <p:ph type="body" idx="1"/>
          </p:nvPr>
        </p:nvSpPr>
        <p:spPr>
          <a:xfrm>
            <a:off x="915988" y="4344988"/>
            <a:ext cx="5026025" cy="4110037"/>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14300" indent="-114300"/>
            <a:endParaRPr lang="en-US"/>
          </a:p>
        </p:txBody>
      </p:sp>
    </p:spTree>
    <p:extLst>
      <p:ext uri="{BB962C8B-B14F-4D97-AF65-F5344CB8AC3E}">
        <p14:creationId xmlns:p14="http://schemas.microsoft.com/office/powerpoint/2010/main" val="100747059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E6925B9-F7D0-DB40-A167-E13EED508439}" type="slidenum">
              <a:rPr lang="en-GB">
                <a:solidFill>
                  <a:prstClr val="black"/>
                </a:solidFill>
              </a:rPr>
              <a:pPr eaLnBrk="1" hangingPunct="1"/>
              <a:t>48</a:t>
            </a:fld>
            <a:endParaRPr lang="en-GB">
              <a:solidFill>
                <a:prstClr val="black"/>
              </a:solidFill>
            </a:endParaRPr>
          </a:p>
        </p:txBody>
      </p:sp>
      <p:sp>
        <p:nvSpPr>
          <p:cNvPr id="66562" name="Rectangle 2"/>
          <p:cNvSpPr>
            <a:spLocks noGrp="1" noRot="1" noChangeAspect="1" noChangeArrowheads="1" noTextEdit="1"/>
          </p:cNvSpPr>
          <p:nvPr>
            <p:ph type="sldImg"/>
          </p:nvPr>
        </p:nvSpPr>
        <p:spPr>
          <a:xfrm>
            <a:off x="384175" y="688975"/>
            <a:ext cx="6091238" cy="3427413"/>
          </a:xfrm>
          <a:ln/>
        </p:spPr>
      </p:sp>
      <p:sp>
        <p:nvSpPr>
          <p:cNvPr id="66563" name="Rectangle 3"/>
          <p:cNvSpPr>
            <a:spLocks noGrp="1" noChangeArrowheads="1"/>
          </p:cNvSpPr>
          <p:nvPr>
            <p:ph type="body" idx="1"/>
          </p:nvPr>
        </p:nvSpPr>
        <p:spPr>
          <a:xfrm>
            <a:off x="915988" y="4344988"/>
            <a:ext cx="5026025" cy="4110037"/>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114300" indent="-114300"/>
            <a:endParaRPr lang="en-US"/>
          </a:p>
        </p:txBody>
      </p:sp>
    </p:spTree>
    <p:extLst>
      <p:ext uri="{BB962C8B-B14F-4D97-AF65-F5344CB8AC3E}">
        <p14:creationId xmlns:p14="http://schemas.microsoft.com/office/powerpoint/2010/main" val="13511949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noTextEdit="1"/>
          </p:cNvSpPr>
          <p:nvPr>
            <p:ph type="sldImg"/>
          </p:nvPr>
        </p:nvSpPr>
        <p:spPr>
          <a:xfrm>
            <a:off x="381000" y="685800"/>
            <a:ext cx="6096000" cy="3429000"/>
          </a:xfrm>
          <a:ln/>
        </p:spPr>
      </p:sp>
      <p:sp>
        <p:nvSpPr>
          <p:cNvPr id="6861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861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F7D3633-99B2-F745-A6E2-2CE7B7CDFBD7}" type="slidenum">
              <a:rPr lang="en-GB">
                <a:solidFill>
                  <a:prstClr val="black"/>
                </a:solidFill>
              </a:rPr>
              <a:pPr eaLnBrk="1" hangingPunct="1"/>
              <a:t>50</a:t>
            </a:fld>
            <a:endParaRPr lang="en-GB">
              <a:solidFill>
                <a:prstClr val="black"/>
              </a:solidFill>
            </a:endParaRPr>
          </a:p>
        </p:txBody>
      </p:sp>
    </p:spTree>
    <p:extLst>
      <p:ext uri="{BB962C8B-B14F-4D97-AF65-F5344CB8AC3E}">
        <p14:creationId xmlns:p14="http://schemas.microsoft.com/office/powerpoint/2010/main" val="23186239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a:xfrm>
            <a:off x="381000" y="685800"/>
            <a:ext cx="6096000" cy="3429000"/>
          </a:xfrm>
          <a:ln/>
        </p:spPr>
      </p:sp>
      <p:sp>
        <p:nvSpPr>
          <p:cNvPr id="74754"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7475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BEB68C3E-CEC6-A440-B680-188926219999}" type="slidenum">
              <a:rPr lang="en-GB">
                <a:solidFill>
                  <a:prstClr val="black"/>
                </a:solidFill>
              </a:rPr>
              <a:pPr eaLnBrk="1" hangingPunct="1"/>
              <a:t>51</a:t>
            </a:fld>
            <a:endParaRPr lang="en-GB">
              <a:solidFill>
                <a:prstClr val="black"/>
              </a:solidFill>
            </a:endParaRPr>
          </a:p>
        </p:txBody>
      </p:sp>
    </p:spTree>
    <p:extLst>
      <p:ext uri="{BB962C8B-B14F-4D97-AF65-F5344CB8AC3E}">
        <p14:creationId xmlns:p14="http://schemas.microsoft.com/office/powerpoint/2010/main" val="6909384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380497D-1873-41D2-83B8-70CA552CD29C}" type="slidenum">
              <a:rPr lang="en-GB" smtClean="0"/>
              <a:t>56</a:t>
            </a:fld>
            <a:endParaRPr lang="en-GB"/>
          </a:p>
        </p:txBody>
      </p:sp>
    </p:spTree>
    <p:extLst>
      <p:ext uri="{BB962C8B-B14F-4D97-AF65-F5344CB8AC3E}">
        <p14:creationId xmlns:p14="http://schemas.microsoft.com/office/powerpoint/2010/main" val="39118106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noTextEdit="1"/>
          </p:cNvSpPr>
          <p:nvPr>
            <p:ph type="sldImg"/>
          </p:nvPr>
        </p:nvSpPr>
        <p:spPr>
          <a:xfrm>
            <a:off x="381000" y="685800"/>
            <a:ext cx="6096000" cy="3429000"/>
          </a:xfrm>
          <a:ln/>
        </p:spPr>
      </p:sp>
      <p:sp>
        <p:nvSpPr>
          <p:cNvPr id="7885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7885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37478DD-D464-CD4A-B08E-69C607558173}" type="slidenum">
              <a:rPr lang="en-GB"/>
              <a:pPr eaLnBrk="1" hangingPunct="1"/>
              <a:t>57</a:t>
            </a:fld>
            <a:endParaRPr lang="en-GB"/>
          </a:p>
        </p:txBody>
      </p:sp>
    </p:spTree>
    <p:extLst>
      <p:ext uri="{BB962C8B-B14F-4D97-AF65-F5344CB8AC3E}">
        <p14:creationId xmlns:p14="http://schemas.microsoft.com/office/powerpoint/2010/main" val="145136085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a:xfrm>
            <a:off x="381000" y="685800"/>
            <a:ext cx="6096000" cy="3429000"/>
          </a:xfrm>
          <a:ln/>
        </p:spPr>
      </p:sp>
      <p:sp>
        <p:nvSpPr>
          <p:cNvPr id="47106"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pPr>
            <a:r>
              <a:rPr lang="en-GB" sz="800"/>
              <a:t>This is not the only definition of a system; there are many more. A few for example include:</a:t>
            </a:r>
          </a:p>
          <a:p>
            <a:pPr>
              <a:lnSpc>
                <a:spcPct val="80000"/>
              </a:lnSpc>
            </a:pPr>
            <a:endParaRPr lang="en-GB" sz="800"/>
          </a:p>
          <a:p>
            <a:pPr>
              <a:lnSpc>
                <a:spcPct val="80000"/>
              </a:lnSpc>
            </a:pPr>
            <a:r>
              <a:rPr lang="ja-JP" altLang="en-GB" sz="800"/>
              <a:t>“</a:t>
            </a:r>
            <a:r>
              <a:rPr lang="en-GB" altLang="ja-JP" sz="800"/>
              <a:t>A System is a set of entities,  real or abstract, comprising a whole where each component interacts with or is related to at least one other component and they all serve a common objective</a:t>
            </a:r>
            <a:r>
              <a:rPr lang="ja-JP" altLang="en-GB" sz="800"/>
              <a:t>”</a:t>
            </a:r>
            <a:r>
              <a:rPr lang="en-GB" altLang="ja-JP" sz="800"/>
              <a:t> Source: Wikipedia</a:t>
            </a:r>
          </a:p>
          <a:p>
            <a:pPr>
              <a:lnSpc>
                <a:spcPct val="80000"/>
              </a:lnSpc>
            </a:pPr>
            <a:r>
              <a:rPr lang="en-GB" sz="800"/>
              <a:t> </a:t>
            </a:r>
          </a:p>
          <a:p>
            <a:pPr>
              <a:lnSpc>
                <a:spcPct val="80000"/>
              </a:lnSpc>
            </a:pPr>
            <a:r>
              <a:rPr lang="ja-JP" altLang="en-GB" sz="800"/>
              <a:t>“</a:t>
            </a:r>
            <a:r>
              <a:rPr lang="en-GB" altLang="ja-JP" sz="800"/>
              <a:t>An interacting combination of elements to accomplish a defined objective. These include hardware, software, firmware, people, information, techniques, facilities, services, and other support elements.</a:t>
            </a:r>
            <a:r>
              <a:rPr lang="ja-JP" altLang="en-GB" sz="800"/>
              <a:t>”</a:t>
            </a:r>
            <a:r>
              <a:rPr lang="en-GB" altLang="ja-JP" sz="800"/>
              <a:t> Source INCOSE Systems Engineering Handbook </a:t>
            </a:r>
          </a:p>
          <a:p>
            <a:pPr>
              <a:lnSpc>
                <a:spcPct val="80000"/>
              </a:lnSpc>
            </a:pPr>
            <a:r>
              <a:rPr lang="en-GB" sz="800"/>
              <a:t> </a:t>
            </a:r>
          </a:p>
          <a:p>
            <a:pPr>
              <a:lnSpc>
                <a:spcPct val="80000"/>
              </a:lnSpc>
            </a:pPr>
            <a:r>
              <a:rPr lang="ja-JP" altLang="en-GB" sz="800"/>
              <a:t>“</a:t>
            </a:r>
            <a:r>
              <a:rPr lang="en-GB" altLang="ja-JP" sz="800"/>
              <a:t>An integrated composite of people, products, and processes that provide a capability to satisfy a stated need or objective</a:t>
            </a:r>
            <a:r>
              <a:rPr lang="ja-JP" altLang="en-GB" sz="800"/>
              <a:t>”</a:t>
            </a:r>
            <a:r>
              <a:rPr lang="en-GB" altLang="ja-JP" sz="800"/>
              <a:t> Source: Mil-Std 499B) </a:t>
            </a:r>
          </a:p>
          <a:p>
            <a:pPr>
              <a:lnSpc>
                <a:spcPct val="80000"/>
              </a:lnSpc>
            </a:pPr>
            <a:r>
              <a:rPr lang="en-GB" sz="800"/>
              <a:t> </a:t>
            </a:r>
          </a:p>
          <a:p>
            <a:pPr>
              <a:lnSpc>
                <a:spcPct val="80000"/>
              </a:lnSpc>
            </a:pPr>
            <a:r>
              <a:rPr lang="ja-JP" altLang="en-GB" sz="800"/>
              <a:t>“</a:t>
            </a:r>
            <a:r>
              <a:rPr lang="en-GB" altLang="ja-JP" sz="800"/>
              <a:t>A set of interrelated components which interact with one another in an organized fashion toward a common purpose</a:t>
            </a:r>
            <a:r>
              <a:rPr lang="ja-JP" altLang="en-GB" sz="800"/>
              <a:t>”</a:t>
            </a:r>
            <a:r>
              <a:rPr lang="en-GB" altLang="ja-JP" sz="800"/>
              <a:t>  Source: NASA Systems Engineering Handbook) </a:t>
            </a:r>
          </a:p>
          <a:p>
            <a:pPr>
              <a:lnSpc>
                <a:spcPct val="80000"/>
              </a:lnSpc>
            </a:pPr>
            <a:r>
              <a:rPr lang="en-GB" sz="800"/>
              <a:t> </a:t>
            </a:r>
          </a:p>
          <a:p>
            <a:pPr>
              <a:lnSpc>
                <a:spcPct val="80000"/>
              </a:lnSpc>
            </a:pPr>
            <a:r>
              <a:rPr lang="en-GB" sz="800"/>
              <a:t>The fact there is no universally agreed definition of a system is irritating but on a practical level it makes little difference since it is what these definition imply that is important . The definition used in this book is that defined by Peter Checkland.</a:t>
            </a:r>
          </a:p>
          <a:p>
            <a:pPr>
              <a:lnSpc>
                <a:spcPct val="80000"/>
              </a:lnSpc>
            </a:pPr>
            <a:endParaRPr lang="en-GB" sz="800"/>
          </a:p>
          <a:p>
            <a:pPr>
              <a:lnSpc>
                <a:spcPct val="80000"/>
              </a:lnSpc>
            </a:pPr>
            <a:r>
              <a:rPr lang="en-GB" sz="800"/>
              <a:t>References: </a:t>
            </a:r>
          </a:p>
          <a:p>
            <a:pPr>
              <a:lnSpc>
                <a:spcPct val="80000"/>
              </a:lnSpc>
            </a:pPr>
            <a:endParaRPr lang="en-GB" sz="800"/>
          </a:p>
          <a:p>
            <a:pPr>
              <a:lnSpc>
                <a:spcPct val="80000"/>
              </a:lnSpc>
            </a:pPr>
            <a:r>
              <a:rPr lang="en-GB" sz="800" b="1"/>
              <a:t>Checkland P. </a:t>
            </a:r>
            <a:r>
              <a:rPr lang="ja-JP" altLang="en-GB" sz="800" b="1"/>
              <a:t>“</a:t>
            </a:r>
            <a:r>
              <a:rPr lang="en-GB" altLang="ja-JP" sz="800" b="1"/>
              <a:t>Systems Thinking, Systems Practice, 1999, Wiley, ISBN 0-471-98606-2</a:t>
            </a:r>
            <a:endParaRPr lang="en-GB" altLang="ja-JP" sz="800"/>
          </a:p>
          <a:p>
            <a:pPr>
              <a:lnSpc>
                <a:spcPct val="80000"/>
              </a:lnSpc>
            </a:pPr>
            <a:r>
              <a:rPr lang="en-GB" sz="800"/>
              <a:t> </a:t>
            </a:r>
          </a:p>
          <a:p>
            <a:pPr>
              <a:lnSpc>
                <a:spcPct val="80000"/>
              </a:lnSpc>
            </a:pPr>
            <a:r>
              <a:rPr lang="en-GB" sz="800"/>
              <a:t>The updated version of Peter Checkland</a:t>
            </a:r>
            <a:r>
              <a:rPr lang="ja-JP" altLang="en-GB" sz="800"/>
              <a:t>’</a:t>
            </a:r>
            <a:r>
              <a:rPr lang="en-GB" altLang="ja-JP" sz="800"/>
              <a:t>s ground breaking text on Soft System Methodologies. Rather academic so it</a:t>
            </a:r>
            <a:r>
              <a:rPr lang="ja-JP" altLang="en-GB" sz="800"/>
              <a:t>’</a:t>
            </a:r>
            <a:r>
              <a:rPr lang="en-GB" altLang="ja-JP" sz="800"/>
              <a:t>s hard to find the useful bits</a:t>
            </a:r>
          </a:p>
          <a:p>
            <a:pPr>
              <a:lnSpc>
                <a:spcPct val="80000"/>
              </a:lnSpc>
            </a:pPr>
            <a:r>
              <a:rPr lang="en-GB" sz="800"/>
              <a:t> </a:t>
            </a:r>
          </a:p>
          <a:p>
            <a:pPr>
              <a:lnSpc>
                <a:spcPct val="80000"/>
              </a:lnSpc>
            </a:pPr>
            <a:r>
              <a:rPr lang="en-GB" sz="800" b="1"/>
              <a:t>Checkland P. Scholes J. Soft Systems Methodology in Action, 1990, John Wiley, ISBN0-471-98605-4</a:t>
            </a:r>
            <a:endParaRPr lang="en-GB" sz="800"/>
          </a:p>
          <a:p>
            <a:pPr>
              <a:lnSpc>
                <a:spcPct val="80000"/>
              </a:lnSpc>
            </a:pPr>
            <a:r>
              <a:rPr lang="en-GB" sz="800" b="1"/>
              <a:t> </a:t>
            </a:r>
            <a:endParaRPr lang="en-GB" sz="800"/>
          </a:p>
          <a:p>
            <a:pPr>
              <a:lnSpc>
                <a:spcPct val="80000"/>
              </a:lnSpc>
            </a:pPr>
            <a:r>
              <a:rPr lang="en-GB" sz="800"/>
              <a:t>Much more readable than Checkland</a:t>
            </a:r>
            <a:r>
              <a:rPr lang="ja-JP" altLang="en-GB" sz="800"/>
              <a:t>’</a:t>
            </a:r>
            <a:r>
              <a:rPr lang="en-GB" altLang="ja-JP" sz="800"/>
              <a:t>s book </a:t>
            </a:r>
          </a:p>
          <a:p>
            <a:pPr>
              <a:lnSpc>
                <a:spcPct val="80000"/>
              </a:lnSpc>
            </a:pPr>
            <a:r>
              <a:rPr lang="en-GB" sz="800"/>
              <a:t> </a:t>
            </a:r>
          </a:p>
        </p:txBody>
      </p:sp>
      <p:sp>
        <p:nvSpPr>
          <p:cNvPr id="4710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03288" eaLnBrk="0" hangingPunct="0">
              <a:defRPr sz="2000">
                <a:solidFill>
                  <a:schemeClr val="tx1"/>
                </a:solidFill>
                <a:latin typeface="Arial" charset="0"/>
                <a:ea typeface="ＭＳ Ｐゴシック" charset="0"/>
                <a:cs typeface="ＭＳ Ｐゴシック" charset="0"/>
              </a:defRPr>
            </a:lvl1pPr>
            <a:lvl2pPr marL="742950" indent="-285750" defTabSz="903288" eaLnBrk="0" hangingPunct="0">
              <a:defRPr sz="2000">
                <a:solidFill>
                  <a:schemeClr val="tx1"/>
                </a:solidFill>
                <a:latin typeface="Arial" charset="0"/>
                <a:ea typeface="ＭＳ Ｐゴシック" charset="0"/>
              </a:defRPr>
            </a:lvl2pPr>
            <a:lvl3pPr marL="1143000" indent="-228600" defTabSz="903288" eaLnBrk="0" hangingPunct="0">
              <a:defRPr sz="2000">
                <a:solidFill>
                  <a:schemeClr val="tx1"/>
                </a:solidFill>
                <a:latin typeface="Arial" charset="0"/>
                <a:ea typeface="ＭＳ Ｐゴシック" charset="0"/>
              </a:defRPr>
            </a:lvl3pPr>
            <a:lvl4pPr marL="1600200" indent="-228600" defTabSz="903288" eaLnBrk="0" hangingPunct="0">
              <a:defRPr sz="2000">
                <a:solidFill>
                  <a:schemeClr val="tx1"/>
                </a:solidFill>
                <a:latin typeface="Arial" charset="0"/>
                <a:ea typeface="ＭＳ Ｐゴシック" charset="0"/>
              </a:defRPr>
            </a:lvl4pPr>
            <a:lvl5pPr marL="2057400" indent="-228600" defTabSz="903288" eaLnBrk="0" hangingPunct="0">
              <a:defRPr sz="2000">
                <a:solidFill>
                  <a:schemeClr val="tx1"/>
                </a:solidFill>
                <a:latin typeface="Arial" charset="0"/>
                <a:ea typeface="ＭＳ Ｐゴシック" charset="0"/>
              </a:defRPr>
            </a:lvl5pPr>
            <a:lvl6pPr marL="2514600" indent="-228600" defTabSz="903288" eaLnBrk="0" fontAlgn="base" hangingPunct="0">
              <a:spcBef>
                <a:spcPct val="0"/>
              </a:spcBef>
              <a:spcAft>
                <a:spcPct val="0"/>
              </a:spcAft>
              <a:defRPr sz="2000">
                <a:solidFill>
                  <a:schemeClr val="tx1"/>
                </a:solidFill>
                <a:latin typeface="Arial" charset="0"/>
                <a:ea typeface="ＭＳ Ｐゴシック" charset="0"/>
              </a:defRPr>
            </a:lvl6pPr>
            <a:lvl7pPr marL="2971800" indent="-228600" defTabSz="903288" eaLnBrk="0" fontAlgn="base" hangingPunct="0">
              <a:spcBef>
                <a:spcPct val="0"/>
              </a:spcBef>
              <a:spcAft>
                <a:spcPct val="0"/>
              </a:spcAft>
              <a:defRPr sz="2000">
                <a:solidFill>
                  <a:schemeClr val="tx1"/>
                </a:solidFill>
                <a:latin typeface="Arial" charset="0"/>
                <a:ea typeface="ＭＳ Ｐゴシック" charset="0"/>
              </a:defRPr>
            </a:lvl7pPr>
            <a:lvl8pPr marL="3429000" indent="-228600" defTabSz="903288" eaLnBrk="0" fontAlgn="base" hangingPunct="0">
              <a:spcBef>
                <a:spcPct val="0"/>
              </a:spcBef>
              <a:spcAft>
                <a:spcPct val="0"/>
              </a:spcAft>
              <a:defRPr sz="2000">
                <a:solidFill>
                  <a:schemeClr val="tx1"/>
                </a:solidFill>
                <a:latin typeface="Arial" charset="0"/>
                <a:ea typeface="ＭＳ Ｐゴシック" charset="0"/>
              </a:defRPr>
            </a:lvl8pPr>
            <a:lvl9pPr marL="3886200" indent="-228600" defTabSz="903288" eaLnBrk="0" fontAlgn="base" hangingPunct="0">
              <a:spcBef>
                <a:spcPct val="0"/>
              </a:spcBef>
              <a:spcAft>
                <a:spcPct val="0"/>
              </a:spcAft>
              <a:defRPr sz="2000">
                <a:solidFill>
                  <a:schemeClr val="tx1"/>
                </a:solidFill>
                <a:latin typeface="Arial" charset="0"/>
                <a:ea typeface="ＭＳ Ｐゴシック" charset="0"/>
              </a:defRPr>
            </a:lvl9pPr>
          </a:lstStyle>
          <a:p>
            <a:pPr eaLnBrk="1" hangingPunct="1"/>
            <a:fld id="{F7C47DD8-EA0E-A242-BD82-D94A5B160CEA}" type="slidenum">
              <a:rPr lang="en-GB" sz="1200"/>
              <a:pPr eaLnBrk="1" hangingPunct="1"/>
              <a:t>58</a:t>
            </a:fld>
            <a:endParaRPr lang="en-GB" sz="1200"/>
          </a:p>
        </p:txBody>
      </p:sp>
    </p:spTree>
    <p:extLst>
      <p:ext uri="{BB962C8B-B14F-4D97-AF65-F5344CB8AC3E}">
        <p14:creationId xmlns:p14="http://schemas.microsoft.com/office/powerpoint/2010/main" val="155125608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DB0B011-13BE-45CD-8EFE-4A68F3CE66DC}" type="slidenum">
              <a:rPr lang="en-GB"/>
              <a:pPr/>
              <a:t>60</a:t>
            </a:fld>
            <a:endParaRPr lang="en-GB"/>
          </a:p>
        </p:txBody>
      </p:sp>
      <p:sp>
        <p:nvSpPr>
          <p:cNvPr id="1000450" name="Rectangle 2"/>
          <p:cNvSpPr>
            <a:spLocks noGrp="1" noRot="1" noChangeAspect="1" noChangeArrowheads="1" noTextEdit="1"/>
          </p:cNvSpPr>
          <p:nvPr>
            <p:ph type="sldImg"/>
          </p:nvPr>
        </p:nvSpPr>
        <p:spPr>
          <a:xfrm>
            <a:off x="381000" y="685800"/>
            <a:ext cx="6096000" cy="3429000"/>
          </a:xfrm>
          <a:ln/>
        </p:spPr>
      </p:sp>
      <p:sp>
        <p:nvSpPr>
          <p:cNvPr id="1000451" name="Rectangle 3"/>
          <p:cNvSpPr>
            <a:spLocks noGrp="1" noChangeArrowheads="1"/>
          </p:cNvSpPr>
          <p:nvPr>
            <p:ph type="body" idx="1"/>
          </p:nvPr>
        </p:nvSpPr>
        <p:spPr/>
        <p:txBody>
          <a:bodyPr/>
          <a:lstStyle/>
          <a:p>
            <a:endParaRPr lang="en-GB" dirty="0"/>
          </a:p>
        </p:txBody>
      </p:sp>
    </p:spTree>
    <p:extLst>
      <p:ext uri="{BB962C8B-B14F-4D97-AF65-F5344CB8AC3E}">
        <p14:creationId xmlns:p14="http://schemas.microsoft.com/office/powerpoint/2010/main" val="103178536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noTextEdit="1"/>
          </p:cNvSpPr>
          <p:nvPr>
            <p:ph type="sldImg"/>
          </p:nvPr>
        </p:nvSpPr>
        <p:spPr>
          <a:xfrm>
            <a:off x="381000" y="685800"/>
            <a:ext cx="6096000" cy="3429000"/>
          </a:xfrm>
          <a:ln/>
        </p:spPr>
      </p:sp>
      <p:sp>
        <p:nvSpPr>
          <p:cNvPr id="7270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atin typeface="Times New Roman" charset="0"/>
              <a:cs typeface="Arial" charset="0"/>
            </a:endParaRPr>
          </a:p>
        </p:txBody>
      </p:sp>
      <p:sp>
        <p:nvSpPr>
          <p:cNvPr id="7270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2400">
                <a:solidFill>
                  <a:schemeClr val="tx1"/>
                </a:solidFill>
                <a:latin typeface="Arial" charset="0"/>
                <a:ea typeface="ＭＳ Ｐゴシック" charset="0"/>
                <a:cs typeface="ＭＳ Ｐゴシック" charset="0"/>
              </a:defRPr>
            </a:lvl1pPr>
            <a:lvl2pPr marL="742950" indent="-285750" defTabSz="903288" eaLnBrk="0" hangingPunct="0">
              <a:defRPr sz="2400">
                <a:solidFill>
                  <a:schemeClr val="tx1"/>
                </a:solidFill>
                <a:latin typeface="Arial" charset="0"/>
                <a:ea typeface="ＭＳ Ｐゴシック" charset="0"/>
              </a:defRPr>
            </a:lvl2pPr>
            <a:lvl3pPr marL="1143000" indent="-228600" defTabSz="903288" eaLnBrk="0" hangingPunct="0">
              <a:defRPr sz="2400">
                <a:solidFill>
                  <a:schemeClr val="tx1"/>
                </a:solidFill>
                <a:latin typeface="Arial" charset="0"/>
                <a:ea typeface="ＭＳ Ｐゴシック" charset="0"/>
              </a:defRPr>
            </a:lvl3pPr>
            <a:lvl4pPr marL="1600200" indent="-228600" defTabSz="903288" eaLnBrk="0" hangingPunct="0">
              <a:defRPr sz="2400">
                <a:solidFill>
                  <a:schemeClr val="tx1"/>
                </a:solidFill>
                <a:latin typeface="Arial" charset="0"/>
                <a:ea typeface="ＭＳ Ｐゴシック" charset="0"/>
              </a:defRPr>
            </a:lvl4pPr>
            <a:lvl5pPr marL="2057400" indent="-228600" defTabSz="903288" eaLnBrk="0" hangingPunct="0">
              <a:defRPr sz="2400">
                <a:solidFill>
                  <a:schemeClr val="tx1"/>
                </a:solidFill>
                <a:latin typeface="Arial" charset="0"/>
                <a:ea typeface="ＭＳ Ｐゴシック" charset="0"/>
              </a:defRPr>
            </a:lvl5pPr>
            <a:lvl6pPr marL="25146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FE1C2658-3017-D84A-BD6F-F9411BA45B05}" type="slidenum">
              <a:rPr lang="en-GB" sz="1200">
                <a:cs typeface="Arial" charset="0"/>
              </a:rPr>
              <a:pPr eaLnBrk="1" hangingPunct="1"/>
              <a:t>64</a:t>
            </a:fld>
            <a:endParaRPr lang="en-GB" sz="1200">
              <a:cs typeface="Arial" charset="0"/>
            </a:endParaRPr>
          </a:p>
        </p:txBody>
      </p:sp>
    </p:spTree>
    <p:extLst>
      <p:ext uri="{BB962C8B-B14F-4D97-AF65-F5344CB8AC3E}">
        <p14:creationId xmlns:p14="http://schemas.microsoft.com/office/powerpoint/2010/main" val="195206128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65</a:t>
            </a:fld>
            <a:endParaRPr lang="en-GB"/>
          </a:p>
        </p:txBody>
      </p:sp>
    </p:spTree>
    <p:extLst>
      <p:ext uri="{BB962C8B-B14F-4D97-AF65-F5344CB8AC3E}">
        <p14:creationId xmlns:p14="http://schemas.microsoft.com/office/powerpoint/2010/main" val="181082873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7"/>
          <p:cNvSpPr>
            <a:spLocks noGrp="1" noChangeArrowheads="1"/>
          </p:cNvSpPr>
          <p:nvPr>
            <p:ph type="sldNum" sz="quarter" idx="5"/>
          </p:nvPr>
        </p:nvSpPr>
        <p:spPr>
          <a:noFill/>
        </p:spPr>
        <p:txBody>
          <a:bodyPr/>
          <a:lstStyle/>
          <a:p>
            <a:fld id="{B3FA09EA-638F-440E-B6AA-481587C7DAD2}" type="slidenum">
              <a:rPr lang="en-GB" smtClean="0"/>
              <a:pPr/>
              <a:t>66</a:t>
            </a:fld>
            <a:endParaRPr lang="en-GB"/>
          </a:p>
        </p:txBody>
      </p:sp>
      <p:sp>
        <p:nvSpPr>
          <p:cNvPr id="163843" name="Rectangle 2"/>
          <p:cNvSpPr>
            <a:spLocks noGrp="1" noRot="1" noChangeAspect="1" noChangeArrowheads="1" noTextEdit="1"/>
          </p:cNvSpPr>
          <p:nvPr>
            <p:ph type="sldImg"/>
          </p:nvPr>
        </p:nvSpPr>
        <p:spPr>
          <a:xfrm>
            <a:off x="381000" y="685800"/>
            <a:ext cx="6096000" cy="3429000"/>
          </a:xfrm>
          <a:ln/>
        </p:spPr>
      </p:sp>
      <p:sp>
        <p:nvSpPr>
          <p:cNvPr id="163844" name="Rectangle 3"/>
          <p:cNvSpPr>
            <a:spLocks noGrp="1" noChangeArrowheads="1"/>
          </p:cNvSpPr>
          <p:nvPr>
            <p:ph type="body" idx="1"/>
          </p:nvPr>
        </p:nvSpPr>
        <p:spPr>
          <a:noFill/>
          <a:ln/>
        </p:spPr>
        <p:txBody>
          <a:bodyPr/>
          <a:lstStyle/>
          <a:p>
            <a:endParaRPr lang="en-US"/>
          </a:p>
        </p:txBody>
      </p:sp>
    </p:spTree>
    <p:extLst>
      <p:ext uri="{BB962C8B-B14F-4D97-AF65-F5344CB8AC3E}">
        <p14:creationId xmlns:p14="http://schemas.microsoft.com/office/powerpoint/2010/main" val="287723299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a:xfrm>
            <a:off x="-557213" y="679450"/>
            <a:ext cx="7907338" cy="4448175"/>
          </a:xfrm>
          <a:ln/>
        </p:spPr>
      </p:sp>
      <p:sp>
        <p:nvSpPr>
          <p:cNvPr id="593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5939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2000">
                <a:solidFill>
                  <a:schemeClr val="tx1"/>
                </a:solidFill>
                <a:latin typeface="Arial" charset="0"/>
                <a:ea typeface="ＭＳ Ｐゴシック" charset="0"/>
                <a:cs typeface="ＭＳ Ｐゴシック" charset="0"/>
              </a:defRPr>
            </a:lvl1pPr>
            <a:lvl2pPr marL="742950" indent="-285750" defTabSz="903288" eaLnBrk="0" hangingPunct="0">
              <a:defRPr sz="2000">
                <a:solidFill>
                  <a:schemeClr val="tx1"/>
                </a:solidFill>
                <a:latin typeface="Arial" charset="0"/>
                <a:ea typeface="ＭＳ Ｐゴシック" charset="0"/>
              </a:defRPr>
            </a:lvl2pPr>
            <a:lvl3pPr marL="1143000" indent="-228600" defTabSz="903288" eaLnBrk="0" hangingPunct="0">
              <a:defRPr sz="2000">
                <a:solidFill>
                  <a:schemeClr val="tx1"/>
                </a:solidFill>
                <a:latin typeface="Arial" charset="0"/>
                <a:ea typeface="ＭＳ Ｐゴシック" charset="0"/>
              </a:defRPr>
            </a:lvl3pPr>
            <a:lvl4pPr marL="1600200" indent="-228600" defTabSz="903288" eaLnBrk="0" hangingPunct="0">
              <a:defRPr sz="2000">
                <a:solidFill>
                  <a:schemeClr val="tx1"/>
                </a:solidFill>
                <a:latin typeface="Arial" charset="0"/>
                <a:ea typeface="ＭＳ Ｐゴシック" charset="0"/>
              </a:defRPr>
            </a:lvl4pPr>
            <a:lvl5pPr marL="2057400" indent="-228600" defTabSz="903288" eaLnBrk="0" hangingPunct="0">
              <a:defRPr sz="2000">
                <a:solidFill>
                  <a:schemeClr val="tx1"/>
                </a:solidFill>
                <a:latin typeface="Arial" charset="0"/>
                <a:ea typeface="ＭＳ Ｐゴシック" charset="0"/>
              </a:defRPr>
            </a:lvl5pPr>
            <a:lvl6pPr marL="2514600" indent="-228600" defTabSz="903288" eaLnBrk="0" fontAlgn="base" hangingPunct="0">
              <a:spcBef>
                <a:spcPct val="0"/>
              </a:spcBef>
              <a:spcAft>
                <a:spcPct val="0"/>
              </a:spcAft>
              <a:defRPr sz="2000">
                <a:solidFill>
                  <a:schemeClr val="tx1"/>
                </a:solidFill>
                <a:latin typeface="Arial" charset="0"/>
                <a:ea typeface="ＭＳ Ｐゴシック" charset="0"/>
              </a:defRPr>
            </a:lvl6pPr>
            <a:lvl7pPr marL="2971800" indent="-228600" defTabSz="903288" eaLnBrk="0" fontAlgn="base" hangingPunct="0">
              <a:spcBef>
                <a:spcPct val="0"/>
              </a:spcBef>
              <a:spcAft>
                <a:spcPct val="0"/>
              </a:spcAft>
              <a:defRPr sz="2000">
                <a:solidFill>
                  <a:schemeClr val="tx1"/>
                </a:solidFill>
                <a:latin typeface="Arial" charset="0"/>
                <a:ea typeface="ＭＳ Ｐゴシック" charset="0"/>
              </a:defRPr>
            </a:lvl7pPr>
            <a:lvl8pPr marL="3429000" indent="-228600" defTabSz="903288" eaLnBrk="0" fontAlgn="base" hangingPunct="0">
              <a:spcBef>
                <a:spcPct val="0"/>
              </a:spcBef>
              <a:spcAft>
                <a:spcPct val="0"/>
              </a:spcAft>
              <a:defRPr sz="2000">
                <a:solidFill>
                  <a:schemeClr val="tx1"/>
                </a:solidFill>
                <a:latin typeface="Arial" charset="0"/>
                <a:ea typeface="ＭＳ Ｐゴシック" charset="0"/>
              </a:defRPr>
            </a:lvl8pPr>
            <a:lvl9pPr marL="3886200" indent="-228600" defTabSz="903288" eaLnBrk="0" fontAlgn="base" hangingPunct="0">
              <a:spcBef>
                <a:spcPct val="0"/>
              </a:spcBef>
              <a:spcAft>
                <a:spcPct val="0"/>
              </a:spcAft>
              <a:defRPr sz="2000">
                <a:solidFill>
                  <a:schemeClr val="tx1"/>
                </a:solidFill>
                <a:latin typeface="Arial" charset="0"/>
                <a:ea typeface="ＭＳ Ｐゴシック" charset="0"/>
              </a:defRPr>
            </a:lvl9pPr>
          </a:lstStyle>
          <a:p>
            <a:pPr eaLnBrk="1" hangingPunct="1"/>
            <a:fld id="{A338E0B9-EA92-264E-9A2E-6826ED9805FB}" type="slidenum">
              <a:rPr lang="en-GB" sz="1200"/>
              <a:pPr eaLnBrk="1" hangingPunct="1"/>
              <a:t>67</a:t>
            </a:fld>
            <a:endParaRPr lang="en-GB" sz="1200"/>
          </a:p>
        </p:txBody>
      </p:sp>
    </p:spTree>
    <p:extLst>
      <p:ext uri="{BB962C8B-B14F-4D97-AF65-F5344CB8AC3E}">
        <p14:creationId xmlns:p14="http://schemas.microsoft.com/office/powerpoint/2010/main" val="284765029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9C32C550-E12C-6D43-A7EF-A22000475E28}" type="slidenum">
              <a:rPr lang="en-GB"/>
              <a:pPr eaLnBrk="1" hangingPunct="1"/>
              <a:t>71</a:t>
            </a:fld>
            <a:endParaRPr lang="en-GB"/>
          </a:p>
        </p:txBody>
      </p:sp>
      <p:sp>
        <p:nvSpPr>
          <p:cNvPr id="108546" name="Rectangle 2"/>
          <p:cNvSpPr>
            <a:spLocks noGrp="1" noRot="1" noChangeAspect="1" noChangeArrowheads="1" noTextEdit="1"/>
          </p:cNvSpPr>
          <p:nvPr>
            <p:ph type="sldImg"/>
          </p:nvPr>
        </p:nvSpPr>
        <p:spPr>
          <a:xfrm>
            <a:off x="381000" y="685800"/>
            <a:ext cx="6096000" cy="3429000"/>
          </a:xfrm>
          <a:ln/>
        </p:spPr>
      </p:sp>
      <p:sp>
        <p:nvSpPr>
          <p:cNvPr id="10854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a:t>Difficulties are:- deciding on boundary and choosing elements of environment</a:t>
            </a:r>
          </a:p>
          <a:p>
            <a:pPr eaLnBrk="1" hangingPunct="1"/>
            <a:r>
              <a:rPr lang="en-GB"/>
              <a:t>Basis for system boundary is level of significance and relevance to purpose of system. Boundary encloses those components which make a clear contribution to achievement and have characteristics, properties, or attributes which are considered in assessing the behaviour of the system. Environment contains elements which influence how the system behaves but these elements are not directly considered in assessing the behaviour of the system</a:t>
            </a:r>
          </a:p>
        </p:txBody>
      </p:sp>
    </p:spTree>
    <p:extLst>
      <p:ext uri="{BB962C8B-B14F-4D97-AF65-F5344CB8AC3E}">
        <p14:creationId xmlns:p14="http://schemas.microsoft.com/office/powerpoint/2010/main" val="398031653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3" name="Slide Image Placeholder 1"/>
          <p:cNvSpPr>
            <a:spLocks noGrp="1" noRot="1" noChangeAspect="1"/>
          </p:cNvSpPr>
          <p:nvPr>
            <p:ph type="sldImg"/>
          </p:nvPr>
        </p:nvSpPr>
        <p:spPr>
          <a:xfrm>
            <a:off x="381000" y="685800"/>
            <a:ext cx="6096000" cy="3429000"/>
          </a:xfrm>
          <a:ln/>
        </p:spPr>
      </p:sp>
      <p:sp>
        <p:nvSpPr>
          <p:cNvPr id="1105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11059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D27160CE-2DF7-9C49-8630-628EAC5CD0CF}" type="slidenum">
              <a:rPr lang="en-GB"/>
              <a:pPr eaLnBrk="1" hangingPunct="1"/>
              <a:t>72</a:t>
            </a:fld>
            <a:endParaRPr lang="en-GB"/>
          </a:p>
        </p:txBody>
      </p:sp>
    </p:spTree>
    <p:extLst>
      <p:ext uri="{BB962C8B-B14F-4D97-AF65-F5344CB8AC3E}">
        <p14:creationId xmlns:p14="http://schemas.microsoft.com/office/powerpoint/2010/main" val="18726579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73</a:t>
            </a:fld>
            <a:endParaRPr lang="en-GB"/>
          </a:p>
        </p:txBody>
      </p:sp>
    </p:spTree>
    <p:extLst>
      <p:ext uri="{BB962C8B-B14F-4D97-AF65-F5344CB8AC3E}">
        <p14:creationId xmlns:p14="http://schemas.microsoft.com/office/powerpoint/2010/main" val="289334394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Slide Image Placeholder 1"/>
          <p:cNvSpPr>
            <a:spLocks noGrp="1" noRot="1" noChangeAspect="1" noTextEdit="1"/>
          </p:cNvSpPr>
          <p:nvPr>
            <p:ph type="sldImg"/>
          </p:nvPr>
        </p:nvSpPr>
        <p:spPr>
          <a:xfrm>
            <a:off x="381000" y="685800"/>
            <a:ext cx="6096000" cy="3429000"/>
          </a:xfrm>
          <a:ln/>
        </p:spPr>
      </p:sp>
      <p:sp>
        <p:nvSpPr>
          <p:cNvPr id="11469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cs typeface="Arial" charset="0"/>
            </a:endParaRPr>
          </a:p>
        </p:txBody>
      </p:sp>
      <p:sp>
        <p:nvSpPr>
          <p:cNvPr id="11469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D3B6282C-BEE3-B747-95B1-9D12F91D50F2}" type="slidenum">
              <a:rPr lang="en-GB">
                <a:cs typeface="Arial" charset="0"/>
              </a:rPr>
              <a:pPr eaLnBrk="1" hangingPunct="1"/>
              <a:t>74</a:t>
            </a:fld>
            <a:endParaRPr lang="en-GB">
              <a:cs typeface="Arial" charset="0"/>
            </a:endParaRPr>
          </a:p>
        </p:txBody>
      </p:sp>
    </p:spTree>
    <p:extLst>
      <p:ext uri="{BB962C8B-B14F-4D97-AF65-F5344CB8AC3E}">
        <p14:creationId xmlns:p14="http://schemas.microsoft.com/office/powerpoint/2010/main" val="141672146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7" name="Slide Image Placeholder 1"/>
          <p:cNvSpPr>
            <a:spLocks noGrp="1" noRot="1" noChangeAspect="1" noTextEdit="1"/>
          </p:cNvSpPr>
          <p:nvPr>
            <p:ph type="sldImg"/>
          </p:nvPr>
        </p:nvSpPr>
        <p:spPr>
          <a:xfrm>
            <a:off x="381000" y="685800"/>
            <a:ext cx="6096000" cy="3429000"/>
          </a:xfrm>
          <a:ln/>
        </p:spPr>
      </p:sp>
      <p:sp>
        <p:nvSpPr>
          <p:cNvPr id="11673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cs typeface="Arial" charset="0"/>
            </a:endParaRPr>
          </a:p>
        </p:txBody>
      </p:sp>
      <p:sp>
        <p:nvSpPr>
          <p:cNvPr id="11673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8D27500-6BBB-D44D-A53C-8612BB8B540A}" type="slidenum">
              <a:rPr lang="en-GB">
                <a:cs typeface="Arial" charset="0"/>
              </a:rPr>
              <a:pPr eaLnBrk="1" hangingPunct="1"/>
              <a:t>75</a:t>
            </a:fld>
            <a:endParaRPr lang="en-GB">
              <a:cs typeface="Arial" charset="0"/>
            </a:endParaRPr>
          </a:p>
        </p:txBody>
      </p:sp>
    </p:spTree>
    <p:extLst>
      <p:ext uri="{BB962C8B-B14F-4D97-AF65-F5344CB8AC3E}">
        <p14:creationId xmlns:p14="http://schemas.microsoft.com/office/powerpoint/2010/main" val="196566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Slide Image Placeholder 1"/>
          <p:cNvSpPr>
            <a:spLocks noGrp="1" noRot="1" noChangeAspect="1" noTextEdit="1"/>
          </p:cNvSpPr>
          <p:nvPr>
            <p:ph type="sldImg"/>
          </p:nvPr>
        </p:nvSpPr>
        <p:spPr>
          <a:xfrm>
            <a:off x="381000" y="685800"/>
            <a:ext cx="6096000" cy="3429000"/>
          </a:xfrm>
          <a:ln/>
        </p:spPr>
      </p:sp>
      <p:sp>
        <p:nvSpPr>
          <p:cNvPr id="12083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12083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2909373-E181-AE46-B677-4C7E4C1BA374}" type="slidenum">
              <a:rPr lang="en-GB"/>
              <a:pPr eaLnBrk="1" hangingPunct="1"/>
              <a:t>77</a:t>
            </a:fld>
            <a:endParaRPr lang="en-GB"/>
          </a:p>
        </p:txBody>
      </p:sp>
    </p:spTree>
    <p:extLst>
      <p:ext uri="{BB962C8B-B14F-4D97-AF65-F5344CB8AC3E}">
        <p14:creationId xmlns:p14="http://schemas.microsoft.com/office/powerpoint/2010/main" val="230880841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78</a:t>
            </a:fld>
            <a:endParaRPr lang="en-GB"/>
          </a:p>
        </p:txBody>
      </p:sp>
    </p:spTree>
    <p:extLst>
      <p:ext uri="{BB962C8B-B14F-4D97-AF65-F5344CB8AC3E}">
        <p14:creationId xmlns:p14="http://schemas.microsoft.com/office/powerpoint/2010/main" val="4778484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79</a:t>
            </a:fld>
            <a:endParaRPr lang="en-AU" dirty="0"/>
          </a:p>
        </p:txBody>
      </p:sp>
    </p:spTree>
    <p:extLst>
      <p:ext uri="{BB962C8B-B14F-4D97-AF65-F5344CB8AC3E}">
        <p14:creationId xmlns:p14="http://schemas.microsoft.com/office/powerpoint/2010/main" val="262668107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18AF19B2-0ABB-4922-8C7E-8CF96A1ED669}" type="slidenum">
              <a:rPr lang="en-GB" smtClean="0"/>
              <a:pPr>
                <a:defRPr/>
              </a:pPr>
              <a:t>80</a:t>
            </a:fld>
            <a:endParaRPr lang="en-GB"/>
          </a:p>
        </p:txBody>
      </p:sp>
    </p:spTree>
    <p:extLst>
      <p:ext uri="{BB962C8B-B14F-4D97-AF65-F5344CB8AC3E}">
        <p14:creationId xmlns:p14="http://schemas.microsoft.com/office/powerpoint/2010/main" val="400658542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E5BB96D-A800-47C6-AE1B-9033B2998A53}" type="slidenum">
              <a:rPr lang="en-GB"/>
              <a:pPr/>
              <a:t>81</a:t>
            </a:fld>
            <a:endParaRPr lang="en-GB" dirty="0"/>
          </a:p>
        </p:txBody>
      </p:sp>
      <p:sp>
        <p:nvSpPr>
          <p:cNvPr id="888834" name="Rectangle 2"/>
          <p:cNvSpPr>
            <a:spLocks noGrp="1" noRot="1" noChangeAspect="1" noChangeArrowheads="1" noTextEdit="1"/>
          </p:cNvSpPr>
          <p:nvPr>
            <p:ph type="sldImg"/>
          </p:nvPr>
        </p:nvSpPr>
        <p:spPr>
          <a:xfrm>
            <a:off x="381000" y="685800"/>
            <a:ext cx="6096000" cy="3429000"/>
          </a:xfrm>
          <a:ln/>
        </p:spPr>
      </p:sp>
      <p:sp>
        <p:nvSpPr>
          <p:cNvPr id="888835" name="Rectangle 3"/>
          <p:cNvSpPr>
            <a:spLocks noGrp="1" noChangeArrowheads="1"/>
          </p:cNvSpPr>
          <p:nvPr>
            <p:ph type="body" idx="1"/>
          </p:nvPr>
        </p:nvSpPr>
        <p:spPr>
          <a:xfrm>
            <a:off x="914402" y="4344988"/>
            <a:ext cx="5029200" cy="4113212"/>
          </a:xfrm>
        </p:spPr>
        <p:txBody>
          <a:bodyPr lIns="91911" tIns="45957" rIns="91911" bIns="45957"/>
          <a:lstStyle/>
          <a:p>
            <a:endParaRPr lang="en-GB" dirty="0"/>
          </a:p>
        </p:txBody>
      </p:sp>
    </p:spTree>
    <p:extLst>
      <p:ext uri="{BB962C8B-B14F-4D97-AF65-F5344CB8AC3E}">
        <p14:creationId xmlns:p14="http://schemas.microsoft.com/office/powerpoint/2010/main" val="38712607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A55B9BF-99C7-425D-A1C7-4E0B8871658A}" type="slidenum">
              <a:rPr lang="en-US" smtClean="0"/>
              <a:pPr/>
              <a:t>82</a:t>
            </a:fld>
            <a:endParaRPr lang="en-US"/>
          </a:p>
        </p:txBody>
      </p:sp>
    </p:spTree>
    <p:extLst>
      <p:ext uri="{BB962C8B-B14F-4D97-AF65-F5344CB8AC3E}">
        <p14:creationId xmlns:p14="http://schemas.microsoft.com/office/powerpoint/2010/main" val="328533197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5D4BE8E-E6C6-B24E-A435-19D0432791DB}" type="slidenum">
              <a:rPr lang="en-GB"/>
              <a:pPr/>
              <a:t>83</a:t>
            </a:fld>
            <a:endParaRPr lang="en-GB"/>
          </a:p>
        </p:txBody>
      </p:sp>
      <p:sp>
        <p:nvSpPr>
          <p:cNvPr id="62466" name="Rectangle 2"/>
          <p:cNvSpPr>
            <a:spLocks noGrp="1" noRot="1" noChangeAspect="1" noChangeArrowheads="1" noTextEdit="1"/>
          </p:cNvSpPr>
          <p:nvPr>
            <p:ph type="sldImg"/>
          </p:nvPr>
        </p:nvSpPr>
        <p:spPr>
          <a:xfrm>
            <a:off x="382588" y="685800"/>
            <a:ext cx="6096000" cy="3429000"/>
          </a:xfrm>
          <a:ln/>
          <a:extLst>
            <a:ext uri="{FAA26D3D-D897-4be2-8F04-BA451C77F1D7}">
              <ma14:placeholderFlag xmlns:ma14="http://schemas.microsoft.com/office/mac/drawingml/2011/main" xmlns="" val="1"/>
            </a:ext>
          </a:extLst>
        </p:spPr>
      </p:sp>
      <p:sp>
        <p:nvSpPr>
          <p:cNvPr id="62467" name="Rectangle 3"/>
          <p:cNvSpPr>
            <a:spLocks noGrp="1" noChangeArrowheads="1"/>
          </p:cNvSpPr>
          <p:nvPr>
            <p:ph type="body" idx="1"/>
          </p:nvPr>
        </p:nvSpPr>
        <p:spPr>
          <a:xfrm>
            <a:off x="914400" y="4343400"/>
            <a:ext cx="5029200" cy="4114800"/>
          </a:xfrm>
        </p:spPr>
        <p:txBody>
          <a:bodyPr/>
          <a:lstStyle/>
          <a:p>
            <a:endParaRPr lang="en-GB" dirty="0"/>
          </a:p>
        </p:txBody>
      </p:sp>
    </p:spTree>
    <p:extLst>
      <p:ext uri="{BB962C8B-B14F-4D97-AF65-F5344CB8AC3E}">
        <p14:creationId xmlns:p14="http://schemas.microsoft.com/office/powerpoint/2010/main" val="253551618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87</a:t>
            </a:fld>
            <a:endParaRPr lang="en-AU" dirty="0"/>
          </a:p>
        </p:txBody>
      </p:sp>
    </p:spTree>
    <p:extLst>
      <p:ext uri="{BB962C8B-B14F-4D97-AF65-F5344CB8AC3E}">
        <p14:creationId xmlns:p14="http://schemas.microsoft.com/office/powerpoint/2010/main" val="424063501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D233447C-3F60-E841-8F01-CF4A83D0F43A}" type="slidenum">
              <a:rPr lang="en-GB"/>
              <a:pPr>
                <a:defRPr/>
              </a:pPr>
              <a:t>91</a:t>
            </a:fld>
            <a:endParaRPr lang="en-GB"/>
          </a:p>
        </p:txBody>
      </p:sp>
      <p:sp>
        <p:nvSpPr>
          <p:cNvPr id="154626" name="Rectangle 2"/>
          <p:cNvSpPr>
            <a:spLocks noGrp="1" noRot="1" noChangeAspect="1" noChangeArrowheads="1" noTextEdit="1"/>
          </p:cNvSpPr>
          <p:nvPr>
            <p:ph type="sldImg"/>
          </p:nvPr>
        </p:nvSpPr>
        <p:spPr>
          <a:xfrm>
            <a:off x="382588" y="684213"/>
            <a:ext cx="6096000" cy="3429000"/>
          </a:xfrm>
          <a:ln/>
          <a:extLst>
            <a:ext uri="{FAA26D3D-D897-4be2-8F04-BA451C77F1D7}">
              <ma14:placeholderFlag xmlns="" xmlns:ma14="http://schemas.microsoft.com/office/mac/drawingml/2011/main" val="1"/>
            </a:ext>
          </a:extLst>
        </p:spPr>
      </p:sp>
      <p:sp>
        <p:nvSpPr>
          <p:cNvPr id="154627" name="Rectangle 3"/>
          <p:cNvSpPr>
            <a:spLocks noGrp="1" noChangeArrowheads="1"/>
          </p:cNvSpPr>
          <p:nvPr>
            <p:ph type="body" idx="1"/>
          </p:nvPr>
        </p:nvSpPr>
        <p:spPr>
          <a:xfrm>
            <a:off x="914400" y="4344988"/>
            <a:ext cx="5029200" cy="4114800"/>
          </a:xfrm>
        </p:spPr>
        <p:txBody>
          <a:bodyPr lIns="88656" tIns="44328" rIns="88656" bIns="44328"/>
          <a:lstStyle/>
          <a:p>
            <a:pPr eaLnBrk="1" hangingPunct="1">
              <a:defRPr/>
            </a:pPr>
            <a:r>
              <a:rPr lang="en-GB" dirty="0">
                <a:cs typeface="+mn-cs"/>
              </a:rPr>
              <a:t>This is a crucial slide! It presents the variation in a process output - which could be a product characteristic - over time. As expected we will see variation, but this variation can be grouped into the two categories. There are periods where we will see the short term variation due to</a:t>
            </a:r>
            <a:r>
              <a:rPr lang="en-GB" baseline="0" dirty="0">
                <a:cs typeface="+mn-cs"/>
              </a:rPr>
              <a:t> chance</a:t>
            </a:r>
            <a:r>
              <a:rPr lang="en-GB" dirty="0">
                <a:cs typeface="+mn-cs"/>
              </a:rPr>
              <a:t> causes. There are also sudden relatively large shifts due to assignable causes - the combination of the chance cause and assignable cause variation leads to the long term variation.</a:t>
            </a:r>
          </a:p>
          <a:p>
            <a:pPr eaLnBrk="1" hangingPunct="1">
              <a:defRPr/>
            </a:pPr>
            <a:endParaRPr lang="en-GB" dirty="0">
              <a:cs typeface="+mn-cs"/>
            </a:endParaRPr>
          </a:p>
          <a:p>
            <a:pPr eaLnBrk="1" hangingPunct="1">
              <a:defRPr/>
            </a:pPr>
            <a:r>
              <a:rPr lang="en-GB" dirty="0">
                <a:cs typeface="+mn-cs"/>
              </a:rPr>
              <a:t>It is important when attempting the measure variation that we can capture and separate both. Measurement of the short term only can lead to inappropriate action being taken.</a:t>
            </a:r>
          </a:p>
          <a:p>
            <a:pPr eaLnBrk="1" hangingPunct="1">
              <a:defRPr/>
            </a:pPr>
            <a:endParaRPr lang="en-GB" dirty="0">
              <a:cs typeface="+mn-cs"/>
            </a:endParaRPr>
          </a:p>
          <a:p>
            <a:pPr eaLnBrk="1" hangingPunct="1">
              <a:defRPr/>
            </a:pPr>
            <a:r>
              <a:rPr lang="en-GB" dirty="0">
                <a:cs typeface="+mn-cs"/>
              </a:rPr>
              <a:t>To ensure we can capture both we need to know what the short term and long term are. Different processes will have a different duration for the short and therefore long term. The short term can often be determined by a consideration of what could constitute assignable causes.</a:t>
            </a:r>
          </a:p>
        </p:txBody>
      </p:sp>
    </p:spTree>
    <p:extLst>
      <p:ext uri="{BB962C8B-B14F-4D97-AF65-F5344CB8AC3E}">
        <p14:creationId xmlns:p14="http://schemas.microsoft.com/office/powerpoint/2010/main" val="309088239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96</a:t>
            </a:fld>
            <a:endParaRPr lang="en-GB"/>
          </a:p>
        </p:txBody>
      </p:sp>
    </p:spTree>
    <p:extLst>
      <p:ext uri="{BB962C8B-B14F-4D97-AF65-F5344CB8AC3E}">
        <p14:creationId xmlns:p14="http://schemas.microsoft.com/office/powerpoint/2010/main" val="282995198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97</a:t>
            </a:fld>
            <a:endParaRPr lang="en-GB"/>
          </a:p>
        </p:txBody>
      </p:sp>
    </p:spTree>
    <p:extLst>
      <p:ext uri="{BB962C8B-B14F-4D97-AF65-F5344CB8AC3E}">
        <p14:creationId xmlns:p14="http://schemas.microsoft.com/office/powerpoint/2010/main" val="276243380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E0A233B3-E150-234F-8F08-85F9864513CC}" type="slidenum">
              <a:rPr lang="en-GB"/>
              <a:pPr>
                <a:defRPr/>
              </a:pPr>
              <a:t>100</a:t>
            </a:fld>
            <a:endParaRPr lang="en-GB"/>
          </a:p>
        </p:txBody>
      </p:sp>
      <p:sp>
        <p:nvSpPr>
          <p:cNvPr id="69634"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69635"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dirty="0">
                <a:cs typeface="+mn-cs"/>
              </a:rPr>
              <a:t>The previous slides have mentioned the need to measure variation. This slide introduces the concept that variation that variation is not easy to measure because it is random. </a:t>
            </a:r>
          </a:p>
          <a:p>
            <a:pPr eaLnBrk="1" hangingPunct="1">
              <a:defRPr/>
            </a:pPr>
            <a:endParaRPr lang="en-GB" dirty="0">
              <a:cs typeface="+mn-cs"/>
            </a:endParaRPr>
          </a:p>
          <a:p>
            <a:pPr eaLnBrk="1" hangingPunct="1">
              <a:defRPr/>
            </a:pPr>
            <a:r>
              <a:rPr lang="en-GB" dirty="0">
                <a:cs typeface="+mn-cs"/>
              </a:rPr>
              <a:t>Randomness is key concept in the study of variation. Common everyday use of the word often suggests erratic - in the study of variation random does not mean erratic - indeed far from it. Random means that while is is not possible to predict an individual process output or product characteristic, there is usually a pattern if we measure a number of outputs. Moreover this pattern is often stable and predictable over time (if only common cause variation is present)</a:t>
            </a:r>
          </a:p>
        </p:txBody>
      </p:sp>
    </p:spTree>
    <p:extLst>
      <p:ext uri="{BB962C8B-B14F-4D97-AF65-F5344CB8AC3E}">
        <p14:creationId xmlns:p14="http://schemas.microsoft.com/office/powerpoint/2010/main" val="78347810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5DFF0EF0-21B3-F94C-926D-B41F02C2DE77}" type="slidenum">
              <a:rPr lang="en-GB"/>
              <a:pPr>
                <a:defRPr/>
              </a:pPr>
              <a:t>101</a:t>
            </a:fld>
            <a:endParaRPr lang="en-GB"/>
          </a:p>
        </p:txBody>
      </p:sp>
      <p:sp>
        <p:nvSpPr>
          <p:cNvPr id="71682"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71683"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This slide presents an example  to illustrate the previous point. </a:t>
            </a:r>
          </a:p>
          <a:p>
            <a:pPr eaLnBrk="1" hangingPunct="1">
              <a:defRPr/>
            </a:pPr>
            <a:endParaRPr lang="en-GB">
              <a:cs typeface="+mn-cs"/>
            </a:endParaRPr>
          </a:p>
          <a:p>
            <a:pPr eaLnBrk="1" hangingPunct="1">
              <a:defRPr/>
            </a:pPr>
            <a:r>
              <a:rPr lang="en-GB">
                <a:cs typeface="+mn-cs"/>
              </a:rPr>
              <a:t>When tossing a coin we can never predict the outcome, but we would expect a 50:50 split given enough tosses - we relate the outcomes to chance or probability - thus randomness is about chance!</a:t>
            </a:r>
          </a:p>
        </p:txBody>
      </p:sp>
    </p:spTree>
    <p:extLst>
      <p:ext uri="{BB962C8B-B14F-4D97-AF65-F5344CB8AC3E}">
        <p14:creationId xmlns:p14="http://schemas.microsoft.com/office/powerpoint/2010/main" val="167083972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F3A608B3-2AC2-A640-9A1E-CDA51FEBE9E1}" type="slidenum">
              <a:rPr lang="en-GB"/>
              <a:pPr>
                <a:defRPr/>
              </a:pPr>
              <a:t>102</a:t>
            </a:fld>
            <a:endParaRPr lang="en-GB"/>
          </a:p>
        </p:txBody>
      </p:sp>
      <p:sp>
        <p:nvSpPr>
          <p:cNvPr id="73730"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73731"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This slide is used to make the link to distributions by relating the pattern to the idea of a distribution.</a:t>
            </a:r>
          </a:p>
        </p:txBody>
      </p:sp>
    </p:spTree>
    <p:extLst>
      <p:ext uri="{BB962C8B-B14F-4D97-AF65-F5344CB8AC3E}">
        <p14:creationId xmlns:p14="http://schemas.microsoft.com/office/powerpoint/2010/main" val="249966459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948F5EBB-E333-9143-8743-B8717893848A}" type="slidenum">
              <a:rPr lang="en-GB"/>
              <a:pPr>
                <a:defRPr/>
              </a:pPr>
              <a:t>104</a:t>
            </a:fld>
            <a:endParaRPr lang="en-GB"/>
          </a:p>
        </p:txBody>
      </p:sp>
      <p:sp>
        <p:nvSpPr>
          <p:cNvPr id="78850"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78851"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While the equations of distributions may be complex, in practice we are often interested in two key properties </a:t>
            </a:r>
          </a:p>
          <a:p>
            <a:pPr eaLnBrk="1" hangingPunct="1">
              <a:defRPr/>
            </a:pPr>
            <a:endParaRPr lang="en-GB">
              <a:cs typeface="+mn-cs"/>
            </a:endParaRPr>
          </a:p>
          <a:p>
            <a:pPr eaLnBrk="1" hangingPunct="1">
              <a:defRPr/>
            </a:pPr>
            <a:r>
              <a:rPr lang="en-GB">
                <a:cs typeface="+mn-cs"/>
              </a:rPr>
              <a:t>The central value - the value the data groups around</a:t>
            </a:r>
          </a:p>
          <a:p>
            <a:pPr eaLnBrk="1" hangingPunct="1">
              <a:defRPr/>
            </a:pPr>
            <a:endParaRPr lang="en-GB">
              <a:cs typeface="+mn-cs"/>
            </a:endParaRPr>
          </a:p>
          <a:p>
            <a:pPr eaLnBrk="1" hangingPunct="1">
              <a:defRPr/>
            </a:pPr>
            <a:r>
              <a:rPr lang="en-GB">
                <a:cs typeface="+mn-cs"/>
              </a:rPr>
              <a:t>The spread or dispersion  of the values</a:t>
            </a:r>
          </a:p>
        </p:txBody>
      </p:sp>
    </p:spTree>
    <p:extLst>
      <p:ext uri="{BB962C8B-B14F-4D97-AF65-F5344CB8AC3E}">
        <p14:creationId xmlns:p14="http://schemas.microsoft.com/office/powerpoint/2010/main" val="275691625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F014730B-25BF-8647-9A9D-488B7022DE25}" type="slidenum">
              <a:rPr lang="en-GB"/>
              <a:pPr>
                <a:defRPr/>
              </a:pPr>
              <a:t>105</a:t>
            </a:fld>
            <a:endParaRPr lang="en-GB"/>
          </a:p>
        </p:txBody>
      </p:sp>
      <p:sp>
        <p:nvSpPr>
          <p:cNvPr id="80898"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80899"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dirty="0">
                <a:cs typeface="+mn-cs"/>
              </a:rPr>
              <a:t>This slide introduces how central tendency and dispersion can be measured with </a:t>
            </a:r>
          </a:p>
          <a:p>
            <a:pPr eaLnBrk="1" hangingPunct="1">
              <a:defRPr/>
            </a:pPr>
            <a:endParaRPr lang="en-GB" dirty="0">
              <a:cs typeface="+mn-cs"/>
            </a:endParaRPr>
          </a:p>
          <a:p>
            <a:pPr eaLnBrk="1" hangingPunct="1">
              <a:defRPr/>
            </a:pPr>
            <a:r>
              <a:rPr lang="en-GB" dirty="0">
                <a:cs typeface="+mn-cs"/>
              </a:rPr>
              <a:t>The mean </a:t>
            </a:r>
            <a:r>
              <a:rPr lang="en-GB" dirty="0">
                <a:cs typeface="+mn-cs"/>
                <a:sym typeface="Symbol" charset="0"/>
              </a:rPr>
              <a:t> and standard deviation  as the most common measures of central tendency and dispersion respectively.</a:t>
            </a:r>
            <a:endParaRPr lang="en-GB" dirty="0">
              <a:cs typeface="+mn-cs"/>
            </a:endParaRPr>
          </a:p>
        </p:txBody>
      </p:sp>
    </p:spTree>
    <p:extLst>
      <p:ext uri="{BB962C8B-B14F-4D97-AF65-F5344CB8AC3E}">
        <p14:creationId xmlns:p14="http://schemas.microsoft.com/office/powerpoint/2010/main" val="208485999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7"/>
          <p:cNvSpPr>
            <a:spLocks noGrp="1" noChangeArrowheads="1"/>
          </p:cNvSpPr>
          <p:nvPr>
            <p:ph type="sldNum" sz="quarter" idx="5"/>
          </p:nvPr>
        </p:nvSpPr>
        <p:spPr/>
        <p:txBody>
          <a:bodyPr/>
          <a:lstStyle/>
          <a:p>
            <a:pPr>
              <a:defRPr/>
            </a:pPr>
            <a:fld id="{D4191520-43C0-0D43-95D1-7A99BDF1E8D9}" type="slidenum">
              <a:rPr lang="en-GB"/>
              <a:pPr>
                <a:defRPr/>
              </a:pPr>
              <a:t>107</a:t>
            </a:fld>
            <a:endParaRPr lang="en-GB"/>
          </a:p>
        </p:txBody>
      </p:sp>
      <p:sp>
        <p:nvSpPr>
          <p:cNvPr id="167938" name="Rectangle 2"/>
          <p:cNvSpPr>
            <a:spLocks noChangeArrowheads="1"/>
          </p:cNvSpPr>
          <p:nvPr/>
        </p:nvSpPr>
        <p:spPr bwMode="auto">
          <a:xfrm>
            <a:off x="3887788" y="0"/>
            <a:ext cx="2970212" cy="4556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mn-cs"/>
            </a:endParaRPr>
          </a:p>
        </p:txBody>
      </p:sp>
      <p:sp>
        <p:nvSpPr>
          <p:cNvPr id="167939" name="Rectangle 3"/>
          <p:cNvSpPr>
            <a:spLocks noChangeArrowheads="1"/>
          </p:cNvSpPr>
          <p:nvPr/>
        </p:nvSpPr>
        <p:spPr bwMode="auto">
          <a:xfrm>
            <a:off x="0" y="8688388"/>
            <a:ext cx="2970213" cy="45561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mn-cs"/>
            </a:endParaRPr>
          </a:p>
        </p:txBody>
      </p:sp>
      <p:sp>
        <p:nvSpPr>
          <p:cNvPr id="167940" name="Rectangle 4"/>
          <p:cNvSpPr>
            <a:spLocks noChangeArrowheads="1"/>
          </p:cNvSpPr>
          <p:nvPr/>
        </p:nvSpPr>
        <p:spPr bwMode="auto">
          <a:xfrm>
            <a:off x="0" y="0"/>
            <a:ext cx="2970213" cy="4556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cs typeface="+mn-cs"/>
            </a:endParaRPr>
          </a:p>
        </p:txBody>
      </p:sp>
      <p:sp>
        <p:nvSpPr>
          <p:cNvPr id="167941" name="Rectangle 5"/>
          <p:cNvSpPr>
            <a:spLocks noGrp="1" noRot="1" noChangeAspect="1" noChangeArrowheads="1" noTextEdit="1"/>
          </p:cNvSpPr>
          <p:nvPr>
            <p:ph type="sldImg"/>
          </p:nvPr>
        </p:nvSpPr>
        <p:spPr>
          <a:xfrm>
            <a:off x="398463" y="700088"/>
            <a:ext cx="6049962" cy="3403600"/>
          </a:xfrm>
          <a:ln w="12700" cap="flat">
            <a:solidFill>
              <a:schemeClr val="tx1"/>
            </a:solidFill>
          </a:ln>
          <a:extLst>
            <a:ext uri="{FAA26D3D-D897-4be2-8F04-BA451C77F1D7}">
              <ma14:placeholderFlag xmlns="" xmlns:ma14="http://schemas.microsoft.com/office/mac/drawingml/2011/main" val="1"/>
            </a:ext>
            <a:ext uri="{909E8E84-426E-40dd-AFC4-6F175D3DCCD1}">
              <a14:hiddenFill xmlns="" xmlns:a14="http://schemas.microsoft.com/office/drawing/2010/main">
                <a:noFill/>
              </a14:hiddenFill>
            </a:ext>
          </a:extLst>
        </p:spPr>
      </p:sp>
      <p:sp>
        <p:nvSpPr>
          <p:cNvPr id="167942" name="Rectangle 6"/>
          <p:cNvSpPr>
            <a:spLocks noGrp="1" noChangeArrowheads="1"/>
          </p:cNvSpPr>
          <p:nvPr>
            <p:ph type="body" idx="1"/>
          </p:nvPr>
        </p:nvSpPr>
        <p:spPr>
          <a:xfrm>
            <a:off x="914400" y="4340225"/>
            <a:ext cx="5029200" cy="4111625"/>
          </a:xfrm>
          <a:ln/>
          <a:extLst>
            <a:ext uri="{91240B29-F687-4f45-9708-019B960494DF}">
              <a14:hiddenLine xmlns="" xmlns:a14="http://schemas.microsoft.com/office/drawing/2010/main" w="12700">
                <a:solidFill>
                  <a:schemeClr val="tx1"/>
                </a:solidFill>
                <a:miter lim="800000"/>
                <a:headEnd/>
                <a:tailEnd/>
              </a14:hiddenLine>
            </a:ext>
          </a:extLst>
        </p:spPr>
        <p:txBody>
          <a:bodyPr lIns="94507" tIns="46424" rIns="94507" bIns="46424"/>
          <a:lstStyle/>
          <a:p>
            <a:pPr eaLnBrk="1" hangingPunct="1">
              <a:defRPr/>
            </a:pPr>
            <a:r>
              <a:rPr lang="en-GB" u="sng" dirty="0">
                <a:latin typeface="Times New Roman" charset="0"/>
                <a:cs typeface="+mn-cs"/>
              </a:rPr>
              <a:t>Key Points to Emphasise:</a:t>
            </a:r>
            <a:endParaRPr lang="en-GB" dirty="0">
              <a:latin typeface="Times New Roman" charset="0"/>
              <a:cs typeface="+mn-cs"/>
            </a:endParaRPr>
          </a:p>
          <a:p>
            <a:pPr eaLnBrk="1" hangingPunct="1">
              <a:defRPr/>
            </a:pPr>
            <a:r>
              <a:rPr lang="en-GB" dirty="0">
                <a:latin typeface="Times New Roman" charset="0"/>
                <a:cs typeface="+mn-cs"/>
              </a:rPr>
              <a:t>Variation - no consistency, all over the place, e.g. delivery of an item 1 day early, 3 days late, 4 days early, 2 days late.</a:t>
            </a:r>
          </a:p>
          <a:p>
            <a:pPr eaLnBrk="1" hangingPunct="1">
              <a:defRPr/>
            </a:pPr>
            <a:endParaRPr lang="en-GB" dirty="0">
              <a:latin typeface="Times New Roman" charset="0"/>
              <a:cs typeface="+mn-cs"/>
            </a:endParaRPr>
          </a:p>
          <a:p>
            <a:pPr eaLnBrk="1" hangingPunct="1">
              <a:defRPr/>
            </a:pPr>
            <a:r>
              <a:rPr lang="en-GB" dirty="0">
                <a:latin typeface="Times New Roman" charset="0"/>
                <a:cs typeface="+mn-cs"/>
              </a:rPr>
              <a:t>Off-target - Consistent but always getting it wrong, e.g. delivery of an item 1 day late, 1.2 days late, 0.8 days late. The customer may prefer this as he can compensate for the consistent error, but it is still wrong.  </a:t>
            </a:r>
          </a:p>
          <a:p>
            <a:pPr eaLnBrk="1" hangingPunct="1">
              <a:defRPr/>
            </a:pPr>
            <a:endParaRPr lang="en-GB" dirty="0">
              <a:latin typeface="Times New Roman" charset="0"/>
              <a:cs typeface="+mn-cs"/>
            </a:endParaRPr>
          </a:p>
          <a:p>
            <a:pPr eaLnBrk="1" hangingPunct="1">
              <a:defRPr/>
            </a:pPr>
            <a:r>
              <a:rPr lang="en-GB" dirty="0">
                <a:latin typeface="Times New Roman" charset="0"/>
                <a:cs typeface="+mn-cs"/>
              </a:rPr>
              <a:t>Six Sigma wants to reduce the spread and centre the process.</a:t>
            </a:r>
            <a:endParaRPr lang="en-GB" b="1" dirty="0">
              <a:cs typeface="+mn-cs"/>
            </a:endParaRPr>
          </a:p>
        </p:txBody>
      </p:sp>
    </p:spTree>
    <p:extLst>
      <p:ext uri="{BB962C8B-B14F-4D97-AF65-F5344CB8AC3E}">
        <p14:creationId xmlns:p14="http://schemas.microsoft.com/office/powerpoint/2010/main" val="49337202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D165C0A2-54EC-2C48-B23A-ECEB67ADEECA}" type="slidenum">
              <a:rPr lang="en-GB"/>
              <a:pPr>
                <a:defRPr/>
              </a:pPr>
              <a:t>108</a:t>
            </a:fld>
            <a:endParaRPr lang="en-GB"/>
          </a:p>
        </p:txBody>
      </p:sp>
      <p:sp>
        <p:nvSpPr>
          <p:cNvPr id="93186"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93187"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Having introduced the idea of distributions its time to introduce the delegates to the first mathematical distribution the Normal or Gaussian distribution. </a:t>
            </a:r>
          </a:p>
          <a:p>
            <a:pPr eaLnBrk="1" hangingPunct="1">
              <a:defRPr/>
            </a:pPr>
            <a:endParaRPr lang="en-GB">
              <a:cs typeface="+mn-cs"/>
            </a:endParaRPr>
          </a:p>
          <a:p>
            <a:pPr eaLnBrk="1" hangingPunct="1">
              <a:defRPr/>
            </a:pPr>
            <a:r>
              <a:rPr lang="en-GB">
                <a:cs typeface="+mn-cs"/>
              </a:rPr>
              <a:t>Key points are that it models random behaviour </a:t>
            </a:r>
          </a:p>
          <a:p>
            <a:pPr eaLnBrk="1" hangingPunct="1">
              <a:defRPr/>
            </a:pPr>
            <a:r>
              <a:rPr lang="en-GB">
                <a:cs typeface="+mn-cs"/>
              </a:rPr>
              <a:t>It is symmetric with  50% chance of falling either side of the mean</a:t>
            </a:r>
          </a:p>
          <a:p>
            <a:pPr eaLnBrk="1" hangingPunct="1">
              <a:defRPr/>
            </a:pPr>
            <a:r>
              <a:rPr lang="en-GB">
                <a:cs typeface="+mn-cs"/>
              </a:rPr>
              <a:t>Frequently occurs in practice</a:t>
            </a:r>
          </a:p>
          <a:p>
            <a:pPr eaLnBrk="1" hangingPunct="1">
              <a:defRPr/>
            </a:pPr>
            <a:r>
              <a:rPr lang="en-GB">
                <a:cs typeface="+mn-cs"/>
              </a:rPr>
              <a:t>Is the basis for 3.4 defects per million opportunities</a:t>
            </a:r>
          </a:p>
        </p:txBody>
      </p:sp>
    </p:spTree>
    <p:extLst>
      <p:ext uri="{BB962C8B-B14F-4D97-AF65-F5344CB8AC3E}">
        <p14:creationId xmlns:p14="http://schemas.microsoft.com/office/powerpoint/2010/main" val="383174320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67A92673-A431-334A-9C88-3BF15675E72B}" type="slidenum">
              <a:rPr lang="en-GB"/>
              <a:pPr>
                <a:defRPr/>
              </a:pPr>
              <a:t>110</a:t>
            </a:fld>
            <a:endParaRPr lang="en-GB"/>
          </a:p>
        </p:txBody>
      </p:sp>
      <p:sp>
        <p:nvSpPr>
          <p:cNvPr id="96258" name="Rectangle 2"/>
          <p:cNvSpPr>
            <a:spLocks noGrp="1" noRot="1" noChangeAspect="1" noChangeArrowheads="1" noTextEdit="1"/>
          </p:cNvSpPr>
          <p:nvPr>
            <p:ph type="sldImg"/>
          </p:nvPr>
        </p:nvSpPr>
        <p:spPr>
          <a:xfrm>
            <a:off x="385763" y="685800"/>
            <a:ext cx="6091237" cy="3427413"/>
          </a:xfrm>
          <a:ln/>
          <a:extLst>
            <a:ext uri="{FAA26D3D-D897-4be2-8F04-BA451C77F1D7}">
              <ma14:placeholderFlag xmlns="" xmlns:ma14="http://schemas.microsoft.com/office/mac/drawingml/2011/main" val="1"/>
            </a:ext>
          </a:extLst>
        </p:spPr>
      </p:sp>
      <p:sp>
        <p:nvSpPr>
          <p:cNvPr id="96259" name="Rectangle 3"/>
          <p:cNvSpPr>
            <a:spLocks noGrp="1" noChangeArrowheads="1"/>
          </p:cNvSpPr>
          <p:nvPr>
            <p:ph type="body" idx="1"/>
          </p:nvPr>
        </p:nvSpPr>
        <p:spPr>
          <a:xfrm>
            <a:off x="914400" y="4343400"/>
            <a:ext cx="5029200" cy="4114800"/>
          </a:xfrm>
        </p:spPr>
        <p:txBody>
          <a:bodyPr lIns="88656" tIns="44328" rIns="88656" bIns="44328"/>
          <a:lstStyle/>
          <a:p>
            <a:pPr eaLnBrk="1" hangingPunct="1">
              <a:defRPr/>
            </a:pPr>
            <a:r>
              <a:rPr lang="en-GB">
                <a:cs typeface="+mn-cs"/>
              </a:rPr>
              <a:t>The previous slide indicated the chance of falling either side of the mean is 50%. This slide builds on this to give bands of chance as to where a value might fall</a:t>
            </a:r>
          </a:p>
          <a:p>
            <a:pPr eaLnBrk="1" hangingPunct="1">
              <a:defRPr/>
            </a:pPr>
            <a:endParaRPr lang="en-GB">
              <a:cs typeface="+mn-cs"/>
            </a:endParaRPr>
          </a:p>
          <a:p>
            <a:pPr eaLnBrk="1" hangingPunct="1">
              <a:defRPr/>
            </a:pPr>
            <a:r>
              <a:rPr lang="en-GB">
                <a:cs typeface="+mn-cs"/>
              </a:rPr>
              <a:t>± 1</a:t>
            </a:r>
            <a:r>
              <a:rPr lang="en-GB">
                <a:cs typeface="+mn-cs"/>
                <a:sym typeface="Symbol" charset="0"/>
              </a:rPr>
              <a:t> of mean 68.26%</a:t>
            </a:r>
          </a:p>
          <a:p>
            <a:pPr eaLnBrk="1" hangingPunct="1">
              <a:defRPr/>
            </a:pPr>
            <a:r>
              <a:rPr lang="en-GB">
                <a:cs typeface="+mn-cs"/>
              </a:rPr>
              <a:t>± 2</a:t>
            </a:r>
            <a:r>
              <a:rPr lang="en-GB">
                <a:cs typeface="+mn-cs"/>
                <a:sym typeface="Symbol" charset="0"/>
              </a:rPr>
              <a:t> of mean 95.44%</a:t>
            </a:r>
          </a:p>
          <a:p>
            <a:pPr eaLnBrk="1" hangingPunct="1">
              <a:defRPr/>
            </a:pPr>
            <a:r>
              <a:rPr lang="en-GB">
                <a:cs typeface="+mn-cs"/>
              </a:rPr>
              <a:t>± 3</a:t>
            </a:r>
            <a:r>
              <a:rPr lang="en-GB">
                <a:cs typeface="+mn-cs"/>
                <a:sym typeface="Symbol" charset="0"/>
              </a:rPr>
              <a:t> of mean 99.73%</a:t>
            </a:r>
          </a:p>
          <a:p>
            <a:pPr eaLnBrk="1" hangingPunct="1">
              <a:defRPr/>
            </a:pPr>
            <a:r>
              <a:rPr lang="en-GB">
                <a:cs typeface="+mn-cs"/>
                <a:sym typeface="Symbol" charset="0"/>
              </a:rPr>
              <a:t>etc</a:t>
            </a:r>
          </a:p>
        </p:txBody>
      </p:sp>
    </p:spTree>
    <p:extLst>
      <p:ext uri="{BB962C8B-B14F-4D97-AF65-F5344CB8AC3E}">
        <p14:creationId xmlns:p14="http://schemas.microsoft.com/office/powerpoint/2010/main" val="198323692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2EB2C48-2C39-344F-9776-DBAC19E817BA}" type="slidenum">
              <a:rPr lang="en-GB" sz="1200"/>
              <a:pPr eaLnBrk="1" hangingPunct="1"/>
              <a:t>116</a:t>
            </a:fld>
            <a:endParaRPr lang="en-GB" sz="1200" dirty="0"/>
          </a:p>
        </p:txBody>
      </p:sp>
      <p:sp>
        <p:nvSpPr>
          <p:cNvPr id="77826" name="Rectangle 2"/>
          <p:cNvSpPr>
            <a:spLocks noGrp="1" noRot="1" noChangeAspect="1" noChangeArrowheads="1" noTextEdit="1"/>
          </p:cNvSpPr>
          <p:nvPr>
            <p:ph type="sldImg"/>
          </p:nvPr>
        </p:nvSpPr>
        <p:spPr>
          <a:xfrm>
            <a:off x="379413" y="684213"/>
            <a:ext cx="6105525" cy="3435350"/>
          </a:xfrm>
          <a:ln/>
        </p:spPr>
      </p:sp>
      <p:sp>
        <p:nvSpPr>
          <p:cNvPr id="77827" name="Rectangle 3"/>
          <p:cNvSpPr>
            <a:spLocks noGrp="1" noChangeArrowheads="1"/>
          </p:cNvSpPr>
          <p:nvPr>
            <p:ph type="body" idx="1"/>
          </p:nvPr>
        </p:nvSpPr>
        <p:spPr>
          <a:xfrm>
            <a:off x="911225" y="4344988"/>
            <a:ext cx="5035550" cy="41148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13" tIns="45706" rIns="91413" bIns="45706"/>
          <a:lstStyle/>
          <a:p>
            <a:pPr eaLnBrk="1" hangingPunct="1"/>
            <a:endParaRPr lang="en-US" dirty="0">
              <a:latin typeface="Arial" charset="0"/>
            </a:endParaRPr>
          </a:p>
        </p:txBody>
      </p:sp>
    </p:spTree>
    <p:extLst>
      <p:ext uri="{BB962C8B-B14F-4D97-AF65-F5344CB8AC3E}">
        <p14:creationId xmlns:p14="http://schemas.microsoft.com/office/powerpoint/2010/main" val="149129177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381000" y="685800"/>
            <a:ext cx="6096000" cy="3429000"/>
          </a:xfrm>
          <a:ln/>
        </p:spPr>
      </p:sp>
      <p:sp>
        <p:nvSpPr>
          <p:cNvPr id="37891" name="Notes Placeholder 2"/>
          <p:cNvSpPr>
            <a:spLocks noGrp="1"/>
          </p:cNvSpPr>
          <p:nvPr>
            <p:ph type="body" idx="1"/>
          </p:nvPr>
        </p:nvSpPr>
        <p:spPr>
          <a:noFill/>
          <a:ln/>
        </p:spPr>
        <p:txBody>
          <a:bodyPr/>
          <a:lstStyle/>
          <a:p>
            <a:endParaRPr lang="en-US" dirty="0">
              <a:latin typeface="Arial" pitchFamily="34" charset="0"/>
            </a:endParaRPr>
          </a:p>
        </p:txBody>
      </p:sp>
      <p:sp>
        <p:nvSpPr>
          <p:cNvPr id="37892" name="Slide Number Placeholder 3"/>
          <p:cNvSpPr>
            <a:spLocks noGrp="1"/>
          </p:cNvSpPr>
          <p:nvPr>
            <p:ph type="sldNum" sz="quarter" idx="5"/>
          </p:nvPr>
        </p:nvSpPr>
        <p:spPr>
          <a:noFill/>
        </p:spPr>
        <p:txBody>
          <a:bodyPr/>
          <a:lstStyle/>
          <a:p>
            <a:fld id="{F4A02572-805C-4620-9D7B-624D50FBD95A}" type="slidenum">
              <a:rPr lang="en-GB" smtClean="0">
                <a:solidFill>
                  <a:srgbClr val="000000"/>
                </a:solidFill>
                <a:latin typeface="Arial" pitchFamily="34" charset="0"/>
              </a:rPr>
              <a:pPr/>
              <a:t>118</a:t>
            </a:fld>
            <a:endParaRPr lang="en-GB" dirty="0">
              <a:solidFill>
                <a:srgbClr val="000000"/>
              </a:solidFill>
              <a:latin typeface="Arial" pitchFamily="34" charset="0"/>
            </a:endParaRPr>
          </a:p>
        </p:txBody>
      </p:sp>
    </p:spTree>
    <p:extLst>
      <p:ext uri="{BB962C8B-B14F-4D97-AF65-F5344CB8AC3E}">
        <p14:creationId xmlns:p14="http://schemas.microsoft.com/office/powerpoint/2010/main" val="302236799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381000" y="685800"/>
            <a:ext cx="6096000" cy="3429000"/>
          </a:xfrm>
          <a:ln/>
        </p:spPr>
      </p:sp>
      <p:sp>
        <p:nvSpPr>
          <p:cNvPr id="37891" name="Notes Placeholder 2"/>
          <p:cNvSpPr>
            <a:spLocks noGrp="1"/>
          </p:cNvSpPr>
          <p:nvPr>
            <p:ph type="body" idx="1"/>
          </p:nvPr>
        </p:nvSpPr>
        <p:spPr>
          <a:noFill/>
          <a:ln/>
        </p:spPr>
        <p:txBody>
          <a:bodyPr/>
          <a:lstStyle/>
          <a:p>
            <a:endParaRPr lang="en-US" dirty="0">
              <a:latin typeface="Arial" pitchFamily="34" charset="0"/>
            </a:endParaRPr>
          </a:p>
        </p:txBody>
      </p:sp>
      <p:sp>
        <p:nvSpPr>
          <p:cNvPr id="37892" name="Slide Number Placeholder 3"/>
          <p:cNvSpPr>
            <a:spLocks noGrp="1"/>
          </p:cNvSpPr>
          <p:nvPr>
            <p:ph type="sldNum" sz="quarter" idx="5"/>
          </p:nvPr>
        </p:nvSpPr>
        <p:spPr>
          <a:noFill/>
        </p:spPr>
        <p:txBody>
          <a:bodyPr/>
          <a:lstStyle/>
          <a:p>
            <a:fld id="{F4A02572-805C-4620-9D7B-624D50FBD95A}" type="slidenum">
              <a:rPr lang="en-GB" smtClean="0">
                <a:solidFill>
                  <a:srgbClr val="000000"/>
                </a:solidFill>
                <a:latin typeface="Arial" pitchFamily="34" charset="0"/>
              </a:rPr>
              <a:pPr/>
              <a:t>119</a:t>
            </a:fld>
            <a:endParaRPr lang="en-GB" dirty="0">
              <a:solidFill>
                <a:srgbClr val="000000"/>
              </a:solidFill>
              <a:latin typeface="Arial" pitchFamily="34" charset="0"/>
            </a:endParaRPr>
          </a:p>
        </p:txBody>
      </p:sp>
    </p:spTree>
    <p:extLst>
      <p:ext uri="{BB962C8B-B14F-4D97-AF65-F5344CB8AC3E}">
        <p14:creationId xmlns:p14="http://schemas.microsoft.com/office/powerpoint/2010/main" val="3251845293"/>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381000" y="685800"/>
            <a:ext cx="6096000" cy="3429000"/>
          </a:xfrm>
          <a:ln/>
        </p:spPr>
      </p:sp>
      <p:sp>
        <p:nvSpPr>
          <p:cNvPr id="37891" name="Notes Placeholder 2"/>
          <p:cNvSpPr>
            <a:spLocks noGrp="1"/>
          </p:cNvSpPr>
          <p:nvPr>
            <p:ph type="body" idx="1"/>
          </p:nvPr>
        </p:nvSpPr>
        <p:spPr>
          <a:noFill/>
          <a:ln/>
        </p:spPr>
        <p:txBody>
          <a:bodyPr/>
          <a:lstStyle/>
          <a:p>
            <a:endParaRPr lang="en-US" dirty="0">
              <a:latin typeface="Arial" pitchFamily="34" charset="0"/>
            </a:endParaRPr>
          </a:p>
        </p:txBody>
      </p:sp>
      <p:sp>
        <p:nvSpPr>
          <p:cNvPr id="37892" name="Slide Number Placeholder 3"/>
          <p:cNvSpPr>
            <a:spLocks noGrp="1"/>
          </p:cNvSpPr>
          <p:nvPr>
            <p:ph type="sldNum" sz="quarter" idx="5"/>
          </p:nvPr>
        </p:nvSpPr>
        <p:spPr>
          <a:noFill/>
        </p:spPr>
        <p:txBody>
          <a:bodyPr/>
          <a:lstStyle/>
          <a:p>
            <a:fld id="{F4A02572-805C-4620-9D7B-624D50FBD95A}" type="slidenum">
              <a:rPr lang="en-GB" smtClean="0">
                <a:solidFill>
                  <a:srgbClr val="000000"/>
                </a:solidFill>
                <a:latin typeface="Arial" pitchFamily="34" charset="0"/>
              </a:rPr>
              <a:pPr/>
              <a:t>120</a:t>
            </a:fld>
            <a:endParaRPr lang="en-GB" dirty="0">
              <a:solidFill>
                <a:srgbClr val="000000"/>
              </a:solidFill>
              <a:latin typeface="Arial" pitchFamily="34" charset="0"/>
            </a:endParaRPr>
          </a:p>
        </p:txBody>
      </p:sp>
    </p:spTree>
    <p:extLst>
      <p:ext uri="{BB962C8B-B14F-4D97-AF65-F5344CB8AC3E}">
        <p14:creationId xmlns:p14="http://schemas.microsoft.com/office/powerpoint/2010/main" val="17379629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3153F4FA-3082-4FF5-88B0-401853D37F82}" type="slidenum">
              <a:rPr lang="en-GB" smtClean="0">
                <a:solidFill>
                  <a:srgbClr val="000000"/>
                </a:solidFill>
                <a:latin typeface="Arial" pitchFamily="34" charset="0"/>
              </a:rPr>
              <a:pPr/>
              <a:t>121</a:t>
            </a:fld>
            <a:endParaRPr lang="en-GB" dirty="0">
              <a:solidFill>
                <a:srgbClr val="000000"/>
              </a:solidFill>
              <a:latin typeface="Arial" pitchFamily="34" charset="0"/>
            </a:endParaRPr>
          </a:p>
        </p:txBody>
      </p:sp>
      <p:sp>
        <p:nvSpPr>
          <p:cNvPr id="38915" name="Rectangle 2"/>
          <p:cNvSpPr>
            <a:spLocks noGrp="1" noRot="1" noChangeAspect="1" noChangeArrowheads="1" noTextEdit="1"/>
          </p:cNvSpPr>
          <p:nvPr>
            <p:ph type="sldImg"/>
          </p:nvPr>
        </p:nvSpPr>
        <p:spPr>
          <a:xfrm>
            <a:off x="-44450" y="422275"/>
            <a:ext cx="7000875" cy="3938588"/>
          </a:xfrm>
          <a:ln/>
        </p:spPr>
      </p:sp>
      <p:sp>
        <p:nvSpPr>
          <p:cNvPr id="38916" name="Rectangle 3"/>
          <p:cNvSpPr>
            <a:spLocks noGrp="1" noChangeArrowheads="1"/>
          </p:cNvSpPr>
          <p:nvPr>
            <p:ph type="body" idx="1"/>
          </p:nvPr>
        </p:nvSpPr>
        <p:spPr>
          <a:xfrm>
            <a:off x="469900" y="4502150"/>
            <a:ext cx="6202363" cy="3973513"/>
          </a:xfrm>
          <a:noFill/>
          <a:ln/>
        </p:spPr>
        <p:txBody>
          <a:bodyPr/>
          <a:lstStyle/>
          <a:p>
            <a:pPr eaLnBrk="1" hangingPunct="1"/>
            <a:endParaRPr lang="en-US" dirty="0">
              <a:latin typeface="Arial" pitchFamily="34" charset="0"/>
            </a:endParaRPr>
          </a:p>
        </p:txBody>
      </p:sp>
    </p:spTree>
    <p:extLst>
      <p:ext uri="{BB962C8B-B14F-4D97-AF65-F5344CB8AC3E}">
        <p14:creationId xmlns:p14="http://schemas.microsoft.com/office/powerpoint/2010/main" val="272843796"/>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3153F4FA-3082-4FF5-88B0-401853D37F82}" type="slidenum">
              <a:rPr lang="en-GB" smtClean="0">
                <a:solidFill>
                  <a:srgbClr val="000000"/>
                </a:solidFill>
                <a:latin typeface="Arial" pitchFamily="34" charset="0"/>
              </a:rPr>
              <a:pPr/>
              <a:t>122</a:t>
            </a:fld>
            <a:endParaRPr lang="en-GB" dirty="0">
              <a:solidFill>
                <a:srgbClr val="000000"/>
              </a:solidFill>
              <a:latin typeface="Arial" pitchFamily="34" charset="0"/>
            </a:endParaRPr>
          </a:p>
        </p:txBody>
      </p:sp>
      <p:sp>
        <p:nvSpPr>
          <p:cNvPr id="38915" name="Rectangle 2"/>
          <p:cNvSpPr>
            <a:spLocks noGrp="1" noRot="1" noChangeAspect="1" noChangeArrowheads="1" noTextEdit="1"/>
          </p:cNvSpPr>
          <p:nvPr>
            <p:ph type="sldImg"/>
          </p:nvPr>
        </p:nvSpPr>
        <p:spPr>
          <a:xfrm>
            <a:off x="-44450" y="422275"/>
            <a:ext cx="7000875" cy="3938588"/>
          </a:xfrm>
          <a:ln/>
        </p:spPr>
      </p:sp>
      <p:sp>
        <p:nvSpPr>
          <p:cNvPr id="38916" name="Rectangle 3"/>
          <p:cNvSpPr>
            <a:spLocks noGrp="1" noChangeArrowheads="1"/>
          </p:cNvSpPr>
          <p:nvPr>
            <p:ph type="body" idx="1"/>
          </p:nvPr>
        </p:nvSpPr>
        <p:spPr>
          <a:xfrm>
            <a:off x="469900" y="4502150"/>
            <a:ext cx="6202363" cy="3973513"/>
          </a:xfrm>
          <a:noFill/>
          <a:ln/>
        </p:spPr>
        <p:txBody>
          <a:bodyPr/>
          <a:lstStyle/>
          <a:p>
            <a:pPr eaLnBrk="1" hangingPunct="1"/>
            <a:endParaRPr lang="en-US" dirty="0">
              <a:latin typeface="Arial" pitchFamily="34" charset="0"/>
            </a:endParaRPr>
          </a:p>
        </p:txBody>
      </p:sp>
    </p:spTree>
    <p:extLst>
      <p:ext uri="{BB962C8B-B14F-4D97-AF65-F5344CB8AC3E}">
        <p14:creationId xmlns:p14="http://schemas.microsoft.com/office/powerpoint/2010/main" val="271406300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2071687F-871C-406D-8C26-7AA03D1170AF}" type="slidenum">
              <a:rPr lang="en-GB" smtClean="0">
                <a:solidFill>
                  <a:srgbClr val="000000"/>
                </a:solidFill>
                <a:latin typeface="Arial" pitchFamily="34" charset="0"/>
              </a:rPr>
              <a:pPr/>
              <a:t>123</a:t>
            </a:fld>
            <a:endParaRPr lang="en-GB" dirty="0">
              <a:solidFill>
                <a:srgbClr val="000000"/>
              </a:solidFill>
              <a:latin typeface="Arial" pitchFamily="34" charset="0"/>
            </a:endParaRPr>
          </a:p>
        </p:txBody>
      </p:sp>
      <p:sp>
        <p:nvSpPr>
          <p:cNvPr id="39939" name="Rectangle 2"/>
          <p:cNvSpPr>
            <a:spLocks noGrp="1" noRot="1" noChangeAspect="1" noChangeArrowheads="1" noTextEdit="1"/>
          </p:cNvSpPr>
          <p:nvPr>
            <p:ph type="sldImg"/>
          </p:nvPr>
        </p:nvSpPr>
        <p:spPr>
          <a:xfrm>
            <a:off x="-49213" y="422275"/>
            <a:ext cx="7000876" cy="3938588"/>
          </a:xfrm>
          <a:ln/>
        </p:spPr>
      </p:sp>
      <p:sp>
        <p:nvSpPr>
          <p:cNvPr id="39940" name="Rectangle 3"/>
          <p:cNvSpPr>
            <a:spLocks noGrp="1" noChangeArrowheads="1"/>
          </p:cNvSpPr>
          <p:nvPr>
            <p:ph type="body" idx="1"/>
          </p:nvPr>
        </p:nvSpPr>
        <p:spPr>
          <a:xfrm>
            <a:off x="531813" y="4360863"/>
            <a:ext cx="6072187" cy="3973512"/>
          </a:xfrm>
          <a:noFill/>
          <a:ln/>
        </p:spPr>
        <p:txBody>
          <a:bodyPr/>
          <a:lstStyle/>
          <a:p>
            <a:pPr eaLnBrk="1" hangingPunct="1"/>
            <a:endParaRPr lang="en-US" sz="1000" dirty="0">
              <a:latin typeface="Arial" pitchFamily="34" charset="0"/>
            </a:endParaRPr>
          </a:p>
        </p:txBody>
      </p:sp>
    </p:spTree>
    <p:extLst>
      <p:ext uri="{BB962C8B-B14F-4D97-AF65-F5344CB8AC3E}">
        <p14:creationId xmlns:p14="http://schemas.microsoft.com/office/powerpoint/2010/main" val="72243399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124</a:t>
            </a:fld>
            <a:endParaRPr lang="en-GB" dirty="0">
              <a:solidFill>
                <a:srgbClr val="000000"/>
              </a:solidFill>
              <a:latin typeface="Arial" pitchFamily="34" charset="0"/>
            </a:endParaRPr>
          </a:p>
        </p:txBody>
      </p:sp>
    </p:spTree>
    <p:extLst>
      <p:ext uri="{BB962C8B-B14F-4D97-AF65-F5344CB8AC3E}">
        <p14:creationId xmlns:p14="http://schemas.microsoft.com/office/powerpoint/2010/main" val="1739411071"/>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xfrm>
            <a:off x="381000" y="685800"/>
            <a:ext cx="6096000" cy="3429000"/>
          </a:xfrm>
          <a:ln/>
        </p:spPr>
      </p:sp>
      <p:sp>
        <p:nvSpPr>
          <p:cNvPr id="41987" name="Notes Placeholder 2"/>
          <p:cNvSpPr>
            <a:spLocks noGrp="1"/>
          </p:cNvSpPr>
          <p:nvPr>
            <p:ph type="body" idx="1"/>
          </p:nvPr>
        </p:nvSpPr>
        <p:spPr>
          <a:noFill/>
          <a:ln/>
        </p:spPr>
        <p:txBody>
          <a:bodyPr/>
          <a:lstStyle/>
          <a:p>
            <a:pPr eaLnBrk="1" hangingPunct="1"/>
            <a:endParaRPr lang="en-US" dirty="0">
              <a:latin typeface="Arial" pitchFamily="34" charset="0"/>
            </a:endParaRPr>
          </a:p>
        </p:txBody>
      </p:sp>
      <p:sp>
        <p:nvSpPr>
          <p:cNvPr id="41988" name="Slide Number Placeholder 3"/>
          <p:cNvSpPr>
            <a:spLocks noGrp="1"/>
          </p:cNvSpPr>
          <p:nvPr>
            <p:ph type="sldNum" sz="quarter" idx="5"/>
          </p:nvPr>
        </p:nvSpPr>
        <p:spPr>
          <a:noFill/>
        </p:spPr>
        <p:txBody>
          <a:bodyPr/>
          <a:lstStyle/>
          <a:p>
            <a:fld id="{36374E07-31D8-42A0-AE56-0F87F2C93D11}" type="slidenum">
              <a:rPr lang="en-GB" smtClean="0">
                <a:latin typeface="Arial" pitchFamily="34" charset="0"/>
              </a:rPr>
              <a:pPr/>
              <a:t>125</a:t>
            </a:fld>
            <a:endParaRPr lang="en-GB" dirty="0">
              <a:latin typeface="Arial" pitchFamily="34" charset="0"/>
            </a:endParaRPr>
          </a:p>
        </p:txBody>
      </p:sp>
    </p:spTree>
    <p:extLst>
      <p:ext uri="{BB962C8B-B14F-4D97-AF65-F5344CB8AC3E}">
        <p14:creationId xmlns:p14="http://schemas.microsoft.com/office/powerpoint/2010/main" val="1237248554"/>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xfrm>
            <a:off x="381000" y="685800"/>
            <a:ext cx="6096000" cy="3429000"/>
          </a:xfrm>
          <a:ln/>
        </p:spPr>
      </p:sp>
      <p:sp>
        <p:nvSpPr>
          <p:cNvPr id="41987" name="Notes Placeholder 2"/>
          <p:cNvSpPr>
            <a:spLocks noGrp="1"/>
          </p:cNvSpPr>
          <p:nvPr>
            <p:ph type="body" idx="1"/>
          </p:nvPr>
        </p:nvSpPr>
        <p:spPr>
          <a:noFill/>
          <a:ln/>
        </p:spPr>
        <p:txBody>
          <a:bodyPr/>
          <a:lstStyle/>
          <a:p>
            <a:pPr eaLnBrk="1" hangingPunct="1"/>
            <a:endParaRPr lang="en-US" dirty="0">
              <a:latin typeface="Arial" pitchFamily="34" charset="0"/>
            </a:endParaRPr>
          </a:p>
        </p:txBody>
      </p:sp>
      <p:sp>
        <p:nvSpPr>
          <p:cNvPr id="41988" name="Slide Number Placeholder 3"/>
          <p:cNvSpPr>
            <a:spLocks noGrp="1"/>
          </p:cNvSpPr>
          <p:nvPr>
            <p:ph type="sldNum" sz="quarter" idx="5"/>
          </p:nvPr>
        </p:nvSpPr>
        <p:spPr>
          <a:noFill/>
        </p:spPr>
        <p:txBody>
          <a:bodyPr/>
          <a:lstStyle/>
          <a:p>
            <a:fld id="{36374E07-31D8-42A0-AE56-0F87F2C93D11}" type="slidenum">
              <a:rPr lang="en-GB" smtClean="0">
                <a:latin typeface="Arial" pitchFamily="34" charset="0"/>
              </a:rPr>
              <a:pPr/>
              <a:t>126</a:t>
            </a:fld>
            <a:endParaRPr lang="en-GB" dirty="0">
              <a:latin typeface="Arial" pitchFamily="34" charset="0"/>
            </a:endParaRPr>
          </a:p>
        </p:txBody>
      </p:sp>
    </p:spTree>
    <p:extLst>
      <p:ext uri="{BB962C8B-B14F-4D97-AF65-F5344CB8AC3E}">
        <p14:creationId xmlns:p14="http://schemas.microsoft.com/office/powerpoint/2010/main" val="406589412"/>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2EB2C48-2C39-344F-9776-DBAC19E817BA}" type="slidenum">
              <a:rPr lang="en-GB" sz="1200"/>
              <a:pPr eaLnBrk="1" hangingPunct="1"/>
              <a:t>128</a:t>
            </a:fld>
            <a:endParaRPr lang="en-GB" sz="1200" dirty="0"/>
          </a:p>
        </p:txBody>
      </p:sp>
      <p:sp>
        <p:nvSpPr>
          <p:cNvPr id="77826" name="Rectangle 2"/>
          <p:cNvSpPr>
            <a:spLocks noGrp="1" noRot="1" noChangeAspect="1" noChangeArrowheads="1" noTextEdit="1"/>
          </p:cNvSpPr>
          <p:nvPr>
            <p:ph type="sldImg"/>
          </p:nvPr>
        </p:nvSpPr>
        <p:spPr>
          <a:xfrm>
            <a:off x="379413" y="684213"/>
            <a:ext cx="6105525" cy="3435350"/>
          </a:xfrm>
          <a:ln/>
        </p:spPr>
      </p:sp>
      <p:sp>
        <p:nvSpPr>
          <p:cNvPr id="77827" name="Rectangle 3"/>
          <p:cNvSpPr>
            <a:spLocks noGrp="1" noChangeArrowheads="1"/>
          </p:cNvSpPr>
          <p:nvPr>
            <p:ph type="body" idx="1"/>
          </p:nvPr>
        </p:nvSpPr>
        <p:spPr>
          <a:xfrm>
            <a:off x="911225" y="4344988"/>
            <a:ext cx="5035550" cy="4114800"/>
          </a:xfrm>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413" tIns="45706" rIns="91413" bIns="45706"/>
          <a:lstStyle/>
          <a:p>
            <a:pPr eaLnBrk="1" hangingPunct="1"/>
            <a:endParaRPr lang="en-US" dirty="0">
              <a:latin typeface="Arial" charset="0"/>
            </a:endParaRPr>
          </a:p>
        </p:txBody>
      </p:sp>
    </p:spTree>
    <p:extLst>
      <p:ext uri="{BB962C8B-B14F-4D97-AF65-F5344CB8AC3E}">
        <p14:creationId xmlns:p14="http://schemas.microsoft.com/office/powerpoint/2010/main" val="4175017437"/>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3153F4FA-3082-4FF5-88B0-401853D37F82}" type="slidenum">
              <a:rPr lang="en-GB" smtClean="0">
                <a:solidFill>
                  <a:srgbClr val="000000"/>
                </a:solidFill>
                <a:latin typeface="Arial" pitchFamily="34" charset="0"/>
              </a:rPr>
              <a:pPr/>
              <a:t>130</a:t>
            </a:fld>
            <a:endParaRPr lang="en-GB" dirty="0">
              <a:solidFill>
                <a:srgbClr val="000000"/>
              </a:solidFill>
              <a:latin typeface="Arial" pitchFamily="34" charset="0"/>
            </a:endParaRPr>
          </a:p>
        </p:txBody>
      </p:sp>
      <p:sp>
        <p:nvSpPr>
          <p:cNvPr id="38915" name="Rectangle 2"/>
          <p:cNvSpPr>
            <a:spLocks noGrp="1" noRot="1" noChangeAspect="1" noChangeArrowheads="1" noTextEdit="1"/>
          </p:cNvSpPr>
          <p:nvPr>
            <p:ph type="sldImg"/>
          </p:nvPr>
        </p:nvSpPr>
        <p:spPr>
          <a:xfrm>
            <a:off x="-44450" y="422275"/>
            <a:ext cx="7000875" cy="3938588"/>
          </a:xfrm>
          <a:ln/>
        </p:spPr>
      </p:sp>
      <p:sp>
        <p:nvSpPr>
          <p:cNvPr id="38916" name="Rectangle 3"/>
          <p:cNvSpPr>
            <a:spLocks noGrp="1" noChangeArrowheads="1"/>
          </p:cNvSpPr>
          <p:nvPr>
            <p:ph type="body" idx="1"/>
          </p:nvPr>
        </p:nvSpPr>
        <p:spPr>
          <a:xfrm>
            <a:off x="469900" y="4502150"/>
            <a:ext cx="6202363" cy="3973513"/>
          </a:xfrm>
          <a:noFill/>
          <a:ln/>
        </p:spPr>
        <p:txBody>
          <a:bodyPr/>
          <a:lstStyle/>
          <a:p>
            <a:pPr eaLnBrk="1" hangingPunct="1"/>
            <a:endParaRPr lang="en-US" dirty="0">
              <a:latin typeface="Arial" pitchFamily="34" charset="0"/>
            </a:endParaRPr>
          </a:p>
        </p:txBody>
      </p:sp>
    </p:spTree>
    <p:extLst>
      <p:ext uri="{BB962C8B-B14F-4D97-AF65-F5344CB8AC3E}">
        <p14:creationId xmlns:p14="http://schemas.microsoft.com/office/powerpoint/2010/main" val="2635900300"/>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noTextEdit="1"/>
          </p:cNvSpPr>
          <p:nvPr>
            <p:ph type="sldImg"/>
          </p:nvPr>
        </p:nvSpPr>
        <p:spPr>
          <a:xfrm>
            <a:off x="-557213" y="679450"/>
            <a:ext cx="7907338" cy="4448175"/>
          </a:xfrm>
          <a:ln/>
        </p:spPr>
      </p:sp>
      <p:sp>
        <p:nvSpPr>
          <p:cNvPr id="3072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dirty="0">
              <a:latin typeface="Times New Roman" charset="0"/>
            </a:endParaRPr>
          </a:p>
        </p:txBody>
      </p:sp>
      <p:sp>
        <p:nvSpPr>
          <p:cNvPr id="3072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500">
                <a:solidFill>
                  <a:schemeClr val="tx1"/>
                </a:solidFill>
                <a:latin typeface="Arial" charset="0"/>
                <a:ea typeface="ＭＳ Ｐゴシック" charset="0"/>
                <a:cs typeface="ＭＳ Ｐゴシック" charset="0"/>
              </a:defRPr>
            </a:lvl1pPr>
            <a:lvl2pPr marL="783589" indent="-301381" eaLnBrk="0" hangingPunct="0">
              <a:defRPr sz="2500">
                <a:solidFill>
                  <a:schemeClr val="tx1"/>
                </a:solidFill>
                <a:latin typeface="Arial" charset="0"/>
                <a:ea typeface="ＭＳ Ｐゴシック" charset="0"/>
              </a:defRPr>
            </a:lvl2pPr>
            <a:lvl3pPr marL="1205522" indent="-241104" eaLnBrk="0" hangingPunct="0">
              <a:defRPr sz="2500">
                <a:solidFill>
                  <a:schemeClr val="tx1"/>
                </a:solidFill>
                <a:latin typeface="Arial" charset="0"/>
                <a:ea typeface="ＭＳ Ｐゴシック" charset="0"/>
              </a:defRPr>
            </a:lvl3pPr>
            <a:lvl4pPr marL="1687731" indent="-241104" eaLnBrk="0" hangingPunct="0">
              <a:defRPr sz="2500">
                <a:solidFill>
                  <a:schemeClr val="tx1"/>
                </a:solidFill>
                <a:latin typeface="Arial" charset="0"/>
                <a:ea typeface="ＭＳ Ｐゴシック" charset="0"/>
              </a:defRPr>
            </a:lvl4pPr>
            <a:lvl5pPr marL="2169940" indent="-241104" eaLnBrk="0" hangingPunct="0">
              <a:defRPr sz="2500">
                <a:solidFill>
                  <a:schemeClr val="tx1"/>
                </a:solidFill>
                <a:latin typeface="Arial" charset="0"/>
                <a:ea typeface="ＭＳ Ｐゴシック" charset="0"/>
              </a:defRPr>
            </a:lvl5pPr>
            <a:lvl6pPr marL="2652149" indent="-241104" eaLnBrk="0" fontAlgn="base" hangingPunct="0">
              <a:spcBef>
                <a:spcPct val="30000"/>
              </a:spcBef>
              <a:spcAft>
                <a:spcPct val="0"/>
              </a:spcAft>
              <a:buClr>
                <a:schemeClr val="tx1"/>
              </a:buClr>
              <a:buFont typeface="Wingdings" charset="0"/>
              <a:defRPr sz="2500">
                <a:solidFill>
                  <a:schemeClr val="tx1"/>
                </a:solidFill>
                <a:latin typeface="Arial" charset="0"/>
                <a:ea typeface="ＭＳ Ｐゴシック" charset="0"/>
              </a:defRPr>
            </a:lvl6pPr>
            <a:lvl7pPr marL="3134357" indent="-241104" eaLnBrk="0" fontAlgn="base" hangingPunct="0">
              <a:spcBef>
                <a:spcPct val="30000"/>
              </a:spcBef>
              <a:spcAft>
                <a:spcPct val="0"/>
              </a:spcAft>
              <a:buClr>
                <a:schemeClr val="tx1"/>
              </a:buClr>
              <a:buFont typeface="Wingdings" charset="0"/>
              <a:defRPr sz="2500">
                <a:solidFill>
                  <a:schemeClr val="tx1"/>
                </a:solidFill>
                <a:latin typeface="Arial" charset="0"/>
                <a:ea typeface="ＭＳ Ｐゴシック" charset="0"/>
              </a:defRPr>
            </a:lvl7pPr>
            <a:lvl8pPr marL="3616566" indent="-241104" eaLnBrk="0" fontAlgn="base" hangingPunct="0">
              <a:spcBef>
                <a:spcPct val="30000"/>
              </a:spcBef>
              <a:spcAft>
                <a:spcPct val="0"/>
              </a:spcAft>
              <a:buClr>
                <a:schemeClr val="tx1"/>
              </a:buClr>
              <a:buFont typeface="Wingdings" charset="0"/>
              <a:defRPr sz="2500">
                <a:solidFill>
                  <a:schemeClr val="tx1"/>
                </a:solidFill>
                <a:latin typeface="Arial" charset="0"/>
                <a:ea typeface="ＭＳ Ｐゴシック" charset="0"/>
              </a:defRPr>
            </a:lvl8pPr>
            <a:lvl9pPr marL="4098775" indent="-241104" eaLnBrk="0" fontAlgn="base" hangingPunct="0">
              <a:spcBef>
                <a:spcPct val="30000"/>
              </a:spcBef>
              <a:spcAft>
                <a:spcPct val="0"/>
              </a:spcAft>
              <a:buClr>
                <a:schemeClr val="tx1"/>
              </a:buClr>
              <a:buFont typeface="Wingdings" charset="0"/>
              <a:defRPr sz="2500">
                <a:solidFill>
                  <a:schemeClr val="tx1"/>
                </a:solidFill>
                <a:latin typeface="Arial" charset="0"/>
                <a:ea typeface="ＭＳ Ｐゴシック" charset="0"/>
              </a:defRPr>
            </a:lvl9pPr>
          </a:lstStyle>
          <a:p>
            <a:pPr eaLnBrk="1" hangingPunct="1"/>
            <a:fld id="{0EAEFE03-CFD4-EA4A-BF88-E11171545ACB}" type="slidenum">
              <a:rPr lang="en-GB" sz="1300"/>
              <a:pPr eaLnBrk="1" hangingPunct="1"/>
              <a:t>133</a:t>
            </a:fld>
            <a:endParaRPr lang="en-GB" sz="1300" dirty="0"/>
          </a:p>
        </p:txBody>
      </p:sp>
    </p:spTree>
    <p:extLst>
      <p:ext uri="{BB962C8B-B14F-4D97-AF65-F5344CB8AC3E}">
        <p14:creationId xmlns:p14="http://schemas.microsoft.com/office/powerpoint/2010/main" val="735442160"/>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8AB74C50-05D9-C24D-B404-AEEC35D4471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fld id="{66B8E341-5817-7840-9903-C69BFAAF41A9}" type="slidenum">
              <a:rPr lang="en-GB" altLang="en-US" sz="1200" smtClean="0"/>
              <a:pPr/>
              <a:t>134</a:t>
            </a:fld>
            <a:endParaRPr lang="en-GB" altLang="en-US" sz="1200" dirty="0"/>
          </a:p>
        </p:txBody>
      </p:sp>
      <p:sp>
        <p:nvSpPr>
          <p:cNvPr id="44035" name="Rectangle 2">
            <a:extLst>
              <a:ext uri="{FF2B5EF4-FFF2-40B4-BE49-F238E27FC236}">
                <a16:creationId xmlns:a16="http://schemas.microsoft.com/office/drawing/2014/main" id="{AE271F6B-2FE4-CA49-BD76-28C7FFDA1A61}"/>
              </a:ext>
            </a:extLst>
          </p:cNvPr>
          <p:cNvSpPr>
            <a:spLocks noGrp="1" noRot="1" noChangeAspect="1" noChangeArrowheads="1" noTextEdit="1"/>
          </p:cNvSpPr>
          <p:nvPr>
            <p:ph type="sldImg"/>
          </p:nvPr>
        </p:nvSpPr>
        <p:spPr>
          <a:xfrm>
            <a:off x="-557213" y="679450"/>
            <a:ext cx="7907338" cy="4448175"/>
          </a:xfrm>
          <a:ln/>
        </p:spPr>
      </p:sp>
      <p:sp>
        <p:nvSpPr>
          <p:cNvPr id="491523" name="Rectangle 3">
            <a:extLst>
              <a:ext uri="{FF2B5EF4-FFF2-40B4-BE49-F238E27FC236}">
                <a16:creationId xmlns:a16="http://schemas.microsoft.com/office/drawing/2014/main" id="{EBA83C41-18B9-492A-B341-D2838EDF3F4B}"/>
              </a:ext>
            </a:extLst>
          </p:cNvPr>
          <p:cNvSpPr>
            <a:spLocks noGrp="1" noChangeArrowheads="1"/>
          </p:cNvSpPr>
          <p:nvPr>
            <p:ph type="body" idx="1"/>
          </p:nvPr>
        </p:nvSpPr>
        <p:spPr/>
        <p:txBody>
          <a:bodyPr/>
          <a:lstStyle/>
          <a:p>
            <a:pPr>
              <a:defRPr/>
            </a:pPr>
            <a:r>
              <a:rPr lang="en-US" dirty="0">
                <a:effectLst>
                  <a:outerShdw blurRad="38100" dist="38100" dir="2700000" algn="tl">
                    <a:srgbClr val="DDDDDD"/>
                  </a:outerShdw>
                </a:effectLst>
                <a:latin typeface="Arial" charset="0"/>
                <a:cs typeface="+mn-cs"/>
              </a:rPr>
              <a:t>This is the BAE Systems version of the lifecycle of a project (for any type of product – goods, services, support…)</a:t>
            </a:r>
          </a:p>
          <a:p>
            <a:pPr>
              <a:defRPr/>
            </a:pPr>
            <a:r>
              <a:rPr lang="en-US" dirty="0">
                <a:effectLst>
                  <a:outerShdw blurRad="38100" dist="38100" dir="2700000" algn="tl">
                    <a:srgbClr val="DDDDDD"/>
                  </a:outerShdw>
                </a:effectLst>
                <a:latin typeface="Arial" charset="0"/>
                <a:cs typeface="+mn-cs"/>
              </a:rPr>
              <a:t>It provides more detail in the phases – for example ‘Design’ is split into Preliminary, Detailed, Development &amp; Integration and System Qualification.  This allows checks to be made at different stages before proceeding to commit resources to the next stage.  Note there are </a:t>
            </a:r>
            <a:r>
              <a:rPr lang="en-US" b="1" dirty="0">
                <a:effectLst>
                  <a:outerShdw blurRad="38100" dist="38100" dir="2700000" algn="tl">
                    <a:srgbClr val="DDDDDD"/>
                  </a:outerShdw>
                </a:effectLst>
                <a:latin typeface="Arial" charset="0"/>
                <a:cs typeface="+mn-cs"/>
              </a:rPr>
              <a:t>13 Phases </a:t>
            </a:r>
            <a:r>
              <a:rPr lang="en-US" dirty="0">
                <a:latin typeface="Arial" charset="0"/>
                <a:cs typeface="+mn-cs"/>
              </a:rPr>
              <a:t>to the generic project lifecycle.  LM01/00 now refers to the Business Winning phases as the Capture Stage and the Contract Execution phases as the Delivery </a:t>
            </a:r>
            <a:r>
              <a:rPr lang="en-US" dirty="0">
                <a:latin typeface="Arial" charset="0"/>
              </a:rPr>
              <a:t>Stage</a:t>
            </a:r>
            <a:r>
              <a:rPr lang="en-US" dirty="0">
                <a:latin typeface="Arial" charset="0"/>
                <a:cs typeface="+mn-cs"/>
              </a:rPr>
              <a:t>. </a:t>
            </a:r>
          </a:p>
        </p:txBody>
      </p:sp>
    </p:spTree>
    <p:extLst>
      <p:ext uri="{BB962C8B-B14F-4D97-AF65-F5344CB8AC3E}">
        <p14:creationId xmlns:p14="http://schemas.microsoft.com/office/powerpoint/2010/main" val="1207418818"/>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Rot="1" noChangeAspect="1" noChangeArrowheads="1" noTextEdit="1"/>
          </p:cNvSpPr>
          <p:nvPr>
            <p:ph type="sldImg"/>
          </p:nvPr>
        </p:nvSpPr>
        <p:spPr>
          <a:xfrm>
            <a:off x="382588" y="685800"/>
            <a:ext cx="6094412" cy="3429000"/>
          </a:xfrm>
          <a:ln/>
        </p:spPr>
      </p:sp>
      <p:sp>
        <p:nvSpPr>
          <p:cNvPr id="147459" name="Rectangle 3"/>
          <p:cNvSpPr>
            <a:spLocks noGrp="1" noChangeArrowheads="1"/>
          </p:cNvSpPr>
          <p:nvPr>
            <p:ph type="body" idx="1"/>
          </p:nvPr>
        </p:nvSpPr>
        <p:spPr>
          <a:xfrm>
            <a:off x="913992" y="4342940"/>
            <a:ext cx="5030018" cy="4114587"/>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GB" dirty="0">
                <a:latin typeface="Arial" charset="0"/>
              </a:rPr>
              <a:t>For engineering, the</a:t>
            </a:r>
            <a:r>
              <a:rPr lang="en-GB" baseline="0" dirty="0">
                <a:latin typeface="Arial" charset="0"/>
              </a:rPr>
              <a:t> Engineering </a:t>
            </a:r>
            <a:r>
              <a:rPr lang="en-GB" dirty="0">
                <a:latin typeface="Arial" charset="0"/>
              </a:rPr>
              <a:t> Lifecycle uses</a:t>
            </a:r>
            <a:r>
              <a:rPr lang="en-GB" baseline="0" dirty="0">
                <a:latin typeface="Arial" charset="0"/>
              </a:rPr>
              <a:t> the same phases but with different designations and activities.  We will go into the detail of these phases and what engineers are required to do in each as we go through the projects.  But their purpose is as shown here (Click for build).  It provides, through independent reviews at the end of each phase, control of the engineering to make sure we are designing what the customer wants.  And through reviews of progress of maturity of the solution, that we are on track to deliver the right solution when the customer wants it.</a:t>
            </a:r>
          </a:p>
          <a:p>
            <a:endParaRPr lang="en-GB" baseline="0" dirty="0">
              <a:latin typeface="Arial" charset="0"/>
            </a:endParaRPr>
          </a:p>
          <a:p>
            <a:r>
              <a:rPr lang="en-GB" baseline="0" dirty="0">
                <a:latin typeface="Arial" charset="0"/>
              </a:rPr>
              <a:t>By having a standard common language to describe the phases of the lifecycle, everyone in the company throughout the world, knows what each other is talking about.  </a:t>
            </a:r>
          </a:p>
          <a:p>
            <a:endParaRPr lang="en-GB" baseline="0" dirty="0">
              <a:latin typeface="Arial" charset="0"/>
            </a:endParaRPr>
          </a:p>
          <a:p>
            <a:r>
              <a:rPr lang="en-GB" baseline="0" dirty="0">
                <a:latin typeface="Arial" charset="0"/>
              </a:rPr>
              <a:t>Fundamentally, it is about identification and control of risk, both technical and commercial.</a:t>
            </a:r>
          </a:p>
        </p:txBody>
      </p:sp>
    </p:spTree>
    <p:extLst>
      <p:ext uri="{BB962C8B-B14F-4D97-AF65-F5344CB8AC3E}">
        <p14:creationId xmlns:p14="http://schemas.microsoft.com/office/powerpoint/2010/main" val="290528109"/>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CEB5790-7414-2B42-B2DF-2F577E745BAB}" type="slidenum">
              <a:rPr lang="en-GB" sz="1200"/>
              <a:pPr eaLnBrk="1" hangingPunct="1"/>
              <a:t>137</a:t>
            </a:fld>
            <a:endParaRPr lang="en-GB" sz="1200" dirty="0"/>
          </a:p>
        </p:txBody>
      </p:sp>
      <p:sp>
        <p:nvSpPr>
          <p:cNvPr id="21506" name="Rectangle 2"/>
          <p:cNvSpPr>
            <a:spLocks noGrp="1" noRot="1" noChangeAspect="1" noChangeArrowheads="1" noTextEdit="1"/>
          </p:cNvSpPr>
          <p:nvPr>
            <p:ph type="sldImg"/>
          </p:nvPr>
        </p:nvSpPr>
        <p:spPr>
          <a:xfrm>
            <a:off x="-557213" y="679450"/>
            <a:ext cx="7907338" cy="4448175"/>
          </a:xfrm>
          <a:ln/>
        </p:spPr>
      </p:sp>
      <p:sp>
        <p:nvSpPr>
          <p:cNvPr id="2150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dirty="0"/>
              <a:t>A quick reminder – we introduced the concept of the Engineering Lifecycle and used an example appropriate for a Product Development project</a:t>
            </a:r>
          </a:p>
          <a:p>
            <a:endParaRPr lang="en-US" dirty="0"/>
          </a:p>
        </p:txBody>
      </p:sp>
    </p:spTree>
    <p:extLst>
      <p:ext uri="{BB962C8B-B14F-4D97-AF65-F5344CB8AC3E}">
        <p14:creationId xmlns:p14="http://schemas.microsoft.com/office/powerpoint/2010/main" val="20774152"/>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5602B155-2C1E-2D45-8F60-5B7AE44533F7}" type="slidenum">
              <a:rPr lang="en-GB" altLang="en-US">
                <a:latin typeface="Times New Roman" charset="0"/>
              </a:rPr>
              <a:pPr/>
              <a:t>138</a:t>
            </a:fld>
            <a:endParaRPr lang="en-GB" altLang="en-US" dirty="0">
              <a:latin typeface="Times New Roman" charset="0"/>
            </a:endParaRPr>
          </a:p>
        </p:txBody>
      </p:sp>
      <p:sp>
        <p:nvSpPr>
          <p:cNvPr id="39939" name="Rectangle 4098"/>
          <p:cNvSpPr>
            <a:spLocks noGrp="1" noRot="1" noChangeAspect="1" noChangeArrowheads="1" noTextEdit="1"/>
          </p:cNvSpPr>
          <p:nvPr>
            <p:ph type="sldImg"/>
          </p:nvPr>
        </p:nvSpPr>
        <p:spPr>
          <a:xfrm>
            <a:off x="-557213" y="679450"/>
            <a:ext cx="7907338" cy="4448175"/>
          </a:xfrm>
          <a:ln/>
        </p:spPr>
      </p:sp>
      <p:sp>
        <p:nvSpPr>
          <p:cNvPr id="39940" name="Rectangle 4099"/>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GB" altLang="en-US" sz="1000" dirty="0">
                <a:latin typeface="Arial" pitchFamily="34" charset="0"/>
              </a:rPr>
              <a:t>Animated – </a:t>
            </a:r>
            <a:r>
              <a:rPr lang="en-GB" altLang="en-US" sz="1400" b="1" dirty="0">
                <a:latin typeface="Arial" pitchFamily="34" charset="0"/>
              </a:rPr>
              <a:t>Mention additional supporting notes in pack</a:t>
            </a:r>
            <a:endParaRPr lang="en-GB" altLang="en-US" sz="1000" dirty="0">
              <a:latin typeface="Arial" pitchFamily="34" charset="0"/>
            </a:endParaRP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The lifecycle of a product. From cradle to grave (or lust to dust!).</a:t>
            </a: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Firstly, for a product, there is a lifecycle that is divided-up into stages.  This covers the period of activity from the twinkle in the designer’s eye, through to the removal of the product from service, and the associated activities to remove any legacy of hardware, tooling, contractual obligations, etc.  The timescale of the lifecycle can vary from 10 to 50 years, dependent on the product and market.</a:t>
            </a: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Secondly, during this period of time, there are some significant milestones to be achieved</a:t>
            </a: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Thirdly, there are some review points that are aligned to these milestones, in order to check that the required activities are being completed</a:t>
            </a:r>
          </a:p>
          <a:p>
            <a:pPr eaLnBrk="1" hangingPunct="1">
              <a:defRPr/>
            </a:pPr>
            <a:endParaRPr lang="en-GB" altLang="en-US" sz="1000" dirty="0">
              <a:latin typeface="Arial" pitchFamily="34" charset="0"/>
            </a:endParaRPr>
          </a:p>
          <a:p>
            <a:pPr eaLnBrk="1" hangingPunct="1">
              <a:defRPr/>
            </a:pPr>
            <a:r>
              <a:rPr lang="en-GB" altLang="en-US" sz="1000" dirty="0">
                <a:latin typeface="Arial" pitchFamily="34" charset="0"/>
              </a:rPr>
              <a:t>[The next slides in the handouts identify the STAGE descriptions]</a:t>
            </a:r>
          </a:p>
        </p:txBody>
      </p:sp>
    </p:spTree>
    <p:extLst>
      <p:ext uri="{BB962C8B-B14F-4D97-AF65-F5344CB8AC3E}">
        <p14:creationId xmlns:p14="http://schemas.microsoft.com/office/powerpoint/2010/main" val="1290836203"/>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FC556D38-F4CC-2045-86B4-75A4AD1344C1}" type="slidenum">
              <a:rPr lang="en-GB"/>
              <a:pPr eaLnBrk="1" hangingPunct="1"/>
              <a:t>140</a:t>
            </a:fld>
            <a:endParaRPr lang="en-GB"/>
          </a:p>
        </p:txBody>
      </p:sp>
      <p:sp>
        <p:nvSpPr>
          <p:cNvPr id="27650" name="Rectangle 2"/>
          <p:cNvSpPr>
            <a:spLocks noGrp="1" noRot="1" noChangeAspect="1" noChangeArrowheads="1" noTextEdit="1"/>
          </p:cNvSpPr>
          <p:nvPr>
            <p:ph type="sldImg"/>
          </p:nvPr>
        </p:nvSpPr>
        <p:spPr>
          <a:xfrm>
            <a:off x="384175" y="687388"/>
            <a:ext cx="6091238" cy="3427412"/>
          </a:xfrm>
          <a:ln/>
        </p:spPr>
      </p:sp>
      <p:sp>
        <p:nvSpPr>
          <p:cNvPr id="27651" name="Rectangle 3"/>
          <p:cNvSpPr>
            <a:spLocks noChangeArrowheads="1"/>
          </p:cNvSpPr>
          <p:nvPr/>
        </p:nvSpPr>
        <p:spPr bwMode="auto">
          <a:xfrm>
            <a:off x="911225" y="4332288"/>
            <a:ext cx="5243513" cy="55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7652" name="Rectangle 4"/>
          <p:cNvSpPr>
            <a:spLocks noChangeArrowheads="1"/>
          </p:cNvSpPr>
          <p:nvPr/>
        </p:nvSpPr>
        <p:spPr bwMode="auto">
          <a:xfrm>
            <a:off x="990600" y="4530725"/>
            <a:ext cx="1347788"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300">
                <a:solidFill>
                  <a:srgbClr val="000000"/>
                </a:solidFill>
                <a:latin typeface="Times New Roman" charset="0"/>
              </a:rPr>
              <a:t>THE RECKONING</a:t>
            </a:r>
            <a:endParaRPr lang="en-GB" sz="2000" b="1">
              <a:latin typeface="Times New Roman" charset="0"/>
            </a:endParaRPr>
          </a:p>
        </p:txBody>
      </p:sp>
      <p:sp>
        <p:nvSpPr>
          <p:cNvPr id="27653" name="Rectangle 5"/>
          <p:cNvSpPr>
            <a:spLocks noChangeArrowheads="1"/>
          </p:cNvSpPr>
          <p:nvPr/>
        </p:nvSpPr>
        <p:spPr bwMode="auto">
          <a:xfrm>
            <a:off x="1406525" y="4968875"/>
            <a:ext cx="4286250" cy="633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27654" name="Rectangle 6"/>
          <p:cNvSpPr>
            <a:spLocks noChangeArrowheads="1"/>
          </p:cNvSpPr>
          <p:nvPr/>
        </p:nvSpPr>
        <p:spPr bwMode="auto">
          <a:xfrm>
            <a:off x="1485900" y="5000625"/>
            <a:ext cx="49213"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5" name="Rectangle 7"/>
          <p:cNvSpPr>
            <a:spLocks noChangeArrowheads="1"/>
          </p:cNvSpPr>
          <p:nvPr/>
        </p:nvSpPr>
        <p:spPr bwMode="auto">
          <a:xfrm>
            <a:off x="1541463" y="4997450"/>
            <a:ext cx="1704975"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Review the answer sheet.</a:t>
            </a:r>
            <a:endParaRPr lang="en-GB" sz="2000" b="1">
              <a:latin typeface="Times New Roman" charset="0"/>
            </a:endParaRPr>
          </a:p>
        </p:txBody>
      </p:sp>
      <p:sp>
        <p:nvSpPr>
          <p:cNvPr id="27656" name="Rectangle 8"/>
          <p:cNvSpPr>
            <a:spLocks noChangeArrowheads="1"/>
          </p:cNvSpPr>
          <p:nvPr/>
        </p:nvSpPr>
        <p:spPr bwMode="auto">
          <a:xfrm>
            <a:off x="1485900" y="5146675"/>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7" name="Rectangle 9"/>
          <p:cNvSpPr>
            <a:spLocks noChangeArrowheads="1"/>
          </p:cNvSpPr>
          <p:nvPr/>
        </p:nvSpPr>
        <p:spPr bwMode="auto">
          <a:xfrm>
            <a:off x="1543050" y="5145088"/>
            <a:ext cx="392430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Give yourself one point for each correct individual answer.</a:t>
            </a:r>
            <a:endParaRPr lang="en-GB" sz="2000" b="1">
              <a:latin typeface="Times New Roman" charset="0"/>
            </a:endParaRPr>
          </a:p>
        </p:txBody>
      </p:sp>
      <p:sp>
        <p:nvSpPr>
          <p:cNvPr id="27658" name="Rectangle 10"/>
          <p:cNvSpPr>
            <a:spLocks noChangeArrowheads="1"/>
          </p:cNvSpPr>
          <p:nvPr/>
        </p:nvSpPr>
        <p:spPr bwMode="auto">
          <a:xfrm>
            <a:off x="1485900" y="5294313"/>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59" name="Rectangle 11"/>
          <p:cNvSpPr>
            <a:spLocks noChangeArrowheads="1"/>
          </p:cNvSpPr>
          <p:nvPr/>
        </p:nvSpPr>
        <p:spPr bwMode="auto">
          <a:xfrm>
            <a:off x="1539875" y="5291138"/>
            <a:ext cx="164306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Score the group answer.</a:t>
            </a:r>
            <a:endParaRPr lang="en-GB" sz="2000" b="1">
              <a:latin typeface="Times New Roman" charset="0"/>
            </a:endParaRPr>
          </a:p>
        </p:txBody>
      </p:sp>
      <p:sp>
        <p:nvSpPr>
          <p:cNvPr id="27660" name="Rectangle 12"/>
          <p:cNvSpPr>
            <a:spLocks noChangeArrowheads="1"/>
          </p:cNvSpPr>
          <p:nvPr/>
        </p:nvSpPr>
        <p:spPr bwMode="auto">
          <a:xfrm>
            <a:off x="1485900" y="5441950"/>
            <a:ext cx="49213"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a:solidFill>
                  <a:srgbClr val="00CC99"/>
                </a:solidFill>
              </a:rPr>
              <a:t>•</a:t>
            </a:r>
            <a:endParaRPr lang="en-GB" sz="2000" b="1">
              <a:latin typeface="Times New Roman" charset="0"/>
            </a:endParaRPr>
          </a:p>
        </p:txBody>
      </p:sp>
      <p:sp>
        <p:nvSpPr>
          <p:cNvPr id="27661" name="Rectangle 13"/>
          <p:cNvSpPr>
            <a:spLocks noChangeArrowheads="1"/>
          </p:cNvSpPr>
          <p:nvPr/>
        </p:nvSpPr>
        <p:spPr bwMode="auto">
          <a:xfrm>
            <a:off x="1546225" y="5438775"/>
            <a:ext cx="1930400" cy="15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1100" b="1">
                <a:solidFill>
                  <a:srgbClr val="000000"/>
                </a:solidFill>
              </a:rPr>
              <a:t>Complete the following chart</a:t>
            </a:r>
            <a:endParaRPr lang="en-GB" sz="2000" b="1">
              <a:latin typeface="Times New Roman" charset="0"/>
            </a:endParaRPr>
          </a:p>
        </p:txBody>
      </p:sp>
      <p:grpSp>
        <p:nvGrpSpPr>
          <p:cNvPr id="27662" name="Group 14"/>
          <p:cNvGrpSpPr>
            <a:grpSpLocks/>
          </p:cNvGrpSpPr>
          <p:nvPr/>
        </p:nvGrpSpPr>
        <p:grpSpPr bwMode="auto">
          <a:xfrm>
            <a:off x="1654175" y="5959475"/>
            <a:ext cx="3105150" cy="1041400"/>
            <a:chOff x="1032" y="4077"/>
            <a:chExt cx="1938" cy="712"/>
          </a:xfrm>
        </p:grpSpPr>
        <p:grpSp>
          <p:nvGrpSpPr>
            <p:cNvPr id="27664" name="Group 15"/>
            <p:cNvGrpSpPr>
              <a:grpSpLocks/>
            </p:cNvGrpSpPr>
            <p:nvPr/>
          </p:nvGrpSpPr>
          <p:grpSpPr bwMode="auto">
            <a:xfrm>
              <a:off x="1032" y="4077"/>
              <a:ext cx="1938" cy="472"/>
              <a:chOff x="1032" y="4077"/>
              <a:chExt cx="1938" cy="472"/>
            </a:xfrm>
          </p:grpSpPr>
          <p:sp>
            <p:nvSpPr>
              <p:cNvPr id="27848" name="Rectangle 16"/>
              <p:cNvSpPr>
                <a:spLocks noChangeArrowheads="1"/>
              </p:cNvSpPr>
              <p:nvPr/>
            </p:nvSpPr>
            <p:spPr bwMode="auto">
              <a:xfrm>
                <a:off x="1883"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A</a:t>
                </a:r>
                <a:endParaRPr lang="en-GB" sz="2000" b="1">
                  <a:latin typeface="Times New Roman" charset="0"/>
                </a:endParaRPr>
              </a:p>
            </p:txBody>
          </p:sp>
          <p:sp>
            <p:nvSpPr>
              <p:cNvPr id="27849" name="Rectangle 17"/>
              <p:cNvSpPr>
                <a:spLocks noChangeArrowheads="1"/>
              </p:cNvSpPr>
              <p:nvPr/>
            </p:nvSpPr>
            <p:spPr bwMode="auto">
              <a:xfrm>
                <a:off x="2109"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B</a:t>
                </a:r>
                <a:endParaRPr lang="en-GB" sz="2000" b="1">
                  <a:latin typeface="Times New Roman" charset="0"/>
                </a:endParaRPr>
              </a:p>
            </p:txBody>
          </p:sp>
          <p:sp>
            <p:nvSpPr>
              <p:cNvPr id="27850" name="Rectangle 18"/>
              <p:cNvSpPr>
                <a:spLocks noChangeArrowheads="1"/>
              </p:cNvSpPr>
              <p:nvPr/>
            </p:nvSpPr>
            <p:spPr bwMode="auto">
              <a:xfrm>
                <a:off x="2334" y="4081"/>
                <a:ext cx="112"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C</a:t>
                </a:r>
                <a:endParaRPr lang="en-GB" sz="2000" b="1">
                  <a:latin typeface="Times New Roman" charset="0"/>
                </a:endParaRPr>
              </a:p>
            </p:txBody>
          </p:sp>
          <p:sp>
            <p:nvSpPr>
              <p:cNvPr id="27851" name="Rectangle 19"/>
              <p:cNvSpPr>
                <a:spLocks noChangeArrowheads="1"/>
              </p:cNvSpPr>
              <p:nvPr/>
            </p:nvSpPr>
            <p:spPr bwMode="auto">
              <a:xfrm>
                <a:off x="2560" y="4081"/>
                <a:ext cx="112"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D</a:t>
                </a:r>
                <a:endParaRPr lang="en-GB" sz="2000" b="1">
                  <a:latin typeface="Times New Roman" charset="0"/>
                </a:endParaRPr>
              </a:p>
            </p:txBody>
          </p:sp>
          <p:sp>
            <p:nvSpPr>
              <p:cNvPr id="27852" name="Rectangle 20"/>
              <p:cNvSpPr>
                <a:spLocks noChangeArrowheads="1"/>
              </p:cNvSpPr>
              <p:nvPr/>
            </p:nvSpPr>
            <p:spPr bwMode="auto">
              <a:xfrm>
                <a:off x="2785" y="4081"/>
                <a:ext cx="109" cy="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Gp E</a:t>
                </a:r>
                <a:endParaRPr lang="en-GB" sz="2000" b="1">
                  <a:latin typeface="Times New Roman" charset="0"/>
                </a:endParaRPr>
              </a:p>
            </p:txBody>
          </p:sp>
          <p:sp>
            <p:nvSpPr>
              <p:cNvPr id="27853" name="Rectangle 21"/>
              <p:cNvSpPr>
                <a:spLocks noChangeArrowheads="1"/>
              </p:cNvSpPr>
              <p:nvPr/>
            </p:nvSpPr>
            <p:spPr bwMode="auto">
              <a:xfrm>
                <a:off x="1032"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54" name="Line 22"/>
              <p:cNvSpPr>
                <a:spLocks noChangeShapeType="1"/>
              </p:cNvSpPr>
              <p:nvPr/>
            </p:nvSpPr>
            <p:spPr bwMode="auto">
              <a:xfrm>
                <a:off x="1032"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5" name="Line 23"/>
              <p:cNvSpPr>
                <a:spLocks noChangeShapeType="1"/>
              </p:cNvSpPr>
              <p:nvPr/>
            </p:nvSpPr>
            <p:spPr bwMode="auto">
              <a:xfrm>
                <a:off x="1032"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6" name="Rectangle 24"/>
              <p:cNvSpPr>
                <a:spLocks noChangeArrowheads="1"/>
              </p:cNvSpPr>
              <p:nvPr/>
            </p:nvSpPr>
            <p:spPr bwMode="auto">
              <a:xfrm>
                <a:off x="1032"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57" name="Line 25"/>
              <p:cNvSpPr>
                <a:spLocks noChangeShapeType="1"/>
              </p:cNvSpPr>
              <p:nvPr/>
            </p:nvSpPr>
            <p:spPr bwMode="auto">
              <a:xfrm>
                <a:off x="1032"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8" name="Line 26"/>
              <p:cNvSpPr>
                <a:spLocks noChangeShapeType="1"/>
              </p:cNvSpPr>
              <p:nvPr/>
            </p:nvSpPr>
            <p:spPr bwMode="auto">
              <a:xfrm>
                <a:off x="1032"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59" name="Rectangle 27"/>
              <p:cNvSpPr>
                <a:spLocks noChangeArrowheads="1"/>
              </p:cNvSpPr>
              <p:nvPr/>
            </p:nvSpPr>
            <p:spPr bwMode="auto">
              <a:xfrm>
                <a:off x="1034" y="407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0" name="Line 28"/>
              <p:cNvSpPr>
                <a:spLocks noChangeShapeType="1"/>
              </p:cNvSpPr>
              <p:nvPr/>
            </p:nvSpPr>
            <p:spPr bwMode="auto">
              <a:xfrm>
                <a:off x="1034" y="407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1" name="Rectangle 29"/>
              <p:cNvSpPr>
                <a:spLocks noChangeArrowheads="1"/>
              </p:cNvSpPr>
              <p:nvPr/>
            </p:nvSpPr>
            <p:spPr bwMode="auto">
              <a:xfrm>
                <a:off x="1830"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2" name="Line 30"/>
              <p:cNvSpPr>
                <a:spLocks noChangeShapeType="1"/>
              </p:cNvSpPr>
              <p:nvPr/>
            </p:nvSpPr>
            <p:spPr bwMode="auto">
              <a:xfrm>
                <a:off x="1830"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3" name="Line 31"/>
              <p:cNvSpPr>
                <a:spLocks noChangeShapeType="1"/>
              </p:cNvSpPr>
              <p:nvPr/>
            </p:nvSpPr>
            <p:spPr bwMode="auto">
              <a:xfrm>
                <a:off x="1830"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4" name="Rectangle 32"/>
              <p:cNvSpPr>
                <a:spLocks noChangeArrowheads="1"/>
              </p:cNvSpPr>
              <p:nvPr/>
            </p:nvSpPr>
            <p:spPr bwMode="auto">
              <a:xfrm>
                <a:off x="1832"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5" name="Line 33"/>
              <p:cNvSpPr>
                <a:spLocks noChangeShapeType="1"/>
              </p:cNvSpPr>
              <p:nvPr/>
            </p:nvSpPr>
            <p:spPr bwMode="auto">
              <a:xfrm>
                <a:off x="1832"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6" name="Rectangle 34"/>
              <p:cNvSpPr>
                <a:spLocks noChangeArrowheads="1"/>
              </p:cNvSpPr>
              <p:nvPr/>
            </p:nvSpPr>
            <p:spPr bwMode="auto">
              <a:xfrm>
                <a:off x="2055"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67" name="Line 35"/>
              <p:cNvSpPr>
                <a:spLocks noChangeShapeType="1"/>
              </p:cNvSpPr>
              <p:nvPr/>
            </p:nvSpPr>
            <p:spPr bwMode="auto">
              <a:xfrm>
                <a:off x="2055"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8" name="Line 36"/>
              <p:cNvSpPr>
                <a:spLocks noChangeShapeType="1"/>
              </p:cNvSpPr>
              <p:nvPr/>
            </p:nvSpPr>
            <p:spPr bwMode="auto">
              <a:xfrm>
                <a:off x="2055"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69" name="Rectangle 37"/>
              <p:cNvSpPr>
                <a:spLocks noChangeArrowheads="1"/>
              </p:cNvSpPr>
              <p:nvPr/>
            </p:nvSpPr>
            <p:spPr bwMode="auto">
              <a:xfrm>
                <a:off x="2057" y="407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0" name="Line 38"/>
              <p:cNvSpPr>
                <a:spLocks noChangeShapeType="1"/>
              </p:cNvSpPr>
              <p:nvPr/>
            </p:nvSpPr>
            <p:spPr bwMode="auto">
              <a:xfrm>
                <a:off x="2057" y="407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1" name="Rectangle 39"/>
              <p:cNvSpPr>
                <a:spLocks noChangeArrowheads="1"/>
              </p:cNvSpPr>
              <p:nvPr/>
            </p:nvSpPr>
            <p:spPr bwMode="auto">
              <a:xfrm>
                <a:off x="2281"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2" name="Line 40"/>
              <p:cNvSpPr>
                <a:spLocks noChangeShapeType="1"/>
              </p:cNvSpPr>
              <p:nvPr/>
            </p:nvSpPr>
            <p:spPr bwMode="auto">
              <a:xfrm>
                <a:off x="2281"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3" name="Line 41"/>
              <p:cNvSpPr>
                <a:spLocks noChangeShapeType="1"/>
              </p:cNvSpPr>
              <p:nvPr/>
            </p:nvSpPr>
            <p:spPr bwMode="auto">
              <a:xfrm>
                <a:off x="2281"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4" name="Rectangle 42"/>
              <p:cNvSpPr>
                <a:spLocks noChangeArrowheads="1"/>
              </p:cNvSpPr>
              <p:nvPr/>
            </p:nvSpPr>
            <p:spPr bwMode="auto">
              <a:xfrm>
                <a:off x="2283"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5" name="Line 43"/>
              <p:cNvSpPr>
                <a:spLocks noChangeShapeType="1"/>
              </p:cNvSpPr>
              <p:nvPr/>
            </p:nvSpPr>
            <p:spPr bwMode="auto">
              <a:xfrm>
                <a:off x="2283"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6" name="Rectangle 44"/>
              <p:cNvSpPr>
                <a:spLocks noChangeArrowheads="1"/>
              </p:cNvSpPr>
              <p:nvPr/>
            </p:nvSpPr>
            <p:spPr bwMode="auto">
              <a:xfrm>
                <a:off x="2506"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77" name="Line 45"/>
              <p:cNvSpPr>
                <a:spLocks noChangeShapeType="1"/>
              </p:cNvSpPr>
              <p:nvPr/>
            </p:nvSpPr>
            <p:spPr bwMode="auto">
              <a:xfrm>
                <a:off x="2506"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8" name="Line 46"/>
              <p:cNvSpPr>
                <a:spLocks noChangeShapeType="1"/>
              </p:cNvSpPr>
              <p:nvPr/>
            </p:nvSpPr>
            <p:spPr bwMode="auto">
              <a:xfrm>
                <a:off x="2506"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79" name="Rectangle 47"/>
              <p:cNvSpPr>
                <a:spLocks noChangeArrowheads="1"/>
              </p:cNvSpPr>
              <p:nvPr/>
            </p:nvSpPr>
            <p:spPr bwMode="auto">
              <a:xfrm>
                <a:off x="2508" y="407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0" name="Line 48"/>
              <p:cNvSpPr>
                <a:spLocks noChangeShapeType="1"/>
              </p:cNvSpPr>
              <p:nvPr/>
            </p:nvSpPr>
            <p:spPr bwMode="auto">
              <a:xfrm>
                <a:off x="2508" y="407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1" name="Rectangle 49"/>
              <p:cNvSpPr>
                <a:spLocks noChangeArrowheads="1"/>
              </p:cNvSpPr>
              <p:nvPr/>
            </p:nvSpPr>
            <p:spPr bwMode="auto">
              <a:xfrm>
                <a:off x="2731"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2" name="Line 50"/>
              <p:cNvSpPr>
                <a:spLocks noChangeShapeType="1"/>
              </p:cNvSpPr>
              <p:nvPr/>
            </p:nvSpPr>
            <p:spPr bwMode="auto">
              <a:xfrm>
                <a:off x="2731"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3" name="Line 51"/>
              <p:cNvSpPr>
                <a:spLocks noChangeShapeType="1"/>
              </p:cNvSpPr>
              <p:nvPr/>
            </p:nvSpPr>
            <p:spPr bwMode="auto">
              <a:xfrm>
                <a:off x="2731"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4" name="Rectangle 52"/>
              <p:cNvSpPr>
                <a:spLocks noChangeArrowheads="1"/>
              </p:cNvSpPr>
              <p:nvPr/>
            </p:nvSpPr>
            <p:spPr bwMode="auto">
              <a:xfrm>
                <a:off x="2733" y="407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5" name="Line 53"/>
              <p:cNvSpPr>
                <a:spLocks noChangeShapeType="1"/>
              </p:cNvSpPr>
              <p:nvPr/>
            </p:nvSpPr>
            <p:spPr bwMode="auto">
              <a:xfrm>
                <a:off x="2733" y="407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6" name="Rectangle 54"/>
              <p:cNvSpPr>
                <a:spLocks noChangeArrowheads="1"/>
              </p:cNvSpPr>
              <p:nvPr/>
            </p:nvSpPr>
            <p:spPr bwMode="auto">
              <a:xfrm>
                <a:off x="2968"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87" name="Line 55"/>
              <p:cNvSpPr>
                <a:spLocks noChangeShapeType="1"/>
              </p:cNvSpPr>
              <p:nvPr/>
            </p:nvSpPr>
            <p:spPr bwMode="auto">
              <a:xfrm>
                <a:off x="2968"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8" name="Line 56"/>
              <p:cNvSpPr>
                <a:spLocks noChangeShapeType="1"/>
              </p:cNvSpPr>
              <p:nvPr/>
            </p:nvSpPr>
            <p:spPr bwMode="auto">
              <a:xfrm>
                <a:off x="2968"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89" name="Rectangle 57"/>
              <p:cNvSpPr>
                <a:spLocks noChangeArrowheads="1"/>
              </p:cNvSpPr>
              <p:nvPr/>
            </p:nvSpPr>
            <p:spPr bwMode="auto">
              <a:xfrm>
                <a:off x="2968" y="407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0" name="Line 58"/>
              <p:cNvSpPr>
                <a:spLocks noChangeShapeType="1"/>
              </p:cNvSpPr>
              <p:nvPr/>
            </p:nvSpPr>
            <p:spPr bwMode="auto">
              <a:xfrm>
                <a:off x="2968" y="407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1" name="Line 59"/>
              <p:cNvSpPr>
                <a:spLocks noChangeShapeType="1"/>
              </p:cNvSpPr>
              <p:nvPr/>
            </p:nvSpPr>
            <p:spPr bwMode="auto">
              <a:xfrm>
                <a:off x="2968" y="407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2" name="Rectangle 60"/>
              <p:cNvSpPr>
                <a:spLocks noChangeArrowheads="1"/>
              </p:cNvSpPr>
              <p:nvPr/>
            </p:nvSpPr>
            <p:spPr bwMode="auto">
              <a:xfrm>
                <a:off x="1032"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3" name="Line 61"/>
              <p:cNvSpPr>
                <a:spLocks noChangeShapeType="1"/>
              </p:cNvSpPr>
              <p:nvPr/>
            </p:nvSpPr>
            <p:spPr bwMode="auto">
              <a:xfrm>
                <a:off x="1032"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4" name="Rectangle 62"/>
              <p:cNvSpPr>
                <a:spLocks noChangeArrowheads="1"/>
              </p:cNvSpPr>
              <p:nvPr/>
            </p:nvSpPr>
            <p:spPr bwMode="auto">
              <a:xfrm>
                <a:off x="1830"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5" name="Line 63"/>
              <p:cNvSpPr>
                <a:spLocks noChangeShapeType="1"/>
              </p:cNvSpPr>
              <p:nvPr/>
            </p:nvSpPr>
            <p:spPr bwMode="auto">
              <a:xfrm>
                <a:off x="1830"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6" name="Rectangle 64"/>
              <p:cNvSpPr>
                <a:spLocks noChangeArrowheads="1"/>
              </p:cNvSpPr>
              <p:nvPr/>
            </p:nvSpPr>
            <p:spPr bwMode="auto">
              <a:xfrm>
                <a:off x="2055"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7" name="Line 65"/>
              <p:cNvSpPr>
                <a:spLocks noChangeShapeType="1"/>
              </p:cNvSpPr>
              <p:nvPr/>
            </p:nvSpPr>
            <p:spPr bwMode="auto">
              <a:xfrm>
                <a:off x="2055"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98" name="Rectangle 66"/>
              <p:cNvSpPr>
                <a:spLocks noChangeArrowheads="1"/>
              </p:cNvSpPr>
              <p:nvPr/>
            </p:nvSpPr>
            <p:spPr bwMode="auto">
              <a:xfrm>
                <a:off x="2281"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99" name="Line 67"/>
              <p:cNvSpPr>
                <a:spLocks noChangeShapeType="1"/>
              </p:cNvSpPr>
              <p:nvPr/>
            </p:nvSpPr>
            <p:spPr bwMode="auto">
              <a:xfrm>
                <a:off x="2281"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0" name="Rectangle 68"/>
              <p:cNvSpPr>
                <a:spLocks noChangeArrowheads="1"/>
              </p:cNvSpPr>
              <p:nvPr/>
            </p:nvSpPr>
            <p:spPr bwMode="auto">
              <a:xfrm>
                <a:off x="2506"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1" name="Line 69"/>
              <p:cNvSpPr>
                <a:spLocks noChangeShapeType="1"/>
              </p:cNvSpPr>
              <p:nvPr/>
            </p:nvSpPr>
            <p:spPr bwMode="auto">
              <a:xfrm>
                <a:off x="2506"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2" name="Rectangle 70"/>
              <p:cNvSpPr>
                <a:spLocks noChangeArrowheads="1"/>
              </p:cNvSpPr>
              <p:nvPr/>
            </p:nvSpPr>
            <p:spPr bwMode="auto">
              <a:xfrm>
                <a:off x="2731"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3" name="Line 71"/>
              <p:cNvSpPr>
                <a:spLocks noChangeShapeType="1"/>
              </p:cNvSpPr>
              <p:nvPr/>
            </p:nvSpPr>
            <p:spPr bwMode="auto">
              <a:xfrm>
                <a:off x="2731"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4" name="Rectangle 72"/>
              <p:cNvSpPr>
                <a:spLocks noChangeArrowheads="1"/>
              </p:cNvSpPr>
              <p:nvPr/>
            </p:nvSpPr>
            <p:spPr bwMode="auto">
              <a:xfrm>
                <a:off x="2968" y="4079"/>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5" name="Line 73"/>
              <p:cNvSpPr>
                <a:spLocks noChangeShapeType="1"/>
              </p:cNvSpPr>
              <p:nvPr/>
            </p:nvSpPr>
            <p:spPr bwMode="auto">
              <a:xfrm>
                <a:off x="2968" y="4079"/>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6" name="Rectangle 74"/>
              <p:cNvSpPr>
                <a:spLocks noChangeArrowheads="1"/>
              </p:cNvSpPr>
              <p:nvPr/>
            </p:nvSpPr>
            <p:spPr bwMode="auto">
              <a:xfrm>
                <a:off x="1131" y="4199"/>
                <a:ext cx="466"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Best Individual Score:</a:t>
                </a:r>
                <a:endParaRPr lang="en-GB" sz="2000" b="1">
                  <a:latin typeface="Times New Roman" charset="0"/>
                </a:endParaRPr>
              </a:p>
            </p:txBody>
          </p:sp>
          <p:sp>
            <p:nvSpPr>
              <p:cNvPr id="27907" name="Rectangle 75"/>
              <p:cNvSpPr>
                <a:spLocks noChangeArrowheads="1"/>
              </p:cNvSpPr>
              <p:nvPr/>
            </p:nvSpPr>
            <p:spPr bwMode="auto">
              <a:xfrm>
                <a:off x="1032"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08" name="Line 76"/>
              <p:cNvSpPr>
                <a:spLocks noChangeShapeType="1"/>
              </p:cNvSpPr>
              <p:nvPr/>
            </p:nvSpPr>
            <p:spPr bwMode="auto">
              <a:xfrm>
                <a:off x="1032"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09" name="Line 77"/>
              <p:cNvSpPr>
                <a:spLocks noChangeShapeType="1"/>
              </p:cNvSpPr>
              <p:nvPr/>
            </p:nvSpPr>
            <p:spPr bwMode="auto">
              <a:xfrm>
                <a:off x="1032"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0" name="Rectangle 78"/>
              <p:cNvSpPr>
                <a:spLocks noChangeArrowheads="1"/>
              </p:cNvSpPr>
              <p:nvPr/>
            </p:nvSpPr>
            <p:spPr bwMode="auto">
              <a:xfrm>
                <a:off x="1034" y="4195"/>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1" name="Line 79"/>
              <p:cNvSpPr>
                <a:spLocks noChangeShapeType="1"/>
              </p:cNvSpPr>
              <p:nvPr/>
            </p:nvSpPr>
            <p:spPr bwMode="auto">
              <a:xfrm>
                <a:off x="1034" y="4195"/>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2" name="Rectangle 80"/>
              <p:cNvSpPr>
                <a:spLocks noChangeArrowheads="1"/>
              </p:cNvSpPr>
              <p:nvPr/>
            </p:nvSpPr>
            <p:spPr bwMode="auto">
              <a:xfrm>
                <a:off x="1830"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3" name="Line 81"/>
              <p:cNvSpPr>
                <a:spLocks noChangeShapeType="1"/>
              </p:cNvSpPr>
              <p:nvPr/>
            </p:nvSpPr>
            <p:spPr bwMode="auto">
              <a:xfrm>
                <a:off x="1830"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4" name="Line 82"/>
              <p:cNvSpPr>
                <a:spLocks noChangeShapeType="1"/>
              </p:cNvSpPr>
              <p:nvPr/>
            </p:nvSpPr>
            <p:spPr bwMode="auto">
              <a:xfrm>
                <a:off x="1830"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5" name="Rectangle 83"/>
              <p:cNvSpPr>
                <a:spLocks noChangeArrowheads="1"/>
              </p:cNvSpPr>
              <p:nvPr/>
            </p:nvSpPr>
            <p:spPr bwMode="auto">
              <a:xfrm>
                <a:off x="1832"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6" name="Line 84"/>
              <p:cNvSpPr>
                <a:spLocks noChangeShapeType="1"/>
              </p:cNvSpPr>
              <p:nvPr/>
            </p:nvSpPr>
            <p:spPr bwMode="auto">
              <a:xfrm>
                <a:off x="1832"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7" name="Rectangle 85"/>
              <p:cNvSpPr>
                <a:spLocks noChangeArrowheads="1"/>
              </p:cNvSpPr>
              <p:nvPr/>
            </p:nvSpPr>
            <p:spPr bwMode="auto">
              <a:xfrm>
                <a:off x="2055"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18" name="Line 86"/>
              <p:cNvSpPr>
                <a:spLocks noChangeShapeType="1"/>
              </p:cNvSpPr>
              <p:nvPr/>
            </p:nvSpPr>
            <p:spPr bwMode="auto">
              <a:xfrm>
                <a:off x="2055"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19" name="Line 87"/>
              <p:cNvSpPr>
                <a:spLocks noChangeShapeType="1"/>
              </p:cNvSpPr>
              <p:nvPr/>
            </p:nvSpPr>
            <p:spPr bwMode="auto">
              <a:xfrm>
                <a:off x="2055"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0" name="Rectangle 88"/>
              <p:cNvSpPr>
                <a:spLocks noChangeArrowheads="1"/>
              </p:cNvSpPr>
              <p:nvPr/>
            </p:nvSpPr>
            <p:spPr bwMode="auto">
              <a:xfrm>
                <a:off x="2057" y="4195"/>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1" name="Line 89"/>
              <p:cNvSpPr>
                <a:spLocks noChangeShapeType="1"/>
              </p:cNvSpPr>
              <p:nvPr/>
            </p:nvSpPr>
            <p:spPr bwMode="auto">
              <a:xfrm>
                <a:off x="2057" y="4195"/>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2" name="Rectangle 90"/>
              <p:cNvSpPr>
                <a:spLocks noChangeArrowheads="1"/>
              </p:cNvSpPr>
              <p:nvPr/>
            </p:nvSpPr>
            <p:spPr bwMode="auto">
              <a:xfrm>
                <a:off x="2281"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3" name="Line 91"/>
              <p:cNvSpPr>
                <a:spLocks noChangeShapeType="1"/>
              </p:cNvSpPr>
              <p:nvPr/>
            </p:nvSpPr>
            <p:spPr bwMode="auto">
              <a:xfrm>
                <a:off x="2281"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4" name="Line 92"/>
              <p:cNvSpPr>
                <a:spLocks noChangeShapeType="1"/>
              </p:cNvSpPr>
              <p:nvPr/>
            </p:nvSpPr>
            <p:spPr bwMode="auto">
              <a:xfrm>
                <a:off x="2281"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5" name="Rectangle 93"/>
              <p:cNvSpPr>
                <a:spLocks noChangeArrowheads="1"/>
              </p:cNvSpPr>
              <p:nvPr/>
            </p:nvSpPr>
            <p:spPr bwMode="auto">
              <a:xfrm>
                <a:off x="2283"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6" name="Line 94"/>
              <p:cNvSpPr>
                <a:spLocks noChangeShapeType="1"/>
              </p:cNvSpPr>
              <p:nvPr/>
            </p:nvSpPr>
            <p:spPr bwMode="auto">
              <a:xfrm>
                <a:off x="2283"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7" name="Rectangle 95"/>
              <p:cNvSpPr>
                <a:spLocks noChangeArrowheads="1"/>
              </p:cNvSpPr>
              <p:nvPr/>
            </p:nvSpPr>
            <p:spPr bwMode="auto">
              <a:xfrm>
                <a:off x="2506"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28" name="Line 96"/>
              <p:cNvSpPr>
                <a:spLocks noChangeShapeType="1"/>
              </p:cNvSpPr>
              <p:nvPr/>
            </p:nvSpPr>
            <p:spPr bwMode="auto">
              <a:xfrm>
                <a:off x="2506"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29" name="Line 97"/>
              <p:cNvSpPr>
                <a:spLocks noChangeShapeType="1"/>
              </p:cNvSpPr>
              <p:nvPr/>
            </p:nvSpPr>
            <p:spPr bwMode="auto">
              <a:xfrm>
                <a:off x="2506"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0" name="Rectangle 98"/>
              <p:cNvSpPr>
                <a:spLocks noChangeArrowheads="1"/>
              </p:cNvSpPr>
              <p:nvPr/>
            </p:nvSpPr>
            <p:spPr bwMode="auto">
              <a:xfrm>
                <a:off x="2508" y="4195"/>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1" name="Line 99"/>
              <p:cNvSpPr>
                <a:spLocks noChangeShapeType="1"/>
              </p:cNvSpPr>
              <p:nvPr/>
            </p:nvSpPr>
            <p:spPr bwMode="auto">
              <a:xfrm>
                <a:off x="2508" y="4195"/>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2" name="Rectangle 100"/>
              <p:cNvSpPr>
                <a:spLocks noChangeArrowheads="1"/>
              </p:cNvSpPr>
              <p:nvPr/>
            </p:nvSpPr>
            <p:spPr bwMode="auto">
              <a:xfrm>
                <a:off x="2731"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3" name="Line 101"/>
              <p:cNvSpPr>
                <a:spLocks noChangeShapeType="1"/>
              </p:cNvSpPr>
              <p:nvPr/>
            </p:nvSpPr>
            <p:spPr bwMode="auto">
              <a:xfrm>
                <a:off x="2731"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4" name="Line 102"/>
              <p:cNvSpPr>
                <a:spLocks noChangeShapeType="1"/>
              </p:cNvSpPr>
              <p:nvPr/>
            </p:nvSpPr>
            <p:spPr bwMode="auto">
              <a:xfrm>
                <a:off x="2731"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5" name="Rectangle 103"/>
              <p:cNvSpPr>
                <a:spLocks noChangeArrowheads="1"/>
              </p:cNvSpPr>
              <p:nvPr/>
            </p:nvSpPr>
            <p:spPr bwMode="auto">
              <a:xfrm>
                <a:off x="2733" y="4195"/>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6" name="Line 104"/>
              <p:cNvSpPr>
                <a:spLocks noChangeShapeType="1"/>
              </p:cNvSpPr>
              <p:nvPr/>
            </p:nvSpPr>
            <p:spPr bwMode="auto">
              <a:xfrm>
                <a:off x="2733" y="4195"/>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7" name="Rectangle 105"/>
              <p:cNvSpPr>
                <a:spLocks noChangeArrowheads="1"/>
              </p:cNvSpPr>
              <p:nvPr/>
            </p:nvSpPr>
            <p:spPr bwMode="auto">
              <a:xfrm>
                <a:off x="2968" y="4195"/>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38" name="Line 106"/>
              <p:cNvSpPr>
                <a:spLocks noChangeShapeType="1"/>
              </p:cNvSpPr>
              <p:nvPr/>
            </p:nvSpPr>
            <p:spPr bwMode="auto">
              <a:xfrm>
                <a:off x="2968" y="4195"/>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39" name="Line 107"/>
              <p:cNvSpPr>
                <a:spLocks noChangeShapeType="1"/>
              </p:cNvSpPr>
              <p:nvPr/>
            </p:nvSpPr>
            <p:spPr bwMode="auto">
              <a:xfrm>
                <a:off x="2968" y="4195"/>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0" name="Rectangle 108"/>
              <p:cNvSpPr>
                <a:spLocks noChangeArrowheads="1"/>
              </p:cNvSpPr>
              <p:nvPr/>
            </p:nvSpPr>
            <p:spPr bwMode="auto">
              <a:xfrm>
                <a:off x="1032"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1" name="Line 109"/>
              <p:cNvSpPr>
                <a:spLocks noChangeShapeType="1"/>
              </p:cNvSpPr>
              <p:nvPr/>
            </p:nvSpPr>
            <p:spPr bwMode="auto">
              <a:xfrm>
                <a:off x="1032"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2" name="Rectangle 110"/>
              <p:cNvSpPr>
                <a:spLocks noChangeArrowheads="1"/>
              </p:cNvSpPr>
              <p:nvPr/>
            </p:nvSpPr>
            <p:spPr bwMode="auto">
              <a:xfrm>
                <a:off x="1830"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3" name="Line 111"/>
              <p:cNvSpPr>
                <a:spLocks noChangeShapeType="1"/>
              </p:cNvSpPr>
              <p:nvPr/>
            </p:nvSpPr>
            <p:spPr bwMode="auto">
              <a:xfrm>
                <a:off x="1830"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4" name="Rectangle 112"/>
              <p:cNvSpPr>
                <a:spLocks noChangeArrowheads="1"/>
              </p:cNvSpPr>
              <p:nvPr/>
            </p:nvSpPr>
            <p:spPr bwMode="auto">
              <a:xfrm>
                <a:off x="2055"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5" name="Line 113"/>
              <p:cNvSpPr>
                <a:spLocks noChangeShapeType="1"/>
              </p:cNvSpPr>
              <p:nvPr/>
            </p:nvSpPr>
            <p:spPr bwMode="auto">
              <a:xfrm>
                <a:off x="2055"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6" name="Rectangle 114"/>
              <p:cNvSpPr>
                <a:spLocks noChangeArrowheads="1"/>
              </p:cNvSpPr>
              <p:nvPr/>
            </p:nvSpPr>
            <p:spPr bwMode="auto">
              <a:xfrm>
                <a:off x="2281"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7" name="Line 115"/>
              <p:cNvSpPr>
                <a:spLocks noChangeShapeType="1"/>
              </p:cNvSpPr>
              <p:nvPr/>
            </p:nvSpPr>
            <p:spPr bwMode="auto">
              <a:xfrm>
                <a:off x="2281"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48" name="Rectangle 116"/>
              <p:cNvSpPr>
                <a:spLocks noChangeArrowheads="1"/>
              </p:cNvSpPr>
              <p:nvPr/>
            </p:nvSpPr>
            <p:spPr bwMode="auto">
              <a:xfrm>
                <a:off x="2506"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49" name="Line 117"/>
              <p:cNvSpPr>
                <a:spLocks noChangeShapeType="1"/>
              </p:cNvSpPr>
              <p:nvPr/>
            </p:nvSpPr>
            <p:spPr bwMode="auto">
              <a:xfrm>
                <a:off x="2506"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0" name="Rectangle 118"/>
              <p:cNvSpPr>
                <a:spLocks noChangeArrowheads="1"/>
              </p:cNvSpPr>
              <p:nvPr/>
            </p:nvSpPr>
            <p:spPr bwMode="auto">
              <a:xfrm>
                <a:off x="2731"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1" name="Line 119"/>
              <p:cNvSpPr>
                <a:spLocks noChangeShapeType="1"/>
              </p:cNvSpPr>
              <p:nvPr/>
            </p:nvSpPr>
            <p:spPr bwMode="auto">
              <a:xfrm>
                <a:off x="2731"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2" name="Rectangle 120"/>
              <p:cNvSpPr>
                <a:spLocks noChangeArrowheads="1"/>
              </p:cNvSpPr>
              <p:nvPr/>
            </p:nvSpPr>
            <p:spPr bwMode="auto">
              <a:xfrm>
                <a:off x="2968" y="4197"/>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3" name="Line 121"/>
              <p:cNvSpPr>
                <a:spLocks noChangeShapeType="1"/>
              </p:cNvSpPr>
              <p:nvPr/>
            </p:nvSpPr>
            <p:spPr bwMode="auto">
              <a:xfrm>
                <a:off x="2968" y="4197"/>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4" name="Rectangle 122"/>
              <p:cNvSpPr>
                <a:spLocks noChangeArrowheads="1"/>
              </p:cNvSpPr>
              <p:nvPr/>
            </p:nvSpPr>
            <p:spPr bwMode="auto">
              <a:xfrm>
                <a:off x="1138" y="4316"/>
                <a:ext cx="523"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Lowest Individual Score:</a:t>
                </a:r>
                <a:endParaRPr lang="en-GB" sz="2000" b="1">
                  <a:latin typeface="Times New Roman" charset="0"/>
                </a:endParaRPr>
              </a:p>
            </p:txBody>
          </p:sp>
          <p:sp>
            <p:nvSpPr>
              <p:cNvPr id="27955" name="Rectangle 123"/>
              <p:cNvSpPr>
                <a:spLocks noChangeArrowheads="1"/>
              </p:cNvSpPr>
              <p:nvPr/>
            </p:nvSpPr>
            <p:spPr bwMode="auto">
              <a:xfrm>
                <a:off x="1032"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6" name="Line 124"/>
              <p:cNvSpPr>
                <a:spLocks noChangeShapeType="1"/>
              </p:cNvSpPr>
              <p:nvPr/>
            </p:nvSpPr>
            <p:spPr bwMode="auto">
              <a:xfrm>
                <a:off x="1032"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7" name="Line 125"/>
              <p:cNvSpPr>
                <a:spLocks noChangeShapeType="1"/>
              </p:cNvSpPr>
              <p:nvPr/>
            </p:nvSpPr>
            <p:spPr bwMode="auto">
              <a:xfrm>
                <a:off x="1032"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58" name="Rectangle 126"/>
              <p:cNvSpPr>
                <a:spLocks noChangeArrowheads="1"/>
              </p:cNvSpPr>
              <p:nvPr/>
            </p:nvSpPr>
            <p:spPr bwMode="auto">
              <a:xfrm>
                <a:off x="1034" y="4313"/>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59" name="Line 127"/>
              <p:cNvSpPr>
                <a:spLocks noChangeShapeType="1"/>
              </p:cNvSpPr>
              <p:nvPr/>
            </p:nvSpPr>
            <p:spPr bwMode="auto">
              <a:xfrm>
                <a:off x="1034" y="4313"/>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0" name="Rectangle 128"/>
              <p:cNvSpPr>
                <a:spLocks noChangeArrowheads="1"/>
              </p:cNvSpPr>
              <p:nvPr/>
            </p:nvSpPr>
            <p:spPr bwMode="auto">
              <a:xfrm>
                <a:off x="1830"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1" name="Line 129"/>
              <p:cNvSpPr>
                <a:spLocks noChangeShapeType="1"/>
              </p:cNvSpPr>
              <p:nvPr/>
            </p:nvSpPr>
            <p:spPr bwMode="auto">
              <a:xfrm>
                <a:off x="1830"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2" name="Line 130"/>
              <p:cNvSpPr>
                <a:spLocks noChangeShapeType="1"/>
              </p:cNvSpPr>
              <p:nvPr/>
            </p:nvSpPr>
            <p:spPr bwMode="auto">
              <a:xfrm>
                <a:off x="1830"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3" name="Rectangle 131"/>
              <p:cNvSpPr>
                <a:spLocks noChangeArrowheads="1"/>
              </p:cNvSpPr>
              <p:nvPr/>
            </p:nvSpPr>
            <p:spPr bwMode="auto">
              <a:xfrm>
                <a:off x="1832"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4" name="Line 132"/>
              <p:cNvSpPr>
                <a:spLocks noChangeShapeType="1"/>
              </p:cNvSpPr>
              <p:nvPr/>
            </p:nvSpPr>
            <p:spPr bwMode="auto">
              <a:xfrm>
                <a:off x="1832"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5" name="Rectangle 133"/>
              <p:cNvSpPr>
                <a:spLocks noChangeArrowheads="1"/>
              </p:cNvSpPr>
              <p:nvPr/>
            </p:nvSpPr>
            <p:spPr bwMode="auto">
              <a:xfrm>
                <a:off x="2055"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6" name="Line 134"/>
              <p:cNvSpPr>
                <a:spLocks noChangeShapeType="1"/>
              </p:cNvSpPr>
              <p:nvPr/>
            </p:nvSpPr>
            <p:spPr bwMode="auto">
              <a:xfrm>
                <a:off x="2055"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7" name="Line 135"/>
              <p:cNvSpPr>
                <a:spLocks noChangeShapeType="1"/>
              </p:cNvSpPr>
              <p:nvPr/>
            </p:nvSpPr>
            <p:spPr bwMode="auto">
              <a:xfrm>
                <a:off x="2055"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68" name="Rectangle 136"/>
              <p:cNvSpPr>
                <a:spLocks noChangeArrowheads="1"/>
              </p:cNvSpPr>
              <p:nvPr/>
            </p:nvSpPr>
            <p:spPr bwMode="auto">
              <a:xfrm>
                <a:off x="2057" y="4313"/>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69" name="Line 137"/>
              <p:cNvSpPr>
                <a:spLocks noChangeShapeType="1"/>
              </p:cNvSpPr>
              <p:nvPr/>
            </p:nvSpPr>
            <p:spPr bwMode="auto">
              <a:xfrm>
                <a:off x="2057" y="4313"/>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0" name="Rectangle 138"/>
              <p:cNvSpPr>
                <a:spLocks noChangeArrowheads="1"/>
              </p:cNvSpPr>
              <p:nvPr/>
            </p:nvSpPr>
            <p:spPr bwMode="auto">
              <a:xfrm>
                <a:off x="2281"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1" name="Line 139"/>
              <p:cNvSpPr>
                <a:spLocks noChangeShapeType="1"/>
              </p:cNvSpPr>
              <p:nvPr/>
            </p:nvSpPr>
            <p:spPr bwMode="auto">
              <a:xfrm>
                <a:off x="2281"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2" name="Line 140"/>
              <p:cNvSpPr>
                <a:spLocks noChangeShapeType="1"/>
              </p:cNvSpPr>
              <p:nvPr/>
            </p:nvSpPr>
            <p:spPr bwMode="auto">
              <a:xfrm>
                <a:off x="2281"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3" name="Rectangle 141"/>
              <p:cNvSpPr>
                <a:spLocks noChangeArrowheads="1"/>
              </p:cNvSpPr>
              <p:nvPr/>
            </p:nvSpPr>
            <p:spPr bwMode="auto">
              <a:xfrm>
                <a:off x="2283"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4" name="Line 142"/>
              <p:cNvSpPr>
                <a:spLocks noChangeShapeType="1"/>
              </p:cNvSpPr>
              <p:nvPr/>
            </p:nvSpPr>
            <p:spPr bwMode="auto">
              <a:xfrm>
                <a:off x="2283"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5" name="Rectangle 143"/>
              <p:cNvSpPr>
                <a:spLocks noChangeArrowheads="1"/>
              </p:cNvSpPr>
              <p:nvPr/>
            </p:nvSpPr>
            <p:spPr bwMode="auto">
              <a:xfrm>
                <a:off x="2506"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6" name="Line 144"/>
              <p:cNvSpPr>
                <a:spLocks noChangeShapeType="1"/>
              </p:cNvSpPr>
              <p:nvPr/>
            </p:nvSpPr>
            <p:spPr bwMode="auto">
              <a:xfrm>
                <a:off x="2506"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7" name="Line 145"/>
              <p:cNvSpPr>
                <a:spLocks noChangeShapeType="1"/>
              </p:cNvSpPr>
              <p:nvPr/>
            </p:nvSpPr>
            <p:spPr bwMode="auto">
              <a:xfrm>
                <a:off x="2506"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78" name="Rectangle 146"/>
              <p:cNvSpPr>
                <a:spLocks noChangeArrowheads="1"/>
              </p:cNvSpPr>
              <p:nvPr/>
            </p:nvSpPr>
            <p:spPr bwMode="auto">
              <a:xfrm>
                <a:off x="2508" y="4313"/>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79" name="Line 147"/>
              <p:cNvSpPr>
                <a:spLocks noChangeShapeType="1"/>
              </p:cNvSpPr>
              <p:nvPr/>
            </p:nvSpPr>
            <p:spPr bwMode="auto">
              <a:xfrm>
                <a:off x="2508" y="4313"/>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0" name="Rectangle 148"/>
              <p:cNvSpPr>
                <a:spLocks noChangeArrowheads="1"/>
              </p:cNvSpPr>
              <p:nvPr/>
            </p:nvSpPr>
            <p:spPr bwMode="auto">
              <a:xfrm>
                <a:off x="2731"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1" name="Line 149"/>
              <p:cNvSpPr>
                <a:spLocks noChangeShapeType="1"/>
              </p:cNvSpPr>
              <p:nvPr/>
            </p:nvSpPr>
            <p:spPr bwMode="auto">
              <a:xfrm>
                <a:off x="2731"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2" name="Line 150"/>
              <p:cNvSpPr>
                <a:spLocks noChangeShapeType="1"/>
              </p:cNvSpPr>
              <p:nvPr/>
            </p:nvSpPr>
            <p:spPr bwMode="auto">
              <a:xfrm>
                <a:off x="2731"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3" name="Rectangle 151"/>
              <p:cNvSpPr>
                <a:spLocks noChangeArrowheads="1"/>
              </p:cNvSpPr>
              <p:nvPr/>
            </p:nvSpPr>
            <p:spPr bwMode="auto">
              <a:xfrm>
                <a:off x="2733" y="4313"/>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4" name="Line 152"/>
              <p:cNvSpPr>
                <a:spLocks noChangeShapeType="1"/>
              </p:cNvSpPr>
              <p:nvPr/>
            </p:nvSpPr>
            <p:spPr bwMode="auto">
              <a:xfrm>
                <a:off x="2733" y="4313"/>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5" name="Rectangle 153"/>
              <p:cNvSpPr>
                <a:spLocks noChangeArrowheads="1"/>
              </p:cNvSpPr>
              <p:nvPr/>
            </p:nvSpPr>
            <p:spPr bwMode="auto">
              <a:xfrm>
                <a:off x="2968" y="4313"/>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6" name="Line 154"/>
              <p:cNvSpPr>
                <a:spLocks noChangeShapeType="1"/>
              </p:cNvSpPr>
              <p:nvPr/>
            </p:nvSpPr>
            <p:spPr bwMode="auto">
              <a:xfrm>
                <a:off x="2968" y="4313"/>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7" name="Line 155"/>
              <p:cNvSpPr>
                <a:spLocks noChangeShapeType="1"/>
              </p:cNvSpPr>
              <p:nvPr/>
            </p:nvSpPr>
            <p:spPr bwMode="auto">
              <a:xfrm>
                <a:off x="2968" y="4313"/>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88" name="Rectangle 156"/>
              <p:cNvSpPr>
                <a:spLocks noChangeArrowheads="1"/>
              </p:cNvSpPr>
              <p:nvPr/>
            </p:nvSpPr>
            <p:spPr bwMode="auto">
              <a:xfrm>
                <a:off x="1032"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89" name="Line 157"/>
              <p:cNvSpPr>
                <a:spLocks noChangeShapeType="1"/>
              </p:cNvSpPr>
              <p:nvPr/>
            </p:nvSpPr>
            <p:spPr bwMode="auto">
              <a:xfrm>
                <a:off x="1032"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0" name="Rectangle 158"/>
              <p:cNvSpPr>
                <a:spLocks noChangeArrowheads="1"/>
              </p:cNvSpPr>
              <p:nvPr/>
            </p:nvSpPr>
            <p:spPr bwMode="auto">
              <a:xfrm>
                <a:off x="1830"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1" name="Line 159"/>
              <p:cNvSpPr>
                <a:spLocks noChangeShapeType="1"/>
              </p:cNvSpPr>
              <p:nvPr/>
            </p:nvSpPr>
            <p:spPr bwMode="auto">
              <a:xfrm>
                <a:off x="1830"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2" name="Rectangle 160"/>
              <p:cNvSpPr>
                <a:spLocks noChangeArrowheads="1"/>
              </p:cNvSpPr>
              <p:nvPr/>
            </p:nvSpPr>
            <p:spPr bwMode="auto">
              <a:xfrm>
                <a:off x="2055"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3" name="Line 161"/>
              <p:cNvSpPr>
                <a:spLocks noChangeShapeType="1"/>
              </p:cNvSpPr>
              <p:nvPr/>
            </p:nvSpPr>
            <p:spPr bwMode="auto">
              <a:xfrm>
                <a:off x="2055"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4" name="Rectangle 162"/>
              <p:cNvSpPr>
                <a:spLocks noChangeArrowheads="1"/>
              </p:cNvSpPr>
              <p:nvPr/>
            </p:nvSpPr>
            <p:spPr bwMode="auto">
              <a:xfrm>
                <a:off x="2281"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5" name="Line 163"/>
              <p:cNvSpPr>
                <a:spLocks noChangeShapeType="1"/>
              </p:cNvSpPr>
              <p:nvPr/>
            </p:nvSpPr>
            <p:spPr bwMode="auto">
              <a:xfrm>
                <a:off x="2281"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6" name="Rectangle 164"/>
              <p:cNvSpPr>
                <a:spLocks noChangeArrowheads="1"/>
              </p:cNvSpPr>
              <p:nvPr/>
            </p:nvSpPr>
            <p:spPr bwMode="auto">
              <a:xfrm>
                <a:off x="2506"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7" name="Line 165"/>
              <p:cNvSpPr>
                <a:spLocks noChangeShapeType="1"/>
              </p:cNvSpPr>
              <p:nvPr/>
            </p:nvSpPr>
            <p:spPr bwMode="auto">
              <a:xfrm>
                <a:off x="2506"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998" name="Rectangle 166"/>
              <p:cNvSpPr>
                <a:spLocks noChangeArrowheads="1"/>
              </p:cNvSpPr>
              <p:nvPr/>
            </p:nvSpPr>
            <p:spPr bwMode="auto">
              <a:xfrm>
                <a:off x="2731"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999" name="Line 167"/>
              <p:cNvSpPr>
                <a:spLocks noChangeShapeType="1"/>
              </p:cNvSpPr>
              <p:nvPr/>
            </p:nvSpPr>
            <p:spPr bwMode="auto">
              <a:xfrm>
                <a:off x="2731"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0" name="Rectangle 168"/>
              <p:cNvSpPr>
                <a:spLocks noChangeArrowheads="1"/>
              </p:cNvSpPr>
              <p:nvPr/>
            </p:nvSpPr>
            <p:spPr bwMode="auto">
              <a:xfrm>
                <a:off x="2968" y="4315"/>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1" name="Line 169"/>
              <p:cNvSpPr>
                <a:spLocks noChangeShapeType="1"/>
              </p:cNvSpPr>
              <p:nvPr/>
            </p:nvSpPr>
            <p:spPr bwMode="auto">
              <a:xfrm>
                <a:off x="2968" y="4315"/>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2" name="Rectangle 170"/>
              <p:cNvSpPr>
                <a:spLocks noChangeArrowheads="1"/>
              </p:cNvSpPr>
              <p:nvPr/>
            </p:nvSpPr>
            <p:spPr bwMode="auto">
              <a:xfrm>
                <a:off x="1142" y="4434"/>
                <a:ext cx="550"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Average Individual Score:</a:t>
                </a:r>
                <a:endParaRPr lang="en-GB" sz="2000" b="1">
                  <a:latin typeface="Times New Roman" charset="0"/>
                </a:endParaRPr>
              </a:p>
            </p:txBody>
          </p:sp>
          <p:sp>
            <p:nvSpPr>
              <p:cNvPr id="28003" name="Rectangle 171"/>
              <p:cNvSpPr>
                <a:spLocks noChangeArrowheads="1"/>
              </p:cNvSpPr>
              <p:nvPr/>
            </p:nvSpPr>
            <p:spPr bwMode="auto">
              <a:xfrm>
                <a:off x="1032"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4" name="Line 172"/>
              <p:cNvSpPr>
                <a:spLocks noChangeShapeType="1"/>
              </p:cNvSpPr>
              <p:nvPr/>
            </p:nvSpPr>
            <p:spPr bwMode="auto">
              <a:xfrm>
                <a:off x="1032"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5" name="Line 173"/>
              <p:cNvSpPr>
                <a:spLocks noChangeShapeType="1"/>
              </p:cNvSpPr>
              <p:nvPr/>
            </p:nvSpPr>
            <p:spPr bwMode="auto">
              <a:xfrm>
                <a:off x="1032"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6" name="Rectangle 174"/>
              <p:cNvSpPr>
                <a:spLocks noChangeArrowheads="1"/>
              </p:cNvSpPr>
              <p:nvPr/>
            </p:nvSpPr>
            <p:spPr bwMode="auto">
              <a:xfrm>
                <a:off x="1034" y="4431"/>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7" name="Line 175"/>
              <p:cNvSpPr>
                <a:spLocks noChangeShapeType="1"/>
              </p:cNvSpPr>
              <p:nvPr/>
            </p:nvSpPr>
            <p:spPr bwMode="auto">
              <a:xfrm>
                <a:off x="1034" y="4431"/>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08" name="Rectangle 176"/>
              <p:cNvSpPr>
                <a:spLocks noChangeArrowheads="1"/>
              </p:cNvSpPr>
              <p:nvPr/>
            </p:nvSpPr>
            <p:spPr bwMode="auto">
              <a:xfrm>
                <a:off x="1830"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09" name="Line 177"/>
              <p:cNvSpPr>
                <a:spLocks noChangeShapeType="1"/>
              </p:cNvSpPr>
              <p:nvPr/>
            </p:nvSpPr>
            <p:spPr bwMode="auto">
              <a:xfrm>
                <a:off x="1830"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0" name="Line 178"/>
              <p:cNvSpPr>
                <a:spLocks noChangeShapeType="1"/>
              </p:cNvSpPr>
              <p:nvPr/>
            </p:nvSpPr>
            <p:spPr bwMode="auto">
              <a:xfrm>
                <a:off x="1830"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1" name="Rectangle 179"/>
              <p:cNvSpPr>
                <a:spLocks noChangeArrowheads="1"/>
              </p:cNvSpPr>
              <p:nvPr/>
            </p:nvSpPr>
            <p:spPr bwMode="auto">
              <a:xfrm>
                <a:off x="1832"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2" name="Line 180"/>
              <p:cNvSpPr>
                <a:spLocks noChangeShapeType="1"/>
              </p:cNvSpPr>
              <p:nvPr/>
            </p:nvSpPr>
            <p:spPr bwMode="auto">
              <a:xfrm>
                <a:off x="1832"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3" name="Rectangle 181"/>
              <p:cNvSpPr>
                <a:spLocks noChangeArrowheads="1"/>
              </p:cNvSpPr>
              <p:nvPr/>
            </p:nvSpPr>
            <p:spPr bwMode="auto">
              <a:xfrm>
                <a:off x="2055"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4" name="Line 182"/>
              <p:cNvSpPr>
                <a:spLocks noChangeShapeType="1"/>
              </p:cNvSpPr>
              <p:nvPr/>
            </p:nvSpPr>
            <p:spPr bwMode="auto">
              <a:xfrm>
                <a:off x="2055"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5" name="Line 183"/>
              <p:cNvSpPr>
                <a:spLocks noChangeShapeType="1"/>
              </p:cNvSpPr>
              <p:nvPr/>
            </p:nvSpPr>
            <p:spPr bwMode="auto">
              <a:xfrm>
                <a:off x="2055"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6" name="Rectangle 184"/>
              <p:cNvSpPr>
                <a:spLocks noChangeArrowheads="1"/>
              </p:cNvSpPr>
              <p:nvPr/>
            </p:nvSpPr>
            <p:spPr bwMode="auto">
              <a:xfrm>
                <a:off x="2057" y="4431"/>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7" name="Line 185"/>
              <p:cNvSpPr>
                <a:spLocks noChangeShapeType="1"/>
              </p:cNvSpPr>
              <p:nvPr/>
            </p:nvSpPr>
            <p:spPr bwMode="auto">
              <a:xfrm>
                <a:off x="2057" y="4431"/>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18" name="Rectangle 186"/>
              <p:cNvSpPr>
                <a:spLocks noChangeArrowheads="1"/>
              </p:cNvSpPr>
              <p:nvPr/>
            </p:nvSpPr>
            <p:spPr bwMode="auto">
              <a:xfrm>
                <a:off x="2281"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19" name="Line 187"/>
              <p:cNvSpPr>
                <a:spLocks noChangeShapeType="1"/>
              </p:cNvSpPr>
              <p:nvPr/>
            </p:nvSpPr>
            <p:spPr bwMode="auto">
              <a:xfrm>
                <a:off x="2281"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0" name="Line 188"/>
              <p:cNvSpPr>
                <a:spLocks noChangeShapeType="1"/>
              </p:cNvSpPr>
              <p:nvPr/>
            </p:nvSpPr>
            <p:spPr bwMode="auto">
              <a:xfrm>
                <a:off x="2281"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1" name="Rectangle 189"/>
              <p:cNvSpPr>
                <a:spLocks noChangeArrowheads="1"/>
              </p:cNvSpPr>
              <p:nvPr/>
            </p:nvSpPr>
            <p:spPr bwMode="auto">
              <a:xfrm>
                <a:off x="2283"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2" name="Line 190"/>
              <p:cNvSpPr>
                <a:spLocks noChangeShapeType="1"/>
              </p:cNvSpPr>
              <p:nvPr/>
            </p:nvSpPr>
            <p:spPr bwMode="auto">
              <a:xfrm>
                <a:off x="2283"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3" name="Rectangle 191"/>
              <p:cNvSpPr>
                <a:spLocks noChangeArrowheads="1"/>
              </p:cNvSpPr>
              <p:nvPr/>
            </p:nvSpPr>
            <p:spPr bwMode="auto">
              <a:xfrm>
                <a:off x="2506"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4" name="Line 192"/>
              <p:cNvSpPr>
                <a:spLocks noChangeShapeType="1"/>
              </p:cNvSpPr>
              <p:nvPr/>
            </p:nvSpPr>
            <p:spPr bwMode="auto">
              <a:xfrm>
                <a:off x="2506"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5" name="Line 193"/>
              <p:cNvSpPr>
                <a:spLocks noChangeShapeType="1"/>
              </p:cNvSpPr>
              <p:nvPr/>
            </p:nvSpPr>
            <p:spPr bwMode="auto">
              <a:xfrm>
                <a:off x="2506"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6" name="Rectangle 194"/>
              <p:cNvSpPr>
                <a:spLocks noChangeArrowheads="1"/>
              </p:cNvSpPr>
              <p:nvPr/>
            </p:nvSpPr>
            <p:spPr bwMode="auto">
              <a:xfrm>
                <a:off x="2508" y="4431"/>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7" name="Line 195"/>
              <p:cNvSpPr>
                <a:spLocks noChangeShapeType="1"/>
              </p:cNvSpPr>
              <p:nvPr/>
            </p:nvSpPr>
            <p:spPr bwMode="auto">
              <a:xfrm>
                <a:off x="2508" y="4431"/>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28" name="Rectangle 196"/>
              <p:cNvSpPr>
                <a:spLocks noChangeArrowheads="1"/>
              </p:cNvSpPr>
              <p:nvPr/>
            </p:nvSpPr>
            <p:spPr bwMode="auto">
              <a:xfrm>
                <a:off x="2731"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29" name="Line 197"/>
              <p:cNvSpPr>
                <a:spLocks noChangeShapeType="1"/>
              </p:cNvSpPr>
              <p:nvPr/>
            </p:nvSpPr>
            <p:spPr bwMode="auto">
              <a:xfrm>
                <a:off x="2731"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0" name="Line 198"/>
              <p:cNvSpPr>
                <a:spLocks noChangeShapeType="1"/>
              </p:cNvSpPr>
              <p:nvPr/>
            </p:nvSpPr>
            <p:spPr bwMode="auto">
              <a:xfrm>
                <a:off x="2731"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1" name="Rectangle 199"/>
              <p:cNvSpPr>
                <a:spLocks noChangeArrowheads="1"/>
              </p:cNvSpPr>
              <p:nvPr/>
            </p:nvSpPr>
            <p:spPr bwMode="auto">
              <a:xfrm>
                <a:off x="2733" y="4431"/>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2" name="Line 200"/>
              <p:cNvSpPr>
                <a:spLocks noChangeShapeType="1"/>
              </p:cNvSpPr>
              <p:nvPr/>
            </p:nvSpPr>
            <p:spPr bwMode="auto">
              <a:xfrm>
                <a:off x="2733" y="4431"/>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3" name="Rectangle 201"/>
              <p:cNvSpPr>
                <a:spLocks noChangeArrowheads="1"/>
              </p:cNvSpPr>
              <p:nvPr/>
            </p:nvSpPr>
            <p:spPr bwMode="auto">
              <a:xfrm>
                <a:off x="2968" y="4431"/>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4" name="Line 202"/>
              <p:cNvSpPr>
                <a:spLocks noChangeShapeType="1"/>
              </p:cNvSpPr>
              <p:nvPr/>
            </p:nvSpPr>
            <p:spPr bwMode="auto">
              <a:xfrm>
                <a:off x="2968" y="4431"/>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5" name="Line 203"/>
              <p:cNvSpPr>
                <a:spLocks noChangeShapeType="1"/>
              </p:cNvSpPr>
              <p:nvPr/>
            </p:nvSpPr>
            <p:spPr bwMode="auto">
              <a:xfrm>
                <a:off x="2968" y="4431"/>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6" name="Rectangle 204"/>
              <p:cNvSpPr>
                <a:spLocks noChangeArrowheads="1"/>
              </p:cNvSpPr>
              <p:nvPr/>
            </p:nvSpPr>
            <p:spPr bwMode="auto">
              <a:xfrm>
                <a:off x="1032"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7" name="Line 205"/>
              <p:cNvSpPr>
                <a:spLocks noChangeShapeType="1"/>
              </p:cNvSpPr>
              <p:nvPr/>
            </p:nvSpPr>
            <p:spPr bwMode="auto">
              <a:xfrm>
                <a:off x="1032"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38" name="Rectangle 206"/>
              <p:cNvSpPr>
                <a:spLocks noChangeArrowheads="1"/>
              </p:cNvSpPr>
              <p:nvPr/>
            </p:nvSpPr>
            <p:spPr bwMode="auto">
              <a:xfrm>
                <a:off x="1830"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39" name="Line 207"/>
              <p:cNvSpPr>
                <a:spLocks noChangeShapeType="1"/>
              </p:cNvSpPr>
              <p:nvPr/>
            </p:nvSpPr>
            <p:spPr bwMode="auto">
              <a:xfrm>
                <a:off x="1830"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0" name="Rectangle 208"/>
              <p:cNvSpPr>
                <a:spLocks noChangeArrowheads="1"/>
              </p:cNvSpPr>
              <p:nvPr/>
            </p:nvSpPr>
            <p:spPr bwMode="auto">
              <a:xfrm>
                <a:off x="2055"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1" name="Line 209"/>
              <p:cNvSpPr>
                <a:spLocks noChangeShapeType="1"/>
              </p:cNvSpPr>
              <p:nvPr/>
            </p:nvSpPr>
            <p:spPr bwMode="auto">
              <a:xfrm>
                <a:off x="2055"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2" name="Rectangle 210"/>
              <p:cNvSpPr>
                <a:spLocks noChangeArrowheads="1"/>
              </p:cNvSpPr>
              <p:nvPr/>
            </p:nvSpPr>
            <p:spPr bwMode="auto">
              <a:xfrm>
                <a:off x="2281"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3" name="Line 211"/>
              <p:cNvSpPr>
                <a:spLocks noChangeShapeType="1"/>
              </p:cNvSpPr>
              <p:nvPr/>
            </p:nvSpPr>
            <p:spPr bwMode="auto">
              <a:xfrm>
                <a:off x="2281"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4" name="Rectangle 212"/>
              <p:cNvSpPr>
                <a:spLocks noChangeArrowheads="1"/>
              </p:cNvSpPr>
              <p:nvPr/>
            </p:nvSpPr>
            <p:spPr bwMode="auto">
              <a:xfrm>
                <a:off x="2506"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5" name="Line 213"/>
              <p:cNvSpPr>
                <a:spLocks noChangeShapeType="1"/>
              </p:cNvSpPr>
              <p:nvPr/>
            </p:nvSpPr>
            <p:spPr bwMode="auto">
              <a:xfrm>
                <a:off x="2506"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8046" name="Rectangle 214"/>
              <p:cNvSpPr>
                <a:spLocks noChangeArrowheads="1"/>
              </p:cNvSpPr>
              <p:nvPr/>
            </p:nvSpPr>
            <p:spPr bwMode="auto">
              <a:xfrm>
                <a:off x="2731"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8047" name="Line 215"/>
              <p:cNvSpPr>
                <a:spLocks noChangeShapeType="1"/>
              </p:cNvSpPr>
              <p:nvPr/>
            </p:nvSpPr>
            <p:spPr bwMode="auto">
              <a:xfrm>
                <a:off x="2731"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grpSp>
        <p:sp>
          <p:nvSpPr>
            <p:cNvPr id="27665" name="Rectangle 216"/>
            <p:cNvSpPr>
              <a:spLocks noChangeArrowheads="1"/>
            </p:cNvSpPr>
            <p:nvPr/>
          </p:nvSpPr>
          <p:spPr bwMode="auto">
            <a:xfrm>
              <a:off x="2968" y="4433"/>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66" name="Line 217"/>
            <p:cNvSpPr>
              <a:spLocks noChangeShapeType="1"/>
            </p:cNvSpPr>
            <p:nvPr/>
          </p:nvSpPr>
          <p:spPr bwMode="auto">
            <a:xfrm>
              <a:off x="2968" y="4433"/>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67" name="Rectangle 218"/>
            <p:cNvSpPr>
              <a:spLocks noChangeArrowheads="1"/>
            </p:cNvSpPr>
            <p:nvPr/>
          </p:nvSpPr>
          <p:spPr bwMode="auto">
            <a:xfrm>
              <a:off x="1032"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68" name="Line 219"/>
            <p:cNvSpPr>
              <a:spLocks noChangeShapeType="1"/>
            </p:cNvSpPr>
            <p:nvPr/>
          </p:nvSpPr>
          <p:spPr bwMode="auto">
            <a:xfrm>
              <a:off x="1032"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69" name="Line 220"/>
            <p:cNvSpPr>
              <a:spLocks noChangeShapeType="1"/>
            </p:cNvSpPr>
            <p:nvPr/>
          </p:nvSpPr>
          <p:spPr bwMode="auto">
            <a:xfrm>
              <a:off x="1032"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0" name="Rectangle 221"/>
            <p:cNvSpPr>
              <a:spLocks noChangeArrowheads="1"/>
            </p:cNvSpPr>
            <p:nvPr/>
          </p:nvSpPr>
          <p:spPr bwMode="auto">
            <a:xfrm>
              <a:off x="1034" y="4549"/>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1" name="Line 222"/>
            <p:cNvSpPr>
              <a:spLocks noChangeShapeType="1"/>
            </p:cNvSpPr>
            <p:nvPr/>
          </p:nvSpPr>
          <p:spPr bwMode="auto">
            <a:xfrm>
              <a:off x="1034" y="4549"/>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2" name="Rectangle 223"/>
            <p:cNvSpPr>
              <a:spLocks noChangeArrowheads="1"/>
            </p:cNvSpPr>
            <p:nvPr/>
          </p:nvSpPr>
          <p:spPr bwMode="auto">
            <a:xfrm>
              <a:off x="1830"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3" name="Line 224"/>
            <p:cNvSpPr>
              <a:spLocks noChangeShapeType="1"/>
            </p:cNvSpPr>
            <p:nvPr/>
          </p:nvSpPr>
          <p:spPr bwMode="auto">
            <a:xfrm>
              <a:off x="1830"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4" name="Line 225"/>
            <p:cNvSpPr>
              <a:spLocks noChangeShapeType="1"/>
            </p:cNvSpPr>
            <p:nvPr/>
          </p:nvSpPr>
          <p:spPr bwMode="auto">
            <a:xfrm>
              <a:off x="1830"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5" name="Rectangle 226"/>
            <p:cNvSpPr>
              <a:spLocks noChangeArrowheads="1"/>
            </p:cNvSpPr>
            <p:nvPr/>
          </p:nvSpPr>
          <p:spPr bwMode="auto">
            <a:xfrm>
              <a:off x="1832"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6" name="Line 227"/>
            <p:cNvSpPr>
              <a:spLocks noChangeShapeType="1"/>
            </p:cNvSpPr>
            <p:nvPr/>
          </p:nvSpPr>
          <p:spPr bwMode="auto">
            <a:xfrm>
              <a:off x="1832"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7" name="Rectangle 228"/>
            <p:cNvSpPr>
              <a:spLocks noChangeArrowheads="1"/>
            </p:cNvSpPr>
            <p:nvPr/>
          </p:nvSpPr>
          <p:spPr bwMode="auto">
            <a:xfrm>
              <a:off x="2055"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78" name="Line 229"/>
            <p:cNvSpPr>
              <a:spLocks noChangeShapeType="1"/>
            </p:cNvSpPr>
            <p:nvPr/>
          </p:nvSpPr>
          <p:spPr bwMode="auto">
            <a:xfrm>
              <a:off x="2055"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79" name="Line 230"/>
            <p:cNvSpPr>
              <a:spLocks noChangeShapeType="1"/>
            </p:cNvSpPr>
            <p:nvPr/>
          </p:nvSpPr>
          <p:spPr bwMode="auto">
            <a:xfrm>
              <a:off x="2055"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0" name="Rectangle 231"/>
            <p:cNvSpPr>
              <a:spLocks noChangeArrowheads="1"/>
            </p:cNvSpPr>
            <p:nvPr/>
          </p:nvSpPr>
          <p:spPr bwMode="auto">
            <a:xfrm>
              <a:off x="2057" y="4549"/>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1" name="Line 232"/>
            <p:cNvSpPr>
              <a:spLocks noChangeShapeType="1"/>
            </p:cNvSpPr>
            <p:nvPr/>
          </p:nvSpPr>
          <p:spPr bwMode="auto">
            <a:xfrm>
              <a:off x="2057" y="4549"/>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2" name="Rectangle 233"/>
            <p:cNvSpPr>
              <a:spLocks noChangeArrowheads="1"/>
            </p:cNvSpPr>
            <p:nvPr/>
          </p:nvSpPr>
          <p:spPr bwMode="auto">
            <a:xfrm>
              <a:off x="2281"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3" name="Line 234"/>
            <p:cNvSpPr>
              <a:spLocks noChangeShapeType="1"/>
            </p:cNvSpPr>
            <p:nvPr/>
          </p:nvSpPr>
          <p:spPr bwMode="auto">
            <a:xfrm>
              <a:off x="2281"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4" name="Line 235"/>
            <p:cNvSpPr>
              <a:spLocks noChangeShapeType="1"/>
            </p:cNvSpPr>
            <p:nvPr/>
          </p:nvSpPr>
          <p:spPr bwMode="auto">
            <a:xfrm>
              <a:off x="2281"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5" name="Rectangle 236"/>
            <p:cNvSpPr>
              <a:spLocks noChangeArrowheads="1"/>
            </p:cNvSpPr>
            <p:nvPr/>
          </p:nvSpPr>
          <p:spPr bwMode="auto">
            <a:xfrm>
              <a:off x="2283"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6" name="Line 237"/>
            <p:cNvSpPr>
              <a:spLocks noChangeShapeType="1"/>
            </p:cNvSpPr>
            <p:nvPr/>
          </p:nvSpPr>
          <p:spPr bwMode="auto">
            <a:xfrm>
              <a:off x="2283"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7" name="Rectangle 238"/>
            <p:cNvSpPr>
              <a:spLocks noChangeArrowheads="1"/>
            </p:cNvSpPr>
            <p:nvPr/>
          </p:nvSpPr>
          <p:spPr bwMode="auto">
            <a:xfrm>
              <a:off x="2506"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88" name="Line 239"/>
            <p:cNvSpPr>
              <a:spLocks noChangeShapeType="1"/>
            </p:cNvSpPr>
            <p:nvPr/>
          </p:nvSpPr>
          <p:spPr bwMode="auto">
            <a:xfrm>
              <a:off x="2506"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89" name="Line 240"/>
            <p:cNvSpPr>
              <a:spLocks noChangeShapeType="1"/>
            </p:cNvSpPr>
            <p:nvPr/>
          </p:nvSpPr>
          <p:spPr bwMode="auto">
            <a:xfrm>
              <a:off x="2506"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0" name="Rectangle 241"/>
            <p:cNvSpPr>
              <a:spLocks noChangeArrowheads="1"/>
            </p:cNvSpPr>
            <p:nvPr/>
          </p:nvSpPr>
          <p:spPr bwMode="auto">
            <a:xfrm>
              <a:off x="2508" y="454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1" name="Line 242"/>
            <p:cNvSpPr>
              <a:spLocks noChangeShapeType="1"/>
            </p:cNvSpPr>
            <p:nvPr/>
          </p:nvSpPr>
          <p:spPr bwMode="auto">
            <a:xfrm>
              <a:off x="2508" y="454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2" name="Rectangle 243"/>
            <p:cNvSpPr>
              <a:spLocks noChangeArrowheads="1"/>
            </p:cNvSpPr>
            <p:nvPr/>
          </p:nvSpPr>
          <p:spPr bwMode="auto">
            <a:xfrm>
              <a:off x="2731"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3" name="Line 244"/>
            <p:cNvSpPr>
              <a:spLocks noChangeShapeType="1"/>
            </p:cNvSpPr>
            <p:nvPr/>
          </p:nvSpPr>
          <p:spPr bwMode="auto">
            <a:xfrm>
              <a:off x="2731"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4" name="Line 245"/>
            <p:cNvSpPr>
              <a:spLocks noChangeShapeType="1"/>
            </p:cNvSpPr>
            <p:nvPr/>
          </p:nvSpPr>
          <p:spPr bwMode="auto">
            <a:xfrm>
              <a:off x="2731"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5" name="Rectangle 246"/>
            <p:cNvSpPr>
              <a:spLocks noChangeArrowheads="1"/>
            </p:cNvSpPr>
            <p:nvPr/>
          </p:nvSpPr>
          <p:spPr bwMode="auto">
            <a:xfrm>
              <a:off x="2733" y="4549"/>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6" name="Line 247"/>
            <p:cNvSpPr>
              <a:spLocks noChangeShapeType="1"/>
            </p:cNvSpPr>
            <p:nvPr/>
          </p:nvSpPr>
          <p:spPr bwMode="auto">
            <a:xfrm>
              <a:off x="2733" y="4549"/>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7" name="Rectangle 248"/>
            <p:cNvSpPr>
              <a:spLocks noChangeArrowheads="1"/>
            </p:cNvSpPr>
            <p:nvPr/>
          </p:nvSpPr>
          <p:spPr bwMode="auto">
            <a:xfrm>
              <a:off x="2968" y="454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698" name="Line 249"/>
            <p:cNvSpPr>
              <a:spLocks noChangeShapeType="1"/>
            </p:cNvSpPr>
            <p:nvPr/>
          </p:nvSpPr>
          <p:spPr bwMode="auto">
            <a:xfrm>
              <a:off x="2968" y="454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699" name="Line 250"/>
            <p:cNvSpPr>
              <a:spLocks noChangeShapeType="1"/>
            </p:cNvSpPr>
            <p:nvPr/>
          </p:nvSpPr>
          <p:spPr bwMode="auto">
            <a:xfrm>
              <a:off x="2968" y="454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0" name="Rectangle 251"/>
            <p:cNvSpPr>
              <a:spLocks noChangeArrowheads="1"/>
            </p:cNvSpPr>
            <p:nvPr/>
          </p:nvSpPr>
          <p:spPr bwMode="auto">
            <a:xfrm>
              <a:off x="1032"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1" name="Line 252"/>
            <p:cNvSpPr>
              <a:spLocks noChangeShapeType="1"/>
            </p:cNvSpPr>
            <p:nvPr/>
          </p:nvSpPr>
          <p:spPr bwMode="auto">
            <a:xfrm>
              <a:off x="1032"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2" name="Rectangle 253"/>
            <p:cNvSpPr>
              <a:spLocks noChangeArrowheads="1"/>
            </p:cNvSpPr>
            <p:nvPr/>
          </p:nvSpPr>
          <p:spPr bwMode="auto">
            <a:xfrm>
              <a:off x="1830"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3" name="Line 254"/>
            <p:cNvSpPr>
              <a:spLocks noChangeShapeType="1"/>
            </p:cNvSpPr>
            <p:nvPr/>
          </p:nvSpPr>
          <p:spPr bwMode="auto">
            <a:xfrm>
              <a:off x="1830"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4" name="Rectangle 255"/>
            <p:cNvSpPr>
              <a:spLocks noChangeArrowheads="1"/>
            </p:cNvSpPr>
            <p:nvPr/>
          </p:nvSpPr>
          <p:spPr bwMode="auto">
            <a:xfrm>
              <a:off x="2055"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5" name="Line 256"/>
            <p:cNvSpPr>
              <a:spLocks noChangeShapeType="1"/>
            </p:cNvSpPr>
            <p:nvPr/>
          </p:nvSpPr>
          <p:spPr bwMode="auto">
            <a:xfrm>
              <a:off x="2055"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6" name="Rectangle 257"/>
            <p:cNvSpPr>
              <a:spLocks noChangeArrowheads="1"/>
            </p:cNvSpPr>
            <p:nvPr/>
          </p:nvSpPr>
          <p:spPr bwMode="auto">
            <a:xfrm>
              <a:off x="2281"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7" name="Line 258"/>
            <p:cNvSpPr>
              <a:spLocks noChangeShapeType="1"/>
            </p:cNvSpPr>
            <p:nvPr/>
          </p:nvSpPr>
          <p:spPr bwMode="auto">
            <a:xfrm>
              <a:off x="2281"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08" name="Rectangle 259"/>
            <p:cNvSpPr>
              <a:spLocks noChangeArrowheads="1"/>
            </p:cNvSpPr>
            <p:nvPr/>
          </p:nvSpPr>
          <p:spPr bwMode="auto">
            <a:xfrm>
              <a:off x="2506"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09" name="Line 260"/>
            <p:cNvSpPr>
              <a:spLocks noChangeShapeType="1"/>
            </p:cNvSpPr>
            <p:nvPr/>
          </p:nvSpPr>
          <p:spPr bwMode="auto">
            <a:xfrm>
              <a:off x="2506"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0" name="Rectangle 261"/>
            <p:cNvSpPr>
              <a:spLocks noChangeArrowheads="1"/>
            </p:cNvSpPr>
            <p:nvPr/>
          </p:nvSpPr>
          <p:spPr bwMode="auto">
            <a:xfrm>
              <a:off x="2731"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1" name="Line 262"/>
            <p:cNvSpPr>
              <a:spLocks noChangeShapeType="1"/>
            </p:cNvSpPr>
            <p:nvPr/>
          </p:nvSpPr>
          <p:spPr bwMode="auto">
            <a:xfrm>
              <a:off x="2731"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2" name="Rectangle 263"/>
            <p:cNvSpPr>
              <a:spLocks noChangeArrowheads="1"/>
            </p:cNvSpPr>
            <p:nvPr/>
          </p:nvSpPr>
          <p:spPr bwMode="auto">
            <a:xfrm>
              <a:off x="2968" y="4551"/>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3" name="Line 264"/>
            <p:cNvSpPr>
              <a:spLocks noChangeShapeType="1"/>
            </p:cNvSpPr>
            <p:nvPr/>
          </p:nvSpPr>
          <p:spPr bwMode="auto">
            <a:xfrm>
              <a:off x="2968" y="4551"/>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4" name="Rectangle 265"/>
            <p:cNvSpPr>
              <a:spLocks noChangeArrowheads="1"/>
            </p:cNvSpPr>
            <p:nvPr/>
          </p:nvSpPr>
          <p:spPr bwMode="auto">
            <a:xfrm>
              <a:off x="1108" y="4612"/>
              <a:ext cx="286" cy="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defTabSz="903288"/>
              <a:r>
                <a:rPr lang="en-GB" sz="600">
                  <a:solidFill>
                    <a:srgbClr val="000000"/>
                  </a:solidFill>
                </a:rPr>
                <a:t>Group Score:</a:t>
              </a:r>
              <a:endParaRPr lang="en-GB" sz="2000" b="1">
                <a:latin typeface="Times New Roman" charset="0"/>
              </a:endParaRPr>
            </a:p>
          </p:txBody>
        </p:sp>
        <p:sp>
          <p:nvSpPr>
            <p:cNvPr id="27715" name="Rectangle 266"/>
            <p:cNvSpPr>
              <a:spLocks noChangeArrowheads="1"/>
            </p:cNvSpPr>
            <p:nvPr/>
          </p:nvSpPr>
          <p:spPr bwMode="auto">
            <a:xfrm>
              <a:off x="1032"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6" name="Line 267"/>
            <p:cNvSpPr>
              <a:spLocks noChangeShapeType="1"/>
            </p:cNvSpPr>
            <p:nvPr/>
          </p:nvSpPr>
          <p:spPr bwMode="auto">
            <a:xfrm>
              <a:off x="1032"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7" name="Line 268"/>
            <p:cNvSpPr>
              <a:spLocks noChangeShapeType="1"/>
            </p:cNvSpPr>
            <p:nvPr/>
          </p:nvSpPr>
          <p:spPr bwMode="auto">
            <a:xfrm>
              <a:off x="1032"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18" name="Rectangle 269"/>
            <p:cNvSpPr>
              <a:spLocks noChangeArrowheads="1"/>
            </p:cNvSpPr>
            <p:nvPr/>
          </p:nvSpPr>
          <p:spPr bwMode="auto">
            <a:xfrm>
              <a:off x="1034" y="4609"/>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19" name="Line 270"/>
            <p:cNvSpPr>
              <a:spLocks noChangeShapeType="1"/>
            </p:cNvSpPr>
            <p:nvPr/>
          </p:nvSpPr>
          <p:spPr bwMode="auto">
            <a:xfrm>
              <a:off x="1034" y="4609"/>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0" name="Rectangle 271"/>
            <p:cNvSpPr>
              <a:spLocks noChangeArrowheads="1"/>
            </p:cNvSpPr>
            <p:nvPr/>
          </p:nvSpPr>
          <p:spPr bwMode="auto">
            <a:xfrm>
              <a:off x="1830"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1" name="Line 272"/>
            <p:cNvSpPr>
              <a:spLocks noChangeShapeType="1"/>
            </p:cNvSpPr>
            <p:nvPr/>
          </p:nvSpPr>
          <p:spPr bwMode="auto">
            <a:xfrm>
              <a:off x="1830"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2" name="Line 273"/>
            <p:cNvSpPr>
              <a:spLocks noChangeShapeType="1"/>
            </p:cNvSpPr>
            <p:nvPr/>
          </p:nvSpPr>
          <p:spPr bwMode="auto">
            <a:xfrm>
              <a:off x="1830"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3" name="Rectangle 274"/>
            <p:cNvSpPr>
              <a:spLocks noChangeArrowheads="1"/>
            </p:cNvSpPr>
            <p:nvPr/>
          </p:nvSpPr>
          <p:spPr bwMode="auto">
            <a:xfrm>
              <a:off x="1832"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4" name="Line 275"/>
            <p:cNvSpPr>
              <a:spLocks noChangeShapeType="1"/>
            </p:cNvSpPr>
            <p:nvPr/>
          </p:nvSpPr>
          <p:spPr bwMode="auto">
            <a:xfrm>
              <a:off x="1832"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5" name="Rectangle 276"/>
            <p:cNvSpPr>
              <a:spLocks noChangeArrowheads="1"/>
            </p:cNvSpPr>
            <p:nvPr/>
          </p:nvSpPr>
          <p:spPr bwMode="auto">
            <a:xfrm>
              <a:off x="2055"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6" name="Line 277"/>
            <p:cNvSpPr>
              <a:spLocks noChangeShapeType="1"/>
            </p:cNvSpPr>
            <p:nvPr/>
          </p:nvSpPr>
          <p:spPr bwMode="auto">
            <a:xfrm>
              <a:off x="2055"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7" name="Line 278"/>
            <p:cNvSpPr>
              <a:spLocks noChangeShapeType="1"/>
            </p:cNvSpPr>
            <p:nvPr/>
          </p:nvSpPr>
          <p:spPr bwMode="auto">
            <a:xfrm>
              <a:off x="2055"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28" name="Rectangle 279"/>
            <p:cNvSpPr>
              <a:spLocks noChangeArrowheads="1"/>
            </p:cNvSpPr>
            <p:nvPr/>
          </p:nvSpPr>
          <p:spPr bwMode="auto">
            <a:xfrm>
              <a:off x="2057" y="4609"/>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29" name="Line 280"/>
            <p:cNvSpPr>
              <a:spLocks noChangeShapeType="1"/>
            </p:cNvSpPr>
            <p:nvPr/>
          </p:nvSpPr>
          <p:spPr bwMode="auto">
            <a:xfrm>
              <a:off x="2057" y="4609"/>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0" name="Rectangle 281"/>
            <p:cNvSpPr>
              <a:spLocks noChangeArrowheads="1"/>
            </p:cNvSpPr>
            <p:nvPr/>
          </p:nvSpPr>
          <p:spPr bwMode="auto">
            <a:xfrm>
              <a:off x="2281"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1" name="Line 282"/>
            <p:cNvSpPr>
              <a:spLocks noChangeShapeType="1"/>
            </p:cNvSpPr>
            <p:nvPr/>
          </p:nvSpPr>
          <p:spPr bwMode="auto">
            <a:xfrm>
              <a:off x="2281"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2" name="Line 283"/>
            <p:cNvSpPr>
              <a:spLocks noChangeShapeType="1"/>
            </p:cNvSpPr>
            <p:nvPr/>
          </p:nvSpPr>
          <p:spPr bwMode="auto">
            <a:xfrm>
              <a:off x="2281"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3" name="Rectangle 284"/>
            <p:cNvSpPr>
              <a:spLocks noChangeArrowheads="1"/>
            </p:cNvSpPr>
            <p:nvPr/>
          </p:nvSpPr>
          <p:spPr bwMode="auto">
            <a:xfrm>
              <a:off x="2283"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4" name="Line 285"/>
            <p:cNvSpPr>
              <a:spLocks noChangeShapeType="1"/>
            </p:cNvSpPr>
            <p:nvPr/>
          </p:nvSpPr>
          <p:spPr bwMode="auto">
            <a:xfrm>
              <a:off x="2283"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5" name="Rectangle 286"/>
            <p:cNvSpPr>
              <a:spLocks noChangeArrowheads="1"/>
            </p:cNvSpPr>
            <p:nvPr/>
          </p:nvSpPr>
          <p:spPr bwMode="auto">
            <a:xfrm>
              <a:off x="2506"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6" name="Line 287"/>
            <p:cNvSpPr>
              <a:spLocks noChangeShapeType="1"/>
            </p:cNvSpPr>
            <p:nvPr/>
          </p:nvSpPr>
          <p:spPr bwMode="auto">
            <a:xfrm>
              <a:off x="2506"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7" name="Line 288"/>
            <p:cNvSpPr>
              <a:spLocks noChangeShapeType="1"/>
            </p:cNvSpPr>
            <p:nvPr/>
          </p:nvSpPr>
          <p:spPr bwMode="auto">
            <a:xfrm>
              <a:off x="2506"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38" name="Rectangle 289"/>
            <p:cNvSpPr>
              <a:spLocks noChangeArrowheads="1"/>
            </p:cNvSpPr>
            <p:nvPr/>
          </p:nvSpPr>
          <p:spPr bwMode="auto">
            <a:xfrm>
              <a:off x="2508" y="4609"/>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39" name="Line 290"/>
            <p:cNvSpPr>
              <a:spLocks noChangeShapeType="1"/>
            </p:cNvSpPr>
            <p:nvPr/>
          </p:nvSpPr>
          <p:spPr bwMode="auto">
            <a:xfrm>
              <a:off x="2508" y="4609"/>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0" name="Rectangle 291"/>
            <p:cNvSpPr>
              <a:spLocks noChangeArrowheads="1"/>
            </p:cNvSpPr>
            <p:nvPr/>
          </p:nvSpPr>
          <p:spPr bwMode="auto">
            <a:xfrm>
              <a:off x="2731"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1" name="Line 292"/>
            <p:cNvSpPr>
              <a:spLocks noChangeShapeType="1"/>
            </p:cNvSpPr>
            <p:nvPr/>
          </p:nvSpPr>
          <p:spPr bwMode="auto">
            <a:xfrm>
              <a:off x="2731"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2" name="Line 293"/>
            <p:cNvSpPr>
              <a:spLocks noChangeShapeType="1"/>
            </p:cNvSpPr>
            <p:nvPr/>
          </p:nvSpPr>
          <p:spPr bwMode="auto">
            <a:xfrm>
              <a:off x="2731"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3" name="Rectangle 294"/>
            <p:cNvSpPr>
              <a:spLocks noChangeArrowheads="1"/>
            </p:cNvSpPr>
            <p:nvPr/>
          </p:nvSpPr>
          <p:spPr bwMode="auto">
            <a:xfrm>
              <a:off x="2733" y="4609"/>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4" name="Line 295"/>
            <p:cNvSpPr>
              <a:spLocks noChangeShapeType="1"/>
            </p:cNvSpPr>
            <p:nvPr/>
          </p:nvSpPr>
          <p:spPr bwMode="auto">
            <a:xfrm>
              <a:off x="2733" y="4609"/>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5" name="Rectangle 296"/>
            <p:cNvSpPr>
              <a:spLocks noChangeArrowheads="1"/>
            </p:cNvSpPr>
            <p:nvPr/>
          </p:nvSpPr>
          <p:spPr bwMode="auto">
            <a:xfrm>
              <a:off x="2968" y="4609"/>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6" name="Line 297"/>
            <p:cNvSpPr>
              <a:spLocks noChangeShapeType="1"/>
            </p:cNvSpPr>
            <p:nvPr/>
          </p:nvSpPr>
          <p:spPr bwMode="auto">
            <a:xfrm>
              <a:off x="2968" y="4609"/>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7" name="Line 298"/>
            <p:cNvSpPr>
              <a:spLocks noChangeShapeType="1"/>
            </p:cNvSpPr>
            <p:nvPr/>
          </p:nvSpPr>
          <p:spPr bwMode="auto">
            <a:xfrm>
              <a:off x="2968" y="4609"/>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48" name="Rectangle 299"/>
            <p:cNvSpPr>
              <a:spLocks noChangeArrowheads="1"/>
            </p:cNvSpPr>
            <p:nvPr/>
          </p:nvSpPr>
          <p:spPr bwMode="auto">
            <a:xfrm>
              <a:off x="1032"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49" name="Line 300"/>
            <p:cNvSpPr>
              <a:spLocks noChangeShapeType="1"/>
            </p:cNvSpPr>
            <p:nvPr/>
          </p:nvSpPr>
          <p:spPr bwMode="auto">
            <a:xfrm>
              <a:off x="1032"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0" name="Rectangle 301"/>
            <p:cNvSpPr>
              <a:spLocks noChangeArrowheads="1"/>
            </p:cNvSpPr>
            <p:nvPr/>
          </p:nvSpPr>
          <p:spPr bwMode="auto">
            <a:xfrm>
              <a:off x="1830"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1" name="Line 302"/>
            <p:cNvSpPr>
              <a:spLocks noChangeShapeType="1"/>
            </p:cNvSpPr>
            <p:nvPr/>
          </p:nvSpPr>
          <p:spPr bwMode="auto">
            <a:xfrm>
              <a:off x="1830"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2" name="Rectangle 303"/>
            <p:cNvSpPr>
              <a:spLocks noChangeArrowheads="1"/>
            </p:cNvSpPr>
            <p:nvPr/>
          </p:nvSpPr>
          <p:spPr bwMode="auto">
            <a:xfrm>
              <a:off x="2055"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3" name="Line 304"/>
            <p:cNvSpPr>
              <a:spLocks noChangeShapeType="1"/>
            </p:cNvSpPr>
            <p:nvPr/>
          </p:nvSpPr>
          <p:spPr bwMode="auto">
            <a:xfrm>
              <a:off x="2055"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4" name="Rectangle 305"/>
            <p:cNvSpPr>
              <a:spLocks noChangeArrowheads="1"/>
            </p:cNvSpPr>
            <p:nvPr/>
          </p:nvSpPr>
          <p:spPr bwMode="auto">
            <a:xfrm>
              <a:off x="2281"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5" name="Line 306"/>
            <p:cNvSpPr>
              <a:spLocks noChangeShapeType="1"/>
            </p:cNvSpPr>
            <p:nvPr/>
          </p:nvSpPr>
          <p:spPr bwMode="auto">
            <a:xfrm>
              <a:off x="2281"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6" name="Rectangle 307"/>
            <p:cNvSpPr>
              <a:spLocks noChangeArrowheads="1"/>
            </p:cNvSpPr>
            <p:nvPr/>
          </p:nvSpPr>
          <p:spPr bwMode="auto">
            <a:xfrm>
              <a:off x="2506"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7" name="Line 308"/>
            <p:cNvSpPr>
              <a:spLocks noChangeShapeType="1"/>
            </p:cNvSpPr>
            <p:nvPr/>
          </p:nvSpPr>
          <p:spPr bwMode="auto">
            <a:xfrm>
              <a:off x="2506"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58" name="Rectangle 309"/>
            <p:cNvSpPr>
              <a:spLocks noChangeArrowheads="1"/>
            </p:cNvSpPr>
            <p:nvPr/>
          </p:nvSpPr>
          <p:spPr bwMode="auto">
            <a:xfrm>
              <a:off x="2731"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59" name="Line 310"/>
            <p:cNvSpPr>
              <a:spLocks noChangeShapeType="1"/>
            </p:cNvSpPr>
            <p:nvPr/>
          </p:nvSpPr>
          <p:spPr bwMode="auto">
            <a:xfrm>
              <a:off x="2731"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0" name="Rectangle 311"/>
            <p:cNvSpPr>
              <a:spLocks noChangeArrowheads="1"/>
            </p:cNvSpPr>
            <p:nvPr/>
          </p:nvSpPr>
          <p:spPr bwMode="auto">
            <a:xfrm>
              <a:off x="2968" y="4611"/>
              <a:ext cx="2" cy="116"/>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1" name="Line 312"/>
            <p:cNvSpPr>
              <a:spLocks noChangeShapeType="1"/>
            </p:cNvSpPr>
            <p:nvPr/>
          </p:nvSpPr>
          <p:spPr bwMode="auto">
            <a:xfrm>
              <a:off x="2968" y="4611"/>
              <a:ext cx="1" cy="11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2" name="Rectangle 313"/>
            <p:cNvSpPr>
              <a:spLocks noChangeArrowheads="1"/>
            </p:cNvSpPr>
            <p:nvPr/>
          </p:nvSpPr>
          <p:spPr bwMode="auto">
            <a:xfrm>
              <a:off x="1032"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3" name="Line 314"/>
            <p:cNvSpPr>
              <a:spLocks noChangeShapeType="1"/>
            </p:cNvSpPr>
            <p:nvPr/>
          </p:nvSpPr>
          <p:spPr bwMode="auto">
            <a:xfrm>
              <a:off x="1032"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4" name="Line 315"/>
            <p:cNvSpPr>
              <a:spLocks noChangeShapeType="1"/>
            </p:cNvSpPr>
            <p:nvPr/>
          </p:nvSpPr>
          <p:spPr bwMode="auto">
            <a:xfrm>
              <a:off x="1032"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5" name="Rectangle 316"/>
            <p:cNvSpPr>
              <a:spLocks noChangeArrowheads="1"/>
            </p:cNvSpPr>
            <p:nvPr/>
          </p:nvSpPr>
          <p:spPr bwMode="auto">
            <a:xfrm>
              <a:off x="1034" y="472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6" name="Line 317"/>
            <p:cNvSpPr>
              <a:spLocks noChangeShapeType="1"/>
            </p:cNvSpPr>
            <p:nvPr/>
          </p:nvSpPr>
          <p:spPr bwMode="auto">
            <a:xfrm>
              <a:off x="1034" y="472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7" name="Rectangle 318"/>
            <p:cNvSpPr>
              <a:spLocks noChangeArrowheads="1"/>
            </p:cNvSpPr>
            <p:nvPr/>
          </p:nvSpPr>
          <p:spPr bwMode="auto">
            <a:xfrm>
              <a:off x="1830"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68" name="Line 319"/>
            <p:cNvSpPr>
              <a:spLocks noChangeShapeType="1"/>
            </p:cNvSpPr>
            <p:nvPr/>
          </p:nvSpPr>
          <p:spPr bwMode="auto">
            <a:xfrm>
              <a:off x="1830"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69" name="Line 320"/>
            <p:cNvSpPr>
              <a:spLocks noChangeShapeType="1"/>
            </p:cNvSpPr>
            <p:nvPr/>
          </p:nvSpPr>
          <p:spPr bwMode="auto">
            <a:xfrm>
              <a:off x="1830"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0" name="Rectangle 321"/>
            <p:cNvSpPr>
              <a:spLocks noChangeArrowheads="1"/>
            </p:cNvSpPr>
            <p:nvPr/>
          </p:nvSpPr>
          <p:spPr bwMode="auto">
            <a:xfrm>
              <a:off x="1832"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1" name="Line 322"/>
            <p:cNvSpPr>
              <a:spLocks noChangeShapeType="1"/>
            </p:cNvSpPr>
            <p:nvPr/>
          </p:nvSpPr>
          <p:spPr bwMode="auto">
            <a:xfrm>
              <a:off x="1832"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2" name="Rectangle 323"/>
            <p:cNvSpPr>
              <a:spLocks noChangeArrowheads="1"/>
            </p:cNvSpPr>
            <p:nvPr/>
          </p:nvSpPr>
          <p:spPr bwMode="auto">
            <a:xfrm>
              <a:off x="2055"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3" name="Line 324"/>
            <p:cNvSpPr>
              <a:spLocks noChangeShapeType="1"/>
            </p:cNvSpPr>
            <p:nvPr/>
          </p:nvSpPr>
          <p:spPr bwMode="auto">
            <a:xfrm>
              <a:off x="2055"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4" name="Line 325"/>
            <p:cNvSpPr>
              <a:spLocks noChangeShapeType="1"/>
            </p:cNvSpPr>
            <p:nvPr/>
          </p:nvSpPr>
          <p:spPr bwMode="auto">
            <a:xfrm>
              <a:off x="2055"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5" name="Rectangle 326"/>
            <p:cNvSpPr>
              <a:spLocks noChangeArrowheads="1"/>
            </p:cNvSpPr>
            <p:nvPr/>
          </p:nvSpPr>
          <p:spPr bwMode="auto">
            <a:xfrm>
              <a:off x="2057" y="472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6" name="Line 327"/>
            <p:cNvSpPr>
              <a:spLocks noChangeShapeType="1"/>
            </p:cNvSpPr>
            <p:nvPr/>
          </p:nvSpPr>
          <p:spPr bwMode="auto">
            <a:xfrm>
              <a:off x="2057" y="472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7" name="Rectangle 328"/>
            <p:cNvSpPr>
              <a:spLocks noChangeArrowheads="1"/>
            </p:cNvSpPr>
            <p:nvPr/>
          </p:nvSpPr>
          <p:spPr bwMode="auto">
            <a:xfrm>
              <a:off x="2281"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78" name="Line 329"/>
            <p:cNvSpPr>
              <a:spLocks noChangeShapeType="1"/>
            </p:cNvSpPr>
            <p:nvPr/>
          </p:nvSpPr>
          <p:spPr bwMode="auto">
            <a:xfrm>
              <a:off x="2281"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79" name="Line 330"/>
            <p:cNvSpPr>
              <a:spLocks noChangeShapeType="1"/>
            </p:cNvSpPr>
            <p:nvPr/>
          </p:nvSpPr>
          <p:spPr bwMode="auto">
            <a:xfrm>
              <a:off x="2281"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0" name="Rectangle 331"/>
            <p:cNvSpPr>
              <a:spLocks noChangeArrowheads="1"/>
            </p:cNvSpPr>
            <p:nvPr/>
          </p:nvSpPr>
          <p:spPr bwMode="auto">
            <a:xfrm>
              <a:off x="2283"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1" name="Line 332"/>
            <p:cNvSpPr>
              <a:spLocks noChangeShapeType="1"/>
            </p:cNvSpPr>
            <p:nvPr/>
          </p:nvSpPr>
          <p:spPr bwMode="auto">
            <a:xfrm>
              <a:off x="2283"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2" name="Rectangle 333"/>
            <p:cNvSpPr>
              <a:spLocks noChangeArrowheads="1"/>
            </p:cNvSpPr>
            <p:nvPr/>
          </p:nvSpPr>
          <p:spPr bwMode="auto">
            <a:xfrm>
              <a:off x="2506"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3" name="Line 334"/>
            <p:cNvSpPr>
              <a:spLocks noChangeShapeType="1"/>
            </p:cNvSpPr>
            <p:nvPr/>
          </p:nvSpPr>
          <p:spPr bwMode="auto">
            <a:xfrm>
              <a:off x="2506"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4" name="Line 335"/>
            <p:cNvSpPr>
              <a:spLocks noChangeShapeType="1"/>
            </p:cNvSpPr>
            <p:nvPr/>
          </p:nvSpPr>
          <p:spPr bwMode="auto">
            <a:xfrm>
              <a:off x="2506"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5" name="Rectangle 336"/>
            <p:cNvSpPr>
              <a:spLocks noChangeArrowheads="1"/>
            </p:cNvSpPr>
            <p:nvPr/>
          </p:nvSpPr>
          <p:spPr bwMode="auto">
            <a:xfrm>
              <a:off x="2508" y="472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6" name="Line 337"/>
            <p:cNvSpPr>
              <a:spLocks noChangeShapeType="1"/>
            </p:cNvSpPr>
            <p:nvPr/>
          </p:nvSpPr>
          <p:spPr bwMode="auto">
            <a:xfrm>
              <a:off x="2508" y="472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7" name="Rectangle 338"/>
            <p:cNvSpPr>
              <a:spLocks noChangeArrowheads="1"/>
            </p:cNvSpPr>
            <p:nvPr/>
          </p:nvSpPr>
          <p:spPr bwMode="auto">
            <a:xfrm>
              <a:off x="2731"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88" name="Line 339"/>
            <p:cNvSpPr>
              <a:spLocks noChangeShapeType="1"/>
            </p:cNvSpPr>
            <p:nvPr/>
          </p:nvSpPr>
          <p:spPr bwMode="auto">
            <a:xfrm>
              <a:off x="2731"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89" name="Line 340"/>
            <p:cNvSpPr>
              <a:spLocks noChangeShapeType="1"/>
            </p:cNvSpPr>
            <p:nvPr/>
          </p:nvSpPr>
          <p:spPr bwMode="auto">
            <a:xfrm>
              <a:off x="2731"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0" name="Rectangle 341"/>
            <p:cNvSpPr>
              <a:spLocks noChangeArrowheads="1"/>
            </p:cNvSpPr>
            <p:nvPr/>
          </p:nvSpPr>
          <p:spPr bwMode="auto">
            <a:xfrm>
              <a:off x="2733" y="472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1" name="Line 342"/>
            <p:cNvSpPr>
              <a:spLocks noChangeShapeType="1"/>
            </p:cNvSpPr>
            <p:nvPr/>
          </p:nvSpPr>
          <p:spPr bwMode="auto">
            <a:xfrm>
              <a:off x="2733" y="472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2" name="Rectangle 343"/>
            <p:cNvSpPr>
              <a:spLocks noChangeArrowheads="1"/>
            </p:cNvSpPr>
            <p:nvPr/>
          </p:nvSpPr>
          <p:spPr bwMode="auto">
            <a:xfrm>
              <a:off x="2968" y="472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3" name="Line 344"/>
            <p:cNvSpPr>
              <a:spLocks noChangeShapeType="1"/>
            </p:cNvSpPr>
            <p:nvPr/>
          </p:nvSpPr>
          <p:spPr bwMode="auto">
            <a:xfrm>
              <a:off x="2968" y="472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4" name="Line 345"/>
            <p:cNvSpPr>
              <a:spLocks noChangeShapeType="1"/>
            </p:cNvSpPr>
            <p:nvPr/>
          </p:nvSpPr>
          <p:spPr bwMode="auto">
            <a:xfrm>
              <a:off x="2968" y="472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5" name="Rectangle 346"/>
            <p:cNvSpPr>
              <a:spLocks noChangeArrowheads="1"/>
            </p:cNvSpPr>
            <p:nvPr/>
          </p:nvSpPr>
          <p:spPr bwMode="auto">
            <a:xfrm>
              <a:off x="1032"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6" name="Line 347"/>
            <p:cNvSpPr>
              <a:spLocks noChangeShapeType="1"/>
            </p:cNvSpPr>
            <p:nvPr/>
          </p:nvSpPr>
          <p:spPr bwMode="auto">
            <a:xfrm>
              <a:off x="1032"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7" name="Rectangle 348"/>
            <p:cNvSpPr>
              <a:spLocks noChangeArrowheads="1"/>
            </p:cNvSpPr>
            <p:nvPr/>
          </p:nvSpPr>
          <p:spPr bwMode="auto">
            <a:xfrm>
              <a:off x="1032"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798" name="Line 349"/>
            <p:cNvSpPr>
              <a:spLocks noChangeShapeType="1"/>
            </p:cNvSpPr>
            <p:nvPr/>
          </p:nvSpPr>
          <p:spPr bwMode="auto">
            <a:xfrm>
              <a:off x="1032"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799" name="Line 350"/>
            <p:cNvSpPr>
              <a:spLocks noChangeShapeType="1"/>
            </p:cNvSpPr>
            <p:nvPr/>
          </p:nvSpPr>
          <p:spPr bwMode="auto">
            <a:xfrm>
              <a:off x="1032"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0" name="Rectangle 351"/>
            <p:cNvSpPr>
              <a:spLocks noChangeArrowheads="1"/>
            </p:cNvSpPr>
            <p:nvPr/>
          </p:nvSpPr>
          <p:spPr bwMode="auto">
            <a:xfrm>
              <a:off x="1032"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1" name="Line 352"/>
            <p:cNvSpPr>
              <a:spLocks noChangeShapeType="1"/>
            </p:cNvSpPr>
            <p:nvPr/>
          </p:nvSpPr>
          <p:spPr bwMode="auto">
            <a:xfrm>
              <a:off x="1032"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2" name="Line 353"/>
            <p:cNvSpPr>
              <a:spLocks noChangeShapeType="1"/>
            </p:cNvSpPr>
            <p:nvPr/>
          </p:nvSpPr>
          <p:spPr bwMode="auto">
            <a:xfrm>
              <a:off x="1032"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3" name="Rectangle 354"/>
            <p:cNvSpPr>
              <a:spLocks noChangeArrowheads="1"/>
            </p:cNvSpPr>
            <p:nvPr/>
          </p:nvSpPr>
          <p:spPr bwMode="auto">
            <a:xfrm>
              <a:off x="1034" y="4787"/>
              <a:ext cx="796"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4" name="Line 355"/>
            <p:cNvSpPr>
              <a:spLocks noChangeShapeType="1"/>
            </p:cNvSpPr>
            <p:nvPr/>
          </p:nvSpPr>
          <p:spPr bwMode="auto">
            <a:xfrm>
              <a:off x="1034" y="4787"/>
              <a:ext cx="79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5" name="Rectangle 356"/>
            <p:cNvSpPr>
              <a:spLocks noChangeArrowheads="1"/>
            </p:cNvSpPr>
            <p:nvPr/>
          </p:nvSpPr>
          <p:spPr bwMode="auto">
            <a:xfrm>
              <a:off x="1830"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6" name="Line 357"/>
            <p:cNvSpPr>
              <a:spLocks noChangeShapeType="1"/>
            </p:cNvSpPr>
            <p:nvPr/>
          </p:nvSpPr>
          <p:spPr bwMode="auto">
            <a:xfrm>
              <a:off x="1830"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7" name="Rectangle 358"/>
            <p:cNvSpPr>
              <a:spLocks noChangeArrowheads="1"/>
            </p:cNvSpPr>
            <p:nvPr/>
          </p:nvSpPr>
          <p:spPr bwMode="auto">
            <a:xfrm>
              <a:off x="1830"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08" name="Line 359"/>
            <p:cNvSpPr>
              <a:spLocks noChangeShapeType="1"/>
            </p:cNvSpPr>
            <p:nvPr/>
          </p:nvSpPr>
          <p:spPr bwMode="auto">
            <a:xfrm>
              <a:off x="1830"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09" name="Line 360"/>
            <p:cNvSpPr>
              <a:spLocks noChangeShapeType="1"/>
            </p:cNvSpPr>
            <p:nvPr/>
          </p:nvSpPr>
          <p:spPr bwMode="auto">
            <a:xfrm>
              <a:off x="1830"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0" name="Rectangle 361"/>
            <p:cNvSpPr>
              <a:spLocks noChangeArrowheads="1"/>
            </p:cNvSpPr>
            <p:nvPr/>
          </p:nvSpPr>
          <p:spPr bwMode="auto">
            <a:xfrm>
              <a:off x="1832"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1" name="Line 362"/>
            <p:cNvSpPr>
              <a:spLocks noChangeShapeType="1"/>
            </p:cNvSpPr>
            <p:nvPr/>
          </p:nvSpPr>
          <p:spPr bwMode="auto">
            <a:xfrm>
              <a:off x="1832"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2" name="Rectangle 363"/>
            <p:cNvSpPr>
              <a:spLocks noChangeArrowheads="1"/>
            </p:cNvSpPr>
            <p:nvPr/>
          </p:nvSpPr>
          <p:spPr bwMode="auto">
            <a:xfrm>
              <a:off x="2055"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3" name="Line 364"/>
            <p:cNvSpPr>
              <a:spLocks noChangeShapeType="1"/>
            </p:cNvSpPr>
            <p:nvPr/>
          </p:nvSpPr>
          <p:spPr bwMode="auto">
            <a:xfrm>
              <a:off x="2055"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4" name="Rectangle 365"/>
            <p:cNvSpPr>
              <a:spLocks noChangeArrowheads="1"/>
            </p:cNvSpPr>
            <p:nvPr/>
          </p:nvSpPr>
          <p:spPr bwMode="auto">
            <a:xfrm>
              <a:off x="2055"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5" name="Line 366"/>
            <p:cNvSpPr>
              <a:spLocks noChangeShapeType="1"/>
            </p:cNvSpPr>
            <p:nvPr/>
          </p:nvSpPr>
          <p:spPr bwMode="auto">
            <a:xfrm>
              <a:off x="2055"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6" name="Line 367"/>
            <p:cNvSpPr>
              <a:spLocks noChangeShapeType="1"/>
            </p:cNvSpPr>
            <p:nvPr/>
          </p:nvSpPr>
          <p:spPr bwMode="auto">
            <a:xfrm>
              <a:off x="2055"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7" name="Rectangle 368"/>
            <p:cNvSpPr>
              <a:spLocks noChangeArrowheads="1"/>
            </p:cNvSpPr>
            <p:nvPr/>
          </p:nvSpPr>
          <p:spPr bwMode="auto">
            <a:xfrm>
              <a:off x="2057" y="4787"/>
              <a:ext cx="224"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18" name="Line 369"/>
            <p:cNvSpPr>
              <a:spLocks noChangeShapeType="1"/>
            </p:cNvSpPr>
            <p:nvPr/>
          </p:nvSpPr>
          <p:spPr bwMode="auto">
            <a:xfrm>
              <a:off x="2057" y="4787"/>
              <a:ext cx="224"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19" name="Rectangle 370"/>
            <p:cNvSpPr>
              <a:spLocks noChangeArrowheads="1"/>
            </p:cNvSpPr>
            <p:nvPr/>
          </p:nvSpPr>
          <p:spPr bwMode="auto">
            <a:xfrm>
              <a:off x="2281"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0" name="Line 371"/>
            <p:cNvSpPr>
              <a:spLocks noChangeShapeType="1"/>
            </p:cNvSpPr>
            <p:nvPr/>
          </p:nvSpPr>
          <p:spPr bwMode="auto">
            <a:xfrm>
              <a:off x="2281"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1" name="Rectangle 372"/>
            <p:cNvSpPr>
              <a:spLocks noChangeArrowheads="1"/>
            </p:cNvSpPr>
            <p:nvPr/>
          </p:nvSpPr>
          <p:spPr bwMode="auto">
            <a:xfrm>
              <a:off x="2281"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2" name="Line 373"/>
            <p:cNvSpPr>
              <a:spLocks noChangeShapeType="1"/>
            </p:cNvSpPr>
            <p:nvPr/>
          </p:nvSpPr>
          <p:spPr bwMode="auto">
            <a:xfrm>
              <a:off x="2281"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3" name="Line 374"/>
            <p:cNvSpPr>
              <a:spLocks noChangeShapeType="1"/>
            </p:cNvSpPr>
            <p:nvPr/>
          </p:nvSpPr>
          <p:spPr bwMode="auto">
            <a:xfrm>
              <a:off x="2281"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4" name="Rectangle 375"/>
            <p:cNvSpPr>
              <a:spLocks noChangeArrowheads="1"/>
            </p:cNvSpPr>
            <p:nvPr/>
          </p:nvSpPr>
          <p:spPr bwMode="auto">
            <a:xfrm>
              <a:off x="2283"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5" name="Line 376"/>
            <p:cNvSpPr>
              <a:spLocks noChangeShapeType="1"/>
            </p:cNvSpPr>
            <p:nvPr/>
          </p:nvSpPr>
          <p:spPr bwMode="auto">
            <a:xfrm>
              <a:off x="2283"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6" name="Rectangle 377"/>
            <p:cNvSpPr>
              <a:spLocks noChangeArrowheads="1"/>
            </p:cNvSpPr>
            <p:nvPr/>
          </p:nvSpPr>
          <p:spPr bwMode="auto">
            <a:xfrm>
              <a:off x="2506"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7" name="Line 378"/>
            <p:cNvSpPr>
              <a:spLocks noChangeShapeType="1"/>
            </p:cNvSpPr>
            <p:nvPr/>
          </p:nvSpPr>
          <p:spPr bwMode="auto">
            <a:xfrm>
              <a:off x="2506"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28" name="Rectangle 379"/>
            <p:cNvSpPr>
              <a:spLocks noChangeArrowheads="1"/>
            </p:cNvSpPr>
            <p:nvPr/>
          </p:nvSpPr>
          <p:spPr bwMode="auto">
            <a:xfrm>
              <a:off x="2506"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29" name="Line 380"/>
            <p:cNvSpPr>
              <a:spLocks noChangeShapeType="1"/>
            </p:cNvSpPr>
            <p:nvPr/>
          </p:nvSpPr>
          <p:spPr bwMode="auto">
            <a:xfrm>
              <a:off x="2506"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0" name="Line 381"/>
            <p:cNvSpPr>
              <a:spLocks noChangeShapeType="1"/>
            </p:cNvSpPr>
            <p:nvPr/>
          </p:nvSpPr>
          <p:spPr bwMode="auto">
            <a:xfrm>
              <a:off x="2506"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1" name="Rectangle 382"/>
            <p:cNvSpPr>
              <a:spLocks noChangeArrowheads="1"/>
            </p:cNvSpPr>
            <p:nvPr/>
          </p:nvSpPr>
          <p:spPr bwMode="auto">
            <a:xfrm>
              <a:off x="2508" y="4787"/>
              <a:ext cx="223"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2" name="Line 383"/>
            <p:cNvSpPr>
              <a:spLocks noChangeShapeType="1"/>
            </p:cNvSpPr>
            <p:nvPr/>
          </p:nvSpPr>
          <p:spPr bwMode="auto">
            <a:xfrm>
              <a:off x="2508" y="4787"/>
              <a:ext cx="223"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3" name="Rectangle 384"/>
            <p:cNvSpPr>
              <a:spLocks noChangeArrowheads="1"/>
            </p:cNvSpPr>
            <p:nvPr/>
          </p:nvSpPr>
          <p:spPr bwMode="auto">
            <a:xfrm>
              <a:off x="2731"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4" name="Line 385"/>
            <p:cNvSpPr>
              <a:spLocks noChangeShapeType="1"/>
            </p:cNvSpPr>
            <p:nvPr/>
          </p:nvSpPr>
          <p:spPr bwMode="auto">
            <a:xfrm>
              <a:off x="2731"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5" name="Rectangle 386"/>
            <p:cNvSpPr>
              <a:spLocks noChangeArrowheads="1"/>
            </p:cNvSpPr>
            <p:nvPr/>
          </p:nvSpPr>
          <p:spPr bwMode="auto">
            <a:xfrm>
              <a:off x="2731"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6" name="Line 387"/>
            <p:cNvSpPr>
              <a:spLocks noChangeShapeType="1"/>
            </p:cNvSpPr>
            <p:nvPr/>
          </p:nvSpPr>
          <p:spPr bwMode="auto">
            <a:xfrm>
              <a:off x="2731"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7" name="Line 388"/>
            <p:cNvSpPr>
              <a:spLocks noChangeShapeType="1"/>
            </p:cNvSpPr>
            <p:nvPr/>
          </p:nvSpPr>
          <p:spPr bwMode="auto">
            <a:xfrm>
              <a:off x="2731"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38" name="Rectangle 389"/>
            <p:cNvSpPr>
              <a:spLocks noChangeArrowheads="1"/>
            </p:cNvSpPr>
            <p:nvPr/>
          </p:nvSpPr>
          <p:spPr bwMode="auto">
            <a:xfrm>
              <a:off x="2733" y="4787"/>
              <a:ext cx="235"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39" name="Line 390"/>
            <p:cNvSpPr>
              <a:spLocks noChangeShapeType="1"/>
            </p:cNvSpPr>
            <p:nvPr/>
          </p:nvSpPr>
          <p:spPr bwMode="auto">
            <a:xfrm>
              <a:off x="2733" y="4787"/>
              <a:ext cx="235"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0" name="Rectangle 391"/>
            <p:cNvSpPr>
              <a:spLocks noChangeArrowheads="1"/>
            </p:cNvSpPr>
            <p:nvPr/>
          </p:nvSpPr>
          <p:spPr bwMode="auto">
            <a:xfrm>
              <a:off x="2968" y="4729"/>
              <a:ext cx="2" cy="58"/>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1" name="Line 392"/>
            <p:cNvSpPr>
              <a:spLocks noChangeShapeType="1"/>
            </p:cNvSpPr>
            <p:nvPr/>
          </p:nvSpPr>
          <p:spPr bwMode="auto">
            <a:xfrm>
              <a:off x="2968" y="4729"/>
              <a:ext cx="1" cy="5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2" name="Rectangle 393"/>
            <p:cNvSpPr>
              <a:spLocks noChangeArrowheads="1"/>
            </p:cNvSpPr>
            <p:nvPr/>
          </p:nvSpPr>
          <p:spPr bwMode="auto">
            <a:xfrm>
              <a:off x="2968"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3" name="Line 394"/>
            <p:cNvSpPr>
              <a:spLocks noChangeShapeType="1"/>
            </p:cNvSpPr>
            <p:nvPr/>
          </p:nvSpPr>
          <p:spPr bwMode="auto">
            <a:xfrm>
              <a:off x="2968"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4" name="Line 395"/>
            <p:cNvSpPr>
              <a:spLocks noChangeShapeType="1"/>
            </p:cNvSpPr>
            <p:nvPr/>
          </p:nvSpPr>
          <p:spPr bwMode="auto">
            <a:xfrm>
              <a:off x="2968"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5" name="Rectangle 396"/>
            <p:cNvSpPr>
              <a:spLocks noChangeArrowheads="1"/>
            </p:cNvSpPr>
            <p:nvPr/>
          </p:nvSpPr>
          <p:spPr bwMode="auto">
            <a:xfrm>
              <a:off x="2968" y="4787"/>
              <a:ext cx="2" cy="2"/>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p>
          </p:txBody>
        </p:sp>
        <p:sp>
          <p:nvSpPr>
            <p:cNvPr id="27846" name="Line 397"/>
            <p:cNvSpPr>
              <a:spLocks noChangeShapeType="1"/>
            </p:cNvSpPr>
            <p:nvPr/>
          </p:nvSpPr>
          <p:spPr bwMode="auto">
            <a:xfrm>
              <a:off x="2968" y="4787"/>
              <a:ext cx="2"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sp>
          <p:nvSpPr>
            <p:cNvPr id="27847" name="Line 398"/>
            <p:cNvSpPr>
              <a:spLocks noChangeShapeType="1"/>
            </p:cNvSpPr>
            <p:nvPr/>
          </p:nvSpPr>
          <p:spPr bwMode="auto">
            <a:xfrm>
              <a:off x="2968" y="4787"/>
              <a:ext cx="1"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wrap="none" lIns="0" tIns="0" rIns="0" bIns="0">
              <a:spAutoFit/>
            </a:bodyPr>
            <a:lstStyle/>
            <a:p>
              <a:endParaRPr lang="en-US"/>
            </a:p>
          </p:txBody>
        </p:sp>
      </p:grpSp>
      <p:sp>
        <p:nvSpPr>
          <p:cNvPr id="27663" name="Text Box 399"/>
          <p:cNvSpPr txBox="1">
            <a:spLocks noChangeArrowheads="1"/>
          </p:cNvSpPr>
          <p:nvPr/>
        </p:nvSpPr>
        <p:spPr bwMode="auto">
          <a:xfrm>
            <a:off x="823913" y="7637463"/>
            <a:ext cx="54086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305" tIns="45152" rIns="90305" bIns="45152">
            <a:spAutoFit/>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a:latin typeface="Times New Roman" charset="0"/>
              </a:rPr>
              <a:t>Bush (snr &amp; jnr), Clinton, Reagan, Nixon, Lincoln, Roosevelt, Johnson, Ford, Carter</a:t>
            </a:r>
          </a:p>
          <a:p>
            <a:pPr eaLnBrk="1" hangingPunct="1"/>
            <a:r>
              <a:rPr lang="en-GB">
                <a:latin typeface="Times New Roman" charset="0"/>
              </a:rPr>
              <a:t>Washington, Eisenhower, Adams, Kennedy...</a:t>
            </a:r>
          </a:p>
        </p:txBody>
      </p:sp>
    </p:spTree>
    <p:extLst>
      <p:ext uri="{BB962C8B-B14F-4D97-AF65-F5344CB8AC3E}">
        <p14:creationId xmlns:p14="http://schemas.microsoft.com/office/powerpoint/2010/main" val="2868654979"/>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0AD94D-7CD0-0F42-9075-0BF7BE33337C}" type="slidenum">
              <a:rPr lang="en-GB"/>
              <a:pPr/>
              <a:t>141</a:t>
            </a:fld>
            <a:endParaRPr lang="en-GB"/>
          </a:p>
        </p:txBody>
      </p:sp>
      <p:sp>
        <p:nvSpPr>
          <p:cNvPr id="104450" name="Rectangle 2"/>
          <p:cNvSpPr>
            <a:spLocks noGrp="1" noRot="1" noChangeAspect="1" noChangeArrowheads="1" noTextEdit="1"/>
          </p:cNvSpPr>
          <p:nvPr>
            <p:ph type="sldImg"/>
          </p:nvPr>
        </p:nvSpPr>
        <p:spPr>
          <a:xfrm>
            <a:off x="92075" y="746125"/>
            <a:ext cx="6615113" cy="3721100"/>
          </a:xfrm>
          <a:ln/>
          <a:extLst>
            <a:ext uri="{FAA26D3D-D897-4be2-8F04-BA451C77F1D7}">
              <ma14:placeholderFlag xmlns:ma14="http://schemas.microsoft.com/office/mac/drawingml/2011/main" xmlns="" val="1"/>
            </a:ext>
          </a:extLst>
        </p:spPr>
      </p:sp>
      <p:sp>
        <p:nvSpPr>
          <p:cNvPr id="104451" name="Rectangle 3"/>
          <p:cNvSpPr>
            <a:spLocks noGrp="1" noChangeArrowheads="1"/>
          </p:cNvSpPr>
          <p:nvPr>
            <p:ph type="body" idx="1"/>
          </p:nvPr>
        </p:nvSpPr>
        <p:spPr>
          <a:xfrm>
            <a:off x="904784" y="4713430"/>
            <a:ext cx="4988109" cy="4466987"/>
          </a:xfrm>
        </p:spPr>
        <p:txBody>
          <a:bodyPr/>
          <a:lstStyle/>
          <a:p>
            <a:endParaRPr lang="en-US"/>
          </a:p>
        </p:txBody>
      </p:sp>
    </p:spTree>
    <p:extLst>
      <p:ext uri="{BB962C8B-B14F-4D97-AF65-F5344CB8AC3E}">
        <p14:creationId xmlns:p14="http://schemas.microsoft.com/office/powerpoint/2010/main" val="1006674376"/>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atin typeface="Arial" charset="0"/>
            </a:endParaRPr>
          </a:p>
        </p:txBody>
      </p:sp>
      <p:sp>
        <p:nvSpPr>
          <p:cNvPr id="368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9AB6750-50A6-EC4E-8CC5-6F463009CFAA}" type="slidenum">
              <a:rPr lang="en-GB" sz="1200"/>
              <a:pPr eaLnBrk="1" hangingPunct="1"/>
              <a:t>142</a:t>
            </a:fld>
            <a:endParaRPr lang="en-GB" sz="1200"/>
          </a:p>
        </p:txBody>
      </p:sp>
    </p:spTree>
    <p:extLst>
      <p:ext uri="{BB962C8B-B14F-4D97-AF65-F5344CB8AC3E}">
        <p14:creationId xmlns:p14="http://schemas.microsoft.com/office/powerpoint/2010/main" val="3217675427"/>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9401674-90E8-405F-9AFA-FF6A0703C313}" type="slidenum">
              <a:rPr lang="en-AU" smtClean="0"/>
              <a:pPr/>
              <a:t>152</a:t>
            </a:fld>
            <a:endParaRPr lang="en-AU" dirty="0"/>
          </a:p>
        </p:txBody>
      </p:sp>
    </p:spTree>
    <p:extLst>
      <p:ext uri="{BB962C8B-B14F-4D97-AF65-F5344CB8AC3E}">
        <p14:creationId xmlns:p14="http://schemas.microsoft.com/office/powerpoint/2010/main" val="1259757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989862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64C608-40B1-4030-A28D-5B74BC98ADCE}" type="datetimeFigureOut">
              <a:rPr lang="en-US" smtClean="0"/>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48105306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F822A4-8DA6-4447-9B1F-C5DB58435268}" type="datetimeFigureOut">
              <a:rPr lang="en-US" smtClean="0"/>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281132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664C608-40B1-4030-A28D-5B74BC98ADCE}" type="datetimeFigureOut">
              <a:rPr lang="en-US" smtClean="0"/>
              <a:t>10/8/2025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763088691"/>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664C608-40B1-4030-A28D-5B74BC98ADCE}" type="datetimeFigureOut">
              <a:rPr lang="en-US" smtClean="0"/>
              <a:t>10/8/2025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438493092"/>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smtClean="0"/>
              <a:t>10/8/2025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41618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A4E7D1B-D673-4CF6-8672-009D42ABD2A0}" type="datetimeFigureOut">
              <a:rPr lang="en-US" smtClean="0"/>
              <a:t>10/8/2025</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F4F9FF90-F6DE-AE48-BAC3-E33B8D6603EA}" type="slidenum">
              <a:rPr lang="en-US" smtClean="0"/>
              <a:t>‹#›</a:t>
            </a:fld>
            <a:endParaRPr lang="en-US" dirty="0"/>
          </a:p>
        </p:txBody>
      </p:sp>
    </p:spTree>
    <p:extLst>
      <p:ext uri="{BB962C8B-B14F-4D97-AF65-F5344CB8AC3E}">
        <p14:creationId xmlns:p14="http://schemas.microsoft.com/office/powerpoint/2010/main" val="4142386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664C608-40B1-4030-A28D-5B74BC98ADCE}" type="datetimeFigureOut">
              <a:rPr lang="en-US" smtClean="0"/>
              <a:t>10/8/2025</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4128026757"/>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10/8/2025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645584219"/>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64C608-40B1-4030-A28D-5B74BC98ADCE}" type="datetimeFigureOut">
              <a:rPr lang="en-US" smtClean="0"/>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84311958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64C608-40B1-4030-A28D-5B74BC98ADCE}" type="datetimeFigureOut">
              <a:rPr lang="en-US" smtClean="0"/>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887531133"/>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ext Placeholder 7"/>
          <p:cNvSpPr>
            <a:spLocks noGrp="1"/>
          </p:cNvSpPr>
          <p:nvPr>
            <p:ph type="body" sz="quarter" idx="13"/>
          </p:nvPr>
        </p:nvSpPr>
        <p:spPr>
          <a:xfrm>
            <a:off x="7200001" y="4392000"/>
            <a:ext cx="4416000" cy="1440394"/>
          </a:xfrm>
          <a:prstGeom prst="rect">
            <a:avLst/>
          </a:prstGeo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369282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47555" y="1328056"/>
            <a:ext cx="5502093" cy="5029200"/>
          </a:xfrm>
        </p:spPr>
        <p:txBody>
          <a:bodyPr>
            <a:normAutofit/>
          </a:bodyPr>
          <a:lstStyle>
            <a:lvl1pPr marL="233363" marR="0" indent="-233363" algn="l" defTabSz="914400" rtl="0" eaLnBrk="1" fontAlgn="base" latinLnBrk="0" hangingPunct="1">
              <a:lnSpc>
                <a:spcPct val="110000"/>
              </a:lnSpc>
              <a:spcBef>
                <a:spcPct val="20000"/>
              </a:spcBef>
              <a:spcAft>
                <a:spcPct val="0"/>
              </a:spcAft>
              <a:buClr>
                <a:srgbClr val="4F81BD"/>
              </a:buClr>
              <a:buSzTx/>
              <a:buFont typeface="Wingdings 2" pitchFamily="18" charset="2"/>
              <a:buChar char="¡"/>
              <a:tabLst/>
              <a:defRPr sz="1800"/>
            </a:lvl1pPr>
            <a:lvl2pPr marL="457200" marR="0" indent="-223838" algn="l" defTabSz="914400" rtl="0" eaLnBrk="1" fontAlgn="base" latinLnBrk="0" hangingPunct="1">
              <a:lnSpc>
                <a:spcPct val="110000"/>
              </a:lnSpc>
              <a:spcBef>
                <a:spcPct val="20000"/>
              </a:spcBef>
              <a:spcAft>
                <a:spcPct val="0"/>
              </a:spcAft>
              <a:buClr>
                <a:srgbClr val="4F81BD"/>
              </a:buClr>
              <a:buSzTx/>
              <a:buFont typeface="Verdana" pitchFamily="34" charset="0"/>
              <a:buChar char="–"/>
              <a:tabLst/>
              <a:defRPr sz="1600">
                <a:latin typeface="+mn-lt"/>
              </a:defRPr>
            </a:lvl2pPr>
            <a:lvl3pPr marL="693738" marR="0" indent="-228600" algn="l" defTabSz="914400" rtl="0" eaLnBrk="1" fontAlgn="base" latinLnBrk="0" hangingPunct="1">
              <a:lnSpc>
                <a:spcPct val="110000"/>
              </a:lnSpc>
              <a:spcBef>
                <a:spcPct val="20000"/>
              </a:spcBef>
              <a:spcAft>
                <a:spcPct val="0"/>
              </a:spcAft>
              <a:buClr>
                <a:srgbClr val="4F81BD"/>
              </a:buClr>
              <a:buSzPct val="80000"/>
              <a:buFont typeface="Courier New" pitchFamily="49" charset="0"/>
              <a:buChar char="o"/>
              <a:tabLst/>
              <a:defRPr sz="1600">
                <a:latin typeface="+mn-lt"/>
              </a:defRPr>
            </a:lvl3pPr>
            <a:lvl4pPr marL="917575"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sz="1600">
                <a:latin typeface="+mn-lt"/>
              </a:defRPr>
            </a:lvl4pPr>
            <a:lvl5pPr marL="1150938"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sz="1600">
                <a:latin typeface="+mn-lt"/>
              </a:defRPr>
            </a:lvl5pPr>
            <a:lvl6pPr>
              <a:defRPr sz="1800"/>
            </a:lvl6pPr>
            <a:lvl7pPr>
              <a:defRPr sz="1800"/>
            </a:lvl7pPr>
            <a:lvl8pPr>
              <a:defRPr sz="1800"/>
            </a:lvl8pPr>
            <a:lvl9pPr>
              <a:defRPr sz="1800"/>
            </a:lvl9p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Content Placeholder 3"/>
          <p:cNvSpPr>
            <a:spLocks noGrp="1"/>
          </p:cNvSpPr>
          <p:nvPr>
            <p:ph sz="half" idx="2"/>
          </p:nvPr>
        </p:nvSpPr>
        <p:spPr>
          <a:xfrm>
            <a:off x="6197600" y="1328056"/>
            <a:ext cx="5404464" cy="5029200"/>
          </a:xfrm>
        </p:spPr>
        <p:txBody>
          <a:bodyPr>
            <a:normAutofit/>
          </a:bodyPr>
          <a:lstStyle>
            <a:lvl1pPr marL="233363" marR="0" indent="-233363" algn="l" defTabSz="914400" rtl="0" eaLnBrk="1" fontAlgn="base" latinLnBrk="0" hangingPunct="1">
              <a:lnSpc>
                <a:spcPct val="110000"/>
              </a:lnSpc>
              <a:spcBef>
                <a:spcPct val="20000"/>
              </a:spcBef>
              <a:spcAft>
                <a:spcPct val="0"/>
              </a:spcAft>
              <a:buClr>
                <a:srgbClr val="4F81BD"/>
              </a:buClr>
              <a:buSzTx/>
              <a:buFont typeface="Wingdings 2" pitchFamily="18" charset="2"/>
              <a:buChar char="¡"/>
              <a:tabLst/>
              <a:defRPr sz="1800"/>
            </a:lvl1pPr>
            <a:lvl2pPr marL="457200" marR="0" indent="-223838" algn="l" defTabSz="914400" rtl="0" eaLnBrk="1" fontAlgn="base" latinLnBrk="0" hangingPunct="1">
              <a:lnSpc>
                <a:spcPct val="110000"/>
              </a:lnSpc>
              <a:spcBef>
                <a:spcPct val="20000"/>
              </a:spcBef>
              <a:spcAft>
                <a:spcPct val="0"/>
              </a:spcAft>
              <a:buClr>
                <a:srgbClr val="4F81BD"/>
              </a:buClr>
              <a:buSzTx/>
              <a:buFont typeface="Verdana" pitchFamily="34" charset="0"/>
              <a:buChar char="–"/>
              <a:tabLst/>
              <a:defRPr sz="1600">
                <a:latin typeface="+mn-lt"/>
              </a:defRPr>
            </a:lvl2pPr>
            <a:lvl3pPr marL="693738" marR="0" indent="-228600" algn="l" defTabSz="914400" rtl="0" eaLnBrk="1" fontAlgn="base" latinLnBrk="0" hangingPunct="1">
              <a:lnSpc>
                <a:spcPct val="110000"/>
              </a:lnSpc>
              <a:spcBef>
                <a:spcPct val="20000"/>
              </a:spcBef>
              <a:spcAft>
                <a:spcPct val="0"/>
              </a:spcAft>
              <a:buClr>
                <a:srgbClr val="4F81BD"/>
              </a:buClr>
              <a:buSzPct val="80000"/>
              <a:buFont typeface="Courier New" pitchFamily="49" charset="0"/>
              <a:buChar char="o"/>
              <a:tabLst/>
              <a:defRPr sz="1600">
                <a:latin typeface="+mn-lt"/>
              </a:defRPr>
            </a:lvl3pPr>
            <a:lvl4pPr marL="917575"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sz="1600">
                <a:latin typeface="+mn-lt"/>
              </a:defRPr>
            </a:lvl4pPr>
            <a:lvl5pPr marL="1150938"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sz="1600">
                <a:latin typeface="+mn-lt"/>
              </a:defRPr>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6" name="Rectangle 16">
            <a:extLst>
              <a:ext uri="{FF2B5EF4-FFF2-40B4-BE49-F238E27FC236}">
                <a16:creationId xmlns:a16="http://schemas.microsoft.com/office/drawing/2014/main" id="{1F1F0D88-64FB-7A45-9153-6DB135B9050F}"/>
              </a:ext>
            </a:extLst>
          </p:cNvPr>
          <p:cNvSpPr>
            <a:spLocks noGrp="1" noChangeArrowheads="1"/>
          </p:cNvSpPr>
          <p:nvPr>
            <p:ph type="title"/>
          </p:nvPr>
        </p:nvSpPr>
        <p:spPr bwMode="gray">
          <a:xfrm>
            <a:off x="447555" y="355977"/>
            <a:ext cx="9410271" cy="492628"/>
          </a:xfrm>
          <a:prstGeom prst="rect">
            <a:avLst/>
          </a:prstGeom>
          <a:noFill/>
          <a:ln>
            <a:noFill/>
          </a:ln>
        </p:spPr>
        <p:txBody>
          <a:bodyPr vert="horz" wrap="square" lIns="91440" tIns="45720" rIns="91440" bIns="45720" numCol="1" anchor="b" anchorCtr="0" compatLnSpc="1">
            <a:prstTxWarp prst="textNoShape">
              <a:avLst/>
            </a:prstTxWarp>
          </a:bodyPr>
          <a:lstStyle/>
          <a:p>
            <a:pPr lvl="0"/>
            <a:r>
              <a:rPr lang="en-US" dirty="0"/>
              <a:t>Click to edit Master title style</a:t>
            </a:r>
          </a:p>
        </p:txBody>
      </p:sp>
    </p:spTree>
    <p:extLst>
      <p:ext uri="{BB962C8B-B14F-4D97-AF65-F5344CB8AC3E}">
        <p14:creationId xmlns:p14="http://schemas.microsoft.com/office/powerpoint/2010/main" val="1921675013"/>
      </p:ext>
    </p:extLst>
  </p:cSld>
  <p:clrMapOvr>
    <a:masterClrMapping/>
  </p:clrMapOvr>
  <p:transition>
    <p:wipe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8" name="Content Placeholder 3">
            <a:extLst>
              <a:ext uri="{FF2B5EF4-FFF2-40B4-BE49-F238E27FC236}">
                <a16:creationId xmlns:a16="http://schemas.microsoft.com/office/drawing/2014/main" id="{7DCA9DEE-12C9-9243-9B27-85084CDC63D9}"/>
              </a:ext>
            </a:extLst>
          </p:cNvPr>
          <p:cNvSpPr>
            <a:spLocks noGrp="1"/>
          </p:cNvSpPr>
          <p:nvPr>
            <p:ph sz="quarter" idx="16"/>
          </p:nvPr>
        </p:nvSpPr>
        <p:spPr>
          <a:xfrm>
            <a:off x="658369" y="1194455"/>
            <a:ext cx="5278967" cy="141577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1846184F-E7CE-8949-AA7D-ADFDEF720F33}"/>
              </a:ext>
            </a:extLst>
          </p:cNvPr>
          <p:cNvSpPr>
            <a:spLocks noGrp="1"/>
          </p:cNvSpPr>
          <p:nvPr>
            <p:ph sz="quarter" idx="17"/>
          </p:nvPr>
        </p:nvSpPr>
        <p:spPr>
          <a:xfrm>
            <a:off x="6385985" y="1194455"/>
            <a:ext cx="5278967" cy="141577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itle Placeholder 10">
            <a:extLst>
              <a:ext uri="{FF2B5EF4-FFF2-40B4-BE49-F238E27FC236}">
                <a16:creationId xmlns:a16="http://schemas.microsoft.com/office/drawing/2014/main" id="{579243D2-E1F0-0443-91C6-AB7AF5E25A80}"/>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6" name="Slide Number Placeholder 5">
            <a:extLst>
              <a:ext uri="{FF2B5EF4-FFF2-40B4-BE49-F238E27FC236}">
                <a16:creationId xmlns:a16="http://schemas.microsoft.com/office/drawing/2014/main" id="{08B9003B-D6C7-7840-8F86-0E9E3655BBDB}"/>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98965318"/>
      </p:ext>
    </p:extLst>
  </p:cSld>
  <p:clrMapOvr>
    <a:masterClrMapping/>
  </p:clrMapOvr>
  <p:transition>
    <p:wipe dir="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1117229"/>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22283741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096DD495-7E13-7241-8AB0-F18DF2F2CCF6}"/>
              </a:ext>
            </a:extLst>
          </p:cNvPr>
          <p:cNvSpPr>
            <a:spLocks noGrp="1"/>
          </p:cNvSpPr>
          <p:nvPr>
            <p:ph type="title"/>
          </p:nvPr>
        </p:nvSpPr>
        <p:spPr>
          <a:xfrm>
            <a:off x="634587" y="331178"/>
            <a:ext cx="10990300" cy="424732"/>
          </a:xfrm>
          <a:prstGeom prst="rect">
            <a:avLst/>
          </a:prstGeom>
        </p:spPr>
        <p:txBody>
          <a:bodyPr vert="horz" wrap="square" lIns="91440" tIns="45720" rIns="91440" bIns="45720" rtlCol="0" anchor="b" anchorCtr="0">
            <a:spAutoFit/>
          </a:bodyPr>
          <a:lstStyle/>
          <a:p>
            <a:r>
              <a:rPr lang="en-US" dirty="0"/>
              <a:t>Click to edit Master title style</a:t>
            </a:r>
            <a:endParaRPr lang="en-GB" dirty="0"/>
          </a:p>
        </p:txBody>
      </p:sp>
    </p:spTree>
    <p:extLst>
      <p:ext uri="{BB962C8B-B14F-4D97-AF65-F5344CB8AC3E}">
        <p14:creationId xmlns:p14="http://schemas.microsoft.com/office/powerpoint/2010/main" val="36229258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5" name="Text Placeholder 6">
            <a:extLst>
              <a:ext uri="{FF2B5EF4-FFF2-40B4-BE49-F238E27FC236}">
                <a16:creationId xmlns:a16="http://schemas.microsoft.com/office/drawing/2014/main" id="{9271B6D6-5B09-5B4C-B6B7-EF6B9D1DF8F4}"/>
              </a:ext>
            </a:extLst>
          </p:cNvPr>
          <p:cNvSpPr>
            <a:spLocks noGrp="1"/>
          </p:cNvSpPr>
          <p:nvPr>
            <p:ph type="body" sz="quarter" idx="13"/>
          </p:nvPr>
        </p:nvSpPr>
        <p:spPr>
          <a:xfrm>
            <a:off x="658369" y="1478865"/>
            <a:ext cx="11006583" cy="1117229"/>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Title Placeholder 10">
            <a:extLst>
              <a:ext uri="{FF2B5EF4-FFF2-40B4-BE49-F238E27FC236}">
                <a16:creationId xmlns:a16="http://schemas.microsoft.com/office/drawing/2014/main" id="{299D5B9F-2EF2-B04B-9D9C-5D16338F2F31}"/>
              </a:ext>
            </a:extLst>
          </p:cNvPr>
          <p:cNvSpPr>
            <a:spLocks noGrp="1"/>
          </p:cNvSpPr>
          <p:nvPr>
            <p:ph type="title"/>
          </p:nvPr>
        </p:nvSpPr>
        <p:spPr>
          <a:xfrm>
            <a:off x="643338"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3320438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5" name="Title Placeholder 10">
            <a:extLst>
              <a:ext uri="{FF2B5EF4-FFF2-40B4-BE49-F238E27FC236}">
                <a16:creationId xmlns:a16="http://schemas.microsoft.com/office/drawing/2014/main" id="{C6197995-447C-1945-BE43-E610E4AC67C6}"/>
              </a:ext>
            </a:extLst>
          </p:cNvPr>
          <p:cNvSpPr>
            <a:spLocks noGrp="1"/>
          </p:cNvSpPr>
          <p:nvPr>
            <p:ph type="title"/>
          </p:nvPr>
        </p:nvSpPr>
        <p:spPr>
          <a:xfrm>
            <a:off x="634590"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8" name="Text Placeholder 11">
            <a:extLst>
              <a:ext uri="{FF2B5EF4-FFF2-40B4-BE49-F238E27FC236}">
                <a16:creationId xmlns:a16="http://schemas.microsoft.com/office/drawing/2014/main" id="{92A49442-9D5B-DB40-BAE1-75FB997A0B67}"/>
              </a:ext>
            </a:extLst>
          </p:cNvPr>
          <p:cNvSpPr>
            <a:spLocks noGrp="1"/>
          </p:cNvSpPr>
          <p:nvPr>
            <p:ph idx="1"/>
          </p:nvPr>
        </p:nvSpPr>
        <p:spPr>
          <a:xfrm>
            <a:off x="652088" y="1259883"/>
            <a:ext cx="10972800" cy="490542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Tree>
    <p:extLst>
      <p:ext uri="{BB962C8B-B14F-4D97-AF65-F5344CB8AC3E}">
        <p14:creationId xmlns:p14="http://schemas.microsoft.com/office/powerpoint/2010/main" val="34967377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017 Title Only">
    <p:spTree>
      <p:nvGrpSpPr>
        <p:cNvPr id="1" name=""/>
        <p:cNvGrpSpPr/>
        <p:nvPr/>
      </p:nvGrpSpPr>
      <p:grpSpPr>
        <a:xfrm>
          <a:off x="0" y="0"/>
          <a:ext cx="0" cy="0"/>
          <a:chOff x="0" y="0"/>
          <a:chExt cx="0" cy="0"/>
        </a:xfrm>
      </p:grpSpPr>
      <p:sp>
        <p:nvSpPr>
          <p:cNvPr id="4" name="Rectangle 16"/>
          <p:cNvSpPr>
            <a:spLocks noGrp="1" noChangeArrowheads="1"/>
          </p:cNvSpPr>
          <p:nvPr>
            <p:ph type="title"/>
          </p:nvPr>
        </p:nvSpPr>
        <p:spPr bwMode="gray">
          <a:xfrm>
            <a:off x="185781" y="31468"/>
            <a:ext cx="8839200" cy="1005840"/>
          </a:xfrm>
          <a:prstGeom prst="rect">
            <a:avLst/>
          </a:prstGeom>
          <a:noFill/>
          <a:ln w="9525">
            <a:noFill/>
            <a:miter lim="800000"/>
            <a:headEnd/>
            <a:tailEnd/>
          </a:ln>
          <a:effectLst/>
        </p:spPr>
        <p:txBody>
          <a:bodyPr/>
          <a:lstStyle>
            <a:lvl1pPr>
              <a:defRPr>
                <a:solidFill>
                  <a:srgbClr val="006DAC"/>
                </a:solidFill>
              </a:defRPr>
            </a:lvl1pPr>
          </a:lstStyle>
          <a:p>
            <a:pPr lvl="0"/>
            <a:r>
              <a:rPr lang="en-US" dirty="0"/>
              <a:t>Click to edit Master title style</a:t>
            </a:r>
          </a:p>
        </p:txBody>
      </p:sp>
    </p:spTree>
    <p:extLst>
      <p:ext uri="{BB962C8B-B14F-4D97-AF65-F5344CB8AC3E}">
        <p14:creationId xmlns:p14="http://schemas.microsoft.com/office/powerpoint/2010/main" val="1673499889"/>
      </p:ext>
    </p:extLst>
  </p:cSld>
  <p:clrMapOvr>
    <a:masterClrMapping/>
  </p:clrMapOvr>
  <p:transition>
    <p:wipe dir="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34160082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221599"/>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221599"/>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221599"/>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221599"/>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221599"/>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249299"/>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a:xfrm>
            <a:off x="230717" y="722313"/>
            <a:ext cx="11495616" cy="546100"/>
          </a:xfrm>
          <a:prstGeom prst="rect">
            <a:avLst/>
          </a:prstGeom>
        </p:spPr>
        <p:txBody>
          <a:bodyPr/>
          <a:lstStyle/>
          <a:p>
            <a:r>
              <a:rPr lang="en-US" dirty="0"/>
              <a:t>Click to edit Master title style</a:t>
            </a:r>
            <a:endParaRPr lang="en-AU" dirty="0"/>
          </a:p>
        </p:txBody>
      </p:sp>
      <p:sp>
        <p:nvSpPr>
          <p:cNvPr id="4" name="Slide Number Placeholder 5">
            <a:extLst>
              <a:ext uri="{FF2B5EF4-FFF2-40B4-BE49-F238E27FC236}">
                <a16:creationId xmlns:a16="http://schemas.microsoft.com/office/drawing/2014/main" id="{5B608E83-953F-3D42-A6F7-07AC7AF82319}"/>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343659587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2_Comparison">
    <p:spTree>
      <p:nvGrpSpPr>
        <p:cNvPr id="1" name=""/>
        <p:cNvGrpSpPr/>
        <p:nvPr/>
      </p:nvGrpSpPr>
      <p:grpSpPr>
        <a:xfrm>
          <a:off x="0" y="0"/>
          <a:ext cx="0" cy="0"/>
          <a:chOff x="0" y="0"/>
          <a:chExt cx="0" cy="0"/>
        </a:xfrm>
      </p:grpSpPr>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Placeholder 10">
            <a:extLst>
              <a:ext uri="{FF2B5EF4-FFF2-40B4-BE49-F238E27FC236}">
                <a16:creationId xmlns:a16="http://schemas.microsoft.com/office/drawing/2014/main" id="{D1E6D771-8197-D845-B8B3-11B74B96F3AD}"/>
              </a:ext>
            </a:extLst>
          </p:cNvPr>
          <p:cNvSpPr>
            <a:spLocks noGrp="1"/>
          </p:cNvSpPr>
          <p:nvPr>
            <p:ph type="title"/>
          </p:nvPr>
        </p:nvSpPr>
        <p:spPr>
          <a:xfrm>
            <a:off x="643338"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4087468738"/>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664C608-40B1-4030-A28D-5B74BC98ADCE}" type="datetimeFigureOut">
              <a:rPr lang="en-US" smtClean="0"/>
              <a:t>10/8/2025</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04286826"/>
      </p:ext>
    </p:extLst>
  </p:cSld>
  <p:clrMap bg1="lt1" tx1="dk1" bg2="lt2" tx2="dk2" accent1="accent1" accent2="accent2" accent3="accent3" accent4="accent4" accent5="accent5" accent6="accent6" hlink="hlink" folHlink="folHlink"/>
  <p:sldLayoutIdLst>
    <p:sldLayoutId id="2147484010" r:id="rId1"/>
    <p:sldLayoutId id="2147484011" r:id="rId2"/>
    <p:sldLayoutId id="2147484012" r:id="rId3"/>
    <p:sldLayoutId id="2147484013" r:id="rId4"/>
    <p:sldLayoutId id="2147484014" r:id="rId5"/>
    <p:sldLayoutId id="2147484015" r:id="rId6"/>
    <p:sldLayoutId id="2147484016" r:id="rId7"/>
    <p:sldLayoutId id="2147484017" r:id="rId8"/>
    <p:sldLayoutId id="2147484018" r:id="rId9"/>
    <p:sldLayoutId id="2147484019" r:id="rId10"/>
    <p:sldLayoutId id="2147484020" r:id="rId11"/>
    <p:sldLayoutId id="2147484021" r:id="rId12"/>
    <p:sldLayoutId id="2147484022" r:id="rId13"/>
    <p:sldLayoutId id="2147484023" r:id="rId14"/>
    <p:sldLayoutId id="2147484024" r:id="rId15"/>
    <p:sldLayoutId id="2147484025" r:id="rId16"/>
    <p:sldLayoutId id="2147484026" r:id="rId17"/>
    <p:sldLayoutId id="2147484027" r:id="rId18"/>
    <p:sldLayoutId id="2147484028" r:id="rId19"/>
    <p:sldLayoutId id="2147484029" r:id="rId20"/>
    <p:sldLayoutId id="2147483672" r:id="rId21"/>
    <p:sldLayoutId id="2147483710" r:id="rId22"/>
    <p:sldLayoutId id="2147483711" r:id="rId23"/>
    <p:sldLayoutId id="2147483714" r:id="rId24"/>
    <p:sldLayoutId id="2147483703" r:id="rId25"/>
    <p:sldLayoutId id="2147483715" r:id="rId26"/>
    <p:sldLayoutId id="2147483716" r:id="rId27"/>
    <p:sldLayoutId id="2147483674" r:id="rId28"/>
    <p:sldLayoutId id="2147483717" r:id="rId29"/>
    <p:sldLayoutId id="2147483718" r:id="rId30"/>
    <p:sldLayoutId id="2147483704" r:id="rId31"/>
    <p:sldLayoutId id="2147483719" r:id="rId32"/>
    <p:sldLayoutId id="2147483720" r:id="rId33"/>
    <p:sldLayoutId id="2147483675" r:id="rId34"/>
    <p:sldLayoutId id="2147483681" r:id="rId35"/>
    <p:sldLayoutId id="2147483702" r:id="rId36"/>
    <p:sldLayoutId id="2147483688" r:id="rId37"/>
    <p:sldLayoutId id="2147483689" r:id="rId38"/>
    <p:sldLayoutId id="2147483690" r:id="rId39"/>
    <p:sldLayoutId id="2147483692" r:id="rId40"/>
    <p:sldLayoutId id="2147483691" r:id="rId41"/>
    <p:sldLayoutId id="2147483693" r:id="rId42"/>
    <p:sldLayoutId id="2147483709" r:id="rId43"/>
    <p:sldLayoutId id="2147483698" r:id="rId44"/>
    <p:sldLayoutId id="2147483700" r:id="rId45"/>
    <p:sldLayoutId id="2147483701" r:id="rId46"/>
    <p:sldLayoutId id="2147483706" r:id="rId47"/>
    <p:sldLayoutId id="2147483712" r:id="rId48"/>
    <p:sldLayoutId id="2147483721" r:id="rId49"/>
    <p:sldLayoutId id="2147483727" r:id="rId50"/>
    <p:sldLayoutId id="2147483734" r:id="rId51"/>
  </p:sldLayoutIdLst>
  <p:hf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2.xml"/><Relationship Id="rId4" Type="http://schemas.openxmlformats.org/officeDocument/2006/relationships/image" Target="../media/image7.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hyperlink" Target="https://en.wikipedia.org/wiki/File:Avro_683_Lancaster_B1,_UK_-_Air_Force_AN1207411.jpg"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14.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image" Target="../media/image23.jp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eg"/><Relationship Id="rId1" Type="http://schemas.openxmlformats.org/officeDocument/2006/relationships/slideLayout" Target="../slideLayouts/slideLayout6.xml"/><Relationship Id="rId4" Type="http://schemas.openxmlformats.org/officeDocument/2006/relationships/image" Target="../media/image27.jp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29.emf"/></Relationships>
</file>

<file path=ppt/slides/_rels/slide21.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image" Target="../media/image30.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image" Target="../media/image32.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16.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2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39.tiff"/></Relationships>
</file>

<file path=ppt/slides/_rels/slide2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1.xml"/><Relationship Id="rId1" Type="http://schemas.openxmlformats.org/officeDocument/2006/relationships/slideLayout" Target="../slideLayouts/slideLayout6.xml"/><Relationship Id="rId5" Type="http://schemas.openxmlformats.org/officeDocument/2006/relationships/image" Target="../media/image42.jpeg"/><Relationship Id="rId4" Type="http://schemas.openxmlformats.org/officeDocument/2006/relationships/image" Target="../media/image41.jpeg"/></Relationships>
</file>

<file path=ppt/slides/_rels/slide2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2.xml"/><Relationship Id="rId1" Type="http://schemas.openxmlformats.org/officeDocument/2006/relationships/slideLayout" Target="../slideLayouts/slideLayout6.xml"/><Relationship Id="rId5" Type="http://schemas.openxmlformats.org/officeDocument/2006/relationships/image" Target="../media/image42.jpeg"/><Relationship Id="rId4" Type="http://schemas.openxmlformats.org/officeDocument/2006/relationships/image" Target="../media/image41.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image" Target="../media/image44.emf"/><Relationship Id="rId1" Type="http://schemas.openxmlformats.org/officeDocument/2006/relationships/slideLayout" Target="../slideLayouts/slideLayout6.xml"/><Relationship Id="rId5" Type="http://schemas.openxmlformats.org/officeDocument/2006/relationships/image" Target="../media/image47.emf"/><Relationship Id="rId4" Type="http://schemas.openxmlformats.org/officeDocument/2006/relationships/image" Target="../media/image46.emf"/></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27.xml"/><Relationship Id="rId1" Type="http://schemas.openxmlformats.org/officeDocument/2006/relationships/slideLayout" Target="../slideLayouts/slideLayout4.xml"/><Relationship Id="rId5" Type="http://schemas.openxmlformats.org/officeDocument/2006/relationships/image" Target="../media/image42.png"/><Relationship Id="rId4" Type="http://schemas.openxmlformats.org/officeDocument/2006/relationships/image" Target="../media/image41.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image" Target="../media/image28.emf"/><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2.png"/></Relationships>
</file>

<file path=ppt/slides/_rels/slide54.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8.emf"/><Relationship Id="rId1" Type="http://schemas.openxmlformats.org/officeDocument/2006/relationships/slideLayout" Target="../slideLayouts/slideLayout6.xml"/><Relationship Id="rId5" Type="http://schemas.openxmlformats.org/officeDocument/2006/relationships/image" Target="../media/image29.emf"/><Relationship Id="rId4" Type="http://schemas.openxmlformats.org/officeDocument/2006/relationships/image" Target="../media/image31.emf"/></Relationships>
</file>

<file path=ppt/slides/_rels/slide55.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8.emf"/><Relationship Id="rId1" Type="http://schemas.openxmlformats.org/officeDocument/2006/relationships/slideLayout" Target="../slideLayouts/slideLayout6.xml"/><Relationship Id="rId5" Type="http://schemas.openxmlformats.org/officeDocument/2006/relationships/image" Target="../media/image29.emf"/><Relationship Id="rId4" Type="http://schemas.openxmlformats.org/officeDocument/2006/relationships/image" Target="../media/image31.emf"/></Relationships>
</file>

<file path=ppt/slides/_rels/slide56.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0.xml.rels><?xml version="1.0" encoding="UTF-8" standalone="yes"?>
<Relationships xmlns="http://schemas.openxmlformats.org/package/2006/relationships"><Relationship Id="rId3" Type="http://schemas.openxmlformats.org/officeDocument/2006/relationships/image" Target="../media/image54.emf"/><Relationship Id="rId2" Type="http://schemas.openxmlformats.org/officeDocument/2006/relationships/notesSlide" Target="../notesSlides/notesSlide36.xml"/><Relationship Id="rId1" Type="http://schemas.openxmlformats.org/officeDocument/2006/relationships/slideLayout" Target="../slideLayouts/slideLayout16.xml"/><Relationship Id="rId4" Type="http://schemas.openxmlformats.org/officeDocument/2006/relationships/image" Target="../media/image55.emf"/></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image" Target="../media/image56.jpg"/><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7.xml"/></Relationships>
</file>

<file path=ppt/slides/_rels/slide6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40.xml"/><Relationship Id="rId1" Type="http://schemas.openxmlformats.org/officeDocument/2006/relationships/slideLayout" Target="../slideLayouts/slideLayout2.xml"/><Relationship Id="rId5" Type="http://schemas.openxmlformats.org/officeDocument/2006/relationships/image" Target="../media/image60.jpeg"/><Relationship Id="rId4" Type="http://schemas.openxmlformats.org/officeDocument/2006/relationships/image" Target="../media/image59.jpeg"/></Relationships>
</file>

<file path=ppt/slides/_rels/slide68.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image" Target="../media/image61.jpeg"/><Relationship Id="rId1" Type="http://schemas.openxmlformats.org/officeDocument/2006/relationships/slideLayout" Target="../slideLayouts/slideLayout6.xml"/><Relationship Id="rId4" Type="http://schemas.openxmlformats.org/officeDocument/2006/relationships/image" Target="../media/image63.jpg"/></Relationships>
</file>

<file path=ppt/slides/_rels/slide69.xml.rels><?xml version="1.0" encoding="UTF-8" standalone="yes"?>
<Relationships xmlns="http://schemas.openxmlformats.org/package/2006/relationships"><Relationship Id="rId2" Type="http://schemas.openxmlformats.org/officeDocument/2006/relationships/image" Target="../media/image64.jp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42.xml"/><Relationship Id="rId1" Type="http://schemas.openxmlformats.org/officeDocument/2006/relationships/slideLayout" Target="../slideLayouts/slideLayout16.xml"/></Relationships>
</file>

<file path=ppt/slides/_rels/slide73.xml.rels><?xml version="1.0" encoding="UTF-8" standalone="yes"?>
<Relationships xmlns="http://schemas.openxmlformats.org/package/2006/relationships"><Relationship Id="rId3" Type="http://schemas.openxmlformats.org/officeDocument/2006/relationships/image" Target="../media/image66.emf"/><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67.emf"/><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image" Target="../media/image69.jpeg"/></Relationships>
</file>

<file path=ppt/slides/_rels/slide76.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15.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7.xml"/></Relationships>
</file>

<file path=ppt/slides/_rels/slide78.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47.xml"/><Relationship Id="rId1" Type="http://schemas.openxmlformats.org/officeDocument/2006/relationships/slideLayout" Target="../slideLayouts/slideLayout18.xml"/><Relationship Id="rId4" Type="http://schemas.openxmlformats.org/officeDocument/2006/relationships/image" Target="../media/image72.png"/></Relationships>
</file>

<file path=ppt/slides/_rels/slide79.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48.xml"/><Relationship Id="rId1" Type="http://schemas.openxmlformats.org/officeDocument/2006/relationships/slideLayout" Target="../slideLayouts/slideLayout1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0.xml"/><Relationship Id="rId1" Type="http://schemas.openxmlformats.org/officeDocument/2006/relationships/slideLayout" Target="../slideLayouts/slideLayout16.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8.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6.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6.xml.rels><?xml version="1.0" encoding="UTF-8" standalone="yes"?>
<Relationships xmlns="http://schemas.openxmlformats.org/package/2006/relationships"><Relationship Id="rId3" Type="http://schemas.microsoft.com/office/2007/relationships/media" Target="file:////Users/StuartBurge/Desktop/Videos/IMG_4916.mov" TargetMode="External"/><Relationship Id="rId7" Type="http://schemas.openxmlformats.org/officeDocument/2006/relationships/image" Target="../media/image75.png"/><Relationship Id="rId2" Type="http://schemas.openxmlformats.org/officeDocument/2006/relationships/video" Target="file:////Users/StuartBurge/Desktop/Videos/IMG_4915.mov" TargetMode="External"/><Relationship Id="rId1" Type="http://schemas.microsoft.com/office/2007/relationships/media" Target="file:////Users/StuartBurge/Desktop/Videos/IMG_4915.mov" TargetMode="External"/><Relationship Id="rId6" Type="http://schemas.openxmlformats.org/officeDocument/2006/relationships/image" Target="../media/image74.png"/><Relationship Id="rId5" Type="http://schemas.openxmlformats.org/officeDocument/2006/relationships/slideLayout" Target="../slideLayouts/slideLayout19.xml"/><Relationship Id="rId4" Type="http://schemas.openxmlformats.org/officeDocument/2006/relationships/video" Target="file:////Users/StuartBurge/Desktop/Videos/IMG_4916.mov" TargetMode="External"/></Relationships>
</file>

<file path=ppt/slides/_rels/slide87.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53.xml"/><Relationship Id="rId1" Type="http://schemas.openxmlformats.org/officeDocument/2006/relationships/slideLayout" Target="../slideLayouts/slideLayout19.xml"/></Relationships>
</file>

<file path=ppt/slides/_rels/slide88.xml.rels><?xml version="1.0" encoding="UTF-8" standalone="yes"?>
<Relationships xmlns="http://schemas.openxmlformats.org/package/2006/relationships"><Relationship Id="rId2" Type="http://schemas.openxmlformats.org/officeDocument/2006/relationships/image" Target="../media/image77.emf"/><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file:////Users/StuartBurge/Desktop/Videos/IMG_4917.mov" TargetMode="External"/><Relationship Id="rId1" Type="http://schemas.microsoft.com/office/2007/relationships/media" Target="file:////Users/StuartBurge/Desktop/Videos/IMG_4917.mov" TargetMode="External"/><Relationship Id="rId5" Type="http://schemas.openxmlformats.org/officeDocument/2006/relationships/image" Target="../media/image78.png"/><Relationship Id="rId4" Type="http://schemas.openxmlformats.org/officeDocument/2006/relationships/image" Target="../media/image76.png"/></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6.xml"/></Relationships>
</file>

<file path=ppt/slides/_rels/slide92.xml.rels><?xml version="1.0" encoding="UTF-8" standalone="yes"?>
<Relationships xmlns="http://schemas.openxmlformats.org/package/2006/relationships"><Relationship Id="rId2" Type="http://schemas.openxmlformats.org/officeDocument/2006/relationships/image" Target="../media/image79.emf"/><Relationship Id="rId1" Type="http://schemas.openxmlformats.org/officeDocument/2006/relationships/slideLayout" Target="../slideLayouts/slideLayout14.xml"/></Relationships>
</file>

<file path=ppt/slides/_rels/slide93.xml.rels><?xml version="1.0" encoding="UTF-8" standalone="yes"?>
<Relationships xmlns="http://schemas.openxmlformats.org/package/2006/relationships"><Relationship Id="rId2" Type="http://schemas.openxmlformats.org/officeDocument/2006/relationships/image" Target="../media/image80.emf"/><Relationship Id="rId1" Type="http://schemas.openxmlformats.org/officeDocument/2006/relationships/slideLayout" Target="../slideLayouts/slideLayout6.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5.xml.rels><?xml version="1.0" encoding="UTF-8" standalone="yes"?>
<Relationships xmlns="http://schemas.openxmlformats.org/package/2006/relationships"><Relationship Id="rId2" Type="http://schemas.openxmlformats.org/officeDocument/2006/relationships/image" Target="../media/image81.emf"/><Relationship Id="rId1" Type="http://schemas.openxmlformats.org/officeDocument/2006/relationships/slideLayout" Target="../slideLayouts/slideLayout6.xml"/></Relationships>
</file>

<file path=ppt/slides/_rels/slide96.xml.rels><?xml version="1.0" encoding="UTF-8" standalone="yes"?>
<Relationships xmlns="http://schemas.openxmlformats.org/package/2006/relationships"><Relationship Id="rId3" Type="http://schemas.openxmlformats.org/officeDocument/2006/relationships/image" Target="../media/image82.emf"/><Relationship Id="rId2" Type="http://schemas.openxmlformats.org/officeDocument/2006/relationships/notesSlide" Target="../notesSlides/notesSlide55.xml"/><Relationship Id="rId1" Type="http://schemas.openxmlformats.org/officeDocument/2006/relationships/slideLayout" Target="../slideLayouts/slideLayout15.xml"/></Relationships>
</file>

<file path=ppt/slides/_rels/slide97.xml.rels><?xml version="1.0" encoding="UTF-8" standalone="yes"?>
<Relationships xmlns="http://schemas.openxmlformats.org/package/2006/relationships"><Relationship Id="rId3" Type="http://schemas.openxmlformats.org/officeDocument/2006/relationships/image" Target="../media/image83.emf"/><Relationship Id="rId2" Type="http://schemas.openxmlformats.org/officeDocument/2006/relationships/notesSlide" Target="../notesSlides/notesSlide56.xml"/><Relationship Id="rId1" Type="http://schemas.openxmlformats.org/officeDocument/2006/relationships/slideLayout" Target="../slideLayouts/slideLayout15.xml"/><Relationship Id="rId5" Type="http://schemas.openxmlformats.org/officeDocument/2006/relationships/image" Target="../media/image85.emf"/><Relationship Id="rId4" Type="http://schemas.openxmlformats.org/officeDocument/2006/relationships/image" Target="../media/image84.emf"/></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9.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slideLayout" Target="../slideLayouts/slideLayout6.xml"/><Relationship Id="rId5" Type="http://schemas.openxmlformats.org/officeDocument/2006/relationships/image" Target="../media/image89.jpeg"/><Relationship Id="rId4" Type="http://schemas.openxmlformats.org/officeDocument/2006/relationships/image" Target="../media/image88.jpeg"/></Relationships>
</file>

<file path=ppt/slides/_rels/slide100.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57.xml"/><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58.xml"/><Relationship Id="rId1" Type="http://schemas.openxmlformats.org/officeDocument/2006/relationships/slideLayout" Target="../slideLayouts/slideLayout4.xml"/></Relationships>
</file>

<file path=ppt/slides/_rels/slide102.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6.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5.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6.xml"/></Relationships>
</file>

<file path=ppt/slides/_rels/slide11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77.emf"/><Relationship Id="rId1" Type="http://schemas.openxmlformats.org/officeDocument/2006/relationships/slideLayout" Target="../slideLayouts/slideLayout6.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4.xml.rels><?xml version="1.0" encoding="UTF-8" standalone="yes"?>
<Relationships xmlns="http://schemas.openxmlformats.org/package/2006/relationships"><Relationship Id="rId3" Type="http://schemas.openxmlformats.org/officeDocument/2006/relationships/hyperlink" Target="https://pixabay.com/en/stop-sign-traffic-sign-symbol-33947/" TargetMode="External"/><Relationship Id="rId2" Type="http://schemas.openxmlformats.org/officeDocument/2006/relationships/image" Target="../media/image92.png"/><Relationship Id="rId1" Type="http://schemas.openxmlformats.org/officeDocument/2006/relationships/slideLayout" Target="../slideLayouts/slideLayout18.xml"/></Relationships>
</file>

<file path=ppt/slides/_rels/slide115.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8.emf"/><Relationship Id="rId1" Type="http://schemas.openxmlformats.org/officeDocument/2006/relationships/slideLayout" Target="../slideLayouts/slideLayout6.xml"/><Relationship Id="rId5" Type="http://schemas.openxmlformats.org/officeDocument/2006/relationships/image" Target="../media/image29.emf"/><Relationship Id="rId4" Type="http://schemas.openxmlformats.org/officeDocument/2006/relationships/image" Target="../media/image31.emf"/></Relationships>
</file>

<file path=ppt/slides/_rels/slide116.xml.rels><?xml version="1.0" encoding="UTF-8" standalone="yes"?>
<Relationships xmlns="http://schemas.openxmlformats.org/package/2006/relationships"><Relationship Id="rId3" Type="http://schemas.openxmlformats.org/officeDocument/2006/relationships/image" Target="../media/image93.emf"/><Relationship Id="rId2" Type="http://schemas.openxmlformats.org/officeDocument/2006/relationships/notesSlide" Target="../notesSlides/notesSlide65.xml"/><Relationship Id="rId1" Type="http://schemas.openxmlformats.org/officeDocument/2006/relationships/slideLayout" Target="../slideLayouts/slideLayout6.xml"/></Relationships>
</file>

<file path=ppt/slides/_rels/slide117.xml.rels><?xml version="1.0" encoding="UTF-8" standalone="yes"?>
<Relationships xmlns="http://schemas.openxmlformats.org/package/2006/relationships"><Relationship Id="rId2" Type="http://schemas.openxmlformats.org/officeDocument/2006/relationships/image" Target="../media/image94.emf"/><Relationship Id="rId1" Type="http://schemas.openxmlformats.org/officeDocument/2006/relationships/slideLayout" Target="../slideLayouts/slideLayout16.xml"/></Relationships>
</file>

<file path=ppt/slides/_rels/slide118.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66.xml"/><Relationship Id="rId1" Type="http://schemas.openxmlformats.org/officeDocument/2006/relationships/slideLayout" Target="../slideLayouts/slideLayout6.xml"/></Relationships>
</file>

<file path=ppt/slides/_rels/slide119.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67.xml"/><Relationship Id="rId1" Type="http://schemas.openxmlformats.org/officeDocument/2006/relationships/slideLayout" Target="../slideLayouts/slideLayout6.xml"/><Relationship Id="rId4" Type="http://schemas.openxmlformats.org/officeDocument/2006/relationships/image" Target="../media/image31.emf"/></Relationships>
</file>

<file path=ppt/slides/_rels/slide120.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68.xml"/><Relationship Id="rId1" Type="http://schemas.openxmlformats.org/officeDocument/2006/relationships/slideLayout" Target="../slideLayouts/slideLayout6.xml"/></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6.xml"/></Relationships>
</file>

<file path=ppt/slides/_rels/slide122.xml.rels><?xml version="1.0" encoding="UTF-8" standalone="yes"?>
<Relationships xmlns="http://schemas.openxmlformats.org/package/2006/relationships"><Relationship Id="rId3" Type="http://schemas.openxmlformats.org/officeDocument/2006/relationships/image" Target="../media/image96.emf"/><Relationship Id="rId2" Type="http://schemas.openxmlformats.org/officeDocument/2006/relationships/notesSlide" Target="../notesSlides/notesSlide70.xml"/><Relationship Id="rId1" Type="http://schemas.openxmlformats.org/officeDocument/2006/relationships/slideLayout" Target="../slideLayouts/slideLayout6.xml"/><Relationship Id="rId6" Type="http://schemas.openxmlformats.org/officeDocument/2006/relationships/image" Target="../media/image99.emf"/><Relationship Id="rId5" Type="http://schemas.openxmlformats.org/officeDocument/2006/relationships/image" Target="../media/image98.emf"/><Relationship Id="rId4" Type="http://schemas.openxmlformats.org/officeDocument/2006/relationships/image" Target="../media/image97.emf"/></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6.xml"/></Relationships>
</file>

<file path=ppt/slides/_rels/slide124.xml.rels><?xml version="1.0" encoding="UTF-8" standalone="yes"?>
<Relationships xmlns="http://schemas.openxmlformats.org/package/2006/relationships"><Relationship Id="rId3" Type="http://schemas.openxmlformats.org/officeDocument/2006/relationships/image" Target="../media/image100.emf"/><Relationship Id="rId2" Type="http://schemas.openxmlformats.org/officeDocument/2006/relationships/notesSlide" Target="../notesSlides/notesSlide72.xml"/><Relationship Id="rId1" Type="http://schemas.openxmlformats.org/officeDocument/2006/relationships/slideLayout" Target="../slideLayouts/slideLayout6.xm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6.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6.xml"/></Relationships>
</file>

<file path=ppt/slides/_rels/slide127.xml.rels><?xml version="1.0" encoding="UTF-8" standalone="yes"?>
<Relationships xmlns="http://schemas.openxmlformats.org/package/2006/relationships"><Relationship Id="rId3" Type="http://schemas.openxmlformats.org/officeDocument/2006/relationships/image" Target="../media/image102.emf"/><Relationship Id="rId2" Type="http://schemas.openxmlformats.org/officeDocument/2006/relationships/image" Target="../media/image101.emf"/><Relationship Id="rId1" Type="http://schemas.openxmlformats.org/officeDocument/2006/relationships/slideLayout" Target="../slideLayouts/slideLayout4.xml"/></Relationships>
</file>

<file path=ppt/slides/_rels/slide128.xml.rels><?xml version="1.0" encoding="UTF-8" standalone="yes"?>
<Relationships xmlns="http://schemas.openxmlformats.org/package/2006/relationships"><Relationship Id="rId3" Type="http://schemas.openxmlformats.org/officeDocument/2006/relationships/image" Target="../media/image93.emf"/><Relationship Id="rId2" Type="http://schemas.openxmlformats.org/officeDocument/2006/relationships/notesSlide" Target="../notesSlides/notesSlide75.xml"/><Relationship Id="rId1" Type="http://schemas.openxmlformats.org/officeDocument/2006/relationships/slideLayout" Target="../slideLayouts/slideLayout6.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0.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76.xml"/><Relationship Id="rId1" Type="http://schemas.openxmlformats.org/officeDocument/2006/relationships/slideLayout" Target="../slideLayouts/slideLayout6.xml"/><Relationship Id="rId4" Type="http://schemas.openxmlformats.org/officeDocument/2006/relationships/image" Target="../media/image104.emf"/></Relationships>
</file>

<file path=ppt/slides/_rels/slide131.xml.rels><?xml version="1.0" encoding="UTF-8" standalone="yes"?>
<Relationships xmlns="http://schemas.openxmlformats.org/package/2006/relationships"><Relationship Id="rId2" Type="http://schemas.openxmlformats.org/officeDocument/2006/relationships/image" Target="../media/image105.emf"/><Relationship Id="rId1" Type="http://schemas.openxmlformats.org/officeDocument/2006/relationships/slideLayout" Target="../slideLayouts/slideLayout4.xml"/></Relationships>
</file>

<file path=ppt/slides/_rels/slide132.xml.rels><?xml version="1.0" encoding="UTF-8" standalone="yes"?>
<Relationships xmlns="http://schemas.openxmlformats.org/package/2006/relationships"><Relationship Id="rId2" Type="http://schemas.openxmlformats.org/officeDocument/2006/relationships/image" Target="../media/image94.emf"/><Relationship Id="rId1" Type="http://schemas.openxmlformats.org/officeDocument/2006/relationships/slideLayout" Target="../slideLayouts/slideLayout16.xml"/></Relationships>
</file>

<file path=ppt/slides/_rels/slide133.xml.rels><?xml version="1.0" encoding="UTF-8" standalone="yes"?>
<Relationships xmlns="http://schemas.openxmlformats.org/package/2006/relationships"><Relationship Id="rId3" Type="http://schemas.openxmlformats.org/officeDocument/2006/relationships/image" Target="../media/image106.emf"/><Relationship Id="rId2" Type="http://schemas.openxmlformats.org/officeDocument/2006/relationships/notesSlide" Target="../notesSlides/notesSlide77.xml"/><Relationship Id="rId1" Type="http://schemas.openxmlformats.org/officeDocument/2006/relationships/slideLayout" Target="../slideLayouts/slideLayout16.xml"/><Relationship Id="rId4" Type="http://schemas.openxmlformats.org/officeDocument/2006/relationships/image" Target="../media/image107.emf"/></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6.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6.xml"/></Relationships>
</file>

<file path=ppt/slides/_rels/slide138.xml.rels><?xml version="1.0" encoding="UTF-8" standalone="yes"?>
<Relationships xmlns="http://schemas.openxmlformats.org/package/2006/relationships"><Relationship Id="rId3" Type="http://schemas.openxmlformats.org/officeDocument/2006/relationships/image" Target="../media/image108.emf"/><Relationship Id="rId2" Type="http://schemas.openxmlformats.org/officeDocument/2006/relationships/notesSlide" Target="../notesSlides/notesSlide81.xml"/><Relationship Id="rId1" Type="http://schemas.openxmlformats.org/officeDocument/2006/relationships/slideLayout" Target="../slideLayouts/slideLayout6.xml"/></Relationships>
</file>

<file path=ppt/slides/_rels/slide139.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image" Target="../media/image109.png"/><Relationship Id="rId1" Type="http://schemas.openxmlformats.org/officeDocument/2006/relationships/slideLayout" Target="../slideLayouts/slideLayout6.xml"/><Relationship Id="rId4" Type="http://schemas.openxmlformats.org/officeDocument/2006/relationships/image" Target="../media/image111.emf"/></Relationships>
</file>

<file path=ppt/slides/_rels/slide140.xml.rels><?xml version="1.0" encoding="UTF-8" standalone="yes"?>
<Relationships xmlns="http://schemas.openxmlformats.org/package/2006/relationships"><Relationship Id="rId3" Type="http://schemas.openxmlformats.org/officeDocument/2006/relationships/image" Target="../media/image112.jpeg"/><Relationship Id="rId7" Type="http://schemas.openxmlformats.org/officeDocument/2006/relationships/image" Target="../media/image116.jpg"/><Relationship Id="rId2" Type="http://schemas.openxmlformats.org/officeDocument/2006/relationships/notesSlide" Target="../notesSlides/notesSlide82.xml"/><Relationship Id="rId1" Type="http://schemas.openxmlformats.org/officeDocument/2006/relationships/slideLayout" Target="../slideLayouts/slideLayout16.xml"/><Relationship Id="rId6" Type="http://schemas.openxmlformats.org/officeDocument/2006/relationships/image" Target="../media/image115.jpg"/><Relationship Id="rId5" Type="http://schemas.openxmlformats.org/officeDocument/2006/relationships/image" Target="../media/image114.jpg"/><Relationship Id="rId4" Type="http://schemas.openxmlformats.org/officeDocument/2006/relationships/image" Target="../media/image113.jpg"/></Relationships>
</file>

<file path=ppt/slides/_rels/slide141.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18.xml"/></Relationships>
</file>

<file path=ppt/slides/_rels/slide142.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84.xml"/><Relationship Id="rId1" Type="http://schemas.openxmlformats.org/officeDocument/2006/relationships/slideLayout" Target="../slideLayouts/slideLayout16.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4.xml.rels><?xml version="1.0" encoding="UTF-8" standalone="yes"?>
<Relationships xmlns="http://schemas.openxmlformats.org/package/2006/relationships"><Relationship Id="rId3" Type="http://schemas.openxmlformats.org/officeDocument/2006/relationships/image" Target="../media/image119.emf"/><Relationship Id="rId2" Type="http://schemas.openxmlformats.org/officeDocument/2006/relationships/image" Target="../media/image118.emf"/><Relationship Id="rId1" Type="http://schemas.openxmlformats.org/officeDocument/2006/relationships/slideLayout" Target="../slideLayouts/slideLayout6.xml"/><Relationship Id="rId6" Type="http://schemas.openxmlformats.org/officeDocument/2006/relationships/image" Target="../media/image122.emf"/><Relationship Id="rId5" Type="http://schemas.openxmlformats.org/officeDocument/2006/relationships/image" Target="../media/image121.emf"/><Relationship Id="rId4" Type="http://schemas.openxmlformats.org/officeDocument/2006/relationships/image" Target="../media/image120.emf"/></Relationships>
</file>

<file path=ppt/slides/_rels/slide145.xml.rels><?xml version="1.0" encoding="UTF-8" standalone="yes"?>
<Relationships xmlns="http://schemas.openxmlformats.org/package/2006/relationships"><Relationship Id="rId3" Type="http://schemas.openxmlformats.org/officeDocument/2006/relationships/image" Target="../media/image123.emf"/><Relationship Id="rId7" Type="http://schemas.openxmlformats.org/officeDocument/2006/relationships/image" Target="../media/image126.emf"/><Relationship Id="rId2" Type="http://schemas.openxmlformats.org/officeDocument/2006/relationships/image" Target="../media/image121.emf"/><Relationship Id="rId1" Type="http://schemas.openxmlformats.org/officeDocument/2006/relationships/slideLayout" Target="../slideLayouts/slideLayout6.xml"/><Relationship Id="rId6" Type="http://schemas.openxmlformats.org/officeDocument/2006/relationships/image" Target="../media/image122.emf"/><Relationship Id="rId5" Type="http://schemas.openxmlformats.org/officeDocument/2006/relationships/image" Target="../media/image125.emf"/><Relationship Id="rId4" Type="http://schemas.openxmlformats.org/officeDocument/2006/relationships/image" Target="../media/image124.emf"/></Relationships>
</file>

<file path=ppt/slides/_rels/slide146.xml.rels><?xml version="1.0" encoding="UTF-8" standalone="yes"?>
<Relationships xmlns="http://schemas.openxmlformats.org/package/2006/relationships"><Relationship Id="rId8" Type="http://schemas.openxmlformats.org/officeDocument/2006/relationships/image" Target="../media/image122.emf"/><Relationship Id="rId3" Type="http://schemas.openxmlformats.org/officeDocument/2006/relationships/image" Target="../media/image128.emf"/><Relationship Id="rId7" Type="http://schemas.openxmlformats.org/officeDocument/2006/relationships/image" Target="../media/image131.emf"/><Relationship Id="rId2" Type="http://schemas.openxmlformats.org/officeDocument/2006/relationships/image" Target="../media/image127.emf"/><Relationship Id="rId1" Type="http://schemas.openxmlformats.org/officeDocument/2006/relationships/slideLayout" Target="../slideLayouts/slideLayout6.xml"/><Relationship Id="rId6" Type="http://schemas.openxmlformats.org/officeDocument/2006/relationships/image" Target="../media/image121.emf"/><Relationship Id="rId5" Type="http://schemas.openxmlformats.org/officeDocument/2006/relationships/image" Target="../media/image130.emf"/><Relationship Id="rId4" Type="http://schemas.openxmlformats.org/officeDocument/2006/relationships/image" Target="../media/image129.emf"/></Relationships>
</file>

<file path=ppt/slides/_rels/slide147.xml.rels><?xml version="1.0" encoding="UTF-8" standalone="yes"?>
<Relationships xmlns="http://schemas.openxmlformats.org/package/2006/relationships"><Relationship Id="rId8" Type="http://schemas.openxmlformats.org/officeDocument/2006/relationships/image" Target="../media/image137.emf"/><Relationship Id="rId3" Type="http://schemas.openxmlformats.org/officeDocument/2006/relationships/image" Target="../media/image133.emf"/><Relationship Id="rId7" Type="http://schemas.openxmlformats.org/officeDocument/2006/relationships/image" Target="../media/image122.emf"/><Relationship Id="rId2" Type="http://schemas.openxmlformats.org/officeDocument/2006/relationships/image" Target="../media/image132.emf"/><Relationship Id="rId1" Type="http://schemas.openxmlformats.org/officeDocument/2006/relationships/slideLayout" Target="../slideLayouts/slideLayout6.xml"/><Relationship Id="rId6" Type="http://schemas.openxmlformats.org/officeDocument/2006/relationships/image" Target="../media/image136.emf"/><Relationship Id="rId5" Type="http://schemas.openxmlformats.org/officeDocument/2006/relationships/image" Target="../media/image135.emf"/><Relationship Id="rId4" Type="http://schemas.openxmlformats.org/officeDocument/2006/relationships/image" Target="../media/image134.emf"/></Relationships>
</file>

<file path=ppt/slides/_rels/slide148.xml.rels><?xml version="1.0" encoding="UTF-8" standalone="yes"?>
<Relationships xmlns="http://schemas.openxmlformats.org/package/2006/relationships"><Relationship Id="rId2" Type="http://schemas.openxmlformats.org/officeDocument/2006/relationships/image" Target="../media/image138.png"/><Relationship Id="rId1" Type="http://schemas.openxmlformats.org/officeDocument/2006/relationships/slideLayout" Target="../slideLayouts/slideLayout6.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1.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6.xml"/></Relationships>
</file>

<file path=ppt/slides/_rels/slide152.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FB320DD-E171-C449-80DA-BFA8A9C5C2A6}"/>
              </a:ext>
            </a:extLst>
          </p:cNvPr>
          <p:cNvSpPr>
            <a:spLocks noGrp="1"/>
          </p:cNvSpPr>
          <p:nvPr>
            <p:ph type="title"/>
          </p:nvPr>
        </p:nvSpPr>
        <p:spPr>
          <a:xfrm>
            <a:off x="6386284" y="484632"/>
            <a:ext cx="4741963" cy="1971964"/>
          </a:xfrm>
        </p:spPr>
        <p:txBody>
          <a:bodyPr vert="horz" lIns="91440" tIns="45720" rIns="91440" bIns="45720" rtlCol="0" anchor="ctr">
            <a:normAutofit/>
          </a:bodyPr>
          <a:lstStyle/>
          <a:p>
            <a:r>
              <a:rPr lang="en-US" sz="3400" dirty="0">
                <a:solidFill>
                  <a:schemeClr val="bg1"/>
                </a:solidFill>
              </a:rPr>
              <a:t>Lifecycle Management and Systems Engineering </a:t>
            </a:r>
            <a:br>
              <a:rPr lang="en-US" sz="3400" dirty="0">
                <a:solidFill>
                  <a:schemeClr val="bg1"/>
                </a:solidFill>
              </a:rPr>
            </a:br>
            <a:r>
              <a:rPr lang="en-US" sz="3400" dirty="0">
                <a:solidFill>
                  <a:schemeClr val="bg1"/>
                </a:solidFill>
              </a:rPr>
              <a:t>Philosophy and Principles</a:t>
            </a:r>
          </a:p>
        </p:txBody>
      </p:sp>
      <p:sp>
        <p:nvSpPr>
          <p:cNvPr id="5" name="Text Placeholder 4">
            <a:extLst>
              <a:ext uri="{FF2B5EF4-FFF2-40B4-BE49-F238E27FC236}">
                <a16:creationId xmlns:a16="http://schemas.microsoft.com/office/drawing/2014/main" id="{B1BA127B-9B5D-B54A-B47B-EDC928FACCC3}"/>
              </a:ext>
            </a:extLst>
          </p:cNvPr>
          <p:cNvSpPr>
            <a:spLocks noGrp="1"/>
          </p:cNvSpPr>
          <p:nvPr>
            <p:ph type="body" sz="quarter" idx="13"/>
          </p:nvPr>
        </p:nvSpPr>
        <p:spPr>
          <a:xfrm>
            <a:off x="6386286" y="2456596"/>
            <a:ext cx="4741962" cy="3715603"/>
          </a:xfrm>
        </p:spPr>
        <p:txBody>
          <a:bodyPr vert="horz" lIns="91440" tIns="45720" rIns="91440" bIns="45720" rtlCol="0">
            <a:normAutofit/>
          </a:bodyPr>
          <a:lstStyle/>
          <a:p>
            <a:pPr indent="-182880">
              <a:lnSpc>
                <a:spcPct val="90000"/>
              </a:lnSpc>
              <a:buClr>
                <a:schemeClr val="accent1">
                  <a:lumMod val="75000"/>
                </a:schemeClr>
              </a:buClr>
              <a:buFont typeface="Wingdings" pitchFamily="2" charset="2"/>
              <a:buChar char="§"/>
            </a:pPr>
            <a:endParaRPr lang="en-US">
              <a:solidFill>
                <a:schemeClr val="tx1"/>
              </a:solidFill>
            </a:endParaRPr>
          </a:p>
        </p:txBody>
      </p:sp>
      <p:pic>
        <p:nvPicPr>
          <p:cNvPr id="11" name="Graphic 10" descr="Gears">
            <a:extLst>
              <a:ext uri="{FF2B5EF4-FFF2-40B4-BE49-F238E27FC236}">
                <a16:creationId xmlns:a16="http://schemas.microsoft.com/office/drawing/2014/main" id="{2B8EAD0E-29FD-4632-844C-C70E19125CB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3396" y="1687625"/>
            <a:ext cx="3573675" cy="3573675"/>
          </a:xfrm>
          <a:prstGeom prst="rect">
            <a:avLst/>
          </a:prstGeom>
        </p:spPr>
      </p:pic>
    </p:spTree>
    <p:extLst>
      <p:ext uri="{BB962C8B-B14F-4D97-AF65-F5344CB8AC3E}">
        <p14:creationId xmlns:p14="http://schemas.microsoft.com/office/powerpoint/2010/main" val="356751546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2055" y="165143"/>
            <a:ext cx="10058400" cy="1609344"/>
          </a:xfrm>
        </p:spPr>
        <p:txBody>
          <a:bodyPr/>
          <a:lstStyle/>
          <a:p>
            <a:r>
              <a:rPr lang="en-US" dirty="0"/>
              <a:t>This Section:</a:t>
            </a:r>
          </a:p>
        </p:txBody>
      </p:sp>
      <p:sp>
        <p:nvSpPr>
          <p:cNvPr id="3" name="Content Placeholder 2"/>
          <p:cNvSpPr>
            <a:spLocks noGrp="1"/>
          </p:cNvSpPr>
          <p:nvPr>
            <p:ph idx="1"/>
          </p:nvPr>
        </p:nvSpPr>
        <p:spPr>
          <a:xfrm>
            <a:off x="1893065" y="1944098"/>
            <a:ext cx="8229600" cy="4177812"/>
          </a:xfrm>
        </p:spPr>
        <p:txBody>
          <a:bodyPr>
            <a:normAutofit/>
          </a:bodyPr>
          <a:lstStyle/>
          <a:p>
            <a:pPr>
              <a:buFont typeface="Arial" charset="0"/>
              <a:buChar char="•"/>
            </a:pPr>
            <a:r>
              <a:rPr lang="en-GB" dirty="0">
                <a:solidFill>
                  <a:schemeClr val="tx1"/>
                </a:solidFill>
              </a:rPr>
              <a:t>Explains the what and why of Systems Engineering </a:t>
            </a:r>
          </a:p>
          <a:p>
            <a:pPr>
              <a:buFont typeface="Arial" charset="0"/>
              <a:buChar char="•"/>
            </a:pPr>
            <a:r>
              <a:rPr lang="en-GB" dirty="0"/>
              <a:t>Explains the relationship between Systems Thinking, Systems Approaches and Systems Engineering</a:t>
            </a:r>
          </a:p>
          <a:p>
            <a:pPr>
              <a:buFont typeface="Arial" charset="0"/>
              <a:buChar char="•"/>
            </a:pPr>
            <a:r>
              <a:rPr lang="en-GB" dirty="0"/>
              <a:t>To introduce Systems Thinking as the foundation of Systems Engineering</a:t>
            </a:r>
          </a:p>
          <a:p>
            <a:pPr>
              <a:buFont typeface="Arial" charset="0"/>
              <a:buChar char="•"/>
            </a:pPr>
            <a:r>
              <a:rPr lang="en-GB" dirty="0"/>
              <a:t>To provide an overview of key Systems Thinking concepts</a:t>
            </a:r>
          </a:p>
          <a:p>
            <a:pPr>
              <a:buFont typeface="Arial" charset="0"/>
              <a:buChar char="•"/>
            </a:pPr>
            <a:r>
              <a:rPr lang="en-GB" dirty="0"/>
              <a:t>Shows how Systems Engineering utilises Systems Thinking to</a:t>
            </a:r>
          </a:p>
          <a:p>
            <a:pPr lvl="1">
              <a:buFont typeface="Arial" charset="0"/>
              <a:buChar char="•"/>
            </a:pPr>
            <a:r>
              <a:rPr lang="en-GB" dirty="0"/>
              <a:t>Understand context and purpose</a:t>
            </a:r>
          </a:p>
          <a:p>
            <a:pPr lvl="1">
              <a:buFont typeface="Arial" charset="0"/>
              <a:buChar char="•"/>
            </a:pPr>
            <a:r>
              <a:rPr lang="en-GB" dirty="0"/>
              <a:t>Manage complexity </a:t>
            </a:r>
          </a:p>
          <a:p>
            <a:pPr lvl="1">
              <a:buFont typeface="Arial" charset="0"/>
              <a:buChar char="•"/>
            </a:pPr>
            <a:r>
              <a:rPr lang="en-GB" dirty="0"/>
              <a:t>Manage emergent behaviour </a:t>
            </a:r>
          </a:p>
          <a:p>
            <a:pPr>
              <a:buFont typeface="Arial" charset="0"/>
              <a:buChar char="•"/>
            </a:pPr>
            <a:r>
              <a:rPr lang="en-GB" dirty="0"/>
              <a:t>Shows how Systems Engineering is put into practice in </a:t>
            </a:r>
            <a:r>
              <a:rPr lang="en-GB"/>
              <a:t>the workplace through </a:t>
            </a:r>
            <a:r>
              <a:rPr lang="en-GB" dirty="0"/>
              <a:t>Life Cycle Management and the Common Engineering Development Processes</a:t>
            </a:r>
          </a:p>
          <a:p>
            <a:pPr marL="0" indent="0">
              <a:buNone/>
            </a:pPr>
            <a:endParaRPr lang="en-GB" dirty="0"/>
          </a:p>
          <a:p>
            <a:endParaRPr lang="en-US" dirty="0"/>
          </a:p>
        </p:txBody>
      </p:sp>
    </p:spTree>
    <p:extLst>
      <p:ext uri="{BB962C8B-B14F-4D97-AF65-F5344CB8AC3E}">
        <p14:creationId xmlns:p14="http://schemas.microsoft.com/office/powerpoint/2010/main" val="250208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itle 60"/>
          <p:cNvSpPr>
            <a:spLocks noGrp="1"/>
          </p:cNvSpPr>
          <p:nvPr>
            <p:ph type="title"/>
          </p:nvPr>
        </p:nvSpPr>
        <p:spPr>
          <a:xfrm>
            <a:off x="1602069" y="390681"/>
            <a:ext cx="8621712" cy="546100"/>
          </a:xfrm>
        </p:spPr>
        <p:txBody>
          <a:bodyPr>
            <a:normAutofit fontScale="90000"/>
          </a:bodyPr>
          <a:lstStyle/>
          <a:p>
            <a:r>
              <a:rPr lang="en-GB" dirty="0"/>
              <a:t>Systems Engineering is about</a:t>
            </a:r>
          </a:p>
        </p:txBody>
      </p:sp>
      <p:sp>
        <p:nvSpPr>
          <p:cNvPr id="59" name="AutoShape 34"/>
          <p:cNvSpPr>
            <a:spLocks noChangeArrowheads="1"/>
          </p:cNvSpPr>
          <p:nvPr/>
        </p:nvSpPr>
        <p:spPr bwMode="auto">
          <a:xfrm rot="2485731">
            <a:off x="3939582" y="3410092"/>
            <a:ext cx="2957146" cy="1430215"/>
          </a:xfrm>
          <a:prstGeom prst="rightArrow">
            <a:avLst>
              <a:gd name="adj1" fmla="val 50000"/>
              <a:gd name="adj2" fmla="val 47718"/>
            </a:avLst>
          </a:prstGeom>
          <a:solidFill>
            <a:srgbClr val="800000"/>
          </a:solidFill>
          <a:ln>
            <a:noFill/>
            <a:headEnd/>
            <a:tailEn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a:defRPr/>
            </a:pPr>
            <a:r>
              <a:rPr lang="en-GB" sz="2215" kern="0" dirty="0">
                <a:solidFill>
                  <a:srgbClr val="FFFFFF"/>
                </a:solidFill>
                <a:latin typeface="Arial"/>
              </a:rPr>
              <a:t>turning into</a:t>
            </a:r>
            <a:endParaRPr lang="en-US" sz="2215" kern="0" dirty="0">
              <a:solidFill>
                <a:srgbClr val="FFFFFF"/>
              </a:solidFill>
              <a:latin typeface="Arial"/>
            </a:endParaRPr>
          </a:p>
        </p:txBody>
      </p:sp>
      <p:pic>
        <p:nvPicPr>
          <p:cNvPr id="2" name="Picture 1" descr="81 mm Colnel.jpg"/>
          <p:cNvPicPr>
            <a:picLocks noChangeAspect="1"/>
          </p:cNvPicPr>
          <p:nvPr/>
        </p:nvPicPr>
        <p:blipFill rotWithShape="1">
          <a:blip r:embed="rId3">
            <a:extLst>
              <a:ext uri="{28A0092B-C50C-407E-A947-70E740481C1C}">
                <a14:useLocalDpi xmlns:a14="http://schemas.microsoft.com/office/drawing/2010/main" val="0"/>
              </a:ext>
            </a:extLst>
          </a:blip>
          <a:srcRect l="7219" r="47428"/>
          <a:stretch/>
        </p:blipFill>
        <p:spPr>
          <a:xfrm>
            <a:off x="1994275" y="1578086"/>
            <a:ext cx="1462154" cy="2145323"/>
          </a:xfrm>
          <a:prstGeom prst="rect">
            <a:avLst/>
          </a:prstGeom>
        </p:spPr>
      </p:pic>
      <p:pic>
        <p:nvPicPr>
          <p:cNvPr id="5" name="Picture 4" descr="81mm.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99935" y="4252796"/>
            <a:ext cx="3223846" cy="2145323"/>
          </a:xfrm>
          <a:prstGeom prst="rect">
            <a:avLst/>
          </a:prstGeom>
        </p:spPr>
      </p:pic>
      <p:sp>
        <p:nvSpPr>
          <p:cNvPr id="58" name="AutoShape 32"/>
          <p:cNvSpPr>
            <a:spLocks noChangeArrowheads="1"/>
          </p:cNvSpPr>
          <p:nvPr/>
        </p:nvSpPr>
        <p:spPr bwMode="auto">
          <a:xfrm>
            <a:off x="7844226" y="3235600"/>
            <a:ext cx="1510379" cy="762000"/>
          </a:xfrm>
          <a:prstGeom prst="wedgeEllipseCallout">
            <a:avLst>
              <a:gd name="adj1" fmla="val 17882"/>
              <a:gd name="adj2" fmla="val 157583"/>
            </a:avLst>
          </a:prstGeom>
          <a:solidFill>
            <a:srgbClr val="FFFFFF"/>
          </a:solidFill>
          <a:ln w="9525">
            <a:solidFill>
              <a:srgbClr val="000000"/>
            </a:solidFill>
            <a:miter lim="800000"/>
            <a:headEnd/>
            <a:tailEnd/>
          </a:ln>
        </p:spPr>
        <p:txBody>
          <a:bodyPr anchor="ctr"/>
          <a:lstStyle/>
          <a:p>
            <a:pPr>
              <a:defRPr/>
            </a:pPr>
            <a:r>
              <a:rPr lang="en-GB" sz="1846" kern="0" dirty="0">
                <a:solidFill>
                  <a:sysClr val="windowText" lastClr="000000"/>
                </a:solidFill>
              </a:rPr>
              <a:t>IT FITS</a:t>
            </a:r>
            <a:r>
              <a:rPr lang="en-GB" sz="1846" kern="0" dirty="0">
                <a:solidFill>
                  <a:sysClr val="windowText" lastClr="000000"/>
                </a:solidFill>
                <a:latin typeface="Arial" charset="0"/>
              </a:rPr>
              <a:t>!</a:t>
            </a:r>
            <a:endParaRPr lang="en-US" sz="1846" kern="0" dirty="0">
              <a:solidFill>
                <a:sysClr val="windowText" lastClr="000000"/>
              </a:solidFill>
              <a:latin typeface="Arial" charset="0"/>
            </a:endParaRPr>
          </a:p>
        </p:txBody>
      </p:sp>
      <p:sp>
        <p:nvSpPr>
          <p:cNvPr id="47" name="AutoShape 17"/>
          <p:cNvSpPr>
            <a:spLocks noChangeArrowheads="1"/>
          </p:cNvSpPr>
          <p:nvPr/>
        </p:nvSpPr>
        <p:spPr bwMode="auto">
          <a:xfrm>
            <a:off x="3682899" y="1578085"/>
            <a:ext cx="1305534" cy="808892"/>
          </a:xfrm>
          <a:prstGeom prst="wedgeEllipseCallout">
            <a:avLst>
              <a:gd name="adj1" fmla="val -116356"/>
              <a:gd name="adj2" fmla="val 45384"/>
            </a:avLst>
          </a:prstGeom>
          <a:solidFill>
            <a:srgbClr val="FFFFFF"/>
          </a:solidFill>
          <a:ln w="9525">
            <a:solidFill>
              <a:srgbClr val="000000"/>
            </a:solidFill>
            <a:miter lim="800000"/>
            <a:headEnd/>
            <a:tailEnd/>
          </a:ln>
        </p:spPr>
        <p:txBody>
          <a:bodyPr anchor="ctr"/>
          <a:lstStyle/>
          <a:p>
            <a:pPr>
              <a:defRPr/>
            </a:pPr>
            <a:r>
              <a:rPr lang="en-GB" sz="1662" kern="0" dirty="0">
                <a:solidFill>
                  <a:sysClr val="windowText" lastClr="000000"/>
                </a:solidFill>
                <a:latin typeface="Arial" charset="0"/>
              </a:rPr>
              <a:t>I WANT</a:t>
            </a:r>
            <a:endParaRPr lang="en-US" sz="1662" kern="0" dirty="0">
              <a:solidFill>
                <a:sysClr val="windowText" lastClr="000000"/>
              </a:solidFill>
              <a:latin typeface="Arial" charset="0"/>
            </a:endParaRPr>
          </a:p>
        </p:txBody>
      </p:sp>
      <p:sp>
        <p:nvSpPr>
          <p:cNvPr id="9" name="Rounded Rectangular Callout 8">
            <a:extLst>
              <a:ext uri="{FF2B5EF4-FFF2-40B4-BE49-F238E27FC236}">
                <a16:creationId xmlns:a16="http://schemas.microsoft.com/office/drawing/2014/main" id="{C360CF03-9851-064F-8BD4-9C08D57027CB}"/>
              </a:ext>
            </a:extLst>
          </p:cNvPr>
          <p:cNvSpPr/>
          <p:nvPr/>
        </p:nvSpPr>
        <p:spPr>
          <a:xfrm>
            <a:off x="5416029" y="2122621"/>
            <a:ext cx="1963853" cy="942771"/>
          </a:xfrm>
          <a:prstGeom prst="wedgeRoundRectCallout">
            <a:avLst>
              <a:gd name="adj1" fmla="val -66611"/>
              <a:gd name="adj2" fmla="val -74790"/>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2000" dirty="0">
                <a:latin typeface="GE Inspira Pitch Regular" charset="0"/>
              </a:rPr>
              <a:t>Customer/User Requirements</a:t>
            </a:r>
          </a:p>
        </p:txBody>
      </p:sp>
      <p:sp>
        <p:nvSpPr>
          <p:cNvPr id="10" name="Rounded Rectangular Callout 9">
            <a:extLst>
              <a:ext uri="{FF2B5EF4-FFF2-40B4-BE49-F238E27FC236}">
                <a16:creationId xmlns:a16="http://schemas.microsoft.com/office/drawing/2014/main" id="{4AB2665B-FB91-D245-9453-88681536CDC5}"/>
              </a:ext>
            </a:extLst>
          </p:cNvPr>
          <p:cNvSpPr/>
          <p:nvPr/>
        </p:nvSpPr>
        <p:spPr>
          <a:xfrm>
            <a:off x="3836374" y="5479877"/>
            <a:ext cx="2313377" cy="934003"/>
          </a:xfrm>
          <a:prstGeom prst="wedgeRoundRectCallout">
            <a:avLst>
              <a:gd name="adj1" fmla="val 116488"/>
              <a:gd name="adj2" fmla="val -43673"/>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2000" dirty="0">
                <a:latin typeface="GE Inspira Pitch Regular" charset="0"/>
              </a:rPr>
              <a:t>The Solution</a:t>
            </a:r>
          </a:p>
        </p:txBody>
      </p:sp>
      <p:sp>
        <p:nvSpPr>
          <p:cNvPr id="11" name="TextBox 10">
            <a:extLst>
              <a:ext uri="{FF2B5EF4-FFF2-40B4-BE49-F238E27FC236}">
                <a16:creationId xmlns:a16="http://schemas.microsoft.com/office/drawing/2014/main" id="{7C4B3353-AA1A-F548-AF53-9156379ADF01}"/>
              </a:ext>
            </a:extLst>
          </p:cNvPr>
          <p:cNvSpPr txBox="1"/>
          <p:nvPr/>
        </p:nvSpPr>
        <p:spPr>
          <a:xfrm>
            <a:off x="1685306" y="4337704"/>
            <a:ext cx="2934201" cy="584775"/>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en-GB" sz="3200" dirty="0">
                <a:latin typeface="GE Inspira Pitch Regular" charset="0"/>
              </a:rPr>
              <a:t>It’s about design</a:t>
            </a:r>
          </a:p>
        </p:txBody>
      </p:sp>
    </p:spTree>
    <p:extLst>
      <p:ext uri="{BB962C8B-B14F-4D97-AF65-F5344CB8AC3E}">
        <p14:creationId xmlns:p14="http://schemas.microsoft.com/office/powerpoint/2010/main" val="638672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animBg="1"/>
      <p:bldP spid="9" grpId="0" animBg="1"/>
      <p:bldP spid="10" grpId="0" animBg="1"/>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Grp="1" noChangeArrowheads="1"/>
          </p:cNvSpPr>
          <p:nvPr>
            <p:ph type="title"/>
          </p:nvPr>
        </p:nvSpPr>
        <p:spPr>
          <a:xfrm>
            <a:off x="1665767" y="-5542"/>
            <a:ext cx="8680836" cy="964654"/>
          </a:xfrm>
        </p:spPr>
        <p:txBody>
          <a:bodyPr>
            <a:normAutofit/>
          </a:bodyPr>
          <a:lstStyle/>
          <a:p>
            <a:pPr eaLnBrk="1" hangingPunct="1"/>
            <a:r>
              <a:rPr lang="en-US" dirty="0"/>
              <a:t>Traditional Design Approaches</a:t>
            </a:r>
          </a:p>
        </p:txBody>
      </p:sp>
      <p:sp>
        <p:nvSpPr>
          <p:cNvPr id="8198" name="Rectangle 4"/>
          <p:cNvSpPr>
            <a:spLocks noChangeArrowheads="1"/>
          </p:cNvSpPr>
          <p:nvPr/>
        </p:nvSpPr>
        <p:spPr bwMode="auto">
          <a:xfrm>
            <a:off x="1885507" y="1112622"/>
            <a:ext cx="8569842" cy="1478194"/>
          </a:xfrm>
          <a:prstGeom prst="rect">
            <a:avLst/>
          </a:prstGeom>
          <a:ln>
            <a:headEnd/>
            <a:tailEnd/>
          </a:ln>
        </p:spPr>
        <p:style>
          <a:lnRef idx="1">
            <a:schemeClr val="dk1"/>
          </a:lnRef>
          <a:fillRef idx="2">
            <a:schemeClr val="dk1"/>
          </a:fillRef>
          <a:effectRef idx="1">
            <a:schemeClr val="dk1"/>
          </a:effectRef>
          <a:fontRef idx="minor">
            <a:schemeClr val="dk1"/>
          </a:fontRef>
        </p:style>
        <p:txBody>
          <a:bodyPr lIns="69074" tIns="34538" rIns="69074" bIns="34538"/>
          <a:lstStyle/>
          <a:p>
            <a:pPr marL="257245" indent="-257245">
              <a:spcBef>
                <a:spcPct val="20000"/>
              </a:spcBef>
              <a:buClr>
                <a:srgbClr val="990000"/>
              </a:buClr>
              <a:defRPr/>
            </a:pPr>
            <a:endParaRPr lang="en-US" sz="2101" dirty="0">
              <a:latin typeface="GE Inspira Pitch Regular" charset="0"/>
            </a:endParaRPr>
          </a:p>
        </p:txBody>
      </p:sp>
      <p:sp>
        <p:nvSpPr>
          <p:cNvPr id="14342" name="Text Box 5"/>
          <p:cNvSpPr txBox="1">
            <a:spLocks noChangeArrowheads="1"/>
          </p:cNvSpPr>
          <p:nvPr/>
        </p:nvSpPr>
        <p:spPr bwMode="auto">
          <a:xfrm>
            <a:off x="1958367" y="2135022"/>
            <a:ext cx="1012008" cy="369332"/>
          </a:xfrm>
          <a:prstGeom prst="rect">
            <a:avLst/>
          </a:prstGeom>
          <a:noFill/>
          <a:ln w="9525">
            <a:noFill/>
            <a:miter lim="800000"/>
            <a:headEnd/>
            <a:tailEnd/>
          </a:ln>
        </p:spPr>
        <p:txBody>
          <a:bodyPr wrap="none">
            <a:spAutoFit/>
          </a:bodyPr>
          <a:lstStyle/>
          <a:p>
            <a:r>
              <a:rPr lang="en-GB" dirty="0"/>
              <a:t>problem</a:t>
            </a:r>
            <a:endParaRPr lang="en-US" dirty="0"/>
          </a:p>
        </p:txBody>
      </p:sp>
      <p:sp>
        <p:nvSpPr>
          <p:cNvPr id="14343" name="Text Box 6"/>
          <p:cNvSpPr txBox="1">
            <a:spLocks noChangeArrowheads="1"/>
          </p:cNvSpPr>
          <p:nvPr/>
        </p:nvSpPr>
        <p:spPr bwMode="auto">
          <a:xfrm>
            <a:off x="9362038" y="2104485"/>
            <a:ext cx="984565" cy="369332"/>
          </a:xfrm>
          <a:prstGeom prst="rect">
            <a:avLst/>
          </a:prstGeom>
          <a:noFill/>
          <a:ln w="9525">
            <a:noFill/>
            <a:miter lim="800000"/>
            <a:headEnd/>
            <a:tailEnd/>
          </a:ln>
        </p:spPr>
        <p:txBody>
          <a:bodyPr wrap="none">
            <a:spAutoFit/>
          </a:bodyPr>
          <a:lstStyle/>
          <a:p>
            <a:r>
              <a:rPr lang="en-GB" dirty="0"/>
              <a:t>solution</a:t>
            </a:r>
            <a:endParaRPr lang="en-US" dirty="0"/>
          </a:p>
        </p:txBody>
      </p:sp>
      <p:sp>
        <p:nvSpPr>
          <p:cNvPr id="8201" name="AutoShape 7"/>
          <p:cNvSpPr>
            <a:spLocks noChangeArrowheads="1"/>
          </p:cNvSpPr>
          <p:nvPr/>
        </p:nvSpPr>
        <p:spPr bwMode="auto">
          <a:xfrm>
            <a:off x="2055628" y="1233105"/>
            <a:ext cx="8569841" cy="754382"/>
          </a:xfrm>
          <a:prstGeom prst="curvedDownArrow">
            <a:avLst>
              <a:gd name="adj1" fmla="val 95720"/>
              <a:gd name="adj2" fmla="val 190909"/>
              <a:gd name="adj3" fmla="val 33241"/>
            </a:avLst>
          </a:prstGeom>
          <a:solidFill>
            <a:schemeClr val="tx1"/>
          </a:solidFill>
          <a:ln>
            <a:headEnd/>
            <a:tailEnd/>
          </a:ln>
        </p:spPr>
        <p:style>
          <a:lnRef idx="1">
            <a:schemeClr val="accent2"/>
          </a:lnRef>
          <a:fillRef idx="3">
            <a:schemeClr val="accent2"/>
          </a:fillRef>
          <a:effectRef idx="2">
            <a:schemeClr val="accent2"/>
          </a:effectRef>
          <a:fontRef idx="minor">
            <a:schemeClr val="lt1"/>
          </a:fontRef>
        </p:style>
        <p:txBody>
          <a:bodyPr wrap="none" anchor="ctr"/>
          <a:lstStyle/>
          <a:p>
            <a:pPr>
              <a:defRPr/>
            </a:pPr>
            <a:endParaRPr lang="en-US" sz="1477" dirty="0">
              <a:latin typeface="GE Inspira Pitch Regular" charset="0"/>
            </a:endParaRPr>
          </a:p>
        </p:txBody>
      </p:sp>
      <p:sp>
        <p:nvSpPr>
          <p:cNvPr id="9" name="Down Arrow 8">
            <a:extLst>
              <a:ext uri="{FF2B5EF4-FFF2-40B4-BE49-F238E27FC236}">
                <a16:creationId xmlns:a16="http://schemas.microsoft.com/office/drawing/2014/main" id="{52299B58-9FDD-5A46-A5EB-0F2BCFD869A7}"/>
              </a:ext>
            </a:extLst>
          </p:cNvPr>
          <p:cNvSpPr/>
          <p:nvPr/>
        </p:nvSpPr>
        <p:spPr>
          <a:xfrm>
            <a:off x="2707739" y="1610296"/>
            <a:ext cx="6654299" cy="4088601"/>
          </a:xfrm>
          <a:prstGeom prst="downArrow">
            <a:avLst>
              <a:gd name="adj1" fmla="val 83333"/>
              <a:gd name="adj2" fmla="val 28025"/>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2000" dirty="0">
                <a:cs typeface="GE Inspira Pitch Regular" charset="0"/>
              </a:rPr>
              <a:t>Our Approach</a:t>
            </a:r>
          </a:p>
          <a:p>
            <a:pPr algn="ctr"/>
            <a:endParaRPr lang="en-US" sz="2000" dirty="0">
              <a:cs typeface="GE Inspira Pitch Regular" charset="0"/>
            </a:endParaRPr>
          </a:p>
          <a:p>
            <a:pPr algn="ctr"/>
            <a:r>
              <a:rPr lang="en-US" sz="2000" dirty="0">
                <a:cs typeface="GE Inspira Pitch Regular" charset="0"/>
              </a:rPr>
              <a:t>When given a problem it is human nature to immediately think of solutions. We believe having an answer quickly, so we can work on it, is good practice. </a:t>
            </a:r>
          </a:p>
          <a:p>
            <a:pPr algn="ctr"/>
            <a:endParaRPr lang="en-US" sz="2000" dirty="0">
              <a:cs typeface="GE Inspira Pitch Regular" charset="0"/>
            </a:endParaRPr>
          </a:p>
          <a:p>
            <a:pPr algn="ctr"/>
            <a:r>
              <a:rPr lang="en-GB" sz="2000" dirty="0">
                <a:cs typeface="GE Inspira Pitch Regular" charset="0"/>
              </a:rPr>
              <a:t>Such </a:t>
            </a:r>
            <a:r>
              <a:rPr lang="en-GB" sz="2000" dirty="0"/>
              <a:t> solutions are often based on prior experience where previous solutions are adapted to fit the current problem.</a:t>
            </a:r>
            <a:endParaRPr lang="en-US" sz="1600" dirty="0">
              <a:cs typeface="GE Inspira Pitch Regular" charset="0"/>
            </a:endParaRPr>
          </a:p>
        </p:txBody>
      </p:sp>
      <p:sp>
        <p:nvSpPr>
          <p:cNvPr id="8" name="TextBox 7">
            <a:extLst>
              <a:ext uri="{FF2B5EF4-FFF2-40B4-BE49-F238E27FC236}">
                <a16:creationId xmlns:a16="http://schemas.microsoft.com/office/drawing/2014/main" id="{47A382D1-DF7C-0543-B00E-1022980DC3F1}"/>
              </a:ext>
            </a:extLst>
          </p:cNvPr>
          <p:cNvSpPr txBox="1"/>
          <p:nvPr/>
        </p:nvSpPr>
        <p:spPr>
          <a:xfrm>
            <a:off x="4309128" y="5815174"/>
            <a:ext cx="3397533" cy="584775"/>
          </a:xfrm>
          <a:prstGeom prst="rect">
            <a:avLst/>
          </a:prstGeom>
        </p:spPr>
        <p:style>
          <a:lnRef idx="0">
            <a:schemeClr val="accent4"/>
          </a:lnRef>
          <a:fillRef idx="3">
            <a:schemeClr val="accent4"/>
          </a:fillRef>
          <a:effectRef idx="3">
            <a:schemeClr val="accent4"/>
          </a:effectRef>
          <a:fontRef idx="minor">
            <a:schemeClr val="lt1"/>
          </a:fontRef>
        </p:style>
        <p:txBody>
          <a:bodyPr wrap="none" rtlCol="0">
            <a:spAutoFit/>
          </a:bodyPr>
          <a:lstStyle/>
          <a:p>
            <a:r>
              <a:rPr lang="en-US" sz="3200" dirty="0"/>
              <a:t>Some approaches</a:t>
            </a:r>
          </a:p>
        </p:txBody>
      </p:sp>
    </p:spTree>
    <p:extLst>
      <p:ext uri="{BB962C8B-B14F-4D97-AF65-F5344CB8AC3E}">
        <p14:creationId xmlns:p14="http://schemas.microsoft.com/office/powerpoint/2010/main" val="103358629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up)">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4304198" y="2375943"/>
            <a:ext cx="1709972" cy="1560481"/>
            <a:chOff x="2612560" y="1234090"/>
            <a:chExt cx="1709972" cy="1690521"/>
          </a:xfrm>
        </p:grpSpPr>
        <p:sp>
          <p:nvSpPr>
            <p:cNvPr id="35" name="Oval 34"/>
            <p:cNvSpPr/>
            <p:nvPr/>
          </p:nvSpPr>
          <p:spPr>
            <a:xfrm>
              <a:off x="2612560" y="1234090"/>
              <a:ext cx="1709972" cy="1690521"/>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662" dirty="0"/>
            </a:p>
          </p:txBody>
        </p:sp>
        <p:sp>
          <p:nvSpPr>
            <p:cNvPr id="31" name="TextBox 30"/>
            <p:cNvSpPr txBox="1"/>
            <p:nvPr/>
          </p:nvSpPr>
          <p:spPr>
            <a:xfrm>
              <a:off x="2675502" y="1879295"/>
              <a:ext cx="1494512" cy="400110"/>
            </a:xfrm>
            <a:prstGeom prst="rect">
              <a:avLst/>
            </a:prstGeom>
            <a:noFill/>
          </p:spPr>
          <p:txBody>
            <a:bodyPr wrap="none" rtlCol="0">
              <a:spAutoFit/>
            </a:bodyPr>
            <a:lstStyle/>
            <a:p>
              <a:r>
                <a:rPr lang="en-US" b="1" dirty="0"/>
                <a:t>Photocopying</a:t>
              </a:r>
            </a:p>
          </p:txBody>
        </p:sp>
      </p:grpSp>
      <p:sp>
        <p:nvSpPr>
          <p:cNvPr id="9" name="Title 8"/>
          <p:cNvSpPr>
            <a:spLocks noGrp="1"/>
          </p:cNvSpPr>
          <p:nvPr>
            <p:ph type="title"/>
          </p:nvPr>
        </p:nvSpPr>
        <p:spPr/>
        <p:txBody>
          <a:bodyPr/>
          <a:lstStyle/>
          <a:p>
            <a:r>
              <a:rPr lang="en-US" dirty="0"/>
              <a:t>Approaches – The Choices</a:t>
            </a:r>
          </a:p>
        </p:txBody>
      </p:sp>
    </p:spTree>
    <p:extLst>
      <p:ext uri="{BB962C8B-B14F-4D97-AF65-F5344CB8AC3E}">
        <p14:creationId xmlns:p14="http://schemas.microsoft.com/office/powerpoint/2010/main" val="1366945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hotocopying.jpg"/>
          <p:cNvPicPr>
            <a:picLocks noGrp="1" noChangeAspect="1"/>
          </p:cNvPicPr>
          <p:nvPr>
            <p:ph sz="quarter" idx="16"/>
          </p:nvPr>
        </p:nvPicPr>
        <p:blipFill>
          <a:blip r:embed="rId2">
            <a:extLst>
              <a:ext uri="{28A0092B-C50C-407E-A947-70E740481C1C}">
                <a14:useLocalDpi xmlns:a14="http://schemas.microsoft.com/office/drawing/2010/main" val="0"/>
              </a:ext>
            </a:extLst>
          </a:blip>
          <a:stretch>
            <a:fillRect/>
          </a:stretch>
        </p:blipFill>
        <p:spPr>
          <a:xfrm>
            <a:off x="1926048" y="1414137"/>
            <a:ext cx="2832100" cy="1416050"/>
          </a:xfrm>
          <a:prstGeom prst="rect">
            <a:avLst/>
          </a:prstGeom>
        </p:spPr>
      </p:pic>
      <p:sp>
        <p:nvSpPr>
          <p:cNvPr id="5" name="Content Placeholder 4"/>
          <p:cNvSpPr>
            <a:spLocks noGrp="1"/>
          </p:cNvSpPr>
          <p:nvPr>
            <p:ph sz="quarter" idx="17"/>
          </p:nvPr>
        </p:nvSpPr>
        <p:spPr>
          <a:xfrm>
            <a:off x="5663952" y="1328056"/>
            <a:ext cx="4851648" cy="5029200"/>
          </a:xfrm>
          <a:prstGeom prst="rect">
            <a:avLst/>
          </a:prstGeom>
        </p:spPr>
        <p:txBody>
          <a:bodyPr>
            <a:normAutofit/>
          </a:bodyPr>
          <a:lstStyle/>
          <a:p>
            <a:r>
              <a:rPr lang="en-US" dirty="0"/>
              <a:t>Take an existing design (that works!) and enlarge or reduce to fit the requirements</a:t>
            </a:r>
          </a:p>
          <a:p>
            <a:r>
              <a:rPr lang="en-US" dirty="0"/>
              <a:t>Benefits</a:t>
            </a:r>
          </a:p>
          <a:p>
            <a:pPr lvl="1"/>
            <a:r>
              <a:rPr lang="en-US" dirty="0"/>
              <a:t>Have a solution quickly</a:t>
            </a:r>
          </a:p>
          <a:p>
            <a:pPr lvl="1"/>
            <a:r>
              <a:rPr lang="en-US" dirty="0"/>
              <a:t>Previous one worked so risks are considered low </a:t>
            </a:r>
          </a:p>
          <a:p>
            <a:r>
              <a:rPr lang="en-US" dirty="0"/>
              <a:t>Issues</a:t>
            </a:r>
          </a:p>
          <a:p>
            <a:pPr lvl="1"/>
            <a:r>
              <a:rPr lang="en-US" dirty="0"/>
              <a:t>We scale linearly, but the engineering properties are often to high powers (X</a:t>
            </a:r>
            <a:r>
              <a:rPr lang="en-US" baseline="30000" dirty="0"/>
              <a:t>3</a:t>
            </a:r>
            <a:r>
              <a:rPr lang="en-US" dirty="0"/>
              <a:t> or X</a:t>
            </a:r>
            <a:r>
              <a:rPr lang="en-US" baseline="30000" dirty="0"/>
              <a:t>4</a:t>
            </a:r>
            <a:r>
              <a:rPr lang="en-US" dirty="0"/>
              <a:t>) and in consequence unexpected behaviour occurs leading to a redesign and increased costs.</a:t>
            </a:r>
          </a:p>
          <a:p>
            <a:pPr lvl="1"/>
            <a:r>
              <a:rPr lang="en-US" dirty="0"/>
              <a:t>Effort is not spent on requirements and therefore the problem not fully understood, and the “photocopied” design doesn't work leading to redesign and increased costs</a:t>
            </a:r>
          </a:p>
        </p:txBody>
      </p:sp>
      <p:sp>
        <p:nvSpPr>
          <p:cNvPr id="2" name="Title 1"/>
          <p:cNvSpPr>
            <a:spLocks noGrp="1"/>
          </p:cNvSpPr>
          <p:nvPr>
            <p:ph type="title"/>
          </p:nvPr>
        </p:nvSpPr>
        <p:spPr>
          <a:xfrm>
            <a:off x="1513298" y="622143"/>
            <a:ext cx="6489700" cy="424732"/>
          </a:xfrm>
        </p:spPr>
        <p:txBody>
          <a:bodyPr/>
          <a:lstStyle/>
          <a:p>
            <a:r>
              <a:rPr lang="en-US" dirty="0"/>
              <a:t>Photocopying</a:t>
            </a:r>
          </a:p>
        </p:txBody>
      </p:sp>
      <p:sp>
        <p:nvSpPr>
          <p:cNvPr id="3" name="Slide Number Placeholder 2">
            <a:extLst>
              <a:ext uri="{FF2B5EF4-FFF2-40B4-BE49-F238E27FC236}">
                <a16:creationId xmlns:a16="http://schemas.microsoft.com/office/drawing/2014/main" id="{7807E620-981E-3240-91A8-5CF5F23CD995}"/>
              </a:ext>
            </a:extLst>
          </p:cNvPr>
          <p:cNvSpPr>
            <a:spLocks noGrp="1"/>
          </p:cNvSpPr>
          <p:nvPr>
            <p:ph type="sldNum" sz="quarter" idx="4"/>
          </p:nvPr>
        </p:nvSpPr>
        <p:spPr/>
        <p:txBody>
          <a:bodyPr/>
          <a:lstStyle/>
          <a:p>
            <a:fld id="{1375AD64-750F-4F68-B1B7-75972F27F639}" type="slidenum">
              <a:rPr lang="en-AU" smtClean="0"/>
              <a:pPr/>
              <a:t>6</a:t>
            </a:fld>
            <a:endParaRPr lang="en-AU" dirty="0"/>
          </a:p>
        </p:txBody>
      </p:sp>
    </p:spTree>
    <p:extLst>
      <p:ext uri="{BB962C8B-B14F-4D97-AF65-F5344CB8AC3E}">
        <p14:creationId xmlns:p14="http://schemas.microsoft.com/office/powerpoint/2010/main" val="872669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E59F1-55A1-7043-BF42-C5A25E4636B8}"/>
              </a:ext>
            </a:extLst>
          </p:cNvPr>
          <p:cNvSpPr>
            <a:spLocks noGrp="1"/>
          </p:cNvSpPr>
          <p:nvPr>
            <p:ph type="title"/>
          </p:nvPr>
        </p:nvSpPr>
        <p:spPr>
          <a:xfrm>
            <a:off x="882560" y="236015"/>
            <a:ext cx="10681478" cy="795356"/>
          </a:xfrm>
        </p:spPr>
        <p:txBody>
          <a:bodyPr>
            <a:normAutofit/>
          </a:bodyPr>
          <a:lstStyle/>
          <a:p>
            <a:r>
              <a:rPr lang="en-US" dirty="0"/>
              <a:t>Tacoma Narrows: A Photocopy Design!</a:t>
            </a:r>
          </a:p>
        </p:txBody>
      </p:sp>
      <p:pic>
        <p:nvPicPr>
          <p:cNvPr id="3" name="Tacoma.mp4">
            <a:hlinkClick r:id="" action="ppaction://media"/>
            <a:extLst>
              <a:ext uri="{FF2B5EF4-FFF2-40B4-BE49-F238E27FC236}">
                <a16:creationId xmlns:a16="http://schemas.microsoft.com/office/drawing/2014/main" id="{1687322A-557E-B342-B37D-D6B8EBE9EE6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010704" y="1279988"/>
            <a:ext cx="6592425" cy="4944319"/>
          </a:xfrm>
          <a:prstGeom prst="rect">
            <a:avLst/>
          </a:prstGeom>
        </p:spPr>
      </p:pic>
    </p:spTree>
    <p:extLst>
      <p:ext uri="{BB962C8B-B14F-4D97-AF65-F5344CB8AC3E}">
        <p14:creationId xmlns:p14="http://schemas.microsoft.com/office/powerpoint/2010/main" val="1652298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508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4559796" y="2375943"/>
            <a:ext cx="1709972" cy="1560481"/>
            <a:chOff x="2612560" y="1234090"/>
            <a:chExt cx="1709972" cy="1690521"/>
          </a:xfrm>
        </p:grpSpPr>
        <p:sp>
          <p:nvSpPr>
            <p:cNvPr id="35" name="Oval 34"/>
            <p:cNvSpPr/>
            <p:nvPr/>
          </p:nvSpPr>
          <p:spPr>
            <a:xfrm>
              <a:off x="2612560" y="1234090"/>
              <a:ext cx="1709972" cy="1690521"/>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p>
          </p:txBody>
        </p:sp>
        <p:sp>
          <p:nvSpPr>
            <p:cNvPr id="31" name="TextBox 30"/>
            <p:cNvSpPr txBox="1"/>
            <p:nvPr/>
          </p:nvSpPr>
          <p:spPr>
            <a:xfrm>
              <a:off x="2820274" y="1848069"/>
              <a:ext cx="1355564" cy="366767"/>
            </a:xfrm>
            <a:prstGeom prst="rect">
              <a:avLst/>
            </a:prstGeom>
            <a:noFill/>
          </p:spPr>
          <p:txBody>
            <a:bodyPr wrap="none" rtlCol="0">
              <a:spAutoFit/>
            </a:bodyPr>
            <a:lstStyle/>
            <a:p>
              <a:r>
                <a:rPr lang="en-US" sz="1600" b="1" dirty="0"/>
                <a:t>Photocopying</a:t>
              </a:r>
            </a:p>
          </p:txBody>
        </p:sp>
      </p:grpSp>
      <p:grpSp>
        <p:nvGrpSpPr>
          <p:cNvPr id="5" name="Group 4"/>
          <p:cNvGrpSpPr/>
          <p:nvPr/>
        </p:nvGrpSpPr>
        <p:grpSpPr>
          <a:xfrm>
            <a:off x="4559796" y="3409702"/>
            <a:ext cx="1709972" cy="1560481"/>
            <a:chOff x="2673973" y="2407833"/>
            <a:chExt cx="1709972" cy="1690521"/>
          </a:xfrm>
        </p:grpSpPr>
        <p:sp>
          <p:nvSpPr>
            <p:cNvPr id="38" name="Oval 37"/>
            <p:cNvSpPr/>
            <p:nvPr/>
          </p:nvSpPr>
          <p:spPr>
            <a:xfrm>
              <a:off x="2673973" y="2407833"/>
              <a:ext cx="1709972" cy="1690521"/>
            </a:xfrm>
            <a:prstGeom prst="ellipse">
              <a:avLst/>
            </a:prstGeom>
            <a:gradFill flip="none" rotWithShape="1">
              <a:gsLst>
                <a:gs pos="0">
                  <a:schemeClr val="accent3">
                    <a:tint val="100000"/>
                    <a:shade val="100000"/>
                    <a:satMod val="130000"/>
                    <a:alpha val="48000"/>
                  </a:schemeClr>
                </a:gs>
                <a:gs pos="100000">
                  <a:schemeClr val="accent3">
                    <a:tint val="50000"/>
                    <a:shade val="100000"/>
                    <a:satMod val="350000"/>
                    <a:alpha val="48000"/>
                  </a:schemeClr>
                </a:gs>
              </a:gsLst>
              <a:lin ang="16200000" scaled="0"/>
              <a:tileRect/>
            </a:gradFill>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dirty="0"/>
            </a:p>
          </p:txBody>
        </p:sp>
        <p:sp>
          <p:nvSpPr>
            <p:cNvPr id="33" name="TextBox 32"/>
            <p:cNvSpPr txBox="1"/>
            <p:nvPr/>
          </p:nvSpPr>
          <p:spPr>
            <a:xfrm>
              <a:off x="3018883" y="3138099"/>
              <a:ext cx="1020151" cy="633506"/>
            </a:xfrm>
            <a:prstGeom prst="rect">
              <a:avLst/>
            </a:prstGeom>
            <a:noFill/>
          </p:spPr>
          <p:txBody>
            <a:bodyPr wrap="none" rtlCol="0">
              <a:spAutoFit/>
            </a:bodyPr>
            <a:lstStyle/>
            <a:p>
              <a:pPr algn="ctr"/>
              <a:r>
                <a:rPr lang="en-US" sz="1600" b="1" dirty="0"/>
                <a:t>Flower </a:t>
              </a:r>
            </a:p>
            <a:p>
              <a:pPr algn="ctr"/>
              <a:r>
                <a:rPr lang="en-US" sz="1600" b="1" dirty="0"/>
                <a:t>Arranging</a:t>
              </a:r>
            </a:p>
          </p:txBody>
        </p:sp>
      </p:grpSp>
      <p:sp>
        <p:nvSpPr>
          <p:cNvPr id="9" name="Title 8"/>
          <p:cNvSpPr>
            <a:spLocks noGrp="1"/>
          </p:cNvSpPr>
          <p:nvPr>
            <p:ph type="title"/>
          </p:nvPr>
        </p:nvSpPr>
        <p:spPr/>
        <p:txBody>
          <a:bodyPr/>
          <a:lstStyle/>
          <a:p>
            <a:r>
              <a:rPr lang="en-US" dirty="0"/>
              <a:t>Approaches – The Choices</a:t>
            </a:r>
          </a:p>
        </p:txBody>
      </p:sp>
    </p:spTree>
    <p:extLst>
      <p:ext uri="{BB962C8B-B14F-4D97-AF65-F5344CB8AC3E}">
        <p14:creationId xmlns:p14="http://schemas.microsoft.com/office/powerpoint/2010/main" val="2869390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flower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79751" y="1533210"/>
            <a:ext cx="5001765" cy="3665416"/>
          </a:xfrm>
          <a:prstGeom prst="rect">
            <a:avLst/>
          </a:prstGeom>
        </p:spPr>
      </p:pic>
      <p:sp>
        <p:nvSpPr>
          <p:cNvPr id="4" name="Content Placeholder 3"/>
          <p:cNvSpPr>
            <a:spLocks noGrp="1"/>
          </p:cNvSpPr>
          <p:nvPr>
            <p:ph sz="quarter" idx="16"/>
          </p:nvPr>
        </p:nvSpPr>
        <p:spPr>
          <a:xfrm>
            <a:off x="6096000" y="1340768"/>
            <a:ext cx="4343400" cy="5029200"/>
          </a:xfrm>
          <a:prstGeom prst="rect">
            <a:avLst/>
          </a:prstGeom>
        </p:spPr>
        <p:txBody>
          <a:bodyPr>
            <a:normAutofit/>
          </a:bodyPr>
          <a:lstStyle/>
          <a:p>
            <a:r>
              <a:rPr lang="en-US" dirty="0"/>
              <a:t>Take some nice-looking components and arrange that to build a bigger thing</a:t>
            </a:r>
          </a:p>
          <a:p>
            <a:r>
              <a:rPr lang="en-US" dirty="0"/>
              <a:t>Benefits</a:t>
            </a:r>
          </a:p>
          <a:p>
            <a:pPr lvl="1"/>
            <a:r>
              <a:rPr lang="en-US" dirty="0"/>
              <a:t>Uses known and trusted components</a:t>
            </a:r>
          </a:p>
          <a:p>
            <a:pPr lvl="1"/>
            <a:r>
              <a:rPr lang="en-US" dirty="0"/>
              <a:t>Good fun</a:t>
            </a:r>
          </a:p>
          <a:p>
            <a:r>
              <a:rPr lang="en-US" dirty="0"/>
              <a:t>Issues</a:t>
            </a:r>
          </a:p>
          <a:p>
            <a:pPr lvl="1"/>
            <a:r>
              <a:rPr lang="en-US" dirty="0"/>
              <a:t>Unexpected behavior because of interactions between components</a:t>
            </a:r>
          </a:p>
          <a:p>
            <a:pPr lvl="1"/>
            <a:r>
              <a:rPr lang="en-US" dirty="0"/>
              <a:t>Actually relies on luck. This can be mitigated by analysis i.e. design analyse redesign analyse, re-redesign analyse) – numerous design iteration and therefore costly</a:t>
            </a:r>
          </a:p>
        </p:txBody>
      </p:sp>
      <p:sp>
        <p:nvSpPr>
          <p:cNvPr id="2" name="Title 1"/>
          <p:cNvSpPr>
            <a:spLocks noGrp="1"/>
          </p:cNvSpPr>
          <p:nvPr>
            <p:ph type="title"/>
          </p:nvPr>
        </p:nvSpPr>
        <p:spPr>
          <a:xfrm>
            <a:off x="1665767" y="611126"/>
            <a:ext cx="6489700" cy="424732"/>
          </a:xfrm>
        </p:spPr>
        <p:txBody>
          <a:bodyPr/>
          <a:lstStyle/>
          <a:p>
            <a:r>
              <a:rPr lang="en-US" dirty="0"/>
              <a:t>Flower Arranging</a:t>
            </a:r>
          </a:p>
        </p:txBody>
      </p:sp>
      <p:sp>
        <p:nvSpPr>
          <p:cNvPr id="5" name="Slide Number Placeholder 4">
            <a:extLst>
              <a:ext uri="{FF2B5EF4-FFF2-40B4-BE49-F238E27FC236}">
                <a16:creationId xmlns:a16="http://schemas.microsoft.com/office/drawing/2014/main" id="{77B43856-6E38-FA4F-9BC7-13C2CC3846D8}"/>
              </a:ext>
            </a:extLst>
          </p:cNvPr>
          <p:cNvSpPr>
            <a:spLocks noGrp="1"/>
          </p:cNvSpPr>
          <p:nvPr>
            <p:ph type="sldNum" sz="quarter" idx="4"/>
          </p:nvPr>
        </p:nvSpPr>
        <p:spPr>
          <a:xfrm>
            <a:off x="10114577" y="89322"/>
            <a:ext cx="402124" cy="123111"/>
          </a:xfrm>
        </p:spPr>
        <p:txBody>
          <a:bodyPr/>
          <a:lstStyle/>
          <a:p>
            <a:fld id="{C22618A1-DFED-413B-BF04-637AA2483EFF}" type="slidenum">
              <a:rPr lang="en-GB" smtClean="0"/>
              <a:pPr/>
              <a:t>9</a:t>
            </a:fld>
            <a:endParaRPr lang="en-GB" dirty="0"/>
          </a:p>
        </p:txBody>
      </p:sp>
    </p:spTree>
    <p:extLst>
      <p:ext uri="{BB962C8B-B14F-4D97-AF65-F5344CB8AC3E}">
        <p14:creationId xmlns:p14="http://schemas.microsoft.com/office/powerpoint/2010/main" val="513059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descr="Phantom_FGR2.jpg">
            <a:extLst>
              <a:ext uri="{FF2B5EF4-FFF2-40B4-BE49-F238E27FC236}">
                <a16:creationId xmlns:a16="http://schemas.microsoft.com/office/drawing/2014/main" id="{E9B46458-34BF-BF4E-B588-4283B4C313FA}"/>
              </a:ext>
            </a:extLst>
          </p:cNvPr>
          <p:cNvPicPr>
            <a:picLocks noChangeAspect="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867502" y="1537902"/>
            <a:ext cx="6092722" cy="3446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9394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vro Lancaster B Mk.II | Wwii aircraft, Lancaster bomber, British aircraft">
            <a:extLst>
              <a:ext uri="{FF2B5EF4-FFF2-40B4-BE49-F238E27FC236}">
                <a16:creationId xmlns:a16="http://schemas.microsoft.com/office/drawing/2014/main" id="{773B24D7-8F30-3A23-7553-1726CFDBD7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6275" y="3507297"/>
            <a:ext cx="3762375" cy="2743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military plane flying in the sky&#10;&#10;Description automatically generated">
            <a:extLst>
              <a:ext uri="{FF2B5EF4-FFF2-40B4-BE49-F238E27FC236}">
                <a16:creationId xmlns:a16="http://schemas.microsoft.com/office/drawing/2014/main" id="{EF867F6F-2CB4-26B3-C504-1317CC1A08E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6274" y="302641"/>
            <a:ext cx="3762376" cy="2491104"/>
          </a:xfrm>
          <a:prstGeom prst="rect">
            <a:avLst/>
          </a:prstGeom>
        </p:spPr>
      </p:pic>
      <p:sp>
        <p:nvSpPr>
          <p:cNvPr id="7" name="TextBox 6">
            <a:extLst>
              <a:ext uri="{FF2B5EF4-FFF2-40B4-BE49-F238E27FC236}">
                <a16:creationId xmlns:a16="http://schemas.microsoft.com/office/drawing/2014/main" id="{969C7B1F-5EA6-26C2-5758-8201D22FF87F}"/>
              </a:ext>
            </a:extLst>
          </p:cNvPr>
          <p:cNvSpPr txBox="1"/>
          <p:nvPr/>
        </p:nvSpPr>
        <p:spPr>
          <a:xfrm>
            <a:off x="4438650" y="238171"/>
            <a:ext cx="1879041" cy="369332"/>
          </a:xfrm>
          <a:prstGeom prst="rect">
            <a:avLst/>
          </a:prstGeom>
          <a:noFill/>
        </p:spPr>
        <p:txBody>
          <a:bodyPr wrap="none" rtlCol="0">
            <a:spAutoFit/>
          </a:bodyPr>
          <a:lstStyle/>
          <a:p>
            <a:r>
              <a:rPr lang="en-GB" dirty="0"/>
              <a:t>22000 ft Ceiling</a:t>
            </a:r>
          </a:p>
        </p:txBody>
      </p:sp>
      <p:sp>
        <p:nvSpPr>
          <p:cNvPr id="8" name="TextBox 7">
            <a:extLst>
              <a:ext uri="{FF2B5EF4-FFF2-40B4-BE49-F238E27FC236}">
                <a16:creationId xmlns:a16="http://schemas.microsoft.com/office/drawing/2014/main" id="{7CD9010D-200A-8F43-AE38-87D0DE367005}"/>
              </a:ext>
            </a:extLst>
          </p:cNvPr>
          <p:cNvSpPr txBox="1"/>
          <p:nvPr/>
        </p:nvSpPr>
        <p:spPr>
          <a:xfrm>
            <a:off x="4422918" y="3487898"/>
            <a:ext cx="1879041" cy="369332"/>
          </a:xfrm>
          <a:prstGeom prst="rect">
            <a:avLst/>
          </a:prstGeom>
          <a:noFill/>
        </p:spPr>
        <p:txBody>
          <a:bodyPr wrap="none" rtlCol="0">
            <a:spAutoFit/>
          </a:bodyPr>
          <a:lstStyle/>
          <a:p>
            <a:r>
              <a:rPr lang="en-GB" dirty="0"/>
              <a:t>18000 ft Ceiling</a:t>
            </a:r>
          </a:p>
        </p:txBody>
      </p:sp>
      <p:sp>
        <p:nvSpPr>
          <p:cNvPr id="9" name="TextBox 8">
            <a:extLst>
              <a:ext uri="{FF2B5EF4-FFF2-40B4-BE49-F238E27FC236}">
                <a16:creationId xmlns:a16="http://schemas.microsoft.com/office/drawing/2014/main" id="{EBD9BFB3-43E0-B165-6619-A1CAFF86CCAB}"/>
              </a:ext>
            </a:extLst>
          </p:cNvPr>
          <p:cNvSpPr txBox="1"/>
          <p:nvPr/>
        </p:nvSpPr>
        <p:spPr>
          <a:xfrm>
            <a:off x="4411398" y="3876629"/>
            <a:ext cx="2452916" cy="369332"/>
          </a:xfrm>
          <a:prstGeom prst="rect">
            <a:avLst/>
          </a:prstGeom>
          <a:noFill/>
        </p:spPr>
        <p:txBody>
          <a:bodyPr wrap="none" rtlCol="0">
            <a:spAutoFit/>
          </a:bodyPr>
          <a:lstStyle/>
          <a:p>
            <a:r>
              <a:rPr lang="en-GB" dirty="0"/>
              <a:t>14000 lb Bomb Load</a:t>
            </a:r>
          </a:p>
        </p:txBody>
      </p:sp>
      <p:sp>
        <p:nvSpPr>
          <p:cNvPr id="10" name="TextBox 9">
            <a:extLst>
              <a:ext uri="{FF2B5EF4-FFF2-40B4-BE49-F238E27FC236}">
                <a16:creationId xmlns:a16="http://schemas.microsoft.com/office/drawing/2014/main" id="{431696D6-06ED-4FB5-4D32-86C0C3611AC5}"/>
              </a:ext>
            </a:extLst>
          </p:cNvPr>
          <p:cNvSpPr txBox="1"/>
          <p:nvPr/>
        </p:nvSpPr>
        <p:spPr>
          <a:xfrm>
            <a:off x="4438650" y="594947"/>
            <a:ext cx="2452916" cy="369332"/>
          </a:xfrm>
          <a:prstGeom prst="rect">
            <a:avLst/>
          </a:prstGeom>
          <a:noFill/>
        </p:spPr>
        <p:txBody>
          <a:bodyPr wrap="none" rtlCol="0">
            <a:spAutoFit/>
          </a:bodyPr>
          <a:lstStyle/>
          <a:p>
            <a:r>
              <a:rPr lang="en-GB" dirty="0"/>
              <a:t>18000 lb Bomb Load</a:t>
            </a:r>
          </a:p>
        </p:txBody>
      </p:sp>
      <p:pic>
        <p:nvPicPr>
          <p:cNvPr id="1028" name="Picture 4" descr="Halifax_B_Mk_II_Series_1a | Aircraft of World War II - WW2Aircraft.net ...">
            <a:extLst>
              <a:ext uri="{FF2B5EF4-FFF2-40B4-BE49-F238E27FC236}">
                <a16:creationId xmlns:a16="http://schemas.microsoft.com/office/drawing/2014/main" id="{ED143CE9-524E-BB11-2F7D-DCEF23ECCFB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30139" y="3606646"/>
            <a:ext cx="4157901" cy="27432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91380C94-F3AE-F920-2B47-7B4EC0349EF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30139" y="238171"/>
            <a:ext cx="4157901" cy="3118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4950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3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4559796" y="2375943"/>
            <a:ext cx="1709972" cy="1560481"/>
            <a:chOff x="2612560" y="1234090"/>
            <a:chExt cx="1709972" cy="1690521"/>
          </a:xfrm>
        </p:grpSpPr>
        <p:sp>
          <p:nvSpPr>
            <p:cNvPr id="35" name="Oval 34"/>
            <p:cNvSpPr/>
            <p:nvPr/>
          </p:nvSpPr>
          <p:spPr>
            <a:xfrm>
              <a:off x="2612560" y="1234090"/>
              <a:ext cx="1709972" cy="1690521"/>
            </a:xfrm>
            <a:prstGeom prst="ellipse">
              <a:avLst/>
            </a:prstGeom>
            <a:gradFill flip="none" rotWithShape="1">
              <a:gsLst>
                <a:gs pos="0">
                  <a:schemeClr val="accent2">
                    <a:tint val="100000"/>
                    <a:shade val="100000"/>
                    <a:satMod val="130000"/>
                    <a:alpha val="51000"/>
                  </a:schemeClr>
                </a:gs>
                <a:gs pos="100000">
                  <a:schemeClr val="accent2">
                    <a:tint val="50000"/>
                    <a:shade val="100000"/>
                    <a:satMod val="350000"/>
                    <a:alpha val="51000"/>
                  </a:schemeClr>
                </a:gs>
              </a:gsLst>
              <a:lin ang="16200000" scaled="0"/>
              <a:tileRect/>
            </a:gradFill>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sz="1662" dirty="0"/>
            </a:p>
          </p:txBody>
        </p:sp>
        <p:sp>
          <p:nvSpPr>
            <p:cNvPr id="31" name="TextBox 30"/>
            <p:cNvSpPr txBox="1"/>
            <p:nvPr/>
          </p:nvSpPr>
          <p:spPr>
            <a:xfrm>
              <a:off x="2820274" y="1848069"/>
              <a:ext cx="1306383" cy="346276"/>
            </a:xfrm>
            <a:prstGeom prst="rect">
              <a:avLst/>
            </a:prstGeom>
            <a:noFill/>
          </p:spPr>
          <p:txBody>
            <a:bodyPr wrap="none" rtlCol="0">
              <a:spAutoFit/>
            </a:bodyPr>
            <a:lstStyle/>
            <a:p>
              <a:r>
                <a:rPr lang="en-US" sz="1477" dirty="0"/>
                <a:t>Photocopying</a:t>
              </a:r>
            </a:p>
          </p:txBody>
        </p:sp>
      </p:grpSp>
      <p:grpSp>
        <p:nvGrpSpPr>
          <p:cNvPr id="5" name="Group 4"/>
          <p:cNvGrpSpPr/>
          <p:nvPr/>
        </p:nvGrpSpPr>
        <p:grpSpPr>
          <a:xfrm>
            <a:off x="4559796" y="3459397"/>
            <a:ext cx="1709972" cy="1560481"/>
            <a:chOff x="2673973" y="2407833"/>
            <a:chExt cx="1709972" cy="1690521"/>
          </a:xfrm>
        </p:grpSpPr>
        <p:sp>
          <p:nvSpPr>
            <p:cNvPr id="38" name="Oval 37"/>
            <p:cNvSpPr/>
            <p:nvPr/>
          </p:nvSpPr>
          <p:spPr>
            <a:xfrm>
              <a:off x="2673973" y="2407833"/>
              <a:ext cx="1709972" cy="1690521"/>
            </a:xfrm>
            <a:prstGeom prst="ellipse">
              <a:avLst/>
            </a:prstGeom>
            <a:gradFill flip="none" rotWithShape="1">
              <a:gsLst>
                <a:gs pos="0">
                  <a:schemeClr val="accent3">
                    <a:tint val="100000"/>
                    <a:shade val="100000"/>
                    <a:satMod val="130000"/>
                    <a:alpha val="48000"/>
                  </a:schemeClr>
                </a:gs>
                <a:gs pos="100000">
                  <a:schemeClr val="accent3">
                    <a:tint val="50000"/>
                    <a:shade val="100000"/>
                    <a:satMod val="350000"/>
                    <a:alpha val="48000"/>
                  </a:schemeClr>
                </a:gs>
              </a:gsLst>
              <a:lin ang="16200000" scaled="0"/>
              <a:tileRect/>
            </a:gradFill>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sz="1662" dirty="0"/>
            </a:p>
          </p:txBody>
        </p:sp>
        <p:sp>
          <p:nvSpPr>
            <p:cNvPr id="33" name="TextBox 32"/>
            <p:cNvSpPr txBox="1"/>
            <p:nvPr/>
          </p:nvSpPr>
          <p:spPr>
            <a:xfrm>
              <a:off x="3032113" y="3071825"/>
              <a:ext cx="995785" cy="592524"/>
            </a:xfrm>
            <a:prstGeom prst="rect">
              <a:avLst/>
            </a:prstGeom>
            <a:noFill/>
          </p:spPr>
          <p:txBody>
            <a:bodyPr wrap="none" rtlCol="0">
              <a:spAutoFit/>
            </a:bodyPr>
            <a:lstStyle/>
            <a:p>
              <a:pPr algn="ctr"/>
              <a:r>
                <a:rPr lang="en-US" sz="1477" dirty="0"/>
                <a:t>Flower </a:t>
              </a:r>
            </a:p>
            <a:p>
              <a:pPr algn="ctr"/>
              <a:r>
                <a:rPr lang="en-US" sz="1477" dirty="0"/>
                <a:t>Arranging</a:t>
              </a:r>
            </a:p>
          </p:txBody>
        </p:sp>
      </p:grpSp>
      <p:grpSp>
        <p:nvGrpSpPr>
          <p:cNvPr id="6" name="Group 5"/>
          <p:cNvGrpSpPr/>
          <p:nvPr/>
        </p:nvGrpSpPr>
        <p:grpSpPr>
          <a:xfrm>
            <a:off x="5793728" y="3459397"/>
            <a:ext cx="1709972" cy="1560481"/>
            <a:chOff x="3895544" y="2407833"/>
            <a:chExt cx="1709972" cy="1690521"/>
          </a:xfrm>
        </p:grpSpPr>
        <p:sp>
          <p:nvSpPr>
            <p:cNvPr id="41" name="Oval 40"/>
            <p:cNvSpPr/>
            <p:nvPr/>
          </p:nvSpPr>
          <p:spPr>
            <a:xfrm>
              <a:off x="3895544" y="2407833"/>
              <a:ext cx="1709972" cy="1690521"/>
            </a:xfrm>
            <a:prstGeom prst="ellipse">
              <a:avLst/>
            </a:prstGeom>
            <a:gradFill flip="none" rotWithShape="1">
              <a:gsLst>
                <a:gs pos="0">
                  <a:schemeClr val="accent4">
                    <a:tint val="100000"/>
                    <a:shade val="100000"/>
                    <a:satMod val="130000"/>
                    <a:alpha val="44000"/>
                  </a:schemeClr>
                </a:gs>
                <a:gs pos="100000">
                  <a:schemeClr val="accent4">
                    <a:tint val="50000"/>
                    <a:shade val="100000"/>
                    <a:satMod val="350000"/>
                    <a:alpha val="44000"/>
                  </a:schemeClr>
                </a:gs>
              </a:gsLst>
              <a:lin ang="16200000" scaled="0"/>
              <a:tileRect/>
            </a:gradFill>
          </p:spPr>
          <p:style>
            <a:lnRef idx="1">
              <a:schemeClr val="accent4"/>
            </a:lnRef>
            <a:fillRef idx="3">
              <a:schemeClr val="accent4"/>
            </a:fillRef>
            <a:effectRef idx="2">
              <a:schemeClr val="accent4"/>
            </a:effectRef>
            <a:fontRef idx="minor">
              <a:schemeClr val="lt1"/>
            </a:fontRef>
          </p:style>
          <p:txBody>
            <a:bodyPr rtlCol="0" anchor="ctr"/>
            <a:lstStyle/>
            <a:p>
              <a:pPr algn="ctr"/>
              <a:endParaRPr lang="en-US" sz="1662" dirty="0"/>
            </a:p>
          </p:txBody>
        </p:sp>
        <p:sp>
          <p:nvSpPr>
            <p:cNvPr id="34" name="TextBox 33"/>
            <p:cNvSpPr txBox="1"/>
            <p:nvPr/>
          </p:nvSpPr>
          <p:spPr>
            <a:xfrm>
              <a:off x="4322532" y="3138098"/>
              <a:ext cx="1213922" cy="346276"/>
            </a:xfrm>
            <a:prstGeom prst="rect">
              <a:avLst/>
            </a:prstGeom>
            <a:noFill/>
          </p:spPr>
          <p:txBody>
            <a:bodyPr wrap="none" rtlCol="0">
              <a:spAutoFit/>
            </a:bodyPr>
            <a:lstStyle/>
            <a:p>
              <a:r>
                <a:rPr lang="en-US" sz="1477" dirty="0"/>
                <a:t>Evolutionary</a:t>
              </a:r>
            </a:p>
          </p:txBody>
        </p:sp>
      </p:grpSp>
      <p:sp>
        <p:nvSpPr>
          <p:cNvPr id="9" name="Title 8"/>
          <p:cNvSpPr>
            <a:spLocks noGrp="1"/>
          </p:cNvSpPr>
          <p:nvPr>
            <p:ph type="title"/>
          </p:nvPr>
        </p:nvSpPr>
        <p:spPr/>
        <p:txBody>
          <a:bodyPr/>
          <a:lstStyle/>
          <a:p>
            <a:r>
              <a:rPr lang="en-US" dirty="0"/>
              <a:t>Approaches – The Choices</a:t>
            </a:r>
          </a:p>
        </p:txBody>
      </p:sp>
    </p:spTree>
    <p:extLst>
      <p:ext uri="{BB962C8B-B14F-4D97-AF65-F5344CB8AC3E}">
        <p14:creationId xmlns:p14="http://schemas.microsoft.com/office/powerpoint/2010/main" val="2656935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6"/>
          </p:nvPr>
        </p:nvSpPr>
        <p:spPr>
          <a:xfrm>
            <a:off x="7028803" y="1255416"/>
            <a:ext cx="3959225" cy="3496342"/>
          </a:xfrm>
        </p:spPr>
        <p:txBody>
          <a:bodyPr>
            <a:normAutofit fontScale="92500" lnSpcReduction="10000"/>
          </a:bodyPr>
          <a:lstStyle/>
          <a:p>
            <a:r>
              <a:rPr lang="en-US" dirty="0"/>
              <a:t>Successive modifications to an existing design quite often involving replacing one or more sub-systems</a:t>
            </a:r>
          </a:p>
          <a:p>
            <a:r>
              <a:rPr lang="en-US" dirty="0"/>
              <a:t>Benefits</a:t>
            </a:r>
          </a:p>
          <a:p>
            <a:pPr lvl="1"/>
            <a:r>
              <a:rPr lang="en-US" dirty="0"/>
              <a:t>Perceived as tried and tested – trustworthy</a:t>
            </a:r>
          </a:p>
          <a:p>
            <a:pPr lvl="1"/>
            <a:r>
              <a:rPr lang="en-US" dirty="0"/>
              <a:t>Continuous improvement</a:t>
            </a:r>
          </a:p>
          <a:p>
            <a:r>
              <a:rPr lang="en-US" dirty="0"/>
              <a:t>Issues</a:t>
            </a:r>
          </a:p>
          <a:p>
            <a:pPr lvl="1"/>
            <a:r>
              <a:rPr lang="en-US" dirty="0"/>
              <a:t>Improvements are incremental – limited opportunity for step change</a:t>
            </a:r>
          </a:p>
          <a:p>
            <a:pPr lvl="1"/>
            <a:r>
              <a:rPr lang="en-US" dirty="0"/>
              <a:t>Shortfalls in performance due to unexpected interactions</a:t>
            </a:r>
          </a:p>
        </p:txBody>
      </p:sp>
      <p:sp>
        <p:nvSpPr>
          <p:cNvPr id="2" name="Title 1"/>
          <p:cNvSpPr>
            <a:spLocks noGrp="1"/>
          </p:cNvSpPr>
          <p:nvPr>
            <p:ph type="title"/>
          </p:nvPr>
        </p:nvSpPr>
        <p:spPr/>
        <p:txBody>
          <a:bodyPr/>
          <a:lstStyle/>
          <a:p>
            <a:r>
              <a:rPr lang="en-US" dirty="0"/>
              <a:t>Evolution</a:t>
            </a:r>
          </a:p>
        </p:txBody>
      </p:sp>
      <p:sp>
        <p:nvSpPr>
          <p:cNvPr id="3" name="Slide Number Placeholder 2">
            <a:extLst>
              <a:ext uri="{FF2B5EF4-FFF2-40B4-BE49-F238E27FC236}">
                <a16:creationId xmlns:a16="http://schemas.microsoft.com/office/drawing/2014/main" id="{92D1218E-86CF-7F4E-9398-2C6CDFDB62F5}"/>
              </a:ext>
            </a:extLst>
          </p:cNvPr>
          <p:cNvSpPr>
            <a:spLocks noGrp="1"/>
          </p:cNvSpPr>
          <p:nvPr>
            <p:ph type="sldNum" sz="quarter" idx="4"/>
          </p:nvPr>
        </p:nvSpPr>
        <p:spPr/>
        <p:txBody>
          <a:bodyPr/>
          <a:lstStyle/>
          <a:p>
            <a:fld id="{C22618A1-DFED-413B-BF04-637AA2483EFF}" type="slidenum">
              <a:rPr lang="en-GB" smtClean="0"/>
              <a:pPr/>
              <a:t>13</a:t>
            </a:fld>
            <a:endParaRPr lang="en-GB" dirty="0"/>
          </a:p>
        </p:txBody>
      </p:sp>
      <p:grpSp>
        <p:nvGrpSpPr>
          <p:cNvPr id="6" name="Group 5">
            <a:extLst>
              <a:ext uri="{FF2B5EF4-FFF2-40B4-BE49-F238E27FC236}">
                <a16:creationId xmlns:a16="http://schemas.microsoft.com/office/drawing/2014/main" id="{4E4D1BB3-5A52-AE4B-83BC-BF2ABA44BAF4}"/>
              </a:ext>
            </a:extLst>
          </p:cNvPr>
          <p:cNvGrpSpPr/>
          <p:nvPr/>
        </p:nvGrpSpPr>
        <p:grpSpPr>
          <a:xfrm>
            <a:off x="1736299" y="938437"/>
            <a:ext cx="5203806" cy="5731658"/>
            <a:chOff x="212299" y="938437"/>
            <a:chExt cx="5203806" cy="5731658"/>
          </a:xfrm>
        </p:grpSpPr>
        <p:pic>
          <p:nvPicPr>
            <p:cNvPr id="15" name="Picture 14">
              <a:extLst>
                <a:ext uri="{FF2B5EF4-FFF2-40B4-BE49-F238E27FC236}">
                  <a16:creationId xmlns:a16="http://schemas.microsoft.com/office/drawing/2014/main" id="{D59585E1-3A93-0443-8EE6-5683DC4A167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248447" y="938437"/>
              <a:ext cx="2461735" cy="1416696"/>
            </a:xfrm>
            <a:prstGeom prst="rect">
              <a:avLst/>
            </a:prstGeom>
          </p:spPr>
        </p:pic>
        <p:pic>
          <p:nvPicPr>
            <p:cNvPr id="9" name="Picture 8">
              <a:extLst>
                <a:ext uri="{FF2B5EF4-FFF2-40B4-BE49-F238E27FC236}">
                  <a16:creationId xmlns:a16="http://schemas.microsoft.com/office/drawing/2014/main" id="{CA8F6607-245F-0140-B24C-CE16D53DF9E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5975" y="4138031"/>
              <a:ext cx="2461133" cy="1638019"/>
            </a:xfrm>
            <a:prstGeom prst="rect">
              <a:avLst/>
            </a:prstGeom>
          </p:spPr>
        </p:pic>
        <p:pic>
          <p:nvPicPr>
            <p:cNvPr id="13" name="Picture 12">
              <a:extLst>
                <a:ext uri="{FF2B5EF4-FFF2-40B4-BE49-F238E27FC236}">
                  <a16:creationId xmlns:a16="http://schemas.microsoft.com/office/drawing/2014/main" id="{1742D77D-6241-D246-8A1A-7B97F7A1330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2299" y="2059218"/>
              <a:ext cx="2564809" cy="1411786"/>
            </a:xfrm>
            <a:prstGeom prst="rect">
              <a:avLst/>
            </a:prstGeom>
          </p:spPr>
        </p:pic>
        <p:pic>
          <p:nvPicPr>
            <p:cNvPr id="17" name="Picture 16">
              <a:extLst>
                <a:ext uri="{FF2B5EF4-FFF2-40B4-BE49-F238E27FC236}">
                  <a16:creationId xmlns:a16="http://schemas.microsoft.com/office/drawing/2014/main" id="{352578FB-F0A2-6F4A-9AA4-0AD6E4CDE7E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478386" y="5086779"/>
              <a:ext cx="2937719" cy="1583316"/>
            </a:xfrm>
            <a:prstGeom prst="rect">
              <a:avLst/>
            </a:prstGeom>
          </p:spPr>
        </p:pic>
        <p:pic>
          <p:nvPicPr>
            <p:cNvPr id="11" name="Picture 10">
              <a:extLst>
                <a:ext uri="{FF2B5EF4-FFF2-40B4-BE49-F238E27FC236}">
                  <a16:creationId xmlns:a16="http://schemas.microsoft.com/office/drawing/2014/main" id="{9D26229E-B461-9443-BA88-71F1D1C428F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5464" b="11009"/>
            <a:stretch/>
          </p:blipFill>
          <p:spPr>
            <a:xfrm>
              <a:off x="2478386" y="3022160"/>
              <a:ext cx="2435534" cy="1346743"/>
            </a:xfrm>
            <a:prstGeom prst="rect">
              <a:avLst/>
            </a:prstGeom>
          </p:spPr>
        </p:pic>
        <p:sp>
          <p:nvSpPr>
            <p:cNvPr id="5" name="TextBox 4">
              <a:extLst>
                <a:ext uri="{FF2B5EF4-FFF2-40B4-BE49-F238E27FC236}">
                  <a16:creationId xmlns:a16="http://schemas.microsoft.com/office/drawing/2014/main" id="{0DB1E670-60A0-2D41-8A87-895B6A5A805F}"/>
                </a:ext>
              </a:extLst>
            </p:cNvPr>
            <p:cNvSpPr txBox="1"/>
            <p:nvPr/>
          </p:nvSpPr>
          <p:spPr>
            <a:xfrm>
              <a:off x="3571729" y="2373175"/>
              <a:ext cx="1153073" cy="276999"/>
            </a:xfrm>
            <a:prstGeom prst="rect">
              <a:avLst/>
            </a:prstGeom>
            <a:noFill/>
          </p:spPr>
          <p:txBody>
            <a:bodyPr wrap="none" rtlCol="0">
              <a:spAutoFit/>
            </a:bodyPr>
            <a:lstStyle/>
            <a:p>
              <a:r>
                <a:rPr lang="en-US" sz="1200" dirty="0"/>
                <a:t>Centurion 1945</a:t>
              </a:r>
            </a:p>
          </p:txBody>
        </p:sp>
        <p:sp>
          <p:nvSpPr>
            <p:cNvPr id="12" name="TextBox 11">
              <a:extLst>
                <a:ext uri="{FF2B5EF4-FFF2-40B4-BE49-F238E27FC236}">
                  <a16:creationId xmlns:a16="http://schemas.microsoft.com/office/drawing/2014/main" id="{1943786F-8819-FA4A-9F86-5151BA11FB58}"/>
                </a:ext>
              </a:extLst>
            </p:cNvPr>
            <p:cNvSpPr txBox="1"/>
            <p:nvPr/>
          </p:nvSpPr>
          <p:spPr>
            <a:xfrm>
              <a:off x="315975" y="3502890"/>
              <a:ext cx="742511" cy="276999"/>
            </a:xfrm>
            <a:prstGeom prst="rect">
              <a:avLst/>
            </a:prstGeom>
            <a:noFill/>
          </p:spPr>
          <p:txBody>
            <a:bodyPr wrap="none" rtlCol="0">
              <a:spAutoFit/>
            </a:bodyPr>
            <a:lstStyle/>
            <a:p>
              <a:r>
                <a:rPr lang="en-US" sz="1200" dirty="0"/>
                <a:t>Chieftain</a:t>
              </a:r>
            </a:p>
          </p:txBody>
        </p:sp>
        <p:sp>
          <p:nvSpPr>
            <p:cNvPr id="18" name="TextBox 17">
              <a:extLst>
                <a:ext uri="{FF2B5EF4-FFF2-40B4-BE49-F238E27FC236}">
                  <a16:creationId xmlns:a16="http://schemas.microsoft.com/office/drawing/2014/main" id="{882A14B5-01B0-3A4A-8822-094F990CF2AF}"/>
                </a:ext>
              </a:extLst>
            </p:cNvPr>
            <p:cNvSpPr txBox="1"/>
            <p:nvPr/>
          </p:nvSpPr>
          <p:spPr>
            <a:xfrm>
              <a:off x="3655305" y="4435391"/>
              <a:ext cx="848630" cy="276999"/>
            </a:xfrm>
            <a:prstGeom prst="rect">
              <a:avLst/>
            </a:prstGeom>
            <a:noFill/>
          </p:spPr>
          <p:txBody>
            <a:bodyPr wrap="none" rtlCol="0">
              <a:spAutoFit/>
            </a:bodyPr>
            <a:lstStyle/>
            <a:p>
              <a:r>
                <a:rPr lang="en-US" sz="1200" dirty="0"/>
                <a:t>Challenger</a:t>
              </a:r>
            </a:p>
          </p:txBody>
        </p:sp>
        <p:sp>
          <p:nvSpPr>
            <p:cNvPr id="19" name="TextBox 18">
              <a:extLst>
                <a:ext uri="{FF2B5EF4-FFF2-40B4-BE49-F238E27FC236}">
                  <a16:creationId xmlns:a16="http://schemas.microsoft.com/office/drawing/2014/main" id="{537615BA-142F-C447-96D9-1A0AA408B9DD}"/>
                </a:ext>
              </a:extLst>
            </p:cNvPr>
            <p:cNvSpPr txBox="1"/>
            <p:nvPr/>
          </p:nvSpPr>
          <p:spPr>
            <a:xfrm>
              <a:off x="1000463" y="5830657"/>
              <a:ext cx="960840" cy="276999"/>
            </a:xfrm>
            <a:prstGeom prst="rect">
              <a:avLst/>
            </a:prstGeom>
            <a:noFill/>
          </p:spPr>
          <p:txBody>
            <a:bodyPr wrap="none" rtlCol="0">
              <a:spAutoFit/>
            </a:bodyPr>
            <a:lstStyle/>
            <a:p>
              <a:r>
                <a:rPr lang="en-US" sz="1200" dirty="0"/>
                <a:t>Challenger II</a:t>
              </a:r>
            </a:p>
          </p:txBody>
        </p:sp>
      </p:grpSp>
    </p:spTree>
    <p:extLst>
      <p:ext uri="{BB962C8B-B14F-4D97-AF65-F5344CB8AC3E}">
        <p14:creationId xmlns:p14="http://schemas.microsoft.com/office/powerpoint/2010/main" val="1618834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4559796" y="2375943"/>
            <a:ext cx="1709972" cy="1560481"/>
            <a:chOff x="2612560" y="1234090"/>
            <a:chExt cx="1709972" cy="1690521"/>
          </a:xfrm>
        </p:grpSpPr>
        <p:sp>
          <p:nvSpPr>
            <p:cNvPr id="35" name="Oval 34"/>
            <p:cNvSpPr/>
            <p:nvPr/>
          </p:nvSpPr>
          <p:spPr>
            <a:xfrm>
              <a:off x="2612560" y="1234090"/>
              <a:ext cx="1709972" cy="1690521"/>
            </a:xfrm>
            <a:prstGeom prst="ellipse">
              <a:avLst/>
            </a:prstGeom>
            <a:gradFill flip="none" rotWithShape="1">
              <a:gsLst>
                <a:gs pos="0">
                  <a:schemeClr val="accent2">
                    <a:tint val="100000"/>
                    <a:shade val="100000"/>
                    <a:satMod val="130000"/>
                    <a:alpha val="51000"/>
                  </a:schemeClr>
                </a:gs>
                <a:gs pos="100000">
                  <a:schemeClr val="accent2">
                    <a:tint val="50000"/>
                    <a:shade val="100000"/>
                    <a:satMod val="350000"/>
                    <a:alpha val="51000"/>
                  </a:schemeClr>
                </a:gs>
              </a:gsLst>
              <a:lin ang="16200000" scaled="0"/>
              <a:tileRect/>
            </a:gradFill>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sz="1662" dirty="0"/>
            </a:p>
          </p:txBody>
        </p:sp>
        <p:sp>
          <p:nvSpPr>
            <p:cNvPr id="31" name="TextBox 30"/>
            <p:cNvSpPr txBox="1"/>
            <p:nvPr/>
          </p:nvSpPr>
          <p:spPr>
            <a:xfrm>
              <a:off x="2820274" y="1848069"/>
              <a:ext cx="1306383" cy="346276"/>
            </a:xfrm>
            <a:prstGeom prst="rect">
              <a:avLst/>
            </a:prstGeom>
            <a:noFill/>
          </p:spPr>
          <p:txBody>
            <a:bodyPr wrap="none" rtlCol="0">
              <a:spAutoFit/>
            </a:bodyPr>
            <a:lstStyle/>
            <a:p>
              <a:r>
                <a:rPr lang="en-US" sz="1477" dirty="0"/>
                <a:t>Photocopying</a:t>
              </a:r>
            </a:p>
          </p:txBody>
        </p:sp>
      </p:grpSp>
      <p:grpSp>
        <p:nvGrpSpPr>
          <p:cNvPr id="5" name="Group 4"/>
          <p:cNvGrpSpPr/>
          <p:nvPr/>
        </p:nvGrpSpPr>
        <p:grpSpPr>
          <a:xfrm>
            <a:off x="4559796" y="3459397"/>
            <a:ext cx="1709972" cy="1560481"/>
            <a:chOff x="2673973" y="2407833"/>
            <a:chExt cx="1709972" cy="1690521"/>
          </a:xfrm>
        </p:grpSpPr>
        <p:sp>
          <p:nvSpPr>
            <p:cNvPr id="38" name="Oval 37"/>
            <p:cNvSpPr/>
            <p:nvPr/>
          </p:nvSpPr>
          <p:spPr>
            <a:xfrm>
              <a:off x="2673973" y="2407833"/>
              <a:ext cx="1709972" cy="1690521"/>
            </a:xfrm>
            <a:prstGeom prst="ellipse">
              <a:avLst/>
            </a:prstGeom>
            <a:gradFill flip="none" rotWithShape="1">
              <a:gsLst>
                <a:gs pos="0">
                  <a:schemeClr val="accent3">
                    <a:tint val="100000"/>
                    <a:shade val="100000"/>
                    <a:satMod val="130000"/>
                    <a:alpha val="48000"/>
                  </a:schemeClr>
                </a:gs>
                <a:gs pos="100000">
                  <a:schemeClr val="accent3">
                    <a:tint val="50000"/>
                    <a:shade val="100000"/>
                    <a:satMod val="350000"/>
                    <a:alpha val="48000"/>
                  </a:schemeClr>
                </a:gs>
              </a:gsLst>
              <a:lin ang="16200000" scaled="0"/>
              <a:tileRect/>
            </a:gradFill>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sz="1662" dirty="0"/>
            </a:p>
          </p:txBody>
        </p:sp>
        <p:sp>
          <p:nvSpPr>
            <p:cNvPr id="33" name="TextBox 32"/>
            <p:cNvSpPr txBox="1"/>
            <p:nvPr/>
          </p:nvSpPr>
          <p:spPr>
            <a:xfrm>
              <a:off x="3032113" y="3071825"/>
              <a:ext cx="995785" cy="592524"/>
            </a:xfrm>
            <a:prstGeom prst="rect">
              <a:avLst/>
            </a:prstGeom>
            <a:noFill/>
          </p:spPr>
          <p:txBody>
            <a:bodyPr wrap="none" rtlCol="0">
              <a:spAutoFit/>
            </a:bodyPr>
            <a:lstStyle/>
            <a:p>
              <a:pPr algn="ctr"/>
              <a:r>
                <a:rPr lang="en-US" sz="1477" dirty="0"/>
                <a:t>Flower </a:t>
              </a:r>
            </a:p>
            <a:p>
              <a:pPr algn="ctr"/>
              <a:r>
                <a:rPr lang="en-US" sz="1477" dirty="0"/>
                <a:t>Arranging</a:t>
              </a:r>
            </a:p>
          </p:txBody>
        </p:sp>
      </p:grpSp>
      <p:grpSp>
        <p:nvGrpSpPr>
          <p:cNvPr id="6" name="Group 5"/>
          <p:cNvGrpSpPr/>
          <p:nvPr/>
        </p:nvGrpSpPr>
        <p:grpSpPr>
          <a:xfrm>
            <a:off x="5793728" y="3459397"/>
            <a:ext cx="1709972" cy="1560481"/>
            <a:chOff x="3895544" y="2407833"/>
            <a:chExt cx="1709972" cy="1690521"/>
          </a:xfrm>
        </p:grpSpPr>
        <p:sp>
          <p:nvSpPr>
            <p:cNvPr id="41" name="Oval 40"/>
            <p:cNvSpPr/>
            <p:nvPr/>
          </p:nvSpPr>
          <p:spPr>
            <a:xfrm>
              <a:off x="3895544" y="2407833"/>
              <a:ext cx="1709972" cy="1690521"/>
            </a:xfrm>
            <a:prstGeom prst="ellipse">
              <a:avLst/>
            </a:prstGeom>
            <a:gradFill flip="none" rotWithShape="1">
              <a:gsLst>
                <a:gs pos="0">
                  <a:schemeClr val="accent4">
                    <a:tint val="100000"/>
                    <a:shade val="100000"/>
                    <a:satMod val="130000"/>
                    <a:alpha val="44000"/>
                  </a:schemeClr>
                </a:gs>
                <a:gs pos="100000">
                  <a:schemeClr val="accent4">
                    <a:tint val="50000"/>
                    <a:shade val="100000"/>
                    <a:satMod val="350000"/>
                    <a:alpha val="44000"/>
                  </a:schemeClr>
                </a:gs>
              </a:gsLst>
              <a:lin ang="16200000" scaled="0"/>
              <a:tileRect/>
            </a:gradFill>
          </p:spPr>
          <p:style>
            <a:lnRef idx="1">
              <a:schemeClr val="accent4"/>
            </a:lnRef>
            <a:fillRef idx="3">
              <a:schemeClr val="accent4"/>
            </a:fillRef>
            <a:effectRef idx="2">
              <a:schemeClr val="accent4"/>
            </a:effectRef>
            <a:fontRef idx="minor">
              <a:schemeClr val="lt1"/>
            </a:fontRef>
          </p:style>
          <p:txBody>
            <a:bodyPr rtlCol="0" anchor="ctr"/>
            <a:lstStyle/>
            <a:p>
              <a:pPr algn="ctr"/>
              <a:endParaRPr lang="en-US" sz="1662" dirty="0"/>
            </a:p>
          </p:txBody>
        </p:sp>
        <p:sp>
          <p:nvSpPr>
            <p:cNvPr id="34" name="TextBox 33"/>
            <p:cNvSpPr txBox="1"/>
            <p:nvPr/>
          </p:nvSpPr>
          <p:spPr>
            <a:xfrm>
              <a:off x="4322532" y="3138098"/>
              <a:ext cx="1213922" cy="346276"/>
            </a:xfrm>
            <a:prstGeom prst="rect">
              <a:avLst/>
            </a:prstGeom>
            <a:noFill/>
          </p:spPr>
          <p:txBody>
            <a:bodyPr wrap="none" rtlCol="0">
              <a:spAutoFit/>
            </a:bodyPr>
            <a:lstStyle/>
            <a:p>
              <a:r>
                <a:rPr lang="en-US" sz="1477" dirty="0"/>
                <a:t>Evolutionary</a:t>
              </a:r>
            </a:p>
          </p:txBody>
        </p:sp>
      </p:grpSp>
      <p:sp>
        <p:nvSpPr>
          <p:cNvPr id="9" name="Title 8"/>
          <p:cNvSpPr>
            <a:spLocks noGrp="1"/>
          </p:cNvSpPr>
          <p:nvPr>
            <p:ph type="title"/>
          </p:nvPr>
        </p:nvSpPr>
        <p:spPr/>
        <p:txBody>
          <a:bodyPr/>
          <a:lstStyle/>
          <a:p>
            <a:r>
              <a:rPr lang="en-US" dirty="0"/>
              <a:t>Approaches – The Choices</a:t>
            </a:r>
          </a:p>
        </p:txBody>
      </p:sp>
      <p:grpSp>
        <p:nvGrpSpPr>
          <p:cNvPr id="13" name="Group 12">
            <a:extLst>
              <a:ext uri="{FF2B5EF4-FFF2-40B4-BE49-F238E27FC236}">
                <a16:creationId xmlns:a16="http://schemas.microsoft.com/office/drawing/2014/main" id="{694A9B89-CF42-7F42-89CE-F382A48B6BED}"/>
              </a:ext>
            </a:extLst>
          </p:cNvPr>
          <p:cNvGrpSpPr/>
          <p:nvPr/>
        </p:nvGrpSpPr>
        <p:grpSpPr>
          <a:xfrm>
            <a:off x="5793728" y="2351868"/>
            <a:ext cx="1709972" cy="1560481"/>
            <a:chOff x="2584310" y="1234090"/>
            <a:chExt cx="1709972" cy="1690521"/>
          </a:xfrm>
          <a:solidFill>
            <a:schemeClr val="bg1">
              <a:lumMod val="85000"/>
              <a:alpha val="36000"/>
            </a:schemeClr>
          </a:solidFill>
        </p:grpSpPr>
        <p:sp>
          <p:nvSpPr>
            <p:cNvPr id="14" name="Oval 13">
              <a:extLst>
                <a:ext uri="{FF2B5EF4-FFF2-40B4-BE49-F238E27FC236}">
                  <a16:creationId xmlns:a16="http://schemas.microsoft.com/office/drawing/2014/main" id="{1FDB78A4-7CF7-AD44-8C9F-18A6684C80DC}"/>
                </a:ext>
              </a:extLst>
            </p:cNvPr>
            <p:cNvSpPr/>
            <p:nvPr/>
          </p:nvSpPr>
          <p:spPr>
            <a:xfrm>
              <a:off x="2584310" y="1234090"/>
              <a:ext cx="1709972" cy="1690521"/>
            </a:xfrm>
            <a:prstGeom prst="ellipse">
              <a:avLst/>
            </a:prstGeom>
            <a:grpFill/>
            <a:ln>
              <a:solidFill>
                <a:schemeClr val="bg1">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1662" dirty="0"/>
            </a:p>
          </p:txBody>
        </p:sp>
        <p:sp>
          <p:nvSpPr>
            <p:cNvPr id="15" name="TextBox 14">
              <a:extLst>
                <a:ext uri="{FF2B5EF4-FFF2-40B4-BE49-F238E27FC236}">
                  <a16:creationId xmlns:a16="http://schemas.microsoft.com/office/drawing/2014/main" id="{D80E85CD-308E-8748-A7D2-1E9187B94D33}"/>
                </a:ext>
              </a:extLst>
            </p:cNvPr>
            <p:cNvSpPr txBox="1"/>
            <p:nvPr/>
          </p:nvSpPr>
          <p:spPr>
            <a:xfrm>
              <a:off x="3003895" y="1848069"/>
              <a:ext cx="908454" cy="346276"/>
            </a:xfrm>
            <a:prstGeom prst="rect">
              <a:avLst/>
            </a:prstGeom>
            <a:noFill/>
            <a:ln>
              <a:noFill/>
            </a:ln>
          </p:spPr>
          <p:txBody>
            <a:bodyPr wrap="none" rtlCol="0">
              <a:spAutoFit/>
            </a:bodyPr>
            <a:lstStyle/>
            <a:p>
              <a:r>
                <a:rPr lang="en-US" sz="1477" dirty="0"/>
                <a:t>Pet Pony</a:t>
              </a:r>
            </a:p>
          </p:txBody>
        </p:sp>
      </p:grpSp>
    </p:spTree>
    <p:extLst>
      <p:ext uri="{BB962C8B-B14F-4D97-AF65-F5344CB8AC3E}">
        <p14:creationId xmlns:p14="http://schemas.microsoft.com/office/powerpoint/2010/main" val="1413762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quarter" idx="16"/>
          </p:nvPr>
        </p:nvSpPr>
        <p:spPr>
          <a:xfrm>
            <a:off x="2017777" y="1194454"/>
            <a:ext cx="3312911" cy="3197798"/>
          </a:xfrm>
        </p:spPr>
        <p:txBody>
          <a:bodyPr>
            <a:normAutofit fontScale="92500" lnSpcReduction="20000"/>
          </a:bodyPr>
          <a:lstStyle/>
          <a:p>
            <a:r>
              <a:rPr lang="en-US" dirty="0"/>
              <a:t>An idea, usually a piece of technology, that a powerful individual wants to use - come what may!</a:t>
            </a:r>
          </a:p>
          <a:p>
            <a:r>
              <a:rPr lang="en-US" dirty="0"/>
              <a:t>Benefits</a:t>
            </a:r>
          </a:p>
          <a:p>
            <a:pPr lvl="1"/>
            <a:r>
              <a:rPr lang="en-US" dirty="0"/>
              <a:t>Might be the next “wheel”</a:t>
            </a:r>
          </a:p>
          <a:p>
            <a:r>
              <a:rPr lang="en-US" dirty="0"/>
              <a:t>Issues</a:t>
            </a:r>
          </a:p>
          <a:p>
            <a:pPr lvl="1"/>
            <a:r>
              <a:rPr lang="en-US" dirty="0"/>
              <a:t>More logical, risk adverse approaches overridden </a:t>
            </a:r>
          </a:p>
          <a:p>
            <a:pPr lvl="1"/>
            <a:r>
              <a:rPr lang="en-US" dirty="0"/>
              <a:t>Extensive late re-design or having to live with a sub-standard system</a:t>
            </a:r>
          </a:p>
        </p:txBody>
      </p:sp>
      <p:sp>
        <p:nvSpPr>
          <p:cNvPr id="2" name="Title 1"/>
          <p:cNvSpPr>
            <a:spLocks noGrp="1"/>
          </p:cNvSpPr>
          <p:nvPr>
            <p:ph type="title"/>
          </p:nvPr>
        </p:nvSpPr>
        <p:spPr/>
        <p:txBody>
          <a:bodyPr/>
          <a:lstStyle/>
          <a:p>
            <a:r>
              <a:rPr lang="en-US" dirty="0"/>
              <a:t>Pet Pony</a:t>
            </a:r>
          </a:p>
        </p:txBody>
      </p:sp>
      <p:sp>
        <p:nvSpPr>
          <p:cNvPr id="7" name="Slide Number Placeholder 6">
            <a:extLst>
              <a:ext uri="{FF2B5EF4-FFF2-40B4-BE49-F238E27FC236}">
                <a16:creationId xmlns:a16="http://schemas.microsoft.com/office/drawing/2014/main" id="{AA781DF0-E250-5F4A-97F8-63816BA785F9}"/>
              </a:ext>
            </a:extLst>
          </p:cNvPr>
          <p:cNvSpPr>
            <a:spLocks noGrp="1"/>
          </p:cNvSpPr>
          <p:nvPr>
            <p:ph type="sldNum" sz="quarter" idx="4"/>
          </p:nvPr>
        </p:nvSpPr>
        <p:spPr/>
        <p:txBody>
          <a:bodyPr/>
          <a:lstStyle/>
          <a:p>
            <a:fld id="{C22618A1-DFED-413B-BF04-637AA2483EFF}" type="slidenum">
              <a:rPr lang="en-GB" smtClean="0"/>
              <a:pPr/>
              <a:t>15</a:t>
            </a:fld>
            <a:endParaRPr lang="en-GB" dirty="0"/>
          </a:p>
        </p:txBody>
      </p:sp>
      <p:pic>
        <p:nvPicPr>
          <p:cNvPr id="8" name="Picture 7">
            <a:extLst>
              <a:ext uri="{FF2B5EF4-FFF2-40B4-BE49-F238E27FC236}">
                <a16:creationId xmlns:a16="http://schemas.microsoft.com/office/drawing/2014/main" id="{261D289E-F838-4C4C-9BF9-B251181CBB11}"/>
              </a:ext>
            </a:extLst>
          </p:cNvPr>
          <p:cNvPicPr>
            <a:picLocks noChangeAspect="1"/>
          </p:cNvPicPr>
          <p:nvPr/>
        </p:nvPicPr>
        <p:blipFill rotWithShape="1">
          <a:blip r:embed="rId2">
            <a:extLst>
              <a:ext uri="{28A0092B-C50C-407E-A947-70E740481C1C}">
                <a14:useLocalDpi xmlns:a14="http://schemas.microsoft.com/office/drawing/2010/main" val="0"/>
              </a:ext>
            </a:extLst>
          </a:blip>
          <a:srcRect t="3809"/>
          <a:stretch/>
        </p:blipFill>
        <p:spPr>
          <a:xfrm>
            <a:off x="6541329" y="357655"/>
            <a:ext cx="4372431" cy="5932236"/>
          </a:xfrm>
          <a:prstGeom prst="rect">
            <a:avLst/>
          </a:prstGeom>
        </p:spPr>
      </p:pic>
      <p:pic>
        <p:nvPicPr>
          <p:cNvPr id="9" name="Picture 8">
            <a:extLst>
              <a:ext uri="{FF2B5EF4-FFF2-40B4-BE49-F238E27FC236}">
                <a16:creationId xmlns:a16="http://schemas.microsoft.com/office/drawing/2014/main" id="{73020410-CD1C-FC48-B956-C540AE4BD8DE}"/>
              </a:ext>
            </a:extLst>
          </p:cNvPr>
          <p:cNvPicPr>
            <a:picLocks noChangeAspect="1"/>
          </p:cNvPicPr>
          <p:nvPr/>
        </p:nvPicPr>
        <p:blipFill rotWithShape="1">
          <a:blip r:embed="rId3"/>
          <a:srcRect l="24975" t="22620" r="23037" b="51903"/>
          <a:stretch/>
        </p:blipFill>
        <p:spPr>
          <a:xfrm>
            <a:off x="1847259" y="4929156"/>
            <a:ext cx="3803414" cy="1338701"/>
          </a:xfrm>
          <a:prstGeom prst="rect">
            <a:avLst/>
          </a:prstGeom>
        </p:spPr>
      </p:pic>
    </p:spTree>
    <p:extLst>
      <p:ext uri="{BB962C8B-B14F-4D97-AF65-F5344CB8AC3E}">
        <p14:creationId xmlns:p14="http://schemas.microsoft.com/office/powerpoint/2010/main" val="2270403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6F4C147-9171-D542-9FDD-566FAFF32438}"/>
              </a:ext>
            </a:extLst>
          </p:cNvPr>
          <p:cNvSpPr>
            <a:spLocks noGrp="1"/>
          </p:cNvSpPr>
          <p:nvPr>
            <p:ph type="title"/>
          </p:nvPr>
        </p:nvSpPr>
        <p:spPr>
          <a:xfrm>
            <a:off x="0" y="-535731"/>
            <a:ext cx="10058400" cy="1609344"/>
          </a:xfrm>
        </p:spPr>
        <p:txBody>
          <a:bodyPr/>
          <a:lstStyle/>
          <a:p>
            <a:r>
              <a:rPr lang="en-US" dirty="0"/>
              <a:t>There’s many more</a:t>
            </a:r>
          </a:p>
        </p:txBody>
      </p:sp>
      <p:sp>
        <p:nvSpPr>
          <p:cNvPr id="5" name="Slide Number Placeholder 4">
            <a:extLst>
              <a:ext uri="{FF2B5EF4-FFF2-40B4-BE49-F238E27FC236}">
                <a16:creationId xmlns:a16="http://schemas.microsoft.com/office/drawing/2014/main" id="{9AD49255-A27B-DF46-AD36-318F1B2AC7F7}"/>
              </a:ext>
            </a:extLst>
          </p:cNvPr>
          <p:cNvSpPr>
            <a:spLocks noGrp="1"/>
          </p:cNvSpPr>
          <p:nvPr>
            <p:ph type="sldNum" sz="quarter" idx="12"/>
          </p:nvPr>
        </p:nvSpPr>
        <p:spPr>
          <a:xfrm>
            <a:off x="10299700" y="55564"/>
            <a:ext cx="368300" cy="122237"/>
          </a:xfrm>
        </p:spPr>
        <p:txBody>
          <a:bodyPr/>
          <a:lstStyle/>
          <a:p>
            <a:fld id="{1375AD64-750F-4F68-B1B7-75972F27F639}" type="slidenum">
              <a:rPr lang="en-AU" smtClean="0"/>
              <a:pPr/>
              <a:t>16</a:t>
            </a:fld>
            <a:endParaRPr lang="en-AU" dirty="0"/>
          </a:p>
        </p:txBody>
      </p:sp>
      <p:pic>
        <p:nvPicPr>
          <p:cNvPr id="7" name="Picture 2" descr="C5">
            <a:extLst>
              <a:ext uri="{FF2B5EF4-FFF2-40B4-BE49-F238E27FC236}">
                <a16:creationId xmlns:a16="http://schemas.microsoft.com/office/drawing/2014/main" id="{BE7EB6E2-123B-1448-9E14-5F7554F7174F}"/>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592939" y="1269195"/>
            <a:ext cx="4192030" cy="33987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B485E163-D8F9-DB4E-961F-1348CCDD48C7}"/>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4919143" y="1795748"/>
            <a:ext cx="3388421" cy="4644473"/>
          </a:xfrm>
          <a:prstGeom prst="rect">
            <a:avLst/>
          </a:prstGeom>
        </p:spPr>
      </p:pic>
      <p:pic>
        <p:nvPicPr>
          <p:cNvPr id="10" name="Picture 9">
            <a:extLst>
              <a:ext uri="{FF2B5EF4-FFF2-40B4-BE49-F238E27FC236}">
                <a16:creationId xmlns:a16="http://schemas.microsoft.com/office/drawing/2014/main" id="{90E22393-99AD-0041-8781-47AB7D403A4A}"/>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8575912" y="3231416"/>
            <a:ext cx="3447575" cy="2872979"/>
          </a:xfrm>
          <a:prstGeom prst="rect">
            <a:avLst/>
          </a:prstGeom>
        </p:spPr>
      </p:pic>
    </p:spTree>
    <p:extLst>
      <p:ext uri="{BB962C8B-B14F-4D97-AF65-F5344CB8AC3E}">
        <p14:creationId xmlns:p14="http://schemas.microsoft.com/office/powerpoint/2010/main" val="7215156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Grp="1" noChangeArrowheads="1"/>
          </p:cNvSpPr>
          <p:nvPr>
            <p:ph type="title"/>
          </p:nvPr>
        </p:nvSpPr>
        <p:spPr>
          <a:xfrm>
            <a:off x="1463547" y="-5541"/>
            <a:ext cx="9064662" cy="817118"/>
          </a:xfrm>
        </p:spPr>
        <p:txBody>
          <a:bodyPr>
            <a:normAutofit fontScale="90000"/>
          </a:bodyPr>
          <a:lstStyle/>
          <a:p>
            <a:pPr eaLnBrk="1" hangingPunct="1"/>
            <a:r>
              <a:rPr lang="en-US" dirty="0"/>
              <a:t>Summary: Traditional Design Approaches</a:t>
            </a:r>
          </a:p>
        </p:txBody>
      </p:sp>
      <p:sp>
        <p:nvSpPr>
          <p:cNvPr id="8198" name="Rectangle 4"/>
          <p:cNvSpPr>
            <a:spLocks noChangeArrowheads="1"/>
          </p:cNvSpPr>
          <p:nvPr/>
        </p:nvSpPr>
        <p:spPr bwMode="auto">
          <a:xfrm>
            <a:off x="1958367" y="959112"/>
            <a:ext cx="8569842" cy="2285893"/>
          </a:xfrm>
          <a:prstGeom prst="rect">
            <a:avLst/>
          </a:prstGeom>
          <a:ln>
            <a:headEnd/>
            <a:tailEnd/>
          </a:ln>
        </p:spPr>
        <p:style>
          <a:lnRef idx="1">
            <a:schemeClr val="dk1"/>
          </a:lnRef>
          <a:fillRef idx="2">
            <a:schemeClr val="dk1"/>
          </a:fillRef>
          <a:effectRef idx="1">
            <a:schemeClr val="dk1"/>
          </a:effectRef>
          <a:fontRef idx="minor">
            <a:schemeClr val="dk1"/>
          </a:fontRef>
        </p:style>
        <p:txBody>
          <a:bodyPr lIns="69074" tIns="34538" rIns="69074" bIns="34538"/>
          <a:lstStyle/>
          <a:p>
            <a:pPr marL="257245" indent="-257245">
              <a:spcBef>
                <a:spcPct val="20000"/>
              </a:spcBef>
              <a:buClr>
                <a:srgbClr val="990000"/>
              </a:buClr>
              <a:defRPr/>
            </a:pPr>
            <a:r>
              <a:rPr lang="en-GB" dirty="0"/>
              <a:t>Approach: </a:t>
            </a:r>
          </a:p>
          <a:p>
            <a:pPr marL="257245" indent="-257245">
              <a:spcBef>
                <a:spcPct val="20000"/>
              </a:spcBef>
              <a:buClr>
                <a:srgbClr val="990000"/>
              </a:buClr>
              <a:defRPr/>
            </a:pPr>
            <a:r>
              <a:rPr lang="en-GB" dirty="0"/>
              <a:t>	Photocopying, Flower Arranging, Evolutionary and Pet Pony are all forms of </a:t>
            </a:r>
            <a:r>
              <a:rPr lang="en-GB" dirty="0" err="1"/>
              <a:t>Solutioneering</a:t>
            </a:r>
            <a:endParaRPr lang="en-US" dirty="0"/>
          </a:p>
        </p:txBody>
      </p:sp>
      <p:sp>
        <p:nvSpPr>
          <p:cNvPr id="14342" name="Text Box 5"/>
          <p:cNvSpPr txBox="1">
            <a:spLocks noChangeArrowheads="1"/>
          </p:cNvSpPr>
          <p:nvPr/>
        </p:nvSpPr>
        <p:spPr bwMode="auto">
          <a:xfrm>
            <a:off x="1947130" y="2875672"/>
            <a:ext cx="1012008" cy="369332"/>
          </a:xfrm>
          <a:prstGeom prst="rect">
            <a:avLst/>
          </a:prstGeom>
          <a:noFill/>
          <a:ln w="9525">
            <a:noFill/>
            <a:miter lim="800000"/>
            <a:headEnd/>
            <a:tailEnd/>
          </a:ln>
        </p:spPr>
        <p:txBody>
          <a:bodyPr wrap="none">
            <a:spAutoFit/>
          </a:bodyPr>
          <a:lstStyle/>
          <a:p>
            <a:r>
              <a:rPr lang="en-GB" dirty="0"/>
              <a:t>problem</a:t>
            </a:r>
            <a:endParaRPr lang="en-US" dirty="0"/>
          </a:p>
        </p:txBody>
      </p:sp>
      <p:sp>
        <p:nvSpPr>
          <p:cNvPr id="14343" name="Text Box 6"/>
          <p:cNvSpPr txBox="1">
            <a:spLocks noChangeArrowheads="1"/>
          </p:cNvSpPr>
          <p:nvPr/>
        </p:nvSpPr>
        <p:spPr bwMode="auto">
          <a:xfrm>
            <a:off x="9350801" y="2845135"/>
            <a:ext cx="984565" cy="369332"/>
          </a:xfrm>
          <a:prstGeom prst="rect">
            <a:avLst/>
          </a:prstGeom>
          <a:noFill/>
          <a:ln w="9525">
            <a:noFill/>
            <a:miter lim="800000"/>
            <a:headEnd/>
            <a:tailEnd/>
          </a:ln>
        </p:spPr>
        <p:txBody>
          <a:bodyPr wrap="none">
            <a:spAutoFit/>
          </a:bodyPr>
          <a:lstStyle/>
          <a:p>
            <a:r>
              <a:rPr lang="en-GB" dirty="0"/>
              <a:t>solution</a:t>
            </a:r>
            <a:endParaRPr lang="en-US" dirty="0"/>
          </a:p>
        </p:txBody>
      </p:sp>
      <p:sp>
        <p:nvSpPr>
          <p:cNvPr id="8201" name="AutoShape 7"/>
          <p:cNvSpPr>
            <a:spLocks noChangeArrowheads="1"/>
          </p:cNvSpPr>
          <p:nvPr/>
        </p:nvSpPr>
        <p:spPr bwMode="auto">
          <a:xfrm>
            <a:off x="2044391" y="1973755"/>
            <a:ext cx="8569841" cy="754382"/>
          </a:xfrm>
          <a:prstGeom prst="curvedDownArrow">
            <a:avLst>
              <a:gd name="adj1" fmla="val 95720"/>
              <a:gd name="adj2" fmla="val 190909"/>
              <a:gd name="adj3" fmla="val 33241"/>
            </a:avLst>
          </a:prstGeom>
          <a:ln>
            <a:headEnd/>
            <a:tailEnd/>
          </a:ln>
        </p:spPr>
        <p:style>
          <a:lnRef idx="1">
            <a:schemeClr val="accent2"/>
          </a:lnRef>
          <a:fillRef idx="3">
            <a:schemeClr val="accent2"/>
          </a:fillRef>
          <a:effectRef idx="2">
            <a:schemeClr val="accent2"/>
          </a:effectRef>
          <a:fontRef idx="minor">
            <a:schemeClr val="lt1"/>
          </a:fontRef>
        </p:style>
        <p:txBody>
          <a:bodyPr wrap="none" anchor="ctr"/>
          <a:lstStyle/>
          <a:p>
            <a:pPr>
              <a:defRPr/>
            </a:pPr>
            <a:endParaRPr lang="en-US" sz="1477" dirty="0">
              <a:latin typeface="GE Inspira Pitch Regular" charset="0"/>
            </a:endParaRPr>
          </a:p>
        </p:txBody>
      </p:sp>
      <p:sp>
        <p:nvSpPr>
          <p:cNvPr id="11" name="Down Arrow 10">
            <a:extLst>
              <a:ext uri="{FF2B5EF4-FFF2-40B4-BE49-F238E27FC236}">
                <a16:creationId xmlns:a16="http://schemas.microsoft.com/office/drawing/2014/main" id="{C950B141-883B-9D41-9127-0665D0D54A60}"/>
              </a:ext>
            </a:extLst>
          </p:cNvPr>
          <p:cNvSpPr/>
          <p:nvPr/>
        </p:nvSpPr>
        <p:spPr>
          <a:xfrm>
            <a:off x="2836550" y="2370182"/>
            <a:ext cx="6636838" cy="3850194"/>
          </a:xfrm>
          <a:prstGeom prst="downArrow">
            <a:avLst>
              <a:gd name="adj1" fmla="val 83333"/>
              <a:gd name="adj2" fmla="val 28025"/>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2000" dirty="0">
                <a:cs typeface="GE Inspira Pitch Regular" charset="0"/>
              </a:rPr>
              <a:t>Our Approach</a:t>
            </a:r>
          </a:p>
          <a:p>
            <a:pPr algn="ctr"/>
            <a:endParaRPr lang="en-US" sz="2000" dirty="0">
              <a:cs typeface="GE Inspira Pitch Regular" charset="0"/>
            </a:endParaRPr>
          </a:p>
          <a:p>
            <a:pPr algn="ctr"/>
            <a:r>
              <a:rPr lang="en-US" sz="1600" dirty="0">
                <a:cs typeface="GE Inspira Pitch Regular" charset="0"/>
              </a:rPr>
              <a:t>When given a problem it is human nature to immediately think of solutions. We believe having an answer quickly, so we can work on it, is good practice. </a:t>
            </a:r>
          </a:p>
          <a:p>
            <a:pPr algn="ctr"/>
            <a:endParaRPr lang="en-US" sz="1600" dirty="0">
              <a:cs typeface="GE Inspira Pitch Regular" charset="0"/>
            </a:endParaRPr>
          </a:p>
          <a:p>
            <a:pPr algn="ctr"/>
            <a:r>
              <a:rPr lang="en-GB" sz="1600" dirty="0">
                <a:cs typeface="GE Inspira Pitch Regular" charset="0"/>
              </a:rPr>
              <a:t>Such </a:t>
            </a:r>
            <a:r>
              <a:rPr lang="en-GB" sz="1600" dirty="0"/>
              <a:t> solutions are often based on prior experience where previous solutions are adapted to fit the current problem.</a:t>
            </a:r>
          </a:p>
          <a:p>
            <a:pPr algn="ctr"/>
            <a:endParaRPr lang="en-GB" sz="1600" dirty="0"/>
          </a:p>
          <a:p>
            <a:pPr algn="ctr"/>
            <a:r>
              <a:rPr lang="en-GB" sz="1600" b="1" dirty="0"/>
              <a:t> We also stop thinking once we have an adequate solution and start analysing and testing</a:t>
            </a:r>
            <a:endParaRPr lang="en-US" sz="1600" b="1" dirty="0">
              <a:cs typeface="GE Inspira Pitch Regular" charset="0"/>
            </a:endParaRPr>
          </a:p>
        </p:txBody>
      </p:sp>
      <p:sp>
        <p:nvSpPr>
          <p:cNvPr id="12" name="Rectangle 11">
            <a:extLst>
              <a:ext uri="{FF2B5EF4-FFF2-40B4-BE49-F238E27FC236}">
                <a16:creationId xmlns:a16="http://schemas.microsoft.com/office/drawing/2014/main" id="{42F2836D-ED3F-544A-BE40-DD35ABEC35FA}"/>
              </a:ext>
            </a:extLst>
          </p:cNvPr>
          <p:cNvSpPr/>
          <p:nvPr/>
        </p:nvSpPr>
        <p:spPr>
          <a:xfrm>
            <a:off x="4300341" y="5933232"/>
            <a:ext cx="3736024" cy="574288"/>
          </a:xfrm>
          <a:prstGeom prst="rect">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US" sz="2770" dirty="0"/>
              <a:t>Engineering Analysis</a:t>
            </a:r>
          </a:p>
        </p:txBody>
      </p:sp>
    </p:spTree>
    <p:extLst>
      <p:ext uri="{BB962C8B-B14F-4D97-AF65-F5344CB8AC3E}">
        <p14:creationId xmlns:p14="http://schemas.microsoft.com/office/powerpoint/2010/main" val="87324157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up)">
                                      <p:cBhvr>
                                        <p:cTn id="7" dur="20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
            <a:extLst>
              <a:ext uri="{FF2B5EF4-FFF2-40B4-BE49-F238E27FC236}">
                <a16:creationId xmlns:a16="http://schemas.microsoft.com/office/drawing/2014/main" id="{0AF62809-64A6-DF45-AE6B-D1970E7AB32F}"/>
              </a:ext>
            </a:extLst>
          </p:cNvPr>
          <p:cNvSpPr>
            <a:spLocks noGrp="1" noChangeArrowheads="1"/>
          </p:cNvSpPr>
          <p:nvPr>
            <p:ph type="title"/>
          </p:nvPr>
        </p:nvSpPr>
        <p:spPr>
          <a:xfrm>
            <a:off x="146463" y="229920"/>
            <a:ext cx="7126287" cy="584775"/>
          </a:xfrm>
        </p:spPr>
        <p:txBody>
          <a:bodyPr>
            <a:normAutofit fontScale="90000"/>
          </a:bodyPr>
          <a:lstStyle/>
          <a:p>
            <a:r>
              <a:rPr lang="en-US" altLang="en-US" dirty="0"/>
              <a:t>Engineering Analysis and Design</a:t>
            </a:r>
          </a:p>
        </p:txBody>
      </p:sp>
      <p:sp>
        <p:nvSpPr>
          <p:cNvPr id="5" name="Rectangle 4">
            <a:extLst>
              <a:ext uri="{FF2B5EF4-FFF2-40B4-BE49-F238E27FC236}">
                <a16:creationId xmlns:a16="http://schemas.microsoft.com/office/drawing/2014/main" id="{CD787276-306E-6847-B27F-47604BB793A4}"/>
              </a:ext>
            </a:extLst>
          </p:cNvPr>
          <p:cNvSpPr/>
          <p:nvPr/>
        </p:nvSpPr>
        <p:spPr>
          <a:xfrm>
            <a:off x="4706255" y="2602869"/>
            <a:ext cx="1429831" cy="592359"/>
          </a:xfrm>
          <a:prstGeom prst="rect">
            <a:avLst/>
          </a:prstGeom>
        </p:spPr>
        <p:style>
          <a:lnRef idx="1">
            <a:schemeClr val="accent4"/>
          </a:lnRef>
          <a:fillRef idx="2">
            <a:schemeClr val="accent4"/>
          </a:fillRef>
          <a:effectRef idx="1">
            <a:schemeClr val="accent4"/>
          </a:effectRef>
          <a:fontRef idx="minor">
            <a:schemeClr val="dk1"/>
          </a:fontRef>
        </p:style>
        <p:txBody>
          <a:bodyPr anchor="ctr"/>
          <a:lstStyle/>
          <a:p>
            <a:pPr algn="ctr">
              <a:defRPr/>
            </a:pPr>
            <a:r>
              <a:rPr lang="en-US" sz="1662" dirty="0"/>
              <a:t>Take apart the design</a:t>
            </a:r>
          </a:p>
        </p:txBody>
      </p:sp>
      <p:sp>
        <p:nvSpPr>
          <p:cNvPr id="6" name="Rectangle 5">
            <a:extLst>
              <a:ext uri="{FF2B5EF4-FFF2-40B4-BE49-F238E27FC236}">
                <a16:creationId xmlns:a16="http://schemas.microsoft.com/office/drawing/2014/main" id="{6C1F40A6-D47B-244B-8D99-5F6F3D80DBCF}"/>
              </a:ext>
            </a:extLst>
          </p:cNvPr>
          <p:cNvSpPr/>
          <p:nvPr/>
        </p:nvSpPr>
        <p:spPr>
          <a:xfrm>
            <a:off x="5952250" y="3519991"/>
            <a:ext cx="1429831" cy="592359"/>
          </a:xfrm>
          <a:prstGeom prst="rect">
            <a:avLst/>
          </a:prstGeom>
        </p:spPr>
        <p:style>
          <a:lnRef idx="1">
            <a:schemeClr val="accent4"/>
          </a:lnRef>
          <a:fillRef idx="2">
            <a:schemeClr val="accent4"/>
          </a:fillRef>
          <a:effectRef idx="1">
            <a:schemeClr val="accent4"/>
          </a:effectRef>
          <a:fontRef idx="minor">
            <a:schemeClr val="dk1"/>
          </a:fontRef>
        </p:style>
        <p:txBody>
          <a:bodyPr anchor="ctr"/>
          <a:lstStyle/>
          <a:p>
            <a:pPr algn="ctr">
              <a:defRPr/>
            </a:pPr>
            <a:r>
              <a:rPr lang="en-US" sz="1662" dirty="0"/>
              <a:t>Understand the parts</a:t>
            </a:r>
          </a:p>
        </p:txBody>
      </p:sp>
      <p:sp>
        <p:nvSpPr>
          <p:cNvPr id="7" name="Rectangle 6">
            <a:extLst>
              <a:ext uri="{FF2B5EF4-FFF2-40B4-BE49-F238E27FC236}">
                <a16:creationId xmlns:a16="http://schemas.microsoft.com/office/drawing/2014/main" id="{EEB639AF-307D-F047-B304-515B2FCA07FC}"/>
              </a:ext>
            </a:extLst>
          </p:cNvPr>
          <p:cNvSpPr/>
          <p:nvPr/>
        </p:nvSpPr>
        <p:spPr>
          <a:xfrm>
            <a:off x="7176120" y="4437113"/>
            <a:ext cx="2885824" cy="721259"/>
          </a:xfrm>
          <a:prstGeom prst="rect">
            <a:avLst/>
          </a:prstGeom>
        </p:spPr>
        <p:style>
          <a:lnRef idx="1">
            <a:schemeClr val="accent4"/>
          </a:lnRef>
          <a:fillRef idx="2">
            <a:schemeClr val="accent4"/>
          </a:fillRef>
          <a:effectRef idx="1">
            <a:schemeClr val="accent4"/>
          </a:effectRef>
          <a:fontRef idx="minor">
            <a:schemeClr val="dk1"/>
          </a:fontRef>
        </p:style>
        <p:txBody>
          <a:bodyPr anchor="ctr"/>
          <a:lstStyle/>
          <a:p>
            <a:pPr algn="ctr">
              <a:defRPr/>
            </a:pPr>
            <a:r>
              <a:rPr lang="en-US" sz="1662" dirty="0"/>
              <a:t>Combine the understanding of the parts to understand the whole</a:t>
            </a:r>
          </a:p>
        </p:txBody>
      </p:sp>
      <p:sp>
        <p:nvSpPr>
          <p:cNvPr id="8" name="Bent Arrow 7">
            <a:extLst>
              <a:ext uri="{FF2B5EF4-FFF2-40B4-BE49-F238E27FC236}">
                <a16:creationId xmlns:a16="http://schemas.microsoft.com/office/drawing/2014/main" id="{EAEC5344-AE73-5C43-9F30-F4905DC96A85}"/>
              </a:ext>
            </a:extLst>
          </p:cNvPr>
          <p:cNvSpPr/>
          <p:nvPr/>
        </p:nvSpPr>
        <p:spPr>
          <a:xfrm rot="5400000">
            <a:off x="6273305" y="3015841"/>
            <a:ext cx="428949" cy="358774"/>
          </a:xfrm>
          <a:prstGeom prst="bentArrow">
            <a:avLst>
              <a:gd name="adj1" fmla="val 33955"/>
              <a:gd name="adj2" fmla="val 25000"/>
              <a:gd name="adj3" fmla="val 32616"/>
              <a:gd name="adj4" fmla="val 43750"/>
            </a:avLst>
          </a:prstGeom>
          <a:solidFill>
            <a:srgbClr val="FFC000"/>
          </a:solidFill>
        </p:spPr>
        <p:style>
          <a:lnRef idx="0">
            <a:schemeClr val="accent2"/>
          </a:lnRef>
          <a:fillRef idx="3">
            <a:schemeClr val="accent2"/>
          </a:fillRef>
          <a:effectRef idx="3">
            <a:schemeClr val="accent2"/>
          </a:effectRef>
          <a:fontRef idx="minor">
            <a:schemeClr val="lt1"/>
          </a:fontRef>
        </p:style>
        <p:txBody>
          <a:bodyPr anchor="ctr"/>
          <a:lstStyle/>
          <a:p>
            <a:pPr algn="ctr">
              <a:defRPr/>
            </a:pPr>
            <a:endParaRPr lang="en-US" sz="1246" dirty="0">
              <a:solidFill>
                <a:schemeClr val="tx1"/>
              </a:solidFill>
            </a:endParaRPr>
          </a:p>
        </p:txBody>
      </p:sp>
      <p:sp>
        <p:nvSpPr>
          <p:cNvPr id="9" name="Bent Arrow 8">
            <a:extLst>
              <a:ext uri="{FF2B5EF4-FFF2-40B4-BE49-F238E27FC236}">
                <a16:creationId xmlns:a16="http://schemas.microsoft.com/office/drawing/2014/main" id="{4B3867EA-B9A2-494F-B134-45DEB6B9576B}"/>
              </a:ext>
            </a:extLst>
          </p:cNvPr>
          <p:cNvSpPr/>
          <p:nvPr/>
        </p:nvSpPr>
        <p:spPr>
          <a:xfrm rot="5400000">
            <a:off x="7543131" y="3913641"/>
            <a:ext cx="428949" cy="358774"/>
          </a:xfrm>
          <a:prstGeom prst="bentArrow">
            <a:avLst>
              <a:gd name="adj1" fmla="val 33955"/>
              <a:gd name="adj2" fmla="val 25000"/>
              <a:gd name="adj3" fmla="val 32616"/>
              <a:gd name="adj4" fmla="val 43750"/>
            </a:avLst>
          </a:prstGeom>
          <a:solidFill>
            <a:srgbClr val="FFC000"/>
          </a:solidFill>
        </p:spPr>
        <p:style>
          <a:lnRef idx="0">
            <a:schemeClr val="accent2"/>
          </a:lnRef>
          <a:fillRef idx="3">
            <a:schemeClr val="accent2"/>
          </a:fillRef>
          <a:effectRef idx="3">
            <a:schemeClr val="accent2"/>
          </a:effectRef>
          <a:fontRef idx="minor">
            <a:schemeClr val="lt1"/>
          </a:fontRef>
        </p:style>
        <p:txBody>
          <a:bodyPr anchor="ctr"/>
          <a:lstStyle/>
          <a:p>
            <a:pPr algn="ctr">
              <a:defRPr/>
            </a:pPr>
            <a:endParaRPr lang="en-US" sz="1246" dirty="0">
              <a:solidFill>
                <a:schemeClr val="tx1"/>
              </a:solidFill>
            </a:endParaRPr>
          </a:p>
        </p:txBody>
      </p:sp>
      <p:sp>
        <p:nvSpPr>
          <p:cNvPr id="4" name="Right Arrow 3">
            <a:extLst>
              <a:ext uri="{FF2B5EF4-FFF2-40B4-BE49-F238E27FC236}">
                <a16:creationId xmlns:a16="http://schemas.microsoft.com/office/drawing/2014/main" id="{4F3658C1-078C-DB4C-9F64-E3F73305CEDD}"/>
              </a:ext>
            </a:extLst>
          </p:cNvPr>
          <p:cNvSpPr/>
          <p:nvPr/>
        </p:nvSpPr>
        <p:spPr>
          <a:xfrm>
            <a:off x="2257425" y="2168525"/>
            <a:ext cx="1943100" cy="1462088"/>
          </a:xfrm>
          <a:prstGeom prst="rightArrow">
            <a:avLst>
              <a:gd name="adj1" fmla="val 62527"/>
              <a:gd name="adj2" fmla="val 24212"/>
            </a:avLst>
          </a:prstGeom>
        </p:spPr>
        <p:style>
          <a:lnRef idx="1">
            <a:schemeClr val="accent1"/>
          </a:lnRef>
          <a:fillRef idx="2">
            <a:schemeClr val="accent1"/>
          </a:fillRef>
          <a:effectRef idx="1">
            <a:schemeClr val="accent1"/>
          </a:effectRef>
          <a:fontRef idx="minor">
            <a:schemeClr val="dk1"/>
          </a:fontRef>
        </p:style>
        <p:txBody>
          <a:bodyPr anchor="ctr"/>
          <a:lstStyle/>
          <a:p>
            <a:pPr algn="ctr">
              <a:defRPr/>
            </a:pPr>
            <a:r>
              <a:rPr lang="en-US" sz="1939" dirty="0"/>
              <a:t>Having jumped to a solution </a:t>
            </a:r>
          </a:p>
        </p:txBody>
      </p:sp>
      <p:sp>
        <p:nvSpPr>
          <p:cNvPr id="10" name="TextBox 9">
            <a:extLst>
              <a:ext uri="{FF2B5EF4-FFF2-40B4-BE49-F238E27FC236}">
                <a16:creationId xmlns:a16="http://schemas.microsoft.com/office/drawing/2014/main" id="{D0EAAC7D-F444-FF45-9D7C-4CE0114555F5}"/>
              </a:ext>
            </a:extLst>
          </p:cNvPr>
          <p:cNvSpPr txBox="1"/>
          <p:nvPr/>
        </p:nvSpPr>
        <p:spPr>
          <a:xfrm>
            <a:off x="3139808" y="5561997"/>
            <a:ext cx="6565395" cy="830997"/>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defRPr/>
            </a:pPr>
            <a:r>
              <a:rPr lang="en-US" sz="2400" dirty="0"/>
              <a:t>Unfortunately, analysis can NEVER show a system to be correct</a:t>
            </a:r>
          </a:p>
        </p:txBody>
      </p:sp>
      <p:sp>
        <p:nvSpPr>
          <p:cNvPr id="11" name="Rectangle 10">
            <a:extLst>
              <a:ext uri="{FF2B5EF4-FFF2-40B4-BE49-F238E27FC236}">
                <a16:creationId xmlns:a16="http://schemas.microsoft.com/office/drawing/2014/main" id="{6E93EDEE-C88E-4F49-934D-4B4992FB03D9}"/>
              </a:ext>
            </a:extLst>
          </p:cNvPr>
          <p:cNvSpPr/>
          <p:nvPr/>
        </p:nvSpPr>
        <p:spPr>
          <a:xfrm>
            <a:off x="2095164" y="1139485"/>
            <a:ext cx="7966780" cy="707886"/>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ctr"/>
            <a:r>
              <a:rPr lang="en-US" altLang="en-US" sz="2000" dirty="0"/>
              <a:t>Analysis is the core of traditional engineering design where we use engineering science to understand by:</a:t>
            </a:r>
          </a:p>
        </p:txBody>
      </p:sp>
      <p:sp>
        <p:nvSpPr>
          <p:cNvPr id="12" name="TextBox 11">
            <a:extLst>
              <a:ext uri="{FF2B5EF4-FFF2-40B4-BE49-F238E27FC236}">
                <a16:creationId xmlns:a16="http://schemas.microsoft.com/office/drawing/2014/main" id="{CB0CC5A6-ECD8-F649-97A7-CEC5CD140A01}"/>
              </a:ext>
            </a:extLst>
          </p:cNvPr>
          <p:cNvSpPr txBox="1"/>
          <p:nvPr/>
        </p:nvSpPr>
        <p:spPr>
          <a:xfrm>
            <a:off x="8473649" y="2298883"/>
            <a:ext cx="3176590" cy="1200329"/>
          </a:xfrm>
          <a:prstGeom prst="rect">
            <a:avLst/>
          </a:prstGeom>
          <a:noFill/>
        </p:spPr>
        <p:txBody>
          <a:bodyPr wrap="square" rtlCol="0">
            <a:spAutoFit/>
          </a:bodyPr>
          <a:lstStyle/>
          <a:p>
            <a:r>
              <a:rPr lang="en-US" dirty="0"/>
              <a:t>This approach is called Reductionism, and while it can work in simple systems, it fails in more complex situations</a:t>
            </a:r>
          </a:p>
        </p:txBody>
      </p:sp>
    </p:spTree>
    <p:extLst>
      <p:ext uri="{BB962C8B-B14F-4D97-AF65-F5344CB8AC3E}">
        <p14:creationId xmlns:p14="http://schemas.microsoft.com/office/powerpoint/2010/main" val="361352368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10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nodeType="clickEffect">
                                  <p:stCondLst>
                                    <p:cond delay="0"/>
                                  </p:stCondLst>
                                  <p:childTnLst>
                                    <p:set>
                                      <p:cBhvr>
                                        <p:cTn id="15" dur="1" fill="hold">
                                          <p:stCondLst>
                                            <p:cond delay="0"/>
                                          </p:stCondLst>
                                        </p:cTn>
                                        <p:tgtEl>
                                          <p:spTgt spid="8"/>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 presetClass="entr" presetSubtype="0"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withGroup">
                            <p:stCondLst>
                              <p:cond delay="0"/>
                            </p:stCondLst>
                            <p:childTnLst>
                              <p:par>
                                <p:cTn id="22" presetID="1" presetClass="entr" presetSubtype="0"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Grp="1" noChangeArrowheads="1"/>
          </p:cNvSpPr>
          <p:nvPr>
            <p:ph type="title"/>
          </p:nvPr>
        </p:nvSpPr>
        <p:spPr>
          <a:xfrm>
            <a:off x="1401118" y="-117628"/>
            <a:ext cx="9284999" cy="817118"/>
          </a:xfrm>
        </p:spPr>
        <p:txBody>
          <a:bodyPr>
            <a:normAutofit fontScale="90000"/>
          </a:bodyPr>
          <a:lstStyle/>
          <a:p>
            <a:pPr eaLnBrk="1" hangingPunct="1"/>
            <a:r>
              <a:rPr lang="en-US" dirty="0"/>
              <a:t>Summary: Traditional Design Approaches</a:t>
            </a:r>
          </a:p>
        </p:txBody>
      </p:sp>
      <p:sp>
        <p:nvSpPr>
          <p:cNvPr id="8198" name="Rectangle 4"/>
          <p:cNvSpPr>
            <a:spLocks noChangeArrowheads="1"/>
          </p:cNvSpPr>
          <p:nvPr/>
        </p:nvSpPr>
        <p:spPr bwMode="auto">
          <a:xfrm>
            <a:off x="1544582" y="959112"/>
            <a:ext cx="9284999" cy="2285893"/>
          </a:xfrm>
          <a:prstGeom prst="rect">
            <a:avLst/>
          </a:prstGeom>
          <a:ln>
            <a:headEnd/>
            <a:tailEnd/>
          </a:ln>
        </p:spPr>
        <p:style>
          <a:lnRef idx="1">
            <a:schemeClr val="dk1"/>
          </a:lnRef>
          <a:fillRef idx="2">
            <a:schemeClr val="dk1"/>
          </a:fillRef>
          <a:effectRef idx="1">
            <a:schemeClr val="dk1"/>
          </a:effectRef>
          <a:fontRef idx="minor">
            <a:schemeClr val="dk1"/>
          </a:fontRef>
        </p:style>
        <p:txBody>
          <a:bodyPr lIns="69074" tIns="34538" rIns="69074" bIns="34538"/>
          <a:lstStyle/>
          <a:p>
            <a:pPr marL="257245" indent="-257245">
              <a:spcBef>
                <a:spcPct val="20000"/>
              </a:spcBef>
              <a:buClr>
                <a:srgbClr val="990000"/>
              </a:buClr>
              <a:defRPr/>
            </a:pPr>
            <a:r>
              <a:rPr lang="en-GB" dirty="0"/>
              <a:t>Approach: </a:t>
            </a:r>
          </a:p>
          <a:p>
            <a:pPr marL="257245" indent="-257245">
              <a:spcBef>
                <a:spcPct val="20000"/>
              </a:spcBef>
              <a:buClr>
                <a:srgbClr val="990000"/>
              </a:buClr>
              <a:defRPr/>
            </a:pPr>
            <a:r>
              <a:rPr lang="en-GB" dirty="0"/>
              <a:t>	Photocopying, Flower Arranging, Evolutionary and Pet Pony are all forms of </a:t>
            </a:r>
            <a:r>
              <a:rPr lang="en-GB" dirty="0" err="1"/>
              <a:t>Solutioneering</a:t>
            </a:r>
            <a:endParaRPr lang="en-US" dirty="0"/>
          </a:p>
        </p:txBody>
      </p:sp>
      <p:sp>
        <p:nvSpPr>
          <p:cNvPr id="14342" name="Text Box 5"/>
          <p:cNvSpPr txBox="1">
            <a:spLocks noChangeArrowheads="1"/>
          </p:cNvSpPr>
          <p:nvPr/>
        </p:nvSpPr>
        <p:spPr bwMode="auto">
          <a:xfrm>
            <a:off x="1947130" y="2875672"/>
            <a:ext cx="1012008" cy="369332"/>
          </a:xfrm>
          <a:prstGeom prst="rect">
            <a:avLst/>
          </a:prstGeom>
          <a:noFill/>
          <a:ln w="9525">
            <a:noFill/>
            <a:miter lim="800000"/>
            <a:headEnd/>
            <a:tailEnd/>
          </a:ln>
        </p:spPr>
        <p:txBody>
          <a:bodyPr wrap="none">
            <a:spAutoFit/>
          </a:bodyPr>
          <a:lstStyle/>
          <a:p>
            <a:r>
              <a:rPr lang="en-GB" dirty="0"/>
              <a:t>problem</a:t>
            </a:r>
            <a:endParaRPr lang="en-US" dirty="0"/>
          </a:p>
        </p:txBody>
      </p:sp>
      <p:sp>
        <p:nvSpPr>
          <p:cNvPr id="14343" name="Text Box 6"/>
          <p:cNvSpPr txBox="1">
            <a:spLocks noChangeArrowheads="1"/>
          </p:cNvSpPr>
          <p:nvPr/>
        </p:nvSpPr>
        <p:spPr bwMode="auto">
          <a:xfrm>
            <a:off x="9350801" y="2845135"/>
            <a:ext cx="984565" cy="369332"/>
          </a:xfrm>
          <a:prstGeom prst="rect">
            <a:avLst/>
          </a:prstGeom>
          <a:noFill/>
          <a:ln w="9525">
            <a:noFill/>
            <a:miter lim="800000"/>
            <a:headEnd/>
            <a:tailEnd/>
          </a:ln>
        </p:spPr>
        <p:txBody>
          <a:bodyPr wrap="none">
            <a:spAutoFit/>
          </a:bodyPr>
          <a:lstStyle/>
          <a:p>
            <a:r>
              <a:rPr lang="en-GB" dirty="0"/>
              <a:t>solution</a:t>
            </a:r>
            <a:endParaRPr lang="en-US" dirty="0"/>
          </a:p>
        </p:txBody>
      </p:sp>
      <p:sp>
        <p:nvSpPr>
          <p:cNvPr id="8201" name="AutoShape 7"/>
          <p:cNvSpPr>
            <a:spLocks noChangeArrowheads="1"/>
          </p:cNvSpPr>
          <p:nvPr/>
        </p:nvSpPr>
        <p:spPr bwMode="auto">
          <a:xfrm>
            <a:off x="2044391" y="1973755"/>
            <a:ext cx="8569841" cy="754382"/>
          </a:xfrm>
          <a:prstGeom prst="curvedDownArrow">
            <a:avLst>
              <a:gd name="adj1" fmla="val 95720"/>
              <a:gd name="adj2" fmla="val 190909"/>
              <a:gd name="adj3" fmla="val 33241"/>
            </a:avLst>
          </a:prstGeom>
          <a:ln>
            <a:headEnd/>
            <a:tailEnd/>
          </a:ln>
        </p:spPr>
        <p:style>
          <a:lnRef idx="1">
            <a:schemeClr val="accent2"/>
          </a:lnRef>
          <a:fillRef idx="3">
            <a:schemeClr val="accent2"/>
          </a:fillRef>
          <a:effectRef idx="2">
            <a:schemeClr val="accent2"/>
          </a:effectRef>
          <a:fontRef idx="minor">
            <a:schemeClr val="lt1"/>
          </a:fontRef>
        </p:style>
        <p:txBody>
          <a:bodyPr wrap="none" anchor="ctr"/>
          <a:lstStyle/>
          <a:p>
            <a:pPr>
              <a:defRPr/>
            </a:pPr>
            <a:endParaRPr lang="en-US" sz="1477" dirty="0">
              <a:latin typeface="GE Inspira Pitch Regular" charset="0"/>
            </a:endParaRPr>
          </a:p>
        </p:txBody>
      </p:sp>
      <p:sp>
        <p:nvSpPr>
          <p:cNvPr id="9" name="Down Arrow 8">
            <a:extLst>
              <a:ext uri="{FF2B5EF4-FFF2-40B4-BE49-F238E27FC236}">
                <a16:creationId xmlns:a16="http://schemas.microsoft.com/office/drawing/2014/main" id="{52299B58-9FDD-5A46-A5EB-0F2BCFD869A7}"/>
              </a:ext>
            </a:extLst>
          </p:cNvPr>
          <p:cNvSpPr/>
          <p:nvPr/>
        </p:nvSpPr>
        <p:spPr>
          <a:xfrm>
            <a:off x="2725199" y="2473817"/>
            <a:ext cx="6636838" cy="3850194"/>
          </a:xfrm>
          <a:prstGeom prst="downArrow">
            <a:avLst>
              <a:gd name="adj1" fmla="val 83333"/>
              <a:gd name="adj2" fmla="val 28025"/>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2000" dirty="0">
                <a:cs typeface="GE Inspira Pitch Regular" charset="0"/>
              </a:rPr>
              <a:t>Our Approach</a:t>
            </a:r>
          </a:p>
          <a:p>
            <a:pPr algn="ctr"/>
            <a:endParaRPr lang="en-US" sz="2000" dirty="0">
              <a:cs typeface="GE Inspira Pitch Regular" charset="0"/>
            </a:endParaRPr>
          </a:p>
          <a:p>
            <a:pPr algn="ctr"/>
            <a:r>
              <a:rPr lang="en-US" sz="1600" dirty="0">
                <a:cs typeface="GE Inspira Pitch Regular" charset="0"/>
              </a:rPr>
              <a:t>When given a problem it is human nature to immediately think of solutions. We believe having an answer quickly, so we can work on it, is good practice. </a:t>
            </a:r>
          </a:p>
          <a:p>
            <a:pPr algn="ctr"/>
            <a:endParaRPr lang="en-US" sz="1600" dirty="0">
              <a:cs typeface="GE Inspira Pitch Regular" charset="0"/>
            </a:endParaRPr>
          </a:p>
          <a:p>
            <a:pPr algn="ctr"/>
            <a:r>
              <a:rPr lang="en-GB" sz="1600" dirty="0">
                <a:cs typeface="GE Inspira Pitch Regular" charset="0"/>
              </a:rPr>
              <a:t>Such </a:t>
            </a:r>
            <a:r>
              <a:rPr lang="en-GB" sz="1600" dirty="0"/>
              <a:t> solutions are often based on prior experience where previous solutions are adapted to fit the current problem.</a:t>
            </a:r>
          </a:p>
          <a:p>
            <a:pPr algn="ctr"/>
            <a:endParaRPr lang="en-GB" sz="1600" dirty="0"/>
          </a:p>
          <a:p>
            <a:pPr algn="ctr"/>
            <a:r>
              <a:rPr lang="en-GB" sz="1600" dirty="0"/>
              <a:t> </a:t>
            </a:r>
          </a:p>
          <a:p>
            <a:pPr algn="ctr"/>
            <a:endParaRPr lang="en-US" sz="1600" dirty="0">
              <a:cs typeface="GE Inspira Pitch Regular" charset="0"/>
            </a:endParaRPr>
          </a:p>
        </p:txBody>
      </p:sp>
      <p:sp>
        <p:nvSpPr>
          <p:cNvPr id="8" name="Rectangle 14">
            <a:extLst>
              <a:ext uri="{FF2B5EF4-FFF2-40B4-BE49-F238E27FC236}">
                <a16:creationId xmlns:a16="http://schemas.microsoft.com/office/drawing/2014/main" id="{B5848C89-6669-1248-AC27-D04C13436D6E}"/>
              </a:ext>
            </a:extLst>
          </p:cNvPr>
          <p:cNvSpPr>
            <a:spLocks noChangeArrowheads="1"/>
          </p:cNvSpPr>
          <p:nvPr/>
        </p:nvSpPr>
        <p:spPr bwMode="auto">
          <a:xfrm>
            <a:off x="7098334" y="4190258"/>
            <a:ext cx="3248269" cy="2426076"/>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992" tIns="42497" rIns="84992" bIns="42497"/>
          <a:lstStyle/>
          <a:p>
            <a:pPr marL="422041" indent="-422041">
              <a:spcBef>
                <a:spcPct val="20000"/>
              </a:spcBef>
              <a:buClr>
                <a:schemeClr val="bg1"/>
              </a:buClr>
              <a:buFont typeface="Arial" charset="0"/>
              <a:buChar char="•"/>
              <a:defRPr/>
            </a:pPr>
            <a:r>
              <a:rPr lang="en-GB" sz="2585" dirty="0"/>
              <a:t>We Experience</a:t>
            </a:r>
          </a:p>
          <a:p>
            <a:pPr marL="685817" lvl="1" indent="-263776">
              <a:spcBef>
                <a:spcPct val="20000"/>
              </a:spcBef>
              <a:buClr>
                <a:schemeClr val="bg1"/>
              </a:buClr>
              <a:buFont typeface="Arial" charset="0"/>
              <a:buChar char="•"/>
              <a:defRPr/>
            </a:pPr>
            <a:r>
              <a:rPr lang="en-GB" sz="1477" dirty="0"/>
              <a:t>Unexpected behaviour</a:t>
            </a:r>
          </a:p>
          <a:p>
            <a:pPr marL="685817" lvl="1" indent="-263776">
              <a:spcBef>
                <a:spcPct val="20000"/>
              </a:spcBef>
              <a:buClr>
                <a:schemeClr val="bg1"/>
              </a:buClr>
              <a:buFont typeface="Arial" charset="0"/>
              <a:buChar char="•"/>
              <a:defRPr/>
            </a:pPr>
            <a:r>
              <a:rPr lang="en-GB" sz="1477" dirty="0"/>
              <a:t>Redesign</a:t>
            </a:r>
          </a:p>
          <a:p>
            <a:pPr marL="685817" lvl="1" indent="-263776">
              <a:spcBef>
                <a:spcPct val="20000"/>
              </a:spcBef>
              <a:buClr>
                <a:schemeClr val="bg1"/>
              </a:buClr>
              <a:buFont typeface="Arial" charset="0"/>
              <a:buChar char="•"/>
              <a:defRPr/>
            </a:pPr>
            <a:r>
              <a:rPr lang="en-GB" sz="1477" dirty="0"/>
              <a:t>Late</a:t>
            </a:r>
          </a:p>
          <a:p>
            <a:pPr marL="685817" lvl="1" indent="-263776">
              <a:spcBef>
                <a:spcPct val="20000"/>
              </a:spcBef>
              <a:buClr>
                <a:schemeClr val="bg1"/>
              </a:buClr>
              <a:buFont typeface="Arial" charset="0"/>
              <a:buChar char="•"/>
              <a:defRPr/>
            </a:pPr>
            <a:r>
              <a:rPr lang="en-GB" sz="1477" dirty="0"/>
              <a:t>Cost overruns</a:t>
            </a:r>
          </a:p>
          <a:p>
            <a:pPr marL="685817" lvl="1" indent="-263776">
              <a:spcBef>
                <a:spcPct val="20000"/>
              </a:spcBef>
              <a:buClr>
                <a:schemeClr val="bg1"/>
              </a:buClr>
              <a:buFont typeface="Arial" charset="0"/>
              <a:buChar char="•"/>
              <a:defRPr/>
            </a:pPr>
            <a:r>
              <a:rPr lang="en-GB" sz="1477" dirty="0"/>
              <a:t>Testing</a:t>
            </a:r>
          </a:p>
          <a:p>
            <a:pPr marL="685817" lvl="1" indent="-263776">
              <a:spcBef>
                <a:spcPct val="20000"/>
              </a:spcBef>
              <a:buClr>
                <a:schemeClr val="bg1"/>
              </a:buClr>
              <a:buFont typeface="Arial" charset="0"/>
              <a:buChar char="•"/>
              <a:defRPr/>
            </a:pPr>
            <a:r>
              <a:rPr lang="en-GB" sz="1477" dirty="0"/>
              <a:t>Firefighting</a:t>
            </a:r>
          </a:p>
          <a:p>
            <a:pPr marL="685817" lvl="1" indent="-263776">
              <a:spcBef>
                <a:spcPct val="20000"/>
              </a:spcBef>
              <a:buClr>
                <a:schemeClr val="bg1"/>
              </a:buClr>
              <a:buFont typeface="Arial" charset="0"/>
              <a:buChar char="•"/>
              <a:defRPr/>
            </a:pPr>
            <a:r>
              <a:rPr lang="en-GB" sz="1477" dirty="0"/>
              <a:t>Heroes</a:t>
            </a:r>
          </a:p>
          <a:p>
            <a:pPr marL="685817" lvl="1" indent="-263776">
              <a:spcBef>
                <a:spcPct val="20000"/>
              </a:spcBef>
              <a:buClr>
                <a:srgbClr val="990000"/>
              </a:buClr>
              <a:buFont typeface="Arial" charset="0"/>
              <a:buChar char="•"/>
              <a:defRPr/>
            </a:pPr>
            <a:endParaRPr lang="en-GB" sz="1477" dirty="0"/>
          </a:p>
          <a:p>
            <a:pPr marL="685817" lvl="1" indent="-263776">
              <a:spcBef>
                <a:spcPct val="20000"/>
              </a:spcBef>
              <a:buClr>
                <a:srgbClr val="990000"/>
              </a:buClr>
              <a:buFont typeface="Arial" charset="0"/>
              <a:buChar char="•"/>
              <a:defRPr/>
            </a:pPr>
            <a:endParaRPr lang="en-US" sz="1477" dirty="0"/>
          </a:p>
        </p:txBody>
      </p:sp>
      <p:sp>
        <p:nvSpPr>
          <p:cNvPr id="10" name="Rectangle 14">
            <a:extLst>
              <a:ext uri="{FF2B5EF4-FFF2-40B4-BE49-F238E27FC236}">
                <a16:creationId xmlns:a16="http://schemas.microsoft.com/office/drawing/2014/main" id="{8AECD199-7683-B14F-B204-B9B97F5DE86D}"/>
              </a:ext>
            </a:extLst>
          </p:cNvPr>
          <p:cNvSpPr>
            <a:spLocks noChangeArrowheads="1"/>
          </p:cNvSpPr>
          <p:nvPr/>
        </p:nvSpPr>
        <p:spPr bwMode="auto">
          <a:xfrm>
            <a:off x="1958367" y="4131958"/>
            <a:ext cx="3250948" cy="245378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lIns="84992" tIns="42497" rIns="84992" bIns="42497"/>
          <a:lstStyle/>
          <a:p>
            <a:pPr marL="422041" indent="-422041">
              <a:spcBef>
                <a:spcPct val="20000"/>
              </a:spcBef>
              <a:buClr>
                <a:schemeClr val="bg1"/>
              </a:buClr>
              <a:buFont typeface="Arial" charset="0"/>
              <a:buChar char="•"/>
              <a:defRPr/>
            </a:pPr>
            <a:r>
              <a:rPr lang="en-GB" sz="2585" dirty="0"/>
              <a:t>We Believe</a:t>
            </a:r>
          </a:p>
          <a:p>
            <a:pPr marL="685817" lvl="1" indent="-263776">
              <a:spcBef>
                <a:spcPct val="20000"/>
              </a:spcBef>
              <a:buClr>
                <a:schemeClr val="bg1"/>
              </a:buClr>
              <a:buFont typeface="Arial" charset="0"/>
              <a:buChar char="•"/>
              <a:defRPr/>
            </a:pPr>
            <a:r>
              <a:rPr lang="en-GB" sz="1477" dirty="0"/>
              <a:t>Fast</a:t>
            </a:r>
          </a:p>
          <a:p>
            <a:pPr marL="685817" lvl="1" indent="-263776">
              <a:spcBef>
                <a:spcPct val="20000"/>
              </a:spcBef>
              <a:buClr>
                <a:schemeClr val="bg1"/>
              </a:buClr>
              <a:buFont typeface="Arial" charset="0"/>
              <a:buChar char="•"/>
              <a:defRPr/>
            </a:pPr>
            <a:r>
              <a:rPr lang="en-GB" sz="1477" dirty="0"/>
              <a:t>The only way</a:t>
            </a:r>
          </a:p>
          <a:p>
            <a:pPr marL="685817" lvl="1" indent="-263776">
              <a:spcBef>
                <a:spcPct val="20000"/>
              </a:spcBef>
              <a:buClr>
                <a:schemeClr val="bg1"/>
              </a:buClr>
              <a:buFont typeface="Arial" charset="0"/>
              <a:buChar char="•"/>
              <a:defRPr/>
            </a:pPr>
            <a:r>
              <a:rPr lang="en-GB" sz="1477" dirty="0"/>
              <a:t>Worked in the past</a:t>
            </a:r>
          </a:p>
          <a:p>
            <a:pPr marL="685817" lvl="1" indent="-263776">
              <a:spcBef>
                <a:spcPct val="20000"/>
              </a:spcBef>
              <a:buClr>
                <a:schemeClr val="bg1"/>
              </a:buClr>
              <a:buFont typeface="Arial" charset="0"/>
              <a:buChar char="•"/>
              <a:defRPr/>
            </a:pPr>
            <a:r>
              <a:rPr lang="en-GB" sz="1477" dirty="0"/>
              <a:t>Get there in the end</a:t>
            </a:r>
          </a:p>
          <a:p>
            <a:pPr marL="685817" lvl="1" indent="-263776">
              <a:spcBef>
                <a:spcPct val="20000"/>
              </a:spcBef>
              <a:buClr>
                <a:schemeClr val="bg1"/>
              </a:buClr>
              <a:buFont typeface="Arial" charset="0"/>
              <a:buChar char="•"/>
              <a:defRPr/>
            </a:pPr>
            <a:endParaRPr lang="en-GB" sz="1477" dirty="0"/>
          </a:p>
          <a:p>
            <a:pPr marL="685817" lvl="1" indent="-263776">
              <a:spcBef>
                <a:spcPct val="20000"/>
              </a:spcBef>
              <a:buClr>
                <a:schemeClr val="bg1"/>
              </a:buClr>
              <a:buFont typeface="Arial" charset="0"/>
              <a:buChar char="•"/>
              <a:defRPr/>
            </a:pPr>
            <a:endParaRPr lang="en-US" sz="1477" dirty="0"/>
          </a:p>
        </p:txBody>
      </p:sp>
    </p:spTree>
    <p:extLst>
      <p:ext uri="{BB962C8B-B14F-4D97-AF65-F5344CB8AC3E}">
        <p14:creationId xmlns:p14="http://schemas.microsoft.com/office/powerpoint/2010/main" val="88763995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5">
            <a:extLst>
              <a:ext uri="{FF2B5EF4-FFF2-40B4-BE49-F238E27FC236}">
                <a16:creationId xmlns:a16="http://schemas.microsoft.com/office/drawing/2014/main" id="{D4FF15D0-2BE7-5447-B802-74EDA4770404}"/>
              </a:ext>
            </a:extLst>
          </p:cNvPr>
          <p:cNvSpPr>
            <a:spLocks noGrp="1" noChangeArrowheads="1"/>
          </p:cNvSpPr>
          <p:nvPr>
            <p:ph type="title"/>
          </p:nvPr>
        </p:nvSpPr>
        <p:spPr>
          <a:xfrm>
            <a:off x="2017714" y="628650"/>
            <a:ext cx="7126287" cy="584200"/>
          </a:xfrm>
        </p:spPr>
        <p:txBody>
          <a:bodyPr>
            <a:normAutofit fontScale="90000"/>
          </a:bodyPr>
          <a:lstStyle/>
          <a:p>
            <a:r>
              <a:rPr lang="en-US" altLang="en-US" dirty="0"/>
              <a:t>What Does This Mean?</a:t>
            </a:r>
          </a:p>
        </p:txBody>
      </p:sp>
      <p:sp>
        <p:nvSpPr>
          <p:cNvPr id="65538" name="Content Placeholder 6">
            <a:extLst>
              <a:ext uri="{FF2B5EF4-FFF2-40B4-BE49-F238E27FC236}">
                <a16:creationId xmlns:a16="http://schemas.microsoft.com/office/drawing/2014/main" id="{8C2E4432-2178-844F-AA09-8AC5A5777896}"/>
              </a:ext>
            </a:extLst>
          </p:cNvPr>
          <p:cNvSpPr>
            <a:spLocks noGrp="1" noChangeArrowheads="1"/>
          </p:cNvSpPr>
          <p:nvPr>
            <p:ph type="body" sz="quarter" idx="13"/>
          </p:nvPr>
        </p:nvSpPr>
        <p:spPr>
          <a:xfrm>
            <a:off x="2017713" y="1479550"/>
            <a:ext cx="8255000" cy="4222694"/>
          </a:xfrm>
        </p:spPr>
        <p:txBody>
          <a:bodyPr>
            <a:normAutofit fontScale="92500" lnSpcReduction="10000"/>
          </a:bodyPr>
          <a:lstStyle/>
          <a:p>
            <a:r>
              <a:rPr lang="en-US" altLang="en-US" sz="2000" dirty="0"/>
              <a:t>Research conducted by Carnegie Mellon University [1] found that traditional “solutioneering” approaches have 1 in 10 chance of getting it right. This means the traditional approach design looks like:</a:t>
            </a:r>
          </a:p>
          <a:p>
            <a:endParaRPr lang="en-US" altLang="en-US" sz="2000" dirty="0"/>
          </a:p>
          <a:p>
            <a:endParaRPr lang="en-US" altLang="en-US" dirty="0"/>
          </a:p>
          <a:p>
            <a:endParaRPr lang="en-US" altLang="en-US" dirty="0"/>
          </a:p>
          <a:p>
            <a:endParaRPr lang="en-US" altLang="en-US" dirty="0"/>
          </a:p>
          <a:p>
            <a:endParaRPr lang="en-US" altLang="en-US" dirty="0"/>
          </a:p>
          <a:p>
            <a:endParaRPr lang="en-US" altLang="en-US" dirty="0"/>
          </a:p>
          <a:p>
            <a:endParaRPr lang="en-US" altLang="en-US" dirty="0"/>
          </a:p>
          <a:p>
            <a:r>
              <a:rPr lang="en-US" altLang="en-US" sz="2000" dirty="0"/>
              <a:t>In other words, redesign is almost inevitable – UNLESS we change the approach. </a:t>
            </a:r>
          </a:p>
        </p:txBody>
      </p:sp>
      <p:sp>
        <p:nvSpPr>
          <p:cNvPr id="8" name="TextBox 7">
            <a:extLst>
              <a:ext uri="{FF2B5EF4-FFF2-40B4-BE49-F238E27FC236}">
                <a16:creationId xmlns:a16="http://schemas.microsoft.com/office/drawing/2014/main" id="{91543402-0972-1C48-B500-41F43834BBF6}"/>
              </a:ext>
            </a:extLst>
          </p:cNvPr>
          <p:cNvSpPr txBox="1"/>
          <p:nvPr/>
        </p:nvSpPr>
        <p:spPr>
          <a:xfrm>
            <a:off x="6452009" y="6048932"/>
            <a:ext cx="5562600" cy="646112"/>
          </a:xfrm>
          <a:prstGeom prst="rect">
            <a:avLst/>
          </a:prstGeom>
        </p:spPr>
        <p:style>
          <a:lnRef idx="1">
            <a:schemeClr val="accent1"/>
          </a:lnRef>
          <a:fillRef idx="2">
            <a:schemeClr val="accent1"/>
          </a:fillRef>
          <a:effectRef idx="1">
            <a:schemeClr val="accent1"/>
          </a:effectRef>
          <a:fontRef idx="minor">
            <a:schemeClr val="dk1"/>
          </a:fontRef>
        </p:style>
        <p:txBody>
          <a:bodyPr>
            <a:spAutoFit/>
          </a:bodyPr>
          <a:lstStyle/>
          <a:p>
            <a:pPr>
              <a:defRPr/>
            </a:pPr>
            <a:r>
              <a:rPr lang="en-US" sz="1200" dirty="0">
                <a:latin typeface="GE Inspira Pitch Regular" charset="0"/>
              </a:rPr>
              <a:t>[1] Elm J.P and Goldenson D.R “The Business Case for Systems Engineering Study: Results of the Systems Engineering Effectiveness Survey”  November 2012 SPECIAL REPORT, CMU/SEI-2012-SR-009, Carnegie Mellon University.</a:t>
            </a:r>
          </a:p>
        </p:txBody>
      </p:sp>
      <p:sp>
        <p:nvSpPr>
          <p:cNvPr id="9" name="Down Arrow Callout 8">
            <a:extLst>
              <a:ext uri="{FF2B5EF4-FFF2-40B4-BE49-F238E27FC236}">
                <a16:creationId xmlns:a16="http://schemas.microsoft.com/office/drawing/2014/main" id="{2F18F941-1B96-8B4D-8DBC-73CC78F6DAC8}"/>
              </a:ext>
            </a:extLst>
          </p:cNvPr>
          <p:cNvSpPr/>
          <p:nvPr/>
        </p:nvSpPr>
        <p:spPr bwMode="auto">
          <a:xfrm>
            <a:off x="5998644" y="2535454"/>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a:lstStyle/>
          <a:p>
            <a:pPr eaLnBrk="1" hangingPunct="1">
              <a:defRPr/>
            </a:pPr>
            <a:r>
              <a:rPr lang="en-GB" sz="1200" dirty="0">
                <a:solidFill>
                  <a:schemeClr val="bg1"/>
                </a:solidFill>
                <a:latin typeface="Verdana" pitchFamily="34" charset="0"/>
              </a:rPr>
              <a:t>10% probability of being correct at this point </a:t>
            </a:r>
          </a:p>
        </p:txBody>
      </p:sp>
      <p:pic>
        <p:nvPicPr>
          <p:cNvPr id="65544" name="Picture 9">
            <a:extLst>
              <a:ext uri="{FF2B5EF4-FFF2-40B4-BE49-F238E27FC236}">
                <a16:creationId xmlns:a16="http://schemas.microsoft.com/office/drawing/2014/main" id="{B40634BE-799D-3944-9B5E-70B45B001A87}"/>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731302" y="2899757"/>
            <a:ext cx="161290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EB06780B-C8D7-0D49-89A3-6C06BBCED260}"/>
              </a:ext>
            </a:extLst>
          </p:cNvPr>
          <p:cNvPicPr>
            <a:picLocks noChangeAspect="1"/>
          </p:cNvPicPr>
          <p:nvPr/>
        </p:nvPicPr>
        <p:blipFill>
          <a:blip r:embed="rId4"/>
          <a:stretch>
            <a:fillRect/>
          </a:stretch>
        </p:blipFill>
        <p:spPr>
          <a:xfrm>
            <a:off x="2636609" y="3441601"/>
            <a:ext cx="7630801" cy="921155"/>
          </a:xfrm>
          <a:prstGeom prst="rect">
            <a:avLst/>
          </a:prstGeom>
        </p:spPr>
      </p:pic>
      <p:sp>
        <p:nvSpPr>
          <p:cNvPr id="12" name="Rounded Rectangular Callout 11">
            <a:extLst>
              <a:ext uri="{FF2B5EF4-FFF2-40B4-BE49-F238E27FC236}">
                <a16:creationId xmlns:a16="http://schemas.microsoft.com/office/drawing/2014/main" id="{2B7F5B87-ACF8-0A4D-9178-50BDF08A0873}"/>
              </a:ext>
            </a:extLst>
          </p:cNvPr>
          <p:cNvSpPr/>
          <p:nvPr/>
        </p:nvSpPr>
        <p:spPr>
          <a:xfrm>
            <a:off x="3979525" y="4424400"/>
            <a:ext cx="1726059" cy="645629"/>
          </a:xfrm>
          <a:prstGeom prst="wedgeRoundRectCallout">
            <a:avLst>
              <a:gd name="adj1" fmla="val 9936"/>
              <a:gd name="adj2" fmla="val -96634"/>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10740402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4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wipe(left)">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6553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58EEA-938B-7F45-9F5E-8A10764FADDB}"/>
              </a:ext>
            </a:extLst>
          </p:cNvPr>
          <p:cNvSpPr>
            <a:spLocks noGrp="1"/>
          </p:cNvSpPr>
          <p:nvPr>
            <p:ph type="title"/>
          </p:nvPr>
        </p:nvSpPr>
        <p:spPr>
          <a:xfrm>
            <a:off x="248981" y="286603"/>
            <a:ext cx="10058400" cy="603847"/>
          </a:xfrm>
        </p:spPr>
        <p:txBody>
          <a:bodyPr>
            <a:normAutofit fontScale="90000"/>
          </a:bodyPr>
          <a:lstStyle/>
          <a:p>
            <a:r>
              <a:rPr lang="en-US" dirty="0"/>
              <a:t> Conclusion</a:t>
            </a:r>
          </a:p>
        </p:txBody>
      </p:sp>
      <p:sp>
        <p:nvSpPr>
          <p:cNvPr id="3" name="Text Placeholder 2">
            <a:extLst>
              <a:ext uri="{FF2B5EF4-FFF2-40B4-BE49-F238E27FC236}">
                <a16:creationId xmlns:a16="http://schemas.microsoft.com/office/drawing/2014/main" id="{35C6B908-7C2D-9142-BD45-430C5AE21497}"/>
              </a:ext>
            </a:extLst>
          </p:cNvPr>
          <p:cNvSpPr>
            <a:spLocks noGrp="1"/>
          </p:cNvSpPr>
          <p:nvPr>
            <p:ph idx="1"/>
          </p:nvPr>
        </p:nvSpPr>
        <p:spPr>
          <a:xfrm>
            <a:off x="1391260" y="940209"/>
            <a:ext cx="8281108" cy="3514808"/>
          </a:xfrm>
        </p:spPr>
        <p:txBody>
          <a:bodyPr>
            <a:normAutofit lnSpcReduction="10000"/>
          </a:bodyPr>
          <a:lstStyle/>
          <a:p>
            <a:pPr marL="9525" indent="0">
              <a:buNone/>
            </a:pPr>
            <a:r>
              <a:rPr lang="en-US" altLang="en-US" sz="2000" dirty="0"/>
              <a:t>We no longer have the time or the money to rely on traditional “solutioneering” approaches (1 in 10 chance of getting it right [1])</a:t>
            </a:r>
          </a:p>
          <a:p>
            <a:pPr marL="9525" indent="0">
              <a:buNone/>
            </a:pPr>
            <a:r>
              <a:rPr lang="en-US" altLang="en-US" sz="2000" dirty="0"/>
              <a:t>We need:</a:t>
            </a:r>
          </a:p>
          <a:p>
            <a:r>
              <a:rPr lang="en-US" dirty="0"/>
              <a:t>Find and fix problems early</a:t>
            </a:r>
          </a:p>
          <a:p>
            <a:r>
              <a:rPr lang="en-US" altLang="en-US" dirty="0"/>
              <a:t>A through-life view – design for the life cycle</a:t>
            </a:r>
          </a:p>
          <a:p>
            <a:r>
              <a:rPr lang="en-US" altLang="en-US" dirty="0"/>
              <a:t>A customer focused view to deliver performance, quality and cost</a:t>
            </a:r>
          </a:p>
          <a:p>
            <a:endParaRPr lang="en-US" altLang="en-US" dirty="0"/>
          </a:p>
          <a:p>
            <a:pPr marL="0" indent="0">
              <a:buNone/>
            </a:pPr>
            <a:r>
              <a:rPr lang="en-US" altLang="en-US" sz="1800" b="1" dirty="0"/>
              <a:t>We need a Systems Approach to Design (97% chance of getting it right [1]) – We need Systems Engineering</a:t>
            </a:r>
          </a:p>
          <a:p>
            <a:pPr marL="0" indent="0">
              <a:buNone/>
            </a:pPr>
            <a:endParaRPr lang="en-US" altLang="en-US" dirty="0"/>
          </a:p>
        </p:txBody>
      </p:sp>
      <p:sp>
        <p:nvSpPr>
          <p:cNvPr id="9" name="Right Brace 8">
            <a:extLst>
              <a:ext uri="{FF2B5EF4-FFF2-40B4-BE49-F238E27FC236}">
                <a16:creationId xmlns:a16="http://schemas.microsoft.com/office/drawing/2014/main" id="{059CC0CD-AC57-AB42-9B59-BE15F20C6A29}"/>
              </a:ext>
            </a:extLst>
          </p:cNvPr>
          <p:cNvSpPr/>
          <p:nvPr/>
        </p:nvSpPr>
        <p:spPr>
          <a:xfrm>
            <a:off x="8740289" y="2193582"/>
            <a:ext cx="338137" cy="1008062"/>
          </a:xfrm>
          <a:prstGeom prst="rightBrace">
            <a:avLst>
              <a:gd name="adj1" fmla="val 33520"/>
              <a:gd name="adj2" fmla="val 50000"/>
            </a:avLst>
          </a:prstGeom>
          <a:ln w="38100">
            <a:solidFill>
              <a:schemeClr val="tx1"/>
            </a:solidFill>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dirty="0"/>
          </a:p>
        </p:txBody>
      </p:sp>
      <p:sp>
        <p:nvSpPr>
          <p:cNvPr id="10" name="TextBox 9">
            <a:extLst>
              <a:ext uri="{FF2B5EF4-FFF2-40B4-BE49-F238E27FC236}">
                <a16:creationId xmlns:a16="http://schemas.microsoft.com/office/drawing/2014/main" id="{D0E766A9-AD02-DC4C-BC6A-E12D60F506AD}"/>
              </a:ext>
            </a:extLst>
          </p:cNvPr>
          <p:cNvSpPr txBox="1"/>
          <p:nvPr/>
        </p:nvSpPr>
        <p:spPr>
          <a:xfrm>
            <a:off x="9504596" y="2235948"/>
            <a:ext cx="1296144" cy="923330"/>
          </a:xfrm>
          <a:prstGeom prst="rect">
            <a:avLst/>
          </a:prstGeom>
        </p:spPr>
        <p:style>
          <a:lnRef idx="0">
            <a:schemeClr val="dk1"/>
          </a:lnRef>
          <a:fillRef idx="3">
            <a:schemeClr val="dk1"/>
          </a:fillRef>
          <a:effectRef idx="3">
            <a:schemeClr val="dk1"/>
          </a:effectRef>
          <a:fontRef idx="minor">
            <a:schemeClr val="lt1"/>
          </a:fontRef>
        </p:style>
        <p:txBody>
          <a:bodyPr>
            <a:spAutoFit/>
          </a:bodyPr>
          <a:lstStyle/>
          <a:p>
            <a:pPr algn="ctr">
              <a:defRPr/>
            </a:pPr>
            <a:r>
              <a:rPr lang="en-US" dirty="0"/>
              <a:t>We need to Analyse first</a:t>
            </a:r>
          </a:p>
        </p:txBody>
      </p:sp>
      <p:sp>
        <p:nvSpPr>
          <p:cNvPr id="11" name="Down Arrow Callout 10">
            <a:extLst>
              <a:ext uri="{FF2B5EF4-FFF2-40B4-BE49-F238E27FC236}">
                <a16:creationId xmlns:a16="http://schemas.microsoft.com/office/drawing/2014/main" id="{B4B1531B-2CA3-1148-B621-90DF5B3537FF}"/>
              </a:ext>
            </a:extLst>
          </p:cNvPr>
          <p:cNvSpPr/>
          <p:nvPr/>
        </p:nvSpPr>
        <p:spPr bwMode="auto">
          <a:xfrm>
            <a:off x="6676754" y="4305264"/>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a:lstStyle/>
          <a:p>
            <a:pPr eaLnBrk="1" hangingPunct="1">
              <a:defRPr/>
            </a:pPr>
            <a:r>
              <a:rPr lang="en-GB" sz="1200" dirty="0">
                <a:solidFill>
                  <a:schemeClr val="bg1"/>
                </a:solidFill>
                <a:latin typeface="Verdana" pitchFamily="34" charset="0"/>
              </a:rPr>
              <a:t>97% probability of being correct at this point </a:t>
            </a:r>
          </a:p>
        </p:txBody>
      </p:sp>
      <p:pic>
        <p:nvPicPr>
          <p:cNvPr id="12" name="Picture 11">
            <a:extLst>
              <a:ext uri="{FF2B5EF4-FFF2-40B4-BE49-F238E27FC236}">
                <a16:creationId xmlns:a16="http://schemas.microsoft.com/office/drawing/2014/main" id="{12755FB6-8719-564E-A3CE-26A7E65FB517}"/>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2219503" y="4770348"/>
            <a:ext cx="161290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a:extLst>
              <a:ext uri="{FF2B5EF4-FFF2-40B4-BE49-F238E27FC236}">
                <a16:creationId xmlns:a16="http://schemas.microsoft.com/office/drawing/2014/main" id="{BA5958FD-AED4-DC49-8577-7CD13CEF367A}"/>
              </a:ext>
            </a:extLst>
          </p:cNvPr>
          <p:cNvPicPr>
            <a:picLocks noChangeAspect="1"/>
          </p:cNvPicPr>
          <p:nvPr/>
        </p:nvPicPr>
        <p:blipFill>
          <a:blip r:embed="rId3"/>
          <a:stretch>
            <a:fillRect/>
          </a:stretch>
        </p:blipFill>
        <p:spPr>
          <a:xfrm>
            <a:off x="3366072" y="5268740"/>
            <a:ext cx="5712354" cy="903712"/>
          </a:xfrm>
          <a:prstGeom prst="rect">
            <a:avLst/>
          </a:prstGeom>
        </p:spPr>
      </p:pic>
    </p:spTree>
    <p:extLst>
      <p:ext uri="{BB962C8B-B14F-4D97-AF65-F5344CB8AC3E}">
        <p14:creationId xmlns:p14="http://schemas.microsoft.com/office/powerpoint/2010/main" val="3857636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wipe(left)">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328" y="245322"/>
            <a:ext cx="10058400" cy="738512"/>
          </a:xfrm>
        </p:spPr>
        <p:txBody>
          <a:bodyPr>
            <a:normAutofit/>
          </a:bodyPr>
          <a:lstStyle/>
          <a:p>
            <a:r>
              <a:rPr lang="en-US" dirty="0"/>
              <a:t>A Systems Approach to Systems Design</a:t>
            </a:r>
          </a:p>
        </p:txBody>
      </p:sp>
      <p:pic>
        <p:nvPicPr>
          <p:cNvPr id="7" name="Content Placeholder 6" descr="LEM-OnTheMoon.jpg"/>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47816" y="1773774"/>
            <a:ext cx="4938712" cy="3642300"/>
          </a:xfrm>
        </p:spPr>
      </p:pic>
      <p:sp>
        <p:nvSpPr>
          <p:cNvPr id="4" name="Content Placeholder 3"/>
          <p:cNvSpPr>
            <a:spLocks noGrp="1"/>
          </p:cNvSpPr>
          <p:nvPr>
            <p:ph sz="half" idx="2"/>
          </p:nvPr>
        </p:nvSpPr>
        <p:spPr>
          <a:xfrm>
            <a:off x="5643312" y="1563599"/>
            <a:ext cx="4257146" cy="4062651"/>
          </a:xfrm>
        </p:spPr>
        <p:txBody>
          <a:bodyPr>
            <a:normAutofit/>
          </a:bodyPr>
          <a:lstStyle/>
          <a:p>
            <a:pPr>
              <a:lnSpc>
                <a:spcPct val="100000"/>
              </a:lnSpc>
              <a:spcBef>
                <a:spcPts val="0"/>
              </a:spcBef>
            </a:pPr>
            <a:r>
              <a:rPr lang="en-US" sz="2000" dirty="0"/>
              <a:t>Rigorous process based on </a:t>
            </a:r>
            <a:r>
              <a:rPr lang="en-US" dirty="0"/>
              <a:t>Systems Thinking</a:t>
            </a:r>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r>
              <a:rPr lang="en-US" dirty="0"/>
              <a:t>Benefits </a:t>
            </a:r>
          </a:p>
          <a:p>
            <a:pPr lvl="1">
              <a:lnSpc>
                <a:spcPct val="100000"/>
              </a:lnSpc>
              <a:spcBef>
                <a:spcPts val="0"/>
              </a:spcBef>
            </a:pPr>
            <a:r>
              <a:rPr lang="en-US" dirty="0"/>
              <a:t>97% success rate (Carnegie Mellon University, 2012)</a:t>
            </a:r>
          </a:p>
          <a:p>
            <a:pPr>
              <a:lnSpc>
                <a:spcPct val="100000"/>
              </a:lnSpc>
              <a:spcBef>
                <a:spcPts val="0"/>
              </a:spcBef>
            </a:pPr>
            <a:r>
              <a:rPr lang="en-US" dirty="0"/>
              <a:t>Issues</a:t>
            </a:r>
          </a:p>
          <a:p>
            <a:pPr lvl="1">
              <a:lnSpc>
                <a:spcPct val="100000"/>
              </a:lnSpc>
              <a:spcBef>
                <a:spcPts val="0"/>
              </a:spcBef>
            </a:pPr>
            <a:r>
              <a:rPr lang="en-US" dirty="0"/>
              <a:t>Perceived to be slow – but actually faster because of low rate of avoidable re-design</a:t>
            </a:r>
          </a:p>
        </p:txBody>
      </p:sp>
      <p:sp>
        <p:nvSpPr>
          <p:cNvPr id="5" name="Slide Number Placeholder 4">
            <a:extLst>
              <a:ext uri="{FF2B5EF4-FFF2-40B4-BE49-F238E27FC236}">
                <a16:creationId xmlns:a16="http://schemas.microsoft.com/office/drawing/2014/main" id="{E0C70E5F-286E-784A-8BCE-F550AA9E4753}"/>
              </a:ext>
            </a:extLst>
          </p:cNvPr>
          <p:cNvSpPr>
            <a:spLocks noGrp="1"/>
          </p:cNvSpPr>
          <p:nvPr>
            <p:ph type="sldNum" sz="quarter" idx="12"/>
          </p:nvPr>
        </p:nvSpPr>
        <p:spPr/>
        <p:txBody>
          <a:bodyPr/>
          <a:lstStyle/>
          <a:p>
            <a:fld id="{F4F9FF90-F6DE-AE48-BAC3-E33B8D6603EA}" type="slidenum">
              <a:rPr lang="en-US" smtClean="0"/>
              <a:pPr/>
              <a:t>22</a:t>
            </a:fld>
            <a:endParaRPr lang="en-US" dirty="0"/>
          </a:p>
        </p:txBody>
      </p:sp>
      <p:pic>
        <p:nvPicPr>
          <p:cNvPr id="9" name="Picture 8">
            <a:extLst>
              <a:ext uri="{FF2B5EF4-FFF2-40B4-BE49-F238E27FC236}">
                <a16:creationId xmlns:a16="http://schemas.microsoft.com/office/drawing/2014/main" id="{9B40FC63-DC2F-334B-8E31-6FE0BE9E8269}"/>
              </a:ext>
            </a:extLst>
          </p:cNvPr>
          <p:cNvPicPr>
            <a:picLocks noChangeAspect="1"/>
          </p:cNvPicPr>
          <p:nvPr/>
        </p:nvPicPr>
        <p:blipFill>
          <a:blip r:embed="rId3"/>
          <a:stretch>
            <a:fillRect/>
          </a:stretch>
        </p:blipFill>
        <p:spPr>
          <a:xfrm>
            <a:off x="5648739" y="2250996"/>
            <a:ext cx="4668124" cy="738512"/>
          </a:xfrm>
          <a:prstGeom prst="rect">
            <a:avLst/>
          </a:prstGeom>
        </p:spPr>
      </p:pic>
    </p:spTree>
    <p:extLst>
      <p:ext uri="{BB962C8B-B14F-4D97-AF65-F5344CB8AC3E}">
        <p14:creationId xmlns:p14="http://schemas.microsoft.com/office/powerpoint/2010/main" val="39501893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5118B27-3314-2E44-A5D8-86CDC643DD46}"/>
              </a:ext>
            </a:extLst>
          </p:cNvPr>
          <p:cNvSpPr>
            <a:spLocks noGrp="1"/>
          </p:cNvSpPr>
          <p:nvPr>
            <p:ph type="sldNum" sz="quarter" idx="15"/>
          </p:nvPr>
        </p:nvSpPr>
        <p:spPr/>
        <p:txBody>
          <a:bodyPr/>
          <a:lstStyle/>
          <a:p>
            <a:fld id="{C22618A1-DFED-413B-BF04-637AA2483EFF}" type="slidenum">
              <a:rPr lang="en-GB" smtClean="0"/>
              <a:pPr/>
              <a:t>23</a:t>
            </a:fld>
            <a:endParaRPr lang="en-GB" dirty="0"/>
          </a:p>
        </p:txBody>
      </p:sp>
      <p:sp>
        <p:nvSpPr>
          <p:cNvPr id="57346" name="Rectangle 3"/>
          <p:cNvSpPr>
            <a:spLocks noGrp="1" noChangeArrowheads="1"/>
          </p:cNvSpPr>
          <p:nvPr>
            <p:ph sz="quarter" idx="16"/>
          </p:nvPr>
        </p:nvSpPr>
        <p:spPr>
          <a:xfrm>
            <a:off x="536798" y="1574122"/>
            <a:ext cx="5278967" cy="1415772"/>
          </a:xfrm>
        </p:spPr>
        <p:txBody>
          <a:bodyPr>
            <a:normAutofit fontScale="25000" lnSpcReduction="20000"/>
          </a:bodyPr>
          <a:lstStyle/>
          <a:p>
            <a:pPr defTabSz="701937">
              <a:buFont typeface="Arial" charset="0"/>
              <a:buChar char="•"/>
            </a:pPr>
            <a:endParaRPr lang="en-GB" dirty="0">
              <a:latin typeface="Arial" charset="0"/>
            </a:endParaRPr>
          </a:p>
          <a:p>
            <a:pPr marL="342900" indent="-342900" defTabSz="701937"/>
            <a:r>
              <a:rPr lang="en-GB" sz="11200" b="0" dirty="0">
                <a:latin typeface="Arial" charset="0"/>
              </a:rPr>
              <a:t>Form two lines standing opposite each other</a:t>
            </a:r>
          </a:p>
          <a:p>
            <a:pPr marL="342900" indent="-342900" defTabSz="701937"/>
            <a:r>
              <a:rPr lang="en-GB" sz="11200" b="0" dirty="0">
                <a:latin typeface="Arial" charset="0"/>
              </a:rPr>
              <a:t>Each team member should use one finger to support the paper tube from the underside</a:t>
            </a:r>
          </a:p>
          <a:p>
            <a:pPr marL="342900" indent="-342900" defTabSz="701937"/>
            <a:r>
              <a:rPr lang="en-GB" sz="11200" b="0" dirty="0">
                <a:latin typeface="Arial" charset="0"/>
              </a:rPr>
              <a:t>Keeping every finger in constant contact with underside of the tube, as a team, lower it to the ground </a:t>
            </a:r>
          </a:p>
          <a:p>
            <a:pPr defTabSz="701937">
              <a:buFont typeface="Arial" charset="0"/>
              <a:buChar char="•"/>
            </a:pPr>
            <a:endParaRPr lang="en-GB" sz="11200" dirty="0">
              <a:latin typeface="Arial" charset="0"/>
            </a:endParaRPr>
          </a:p>
          <a:p>
            <a:pPr defTabSz="701937"/>
            <a:r>
              <a:rPr lang="en-GB" sz="11200" dirty="0">
                <a:latin typeface="Arial" charset="0"/>
              </a:rPr>
              <a:t>Time 10 minutes</a:t>
            </a:r>
          </a:p>
          <a:p>
            <a:pPr defTabSz="701937">
              <a:buFont typeface="Arial" charset="0"/>
              <a:buChar char="•"/>
            </a:pPr>
            <a:endParaRPr lang="en-GB" sz="12800" dirty="0">
              <a:latin typeface="Arial" charset="0"/>
            </a:endParaRPr>
          </a:p>
          <a:p>
            <a:pPr defTabSz="701937">
              <a:buFont typeface="Arial" charset="0"/>
              <a:buChar char="•"/>
            </a:pPr>
            <a:endParaRPr lang="en-GB" sz="1846" dirty="0">
              <a:latin typeface="Arial" charset="0"/>
            </a:endParaRPr>
          </a:p>
        </p:txBody>
      </p:sp>
      <p:sp>
        <p:nvSpPr>
          <p:cNvPr id="57345" name="Rectangle 2"/>
          <p:cNvSpPr>
            <a:spLocks noGrp="1" noChangeArrowheads="1"/>
          </p:cNvSpPr>
          <p:nvPr>
            <p:ph type="title"/>
          </p:nvPr>
        </p:nvSpPr>
        <p:spPr>
          <a:xfrm>
            <a:off x="600850" y="405677"/>
            <a:ext cx="10990300" cy="424732"/>
          </a:xfrm>
        </p:spPr>
        <p:txBody>
          <a:bodyPr/>
          <a:lstStyle/>
          <a:p>
            <a:pPr defTabSz="701937"/>
            <a:r>
              <a:rPr lang="en-GB" dirty="0">
                <a:latin typeface="Arial" charset="0"/>
              </a:rPr>
              <a:t>Why Does it Work?</a:t>
            </a:r>
          </a:p>
        </p:txBody>
      </p:sp>
      <p:grpSp>
        <p:nvGrpSpPr>
          <p:cNvPr id="57347" name="Group 52"/>
          <p:cNvGrpSpPr>
            <a:grpSpLocks/>
          </p:cNvGrpSpPr>
          <p:nvPr/>
        </p:nvGrpSpPr>
        <p:grpSpPr bwMode="auto">
          <a:xfrm>
            <a:off x="7222805" y="1480109"/>
            <a:ext cx="2527300" cy="4255477"/>
            <a:chOff x="269875" y="601663"/>
            <a:chExt cx="3389313" cy="5521325"/>
          </a:xfrm>
        </p:grpSpPr>
        <p:grpSp>
          <p:nvGrpSpPr>
            <p:cNvPr id="57348" name="Group 4"/>
            <p:cNvGrpSpPr>
              <a:grpSpLocks/>
            </p:cNvGrpSpPr>
            <p:nvPr/>
          </p:nvGrpSpPr>
          <p:grpSpPr bwMode="auto">
            <a:xfrm>
              <a:off x="1536700" y="601663"/>
              <a:ext cx="398463" cy="400050"/>
              <a:chOff x="704" y="1192"/>
              <a:chExt cx="251" cy="252"/>
            </a:xfrm>
          </p:grpSpPr>
          <p:sp>
            <p:nvSpPr>
              <p:cNvPr id="57395" name="Oval 5"/>
              <p:cNvSpPr>
                <a:spLocks noChangeArrowheads="1"/>
              </p:cNvSpPr>
              <p:nvPr/>
            </p:nvSpPr>
            <p:spPr bwMode="auto">
              <a:xfrm>
                <a:off x="892" y="1383"/>
                <a:ext cx="63" cy="61"/>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6" name="Freeform 6"/>
              <p:cNvSpPr>
                <a:spLocks/>
              </p:cNvSpPr>
              <p:nvPr/>
            </p:nvSpPr>
            <p:spPr bwMode="auto">
              <a:xfrm>
                <a:off x="704" y="1192"/>
                <a:ext cx="188" cy="200"/>
              </a:xfrm>
              <a:custGeom>
                <a:avLst/>
                <a:gdLst>
                  <a:gd name="T0" fmla="*/ 151 w 188"/>
                  <a:gd name="T1" fmla="*/ 130 h 200"/>
                  <a:gd name="T2" fmla="*/ 151 w 188"/>
                  <a:gd name="T3" fmla="*/ 142 h 200"/>
                  <a:gd name="T4" fmla="*/ 188 w 188"/>
                  <a:gd name="T5" fmla="*/ 169 h 200"/>
                  <a:gd name="T6" fmla="*/ 165 w 188"/>
                  <a:gd name="T7" fmla="*/ 200 h 200"/>
                  <a:gd name="T8" fmla="*/ 128 w 188"/>
                  <a:gd name="T9" fmla="*/ 175 h 200"/>
                  <a:gd name="T10" fmla="*/ 115 w 188"/>
                  <a:gd name="T11" fmla="*/ 150 h 200"/>
                  <a:gd name="T12" fmla="*/ 113 w 188"/>
                  <a:gd name="T13" fmla="*/ 123 h 200"/>
                  <a:gd name="T14" fmla="*/ 109 w 188"/>
                  <a:gd name="T15" fmla="*/ 93 h 200"/>
                  <a:gd name="T16" fmla="*/ 107 w 188"/>
                  <a:gd name="T17" fmla="*/ 66 h 200"/>
                  <a:gd name="T18" fmla="*/ 95 w 188"/>
                  <a:gd name="T19" fmla="*/ 54 h 200"/>
                  <a:gd name="T20" fmla="*/ 78 w 188"/>
                  <a:gd name="T21" fmla="*/ 48 h 200"/>
                  <a:gd name="T22" fmla="*/ 58 w 188"/>
                  <a:gd name="T23" fmla="*/ 50 h 200"/>
                  <a:gd name="T24" fmla="*/ 39 w 188"/>
                  <a:gd name="T25" fmla="*/ 73 h 200"/>
                  <a:gd name="T26" fmla="*/ 39 w 188"/>
                  <a:gd name="T27" fmla="*/ 93 h 200"/>
                  <a:gd name="T28" fmla="*/ 52 w 188"/>
                  <a:gd name="T29" fmla="*/ 113 h 200"/>
                  <a:gd name="T30" fmla="*/ 31 w 188"/>
                  <a:gd name="T31" fmla="*/ 144 h 200"/>
                  <a:gd name="T32" fmla="*/ 12 w 188"/>
                  <a:gd name="T33" fmla="*/ 123 h 200"/>
                  <a:gd name="T34" fmla="*/ 0 w 188"/>
                  <a:gd name="T35" fmla="*/ 93 h 200"/>
                  <a:gd name="T36" fmla="*/ 2 w 188"/>
                  <a:gd name="T37" fmla="*/ 60 h 200"/>
                  <a:gd name="T38" fmla="*/ 12 w 188"/>
                  <a:gd name="T39" fmla="*/ 29 h 200"/>
                  <a:gd name="T40" fmla="*/ 44 w 188"/>
                  <a:gd name="T41" fmla="*/ 6 h 200"/>
                  <a:gd name="T42" fmla="*/ 76 w 188"/>
                  <a:gd name="T43" fmla="*/ 0 h 200"/>
                  <a:gd name="T44" fmla="*/ 95 w 188"/>
                  <a:gd name="T45" fmla="*/ 4 h 200"/>
                  <a:gd name="T46" fmla="*/ 115 w 188"/>
                  <a:gd name="T47" fmla="*/ 12 h 200"/>
                  <a:gd name="T48" fmla="*/ 140 w 188"/>
                  <a:gd name="T49" fmla="*/ 35 h 200"/>
                  <a:gd name="T50" fmla="*/ 144 w 188"/>
                  <a:gd name="T51" fmla="*/ 62 h 200"/>
                  <a:gd name="T52" fmla="*/ 144 w 188"/>
                  <a:gd name="T53" fmla="*/ 87 h 200"/>
                  <a:gd name="T54" fmla="*/ 144 w 188"/>
                  <a:gd name="T55" fmla="*/ 107 h 200"/>
                  <a:gd name="T56" fmla="*/ 151 w 188"/>
                  <a:gd name="T57" fmla="*/ 130 h 20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8"/>
                  <a:gd name="T88" fmla="*/ 0 h 200"/>
                  <a:gd name="T89" fmla="*/ 188 w 188"/>
                  <a:gd name="T90" fmla="*/ 200 h 20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8" h="200">
                    <a:moveTo>
                      <a:pt x="151" y="130"/>
                    </a:moveTo>
                    <a:lnTo>
                      <a:pt x="151" y="142"/>
                    </a:lnTo>
                    <a:lnTo>
                      <a:pt x="188" y="169"/>
                    </a:lnTo>
                    <a:lnTo>
                      <a:pt x="165" y="200"/>
                    </a:lnTo>
                    <a:lnTo>
                      <a:pt x="128" y="175"/>
                    </a:lnTo>
                    <a:lnTo>
                      <a:pt x="115" y="150"/>
                    </a:lnTo>
                    <a:lnTo>
                      <a:pt x="113" y="123"/>
                    </a:lnTo>
                    <a:lnTo>
                      <a:pt x="109" y="93"/>
                    </a:lnTo>
                    <a:lnTo>
                      <a:pt x="107" y="66"/>
                    </a:lnTo>
                    <a:lnTo>
                      <a:pt x="95" y="54"/>
                    </a:lnTo>
                    <a:lnTo>
                      <a:pt x="78" y="48"/>
                    </a:lnTo>
                    <a:lnTo>
                      <a:pt x="58" y="50"/>
                    </a:lnTo>
                    <a:lnTo>
                      <a:pt x="39" y="73"/>
                    </a:lnTo>
                    <a:lnTo>
                      <a:pt x="39" y="93"/>
                    </a:lnTo>
                    <a:lnTo>
                      <a:pt x="52" y="113"/>
                    </a:lnTo>
                    <a:lnTo>
                      <a:pt x="31" y="144"/>
                    </a:lnTo>
                    <a:lnTo>
                      <a:pt x="12" y="123"/>
                    </a:lnTo>
                    <a:lnTo>
                      <a:pt x="0" y="93"/>
                    </a:lnTo>
                    <a:lnTo>
                      <a:pt x="2" y="60"/>
                    </a:lnTo>
                    <a:lnTo>
                      <a:pt x="12" y="29"/>
                    </a:lnTo>
                    <a:lnTo>
                      <a:pt x="44" y="6"/>
                    </a:lnTo>
                    <a:lnTo>
                      <a:pt x="76" y="0"/>
                    </a:lnTo>
                    <a:lnTo>
                      <a:pt x="95" y="4"/>
                    </a:lnTo>
                    <a:lnTo>
                      <a:pt x="115" y="12"/>
                    </a:lnTo>
                    <a:lnTo>
                      <a:pt x="140" y="35"/>
                    </a:lnTo>
                    <a:lnTo>
                      <a:pt x="144" y="62"/>
                    </a:lnTo>
                    <a:lnTo>
                      <a:pt x="144" y="87"/>
                    </a:lnTo>
                    <a:lnTo>
                      <a:pt x="144" y="107"/>
                    </a:lnTo>
                    <a:lnTo>
                      <a:pt x="151" y="13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49" name="Group 7"/>
            <p:cNvGrpSpPr>
              <a:grpSpLocks/>
            </p:cNvGrpSpPr>
            <p:nvPr/>
          </p:nvGrpSpPr>
          <p:grpSpPr bwMode="auto">
            <a:xfrm>
              <a:off x="3302000" y="1004888"/>
              <a:ext cx="357188" cy="431800"/>
              <a:chOff x="1760" y="1054"/>
              <a:chExt cx="225" cy="272"/>
            </a:xfrm>
          </p:grpSpPr>
          <p:sp>
            <p:nvSpPr>
              <p:cNvPr id="57393" name="Freeform 8"/>
              <p:cNvSpPr>
                <a:spLocks/>
              </p:cNvSpPr>
              <p:nvPr/>
            </p:nvSpPr>
            <p:spPr bwMode="auto">
              <a:xfrm>
                <a:off x="1760" y="1261"/>
                <a:ext cx="60" cy="65"/>
              </a:xfrm>
              <a:custGeom>
                <a:avLst/>
                <a:gdLst>
                  <a:gd name="T0" fmla="*/ 36 w 60"/>
                  <a:gd name="T1" fmla="*/ 64 h 65"/>
                  <a:gd name="T2" fmla="*/ 40 w 60"/>
                  <a:gd name="T3" fmla="*/ 63 h 65"/>
                  <a:gd name="T4" fmla="*/ 45 w 60"/>
                  <a:gd name="T5" fmla="*/ 59 h 65"/>
                  <a:gd name="T6" fmla="*/ 48 w 60"/>
                  <a:gd name="T7" fmla="*/ 57 h 65"/>
                  <a:gd name="T8" fmla="*/ 53 w 60"/>
                  <a:gd name="T9" fmla="*/ 54 h 65"/>
                  <a:gd name="T10" fmla="*/ 55 w 60"/>
                  <a:gd name="T11" fmla="*/ 49 h 65"/>
                  <a:gd name="T12" fmla="*/ 58 w 60"/>
                  <a:gd name="T13" fmla="*/ 43 h 65"/>
                  <a:gd name="T14" fmla="*/ 59 w 60"/>
                  <a:gd name="T15" fmla="*/ 39 h 65"/>
                  <a:gd name="T16" fmla="*/ 60 w 60"/>
                  <a:gd name="T17" fmla="*/ 33 h 65"/>
                  <a:gd name="T18" fmla="*/ 59 w 60"/>
                  <a:gd name="T19" fmla="*/ 27 h 65"/>
                  <a:gd name="T20" fmla="*/ 58 w 60"/>
                  <a:gd name="T21" fmla="*/ 22 h 65"/>
                  <a:gd name="T22" fmla="*/ 54 w 60"/>
                  <a:gd name="T23" fmla="*/ 17 h 65"/>
                  <a:gd name="T24" fmla="*/ 53 w 60"/>
                  <a:gd name="T25" fmla="*/ 13 h 65"/>
                  <a:gd name="T26" fmla="*/ 48 w 60"/>
                  <a:gd name="T27" fmla="*/ 9 h 65"/>
                  <a:gd name="T28" fmla="*/ 44 w 60"/>
                  <a:gd name="T29" fmla="*/ 5 h 65"/>
                  <a:gd name="T30" fmla="*/ 39 w 60"/>
                  <a:gd name="T31" fmla="*/ 3 h 65"/>
                  <a:gd name="T32" fmla="*/ 36 w 60"/>
                  <a:gd name="T33" fmla="*/ 1 h 65"/>
                  <a:gd name="T34" fmla="*/ 29 w 60"/>
                  <a:gd name="T35" fmla="*/ 0 h 65"/>
                  <a:gd name="T36" fmla="*/ 24 w 60"/>
                  <a:gd name="T37" fmla="*/ 1 h 65"/>
                  <a:gd name="T38" fmla="*/ 20 w 60"/>
                  <a:gd name="T39" fmla="*/ 2 h 65"/>
                  <a:gd name="T40" fmla="*/ 15 w 60"/>
                  <a:gd name="T41" fmla="*/ 6 h 65"/>
                  <a:gd name="T42" fmla="*/ 12 w 60"/>
                  <a:gd name="T43" fmla="*/ 8 h 65"/>
                  <a:gd name="T44" fmla="*/ 7 w 60"/>
                  <a:gd name="T45" fmla="*/ 11 h 65"/>
                  <a:gd name="T46" fmla="*/ 5 w 60"/>
                  <a:gd name="T47" fmla="*/ 16 h 65"/>
                  <a:gd name="T48" fmla="*/ 2 w 60"/>
                  <a:gd name="T49" fmla="*/ 22 h 65"/>
                  <a:gd name="T50" fmla="*/ 1 w 60"/>
                  <a:gd name="T51" fmla="*/ 26 h 65"/>
                  <a:gd name="T52" fmla="*/ 0 w 60"/>
                  <a:gd name="T53" fmla="*/ 31 h 65"/>
                  <a:gd name="T54" fmla="*/ 1 w 60"/>
                  <a:gd name="T55" fmla="*/ 38 h 65"/>
                  <a:gd name="T56" fmla="*/ 2 w 60"/>
                  <a:gd name="T57" fmla="*/ 43 h 65"/>
                  <a:gd name="T58" fmla="*/ 6 w 60"/>
                  <a:gd name="T59" fmla="*/ 48 h 65"/>
                  <a:gd name="T60" fmla="*/ 7 w 60"/>
                  <a:gd name="T61" fmla="*/ 52 h 65"/>
                  <a:gd name="T62" fmla="*/ 12 w 60"/>
                  <a:gd name="T63" fmla="*/ 56 h 65"/>
                  <a:gd name="T64" fmla="*/ 16 w 60"/>
                  <a:gd name="T65" fmla="*/ 60 h 65"/>
                  <a:gd name="T66" fmla="*/ 21 w 60"/>
                  <a:gd name="T67" fmla="*/ 62 h 65"/>
                  <a:gd name="T68" fmla="*/ 24 w 60"/>
                  <a:gd name="T69" fmla="*/ 64 h 65"/>
                  <a:gd name="T70" fmla="*/ 31 w 60"/>
                  <a:gd name="T71" fmla="*/ 65 h 65"/>
                  <a:gd name="T72" fmla="*/ 36 w 60"/>
                  <a:gd name="T73" fmla="*/ 64 h 6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0"/>
                  <a:gd name="T112" fmla="*/ 0 h 65"/>
                  <a:gd name="T113" fmla="*/ 60 w 60"/>
                  <a:gd name="T114" fmla="*/ 65 h 6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0" h="65">
                    <a:moveTo>
                      <a:pt x="36" y="64"/>
                    </a:moveTo>
                    <a:lnTo>
                      <a:pt x="40" y="63"/>
                    </a:lnTo>
                    <a:lnTo>
                      <a:pt x="45" y="59"/>
                    </a:lnTo>
                    <a:lnTo>
                      <a:pt x="48" y="57"/>
                    </a:lnTo>
                    <a:lnTo>
                      <a:pt x="53" y="54"/>
                    </a:lnTo>
                    <a:lnTo>
                      <a:pt x="55" y="49"/>
                    </a:lnTo>
                    <a:lnTo>
                      <a:pt x="58" y="43"/>
                    </a:lnTo>
                    <a:lnTo>
                      <a:pt x="59" y="39"/>
                    </a:lnTo>
                    <a:lnTo>
                      <a:pt x="60" y="33"/>
                    </a:lnTo>
                    <a:lnTo>
                      <a:pt x="59" y="27"/>
                    </a:lnTo>
                    <a:lnTo>
                      <a:pt x="58" y="22"/>
                    </a:lnTo>
                    <a:lnTo>
                      <a:pt x="54" y="17"/>
                    </a:lnTo>
                    <a:lnTo>
                      <a:pt x="53" y="13"/>
                    </a:lnTo>
                    <a:lnTo>
                      <a:pt x="48" y="9"/>
                    </a:lnTo>
                    <a:lnTo>
                      <a:pt x="44" y="5"/>
                    </a:lnTo>
                    <a:lnTo>
                      <a:pt x="39" y="3"/>
                    </a:lnTo>
                    <a:lnTo>
                      <a:pt x="36" y="1"/>
                    </a:lnTo>
                    <a:lnTo>
                      <a:pt x="29" y="0"/>
                    </a:lnTo>
                    <a:lnTo>
                      <a:pt x="24" y="1"/>
                    </a:lnTo>
                    <a:lnTo>
                      <a:pt x="20" y="2"/>
                    </a:lnTo>
                    <a:lnTo>
                      <a:pt x="15" y="6"/>
                    </a:lnTo>
                    <a:lnTo>
                      <a:pt x="12" y="8"/>
                    </a:lnTo>
                    <a:lnTo>
                      <a:pt x="7" y="11"/>
                    </a:lnTo>
                    <a:lnTo>
                      <a:pt x="5" y="16"/>
                    </a:lnTo>
                    <a:lnTo>
                      <a:pt x="2" y="22"/>
                    </a:lnTo>
                    <a:lnTo>
                      <a:pt x="1" y="26"/>
                    </a:lnTo>
                    <a:lnTo>
                      <a:pt x="0" y="31"/>
                    </a:lnTo>
                    <a:lnTo>
                      <a:pt x="1" y="38"/>
                    </a:lnTo>
                    <a:lnTo>
                      <a:pt x="2" y="43"/>
                    </a:lnTo>
                    <a:lnTo>
                      <a:pt x="6" y="48"/>
                    </a:lnTo>
                    <a:lnTo>
                      <a:pt x="7" y="52"/>
                    </a:lnTo>
                    <a:lnTo>
                      <a:pt x="12" y="56"/>
                    </a:lnTo>
                    <a:lnTo>
                      <a:pt x="16" y="60"/>
                    </a:lnTo>
                    <a:lnTo>
                      <a:pt x="21" y="62"/>
                    </a:lnTo>
                    <a:lnTo>
                      <a:pt x="24" y="64"/>
                    </a:lnTo>
                    <a:lnTo>
                      <a:pt x="31" y="65"/>
                    </a:lnTo>
                    <a:lnTo>
                      <a:pt x="36" y="6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4" name="Freeform 9"/>
              <p:cNvSpPr>
                <a:spLocks/>
              </p:cNvSpPr>
              <p:nvPr/>
            </p:nvSpPr>
            <p:spPr bwMode="auto">
              <a:xfrm>
                <a:off x="1801" y="1054"/>
                <a:ext cx="184" cy="202"/>
              </a:xfrm>
              <a:custGeom>
                <a:avLst/>
                <a:gdLst>
                  <a:gd name="T0" fmla="*/ 67 w 184"/>
                  <a:gd name="T1" fmla="*/ 156 h 202"/>
                  <a:gd name="T2" fmla="*/ 54 w 184"/>
                  <a:gd name="T3" fmla="*/ 158 h 202"/>
                  <a:gd name="T4" fmla="*/ 35 w 184"/>
                  <a:gd name="T5" fmla="*/ 202 h 202"/>
                  <a:gd name="T6" fmla="*/ 0 w 184"/>
                  <a:gd name="T7" fmla="*/ 183 h 202"/>
                  <a:gd name="T8" fmla="*/ 19 w 184"/>
                  <a:gd name="T9" fmla="*/ 142 h 202"/>
                  <a:gd name="T10" fmla="*/ 40 w 184"/>
                  <a:gd name="T11" fmla="*/ 127 h 202"/>
                  <a:gd name="T12" fmla="*/ 69 w 184"/>
                  <a:gd name="T13" fmla="*/ 119 h 202"/>
                  <a:gd name="T14" fmla="*/ 97 w 184"/>
                  <a:gd name="T15" fmla="*/ 111 h 202"/>
                  <a:gd name="T16" fmla="*/ 122 w 184"/>
                  <a:gd name="T17" fmla="*/ 103 h 202"/>
                  <a:gd name="T18" fmla="*/ 132 w 184"/>
                  <a:gd name="T19" fmla="*/ 90 h 202"/>
                  <a:gd name="T20" fmla="*/ 136 w 184"/>
                  <a:gd name="T21" fmla="*/ 70 h 202"/>
                  <a:gd name="T22" fmla="*/ 130 w 184"/>
                  <a:gd name="T23" fmla="*/ 52 h 202"/>
                  <a:gd name="T24" fmla="*/ 105 w 184"/>
                  <a:gd name="T25" fmla="*/ 37 h 202"/>
                  <a:gd name="T26" fmla="*/ 82 w 184"/>
                  <a:gd name="T27" fmla="*/ 41 h 202"/>
                  <a:gd name="T28" fmla="*/ 67 w 184"/>
                  <a:gd name="T29" fmla="*/ 58 h 202"/>
                  <a:gd name="T30" fmla="*/ 33 w 184"/>
                  <a:gd name="T31" fmla="*/ 44 h 202"/>
                  <a:gd name="T32" fmla="*/ 50 w 184"/>
                  <a:gd name="T33" fmla="*/ 19 h 202"/>
                  <a:gd name="T34" fmla="*/ 73 w 184"/>
                  <a:gd name="T35" fmla="*/ 2 h 202"/>
                  <a:gd name="T36" fmla="*/ 109 w 184"/>
                  <a:gd name="T37" fmla="*/ 0 h 202"/>
                  <a:gd name="T38" fmla="*/ 144 w 184"/>
                  <a:gd name="T39" fmla="*/ 2 h 202"/>
                  <a:gd name="T40" fmla="*/ 169 w 184"/>
                  <a:gd name="T41" fmla="*/ 31 h 202"/>
                  <a:gd name="T42" fmla="*/ 184 w 184"/>
                  <a:gd name="T43" fmla="*/ 60 h 202"/>
                  <a:gd name="T44" fmla="*/ 182 w 184"/>
                  <a:gd name="T45" fmla="*/ 81 h 202"/>
                  <a:gd name="T46" fmla="*/ 176 w 184"/>
                  <a:gd name="T47" fmla="*/ 103 h 202"/>
                  <a:gd name="T48" fmla="*/ 159 w 184"/>
                  <a:gd name="T49" fmla="*/ 132 h 202"/>
                  <a:gd name="T50" fmla="*/ 134 w 184"/>
                  <a:gd name="T51" fmla="*/ 138 h 202"/>
                  <a:gd name="T52" fmla="*/ 109 w 184"/>
                  <a:gd name="T53" fmla="*/ 144 h 202"/>
                  <a:gd name="T54" fmla="*/ 88 w 184"/>
                  <a:gd name="T55" fmla="*/ 146 h 202"/>
                  <a:gd name="T56" fmla="*/ 67 w 184"/>
                  <a:gd name="T57" fmla="*/ 156 h 20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4"/>
                  <a:gd name="T88" fmla="*/ 0 h 202"/>
                  <a:gd name="T89" fmla="*/ 184 w 184"/>
                  <a:gd name="T90" fmla="*/ 202 h 20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4" h="202">
                    <a:moveTo>
                      <a:pt x="67" y="156"/>
                    </a:moveTo>
                    <a:lnTo>
                      <a:pt x="54" y="158"/>
                    </a:lnTo>
                    <a:lnTo>
                      <a:pt x="35" y="202"/>
                    </a:lnTo>
                    <a:lnTo>
                      <a:pt x="0" y="183"/>
                    </a:lnTo>
                    <a:lnTo>
                      <a:pt x="19" y="142"/>
                    </a:lnTo>
                    <a:lnTo>
                      <a:pt x="40" y="127"/>
                    </a:lnTo>
                    <a:lnTo>
                      <a:pt x="69" y="119"/>
                    </a:lnTo>
                    <a:lnTo>
                      <a:pt x="97" y="111"/>
                    </a:lnTo>
                    <a:lnTo>
                      <a:pt x="122" y="103"/>
                    </a:lnTo>
                    <a:lnTo>
                      <a:pt x="132" y="90"/>
                    </a:lnTo>
                    <a:lnTo>
                      <a:pt x="136" y="70"/>
                    </a:lnTo>
                    <a:lnTo>
                      <a:pt x="130" y="52"/>
                    </a:lnTo>
                    <a:lnTo>
                      <a:pt x="105" y="37"/>
                    </a:lnTo>
                    <a:lnTo>
                      <a:pt x="82" y="41"/>
                    </a:lnTo>
                    <a:lnTo>
                      <a:pt x="67" y="58"/>
                    </a:lnTo>
                    <a:lnTo>
                      <a:pt x="33" y="44"/>
                    </a:lnTo>
                    <a:lnTo>
                      <a:pt x="50" y="19"/>
                    </a:lnTo>
                    <a:lnTo>
                      <a:pt x="73" y="2"/>
                    </a:lnTo>
                    <a:lnTo>
                      <a:pt x="109" y="0"/>
                    </a:lnTo>
                    <a:lnTo>
                      <a:pt x="144" y="2"/>
                    </a:lnTo>
                    <a:lnTo>
                      <a:pt x="169" y="31"/>
                    </a:lnTo>
                    <a:lnTo>
                      <a:pt x="184" y="60"/>
                    </a:lnTo>
                    <a:lnTo>
                      <a:pt x="182" y="81"/>
                    </a:lnTo>
                    <a:lnTo>
                      <a:pt x="176" y="103"/>
                    </a:lnTo>
                    <a:lnTo>
                      <a:pt x="159" y="132"/>
                    </a:lnTo>
                    <a:lnTo>
                      <a:pt x="134" y="138"/>
                    </a:lnTo>
                    <a:lnTo>
                      <a:pt x="109" y="144"/>
                    </a:lnTo>
                    <a:lnTo>
                      <a:pt x="88" y="146"/>
                    </a:lnTo>
                    <a:lnTo>
                      <a:pt x="67" y="15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0" name="Group 10"/>
            <p:cNvGrpSpPr>
              <a:grpSpLocks/>
            </p:cNvGrpSpPr>
            <p:nvPr/>
          </p:nvGrpSpPr>
          <p:grpSpPr bwMode="auto">
            <a:xfrm>
              <a:off x="917575" y="1014413"/>
              <a:ext cx="1068388" cy="2058987"/>
              <a:chOff x="1050" y="1268"/>
              <a:chExt cx="673" cy="1297"/>
            </a:xfrm>
          </p:grpSpPr>
          <p:sp>
            <p:nvSpPr>
              <p:cNvPr id="57387" name="Freeform 11"/>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8" name="Freeform 12"/>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9" name="Freeform 13"/>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0" name="Freeform 14"/>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1" name="Freeform 15"/>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92" name="Freeform 16"/>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1" name="Group 17"/>
            <p:cNvGrpSpPr>
              <a:grpSpLocks/>
            </p:cNvGrpSpPr>
            <p:nvPr/>
          </p:nvGrpSpPr>
          <p:grpSpPr bwMode="auto">
            <a:xfrm>
              <a:off x="1704975" y="1344613"/>
              <a:ext cx="1068388" cy="2058987"/>
              <a:chOff x="1050" y="1268"/>
              <a:chExt cx="673" cy="1297"/>
            </a:xfrm>
          </p:grpSpPr>
          <p:sp>
            <p:nvSpPr>
              <p:cNvPr id="57381" name="Freeform 18"/>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2" name="Freeform 19"/>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3" name="Freeform 20"/>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4" name="Freeform 21"/>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5" name="Freeform 22"/>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6" name="Freeform 23"/>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2" name="Group 24"/>
            <p:cNvGrpSpPr>
              <a:grpSpLocks/>
            </p:cNvGrpSpPr>
            <p:nvPr/>
          </p:nvGrpSpPr>
          <p:grpSpPr bwMode="auto">
            <a:xfrm>
              <a:off x="2555875" y="1649413"/>
              <a:ext cx="1068388" cy="2058987"/>
              <a:chOff x="1050" y="1268"/>
              <a:chExt cx="673" cy="1297"/>
            </a:xfrm>
          </p:grpSpPr>
          <p:sp>
            <p:nvSpPr>
              <p:cNvPr id="57375" name="Freeform 25"/>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6" name="Freeform 26"/>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7" name="Freeform 27"/>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8" name="Freeform 28"/>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9" name="Freeform 29"/>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80" name="Freeform 30"/>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3" name="Group 31"/>
            <p:cNvGrpSpPr>
              <a:grpSpLocks/>
            </p:cNvGrpSpPr>
            <p:nvPr/>
          </p:nvGrpSpPr>
          <p:grpSpPr bwMode="auto">
            <a:xfrm flipH="1">
              <a:off x="269875" y="3429000"/>
              <a:ext cx="1068388" cy="2058988"/>
              <a:chOff x="1050" y="1268"/>
              <a:chExt cx="673" cy="1297"/>
            </a:xfrm>
          </p:grpSpPr>
          <p:sp>
            <p:nvSpPr>
              <p:cNvPr id="57369" name="Freeform 32"/>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0" name="Freeform 33"/>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1" name="Freeform 34"/>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2" name="Freeform 35"/>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3" name="Freeform 36"/>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74" name="Freeform 37"/>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4" name="Group 38"/>
            <p:cNvGrpSpPr>
              <a:grpSpLocks/>
            </p:cNvGrpSpPr>
            <p:nvPr/>
          </p:nvGrpSpPr>
          <p:grpSpPr bwMode="auto">
            <a:xfrm flipH="1">
              <a:off x="1057275" y="3695700"/>
              <a:ext cx="1068388" cy="2058988"/>
              <a:chOff x="1050" y="1268"/>
              <a:chExt cx="673" cy="1297"/>
            </a:xfrm>
          </p:grpSpPr>
          <p:sp>
            <p:nvSpPr>
              <p:cNvPr id="57363" name="Freeform 39"/>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4" name="Freeform 40"/>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5" name="Freeform 41"/>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6" name="Freeform 42"/>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7" name="Freeform 43"/>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8" name="Freeform 44"/>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grpSp>
          <p:nvGrpSpPr>
            <p:cNvPr id="57355" name="Group 45"/>
            <p:cNvGrpSpPr>
              <a:grpSpLocks/>
            </p:cNvGrpSpPr>
            <p:nvPr/>
          </p:nvGrpSpPr>
          <p:grpSpPr bwMode="auto">
            <a:xfrm flipH="1">
              <a:off x="1984375" y="4064000"/>
              <a:ext cx="1068388" cy="2058988"/>
              <a:chOff x="1050" y="1268"/>
              <a:chExt cx="673" cy="1297"/>
            </a:xfrm>
          </p:grpSpPr>
          <p:sp>
            <p:nvSpPr>
              <p:cNvPr id="57357" name="Freeform 46"/>
              <p:cNvSpPr>
                <a:spLocks/>
              </p:cNvSpPr>
              <p:nvPr/>
            </p:nvSpPr>
            <p:spPr bwMode="auto">
              <a:xfrm>
                <a:off x="1050" y="1371"/>
                <a:ext cx="348" cy="331"/>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58" name="Freeform 47"/>
              <p:cNvSpPr>
                <a:spLocks/>
              </p:cNvSpPr>
              <p:nvPr/>
            </p:nvSpPr>
            <p:spPr bwMode="auto">
              <a:xfrm>
                <a:off x="1327" y="1607"/>
                <a:ext cx="290" cy="48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59" name="Freeform 48"/>
              <p:cNvSpPr>
                <a:spLocks/>
              </p:cNvSpPr>
              <p:nvPr/>
            </p:nvSpPr>
            <p:spPr bwMode="auto">
              <a:xfrm>
                <a:off x="1163" y="1641"/>
                <a:ext cx="238" cy="467"/>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0" name="Freeform 49"/>
              <p:cNvSpPr>
                <a:spLocks/>
              </p:cNvSpPr>
              <p:nvPr/>
            </p:nvSpPr>
            <p:spPr bwMode="auto">
              <a:xfrm>
                <a:off x="1289" y="1268"/>
                <a:ext cx="400" cy="410"/>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1" name="Freeform 50"/>
              <p:cNvSpPr>
                <a:spLocks/>
              </p:cNvSpPr>
              <p:nvPr/>
            </p:nvSpPr>
            <p:spPr bwMode="auto">
              <a:xfrm>
                <a:off x="1495" y="2001"/>
                <a:ext cx="228" cy="535"/>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7362" name="Freeform 51"/>
              <p:cNvSpPr>
                <a:spLocks/>
              </p:cNvSpPr>
              <p:nvPr/>
            </p:nvSpPr>
            <p:spPr bwMode="auto">
              <a:xfrm>
                <a:off x="1345" y="2007"/>
                <a:ext cx="160" cy="558"/>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grpSp>
        <p:sp>
          <p:nvSpPr>
            <p:cNvPr id="57356" name="Line 52"/>
            <p:cNvSpPr>
              <a:spLocks noChangeShapeType="1"/>
            </p:cNvSpPr>
            <p:nvPr/>
          </p:nvSpPr>
          <p:spPr bwMode="auto">
            <a:xfrm>
              <a:off x="584200" y="2933700"/>
              <a:ext cx="2946400" cy="139700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77" dirty="0"/>
            </a:p>
          </p:txBody>
        </p:sp>
      </p:grpSp>
    </p:spTree>
    <p:extLst>
      <p:ext uri="{BB962C8B-B14F-4D97-AF65-F5344CB8AC3E}">
        <p14:creationId xmlns:p14="http://schemas.microsoft.com/office/powerpoint/2010/main" val="8558409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3"/>
          <p:cNvSpPr>
            <a:spLocks noGrp="1" noChangeArrowheads="1"/>
          </p:cNvSpPr>
          <p:nvPr>
            <p:ph sz="half" idx="1"/>
          </p:nvPr>
        </p:nvSpPr>
        <p:spPr>
          <a:xfrm>
            <a:off x="6413515" y="1641031"/>
            <a:ext cx="4796058" cy="3941592"/>
          </a:xfrm>
        </p:spPr>
        <p:txBody>
          <a:bodyPr>
            <a:normAutofit fontScale="92500" lnSpcReduction="10000"/>
          </a:bodyPr>
          <a:lstStyle/>
          <a:p>
            <a:pPr algn="ctr">
              <a:buFont typeface="Symbol" charset="0"/>
              <a:buNone/>
            </a:pPr>
            <a:endParaRPr lang="en-GB" sz="2585" b="1" dirty="0">
              <a:latin typeface="Arial" charset="0"/>
            </a:endParaRPr>
          </a:p>
          <a:p>
            <a:pPr algn="ctr">
              <a:buFont typeface="Symbol" charset="0"/>
              <a:buNone/>
            </a:pPr>
            <a:endParaRPr lang="en-GB" sz="2585" b="1" dirty="0">
              <a:latin typeface="Arial" charset="0"/>
            </a:endParaRPr>
          </a:p>
          <a:p>
            <a:pPr algn="ctr">
              <a:buFont typeface="Symbol" charset="0"/>
              <a:buNone/>
            </a:pPr>
            <a:endParaRPr lang="en-GB" sz="2585" b="1" dirty="0">
              <a:latin typeface="Arial" charset="0"/>
            </a:endParaRPr>
          </a:p>
          <a:p>
            <a:pPr algn="ctr">
              <a:buFont typeface="Symbol" charset="0"/>
              <a:buNone/>
            </a:pPr>
            <a:endParaRPr lang="en-GB" sz="2585" b="1" dirty="0">
              <a:latin typeface="Arial" charset="0"/>
            </a:endParaRPr>
          </a:p>
          <a:p>
            <a:pPr algn="ctr">
              <a:buFont typeface="Symbol" charset="0"/>
              <a:buNone/>
            </a:pPr>
            <a:endParaRPr lang="en-GB" sz="2585" b="1" dirty="0">
              <a:latin typeface="Arial" charset="0"/>
            </a:endParaRPr>
          </a:p>
          <a:p>
            <a:pPr algn="ctr">
              <a:buFont typeface="Symbol" charset="0"/>
              <a:buNone/>
            </a:pPr>
            <a:r>
              <a:rPr lang="en-GB" sz="2585" b="1" dirty="0">
                <a:latin typeface="Arial" charset="0"/>
              </a:rPr>
              <a:t>.. and is why </a:t>
            </a:r>
          </a:p>
          <a:p>
            <a:pPr algn="ctr">
              <a:buFont typeface="Symbol" charset="0"/>
              <a:buNone/>
            </a:pPr>
            <a:r>
              <a:rPr lang="en-GB" sz="2585" b="1" dirty="0">
                <a:latin typeface="Arial" charset="0"/>
              </a:rPr>
              <a:t>Systems Engineering</a:t>
            </a:r>
          </a:p>
          <a:p>
            <a:pPr algn="ctr">
              <a:buFont typeface="Symbol" charset="0"/>
              <a:buNone/>
            </a:pPr>
            <a:r>
              <a:rPr lang="en-GB" sz="2585" b="1" dirty="0">
                <a:latin typeface="Arial" charset="0"/>
              </a:rPr>
              <a:t>is absolutely essential </a:t>
            </a:r>
            <a:endParaRPr lang="en-US" sz="2585" b="1" dirty="0">
              <a:latin typeface="Arial" charset="0"/>
            </a:endParaRPr>
          </a:p>
        </p:txBody>
      </p:sp>
      <p:sp>
        <p:nvSpPr>
          <p:cNvPr id="3" name="Content Placeholder 2"/>
          <p:cNvSpPr>
            <a:spLocks noGrp="1"/>
          </p:cNvSpPr>
          <p:nvPr>
            <p:ph sz="half" idx="2"/>
          </p:nvPr>
        </p:nvSpPr>
        <p:spPr>
          <a:xfrm>
            <a:off x="6631338" y="851582"/>
            <a:ext cx="4655736" cy="1151084"/>
          </a:xfrm>
        </p:spPr>
        <p:txBody>
          <a:bodyPr>
            <a:normAutofit fontScale="92500" lnSpcReduction="10000"/>
          </a:bodyPr>
          <a:lstStyle/>
          <a:p>
            <a:pPr marL="0" indent="0" algn="ctr">
              <a:buNone/>
            </a:pPr>
            <a:r>
              <a:rPr lang="en-GB" b="1" dirty="0">
                <a:latin typeface="Arial" charset="0"/>
              </a:rPr>
              <a:t>The </a:t>
            </a:r>
            <a:r>
              <a:rPr lang="ja-JP" altLang="en-GB" b="1" dirty="0">
                <a:latin typeface="Arial" charset="0"/>
              </a:rPr>
              <a:t>“</a:t>
            </a:r>
            <a:r>
              <a:rPr lang="en-GB" altLang="ja-JP" b="1" dirty="0">
                <a:latin typeface="Arial" charset="0"/>
              </a:rPr>
              <a:t>helium</a:t>
            </a:r>
            <a:r>
              <a:rPr lang="ja-JP" altLang="en-GB" b="1" dirty="0">
                <a:latin typeface="Arial" charset="0"/>
              </a:rPr>
              <a:t>”</a:t>
            </a:r>
            <a:r>
              <a:rPr lang="en-GB" altLang="ja-JP" b="1" dirty="0">
                <a:latin typeface="Arial" charset="0"/>
              </a:rPr>
              <a:t> tube exercise illustrates what is called</a:t>
            </a:r>
          </a:p>
          <a:p>
            <a:pPr marL="0" indent="0">
              <a:buNone/>
            </a:pPr>
            <a:endParaRPr lang="en-US" dirty="0"/>
          </a:p>
        </p:txBody>
      </p:sp>
      <p:sp>
        <p:nvSpPr>
          <p:cNvPr id="2" name="Slide Number Placeholder 1">
            <a:extLst>
              <a:ext uri="{FF2B5EF4-FFF2-40B4-BE49-F238E27FC236}">
                <a16:creationId xmlns:a16="http://schemas.microsoft.com/office/drawing/2014/main" id="{B6B27B68-8D9E-454C-BCB3-0DCD3DFABA46}"/>
              </a:ext>
            </a:extLst>
          </p:cNvPr>
          <p:cNvSpPr>
            <a:spLocks noGrp="1"/>
          </p:cNvSpPr>
          <p:nvPr>
            <p:ph type="sldNum" sz="quarter" idx="12"/>
          </p:nvPr>
        </p:nvSpPr>
        <p:spPr/>
        <p:txBody>
          <a:bodyPr/>
          <a:lstStyle/>
          <a:p>
            <a:fld id="{F4F9FF90-F6DE-AE48-BAC3-E33B8D6603EA}" type="slidenum">
              <a:rPr lang="en-US" smtClean="0"/>
              <a:t>24</a:t>
            </a:fld>
            <a:endParaRPr lang="en-US" dirty="0"/>
          </a:p>
        </p:txBody>
      </p:sp>
      <p:sp>
        <p:nvSpPr>
          <p:cNvPr id="25602" name="Text Box 4"/>
          <p:cNvSpPr txBox="1">
            <a:spLocks noChangeArrowheads="1"/>
          </p:cNvSpPr>
          <p:nvPr/>
        </p:nvSpPr>
        <p:spPr bwMode="auto">
          <a:xfrm>
            <a:off x="7328982" y="2088823"/>
            <a:ext cx="3367622" cy="1448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defRPr/>
            </a:pPr>
            <a:r>
              <a:rPr lang="en-GB" sz="4431" dirty="0">
                <a:solidFill>
                  <a:srgbClr val="CC3300"/>
                </a:solidFill>
                <a:latin typeface="Arial Black" charset="0"/>
              </a:rPr>
              <a:t>Emergent </a:t>
            </a:r>
          </a:p>
          <a:p>
            <a:pPr eaLnBrk="1" hangingPunct="1">
              <a:defRPr/>
            </a:pPr>
            <a:r>
              <a:rPr lang="en-GB" sz="4431" dirty="0">
                <a:solidFill>
                  <a:srgbClr val="CC3300"/>
                </a:solidFill>
                <a:latin typeface="Arial Black" charset="0"/>
              </a:rPr>
              <a:t>Behaviour</a:t>
            </a:r>
            <a:endParaRPr lang="en-US" sz="4431" dirty="0">
              <a:solidFill>
                <a:srgbClr val="CC3300"/>
              </a:solidFill>
              <a:latin typeface="Arial Black" charset="0"/>
            </a:endParaRPr>
          </a:p>
        </p:txBody>
      </p:sp>
      <p:sp>
        <p:nvSpPr>
          <p:cNvPr id="6" name="TextBox 5"/>
          <p:cNvSpPr txBox="1">
            <a:spLocks noChangeArrowheads="1"/>
          </p:cNvSpPr>
          <p:nvPr/>
        </p:nvSpPr>
        <p:spPr bwMode="auto">
          <a:xfrm>
            <a:off x="2409835" y="5782174"/>
            <a:ext cx="6602958" cy="823866"/>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lIns="84376" tIns="42189" rIns="84376" bIns="42189">
            <a:spAutoFit/>
          </a:bodyPr>
          <a:lstStyle/>
          <a:p>
            <a:pPr>
              <a:defRPr/>
            </a:pPr>
            <a:r>
              <a:rPr lang="en-GB" sz="1292" dirty="0"/>
              <a:t>Note</a:t>
            </a:r>
            <a:r>
              <a:rPr lang="en-GB" sz="1600" dirty="0"/>
              <a:t>:  1. Changing a person (component) would have little effect</a:t>
            </a:r>
          </a:p>
          <a:p>
            <a:pPr>
              <a:defRPr/>
            </a:pPr>
            <a:r>
              <a:rPr lang="en-GB" sz="1600" dirty="0"/>
              <a:t>	2. Rhetoric will have little effect</a:t>
            </a:r>
          </a:p>
          <a:p>
            <a:pPr>
              <a:defRPr/>
            </a:pPr>
            <a:r>
              <a:rPr lang="en-GB" sz="1600" dirty="0"/>
              <a:t>	3. Organization of the team (components) has the biggest effect</a:t>
            </a:r>
            <a:r>
              <a:rPr lang="en-GB" sz="1292" dirty="0"/>
              <a:t>  </a:t>
            </a:r>
          </a:p>
        </p:txBody>
      </p:sp>
      <p:sp>
        <p:nvSpPr>
          <p:cNvPr id="47" name="Freeform 11"/>
          <p:cNvSpPr>
            <a:spLocks/>
          </p:cNvSpPr>
          <p:nvPr/>
        </p:nvSpPr>
        <p:spPr bwMode="auto">
          <a:xfrm rot="5400000">
            <a:off x="2757869" y="1639286"/>
            <a:ext cx="411944" cy="404992"/>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8" name="Freeform 12"/>
          <p:cNvSpPr>
            <a:spLocks/>
          </p:cNvSpPr>
          <p:nvPr/>
        </p:nvSpPr>
        <p:spPr bwMode="auto">
          <a:xfrm>
            <a:off x="3085758" y="1928054"/>
            <a:ext cx="343287" cy="587299"/>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9" name="Freeform 13"/>
          <p:cNvSpPr>
            <a:spLocks/>
          </p:cNvSpPr>
          <p:nvPr/>
        </p:nvSpPr>
        <p:spPr bwMode="auto">
          <a:xfrm>
            <a:off x="2891633" y="1969631"/>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0" name="Freeform 14"/>
          <p:cNvSpPr>
            <a:spLocks/>
          </p:cNvSpPr>
          <p:nvPr/>
        </p:nvSpPr>
        <p:spPr bwMode="auto">
          <a:xfrm>
            <a:off x="3040786" y="1513250"/>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1" name="Freeform 15"/>
          <p:cNvSpPr>
            <a:spLocks/>
          </p:cNvSpPr>
          <p:nvPr/>
        </p:nvSpPr>
        <p:spPr bwMode="auto">
          <a:xfrm>
            <a:off x="3284627" y="2410105"/>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52" name="Freeform 16"/>
          <p:cNvSpPr>
            <a:spLocks/>
          </p:cNvSpPr>
          <p:nvPr/>
        </p:nvSpPr>
        <p:spPr bwMode="auto">
          <a:xfrm>
            <a:off x="3107062" y="2417469"/>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1" name="Freeform 18"/>
          <p:cNvSpPr>
            <a:spLocks/>
          </p:cNvSpPr>
          <p:nvPr/>
        </p:nvSpPr>
        <p:spPr bwMode="auto">
          <a:xfrm rot="5122837">
            <a:off x="3377271" y="1840001"/>
            <a:ext cx="411944" cy="404992"/>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2" name="Freeform 19"/>
          <p:cNvSpPr>
            <a:spLocks/>
          </p:cNvSpPr>
          <p:nvPr/>
        </p:nvSpPr>
        <p:spPr bwMode="auto">
          <a:xfrm>
            <a:off x="3672894" y="2182550"/>
            <a:ext cx="343287" cy="587299"/>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3" name="Freeform 20"/>
          <p:cNvSpPr>
            <a:spLocks/>
          </p:cNvSpPr>
          <p:nvPr/>
        </p:nvSpPr>
        <p:spPr bwMode="auto">
          <a:xfrm>
            <a:off x="3478772" y="2224127"/>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4" name="Freeform 21"/>
          <p:cNvSpPr>
            <a:spLocks/>
          </p:cNvSpPr>
          <p:nvPr/>
        </p:nvSpPr>
        <p:spPr bwMode="auto">
          <a:xfrm>
            <a:off x="3627924" y="1767746"/>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5" name="Freeform 22"/>
          <p:cNvSpPr>
            <a:spLocks/>
          </p:cNvSpPr>
          <p:nvPr/>
        </p:nvSpPr>
        <p:spPr bwMode="auto">
          <a:xfrm>
            <a:off x="3871763" y="2664601"/>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6" name="Freeform 23"/>
          <p:cNvSpPr>
            <a:spLocks/>
          </p:cNvSpPr>
          <p:nvPr/>
        </p:nvSpPr>
        <p:spPr bwMode="auto">
          <a:xfrm>
            <a:off x="3694201" y="2671965"/>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5" name="Freeform 25"/>
          <p:cNvSpPr>
            <a:spLocks/>
          </p:cNvSpPr>
          <p:nvPr/>
        </p:nvSpPr>
        <p:spPr bwMode="auto">
          <a:xfrm rot="5114987">
            <a:off x="4022514" y="2064174"/>
            <a:ext cx="411944" cy="404992"/>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6" name="Freeform 26"/>
          <p:cNvSpPr>
            <a:spLocks/>
          </p:cNvSpPr>
          <p:nvPr/>
        </p:nvSpPr>
        <p:spPr bwMode="auto">
          <a:xfrm>
            <a:off x="4328891" y="2417470"/>
            <a:ext cx="343287" cy="587299"/>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7" name="Freeform 27"/>
          <p:cNvSpPr>
            <a:spLocks/>
          </p:cNvSpPr>
          <p:nvPr/>
        </p:nvSpPr>
        <p:spPr bwMode="auto">
          <a:xfrm>
            <a:off x="4134769" y="2459047"/>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8" name="Freeform 28"/>
          <p:cNvSpPr>
            <a:spLocks/>
          </p:cNvSpPr>
          <p:nvPr/>
        </p:nvSpPr>
        <p:spPr bwMode="auto">
          <a:xfrm>
            <a:off x="4283921" y="2002666"/>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9" name="Freeform 29"/>
          <p:cNvSpPr>
            <a:spLocks/>
          </p:cNvSpPr>
          <p:nvPr/>
        </p:nvSpPr>
        <p:spPr bwMode="auto">
          <a:xfrm>
            <a:off x="4527760" y="2899521"/>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40" name="Freeform 30"/>
          <p:cNvSpPr>
            <a:spLocks/>
          </p:cNvSpPr>
          <p:nvPr/>
        </p:nvSpPr>
        <p:spPr bwMode="auto">
          <a:xfrm>
            <a:off x="4350202" y="2906885"/>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9" name="Freeform 32"/>
          <p:cNvSpPr>
            <a:spLocks/>
          </p:cNvSpPr>
          <p:nvPr/>
        </p:nvSpPr>
        <p:spPr bwMode="auto">
          <a:xfrm rot="16200000" flipH="1">
            <a:off x="2670374" y="3446514"/>
            <a:ext cx="411944" cy="404993"/>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0" name="Freeform 33"/>
          <p:cNvSpPr>
            <a:spLocks/>
          </p:cNvSpPr>
          <p:nvPr/>
        </p:nvSpPr>
        <p:spPr bwMode="auto">
          <a:xfrm flipH="1">
            <a:off x="2400366" y="3789037"/>
            <a:ext cx="343287" cy="58730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1" name="Freeform 34"/>
          <p:cNvSpPr>
            <a:spLocks/>
          </p:cNvSpPr>
          <p:nvPr/>
        </p:nvSpPr>
        <p:spPr bwMode="auto">
          <a:xfrm flipH="1">
            <a:off x="2656068" y="3830637"/>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2" name="Freeform 35"/>
          <p:cNvSpPr>
            <a:spLocks/>
          </p:cNvSpPr>
          <p:nvPr/>
        </p:nvSpPr>
        <p:spPr bwMode="auto">
          <a:xfrm flipH="1">
            <a:off x="2315148" y="3374256"/>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3" name="Freeform 36"/>
          <p:cNvSpPr>
            <a:spLocks/>
          </p:cNvSpPr>
          <p:nvPr/>
        </p:nvSpPr>
        <p:spPr bwMode="auto">
          <a:xfrm flipH="1">
            <a:off x="2274888" y="4271112"/>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34" name="Freeform 37"/>
          <p:cNvSpPr>
            <a:spLocks/>
          </p:cNvSpPr>
          <p:nvPr/>
        </p:nvSpPr>
        <p:spPr bwMode="auto">
          <a:xfrm flipH="1">
            <a:off x="2532946" y="4278476"/>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3" name="Freeform 39"/>
          <p:cNvSpPr>
            <a:spLocks/>
          </p:cNvSpPr>
          <p:nvPr/>
        </p:nvSpPr>
        <p:spPr bwMode="auto">
          <a:xfrm rot="16499081" flipH="1">
            <a:off x="3246757" y="3684331"/>
            <a:ext cx="411944" cy="404993"/>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4" name="Freeform 40"/>
          <p:cNvSpPr>
            <a:spLocks/>
          </p:cNvSpPr>
          <p:nvPr/>
        </p:nvSpPr>
        <p:spPr bwMode="auto">
          <a:xfrm flipH="1">
            <a:off x="2987505" y="3994592"/>
            <a:ext cx="343287" cy="58730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5" name="Freeform 41"/>
          <p:cNvSpPr>
            <a:spLocks/>
          </p:cNvSpPr>
          <p:nvPr/>
        </p:nvSpPr>
        <p:spPr bwMode="auto">
          <a:xfrm flipH="1">
            <a:off x="3243207" y="4036192"/>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6" name="Freeform 42"/>
          <p:cNvSpPr>
            <a:spLocks/>
          </p:cNvSpPr>
          <p:nvPr/>
        </p:nvSpPr>
        <p:spPr bwMode="auto">
          <a:xfrm flipH="1">
            <a:off x="2902287" y="3579810"/>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7" name="Freeform 43"/>
          <p:cNvSpPr>
            <a:spLocks/>
          </p:cNvSpPr>
          <p:nvPr/>
        </p:nvSpPr>
        <p:spPr bwMode="auto">
          <a:xfrm flipH="1">
            <a:off x="2862027" y="4476667"/>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8" name="Freeform 44"/>
          <p:cNvSpPr>
            <a:spLocks/>
          </p:cNvSpPr>
          <p:nvPr/>
        </p:nvSpPr>
        <p:spPr bwMode="auto">
          <a:xfrm flipH="1">
            <a:off x="3120084" y="4484030"/>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17" name="Freeform 46"/>
          <p:cNvSpPr>
            <a:spLocks/>
          </p:cNvSpPr>
          <p:nvPr/>
        </p:nvSpPr>
        <p:spPr bwMode="auto">
          <a:xfrm rot="16200000" flipH="1">
            <a:off x="3905803" y="3903666"/>
            <a:ext cx="411944" cy="404993"/>
          </a:xfrm>
          <a:custGeom>
            <a:avLst/>
            <a:gdLst>
              <a:gd name="T0" fmla="*/ 114 w 348"/>
              <a:gd name="T1" fmla="*/ 188 h 331"/>
              <a:gd name="T2" fmla="*/ 89 w 348"/>
              <a:gd name="T3" fmla="*/ 145 h 331"/>
              <a:gd name="T4" fmla="*/ 75 w 348"/>
              <a:gd name="T5" fmla="*/ 111 h 331"/>
              <a:gd name="T6" fmla="*/ 69 w 348"/>
              <a:gd name="T7" fmla="*/ 85 h 331"/>
              <a:gd name="T8" fmla="*/ 75 w 348"/>
              <a:gd name="T9" fmla="*/ 53 h 331"/>
              <a:gd name="T10" fmla="*/ 89 w 348"/>
              <a:gd name="T11" fmla="*/ 32 h 331"/>
              <a:gd name="T12" fmla="*/ 112 w 348"/>
              <a:gd name="T13" fmla="*/ 11 h 331"/>
              <a:gd name="T14" fmla="*/ 144 w 348"/>
              <a:gd name="T15" fmla="*/ 4 h 331"/>
              <a:gd name="T16" fmla="*/ 179 w 348"/>
              <a:gd name="T17" fmla="*/ 0 h 331"/>
              <a:gd name="T18" fmla="*/ 219 w 348"/>
              <a:gd name="T19" fmla="*/ 9 h 331"/>
              <a:gd name="T20" fmla="*/ 254 w 348"/>
              <a:gd name="T21" fmla="*/ 21 h 331"/>
              <a:gd name="T22" fmla="*/ 280 w 348"/>
              <a:gd name="T23" fmla="*/ 41 h 331"/>
              <a:gd name="T24" fmla="*/ 305 w 348"/>
              <a:gd name="T25" fmla="*/ 64 h 331"/>
              <a:gd name="T26" fmla="*/ 330 w 348"/>
              <a:gd name="T27" fmla="*/ 101 h 331"/>
              <a:gd name="T28" fmla="*/ 346 w 348"/>
              <a:gd name="T29" fmla="*/ 127 h 331"/>
              <a:gd name="T30" fmla="*/ 348 w 348"/>
              <a:gd name="T31" fmla="*/ 159 h 331"/>
              <a:gd name="T32" fmla="*/ 340 w 348"/>
              <a:gd name="T33" fmla="*/ 191 h 331"/>
              <a:gd name="T34" fmla="*/ 323 w 348"/>
              <a:gd name="T35" fmla="*/ 218 h 331"/>
              <a:gd name="T36" fmla="*/ 305 w 348"/>
              <a:gd name="T37" fmla="*/ 236 h 331"/>
              <a:gd name="T38" fmla="*/ 285 w 348"/>
              <a:gd name="T39" fmla="*/ 251 h 331"/>
              <a:gd name="T40" fmla="*/ 250 w 348"/>
              <a:gd name="T41" fmla="*/ 258 h 331"/>
              <a:gd name="T42" fmla="*/ 219 w 348"/>
              <a:gd name="T43" fmla="*/ 256 h 331"/>
              <a:gd name="T44" fmla="*/ 185 w 348"/>
              <a:gd name="T45" fmla="*/ 247 h 331"/>
              <a:gd name="T46" fmla="*/ 163 w 348"/>
              <a:gd name="T47" fmla="*/ 236 h 331"/>
              <a:gd name="T48" fmla="*/ 138 w 348"/>
              <a:gd name="T49" fmla="*/ 223 h 331"/>
              <a:gd name="T50" fmla="*/ 99 w 348"/>
              <a:gd name="T51" fmla="*/ 263 h 331"/>
              <a:gd name="T52" fmla="*/ 64 w 348"/>
              <a:gd name="T53" fmla="*/ 301 h 331"/>
              <a:gd name="T54" fmla="*/ 52 w 348"/>
              <a:gd name="T55" fmla="*/ 322 h 331"/>
              <a:gd name="T56" fmla="*/ 27 w 348"/>
              <a:gd name="T57" fmla="*/ 331 h 331"/>
              <a:gd name="T58" fmla="*/ 6 w 348"/>
              <a:gd name="T59" fmla="*/ 326 h 331"/>
              <a:gd name="T60" fmla="*/ 0 w 348"/>
              <a:gd name="T61" fmla="*/ 310 h 331"/>
              <a:gd name="T62" fmla="*/ 2 w 348"/>
              <a:gd name="T63" fmla="*/ 290 h 331"/>
              <a:gd name="T64" fmla="*/ 27 w 348"/>
              <a:gd name="T65" fmla="*/ 267 h 331"/>
              <a:gd name="T66" fmla="*/ 75 w 348"/>
              <a:gd name="T67" fmla="*/ 236 h 331"/>
              <a:gd name="T68" fmla="*/ 114 w 348"/>
              <a:gd name="T69" fmla="*/ 188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18" name="Freeform 47"/>
          <p:cNvSpPr>
            <a:spLocks/>
          </p:cNvSpPr>
          <p:nvPr/>
        </p:nvSpPr>
        <p:spPr bwMode="auto">
          <a:xfrm flipH="1">
            <a:off x="3678813" y="4278453"/>
            <a:ext cx="343287" cy="587300"/>
          </a:xfrm>
          <a:custGeom>
            <a:avLst/>
            <a:gdLst>
              <a:gd name="T0" fmla="*/ 25 w 290"/>
              <a:gd name="T1" fmla="*/ 17 h 480"/>
              <a:gd name="T2" fmla="*/ 49 w 290"/>
              <a:gd name="T3" fmla="*/ 4 h 480"/>
              <a:gd name="T4" fmla="*/ 74 w 290"/>
              <a:gd name="T5" fmla="*/ 0 h 480"/>
              <a:gd name="T6" fmla="*/ 104 w 290"/>
              <a:gd name="T7" fmla="*/ 0 h 480"/>
              <a:gd name="T8" fmla="*/ 141 w 290"/>
              <a:gd name="T9" fmla="*/ 11 h 480"/>
              <a:gd name="T10" fmla="*/ 172 w 290"/>
              <a:gd name="T11" fmla="*/ 29 h 480"/>
              <a:gd name="T12" fmla="*/ 203 w 290"/>
              <a:gd name="T13" fmla="*/ 56 h 480"/>
              <a:gd name="T14" fmla="*/ 227 w 290"/>
              <a:gd name="T15" fmla="*/ 90 h 480"/>
              <a:gd name="T16" fmla="*/ 249 w 290"/>
              <a:gd name="T17" fmla="*/ 128 h 480"/>
              <a:gd name="T18" fmla="*/ 271 w 290"/>
              <a:gd name="T19" fmla="*/ 176 h 480"/>
              <a:gd name="T20" fmla="*/ 284 w 290"/>
              <a:gd name="T21" fmla="*/ 218 h 480"/>
              <a:gd name="T22" fmla="*/ 290 w 290"/>
              <a:gd name="T23" fmla="*/ 267 h 480"/>
              <a:gd name="T24" fmla="*/ 290 w 290"/>
              <a:gd name="T25" fmla="*/ 317 h 480"/>
              <a:gd name="T26" fmla="*/ 286 w 290"/>
              <a:gd name="T27" fmla="*/ 359 h 480"/>
              <a:gd name="T28" fmla="*/ 278 w 290"/>
              <a:gd name="T29" fmla="*/ 395 h 480"/>
              <a:gd name="T30" fmla="*/ 265 w 290"/>
              <a:gd name="T31" fmla="*/ 427 h 480"/>
              <a:gd name="T32" fmla="*/ 237 w 290"/>
              <a:gd name="T33" fmla="*/ 450 h 480"/>
              <a:gd name="T34" fmla="*/ 215 w 290"/>
              <a:gd name="T35" fmla="*/ 468 h 480"/>
              <a:gd name="T36" fmla="*/ 172 w 290"/>
              <a:gd name="T37" fmla="*/ 480 h 480"/>
              <a:gd name="T38" fmla="*/ 131 w 290"/>
              <a:gd name="T39" fmla="*/ 476 h 480"/>
              <a:gd name="T40" fmla="*/ 106 w 290"/>
              <a:gd name="T41" fmla="*/ 464 h 480"/>
              <a:gd name="T42" fmla="*/ 85 w 290"/>
              <a:gd name="T43" fmla="*/ 431 h 480"/>
              <a:gd name="T44" fmla="*/ 66 w 290"/>
              <a:gd name="T45" fmla="*/ 397 h 480"/>
              <a:gd name="T46" fmla="*/ 56 w 290"/>
              <a:gd name="T47" fmla="*/ 353 h 480"/>
              <a:gd name="T48" fmla="*/ 66 w 290"/>
              <a:gd name="T49" fmla="*/ 297 h 480"/>
              <a:gd name="T50" fmla="*/ 79 w 290"/>
              <a:gd name="T51" fmla="*/ 261 h 480"/>
              <a:gd name="T52" fmla="*/ 85 w 290"/>
              <a:gd name="T53" fmla="*/ 226 h 480"/>
              <a:gd name="T54" fmla="*/ 81 w 290"/>
              <a:gd name="T55" fmla="*/ 196 h 480"/>
              <a:gd name="T56" fmla="*/ 68 w 290"/>
              <a:gd name="T57" fmla="*/ 166 h 480"/>
              <a:gd name="T58" fmla="*/ 43 w 290"/>
              <a:gd name="T59" fmla="*/ 140 h 480"/>
              <a:gd name="T60" fmla="*/ 23 w 290"/>
              <a:gd name="T61" fmla="*/ 126 h 480"/>
              <a:gd name="T62" fmla="*/ 6 w 290"/>
              <a:gd name="T63" fmla="*/ 104 h 480"/>
              <a:gd name="T64" fmla="*/ 0 w 290"/>
              <a:gd name="T65" fmla="*/ 78 h 480"/>
              <a:gd name="T66" fmla="*/ 0 w 290"/>
              <a:gd name="T67" fmla="*/ 56 h 480"/>
              <a:gd name="T68" fmla="*/ 10 w 290"/>
              <a:gd name="T69" fmla="*/ 35 h 480"/>
              <a:gd name="T70" fmla="*/ 25 w 290"/>
              <a:gd name="T71" fmla="*/ 1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19" name="Freeform 48"/>
          <p:cNvSpPr>
            <a:spLocks/>
          </p:cNvSpPr>
          <p:nvPr/>
        </p:nvSpPr>
        <p:spPr bwMode="auto">
          <a:xfrm flipH="1">
            <a:off x="3934515" y="4320053"/>
            <a:ext cx="281731" cy="571394"/>
          </a:xfrm>
          <a:custGeom>
            <a:avLst/>
            <a:gdLst>
              <a:gd name="T0" fmla="*/ 128 w 238"/>
              <a:gd name="T1" fmla="*/ 67 h 467"/>
              <a:gd name="T2" fmla="*/ 165 w 238"/>
              <a:gd name="T3" fmla="*/ 20 h 467"/>
              <a:gd name="T4" fmla="*/ 194 w 238"/>
              <a:gd name="T5" fmla="*/ 0 h 467"/>
              <a:gd name="T6" fmla="*/ 215 w 238"/>
              <a:gd name="T7" fmla="*/ 14 h 467"/>
              <a:gd name="T8" fmla="*/ 232 w 238"/>
              <a:gd name="T9" fmla="*/ 69 h 467"/>
              <a:gd name="T10" fmla="*/ 221 w 238"/>
              <a:gd name="T11" fmla="*/ 91 h 467"/>
              <a:gd name="T12" fmla="*/ 165 w 238"/>
              <a:gd name="T13" fmla="*/ 111 h 467"/>
              <a:gd name="T14" fmla="*/ 126 w 238"/>
              <a:gd name="T15" fmla="*/ 141 h 467"/>
              <a:gd name="T16" fmla="*/ 77 w 238"/>
              <a:gd name="T17" fmla="*/ 177 h 467"/>
              <a:gd name="T18" fmla="*/ 50 w 238"/>
              <a:gd name="T19" fmla="*/ 208 h 467"/>
              <a:gd name="T20" fmla="*/ 46 w 238"/>
              <a:gd name="T21" fmla="*/ 226 h 467"/>
              <a:gd name="T22" fmla="*/ 58 w 238"/>
              <a:gd name="T23" fmla="*/ 244 h 467"/>
              <a:gd name="T24" fmla="*/ 71 w 238"/>
              <a:gd name="T25" fmla="*/ 262 h 467"/>
              <a:gd name="T26" fmla="*/ 120 w 238"/>
              <a:gd name="T27" fmla="*/ 296 h 467"/>
              <a:gd name="T28" fmla="*/ 165 w 238"/>
              <a:gd name="T29" fmla="*/ 320 h 467"/>
              <a:gd name="T30" fmla="*/ 207 w 238"/>
              <a:gd name="T31" fmla="*/ 330 h 467"/>
              <a:gd name="T32" fmla="*/ 226 w 238"/>
              <a:gd name="T33" fmla="*/ 326 h 467"/>
              <a:gd name="T34" fmla="*/ 234 w 238"/>
              <a:gd name="T35" fmla="*/ 332 h 467"/>
              <a:gd name="T36" fmla="*/ 238 w 238"/>
              <a:gd name="T37" fmla="*/ 348 h 467"/>
              <a:gd name="T38" fmla="*/ 209 w 238"/>
              <a:gd name="T39" fmla="*/ 373 h 467"/>
              <a:gd name="T40" fmla="*/ 188 w 238"/>
              <a:gd name="T41" fmla="*/ 399 h 467"/>
              <a:gd name="T42" fmla="*/ 182 w 238"/>
              <a:gd name="T43" fmla="*/ 430 h 467"/>
              <a:gd name="T44" fmla="*/ 178 w 238"/>
              <a:gd name="T45" fmla="*/ 459 h 467"/>
              <a:gd name="T46" fmla="*/ 159 w 238"/>
              <a:gd name="T47" fmla="*/ 467 h 467"/>
              <a:gd name="T48" fmla="*/ 144 w 238"/>
              <a:gd name="T49" fmla="*/ 459 h 467"/>
              <a:gd name="T50" fmla="*/ 147 w 238"/>
              <a:gd name="T51" fmla="*/ 423 h 467"/>
              <a:gd name="T52" fmla="*/ 159 w 238"/>
              <a:gd name="T53" fmla="*/ 385 h 467"/>
              <a:gd name="T54" fmla="*/ 182 w 238"/>
              <a:gd name="T55" fmla="*/ 351 h 467"/>
              <a:gd name="T56" fmla="*/ 134 w 238"/>
              <a:gd name="T57" fmla="*/ 338 h 467"/>
              <a:gd name="T58" fmla="*/ 82 w 238"/>
              <a:gd name="T59" fmla="*/ 318 h 467"/>
              <a:gd name="T60" fmla="*/ 37 w 238"/>
              <a:gd name="T61" fmla="*/ 289 h 467"/>
              <a:gd name="T62" fmla="*/ 15 w 238"/>
              <a:gd name="T63" fmla="*/ 264 h 467"/>
              <a:gd name="T64" fmla="*/ 0 w 238"/>
              <a:gd name="T65" fmla="*/ 228 h 467"/>
              <a:gd name="T66" fmla="*/ 0 w 238"/>
              <a:gd name="T67" fmla="*/ 208 h 467"/>
              <a:gd name="T68" fmla="*/ 12 w 238"/>
              <a:gd name="T69" fmla="*/ 177 h 467"/>
              <a:gd name="T70" fmla="*/ 44 w 238"/>
              <a:gd name="T71" fmla="*/ 147 h 467"/>
              <a:gd name="T72" fmla="*/ 88 w 238"/>
              <a:gd name="T73" fmla="*/ 109 h 467"/>
              <a:gd name="T74" fmla="*/ 128 w 238"/>
              <a:gd name="T75" fmla="*/ 6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0" name="Freeform 49"/>
          <p:cNvSpPr>
            <a:spLocks/>
          </p:cNvSpPr>
          <p:nvPr/>
        </p:nvSpPr>
        <p:spPr bwMode="auto">
          <a:xfrm flipH="1">
            <a:off x="3593595" y="3863672"/>
            <a:ext cx="473499" cy="501652"/>
          </a:xfrm>
          <a:custGeom>
            <a:avLst/>
            <a:gdLst>
              <a:gd name="T0" fmla="*/ 173 w 400"/>
              <a:gd name="T1" fmla="*/ 361 h 410"/>
              <a:gd name="T2" fmla="*/ 212 w 400"/>
              <a:gd name="T3" fmla="*/ 355 h 410"/>
              <a:gd name="T4" fmla="*/ 266 w 400"/>
              <a:gd name="T5" fmla="*/ 340 h 410"/>
              <a:gd name="T6" fmla="*/ 285 w 400"/>
              <a:gd name="T7" fmla="*/ 333 h 410"/>
              <a:gd name="T8" fmla="*/ 317 w 400"/>
              <a:gd name="T9" fmla="*/ 308 h 410"/>
              <a:gd name="T10" fmla="*/ 344 w 400"/>
              <a:gd name="T11" fmla="*/ 269 h 410"/>
              <a:gd name="T12" fmla="*/ 352 w 400"/>
              <a:gd name="T13" fmla="*/ 248 h 410"/>
              <a:gd name="T14" fmla="*/ 352 w 400"/>
              <a:gd name="T15" fmla="*/ 222 h 410"/>
              <a:gd name="T16" fmla="*/ 306 w 400"/>
              <a:gd name="T17" fmla="*/ 194 h 410"/>
              <a:gd name="T18" fmla="*/ 227 w 400"/>
              <a:gd name="T19" fmla="*/ 157 h 410"/>
              <a:gd name="T20" fmla="*/ 177 w 400"/>
              <a:gd name="T21" fmla="*/ 151 h 410"/>
              <a:gd name="T22" fmla="*/ 144 w 400"/>
              <a:gd name="T23" fmla="*/ 156 h 410"/>
              <a:gd name="T24" fmla="*/ 118 w 400"/>
              <a:gd name="T25" fmla="*/ 168 h 410"/>
              <a:gd name="T26" fmla="*/ 100 w 400"/>
              <a:gd name="T27" fmla="*/ 173 h 410"/>
              <a:gd name="T28" fmla="*/ 83 w 400"/>
              <a:gd name="T29" fmla="*/ 162 h 410"/>
              <a:gd name="T30" fmla="*/ 78 w 400"/>
              <a:gd name="T31" fmla="*/ 146 h 410"/>
              <a:gd name="T32" fmla="*/ 104 w 400"/>
              <a:gd name="T33" fmla="*/ 127 h 410"/>
              <a:gd name="T34" fmla="*/ 129 w 400"/>
              <a:gd name="T35" fmla="*/ 125 h 410"/>
              <a:gd name="T36" fmla="*/ 149 w 400"/>
              <a:gd name="T37" fmla="*/ 120 h 410"/>
              <a:gd name="T38" fmla="*/ 155 w 400"/>
              <a:gd name="T39" fmla="*/ 110 h 410"/>
              <a:gd name="T40" fmla="*/ 149 w 400"/>
              <a:gd name="T41" fmla="*/ 77 h 410"/>
              <a:gd name="T42" fmla="*/ 123 w 400"/>
              <a:gd name="T43" fmla="*/ 55 h 410"/>
              <a:gd name="T44" fmla="*/ 94 w 400"/>
              <a:gd name="T45" fmla="*/ 45 h 410"/>
              <a:gd name="T46" fmla="*/ 61 w 400"/>
              <a:gd name="T47" fmla="*/ 46 h 410"/>
              <a:gd name="T48" fmla="*/ 44 w 400"/>
              <a:gd name="T49" fmla="*/ 55 h 410"/>
              <a:gd name="T50" fmla="*/ 37 w 400"/>
              <a:gd name="T51" fmla="*/ 72 h 410"/>
              <a:gd name="T52" fmla="*/ 39 w 400"/>
              <a:gd name="T53" fmla="*/ 90 h 410"/>
              <a:gd name="T54" fmla="*/ 48 w 400"/>
              <a:gd name="T55" fmla="*/ 102 h 410"/>
              <a:gd name="T56" fmla="*/ 39 w 400"/>
              <a:gd name="T57" fmla="*/ 112 h 410"/>
              <a:gd name="T58" fmla="*/ 20 w 400"/>
              <a:gd name="T59" fmla="*/ 115 h 410"/>
              <a:gd name="T60" fmla="*/ 4 w 400"/>
              <a:gd name="T61" fmla="*/ 100 h 410"/>
              <a:gd name="T62" fmla="*/ 0 w 400"/>
              <a:gd name="T63" fmla="*/ 77 h 410"/>
              <a:gd name="T64" fmla="*/ 9 w 400"/>
              <a:gd name="T65" fmla="*/ 45 h 410"/>
              <a:gd name="T66" fmla="*/ 28 w 400"/>
              <a:gd name="T67" fmla="*/ 31 h 410"/>
              <a:gd name="T68" fmla="*/ 44 w 400"/>
              <a:gd name="T69" fmla="*/ 13 h 410"/>
              <a:gd name="T70" fmla="*/ 76 w 400"/>
              <a:gd name="T71" fmla="*/ 5 h 410"/>
              <a:gd name="T72" fmla="*/ 104 w 400"/>
              <a:gd name="T73" fmla="*/ 0 h 410"/>
              <a:gd name="T74" fmla="*/ 118 w 400"/>
              <a:gd name="T75" fmla="*/ 0 h 410"/>
              <a:gd name="T76" fmla="*/ 140 w 400"/>
              <a:gd name="T77" fmla="*/ 19 h 410"/>
              <a:gd name="T78" fmla="*/ 160 w 400"/>
              <a:gd name="T79" fmla="*/ 41 h 410"/>
              <a:gd name="T80" fmla="*/ 194 w 400"/>
              <a:gd name="T81" fmla="*/ 80 h 410"/>
              <a:gd name="T82" fmla="*/ 223 w 400"/>
              <a:gd name="T83" fmla="*/ 117 h 410"/>
              <a:gd name="T84" fmla="*/ 268 w 400"/>
              <a:gd name="T85" fmla="*/ 142 h 410"/>
              <a:gd name="T86" fmla="*/ 313 w 400"/>
              <a:gd name="T87" fmla="*/ 162 h 410"/>
              <a:gd name="T88" fmla="*/ 363 w 400"/>
              <a:gd name="T89" fmla="*/ 187 h 410"/>
              <a:gd name="T90" fmla="*/ 391 w 400"/>
              <a:gd name="T91" fmla="*/ 197 h 410"/>
              <a:gd name="T92" fmla="*/ 400 w 400"/>
              <a:gd name="T93" fmla="*/ 209 h 410"/>
              <a:gd name="T94" fmla="*/ 396 w 400"/>
              <a:gd name="T95" fmla="*/ 253 h 410"/>
              <a:gd name="T96" fmla="*/ 383 w 400"/>
              <a:gd name="T97" fmla="*/ 293 h 410"/>
              <a:gd name="T98" fmla="*/ 361 w 400"/>
              <a:gd name="T99" fmla="*/ 323 h 410"/>
              <a:gd name="T100" fmla="*/ 324 w 400"/>
              <a:gd name="T101" fmla="*/ 361 h 410"/>
              <a:gd name="T102" fmla="*/ 271 w 400"/>
              <a:gd name="T103" fmla="*/ 390 h 410"/>
              <a:gd name="T104" fmla="*/ 201 w 400"/>
              <a:gd name="T105" fmla="*/ 410 h 410"/>
              <a:gd name="T106" fmla="*/ 168 w 400"/>
              <a:gd name="T107" fmla="*/ 407 h 410"/>
              <a:gd name="T108" fmla="*/ 144 w 400"/>
              <a:gd name="T109" fmla="*/ 390 h 410"/>
              <a:gd name="T110" fmla="*/ 140 w 400"/>
              <a:gd name="T111" fmla="*/ 370 h 410"/>
              <a:gd name="T112" fmla="*/ 173 w 400"/>
              <a:gd name="T113" fmla="*/ 361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1" name="Freeform 50"/>
          <p:cNvSpPr>
            <a:spLocks/>
          </p:cNvSpPr>
          <p:nvPr/>
        </p:nvSpPr>
        <p:spPr bwMode="auto">
          <a:xfrm flipH="1">
            <a:off x="3553335" y="4760529"/>
            <a:ext cx="269894" cy="654594"/>
          </a:xfrm>
          <a:custGeom>
            <a:avLst/>
            <a:gdLst>
              <a:gd name="T0" fmla="*/ 6 w 228"/>
              <a:gd name="T1" fmla="*/ 49 h 535"/>
              <a:gd name="T2" fmla="*/ 0 w 228"/>
              <a:gd name="T3" fmla="*/ 26 h 535"/>
              <a:gd name="T4" fmla="*/ 23 w 228"/>
              <a:gd name="T5" fmla="*/ 0 h 535"/>
              <a:gd name="T6" fmla="*/ 53 w 228"/>
              <a:gd name="T7" fmla="*/ 2 h 535"/>
              <a:gd name="T8" fmla="*/ 75 w 228"/>
              <a:gd name="T9" fmla="*/ 12 h 535"/>
              <a:gd name="T10" fmla="*/ 100 w 228"/>
              <a:gd name="T11" fmla="*/ 45 h 535"/>
              <a:gd name="T12" fmla="*/ 118 w 228"/>
              <a:gd name="T13" fmla="*/ 112 h 535"/>
              <a:gd name="T14" fmla="*/ 143 w 228"/>
              <a:gd name="T15" fmla="*/ 171 h 535"/>
              <a:gd name="T16" fmla="*/ 165 w 228"/>
              <a:gd name="T17" fmla="*/ 226 h 535"/>
              <a:gd name="T18" fmla="*/ 165 w 228"/>
              <a:gd name="T19" fmla="*/ 257 h 535"/>
              <a:gd name="T20" fmla="*/ 165 w 228"/>
              <a:gd name="T21" fmla="*/ 281 h 535"/>
              <a:gd name="T22" fmla="*/ 153 w 228"/>
              <a:gd name="T23" fmla="*/ 311 h 535"/>
              <a:gd name="T24" fmla="*/ 122 w 228"/>
              <a:gd name="T25" fmla="*/ 372 h 535"/>
              <a:gd name="T26" fmla="*/ 104 w 228"/>
              <a:gd name="T27" fmla="*/ 426 h 535"/>
              <a:gd name="T28" fmla="*/ 98 w 228"/>
              <a:gd name="T29" fmla="*/ 446 h 535"/>
              <a:gd name="T30" fmla="*/ 112 w 228"/>
              <a:gd name="T31" fmla="*/ 462 h 535"/>
              <a:gd name="T32" fmla="*/ 153 w 228"/>
              <a:gd name="T33" fmla="*/ 474 h 535"/>
              <a:gd name="T34" fmla="*/ 204 w 228"/>
              <a:gd name="T35" fmla="*/ 486 h 535"/>
              <a:gd name="T36" fmla="*/ 228 w 228"/>
              <a:gd name="T37" fmla="*/ 499 h 535"/>
              <a:gd name="T38" fmla="*/ 204 w 228"/>
              <a:gd name="T39" fmla="*/ 519 h 535"/>
              <a:gd name="T40" fmla="*/ 159 w 228"/>
              <a:gd name="T41" fmla="*/ 535 h 535"/>
              <a:gd name="T42" fmla="*/ 137 w 228"/>
              <a:gd name="T43" fmla="*/ 529 h 535"/>
              <a:gd name="T44" fmla="*/ 118 w 228"/>
              <a:gd name="T45" fmla="*/ 505 h 535"/>
              <a:gd name="T46" fmla="*/ 87 w 228"/>
              <a:gd name="T47" fmla="*/ 486 h 535"/>
              <a:gd name="T48" fmla="*/ 60 w 228"/>
              <a:gd name="T49" fmla="*/ 486 h 535"/>
              <a:gd name="T50" fmla="*/ 43 w 228"/>
              <a:gd name="T51" fmla="*/ 482 h 535"/>
              <a:gd name="T52" fmla="*/ 35 w 228"/>
              <a:gd name="T53" fmla="*/ 462 h 535"/>
              <a:gd name="T54" fmla="*/ 47 w 228"/>
              <a:gd name="T55" fmla="*/ 440 h 535"/>
              <a:gd name="T56" fmla="*/ 69 w 228"/>
              <a:gd name="T57" fmla="*/ 410 h 535"/>
              <a:gd name="T58" fmla="*/ 87 w 228"/>
              <a:gd name="T59" fmla="*/ 384 h 535"/>
              <a:gd name="T60" fmla="*/ 110 w 228"/>
              <a:gd name="T61" fmla="*/ 324 h 535"/>
              <a:gd name="T62" fmla="*/ 118 w 228"/>
              <a:gd name="T63" fmla="*/ 287 h 535"/>
              <a:gd name="T64" fmla="*/ 122 w 228"/>
              <a:gd name="T65" fmla="*/ 257 h 535"/>
              <a:gd name="T66" fmla="*/ 116 w 228"/>
              <a:gd name="T67" fmla="*/ 226 h 535"/>
              <a:gd name="T68" fmla="*/ 98 w 228"/>
              <a:gd name="T69" fmla="*/ 191 h 535"/>
              <a:gd name="T70" fmla="*/ 67 w 228"/>
              <a:gd name="T71" fmla="*/ 159 h 535"/>
              <a:gd name="T72" fmla="*/ 35 w 228"/>
              <a:gd name="T73" fmla="*/ 106 h 535"/>
              <a:gd name="T74" fmla="*/ 6 w 228"/>
              <a:gd name="T75" fmla="*/ 49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22" name="Freeform 51"/>
          <p:cNvSpPr>
            <a:spLocks/>
          </p:cNvSpPr>
          <p:nvPr/>
        </p:nvSpPr>
        <p:spPr bwMode="auto">
          <a:xfrm flipH="1">
            <a:off x="3811392" y="4767892"/>
            <a:ext cx="189400" cy="682736"/>
          </a:xfrm>
          <a:custGeom>
            <a:avLst/>
            <a:gdLst>
              <a:gd name="T0" fmla="*/ 64 w 160"/>
              <a:gd name="T1" fmla="*/ 138 h 558"/>
              <a:gd name="T2" fmla="*/ 83 w 160"/>
              <a:gd name="T3" fmla="*/ 61 h 558"/>
              <a:gd name="T4" fmla="*/ 95 w 160"/>
              <a:gd name="T5" fmla="*/ 12 h 558"/>
              <a:gd name="T6" fmla="*/ 116 w 160"/>
              <a:gd name="T7" fmla="*/ 0 h 558"/>
              <a:gd name="T8" fmla="*/ 145 w 160"/>
              <a:gd name="T9" fmla="*/ 4 h 558"/>
              <a:gd name="T10" fmla="*/ 160 w 160"/>
              <a:gd name="T11" fmla="*/ 34 h 558"/>
              <a:gd name="T12" fmla="*/ 147 w 160"/>
              <a:gd name="T13" fmla="*/ 71 h 558"/>
              <a:gd name="T14" fmla="*/ 133 w 160"/>
              <a:gd name="T15" fmla="*/ 138 h 558"/>
              <a:gd name="T16" fmla="*/ 114 w 160"/>
              <a:gd name="T17" fmla="*/ 213 h 558"/>
              <a:gd name="T18" fmla="*/ 108 w 160"/>
              <a:gd name="T19" fmla="*/ 266 h 558"/>
              <a:gd name="T20" fmla="*/ 108 w 160"/>
              <a:gd name="T21" fmla="*/ 339 h 558"/>
              <a:gd name="T22" fmla="*/ 116 w 160"/>
              <a:gd name="T23" fmla="*/ 400 h 558"/>
              <a:gd name="T24" fmla="*/ 122 w 160"/>
              <a:gd name="T25" fmla="*/ 459 h 558"/>
              <a:gd name="T26" fmla="*/ 129 w 160"/>
              <a:gd name="T27" fmla="*/ 477 h 558"/>
              <a:gd name="T28" fmla="*/ 120 w 160"/>
              <a:gd name="T29" fmla="*/ 489 h 558"/>
              <a:gd name="T30" fmla="*/ 95 w 160"/>
              <a:gd name="T31" fmla="*/ 501 h 558"/>
              <a:gd name="T32" fmla="*/ 72 w 160"/>
              <a:gd name="T33" fmla="*/ 528 h 558"/>
              <a:gd name="T34" fmla="*/ 60 w 160"/>
              <a:gd name="T35" fmla="*/ 556 h 558"/>
              <a:gd name="T36" fmla="*/ 38 w 160"/>
              <a:gd name="T37" fmla="*/ 558 h 558"/>
              <a:gd name="T38" fmla="*/ 0 w 160"/>
              <a:gd name="T39" fmla="*/ 540 h 558"/>
              <a:gd name="T40" fmla="*/ 6 w 160"/>
              <a:gd name="T41" fmla="*/ 522 h 558"/>
              <a:gd name="T42" fmla="*/ 27 w 160"/>
              <a:gd name="T43" fmla="*/ 508 h 558"/>
              <a:gd name="T44" fmla="*/ 66 w 160"/>
              <a:gd name="T45" fmla="*/ 477 h 558"/>
              <a:gd name="T46" fmla="*/ 85 w 160"/>
              <a:gd name="T47" fmla="*/ 461 h 558"/>
              <a:gd name="T48" fmla="*/ 95 w 160"/>
              <a:gd name="T49" fmla="*/ 441 h 558"/>
              <a:gd name="T50" fmla="*/ 95 w 160"/>
              <a:gd name="T51" fmla="*/ 400 h 558"/>
              <a:gd name="T52" fmla="*/ 83 w 160"/>
              <a:gd name="T53" fmla="*/ 337 h 558"/>
              <a:gd name="T54" fmla="*/ 70 w 160"/>
              <a:gd name="T55" fmla="*/ 281 h 558"/>
              <a:gd name="T56" fmla="*/ 64 w 160"/>
              <a:gd name="T57" fmla="*/ 229 h 558"/>
              <a:gd name="T58" fmla="*/ 60 w 160"/>
              <a:gd name="T59" fmla="*/ 189 h 558"/>
              <a:gd name="T60" fmla="*/ 64 w 160"/>
              <a:gd name="T61" fmla="*/ 138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sz="1477" dirty="0"/>
          </a:p>
        </p:txBody>
      </p:sp>
      <p:sp>
        <p:nvSpPr>
          <p:cNvPr id="16" name="Line 52"/>
          <p:cNvSpPr>
            <a:spLocks noChangeShapeType="1"/>
          </p:cNvSpPr>
          <p:nvPr/>
        </p:nvSpPr>
        <p:spPr bwMode="auto">
          <a:xfrm>
            <a:off x="2304936" y="2841969"/>
            <a:ext cx="2197034" cy="1076717"/>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US" sz="1477" dirty="0"/>
          </a:p>
        </p:txBody>
      </p:sp>
    </p:spTree>
    <p:extLst>
      <p:ext uri="{BB962C8B-B14F-4D97-AF65-F5344CB8AC3E}">
        <p14:creationId xmlns:p14="http://schemas.microsoft.com/office/powerpoint/2010/main" val="25029546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0" presetClass="path" presetSubtype="0" accel="50000" decel="50000" fill="hold" grpId="0" nodeType="clickEffect">
                                  <p:stCondLst>
                                    <p:cond delay="0"/>
                                  </p:stCondLst>
                                  <p:childTnLst>
                                    <p:animMotion origin="layout" path="M 5.75505E-6 3.04881E-6 L 0.00818 -0.3412 " pathEditMode="relative" ptsTypes="AA">
                                      <p:cBhvr>
                                        <p:cTn id="6" dur="2000" fill="hold"/>
                                        <p:tgtEl>
                                          <p:spTgt spid="16"/>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73FD6EF-A088-4245-BDD5-D7C510927B82}"/>
              </a:ext>
            </a:extLst>
          </p:cNvPr>
          <p:cNvSpPr>
            <a:spLocks noGrp="1"/>
          </p:cNvSpPr>
          <p:nvPr>
            <p:ph type="sldNum" sz="quarter" idx="15"/>
          </p:nvPr>
        </p:nvSpPr>
        <p:spPr/>
        <p:txBody>
          <a:bodyPr/>
          <a:lstStyle/>
          <a:p>
            <a:fld id="{C22618A1-DFED-413B-BF04-637AA2483EFF}" type="slidenum">
              <a:rPr lang="en-GB" smtClean="0"/>
              <a:pPr/>
              <a:t>25</a:t>
            </a:fld>
            <a:endParaRPr lang="en-GB" dirty="0"/>
          </a:p>
        </p:txBody>
      </p:sp>
      <p:sp>
        <p:nvSpPr>
          <p:cNvPr id="887811" name="Rectangle 3"/>
          <p:cNvSpPr>
            <a:spLocks noGrp="1" noChangeArrowheads="1"/>
          </p:cNvSpPr>
          <p:nvPr>
            <p:ph sz="quarter" idx="16"/>
          </p:nvPr>
        </p:nvSpPr>
        <p:spPr>
          <a:xfrm>
            <a:off x="6835724" y="1449996"/>
            <a:ext cx="5073510" cy="3958007"/>
          </a:xfrm>
        </p:spPr>
        <p:txBody>
          <a:bodyPr>
            <a:normAutofit fontScale="92500" lnSpcReduction="20000"/>
          </a:bodyPr>
          <a:lstStyle/>
          <a:p>
            <a:r>
              <a:rPr lang="en-GB" sz="2600" dirty="0"/>
              <a:t>Same people who did the “Helium” tube exercise</a:t>
            </a:r>
          </a:p>
          <a:p>
            <a:r>
              <a:rPr lang="en-GB" sz="2600" dirty="0"/>
              <a:t>Organize yourselves into two equal groups</a:t>
            </a:r>
          </a:p>
          <a:p>
            <a:r>
              <a:rPr lang="en-GB" sz="2600" dirty="0"/>
              <a:t>Each group should form a “star” with their fingers touching</a:t>
            </a:r>
          </a:p>
          <a:p>
            <a:r>
              <a:rPr lang="en-GB" sz="2600" dirty="0"/>
              <a:t>Keeping the finger in constant contact with the underside of the tube lower it to the ground </a:t>
            </a:r>
          </a:p>
          <a:p>
            <a:endParaRPr lang="en-GB" sz="2600" dirty="0"/>
          </a:p>
          <a:p>
            <a:r>
              <a:rPr lang="en-GB" sz="2600" dirty="0"/>
              <a:t>Time 2 minutes</a:t>
            </a:r>
          </a:p>
          <a:p>
            <a:endParaRPr lang="en-GB" dirty="0"/>
          </a:p>
          <a:p>
            <a:endParaRPr lang="en-GB" dirty="0"/>
          </a:p>
        </p:txBody>
      </p:sp>
      <p:sp>
        <p:nvSpPr>
          <p:cNvPr id="887810" name="Rectangle 2"/>
          <p:cNvSpPr>
            <a:spLocks noGrp="1" noChangeArrowheads="1"/>
          </p:cNvSpPr>
          <p:nvPr>
            <p:ph type="title"/>
          </p:nvPr>
        </p:nvSpPr>
        <p:spPr/>
        <p:txBody>
          <a:bodyPr/>
          <a:lstStyle/>
          <a:p>
            <a:r>
              <a:rPr lang="en-GB"/>
              <a:t>Exercise</a:t>
            </a:r>
            <a:endParaRPr lang="en-GB" dirty="0"/>
          </a:p>
        </p:txBody>
      </p:sp>
      <p:sp>
        <p:nvSpPr>
          <p:cNvPr id="887860" name="Line 52"/>
          <p:cNvSpPr>
            <a:spLocks noChangeShapeType="1"/>
          </p:cNvSpPr>
          <p:nvPr/>
        </p:nvSpPr>
        <p:spPr bwMode="auto">
          <a:xfrm>
            <a:off x="2999657" y="2498435"/>
            <a:ext cx="1944216" cy="2625522"/>
          </a:xfrm>
          <a:prstGeom prst="line">
            <a:avLst/>
          </a:prstGeom>
          <a:noFill/>
          <a:ln w="57150">
            <a:solidFill>
              <a:schemeClr val="tx1"/>
            </a:solidFill>
            <a:round/>
            <a:headEnd/>
            <a:tailEnd/>
          </a:ln>
          <a:effectLst/>
        </p:spPr>
        <p:txBody>
          <a:bodyPr/>
          <a:lstStyle/>
          <a:p>
            <a:endParaRPr lang="en-GB" sz="1477" dirty="0"/>
          </a:p>
        </p:txBody>
      </p:sp>
      <p:pic>
        <p:nvPicPr>
          <p:cNvPr id="10" name="Picture 9"/>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071664" y="1933450"/>
            <a:ext cx="1332148" cy="1829341"/>
          </a:xfrm>
          <a:prstGeom prst="rect">
            <a:avLst/>
          </a:prstGeom>
        </p:spPr>
      </p:pic>
      <p:pic>
        <p:nvPicPr>
          <p:cNvPr id="54" name="Picture 53"/>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631506" y="1933450"/>
            <a:ext cx="1440160" cy="1829341"/>
          </a:xfrm>
          <a:prstGeom prst="rect">
            <a:avLst/>
          </a:prstGeom>
        </p:spPr>
      </p:pic>
      <p:pic>
        <p:nvPicPr>
          <p:cNvPr id="55" name="Picture 54"/>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H="1">
            <a:off x="2279578" y="1900216"/>
            <a:ext cx="792088" cy="1829341"/>
          </a:xfrm>
          <a:prstGeom prst="rect">
            <a:avLst/>
          </a:prstGeom>
        </p:spPr>
      </p:pic>
      <p:pic>
        <p:nvPicPr>
          <p:cNvPr id="56" name="Picture 55"/>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3071664" y="1933450"/>
            <a:ext cx="855712" cy="1829341"/>
          </a:xfrm>
          <a:prstGeom prst="rect">
            <a:avLst/>
          </a:prstGeom>
        </p:spPr>
      </p:pic>
      <p:pic>
        <p:nvPicPr>
          <p:cNvPr id="57" name="Picture 5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799856" y="4160159"/>
            <a:ext cx="1332148" cy="1829341"/>
          </a:xfrm>
          <a:prstGeom prst="rect">
            <a:avLst/>
          </a:prstGeom>
        </p:spPr>
      </p:pic>
      <p:pic>
        <p:nvPicPr>
          <p:cNvPr id="58" name="Picture 5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3359698" y="4160159"/>
            <a:ext cx="1440160" cy="1829341"/>
          </a:xfrm>
          <a:prstGeom prst="rect">
            <a:avLst/>
          </a:prstGeom>
        </p:spPr>
      </p:pic>
      <p:pic>
        <p:nvPicPr>
          <p:cNvPr id="59" name="Picture 58"/>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H="1">
            <a:off x="4007770" y="4126925"/>
            <a:ext cx="792088" cy="1829341"/>
          </a:xfrm>
          <a:prstGeom prst="rect">
            <a:avLst/>
          </a:prstGeom>
        </p:spPr>
      </p:pic>
      <p:pic>
        <p:nvPicPr>
          <p:cNvPr id="60" name="Picture 59"/>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4799856" y="4160159"/>
            <a:ext cx="855712" cy="1829341"/>
          </a:xfrm>
          <a:prstGeom prst="rect">
            <a:avLst/>
          </a:prstGeom>
        </p:spPr>
      </p:pic>
    </p:spTree>
    <p:extLst>
      <p:ext uri="{BB962C8B-B14F-4D97-AF65-F5344CB8AC3E}">
        <p14:creationId xmlns:p14="http://schemas.microsoft.com/office/powerpoint/2010/main" val="5080304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348133" y="225084"/>
            <a:ext cx="10058400" cy="693898"/>
          </a:xfrm>
        </p:spPr>
        <p:txBody>
          <a:bodyPr>
            <a:normAutofit fontScale="90000"/>
          </a:bodyPr>
          <a:lstStyle/>
          <a:p>
            <a:r>
              <a:rPr lang="en-GB" dirty="0"/>
              <a:t>Emergence and Emergent Behaviour</a:t>
            </a:r>
          </a:p>
        </p:txBody>
      </p:sp>
      <p:sp>
        <p:nvSpPr>
          <p:cNvPr id="7" name="Text Box 5"/>
          <p:cNvSpPr txBox="1">
            <a:spLocks noChangeArrowheads="1"/>
          </p:cNvSpPr>
          <p:nvPr/>
        </p:nvSpPr>
        <p:spPr bwMode="auto">
          <a:xfrm>
            <a:off x="6007894" y="1578500"/>
            <a:ext cx="4048704" cy="20791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nchor="ctr">
            <a:noAutofit/>
          </a:bodyPr>
          <a:lstStyle/>
          <a:p>
            <a:pPr algn="ctr">
              <a:defRPr/>
            </a:pPr>
            <a:r>
              <a:rPr lang="en-GB" dirty="0"/>
              <a:t>The properties of the pen as a whole are not found in any of the individual components. Only when the components are assembled in the right sequence and the right place do we get the desirable emergent behaviour of being able to make marks on paper</a:t>
            </a:r>
          </a:p>
        </p:txBody>
      </p:sp>
      <p:pic>
        <p:nvPicPr>
          <p:cNvPr id="8" name="Picture 6" descr="DSC_0519.JPG"/>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bwMode="auto">
          <a:xfrm>
            <a:off x="6007894" y="3967687"/>
            <a:ext cx="4048704" cy="23182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 name="Picture 8"/>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2189715" y="1578500"/>
            <a:ext cx="3419903" cy="2079100"/>
          </a:xfrm>
          <a:prstGeom prst="rect">
            <a:avLst/>
          </a:prstGeom>
        </p:spPr>
      </p:pic>
      <p:sp>
        <p:nvSpPr>
          <p:cNvPr id="10" name="Text Box 6"/>
          <p:cNvSpPr txBox="1">
            <a:spLocks noChangeArrowheads="1"/>
          </p:cNvSpPr>
          <p:nvPr/>
        </p:nvSpPr>
        <p:spPr bwMode="auto">
          <a:xfrm>
            <a:off x="2189715" y="3967687"/>
            <a:ext cx="3419903" cy="231828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nchor="ctr">
            <a:noAutofit/>
          </a:bodyPr>
          <a:lstStyle>
            <a:lvl1pPr eaLnBrk="0" hangingPunct="0">
              <a:defRPr sz="2000">
                <a:solidFill>
                  <a:schemeClr val="tx1"/>
                </a:solidFill>
                <a:latin typeface="Arial" charset="0"/>
                <a:ea typeface="ＭＳ Ｐゴシック" charset="0"/>
                <a:cs typeface="Arial" charset="0"/>
              </a:defRPr>
            </a:lvl1pPr>
            <a:lvl2pPr marL="742950" indent="-285750" eaLnBrk="0" hangingPunct="0">
              <a:defRPr sz="2000">
                <a:solidFill>
                  <a:schemeClr val="tx1"/>
                </a:solidFill>
                <a:latin typeface="Arial" charset="0"/>
                <a:ea typeface="Arial" charset="0"/>
                <a:cs typeface="Arial" charset="0"/>
              </a:defRPr>
            </a:lvl2pPr>
            <a:lvl3pPr marL="1143000" indent="-228600" eaLnBrk="0" hangingPunct="0">
              <a:defRPr sz="2000">
                <a:solidFill>
                  <a:schemeClr val="tx1"/>
                </a:solidFill>
                <a:latin typeface="Arial" charset="0"/>
                <a:ea typeface="Arial" charset="0"/>
                <a:cs typeface="Arial" charset="0"/>
              </a:defRPr>
            </a:lvl3pPr>
            <a:lvl4pPr marL="1600200" indent="-228600" eaLnBrk="0" hangingPunct="0">
              <a:defRPr sz="2000">
                <a:solidFill>
                  <a:schemeClr val="tx1"/>
                </a:solidFill>
                <a:latin typeface="Arial" charset="0"/>
                <a:ea typeface="Arial" charset="0"/>
                <a:cs typeface="Arial" charset="0"/>
              </a:defRPr>
            </a:lvl4pPr>
            <a:lvl5pPr marL="2057400" indent="-228600" eaLnBrk="0" hangingPunct="0">
              <a:defRPr sz="2000">
                <a:solidFill>
                  <a:schemeClr val="tx1"/>
                </a:solidFill>
                <a:latin typeface="Arial" charset="0"/>
                <a:ea typeface="Arial" charset="0"/>
                <a:cs typeface="Arial" charset="0"/>
              </a:defRPr>
            </a:lvl5pPr>
            <a:lvl6pPr marL="2514600" indent="-228600" eaLnBrk="0" fontAlgn="base" hangingPunct="0">
              <a:spcBef>
                <a:spcPct val="0"/>
              </a:spcBef>
              <a:spcAft>
                <a:spcPct val="0"/>
              </a:spcAft>
              <a:defRPr sz="2000">
                <a:solidFill>
                  <a:schemeClr val="tx1"/>
                </a:solidFill>
                <a:latin typeface="Arial" charset="0"/>
                <a:ea typeface="Arial" charset="0"/>
                <a:cs typeface="Arial" charset="0"/>
              </a:defRPr>
            </a:lvl6pPr>
            <a:lvl7pPr marL="2971800" indent="-228600" eaLnBrk="0" fontAlgn="base" hangingPunct="0">
              <a:spcBef>
                <a:spcPct val="0"/>
              </a:spcBef>
              <a:spcAft>
                <a:spcPct val="0"/>
              </a:spcAft>
              <a:defRPr sz="2000">
                <a:solidFill>
                  <a:schemeClr val="tx1"/>
                </a:solidFill>
                <a:latin typeface="Arial" charset="0"/>
                <a:ea typeface="Arial" charset="0"/>
                <a:cs typeface="Arial" charset="0"/>
              </a:defRPr>
            </a:lvl7pPr>
            <a:lvl8pPr marL="3429000" indent="-228600" eaLnBrk="0" fontAlgn="base" hangingPunct="0">
              <a:spcBef>
                <a:spcPct val="0"/>
              </a:spcBef>
              <a:spcAft>
                <a:spcPct val="0"/>
              </a:spcAft>
              <a:defRPr sz="2000">
                <a:solidFill>
                  <a:schemeClr val="tx1"/>
                </a:solidFill>
                <a:latin typeface="Arial" charset="0"/>
                <a:ea typeface="Arial" charset="0"/>
                <a:cs typeface="Arial" charset="0"/>
              </a:defRPr>
            </a:lvl8pPr>
            <a:lvl9pPr marL="3886200" indent="-228600" eaLnBrk="0" fontAlgn="base" hangingPunct="0">
              <a:spcBef>
                <a:spcPct val="0"/>
              </a:spcBef>
              <a:spcAft>
                <a:spcPct val="0"/>
              </a:spcAft>
              <a:defRPr sz="2000">
                <a:solidFill>
                  <a:schemeClr val="tx1"/>
                </a:solidFill>
                <a:latin typeface="Arial" charset="0"/>
                <a:ea typeface="Arial" charset="0"/>
                <a:cs typeface="Arial" charset="0"/>
              </a:defRPr>
            </a:lvl9pPr>
          </a:lstStyle>
          <a:p>
            <a:pPr algn="ctr" eaLnBrk="1" hangingPunct="1">
              <a:defRPr/>
            </a:pPr>
            <a:r>
              <a:rPr lang="en-GB" sz="1800" dirty="0"/>
              <a:t>All systems display emergent behaviour – this can be DESIRABLE and/or UNDESIRABLE!</a:t>
            </a:r>
          </a:p>
        </p:txBody>
      </p:sp>
    </p:spTree>
    <p:extLst>
      <p:ext uri="{BB962C8B-B14F-4D97-AF65-F5344CB8AC3E}">
        <p14:creationId xmlns:p14="http://schemas.microsoft.com/office/powerpoint/2010/main" val="21520447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A9DD3A-E142-134D-8599-F8DE0190B032}"/>
              </a:ext>
            </a:extLst>
          </p:cNvPr>
          <p:cNvPicPr/>
          <p:nvPr/>
        </p:nvPicPr>
        <p:blipFill>
          <a:blip r:embed="rId3">
            <a:extLst>
              <a:ext uri="{28A0092B-C50C-407E-A947-70E740481C1C}">
                <a14:useLocalDpi xmlns:a14="http://schemas.microsoft.com/office/drawing/2010/main"/>
              </a:ext>
            </a:extLst>
          </a:blip>
          <a:srcRect/>
          <a:stretch>
            <a:fillRect/>
          </a:stretch>
        </p:blipFill>
        <p:spPr bwMode="auto">
          <a:xfrm>
            <a:off x="1498294" y="1335024"/>
            <a:ext cx="3184543" cy="2022377"/>
          </a:xfrm>
          <a:prstGeom prst="rect">
            <a:avLst/>
          </a:prstGeom>
          <a:noFill/>
          <a:ln>
            <a:noFill/>
          </a:ln>
        </p:spPr>
      </p:pic>
      <p:sp>
        <p:nvSpPr>
          <p:cNvPr id="12293" name="Title 4"/>
          <p:cNvSpPr>
            <a:spLocks noGrp="1"/>
          </p:cNvSpPr>
          <p:nvPr>
            <p:ph type="title"/>
          </p:nvPr>
        </p:nvSpPr>
        <p:spPr>
          <a:xfrm>
            <a:off x="0" y="-407460"/>
            <a:ext cx="10058400" cy="1450757"/>
          </a:xfrm>
        </p:spPr>
        <p:txBody>
          <a:bodyPr/>
          <a:lstStyle/>
          <a:p>
            <a:pPr eaLnBrk="1" hangingPunct="1"/>
            <a:r>
              <a:rPr lang="en-GB" dirty="0"/>
              <a:t>A Few Problems</a:t>
            </a:r>
          </a:p>
        </p:txBody>
      </p:sp>
      <p:pic>
        <p:nvPicPr>
          <p:cNvPr id="8" name="Picture 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404212" y="2895601"/>
            <a:ext cx="3912248" cy="2022377"/>
          </a:xfrm>
          <a:prstGeom prst="rect">
            <a:avLst/>
          </a:prstGeom>
        </p:spPr>
      </p:pic>
      <p:pic>
        <p:nvPicPr>
          <p:cNvPr id="15364" name="Picture 2" descr="London_millenium_wobbly_bridge"/>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6984369" y="4183763"/>
            <a:ext cx="3395663" cy="2294792"/>
          </a:xfrm>
          <a:prstGeom prst="rect">
            <a:avLst/>
          </a:prstGeom>
          <a:noFill/>
          <a:ln w="9525">
            <a:solidFill>
              <a:schemeClr val="tx1"/>
            </a:solidFill>
            <a:miter lim="800000"/>
            <a:headEnd/>
            <a:tailEnd/>
          </a:ln>
        </p:spPr>
      </p:pic>
    </p:spTree>
    <p:extLst>
      <p:ext uri="{BB962C8B-B14F-4D97-AF65-F5344CB8AC3E}">
        <p14:creationId xmlns:p14="http://schemas.microsoft.com/office/powerpoint/2010/main" val="186406933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endParaRPr lang="en-US"/>
          </a:p>
        </p:txBody>
      </p:sp>
      <p:pic>
        <p:nvPicPr>
          <p:cNvPr id="13315" name="Picture 2" descr="Mil Bridge Dampers.JPG"/>
          <p:cNvPicPr>
            <a:picLocks noChangeAspect="1"/>
          </p:cNvPicPr>
          <p:nvPr/>
        </p:nvPicPr>
        <p:blipFill>
          <a:blip r:embed="rId2" cstate="print">
            <a:extLst>
              <a:ext uri="{28A0092B-C50C-407E-A947-70E740481C1C}">
                <a14:useLocalDpi xmlns:a14="http://schemas.microsoft.com/office/drawing/2010/main"/>
              </a:ext>
            </a:extLst>
          </a:blip>
          <a:srcRect/>
          <a:stretch>
            <a:fillRect/>
          </a:stretch>
        </p:blipFill>
        <p:spPr bwMode="auto">
          <a:xfrm>
            <a:off x="1429362" y="386122"/>
            <a:ext cx="9511916" cy="5893492"/>
          </a:xfrm>
          <a:prstGeom prst="rect">
            <a:avLst/>
          </a:prstGeom>
          <a:noFill/>
          <a:ln w="9525">
            <a:noFill/>
            <a:miter lim="800000"/>
            <a:headEnd/>
            <a:tailEnd/>
          </a:ln>
        </p:spPr>
      </p:pic>
    </p:spTree>
    <p:extLst>
      <p:ext uri="{BB962C8B-B14F-4D97-AF65-F5344CB8AC3E}">
        <p14:creationId xmlns:p14="http://schemas.microsoft.com/office/powerpoint/2010/main" val="22775408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C044EE1-8444-5A4E-BA74-FA24F47823D8}"/>
              </a:ext>
            </a:extLst>
          </p:cNvPr>
          <p:cNvPicPr/>
          <p:nvPr/>
        </p:nvPicPr>
        <p:blipFill>
          <a:blip r:embed="rId3">
            <a:extLst>
              <a:ext uri="{28A0092B-C50C-407E-A947-70E740481C1C}">
                <a14:useLocalDpi xmlns:a14="http://schemas.microsoft.com/office/drawing/2010/main"/>
              </a:ext>
            </a:extLst>
          </a:blip>
          <a:srcRect/>
          <a:stretch>
            <a:fillRect/>
          </a:stretch>
        </p:blipFill>
        <p:spPr bwMode="auto">
          <a:xfrm>
            <a:off x="1822567" y="1268413"/>
            <a:ext cx="2682895" cy="2085070"/>
          </a:xfrm>
          <a:prstGeom prst="rect">
            <a:avLst/>
          </a:prstGeom>
          <a:noFill/>
          <a:ln>
            <a:noFill/>
          </a:ln>
        </p:spPr>
      </p:pic>
      <p:sp>
        <p:nvSpPr>
          <p:cNvPr id="12293" name="Title 4"/>
          <p:cNvSpPr>
            <a:spLocks noGrp="1"/>
          </p:cNvSpPr>
          <p:nvPr>
            <p:ph type="title"/>
          </p:nvPr>
        </p:nvSpPr>
        <p:spPr>
          <a:xfrm>
            <a:off x="513934" y="438125"/>
            <a:ext cx="10058400" cy="367890"/>
          </a:xfrm>
        </p:spPr>
        <p:txBody>
          <a:bodyPr>
            <a:normAutofit fontScale="90000"/>
          </a:bodyPr>
          <a:lstStyle/>
          <a:p>
            <a:pPr eaLnBrk="1" hangingPunct="1"/>
            <a:r>
              <a:rPr lang="en-GB" dirty="0"/>
              <a:t>A Few Problems</a:t>
            </a:r>
          </a:p>
        </p:txBody>
      </p:sp>
      <p:pic>
        <p:nvPicPr>
          <p:cNvPr id="8" name="Picture 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778281" y="2781847"/>
            <a:ext cx="3560124" cy="1967802"/>
          </a:xfrm>
          <a:prstGeom prst="rect">
            <a:avLst/>
          </a:prstGeom>
        </p:spPr>
      </p:pic>
      <p:pic>
        <p:nvPicPr>
          <p:cNvPr id="15364" name="Picture 2" descr="London_millenium_wobbly_bridge"/>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a:off x="6923088" y="3921992"/>
            <a:ext cx="3395663" cy="2294792"/>
          </a:xfrm>
          <a:prstGeom prst="rect">
            <a:avLst/>
          </a:prstGeom>
          <a:noFill/>
          <a:ln w="9525">
            <a:solidFill>
              <a:schemeClr val="tx1"/>
            </a:solidFill>
            <a:miter lim="800000"/>
            <a:headEnd/>
            <a:tailEnd/>
          </a:ln>
        </p:spPr>
      </p:pic>
      <p:sp>
        <p:nvSpPr>
          <p:cNvPr id="2" name="Left Arrow 1">
            <a:extLst>
              <a:ext uri="{FF2B5EF4-FFF2-40B4-BE49-F238E27FC236}">
                <a16:creationId xmlns:a16="http://schemas.microsoft.com/office/drawing/2014/main" id="{28BCD84C-E05D-794A-A899-207BC2E15C3C}"/>
              </a:ext>
            </a:extLst>
          </p:cNvPr>
          <p:cNvSpPr/>
          <p:nvPr/>
        </p:nvSpPr>
        <p:spPr bwMode="auto">
          <a:xfrm>
            <a:off x="4715859" y="1235990"/>
            <a:ext cx="1976690" cy="733647"/>
          </a:xfrm>
          <a:prstGeom prst="leftArrow">
            <a:avLst>
              <a:gd name="adj1" fmla="val 73188"/>
              <a:gd name="adj2" fmla="val 50000"/>
            </a:avLst>
          </a:prstGeom>
          <a:ln>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bg1"/>
                </a:solidFill>
                <a:latin typeface="Verdana" pitchFamily="34" charset="0"/>
              </a:rPr>
              <a:t>Requirements Error</a:t>
            </a:r>
          </a:p>
        </p:txBody>
      </p:sp>
      <p:sp>
        <p:nvSpPr>
          <p:cNvPr id="10" name="Left Arrow 9">
            <a:extLst>
              <a:ext uri="{FF2B5EF4-FFF2-40B4-BE49-F238E27FC236}">
                <a16:creationId xmlns:a16="http://schemas.microsoft.com/office/drawing/2014/main" id="{323A4A8F-B431-044D-8506-9CB1C3CEC412}"/>
              </a:ext>
            </a:extLst>
          </p:cNvPr>
          <p:cNvSpPr/>
          <p:nvPr/>
        </p:nvSpPr>
        <p:spPr bwMode="auto">
          <a:xfrm rot="16200000">
            <a:off x="8723025" y="2565620"/>
            <a:ext cx="1976690" cy="733647"/>
          </a:xfrm>
          <a:prstGeom prst="leftArrow">
            <a:avLst>
              <a:gd name="adj1" fmla="val 73188"/>
              <a:gd name="adj2" fmla="val 50000"/>
            </a:avLst>
          </a:prstGeom>
          <a:ln>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bg1"/>
                </a:solidFill>
                <a:latin typeface="Verdana" pitchFamily="34" charset="0"/>
              </a:rPr>
              <a:t>Requirements Error</a:t>
            </a:r>
          </a:p>
        </p:txBody>
      </p:sp>
      <p:sp>
        <p:nvSpPr>
          <p:cNvPr id="12" name="Left Arrow 11">
            <a:extLst>
              <a:ext uri="{FF2B5EF4-FFF2-40B4-BE49-F238E27FC236}">
                <a16:creationId xmlns:a16="http://schemas.microsoft.com/office/drawing/2014/main" id="{441D9288-B426-D94C-8C66-9EB636E3FDB7}"/>
              </a:ext>
            </a:extLst>
          </p:cNvPr>
          <p:cNvSpPr/>
          <p:nvPr/>
        </p:nvSpPr>
        <p:spPr bwMode="auto">
          <a:xfrm>
            <a:off x="7316460" y="3053271"/>
            <a:ext cx="1640336" cy="733647"/>
          </a:xfrm>
          <a:prstGeom prst="leftArrow">
            <a:avLst>
              <a:gd name="adj1" fmla="val 73188"/>
              <a:gd name="adj2" fmla="val 50000"/>
            </a:avLst>
          </a:prstGeom>
          <a:ln>
            <a:headEnd type="none" w="med" len="med"/>
            <a:tailEnd type="none" w="med" len="med"/>
          </a:ln>
        </p:spPr>
        <p:style>
          <a:lnRef idx="2">
            <a:schemeClr val="accent4">
              <a:shade val="50000"/>
            </a:schemeClr>
          </a:lnRef>
          <a:fillRef idx="1">
            <a:schemeClr val="accent4"/>
          </a:fillRef>
          <a:effectRef idx="0">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bg1"/>
                </a:solidFill>
                <a:latin typeface="Verdana" pitchFamily="34" charset="0"/>
              </a:rPr>
              <a:t>Design Error</a:t>
            </a:r>
          </a:p>
        </p:txBody>
      </p:sp>
      <p:sp>
        <p:nvSpPr>
          <p:cNvPr id="11" name="TextBox 10">
            <a:extLst>
              <a:ext uri="{FF2B5EF4-FFF2-40B4-BE49-F238E27FC236}">
                <a16:creationId xmlns:a16="http://schemas.microsoft.com/office/drawing/2014/main" id="{2A03834D-4DBA-F948-9D8A-230C6373722A}"/>
              </a:ext>
            </a:extLst>
          </p:cNvPr>
          <p:cNvSpPr txBox="1"/>
          <p:nvPr/>
        </p:nvSpPr>
        <p:spPr>
          <a:xfrm>
            <a:off x="1097280" y="4977979"/>
            <a:ext cx="4445854" cy="160043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a:t>In all these examples the issues were:</a:t>
            </a:r>
          </a:p>
          <a:p>
            <a:pPr marL="263776" indent="-263776">
              <a:buFont typeface="Arial"/>
              <a:buChar char="•"/>
            </a:pPr>
            <a:r>
              <a:rPr lang="en-US" sz="1600" dirty="0"/>
              <a:t>Discovered late on - they emerged</a:t>
            </a:r>
          </a:p>
          <a:p>
            <a:pPr marL="263776" indent="-263776">
              <a:buFont typeface="Arial"/>
              <a:buChar char="•"/>
            </a:pPr>
            <a:r>
              <a:rPr lang="en-US" sz="1600" dirty="0"/>
              <a:t>Expensive - because they were discovered late</a:t>
            </a:r>
          </a:p>
          <a:p>
            <a:pPr marL="263776" indent="-263776">
              <a:buFont typeface="Arial"/>
              <a:buChar char="•"/>
            </a:pPr>
            <a:r>
              <a:rPr lang="en-US" sz="1600" dirty="0"/>
              <a:t>Avoidable – failure to take an holistic (systems) view – FAILURE to understand the ”Systems Environment”</a:t>
            </a:r>
          </a:p>
        </p:txBody>
      </p:sp>
    </p:spTree>
    <p:extLst>
      <p:ext uri="{BB962C8B-B14F-4D97-AF65-F5344CB8AC3E}">
        <p14:creationId xmlns:p14="http://schemas.microsoft.com/office/powerpoint/2010/main" val="124137077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0" grpId="0" animBg="1"/>
      <p:bldP spid="1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F6463E3-52DC-FC43-9863-D982B0066EE8}"/>
              </a:ext>
            </a:extLst>
          </p:cNvPr>
          <p:cNvSpPr>
            <a:spLocks noGrp="1"/>
          </p:cNvSpPr>
          <p:nvPr>
            <p:ph type="sldNum" sz="quarter" idx="15"/>
          </p:nvPr>
        </p:nvSpPr>
        <p:spPr/>
        <p:txBody>
          <a:bodyPr/>
          <a:lstStyle/>
          <a:p>
            <a:fld id="{C22618A1-DFED-413B-BF04-637AA2483EFF}" type="slidenum">
              <a:rPr lang="en-GB" smtClean="0"/>
              <a:pPr/>
              <a:t>30</a:t>
            </a:fld>
            <a:endParaRPr lang="en-GB" dirty="0"/>
          </a:p>
        </p:txBody>
      </p:sp>
      <p:sp>
        <p:nvSpPr>
          <p:cNvPr id="17411" name="Rectangle 3"/>
          <p:cNvSpPr>
            <a:spLocks noGrp="1" noChangeArrowheads="1"/>
          </p:cNvSpPr>
          <p:nvPr>
            <p:ph sz="quarter" idx="16"/>
          </p:nvPr>
        </p:nvSpPr>
        <p:spPr>
          <a:xfrm>
            <a:off x="658369" y="1194454"/>
            <a:ext cx="5278967" cy="4093641"/>
          </a:xfrm>
        </p:spPr>
        <p:txBody>
          <a:bodyPr>
            <a:normAutofit/>
          </a:bodyPr>
          <a:lstStyle/>
          <a:p>
            <a:r>
              <a:rPr lang="en-GB" dirty="0"/>
              <a:t>We DESIRE emergent behaviour in our products and services but we can also get UNDESIRABLE emergent behaviour</a:t>
            </a:r>
          </a:p>
          <a:p>
            <a:r>
              <a:rPr lang="en-GB" dirty="0"/>
              <a:t>Undesirable emergent behaviour has three causes</a:t>
            </a:r>
          </a:p>
          <a:p>
            <a:pPr lvl="1"/>
            <a:r>
              <a:rPr lang="en-GB" dirty="0"/>
              <a:t>Variation: unexpected cliff edge performance where small variations cause a significant change in behaviour</a:t>
            </a:r>
          </a:p>
          <a:p>
            <a:pPr lvl="1"/>
            <a:r>
              <a:rPr lang="en-GB" dirty="0"/>
              <a:t>Sub-optimisation: unexpected low performance – the mistaken belief that the “best” system must have the “best components”</a:t>
            </a:r>
          </a:p>
          <a:p>
            <a:pPr lvl="1"/>
            <a:r>
              <a:rPr lang="en-GB" dirty="0"/>
              <a:t>Dynamic: unexpected time related behaviour  - we assume behaviour is simple and linear  - It isn’t! There is feedback!</a:t>
            </a:r>
          </a:p>
          <a:p>
            <a:pPr lvl="1"/>
            <a:endParaRPr lang="en-GB" dirty="0"/>
          </a:p>
        </p:txBody>
      </p:sp>
      <p:sp>
        <p:nvSpPr>
          <p:cNvPr id="17412" name="Content Placeholder 3"/>
          <p:cNvSpPr>
            <a:spLocks noGrp="1"/>
          </p:cNvSpPr>
          <p:nvPr>
            <p:ph sz="quarter" idx="17"/>
          </p:nvPr>
        </p:nvSpPr>
        <p:spPr>
          <a:xfrm>
            <a:off x="6385985" y="1194454"/>
            <a:ext cx="5278967" cy="5107193"/>
          </a:xfrm>
        </p:spPr>
        <p:txBody>
          <a:bodyPr>
            <a:normAutofit/>
          </a:bodyPr>
          <a:lstStyle/>
          <a:p>
            <a:r>
              <a:rPr lang="en-GB" dirty="0"/>
              <a:t>Emergent behaviour is a consequence of bringing together the components of a system. Therefore to understand and predict emergent behaviour we need to consider the WHOLE and how the components INTERACT with each other. This is obvious …….</a:t>
            </a:r>
          </a:p>
          <a:p>
            <a:endParaRPr lang="en-GB" dirty="0"/>
          </a:p>
          <a:p>
            <a:endParaRPr lang="en-GB" dirty="0"/>
          </a:p>
          <a:p>
            <a:r>
              <a:rPr lang="en-GB" dirty="0"/>
              <a:t>BUT …..</a:t>
            </a:r>
          </a:p>
          <a:p>
            <a:endParaRPr lang="en-GB" dirty="0"/>
          </a:p>
        </p:txBody>
      </p:sp>
      <p:sp>
        <p:nvSpPr>
          <p:cNvPr id="17410" name="Rectangle 2"/>
          <p:cNvSpPr>
            <a:spLocks noGrp="1" noChangeArrowheads="1"/>
          </p:cNvSpPr>
          <p:nvPr>
            <p:ph type="title"/>
          </p:nvPr>
        </p:nvSpPr>
        <p:spPr/>
        <p:txBody>
          <a:bodyPr/>
          <a:lstStyle/>
          <a:p>
            <a:r>
              <a:rPr lang="en-GB" dirty="0"/>
              <a:t>Desirable and Undesirable Emergence</a:t>
            </a:r>
            <a:endParaRPr lang="en-US" dirty="0"/>
          </a:p>
        </p:txBody>
      </p:sp>
    </p:spTree>
    <p:extLst>
      <p:ext uri="{BB962C8B-B14F-4D97-AF65-F5344CB8AC3E}">
        <p14:creationId xmlns:p14="http://schemas.microsoft.com/office/powerpoint/2010/main" val="1522207336"/>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11"/>
          <p:cNvSpPr>
            <a:spLocks noGrp="1" noChangeArrowheads="1"/>
          </p:cNvSpPr>
          <p:nvPr>
            <p:ph type="title"/>
          </p:nvPr>
        </p:nvSpPr>
        <p:spPr>
          <a:xfrm>
            <a:off x="1524002" y="263769"/>
            <a:ext cx="6726262" cy="914400"/>
          </a:xfrm>
          <a:solidFill>
            <a:schemeClr val="bg1"/>
          </a:solidFill>
        </p:spPr>
        <p:txBody>
          <a:bodyPr>
            <a:normAutofit fontScale="90000"/>
          </a:bodyPr>
          <a:lstStyle/>
          <a:p>
            <a:pPr algn="l"/>
            <a:r>
              <a:rPr lang="en-GB" dirty="0"/>
              <a:t>We put our effort in the Wrong place</a:t>
            </a:r>
          </a:p>
        </p:txBody>
      </p:sp>
      <p:sp>
        <p:nvSpPr>
          <p:cNvPr id="18436" name="Line 13"/>
          <p:cNvSpPr>
            <a:spLocks noChangeShapeType="1"/>
          </p:cNvSpPr>
          <p:nvPr/>
        </p:nvSpPr>
        <p:spPr bwMode="auto">
          <a:xfrm>
            <a:off x="4210050" y="1225062"/>
            <a:ext cx="0" cy="3171092"/>
          </a:xfrm>
          <a:prstGeom prst="line">
            <a:avLst/>
          </a:prstGeom>
          <a:noFill/>
          <a:ln w="9525">
            <a:solidFill>
              <a:schemeClr val="tx1"/>
            </a:solidFill>
            <a:round/>
            <a:headEnd/>
            <a:tailEnd/>
          </a:ln>
        </p:spPr>
        <p:txBody>
          <a:bodyPr/>
          <a:lstStyle/>
          <a:p>
            <a:endParaRPr lang="en-GB" sz="1477"/>
          </a:p>
        </p:txBody>
      </p:sp>
      <p:sp>
        <p:nvSpPr>
          <p:cNvPr id="18437" name="Line 14"/>
          <p:cNvSpPr>
            <a:spLocks noChangeShapeType="1"/>
          </p:cNvSpPr>
          <p:nvPr/>
        </p:nvSpPr>
        <p:spPr bwMode="auto">
          <a:xfrm flipV="1">
            <a:off x="4214813" y="4407877"/>
            <a:ext cx="5345112" cy="0"/>
          </a:xfrm>
          <a:prstGeom prst="line">
            <a:avLst/>
          </a:prstGeom>
          <a:noFill/>
          <a:ln w="9525">
            <a:solidFill>
              <a:schemeClr val="tx1"/>
            </a:solidFill>
            <a:round/>
            <a:headEnd/>
            <a:tailEnd/>
          </a:ln>
        </p:spPr>
        <p:txBody>
          <a:bodyPr/>
          <a:lstStyle/>
          <a:p>
            <a:endParaRPr lang="en-GB" sz="1477"/>
          </a:p>
        </p:txBody>
      </p:sp>
      <p:sp>
        <p:nvSpPr>
          <p:cNvPr id="18438" name="Text Box 15"/>
          <p:cNvSpPr txBox="1">
            <a:spLocks noChangeArrowheads="1"/>
          </p:cNvSpPr>
          <p:nvPr/>
        </p:nvSpPr>
        <p:spPr bwMode="auto">
          <a:xfrm>
            <a:off x="3103828" y="1258767"/>
            <a:ext cx="788999" cy="546945"/>
          </a:xfrm>
          <a:prstGeom prst="rect">
            <a:avLst/>
          </a:prstGeom>
          <a:noFill/>
          <a:ln w="9525">
            <a:noFill/>
            <a:miter lim="800000"/>
            <a:headEnd/>
            <a:tailEnd/>
          </a:ln>
        </p:spPr>
        <p:txBody>
          <a:bodyPr wrap="none">
            <a:spAutoFit/>
          </a:bodyPr>
          <a:lstStyle/>
          <a:p>
            <a:r>
              <a:rPr lang="en-GB" sz="1477" dirty="0"/>
              <a:t>Cost to</a:t>
            </a:r>
          </a:p>
          <a:p>
            <a:r>
              <a:rPr lang="en-GB" sz="1477" dirty="0"/>
              <a:t>Fix  (£)</a:t>
            </a:r>
          </a:p>
        </p:txBody>
      </p:sp>
      <p:sp>
        <p:nvSpPr>
          <p:cNvPr id="18439" name="Arc 16"/>
          <p:cNvSpPr>
            <a:spLocks/>
          </p:cNvSpPr>
          <p:nvPr/>
        </p:nvSpPr>
        <p:spPr bwMode="auto">
          <a:xfrm flipV="1">
            <a:off x="4530725" y="1052146"/>
            <a:ext cx="4973638" cy="3147646"/>
          </a:xfrm>
          <a:custGeom>
            <a:avLst/>
            <a:gdLst>
              <a:gd name="T0" fmla="*/ 0 w 21463"/>
              <a:gd name="T1" fmla="*/ 0 h 21600"/>
              <a:gd name="T2" fmla="*/ 2147483647 w 21463"/>
              <a:gd name="T3" fmla="*/ 2147483647 h 21600"/>
              <a:gd name="T4" fmla="*/ 0 w 21463"/>
              <a:gd name="T5" fmla="*/ 2147483647 h 21600"/>
              <a:gd name="T6" fmla="*/ 0 60000 65536"/>
              <a:gd name="T7" fmla="*/ 0 60000 65536"/>
              <a:gd name="T8" fmla="*/ 0 60000 65536"/>
              <a:gd name="T9" fmla="*/ 0 w 21463"/>
              <a:gd name="T10" fmla="*/ 0 h 21600"/>
              <a:gd name="T11" fmla="*/ 21463 w 21463"/>
              <a:gd name="T12" fmla="*/ 21600 h 21600"/>
            </a:gdLst>
            <a:ahLst/>
            <a:cxnLst>
              <a:cxn ang="T6">
                <a:pos x="T0" y="T1"/>
              </a:cxn>
              <a:cxn ang="T7">
                <a:pos x="T2" y="T3"/>
              </a:cxn>
              <a:cxn ang="T8">
                <a:pos x="T4" y="T5"/>
              </a:cxn>
            </a:cxnLst>
            <a:rect l="T9" t="T10" r="T11" b="T12"/>
            <a:pathLst>
              <a:path w="21463" h="21600" fill="none" extrusionOk="0">
                <a:moveTo>
                  <a:pt x="-1" y="0"/>
                </a:moveTo>
                <a:cubicBezTo>
                  <a:pt x="10989" y="0"/>
                  <a:pt x="20227" y="8251"/>
                  <a:pt x="21462" y="19171"/>
                </a:cubicBezTo>
              </a:path>
              <a:path w="21463" h="21600" stroke="0" extrusionOk="0">
                <a:moveTo>
                  <a:pt x="-1" y="0"/>
                </a:moveTo>
                <a:cubicBezTo>
                  <a:pt x="10989" y="0"/>
                  <a:pt x="20227" y="8251"/>
                  <a:pt x="21462" y="19171"/>
                </a:cubicBezTo>
                <a:lnTo>
                  <a:pt x="0" y="21600"/>
                </a:lnTo>
                <a:close/>
              </a:path>
            </a:pathLst>
          </a:custGeom>
          <a:noFill/>
          <a:ln w="38100">
            <a:solidFill>
              <a:srgbClr val="990000"/>
            </a:solidFill>
            <a:round/>
            <a:headEnd/>
            <a:tailEnd/>
          </a:ln>
        </p:spPr>
        <p:txBody>
          <a:bodyPr wrap="none" anchor="ctr"/>
          <a:lstStyle/>
          <a:p>
            <a:endParaRPr lang="en-US" sz="1477"/>
          </a:p>
        </p:txBody>
      </p:sp>
      <p:sp>
        <p:nvSpPr>
          <p:cNvPr id="18440" name="Text Box 17"/>
          <p:cNvSpPr txBox="1">
            <a:spLocks noChangeArrowheads="1"/>
          </p:cNvSpPr>
          <p:nvPr/>
        </p:nvSpPr>
        <p:spPr bwMode="auto">
          <a:xfrm>
            <a:off x="4067186" y="4586688"/>
            <a:ext cx="1257780" cy="305468"/>
          </a:xfrm>
          <a:prstGeom prst="rect">
            <a:avLst/>
          </a:prstGeom>
          <a:noFill/>
          <a:ln w="9525">
            <a:noFill/>
            <a:miter lim="800000"/>
            <a:headEnd/>
            <a:tailEnd/>
          </a:ln>
        </p:spPr>
        <p:txBody>
          <a:bodyPr wrap="none">
            <a:spAutoFit/>
          </a:bodyPr>
          <a:lstStyle/>
          <a:p>
            <a:r>
              <a:rPr lang="en-GB" sz="1385" dirty="0"/>
              <a:t>Requirements</a:t>
            </a:r>
          </a:p>
        </p:txBody>
      </p:sp>
      <p:sp>
        <p:nvSpPr>
          <p:cNvPr id="18441" name="Text Box 18"/>
          <p:cNvSpPr txBox="1">
            <a:spLocks noChangeArrowheads="1"/>
          </p:cNvSpPr>
          <p:nvPr/>
        </p:nvSpPr>
        <p:spPr bwMode="auto">
          <a:xfrm>
            <a:off x="5434667" y="4586688"/>
            <a:ext cx="713657" cy="305468"/>
          </a:xfrm>
          <a:prstGeom prst="rect">
            <a:avLst/>
          </a:prstGeom>
          <a:noFill/>
          <a:ln w="9525">
            <a:noFill/>
            <a:miter lim="800000"/>
            <a:headEnd/>
            <a:tailEnd/>
          </a:ln>
        </p:spPr>
        <p:txBody>
          <a:bodyPr wrap="none">
            <a:spAutoFit/>
          </a:bodyPr>
          <a:lstStyle/>
          <a:p>
            <a:r>
              <a:rPr lang="en-GB" sz="1385" dirty="0"/>
              <a:t>Design</a:t>
            </a:r>
          </a:p>
        </p:txBody>
      </p:sp>
      <p:sp>
        <p:nvSpPr>
          <p:cNvPr id="18442" name="Text Box 19"/>
          <p:cNvSpPr txBox="1">
            <a:spLocks noChangeArrowheads="1"/>
          </p:cNvSpPr>
          <p:nvPr/>
        </p:nvSpPr>
        <p:spPr bwMode="auto">
          <a:xfrm>
            <a:off x="6168554" y="4586688"/>
            <a:ext cx="1212383" cy="305468"/>
          </a:xfrm>
          <a:prstGeom prst="rect">
            <a:avLst/>
          </a:prstGeom>
          <a:noFill/>
          <a:ln w="9525">
            <a:noFill/>
            <a:miter lim="800000"/>
            <a:headEnd/>
            <a:tailEnd/>
          </a:ln>
        </p:spPr>
        <p:txBody>
          <a:bodyPr wrap="none">
            <a:spAutoFit/>
          </a:bodyPr>
          <a:lstStyle/>
          <a:p>
            <a:r>
              <a:rPr lang="en-GB" sz="1385" dirty="0"/>
              <a:t>Development</a:t>
            </a:r>
          </a:p>
        </p:txBody>
      </p:sp>
      <p:sp>
        <p:nvSpPr>
          <p:cNvPr id="18443" name="Text Box 20"/>
          <p:cNvSpPr txBox="1">
            <a:spLocks noChangeArrowheads="1"/>
          </p:cNvSpPr>
          <p:nvPr/>
        </p:nvSpPr>
        <p:spPr bwMode="auto">
          <a:xfrm>
            <a:off x="7529714" y="4588155"/>
            <a:ext cx="1015727" cy="305468"/>
          </a:xfrm>
          <a:prstGeom prst="rect">
            <a:avLst/>
          </a:prstGeom>
          <a:noFill/>
          <a:ln w="9525">
            <a:noFill/>
            <a:miter lim="800000"/>
            <a:headEnd/>
            <a:tailEnd/>
          </a:ln>
        </p:spPr>
        <p:txBody>
          <a:bodyPr wrap="none">
            <a:spAutoFit/>
          </a:bodyPr>
          <a:lstStyle/>
          <a:p>
            <a:r>
              <a:rPr lang="en-GB" sz="1385"/>
              <a:t>Production</a:t>
            </a:r>
          </a:p>
        </p:txBody>
      </p:sp>
      <p:sp>
        <p:nvSpPr>
          <p:cNvPr id="18444" name="Text Box 21"/>
          <p:cNvSpPr txBox="1">
            <a:spLocks noChangeArrowheads="1"/>
          </p:cNvSpPr>
          <p:nvPr/>
        </p:nvSpPr>
        <p:spPr bwMode="auto">
          <a:xfrm>
            <a:off x="8658549" y="4586688"/>
            <a:ext cx="1471273" cy="305468"/>
          </a:xfrm>
          <a:prstGeom prst="rect">
            <a:avLst/>
          </a:prstGeom>
          <a:noFill/>
          <a:ln w="9525">
            <a:noFill/>
            <a:miter lim="800000"/>
            <a:headEnd/>
            <a:tailEnd/>
          </a:ln>
        </p:spPr>
        <p:txBody>
          <a:bodyPr wrap="square">
            <a:spAutoFit/>
          </a:bodyPr>
          <a:lstStyle/>
          <a:p>
            <a:r>
              <a:rPr lang="en-GB" sz="1385" dirty="0"/>
              <a:t>Customer use</a:t>
            </a:r>
          </a:p>
        </p:txBody>
      </p:sp>
      <p:sp>
        <p:nvSpPr>
          <p:cNvPr id="13" name="TextBox 12">
            <a:extLst>
              <a:ext uri="{FF2B5EF4-FFF2-40B4-BE49-F238E27FC236}">
                <a16:creationId xmlns:a16="http://schemas.microsoft.com/office/drawing/2014/main" id="{D47A6438-0C7B-6D4A-BE23-ADFC992068F3}"/>
              </a:ext>
            </a:extLst>
          </p:cNvPr>
          <p:cNvSpPr txBox="1"/>
          <p:nvPr/>
        </p:nvSpPr>
        <p:spPr>
          <a:xfrm>
            <a:off x="1562176" y="6328501"/>
            <a:ext cx="4974439" cy="338554"/>
          </a:xfrm>
          <a:prstGeom prst="rect">
            <a:avLst/>
          </a:prstGeom>
          <a:noFill/>
        </p:spPr>
        <p:txBody>
          <a:bodyPr wrap="none" rtlCol="0">
            <a:spAutoFit/>
          </a:bodyPr>
          <a:lstStyle/>
          <a:p>
            <a:r>
              <a:rPr lang="en-US" sz="1600" dirty="0"/>
              <a:t>Source INCOSE </a:t>
            </a:r>
            <a:r>
              <a:rPr lang="en-US" sz="1200" dirty="0"/>
              <a:t>(International Council On Systems Engineering)</a:t>
            </a:r>
            <a:endParaRPr lang="en-US" sz="1477" dirty="0"/>
          </a:p>
        </p:txBody>
      </p:sp>
    </p:spTree>
    <p:extLst>
      <p:ext uri="{BB962C8B-B14F-4D97-AF65-F5344CB8AC3E}">
        <p14:creationId xmlns:p14="http://schemas.microsoft.com/office/powerpoint/2010/main" val="4152099098"/>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Title 1">
            <a:extLst>
              <a:ext uri="{FF2B5EF4-FFF2-40B4-BE49-F238E27FC236}">
                <a16:creationId xmlns:a16="http://schemas.microsoft.com/office/drawing/2014/main" id="{0612C21D-DFE9-8A4D-B74D-7E7C18FA6B09}"/>
              </a:ext>
            </a:extLst>
          </p:cNvPr>
          <p:cNvSpPr>
            <a:spLocks noGrp="1" noChangeArrowheads="1"/>
          </p:cNvSpPr>
          <p:nvPr>
            <p:ph type="title"/>
          </p:nvPr>
        </p:nvSpPr>
        <p:spPr>
          <a:xfrm>
            <a:off x="1924050" y="333375"/>
            <a:ext cx="7124700" cy="584200"/>
          </a:xfrm>
        </p:spPr>
        <p:txBody>
          <a:bodyPr>
            <a:normAutofit fontScale="90000"/>
          </a:bodyPr>
          <a:lstStyle/>
          <a:p>
            <a:r>
              <a:rPr lang="en-GB" altLang="en-US" dirty="0"/>
              <a:t>Why does it Cost so Much?</a:t>
            </a:r>
          </a:p>
        </p:txBody>
      </p:sp>
      <p:sp>
        <p:nvSpPr>
          <p:cNvPr id="70" name="TextBox 69">
            <a:extLst>
              <a:ext uri="{FF2B5EF4-FFF2-40B4-BE49-F238E27FC236}">
                <a16:creationId xmlns:a16="http://schemas.microsoft.com/office/drawing/2014/main" id="{0E9B0837-2B22-334E-A1F8-967F1D3FBD59}"/>
              </a:ext>
            </a:extLst>
          </p:cNvPr>
          <p:cNvSpPr txBox="1">
            <a:spLocks noChangeArrowheads="1"/>
          </p:cNvSpPr>
          <p:nvPr/>
        </p:nvSpPr>
        <p:spPr bwMode="auto">
          <a:xfrm>
            <a:off x="8630942" y="5535802"/>
            <a:ext cx="15779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r>
              <a:rPr lang="en-GB" altLang="en-US" sz="1200" dirty="0"/>
              <a:t>Issues hidden from developers and testers</a:t>
            </a:r>
          </a:p>
        </p:txBody>
      </p:sp>
      <p:sp>
        <p:nvSpPr>
          <p:cNvPr id="72" name="TextBox 71">
            <a:extLst>
              <a:ext uri="{FF2B5EF4-FFF2-40B4-BE49-F238E27FC236}">
                <a16:creationId xmlns:a16="http://schemas.microsoft.com/office/drawing/2014/main" id="{F786E6D8-17C3-B844-9304-FAE58F75EE5B}"/>
              </a:ext>
            </a:extLst>
          </p:cNvPr>
          <p:cNvSpPr txBox="1">
            <a:spLocks noChangeArrowheads="1"/>
          </p:cNvSpPr>
          <p:nvPr/>
        </p:nvSpPr>
        <p:spPr bwMode="auto">
          <a:xfrm>
            <a:off x="6371930" y="5619940"/>
            <a:ext cx="157638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eaLnBrk="1" hangingPunct="1"/>
            <a:r>
              <a:rPr lang="en-GB" altLang="en-US" sz="1200" dirty="0"/>
              <a:t>Requires a redesign</a:t>
            </a:r>
          </a:p>
        </p:txBody>
      </p:sp>
      <p:sp>
        <p:nvSpPr>
          <p:cNvPr id="75" name="TextBox 74">
            <a:extLst>
              <a:ext uri="{FF2B5EF4-FFF2-40B4-BE49-F238E27FC236}">
                <a16:creationId xmlns:a16="http://schemas.microsoft.com/office/drawing/2014/main" id="{776816DB-A228-8545-BE5C-87235DA4FDB0}"/>
              </a:ext>
            </a:extLst>
          </p:cNvPr>
          <p:cNvSpPr txBox="1">
            <a:spLocks noChangeArrowheads="1"/>
          </p:cNvSpPr>
          <p:nvPr/>
        </p:nvSpPr>
        <p:spPr bwMode="auto">
          <a:xfrm>
            <a:off x="4460579" y="5627877"/>
            <a:ext cx="110331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eaLnBrk="1" hangingPunct="1"/>
            <a:r>
              <a:rPr lang="en-GB" altLang="en-US" sz="1200" dirty="0"/>
              <a:t>Correctable</a:t>
            </a:r>
          </a:p>
          <a:p>
            <a:pPr algn="ctr" eaLnBrk="1" hangingPunct="1"/>
            <a:r>
              <a:rPr lang="en-GB" altLang="en-US" sz="1200" dirty="0"/>
              <a:t>issues</a:t>
            </a:r>
          </a:p>
        </p:txBody>
      </p:sp>
      <p:pic>
        <p:nvPicPr>
          <p:cNvPr id="38" name="Picture 37">
            <a:extLst>
              <a:ext uri="{FF2B5EF4-FFF2-40B4-BE49-F238E27FC236}">
                <a16:creationId xmlns:a16="http://schemas.microsoft.com/office/drawing/2014/main" id="{FA7CF761-E54C-4E4E-85AA-77BF5A6F64E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077741" y="1135252"/>
            <a:ext cx="1455738" cy="4265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a:extLst>
              <a:ext uri="{FF2B5EF4-FFF2-40B4-BE49-F238E27FC236}">
                <a16:creationId xmlns:a16="http://schemas.microsoft.com/office/drawing/2014/main" id="{2A68261A-FCD3-8648-A5E3-BDF5D5540D0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252617" y="1135251"/>
            <a:ext cx="1598613" cy="431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 name="Picture 36">
            <a:extLst>
              <a:ext uri="{FF2B5EF4-FFF2-40B4-BE49-F238E27FC236}">
                <a16:creationId xmlns:a16="http://schemas.microsoft.com/office/drawing/2014/main" id="{A18FA73D-58A5-204D-9E31-19E12EFCA184}"/>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427491" y="1136839"/>
            <a:ext cx="1549400" cy="432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39">
            <a:extLst>
              <a:ext uri="{FF2B5EF4-FFF2-40B4-BE49-F238E27FC236}">
                <a16:creationId xmlns:a16="http://schemas.microsoft.com/office/drawing/2014/main" id="{12D23E7C-FCF5-5A4B-8E64-2AF9953AFC33}"/>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630942" y="1122552"/>
            <a:ext cx="1566863" cy="439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544845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up)">
                                      <p:cBhvr>
                                        <p:cTn id="7" dur="500"/>
                                        <p:tgtEl>
                                          <p:spTgt spid="3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1" fill="hold" nodeType="click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wipe(up)">
                                      <p:cBhvr>
                                        <p:cTn id="21" dur="500"/>
                                        <p:tgtEl>
                                          <p:spTgt spid="37"/>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2"/>
                                        </p:tgtEl>
                                        <p:attrNameLst>
                                          <p:attrName>style.visibility</p:attrName>
                                        </p:attrNameLst>
                                      </p:cBhvr>
                                      <p:to>
                                        <p:strVal val="visible"/>
                                      </p:to>
                                    </p:se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1" fill="hold" nodeType="clickEffect">
                                  <p:stCondLst>
                                    <p:cond delay="0"/>
                                  </p:stCondLst>
                                  <p:childTnLst>
                                    <p:set>
                                      <p:cBhvr>
                                        <p:cTn id="29" dur="1" fill="hold">
                                          <p:stCondLst>
                                            <p:cond delay="0"/>
                                          </p:stCondLst>
                                        </p:cTn>
                                        <p:tgtEl>
                                          <p:spTgt spid="40"/>
                                        </p:tgtEl>
                                        <p:attrNameLst>
                                          <p:attrName>style.visibility</p:attrName>
                                        </p:attrNameLst>
                                      </p:cBhvr>
                                      <p:to>
                                        <p:strVal val="visible"/>
                                      </p:to>
                                    </p:set>
                                    <p:animEffect transition="in" filter="wipe(up)">
                                      <p:cBhvr>
                                        <p:cTn id="30" dur="500"/>
                                        <p:tgtEl>
                                          <p:spTgt spid="40"/>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2" grpId="0"/>
      <p:bldP spid="7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11"/>
          <p:cNvSpPr>
            <a:spLocks noGrp="1" noChangeArrowheads="1"/>
          </p:cNvSpPr>
          <p:nvPr>
            <p:ph type="title"/>
          </p:nvPr>
        </p:nvSpPr>
        <p:spPr>
          <a:xfrm>
            <a:off x="1524002" y="263769"/>
            <a:ext cx="5749869" cy="914400"/>
          </a:xfrm>
          <a:solidFill>
            <a:schemeClr val="bg1"/>
          </a:solidFill>
        </p:spPr>
        <p:txBody>
          <a:bodyPr>
            <a:normAutofit fontScale="90000"/>
          </a:bodyPr>
          <a:lstStyle/>
          <a:p>
            <a:pPr algn="l"/>
            <a:r>
              <a:rPr lang="en-GB" dirty="0"/>
              <a:t>We put our effort in the Wrong place</a:t>
            </a:r>
          </a:p>
        </p:txBody>
      </p:sp>
      <p:sp>
        <p:nvSpPr>
          <p:cNvPr id="18436" name="Line 13"/>
          <p:cNvSpPr>
            <a:spLocks noChangeShapeType="1"/>
          </p:cNvSpPr>
          <p:nvPr/>
        </p:nvSpPr>
        <p:spPr bwMode="auto">
          <a:xfrm>
            <a:off x="4210050" y="1225062"/>
            <a:ext cx="0" cy="3171092"/>
          </a:xfrm>
          <a:prstGeom prst="line">
            <a:avLst/>
          </a:prstGeom>
          <a:noFill/>
          <a:ln w="9525">
            <a:solidFill>
              <a:schemeClr val="tx1"/>
            </a:solidFill>
            <a:round/>
            <a:headEnd/>
            <a:tailEnd/>
          </a:ln>
        </p:spPr>
        <p:txBody>
          <a:bodyPr/>
          <a:lstStyle/>
          <a:p>
            <a:endParaRPr lang="en-GB" sz="1477"/>
          </a:p>
        </p:txBody>
      </p:sp>
      <p:sp>
        <p:nvSpPr>
          <p:cNvPr id="18437" name="Line 14"/>
          <p:cNvSpPr>
            <a:spLocks noChangeShapeType="1"/>
          </p:cNvSpPr>
          <p:nvPr/>
        </p:nvSpPr>
        <p:spPr bwMode="auto">
          <a:xfrm flipV="1">
            <a:off x="4214813" y="4407877"/>
            <a:ext cx="5345112" cy="0"/>
          </a:xfrm>
          <a:prstGeom prst="line">
            <a:avLst/>
          </a:prstGeom>
          <a:noFill/>
          <a:ln w="9525">
            <a:solidFill>
              <a:schemeClr val="tx1"/>
            </a:solidFill>
            <a:round/>
            <a:headEnd/>
            <a:tailEnd/>
          </a:ln>
        </p:spPr>
        <p:txBody>
          <a:bodyPr/>
          <a:lstStyle/>
          <a:p>
            <a:endParaRPr lang="en-GB" sz="1477"/>
          </a:p>
        </p:txBody>
      </p:sp>
      <p:sp>
        <p:nvSpPr>
          <p:cNvPr id="18438" name="Text Box 15"/>
          <p:cNvSpPr txBox="1">
            <a:spLocks noChangeArrowheads="1"/>
          </p:cNvSpPr>
          <p:nvPr/>
        </p:nvSpPr>
        <p:spPr bwMode="auto">
          <a:xfrm>
            <a:off x="3103828" y="1258767"/>
            <a:ext cx="788999" cy="546945"/>
          </a:xfrm>
          <a:prstGeom prst="rect">
            <a:avLst/>
          </a:prstGeom>
          <a:noFill/>
          <a:ln w="9525">
            <a:noFill/>
            <a:miter lim="800000"/>
            <a:headEnd/>
            <a:tailEnd/>
          </a:ln>
        </p:spPr>
        <p:txBody>
          <a:bodyPr wrap="none">
            <a:spAutoFit/>
          </a:bodyPr>
          <a:lstStyle/>
          <a:p>
            <a:r>
              <a:rPr lang="en-GB" sz="1477" dirty="0"/>
              <a:t>Cost to</a:t>
            </a:r>
          </a:p>
          <a:p>
            <a:r>
              <a:rPr lang="en-GB" sz="1477" dirty="0"/>
              <a:t>Fix  (£)</a:t>
            </a:r>
          </a:p>
        </p:txBody>
      </p:sp>
      <p:sp>
        <p:nvSpPr>
          <p:cNvPr id="18439" name="Arc 16"/>
          <p:cNvSpPr>
            <a:spLocks/>
          </p:cNvSpPr>
          <p:nvPr/>
        </p:nvSpPr>
        <p:spPr bwMode="auto">
          <a:xfrm flipV="1">
            <a:off x="4530725" y="1052146"/>
            <a:ext cx="4973638" cy="3147646"/>
          </a:xfrm>
          <a:custGeom>
            <a:avLst/>
            <a:gdLst>
              <a:gd name="T0" fmla="*/ 0 w 21463"/>
              <a:gd name="T1" fmla="*/ 0 h 21600"/>
              <a:gd name="T2" fmla="*/ 2147483647 w 21463"/>
              <a:gd name="T3" fmla="*/ 2147483647 h 21600"/>
              <a:gd name="T4" fmla="*/ 0 w 21463"/>
              <a:gd name="T5" fmla="*/ 2147483647 h 21600"/>
              <a:gd name="T6" fmla="*/ 0 60000 65536"/>
              <a:gd name="T7" fmla="*/ 0 60000 65536"/>
              <a:gd name="T8" fmla="*/ 0 60000 65536"/>
              <a:gd name="T9" fmla="*/ 0 w 21463"/>
              <a:gd name="T10" fmla="*/ 0 h 21600"/>
              <a:gd name="T11" fmla="*/ 21463 w 21463"/>
              <a:gd name="T12" fmla="*/ 21600 h 21600"/>
            </a:gdLst>
            <a:ahLst/>
            <a:cxnLst>
              <a:cxn ang="T6">
                <a:pos x="T0" y="T1"/>
              </a:cxn>
              <a:cxn ang="T7">
                <a:pos x="T2" y="T3"/>
              </a:cxn>
              <a:cxn ang="T8">
                <a:pos x="T4" y="T5"/>
              </a:cxn>
            </a:cxnLst>
            <a:rect l="T9" t="T10" r="T11" b="T12"/>
            <a:pathLst>
              <a:path w="21463" h="21600" fill="none" extrusionOk="0">
                <a:moveTo>
                  <a:pt x="-1" y="0"/>
                </a:moveTo>
                <a:cubicBezTo>
                  <a:pt x="10989" y="0"/>
                  <a:pt x="20227" y="8251"/>
                  <a:pt x="21462" y="19171"/>
                </a:cubicBezTo>
              </a:path>
              <a:path w="21463" h="21600" stroke="0" extrusionOk="0">
                <a:moveTo>
                  <a:pt x="-1" y="0"/>
                </a:moveTo>
                <a:cubicBezTo>
                  <a:pt x="10989" y="0"/>
                  <a:pt x="20227" y="8251"/>
                  <a:pt x="21462" y="19171"/>
                </a:cubicBezTo>
                <a:lnTo>
                  <a:pt x="0" y="21600"/>
                </a:lnTo>
                <a:close/>
              </a:path>
            </a:pathLst>
          </a:custGeom>
          <a:noFill/>
          <a:ln w="38100">
            <a:solidFill>
              <a:srgbClr val="990000"/>
            </a:solidFill>
            <a:round/>
            <a:headEnd/>
            <a:tailEnd/>
          </a:ln>
        </p:spPr>
        <p:txBody>
          <a:bodyPr wrap="none" anchor="ctr"/>
          <a:lstStyle/>
          <a:p>
            <a:endParaRPr lang="en-US" sz="1477"/>
          </a:p>
        </p:txBody>
      </p:sp>
      <p:sp>
        <p:nvSpPr>
          <p:cNvPr id="13" name="TextBox 12">
            <a:extLst>
              <a:ext uri="{FF2B5EF4-FFF2-40B4-BE49-F238E27FC236}">
                <a16:creationId xmlns:a16="http://schemas.microsoft.com/office/drawing/2014/main" id="{CADF1BAC-6DC6-2C4D-BA2D-C0415B36A519}"/>
              </a:ext>
            </a:extLst>
          </p:cNvPr>
          <p:cNvSpPr txBox="1"/>
          <p:nvPr/>
        </p:nvSpPr>
        <p:spPr>
          <a:xfrm>
            <a:off x="1562176" y="6328501"/>
            <a:ext cx="4974439" cy="338554"/>
          </a:xfrm>
          <a:prstGeom prst="rect">
            <a:avLst/>
          </a:prstGeom>
          <a:noFill/>
        </p:spPr>
        <p:txBody>
          <a:bodyPr wrap="none" rtlCol="0">
            <a:spAutoFit/>
          </a:bodyPr>
          <a:lstStyle/>
          <a:p>
            <a:r>
              <a:rPr lang="en-US" sz="1600" dirty="0"/>
              <a:t>Source INCOSE </a:t>
            </a:r>
            <a:r>
              <a:rPr lang="en-US" sz="1200" dirty="0"/>
              <a:t>(International Council On Systems Engineering)</a:t>
            </a:r>
            <a:endParaRPr lang="en-US" sz="1477" dirty="0"/>
          </a:p>
        </p:txBody>
      </p:sp>
      <p:sp>
        <p:nvSpPr>
          <p:cNvPr id="14" name="Text Box 17">
            <a:extLst>
              <a:ext uri="{FF2B5EF4-FFF2-40B4-BE49-F238E27FC236}">
                <a16:creationId xmlns:a16="http://schemas.microsoft.com/office/drawing/2014/main" id="{B9EDC66E-6487-934F-8155-A054ADB62B27}"/>
              </a:ext>
            </a:extLst>
          </p:cNvPr>
          <p:cNvSpPr txBox="1">
            <a:spLocks noChangeArrowheads="1"/>
          </p:cNvSpPr>
          <p:nvPr/>
        </p:nvSpPr>
        <p:spPr bwMode="auto">
          <a:xfrm>
            <a:off x="4067186" y="4586688"/>
            <a:ext cx="1257780" cy="305468"/>
          </a:xfrm>
          <a:prstGeom prst="rect">
            <a:avLst/>
          </a:prstGeom>
          <a:noFill/>
          <a:ln w="9525">
            <a:noFill/>
            <a:miter lim="800000"/>
            <a:headEnd/>
            <a:tailEnd/>
          </a:ln>
        </p:spPr>
        <p:txBody>
          <a:bodyPr wrap="none">
            <a:spAutoFit/>
          </a:bodyPr>
          <a:lstStyle/>
          <a:p>
            <a:r>
              <a:rPr lang="en-GB" sz="1385" dirty="0"/>
              <a:t>Requirements</a:t>
            </a:r>
          </a:p>
        </p:txBody>
      </p:sp>
      <p:sp>
        <p:nvSpPr>
          <p:cNvPr id="15" name="Text Box 18">
            <a:extLst>
              <a:ext uri="{FF2B5EF4-FFF2-40B4-BE49-F238E27FC236}">
                <a16:creationId xmlns:a16="http://schemas.microsoft.com/office/drawing/2014/main" id="{11D925C7-B1D0-474D-B845-72FD4D3A1E56}"/>
              </a:ext>
            </a:extLst>
          </p:cNvPr>
          <p:cNvSpPr txBox="1">
            <a:spLocks noChangeArrowheads="1"/>
          </p:cNvSpPr>
          <p:nvPr/>
        </p:nvSpPr>
        <p:spPr bwMode="auto">
          <a:xfrm>
            <a:off x="5434667" y="4586688"/>
            <a:ext cx="713657" cy="305468"/>
          </a:xfrm>
          <a:prstGeom prst="rect">
            <a:avLst/>
          </a:prstGeom>
          <a:noFill/>
          <a:ln w="9525">
            <a:noFill/>
            <a:miter lim="800000"/>
            <a:headEnd/>
            <a:tailEnd/>
          </a:ln>
        </p:spPr>
        <p:txBody>
          <a:bodyPr wrap="none">
            <a:spAutoFit/>
          </a:bodyPr>
          <a:lstStyle/>
          <a:p>
            <a:r>
              <a:rPr lang="en-GB" sz="1385" dirty="0"/>
              <a:t>Design</a:t>
            </a:r>
          </a:p>
        </p:txBody>
      </p:sp>
      <p:sp>
        <p:nvSpPr>
          <p:cNvPr id="16" name="Text Box 19">
            <a:extLst>
              <a:ext uri="{FF2B5EF4-FFF2-40B4-BE49-F238E27FC236}">
                <a16:creationId xmlns:a16="http://schemas.microsoft.com/office/drawing/2014/main" id="{79EDEB0E-A1D4-F944-B6AC-CC2125C01896}"/>
              </a:ext>
            </a:extLst>
          </p:cNvPr>
          <p:cNvSpPr txBox="1">
            <a:spLocks noChangeArrowheads="1"/>
          </p:cNvSpPr>
          <p:nvPr/>
        </p:nvSpPr>
        <p:spPr bwMode="auto">
          <a:xfrm>
            <a:off x="6168554" y="4586688"/>
            <a:ext cx="1212383" cy="305468"/>
          </a:xfrm>
          <a:prstGeom prst="rect">
            <a:avLst/>
          </a:prstGeom>
          <a:noFill/>
          <a:ln w="9525">
            <a:noFill/>
            <a:miter lim="800000"/>
            <a:headEnd/>
            <a:tailEnd/>
          </a:ln>
        </p:spPr>
        <p:txBody>
          <a:bodyPr wrap="none">
            <a:spAutoFit/>
          </a:bodyPr>
          <a:lstStyle/>
          <a:p>
            <a:r>
              <a:rPr lang="en-GB" sz="1385" dirty="0"/>
              <a:t>Development</a:t>
            </a:r>
          </a:p>
        </p:txBody>
      </p:sp>
      <p:sp>
        <p:nvSpPr>
          <p:cNvPr id="17" name="Text Box 20">
            <a:extLst>
              <a:ext uri="{FF2B5EF4-FFF2-40B4-BE49-F238E27FC236}">
                <a16:creationId xmlns:a16="http://schemas.microsoft.com/office/drawing/2014/main" id="{DC204F63-60FF-7446-B34D-CF9442263F87}"/>
              </a:ext>
            </a:extLst>
          </p:cNvPr>
          <p:cNvSpPr txBox="1">
            <a:spLocks noChangeArrowheads="1"/>
          </p:cNvSpPr>
          <p:nvPr/>
        </p:nvSpPr>
        <p:spPr bwMode="auto">
          <a:xfrm>
            <a:off x="7529714" y="4588155"/>
            <a:ext cx="1015727" cy="305468"/>
          </a:xfrm>
          <a:prstGeom prst="rect">
            <a:avLst/>
          </a:prstGeom>
          <a:noFill/>
          <a:ln w="9525">
            <a:noFill/>
            <a:miter lim="800000"/>
            <a:headEnd/>
            <a:tailEnd/>
          </a:ln>
        </p:spPr>
        <p:txBody>
          <a:bodyPr wrap="none">
            <a:spAutoFit/>
          </a:bodyPr>
          <a:lstStyle/>
          <a:p>
            <a:r>
              <a:rPr lang="en-GB" sz="1385"/>
              <a:t>Production</a:t>
            </a:r>
          </a:p>
        </p:txBody>
      </p:sp>
      <p:sp>
        <p:nvSpPr>
          <p:cNvPr id="18" name="Text Box 21">
            <a:extLst>
              <a:ext uri="{FF2B5EF4-FFF2-40B4-BE49-F238E27FC236}">
                <a16:creationId xmlns:a16="http://schemas.microsoft.com/office/drawing/2014/main" id="{7F021BCC-6FC9-6B48-83D1-CE5380503DEE}"/>
              </a:ext>
            </a:extLst>
          </p:cNvPr>
          <p:cNvSpPr txBox="1">
            <a:spLocks noChangeArrowheads="1"/>
          </p:cNvSpPr>
          <p:nvPr/>
        </p:nvSpPr>
        <p:spPr bwMode="auto">
          <a:xfrm>
            <a:off x="8658549" y="4586688"/>
            <a:ext cx="1471273" cy="305468"/>
          </a:xfrm>
          <a:prstGeom prst="rect">
            <a:avLst/>
          </a:prstGeom>
          <a:noFill/>
          <a:ln w="9525">
            <a:noFill/>
            <a:miter lim="800000"/>
            <a:headEnd/>
            <a:tailEnd/>
          </a:ln>
        </p:spPr>
        <p:txBody>
          <a:bodyPr wrap="square">
            <a:spAutoFit/>
          </a:bodyPr>
          <a:lstStyle/>
          <a:p>
            <a:r>
              <a:rPr lang="en-GB" sz="1385" dirty="0"/>
              <a:t>Customer use</a:t>
            </a:r>
          </a:p>
        </p:txBody>
      </p:sp>
      <p:grpSp>
        <p:nvGrpSpPr>
          <p:cNvPr id="19" name="Group 18">
            <a:extLst>
              <a:ext uri="{FF2B5EF4-FFF2-40B4-BE49-F238E27FC236}">
                <a16:creationId xmlns:a16="http://schemas.microsoft.com/office/drawing/2014/main" id="{9CE367AC-23B9-BB40-AB20-F269DEFE7121}"/>
              </a:ext>
            </a:extLst>
          </p:cNvPr>
          <p:cNvGrpSpPr/>
          <p:nvPr/>
        </p:nvGrpSpPr>
        <p:grpSpPr>
          <a:xfrm>
            <a:off x="7678260" y="1270489"/>
            <a:ext cx="2991212" cy="5052646"/>
            <a:chOff x="6655596" y="1090613"/>
            <a:chExt cx="3240481" cy="5473700"/>
          </a:xfrm>
        </p:grpSpPr>
        <p:sp>
          <p:nvSpPr>
            <p:cNvPr id="20" name="Rectangle 2">
              <a:extLst>
                <a:ext uri="{FF2B5EF4-FFF2-40B4-BE49-F238E27FC236}">
                  <a16:creationId xmlns:a16="http://schemas.microsoft.com/office/drawing/2014/main" id="{BED79CCF-0918-3A44-B087-A61B34CAEAD4}"/>
                </a:ext>
              </a:extLst>
            </p:cNvPr>
            <p:cNvSpPr>
              <a:spLocks noChangeArrowheads="1"/>
            </p:cNvSpPr>
            <p:nvPr/>
          </p:nvSpPr>
          <p:spPr bwMode="auto">
            <a:xfrm>
              <a:off x="6655596" y="1090613"/>
              <a:ext cx="2046553" cy="5473700"/>
            </a:xfrm>
            <a:prstGeom prst="rect">
              <a:avLst/>
            </a:prstGeom>
            <a:solidFill>
              <a:srgbClr val="CC3300">
                <a:alpha val="38039"/>
              </a:srgbClr>
            </a:solidFill>
            <a:ln w="9525">
              <a:noFill/>
              <a:miter lim="800000"/>
              <a:headEnd/>
              <a:tailEnd/>
            </a:ln>
          </p:spPr>
          <p:txBody>
            <a:bodyPr wrap="none" anchor="ctr"/>
            <a:lstStyle/>
            <a:p>
              <a:endParaRPr lang="en-US" sz="1477" dirty="0"/>
            </a:p>
          </p:txBody>
        </p:sp>
        <p:sp>
          <p:nvSpPr>
            <p:cNvPr id="21" name="AutoShape 23">
              <a:extLst>
                <a:ext uri="{FF2B5EF4-FFF2-40B4-BE49-F238E27FC236}">
                  <a16:creationId xmlns:a16="http://schemas.microsoft.com/office/drawing/2014/main" id="{9197631F-A7FB-B64E-8DAA-7A93DBC7096D}"/>
                </a:ext>
              </a:extLst>
            </p:cNvPr>
            <p:cNvSpPr>
              <a:spLocks noChangeArrowheads="1"/>
            </p:cNvSpPr>
            <p:nvPr/>
          </p:nvSpPr>
          <p:spPr bwMode="auto">
            <a:xfrm rot="13374099">
              <a:off x="7743603" y="2854001"/>
              <a:ext cx="1519862" cy="668338"/>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11796480 60000 65536"/>
                <a:gd name="T10" fmla="*/ 5898240 60000 65536"/>
                <a:gd name="T11" fmla="*/ 0 60000 65536"/>
                <a:gd name="T12" fmla="*/ 3390 w 21600"/>
                <a:gd name="T13" fmla="*/ 5387 h 21600"/>
                <a:gd name="T14" fmla="*/ 18895 w 21600"/>
                <a:gd name="T15" fmla="*/ 16213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990000"/>
            </a:solidFill>
            <a:ln w="9525">
              <a:solidFill>
                <a:schemeClr val="tx1"/>
              </a:solidFill>
              <a:miter lim="800000"/>
              <a:headEnd/>
              <a:tailEnd/>
            </a:ln>
            <a:scene3d>
              <a:camera prst="orthographicFront"/>
              <a:lightRig rig="threePt" dir="t"/>
            </a:scene3d>
            <a:sp3d>
              <a:bevelT/>
            </a:sp3d>
          </p:spPr>
          <p:txBody>
            <a:bodyPr wrap="none" anchor="ctr"/>
            <a:lstStyle/>
            <a:p>
              <a:endParaRPr lang="en-US" sz="1477"/>
            </a:p>
          </p:txBody>
        </p:sp>
        <p:sp>
          <p:nvSpPr>
            <p:cNvPr id="22" name="Text Box 22">
              <a:extLst>
                <a:ext uri="{FF2B5EF4-FFF2-40B4-BE49-F238E27FC236}">
                  <a16:creationId xmlns:a16="http://schemas.microsoft.com/office/drawing/2014/main" id="{851EB88A-3E7A-2348-9971-163D5D4FD35B}"/>
                </a:ext>
              </a:extLst>
            </p:cNvPr>
            <p:cNvSpPr txBox="1">
              <a:spLocks noChangeArrowheads="1"/>
            </p:cNvSpPr>
            <p:nvPr/>
          </p:nvSpPr>
          <p:spPr bwMode="auto">
            <a:xfrm>
              <a:off x="8340334" y="3416301"/>
              <a:ext cx="1555743" cy="838772"/>
            </a:xfrm>
            <a:prstGeom prst="rect">
              <a:avLst/>
            </a:prstGeom>
            <a:solidFill>
              <a:srgbClr val="990000"/>
            </a:solidFill>
            <a:ln w="9525">
              <a:noFill/>
              <a:miter lim="800000"/>
              <a:headEnd/>
              <a:tailEnd/>
            </a:ln>
            <a:scene3d>
              <a:camera prst="orthographicFront"/>
              <a:lightRig rig="threePt" dir="t"/>
            </a:scene3d>
            <a:sp3d>
              <a:bevelT/>
            </a:sp3d>
          </p:spPr>
          <p:txBody>
            <a:bodyPr wrap="square">
              <a:spAutoFit/>
            </a:bodyPr>
            <a:lstStyle/>
            <a:p>
              <a:pPr algn="ctr"/>
              <a:r>
                <a:rPr lang="en-GB" sz="1477">
                  <a:solidFill>
                    <a:schemeClr val="bg1"/>
                  </a:solidFill>
                </a:rPr>
                <a:t>This is where</a:t>
              </a:r>
            </a:p>
            <a:p>
              <a:pPr algn="ctr"/>
              <a:r>
                <a:rPr lang="en-GB" sz="1477">
                  <a:solidFill>
                    <a:schemeClr val="bg1"/>
                  </a:solidFill>
                </a:rPr>
                <a:t>we tend to look</a:t>
              </a:r>
            </a:p>
          </p:txBody>
        </p:sp>
      </p:grpSp>
      <p:grpSp>
        <p:nvGrpSpPr>
          <p:cNvPr id="28" name="Group 42">
            <a:extLst>
              <a:ext uri="{FF2B5EF4-FFF2-40B4-BE49-F238E27FC236}">
                <a16:creationId xmlns:a16="http://schemas.microsoft.com/office/drawing/2014/main" id="{53C54E60-E99F-D444-9311-23B4A8469231}"/>
              </a:ext>
            </a:extLst>
          </p:cNvPr>
          <p:cNvGrpSpPr>
            <a:grpSpLocks/>
          </p:cNvGrpSpPr>
          <p:nvPr/>
        </p:nvGrpSpPr>
        <p:grpSpPr bwMode="auto">
          <a:xfrm>
            <a:off x="8031152" y="4189539"/>
            <a:ext cx="2300284" cy="1373066"/>
            <a:chOff x="4099" y="2679"/>
            <a:chExt cx="1449" cy="937"/>
          </a:xfrm>
        </p:grpSpPr>
        <p:sp>
          <p:nvSpPr>
            <p:cNvPr id="29" name="Text Box 7">
              <a:extLst>
                <a:ext uri="{FF2B5EF4-FFF2-40B4-BE49-F238E27FC236}">
                  <a16:creationId xmlns:a16="http://schemas.microsoft.com/office/drawing/2014/main" id="{0D20BBCF-B924-A44D-B197-D8DBC9F33BBA}"/>
                </a:ext>
              </a:extLst>
            </p:cNvPr>
            <p:cNvSpPr txBox="1">
              <a:spLocks noChangeArrowheads="1"/>
            </p:cNvSpPr>
            <p:nvPr/>
          </p:nvSpPr>
          <p:spPr bwMode="auto">
            <a:xfrm>
              <a:off x="4099" y="3398"/>
              <a:ext cx="789" cy="218"/>
            </a:xfrm>
            <a:prstGeom prst="rect">
              <a:avLst/>
            </a:prstGeom>
            <a:noFill/>
            <a:ln w="9525">
              <a:noFill/>
              <a:miter lim="800000"/>
              <a:headEnd/>
              <a:tailEnd/>
            </a:ln>
          </p:spPr>
          <p:txBody>
            <a:bodyPr wrap="none">
              <a:spAutoFit/>
            </a:bodyPr>
            <a:lstStyle/>
            <a:p>
              <a:r>
                <a:rPr lang="en-GB" sz="1477" b="1"/>
                <a:t>Easy to see</a:t>
              </a:r>
            </a:p>
          </p:txBody>
        </p:sp>
        <p:grpSp>
          <p:nvGrpSpPr>
            <p:cNvPr id="30" name="Group 38">
              <a:extLst>
                <a:ext uri="{FF2B5EF4-FFF2-40B4-BE49-F238E27FC236}">
                  <a16:creationId xmlns:a16="http://schemas.microsoft.com/office/drawing/2014/main" id="{0EA862EC-C3F0-7641-AFC0-CBE0D7DD6C78}"/>
                </a:ext>
              </a:extLst>
            </p:cNvPr>
            <p:cNvGrpSpPr>
              <a:grpSpLocks/>
            </p:cNvGrpSpPr>
            <p:nvPr/>
          </p:nvGrpSpPr>
          <p:grpSpPr bwMode="auto">
            <a:xfrm>
              <a:off x="4889" y="2679"/>
              <a:ext cx="659" cy="827"/>
              <a:chOff x="4889" y="2679"/>
              <a:chExt cx="659" cy="827"/>
            </a:xfrm>
          </p:grpSpPr>
          <p:cxnSp>
            <p:nvCxnSpPr>
              <p:cNvPr id="31" name="AutoShape 27">
                <a:extLst>
                  <a:ext uri="{FF2B5EF4-FFF2-40B4-BE49-F238E27FC236}">
                    <a16:creationId xmlns:a16="http://schemas.microsoft.com/office/drawing/2014/main" id="{FFA95E38-B56E-A045-8ED8-87119B6CF651}"/>
                  </a:ext>
                </a:extLst>
              </p:cNvPr>
              <p:cNvCxnSpPr>
                <a:cxnSpLocks noChangeShapeType="1"/>
                <a:endCxn id="29" idx="3"/>
              </p:cNvCxnSpPr>
              <p:nvPr/>
            </p:nvCxnSpPr>
            <p:spPr bwMode="auto">
              <a:xfrm rot="5400000">
                <a:off x="4682" y="2886"/>
                <a:ext cx="827" cy="414"/>
              </a:xfrm>
              <a:prstGeom prst="bentConnector2">
                <a:avLst/>
              </a:prstGeom>
              <a:noFill/>
              <a:ln w="76200">
                <a:solidFill>
                  <a:schemeClr val="tx1"/>
                </a:solidFill>
                <a:miter lim="800000"/>
                <a:headEnd/>
                <a:tailEnd type="triangle" w="med" len="med"/>
              </a:ln>
            </p:spPr>
          </p:cxnSp>
          <p:sp>
            <p:nvSpPr>
              <p:cNvPr id="32" name="Text Box 28">
                <a:extLst>
                  <a:ext uri="{FF2B5EF4-FFF2-40B4-BE49-F238E27FC236}">
                    <a16:creationId xmlns:a16="http://schemas.microsoft.com/office/drawing/2014/main" id="{7306D3B0-E786-0F45-894C-E1D6C9A42ACD}"/>
                  </a:ext>
                </a:extLst>
              </p:cNvPr>
              <p:cNvSpPr txBox="1">
                <a:spLocks noChangeArrowheads="1"/>
              </p:cNvSpPr>
              <p:nvPr/>
            </p:nvSpPr>
            <p:spPr bwMode="auto">
              <a:xfrm rot="5400000">
                <a:off x="5152" y="3022"/>
                <a:ext cx="591" cy="201"/>
              </a:xfrm>
              <a:prstGeom prst="rect">
                <a:avLst/>
              </a:prstGeom>
              <a:noFill/>
              <a:ln w="9525">
                <a:noFill/>
                <a:miter lim="800000"/>
                <a:headEnd/>
                <a:tailEnd/>
              </a:ln>
            </p:spPr>
            <p:txBody>
              <a:bodyPr wrap="none">
                <a:spAutoFit/>
              </a:bodyPr>
              <a:lstStyle/>
              <a:p>
                <a:r>
                  <a:rPr lang="en-GB" sz="1477"/>
                  <a:t>because</a:t>
                </a:r>
              </a:p>
            </p:txBody>
          </p:sp>
        </p:grpSp>
      </p:grpSp>
      <p:grpSp>
        <p:nvGrpSpPr>
          <p:cNvPr id="23" name="Group 43">
            <a:extLst>
              <a:ext uri="{FF2B5EF4-FFF2-40B4-BE49-F238E27FC236}">
                <a16:creationId xmlns:a16="http://schemas.microsoft.com/office/drawing/2014/main" id="{56E8635B-BE1F-3C4F-8BEC-3A1C8BF6F98A}"/>
              </a:ext>
            </a:extLst>
          </p:cNvPr>
          <p:cNvGrpSpPr>
            <a:grpSpLocks/>
          </p:cNvGrpSpPr>
          <p:nvPr/>
        </p:nvGrpSpPr>
        <p:grpSpPr bwMode="auto">
          <a:xfrm>
            <a:off x="8032772" y="4192481"/>
            <a:ext cx="2471742" cy="1997321"/>
            <a:chOff x="4100" y="2681"/>
            <a:chExt cx="1557" cy="1363"/>
          </a:xfrm>
        </p:grpSpPr>
        <p:grpSp>
          <p:nvGrpSpPr>
            <p:cNvPr id="25" name="Group 39">
              <a:extLst>
                <a:ext uri="{FF2B5EF4-FFF2-40B4-BE49-F238E27FC236}">
                  <a16:creationId xmlns:a16="http://schemas.microsoft.com/office/drawing/2014/main" id="{36FEBCDB-54B1-1E4C-BF0E-8D3EE6EC5BC6}"/>
                </a:ext>
              </a:extLst>
            </p:cNvPr>
            <p:cNvGrpSpPr>
              <a:grpSpLocks/>
            </p:cNvGrpSpPr>
            <p:nvPr/>
          </p:nvGrpSpPr>
          <p:grpSpPr bwMode="auto">
            <a:xfrm>
              <a:off x="4953" y="2681"/>
              <a:ext cx="704" cy="1177"/>
              <a:chOff x="4953" y="2681"/>
              <a:chExt cx="704" cy="1177"/>
            </a:xfrm>
          </p:grpSpPr>
          <p:cxnSp>
            <p:nvCxnSpPr>
              <p:cNvPr id="26" name="AutoShape 29">
                <a:extLst>
                  <a:ext uri="{FF2B5EF4-FFF2-40B4-BE49-F238E27FC236}">
                    <a16:creationId xmlns:a16="http://schemas.microsoft.com/office/drawing/2014/main" id="{AEDFFB7E-B536-ED45-8FC0-F0B99B5F221D}"/>
                  </a:ext>
                </a:extLst>
              </p:cNvPr>
              <p:cNvCxnSpPr>
                <a:cxnSpLocks noChangeShapeType="1"/>
                <a:endCxn id="24" idx="3"/>
              </p:cNvCxnSpPr>
              <p:nvPr/>
            </p:nvCxnSpPr>
            <p:spPr bwMode="auto">
              <a:xfrm rot="5400000">
                <a:off x="4539" y="3095"/>
                <a:ext cx="1177" cy="349"/>
              </a:xfrm>
              <a:prstGeom prst="bentConnector2">
                <a:avLst/>
              </a:prstGeom>
              <a:noFill/>
              <a:ln w="76200">
                <a:solidFill>
                  <a:srgbClr val="990000"/>
                </a:solidFill>
                <a:miter lim="800000"/>
                <a:headEnd/>
                <a:tailEnd type="triangle" w="med" len="med"/>
              </a:ln>
            </p:spPr>
          </p:cxnSp>
          <p:sp>
            <p:nvSpPr>
              <p:cNvPr id="27" name="Text Box 30">
                <a:extLst>
                  <a:ext uri="{FF2B5EF4-FFF2-40B4-BE49-F238E27FC236}">
                    <a16:creationId xmlns:a16="http://schemas.microsoft.com/office/drawing/2014/main" id="{21548CE9-E481-3345-85D8-7F3311136643}"/>
                  </a:ext>
                </a:extLst>
              </p:cNvPr>
              <p:cNvSpPr txBox="1">
                <a:spLocks noChangeArrowheads="1"/>
              </p:cNvSpPr>
              <p:nvPr/>
            </p:nvSpPr>
            <p:spPr bwMode="auto">
              <a:xfrm>
                <a:off x="5298" y="3607"/>
                <a:ext cx="359" cy="218"/>
              </a:xfrm>
              <a:prstGeom prst="rect">
                <a:avLst/>
              </a:prstGeom>
              <a:noFill/>
              <a:ln w="9525">
                <a:noFill/>
                <a:miter lim="800000"/>
                <a:headEnd/>
                <a:tailEnd/>
              </a:ln>
            </p:spPr>
            <p:txBody>
              <a:bodyPr wrap="none">
                <a:spAutoFit/>
              </a:bodyPr>
              <a:lstStyle/>
              <a:p>
                <a:r>
                  <a:rPr lang="en-GB" sz="1477" b="1">
                    <a:solidFill>
                      <a:srgbClr val="990000"/>
                    </a:solidFill>
                  </a:rPr>
                  <a:t>BUT</a:t>
                </a:r>
              </a:p>
            </p:txBody>
          </p:sp>
        </p:grpSp>
        <p:sp>
          <p:nvSpPr>
            <p:cNvPr id="24" name="Text Box 8">
              <a:extLst>
                <a:ext uri="{FF2B5EF4-FFF2-40B4-BE49-F238E27FC236}">
                  <a16:creationId xmlns:a16="http://schemas.microsoft.com/office/drawing/2014/main" id="{B83D8A0F-9F17-324E-B985-182A7FB12973}"/>
                </a:ext>
              </a:extLst>
            </p:cNvPr>
            <p:cNvSpPr txBox="1">
              <a:spLocks noChangeArrowheads="1"/>
            </p:cNvSpPr>
            <p:nvPr/>
          </p:nvSpPr>
          <p:spPr bwMode="auto">
            <a:xfrm>
              <a:off x="4100" y="3671"/>
              <a:ext cx="853" cy="373"/>
            </a:xfrm>
            <a:prstGeom prst="rect">
              <a:avLst/>
            </a:prstGeom>
            <a:noFill/>
            <a:ln w="9525">
              <a:noFill/>
              <a:miter lim="800000"/>
              <a:headEnd/>
              <a:tailEnd/>
            </a:ln>
          </p:spPr>
          <p:txBody>
            <a:bodyPr wrap="none">
              <a:spAutoFit/>
            </a:bodyPr>
            <a:lstStyle/>
            <a:p>
              <a:r>
                <a:rPr lang="en-GB" sz="1477" b="1" dirty="0"/>
                <a:t>Difficult and</a:t>
              </a:r>
            </a:p>
            <a:p>
              <a:r>
                <a:rPr lang="en-GB" sz="1477" b="1" dirty="0"/>
                <a:t>costly to fix</a:t>
              </a:r>
            </a:p>
          </p:txBody>
        </p:sp>
      </p:grpSp>
      <p:sp>
        <p:nvSpPr>
          <p:cNvPr id="33" name="Rectangle 3">
            <a:extLst>
              <a:ext uri="{FF2B5EF4-FFF2-40B4-BE49-F238E27FC236}">
                <a16:creationId xmlns:a16="http://schemas.microsoft.com/office/drawing/2014/main" id="{CE89063E-ABD1-8142-8E03-93971DCC0A4F}"/>
              </a:ext>
            </a:extLst>
          </p:cNvPr>
          <p:cNvSpPr>
            <a:spLocks noChangeArrowheads="1"/>
          </p:cNvSpPr>
          <p:nvPr/>
        </p:nvSpPr>
        <p:spPr bwMode="auto">
          <a:xfrm>
            <a:off x="4200546" y="1258766"/>
            <a:ext cx="1990725" cy="5052646"/>
          </a:xfrm>
          <a:prstGeom prst="rect">
            <a:avLst/>
          </a:prstGeom>
          <a:solidFill>
            <a:srgbClr val="CCFF33">
              <a:alpha val="38039"/>
            </a:srgbClr>
          </a:solidFill>
          <a:ln w="9525">
            <a:noFill/>
            <a:miter lim="800000"/>
            <a:headEnd/>
            <a:tailEnd/>
          </a:ln>
        </p:spPr>
        <p:txBody>
          <a:bodyPr wrap="none" anchor="ctr"/>
          <a:lstStyle/>
          <a:p>
            <a:endParaRPr lang="en-US" sz="1477"/>
          </a:p>
        </p:txBody>
      </p:sp>
      <p:sp>
        <p:nvSpPr>
          <p:cNvPr id="34" name="Text Box 25">
            <a:extLst>
              <a:ext uri="{FF2B5EF4-FFF2-40B4-BE49-F238E27FC236}">
                <a16:creationId xmlns:a16="http://schemas.microsoft.com/office/drawing/2014/main" id="{0DE9BCBF-3AB1-7C42-AC57-8E49EE6C2DF7}"/>
              </a:ext>
            </a:extLst>
          </p:cNvPr>
          <p:cNvSpPr txBox="1">
            <a:spLocks noChangeArrowheads="1"/>
          </p:cNvSpPr>
          <p:nvPr/>
        </p:nvSpPr>
        <p:spPr bwMode="auto">
          <a:xfrm>
            <a:off x="2609275" y="3987314"/>
            <a:ext cx="1308435" cy="774251"/>
          </a:xfrm>
          <a:prstGeom prst="rect">
            <a:avLst/>
          </a:prstGeom>
          <a:solidFill>
            <a:srgbClr val="008000"/>
          </a:solidFill>
          <a:ln w="9525">
            <a:noFill/>
            <a:miter lim="800000"/>
            <a:headEnd/>
            <a:tailEnd/>
          </a:ln>
          <a:scene3d>
            <a:camera prst="orthographicFront"/>
            <a:lightRig rig="threePt" dir="t"/>
          </a:scene3d>
          <a:sp3d>
            <a:bevelT/>
          </a:sp3d>
        </p:spPr>
        <p:txBody>
          <a:bodyPr wrap="none">
            <a:spAutoFit/>
          </a:bodyPr>
          <a:lstStyle/>
          <a:p>
            <a:pPr algn="ctr"/>
            <a:r>
              <a:rPr lang="en-GB" sz="1477">
                <a:solidFill>
                  <a:srgbClr val="FFFFFF"/>
                </a:solidFill>
              </a:rPr>
              <a:t>This is where</a:t>
            </a:r>
          </a:p>
          <a:p>
            <a:pPr algn="ctr"/>
            <a:r>
              <a:rPr lang="en-GB" sz="1477">
                <a:solidFill>
                  <a:srgbClr val="FFFFFF"/>
                </a:solidFill>
              </a:rPr>
              <a:t>we should</a:t>
            </a:r>
          </a:p>
          <a:p>
            <a:pPr algn="ctr"/>
            <a:r>
              <a:rPr lang="en-GB" sz="1477">
                <a:solidFill>
                  <a:srgbClr val="FFFFFF"/>
                </a:solidFill>
              </a:rPr>
              <a:t>put our effort</a:t>
            </a:r>
          </a:p>
        </p:txBody>
      </p:sp>
      <p:grpSp>
        <p:nvGrpSpPr>
          <p:cNvPr id="35" name="Group 44">
            <a:extLst>
              <a:ext uri="{FF2B5EF4-FFF2-40B4-BE49-F238E27FC236}">
                <a16:creationId xmlns:a16="http://schemas.microsoft.com/office/drawing/2014/main" id="{9BFBCD57-34F6-5441-85D5-5DDB08B06AF7}"/>
              </a:ext>
            </a:extLst>
          </p:cNvPr>
          <p:cNvGrpSpPr>
            <a:grpSpLocks/>
          </p:cNvGrpSpPr>
          <p:nvPr/>
        </p:nvGrpSpPr>
        <p:grpSpPr bwMode="auto">
          <a:xfrm>
            <a:off x="2800374" y="4761038"/>
            <a:ext cx="3168653" cy="1472712"/>
            <a:chOff x="804" y="3069"/>
            <a:chExt cx="1996" cy="1005"/>
          </a:xfrm>
        </p:grpSpPr>
        <p:sp>
          <p:nvSpPr>
            <p:cNvPr id="36" name="Text Box 6">
              <a:extLst>
                <a:ext uri="{FF2B5EF4-FFF2-40B4-BE49-F238E27FC236}">
                  <a16:creationId xmlns:a16="http://schemas.microsoft.com/office/drawing/2014/main" id="{3BABCB0B-2CEE-A049-8DB1-55C59643D191}"/>
                </a:ext>
              </a:extLst>
            </p:cNvPr>
            <p:cNvSpPr txBox="1">
              <a:spLocks noChangeArrowheads="1"/>
            </p:cNvSpPr>
            <p:nvPr/>
          </p:nvSpPr>
          <p:spPr bwMode="auto">
            <a:xfrm>
              <a:off x="1858" y="3701"/>
              <a:ext cx="942" cy="373"/>
            </a:xfrm>
            <a:prstGeom prst="rect">
              <a:avLst/>
            </a:prstGeom>
            <a:noFill/>
            <a:ln w="9525">
              <a:noFill/>
              <a:miter lim="800000"/>
              <a:headEnd/>
              <a:tailEnd/>
            </a:ln>
          </p:spPr>
          <p:txBody>
            <a:bodyPr wrap="none">
              <a:spAutoFit/>
            </a:bodyPr>
            <a:lstStyle/>
            <a:p>
              <a:r>
                <a:rPr lang="en-GB" sz="1477" b="1"/>
                <a:t>Easy and </a:t>
              </a:r>
            </a:p>
            <a:p>
              <a:r>
                <a:rPr lang="en-GB" sz="1477" b="1"/>
                <a:t>cheaper to fix</a:t>
              </a:r>
            </a:p>
          </p:txBody>
        </p:sp>
        <p:grpSp>
          <p:nvGrpSpPr>
            <p:cNvPr id="37" name="Group 40">
              <a:extLst>
                <a:ext uri="{FF2B5EF4-FFF2-40B4-BE49-F238E27FC236}">
                  <a16:creationId xmlns:a16="http://schemas.microsoft.com/office/drawing/2014/main" id="{9340982B-B7AD-5845-827F-6362DA6EE92B}"/>
                </a:ext>
              </a:extLst>
            </p:cNvPr>
            <p:cNvGrpSpPr>
              <a:grpSpLocks/>
            </p:cNvGrpSpPr>
            <p:nvPr/>
          </p:nvGrpSpPr>
          <p:grpSpPr bwMode="auto">
            <a:xfrm>
              <a:off x="804" y="3069"/>
              <a:ext cx="1054" cy="818"/>
              <a:chOff x="804" y="3069"/>
              <a:chExt cx="1054" cy="818"/>
            </a:xfrm>
          </p:grpSpPr>
          <p:cxnSp>
            <p:nvCxnSpPr>
              <p:cNvPr id="38" name="AutoShape 32">
                <a:extLst>
                  <a:ext uri="{FF2B5EF4-FFF2-40B4-BE49-F238E27FC236}">
                    <a16:creationId xmlns:a16="http://schemas.microsoft.com/office/drawing/2014/main" id="{2180D382-6D49-E24B-84F9-90C1F89B88BD}"/>
                  </a:ext>
                </a:extLst>
              </p:cNvPr>
              <p:cNvCxnSpPr>
                <a:cxnSpLocks noChangeShapeType="1"/>
                <a:stCxn id="34" idx="2"/>
                <a:endCxn id="36" idx="1"/>
              </p:cNvCxnSpPr>
              <p:nvPr/>
            </p:nvCxnSpPr>
            <p:spPr bwMode="auto">
              <a:xfrm rot="16200000" flipH="1">
                <a:off x="1068" y="3097"/>
                <a:ext cx="818" cy="762"/>
              </a:xfrm>
              <a:prstGeom prst="bentConnector2">
                <a:avLst/>
              </a:prstGeom>
              <a:noFill/>
              <a:ln w="76200">
                <a:solidFill>
                  <a:srgbClr val="008000"/>
                </a:solidFill>
                <a:miter lim="800000"/>
                <a:headEnd/>
                <a:tailEnd type="triangle" w="med" len="med"/>
              </a:ln>
            </p:spPr>
          </p:cxnSp>
          <p:sp>
            <p:nvSpPr>
              <p:cNvPr id="39" name="Text Box 33">
                <a:extLst>
                  <a:ext uri="{FF2B5EF4-FFF2-40B4-BE49-F238E27FC236}">
                    <a16:creationId xmlns:a16="http://schemas.microsoft.com/office/drawing/2014/main" id="{649C0DEB-9E23-6843-B269-435C17C5E447}"/>
                  </a:ext>
                </a:extLst>
              </p:cNvPr>
              <p:cNvSpPr txBox="1">
                <a:spLocks noChangeArrowheads="1"/>
              </p:cNvSpPr>
              <p:nvPr/>
            </p:nvSpPr>
            <p:spPr bwMode="auto">
              <a:xfrm rot="5400000">
                <a:off x="609" y="3398"/>
                <a:ext cx="591" cy="201"/>
              </a:xfrm>
              <a:prstGeom prst="rect">
                <a:avLst/>
              </a:prstGeom>
              <a:noFill/>
              <a:ln w="9525">
                <a:noFill/>
                <a:miter lim="800000"/>
                <a:headEnd/>
                <a:tailEnd/>
              </a:ln>
            </p:spPr>
            <p:txBody>
              <a:bodyPr wrap="none">
                <a:spAutoFit/>
              </a:bodyPr>
              <a:lstStyle/>
              <a:p>
                <a:r>
                  <a:rPr lang="en-GB" sz="1477"/>
                  <a:t>because</a:t>
                </a:r>
              </a:p>
            </p:txBody>
          </p:sp>
        </p:grpSp>
      </p:grpSp>
      <p:grpSp>
        <p:nvGrpSpPr>
          <p:cNvPr id="40" name="Group 45">
            <a:extLst>
              <a:ext uri="{FF2B5EF4-FFF2-40B4-BE49-F238E27FC236}">
                <a16:creationId xmlns:a16="http://schemas.microsoft.com/office/drawing/2014/main" id="{BDDE9FC4-B042-E840-8D64-EAF41403B4E9}"/>
              </a:ext>
            </a:extLst>
          </p:cNvPr>
          <p:cNvGrpSpPr>
            <a:grpSpLocks/>
          </p:cNvGrpSpPr>
          <p:nvPr/>
        </p:nvGrpSpPr>
        <p:grpSpPr bwMode="auto">
          <a:xfrm>
            <a:off x="3263907" y="4761066"/>
            <a:ext cx="2779713" cy="867507"/>
            <a:chOff x="1096" y="3069"/>
            <a:chExt cx="1751" cy="592"/>
          </a:xfrm>
        </p:grpSpPr>
        <p:sp>
          <p:nvSpPr>
            <p:cNvPr id="41" name="Text Box 5">
              <a:extLst>
                <a:ext uri="{FF2B5EF4-FFF2-40B4-BE49-F238E27FC236}">
                  <a16:creationId xmlns:a16="http://schemas.microsoft.com/office/drawing/2014/main" id="{34299FA4-9DE9-4B43-A625-DCB8055A3747}"/>
                </a:ext>
              </a:extLst>
            </p:cNvPr>
            <p:cNvSpPr txBox="1">
              <a:spLocks noChangeArrowheads="1"/>
            </p:cNvSpPr>
            <p:nvPr/>
          </p:nvSpPr>
          <p:spPr bwMode="auto">
            <a:xfrm>
              <a:off x="1855" y="3319"/>
              <a:ext cx="992" cy="342"/>
            </a:xfrm>
            <a:prstGeom prst="rect">
              <a:avLst/>
            </a:prstGeom>
            <a:noFill/>
            <a:ln w="9525">
              <a:noFill/>
              <a:miter lim="800000"/>
              <a:headEnd/>
              <a:tailEnd/>
            </a:ln>
          </p:spPr>
          <p:txBody>
            <a:bodyPr wrap="none">
              <a:spAutoFit/>
            </a:bodyPr>
            <a:lstStyle/>
            <a:p>
              <a:pPr>
                <a:lnSpc>
                  <a:spcPct val="90000"/>
                </a:lnSpc>
              </a:pPr>
              <a:r>
                <a:rPr lang="en-GB" sz="1477" b="1"/>
                <a:t>Difficult to see</a:t>
              </a:r>
            </a:p>
            <a:p>
              <a:pPr>
                <a:lnSpc>
                  <a:spcPct val="90000"/>
                </a:lnSpc>
              </a:pPr>
              <a:r>
                <a:rPr lang="en-GB" sz="1477" b="1"/>
                <a:t>and predict</a:t>
              </a:r>
            </a:p>
          </p:txBody>
        </p:sp>
        <p:grpSp>
          <p:nvGrpSpPr>
            <p:cNvPr id="43" name="Group 41">
              <a:extLst>
                <a:ext uri="{FF2B5EF4-FFF2-40B4-BE49-F238E27FC236}">
                  <a16:creationId xmlns:a16="http://schemas.microsoft.com/office/drawing/2014/main" id="{8780392F-F4F5-CD40-B9C2-0A5565BE3BAC}"/>
                </a:ext>
              </a:extLst>
            </p:cNvPr>
            <p:cNvGrpSpPr>
              <a:grpSpLocks/>
            </p:cNvGrpSpPr>
            <p:nvPr/>
          </p:nvGrpSpPr>
          <p:grpSpPr bwMode="auto">
            <a:xfrm>
              <a:off x="1096" y="3069"/>
              <a:ext cx="759" cy="421"/>
              <a:chOff x="1096" y="3069"/>
              <a:chExt cx="759" cy="421"/>
            </a:xfrm>
          </p:grpSpPr>
          <p:cxnSp>
            <p:nvCxnSpPr>
              <p:cNvPr id="44" name="AutoShape 34">
                <a:extLst>
                  <a:ext uri="{FF2B5EF4-FFF2-40B4-BE49-F238E27FC236}">
                    <a16:creationId xmlns:a16="http://schemas.microsoft.com/office/drawing/2014/main" id="{0C570F7B-7D6B-884C-AD10-E7A982477AEF}"/>
                  </a:ext>
                </a:extLst>
              </p:cNvPr>
              <p:cNvCxnSpPr>
                <a:cxnSpLocks noChangeShapeType="1"/>
                <a:stCxn id="34" idx="2"/>
                <a:endCxn id="41" idx="1"/>
              </p:cNvCxnSpPr>
              <p:nvPr/>
            </p:nvCxnSpPr>
            <p:spPr bwMode="auto">
              <a:xfrm rot="16200000" flipH="1">
                <a:off x="1265" y="2900"/>
                <a:ext cx="421" cy="759"/>
              </a:xfrm>
              <a:prstGeom prst="bentConnector2">
                <a:avLst/>
              </a:prstGeom>
              <a:noFill/>
              <a:ln w="76200">
                <a:solidFill>
                  <a:schemeClr val="tx1"/>
                </a:solidFill>
                <a:miter lim="800000"/>
                <a:headEnd/>
                <a:tailEnd type="triangle" w="med" len="med"/>
              </a:ln>
            </p:spPr>
          </p:cxnSp>
          <p:sp>
            <p:nvSpPr>
              <p:cNvPr id="45" name="Text Box 35">
                <a:extLst>
                  <a:ext uri="{FF2B5EF4-FFF2-40B4-BE49-F238E27FC236}">
                    <a16:creationId xmlns:a16="http://schemas.microsoft.com/office/drawing/2014/main" id="{546B6197-76DA-9648-8BC7-25237EE2FF82}"/>
                  </a:ext>
                </a:extLst>
              </p:cNvPr>
              <p:cNvSpPr txBox="1">
                <a:spLocks noChangeArrowheads="1"/>
              </p:cNvSpPr>
              <p:nvPr/>
            </p:nvSpPr>
            <p:spPr bwMode="auto">
              <a:xfrm>
                <a:off x="1154" y="3207"/>
                <a:ext cx="359" cy="218"/>
              </a:xfrm>
              <a:prstGeom prst="rect">
                <a:avLst/>
              </a:prstGeom>
              <a:noFill/>
              <a:ln w="9525">
                <a:noFill/>
                <a:miter lim="800000"/>
                <a:headEnd/>
                <a:tailEnd/>
              </a:ln>
            </p:spPr>
            <p:txBody>
              <a:bodyPr wrap="none">
                <a:spAutoFit/>
              </a:bodyPr>
              <a:lstStyle/>
              <a:p>
                <a:r>
                  <a:rPr lang="en-GB" sz="1477" b="1">
                    <a:solidFill>
                      <a:srgbClr val="990000"/>
                    </a:solidFill>
                  </a:rPr>
                  <a:t>BUT</a:t>
                </a:r>
              </a:p>
            </p:txBody>
          </p:sp>
        </p:grpSp>
      </p:grpSp>
      <p:grpSp>
        <p:nvGrpSpPr>
          <p:cNvPr id="46" name="Group 45">
            <a:extLst>
              <a:ext uri="{FF2B5EF4-FFF2-40B4-BE49-F238E27FC236}">
                <a16:creationId xmlns:a16="http://schemas.microsoft.com/office/drawing/2014/main" id="{95B42BD8-FB1A-0640-819B-15719BD962AE}"/>
              </a:ext>
            </a:extLst>
          </p:cNvPr>
          <p:cNvGrpSpPr/>
          <p:nvPr/>
        </p:nvGrpSpPr>
        <p:grpSpPr>
          <a:xfrm>
            <a:off x="4170301" y="392916"/>
            <a:ext cx="5712018" cy="4485000"/>
            <a:chOff x="7296369" y="185263"/>
            <a:chExt cx="6188019" cy="4858750"/>
          </a:xfrm>
        </p:grpSpPr>
        <p:sp>
          <p:nvSpPr>
            <p:cNvPr id="47" name="Circular Arrow 46">
              <a:extLst>
                <a:ext uri="{FF2B5EF4-FFF2-40B4-BE49-F238E27FC236}">
                  <a16:creationId xmlns:a16="http://schemas.microsoft.com/office/drawing/2014/main" id="{9D64F9E1-0457-9F45-AEC3-681FEB625524}"/>
                </a:ext>
              </a:extLst>
            </p:cNvPr>
            <p:cNvSpPr/>
            <p:nvPr/>
          </p:nvSpPr>
          <p:spPr>
            <a:xfrm rot="19735262" flipH="1">
              <a:off x="7296369" y="185263"/>
              <a:ext cx="6188019" cy="4858750"/>
            </a:xfrm>
            <a:prstGeom prst="circularArrow">
              <a:avLst>
                <a:gd name="adj1" fmla="val 15463"/>
                <a:gd name="adj2" fmla="val 1142319"/>
                <a:gd name="adj3" fmla="val 20402641"/>
                <a:gd name="adj4" fmla="val 10715838"/>
                <a:gd name="adj5" fmla="val 21759"/>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sz="1477">
                <a:solidFill>
                  <a:schemeClr val="tx1"/>
                </a:solidFill>
              </a:endParaRPr>
            </a:p>
          </p:txBody>
        </p:sp>
        <p:sp>
          <p:nvSpPr>
            <p:cNvPr id="48" name="Text Box 31">
              <a:extLst>
                <a:ext uri="{FF2B5EF4-FFF2-40B4-BE49-F238E27FC236}">
                  <a16:creationId xmlns:a16="http://schemas.microsoft.com/office/drawing/2014/main" id="{676750BB-7BC9-D141-B38A-3E1CF59880BD}"/>
                </a:ext>
              </a:extLst>
            </p:cNvPr>
            <p:cNvSpPr txBox="1">
              <a:spLocks noChangeArrowheads="1"/>
            </p:cNvSpPr>
            <p:nvPr/>
          </p:nvSpPr>
          <p:spPr bwMode="auto">
            <a:xfrm rot="19437932">
              <a:off x="8163852" y="1293620"/>
              <a:ext cx="2799821" cy="592524"/>
            </a:xfrm>
            <a:prstGeom prst="rect">
              <a:avLst/>
            </a:prstGeom>
            <a:noFill/>
            <a:ln w="9525">
              <a:noFill/>
              <a:miter lim="800000"/>
              <a:headEnd/>
              <a:tailEnd/>
            </a:ln>
          </p:spPr>
          <p:txBody>
            <a:bodyPr wrap="square">
              <a:spAutoFit/>
            </a:bodyPr>
            <a:lstStyle/>
            <a:p>
              <a:pPr algn="ctr"/>
              <a:r>
                <a:rPr lang="en-GB" sz="1477"/>
                <a:t>Errors found late on </a:t>
              </a:r>
            </a:p>
            <a:p>
              <a:pPr algn="ctr"/>
              <a:r>
                <a:rPr lang="en-GB" sz="1477"/>
                <a:t>are caused very early on</a:t>
              </a:r>
            </a:p>
          </p:txBody>
        </p:sp>
      </p:grpSp>
      <p:sp>
        <p:nvSpPr>
          <p:cNvPr id="49" name="Right Arrow Callout 48">
            <a:extLst>
              <a:ext uri="{FF2B5EF4-FFF2-40B4-BE49-F238E27FC236}">
                <a16:creationId xmlns:a16="http://schemas.microsoft.com/office/drawing/2014/main" id="{696452C0-55B6-EF47-B01B-9FD30F61309A}"/>
              </a:ext>
            </a:extLst>
          </p:cNvPr>
          <p:cNvSpPr/>
          <p:nvPr/>
        </p:nvSpPr>
        <p:spPr>
          <a:xfrm>
            <a:off x="1684902" y="1447678"/>
            <a:ext cx="2838735" cy="2390804"/>
          </a:xfrm>
          <a:prstGeom prst="rightArrowCallout">
            <a:avLst>
              <a:gd name="adj1" fmla="val 24038"/>
              <a:gd name="adj2" fmla="val 19711"/>
              <a:gd name="adj3" fmla="val 17309"/>
              <a:gd name="adj4" fmla="val 4897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477">
                <a:solidFill>
                  <a:srgbClr val="FFFFFF"/>
                </a:solidFill>
              </a:rPr>
              <a:t>Much of the effort in Systems Engineering is expended early on.</a:t>
            </a:r>
          </a:p>
          <a:p>
            <a:pPr algn="ctr"/>
            <a:r>
              <a:rPr lang="en-GB" sz="1477">
                <a:solidFill>
                  <a:srgbClr val="FFFFFF"/>
                </a:solidFill>
              </a:rPr>
              <a:t>Pre-work NOT </a:t>
            </a:r>
          </a:p>
          <a:p>
            <a:pPr algn="ctr"/>
            <a:r>
              <a:rPr lang="en-GB" sz="1477">
                <a:solidFill>
                  <a:srgbClr val="FFFFFF"/>
                </a:solidFill>
              </a:rPr>
              <a:t>Re-work</a:t>
            </a:r>
          </a:p>
        </p:txBody>
      </p:sp>
    </p:spTree>
    <p:extLst>
      <p:ext uri="{BB962C8B-B14F-4D97-AF65-F5344CB8AC3E}">
        <p14:creationId xmlns:p14="http://schemas.microsoft.com/office/powerpoint/2010/main" val="239342426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nodeType="click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wipe(right)">
                                      <p:cBhvr>
                                        <p:cTn id="7" dur="500"/>
                                        <p:tgtEl>
                                          <p:spTgt spid="4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34"/>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nodeType="clickEffect">
                                  <p:stCondLst>
                                    <p:cond delay="0"/>
                                  </p:stCondLst>
                                  <p:childTnLst>
                                    <p:set>
                                      <p:cBhvr>
                                        <p:cTn id="17" dur="1" fill="hold">
                                          <p:stCondLst>
                                            <p:cond delay="0"/>
                                          </p:stCondLst>
                                        </p:cTn>
                                        <p:tgtEl>
                                          <p:spTgt spid="35"/>
                                        </p:tgtEl>
                                        <p:attrNameLst>
                                          <p:attrName>style.visibility</p:attrName>
                                        </p:attrNameLst>
                                      </p:cBhvr>
                                      <p:to>
                                        <p:strVal val="visible"/>
                                      </p:to>
                                    </p:set>
                                    <p:animEffect transition="in" filter="wipe(up)">
                                      <p:cBhvr>
                                        <p:cTn id="18" dur="2000"/>
                                        <p:tgtEl>
                                          <p:spTgt spid="35"/>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1" fill="hold" nodeType="clickEffect">
                                  <p:stCondLst>
                                    <p:cond delay="0"/>
                                  </p:stCondLst>
                                  <p:childTnLst>
                                    <p:set>
                                      <p:cBhvr>
                                        <p:cTn id="22" dur="1" fill="hold">
                                          <p:stCondLst>
                                            <p:cond delay="0"/>
                                          </p:stCondLst>
                                        </p:cTn>
                                        <p:tgtEl>
                                          <p:spTgt spid="40"/>
                                        </p:tgtEl>
                                        <p:attrNameLst>
                                          <p:attrName>style.visibility</p:attrName>
                                        </p:attrNameLst>
                                      </p:cBhvr>
                                      <p:to>
                                        <p:strVal val="visible"/>
                                      </p:to>
                                    </p:set>
                                    <p:animEffect transition="in" filter="wipe(up)">
                                      <p:cBhvr>
                                        <p:cTn id="23" dur="2000"/>
                                        <p:tgtEl>
                                          <p:spTgt spid="40"/>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34" grpId="0" animBg="1"/>
      <p:bldP spid="4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a:bodyPr>
          <a:lstStyle/>
          <a:p>
            <a:r>
              <a:rPr lang="en-US"/>
              <a:t>Why is it Difficult to See Issues Early?</a:t>
            </a:r>
            <a:endParaRPr lang="en-US" dirty="0"/>
          </a:p>
        </p:txBody>
      </p:sp>
      <p:sp>
        <p:nvSpPr>
          <p:cNvPr id="19459" name="Rectangle 3"/>
          <p:cNvSpPr>
            <a:spLocks noGrp="1" noChangeArrowheads="1"/>
          </p:cNvSpPr>
          <p:nvPr>
            <p:ph idx="1"/>
          </p:nvPr>
        </p:nvSpPr>
        <p:spPr>
          <a:xfrm>
            <a:off x="1956000" y="1825625"/>
            <a:ext cx="8281108" cy="4047262"/>
          </a:xfrm>
        </p:spPr>
        <p:txBody>
          <a:bodyPr>
            <a:normAutofit/>
          </a:bodyPr>
          <a:lstStyle/>
          <a:p>
            <a:r>
              <a:rPr lang="en-GB" sz="2000" dirty="0"/>
              <a:t>When undesirable emergent behaviour appears, hindsight shows the actual cause to be “obvious” </a:t>
            </a:r>
          </a:p>
          <a:p>
            <a:endParaRPr lang="en-GB" sz="2000" dirty="0"/>
          </a:p>
          <a:p>
            <a:r>
              <a:rPr lang="en-GB" sz="2000" dirty="0"/>
              <a:t>So why did we not spot it earlier?</a:t>
            </a:r>
          </a:p>
          <a:p>
            <a:endParaRPr lang="en-GB" sz="2000" dirty="0"/>
          </a:p>
          <a:p>
            <a:r>
              <a:rPr lang="en-GB" sz="2000" dirty="0"/>
              <a:t>There are several interrelated reasons</a:t>
            </a:r>
          </a:p>
          <a:p>
            <a:pPr lvl="1"/>
            <a:r>
              <a:rPr lang="en-GB" sz="2000" b="1" dirty="0"/>
              <a:t>Complexity</a:t>
            </a:r>
          </a:p>
          <a:p>
            <a:pPr lvl="1"/>
            <a:r>
              <a:rPr lang="en-GB" sz="2000" dirty="0"/>
              <a:t>Functional Divides</a:t>
            </a:r>
          </a:p>
          <a:p>
            <a:pPr lvl="1"/>
            <a:r>
              <a:rPr lang="en-GB" sz="2000" b="1" dirty="0"/>
              <a:t>Mind set</a:t>
            </a:r>
          </a:p>
          <a:p>
            <a:pPr lvl="1"/>
            <a:r>
              <a:rPr lang="en-GB" sz="2000" dirty="0"/>
              <a:t>Project Management/Life Cycle Management</a:t>
            </a:r>
          </a:p>
          <a:p>
            <a:pPr lvl="1"/>
            <a:endParaRPr lang="en-US" sz="2000" dirty="0"/>
          </a:p>
        </p:txBody>
      </p:sp>
      <p:sp>
        <p:nvSpPr>
          <p:cNvPr id="5" name="AutoShape 4"/>
          <p:cNvSpPr>
            <a:spLocks noChangeArrowheads="1"/>
          </p:cNvSpPr>
          <p:nvPr/>
        </p:nvSpPr>
        <p:spPr bwMode="gray">
          <a:xfrm>
            <a:off x="8191271" y="3925257"/>
            <a:ext cx="1853275" cy="979253"/>
          </a:xfrm>
          <a:prstGeom prst="wedgeRoundRectCallout">
            <a:avLst>
              <a:gd name="adj1" fmla="val -240658"/>
              <a:gd name="adj2" fmla="val -839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defRPr/>
            </a:pPr>
            <a:r>
              <a:rPr lang="en-GB" sz="1662" dirty="0">
                <a:solidFill>
                  <a:schemeClr val="bg1"/>
                </a:solidFill>
              </a:rPr>
              <a:t>We are going to </a:t>
            </a:r>
            <a:r>
              <a:rPr lang="en-GB" sz="1477" dirty="0">
                <a:solidFill>
                  <a:schemeClr val="bg1"/>
                </a:solidFill>
              </a:rPr>
              <a:t>explore</a:t>
            </a:r>
            <a:r>
              <a:rPr lang="en-GB" sz="1662" dirty="0">
                <a:solidFill>
                  <a:schemeClr val="bg1"/>
                </a:solidFill>
              </a:rPr>
              <a:t> one </a:t>
            </a:r>
            <a:r>
              <a:rPr lang="en-GB" sz="1477" dirty="0">
                <a:solidFill>
                  <a:schemeClr val="bg1"/>
                </a:solidFill>
              </a:rPr>
              <a:t>of </a:t>
            </a:r>
            <a:r>
              <a:rPr lang="en-GB" sz="1662" dirty="0">
                <a:solidFill>
                  <a:schemeClr val="bg1"/>
                </a:solidFill>
              </a:rPr>
              <a:t> the reasons </a:t>
            </a:r>
            <a:endParaRPr lang="en-US" sz="1662" dirty="0">
              <a:solidFill>
                <a:schemeClr val="bg1"/>
              </a:solidFill>
            </a:endParaRPr>
          </a:p>
        </p:txBody>
      </p:sp>
      <p:sp>
        <p:nvSpPr>
          <p:cNvPr id="7" name="AutoShape 4">
            <a:extLst>
              <a:ext uri="{FF2B5EF4-FFF2-40B4-BE49-F238E27FC236}">
                <a16:creationId xmlns:a16="http://schemas.microsoft.com/office/drawing/2014/main" id="{2C7F25ED-D447-0E4D-8EB1-D0DFCCF13485}"/>
              </a:ext>
            </a:extLst>
          </p:cNvPr>
          <p:cNvSpPr>
            <a:spLocks noChangeArrowheads="1"/>
          </p:cNvSpPr>
          <p:nvPr/>
        </p:nvSpPr>
        <p:spPr bwMode="gray">
          <a:xfrm>
            <a:off x="8191270" y="3925257"/>
            <a:ext cx="1963862" cy="1146711"/>
          </a:xfrm>
          <a:prstGeom prst="wedgeRoundRectCallout">
            <a:avLst>
              <a:gd name="adj1" fmla="val -232502"/>
              <a:gd name="adj2" fmla="val 44999"/>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62">
                <a:solidFill>
                  <a:schemeClr val="bg1"/>
                </a:solidFill>
              </a:rPr>
              <a:t>We are going to </a:t>
            </a:r>
            <a:r>
              <a:rPr lang="en-GB" sz="1477">
                <a:solidFill>
                  <a:schemeClr val="bg1"/>
                </a:solidFill>
              </a:rPr>
              <a:t>explore</a:t>
            </a:r>
            <a:r>
              <a:rPr lang="en-GB" sz="1662">
                <a:solidFill>
                  <a:schemeClr val="bg1"/>
                </a:solidFill>
              </a:rPr>
              <a:t> a couple</a:t>
            </a:r>
            <a:r>
              <a:rPr lang="en-GB" sz="1477">
                <a:solidFill>
                  <a:schemeClr val="bg1"/>
                </a:solidFill>
              </a:rPr>
              <a:t> of </a:t>
            </a:r>
            <a:r>
              <a:rPr lang="en-GB" sz="1662">
                <a:solidFill>
                  <a:schemeClr val="bg1"/>
                </a:solidFill>
              </a:rPr>
              <a:t> the reasons </a:t>
            </a:r>
            <a:endParaRPr lang="en-US" sz="1662">
              <a:solidFill>
                <a:schemeClr val="bg1"/>
              </a:solidFill>
            </a:endParaRPr>
          </a:p>
        </p:txBody>
      </p:sp>
    </p:spTree>
    <p:extLst>
      <p:ext uri="{BB962C8B-B14F-4D97-AF65-F5344CB8AC3E}">
        <p14:creationId xmlns:p14="http://schemas.microsoft.com/office/powerpoint/2010/main" val="4040821129"/>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B342B02-E7AD-7743-8D87-8EA4B176DAEF}"/>
              </a:ext>
            </a:extLst>
          </p:cNvPr>
          <p:cNvSpPr>
            <a:spLocks noGrp="1"/>
          </p:cNvSpPr>
          <p:nvPr>
            <p:ph type="sldNum" sz="quarter" idx="15"/>
          </p:nvPr>
        </p:nvSpPr>
        <p:spPr/>
        <p:txBody>
          <a:bodyPr/>
          <a:lstStyle/>
          <a:p>
            <a:fld id="{C22618A1-DFED-413B-BF04-637AA2483EFF}" type="slidenum">
              <a:rPr lang="en-GB" smtClean="0"/>
              <a:pPr/>
              <a:t>35</a:t>
            </a:fld>
            <a:endParaRPr lang="en-GB" dirty="0"/>
          </a:p>
        </p:txBody>
      </p:sp>
      <p:sp>
        <p:nvSpPr>
          <p:cNvPr id="20483" name="Rectangle 3"/>
          <p:cNvSpPr>
            <a:spLocks noGrp="1" noChangeArrowheads="1"/>
          </p:cNvSpPr>
          <p:nvPr>
            <p:ph sz="quarter" idx="16"/>
          </p:nvPr>
        </p:nvSpPr>
        <p:spPr>
          <a:xfrm>
            <a:off x="6257057" y="1218034"/>
            <a:ext cx="3959225" cy="3874459"/>
          </a:xfrm>
        </p:spPr>
        <p:txBody>
          <a:bodyPr>
            <a:normAutofit/>
          </a:bodyPr>
          <a:lstStyle/>
          <a:p>
            <a:pPr marL="342900" indent="-342900" defTabSz="703402"/>
            <a:r>
              <a:rPr lang="en-GB" sz="1800" dirty="0"/>
              <a:t>You are about to be shown a series of 4 slides</a:t>
            </a:r>
          </a:p>
          <a:p>
            <a:pPr marL="342900" indent="-342900" defTabSz="703402"/>
            <a:r>
              <a:rPr lang="en-GB" sz="1800" dirty="0"/>
              <a:t>Each slide presents a sentence</a:t>
            </a:r>
          </a:p>
          <a:p>
            <a:pPr marL="342900" indent="-342900" defTabSz="703402"/>
            <a:r>
              <a:rPr lang="en-GB" sz="1800" dirty="0"/>
              <a:t>Your task is to count the number of occurrences of the letter “f” in each sentence</a:t>
            </a:r>
          </a:p>
          <a:p>
            <a:pPr marL="342900" indent="-342900" defTabSz="703402"/>
            <a:r>
              <a:rPr lang="en-GB" sz="1800" dirty="0"/>
              <a:t>Each sentence will become longer – but you will be given pro-rata more time in which to count </a:t>
            </a:r>
            <a:endParaRPr lang="en-GB" sz="1846" dirty="0"/>
          </a:p>
          <a:p>
            <a:pPr defTabSz="703402"/>
            <a:r>
              <a:rPr lang="en-GB" sz="1846" dirty="0"/>
              <a:t>Time 5 minutes</a:t>
            </a:r>
          </a:p>
          <a:p>
            <a:pPr marL="342900" indent="-342900" defTabSz="703402"/>
            <a:endParaRPr lang="en-GB" dirty="0"/>
          </a:p>
          <a:p>
            <a:pPr defTabSz="703402"/>
            <a:endParaRPr lang="en-GB" sz="1662" dirty="0"/>
          </a:p>
        </p:txBody>
      </p:sp>
      <p:sp>
        <p:nvSpPr>
          <p:cNvPr id="20482" name="Rectangle 2"/>
          <p:cNvSpPr>
            <a:spLocks noGrp="1" noChangeArrowheads="1"/>
          </p:cNvSpPr>
          <p:nvPr>
            <p:ph type="title"/>
          </p:nvPr>
        </p:nvSpPr>
        <p:spPr/>
        <p:txBody>
          <a:bodyPr/>
          <a:lstStyle/>
          <a:p>
            <a:pPr defTabSz="703402"/>
            <a:r>
              <a:rPr lang="en-GB" dirty="0"/>
              <a:t>Exercise: Complexity and Humans</a:t>
            </a:r>
          </a:p>
        </p:txBody>
      </p:sp>
      <p:grpSp>
        <p:nvGrpSpPr>
          <p:cNvPr id="2" name="Group 4"/>
          <p:cNvGrpSpPr>
            <a:grpSpLocks/>
          </p:cNvGrpSpPr>
          <p:nvPr/>
        </p:nvGrpSpPr>
        <p:grpSpPr bwMode="auto">
          <a:xfrm>
            <a:off x="3619506" y="2023698"/>
            <a:ext cx="398463" cy="369277"/>
            <a:chOff x="704" y="1192"/>
            <a:chExt cx="251" cy="252"/>
          </a:xfrm>
        </p:grpSpPr>
        <p:sp>
          <p:nvSpPr>
            <p:cNvPr id="20505" name="Oval 5"/>
            <p:cNvSpPr>
              <a:spLocks noChangeArrowheads="1"/>
            </p:cNvSpPr>
            <p:nvPr/>
          </p:nvSpPr>
          <p:spPr bwMode="auto">
            <a:xfrm>
              <a:off x="892" y="1383"/>
              <a:ext cx="63" cy="61"/>
            </a:xfrm>
            <a:prstGeom prst="ellipse">
              <a:avLst/>
            </a:prstGeom>
            <a:solidFill>
              <a:srgbClr val="000000"/>
            </a:solidFill>
            <a:ln w="9525">
              <a:noFill/>
              <a:round/>
              <a:headEnd/>
              <a:tailEnd/>
            </a:ln>
          </p:spPr>
          <p:txBody>
            <a:bodyPr/>
            <a:lstStyle/>
            <a:p>
              <a:endParaRPr lang="en-US" sz="1477" dirty="0"/>
            </a:p>
          </p:txBody>
        </p:sp>
        <p:sp>
          <p:nvSpPr>
            <p:cNvPr id="20506" name="Freeform 6"/>
            <p:cNvSpPr>
              <a:spLocks/>
            </p:cNvSpPr>
            <p:nvPr/>
          </p:nvSpPr>
          <p:spPr bwMode="auto">
            <a:xfrm>
              <a:off x="704" y="1192"/>
              <a:ext cx="188" cy="200"/>
            </a:xfrm>
            <a:custGeom>
              <a:avLst/>
              <a:gdLst>
                <a:gd name="T0" fmla="*/ 151 w 188"/>
                <a:gd name="T1" fmla="*/ 130 h 200"/>
                <a:gd name="T2" fmla="*/ 151 w 188"/>
                <a:gd name="T3" fmla="*/ 142 h 200"/>
                <a:gd name="T4" fmla="*/ 188 w 188"/>
                <a:gd name="T5" fmla="*/ 169 h 200"/>
                <a:gd name="T6" fmla="*/ 165 w 188"/>
                <a:gd name="T7" fmla="*/ 200 h 200"/>
                <a:gd name="T8" fmla="*/ 128 w 188"/>
                <a:gd name="T9" fmla="*/ 175 h 200"/>
                <a:gd name="T10" fmla="*/ 115 w 188"/>
                <a:gd name="T11" fmla="*/ 150 h 200"/>
                <a:gd name="T12" fmla="*/ 113 w 188"/>
                <a:gd name="T13" fmla="*/ 123 h 200"/>
                <a:gd name="T14" fmla="*/ 109 w 188"/>
                <a:gd name="T15" fmla="*/ 93 h 200"/>
                <a:gd name="T16" fmla="*/ 107 w 188"/>
                <a:gd name="T17" fmla="*/ 66 h 200"/>
                <a:gd name="T18" fmla="*/ 95 w 188"/>
                <a:gd name="T19" fmla="*/ 54 h 200"/>
                <a:gd name="T20" fmla="*/ 78 w 188"/>
                <a:gd name="T21" fmla="*/ 48 h 200"/>
                <a:gd name="T22" fmla="*/ 58 w 188"/>
                <a:gd name="T23" fmla="*/ 50 h 200"/>
                <a:gd name="T24" fmla="*/ 39 w 188"/>
                <a:gd name="T25" fmla="*/ 73 h 200"/>
                <a:gd name="T26" fmla="*/ 39 w 188"/>
                <a:gd name="T27" fmla="*/ 93 h 200"/>
                <a:gd name="T28" fmla="*/ 52 w 188"/>
                <a:gd name="T29" fmla="*/ 113 h 200"/>
                <a:gd name="T30" fmla="*/ 31 w 188"/>
                <a:gd name="T31" fmla="*/ 144 h 200"/>
                <a:gd name="T32" fmla="*/ 12 w 188"/>
                <a:gd name="T33" fmla="*/ 123 h 200"/>
                <a:gd name="T34" fmla="*/ 0 w 188"/>
                <a:gd name="T35" fmla="*/ 93 h 200"/>
                <a:gd name="T36" fmla="*/ 2 w 188"/>
                <a:gd name="T37" fmla="*/ 60 h 200"/>
                <a:gd name="T38" fmla="*/ 12 w 188"/>
                <a:gd name="T39" fmla="*/ 29 h 200"/>
                <a:gd name="T40" fmla="*/ 44 w 188"/>
                <a:gd name="T41" fmla="*/ 6 h 200"/>
                <a:gd name="T42" fmla="*/ 76 w 188"/>
                <a:gd name="T43" fmla="*/ 0 h 200"/>
                <a:gd name="T44" fmla="*/ 95 w 188"/>
                <a:gd name="T45" fmla="*/ 4 h 200"/>
                <a:gd name="T46" fmla="*/ 115 w 188"/>
                <a:gd name="T47" fmla="*/ 12 h 200"/>
                <a:gd name="T48" fmla="*/ 140 w 188"/>
                <a:gd name="T49" fmla="*/ 35 h 200"/>
                <a:gd name="T50" fmla="*/ 144 w 188"/>
                <a:gd name="T51" fmla="*/ 62 h 200"/>
                <a:gd name="T52" fmla="*/ 144 w 188"/>
                <a:gd name="T53" fmla="*/ 87 h 200"/>
                <a:gd name="T54" fmla="*/ 144 w 188"/>
                <a:gd name="T55" fmla="*/ 107 h 200"/>
                <a:gd name="T56" fmla="*/ 151 w 188"/>
                <a:gd name="T57" fmla="*/ 130 h 20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8"/>
                <a:gd name="T88" fmla="*/ 0 h 200"/>
                <a:gd name="T89" fmla="*/ 188 w 188"/>
                <a:gd name="T90" fmla="*/ 200 h 20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8" h="200">
                  <a:moveTo>
                    <a:pt x="151" y="130"/>
                  </a:moveTo>
                  <a:lnTo>
                    <a:pt x="151" y="142"/>
                  </a:lnTo>
                  <a:lnTo>
                    <a:pt x="188" y="169"/>
                  </a:lnTo>
                  <a:lnTo>
                    <a:pt x="165" y="200"/>
                  </a:lnTo>
                  <a:lnTo>
                    <a:pt x="128" y="175"/>
                  </a:lnTo>
                  <a:lnTo>
                    <a:pt x="115" y="150"/>
                  </a:lnTo>
                  <a:lnTo>
                    <a:pt x="113" y="123"/>
                  </a:lnTo>
                  <a:lnTo>
                    <a:pt x="109" y="93"/>
                  </a:lnTo>
                  <a:lnTo>
                    <a:pt x="107" y="66"/>
                  </a:lnTo>
                  <a:lnTo>
                    <a:pt x="95" y="54"/>
                  </a:lnTo>
                  <a:lnTo>
                    <a:pt x="78" y="48"/>
                  </a:lnTo>
                  <a:lnTo>
                    <a:pt x="58" y="50"/>
                  </a:lnTo>
                  <a:lnTo>
                    <a:pt x="39" y="73"/>
                  </a:lnTo>
                  <a:lnTo>
                    <a:pt x="39" y="93"/>
                  </a:lnTo>
                  <a:lnTo>
                    <a:pt x="52" y="113"/>
                  </a:lnTo>
                  <a:lnTo>
                    <a:pt x="31" y="144"/>
                  </a:lnTo>
                  <a:lnTo>
                    <a:pt x="12" y="123"/>
                  </a:lnTo>
                  <a:lnTo>
                    <a:pt x="0" y="93"/>
                  </a:lnTo>
                  <a:lnTo>
                    <a:pt x="2" y="60"/>
                  </a:lnTo>
                  <a:lnTo>
                    <a:pt x="12" y="29"/>
                  </a:lnTo>
                  <a:lnTo>
                    <a:pt x="44" y="6"/>
                  </a:lnTo>
                  <a:lnTo>
                    <a:pt x="76" y="0"/>
                  </a:lnTo>
                  <a:lnTo>
                    <a:pt x="95" y="4"/>
                  </a:lnTo>
                  <a:lnTo>
                    <a:pt x="115" y="12"/>
                  </a:lnTo>
                  <a:lnTo>
                    <a:pt x="140" y="35"/>
                  </a:lnTo>
                  <a:lnTo>
                    <a:pt x="144" y="62"/>
                  </a:lnTo>
                  <a:lnTo>
                    <a:pt x="144" y="87"/>
                  </a:lnTo>
                  <a:lnTo>
                    <a:pt x="144" y="107"/>
                  </a:lnTo>
                  <a:lnTo>
                    <a:pt x="151" y="130"/>
                  </a:lnTo>
                  <a:close/>
                </a:path>
              </a:pathLst>
            </a:custGeom>
            <a:solidFill>
              <a:srgbClr val="000000"/>
            </a:solidFill>
            <a:ln w="9525">
              <a:noFill/>
              <a:round/>
              <a:headEnd/>
              <a:tailEnd/>
            </a:ln>
          </p:spPr>
          <p:txBody>
            <a:bodyPr/>
            <a:lstStyle/>
            <a:p>
              <a:endParaRPr lang="en-US" sz="1477" dirty="0"/>
            </a:p>
          </p:txBody>
        </p:sp>
      </p:grpSp>
      <p:grpSp>
        <p:nvGrpSpPr>
          <p:cNvPr id="3" name="Group 7"/>
          <p:cNvGrpSpPr>
            <a:grpSpLocks/>
          </p:cNvGrpSpPr>
          <p:nvPr/>
        </p:nvGrpSpPr>
        <p:grpSpPr bwMode="auto">
          <a:xfrm>
            <a:off x="5384800" y="2395905"/>
            <a:ext cx="357188" cy="398585"/>
            <a:chOff x="1760" y="1054"/>
            <a:chExt cx="225" cy="272"/>
          </a:xfrm>
        </p:grpSpPr>
        <p:sp>
          <p:nvSpPr>
            <p:cNvPr id="20503" name="Freeform 8"/>
            <p:cNvSpPr>
              <a:spLocks/>
            </p:cNvSpPr>
            <p:nvPr/>
          </p:nvSpPr>
          <p:spPr bwMode="auto">
            <a:xfrm>
              <a:off x="1760" y="1261"/>
              <a:ext cx="60" cy="65"/>
            </a:xfrm>
            <a:custGeom>
              <a:avLst/>
              <a:gdLst>
                <a:gd name="T0" fmla="*/ 36 w 60"/>
                <a:gd name="T1" fmla="*/ 64 h 65"/>
                <a:gd name="T2" fmla="*/ 40 w 60"/>
                <a:gd name="T3" fmla="*/ 63 h 65"/>
                <a:gd name="T4" fmla="*/ 45 w 60"/>
                <a:gd name="T5" fmla="*/ 59 h 65"/>
                <a:gd name="T6" fmla="*/ 48 w 60"/>
                <a:gd name="T7" fmla="*/ 57 h 65"/>
                <a:gd name="T8" fmla="*/ 53 w 60"/>
                <a:gd name="T9" fmla="*/ 54 h 65"/>
                <a:gd name="T10" fmla="*/ 55 w 60"/>
                <a:gd name="T11" fmla="*/ 49 h 65"/>
                <a:gd name="T12" fmla="*/ 58 w 60"/>
                <a:gd name="T13" fmla="*/ 43 h 65"/>
                <a:gd name="T14" fmla="*/ 59 w 60"/>
                <a:gd name="T15" fmla="*/ 39 h 65"/>
                <a:gd name="T16" fmla="*/ 60 w 60"/>
                <a:gd name="T17" fmla="*/ 33 h 65"/>
                <a:gd name="T18" fmla="*/ 59 w 60"/>
                <a:gd name="T19" fmla="*/ 27 h 65"/>
                <a:gd name="T20" fmla="*/ 58 w 60"/>
                <a:gd name="T21" fmla="*/ 22 h 65"/>
                <a:gd name="T22" fmla="*/ 54 w 60"/>
                <a:gd name="T23" fmla="*/ 17 h 65"/>
                <a:gd name="T24" fmla="*/ 53 w 60"/>
                <a:gd name="T25" fmla="*/ 13 h 65"/>
                <a:gd name="T26" fmla="*/ 48 w 60"/>
                <a:gd name="T27" fmla="*/ 9 h 65"/>
                <a:gd name="T28" fmla="*/ 44 w 60"/>
                <a:gd name="T29" fmla="*/ 5 h 65"/>
                <a:gd name="T30" fmla="*/ 39 w 60"/>
                <a:gd name="T31" fmla="*/ 3 h 65"/>
                <a:gd name="T32" fmla="*/ 36 w 60"/>
                <a:gd name="T33" fmla="*/ 1 h 65"/>
                <a:gd name="T34" fmla="*/ 29 w 60"/>
                <a:gd name="T35" fmla="*/ 0 h 65"/>
                <a:gd name="T36" fmla="*/ 24 w 60"/>
                <a:gd name="T37" fmla="*/ 1 h 65"/>
                <a:gd name="T38" fmla="*/ 20 w 60"/>
                <a:gd name="T39" fmla="*/ 2 h 65"/>
                <a:gd name="T40" fmla="*/ 15 w 60"/>
                <a:gd name="T41" fmla="*/ 6 h 65"/>
                <a:gd name="T42" fmla="*/ 12 w 60"/>
                <a:gd name="T43" fmla="*/ 8 h 65"/>
                <a:gd name="T44" fmla="*/ 7 w 60"/>
                <a:gd name="T45" fmla="*/ 11 h 65"/>
                <a:gd name="T46" fmla="*/ 5 w 60"/>
                <a:gd name="T47" fmla="*/ 16 h 65"/>
                <a:gd name="T48" fmla="*/ 2 w 60"/>
                <a:gd name="T49" fmla="*/ 22 h 65"/>
                <a:gd name="T50" fmla="*/ 1 w 60"/>
                <a:gd name="T51" fmla="*/ 26 h 65"/>
                <a:gd name="T52" fmla="*/ 0 w 60"/>
                <a:gd name="T53" fmla="*/ 31 h 65"/>
                <a:gd name="T54" fmla="*/ 1 w 60"/>
                <a:gd name="T55" fmla="*/ 38 h 65"/>
                <a:gd name="T56" fmla="*/ 2 w 60"/>
                <a:gd name="T57" fmla="*/ 43 h 65"/>
                <a:gd name="T58" fmla="*/ 6 w 60"/>
                <a:gd name="T59" fmla="*/ 48 h 65"/>
                <a:gd name="T60" fmla="*/ 7 w 60"/>
                <a:gd name="T61" fmla="*/ 52 h 65"/>
                <a:gd name="T62" fmla="*/ 12 w 60"/>
                <a:gd name="T63" fmla="*/ 56 h 65"/>
                <a:gd name="T64" fmla="*/ 16 w 60"/>
                <a:gd name="T65" fmla="*/ 60 h 65"/>
                <a:gd name="T66" fmla="*/ 21 w 60"/>
                <a:gd name="T67" fmla="*/ 62 h 65"/>
                <a:gd name="T68" fmla="*/ 24 w 60"/>
                <a:gd name="T69" fmla="*/ 64 h 65"/>
                <a:gd name="T70" fmla="*/ 31 w 60"/>
                <a:gd name="T71" fmla="*/ 65 h 65"/>
                <a:gd name="T72" fmla="*/ 36 w 60"/>
                <a:gd name="T73" fmla="*/ 64 h 6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0"/>
                <a:gd name="T112" fmla="*/ 0 h 65"/>
                <a:gd name="T113" fmla="*/ 60 w 60"/>
                <a:gd name="T114" fmla="*/ 65 h 6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0" h="65">
                  <a:moveTo>
                    <a:pt x="36" y="64"/>
                  </a:moveTo>
                  <a:lnTo>
                    <a:pt x="40" y="63"/>
                  </a:lnTo>
                  <a:lnTo>
                    <a:pt x="45" y="59"/>
                  </a:lnTo>
                  <a:lnTo>
                    <a:pt x="48" y="57"/>
                  </a:lnTo>
                  <a:lnTo>
                    <a:pt x="53" y="54"/>
                  </a:lnTo>
                  <a:lnTo>
                    <a:pt x="55" y="49"/>
                  </a:lnTo>
                  <a:lnTo>
                    <a:pt x="58" y="43"/>
                  </a:lnTo>
                  <a:lnTo>
                    <a:pt x="59" y="39"/>
                  </a:lnTo>
                  <a:lnTo>
                    <a:pt x="60" y="33"/>
                  </a:lnTo>
                  <a:lnTo>
                    <a:pt x="59" y="27"/>
                  </a:lnTo>
                  <a:lnTo>
                    <a:pt x="58" y="22"/>
                  </a:lnTo>
                  <a:lnTo>
                    <a:pt x="54" y="17"/>
                  </a:lnTo>
                  <a:lnTo>
                    <a:pt x="53" y="13"/>
                  </a:lnTo>
                  <a:lnTo>
                    <a:pt x="48" y="9"/>
                  </a:lnTo>
                  <a:lnTo>
                    <a:pt x="44" y="5"/>
                  </a:lnTo>
                  <a:lnTo>
                    <a:pt x="39" y="3"/>
                  </a:lnTo>
                  <a:lnTo>
                    <a:pt x="36" y="1"/>
                  </a:lnTo>
                  <a:lnTo>
                    <a:pt x="29" y="0"/>
                  </a:lnTo>
                  <a:lnTo>
                    <a:pt x="24" y="1"/>
                  </a:lnTo>
                  <a:lnTo>
                    <a:pt x="20" y="2"/>
                  </a:lnTo>
                  <a:lnTo>
                    <a:pt x="15" y="6"/>
                  </a:lnTo>
                  <a:lnTo>
                    <a:pt x="12" y="8"/>
                  </a:lnTo>
                  <a:lnTo>
                    <a:pt x="7" y="11"/>
                  </a:lnTo>
                  <a:lnTo>
                    <a:pt x="5" y="16"/>
                  </a:lnTo>
                  <a:lnTo>
                    <a:pt x="2" y="22"/>
                  </a:lnTo>
                  <a:lnTo>
                    <a:pt x="1" y="26"/>
                  </a:lnTo>
                  <a:lnTo>
                    <a:pt x="0" y="31"/>
                  </a:lnTo>
                  <a:lnTo>
                    <a:pt x="1" y="38"/>
                  </a:lnTo>
                  <a:lnTo>
                    <a:pt x="2" y="43"/>
                  </a:lnTo>
                  <a:lnTo>
                    <a:pt x="6" y="48"/>
                  </a:lnTo>
                  <a:lnTo>
                    <a:pt x="7" y="52"/>
                  </a:lnTo>
                  <a:lnTo>
                    <a:pt x="12" y="56"/>
                  </a:lnTo>
                  <a:lnTo>
                    <a:pt x="16" y="60"/>
                  </a:lnTo>
                  <a:lnTo>
                    <a:pt x="21" y="62"/>
                  </a:lnTo>
                  <a:lnTo>
                    <a:pt x="24" y="64"/>
                  </a:lnTo>
                  <a:lnTo>
                    <a:pt x="31" y="65"/>
                  </a:lnTo>
                  <a:lnTo>
                    <a:pt x="36" y="64"/>
                  </a:lnTo>
                  <a:close/>
                </a:path>
              </a:pathLst>
            </a:custGeom>
            <a:solidFill>
              <a:srgbClr val="000000"/>
            </a:solidFill>
            <a:ln w="9525">
              <a:noFill/>
              <a:round/>
              <a:headEnd/>
              <a:tailEnd/>
            </a:ln>
          </p:spPr>
          <p:txBody>
            <a:bodyPr/>
            <a:lstStyle/>
            <a:p>
              <a:endParaRPr lang="en-US" sz="1477" dirty="0"/>
            </a:p>
          </p:txBody>
        </p:sp>
        <p:sp>
          <p:nvSpPr>
            <p:cNvPr id="20504" name="Freeform 9"/>
            <p:cNvSpPr>
              <a:spLocks/>
            </p:cNvSpPr>
            <p:nvPr/>
          </p:nvSpPr>
          <p:spPr bwMode="auto">
            <a:xfrm>
              <a:off x="1801" y="1054"/>
              <a:ext cx="184" cy="202"/>
            </a:xfrm>
            <a:custGeom>
              <a:avLst/>
              <a:gdLst>
                <a:gd name="T0" fmla="*/ 67 w 184"/>
                <a:gd name="T1" fmla="*/ 156 h 202"/>
                <a:gd name="T2" fmla="*/ 54 w 184"/>
                <a:gd name="T3" fmla="*/ 158 h 202"/>
                <a:gd name="T4" fmla="*/ 35 w 184"/>
                <a:gd name="T5" fmla="*/ 202 h 202"/>
                <a:gd name="T6" fmla="*/ 0 w 184"/>
                <a:gd name="T7" fmla="*/ 183 h 202"/>
                <a:gd name="T8" fmla="*/ 19 w 184"/>
                <a:gd name="T9" fmla="*/ 142 h 202"/>
                <a:gd name="T10" fmla="*/ 40 w 184"/>
                <a:gd name="T11" fmla="*/ 127 h 202"/>
                <a:gd name="T12" fmla="*/ 69 w 184"/>
                <a:gd name="T13" fmla="*/ 119 h 202"/>
                <a:gd name="T14" fmla="*/ 97 w 184"/>
                <a:gd name="T15" fmla="*/ 111 h 202"/>
                <a:gd name="T16" fmla="*/ 122 w 184"/>
                <a:gd name="T17" fmla="*/ 103 h 202"/>
                <a:gd name="T18" fmla="*/ 132 w 184"/>
                <a:gd name="T19" fmla="*/ 90 h 202"/>
                <a:gd name="T20" fmla="*/ 136 w 184"/>
                <a:gd name="T21" fmla="*/ 70 h 202"/>
                <a:gd name="T22" fmla="*/ 130 w 184"/>
                <a:gd name="T23" fmla="*/ 52 h 202"/>
                <a:gd name="T24" fmla="*/ 105 w 184"/>
                <a:gd name="T25" fmla="*/ 37 h 202"/>
                <a:gd name="T26" fmla="*/ 82 w 184"/>
                <a:gd name="T27" fmla="*/ 41 h 202"/>
                <a:gd name="T28" fmla="*/ 67 w 184"/>
                <a:gd name="T29" fmla="*/ 58 h 202"/>
                <a:gd name="T30" fmla="*/ 33 w 184"/>
                <a:gd name="T31" fmla="*/ 44 h 202"/>
                <a:gd name="T32" fmla="*/ 50 w 184"/>
                <a:gd name="T33" fmla="*/ 19 h 202"/>
                <a:gd name="T34" fmla="*/ 73 w 184"/>
                <a:gd name="T35" fmla="*/ 2 h 202"/>
                <a:gd name="T36" fmla="*/ 109 w 184"/>
                <a:gd name="T37" fmla="*/ 0 h 202"/>
                <a:gd name="T38" fmla="*/ 144 w 184"/>
                <a:gd name="T39" fmla="*/ 2 h 202"/>
                <a:gd name="T40" fmla="*/ 169 w 184"/>
                <a:gd name="T41" fmla="*/ 31 h 202"/>
                <a:gd name="T42" fmla="*/ 184 w 184"/>
                <a:gd name="T43" fmla="*/ 60 h 202"/>
                <a:gd name="T44" fmla="*/ 182 w 184"/>
                <a:gd name="T45" fmla="*/ 81 h 202"/>
                <a:gd name="T46" fmla="*/ 176 w 184"/>
                <a:gd name="T47" fmla="*/ 103 h 202"/>
                <a:gd name="T48" fmla="*/ 159 w 184"/>
                <a:gd name="T49" fmla="*/ 132 h 202"/>
                <a:gd name="T50" fmla="*/ 134 w 184"/>
                <a:gd name="T51" fmla="*/ 138 h 202"/>
                <a:gd name="T52" fmla="*/ 109 w 184"/>
                <a:gd name="T53" fmla="*/ 144 h 202"/>
                <a:gd name="T54" fmla="*/ 88 w 184"/>
                <a:gd name="T55" fmla="*/ 146 h 202"/>
                <a:gd name="T56" fmla="*/ 67 w 184"/>
                <a:gd name="T57" fmla="*/ 156 h 20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84"/>
                <a:gd name="T88" fmla="*/ 0 h 202"/>
                <a:gd name="T89" fmla="*/ 184 w 184"/>
                <a:gd name="T90" fmla="*/ 202 h 20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84" h="202">
                  <a:moveTo>
                    <a:pt x="67" y="156"/>
                  </a:moveTo>
                  <a:lnTo>
                    <a:pt x="54" y="158"/>
                  </a:lnTo>
                  <a:lnTo>
                    <a:pt x="35" y="202"/>
                  </a:lnTo>
                  <a:lnTo>
                    <a:pt x="0" y="183"/>
                  </a:lnTo>
                  <a:lnTo>
                    <a:pt x="19" y="142"/>
                  </a:lnTo>
                  <a:lnTo>
                    <a:pt x="40" y="127"/>
                  </a:lnTo>
                  <a:lnTo>
                    <a:pt x="69" y="119"/>
                  </a:lnTo>
                  <a:lnTo>
                    <a:pt x="97" y="111"/>
                  </a:lnTo>
                  <a:lnTo>
                    <a:pt x="122" y="103"/>
                  </a:lnTo>
                  <a:lnTo>
                    <a:pt x="132" y="90"/>
                  </a:lnTo>
                  <a:lnTo>
                    <a:pt x="136" y="70"/>
                  </a:lnTo>
                  <a:lnTo>
                    <a:pt x="130" y="52"/>
                  </a:lnTo>
                  <a:lnTo>
                    <a:pt x="105" y="37"/>
                  </a:lnTo>
                  <a:lnTo>
                    <a:pt x="82" y="41"/>
                  </a:lnTo>
                  <a:lnTo>
                    <a:pt x="67" y="58"/>
                  </a:lnTo>
                  <a:lnTo>
                    <a:pt x="33" y="44"/>
                  </a:lnTo>
                  <a:lnTo>
                    <a:pt x="50" y="19"/>
                  </a:lnTo>
                  <a:lnTo>
                    <a:pt x="73" y="2"/>
                  </a:lnTo>
                  <a:lnTo>
                    <a:pt x="109" y="0"/>
                  </a:lnTo>
                  <a:lnTo>
                    <a:pt x="144" y="2"/>
                  </a:lnTo>
                  <a:lnTo>
                    <a:pt x="169" y="31"/>
                  </a:lnTo>
                  <a:lnTo>
                    <a:pt x="184" y="60"/>
                  </a:lnTo>
                  <a:lnTo>
                    <a:pt x="182" y="81"/>
                  </a:lnTo>
                  <a:lnTo>
                    <a:pt x="176" y="103"/>
                  </a:lnTo>
                  <a:lnTo>
                    <a:pt x="159" y="132"/>
                  </a:lnTo>
                  <a:lnTo>
                    <a:pt x="134" y="138"/>
                  </a:lnTo>
                  <a:lnTo>
                    <a:pt x="109" y="144"/>
                  </a:lnTo>
                  <a:lnTo>
                    <a:pt x="88" y="146"/>
                  </a:lnTo>
                  <a:lnTo>
                    <a:pt x="67" y="156"/>
                  </a:lnTo>
                  <a:close/>
                </a:path>
              </a:pathLst>
            </a:custGeom>
            <a:solidFill>
              <a:srgbClr val="000000"/>
            </a:solidFill>
            <a:ln w="9525">
              <a:noFill/>
              <a:round/>
              <a:headEnd/>
              <a:tailEnd/>
            </a:ln>
          </p:spPr>
          <p:txBody>
            <a:bodyPr/>
            <a:lstStyle/>
            <a:p>
              <a:endParaRPr lang="en-US" sz="1477" dirty="0"/>
            </a:p>
          </p:txBody>
        </p:sp>
      </p:grpSp>
      <p:sp>
        <p:nvSpPr>
          <p:cNvPr id="20486" name="Freeform 10"/>
          <p:cNvSpPr>
            <a:spLocks/>
          </p:cNvSpPr>
          <p:nvPr/>
        </p:nvSpPr>
        <p:spPr bwMode="auto">
          <a:xfrm rot="2468950">
            <a:off x="4029075" y="2626003"/>
            <a:ext cx="552450" cy="485043"/>
          </a:xfrm>
          <a:custGeom>
            <a:avLst/>
            <a:gdLst>
              <a:gd name="T0" fmla="*/ 2147483647 w 348"/>
              <a:gd name="T1" fmla="*/ 2147483647 h 331"/>
              <a:gd name="T2" fmla="*/ 2147483647 w 348"/>
              <a:gd name="T3" fmla="*/ 2147483647 h 331"/>
              <a:gd name="T4" fmla="*/ 2147483647 w 348"/>
              <a:gd name="T5" fmla="*/ 2147483647 h 331"/>
              <a:gd name="T6" fmla="*/ 2147483647 w 348"/>
              <a:gd name="T7" fmla="*/ 2147483647 h 331"/>
              <a:gd name="T8" fmla="*/ 2147483647 w 348"/>
              <a:gd name="T9" fmla="*/ 2147483647 h 331"/>
              <a:gd name="T10" fmla="*/ 2147483647 w 348"/>
              <a:gd name="T11" fmla="*/ 2147483647 h 331"/>
              <a:gd name="T12" fmla="*/ 2147483647 w 348"/>
              <a:gd name="T13" fmla="*/ 2147483647 h 331"/>
              <a:gd name="T14" fmla="*/ 2147483647 w 348"/>
              <a:gd name="T15" fmla="*/ 2147483647 h 331"/>
              <a:gd name="T16" fmla="*/ 2147483647 w 348"/>
              <a:gd name="T17" fmla="*/ 0 h 331"/>
              <a:gd name="T18" fmla="*/ 2147483647 w 348"/>
              <a:gd name="T19" fmla="*/ 2147483647 h 331"/>
              <a:gd name="T20" fmla="*/ 2147483647 w 348"/>
              <a:gd name="T21" fmla="*/ 2147483647 h 331"/>
              <a:gd name="T22" fmla="*/ 2147483647 w 348"/>
              <a:gd name="T23" fmla="*/ 2147483647 h 331"/>
              <a:gd name="T24" fmla="*/ 2147483647 w 348"/>
              <a:gd name="T25" fmla="*/ 2147483647 h 331"/>
              <a:gd name="T26" fmla="*/ 2147483647 w 348"/>
              <a:gd name="T27" fmla="*/ 2147483647 h 331"/>
              <a:gd name="T28" fmla="*/ 2147483647 w 348"/>
              <a:gd name="T29" fmla="*/ 2147483647 h 331"/>
              <a:gd name="T30" fmla="*/ 2147483647 w 348"/>
              <a:gd name="T31" fmla="*/ 2147483647 h 331"/>
              <a:gd name="T32" fmla="*/ 2147483647 w 348"/>
              <a:gd name="T33" fmla="*/ 2147483647 h 331"/>
              <a:gd name="T34" fmla="*/ 2147483647 w 348"/>
              <a:gd name="T35" fmla="*/ 2147483647 h 331"/>
              <a:gd name="T36" fmla="*/ 2147483647 w 348"/>
              <a:gd name="T37" fmla="*/ 2147483647 h 331"/>
              <a:gd name="T38" fmla="*/ 2147483647 w 348"/>
              <a:gd name="T39" fmla="*/ 2147483647 h 331"/>
              <a:gd name="T40" fmla="*/ 2147483647 w 348"/>
              <a:gd name="T41" fmla="*/ 2147483647 h 331"/>
              <a:gd name="T42" fmla="*/ 2147483647 w 348"/>
              <a:gd name="T43" fmla="*/ 2147483647 h 331"/>
              <a:gd name="T44" fmla="*/ 2147483647 w 348"/>
              <a:gd name="T45" fmla="*/ 2147483647 h 331"/>
              <a:gd name="T46" fmla="*/ 2147483647 w 348"/>
              <a:gd name="T47" fmla="*/ 2147483647 h 331"/>
              <a:gd name="T48" fmla="*/ 2147483647 w 348"/>
              <a:gd name="T49" fmla="*/ 2147483647 h 331"/>
              <a:gd name="T50" fmla="*/ 2147483647 w 348"/>
              <a:gd name="T51" fmla="*/ 2147483647 h 331"/>
              <a:gd name="T52" fmla="*/ 2147483647 w 348"/>
              <a:gd name="T53" fmla="*/ 2147483647 h 331"/>
              <a:gd name="T54" fmla="*/ 2147483647 w 348"/>
              <a:gd name="T55" fmla="*/ 2147483647 h 331"/>
              <a:gd name="T56" fmla="*/ 2147483647 w 348"/>
              <a:gd name="T57" fmla="*/ 2147483647 h 331"/>
              <a:gd name="T58" fmla="*/ 2147483647 w 348"/>
              <a:gd name="T59" fmla="*/ 2147483647 h 331"/>
              <a:gd name="T60" fmla="*/ 0 w 348"/>
              <a:gd name="T61" fmla="*/ 2147483647 h 331"/>
              <a:gd name="T62" fmla="*/ 2147483647 w 348"/>
              <a:gd name="T63" fmla="*/ 2147483647 h 331"/>
              <a:gd name="T64" fmla="*/ 2147483647 w 348"/>
              <a:gd name="T65" fmla="*/ 2147483647 h 331"/>
              <a:gd name="T66" fmla="*/ 2147483647 w 348"/>
              <a:gd name="T67" fmla="*/ 2147483647 h 331"/>
              <a:gd name="T68" fmla="*/ 2147483647 w 348"/>
              <a:gd name="T69" fmla="*/ 2147483647 h 3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48"/>
              <a:gd name="T106" fmla="*/ 0 h 331"/>
              <a:gd name="T107" fmla="*/ 348 w 348"/>
              <a:gd name="T108" fmla="*/ 331 h 3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48" h="331">
                <a:moveTo>
                  <a:pt x="114" y="188"/>
                </a:moveTo>
                <a:lnTo>
                  <a:pt x="89" y="145"/>
                </a:lnTo>
                <a:lnTo>
                  <a:pt x="75" y="111"/>
                </a:lnTo>
                <a:lnTo>
                  <a:pt x="69" y="85"/>
                </a:lnTo>
                <a:lnTo>
                  <a:pt x="75" y="53"/>
                </a:lnTo>
                <a:lnTo>
                  <a:pt x="89" y="32"/>
                </a:lnTo>
                <a:lnTo>
                  <a:pt x="112" y="11"/>
                </a:lnTo>
                <a:lnTo>
                  <a:pt x="144" y="4"/>
                </a:lnTo>
                <a:lnTo>
                  <a:pt x="179" y="0"/>
                </a:lnTo>
                <a:lnTo>
                  <a:pt x="219" y="9"/>
                </a:lnTo>
                <a:lnTo>
                  <a:pt x="254" y="21"/>
                </a:lnTo>
                <a:lnTo>
                  <a:pt x="280" y="41"/>
                </a:lnTo>
                <a:lnTo>
                  <a:pt x="305" y="64"/>
                </a:lnTo>
                <a:lnTo>
                  <a:pt x="330" y="101"/>
                </a:lnTo>
                <a:lnTo>
                  <a:pt x="346" y="127"/>
                </a:lnTo>
                <a:lnTo>
                  <a:pt x="348" y="159"/>
                </a:lnTo>
                <a:lnTo>
                  <a:pt x="340" y="191"/>
                </a:lnTo>
                <a:lnTo>
                  <a:pt x="323" y="218"/>
                </a:lnTo>
                <a:lnTo>
                  <a:pt x="305" y="236"/>
                </a:lnTo>
                <a:lnTo>
                  <a:pt x="285" y="251"/>
                </a:lnTo>
                <a:lnTo>
                  <a:pt x="250" y="258"/>
                </a:lnTo>
                <a:lnTo>
                  <a:pt x="219" y="256"/>
                </a:lnTo>
                <a:lnTo>
                  <a:pt x="185" y="247"/>
                </a:lnTo>
                <a:lnTo>
                  <a:pt x="163" y="236"/>
                </a:lnTo>
                <a:lnTo>
                  <a:pt x="138" y="223"/>
                </a:lnTo>
                <a:lnTo>
                  <a:pt x="99" y="263"/>
                </a:lnTo>
                <a:lnTo>
                  <a:pt x="64" y="301"/>
                </a:lnTo>
                <a:lnTo>
                  <a:pt x="52" y="322"/>
                </a:lnTo>
                <a:lnTo>
                  <a:pt x="27" y="331"/>
                </a:lnTo>
                <a:lnTo>
                  <a:pt x="6" y="326"/>
                </a:lnTo>
                <a:lnTo>
                  <a:pt x="0" y="310"/>
                </a:lnTo>
                <a:lnTo>
                  <a:pt x="2" y="290"/>
                </a:lnTo>
                <a:lnTo>
                  <a:pt x="27" y="267"/>
                </a:lnTo>
                <a:lnTo>
                  <a:pt x="75" y="236"/>
                </a:lnTo>
                <a:lnTo>
                  <a:pt x="114" y="188"/>
                </a:lnTo>
                <a:close/>
              </a:path>
            </a:pathLst>
          </a:custGeom>
          <a:solidFill>
            <a:srgbClr val="000000"/>
          </a:solidFill>
          <a:ln w="9525">
            <a:noFill/>
            <a:round/>
            <a:headEnd/>
            <a:tailEnd/>
          </a:ln>
        </p:spPr>
        <p:txBody>
          <a:bodyPr/>
          <a:lstStyle/>
          <a:p>
            <a:endParaRPr lang="en-US" sz="1477" dirty="0"/>
          </a:p>
        </p:txBody>
      </p:sp>
      <p:sp>
        <p:nvSpPr>
          <p:cNvPr id="20487" name="Freeform 11"/>
          <p:cNvSpPr>
            <a:spLocks/>
          </p:cNvSpPr>
          <p:nvPr/>
        </p:nvSpPr>
        <p:spPr bwMode="auto">
          <a:xfrm>
            <a:off x="4405318" y="3077309"/>
            <a:ext cx="460375" cy="703385"/>
          </a:xfrm>
          <a:custGeom>
            <a:avLst/>
            <a:gdLst>
              <a:gd name="T0" fmla="*/ 2147483647 w 290"/>
              <a:gd name="T1" fmla="*/ 2147483647 h 480"/>
              <a:gd name="T2" fmla="*/ 2147483647 w 290"/>
              <a:gd name="T3" fmla="*/ 2147483647 h 480"/>
              <a:gd name="T4" fmla="*/ 2147483647 w 290"/>
              <a:gd name="T5" fmla="*/ 0 h 480"/>
              <a:gd name="T6" fmla="*/ 2147483647 w 290"/>
              <a:gd name="T7" fmla="*/ 0 h 480"/>
              <a:gd name="T8" fmla="*/ 2147483647 w 290"/>
              <a:gd name="T9" fmla="*/ 2147483647 h 480"/>
              <a:gd name="T10" fmla="*/ 2147483647 w 290"/>
              <a:gd name="T11" fmla="*/ 2147483647 h 480"/>
              <a:gd name="T12" fmla="*/ 2147483647 w 290"/>
              <a:gd name="T13" fmla="*/ 2147483647 h 480"/>
              <a:gd name="T14" fmla="*/ 2147483647 w 290"/>
              <a:gd name="T15" fmla="*/ 2147483647 h 480"/>
              <a:gd name="T16" fmla="*/ 2147483647 w 290"/>
              <a:gd name="T17" fmla="*/ 2147483647 h 480"/>
              <a:gd name="T18" fmla="*/ 2147483647 w 290"/>
              <a:gd name="T19" fmla="*/ 2147483647 h 480"/>
              <a:gd name="T20" fmla="*/ 2147483647 w 290"/>
              <a:gd name="T21" fmla="*/ 2147483647 h 480"/>
              <a:gd name="T22" fmla="*/ 2147483647 w 290"/>
              <a:gd name="T23" fmla="*/ 2147483647 h 480"/>
              <a:gd name="T24" fmla="*/ 2147483647 w 290"/>
              <a:gd name="T25" fmla="*/ 2147483647 h 480"/>
              <a:gd name="T26" fmla="*/ 2147483647 w 290"/>
              <a:gd name="T27" fmla="*/ 2147483647 h 480"/>
              <a:gd name="T28" fmla="*/ 2147483647 w 290"/>
              <a:gd name="T29" fmla="*/ 2147483647 h 480"/>
              <a:gd name="T30" fmla="*/ 2147483647 w 290"/>
              <a:gd name="T31" fmla="*/ 2147483647 h 480"/>
              <a:gd name="T32" fmla="*/ 2147483647 w 290"/>
              <a:gd name="T33" fmla="*/ 2147483647 h 480"/>
              <a:gd name="T34" fmla="*/ 2147483647 w 290"/>
              <a:gd name="T35" fmla="*/ 2147483647 h 480"/>
              <a:gd name="T36" fmla="*/ 2147483647 w 290"/>
              <a:gd name="T37" fmla="*/ 2147483647 h 480"/>
              <a:gd name="T38" fmla="*/ 2147483647 w 290"/>
              <a:gd name="T39" fmla="*/ 2147483647 h 480"/>
              <a:gd name="T40" fmla="*/ 2147483647 w 290"/>
              <a:gd name="T41" fmla="*/ 2147483647 h 480"/>
              <a:gd name="T42" fmla="*/ 2147483647 w 290"/>
              <a:gd name="T43" fmla="*/ 2147483647 h 480"/>
              <a:gd name="T44" fmla="*/ 2147483647 w 290"/>
              <a:gd name="T45" fmla="*/ 2147483647 h 480"/>
              <a:gd name="T46" fmla="*/ 2147483647 w 290"/>
              <a:gd name="T47" fmla="*/ 2147483647 h 480"/>
              <a:gd name="T48" fmla="*/ 2147483647 w 290"/>
              <a:gd name="T49" fmla="*/ 2147483647 h 480"/>
              <a:gd name="T50" fmla="*/ 2147483647 w 290"/>
              <a:gd name="T51" fmla="*/ 2147483647 h 480"/>
              <a:gd name="T52" fmla="*/ 2147483647 w 290"/>
              <a:gd name="T53" fmla="*/ 2147483647 h 480"/>
              <a:gd name="T54" fmla="*/ 2147483647 w 290"/>
              <a:gd name="T55" fmla="*/ 2147483647 h 480"/>
              <a:gd name="T56" fmla="*/ 2147483647 w 290"/>
              <a:gd name="T57" fmla="*/ 2147483647 h 480"/>
              <a:gd name="T58" fmla="*/ 2147483647 w 290"/>
              <a:gd name="T59" fmla="*/ 2147483647 h 480"/>
              <a:gd name="T60" fmla="*/ 2147483647 w 290"/>
              <a:gd name="T61" fmla="*/ 2147483647 h 480"/>
              <a:gd name="T62" fmla="*/ 2147483647 w 290"/>
              <a:gd name="T63" fmla="*/ 2147483647 h 480"/>
              <a:gd name="T64" fmla="*/ 0 w 290"/>
              <a:gd name="T65" fmla="*/ 2147483647 h 480"/>
              <a:gd name="T66" fmla="*/ 0 w 290"/>
              <a:gd name="T67" fmla="*/ 2147483647 h 480"/>
              <a:gd name="T68" fmla="*/ 2147483647 w 290"/>
              <a:gd name="T69" fmla="*/ 2147483647 h 480"/>
              <a:gd name="T70" fmla="*/ 2147483647 w 290"/>
              <a:gd name="T71" fmla="*/ 2147483647 h 480"/>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90"/>
              <a:gd name="T109" fmla="*/ 0 h 480"/>
              <a:gd name="T110" fmla="*/ 290 w 290"/>
              <a:gd name="T111" fmla="*/ 480 h 480"/>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90" h="480">
                <a:moveTo>
                  <a:pt x="25" y="17"/>
                </a:moveTo>
                <a:lnTo>
                  <a:pt x="49" y="4"/>
                </a:lnTo>
                <a:lnTo>
                  <a:pt x="74" y="0"/>
                </a:lnTo>
                <a:lnTo>
                  <a:pt x="104" y="0"/>
                </a:lnTo>
                <a:lnTo>
                  <a:pt x="141" y="11"/>
                </a:lnTo>
                <a:lnTo>
                  <a:pt x="172" y="29"/>
                </a:lnTo>
                <a:lnTo>
                  <a:pt x="203" y="56"/>
                </a:lnTo>
                <a:lnTo>
                  <a:pt x="227" y="90"/>
                </a:lnTo>
                <a:lnTo>
                  <a:pt x="249" y="128"/>
                </a:lnTo>
                <a:lnTo>
                  <a:pt x="271" y="176"/>
                </a:lnTo>
                <a:lnTo>
                  <a:pt x="284" y="218"/>
                </a:lnTo>
                <a:lnTo>
                  <a:pt x="290" y="267"/>
                </a:lnTo>
                <a:lnTo>
                  <a:pt x="290" y="317"/>
                </a:lnTo>
                <a:lnTo>
                  <a:pt x="286" y="359"/>
                </a:lnTo>
                <a:lnTo>
                  <a:pt x="278" y="395"/>
                </a:lnTo>
                <a:lnTo>
                  <a:pt x="265" y="427"/>
                </a:lnTo>
                <a:lnTo>
                  <a:pt x="237" y="450"/>
                </a:lnTo>
                <a:lnTo>
                  <a:pt x="215" y="468"/>
                </a:lnTo>
                <a:lnTo>
                  <a:pt x="172" y="480"/>
                </a:lnTo>
                <a:lnTo>
                  <a:pt x="131" y="476"/>
                </a:lnTo>
                <a:lnTo>
                  <a:pt x="106" y="464"/>
                </a:lnTo>
                <a:lnTo>
                  <a:pt x="85" y="431"/>
                </a:lnTo>
                <a:lnTo>
                  <a:pt x="66" y="397"/>
                </a:lnTo>
                <a:lnTo>
                  <a:pt x="56" y="353"/>
                </a:lnTo>
                <a:lnTo>
                  <a:pt x="66" y="297"/>
                </a:lnTo>
                <a:lnTo>
                  <a:pt x="79" y="261"/>
                </a:lnTo>
                <a:lnTo>
                  <a:pt x="85" y="226"/>
                </a:lnTo>
                <a:lnTo>
                  <a:pt x="81" y="196"/>
                </a:lnTo>
                <a:lnTo>
                  <a:pt x="68" y="166"/>
                </a:lnTo>
                <a:lnTo>
                  <a:pt x="43" y="140"/>
                </a:lnTo>
                <a:lnTo>
                  <a:pt x="23" y="126"/>
                </a:lnTo>
                <a:lnTo>
                  <a:pt x="6" y="104"/>
                </a:lnTo>
                <a:lnTo>
                  <a:pt x="0" y="78"/>
                </a:lnTo>
                <a:lnTo>
                  <a:pt x="0" y="56"/>
                </a:lnTo>
                <a:lnTo>
                  <a:pt x="10" y="35"/>
                </a:lnTo>
                <a:lnTo>
                  <a:pt x="25" y="17"/>
                </a:lnTo>
                <a:close/>
              </a:path>
            </a:pathLst>
          </a:custGeom>
          <a:solidFill>
            <a:srgbClr val="000000"/>
          </a:solidFill>
          <a:ln w="9525">
            <a:noFill/>
            <a:round/>
            <a:headEnd/>
            <a:tailEnd/>
          </a:ln>
        </p:spPr>
        <p:txBody>
          <a:bodyPr/>
          <a:lstStyle/>
          <a:p>
            <a:endParaRPr lang="en-US" sz="1477" dirty="0"/>
          </a:p>
        </p:txBody>
      </p:sp>
      <p:sp>
        <p:nvSpPr>
          <p:cNvPr id="20488" name="Freeform 12"/>
          <p:cNvSpPr>
            <a:spLocks/>
          </p:cNvSpPr>
          <p:nvPr/>
        </p:nvSpPr>
        <p:spPr bwMode="auto">
          <a:xfrm>
            <a:off x="4144964" y="3127136"/>
            <a:ext cx="377825" cy="684335"/>
          </a:xfrm>
          <a:custGeom>
            <a:avLst/>
            <a:gdLst>
              <a:gd name="T0" fmla="*/ 2147483647 w 238"/>
              <a:gd name="T1" fmla="*/ 2147483647 h 467"/>
              <a:gd name="T2" fmla="*/ 2147483647 w 238"/>
              <a:gd name="T3" fmla="*/ 2147483647 h 467"/>
              <a:gd name="T4" fmla="*/ 2147483647 w 238"/>
              <a:gd name="T5" fmla="*/ 0 h 467"/>
              <a:gd name="T6" fmla="*/ 2147483647 w 238"/>
              <a:gd name="T7" fmla="*/ 2147483647 h 467"/>
              <a:gd name="T8" fmla="*/ 2147483647 w 238"/>
              <a:gd name="T9" fmla="*/ 2147483647 h 467"/>
              <a:gd name="T10" fmla="*/ 2147483647 w 238"/>
              <a:gd name="T11" fmla="*/ 2147483647 h 467"/>
              <a:gd name="T12" fmla="*/ 2147483647 w 238"/>
              <a:gd name="T13" fmla="*/ 2147483647 h 467"/>
              <a:gd name="T14" fmla="*/ 2147483647 w 238"/>
              <a:gd name="T15" fmla="*/ 2147483647 h 467"/>
              <a:gd name="T16" fmla="*/ 2147483647 w 238"/>
              <a:gd name="T17" fmla="*/ 2147483647 h 467"/>
              <a:gd name="T18" fmla="*/ 2147483647 w 238"/>
              <a:gd name="T19" fmla="*/ 2147483647 h 467"/>
              <a:gd name="T20" fmla="*/ 2147483647 w 238"/>
              <a:gd name="T21" fmla="*/ 2147483647 h 467"/>
              <a:gd name="T22" fmla="*/ 2147483647 w 238"/>
              <a:gd name="T23" fmla="*/ 2147483647 h 467"/>
              <a:gd name="T24" fmla="*/ 2147483647 w 238"/>
              <a:gd name="T25" fmla="*/ 2147483647 h 467"/>
              <a:gd name="T26" fmla="*/ 2147483647 w 238"/>
              <a:gd name="T27" fmla="*/ 2147483647 h 467"/>
              <a:gd name="T28" fmla="*/ 2147483647 w 238"/>
              <a:gd name="T29" fmla="*/ 2147483647 h 467"/>
              <a:gd name="T30" fmla="*/ 2147483647 w 238"/>
              <a:gd name="T31" fmla="*/ 2147483647 h 467"/>
              <a:gd name="T32" fmla="*/ 2147483647 w 238"/>
              <a:gd name="T33" fmla="*/ 2147483647 h 467"/>
              <a:gd name="T34" fmla="*/ 2147483647 w 238"/>
              <a:gd name="T35" fmla="*/ 2147483647 h 467"/>
              <a:gd name="T36" fmla="*/ 2147483647 w 238"/>
              <a:gd name="T37" fmla="*/ 2147483647 h 467"/>
              <a:gd name="T38" fmla="*/ 2147483647 w 238"/>
              <a:gd name="T39" fmla="*/ 2147483647 h 467"/>
              <a:gd name="T40" fmla="*/ 2147483647 w 238"/>
              <a:gd name="T41" fmla="*/ 2147483647 h 467"/>
              <a:gd name="T42" fmla="*/ 2147483647 w 238"/>
              <a:gd name="T43" fmla="*/ 2147483647 h 467"/>
              <a:gd name="T44" fmla="*/ 2147483647 w 238"/>
              <a:gd name="T45" fmla="*/ 2147483647 h 467"/>
              <a:gd name="T46" fmla="*/ 2147483647 w 238"/>
              <a:gd name="T47" fmla="*/ 2147483647 h 467"/>
              <a:gd name="T48" fmla="*/ 2147483647 w 238"/>
              <a:gd name="T49" fmla="*/ 2147483647 h 467"/>
              <a:gd name="T50" fmla="*/ 2147483647 w 238"/>
              <a:gd name="T51" fmla="*/ 2147483647 h 467"/>
              <a:gd name="T52" fmla="*/ 2147483647 w 238"/>
              <a:gd name="T53" fmla="*/ 2147483647 h 467"/>
              <a:gd name="T54" fmla="*/ 2147483647 w 238"/>
              <a:gd name="T55" fmla="*/ 2147483647 h 467"/>
              <a:gd name="T56" fmla="*/ 2147483647 w 238"/>
              <a:gd name="T57" fmla="*/ 2147483647 h 467"/>
              <a:gd name="T58" fmla="*/ 2147483647 w 238"/>
              <a:gd name="T59" fmla="*/ 2147483647 h 467"/>
              <a:gd name="T60" fmla="*/ 2147483647 w 238"/>
              <a:gd name="T61" fmla="*/ 2147483647 h 467"/>
              <a:gd name="T62" fmla="*/ 2147483647 w 238"/>
              <a:gd name="T63" fmla="*/ 2147483647 h 467"/>
              <a:gd name="T64" fmla="*/ 0 w 238"/>
              <a:gd name="T65" fmla="*/ 2147483647 h 467"/>
              <a:gd name="T66" fmla="*/ 0 w 238"/>
              <a:gd name="T67" fmla="*/ 2147483647 h 467"/>
              <a:gd name="T68" fmla="*/ 2147483647 w 238"/>
              <a:gd name="T69" fmla="*/ 2147483647 h 467"/>
              <a:gd name="T70" fmla="*/ 2147483647 w 238"/>
              <a:gd name="T71" fmla="*/ 2147483647 h 467"/>
              <a:gd name="T72" fmla="*/ 2147483647 w 238"/>
              <a:gd name="T73" fmla="*/ 2147483647 h 467"/>
              <a:gd name="T74" fmla="*/ 2147483647 w 238"/>
              <a:gd name="T75" fmla="*/ 2147483647 h 46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38"/>
              <a:gd name="T115" fmla="*/ 0 h 467"/>
              <a:gd name="T116" fmla="*/ 238 w 238"/>
              <a:gd name="T117" fmla="*/ 467 h 46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38" h="467">
                <a:moveTo>
                  <a:pt x="128" y="67"/>
                </a:moveTo>
                <a:lnTo>
                  <a:pt x="165" y="20"/>
                </a:lnTo>
                <a:lnTo>
                  <a:pt x="194" y="0"/>
                </a:lnTo>
                <a:lnTo>
                  <a:pt x="215" y="14"/>
                </a:lnTo>
                <a:lnTo>
                  <a:pt x="232" y="69"/>
                </a:lnTo>
                <a:lnTo>
                  <a:pt x="221" y="91"/>
                </a:lnTo>
                <a:lnTo>
                  <a:pt x="165" y="111"/>
                </a:lnTo>
                <a:lnTo>
                  <a:pt x="126" y="141"/>
                </a:lnTo>
                <a:lnTo>
                  <a:pt x="77" y="177"/>
                </a:lnTo>
                <a:lnTo>
                  <a:pt x="50" y="208"/>
                </a:lnTo>
                <a:lnTo>
                  <a:pt x="46" y="226"/>
                </a:lnTo>
                <a:lnTo>
                  <a:pt x="58" y="244"/>
                </a:lnTo>
                <a:lnTo>
                  <a:pt x="71" y="262"/>
                </a:lnTo>
                <a:lnTo>
                  <a:pt x="120" y="296"/>
                </a:lnTo>
                <a:lnTo>
                  <a:pt x="165" y="320"/>
                </a:lnTo>
                <a:lnTo>
                  <a:pt x="207" y="330"/>
                </a:lnTo>
                <a:lnTo>
                  <a:pt x="226" y="326"/>
                </a:lnTo>
                <a:lnTo>
                  <a:pt x="234" y="332"/>
                </a:lnTo>
                <a:lnTo>
                  <a:pt x="238" y="348"/>
                </a:lnTo>
                <a:lnTo>
                  <a:pt x="209" y="373"/>
                </a:lnTo>
                <a:lnTo>
                  <a:pt x="188" y="399"/>
                </a:lnTo>
                <a:lnTo>
                  <a:pt x="182" y="430"/>
                </a:lnTo>
                <a:lnTo>
                  <a:pt x="178" y="459"/>
                </a:lnTo>
                <a:lnTo>
                  <a:pt x="159" y="467"/>
                </a:lnTo>
                <a:lnTo>
                  <a:pt x="144" y="459"/>
                </a:lnTo>
                <a:lnTo>
                  <a:pt x="147" y="423"/>
                </a:lnTo>
                <a:lnTo>
                  <a:pt x="159" y="385"/>
                </a:lnTo>
                <a:lnTo>
                  <a:pt x="182" y="351"/>
                </a:lnTo>
                <a:lnTo>
                  <a:pt x="134" y="338"/>
                </a:lnTo>
                <a:lnTo>
                  <a:pt x="82" y="318"/>
                </a:lnTo>
                <a:lnTo>
                  <a:pt x="37" y="289"/>
                </a:lnTo>
                <a:lnTo>
                  <a:pt x="15" y="264"/>
                </a:lnTo>
                <a:lnTo>
                  <a:pt x="0" y="228"/>
                </a:lnTo>
                <a:lnTo>
                  <a:pt x="0" y="208"/>
                </a:lnTo>
                <a:lnTo>
                  <a:pt x="12" y="177"/>
                </a:lnTo>
                <a:lnTo>
                  <a:pt x="44" y="147"/>
                </a:lnTo>
                <a:lnTo>
                  <a:pt x="88" y="109"/>
                </a:lnTo>
                <a:lnTo>
                  <a:pt x="128" y="67"/>
                </a:lnTo>
                <a:close/>
              </a:path>
            </a:pathLst>
          </a:custGeom>
          <a:solidFill>
            <a:srgbClr val="000000"/>
          </a:solidFill>
          <a:ln w="9525">
            <a:noFill/>
            <a:round/>
            <a:headEnd/>
            <a:tailEnd/>
          </a:ln>
        </p:spPr>
        <p:txBody>
          <a:bodyPr/>
          <a:lstStyle/>
          <a:p>
            <a:endParaRPr lang="en-US" sz="1477" dirty="0"/>
          </a:p>
        </p:txBody>
      </p:sp>
      <p:sp>
        <p:nvSpPr>
          <p:cNvPr id="20489" name="Freeform 13"/>
          <p:cNvSpPr>
            <a:spLocks/>
          </p:cNvSpPr>
          <p:nvPr/>
        </p:nvSpPr>
        <p:spPr bwMode="auto">
          <a:xfrm rot="1923873">
            <a:off x="4471994" y="2650914"/>
            <a:ext cx="635000" cy="600808"/>
          </a:xfrm>
          <a:custGeom>
            <a:avLst/>
            <a:gdLst>
              <a:gd name="T0" fmla="*/ 2147483647 w 400"/>
              <a:gd name="T1" fmla="*/ 2147483647 h 410"/>
              <a:gd name="T2" fmla="*/ 2147483647 w 400"/>
              <a:gd name="T3" fmla="*/ 2147483647 h 410"/>
              <a:gd name="T4" fmla="*/ 2147483647 w 400"/>
              <a:gd name="T5" fmla="*/ 2147483647 h 410"/>
              <a:gd name="T6" fmla="*/ 2147483647 w 400"/>
              <a:gd name="T7" fmla="*/ 2147483647 h 410"/>
              <a:gd name="T8" fmla="*/ 2147483647 w 400"/>
              <a:gd name="T9" fmla="*/ 2147483647 h 410"/>
              <a:gd name="T10" fmla="*/ 2147483647 w 400"/>
              <a:gd name="T11" fmla="*/ 2147483647 h 410"/>
              <a:gd name="T12" fmla="*/ 2147483647 w 400"/>
              <a:gd name="T13" fmla="*/ 2147483647 h 410"/>
              <a:gd name="T14" fmla="*/ 2147483647 w 400"/>
              <a:gd name="T15" fmla="*/ 2147483647 h 410"/>
              <a:gd name="T16" fmla="*/ 2147483647 w 400"/>
              <a:gd name="T17" fmla="*/ 2147483647 h 410"/>
              <a:gd name="T18" fmla="*/ 2147483647 w 400"/>
              <a:gd name="T19" fmla="*/ 2147483647 h 410"/>
              <a:gd name="T20" fmla="*/ 2147483647 w 400"/>
              <a:gd name="T21" fmla="*/ 2147483647 h 410"/>
              <a:gd name="T22" fmla="*/ 2147483647 w 400"/>
              <a:gd name="T23" fmla="*/ 2147483647 h 410"/>
              <a:gd name="T24" fmla="*/ 2147483647 w 400"/>
              <a:gd name="T25" fmla="*/ 2147483647 h 410"/>
              <a:gd name="T26" fmla="*/ 2147483647 w 400"/>
              <a:gd name="T27" fmla="*/ 2147483647 h 410"/>
              <a:gd name="T28" fmla="*/ 2147483647 w 400"/>
              <a:gd name="T29" fmla="*/ 2147483647 h 410"/>
              <a:gd name="T30" fmla="*/ 2147483647 w 400"/>
              <a:gd name="T31" fmla="*/ 2147483647 h 410"/>
              <a:gd name="T32" fmla="*/ 2147483647 w 400"/>
              <a:gd name="T33" fmla="*/ 2147483647 h 410"/>
              <a:gd name="T34" fmla="*/ 2147483647 w 400"/>
              <a:gd name="T35" fmla="*/ 2147483647 h 410"/>
              <a:gd name="T36" fmla="*/ 2147483647 w 400"/>
              <a:gd name="T37" fmla="*/ 2147483647 h 410"/>
              <a:gd name="T38" fmla="*/ 2147483647 w 400"/>
              <a:gd name="T39" fmla="*/ 2147483647 h 410"/>
              <a:gd name="T40" fmla="*/ 2147483647 w 400"/>
              <a:gd name="T41" fmla="*/ 2147483647 h 410"/>
              <a:gd name="T42" fmla="*/ 2147483647 w 400"/>
              <a:gd name="T43" fmla="*/ 2147483647 h 410"/>
              <a:gd name="T44" fmla="*/ 2147483647 w 400"/>
              <a:gd name="T45" fmla="*/ 2147483647 h 410"/>
              <a:gd name="T46" fmla="*/ 2147483647 w 400"/>
              <a:gd name="T47" fmla="*/ 2147483647 h 410"/>
              <a:gd name="T48" fmla="*/ 2147483647 w 400"/>
              <a:gd name="T49" fmla="*/ 2147483647 h 410"/>
              <a:gd name="T50" fmla="*/ 2147483647 w 400"/>
              <a:gd name="T51" fmla="*/ 2147483647 h 410"/>
              <a:gd name="T52" fmla="*/ 2147483647 w 400"/>
              <a:gd name="T53" fmla="*/ 2147483647 h 410"/>
              <a:gd name="T54" fmla="*/ 2147483647 w 400"/>
              <a:gd name="T55" fmla="*/ 2147483647 h 410"/>
              <a:gd name="T56" fmla="*/ 2147483647 w 400"/>
              <a:gd name="T57" fmla="*/ 2147483647 h 410"/>
              <a:gd name="T58" fmla="*/ 2147483647 w 400"/>
              <a:gd name="T59" fmla="*/ 2147483647 h 410"/>
              <a:gd name="T60" fmla="*/ 2147483647 w 400"/>
              <a:gd name="T61" fmla="*/ 2147483647 h 410"/>
              <a:gd name="T62" fmla="*/ 0 w 400"/>
              <a:gd name="T63" fmla="*/ 2147483647 h 410"/>
              <a:gd name="T64" fmla="*/ 2147483647 w 400"/>
              <a:gd name="T65" fmla="*/ 2147483647 h 410"/>
              <a:gd name="T66" fmla="*/ 2147483647 w 400"/>
              <a:gd name="T67" fmla="*/ 2147483647 h 410"/>
              <a:gd name="T68" fmla="*/ 2147483647 w 400"/>
              <a:gd name="T69" fmla="*/ 2147483647 h 410"/>
              <a:gd name="T70" fmla="*/ 2147483647 w 400"/>
              <a:gd name="T71" fmla="*/ 2147483647 h 410"/>
              <a:gd name="T72" fmla="*/ 2147483647 w 400"/>
              <a:gd name="T73" fmla="*/ 0 h 410"/>
              <a:gd name="T74" fmla="*/ 2147483647 w 400"/>
              <a:gd name="T75" fmla="*/ 0 h 410"/>
              <a:gd name="T76" fmla="*/ 2147483647 w 400"/>
              <a:gd name="T77" fmla="*/ 2147483647 h 410"/>
              <a:gd name="T78" fmla="*/ 2147483647 w 400"/>
              <a:gd name="T79" fmla="*/ 2147483647 h 410"/>
              <a:gd name="T80" fmla="*/ 2147483647 w 400"/>
              <a:gd name="T81" fmla="*/ 2147483647 h 410"/>
              <a:gd name="T82" fmla="*/ 2147483647 w 400"/>
              <a:gd name="T83" fmla="*/ 2147483647 h 410"/>
              <a:gd name="T84" fmla="*/ 2147483647 w 400"/>
              <a:gd name="T85" fmla="*/ 2147483647 h 410"/>
              <a:gd name="T86" fmla="*/ 2147483647 w 400"/>
              <a:gd name="T87" fmla="*/ 2147483647 h 410"/>
              <a:gd name="T88" fmla="*/ 2147483647 w 400"/>
              <a:gd name="T89" fmla="*/ 2147483647 h 410"/>
              <a:gd name="T90" fmla="*/ 2147483647 w 400"/>
              <a:gd name="T91" fmla="*/ 2147483647 h 410"/>
              <a:gd name="T92" fmla="*/ 2147483647 w 400"/>
              <a:gd name="T93" fmla="*/ 2147483647 h 410"/>
              <a:gd name="T94" fmla="*/ 2147483647 w 400"/>
              <a:gd name="T95" fmla="*/ 2147483647 h 410"/>
              <a:gd name="T96" fmla="*/ 2147483647 w 400"/>
              <a:gd name="T97" fmla="*/ 2147483647 h 410"/>
              <a:gd name="T98" fmla="*/ 2147483647 w 400"/>
              <a:gd name="T99" fmla="*/ 2147483647 h 410"/>
              <a:gd name="T100" fmla="*/ 2147483647 w 400"/>
              <a:gd name="T101" fmla="*/ 2147483647 h 410"/>
              <a:gd name="T102" fmla="*/ 2147483647 w 400"/>
              <a:gd name="T103" fmla="*/ 2147483647 h 410"/>
              <a:gd name="T104" fmla="*/ 2147483647 w 400"/>
              <a:gd name="T105" fmla="*/ 2147483647 h 410"/>
              <a:gd name="T106" fmla="*/ 2147483647 w 400"/>
              <a:gd name="T107" fmla="*/ 2147483647 h 410"/>
              <a:gd name="T108" fmla="*/ 2147483647 w 400"/>
              <a:gd name="T109" fmla="*/ 2147483647 h 410"/>
              <a:gd name="T110" fmla="*/ 2147483647 w 400"/>
              <a:gd name="T111" fmla="*/ 2147483647 h 410"/>
              <a:gd name="T112" fmla="*/ 2147483647 w 400"/>
              <a:gd name="T113" fmla="*/ 2147483647 h 410"/>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400"/>
              <a:gd name="T172" fmla="*/ 0 h 410"/>
              <a:gd name="T173" fmla="*/ 400 w 400"/>
              <a:gd name="T174" fmla="*/ 410 h 410"/>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400" h="410">
                <a:moveTo>
                  <a:pt x="173" y="361"/>
                </a:moveTo>
                <a:lnTo>
                  <a:pt x="212" y="355"/>
                </a:lnTo>
                <a:lnTo>
                  <a:pt x="266" y="340"/>
                </a:lnTo>
                <a:lnTo>
                  <a:pt x="285" y="333"/>
                </a:lnTo>
                <a:lnTo>
                  <a:pt x="317" y="308"/>
                </a:lnTo>
                <a:lnTo>
                  <a:pt x="344" y="269"/>
                </a:lnTo>
                <a:lnTo>
                  <a:pt x="352" y="248"/>
                </a:lnTo>
                <a:lnTo>
                  <a:pt x="352" y="222"/>
                </a:lnTo>
                <a:lnTo>
                  <a:pt x="306" y="194"/>
                </a:lnTo>
                <a:lnTo>
                  <a:pt x="227" y="157"/>
                </a:lnTo>
                <a:lnTo>
                  <a:pt x="177" y="151"/>
                </a:lnTo>
                <a:lnTo>
                  <a:pt x="144" y="156"/>
                </a:lnTo>
                <a:lnTo>
                  <a:pt x="118" y="168"/>
                </a:lnTo>
                <a:lnTo>
                  <a:pt x="100" y="173"/>
                </a:lnTo>
                <a:lnTo>
                  <a:pt x="83" y="162"/>
                </a:lnTo>
                <a:lnTo>
                  <a:pt x="78" y="146"/>
                </a:lnTo>
                <a:lnTo>
                  <a:pt x="104" y="127"/>
                </a:lnTo>
                <a:lnTo>
                  <a:pt x="129" y="125"/>
                </a:lnTo>
                <a:lnTo>
                  <a:pt x="149" y="120"/>
                </a:lnTo>
                <a:lnTo>
                  <a:pt x="155" y="110"/>
                </a:lnTo>
                <a:lnTo>
                  <a:pt x="149" y="77"/>
                </a:lnTo>
                <a:lnTo>
                  <a:pt x="123" y="55"/>
                </a:lnTo>
                <a:lnTo>
                  <a:pt x="94" y="45"/>
                </a:lnTo>
                <a:lnTo>
                  <a:pt x="61" y="46"/>
                </a:lnTo>
                <a:lnTo>
                  <a:pt x="44" y="55"/>
                </a:lnTo>
                <a:lnTo>
                  <a:pt x="37" y="72"/>
                </a:lnTo>
                <a:lnTo>
                  <a:pt x="39" y="90"/>
                </a:lnTo>
                <a:lnTo>
                  <a:pt x="48" y="102"/>
                </a:lnTo>
                <a:lnTo>
                  <a:pt x="39" y="112"/>
                </a:lnTo>
                <a:lnTo>
                  <a:pt x="20" y="115"/>
                </a:lnTo>
                <a:lnTo>
                  <a:pt x="4" y="100"/>
                </a:lnTo>
                <a:lnTo>
                  <a:pt x="0" y="77"/>
                </a:lnTo>
                <a:lnTo>
                  <a:pt x="9" y="45"/>
                </a:lnTo>
                <a:lnTo>
                  <a:pt x="28" y="31"/>
                </a:lnTo>
                <a:lnTo>
                  <a:pt x="44" y="13"/>
                </a:lnTo>
                <a:lnTo>
                  <a:pt x="76" y="5"/>
                </a:lnTo>
                <a:lnTo>
                  <a:pt x="104" y="0"/>
                </a:lnTo>
                <a:lnTo>
                  <a:pt x="118" y="0"/>
                </a:lnTo>
                <a:lnTo>
                  <a:pt x="140" y="19"/>
                </a:lnTo>
                <a:lnTo>
                  <a:pt x="160" y="41"/>
                </a:lnTo>
                <a:lnTo>
                  <a:pt x="194" y="80"/>
                </a:lnTo>
                <a:lnTo>
                  <a:pt x="223" y="117"/>
                </a:lnTo>
                <a:lnTo>
                  <a:pt x="268" y="142"/>
                </a:lnTo>
                <a:lnTo>
                  <a:pt x="313" y="162"/>
                </a:lnTo>
                <a:lnTo>
                  <a:pt x="363" y="187"/>
                </a:lnTo>
                <a:lnTo>
                  <a:pt x="391" y="197"/>
                </a:lnTo>
                <a:lnTo>
                  <a:pt x="400" y="209"/>
                </a:lnTo>
                <a:lnTo>
                  <a:pt x="396" y="253"/>
                </a:lnTo>
                <a:lnTo>
                  <a:pt x="383" y="293"/>
                </a:lnTo>
                <a:lnTo>
                  <a:pt x="361" y="323"/>
                </a:lnTo>
                <a:lnTo>
                  <a:pt x="324" y="361"/>
                </a:lnTo>
                <a:lnTo>
                  <a:pt x="271" y="390"/>
                </a:lnTo>
                <a:lnTo>
                  <a:pt x="201" y="410"/>
                </a:lnTo>
                <a:lnTo>
                  <a:pt x="168" y="407"/>
                </a:lnTo>
                <a:lnTo>
                  <a:pt x="144" y="390"/>
                </a:lnTo>
                <a:lnTo>
                  <a:pt x="140" y="370"/>
                </a:lnTo>
                <a:lnTo>
                  <a:pt x="173" y="361"/>
                </a:lnTo>
                <a:close/>
              </a:path>
            </a:pathLst>
          </a:custGeom>
          <a:solidFill>
            <a:srgbClr val="000000"/>
          </a:solidFill>
          <a:ln w="9525">
            <a:noFill/>
            <a:round/>
            <a:headEnd/>
            <a:tailEnd/>
          </a:ln>
        </p:spPr>
        <p:txBody>
          <a:bodyPr/>
          <a:lstStyle/>
          <a:p>
            <a:endParaRPr lang="en-US" sz="1477" dirty="0"/>
          </a:p>
        </p:txBody>
      </p:sp>
      <p:sp>
        <p:nvSpPr>
          <p:cNvPr id="20490" name="Freeform 14"/>
          <p:cNvSpPr>
            <a:spLocks/>
          </p:cNvSpPr>
          <p:nvPr/>
        </p:nvSpPr>
        <p:spPr bwMode="auto">
          <a:xfrm>
            <a:off x="4672013" y="3654673"/>
            <a:ext cx="361950" cy="783981"/>
          </a:xfrm>
          <a:custGeom>
            <a:avLst/>
            <a:gdLst>
              <a:gd name="T0" fmla="*/ 2147483647 w 228"/>
              <a:gd name="T1" fmla="*/ 2147483647 h 535"/>
              <a:gd name="T2" fmla="*/ 0 w 228"/>
              <a:gd name="T3" fmla="*/ 2147483647 h 535"/>
              <a:gd name="T4" fmla="*/ 2147483647 w 228"/>
              <a:gd name="T5" fmla="*/ 0 h 535"/>
              <a:gd name="T6" fmla="*/ 2147483647 w 228"/>
              <a:gd name="T7" fmla="*/ 2147483647 h 535"/>
              <a:gd name="T8" fmla="*/ 2147483647 w 228"/>
              <a:gd name="T9" fmla="*/ 2147483647 h 535"/>
              <a:gd name="T10" fmla="*/ 2147483647 w 228"/>
              <a:gd name="T11" fmla="*/ 2147483647 h 535"/>
              <a:gd name="T12" fmla="*/ 2147483647 w 228"/>
              <a:gd name="T13" fmla="*/ 2147483647 h 535"/>
              <a:gd name="T14" fmla="*/ 2147483647 w 228"/>
              <a:gd name="T15" fmla="*/ 2147483647 h 535"/>
              <a:gd name="T16" fmla="*/ 2147483647 w 228"/>
              <a:gd name="T17" fmla="*/ 2147483647 h 535"/>
              <a:gd name="T18" fmla="*/ 2147483647 w 228"/>
              <a:gd name="T19" fmla="*/ 2147483647 h 535"/>
              <a:gd name="T20" fmla="*/ 2147483647 w 228"/>
              <a:gd name="T21" fmla="*/ 2147483647 h 535"/>
              <a:gd name="T22" fmla="*/ 2147483647 w 228"/>
              <a:gd name="T23" fmla="*/ 2147483647 h 535"/>
              <a:gd name="T24" fmla="*/ 2147483647 w 228"/>
              <a:gd name="T25" fmla="*/ 2147483647 h 535"/>
              <a:gd name="T26" fmla="*/ 2147483647 w 228"/>
              <a:gd name="T27" fmla="*/ 2147483647 h 535"/>
              <a:gd name="T28" fmla="*/ 2147483647 w 228"/>
              <a:gd name="T29" fmla="*/ 2147483647 h 535"/>
              <a:gd name="T30" fmla="*/ 2147483647 w 228"/>
              <a:gd name="T31" fmla="*/ 2147483647 h 535"/>
              <a:gd name="T32" fmla="*/ 2147483647 w 228"/>
              <a:gd name="T33" fmla="*/ 2147483647 h 535"/>
              <a:gd name="T34" fmla="*/ 2147483647 w 228"/>
              <a:gd name="T35" fmla="*/ 2147483647 h 535"/>
              <a:gd name="T36" fmla="*/ 2147483647 w 228"/>
              <a:gd name="T37" fmla="*/ 2147483647 h 535"/>
              <a:gd name="T38" fmla="*/ 2147483647 w 228"/>
              <a:gd name="T39" fmla="*/ 2147483647 h 535"/>
              <a:gd name="T40" fmla="*/ 2147483647 w 228"/>
              <a:gd name="T41" fmla="*/ 2147483647 h 535"/>
              <a:gd name="T42" fmla="*/ 2147483647 w 228"/>
              <a:gd name="T43" fmla="*/ 2147483647 h 535"/>
              <a:gd name="T44" fmla="*/ 2147483647 w 228"/>
              <a:gd name="T45" fmla="*/ 2147483647 h 535"/>
              <a:gd name="T46" fmla="*/ 2147483647 w 228"/>
              <a:gd name="T47" fmla="*/ 2147483647 h 535"/>
              <a:gd name="T48" fmla="*/ 2147483647 w 228"/>
              <a:gd name="T49" fmla="*/ 2147483647 h 535"/>
              <a:gd name="T50" fmla="*/ 2147483647 w 228"/>
              <a:gd name="T51" fmla="*/ 2147483647 h 535"/>
              <a:gd name="T52" fmla="*/ 2147483647 w 228"/>
              <a:gd name="T53" fmla="*/ 2147483647 h 535"/>
              <a:gd name="T54" fmla="*/ 2147483647 w 228"/>
              <a:gd name="T55" fmla="*/ 2147483647 h 535"/>
              <a:gd name="T56" fmla="*/ 2147483647 w 228"/>
              <a:gd name="T57" fmla="*/ 2147483647 h 535"/>
              <a:gd name="T58" fmla="*/ 2147483647 w 228"/>
              <a:gd name="T59" fmla="*/ 2147483647 h 535"/>
              <a:gd name="T60" fmla="*/ 2147483647 w 228"/>
              <a:gd name="T61" fmla="*/ 2147483647 h 535"/>
              <a:gd name="T62" fmla="*/ 2147483647 w 228"/>
              <a:gd name="T63" fmla="*/ 2147483647 h 535"/>
              <a:gd name="T64" fmla="*/ 2147483647 w 228"/>
              <a:gd name="T65" fmla="*/ 2147483647 h 535"/>
              <a:gd name="T66" fmla="*/ 2147483647 w 228"/>
              <a:gd name="T67" fmla="*/ 2147483647 h 535"/>
              <a:gd name="T68" fmla="*/ 2147483647 w 228"/>
              <a:gd name="T69" fmla="*/ 2147483647 h 535"/>
              <a:gd name="T70" fmla="*/ 2147483647 w 228"/>
              <a:gd name="T71" fmla="*/ 2147483647 h 535"/>
              <a:gd name="T72" fmla="*/ 2147483647 w 228"/>
              <a:gd name="T73" fmla="*/ 2147483647 h 535"/>
              <a:gd name="T74" fmla="*/ 2147483647 w 228"/>
              <a:gd name="T75" fmla="*/ 2147483647 h 535"/>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28"/>
              <a:gd name="T115" fmla="*/ 0 h 535"/>
              <a:gd name="T116" fmla="*/ 228 w 228"/>
              <a:gd name="T117" fmla="*/ 535 h 535"/>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28" h="535">
                <a:moveTo>
                  <a:pt x="6" y="49"/>
                </a:moveTo>
                <a:lnTo>
                  <a:pt x="0" y="26"/>
                </a:lnTo>
                <a:lnTo>
                  <a:pt x="23" y="0"/>
                </a:lnTo>
                <a:lnTo>
                  <a:pt x="53" y="2"/>
                </a:lnTo>
                <a:lnTo>
                  <a:pt x="75" y="12"/>
                </a:lnTo>
                <a:lnTo>
                  <a:pt x="100" y="45"/>
                </a:lnTo>
                <a:lnTo>
                  <a:pt x="118" y="112"/>
                </a:lnTo>
                <a:lnTo>
                  <a:pt x="143" y="171"/>
                </a:lnTo>
                <a:lnTo>
                  <a:pt x="165" y="226"/>
                </a:lnTo>
                <a:lnTo>
                  <a:pt x="165" y="257"/>
                </a:lnTo>
                <a:lnTo>
                  <a:pt x="165" y="281"/>
                </a:lnTo>
                <a:lnTo>
                  <a:pt x="153" y="311"/>
                </a:lnTo>
                <a:lnTo>
                  <a:pt x="122" y="372"/>
                </a:lnTo>
                <a:lnTo>
                  <a:pt x="104" y="426"/>
                </a:lnTo>
                <a:lnTo>
                  <a:pt x="98" y="446"/>
                </a:lnTo>
                <a:lnTo>
                  <a:pt x="112" y="462"/>
                </a:lnTo>
                <a:lnTo>
                  <a:pt x="153" y="474"/>
                </a:lnTo>
                <a:lnTo>
                  <a:pt x="204" y="486"/>
                </a:lnTo>
                <a:lnTo>
                  <a:pt x="228" y="499"/>
                </a:lnTo>
                <a:lnTo>
                  <a:pt x="204" y="519"/>
                </a:lnTo>
                <a:lnTo>
                  <a:pt x="159" y="535"/>
                </a:lnTo>
                <a:lnTo>
                  <a:pt x="137" y="529"/>
                </a:lnTo>
                <a:lnTo>
                  <a:pt x="118" y="505"/>
                </a:lnTo>
                <a:lnTo>
                  <a:pt x="87" y="486"/>
                </a:lnTo>
                <a:lnTo>
                  <a:pt x="60" y="486"/>
                </a:lnTo>
                <a:lnTo>
                  <a:pt x="43" y="482"/>
                </a:lnTo>
                <a:lnTo>
                  <a:pt x="35" y="462"/>
                </a:lnTo>
                <a:lnTo>
                  <a:pt x="47" y="440"/>
                </a:lnTo>
                <a:lnTo>
                  <a:pt x="69" y="410"/>
                </a:lnTo>
                <a:lnTo>
                  <a:pt x="87" y="384"/>
                </a:lnTo>
                <a:lnTo>
                  <a:pt x="110" y="324"/>
                </a:lnTo>
                <a:lnTo>
                  <a:pt x="118" y="287"/>
                </a:lnTo>
                <a:lnTo>
                  <a:pt x="122" y="257"/>
                </a:lnTo>
                <a:lnTo>
                  <a:pt x="116" y="226"/>
                </a:lnTo>
                <a:lnTo>
                  <a:pt x="98" y="191"/>
                </a:lnTo>
                <a:lnTo>
                  <a:pt x="67" y="159"/>
                </a:lnTo>
                <a:lnTo>
                  <a:pt x="35" y="106"/>
                </a:lnTo>
                <a:lnTo>
                  <a:pt x="6" y="49"/>
                </a:lnTo>
                <a:close/>
              </a:path>
            </a:pathLst>
          </a:custGeom>
          <a:solidFill>
            <a:srgbClr val="000000"/>
          </a:solidFill>
          <a:ln w="9525">
            <a:noFill/>
            <a:round/>
            <a:headEnd/>
            <a:tailEnd/>
          </a:ln>
        </p:spPr>
        <p:txBody>
          <a:bodyPr/>
          <a:lstStyle/>
          <a:p>
            <a:endParaRPr lang="en-US" sz="1477" dirty="0"/>
          </a:p>
        </p:txBody>
      </p:sp>
      <p:sp>
        <p:nvSpPr>
          <p:cNvPr id="20491" name="Freeform 15"/>
          <p:cNvSpPr>
            <a:spLocks/>
          </p:cNvSpPr>
          <p:nvPr/>
        </p:nvSpPr>
        <p:spPr bwMode="auto">
          <a:xfrm>
            <a:off x="4433894" y="3663469"/>
            <a:ext cx="254000" cy="817685"/>
          </a:xfrm>
          <a:custGeom>
            <a:avLst/>
            <a:gdLst>
              <a:gd name="T0" fmla="*/ 2147483647 w 160"/>
              <a:gd name="T1" fmla="*/ 2147483647 h 558"/>
              <a:gd name="T2" fmla="*/ 2147483647 w 160"/>
              <a:gd name="T3" fmla="*/ 2147483647 h 558"/>
              <a:gd name="T4" fmla="*/ 2147483647 w 160"/>
              <a:gd name="T5" fmla="*/ 2147483647 h 558"/>
              <a:gd name="T6" fmla="*/ 2147483647 w 160"/>
              <a:gd name="T7" fmla="*/ 0 h 558"/>
              <a:gd name="T8" fmla="*/ 2147483647 w 160"/>
              <a:gd name="T9" fmla="*/ 2147483647 h 558"/>
              <a:gd name="T10" fmla="*/ 2147483647 w 160"/>
              <a:gd name="T11" fmla="*/ 2147483647 h 558"/>
              <a:gd name="T12" fmla="*/ 2147483647 w 160"/>
              <a:gd name="T13" fmla="*/ 2147483647 h 558"/>
              <a:gd name="T14" fmla="*/ 2147483647 w 160"/>
              <a:gd name="T15" fmla="*/ 2147483647 h 558"/>
              <a:gd name="T16" fmla="*/ 2147483647 w 160"/>
              <a:gd name="T17" fmla="*/ 2147483647 h 558"/>
              <a:gd name="T18" fmla="*/ 2147483647 w 160"/>
              <a:gd name="T19" fmla="*/ 2147483647 h 558"/>
              <a:gd name="T20" fmla="*/ 2147483647 w 160"/>
              <a:gd name="T21" fmla="*/ 2147483647 h 558"/>
              <a:gd name="T22" fmla="*/ 2147483647 w 160"/>
              <a:gd name="T23" fmla="*/ 2147483647 h 558"/>
              <a:gd name="T24" fmla="*/ 2147483647 w 160"/>
              <a:gd name="T25" fmla="*/ 2147483647 h 558"/>
              <a:gd name="T26" fmla="*/ 2147483647 w 160"/>
              <a:gd name="T27" fmla="*/ 2147483647 h 558"/>
              <a:gd name="T28" fmla="*/ 2147483647 w 160"/>
              <a:gd name="T29" fmla="*/ 2147483647 h 558"/>
              <a:gd name="T30" fmla="*/ 2147483647 w 160"/>
              <a:gd name="T31" fmla="*/ 2147483647 h 558"/>
              <a:gd name="T32" fmla="*/ 2147483647 w 160"/>
              <a:gd name="T33" fmla="*/ 2147483647 h 558"/>
              <a:gd name="T34" fmla="*/ 2147483647 w 160"/>
              <a:gd name="T35" fmla="*/ 2147483647 h 558"/>
              <a:gd name="T36" fmla="*/ 2147483647 w 160"/>
              <a:gd name="T37" fmla="*/ 2147483647 h 558"/>
              <a:gd name="T38" fmla="*/ 0 w 160"/>
              <a:gd name="T39" fmla="*/ 2147483647 h 558"/>
              <a:gd name="T40" fmla="*/ 2147483647 w 160"/>
              <a:gd name="T41" fmla="*/ 2147483647 h 558"/>
              <a:gd name="T42" fmla="*/ 2147483647 w 160"/>
              <a:gd name="T43" fmla="*/ 2147483647 h 558"/>
              <a:gd name="T44" fmla="*/ 2147483647 w 160"/>
              <a:gd name="T45" fmla="*/ 2147483647 h 558"/>
              <a:gd name="T46" fmla="*/ 2147483647 w 160"/>
              <a:gd name="T47" fmla="*/ 2147483647 h 558"/>
              <a:gd name="T48" fmla="*/ 2147483647 w 160"/>
              <a:gd name="T49" fmla="*/ 2147483647 h 558"/>
              <a:gd name="T50" fmla="*/ 2147483647 w 160"/>
              <a:gd name="T51" fmla="*/ 2147483647 h 558"/>
              <a:gd name="T52" fmla="*/ 2147483647 w 160"/>
              <a:gd name="T53" fmla="*/ 2147483647 h 558"/>
              <a:gd name="T54" fmla="*/ 2147483647 w 160"/>
              <a:gd name="T55" fmla="*/ 2147483647 h 558"/>
              <a:gd name="T56" fmla="*/ 2147483647 w 160"/>
              <a:gd name="T57" fmla="*/ 2147483647 h 558"/>
              <a:gd name="T58" fmla="*/ 2147483647 w 160"/>
              <a:gd name="T59" fmla="*/ 2147483647 h 558"/>
              <a:gd name="T60" fmla="*/ 2147483647 w 160"/>
              <a:gd name="T61" fmla="*/ 2147483647 h 5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60"/>
              <a:gd name="T94" fmla="*/ 0 h 558"/>
              <a:gd name="T95" fmla="*/ 160 w 160"/>
              <a:gd name="T96" fmla="*/ 558 h 5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60" h="558">
                <a:moveTo>
                  <a:pt x="64" y="138"/>
                </a:moveTo>
                <a:lnTo>
                  <a:pt x="83" y="61"/>
                </a:lnTo>
                <a:lnTo>
                  <a:pt x="95" y="12"/>
                </a:lnTo>
                <a:lnTo>
                  <a:pt x="116" y="0"/>
                </a:lnTo>
                <a:lnTo>
                  <a:pt x="145" y="4"/>
                </a:lnTo>
                <a:lnTo>
                  <a:pt x="160" y="34"/>
                </a:lnTo>
                <a:lnTo>
                  <a:pt x="147" y="71"/>
                </a:lnTo>
                <a:lnTo>
                  <a:pt x="133" y="138"/>
                </a:lnTo>
                <a:lnTo>
                  <a:pt x="114" y="213"/>
                </a:lnTo>
                <a:lnTo>
                  <a:pt x="108" y="266"/>
                </a:lnTo>
                <a:lnTo>
                  <a:pt x="108" y="339"/>
                </a:lnTo>
                <a:lnTo>
                  <a:pt x="116" y="400"/>
                </a:lnTo>
                <a:lnTo>
                  <a:pt x="122" y="459"/>
                </a:lnTo>
                <a:lnTo>
                  <a:pt x="129" y="477"/>
                </a:lnTo>
                <a:lnTo>
                  <a:pt x="120" y="489"/>
                </a:lnTo>
                <a:lnTo>
                  <a:pt x="95" y="501"/>
                </a:lnTo>
                <a:lnTo>
                  <a:pt x="72" y="528"/>
                </a:lnTo>
                <a:lnTo>
                  <a:pt x="60" y="556"/>
                </a:lnTo>
                <a:lnTo>
                  <a:pt x="38" y="558"/>
                </a:lnTo>
                <a:lnTo>
                  <a:pt x="0" y="540"/>
                </a:lnTo>
                <a:lnTo>
                  <a:pt x="6" y="522"/>
                </a:lnTo>
                <a:lnTo>
                  <a:pt x="27" y="508"/>
                </a:lnTo>
                <a:lnTo>
                  <a:pt x="66" y="477"/>
                </a:lnTo>
                <a:lnTo>
                  <a:pt x="85" y="461"/>
                </a:lnTo>
                <a:lnTo>
                  <a:pt x="95" y="441"/>
                </a:lnTo>
                <a:lnTo>
                  <a:pt x="95" y="400"/>
                </a:lnTo>
                <a:lnTo>
                  <a:pt x="83" y="337"/>
                </a:lnTo>
                <a:lnTo>
                  <a:pt x="70" y="281"/>
                </a:lnTo>
                <a:lnTo>
                  <a:pt x="64" y="229"/>
                </a:lnTo>
                <a:lnTo>
                  <a:pt x="60" y="189"/>
                </a:lnTo>
                <a:lnTo>
                  <a:pt x="64" y="138"/>
                </a:lnTo>
                <a:close/>
              </a:path>
            </a:pathLst>
          </a:custGeom>
          <a:solidFill>
            <a:srgbClr val="000000"/>
          </a:solidFill>
          <a:ln w="9525">
            <a:noFill/>
            <a:round/>
            <a:headEnd/>
            <a:tailEnd/>
          </a:ln>
        </p:spPr>
        <p:txBody>
          <a:bodyPr/>
          <a:lstStyle/>
          <a:p>
            <a:endParaRPr lang="en-US" sz="1477" dirty="0"/>
          </a:p>
        </p:txBody>
      </p:sp>
      <p:sp>
        <p:nvSpPr>
          <p:cNvPr id="20492" name="AutoShape 16"/>
          <p:cNvSpPr>
            <a:spLocks noChangeArrowheads="1"/>
          </p:cNvSpPr>
          <p:nvPr/>
        </p:nvSpPr>
        <p:spPr bwMode="auto">
          <a:xfrm rot="-1503969">
            <a:off x="1893888" y="2715358"/>
            <a:ext cx="1497012" cy="1852246"/>
          </a:xfrm>
          <a:prstGeom prst="parallelogram">
            <a:avLst>
              <a:gd name="adj" fmla="val 32792"/>
            </a:avLst>
          </a:prstGeom>
          <a:solidFill>
            <a:schemeClr val="bg1"/>
          </a:solidFill>
          <a:ln w="9525">
            <a:solidFill>
              <a:schemeClr val="tx1"/>
            </a:solidFill>
            <a:miter lim="800000"/>
            <a:headEnd/>
            <a:tailEnd/>
          </a:ln>
        </p:spPr>
        <p:txBody>
          <a:bodyPr anchor="ctr"/>
          <a:lstStyle/>
          <a:p>
            <a:r>
              <a:rPr lang="en-GB" sz="1477" dirty="0"/>
              <a:t>How many f’s</a:t>
            </a:r>
            <a:endParaRPr lang="en-US" sz="1477" dirty="0"/>
          </a:p>
        </p:txBody>
      </p:sp>
      <p:sp>
        <p:nvSpPr>
          <p:cNvPr id="17" name="Rectangle 16"/>
          <p:cNvSpPr/>
          <p:nvPr/>
        </p:nvSpPr>
        <p:spPr bwMode="auto">
          <a:xfrm>
            <a:off x="6461125" y="5013081"/>
            <a:ext cx="1131888"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Slide</a:t>
            </a:r>
          </a:p>
        </p:txBody>
      </p:sp>
      <p:sp>
        <p:nvSpPr>
          <p:cNvPr id="18" name="Rectangle 17"/>
          <p:cNvSpPr/>
          <p:nvPr/>
        </p:nvSpPr>
        <p:spPr bwMode="auto">
          <a:xfrm>
            <a:off x="7593013"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A</a:t>
            </a:r>
          </a:p>
        </p:txBody>
      </p:sp>
      <p:sp>
        <p:nvSpPr>
          <p:cNvPr id="19" name="Rectangle 18"/>
          <p:cNvSpPr/>
          <p:nvPr/>
        </p:nvSpPr>
        <p:spPr bwMode="auto">
          <a:xfrm>
            <a:off x="8177218"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B</a:t>
            </a:r>
          </a:p>
        </p:txBody>
      </p:sp>
      <p:sp>
        <p:nvSpPr>
          <p:cNvPr id="20" name="Rectangle 19"/>
          <p:cNvSpPr/>
          <p:nvPr/>
        </p:nvSpPr>
        <p:spPr bwMode="auto">
          <a:xfrm>
            <a:off x="9345613"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D</a:t>
            </a:r>
          </a:p>
        </p:txBody>
      </p:sp>
      <p:sp>
        <p:nvSpPr>
          <p:cNvPr id="21" name="Rectangle 20"/>
          <p:cNvSpPr/>
          <p:nvPr/>
        </p:nvSpPr>
        <p:spPr bwMode="auto">
          <a:xfrm>
            <a:off x="8761414" y="5013081"/>
            <a:ext cx="584200" cy="438150"/>
          </a:xfrm>
          <a:prstGeom prst="rec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wrap="none" anchor="ctr"/>
          <a:lstStyle/>
          <a:p>
            <a:pPr>
              <a:defRPr/>
            </a:pPr>
            <a:r>
              <a:rPr lang="en-GB" sz="1846" dirty="0">
                <a:solidFill>
                  <a:schemeClr val="tx1"/>
                </a:solidFill>
                <a:cs typeface="Arial" charset="0"/>
              </a:rPr>
              <a:t>C</a:t>
            </a:r>
          </a:p>
        </p:txBody>
      </p:sp>
      <p:sp>
        <p:nvSpPr>
          <p:cNvPr id="20498" name="Rectangle 21"/>
          <p:cNvSpPr>
            <a:spLocks noChangeArrowheads="1"/>
          </p:cNvSpPr>
          <p:nvPr/>
        </p:nvSpPr>
        <p:spPr bwMode="auto">
          <a:xfrm>
            <a:off x="6461125" y="5451264"/>
            <a:ext cx="1131888" cy="438150"/>
          </a:xfrm>
          <a:prstGeom prst="rect">
            <a:avLst/>
          </a:prstGeom>
          <a:noFill/>
          <a:ln w="9525" algn="ctr">
            <a:solidFill>
              <a:schemeClr val="tx1"/>
            </a:solidFill>
            <a:round/>
            <a:headEnd/>
            <a:tailEnd/>
          </a:ln>
        </p:spPr>
        <p:txBody>
          <a:bodyPr wrap="none" anchor="ctr"/>
          <a:lstStyle/>
          <a:p>
            <a:r>
              <a:rPr lang="en-GB" sz="1846" dirty="0">
                <a:cs typeface="Arial" pitchFamily="34" charset="0"/>
              </a:rPr>
              <a:t>Count</a:t>
            </a:r>
          </a:p>
        </p:txBody>
      </p:sp>
      <p:sp>
        <p:nvSpPr>
          <p:cNvPr id="20499" name="Rectangle 22"/>
          <p:cNvSpPr>
            <a:spLocks noChangeArrowheads="1"/>
          </p:cNvSpPr>
          <p:nvPr/>
        </p:nvSpPr>
        <p:spPr bwMode="auto">
          <a:xfrm>
            <a:off x="7593013"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
        <p:nvSpPr>
          <p:cNvPr id="20500" name="Rectangle 23"/>
          <p:cNvSpPr>
            <a:spLocks noChangeArrowheads="1"/>
          </p:cNvSpPr>
          <p:nvPr/>
        </p:nvSpPr>
        <p:spPr bwMode="auto">
          <a:xfrm>
            <a:off x="8177218"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
        <p:nvSpPr>
          <p:cNvPr id="20501" name="Rectangle 24"/>
          <p:cNvSpPr>
            <a:spLocks noChangeArrowheads="1"/>
          </p:cNvSpPr>
          <p:nvPr/>
        </p:nvSpPr>
        <p:spPr bwMode="auto">
          <a:xfrm>
            <a:off x="9345613"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
        <p:nvSpPr>
          <p:cNvPr id="20502" name="Rectangle 25"/>
          <p:cNvSpPr>
            <a:spLocks noChangeArrowheads="1"/>
          </p:cNvSpPr>
          <p:nvPr/>
        </p:nvSpPr>
        <p:spPr bwMode="auto">
          <a:xfrm>
            <a:off x="8761414" y="5451264"/>
            <a:ext cx="584200" cy="438150"/>
          </a:xfrm>
          <a:prstGeom prst="rect">
            <a:avLst/>
          </a:prstGeom>
          <a:noFill/>
          <a:ln w="9525" algn="ctr">
            <a:solidFill>
              <a:schemeClr val="tx1"/>
            </a:solidFill>
            <a:round/>
            <a:headEnd/>
            <a:tailEnd/>
          </a:ln>
        </p:spPr>
        <p:txBody>
          <a:bodyPr wrap="none" anchor="ctr"/>
          <a:lstStyle/>
          <a:p>
            <a:endParaRPr lang="en-US" sz="1846" dirty="0">
              <a:cs typeface="Arial" pitchFamily="34" charset="0"/>
            </a:endParaRPr>
          </a:p>
        </p:txBody>
      </p:sp>
    </p:spTree>
    <p:extLst>
      <p:ext uri="{BB962C8B-B14F-4D97-AF65-F5344CB8AC3E}">
        <p14:creationId xmlns:p14="http://schemas.microsoft.com/office/powerpoint/2010/main" val="1481177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506" name="Text Box 2"/>
          <p:cNvSpPr txBox="1">
            <a:spLocks noChangeArrowheads="1"/>
          </p:cNvSpPr>
          <p:nvPr/>
        </p:nvSpPr>
        <p:spPr bwMode="auto">
          <a:xfrm>
            <a:off x="2371728" y="2976205"/>
            <a:ext cx="7429500" cy="1115049"/>
          </a:xfrm>
          <a:prstGeom prst="rect">
            <a:avLst/>
          </a:prstGeom>
          <a:noFill/>
          <a:ln w="9525">
            <a:noFill/>
            <a:miter lim="800000"/>
            <a:headEnd/>
            <a:tailEnd/>
          </a:ln>
        </p:spPr>
        <p:txBody>
          <a:bodyPr>
            <a:spAutoFit/>
          </a:bodyPr>
          <a:lstStyle/>
          <a:p>
            <a:pPr algn="ctr"/>
            <a:r>
              <a:rPr lang="en-GB" sz="3323"/>
              <a:t>Systems Engineering is the foundation of future success.</a:t>
            </a:r>
          </a:p>
        </p:txBody>
      </p:sp>
      <p:sp>
        <p:nvSpPr>
          <p:cNvPr id="21507"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A</a:t>
            </a:r>
          </a:p>
        </p:txBody>
      </p:sp>
      <p:sp>
        <p:nvSpPr>
          <p:cNvPr id="2" name="Slide Number Placeholder 1">
            <a:extLst>
              <a:ext uri="{FF2B5EF4-FFF2-40B4-BE49-F238E27FC236}">
                <a16:creationId xmlns:a16="http://schemas.microsoft.com/office/drawing/2014/main" id="{6B0A504D-D975-1742-9B59-FEC282B62275}"/>
              </a:ext>
            </a:extLst>
          </p:cNvPr>
          <p:cNvSpPr>
            <a:spLocks noGrp="1"/>
          </p:cNvSpPr>
          <p:nvPr>
            <p:ph type="sldNum" sz="quarter" idx="12"/>
          </p:nvPr>
        </p:nvSpPr>
        <p:spPr/>
        <p:txBody>
          <a:bodyPr/>
          <a:lstStyle/>
          <a:p>
            <a:fld id="{F4F9FF90-F6DE-AE48-BAC3-E33B8D6603EA}" type="slidenum">
              <a:rPr lang="en-US" smtClean="0"/>
              <a:t>36</a:t>
            </a:fld>
            <a:endParaRPr lang="en-US" dirty="0"/>
          </a:p>
        </p:txBody>
      </p:sp>
    </p:spTree>
    <p:extLst>
      <p:ext uri="{BB962C8B-B14F-4D97-AF65-F5344CB8AC3E}">
        <p14:creationId xmlns:p14="http://schemas.microsoft.com/office/powerpoint/2010/main" val="17447190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530" name="Text Box 2"/>
          <p:cNvSpPr txBox="1">
            <a:spLocks noChangeArrowheads="1"/>
          </p:cNvSpPr>
          <p:nvPr/>
        </p:nvSpPr>
        <p:spPr bwMode="auto">
          <a:xfrm>
            <a:off x="2371728" y="2105760"/>
            <a:ext cx="7429500" cy="1626407"/>
          </a:xfrm>
          <a:prstGeom prst="rect">
            <a:avLst/>
          </a:prstGeom>
          <a:noFill/>
          <a:ln w="9525">
            <a:noFill/>
            <a:miter lim="800000"/>
            <a:headEnd/>
            <a:tailEnd/>
          </a:ln>
        </p:spPr>
        <p:txBody>
          <a:bodyPr>
            <a:spAutoFit/>
          </a:bodyPr>
          <a:lstStyle/>
          <a:p>
            <a:pPr algn="ctr"/>
            <a:r>
              <a:rPr lang="en-GB" sz="3323"/>
              <a:t>Followers of Systems Engineering offer a lot of hope for the future prosperity of the country.</a:t>
            </a:r>
          </a:p>
        </p:txBody>
      </p:sp>
      <p:sp>
        <p:nvSpPr>
          <p:cNvPr id="22531"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B</a:t>
            </a:r>
          </a:p>
        </p:txBody>
      </p:sp>
      <p:sp>
        <p:nvSpPr>
          <p:cNvPr id="2" name="Slide Number Placeholder 1">
            <a:extLst>
              <a:ext uri="{FF2B5EF4-FFF2-40B4-BE49-F238E27FC236}">
                <a16:creationId xmlns:a16="http://schemas.microsoft.com/office/drawing/2014/main" id="{A595D750-82C6-7F48-970A-CE21D75B0911}"/>
              </a:ext>
            </a:extLst>
          </p:cNvPr>
          <p:cNvSpPr>
            <a:spLocks noGrp="1"/>
          </p:cNvSpPr>
          <p:nvPr>
            <p:ph type="sldNum" sz="quarter" idx="12"/>
          </p:nvPr>
        </p:nvSpPr>
        <p:spPr/>
        <p:txBody>
          <a:bodyPr/>
          <a:lstStyle/>
          <a:p>
            <a:fld id="{F4F9FF90-F6DE-AE48-BAC3-E33B8D6603EA}" type="slidenum">
              <a:rPr lang="en-US" smtClean="0"/>
              <a:t>37</a:t>
            </a:fld>
            <a:endParaRPr lang="en-US" dirty="0"/>
          </a:p>
        </p:txBody>
      </p:sp>
    </p:spTree>
    <p:extLst>
      <p:ext uri="{BB962C8B-B14F-4D97-AF65-F5344CB8AC3E}">
        <p14:creationId xmlns:p14="http://schemas.microsoft.com/office/powerpoint/2010/main" val="32416505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2487619" y="1417029"/>
            <a:ext cx="6853237" cy="3671839"/>
          </a:xfrm>
          <a:prstGeom prst="rect">
            <a:avLst/>
          </a:prstGeom>
          <a:noFill/>
          <a:ln w="9525">
            <a:noFill/>
            <a:miter lim="800000"/>
            <a:headEnd/>
            <a:tailEnd/>
          </a:ln>
        </p:spPr>
        <p:txBody>
          <a:bodyPr>
            <a:spAutoFit/>
          </a:bodyPr>
          <a:lstStyle/>
          <a:p>
            <a:pPr algn="ctr"/>
            <a:r>
              <a:rPr lang="en-GB" sz="3323"/>
              <a:t>Those organizations that follow Systems Engineering rigorously reap significant benefits in terms of profitability, performance and on time delivery of  </a:t>
            </a:r>
          </a:p>
          <a:p>
            <a:pPr algn="ctr"/>
            <a:r>
              <a:rPr lang="en-GB" sz="3323"/>
              <a:t>of products that both satisfy and delight their customers.</a:t>
            </a:r>
          </a:p>
        </p:txBody>
      </p:sp>
      <p:sp>
        <p:nvSpPr>
          <p:cNvPr id="23555"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C</a:t>
            </a:r>
          </a:p>
        </p:txBody>
      </p:sp>
      <p:sp>
        <p:nvSpPr>
          <p:cNvPr id="2" name="Slide Number Placeholder 1">
            <a:extLst>
              <a:ext uri="{FF2B5EF4-FFF2-40B4-BE49-F238E27FC236}">
                <a16:creationId xmlns:a16="http://schemas.microsoft.com/office/drawing/2014/main" id="{487C9EB0-BE49-6948-A313-F47AF2D749E4}"/>
              </a:ext>
            </a:extLst>
          </p:cNvPr>
          <p:cNvSpPr>
            <a:spLocks noGrp="1"/>
          </p:cNvSpPr>
          <p:nvPr>
            <p:ph type="sldNum" sz="quarter" idx="12"/>
          </p:nvPr>
        </p:nvSpPr>
        <p:spPr/>
        <p:txBody>
          <a:bodyPr/>
          <a:lstStyle/>
          <a:p>
            <a:fld id="{F4F9FF90-F6DE-AE48-BAC3-E33B8D6603EA}" type="slidenum">
              <a:rPr lang="en-US" smtClean="0"/>
              <a:t>38</a:t>
            </a:fld>
            <a:endParaRPr lang="en-US" dirty="0"/>
          </a:p>
        </p:txBody>
      </p:sp>
    </p:spTree>
    <p:extLst>
      <p:ext uri="{BB962C8B-B14F-4D97-AF65-F5344CB8AC3E}">
        <p14:creationId xmlns:p14="http://schemas.microsoft.com/office/powerpoint/2010/main" val="2651406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4578" name="Text Box 2"/>
          <p:cNvSpPr txBox="1">
            <a:spLocks noChangeArrowheads="1"/>
          </p:cNvSpPr>
          <p:nvPr/>
        </p:nvSpPr>
        <p:spPr bwMode="auto">
          <a:xfrm>
            <a:off x="2066925" y="1471248"/>
            <a:ext cx="8096250" cy="4183838"/>
          </a:xfrm>
          <a:prstGeom prst="rect">
            <a:avLst/>
          </a:prstGeom>
          <a:noFill/>
          <a:ln w="9525">
            <a:noFill/>
            <a:miter lim="800000"/>
            <a:headEnd/>
            <a:tailEnd/>
          </a:ln>
        </p:spPr>
        <p:txBody>
          <a:bodyPr>
            <a:spAutoFit/>
          </a:bodyPr>
          <a:lstStyle/>
          <a:p>
            <a:pPr algn="ctr"/>
            <a:r>
              <a:rPr lang="en-GB" sz="2954" dirty="0"/>
              <a:t>The application of Systems Engineering approaches in the design of systems, that permit sustained, reliable, operation, in a wide range of future operating environments, has been demonstrated to deliver substantial business advantage in highly competitive narrow markets by offering non-ephemeral holistic solutions of a unique countenance that totally satisfy multi-stakeholder customers.</a:t>
            </a:r>
          </a:p>
        </p:txBody>
      </p:sp>
      <p:sp>
        <p:nvSpPr>
          <p:cNvPr id="24579"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D</a:t>
            </a:r>
          </a:p>
        </p:txBody>
      </p:sp>
      <p:sp>
        <p:nvSpPr>
          <p:cNvPr id="2" name="Slide Number Placeholder 1">
            <a:extLst>
              <a:ext uri="{FF2B5EF4-FFF2-40B4-BE49-F238E27FC236}">
                <a16:creationId xmlns:a16="http://schemas.microsoft.com/office/drawing/2014/main" id="{E6B7675D-4678-ED47-A19A-1F789113D193}"/>
              </a:ext>
            </a:extLst>
          </p:cNvPr>
          <p:cNvSpPr>
            <a:spLocks noGrp="1"/>
          </p:cNvSpPr>
          <p:nvPr>
            <p:ph type="sldNum" sz="quarter" idx="12"/>
          </p:nvPr>
        </p:nvSpPr>
        <p:spPr/>
        <p:txBody>
          <a:bodyPr/>
          <a:lstStyle/>
          <a:p>
            <a:fld id="{F4F9FF90-F6DE-AE48-BAC3-E33B8D6603EA}" type="slidenum">
              <a:rPr lang="en-US" smtClean="0"/>
              <a:t>39</a:t>
            </a:fld>
            <a:endParaRPr lang="en-US" dirty="0"/>
          </a:p>
        </p:txBody>
      </p:sp>
    </p:spTree>
    <p:extLst>
      <p:ext uri="{BB962C8B-B14F-4D97-AF65-F5344CB8AC3E}">
        <p14:creationId xmlns:p14="http://schemas.microsoft.com/office/powerpoint/2010/main" val="30545256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2" name="Text Box 2"/>
          <p:cNvSpPr txBox="1">
            <a:spLocks noChangeArrowheads="1"/>
          </p:cNvSpPr>
          <p:nvPr/>
        </p:nvSpPr>
        <p:spPr bwMode="auto">
          <a:xfrm>
            <a:off x="2371728" y="2988803"/>
            <a:ext cx="7429500" cy="1115049"/>
          </a:xfrm>
          <a:prstGeom prst="rect">
            <a:avLst/>
          </a:prstGeom>
          <a:noFill/>
          <a:ln w="9525">
            <a:noFill/>
            <a:miter lim="800000"/>
            <a:headEnd/>
            <a:tailEnd/>
          </a:ln>
        </p:spPr>
        <p:txBody>
          <a:bodyPr>
            <a:spAutoFit/>
          </a:bodyPr>
          <a:lstStyle/>
          <a:p>
            <a:pPr algn="ctr"/>
            <a:r>
              <a:rPr lang="en-GB" sz="3323"/>
              <a:t>Systems Engineering is the </a:t>
            </a:r>
            <a:r>
              <a:rPr lang="en-GB" sz="3323" u="sng">
                <a:solidFill>
                  <a:srgbClr val="990000"/>
                </a:solidFill>
              </a:rPr>
              <a:t>f</a:t>
            </a:r>
            <a:r>
              <a:rPr lang="en-GB" sz="3323"/>
              <a:t>oundation o</a:t>
            </a:r>
            <a:r>
              <a:rPr lang="en-GB" sz="3323" u="sng">
                <a:solidFill>
                  <a:srgbClr val="990000"/>
                </a:solidFill>
              </a:rPr>
              <a:t>f</a:t>
            </a:r>
            <a:r>
              <a:rPr lang="en-GB" sz="3323"/>
              <a:t> </a:t>
            </a:r>
            <a:r>
              <a:rPr lang="en-GB" sz="3323" u="sng">
                <a:solidFill>
                  <a:srgbClr val="990000"/>
                </a:solidFill>
              </a:rPr>
              <a:t>f</a:t>
            </a:r>
            <a:r>
              <a:rPr lang="en-GB" sz="3323"/>
              <a:t>uture success.</a:t>
            </a:r>
          </a:p>
        </p:txBody>
      </p:sp>
      <p:sp>
        <p:nvSpPr>
          <p:cNvPr id="25603"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A</a:t>
            </a:r>
          </a:p>
        </p:txBody>
      </p:sp>
      <p:sp>
        <p:nvSpPr>
          <p:cNvPr id="2" name="Slide Number Placeholder 1">
            <a:extLst>
              <a:ext uri="{FF2B5EF4-FFF2-40B4-BE49-F238E27FC236}">
                <a16:creationId xmlns:a16="http://schemas.microsoft.com/office/drawing/2014/main" id="{764E98EE-593D-CE43-9047-6814AEBAFC63}"/>
              </a:ext>
            </a:extLst>
          </p:cNvPr>
          <p:cNvSpPr>
            <a:spLocks noGrp="1"/>
          </p:cNvSpPr>
          <p:nvPr>
            <p:ph type="sldNum" sz="quarter" idx="12"/>
          </p:nvPr>
        </p:nvSpPr>
        <p:spPr/>
        <p:txBody>
          <a:bodyPr/>
          <a:lstStyle/>
          <a:p>
            <a:fld id="{F4F9FF90-F6DE-AE48-BAC3-E33B8D6603EA}" type="slidenum">
              <a:rPr lang="en-US" smtClean="0"/>
              <a:t>40</a:t>
            </a:fld>
            <a:endParaRPr lang="en-US" dirty="0"/>
          </a:p>
        </p:txBody>
      </p:sp>
    </p:spTree>
    <p:extLst>
      <p:ext uri="{BB962C8B-B14F-4D97-AF65-F5344CB8AC3E}">
        <p14:creationId xmlns:p14="http://schemas.microsoft.com/office/powerpoint/2010/main" val="28084146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2371728" y="2118358"/>
            <a:ext cx="7429500" cy="1626407"/>
          </a:xfrm>
          <a:prstGeom prst="rect">
            <a:avLst/>
          </a:prstGeom>
          <a:noFill/>
          <a:ln w="9525">
            <a:noFill/>
            <a:miter lim="800000"/>
            <a:headEnd/>
            <a:tailEnd/>
          </a:ln>
        </p:spPr>
        <p:txBody>
          <a:bodyPr>
            <a:spAutoFit/>
          </a:bodyPr>
          <a:lstStyle/>
          <a:p>
            <a:pPr algn="ctr"/>
            <a:r>
              <a:rPr lang="en-GB" sz="3323" u="sng">
                <a:solidFill>
                  <a:srgbClr val="CC3300"/>
                </a:solidFill>
              </a:rPr>
              <a:t>F</a:t>
            </a:r>
            <a:r>
              <a:rPr lang="en-GB" sz="3323"/>
              <a:t>ollowers o</a:t>
            </a:r>
            <a:r>
              <a:rPr lang="en-GB" sz="3323" u="sng">
                <a:solidFill>
                  <a:srgbClr val="990000"/>
                </a:solidFill>
              </a:rPr>
              <a:t>f</a:t>
            </a:r>
            <a:r>
              <a:rPr lang="en-GB" sz="3323"/>
              <a:t> Systems Engineering o</a:t>
            </a:r>
            <a:r>
              <a:rPr lang="en-GB" sz="3323" u="sng">
                <a:solidFill>
                  <a:srgbClr val="990000"/>
                </a:solidFill>
              </a:rPr>
              <a:t>ff</a:t>
            </a:r>
            <a:r>
              <a:rPr lang="en-GB" sz="3323"/>
              <a:t>er a lot o</a:t>
            </a:r>
            <a:r>
              <a:rPr lang="en-GB" sz="3323" u="sng">
                <a:solidFill>
                  <a:srgbClr val="990000"/>
                </a:solidFill>
              </a:rPr>
              <a:t>f</a:t>
            </a:r>
            <a:r>
              <a:rPr lang="en-GB" sz="3323"/>
              <a:t> hope </a:t>
            </a:r>
            <a:r>
              <a:rPr lang="en-GB" sz="3323" u="sng">
                <a:solidFill>
                  <a:srgbClr val="990000"/>
                </a:solidFill>
              </a:rPr>
              <a:t>f</a:t>
            </a:r>
            <a:r>
              <a:rPr lang="en-GB" sz="3323"/>
              <a:t>or the </a:t>
            </a:r>
            <a:r>
              <a:rPr lang="en-GB" sz="3323" u="sng">
                <a:solidFill>
                  <a:srgbClr val="990000"/>
                </a:solidFill>
              </a:rPr>
              <a:t>f</a:t>
            </a:r>
            <a:r>
              <a:rPr lang="en-GB" sz="3323"/>
              <a:t>uture prosperity o</a:t>
            </a:r>
            <a:r>
              <a:rPr lang="en-GB" sz="3323" u="sng">
                <a:solidFill>
                  <a:srgbClr val="990000"/>
                </a:solidFill>
              </a:rPr>
              <a:t>f</a:t>
            </a:r>
            <a:r>
              <a:rPr lang="en-GB" sz="3323"/>
              <a:t> the country.</a:t>
            </a:r>
          </a:p>
        </p:txBody>
      </p:sp>
      <p:sp>
        <p:nvSpPr>
          <p:cNvPr id="26627"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B</a:t>
            </a:r>
          </a:p>
        </p:txBody>
      </p:sp>
      <p:sp>
        <p:nvSpPr>
          <p:cNvPr id="2" name="Slide Number Placeholder 1">
            <a:extLst>
              <a:ext uri="{FF2B5EF4-FFF2-40B4-BE49-F238E27FC236}">
                <a16:creationId xmlns:a16="http://schemas.microsoft.com/office/drawing/2014/main" id="{6D8D9A75-3F79-8346-BDED-DA73D607BA71}"/>
              </a:ext>
            </a:extLst>
          </p:cNvPr>
          <p:cNvSpPr>
            <a:spLocks noGrp="1"/>
          </p:cNvSpPr>
          <p:nvPr>
            <p:ph type="sldNum" sz="quarter" idx="12"/>
          </p:nvPr>
        </p:nvSpPr>
        <p:spPr/>
        <p:txBody>
          <a:bodyPr/>
          <a:lstStyle/>
          <a:p>
            <a:fld id="{F4F9FF90-F6DE-AE48-BAC3-E33B8D6603EA}" type="slidenum">
              <a:rPr lang="en-US" smtClean="0"/>
              <a:t>41</a:t>
            </a:fld>
            <a:endParaRPr lang="en-US" dirty="0"/>
          </a:p>
        </p:txBody>
      </p:sp>
    </p:spTree>
    <p:extLst>
      <p:ext uri="{BB962C8B-B14F-4D97-AF65-F5344CB8AC3E}">
        <p14:creationId xmlns:p14="http://schemas.microsoft.com/office/powerpoint/2010/main" val="13131905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2211388" y="1865436"/>
            <a:ext cx="7872412" cy="3671839"/>
          </a:xfrm>
          <a:prstGeom prst="rect">
            <a:avLst/>
          </a:prstGeom>
          <a:noFill/>
          <a:ln w="9525">
            <a:noFill/>
            <a:miter lim="800000"/>
            <a:headEnd/>
            <a:tailEnd/>
          </a:ln>
        </p:spPr>
        <p:txBody>
          <a:bodyPr>
            <a:spAutoFit/>
          </a:bodyPr>
          <a:lstStyle/>
          <a:p>
            <a:pPr algn="ctr"/>
            <a:r>
              <a:rPr lang="en-GB" sz="3323"/>
              <a:t>Those organizations that </a:t>
            </a:r>
            <a:r>
              <a:rPr lang="en-GB" sz="3323" u="sng">
                <a:solidFill>
                  <a:srgbClr val="990000"/>
                </a:solidFill>
              </a:rPr>
              <a:t>f</a:t>
            </a:r>
            <a:r>
              <a:rPr lang="en-GB" sz="3323"/>
              <a:t>ollow Systems Engineering rigorously, reap signi</a:t>
            </a:r>
            <a:r>
              <a:rPr lang="en-GB" sz="3323" u="sng">
                <a:solidFill>
                  <a:srgbClr val="990000"/>
                </a:solidFill>
              </a:rPr>
              <a:t>f</a:t>
            </a:r>
            <a:r>
              <a:rPr lang="en-GB" sz="3323"/>
              <a:t>icant bene</a:t>
            </a:r>
            <a:r>
              <a:rPr lang="en-GB" sz="3323" u="sng">
                <a:solidFill>
                  <a:srgbClr val="990000"/>
                </a:solidFill>
              </a:rPr>
              <a:t>f</a:t>
            </a:r>
            <a:r>
              <a:rPr lang="en-GB" sz="3323"/>
              <a:t>its in terms </a:t>
            </a:r>
          </a:p>
          <a:p>
            <a:pPr algn="ctr"/>
            <a:r>
              <a:rPr lang="en-GB" sz="3323"/>
              <a:t>o</a:t>
            </a:r>
            <a:r>
              <a:rPr lang="en-GB" sz="3323" u="sng">
                <a:solidFill>
                  <a:srgbClr val="990000"/>
                </a:solidFill>
              </a:rPr>
              <a:t>f</a:t>
            </a:r>
            <a:r>
              <a:rPr lang="en-GB" sz="3323"/>
              <a:t> pro</a:t>
            </a:r>
            <a:r>
              <a:rPr lang="en-GB" sz="3323" u="sng">
                <a:solidFill>
                  <a:srgbClr val="990000"/>
                </a:solidFill>
              </a:rPr>
              <a:t>f</a:t>
            </a:r>
            <a:r>
              <a:rPr lang="en-GB" sz="3323"/>
              <a:t>itability, per</a:t>
            </a:r>
            <a:r>
              <a:rPr lang="en-GB" sz="3323" u="sng">
                <a:solidFill>
                  <a:srgbClr val="990000"/>
                </a:solidFill>
              </a:rPr>
              <a:t>f</a:t>
            </a:r>
            <a:r>
              <a:rPr lang="en-GB" sz="3323"/>
              <a:t>ormance and </a:t>
            </a:r>
          </a:p>
          <a:p>
            <a:pPr algn="ctr"/>
            <a:r>
              <a:rPr lang="en-GB" sz="3323"/>
              <a:t>on time delivery o</a:t>
            </a:r>
            <a:r>
              <a:rPr lang="en-GB" sz="3323" u="sng">
                <a:solidFill>
                  <a:srgbClr val="990000"/>
                </a:solidFill>
              </a:rPr>
              <a:t>f </a:t>
            </a:r>
            <a:r>
              <a:rPr lang="en-GB" sz="3323"/>
              <a:t> </a:t>
            </a:r>
          </a:p>
          <a:p>
            <a:pPr algn="ctr"/>
            <a:r>
              <a:rPr lang="en-GB" sz="3323"/>
              <a:t>o</a:t>
            </a:r>
            <a:r>
              <a:rPr lang="en-GB" sz="3323" u="sng">
                <a:solidFill>
                  <a:srgbClr val="990000"/>
                </a:solidFill>
              </a:rPr>
              <a:t>f</a:t>
            </a:r>
            <a:r>
              <a:rPr lang="en-GB" sz="3323"/>
              <a:t> products that both satis</a:t>
            </a:r>
            <a:r>
              <a:rPr lang="en-GB" sz="3323" u="sng">
                <a:solidFill>
                  <a:srgbClr val="990000"/>
                </a:solidFill>
              </a:rPr>
              <a:t>f</a:t>
            </a:r>
            <a:r>
              <a:rPr lang="en-GB" sz="3323"/>
              <a:t>y and delight their customers.</a:t>
            </a:r>
          </a:p>
        </p:txBody>
      </p:sp>
      <p:sp>
        <p:nvSpPr>
          <p:cNvPr id="27651" name="Text Box 3"/>
          <p:cNvSpPr txBox="1">
            <a:spLocks noChangeArrowheads="1"/>
          </p:cNvSpPr>
          <p:nvPr/>
        </p:nvSpPr>
        <p:spPr bwMode="auto">
          <a:xfrm>
            <a:off x="1524000" y="27316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C</a:t>
            </a:r>
          </a:p>
        </p:txBody>
      </p:sp>
      <p:sp>
        <p:nvSpPr>
          <p:cNvPr id="2" name="Slide Number Placeholder 1">
            <a:extLst>
              <a:ext uri="{FF2B5EF4-FFF2-40B4-BE49-F238E27FC236}">
                <a16:creationId xmlns:a16="http://schemas.microsoft.com/office/drawing/2014/main" id="{ABF10380-B526-E047-AC8F-DB53CF2A88A3}"/>
              </a:ext>
            </a:extLst>
          </p:cNvPr>
          <p:cNvSpPr>
            <a:spLocks noGrp="1"/>
          </p:cNvSpPr>
          <p:nvPr>
            <p:ph type="sldNum" sz="quarter" idx="12"/>
          </p:nvPr>
        </p:nvSpPr>
        <p:spPr/>
        <p:txBody>
          <a:bodyPr/>
          <a:lstStyle/>
          <a:p>
            <a:fld id="{F4F9FF90-F6DE-AE48-BAC3-E33B8D6603EA}" type="slidenum">
              <a:rPr lang="en-US" smtClean="0"/>
              <a:t>42</a:t>
            </a:fld>
            <a:endParaRPr lang="en-US" dirty="0"/>
          </a:p>
        </p:txBody>
      </p:sp>
    </p:spTree>
    <p:extLst>
      <p:ext uri="{BB962C8B-B14F-4D97-AF65-F5344CB8AC3E}">
        <p14:creationId xmlns:p14="http://schemas.microsoft.com/office/powerpoint/2010/main" val="41918586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2208213" y="1336435"/>
            <a:ext cx="8096250" cy="4183838"/>
          </a:xfrm>
          <a:prstGeom prst="rect">
            <a:avLst/>
          </a:prstGeom>
          <a:noFill/>
          <a:ln w="9525">
            <a:noFill/>
            <a:miter lim="800000"/>
            <a:headEnd/>
            <a:tailEnd/>
          </a:ln>
        </p:spPr>
        <p:txBody>
          <a:bodyPr>
            <a:spAutoFit/>
          </a:bodyPr>
          <a:lstStyle/>
          <a:p>
            <a:pPr algn="ctr"/>
            <a:r>
              <a:rPr lang="en-GB" sz="2954" dirty="0"/>
              <a:t>The application o</a:t>
            </a:r>
            <a:r>
              <a:rPr lang="en-GB" sz="2954" u="sng" dirty="0">
                <a:solidFill>
                  <a:srgbClr val="990000"/>
                </a:solidFill>
              </a:rPr>
              <a:t>f</a:t>
            </a:r>
            <a:r>
              <a:rPr lang="en-GB" sz="2954" dirty="0"/>
              <a:t> Systems Engineering approaches in the design o</a:t>
            </a:r>
            <a:r>
              <a:rPr lang="en-GB" sz="2954" u="sng" dirty="0">
                <a:solidFill>
                  <a:srgbClr val="990000"/>
                </a:solidFill>
              </a:rPr>
              <a:t>f</a:t>
            </a:r>
            <a:r>
              <a:rPr lang="en-GB" sz="2954" dirty="0"/>
              <a:t>  systems, that permit sustained, reliable, operation, in a wide range o</a:t>
            </a:r>
            <a:r>
              <a:rPr lang="en-GB" sz="2954" u="sng" dirty="0">
                <a:solidFill>
                  <a:srgbClr val="990000"/>
                </a:solidFill>
              </a:rPr>
              <a:t>f</a:t>
            </a:r>
            <a:r>
              <a:rPr lang="en-GB" sz="2954" dirty="0"/>
              <a:t> </a:t>
            </a:r>
            <a:r>
              <a:rPr lang="en-GB" sz="2954" u="sng" dirty="0">
                <a:solidFill>
                  <a:srgbClr val="990000"/>
                </a:solidFill>
              </a:rPr>
              <a:t>f</a:t>
            </a:r>
            <a:r>
              <a:rPr lang="en-GB" sz="2954" dirty="0"/>
              <a:t>uture operating environments, has been demonstrated to deliver substantial business advantage in highly competitive narrow markets by o</a:t>
            </a:r>
            <a:r>
              <a:rPr lang="en-GB" sz="2954" u="sng" dirty="0">
                <a:solidFill>
                  <a:srgbClr val="990000"/>
                </a:solidFill>
              </a:rPr>
              <a:t>ff</a:t>
            </a:r>
            <a:r>
              <a:rPr lang="en-GB" sz="2954" dirty="0"/>
              <a:t>ering non-ephemeral holistic solutions o</a:t>
            </a:r>
            <a:r>
              <a:rPr lang="en-GB" sz="2954" u="sng" dirty="0">
                <a:solidFill>
                  <a:srgbClr val="990000"/>
                </a:solidFill>
              </a:rPr>
              <a:t>f</a:t>
            </a:r>
            <a:r>
              <a:rPr lang="en-GB" sz="2954" dirty="0"/>
              <a:t> a unique countenance that totally satis</a:t>
            </a:r>
            <a:r>
              <a:rPr lang="en-GB" sz="2954" u="sng" dirty="0">
                <a:solidFill>
                  <a:srgbClr val="990000"/>
                </a:solidFill>
              </a:rPr>
              <a:t>f</a:t>
            </a:r>
            <a:r>
              <a:rPr lang="en-GB" sz="2954" dirty="0"/>
              <a:t>y multi-stakeholder customers.</a:t>
            </a:r>
          </a:p>
        </p:txBody>
      </p:sp>
      <p:sp>
        <p:nvSpPr>
          <p:cNvPr id="28675" name="Text Box 3"/>
          <p:cNvSpPr txBox="1">
            <a:spLocks noChangeArrowheads="1"/>
          </p:cNvSpPr>
          <p:nvPr/>
        </p:nvSpPr>
        <p:spPr bwMode="auto">
          <a:xfrm>
            <a:off x="1543374"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D</a:t>
            </a:r>
          </a:p>
        </p:txBody>
      </p:sp>
      <p:sp>
        <p:nvSpPr>
          <p:cNvPr id="2" name="Slide Number Placeholder 1">
            <a:extLst>
              <a:ext uri="{FF2B5EF4-FFF2-40B4-BE49-F238E27FC236}">
                <a16:creationId xmlns:a16="http://schemas.microsoft.com/office/drawing/2014/main" id="{7E5DE38C-4554-9D43-89E1-725916987A08}"/>
              </a:ext>
            </a:extLst>
          </p:cNvPr>
          <p:cNvSpPr>
            <a:spLocks noGrp="1"/>
          </p:cNvSpPr>
          <p:nvPr>
            <p:ph type="sldNum" sz="quarter" idx="12"/>
          </p:nvPr>
        </p:nvSpPr>
        <p:spPr/>
        <p:txBody>
          <a:bodyPr/>
          <a:lstStyle/>
          <a:p>
            <a:fld id="{F4F9FF90-F6DE-AE48-BAC3-E33B8D6603EA}" type="slidenum">
              <a:rPr lang="en-US" smtClean="0"/>
              <a:t>43</a:t>
            </a:fld>
            <a:endParaRPr lang="en-US" dirty="0"/>
          </a:p>
        </p:txBody>
      </p:sp>
    </p:spTree>
    <p:extLst>
      <p:ext uri="{BB962C8B-B14F-4D97-AF65-F5344CB8AC3E}">
        <p14:creationId xmlns:p14="http://schemas.microsoft.com/office/powerpoint/2010/main" val="37297947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2211388" y="1865439"/>
            <a:ext cx="7872412" cy="3387979"/>
          </a:xfrm>
          <a:prstGeom prst="rect">
            <a:avLst/>
          </a:prstGeom>
          <a:noFill/>
          <a:ln w="9525">
            <a:noFill/>
            <a:miter lim="800000"/>
            <a:headEnd/>
            <a:tailEnd/>
          </a:ln>
        </p:spPr>
        <p:txBody>
          <a:bodyPr>
            <a:spAutoFit/>
          </a:bodyPr>
          <a:lstStyle/>
          <a:p>
            <a:pPr algn="ctr"/>
            <a:r>
              <a:rPr lang="en-GB" sz="3323"/>
              <a:t>Those organizations that </a:t>
            </a:r>
            <a:r>
              <a:rPr lang="en-GB" sz="3323" u="sng">
                <a:solidFill>
                  <a:srgbClr val="990000"/>
                </a:solidFill>
              </a:rPr>
              <a:t>f</a:t>
            </a:r>
            <a:r>
              <a:rPr lang="en-GB" sz="3323"/>
              <a:t>ollow Systems Engineering rigorously, reap signi</a:t>
            </a:r>
            <a:r>
              <a:rPr lang="en-GB" sz="3323" u="sng">
                <a:solidFill>
                  <a:srgbClr val="990000"/>
                </a:solidFill>
              </a:rPr>
              <a:t>f</a:t>
            </a:r>
            <a:r>
              <a:rPr lang="en-GB" sz="3323"/>
              <a:t>icant bene</a:t>
            </a:r>
            <a:r>
              <a:rPr lang="en-GB" sz="3323" u="sng">
                <a:solidFill>
                  <a:srgbClr val="990000"/>
                </a:solidFill>
              </a:rPr>
              <a:t>f</a:t>
            </a:r>
            <a:r>
              <a:rPr lang="en-GB" sz="3323"/>
              <a:t>its in terms o</a:t>
            </a:r>
            <a:r>
              <a:rPr lang="en-GB" sz="3323" u="sng">
                <a:solidFill>
                  <a:srgbClr val="990000"/>
                </a:solidFill>
              </a:rPr>
              <a:t>f</a:t>
            </a:r>
            <a:r>
              <a:rPr lang="en-GB" sz="3323"/>
              <a:t> pro</a:t>
            </a:r>
            <a:r>
              <a:rPr lang="en-GB" sz="3323" u="sng">
                <a:solidFill>
                  <a:srgbClr val="990000"/>
                </a:solidFill>
              </a:rPr>
              <a:t>f</a:t>
            </a:r>
            <a:r>
              <a:rPr lang="en-GB" sz="3323"/>
              <a:t>itability, per</a:t>
            </a:r>
            <a:r>
              <a:rPr lang="en-GB" sz="3323" u="sng">
                <a:solidFill>
                  <a:srgbClr val="990000"/>
                </a:solidFill>
              </a:rPr>
              <a:t>f</a:t>
            </a:r>
            <a:r>
              <a:rPr lang="en-GB" sz="3323"/>
              <a:t>ormance and on time delivery </a:t>
            </a:r>
            <a:r>
              <a:rPr lang="en-GB" sz="4062">
                <a:solidFill>
                  <a:schemeClr val="accent2"/>
                </a:solidFill>
              </a:rPr>
              <a:t>o</a:t>
            </a:r>
            <a:r>
              <a:rPr lang="en-GB" sz="4062" u="sng">
                <a:solidFill>
                  <a:schemeClr val="accent2"/>
                </a:solidFill>
              </a:rPr>
              <a:t>f </a:t>
            </a:r>
            <a:r>
              <a:rPr lang="en-GB" sz="4062">
                <a:solidFill>
                  <a:schemeClr val="accent2"/>
                </a:solidFill>
              </a:rPr>
              <a:t> </a:t>
            </a:r>
          </a:p>
          <a:p>
            <a:pPr algn="ctr"/>
            <a:r>
              <a:rPr lang="en-GB" sz="4062">
                <a:solidFill>
                  <a:schemeClr val="accent2"/>
                </a:solidFill>
              </a:rPr>
              <a:t>o</a:t>
            </a:r>
            <a:r>
              <a:rPr lang="en-GB" sz="4062" u="sng">
                <a:solidFill>
                  <a:schemeClr val="accent2"/>
                </a:solidFill>
              </a:rPr>
              <a:t>f</a:t>
            </a:r>
            <a:r>
              <a:rPr lang="en-GB" sz="3323"/>
              <a:t> products that both satis</a:t>
            </a:r>
            <a:r>
              <a:rPr lang="en-GB" sz="3323" u="sng">
                <a:solidFill>
                  <a:srgbClr val="990000"/>
                </a:solidFill>
              </a:rPr>
              <a:t>f</a:t>
            </a:r>
            <a:r>
              <a:rPr lang="en-GB" sz="3323"/>
              <a:t>y and delight their customers.</a:t>
            </a:r>
          </a:p>
        </p:txBody>
      </p:sp>
      <p:sp>
        <p:nvSpPr>
          <p:cNvPr id="29699" name="Text Box 3"/>
          <p:cNvSpPr txBox="1">
            <a:spLocks noChangeArrowheads="1"/>
          </p:cNvSpPr>
          <p:nvPr/>
        </p:nvSpPr>
        <p:spPr bwMode="auto">
          <a:xfrm>
            <a:off x="1524000" y="228600"/>
            <a:ext cx="590226" cy="717440"/>
          </a:xfrm>
          <a:prstGeom prst="rect">
            <a:avLst/>
          </a:prstGeom>
          <a:noFill/>
          <a:ln w="9525">
            <a:noFill/>
            <a:miter lim="800000"/>
            <a:headEnd/>
            <a:tailEnd/>
          </a:ln>
        </p:spPr>
        <p:txBody>
          <a:bodyPr wrap="none">
            <a:spAutoFit/>
          </a:bodyPr>
          <a:lstStyle/>
          <a:p>
            <a:r>
              <a:rPr lang="en-GB" sz="4062">
                <a:solidFill>
                  <a:srgbClr val="990000"/>
                </a:solidFill>
                <a:latin typeface="Arial Black" pitchFamily="34" charset="0"/>
              </a:rPr>
              <a:t>C</a:t>
            </a:r>
          </a:p>
        </p:txBody>
      </p:sp>
      <p:sp>
        <p:nvSpPr>
          <p:cNvPr id="29700" name="Rectangle 4"/>
          <p:cNvSpPr>
            <a:spLocks noGrp="1" noChangeArrowheads="1"/>
          </p:cNvSpPr>
          <p:nvPr>
            <p:ph type="title"/>
          </p:nvPr>
        </p:nvSpPr>
        <p:spPr/>
        <p:txBody>
          <a:bodyPr/>
          <a:lstStyle/>
          <a:p>
            <a:pPr algn="ctr"/>
            <a:r>
              <a:rPr lang="en-GB"/>
              <a:t>The Other Mistake</a:t>
            </a:r>
          </a:p>
        </p:txBody>
      </p:sp>
    </p:spTree>
    <p:extLst>
      <p:ext uri="{BB962C8B-B14F-4D97-AF65-F5344CB8AC3E}">
        <p14:creationId xmlns:p14="http://schemas.microsoft.com/office/powerpoint/2010/main" val="22420940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9305" y="65135"/>
            <a:ext cx="10058400" cy="586594"/>
          </a:xfrm>
        </p:spPr>
        <p:txBody>
          <a:bodyPr>
            <a:normAutofit fontScale="90000"/>
          </a:bodyPr>
          <a:lstStyle/>
          <a:p>
            <a:r>
              <a:rPr lang="en-GB" dirty="0"/>
              <a:t>Complexity</a:t>
            </a:r>
          </a:p>
        </p:txBody>
      </p:sp>
      <p:sp>
        <p:nvSpPr>
          <p:cNvPr id="30723" name="Rectangle 3"/>
          <p:cNvSpPr>
            <a:spLocks noGrp="1" noChangeArrowheads="1"/>
          </p:cNvSpPr>
          <p:nvPr>
            <p:ph sz="half" idx="1"/>
          </p:nvPr>
        </p:nvSpPr>
        <p:spPr>
          <a:xfrm>
            <a:off x="6244205" y="1021814"/>
            <a:ext cx="3782207" cy="2567077"/>
          </a:xfrm>
        </p:spPr>
        <p:txBody>
          <a:bodyPr>
            <a:normAutofit/>
          </a:bodyPr>
          <a:lstStyle/>
          <a:p>
            <a:r>
              <a:rPr lang="en-GB" dirty="0"/>
              <a:t>Complexity lies at the heart of the problem because humans cannot easily handle complexity.</a:t>
            </a:r>
          </a:p>
          <a:p>
            <a:r>
              <a:rPr lang="en-US" dirty="0"/>
              <a:t>In order to satisfy customer needs and expectations (perceived and actual), organizations are designing increasingly more complex products and services.</a:t>
            </a:r>
          </a:p>
        </p:txBody>
      </p:sp>
      <p:sp>
        <p:nvSpPr>
          <p:cNvPr id="2" name="Slide Number Placeholder 1"/>
          <p:cNvSpPr>
            <a:spLocks noGrp="1"/>
          </p:cNvSpPr>
          <p:nvPr>
            <p:ph type="sldNum" sz="quarter" idx="12"/>
          </p:nvPr>
        </p:nvSpPr>
        <p:spPr/>
        <p:txBody>
          <a:bodyPr/>
          <a:lstStyle/>
          <a:p>
            <a:fld id="{C22618A1-DFED-413B-BF04-637AA2483EFF}" type="slidenum">
              <a:rPr lang="en-GB" smtClean="0"/>
              <a:pPr/>
              <a:t>45</a:t>
            </a:fld>
            <a:endParaRPr lang="en-GB" dirty="0"/>
          </a:p>
        </p:txBody>
      </p:sp>
      <p:sp>
        <p:nvSpPr>
          <p:cNvPr id="30724" name="Text Box 4"/>
          <p:cNvSpPr txBox="1">
            <a:spLocks noChangeArrowheads="1"/>
          </p:cNvSpPr>
          <p:nvPr/>
        </p:nvSpPr>
        <p:spPr bwMode="auto">
          <a:xfrm>
            <a:off x="6735327" y="3777403"/>
            <a:ext cx="3062201" cy="1338828"/>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spAutoFit/>
          </a:bodyPr>
          <a:lstStyle/>
          <a:p>
            <a:pPr>
              <a:spcBef>
                <a:spcPct val="20000"/>
              </a:spcBef>
              <a:buClr>
                <a:schemeClr val="accent2"/>
              </a:buClr>
              <a:buSzPct val="145000"/>
              <a:buFont typeface="Symbol" pitchFamily="18" charset="2"/>
              <a:buNone/>
            </a:pPr>
            <a:r>
              <a:rPr lang="en-GB" sz="1350" b="1" dirty="0">
                <a:solidFill>
                  <a:schemeClr val="bg1"/>
                </a:solidFill>
              </a:rPr>
              <a:t>The increased complexity increases the opportunity for an error and makes errors more difficult to find. These errors, if undetected, will result in undesirable emergent behaviour</a:t>
            </a:r>
          </a:p>
        </p:txBody>
      </p:sp>
      <p:pic>
        <p:nvPicPr>
          <p:cNvPr id="8" name="Picture 7" descr="brain.jpg">
            <a:extLst>
              <a:ext uri="{FF2B5EF4-FFF2-40B4-BE49-F238E27FC236}">
                <a16:creationId xmlns:a16="http://schemas.microsoft.com/office/drawing/2014/main" id="{5214CB86-4226-8146-ACF9-FDE7828390D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849647" y="2041415"/>
            <a:ext cx="1697656" cy="1697656"/>
          </a:xfrm>
          <a:prstGeom prst="rect">
            <a:avLst/>
          </a:prstGeom>
        </p:spPr>
      </p:pic>
      <p:sp>
        <p:nvSpPr>
          <p:cNvPr id="9" name="Rounded Rectangular Callout 8">
            <a:extLst>
              <a:ext uri="{FF2B5EF4-FFF2-40B4-BE49-F238E27FC236}">
                <a16:creationId xmlns:a16="http://schemas.microsoft.com/office/drawing/2014/main" id="{613F568C-A975-1143-BFE5-59145AC8A82E}"/>
              </a:ext>
            </a:extLst>
          </p:cNvPr>
          <p:cNvSpPr/>
          <p:nvPr/>
        </p:nvSpPr>
        <p:spPr>
          <a:xfrm>
            <a:off x="1952681" y="1180219"/>
            <a:ext cx="1195754" cy="586593"/>
          </a:xfrm>
          <a:prstGeom prst="wedgeRoundRectCallout">
            <a:avLst>
              <a:gd name="adj1" fmla="val 51077"/>
              <a:gd name="adj2" fmla="val 128948"/>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576"/>
              <a:t>Pre-frontal Cortex </a:t>
            </a:r>
            <a:endParaRPr lang="en-GB" sz="1576" dirty="0"/>
          </a:p>
        </p:txBody>
      </p:sp>
      <p:sp>
        <p:nvSpPr>
          <p:cNvPr id="10" name="Rounded Rectangular Callout 9">
            <a:extLst>
              <a:ext uri="{FF2B5EF4-FFF2-40B4-BE49-F238E27FC236}">
                <a16:creationId xmlns:a16="http://schemas.microsoft.com/office/drawing/2014/main" id="{B1821F44-82A8-0041-BD9B-B7026CAAA95F}"/>
              </a:ext>
            </a:extLst>
          </p:cNvPr>
          <p:cNvSpPr/>
          <p:nvPr/>
        </p:nvSpPr>
        <p:spPr>
          <a:xfrm>
            <a:off x="4549768" y="1365557"/>
            <a:ext cx="1076075" cy="586593"/>
          </a:xfrm>
          <a:prstGeom prst="wedgeRoundRectCallout">
            <a:avLst>
              <a:gd name="adj1" fmla="val -111274"/>
              <a:gd name="adj2" fmla="val 118088"/>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576"/>
              <a:t>Limbic System</a:t>
            </a:r>
            <a:endParaRPr lang="en-GB" sz="1576" dirty="0"/>
          </a:p>
        </p:txBody>
      </p:sp>
      <p:sp>
        <p:nvSpPr>
          <p:cNvPr id="11" name="Rounded Rectangular Callout 10">
            <a:extLst>
              <a:ext uri="{FF2B5EF4-FFF2-40B4-BE49-F238E27FC236}">
                <a16:creationId xmlns:a16="http://schemas.microsoft.com/office/drawing/2014/main" id="{4A5EEF27-B33D-7E45-ABCB-2B281954A53F}"/>
              </a:ext>
            </a:extLst>
          </p:cNvPr>
          <p:cNvSpPr/>
          <p:nvPr/>
        </p:nvSpPr>
        <p:spPr>
          <a:xfrm>
            <a:off x="4977520" y="3032667"/>
            <a:ext cx="836469" cy="556225"/>
          </a:xfrm>
          <a:prstGeom prst="wedgeRoundRectCallout">
            <a:avLst>
              <a:gd name="adj1" fmla="val -135400"/>
              <a:gd name="adj2" fmla="val -38326"/>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576" dirty="0"/>
              <a:t>Brain Stem</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DA2DAC20-2B9A-D94A-ADE4-0A43BAF2AD88}"/>
                  </a:ext>
                </a:extLst>
              </p:cNvPr>
              <p:cNvSpPr txBox="1"/>
              <p:nvPr/>
            </p:nvSpPr>
            <p:spPr>
              <a:xfrm>
                <a:off x="2102680" y="3845612"/>
                <a:ext cx="3113645" cy="875817"/>
              </a:xfrm>
              <a:prstGeom prst="rect">
                <a:avLst/>
              </a:prstGeom>
              <a:noFill/>
            </p:spPr>
            <p:txBody>
              <a:bodyPr wrap="square" rtlCol="0">
                <a:spAutoFit/>
              </a:bodyPr>
              <a:lstStyle/>
              <a:p>
                <a:r>
                  <a:rPr lang="en-GB" sz="1247" dirty="0"/>
                  <a:t>Miller</a:t>
                </a:r>
                <a:r>
                  <a:rPr lang="en-GB" sz="1247" baseline="30000" dirty="0"/>
                  <a:t> </a:t>
                </a:r>
                <a:r>
                  <a:rPr lang="en-GB" sz="1247" dirty="0"/>
                  <a:t>[2] showed that the human brain has a processing limitation of 7 </a:t>
                </a:r>
                <a14:m>
                  <m:oMath xmlns:m="http://schemas.openxmlformats.org/officeDocument/2006/math">
                    <m:r>
                      <a:rPr lang="en-GB" sz="1350" i="1">
                        <a:latin typeface="Cambria Math" panose="02040503050406030204" pitchFamily="18" charset="0"/>
                      </a:rPr>
                      <m:t>±</m:t>
                    </m:r>
                  </m:oMath>
                </a14:m>
                <a:r>
                  <a:rPr lang="en-GB" sz="1350" dirty="0"/>
                  <a:t> </a:t>
                </a:r>
                <a:r>
                  <a:rPr lang="en-GB" sz="1247" dirty="0"/>
                  <a:t>2 which limits our ability to comprehend complexity.</a:t>
                </a:r>
              </a:p>
            </p:txBody>
          </p:sp>
        </mc:Choice>
        <mc:Fallback xmlns="">
          <p:sp>
            <p:nvSpPr>
              <p:cNvPr id="12" name="TextBox 11">
                <a:extLst>
                  <a:ext uri="{FF2B5EF4-FFF2-40B4-BE49-F238E27FC236}">
                    <a16:creationId xmlns:a16="http://schemas.microsoft.com/office/drawing/2014/main" id="{DA2DAC20-2B9A-D94A-ADE4-0A43BAF2AD88}"/>
                  </a:ext>
                </a:extLst>
              </p:cNvPr>
              <p:cNvSpPr txBox="1">
                <a:spLocks noRot="1" noChangeAspect="1" noMove="1" noResize="1" noEditPoints="1" noAdjustHandles="1" noChangeArrowheads="1" noChangeShapeType="1" noTextEdit="1"/>
              </p:cNvSpPr>
              <p:nvPr/>
            </p:nvSpPr>
            <p:spPr>
              <a:xfrm>
                <a:off x="2102680" y="3845612"/>
                <a:ext cx="3113645" cy="875817"/>
              </a:xfrm>
              <a:prstGeom prst="rect">
                <a:avLst/>
              </a:prstGeom>
              <a:blipFill>
                <a:blip r:embed="rId4"/>
                <a:stretch>
                  <a:fillRect l="-196" t="-694" r="-196"/>
                </a:stretch>
              </a:blipFill>
            </p:spPr>
            <p:txBody>
              <a:bodyPr/>
              <a:lstStyle/>
              <a:p>
                <a:r>
                  <a:rPr lang="en-GB">
                    <a:noFill/>
                  </a:rPr>
                  <a:t> </a:t>
                </a:r>
              </a:p>
            </p:txBody>
          </p:sp>
        </mc:Fallback>
      </mc:AlternateContent>
      <p:sp>
        <p:nvSpPr>
          <p:cNvPr id="13" name="Rectangle 12">
            <a:extLst>
              <a:ext uri="{FF2B5EF4-FFF2-40B4-BE49-F238E27FC236}">
                <a16:creationId xmlns:a16="http://schemas.microsoft.com/office/drawing/2014/main" id="{995171AB-2E5F-0647-9955-2A523214CC27}"/>
              </a:ext>
            </a:extLst>
          </p:cNvPr>
          <p:cNvSpPr/>
          <p:nvPr/>
        </p:nvSpPr>
        <p:spPr>
          <a:xfrm>
            <a:off x="1952682" y="6382557"/>
            <a:ext cx="5609873" cy="32316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US" sz="750" dirty="0"/>
              <a:t>[2] Miller, G. A. (1956). "The magical number seven, plus or minus two: Some limits on our capacity for processing information". Psychological Review. 63(2): 81–97. PMID 13310704. doi:10.1037/h0043158.</a:t>
            </a:r>
          </a:p>
        </p:txBody>
      </p:sp>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81FE91FB-1E14-5443-81A8-4B9DE9A7AAB4}"/>
                  </a:ext>
                </a:extLst>
              </p:cNvPr>
              <p:cNvSpPr txBox="1"/>
              <p:nvPr/>
            </p:nvSpPr>
            <p:spPr>
              <a:xfrm>
                <a:off x="2027680" y="4908067"/>
                <a:ext cx="3263643" cy="683905"/>
              </a:xfrm>
              <a:prstGeom prst="rect">
                <a:avLst/>
              </a:prstGeom>
              <a:solidFill>
                <a:schemeClr val="tx2">
                  <a:lumMod val="75000"/>
                </a:schemeClr>
              </a:solidFill>
            </p:spPr>
            <p:style>
              <a:lnRef idx="0">
                <a:schemeClr val="dk1"/>
              </a:lnRef>
              <a:fillRef idx="3">
                <a:schemeClr val="dk1"/>
              </a:fillRef>
              <a:effectRef idx="3">
                <a:schemeClr val="dk1"/>
              </a:effectRef>
              <a:fontRef idx="minor">
                <a:schemeClr val="lt1"/>
              </a:fontRef>
            </p:style>
            <p:txBody>
              <a:bodyPr wrap="square" rtlCol="0">
                <a:spAutoFit/>
              </a:bodyPr>
              <a:lstStyle/>
              <a:p>
                <a:r>
                  <a:rPr lang="en-GB" sz="1247" dirty="0"/>
                  <a:t>But we can “chunk” – grouping information together into chunks of 7 </a:t>
                </a:r>
                <a14:m>
                  <m:oMath xmlns:m="http://schemas.openxmlformats.org/officeDocument/2006/math">
                    <m:r>
                      <a:rPr lang="en-GB" sz="1350" i="1">
                        <a:latin typeface="Cambria Math" panose="02040503050406030204" pitchFamily="18" charset="0"/>
                      </a:rPr>
                      <m:t>±</m:t>
                    </m:r>
                  </m:oMath>
                </a14:m>
                <a:r>
                  <a:rPr lang="en-GB" sz="1350" dirty="0"/>
                  <a:t> </a:t>
                </a:r>
                <a:r>
                  <a:rPr lang="en-GB" sz="1247" dirty="0"/>
                  <a:t>2, and thereby understand complex situations</a:t>
                </a:r>
              </a:p>
            </p:txBody>
          </p:sp>
        </mc:Choice>
        <mc:Fallback xmlns="">
          <p:sp>
            <p:nvSpPr>
              <p:cNvPr id="14" name="TextBox 13">
                <a:extLst>
                  <a:ext uri="{FF2B5EF4-FFF2-40B4-BE49-F238E27FC236}">
                    <a16:creationId xmlns:a16="http://schemas.microsoft.com/office/drawing/2014/main" id="{81FE91FB-1E14-5443-81A8-4B9DE9A7AAB4}"/>
                  </a:ext>
                </a:extLst>
              </p:cNvPr>
              <p:cNvSpPr txBox="1">
                <a:spLocks noRot="1" noChangeAspect="1" noMove="1" noResize="1" noEditPoints="1" noAdjustHandles="1" noChangeArrowheads="1" noChangeShapeType="1" noTextEdit="1"/>
              </p:cNvSpPr>
              <p:nvPr/>
            </p:nvSpPr>
            <p:spPr>
              <a:xfrm>
                <a:off x="2027680" y="4908067"/>
                <a:ext cx="3263643" cy="683905"/>
              </a:xfrm>
              <a:prstGeom prst="rect">
                <a:avLst/>
              </a:prstGeom>
              <a:blipFill>
                <a:blip r:embed="rId5"/>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120397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072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P spid="30724" grpId="0" animBg="1"/>
      <p:bldP spid="9" grpId="0" animBg="1"/>
      <p:bldP spid="10" grpId="0" animBg="1"/>
      <p:bldP spid="11" grpId="0" animBg="1"/>
      <p:bldP spid="12" grpId="0"/>
      <p:bldP spid="13" grpId="0" animBg="1"/>
      <p:bldP spid="14"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248981" y="264570"/>
            <a:ext cx="10058400" cy="848134"/>
          </a:xfrm>
        </p:spPr>
        <p:txBody>
          <a:bodyPr/>
          <a:lstStyle/>
          <a:p>
            <a:r>
              <a:rPr lang="en-US" dirty="0"/>
              <a:t>Emergence is the Future</a:t>
            </a:r>
          </a:p>
        </p:txBody>
      </p:sp>
      <p:sp>
        <p:nvSpPr>
          <p:cNvPr id="31747" name="Rectangle 3"/>
          <p:cNvSpPr>
            <a:spLocks noGrp="1" noChangeArrowheads="1"/>
          </p:cNvSpPr>
          <p:nvPr>
            <p:ph idx="1"/>
          </p:nvPr>
        </p:nvSpPr>
        <p:spPr>
          <a:xfrm>
            <a:off x="491538" y="1979861"/>
            <a:ext cx="11041477" cy="3319251"/>
          </a:xfrm>
        </p:spPr>
        <p:txBody>
          <a:bodyPr>
            <a:normAutofit/>
          </a:bodyPr>
          <a:lstStyle/>
          <a:p>
            <a:pPr marL="342900" indent="-342900"/>
            <a:r>
              <a:rPr lang="en-GB" sz="2400" b="0" dirty="0"/>
              <a:t>Products and services WILL get more complex and therefore issues of undesirable emergent behaviour are going to INCREASE</a:t>
            </a:r>
          </a:p>
          <a:p>
            <a:pPr marL="342900" indent="-342900"/>
            <a:endParaRPr lang="en-GB" sz="2400" b="0" dirty="0"/>
          </a:p>
          <a:p>
            <a:pPr marL="342900" indent="-342900"/>
            <a:r>
              <a:rPr lang="en-GB" sz="2400" b="0" dirty="0"/>
              <a:t>Organizations no longer provide just a product or service but a cradle to grave solution comprising several interrelated and interdependent systems each of which is becoming increasingly more complex compounding the issues of emergent behaviour</a:t>
            </a:r>
          </a:p>
          <a:p>
            <a:pPr marL="342900" indent="-342900"/>
            <a:endParaRPr lang="en-US" sz="2400" b="0" dirty="0"/>
          </a:p>
        </p:txBody>
      </p:sp>
      <p:sp>
        <p:nvSpPr>
          <p:cNvPr id="31748" name="Text Box 4"/>
          <p:cNvSpPr txBox="1">
            <a:spLocks noChangeArrowheads="1"/>
          </p:cNvSpPr>
          <p:nvPr/>
        </p:nvSpPr>
        <p:spPr bwMode="auto">
          <a:xfrm>
            <a:off x="3885411" y="5471749"/>
            <a:ext cx="4253729" cy="58477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lgn="ctr"/>
            <a:r>
              <a:rPr lang="en-GB" sz="3200" dirty="0"/>
              <a:t>Unless we do something</a:t>
            </a:r>
          </a:p>
        </p:txBody>
      </p:sp>
    </p:spTree>
    <p:extLst>
      <p:ext uri="{BB962C8B-B14F-4D97-AF65-F5344CB8AC3E}">
        <p14:creationId xmlns:p14="http://schemas.microsoft.com/office/powerpoint/2010/main" val="316800407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7" name="Picture 2" descr="msoD39CD"/>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743899" y="2799125"/>
            <a:ext cx="4198208" cy="914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869244969"/>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7" name="Picture 2" descr="msoD39CD"/>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743899" y="2799125"/>
            <a:ext cx="4198208" cy="914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858EDD23-C3FF-4BA0-A7C4-4F91A985E689}"/>
              </a:ext>
            </a:extLst>
          </p:cNvPr>
          <p:cNvSpPr/>
          <p:nvPr/>
        </p:nvSpPr>
        <p:spPr>
          <a:xfrm>
            <a:off x="3743899" y="2831335"/>
            <a:ext cx="4133161" cy="837282"/>
          </a:xfrm>
          <a:prstGeom prst="rect">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68717544"/>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7F8CD24-5B64-4246-396E-4C5799B7EF82}"/>
              </a:ext>
            </a:extLst>
          </p:cNvPr>
          <p:cNvSpPr>
            <a:spLocks noGrp="1"/>
          </p:cNvSpPr>
          <p:nvPr>
            <p:ph type="sldNum" sz="quarter" idx="12"/>
          </p:nvPr>
        </p:nvSpPr>
        <p:spPr/>
        <p:txBody>
          <a:bodyPr/>
          <a:lstStyle/>
          <a:p>
            <a:fld id="{F4F9FF90-F6DE-AE48-BAC3-E33B8D6603EA}" type="slidenum">
              <a:rPr lang="en-US" smtClean="0"/>
              <a:t>49</a:t>
            </a:fld>
            <a:endParaRPr lang="en-US" dirty="0"/>
          </a:p>
        </p:txBody>
      </p:sp>
      <p:pic>
        <p:nvPicPr>
          <p:cNvPr id="1026" name="Picture 2" descr="FedEx Logo and symbol, meaning, history, PNG, brand">
            <a:extLst>
              <a:ext uri="{FF2B5EF4-FFF2-40B4-BE49-F238E27FC236}">
                <a16:creationId xmlns:a16="http://schemas.microsoft.com/office/drawing/2014/main" id="{C0D72587-47F4-DFF7-9A3C-01A1379AA9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5926" y="442209"/>
            <a:ext cx="10166663" cy="57187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269813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119109" y="221958"/>
            <a:ext cx="10058400" cy="574092"/>
          </a:xfrm>
        </p:spPr>
        <p:txBody>
          <a:bodyPr>
            <a:normAutofit fontScale="90000"/>
          </a:bodyPr>
          <a:lstStyle/>
          <a:p>
            <a:pPr eaLnBrk="1" hangingPunct="1"/>
            <a:r>
              <a:rPr lang="en-GB" dirty="0">
                <a:latin typeface="Arial" charset="0"/>
              </a:rPr>
              <a:t>Mind Set</a:t>
            </a:r>
          </a:p>
        </p:txBody>
      </p:sp>
      <p:sp>
        <p:nvSpPr>
          <p:cNvPr id="67586" name="Text Box 4"/>
          <p:cNvSpPr txBox="1">
            <a:spLocks noChangeArrowheads="1"/>
          </p:cNvSpPr>
          <p:nvPr/>
        </p:nvSpPr>
        <p:spPr bwMode="auto">
          <a:xfrm>
            <a:off x="8574101" y="1399445"/>
            <a:ext cx="1098539" cy="2840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eaLnBrk="1" hangingPunct="1"/>
            <a:r>
              <a:rPr lang="en-GB" sz="1292">
                <a:solidFill>
                  <a:srgbClr val="000000"/>
                </a:solidFill>
              </a:rPr>
              <a:t>Source GEC</a:t>
            </a:r>
            <a:endParaRPr lang="en-US" sz="1292">
              <a:solidFill>
                <a:srgbClr val="000000"/>
              </a:solidFill>
            </a:endParaRPr>
          </a:p>
        </p:txBody>
      </p:sp>
      <p:sp>
        <p:nvSpPr>
          <p:cNvPr id="67587" name="Rectangle 7"/>
          <p:cNvSpPr>
            <a:spLocks noChangeArrowheads="1"/>
          </p:cNvSpPr>
          <p:nvPr/>
        </p:nvSpPr>
        <p:spPr bwMode="auto">
          <a:xfrm>
            <a:off x="8110470" y="2357805"/>
            <a:ext cx="1327286"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DID ANYBODY YOU</a:t>
            </a:r>
          </a:p>
        </p:txBody>
      </p:sp>
      <p:sp>
        <p:nvSpPr>
          <p:cNvPr id="67588" name="Rectangle 8"/>
          <p:cNvSpPr>
            <a:spLocks noChangeArrowheads="1"/>
          </p:cNvSpPr>
          <p:nvPr/>
        </p:nvSpPr>
        <p:spPr bwMode="auto">
          <a:xfrm>
            <a:off x="9468304" y="2357805"/>
            <a:ext cx="7053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589" name="Rectangle 9"/>
          <p:cNvSpPr>
            <a:spLocks noChangeArrowheads="1"/>
          </p:cNvSpPr>
          <p:nvPr/>
        </p:nvSpPr>
        <p:spPr bwMode="auto">
          <a:xfrm>
            <a:off x="9527228" y="2357805"/>
            <a:ext cx="19717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RE</a:t>
            </a:r>
          </a:p>
        </p:txBody>
      </p:sp>
      <p:sp>
        <p:nvSpPr>
          <p:cNvPr id="67590" name="Rectangle 10"/>
          <p:cNvSpPr>
            <a:spLocks noChangeArrowheads="1"/>
          </p:cNvSpPr>
          <p:nvPr/>
        </p:nvSpPr>
        <p:spPr bwMode="auto">
          <a:xfrm>
            <a:off x="8226297" y="2526324"/>
            <a:ext cx="1341714"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RESPONSIBLE FOR</a:t>
            </a:r>
          </a:p>
        </p:txBody>
      </p:sp>
      <p:sp>
        <p:nvSpPr>
          <p:cNvPr id="67591" name="Rectangle 11"/>
          <p:cNvSpPr>
            <a:spLocks noChangeArrowheads="1"/>
          </p:cNvSpPr>
          <p:nvPr/>
        </p:nvSpPr>
        <p:spPr bwMode="auto">
          <a:xfrm>
            <a:off x="8374533" y="2691913"/>
            <a:ext cx="105157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MESS WITH IT?</a:t>
            </a:r>
          </a:p>
        </p:txBody>
      </p:sp>
      <p:sp>
        <p:nvSpPr>
          <p:cNvPr id="67592" name="Rectangle 12"/>
          <p:cNvSpPr>
            <a:spLocks noChangeArrowheads="1"/>
          </p:cNvSpPr>
          <p:nvPr/>
        </p:nvSpPr>
        <p:spPr bwMode="auto">
          <a:xfrm>
            <a:off x="7956550" y="2271347"/>
            <a:ext cx="1828800" cy="703385"/>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593" name="Rectangle 13"/>
          <p:cNvSpPr>
            <a:spLocks noChangeArrowheads="1"/>
          </p:cNvSpPr>
          <p:nvPr/>
        </p:nvSpPr>
        <p:spPr bwMode="auto">
          <a:xfrm>
            <a:off x="8110470" y="2357805"/>
            <a:ext cx="1327286"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DID ANYBODY YOU</a:t>
            </a:r>
          </a:p>
        </p:txBody>
      </p:sp>
      <p:sp>
        <p:nvSpPr>
          <p:cNvPr id="67594" name="Rectangle 14"/>
          <p:cNvSpPr>
            <a:spLocks noChangeArrowheads="1"/>
          </p:cNvSpPr>
          <p:nvPr/>
        </p:nvSpPr>
        <p:spPr bwMode="auto">
          <a:xfrm>
            <a:off x="9468304" y="2357805"/>
            <a:ext cx="7053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595" name="Rectangle 15"/>
          <p:cNvSpPr>
            <a:spLocks noChangeArrowheads="1"/>
          </p:cNvSpPr>
          <p:nvPr/>
        </p:nvSpPr>
        <p:spPr bwMode="auto">
          <a:xfrm>
            <a:off x="9527228" y="2357805"/>
            <a:ext cx="19717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RE</a:t>
            </a:r>
          </a:p>
        </p:txBody>
      </p:sp>
      <p:sp>
        <p:nvSpPr>
          <p:cNvPr id="67596" name="Rectangle 16"/>
          <p:cNvSpPr>
            <a:spLocks noChangeArrowheads="1"/>
          </p:cNvSpPr>
          <p:nvPr/>
        </p:nvSpPr>
        <p:spPr bwMode="auto">
          <a:xfrm>
            <a:off x="8226297" y="2526324"/>
            <a:ext cx="1341714"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RESPONSIBLE FOR</a:t>
            </a:r>
          </a:p>
        </p:txBody>
      </p:sp>
      <p:sp>
        <p:nvSpPr>
          <p:cNvPr id="67597" name="Rectangle 17"/>
          <p:cNvSpPr>
            <a:spLocks noChangeArrowheads="1"/>
          </p:cNvSpPr>
          <p:nvPr/>
        </p:nvSpPr>
        <p:spPr bwMode="auto">
          <a:xfrm>
            <a:off x="8374533" y="2691913"/>
            <a:ext cx="105157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MESS WITH IT?</a:t>
            </a:r>
          </a:p>
        </p:txBody>
      </p:sp>
      <p:sp>
        <p:nvSpPr>
          <p:cNvPr id="67598" name="Rectangle 18"/>
          <p:cNvSpPr>
            <a:spLocks noChangeArrowheads="1"/>
          </p:cNvSpPr>
          <p:nvPr/>
        </p:nvSpPr>
        <p:spPr bwMode="auto">
          <a:xfrm>
            <a:off x="7956550" y="2271347"/>
            <a:ext cx="1828800" cy="703385"/>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599" name="Rectangle 19"/>
          <p:cNvSpPr>
            <a:spLocks noChangeArrowheads="1"/>
          </p:cNvSpPr>
          <p:nvPr/>
        </p:nvSpPr>
        <p:spPr bwMode="auto">
          <a:xfrm>
            <a:off x="6199747" y="2455986"/>
            <a:ext cx="103554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DID YOU MESS</a:t>
            </a:r>
          </a:p>
        </p:txBody>
      </p:sp>
      <p:sp>
        <p:nvSpPr>
          <p:cNvPr id="67600" name="Rectangle 20"/>
          <p:cNvSpPr>
            <a:spLocks noChangeArrowheads="1"/>
          </p:cNvSpPr>
          <p:nvPr/>
        </p:nvSpPr>
        <p:spPr bwMode="auto">
          <a:xfrm>
            <a:off x="6491524" y="2636228"/>
            <a:ext cx="60914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WITH IT?</a:t>
            </a:r>
          </a:p>
        </p:txBody>
      </p:sp>
      <p:sp>
        <p:nvSpPr>
          <p:cNvPr id="67601" name="Rectangle 21"/>
          <p:cNvSpPr>
            <a:spLocks noChangeArrowheads="1"/>
          </p:cNvSpPr>
          <p:nvPr/>
        </p:nvSpPr>
        <p:spPr bwMode="auto">
          <a:xfrm>
            <a:off x="6111875" y="2341686"/>
            <a:ext cx="12954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02" name="Rectangle 23"/>
          <p:cNvSpPr>
            <a:spLocks noChangeArrowheads="1"/>
          </p:cNvSpPr>
          <p:nvPr/>
        </p:nvSpPr>
        <p:spPr bwMode="auto">
          <a:xfrm>
            <a:off x="6491524" y="2636228"/>
            <a:ext cx="60914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WITH IT?</a:t>
            </a:r>
          </a:p>
        </p:txBody>
      </p:sp>
      <p:sp>
        <p:nvSpPr>
          <p:cNvPr id="67603" name="Rectangle 24"/>
          <p:cNvSpPr>
            <a:spLocks noChangeArrowheads="1"/>
          </p:cNvSpPr>
          <p:nvPr/>
        </p:nvSpPr>
        <p:spPr bwMode="auto">
          <a:xfrm>
            <a:off x="6111875" y="2341686"/>
            <a:ext cx="12954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04" name="Rectangle 25"/>
          <p:cNvSpPr>
            <a:spLocks noChangeArrowheads="1"/>
          </p:cNvSpPr>
          <p:nvPr/>
        </p:nvSpPr>
        <p:spPr bwMode="auto">
          <a:xfrm>
            <a:off x="5275399" y="1232390"/>
            <a:ext cx="46487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START</a:t>
            </a:r>
          </a:p>
        </p:txBody>
      </p:sp>
      <p:sp>
        <p:nvSpPr>
          <p:cNvPr id="67605" name="Rectangle 26"/>
          <p:cNvSpPr>
            <a:spLocks noChangeArrowheads="1"/>
          </p:cNvSpPr>
          <p:nvPr/>
        </p:nvSpPr>
        <p:spPr bwMode="auto">
          <a:xfrm>
            <a:off x="5121275" y="1147397"/>
            <a:ext cx="762000" cy="350226"/>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06" name="Rectangle 27"/>
          <p:cNvSpPr>
            <a:spLocks noChangeArrowheads="1"/>
          </p:cNvSpPr>
          <p:nvPr/>
        </p:nvSpPr>
        <p:spPr bwMode="auto">
          <a:xfrm>
            <a:off x="4906790" y="1795098"/>
            <a:ext cx="118462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DOES THE DAMN</a:t>
            </a:r>
          </a:p>
        </p:txBody>
      </p:sp>
      <p:sp>
        <p:nvSpPr>
          <p:cNvPr id="67607" name="Rectangle 28"/>
          <p:cNvSpPr>
            <a:spLocks noChangeArrowheads="1"/>
          </p:cNvSpPr>
          <p:nvPr/>
        </p:nvSpPr>
        <p:spPr bwMode="auto">
          <a:xfrm>
            <a:off x="5003711" y="1963616"/>
            <a:ext cx="100348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THING WORK?</a:t>
            </a:r>
          </a:p>
        </p:txBody>
      </p:sp>
      <p:sp>
        <p:nvSpPr>
          <p:cNvPr id="67608" name="Rectangle 29"/>
          <p:cNvSpPr>
            <a:spLocks noChangeArrowheads="1"/>
          </p:cNvSpPr>
          <p:nvPr/>
        </p:nvSpPr>
        <p:spPr bwMode="auto">
          <a:xfrm>
            <a:off x="4756150" y="1708639"/>
            <a:ext cx="1447800" cy="422031"/>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09" name="Rectangle 30"/>
          <p:cNvSpPr>
            <a:spLocks noChangeArrowheads="1"/>
          </p:cNvSpPr>
          <p:nvPr/>
        </p:nvSpPr>
        <p:spPr bwMode="auto">
          <a:xfrm>
            <a:off x="4906790" y="1795098"/>
            <a:ext cx="118462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DOES THE DAMN</a:t>
            </a:r>
          </a:p>
        </p:txBody>
      </p:sp>
      <p:sp>
        <p:nvSpPr>
          <p:cNvPr id="67610" name="Rectangle 31"/>
          <p:cNvSpPr>
            <a:spLocks noChangeArrowheads="1"/>
          </p:cNvSpPr>
          <p:nvPr/>
        </p:nvSpPr>
        <p:spPr bwMode="auto">
          <a:xfrm>
            <a:off x="5003711" y="1963616"/>
            <a:ext cx="100348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THING WORK?</a:t>
            </a:r>
          </a:p>
        </p:txBody>
      </p:sp>
      <p:sp>
        <p:nvSpPr>
          <p:cNvPr id="67611" name="Rectangle 32"/>
          <p:cNvSpPr>
            <a:spLocks noChangeArrowheads="1"/>
          </p:cNvSpPr>
          <p:nvPr/>
        </p:nvSpPr>
        <p:spPr bwMode="auto">
          <a:xfrm>
            <a:off x="4756150" y="1708639"/>
            <a:ext cx="1447800" cy="422031"/>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12" name="Freeform 33"/>
          <p:cNvSpPr>
            <a:spLocks noEditPoints="1"/>
          </p:cNvSpPr>
          <p:nvPr/>
        </p:nvSpPr>
        <p:spPr bwMode="auto">
          <a:xfrm>
            <a:off x="5464175" y="1497624"/>
            <a:ext cx="76200" cy="211015"/>
          </a:xfrm>
          <a:custGeom>
            <a:avLst/>
            <a:gdLst>
              <a:gd name="T0" fmla="*/ 2147483647 w 48"/>
              <a:gd name="T1" fmla="*/ 0 h 144"/>
              <a:gd name="T2" fmla="*/ 2147483647 w 48"/>
              <a:gd name="T3" fmla="*/ 2147483647 h 144"/>
              <a:gd name="T4" fmla="*/ 2147483647 w 48"/>
              <a:gd name="T5" fmla="*/ 2147483647 h 144"/>
              <a:gd name="T6" fmla="*/ 2147483647 w 48"/>
              <a:gd name="T7" fmla="*/ 0 h 144"/>
              <a:gd name="T8" fmla="*/ 2147483647 w 48"/>
              <a:gd name="T9" fmla="*/ 0 h 144"/>
              <a:gd name="T10" fmla="*/ 2147483647 w 48"/>
              <a:gd name="T11" fmla="*/ 2147483647 h 144"/>
              <a:gd name="T12" fmla="*/ 2147483647 w 48"/>
              <a:gd name="T13" fmla="*/ 2147483647 h 144"/>
              <a:gd name="T14" fmla="*/ 0 w 48"/>
              <a:gd name="T15" fmla="*/ 2147483647 h 144"/>
              <a:gd name="T16" fmla="*/ 2147483647 w 48"/>
              <a:gd name="T17" fmla="*/ 2147483647 h 14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144"/>
              <a:gd name="T29" fmla="*/ 48 w 48"/>
              <a:gd name="T30" fmla="*/ 144 h 14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144">
                <a:moveTo>
                  <a:pt x="28" y="0"/>
                </a:moveTo>
                <a:lnTo>
                  <a:pt x="28" y="104"/>
                </a:lnTo>
                <a:lnTo>
                  <a:pt x="20" y="104"/>
                </a:lnTo>
                <a:lnTo>
                  <a:pt x="20" y="0"/>
                </a:lnTo>
                <a:lnTo>
                  <a:pt x="28" y="0"/>
                </a:lnTo>
                <a:close/>
                <a:moveTo>
                  <a:pt x="48" y="96"/>
                </a:moveTo>
                <a:lnTo>
                  <a:pt x="24" y="144"/>
                </a:lnTo>
                <a:lnTo>
                  <a:pt x="0" y="96"/>
                </a:lnTo>
                <a:lnTo>
                  <a:pt x="48" y="96"/>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13" name="Freeform 34"/>
          <p:cNvSpPr>
            <a:spLocks noEditPoints="1"/>
          </p:cNvSpPr>
          <p:nvPr/>
        </p:nvSpPr>
        <p:spPr bwMode="auto">
          <a:xfrm>
            <a:off x="6207127" y="1896208"/>
            <a:ext cx="593725" cy="427892"/>
          </a:xfrm>
          <a:custGeom>
            <a:avLst/>
            <a:gdLst>
              <a:gd name="T0" fmla="*/ 0 w 374"/>
              <a:gd name="T1" fmla="*/ 0 h 292"/>
              <a:gd name="T2" fmla="*/ 2147483647 w 374"/>
              <a:gd name="T3" fmla="*/ 0 h 292"/>
              <a:gd name="T4" fmla="*/ 2147483647 w 374"/>
              <a:gd name="T5" fmla="*/ 2147483647 h 292"/>
              <a:gd name="T6" fmla="*/ 2147483647 w 374"/>
              <a:gd name="T7" fmla="*/ 2147483647 h 292"/>
              <a:gd name="T8" fmla="*/ 2147483647 w 374"/>
              <a:gd name="T9" fmla="*/ 2147483647 h 292"/>
              <a:gd name="T10" fmla="*/ 2147483647 w 374"/>
              <a:gd name="T11" fmla="*/ 2147483647 h 292"/>
              <a:gd name="T12" fmla="*/ 0 w 374"/>
              <a:gd name="T13" fmla="*/ 2147483647 h 292"/>
              <a:gd name="T14" fmla="*/ 0 w 374"/>
              <a:gd name="T15" fmla="*/ 0 h 292"/>
              <a:gd name="T16" fmla="*/ 2147483647 w 374"/>
              <a:gd name="T17" fmla="*/ 2147483647 h 292"/>
              <a:gd name="T18" fmla="*/ 2147483647 w 374"/>
              <a:gd name="T19" fmla="*/ 2147483647 h 292"/>
              <a:gd name="T20" fmla="*/ 2147483647 w 374"/>
              <a:gd name="T21" fmla="*/ 2147483647 h 292"/>
              <a:gd name="T22" fmla="*/ 2147483647 w 374"/>
              <a:gd name="T23" fmla="*/ 2147483647 h 29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74"/>
              <a:gd name="T37" fmla="*/ 0 h 292"/>
              <a:gd name="T38" fmla="*/ 374 w 374"/>
              <a:gd name="T39" fmla="*/ 292 h 29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74" h="292">
                <a:moveTo>
                  <a:pt x="0" y="0"/>
                </a:moveTo>
                <a:lnTo>
                  <a:pt x="354" y="0"/>
                </a:lnTo>
                <a:lnTo>
                  <a:pt x="354" y="252"/>
                </a:lnTo>
                <a:lnTo>
                  <a:pt x="346" y="252"/>
                </a:lnTo>
                <a:lnTo>
                  <a:pt x="346" y="4"/>
                </a:lnTo>
                <a:lnTo>
                  <a:pt x="350" y="8"/>
                </a:lnTo>
                <a:lnTo>
                  <a:pt x="0" y="8"/>
                </a:lnTo>
                <a:lnTo>
                  <a:pt x="0" y="0"/>
                </a:lnTo>
                <a:close/>
                <a:moveTo>
                  <a:pt x="374" y="244"/>
                </a:moveTo>
                <a:lnTo>
                  <a:pt x="350" y="292"/>
                </a:lnTo>
                <a:lnTo>
                  <a:pt x="326" y="244"/>
                </a:lnTo>
                <a:lnTo>
                  <a:pt x="374" y="244"/>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14" name="Freeform 35"/>
          <p:cNvSpPr>
            <a:spLocks noEditPoints="1"/>
          </p:cNvSpPr>
          <p:nvPr/>
        </p:nvSpPr>
        <p:spPr bwMode="auto">
          <a:xfrm>
            <a:off x="7407275" y="2587869"/>
            <a:ext cx="533400" cy="70338"/>
          </a:xfrm>
          <a:custGeom>
            <a:avLst/>
            <a:gdLst>
              <a:gd name="T0" fmla="*/ 0 w 336"/>
              <a:gd name="T1" fmla="*/ 2147483647 h 48"/>
              <a:gd name="T2" fmla="*/ 2147483647 w 336"/>
              <a:gd name="T3" fmla="*/ 2147483647 h 48"/>
              <a:gd name="T4" fmla="*/ 2147483647 w 336"/>
              <a:gd name="T5" fmla="*/ 2147483647 h 48"/>
              <a:gd name="T6" fmla="*/ 0 w 336"/>
              <a:gd name="T7" fmla="*/ 2147483647 h 48"/>
              <a:gd name="T8" fmla="*/ 0 w 336"/>
              <a:gd name="T9" fmla="*/ 2147483647 h 48"/>
              <a:gd name="T10" fmla="*/ 2147483647 w 336"/>
              <a:gd name="T11" fmla="*/ 0 h 48"/>
              <a:gd name="T12" fmla="*/ 2147483647 w 336"/>
              <a:gd name="T13" fmla="*/ 2147483647 h 48"/>
              <a:gd name="T14" fmla="*/ 2147483647 w 336"/>
              <a:gd name="T15" fmla="*/ 2147483647 h 48"/>
              <a:gd name="T16" fmla="*/ 2147483647 w 336"/>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36"/>
              <a:gd name="T28" fmla="*/ 0 h 48"/>
              <a:gd name="T29" fmla="*/ 336 w 336"/>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36" h="48">
                <a:moveTo>
                  <a:pt x="0" y="20"/>
                </a:moveTo>
                <a:lnTo>
                  <a:pt x="296" y="20"/>
                </a:lnTo>
                <a:lnTo>
                  <a:pt x="296" y="28"/>
                </a:lnTo>
                <a:lnTo>
                  <a:pt x="0" y="28"/>
                </a:lnTo>
                <a:lnTo>
                  <a:pt x="0" y="20"/>
                </a:lnTo>
                <a:close/>
                <a:moveTo>
                  <a:pt x="288" y="0"/>
                </a:moveTo>
                <a:lnTo>
                  <a:pt x="336" y="24"/>
                </a:lnTo>
                <a:lnTo>
                  <a:pt x="288" y="48"/>
                </a:lnTo>
                <a:lnTo>
                  <a:pt x="288"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15" name="Rectangle 36"/>
          <p:cNvSpPr>
            <a:spLocks noChangeArrowheads="1"/>
          </p:cNvSpPr>
          <p:nvPr/>
        </p:nvSpPr>
        <p:spPr bwMode="auto">
          <a:xfrm>
            <a:off x="2386073" y="1783374"/>
            <a:ext cx="31579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DON</a:t>
            </a:r>
          </a:p>
        </p:txBody>
      </p:sp>
      <p:sp>
        <p:nvSpPr>
          <p:cNvPr id="67616" name="Rectangle 37"/>
          <p:cNvSpPr>
            <a:spLocks noChangeArrowheads="1"/>
          </p:cNvSpPr>
          <p:nvPr/>
        </p:nvSpPr>
        <p:spPr bwMode="auto">
          <a:xfrm>
            <a:off x="2694448" y="1783374"/>
            <a:ext cx="7053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617" name="Rectangle 38"/>
          <p:cNvSpPr>
            <a:spLocks noChangeArrowheads="1"/>
          </p:cNvSpPr>
          <p:nvPr/>
        </p:nvSpPr>
        <p:spPr bwMode="auto">
          <a:xfrm>
            <a:off x="2764463" y="1783374"/>
            <a:ext cx="52899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T MESS</a:t>
            </a:r>
          </a:p>
        </p:txBody>
      </p:sp>
      <p:sp>
        <p:nvSpPr>
          <p:cNvPr id="67618" name="Rectangle 39"/>
          <p:cNvSpPr>
            <a:spLocks noChangeArrowheads="1"/>
          </p:cNvSpPr>
          <p:nvPr/>
        </p:nvSpPr>
        <p:spPr bwMode="auto">
          <a:xfrm>
            <a:off x="2580293" y="1951892"/>
            <a:ext cx="530594"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WITH IT</a:t>
            </a:r>
          </a:p>
        </p:txBody>
      </p:sp>
      <p:sp>
        <p:nvSpPr>
          <p:cNvPr id="67619" name="Rectangle 40"/>
          <p:cNvSpPr>
            <a:spLocks noChangeArrowheads="1"/>
          </p:cNvSpPr>
          <p:nvPr/>
        </p:nvSpPr>
        <p:spPr bwMode="auto">
          <a:xfrm>
            <a:off x="2301875" y="1638300"/>
            <a:ext cx="1066800" cy="562708"/>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0" name="Freeform 41"/>
          <p:cNvSpPr>
            <a:spLocks noEditPoints="1"/>
          </p:cNvSpPr>
          <p:nvPr/>
        </p:nvSpPr>
        <p:spPr bwMode="auto">
          <a:xfrm>
            <a:off x="3368675" y="1884485"/>
            <a:ext cx="1371600" cy="70338"/>
          </a:xfrm>
          <a:custGeom>
            <a:avLst/>
            <a:gdLst>
              <a:gd name="T0" fmla="*/ 2147483647 w 864"/>
              <a:gd name="T1" fmla="*/ 2147483647 h 48"/>
              <a:gd name="T2" fmla="*/ 2147483647 w 864"/>
              <a:gd name="T3" fmla="*/ 2147483647 h 48"/>
              <a:gd name="T4" fmla="*/ 2147483647 w 864"/>
              <a:gd name="T5" fmla="*/ 2147483647 h 48"/>
              <a:gd name="T6" fmla="*/ 2147483647 w 864"/>
              <a:gd name="T7" fmla="*/ 2147483647 h 48"/>
              <a:gd name="T8" fmla="*/ 2147483647 w 864"/>
              <a:gd name="T9" fmla="*/ 2147483647 h 48"/>
              <a:gd name="T10" fmla="*/ 2147483647 w 864"/>
              <a:gd name="T11" fmla="*/ 2147483647 h 48"/>
              <a:gd name="T12" fmla="*/ 0 w 864"/>
              <a:gd name="T13" fmla="*/ 2147483647 h 48"/>
              <a:gd name="T14" fmla="*/ 2147483647 w 864"/>
              <a:gd name="T15" fmla="*/ 0 h 48"/>
              <a:gd name="T16" fmla="*/ 2147483647 w 864"/>
              <a:gd name="T17" fmla="*/ 2147483647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64"/>
              <a:gd name="T28" fmla="*/ 0 h 48"/>
              <a:gd name="T29" fmla="*/ 864 w 864"/>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64" h="48">
                <a:moveTo>
                  <a:pt x="864" y="28"/>
                </a:moveTo>
                <a:lnTo>
                  <a:pt x="40" y="28"/>
                </a:lnTo>
                <a:lnTo>
                  <a:pt x="40" y="20"/>
                </a:lnTo>
                <a:lnTo>
                  <a:pt x="864" y="20"/>
                </a:lnTo>
                <a:lnTo>
                  <a:pt x="864" y="28"/>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1" name="Rectangle 42"/>
          <p:cNvSpPr>
            <a:spLocks noChangeArrowheads="1"/>
          </p:cNvSpPr>
          <p:nvPr/>
        </p:nvSpPr>
        <p:spPr bwMode="auto">
          <a:xfrm>
            <a:off x="4420852" y="2463313"/>
            <a:ext cx="727764"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YOU IDIOT</a:t>
            </a:r>
          </a:p>
        </p:txBody>
      </p:sp>
      <p:sp>
        <p:nvSpPr>
          <p:cNvPr id="67622" name="Rectangle 43"/>
          <p:cNvSpPr>
            <a:spLocks noChangeArrowheads="1"/>
          </p:cNvSpPr>
          <p:nvPr/>
        </p:nvSpPr>
        <p:spPr bwMode="auto">
          <a:xfrm>
            <a:off x="4340225" y="2412023"/>
            <a:ext cx="914400" cy="281354"/>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3" name="Freeform 44"/>
          <p:cNvSpPr>
            <a:spLocks noEditPoints="1"/>
          </p:cNvSpPr>
          <p:nvPr/>
        </p:nvSpPr>
        <p:spPr bwMode="auto">
          <a:xfrm>
            <a:off x="5273675" y="2517531"/>
            <a:ext cx="838200" cy="70338"/>
          </a:xfrm>
          <a:custGeom>
            <a:avLst/>
            <a:gdLst>
              <a:gd name="T0" fmla="*/ 2147483647 w 528"/>
              <a:gd name="T1" fmla="*/ 2147483647 h 48"/>
              <a:gd name="T2" fmla="*/ 2147483647 w 528"/>
              <a:gd name="T3" fmla="*/ 2147483647 h 48"/>
              <a:gd name="T4" fmla="*/ 2147483647 w 528"/>
              <a:gd name="T5" fmla="*/ 2147483647 h 48"/>
              <a:gd name="T6" fmla="*/ 2147483647 w 528"/>
              <a:gd name="T7" fmla="*/ 2147483647 h 48"/>
              <a:gd name="T8" fmla="*/ 2147483647 w 528"/>
              <a:gd name="T9" fmla="*/ 2147483647 h 48"/>
              <a:gd name="T10" fmla="*/ 2147483647 w 528"/>
              <a:gd name="T11" fmla="*/ 2147483647 h 48"/>
              <a:gd name="T12" fmla="*/ 0 w 528"/>
              <a:gd name="T13" fmla="*/ 2147483647 h 48"/>
              <a:gd name="T14" fmla="*/ 2147483647 w 528"/>
              <a:gd name="T15" fmla="*/ 0 h 48"/>
              <a:gd name="T16" fmla="*/ 2147483647 w 528"/>
              <a:gd name="T17" fmla="*/ 2147483647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8"/>
              <a:gd name="T28" fmla="*/ 0 h 48"/>
              <a:gd name="T29" fmla="*/ 528 w 528"/>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8" h="48">
                <a:moveTo>
                  <a:pt x="528" y="28"/>
                </a:moveTo>
                <a:lnTo>
                  <a:pt x="40" y="28"/>
                </a:lnTo>
                <a:lnTo>
                  <a:pt x="40" y="20"/>
                </a:lnTo>
                <a:lnTo>
                  <a:pt x="528" y="20"/>
                </a:lnTo>
                <a:lnTo>
                  <a:pt x="528" y="28"/>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4" name="Rectangle 45"/>
          <p:cNvSpPr>
            <a:spLocks noChangeArrowheads="1"/>
          </p:cNvSpPr>
          <p:nvPr/>
        </p:nvSpPr>
        <p:spPr bwMode="auto">
          <a:xfrm>
            <a:off x="3387788" y="3030416"/>
            <a:ext cx="113653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DOES ANYBODY</a:t>
            </a:r>
          </a:p>
        </p:txBody>
      </p:sp>
      <p:sp>
        <p:nvSpPr>
          <p:cNvPr id="67625" name="Rectangle 46"/>
          <p:cNvSpPr>
            <a:spLocks noChangeArrowheads="1"/>
          </p:cNvSpPr>
          <p:nvPr/>
        </p:nvSpPr>
        <p:spPr bwMode="auto">
          <a:xfrm>
            <a:off x="3244295" y="3198936"/>
            <a:ext cx="1429879"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KNOW YOU MESSED</a:t>
            </a:r>
          </a:p>
        </p:txBody>
      </p:sp>
      <p:sp>
        <p:nvSpPr>
          <p:cNvPr id="67626" name="Rectangle 47"/>
          <p:cNvSpPr>
            <a:spLocks noChangeArrowheads="1"/>
          </p:cNvSpPr>
          <p:nvPr/>
        </p:nvSpPr>
        <p:spPr bwMode="auto">
          <a:xfrm>
            <a:off x="3654662" y="3367455"/>
            <a:ext cx="60914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WITH IT?</a:t>
            </a:r>
          </a:p>
        </p:txBody>
      </p:sp>
      <p:sp>
        <p:nvSpPr>
          <p:cNvPr id="67627" name="Rectangle 48"/>
          <p:cNvSpPr>
            <a:spLocks noChangeArrowheads="1"/>
          </p:cNvSpPr>
          <p:nvPr/>
        </p:nvSpPr>
        <p:spPr bwMode="auto">
          <a:xfrm>
            <a:off x="2987675" y="2904393"/>
            <a:ext cx="1752600" cy="703385"/>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28" name="Freeform 49"/>
          <p:cNvSpPr>
            <a:spLocks noEditPoints="1"/>
          </p:cNvSpPr>
          <p:nvPr/>
        </p:nvSpPr>
        <p:spPr bwMode="auto">
          <a:xfrm>
            <a:off x="3825879" y="2546838"/>
            <a:ext cx="514350" cy="357554"/>
          </a:xfrm>
          <a:custGeom>
            <a:avLst/>
            <a:gdLst>
              <a:gd name="T0" fmla="*/ 2147483647 w 324"/>
              <a:gd name="T1" fmla="*/ 2147483647 h 244"/>
              <a:gd name="T2" fmla="*/ 2147483647 w 324"/>
              <a:gd name="T3" fmla="*/ 2147483647 h 244"/>
              <a:gd name="T4" fmla="*/ 2147483647 w 324"/>
              <a:gd name="T5" fmla="*/ 2147483647 h 244"/>
              <a:gd name="T6" fmla="*/ 2147483647 w 324"/>
              <a:gd name="T7" fmla="*/ 2147483647 h 244"/>
              <a:gd name="T8" fmla="*/ 2147483647 w 324"/>
              <a:gd name="T9" fmla="*/ 2147483647 h 244"/>
              <a:gd name="T10" fmla="*/ 2147483647 w 324"/>
              <a:gd name="T11" fmla="*/ 0 h 244"/>
              <a:gd name="T12" fmla="*/ 2147483647 w 324"/>
              <a:gd name="T13" fmla="*/ 0 h 244"/>
              <a:gd name="T14" fmla="*/ 2147483647 w 324"/>
              <a:gd name="T15" fmla="*/ 2147483647 h 244"/>
              <a:gd name="T16" fmla="*/ 2147483647 w 324"/>
              <a:gd name="T17" fmla="*/ 2147483647 h 244"/>
              <a:gd name="T18" fmla="*/ 2147483647 w 324"/>
              <a:gd name="T19" fmla="*/ 2147483647 h 244"/>
              <a:gd name="T20" fmla="*/ 0 w 324"/>
              <a:gd name="T21" fmla="*/ 2147483647 h 244"/>
              <a:gd name="T22" fmla="*/ 2147483647 w 324"/>
              <a:gd name="T23" fmla="*/ 2147483647 h 24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24"/>
              <a:gd name="T37" fmla="*/ 0 h 244"/>
              <a:gd name="T38" fmla="*/ 324 w 324"/>
              <a:gd name="T39" fmla="*/ 244 h 24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24" h="244">
                <a:moveTo>
                  <a:pt x="324" y="8"/>
                </a:moveTo>
                <a:lnTo>
                  <a:pt x="24" y="8"/>
                </a:lnTo>
                <a:lnTo>
                  <a:pt x="28" y="4"/>
                </a:lnTo>
                <a:lnTo>
                  <a:pt x="28" y="204"/>
                </a:lnTo>
                <a:lnTo>
                  <a:pt x="20" y="204"/>
                </a:lnTo>
                <a:lnTo>
                  <a:pt x="20" y="0"/>
                </a:lnTo>
                <a:lnTo>
                  <a:pt x="324" y="0"/>
                </a:lnTo>
                <a:lnTo>
                  <a:pt x="324" y="8"/>
                </a:lnTo>
                <a:close/>
                <a:moveTo>
                  <a:pt x="48" y="196"/>
                </a:moveTo>
                <a:lnTo>
                  <a:pt x="24" y="244"/>
                </a:lnTo>
                <a:lnTo>
                  <a:pt x="0" y="196"/>
                </a:lnTo>
                <a:lnTo>
                  <a:pt x="48" y="196"/>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grpSp>
        <p:nvGrpSpPr>
          <p:cNvPr id="67629" name="Group 52"/>
          <p:cNvGrpSpPr>
            <a:grpSpLocks/>
          </p:cNvGrpSpPr>
          <p:nvPr/>
        </p:nvGrpSpPr>
        <p:grpSpPr bwMode="auto">
          <a:xfrm>
            <a:off x="2009775" y="4029808"/>
            <a:ext cx="762000" cy="281354"/>
            <a:chOff x="306" y="2570"/>
            <a:chExt cx="480" cy="192"/>
          </a:xfrm>
        </p:grpSpPr>
        <p:sp>
          <p:nvSpPr>
            <p:cNvPr id="67706" name="Rectangle 50"/>
            <p:cNvSpPr>
              <a:spLocks noChangeArrowheads="1"/>
            </p:cNvSpPr>
            <p:nvPr/>
          </p:nvSpPr>
          <p:spPr bwMode="gray">
            <a:xfrm>
              <a:off x="306" y="2570"/>
              <a:ext cx="480" cy="192"/>
            </a:xfrm>
            <a:prstGeom prst="rect">
              <a:avLst/>
            </a:prstGeom>
            <a:solidFill>
              <a:srgbClr val="99000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pPr algn="ctr"/>
              <a:endParaRPr lang="en-US" sz="1108">
                <a:solidFill>
                  <a:srgbClr val="000000"/>
                </a:solidFill>
                <a:latin typeface="Arial" charset="0"/>
                <a:ea typeface="ＭＳ Ｐゴシック" charset="0"/>
                <a:cs typeface="ＭＳ Ｐゴシック" charset="0"/>
              </a:endParaRPr>
            </a:p>
          </p:txBody>
        </p:sp>
        <p:sp>
          <p:nvSpPr>
            <p:cNvPr id="67707" name="Rectangle 51"/>
            <p:cNvSpPr>
              <a:spLocks noChangeArrowheads="1"/>
            </p:cNvSpPr>
            <p:nvPr/>
          </p:nvSpPr>
          <p:spPr bwMode="gray">
            <a:xfrm>
              <a:off x="306" y="2570"/>
              <a:ext cx="480" cy="192"/>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a:lstStyle/>
            <a:p>
              <a:pPr algn="ctr"/>
              <a:endParaRPr lang="en-US" sz="1108">
                <a:solidFill>
                  <a:srgbClr val="000000"/>
                </a:solidFill>
                <a:latin typeface="Arial" charset="0"/>
                <a:ea typeface="ＭＳ Ｐゴシック" charset="0"/>
                <a:cs typeface="ＭＳ Ｐゴシック" charset="0"/>
              </a:endParaRPr>
            </a:p>
          </p:txBody>
        </p:sp>
      </p:grpSp>
      <p:sp>
        <p:nvSpPr>
          <p:cNvPr id="67630" name="Rectangle 54"/>
          <p:cNvSpPr>
            <a:spLocks noChangeArrowheads="1"/>
          </p:cNvSpPr>
          <p:nvPr/>
        </p:nvSpPr>
        <p:spPr bwMode="auto">
          <a:xfrm>
            <a:off x="5457986" y="5499590"/>
            <a:ext cx="623569"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THE END</a:t>
            </a:r>
          </a:p>
        </p:txBody>
      </p:sp>
      <p:sp>
        <p:nvSpPr>
          <p:cNvPr id="67631" name="Rectangle 55"/>
          <p:cNvSpPr>
            <a:spLocks noChangeArrowheads="1"/>
          </p:cNvSpPr>
          <p:nvPr/>
        </p:nvSpPr>
        <p:spPr bwMode="auto">
          <a:xfrm>
            <a:off x="5349875" y="5436577"/>
            <a:ext cx="838200" cy="281354"/>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2" name="Freeform 56"/>
          <p:cNvSpPr>
            <a:spLocks noEditPoints="1"/>
          </p:cNvSpPr>
          <p:nvPr/>
        </p:nvSpPr>
        <p:spPr bwMode="auto">
          <a:xfrm>
            <a:off x="1806576" y="5542085"/>
            <a:ext cx="3543300" cy="70338"/>
          </a:xfrm>
          <a:custGeom>
            <a:avLst/>
            <a:gdLst>
              <a:gd name="T0" fmla="*/ 0 w 2208"/>
              <a:gd name="T1" fmla="*/ 2147483647 h 48"/>
              <a:gd name="T2" fmla="*/ 2147483647 w 2208"/>
              <a:gd name="T3" fmla="*/ 2147483647 h 48"/>
              <a:gd name="T4" fmla="*/ 2147483647 w 2208"/>
              <a:gd name="T5" fmla="*/ 2147483647 h 48"/>
              <a:gd name="T6" fmla="*/ 0 w 2208"/>
              <a:gd name="T7" fmla="*/ 2147483647 h 48"/>
              <a:gd name="T8" fmla="*/ 0 w 2208"/>
              <a:gd name="T9" fmla="*/ 2147483647 h 48"/>
              <a:gd name="T10" fmla="*/ 2147483647 w 2208"/>
              <a:gd name="T11" fmla="*/ 0 h 48"/>
              <a:gd name="T12" fmla="*/ 2147483647 w 2208"/>
              <a:gd name="T13" fmla="*/ 2147483647 h 48"/>
              <a:gd name="T14" fmla="*/ 2147483647 w 2208"/>
              <a:gd name="T15" fmla="*/ 2147483647 h 48"/>
              <a:gd name="T16" fmla="*/ 2147483647 w 2208"/>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208"/>
              <a:gd name="T28" fmla="*/ 0 h 48"/>
              <a:gd name="T29" fmla="*/ 2208 w 2208"/>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208" h="48">
                <a:moveTo>
                  <a:pt x="0" y="20"/>
                </a:moveTo>
                <a:lnTo>
                  <a:pt x="2168" y="20"/>
                </a:lnTo>
                <a:lnTo>
                  <a:pt x="2168" y="28"/>
                </a:lnTo>
                <a:lnTo>
                  <a:pt x="0" y="28"/>
                </a:lnTo>
                <a:lnTo>
                  <a:pt x="0" y="20"/>
                </a:lnTo>
                <a:close/>
                <a:moveTo>
                  <a:pt x="2160" y="0"/>
                </a:moveTo>
                <a:lnTo>
                  <a:pt x="2208" y="24"/>
                </a:lnTo>
                <a:lnTo>
                  <a:pt x="2160" y="48"/>
                </a:lnTo>
                <a:lnTo>
                  <a:pt x="2160"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3" name="Freeform 57"/>
          <p:cNvSpPr>
            <a:spLocks/>
          </p:cNvSpPr>
          <p:nvPr/>
        </p:nvSpPr>
        <p:spPr bwMode="auto">
          <a:xfrm>
            <a:off x="1812925" y="1919654"/>
            <a:ext cx="495300" cy="3657600"/>
          </a:xfrm>
          <a:custGeom>
            <a:avLst/>
            <a:gdLst>
              <a:gd name="T0" fmla="*/ 2147483647 w 312"/>
              <a:gd name="T1" fmla="*/ 0 h 2496"/>
              <a:gd name="T2" fmla="*/ 0 w 312"/>
              <a:gd name="T3" fmla="*/ 0 h 2496"/>
              <a:gd name="T4" fmla="*/ 0 w 312"/>
              <a:gd name="T5" fmla="*/ 2147483647 h 2496"/>
              <a:gd name="T6" fmla="*/ 0 60000 65536"/>
              <a:gd name="T7" fmla="*/ 0 60000 65536"/>
              <a:gd name="T8" fmla="*/ 0 60000 65536"/>
              <a:gd name="T9" fmla="*/ 0 w 312"/>
              <a:gd name="T10" fmla="*/ 0 h 2496"/>
              <a:gd name="T11" fmla="*/ 312 w 312"/>
              <a:gd name="T12" fmla="*/ 2496 h 2496"/>
            </a:gdLst>
            <a:ahLst/>
            <a:cxnLst>
              <a:cxn ang="T6">
                <a:pos x="T0" y="T1"/>
              </a:cxn>
              <a:cxn ang="T7">
                <a:pos x="T2" y="T3"/>
              </a:cxn>
              <a:cxn ang="T8">
                <a:pos x="T4" y="T5"/>
              </a:cxn>
            </a:cxnLst>
            <a:rect l="T9" t="T10" r="T11" b="T12"/>
            <a:pathLst>
              <a:path w="312" h="2496">
                <a:moveTo>
                  <a:pt x="312" y="0"/>
                </a:moveTo>
                <a:lnTo>
                  <a:pt x="0" y="0"/>
                </a:lnTo>
                <a:lnTo>
                  <a:pt x="0" y="2496"/>
                </a:lnTo>
              </a:path>
            </a:pathLst>
          </a:custGeom>
          <a:noFill/>
          <a:ln w="12700">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4" name="Freeform 58"/>
          <p:cNvSpPr>
            <a:spLocks noEditPoints="1"/>
          </p:cNvSpPr>
          <p:nvPr/>
        </p:nvSpPr>
        <p:spPr bwMode="auto">
          <a:xfrm>
            <a:off x="2339975" y="4311162"/>
            <a:ext cx="76200" cy="1266092"/>
          </a:xfrm>
          <a:custGeom>
            <a:avLst/>
            <a:gdLst>
              <a:gd name="T0" fmla="*/ 2147483647 w 48"/>
              <a:gd name="T1" fmla="*/ 0 h 864"/>
              <a:gd name="T2" fmla="*/ 2147483647 w 48"/>
              <a:gd name="T3" fmla="*/ 2147483647 h 864"/>
              <a:gd name="T4" fmla="*/ 2147483647 w 48"/>
              <a:gd name="T5" fmla="*/ 2147483647 h 864"/>
              <a:gd name="T6" fmla="*/ 2147483647 w 48"/>
              <a:gd name="T7" fmla="*/ 0 h 864"/>
              <a:gd name="T8" fmla="*/ 2147483647 w 48"/>
              <a:gd name="T9" fmla="*/ 0 h 864"/>
              <a:gd name="T10" fmla="*/ 2147483647 w 48"/>
              <a:gd name="T11" fmla="*/ 2147483647 h 864"/>
              <a:gd name="T12" fmla="*/ 2147483647 w 48"/>
              <a:gd name="T13" fmla="*/ 2147483647 h 864"/>
              <a:gd name="T14" fmla="*/ 0 w 48"/>
              <a:gd name="T15" fmla="*/ 2147483647 h 864"/>
              <a:gd name="T16" fmla="*/ 2147483647 w 48"/>
              <a:gd name="T17" fmla="*/ 2147483647 h 86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864"/>
              <a:gd name="T29" fmla="*/ 48 w 48"/>
              <a:gd name="T30" fmla="*/ 864 h 86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864">
                <a:moveTo>
                  <a:pt x="28" y="0"/>
                </a:moveTo>
                <a:lnTo>
                  <a:pt x="28" y="824"/>
                </a:lnTo>
                <a:lnTo>
                  <a:pt x="20" y="824"/>
                </a:lnTo>
                <a:lnTo>
                  <a:pt x="20" y="0"/>
                </a:lnTo>
                <a:lnTo>
                  <a:pt x="28" y="0"/>
                </a:lnTo>
                <a:close/>
                <a:moveTo>
                  <a:pt x="48" y="816"/>
                </a:moveTo>
                <a:lnTo>
                  <a:pt x="24" y="864"/>
                </a:lnTo>
                <a:lnTo>
                  <a:pt x="0" y="816"/>
                </a:lnTo>
                <a:lnTo>
                  <a:pt x="48" y="816"/>
                </a:lnTo>
                <a:close/>
              </a:path>
            </a:pathLst>
          </a:custGeom>
          <a:solidFill>
            <a:srgbClr val="000000"/>
          </a:solidFill>
          <a:ln w="6350">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5" name="Rectangle 59"/>
          <p:cNvSpPr>
            <a:spLocks noChangeArrowheads="1"/>
          </p:cNvSpPr>
          <p:nvPr/>
        </p:nvSpPr>
        <p:spPr bwMode="auto">
          <a:xfrm>
            <a:off x="5602231" y="4929555"/>
            <a:ext cx="339838"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QUIT</a:t>
            </a:r>
          </a:p>
        </p:txBody>
      </p:sp>
      <p:sp>
        <p:nvSpPr>
          <p:cNvPr id="67636" name="Rectangle 60"/>
          <p:cNvSpPr>
            <a:spLocks noChangeArrowheads="1"/>
          </p:cNvSpPr>
          <p:nvPr/>
        </p:nvSpPr>
        <p:spPr bwMode="auto">
          <a:xfrm>
            <a:off x="5349875" y="4873869"/>
            <a:ext cx="838200" cy="281354"/>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7" name="Freeform 61"/>
          <p:cNvSpPr>
            <a:spLocks noEditPoints="1"/>
          </p:cNvSpPr>
          <p:nvPr/>
        </p:nvSpPr>
        <p:spPr bwMode="auto">
          <a:xfrm>
            <a:off x="5692775" y="5155223"/>
            <a:ext cx="76200" cy="281354"/>
          </a:xfrm>
          <a:custGeom>
            <a:avLst/>
            <a:gdLst>
              <a:gd name="T0" fmla="*/ 2147483647 w 48"/>
              <a:gd name="T1" fmla="*/ 0 h 192"/>
              <a:gd name="T2" fmla="*/ 2147483647 w 48"/>
              <a:gd name="T3" fmla="*/ 2147483647 h 192"/>
              <a:gd name="T4" fmla="*/ 2147483647 w 48"/>
              <a:gd name="T5" fmla="*/ 2147483647 h 192"/>
              <a:gd name="T6" fmla="*/ 2147483647 w 48"/>
              <a:gd name="T7" fmla="*/ 0 h 192"/>
              <a:gd name="T8" fmla="*/ 2147483647 w 48"/>
              <a:gd name="T9" fmla="*/ 0 h 192"/>
              <a:gd name="T10" fmla="*/ 2147483647 w 48"/>
              <a:gd name="T11" fmla="*/ 2147483647 h 192"/>
              <a:gd name="T12" fmla="*/ 2147483647 w 48"/>
              <a:gd name="T13" fmla="*/ 2147483647 h 192"/>
              <a:gd name="T14" fmla="*/ 0 w 48"/>
              <a:gd name="T15" fmla="*/ 2147483647 h 192"/>
              <a:gd name="T16" fmla="*/ 2147483647 w 48"/>
              <a:gd name="T17" fmla="*/ 2147483647 h 19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192"/>
              <a:gd name="T29" fmla="*/ 48 w 48"/>
              <a:gd name="T30" fmla="*/ 192 h 19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192">
                <a:moveTo>
                  <a:pt x="28" y="0"/>
                </a:moveTo>
                <a:lnTo>
                  <a:pt x="28" y="152"/>
                </a:lnTo>
                <a:lnTo>
                  <a:pt x="20" y="152"/>
                </a:lnTo>
                <a:lnTo>
                  <a:pt x="20" y="0"/>
                </a:lnTo>
                <a:lnTo>
                  <a:pt x="28" y="0"/>
                </a:lnTo>
                <a:close/>
                <a:moveTo>
                  <a:pt x="48" y="144"/>
                </a:moveTo>
                <a:lnTo>
                  <a:pt x="24" y="192"/>
                </a:lnTo>
                <a:lnTo>
                  <a:pt x="0" y="144"/>
                </a:lnTo>
                <a:lnTo>
                  <a:pt x="48" y="144"/>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38" name="Rectangle 62"/>
          <p:cNvSpPr>
            <a:spLocks noChangeArrowheads="1"/>
          </p:cNvSpPr>
          <p:nvPr/>
        </p:nvSpPr>
        <p:spPr bwMode="auto">
          <a:xfrm>
            <a:off x="5304605" y="4015154"/>
            <a:ext cx="115416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CAN IT BE FIXED</a:t>
            </a:r>
          </a:p>
        </p:txBody>
      </p:sp>
      <p:sp>
        <p:nvSpPr>
          <p:cNvPr id="67639" name="Rectangle 63"/>
          <p:cNvSpPr>
            <a:spLocks noChangeArrowheads="1"/>
          </p:cNvSpPr>
          <p:nvPr/>
        </p:nvSpPr>
        <p:spPr bwMode="auto">
          <a:xfrm>
            <a:off x="5148309" y="4183674"/>
            <a:ext cx="146835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BEFORE YOUR BOSS</a:t>
            </a:r>
          </a:p>
        </p:txBody>
      </p:sp>
      <p:sp>
        <p:nvSpPr>
          <p:cNvPr id="67640" name="Rectangle 64"/>
          <p:cNvSpPr>
            <a:spLocks noChangeArrowheads="1"/>
          </p:cNvSpPr>
          <p:nvPr/>
        </p:nvSpPr>
        <p:spPr bwMode="auto">
          <a:xfrm>
            <a:off x="5460095" y="4352193"/>
            <a:ext cx="84478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FINDS OUT?</a:t>
            </a:r>
          </a:p>
        </p:txBody>
      </p:sp>
      <p:sp>
        <p:nvSpPr>
          <p:cNvPr id="67641" name="Rectangle 65"/>
          <p:cNvSpPr>
            <a:spLocks noChangeArrowheads="1"/>
          </p:cNvSpPr>
          <p:nvPr/>
        </p:nvSpPr>
        <p:spPr bwMode="auto">
          <a:xfrm>
            <a:off x="4949825" y="3889132"/>
            <a:ext cx="1752600" cy="703385"/>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42" name="Rectangle 66"/>
          <p:cNvSpPr>
            <a:spLocks noChangeArrowheads="1"/>
          </p:cNvSpPr>
          <p:nvPr/>
        </p:nvSpPr>
        <p:spPr bwMode="auto">
          <a:xfrm>
            <a:off x="3484739" y="4819651"/>
            <a:ext cx="126638"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IT</a:t>
            </a:r>
          </a:p>
        </p:txBody>
      </p:sp>
      <p:sp>
        <p:nvSpPr>
          <p:cNvPr id="67643" name="Rectangle 67"/>
          <p:cNvSpPr>
            <a:spLocks noChangeArrowheads="1"/>
          </p:cNvSpPr>
          <p:nvPr/>
        </p:nvSpPr>
        <p:spPr bwMode="auto">
          <a:xfrm>
            <a:off x="3597736" y="4819651"/>
            <a:ext cx="7053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644" name="Rectangle 68"/>
          <p:cNvSpPr>
            <a:spLocks noChangeArrowheads="1"/>
          </p:cNvSpPr>
          <p:nvPr/>
        </p:nvSpPr>
        <p:spPr bwMode="auto">
          <a:xfrm>
            <a:off x="3689899" y="4819651"/>
            <a:ext cx="54502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S YOUR</a:t>
            </a:r>
          </a:p>
        </p:txBody>
      </p:sp>
      <p:sp>
        <p:nvSpPr>
          <p:cNvPr id="67645" name="Rectangle 71"/>
          <p:cNvSpPr>
            <a:spLocks noChangeArrowheads="1"/>
          </p:cNvSpPr>
          <p:nvPr/>
        </p:nvSpPr>
        <p:spPr bwMode="auto">
          <a:xfrm>
            <a:off x="3506865" y="4988170"/>
            <a:ext cx="804708"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LUCKY DAY</a:t>
            </a:r>
          </a:p>
        </p:txBody>
      </p:sp>
      <p:sp>
        <p:nvSpPr>
          <p:cNvPr id="67646" name="Rectangle 72"/>
          <p:cNvSpPr>
            <a:spLocks noChangeArrowheads="1"/>
          </p:cNvSpPr>
          <p:nvPr/>
        </p:nvSpPr>
        <p:spPr bwMode="auto">
          <a:xfrm>
            <a:off x="3368675" y="4733193"/>
            <a:ext cx="10668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47" name="Freeform 73"/>
          <p:cNvSpPr>
            <a:spLocks noEditPoints="1"/>
          </p:cNvSpPr>
          <p:nvPr/>
        </p:nvSpPr>
        <p:spPr bwMode="auto">
          <a:xfrm>
            <a:off x="3863975" y="5225562"/>
            <a:ext cx="76200" cy="351692"/>
          </a:xfrm>
          <a:custGeom>
            <a:avLst/>
            <a:gdLst>
              <a:gd name="T0" fmla="*/ 2147483647 w 48"/>
              <a:gd name="T1" fmla="*/ 0 h 240"/>
              <a:gd name="T2" fmla="*/ 2147483647 w 48"/>
              <a:gd name="T3" fmla="*/ 2147483647 h 240"/>
              <a:gd name="T4" fmla="*/ 2147483647 w 48"/>
              <a:gd name="T5" fmla="*/ 2147483647 h 240"/>
              <a:gd name="T6" fmla="*/ 2147483647 w 48"/>
              <a:gd name="T7" fmla="*/ 0 h 240"/>
              <a:gd name="T8" fmla="*/ 2147483647 w 48"/>
              <a:gd name="T9" fmla="*/ 0 h 240"/>
              <a:gd name="T10" fmla="*/ 2147483647 w 48"/>
              <a:gd name="T11" fmla="*/ 2147483647 h 240"/>
              <a:gd name="T12" fmla="*/ 2147483647 w 48"/>
              <a:gd name="T13" fmla="*/ 2147483647 h 240"/>
              <a:gd name="T14" fmla="*/ 0 w 48"/>
              <a:gd name="T15" fmla="*/ 2147483647 h 240"/>
              <a:gd name="T16" fmla="*/ 2147483647 w 48"/>
              <a:gd name="T17" fmla="*/ 2147483647 h 2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240"/>
              <a:gd name="T29" fmla="*/ 48 w 48"/>
              <a:gd name="T30" fmla="*/ 240 h 2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240">
                <a:moveTo>
                  <a:pt x="28" y="0"/>
                </a:moveTo>
                <a:lnTo>
                  <a:pt x="28" y="200"/>
                </a:lnTo>
                <a:lnTo>
                  <a:pt x="20" y="200"/>
                </a:lnTo>
                <a:lnTo>
                  <a:pt x="20" y="0"/>
                </a:lnTo>
                <a:lnTo>
                  <a:pt x="28" y="0"/>
                </a:lnTo>
                <a:close/>
                <a:moveTo>
                  <a:pt x="48" y="192"/>
                </a:moveTo>
                <a:lnTo>
                  <a:pt x="24" y="240"/>
                </a:lnTo>
                <a:lnTo>
                  <a:pt x="0" y="192"/>
                </a:lnTo>
                <a:lnTo>
                  <a:pt x="48" y="192"/>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48" name="Freeform 74"/>
          <p:cNvSpPr>
            <a:spLocks noEditPoints="1"/>
          </p:cNvSpPr>
          <p:nvPr/>
        </p:nvSpPr>
        <p:spPr bwMode="auto">
          <a:xfrm>
            <a:off x="3863975" y="4234962"/>
            <a:ext cx="1085850" cy="498231"/>
          </a:xfrm>
          <a:custGeom>
            <a:avLst/>
            <a:gdLst>
              <a:gd name="T0" fmla="*/ 2147483647 w 684"/>
              <a:gd name="T1" fmla="*/ 2147483647 h 340"/>
              <a:gd name="T2" fmla="*/ 2147483647 w 684"/>
              <a:gd name="T3" fmla="*/ 2147483647 h 340"/>
              <a:gd name="T4" fmla="*/ 2147483647 w 684"/>
              <a:gd name="T5" fmla="*/ 2147483647 h 340"/>
              <a:gd name="T6" fmla="*/ 2147483647 w 684"/>
              <a:gd name="T7" fmla="*/ 2147483647 h 340"/>
              <a:gd name="T8" fmla="*/ 2147483647 w 684"/>
              <a:gd name="T9" fmla="*/ 2147483647 h 340"/>
              <a:gd name="T10" fmla="*/ 2147483647 w 684"/>
              <a:gd name="T11" fmla="*/ 0 h 340"/>
              <a:gd name="T12" fmla="*/ 2147483647 w 684"/>
              <a:gd name="T13" fmla="*/ 0 h 340"/>
              <a:gd name="T14" fmla="*/ 2147483647 w 684"/>
              <a:gd name="T15" fmla="*/ 2147483647 h 340"/>
              <a:gd name="T16" fmla="*/ 2147483647 w 684"/>
              <a:gd name="T17" fmla="*/ 2147483647 h 340"/>
              <a:gd name="T18" fmla="*/ 2147483647 w 684"/>
              <a:gd name="T19" fmla="*/ 2147483647 h 340"/>
              <a:gd name="T20" fmla="*/ 0 w 684"/>
              <a:gd name="T21" fmla="*/ 2147483647 h 340"/>
              <a:gd name="T22" fmla="*/ 2147483647 w 684"/>
              <a:gd name="T23" fmla="*/ 2147483647 h 34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684"/>
              <a:gd name="T37" fmla="*/ 0 h 340"/>
              <a:gd name="T38" fmla="*/ 684 w 684"/>
              <a:gd name="T39" fmla="*/ 340 h 34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684" h="340">
                <a:moveTo>
                  <a:pt x="684" y="8"/>
                </a:moveTo>
                <a:lnTo>
                  <a:pt x="24" y="8"/>
                </a:lnTo>
                <a:lnTo>
                  <a:pt x="28" y="4"/>
                </a:lnTo>
                <a:lnTo>
                  <a:pt x="28" y="300"/>
                </a:lnTo>
                <a:lnTo>
                  <a:pt x="20" y="300"/>
                </a:lnTo>
                <a:lnTo>
                  <a:pt x="20" y="0"/>
                </a:lnTo>
                <a:lnTo>
                  <a:pt x="684" y="0"/>
                </a:lnTo>
                <a:lnTo>
                  <a:pt x="684" y="8"/>
                </a:lnTo>
                <a:close/>
                <a:moveTo>
                  <a:pt x="48" y="292"/>
                </a:moveTo>
                <a:lnTo>
                  <a:pt x="24" y="340"/>
                </a:lnTo>
                <a:lnTo>
                  <a:pt x="0" y="292"/>
                </a:lnTo>
                <a:lnTo>
                  <a:pt x="48" y="292"/>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49" name="Rectangle 75"/>
          <p:cNvSpPr>
            <a:spLocks noChangeArrowheads="1"/>
          </p:cNvSpPr>
          <p:nvPr/>
        </p:nvSpPr>
        <p:spPr bwMode="auto">
          <a:xfrm>
            <a:off x="5385261" y="3100755"/>
            <a:ext cx="89127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YOU REALLY</a:t>
            </a:r>
          </a:p>
        </p:txBody>
      </p:sp>
      <p:sp>
        <p:nvSpPr>
          <p:cNvPr id="67650" name="Rectangle 76"/>
          <p:cNvSpPr>
            <a:spLocks noChangeArrowheads="1"/>
          </p:cNvSpPr>
          <p:nvPr/>
        </p:nvSpPr>
        <p:spPr bwMode="auto">
          <a:xfrm>
            <a:off x="5357193" y="3269274"/>
            <a:ext cx="948978"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ARE AN IDIOT</a:t>
            </a:r>
          </a:p>
        </p:txBody>
      </p:sp>
      <p:sp>
        <p:nvSpPr>
          <p:cNvPr id="67651" name="Rectangle 77"/>
          <p:cNvSpPr>
            <a:spLocks noChangeArrowheads="1"/>
          </p:cNvSpPr>
          <p:nvPr/>
        </p:nvSpPr>
        <p:spPr bwMode="auto">
          <a:xfrm>
            <a:off x="5197475" y="3045070"/>
            <a:ext cx="12192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52" name="Freeform 78"/>
          <p:cNvSpPr>
            <a:spLocks noEditPoints="1"/>
          </p:cNvSpPr>
          <p:nvPr/>
        </p:nvSpPr>
        <p:spPr bwMode="auto">
          <a:xfrm>
            <a:off x="4740275" y="3220916"/>
            <a:ext cx="457200" cy="70338"/>
          </a:xfrm>
          <a:custGeom>
            <a:avLst/>
            <a:gdLst>
              <a:gd name="T0" fmla="*/ 0 w 288"/>
              <a:gd name="T1" fmla="*/ 2147483647 h 48"/>
              <a:gd name="T2" fmla="*/ 2147483647 w 288"/>
              <a:gd name="T3" fmla="*/ 2147483647 h 48"/>
              <a:gd name="T4" fmla="*/ 2147483647 w 288"/>
              <a:gd name="T5" fmla="*/ 2147483647 h 48"/>
              <a:gd name="T6" fmla="*/ 0 w 288"/>
              <a:gd name="T7" fmla="*/ 2147483647 h 48"/>
              <a:gd name="T8" fmla="*/ 0 w 288"/>
              <a:gd name="T9" fmla="*/ 2147483647 h 48"/>
              <a:gd name="T10" fmla="*/ 2147483647 w 288"/>
              <a:gd name="T11" fmla="*/ 0 h 48"/>
              <a:gd name="T12" fmla="*/ 2147483647 w 288"/>
              <a:gd name="T13" fmla="*/ 2147483647 h 48"/>
              <a:gd name="T14" fmla="*/ 2147483647 w 288"/>
              <a:gd name="T15" fmla="*/ 2147483647 h 48"/>
              <a:gd name="T16" fmla="*/ 2147483647 w 288"/>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88"/>
              <a:gd name="T28" fmla="*/ 0 h 48"/>
              <a:gd name="T29" fmla="*/ 288 w 288"/>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88" h="48">
                <a:moveTo>
                  <a:pt x="0" y="20"/>
                </a:moveTo>
                <a:lnTo>
                  <a:pt x="248" y="20"/>
                </a:lnTo>
                <a:lnTo>
                  <a:pt x="248" y="28"/>
                </a:lnTo>
                <a:lnTo>
                  <a:pt x="0" y="28"/>
                </a:lnTo>
                <a:lnTo>
                  <a:pt x="0" y="20"/>
                </a:lnTo>
                <a:close/>
                <a:moveTo>
                  <a:pt x="240" y="0"/>
                </a:moveTo>
                <a:lnTo>
                  <a:pt x="288" y="24"/>
                </a:lnTo>
                <a:lnTo>
                  <a:pt x="240" y="48"/>
                </a:lnTo>
                <a:lnTo>
                  <a:pt x="240"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53" name="Freeform 79"/>
          <p:cNvSpPr>
            <a:spLocks noEditPoints="1"/>
          </p:cNvSpPr>
          <p:nvPr/>
        </p:nvSpPr>
        <p:spPr bwMode="auto">
          <a:xfrm>
            <a:off x="5768975" y="3537439"/>
            <a:ext cx="76200" cy="351692"/>
          </a:xfrm>
          <a:custGeom>
            <a:avLst/>
            <a:gdLst>
              <a:gd name="T0" fmla="*/ 2147483647 w 48"/>
              <a:gd name="T1" fmla="*/ 0 h 240"/>
              <a:gd name="T2" fmla="*/ 2147483647 w 48"/>
              <a:gd name="T3" fmla="*/ 2147483647 h 240"/>
              <a:gd name="T4" fmla="*/ 2147483647 w 48"/>
              <a:gd name="T5" fmla="*/ 2147483647 h 240"/>
              <a:gd name="T6" fmla="*/ 2147483647 w 48"/>
              <a:gd name="T7" fmla="*/ 0 h 240"/>
              <a:gd name="T8" fmla="*/ 2147483647 w 48"/>
              <a:gd name="T9" fmla="*/ 0 h 240"/>
              <a:gd name="T10" fmla="*/ 2147483647 w 48"/>
              <a:gd name="T11" fmla="*/ 2147483647 h 240"/>
              <a:gd name="T12" fmla="*/ 2147483647 w 48"/>
              <a:gd name="T13" fmla="*/ 2147483647 h 240"/>
              <a:gd name="T14" fmla="*/ 0 w 48"/>
              <a:gd name="T15" fmla="*/ 2147483647 h 240"/>
              <a:gd name="T16" fmla="*/ 2147483647 w 48"/>
              <a:gd name="T17" fmla="*/ 2147483647 h 2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240"/>
              <a:gd name="T29" fmla="*/ 48 w 48"/>
              <a:gd name="T30" fmla="*/ 240 h 2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240">
                <a:moveTo>
                  <a:pt x="28" y="0"/>
                </a:moveTo>
                <a:lnTo>
                  <a:pt x="28" y="200"/>
                </a:lnTo>
                <a:lnTo>
                  <a:pt x="20" y="200"/>
                </a:lnTo>
                <a:lnTo>
                  <a:pt x="20" y="0"/>
                </a:lnTo>
                <a:lnTo>
                  <a:pt x="28" y="0"/>
                </a:lnTo>
                <a:close/>
                <a:moveTo>
                  <a:pt x="48" y="192"/>
                </a:moveTo>
                <a:lnTo>
                  <a:pt x="24" y="240"/>
                </a:lnTo>
                <a:lnTo>
                  <a:pt x="0" y="192"/>
                </a:lnTo>
                <a:lnTo>
                  <a:pt x="48" y="192"/>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54" name="Rectangle 80"/>
          <p:cNvSpPr>
            <a:spLocks noChangeArrowheads="1"/>
          </p:cNvSpPr>
          <p:nvPr/>
        </p:nvSpPr>
        <p:spPr bwMode="auto">
          <a:xfrm>
            <a:off x="9012745" y="3412881"/>
            <a:ext cx="1208664"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WILL YOU CATCH</a:t>
            </a:r>
          </a:p>
        </p:txBody>
      </p:sp>
      <p:sp>
        <p:nvSpPr>
          <p:cNvPr id="67655" name="Rectangle 81"/>
          <p:cNvSpPr>
            <a:spLocks noChangeArrowheads="1"/>
          </p:cNvSpPr>
          <p:nvPr/>
        </p:nvSpPr>
        <p:spPr bwMode="auto">
          <a:xfrm>
            <a:off x="9070482" y="3581401"/>
            <a:ext cx="1088439"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HELL ANYWAY?</a:t>
            </a:r>
          </a:p>
        </p:txBody>
      </p:sp>
      <p:sp>
        <p:nvSpPr>
          <p:cNvPr id="67656" name="Rectangle 82"/>
          <p:cNvSpPr>
            <a:spLocks noChangeArrowheads="1"/>
          </p:cNvSpPr>
          <p:nvPr/>
        </p:nvSpPr>
        <p:spPr bwMode="auto">
          <a:xfrm>
            <a:off x="7177397" y="3207728"/>
            <a:ext cx="75822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NAIL THEM</a:t>
            </a:r>
          </a:p>
        </p:txBody>
      </p:sp>
      <p:sp>
        <p:nvSpPr>
          <p:cNvPr id="67657" name="Rectangle 83"/>
          <p:cNvSpPr>
            <a:spLocks noChangeArrowheads="1"/>
          </p:cNvSpPr>
          <p:nvPr/>
        </p:nvSpPr>
        <p:spPr bwMode="auto">
          <a:xfrm>
            <a:off x="7042150" y="3115408"/>
            <a:ext cx="990600" cy="351692"/>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58" name="Rectangle 84"/>
          <p:cNvSpPr>
            <a:spLocks noChangeArrowheads="1"/>
          </p:cNvSpPr>
          <p:nvPr/>
        </p:nvSpPr>
        <p:spPr bwMode="auto">
          <a:xfrm>
            <a:off x="7177397" y="3207728"/>
            <a:ext cx="758221"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NAIL THEM</a:t>
            </a:r>
          </a:p>
        </p:txBody>
      </p:sp>
      <p:sp>
        <p:nvSpPr>
          <p:cNvPr id="67659" name="Rectangle 85"/>
          <p:cNvSpPr>
            <a:spLocks noChangeArrowheads="1"/>
          </p:cNvSpPr>
          <p:nvPr/>
        </p:nvSpPr>
        <p:spPr bwMode="auto">
          <a:xfrm>
            <a:off x="7042150" y="3115408"/>
            <a:ext cx="990600" cy="351692"/>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0" name="Rectangle 86"/>
          <p:cNvSpPr>
            <a:spLocks noChangeArrowheads="1"/>
          </p:cNvSpPr>
          <p:nvPr/>
        </p:nvSpPr>
        <p:spPr bwMode="auto">
          <a:xfrm>
            <a:off x="8778875" y="3326424"/>
            <a:ext cx="15240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1" name="Freeform 87"/>
          <p:cNvSpPr>
            <a:spLocks noEditPoints="1"/>
          </p:cNvSpPr>
          <p:nvPr/>
        </p:nvSpPr>
        <p:spPr bwMode="auto">
          <a:xfrm>
            <a:off x="5807075" y="3642946"/>
            <a:ext cx="2971800" cy="70338"/>
          </a:xfrm>
          <a:custGeom>
            <a:avLst/>
            <a:gdLst>
              <a:gd name="T0" fmla="*/ 2147483647 w 1872"/>
              <a:gd name="T1" fmla="*/ 2147483647 h 48"/>
              <a:gd name="T2" fmla="*/ 2147483647 w 1872"/>
              <a:gd name="T3" fmla="*/ 2147483647 h 48"/>
              <a:gd name="T4" fmla="*/ 2147483647 w 1872"/>
              <a:gd name="T5" fmla="*/ 2147483647 h 48"/>
              <a:gd name="T6" fmla="*/ 2147483647 w 1872"/>
              <a:gd name="T7" fmla="*/ 2147483647 h 48"/>
              <a:gd name="T8" fmla="*/ 2147483647 w 1872"/>
              <a:gd name="T9" fmla="*/ 2147483647 h 48"/>
              <a:gd name="T10" fmla="*/ 2147483647 w 1872"/>
              <a:gd name="T11" fmla="*/ 2147483647 h 48"/>
              <a:gd name="T12" fmla="*/ 0 w 1872"/>
              <a:gd name="T13" fmla="*/ 2147483647 h 48"/>
              <a:gd name="T14" fmla="*/ 2147483647 w 1872"/>
              <a:gd name="T15" fmla="*/ 0 h 48"/>
              <a:gd name="T16" fmla="*/ 2147483647 w 1872"/>
              <a:gd name="T17" fmla="*/ 2147483647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72"/>
              <a:gd name="T28" fmla="*/ 0 h 48"/>
              <a:gd name="T29" fmla="*/ 1872 w 1872"/>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72" h="48">
                <a:moveTo>
                  <a:pt x="1872" y="28"/>
                </a:moveTo>
                <a:lnTo>
                  <a:pt x="40" y="28"/>
                </a:lnTo>
                <a:lnTo>
                  <a:pt x="40" y="20"/>
                </a:lnTo>
                <a:lnTo>
                  <a:pt x="1872" y="20"/>
                </a:lnTo>
                <a:lnTo>
                  <a:pt x="1872" y="28"/>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2" name="Freeform 88"/>
          <p:cNvSpPr>
            <a:spLocks noEditPoints="1"/>
          </p:cNvSpPr>
          <p:nvPr/>
        </p:nvSpPr>
        <p:spPr bwMode="auto">
          <a:xfrm>
            <a:off x="9350375" y="2974731"/>
            <a:ext cx="76200" cy="351692"/>
          </a:xfrm>
          <a:custGeom>
            <a:avLst/>
            <a:gdLst>
              <a:gd name="T0" fmla="*/ 2147483647 w 48"/>
              <a:gd name="T1" fmla="*/ 0 h 240"/>
              <a:gd name="T2" fmla="*/ 2147483647 w 48"/>
              <a:gd name="T3" fmla="*/ 2147483647 h 240"/>
              <a:gd name="T4" fmla="*/ 2147483647 w 48"/>
              <a:gd name="T5" fmla="*/ 2147483647 h 240"/>
              <a:gd name="T6" fmla="*/ 2147483647 w 48"/>
              <a:gd name="T7" fmla="*/ 0 h 240"/>
              <a:gd name="T8" fmla="*/ 2147483647 w 48"/>
              <a:gd name="T9" fmla="*/ 0 h 240"/>
              <a:gd name="T10" fmla="*/ 2147483647 w 48"/>
              <a:gd name="T11" fmla="*/ 2147483647 h 240"/>
              <a:gd name="T12" fmla="*/ 2147483647 w 48"/>
              <a:gd name="T13" fmla="*/ 2147483647 h 240"/>
              <a:gd name="T14" fmla="*/ 0 w 48"/>
              <a:gd name="T15" fmla="*/ 2147483647 h 240"/>
              <a:gd name="T16" fmla="*/ 2147483647 w 48"/>
              <a:gd name="T17" fmla="*/ 2147483647 h 2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240"/>
              <a:gd name="T29" fmla="*/ 48 w 48"/>
              <a:gd name="T30" fmla="*/ 240 h 2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240">
                <a:moveTo>
                  <a:pt x="28" y="0"/>
                </a:moveTo>
                <a:lnTo>
                  <a:pt x="28" y="200"/>
                </a:lnTo>
                <a:lnTo>
                  <a:pt x="20" y="200"/>
                </a:lnTo>
                <a:lnTo>
                  <a:pt x="20" y="0"/>
                </a:lnTo>
                <a:lnTo>
                  <a:pt x="28" y="0"/>
                </a:lnTo>
                <a:close/>
                <a:moveTo>
                  <a:pt x="48" y="192"/>
                </a:moveTo>
                <a:lnTo>
                  <a:pt x="24" y="240"/>
                </a:lnTo>
                <a:lnTo>
                  <a:pt x="0" y="192"/>
                </a:lnTo>
                <a:lnTo>
                  <a:pt x="48" y="192"/>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3" name="Rectangle 89"/>
          <p:cNvSpPr>
            <a:spLocks noChangeArrowheads="1"/>
          </p:cNvSpPr>
          <p:nvPr/>
        </p:nvSpPr>
        <p:spPr bwMode="auto">
          <a:xfrm>
            <a:off x="7431194" y="4186605"/>
            <a:ext cx="307778"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YOU</a:t>
            </a:r>
          </a:p>
        </p:txBody>
      </p:sp>
      <p:sp>
        <p:nvSpPr>
          <p:cNvPr id="67664" name="Rectangle 90"/>
          <p:cNvSpPr>
            <a:spLocks noChangeArrowheads="1"/>
          </p:cNvSpPr>
          <p:nvPr/>
        </p:nvSpPr>
        <p:spPr bwMode="auto">
          <a:xfrm>
            <a:off x="7731580" y="4186605"/>
            <a:ext cx="7053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665" name="Rectangle 91"/>
          <p:cNvSpPr>
            <a:spLocks noChangeArrowheads="1"/>
          </p:cNvSpPr>
          <p:nvPr/>
        </p:nvSpPr>
        <p:spPr bwMode="auto">
          <a:xfrm>
            <a:off x="7811473" y="4186605"/>
            <a:ext cx="783869"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RE IN IT UP</a:t>
            </a:r>
          </a:p>
        </p:txBody>
      </p:sp>
      <p:sp>
        <p:nvSpPr>
          <p:cNvPr id="67666" name="Rectangle 92"/>
          <p:cNvSpPr>
            <a:spLocks noChangeArrowheads="1"/>
          </p:cNvSpPr>
          <p:nvPr/>
        </p:nvSpPr>
        <p:spPr bwMode="auto">
          <a:xfrm>
            <a:off x="7479830" y="4355124"/>
            <a:ext cx="1082027"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TO YOUR NECK</a:t>
            </a:r>
          </a:p>
        </p:txBody>
      </p:sp>
      <p:sp>
        <p:nvSpPr>
          <p:cNvPr id="67667" name="Rectangle 93"/>
          <p:cNvSpPr>
            <a:spLocks noChangeArrowheads="1"/>
          </p:cNvSpPr>
          <p:nvPr/>
        </p:nvSpPr>
        <p:spPr bwMode="auto">
          <a:xfrm>
            <a:off x="7331075" y="4100147"/>
            <a:ext cx="13716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8" name="Freeform 94"/>
          <p:cNvSpPr>
            <a:spLocks noEditPoints="1"/>
          </p:cNvSpPr>
          <p:nvPr/>
        </p:nvSpPr>
        <p:spPr bwMode="auto">
          <a:xfrm>
            <a:off x="6721475" y="4275993"/>
            <a:ext cx="609600" cy="70338"/>
          </a:xfrm>
          <a:custGeom>
            <a:avLst/>
            <a:gdLst>
              <a:gd name="T0" fmla="*/ 0 w 384"/>
              <a:gd name="T1" fmla="*/ 2147483647 h 48"/>
              <a:gd name="T2" fmla="*/ 2147483647 w 384"/>
              <a:gd name="T3" fmla="*/ 2147483647 h 48"/>
              <a:gd name="T4" fmla="*/ 2147483647 w 384"/>
              <a:gd name="T5" fmla="*/ 2147483647 h 48"/>
              <a:gd name="T6" fmla="*/ 0 w 384"/>
              <a:gd name="T7" fmla="*/ 2147483647 h 48"/>
              <a:gd name="T8" fmla="*/ 0 w 384"/>
              <a:gd name="T9" fmla="*/ 2147483647 h 48"/>
              <a:gd name="T10" fmla="*/ 2147483647 w 384"/>
              <a:gd name="T11" fmla="*/ 0 h 48"/>
              <a:gd name="T12" fmla="*/ 2147483647 w 384"/>
              <a:gd name="T13" fmla="*/ 2147483647 h 48"/>
              <a:gd name="T14" fmla="*/ 2147483647 w 384"/>
              <a:gd name="T15" fmla="*/ 2147483647 h 48"/>
              <a:gd name="T16" fmla="*/ 2147483647 w 384"/>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84"/>
              <a:gd name="T28" fmla="*/ 0 h 48"/>
              <a:gd name="T29" fmla="*/ 384 w 384"/>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84" h="48">
                <a:moveTo>
                  <a:pt x="0" y="20"/>
                </a:moveTo>
                <a:lnTo>
                  <a:pt x="344" y="20"/>
                </a:lnTo>
                <a:lnTo>
                  <a:pt x="344" y="28"/>
                </a:lnTo>
                <a:lnTo>
                  <a:pt x="0" y="28"/>
                </a:lnTo>
                <a:lnTo>
                  <a:pt x="0" y="20"/>
                </a:lnTo>
                <a:close/>
                <a:moveTo>
                  <a:pt x="336" y="0"/>
                </a:moveTo>
                <a:lnTo>
                  <a:pt x="384" y="24"/>
                </a:lnTo>
                <a:lnTo>
                  <a:pt x="336" y="48"/>
                </a:lnTo>
                <a:lnTo>
                  <a:pt x="336"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69" name="Rectangle 95"/>
          <p:cNvSpPr>
            <a:spLocks noChangeArrowheads="1"/>
          </p:cNvSpPr>
          <p:nvPr/>
        </p:nvSpPr>
        <p:spPr bwMode="auto">
          <a:xfrm>
            <a:off x="7344459" y="4964724"/>
            <a:ext cx="67967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WILL YOU</a:t>
            </a:r>
          </a:p>
        </p:txBody>
      </p:sp>
      <p:sp>
        <p:nvSpPr>
          <p:cNvPr id="67670" name="Rectangle 96"/>
          <p:cNvSpPr>
            <a:spLocks noChangeArrowheads="1"/>
          </p:cNvSpPr>
          <p:nvPr/>
        </p:nvSpPr>
        <p:spPr bwMode="auto">
          <a:xfrm>
            <a:off x="7484626" y="5156690"/>
            <a:ext cx="418384"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QUIT?</a:t>
            </a:r>
          </a:p>
        </p:txBody>
      </p:sp>
      <p:sp>
        <p:nvSpPr>
          <p:cNvPr id="67671" name="Line 97"/>
          <p:cNvSpPr>
            <a:spLocks noChangeShapeType="1"/>
          </p:cNvSpPr>
          <p:nvPr/>
        </p:nvSpPr>
        <p:spPr bwMode="auto">
          <a:xfrm flipV="1">
            <a:off x="8397875" y="2974731"/>
            <a:ext cx="1588" cy="351692"/>
          </a:xfrm>
          <a:prstGeom prst="line">
            <a:avLst/>
          </a:prstGeom>
          <a:noFill/>
          <a:ln w="12700">
            <a:solidFill>
              <a:srgbClr val="000000"/>
            </a:solidFill>
            <a:round/>
            <a:headEnd/>
            <a:tailEnd/>
          </a:ln>
          <a:extLst>
            <a:ext uri="{909E8E84-426E-40dd-AFC4-6F175D3DCCD1}">
              <a14:hiddenFill xmlns="" xmlns:a14="http://schemas.microsoft.com/office/drawing/2010/main">
                <a:no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2" name="Freeform 98"/>
          <p:cNvSpPr>
            <a:spLocks noEditPoints="1"/>
          </p:cNvSpPr>
          <p:nvPr/>
        </p:nvSpPr>
        <p:spPr bwMode="auto">
          <a:xfrm>
            <a:off x="8016875" y="3291254"/>
            <a:ext cx="381000" cy="70338"/>
          </a:xfrm>
          <a:custGeom>
            <a:avLst/>
            <a:gdLst>
              <a:gd name="T0" fmla="*/ 2147483647 w 240"/>
              <a:gd name="T1" fmla="*/ 2147483647 h 48"/>
              <a:gd name="T2" fmla="*/ 2147483647 w 240"/>
              <a:gd name="T3" fmla="*/ 2147483647 h 48"/>
              <a:gd name="T4" fmla="*/ 2147483647 w 240"/>
              <a:gd name="T5" fmla="*/ 2147483647 h 48"/>
              <a:gd name="T6" fmla="*/ 2147483647 w 240"/>
              <a:gd name="T7" fmla="*/ 2147483647 h 48"/>
              <a:gd name="T8" fmla="*/ 2147483647 w 240"/>
              <a:gd name="T9" fmla="*/ 2147483647 h 48"/>
              <a:gd name="T10" fmla="*/ 2147483647 w 240"/>
              <a:gd name="T11" fmla="*/ 2147483647 h 48"/>
              <a:gd name="T12" fmla="*/ 0 w 240"/>
              <a:gd name="T13" fmla="*/ 2147483647 h 48"/>
              <a:gd name="T14" fmla="*/ 2147483647 w 240"/>
              <a:gd name="T15" fmla="*/ 0 h 48"/>
              <a:gd name="T16" fmla="*/ 2147483647 w 240"/>
              <a:gd name="T17" fmla="*/ 2147483647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40"/>
              <a:gd name="T28" fmla="*/ 0 h 48"/>
              <a:gd name="T29" fmla="*/ 240 w 240"/>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40" h="48">
                <a:moveTo>
                  <a:pt x="240" y="28"/>
                </a:moveTo>
                <a:lnTo>
                  <a:pt x="40" y="28"/>
                </a:lnTo>
                <a:lnTo>
                  <a:pt x="40" y="20"/>
                </a:lnTo>
                <a:lnTo>
                  <a:pt x="240" y="20"/>
                </a:lnTo>
                <a:lnTo>
                  <a:pt x="240" y="28"/>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3" name="Rectangle 100"/>
          <p:cNvSpPr>
            <a:spLocks noChangeArrowheads="1"/>
          </p:cNvSpPr>
          <p:nvPr/>
        </p:nvSpPr>
        <p:spPr bwMode="auto">
          <a:xfrm>
            <a:off x="7235825" y="4873870"/>
            <a:ext cx="8382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4" name="Freeform 101"/>
          <p:cNvSpPr>
            <a:spLocks noEditPoints="1"/>
          </p:cNvSpPr>
          <p:nvPr/>
        </p:nvSpPr>
        <p:spPr bwMode="auto">
          <a:xfrm>
            <a:off x="7673975" y="4592515"/>
            <a:ext cx="76200" cy="281354"/>
          </a:xfrm>
          <a:custGeom>
            <a:avLst/>
            <a:gdLst>
              <a:gd name="T0" fmla="*/ 2147483647 w 48"/>
              <a:gd name="T1" fmla="*/ 0 h 192"/>
              <a:gd name="T2" fmla="*/ 2147483647 w 48"/>
              <a:gd name="T3" fmla="*/ 2147483647 h 192"/>
              <a:gd name="T4" fmla="*/ 2147483647 w 48"/>
              <a:gd name="T5" fmla="*/ 2147483647 h 192"/>
              <a:gd name="T6" fmla="*/ 2147483647 w 48"/>
              <a:gd name="T7" fmla="*/ 0 h 192"/>
              <a:gd name="T8" fmla="*/ 2147483647 w 48"/>
              <a:gd name="T9" fmla="*/ 0 h 192"/>
              <a:gd name="T10" fmla="*/ 2147483647 w 48"/>
              <a:gd name="T11" fmla="*/ 2147483647 h 192"/>
              <a:gd name="T12" fmla="*/ 2147483647 w 48"/>
              <a:gd name="T13" fmla="*/ 2147483647 h 192"/>
              <a:gd name="T14" fmla="*/ 0 w 48"/>
              <a:gd name="T15" fmla="*/ 2147483647 h 192"/>
              <a:gd name="T16" fmla="*/ 2147483647 w 48"/>
              <a:gd name="T17" fmla="*/ 2147483647 h 19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192"/>
              <a:gd name="T29" fmla="*/ 48 w 48"/>
              <a:gd name="T30" fmla="*/ 192 h 19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192">
                <a:moveTo>
                  <a:pt x="28" y="0"/>
                </a:moveTo>
                <a:lnTo>
                  <a:pt x="28" y="152"/>
                </a:lnTo>
                <a:lnTo>
                  <a:pt x="20" y="152"/>
                </a:lnTo>
                <a:lnTo>
                  <a:pt x="20" y="0"/>
                </a:lnTo>
                <a:lnTo>
                  <a:pt x="28" y="0"/>
                </a:lnTo>
                <a:close/>
                <a:moveTo>
                  <a:pt x="48" y="144"/>
                </a:moveTo>
                <a:lnTo>
                  <a:pt x="24" y="192"/>
                </a:lnTo>
                <a:lnTo>
                  <a:pt x="0" y="144"/>
                </a:lnTo>
                <a:lnTo>
                  <a:pt x="48" y="144"/>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5" name="Freeform 102"/>
          <p:cNvSpPr>
            <a:spLocks noEditPoints="1"/>
          </p:cNvSpPr>
          <p:nvPr/>
        </p:nvSpPr>
        <p:spPr bwMode="auto">
          <a:xfrm>
            <a:off x="6188079" y="4979377"/>
            <a:ext cx="1047750" cy="146538"/>
          </a:xfrm>
          <a:custGeom>
            <a:avLst/>
            <a:gdLst>
              <a:gd name="T0" fmla="*/ 2147483647 w 660"/>
              <a:gd name="T1" fmla="*/ 2147483647 h 100"/>
              <a:gd name="T2" fmla="*/ 2147483647 w 660"/>
              <a:gd name="T3" fmla="*/ 2147483647 h 100"/>
              <a:gd name="T4" fmla="*/ 2147483647 w 660"/>
              <a:gd name="T5" fmla="*/ 2147483647 h 100"/>
              <a:gd name="T6" fmla="*/ 2147483647 w 660"/>
              <a:gd name="T7" fmla="*/ 2147483647 h 100"/>
              <a:gd name="T8" fmla="*/ 2147483647 w 660"/>
              <a:gd name="T9" fmla="*/ 2147483647 h 100"/>
              <a:gd name="T10" fmla="*/ 2147483647 w 660"/>
              <a:gd name="T11" fmla="*/ 2147483647 h 100"/>
              <a:gd name="T12" fmla="*/ 2147483647 w 660"/>
              <a:gd name="T13" fmla="*/ 2147483647 h 100"/>
              <a:gd name="T14" fmla="*/ 2147483647 w 660"/>
              <a:gd name="T15" fmla="*/ 2147483647 h 100"/>
              <a:gd name="T16" fmla="*/ 2147483647 w 660"/>
              <a:gd name="T17" fmla="*/ 2147483647 h 100"/>
              <a:gd name="T18" fmla="*/ 2147483647 w 660"/>
              <a:gd name="T19" fmla="*/ 2147483647 h 100"/>
              <a:gd name="T20" fmla="*/ 2147483647 w 660"/>
              <a:gd name="T21" fmla="*/ 2147483647 h 100"/>
              <a:gd name="T22" fmla="*/ 2147483647 w 660"/>
              <a:gd name="T23" fmla="*/ 2147483647 h 100"/>
              <a:gd name="T24" fmla="*/ 0 w 660"/>
              <a:gd name="T25" fmla="*/ 2147483647 h 100"/>
              <a:gd name="T26" fmla="*/ 2147483647 w 660"/>
              <a:gd name="T27" fmla="*/ 0 h 100"/>
              <a:gd name="T28" fmla="*/ 2147483647 w 660"/>
              <a:gd name="T29" fmla="*/ 2147483647 h 10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660"/>
              <a:gd name="T46" fmla="*/ 0 h 100"/>
              <a:gd name="T47" fmla="*/ 660 w 660"/>
              <a:gd name="T48" fmla="*/ 100 h 10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660" h="100">
                <a:moveTo>
                  <a:pt x="660" y="100"/>
                </a:moveTo>
                <a:lnTo>
                  <a:pt x="326" y="100"/>
                </a:lnTo>
                <a:lnTo>
                  <a:pt x="326" y="24"/>
                </a:lnTo>
                <a:lnTo>
                  <a:pt x="330" y="28"/>
                </a:lnTo>
                <a:lnTo>
                  <a:pt x="40" y="28"/>
                </a:lnTo>
                <a:lnTo>
                  <a:pt x="40" y="20"/>
                </a:lnTo>
                <a:lnTo>
                  <a:pt x="334" y="20"/>
                </a:lnTo>
                <a:lnTo>
                  <a:pt x="334" y="96"/>
                </a:lnTo>
                <a:lnTo>
                  <a:pt x="330" y="92"/>
                </a:lnTo>
                <a:lnTo>
                  <a:pt x="660" y="92"/>
                </a:lnTo>
                <a:lnTo>
                  <a:pt x="660" y="100"/>
                </a:lnTo>
                <a:close/>
                <a:moveTo>
                  <a:pt x="48" y="48"/>
                </a:moveTo>
                <a:lnTo>
                  <a:pt x="0" y="24"/>
                </a:lnTo>
                <a:lnTo>
                  <a:pt x="48" y="0"/>
                </a:lnTo>
                <a:lnTo>
                  <a:pt x="48" y="48"/>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6" name="Rectangle 103"/>
          <p:cNvSpPr>
            <a:spLocks noChangeArrowheads="1"/>
          </p:cNvSpPr>
          <p:nvPr/>
        </p:nvSpPr>
        <p:spPr bwMode="auto">
          <a:xfrm>
            <a:off x="9420577" y="4327282"/>
            <a:ext cx="585097"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DUMP IT</a:t>
            </a:r>
          </a:p>
        </p:txBody>
      </p:sp>
      <p:sp>
        <p:nvSpPr>
          <p:cNvPr id="67677" name="Rectangle 104"/>
          <p:cNvSpPr>
            <a:spLocks noChangeArrowheads="1"/>
          </p:cNvSpPr>
          <p:nvPr/>
        </p:nvSpPr>
        <p:spPr bwMode="auto">
          <a:xfrm>
            <a:off x="9301122" y="4495801"/>
            <a:ext cx="830356"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IN THE SKIP</a:t>
            </a:r>
          </a:p>
        </p:txBody>
      </p:sp>
      <p:sp>
        <p:nvSpPr>
          <p:cNvPr id="67678" name="Rectangle 105"/>
          <p:cNvSpPr>
            <a:spLocks noChangeArrowheads="1"/>
          </p:cNvSpPr>
          <p:nvPr/>
        </p:nvSpPr>
        <p:spPr bwMode="auto">
          <a:xfrm>
            <a:off x="9083675" y="4240824"/>
            <a:ext cx="11430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79" name="Freeform 106"/>
          <p:cNvSpPr>
            <a:spLocks noEditPoints="1"/>
          </p:cNvSpPr>
          <p:nvPr/>
        </p:nvSpPr>
        <p:spPr bwMode="auto">
          <a:xfrm>
            <a:off x="9655175" y="3818793"/>
            <a:ext cx="76200" cy="422031"/>
          </a:xfrm>
          <a:custGeom>
            <a:avLst/>
            <a:gdLst>
              <a:gd name="T0" fmla="*/ 2147483647 w 48"/>
              <a:gd name="T1" fmla="*/ 0 h 288"/>
              <a:gd name="T2" fmla="*/ 2147483647 w 48"/>
              <a:gd name="T3" fmla="*/ 2147483647 h 288"/>
              <a:gd name="T4" fmla="*/ 2147483647 w 48"/>
              <a:gd name="T5" fmla="*/ 2147483647 h 288"/>
              <a:gd name="T6" fmla="*/ 2147483647 w 48"/>
              <a:gd name="T7" fmla="*/ 0 h 288"/>
              <a:gd name="T8" fmla="*/ 2147483647 w 48"/>
              <a:gd name="T9" fmla="*/ 0 h 288"/>
              <a:gd name="T10" fmla="*/ 2147483647 w 48"/>
              <a:gd name="T11" fmla="*/ 2147483647 h 288"/>
              <a:gd name="T12" fmla="*/ 2147483647 w 48"/>
              <a:gd name="T13" fmla="*/ 2147483647 h 288"/>
              <a:gd name="T14" fmla="*/ 0 w 48"/>
              <a:gd name="T15" fmla="*/ 2147483647 h 288"/>
              <a:gd name="T16" fmla="*/ 2147483647 w 48"/>
              <a:gd name="T17" fmla="*/ 2147483647 h 28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288"/>
              <a:gd name="T29" fmla="*/ 48 w 48"/>
              <a:gd name="T30" fmla="*/ 288 h 28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288">
                <a:moveTo>
                  <a:pt x="28" y="0"/>
                </a:moveTo>
                <a:lnTo>
                  <a:pt x="28" y="248"/>
                </a:lnTo>
                <a:lnTo>
                  <a:pt x="20" y="248"/>
                </a:lnTo>
                <a:lnTo>
                  <a:pt x="20" y="0"/>
                </a:lnTo>
                <a:lnTo>
                  <a:pt x="28" y="0"/>
                </a:lnTo>
                <a:close/>
                <a:moveTo>
                  <a:pt x="48" y="240"/>
                </a:moveTo>
                <a:lnTo>
                  <a:pt x="24" y="288"/>
                </a:lnTo>
                <a:lnTo>
                  <a:pt x="0" y="240"/>
                </a:lnTo>
                <a:lnTo>
                  <a:pt x="48" y="24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0" name="Freeform 107"/>
          <p:cNvSpPr>
            <a:spLocks noEditPoints="1"/>
          </p:cNvSpPr>
          <p:nvPr/>
        </p:nvSpPr>
        <p:spPr bwMode="auto">
          <a:xfrm>
            <a:off x="6188075" y="4733193"/>
            <a:ext cx="3473450" cy="879231"/>
          </a:xfrm>
          <a:custGeom>
            <a:avLst/>
            <a:gdLst>
              <a:gd name="T0" fmla="*/ 2147483647 w 2188"/>
              <a:gd name="T1" fmla="*/ 0 h 600"/>
              <a:gd name="T2" fmla="*/ 2147483647 w 2188"/>
              <a:gd name="T3" fmla="*/ 2147483647 h 600"/>
              <a:gd name="T4" fmla="*/ 2147483647 w 2188"/>
              <a:gd name="T5" fmla="*/ 2147483647 h 600"/>
              <a:gd name="T6" fmla="*/ 2147483647 w 2188"/>
              <a:gd name="T7" fmla="*/ 2147483647 h 600"/>
              <a:gd name="T8" fmla="*/ 2147483647 w 2188"/>
              <a:gd name="T9" fmla="*/ 2147483647 h 600"/>
              <a:gd name="T10" fmla="*/ 2147483647 w 2188"/>
              <a:gd name="T11" fmla="*/ 2147483647 h 600"/>
              <a:gd name="T12" fmla="*/ 2147483647 w 2188"/>
              <a:gd name="T13" fmla="*/ 0 h 600"/>
              <a:gd name="T14" fmla="*/ 2147483647 w 2188"/>
              <a:gd name="T15" fmla="*/ 0 h 600"/>
              <a:gd name="T16" fmla="*/ 2147483647 w 2188"/>
              <a:gd name="T17" fmla="*/ 2147483647 h 600"/>
              <a:gd name="T18" fmla="*/ 0 w 2188"/>
              <a:gd name="T19" fmla="*/ 2147483647 h 600"/>
              <a:gd name="T20" fmla="*/ 2147483647 w 2188"/>
              <a:gd name="T21" fmla="*/ 2147483647 h 600"/>
              <a:gd name="T22" fmla="*/ 2147483647 w 2188"/>
              <a:gd name="T23" fmla="*/ 2147483647 h 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188"/>
              <a:gd name="T37" fmla="*/ 0 h 600"/>
              <a:gd name="T38" fmla="*/ 2188 w 2188"/>
              <a:gd name="T39" fmla="*/ 600 h 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88" h="600">
                <a:moveTo>
                  <a:pt x="2188" y="0"/>
                </a:moveTo>
                <a:lnTo>
                  <a:pt x="2188" y="580"/>
                </a:lnTo>
                <a:lnTo>
                  <a:pt x="40" y="580"/>
                </a:lnTo>
                <a:lnTo>
                  <a:pt x="40" y="572"/>
                </a:lnTo>
                <a:lnTo>
                  <a:pt x="2184" y="572"/>
                </a:lnTo>
                <a:lnTo>
                  <a:pt x="2180" y="576"/>
                </a:lnTo>
                <a:lnTo>
                  <a:pt x="2180" y="0"/>
                </a:lnTo>
                <a:lnTo>
                  <a:pt x="2188" y="0"/>
                </a:lnTo>
                <a:close/>
                <a:moveTo>
                  <a:pt x="48" y="600"/>
                </a:moveTo>
                <a:lnTo>
                  <a:pt x="0" y="576"/>
                </a:lnTo>
                <a:lnTo>
                  <a:pt x="48" y="552"/>
                </a:lnTo>
                <a:lnTo>
                  <a:pt x="48" y="60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1" name="Rectangle 108"/>
          <p:cNvSpPr>
            <a:spLocks noChangeArrowheads="1"/>
          </p:cNvSpPr>
          <p:nvPr/>
        </p:nvSpPr>
        <p:spPr bwMode="auto">
          <a:xfrm>
            <a:off x="8852007" y="4929555"/>
            <a:ext cx="307778"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YOU</a:t>
            </a:r>
          </a:p>
        </p:txBody>
      </p:sp>
      <p:sp>
        <p:nvSpPr>
          <p:cNvPr id="67682" name="Rectangle 109"/>
          <p:cNvSpPr>
            <a:spLocks noChangeArrowheads="1"/>
          </p:cNvSpPr>
          <p:nvPr/>
        </p:nvSpPr>
        <p:spPr bwMode="auto">
          <a:xfrm>
            <a:off x="9152393" y="4929555"/>
            <a:ext cx="70533"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ja-JP" altLang="en-GB" sz="1108">
                <a:solidFill>
                  <a:srgbClr val="000000"/>
                </a:solidFill>
                <a:latin typeface="Arial" charset="0"/>
                <a:ea typeface="ＭＳ Ｐゴシック" charset="0"/>
                <a:cs typeface="ＭＳ Ｐゴシック" charset="0"/>
              </a:rPr>
              <a:t>’</a:t>
            </a:r>
            <a:endParaRPr lang="en-GB" sz="1108">
              <a:solidFill>
                <a:srgbClr val="000000"/>
              </a:solidFill>
              <a:latin typeface="Arial" charset="0"/>
              <a:ea typeface="ＭＳ Ｐゴシック" charset="0"/>
              <a:cs typeface="ＭＳ Ｐゴシック" charset="0"/>
            </a:endParaRPr>
          </a:p>
        </p:txBody>
      </p:sp>
      <p:sp>
        <p:nvSpPr>
          <p:cNvPr id="67683" name="Rectangle 110"/>
          <p:cNvSpPr>
            <a:spLocks noChangeArrowheads="1"/>
          </p:cNvSpPr>
          <p:nvPr/>
        </p:nvSpPr>
        <p:spPr bwMode="auto">
          <a:xfrm>
            <a:off x="9211316" y="4929555"/>
            <a:ext cx="19717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RE</a:t>
            </a:r>
          </a:p>
        </p:txBody>
      </p:sp>
      <p:sp>
        <p:nvSpPr>
          <p:cNvPr id="67684" name="Rectangle 111"/>
          <p:cNvSpPr>
            <a:spLocks noChangeArrowheads="1"/>
          </p:cNvSpPr>
          <p:nvPr/>
        </p:nvSpPr>
        <p:spPr bwMode="auto">
          <a:xfrm>
            <a:off x="8914936" y="5098074"/>
            <a:ext cx="4264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FIRED</a:t>
            </a:r>
          </a:p>
        </p:txBody>
      </p:sp>
      <p:sp>
        <p:nvSpPr>
          <p:cNvPr id="67685" name="Rectangle 112"/>
          <p:cNvSpPr>
            <a:spLocks noChangeArrowheads="1"/>
          </p:cNvSpPr>
          <p:nvPr/>
        </p:nvSpPr>
        <p:spPr bwMode="auto">
          <a:xfrm>
            <a:off x="8702675" y="4873870"/>
            <a:ext cx="838200" cy="492369"/>
          </a:xfrm>
          <a:prstGeom prst="rect">
            <a:avLst/>
          </a:prstGeom>
          <a:noFill/>
          <a:ln w="12700" cap="rnd">
            <a:solidFill>
              <a:srgbClr val="000000"/>
            </a:solidFill>
            <a:miter lim="800000"/>
            <a:headEnd/>
            <a:tailEnd/>
          </a:ln>
          <a:extLst>
            <a:ext uri="{909E8E84-426E-40dd-AFC4-6F175D3DCCD1}">
              <a14:hiddenFill xmlns="" xmlns:a14="http://schemas.microsoft.com/office/drawing/2010/main">
                <a:solidFill>
                  <a:srgbClr val="FFFFFF"/>
                </a:solid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6" name="Freeform 113"/>
          <p:cNvSpPr>
            <a:spLocks noEditPoints="1"/>
          </p:cNvSpPr>
          <p:nvPr/>
        </p:nvSpPr>
        <p:spPr bwMode="auto">
          <a:xfrm>
            <a:off x="8093075" y="5049716"/>
            <a:ext cx="609600" cy="70338"/>
          </a:xfrm>
          <a:custGeom>
            <a:avLst/>
            <a:gdLst>
              <a:gd name="T0" fmla="*/ 0 w 384"/>
              <a:gd name="T1" fmla="*/ 2147483647 h 48"/>
              <a:gd name="T2" fmla="*/ 2147483647 w 384"/>
              <a:gd name="T3" fmla="*/ 2147483647 h 48"/>
              <a:gd name="T4" fmla="*/ 2147483647 w 384"/>
              <a:gd name="T5" fmla="*/ 2147483647 h 48"/>
              <a:gd name="T6" fmla="*/ 0 w 384"/>
              <a:gd name="T7" fmla="*/ 2147483647 h 48"/>
              <a:gd name="T8" fmla="*/ 0 w 384"/>
              <a:gd name="T9" fmla="*/ 2147483647 h 48"/>
              <a:gd name="T10" fmla="*/ 2147483647 w 384"/>
              <a:gd name="T11" fmla="*/ 0 h 48"/>
              <a:gd name="T12" fmla="*/ 2147483647 w 384"/>
              <a:gd name="T13" fmla="*/ 2147483647 h 48"/>
              <a:gd name="T14" fmla="*/ 2147483647 w 384"/>
              <a:gd name="T15" fmla="*/ 2147483647 h 48"/>
              <a:gd name="T16" fmla="*/ 2147483647 w 384"/>
              <a:gd name="T17" fmla="*/ 0 h 4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84"/>
              <a:gd name="T28" fmla="*/ 0 h 48"/>
              <a:gd name="T29" fmla="*/ 384 w 384"/>
              <a:gd name="T30" fmla="*/ 48 h 4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84" h="48">
                <a:moveTo>
                  <a:pt x="0" y="20"/>
                </a:moveTo>
                <a:lnTo>
                  <a:pt x="344" y="20"/>
                </a:lnTo>
                <a:lnTo>
                  <a:pt x="344" y="28"/>
                </a:lnTo>
                <a:lnTo>
                  <a:pt x="0" y="28"/>
                </a:lnTo>
                <a:lnTo>
                  <a:pt x="0" y="20"/>
                </a:lnTo>
                <a:close/>
                <a:moveTo>
                  <a:pt x="336" y="0"/>
                </a:moveTo>
                <a:lnTo>
                  <a:pt x="384" y="24"/>
                </a:lnTo>
                <a:lnTo>
                  <a:pt x="336" y="48"/>
                </a:lnTo>
                <a:lnTo>
                  <a:pt x="336" y="0"/>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7" name="Freeform 114"/>
          <p:cNvSpPr>
            <a:spLocks noEditPoints="1"/>
          </p:cNvSpPr>
          <p:nvPr/>
        </p:nvSpPr>
        <p:spPr bwMode="auto">
          <a:xfrm>
            <a:off x="9045575" y="5366240"/>
            <a:ext cx="76200" cy="211015"/>
          </a:xfrm>
          <a:custGeom>
            <a:avLst/>
            <a:gdLst>
              <a:gd name="T0" fmla="*/ 2147483647 w 48"/>
              <a:gd name="T1" fmla="*/ 0 h 144"/>
              <a:gd name="T2" fmla="*/ 2147483647 w 48"/>
              <a:gd name="T3" fmla="*/ 2147483647 h 144"/>
              <a:gd name="T4" fmla="*/ 2147483647 w 48"/>
              <a:gd name="T5" fmla="*/ 2147483647 h 144"/>
              <a:gd name="T6" fmla="*/ 2147483647 w 48"/>
              <a:gd name="T7" fmla="*/ 0 h 144"/>
              <a:gd name="T8" fmla="*/ 2147483647 w 48"/>
              <a:gd name="T9" fmla="*/ 0 h 144"/>
              <a:gd name="T10" fmla="*/ 2147483647 w 48"/>
              <a:gd name="T11" fmla="*/ 2147483647 h 144"/>
              <a:gd name="T12" fmla="*/ 2147483647 w 48"/>
              <a:gd name="T13" fmla="*/ 2147483647 h 144"/>
              <a:gd name="T14" fmla="*/ 0 w 48"/>
              <a:gd name="T15" fmla="*/ 2147483647 h 144"/>
              <a:gd name="T16" fmla="*/ 2147483647 w 48"/>
              <a:gd name="T17" fmla="*/ 2147483647 h 14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8"/>
              <a:gd name="T28" fmla="*/ 0 h 144"/>
              <a:gd name="T29" fmla="*/ 48 w 48"/>
              <a:gd name="T30" fmla="*/ 144 h 14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8" h="144">
                <a:moveTo>
                  <a:pt x="28" y="0"/>
                </a:moveTo>
                <a:lnTo>
                  <a:pt x="28" y="104"/>
                </a:lnTo>
                <a:lnTo>
                  <a:pt x="20" y="104"/>
                </a:lnTo>
                <a:lnTo>
                  <a:pt x="20" y="0"/>
                </a:lnTo>
                <a:lnTo>
                  <a:pt x="28" y="0"/>
                </a:lnTo>
                <a:close/>
                <a:moveTo>
                  <a:pt x="48" y="96"/>
                </a:moveTo>
                <a:lnTo>
                  <a:pt x="24" y="144"/>
                </a:lnTo>
                <a:lnTo>
                  <a:pt x="0" y="96"/>
                </a:lnTo>
                <a:lnTo>
                  <a:pt x="48" y="96"/>
                </a:lnTo>
                <a:close/>
              </a:path>
            </a:pathLst>
          </a:custGeom>
          <a:solidFill>
            <a:srgbClr val="000000"/>
          </a:solidFill>
          <a:ln w="3175">
            <a:solidFill>
              <a:srgbClr val="000000"/>
            </a:solidFill>
            <a:bevel/>
            <a:headEnd/>
            <a:tailEnd/>
          </a:ln>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688" name="Rectangle 115"/>
          <p:cNvSpPr>
            <a:spLocks noChangeArrowheads="1"/>
          </p:cNvSpPr>
          <p:nvPr/>
        </p:nvSpPr>
        <p:spPr bwMode="auto">
          <a:xfrm>
            <a:off x="3960240" y="1693986"/>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89" name="Rectangle 116"/>
          <p:cNvSpPr>
            <a:spLocks noChangeArrowheads="1"/>
          </p:cNvSpPr>
          <p:nvPr/>
        </p:nvSpPr>
        <p:spPr bwMode="auto">
          <a:xfrm>
            <a:off x="6397387" y="1693986"/>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0" name="Rectangle 117"/>
          <p:cNvSpPr>
            <a:spLocks noChangeArrowheads="1"/>
          </p:cNvSpPr>
          <p:nvPr/>
        </p:nvSpPr>
        <p:spPr bwMode="auto">
          <a:xfrm>
            <a:off x="5636640" y="2256693"/>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91" name="Rectangle 118"/>
          <p:cNvSpPr>
            <a:spLocks noChangeArrowheads="1"/>
          </p:cNvSpPr>
          <p:nvPr/>
        </p:nvSpPr>
        <p:spPr bwMode="auto">
          <a:xfrm>
            <a:off x="4265040" y="3944816"/>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92" name="Rectangle 119"/>
          <p:cNvSpPr>
            <a:spLocks noChangeArrowheads="1"/>
          </p:cNvSpPr>
          <p:nvPr/>
        </p:nvSpPr>
        <p:spPr bwMode="auto">
          <a:xfrm>
            <a:off x="6855840" y="4788878"/>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93" name="Rectangle 120"/>
          <p:cNvSpPr>
            <a:spLocks noChangeArrowheads="1"/>
          </p:cNvSpPr>
          <p:nvPr/>
        </p:nvSpPr>
        <p:spPr bwMode="auto">
          <a:xfrm>
            <a:off x="8532240" y="3100755"/>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694" name="Rectangle 121"/>
          <p:cNvSpPr>
            <a:spLocks noChangeArrowheads="1"/>
          </p:cNvSpPr>
          <p:nvPr/>
        </p:nvSpPr>
        <p:spPr bwMode="auto">
          <a:xfrm>
            <a:off x="7616588" y="2256693"/>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5" name="Rectangle 122"/>
          <p:cNvSpPr>
            <a:spLocks noChangeArrowheads="1"/>
          </p:cNvSpPr>
          <p:nvPr/>
        </p:nvSpPr>
        <p:spPr bwMode="auto">
          <a:xfrm>
            <a:off x="9597788" y="3100755"/>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6" name="Rectangle 123"/>
          <p:cNvSpPr>
            <a:spLocks noChangeArrowheads="1"/>
          </p:cNvSpPr>
          <p:nvPr/>
        </p:nvSpPr>
        <p:spPr bwMode="auto">
          <a:xfrm>
            <a:off x="6930788" y="4015154"/>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7" name="Rectangle 124"/>
          <p:cNvSpPr>
            <a:spLocks noChangeArrowheads="1"/>
          </p:cNvSpPr>
          <p:nvPr/>
        </p:nvSpPr>
        <p:spPr bwMode="auto">
          <a:xfrm>
            <a:off x="2588975" y="3030416"/>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8" name="Rectangle 125"/>
          <p:cNvSpPr>
            <a:spLocks noChangeArrowheads="1"/>
          </p:cNvSpPr>
          <p:nvPr/>
        </p:nvSpPr>
        <p:spPr bwMode="auto">
          <a:xfrm>
            <a:off x="8302388" y="4788878"/>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699" name="Rectangle 126"/>
          <p:cNvSpPr>
            <a:spLocks noChangeArrowheads="1"/>
          </p:cNvSpPr>
          <p:nvPr/>
        </p:nvSpPr>
        <p:spPr bwMode="auto">
          <a:xfrm>
            <a:off x="9902588" y="3944816"/>
            <a:ext cx="21320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NO</a:t>
            </a:r>
          </a:p>
        </p:txBody>
      </p:sp>
      <p:sp>
        <p:nvSpPr>
          <p:cNvPr id="67700" name="Rectangle 127"/>
          <p:cNvSpPr>
            <a:spLocks noChangeArrowheads="1"/>
          </p:cNvSpPr>
          <p:nvPr/>
        </p:nvSpPr>
        <p:spPr bwMode="auto">
          <a:xfrm>
            <a:off x="8303640" y="3452447"/>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701" name="Rectangle 128"/>
          <p:cNvSpPr>
            <a:spLocks noChangeArrowheads="1"/>
          </p:cNvSpPr>
          <p:nvPr/>
        </p:nvSpPr>
        <p:spPr bwMode="gray">
          <a:xfrm>
            <a:off x="2178786" y="4101613"/>
            <a:ext cx="506550"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FFFFFF"/>
                </a:solidFill>
                <a:latin typeface="Arial" charset="0"/>
                <a:ea typeface="ＭＳ Ｐゴシック" charset="0"/>
                <a:cs typeface="ＭＳ Ｐゴシック" charset="0"/>
              </a:rPr>
              <a:t>HIDE IT</a:t>
            </a:r>
            <a:endParaRPr lang="en-GB" sz="1108">
              <a:solidFill>
                <a:srgbClr val="000000"/>
              </a:solidFill>
              <a:latin typeface="Arial" charset="0"/>
              <a:ea typeface="ＭＳ Ｐゴシック" charset="0"/>
              <a:cs typeface="ＭＳ Ｐゴシック" charset="0"/>
            </a:endParaRPr>
          </a:p>
        </p:txBody>
      </p:sp>
      <p:cxnSp>
        <p:nvCxnSpPr>
          <p:cNvPr id="67702" name="AutoShape 129"/>
          <p:cNvCxnSpPr>
            <a:cxnSpLocks noChangeShapeType="1"/>
            <a:stCxn id="67627" idx="1"/>
            <a:endCxn id="67707" idx="0"/>
          </p:cNvCxnSpPr>
          <p:nvPr/>
        </p:nvCxnSpPr>
        <p:spPr bwMode="auto">
          <a:xfrm rot="10800000" flipV="1">
            <a:off x="2390775" y="3256086"/>
            <a:ext cx="596900" cy="773723"/>
          </a:xfrm>
          <a:prstGeom prst="bentConnector2">
            <a:avLst/>
          </a:prstGeom>
          <a:noFill/>
          <a:ln w="9525">
            <a:solidFill>
              <a:schemeClr val="tx1"/>
            </a:solidFill>
            <a:miter lim="800000"/>
            <a:headEnd/>
            <a:tailEnd type="triangle" w="med" len="med"/>
          </a:ln>
          <a:extLst>
            <a:ext uri="{909E8E84-426E-40dd-AFC4-6F175D3DCCD1}">
              <a14:hiddenFill xmlns="" xmlns:a14="http://schemas.microsoft.com/office/drawing/2010/main">
                <a:noFill/>
              </a14:hiddenFill>
            </a:ext>
          </a:extLst>
        </p:spPr>
      </p:cxnSp>
      <p:sp>
        <p:nvSpPr>
          <p:cNvPr id="67703" name="Rectangle 130"/>
          <p:cNvSpPr>
            <a:spLocks noChangeArrowheads="1"/>
          </p:cNvSpPr>
          <p:nvPr/>
        </p:nvSpPr>
        <p:spPr bwMode="auto">
          <a:xfrm>
            <a:off x="4836540" y="3030416"/>
            <a:ext cx="283732" cy="1704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ctr"/>
            <a:r>
              <a:rPr lang="en-GB" sz="1108">
                <a:solidFill>
                  <a:srgbClr val="000000"/>
                </a:solidFill>
                <a:latin typeface="Arial" charset="0"/>
                <a:ea typeface="ＭＳ Ｐゴシック" charset="0"/>
                <a:cs typeface="ＭＳ Ｐゴシック" charset="0"/>
              </a:rPr>
              <a:t>YES</a:t>
            </a:r>
          </a:p>
        </p:txBody>
      </p:sp>
      <p:sp>
        <p:nvSpPr>
          <p:cNvPr id="67704" name="Line 131"/>
          <p:cNvSpPr>
            <a:spLocks noChangeShapeType="1"/>
          </p:cNvSpPr>
          <p:nvPr/>
        </p:nvSpPr>
        <p:spPr bwMode="auto">
          <a:xfrm flipH="1">
            <a:off x="6743700" y="3288323"/>
            <a:ext cx="292100" cy="0"/>
          </a:xfrm>
          <a:prstGeom prst="line">
            <a:avLst/>
          </a:prstGeom>
          <a:noFill/>
          <a:ln w="9525">
            <a:solidFill>
              <a:schemeClr val="tx1"/>
            </a:solidFill>
            <a:round/>
            <a:headEnd/>
            <a:tailEnd/>
          </a:ln>
          <a:extLst>
            <a:ext uri="{909E8E84-426E-40dd-AFC4-6F175D3DCCD1}">
              <a14:hiddenFill xmlns="" xmlns:a14="http://schemas.microsoft.com/office/drawing/2010/main">
                <a:no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
        <p:nvSpPr>
          <p:cNvPr id="67705" name="Line 132"/>
          <p:cNvSpPr>
            <a:spLocks noChangeShapeType="1"/>
          </p:cNvSpPr>
          <p:nvPr/>
        </p:nvSpPr>
        <p:spPr bwMode="auto">
          <a:xfrm>
            <a:off x="6743700" y="3288323"/>
            <a:ext cx="0" cy="375138"/>
          </a:xfrm>
          <a:prstGeom prst="line">
            <a:avLst/>
          </a:prstGeom>
          <a:noFill/>
          <a:ln w="9525">
            <a:solidFill>
              <a:schemeClr val="tx1"/>
            </a:solidFill>
            <a:round/>
            <a:headEnd/>
            <a:tailEnd type="triangle" w="med" len="med"/>
          </a:ln>
          <a:extLst>
            <a:ext uri="{909E8E84-426E-40dd-AFC4-6F175D3DCCD1}">
              <a14:hiddenFill xmlns="" xmlns:a14="http://schemas.microsoft.com/office/drawing/2010/main">
                <a:noFill/>
              </a14:hiddenFill>
            </a:ext>
          </a:extLst>
        </p:spPr>
        <p:txBody>
          <a:bodyPr lIns="84376" tIns="42189" rIns="84376" bIns="42189"/>
          <a:lstStyle/>
          <a:p>
            <a:pPr algn="ctr"/>
            <a:endParaRPr lang="en-US" sz="1108">
              <a:solidFill>
                <a:srgbClr val="0000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760113596"/>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2"/>
          <p:cNvSpPr>
            <a:spLocks noGrp="1" noChangeArrowheads="1"/>
          </p:cNvSpPr>
          <p:nvPr>
            <p:ph type="title"/>
          </p:nvPr>
        </p:nvSpPr>
        <p:spPr>
          <a:xfrm>
            <a:off x="0" y="55420"/>
            <a:ext cx="10058400" cy="750035"/>
          </a:xfrm>
        </p:spPr>
        <p:txBody>
          <a:bodyPr/>
          <a:lstStyle/>
          <a:p>
            <a:pPr eaLnBrk="1" hangingPunct="1"/>
            <a:r>
              <a:rPr lang="en-GB" dirty="0">
                <a:latin typeface="Arial" charset="0"/>
              </a:rPr>
              <a:t>Mind Set</a:t>
            </a:r>
            <a:endParaRPr lang="en-US" dirty="0">
              <a:latin typeface="Arial" charset="0"/>
            </a:endParaRPr>
          </a:p>
        </p:txBody>
      </p:sp>
      <p:sp>
        <p:nvSpPr>
          <p:cNvPr id="73730" name="Rectangle 3"/>
          <p:cNvSpPr>
            <a:spLocks noGrp="1" noChangeArrowheads="1"/>
          </p:cNvSpPr>
          <p:nvPr>
            <p:ph idx="1"/>
          </p:nvPr>
        </p:nvSpPr>
        <p:spPr>
          <a:xfrm>
            <a:off x="1991933" y="1508166"/>
            <a:ext cx="3962400" cy="3419013"/>
          </a:xfrm>
        </p:spPr>
        <p:txBody>
          <a:bodyPr>
            <a:normAutofit/>
          </a:bodyPr>
          <a:lstStyle/>
          <a:p>
            <a:pPr eaLnBrk="1" hangingPunct="1">
              <a:buFont typeface="Arial" charset="0"/>
              <a:buChar char="•"/>
            </a:pPr>
            <a:r>
              <a:rPr lang="en-GB" dirty="0">
                <a:latin typeface="Arial" charset="0"/>
              </a:rPr>
              <a:t>Mind Set plays an important role at two levels:</a:t>
            </a:r>
          </a:p>
          <a:p>
            <a:pPr lvl="1" eaLnBrk="1" hangingPunct="1">
              <a:buFont typeface="Arial" charset="0"/>
              <a:buChar char="•"/>
            </a:pPr>
            <a:r>
              <a:rPr lang="en-GB" dirty="0">
                <a:latin typeface="Arial" charset="0"/>
              </a:rPr>
              <a:t>Individual level  - e.g. </a:t>
            </a:r>
            <a:r>
              <a:rPr lang="ja-JP" altLang="en-GB" dirty="0">
                <a:latin typeface="Arial" charset="0"/>
              </a:rPr>
              <a:t>“</a:t>
            </a:r>
            <a:r>
              <a:rPr lang="en-GB" altLang="ja-JP" dirty="0">
                <a:latin typeface="Arial" charset="0"/>
              </a:rPr>
              <a:t>FLY</a:t>
            </a:r>
            <a:r>
              <a:rPr lang="ja-JP" altLang="en-GB" dirty="0">
                <a:latin typeface="Arial" charset="0"/>
              </a:rPr>
              <a:t>”</a:t>
            </a:r>
            <a:r>
              <a:rPr lang="en-GB" altLang="ja-JP" dirty="0">
                <a:latin typeface="Arial" charset="0"/>
              </a:rPr>
              <a:t> locked-in thinking</a:t>
            </a:r>
          </a:p>
          <a:p>
            <a:pPr lvl="1" eaLnBrk="1" hangingPunct="1">
              <a:buFont typeface="Arial" charset="0"/>
              <a:buChar char="•"/>
            </a:pPr>
            <a:r>
              <a:rPr lang="en-GB" dirty="0">
                <a:latin typeface="Arial" charset="0"/>
              </a:rPr>
              <a:t>Organizational – e.g. </a:t>
            </a:r>
            <a:r>
              <a:rPr lang="ja-JP" altLang="en-GB" dirty="0">
                <a:latin typeface="Arial" charset="0"/>
              </a:rPr>
              <a:t>“</a:t>
            </a:r>
            <a:r>
              <a:rPr lang="en-GB" altLang="ja-JP" dirty="0">
                <a:latin typeface="Arial" charset="0"/>
              </a:rPr>
              <a:t>hide it</a:t>
            </a:r>
            <a:r>
              <a:rPr lang="ja-JP" altLang="en-GB" dirty="0">
                <a:latin typeface="Arial" charset="0"/>
              </a:rPr>
              <a:t>”</a:t>
            </a:r>
            <a:r>
              <a:rPr lang="en-GB" altLang="ja-JP" dirty="0">
                <a:latin typeface="Arial" charset="0"/>
              </a:rPr>
              <a:t> </a:t>
            </a:r>
          </a:p>
          <a:p>
            <a:pPr eaLnBrk="1" hangingPunct="1">
              <a:buFont typeface="Arial" charset="0"/>
              <a:buChar char="•"/>
            </a:pPr>
            <a:r>
              <a:rPr lang="en-GB" dirty="0">
                <a:latin typeface="Arial" charset="0"/>
              </a:rPr>
              <a:t>As products, processes and services get more complex and functional divides persist, mind set is an increasingly important factor in not uncovering undesirable emergent behaviour</a:t>
            </a:r>
          </a:p>
          <a:p>
            <a:pPr eaLnBrk="1" hangingPunct="1">
              <a:buFont typeface="Arial" charset="0"/>
              <a:buChar char="•"/>
            </a:pPr>
            <a:endParaRPr lang="en-US" dirty="0">
              <a:latin typeface="Arial" charset="0"/>
            </a:endParaRPr>
          </a:p>
        </p:txBody>
      </p:sp>
      <p:sp>
        <p:nvSpPr>
          <p:cNvPr id="48132" name="Text Box 4"/>
          <p:cNvSpPr txBox="1">
            <a:spLocks noChangeArrowheads="1"/>
          </p:cNvSpPr>
          <p:nvPr/>
        </p:nvSpPr>
        <p:spPr bwMode="auto">
          <a:xfrm>
            <a:off x="3317987" y="5665792"/>
            <a:ext cx="4972997" cy="57764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lIns="84376" tIns="42189" rIns="84376" bIns="42189">
            <a:spAutoFit/>
          </a:bodyPr>
          <a:lstStyle/>
          <a:p>
            <a:pPr algn="ctr">
              <a:defRPr/>
            </a:pPr>
            <a:r>
              <a:rPr lang="en-GB" sz="3200" b="1" dirty="0">
                <a:solidFill>
                  <a:srgbClr val="FFFFFF"/>
                </a:solidFill>
                <a:latin typeface="Arial"/>
              </a:rPr>
              <a:t>Unless we do something</a:t>
            </a:r>
          </a:p>
        </p:txBody>
      </p:sp>
      <p:sp>
        <p:nvSpPr>
          <p:cNvPr id="73734" name="TextBox 2"/>
          <p:cNvSpPr txBox="1">
            <a:spLocks noChangeArrowheads="1"/>
          </p:cNvSpPr>
          <p:nvPr/>
        </p:nvSpPr>
        <p:spPr bwMode="auto">
          <a:xfrm>
            <a:off x="7122318" y="3765696"/>
            <a:ext cx="3606800" cy="12214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eaLnBrk="1" hangingPunct="1"/>
            <a:r>
              <a:rPr lang="en-GB" sz="1846" dirty="0">
                <a:solidFill>
                  <a:srgbClr val="000000"/>
                </a:solidFill>
              </a:rPr>
              <a:t>Quote from NASA</a:t>
            </a:r>
          </a:p>
          <a:p>
            <a:pPr algn="ctr" eaLnBrk="1" hangingPunct="1"/>
            <a:r>
              <a:rPr lang="ja-JP" altLang="en-GB" sz="1846" dirty="0">
                <a:solidFill>
                  <a:srgbClr val="000000"/>
                </a:solidFill>
              </a:rPr>
              <a:t>“</a:t>
            </a:r>
            <a:r>
              <a:rPr lang="en-GB" altLang="ja-JP" sz="1846" dirty="0">
                <a:solidFill>
                  <a:srgbClr val="000000"/>
                </a:solidFill>
              </a:rPr>
              <a:t>The biggest advantage of not doing Systems Engineering is that failure takes us by surprise</a:t>
            </a:r>
            <a:r>
              <a:rPr lang="ja-JP" altLang="en-GB" sz="1846" dirty="0">
                <a:solidFill>
                  <a:srgbClr val="000000"/>
                </a:solidFill>
              </a:rPr>
              <a:t>”</a:t>
            </a:r>
            <a:endParaRPr lang="en-GB" sz="1846" dirty="0">
              <a:solidFill>
                <a:srgbClr val="000000"/>
              </a:solidFill>
            </a:endParaRPr>
          </a:p>
        </p:txBody>
      </p:sp>
      <p:pic>
        <p:nvPicPr>
          <p:cNvPr id="73735" name="Picture 4" descr="Vanguard rocket.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7793037" y="1496861"/>
            <a:ext cx="2265363" cy="21409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359442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740" y="220428"/>
            <a:ext cx="10278268" cy="546100"/>
          </a:xfrm>
        </p:spPr>
        <p:txBody>
          <a:bodyPr>
            <a:normAutofit fontScale="90000"/>
          </a:bodyPr>
          <a:lstStyle/>
          <a:p>
            <a:r>
              <a:rPr lang="en-US" dirty="0"/>
              <a:t>The Systems Engineering Design Philosophy</a:t>
            </a:r>
          </a:p>
        </p:txBody>
      </p:sp>
      <p:sp>
        <p:nvSpPr>
          <p:cNvPr id="20" name="TextBox 19">
            <a:extLst>
              <a:ext uri="{FF2B5EF4-FFF2-40B4-BE49-F238E27FC236}">
                <a16:creationId xmlns:a16="http://schemas.microsoft.com/office/drawing/2014/main" id="{58122DFC-46B5-0444-8F29-4BCF9D815EB1}"/>
              </a:ext>
            </a:extLst>
          </p:cNvPr>
          <p:cNvSpPr txBox="1"/>
          <p:nvPr/>
        </p:nvSpPr>
        <p:spPr>
          <a:xfrm>
            <a:off x="3450124" y="1728305"/>
            <a:ext cx="2268442" cy="369332"/>
          </a:xfrm>
          <a:prstGeom prst="rect">
            <a:avLst/>
          </a:prstGeom>
          <a:noFill/>
        </p:spPr>
        <p:txBody>
          <a:bodyPr wrap="none" rtlCol="0">
            <a:spAutoFit/>
          </a:bodyPr>
          <a:lstStyle/>
          <a:p>
            <a:r>
              <a:rPr lang="en-US" dirty="0"/>
              <a:t>Traditional Approach</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007923" y="1621834"/>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10%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988706" y="1198285"/>
            <a:ext cx="1612610" cy="1429373"/>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3"/>
          <a:stretch>
            <a:fillRect/>
          </a:stretch>
        </p:blipFill>
        <p:spPr>
          <a:xfrm>
            <a:off x="2497556" y="2605430"/>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4049462" y="3727760"/>
            <a:ext cx="1726059"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798309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4"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bomber">
            <a:hlinkClick r:id="" action="ppaction://media"/>
            <a:extLst>
              <a:ext uri="{FF2B5EF4-FFF2-40B4-BE49-F238E27FC236}">
                <a16:creationId xmlns:a16="http://schemas.microsoft.com/office/drawing/2014/main" id="{1877BC1E-90DB-324A-B3AC-D399B080537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514324" y="722313"/>
            <a:ext cx="7133101" cy="4863478"/>
          </a:xfrm>
          <a:prstGeom prst="rect">
            <a:avLst/>
          </a:prstGeom>
        </p:spPr>
      </p:pic>
    </p:spTree>
    <p:extLst>
      <p:ext uri="{BB962C8B-B14F-4D97-AF65-F5344CB8AC3E}">
        <p14:creationId xmlns:p14="http://schemas.microsoft.com/office/powerpoint/2010/main" val="4210358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306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409" y="145367"/>
            <a:ext cx="9870644" cy="546100"/>
          </a:xfrm>
        </p:spPr>
        <p:txBody>
          <a:bodyPr>
            <a:normAutofit fontScale="90000"/>
          </a:bodyPr>
          <a:lstStyle/>
          <a:p>
            <a:r>
              <a:rPr lang="en-US" dirty="0"/>
              <a:t>The Systems Engineering Design Philosophy</a:t>
            </a:r>
          </a:p>
        </p:txBody>
      </p:sp>
      <p:sp>
        <p:nvSpPr>
          <p:cNvPr id="20" name="TextBox 19">
            <a:extLst>
              <a:ext uri="{FF2B5EF4-FFF2-40B4-BE49-F238E27FC236}">
                <a16:creationId xmlns:a16="http://schemas.microsoft.com/office/drawing/2014/main" id="{58122DFC-46B5-0444-8F29-4BCF9D815EB1}"/>
              </a:ext>
            </a:extLst>
          </p:cNvPr>
          <p:cNvSpPr txBox="1"/>
          <p:nvPr/>
        </p:nvSpPr>
        <p:spPr>
          <a:xfrm>
            <a:off x="3864307" y="1043664"/>
            <a:ext cx="2268442" cy="369332"/>
          </a:xfrm>
          <a:prstGeom prst="rect">
            <a:avLst/>
          </a:prstGeom>
          <a:noFill/>
        </p:spPr>
        <p:txBody>
          <a:bodyPr wrap="none" rtlCol="0">
            <a:spAutoFit/>
          </a:bodyPr>
          <a:lstStyle/>
          <a:p>
            <a:r>
              <a:rPr lang="en-US" dirty="0"/>
              <a:t>Traditional Approach</a:t>
            </a:r>
          </a:p>
        </p:txBody>
      </p:sp>
      <p:sp>
        <p:nvSpPr>
          <p:cNvPr id="21" name="TextBox 20">
            <a:extLst>
              <a:ext uri="{FF2B5EF4-FFF2-40B4-BE49-F238E27FC236}">
                <a16:creationId xmlns:a16="http://schemas.microsoft.com/office/drawing/2014/main" id="{E57276A3-98A5-D243-91BF-7D675CB8EC63}"/>
              </a:ext>
            </a:extLst>
          </p:cNvPr>
          <p:cNvSpPr txBox="1"/>
          <p:nvPr/>
        </p:nvSpPr>
        <p:spPr>
          <a:xfrm>
            <a:off x="3303861" y="3921000"/>
            <a:ext cx="2052870" cy="369332"/>
          </a:xfrm>
          <a:prstGeom prst="rect">
            <a:avLst/>
          </a:prstGeom>
          <a:noFill/>
        </p:spPr>
        <p:txBody>
          <a:bodyPr wrap="none" rtlCol="0">
            <a:spAutoFit/>
          </a:bodyPr>
          <a:lstStyle/>
          <a:p>
            <a:r>
              <a:rPr lang="en-US" dirty="0"/>
              <a:t>Systems Approach</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132749" y="926091"/>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10% probability of being correct at this point </a:t>
            </a:r>
          </a:p>
        </p:txBody>
      </p:sp>
      <p:sp>
        <p:nvSpPr>
          <p:cNvPr id="28" name="Down Arrow Callout 27">
            <a:extLst>
              <a:ext uri="{FF2B5EF4-FFF2-40B4-BE49-F238E27FC236}">
                <a16:creationId xmlns:a16="http://schemas.microsoft.com/office/drawing/2014/main" id="{78543605-224D-9E45-9A63-13A436276695}"/>
              </a:ext>
            </a:extLst>
          </p:cNvPr>
          <p:cNvSpPr/>
          <p:nvPr/>
        </p:nvSpPr>
        <p:spPr bwMode="auto">
          <a:xfrm>
            <a:off x="6132749" y="3434095"/>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97%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555577" y="1535875"/>
            <a:ext cx="1612610" cy="1429373"/>
          </a:xfrm>
          <a:prstGeom prst="rect">
            <a:avLst/>
          </a:prstGeom>
        </p:spPr>
      </p:pic>
      <p:pic>
        <p:nvPicPr>
          <p:cNvPr id="56" name="Picture 55">
            <a:extLst>
              <a:ext uri="{FF2B5EF4-FFF2-40B4-BE49-F238E27FC236}">
                <a16:creationId xmlns:a16="http://schemas.microsoft.com/office/drawing/2014/main" id="{15E13C94-CC93-D842-9BDC-7FAF40AF268A}"/>
              </a:ext>
            </a:extLst>
          </p:cNvPr>
          <p:cNvPicPr>
            <a:picLocks noChangeAspect="1"/>
          </p:cNvPicPr>
          <p:nvPr/>
        </p:nvPicPr>
        <p:blipFill>
          <a:blip r:embed="rId3"/>
          <a:stretch>
            <a:fillRect/>
          </a:stretch>
        </p:blipFill>
        <p:spPr>
          <a:xfrm>
            <a:off x="1599665" y="3885117"/>
            <a:ext cx="1612610" cy="1429373"/>
          </a:xfrm>
          <a:prstGeom prst="rect">
            <a:avLst/>
          </a:prstGeom>
        </p:spPr>
      </p:pic>
      <p:pic>
        <p:nvPicPr>
          <p:cNvPr id="6" name="Picture 5">
            <a:extLst>
              <a:ext uri="{FF2B5EF4-FFF2-40B4-BE49-F238E27FC236}">
                <a16:creationId xmlns:a16="http://schemas.microsoft.com/office/drawing/2014/main" id="{37B140D8-5385-1346-8845-D02B29D60525}"/>
              </a:ext>
            </a:extLst>
          </p:cNvPr>
          <p:cNvPicPr>
            <a:picLocks noChangeAspect="1"/>
          </p:cNvPicPr>
          <p:nvPr/>
        </p:nvPicPr>
        <p:blipFill>
          <a:blip r:embed="rId4"/>
          <a:stretch>
            <a:fillRect/>
          </a:stretch>
        </p:blipFill>
        <p:spPr>
          <a:xfrm>
            <a:off x="2687979" y="4402490"/>
            <a:ext cx="5712354" cy="903712"/>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5"/>
          <a:stretch>
            <a:fillRect/>
          </a:stretch>
        </p:blipFill>
        <p:spPr>
          <a:xfrm>
            <a:off x="2687978" y="1889523"/>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809483" y="2841528"/>
            <a:ext cx="1726059"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95494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left)">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8"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12" y="70766"/>
            <a:ext cx="10278268" cy="546100"/>
          </a:xfrm>
        </p:spPr>
        <p:txBody>
          <a:bodyPr>
            <a:noAutofit/>
          </a:bodyPr>
          <a:lstStyle/>
          <a:p>
            <a:r>
              <a:rPr lang="en-US" sz="3600" dirty="0"/>
              <a:t>The Systems Engineering Design Philosophy</a:t>
            </a:r>
          </a:p>
        </p:txBody>
      </p:sp>
      <p:sp>
        <p:nvSpPr>
          <p:cNvPr id="20" name="TextBox 19">
            <a:extLst>
              <a:ext uri="{FF2B5EF4-FFF2-40B4-BE49-F238E27FC236}">
                <a16:creationId xmlns:a16="http://schemas.microsoft.com/office/drawing/2014/main" id="{58122DFC-46B5-0444-8F29-4BCF9D815EB1}"/>
              </a:ext>
            </a:extLst>
          </p:cNvPr>
          <p:cNvSpPr txBox="1"/>
          <p:nvPr/>
        </p:nvSpPr>
        <p:spPr>
          <a:xfrm>
            <a:off x="3410527" y="1044471"/>
            <a:ext cx="2268442" cy="369332"/>
          </a:xfrm>
          <a:prstGeom prst="rect">
            <a:avLst/>
          </a:prstGeom>
          <a:noFill/>
        </p:spPr>
        <p:txBody>
          <a:bodyPr wrap="none" rtlCol="0">
            <a:spAutoFit/>
          </a:bodyPr>
          <a:lstStyle/>
          <a:p>
            <a:r>
              <a:rPr lang="en-US" dirty="0"/>
              <a:t>Traditional Approach</a:t>
            </a:r>
          </a:p>
        </p:txBody>
      </p:sp>
      <p:sp>
        <p:nvSpPr>
          <p:cNvPr id="21" name="TextBox 20">
            <a:extLst>
              <a:ext uri="{FF2B5EF4-FFF2-40B4-BE49-F238E27FC236}">
                <a16:creationId xmlns:a16="http://schemas.microsoft.com/office/drawing/2014/main" id="{E57276A3-98A5-D243-91BF-7D675CB8EC63}"/>
              </a:ext>
            </a:extLst>
          </p:cNvPr>
          <p:cNvSpPr txBox="1"/>
          <p:nvPr/>
        </p:nvSpPr>
        <p:spPr>
          <a:xfrm>
            <a:off x="3410527" y="3340064"/>
            <a:ext cx="2052870" cy="369332"/>
          </a:xfrm>
          <a:prstGeom prst="rect">
            <a:avLst/>
          </a:prstGeom>
          <a:noFill/>
        </p:spPr>
        <p:txBody>
          <a:bodyPr wrap="none" rtlCol="0">
            <a:spAutoFit/>
          </a:bodyPr>
          <a:lstStyle/>
          <a:p>
            <a:r>
              <a:rPr lang="en-US" dirty="0"/>
              <a:t>Systems Approach</a:t>
            </a:r>
          </a:p>
        </p:txBody>
      </p:sp>
      <p:sp>
        <p:nvSpPr>
          <p:cNvPr id="25" name="Rounded Rectangular Callout 24">
            <a:extLst>
              <a:ext uri="{FF2B5EF4-FFF2-40B4-BE49-F238E27FC236}">
                <a16:creationId xmlns:a16="http://schemas.microsoft.com/office/drawing/2014/main" id="{1D64C4D6-57B7-8D42-A37B-FA183A54D484}"/>
              </a:ext>
            </a:extLst>
          </p:cNvPr>
          <p:cNvSpPr/>
          <p:nvPr/>
        </p:nvSpPr>
        <p:spPr>
          <a:xfrm>
            <a:off x="2845036" y="5544185"/>
            <a:ext cx="2800090" cy="1090246"/>
          </a:xfrm>
          <a:prstGeom prst="wedgeRoundRectCallout">
            <a:avLst>
              <a:gd name="adj1" fmla="val 22510"/>
              <a:gd name="adj2" fmla="val -11895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In the systems approach we put the effort in EARLY to FULLY understand the problem</a:t>
            </a:r>
          </a:p>
        </p:txBody>
      </p:sp>
      <p:sp>
        <p:nvSpPr>
          <p:cNvPr id="27" name="Rounded Rectangular Callout 26">
            <a:extLst>
              <a:ext uri="{FF2B5EF4-FFF2-40B4-BE49-F238E27FC236}">
                <a16:creationId xmlns:a16="http://schemas.microsoft.com/office/drawing/2014/main" id="{B3858C85-A739-CB4A-B204-7226EED165AC}"/>
              </a:ext>
            </a:extLst>
          </p:cNvPr>
          <p:cNvSpPr/>
          <p:nvPr/>
        </p:nvSpPr>
        <p:spPr>
          <a:xfrm>
            <a:off x="5893376" y="5544185"/>
            <a:ext cx="3105256" cy="1090246"/>
          </a:xfrm>
          <a:prstGeom prst="wedgeRoundRectCallout">
            <a:avLst>
              <a:gd name="adj1" fmla="val -37150"/>
              <a:gd name="adj2" fmla="val -113810"/>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So we can explore choices to design in performance, safety and robustness from the beginning</a:t>
            </a:r>
          </a:p>
        </p:txBody>
      </p:sp>
      <p:sp>
        <p:nvSpPr>
          <p:cNvPr id="3" name="Rounded Rectangular Callout 2">
            <a:extLst>
              <a:ext uri="{FF2B5EF4-FFF2-40B4-BE49-F238E27FC236}">
                <a16:creationId xmlns:a16="http://schemas.microsoft.com/office/drawing/2014/main" id="{A8FB1D59-B6A3-204F-92FB-36FEB433C9D0}"/>
              </a:ext>
            </a:extLst>
          </p:cNvPr>
          <p:cNvSpPr/>
          <p:nvPr/>
        </p:nvSpPr>
        <p:spPr>
          <a:xfrm>
            <a:off x="9158397" y="4335795"/>
            <a:ext cx="1399032" cy="1188720"/>
          </a:xfrm>
          <a:prstGeom prst="wedgeRoundRectCallout">
            <a:avLst>
              <a:gd name="adj1" fmla="val -92075"/>
              <a:gd name="adj2" fmla="val 66154"/>
              <a:gd name="adj3" fmla="val 16667"/>
            </a:avLst>
          </a:prstGeom>
          <a:ln/>
        </p:spPr>
        <p:style>
          <a:lnRef idx="0">
            <a:schemeClr val="dk1"/>
          </a:lnRef>
          <a:fillRef idx="3">
            <a:schemeClr val="dk1"/>
          </a:fillRef>
          <a:effectRef idx="3">
            <a:schemeClr val="dk1"/>
          </a:effectRef>
          <a:fontRef idx="minor">
            <a:schemeClr val="lt1"/>
          </a:fontRef>
        </p:style>
        <p:txBody>
          <a:bodyPr rtlCol="0" anchor="ctr"/>
          <a:lstStyle/>
          <a:p>
            <a:pPr algn="ctr"/>
            <a:r>
              <a:rPr lang="en-GB" sz="2800" dirty="0"/>
              <a:t>HOW?</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040962" y="779248"/>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10% probability of being correct at this point </a:t>
            </a:r>
          </a:p>
        </p:txBody>
      </p:sp>
      <p:sp>
        <p:nvSpPr>
          <p:cNvPr id="28" name="Down Arrow Callout 27">
            <a:extLst>
              <a:ext uri="{FF2B5EF4-FFF2-40B4-BE49-F238E27FC236}">
                <a16:creationId xmlns:a16="http://schemas.microsoft.com/office/drawing/2014/main" id="{78543605-224D-9E45-9A63-13A436276695}"/>
              </a:ext>
            </a:extLst>
          </p:cNvPr>
          <p:cNvSpPr/>
          <p:nvPr/>
        </p:nvSpPr>
        <p:spPr bwMode="auto">
          <a:xfrm>
            <a:off x="5990017" y="2853159"/>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97%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691251" y="1198286"/>
            <a:ext cx="1612610" cy="1429373"/>
          </a:xfrm>
          <a:prstGeom prst="rect">
            <a:avLst/>
          </a:prstGeom>
        </p:spPr>
      </p:pic>
      <p:pic>
        <p:nvPicPr>
          <p:cNvPr id="56" name="Picture 55">
            <a:extLst>
              <a:ext uri="{FF2B5EF4-FFF2-40B4-BE49-F238E27FC236}">
                <a16:creationId xmlns:a16="http://schemas.microsoft.com/office/drawing/2014/main" id="{15E13C94-CC93-D842-9BDC-7FAF40AF268A}"/>
              </a:ext>
            </a:extLst>
          </p:cNvPr>
          <p:cNvPicPr>
            <a:picLocks noChangeAspect="1"/>
          </p:cNvPicPr>
          <p:nvPr/>
        </p:nvPicPr>
        <p:blipFill>
          <a:blip r:embed="rId3"/>
          <a:stretch>
            <a:fillRect/>
          </a:stretch>
        </p:blipFill>
        <p:spPr>
          <a:xfrm>
            <a:off x="1665767" y="3292599"/>
            <a:ext cx="1612610" cy="1429373"/>
          </a:xfrm>
          <a:prstGeom prst="rect">
            <a:avLst/>
          </a:prstGeom>
        </p:spPr>
      </p:pic>
      <p:pic>
        <p:nvPicPr>
          <p:cNvPr id="6" name="Picture 5">
            <a:extLst>
              <a:ext uri="{FF2B5EF4-FFF2-40B4-BE49-F238E27FC236}">
                <a16:creationId xmlns:a16="http://schemas.microsoft.com/office/drawing/2014/main" id="{37B140D8-5385-1346-8845-D02B29D60525}"/>
              </a:ext>
            </a:extLst>
          </p:cNvPr>
          <p:cNvPicPr>
            <a:picLocks noChangeAspect="1"/>
          </p:cNvPicPr>
          <p:nvPr/>
        </p:nvPicPr>
        <p:blipFill>
          <a:blip r:embed="rId4"/>
          <a:stretch>
            <a:fillRect/>
          </a:stretch>
        </p:blipFill>
        <p:spPr>
          <a:xfrm>
            <a:off x="2687978" y="3809810"/>
            <a:ext cx="5712354" cy="903712"/>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5"/>
          <a:stretch>
            <a:fillRect/>
          </a:stretch>
        </p:blipFill>
        <p:spPr>
          <a:xfrm>
            <a:off x="2687979" y="1725815"/>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771167" y="2699448"/>
            <a:ext cx="1726059"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
        <p:nvSpPr>
          <p:cNvPr id="15" name="Rectangle 14">
            <a:extLst>
              <a:ext uri="{FF2B5EF4-FFF2-40B4-BE49-F238E27FC236}">
                <a16:creationId xmlns:a16="http://schemas.microsoft.com/office/drawing/2014/main" id="{9E7F1CEB-6545-F143-A69B-4245BFF9D8D0}"/>
              </a:ext>
            </a:extLst>
          </p:cNvPr>
          <p:cNvSpPr/>
          <p:nvPr/>
        </p:nvSpPr>
        <p:spPr>
          <a:xfrm>
            <a:off x="3041962" y="3830245"/>
            <a:ext cx="1059917"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Listen</a:t>
            </a:r>
          </a:p>
        </p:txBody>
      </p:sp>
      <p:sp>
        <p:nvSpPr>
          <p:cNvPr id="16" name="Rectangle 15">
            <a:extLst>
              <a:ext uri="{FF2B5EF4-FFF2-40B4-BE49-F238E27FC236}">
                <a16:creationId xmlns:a16="http://schemas.microsoft.com/office/drawing/2014/main" id="{B9DAF66E-8FA5-4A44-9000-E9E2265A6EA9}"/>
              </a:ext>
            </a:extLst>
          </p:cNvPr>
          <p:cNvSpPr/>
          <p:nvPr/>
        </p:nvSpPr>
        <p:spPr>
          <a:xfrm>
            <a:off x="4438732" y="3850498"/>
            <a:ext cx="936111"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Think</a:t>
            </a:r>
          </a:p>
        </p:txBody>
      </p:sp>
      <p:sp>
        <p:nvSpPr>
          <p:cNvPr id="17" name="Rectangle 16">
            <a:extLst>
              <a:ext uri="{FF2B5EF4-FFF2-40B4-BE49-F238E27FC236}">
                <a16:creationId xmlns:a16="http://schemas.microsoft.com/office/drawing/2014/main" id="{CE890390-5158-F449-BE3C-7FB8409D7920}"/>
              </a:ext>
            </a:extLst>
          </p:cNvPr>
          <p:cNvSpPr/>
          <p:nvPr/>
        </p:nvSpPr>
        <p:spPr>
          <a:xfrm>
            <a:off x="5698436" y="3839347"/>
            <a:ext cx="1073919"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Imagine</a:t>
            </a:r>
          </a:p>
        </p:txBody>
      </p:sp>
      <p:sp>
        <p:nvSpPr>
          <p:cNvPr id="18" name="Rectangle 17">
            <a:extLst>
              <a:ext uri="{FF2B5EF4-FFF2-40B4-BE49-F238E27FC236}">
                <a16:creationId xmlns:a16="http://schemas.microsoft.com/office/drawing/2014/main" id="{B7C55AEB-BF9B-D142-B197-3CA56AD5C553}"/>
              </a:ext>
            </a:extLst>
          </p:cNvPr>
          <p:cNvSpPr/>
          <p:nvPr/>
        </p:nvSpPr>
        <p:spPr>
          <a:xfrm>
            <a:off x="7008683" y="3855879"/>
            <a:ext cx="926147"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Check</a:t>
            </a:r>
          </a:p>
        </p:txBody>
      </p:sp>
      <p:sp>
        <p:nvSpPr>
          <p:cNvPr id="19" name="Rectangle 18">
            <a:extLst>
              <a:ext uri="{FF2B5EF4-FFF2-40B4-BE49-F238E27FC236}">
                <a16:creationId xmlns:a16="http://schemas.microsoft.com/office/drawing/2014/main" id="{FD231DEC-0601-A240-BE1B-1B74D489A3CD}"/>
              </a:ext>
            </a:extLst>
          </p:cNvPr>
          <p:cNvSpPr/>
          <p:nvPr/>
        </p:nvSpPr>
        <p:spPr>
          <a:xfrm>
            <a:off x="3019783" y="1745981"/>
            <a:ext cx="1167904"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Hear</a:t>
            </a:r>
          </a:p>
        </p:txBody>
      </p:sp>
      <p:sp>
        <p:nvSpPr>
          <p:cNvPr id="22" name="Rectangle 21">
            <a:extLst>
              <a:ext uri="{FF2B5EF4-FFF2-40B4-BE49-F238E27FC236}">
                <a16:creationId xmlns:a16="http://schemas.microsoft.com/office/drawing/2014/main" id="{F35CFCD4-20CE-3C42-9429-C437C10C8F26}"/>
              </a:ext>
            </a:extLst>
          </p:cNvPr>
          <p:cNvSpPr/>
          <p:nvPr/>
        </p:nvSpPr>
        <p:spPr>
          <a:xfrm>
            <a:off x="4512606" y="1778293"/>
            <a:ext cx="1040055"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Guess</a:t>
            </a:r>
          </a:p>
        </p:txBody>
      </p:sp>
      <p:sp>
        <p:nvSpPr>
          <p:cNvPr id="23" name="Rectangle 22">
            <a:extLst>
              <a:ext uri="{FF2B5EF4-FFF2-40B4-BE49-F238E27FC236}">
                <a16:creationId xmlns:a16="http://schemas.microsoft.com/office/drawing/2014/main" id="{0F66F808-29B2-524D-948D-4AA4BF532324}"/>
              </a:ext>
            </a:extLst>
          </p:cNvPr>
          <p:cNvSpPr/>
          <p:nvPr/>
        </p:nvSpPr>
        <p:spPr>
          <a:xfrm>
            <a:off x="5795092" y="1778411"/>
            <a:ext cx="999488"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Hope</a:t>
            </a:r>
          </a:p>
        </p:txBody>
      </p:sp>
      <p:sp>
        <p:nvSpPr>
          <p:cNvPr id="24" name="Rectangle 23">
            <a:extLst>
              <a:ext uri="{FF2B5EF4-FFF2-40B4-BE49-F238E27FC236}">
                <a16:creationId xmlns:a16="http://schemas.microsoft.com/office/drawing/2014/main" id="{95151A6E-C935-0441-9C0A-FA8BFFED80A4}"/>
              </a:ext>
            </a:extLst>
          </p:cNvPr>
          <p:cNvSpPr/>
          <p:nvPr/>
        </p:nvSpPr>
        <p:spPr>
          <a:xfrm>
            <a:off x="7076965" y="1759233"/>
            <a:ext cx="1077515"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Panic</a:t>
            </a:r>
          </a:p>
        </p:txBody>
      </p:sp>
      <p:sp>
        <p:nvSpPr>
          <p:cNvPr id="26" name="Rectangle 25">
            <a:extLst>
              <a:ext uri="{FF2B5EF4-FFF2-40B4-BE49-F238E27FC236}">
                <a16:creationId xmlns:a16="http://schemas.microsoft.com/office/drawing/2014/main" id="{28065358-9707-6C48-A319-D3777AA6D66F}"/>
              </a:ext>
            </a:extLst>
          </p:cNvPr>
          <p:cNvSpPr/>
          <p:nvPr/>
        </p:nvSpPr>
        <p:spPr>
          <a:xfrm>
            <a:off x="8525813" y="1775791"/>
            <a:ext cx="1267545" cy="80594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Blame</a:t>
            </a:r>
          </a:p>
        </p:txBody>
      </p:sp>
    </p:spTree>
    <p:extLst>
      <p:ext uri="{BB962C8B-B14F-4D97-AF65-F5344CB8AC3E}">
        <p14:creationId xmlns:p14="http://schemas.microsoft.com/office/powerpoint/2010/main" val="3930577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6" presetClass="emph" presetSubtype="0" fill="hold" grpId="1" nodeType="clickEffect">
                                  <p:stCondLst>
                                    <p:cond delay="0"/>
                                  </p:stCondLst>
                                  <p:childTnLst>
                                    <p:animScale>
                                      <p:cBhvr>
                                        <p:cTn id="50" dur="2000" fill="hold"/>
                                        <p:tgtEl>
                                          <p:spTgt spid="16"/>
                                        </p:tgtEl>
                                      </p:cBhvr>
                                      <p:by x="150000" y="150000"/>
                                    </p:animScale>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7" grpId="0" animBg="1"/>
      <p:bldP spid="3" grpId="0" animBg="1"/>
      <p:bldP spid="15" grpId="0" animBg="1"/>
      <p:bldP spid="16" grpId="0" animBg="1"/>
      <p:bldP spid="16" grpId="1" animBg="1"/>
      <p:bldP spid="17" grpId="0" animBg="1"/>
      <p:bldP spid="18" grpId="0" animBg="1"/>
      <p:bldP spid="19" grpId="0" animBg="1"/>
      <p:bldP spid="22" grpId="0" animBg="1"/>
      <p:bldP spid="23" grpId="0" animBg="1"/>
      <p:bldP spid="24" grpId="0" animBg="1"/>
      <p:bldP spid="26"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F372DEC-1EDD-DF44-B52F-58649ED49855}"/>
              </a:ext>
            </a:extLst>
          </p:cNvPr>
          <p:cNvSpPr>
            <a:spLocks noGrp="1"/>
          </p:cNvSpPr>
          <p:nvPr>
            <p:ph sz="quarter" idx="16"/>
          </p:nvPr>
        </p:nvSpPr>
        <p:spPr>
          <a:xfrm>
            <a:off x="2013066" y="1564041"/>
            <a:ext cx="4082934" cy="3484031"/>
          </a:xfrm>
        </p:spPr>
        <p:txBody>
          <a:bodyPr>
            <a:normAutofit/>
          </a:bodyPr>
          <a:lstStyle/>
          <a:p>
            <a:pPr marL="0" indent="0">
              <a:buNone/>
            </a:pPr>
            <a:r>
              <a:rPr lang="en-GB" sz="2000" b="1" dirty="0"/>
              <a:t>Reductionism</a:t>
            </a:r>
          </a:p>
          <a:p>
            <a:r>
              <a:rPr lang="en-US" dirty="0"/>
              <a:t>Rene Descartes</a:t>
            </a:r>
          </a:p>
          <a:p>
            <a:pPr marL="669925" lvl="1" indent="-287338"/>
            <a:r>
              <a:rPr lang="en-US" dirty="0"/>
              <a:t>Discourse on the Method </a:t>
            </a:r>
            <a:r>
              <a:rPr lang="en-GB" dirty="0"/>
              <a:t> </a:t>
            </a:r>
            <a:r>
              <a:rPr lang="is-IS" dirty="0"/>
              <a:t>…..</a:t>
            </a:r>
            <a:endParaRPr lang="en-GB" dirty="0"/>
          </a:p>
          <a:p>
            <a:pPr marL="1077913" lvl="2" indent="-287338"/>
            <a:r>
              <a:rPr lang="en-US" dirty="0"/>
              <a:t> “I think therefore I am”</a:t>
            </a:r>
          </a:p>
          <a:p>
            <a:pPr marL="1077913" lvl="2" indent="-287338">
              <a:buNone/>
            </a:pPr>
            <a:r>
              <a:rPr lang="en-US" dirty="0"/>
              <a:t>and</a:t>
            </a:r>
          </a:p>
          <a:p>
            <a:pPr marL="1077913" lvl="2" indent="-287338"/>
            <a:r>
              <a:rPr lang="en-US" dirty="0"/>
              <a:t>“to divide each of the difficulties under examination into as many parts as possible, and as might be necessary for its adequate solution.”</a:t>
            </a:r>
            <a:endParaRPr lang="en-GB" dirty="0"/>
          </a:p>
          <a:p>
            <a:endParaRPr lang="en-GB" dirty="0"/>
          </a:p>
          <a:p>
            <a:endParaRPr lang="en-GB" dirty="0"/>
          </a:p>
        </p:txBody>
      </p:sp>
      <p:sp>
        <p:nvSpPr>
          <p:cNvPr id="7" name="Content Placeholder 6">
            <a:extLst>
              <a:ext uri="{FF2B5EF4-FFF2-40B4-BE49-F238E27FC236}">
                <a16:creationId xmlns:a16="http://schemas.microsoft.com/office/drawing/2014/main" id="{4886D98F-5569-114A-A430-78EB12669F38}"/>
              </a:ext>
            </a:extLst>
          </p:cNvPr>
          <p:cNvSpPr>
            <a:spLocks noGrp="1"/>
          </p:cNvSpPr>
          <p:nvPr>
            <p:ph sz="quarter" idx="17"/>
          </p:nvPr>
        </p:nvSpPr>
        <p:spPr>
          <a:xfrm>
            <a:off x="6313489" y="1564040"/>
            <a:ext cx="3959225" cy="4853636"/>
          </a:xfrm>
        </p:spPr>
        <p:txBody>
          <a:bodyPr>
            <a:normAutofit lnSpcReduction="10000"/>
          </a:bodyPr>
          <a:lstStyle/>
          <a:p>
            <a:pPr marL="0" indent="0">
              <a:buNone/>
            </a:pPr>
            <a:r>
              <a:rPr lang="en-GB" sz="1800" b="1" dirty="0"/>
              <a:t>Systems Thinking</a:t>
            </a:r>
          </a:p>
          <a:p>
            <a:pPr marL="0" indent="0">
              <a:buNone/>
            </a:pPr>
            <a:r>
              <a:rPr lang="en-US" dirty="0"/>
              <a:t>is a framework for understanding complex situations by: </a:t>
            </a:r>
          </a:p>
          <a:p>
            <a:pPr marL="669925" lvl="1" indent="-287338"/>
            <a:r>
              <a:rPr lang="en-US" dirty="0"/>
              <a:t>simplifying and clarifying situations to understand the key aspects </a:t>
            </a:r>
          </a:p>
          <a:p>
            <a:pPr marL="669925" lvl="1" indent="-287338"/>
            <a:r>
              <a:rPr lang="en-US" dirty="0"/>
              <a:t>allowing different aspects and perceptions to be portrayed and considered simultaneously </a:t>
            </a:r>
            <a:r>
              <a:rPr lang="en-GB" dirty="0"/>
              <a:t>to understand and predict emergent behaviour</a:t>
            </a:r>
            <a:endParaRPr lang="en-US" dirty="0"/>
          </a:p>
          <a:p>
            <a:pPr marL="669925" lvl="1" indent="-287338"/>
            <a:r>
              <a:rPr lang="en-GB" dirty="0"/>
              <a:t>looking for dependencies and influences between elements to understand and predict emergent behaviour</a:t>
            </a:r>
          </a:p>
          <a:p>
            <a:pPr marL="669925" lvl="1" indent="-287338"/>
            <a:r>
              <a:rPr lang="en-GB" dirty="0"/>
              <a:t>examining the situation from different perspectives and viewpoints to understand and predict emergent behaviour.</a:t>
            </a:r>
          </a:p>
          <a:p>
            <a:endParaRPr lang="en-GB" dirty="0"/>
          </a:p>
        </p:txBody>
      </p:sp>
      <p:sp>
        <p:nvSpPr>
          <p:cNvPr id="4" name="Title 3"/>
          <p:cNvSpPr>
            <a:spLocks noGrp="1"/>
          </p:cNvSpPr>
          <p:nvPr>
            <p:ph type="title"/>
          </p:nvPr>
        </p:nvSpPr>
        <p:spPr>
          <a:xfrm>
            <a:off x="0" y="227958"/>
            <a:ext cx="10972800" cy="424732"/>
          </a:xfrm>
        </p:spPr>
        <p:txBody>
          <a:bodyPr/>
          <a:lstStyle/>
          <a:p>
            <a:r>
              <a:rPr lang="en-US" dirty="0"/>
              <a:t>HOW! Time to Think Differently</a:t>
            </a:r>
          </a:p>
        </p:txBody>
      </p:sp>
      <p:sp>
        <p:nvSpPr>
          <p:cNvPr id="8" name="Text Placeholder 4">
            <a:extLst>
              <a:ext uri="{FF2B5EF4-FFF2-40B4-BE49-F238E27FC236}">
                <a16:creationId xmlns:a16="http://schemas.microsoft.com/office/drawing/2014/main" id="{86E9BAB0-DE40-D74C-A1FE-6F98C900AC73}"/>
              </a:ext>
            </a:extLst>
          </p:cNvPr>
          <p:cNvSpPr txBox="1">
            <a:spLocks/>
          </p:cNvSpPr>
          <p:nvPr/>
        </p:nvSpPr>
        <p:spPr>
          <a:xfrm>
            <a:off x="1833199" y="1089493"/>
            <a:ext cx="8483665" cy="376619"/>
          </a:xfrm>
          <a:prstGeom prst="rect">
            <a:avLst/>
          </a:prstGeom>
        </p:spPr>
        <p:style>
          <a:lnRef idx="0">
            <a:schemeClr val="accent2"/>
          </a:lnRef>
          <a:fillRef idx="3">
            <a:schemeClr val="accent2"/>
          </a:fillRef>
          <a:effectRef idx="3">
            <a:schemeClr val="accent2"/>
          </a:effectRef>
          <a:fontRef idx="minor">
            <a:schemeClr val="lt1"/>
          </a:fontRef>
        </p:style>
        <p:txBody>
          <a:bodyPr>
            <a:noAutofit/>
          </a:bodyPr>
          <a:lstStyle>
            <a:lvl1pPr marL="328613" indent="-304800" algn="l" defTabSz="534988" rtl="0" eaLnBrk="1" fontAlgn="base" hangingPunct="1">
              <a:spcBef>
                <a:spcPct val="20000"/>
              </a:spcBef>
              <a:spcAft>
                <a:spcPct val="0"/>
              </a:spcAft>
              <a:buFont typeface="Arial" pitchFamily="34" charset="0"/>
              <a:buChar char="•"/>
              <a:defRPr sz="2300" kern="1200">
                <a:solidFill>
                  <a:schemeClr val="tx2"/>
                </a:solidFill>
                <a:latin typeface="Arial"/>
                <a:ea typeface="+mn-ea"/>
                <a:cs typeface="Arial"/>
              </a:defRPr>
            </a:lvl1pPr>
            <a:lvl2pPr marL="703263" indent="-363538" algn="l" defTabSz="534988" rtl="0" eaLnBrk="1" fontAlgn="base" hangingPunct="1">
              <a:spcBef>
                <a:spcPct val="20000"/>
              </a:spcBef>
              <a:spcAft>
                <a:spcPct val="0"/>
              </a:spcAft>
              <a:buFont typeface="Lucida Grande"/>
              <a:buChar char="-"/>
              <a:defRPr sz="2300" kern="1200">
                <a:solidFill>
                  <a:schemeClr val="tx2"/>
                </a:solidFill>
                <a:latin typeface="Arial"/>
                <a:ea typeface="+mn-ea"/>
                <a:cs typeface="Arial"/>
              </a:defRPr>
            </a:lvl2pPr>
            <a:lvl3pPr marL="952500" indent="-260350" algn="l" defTabSz="534988" rtl="0" eaLnBrk="1" fontAlgn="base" hangingPunct="1">
              <a:spcBef>
                <a:spcPct val="20000"/>
              </a:spcBef>
              <a:spcAft>
                <a:spcPct val="0"/>
              </a:spcAft>
              <a:buFont typeface="Arial" pitchFamily="34" charset="0"/>
              <a:buChar char="•"/>
              <a:defRPr sz="2300" kern="1200">
                <a:solidFill>
                  <a:schemeClr val="tx2"/>
                </a:solidFill>
                <a:latin typeface="Arial"/>
                <a:ea typeface="+mn-ea"/>
                <a:cs typeface="Arial"/>
              </a:defRPr>
            </a:lvl3pPr>
            <a:lvl4pPr marL="1327150" indent="-396875" algn="l" defTabSz="534988" rtl="0" eaLnBrk="1" fontAlgn="base" hangingPunct="1">
              <a:spcBef>
                <a:spcPct val="20000"/>
              </a:spcBef>
              <a:spcAft>
                <a:spcPct val="0"/>
              </a:spcAft>
              <a:buFont typeface="Lucida Grande"/>
              <a:buChar char="-"/>
              <a:defRPr sz="2300" kern="1200">
                <a:solidFill>
                  <a:schemeClr val="tx2"/>
                </a:solidFill>
                <a:latin typeface="Arial"/>
                <a:ea typeface="+mn-ea"/>
                <a:cs typeface="Arial"/>
              </a:defRPr>
            </a:lvl4pPr>
            <a:lvl5pPr marL="1677988" indent="-350838" algn="l" defTabSz="534988" rtl="0" eaLnBrk="1" fontAlgn="base" hangingPunct="1">
              <a:spcBef>
                <a:spcPct val="20000"/>
              </a:spcBef>
              <a:spcAft>
                <a:spcPct val="0"/>
              </a:spcAft>
              <a:buFont typeface="Lucida Grande"/>
              <a:buChar char="»"/>
              <a:defRPr sz="2300" kern="1200">
                <a:solidFill>
                  <a:schemeClr val="tx2"/>
                </a:solidFill>
                <a:latin typeface="Arial"/>
                <a:ea typeface="+mn-ea"/>
                <a:cs typeface="Arial"/>
              </a:defRPr>
            </a:lvl5pPr>
            <a:lvl6pPr marL="2950380" indent="-268216" algn="l" defTabSz="536433" rtl="0" eaLnBrk="1" latinLnBrk="0" hangingPunct="1">
              <a:spcBef>
                <a:spcPct val="20000"/>
              </a:spcBef>
              <a:buFont typeface="Arial"/>
              <a:buChar char="•"/>
              <a:defRPr sz="2300" kern="1200">
                <a:solidFill>
                  <a:schemeClr val="tx1"/>
                </a:solidFill>
                <a:latin typeface="+mn-lt"/>
                <a:ea typeface="+mn-ea"/>
                <a:cs typeface="+mn-cs"/>
              </a:defRPr>
            </a:lvl6pPr>
            <a:lvl7pPr marL="3486813" indent="-268216" algn="l" defTabSz="536433" rtl="0" eaLnBrk="1" latinLnBrk="0" hangingPunct="1">
              <a:spcBef>
                <a:spcPct val="20000"/>
              </a:spcBef>
              <a:buFont typeface="Arial"/>
              <a:buChar char="•"/>
              <a:defRPr sz="2300" kern="1200">
                <a:solidFill>
                  <a:schemeClr val="tx1"/>
                </a:solidFill>
                <a:latin typeface="+mn-lt"/>
                <a:ea typeface="+mn-ea"/>
                <a:cs typeface="+mn-cs"/>
              </a:defRPr>
            </a:lvl7pPr>
            <a:lvl8pPr marL="4023246" indent="-268216" algn="l" defTabSz="536433" rtl="0" eaLnBrk="1" latinLnBrk="0" hangingPunct="1">
              <a:spcBef>
                <a:spcPct val="20000"/>
              </a:spcBef>
              <a:buFont typeface="Arial"/>
              <a:buChar char="•"/>
              <a:defRPr sz="2300" kern="1200">
                <a:solidFill>
                  <a:schemeClr val="tx1"/>
                </a:solidFill>
                <a:latin typeface="+mn-lt"/>
                <a:ea typeface="+mn-ea"/>
                <a:cs typeface="+mn-cs"/>
              </a:defRPr>
            </a:lvl8pPr>
            <a:lvl9pPr marL="4559678" indent="-268216" algn="l" defTabSz="536433" rtl="0" eaLnBrk="1" latinLnBrk="0" hangingPunct="1">
              <a:spcBef>
                <a:spcPct val="20000"/>
              </a:spcBef>
              <a:buFont typeface="Arial"/>
              <a:buChar char="•"/>
              <a:defRPr sz="2300" kern="1200">
                <a:solidFill>
                  <a:schemeClr val="tx1"/>
                </a:solidFill>
                <a:latin typeface="+mn-lt"/>
                <a:ea typeface="+mn-ea"/>
                <a:cs typeface="+mn-cs"/>
              </a:defRPr>
            </a:lvl9pPr>
          </a:lstStyle>
          <a:p>
            <a:pPr marL="23813" indent="0" algn="ctr">
              <a:buNone/>
            </a:pPr>
            <a:r>
              <a:rPr lang="en-US" sz="1800" b="1" dirty="0">
                <a:solidFill>
                  <a:schemeClr val="bg1"/>
                </a:solidFill>
              </a:rPr>
              <a:t>Humankind has only developed two approaches to handling complexity:</a:t>
            </a:r>
          </a:p>
        </p:txBody>
      </p:sp>
      <p:pic>
        <p:nvPicPr>
          <p:cNvPr id="29" name="Picture 28">
            <a:extLst>
              <a:ext uri="{FF2B5EF4-FFF2-40B4-BE49-F238E27FC236}">
                <a16:creationId xmlns:a16="http://schemas.microsoft.com/office/drawing/2014/main" id="{7EEF7FAE-8A5D-274D-A3D7-AF7019F1701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801432" y="4309386"/>
            <a:ext cx="2543825" cy="2348828"/>
          </a:xfrm>
          <a:prstGeom prst="rect">
            <a:avLst/>
          </a:prstGeom>
        </p:spPr>
      </p:pic>
    </p:spTree>
    <p:extLst>
      <p:ext uri="{BB962C8B-B14F-4D97-AF65-F5344CB8AC3E}">
        <p14:creationId xmlns:p14="http://schemas.microsoft.com/office/powerpoint/2010/main" val="297459265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up)">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wipe(up)">
                                      <p:cBhvr>
                                        <p:cTn id="12" dur="500"/>
                                        <p:tgtEl>
                                          <p:spTgt spid="6">
                                            <p:txEl>
                                              <p:pRg st="1" end="1"/>
                                            </p:txEl>
                                          </p:spTgt>
                                        </p:tgtEl>
                                      </p:cBhvr>
                                    </p:animEffect>
                                  </p:childTnLst>
                                </p:cTn>
                              </p:par>
                              <p:par>
                                <p:cTn id="13" presetID="22" presetClass="entr" presetSubtype="1" fill="hold" grpId="0"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wipe(up)">
                                      <p:cBhvr>
                                        <p:cTn id="15" dur="500"/>
                                        <p:tgtEl>
                                          <p:spTgt spid="6">
                                            <p:txEl>
                                              <p:pRg st="2" end="2"/>
                                            </p:txEl>
                                          </p:spTgt>
                                        </p:tgtEl>
                                      </p:cBhvr>
                                    </p:animEffect>
                                  </p:childTnLst>
                                </p:cTn>
                              </p:par>
                              <p:par>
                                <p:cTn id="16" presetID="22" presetClass="entr" presetSubtype="1" fill="hold" grpId="0" nodeType="withEffect">
                                  <p:stCondLst>
                                    <p:cond delay="0"/>
                                  </p:stCondLst>
                                  <p:childTnLst>
                                    <p:set>
                                      <p:cBhvr>
                                        <p:cTn id="17" dur="1" fill="hold">
                                          <p:stCondLst>
                                            <p:cond delay="0"/>
                                          </p:stCondLst>
                                        </p:cTn>
                                        <p:tgtEl>
                                          <p:spTgt spid="6">
                                            <p:txEl>
                                              <p:pRg st="3" end="3"/>
                                            </p:txEl>
                                          </p:spTgt>
                                        </p:tgtEl>
                                        <p:attrNameLst>
                                          <p:attrName>style.visibility</p:attrName>
                                        </p:attrNameLst>
                                      </p:cBhvr>
                                      <p:to>
                                        <p:strVal val="visible"/>
                                      </p:to>
                                    </p:set>
                                    <p:animEffect transition="in" filter="wipe(up)">
                                      <p:cBhvr>
                                        <p:cTn id="18" dur="500"/>
                                        <p:tgtEl>
                                          <p:spTgt spid="6">
                                            <p:txEl>
                                              <p:pRg st="3" end="3"/>
                                            </p:txEl>
                                          </p:spTgt>
                                        </p:tgtEl>
                                      </p:cBhvr>
                                    </p:animEffect>
                                  </p:childTnLst>
                                </p:cTn>
                              </p:par>
                              <p:par>
                                <p:cTn id="19" presetID="22" presetClass="entr" presetSubtype="1" fill="hold" grpId="0" nodeType="with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Effect transition="in" filter="wipe(up)">
                                      <p:cBhvr>
                                        <p:cTn id="21" dur="500"/>
                                        <p:tgtEl>
                                          <p:spTgt spid="6">
                                            <p:txEl>
                                              <p:pRg st="4" end="4"/>
                                            </p:txEl>
                                          </p:spTgt>
                                        </p:tgtEl>
                                      </p:cBhvr>
                                    </p:animEffect>
                                  </p:childTnLst>
                                </p:cTn>
                              </p:par>
                              <p:par>
                                <p:cTn id="22" presetID="22" presetClass="entr" presetSubtype="1" fill="hold" grpId="0" nodeType="withEffect">
                                  <p:stCondLst>
                                    <p:cond delay="0"/>
                                  </p:stCondLst>
                                  <p:childTnLst>
                                    <p:set>
                                      <p:cBhvr>
                                        <p:cTn id="23" dur="1" fill="hold">
                                          <p:stCondLst>
                                            <p:cond delay="0"/>
                                          </p:stCondLst>
                                        </p:cTn>
                                        <p:tgtEl>
                                          <p:spTgt spid="6">
                                            <p:txEl>
                                              <p:pRg st="5" end="5"/>
                                            </p:txEl>
                                          </p:spTgt>
                                        </p:tgtEl>
                                        <p:attrNameLst>
                                          <p:attrName>style.visibility</p:attrName>
                                        </p:attrNameLst>
                                      </p:cBhvr>
                                      <p:to>
                                        <p:strVal val="visible"/>
                                      </p:to>
                                    </p:set>
                                    <p:animEffect transition="in" filter="wipe(up)">
                                      <p:cBhvr>
                                        <p:cTn id="24" dur="500"/>
                                        <p:tgtEl>
                                          <p:spTgt spid="6">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xEl>
                                              <p:pRg st="1" end="1"/>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
                                            <p:txEl>
                                              <p:pRg st="2" end="2"/>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
                                            <p:txEl>
                                              <p:pRg st="3" end="3"/>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
                                            <p:txEl>
                                              <p:pRg st="4" end="4"/>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2"/>
          <p:cNvSpPr>
            <a:spLocks noGrp="1" noChangeArrowheads="1"/>
          </p:cNvSpPr>
          <p:nvPr>
            <p:ph type="title"/>
          </p:nvPr>
        </p:nvSpPr>
        <p:spPr/>
        <p:txBody>
          <a:bodyPr/>
          <a:lstStyle/>
          <a:p>
            <a:r>
              <a:rPr lang="en-GB"/>
              <a:t> What is Systems Thinking</a:t>
            </a:r>
          </a:p>
        </p:txBody>
      </p:sp>
      <p:sp>
        <p:nvSpPr>
          <p:cNvPr id="935939" name="Rectangle 3"/>
          <p:cNvSpPr>
            <a:spLocks noChangeArrowheads="1"/>
          </p:cNvSpPr>
          <p:nvPr/>
        </p:nvSpPr>
        <p:spPr bwMode="auto">
          <a:xfrm>
            <a:off x="2762679" y="2599396"/>
            <a:ext cx="6727601" cy="2447729"/>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lIns="84376" tIns="42189" rIns="84376" bIns="42189" anchor="ctr"/>
          <a:lstStyle/>
          <a:p>
            <a:pPr algn="ctr">
              <a:spcBef>
                <a:spcPct val="20000"/>
              </a:spcBef>
              <a:buClr>
                <a:schemeClr val="accent2"/>
              </a:buClr>
              <a:buSzPct val="145000"/>
              <a:buFont typeface="Symbol" pitchFamily="18" charset="2"/>
              <a:buNone/>
              <a:defRPr/>
            </a:pPr>
            <a:r>
              <a:rPr lang="en-US" sz="3323" dirty="0">
                <a:solidFill>
                  <a:schemeClr val="bg1"/>
                </a:solidFill>
              </a:rPr>
              <a:t>Applying the concept of a system to a situation in order to gain insight and understanding</a:t>
            </a:r>
          </a:p>
        </p:txBody>
      </p:sp>
    </p:spTree>
    <p:extLst>
      <p:ext uri="{BB962C8B-B14F-4D97-AF65-F5344CB8AC3E}">
        <p14:creationId xmlns:p14="http://schemas.microsoft.com/office/powerpoint/2010/main" val="2176958504"/>
      </p:ext>
    </p:extLst>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a:xfrm>
            <a:off x="469319" y="553896"/>
            <a:ext cx="10058400" cy="881185"/>
          </a:xfrm>
        </p:spPr>
        <p:txBody>
          <a:bodyPr/>
          <a:lstStyle/>
          <a:p>
            <a:r>
              <a:rPr lang="en-GB" sz="2800" dirty="0"/>
              <a:t>The Basis of Systems Thinking: The System</a:t>
            </a:r>
          </a:p>
        </p:txBody>
      </p:sp>
      <p:sp>
        <p:nvSpPr>
          <p:cNvPr id="4" name="Slide Number Placeholder 3">
            <a:extLst>
              <a:ext uri="{FF2B5EF4-FFF2-40B4-BE49-F238E27FC236}">
                <a16:creationId xmlns:a16="http://schemas.microsoft.com/office/drawing/2014/main" id="{46044FD5-2A9C-9F43-908B-17A7291DF348}"/>
              </a:ext>
            </a:extLst>
          </p:cNvPr>
          <p:cNvSpPr>
            <a:spLocks noGrp="1"/>
          </p:cNvSpPr>
          <p:nvPr>
            <p:ph type="sldNum" sz="quarter" idx="12"/>
          </p:nvPr>
        </p:nvSpPr>
        <p:spPr/>
        <p:txBody>
          <a:bodyPr/>
          <a:lstStyle/>
          <a:p>
            <a:fld id="{C22618A1-DFED-413B-BF04-637AA2483EFF}" type="slidenum">
              <a:rPr lang="en-GB" smtClean="0"/>
              <a:pPr/>
              <a:t>58</a:t>
            </a:fld>
            <a:endParaRPr lang="en-GB" dirty="0"/>
          </a:p>
        </p:txBody>
      </p:sp>
      <p:sp>
        <p:nvSpPr>
          <p:cNvPr id="7" name="Rectangle 4"/>
          <p:cNvSpPr>
            <a:spLocks noChangeArrowheads="1"/>
          </p:cNvSpPr>
          <p:nvPr/>
        </p:nvSpPr>
        <p:spPr bwMode="auto">
          <a:xfrm>
            <a:off x="2824748" y="2097224"/>
            <a:ext cx="6542501" cy="1369594"/>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a:spcBef>
                <a:spcPct val="20000"/>
              </a:spcBef>
              <a:buClr>
                <a:schemeClr val="accent2"/>
              </a:buClr>
              <a:buSzPct val="145000"/>
              <a:buFont typeface="Symbol" pitchFamily="18" charset="2"/>
              <a:buNone/>
              <a:defRPr/>
            </a:pPr>
            <a:r>
              <a:rPr lang="en-US" sz="2101" dirty="0">
                <a:solidFill>
                  <a:schemeClr val="bg1"/>
                </a:solidFill>
              </a:rPr>
              <a:t>An assembly of components, connected together in an organized way to achieve something that is a consequence of the whole</a:t>
            </a:r>
          </a:p>
          <a:p>
            <a:pPr algn="ctr">
              <a:spcBef>
                <a:spcPct val="20000"/>
              </a:spcBef>
              <a:buClr>
                <a:schemeClr val="accent2"/>
              </a:buClr>
              <a:buSzPct val="145000"/>
              <a:buFont typeface="Symbol" pitchFamily="18" charset="2"/>
              <a:buNone/>
              <a:defRPr/>
            </a:pPr>
            <a:r>
              <a:rPr lang="en-US" sz="1050" dirty="0">
                <a:solidFill>
                  <a:schemeClr val="bg1"/>
                </a:solidFill>
              </a:rPr>
              <a:t>Peter </a:t>
            </a:r>
            <a:r>
              <a:rPr lang="en-US" sz="1050" dirty="0" err="1">
                <a:solidFill>
                  <a:schemeClr val="bg1"/>
                </a:solidFill>
              </a:rPr>
              <a:t>Checkland</a:t>
            </a:r>
            <a:r>
              <a:rPr lang="en-US" sz="1050" dirty="0">
                <a:solidFill>
                  <a:schemeClr val="bg1"/>
                </a:solidFill>
              </a:rPr>
              <a:t> – Lancaster University</a:t>
            </a:r>
          </a:p>
        </p:txBody>
      </p:sp>
      <p:sp>
        <p:nvSpPr>
          <p:cNvPr id="8" name="Rectangle 3"/>
          <p:cNvSpPr txBox="1">
            <a:spLocks noChangeArrowheads="1"/>
          </p:cNvSpPr>
          <p:nvPr/>
        </p:nvSpPr>
        <p:spPr bwMode="auto">
          <a:xfrm>
            <a:off x="2934984" y="3934993"/>
            <a:ext cx="6843114" cy="1331466"/>
          </a:xfrm>
          <a:prstGeom prst="rect">
            <a:avLst/>
          </a:prstGeom>
          <a:noFill/>
          <a:ln w="9525">
            <a:noFill/>
            <a:miter lim="800000"/>
            <a:headEnd/>
            <a:tailEnd/>
          </a:ln>
        </p:spPr>
        <p:txBody>
          <a:bodyPr/>
          <a:lstStyle/>
          <a:p>
            <a:pPr marL="257245" indent="-257245">
              <a:spcBef>
                <a:spcPct val="20000"/>
              </a:spcBef>
              <a:buFont typeface="Arial" charset="0"/>
              <a:buChar char="–"/>
              <a:defRPr/>
            </a:pPr>
            <a:endParaRPr lang="en-US" sz="1477" kern="0">
              <a:solidFill>
                <a:schemeClr val="bg1"/>
              </a:solidFill>
            </a:endParaRPr>
          </a:p>
          <a:p>
            <a:pPr marL="257245" indent="-257245">
              <a:spcBef>
                <a:spcPct val="20000"/>
              </a:spcBef>
              <a:defRPr/>
            </a:pPr>
            <a:r>
              <a:rPr lang="en-US" sz="2101" kern="0">
                <a:solidFill>
                  <a:schemeClr val="bg1"/>
                </a:solidFill>
              </a:rPr>
              <a:t>	</a:t>
            </a:r>
          </a:p>
        </p:txBody>
      </p:sp>
      <p:sp>
        <p:nvSpPr>
          <p:cNvPr id="46086" name="Text Box 5"/>
          <p:cNvSpPr txBox="1">
            <a:spLocks noChangeArrowheads="1"/>
          </p:cNvSpPr>
          <p:nvPr/>
        </p:nvSpPr>
        <p:spPr bwMode="auto">
          <a:xfrm>
            <a:off x="2465433" y="3713607"/>
            <a:ext cx="7261132"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000">
                <a:solidFill>
                  <a:schemeClr val="tx1"/>
                </a:solidFill>
                <a:latin typeface="Arial" charset="0"/>
                <a:ea typeface="ＭＳ Ｐゴシック" charset="0"/>
                <a:cs typeface="ＭＳ Ｐゴシック" charset="0"/>
              </a:defRPr>
            </a:lvl1pPr>
            <a:lvl2pPr marL="742950" indent="-285750" eaLnBrk="0" hangingPunct="0">
              <a:defRPr sz="2000">
                <a:solidFill>
                  <a:schemeClr val="tx1"/>
                </a:solidFill>
                <a:latin typeface="Arial" charset="0"/>
                <a:ea typeface="ＭＳ Ｐゴシック" charset="0"/>
              </a:defRPr>
            </a:lvl2pPr>
            <a:lvl3pPr marL="1143000" indent="-228600" eaLnBrk="0" hangingPunct="0">
              <a:defRPr sz="2000">
                <a:solidFill>
                  <a:schemeClr val="tx1"/>
                </a:solidFill>
                <a:latin typeface="Arial" charset="0"/>
                <a:ea typeface="ＭＳ Ｐゴシック" charset="0"/>
              </a:defRPr>
            </a:lvl3pPr>
            <a:lvl4pPr marL="1600200" indent="-228600" eaLnBrk="0" hangingPunct="0">
              <a:defRPr sz="2000">
                <a:solidFill>
                  <a:schemeClr val="tx1"/>
                </a:solidFill>
                <a:latin typeface="Arial" charset="0"/>
                <a:ea typeface="ＭＳ Ｐゴシック" charset="0"/>
              </a:defRPr>
            </a:lvl4pPr>
            <a:lvl5pPr marL="2057400" indent="-228600" eaLnBrk="0" hangingPunct="0">
              <a:defRPr sz="2000">
                <a:solidFill>
                  <a:schemeClr val="tx1"/>
                </a:solidFill>
                <a:latin typeface="Arial" charset="0"/>
                <a:ea typeface="ＭＳ Ｐゴシック" charset="0"/>
              </a:defRPr>
            </a:lvl5pPr>
            <a:lvl6pPr marL="2514600" indent="-228600" eaLnBrk="0" fontAlgn="base" hangingPunct="0">
              <a:spcBef>
                <a:spcPct val="0"/>
              </a:spcBef>
              <a:spcAft>
                <a:spcPct val="0"/>
              </a:spcAft>
              <a:defRPr sz="2000">
                <a:solidFill>
                  <a:schemeClr val="tx1"/>
                </a:solidFill>
                <a:latin typeface="Arial" charset="0"/>
                <a:ea typeface="ＭＳ Ｐゴシック" charset="0"/>
              </a:defRPr>
            </a:lvl6pPr>
            <a:lvl7pPr marL="2971800" indent="-228600" eaLnBrk="0" fontAlgn="base" hangingPunct="0">
              <a:spcBef>
                <a:spcPct val="0"/>
              </a:spcBef>
              <a:spcAft>
                <a:spcPct val="0"/>
              </a:spcAft>
              <a:defRPr sz="2000">
                <a:solidFill>
                  <a:schemeClr val="tx1"/>
                </a:solidFill>
                <a:latin typeface="Arial" charset="0"/>
                <a:ea typeface="ＭＳ Ｐゴシック" charset="0"/>
              </a:defRPr>
            </a:lvl7pPr>
            <a:lvl8pPr marL="3429000" indent="-228600" eaLnBrk="0" fontAlgn="base" hangingPunct="0">
              <a:spcBef>
                <a:spcPct val="0"/>
              </a:spcBef>
              <a:spcAft>
                <a:spcPct val="0"/>
              </a:spcAft>
              <a:defRPr sz="2000">
                <a:solidFill>
                  <a:schemeClr val="tx1"/>
                </a:solidFill>
                <a:latin typeface="Arial" charset="0"/>
                <a:ea typeface="ＭＳ Ｐゴシック" charset="0"/>
              </a:defRPr>
            </a:lvl8pPr>
            <a:lvl9pPr marL="3886200" indent="-228600" eaLnBrk="0" fontAlgn="base" hangingPunct="0">
              <a:spcBef>
                <a:spcPct val="0"/>
              </a:spcBef>
              <a:spcAft>
                <a:spcPct val="0"/>
              </a:spcAft>
              <a:defRPr sz="2000">
                <a:solidFill>
                  <a:schemeClr val="tx1"/>
                </a:solidFill>
                <a:latin typeface="Arial" charset="0"/>
                <a:ea typeface="ＭＳ Ｐゴシック" charset="0"/>
              </a:defRPr>
            </a:lvl9pPr>
          </a:lstStyle>
          <a:p>
            <a:pPr algn="ctr" eaLnBrk="1" hangingPunct="1"/>
            <a:r>
              <a:rPr lang="en-GB" dirty="0">
                <a:latin typeface="+mn-lt"/>
              </a:rPr>
              <a:t>This definition of a system allows for the development of a number of characteristics and properties. </a:t>
            </a:r>
            <a:endParaRPr lang="en-US" dirty="0">
              <a:latin typeface="+mn-lt"/>
            </a:endParaRPr>
          </a:p>
        </p:txBody>
      </p:sp>
      <p:sp>
        <p:nvSpPr>
          <p:cNvPr id="10" name="Text Box 6"/>
          <p:cNvSpPr txBox="1">
            <a:spLocks noChangeArrowheads="1"/>
          </p:cNvSpPr>
          <p:nvPr/>
        </p:nvSpPr>
        <p:spPr bwMode="auto">
          <a:xfrm>
            <a:off x="2508171" y="4668282"/>
            <a:ext cx="7261132" cy="1323439"/>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a:spAutoFit/>
          </a:bodyPr>
          <a:lstStyle/>
          <a:p>
            <a:pPr algn="just">
              <a:defRPr/>
            </a:pPr>
            <a:r>
              <a:rPr lang="en-GB" sz="1600" dirty="0">
                <a:cs typeface="Arial" charset="0"/>
              </a:rPr>
              <a:t>Note: this is not the only definition of a system there are many others but, generally, they all agree that a system comprises three key ingredients:</a:t>
            </a:r>
          </a:p>
          <a:p>
            <a:pPr marL="514490" lvl="1" indent="-171496" algn="just">
              <a:buFont typeface="+mj-lt"/>
              <a:buAutoNum type="arabicPeriod"/>
              <a:defRPr/>
            </a:pPr>
            <a:r>
              <a:rPr lang="en-GB" sz="1600" dirty="0">
                <a:cs typeface="Arial" charset="0"/>
              </a:rPr>
              <a:t>Components</a:t>
            </a:r>
          </a:p>
          <a:p>
            <a:pPr marL="514490" lvl="1" indent="-171496" algn="just">
              <a:buFont typeface="+mj-lt"/>
              <a:buAutoNum type="arabicPeriod"/>
              <a:defRPr/>
            </a:pPr>
            <a:r>
              <a:rPr lang="en-GB" sz="1600" dirty="0">
                <a:cs typeface="Arial" charset="0"/>
              </a:rPr>
              <a:t>Interconnections</a:t>
            </a:r>
          </a:p>
          <a:p>
            <a:pPr marL="514490" lvl="1" indent="-171496" algn="just">
              <a:buFont typeface="+mj-lt"/>
              <a:buAutoNum type="arabicPeriod"/>
              <a:defRPr/>
            </a:pPr>
            <a:r>
              <a:rPr lang="en-GB" sz="1600" dirty="0">
                <a:cs typeface="Arial" charset="0"/>
              </a:rPr>
              <a:t>Purpose</a:t>
            </a:r>
            <a:endParaRPr lang="en-GB" sz="1292" dirty="0">
              <a:cs typeface="Arial" charset="0"/>
            </a:endParaRPr>
          </a:p>
        </p:txBody>
      </p:sp>
    </p:spTree>
    <p:extLst>
      <p:ext uri="{BB962C8B-B14F-4D97-AF65-F5344CB8AC3E}">
        <p14:creationId xmlns:p14="http://schemas.microsoft.com/office/powerpoint/2010/main" val="3197209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CB7910C-B228-1F49-947F-5B23E97AA7A2}"/>
              </a:ext>
            </a:extLst>
          </p:cNvPr>
          <p:cNvSpPr>
            <a:spLocks noGrp="1"/>
          </p:cNvSpPr>
          <p:nvPr>
            <p:ph type="sldNum" sz="quarter" idx="15"/>
          </p:nvPr>
        </p:nvSpPr>
        <p:spPr/>
        <p:txBody>
          <a:bodyPr/>
          <a:lstStyle/>
          <a:p>
            <a:fld id="{C22618A1-DFED-413B-BF04-637AA2483EFF}" type="slidenum">
              <a:rPr lang="en-GB" smtClean="0"/>
              <a:pPr/>
              <a:t>59</a:t>
            </a:fld>
            <a:endParaRPr lang="en-GB" dirty="0"/>
          </a:p>
        </p:txBody>
      </p:sp>
      <p:sp>
        <p:nvSpPr>
          <p:cNvPr id="66562" name="Content Placeholder 2"/>
          <p:cNvSpPr>
            <a:spLocks noGrp="1"/>
          </p:cNvSpPr>
          <p:nvPr>
            <p:ph sz="quarter" idx="16"/>
          </p:nvPr>
        </p:nvSpPr>
        <p:spPr>
          <a:xfrm>
            <a:off x="2017777" y="1194455"/>
            <a:ext cx="3557363" cy="4527393"/>
          </a:xfrm>
        </p:spPr>
        <p:txBody>
          <a:bodyPr>
            <a:normAutofit lnSpcReduction="10000"/>
          </a:bodyPr>
          <a:lstStyle/>
          <a:p>
            <a:r>
              <a:rPr lang="en-GB" dirty="0"/>
              <a:t>Anything can be treated as a system</a:t>
            </a:r>
          </a:p>
          <a:p>
            <a:pPr lvl="1"/>
            <a:r>
              <a:rPr lang="en-US" b="0" dirty="0"/>
              <a:t>An assembly of components, connected together in an organized way to achieve something that is a consequence of the whole</a:t>
            </a:r>
          </a:p>
          <a:p>
            <a:r>
              <a:rPr lang="en-GB" dirty="0"/>
              <a:t>Systems are made up of Subsystems</a:t>
            </a:r>
          </a:p>
          <a:p>
            <a:pPr lvl="1"/>
            <a:r>
              <a:rPr lang="en-GB" dirty="0"/>
              <a:t>Whenever we look </a:t>
            </a:r>
            <a:r>
              <a:rPr lang="ja-JP" altLang="en-GB"/>
              <a:t>“</a:t>
            </a:r>
            <a:r>
              <a:rPr lang="en-GB" dirty="0"/>
              <a:t>inside</a:t>
            </a:r>
            <a:r>
              <a:rPr lang="ja-JP" altLang="en-GB"/>
              <a:t>”</a:t>
            </a:r>
            <a:r>
              <a:rPr lang="en-GB" dirty="0"/>
              <a:t> the chosen system of interest we see further smaller systems or subsystems</a:t>
            </a:r>
          </a:p>
          <a:p>
            <a:pPr lvl="1"/>
            <a:r>
              <a:rPr lang="en-GB" dirty="0"/>
              <a:t>Whenever we look outside the chosen system of interest we see that it is part of a larger system</a:t>
            </a:r>
          </a:p>
          <a:p>
            <a:endParaRPr lang="en-GB" dirty="0"/>
          </a:p>
        </p:txBody>
      </p:sp>
      <p:sp>
        <p:nvSpPr>
          <p:cNvPr id="66563" name="Content Placeholder 3"/>
          <p:cNvSpPr>
            <a:spLocks noGrp="1"/>
          </p:cNvSpPr>
          <p:nvPr>
            <p:ph sz="quarter" idx="17"/>
          </p:nvPr>
        </p:nvSpPr>
        <p:spPr>
          <a:xfrm>
            <a:off x="5725611" y="1194454"/>
            <a:ext cx="4547103" cy="5437840"/>
          </a:xfrm>
        </p:spPr>
        <p:txBody>
          <a:bodyPr>
            <a:normAutofit/>
          </a:bodyPr>
          <a:lstStyle/>
          <a:p>
            <a:r>
              <a:rPr lang="en-GB" dirty="0"/>
              <a:t>All systems seek to achieve a PURPOSE</a:t>
            </a:r>
          </a:p>
          <a:p>
            <a:pPr lvl="1"/>
            <a:r>
              <a:rPr lang="en-GB" dirty="0"/>
              <a:t>Every system has a purpose that defines fundamentally what it has to do but humans tend not to think about purpose explicitly.</a:t>
            </a:r>
          </a:p>
          <a:p>
            <a:r>
              <a:rPr lang="en-GB" dirty="0"/>
              <a:t>All systems have CONTEXT</a:t>
            </a:r>
          </a:p>
          <a:p>
            <a:pPr lvl="1"/>
            <a:r>
              <a:rPr lang="en-GB" dirty="0"/>
              <a:t>Every system has context that defines the environment and constraints that impact upon that system</a:t>
            </a:r>
          </a:p>
          <a:p>
            <a:pPr lvl="1"/>
            <a:r>
              <a:rPr lang="en-GB" dirty="0"/>
              <a:t>Context often restricts the solution options that satisfy the purpose</a:t>
            </a:r>
          </a:p>
          <a:p>
            <a:r>
              <a:rPr lang="en-GB" dirty="0"/>
              <a:t>All systems have STRUTURE</a:t>
            </a:r>
          </a:p>
          <a:p>
            <a:pPr lvl="1"/>
            <a:r>
              <a:rPr lang="en-GB" dirty="0"/>
              <a:t>The behaviour of a system is a consequence of its structure. Radical change requires the structure to change.</a:t>
            </a:r>
          </a:p>
          <a:p>
            <a:r>
              <a:rPr lang="en-GB" dirty="0"/>
              <a:t>All systems exhibit VARIATION</a:t>
            </a:r>
          </a:p>
          <a:p>
            <a:pPr lvl="1"/>
            <a:r>
              <a:rPr lang="en-GB" dirty="0"/>
              <a:t>The behaviour of a system will display variation</a:t>
            </a:r>
          </a:p>
          <a:p>
            <a:pPr lvl="1"/>
            <a:endParaRPr lang="en-GB" dirty="0"/>
          </a:p>
        </p:txBody>
      </p:sp>
      <p:sp>
        <p:nvSpPr>
          <p:cNvPr id="66561" name="Title 1"/>
          <p:cNvSpPr>
            <a:spLocks noGrp="1"/>
          </p:cNvSpPr>
          <p:nvPr>
            <p:ph type="title"/>
          </p:nvPr>
        </p:nvSpPr>
        <p:spPr/>
        <p:txBody>
          <a:bodyPr/>
          <a:lstStyle/>
          <a:p>
            <a:r>
              <a:rPr lang="en-GB"/>
              <a:t>Systems Thinking: Some Key Concepts</a:t>
            </a:r>
            <a:endParaRPr lang="en-GB" dirty="0"/>
          </a:p>
        </p:txBody>
      </p:sp>
    </p:spTree>
    <p:extLst>
      <p:ext uri="{BB962C8B-B14F-4D97-AF65-F5344CB8AC3E}">
        <p14:creationId xmlns:p14="http://schemas.microsoft.com/office/powerpoint/2010/main" val="4174063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656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656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656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6562">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6562">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6563">
                                            <p:txEl>
                                              <p:pRg st="0" end="0"/>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6563">
                                            <p:txEl>
                                              <p:pRg st="1" end="1"/>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6563">
                                            <p:txEl>
                                              <p:pRg st="2" end="2"/>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66563">
                                            <p:txEl>
                                              <p:pRg st="3" end="3"/>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6563">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66563">
                                            <p:txEl>
                                              <p:pRg st="5" end="5"/>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6656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6563">
                                            <p:txEl>
                                              <p:pRg st="7" end="7"/>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6656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build="p"/>
      <p:bldP spid="6656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3D321F8-0705-644D-89C7-14263D4E22B9}"/>
              </a:ext>
            </a:extLst>
          </p:cNvPr>
          <p:cNvSpPr>
            <a:spLocks noGrp="1"/>
          </p:cNvSpPr>
          <p:nvPr>
            <p:ph type="sldNum" sz="quarter" idx="15"/>
          </p:nvPr>
        </p:nvSpPr>
        <p:spPr/>
        <p:txBody>
          <a:bodyPr/>
          <a:lstStyle/>
          <a:p>
            <a:fld id="{C22618A1-DFED-413B-BF04-637AA2483EFF}" type="slidenum">
              <a:rPr lang="en-GB" smtClean="0"/>
              <a:pPr/>
              <a:t>60</a:t>
            </a:fld>
            <a:endParaRPr lang="en-GB" dirty="0"/>
          </a:p>
        </p:txBody>
      </p:sp>
      <p:sp>
        <p:nvSpPr>
          <p:cNvPr id="999427" name="Rectangle 3"/>
          <p:cNvSpPr>
            <a:spLocks noGrp="1" noChangeArrowheads="1"/>
          </p:cNvSpPr>
          <p:nvPr>
            <p:ph sz="quarter" idx="16"/>
          </p:nvPr>
        </p:nvSpPr>
        <p:spPr>
          <a:xfrm>
            <a:off x="657643" y="1436825"/>
            <a:ext cx="5278967" cy="4720951"/>
          </a:xfrm>
        </p:spPr>
        <p:txBody>
          <a:bodyPr>
            <a:normAutofit fontScale="92500" lnSpcReduction="20000"/>
          </a:bodyPr>
          <a:lstStyle/>
          <a:p>
            <a:r>
              <a:rPr lang="en-GB" b="0" dirty="0"/>
              <a:t>All systems seek to achieve a purpose</a:t>
            </a:r>
          </a:p>
          <a:p>
            <a:r>
              <a:rPr lang="en-GB" b="0" dirty="0"/>
              <a:t>System purpose is what a system fundamentally does</a:t>
            </a:r>
          </a:p>
          <a:p>
            <a:r>
              <a:rPr lang="en-GB" b="0" dirty="0"/>
              <a:t>The purpose is a property of the whole and not found in any of the components </a:t>
            </a:r>
          </a:p>
          <a:p>
            <a:r>
              <a:rPr lang="en-GB" b="0" dirty="0"/>
              <a:t>Some systems have more than one purpose</a:t>
            </a:r>
          </a:p>
          <a:p>
            <a:r>
              <a:rPr lang="en-GB" b="0" dirty="0"/>
              <a:t>The purpose demands the achievement of lower level purposes as a consequence of the immutable laws of the universe (physics, chemistry etc.)</a:t>
            </a:r>
          </a:p>
          <a:p>
            <a:r>
              <a:rPr lang="en-GB" b="0" dirty="0"/>
              <a:t>These lower level purposes in turn demand even lower level purposes which ....  BUT it is rarely a simple hierarchy </a:t>
            </a:r>
          </a:p>
          <a:p>
            <a:r>
              <a:rPr lang="en-GB" b="0" dirty="0"/>
              <a:t>People who use, or are part of, a system are often totally unaware of its purpose. Moreover, when asked, different users have different, and even sometimes conflicting, views as to the exact nature of the purpose </a:t>
            </a:r>
          </a:p>
        </p:txBody>
      </p:sp>
      <p:sp>
        <p:nvSpPr>
          <p:cNvPr id="999426" name="Rectangle 2"/>
          <p:cNvSpPr>
            <a:spLocks noGrp="1" noChangeArrowheads="1"/>
          </p:cNvSpPr>
          <p:nvPr>
            <p:ph type="title"/>
          </p:nvPr>
        </p:nvSpPr>
        <p:spPr>
          <a:xfrm>
            <a:off x="2017776" y="596612"/>
            <a:ext cx="8229600" cy="424732"/>
          </a:xfrm>
        </p:spPr>
        <p:txBody>
          <a:bodyPr/>
          <a:lstStyle/>
          <a:p>
            <a:r>
              <a:rPr lang="en-GB" dirty="0"/>
              <a:t>System Purpose</a:t>
            </a:r>
          </a:p>
        </p:txBody>
      </p:sp>
      <p:sp>
        <p:nvSpPr>
          <p:cNvPr id="8" name="Down Arrow 7"/>
          <p:cNvSpPr/>
          <p:nvPr/>
        </p:nvSpPr>
        <p:spPr bwMode="auto">
          <a:xfrm>
            <a:off x="7199520" y="3282151"/>
            <a:ext cx="3047856" cy="683180"/>
          </a:xfrm>
          <a:prstGeom prst="downArrow">
            <a:avLst>
              <a:gd name="adj1" fmla="val 72556"/>
              <a:gd name="adj2" fmla="val 24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84406" tIns="42203" rIns="84406" bIns="42203" numCol="1" rtlCol="0" anchor="t" anchorCtr="0" compatLnSpc="1">
            <a:prstTxWarp prst="textNoShape">
              <a:avLst/>
            </a:prstTxWarp>
          </a:bodyPr>
          <a:lstStyle/>
          <a:p>
            <a:pPr algn="ctr" defTabSz="844083"/>
            <a:r>
              <a:rPr lang="en-GB" sz="1292" dirty="0">
                <a:solidFill>
                  <a:schemeClr val="bg1"/>
                </a:solidFill>
                <a:latin typeface="Arial" charset="0"/>
              </a:rPr>
              <a:t>Rather than talk in sub-purposes we invent taxonomies </a:t>
            </a:r>
          </a:p>
          <a:p>
            <a:pPr algn="ctr" defTabSz="844083"/>
            <a:endParaRPr lang="en-GB" sz="1662" dirty="0">
              <a:solidFill>
                <a:schemeClr val="bg1"/>
              </a:solidFill>
              <a:latin typeface="Arial" charset="0"/>
            </a:endParaRPr>
          </a:p>
        </p:txBody>
      </p:sp>
      <p:pic>
        <p:nvPicPr>
          <p:cNvPr id="2" name="Picture 1"/>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676442" y="1516402"/>
            <a:ext cx="4231522" cy="1480732"/>
          </a:xfrm>
          <a:prstGeom prst="rect">
            <a:avLst/>
          </a:prstGeom>
        </p:spPr>
      </p:pic>
      <p:pic>
        <p:nvPicPr>
          <p:cNvPr id="3" name="Picture 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585898" y="4250348"/>
            <a:ext cx="4412610" cy="1584331"/>
          </a:xfrm>
          <a:prstGeom prst="rect">
            <a:avLst/>
          </a:prstGeom>
        </p:spPr>
      </p:pic>
    </p:spTree>
    <p:extLst>
      <p:ext uri="{BB962C8B-B14F-4D97-AF65-F5344CB8AC3E}">
        <p14:creationId xmlns:p14="http://schemas.microsoft.com/office/powerpoint/2010/main" val="286916494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B085928-D306-B848-92A4-51B2FD24978D}"/>
              </a:ext>
            </a:extLst>
          </p:cNvPr>
          <p:cNvSpPr>
            <a:spLocks noGrp="1"/>
          </p:cNvSpPr>
          <p:nvPr>
            <p:ph type="title"/>
          </p:nvPr>
        </p:nvSpPr>
        <p:spPr/>
        <p:txBody>
          <a:bodyPr/>
          <a:lstStyle/>
          <a:p>
            <a:endParaRPr lang="en-GB"/>
          </a:p>
        </p:txBody>
      </p:sp>
      <p:sp>
        <p:nvSpPr>
          <p:cNvPr id="7" name="Content Placeholder 6">
            <a:extLst>
              <a:ext uri="{FF2B5EF4-FFF2-40B4-BE49-F238E27FC236}">
                <a16:creationId xmlns:a16="http://schemas.microsoft.com/office/drawing/2014/main" id="{998A1EAE-CE83-264E-88E8-7530E72DF153}"/>
              </a:ext>
            </a:extLst>
          </p:cNvPr>
          <p:cNvSpPr>
            <a:spLocks noGrp="1"/>
          </p:cNvSpPr>
          <p:nvPr>
            <p:ph idx="1"/>
          </p:nvPr>
        </p:nvSpPr>
        <p:spPr>
          <a:xfrm>
            <a:off x="3324994" y="3429000"/>
            <a:ext cx="5605744" cy="787400"/>
          </a:xfrm>
        </p:spPr>
        <p:txBody>
          <a:bodyPr>
            <a:normAutofit/>
          </a:bodyPr>
          <a:lstStyle/>
          <a:p>
            <a:pPr marL="0" indent="0" algn="ctr">
              <a:buNone/>
            </a:pPr>
            <a:r>
              <a:rPr lang="en-GB" sz="2800" dirty="0"/>
              <a:t>What is the purpose of a pen?</a:t>
            </a:r>
          </a:p>
        </p:txBody>
      </p:sp>
      <p:sp>
        <p:nvSpPr>
          <p:cNvPr id="2" name="Slide Number Placeholder 1">
            <a:extLst>
              <a:ext uri="{FF2B5EF4-FFF2-40B4-BE49-F238E27FC236}">
                <a16:creationId xmlns:a16="http://schemas.microsoft.com/office/drawing/2014/main" id="{FD3BE836-A1C1-3840-A460-6B4EE7A61496}"/>
              </a:ext>
            </a:extLst>
          </p:cNvPr>
          <p:cNvSpPr>
            <a:spLocks noGrp="1"/>
          </p:cNvSpPr>
          <p:nvPr>
            <p:ph type="sldNum" sz="quarter" idx="12"/>
          </p:nvPr>
        </p:nvSpPr>
        <p:spPr>
          <a:xfrm>
            <a:off x="10266364" y="6586896"/>
            <a:ext cx="401637" cy="123111"/>
          </a:xfrm>
        </p:spPr>
        <p:txBody>
          <a:bodyPr/>
          <a:lstStyle/>
          <a:p>
            <a:fld id="{C22618A1-DFED-413B-BF04-637AA2483EFF}" type="slidenum">
              <a:rPr lang="en-GB" smtClean="0"/>
              <a:pPr/>
              <a:t>61</a:t>
            </a:fld>
            <a:endParaRPr lang="en-GB" dirty="0"/>
          </a:p>
        </p:txBody>
      </p:sp>
    </p:spTree>
    <p:extLst>
      <p:ext uri="{BB962C8B-B14F-4D97-AF65-F5344CB8AC3E}">
        <p14:creationId xmlns:p14="http://schemas.microsoft.com/office/powerpoint/2010/main" val="354234300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B06A4B-03B9-F34E-93F5-4AA3E5332BBD}"/>
              </a:ext>
            </a:extLst>
          </p:cNvPr>
          <p:cNvSpPr>
            <a:spLocks noGrp="1"/>
          </p:cNvSpPr>
          <p:nvPr>
            <p:ph type="title"/>
          </p:nvPr>
        </p:nvSpPr>
        <p:spPr>
          <a:xfrm>
            <a:off x="0" y="99321"/>
            <a:ext cx="10058400" cy="616686"/>
          </a:xfrm>
        </p:spPr>
        <p:txBody>
          <a:bodyPr>
            <a:normAutofit fontScale="90000"/>
          </a:bodyPr>
          <a:lstStyle/>
          <a:p>
            <a:r>
              <a:rPr lang="en-GB" dirty="0"/>
              <a:t>Exercise: Purpose</a:t>
            </a:r>
          </a:p>
        </p:txBody>
      </p:sp>
      <p:sp>
        <p:nvSpPr>
          <p:cNvPr id="2" name="Slide Number Placeholder 1">
            <a:extLst>
              <a:ext uri="{FF2B5EF4-FFF2-40B4-BE49-F238E27FC236}">
                <a16:creationId xmlns:a16="http://schemas.microsoft.com/office/drawing/2014/main" id="{1CAF3228-BBF4-064A-8979-011C8D42867C}"/>
              </a:ext>
            </a:extLst>
          </p:cNvPr>
          <p:cNvSpPr>
            <a:spLocks noGrp="1"/>
          </p:cNvSpPr>
          <p:nvPr>
            <p:ph type="sldNum" sz="quarter" idx="12"/>
          </p:nvPr>
        </p:nvSpPr>
        <p:spPr/>
        <p:txBody>
          <a:bodyPr/>
          <a:lstStyle/>
          <a:p>
            <a:fld id="{C22618A1-DFED-413B-BF04-637AA2483EFF}" type="slidenum">
              <a:rPr lang="en-GB" smtClean="0"/>
              <a:pPr/>
              <a:t>62</a:t>
            </a:fld>
            <a:endParaRPr lang="en-GB" dirty="0"/>
          </a:p>
        </p:txBody>
      </p:sp>
      <p:sp>
        <p:nvSpPr>
          <p:cNvPr id="4" name="Content Placeholder 3">
            <a:extLst>
              <a:ext uri="{FF2B5EF4-FFF2-40B4-BE49-F238E27FC236}">
                <a16:creationId xmlns:a16="http://schemas.microsoft.com/office/drawing/2014/main" id="{4B524C28-2988-5742-9D6C-C0A25D572BE0}"/>
              </a:ext>
            </a:extLst>
          </p:cNvPr>
          <p:cNvSpPr>
            <a:spLocks noGrp="1"/>
          </p:cNvSpPr>
          <p:nvPr>
            <p:ph idx="4294967295"/>
          </p:nvPr>
        </p:nvSpPr>
        <p:spPr>
          <a:xfrm>
            <a:off x="1277957" y="1136210"/>
            <a:ext cx="7788275" cy="6465428"/>
          </a:xfrm>
        </p:spPr>
        <p:txBody>
          <a:bodyPr>
            <a:normAutofit/>
          </a:bodyPr>
          <a:lstStyle/>
          <a:p>
            <a:r>
              <a:rPr lang="en-GB" sz="2400" dirty="0"/>
              <a:t>In small teams </a:t>
            </a:r>
          </a:p>
          <a:p>
            <a:r>
              <a:rPr lang="en-GB" sz="2000" dirty="0"/>
              <a:t>consider and agree the purpose of the following objects. In each case also identify an alternative object that carries out the same purpose.</a:t>
            </a:r>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r>
              <a:rPr lang="en-GB" sz="2400" dirty="0"/>
              <a:t>Time 10 minutes</a:t>
            </a:r>
          </a:p>
          <a:p>
            <a:endParaRPr lang="en-GB" sz="2000" dirty="0"/>
          </a:p>
          <a:p>
            <a:endParaRPr lang="en-GB" dirty="0"/>
          </a:p>
        </p:txBody>
      </p:sp>
      <p:graphicFrame>
        <p:nvGraphicFramePr>
          <p:cNvPr id="5" name="Table 4">
            <a:extLst>
              <a:ext uri="{FF2B5EF4-FFF2-40B4-BE49-F238E27FC236}">
                <a16:creationId xmlns:a16="http://schemas.microsoft.com/office/drawing/2014/main" id="{EECC0356-173F-E846-B343-DCEECF433EDB}"/>
              </a:ext>
            </a:extLst>
          </p:cNvPr>
          <p:cNvGraphicFramePr>
            <a:graphicFrameLocks noGrp="1"/>
          </p:cNvGraphicFramePr>
          <p:nvPr>
            <p:extLst>
              <p:ext uri="{D42A27DB-BD31-4B8C-83A1-F6EECF244321}">
                <p14:modId xmlns:p14="http://schemas.microsoft.com/office/powerpoint/2010/main" val="1152703563"/>
              </p:ext>
            </p:extLst>
          </p:nvPr>
        </p:nvGraphicFramePr>
        <p:xfrm>
          <a:off x="2385737" y="2749757"/>
          <a:ext cx="7563173" cy="2672505"/>
        </p:xfrm>
        <a:graphic>
          <a:graphicData uri="http://schemas.openxmlformats.org/drawingml/2006/table">
            <a:tbl>
              <a:tblPr firstRow="1" firstCol="1" bandRow="1">
                <a:tableStyleId>{00A15C55-8517-42AA-B614-E9B94910E393}</a:tableStyleId>
              </a:tblPr>
              <a:tblGrid>
                <a:gridCol w="2307219">
                  <a:extLst>
                    <a:ext uri="{9D8B030D-6E8A-4147-A177-3AD203B41FA5}">
                      <a16:colId xmlns:a16="http://schemas.microsoft.com/office/drawing/2014/main" val="3829315043"/>
                    </a:ext>
                  </a:extLst>
                </a:gridCol>
                <a:gridCol w="2703234">
                  <a:extLst>
                    <a:ext uri="{9D8B030D-6E8A-4147-A177-3AD203B41FA5}">
                      <a16:colId xmlns:a16="http://schemas.microsoft.com/office/drawing/2014/main" val="3992391139"/>
                    </a:ext>
                  </a:extLst>
                </a:gridCol>
                <a:gridCol w="2552720">
                  <a:extLst>
                    <a:ext uri="{9D8B030D-6E8A-4147-A177-3AD203B41FA5}">
                      <a16:colId xmlns:a16="http://schemas.microsoft.com/office/drawing/2014/main" val="2334955927"/>
                    </a:ext>
                  </a:extLst>
                </a:gridCol>
              </a:tblGrid>
              <a:tr h="293760">
                <a:tc>
                  <a:txBody>
                    <a:bodyPr/>
                    <a:lstStyle/>
                    <a:p>
                      <a:pPr algn="l">
                        <a:lnSpc>
                          <a:spcPct val="115000"/>
                        </a:lnSpc>
                        <a:spcBef>
                          <a:spcPts val="300"/>
                        </a:spcBef>
                        <a:spcAft>
                          <a:spcPts val="300"/>
                        </a:spcAft>
                      </a:pPr>
                      <a:r>
                        <a:rPr lang="en-GB" sz="1800">
                          <a:effectLst/>
                        </a:rPr>
                        <a:t>Object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300"/>
                        </a:spcBef>
                        <a:spcAft>
                          <a:spcPts val="300"/>
                        </a:spcAft>
                      </a:pPr>
                      <a:r>
                        <a:rPr lang="en-GB" sz="1800">
                          <a:effectLst/>
                        </a:rPr>
                        <a:t>Purpose</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300"/>
                        </a:spcBef>
                        <a:spcAft>
                          <a:spcPts val="300"/>
                        </a:spcAft>
                      </a:pPr>
                      <a:r>
                        <a:rPr lang="en-GB" sz="1800" dirty="0">
                          <a:effectLst/>
                        </a:rPr>
                        <a:t>Alternative object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12299757"/>
                  </a:ext>
                </a:extLst>
              </a:tr>
              <a:tr h="78677">
                <a:tc>
                  <a:txBody>
                    <a:bodyPr/>
                    <a:lstStyle/>
                    <a:p>
                      <a:pPr algn="l">
                        <a:lnSpc>
                          <a:spcPct val="115000"/>
                        </a:lnSpc>
                        <a:spcBef>
                          <a:spcPts val="300"/>
                        </a:spcBef>
                        <a:spcAft>
                          <a:spcPts val="300"/>
                        </a:spcAft>
                      </a:pPr>
                      <a:r>
                        <a:rPr lang="en-GB" sz="4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300"/>
                        </a:spcBef>
                        <a:spcAft>
                          <a:spcPts val="300"/>
                        </a:spcAft>
                      </a:pPr>
                      <a:r>
                        <a:rPr lang="en-GB" sz="4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300"/>
                        </a:spcBef>
                        <a:spcAft>
                          <a:spcPts val="300"/>
                        </a:spcAft>
                      </a:pPr>
                      <a:r>
                        <a:rPr lang="en-GB" sz="4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0536359"/>
                  </a:ext>
                </a:extLst>
              </a:tr>
              <a:tr h="530096">
                <a:tc>
                  <a:txBody>
                    <a:bodyPr/>
                    <a:lstStyle/>
                    <a:p>
                      <a:pPr algn="l">
                        <a:lnSpc>
                          <a:spcPct val="115000"/>
                        </a:lnSpc>
                        <a:spcBef>
                          <a:spcPts val="600"/>
                        </a:spcBef>
                        <a:spcAft>
                          <a:spcPts val="600"/>
                        </a:spcAft>
                      </a:pPr>
                      <a:r>
                        <a:rPr lang="en-GB" sz="1800" dirty="0">
                          <a:effectLst/>
                        </a:rPr>
                        <a:t>£5 Note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08266656"/>
                  </a:ext>
                </a:extLst>
              </a:tr>
              <a:tr h="573437">
                <a:tc>
                  <a:txBody>
                    <a:bodyPr/>
                    <a:lstStyle/>
                    <a:p>
                      <a:pPr algn="l">
                        <a:lnSpc>
                          <a:spcPct val="115000"/>
                        </a:lnSpc>
                        <a:spcBef>
                          <a:spcPts val="600"/>
                        </a:spcBef>
                        <a:spcAft>
                          <a:spcPts val="600"/>
                        </a:spcAft>
                      </a:pPr>
                      <a:r>
                        <a:rPr lang="en-GB" sz="1800" dirty="0">
                          <a:effectLst/>
                        </a:rPr>
                        <a:t>Bank</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73897396"/>
                  </a:ext>
                </a:extLst>
              </a:tr>
              <a:tr h="588936">
                <a:tc>
                  <a:txBody>
                    <a:bodyPr/>
                    <a:lstStyle/>
                    <a:p>
                      <a:pPr algn="l">
                        <a:lnSpc>
                          <a:spcPct val="115000"/>
                        </a:lnSpc>
                        <a:spcBef>
                          <a:spcPts val="600"/>
                        </a:spcBef>
                        <a:spcAft>
                          <a:spcPts val="600"/>
                        </a:spcAft>
                      </a:pPr>
                      <a:r>
                        <a:rPr lang="en-GB" sz="1800" dirty="0">
                          <a:effectLst/>
                        </a:rPr>
                        <a:t>Toaster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11100956"/>
                  </a:ext>
                </a:extLst>
              </a:tr>
              <a:tr h="604433">
                <a:tc>
                  <a:txBody>
                    <a:bodyPr/>
                    <a:lstStyle/>
                    <a:p>
                      <a:pPr algn="l">
                        <a:lnSpc>
                          <a:spcPct val="115000"/>
                        </a:lnSpc>
                        <a:spcBef>
                          <a:spcPts val="600"/>
                        </a:spcBef>
                        <a:spcAft>
                          <a:spcPts val="600"/>
                        </a:spcAft>
                      </a:pPr>
                      <a:r>
                        <a:rPr lang="en-GB" sz="1800" dirty="0">
                          <a:effectLst/>
                        </a:rPr>
                        <a:t>Television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27361438"/>
                  </a:ext>
                </a:extLst>
              </a:tr>
            </a:tbl>
          </a:graphicData>
        </a:graphic>
      </p:graphicFrame>
    </p:spTree>
    <p:extLst>
      <p:ext uri="{BB962C8B-B14F-4D97-AF65-F5344CB8AC3E}">
        <p14:creationId xmlns:p14="http://schemas.microsoft.com/office/powerpoint/2010/main" val="285557737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2A87BE6-596D-764B-8D3E-09D267216F48}"/>
              </a:ext>
            </a:extLst>
          </p:cNvPr>
          <p:cNvSpPr>
            <a:spLocks noGrp="1"/>
          </p:cNvSpPr>
          <p:nvPr>
            <p:ph type="title"/>
          </p:nvPr>
        </p:nvSpPr>
        <p:spPr>
          <a:xfrm>
            <a:off x="304066" y="275586"/>
            <a:ext cx="10058400" cy="506611"/>
          </a:xfrm>
        </p:spPr>
        <p:txBody>
          <a:bodyPr>
            <a:normAutofit fontScale="90000"/>
          </a:bodyPr>
          <a:lstStyle/>
          <a:p>
            <a:r>
              <a:rPr lang="en-US" dirty="0"/>
              <a:t>Defining purpose is not easy</a:t>
            </a:r>
          </a:p>
        </p:txBody>
      </p:sp>
      <p:sp>
        <p:nvSpPr>
          <p:cNvPr id="2" name="Slide Number Placeholder 1">
            <a:extLst>
              <a:ext uri="{FF2B5EF4-FFF2-40B4-BE49-F238E27FC236}">
                <a16:creationId xmlns:a16="http://schemas.microsoft.com/office/drawing/2014/main" id="{E0C5B1FC-5A51-5E42-9480-0263F807C70D}"/>
              </a:ext>
            </a:extLst>
          </p:cNvPr>
          <p:cNvSpPr>
            <a:spLocks noGrp="1"/>
          </p:cNvSpPr>
          <p:nvPr>
            <p:ph type="sldNum" sz="quarter" idx="12"/>
          </p:nvPr>
        </p:nvSpPr>
        <p:spPr/>
        <p:txBody>
          <a:bodyPr/>
          <a:lstStyle/>
          <a:p>
            <a:fld id="{C22618A1-DFED-413B-BF04-637AA2483EFF}" type="slidenum">
              <a:rPr lang="en-GB" smtClean="0"/>
              <a:pPr/>
              <a:t>63</a:t>
            </a:fld>
            <a:endParaRPr lang="en-GB" dirty="0"/>
          </a:p>
        </p:txBody>
      </p:sp>
      <p:pic>
        <p:nvPicPr>
          <p:cNvPr id="11" name="Picture 10">
            <a:extLst>
              <a:ext uri="{FF2B5EF4-FFF2-40B4-BE49-F238E27FC236}">
                <a16:creationId xmlns:a16="http://schemas.microsoft.com/office/drawing/2014/main" id="{29609D4C-BB52-A743-A6F8-B20BEE3C00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1830" y="1200668"/>
            <a:ext cx="4354670" cy="2261079"/>
          </a:xfrm>
          <a:prstGeom prst="rect">
            <a:avLst/>
          </a:prstGeom>
        </p:spPr>
      </p:pic>
      <p:sp>
        <p:nvSpPr>
          <p:cNvPr id="12" name="Rounded Rectangular Callout 11">
            <a:extLst>
              <a:ext uri="{FF2B5EF4-FFF2-40B4-BE49-F238E27FC236}">
                <a16:creationId xmlns:a16="http://schemas.microsoft.com/office/drawing/2014/main" id="{45C8F1F4-6C33-DA42-8F99-466145FAE487}"/>
              </a:ext>
            </a:extLst>
          </p:cNvPr>
          <p:cNvSpPr/>
          <p:nvPr/>
        </p:nvSpPr>
        <p:spPr>
          <a:xfrm>
            <a:off x="7046683" y="1038267"/>
            <a:ext cx="2952750" cy="809108"/>
          </a:xfrm>
          <a:prstGeom prst="wedgeRoundRectCallout">
            <a:avLst>
              <a:gd name="adj1" fmla="val -102211"/>
              <a:gd name="adj2" fmla="val 33296"/>
              <a:gd name="adj3" fmla="val 16667"/>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capture debt in a standard transferrable fashion </a:t>
            </a:r>
          </a:p>
        </p:txBody>
      </p:sp>
      <p:sp>
        <p:nvSpPr>
          <p:cNvPr id="13" name="TextBox 12">
            <a:extLst>
              <a:ext uri="{FF2B5EF4-FFF2-40B4-BE49-F238E27FC236}">
                <a16:creationId xmlns:a16="http://schemas.microsoft.com/office/drawing/2014/main" id="{CD96EF82-6317-FF49-8E94-DBE7BF77E466}"/>
              </a:ext>
            </a:extLst>
          </p:cNvPr>
          <p:cNvSpPr txBox="1"/>
          <p:nvPr/>
        </p:nvSpPr>
        <p:spPr>
          <a:xfrm>
            <a:off x="6928529" y="2200448"/>
            <a:ext cx="3189057" cy="1200329"/>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dirty="0"/>
              <a:t>Sometimes the purpose is lost and we have to look at the origin of the object to understand its true purpose</a:t>
            </a:r>
          </a:p>
        </p:txBody>
      </p:sp>
      <p:pic>
        <p:nvPicPr>
          <p:cNvPr id="15" name="Picture 14">
            <a:extLst>
              <a:ext uri="{FF2B5EF4-FFF2-40B4-BE49-F238E27FC236}">
                <a16:creationId xmlns:a16="http://schemas.microsoft.com/office/drawing/2014/main" id="{A7E56DE6-8FF2-504E-A69F-4289B28B1B0E}"/>
              </a:ext>
            </a:extLst>
          </p:cNvPr>
          <p:cNvPicPr>
            <a:picLocks noChangeAspect="1"/>
          </p:cNvPicPr>
          <p:nvPr/>
        </p:nvPicPr>
        <p:blipFill rotWithShape="1">
          <a:blip r:embed="rId3">
            <a:extLst>
              <a:ext uri="{28A0092B-C50C-407E-A947-70E740481C1C}">
                <a14:useLocalDpi xmlns:a14="http://schemas.microsoft.com/office/drawing/2010/main" val="0"/>
              </a:ext>
            </a:extLst>
          </a:blip>
          <a:srcRect t="10587"/>
          <a:stretch/>
        </p:blipFill>
        <p:spPr>
          <a:xfrm>
            <a:off x="1931830" y="3750383"/>
            <a:ext cx="4354670" cy="2927798"/>
          </a:xfrm>
          <a:prstGeom prst="rect">
            <a:avLst/>
          </a:prstGeom>
        </p:spPr>
      </p:pic>
      <p:sp>
        <p:nvSpPr>
          <p:cNvPr id="16" name="TextBox 15">
            <a:extLst>
              <a:ext uri="{FF2B5EF4-FFF2-40B4-BE49-F238E27FC236}">
                <a16:creationId xmlns:a16="http://schemas.microsoft.com/office/drawing/2014/main" id="{6EB0E309-3228-8246-81F4-4487B9D4C56D}"/>
              </a:ext>
            </a:extLst>
          </p:cNvPr>
          <p:cNvSpPr txBox="1"/>
          <p:nvPr/>
        </p:nvSpPr>
        <p:spPr>
          <a:xfrm>
            <a:off x="6928529" y="4475618"/>
            <a:ext cx="3189057" cy="1477328"/>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When attempting to define purpose we need to know the context! (but to define the context we need to know the purpose)</a:t>
            </a:r>
          </a:p>
        </p:txBody>
      </p:sp>
    </p:spTree>
    <p:extLst>
      <p:ext uri="{BB962C8B-B14F-4D97-AF65-F5344CB8AC3E}">
        <p14:creationId xmlns:p14="http://schemas.microsoft.com/office/powerpoint/2010/main" val="3617673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6"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3"/>
          <p:cNvSpPr>
            <a:spLocks noGrp="1"/>
          </p:cNvSpPr>
          <p:nvPr>
            <p:ph type="title"/>
          </p:nvPr>
        </p:nvSpPr>
        <p:spPr>
          <a:xfrm>
            <a:off x="97705" y="187726"/>
            <a:ext cx="8621712" cy="546100"/>
          </a:xfrm>
        </p:spPr>
        <p:txBody>
          <a:bodyPr>
            <a:normAutofit fontScale="90000"/>
          </a:bodyPr>
          <a:lstStyle/>
          <a:p>
            <a:r>
              <a:rPr lang="en-GB" dirty="0">
                <a:latin typeface="Arial" charset="0"/>
              </a:rPr>
              <a:t>Purposeful Thinking</a:t>
            </a:r>
          </a:p>
        </p:txBody>
      </p:sp>
      <p:sp>
        <p:nvSpPr>
          <p:cNvPr id="3" name="Slide Number Placeholder 2">
            <a:extLst>
              <a:ext uri="{FF2B5EF4-FFF2-40B4-BE49-F238E27FC236}">
                <a16:creationId xmlns:a16="http://schemas.microsoft.com/office/drawing/2014/main" id="{CF90C26F-72C9-8D49-AB73-ED90A9310EF8}"/>
              </a:ext>
            </a:extLst>
          </p:cNvPr>
          <p:cNvSpPr>
            <a:spLocks noGrp="1"/>
          </p:cNvSpPr>
          <p:nvPr>
            <p:ph type="sldNum" sz="quarter" idx="12"/>
          </p:nvPr>
        </p:nvSpPr>
        <p:spPr/>
        <p:txBody>
          <a:bodyPr/>
          <a:lstStyle/>
          <a:p>
            <a:fld id="{C22618A1-DFED-413B-BF04-637AA2483EFF}" type="slidenum">
              <a:rPr lang="en-GB" smtClean="0"/>
              <a:pPr/>
              <a:t>64</a:t>
            </a:fld>
            <a:endParaRPr lang="en-GB" dirty="0"/>
          </a:p>
        </p:txBody>
      </p:sp>
      <p:sp>
        <p:nvSpPr>
          <p:cNvPr id="71682" name="Rectangle 11"/>
          <p:cNvSpPr>
            <a:spLocks noChangeArrowheads="1"/>
          </p:cNvSpPr>
          <p:nvPr/>
        </p:nvSpPr>
        <p:spPr bwMode="auto">
          <a:xfrm>
            <a:off x="1868184" y="1099595"/>
            <a:ext cx="8537575" cy="4051526"/>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a:lstStyle/>
          <a:p>
            <a:pPr algn="ctr"/>
            <a:r>
              <a:rPr lang="en-GB" sz="2000" dirty="0"/>
              <a:t>Defining the purpose of a system is not easy! </a:t>
            </a:r>
          </a:p>
          <a:p>
            <a:pPr algn="ctr"/>
            <a:endParaRPr lang="en-GB" sz="1600" dirty="0"/>
          </a:p>
          <a:p>
            <a:pPr algn="ctr"/>
            <a:r>
              <a:rPr lang="en-GB" sz="2000" dirty="0"/>
              <a:t>The purpose of a system is often a sentence or two – it’s easier to refer to the object! </a:t>
            </a:r>
          </a:p>
          <a:p>
            <a:pPr algn="ctr"/>
            <a:endParaRPr lang="en-GB" sz="1600" dirty="0"/>
          </a:p>
          <a:p>
            <a:pPr algn="ctr"/>
            <a:r>
              <a:rPr lang="en-GB" sz="2000" dirty="0"/>
              <a:t>WE ARE OBJECT ORIENTED we have been brought up from a early age to talk about things and NOT what they DO</a:t>
            </a:r>
          </a:p>
          <a:p>
            <a:pPr algn="ctr"/>
            <a:endParaRPr lang="en-GB" dirty="0"/>
          </a:p>
          <a:p>
            <a:pPr algn="ctr"/>
            <a:r>
              <a:rPr lang="en-GB" sz="2400" b="1" dirty="0"/>
              <a:t>IN SYSTEMS THINKING (and ENGINEERING) WE THINK ABOUT THE </a:t>
            </a:r>
          </a:p>
          <a:p>
            <a:pPr algn="ctr"/>
            <a:endParaRPr lang="en-GB" sz="2000" b="1" dirty="0"/>
          </a:p>
          <a:p>
            <a:pPr algn="ctr"/>
            <a:r>
              <a:rPr lang="en-GB" sz="4985" b="1" dirty="0"/>
              <a:t>PURPOSE</a:t>
            </a:r>
            <a:endParaRPr lang="en-GB" sz="3692" b="1" dirty="0"/>
          </a:p>
        </p:txBody>
      </p:sp>
      <p:sp>
        <p:nvSpPr>
          <p:cNvPr id="2" name="TextBox 1"/>
          <p:cNvSpPr txBox="1"/>
          <p:nvPr/>
        </p:nvSpPr>
        <p:spPr>
          <a:xfrm>
            <a:off x="1868184" y="5336559"/>
            <a:ext cx="4029697" cy="923330"/>
          </a:xfrm>
          <a:prstGeom prst="rect">
            <a:avLst/>
          </a:prstGeom>
        </p:spPr>
        <p:style>
          <a:lnRef idx="1">
            <a:schemeClr val="accent2"/>
          </a:lnRef>
          <a:fillRef idx="3">
            <a:schemeClr val="accent2"/>
          </a:fillRef>
          <a:effectRef idx="2">
            <a:schemeClr val="accent2"/>
          </a:effectRef>
          <a:fontRef idx="minor">
            <a:schemeClr val="lt1"/>
          </a:fontRef>
        </p:style>
        <p:txBody>
          <a:bodyPr wrap="square" rtlCol="0">
            <a:spAutoFit/>
          </a:bodyPr>
          <a:lstStyle/>
          <a:p>
            <a:pPr algn="ctr"/>
            <a:r>
              <a:rPr lang="en-US" dirty="0"/>
              <a:t>Customers may talk and think about things but they buy capability (purpose)</a:t>
            </a:r>
          </a:p>
        </p:txBody>
      </p:sp>
      <p:sp>
        <p:nvSpPr>
          <p:cNvPr id="6" name="TextBox 5"/>
          <p:cNvSpPr txBox="1"/>
          <p:nvPr/>
        </p:nvSpPr>
        <p:spPr>
          <a:xfrm>
            <a:off x="6089882" y="5350923"/>
            <a:ext cx="4315876" cy="923330"/>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dirty="0">
                <a:solidFill>
                  <a:schemeClr val="tx1"/>
                </a:solidFill>
              </a:rPr>
              <a:t>When designing a system we must determine the purpose (capability) that is required </a:t>
            </a:r>
            <a:r>
              <a:rPr lang="en-US">
                <a:solidFill>
                  <a:schemeClr val="tx1"/>
                </a:solidFill>
              </a:rPr>
              <a:t>by the customer</a:t>
            </a:r>
            <a:endParaRPr lang="en-US" dirty="0">
              <a:solidFill>
                <a:schemeClr val="tx1"/>
              </a:solidFill>
            </a:endParaRPr>
          </a:p>
        </p:txBody>
      </p:sp>
    </p:spTree>
    <p:extLst>
      <p:ext uri="{BB962C8B-B14F-4D97-AF65-F5344CB8AC3E}">
        <p14:creationId xmlns:p14="http://schemas.microsoft.com/office/powerpoint/2010/main" val="220232624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066" y="304913"/>
            <a:ext cx="10058400" cy="815084"/>
          </a:xfrm>
        </p:spPr>
        <p:txBody>
          <a:bodyPr/>
          <a:lstStyle/>
          <a:p>
            <a:r>
              <a:rPr lang="en-US" dirty="0"/>
              <a:t>Purpose Summary</a:t>
            </a:r>
          </a:p>
        </p:txBody>
      </p:sp>
      <p:sp>
        <p:nvSpPr>
          <p:cNvPr id="3" name="Content Placeholder 2"/>
          <p:cNvSpPr>
            <a:spLocks noGrp="1"/>
          </p:cNvSpPr>
          <p:nvPr>
            <p:ph idx="1"/>
          </p:nvPr>
        </p:nvSpPr>
        <p:spPr>
          <a:xfrm>
            <a:off x="2209802" y="1599725"/>
            <a:ext cx="7807569" cy="3806901"/>
          </a:xfrm>
        </p:spPr>
        <p:txBody>
          <a:bodyPr>
            <a:normAutofit/>
          </a:bodyPr>
          <a:lstStyle/>
          <a:p>
            <a:pPr marL="342900" indent="-342900"/>
            <a:r>
              <a:rPr lang="en-US" sz="2000" dirty="0"/>
              <a:t>All systems have a purpose </a:t>
            </a:r>
            <a:r>
              <a:rPr lang="mr-IN" sz="2000" dirty="0"/>
              <a:t>–</a:t>
            </a:r>
            <a:r>
              <a:rPr lang="en-US" sz="2000" dirty="0"/>
              <a:t> what the system does.</a:t>
            </a:r>
          </a:p>
          <a:p>
            <a:pPr marL="342900" indent="-342900"/>
            <a:r>
              <a:rPr lang="en-GB" sz="2000" dirty="0"/>
              <a:t>The purpose is invariant. While the solution may change the purpose will not.</a:t>
            </a:r>
          </a:p>
          <a:p>
            <a:pPr marL="342900" indent="-342900"/>
            <a:r>
              <a:rPr lang="en-US" sz="2000" dirty="0"/>
              <a:t>Customers may talk and think about things but they buy capability (purpose)</a:t>
            </a:r>
          </a:p>
          <a:p>
            <a:pPr marL="342900" indent="-342900"/>
            <a:r>
              <a:rPr lang="en-US" sz="2000" dirty="0"/>
              <a:t>Every purpose has a lower-level purpose (function) and a higher-level purpose (need).</a:t>
            </a:r>
            <a:endParaRPr lang="en-GB" sz="2000" dirty="0"/>
          </a:p>
          <a:p>
            <a:pPr marL="342900" indent="-342900"/>
            <a:r>
              <a:rPr lang="en-GB" sz="2000" dirty="0"/>
              <a:t>Humans are object oriented, our brains are not wired to think in terms of objects and not in terms of purpose, we have to consciously decide to think about purpose. </a:t>
            </a:r>
          </a:p>
          <a:p>
            <a:pPr marL="342900" indent="-342900"/>
            <a:endParaRPr lang="en-US" sz="2000" dirty="0"/>
          </a:p>
        </p:txBody>
      </p:sp>
      <p:sp>
        <p:nvSpPr>
          <p:cNvPr id="5" name="Rectangle 4"/>
          <p:cNvSpPr/>
          <p:nvPr/>
        </p:nvSpPr>
        <p:spPr>
          <a:xfrm>
            <a:off x="3035887" y="5406625"/>
            <a:ext cx="6155396" cy="73892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GB" sz="2101" dirty="0"/>
              <a:t>Non Systems Thinkers think about things, Systems Thinkers think about purpose.</a:t>
            </a:r>
          </a:p>
        </p:txBody>
      </p:sp>
    </p:spTree>
    <p:extLst>
      <p:ext uri="{BB962C8B-B14F-4D97-AF65-F5344CB8AC3E}">
        <p14:creationId xmlns:p14="http://schemas.microsoft.com/office/powerpoint/2010/main" val="184567689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3"/>
          <p:cNvSpPr>
            <a:spLocks noGrp="1" noChangeArrowheads="1"/>
          </p:cNvSpPr>
          <p:nvPr>
            <p:ph type="body" sz="quarter" idx="13"/>
          </p:nvPr>
        </p:nvSpPr>
        <p:spPr>
          <a:xfrm>
            <a:off x="2260148" y="1555983"/>
            <a:ext cx="8254937" cy="4374274"/>
          </a:xfrm>
        </p:spPr>
        <p:txBody>
          <a:bodyPr>
            <a:normAutofit/>
          </a:bodyPr>
          <a:lstStyle/>
          <a:p>
            <a:r>
              <a:rPr lang="en-GB" sz="2400" dirty="0"/>
              <a:t>All systems have context which depends on:</a:t>
            </a:r>
          </a:p>
          <a:p>
            <a:pPr lvl="1">
              <a:buFont typeface="Arial" charset="0"/>
              <a:buChar char="•"/>
            </a:pPr>
            <a:r>
              <a:rPr lang="en-GB" sz="2400" dirty="0"/>
              <a:t>The purpose</a:t>
            </a:r>
          </a:p>
          <a:p>
            <a:pPr lvl="1">
              <a:buFont typeface="Arial" charset="0"/>
              <a:buChar char="•"/>
            </a:pPr>
            <a:r>
              <a:rPr lang="en-GB" sz="2400" dirty="0"/>
              <a:t>The application (the bigger task or job which the system is part of)</a:t>
            </a:r>
          </a:p>
          <a:p>
            <a:pPr lvl="1">
              <a:buFont typeface="Arial" charset="0"/>
              <a:buChar char="•"/>
            </a:pPr>
            <a:r>
              <a:rPr lang="en-GB" sz="2400" dirty="0"/>
              <a:t>The environment of the system</a:t>
            </a:r>
          </a:p>
          <a:p>
            <a:pPr lvl="1">
              <a:buFont typeface="Arial" charset="0"/>
              <a:buChar char="•"/>
            </a:pPr>
            <a:r>
              <a:rPr lang="en-GB" sz="2400" dirty="0"/>
              <a:t>The observer </a:t>
            </a:r>
          </a:p>
          <a:p>
            <a:pPr lvl="2">
              <a:buFont typeface="Arial" charset="0"/>
              <a:buChar char="•"/>
            </a:pPr>
            <a:r>
              <a:rPr lang="en-GB" sz="1846" dirty="0"/>
              <a:t>an understanding of a system depends upon the perception of the observer. A tax payer will have a different perception of the “Tax System” to the tax collector or government official who is going to spend the tax revenue. </a:t>
            </a:r>
          </a:p>
          <a:p>
            <a:pPr>
              <a:buFont typeface="Arial" charset="0"/>
              <a:buChar char="•"/>
            </a:pPr>
            <a:endParaRPr lang="en-GB" dirty="0"/>
          </a:p>
          <a:p>
            <a:pPr lvl="1">
              <a:buFont typeface="Arial" charset="0"/>
              <a:buChar char="•"/>
            </a:pPr>
            <a:endParaRPr lang="en-GB" dirty="0"/>
          </a:p>
          <a:p>
            <a:pPr lvl="1">
              <a:buFont typeface="Arial" charset="0"/>
              <a:buChar char="•"/>
            </a:pPr>
            <a:endParaRPr lang="en-US" dirty="0"/>
          </a:p>
        </p:txBody>
      </p:sp>
      <p:sp>
        <p:nvSpPr>
          <p:cNvPr id="61442" name="Rectangle 2"/>
          <p:cNvSpPr>
            <a:spLocks noGrp="1" noChangeArrowheads="1"/>
          </p:cNvSpPr>
          <p:nvPr>
            <p:ph type="title"/>
          </p:nvPr>
        </p:nvSpPr>
        <p:spPr>
          <a:xfrm>
            <a:off x="442109" y="429562"/>
            <a:ext cx="8242725" cy="424732"/>
          </a:xfrm>
        </p:spPr>
        <p:txBody>
          <a:bodyPr/>
          <a:lstStyle/>
          <a:p>
            <a:r>
              <a:rPr lang="en-GB" dirty="0"/>
              <a:t>System Context</a:t>
            </a:r>
          </a:p>
        </p:txBody>
      </p:sp>
    </p:spTree>
    <p:extLst>
      <p:ext uri="{BB962C8B-B14F-4D97-AF65-F5344CB8AC3E}">
        <p14:creationId xmlns:p14="http://schemas.microsoft.com/office/powerpoint/2010/main" val="75174392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114203" y="150229"/>
            <a:ext cx="10058400" cy="737715"/>
          </a:xfrm>
        </p:spPr>
        <p:txBody>
          <a:bodyPr/>
          <a:lstStyle/>
          <a:p>
            <a:r>
              <a:rPr lang="en-US" dirty="0"/>
              <a:t>Does Context Matter?</a:t>
            </a:r>
          </a:p>
        </p:txBody>
      </p:sp>
      <p:sp>
        <p:nvSpPr>
          <p:cNvPr id="5" name="Content Placeholder 4">
            <a:extLst>
              <a:ext uri="{FF2B5EF4-FFF2-40B4-BE49-F238E27FC236}">
                <a16:creationId xmlns:a16="http://schemas.microsoft.com/office/drawing/2014/main" id="{923CE211-5325-7747-98B9-503F510A57CD}"/>
              </a:ext>
            </a:extLst>
          </p:cNvPr>
          <p:cNvSpPr>
            <a:spLocks noGrp="1"/>
          </p:cNvSpPr>
          <p:nvPr>
            <p:ph idx="1"/>
          </p:nvPr>
        </p:nvSpPr>
        <p:spPr>
          <a:xfrm>
            <a:off x="576000" y="1825625"/>
            <a:ext cx="11041477" cy="221599"/>
          </a:xfrm>
        </p:spPr>
        <p:txBody>
          <a:bodyPr>
            <a:normAutofit fontScale="55000" lnSpcReduction="20000"/>
          </a:bodyPr>
          <a:lstStyle/>
          <a:p>
            <a:endParaRPr lang="en-US"/>
          </a:p>
        </p:txBody>
      </p:sp>
      <p:pic>
        <p:nvPicPr>
          <p:cNvPr id="58370" name="Picture 6" descr="2007-04-0968"/>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7361253" y="942950"/>
            <a:ext cx="3168892" cy="27073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58372" name="Picture 6" descr="space shuttle.jpg"/>
          <p:cNvPicPr>
            <a:picLocks noChangeAspect="1"/>
          </p:cNvPicPr>
          <p:nvPr/>
        </p:nvPicPr>
        <p:blipFill>
          <a:blip r:embed="rId4">
            <a:extLst>
              <a:ext uri="{28A0092B-C50C-407E-A947-70E740481C1C}">
                <a14:useLocalDpi xmlns:a14="http://schemas.microsoft.com/office/drawing/2010/main"/>
              </a:ext>
            </a:extLst>
          </a:blip>
          <a:srcRect/>
          <a:stretch>
            <a:fillRect/>
          </a:stretch>
        </p:blipFill>
        <p:spPr bwMode="auto">
          <a:xfrm>
            <a:off x="5080772" y="950201"/>
            <a:ext cx="2080192" cy="270014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2" name="Picture 5" descr="pen"/>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1773716" y="952275"/>
            <a:ext cx="2990533" cy="269807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 name="TextBox 7"/>
          <p:cNvSpPr txBox="1">
            <a:spLocks noChangeArrowheads="1"/>
          </p:cNvSpPr>
          <p:nvPr/>
        </p:nvSpPr>
        <p:spPr bwMode="auto">
          <a:xfrm>
            <a:off x="2116017" y="3950587"/>
            <a:ext cx="7807569" cy="603883"/>
          </a:xfrm>
          <a:prstGeom prst="rect">
            <a:avLst/>
          </a:prstGeom>
          <a:ln/>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000">
                <a:solidFill>
                  <a:schemeClr val="tx1"/>
                </a:solidFill>
                <a:latin typeface="Arial" charset="0"/>
                <a:ea typeface="ＭＳ Ｐゴシック" charset="0"/>
                <a:cs typeface="ＭＳ Ｐゴシック" charset="0"/>
              </a:defRPr>
            </a:lvl1pPr>
            <a:lvl2pPr marL="742950" indent="-285750" eaLnBrk="0" hangingPunct="0">
              <a:defRPr sz="2000">
                <a:solidFill>
                  <a:schemeClr val="tx1"/>
                </a:solidFill>
                <a:latin typeface="Arial" charset="0"/>
                <a:ea typeface="ＭＳ Ｐゴシック" charset="0"/>
              </a:defRPr>
            </a:lvl2pPr>
            <a:lvl3pPr marL="1143000" indent="-228600" eaLnBrk="0" hangingPunct="0">
              <a:defRPr sz="2000">
                <a:solidFill>
                  <a:schemeClr val="tx1"/>
                </a:solidFill>
                <a:latin typeface="Arial" charset="0"/>
                <a:ea typeface="ＭＳ Ｐゴシック" charset="0"/>
              </a:defRPr>
            </a:lvl3pPr>
            <a:lvl4pPr marL="1600200" indent="-228600" eaLnBrk="0" hangingPunct="0">
              <a:defRPr sz="2000">
                <a:solidFill>
                  <a:schemeClr val="tx1"/>
                </a:solidFill>
                <a:latin typeface="Arial" charset="0"/>
                <a:ea typeface="ＭＳ Ｐゴシック" charset="0"/>
              </a:defRPr>
            </a:lvl4pPr>
            <a:lvl5pPr marL="2057400" indent="-228600" eaLnBrk="0" hangingPunct="0">
              <a:defRPr sz="2000">
                <a:solidFill>
                  <a:schemeClr val="tx1"/>
                </a:solidFill>
                <a:latin typeface="Arial" charset="0"/>
                <a:ea typeface="ＭＳ Ｐゴシック" charset="0"/>
              </a:defRPr>
            </a:lvl5pPr>
            <a:lvl6pPr marL="2514600" indent="-228600" eaLnBrk="0" fontAlgn="base" hangingPunct="0">
              <a:spcBef>
                <a:spcPct val="0"/>
              </a:spcBef>
              <a:spcAft>
                <a:spcPct val="0"/>
              </a:spcAft>
              <a:defRPr sz="2000">
                <a:solidFill>
                  <a:schemeClr val="tx1"/>
                </a:solidFill>
                <a:latin typeface="Arial" charset="0"/>
                <a:ea typeface="ＭＳ Ｐゴシック" charset="0"/>
              </a:defRPr>
            </a:lvl6pPr>
            <a:lvl7pPr marL="2971800" indent="-228600" eaLnBrk="0" fontAlgn="base" hangingPunct="0">
              <a:spcBef>
                <a:spcPct val="0"/>
              </a:spcBef>
              <a:spcAft>
                <a:spcPct val="0"/>
              </a:spcAft>
              <a:defRPr sz="2000">
                <a:solidFill>
                  <a:schemeClr val="tx1"/>
                </a:solidFill>
                <a:latin typeface="Arial" charset="0"/>
                <a:ea typeface="ＭＳ Ｐゴシック" charset="0"/>
              </a:defRPr>
            </a:lvl7pPr>
            <a:lvl8pPr marL="3429000" indent="-228600" eaLnBrk="0" fontAlgn="base" hangingPunct="0">
              <a:spcBef>
                <a:spcPct val="0"/>
              </a:spcBef>
              <a:spcAft>
                <a:spcPct val="0"/>
              </a:spcAft>
              <a:defRPr sz="2000">
                <a:solidFill>
                  <a:schemeClr val="tx1"/>
                </a:solidFill>
                <a:latin typeface="Arial" charset="0"/>
                <a:ea typeface="ＭＳ Ｐゴシック" charset="0"/>
              </a:defRPr>
            </a:lvl8pPr>
            <a:lvl9pPr marL="3886200" indent="-228600" eaLnBrk="0" fontAlgn="base" hangingPunct="0">
              <a:spcBef>
                <a:spcPct val="0"/>
              </a:spcBef>
              <a:spcAft>
                <a:spcPct val="0"/>
              </a:spcAft>
              <a:defRPr sz="2000">
                <a:solidFill>
                  <a:schemeClr val="tx1"/>
                </a:solidFill>
                <a:latin typeface="Arial" charset="0"/>
                <a:ea typeface="ＭＳ Ｐゴシック" charset="0"/>
              </a:defRPr>
            </a:lvl9pPr>
          </a:lstStyle>
          <a:p>
            <a:pPr algn="ctr" eaLnBrk="1" hangingPunct="1">
              <a:defRPr/>
            </a:pPr>
            <a:r>
              <a:rPr lang="en-GB" sz="1662"/>
              <a:t>The PURPOSE is the same in each situation “turn thoughts into marks on paper”</a:t>
            </a:r>
          </a:p>
          <a:p>
            <a:pPr algn="ctr" eaLnBrk="1" hangingPunct="1">
              <a:defRPr/>
            </a:pPr>
            <a:r>
              <a:rPr lang="en-GB" sz="1662"/>
              <a:t>BUT can the same pen solution be used in all three situations?</a:t>
            </a:r>
          </a:p>
        </p:txBody>
      </p:sp>
      <p:sp>
        <p:nvSpPr>
          <p:cNvPr id="8" name="Rectangle 7"/>
          <p:cNvSpPr/>
          <p:nvPr/>
        </p:nvSpPr>
        <p:spPr>
          <a:xfrm>
            <a:off x="2116016" y="4960199"/>
            <a:ext cx="3644704" cy="1200329"/>
          </a:xfrm>
          <a:prstGeom prst="rect">
            <a:avLst/>
          </a:prstGeom>
        </p:spPr>
        <p:style>
          <a:lnRef idx="1">
            <a:schemeClr val="accent2"/>
          </a:lnRef>
          <a:fillRef idx="3">
            <a:schemeClr val="accent2"/>
          </a:fillRef>
          <a:effectRef idx="2">
            <a:schemeClr val="accent2"/>
          </a:effectRef>
          <a:fontRef idx="minor">
            <a:schemeClr val="lt1"/>
          </a:fontRef>
        </p:style>
        <p:txBody>
          <a:bodyPr wrap="square">
            <a:spAutoFit/>
          </a:bodyPr>
          <a:lstStyle/>
          <a:p>
            <a:pPr algn="ctr">
              <a:defRPr/>
            </a:pPr>
            <a:r>
              <a:rPr lang="en-GB"/>
              <a:t>Context matters and we need to be able to understand it by defining the extent of the system of interest and its environment</a:t>
            </a:r>
          </a:p>
        </p:txBody>
      </p:sp>
      <p:sp>
        <p:nvSpPr>
          <p:cNvPr id="9" name="Rectangle 8"/>
          <p:cNvSpPr/>
          <p:nvPr/>
        </p:nvSpPr>
        <p:spPr>
          <a:xfrm>
            <a:off x="6080761" y="4960199"/>
            <a:ext cx="3842825" cy="1200329"/>
          </a:xfrm>
          <a:prstGeom prst="rect">
            <a:avLst/>
          </a:prstGeom>
        </p:spPr>
        <p:style>
          <a:lnRef idx="0">
            <a:schemeClr val="accent1"/>
          </a:lnRef>
          <a:fillRef idx="3">
            <a:schemeClr val="accent1"/>
          </a:fillRef>
          <a:effectRef idx="3">
            <a:schemeClr val="accent1"/>
          </a:effectRef>
          <a:fontRef idx="minor">
            <a:schemeClr val="lt1"/>
          </a:fontRef>
        </p:style>
        <p:txBody>
          <a:bodyPr wrap="square" anchor="ctr">
            <a:noAutofit/>
          </a:bodyPr>
          <a:lstStyle/>
          <a:p>
            <a:pPr algn="ctr">
              <a:defRPr/>
            </a:pPr>
            <a:r>
              <a:rPr lang="en-GB" dirty="0">
                <a:solidFill>
                  <a:schemeClr val="tx1"/>
                </a:solidFill>
              </a:rPr>
              <a:t>When designing a system, if we do not understand the </a:t>
            </a:r>
            <a:r>
              <a:rPr lang="en-GB" sz="2000" dirty="0">
                <a:solidFill>
                  <a:schemeClr val="tx1"/>
                </a:solidFill>
              </a:rPr>
              <a:t>context</a:t>
            </a:r>
            <a:r>
              <a:rPr lang="en-GB" dirty="0">
                <a:solidFill>
                  <a:schemeClr val="tx1"/>
                </a:solidFill>
              </a:rPr>
              <a:t> we are likely to select the wrong solution</a:t>
            </a:r>
          </a:p>
        </p:txBody>
      </p:sp>
    </p:spTree>
    <p:extLst>
      <p:ext uri="{BB962C8B-B14F-4D97-AF65-F5344CB8AC3E}">
        <p14:creationId xmlns:p14="http://schemas.microsoft.com/office/powerpoint/2010/main" val="261274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837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837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947" y="80631"/>
            <a:ext cx="10789919" cy="737431"/>
          </a:xfrm>
        </p:spPr>
        <p:txBody>
          <a:bodyPr>
            <a:normAutofit/>
          </a:bodyPr>
          <a:lstStyle/>
          <a:p>
            <a:r>
              <a:rPr lang="en-US" dirty="0"/>
              <a:t>Context is more than just the environment</a:t>
            </a:r>
          </a:p>
        </p:txBody>
      </p:sp>
      <p:pic>
        <p:nvPicPr>
          <p:cNvPr id="4" name="Picture 3" descr="pen"/>
          <p:cNvPicPr/>
          <p:nvPr/>
        </p:nvPicPr>
        <p:blipFill>
          <a:blip r:embed="rId2" cstate="email">
            <a:extLst>
              <a:ext uri="{28A0092B-C50C-407E-A947-70E740481C1C}">
                <a14:useLocalDpi xmlns:a14="http://schemas.microsoft.com/office/drawing/2010/main"/>
              </a:ext>
            </a:extLst>
          </a:blip>
          <a:srcRect/>
          <a:stretch>
            <a:fillRect/>
          </a:stretch>
        </p:blipFill>
        <p:spPr bwMode="auto">
          <a:xfrm>
            <a:off x="942564" y="1292672"/>
            <a:ext cx="2869272" cy="2368974"/>
          </a:xfrm>
          <a:prstGeom prst="rect">
            <a:avLst/>
          </a:prstGeom>
          <a:noFill/>
          <a:ln w="9525">
            <a:noFill/>
            <a:miter lim="800000"/>
            <a:headEnd/>
            <a:tailEnd/>
          </a:ln>
        </p:spPr>
      </p:pic>
      <p:pic>
        <p:nvPicPr>
          <p:cNvPr id="5" name="Picture 4"/>
          <p:cNvPicPr/>
          <p:nvPr/>
        </p:nvPicPr>
        <p:blipFill>
          <a:blip r:embed="rId3">
            <a:extLst>
              <a:ext uri="{28A0092B-C50C-407E-A947-70E740481C1C}">
                <a14:useLocalDpi xmlns:a14="http://schemas.microsoft.com/office/drawing/2010/main"/>
              </a:ext>
            </a:extLst>
          </a:blip>
          <a:stretch>
            <a:fillRect/>
          </a:stretch>
        </p:blipFill>
        <p:spPr>
          <a:xfrm>
            <a:off x="4528877" y="1419191"/>
            <a:ext cx="3134245" cy="2789252"/>
          </a:xfrm>
          <a:prstGeom prst="rect">
            <a:avLst/>
          </a:prstGeom>
        </p:spPr>
        <p:style>
          <a:lnRef idx="0">
            <a:schemeClr val="accent2"/>
          </a:lnRef>
          <a:fillRef idx="3">
            <a:schemeClr val="accent2"/>
          </a:fillRef>
          <a:effectRef idx="3">
            <a:schemeClr val="accent2"/>
          </a:effectRef>
          <a:fontRef idx="minor">
            <a:schemeClr val="lt1"/>
          </a:fontRef>
        </p:style>
      </p:pic>
      <p:pic>
        <p:nvPicPr>
          <p:cNvPr id="6" name="Picture 5"/>
          <p:cNvPicPr/>
          <p:nvPr/>
        </p:nvPicPr>
        <p:blipFill>
          <a:blip r:embed="rId4">
            <a:extLst>
              <a:ext uri="{28A0092B-C50C-407E-A947-70E740481C1C}">
                <a14:useLocalDpi xmlns:a14="http://schemas.microsoft.com/office/drawing/2010/main"/>
              </a:ext>
            </a:extLst>
          </a:blip>
          <a:stretch>
            <a:fillRect/>
          </a:stretch>
        </p:blipFill>
        <p:spPr>
          <a:xfrm>
            <a:off x="8102333" y="2622015"/>
            <a:ext cx="3740799" cy="2309600"/>
          </a:xfrm>
          <a:prstGeom prst="rect">
            <a:avLst/>
          </a:prstGeom>
        </p:spPr>
      </p:pic>
      <p:sp>
        <p:nvSpPr>
          <p:cNvPr id="7" name="Rectangle 6"/>
          <p:cNvSpPr/>
          <p:nvPr/>
        </p:nvSpPr>
        <p:spPr>
          <a:xfrm>
            <a:off x="1279078" y="3776815"/>
            <a:ext cx="2196244" cy="646331"/>
          </a:xfrm>
          <a:prstGeom prst="rect">
            <a:avLst/>
          </a:prstGeom>
        </p:spPr>
        <p:txBody>
          <a:bodyPr wrap="square">
            <a:spAutoFit/>
          </a:bodyPr>
          <a:lstStyle/>
          <a:p>
            <a:pPr algn="ctr"/>
            <a:r>
              <a:rPr lang="en-GB" dirty="0"/>
              <a:t>Recording event in a journal </a:t>
            </a:r>
            <a:endParaRPr lang="en-US" dirty="0"/>
          </a:p>
        </p:txBody>
      </p:sp>
      <p:sp>
        <p:nvSpPr>
          <p:cNvPr id="8" name="Rectangle 7"/>
          <p:cNvSpPr/>
          <p:nvPr/>
        </p:nvSpPr>
        <p:spPr>
          <a:xfrm>
            <a:off x="5298552" y="4293193"/>
            <a:ext cx="2107345" cy="646331"/>
          </a:xfrm>
          <a:prstGeom prst="rect">
            <a:avLst/>
          </a:prstGeom>
        </p:spPr>
        <p:txBody>
          <a:bodyPr wrap="square">
            <a:spAutoFit/>
          </a:bodyPr>
          <a:lstStyle/>
          <a:p>
            <a:pPr algn="ctr"/>
            <a:r>
              <a:rPr lang="en-GB" dirty="0"/>
              <a:t>Flip Chart in a Training class </a:t>
            </a:r>
            <a:endParaRPr lang="en-US" dirty="0"/>
          </a:p>
        </p:txBody>
      </p:sp>
      <p:sp>
        <p:nvSpPr>
          <p:cNvPr id="9" name="Rectangle 8"/>
          <p:cNvSpPr/>
          <p:nvPr/>
        </p:nvSpPr>
        <p:spPr>
          <a:xfrm>
            <a:off x="8578921" y="5024275"/>
            <a:ext cx="2626065" cy="646331"/>
          </a:xfrm>
          <a:prstGeom prst="rect">
            <a:avLst/>
          </a:prstGeom>
        </p:spPr>
        <p:txBody>
          <a:bodyPr wrap="square">
            <a:spAutoFit/>
          </a:bodyPr>
          <a:lstStyle/>
          <a:p>
            <a:pPr algn="ctr"/>
            <a:r>
              <a:rPr lang="en-GB" dirty="0"/>
              <a:t>Record of birth in a Registry Office </a:t>
            </a:r>
            <a:endParaRPr lang="en-US" dirty="0"/>
          </a:p>
        </p:txBody>
      </p:sp>
      <p:sp>
        <p:nvSpPr>
          <p:cNvPr id="10" name="TextBox 9"/>
          <p:cNvSpPr txBox="1"/>
          <p:nvPr/>
        </p:nvSpPr>
        <p:spPr>
          <a:xfrm>
            <a:off x="942564" y="5070441"/>
            <a:ext cx="3497518" cy="120032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2400" dirty="0"/>
              <a:t>The purpose is the same, but the bigger need or application is different</a:t>
            </a:r>
          </a:p>
        </p:txBody>
      </p:sp>
    </p:spTree>
    <p:extLst>
      <p:ext uri="{BB962C8B-B14F-4D97-AF65-F5344CB8AC3E}">
        <p14:creationId xmlns:p14="http://schemas.microsoft.com/office/powerpoint/2010/main" val="376250756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D4E13-F547-1BAD-07A3-01687ECFD203}"/>
              </a:ext>
            </a:extLst>
          </p:cNvPr>
          <p:cNvSpPr>
            <a:spLocks noGrp="1"/>
          </p:cNvSpPr>
          <p:nvPr>
            <p:ph type="title"/>
          </p:nvPr>
        </p:nvSpPr>
        <p:spPr>
          <a:xfrm>
            <a:off x="141044" y="286603"/>
            <a:ext cx="10058400" cy="702303"/>
          </a:xfrm>
        </p:spPr>
        <p:txBody>
          <a:bodyPr>
            <a:normAutofit fontScale="90000"/>
          </a:bodyPr>
          <a:lstStyle/>
          <a:p>
            <a:r>
              <a:rPr lang="en-GB" dirty="0"/>
              <a:t>Context:- A Sideways Glance</a:t>
            </a:r>
          </a:p>
        </p:txBody>
      </p:sp>
      <p:pic>
        <p:nvPicPr>
          <p:cNvPr id="6" name="Content Placeholder 5" descr="Diagram&#10;&#10;Description automatically generated with medium confidence">
            <a:extLst>
              <a:ext uri="{FF2B5EF4-FFF2-40B4-BE49-F238E27FC236}">
                <a16:creationId xmlns:a16="http://schemas.microsoft.com/office/drawing/2014/main" id="{FD5EACF6-1D7F-22B7-8761-1E3C5D43428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55823" y="948336"/>
            <a:ext cx="6955435" cy="5715923"/>
          </a:xfrm>
        </p:spPr>
      </p:pic>
      <p:sp>
        <p:nvSpPr>
          <p:cNvPr id="4" name="Slide Number Placeholder 3">
            <a:extLst>
              <a:ext uri="{FF2B5EF4-FFF2-40B4-BE49-F238E27FC236}">
                <a16:creationId xmlns:a16="http://schemas.microsoft.com/office/drawing/2014/main" id="{D9507B65-4F75-1F6A-9A28-9AF2321C7840}"/>
              </a:ext>
            </a:extLst>
          </p:cNvPr>
          <p:cNvSpPr>
            <a:spLocks noGrp="1"/>
          </p:cNvSpPr>
          <p:nvPr>
            <p:ph type="sldNum" sz="quarter" idx="12"/>
          </p:nvPr>
        </p:nvSpPr>
        <p:spPr/>
        <p:txBody>
          <a:bodyPr/>
          <a:lstStyle/>
          <a:p>
            <a:fld id="{1375AD64-750F-4F68-B1B7-75972F27F639}" type="slidenum">
              <a:rPr lang="en-AU" smtClean="0"/>
              <a:pPr/>
              <a:t>69</a:t>
            </a:fld>
            <a:endParaRPr lang="en-AU" dirty="0"/>
          </a:p>
        </p:txBody>
      </p:sp>
    </p:spTree>
    <p:extLst>
      <p:ext uri="{BB962C8B-B14F-4D97-AF65-F5344CB8AC3E}">
        <p14:creationId xmlns:p14="http://schemas.microsoft.com/office/powerpoint/2010/main" val="15361914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2FA80027-3720-8947-9BDE-95887D8E3EE7}"/>
              </a:ext>
            </a:extLst>
          </p:cNvPr>
          <p:cNvSpPr>
            <a:spLocks noGrp="1"/>
          </p:cNvSpPr>
          <p:nvPr>
            <p:ph type="sldNum" sz="quarter" idx="15"/>
          </p:nvPr>
        </p:nvSpPr>
        <p:spPr/>
        <p:txBody>
          <a:bodyPr/>
          <a:lstStyle/>
          <a:p>
            <a:fld id="{C22618A1-DFED-413B-BF04-637AA2483EFF}" type="slidenum">
              <a:rPr lang="en-GB" smtClean="0"/>
              <a:pPr/>
              <a:t>70</a:t>
            </a:fld>
            <a:endParaRPr lang="en-GB" dirty="0"/>
          </a:p>
        </p:txBody>
      </p:sp>
      <p:sp>
        <p:nvSpPr>
          <p:cNvPr id="80" name="Content Placeholder 79"/>
          <p:cNvSpPr>
            <a:spLocks noGrp="1"/>
          </p:cNvSpPr>
          <p:nvPr>
            <p:ph sz="quarter" idx="16"/>
          </p:nvPr>
        </p:nvSpPr>
        <p:spPr>
          <a:xfrm>
            <a:off x="1297793" y="2195392"/>
            <a:ext cx="4544809" cy="2658164"/>
          </a:xfrm>
        </p:spPr>
        <p:style>
          <a:lnRef idx="1">
            <a:schemeClr val="accent1"/>
          </a:lnRef>
          <a:fillRef idx="2">
            <a:schemeClr val="accent1"/>
          </a:fillRef>
          <a:effectRef idx="1">
            <a:schemeClr val="accent1"/>
          </a:effectRef>
          <a:fontRef idx="minor">
            <a:schemeClr val="dk1"/>
          </a:fontRef>
        </p:style>
        <p:txBody>
          <a:bodyPr>
            <a:normAutofit/>
          </a:bodyPr>
          <a:lstStyle/>
          <a:p>
            <a:r>
              <a:rPr lang="en-GB" dirty="0"/>
              <a:t>The context of a system also depends on who’s looking at it and why they are looking at it.</a:t>
            </a:r>
          </a:p>
          <a:p>
            <a:r>
              <a:rPr lang="en-GB" dirty="0"/>
              <a:t>Different observers will see different things.</a:t>
            </a:r>
          </a:p>
          <a:p>
            <a:r>
              <a:rPr lang="en-GB" dirty="0"/>
              <a:t>When exploring a system’s context we need to take multiple perspectives to increase our understanding.</a:t>
            </a:r>
          </a:p>
        </p:txBody>
      </p:sp>
      <p:sp>
        <p:nvSpPr>
          <p:cNvPr id="2" name="Title 1"/>
          <p:cNvSpPr>
            <a:spLocks noGrp="1"/>
          </p:cNvSpPr>
          <p:nvPr>
            <p:ph type="title"/>
          </p:nvPr>
        </p:nvSpPr>
        <p:spPr/>
        <p:txBody>
          <a:bodyPr/>
          <a:lstStyle/>
          <a:p>
            <a:r>
              <a:rPr lang="en-GB"/>
              <a:t>The Observer</a:t>
            </a:r>
          </a:p>
        </p:txBody>
      </p:sp>
      <p:grpSp>
        <p:nvGrpSpPr>
          <p:cNvPr id="79" name="Group 78"/>
          <p:cNvGrpSpPr/>
          <p:nvPr/>
        </p:nvGrpSpPr>
        <p:grpSpPr>
          <a:xfrm>
            <a:off x="6632405" y="2362168"/>
            <a:ext cx="3198653" cy="2075012"/>
            <a:chOff x="4790748" y="1637687"/>
            <a:chExt cx="5648181" cy="4108982"/>
          </a:xfrm>
        </p:grpSpPr>
        <p:cxnSp>
          <p:nvCxnSpPr>
            <p:cNvPr id="7" name="Straight Connector 6"/>
            <p:cNvCxnSpPr/>
            <p:nvPr/>
          </p:nvCxnSpPr>
          <p:spPr>
            <a:xfrm flipV="1">
              <a:off x="4821382" y="1650671"/>
              <a:ext cx="3895106" cy="1733797"/>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V="1">
              <a:off x="5056911" y="1911927"/>
              <a:ext cx="3895106" cy="1733797"/>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5225678" y="2357749"/>
              <a:ext cx="3713577" cy="158727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V="1">
              <a:off x="6474700" y="4018407"/>
              <a:ext cx="3964229" cy="1728262"/>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V="1">
              <a:off x="6495802" y="3508039"/>
              <a:ext cx="3923281" cy="172423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H="1">
              <a:off x="6474700" y="5232276"/>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flipH="1">
              <a:off x="10417237" y="3501779"/>
              <a:ext cx="3693" cy="5081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a:off x="6204914" y="4975079"/>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H="1">
              <a:off x="5960359" y="4717882"/>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H="1">
              <a:off x="5705148" y="4469182"/>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flipH="1">
              <a:off x="5204576" y="3950729"/>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H="1">
              <a:off x="5034591" y="3618046"/>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flipH="1">
              <a:off x="4800280" y="3388527"/>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flipH="1">
              <a:off x="5483231" y="4203277"/>
              <a:ext cx="21102" cy="51439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4818369" y="3388229"/>
              <a:ext cx="237324" cy="25749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4790748" y="3891540"/>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213978" y="3939309"/>
              <a:ext cx="291881" cy="26396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5200053" y="4449093"/>
              <a:ext cx="281099" cy="267052"/>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5705099" y="4963821"/>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5721666" y="4456258"/>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a:off x="6212130" y="5480861"/>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a:off x="6241408" y="4987037"/>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10162843" y="3245811"/>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a:off x="9445550" y="2429904"/>
              <a:ext cx="254394" cy="253734"/>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8708022" y="1637687"/>
              <a:ext cx="243995" cy="265746"/>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flipH="1">
              <a:off x="8935085" y="1891475"/>
              <a:ext cx="12762" cy="47522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flipV="1">
              <a:off x="5524272" y="2440084"/>
              <a:ext cx="3940666" cy="17576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flipV="1">
              <a:off x="5746963" y="2705170"/>
              <a:ext cx="3940666" cy="17576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flipV="1">
              <a:off x="5970910" y="3079071"/>
              <a:ext cx="3718024" cy="1637075"/>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flipV="1">
              <a:off x="6225870" y="3232694"/>
              <a:ext cx="3940666" cy="175769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flipV="1">
              <a:off x="5026884" y="4018407"/>
              <a:ext cx="187094" cy="108108"/>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flipV="1">
              <a:off x="5496963" y="4603198"/>
              <a:ext cx="208136" cy="107007"/>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flipV="1">
              <a:off x="5968106" y="5125778"/>
              <a:ext cx="244024" cy="91777"/>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flipH="1">
              <a:off x="9698180" y="2673954"/>
              <a:ext cx="2103" cy="42963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83" name="TextBox 82"/>
          <p:cNvSpPr txBox="1"/>
          <p:nvPr/>
        </p:nvSpPr>
        <p:spPr>
          <a:xfrm>
            <a:off x="6562604" y="3913665"/>
            <a:ext cx="409086" cy="600293"/>
          </a:xfrm>
          <a:prstGeom prst="rect">
            <a:avLst/>
          </a:prstGeom>
          <a:noFill/>
        </p:spPr>
        <p:txBody>
          <a:bodyPr wrap="none" rtlCol="0">
            <a:spAutoFit/>
          </a:bodyPr>
          <a:lstStyle/>
          <a:p>
            <a:r>
              <a:rPr lang="en-GB" sz="3301">
                <a:latin typeface="GE Inspira Pitch Regular" charset="0"/>
              </a:rPr>
              <a:t>4</a:t>
            </a:r>
          </a:p>
        </p:txBody>
      </p:sp>
      <p:sp>
        <p:nvSpPr>
          <p:cNvPr id="84" name="TextBox 83"/>
          <p:cNvSpPr txBox="1"/>
          <p:nvPr/>
        </p:nvSpPr>
        <p:spPr>
          <a:xfrm>
            <a:off x="9478465" y="2488059"/>
            <a:ext cx="409086" cy="600293"/>
          </a:xfrm>
          <a:prstGeom prst="rect">
            <a:avLst/>
          </a:prstGeom>
          <a:noFill/>
        </p:spPr>
        <p:txBody>
          <a:bodyPr wrap="none" rtlCol="0">
            <a:spAutoFit/>
          </a:bodyPr>
          <a:lstStyle/>
          <a:p>
            <a:r>
              <a:rPr lang="en-GB" sz="3301">
                <a:latin typeface="GE Inspira Pitch Regular" charset="0"/>
              </a:rPr>
              <a:t>3</a:t>
            </a:r>
          </a:p>
        </p:txBody>
      </p:sp>
    </p:spTree>
    <p:extLst>
      <p:ext uri="{BB962C8B-B14F-4D97-AF65-F5344CB8AC3E}">
        <p14:creationId xmlns:p14="http://schemas.microsoft.com/office/powerpoint/2010/main" val="382887806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Text Box 2"/>
          <p:cNvSpPr txBox="1">
            <a:spLocks noChangeArrowheads="1"/>
          </p:cNvSpPr>
          <p:nvPr/>
        </p:nvSpPr>
        <p:spPr bwMode="auto">
          <a:xfrm>
            <a:off x="1792079" y="5612472"/>
            <a:ext cx="3286697" cy="539814"/>
          </a:xfrm>
          <a:prstGeom prst="rect">
            <a:avLst/>
          </a:prstGeom>
          <a:ln/>
        </p:spPr>
        <p:style>
          <a:lnRef idx="1">
            <a:schemeClr val="accent3"/>
          </a:lnRef>
          <a:fillRef idx="2">
            <a:schemeClr val="accent3"/>
          </a:fillRef>
          <a:effectRef idx="1">
            <a:schemeClr val="accent3"/>
          </a:effectRef>
          <a:fontRef idx="minor">
            <a:schemeClr val="dk1"/>
          </a:fontRef>
        </p:style>
        <p:txBody>
          <a:bodyPr wrap="squar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a:defRPr/>
            </a:pPr>
            <a:r>
              <a:rPr lang="en-GB" sz="1477" dirty="0">
                <a:solidFill>
                  <a:srgbClr val="000000"/>
                </a:solidFill>
              </a:rPr>
              <a:t>A system has a boundary that defines the extent of the system. </a:t>
            </a:r>
          </a:p>
        </p:txBody>
      </p:sp>
      <p:sp>
        <p:nvSpPr>
          <p:cNvPr id="107522" name="Freeform 3"/>
          <p:cNvSpPr>
            <a:spLocks/>
          </p:cNvSpPr>
          <p:nvPr/>
        </p:nvSpPr>
        <p:spPr bwMode="auto">
          <a:xfrm>
            <a:off x="3856147" y="2445242"/>
            <a:ext cx="5665787" cy="2963008"/>
          </a:xfrm>
          <a:custGeom>
            <a:avLst/>
            <a:gdLst>
              <a:gd name="T0" fmla="*/ 2147483647 w 4020"/>
              <a:gd name="T1" fmla="*/ 2147483647 h 2613"/>
              <a:gd name="T2" fmla="*/ 2147483647 w 4020"/>
              <a:gd name="T3" fmla="*/ 2147483647 h 2613"/>
              <a:gd name="T4" fmla="*/ 2147483647 w 4020"/>
              <a:gd name="T5" fmla="*/ 2147483647 h 2613"/>
              <a:gd name="T6" fmla="*/ 2147483647 w 4020"/>
              <a:gd name="T7" fmla="*/ 2147483647 h 2613"/>
              <a:gd name="T8" fmla="*/ 2147483647 w 4020"/>
              <a:gd name="T9" fmla="*/ 2147483647 h 2613"/>
              <a:gd name="T10" fmla="*/ 2147483647 w 4020"/>
              <a:gd name="T11" fmla="*/ 2147483647 h 2613"/>
              <a:gd name="T12" fmla="*/ 2147483647 w 4020"/>
              <a:gd name="T13" fmla="*/ 2147483647 h 2613"/>
              <a:gd name="T14" fmla="*/ 2147483647 w 4020"/>
              <a:gd name="T15" fmla="*/ 2147483647 h 2613"/>
              <a:gd name="T16" fmla="*/ 2147483647 w 4020"/>
              <a:gd name="T17" fmla="*/ 2147483647 h 2613"/>
              <a:gd name="T18" fmla="*/ 2147483647 w 4020"/>
              <a:gd name="T19" fmla="*/ 2147483647 h 2613"/>
              <a:gd name="T20" fmla="*/ 2147483647 w 4020"/>
              <a:gd name="T21" fmla="*/ 2147483647 h 2613"/>
              <a:gd name="T22" fmla="*/ 2147483647 w 4020"/>
              <a:gd name="T23" fmla="*/ 2147483647 h 2613"/>
              <a:gd name="T24" fmla="*/ 2147483647 w 4020"/>
              <a:gd name="T25" fmla="*/ 2147483647 h 2613"/>
              <a:gd name="T26" fmla="*/ 2147483647 w 4020"/>
              <a:gd name="T27" fmla="*/ 2147483647 h 2613"/>
              <a:gd name="T28" fmla="*/ 2147483647 w 4020"/>
              <a:gd name="T29" fmla="*/ 2147483647 h 2613"/>
              <a:gd name="T30" fmla="*/ 2147483647 w 4020"/>
              <a:gd name="T31" fmla="*/ 2147483647 h 2613"/>
              <a:gd name="T32" fmla="*/ 2147483647 w 4020"/>
              <a:gd name="T33" fmla="*/ 2147483647 h 2613"/>
              <a:gd name="T34" fmla="*/ 2147483647 w 4020"/>
              <a:gd name="T35" fmla="*/ 2147483647 h 2613"/>
              <a:gd name="T36" fmla="*/ 2147483647 w 4020"/>
              <a:gd name="T37" fmla="*/ 2147483647 h 2613"/>
              <a:gd name="T38" fmla="*/ 2147483647 w 4020"/>
              <a:gd name="T39" fmla="*/ 2147483647 h 2613"/>
              <a:gd name="T40" fmla="*/ 2147483647 w 4020"/>
              <a:gd name="T41" fmla="*/ 2147483647 h 2613"/>
              <a:gd name="T42" fmla="*/ 2147483647 w 4020"/>
              <a:gd name="T43" fmla="*/ 2147483647 h 2613"/>
              <a:gd name="T44" fmla="*/ 2147483647 w 4020"/>
              <a:gd name="T45" fmla="*/ 2147483647 h 2613"/>
              <a:gd name="T46" fmla="*/ 2147483647 w 4020"/>
              <a:gd name="T47" fmla="*/ 2147483647 h 2613"/>
              <a:gd name="T48" fmla="*/ 2147483647 w 4020"/>
              <a:gd name="T49" fmla="*/ 2147483647 h 2613"/>
              <a:gd name="T50" fmla="*/ 2147483647 w 4020"/>
              <a:gd name="T51" fmla="*/ 2147483647 h 2613"/>
              <a:gd name="T52" fmla="*/ 2147483647 w 4020"/>
              <a:gd name="T53" fmla="*/ 2147483647 h 2613"/>
              <a:gd name="T54" fmla="*/ 2147483647 w 4020"/>
              <a:gd name="T55" fmla="*/ 2147483647 h 2613"/>
              <a:gd name="T56" fmla="*/ 2147483647 w 4020"/>
              <a:gd name="T57" fmla="*/ 2147483647 h 2613"/>
              <a:gd name="T58" fmla="*/ 2147483647 w 4020"/>
              <a:gd name="T59" fmla="*/ 2147483647 h 2613"/>
              <a:gd name="T60" fmla="*/ 2147483647 w 4020"/>
              <a:gd name="T61" fmla="*/ 2147483647 h 2613"/>
              <a:gd name="T62" fmla="*/ 2147483647 w 4020"/>
              <a:gd name="T63" fmla="*/ 2147483647 h 2613"/>
              <a:gd name="T64" fmla="*/ 2147483647 w 4020"/>
              <a:gd name="T65" fmla="*/ 2147483647 h 2613"/>
              <a:gd name="T66" fmla="*/ 2147483647 w 4020"/>
              <a:gd name="T67" fmla="*/ 2147483647 h 2613"/>
              <a:gd name="T68" fmla="*/ 2147483647 w 4020"/>
              <a:gd name="T69" fmla="*/ 2147483647 h 2613"/>
              <a:gd name="T70" fmla="*/ 2147483647 w 4020"/>
              <a:gd name="T71" fmla="*/ 2147483647 h 2613"/>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020"/>
              <a:gd name="T109" fmla="*/ 0 h 2613"/>
              <a:gd name="T110" fmla="*/ 4020 w 4020"/>
              <a:gd name="T111" fmla="*/ 2613 h 2613"/>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020" h="2613">
                <a:moveTo>
                  <a:pt x="1186" y="449"/>
                </a:moveTo>
                <a:cubicBezTo>
                  <a:pt x="978" y="484"/>
                  <a:pt x="774" y="525"/>
                  <a:pt x="568" y="568"/>
                </a:cubicBezTo>
                <a:cubicBezTo>
                  <a:pt x="515" y="607"/>
                  <a:pt x="456" y="638"/>
                  <a:pt x="404" y="677"/>
                </a:cubicBezTo>
                <a:cubicBezTo>
                  <a:pt x="340" y="725"/>
                  <a:pt x="297" y="802"/>
                  <a:pt x="241" y="859"/>
                </a:cubicBezTo>
                <a:cubicBezTo>
                  <a:pt x="208" y="953"/>
                  <a:pt x="226" y="951"/>
                  <a:pt x="159" y="1040"/>
                </a:cubicBezTo>
                <a:cubicBezTo>
                  <a:pt x="104" y="1258"/>
                  <a:pt x="47" y="1476"/>
                  <a:pt x="4" y="1695"/>
                </a:cubicBezTo>
                <a:cubicBezTo>
                  <a:pt x="7" y="1737"/>
                  <a:pt x="0" y="1782"/>
                  <a:pt x="13" y="1822"/>
                </a:cubicBezTo>
                <a:cubicBezTo>
                  <a:pt x="22" y="1851"/>
                  <a:pt x="54" y="1868"/>
                  <a:pt x="68" y="1895"/>
                </a:cubicBezTo>
                <a:cubicBezTo>
                  <a:pt x="79" y="1917"/>
                  <a:pt x="79" y="1944"/>
                  <a:pt x="86" y="1968"/>
                </a:cubicBezTo>
                <a:cubicBezTo>
                  <a:pt x="91" y="1986"/>
                  <a:pt x="93" y="2006"/>
                  <a:pt x="104" y="2022"/>
                </a:cubicBezTo>
                <a:cubicBezTo>
                  <a:pt x="118" y="2044"/>
                  <a:pt x="159" y="2077"/>
                  <a:pt x="159" y="2077"/>
                </a:cubicBezTo>
                <a:cubicBezTo>
                  <a:pt x="186" y="2159"/>
                  <a:pt x="164" y="2131"/>
                  <a:pt x="268" y="2186"/>
                </a:cubicBezTo>
                <a:cubicBezTo>
                  <a:pt x="518" y="2318"/>
                  <a:pt x="433" y="2298"/>
                  <a:pt x="577" y="2322"/>
                </a:cubicBezTo>
                <a:cubicBezTo>
                  <a:pt x="847" y="2503"/>
                  <a:pt x="1104" y="2601"/>
                  <a:pt x="1431" y="2604"/>
                </a:cubicBezTo>
                <a:cubicBezTo>
                  <a:pt x="2013" y="2609"/>
                  <a:pt x="2595" y="2610"/>
                  <a:pt x="3177" y="2613"/>
                </a:cubicBezTo>
                <a:cubicBezTo>
                  <a:pt x="3310" y="2595"/>
                  <a:pt x="3447" y="2594"/>
                  <a:pt x="3577" y="2559"/>
                </a:cubicBezTo>
                <a:cubicBezTo>
                  <a:pt x="3610" y="2550"/>
                  <a:pt x="3627" y="2512"/>
                  <a:pt x="3649" y="2486"/>
                </a:cubicBezTo>
                <a:cubicBezTo>
                  <a:pt x="3700" y="2427"/>
                  <a:pt x="3755" y="2371"/>
                  <a:pt x="3795" y="2304"/>
                </a:cubicBezTo>
                <a:cubicBezTo>
                  <a:pt x="3813" y="2274"/>
                  <a:pt x="3829" y="2242"/>
                  <a:pt x="3849" y="2213"/>
                </a:cubicBezTo>
                <a:cubicBezTo>
                  <a:pt x="3889" y="2157"/>
                  <a:pt x="3976" y="2050"/>
                  <a:pt x="3976" y="2050"/>
                </a:cubicBezTo>
                <a:cubicBezTo>
                  <a:pt x="4002" y="1859"/>
                  <a:pt x="4020" y="1757"/>
                  <a:pt x="3967" y="1504"/>
                </a:cubicBezTo>
                <a:cubicBezTo>
                  <a:pt x="3950" y="1422"/>
                  <a:pt x="3840" y="1286"/>
                  <a:pt x="3840" y="1286"/>
                </a:cubicBezTo>
                <a:cubicBezTo>
                  <a:pt x="3815" y="1133"/>
                  <a:pt x="3787" y="981"/>
                  <a:pt x="3749" y="831"/>
                </a:cubicBezTo>
                <a:cubicBezTo>
                  <a:pt x="3732" y="762"/>
                  <a:pt x="3640" y="649"/>
                  <a:pt x="3640" y="649"/>
                </a:cubicBezTo>
                <a:cubicBezTo>
                  <a:pt x="3601" y="494"/>
                  <a:pt x="3491" y="364"/>
                  <a:pt x="3349" y="286"/>
                </a:cubicBezTo>
                <a:cubicBezTo>
                  <a:pt x="3169" y="187"/>
                  <a:pt x="2985" y="84"/>
                  <a:pt x="2786" y="31"/>
                </a:cubicBezTo>
                <a:cubicBezTo>
                  <a:pt x="2744" y="20"/>
                  <a:pt x="2550" y="8"/>
                  <a:pt x="2495" y="4"/>
                </a:cubicBezTo>
                <a:cubicBezTo>
                  <a:pt x="2166" y="9"/>
                  <a:pt x="1837" y="0"/>
                  <a:pt x="1513" y="59"/>
                </a:cubicBezTo>
                <a:cubicBezTo>
                  <a:pt x="1434" y="98"/>
                  <a:pt x="1436" y="111"/>
                  <a:pt x="1395" y="195"/>
                </a:cubicBezTo>
                <a:cubicBezTo>
                  <a:pt x="1376" y="233"/>
                  <a:pt x="1339" y="258"/>
                  <a:pt x="1322" y="295"/>
                </a:cubicBezTo>
                <a:cubicBezTo>
                  <a:pt x="1314" y="312"/>
                  <a:pt x="1317" y="335"/>
                  <a:pt x="1304" y="349"/>
                </a:cubicBezTo>
                <a:cubicBezTo>
                  <a:pt x="1282" y="372"/>
                  <a:pt x="1271" y="399"/>
                  <a:pt x="1240" y="413"/>
                </a:cubicBezTo>
                <a:cubicBezTo>
                  <a:pt x="1223" y="421"/>
                  <a:pt x="1204" y="425"/>
                  <a:pt x="1186" y="431"/>
                </a:cubicBezTo>
                <a:cubicBezTo>
                  <a:pt x="1177" y="434"/>
                  <a:pt x="1159" y="440"/>
                  <a:pt x="1159" y="440"/>
                </a:cubicBezTo>
                <a:cubicBezTo>
                  <a:pt x="1134" y="465"/>
                  <a:pt x="1149" y="459"/>
                  <a:pt x="1113" y="459"/>
                </a:cubicBezTo>
                <a:lnTo>
                  <a:pt x="1186" y="449"/>
                </a:lnTo>
                <a:close/>
              </a:path>
            </a:pathLst>
          </a:custGeom>
          <a:solidFill>
            <a:srgbClr val="FF5050">
              <a:alpha val="32156"/>
            </a:srgbClr>
          </a:solidFill>
          <a:ln w="9525">
            <a:solidFill>
              <a:srgbClr val="CC66FF"/>
            </a:solidFill>
            <a:prstDash val="dash"/>
            <a:round/>
            <a:headEnd/>
            <a:tailEnd/>
          </a:ln>
        </p:spPr>
        <p:txBody>
          <a:bodyPr wrap="none" lIns="84376" tIns="42189" rIns="84376" bIns="42189" anchor="ctr"/>
          <a:lstStyle/>
          <a:p>
            <a:endParaRPr lang="en-US" sz="1477"/>
          </a:p>
        </p:txBody>
      </p:sp>
      <p:sp>
        <p:nvSpPr>
          <p:cNvPr id="107523" name="Text Box 4"/>
          <p:cNvSpPr txBox="1">
            <a:spLocks noChangeArrowheads="1"/>
          </p:cNvSpPr>
          <p:nvPr/>
        </p:nvSpPr>
        <p:spPr bwMode="auto">
          <a:xfrm>
            <a:off x="7161008" y="2701707"/>
            <a:ext cx="1906453" cy="4260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2215" b="1" dirty="0"/>
              <a:t>Environment</a:t>
            </a:r>
          </a:p>
        </p:txBody>
      </p:sp>
      <p:sp>
        <p:nvSpPr>
          <p:cNvPr id="107525" name="Text Box 6"/>
          <p:cNvSpPr txBox="1">
            <a:spLocks noChangeArrowheads="1"/>
          </p:cNvSpPr>
          <p:nvPr/>
        </p:nvSpPr>
        <p:spPr bwMode="auto">
          <a:xfrm>
            <a:off x="2604838" y="4960234"/>
            <a:ext cx="1125790" cy="5776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1600" b="1" dirty="0"/>
              <a:t>System</a:t>
            </a:r>
          </a:p>
          <a:p>
            <a:pPr algn="l"/>
            <a:r>
              <a:rPr lang="en-GB" sz="1600" b="1" dirty="0"/>
              <a:t>Boundary</a:t>
            </a:r>
          </a:p>
        </p:txBody>
      </p:sp>
      <p:sp>
        <p:nvSpPr>
          <p:cNvPr id="107526" name="Line 7"/>
          <p:cNvSpPr>
            <a:spLocks noChangeShapeType="1"/>
          </p:cNvSpPr>
          <p:nvPr/>
        </p:nvSpPr>
        <p:spPr bwMode="auto">
          <a:xfrm flipV="1">
            <a:off x="3558448" y="4283345"/>
            <a:ext cx="2251803" cy="869744"/>
          </a:xfrm>
          <a:prstGeom prst="line">
            <a:avLst/>
          </a:prstGeom>
          <a:noFill/>
          <a:ln w="38100">
            <a:solidFill>
              <a:schemeClr val="tx1"/>
            </a:solidFill>
            <a:prstDash val="dash"/>
            <a:round/>
            <a:headEnd/>
            <a:tailEnd type="triangle" w="med" len="med"/>
          </a:ln>
          <a:extLst>
            <a:ext uri="{909E8E84-426E-40dd-AFC4-6F175D3DCCD1}">
              <a14:hiddenFill xmlns:a14="http://schemas.microsoft.com/office/drawing/2010/main" xmlns="">
                <a:noFill/>
              </a14:hiddenFill>
            </a:ext>
          </a:extLst>
        </p:spPr>
        <p:txBody>
          <a:bodyPr wrap="none" lIns="84376" tIns="42189" rIns="84376" bIns="42189" anchor="ctr"/>
          <a:lstStyle/>
          <a:p>
            <a:endParaRPr lang="en-US" sz="1477"/>
          </a:p>
        </p:txBody>
      </p:sp>
      <p:sp>
        <p:nvSpPr>
          <p:cNvPr id="107527" name="Rectangle 8"/>
          <p:cNvSpPr>
            <a:spLocks noGrp="1" noChangeArrowheads="1"/>
          </p:cNvSpPr>
          <p:nvPr>
            <p:ph type="title"/>
          </p:nvPr>
        </p:nvSpPr>
        <p:spPr>
          <a:xfrm>
            <a:off x="511363" y="266874"/>
            <a:ext cx="8621712" cy="546100"/>
          </a:xfrm>
        </p:spPr>
        <p:txBody>
          <a:bodyPr>
            <a:normAutofit fontScale="90000"/>
          </a:bodyPr>
          <a:lstStyle/>
          <a:p>
            <a:r>
              <a:rPr lang="en-GB" dirty="0"/>
              <a:t>System Boundary and Environment</a:t>
            </a:r>
          </a:p>
        </p:txBody>
      </p:sp>
      <p:sp>
        <p:nvSpPr>
          <p:cNvPr id="107528" name="Rectangle 9"/>
          <p:cNvSpPr>
            <a:spLocks noChangeArrowheads="1"/>
          </p:cNvSpPr>
          <p:nvPr/>
        </p:nvSpPr>
        <p:spPr bwMode="gray">
          <a:xfrm>
            <a:off x="5795522" y="3547698"/>
            <a:ext cx="1689100" cy="726831"/>
          </a:xfrm>
          <a:prstGeom prst="rect">
            <a:avLst/>
          </a:prstGeom>
          <a:solidFill>
            <a:srgbClr val="0000CC"/>
          </a:solidFill>
          <a:ln w="38100">
            <a:solidFill>
              <a:schemeClr val="tx1"/>
            </a:solidFill>
            <a:miter lim="800000"/>
            <a:headEnd/>
            <a:tailEnd/>
          </a:ln>
        </p:spPr>
        <p:txBody>
          <a:bodyPr wrap="none" lIns="84376" tIns="42189" rIns="84376" bIns="42189" anchor="ctr"/>
          <a:lstStyle/>
          <a:p>
            <a:pPr algn="ctr"/>
            <a:r>
              <a:rPr lang="en-GB" sz="2215" b="1">
                <a:solidFill>
                  <a:schemeClr val="bg1"/>
                </a:solidFill>
              </a:rPr>
              <a:t>System</a:t>
            </a:r>
            <a:endParaRPr lang="en-US" sz="2215" b="1">
              <a:solidFill>
                <a:schemeClr val="bg1"/>
              </a:solidFill>
            </a:endParaRPr>
          </a:p>
        </p:txBody>
      </p:sp>
      <p:sp>
        <p:nvSpPr>
          <p:cNvPr id="107529" name="Line 10"/>
          <p:cNvSpPr>
            <a:spLocks noChangeShapeType="1"/>
          </p:cNvSpPr>
          <p:nvPr/>
        </p:nvSpPr>
        <p:spPr bwMode="auto">
          <a:xfrm>
            <a:off x="7471922" y="3735266"/>
            <a:ext cx="774700" cy="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lIns="84376" tIns="42189" rIns="84376" bIns="42189"/>
          <a:lstStyle/>
          <a:p>
            <a:endParaRPr lang="en-US" sz="1477"/>
          </a:p>
        </p:txBody>
      </p:sp>
      <p:sp>
        <p:nvSpPr>
          <p:cNvPr id="107530" name="Line 11"/>
          <p:cNvSpPr>
            <a:spLocks noChangeShapeType="1"/>
          </p:cNvSpPr>
          <p:nvPr/>
        </p:nvSpPr>
        <p:spPr bwMode="auto">
          <a:xfrm>
            <a:off x="7471922" y="4075235"/>
            <a:ext cx="774700" cy="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lIns="84376" tIns="42189" rIns="84376" bIns="42189"/>
          <a:lstStyle/>
          <a:p>
            <a:endParaRPr lang="en-US" sz="1477"/>
          </a:p>
        </p:txBody>
      </p:sp>
      <p:sp>
        <p:nvSpPr>
          <p:cNvPr id="107531" name="Line 12"/>
          <p:cNvSpPr>
            <a:spLocks noChangeShapeType="1"/>
          </p:cNvSpPr>
          <p:nvPr/>
        </p:nvSpPr>
        <p:spPr bwMode="auto">
          <a:xfrm>
            <a:off x="4970022" y="3688374"/>
            <a:ext cx="812800" cy="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lIns="84376" tIns="42189" rIns="84376" bIns="42189"/>
          <a:lstStyle/>
          <a:p>
            <a:endParaRPr lang="en-US" sz="1477"/>
          </a:p>
        </p:txBody>
      </p:sp>
      <p:sp>
        <p:nvSpPr>
          <p:cNvPr id="107532" name="Line 13"/>
          <p:cNvSpPr>
            <a:spLocks noChangeShapeType="1"/>
          </p:cNvSpPr>
          <p:nvPr/>
        </p:nvSpPr>
        <p:spPr bwMode="auto">
          <a:xfrm>
            <a:off x="4970022" y="3911112"/>
            <a:ext cx="812800" cy="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lIns="84376" tIns="42189" rIns="84376" bIns="42189"/>
          <a:lstStyle/>
          <a:p>
            <a:endParaRPr lang="en-US" sz="1477"/>
          </a:p>
        </p:txBody>
      </p:sp>
      <p:sp>
        <p:nvSpPr>
          <p:cNvPr id="107533" name="Line 14"/>
          <p:cNvSpPr>
            <a:spLocks noChangeShapeType="1"/>
          </p:cNvSpPr>
          <p:nvPr/>
        </p:nvSpPr>
        <p:spPr bwMode="auto">
          <a:xfrm>
            <a:off x="4957324" y="4133850"/>
            <a:ext cx="812800" cy="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lIns="84376" tIns="42189" rIns="84376" bIns="42189"/>
          <a:lstStyle/>
          <a:p>
            <a:endParaRPr lang="en-US" sz="1477"/>
          </a:p>
        </p:txBody>
      </p:sp>
      <p:sp>
        <p:nvSpPr>
          <p:cNvPr id="107534" name="Text Box 15"/>
          <p:cNvSpPr txBox="1">
            <a:spLocks noChangeArrowheads="1"/>
          </p:cNvSpPr>
          <p:nvPr/>
        </p:nvSpPr>
        <p:spPr bwMode="auto">
          <a:xfrm rot="-5400000">
            <a:off x="4276386" y="3745019"/>
            <a:ext cx="750687" cy="34097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1662" dirty="0"/>
              <a:t>Inputs</a:t>
            </a:r>
            <a:endParaRPr lang="en-US" sz="1662" dirty="0"/>
          </a:p>
        </p:txBody>
      </p:sp>
      <p:sp>
        <p:nvSpPr>
          <p:cNvPr id="107535" name="Text Box 16"/>
          <p:cNvSpPr txBox="1">
            <a:spLocks noChangeArrowheads="1"/>
          </p:cNvSpPr>
          <p:nvPr/>
        </p:nvSpPr>
        <p:spPr bwMode="auto">
          <a:xfrm rot="-5400000">
            <a:off x="8030825" y="3763932"/>
            <a:ext cx="915797" cy="34097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1662" dirty="0"/>
              <a:t>Outputs</a:t>
            </a:r>
            <a:endParaRPr lang="en-US" sz="1662" dirty="0"/>
          </a:p>
        </p:txBody>
      </p:sp>
      <p:sp>
        <p:nvSpPr>
          <p:cNvPr id="2" name="Rectangle 1"/>
          <p:cNvSpPr/>
          <p:nvPr/>
        </p:nvSpPr>
        <p:spPr>
          <a:xfrm>
            <a:off x="5892559" y="1115801"/>
            <a:ext cx="4689972" cy="156966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defRPr/>
            </a:pPr>
            <a:r>
              <a:rPr lang="en-GB" sz="1600" dirty="0">
                <a:solidFill>
                  <a:srgbClr val="000000"/>
                </a:solidFill>
              </a:rPr>
              <a:t>The environment of a system is that part of the outside world which significantly interacts with it and impacts upon it. Usually by being the source of system inputs and destination of system outputs. A system’s environment is also a major contributor to the context of that system. </a:t>
            </a:r>
          </a:p>
        </p:txBody>
      </p:sp>
      <p:sp>
        <p:nvSpPr>
          <p:cNvPr id="18" name="Rectangle 17"/>
          <p:cNvSpPr/>
          <p:nvPr/>
        </p:nvSpPr>
        <p:spPr>
          <a:xfrm>
            <a:off x="1696597" y="1348303"/>
            <a:ext cx="3798839" cy="1077218"/>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ctr">
              <a:defRPr/>
            </a:pPr>
            <a:r>
              <a:rPr lang="en-GB" sz="1600" dirty="0">
                <a:solidFill>
                  <a:srgbClr val="000000"/>
                </a:solidFill>
              </a:rPr>
              <a:t>Those parts of the outside world which do NOT significantly interact with the system are part of its universe. These can be physically very close</a:t>
            </a:r>
          </a:p>
        </p:txBody>
      </p:sp>
      <p:sp>
        <p:nvSpPr>
          <p:cNvPr id="20" name="Text Box 5">
            <a:extLst>
              <a:ext uri="{FF2B5EF4-FFF2-40B4-BE49-F238E27FC236}">
                <a16:creationId xmlns:a16="http://schemas.microsoft.com/office/drawing/2014/main" id="{5A6F332C-27A5-1A41-82F6-EA2E3B1A4A74}"/>
              </a:ext>
            </a:extLst>
          </p:cNvPr>
          <p:cNvSpPr txBox="1">
            <a:spLocks noChangeArrowheads="1"/>
          </p:cNvSpPr>
          <p:nvPr/>
        </p:nvSpPr>
        <p:spPr bwMode="auto">
          <a:xfrm>
            <a:off x="2705115" y="2685461"/>
            <a:ext cx="1372652" cy="4260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84376" tIns="42189" rIns="84376" bIns="42189">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2215" b="1" dirty="0"/>
              <a:t>Universe</a:t>
            </a:r>
          </a:p>
        </p:txBody>
      </p:sp>
    </p:spTree>
    <p:extLst>
      <p:ext uri="{BB962C8B-B14F-4D97-AF65-F5344CB8AC3E}">
        <p14:creationId xmlns:p14="http://schemas.microsoft.com/office/powerpoint/2010/main" val="215147477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7CEF663-C791-1E43-956B-8BBCCF97EA0B}"/>
              </a:ext>
            </a:extLst>
          </p:cNvPr>
          <p:cNvSpPr>
            <a:spLocks noGrp="1"/>
          </p:cNvSpPr>
          <p:nvPr>
            <p:ph type="sldNum" sz="quarter" idx="15"/>
          </p:nvPr>
        </p:nvSpPr>
        <p:spPr/>
        <p:txBody>
          <a:bodyPr/>
          <a:lstStyle/>
          <a:p>
            <a:fld id="{C22618A1-DFED-413B-BF04-637AA2483EFF}" type="slidenum">
              <a:rPr lang="en-GB" smtClean="0"/>
              <a:pPr/>
              <a:t>72</a:t>
            </a:fld>
            <a:endParaRPr lang="en-GB" dirty="0"/>
          </a:p>
        </p:txBody>
      </p:sp>
      <p:sp>
        <p:nvSpPr>
          <p:cNvPr id="3" name="Content Placeholder 2"/>
          <p:cNvSpPr>
            <a:spLocks noGrp="1"/>
          </p:cNvSpPr>
          <p:nvPr>
            <p:ph sz="quarter" idx="16"/>
          </p:nvPr>
        </p:nvSpPr>
        <p:spPr>
          <a:xfrm>
            <a:off x="6283442" y="1111065"/>
            <a:ext cx="4623257" cy="4915162"/>
          </a:xfrm>
        </p:spPr>
        <p:txBody>
          <a:bodyPr>
            <a:normAutofit/>
          </a:bodyPr>
          <a:lstStyle/>
          <a:p>
            <a:r>
              <a:rPr lang="en-GB" dirty="0"/>
              <a:t>A system boundary is an artificial (a mental creation) but useful concept  in Systems Thinking.</a:t>
            </a:r>
          </a:p>
          <a:p>
            <a:r>
              <a:rPr lang="en-GB" dirty="0"/>
              <a:t>It provides a way of “bounding” or “scoping” the situation of interest. It helps decide what is inside and what is outside the system.</a:t>
            </a:r>
          </a:p>
          <a:p>
            <a:r>
              <a:rPr lang="en-GB" dirty="0"/>
              <a:t>System boundaries can be:</a:t>
            </a:r>
          </a:p>
          <a:p>
            <a:pPr lvl="1"/>
            <a:r>
              <a:rPr lang="en-GB" dirty="0"/>
              <a:t>Physically based</a:t>
            </a:r>
          </a:p>
          <a:p>
            <a:pPr lvl="1"/>
            <a:r>
              <a:rPr lang="en-GB" dirty="0"/>
              <a:t>Purpose based</a:t>
            </a:r>
          </a:p>
          <a:p>
            <a:pPr lvl="1"/>
            <a:r>
              <a:rPr lang="en-GB" dirty="0"/>
              <a:t>Time based</a:t>
            </a:r>
          </a:p>
          <a:p>
            <a:r>
              <a:rPr lang="en-GB" dirty="0"/>
              <a:t>The choice of what is and what is not the chosen system of interest depends upon the observer and their reason for examining that system.</a:t>
            </a:r>
          </a:p>
          <a:p>
            <a:endParaRPr lang="en-US" dirty="0"/>
          </a:p>
        </p:txBody>
      </p:sp>
      <p:sp>
        <p:nvSpPr>
          <p:cNvPr id="109569" name="Rectangle 4"/>
          <p:cNvSpPr>
            <a:spLocks noGrp="1" noChangeArrowheads="1"/>
          </p:cNvSpPr>
          <p:nvPr>
            <p:ph type="title"/>
          </p:nvPr>
        </p:nvSpPr>
        <p:spPr>
          <a:xfrm>
            <a:off x="222183" y="327662"/>
            <a:ext cx="10990300" cy="424732"/>
          </a:xfrm>
        </p:spPr>
        <p:txBody>
          <a:bodyPr/>
          <a:lstStyle/>
          <a:p>
            <a:r>
              <a:rPr lang="en-GB" dirty="0"/>
              <a:t>What’s the System Here?</a:t>
            </a:r>
          </a:p>
        </p:txBody>
      </p:sp>
      <p:pic>
        <p:nvPicPr>
          <p:cNvPr id="109571" name="Picture 5" descr="pen"/>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128044" y="1194454"/>
            <a:ext cx="3529013" cy="34480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 name="TextBox 3"/>
          <p:cNvSpPr txBox="1">
            <a:spLocks noChangeArrowheads="1"/>
          </p:cNvSpPr>
          <p:nvPr/>
        </p:nvSpPr>
        <p:spPr bwMode="auto">
          <a:xfrm>
            <a:off x="2139946" y="4935114"/>
            <a:ext cx="3517110" cy="944489"/>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spAutoFit/>
          </a:bodyPr>
          <a:lstStyle/>
          <a:p>
            <a:pPr algn="ctr">
              <a:defRPr/>
            </a:pPr>
            <a:r>
              <a:rPr lang="en-GB" sz="1846" dirty="0"/>
              <a:t>Defining what is and what is not part of the system of interest is not easy</a:t>
            </a:r>
          </a:p>
        </p:txBody>
      </p:sp>
    </p:spTree>
    <p:extLst>
      <p:ext uri="{BB962C8B-B14F-4D97-AF65-F5344CB8AC3E}">
        <p14:creationId xmlns:p14="http://schemas.microsoft.com/office/powerpoint/2010/main" val="25865233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005" y="74235"/>
            <a:ext cx="10058400" cy="726949"/>
          </a:xfrm>
        </p:spPr>
        <p:txBody>
          <a:bodyPr/>
          <a:lstStyle/>
          <a:p>
            <a:r>
              <a:rPr lang="en-GB" dirty="0"/>
              <a:t>Using Boundaries</a:t>
            </a:r>
          </a:p>
        </p:txBody>
      </p:sp>
      <p:sp>
        <p:nvSpPr>
          <p:cNvPr id="3" name="Content Placeholder 2"/>
          <p:cNvSpPr>
            <a:spLocks noGrp="1"/>
          </p:cNvSpPr>
          <p:nvPr>
            <p:ph idx="1"/>
          </p:nvPr>
        </p:nvSpPr>
        <p:spPr>
          <a:xfrm>
            <a:off x="1850297" y="889443"/>
            <a:ext cx="8281108" cy="3668697"/>
          </a:xfrm>
        </p:spPr>
        <p:txBody>
          <a:bodyPr/>
          <a:lstStyle/>
          <a:p>
            <a:r>
              <a:rPr lang="en-GB" dirty="0"/>
              <a:t>The “right” boundary for thinking about a situation rarely coincides with existing political or physical definitions </a:t>
            </a:r>
          </a:p>
          <a:p>
            <a:r>
              <a:rPr lang="en-GB" dirty="0"/>
              <a:t>We invent boundaries in order to simplify and clarify a complex situation – to help decide “what’s in” and “what’s out”</a:t>
            </a:r>
          </a:p>
          <a:p>
            <a:r>
              <a:rPr lang="en-GB" dirty="0"/>
              <a:t>Where we draw the boundary impacts both PURPOSE and CONTEXT</a:t>
            </a:r>
          </a:p>
          <a:p>
            <a:endParaRPr lang="en-GB" dirty="0"/>
          </a:p>
          <a:p>
            <a:endParaRPr lang="en-GB" dirty="0"/>
          </a:p>
          <a:p>
            <a:endParaRPr lang="en-GB" dirty="0"/>
          </a:p>
          <a:p>
            <a:endParaRPr lang="en-GB" dirty="0"/>
          </a:p>
          <a:p>
            <a:endParaRPr lang="en-GB" dirty="0"/>
          </a:p>
          <a:p>
            <a:endParaRPr lang="en-GB" dirty="0"/>
          </a:p>
        </p:txBody>
      </p:sp>
      <p:sp>
        <p:nvSpPr>
          <p:cNvPr id="6" name="TextBox 5"/>
          <p:cNvSpPr txBox="1"/>
          <p:nvPr/>
        </p:nvSpPr>
        <p:spPr>
          <a:xfrm>
            <a:off x="1812004" y="4930724"/>
            <a:ext cx="3902996" cy="148956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noAutofit/>
          </a:bodyPr>
          <a:lstStyle/>
          <a:p>
            <a:pPr algn="ctr"/>
            <a:r>
              <a:rPr lang="en-GB" dirty="0"/>
              <a:t>We should always consider the boundary for each situation whether new or old and be prepared to change the boundary as our understanding grows. </a:t>
            </a:r>
          </a:p>
        </p:txBody>
      </p:sp>
      <p:sp>
        <p:nvSpPr>
          <p:cNvPr id="8" name="TextBox 7"/>
          <p:cNvSpPr txBox="1"/>
          <p:nvPr/>
        </p:nvSpPr>
        <p:spPr>
          <a:xfrm>
            <a:off x="6499828" y="4930724"/>
            <a:ext cx="3772887" cy="1489566"/>
          </a:xfrm>
          <a:prstGeom prst="rect">
            <a:avLst/>
          </a:prstGeom>
        </p:spPr>
        <p:style>
          <a:lnRef idx="0">
            <a:schemeClr val="accent1"/>
          </a:lnRef>
          <a:fillRef idx="3">
            <a:schemeClr val="accent1"/>
          </a:fillRef>
          <a:effectRef idx="3">
            <a:schemeClr val="accent1"/>
          </a:effectRef>
          <a:fontRef idx="minor">
            <a:schemeClr val="lt1"/>
          </a:fontRef>
        </p:style>
        <p:txBody>
          <a:bodyPr wrap="square" rtlCol="0" anchor="ctr">
            <a:noAutofit/>
          </a:bodyPr>
          <a:lstStyle/>
          <a:p>
            <a:pPr algn="ctr"/>
            <a:r>
              <a:rPr lang="en-US" sz="2000" dirty="0">
                <a:solidFill>
                  <a:schemeClr val="tx1"/>
                </a:solidFill>
              </a:rPr>
              <a:t>Note that where we draw the boundary has a profound impact on our choice of solution – changing the boundary can help us innovate. </a:t>
            </a:r>
          </a:p>
        </p:txBody>
      </p:sp>
      <p:pic>
        <p:nvPicPr>
          <p:cNvPr id="9" name="Picture 8"/>
          <p:cNvPicPr>
            <a:picLocks noChangeAspect="1"/>
          </p:cNvPicPr>
          <p:nvPr/>
        </p:nvPicPr>
        <p:blipFill>
          <a:blip r:embed="rId3"/>
          <a:stretch>
            <a:fillRect/>
          </a:stretch>
        </p:blipFill>
        <p:spPr>
          <a:xfrm>
            <a:off x="1812004" y="2809155"/>
            <a:ext cx="8460711" cy="1950842"/>
          </a:xfrm>
          <a:prstGeom prst="rect">
            <a:avLst/>
          </a:prstGeom>
        </p:spPr>
      </p:pic>
    </p:spTree>
    <p:extLst>
      <p:ext uri="{BB962C8B-B14F-4D97-AF65-F5344CB8AC3E}">
        <p14:creationId xmlns:p14="http://schemas.microsoft.com/office/powerpoint/2010/main" val="3108315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Rectangle 2"/>
          <p:cNvSpPr>
            <a:spLocks noGrp="1" noChangeArrowheads="1"/>
          </p:cNvSpPr>
          <p:nvPr>
            <p:ph type="title"/>
          </p:nvPr>
        </p:nvSpPr>
        <p:spPr>
          <a:xfrm>
            <a:off x="57316" y="514012"/>
            <a:ext cx="10805316" cy="546100"/>
          </a:xfrm>
        </p:spPr>
        <p:txBody>
          <a:bodyPr>
            <a:noAutofit/>
          </a:bodyPr>
          <a:lstStyle/>
          <a:p>
            <a:r>
              <a:rPr lang="en-GB" sz="3600" dirty="0"/>
              <a:t>Systems are made up of subsystems and Systems are subsystems of bigger Systems</a:t>
            </a:r>
            <a:endParaRPr lang="en-US" sz="3600" dirty="0"/>
          </a:p>
        </p:txBody>
      </p:sp>
      <p:sp>
        <p:nvSpPr>
          <p:cNvPr id="27" name="Rounded Rectangular Callout 26"/>
          <p:cNvSpPr/>
          <p:nvPr/>
        </p:nvSpPr>
        <p:spPr bwMode="auto">
          <a:xfrm>
            <a:off x="1714446" y="1347759"/>
            <a:ext cx="2884527" cy="1898676"/>
          </a:xfrm>
          <a:prstGeom prst="wedgeRoundRectCallout">
            <a:avLst>
              <a:gd name="adj1" fmla="val 99512"/>
              <a:gd name="adj2" fmla="val 28611"/>
              <a:gd name="adj3" fmla="val 16667"/>
            </a:avLst>
          </a:prstGeom>
          <a:solidFill>
            <a:srgbClr val="00009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lIns="91407" tIns="45705" rIns="91407" bIns="45705" anchor="ct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eaLnBrk="1" hangingPunct="1">
              <a:defRPr/>
            </a:pPr>
            <a:r>
              <a:rPr lang="en-GB" sz="2000" dirty="0">
                <a:solidFill>
                  <a:srgbClr val="FFFFFF"/>
                </a:solidFill>
              </a:rPr>
              <a:t>Whenever we look </a:t>
            </a:r>
            <a:r>
              <a:rPr lang="ja-JP" altLang="en-GB" sz="2000" dirty="0">
                <a:solidFill>
                  <a:srgbClr val="FFFFFF"/>
                </a:solidFill>
              </a:rPr>
              <a:t>“</a:t>
            </a:r>
            <a:r>
              <a:rPr lang="en-GB" sz="2000" dirty="0">
                <a:solidFill>
                  <a:srgbClr val="FFFFFF"/>
                </a:solidFill>
              </a:rPr>
              <a:t>inside</a:t>
            </a:r>
            <a:r>
              <a:rPr lang="ja-JP" altLang="en-GB" sz="2000" dirty="0">
                <a:solidFill>
                  <a:srgbClr val="FFFFFF"/>
                </a:solidFill>
              </a:rPr>
              <a:t>”</a:t>
            </a:r>
            <a:r>
              <a:rPr lang="en-GB" sz="2000" dirty="0">
                <a:solidFill>
                  <a:srgbClr val="FFFFFF"/>
                </a:solidFill>
              </a:rPr>
              <a:t> </a:t>
            </a:r>
            <a:r>
              <a:rPr lang="en-GB" sz="2000" dirty="0">
                <a:solidFill>
                  <a:schemeClr val="bg1"/>
                </a:solidFill>
              </a:rPr>
              <a:t>the chosen system of interest </a:t>
            </a:r>
            <a:r>
              <a:rPr lang="en-GB" sz="2000" dirty="0">
                <a:solidFill>
                  <a:srgbClr val="FFFFFF"/>
                </a:solidFill>
              </a:rPr>
              <a:t>we see further smaller systems or subsystems</a:t>
            </a:r>
          </a:p>
        </p:txBody>
      </p:sp>
      <p:sp>
        <p:nvSpPr>
          <p:cNvPr id="29" name="Rounded Rectangular Callout 28"/>
          <p:cNvSpPr>
            <a:spLocks noChangeArrowheads="1"/>
          </p:cNvSpPr>
          <p:nvPr/>
        </p:nvSpPr>
        <p:spPr bwMode="auto">
          <a:xfrm>
            <a:off x="1560521" y="4341846"/>
            <a:ext cx="2892425" cy="1971675"/>
          </a:xfrm>
          <a:prstGeom prst="wedgeRoundRectCallout">
            <a:avLst>
              <a:gd name="adj1" fmla="val 69903"/>
              <a:gd name="adj2" fmla="val -5517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lIns="91407" tIns="45705" rIns="91407" bIns="45705" anchor="ctr"/>
          <a:lstStyle/>
          <a:p>
            <a:pPr>
              <a:defRPr/>
            </a:pPr>
            <a:r>
              <a:rPr lang="en-GB" sz="2000" dirty="0">
                <a:solidFill>
                  <a:schemeClr val="dk1"/>
                </a:solidFill>
              </a:rPr>
              <a:t>Whenever we look outside </a:t>
            </a:r>
            <a:r>
              <a:rPr lang="en-GB" sz="2000" dirty="0"/>
              <a:t>the chosen system of interest </a:t>
            </a:r>
            <a:r>
              <a:rPr lang="en-GB" sz="2000" dirty="0">
                <a:solidFill>
                  <a:schemeClr val="dk1"/>
                </a:solidFill>
              </a:rPr>
              <a:t>we see that it is part of a larger system</a:t>
            </a:r>
          </a:p>
        </p:txBody>
      </p:sp>
      <p:sp>
        <p:nvSpPr>
          <p:cNvPr id="2" name="TextBox 1"/>
          <p:cNvSpPr txBox="1"/>
          <p:nvPr/>
        </p:nvSpPr>
        <p:spPr>
          <a:xfrm>
            <a:off x="5774405" y="1347760"/>
            <a:ext cx="4614833" cy="646331"/>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a:t>We can use this concept to manage complexity through the use of subsystems </a:t>
            </a:r>
          </a:p>
        </p:txBody>
      </p:sp>
      <p:sp>
        <p:nvSpPr>
          <p:cNvPr id="3" name="TextBox 2"/>
          <p:cNvSpPr txBox="1"/>
          <p:nvPr/>
        </p:nvSpPr>
        <p:spPr>
          <a:xfrm>
            <a:off x="5408098" y="6165946"/>
            <a:ext cx="4359160"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Note that the context of a subsystem will come from the system it sits within</a:t>
            </a:r>
          </a:p>
        </p:txBody>
      </p:sp>
      <p:pic>
        <p:nvPicPr>
          <p:cNvPr id="5" name="Picture 4">
            <a:extLst>
              <a:ext uri="{FF2B5EF4-FFF2-40B4-BE49-F238E27FC236}">
                <a16:creationId xmlns:a16="http://schemas.microsoft.com/office/drawing/2014/main" id="{522B5A75-3D52-9444-8366-D03DF5AE124B}"/>
              </a:ext>
            </a:extLst>
          </p:cNvPr>
          <p:cNvPicPr>
            <a:picLocks noChangeAspect="1"/>
          </p:cNvPicPr>
          <p:nvPr/>
        </p:nvPicPr>
        <p:blipFill>
          <a:blip r:embed="rId3"/>
          <a:stretch>
            <a:fillRect/>
          </a:stretch>
        </p:blipFill>
        <p:spPr>
          <a:xfrm>
            <a:off x="4786119" y="2023286"/>
            <a:ext cx="5796412" cy="4164413"/>
          </a:xfrm>
          <a:prstGeom prst="rect">
            <a:avLst/>
          </a:prstGeom>
        </p:spPr>
      </p:pic>
    </p:spTree>
    <p:extLst>
      <p:ext uri="{BB962C8B-B14F-4D97-AF65-F5344CB8AC3E}">
        <p14:creationId xmlns:p14="http://schemas.microsoft.com/office/powerpoint/2010/main" val="157102638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3" name="Rectangle 2"/>
          <p:cNvSpPr>
            <a:spLocks noGrp="1" noChangeArrowheads="1"/>
          </p:cNvSpPr>
          <p:nvPr>
            <p:ph type="title"/>
          </p:nvPr>
        </p:nvSpPr>
        <p:spPr>
          <a:xfrm>
            <a:off x="271015" y="277078"/>
            <a:ext cx="10058400" cy="787747"/>
          </a:xfrm>
        </p:spPr>
        <p:txBody>
          <a:bodyPr/>
          <a:lstStyle/>
          <a:p>
            <a:r>
              <a:rPr lang="en-GB" dirty="0"/>
              <a:t>Subsystems and Information Hiding</a:t>
            </a:r>
          </a:p>
        </p:txBody>
      </p:sp>
      <p:sp>
        <p:nvSpPr>
          <p:cNvPr id="115714" name="Rectangle 3"/>
          <p:cNvSpPr>
            <a:spLocks noGrp="1" noChangeArrowheads="1"/>
          </p:cNvSpPr>
          <p:nvPr>
            <p:ph idx="1"/>
          </p:nvPr>
        </p:nvSpPr>
        <p:spPr>
          <a:xfrm>
            <a:off x="576000" y="1181099"/>
            <a:ext cx="11041477" cy="1782006"/>
          </a:xfrm>
        </p:spPr>
        <p:txBody>
          <a:bodyPr>
            <a:normAutofit fontScale="92500"/>
          </a:bodyPr>
          <a:lstStyle/>
          <a:p>
            <a:r>
              <a:rPr lang="en-GB" sz="2400" dirty="0"/>
              <a:t>The fact that any system is made up of subsystems is extremely useful in Systems Thinking.</a:t>
            </a:r>
          </a:p>
          <a:p>
            <a:r>
              <a:rPr lang="en-GB" sz="2400" dirty="0"/>
              <a:t>By </a:t>
            </a:r>
            <a:r>
              <a:rPr lang="ja-JP" altLang="en-GB" sz="2400" dirty="0"/>
              <a:t>“</a:t>
            </a:r>
            <a:r>
              <a:rPr lang="en-GB" altLang="ja-JP" sz="2400" dirty="0"/>
              <a:t>hiding</a:t>
            </a:r>
            <a:r>
              <a:rPr lang="ja-JP" altLang="en-GB" sz="2400" dirty="0"/>
              <a:t>”</a:t>
            </a:r>
            <a:r>
              <a:rPr lang="en-GB" altLang="ja-JP" sz="2400" dirty="0"/>
              <a:t> the detail in subsystems it provides a way of managing complexity</a:t>
            </a:r>
          </a:p>
          <a:p>
            <a:r>
              <a:rPr lang="en-GB" sz="2400" dirty="0"/>
              <a:t>This </a:t>
            </a:r>
            <a:r>
              <a:rPr lang="ja-JP" altLang="en-GB" sz="2400" dirty="0"/>
              <a:t>“</a:t>
            </a:r>
            <a:r>
              <a:rPr lang="en-GB" altLang="ja-JP" sz="2400" dirty="0"/>
              <a:t>abstraction</a:t>
            </a:r>
            <a:r>
              <a:rPr lang="ja-JP" altLang="en-GB" sz="2400" dirty="0"/>
              <a:t>”</a:t>
            </a:r>
            <a:r>
              <a:rPr lang="en-GB" altLang="ja-JP" sz="2400" dirty="0"/>
              <a:t> of reality is very powerful – it allows complex situations to be explained in simple ways</a:t>
            </a:r>
            <a:endParaRPr lang="en-GB" sz="2400" dirty="0"/>
          </a:p>
        </p:txBody>
      </p:sp>
      <p:pic>
        <p:nvPicPr>
          <p:cNvPr id="115715" name="Picture 5" descr="Underground_London"/>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873867" y="3549474"/>
            <a:ext cx="3708664" cy="20265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1" name="Picture 10" descr="752px-Tube_map_1908-2.jpg">
            <a:extLst>
              <a:ext uri="{FF2B5EF4-FFF2-40B4-BE49-F238E27FC236}">
                <a16:creationId xmlns:a16="http://schemas.microsoft.com/office/drawing/2014/main" id="{8C42609F-A8AD-4B45-9065-CCB964F8848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696696" y="3558999"/>
            <a:ext cx="2880441" cy="2117902"/>
          </a:xfrm>
          <a:prstGeom prst="rect">
            <a:avLst/>
          </a:prstGeom>
        </p:spPr>
      </p:pic>
      <p:sp>
        <p:nvSpPr>
          <p:cNvPr id="3" name="Right Arrow 2">
            <a:extLst>
              <a:ext uri="{FF2B5EF4-FFF2-40B4-BE49-F238E27FC236}">
                <a16:creationId xmlns:a16="http://schemas.microsoft.com/office/drawing/2014/main" id="{9C40F47B-1135-C247-AAEB-6F132949BC67}"/>
              </a:ext>
            </a:extLst>
          </p:cNvPr>
          <p:cNvSpPr/>
          <p:nvPr/>
        </p:nvSpPr>
        <p:spPr>
          <a:xfrm>
            <a:off x="4649779" y="3073525"/>
            <a:ext cx="2383053" cy="3088851"/>
          </a:xfrm>
          <a:prstGeom prst="rightArrow">
            <a:avLst>
              <a:gd name="adj1" fmla="val 70968"/>
              <a:gd name="adj2" fmla="val 18048"/>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 map of the London underground is a classic example of abstraction to make complexity understandable. The “real” map is just too complex to be of any use in navigating the system. </a:t>
            </a:r>
          </a:p>
        </p:txBody>
      </p:sp>
    </p:spTree>
    <p:extLst>
      <p:ext uri="{BB962C8B-B14F-4D97-AF65-F5344CB8AC3E}">
        <p14:creationId xmlns:p14="http://schemas.microsoft.com/office/powerpoint/2010/main" val="1987930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29560" y="177800"/>
            <a:ext cx="9501111" cy="584775"/>
          </a:xfrm>
        </p:spPr>
        <p:txBody>
          <a:bodyPr>
            <a:normAutofit fontScale="90000"/>
          </a:bodyPr>
          <a:lstStyle/>
          <a:p>
            <a:r>
              <a:rPr lang="en-GB" dirty="0"/>
              <a:t>Summary: Context</a:t>
            </a:r>
          </a:p>
        </p:txBody>
      </p:sp>
      <p:sp>
        <p:nvSpPr>
          <p:cNvPr id="7" name="Content Placeholder 6"/>
          <p:cNvSpPr>
            <a:spLocks noGrp="1"/>
          </p:cNvSpPr>
          <p:nvPr>
            <p:ph type="body" sz="quarter" idx="13"/>
          </p:nvPr>
        </p:nvSpPr>
        <p:spPr>
          <a:xfrm>
            <a:off x="1773716" y="958467"/>
            <a:ext cx="5022824" cy="4164376"/>
          </a:xfrm>
        </p:spPr>
        <p:txBody>
          <a:bodyPr>
            <a:normAutofit/>
          </a:bodyPr>
          <a:lstStyle/>
          <a:p>
            <a:pPr marL="342900" indent="-342900"/>
            <a:r>
              <a:rPr lang="en-GB" sz="2400" dirty="0"/>
              <a:t>All systems have context.</a:t>
            </a:r>
          </a:p>
          <a:p>
            <a:pPr marL="342900" indent="-342900"/>
            <a:r>
              <a:rPr lang="en-GB" sz="2400" dirty="0"/>
              <a:t>Context includes the physical environment, but also viewpoint and high-level purpose.</a:t>
            </a:r>
          </a:p>
          <a:p>
            <a:pPr marL="342900" indent="-342900"/>
            <a:r>
              <a:rPr lang="en-GB" sz="2400" dirty="0"/>
              <a:t>In engineering the context of a system (constraints) will define the best solution to its purpose.</a:t>
            </a:r>
          </a:p>
        </p:txBody>
      </p:sp>
      <p:sp>
        <p:nvSpPr>
          <p:cNvPr id="2" name="Slide Number Placeholder 1">
            <a:extLst>
              <a:ext uri="{FF2B5EF4-FFF2-40B4-BE49-F238E27FC236}">
                <a16:creationId xmlns:a16="http://schemas.microsoft.com/office/drawing/2014/main" id="{13A2886A-DBED-B34C-9607-E840F3B64D14}"/>
              </a:ext>
            </a:extLst>
          </p:cNvPr>
          <p:cNvSpPr>
            <a:spLocks noGrp="1"/>
          </p:cNvSpPr>
          <p:nvPr>
            <p:ph type="sldNum" sz="quarter" idx="4294967295"/>
          </p:nvPr>
        </p:nvSpPr>
        <p:spPr>
          <a:xfrm>
            <a:off x="11701463" y="55563"/>
            <a:ext cx="490537" cy="122237"/>
          </a:xfrm>
        </p:spPr>
        <p:txBody>
          <a:bodyPr/>
          <a:lstStyle/>
          <a:p>
            <a:fld id="{C22618A1-DFED-413B-BF04-637AA2483EFF}" type="slidenum">
              <a:rPr lang="en-GB" smtClean="0"/>
              <a:pPr/>
              <a:t>76</a:t>
            </a:fld>
            <a:endParaRPr lang="en-GB" dirty="0"/>
          </a:p>
        </p:txBody>
      </p:sp>
      <p:pic>
        <p:nvPicPr>
          <p:cNvPr id="9" name="Picture 2" descr="Tacoma Narrows.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370423" y="778002"/>
            <a:ext cx="3288352" cy="22626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 name="Rectangle 6"/>
          <p:cNvSpPr>
            <a:spLocks noChangeArrowheads="1"/>
          </p:cNvSpPr>
          <p:nvPr/>
        </p:nvSpPr>
        <p:spPr bwMode="auto">
          <a:xfrm>
            <a:off x="7405266" y="3214680"/>
            <a:ext cx="3218666" cy="2554545"/>
          </a:xfrm>
          <a:prstGeom prst="rect">
            <a:avLst/>
          </a:prstGeom>
          <a:solidFill>
            <a:schemeClr val="accent1">
              <a:lumMod val="20000"/>
              <a:lumOff val="80000"/>
            </a:schemeClr>
          </a:solid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p>
            <a:r>
              <a:rPr lang="en-US" sz="1600" dirty="0"/>
              <a:t>The Tacoma Narrows Bridge was a scale-up of an old design! The design engineers reused the requirements for an existing bridge, so these requirements were up to the standards of the day. The bridge was built well but it was the </a:t>
            </a:r>
            <a:r>
              <a:rPr lang="en-US" sz="1600" b="1" dirty="0"/>
              <a:t>wrong bridge for that physical environment. </a:t>
            </a:r>
            <a:r>
              <a:rPr lang="en-US" sz="1600" dirty="0"/>
              <a:t>The engineers had not paid attention to the context.</a:t>
            </a:r>
            <a:endParaRPr lang="en-GB" sz="1600" dirty="0"/>
          </a:p>
        </p:txBody>
      </p:sp>
      <p:sp>
        <p:nvSpPr>
          <p:cNvPr id="11" name="Rectangle 10">
            <a:extLst>
              <a:ext uri="{FF2B5EF4-FFF2-40B4-BE49-F238E27FC236}">
                <a16:creationId xmlns:a16="http://schemas.microsoft.com/office/drawing/2014/main" id="{0E82EF14-DB7B-0246-85E2-3BB24FF676EF}"/>
              </a:ext>
            </a:extLst>
          </p:cNvPr>
          <p:cNvSpPr/>
          <p:nvPr/>
        </p:nvSpPr>
        <p:spPr>
          <a:xfrm>
            <a:off x="611761" y="5899533"/>
            <a:ext cx="11334970" cy="707886"/>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r>
              <a:rPr lang="en-GB" sz="2000" dirty="0"/>
              <a:t>Non Systems Thinkers don’t consider the whole and are surprised when emergence occurs. Systems Thinkers consider the whole (are holistic) and plan for emergence</a:t>
            </a:r>
          </a:p>
        </p:txBody>
      </p:sp>
    </p:spTree>
    <p:extLst>
      <p:ext uri="{BB962C8B-B14F-4D97-AF65-F5344CB8AC3E}">
        <p14:creationId xmlns:p14="http://schemas.microsoft.com/office/powerpoint/2010/main" val="130283277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3"/>
          <p:cNvSpPr>
            <a:spLocks noGrp="1" noChangeArrowheads="1"/>
          </p:cNvSpPr>
          <p:nvPr>
            <p:ph type="body" sz="quarter" idx="13"/>
          </p:nvPr>
        </p:nvSpPr>
        <p:spPr>
          <a:xfrm>
            <a:off x="746504" y="1583828"/>
            <a:ext cx="11006583" cy="1117229"/>
          </a:xfrm>
        </p:spPr>
        <p:txBody>
          <a:bodyPr>
            <a:normAutofit fontScale="25000" lnSpcReduction="20000"/>
          </a:bodyPr>
          <a:lstStyle/>
          <a:p>
            <a:pPr>
              <a:buFont typeface="Arial" charset="0"/>
              <a:buChar char="•"/>
            </a:pPr>
            <a:r>
              <a:rPr lang="en-GB" sz="8000" dirty="0">
                <a:latin typeface="Arial" charset="0"/>
              </a:rPr>
              <a:t>Many Systems (particularly Business and Engineering Systems) are often concerned with a transformation – converting inputs to outputs. How the output varies over time is called the system behaviour</a:t>
            </a:r>
          </a:p>
          <a:p>
            <a:pPr>
              <a:buFont typeface="Arial" charset="0"/>
              <a:buChar char="•"/>
            </a:pPr>
            <a:endParaRPr lang="en-GB" sz="8000" dirty="0">
              <a:latin typeface="Arial" charset="0"/>
            </a:endParaRPr>
          </a:p>
          <a:p>
            <a:pPr>
              <a:buFont typeface="Arial" charset="0"/>
              <a:buChar char="•"/>
            </a:pPr>
            <a:endParaRPr lang="en-GB" sz="8000" dirty="0">
              <a:latin typeface="Arial" charset="0"/>
            </a:endParaRPr>
          </a:p>
          <a:p>
            <a:pPr>
              <a:buFont typeface="Arial" charset="0"/>
              <a:buChar char="•"/>
            </a:pPr>
            <a:endParaRPr lang="en-GB" sz="7200" dirty="0">
              <a:latin typeface="Arial" charset="0"/>
            </a:endParaRPr>
          </a:p>
          <a:p>
            <a:pPr>
              <a:buFont typeface="Arial" charset="0"/>
              <a:buChar char="•"/>
            </a:pPr>
            <a:r>
              <a:rPr lang="en-GB" sz="8000" dirty="0">
                <a:latin typeface="Arial" charset="0"/>
              </a:rPr>
              <a:t>The behaviour of a system manifests itself in two related ways:</a:t>
            </a:r>
          </a:p>
          <a:p>
            <a:pPr>
              <a:buFont typeface="Arial" charset="0"/>
              <a:buChar char="•"/>
            </a:pPr>
            <a:endParaRPr lang="en-GB" sz="8000" dirty="0">
              <a:latin typeface="Arial" charset="0"/>
            </a:endParaRPr>
          </a:p>
          <a:p>
            <a:pPr lvl="1">
              <a:buFont typeface="Arial" charset="0"/>
              <a:buChar char="•"/>
            </a:pPr>
            <a:r>
              <a:rPr lang="en-GB" sz="7200" b="1" dirty="0">
                <a:latin typeface="Arial" charset="0"/>
              </a:rPr>
              <a:t>Events</a:t>
            </a:r>
            <a:r>
              <a:rPr lang="en-GB" sz="7200" dirty="0">
                <a:latin typeface="Arial" charset="0"/>
              </a:rPr>
              <a:t> are things that happen at a certain point in time. Events are the output of a system moment by moment. For example, a commercial aircraft retracting its undercarriage can be treated as an event, so can a road traffic accident or the purchase of a new business unit.</a:t>
            </a:r>
          </a:p>
          <a:p>
            <a:pPr lvl="1">
              <a:buFont typeface="Arial" charset="0"/>
              <a:buChar char="•"/>
            </a:pPr>
            <a:endParaRPr lang="en-GB" sz="7200" dirty="0">
              <a:latin typeface="Arial" charset="0"/>
            </a:endParaRPr>
          </a:p>
          <a:p>
            <a:pPr lvl="1">
              <a:buFont typeface="Arial" charset="0"/>
              <a:buChar char="•"/>
            </a:pPr>
            <a:r>
              <a:rPr lang="en-GB" sz="7200" b="1" dirty="0">
                <a:latin typeface="Arial" charset="0"/>
              </a:rPr>
              <a:t>Patterns</a:t>
            </a:r>
            <a:r>
              <a:rPr lang="en-GB" sz="7200" dirty="0">
                <a:latin typeface="Arial" charset="0"/>
              </a:rPr>
              <a:t> are an accumulation of events that display a recurring trend over time. For example, a commercial aircraft pushes off from the stand, taxis, accelerates down the runway, rotates, becomes airborne, retracts its undercarriage, etc. in a series of events that defines a pattern of behaviour repeated by most commercial aircraft. </a:t>
            </a:r>
            <a:endParaRPr lang="en-GB" sz="8000" dirty="0">
              <a:latin typeface="Arial" charset="0"/>
            </a:endParaRPr>
          </a:p>
          <a:p>
            <a:pPr>
              <a:buFont typeface="Arial" charset="0"/>
              <a:buChar char="•"/>
            </a:pPr>
            <a:endParaRPr lang="en-GB" sz="8000" dirty="0">
              <a:latin typeface="Arial" charset="0"/>
            </a:endParaRPr>
          </a:p>
          <a:p>
            <a:pPr>
              <a:buFont typeface="Arial" charset="0"/>
              <a:buChar char="•"/>
            </a:pPr>
            <a:endParaRPr lang="en-GB" dirty="0">
              <a:latin typeface="Arial" charset="0"/>
            </a:endParaRPr>
          </a:p>
        </p:txBody>
      </p:sp>
      <p:sp>
        <p:nvSpPr>
          <p:cNvPr id="119809" name="Rectangle 2"/>
          <p:cNvSpPr>
            <a:spLocks noGrp="1" noChangeArrowheads="1"/>
          </p:cNvSpPr>
          <p:nvPr>
            <p:ph type="title"/>
          </p:nvPr>
        </p:nvSpPr>
        <p:spPr>
          <a:xfrm>
            <a:off x="446661" y="-485859"/>
            <a:ext cx="10990300" cy="1771254"/>
          </a:xfrm>
        </p:spPr>
        <p:txBody>
          <a:bodyPr/>
          <a:lstStyle/>
          <a:p>
            <a:br>
              <a:rPr lang="en-GB" dirty="0"/>
            </a:br>
            <a:r>
              <a:rPr lang="en-GB" sz="4000" dirty="0"/>
              <a:t>Properties and Characteristics of Systems </a:t>
            </a:r>
            <a:br>
              <a:rPr lang="en-GB" sz="4000" dirty="0"/>
            </a:br>
            <a:r>
              <a:rPr lang="en-GB" sz="4000" dirty="0"/>
              <a:t>Events, Patterns and Behaviour</a:t>
            </a:r>
          </a:p>
        </p:txBody>
      </p:sp>
      <p:sp>
        <p:nvSpPr>
          <p:cNvPr id="927748" name="Rectangle 4"/>
          <p:cNvSpPr>
            <a:spLocks noChangeArrowheads="1"/>
          </p:cNvSpPr>
          <p:nvPr/>
        </p:nvSpPr>
        <p:spPr bwMode="auto">
          <a:xfrm>
            <a:off x="4843413" y="2421799"/>
            <a:ext cx="2196797" cy="842608"/>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lIns="84376" tIns="42189" rIns="84376" bIns="42189" anchor="ctr"/>
          <a:lstStyle/>
          <a:p>
            <a:pPr algn="ctr">
              <a:defRPr/>
            </a:pPr>
            <a:r>
              <a:rPr lang="en-GB" sz="2585" dirty="0"/>
              <a:t>System</a:t>
            </a:r>
          </a:p>
        </p:txBody>
      </p:sp>
      <p:sp>
        <p:nvSpPr>
          <p:cNvPr id="927751" name="Line 7"/>
          <p:cNvSpPr>
            <a:spLocks noChangeShapeType="1"/>
          </p:cNvSpPr>
          <p:nvPr/>
        </p:nvSpPr>
        <p:spPr bwMode="auto">
          <a:xfrm flipH="1">
            <a:off x="3876675" y="2557097"/>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a14="http://schemas.microsoft.com/office/drawing/2010/main" xmlns="">
                <a:noFill/>
              </a14:hiddenFill>
            </a:ext>
          </a:extLst>
        </p:spPr>
        <p:txBody>
          <a:bodyPr wrap="none" lIns="84376" tIns="42189" rIns="84376" bIns="42189" anchor="ctr"/>
          <a:lstStyle/>
          <a:p>
            <a:pPr>
              <a:defRPr/>
            </a:pPr>
            <a:endParaRPr lang="en-US" sz="1477"/>
          </a:p>
        </p:txBody>
      </p:sp>
      <p:sp>
        <p:nvSpPr>
          <p:cNvPr id="119815" name="Text Box 8"/>
          <p:cNvSpPr txBox="1">
            <a:spLocks noChangeArrowheads="1"/>
          </p:cNvSpPr>
          <p:nvPr/>
        </p:nvSpPr>
        <p:spPr bwMode="auto">
          <a:xfrm>
            <a:off x="8039518" y="2626004"/>
            <a:ext cx="1076097" cy="3692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txBody>
          <a:bodyPr wrap="none" lIns="84376" tIns="42189" rIns="84376" bIns="42189"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1846" b="1"/>
              <a:t>Outputs</a:t>
            </a:r>
            <a:endParaRPr lang="en-GB" sz="1846"/>
          </a:p>
        </p:txBody>
      </p:sp>
      <p:sp>
        <p:nvSpPr>
          <p:cNvPr id="119816" name="Text Box 12"/>
          <p:cNvSpPr txBox="1">
            <a:spLocks noChangeArrowheads="1"/>
          </p:cNvSpPr>
          <p:nvPr/>
        </p:nvSpPr>
        <p:spPr bwMode="auto">
          <a:xfrm>
            <a:off x="2695671" y="2612816"/>
            <a:ext cx="878927" cy="3692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cap="rnd">
                <a:solidFill>
                  <a:srgbClr val="000000"/>
                </a:solidFill>
                <a:miter lim="800000"/>
                <a:headEnd/>
                <a:tailEnd/>
              </a14:hiddenLine>
            </a:ext>
          </a:extLst>
        </p:spPr>
        <p:txBody>
          <a:bodyPr wrap="none" lIns="84376" tIns="42189" rIns="84376" bIns="42189"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1846" b="1"/>
              <a:t>Inputs</a:t>
            </a:r>
            <a:endParaRPr lang="en-GB" sz="1846"/>
          </a:p>
        </p:txBody>
      </p:sp>
      <p:sp>
        <p:nvSpPr>
          <p:cNvPr id="13" name="Line 7"/>
          <p:cNvSpPr>
            <a:spLocks noChangeShapeType="1"/>
          </p:cNvSpPr>
          <p:nvPr/>
        </p:nvSpPr>
        <p:spPr bwMode="auto">
          <a:xfrm flipH="1">
            <a:off x="3876675" y="2829658"/>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a14="http://schemas.microsoft.com/office/drawing/2010/main" xmlns="">
                <a:noFill/>
              </a14:hiddenFill>
            </a:ext>
          </a:extLst>
        </p:spPr>
        <p:txBody>
          <a:bodyPr wrap="none" lIns="84376" tIns="42189" rIns="84376" bIns="42189" anchor="ctr"/>
          <a:lstStyle/>
          <a:p>
            <a:pPr>
              <a:defRPr/>
            </a:pPr>
            <a:endParaRPr lang="en-US" sz="1477"/>
          </a:p>
        </p:txBody>
      </p:sp>
      <p:sp>
        <p:nvSpPr>
          <p:cNvPr id="14" name="Line 7"/>
          <p:cNvSpPr>
            <a:spLocks noChangeShapeType="1"/>
          </p:cNvSpPr>
          <p:nvPr/>
        </p:nvSpPr>
        <p:spPr bwMode="auto">
          <a:xfrm flipH="1">
            <a:off x="3876675" y="3096358"/>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a14="http://schemas.microsoft.com/office/drawing/2010/main" xmlns="">
                <a:noFill/>
              </a14:hiddenFill>
            </a:ext>
          </a:extLst>
        </p:spPr>
        <p:txBody>
          <a:bodyPr wrap="none" lIns="84376" tIns="42189" rIns="84376" bIns="42189" anchor="ctr"/>
          <a:lstStyle/>
          <a:p>
            <a:pPr>
              <a:defRPr/>
            </a:pPr>
            <a:endParaRPr lang="en-US" sz="1477"/>
          </a:p>
        </p:txBody>
      </p:sp>
      <p:sp>
        <p:nvSpPr>
          <p:cNvPr id="15" name="Line 7"/>
          <p:cNvSpPr>
            <a:spLocks noChangeShapeType="1"/>
          </p:cNvSpPr>
          <p:nvPr/>
        </p:nvSpPr>
        <p:spPr bwMode="auto">
          <a:xfrm flipH="1">
            <a:off x="7051675" y="2995246"/>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a14="http://schemas.microsoft.com/office/drawing/2010/main" xmlns="">
                <a:noFill/>
              </a14:hiddenFill>
            </a:ext>
          </a:extLst>
        </p:spPr>
        <p:txBody>
          <a:bodyPr wrap="none" lIns="84376" tIns="42189" rIns="84376" bIns="42189" anchor="ctr"/>
          <a:lstStyle/>
          <a:p>
            <a:pPr>
              <a:defRPr/>
            </a:pPr>
            <a:endParaRPr lang="en-US" sz="1477"/>
          </a:p>
        </p:txBody>
      </p:sp>
      <p:sp>
        <p:nvSpPr>
          <p:cNvPr id="16" name="Line 7"/>
          <p:cNvSpPr>
            <a:spLocks noChangeShapeType="1"/>
          </p:cNvSpPr>
          <p:nvPr/>
        </p:nvSpPr>
        <p:spPr bwMode="auto">
          <a:xfrm flipH="1">
            <a:off x="7045325" y="2624504"/>
            <a:ext cx="977900" cy="0"/>
          </a:xfrm>
          <a:prstGeom prst="line">
            <a:avLst/>
          </a:prstGeom>
          <a:noFill/>
          <a:ln w="57150">
            <a:solidFill>
              <a:srgbClr val="FFFF00"/>
            </a:solidFill>
            <a:round/>
            <a:headEnd type="triangle" w="med" len="med"/>
            <a:tailEnd/>
          </a:ln>
          <a:effectLst>
            <a:outerShdw blurRad="63500" dist="23000" dir="5400000" rotWithShape="0">
              <a:srgbClr val="000000">
                <a:alpha val="34999"/>
              </a:srgbClr>
            </a:outerShdw>
          </a:effectLst>
          <a:extLst>
            <a:ext uri="{909E8E84-426E-40dd-AFC4-6F175D3DCCD1}">
              <a14:hiddenFill xmlns:a14="http://schemas.microsoft.com/office/drawing/2010/main" xmlns="">
                <a:noFill/>
              </a14:hiddenFill>
            </a:ext>
          </a:extLst>
        </p:spPr>
        <p:txBody>
          <a:bodyPr wrap="none" lIns="84376" tIns="42189" rIns="84376" bIns="42189" anchor="ctr"/>
          <a:lstStyle/>
          <a:p>
            <a:pPr>
              <a:defRPr/>
            </a:pPr>
            <a:endParaRPr lang="en-US" sz="1477"/>
          </a:p>
        </p:txBody>
      </p:sp>
      <p:sp>
        <p:nvSpPr>
          <p:cNvPr id="2" name="Rectangle 1"/>
          <p:cNvSpPr/>
          <p:nvPr/>
        </p:nvSpPr>
        <p:spPr>
          <a:xfrm>
            <a:off x="1986923" y="6176305"/>
            <a:ext cx="8218153" cy="323165"/>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gn="ctr">
              <a:defRPr/>
            </a:pPr>
            <a:r>
              <a:rPr lang="en-GB" sz="1500" b="1" dirty="0"/>
              <a:t>All systems will display patterns of behaviour if we observe them for long enough.</a:t>
            </a:r>
          </a:p>
        </p:txBody>
      </p:sp>
    </p:spTree>
    <p:extLst>
      <p:ext uri="{BB962C8B-B14F-4D97-AF65-F5344CB8AC3E}">
        <p14:creationId xmlns:p14="http://schemas.microsoft.com/office/powerpoint/2010/main" val="854950730"/>
      </p:ext>
    </p:extLst>
  </p:cSld>
  <p:clrMapOvr>
    <a:masterClrMapping/>
  </p:clrMapOv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62D5875-CA92-4249-9D97-1C4A4183CA3E}"/>
              </a:ext>
            </a:extLst>
          </p:cNvPr>
          <p:cNvSpPr>
            <a:spLocks noGrp="1"/>
          </p:cNvSpPr>
          <p:nvPr>
            <p:ph type="sldNum" sz="quarter" idx="12"/>
          </p:nvPr>
        </p:nvSpPr>
        <p:spPr/>
        <p:txBody>
          <a:bodyPr/>
          <a:lstStyle/>
          <a:p>
            <a:fld id="{C22618A1-DFED-413B-BF04-637AA2483EFF}" type="slidenum">
              <a:rPr lang="en-GB" smtClean="0"/>
              <a:pPr/>
              <a:t>78</a:t>
            </a:fld>
            <a:endParaRPr lang="en-GB" dirty="0"/>
          </a:p>
        </p:txBody>
      </p:sp>
      <p:sp>
        <p:nvSpPr>
          <p:cNvPr id="2" name="Title 1"/>
          <p:cNvSpPr>
            <a:spLocks noGrp="1"/>
          </p:cNvSpPr>
          <p:nvPr>
            <p:ph type="title"/>
          </p:nvPr>
        </p:nvSpPr>
        <p:spPr>
          <a:xfrm>
            <a:off x="129795" y="331741"/>
            <a:ext cx="8621712" cy="424732"/>
          </a:xfrm>
        </p:spPr>
        <p:txBody>
          <a:bodyPr/>
          <a:lstStyle/>
          <a:p>
            <a:r>
              <a:rPr lang="en-GB" dirty="0"/>
              <a:t>Events, Patterns and Behaviour</a:t>
            </a:r>
          </a:p>
        </p:txBody>
      </p:sp>
      <p:pic>
        <p:nvPicPr>
          <p:cNvPr id="5" name="Picture 4" descr="IMG_1054_3071.JPG"/>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7128151" y="1061066"/>
            <a:ext cx="3246713" cy="2247724"/>
          </a:xfrm>
          <a:prstGeom prst="rect">
            <a:avLst/>
          </a:prstGeom>
        </p:spPr>
      </p:pic>
      <p:sp>
        <p:nvSpPr>
          <p:cNvPr id="11" name="Content Placeholder 2"/>
          <p:cNvSpPr txBox="1">
            <a:spLocks/>
          </p:cNvSpPr>
          <p:nvPr/>
        </p:nvSpPr>
        <p:spPr bwMode="auto">
          <a:xfrm>
            <a:off x="1676216" y="912040"/>
            <a:ext cx="5076564" cy="2396750"/>
          </a:xfrm>
          <a:prstGeom prst="rect">
            <a:avLst/>
          </a:prstGeom>
          <a:noFill/>
          <a:ln>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84992" tIns="42496" rIns="84992" bIns="42496" numCol="1" anchor="t" anchorCtr="0" compatLnSpc="1">
            <a:prstTxWarp prst="textNoShape">
              <a:avLst/>
            </a:prstTxWarp>
          </a:bodyPr>
          <a:lstStyle>
            <a:lvl1pPr marL="342900" indent="-342900" algn="l" rtl="0" eaLnBrk="0" fontAlgn="base" hangingPunct="0">
              <a:spcBef>
                <a:spcPct val="20000"/>
              </a:spcBef>
              <a:spcAft>
                <a:spcPct val="0"/>
              </a:spcAft>
              <a:buClr>
                <a:schemeClr val="accent2"/>
              </a:buClr>
              <a:buSzPct val="145000"/>
              <a:buFont typeface="Symbol" charset="0"/>
              <a:buChar char="·"/>
              <a:defRPr sz="2400">
                <a:solidFill>
                  <a:schemeClr val="tx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lr>
                <a:schemeClr val="accent2"/>
              </a:buClr>
              <a:buFont typeface="Arial" charset="0"/>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lr>
                <a:schemeClr val="accent2"/>
              </a:buClr>
              <a:buChar char="•"/>
              <a:defRPr sz="2400">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0"/>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r>
              <a:rPr lang="en-GB" sz="1800" dirty="0"/>
              <a:t>Humans find events more memorable and often view reality just in terms of events. If you were involved in a road traffic accident – you might call the local police and exchange driver details. Indeed, it’s our ability to react to events that has ensured our survival. But that is all we do – react! </a:t>
            </a:r>
          </a:p>
          <a:p>
            <a:r>
              <a:rPr lang="en-GB" sz="1800" dirty="0"/>
              <a:t>Patterns or “trends” over time offer a deeper understanding of reality. It’s our ability to spot patterns that has lifted us from “just surviving” – but whereas reacting to events is instinctive, finding patterns is not! Reducing road traffic accidents at the pattern level could involve finding accident “hot spots” in terms of location and time and staffing the emergency services accordingly. In other words we can now plan and prepare for events.</a:t>
            </a:r>
          </a:p>
        </p:txBody>
      </p:sp>
      <p:sp>
        <p:nvSpPr>
          <p:cNvPr id="12" name="Rectangle 11"/>
          <p:cNvSpPr/>
          <p:nvPr/>
        </p:nvSpPr>
        <p:spPr>
          <a:xfrm>
            <a:off x="601261" y="5839691"/>
            <a:ext cx="6379312" cy="802656"/>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GB" sz="2308" b="1" dirty="0"/>
              <a:t>BUT something is behind, or causing, the patterns – the System Structure </a:t>
            </a:r>
          </a:p>
        </p:txBody>
      </p:sp>
      <p:grpSp>
        <p:nvGrpSpPr>
          <p:cNvPr id="4" name="Group 3">
            <a:extLst>
              <a:ext uri="{FF2B5EF4-FFF2-40B4-BE49-F238E27FC236}">
                <a16:creationId xmlns:a16="http://schemas.microsoft.com/office/drawing/2014/main" id="{F221B8D3-4286-8B46-899A-00F819952F61}"/>
              </a:ext>
            </a:extLst>
          </p:cNvPr>
          <p:cNvGrpSpPr/>
          <p:nvPr/>
        </p:nvGrpSpPr>
        <p:grpSpPr>
          <a:xfrm>
            <a:off x="7128151" y="3404065"/>
            <a:ext cx="3246713" cy="2930633"/>
            <a:chOff x="5616116" y="3694889"/>
            <a:chExt cx="2772309" cy="2392868"/>
          </a:xfrm>
        </p:grpSpPr>
        <p:pic>
          <p:nvPicPr>
            <p:cNvPr id="14" name="Picture 13"/>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5616116" y="3694889"/>
              <a:ext cx="2772309" cy="2202483"/>
            </a:xfrm>
            <a:prstGeom prst="rect">
              <a:avLst/>
            </a:prstGeom>
          </p:spPr>
        </p:pic>
        <p:sp>
          <p:nvSpPr>
            <p:cNvPr id="15" name="Oval 14"/>
            <p:cNvSpPr/>
            <p:nvPr/>
          </p:nvSpPr>
          <p:spPr bwMode="auto">
            <a:xfrm>
              <a:off x="7704349" y="5123957"/>
              <a:ext cx="108012" cy="99704"/>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73" fontAlgn="base">
                <a:spcBef>
                  <a:spcPct val="0"/>
                </a:spcBef>
                <a:spcAft>
                  <a:spcPct val="0"/>
                </a:spcAft>
              </a:pPr>
              <a:endParaRPr lang="en-US" sz="1846">
                <a:latin typeface="Arial" charset="0"/>
                <a:cs typeface="Arial" charset="0"/>
              </a:endParaRPr>
            </a:p>
          </p:txBody>
        </p:sp>
        <p:sp>
          <p:nvSpPr>
            <p:cNvPr id="16" name="Oval 15"/>
            <p:cNvSpPr/>
            <p:nvPr/>
          </p:nvSpPr>
          <p:spPr bwMode="auto">
            <a:xfrm>
              <a:off x="7668349" y="5223661"/>
              <a:ext cx="108012" cy="99704"/>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73" fontAlgn="base">
                <a:spcBef>
                  <a:spcPct val="0"/>
                </a:spcBef>
                <a:spcAft>
                  <a:spcPct val="0"/>
                </a:spcAft>
              </a:pPr>
              <a:endParaRPr lang="en-US" sz="1846">
                <a:latin typeface="Arial" charset="0"/>
                <a:cs typeface="Arial" charset="0"/>
              </a:endParaRPr>
            </a:p>
          </p:txBody>
        </p:sp>
        <p:sp>
          <p:nvSpPr>
            <p:cNvPr id="17" name="Oval 16"/>
            <p:cNvSpPr/>
            <p:nvPr/>
          </p:nvSpPr>
          <p:spPr bwMode="auto">
            <a:xfrm>
              <a:off x="7812361" y="5190427"/>
              <a:ext cx="108012" cy="99704"/>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73" fontAlgn="base">
                <a:spcBef>
                  <a:spcPct val="0"/>
                </a:spcBef>
                <a:spcAft>
                  <a:spcPct val="0"/>
                </a:spcAft>
              </a:pPr>
              <a:endParaRPr lang="en-US" sz="1846">
                <a:latin typeface="Arial" charset="0"/>
                <a:cs typeface="Arial" charset="0"/>
              </a:endParaRPr>
            </a:p>
          </p:txBody>
        </p:sp>
        <p:sp>
          <p:nvSpPr>
            <p:cNvPr id="18" name="Oval 17"/>
            <p:cNvSpPr/>
            <p:nvPr/>
          </p:nvSpPr>
          <p:spPr bwMode="auto">
            <a:xfrm>
              <a:off x="7776361" y="5256895"/>
              <a:ext cx="108012" cy="99704"/>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73" fontAlgn="base">
                <a:spcBef>
                  <a:spcPct val="0"/>
                </a:spcBef>
                <a:spcAft>
                  <a:spcPct val="0"/>
                </a:spcAft>
              </a:pPr>
              <a:endParaRPr lang="en-US" sz="1846">
                <a:latin typeface="Arial" charset="0"/>
                <a:cs typeface="Arial" charset="0"/>
              </a:endParaRPr>
            </a:p>
          </p:txBody>
        </p:sp>
        <p:sp>
          <p:nvSpPr>
            <p:cNvPr id="19" name="Rounded Rectangular Callout 18"/>
            <p:cNvSpPr/>
            <p:nvPr/>
          </p:nvSpPr>
          <p:spPr bwMode="auto">
            <a:xfrm>
              <a:off x="5868144" y="5589240"/>
              <a:ext cx="1332148" cy="498517"/>
            </a:xfrm>
            <a:prstGeom prst="wedgeRoundRectCallout">
              <a:avLst>
                <a:gd name="adj1" fmla="val 90987"/>
                <a:gd name="adj2" fmla="val -86931"/>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84406" tIns="42203" rIns="84406" bIns="42203" numCol="1" rtlCol="0" anchor="ctr" anchorCtr="0" compatLnSpc="1">
              <a:prstTxWarp prst="textNoShape">
                <a:avLst/>
              </a:prstTxWarp>
            </a:bodyPr>
            <a:lstStyle/>
            <a:p>
              <a:pPr algn="ctr" defTabSz="844073" fontAlgn="base">
                <a:spcBef>
                  <a:spcPct val="0"/>
                </a:spcBef>
                <a:spcAft>
                  <a:spcPct val="0"/>
                </a:spcAft>
              </a:pPr>
              <a:r>
                <a:rPr lang="en-US" sz="1292" dirty="0">
                  <a:solidFill>
                    <a:schemeClr val="tx1"/>
                  </a:solidFill>
                  <a:latin typeface="Arial" charset="0"/>
                  <a:cs typeface="Arial" charset="0"/>
                </a:rPr>
                <a:t>An accident hot spot</a:t>
              </a:r>
            </a:p>
          </p:txBody>
        </p:sp>
      </p:grpSp>
    </p:spTree>
    <p:extLst>
      <p:ext uri="{BB962C8B-B14F-4D97-AF65-F5344CB8AC3E}">
        <p14:creationId xmlns:p14="http://schemas.microsoft.com/office/powerpoint/2010/main" val="693036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691981" y="1272750"/>
            <a:ext cx="4527680" cy="4830455"/>
          </a:xfrm>
        </p:spPr>
        <p:txBody>
          <a:bodyPr>
            <a:normAutofit/>
          </a:bodyPr>
          <a:lstStyle/>
          <a:p>
            <a:r>
              <a:rPr lang="en-GB" b="0" dirty="0"/>
              <a:t>To fully understand a system we need to examine its behaviour over time. This behaviour can be simple, complex, desirable or undesirable but it is due to how the system components are interrelated – the system structure, organization or architecture</a:t>
            </a:r>
          </a:p>
          <a:p>
            <a:r>
              <a:rPr lang="en-GB" b="0" dirty="0"/>
              <a:t>Because “Structure” is defined by the interrelationships of a system’s components, and not the components themselves, the structure is invisible</a:t>
            </a:r>
          </a:p>
          <a:p>
            <a:r>
              <a:rPr lang="en-GB" b="0" dirty="0"/>
              <a:t>It is by changing the structure or organization of a system that we can significantly affect its behaviour</a:t>
            </a:r>
          </a:p>
        </p:txBody>
      </p:sp>
      <p:sp>
        <p:nvSpPr>
          <p:cNvPr id="2" name="Title 1"/>
          <p:cNvSpPr>
            <a:spLocks noGrp="1"/>
          </p:cNvSpPr>
          <p:nvPr>
            <p:ph type="title"/>
          </p:nvPr>
        </p:nvSpPr>
        <p:spPr>
          <a:xfrm>
            <a:off x="81967" y="97404"/>
            <a:ext cx="10990300" cy="672941"/>
          </a:xfrm>
        </p:spPr>
        <p:txBody>
          <a:bodyPr/>
          <a:lstStyle/>
          <a:p>
            <a:r>
              <a:rPr lang="en-US" sz="4400" dirty="0"/>
              <a:t>Interrelationships, Structure and Behaviour</a:t>
            </a:r>
          </a:p>
        </p:txBody>
      </p:sp>
      <p:graphicFrame>
        <p:nvGraphicFramePr>
          <p:cNvPr id="4" name="Diagram 3"/>
          <p:cNvGraphicFramePr/>
          <p:nvPr>
            <p:extLst>
              <p:ext uri="{D42A27DB-BD31-4B8C-83A1-F6EECF244321}">
                <p14:modId xmlns:p14="http://schemas.microsoft.com/office/powerpoint/2010/main" val="4272414714"/>
              </p:ext>
            </p:extLst>
          </p:nvPr>
        </p:nvGraphicFramePr>
        <p:xfrm>
          <a:off x="5577117" y="1092976"/>
          <a:ext cx="3551273" cy="42353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9289834D-7670-BE4A-975E-8D4F202ECFB0}"/>
              </a:ext>
            </a:extLst>
          </p:cNvPr>
          <p:cNvGraphicFramePr/>
          <p:nvPr>
            <p:extLst>
              <p:ext uri="{D42A27DB-BD31-4B8C-83A1-F6EECF244321}">
                <p14:modId xmlns:p14="http://schemas.microsoft.com/office/powerpoint/2010/main" val="406235882"/>
              </p:ext>
            </p:extLst>
          </p:nvPr>
        </p:nvGraphicFramePr>
        <p:xfrm>
          <a:off x="5338813" y="1545235"/>
          <a:ext cx="3125725" cy="423533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0" name="Rounded Rectangular Callout 9">
            <a:extLst>
              <a:ext uri="{FF2B5EF4-FFF2-40B4-BE49-F238E27FC236}">
                <a16:creationId xmlns:a16="http://schemas.microsoft.com/office/drawing/2014/main" id="{552CC706-E3DD-384E-908A-8CFFB46D4DAB}"/>
              </a:ext>
            </a:extLst>
          </p:cNvPr>
          <p:cNvSpPr/>
          <p:nvPr/>
        </p:nvSpPr>
        <p:spPr bwMode="auto">
          <a:xfrm>
            <a:off x="7857273" y="2239332"/>
            <a:ext cx="2717188" cy="1326958"/>
          </a:xfrm>
          <a:prstGeom prst="wedgeRoundRectCallout">
            <a:avLst>
              <a:gd name="adj1" fmla="val -63297"/>
              <a:gd name="adj2" fmla="val 64155"/>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ctr" anchorCtr="0" compatLnSpc="1">
            <a:prstTxWarp prst="textNoShape">
              <a:avLst/>
            </a:prstTxWarp>
          </a:bodyPr>
          <a:lstStyle/>
          <a:p>
            <a:pPr algn="ctr"/>
            <a:r>
              <a:rPr lang="en-US" sz="1600" dirty="0">
                <a:solidFill>
                  <a:schemeClr val="tx1"/>
                </a:solidFill>
                <a:latin typeface="Arial" charset="0"/>
                <a:cs typeface="Arial" charset="0"/>
              </a:rPr>
              <a:t>Behind every event is a pattern. We can ANTICIPATE and PREPARE for undesirable emergent </a:t>
            </a:r>
            <a:r>
              <a:rPr lang="en-US" sz="1600" dirty="0" err="1">
                <a:solidFill>
                  <a:schemeClr val="tx1"/>
                </a:solidFill>
                <a:latin typeface="Arial" charset="0"/>
                <a:cs typeface="Arial" charset="0"/>
              </a:rPr>
              <a:t>behaviour</a:t>
            </a:r>
            <a:endParaRPr lang="en-US" sz="1600" dirty="0">
              <a:solidFill>
                <a:schemeClr val="tx1"/>
              </a:solidFill>
              <a:latin typeface="Arial" charset="0"/>
              <a:cs typeface="Arial" charset="0"/>
            </a:endParaRPr>
          </a:p>
        </p:txBody>
      </p:sp>
      <p:sp>
        <p:nvSpPr>
          <p:cNvPr id="11" name="Rounded Rectangular Callout 10">
            <a:extLst>
              <a:ext uri="{FF2B5EF4-FFF2-40B4-BE49-F238E27FC236}">
                <a16:creationId xmlns:a16="http://schemas.microsoft.com/office/drawing/2014/main" id="{3EDD27E2-D96D-4B4D-987A-520FB2F91A29}"/>
              </a:ext>
            </a:extLst>
          </p:cNvPr>
          <p:cNvSpPr/>
          <p:nvPr/>
        </p:nvSpPr>
        <p:spPr bwMode="auto">
          <a:xfrm>
            <a:off x="8394356" y="3683425"/>
            <a:ext cx="2154119" cy="2419780"/>
          </a:xfrm>
          <a:prstGeom prst="wedgeRoundRectCallout">
            <a:avLst>
              <a:gd name="adj1" fmla="val -86229"/>
              <a:gd name="adj2" fmla="val 11072"/>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ctr" anchorCtr="0" compatLnSpc="1">
            <a:prstTxWarp prst="textNoShape">
              <a:avLst/>
            </a:prstTxWarp>
          </a:bodyPr>
          <a:lstStyle/>
          <a:p>
            <a:pPr algn="ctr"/>
            <a:r>
              <a:rPr lang="en-US" sz="1600" dirty="0">
                <a:solidFill>
                  <a:schemeClr val="tx1"/>
                </a:solidFill>
                <a:latin typeface="Arial" charset="0"/>
                <a:cs typeface="Arial" charset="0"/>
              </a:rPr>
              <a:t>Behind every pattern is a structure.</a:t>
            </a:r>
          </a:p>
          <a:p>
            <a:pPr algn="ctr"/>
            <a:r>
              <a:rPr lang="en-US" sz="1600" dirty="0">
                <a:solidFill>
                  <a:schemeClr val="tx1"/>
                </a:solidFill>
                <a:latin typeface="Arial" charset="0"/>
                <a:cs typeface="Arial" charset="0"/>
              </a:rPr>
              <a:t>We can DESIGN to REMOVE the possibility of undesirable emergent </a:t>
            </a:r>
            <a:r>
              <a:rPr lang="en-US" sz="1600" dirty="0" err="1">
                <a:solidFill>
                  <a:schemeClr val="tx1"/>
                </a:solidFill>
                <a:latin typeface="Arial" charset="0"/>
                <a:cs typeface="Arial" charset="0"/>
              </a:rPr>
              <a:t>behaviour</a:t>
            </a:r>
            <a:endParaRPr lang="en-US" sz="1600" dirty="0">
              <a:solidFill>
                <a:schemeClr val="tx1"/>
              </a:solidFill>
              <a:latin typeface="Arial" charset="0"/>
              <a:cs typeface="Arial" charset="0"/>
            </a:endParaRPr>
          </a:p>
        </p:txBody>
      </p:sp>
      <p:sp>
        <p:nvSpPr>
          <p:cNvPr id="12" name="Rounded Rectangular Callout 11">
            <a:extLst>
              <a:ext uri="{FF2B5EF4-FFF2-40B4-BE49-F238E27FC236}">
                <a16:creationId xmlns:a16="http://schemas.microsoft.com/office/drawing/2014/main" id="{24CAAC1C-40FE-8C41-8938-06BADC0DAEBF}"/>
              </a:ext>
            </a:extLst>
          </p:cNvPr>
          <p:cNvSpPr/>
          <p:nvPr/>
        </p:nvSpPr>
        <p:spPr bwMode="auto">
          <a:xfrm>
            <a:off x="8184201" y="721100"/>
            <a:ext cx="1969990" cy="1285122"/>
          </a:xfrm>
          <a:prstGeom prst="wedgeRoundRectCallout">
            <a:avLst>
              <a:gd name="adj1" fmla="val -112804"/>
              <a:gd name="adj2" fmla="val 82418"/>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ctr" anchorCtr="0" compatLnSpc="1">
            <a:prstTxWarp prst="textNoShape">
              <a:avLst/>
            </a:prstTxWarp>
          </a:bodyPr>
          <a:lstStyle/>
          <a:p>
            <a:pPr algn="ctr"/>
            <a:r>
              <a:rPr lang="en-US" sz="1600" dirty="0">
                <a:solidFill>
                  <a:schemeClr val="tx1"/>
                </a:solidFill>
                <a:latin typeface="Arial" charset="0"/>
                <a:cs typeface="Arial" charset="0"/>
              </a:rPr>
              <a:t>We experience and remember events.</a:t>
            </a:r>
          </a:p>
          <a:p>
            <a:pPr algn="ctr"/>
            <a:r>
              <a:rPr lang="en-US" sz="1600" dirty="0">
                <a:solidFill>
                  <a:schemeClr val="tx1"/>
                </a:solidFill>
                <a:latin typeface="Arial" charset="0"/>
                <a:cs typeface="Arial" charset="0"/>
              </a:rPr>
              <a:t>We can REACT to events</a:t>
            </a:r>
          </a:p>
        </p:txBody>
      </p:sp>
    </p:spTree>
    <p:extLst>
      <p:ext uri="{BB962C8B-B14F-4D97-AF65-F5344CB8AC3E}">
        <p14:creationId xmlns:p14="http://schemas.microsoft.com/office/powerpoint/2010/main" val="3016930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28163" y="168328"/>
            <a:ext cx="11935674" cy="734737"/>
          </a:xfrm>
        </p:spPr>
        <p:txBody>
          <a:bodyPr>
            <a:normAutofit/>
          </a:bodyPr>
          <a:lstStyle/>
          <a:p>
            <a:r>
              <a:rPr lang="en-US" dirty="0"/>
              <a:t>Change the Structure – the Systems Intervention</a:t>
            </a:r>
          </a:p>
        </p:txBody>
      </p:sp>
      <p:sp>
        <p:nvSpPr>
          <p:cNvPr id="30" name="Content Placeholder 29"/>
          <p:cNvSpPr>
            <a:spLocks noGrp="1"/>
          </p:cNvSpPr>
          <p:nvPr>
            <p:ph sz="half" idx="4294967295"/>
          </p:nvPr>
        </p:nvSpPr>
        <p:spPr>
          <a:xfrm>
            <a:off x="5789963" y="1386917"/>
            <a:ext cx="6031787" cy="4121517"/>
          </a:xfrm>
        </p:spPr>
        <p:style>
          <a:lnRef idx="1">
            <a:schemeClr val="accent5"/>
          </a:lnRef>
          <a:fillRef idx="2">
            <a:schemeClr val="accent5"/>
          </a:fillRef>
          <a:effectRef idx="1">
            <a:schemeClr val="accent5"/>
          </a:effectRef>
          <a:fontRef idx="minor">
            <a:schemeClr val="dk1"/>
          </a:fontRef>
        </p:style>
        <p:txBody>
          <a:bodyPr>
            <a:normAutofit/>
          </a:bodyPr>
          <a:lstStyle/>
          <a:p>
            <a:r>
              <a:rPr lang="en-US" b="0" dirty="0"/>
              <a:t>What could we do to reduce or remove this accident hot spot?</a:t>
            </a:r>
          </a:p>
        </p:txBody>
      </p:sp>
      <p:sp>
        <p:nvSpPr>
          <p:cNvPr id="8" name="Arc 7"/>
          <p:cNvSpPr/>
          <p:nvPr/>
        </p:nvSpPr>
        <p:spPr bwMode="auto">
          <a:xfrm rot="5400000">
            <a:off x="3507868" y="2632758"/>
            <a:ext cx="531751" cy="396044"/>
          </a:xfrm>
          <a:prstGeom prst="arc">
            <a:avLst/>
          </a:prstGeom>
          <a:noFill/>
          <a:ln w="9525" cap="flat" cmpd="sng" algn="ctr">
            <a:solidFill>
              <a:schemeClr val="tx1"/>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cxnSp>
        <p:nvCxnSpPr>
          <p:cNvPr id="10" name="Straight Connector 9"/>
          <p:cNvCxnSpPr>
            <a:stCxn id="8" idx="2"/>
          </p:cNvCxnSpPr>
          <p:nvPr/>
        </p:nvCxnSpPr>
        <p:spPr bwMode="auto">
          <a:xfrm flipH="1">
            <a:off x="2423595" y="3096655"/>
            <a:ext cx="1350150"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1" name="Straight Connector 10"/>
          <p:cNvCxnSpPr>
            <a:endCxn id="8" idx="0"/>
          </p:cNvCxnSpPr>
          <p:nvPr/>
        </p:nvCxnSpPr>
        <p:spPr bwMode="auto">
          <a:xfrm>
            <a:off x="3971764" y="1866982"/>
            <a:ext cx="0" cy="963799"/>
          </a:xfrm>
          <a:prstGeom prst="line">
            <a:avLst/>
          </a:prstGeom>
          <a:solidFill>
            <a:schemeClr val="accent1"/>
          </a:solidFill>
          <a:ln w="9525" cap="flat" cmpd="sng" algn="ctr">
            <a:solidFill>
              <a:schemeClr val="tx1"/>
            </a:solidFill>
            <a:prstDash val="solid"/>
            <a:round/>
            <a:headEnd type="none" w="med" len="med"/>
            <a:tailEnd type="none" w="med" len="med"/>
          </a:ln>
          <a:effectLst/>
        </p:spPr>
      </p:cxnSp>
      <p:grpSp>
        <p:nvGrpSpPr>
          <p:cNvPr id="17" name="Group 16"/>
          <p:cNvGrpSpPr/>
          <p:nvPr/>
        </p:nvGrpSpPr>
        <p:grpSpPr>
          <a:xfrm flipV="1">
            <a:off x="2423592" y="3429001"/>
            <a:ext cx="1548172" cy="1229675"/>
            <a:chOff x="1051992" y="1889212"/>
            <a:chExt cx="1548172" cy="1332148"/>
          </a:xfrm>
        </p:grpSpPr>
        <p:sp>
          <p:nvSpPr>
            <p:cNvPr id="14" name="Arc 13"/>
            <p:cNvSpPr/>
            <p:nvPr/>
          </p:nvSpPr>
          <p:spPr bwMode="auto">
            <a:xfrm rot="5400000">
              <a:off x="2114110" y="2735306"/>
              <a:ext cx="576064" cy="396044"/>
            </a:xfrm>
            <a:prstGeom prst="arc">
              <a:avLst/>
            </a:prstGeom>
            <a:noFill/>
            <a:ln w="9525" cap="flat" cmpd="sng" algn="ctr">
              <a:solidFill>
                <a:schemeClr val="tx1"/>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cxnSp>
          <p:nvCxnSpPr>
            <p:cNvPr id="15" name="Straight Connector 14"/>
            <p:cNvCxnSpPr>
              <a:stCxn id="14" idx="2"/>
            </p:cNvCxnSpPr>
            <p:nvPr/>
          </p:nvCxnSpPr>
          <p:spPr bwMode="auto">
            <a:xfrm flipH="1">
              <a:off x="1051992" y="3221360"/>
              <a:ext cx="1350150"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6" name="Straight Connector 15"/>
            <p:cNvCxnSpPr>
              <a:endCxn id="14" idx="0"/>
            </p:cNvCxnSpPr>
            <p:nvPr/>
          </p:nvCxnSpPr>
          <p:spPr bwMode="auto">
            <a:xfrm>
              <a:off x="2600164" y="1889212"/>
              <a:ext cx="0" cy="1044116"/>
            </a:xfrm>
            <a:prstGeom prst="line">
              <a:avLst/>
            </a:prstGeom>
            <a:solidFill>
              <a:schemeClr val="accent1"/>
            </a:solidFill>
            <a:ln w="9525" cap="flat" cmpd="sng" algn="ctr">
              <a:solidFill>
                <a:schemeClr val="tx1"/>
              </a:solidFill>
              <a:prstDash val="solid"/>
              <a:round/>
              <a:headEnd type="none" w="med" len="med"/>
              <a:tailEnd type="none" w="med" len="med"/>
            </a:ln>
            <a:effectLst/>
          </p:spPr>
        </p:cxnSp>
      </p:grpSp>
      <p:cxnSp>
        <p:nvCxnSpPr>
          <p:cNvPr id="19" name="Straight Connector 18"/>
          <p:cNvCxnSpPr/>
          <p:nvPr/>
        </p:nvCxnSpPr>
        <p:spPr bwMode="auto">
          <a:xfrm>
            <a:off x="5015880" y="1866981"/>
            <a:ext cx="36004" cy="2791695"/>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20" name="Rounded Rectangular Callout 19"/>
          <p:cNvSpPr/>
          <p:nvPr/>
        </p:nvSpPr>
        <p:spPr bwMode="auto">
          <a:xfrm>
            <a:off x="2027554" y="4193393"/>
            <a:ext cx="1224136" cy="764393"/>
          </a:xfrm>
          <a:prstGeom prst="wedgeRoundRectCallout">
            <a:avLst>
              <a:gd name="adj1" fmla="val 11747"/>
              <a:gd name="adj2" fmla="val -164387"/>
              <a:gd name="adj3" fmla="val 16667"/>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vert="horz" wrap="square" lIns="84406" tIns="42203" rIns="84406" bIns="42203" numCol="1" rtlCol="0" anchor="ctr" anchorCtr="0" compatLnSpc="1">
            <a:prstTxWarp prst="textNoShape">
              <a:avLst/>
            </a:prstTxWarp>
          </a:bodyPr>
          <a:lstStyle/>
          <a:p>
            <a:pPr algn="ctr" defTabSz="844083"/>
            <a:r>
              <a:rPr lang="en-US" sz="1477" dirty="0">
                <a:solidFill>
                  <a:schemeClr val="tx1"/>
                </a:solidFill>
                <a:latin typeface="Arial" charset="0"/>
                <a:cs typeface="Arial" charset="0"/>
              </a:rPr>
              <a:t>Side road speed limit 30</a:t>
            </a:r>
          </a:p>
        </p:txBody>
      </p:sp>
      <p:sp>
        <p:nvSpPr>
          <p:cNvPr id="21" name="Rounded Rectangular Callout 20"/>
          <p:cNvSpPr/>
          <p:nvPr/>
        </p:nvSpPr>
        <p:spPr bwMode="auto">
          <a:xfrm>
            <a:off x="2351590" y="1966685"/>
            <a:ext cx="1224136" cy="764393"/>
          </a:xfrm>
          <a:prstGeom prst="wedgeRoundRectCallout">
            <a:avLst>
              <a:gd name="adj1" fmla="val 117202"/>
              <a:gd name="adj2" fmla="val -12284"/>
              <a:gd name="adj3" fmla="val 16667"/>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vert="horz" wrap="square" lIns="84406" tIns="42203" rIns="84406" bIns="42203" numCol="1" rtlCol="0" anchor="ctr" anchorCtr="0" compatLnSpc="1">
            <a:prstTxWarp prst="textNoShape">
              <a:avLst/>
            </a:prstTxWarp>
          </a:bodyPr>
          <a:lstStyle/>
          <a:p>
            <a:pPr algn="ctr" defTabSz="844083"/>
            <a:r>
              <a:rPr lang="en-US" sz="1477" dirty="0">
                <a:solidFill>
                  <a:schemeClr val="tx1"/>
                </a:solidFill>
                <a:latin typeface="Arial" charset="0"/>
                <a:cs typeface="Arial" charset="0"/>
              </a:rPr>
              <a:t>Main road speed limit 60</a:t>
            </a:r>
          </a:p>
        </p:txBody>
      </p:sp>
      <p:grpSp>
        <p:nvGrpSpPr>
          <p:cNvPr id="26" name="Group 25"/>
          <p:cNvGrpSpPr/>
          <p:nvPr/>
        </p:nvGrpSpPr>
        <p:grpSpPr>
          <a:xfrm>
            <a:off x="4331804" y="3229594"/>
            <a:ext cx="252028" cy="232641"/>
            <a:chOff x="7668344" y="5337212"/>
            <a:chExt cx="252028" cy="252028"/>
          </a:xfrm>
        </p:grpSpPr>
        <p:sp>
          <p:nvSpPr>
            <p:cNvPr id="22" name="Oval 21"/>
            <p:cNvSpPr/>
            <p:nvPr/>
          </p:nvSpPr>
          <p:spPr bwMode="auto">
            <a:xfrm>
              <a:off x="7704348" y="5337212"/>
              <a:ext cx="108012" cy="108012"/>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sp>
          <p:nvSpPr>
            <p:cNvPr id="23" name="Oval 22"/>
            <p:cNvSpPr/>
            <p:nvPr/>
          </p:nvSpPr>
          <p:spPr bwMode="auto">
            <a:xfrm>
              <a:off x="7668344" y="5445224"/>
              <a:ext cx="108012" cy="108012"/>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sp>
          <p:nvSpPr>
            <p:cNvPr id="24" name="Oval 23"/>
            <p:cNvSpPr/>
            <p:nvPr/>
          </p:nvSpPr>
          <p:spPr bwMode="auto">
            <a:xfrm>
              <a:off x="7812360" y="5409220"/>
              <a:ext cx="108012" cy="108012"/>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sp>
          <p:nvSpPr>
            <p:cNvPr id="25" name="Oval 24"/>
            <p:cNvSpPr/>
            <p:nvPr/>
          </p:nvSpPr>
          <p:spPr bwMode="auto">
            <a:xfrm>
              <a:off x="7776356" y="5481228"/>
              <a:ext cx="108012" cy="108012"/>
            </a:xfrm>
            <a:prstGeom prst="ellipse">
              <a:avLst/>
            </a:prstGeom>
            <a:solidFill>
              <a:srgbClr val="FF0000"/>
            </a:solidFill>
            <a:ln w="9525" cap="flat" cmpd="sng" algn="ctr">
              <a:solidFill>
                <a:srgbClr val="990000"/>
              </a:solidFill>
              <a:prstDash val="solid"/>
              <a:round/>
              <a:headEnd type="none" w="med" len="med"/>
              <a:tailEnd type="none" w="med" len="med"/>
            </a:ln>
            <a:effectLst/>
          </p:spPr>
          <p:txBody>
            <a:bodyPr vert="horz" wrap="none" lIns="84406" tIns="42203" rIns="84406" bIns="42203" numCol="1" rtlCol="0" anchor="ctr" anchorCtr="0" compatLnSpc="1">
              <a:prstTxWarp prst="textNoShape">
                <a:avLst/>
              </a:prstTxWarp>
            </a:bodyPr>
            <a:lstStyle/>
            <a:p>
              <a:pPr algn="ctr" defTabSz="844083"/>
              <a:endParaRPr lang="en-US" sz="1846">
                <a:latin typeface="Arial" charset="0"/>
                <a:cs typeface="Arial" charset="0"/>
              </a:endParaRPr>
            </a:p>
          </p:txBody>
        </p:sp>
      </p:grpSp>
      <p:sp>
        <p:nvSpPr>
          <p:cNvPr id="28" name="Rounded Rectangular Callout 27"/>
          <p:cNvSpPr/>
          <p:nvPr/>
        </p:nvSpPr>
        <p:spPr bwMode="auto">
          <a:xfrm>
            <a:off x="4259796" y="5157193"/>
            <a:ext cx="1044116" cy="498517"/>
          </a:xfrm>
          <a:prstGeom prst="wedgeRoundRectCallout">
            <a:avLst>
              <a:gd name="adj1" fmla="val -30341"/>
              <a:gd name="adj2" fmla="val -394010"/>
              <a:gd name="adj3" fmla="val 16667"/>
            </a:avLst>
          </a:prstGeom>
          <a:solidFill>
            <a:srgbClr val="FF0000"/>
          </a:solidFill>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84406" tIns="42203" rIns="84406" bIns="42203" numCol="1" rtlCol="0" anchor="ctr" anchorCtr="0" compatLnSpc="1">
            <a:prstTxWarp prst="textNoShape">
              <a:avLst/>
            </a:prstTxWarp>
          </a:bodyPr>
          <a:lstStyle/>
          <a:p>
            <a:pPr algn="ctr" defTabSz="844083"/>
            <a:r>
              <a:rPr lang="en-US" sz="1292" dirty="0">
                <a:solidFill>
                  <a:schemeClr val="bg1"/>
                </a:solidFill>
                <a:latin typeface="Arial" charset="0"/>
                <a:cs typeface="Arial" charset="0"/>
              </a:rPr>
              <a:t>Accident hot spot</a:t>
            </a:r>
          </a:p>
        </p:txBody>
      </p:sp>
      <p:sp>
        <p:nvSpPr>
          <p:cNvPr id="31" name="Rectangle 30"/>
          <p:cNvSpPr/>
          <p:nvPr/>
        </p:nvSpPr>
        <p:spPr>
          <a:xfrm>
            <a:off x="5797614" y="5706494"/>
            <a:ext cx="6144671" cy="92333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dirty="0"/>
              <a:t>Reacting to events and patterns can make a difference but the real differences come with changes in the structure of the system</a:t>
            </a:r>
          </a:p>
        </p:txBody>
      </p:sp>
    </p:spTree>
    <p:extLst>
      <p:ext uri="{BB962C8B-B14F-4D97-AF65-F5344CB8AC3E}">
        <p14:creationId xmlns:p14="http://schemas.microsoft.com/office/powerpoint/2010/main" val="88845453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73FD6EF-A088-4245-BDD5-D7C510927B82}"/>
              </a:ext>
            </a:extLst>
          </p:cNvPr>
          <p:cNvSpPr>
            <a:spLocks noGrp="1"/>
          </p:cNvSpPr>
          <p:nvPr>
            <p:ph type="sldNum" sz="quarter" idx="15"/>
          </p:nvPr>
        </p:nvSpPr>
        <p:spPr/>
        <p:txBody>
          <a:bodyPr/>
          <a:lstStyle/>
          <a:p>
            <a:fld id="{C22618A1-DFED-413B-BF04-637AA2483EFF}" type="slidenum">
              <a:rPr lang="en-GB" smtClean="0"/>
              <a:pPr/>
              <a:t>81</a:t>
            </a:fld>
            <a:endParaRPr lang="en-GB" dirty="0"/>
          </a:p>
        </p:txBody>
      </p:sp>
      <p:sp>
        <p:nvSpPr>
          <p:cNvPr id="887811" name="Rectangle 3"/>
          <p:cNvSpPr>
            <a:spLocks noGrp="1" noChangeArrowheads="1"/>
          </p:cNvSpPr>
          <p:nvPr>
            <p:ph sz="quarter" idx="16"/>
          </p:nvPr>
        </p:nvSpPr>
        <p:spPr>
          <a:xfrm>
            <a:off x="6835724" y="1449996"/>
            <a:ext cx="5073510" cy="3958007"/>
          </a:xfrm>
        </p:spPr>
        <p:txBody>
          <a:bodyPr>
            <a:normAutofit fontScale="92500" lnSpcReduction="20000"/>
          </a:bodyPr>
          <a:lstStyle/>
          <a:p>
            <a:r>
              <a:rPr lang="en-GB" sz="2600" dirty="0"/>
              <a:t>Same people who did the “Helium” tube exercise</a:t>
            </a:r>
          </a:p>
          <a:p>
            <a:r>
              <a:rPr lang="en-GB" sz="2600" dirty="0"/>
              <a:t>Organize yourselves into two equal groups</a:t>
            </a:r>
          </a:p>
          <a:p>
            <a:r>
              <a:rPr lang="en-GB" sz="2600" dirty="0"/>
              <a:t>Each group should form a “star” with their fingers touching</a:t>
            </a:r>
          </a:p>
          <a:p>
            <a:r>
              <a:rPr lang="en-GB" sz="2600" dirty="0"/>
              <a:t>Keeping the finger in constant contact with the underside of the tube lower it to the ground </a:t>
            </a:r>
          </a:p>
          <a:p>
            <a:endParaRPr lang="en-GB" sz="2600" dirty="0"/>
          </a:p>
          <a:p>
            <a:r>
              <a:rPr lang="en-GB" sz="2600" dirty="0"/>
              <a:t>Time 2 minutes</a:t>
            </a:r>
          </a:p>
          <a:p>
            <a:endParaRPr lang="en-GB" dirty="0"/>
          </a:p>
          <a:p>
            <a:endParaRPr lang="en-GB" dirty="0"/>
          </a:p>
        </p:txBody>
      </p:sp>
      <p:sp>
        <p:nvSpPr>
          <p:cNvPr id="887810" name="Rectangle 2"/>
          <p:cNvSpPr>
            <a:spLocks noGrp="1" noChangeArrowheads="1"/>
          </p:cNvSpPr>
          <p:nvPr>
            <p:ph type="title"/>
          </p:nvPr>
        </p:nvSpPr>
        <p:spPr/>
        <p:txBody>
          <a:bodyPr/>
          <a:lstStyle/>
          <a:p>
            <a:r>
              <a:rPr lang="en-GB"/>
              <a:t>Exercise</a:t>
            </a:r>
            <a:endParaRPr lang="en-GB" dirty="0"/>
          </a:p>
        </p:txBody>
      </p:sp>
      <p:sp>
        <p:nvSpPr>
          <p:cNvPr id="887860" name="Line 52"/>
          <p:cNvSpPr>
            <a:spLocks noChangeShapeType="1"/>
          </p:cNvSpPr>
          <p:nvPr/>
        </p:nvSpPr>
        <p:spPr bwMode="auto">
          <a:xfrm>
            <a:off x="2999657" y="2498435"/>
            <a:ext cx="1944216" cy="2625522"/>
          </a:xfrm>
          <a:prstGeom prst="line">
            <a:avLst/>
          </a:prstGeom>
          <a:noFill/>
          <a:ln w="57150">
            <a:solidFill>
              <a:schemeClr val="tx1"/>
            </a:solidFill>
            <a:round/>
            <a:headEnd/>
            <a:tailEnd/>
          </a:ln>
          <a:effectLst/>
        </p:spPr>
        <p:txBody>
          <a:bodyPr/>
          <a:lstStyle/>
          <a:p>
            <a:endParaRPr lang="en-GB" sz="1477" dirty="0"/>
          </a:p>
        </p:txBody>
      </p:sp>
      <p:pic>
        <p:nvPicPr>
          <p:cNvPr id="10" name="Picture 9"/>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071664" y="1933450"/>
            <a:ext cx="1332148" cy="1829341"/>
          </a:xfrm>
          <a:prstGeom prst="rect">
            <a:avLst/>
          </a:prstGeom>
        </p:spPr>
      </p:pic>
      <p:pic>
        <p:nvPicPr>
          <p:cNvPr id="54" name="Picture 53"/>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631506" y="1933450"/>
            <a:ext cx="1440160" cy="1829341"/>
          </a:xfrm>
          <a:prstGeom prst="rect">
            <a:avLst/>
          </a:prstGeom>
        </p:spPr>
      </p:pic>
      <p:pic>
        <p:nvPicPr>
          <p:cNvPr id="55" name="Picture 54"/>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H="1">
            <a:off x="2279578" y="1900216"/>
            <a:ext cx="792088" cy="1829341"/>
          </a:xfrm>
          <a:prstGeom prst="rect">
            <a:avLst/>
          </a:prstGeom>
        </p:spPr>
      </p:pic>
      <p:pic>
        <p:nvPicPr>
          <p:cNvPr id="56" name="Picture 55"/>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3071664" y="1933450"/>
            <a:ext cx="855712" cy="1829341"/>
          </a:xfrm>
          <a:prstGeom prst="rect">
            <a:avLst/>
          </a:prstGeom>
        </p:spPr>
      </p:pic>
      <p:pic>
        <p:nvPicPr>
          <p:cNvPr id="57" name="Picture 5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799856" y="4160159"/>
            <a:ext cx="1332148" cy="1829341"/>
          </a:xfrm>
          <a:prstGeom prst="rect">
            <a:avLst/>
          </a:prstGeom>
        </p:spPr>
      </p:pic>
      <p:pic>
        <p:nvPicPr>
          <p:cNvPr id="58" name="Picture 57"/>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3359698" y="4160159"/>
            <a:ext cx="1440160" cy="1829341"/>
          </a:xfrm>
          <a:prstGeom prst="rect">
            <a:avLst/>
          </a:prstGeom>
        </p:spPr>
      </p:pic>
      <p:pic>
        <p:nvPicPr>
          <p:cNvPr id="59" name="Picture 58"/>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flipH="1">
            <a:off x="4007770" y="4126925"/>
            <a:ext cx="792088" cy="1829341"/>
          </a:xfrm>
          <a:prstGeom prst="rect">
            <a:avLst/>
          </a:prstGeom>
        </p:spPr>
      </p:pic>
      <p:pic>
        <p:nvPicPr>
          <p:cNvPr id="60" name="Picture 59"/>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4799856" y="4160159"/>
            <a:ext cx="855712" cy="1829341"/>
          </a:xfrm>
          <a:prstGeom prst="rect">
            <a:avLst/>
          </a:prstGeom>
        </p:spPr>
      </p:pic>
    </p:spTree>
    <p:extLst>
      <p:ext uri="{BB962C8B-B14F-4D97-AF65-F5344CB8AC3E}">
        <p14:creationId xmlns:p14="http://schemas.microsoft.com/office/powerpoint/2010/main" val="159421902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5B5001F5-E7B9-4741-B997-DC6E1D931256}" type="slidenum">
              <a:rPr lang="en-US" smtClean="0"/>
              <a:pPr/>
              <a:t>82</a:t>
            </a:fld>
            <a:endParaRPr lang="en-US" dirty="0"/>
          </a:p>
        </p:txBody>
      </p:sp>
      <p:sp>
        <p:nvSpPr>
          <p:cNvPr id="6" name="Title 5"/>
          <p:cNvSpPr>
            <a:spLocks noGrp="1"/>
          </p:cNvSpPr>
          <p:nvPr>
            <p:ph type="title"/>
          </p:nvPr>
        </p:nvSpPr>
        <p:spPr>
          <a:xfrm>
            <a:off x="222183" y="314435"/>
            <a:ext cx="10990300" cy="424732"/>
          </a:xfrm>
        </p:spPr>
        <p:txBody>
          <a:bodyPr/>
          <a:lstStyle/>
          <a:p>
            <a:r>
              <a:rPr lang="en-GB" dirty="0"/>
              <a:t>Summary: Structure</a:t>
            </a:r>
          </a:p>
        </p:txBody>
      </p:sp>
      <p:sp>
        <p:nvSpPr>
          <p:cNvPr id="7" name="Content Placeholder 6"/>
          <p:cNvSpPr>
            <a:spLocks noGrp="1"/>
          </p:cNvSpPr>
          <p:nvPr>
            <p:ph idx="1"/>
          </p:nvPr>
        </p:nvSpPr>
        <p:spPr>
          <a:xfrm>
            <a:off x="1955446" y="1747274"/>
            <a:ext cx="8281108" cy="2036512"/>
          </a:xfrm>
        </p:spPr>
        <p:txBody>
          <a:bodyPr>
            <a:normAutofit/>
          </a:bodyPr>
          <a:lstStyle/>
          <a:p>
            <a:pPr marL="342900" indent="-342900"/>
            <a:r>
              <a:rPr lang="en-GB" sz="2400" dirty="0"/>
              <a:t>The behaviour we observe in any system is a consequence of its structure or architecture</a:t>
            </a:r>
          </a:p>
          <a:p>
            <a:pPr marL="342900" indent="-342900"/>
            <a:r>
              <a:rPr lang="en-GB" sz="2400" dirty="0"/>
              <a:t>Changing a component in a system often has least effect,  radical change in system performance can only be achieved through a change in structure.</a:t>
            </a:r>
          </a:p>
          <a:p>
            <a:pPr marL="342900" indent="-342900"/>
            <a:endParaRPr lang="en-GB" sz="2400" dirty="0"/>
          </a:p>
          <a:p>
            <a:pPr marL="342900" indent="-342900"/>
            <a:endParaRPr lang="en-GB" sz="2000" dirty="0"/>
          </a:p>
        </p:txBody>
      </p:sp>
      <p:sp>
        <p:nvSpPr>
          <p:cNvPr id="9" name="Rectangle 8">
            <a:extLst>
              <a:ext uri="{FF2B5EF4-FFF2-40B4-BE49-F238E27FC236}">
                <a16:creationId xmlns:a16="http://schemas.microsoft.com/office/drawing/2014/main" id="{881FFFE4-CE1D-2A41-A303-04D7B8B7592D}"/>
              </a:ext>
            </a:extLst>
          </p:cNvPr>
          <p:cNvSpPr/>
          <p:nvPr/>
        </p:nvSpPr>
        <p:spPr>
          <a:xfrm>
            <a:off x="2126255" y="4092470"/>
            <a:ext cx="8361803" cy="830997"/>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r>
              <a:rPr lang="en-GB" sz="2400" dirty="0">
                <a:solidFill>
                  <a:schemeClr val="bg1"/>
                </a:solidFill>
              </a:rPr>
              <a:t>Non Systems Thinkers focus on events. Systems Thinkers look for patterns and structures.</a:t>
            </a:r>
          </a:p>
        </p:txBody>
      </p:sp>
    </p:spTree>
    <p:extLst>
      <p:ext uri="{BB962C8B-B14F-4D97-AF65-F5344CB8AC3E}">
        <p14:creationId xmlns:p14="http://schemas.microsoft.com/office/powerpoint/2010/main" val="42160889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4" name="Rectangle 4"/>
          <p:cNvSpPr>
            <a:spLocks noGrp="1" noChangeArrowheads="1"/>
          </p:cNvSpPr>
          <p:nvPr>
            <p:ph type="title"/>
          </p:nvPr>
        </p:nvSpPr>
        <p:spPr>
          <a:xfrm>
            <a:off x="178708" y="154401"/>
            <a:ext cx="10058400" cy="771016"/>
          </a:xfrm>
        </p:spPr>
        <p:txBody>
          <a:bodyPr>
            <a:normAutofit fontScale="90000"/>
          </a:bodyPr>
          <a:lstStyle/>
          <a:p>
            <a:br>
              <a:rPr lang="en-GB" sz="1800" dirty="0"/>
            </a:br>
            <a:r>
              <a:rPr lang="en-GB" dirty="0"/>
              <a:t>Variation</a:t>
            </a:r>
          </a:p>
        </p:txBody>
      </p:sp>
      <p:sp>
        <p:nvSpPr>
          <p:cNvPr id="61445" name="Rectangle 5"/>
          <p:cNvSpPr>
            <a:spLocks noGrp="1" noChangeArrowheads="1"/>
          </p:cNvSpPr>
          <p:nvPr>
            <p:ph idx="1"/>
          </p:nvPr>
        </p:nvSpPr>
        <p:spPr>
          <a:xfrm>
            <a:off x="738130" y="1090914"/>
            <a:ext cx="11138053" cy="5475139"/>
          </a:xfrm>
        </p:spPr>
        <p:txBody>
          <a:bodyPr>
            <a:normAutofit/>
          </a:bodyPr>
          <a:lstStyle/>
          <a:p>
            <a:pPr>
              <a:lnSpc>
                <a:spcPct val="120000"/>
              </a:lnSpc>
              <a:spcBef>
                <a:spcPts val="0"/>
              </a:spcBef>
              <a:buFont typeface="Arial"/>
              <a:buChar char="•"/>
            </a:pPr>
            <a:r>
              <a:rPr lang="en-GB" sz="1800" dirty="0"/>
              <a:t>Variation is ubiquitous, System inputs, System activities and therefore System outputs will vary</a:t>
            </a:r>
          </a:p>
          <a:p>
            <a:pPr>
              <a:lnSpc>
                <a:spcPct val="120000"/>
              </a:lnSpc>
              <a:spcBef>
                <a:spcPts val="0"/>
              </a:spcBef>
              <a:buFont typeface="Arial"/>
              <a:buChar char="•"/>
            </a:pPr>
            <a:r>
              <a:rPr lang="en-GB" sz="1800" dirty="0"/>
              <a:t>On one level we take it for granted because it’s always there, but when it becomes greater than our expectations: </a:t>
            </a:r>
          </a:p>
          <a:p>
            <a:pPr marL="550863" lvl="1">
              <a:lnSpc>
                <a:spcPct val="120000"/>
              </a:lnSpc>
              <a:spcBef>
                <a:spcPts val="0"/>
              </a:spcBef>
              <a:buFont typeface="Arial"/>
              <a:buChar char="•"/>
            </a:pPr>
            <a:r>
              <a:rPr lang="en-GB" dirty="0"/>
              <a:t>people only complain (are dissatisfied) when they believe the product or service they have received differs from their expectations </a:t>
            </a:r>
          </a:p>
          <a:p>
            <a:pPr marL="550863" lvl="1">
              <a:lnSpc>
                <a:spcPct val="120000"/>
              </a:lnSpc>
              <a:spcBef>
                <a:spcPts val="0"/>
              </a:spcBef>
              <a:buFont typeface="Arial"/>
              <a:buChar char="•"/>
            </a:pPr>
            <a:r>
              <a:rPr lang="en-GB" dirty="0"/>
              <a:t>In other words, people only complain because they experience variation</a:t>
            </a:r>
          </a:p>
          <a:p>
            <a:pPr>
              <a:lnSpc>
                <a:spcPct val="120000"/>
              </a:lnSpc>
              <a:spcBef>
                <a:spcPts val="0"/>
              </a:spcBef>
              <a:buFont typeface="Arial"/>
              <a:buChar char="•"/>
            </a:pPr>
            <a:r>
              <a:rPr lang="en-GB" sz="1800" dirty="0"/>
              <a:t>Variation is the difference between the desired and the actual. Systems Thinking recognises that this can occur anywhere in the organization</a:t>
            </a:r>
          </a:p>
          <a:p>
            <a:pPr lvl="2">
              <a:lnSpc>
                <a:spcPct val="120000"/>
              </a:lnSpc>
              <a:spcBef>
                <a:spcPts val="0"/>
              </a:spcBef>
            </a:pPr>
            <a:r>
              <a:rPr lang="en-GB" sz="1600" dirty="0"/>
              <a:t>The component is bigger or smaller than the target value</a:t>
            </a:r>
          </a:p>
          <a:p>
            <a:pPr lvl="2">
              <a:lnSpc>
                <a:spcPct val="120000"/>
              </a:lnSpc>
              <a:spcBef>
                <a:spcPts val="0"/>
              </a:spcBef>
            </a:pPr>
            <a:r>
              <a:rPr lang="en-GB" sz="1600" dirty="0"/>
              <a:t>Raw Materials vary batch to batch</a:t>
            </a:r>
          </a:p>
          <a:p>
            <a:pPr lvl="2">
              <a:lnSpc>
                <a:spcPct val="120000"/>
              </a:lnSpc>
              <a:spcBef>
                <a:spcPts val="0"/>
              </a:spcBef>
            </a:pPr>
            <a:r>
              <a:rPr lang="en-GB" sz="1600" dirty="0"/>
              <a:t>The meeting is an hour longer than planned</a:t>
            </a:r>
          </a:p>
          <a:p>
            <a:pPr lvl="2">
              <a:lnSpc>
                <a:spcPct val="120000"/>
              </a:lnSpc>
              <a:spcBef>
                <a:spcPts val="0"/>
              </a:spcBef>
            </a:pPr>
            <a:r>
              <a:rPr lang="en-GB" sz="1600" dirty="0"/>
              <a:t>The item is not delivered on time</a:t>
            </a:r>
          </a:p>
          <a:p>
            <a:pPr lvl="2">
              <a:lnSpc>
                <a:spcPct val="120000"/>
              </a:lnSpc>
              <a:spcBef>
                <a:spcPts val="0"/>
              </a:spcBef>
            </a:pPr>
            <a:r>
              <a:rPr lang="en-GB" sz="1600" dirty="0"/>
              <a:t>The equipment breaks-down</a:t>
            </a:r>
          </a:p>
          <a:p>
            <a:pPr lvl="2">
              <a:lnSpc>
                <a:spcPct val="120000"/>
              </a:lnSpc>
              <a:spcBef>
                <a:spcPts val="0"/>
              </a:spcBef>
            </a:pPr>
            <a:r>
              <a:rPr lang="en-GB" sz="1600" dirty="0"/>
              <a:t>The time to process a request/order/paperwork is longer than planned</a:t>
            </a:r>
          </a:p>
          <a:p>
            <a:pPr>
              <a:lnSpc>
                <a:spcPct val="120000"/>
              </a:lnSpc>
              <a:spcBef>
                <a:spcPts val="0"/>
              </a:spcBef>
              <a:buFont typeface="Arial"/>
              <a:buChar char="•"/>
            </a:pPr>
            <a:r>
              <a:rPr lang="en-GB" sz="1800" dirty="0"/>
              <a:t>Variation is often described in terms of Quality but it can have other effects – it can mask a pattern such that it is not recognised or lead to the “recognition” of pattern where there is none</a:t>
            </a:r>
          </a:p>
        </p:txBody>
      </p:sp>
      <p:sp>
        <p:nvSpPr>
          <p:cNvPr id="2" name="Slide Number Placeholder 1"/>
          <p:cNvSpPr>
            <a:spLocks noGrp="1"/>
          </p:cNvSpPr>
          <p:nvPr>
            <p:ph type="sldNum" sz="quarter" idx="12"/>
          </p:nvPr>
        </p:nvSpPr>
        <p:spPr/>
        <p:txBody>
          <a:bodyPr/>
          <a:lstStyle/>
          <a:p>
            <a:fld id="{C22618A1-DFED-413B-BF04-637AA2483EFF}" type="slidenum">
              <a:rPr lang="en-GB" smtClean="0"/>
              <a:pPr/>
              <a:t>83</a:t>
            </a:fld>
            <a:endParaRPr lang="en-GB" dirty="0"/>
          </a:p>
        </p:txBody>
      </p:sp>
    </p:spTree>
    <p:extLst>
      <p:ext uri="{BB962C8B-B14F-4D97-AF65-F5344CB8AC3E}">
        <p14:creationId xmlns:p14="http://schemas.microsoft.com/office/powerpoint/2010/main" val="167354391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4627" y="286603"/>
            <a:ext cx="10058400" cy="561221"/>
          </a:xfrm>
        </p:spPr>
        <p:txBody>
          <a:bodyPr>
            <a:normAutofit fontScale="90000"/>
          </a:bodyPr>
          <a:lstStyle/>
          <a:p>
            <a:r>
              <a:rPr lang="en-US" dirty="0"/>
              <a:t>Example: Going to Work</a:t>
            </a:r>
          </a:p>
        </p:txBody>
      </p:sp>
      <p:pic>
        <p:nvPicPr>
          <p:cNvPr id="6" name="Picture 5"/>
          <p:cNvPicPr/>
          <p:nvPr/>
        </p:nvPicPr>
        <p:blipFill>
          <a:blip r:embed="rId2">
            <a:extLst>
              <a:ext uri="{28A0092B-C50C-407E-A947-70E740481C1C}">
                <a14:useLocalDpi xmlns:a14="http://schemas.microsoft.com/office/drawing/2010/main"/>
              </a:ext>
            </a:extLst>
          </a:blip>
          <a:srcRect/>
          <a:stretch>
            <a:fillRect/>
          </a:stretch>
        </p:blipFill>
        <p:spPr bwMode="auto">
          <a:xfrm>
            <a:off x="2153687" y="1613438"/>
            <a:ext cx="5731853" cy="3274199"/>
          </a:xfrm>
          <a:prstGeom prst="rect">
            <a:avLst/>
          </a:prstGeom>
          <a:noFill/>
        </p:spPr>
      </p:pic>
      <p:sp>
        <p:nvSpPr>
          <p:cNvPr id="7" name="TextBox 6"/>
          <p:cNvSpPr txBox="1"/>
          <p:nvPr/>
        </p:nvSpPr>
        <p:spPr>
          <a:xfrm>
            <a:off x="8334569" y="1386414"/>
            <a:ext cx="2090073" cy="92333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Going to the office</a:t>
            </a:r>
          </a:p>
          <a:p>
            <a:r>
              <a:rPr lang="en-US" dirty="0"/>
              <a:t>MK11 1LJ to </a:t>
            </a:r>
          </a:p>
          <a:p>
            <a:r>
              <a:rPr lang="en-US" dirty="0"/>
              <a:t>CV23 0UZ</a:t>
            </a:r>
          </a:p>
        </p:txBody>
      </p:sp>
      <p:sp>
        <p:nvSpPr>
          <p:cNvPr id="8" name="Rounded Rectangular Callout 7"/>
          <p:cNvSpPr/>
          <p:nvPr/>
        </p:nvSpPr>
        <p:spPr>
          <a:xfrm>
            <a:off x="2094213" y="5426227"/>
            <a:ext cx="3200011" cy="983717"/>
          </a:xfrm>
          <a:prstGeom prst="wedgeRoundRectCallout">
            <a:avLst>
              <a:gd name="adj1" fmla="val 40537"/>
              <a:gd name="adj2" fmla="val -150767"/>
              <a:gd name="adj3" fmla="val 16667"/>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6</a:t>
            </a:r>
            <a:r>
              <a:rPr lang="en-US" baseline="30000" dirty="0"/>
              <a:t>th</a:t>
            </a:r>
            <a:r>
              <a:rPr lang="en-US" dirty="0"/>
              <a:t> January 2014 </a:t>
            </a:r>
            <a:r>
              <a:rPr lang="en-US" dirty="0" err="1"/>
              <a:t>Cathorpe</a:t>
            </a:r>
            <a:r>
              <a:rPr lang="en-US" dirty="0"/>
              <a:t> Interchange improvement commenced</a:t>
            </a:r>
          </a:p>
        </p:txBody>
      </p:sp>
      <p:sp>
        <p:nvSpPr>
          <p:cNvPr id="5" name="Right Brace 4"/>
          <p:cNvSpPr/>
          <p:nvPr/>
        </p:nvSpPr>
        <p:spPr>
          <a:xfrm>
            <a:off x="7925960" y="2211344"/>
            <a:ext cx="408609" cy="1895347"/>
          </a:xfrm>
          <a:prstGeom prst="rightBrace">
            <a:avLst/>
          </a:prstGeom>
          <a:ln w="38100">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0" name="TextBox 9"/>
          <p:cNvSpPr txBox="1"/>
          <p:nvPr/>
        </p:nvSpPr>
        <p:spPr>
          <a:xfrm>
            <a:off x="8386231" y="2491375"/>
            <a:ext cx="2175460" cy="2215991"/>
          </a:xfrm>
          <a:prstGeom prst="rect">
            <a:avLst/>
          </a:prstGeom>
          <a:noFill/>
        </p:spPr>
        <p:txBody>
          <a:bodyPr wrap="square" rtlCol="0">
            <a:spAutoFit/>
          </a:bodyPr>
          <a:lstStyle/>
          <a:p>
            <a:r>
              <a:rPr lang="en-US" dirty="0"/>
              <a:t>There is variation in the journey times. But what can be said? </a:t>
            </a:r>
          </a:p>
          <a:p>
            <a:pPr marL="285750" indent="-285750">
              <a:buFont typeface="Arial"/>
              <a:buChar char="•"/>
            </a:pPr>
            <a:r>
              <a:rPr lang="en-US" sz="1600" dirty="0"/>
              <a:t>Average journey?</a:t>
            </a:r>
          </a:p>
          <a:p>
            <a:pPr marL="285750" indent="-285750">
              <a:buFont typeface="Arial"/>
              <a:buChar char="•"/>
            </a:pPr>
            <a:r>
              <a:rPr lang="en-US" sz="1600" dirty="0"/>
              <a:t>±?</a:t>
            </a:r>
          </a:p>
          <a:p>
            <a:r>
              <a:rPr lang="en-US" sz="1600" dirty="0"/>
              <a:t>A known-unknown!</a:t>
            </a:r>
          </a:p>
          <a:p>
            <a:endParaRPr lang="en-US" dirty="0"/>
          </a:p>
        </p:txBody>
      </p:sp>
      <p:sp>
        <p:nvSpPr>
          <p:cNvPr id="11" name="Rounded Rectangular Callout 10"/>
          <p:cNvSpPr/>
          <p:nvPr/>
        </p:nvSpPr>
        <p:spPr>
          <a:xfrm>
            <a:off x="7984435" y="5135217"/>
            <a:ext cx="1987826" cy="1071218"/>
          </a:xfrm>
          <a:prstGeom prst="wedgeRoundRectCallout">
            <a:avLst>
              <a:gd name="adj1" fmla="val -119015"/>
              <a:gd name="adj2" fmla="val -118943"/>
              <a:gd name="adj3" fmla="val 16667"/>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r>
              <a:rPr lang="en-US" dirty="0"/>
              <a:t>Has the road works made a difference?</a:t>
            </a:r>
          </a:p>
        </p:txBody>
      </p:sp>
    </p:spTree>
    <p:extLst>
      <p:ext uri="{BB962C8B-B14F-4D97-AF65-F5344CB8AC3E}">
        <p14:creationId xmlns:p14="http://schemas.microsoft.com/office/powerpoint/2010/main" val="148024320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786" y="143217"/>
            <a:ext cx="10058400" cy="791046"/>
          </a:xfrm>
        </p:spPr>
        <p:txBody>
          <a:bodyPr/>
          <a:lstStyle/>
          <a:p>
            <a:r>
              <a:rPr lang="en-US" dirty="0"/>
              <a:t>Unmasking Variation</a:t>
            </a:r>
          </a:p>
        </p:txBody>
      </p:sp>
      <p:sp>
        <p:nvSpPr>
          <p:cNvPr id="4" name="Slide Number Placeholder 3"/>
          <p:cNvSpPr>
            <a:spLocks noGrp="1"/>
          </p:cNvSpPr>
          <p:nvPr>
            <p:ph type="sldNum" sz="quarter" idx="12"/>
          </p:nvPr>
        </p:nvSpPr>
        <p:spPr/>
        <p:txBody>
          <a:bodyPr/>
          <a:lstStyle/>
          <a:p>
            <a:fld id="{C22618A1-DFED-413B-BF04-637AA2483EFF}" type="slidenum">
              <a:rPr lang="en-GB" smtClean="0"/>
              <a:pPr/>
              <a:t>85</a:t>
            </a:fld>
            <a:endParaRPr lang="en-GB" dirty="0"/>
          </a:p>
        </p:txBody>
      </p:sp>
      <p:sp>
        <p:nvSpPr>
          <p:cNvPr id="59" name="Line 11"/>
          <p:cNvSpPr>
            <a:spLocks noChangeShapeType="1"/>
          </p:cNvSpPr>
          <p:nvPr/>
        </p:nvSpPr>
        <p:spPr bwMode="auto">
          <a:xfrm>
            <a:off x="3106954" y="1921911"/>
            <a:ext cx="0" cy="2303462"/>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60" name="Line 12"/>
          <p:cNvSpPr>
            <a:spLocks noChangeShapeType="1"/>
          </p:cNvSpPr>
          <p:nvPr/>
        </p:nvSpPr>
        <p:spPr bwMode="auto">
          <a:xfrm>
            <a:off x="3106955" y="4225373"/>
            <a:ext cx="4678707" cy="4279"/>
          </a:xfrm>
          <a:prstGeom prst="line">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61" name="Text Box 13"/>
          <p:cNvSpPr txBox="1">
            <a:spLocks noChangeArrowheads="1"/>
          </p:cNvSpPr>
          <p:nvPr/>
        </p:nvSpPr>
        <p:spPr bwMode="auto">
          <a:xfrm>
            <a:off x="5619691" y="4276312"/>
            <a:ext cx="2203450" cy="3667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r>
              <a:rPr lang="en-GB" dirty="0"/>
              <a:t>Successive Outputs</a:t>
            </a:r>
          </a:p>
        </p:txBody>
      </p:sp>
      <p:sp>
        <p:nvSpPr>
          <p:cNvPr id="62" name="Text Box 14"/>
          <p:cNvSpPr txBox="1">
            <a:spLocks noChangeArrowheads="1"/>
          </p:cNvSpPr>
          <p:nvPr/>
        </p:nvSpPr>
        <p:spPr bwMode="auto">
          <a:xfrm rot="16200000">
            <a:off x="2067928" y="2815157"/>
            <a:ext cx="1711338"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r>
              <a:rPr lang="en-GB" dirty="0"/>
              <a:t>System Output</a:t>
            </a:r>
          </a:p>
        </p:txBody>
      </p:sp>
      <p:sp>
        <p:nvSpPr>
          <p:cNvPr id="63" name="Oval 15"/>
          <p:cNvSpPr>
            <a:spLocks noChangeArrowheads="1"/>
          </p:cNvSpPr>
          <p:nvPr/>
        </p:nvSpPr>
        <p:spPr bwMode="auto">
          <a:xfrm>
            <a:off x="3214904" y="325382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64" name="Oval 16"/>
          <p:cNvSpPr>
            <a:spLocks noChangeArrowheads="1"/>
          </p:cNvSpPr>
          <p:nvPr/>
        </p:nvSpPr>
        <p:spPr bwMode="auto">
          <a:xfrm>
            <a:off x="3394293" y="2461662"/>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65" name="Oval 17"/>
          <p:cNvSpPr>
            <a:spLocks noChangeArrowheads="1"/>
          </p:cNvSpPr>
          <p:nvPr/>
        </p:nvSpPr>
        <p:spPr bwMode="auto">
          <a:xfrm>
            <a:off x="3573679" y="307284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66" name="Oval 18"/>
          <p:cNvSpPr>
            <a:spLocks noChangeArrowheads="1"/>
          </p:cNvSpPr>
          <p:nvPr/>
        </p:nvSpPr>
        <p:spPr bwMode="auto">
          <a:xfrm>
            <a:off x="3753068" y="2714073"/>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67" name="Oval 19"/>
          <p:cNvSpPr>
            <a:spLocks noChangeArrowheads="1"/>
          </p:cNvSpPr>
          <p:nvPr/>
        </p:nvSpPr>
        <p:spPr bwMode="auto">
          <a:xfrm>
            <a:off x="3932454" y="3433212"/>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68" name="Oval 20"/>
          <p:cNvSpPr>
            <a:spLocks noChangeArrowheads="1"/>
          </p:cNvSpPr>
          <p:nvPr/>
        </p:nvSpPr>
        <p:spPr bwMode="auto">
          <a:xfrm>
            <a:off x="4111843" y="307284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69" name="Oval 21"/>
          <p:cNvSpPr>
            <a:spLocks noChangeArrowheads="1"/>
          </p:cNvSpPr>
          <p:nvPr/>
        </p:nvSpPr>
        <p:spPr bwMode="auto">
          <a:xfrm>
            <a:off x="4291229" y="2172737"/>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70" name="Oval 22"/>
          <p:cNvSpPr>
            <a:spLocks noChangeArrowheads="1"/>
          </p:cNvSpPr>
          <p:nvPr/>
        </p:nvSpPr>
        <p:spPr bwMode="auto">
          <a:xfrm>
            <a:off x="4470618" y="2822023"/>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71" name="Oval 23"/>
          <p:cNvSpPr>
            <a:spLocks noChangeArrowheads="1"/>
          </p:cNvSpPr>
          <p:nvPr/>
        </p:nvSpPr>
        <p:spPr bwMode="auto">
          <a:xfrm>
            <a:off x="4650004" y="325382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72" name="Oval 24"/>
          <p:cNvSpPr>
            <a:spLocks noChangeArrowheads="1"/>
          </p:cNvSpPr>
          <p:nvPr/>
        </p:nvSpPr>
        <p:spPr bwMode="auto">
          <a:xfrm>
            <a:off x="4829393" y="2714073"/>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73" name="Oval 25"/>
          <p:cNvSpPr>
            <a:spLocks noChangeArrowheads="1"/>
          </p:cNvSpPr>
          <p:nvPr/>
        </p:nvSpPr>
        <p:spPr bwMode="auto">
          <a:xfrm>
            <a:off x="5008779" y="2893462"/>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74" name="Oval 26"/>
          <p:cNvSpPr>
            <a:spLocks noChangeArrowheads="1"/>
          </p:cNvSpPr>
          <p:nvPr/>
        </p:nvSpPr>
        <p:spPr bwMode="auto">
          <a:xfrm>
            <a:off x="5188168" y="2353712"/>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cxnSp>
        <p:nvCxnSpPr>
          <p:cNvPr id="75" name="AutoShape 27"/>
          <p:cNvCxnSpPr>
            <a:cxnSpLocks noChangeShapeType="1"/>
            <a:stCxn id="63" idx="0"/>
            <a:endCxn id="64" idx="3"/>
          </p:cNvCxnSpPr>
          <p:nvPr/>
        </p:nvCxnSpPr>
        <p:spPr bwMode="auto">
          <a:xfrm flipV="1">
            <a:off x="3251418" y="2521987"/>
            <a:ext cx="153987" cy="731837"/>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76" name="AutoShape 28"/>
          <p:cNvCxnSpPr>
            <a:cxnSpLocks noChangeShapeType="1"/>
            <a:stCxn id="64" idx="5"/>
            <a:endCxn id="65" idx="1"/>
          </p:cNvCxnSpPr>
          <p:nvPr/>
        </p:nvCxnSpPr>
        <p:spPr bwMode="auto">
          <a:xfrm>
            <a:off x="3454618" y="2521987"/>
            <a:ext cx="130175" cy="5619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77" name="AutoShape 29"/>
          <p:cNvCxnSpPr>
            <a:cxnSpLocks noChangeShapeType="1"/>
            <a:stCxn id="65" idx="0"/>
            <a:endCxn id="66" idx="3"/>
          </p:cNvCxnSpPr>
          <p:nvPr/>
        </p:nvCxnSpPr>
        <p:spPr bwMode="auto">
          <a:xfrm flipV="1">
            <a:off x="3610193" y="2774398"/>
            <a:ext cx="153987" cy="29845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78" name="AutoShape 30"/>
          <p:cNvCxnSpPr>
            <a:cxnSpLocks noChangeShapeType="1"/>
            <a:stCxn id="66" idx="0"/>
            <a:endCxn id="67" idx="1"/>
          </p:cNvCxnSpPr>
          <p:nvPr/>
        </p:nvCxnSpPr>
        <p:spPr bwMode="auto">
          <a:xfrm>
            <a:off x="3789579" y="2714073"/>
            <a:ext cx="153988" cy="73025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79" name="AutoShape 31"/>
          <p:cNvCxnSpPr>
            <a:cxnSpLocks noChangeShapeType="1"/>
            <a:stCxn id="67" idx="7"/>
            <a:endCxn id="68" idx="3"/>
          </p:cNvCxnSpPr>
          <p:nvPr/>
        </p:nvCxnSpPr>
        <p:spPr bwMode="auto">
          <a:xfrm flipV="1">
            <a:off x="3992780" y="3133173"/>
            <a:ext cx="130175" cy="31115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80" name="AutoShape 32"/>
          <p:cNvCxnSpPr>
            <a:cxnSpLocks noChangeShapeType="1"/>
            <a:stCxn id="68" idx="0"/>
            <a:endCxn id="69" idx="4"/>
          </p:cNvCxnSpPr>
          <p:nvPr/>
        </p:nvCxnSpPr>
        <p:spPr bwMode="auto">
          <a:xfrm flipV="1">
            <a:off x="4148354" y="2244174"/>
            <a:ext cx="179388" cy="8286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81" name="AutoShape 33"/>
          <p:cNvCxnSpPr>
            <a:cxnSpLocks noChangeShapeType="1"/>
            <a:stCxn id="69" idx="5"/>
            <a:endCxn id="70" idx="1"/>
          </p:cNvCxnSpPr>
          <p:nvPr/>
        </p:nvCxnSpPr>
        <p:spPr bwMode="auto">
          <a:xfrm>
            <a:off x="4351555" y="2233062"/>
            <a:ext cx="130175" cy="6000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82" name="AutoShape 34"/>
          <p:cNvCxnSpPr>
            <a:cxnSpLocks noChangeShapeType="1"/>
            <a:stCxn id="70" idx="5"/>
            <a:endCxn id="71" idx="1"/>
          </p:cNvCxnSpPr>
          <p:nvPr/>
        </p:nvCxnSpPr>
        <p:spPr bwMode="auto">
          <a:xfrm>
            <a:off x="4530943" y="2882348"/>
            <a:ext cx="130175" cy="382588"/>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83" name="AutoShape 35"/>
          <p:cNvCxnSpPr>
            <a:cxnSpLocks noChangeShapeType="1"/>
            <a:stCxn id="71" idx="0"/>
            <a:endCxn id="72" idx="3"/>
          </p:cNvCxnSpPr>
          <p:nvPr/>
        </p:nvCxnSpPr>
        <p:spPr bwMode="auto">
          <a:xfrm flipV="1">
            <a:off x="4686518" y="2774399"/>
            <a:ext cx="153987" cy="47942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84" name="AutoShape 36"/>
          <p:cNvCxnSpPr>
            <a:cxnSpLocks noChangeShapeType="1"/>
            <a:stCxn id="72" idx="5"/>
            <a:endCxn id="73" idx="1"/>
          </p:cNvCxnSpPr>
          <p:nvPr/>
        </p:nvCxnSpPr>
        <p:spPr bwMode="auto">
          <a:xfrm>
            <a:off x="4889718" y="2774399"/>
            <a:ext cx="130175" cy="1301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sp>
        <p:nvSpPr>
          <p:cNvPr id="85" name="Oval 37"/>
          <p:cNvSpPr>
            <a:spLocks noChangeArrowheads="1"/>
          </p:cNvSpPr>
          <p:nvPr/>
        </p:nvSpPr>
        <p:spPr bwMode="auto">
          <a:xfrm>
            <a:off x="5367554" y="253309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6" name="Oval 38"/>
          <p:cNvSpPr>
            <a:spLocks noChangeArrowheads="1"/>
          </p:cNvSpPr>
          <p:nvPr/>
        </p:nvSpPr>
        <p:spPr bwMode="auto">
          <a:xfrm>
            <a:off x="5546943" y="3182387"/>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7" name="Oval 39"/>
          <p:cNvSpPr>
            <a:spLocks noChangeArrowheads="1"/>
          </p:cNvSpPr>
          <p:nvPr/>
        </p:nvSpPr>
        <p:spPr bwMode="auto">
          <a:xfrm>
            <a:off x="5726329" y="289187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8" name="Oval 40"/>
          <p:cNvSpPr>
            <a:spLocks noChangeArrowheads="1"/>
          </p:cNvSpPr>
          <p:nvPr/>
        </p:nvSpPr>
        <p:spPr bwMode="auto">
          <a:xfrm>
            <a:off x="5905718" y="354274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9" name="Oval 41"/>
          <p:cNvSpPr>
            <a:spLocks noChangeArrowheads="1"/>
          </p:cNvSpPr>
          <p:nvPr/>
        </p:nvSpPr>
        <p:spPr bwMode="auto">
          <a:xfrm>
            <a:off x="6085104" y="253309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0" name="Oval 42"/>
          <p:cNvSpPr>
            <a:spLocks noChangeArrowheads="1"/>
          </p:cNvSpPr>
          <p:nvPr/>
        </p:nvSpPr>
        <p:spPr bwMode="auto">
          <a:xfrm>
            <a:off x="6264493" y="307284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1" name="Oval 43"/>
          <p:cNvSpPr>
            <a:spLocks noChangeArrowheads="1"/>
          </p:cNvSpPr>
          <p:nvPr/>
        </p:nvSpPr>
        <p:spPr bwMode="auto">
          <a:xfrm>
            <a:off x="6443879" y="271407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2" name="Oval 44"/>
          <p:cNvSpPr>
            <a:spLocks noChangeArrowheads="1"/>
          </p:cNvSpPr>
          <p:nvPr/>
        </p:nvSpPr>
        <p:spPr bwMode="auto">
          <a:xfrm>
            <a:off x="6623268" y="2893462"/>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3" name="Oval 45"/>
          <p:cNvSpPr>
            <a:spLocks noChangeArrowheads="1"/>
          </p:cNvSpPr>
          <p:nvPr/>
        </p:nvSpPr>
        <p:spPr bwMode="auto">
          <a:xfrm>
            <a:off x="6802654" y="3433212"/>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4" name="Oval 46"/>
          <p:cNvSpPr>
            <a:spLocks noChangeArrowheads="1"/>
          </p:cNvSpPr>
          <p:nvPr/>
        </p:nvSpPr>
        <p:spPr bwMode="auto">
          <a:xfrm>
            <a:off x="6982043" y="253309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5" name="Oval 47"/>
          <p:cNvSpPr>
            <a:spLocks noChangeArrowheads="1"/>
          </p:cNvSpPr>
          <p:nvPr/>
        </p:nvSpPr>
        <p:spPr bwMode="auto">
          <a:xfrm>
            <a:off x="7161429" y="253309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6" name="Oval 48"/>
          <p:cNvSpPr>
            <a:spLocks noChangeArrowheads="1"/>
          </p:cNvSpPr>
          <p:nvPr/>
        </p:nvSpPr>
        <p:spPr bwMode="auto">
          <a:xfrm>
            <a:off x="7340818" y="2353712"/>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7" name="Oval 49"/>
          <p:cNvSpPr>
            <a:spLocks noChangeArrowheads="1"/>
          </p:cNvSpPr>
          <p:nvPr/>
        </p:nvSpPr>
        <p:spPr bwMode="auto">
          <a:xfrm>
            <a:off x="7520204" y="2893462"/>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cxnSp>
        <p:nvCxnSpPr>
          <p:cNvPr id="98" name="AutoShape 50"/>
          <p:cNvCxnSpPr>
            <a:cxnSpLocks noChangeShapeType="1"/>
            <a:stCxn id="73" idx="0"/>
            <a:endCxn id="74" idx="0"/>
          </p:cNvCxnSpPr>
          <p:nvPr/>
        </p:nvCxnSpPr>
        <p:spPr bwMode="auto">
          <a:xfrm flipV="1">
            <a:off x="5045293" y="2353711"/>
            <a:ext cx="179387" cy="53975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99" name="AutoShape 51"/>
          <p:cNvCxnSpPr>
            <a:cxnSpLocks noChangeShapeType="1"/>
            <a:stCxn id="74" idx="5"/>
          </p:cNvCxnSpPr>
          <p:nvPr/>
        </p:nvCxnSpPr>
        <p:spPr bwMode="auto">
          <a:xfrm>
            <a:off x="5248492" y="2414036"/>
            <a:ext cx="127000" cy="119062"/>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0" name="AutoShape 52"/>
          <p:cNvCxnSpPr>
            <a:cxnSpLocks noChangeShapeType="1"/>
            <a:stCxn id="85" idx="4"/>
            <a:endCxn id="86" idx="0"/>
          </p:cNvCxnSpPr>
          <p:nvPr/>
        </p:nvCxnSpPr>
        <p:spPr bwMode="auto">
          <a:xfrm>
            <a:off x="5404068" y="2604536"/>
            <a:ext cx="179387" cy="57785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1" name="AutoShape 53"/>
          <p:cNvCxnSpPr>
            <a:cxnSpLocks noChangeShapeType="1"/>
            <a:stCxn id="86" idx="7"/>
            <a:endCxn id="87" idx="3"/>
          </p:cNvCxnSpPr>
          <p:nvPr/>
        </p:nvCxnSpPr>
        <p:spPr bwMode="auto">
          <a:xfrm flipV="1">
            <a:off x="5607268" y="2952198"/>
            <a:ext cx="130175" cy="24130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2" name="AutoShape 54"/>
          <p:cNvCxnSpPr>
            <a:cxnSpLocks noChangeShapeType="1"/>
            <a:stCxn id="87" idx="5"/>
            <a:endCxn id="88" idx="1"/>
          </p:cNvCxnSpPr>
          <p:nvPr/>
        </p:nvCxnSpPr>
        <p:spPr bwMode="auto">
          <a:xfrm>
            <a:off x="5786655" y="2952199"/>
            <a:ext cx="130175" cy="601663"/>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3" name="AutoShape 55"/>
          <p:cNvCxnSpPr>
            <a:cxnSpLocks noChangeShapeType="1"/>
            <a:stCxn id="88" idx="0"/>
            <a:endCxn id="89" idx="4"/>
          </p:cNvCxnSpPr>
          <p:nvPr/>
        </p:nvCxnSpPr>
        <p:spPr bwMode="auto">
          <a:xfrm flipV="1">
            <a:off x="5942229" y="2604536"/>
            <a:ext cx="179388" cy="938212"/>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4" name="AutoShape 56"/>
          <p:cNvCxnSpPr>
            <a:cxnSpLocks noChangeShapeType="1"/>
            <a:stCxn id="89" idx="5"/>
            <a:endCxn id="90" idx="1"/>
          </p:cNvCxnSpPr>
          <p:nvPr/>
        </p:nvCxnSpPr>
        <p:spPr bwMode="auto">
          <a:xfrm>
            <a:off x="6145430" y="2593423"/>
            <a:ext cx="130175" cy="490538"/>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5" name="AutoShape 57"/>
          <p:cNvCxnSpPr>
            <a:cxnSpLocks noChangeShapeType="1"/>
            <a:stCxn id="90" idx="0"/>
            <a:endCxn id="91" idx="0"/>
          </p:cNvCxnSpPr>
          <p:nvPr/>
        </p:nvCxnSpPr>
        <p:spPr bwMode="auto">
          <a:xfrm flipV="1">
            <a:off x="6301004" y="2714074"/>
            <a:ext cx="179388" cy="3587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6" name="AutoShape 58"/>
          <p:cNvCxnSpPr>
            <a:cxnSpLocks noChangeShapeType="1"/>
            <a:stCxn id="91" idx="5"/>
            <a:endCxn id="92" idx="1"/>
          </p:cNvCxnSpPr>
          <p:nvPr/>
        </p:nvCxnSpPr>
        <p:spPr bwMode="auto">
          <a:xfrm>
            <a:off x="6504205" y="2774399"/>
            <a:ext cx="130175" cy="1301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7" name="AutoShape 59"/>
          <p:cNvCxnSpPr>
            <a:cxnSpLocks noChangeShapeType="1"/>
            <a:stCxn id="92" idx="4"/>
            <a:endCxn id="93" idx="1"/>
          </p:cNvCxnSpPr>
          <p:nvPr/>
        </p:nvCxnSpPr>
        <p:spPr bwMode="auto">
          <a:xfrm>
            <a:off x="6659779" y="2964899"/>
            <a:ext cx="153988" cy="47942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8" name="AutoShape 60"/>
          <p:cNvCxnSpPr>
            <a:cxnSpLocks noChangeShapeType="1"/>
            <a:stCxn id="93" idx="0"/>
            <a:endCxn id="94" idx="3"/>
          </p:cNvCxnSpPr>
          <p:nvPr/>
        </p:nvCxnSpPr>
        <p:spPr bwMode="auto">
          <a:xfrm flipV="1">
            <a:off x="6839168" y="2593423"/>
            <a:ext cx="153987" cy="839788"/>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09" name="AutoShape 61"/>
          <p:cNvCxnSpPr>
            <a:cxnSpLocks noChangeShapeType="1"/>
            <a:stCxn id="94" idx="6"/>
            <a:endCxn id="95" idx="2"/>
          </p:cNvCxnSpPr>
          <p:nvPr/>
        </p:nvCxnSpPr>
        <p:spPr bwMode="auto">
          <a:xfrm>
            <a:off x="7053479" y="2569611"/>
            <a:ext cx="107950" cy="0"/>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10" name="AutoShape 62"/>
          <p:cNvCxnSpPr>
            <a:cxnSpLocks noChangeShapeType="1"/>
            <a:stCxn id="95" idx="7"/>
            <a:endCxn id="96" idx="3"/>
          </p:cNvCxnSpPr>
          <p:nvPr/>
        </p:nvCxnSpPr>
        <p:spPr bwMode="auto">
          <a:xfrm flipV="1">
            <a:off x="7221755" y="2414037"/>
            <a:ext cx="130175" cy="13017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cxnSp>
        <p:nvCxnSpPr>
          <p:cNvPr id="111" name="AutoShape 63"/>
          <p:cNvCxnSpPr>
            <a:cxnSpLocks noChangeShapeType="1"/>
            <a:stCxn id="96" idx="5"/>
          </p:cNvCxnSpPr>
          <p:nvPr/>
        </p:nvCxnSpPr>
        <p:spPr bwMode="auto">
          <a:xfrm>
            <a:off x="7401143" y="2414037"/>
            <a:ext cx="134937" cy="479425"/>
          </a:xfrm>
          <a:prstGeom prst="straightConnector1">
            <a:avLst/>
          </a:prstGeom>
          <a:noFill/>
          <a:ln w="952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cxnSp>
      <p:sp>
        <p:nvSpPr>
          <p:cNvPr id="113" name="Freeform 31"/>
          <p:cNvSpPr>
            <a:spLocks/>
          </p:cNvSpPr>
          <p:nvPr/>
        </p:nvSpPr>
        <p:spPr bwMode="auto">
          <a:xfrm rot="5400000">
            <a:off x="7777244" y="2468702"/>
            <a:ext cx="2686050" cy="841375"/>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000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US"/>
          </a:p>
        </p:txBody>
      </p:sp>
      <p:sp>
        <p:nvSpPr>
          <p:cNvPr id="114" name="Line 32"/>
          <p:cNvSpPr>
            <a:spLocks noChangeShapeType="1"/>
          </p:cNvSpPr>
          <p:nvPr/>
        </p:nvSpPr>
        <p:spPr bwMode="auto">
          <a:xfrm>
            <a:off x="8586868" y="2919552"/>
            <a:ext cx="1054100" cy="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15" name="Line 33"/>
          <p:cNvSpPr>
            <a:spLocks noChangeShapeType="1"/>
          </p:cNvSpPr>
          <p:nvPr/>
        </p:nvSpPr>
        <p:spPr bwMode="auto">
          <a:xfrm>
            <a:off x="8680531" y="1070114"/>
            <a:ext cx="0" cy="34925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grpSp>
        <p:nvGrpSpPr>
          <p:cNvPr id="197" name="Group 196"/>
          <p:cNvGrpSpPr/>
          <p:nvPr/>
        </p:nvGrpSpPr>
        <p:grpSpPr>
          <a:xfrm>
            <a:off x="8623188" y="2181570"/>
            <a:ext cx="109091" cy="1485624"/>
            <a:chOff x="4139515" y="4644266"/>
            <a:chExt cx="109091" cy="1485624"/>
          </a:xfrm>
        </p:grpSpPr>
        <p:sp>
          <p:nvSpPr>
            <p:cNvPr id="172" name="Oval 15"/>
            <p:cNvSpPr>
              <a:spLocks noChangeArrowheads="1"/>
            </p:cNvSpPr>
            <p:nvPr/>
          </p:nvSpPr>
          <p:spPr bwMode="auto">
            <a:xfrm>
              <a:off x="4151293" y="572535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3" name="Oval 16"/>
            <p:cNvSpPr>
              <a:spLocks noChangeArrowheads="1"/>
            </p:cNvSpPr>
            <p:nvPr/>
          </p:nvSpPr>
          <p:spPr bwMode="auto">
            <a:xfrm>
              <a:off x="4142950" y="4933191"/>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4" name="Oval 17"/>
            <p:cNvSpPr>
              <a:spLocks noChangeArrowheads="1"/>
            </p:cNvSpPr>
            <p:nvPr/>
          </p:nvSpPr>
          <p:spPr bwMode="auto">
            <a:xfrm>
              <a:off x="4145649" y="554437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5" name="Oval 18"/>
            <p:cNvSpPr>
              <a:spLocks noChangeArrowheads="1"/>
            </p:cNvSpPr>
            <p:nvPr/>
          </p:nvSpPr>
          <p:spPr bwMode="auto">
            <a:xfrm>
              <a:off x="4148349" y="5185603"/>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6" name="Oval 19"/>
            <p:cNvSpPr>
              <a:spLocks noChangeArrowheads="1"/>
            </p:cNvSpPr>
            <p:nvPr/>
          </p:nvSpPr>
          <p:spPr bwMode="auto">
            <a:xfrm>
              <a:off x="4151048" y="5904741"/>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7" name="Oval 20"/>
            <p:cNvSpPr>
              <a:spLocks noChangeArrowheads="1"/>
            </p:cNvSpPr>
            <p:nvPr/>
          </p:nvSpPr>
          <p:spPr bwMode="auto">
            <a:xfrm>
              <a:off x="4147063" y="558097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8" name="Oval 21"/>
            <p:cNvSpPr>
              <a:spLocks noChangeArrowheads="1"/>
            </p:cNvSpPr>
            <p:nvPr/>
          </p:nvSpPr>
          <p:spPr bwMode="auto">
            <a:xfrm>
              <a:off x="4145404" y="4644266"/>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79" name="Oval 22"/>
            <p:cNvSpPr>
              <a:spLocks noChangeArrowheads="1"/>
            </p:cNvSpPr>
            <p:nvPr/>
          </p:nvSpPr>
          <p:spPr bwMode="auto">
            <a:xfrm>
              <a:off x="4147160" y="5282573"/>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0" name="Oval 23"/>
            <p:cNvSpPr>
              <a:spLocks noChangeArrowheads="1"/>
            </p:cNvSpPr>
            <p:nvPr/>
          </p:nvSpPr>
          <p:spPr bwMode="auto">
            <a:xfrm>
              <a:off x="4150869" y="570339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1" name="Oval 24"/>
            <p:cNvSpPr>
              <a:spLocks noChangeArrowheads="1"/>
            </p:cNvSpPr>
            <p:nvPr/>
          </p:nvSpPr>
          <p:spPr bwMode="auto">
            <a:xfrm>
              <a:off x="4153503" y="5214883"/>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2" name="Oval 25"/>
            <p:cNvSpPr>
              <a:spLocks noChangeArrowheads="1"/>
            </p:cNvSpPr>
            <p:nvPr/>
          </p:nvSpPr>
          <p:spPr bwMode="auto">
            <a:xfrm>
              <a:off x="4156202" y="5364991"/>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3" name="Oval 26"/>
            <p:cNvSpPr>
              <a:spLocks noChangeArrowheads="1"/>
            </p:cNvSpPr>
            <p:nvPr/>
          </p:nvSpPr>
          <p:spPr bwMode="auto">
            <a:xfrm>
              <a:off x="4147859" y="4825241"/>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4" name="Oval 37"/>
            <p:cNvSpPr>
              <a:spLocks noChangeArrowheads="1"/>
            </p:cNvSpPr>
            <p:nvPr/>
          </p:nvSpPr>
          <p:spPr bwMode="auto">
            <a:xfrm>
              <a:off x="4139515" y="500462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5" name="Oval 38"/>
            <p:cNvSpPr>
              <a:spLocks noChangeArrowheads="1"/>
            </p:cNvSpPr>
            <p:nvPr/>
          </p:nvSpPr>
          <p:spPr bwMode="auto">
            <a:xfrm>
              <a:off x="4153258" y="5653916"/>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6" name="Oval 39"/>
            <p:cNvSpPr>
              <a:spLocks noChangeArrowheads="1"/>
            </p:cNvSpPr>
            <p:nvPr/>
          </p:nvSpPr>
          <p:spPr bwMode="auto">
            <a:xfrm>
              <a:off x="4151160" y="532680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7" name="Oval 40"/>
            <p:cNvSpPr>
              <a:spLocks noChangeArrowheads="1"/>
            </p:cNvSpPr>
            <p:nvPr/>
          </p:nvSpPr>
          <p:spPr bwMode="auto">
            <a:xfrm>
              <a:off x="4158630" y="6058452"/>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8" name="Oval 41"/>
            <p:cNvSpPr>
              <a:spLocks noChangeArrowheads="1"/>
            </p:cNvSpPr>
            <p:nvPr/>
          </p:nvSpPr>
          <p:spPr bwMode="auto">
            <a:xfrm>
              <a:off x="4147597" y="505220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89" name="Oval 42"/>
            <p:cNvSpPr>
              <a:spLocks noChangeArrowheads="1"/>
            </p:cNvSpPr>
            <p:nvPr/>
          </p:nvSpPr>
          <p:spPr bwMode="auto">
            <a:xfrm>
              <a:off x="4143986" y="551509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0" name="Oval 43"/>
            <p:cNvSpPr>
              <a:spLocks noChangeArrowheads="1"/>
            </p:cNvSpPr>
            <p:nvPr/>
          </p:nvSpPr>
          <p:spPr bwMode="auto">
            <a:xfrm>
              <a:off x="4158674" y="5130703"/>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1" name="Oval 44"/>
            <p:cNvSpPr>
              <a:spLocks noChangeArrowheads="1"/>
            </p:cNvSpPr>
            <p:nvPr/>
          </p:nvSpPr>
          <p:spPr bwMode="auto">
            <a:xfrm>
              <a:off x="4166043" y="5405252"/>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2" name="Oval 45"/>
            <p:cNvSpPr>
              <a:spLocks noChangeArrowheads="1"/>
            </p:cNvSpPr>
            <p:nvPr/>
          </p:nvSpPr>
          <p:spPr bwMode="auto">
            <a:xfrm>
              <a:off x="4147791" y="5864481"/>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3" name="Oval 46"/>
            <p:cNvSpPr>
              <a:spLocks noChangeArrowheads="1"/>
            </p:cNvSpPr>
            <p:nvPr/>
          </p:nvSpPr>
          <p:spPr bwMode="auto">
            <a:xfrm>
              <a:off x="4147840" y="4982668"/>
              <a:ext cx="71437"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4" name="Oval 47"/>
            <p:cNvSpPr>
              <a:spLocks noChangeArrowheads="1"/>
            </p:cNvSpPr>
            <p:nvPr/>
          </p:nvSpPr>
          <p:spPr bwMode="auto">
            <a:xfrm>
              <a:off x="4177168" y="5033908"/>
              <a:ext cx="71438" cy="71438"/>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5" name="Oval 48"/>
            <p:cNvSpPr>
              <a:spLocks noChangeArrowheads="1"/>
            </p:cNvSpPr>
            <p:nvPr/>
          </p:nvSpPr>
          <p:spPr bwMode="auto">
            <a:xfrm>
              <a:off x="4147937" y="4770341"/>
              <a:ext cx="71437"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6" name="Oval 49"/>
            <p:cNvSpPr>
              <a:spLocks noChangeArrowheads="1"/>
            </p:cNvSpPr>
            <p:nvPr/>
          </p:nvSpPr>
          <p:spPr bwMode="auto">
            <a:xfrm>
              <a:off x="4149726" y="5254556"/>
              <a:ext cx="71438" cy="71437"/>
            </a:xfrm>
            <a:prstGeom prst="ellipse">
              <a:avLst/>
            </a:prstGeom>
            <a:solidFill>
              <a:schemeClr val="tx1"/>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grpSp>
      <p:sp>
        <p:nvSpPr>
          <p:cNvPr id="198" name="Right Arrow 197"/>
          <p:cNvSpPr/>
          <p:nvPr/>
        </p:nvSpPr>
        <p:spPr>
          <a:xfrm>
            <a:off x="1623401" y="1987825"/>
            <a:ext cx="1126435" cy="1998870"/>
          </a:xfrm>
          <a:prstGeom prst="rightArrow">
            <a:avLst>
              <a:gd name="adj1" fmla="val 77624"/>
              <a:gd name="adj2" fmla="val 27451"/>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If we look down here</a:t>
            </a:r>
          </a:p>
        </p:txBody>
      </p:sp>
      <p:sp>
        <p:nvSpPr>
          <p:cNvPr id="199" name="Curved Up Arrow 198"/>
          <p:cNvSpPr/>
          <p:nvPr/>
        </p:nvSpPr>
        <p:spPr>
          <a:xfrm>
            <a:off x="2484792" y="4583044"/>
            <a:ext cx="6107044" cy="1424608"/>
          </a:xfrm>
          <a:prstGeom prst="curvedUp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0" name="TextBox 199"/>
          <p:cNvSpPr txBox="1"/>
          <p:nvPr/>
        </p:nvSpPr>
        <p:spPr>
          <a:xfrm>
            <a:off x="4583054" y="5157305"/>
            <a:ext cx="2120347" cy="646331"/>
          </a:xfrm>
          <a:prstGeom prst="rect">
            <a:avLst/>
          </a:prstGeom>
          <a:noFill/>
        </p:spPr>
        <p:txBody>
          <a:bodyPr wrap="square" rtlCol="0">
            <a:spAutoFit/>
          </a:bodyPr>
          <a:lstStyle/>
          <a:p>
            <a:pPr algn="ctr"/>
            <a:r>
              <a:rPr lang="en-US" dirty="0"/>
              <a:t>We will see a pattern of variation</a:t>
            </a:r>
          </a:p>
        </p:txBody>
      </p:sp>
      <p:sp>
        <p:nvSpPr>
          <p:cNvPr id="201" name="Right Arrow 200"/>
          <p:cNvSpPr/>
          <p:nvPr/>
        </p:nvSpPr>
        <p:spPr>
          <a:xfrm>
            <a:off x="7774618" y="1897268"/>
            <a:ext cx="572052" cy="1998870"/>
          </a:xfrm>
          <a:prstGeom prst="rightArrow">
            <a:avLst>
              <a:gd name="adj1" fmla="val 77624"/>
              <a:gd name="adj2" fmla="val 42895"/>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2" name="Rounded Rectangular Callout 201"/>
          <p:cNvSpPr/>
          <p:nvPr/>
        </p:nvSpPr>
        <p:spPr>
          <a:xfrm>
            <a:off x="8691218" y="4594091"/>
            <a:ext cx="1976782" cy="1766956"/>
          </a:xfrm>
          <a:prstGeom prst="wedgeRoundRectCallout">
            <a:avLst>
              <a:gd name="adj1" fmla="val -46400"/>
              <a:gd name="adj2" fmla="val -8849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If the system is not changed this pattern is “stable” – we would not expect to find a point lying outside of the pattern</a:t>
            </a:r>
          </a:p>
        </p:txBody>
      </p:sp>
    </p:spTree>
    <p:extLst>
      <p:ext uri="{BB962C8B-B14F-4D97-AF65-F5344CB8AC3E}">
        <p14:creationId xmlns:p14="http://schemas.microsoft.com/office/powerpoint/2010/main" val="2228707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98"/>
                                        </p:tgtEl>
                                        <p:attrNameLst>
                                          <p:attrName>style.visibility</p:attrName>
                                        </p:attrNameLst>
                                      </p:cBhvr>
                                      <p:to>
                                        <p:strVal val="visible"/>
                                      </p:to>
                                    </p:set>
                                    <p:animEffect transition="in" filter="wipe(left)">
                                      <p:cBhvr>
                                        <p:cTn id="7" dur="500"/>
                                        <p:tgtEl>
                                          <p:spTgt spid="19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99"/>
                                        </p:tgtEl>
                                        <p:attrNameLst>
                                          <p:attrName>style.visibility</p:attrName>
                                        </p:attrNameLst>
                                      </p:cBhvr>
                                      <p:to>
                                        <p:strVal val="visible"/>
                                      </p:to>
                                    </p:set>
                                    <p:animEffect transition="in" filter="wipe(left)">
                                      <p:cBhvr>
                                        <p:cTn id="12" dur="500"/>
                                        <p:tgtEl>
                                          <p:spTgt spid="199"/>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0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201"/>
                                        </p:tgtEl>
                                        <p:attrNameLst>
                                          <p:attrName>style.visibility</p:attrName>
                                        </p:attrNameLst>
                                      </p:cBhvr>
                                      <p:to>
                                        <p:strVal val="visible"/>
                                      </p:to>
                                    </p:set>
                                    <p:animEffect transition="in" filter="wipe(left)">
                                      <p:cBhvr>
                                        <p:cTn id="21" dur="500"/>
                                        <p:tgtEl>
                                          <p:spTgt spid="201"/>
                                        </p:tgtEl>
                                      </p:cBhvr>
                                    </p:animEffect>
                                  </p:childTnLst>
                                </p:cTn>
                              </p:par>
                            </p:childTnLst>
                          </p:cTn>
                        </p:par>
                      </p:childTnLst>
                    </p:cTn>
                  </p:par>
                  <p:par>
                    <p:cTn id="22" fill="hold">
                      <p:stCondLst>
                        <p:cond delay="indefinite"/>
                      </p:stCondLst>
                      <p:childTnLst>
                        <p:par>
                          <p:cTn id="23" fill="hold">
                            <p:stCondLst>
                              <p:cond delay="0"/>
                            </p:stCondLst>
                            <p:childTnLst>
                              <p:par>
                                <p:cTn id="24" presetID="55" presetClass="entr" presetSubtype="0" fill="hold" nodeType="clickEffect">
                                  <p:stCondLst>
                                    <p:cond delay="0"/>
                                  </p:stCondLst>
                                  <p:childTnLst>
                                    <p:set>
                                      <p:cBhvr>
                                        <p:cTn id="25" dur="1" fill="hold">
                                          <p:stCondLst>
                                            <p:cond delay="0"/>
                                          </p:stCondLst>
                                        </p:cTn>
                                        <p:tgtEl>
                                          <p:spTgt spid="197"/>
                                        </p:tgtEl>
                                        <p:attrNameLst>
                                          <p:attrName>style.visibility</p:attrName>
                                        </p:attrNameLst>
                                      </p:cBhvr>
                                      <p:to>
                                        <p:strVal val="visible"/>
                                      </p:to>
                                    </p:set>
                                    <p:anim calcmode="lin" valueType="num">
                                      <p:cBhvr>
                                        <p:cTn id="26" dur="1000" fill="hold"/>
                                        <p:tgtEl>
                                          <p:spTgt spid="197"/>
                                        </p:tgtEl>
                                        <p:attrNameLst>
                                          <p:attrName>ppt_w</p:attrName>
                                        </p:attrNameLst>
                                      </p:cBhvr>
                                      <p:tavLst>
                                        <p:tav tm="0">
                                          <p:val>
                                            <p:strVal val="#ppt_w*0.70"/>
                                          </p:val>
                                        </p:tav>
                                        <p:tav tm="100000">
                                          <p:val>
                                            <p:strVal val="#ppt_w"/>
                                          </p:val>
                                        </p:tav>
                                      </p:tavLst>
                                    </p:anim>
                                    <p:anim calcmode="lin" valueType="num">
                                      <p:cBhvr>
                                        <p:cTn id="27" dur="1000" fill="hold"/>
                                        <p:tgtEl>
                                          <p:spTgt spid="197"/>
                                        </p:tgtEl>
                                        <p:attrNameLst>
                                          <p:attrName>ppt_h</p:attrName>
                                        </p:attrNameLst>
                                      </p:cBhvr>
                                      <p:tavLst>
                                        <p:tav tm="0">
                                          <p:val>
                                            <p:strVal val="#ppt_h"/>
                                          </p:val>
                                        </p:tav>
                                        <p:tav tm="100000">
                                          <p:val>
                                            <p:strVal val="#ppt_h"/>
                                          </p:val>
                                        </p:tav>
                                      </p:tavLst>
                                    </p:anim>
                                    <p:animEffect transition="in" filter="fade">
                                      <p:cBhvr>
                                        <p:cTn id="28" dur="1000"/>
                                        <p:tgtEl>
                                          <p:spTgt spid="197"/>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1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113"/>
                                        </p:tgtEl>
                                        <p:attrNameLst>
                                          <p:attrName>style.visibility</p:attrName>
                                        </p:attrNameLst>
                                      </p:cBhvr>
                                      <p:to>
                                        <p:strVal val="visible"/>
                                      </p:to>
                                    </p:set>
                                    <p:animEffect transition="in" filter="wipe(down)">
                                      <p:cBhvr>
                                        <p:cTn id="39" dur="500"/>
                                        <p:tgtEl>
                                          <p:spTgt spid="113"/>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20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 grpId="0" animBg="1"/>
      <p:bldP spid="114" grpId="0" animBg="1"/>
      <p:bldP spid="115" grpId="0" animBg="1"/>
      <p:bldP spid="198" grpId="0" animBg="1"/>
      <p:bldP spid="199" grpId="0" animBg="1"/>
      <p:bldP spid="200" grpId="0"/>
      <p:bldP spid="201" grpId="0" animBg="1"/>
      <p:bldP spid="202" grpId="0" animBg="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C4310-3045-BE44-A704-329B77E283A7}"/>
              </a:ext>
            </a:extLst>
          </p:cNvPr>
          <p:cNvSpPr>
            <a:spLocks noGrp="1"/>
          </p:cNvSpPr>
          <p:nvPr>
            <p:ph type="title"/>
          </p:nvPr>
        </p:nvSpPr>
        <p:spPr>
          <a:xfrm>
            <a:off x="264405" y="31468"/>
            <a:ext cx="8760576" cy="827848"/>
          </a:xfrm>
        </p:spPr>
        <p:txBody>
          <a:bodyPr/>
          <a:lstStyle/>
          <a:p>
            <a:r>
              <a:rPr lang="en-US" dirty="0"/>
              <a:t>Chance Cause Variation</a:t>
            </a:r>
          </a:p>
        </p:txBody>
      </p:sp>
      <p:pic>
        <p:nvPicPr>
          <p:cNvPr id="3" name="IMG_4915">
            <a:hlinkClick r:id="" action="ppaction://media"/>
            <a:extLst>
              <a:ext uri="{FF2B5EF4-FFF2-40B4-BE49-F238E27FC236}">
                <a16:creationId xmlns:a16="http://schemas.microsoft.com/office/drawing/2014/main" id="{19406EBF-EAC0-7141-974F-010EE3DA3F4B}"/>
              </a:ext>
            </a:extLst>
          </p:cNvPr>
          <p:cNvPicPr>
            <a:picLocks noChangeAspect="1"/>
          </p:cNvPicPr>
          <p:nvPr>
            <a:videoFile r:link="rId2"/>
            <p:extLst>
              <p:ext uri="{DAA4B4D4-6D71-4841-9C94-3DE7FCFB9230}">
                <p14:media xmlns:p14="http://schemas.microsoft.com/office/powerpoint/2010/main" r:link="rId1"/>
              </p:ext>
            </p:extLst>
          </p:nvPr>
        </p:nvPicPr>
        <p:blipFill rotWithShape="1">
          <a:blip r:embed="rId6"/>
          <a:srcRect b="20697"/>
          <a:stretch/>
        </p:blipFill>
        <p:spPr>
          <a:xfrm>
            <a:off x="1901516" y="1002640"/>
            <a:ext cx="3857625" cy="5388582"/>
          </a:xfrm>
          <a:prstGeom prst="rect">
            <a:avLst/>
          </a:prstGeom>
        </p:spPr>
      </p:pic>
      <p:pic>
        <p:nvPicPr>
          <p:cNvPr id="4" name="IMG_4916">
            <a:hlinkClick r:id="" action="ppaction://media"/>
            <a:extLst>
              <a:ext uri="{FF2B5EF4-FFF2-40B4-BE49-F238E27FC236}">
                <a16:creationId xmlns:a16="http://schemas.microsoft.com/office/drawing/2014/main" id="{176B591E-0825-C44D-8648-06E596D8924C}"/>
              </a:ext>
            </a:extLst>
          </p:cNvPr>
          <p:cNvPicPr>
            <a:picLocks noChangeAspect="1"/>
          </p:cNvPicPr>
          <p:nvPr>
            <a:videoFile r:link="rId4"/>
            <p:extLst>
              <p:ext uri="{DAA4B4D4-6D71-4841-9C94-3DE7FCFB9230}">
                <p14:media xmlns:p14="http://schemas.microsoft.com/office/powerpoint/2010/main" r:link="rId3"/>
              </p:ext>
            </p:extLst>
          </p:nvPr>
        </p:nvPicPr>
        <p:blipFill rotWithShape="1">
          <a:blip r:embed="rId7"/>
          <a:srcRect b="21426"/>
          <a:stretch/>
        </p:blipFill>
        <p:spPr>
          <a:xfrm>
            <a:off x="6363924" y="1002640"/>
            <a:ext cx="3857625" cy="5388582"/>
          </a:xfrm>
          <a:prstGeom prst="rect">
            <a:avLst/>
          </a:prstGeom>
        </p:spPr>
      </p:pic>
    </p:spTree>
    <p:extLst>
      <p:ext uri="{BB962C8B-B14F-4D97-AF65-F5344CB8AC3E}">
        <p14:creationId xmlns:p14="http://schemas.microsoft.com/office/powerpoint/2010/main" val="62373822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845"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72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3"/>
                </p:tgtEl>
              </p:cMediaNode>
            </p:video>
            <p:seq concurrent="1" nextAc="seek">
              <p:cTn id="12" restart="whenNotActive" fill="hold" evtFilter="cancelBubble" nodeType="interactiveSeq">
                <p:stCondLst>
                  <p:cond evt="onClick" delay="0">
                    <p:tgtEl>
                      <p:spTgt spid="3"/>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3"/>
                                        </p:tgtEl>
                                      </p:cBhvr>
                                    </p:cmd>
                                  </p:childTnLst>
                                </p:cTn>
                              </p:par>
                            </p:childTnLst>
                          </p:cTn>
                        </p:par>
                      </p:childTnLst>
                    </p:cTn>
                  </p:par>
                </p:childTnLst>
              </p:cTn>
              <p:nextCondLst>
                <p:cond evt="onClick" delay="0">
                  <p:tgtEl>
                    <p:spTgt spid="3"/>
                  </p:tgtEl>
                </p:cond>
              </p:nextCondLst>
            </p:seq>
            <p:video>
              <p:cMediaNode vol="80000">
                <p:cTn id="17" fill="hold" display="0">
                  <p:stCondLst>
                    <p:cond delay="indefinite"/>
                  </p:stCondLst>
                </p:cTn>
                <p:tgtEl>
                  <p:spTgt spid="4"/>
                </p:tgtEl>
              </p:cMediaNode>
            </p:video>
            <p:seq concurrent="1" nextAc="seek">
              <p:cTn id="18" restart="whenNotActive" fill="hold" evtFilter="cancelBubble" nodeType="interactiveSeq">
                <p:stCondLst>
                  <p:cond evt="onClick" delay="0">
                    <p:tgtEl>
                      <p:spTgt spid="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A4337D-B693-4B4D-B0B0-F230AE46DE6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07582" y="816703"/>
            <a:ext cx="8703581" cy="5628164"/>
          </a:xfrm>
          <a:prstGeom prst="rect">
            <a:avLst/>
          </a:prstGeom>
        </p:spPr>
      </p:pic>
      <p:sp>
        <p:nvSpPr>
          <p:cNvPr id="6" name="Freeform 4">
            <a:extLst>
              <a:ext uri="{FF2B5EF4-FFF2-40B4-BE49-F238E27FC236}">
                <a16:creationId xmlns:a16="http://schemas.microsoft.com/office/drawing/2014/main" id="{0268A864-D87D-1B43-A77B-4F8301CECFEB}"/>
              </a:ext>
            </a:extLst>
          </p:cNvPr>
          <p:cNvSpPr>
            <a:spLocks/>
          </p:cNvSpPr>
          <p:nvPr/>
        </p:nvSpPr>
        <p:spPr bwMode="auto">
          <a:xfrm>
            <a:off x="2103864" y="4861933"/>
            <a:ext cx="3479180" cy="1403815"/>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57150" cap="rnd" cmpd="sng">
            <a:solidFill>
              <a:srgbClr val="FF505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2" name="Title 1">
            <a:extLst>
              <a:ext uri="{FF2B5EF4-FFF2-40B4-BE49-F238E27FC236}">
                <a16:creationId xmlns:a16="http://schemas.microsoft.com/office/drawing/2014/main" id="{FBEE061D-42CA-D445-876E-D32CFC6B03A3}"/>
              </a:ext>
            </a:extLst>
          </p:cNvPr>
          <p:cNvSpPr>
            <a:spLocks noGrp="1"/>
          </p:cNvSpPr>
          <p:nvPr>
            <p:ph type="title"/>
          </p:nvPr>
        </p:nvSpPr>
        <p:spPr>
          <a:xfrm>
            <a:off x="185781" y="-189137"/>
            <a:ext cx="8839200" cy="1005840"/>
          </a:xfrm>
        </p:spPr>
        <p:txBody>
          <a:bodyPr/>
          <a:lstStyle/>
          <a:p>
            <a:r>
              <a:rPr lang="en-US" dirty="0"/>
              <a:t>Chance Cause Variation</a:t>
            </a:r>
          </a:p>
        </p:txBody>
      </p:sp>
    </p:spTree>
    <p:extLst>
      <p:ext uri="{BB962C8B-B14F-4D97-AF65-F5344CB8AC3E}">
        <p14:creationId xmlns:p14="http://schemas.microsoft.com/office/powerpoint/2010/main" val="118512196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grpId="1" nodeType="clickEffect">
                                  <p:stCondLst>
                                    <p:cond delay="0"/>
                                  </p:stCondLst>
                                  <p:childTnLst>
                                    <p:animMotion origin="layout" path="M 0 0 L 0.48056 -0.01459 " pathEditMode="relative" ptsTypes="AA">
                                      <p:cBhvr>
                                        <p:cTn id="10" dur="2000" fill="hold"/>
                                        <p:tgtEl>
                                          <p:spTgt spid="6"/>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099" y="-582497"/>
            <a:ext cx="10058400" cy="1450757"/>
          </a:xfrm>
        </p:spPr>
        <p:txBody>
          <a:bodyPr/>
          <a:lstStyle/>
          <a:p>
            <a:r>
              <a:rPr lang="en-US" dirty="0"/>
              <a:t>A Real Difference</a:t>
            </a:r>
          </a:p>
        </p:txBody>
      </p:sp>
      <p:pic>
        <p:nvPicPr>
          <p:cNvPr id="5" name="Picture 4"/>
          <p:cNvPicPr/>
          <p:nvPr/>
        </p:nvPicPr>
        <p:blipFill>
          <a:blip r:embed="rId2">
            <a:extLst>
              <a:ext uri="{28A0092B-C50C-407E-A947-70E740481C1C}">
                <a14:useLocalDpi xmlns:a14="http://schemas.microsoft.com/office/drawing/2010/main"/>
              </a:ext>
            </a:extLst>
          </a:blip>
          <a:srcRect/>
          <a:stretch>
            <a:fillRect/>
          </a:stretch>
        </p:blipFill>
        <p:spPr bwMode="auto">
          <a:xfrm>
            <a:off x="1771537" y="2483927"/>
            <a:ext cx="5414695" cy="3607290"/>
          </a:xfrm>
          <a:prstGeom prst="rect">
            <a:avLst/>
          </a:prstGeom>
          <a:noFill/>
          <a:ln>
            <a:noFill/>
          </a:ln>
        </p:spPr>
      </p:pic>
      <p:sp>
        <p:nvSpPr>
          <p:cNvPr id="6" name="Right Brace 5"/>
          <p:cNvSpPr/>
          <p:nvPr/>
        </p:nvSpPr>
        <p:spPr>
          <a:xfrm>
            <a:off x="7206545" y="3508370"/>
            <a:ext cx="505832" cy="1883327"/>
          </a:xfrm>
          <a:prstGeom prst="rightBrace">
            <a:avLst/>
          </a:prstGeom>
          <a:ln w="38100">
            <a:solidFill>
              <a:schemeClr val="tx2"/>
            </a:solidFill>
            <a:headEnd type="triangl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 name="TextBox 6"/>
          <p:cNvSpPr txBox="1"/>
          <p:nvPr/>
        </p:nvSpPr>
        <p:spPr>
          <a:xfrm>
            <a:off x="7717318" y="3856752"/>
            <a:ext cx="1791117" cy="1200329"/>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US" dirty="0"/>
              <a:t>These two lines represent the extent of the variation</a:t>
            </a:r>
          </a:p>
        </p:txBody>
      </p:sp>
      <p:sp>
        <p:nvSpPr>
          <p:cNvPr id="8" name="Rounded Rectangular Callout 7"/>
          <p:cNvSpPr/>
          <p:nvPr/>
        </p:nvSpPr>
        <p:spPr>
          <a:xfrm>
            <a:off x="6261652" y="762001"/>
            <a:ext cx="2794000" cy="1314174"/>
          </a:xfrm>
          <a:prstGeom prst="wedgeRoundRectCallout">
            <a:avLst>
              <a:gd name="adj1" fmla="val -88423"/>
              <a:gd name="adj2" fmla="val 132599"/>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This point does NOT fit the pattern – something has changed in the system</a:t>
            </a:r>
          </a:p>
        </p:txBody>
      </p:sp>
    </p:spTree>
    <p:extLst>
      <p:ext uri="{BB962C8B-B14F-4D97-AF65-F5344CB8AC3E}">
        <p14:creationId xmlns:p14="http://schemas.microsoft.com/office/powerpoint/2010/main" val="50959648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2AB0F7-BA97-BE41-9442-72FDE21FF31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50609"/>
          <a:stretch/>
        </p:blipFill>
        <p:spPr>
          <a:xfrm>
            <a:off x="1663336" y="819879"/>
            <a:ext cx="4298848" cy="5628164"/>
          </a:xfrm>
          <a:prstGeom prst="rect">
            <a:avLst/>
          </a:prstGeom>
        </p:spPr>
      </p:pic>
      <p:pic>
        <p:nvPicPr>
          <p:cNvPr id="5" name="IMG_4917">
            <a:hlinkClick r:id="" action="ppaction://media"/>
            <a:extLst>
              <a:ext uri="{FF2B5EF4-FFF2-40B4-BE49-F238E27FC236}">
                <a16:creationId xmlns:a16="http://schemas.microsoft.com/office/drawing/2014/main" id="{DC16D411-7F07-4A4C-9BFF-15C444003682}"/>
              </a:ext>
            </a:extLst>
          </p:cNvPr>
          <p:cNvPicPr>
            <a:picLocks noChangeAspect="1"/>
          </p:cNvPicPr>
          <p:nvPr>
            <a:videoFile r:link="rId2"/>
            <p:extLst>
              <p:ext uri="{DAA4B4D4-6D71-4841-9C94-3DE7FCFB9230}">
                <p14:media xmlns:p14="http://schemas.microsoft.com/office/powerpoint/2010/main" r:link="rId1"/>
              </p:ext>
            </p:extLst>
          </p:nvPr>
        </p:nvPicPr>
        <p:blipFill rotWithShape="1">
          <a:blip r:embed="rId5"/>
          <a:srcRect l="-867" t="7196" r="867" b="15852"/>
          <a:stretch/>
        </p:blipFill>
        <p:spPr>
          <a:xfrm>
            <a:off x="6341621" y="1109785"/>
            <a:ext cx="3902230" cy="5338259"/>
          </a:xfrm>
          <a:prstGeom prst="rect">
            <a:avLst/>
          </a:prstGeom>
        </p:spPr>
      </p:pic>
      <p:sp>
        <p:nvSpPr>
          <p:cNvPr id="2" name="Title 1">
            <a:extLst>
              <a:ext uri="{FF2B5EF4-FFF2-40B4-BE49-F238E27FC236}">
                <a16:creationId xmlns:a16="http://schemas.microsoft.com/office/drawing/2014/main" id="{D4B46AA3-C3E0-FC41-97F5-6E92976DC102}"/>
              </a:ext>
            </a:extLst>
          </p:cNvPr>
          <p:cNvSpPr>
            <a:spLocks noGrp="1"/>
          </p:cNvSpPr>
          <p:nvPr>
            <p:ph type="title"/>
          </p:nvPr>
        </p:nvSpPr>
        <p:spPr>
          <a:xfrm>
            <a:off x="185781" y="31468"/>
            <a:ext cx="8839200" cy="695645"/>
          </a:xfrm>
        </p:spPr>
        <p:txBody>
          <a:bodyPr>
            <a:normAutofit fontScale="90000"/>
          </a:bodyPr>
          <a:lstStyle/>
          <a:p>
            <a:r>
              <a:rPr lang="en-US" dirty="0"/>
              <a:t>Assignable Cause</a:t>
            </a:r>
          </a:p>
        </p:txBody>
      </p:sp>
    </p:spTree>
    <p:extLst>
      <p:ext uri="{BB962C8B-B14F-4D97-AF65-F5344CB8AC3E}">
        <p14:creationId xmlns:p14="http://schemas.microsoft.com/office/powerpoint/2010/main" val="259181944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98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3"/>
          </p:nvPr>
        </p:nvSpPr>
        <p:spPr>
          <a:xfrm>
            <a:off x="738131" y="958468"/>
            <a:ext cx="10708394" cy="2976456"/>
          </a:xfrm>
        </p:spPr>
        <p:txBody>
          <a:bodyPr>
            <a:normAutofit/>
          </a:bodyPr>
          <a:lstStyle/>
          <a:p>
            <a:r>
              <a:rPr lang="en-US" dirty="0"/>
              <a:t>Variation occurs  - but something is causing to occur! In the mid 1920’s Walter Shewhart was beginning to understand variation. He </a:t>
            </a:r>
            <a:r>
              <a:rPr lang="en-US" dirty="0" err="1"/>
              <a:t>realised</a:t>
            </a:r>
            <a:r>
              <a:rPr lang="en-US" dirty="0"/>
              <a:t> that all variation is caused, but he could divide the variation observed into:</a:t>
            </a:r>
          </a:p>
          <a:p>
            <a:pPr marL="933450" lvl="2" indent="-287338"/>
            <a:r>
              <a:rPr lang="en-US" sz="2000" dirty="0"/>
              <a:t>Assignable cause variation</a:t>
            </a:r>
          </a:p>
          <a:p>
            <a:pPr marL="933450" lvl="2" indent="-287338"/>
            <a:r>
              <a:rPr lang="en-US" sz="2000" dirty="0"/>
              <a:t>Chance cause variation</a:t>
            </a:r>
          </a:p>
          <a:p>
            <a:r>
              <a:rPr lang="en-US" dirty="0"/>
              <a:t>Since that time these two types of variation have been given various other names:</a:t>
            </a:r>
            <a:endParaRPr lang="en-GB" dirty="0"/>
          </a:p>
          <a:p>
            <a:endParaRPr lang="en-US" sz="1600" dirty="0"/>
          </a:p>
        </p:txBody>
      </p:sp>
      <p:sp>
        <p:nvSpPr>
          <p:cNvPr id="2" name="Title 1"/>
          <p:cNvSpPr>
            <a:spLocks noGrp="1"/>
          </p:cNvSpPr>
          <p:nvPr>
            <p:ph type="title"/>
          </p:nvPr>
        </p:nvSpPr>
        <p:spPr>
          <a:xfrm>
            <a:off x="312832" y="396512"/>
            <a:ext cx="10990300" cy="424732"/>
          </a:xfrm>
        </p:spPr>
        <p:txBody>
          <a:bodyPr/>
          <a:lstStyle/>
          <a:p>
            <a:r>
              <a:rPr lang="en-US" dirty="0"/>
              <a:t>All Variation is Caused</a:t>
            </a:r>
          </a:p>
        </p:txBody>
      </p:sp>
      <p:sp>
        <p:nvSpPr>
          <p:cNvPr id="4" name="Slide Number Placeholder 3"/>
          <p:cNvSpPr>
            <a:spLocks noGrp="1"/>
          </p:cNvSpPr>
          <p:nvPr>
            <p:ph type="sldNum" sz="quarter" idx="4294967295"/>
          </p:nvPr>
        </p:nvSpPr>
        <p:spPr>
          <a:xfrm>
            <a:off x="11823700" y="55563"/>
            <a:ext cx="368300" cy="122237"/>
          </a:xfrm>
        </p:spPr>
        <p:txBody>
          <a:bodyPr/>
          <a:lstStyle/>
          <a:p>
            <a:fld id="{C22618A1-DFED-413B-BF04-637AA2483EFF}" type="slidenum">
              <a:rPr lang="en-GB" smtClean="0"/>
              <a:pPr/>
              <a:t>90</a:t>
            </a:fld>
            <a:endParaRPr lang="en-GB" dirty="0"/>
          </a:p>
        </p:txBody>
      </p:sp>
      <p:graphicFrame>
        <p:nvGraphicFramePr>
          <p:cNvPr id="3" name="Table 2">
            <a:extLst>
              <a:ext uri="{FF2B5EF4-FFF2-40B4-BE49-F238E27FC236}">
                <a16:creationId xmlns:a16="http://schemas.microsoft.com/office/drawing/2014/main" id="{6AAB535B-9290-254A-AF1E-5D72F897B9CD}"/>
              </a:ext>
            </a:extLst>
          </p:cNvPr>
          <p:cNvGraphicFramePr>
            <a:graphicFrameLocks noGrp="1"/>
          </p:cNvGraphicFramePr>
          <p:nvPr>
            <p:extLst>
              <p:ext uri="{D42A27DB-BD31-4B8C-83A1-F6EECF244321}">
                <p14:modId xmlns:p14="http://schemas.microsoft.com/office/powerpoint/2010/main" val="3294727476"/>
              </p:ext>
            </p:extLst>
          </p:nvPr>
        </p:nvGraphicFramePr>
        <p:xfrm>
          <a:off x="2246636" y="3174196"/>
          <a:ext cx="7833798" cy="3287292"/>
        </p:xfrm>
        <a:graphic>
          <a:graphicData uri="http://schemas.openxmlformats.org/drawingml/2006/table">
            <a:tbl>
              <a:tblPr firstRow="1" bandRow="1">
                <a:tableStyleId>{00A15C55-8517-42AA-B614-E9B94910E393}</a:tableStyleId>
              </a:tblPr>
              <a:tblGrid>
                <a:gridCol w="3916899">
                  <a:extLst>
                    <a:ext uri="{9D8B030D-6E8A-4147-A177-3AD203B41FA5}">
                      <a16:colId xmlns:a16="http://schemas.microsoft.com/office/drawing/2014/main" val="920398344"/>
                    </a:ext>
                  </a:extLst>
                </a:gridCol>
                <a:gridCol w="3916899">
                  <a:extLst>
                    <a:ext uri="{9D8B030D-6E8A-4147-A177-3AD203B41FA5}">
                      <a16:colId xmlns:a16="http://schemas.microsoft.com/office/drawing/2014/main" val="1315971490"/>
                    </a:ext>
                  </a:extLst>
                </a:gridCol>
              </a:tblGrid>
              <a:tr h="492756">
                <a:tc>
                  <a:txBody>
                    <a:bodyPr/>
                    <a:lstStyle/>
                    <a:p>
                      <a:r>
                        <a:rPr lang="en-US" dirty="0"/>
                        <a:t>Original Name</a:t>
                      </a:r>
                      <a:endParaRPr lang="en-US" dirty="0">
                        <a:solidFill>
                          <a:schemeClr val="tx1"/>
                        </a:solidFill>
                      </a:endParaRPr>
                    </a:p>
                  </a:txBody>
                  <a:tcPr/>
                </a:tc>
                <a:tc>
                  <a:txBody>
                    <a:bodyPr/>
                    <a:lstStyle/>
                    <a:p>
                      <a:r>
                        <a:rPr lang="en-US" dirty="0"/>
                        <a:t>Alternative Name</a:t>
                      </a:r>
                      <a:endParaRPr lang="en-US" dirty="0">
                        <a:solidFill>
                          <a:schemeClr val="tx1"/>
                        </a:solidFill>
                      </a:endParaRPr>
                    </a:p>
                  </a:txBody>
                  <a:tcPr/>
                </a:tc>
                <a:extLst>
                  <a:ext uri="{0D108BD9-81ED-4DB2-BD59-A6C34878D82A}">
                    <a16:rowId xmlns:a16="http://schemas.microsoft.com/office/drawing/2014/main" val="2952012514"/>
                  </a:ext>
                </a:extLst>
              </a:tr>
              <a:tr h="1215016">
                <a:tc>
                  <a:txBody>
                    <a:bodyPr/>
                    <a:lstStyle/>
                    <a:p>
                      <a:r>
                        <a:rPr lang="en-US" dirty="0"/>
                        <a:t>Assignable Cause Variation</a:t>
                      </a:r>
                    </a:p>
                  </a:txBody>
                  <a:tcPr/>
                </a:tc>
                <a:tc>
                  <a:txBody>
                    <a:bodyPr/>
                    <a:lstStyle/>
                    <a:p>
                      <a:r>
                        <a:rPr lang="en-US" b="1" dirty="0"/>
                        <a:t>Special Cause</a:t>
                      </a:r>
                    </a:p>
                    <a:p>
                      <a:r>
                        <a:rPr lang="en-US" dirty="0"/>
                        <a:t>Unnatural pattern</a:t>
                      </a:r>
                    </a:p>
                    <a:p>
                      <a:r>
                        <a:rPr lang="en-US" dirty="0"/>
                        <a:t>Signal</a:t>
                      </a:r>
                    </a:p>
                  </a:txBody>
                  <a:tcPr/>
                </a:tc>
                <a:extLst>
                  <a:ext uri="{0D108BD9-81ED-4DB2-BD59-A6C34878D82A}">
                    <a16:rowId xmlns:a16="http://schemas.microsoft.com/office/drawing/2014/main" val="4067184887"/>
                  </a:ext>
                </a:extLst>
              </a:tr>
              <a:tr h="1579520">
                <a:tc>
                  <a:txBody>
                    <a:bodyPr/>
                    <a:lstStyle/>
                    <a:p>
                      <a:r>
                        <a:rPr lang="en-US" dirty="0"/>
                        <a:t>Chance Cause Variation</a:t>
                      </a:r>
                    </a:p>
                  </a:txBody>
                  <a:tcPr/>
                </a:tc>
                <a:tc>
                  <a:txBody>
                    <a:bodyPr/>
                    <a:lstStyle/>
                    <a:p>
                      <a:r>
                        <a:rPr lang="en-US" b="1" dirty="0"/>
                        <a:t>Common Cause</a:t>
                      </a:r>
                    </a:p>
                    <a:p>
                      <a:r>
                        <a:rPr lang="en-US" dirty="0"/>
                        <a:t>Non-assignable Cause</a:t>
                      </a:r>
                    </a:p>
                    <a:p>
                      <a:r>
                        <a:rPr lang="en-US" dirty="0"/>
                        <a:t>Natural pattern</a:t>
                      </a:r>
                    </a:p>
                    <a:p>
                      <a:r>
                        <a:rPr lang="en-US" dirty="0"/>
                        <a:t>noise</a:t>
                      </a:r>
                    </a:p>
                  </a:txBody>
                  <a:tcPr/>
                </a:tc>
                <a:extLst>
                  <a:ext uri="{0D108BD9-81ED-4DB2-BD59-A6C34878D82A}">
                    <a16:rowId xmlns:a16="http://schemas.microsoft.com/office/drawing/2014/main" val="236567160"/>
                  </a:ext>
                </a:extLst>
              </a:tr>
            </a:tbl>
          </a:graphicData>
        </a:graphic>
      </p:graphicFrame>
    </p:spTree>
    <p:extLst>
      <p:ext uri="{BB962C8B-B14F-4D97-AF65-F5344CB8AC3E}">
        <p14:creationId xmlns:p14="http://schemas.microsoft.com/office/powerpoint/2010/main" val="25763539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6" name="Oval 26"/>
          <p:cNvSpPr>
            <a:spLocks noChangeArrowheads="1"/>
          </p:cNvSpPr>
          <p:nvPr/>
        </p:nvSpPr>
        <p:spPr bwMode="auto">
          <a:xfrm>
            <a:off x="2284657" y="3408280"/>
            <a:ext cx="785813" cy="584200"/>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a:p>
        </p:txBody>
      </p:sp>
      <p:grpSp>
        <p:nvGrpSpPr>
          <p:cNvPr id="7169" name="Group 2"/>
          <p:cNvGrpSpPr>
            <a:grpSpLocks/>
          </p:cNvGrpSpPr>
          <p:nvPr/>
        </p:nvGrpSpPr>
        <p:grpSpPr bwMode="auto">
          <a:xfrm>
            <a:off x="2411656" y="2204956"/>
            <a:ext cx="6261100" cy="2092325"/>
            <a:chOff x="1402" y="1074"/>
            <a:chExt cx="3734" cy="1318"/>
          </a:xfrm>
        </p:grpSpPr>
        <p:sp>
          <p:nvSpPr>
            <p:cNvPr id="153603" name="Line 3"/>
            <p:cNvSpPr>
              <a:spLocks noChangeShapeType="1"/>
            </p:cNvSpPr>
            <p:nvPr/>
          </p:nvSpPr>
          <p:spPr bwMode="auto">
            <a:xfrm flipV="1">
              <a:off x="1404" y="1074"/>
              <a:ext cx="3732" cy="6"/>
            </a:xfrm>
            <a:prstGeom prst="line">
              <a:avLst/>
            </a:prstGeom>
            <a:noFill/>
            <a:ln w="12700">
              <a:solidFill>
                <a:schemeClr val="tx1"/>
              </a:solidFill>
              <a:prstDash val="dash"/>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04" name="Line 4"/>
            <p:cNvSpPr>
              <a:spLocks noChangeShapeType="1"/>
            </p:cNvSpPr>
            <p:nvPr/>
          </p:nvSpPr>
          <p:spPr bwMode="auto">
            <a:xfrm flipV="1">
              <a:off x="1402" y="2386"/>
              <a:ext cx="3732" cy="6"/>
            </a:xfrm>
            <a:prstGeom prst="line">
              <a:avLst/>
            </a:prstGeom>
            <a:noFill/>
            <a:ln w="12700">
              <a:solidFill>
                <a:schemeClr val="tx1"/>
              </a:solidFill>
              <a:prstDash val="dash"/>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grpSp>
      <p:sp>
        <p:nvSpPr>
          <p:cNvPr id="153605" name="Line 5"/>
          <p:cNvSpPr>
            <a:spLocks noChangeShapeType="1"/>
          </p:cNvSpPr>
          <p:nvPr/>
        </p:nvSpPr>
        <p:spPr bwMode="auto">
          <a:xfrm flipH="1" flipV="1">
            <a:off x="3145081" y="3205081"/>
            <a:ext cx="438150" cy="976313"/>
          </a:xfrm>
          <a:prstGeom prst="line">
            <a:avLst/>
          </a:prstGeom>
          <a:noFill/>
          <a:ln w="127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06" name="Line 6"/>
          <p:cNvSpPr>
            <a:spLocks noChangeShapeType="1"/>
          </p:cNvSpPr>
          <p:nvPr/>
        </p:nvSpPr>
        <p:spPr bwMode="auto">
          <a:xfrm flipV="1">
            <a:off x="3583231" y="2912981"/>
            <a:ext cx="247650" cy="1268413"/>
          </a:xfrm>
          <a:prstGeom prst="line">
            <a:avLst/>
          </a:prstGeom>
          <a:noFill/>
          <a:ln w="127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07" name="Line 7"/>
          <p:cNvSpPr>
            <a:spLocks noChangeShapeType="1"/>
          </p:cNvSpPr>
          <p:nvPr/>
        </p:nvSpPr>
        <p:spPr bwMode="auto">
          <a:xfrm flipV="1">
            <a:off x="3583231" y="3433681"/>
            <a:ext cx="1885950" cy="747713"/>
          </a:xfrm>
          <a:prstGeom prst="line">
            <a:avLst/>
          </a:prstGeom>
          <a:noFill/>
          <a:ln w="127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08" name="Rectangle 8"/>
          <p:cNvSpPr>
            <a:spLocks noChangeArrowheads="1"/>
          </p:cNvSpPr>
          <p:nvPr/>
        </p:nvSpPr>
        <p:spPr bwMode="gray">
          <a:xfrm>
            <a:off x="2683119" y="4181394"/>
            <a:ext cx="2468562" cy="485775"/>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a:defRPr/>
            </a:pPr>
            <a:r>
              <a:rPr lang="en-GB" sz="2000" dirty="0">
                <a:solidFill>
                  <a:srgbClr val="FFFFFF"/>
                </a:solidFill>
              </a:rPr>
              <a:t>Assignable Causes</a:t>
            </a:r>
          </a:p>
        </p:txBody>
      </p:sp>
      <p:sp>
        <p:nvSpPr>
          <p:cNvPr id="153609" name="Line 9"/>
          <p:cNvSpPr>
            <a:spLocks noChangeShapeType="1"/>
          </p:cNvSpPr>
          <p:nvPr/>
        </p:nvSpPr>
        <p:spPr bwMode="auto">
          <a:xfrm flipH="1">
            <a:off x="5993056" y="2303381"/>
            <a:ext cx="547688" cy="1400175"/>
          </a:xfrm>
          <a:prstGeom prst="line">
            <a:avLst/>
          </a:prstGeom>
          <a:noFill/>
          <a:ln w="19050">
            <a:solidFill>
              <a:schemeClr val="tx1"/>
            </a:solidFill>
            <a:round/>
            <a:headEnd type="none" w="sm" len="sm"/>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10" name="Line 10"/>
          <p:cNvSpPr>
            <a:spLocks noChangeShapeType="1"/>
          </p:cNvSpPr>
          <p:nvPr/>
        </p:nvSpPr>
        <p:spPr bwMode="auto">
          <a:xfrm flipH="1">
            <a:off x="7112244" y="2303380"/>
            <a:ext cx="0" cy="571500"/>
          </a:xfrm>
          <a:prstGeom prst="line">
            <a:avLst/>
          </a:prstGeom>
          <a:noFill/>
          <a:ln w="19050">
            <a:solidFill>
              <a:schemeClr val="tx1"/>
            </a:solidFill>
            <a:round/>
            <a:headEnd type="none" w="sm" len="sm"/>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11" name="Rectangle 11"/>
          <p:cNvSpPr>
            <a:spLocks noChangeArrowheads="1"/>
          </p:cNvSpPr>
          <p:nvPr/>
        </p:nvSpPr>
        <p:spPr bwMode="gray">
          <a:xfrm>
            <a:off x="6320082" y="1481055"/>
            <a:ext cx="1857375" cy="9334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Short-Term</a:t>
            </a:r>
          </a:p>
          <a:p>
            <a:pPr algn="ctr" eaLnBrk="0" hangingPunct="0">
              <a:defRPr/>
            </a:pPr>
            <a:r>
              <a:rPr lang="en-GB" dirty="0">
                <a:solidFill>
                  <a:srgbClr val="FFFFFF"/>
                </a:solidFill>
              </a:rPr>
              <a:t> variation due to</a:t>
            </a:r>
          </a:p>
          <a:p>
            <a:pPr algn="ctr" eaLnBrk="0" hangingPunct="0">
              <a:defRPr/>
            </a:pPr>
            <a:r>
              <a:rPr lang="en-GB" dirty="0">
                <a:solidFill>
                  <a:srgbClr val="FFFFFF"/>
                </a:solidFill>
              </a:rPr>
              <a:t>Chance Causes</a:t>
            </a:r>
          </a:p>
        </p:txBody>
      </p:sp>
      <p:sp>
        <p:nvSpPr>
          <p:cNvPr id="153612" name="Rectangle 12"/>
          <p:cNvSpPr>
            <a:spLocks noGrp="1" noChangeArrowheads="1"/>
          </p:cNvSpPr>
          <p:nvPr>
            <p:ph type="title"/>
          </p:nvPr>
        </p:nvSpPr>
        <p:spPr>
          <a:xfrm>
            <a:off x="166722" y="483451"/>
            <a:ext cx="11858555" cy="632478"/>
          </a:xfrm>
        </p:spPr>
        <p:txBody>
          <a:bodyPr>
            <a:normAutofit fontScale="90000"/>
          </a:bodyPr>
          <a:lstStyle/>
          <a:p>
            <a:r>
              <a:rPr lang="en-GB" sz="4000" dirty="0"/>
              <a:t>Long and Short Term Variation </a:t>
            </a:r>
            <a:br>
              <a:rPr lang="en-GB" sz="4000" dirty="0"/>
            </a:br>
            <a:r>
              <a:rPr lang="en-GB" sz="4000" dirty="0"/>
              <a:t>Systems May Contain Both</a:t>
            </a:r>
          </a:p>
        </p:txBody>
      </p:sp>
      <p:sp>
        <p:nvSpPr>
          <p:cNvPr id="4" name="Slide Number Placeholder 3"/>
          <p:cNvSpPr>
            <a:spLocks noGrp="1"/>
          </p:cNvSpPr>
          <p:nvPr>
            <p:ph type="sldNum" sz="quarter" idx="12"/>
          </p:nvPr>
        </p:nvSpPr>
        <p:spPr/>
        <p:txBody>
          <a:bodyPr/>
          <a:lstStyle/>
          <a:p>
            <a:fld id="{C22618A1-DFED-413B-BF04-637AA2483EFF}" type="slidenum">
              <a:rPr lang="en-GB" smtClean="0"/>
              <a:pPr/>
              <a:t>91</a:t>
            </a:fld>
            <a:endParaRPr lang="en-GB" dirty="0"/>
          </a:p>
        </p:txBody>
      </p:sp>
      <p:sp>
        <p:nvSpPr>
          <p:cNvPr id="153613" name="Line 13"/>
          <p:cNvSpPr>
            <a:spLocks noChangeShapeType="1"/>
          </p:cNvSpPr>
          <p:nvPr/>
        </p:nvSpPr>
        <p:spPr bwMode="auto">
          <a:xfrm>
            <a:off x="2398956" y="1731880"/>
            <a:ext cx="0" cy="3214688"/>
          </a:xfrm>
          <a:prstGeom prst="line">
            <a:avLst/>
          </a:prstGeom>
          <a:noFill/>
          <a:ln w="38100">
            <a:solidFill>
              <a:schemeClr val="tx1"/>
            </a:solidFill>
            <a:round/>
            <a:headEnd type="triangle" w="med" len="me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14" name="Line 14"/>
          <p:cNvSpPr>
            <a:spLocks noChangeShapeType="1"/>
          </p:cNvSpPr>
          <p:nvPr/>
        </p:nvSpPr>
        <p:spPr bwMode="auto">
          <a:xfrm>
            <a:off x="2375144" y="4889419"/>
            <a:ext cx="6438900" cy="9525"/>
          </a:xfrm>
          <a:prstGeom prst="line">
            <a:avLst/>
          </a:prstGeom>
          <a:noFill/>
          <a:ln w="38100">
            <a:solidFill>
              <a:schemeClr val="tx1"/>
            </a:solidFill>
            <a:round/>
            <a:headEnd type="none" w="sm" len="sm"/>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107763" dir="8100000" algn="ctr" rotWithShape="0">
                    <a:schemeClr val="bg2">
                      <a:alpha val="74998"/>
                    </a:schemeClr>
                  </a:outerShdw>
                </a:effectLst>
              </a14:hiddenEffects>
            </a:ext>
          </a:extLst>
        </p:spPr>
        <p:txBody>
          <a:bodyPr wrap="none" anchor="ctr"/>
          <a:lstStyle/>
          <a:p>
            <a:pPr>
              <a:defRPr/>
            </a:pPr>
            <a:endParaRPr lang="en-US"/>
          </a:p>
        </p:txBody>
      </p:sp>
      <p:sp>
        <p:nvSpPr>
          <p:cNvPr id="153615" name="Rectangle 15"/>
          <p:cNvSpPr>
            <a:spLocks noChangeArrowheads="1"/>
          </p:cNvSpPr>
          <p:nvPr/>
        </p:nvSpPr>
        <p:spPr bwMode="auto">
          <a:xfrm>
            <a:off x="6639170" y="4908469"/>
            <a:ext cx="2250755" cy="37953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86302" tIns="43151" rIns="86302" bIns="43151">
            <a:spAutoFit/>
          </a:bodyPr>
          <a:lstStyle/>
          <a:p>
            <a:pPr defTabSz="857250" eaLnBrk="0" hangingPunct="0">
              <a:defRPr/>
            </a:pPr>
            <a:r>
              <a:rPr lang="en-GB" sz="1900"/>
              <a:t>Successive Outputs</a:t>
            </a:r>
          </a:p>
        </p:txBody>
      </p:sp>
      <p:sp>
        <p:nvSpPr>
          <p:cNvPr id="153616" name="Rectangle 16"/>
          <p:cNvSpPr>
            <a:spLocks noChangeArrowheads="1"/>
          </p:cNvSpPr>
          <p:nvPr/>
        </p:nvSpPr>
        <p:spPr bwMode="auto">
          <a:xfrm rot="16200000">
            <a:off x="396429" y="3056649"/>
            <a:ext cx="3241675" cy="3635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86302" tIns="43151" rIns="86302" bIns="43151">
            <a:spAutoFit/>
          </a:bodyPr>
          <a:lstStyle/>
          <a:p>
            <a:pPr algn="ctr" defTabSz="857250" eaLnBrk="0" hangingPunct="0">
              <a:defRPr/>
            </a:pPr>
            <a:r>
              <a:rPr lang="en-GB" b="1" dirty="0">
                <a:solidFill>
                  <a:srgbClr val="000000"/>
                </a:solidFill>
              </a:rPr>
              <a:t>System Output Measure</a:t>
            </a:r>
          </a:p>
        </p:txBody>
      </p:sp>
      <p:sp>
        <p:nvSpPr>
          <p:cNvPr id="153617" name="Oval 17"/>
          <p:cNvSpPr>
            <a:spLocks noChangeArrowheads="1"/>
          </p:cNvSpPr>
          <p:nvPr/>
        </p:nvSpPr>
        <p:spPr bwMode="auto">
          <a:xfrm>
            <a:off x="3826120" y="2439905"/>
            <a:ext cx="1785937" cy="1085850"/>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a:p>
        </p:txBody>
      </p:sp>
      <p:sp>
        <p:nvSpPr>
          <p:cNvPr id="153618" name="Oval 18"/>
          <p:cNvSpPr>
            <a:spLocks noChangeArrowheads="1"/>
          </p:cNvSpPr>
          <p:nvPr/>
        </p:nvSpPr>
        <p:spPr bwMode="auto">
          <a:xfrm>
            <a:off x="3183182" y="2189080"/>
            <a:ext cx="785813" cy="584200"/>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a:p>
        </p:txBody>
      </p:sp>
      <p:sp>
        <p:nvSpPr>
          <p:cNvPr id="153619" name="Oval 19"/>
          <p:cNvSpPr>
            <a:spLocks noChangeArrowheads="1"/>
          </p:cNvSpPr>
          <p:nvPr/>
        </p:nvSpPr>
        <p:spPr bwMode="auto">
          <a:xfrm>
            <a:off x="6326432" y="2941555"/>
            <a:ext cx="1357313" cy="666750"/>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a:p>
        </p:txBody>
      </p:sp>
      <p:sp>
        <p:nvSpPr>
          <p:cNvPr id="153620" name="Oval 20"/>
          <p:cNvSpPr>
            <a:spLocks noChangeArrowheads="1"/>
          </p:cNvSpPr>
          <p:nvPr/>
        </p:nvSpPr>
        <p:spPr bwMode="auto">
          <a:xfrm>
            <a:off x="5326307" y="3692444"/>
            <a:ext cx="1357313" cy="668337"/>
          </a:xfrm>
          <a:prstGeom prst="ellipse">
            <a:avLst/>
          </a:prstGeom>
          <a:ln/>
        </p:spPr>
        <p:style>
          <a:lnRef idx="1">
            <a:schemeClr val="accent6"/>
          </a:lnRef>
          <a:fillRef idx="2">
            <a:schemeClr val="accent6"/>
          </a:fillRef>
          <a:effectRef idx="1">
            <a:schemeClr val="accent6"/>
          </a:effectRef>
          <a:fontRef idx="minor">
            <a:schemeClr val="dk1"/>
          </a:fontRef>
        </p:style>
        <p:txBody>
          <a:bodyPr wrap="none" anchor="ctr"/>
          <a:lstStyle/>
          <a:p>
            <a:pPr>
              <a:defRPr/>
            </a:pPr>
            <a:endParaRPr lang="en-US"/>
          </a:p>
        </p:txBody>
      </p:sp>
      <p:sp>
        <p:nvSpPr>
          <p:cNvPr id="153621" name="Freeform 21"/>
          <p:cNvSpPr>
            <a:spLocks/>
          </p:cNvSpPr>
          <p:nvPr/>
        </p:nvSpPr>
        <p:spPr bwMode="auto">
          <a:xfrm flipH="1">
            <a:off x="2424356" y="2273219"/>
            <a:ext cx="4940300" cy="1990725"/>
          </a:xfrm>
          <a:custGeom>
            <a:avLst/>
            <a:gdLst>
              <a:gd name="T0" fmla="*/ 104 w 3321"/>
              <a:gd name="T1" fmla="*/ 560 h 1144"/>
              <a:gd name="T2" fmla="*/ 192 w 3321"/>
              <a:gd name="T3" fmla="*/ 648 h 1144"/>
              <a:gd name="T4" fmla="*/ 292 w 3321"/>
              <a:gd name="T5" fmla="*/ 739 h 1144"/>
              <a:gd name="T6" fmla="*/ 432 w 3321"/>
              <a:gd name="T7" fmla="*/ 735 h 1144"/>
              <a:gd name="T8" fmla="*/ 544 w 3321"/>
              <a:gd name="T9" fmla="*/ 663 h 1144"/>
              <a:gd name="T10" fmla="*/ 624 w 3321"/>
              <a:gd name="T11" fmla="*/ 967 h 1144"/>
              <a:gd name="T12" fmla="*/ 704 w 3321"/>
              <a:gd name="T13" fmla="*/ 887 h 1144"/>
              <a:gd name="T14" fmla="*/ 832 w 3321"/>
              <a:gd name="T15" fmla="*/ 935 h 1144"/>
              <a:gd name="T16" fmla="*/ 976 w 3321"/>
              <a:gd name="T17" fmla="*/ 1015 h 1144"/>
              <a:gd name="T18" fmla="*/ 1072 w 3321"/>
              <a:gd name="T19" fmla="*/ 1135 h 1144"/>
              <a:gd name="T20" fmla="*/ 1198 w 3321"/>
              <a:gd name="T21" fmla="*/ 885 h 1144"/>
              <a:gd name="T22" fmla="*/ 1328 w 3321"/>
              <a:gd name="T23" fmla="*/ 232 h 1144"/>
              <a:gd name="T24" fmla="*/ 1448 w 3321"/>
              <a:gd name="T25" fmla="*/ 200 h 1144"/>
              <a:gd name="T26" fmla="*/ 1536 w 3321"/>
              <a:gd name="T27" fmla="*/ 216 h 1144"/>
              <a:gd name="T28" fmla="*/ 1624 w 3321"/>
              <a:gd name="T29" fmla="*/ 256 h 1144"/>
              <a:gd name="T30" fmla="*/ 1745 w 3321"/>
              <a:gd name="T31" fmla="*/ 224 h 1144"/>
              <a:gd name="T32" fmla="*/ 1848 w 3321"/>
              <a:gd name="T33" fmla="*/ 328 h 1144"/>
              <a:gd name="T34" fmla="*/ 1928 w 3321"/>
              <a:gd name="T35" fmla="*/ 320 h 1144"/>
              <a:gd name="T36" fmla="*/ 2088 w 3321"/>
              <a:gd name="T37" fmla="*/ 280 h 1144"/>
              <a:gd name="T38" fmla="*/ 2208 w 3321"/>
              <a:gd name="T39" fmla="*/ 568 h 1144"/>
              <a:gd name="T40" fmla="*/ 2331 w 3321"/>
              <a:gd name="T41" fmla="*/ 618 h 1144"/>
              <a:gd name="T42" fmla="*/ 2456 w 3321"/>
              <a:gd name="T43" fmla="*/ 136 h 1144"/>
              <a:gd name="T44" fmla="*/ 2553 w 3321"/>
              <a:gd name="T45" fmla="*/ 144 h 1144"/>
              <a:gd name="T46" fmla="*/ 2672 w 3321"/>
              <a:gd name="T47" fmla="*/ 176 h 1144"/>
              <a:gd name="T48" fmla="*/ 2793 w 3321"/>
              <a:gd name="T49" fmla="*/ 256 h 1144"/>
              <a:gd name="T50" fmla="*/ 2908 w 3321"/>
              <a:gd name="T51" fmla="*/ 812 h 1144"/>
              <a:gd name="T52" fmla="*/ 2984 w 3321"/>
              <a:gd name="T53" fmla="*/ 808 h 1144"/>
              <a:gd name="T54" fmla="*/ 3033 w 3321"/>
              <a:gd name="T55" fmla="*/ 816 h 1144"/>
              <a:gd name="T56" fmla="*/ 3112 w 3321"/>
              <a:gd name="T57" fmla="*/ 824 h 1144"/>
              <a:gd name="T58" fmla="*/ 3185 w 3321"/>
              <a:gd name="T59" fmla="*/ 824 h 1144"/>
              <a:gd name="T60" fmla="*/ 3249 w 3321"/>
              <a:gd name="T61" fmla="*/ 840 h 1144"/>
              <a:gd name="T62" fmla="*/ 3320 w 3321"/>
              <a:gd name="T63" fmla="*/ 848 h 1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321" h="1144">
                <a:moveTo>
                  <a:pt x="0" y="600"/>
                </a:moveTo>
                <a:lnTo>
                  <a:pt x="104" y="560"/>
                </a:lnTo>
                <a:lnTo>
                  <a:pt x="136" y="464"/>
                </a:lnTo>
                <a:lnTo>
                  <a:pt x="192" y="648"/>
                </a:lnTo>
                <a:lnTo>
                  <a:pt x="256" y="504"/>
                </a:lnTo>
                <a:lnTo>
                  <a:pt x="292" y="739"/>
                </a:lnTo>
                <a:lnTo>
                  <a:pt x="376" y="448"/>
                </a:lnTo>
                <a:lnTo>
                  <a:pt x="432" y="735"/>
                </a:lnTo>
                <a:lnTo>
                  <a:pt x="512" y="440"/>
                </a:lnTo>
                <a:lnTo>
                  <a:pt x="544" y="663"/>
                </a:lnTo>
                <a:lnTo>
                  <a:pt x="570" y="1052"/>
                </a:lnTo>
                <a:lnTo>
                  <a:pt x="624" y="967"/>
                </a:lnTo>
                <a:lnTo>
                  <a:pt x="672" y="1143"/>
                </a:lnTo>
                <a:lnTo>
                  <a:pt x="704" y="887"/>
                </a:lnTo>
                <a:lnTo>
                  <a:pt x="768" y="1135"/>
                </a:lnTo>
                <a:lnTo>
                  <a:pt x="832" y="935"/>
                </a:lnTo>
                <a:lnTo>
                  <a:pt x="888" y="1127"/>
                </a:lnTo>
                <a:lnTo>
                  <a:pt x="976" y="1015"/>
                </a:lnTo>
                <a:lnTo>
                  <a:pt x="1026" y="876"/>
                </a:lnTo>
                <a:lnTo>
                  <a:pt x="1072" y="1135"/>
                </a:lnTo>
                <a:lnTo>
                  <a:pt x="1120" y="879"/>
                </a:lnTo>
                <a:lnTo>
                  <a:pt x="1198" y="885"/>
                </a:lnTo>
                <a:lnTo>
                  <a:pt x="1255" y="1042"/>
                </a:lnTo>
                <a:lnTo>
                  <a:pt x="1328" y="232"/>
                </a:lnTo>
                <a:lnTo>
                  <a:pt x="1368" y="368"/>
                </a:lnTo>
                <a:lnTo>
                  <a:pt x="1448" y="200"/>
                </a:lnTo>
                <a:lnTo>
                  <a:pt x="1464" y="368"/>
                </a:lnTo>
                <a:lnTo>
                  <a:pt x="1536" y="216"/>
                </a:lnTo>
                <a:lnTo>
                  <a:pt x="1552" y="384"/>
                </a:lnTo>
                <a:lnTo>
                  <a:pt x="1624" y="256"/>
                </a:lnTo>
                <a:lnTo>
                  <a:pt x="1672" y="360"/>
                </a:lnTo>
                <a:lnTo>
                  <a:pt x="1745" y="224"/>
                </a:lnTo>
                <a:lnTo>
                  <a:pt x="1800" y="424"/>
                </a:lnTo>
                <a:lnTo>
                  <a:pt x="1848" y="328"/>
                </a:lnTo>
                <a:lnTo>
                  <a:pt x="1873" y="432"/>
                </a:lnTo>
                <a:lnTo>
                  <a:pt x="1928" y="320"/>
                </a:lnTo>
                <a:lnTo>
                  <a:pt x="1992" y="663"/>
                </a:lnTo>
                <a:lnTo>
                  <a:pt x="2088" y="280"/>
                </a:lnTo>
                <a:lnTo>
                  <a:pt x="2137" y="480"/>
                </a:lnTo>
                <a:lnTo>
                  <a:pt x="2208" y="568"/>
                </a:lnTo>
                <a:lnTo>
                  <a:pt x="2313" y="472"/>
                </a:lnTo>
                <a:lnTo>
                  <a:pt x="2331" y="618"/>
                </a:lnTo>
                <a:lnTo>
                  <a:pt x="2441" y="8"/>
                </a:lnTo>
                <a:lnTo>
                  <a:pt x="2456" y="136"/>
                </a:lnTo>
                <a:lnTo>
                  <a:pt x="2513" y="0"/>
                </a:lnTo>
                <a:lnTo>
                  <a:pt x="2553" y="144"/>
                </a:lnTo>
                <a:lnTo>
                  <a:pt x="2608" y="56"/>
                </a:lnTo>
                <a:lnTo>
                  <a:pt x="2672" y="176"/>
                </a:lnTo>
                <a:lnTo>
                  <a:pt x="2729" y="96"/>
                </a:lnTo>
                <a:lnTo>
                  <a:pt x="2793" y="256"/>
                </a:lnTo>
                <a:lnTo>
                  <a:pt x="2856" y="664"/>
                </a:lnTo>
                <a:lnTo>
                  <a:pt x="2908" y="812"/>
                </a:lnTo>
                <a:lnTo>
                  <a:pt x="2928" y="856"/>
                </a:lnTo>
                <a:lnTo>
                  <a:pt x="2984" y="808"/>
                </a:lnTo>
                <a:lnTo>
                  <a:pt x="3000" y="752"/>
                </a:lnTo>
                <a:lnTo>
                  <a:pt x="3033" y="816"/>
                </a:lnTo>
                <a:lnTo>
                  <a:pt x="3080" y="752"/>
                </a:lnTo>
                <a:lnTo>
                  <a:pt x="3112" y="824"/>
                </a:lnTo>
                <a:lnTo>
                  <a:pt x="3152" y="768"/>
                </a:lnTo>
                <a:lnTo>
                  <a:pt x="3185" y="824"/>
                </a:lnTo>
                <a:lnTo>
                  <a:pt x="3216" y="744"/>
                </a:lnTo>
                <a:lnTo>
                  <a:pt x="3249" y="840"/>
                </a:lnTo>
                <a:lnTo>
                  <a:pt x="3280" y="744"/>
                </a:lnTo>
                <a:lnTo>
                  <a:pt x="3320" y="848"/>
                </a:lnTo>
              </a:path>
            </a:pathLst>
          </a:custGeom>
          <a:noFill/>
          <a:ln w="28575" cap="rnd" cmpd="sng">
            <a:solidFill>
              <a:srgbClr val="FF000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153622" name="Line 22"/>
          <p:cNvSpPr>
            <a:spLocks noChangeShapeType="1"/>
          </p:cNvSpPr>
          <p:nvPr/>
        </p:nvSpPr>
        <p:spPr bwMode="auto">
          <a:xfrm flipH="1">
            <a:off x="4040431" y="2160506"/>
            <a:ext cx="2286000" cy="214313"/>
          </a:xfrm>
          <a:prstGeom prst="line">
            <a:avLst/>
          </a:prstGeom>
          <a:noFill/>
          <a:ln w="19050">
            <a:solidFill>
              <a:schemeClr val="tx1"/>
            </a:solidFill>
            <a:round/>
            <a:headEnd type="none" w="sm" len="sm"/>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23" name="Line 23"/>
          <p:cNvSpPr>
            <a:spLocks noChangeShapeType="1"/>
          </p:cNvSpPr>
          <p:nvPr/>
        </p:nvSpPr>
        <p:spPr bwMode="auto">
          <a:xfrm flipH="1">
            <a:off x="5556495" y="2303381"/>
            <a:ext cx="769937" cy="409575"/>
          </a:xfrm>
          <a:prstGeom prst="line">
            <a:avLst/>
          </a:prstGeom>
          <a:noFill/>
          <a:ln w="19050">
            <a:solidFill>
              <a:schemeClr val="tx1"/>
            </a:solidFill>
            <a:round/>
            <a:headEnd type="none" w="sm" len="sm"/>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25" name="Line 25"/>
          <p:cNvSpPr>
            <a:spLocks noChangeShapeType="1"/>
          </p:cNvSpPr>
          <p:nvPr/>
        </p:nvSpPr>
        <p:spPr bwMode="auto">
          <a:xfrm>
            <a:off x="8606081" y="2195431"/>
            <a:ext cx="0" cy="2085975"/>
          </a:xfrm>
          <a:prstGeom prst="line">
            <a:avLst/>
          </a:prstGeom>
          <a:noFill/>
          <a:ln w="12700">
            <a:solidFill>
              <a:schemeClr val="tx1"/>
            </a:solidFill>
            <a:round/>
            <a:headEnd type="triangle" w="med" len="me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53627" name="AutoShape 27"/>
          <p:cNvSpPr>
            <a:spLocks noChangeArrowheads="1"/>
          </p:cNvSpPr>
          <p:nvPr/>
        </p:nvSpPr>
        <p:spPr bwMode="gray">
          <a:xfrm>
            <a:off x="8623545" y="2022393"/>
            <a:ext cx="1622425" cy="2520950"/>
          </a:xfrm>
          <a:prstGeom prst="leftArrowCallout">
            <a:avLst>
              <a:gd name="adj1" fmla="val 38845"/>
              <a:gd name="adj2" fmla="val 38845"/>
              <a:gd name="adj3" fmla="val 16667"/>
              <a:gd name="adj4" fmla="val 66667"/>
            </a:avLst>
          </a:prstGeom>
          <a:ln>
            <a:headEnd/>
            <a:tailEnd/>
          </a:ln>
        </p:spPr>
        <p:style>
          <a:lnRef idx="0">
            <a:schemeClr val="accent4"/>
          </a:lnRef>
          <a:fillRef idx="3">
            <a:schemeClr val="accent4"/>
          </a:fillRef>
          <a:effectRef idx="3">
            <a:schemeClr val="accent4"/>
          </a:effectRef>
          <a:fontRef idx="minor">
            <a:schemeClr val="lt1"/>
          </a:fontRef>
        </p:style>
        <p:txBody>
          <a:bodyPr rot="10800000" vert="eaVert" wrap="none" anchor="ctr"/>
          <a:lstStyle/>
          <a:p>
            <a:pPr algn="ctr">
              <a:defRPr/>
            </a:pPr>
            <a:r>
              <a:rPr lang="en-GB" dirty="0">
                <a:solidFill>
                  <a:srgbClr val="FFFFFF"/>
                </a:solidFill>
              </a:rPr>
              <a:t>Long-Term</a:t>
            </a:r>
          </a:p>
          <a:p>
            <a:pPr algn="ctr">
              <a:defRPr/>
            </a:pPr>
            <a:r>
              <a:rPr lang="en-GB" dirty="0">
                <a:solidFill>
                  <a:srgbClr val="FFFFFF"/>
                </a:solidFill>
              </a:rPr>
              <a:t> variation due to</a:t>
            </a:r>
          </a:p>
          <a:p>
            <a:pPr algn="ctr">
              <a:defRPr/>
            </a:pPr>
            <a:r>
              <a:rPr lang="en-GB" dirty="0">
                <a:solidFill>
                  <a:srgbClr val="FFFFFF"/>
                </a:solidFill>
              </a:rPr>
              <a:t>Chance  AND </a:t>
            </a:r>
          </a:p>
          <a:p>
            <a:pPr algn="ctr">
              <a:defRPr/>
            </a:pPr>
            <a:r>
              <a:rPr lang="en-GB" dirty="0">
                <a:solidFill>
                  <a:srgbClr val="FFFFFF"/>
                </a:solidFill>
              </a:rPr>
              <a:t>Assignable Causes</a:t>
            </a:r>
            <a:endParaRPr lang="en-GB" dirty="0"/>
          </a:p>
        </p:txBody>
      </p:sp>
      <p:sp>
        <p:nvSpPr>
          <p:cNvPr id="2" name="TextBox 1"/>
          <p:cNvSpPr txBox="1"/>
          <p:nvPr/>
        </p:nvSpPr>
        <p:spPr>
          <a:xfrm>
            <a:off x="2424357" y="5434561"/>
            <a:ext cx="2545893"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dirty="0"/>
              <a:t>We measure the short term variation</a:t>
            </a:r>
          </a:p>
        </p:txBody>
      </p:sp>
      <p:sp>
        <p:nvSpPr>
          <p:cNvPr id="29" name="TextBox 28"/>
          <p:cNvSpPr txBox="1"/>
          <p:nvPr/>
        </p:nvSpPr>
        <p:spPr>
          <a:xfrm>
            <a:off x="6583727" y="5431441"/>
            <a:ext cx="3294824"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dirty="0"/>
              <a:t>The customer experiences the long term variation</a:t>
            </a:r>
          </a:p>
        </p:txBody>
      </p:sp>
      <p:sp>
        <p:nvSpPr>
          <p:cNvPr id="3" name="Right Arrow 2"/>
          <p:cNvSpPr/>
          <p:nvPr/>
        </p:nvSpPr>
        <p:spPr>
          <a:xfrm>
            <a:off x="5151682" y="5572800"/>
            <a:ext cx="1235471" cy="457920"/>
          </a:xfrm>
          <a:prstGeom prst="rightArrow">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297770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9" grpId="0" animBg="1"/>
      <p:bldP spid="3" grpId="0" animBg="1"/>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sz="quarter" idx="16"/>
          </p:nvPr>
        </p:nvSpPr>
        <p:spPr>
          <a:xfrm>
            <a:off x="658369" y="1194454"/>
            <a:ext cx="5278967" cy="5030075"/>
          </a:xfrm>
        </p:spPr>
        <p:txBody>
          <a:bodyPr>
            <a:normAutofit lnSpcReduction="10000"/>
          </a:bodyPr>
          <a:lstStyle/>
          <a:p>
            <a:r>
              <a:rPr lang="en-US" sz="2400" dirty="0"/>
              <a:t>Is the </a:t>
            </a:r>
            <a:r>
              <a:rPr lang="en-GB" sz="2400" dirty="0"/>
              <a:t>variation that is inherent within the system that is present all the time. The reasons for the variation can come from a number of different causes such that we are not able to assign a single cause to these fluctuations experienced. </a:t>
            </a:r>
          </a:p>
          <a:p>
            <a:r>
              <a:rPr lang="en-GB" sz="2400" dirty="0"/>
              <a:t>Pure Chance Cause Variation when measured is random and if enough data is collected it will display a pattern that is stable over time! </a:t>
            </a:r>
          </a:p>
          <a:p>
            <a:r>
              <a:rPr lang="en-GB" sz="2400" dirty="0"/>
              <a:t>What this means is that although we cannot predict an individual outcome of the system output, that outcome will fit a pattern that is the same over time. </a:t>
            </a:r>
            <a:endParaRPr lang="en-US" sz="2400" dirty="0"/>
          </a:p>
        </p:txBody>
      </p:sp>
      <p:sp>
        <p:nvSpPr>
          <p:cNvPr id="5" name="Title 4"/>
          <p:cNvSpPr>
            <a:spLocks noGrp="1"/>
          </p:cNvSpPr>
          <p:nvPr>
            <p:ph type="title"/>
          </p:nvPr>
        </p:nvSpPr>
        <p:spPr/>
        <p:txBody>
          <a:bodyPr/>
          <a:lstStyle/>
          <a:p>
            <a:r>
              <a:rPr lang="en-US" dirty="0"/>
              <a:t>Chance Cause Variation</a:t>
            </a:r>
          </a:p>
        </p:txBody>
      </p:sp>
      <p:sp>
        <p:nvSpPr>
          <p:cNvPr id="4" name="Slide Number Placeholder 3"/>
          <p:cNvSpPr>
            <a:spLocks noGrp="1"/>
          </p:cNvSpPr>
          <p:nvPr>
            <p:ph type="sldNum" sz="quarter" idx="4"/>
          </p:nvPr>
        </p:nvSpPr>
        <p:spPr/>
        <p:txBody>
          <a:bodyPr/>
          <a:lstStyle/>
          <a:p>
            <a:endParaRPr lang="en-GB" dirty="0"/>
          </a:p>
        </p:txBody>
      </p:sp>
      <p:pic>
        <p:nvPicPr>
          <p:cNvPr id="2" name="Picture 1"/>
          <p:cNvPicPr>
            <a:picLocks noChangeAspect="1"/>
          </p:cNvPicPr>
          <p:nvPr/>
        </p:nvPicPr>
        <p:blipFill>
          <a:blip r:embed="rId2"/>
          <a:stretch>
            <a:fillRect/>
          </a:stretch>
        </p:blipFill>
        <p:spPr>
          <a:xfrm>
            <a:off x="6444850" y="1333040"/>
            <a:ext cx="5278967" cy="4560983"/>
          </a:xfrm>
          <a:prstGeom prst="rect">
            <a:avLst/>
          </a:prstGeom>
        </p:spPr>
      </p:pic>
    </p:spTree>
    <p:extLst>
      <p:ext uri="{BB962C8B-B14F-4D97-AF65-F5344CB8AC3E}">
        <p14:creationId xmlns:p14="http://schemas.microsoft.com/office/powerpoint/2010/main" val="2283085623"/>
      </p:ext>
    </p:extLst>
  </p:cSld>
  <p:clrMapOvr>
    <a:masterClrMapping/>
  </p:clrMapOvr>
  <p:transition>
    <p:wipe dir="r"/>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8133" y="284926"/>
            <a:ext cx="10058400" cy="726949"/>
          </a:xfrm>
        </p:spPr>
        <p:txBody>
          <a:bodyPr/>
          <a:lstStyle/>
          <a:p>
            <a:r>
              <a:rPr lang="en-US" dirty="0"/>
              <a:t>Good or Bad News</a:t>
            </a:r>
          </a:p>
        </p:txBody>
      </p:sp>
      <p:pic>
        <p:nvPicPr>
          <p:cNvPr id="6" name="Picture 5"/>
          <p:cNvPicPr/>
          <p:nvPr/>
        </p:nvPicPr>
        <p:blipFill>
          <a:blip r:embed="rId2">
            <a:extLst>
              <a:ext uri="{28A0092B-C50C-407E-A947-70E740481C1C}">
                <a14:useLocalDpi xmlns:a14="http://schemas.microsoft.com/office/drawing/2010/main"/>
              </a:ext>
            </a:extLst>
          </a:blip>
          <a:srcRect/>
          <a:stretch>
            <a:fillRect/>
          </a:stretch>
        </p:blipFill>
        <p:spPr bwMode="auto">
          <a:xfrm>
            <a:off x="2885312" y="1656981"/>
            <a:ext cx="6290751" cy="4552618"/>
          </a:xfrm>
          <a:prstGeom prst="rect">
            <a:avLst/>
          </a:prstGeom>
          <a:noFill/>
          <a:ln>
            <a:noFill/>
          </a:ln>
        </p:spPr>
      </p:pic>
    </p:spTree>
    <p:extLst>
      <p:ext uri="{BB962C8B-B14F-4D97-AF65-F5344CB8AC3E}">
        <p14:creationId xmlns:p14="http://schemas.microsoft.com/office/powerpoint/2010/main" val="1672966949"/>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3"/>
          </p:nvPr>
        </p:nvSpPr>
        <p:spPr>
          <a:xfrm>
            <a:off x="1718632" y="1141270"/>
            <a:ext cx="8587133" cy="4367164"/>
          </a:xfrm>
        </p:spPr>
        <p:txBody>
          <a:bodyPr>
            <a:normAutofit fontScale="85000" lnSpcReduction="20000"/>
          </a:bodyPr>
          <a:lstStyle/>
          <a:p>
            <a:r>
              <a:rPr lang="en-GB" sz="2600" dirty="0"/>
              <a:t>Assignable causes of variation are a single event that produces the variation observed. </a:t>
            </a:r>
          </a:p>
          <a:p>
            <a:r>
              <a:rPr lang="en-GB" sz="2600" dirty="0"/>
              <a:t>We are able to say that the reason the system behaviour has changed and the present system output is different from the last is due to this event.  The event can be:</a:t>
            </a:r>
          </a:p>
          <a:p>
            <a:endParaRPr lang="en-GB" sz="2600" dirty="0"/>
          </a:p>
          <a:p>
            <a:pPr lvl="1"/>
            <a:r>
              <a:rPr lang="en-GB" sz="2300" dirty="0"/>
              <a:t>weather (season - time of day)</a:t>
            </a:r>
          </a:p>
          <a:p>
            <a:pPr lvl="1"/>
            <a:r>
              <a:rPr lang="en-GB" sz="2300" dirty="0"/>
              <a:t>a change in person</a:t>
            </a:r>
          </a:p>
          <a:p>
            <a:pPr lvl="1"/>
            <a:r>
              <a:rPr lang="en-GB" sz="2300" dirty="0"/>
              <a:t>equipment breakdown</a:t>
            </a:r>
          </a:p>
          <a:p>
            <a:pPr lvl="1"/>
            <a:r>
              <a:rPr lang="en-GB" sz="2300" dirty="0"/>
              <a:t>New batch of raw material</a:t>
            </a:r>
          </a:p>
          <a:p>
            <a:pPr lvl="1"/>
            <a:r>
              <a:rPr lang="en-GB" sz="2300" dirty="0"/>
              <a:t>unscheduled maintenance/repair</a:t>
            </a:r>
          </a:p>
          <a:p>
            <a:pPr lvl="1"/>
            <a:r>
              <a:rPr lang="en-GB" sz="2300" dirty="0"/>
              <a:t>etc.</a:t>
            </a:r>
          </a:p>
          <a:p>
            <a:r>
              <a:rPr lang="en-US" sz="2600" dirty="0"/>
              <a:t>Such assignable causes of variation are either persistent, in which case any change is permanent, or transient. </a:t>
            </a:r>
            <a:endParaRPr lang="en-US" dirty="0"/>
          </a:p>
        </p:txBody>
      </p:sp>
      <p:sp>
        <p:nvSpPr>
          <p:cNvPr id="4" name="Title 3"/>
          <p:cNvSpPr>
            <a:spLocks noGrp="1"/>
          </p:cNvSpPr>
          <p:nvPr>
            <p:ph type="title"/>
          </p:nvPr>
        </p:nvSpPr>
        <p:spPr>
          <a:xfrm>
            <a:off x="147579" y="406164"/>
            <a:ext cx="10990300" cy="424732"/>
          </a:xfrm>
        </p:spPr>
        <p:txBody>
          <a:bodyPr/>
          <a:lstStyle/>
          <a:p>
            <a:r>
              <a:rPr lang="en-US" dirty="0"/>
              <a:t>Assignable Cause Variation</a:t>
            </a:r>
          </a:p>
        </p:txBody>
      </p:sp>
      <p:sp>
        <p:nvSpPr>
          <p:cNvPr id="3" name="Slide Number Placeholder 2"/>
          <p:cNvSpPr>
            <a:spLocks noGrp="1"/>
          </p:cNvSpPr>
          <p:nvPr>
            <p:ph type="sldNum" sz="quarter" idx="4294967295"/>
          </p:nvPr>
        </p:nvSpPr>
        <p:spPr>
          <a:xfrm>
            <a:off x="11823700" y="55563"/>
            <a:ext cx="368300" cy="122237"/>
          </a:xfrm>
        </p:spPr>
        <p:txBody>
          <a:bodyPr/>
          <a:lstStyle/>
          <a:p>
            <a:fld id="{C22618A1-DFED-413B-BF04-637AA2483EFF}" type="slidenum">
              <a:rPr lang="en-GB" smtClean="0"/>
              <a:pPr/>
              <a:t>94</a:t>
            </a:fld>
            <a:endParaRPr lang="en-GB" dirty="0"/>
          </a:p>
        </p:txBody>
      </p:sp>
      <p:sp>
        <p:nvSpPr>
          <p:cNvPr id="6" name="TextBox 5"/>
          <p:cNvSpPr txBox="1"/>
          <p:nvPr/>
        </p:nvSpPr>
        <p:spPr>
          <a:xfrm>
            <a:off x="1828800" y="5704451"/>
            <a:ext cx="8361802"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dirty="0"/>
              <a:t>Note assignable causes are also potentially chance causes too! Except in chance causes variation they act in concert with several others </a:t>
            </a:r>
          </a:p>
        </p:txBody>
      </p:sp>
    </p:spTree>
    <p:extLst>
      <p:ext uri="{BB962C8B-B14F-4D97-AF65-F5344CB8AC3E}">
        <p14:creationId xmlns:p14="http://schemas.microsoft.com/office/powerpoint/2010/main" val="242215676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60846" y="191310"/>
            <a:ext cx="10058400" cy="539662"/>
          </a:xfrm>
        </p:spPr>
        <p:txBody>
          <a:bodyPr>
            <a:normAutofit fontScale="90000"/>
          </a:bodyPr>
          <a:lstStyle/>
          <a:p>
            <a:r>
              <a:rPr lang="en-US" dirty="0"/>
              <a:t>Could be Good – Could be Bad!</a:t>
            </a:r>
          </a:p>
        </p:txBody>
      </p:sp>
      <p:sp>
        <p:nvSpPr>
          <p:cNvPr id="3" name="Slide Number Placeholder 2"/>
          <p:cNvSpPr>
            <a:spLocks noGrp="1"/>
          </p:cNvSpPr>
          <p:nvPr>
            <p:ph type="sldNum" sz="quarter" idx="12"/>
          </p:nvPr>
        </p:nvSpPr>
        <p:spPr/>
        <p:txBody>
          <a:bodyPr/>
          <a:lstStyle/>
          <a:p>
            <a:fld id="{C22618A1-DFED-413B-BF04-637AA2483EFF}" type="slidenum">
              <a:rPr lang="en-GB" smtClean="0"/>
              <a:pPr/>
              <a:t>95</a:t>
            </a:fld>
            <a:endParaRPr lang="en-GB" dirty="0"/>
          </a:p>
        </p:txBody>
      </p:sp>
      <p:pic>
        <p:nvPicPr>
          <p:cNvPr id="7" name="Picture 6"/>
          <p:cNvPicPr/>
          <p:nvPr/>
        </p:nvPicPr>
        <p:blipFill>
          <a:blip r:embed="rId2">
            <a:extLst>
              <a:ext uri="{28A0092B-C50C-407E-A947-70E740481C1C}">
                <a14:useLocalDpi xmlns:a14="http://schemas.microsoft.com/office/drawing/2010/main"/>
              </a:ext>
            </a:extLst>
          </a:blip>
          <a:srcRect/>
          <a:stretch>
            <a:fillRect/>
          </a:stretch>
        </p:blipFill>
        <p:spPr bwMode="auto">
          <a:xfrm>
            <a:off x="2262130" y="730972"/>
            <a:ext cx="7667739" cy="5728813"/>
          </a:xfrm>
          <a:prstGeom prst="rect">
            <a:avLst/>
          </a:prstGeom>
          <a:noFill/>
          <a:ln>
            <a:noFill/>
          </a:ln>
        </p:spPr>
      </p:pic>
    </p:spTree>
    <p:extLst>
      <p:ext uri="{BB962C8B-B14F-4D97-AF65-F5344CB8AC3E}">
        <p14:creationId xmlns:p14="http://schemas.microsoft.com/office/powerpoint/2010/main" val="407788690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60913" y="364284"/>
            <a:ext cx="9501111" cy="584775"/>
          </a:xfrm>
        </p:spPr>
        <p:txBody>
          <a:bodyPr>
            <a:normAutofit fontScale="90000"/>
          </a:bodyPr>
          <a:lstStyle/>
          <a:p>
            <a:r>
              <a:rPr lang="en-US" dirty="0"/>
              <a:t>We Like to Fiddle</a:t>
            </a:r>
          </a:p>
        </p:txBody>
      </p:sp>
      <p:sp>
        <p:nvSpPr>
          <p:cNvPr id="6" name="Text Placeholder 5"/>
          <p:cNvSpPr>
            <a:spLocks noGrp="1"/>
          </p:cNvSpPr>
          <p:nvPr>
            <p:ph type="body" sz="quarter" idx="13"/>
          </p:nvPr>
        </p:nvSpPr>
        <p:spPr>
          <a:xfrm>
            <a:off x="991519" y="1478866"/>
            <a:ext cx="5833688" cy="5269135"/>
          </a:xfrm>
        </p:spPr>
        <p:txBody>
          <a:bodyPr>
            <a:normAutofit lnSpcReduction="10000"/>
          </a:bodyPr>
          <a:lstStyle/>
          <a:p>
            <a:r>
              <a:rPr lang="en-US" dirty="0"/>
              <a:t>With transient (assignable) cause variation, because the change is not permanent we only get a glimpse of what might be! Which could be good or bad! </a:t>
            </a:r>
          </a:p>
          <a:p>
            <a:r>
              <a:rPr lang="en-US" dirty="0"/>
              <a:t>If it is good then we have briefly seen what is possible and if the cause can be identified and institutionalized we are in the position to improve the performance of our system. </a:t>
            </a:r>
          </a:p>
          <a:p>
            <a:r>
              <a:rPr lang="en-US" dirty="0"/>
              <a:t>If it bad, we live in fear of it happening again because it is random, have no idea when it will occur. Again the only recourse is to find the root cause and in this instance take action to remove it. </a:t>
            </a:r>
          </a:p>
          <a:p>
            <a:r>
              <a:rPr lang="en-US" dirty="0"/>
              <a:t>What we should never do is react to assignable cause variation. Reacting to assignable cause variation can make the situation worse – but that’s what we do. Actually, by attempting to fix a problem we often introduce a new assignable cause, which leads to yet another fix – another assignable cause ad nauseam. predictability. </a:t>
            </a:r>
            <a:endParaRPr lang="en-GB" dirty="0"/>
          </a:p>
          <a:p>
            <a:endParaRPr lang="en-US" dirty="0"/>
          </a:p>
        </p:txBody>
      </p:sp>
      <p:sp>
        <p:nvSpPr>
          <p:cNvPr id="4" name="Slide Number Placeholder 3"/>
          <p:cNvSpPr>
            <a:spLocks noGrp="1"/>
          </p:cNvSpPr>
          <p:nvPr>
            <p:ph type="sldNum" sz="quarter" idx="4294967295"/>
          </p:nvPr>
        </p:nvSpPr>
        <p:spPr>
          <a:xfrm>
            <a:off x="11701463" y="55563"/>
            <a:ext cx="490537" cy="122237"/>
          </a:xfrm>
        </p:spPr>
        <p:txBody>
          <a:bodyPr/>
          <a:lstStyle/>
          <a:p>
            <a:fld id="{C22618A1-DFED-413B-BF04-637AA2483EFF}" type="slidenum">
              <a:rPr lang="en-GB" smtClean="0"/>
              <a:pPr/>
              <a:t>96</a:t>
            </a:fld>
            <a:endParaRPr lang="en-GB" dirty="0"/>
          </a:p>
        </p:txBody>
      </p:sp>
      <p:pic>
        <p:nvPicPr>
          <p:cNvPr id="7" name="Picture 6"/>
          <p:cNvPicPr/>
          <p:nvPr/>
        </p:nvPicPr>
        <p:blipFill>
          <a:blip r:embed="rId3">
            <a:extLst>
              <a:ext uri="{28A0092B-C50C-407E-A947-70E740481C1C}">
                <a14:useLocalDpi xmlns:a14="http://schemas.microsoft.com/office/drawing/2010/main"/>
              </a:ext>
            </a:extLst>
          </a:blip>
          <a:srcRect/>
          <a:stretch>
            <a:fillRect/>
          </a:stretch>
        </p:blipFill>
        <p:spPr bwMode="auto">
          <a:xfrm>
            <a:off x="6991927" y="1539524"/>
            <a:ext cx="4208554" cy="4784158"/>
          </a:xfrm>
          <a:prstGeom prst="rect">
            <a:avLst/>
          </a:prstGeom>
          <a:noFill/>
          <a:ln>
            <a:noFill/>
          </a:ln>
        </p:spPr>
      </p:pic>
    </p:spTree>
    <p:extLst>
      <p:ext uri="{BB962C8B-B14F-4D97-AF65-F5344CB8AC3E}">
        <p14:creationId xmlns:p14="http://schemas.microsoft.com/office/powerpoint/2010/main" val="1918880457"/>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0065" y="362973"/>
            <a:ext cx="9501111" cy="584775"/>
          </a:xfrm>
        </p:spPr>
        <p:txBody>
          <a:bodyPr>
            <a:normAutofit fontScale="90000"/>
          </a:bodyPr>
          <a:lstStyle/>
          <a:p>
            <a:r>
              <a:rPr lang="en-US" dirty="0"/>
              <a:t>The Deming Experiment</a:t>
            </a:r>
          </a:p>
        </p:txBody>
      </p:sp>
      <p:sp>
        <p:nvSpPr>
          <p:cNvPr id="5" name="Text Placeholder 4"/>
          <p:cNvSpPr>
            <a:spLocks noGrp="1"/>
          </p:cNvSpPr>
          <p:nvPr>
            <p:ph type="body" sz="quarter" idx="13"/>
          </p:nvPr>
        </p:nvSpPr>
        <p:spPr>
          <a:xfrm>
            <a:off x="592708" y="1159377"/>
            <a:ext cx="11006583" cy="1914329"/>
          </a:xfrm>
        </p:spPr>
        <p:txBody>
          <a:bodyPr>
            <a:normAutofit/>
          </a:bodyPr>
          <a:lstStyle/>
          <a:p>
            <a:r>
              <a:rPr lang="en-US" dirty="0"/>
              <a:t>The quality management guru and systems thinker, Edwards Deming created a practical experiment to demonstrate the effect of what he called “process tampering”. The actual physical equipment comprised a funnel whose position can be adjusted which is placed above a piece of paper with a target. The objective is to drop a ball through the funnel on to the paper as close to the bull's-eye as possible</a:t>
            </a:r>
            <a:r>
              <a:rPr lang="en-GB" dirty="0"/>
              <a:t> </a:t>
            </a:r>
            <a:endParaRPr lang="en-US" dirty="0"/>
          </a:p>
        </p:txBody>
      </p:sp>
      <p:sp>
        <p:nvSpPr>
          <p:cNvPr id="3" name="Slide Number Placeholder 2"/>
          <p:cNvSpPr>
            <a:spLocks noGrp="1"/>
          </p:cNvSpPr>
          <p:nvPr>
            <p:ph type="sldNum" sz="quarter" idx="4294967295"/>
          </p:nvPr>
        </p:nvSpPr>
        <p:spPr>
          <a:xfrm>
            <a:off x="11701463" y="55563"/>
            <a:ext cx="490537" cy="122237"/>
          </a:xfrm>
        </p:spPr>
        <p:txBody>
          <a:bodyPr/>
          <a:lstStyle/>
          <a:p>
            <a:fld id="{C22618A1-DFED-413B-BF04-637AA2483EFF}" type="slidenum">
              <a:rPr lang="en-GB" smtClean="0"/>
              <a:pPr/>
              <a:t>97</a:t>
            </a:fld>
            <a:endParaRPr lang="en-GB" dirty="0"/>
          </a:p>
        </p:txBody>
      </p:sp>
      <p:pic>
        <p:nvPicPr>
          <p:cNvPr id="6" name="Picture 5"/>
          <p:cNvPicPr/>
          <p:nvPr/>
        </p:nvPicPr>
        <p:blipFill>
          <a:blip r:embed="rId3">
            <a:extLst>
              <a:ext uri="{28A0092B-C50C-407E-A947-70E740481C1C}">
                <a14:useLocalDpi xmlns:a14="http://schemas.microsoft.com/office/drawing/2010/main"/>
              </a:ext>
            </a:extLst>
          </a:blip>
          <a:srcRect/>
          <a:stretch>
            <a:fillRect/>
          </a:stretch>
        </p:blipFill>
        <p:spPr bwMode="auto">
          <a:xfrm>
            <a:off x="2526626" y="3481156"/>
            <a:ext cx="1714500" cy="2521585"/>
          </a:xfrm>
          <a:prstGeom prst="rect">
            <a:avLst/>
          </a:prstGeom>
          <a:noFill/>
          <a:ln>
            <a:noFill/>
          </a:ln>
        </p:spPr>
      </p:pic>
      <p:pic>
        <p:nvPicPr>
          <p:cNvPr id="7" name="Picture 6"/>
          <p:cNvPicPr/>
          <p:nvPr/>
        </p:nvPicPr>
        <p:blipFill>
          <a:blip r:embed="rId4">
            <a:extLst>
              <a:ext uri="{28A0092B-C50C-407E-A947-70E740481C1C}">
                <a14:useLocalDpi xmlns:a14="http://schemas.microsoft.com/office/drawing/2010/main"/>
              </a:ext>
            </a:extLst>
          </a:blip>
          <a:srcRect/>
          <a:stretch>
            <a:fillRect/>
          </a:stretch>
        </p:blipFill>
        <p:spPr bwMode="auto">
          <a:xfrm>
            <a:off x="4954198" y="3492235"/>
            <a:ext cx="1702435" cy="2520950"/>
          </a:xfrm>
          <a:prstGeom prst="rect">
            <a:avLst/>
          </a:prstGeom>
          <a:noFill/>
          <a:ln>
            <a:noFill/>
          </a:ln>
        </p:spPr>
      </p:pic>
      <p:pic>
        <p:nvPicPr>
          <p:cNvPr id="8" name="Picture 7"/>
          <p:cNvPicPr/>
          <p:nvPr/>
        </p:nvPicPr>
        <p:blipFill>
          <a:blip r:embed="rId5">
            <a:extLst>
              <a:ext uri="{28A0092B-C50C-407E-A947-70E740481C1C}">
                <a14:useLocalDpi xmlns:a14="http://schemas.microsoft.com/office/drawing/2010/main"/>
              </a:ext>
            </a:extLst>
          </a:blip>
          <a:srcRect/>
          <a:stretch>
            <a:fillRect/>
          </a:stretch>
        </p:blipFill>
        <p:spPr bwMode="auto">
          <a:xfrm>
            <a:off x="7540950" y="3498268"/>
            <a:ext cx="1716405" cy="2508885"/>
          </a:xfrm>
          <a:prstGeom prst="rect">
            <a:avLst/>
          </a:prstGeom>
          <a:noFill/>
          <a:ln>
            <a:noFill/>
          </a:ln>
        </p:spPr>
      </p:pic>
    </p:spTree>
    <p:extLst>
      <p:ext uri="{BB962C8B-B14F-4D97-AF65-F5344CB8AC3E}">
        <p14:creationId xmlns:p14="http://schemas.microsoft.com/office/powerpoint/2010/main" val="28382941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9560" y="177800"/>
            <a:ext cx="9501111" cy="584775"/>
          </a:xfrm>
        </p:spPr>
        <p:txBody>
          <a:bodyPr>
            <a:normAutofit fontScale="90000"/>
          </a:bodyPr>
          <a:lstStyle/>
          <a:p>
            <a:r>
              <a:rPr lang="en-US"/>
              <a:t>Control Strategies</a:t>
            </a:r>
            <a:endParaRPr lang="en-US" dirty="0"/>
          </a:p>
        </p:txBody>
      </p:sp>
      <p:sp>
        <p:nvSpPr>
          <p:cNvPr id="5" name="Text Placeholder 4"/>
          <p:cNvSpPr>
            <a:spLocks noGrp="1"/>
          </p:cNvSpPr>
          <p:nvPr>
            <p:ph type="body" sz="quarter" idx="13"/>
          </p:nvPr>
        </p:nvSpPr>
        <p:spPr>
          <a:xfrm>
            <a:off x="1421176" y="1478866"/>
            <a:ext cx="10280287" cy="5379134"/>
          </a:xfrm>
        </p:spPr>
        <p:txBody>
          <a:bodyPr>
            <a:normAutofit/>
          </a:bodyPr>
          <a:lstStyle/>
          <a:p>
            <a:pPr marL="0" indent="0">
              <a:buNone/>
            </a:pPr>
            <a:r>
              <a:rPr lang="en-US" sz="2400" dirty="0"/>
              <a:t>Deming proposed four control strategies:</a:t>
            </a:r>
            <a:endParaRPr lang="en-GB" sz="2400" dirty="0"/>
          </a:p>
          <a:p>
            <a:endParaRPr lang="en-GB" sz="2400" dirty="0"/>
          </a:p>
          <a:p>
            <a:pPr marL="342900" indent="-342900">
              <a:buFont typeface="+mj-lt"/>
              <a:buAutoNum type="arabicPeriod"/>
            </a:pPr>
            <a:r>
              <a:rPr lang="en-US" sz="2400" dirty="0"/>
              <a:t>Do not move the funnel; leave it where it is for all drops. </a:t>
            </a:r>
            <a:endParaRPr lang="en-GB" sz="2400" dirty="0"/>
          </a:p>
          <a:p>
            <a:pPr marL="342900" indent="-342900">
              <a:buFont typeface="+mj-lt"/>
              <a:buAutoNum type="arabicPeriod"/>
            </a:pPr>
            <a:r>
              <a:rPr lang="en-US" sz="2400" dirty="0"/>
              <a:t>Measure the distance the hit is from the bull's-eye. Move the funnel an equal distance, but in the opposite direction. This is compensating for the error relative to the previous position.</a:t>
            </a:r>
            <a:endParaRPr lang="en-GB" sz="2400" dirty="0"/>
          </a:p>
          <a:p>
            <a:pPr marL="342900" indent="-342900">
              <a:buFont typeface="+mj-lt"/>
              <a:buAutoNum type="arabicPeriod"/>
            </a:pPr>
            <a:r>
              <a:rPr lang="en-US" sz="2400" dirty="0"/>
              <a:t>Measure the distance the hit is from the bull's-eye. Move the funnel this distance in the opposite direction, starting at the bull's-eye. </a:t>
            </a:r>
            <a:endParaRPr lang="en-GB" sz="2400" dirty="0"/>
          </a:p>
          <a:p>
            <a:pPr marL="342900" indent="-342900">
              <a:buFont typeface="+mj-lt"/>
              <a:buAutoNum type="arabicPeriod"/>
            </a:pPr>
            <a:r>
              <a:rPr lang="en-US" sz="2400" dirty="0"/>
              <a:t>Move the funnel to be exactly over the location of the last drop. </a:t>
            </a:r>
            <a:endParaRPr lang="en-GB" sz="2400" dirty="0"/>
          </a:p>
          <a:p>
            <a:endParaRPr lang="en-US" dirty="0"/>
          </a:p>
        </p:txBody>
      </p:sp>
      <p:sp>
        <p:nvSpPr>
          <p:cNvPr id="3" name="Slide Number Placeholder 2"/>
          <p:cNvSpPr>
            <a:spLocks noGrp="1"/>
          </p:cNvSpPr>
          <p:nvPr>
            <p:ph type="sldNum" sz="quarter" idx="4294967295"/>
          </p:nvPr>
        </p:nvSpPr>
        <p:spPr>
          <a:xfrm>
            <a:off x="11701463" y="55563"/>
            <a:ext cx="490537" cy="122237"/>
          </a:xfrm>
        </p:spPr>
        <p:txBody>
          <a:bodyPr/>
          <a:lstStyle/>
          <a:p>
            <a:fld id="{C22618A1-DFED-413B-BF04-637AA2483EFF}" type="slidenum">
              <a:rPr lang="en-GB" smtClean="0"/>
              <a:pPr/>
              <a:t>98</a:t>
            </a:fld>
            <a:endParaRPr lang="en-GB" dirty="0"/>
          </a:p>
        </p:txBody>
      </p:sp>
    </p:spTree>
    <p:extLst>
      <p:ext uri="{BB962C8B-B14F-4D97-AF65-F5344CB8AC3E}">
        <p14:creationId xmlns:p14="http://schemas.microsoft.com/office/powerpoint/2010/main" val="33807793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139273"/>
            <a:ext cx="10058400" cy="541416"/>
          </a:xfrm>
        </p:spPr>
        <p:txBody>
          <a:bodyPr>
            <a:normAutofit fontScale="90000"/>
          </a:bodyPr>
          <a:lstStyle/>
          <a:p>
            <a:r>
              <a:rPr lang="en-US" dirty="0"/>
              <a:t>The Results</a:t>
            </a:r>
          </a:p>
        </p:txBody>
      </p:sp>
      <p:sp>
        <p:nvSpPr>
          <p:cNvPr id="3" name="Slide Number Placeholder 2"/>
          <p:cNvSpPr>
            <a:spLocks noGrp="1"/>
          </p:cNvSpPr>
          <p:nvPr>
            <p:ph type="sldNum" sz="quarter" idx="12"/>
          </p:nvPr>
        </p:nvSpPr>
        <p:spPr/>
        <p:txBody>
          <a:bodyPr/>
          <a:lstStyle/>
          <a:p>
            <a:fld id="{C22618A1-DFED-413B-BF04-637AA2483EFF}" type="slidenum">
              <a:rPr lang="en-GB" smtClean="0"/>
              <a:pPr/>
              <a:t>99</a:t>
            </a:fld>
            <a:endParaRPr lang="en-GB" dirty="0"/>
          </a:p>
        </p:txBody>
      </p:sp>
      <p:pic>
        <p:nvPicPr>
          <p:cNvPr id="7" name="Picture 6"/>
          <p:cNvPicPr/>
          <p:nvPr/>
        </p:nvPicPr>
        <p:blipFill rotWithShape="1">
          <a:blip r:embed="rId2" cstate="print">
            <a:extLst>
              <a:ext uri="{28A0092B-C50C-407E-A947-70E740481C1C}">
                <a14:useLocalDpi xmlns:a14="http://schemas.microsoft.com/office/drawing/2010/main"/>
              </a:ext>
            </a:extLst>
          </a:blip>
          <a:srcRect/>
          <a:stretch/>
        </p:blipFill>
        <p:spPr>
          <a:xfrm>
            <a:off x="1630497" y="1213464"/>
            <a:ext cx="4004738" cy="2520905"/>
          </a:xfrm>
          <a:prstGeom prst="rect">
            <a:avLst/>
          </a:prstGeom>
        </p:spPr>
      </p:pic>
      <p:pic>
        <p:nvPicPr>
          <p:cNvPr id="8" name="Picture 7"/>
          <p:cNvPicPr/>
          <p:nvPr/>
        </p:nvPicPr>
        <p:blipFill rotWithShape="1">
          <a:blip r:embed="rId3" cstate="print">
            <a:extLst>
              <a:ext uri="{28A0092B-C50C-407E-A947-70E740481C1C}">
                <a14:useLocalDpi xmlns:a14="http://schemas.microsoft.com/office/drawing/2010/main"/>
              </a:ext>
            </a:extLst>
          </a:blip>
          <a:srcRect/>
          <a:stretch/>
        </p:blipFill>
        <p:spPr>
          <a:xfrm>
            <a:off x="5979170" y="1213465"/>
            <a:ext cx="4200414" cy="2499382"/>
          </a:xfrm>
          <a:prstGeom prst="rect">
            <a:avLst/>
          </a:prstGeom>
        </p:spPr>
      </p:pic>
      <p:pic>
        <p:nvPicPr>
          <p:cNvPr id="9" name="Picture 8"/>
          <p:cNvPicPr/>
          <p:nvPr/>
        </p:nvPicPr>
        <p:blipFill rotWithShape="1">
          <a:blip r:embed="rId4" cstate="print">
            <a:extLst>
              <a:ext uri="{28A0092B-C50C-407E-A947-70E740481C1C}">
                <a14:useLocalDpi xmlns:a14="http://schemas.microsoft.com/office/drawing/2010/main"/>
              </a:ext>
            </a:extLst>
          </a:blip>
          <a:srcRect/>
          <a:stretch/>
        </p:blipFill>
        <p:spPr>
          <a:xfrm>
            <a:off x="1630498" y="3870607"/>
            <a:ext cx="4026264" cy="2520905"/>
          </a:xfrm>
          <a:prstGeom prst="rect">
            <a:avLst/>
          </a:prstGeom>
        </p:spPr>
      </p:pic>
      <p:pic>
        <p:nvPicPr>
          <p:cNvPr id="10" name="Picture 9"/>
          <p:cNvPicPr/>
          <p:nvPr/>
        </p:nvPicPr>
        <p:blipFill rotWithShape="1">
          <a:blip r:embed="rId5" cstate="print">
            <a:extLst>
              <a:ext uri="{28A0092B-C50C-407E-A947-70E740481C1C}">
                <a14:useLocalDpi xmlns:a14="http://schemas.microsoft.com/office/drawing/2010/main"/>
              </a:ext>
            </a:extLst>
          </a:blip>
          <a:srcRect/>
          <a:stretch/>
        </p:blipFill>
        <p:spPr>
          <a:xfrm>
            <a:off x="5969073" y="3851655"/>
            <a:ext cx="4210511" cy="2608130"/>
          </a:xfrm>
          <a:prstGeom prst="rect">
            <a:avLst/>
          </a:prstGeom>
        </p:spPr>
      </p:pic>
      <p:cxnSp>
        <p:nvCxnSpPr>
          <p:cNvPr id="4" name="Straight Connector 3"/>
          <p:cNvCxnSpPr/>
          <p:nvPr/>
        </p:nvCxnSpPr>
        <p:spPr>
          <a:xfrm>
            <a:off x="4694716" y="1213464"/>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2909065" y="1213464"/>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9797974" y="1213464"/>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725950" y="1213464"/>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a:cxnSpLocks/>
          </p:cNvCxnSpPr>
          <p:nvPr/>
        </p:nvCxnSpPr>
        <p:spPr>
          <a:xfrm>
            <a:off x="2262131" y="3851655"/>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86566" y="3851655"/>
            <a:ext cx="0" cy="2190137"/>
          </a:xfrm>
          <a:prstGeom prst="line">
            <a:avLst/>
          </a:prstGeom>
          <a:ln w="38100">
            <a:solidFill>
              <a:schemeClr val="tx2"/>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313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2" name="Rectangle 4"/>
          <p:cNvSpPr>
            <a:spLocks noGrp="1" noChangeArrowheads="1"/>
          </p:cNvSpPr>
          <p:nvPr>
            <p:ph type="title"/>
          </p:nvPr>
        </p:nvSpPr>
        <p:spPr>
          <a:xfrm>
            <a:off x="1097280" y="286603"/>
            <a:ext cx="10058400" cy="748983"/>
          </a:xfrm>
        </p:spPr>
        <p:txBody>
          <a:bodyPr/>
          <a:lstStyle/>
          <a:p>
            <a:pPr eaLnBrk="1" hangingPunct="1">
              <a:defRPr/>
            </a:pPr>
            <a:r>
              <a:rPr lang="en-GB" sz="2800" dirty="0"/>
              <a:t>Measuring Variation to Understand Variation</a:t>
            </a:r>
          </a:p>
        </p:txBody>
      </p:sp>
      <p:sp>
        <p:nvSpPr>
          <p:cNvPr id="68613" name="Rectangle 5"/>
          <p:cNvSpPr>
            <a:spLocks noGrp="1" noChangeArrowheads="1"/>
          </p:cNvSpPr>
          <p:nvPr>
            <p:ph sz="half" idx="1"/>
          </p:nvPr>
        </p:nvSpPr>
        <p:spPr>
          <a:xfrm>
            <a:off x="661012" y="1659988"/>
            <a:ext cx="5802942" cy="4740812"/>
          </a:xfrm>
          <a:prstGeom prst="rect">
            <a:avLst/>
          </a:prstGeom>
        </p:spPr>
        <p:txBody>
          <a:bodyPr>
            <a:normAutofit/>
          </a:bodyPr>
          <a:lstStyle/>
          <a:p>
            <a:pPr>
              <a:buClr>
                <a:srgbClr val="FF0000"/>
              </a:buClr>
              <a:buSzPct val="150000"/>
              <a:buFont typeface="Arial"/>
              <a:buChar char="•"/>
              <a:defRPr/>
            </a:pPr>
            <a:r>
              <a:rPr lang="en-GB" sz="1800" dirty="0"/>
              <a:t>If we want to understand the variation in our system we have to measure it first</a:t>
            </a:r>
          </a:p>
          <a:p>
            <a:pPr>
              <a:buClr>
                <a:srgbClr val="FF0000"/>
              </a:buClr>
              <a:buSzPct val="150000"/>
              <a:buFont typeface="Arial"/>
              <a:buChar char="•"/>
              <a:defRPr/>
            </a:pPr>
            <a:r>
              <a:rPr lang="en-GB" sz="1800" dirty="0"/>
              <a:t>Variation is not simple to measure because it is RANDOM – we cannot predict when an event is going to occur</a:t>
            </a:r>
          </a:p>
          <a:p>
            <a:pPr>
              <a:buClr>
                <a:srgbClr val="FF0000"/>
              </a:buClr>
              <a:buSzPct val="150000"/>
              <a:buFont typeface="Arial"/>
              <a:buChar char="•"/>
              <a:defRPr/>
            </a:pPr>
            <a:r>
              <a:rPr lang="en-GB" sz="1800" dirty="0"/>
              <a:t>Random does not mean erratic! - while it may not be possible to predict what an individual system output is, there is usually a pattern if we measure a number of outputs</a:t>
            </a:r>
          </a:p>
          <a:p>
            <a:pPr>
              <a:buClr>
                <a:srgbClr val="FF0000"/>
              </a:buClr>
              <a:buSzPct val="150000"/>
              <a:buFont typeface="Arial"/>
              <a:buChar char="•"/>
              <a:defRPr/>
            </a:pPr>
            <a:r>
              <a:rPr lang="en-GB" sz="1800" dirty="0"/>
              <a:t>System outputs will group together to form a pattern and we are interested in their central value - the value they group around - and their spread</a:t>
            </a:r>
          </a:p>
          <a:p>
            <a:pPr>
              <a:buClr>
                <a:srgbClr val="FF0000"/>
              </a:buClr>
              <a:buSzPct val="150000"/>
              <a:buFont typeface="Arial"/>
              <a:buChar char="•"/>
              <a:defRPr/>
            </a:pPr>
            <a:r>
              <a:rPr lang="en-GB" sz="1800" dirty="0"/>
              <a:t>The pattern of variation is often consistent and therefore predictable</a:t>
            </a:r>
          </a:p>
        </p:txBody>
      </p:sp>
      <p:sp>
        <p:nvSpPr>
          <p:cNvPr id="2" name="Slide Number Placeholder 1"/>
          <p:cNvSpPr>
            <a:spLocks noGrp="1"/>
          </p:cNvSpPr>
          <p:nvPr>
            <p:ph type="sldNum" sz="quarter" idx="12"/>
          </p:nvPr>
        </p:nvSpPr>
        <p:spPr/>
        <p:txBody>
          <a:bodyPr/>
          <a:lstStyle/>
          <a:p>
            <a:fld id="{C22618A1-DFED-413B-BF04-637AA2483EFF}" type="slidenum">
              <a:rPr lang="en-GB" smtClean="0"/>
              <a:pPr/>
              <a:t>100</a:t>
            </a:fld>
            <a:endParaRPr lang="en-GB" dirty="0"/>
          </a:p>
        </p:txBody>
      </p:sp>
      <p:pic>
        <p:nvPicPr>
          <p:cNvPr id="7" name="Picture 4" descr="j0182866"/>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078601" y="2666965"/>
            <a:ext cx="2908300" cy="19573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5896370"/>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2" name="Rectangle 6"/>
          <p:cNvSpPr>
            <a:spLocks noGrp="1" noChangeArrowheads="1"/>
          </p:cNvSpPr>
          <p:nvPr>
            <p:ph type="title"/>
          </p:nvPr>
        </p:nvSpPr>
        <p:spPr>
          <a:xfrm>
            <a:off x="116779" y="-528645"/>
            <a:ext cx="10058400" cy="1450757"/>
          </a:xfrm>
        </p:spPr>
        <p:txBody>
          <a:bodyPr/>
          <a:lstStyle/>
          <a:p>
            <a:r>
              <a:rPr lang="en-GB" dirty="0"/>
              <a:t>Random Behaviour Example</a:t>
            </a:r>
          </a:p>
        </p:txBody>
      </p:sp>
      <p:sp>
        <p:nvSpPr>
          <p:cNvPr id="70663" name="Rectangle 7"/>
          <p:cNvSpPr>
            <a:spLocks noGrp="1" noChangeArrowheads="1"/>
          </p:cNvSpPr>
          <p:nvPr>
            <p:ph sz="half" idx="1"/>
          </p:nvPr>
        </p:nvSpPr>
        <p:spPr>
          <a:xfrm>
            <a:off x="2060575" y="1659988"/>
            <a:ext cx="4382667" cy="4740812"/>
          </a:xfrm>
        </p:spPr>
        <p:txBody>
          <a:bodyPr>
            <a:normAutofit/>
          </a:bodyPr>
          <a:lstStyle/>
          <a:p>
            <a:r>
              <a:rPr lang="en-GB" dirty="0"/>
              <a:t>If a coin is tossed we cannot predict whether it will be a head or tail</a:t>
            </a:r>
          </a:p>
          <a:p>
            <a:r>
              <a:rPr lang="en-GB" dirty="0"/>
              <a:t>But if we tossed the coin say 100 times we would expect that on 50 occasions it would be a head and on 50 occasions it would be a tail</a:t>
            </a:r>
          </a:p>
          <a:p>
            <a:r>
              <a:rPr lang="en-GB" dirty="0"/>
              <a:t>Intuitively we recognise there is a pattern, but realise we cannot predict any individual toss</a:t>
            </a:r>
          </a:p>
          <a:p>
            <a:r>
              <a:rPr lang="en-GB" dirty="0"/>
              <a:t>We relate the expectations to chance (probability) and say there is a 50% chance it will be a head</a:t>
            </a:r>
          </a:p>
          <a:p>
            <a:r>
              <a:rPr lang="en-GB" dirty="0"/>
              <a:t>Randomness is about chance behaviour</a:t>
            </a:r>
          </a:p>
        </p:txBody>
      </p:sp>
      <p:pic>
        <p:nvPicPr>
          <p:cNvPr id="3" name="Content Placeholder 2" descr="IMG_2358.JPG"/>
          <p:cNvPicPr>
            <a:picLocks noGrp="1" noChangeAspect="1"/>
          </p:cNvPicPr>
          <p:nvPr>
            <p:ph sz="half" idx="2"/>
          </p:nvPr>
        </p:nvPicPr>
        <p:blipFill rotWithShape="1">
          <a:blip r:embed="rId3" cstate="print">
            <a:extLst>
              <a:ext uri="{28A0092B-C50C-407E-A947-70E740481C1C}">
                <a14:useLocalDpi xmlns:a14="http://schemas.microsoft.com/office/drawing/2010/main"/>
              </a:ext>
            </a:extLst>
          </a:blip>
          <a:srcRect/>
          <a:stretch/>
        </p:blipFill>
        <p:spPr>
          <a:xfrm>
            <a:off x="7082631" y="2747962"/>
            <a:ext cx="2616200" cy="2565400"/>
          </a:xfrm>
        </p:spPr>
      </p:pic>
    </p:spTree>
    <p:extLst>
      <p:ext uri="{BB962C8B-B14F-4D97-AF65-F5344CB8AC3E}">
        <p14:creationId xmlns:p14="http://schemas.microsoft.com/office/powerpoint/2010/main" val="5285634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14" name="Rectangle 10"/>
          <p:cNvSpPr>
            <a:spLocks noGrp="1" noChangeArrowheads="1"/>
          </p:cNvSpPr>
          <p:nvPr>
            <p:ph type="title"/>
          </p:nvPr>
        </p:nvSpPr>
        <p:spPr>
          <a:xfrm>
            <a:off x="237964" y="286604"/>
            <a:ext cx="10058400" cy="539662"/>
          </a:xfrm>
        </p:spPr>
        <p:txBody>
          <a:bodyPr/>
          <a:lstStyle/>
          <a:p>
            <a:pPr eaLnBrk="1" hangingPunct="1">
              <a:defRPr/>
            </a:pPr>
            <a:r>
              <a:rPr lang="en-GB" sz="2800" dirty="0"/>
              <a:t>Randomness and Distributions</a:t>
            </a:r>
          </a:p>
        </p:txBody>
      </p:sp>
      <p:sp>
        <p:nvSpPr>
          <p:cNvPr id="4" name="Slide Number Placeholder 3"/>
          <p:cNvSpPr>
            <a:spLocks noGrp="1"/>
          </p:cNvSpPr>
          <p:nvPr>
            <p:ph type="sldNum" sz="quarter" idx="12"/>
          </p:nvPr>
        </p:nvSpPr>
        <p:spPr/>
        <p:txBody>
          <a:bodyPr/>
          <a:lstStyle/>
          <a:p>
            <a:fld id="{C22618A1-DFED-413B-BF04-637AA2483EFF}" type="slidenum">
              <a:rPr lang="en-GB" smtClean="0"/>
              <a:pPr/>
              <a:t>102</a:t>
            </a:fld>
            <a:endParaRPr lang="en-GB" dirty="0"/>
          </a:p>
        </p:txBody>
      </p:sp>
      <p:pic>
        <p:nvPicPr>
          <p:cNvPr id="10" name="Picture 9">
            <a:extLst>
              <a:ext uri="{FF2B5EF4-FFF2-40B4-BE49-F238E27FC236}">
                <a16:creationId xmlns:a16="http://schemas.microsoft.com/office/drawing/2014/main" id="{742AEB20-CC44-5144-A568-8F544BB647B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6747" r="50889"/>
          <a:stretch/>
        </p:blipFill>
        <p:spPr>
          <a:xfrm>
            <a:off x="4298878" y="1453366"/>
            <a:ext cx="4274374" cy="4685588"/>
          </a:xfrm>
          <a:prstGeom prst="rect">
            <a:avLst/>
          </a:prstGeom>
        </p:spPr>
      </p:pic>
      <p:sp>
        <p:nvSpPr>
          <p:cNvPr id="11" name="Freeform 4">
            <a:extLst>
              <a:ext uri="{FF2B5EF4-FFF2-40B4-BE49-F238E27FC236}">
                <a16:creationId xmlns:a16="http://schemas.microsoft.com/office/drawing/2014/main" id="{45E565D1-B792-D343-A02A-56A5FF3BCF8D}"/>
              </a:ext>
            </a:extLst>
          </p:cNvPr>
          <p:cNvSpPr>
            <a:spLocks/>
          </p:cNvSpPr>
          <p:nvPr/>
        </p:nvSpPr>
        <p:spPr bwMode="auto">
          <a:xfrm>
            <a:off x="-1501626" y="4428234"/>
            <a:ext cx="3479180" cy="1403815"/>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57150" cap="rnd" cmpd="sng">
            <a:solidFill>
              <a:srgbClr val="FF505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2" name="Rounded Rectangular Callout 1"/>
          <p:cNvSpPr/>
          <p:nvPr/>
        </p:nvSpPr>
        <p:spPr>
          <a:xfrm>
            <a:off x="1568745" y="2085440"/>
            <a:ext cx="2730133" cy="1710720"/>
          </a:xfrm>
          <a:prstGeom prst="wedgeRoundRectCallout">
            <a:avLst>
              <a:gd name="adj1" fmla="val 107489"/>
              <a:gd name="adj2" fmla="val 122746"/>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defRPr/>
            </a:pPr>
            <a:r>
              <a:rPr lang="en-GB" dirty="0"/>
              <a:t>System outputs group together to form a pattern. This pattern describes the DISTRIBUTION of the variation</a:t>
            </a:r>
          </a:p>
        </p:txBody>
      </p:sp>
      <p:sp>
        <p:nvSpPr>
          <p:cNvPr id="3" name="Rounded Rectangular Callout 2"/>
          <p:cNvSpPr/>
          <p:nvPr/>
        </p:nvSpPr>
        <p:spPr>
          <a:xfrm>
            <a:off x="7683067" y="2085440"/>
            <a:ext cx="2790610" cy="1460160"/>
          </a:xfrm>
          <a:prstGeom prst="wedgeRoundRectCallout">
            <a:avLst>
              <a:gd name="adj1" fmla="val -78771"/>
              <a:gd name="adj2" fmla="val 140566"/>
              <a:gd name="adj3" fmla="val 16667"/>
            </a:avLst>
          </a:prstGeom>
          <a:ln/>
        </p:spPr>
        <p:style>
          <a:lnRef idx="0">
            <a:schemeClr val="accent1"/>
          </a:lnRef>
          <a:fillRef idx="3">
            <a:schemeClr val="accent1"/>
          </a:fillRef>
          <a:effectRef idx="3">
            <a:schemeClr val="accent1"/>
          </a:effectRef>
          <a:fontRef idx="minor">
            <a:schemeClr val="lt1"/>
          </a:fontRef>
        </p:style>
        <p:txBody>
          <a:bodyPr rtlCol="0" anchor="ctr"/>
          <a:lstStyle/>
          <a:p>
            <a:pPr>
              <a:defRPr/>
            </a:pPr>
            <a:r>
              <a:rPr lang="en-GB" dirty="0"/>
              <a:t>We cannot predict where an individual value will fall, but we can predict the pattern</a:t>
            </a:r>
          </a:p>
        </p:txBody>
      </p:sp>
    </p:spTree>
    <p:extLst>
      <p:ext uri="{BB962C8B-B14F-4D97-AF65-F5344CB8AC3E}">
        <p14:creationId xmlns:p14="http://schemas.microsoft.com/office/powerpoint/2010/main" val="2619376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grpId="1" nodeType="clickEffect">
                                  <p:stCondLst>
                                    <p:cond delay="0"/>
                                  </p:stCondLst>
                                  <p:childTnLst>
                                    <p:animMotion origin="layout" path="M 0.04076 0.0037 L 0.52136 -0.01088 " pathEditMode="relative" rAng="0" ptsTypes="AA">
                                      <p:cBhvr>
                                        <p:cTn id="10" dur="2000" fill="hold"/>
                                        <p:tgtEl>
                                          <p:spTgt spid="11"/>
                                        </p:tgtEl>
                                        <p:attrNameLst>
                                          <p:attrName>ppt_x</p:attrName>
                                          <p:attrName>ppt_y</p:attrName>
                                        </p:attrNameLst>
                                      </p:cBhvr>
                                      <p:rCtr x="24023" y="-741"/>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8" name="Rectangle 8"/>
          <p:cNvSpPr>
            <a:spLocks noGrp="1" noChangeArrowheads="1"/>
          </p:cNvSpPr>
          <p:nvPr>
            <p:ph type="title"/>
          </p:nvPr>
        </p:nvSpPr>
        <p:spPr>
          <a:xfrm>
            <a:off x="258464" y="240886"/>
            <a:ext cx="10058400" cy="638814"/>
          </a:xfrm>
        </p:spPr>
        <p:txBody>
          <a:bodyPr>
            <a:normAutofit fontScale="90000"/>
          </a:bodyPr>
          <a:lstStyle/>
          <a:p>
            <a:r>
              <a:rPr lang="en-GB" dirty="0"/>
              <a:t>Probability Distributions</a:t>
            </a:r>
          </a:p>
        </p:txBody>
      </p:sp>
      <p:sp>
        <p:nvSpPr>
          <p:cNvPr id="76809" name="Rectangle 9"/>
          <p:cNvSpPr>
            <a:spLocks noGrp="1" noChangeArrowheads="1"/>
          </p:cNvSpPr>
          <p:nvPr>
            <p:ph sz="half" idx="1"/>
          </p:nvPr>
        </p:nvSpPr>
        <p:spPr>
          <a:xfrm>
            <a:off x="859316" y="1659988"/>
            <a:ext cx="5468178" cy="4740812"/>
          </a:xfrm>
        </p:spPr>
        <p:txBody>
          <a:bodyPr>
            <a:normAutofit fontScale="92500" lnSpcReduction="10000"/>
          </a:bodyPr>
          <a:lstStyle/>
          <a:p>
            <a:r>
              <a:rPr lang="en-GB" sz="2600" dirty="0"/>
              <a:t>Distributions can be described mathematically by equations</a:t>
            </a:r>
          </a:p>
          <a:p>
            <a:r>
              <a:rPr lang="en-GB" sz="2600" dirty="0"/>
              <a:t>If we collect data from a system we can </a:t>
            </a:r>
            <a:r>
              <a:rPr lang="ja-JP" altLang="en-GB" sz="2600" dirty="0"/>
              <a:t>“</a:t>
            </a:r>
            <a:r>
              <a:rPr lang="en-GB" sz="2600" dirty="0"/>
              <a:t>match</a:t>
            </a:r>
            <a:r>
              <a:rPr lang="ja-JP" altLang="en-GB" sz="2600" dirty="0"/>
              <a:t>”</a:t>
            </a:r>
            <a:r>
              <a:rPr lang="en-GB" sz="2600" dirty="0"/>
              <a:t> it to a mathematical distribution and use the properties of the distribution for analysis and predictions</a:t>
            </a:r>
          </a:p>
          <a:p>
            <a:r>
              <a:rPr lang="en-GB" sz="2600" dirty="0"/>
              <a:t>Probability distributions (normally just called distributions) are a way of being able to make predictions about random events</a:t>
            </a:r>
            <a:br>
              <a:rPr lang="en-GB" sz="2600" dirty="0"/>
            </a:br>
            <a:endParaRPr lang="en-GB" sz="2600" dirty="0"/>
          </a:p>
          <a:p>
            <a:r>
              <a:rPr lang="en-GB" sz="2600" dirty="0"/>
              <a:t>There are many </a:t>
            </a:r>
            <a:r>
              <a:rPr lang="ja-JP" altLang="en-GB" sz="2600" dirty="0"/>
              <a:t>“</a:t>
            </a:r>
            <a:r>
              <a:rPr lang="en-GB" sz="2600" dirty="0"/>
              <a:t>standard</a:t>
            </a:r>
            <a:r>
              <a:rPr lang="ja-JP" altLang="en-GB" sz="2600" dirty="0"/>
              <a:t>”</a:t>
            </a:r>
            <a:r>
              <a:rPr lang="en-GB" sz="2600" dirty="0"/>
              <a:t> distributions which enable us to model real world variation</a:t>
            </a:r>
            <a:endParaRPr lang="en-GB" dirty="0"/>
          </a:p>
        </p:txBody>
      </p:sp>
      <p:sp>
        <p:nvSpPr>
          <p:cNvPr id="76810" name="Rectangle 10"/>
          <p:cNvSpPr>
            <a:spLocks noGrp="1" noChangeArrowheads="1"/>
          </p:cNvSpPr>
          <p:nvPr>
            <p:ph sz="half" idx="2"/>
          </p:nvPr>
        </p:nvSpPr>
        <p:spPr>
          <a:xfrm>
            <a:off x="6463955" y="1659989"/>
            <a:ext cx="4868729" cy="4223018"/>
          </a:xfrm>
        </p:spPr>
        <p:txBody>
          <a:bodyPr>
            <a:normAutofit fontScale="92500" lnSpcReduction="10000"/>
          </a:bodyPr>
          <a:lstStyle/>
          <a:p>
            <a:r>
              <a:rPr lang="en-GB" sz="3000" dirty="0"/>
              <a:t>Some standard distributions</a:t>
            </a:r>
          </a:p>
          <a:p>
            <a:pPr lvl="2"/>
            <a:r>
              <a:rPr lang="en-GB" sz="2600" dirty="0"/>
              <a:t>Binomial</a:t>
            </a:r>
          </a:p>
          <a:p>
            <a:pPr lvl="2"/>
            <a:r>
              <a:rPr lang="en-GB" sz="2600" dirty="0"/>
              <a:t>Poisson</a:t>
            </a:r>
          </a:p>
          <a:p>
            <a:pPr lvl="2"/>
            <a:r>
              <a:rPr lang="en-GB" sz="2600" dirty="0"/>
              <a:t>Normal (Gaussian)</a:t>
            </a:r>
          </a:p>
          <a:p>
            <a:pPr lvl="2"/>
            <a:r>
              <a:rPr lang="en-GB" sz="2600" dirty="0"/>
              <a:t>Lognormal (skewed)</a:t>
            </a:r>
          </a:p>
          <a:p>
            <a:pPr lvl="2"/>
            <a:r>
              <a:rPr lang="en-GB" sz="2600" dirty="0"/>
              <a:t>Student t</a:t>
            </a:r>
          </a:p>
          <a:p>
            <a:pPr lvl="2"/>
            <a:r>
              <a:rPr lang="en-GB" sz="2600" dirty="0"/>
              <a:t>F-distribution</a:t>
            </a:r>
          </a:p>
          <a:p>
            <a:pPr lvl="2"/>
            <a:r>
              <a:rPr lang="en-GB" sz="2600" dirty="0"/>
              <a:t>Exponential</a:t>
            </a:r>
          </a:p>
          <a:p>
            <a:pPr lvl="2"/>
            <a:endParaRPr lang="en-GB" dirty="0"/>
          </a:p>
        </p:txBody>
      </p:sp>
      <p:sp>
        <p:nvSpPr>
          <p:cNvPr id="2" name="Slide Number Placeholder 1"/>
          <p:cNvSpPr>
            <a:spLocks noGrp="1"/>
          </p:cNvSpPr>
          <p:nvPr>
            <p:ph type="sldNum" sz="quarter" idx="12"/>
          </p:nvPr>
        </p:nvSpPr>
        <p:spPr/>
        <p:txBody>
          <a:bodyPr/>
          <a:lstStyle/>
          <a:p>
            <a:fld id="{C22618A1-DFED-413B-BF04-637AA2483EFF}" type="slidenum">
              <a:rPr lang="en-GB" smtClean="0"/>
              <a:pPr/>
              <a:t>103</a:t>
            </a:fld>
            <a:endParaRPr lang="en-GB" dirty="0"/>
          </a:p>
        </p:txBody>
      </p:sp>
    </p:spTree>
    <p:extLst>
      <p:ext uri="{BB962C8B-B14F-4D97-AF65-F5344CB8AC3E}">
        <p14:creationId xmlns:p14="http://schemas.microsoft.com/office/powerpoint/2010/main" val="4196033754"/>
      </p:ext>
    </p:extLst>
  </p:cSld>
  <p:clrMapOvr>
    <a:masterClrMapping/>
  </p:clrMapOvr>
  <p:transition/>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0" y="72518"/>
            <a:ext cx="10058400" cy="993600"/>
          </a:xfrm>
        </p:spPr>
        <p:txBody>
          <a:bodyPr/>
          <a:lstStyle/>
          <a:p>
            <a:r>
              <a:rPr lang="en-GB" dirty="0"/>
              <a:t>Key Properties of Distributions</a:t>
            </a:r>
          </a:p>
        </p:txBody>
      </p:sp>
      <p:sp>
        <p:nvSpPr>
          <p:cNvPr id="4" name="Slide Number Placeholder 3"/>
          <p:cNvSpPr>
            <a:spLocks noGrp="1"/>
          </p:cNvSpPr>
          <p:nvPr>
            <p:ph type="sldNum" sz="quarter" idx="12"/>
          </p:nvPr>
        </p:nvSpPr>
        <p:spPr/>
        <p:txBody>
          <a:bodyPr/>
          <a:lstStyle/>
          <a:p>
            <a:fld id="{C22618A1-DFED-413B-BF04-637AA2483EFF}" type="slidenum">
              <a:rPr lang="en-GB" smtClean="0"/>
              <a:pPr/>
              <a:t>104</a:t>
            </a:fld>
            <a:endParaRPr lang="en-GB" dirty="0"/>
          </a:p>
        </p:txBody>
      </p:sp>
      <p:grpSp>
        <p:nvGrpSpPr>
          <p:cNvPr id="29698" name="Group 3"/>
          <p:cNvGrpSpPr>
            <a:grpSpLocks/>
          </p:cNvGrpSpPr>
          <p:nvPr/>
        </p:nvGrpSpPr>
        <p:grpSpPr bwMode="auto">
          <a:xfrm>
            <a:off x="2057400" y="1841500"/>
            <a:ext cx="3289300" cy="3175000"/>
            <a:chOff x="336" y="1160"/>
            <a:chExt cx="2072" cy="2000"/>
          </a:xfrm>
        </p:grpSpPr>
        <p:sp>
          <p:nvSpPr>
            <p:cNvPr id="77828" name="Freeform 4"/>
            <p:cNvSpPr>
              <a:spLocks/>
            </p:cNvSpPr>
            <p:nvPr/>
          </p:nvSpPr>
          <p:spPr bwMode="auto">
            <a:xfrm>
              <a:off x="499" y="1386"/>
              <a:ext cx="1771" cy="143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505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77829" name="Line 5"/>
            <p:cNvSpPr>
              <a:spLocks noChangeShapeType="1"/>
            </p:cNvSpPr>
            <p:nvPr/>
          </p:nvSpPr>
          <p:spPr bwMode="auto">
            <a:xfrm>
              <a:off x="336" y="2824"/>
              <a:ext cx="2072" cy="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77830" name="Line 6"/>
            <p:cNvSpPr>
              <a:spLocks noChangeShapeType="1"/>
            </p:cNvSpPr>
            <p:nvPr/>
          </p:nvSpPr>
          <p:spPr bwMode="auto">
            <a:xfrm>
              <a:off x="1384" y="1160"/>
              <a:ext cx="0" cy="20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grpSp>
      <p:sp>
        <p:nvSpPr>
          <p:cNvPr id="77833" name="AutoShape 9"/>
          <p:cNvSpPr>
            <a:spLocks noChangeArrowheads="1"/>
          </p:cNvSpPr>
          <p:nvPr/>
        </p:nvSpPr>
        <p:spPr bwMode="auto">
          <a:xfrm>
            <a:off x="3721100" y="3429000"/>
            <a:ext cx="469900" cy="431800"/>
          </a:xfrm>
          <a:prstGeom prst="rightArrow">
            <a:avLst>
              <a:gd name="adj1" fmla="val 50000"/>
              <a:gd name="adj2" fmla="val 27206"/>
            </a:avLst>
          </a:prstGeom>
          <a:solidFill>
            <a:srgbClr val="6699FF"/>
          </a:solidFill>
          <a:ln w="12700" cap="rnd">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2" name="Rounded Rectangular Callout 1"/>
          <p:cNvSpPr/>
          <p:nvPr/>
        </p:nvSpPr>
        <p:spPr>
          <a:xfrm>
            <a:off x="5852470" y="2177280"/>
            <a:ext cx="3542260" cy="898560"/>
          </a:xfrm>
          <a:prstGeom prst="wedgeRoundRectCallout">
            <a:avLst>
              <a:gd name="adj1" fmla="val -108882"/>
              <a:gd name="adj2" fmla="val -73077"/>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eaLnBrk="0" hangingPunct="0">
              <a:defRPr/>
            </a:pPr>
            <a:r>
              <a:rPr lang="en-GB" b="1" dirty="0">
                <a:solidFill>
                  <a:srgbClr val="990000"/>
                </a:solidFill>
              </a:rPr>
              <a:t>Central Value</a:t>
            </a:r>
            <a:r>
              <a:rPr lang="en-GB" b="1" dirty="0"/>
              <a:t>: the value the data groups around</a:t>
            </a:r>
            <a:endParaRPr lang="en-GB" sz="2000" b="1" dirty="0"/>
          </a:p>
        </p:txBody>
      </p:sp>
      <p:sp>
        <p:nvSpPr>
          <p:cNvPr id="3" name="Rounded Rectangular Callout 2"/>
          <p:cNvSpPr/>
          <p:nvPr/>
        </p:nvSpPr>
        <p:spPr>
          <a:xfrm>
            <a:off x="3925827" y="5080320"/>
            <a:ext cx="1848886" cy="993600"/>
          </a:xfrm>
          <a:prstGeom prst="wedgeRoundRectCallout">
            <a:avLst>
              <a:gd name="adj1" fmla="val -45431"/>
              <a:gd name="adj2" fmla="val -173375"/>
              <a:gd name="adj3" fmla="val 16667"/>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eaLnBrk="0" hangingPunct="0">
              <a:defRPr/>
            </a:pPr>
            <a:r>
              <a:rPr lang="en-GB" b="1" dirty="0">
                <a:solidFill>
                  <a:srgbClr val="990000"/>
                </a:solidFill>
              </a:rPr>
              <a:t>Spread or Dispersion</a:t>
            </a:r>
            <a:r>
              <a:rPr lang="en-GB" b="1" dirty="0"/>
              <a:t> of the values</a:t>
            </a:r>
          </a:p>
        </p:txBody>
      </p:sp>
    </p:spTree>
    <p:extLst>
      <p:ext uri="{BB962C8B-B14F-4D97-AF65-F5344CB8AC3E}">
        <p14:creationId xmlns:p14="http://schemas.microsoft.com/office/powerpoint/2010/main" val="2240082590"/>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455140" y="-650620"/>
            <a:ext cx="10058400" cy="1450757"/>
          </a:xfrm>
        </p:spPr>
        <p:txBody>
          <a:bodyPr/>
          <a:lstStyle/>
          <a:p>
            <a:pPr defTabSz="762000">
              <a:defRPr/>
            </a:pPr>
            <a:r>
              <a:rPr lang="en-GB" sz="2800" dirty="0"/>
              <a:t>Measures of Central Value</a:t>
            </a:r>
          </a:p>
        </p:txBody>
      </p:sp>
      <p:sp>
        <p:nvSpPr>
          <p:cNvPr id="79875" name="Rectangle 3"/>
          <p:cNvSpPr>
            <a:spLocks noGrp="1" noChangeArrowheads="1"/>
          </p:cNvSpPr>
          <p:nvPr>
            <p:ph type="body" sz="half" idx="4294967295"/>
          </p:nvPr>
        </p:nvSpPr>
        <p:spPr>
          <a:xfrm>
            <a:off x="0" y="1162050"/>
            <a:ext cx="4792663" cy="4975225"/>
          </a:xfrm>
        </p:spPr>
        <p:txBody>
          <a:bodyPr>
            <a:normAutofit/>
          </a:bodyPr>
          <a:lstStyle/>
          <a:p>
            <a:pPr defTabSz="762000">
              <a:buClr>
                <a:srgbClr val="FF0000"/>
              </a:buClr>
              <a:buSzPct val="150000"/>
              <a:buNone/>
              <a:defRPr/>
            </a:pPr>
            <a:endParaRPr lang="en-GB" sz="2100" dirty="0"/>
          </a:p>
          <a:p>
            <a:pPr marL="819150" lvl="1" defTabSz="762000">
              <a:buClr>
                <a:srgbClr val="FF0000"/>
              </a:buClr>
              <a:buSzPct val="150000"/>
              <a:defRPr/>
            </a:pPr>
            <a:r>
              <a:rPr lang="en-GB" sz="2200" b="1" dirty="0"/>
              <a:t>Mean (mu)</a:t>
            </a:r>
          </a:p>
          <a:p>
            <a:pPr marL="819150" lvl="1" defTabSz="762000">
              <a:buClr>
                <a:srgbClr val="FF0000"/>
              </a:buClr>
              <a:buSzPct val="150000"/>
              <a:defRPr/>
            </a:pPr>
            <a:endParaRPr lang="en-GB" sz="1800" dirty="0"/>
          </a:p>
          <a:p>
            <a:pPr marL="819150" lvl="1" defTabSz="762000">
              <a:buClr>
                <a:srgbClr val="FF0000"/>
              </a:buClr>
              <a:buSzPct val="150000"/>
              <a:defRPr/>
            </a:pPr>
            <a:endParaRPr lang="en-GB" sz="1800" dirty="0"/>
          </a:p>
          <a:p>
            <a:pPr marL="819150" lvl="1" defTabSz="762000">
              <a:buClr>
                <a:srgbClr val="FF0000"/>
              </a:buClr>
              <a:buSzPct val="150000"/>
              <a:defRPr/>
            </a:pPr>
            <a:endParaRPr lang="en-GB" sz="1800" dirty="0"/>
          </a:p>
          <a:p>
            <a:pPr marL="819150" lvl="1" defTabSz="762000">
              <a:buClr>
                <a:srgbClr val="FF0000"/>
              </a:buClr>
              <a:buSzPct val="150000"/>
              <a:buNone/>
              <a:defRPr/>
            </a:pPr>
            <a:endParaRPr lang="en-GB" sz="1800" dirty="0"/>
          </a:p>
          <a:p>
            <a:pPr marL="819150" lvl="1" defTabSz="762000">
              <a:buClr>
                <a:srgbClr val="FF0000"/>
              </a:buClr>
              <a:buSzPct val="150000"/>
              <a:defRPr/>
            </a:pPr>
            <a:r>
              <a:rPr lang="en-GB" sz="2200" b="1" dirty="0"/>
              <a:t>Median</a:t>
            </a:r>
          </a:p>
          <a:p>
            <a:pPr marL="819150" lvl="1" defTabSz="762000">
              <a:buClr>
                <a:srgbClr val="FF0000"/>
              </a:buClr>
              <a:buSzPct val="150000"/>
              <a:buNone/>
              <a:defRPr/>
            </a:pPr>
            <a:r>
              <a:rPr lang="en-GB" sz="1800" dirty="0">
                <a:solidFill>
                  <a:srgbClr val="FF0000"/>
                </a:solidFill>
              </a:rPr>
              <a:t>    </a:t>
            </a:r>
          </a:p>
          <a:p>
            <a:pPr marL="819150" lvl="1" defTabSz="762000">
              <a:buClr>
                <a:srgbClr val="FF0000"/>
              </a:buClr>
              <a:buSzPct val="150000"/>
              <a:buNone/>
              <a:defRPr/>
            </a:pPr>
            <a:r>
              <a:rPr lang="en-GB" sz="1800" dirty="0">
                <a:solidFill>
                  <a:srgbClr val="FF0000"/>
                </a:solidFill>
              </a:rPr>
              <a:t>	 </a:t>
            </a:r>
            <a:r>
              <a:rPr lang="en-GB" sz="1800" b="1" dirty="0">
                <a:solidFill>
                  <a:srgbClr val="990000"/>
                </a:solidFill>
              </a:rPr>
              <a:t>middle value of ranked data</a:t>
            </a:r>
          </a:p>
          <a:p>
            <a:pPr marL="554037" lvl="1" indent="0" defTabSz="762000">
              <a:buClr>
                <a:srgbClr val="FF0000"/>
              </a:buClr>
              <a:buSzPct val="150000"/>
              <a:buNone/>
              <a:defRPr/>
            </a:pPr>
            <a:endParaRPr lang="en-GB" sz="1800" dirty="0">
              <a:solidFill>
                <a:srgbClr val="990000"/>
              </a:solidFill>
            </a:endParaRPr>
          </a:p>
          <a:p>
            <a:pPr marL="819150" lvl="1" defTabSz="762000">
              <a:buClr>
                <a:srgbClr val="FF0000"/>
              </a:buClr>
              <a:buSzPct val="150000"/>
              <a:defRPr/>
            </a:pPr>
            <a:endParaRPr lang="en-GB" sz="1800" dirty="0">
              <a:solidFill>
                <a:srgbClr val="FF0000"/>
              </a:solidFill>
            </a:endParaRPr>
          </a:p>
          <a:p>
            <a:pPr marL="819150" lvl="1" defTabSz="762000">
              <a:buClr>
                <a:srgbClr val="FF0000"/>
              </a:buClr>
              <a:buSzPct val="150000"/>
              <a:defRPr/>
            </a:pPr>
            <a:r>
              <a:rPr lang="en-GB" sz="2200" b="1" dirty="0"/>
              <a:t>Mode</a:t>
            </a:r>
          </a:p>
          <a:p>
            <a:pPr marL="819150" lvl="1" defTabSz="762000">
              <a:buClr>
                <a:srgbClr val="FF0000"/>
              </a:buClr>
              <a:buSzPct val="150000"/>
              <a:buNone/>
              <a:defRPr/>
            </a:pPr>
            <a:r>
              <a:rPr lang="en-GB" sz="1800" dirty="0">
                <a:solidFill>
                  <a:srgbClr val="FF0000"/>
                </a:solidFill>
              </a:rPr>
              <a:t>    </a:t>
            </a:r>
          </a:p>
          <a:p>
            <a:pPr marL="819150" lvl="1" defTabSz="762000">
              <a:buClr>
                <a:srgbClr val="FF0000"/>
              </a:buClr>
              <a:buSzPct val="150000"/>
              <a:buNone/>
              <a:defRPr/>
            </a:pPr>
            <a:r>
              <a:rPr lang="en-GB" sz="1800" b="1" dirty="0">
                <a:solidFill>
                  <a:srgbClr val="FF0000"/>
                </a:solidFill>
              </a:rPr>
              <a:t>	</a:t>
            </a:r>
            <a:r>
              <a:rPr lang="en-GB" sz="1800" b="1" dirty="0">
                <a:solidFill>
                  <a:srgbClr val="990000"/>
                </a:solidFill>
              </a:rPr>
              <a:t>most frequently occurring value</a:t>
            </a:r>
            <a:endParaRPr lang="en-GB" sz="1800" dirty="0">
              <a:solidFill>
                <a:srgbClr val="990000"/>
              </a:solidFill>
            </a:endParaRPr>
          </a:p>
        </p:txBody>
      </p:sp>
      <p:sp>
        <p:nvSpPr>
          <p:cNvPr id="31747" name="Rectangle 4"/>
          <p:cNvSpPr>
            <a:spLocks noChangeArrowheads="1"/>
          </p:cNvSpPr>
          <p:nvPr/>
        </p:nvSpPr>
        <p:spPr bwMode="auto">
          <a:xfrm>
            <a:off x="3454400" y="2133600"/>
            <a:ext cx="18594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dirty="0">
                <a:solidFill>
                  <a:srgbClr val="990000"/>
                </a:solidFill>
              </a:rPr>
              <a:t>x</a:t>
            </a:r>
          </a:p>
        </p:txBody>
      </p:sp>
      <p:sp>
        <p:nvSpPr>
          <p:cNvPr id="31748" name="Rectangle 5"/>
          <p:cNvSpPr>
            <a:spLocks noChangeArrowheads="1"/>
          </p:cNvSpPr>
          <p:nvPr/>
        </p:nvSpPr>
        <p:spPr bwMode="auto">
          <a:xfrm>
            <a:off x="3222625" y="2084388"/>
            <a:ext cx="21961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å</a:t>
            </a:r>
            <a:endParaRPr lang="en-GB" sz="2400" b="1">
              <a:solidFill>
                <a:srgbClr val="990000"/>
              </a:solidFill>
              <a:latin typeface="Times New Roman" charset="0"/>
            </a:endParaRPr>
          </a:p>
        </p:txBody>
      </p:sp>
      <p:sp>
        <p:nvSpPr>
          <p:cNvPr id="31749" name="Line 6"/>
          <p:cNvSpPr>
            <a:spLocks noChangeShapeType="1"/>
          </p:cNvSpPr>
          <p:nvPr/>
        </p:nvSpPr>
        <p:spPr bwMode="auto">
          <a:xfrm>
            <a:off x="3214689" y="2498725"/>
            <a:ext cx="447675" cy="1588"/>
          </a:xfrm>
          <a:prstGeom prst="line">
            <a:avLst/>
          </a:prstGeom>
          <a:noFill/>
          <a:ln w="28575">
            <a:solidFill>
              <a:srgbClr val="990000"/>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31750" name="Rectangle 7"/>
          <p:cNvSpPr>
            <a:spLocks noChangeArrowheads="1"/>
          </p:cNvSpPr>
          <p:nvPr/>
        </p:nvSpPr>
        <p:spPr bwMode="auto">
          <a:xfrm>
            <a:off x="3363913" y="2508250"/>
            <a:ext cx="19717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rPr>
              <a:t>n</a:t>
            </a:r>
          </a:p>
        </p:txBody>
      </p:sp>
      <p:sp>
        <p:nvSpPr>
          <p:cNvPr id="31751" name="Rectangle 8"/>
          <p:cNvSpPr>
            <a:spLocks noChangeArrowheads="1"/>
          </p:cNvSpPr>
          <p:nvPr/>
        </p:nvSpPr>
        <p:spPr bwMode="auto">
          <a:xfrm>
            <a:off x="2657475" y="2198688"/>
            <a:ext cx="17793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Times New Roman" charset="0"/>
                <a:sym typeface="Symbol" charset="0"/>
              </a:rPr>
              <a:t></a:t>
            </a:r>
            <a:endParaRPr lang="en-GB" sz="2400" b="1">
              <a:solidFill>
                <a:srgbClr val="990000"/>
              </a:solidFill>
              <a:latin typeface="Times New Roman" charset="0"/>
            </a:endParaRPr>
          </a:p>
        </p:txBody>
      </p:sp>
      <p:sp>
        <p:nvSpPr>
          <p:cNvPr id="31752" name="Rectangle 10"/>
          <p:cNvSpPr>
            <a:spLocks noChangeArrowheads="1"/>
          </p:cNvSpPr>
          <p:nvPr/>
        </p:nvSpPr>
        <p:spPr bwMode="auto">
          <a:xfrm>
            <a:off x="2971800" y="2239963"/>
            <a:ext cx="16831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a:t>
            </a:r>
            <a:endParaRPr lang="en-GB" sz="2400" b="1">
              <a:solidFill>
                <a:srgbClr val="990000"/>
              </a:solidFill>
              <a:latin typeface="Times New Roman" charset="0"/>
            </a:endParaRPr>
          </a:p>
        </p:txBody>
      </p:sp>
      <p:sp>
        <p:nvSpPr>
          <p:cNvPr id="79883" name="Freeform 11"/>
          <p:cNvSpPr>
            <a:spLocks/>
          </p:cNvSpPr>
          <p:nvPr/>
        </p:nvSpPr>
        <p:spPr bwMode="auto">
          <a:xfrm>
            <a:off x="6651626" y="4606925"/>
            <a:ext cx="2714625" cy="920750"/>
          </a:xfrm>
          <a:custGeom>
            <a:avLst/>
            <a:gdLst>
              <a:gd name="T0" fmla="*/ 0 w 2214"/>
              <a:gd name="T1" fmla="*/ 1156 h 1168"/>
              <a:gd name="T2" fmla="*/ 64 w 2214"/>
              <a:gd name="T3" fmla="*/ 1124 h 1168"/>
              <a:gd name="T4" fmla="*/ 112 w 2214"/>
              <a:gd name="T5" fmla="*/ 1088 h 1168"/>
              <a:gd name="T6" fmla="*/ 154 w 2214"/>
              <a:gd name="T7" fmla="*/ 1025 h 1168"/>
              <a:gd name="T8" fmla="*/ 184 w 2214"/>
              <a:gd name="T9" fmla="*/ 959 h 1168"/>
              <a:gd name="T10" fmla="*/ 229 w 2214"/>
              <a:gd name="T11" fmla="*/ 857 h 1168"/>
              <a:gd name="T12" fmla="*/ 277 w 2214"/>
              <a:gd name="T13" fmla="*/ 734 h 1168"/>
              <a:gd name="T14" fmla="*/ 320 w 2214"/>
              <a:gd name="T15" fmla="*/ 592 h 1168"/>
              <a:gd name="T16" fmla="*/ 367 w 2214"/>
              <a:gd name="T17" fmla="*/ 437 h 1168"/>
              <a:gd name="T18" fmla="*/ 403 w 2214"/>
              <a:gd name="T19" fmla="*/ 311 h 1168"/>
              <a:gd name="T20" fmla="*/ 436 w 2214"/>
              <a:gd name="T21" fmla="*/ 209 h 1168"/>
              <a:gd name="T22" fmla="*/ 470 w 2214"/>
              <a:gd name="T23" fmla="*/ 118 h 1168"/>
              <a:gd name="T24" fmla="*/ 504 w 2214"/>
              <a:gd name="T25" fmla="*/ 52 h 1168"/>
              <a:gd name="T26" fmla="*/ 528 w 2214"/>
              <a:gd name="T27" fmla="*/ 20 h 1168"/>
              <a:gd name="T28" fmla="*/ 568 w 2214"/>
              <a:gd name="T29" fmla="*/ 0 h 1168"/>
              <a:gd name="T30" fmla="*/ 636 w 2214"/>
              <a:gd name="T31" fmla="*/ 18 h 1168"/>
              <a:gd name="T32" fmla="*/ 708 w 2214"/>
              <a:gd name="T33" fmla="*/ 86 h 1168"/>
              <a:gd name="T34" fmla="*/ 784 w 2214"/>
              <a:gd name="T35" fmla="*/ 192 h 1168"/>
              <a:gd name="T36" fmla="*/ 858 w 2214"/>
              <a:gd name="T37" fmla="*/ 322 h 1168"/>
              <a:gd name="T38" fmla="*/ 916 w 2214"/>
              <a:gd name="T39" fmla="*/ 438 h 1168"/>
              <a:gd name="T40" fmla="*/ 982 w 2214"/>
              <a:gd name="T41" fmla="*/ 556 h 1168"/>
              <a:gd name="T42" fmla="*/ 1048 w 2214"/>
              <a:gd name="T43" fmla="*/ 672 h 1168"/>
              <a:gd name="T44" fmla="*/ 1114 w 2214"/>
              <a:gd name="T45" fmla="*/ 784 h 1168"/>
              <a:gd name="T46" fmla="*/ 1174 w 2214"/>
              <a:gd name="T47" fmla="*/ 870 h 1168"/>
              <a:gd name="T48" fmla="*/ 1232 w 2214"/>
              <a:gd name="T49" fmla="*/ 942 h 1168"/>
              <a:gd name="T50" fmla="*/ 1310 w 2214"/>
              <a:gd name="T51" fmla="*/ 1020 h 1168"/>
              <a:gd name="T52" fmla="*/ 1410 w 2214"/>
              <a:gd name="T53" fmla="*/ 1080 h 1168"/>
              <a:gd name="T54" fmla="*/ 1484 w 2214"/>
              <a:gd name="T55" fmla="*/ 1116 h 1168"/>
              <a:gd name="T56" fmla="*/ 1542 w 2214"/>
              <a:gd name="T57" fmla="*/ 1132 h 1168"/>
              <a:gd name="T58" fmla="*/ 1598 w 2214"/>
              <a:gd name="T59" fmla="*/ 1146 h 1168"/>
              <a:gd name="T60" fmla="*/ 1652 w 2214"/>
              <a:gd name="T61" fmla="*/ 1156 h 1168"/>
              <a:gd name="T62" fmla="*/ 1718 w 2214"/>
              <a:gd name="T63" fmla="*/ 1162 h 1168"/>
              <a:gd name="T64" fmla="*/ 1764 w 2214"/>
              <a:gd name="T65" fmla="*/ 1162 h 1168"/>
              <a:gd name="T66" fmla="*/ 1820 w 2214"/>
              <a:gd name="T67" fmla="*/ 1162 h 1168"/>
              <a:gd name="T68" fmla="*/ 1872 w 2214"/>
              <a:gd name="T69" fmla="*/ 1166 h 1168"/>
              <a:gd name="T70" fmla="*/ 1924 w 2214"/>
              <a:gd name="T71" fmla="*/ 1164 h 1168"/>
              <a:gd name="T72" fmla="*/ 1960 w 2214"/>
              <a:gd name="T73" fmla="*/ 1166 h 1168"/>
              <a:gd name="T74" fmla="*/ 2006 w 2214"/>
              <a:gd name="T75" fmla="*/ 1166 h 1168"/>
              <a:gd name="T76" fmla="*/ 2054 w 2214"/>
              <a:gd name="T77" fmla="*/ 1168 h 1168"/>
              <a:gd name="T78" fmla="*/ 2106 w 2214"/>
              <a:gd name="T79" fmla="*/ 1168 h 1168"/>
              <a:gd name="T80" fmla="*/ 2160 w 2214"/>
              <a:gd name="T81" fmla="*/ 1166 h 1168"/>
              <a:gd name="T82" fmla="*/ 2214 w 2214"/>
              <a:gd name="T83" fmla="*/ 1168 h 1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214" h="1168">
                <a:moveTo>
                  <a:pt x="0" y="1156"/>
                </a:moveTo>
                <a:lnTo>
                  <a:pt x="64" y="1124"/>
                </a:lnTo>
                <a:lnTo>
                  <a:pt x="112" y="1088"/>
                </a:lnTo>
                <a:lnTo>
                  <a:pt x="154" y="1025"/>
                </a:lnTo>
                <a:lnTo>
                  <a:pt x="184" y="959"/>
                </a:lnTo>
                <a:lnTo>
                  <a:pt x="229" y="857"/>
                </a:lnTo>
                <a:lnTo>
                  <a:pt x="277" y="734"/>
                </a:lnTo>
                <a:lnTo>
                  <a:pt x="320" y="592"/>
                </a:lnTo>
                <a:lnTo>
                  <a:pt x="367" y="437"/>
                </a:lnTo>
                <a:lnTo>
                  <a:pt x="403" y="311"/>
                </a:lnTo>
                <a:lnTo>
                  <a:pt x="436" y="209"/>
                </a:lnTo>
                <a:lnTo>
                  <a:pt x="470" y="118"/>
                </a:lnTo>
                <a:lnTo>
                  <a:pt x="504" y="52"/>
                </a:lnTo>
                <a:lnTo>
                  <a:pt x="528" y="20"/>
                </a:lnTo>
                <a:lnTo>
                  <a:pt x="568" y="0"/>
                </a:lnTo>
                <a:lnTo>
                  <a:pt x="636" y="18"/>
                </a:lnTo>
                <a:lnTo>
                  <a:pt x="708" y="86"/>
                </a:lnTo>
                <a:lnTo>
                  <a:pt x="784" y="192"/>
                </a:lnTo>
                <a:lnTo>
                  <a:pt x="858" y="322"/>
                </a:lnTo>
                <a:lnTo>
                  <a:pt x="916" y="438"/>
                </a:lnTo>
                <a:lnTo>
                  <a:pt x="982" y="556"/>
                </a:lnTo>
                <a:lnTo>
                  <a:pt x="1048" y="672"/>
                </a:lnTo>
                <a:lnTo>
                  <a:pt x="1114" y="784"/>
                </a:lnTo>
                <a:lnTo>
                  <a:pt x="1174" y="870"/>
                </a:lnTo>
                <a:lnTo>
                  <a:pt x="1232" y="942"/>
                </a:lnTo>
                <a:lnTo>
                  <a:pt x="1310" y="1020"/>
                </a:lnTo>
                <a:lnTo>
                  <a:pt x="1410" y="1080"/>
                </a:lnTo>
                <a:lnTo>
                  <a:pt x="1484" y="1116"/>
                </a:lnTo>
                <a:lnTo>
                  <a:pt x="1542" y="1132"/>
                </a:lnTo>
                <a:lnTo>
                  <a:pt x="1598" y="1146"/>
                </a:lnTo>
                <a:lnTo>
                  <a:pt x="1652" y="1156"/>
                </a:lnTo>
                <a:lnTo>
                  <a:pt x="1718" y="1162"/>
                </a:lnTo>
                <a:lnTo>
                  <a:pt x="1764" y="1162"/>
                </a:lnTo>
                <a:lnTo>
                  <a:pt x="1820" y="1162"/>
                </a:lnTo>
                <a:lnTo>
                  <a:pt x="1872" y="1166"/>
                </a:lnTo>
                <a:lnTo>
                  <a:pt x="1924" y="1164"/>
                </a:lnTo>
                <a:lnTo>
                  <a:pt x="1960" y="1166"/>
                </a:lnTo>
                <a:lnTo>
                  <a:pt x="2006" y="1166"/>
                </a:lnTo>
                <a:lnTo>
                  <a:pt x="2054" y="1168"/>
                </a:lnTo>
                <a:lnTo>
                  <a:pt x="2106" y="1168"/>
                </a:lnTo>
                <a:lnTo>
                  <a:pt x="2160" y="1166"/>
                </a:lnTo>
                <a:lnTo>
                  <a:pt x="2214" y="1168"/>
                </a:lnTo>
              </a:path>
            </a:pathLst>
          </a:custGeom>
          <a:noFill/>
          <a:ln w="25400" cap="rnd" cmpd="sng">
            <a:solidFill>
              <a:srgbClr val="FF660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grpSp>
        <p:nvGrpSpPr>
          <p:cNvPr id="31754" name="Group 12"/>
          <p:cNvGrpSpPr>
            <a:grpSpLocks/>
          </p:cNvGrpSpPr>
          <p:nvPr/>
        </p:nvGrpSpPr>
        <p:grpSpPr bwMode="auto">
          <a:xfrm>
            <a:off x="6651626" y="1555750"/>
            <a:ext cx="2022475" cy="1892300"/>
            <a:chOff x="336" y="1160"/>
            <a:chExt cx="2072" cy="2000"/>
          </a:xfrm>
        </p:grpSpPr>
        <p:sp>
          <p:nvSpPr>
            <p:cNvPr id="79885" name="Freeform 13"/>
            <p:cNvSpPr>
              <a:spLocks/>
            </p:cNvSpPr>
            <p:nvPr/>
          </p:nvSpPr>
          <p:spPr bwMode="auto">
            <a:xfrm>
              <a:off x="499" y="1387"/>
              <a:ext cx="1771" cy="1431"/>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660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79886" name="Line 14"/>
            <p:cNvSpPr>
              <a:spLocks noChangeShapeType="1"/>
            </p:cNvSpPr>
            <p:nvPr/>
          </p:nvSpPr>
          <p:spPr bwMode="auto">
            <a:xfrm>
              <a:off x="336" y="2824"/>
              <a:ext cx="2072" cy="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79887" name="Line 15"/>
            <p:cNvSpPr>
              <a:spLocks noChangeShapeType="1"/>
            </p:cNvSpPr>
            <p:nvPr/>
          </p:nvSpPr>
          <p:spPr bwMode="auto">
            <a:xfrm>
              <a:off x="1383" y="1160"/>
              <a:ext cx="0" cy="20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grpSp>
      <p:sp>
        <p:nvSpPr>
          <p:cNvPr id="79888" name="Text Box 16"/>
          <p:cNvSpPr txBox="1">
            <a:spLocks noChangeArrowheads="1"/>
          </p:cNvSpPr>
          <p:nvPr/>
        </p:nvSpPr>
        <p:spPr bwMode="auto">
          <a:xfrm>
            <a:off x="6518276" y="1093788"/>
            <a:ext cx="3299301"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t>If the distribution is symmetric</a:t>
            </a:r>
          </a:p>
        </p:txBody>
      </p:sp>
      <p:sp>
        <p:nvSpPr>
          <p:cNvPr id="79889" name="Text Box 17"/>
          <p:cNvSpPr txBox="1">
            <a:spLocks noChangeArrowheads="1"/>
          </p:cNvSpPr>
          <p:nvPr/>
        </p:nvSpPr>
        <p:spPr bwMode="auto">
          <a:xfrm>
            <a:off x="8328025" y="1846264"/>
            <a:ext cx="2089150" cy="91598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t>The mean, median</a:t>
            </a:r>
          </a:p>
          <a:p>
            <a:pPr>
              <a:defRPr/>
            </a:pPr>
            <a:r>
              <a:rPr lang="en-GB"/>
              <a:t>and mode have </a:t>
            </a:r>
          </a:p>
          <a:p>
            <a:pPr>
              <a:defRPr/>
            </a:pPr>
            <a:r>
              <a:rPr lang="en-GB"/>
              <a:t>the same value</a:t>
            </a:r>
          </a:p>
        </p:txBody>
      </p:sp>
      <p:sp>
        <p:nvSpPr>
          <p:cNvPr id="79890" name="AutoShape 18"/>
          <p:cNvSpPr>
            <a:spLocks noChangeArrowheads="1"/>
          </p:cNvSpPr>
          <p:nvPr/>
        </p:nvSpPr>
        <p:spPr bwMode="auto">
          <a:xfrm rot="6790157">
            <a:off x="7556500" y="2357438"/>
            <a:ext cx="1481138" cy="1217612"/>
          </a:xfrm>
          <a:custGeom>
            <a:avLst/>
            <a:gdLst>
              <a:gd name="G0" fmla="+- 531452 0 0"/>
              <a:gd name="G1" fmla="+- -7882304 0 0"/>
              <a:gd name="G2" fmla="+- 531452 0 -7882304"/>
              <a:gd name="G3" fmla="+- 10800 0 0"/>
              <a:gd name="G4" fmla="+- 0 0 531452"/>
              <a:gd name="T0" fmla="*/ 360 256 1"/>
              <a:gd name="T1" fmla="*/ 0 256 1"/>
              <a:gd name="G5" fmla="+- G2 T0 T1"/>
              <a:gd name="G6" fmla="?: G2 G2 G5"/>
              <a:gd name="G7" fmla="+- 0 0 G6"/>
              <a:gd name="G8" fmla="+- 7408 0 0"/>
              <a:gd name="G9" fmla="+- 0 0 -7882304"/>
              <a:gd name="G10" fmla="+- 7408 0 2700"/>
              <a:gd name="G11" fmla="cos G10 531452"/>
              <a:gd name="G12" fmla="sin G10 531452"/>
              <a:gd name="G13" fmla="cos 13500 531452"/>
              <a:gd name="G14" fmla="sin 13500 531452"/>
              <a:gd name="G15" fmla="+- G11 10800 0"/>
              <a:gd name="G16" fmla="+- G12 10800 0"/>
              <a:gd name="G17" fmla="+- G13 10800 0"/>
              <a:gd name="G18" fmla="+- G14 10800 0"/>
              <a:gd name="G19" fmla="*/ 7408 1 2"/>
              <a:gd name="G20" fmla="+- G19 5400 0"/>
              <a:gd name="G21" fmla="cos G20 531452"/>
              <a:gd name="G22" fmla="sin G20 531452"/>
              <a:gd name="G23" fmla="+- G21 10800 0"/>
              <a:gd name="G24" fmla="+- G12 G23 G22"/>
              <a:gd name="G25" fmla="+- G22 G23 G11"/>
              <a:gd name="G26" fmla="cos 10800 531452"/>
              <a:gd name="G27" fmla="sin 10800 531452"/>
              <a:gd name="G28" fmla="cos 7408 531452"/>
              <a:gd name="G29" fmla="sin 7408 531452"/>
              <a:gd name="G30" fmla="+- G26 10800 0"/>
              <a:gd name="G31" fmla="+- G27 10800 0"/>
              <a:gd name="G32" fmla="+- G28 10800 0"/>
              <a:gd name="G33" fmla="+- G29 10800 0"/>
              <a:gd name="G34" fmla="+- G19 5400 0"/>
              <a:gd name="G35" fmla="cos G34 -7882304"/>
              <a:gd name="G36" fmla="sin G34 -7882304"/>
              <a:gd name="G37" fmla="+/ -7882304 531452 2"/>
              <a:gd name="T2" fmla="*/ 180 256 1"/>
              <a:gd name="T3" fmla="*/ 0 256 1"/>
              <a:gd name="G38" fmla="+- G37 T2 T3"/>
              <a:gd name="G39" fmla="?: G2 G37 G38"/>
              <a:gd name="G40" fmla="cos 10800 G39"/>
              <a:gd name="G41" fmla="sin 10800 G39"/>
              <a:gd name="G42" fmla="cos 7408 G39"/>
              <a:gd name="G43" fmla="sin 7408 G39"/>
              <a:gd name="G44" fmla="+- G40 10800 0"/>
              <a:gd name="G45" fmla="+- G41 10800 0"/>
              <a:gd name="G46" fmla="+- G42 10800 0"/>
              <a:gd name="G47" fmla="+- G43 10800 0"/>
              <a:gd name="G48" fmla="+- G35 10800 0"/>
              <a:gd name="G49" fmla="+- G36 10800 0"/>
              <a:gd name="T4" fmla="*/ 16826 w 21600"/>
              <a:gd name="T5" fmla="*/ 1837 h 21600"/>
              <a:gd name="T6" fmla="*/ 6210 w 21600"/>
              <a:gd name="T7" fmla="*/ 2937 h 21600"/>
              <a:gd name="T8" fmla="*/ 14933 w 21600"/>
              <a:gd name="T9" fmla="*/ 4652 h 21600"/>
              <a:gd name="T10" fmla="*/ 24165 w 21600"/>
              <a:gd name="T11" fmla="*/ 12704 h 21600"/>
              <a:gd name="T12" fmla="*/ 19192 w 21600"/>
              <a:gd name="T13" fmla="*/ 16436 h 21600"/>
              <a:gd name="T14" fmla="*/ 15460 w 21600"/>
              <a:gd name="T15" fmla="*/ 11464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8133" y="11844"/>
                </a:moveTo>
                <a:cubicBezTo>
                  <a:pt x="18183" y="11498"/>
                  <a:pt x="18208" y="11149"/>
                  <a:pt x="18208" y="10800"/>
                </a:cubicBezTo>
                <a:cubicBezTo>
                  <a:pt x="18208" y="6708"/>
                  <a:pt x="14891" y="3392"/>
                  <a:pt x="10800" y="3392"/>
                </a:cubicBezTo>
                <a:cubicBezTo>
                  <a:pt x="9487" y="3391"/>
                  <a:pt x="8198" y="3740"/>
                  <a:pt x="7065" y="4402"/>
                </a:cubicBezTo>
                <a:lnTo>
                  <a:pt x="5355" y="1472"/>
                </a:lnTo>
                <a:cubicBezTo>
                  <a:pt x="7007" y="508"/>
                  <a:pt x="8886" y="-1"/>
                  <a:pt x="10800" y="-1"/>
                </a:cubicBezTo>
                <a:cubicBezTo>
                  <a:pt x="16764" y="0"/>
                  <a:pt x="21600" y="4835"/>
                  <a:pt x="21600" y="10800"/>
                </a:cubicBezTo>
                <a:cubicBezTo>
                  <a:pt x="21600" y="11309"/>
                  <a:pt x="21563" y="11818"/>
                  <a:pt x="21492" y="12323"/>
                </a:cubicBezTo>
                <a:lnTo>
                  <a:pt x="24165" y="12704"/>
                </a:lnTo>
                <a:lnTo>
                  <a:pt x="19192" y="16436"/>
                </a:lnTo>
                <a:lnTo>
                  <a:pt x="15460" y="11464"/>
                </a:lnTo>
                <a:lnTo>
                  <a:pt x="18133" y="11844"/>
                </a:lnTo>
                <a:close/>
              </a:path>
            </a:pathLst>
          </a:cu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a:p>
        </p:txBody>
      </p:sp>
      <p:sp>
        <p:nvSpPr>
          <p:cNvPr id="79891" name="Text Box 19"/>
          <p:cNvSpPr txBox="1">
            <a:spLocks noChangeArrowheads="1"/>
          </p:cNvSpPr>
          <p:nvPr/>
        </p:nvSpPr>
        <p:spPr bwMode="auto">
          <a:xfrm>
            <a:off x="6537326" y="3849688"/>
            <a:ext cx="3818161"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t>If the distribution is NOT symmetric</a:t>
            </a:r>
          </a:p>
        </p:txBody>
      </p:sp>
      <p:sp>
        <p:nvSpPr>
          <p:cNvPr id="79892" name="Line 20"/>
          <p:cNvSpPr>
            <a:spLocks noChangeShapeType="1"/>
          </p:cNvSpPr>
          <p:nvPr/>
        </p:nvSpPr>
        <p:spPr bwMode="auto">
          <a:xfrm flipV="1">
            <a:off x="6651626" y="5534025"/>
            <a:ext cx="2835275" cy="0"/>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79893" name="Line 21"/>
          <p:cNvSpPr>
            <a:spLocks noChangeShapeType="1"/>
          </p:cNvSpPr>
          <p:nvPr/>
        </p:nvSpPr>
        <p:spPr bwMode="auto">
          <a:xfrm>
            <a:off x="7343775" y="4391026"/>
            <a:ext cx="0" cy="1323975"/>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79894" name="Line 22"/>
          <p:cNvSpPr>
            <a:spLocks noChangeShapeType="1"/>
          </p:cNvSpPr>
          <p:nvPr/>
        </p:nvSpPr>
        <p:spPr bwMode="auto">
          <a:xfrm>
            <a:off x="7477125" y="4381501"/>
            <a:ext cx="0" cy="1323975"/>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79895" name="Text Box 23"/>
          <p:cNvSpPr txBox="1">
            <a:spLocks noChangeArrowheads="1"/>
          </p:cNvSpPr>
          <p:nvPr/>
        </p:nvSpPr>
        <p:spPr bwMode="auto">
          <a:xfrm>
            <a:off x="8362951" y="4405313"/>
            <a:ext cx="2150589" cy="92333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a:t>The mean, median</a:t>
            </a:r>
          </a:p>
          <a:p>
            <a:pPr>
              <a:defRPr/>
            </a:pPr>
            <a:r>
              <a:rPr lang="en-GB"/>
              <a:t>and mode have </a:t>
            </a:r>
          </a:p>
          <a:p>
            <a:pPr>
              <a:defRPr/>
            </a:pPr>
            <a:r>
              <a:rPr lang="en-GB"/>
              <a:t>the different values</a:t>
            </a:r>
          </a:p>
        </p:txBody>
      </p:sp>
      <p:sp>
        <p:nvSpPr>
          <p:cNvPr id="79896" name="Line 24"/>
          <p:cNvSpPr>
            <a:spLocks noChangeShapeType="1"/>
          </p:cNvSpPr>
          <p:nvPr/>
        </p:nvSpPr>
        <p:spPr bwMode="auto">
          <a:xfrm>
            <a:off x="7654925" y="4387851"/>
            <a:ext cx="0" cy="1323975"/>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79897" name="AutoShape 25"/>
          <p:cNvSpPr>
            <a:spLocks noChangeArrowheads="1"/>
          </p:cNvSpPr>
          <p:nvPr/>
        </p:nvSpPr>
        <p:spPr bwMode="auto">
          <a:xfrm rot="6790157">
            <a:off x="7534275" y="4821238"/>
            <a:ext cx="1481138" cy="1217612"/>
          </a:xfrm>
          <a:custGeom>
            <a:avLst/>
            <a:gdLst>
              <a:gd name="G0" fmla="+- 531452 0 0"/>
              <a:gd name="G1" fmla="+- -7882304 0 0"/>
              <a:gd name="G2" fmla="+- 531452 0 -7882304"/>
              <a:gd name="G3" fmla="+- 10800 0 0"/>
              <a:gd name="G4" fmla="+- 0 0 531452"/>
              <a:gd name="T0" fmla="*/ 360 256 1"/>
              <a:gd name="T1" fmla="*/ 0 256 1"/>
              <a:gd name="G5" fmla="+- G2 T0 T1"/>
              <a:gd name="G6" fmla="?: G2 G2 G5"/>
              <a:gd name="G7" fmla="+- 0 0 G6"/>
              <a:gd name="G8" fmla="+- 7408 0 0"/>
              <a:gd name="G9" fmla="+- 0 0 -7882304"/>
              <a:gd name="G10" fmla="+- 7408 0 2700"/>
              <a:gd name="G11" fmla="cos G10 531452"/>
              <a:gd name="G12" fmla="sin G10 531452"/>
              <a:gd name="G13" fmla="cos 13500 531452"/>
              <a:gd name="G14" fmla="sin 13500 531452"/>
              <a:gd name="G15" fmla="+- G11 10800 0"/>
              <a:gd name="G16" fmla="+- G12 10800 0"/>
              <a:gd name="G17" fmla="+- G13 10800 0"/>
              <a:gd name="G18" fmla="+- G14 10800 0"/>
              <a:gd name="G19" fmla="*/ 7408 1 2"/>
              <a:gd name="G20" fmla="+- G19 5400 0"/>
              <a:gd name="G21" fmla="cos G20 531452"/>
              <a:gd name="G22" fmla="sin G20 531452"/>
              <a:gd name="G23" fmla="+- G21 10800 0"/>
              <a:gd name="G24" fmla="+- G12 G23 G22"/>
              <a:gd name="G25" fmla="+- G22 G23 G11"/>
              <a:gd name="G26" fmla="cos 10800 531452"/>
              <a:gd name="G27" fmla="sin 10800 531452"/>
              <a:gd name="G28" fmla="cos 7408 531452"/>
              <a:gd name="G29" fmla="sin 7408 531452"/>
              <a:gd name="G30" fmla="+- G26 10800 0"/>
              <a:gd name="G31" fmla="+- G27 10800 0"/>
              <a:gd name="G32" fmla="+- G28 10800 0"/>
              <a:gd name="G33" fmla="+- G29 10800 0"/>
              <a:gd name="G34" fmla="+- G19 5400 0"/>
              <a:gd name="G35" fmla="cos G34 -7882304"/>
              <a:gd name="G36" fmla="sin G34 -7882304"/>
              <a:gd name="G37" fmla="+/ -7882304 531452 2"/>
              <a:gd name="T2" fmla="*/ 180 256 1"/>
              <a:gd name="T3" fmla="*/ 0 256 1"/>
              <a:gd name="G38" fmla="+- G37 T2 T3"/>
              <a:gd name="G39" fmla="?: G2 G37 G38"/>
              <a:gd name="G40" fmla="cos 10800 G39"/>
              <a:gd name="G41" fmla="sin 10800 G39"/>
              <a:gd name="G42" fmla="cos 7408 G39"/>
              <a:gd name="G43" fmla="sin 7408 G39"/>
              <a:gd name="G44" fmla="+- G40 10800 0"/>
              <a:gd name="G45" fmla="+- G41 10800 0"/>
              <a:gd name="G46" fmla="+- G42 10800 0"/>
              <a:gd name="G47" fmla="+- G43 10800 0"/>
              <a:gd name="G48" fmla="+- G35 10800 0"/>
              <a:gd name="G49" fmla="+- G36 10800 0"/>
              <a:gd name="T4" fmla="*/ 16826 w 21600"/>
              <a:gd name="T5" fmla="*/ 1837 h 21600"/>
              <a:gd name="T6" fmla="*/ 6210 w 21600"/>
              <a:gd name="T7" fmla="*/ 2937 h 21600"/>
              <a:gd name="T8" fmla="*/ 14933 w 21600"/>
              <a:gd name="T9" fmla="*/ 4652 h 21600"/>
              <a:gd name="T10" fmla="*/ 24165 w 21600"/>
              <a:gd name="T11" fmla="*/ 12704 h 21600"/>
              <a:gd name="T12" fmla="*/ 19192 w 21600"/>
              <a:gd name="T13" fmla="*/ 16436 h 21600"/>
              <a:gd name="T14" fmla="*/ 15460 w 21600"/>
              <a:gd name="T15" fmla="*/ 11464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18133" y="11844"/>
                </a:moveTo>
                <a:cubicBezTo>
                  <a:pt x="18183" y="11498"/>
                  <a:pt x="18208" y="11149"/>
                  <a:pt x="18208" y="10800"/>
                </a:cubicBezTo>
                <a:cubicBezTo>
                  <a:pt x="18208" y="6708"/>
                  <a:pt x="14891" y="3392"/>
                  <a:pt x="10800" y="3392"/>
                </a:cubicBezTo>
                <a:cubicBezTo>
                  <a:pt x="9487" y="3391"/>
                  <a:pt x="8198" y="3740"/>
                  <a:pt x="7065" y="4402"/>
                </a:cubicBezTo>
                <a:lnTo>
                  <a:pt x="5355" y="1472"/>
                </a:lnTo>
                <a:cubicBezTo>
                  <a:pt x="7007" y="508"/>
                  <a:pt x="8886" y="-1"/>
                  <a:pt x="10800" y="-1"/>
                </a:cubicBezTo>
                <a:cubicBezTo>
                  <a:pt x="16764" y="0"/>
                  <a:pt x="21600" y="4835"/>
                  <a:pt x="21600" y="10800"/>
                </a:cubicBezTo>
                <a:cubicBezTo>
                  <a:pt x="21600" y="11309"/>
                  <a:pt x="21563" y="11818"/>
                  <a:pt x="21492" y="12323"/>
                </a:cubicBezTo>
                <a:lnTo>
                  <a:pt x="24165" y="12704"/>
                </a:lnTo>
                <a:lnTo>
                  <a:pt x="19192" y="16436"/>
                </a:lnTo>
                <a:lnTo>
                  <a:pt x="15460" y="11464"/>
                </a:lnTo>
                <a:lnTo>
                  <a:pt x="18133" y="11844"/>
                </a:lnTo>
                <a:close/>
              </a:path>
            </a:pathLst>
          </a:cu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endParaRPr lang="en-US"/>
          </a:p>
        </p:txBody>
      </p:sp>
    </p:spTree>
    <p:extLst>
      <p:ext uri="{BB962C8B-B14F-4D97-AF65-F5344CB8AC3E}">
        <p14:creationId xmlns:p14="http://schemas.microsoft.com/office/powerpoint/2010/main" val="213665138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002" name="Rectangle 34"/>
          <p:cNvSpPr>
            <a:spLocks noGrp="1" noChangeArrowheads="1"/>
          </p:cNvSpPr>
          <p:nvPr>
            <p:ph type="title"/>
          </p:nvPr>
        </p:nvSpPr>
        <p:spPr>
          <a:xfrm>
            <a:off x="95640" y="310101"/>
            <a:ext cx="9501111" cy="584775"/>
          </a:xfrm>
        </p:spPr>
        <p:txBody>
          <a:bodyPr>
            <a:normAutofit fontScale="90000"/>
          </a:bodyPr>
          <a:lstStyle/>
          <a:p>
            <a:r>
              <a:rPr lang="en-GB" dirty="0"/>
              <a:t>Variance and Standard Deviation</a:t>
            </a:r>
          </a:p>
        </p:txBody>
      </p:sp>
      <p:sp>
        <p:nvSpPr>
          <p:cNvPr id="84003" name="Rectangle 35"/>
          <p:cNvSpPr>
            <a:spLocks noGrp="1" noChangeArrowheads="1"/>
          </p:cNvSpPr>
          <p:nvPr>
            <p:ph type="body" sz="quarter" idx="13"/>
          </p:nvPr>
        </p:nvSpPr>
        <p:spPr>
          <a:xfrm>
            <a:off x="2017777" y="1478866"/>
            <a:ext cx="8254937" cy="3668697"/>
          </a:xfrm>
        </p:spPr>
        <p:txBody>
          <a:bodyPr>
            <a:normAutofit fontScale="85000" lnSpcReduction="20000"/>
          </a:bodyPr>
          <a:lstStyle/>
          <a:p>
            <a:r>
              <a:rPr lang="en-GB" dirty="0"/>
              <a:t>Range (R)</a:t>
            </a:r>
          </a:p>
          <a:p>
            <a:pPr marL="0" indent="0">
              <a:buNone/>
            </a:pPr>
            <a:r>
              <a:rPr lang="en-GB" dirty="0"/>
              <a:t> 		 R = Biggest value – smallest value</a:t>
            </a:r>
            <a:br>
              <a:rPr lang="en-GB" dirty="0"/>
            </a:br>
            <a:endParaRPr lang="en-GB" dirty="0"/>
          </a:p>
          <a:p>
            <a:r>
              <a:rPr lang="en-GB" dirty="0"/>
              <a:t>The range is susceptible to outlying or rogue values, hence we need a better measure</a:t>
            </a:r>
          </a:p>
          <a:p>
            <a:endParaRPr lang="en-GB" dirty="0"/>
          </a:p>
          <a:p>
            <a:r>
              <a:rPr lang="en-GB" dirty="0"/>
              <a:t>The average of the deviations squared is called the variance and is a measure of spread</a:t>
            </a:r>
          </a:p>
          <a:p>
            <a:endParaRPr lang="en-GB" dirty="0"/>
          </a:p>
          <a:p>
            <a:endParaRPr lang="en-GB" dirty="0"/>
          </a:p>
          <a:p>
            <a:r>
              <a:rPr lang="en-GB" dirty="0"/>
              <a:t>It suffers from having units the same as the mean</a:t>
            </a:r>
            <a:r>
              <a:rPr lang="en-GB" baseline="30000" dirty="0"/>
              <a:t>2</a:t>
            </a:r>
            <a:r>
              <a:rPr lang="en-GB" dirty="0"/>
              <a:t>. to overcome this we take the square root to give the standard deviation which has the symbol </a:t>
            </a:r>
            <a:r>
              <a:rPr lang="en-GB" dirty="0">
                <a:sym typeface="Symbol" charset="0"/>
              </a:rPr>
              <a:t></a:t>
            </a:r>
          </a:p>
          <a:p>
            <a:r>
              <a:rPr lang="en-GB" dirty="0">
                <a:sym typeface="Symbol" charset="0"/>
              </a:rPr>
              <a:t>We use standard deviation (Sigma) as a measure of spread</a:t>
            </a:r>
          </a:p>
        </p:txBody>
      </p:sp>
      <p:sp>
        <p:nvSpPr>
          <p:cNvPr id="2" name="Slide Number Placeholder 1"/>
          <p:cNvSpPr>
            <a:spLocks noGrp="1"/>
          </p:cNvSpPr>
          <p:nvPr>
            <p:ph type="sldNum" sz="quarter" idx="4294967295"/>
          </p:nvPr>
        </p:nvSpPr>
        <p:spPr>
          <a:xfrm>
            <a:off x="11701463" y="55563"/>
            <a:ext cx="490537" cy="122237"/>
          </a:xfrm>
        </p:spPr>
        <p:txBody>
          <a:bodyPr/>
          <a:lstStyle/>
          <a:p>
            <a:fld id="{C22618A1-DFED-413B-BF04-637AA2483EFF}" type="slidenum">
              <a:rPr lang="en-GB" smtClean="0"/>
              <a:pPr/>
              <a:t>106</a:t>
            </a:fld>
            <a:endParaRPr lang="en-GB" dirty="0"/>
          </a:p>
        </p:txBody>
      </p:sp>
      <p:grpSp>
        <p:nvGrpSpPr>
          <p:cNvPr id="4" name="Group 3">
            <a:extLst>
              <a:ext uri="{FF2B5EF4-FFF2-40B4-BE49-F238E27FC236}">
                <a16:creationId xmlns:a16="http://schemas.microsoft.com/office/drawing/2014/main" id="{475D3AEF-BFD7-FA48-AA03-6C7F57C693BF}"/>
              </a:ext>
            </a:extLst>
          </p:cNvPr>
          <p:cNvGrpSpPr/>
          <p:nvPr/>
        </p:nvGrpSpPr>
        <p:grpSpPr>
          <a:xfrm>
            <a:off x="4462000" y="5335030"/>
            <a:ext cx="2100263" cy="896382"/>
            <a:chOff x="3200400" y="5211763"/>
            <a:chExt cx="2100263" cy="896382"/>
          </a:xfrm>
        </p:grpSpPr>
        <p:sp>
          <p:nvSpPr>
            <p:cNvPr id="35843" name="Rectangle 4"/>
            <p:cNvSpPr>
              <a:spLocks noChangeArrowheads="1"/>
            </p:cNvSpPr>
            <p:nvPr/>
          </p:nvSpPr>
          <p:spPr bwMode="auto">
            <a:xfrm>
              <a:off x="4297363" y="5211763"/>
              <a:ext cx="1270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3000" b="1" dirty="0">
                  <a:solidFill>
                    <a:srgbClr val="990000"/>
                  </a:solidFill>
                  <a:latin typeface="Symbol" charset="0"/>
                </a:rPr>
                <a:t>(</a:t>
              </a:r>
              <a:endParaRPr lang="en-GB" sz="2400" b="1" dirty="0">
                <a:solidFill>
                  <a:srgbClr val="990000"/>
                </a:solidFill>
                <a:latin typeface="Times New Roman" charset="0"/>
              </a:endParaRPr>
            </a:p>
          </p:txBody>
        </p:sp>
        <p:sp>
          <p:nvSpPr>
            <p:cNvPr id="35844" name="Rectangle 5"/>
            <p:cNvSpPr>
              <a:spLocks noChangeArrowheads="1"/>
            </p:cNvSpPr>
            <p:nvPr/>
          </p:nvSpPr>
          <p:spPr bwMode="auto">
            <a:xfrm>
              <a:off x="5083175" y="5211763"/>
              <a:ext cx="1270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3000" b="1">
                  <a:solidFill>
                    <a:srgbClr val="990000"/>
                  </a:solidFill>
                  <a:latin typeface="Symbol" charset="0"/>
                </a:rPr>
                <a:t>)</a:t>
              </a:r>
              <a:endParaRPr lang="en-GB" sz="2400" b="1">
                <a:solidFill>
                  <a:srgbClr val="990000"/>
                </a:solidFill>
                <a:latin typeface="Times New Roman" charset="0"/>
              </a:endParaRPr>
            </a:p>
          </p:txBody>
        </p:sp>
        <p:sp>
          <p:nvSpPr>
            <p:cNvPr id="35845" name="Line 6"/>
            <p:cNvSpPr>
              <a:spLocks noChangeShapeType="1"/>
            </p:cNvSpPr>
            <p:nvPr/>
          </p:nvSpPr>
          <p:spPr bwMode="auto">
            <a:xfrm>
              <a:off x="4089400" y="5729288"/>
              <a:ext cx="1211263" cy="1587"/>
            </a:xfrm>
            <a:prstGeom prst="line">
              <a:avLst/>
            </a:prstGeom>
            <a:noFill/>
            <a:ln w="19050">
              <a:solidFill>
                <a:srgbClr val="990000"/>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35846" name="Line 7"/>
            <p:cNvSpPr>
              <a:spLocks noChangeShapeType="1"/>
            </p:cNvSpPr>
            <p:nvPr/>
          </p:nvSpPr>
          <p:spPr bwMode="auto">
            <a:xfrm flipV="1">
              <a:off x="3886200" y="5729288"/>
              <a:ext cx="42863" cy="22225"/>
            </a:xfrm>
            <a:prstGeom prst="line">
              <a:avLst/>
            </a:prstGeom>
            <a:noFill/>
            <a:ln w="6350">
              <a:solidFill>
                <a:schemeClr val="tx1"/>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35847" name="Line 8"/>
            <p:cNvSpPr>
              <a:spLocks noChangeShapeType="1"/>
            </p:cNvSpPr>
            <p:nvPr/>
          </p:nvSpPr>
          <p:spPr bwMode="auto">
            <a:xfrm>
              <a:off x="3865563" y="5732463"/>
              <a:ext cx="61912" cy="288925"/>
            </a:xfrm>
            <a:prstGeom prst="line">
              <a:avLst/>
            </a:prstGeom>
            <a:noFill/>
            <a:ln w="28575">
              <a:solidFill>
                <a:srgbClr val="990000"/>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35848" name="Line 9"/>
            <p:cNvSpPr>
              <a:spLocks noChangeShapeType="1"/>
            </p:cNvSpPr>
            <p:nvPr/>
          </p:nvSpPr>
          <p:spPr bwMode="auto">
            <a:xfrm flipV="1">
              <a:off x="3930650" y="5265738"/>
              <a:ext cx="71438" cy="755650"/>
            </a:xfrm>
            <a:prstGeom prst="line">
              <a:avLst/>
            </a:prstGeom>
            <a:noFill/>
            <a:ln w="28575">
              <a:solidFill>
                <a:srgbClr val="990000"/>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35849" name="Line 10"/>
            <p:cNvSpPr>
              <a:spLocks noChangeShapeType="1"/>
            </p:cNvSpPr>
            <p:nvPr/>
          </p:nvSpPr>
          <p:spPr bwMode="auto">
            <a:xfrm>
              <a:off x="4002088" y="5265738"/>
              <a:ext cx="1247775" cy="1587"/>
            </a:xfrm>
            <a:prstGeom prst="line">
              <a:avLst/>
            </a:prstGeom>
            <a:noFill/>
            <a:ln w="28575">
              <a:solidFill>
                <a:srgbClr val="990000"/>
              </a:solidFill>
              <a:round/>
              <a:headEnd/>
              <a:tailEnd/>
            </a:ln>
            <a:extLst>
              <a:ext uri="{909E8E84-426E-40dd-AFC4-6F175D3DCCD1}">
                <a14:hiddenFill xmlns="" xmlns:a14="http://schemas.microsoft.com/office/drawing/2010/main">
                  <a:noFill/>
                </a14:hiddenFill>
              </a:ext>
            </a:extLst>
          </p:spPr>
          <p:txBody>
            <a:bodyPr/>
            <a:lstStyle/>
            <a:p>
              <a:endParaRPr lang="en-US"/>
            </a:p>
          </p:txBody>
        </p:sp>
        <p:sp>
          <p:nvSpPr>
            <p:cNvPr id="35850" name="Rectangle 11"/>
            <p:cNvSpPr>
              <a:spLocks noChangeArrowheads="1"/>
            </p:cNvSpPr>
            <p:nvPr/>
          </p:nvSpPr>
          <p:spPr bwMode="auto">
            <a:xfrm>
              <a:off x="4621213" y="5738813"/>
              <a:ext cx="19717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rPr>
                <a:t>n</a:t>
              </a:r>
            </a:p>
          </p:txBody>
        </p:sp>
        <p:sp>
          <p:nvSpPr>
            <p:cNvPr id="35851" name="Rectangle 12"/>
            <p:cNvSpPr>
              <a:spLocks noChangeArrowheads="1"/>
            </p:cNvSpPr>
            <p:nvPr/>
          </p:nvSpPr>
          <p:spPr bwMode="auto">
            <a:xfrm>
              <a:off x="4927600" y="5329238"/>
              <a:ext cx="17793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Times New Roman" charset="0"/>
                  <a:sym typeface="Symbol" charset="0"/>
                </a:rPr>
                <a:t></a:t>
              </a:r>
              <a:endParaRPr lang="en-GB" sz="2400" b="1">
                <a:solidFill>
                  <a:srgbClr val="990000"/>
                </a:solidFill>
                <a:latin typeface="Times New Roman" charset="0"/>
              </a:endParaRPr>
            </a:p>
          </p:txBody>
        </p:sp>
        <p:sp>
          <p:nvSpPr>
            <p:cNvPr id="35852" name="Rectangle 13"/>
            <p:cNvSpPr>
              <a:spLocks noChangeArrowheads="1"/>
            </p:cNvSpPr>
            <p:nvPr/>
          </p:nvSpPr>
          <p:spPr bwMode="auto">
            <a:xfrm>
              <a:off x="4413250" y="5316538"/>
              <a:ext cx="18594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rPr>
                <a:t>x</a:t>
              </a:r>
            </a:p>
          </p:txBody>
        </p:sp>
        <p:sp>
          <p:nvSpPr>
            <p:cNvPr id="35853" name="Rectangle 15"/>
            <p:cNvSpPr>
              <a:spLocks noChangeArrowheads="1"/>
            </p:cNvSpPr>
            <p:nvPr/>
          </p:nvSpPr>
          <p:spPr bwMode="auto">
            <a:xfrm>
              <a:off x="5178425" y="5270500"/>
              <a:ext cx="89768" cy="2154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1400" b="1">
                  <a:solidFill>
                    <a:srgbClr val="990000"/>
                  </a:solidFill>
                  <a:latin typeface="Times New Roman" charset="0"/>
                </a:rPr>
                <a:t>2</a:t>
              </a:r>
              <a:endParaRPr lang="en-GB" sz="2400" b="1">
                <a:solidFill>
                  <a:srgbClr val="990000"/>
                </a:solidFill>
                <a:latin typeface="Times New Roman" charset="0"/>
              </a:endParaRPr>
            </a:p>
          </p:txBody>
        </p:sp>
        <p:sp>
          <p:nvSpPr>
            <p:cNvPr id="35854" name="Rectangle 16"/>
            <p:cNvSpPr>
              <a:spLocks noChangeArrowheads="1"/>
            </p:cNvSpPr>
            <p:nvPr/>
          </p:nvSpPr>
          <p:spPr bwMode="auto">
            <a:xfrm>
              <a:off x="4035425" y="5241925"/>
              <a:ext cx="254000" cy="4270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800" b="1">
                  <a:solidFill>
                    <a:srgbClr val="990000"/>
                  </a:solidFill>
                  <a:latin typeface="Symbol" charset="0"/>
                </a:rPr>
                <a:t>å</a:t>
              </a:r>
              <a:endParaRPr lang="en-GB" sz="2800" b="1">
                <a:solidFill>
                  <a:srgbClr val="990000"/>
                </a:solidFill>
                <a:latin typeface="Times New Roman" charset="0"/>
              </a:endParaRPr>
            </a:p>
          </p:txBody>
        </p:sp>
        <p:sp>
          <p:nvSpPr>
            <p:cNvPr id="35855" name="Rectangle 17"/>
            <p:cNvSpPr>
              <a:spLocks noChangeArrowheads="1"/>
            </p:cNvSpPr>
            <p:nvPr/>
          </p:nvSpPr>
          <p:spPr bwMode="auto">
            <a:xfrm>
              <a:off x="4681538" y="5281613"/>
              <a:ext cx="16831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chemeClr val="hlink"/>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a:t>
              </a:r>
              <a:endParaRPr lang="en-GB" sz="2400" b="1">
                <a:solidFill>
                  <a:srgbClr val="990000"/>
                </a:solidFill>
                <a:latin typeface="Times New Roman" charset="0"/>
              </a:endParaRPr>
            </a:p>
          </p:txBody>
        </p:sp>
        <p:sp>
          <p:nvSpPr>
            <p:cNvPr id="35856" name="Rectangle 18"/>
            <p:cNvSpPr>
              <a:spLocks noChangeArrowheads="1"/>
            </p:cNvSpPr>
            <p:nvPr/>
          </p:nvSpPr>
          <p:spPr bwMode="auto">
            <a:xfrm>
              <a:off x="3500438" y="5470525"/>
              <a:ext cx="16831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a:t>
              </a:r>
              <a:endParaRPr lang="en-GB" sz="2400" b="1">
                <a:solidFill>
                  <a:srgbClr val="990000"/>
                </a:solidFill>
                <a:latin typeface="Times New Roman" charset="0"/>
              </a:endParaRPr>
            </a:p>
          </p:txBody>
        </p:sp>
        <p:sp>
          <p:nvSpPr>
            <p:cNvPr id="35857" name="Rectangle 19"/>
            <p:cNvSpPr>
              <a:spLocks noChangeArrowheads="1"/>
            </p:cNvSpPr>
            <p:nvPr/>
          </p:nvSpPr>
          <p:spPr bwMode="auto">
            <a:xfrm>
              <a:off x="3200400" y="5470525"/>
              <a:ext cx="18594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i="1">
                  <a:solidFill>
                    <a:srgbClr val="990000"/>
                  </a:solidFill>
                  <a:latin typeface="Symbol" charset="0"/>
                </a:rPr>
                <a:t>s</a:t>
              </a:r>
              <a:endParaRPr lang="en-GB" sz="2400" b="1">
                <a:solidFill>
                  <a:srgbClr val="990000"/>
                </a:solidFill>
                <a:latin typeface="Times New Roman" charset="0"/>
              </a:endParaRPr>
            </a:p>
          </p:txBody>
        </p:sp>
      </p:grpSp>
      <p:grpSp>
        <p:nvGrpSpPr>
          <p:cNvPr id="3" name="Group 2">
            <a:extLst>
              <a:ext uri="{FF2B5EF4-FFF2-40B4-BE49-F238E27FC236}">
                <a16:creationId xmlns:a16="http://schemas.microsoft.com/office/drawing/2014/main" id="{0B4F7815-93C3-1A4C-BEF7-5E4CC32C4452}"/>
              </a:ext>
            </a:extLst>
          </p:cNvPr>
          <p:cNvGrpSpPr/>
          <p:nvPr/>
        </p:nvGrpSpPr>
        <p:grpSpPr>
          <a:xfrm>
            <a:off x="4718381" y="3409330"/>
            <a:ext cx="1996356" cy="834469"/>
            <a:chOff x="3154821" y="2269313"/>
            <a:chExt cx="1996356" cy="834469"/>
          </a:xfrm>
        </p:grpSpPr>
        <p:sp>
          <p:nvSpPr>
            <p:cNvPr id="35858" name="Rectangle 36"/>
            <p:cNvSpPr>
              <a:spLocks noChangeArrowheads="1"/>
            </p:cNvSpPr>
            <p:nvPr/>
          </p:nvSpPr>
          <p:spPr bwMode="auto">
            <a:xfrm>
              <a:off x="4129546" y="2269313"/>
              <a:ext cx="123432" cy="4462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900" b="1">
                  <a:solidFill>
                    <a:srgbClr val="990000"/>
                  </a:solidFill>
                  <a:latin typeface="Symbol" charset="0"/>
                </a:rPr>
                <a:t>(</a:t>
              </a:r>
              <a:endParaRPr lang="en-GB" sz="2400" b="1">
                <a:solidFill>
                  <a:srgbClr val="990000"/>
                </a:solidFill>
                <a:latin typeface="Times New Roman" charset="0"/>
              </a:endParaRPr>
            </a:p>
          </p:txBody>
        </p:sp>
        <p:sp>
          <p:nvSpPr>
            <p:cNvPr id="35859" name="Rectangle 37"/>
            <p:cNvSpPr>
              <a:spLocks noChangeArrowheads="1"/>
            </p:cNvSpPr>
            <p:nvPr/>
          </p:nvSpPr>
          <p:spPr bwMode="auto">
            <a:xfrm>
              <a:off x="4915359" y="2269313"/>
              <a:ext cx="123432" cy="4462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900" b="1">
                  <a:solidFill>
                    <a:srgbClr val="990000"/>
                  </a:solidFill>
                  <a:latin typeface="Symbol" charset="0"/>
                </a:rPr>
                <a:t>)</a:t>
              </a:r>
              <a:endParaRPr lang="en-GB" sz="2400" b="1">
                <a:solidFill>
                  <a:srgbClr val="990000"/>
                </a:solidFill>
                <a:latin typeface="Times New Roman" charset="0"/>
              </a:endParaRPr>
            </a:p>
          </p:txBody>
        </p:sp>
        <p:sp>
          <p:nvSpPr>
            <p:cNvPr id="35860" name="Rectangle 38"/>
            <p:cNvSpPr>
              <a:spLocks noChangeArrowheads="1"/>
            </p:cNvSpPr>
            <p:nvPr/>
          </p:nvSpPr>
          <p:spPr bwMode="auto">
            <a:xfrm>
              <a:off x="3880309" y="2329638"/>
              <a:ext cx="254000" cy="4270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800" b="1">
                  <a:solidFill>
                    <a:srgbClr val="990000"/>
                  </a:solidFill>
                  <a:latin typeface="Symbol" charset="0"/>
                </a:rPr>
                <a:t>å</a:t>
              </a:r>
              <a:endParaRPr lang="en-GB" sz="2800" b="1">
                <a:solidFill>
                  <a:srgbClr val="990000"/>
                </a:solidFill>
                <a:latin typeface="Times New Roman" charset="0"/>
              </a:endParaRPr>
            </a:p>
          </p:txBody>
        </p:sp>
        <p:sp>
          <p:nvSpPr>
            <p:cNvPr id="35861" name="Rectangle 39"/>
            <p:cNvSpPr>
              <a:spLocks noChangeArrowheads="1"/>
            </p:cNvSpPr>
            <p:nvPr/>
          </p:nvSpPr>
          <p:spPr bwMode="auto">
            <a:xfrm>
              <a:off x="4513721" y="2339163"/>
              <a:ext cx="16831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a:t>
              </a:r>
              <a:endParaRPr lang="en-GB" sz="2400" b="1">
                <a:solidFill>
                  <a:srgbClr val="990000"/>
                </a:solidFill>
                <a:latin typeface="Times New Roman" charset="0"/>
              </a:endParaRPr>
            </a:p>
          </p:txBody>
        </p:sp>
        <p:sp>
          <p:nvSpPr>
            <p:cNvPr id="35862" name="Rectangle 40"/>
            <p:cNvSpPr>
              <a:spLocks noChangeArrowheads="1"/>
            </p:cNvSpPr>
            <p:nvPr/>
          </p:nvSpPr>
          <p:spPr bwMode="auto">
            <a:xfrm>
              <a:off x="3589796" y="2542363"/>
              <a:ext cx="168316"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a:solidFill>
                    <a:srgbClr val="990000"/>
                  </a:solidFill>
                  <a:latin typeface="Symbol" charset="0"/>
                </a:rPr>
                <a:t>=</a:t>
              </a:r>
              <a:endParaRPr lang="en-GB" sz="2400" b="1">
                <a:solidFill>
                  <a:srgbClr val="990000"/>
                </a:solidFill>
                <a:latin typeface="Times New Roman" charset="0"/>
              </a:endParaRPr>
            </a:p>
          </p:txBody>
        </p:sp>
        <p:sp>
          <p:nvSpPr>
            <p:cNvPr id="35863" name="Rectangle 41"/>
            <p:cNvSpPr>
              <a:spLocks noChangeArrowheads="1"/>
            </p:cNvSpPr>
            <p:nvPr/>
          </p:nvSpPr>
          <p:spPr bwMode="auto">
            <a:xfrm>
              <a:off x="5061409" y="2304238"/>
              <a:ext cx="89768" cy="2154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1400" b="1">
                  <a:solidFill>
                    <a:srgbClr val="990000"/>
                  </a:solidFill>
                  <a:latin typeface="Times New Roman" charset="0"/>
                </a:rPr>
                <a:t>2</a:t>
              </a:r>
              <a:endParaRPr lang="en-GB" sz="2400" b="1">
                <a:solidFill>
                  <a:srgbClr val="990000"/>
                </a:solidFill>
                <a:latin typeface="Times New Roman" charset="0"/>
              </a:endParaRPr>
            </a:p>
          </p:txBody>
        </p:sp>
        <p:sp>
          <p:nvSpPr>
            <p:cNvPr id="35864" name="Rectangle 42"/>
            <p:cNvSpPr>
              <a:spLocks noChangeArrowheads="1"/>
            </p:cNvSpPr>
            <p:nvPr/>
          </p:nvSpPr>
          <p:spPr bwMode="auto">
            <a:xfrm>
              <a:off x="3399296" y="2553475"/>
              <a:ext cx="89768" cy="21544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1400" b="1">
                  <a:solidFill>
                    <a:srgbClr val="990000"/>
                  </a:solidFill>
                  <a:latin typeface="Times New Roman" charset="0"/>
                </a:rPr>
                <a:t>2</a:t>
              </a:r>
              <a:endParaRPr lang="en-GB" sz="2400" b="1">
                <a:solidFill>
                  <a:srgbClr val="990000"/>
                </a:solidFill>
                <a:latin typeface="Times New Roman" charset="0"/>
              </a:endParaRPr>
            </a:p>
          </p:txBody>
        </p:sp>
        <p:sp>
          <p:nvSpPr>
            <p:cNvPr id="35865" name="Rectangle 43"/>
            <p:cNvSpPr>
              <a:spLocks noChangeArrowheads="1"/>
            </p:cNvSpPr>
            <p:nvPr/>
          </p:nvSpPr>
          <p:spPr bwMode="auto">
            <a:xfrm>
              <a:off x="4772484" y="2374088"/>
              <a:ext cx="17793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dirty="0">
                  <a:solidFill>
                    <a:srgbClr val="990000"/>
                  </a:solidFill>
                  <a:latin typeface="Times New Roman" charset="0"/>
                  <a:sym typeface="Symbol" charset="0"/>
                </a:rPr>
                <a:t></a:t>
              </a:r>
              <a:endParaRPr lang="en-GB" sz="2400" b="1" dirty="0">
                <a:solidFill>
                  <a:srgbClr val="990000"/>
                </a:solidFill>
                <a:latin typeface="Times New Roman" charset="0"/>
              </a:endParaRPr>
            </a:p>
          </p:txBody>
        </p:sp>
        <p:sp>
          <p:nvSpPr>
            <p:cNvPr id="35866" name="Rectangle 44"/>
            <p:cNvSpPr>
              <a:spLocks noChangeArrowheads="1"/>
            </p:cNvSpPr>
            <p:nvPr/>
          </p:nvSpPr>
          <p:spPr bwMode="auto">
            <a:xfrm>
              <a:off x="4243846" y="2374088"/>
              <a:ext cx="18594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dirty="0">
                  <a:solidFill>
                    <a:srgbClr val="990000"/>
                  </a:solidFill>
                </a:rPr>
                <a:t>x</a:t>
              </a:r>
            </a:p>
          </p:txBody>
        </p:sp>
        <p:sp>
          <p:nvSpPr>
            <p:cNvPr id="35867" name="Rectangle 45"/>
            <p:cNvSpPr>
              <a:spLocks noChangeArrowheads="1"/>
            </p:cNvSpPr>
            <p:nvPr/>
          </p:nvSpPr>
          <p:spPr bwMode="auto">
            <a:xfrm>
              <a:off x="4450221" y="2734450"/>
              <a:ext cx="19717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dirty="0">
                  <a:solidFill>
                    <a:srgbClr val="990000"/>
                  </a:solidFill>
                </a:rPr>
                <a:t>n</a:t>
              </a:r>
            </a:p>
          </p:txBody>
        </p:sp>
        <p:sp>
          <p:nvSpPr>
            <p:cNvPr id="35868" name="Rectangle 46"/>
            <p:cNvSpPr>
              <a:spLocks noChangeArrowheads="1"/>
            </p:cNvSpPr>
            <p:nvPr/>
          </p:nvSpPr>
          <p:spPr bwMode="auto">
            <a:xfrm>
              <a:off x="3154821" y="2542363"/>
              <a:ext cx="18594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GB" sz="2400" b="1" i="1">
                  <a:solidFill>
                    <a:srgbClr val="990000"/>
                  </a:solidFill>
                  <a:latin typeface="Symbol" charset="0"/>
                </a:rPr>
                <a:t>s</a:t>
              </a:r>
              <a:endParaRPr lang="en-GB" sz="2400" b="1">
                <a:solidFill>
                  <a:srgbClr val="990000"/>
                </a:solidFill>
                <a:latin typeface="Times New Roman" charset="0"/>
              </a:endParaRPr>
            </a:p>
          </p:txBody>
        </p:sp>
        <p:sp>
          <p:nvSpPr>
            <p:cNvPr id="84015" name="Line 47"/>
            <p:cNvSpPr>
              <a:spLocks noChangeShapeType="1"/>
            </p:cNvSpPr>
            <p:nvPr/>
          </p:nvSpPr>
          <p:spPr bwMode="auto">
            <a:xfrm>
              <a:off x="3948571" y="2778900"/>
              <a:ext cx="1168400" cy="0"/>
            </a:xfrm>
            <a:prstGeom prst="line">
              <a:avLst/>
            </a:prstGeom>
            <a:noFill/>
            <a:ln w="19050">
              <a:solidFill>
                <a:srgbClr val="990000"/>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dirty="0"/>
            </a:p>
          </p:txBody>
        </p:sp>
      </p:grpSp>
    </p:spTree>
    <p:extLst>
      <p:ext uri="{BB962C8B-B14F-4D97-AF65-F5344CB8AC3E}">
        <p14:creationId xmlns:p14="http://schemas.microsoft.com/office/powerpoint/2010/main" val="1125321611"/>
      </p:ext>
    </p:extLst>
  </p:cSld>
  <p:clrMapOvr>
    <a:masterClrMapping/>
  </p:clrMapOv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865" name="Group 2"/>
          <p:cNvGrpSpPr>
            <a:grpSpLocks/>
          </p:cNvGrpSpPr>
          <p:nvPr/>
        </p:nvGrpSpPr>
        <p:grpSpPr bwMode="auto">
          <a:xfrm>
            <a:off x="2573338" y="1600200"/>
            <a:ext cx="2590800" cy="2514600"/>
            <a:chOff x="728" y="1002"/>
            <a:chExt cx="1768" cy="1584"/>
          </a:xfrm>
        </p:grpSpPr>
        <p:sp>
          <p:nvSpPr>
            <p:cNvPr id="166915" name="Oval 3"/>
            <p:cNvSpPr>
              <a:spLocks noChangeArrowheads="1"/>
            </p:cNvSpPr>
            <p:nvPr/>
          </p:nvSpPr>
          <p:spPr bwMode="gray">
            <a:xfrm>
              <a:off x="728" y="1002"/>
              <a:ext cx="1768" cy="1584"/>
            </a:xfrm>
            <a:prstGeom prst="ellipse">
              <a:avLst/>
            </a:prstGeom>
            <a:solidFill>
              <a:srgbClr val="FFFF00"/>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16" name="Oval 4"/>
            <p:cNvSpPr>
              <a:spLocks noChangeArrowheads="1"/>
            </p:cNvSpPr>
            <p:nvPr/>
          </p:nvSpPr>
          <p:spPr bwMode="gray">
            <a:xfrm>
              <a:off x="936" y="1194"/>
              <a:ext cx="1352" cy="1200"/>
            </a:xfrm>
            <a:prstGeom prst="ellipse">
              <a:avLst/>
            </a:prstGeom>
            <a:solidFill>
              <a:srgbClr val="6699FF"/>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17" name="Oval 5"/>
            <p:cNvSpPr>
              <a:spLocks noChangeArrowheads="1"/>
            </p:cNvSpPr>
            <p:nvPr/>
          </p:nvSpPr>
          <p:spPr bwMode="gray">
            <a:xfrm>
              <a:off x="1144" y="1386"/>
              <a:ext cx="936" cy="816"/>
            </a:xfrm>
            <a:prstGeom prst="ellipse">
              <a:avLst/>
            </a:prstGeom>
            <a:solidFill>
              <a:schemeClr val="bg1"/>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18" name="Oval 6"/>
            <p:cNvSpPr>
              <a:spLocks noChangeArrowheads="1"/>
            </p:cNvSpPr>
            <p:nvPr/>
          </p:nvSpPr>
          <p:spPr bwMode="gray">
            <a:xfrm>
              <a:off x="1404" y="1602"/>
              <a:ext cx="416" cy="384"/>
            </a:xfrm>
            <a:prstGeom prst="ellipse">
              <a:avLst/>
            </a:prstGeom>
            <a:solidFill>
              <a:srgbClr val="FF3300"/>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19" name="Rectangle 7"/>
            <p:cNvSpPr>
              <a:spLocks noChangeArrowheads="1"/>
            </p:cNvSpPr>
            <p:nvPr/>
          </p:nvSpPr>
          <p:spPr bwMode="gray">
            <a:xfrm>
              <a:off x="1092" y="1146"/>
              <a:ext cx="254"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sp>
          <p:nvSpPr>
            <p:cNvPr id="166920" name="Rectangle 8"/>
            <p:cNvSpPr>
              <a:spLocks noChangeArrowheads="1"/>
            </p:cNvSpPr>
            <p:nvPr/>
          </p:nvSpPr>
          <p:spPr bwMode="gray">
            <a:xfrm>
              <a:off x="1161" y="1365"/>
              <a:ext cx="254"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sp>
          <p:nvSpPr>
            <p:cNvPr id="166921" name="Rectangle 9"/>
            <p:cNvSpPr>
              <a:spLocks noChangeArrowheads="1"/>
            </p:cNvSpPr>
            <p:nvPr/>
          </p:nvSpPr>
          <p:spPr bwMode="gray">
            <a:xfrm>
              <a:off x="1313" y="1286"/>
              <a:ext cx="252"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grpSp>
          <p:nvGrpSpPr>
            <p:cNvPr id="36916" name="Group 10"/>
            <p:cNvGrpSpPr>
              <a:grpSpLocks/>
            </p:cNvGrpSpPr>
            <p:nvPr/>
          </p:nvGrpSpPr>
          <p:grpSpPr bwMode="auto">
            <a:xfrm>
              <a:off x="1057" y="1197"/>
              <a:ext cx="413" cy="362"/>
              <a:chOff x="820" y="1328"/>
              <a:chExt cx="401" cy="386"/>
            </a:xfrm>
          </p:grpSpPr>
          <p:sp>
            <p:nvSpPr>
              <p:cNvPr id="166923" name="Rectangle 11"/>
              <p:cNvSpPr>
                <a:spLocks noChangeArrowheads="1"/>
              </p:cNvSpPr>
              <p:nvPr/>
            </p:nvSpPr>
            <p:spPr bwMode="gray">
              <a:xfrm>
                <a:off x="883" y="1328"/>
                <a:ext cx="237" cy="1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t>X</a:t>
                </a:r>
              </a:p>
            </p:txBody>
          </p:sp>
          <p:sp>
            <p:nvSpPr>
              <p:cNvPr id="166924" name="Rectangle 12"/>
              <p:cNvSpPr>
                <a:spLocks noChangeArrowheads="1"/>
              </p:cNvSpPr>
              <p:nvPr/>
            </p:nvSpPr>
            <p:spPr bwMode="gray">
              <a:xfrm>
                <a:off x="820" y="1469"/>
                <a:ext cx="237" cy="1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t>X</a:t>
                </a:r>
              </a:p>
            </p:txBody>
          </p:sp>
          <p:sp>
            <p:nvSpPr>
              <p:cNvPr id="166925" name="Rectangle 13"/>
              <p:cNvSpPr>
                <a:spLocks noChangeArrowheads="1"/>
              </p:cNvSpPr>
              <p:nvPr/>
            </p:nvSpPr>
            <p:spPr bwMode="gray">
              <a:xfrm>
                <a:off x="904" y="1439"/>
                <a:ext cx="237" cy="1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t>X</a:t>
                </a:r>
              </a:p>
            </p:txBody>
          </p:sp>
          <p:sp>
            <p:nvSpPr>
              <p:cNvPr id="166926" name="Rectangle 14"/>
              <p:cNvSpPr>
                <a:spLocks noChangeArrowheads="1"/>
              </p:cNvSpPr>
              <p:nvPr/>
            </p:nvSpPr>
            <p:spPr bwMode="gray">
              <a:xfrm>
                <a:off x="984" y="1392"/>
                <a:ext cx="237" cy="1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t>X</a:t>
                </a:r>
              </a:p>
            </p:txBody>
          </p:sp>
          <p:sp>
            <p:nvSpPr>
              <p:cNvPr id="166927" name="Rectangle 15"/>
              <p:cNvSpPr>
                <a:spLocks noChangeArrowheads="1"/>
              </p:cNvSpPr>
              <p:nvPr/>
            </p:nvSpPr>
            <p:spPr bwMode="gray">
              <a:xfrm>
                <a:off x="896" y="1546"/>
                <a:ext cx="237" cy="1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t>X</a:t>
                </a:r>
              </a:p>
            </p:txBody>
          </p:sp>
          <p:sp>
            <p:nvSpPr>
              <p:cNvPr id="166928" name="Rectangle 16"/>
              <p:cNvSpPr>
                <a:spLocks noChangeArrowheads="1"/>
              </p:cNvSpPr>
              <p:nvPr/>
            </p:nvSpPr>
            <p:spPr bwMode="gray">
              <a:xfrm>
                <a:off x="980" y="1499"/>
                <a:ext cx="237" cy="1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865188" eaLnBrk="0" hangingPunct="0">
                  <a:spcBef>
                    <a:spcPct val="50000"/>
                  </a:spcBef>
                  <a:defRPr/>
                </a:pPr>
                <a:r>
                  <a:rPr lang="en-US" sz="1300" b="1"/>
                  <a:t>X</a:t>
                </a:r>
              </a:p>
            </p:txBody>
          </p:sp>
        </p:grpSp>
        <p:sp>
          <p:nvSpPr>
            <p:cNvPr id="166929" name="Rectangle 17"/>
            <p:cNvSpPr>
              <a:spLocks noChangeArrowheads="1"/>
            </p:cNvSpPr>
            <p:nvPr/>
          </p:nvSpPr>
          <p:spPr bwMode="gray">
            <a:xfrm>
              <a:off x="1049" y="1194"/>
              <a:ext cx="255"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sp>
          <p:nvSpPr>
            <p:cNvPr id="166930" name="Rectangle 18"/>
            <p:cNvSpPr>
              <a:spLocks noChangeArrowheads="1"/>
            </p:cNvSpPr>
            <p:nvPr/>
          </p:nvSpPr>
          <p:spPr bwMode="gray">
            <a:xfrm>
              <a:off x="1283" y="1384"/>
              <a:ext cx="252"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sp>
          <p:nvSpPr>
            <p:cNvPr id="166931" name="Rectangle 19"/>
            <p:cNvSpPr>
              <a:spLocks noChangeArrowheads="1"/>
            </p:cNvSpPr>
            <p:nvPr/>
          </p:nvSpPr>
          <p:spPr bwMode="gray">
            <a:xfrm>
              <a:off x="988" y="1227"/>
              <a:ext cx="252"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sp>
          <p:nvSpPr>
            <p:cNvPr id="166932" name="Rectangle 20"/>
            <p:cNvSpPr>
              <a:spLocks noChangeArrowheads="1"/>
            </p:cNvSpPr>
            <p:nvPr/>
          </p:nvSpPr>
          <p:spPr bwMode="gray">
            <a:xfrm>
              <a:off x="1196" y="1194"/>
              <a:ext cx="254" cy="1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49682" tIns="24433" rIns="49682" bIns="24433">
              <a:spAutoFit/>
            </a:bodyPr>
            <a:lstStyle/>
            <a:p>
              <a:pPr defTabSz="954088" eaLnBrk="0" hangingPunct="0">
                <a:spcBef>
                  <a:spcPct val="50000"/>
                </a:spcBef>
                <a:defRPr/>
              </a:pPr>
              <a:r>
                <a:rPr lang="en-US" sz="1400" b="1"/>
                <a:t>X</a:t>
              </a:r>
            </a:p>
          </p:txBody>
        </p:sp>
      </p:grpSp>
      <p:grpSp>
        <p:nvGrpSpPr>
          <p:cNvPr id="36866" name="Group 21"/>
          <p:cNvGrpSpPr>
            <a:grpSpLocks/>
          </p:cNvGrpSpPr>
          <p:nvPr/>
        </p:nvGrpSpPr>
        <p:grpSpPr bwMode="auto">
          <a:xfrm>
            <a:off x="7162800" y="1590675"/>
            <a:ext cx="2590800" cy="2514600"/>
            <a:chOff x="3848" y="1002"/>
            <a:chExt cx="1768" cy="1584"/>
          </a:xfrm>
        </p:grpSpPr>
        <p:sp>
          <p:nvSpPr>
            <p:cNvPr id="166934" name="Oval 22"/>
            <p:cNvSpPr>
              <a:spLocks noChangeArrowheads="1"/>
            </p:cNvSpPr>
            <p:nvPr/>
          </p:nvSpPr>
          <p:spPr bwMode="gray">
            <a:xfrm>
              <a:off x="3848" y="1002"/>
              <a:ext cx="1768" cy="1584"/>
            </a:xfrm>
            <a:prstGeom prst="ellipse">
              <a:avLst/>
            </a:prstGeom>
            <a:solidFill>
              <a:srgbClr val="FFFF00"/>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35" name="Oval 23"/>
            <p:cNvSpPr>
              <a:spLocks noChangeArrowheads="1"/>
            </p:cNvSpPr>
            <p:nvPr/>
          </p:nvSpPr>
          <p:spPr bwMode="gray">
            <a:xfrm>
              <a:off x="4056" y="1194"/>
              <a:ext cx="1352" cy="1200"/>
            </a:xfrm>
            <a:prstGeom prst="ellipse">
              <a:avLst/>
            </a:prstGeom>
            <a:solidFill>
              <a:srgbClr val="6699FF"/>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36" name="Oval 24"/>
            <p:cNvSpPr>
              <a:spLocks noChangeArrowheads="1"/>
            </p:cNvSpPr>
            <p:nvPr/>
          </p:nvSpPr>
          <p:spPr bwMode="gray">
            <a:xfrm>
              <a:off x="4264" y="1386"/>
              <a:ext cx="936" cy="816"/>
            </a:xfrm>
            <a:prstGeom prst="ellipse">
              <a:avLst/>
            </a:prstGeom>
            <a:solidFill>
              <a:schemeClr val="bg1"/>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37" name="Oval 25"/>
            <p:cNvSpPr>
              <a:spLocks noChangeArrowheads="1"/>
            </p:cNvSpPr>
            <p:nvPr/>
          </p:nvSpPr>
          <p:spPr bwMode="gray">
            <a:xfrm>
              <a:off x="4524" y="1602"/>
              <a:ext cx="416" cy="384"/>
            </a:xfrm>
            <a:prstGeom prst="ellipse">
              <a:avLst/>
            </a:prstGeom>
            <a:solidFill>
              <a:srgbClr val="FF3300"/>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38" name="Rectangle 26"/>
            <p:cNvSpPr>
              <a:spLocks noChangeArrowheads="1"/>
            </p:cNvSpPr>
            <p:nvPr/>
          </p:nvSpPr>
          <p:spPr bwMode="gray">
            <a:xfrm>
              <a:off x="4633" y="1194"/>
              <a:ext cx="254"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39" name="Rectangle 27"/>
            <p:cNvSpPr>
              <a:spLocks noChangeArrowheads="1"/>
            </p:cNvSpPr>
            <p:nvPr/>
          </p:nvSpPr>
          <p:spPr bwMode="gray">
            <a:xfrm>
              <a:off x="4212" y="1714"/>
              <a:ext cx="254"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0" name="Rectangle 28"/>
            <p:cNvSpPr>
              <a:spLocks noChangeArrowheads="1"/>
            </p:cNvSpPr>
            <p:nvPr/>
          </p:nvSpPr>
          <p:spPr bwMode="gray">
            <a:xfrm>
              <a:off x="4880" y="1326"/>
              <a:ext cx="254"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1" name="Rectangle 29"/>
            <p:cNvSpPr>
              <a:spLocks noChangeArrowheads="1"/>
            </p:cNvSpPr>
            <p:nvPr/>
          </p:nvSpPr>
          <p:spPr bwMode="gray">
            <a:xfrm>
              <a:off x="4637" y="1559"/>
              <a:ext cx="256"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2" name="Rectangle 30"/>
            <p:cNvSpPr>
              <a:spLocks noChangeArrowheads="1"/>
            </p:cNvSpPr>
            <p:nvPr/>
          </p:nvSpPr>
          <p:spPr bwMode="gray">
            <a:xfrm>
              <a:off x="4321" y="2014"/>
              <a:ext cx="251"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3" name="Rectangle 31"/>
            <p:cNvSpPr>
              <a:spLocks noChangeArrowheads="1"/>
            </p:cNvSpPr>
            <p:nvPr/>
          </p:nvSpPr>
          <p:spPr bwMode="gray">
            <a:xfrm>
              <a:off x="4950" y="1890"/>
              <a:ext cx="255"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4" name="Rectangle 32"/>
            <p:cNvSpPr>
              <a:spLocks noChangeArrowheads="1"/>
            </p:cNvSpPr>
            <p:nvPr/>
          </p:nvSpPr>
          <p:spPr bwMode="gray">
            <a:xfrm>
              <a:off x="4785" y="2118"/>
              <a:ext cx="254"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5" name="Rectangle 33"/>
            <p:cNvSpPr>
              <a:spLocks noChangeArrowheads="1"/>
            </p:cNvSpPr>
            <p:nvPr/>
          </p:nvSpPr>
          <p:spPr bwMode="gray">
            <a:xfrm>
              <a:off x="4230" y="1383"/>
              <a:ext cx="251"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6" name="Rectangle 34"/>
            <p:cNvSpPr>
              <a:spLocks noChangeArrowheads="1"/>
            </p:cNvSpPr>
            <p:nvPr/>
          </p:nvSpPr>
          <p:spPr bwMode="gray">
            <a:xfrm>
              <a:off x="5145" y="1642"/>
              <a:ext cx="255"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7" name="Rectangle 35"/>
            <p:cNvSpPr>
              <a:spLocks noChangeArrowheads="1"/>
            </p:cNvSpPr>
            <p:nvPr/>
          </p:nvSpPr>
          <p:spPr bwMode="gray">
            <a:xfrm>
              <a:off x="4741" y="1654"/>
              <a:ext cx="256"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sp>
          <p:nvSpPr>
            <p:cNvPr id="166948" name="Rectangle 36"/>
            <p:cNvSpPr>
              <a:spLocks noChangeArrowheads="1"/>
            </p:cNvSpPr>
            <p:nvPr/>
          </p:nvSpPr>
          <p:spPr bwMode="gray">
            <a:xfrm>
              <a:off x="4442" y="1783"/>
              <a:ext cx="256" cy="16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52523" tIns="25830" rIns="52523" bIns="25830">
              <a:spAutoFit/>
            </a:bodyPr>
            <a:lstStyle/>
            <a:p>
              <a:pPr defTabSz="954088" eaLnBrk="0" hangingPunct="0">
                <a:spcBef>
                  <a:spcPct val="50000"/>
                </a:spcBef>
                <a:defRPr/>
              </a:pPr>
              <a:r>
                <a:rPr lang="en-US" sz="1400" b="1"/>
                <a:t>X</a:t>
              </a:r>
            </a:p>
          </p:txBody>
        </p:sp>
      </p:grpSp>
      <p:sp>
        <p:nvSpPr>
          <p:cNvPr id="166949" name="Rectangle 37"/>
          <p:cNvSpPr>
            <a:spLocks noChangeArrowheads="1"/>
          </p:cNvSpPr>
          <p:nvPr/>
        </p:nvSpPr>
        <p:spPr bwMode="auto">
          <a:xfrm>
            <a:off x="2487614" y="5159375"/>
            <a:ext cx="1951037" cy="46030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defRPr/>
            </a:pPr>
            <a:r>
              <a:rPr lang="en-US" sz="2400" b="1" i="1"/>
              <a:t>On Target</a:t>
            </a:r>
          </a:p>
        </p:txBody>
      </p:sp>
      <p:sp>
        <p:nvSpPr>
          <p:cNvPr id="166950" name="Freeform 38"/>
          <p:cNvSpPr>
            <a:spLocks/>
          </p:cNvSpPr>
          <p:nvPr/>
        </p:nvSpPr>
        <p:spPr bwMode="auto">
          <a:xfrm>
            <a:off x="3563938" y="4486275"/>
            <a:ext cx="1084262" cy="768350"/>
          </a:xfrm>
          <a:custGeom>
            <a:avLst/>
            <a:gdLst>
              <a:gd name="T0" fmla="*/ 485 w 717"/>
              <a:gd name="T1" fmla="*/ 94 h 516"/>
              <a:gd name="T2" fmla="*/ 485 w 717"/>
              <a:gd name="T3" fmla="*/ 199 h 516"/>
              <a:gd name="T4" fmla="*/ 181 w 717"/>
              <a:gd name="T5" fmla="*/ 199 h 516"/>
              <a:gd name="T6" fmla="*/ 162 w 717"/>
              <a:gd name="T7" fmla="*/ 198 h 516"/>
              <a:gd name="T8" fmla="*/ 149 w 717"/>
              <a:gd name="T9" fmla="*/ 196 h 516"/>
              <a:gd name="T10" fmla="*/ 134 w 717"/>
              <a:gd name="T11" fmla="*/ 189 h 516"/>
              <a:gd name="T12" fmla="*/ 120 w 717"/>
              <a:gd name="T13" fmla="*/ 183 h 516"/>
              <a:gd name="T14" fmla="*/ 106 w 717"/>
              <a:gd name="T15" fmla="*/ 173 h 516"/>
              <a:gd name="T16" fmla="*/ 93 w 717"/>
              <a:gd name="T17" fmla="*/ 163 h 516"/>
              <a:gd name="T18" fmla="*/ 79 w 717"/>
              <a:gd name="T19" fmla="*/ 150 h 516"/>
              <a:gd name="T20" fmla="*/ 70 w 717"/>
              <a:gd name="T21" fmla="*/ 137 h 516"/>
              <a:gd name="T22" fmla="*/ 61 w 717"/>
              <a:gd name="T23" fmla="*/ 123 h 516"/>
              <a:gd name="T24" fmla="*/ 53 w 717"/>
              <a:gd name="T25" fmla="*/ 110 h 516"/>
              <a:gd name="T26" fmla="*/ 45 w 717"/>
              <a:gd name="T27" fmla="*/ 95 h 516"/>
              <a:gd name="T28" fmla="*/ 38 w 717"/>
              <a:gd name="T29" fmla="*/ 82 h 516"/>
              <a:gd name="T30" fmla="*/ 32 w 717"/>
              <a:gd name="T31" fmla="*/ 67 h 516"/>
              <a:gd name="T32" fmla="*/ 26 w 717"/>
              <a:gd name="T33" fmla="*/ 51 h 516"/>
              <a:gd name="T34" fmla="*/ 19 w 717"/>
              <a:gd name="T35" fmla="*/ 35 h 516"/>
              <a:gd name="T36" fmla="*/ 16 w 717"/>
              <a:gd name="T37" fmla="*/ 20 h 516"/>
              <a:gd name="T38" fmla="*/ 11 w 717"/>
              <a:gd name="T39" fmla="*/ 0 h 516"/>
              <a:gd name="T40" fmla="*/ 6 w 717"/>
              <a:gd name="T41" fmla="*/ 18 h 516"/>
              <a:gd name="T42" fmla="*/ 3 w 717"/>
              <a:gd name="T43" fmla="*/ 34 h 516"/>
              <a:gd name="T44" fmla="*/ 0 w 717"/>
              <a:gd name="T45" fmla="*/ 52 h 516"/>
              <a:gd name="T46" fmla="*/ 0 w 717"/>
              <a:gd name="T47" fmla="*/ 72 h 516"/>
              <a:gd name="T48" fmla="*/ 0 w 717"/>
              <a:gd name="T49" fmla="*/ 90 h 516"/>
              <a:gd name="T50" fmla="*/ 0 w 717"/>
              <a:gd name="T51" fmla="*/ 113 h 516"/>
              <a:gd name="T52" fmla="*/ 1 w 717"/>
              <a:gd name="T53" fmla="*/ 137 h 516"/>
              <a:gd name="T54" fmla="*/ 3 w 717"/>
              <a:gd name="T55" fmla="*/ 159 h 516"/>
              <a:gd name="T56" fmla="*/ 6 w 717"/>
              <a:gd name="T57" fmla="*/ 182 h 516"/>
              <a:gd name="T58" fmla="*/ 11 w 717"/>
              <a:gd name="T59" fmla="*/ 206 h 516"/>
              <a:gd name="T60" fmla="*/ 17 w 717"/>
              <a:gd name="T61" fmla="*/ 229 h 516"/>
              <a:gd name="T62" fmla="*/ 26 w 717"/>
              <a:gd name="T63" fmla="*/ 249 h 516"/>
              <a:gd name="T64" fmla="*/ 36 w 717"/>
              <a:gd name="T65" fmla="*/ 274 h 516"/>
              <a:gd name="T66" fmla="*/ 46 w 717"/>
              <a:gd name="T67" fmla="*/ 293 h 516"/>
              <a:gd name="T68" fmla="*/ 58 w 717"/>
              <a:gd name="T69" fmla="*/ 315 h 516"/>
              <a:gd name="T70" fmla="*/ 74 w 717"/>
              <a:gd name="T71" fmla="*/ 338 h 516"/>
              <a:gd name="T72" fmla="*/ 88 w 717"/>
              <a:gd name="T73" fmla="*/ 355 h 516"/>
              <a:gd name="T74" fmla="*/ 104 w 717"/>
              <a:gd name="T75" fmla="*/ 373 h 516"/>
              <a:gd name="T76" fmla="*/ 122 w 717"/>
              <a:gd name="T77" fmla="*/ 387 h 516"/>
              <a:gd name="T78" fmla="*/ 140 w 717"/>
              <a:gd name="T79" fmla="*/ 397 h 516"/>
              <a:gd name="T80" fmla="*/ 164 w 717"/>
              <a:gd name="T81" fmla="*/ 404 h 516"/>
              <a:gd name="T82" fmla="*/ 184 w 717"/>
              <a:gd name="T83" fmla="*/ 406 h 516"/>
              <a:gd name="T84" fmla="*/ 204 w 717"/>
              <a:gd name="T85" fmla="*/ 406 h 516"/>
              <a:gd name="T86" fmla="*/ 485 w 717"/>
              <a:gd name="T87" fmla="*/ 406 h 516"/>
              <a:gd name="T88" fmla="*/ 485 w 717"/>
              <a:gd name="T89" fmla="*/ 515 h 516"/>
              <a:gd name="T90" fmla="*/ 716 w 717"/>
              <a:gd name="T91" fmla="*/ 306 h 516"/>
              <a:gd name="T92" fmla="*/ 485 w 717"/>
              <a:gd name="T93" fmla="*/ 94 h 5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717" h="516">
                <a:moveTo>
                  <a:pt x="485" y="94"/>
                </a:moveTo>
                <a:lnTo>
                  <a:pt x="485" y="199"/>
                </a:lnTo>
                <a:lnTo>
                  <a:pt x="181" y="199"/>
                </a:lnTo>
                <a:lnTo>
                  <a:pt x="162" y="198"/>
                </a:lnTo>
                <a:lnTo>
                  <a:pt x="149" y="196"/>
                </a:lnTo>
                <a:lnTo>
                  <a:pt x="134" y="189"/>
                </a:lnTo>
                <a:lnTo>
                  <a:pt x="120" y="183"/>
                </a:lnTo>
                <a:lnTo>
                  <a:pt x="106" y="173"/>
                </a:lnTo>
                <a:lnTo>
                  <a:pt x="93" y="163"/>
                </a:lnTo>
                <a:lnTo>
                  <a:pt x="79" y="150"/>
                </a:lnTo>
                <a:lnTo>
                  <a:pt x="70" y="137"/>
                </a:lnTo>
                <a:lnTo>
                  <a:pt x="61" y="123"/>
                </a:lnTo>
                <a:lnTo>
                  <a:pt x="53" y="110"/>
                </a:lnTo>
                <a:lnTo>
                  <a:pt x="45" y="95"/>
                </a:lnTo>
                <a:lnTo>
                  <a:pt x="38" y="82"/>
                </a:lnTo>
                <a:lnTo>
                  <a:pt x="32" y="67"/>
                </a:lnTo>
                <a:lnTo>
                  <a:pt x="26" y="51"/>
                </a:lnTo>
                <a:lnTo>
                  <a:pt x="19" y="35"/>
                </a:lnTo>
                <a:lnTo>
                  <a:pt x="16" y="20"/>
                </a:lnTo>
                <a:lnTo>
                  <a:pt x="11" y="0"/>
                </a:lnTo>
                <a:lnTo>
                  <a:pt x="6" y="18"/>
                </a:lnTo>
                <a:lnTo>
                  <a:pt x="3" y="34"/>
                </a:lnTo>
                <a:lnTo>
                  <a:pt x="0" y="52"/>
                </a:lnTo>
                <a:lnTo>
                  <a:pt x="0" y="72"/>
                </a:lnTo>
                <a:lnTo>
                  <a:pt x="0" y="90"/>
                </a:lnTo>
                <a:lnTo>
                  <a:pt x="0" y="113"/>
                </a:lnTo>
                <a:lnTo>
                  <a:pt x="1" y="137"/>
                </a:lnTo>
                <a:lnTo>
                  <a:pt x="3" y="159"/>
                </a:lnTo>
                <a:lnTo>
                  <a:pt x="6" y="182"/>
                </a:lnTo>
                <a:lnTo>
                  <a:pt x="11" y="206"/>
                </a:lnTo>
                <a:lnTo>
                  <a:pt x="17" y="229"/>
                </a:lnTo>
                <a:lnTo>
                  <a:pt x="26" y="249"/>
                </a:lnTo>
                <a:lnTo>
                  <a:pt x="36" y="274"/>
                </a:lnTo>
                <a:lnTo>
                  <a:pt x="46" y="293"/>
                </a:lnTo>
                <a:lnTo>
                  <a:pt x="58" y="315"/>
                </a:lnTo>
                <a:lnTo>
                  <a:pt x="74" y="338"/>
                </a:lnTo>
                <a:lnTo>
                  <a:pt x="88" y="355"/>
                </a:lnTo>
                <a:lnTo>
                  <a:pt x="104" y="373"/>
                </a:lnTo>
                <a:lnTo>
                  <a:pt x="122" y="387"/>
                </a:lnTo>
                <a:lnTo>
                  <a:pt x="140" y="397"/>
                </a:lnTo>
                <a:lnTo>
                  <a:pt x="164" y="404"/>
                </a:lnTo>
                <a:lnTo>
                  <a:pt x="184" y="406"/>
                </a:lnTo>
                <a:lnTo>
                  <a:pt x="204" y="406"/>
                </a:lnTo>
                <a:lnTo>
                  <a:pt x="485" y="406"/>
                </a:lnTo>
                <a:lnTo>
                  <a:pt x="485" y="515"/>
                </a:lnTo>
                <a:lnTo>
                  <a:pt x="716" y="306"/>
                </a:lnTo>
                <a:lnTo>
                  <a:pt x="485" y="94"/>
                </a:lnTo>
              </a:path>
            </a:pathLst>
          </a:custGeom>
          <a:solidFill>
            <a:srgbClr val="990000"/>
          </a:solidFill>
          <a:ln>
            <a:noFill/>
          </a:ln>
          <a:effectLst/>
          <a:extLst>
            <a:ext uri="{91240B29-F687-4f45-9708-019B960494DF}">
              <a14:hiddenLine xmlns="" xmlns:a14="http://schemas.microsoft.com/office/drawing/2010/main" w="12700" cap="rnd" cmpd="sng">
                <a:solidFill>
                  <a:srgbClr val="000000"/>
                </a:solidFill>
                <a:prstDash val="solid"/>
                <a:round/>
                <a:headEnd type="none" w="med" len="med"/>
                <a:tailEnd type="none" w="med" len="me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166951" name="Rectangle 39"/>
          <p:cNvSpPr>
            <a:spLocks noChangeArrowheads="1"/>
          </p:cNvSpPr>
          <p:nvPr/>
        </p:nvSpPr>
        <p:spPr bwMode="auto">
          <a:xfrm>
            <a:off x="8107364" y="5159375"/>
            <a:ext cx="1951037" cy="82964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defRPr/>
            </a:pPr>
            <a:r>
              <a:rPr lang="en-US" sz="2400" b="1" i="1"/>
              <a:t>Reduce the</a:t>
            </a:r>
          </a:p>
          <a:p>
            <a:pPr defTabSz="954088" eaLnBrk="0" hangingPunct="0">
              <a:defRPr/>
            </a:pPr>
            <a:r>
              <a:rPr lang="en-US" sz="2400" b="1" i="1"/>
              <a:t>Spread</a:t>
            </a:r>
          </a:p>
        </p:txBody>
      </p:sp>
      <p:sp>
        <p:nvSpPr>
          <p:cNvPr id="166952" name="Freeform 40"/>
          <p:cNvSpPr>
            <a:spLocks/>
          </p:cNvSpPr>
          <p:nvPr/>
        </p:nvSpPr>
        <p:spPr bwMode="auto">
          <a:xfrm>
            <a:off x="7543801" y="4486275"/>
            <a:ext cx="1084263" cy="768350"/>
          </a:xfrm>
          <a:custGeom>
            <a:avLst/>
            <a:gdLst>
              <a:gd name="T0" fmla="*/ 230 w 717"/>
              <a:gd name="T1" fmla="*/ 94 h 516"/>
              <a:gd name="T2" fmla="*/ 230 w 717"/>
              <a:gd name="T3" fmla="*/ 199 h 516"/>
              <a:gd name="T4" fmla="*/ 534 w 717"/>
              <a:gd name="T5" fmla="*/ 199 h 516"/>
              <a:gd name="T6" fmla="*/ 553 w 717"/>
              <a:gd name="T7" fmla="*/ 198 h 516"/>
              <a:gd name="T8" fmla="*/ 566 w 717"/>
              <a:gd name="T9" fmla="*/ 196 h 516"/>
              <a:gd name="T10" fmla="*/ 581 w 717"/>
              <a:gd name="T11" fmla="*/ 189 h 516"/>
              <a:gd name="T12" fmla="*/ 595 w 717"/>
              <a:gd name="T13" fmla="*/ 183 h 516"/>
              <a:gd name="T14" fmla="*/ 609 w 717"/>
              <a:gd name="T15" fmla="*/ 173 h 516"/>
              <a:gd name="T16" fmla="*/ 622 w 717"/>
              <a:gd name="T17" fmla="*/ 163 h 516"/>
              <a:gd name="T18" fmla="*/ 636 w 717"/>
              <a:gd name="T19" fmla="*/ 150 h 516"/>
              <a:gd name="T20" fmla="*/ 645 w 717"/>
              <a:gd name="T21" fmla="*/ 137 h 516"/>
              <a:gd name="T22" fmla="*/ 654 w 717"/>
              <a:gd name="T23" fmla="*/ 123 h 516"/>
              <a:gd name="T24" fmla="*/ 662 w 717"/>
              <a:gd name="T25" fmla="*/ 110 h 516"/>
              <a:gd name="T26" fmla="*/ 670 w 717"/>
              <a:gd name="T27" fmla="*/ 95 h 516"/>
              <a:gd name="T28" fmla="*/ 677 w 717"/>
              <a:gd name="T29" fmla="*/ 82 h 516"/>
              <a:gd name="T30" fmla="*/ 683 w 717"/>
              <a:gd name="T31" fmla="*/ 67 h 516"/>
              <a:gd name="T32" fmla="*/ 689 w 717"/>
              <a:gd name="T33" fmla="*/ 51 h 516"/>
              <a:gd name="T34" fmla="*/ 696 w 717"/>
              <a:gd name="T35" fmla="*/ 35 h 516"/>
              <a:gd name="T36" fmla="*/ 699 w 717"/>
              <a:gd name="T37" fmla="*/ 20 h 516"/>
              <a:gd name="T38" fmla="*/ 704 w 717"/>
              <a:gd name="T39" fmla="*/ 0 h 516"/>
              <a:gd name="T40" fmla="*/ 709 w 717"/>
              <a:gd name="T41" fmla="*/ 18 h 516"/>
              <a:gd name="T42" fmla="*/ 712 w 717"/>
              <a:gd name="T43" fmla="*/ 34 h 516"/>
              <a:gd name="T44" fmla="*/ 716 w 717"/>
              <a:gd name="T45" fmla="*/ 52 h 516"/>
              <a:gd name="T46" fmla="*/ 716 w 717"/>
              <a:gd name="T47" fmla="*/ 72 h 516"/>
              <a:gd name="T48" fmla="*/ 716 w 717"/>
              <a:gd name="T49" fmla="*/ 90 h 516"/>
              <a:gd name="T50" fmla="*/ 716 w 717"/>
              <a:gd name="T51" fmla="*/ 113 h 516"/>
              <a:gd name="T52" fmla="*/ 714 w 717"/>
              <a:gd name="T53" fmla="*/ 137 h 516"/>
              <a:gd name="T54" fmla="*/ 712 w 717"/>
              <a:gd name="T55" fmla="*/ 159 h 516"/>
              <a:gd name="T56" fmla="*/ 709 w 717"/>
              <a:gd name="T57" fmla="*/ 182 h 516"/>
              <a:gd name="T58" fmla="*/ 704 w 717"/>
              <a:gd name="T59" fmla="*/ 206 h 516"/>
              <a:gd name="T60" fmla="*/ 698 w 717"/>
              <a:gd name="T61" fmla="*/ 229 h 516"/>
              <a:gd name="T62" fmla="*/ 689 w 717"/>
              <a:gd name="T63" fmla="*/ 249 h 516"/>
              <a:gd name="T64" fmla="*/ 679 w 717"/>
              <a:gd name="T65" fmla="*/ 274 h 516"/>
              <a:gd name="T66" fmla="*/ 669 w 717"/>
              <a:gd name="T67" fmla="*/ 293 h 516"/>
              <a:gd name="T68" fmla="*/ 657 w 717"/>
              <a:gd name="T69" fmla="*/ 315 h 516"/>
              <a:gd name="T70" fmla="*/ 641 w 717"/>
              <a:gd name="T71" fmla="*/ 338 h 516"/>
              <a:gd name="T72" fmla="*/ 627 w 717"/>
              <a:gd name="T73" fmla="*/ 355 h 516"/>
              <a:gd name="T74" fmla="*/ 611 w 717"/>
              <a:gd name="T75" fmla="*/ 373 h 516"/>
              <a:gd name="T76" fmla="*/ 593 w 717"/>
              <a:gd name="T77" fmla="*/ 387 h 516"/>
              <a:gd name="T78" fmla="*/ 575 w 717"/>
              <a:gd name="T79" fmla="*/ 397 h 516"/>
              <a:gd name="T80" fmla="*/ 551 w 717"/>
              <a:gd name="T81" fmla="*/ 404 h 516"/>
              <a:gd name="T82" fmla="*/ 531 w 717"/>
              <a:gd name="T83" fmla="*/ 406 h 516"/>
              <a:gd name="T84" fmla="*/ 511 w 717"/>
              <a:gd name="T85" fmla="*/ 406 h 516"/>
              <a:gd name="T86" fmla="*/ 230 w 717"/>
              <a:gd name="T87" fmla="*/ 406 h 516"/>
              <a:gd name="T88" fmla="*/ 230 w 717"/>
              <a:gd name="T89" fmla="*/ 515 h 516"/>
              <a:gd name="T90" fmla="*/ 0 w 717"/>
              <a:gd name="T91" fmla="*/ 306 h 516"/>
              <a:gd name="T92" fmla="*/ 230 w 717"/>
              <a:gd name="T93" fmla="*/ 94 h 5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717" h="516">
                <a:moveTo>
                  <a:pt x="230" y="94"/>
                </a:moveTo>
                <a:lnTo>
                  <a:pt x="230" y="199"/>
                </a:lnTo>
                <a:lnTo>
                  <a:pt x="534" y="199"/>
                </a:lnTo>
                <a:lnTo>
                  <a:pt x="553" y="198"/>
                </a:lnTo>
                <a:lnTo>
                  <a:pt x="566" y="196"/>
                </a:lnTo>
                <a:lnTo>
                  <a:pt x="581" y="189"/>
                </a:lnTo>
                <a:lnTo>
                  <a:pt x="595" y="183"/>
                </a:lnTo>
                <a:lnTo>
                  <a:pt x="609" y="173"/>
                </a:lnTo>
                <a:lnTo>
                  <a:pt x="622" y="163"/>
                </a:lnTo>
                <a:lnTo>
                  <a:pt x="636" y="150"/>
                </a:lnTo>
                <a:lnTo>
                  <a:pt x="645" y="137"/>
                </a:lnTo>
                <a:lnTo>
                  <a:pt x="654" y="123"/>
                </a:lnTo>
                <a:lnTo>
                  <a:pt x="662" y="110"/>
                </a:lnTo>
                <a:lnTo>
                  <a:pt x="670" y="95"/>
                </a:lnTo>
                <a:lnTo>
                  <a:pt x="677" y="82"/>
                </a:lnTo>
                <a:lnTo>
                  <a:pt x="683" y="67"/>
                </a:lnTo>
                <a:lnTo>
                  <a:pt x="689" y="51"/>
                </a:lnTo>
                <a:lnTo>
                  <a:pt x="696" y="35"/>
                </a:lnTo>
                <a:lnTo>
                  <a:pt x="699" y="20"/>
                </a:lnTo>
                <a:lnTo>
                  <a:pt x="704" y="0"/>
                </a:lnTo>
                <a:lnTo>
                  <a:pt x="709" y="18"/>
                </a:lnTo>
                <a:lnTo>
                  <a:pt x="712" y="34"/>
                </a:lnTo>
                <a:lnTo>
                  <a:pt x="716" y="52"/>
                </a:lnTo>
                <a:lnTo>
                  <a:pt x="716" y="72"/>
                </a:lnTo>
                <a:lnTo>
                  <a:pt x="716" y="90"/>
                </a:lnTo>
                <a:lnTo>
                  <a:pt x="716" y="113"/>
                </a:lnTo>
                <a:lnTo>
                  <a:pt x="714" y="137"/>
                </a:lnTo>
                <a:lnTo>
                  <a:pt x="712" y="159"/>
                </a:lnTo>
                <a:lnTo>
                  <a:pt x="709" y="182"/>
                </a:lnTo>
                <a:lnTo>
                  <a:pt x="704" y="206"/>
                </a:lnTo>
                <a:lnTo>
                  <a:pt x="698" y="229"/>
                </a:lnTo>
                <a:lnTo>
                  <a:pt x="689" y="249"/>
                </a:lnTo>
                <a:lnTo>
                  <a:pt x="679" y="274"/>
                </a:lnTo>
                <a:lnTo>
                  <a:pt x="669" y="293"/>
                </a:lnTo>
                <a:lnTo>
                  <a:pt x="657" y="315"/>
                </a:lnTo>
                <a:lnTo>
                  <a:pt x="641" y="338"/>
                </a:lnTo>
                <a:lnTo>
                  <a:pt x="627" y="355"/>
                </a:lnTo>
                <a:lnTo>
                  <a:pt x="611" y="373"/>
                </a:lnTo>
                <a:lnTo>
                  <a:pt x="593" y="387"/>
                </a:lnTo>
                <a:lnTo>
                  <a:pt x="575" y="397"/>
                </a:lnTo>
                <a:lnTo>
                  <a:pt x="551" y="404"/>
                </a:lnTo>
                <a:lnTo>
                  <a:pt x="531" y="406"/>
                </a:lnTo>
                <a:lnTo>
                  <a:pt x="511" y="406"/>
                </a:lnTo>
                <a:lnTo>
                  <a:pt x="230" y="406"/>
                </a:lnTo>
                <a:lnTo>
                  <a:pt x="230" y="515"/>
                </a:lnTo>
                <a:lnTo>
                  <a:pt x="0" y="306"/>
                </a:lnTo>
                <a:lnTo>
                  <a:pt x="230" y="94"/>
                </a:lnTo>
              </a:path>
            </a:pathLst>
          </a:custGeom>
          <a:solidFill>
            <a:srgbClr val="990000"/>
          </a:solidFill>
          <a:ln>
            <a:noFill/>
          </a:ln>
          <a:effectLst/>
          <a:extLst>
            <a:ext uri="{91240B29-F687-4f45-9708-019B960494DF}">
              <a14:hiddenLine xmlns="" xmlns:a14="http://schemas.microsoft.com/office/drawing/2010/main" w="12700" cap="rnd" cmpd="sng">
                <a:solidFill>
                  <a:srgbClr val="000000"/>
                </a:solidFill>
                <a:prstDash val="solid"/>
                <a:round/>
                <a:headEnd type="none" w="med" len="med"/>
                <a:tailEnd type="none" w="med" len="med"/>
              </a14:hiddenLine>
            </a:ext>
            <a:ext uri="{AF507438-7753-43e0-B8FC-AC1667EBCBE1}">
              <a14:hiddenEffects xmlns="" xmlns:a14="http://schemas.microsoft.com/office/drawing/2010/main">
                <a:effectLst>
                  <a:outerShdw blurRad="63500" dist="35921" dir="2700000" algn="ctr" rotWithShape="0">
                    <a:schemeClr val="bg2"/>
                  </a:outerShdw>
                </a:effectLst>
              </a14:hiddenEffects>
            </a:ext>
          </a:extLst>
        </p:spPr>
        <p:txBody>
          <a:bodyPr/>
          <a:lstStyle/>
          <a:p>
            <a:pPr>
              <a:defRPr/>
            </a:pPr>
            <a:endParaRPr lang="en-US"/>
          </a:p>
        </p:txBody>
      </p:sp>
      <p:grpSp>
        <p:nvGrpSpPr>
          <p:cNvPr id="36871" name="Group 41"/>
          <p:cNvGrpSpPr>
            <a:grpSpLocks/>
          </p:cNvGrpSpPr>
          <p:nvPr/>
        </p:nvGrpSpPr>
        <p:grpSpPr bwMode="auto">
          <a:xfrm>
            <a:off x="4800600" y="3724275"/>
            <a:ext cx="2590800" cy="2514600"/>
            <a:chOff x="2236" y="2346"/>
            <a:chExt cx="1768" cy="1584"/>
          </a:xfrm>
        </p:grpSpPr>
        <p:sp>
          <p:nvSpPr>
            <p:cNvPr id="166954" name="Oval 42"/>
            <p:cNvSpPr>
              <a:spLocks noChangeArrowheads="1"/>
            </p:cNvSpPr>
            <p:nvPr/>
          </p:nvSpPr>
          <p:spPr bwMode="gray">
            <a:xfrm>
              <a:off x="2236" y="2346"/>
              <a:ext cx="1768" cy="1584"/>
            </a:xfrm>
            <a:prstGeom prst="ellipse">
              <a:avLst/>
            </a:prstGeom>
            <a:solidFill>
              <a:srgbClr val="FFFF00"/>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55" name="Oval 43"/>
            <p:cNvSpPr>
              <a:spLocks noChangeArrowheads="1"/>
            </p:cNvSpPr>
            <p:nvPr/>
          </p:nvSpPr>
          <p:spPr bwMode="gray">
            <a:xfrm>
              <a:off x="2444" y="2538"/>
              <a:ext cx="1352" cy="1200"/>
            </a:xfrm>
            <a:prstGeom prst="ellipse">
              <a:avLst/>
            </a:prstGeom>
            <a:solidFill>
              <a:srgbClr val="6699FF"/>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56" name="Oval 44"/>
            <p:cNvSpPr>
              <a:spLocks noChangeArrowheads="1"/>
            </p:cNvSpPr>
            <p:nvPr/>
          </p:nvSpPr>
          <p:spPr bwMode="gray">
            <a:xfrm>
              <a:off x="2652" y="2730"/>
              <a:ext cx="936" cy="816"/>
            </a:xfrm>
            <a:prstGeom prst="ellipse">
              <a:avLst/>
            </a:prstGeom>
            <a:solidFill>
              <a:schemeClr val="bg1"/>
            </a:solidFill>
            <a:ln>
              <a:noFill/>
            </a:ln>
            <a:effectLst/>
            <a:extLst>
              <a:ext uri="{91240B29-F687-4f45-9708-019B960494DF}">
                <a14:hiddenLine xmlns="" xmlns:a14="http://schemas.microsoft.com/office/drawing/2010/main" w="12700">
                  <a:solidFill>
                    <a:schemeClr val="tx1"/>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166957" name="Oval 45"/>
            <p:cNvSpPr>
              <a:spLocks noChangeArrowheads="1"/>
            </p:cNvSpPr>
            <p:nvPr/>
          </p:nvSpPr>
          <p:spPr bwMode="gray">
            <a:xfrm>
              <a:off x="2912" y="2946"/>
              <a:ext cx="416" cy="384"/>
            </a:xfrm>
            <a:prstGeom prst="ellipse">
              <a:avLst/>
            </a:prstGeom>
            <a:solidFill>
              <a:srgbClr val="FF3300"/>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grpSp>
          <p:nvGrpSpPr>
            <p:cNvPr id="36879" name="Group 46"/>
            <p:cNvGrpSpPr>
              <a:grpSpLocks/>
            </p:cNvGrpSpPr>
            <p:nvPr/>
          </p:nvGrpSpPr>
          <p:grpSpPr bwMode="auto">
            <a:xfrm>
              <a:off x="2862" y="2922"/>
              <a:ext cx="570" cy="429"/>
              <a:chOff x="2832" y="3216"/>
              <a:chExt cx="526" cy="429"/>
            </a:xfrm>
          </p:grpSpPr>
          <p:sp>
            <p:nvSpPr>
              <p:cNvPr id="166959" name="Rectangle 47"/>
              <p:cNvSpPr>
                <a:spLocks noChangeArrowheads="1"/>
              </p:cNvSpPr>
              <p:nvPr/>
            </p:nvSpPr>
            <p:spPr bwMode="gray">
              <a:xfrm>
                <a:off x="2976" y="3216"/>
                <a:ext cx="235"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0" name="Rectangle 48"/>
              <p:cNvSpPr>
                <a:spLocks noChangeArrowheads="1"/>
              </p:cNvSpPr>
              <p:nvPr/>
            </p:nvSpPr>
            <p:spPr bwMode="gray">
              <a:xfrm>
                <a:off x="2997" y="3444"/>
                <a:ext cx="233"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1" name="Rectangle 49"/>
              <p:cNvSpPr>
                <a:spLocks noChangeArrowheads="1"/>
              </p:cNvSpPr>
              <p:nvPr/>
            </p:nvSpPr>
            <p:spPr bwMode="gray">
              <a:xfrm>
                <a:off x="2925" y="3233"/>
                <a:ext cx="233"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2" name="Rectangle 50"/>
              <p:cNvSpPr>
                <a:spLocks noChangeArrowheads="1"/>
              </p:cNvSpPr>
              <p:nvPr/>
            </p:nvSpPr>
            <p:spPr bwMode="gray">
              <a:xfrm>
                <a:off x="3021" y="3328"/>
                <a:ext cx="233"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3" name="Rectangle 51"/>
              <p:cNvSpPr>
                <a:spLocks noChangeArrowheads="1"/>
              </p:cNvSpPr>
              <p:nvPr/>
            </p:nvSpPr>
            <p:spPr bwMode="gray">
              <a:xfrm>
                <a:off x="2940" y="3340"/>
                <a:ext cx="235"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4" name="Rectangle 52"/>
              <p:cNvSpPr>
                <a:spLocks noChangeArrowheads="1"/>
              </p:cNvSpPr>
              <p:nvPr/>
            </p:nvSpPr>
            <p:spPr bwMode="gray">
              <a:xfrm>
                <a:off x="2860" y="3320"/>
                <a:ext cx="234"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5" name="Rectangle 53"/>
              <p:cNvSpPr>
                <a:spLocks noChangeArrowheads="1"/>
              </p:cNvSpPr>
              <p:nvPr/>
            </p:nvSpPr>
            <p:spPr bwMode="gray">
              <a:xfrm>
                <a:off x="3108" y="3336"/>
                <a:ext cx="235"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6" name="Rectangle 54"/>
              <p:cNvSpPr>
                <a:spLocks noChangeArrowheads="1"/>
              </p:cNvSpPr>
              <p:nvPr/>
            </p:nvSpPr>
            <p:spPr bwMode="gray">
              <a:xfrm>
                <a:off x="2992" y="3260"/>
                <a:ext cx="233"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7" name="Rectangle 55"/>
              <p:cNvSpPr>
                <a:spLocks noChangeArrowheads="1"/>
              </p:cNvSpPr>
              <p:nvPr/>
            </p:nvSpPr>
            <p:spPr bwMode="gray">
              <a:xfrm>
                <a:off x="3060" y="3228"/>
                <a:ext cx="235"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8" name="Rectangle 56"/>
              <p:cNvSpPr>
                <a:spLocks noChangeArrowheads="1"/>
              </p:cNvSpPr>
              <p:nvPr/>
            </p:nvSpPr>
            <p:spPr bwMode="gray">
              <a:xfrm>
                <a:off x="3126" y="3240"/>
                <a:ext cx="232"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69" name="Rectangle 57"/>
              <p:cNvSpPr>
                <a:spLocks noChangeArrowheads="1"/>
              </p:cNvSpPr>
              <p:nvPr/>
            </p:nvSpPr>
            <p:spPr bwMode="gray">
              <a:xfrm>
                <a:off x="2860" y="3216"/>
                <a:ext cx="234"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70" name="Rectangle 58"/>
              <p:cNvSpPr>
                <a:spLocks noChangeArrowheads="1"/>
              </p:cNvSpPr>
              <p:nvPr/>
            </p:nvSpPr>
            <p:spPr bwMode="gray">
              <a:xfrm>
                <a:off x="3112" y="3428"/>
                <a:ext cx="233"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71" name="Rectangle 59"/>
              <p:cNvSpPr>
                <a:spLocks noChangeArrowheads="1"/>
              </p:cNvSpPr>
              <p:nvPr/>
            </p:nvSpPr>
            <p:spPr bwMode="gray">
              <a:xfrm>
                <a:off x="2832" y="3441"/>
                <a:ext cx="235"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sp>
            <p:nvSpPr>
              <p:cNvPr id="166972" name="Rectangle 60"/>
              <p:cNvSpPr>
                <a:spLocks noChangeArrowheads="1"/>
              </p:cNvSpPr>
              <p:nvPr/>
            </p:nvSpPr>
            <p:spPr bwMode="gray">
              <a:xfrm>
                <a:off x="2932" y="3452"/>
                <a:ext cx="233" cy="1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1400" b="1"/>
                  <a:t>X</a:t>
                </a:r>
              </a:p>
            </p:txBody>
          </p:sp>
        </p:grpSp>
      </p:grpSp>
      <p:sp>
        <p:nvSpPr>
          <p:cNvPr id="166973" name="Rectangle 61"/>
          <p:cNvSpPr>
            <a:spLocks noChangeArrowheads="1"/>
          </p:cNvSpPr>
          <p:nvPr/>
        </p:nvSpPr>
        <p:spPr bwMode="auto">
          <a:xfrm>
            <a:off x="1905000" y="1238251"/>
            <a:ext cx="2776538" cy="70652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2000" dirty="0"/>
              <a:t>Off-target measured by the mean</a:t>
            </a:r>
          </a:p>
        </p:txBody>
      </p:sp>
      <p:sp>
        <p:nvSpPr>
          <p:cNvPr id="166974" name="Rectangle 62"/>
          <p:cNvSpPr>
            <a:spLocks noChangeArrowheads="1"/>
          </p:cNvSpPr>
          <p:nvPr/>
        </p:nvSpPr>
        <p:spPr bwMode="auto">
          <a:xfrm>
            <a:off x="5449888" y="1323976"/>
            <a:ext cx="2855912" cy="70652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91599" tIns="45048" rIns="91599" bIns="45048">
            <a:spAutoFit/>
          </a:bodyPr>
          <a:lstStyle/>
          <a:p>
            <a:pPr defTabSz="954088" eaLnBrk="0" hangingPunct="0">
              <a:spcBef>
                <a:spcPct val="50000"/>
              </a:spcBef>
              <a:defRPr/>
            </a:pPr>
            <a:r>
              <a:rPr lang="en-US" sz="2000"/>
              <a:t>Spread measured by the standard deviation</a:t>
            </a:r>
          </a:p>
        </p:txBody>
      </p:sp>
      <p:sp>
        <p:nvSpPr>
          <p:cNvPr id="166977" name="Rectangle 65"/>
          <p:cNvSpPr>
            <a:spLocks noGrp="1" noChangeArrowheads="1"/>
          </p:cNvSpPr>
          <p:nvPr>
            <p:ph type="title"/>
          </p:nvPr>
        </p:nvSpPr>
        <p:spPr>
          <a:xfrm>
            <a:off x="83955" y="100013"/>
            <a:ext cx="11032063" cy="546100"/>
          </a:xfrm>
        </p:spPr>
        <p:txBody>
          <a:bodyPr>
            <a:normAutofit/>
          </a:bodyPr>
          <a:lstStyle/>
          <a:p>
            <a:pPr eaLnBrk="1" hangingPunct="1">
              <a:defRPr/>
            </a:pPr>
            <a:r>
              <a:rPr lang="en-US" sz="2800" dirty="0"/>
              <a:t>Mean and standard deviation tell us a great deal about a System</a:t>
            </a:r>
          </a:p>
        </p:txBody>
      </p:sp>
      <p:sp>
        <p:nvSpPr>
          <p:cNvPr id="2" name="Slide Number Placeholder 1"/>
          <p:cNvSpPr>
            <a:spLocks noGrp="1"/>
          </p:cNvSpPr>
          <p:nvPr>
            <p:ph type="sldNum" sz="quarter" idx="12"/>
          </p:nvPr>
        </p:nvSpPr>
        <p:spPr/>
        <p:txBody>
          <a:bodyPr/>
          <a:lstStyle/>
          <a:p>
            <a:fld id="{C22618A1-DFED-413B-BF04-637AA2483EFF}" type="slidenum">
              <a:rPr lang="en-GB" smtClean="0"/>
              <a:pPr/>
              <a:t>107</a:t>
            </a:fld>
            <a:endParaRPr lang="en-GB" dirty="0"/>
          </a:p>
        </p:txBody>
      </p:sp>
    </p:spTree>
    <p:extLst>
      <p:ext uri="{BB962C8B-B14F-4D97-AF65-F5344CB8AC3E}">
        <p14:creationId xmlns:p14="http://schemas.microsoft.com/office/powerpoint/2010/main" val="1158154757"/>
      </p:ext>
    </p:extLst>
  </p:cSld>
  <p:clrMapOvr>
    <a:masterClrMapping/>
  </p:clrMapOvr>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223704" y="236999"/>
            <a:ext cx="9501111" cy="584775"/>
          </a:xfrm>
        </p:spPr>
        <p:txBody>
          <a:bodyPr>
            <a:normAutofit fontScale="90000"/>
          </a:bodyPr>
          <a:lstStyle/>
          <a:p>
            <a:r>
              <a:rPr lang="en-GB" dirty="0"/>
              <a:t>Normal Distribution</a:t>
            </a:r>
          </a:p>
        </p:txBody>
      </p:sp>
      <p:sp>
        <p:nvSpPr>
          <p:cNvPr id="92168" name="Rectangle 8"/>
          <p:cNvSpPr>
            <a:spLocks noGrp="1" noChangeArrowheads="1"/>
          </p:cNvSpPr>
          <p:nvPr>
            <p:ph type="body" sz="quarter" idx="13"/>
          </p:nvPr>
        </p:nvSpPr>
        <p:spPr>
          <a:xfrm>
            <a:off x="676011" y="1816650"/>
            <a:ext cx="4655344" cy="4370427"/>
          </a:xfrm>
        </p:spPr>
        <p:txBody>
          <a:bodyPr>
            <a:normAutofit/>
          </a:bodyPr>
          <a:lstStyle/>
          <a:p>
            <a:r>
              <a:rPr lang="en-GB" sz="2000" dirty="0"/>
              <a:t>Models random behaviour</a:t>
            </a:r>
          </a:p>
          <a:p>
            <a:r>
              <a:rPr lang="en-GB" sz="2000" dirty="0"/>
              <a:t>Frequently occurs in practice</a:t>
            </a:r>
          </a:p>
          <a:p>
            <a:r>
              <a:rPr lang="en-GB" sz="2000" dirty="0"/>
              <a:t>Shows that the variation groups around the mean and tails off</a:t>
            </a:r>
          </a:p>
          <a:p>
            <a:r>
              <a:rPr lang="en-GB" sz="2000" dirty="0"/>
              <a:t>Symmetric about the mean with a 50% chance of falling either side of the mean</a:t>
            </a:r>
          </a:p>
          <a:p>
            <a:r>
              <a:rPr lang="en-GB" sz="2000" dirty="0"/>
              <a:t>Is the basis for many statistical tools</a:t>
            </a:r>
          </a:p>
          <a:p>
            <a:endParaRPr lang="en-GB" sz="2000" dirty="0"/>
          </a:p>
        </p:txBody>
      </p:sp>
      <p:sp>
        <p:nvSpPr>
          <p:cNvPr id="92163" name="Line 3"/>
          <p:cNvSpPr>
            <a:spLocks noChangeShapeType="1"/>
          </p:cNvSpPr>
          <p:nvPr/>
        </p:nvSpPr>
        <p:spPr bwMode="auto">
          <a:xfrm flipV="1">
            <a:off x="5662396" y="4311361"/>
            <a:ext cx="4953765" cy="17279"/>
          </a:xfrm>
          <a:prstGeom prst="line">
            <a:avLst/>
          </a:prstGeom>
          <a:noFill/>
          <a:ln w="12700" cap="sq">
            <a:solidFill>
              <a:schemeClr val="tx1"/>
            </a:solidFill>
            <a:round/>
            <a:headEnd type="none" w="sm" len="sm"/>
            <a:tailEnd type="none" w="sm" len="sm"/>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2164" name="Freeform 4"/>
          <p:cNvSpPr>
            <a:spLocks/>
          </p:cNvSpPr>
          <p:nvPr/>
        </p:nvSpPr>
        <p:spPr bwMode="auto">
          <a:xfrm>
            <a:off x="5852470" y="2044575"/>
            <a:ext cx="4560678" cy="226695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0000"/>
            </a:solidFill>
            <a:prstDash val="solid"/>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92165" name="Line 5"/>
          <p:cNvSpPr>
            <a:spLocks noChangeShapeType="1"/>
          </p:cNvSpPr>
          <p:nvPr/>
        </p:nvSpPr>
        <p:spPr bwMode="auto">
          <a:xfrm>
            <a:off x="8127087" y="1816650"/>
            <a:ext cx="0" cy="2781300"/>
          </a:xfrm>
          <a:prstGeom prst="line">
            <a:avLst/>
          </a:prstGeom>
          <a:noFill/>
          <a:ln w="12700" cap="sq">
            <a:solidFill>
              <a:schemeClr val="tx1"/>
            </a:solidFill>
            <a:round/>
            <a:headEnd type="none" w="sm" len="sm"/>
            <a:tailEnd type="none" w="sm" len="sm"/>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2166" name="Text Box 6"/>
          <p:cNvSpPr txBox="1">
            <a:spLocks noChangeArrowheads="1"/>
          </p:cNvSpPr>
          <p:nvPr/>
        </p:nvSpPr>
        <p:spPr bwMode="auto">
          <a:xfrm>
            <a:off x="7591398" y="4658769"/>
            <a:ext cx="1035050" cy="39687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dirty="0"/>
              <a:t>Mean </a:t>
            </a:r>
            <a:r>
              <a:rPr lang="en-GB" sz="2000" dirty="0">
                <a:sym typeface="Symbol" charset="0"/>
              </a:rPr>
              <a:t></a:t>
            </a:r>
            <a:endParaRPr lang="en-GB" sz="1400" dirty="0"/>
          </a:p>
        </p:txBody>
      </p:sp>
      <p:sp>
        <p:nvSpPr>
          <p:cNvPr id="92169" name="AutoShape 9"/>
          <p:cNvSpPr>
            <a:spLocks noChangeArrowheads="1"/>
          </p:cNvSpPr>
          <p:nvPr/>
        </p:nvSpPr>
        <p:spPr bwMode="auto">
          <a:xfrm>
            <a:off x="8134138" y="3047820"/>
            <a:ext cx="707654" cy="444500"/>
          </a:xfrm>
          <a:prstGeom prst="rightArrow">
            <a:avLst>
              <a:gd name="adj1" fmla="val 50000"/>
              <a:gd name="adj2" fmla="val 45000"/>
            </a:avLst>
          </a:prstGeom>
          <a:solidFill>
            <a:srgbClr val="6699FF"/>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2170" name="Text Box 10"/>
          <p:cNvSpPr txBox="1">
            <a:spLocks noChangeArrowheads="1"/>
          </p:cNvSpPr>
          <p:nvPr/>
        </p:nvSpPr>
        <p:spPr bwMode="auto">
          <a:xfrm>
            <a:off x="9032665" y="2850114"/>
            <a:ext cx="1384300" cy="7318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GB" dirty="0"/>
              <a:t>Standard</a:t>
            </a:r>
          </a:p>
          <a:p>
            <a:pPr>
              <a:defRPr/>
            </a:pPr>
            <a:r>
              <a:rPr lang="en-GB" dirty="0"/>
              <a:t>Deviation </a:t>
            </a:r>
            <a:r>
              <a:rPr lang="en-GB" sz="2400" dirty="0">
                <a:sym typeface="Symbol" charset="0"/>
              </a:rPr>
              <a:t></a:t>
            </a:r>
          </a:p>
        </p:txBody>
      </p:sp>
    </p:spTree>
    <p:extLst>
      <p:ext uri="{BB962C8B-B14F-4D97-AF65-F5344CB8AC3E}">
        <p14:creationId xmlns:p14="http://schemas.microsoft.com/office/powerpoint/2010/main" val="638595872"/>
      </p:ext>
    </p:extLst>
  </p:cSld>
  <p:clrMapOvr>
    <a:masterClrMapping/>
  </p:clrMapOvr>
  <p:transition spd="med">
    <p:zoom dir="in"/>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defTabSz="762000">
              <a:defRPr/>
            </a:pPr>
            <a:r>
              <a:rPr lang="en-GB" sz="2800" dirty="0"/>
              <a:t>Area and Probability</a:t>
            </a:r>
          </a:p>
        </p:txBody>
      </p:sp>
      <p:sp>
        <p:nvSpPr>
          <p:cNvPr id="2" name="Slide Number Placeholder 1"/>
          <p:cNvSpPr>
            <a:spLocks noGrp="1"/>
          </p:cNvSpPr>
          <p:nvPr>
            <p:ph type="sldNum" sz="quarter" idx="12"/>
          </p:nvPr>
        </p:nvSpPr>
        <p:spPr/>
        <p:txBody>
          <a:bodyPr/>
          <a:lstStyle/>
          <a:p>
            <a:fld id="{C22618A1-DFED-413B-BF04-637AA2483EFF}" type="slidenum">
              <a:rPr lang="en-GB" smtClean="0"/>
              <a:pPr/>
              <a:t>109</a:t>
            </a:fld>
            <a:endParaRPr lang="en-GB" dirty="0"/>
          </a:p>
        </p:txBody>
      </p:sp>
      <p:sp>
        <p:nvSpPr>
          <p:cNvPr id="94211" name="Text Box 3"/>
          <p:cNvSpPr txBox="1">
            <a:spLocks noChangeArrowheads="1"/>
          </p:cNvSpPr>
          <p:nvPr/>
        </p:nvSpPr>
        <p:spPr bwMode="auto">
          <a:xfrm>
            <a:off x="5179097" y="1169524"/>
            <a:ext cx="5114679" cy="707886"/>
          </a:xfrm>
          <a:prstGeom prst="rect">
            <a:avLst/>
          </a:prstGeom>
          <a:ln/>
        </p:spPr>
        <p:style>
          <a:lnRef idx="1">
            <a:schemeClr val="accent1"/>
          </a:lnRef>
          <a:fillRef idx="2">
            <a:schemeClr val="accent1"/>
          </a:fillRef>
          <a:effectRef idx="1">
            <a:schemeClr val="accent1"/>
          </a:effectRef>
          <a:fontRef idx="minor">
            <a:schemeClr val="dk1"/>
          </a:fontRef>
        </p:style>
        <p:txBody>
          <a:bodyPr wrap="square">
            <a:spAutoFit/>
          </a:bodyPr>
          <a:lstStyle/>
          <a:p>
            <a:pPr algn="ctr" eaLnBrk="0" hangingPunct="0">
              <a:defRPr/>
            </a:pPr>
            <a:r>
              <a:rPr lang="en-GB" sz="2000" dirty="0"/>
              <a:t>Area under the Normal curve = probability or chance of  being in that region</a:t>
            </a:r>
          </a:p>
        </p:txBody>
      </p:sp>
      <p:sp>
        <p:nvSpPr>
          <p:cNvPr id="94212" name="Freeform 4"/>
          <p:cNvSpPr>
            <a:spLocks/>
          </p:cNvSpPr>
          <p:nvPr/>
        </p:nvSpPr>
        <p:spPr bwMode="auto">
          <a:xfrm>
            <a:off x="2889251" y="3632200"/>
            <a:ext cx="3148013" cy="117475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solidFill>
            <a:srgbClr val="990000"/>
          </a:solidFill>
          <a:ln w="25400" cap="rnd" cmpd="sng">
            <a:solidFill>
              <a:srgbClr val="990000"/>
            </a:solidFill>
            <a:prstDash val="solid"/>
            <a:round/>
            <a:headEnd type="none" w="sm" len="sm"/>
            <a:tailEnd type="none" w="sm" len="sm"/>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94213" name="Freeform 5"/>
          <p:cNvSpPr>
            <a:spLocks/>
          </p:cNvSpPr>
          <p:nvPr/>
        </p:nvSpPr>
        <p:spPr bwMode="auto">
          <a:xfrm>
            <a:off x="2879726" y="3635375"/>
            <a:ext cx="3154363" cy="1181100"/>
          </a:xfrm>
          <a:custGeom>
            <a:avLst/>
            <a:gdLst>
              <a:gd name="T0" fmla="*/ 0 w 2063"/>
              <a:gd name="T1" fmla="*/ 815 h 817"/>
              <a:gd name="T2" fmla="*/ 61 w 2063"/>
              <a:gd name="T3" fmla="*/ 817 h 817"/>
              <a:gd name="T4" fmla="*/ 106 w 2063"/>
              <a:gd name="T5" fmla="*/ 817 h 817"/>
              <a:gd name="T6" fmla="*/ 113 w 2063"/>
              <a:gd name="T7" fmla="*/ 815 h 817"/>
              <a:gd name="T8" fmla="*/ 162 w 2063"/>
              <a:gd name="T9" fmla="*/ 809 h 817"/>
              <a:gd name="T10" fmla="*/ 205 w 2063"/>
              <a:gd name="T11" fmla="*/ 807 h 817"/>
              <a:gd name="T12" fmla="*/ 255 w 2063"/>
              <a:gd name="T13" fmla="*/ 803 h 817"/>
              <a:gd name="T14" fmla="*/ 302 w 2063"/>
              <a:gd name="T15" fmla="*/ 799 h 817"/>
              <a:gd name="T16" fmla="*/ 378 w 2063"/>
              <a:gd name="T17" fmla="*/ 780 h 817"/>
              <a:gd name="T18" fmla="*/ 423 w 2063"/>
              <a:gd name="T19" fmla="*/ 764 h 817"/>
              <a:gd name="T20" fmla="*/ 461 w 2063"/>
              <a:gd name="T21" fmla="*/ 741 h 817"/>
              <a:gd name="T22" fmla="*/ 505 w 2063"/>
              <a:gd name="T23" fmla="*/ 712 h 817"/>
              <a:gd name="T24" fmla="*/ 550 w 2063"/>
              <a:gd name="T25" fmla="*/ 669 h 817"/>
              <a:gd name="T26" fmla="*/ 620 w 2063"/>
              <a:gd name="T27" fmla="*/ 582 h 817"/>
              <a:gd name="T28" fmla="*/ 669 w 2063"/>
              <a:gd name="T29" fmla="*/ 505 h 817"/>
              <a:gd name="T30" fmla="*/ 723 w 2063"/>
              <a:gd name="T31" fmla="*/ 414 h 817"/>
              <a:gd name="T32" fmla="*/ 776 w 2063"/>
              <a:gd name="T33" fmla="*/ 315 h 817"/>
              <a:gd name="T34" fmla="*/ 825 w 2063"/>
              <a:gd name="T35" fmla="*/ 217 h 817"/>
              <a:gd name="T36" fmla="*/ 878 w 2063"/>
              <a:gd name="T37" fmla="*/ 129 h 817"/>
              <a:gd name="T38" fmla="*/ 927 w 2063"/>
              <a:gd name="T39" fmla="*/ 59 h 817"/>
              <a:gd name="T40" fmla="*/ 981 w 2063"/>
              <a:gd name="T41" fmla="*/ 12 h 817"/>
              <a:gd name="T42" fmla="*/ 1037 w 2063"/>
              <a:gd name="T43" fmla="*/ 0 h 817"/>
              <a:gd name="T44" fmla="*/ 1031 w 2063"/>
              <a:gd name="T45" fmla="*/ 813 h 817"/>
              <a:gd name="T46" fmla="*/ 1079 w 2063"/>
              <a:gd name="T47" fmla="*/ 813 h 817"/>
              <a:gd name="T48" fmla="*/ 1132 w 2063"/>
              <a:gd name="T49" fmla="*/ 813 h 817"/>
              <a:gd name="T50" fmla="*/ 1193 w 2063"/>
              <a:gd name="T51" fmla="*/ 813 h 817"/>
              <a:gd name="T52" fmla="*/ 1238 w 2063"/>
              <a:gd name="T53" fmla="*/ 813 h 817"/>
              <a:gd name="T54" fmla="*/ 1283 w 2063"/>
              <a:gd name="T55" fmla="*/ 813 h 817"/>
              <a:gd name="T56" fmla="*/ 1307 w 2063"/>
              <a:gd name="T57" fmla="*/ 812 h 817"/>
              <a:gd name="T58" fmla="*/ 1346 w 2063"/>
              <a:gd name="T59" fmla="*/ 813 h 817"/>
              <a:gd name="T60" fmla="*/ 1418 w 2063"/>
              <a:gd name="T61" fmla="*/ 813 h 817"/>
              <a:gd name="T62" fmla="*/ 1489 w 2063"/>
              <a:gd name="T63" fmla="*/ 813 h 817"/>
              <a:gd name="T64" fmla="*/ 1540 w 2063"/>
              <a:gd name="T65" fmla="*/ 813 h 817"/>
              <a:gd name="T66" fmla="*/ 1607 w 2063"/>
              <a:gd name="T67" fmla="*/ 813 h 817"/>
              <a:gd name="T68" fmla="*/ 1693 w 2063"/>
              <a:gd name="T69" fmla="*/ 813 h 817"/>
              <a:gd name="T70" fmla="*/ 1750 w 2063"/>
              <a:gd name="T71" fmla="*/ 813 h 817"/>
              <a:gd name="T72" fmla="*/ 1802 w 2063"/>
              <a:gd name="T73" fmla="*/ 813 h 817"/>
              <a:gd name="T74" fmla="*/ 1850 w 2063"/>
              <a:gd name="T75" fmla="*/ 813 h 817"/>
              <a:gd name="T76" fmla="*/ 1903 w 2063"/>
              <a:gd name="T77" fmla="*/ 813 h 817"/>
              <a:gd name="T78" fmla="*/ 1967 w 2063"/>
              <a:gd name="T79" fmla="*/ 813 h 817"/>
              <a:gd name="T80" fmla="*/ 2011 w 2063"/>
              <a:gd name="T81" fmla="*/ 813 h 817"/>
              <a:gd name="T82" fmla="*/ 2063 w 2063"/>
              <a:gd name="T83" fmla="*/ 815 h 8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063" h="817">
                <a:moveTo>
                  <a:pt x="0" y="815"/>
                </a:moveTo>
                <a:lnTo>
                  <a:pt x="61" y="817"/>
                </a:lnTo>
                <a:lnTo>
                  <a:pt x="106" y="817"/>
                </a:lnTo>
                <a:lnTo>
                  <a:pt x="113" y="815"/>
                </a:lnTo>
                <a:lnTo>
                  <a:pt x="162" y="809"/>
                </a:lnTo>
                <a:lnTo>
                  <a:pt x="205" y="807"/>
                </a:lnTo>
                <a:lnTo>
                  <a:pt x="255" y="803"/>
                </a:lnTo>
                <a:lnTo>
                  <a:pt x="302" y="799"/>
                </a:lnTo>
                <a:lnTo>
                  <a:pt x="378" y="780"/>
                </a:lnTo>
                <a:lnTo>
                  <a:pt x="423" y="764"/>
                </a:lnTo>
                <a:lnTo>
                  <a:pt x="461" y="741"/>
                </a:lnTo>
                <a:lnTo>
                  <a:pt x="505" y="712"/>
                </a:lnTo>
                <a:lnTo>
                  <a:pt x="550" y="669"/>
                </a:lnTo>
                <a:lnTo>
                  <a:pt x="620" y="582"/>
                </a:lnTo>
                <a:lnTo>
                  <a:pt x="669" y="505"/>
                </a:lnTo>
                <a:lnTo>
                  <a:pt x="723" y="414"/>
                </a:lnTo>
                <a:lnTo>
                  <a:pt x="776" y="315"/>
                </a:lnTo>
                <a:lnTo>
                  <a:pt x="825" y="217"/>
                </a:lnTo>
                <a:lnTo>
                  <a:pt x="878" y="129"/>
                </a:lnTo>
                <a:lnTo>
                  <a:pt x="927" y="59"/>
                </a:lnTo>
                <a:lnTo>
                  <a:pt x="981" y="12"/>
                </a:lnTo>
                <a:lnTo>
                  <a:pt x="1037" y="0"/>
                </a:lnTo>
                <a:lnTo>
                  <a:pt x="1031" y="813"/>
                </a:lnTo>
                <a:lnTo>
                  <a:pt x="1079" y="813"/>
                </a:lnTo>
                <a:lnTo>
                  <a:pt x="1132" y="813"/>
                </a:lnTo>
                <a:lnTo>
                  <a:pt x="1193" y="813"/>
                </a:lnTo>
                <a:lnTo>
                  <a:pt x="1238" y="813"/>
                </a:lnTo>
                <a:lnTo>
                  <a:pt x="1283" y="813"/>
                </a:lnTo>
                <a:lnTo>
                  <a:pt x="1307" y="812"/>
                </a:lnTo>
                <a:lnTo>
                  <a:pt x="1346" y="813"/>
                </a:lnTo>
                <a:lnTo>
                  <a:pt x="1418" y="813"/>
                </a:lnTo>
                <a:lnTo>
                  <a:pt x="1489" y="813"/>
                </a:lnTo>
                <a:lnTo>
                  <a:pt x="1540" y="813"/>
                </a:lnTo>
                <a:lnTo>
                  <a:pt x="1607" y="813"/>
                </a:lnTo>
                <a:lnTo>
                  <a:pt x="1693" y="813"/>
                </a:lnTo>
                <a:lnTo>
                  <a:pt x="1750" y="813"/>
                </a:lnTo>
                <a:lnTo>
                  <a:pt x="1802" y="813"/>
                </a:lnTo>
                <a:lnTo>
                  <a:pt x="1850" y="813"/>
                </a:lnTo>
                <a:lnTo>
                  <a:pt x="1903" y="813"/>
                </a:lnTo>
                <a:lnTo>
                  <a:pt x="1967" y="813"/>
                </a:lnTo>
                <a:lnTo>
                  <a:pt x="2011" y="813"/>
                </a:lnTo>
                <a:lnTo>
                  <a:pt x="2063" y="815"/>
                </a:lnTo>
              </a:path>
            </a:pathLst>
          </a:custGeom>
          <a:solidFill>
            <a:schemeClr val="bg1"/>
          </a:solidFill>
          <a:ln w="25400" cap="rnd" cmpd="sng">
            <a:solidFill>
              <a:srgbClr val="990000"/>
            </a:solidFill>
            <a:prstDash val="solid"/>
            <a:round/>
            <a:headEnd type="none" w="sm" len="sm"/>
            <a:tailEnd type="none" w="sm" len="sm"/>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94214" name="Freeform 6"/>
          <p:cNvSpPr>
            <a:spLocks/>
          </p:cNvSpPr>
          <p:nvPr/>
        </p:nvSpPr>
        <p:spPr bwMode="auto">
          <a:xfrm>
            <a:off x="3636963" y="5127626"/>
            <a:ext cx="3149600" cy="1173163"/>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solidFill>
            <a:srgbClr val="990000"/>
          </a:solidFill>
          <a:ln w="25400" cap="rnd" cmpd="sng">
            <a:solidFill>
              <a:srgbClr val="990000"/>
            </a:solidFill>
            <a:prstDash val="solid"/>
            <a:round/>
            <a:headEnd type="none" w="sm" len="sm"/>
            <a:tailEnd type="none" w="sm" len="sm"/>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94215" name="Freeform 7"/>
          <p:cNvSpPr>
            <a:spLocks/>
          </p:cNvSpPr>
          <p:nvPr/>
        </p:nvSpPr>
        <p:spPr bwMode="auto">
          <a:xfrm>
            <a:off x="3629025" y="5126039"/>
            <a:ext cx="3155950" cy="1190625"/>
          </a:xfrm>
          <a:custGeom>
            <a:avLst/>
            <a:gdLst>
              <a:gd name="T0" fmla="*/ 0 w 2064"/>
              <a:gd name="T1" fmla="*/ 818 h 823"/>
              <a:gd name="T2" fmla="*/ 61 w 2064"/>
              <a:gd name="T3" fmla="*/ 820 h 823"/>
              <a:gd name="T4" fmla="*/ 106 w 2064"/>
              <a:gd name="T5" fmla="*/ 820 h 823"/>
              <a:gd name="T6" fmla="*/ 113 w 2064"/>
              <a:gd name="T7" fmla="*/ 818 h 823"/>
              <a:gd name="T8" fmla="*/ 162 w 2064"/>
              <a:gd name="T9" fmla="*/ 812 h 823"/>
              <a:gd name="T10" fmla="*/ 205 w 2064"/>
              <a:gd name="T11" fmla="*/ 810 h 823"/>
              <a:gd name="T12" fmla="*/ 255 w 2064"/>
              <a:gd name="T13" fmla="*/ 806 h 823"/>
              <a:gd name="T14" fmla="*/ 302 w 2064"/>
              <a:gd name="T15" fmla="*/ 802 h 823"/>
              <a:gd name="T16" fmla="*/ 378 w 2064"/>
              <a:gd name="T17" fmla="*/ 783 h 823"/>
              <a:gd name="T18" fmla="*/ 423 w 2064"/>
              <a:gd name="T19" fmla="*/ 767 h 823"/>
              <a:gd name="T20" fmla="*/ 461 w 2064"/>
              <a:gd name="T21" fmla="*/ 744 h 823"/>
              <a:gd name="T22" fmla="*/ 505 w 2064"/>
              <a:gd name="T23" fmla="*/ 715 h 823"/>
              <a:gd name="T24" fmla="*/ 550 w 2064"/>
              <a:gd name="T25" fmla="*/ 672 h 823"/>
              <a:gd name="T26" fmla="*/ 620 w 2064"/>
              <a:gd name="T27" fmla="*/ 585 h 823"/>
              <a:gd name="T28" fmla="*/ 669 w 2064"/>
              <a:gd name="T29" fmla="*/ 508 h 823"/>
              <a:gd name="T30" fmla="*/ 723 w 2064"/>
              <a:gd name="T31" fmla="*/ 417 h 823"/>
              <a:gd name="T32" fmla="*/ 776 w 2064"/>
              <a:gd name="T33" fmla="*/ 318 h 823"/>
              <a:gd name="T34" fmla="*/ 825 w 2064"/>
              <a:gd name="T35" fmla="*/ 220 h 823"/>
              <a:gd name="T36" fmla="*/ 878 w 2064"/>
              <a:gd name="T37" fmla="*/ 132 h 823"/>
              <a:gd name="T38" fmla="*/ 927 w 2064"/>
              <a:gd name="T39" fmla="*/ 62 h 823"/>
              <a:gd name="T40" fmla="*/ 981 w 2064"/>
              <a:gd name="T41" fmla="*/ 15 h 823"/>
              <a:gd name="T42" fmla="*/ 1034 w 2064"/>
              <a:gd name="T43" fmla="*/ 0 h 823"/>
              <a:gd name="T44" fmla="*/ 1083 w 2064"/>
              <a:gd name="T45" fmla="*/ 15 h 823"/>
              <a:gd name="T46" fmla="*/ 1136 w 2064"/>
              <a:gd name="T47" fmla="*/ 62 h 823"/>
              <a:gd name="T48" fmla="*/ 1184 w 2064"/>
              <a:gd name="T49" fmla="*/ 132 h 823"/>
              <a:gd name="T50" fmla="*/ 1238 w 2064"/>
              <a:gd name="T51" fmla="*/ 220 h 823"/>
              <a:gd name="T52" fmla="*/ 1286 w 2064"/>
              <a:gd name="T53" fmla="*/ 318 h 823"/>
              <a:gd name="T54" fmla="*/ 1285 w 2064"/>
              <a:gd name="T55" fmla="*/ 820 h 823"/>
              <a:gd name="T56" fmla="*/ 1347 w 2064"/>
              <a:gd name="T57" fmla="*/ 820 h 823"/>
              <a:gd name="T58" fmla="*/ 1405 w 2064"/>
              <a:gd name="T59" fmla="*/ 820 h 823"/>
              <a:gd name="T60" fmla="*/ 1447 w 2064"/>
              <a:gd name="T61" fmla="*/ 820 h 823"/>
              <a:gd name="T62" fmla="*/ 1485 w 2064"/>
              <a:gd name="T63" fmla="*/ 820 h 823"/>
              <a:gd name="T64" fmla="*/ 1541 w 2064"/>
              <a:gd name="T65" fmla="*/ 819 h 823"/>
              <a:gd name="T66" fmla="*/ 1606 w 2064"/>
              <a:gd name="T67" fmla="*/ 819 h 823"/>
              <a:gd name="T68" fmla="*/ 1697 w 2064"/>
              <a:gd name="T69" fmla="*/ 820 h 823"/>
              <a:gd name="T70" fmla="*/ 1751 w 2064"/>
              <a:gd name="T71" fmla="*/ 818 h 823"/>
              <a:gd name="T72" fmla="*/ 1803 w 2064"/>
              <a:gd name="T73" fmla="*/ 818 h 823"/>
              <a:gd name="T74" fmla="*/ 1854 w 2064"/>
              <a:gd name="T75" fmla="*/ 821 h 823"/>
              <a:gd name="T76" fmla="*/ 1898 w 2064"/>
              <a:gd name="T77" fmla="*/ 821 h 823"/>
              <a:gd name="T78" fmla="*/ 1966 w 2064"/>
              <a:gd name="T79" fmla="*/ 823 h 823"/>
              <a:gd name="T80" fmla="*/ 2012 w 2064"/>
              <a:gd name="T81" fmla="*/ 822 h 823"/>
              <a:gd name="T82" fmla="*/ 2064 w 2064"/>
              <a:gd name="T83" fmla="*/ 820 h 8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064" h="823">
                <a:moveTo>
                  <a:pt x="0" y="818"/>
                </a:moveTo>
                <a:lnTo>
                  <a:pt x="61" y="820"/>
                </a:lnTo>
                <a:lnTo>
                  <a:pt x="106" y="820"/>
                </a:lnTo>
                <a:lnTo>
                  <a:pt x="113" y="818"/>
                </a:lnTo>
                <a:lnTo>
                  <a:pt x="162" y="812"/>
                </a:lnTo>
                <a:lnTo>
                  <a:pt x="205" y="810"/>
                </a:lnTo>
                <a:lnTo>
                  <a:pt x="255" y="806"/>
                </a:lnTo>
                <a:lnTo>
                  <a:pt x="302" y="802"/>
                </a:lnTo>
                <a:lnTo>
                  <a:pt x="378" y="783"/>
                </a:lnTo>
                <a:lnTo>
                  <a:pt x="423" y="767"/>
                </a:lnTo>
                <a:lnTo>
                  <a:pt x="461" y="744"/>
                </a:lnTo>
                <a:lnTo>
                  <a:pt x="505" y="715"/>
                </a:lnTo>
                <a:lnTo>
                  <a:pt x="550" y="672"/>
                </a:lnTo>
                <a:lnTo>
                  <a:pt x="620" y="585"/>
                </a:lnTo>
                <a:lnTo>
                  <a:pt x="669" y="508"/>
                </a:lnTo>
                <a:lnTo>
                  <a:pt x="723" y="417"/>
                </a:lnTo>
                <a:lnTo>
                  <a:pt x="776" y="318"/>
                </a:lnTo>
                <a:lnTo>
                  <a:pt x="825" y="220"/>
                </a:lnTo>
                <a:lnTo>
                  <a:pt x="878" y="132"/>
                </a:lnTo>
                <a:lnTo>
                  <a:pt x="927" y="62"/>
                </a:lnTo>
                <a:lnTo>
                  <a:pt x="981" y="15"/>
                </a:lnTo>
                <a:lnTo>
                  <a:pt x="1034" y="0"/>
                </a:lnTo>
                <a:lnTo>
                  <a:pt x="1083" y="15"/>
                </a:lnTo>
                <a:lnTo>
                  <a:pt x="1136" y="62"/>
                </a:lnTo>
                <a:lnTo>
                  <a:pt x="1184" y="132"/>
                </a:lnTo>
                <a:lnTo>
                  <a:pt x="1238" y="220"/>
                </a:lnTo>
                <a:lnTo>
                  <a:pt x="1286" y="318"/>
                </a:lnTo>
                <a:lnTo>
                  <a:pt x="1285" y="820"/>
                </a:lnTo>
                <a:lnTo>
                  <a:pt x="1347" y="820"/>
                </a:lnTo>
                <a:lnTo>
                  <a:pt x="1405" y="820"/>
                </a:lnTo>
                <a:lnTo>
                  <a:pt x="1447" y="820"/>
                </a:lnTo>
                <a:lnTo>
                  <a:pt x="1485" y="820"/>
                </a:lnTo>
                <a:lnTo>
                  <a:pt x="1541" y="819"/>
                </a:lnTo>
                <a:lnTo>
                  <a:pt x="1606" y="819"/>
                </a:lnTo>
                <a:lnTo>
                  <a:pt x="1697" y="820"/>
                </a:lnTo>
                <a:lnTo>
                  <a:pt x="1751" y="818"/>
                </a:lnTo>
                <a:lnTo>
                  <a:pt x="1803" y="818"/>
                </a:lnTo>
                <a:lnTo>
                  <a:pt x="1854" y="821"/>
                </a:lnTo>
                <a:lnTo>
                  <a:pt x="1898" y="821"/>
                </a:lnTo>
                <a:lnTo>
                  <a:pt x="1966" y="823"/>
                </a:lnTo>
                <a:lnTo>
                  <a:pt x="2012" y="822"/>
                </a:lnTo>
                <a:lnTo>
                  <a:pt x="2064" y="820"/>
                </a:lnTo>
              </a:path>
            </a:pathLst>
          </a:custGeom>
          <a:solidFill>
            <a:schemeClr val="bg1"/>
          </a:solidFill>
          <a:ln w="25400" cap="rnd" cmpd="sng">
            <a:solidFill>
              <a:srgbClr val="990000"/>
            </a:solidFill>
            <a:prstDash val="solid"/>
            <a:round/>
            <a:headEnd type="none" w="sm" len="sm"/>
            <a:tailEnd type="none" w="sm" len="sm"/>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grpSp>
        <p:nvGrpSpPr>
          <p:cNvPr id="44039" name="Group 8"/>
          <p:cNvGrpSpPr>
            <a:grpSpLocks/>
          </p:cNvGrpSpPr>
          <p:nvPr/>
        </p:nvGrpSpPr>
        <p:grpSpPr bwMode="auto">
          <a:xfrm>
            <a:off x="3516313" y="6319839"/>
            <a:ext cx="3804820" cy="312737"/>
            <a:chOff x="1612" y="2612"/>
            <a:chExt cx="2488" cy="216"/>
          </a:xfrm>
        </p:grpSpPr>
        <p:sp>
          <p:nvSpPr>
            <p:cNvPr id="94217" name="Line 9"/>
            <p:cNvSpPr>
              <a:spLocks noChangeShapeType="1"/>
            </p:cNvSpPr>
            <p:nvPr/>
          </p:nvSpPr>
          <p:spPr bwMode="auto">
            <a:xfrm>
              <a:off x="1688" y="2616"/>
              <a:ext cx="2080" cy="0"/>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18" name="Line 10"/>
            <p:cNvSpPr>
              <a:spLocks noChangeShapeType="1"/>
            </p:cNvSpPr>
            <p:nvPr/>
          </p:nvSpPr>
          <p:spPr bwMode="auto">
            <a:xfrm>
              <a:off x="2717" y="2614"/>
              <a:ext cx="1"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19" name="Line 11"/>
            <p:cNvSpPr>
              <a:spLocks noChangeShapeType="1"/>
            </p:cNvSpPr>
            <p:nvPr/>
          </p:nvSpPr>
          <p:spPr bwMode="auto">
            <a:xfrm>
              <a:off x="2964"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0" name="Line 12"/>
            <p:cNvSpPr>
              <a:spLocks noChangeShapeType="1"/>
            </p:cNvSpPr>
            <p:nvPr/>
          </p:nvSpPr>
          <p:spPr bwMode="auto">
            <a:xfrm>
              <a:off x="3212" y="2616"/>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1" name="Line 13"/>
            <p:cNvSpPr>
              <a:spLocks noChangeShapeType="1"/>
            </p:cNvSpPr>
            <p:nvPr/>
          </p:nvSpPr>
          <p:spPr bwMode="auto">
            <a:xfrm>
              <a:off x="3460" y="2620"/>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2" name="Line 14"/>
            <p:cNvSpPr>
              <a:spLocks noChangeShapeType="1"/>
            </p:cNvSpPr>
            <p:nvPr/>
          </p:nvSpPr>
          <p:spPr bwMode="auto">
            <a:xfrm>
              <a:off x="3708" y="2620"/>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3" name="Line 15"/>
            <p:cNvSpPr>
              <a:spLocks noChangeShapeType="1"/>
            </p:cNvSpPr>
            <p:nvPr/>
          </p:nvSpPr>
          <p:spPr bwMode="auto">
            <a:xfrm>
              <a:off x="1724" y="2612"/>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4" name="Line 16"/>
            <p:cNvSpPr>
              <a:spLocks noChangeShapeType="1"/>
            </p:cNvSpPr>
            <p:nvPr/>
          </p:nvSpPr>
          <p:spPr bwMode="auto">
            <a:xfrm>
              <a:off x="1972" y="2612"/>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5" name="Line 17"/>
            <p:cNvSpPr>
              <a:spLocks noChangeShapeType="1"/>
            </p:cNvSpPr>
            <p:nvPr/>
          </p:nvSpPr>
          <p:spPr bwMode="auto">
            <a:xfrm>
              <a:off x="2220"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6" name="Line 18"/>
            <p:cNvSpPr>
              <a:spLocks noChangeShapeType="1"/>
            </p:cNvSpPr>
            <p:nvPr/>
          </p:nvSpPr>
          <p:spPr bwMode="auto">
            <a:xfrm>
              <a:off x="2468" y="2617"/>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27" name="Text Box 19"/>
            <p:cNvSpPr txBox="1">
              <a:spLocks noChangeArrowheads="1"/>
            </p:cNvSpPr>
            <p:nvPr/>
          </p:nvSpPr>
          <p:spPr bwMode="auto">
            <a:xfrm>
              <a:off x="1612" y="2637"/>
              <a:ext cx="2488" cy="19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0" hangingPunct="0">
                <a:defRPr/>
              </a:pPr>
              <a:r>
                <a:rPr lang="en-GB" sz="1200"/>
                <a:t>-4      -3      -2      -1       0       1        2       3       4 </a:t>
              </a:r>
            </a:p>
          </p:txBody>
        </p:sp>
      </p:grpSp>
      <p:grpSp>
        <p:nvGrpSpPr>
          <p:cNvPr id="44040" name="Group 20"/>
          <p:cNvGrpSpPr>
            <a:grpSpLocks/>
          </p:cNvGrpSpPr>
          <p:nvPr/>
        </p:nvGrpSpPr>
        <p:grpSpPr bwMode="auto">
          <a:xfrm>
            <a:off x="2759075" y="4816474"/>
            <a:ext cx="3804688" cy="312456"/>
            <a:chOff x="1612" y="2612"/>
            <a:chExt cx="2489" cy="216"/>
          </a:xfrm>
        </p:grpSpPr>
        <p:sp>
          <p:nvSpPr>
            <p:cNvPr id="94229" name="Line 21"/>
            <p:cNvSpPr>
              <a:spLocks noChangeShapeType="1"/>
            </p:cNvSpPr>
            <p:nvPr/>
          </p:nvSpPr>
          <p:spPr bwMode="auto">
            <a:xfrm>
              <a:off x="1688" y="2616"/>
              <a:ext cx="2080" cy="0"/>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0" name="Line 22"/>
            <p:cNvSpPr>
              <a:spLocks noChangeShapeType="1"/>
            </p:cNvSpPr>
            <p:nvPr/>
          </p:nvSpPr>
          <p:spPr bwMode="auto">
            <a:xfrm>
              <a:off x="2716"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1" name="Line 23"/>
            <p:cNvSpPr>
              <a:spLocks noChangeShapeType="1"/>
            </p:cNvSpPr>
            <p:nvPr/>
          </p:nvSpPr>
          <p:spPr bwMode="auto">
            <a:xfrm>
              <a:off x="2964"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2" name="Line 24"/>
            <p:cNvSpPr>
              <a:spLocks noChangeShapeType="1"/>
            </p:cNvSpPr>
            <p:nvPr/>
          </p:nvSpPr>
          <p:spPr bwMode="auto">
            <a:xfrm>
              <a:off x="3212" y="2616"/>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3" name="Line 25"/>
            <p:cNvSpPr>
              <a:spLocks noChangeShapeType="1"/>
            </p:cNvSpPr>
            <p:nvPr/>
          </p:nvSpPr>
          <p:spPr bwMode="auto">
            <a:xfrm>
              <a:off x="3460" y="2620"/>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4" name="Line 26"/>
            <p:cNvSpPr>
              <a:spLocks noChangeShapeType="1"/>
            </p:cNvSpPr>
            <p:nvPr/>
          </p:nvSpPr>
          <p:spPr bwMode="auto">
            <a:xfrm>
              <a:off x="3708" y="2620"/>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5" name="Line 27"/>
            <p:cNvSpPr>
              <a:spLocks noChangeShapeType="1"/>
            </p:cNvSpPr>
            <p:nvPr/>
          </p:nvSpPr>
          <p:spPr bwMode="auto">
            <a:xfrm>
              <a:off x="1724" y="2612"/>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6" name="Line 28"/>
            <p:cNvSpPr>
              <a:spLocks noChangeShapeType="1"/>
            </p:cNvSpPr>
            <p:nvPr/>
          </p:nvSpPr>
          <p:spPr bwMode="auto">
            <a:xfrm>
              <a:off x="1972" y="2612"/>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7" name="Line 29"/>
            <p:cNvSpPr>
              <a:spLocks noChangeShapeType="1"/>
            </p:cNvSpPr>
            <p:nvPr/>
          </p:nvSpPr>
          <p:spPr bwMode="auto">
            <a:xfrm>
              <a:off x="2220"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8" name="Line 30"/>
            <p:cNvSpPr>
              <a:spLocks noChangeShapeType="1"/>
            </p:cNvSpPr>
            <p:nvPr/>
          </p:nvSpPr>
          <p:spPr bwMode="auto">
            <a:xfrm>
              <a:off x="2468" y="2617"/>
              <a:ext cx="2" cy="45"/>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39" name="Text Box 31"/>
            <p:cNvSpPr txBox="1">
              <a:spLocks noChangeArrowheads="1"/>
            </p:cNvSpPr>
            <p:nvPr/>
          </p:nvSpPr>
          <p:spPr bwMode="auto">
            <a:xfrm>
              <a:off x="1612" y="2637"/>
              <a:ext cx="2489" cy="19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0" hangingPunct="0">
                <a:defRPr/>
              </a:pPr>
              <a:r>
                <a:rPr lang="en-GB" sz="1200"/>
                <a:t>-4      -3      -2      -1       0       1        2       3       4 </a:t>
              </a:r>
            </a:p>
          </p:txBody>
        </p:sp>
      </p:grpSp>
      <p:sp>
        <p:nvSpPr>
          <p:cNvPr id="94240" name="Text Box 32"/>
          <p:cNvSpPr txBox="1">
            <a:spLocks noChangeArrowheads="1"/>
          </p:cNvSpPr>
          <p:nvPr/>
        </p:nvSpPr>
        <p:spPr bwMode="auto">
          <a:xfrm>
            <a:off x="5014048" y="3754438"/>
            <a:ext cx="3960957"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a:t>Area = 0.5  probability = 0.5 or 50%</a:t>
            </a:r>
          </a:p>
        </p:txBody>
      </p:sp>
      <p:sp>
        <p:nvSpPr>
          <p:cNvPr id="94241" name="Text Box 33"/>
          <p:cNvSpPr txBox="1">
            <a:spLocks noChangeArrowheads="1"/>
          </p:cNvSpPr>
          <p:nvPr/>
        </p:nvSpPr>
        <p:spPr bwMode="auto">
          <a:xfrm>
            <a:off x="5732609" y="5329238"/>
            <a:ext cx="4736811"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a:t>Area = 0.159   probability =  0.159 or15.9%</a:t>
            </a:r>
          </a:p>
        </p:txBody>
      </p:sp>
      <p:sp>
        <p:nvSpPr>
          <p:cNvPr id="94242" name="Freeform 34"/>
          <p:cNvSpPr>
            <a:spLocks/>
          </p:cNvSpPr>
          <p:nvPr/>
        </p:nvSpPr>
        <p:spPr bwMode="auto">
          <a:xfrm>
            <a:off x="2130426" y="2058988"/>
            <a:ext cx="3148013" cy="117475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solidFill>
            <a:srgbClr val="990000"/>
          </a:solidFill>
          <a:ln w="25400" cap="rnd" cmpd="sng">
            <a:solidFill>
              <a:srgbClr val="990000"/>
            </a:solidFill>
            <a:prstDash val="solid"/>
            <a:round/>
            <a:headEnd type="none" w="sm" len="sm"/>
            <a:tailEnd type="none" w="sm" len="sm"/>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grpSp>
        <p:nvGrpSpPr>
          <p:cNvPr id="44044" name="Group 35"/>
          <p:cNvGrpSpPr>
            <a:grpSpLocks/>
          </p:cNvGrpSpPr>
          <p:nvPr/>
        </p:nvGrpSpPr>
        <p:grpSpPr bwMode="auto">
          <a:xfrm>
            <a:off x="2000250" y="3232157"/>
            <a:ext cx="3804820" cy="312591"/>
            <a:chOff x="1612" y="2612"/>
            <a:chExt cx="2488" cy="217"/>
          </a:xfrm>
        </p:grpSpPr>
        <p:sp>
          <p:nvSpPr>
            <p:cNvPr id="94244" name="Line 36"/>
            <p:cNvSpPr>
              <a:spLocks noChangeShapeType="1"/>
            </p:cNvSpPr>
            <p:nvPr/>
          </p:nvSpPr>
          <p:spPr bwMode="auto">
            <a:xfrm>
              <a:off x="1688" y="2616"/>
              <a:ext cx="2080" cy="0"/>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45" name="Line 37"/>
            <p:cNvSpPr>
              <a:spLocks noChangeShapeType="1"/>
            </p:cNvSpPr>
            <p:nvPr/>
          </p:nvSpPr>
          <p:spPr bwMode="auto">
            <a:xfrm>
              <a:off x="2717" y="2614"/>
              <a:ext cx="1"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46" name="Line 38"/>
            <p:cNvSpPr>
              <a:spLocks noChangeShapeType="1"/>
            </p:cNvSpPr>
            <p:nvPr/>
          </p:nvSpPr>
          <p:spPr bwMode="auto">
            <a:xfrm>
              <a:off x="2964"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47" name="Line 39"/>
            <p:cNvSpPr>
              <a:spLocks noChangeShapeType="1"/>
            </p:cNvSpPr>
            <p:nvPr/>
          </p:nvSpPr>
          <p:spPr bwMode="auto">
            <a:xfrm>
              <a:off x="3212" y="2616"/>
              <a:ext cx="2" cy="44"/>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48" name="Line 40"/>
            <p:cNvSpPr>
              <a:spLocks noChangeShapeType="1"/>
            </p:cNvSpPr>
            <p:nvPr/>
          </p:nvSpPr>
          <p:spPr bwMode="auto">
            <a:xfrm>
              <a:off x="3460" y="2620"/>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49" name="Line 41"/>
            <p:cNvSpPr>
              <a:spLocks noChangeShapeType="1"/>
            </p:cNvSpPr>
            <p:nvPr/>
          </p:nvSpPr>
          <p:spPr bwMode="auto">
            <a:xfrm>
              <a:off x="3708" y="2620"/>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50" name="Line 42"/>
            <p:cNvSpPr>
              <a:spLocks noChangeShapeType="1"/>
            </p:cNvSpPr>
            <p:nvPr/>
          </p:nvSpPr>
          <p:spPr bwMode="auto">
            <a:xfrm>
              <a:off x="1724" y="2612"/>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51" name="Line 43"/>
            <p:cNvSpPr>
              <a:spLocks noChangeShapeType="1"/>
            </p:cNvSpPr>
            <p:nvPr/>
          </p:nvSpPr>
          <p:spPr bwMode="auto">
            <a:xfrm>
              <a:off x="1972" y="2612"/>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52" name="Line 44"/>
            <p:cNvSpPr>
              <a:spLocks noChangeShapeType="1"/>
            </p:cNvSpPr>
            <p:nvPr/>
          </p:nvSpPr>
          <p:spPr bwMode="auto">
            <a:xfrm>
              <a:off x="2220" y="2614"/>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53" name="Line 45"/>
            <p:cNvSpPr>
              <a:spLocks noChangeShapeType="1"/>
            </p:cNvSpPr>
            <p:nvPr/>
          </p:nvSpPr>
          <p:spPr bwMode="auto">
            <a:xfrm>
              <a:off x="2468" y="2618"/>
              <a:ext cx="2" cy="46"/>
            </a:xfrm>
            <a:prstGeom prst="line">
              <a:avLst/>
            </a:prstGeom>
            <a:noFill/>
            <a:ln w="12700">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4254" name="Text Box 46"/>
            <p:cNvSpPr txBox="1">
              <a:spLocks noChangeArrowheads="1"/>
            </p:cNvSpPr>
            <p:nvPr/>
          </p:nvSpPr>
          <p:spPr bwMode="auto">
            <a:xfrm>
              <a:off x="1612" y="2637"/>
              <a:ext cx="2488" cy="19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0" hangingPunct="0">
                <a:defRPr/>
              </a:pPr>
              <a:r>
                <a:rPr lang="en-GB" sz="1200"/>
                <a:t>-4      -3      -2      -1       0       1        2       3       4 </a:t>
              </a:r>
            </a:p>
          </p:txBody>
        </p:sp>
      </p:grpSp>
      <p:sp>
        <p:nvSpPr>
          <p:cNvPr id="94255" name="Text Box 47"/>
          <p:cNvSpPr txBox="1">
            <a:spLocks noChangeArrowheads="1"/>
          </p:cNvSpPr>
          <p:nvPr/>
        </p:nvSpPr>
        <p:spPr bwMode="auto">
          <a:xfrm>
            <a:off x="4095066" y="2217738"/>
            <a:ext cx="4087594"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a:t>Area = 1.0  probability = 1.0 or 100%</a:t>
            </a:r>
          </a:p>
        </p:txBody>
      </p:sp>
    </p:spTree>
    <p:extLst>
      <p:ext uri="{BB962C8B-B14F-4D97-AF65-F5344CB8AC3E}">
        <p14:creationId xmlns:p14="http://schemas.microsoft.com/office/powerpoint/2010/main" val="1971279210"/>
      </p:ext>
    </p:extLst>
  </p:cSld>
  <p:clrMapOvr>
    <a:masterClrMapping/>
  </p:clrMapOvr>
  <p:transition/>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171863" y="-582393"/>
            <a:ext cx="10058400" cy="1450757"/>
          </a:xfrm>
        </p:spPr>
        <p:txBody>
          <a:bodyPr>
            <a:normAutofit/>
          </a:bodyPr>
          <a:lstStyle/>
          <a:p>
            <a:r>
              <a:rPr lang="en-GB" dirty="0"/>
              <a:t>Area, Probability &amp; Standard Deviation</a:t>
            </a:r>
          </a:p>
        </p:txBody>
      </p:sp>
      <p:sp>
        <p:nvSpPr>
          <p:cNvPr id="95235" name="Line 3"/>
          <p:cNvSpPr>
            <a:spLocks noChangeShapeType="1"/>
          </p:cNvSpPr>
          <p:nvPr/>
        </p:nvSpPr>
        <p:spPr bwMode="auto">
          <a:xfrm>
            <a:off x="6032500" y="1473200"/>
            <a:ext cx="0" cy="3365500"/>
          </a:xfrm>
          <a:prstGeom prst="line">
            <a:avLst/>
          </a:prstGeom>
          <a:noFill/>
          <a:ln w="12700" cap="sq">
            <a:solidFill>
              <a:schemeClr val="tx1"/>
            </a:solidFill>
            <a:round/>
            <a:headEnd type="none" w="sm" len="sm"/>
            <a:tailEnd type="none" w="sm" len="sm"/>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36" name="Text Box 4"/>
          <p:cNvSpPr txBox="1">
            <a:spLocks noChangeArrowheads="1"/>
          </p:cNvSpPr>
          <p:nvPr/>
        </p:nvSpPr>
        <p:spPr bwMode="auto">
          <a:xfrm>
            <a:off x="5521326" y="4973638"/>
            <a:ext cx="950913" cy="36671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a:t>Mean </a:t>
            </a:r>
            <a:r>
              <a:rPr lang="en-GB">
                <a:sym typeface="Symbol" charset="0"/>
              </a:rPr>
              <a:t></a:t>
            </a:r>
            <a:endParaRPr lang="en-GB" sz="1400"/>
          </a:p>
        </p:txBody>
      </p:sp>
      <p:sp>
        <p:nvSpPr>
          <p:cNvPr id="95237" name="Freeform 5"/>
          <p:cNvSpPr>
            <a:spLocks/>
          </p:cNvSpPr>
          <p:nvPr/>
        </p:nvSpPr>
        <p:spPr bwMode="auto">
          <a:xfrm>
            <a:off x="2962276" y="1906588"/>
            <a:ext cx="6176963" cy="2533650"/>
          </a:xfrm>
          <a:custGeom>
            <a:avLst/>
            <a:gdLst>
              <a:gd name="T0" fmla="*/ 0 w 2195"/>
              <a:gd name="T1" fmla="*/ 1152 h 1153"/>
              <a:gd name="T2" fmla="*/ 58 w 2195"/>
              <a:gd name="T3" fmla="*/ 1152 h 1153"/>
              <a:gd name="T4" fmla="*/ 109 w 2195"/>
              <a:gd name="T5" fmla="*/ 1152 h 1153"/>
              <a:gd name="T6" fmla="*/ 167 w 2195"/>
              <a:gd name="T7" fmla="*/ 1147 h 1153"/>
              <a:gd name="T8" fmla="*/ 218 w 2195"/>
              <a:gd name="T9" fmla="*/ 1147 h 1153"/>
              <a:gd name="T10" fmla="*/ 275 w 2195"/>
              <a:gd name="T11" fmla="*/ 1142 h 1153"/>
              <a:gd name="T12" fmla="*/ 327 w 2195"/>
              <a:gd name="T13" fmla="*/ 1132 h 1153"/>
              <a:gd name="T14" fmla="*/ 384 w 2195"/>
              <a:gd name="T15" fmla="*/ 1111 h 1153"/>
              <a:gd name="T16" fmla="*/ 442 w 2195"/>
              <a:gd name="T17" fmla="*/ 1090 h 1153"/>
              <a:gd name="T18" fmla="*/ 493 w 2195"/>
              <a:gd name="T19" fmla="*/ 1049 h 1153"/>
              <a:gd name="T20" fmla="*/ 550 w 2195"/>
              <a:gd name="T21" fmla="*/ 997 h 1153"/>
              <a:gd name="T22" fmla="*/ 602 w 2195"/>
              <a:gd name="T23" fmla="*/ 924 h 1153"/>
              <a:gd name="T24" fmla="*/ 659 w 2195"/>
              <a:gd name="T25" fmla="*/ 831 h 1153"/>
              <a:gd name="T26" fmla="*/ 711 w 2195"/>
              <a:gd name="T27" fmla="*/ 722 h 1153"/>
              <a:gd name="T28" fmla="*/ 768 w 2195"/>
              <a:gd name="T29" fmla="*/ 592 h 1153"/>
              <a:gd name="T30" fmla="*/ 825 w 2195"/>
              <a:gd name="T31" fmla="*/ 452 h 1153"/>
              <a:gd name="T32" fmla="*/ 877 w 2195"/>
              <a:gd name="T33" fmla="*/ 312 h 1153"/>
              <a:gd name="T34" fmla="*/ 934 w 2195"/>
              <a:gd name="T35" fmla="*/ 187 h 1153"/>
              <a:gd name="T36" fmla="*/ 986 w 2195"/>
              <a:gd name="T37" fmla="*/ 88 h 1153"/>
              <a:gd name="T38" fmla="*/ 1043 w 2195"/>
              <a:gd name="T39" fmla="*/ 21 h 1153"/>
              <a:gd name="T40" fmla="*/ 1100 w 2195"/>
              <a:gd name="T41" fmla="*/ 0 h 1153"/>
              <a:gd name="T42" fmla="*/ 1152 w 2195"/>
              <a:gd name="T43" fmla="*/ 21 h 1153"/>
              <a:gd name="T44" fmla="*/ 1209 w 2195"/>
              <a:gd name="T45" fmla="*/ 88 h 1153"/>
              <a:gd name="T46" fmla="*/ 1261 w 2195"/>
              <a:gd name="T47" fmla="*/ 187 h 1153"/>
              <a:gd name="T48" fmla="*/ 1318 w 2195"/>
              <a:gd name="T49" fmla="*/ 312 h 1153"/>
              <a:gd name="T50" fmla="*/ 1369 w 2195"/>
              <a:gd name="T51" fmla="*/ 452 h 1153"/>
              <a:gd name="T52" fmla="*/ 1427 w 2195"/>
              <a:gd name="T53" fmla="*/ 592 h 1153"/>
              <a:gd name="T54" fmla="*/ 1484 w 2195"/>
              <a:gd name="T55" fmla="*/ 722 h 1153"/>
              <a:gd name="T56" fmla="*/ 1536 w 2195"/>
              <a:gd name="T57" fmla="*/ 831 h 1153"/>
              <a:gd name="T58" fmla="*/ 1593 w 2195"/>
              <a:gd name="T59" fmla="*/ 924 h 1153"/>
              <a:gd name="T60" fmla="*/ 1644 w 2195"/>
              <a:gd name="T61" fmla="*/ 997 h 1153"/>
              <a:gd name="T62" fmla="*/ 1702 w 2195"/>
              <a:gd name="T63" fmla="*/ 1049 h 1153"/>
              <a:gd name="T64" fmla="*/ 1753 w 2195"/>
              <a:gd name="T65" fmla="*/ 1090 h 1153"/>
              <a:gd name="T66" fmla="*/ 1811 w 2195"/>
              <a:gd name="T67" fmla="*/ 1111 h 1153"/>
              <a:gd name="T68" fmla="*/ 1868 w 2195"/>
              <a:gd name="T69" fmla="*/ 1132 h 1153"/>
              <a:gd name="T70" fmla="*/ 1919 w 2195"/>
              <a:gd name="T71" fmla="*/ 1142 h 1153"/>
              <a:gd name="T72" fmla="*/ 1977 w 2195"/>
              <a:gd name="T73" fmla="*/ 1147 h 1153"/>
              <a:gd name="T74" fmla="*/ 2028 w 2195"/>
              <a:gd name="T75" fmla="*/ 1147 h 1153"/>
              <a:gd name="T76" fmla="*/ 2085 w 2195"/>
              <a:gd name="T77" fmla="*/ 1152 h 1153"/>
              <a:gd name="T78" fmla="*/ 2137 w 2195"/>
              <a:gd name="T79" fmla="*/ 1152 h 1153"/>
              <a:gd name="T80" fmla="*/ 2194 w 2195"/>
              <a:gd name="T81" fmla="*/ 1152 h 1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195" h="1153">
                <a:moveTo>
                  <a:pt x="0" y="1152"/>
                </a:moveTo>
                <a:lnTo>
                  <a:pt x="58" y="1152"/>
                </a:lnTo>
                <a:lnTo>
                  <a:pt x="109" y="1152"/>
                </a:lnTo>
                <a:lnTo>
                  <a:pt x="167" y="1147"/>
                </a:lnTo>
                <a:lnTo>
                  <a:pt x="218" y="1147"/>
                </a:lnTo>
                <a:lnTo>
                  <a:pt x="275" y="1142"/>
                </a:lnTo>
                <a:lnTo>
                  <a:pt x="327" y="1132"/>
                </a:lnTo>
                <a:lnTo>
                  <a:pt x="384" y="1111"/>
                </a:lnTo>
                <a:lnTo>
                  <a:pt x="442" y="1090"/>
                </a:lnTo>
                <a:lnTo>
                  <a:pt x="493" y="1049"/>
                </a:lnTo>
                <a:lnTo>
                  <a:pt x="550" y="997"/>
                </a:lnTo>
                <a:lnTo>
                  <a:pt x="602" y="924"/>
                </a:lnTo>
                <a:lnTo>
                  <a:pt x="659" y="831"/>
                </a:lnTo>
                <a:lnTo>
                  <a:pt x="711" y="722"/>
                </a:lnTo>
                <a:lnTo>
                  <a:pt x="768" y="592"/>
                </a:lnTo>
                <a:lnTo>
                  <a:pt x="825" y="452"/>
                </a:lnTo>
                <a:lnTo>
                  <a:pt x="877" y="312"/>
                </a:lnTo>
                <a:lnTo>
                  <a:pt x="934" y="187"/>
                </a:lnTo>
                <a:lnTo>
                  <a:pt x="986" y="88"/>
                </a:lnTo>
                <a:lnTo>
                  <a:pt x="1043" y="21"/>
                </a:lnTo>
                <a:lnTo>
                  <a:pt x="1100" y="0"/>
                </a:lnTo>
                <a:lnTo>
                  <a:pt x="1152" y="21"/>
                </a:lnTo>
                <a:lnTo>
                  <a:pt x="1209" y="88"/>
                </a:lnTo>
                <a:lnTo>
                  <a:pt x="1261" y="187"/>
                </a:lnTo>
                <a:lnTo>
                  <a:pt x="1318" y="312"/>
                </a:lnTo>
                <a:lnTo>
                  <a:pt x="1369" y="452"/>
                </a:lnTo>
                <a:lnTo>
                  <a:pt x="1427" y="592"/>
                </a:lnTo>
                <a:lnTo>
                  <a:pt x="1484" y="722"/>
                </a:lnTo>
                <a:lnTo>
                  <a:pt x="1536" y="831"/>
                </a:lnTo>
                <a:lnTo>
                  <a:pt x="1593" y="924"/>
                </a:lnTo>
                <a:lnTo>
                  <a:pt x="1644" y="997"/>
                </a:lnTo>
                <a:lnTo>
                  <a:pt x="1702" y="1049"/>
                </a:lnTo>
                <a:lnTo>
                  <a:pt x="1753" y="1090"/>
                </a:lnTo>
                <a:lnTo>
                  <a:pt x="1811" y="1111"/>
                </a:lnTo>
                <a:lnTo>
                  <a:pt x="1868" y="1132"/>
                </a:lnTo>
                <a:lnTo>
                  <a:pt x="1919" y="1142"/>
                </a:lnTo>
                <a:lnTo>
                  <a:pt x="1977" y="1147"/>
                </a:lnTo>
                <a:lnTo>
                  <a:pt x="2028" y="1147"/>
                </a:lnTo>
                <a:lnTo>
                  <a:pt x="2085" y="1152"/>
                </a:lnTo>
                <a:lnTo>
                  <a:pt x="2137" y="1152"/>
                </a:lnTo>
                <a:lnTo>
                  <a:pt x="2194" y="1152"/>
                </a:lnTo>
              </a:path>
            </a:pathLst>
          </a:custGeom>
          <a:noFill/>
          <a:ln w="25400" cap="rnd" cmpd="sng">
            <a:solidFill>
              <a:srgbClr val="FF0000"/>
            </a:solidFill>
            <a:prstDash val="solid"/>
            <a:round/>
            <a:headEnd type="none" w="sm" len="sm"/>
            <a:tailEnd type="none" w="sm" len="sm"/>
          </a:ln>
          <a:effectLst/>
          <a:extLst>
            <a:ext uri="{909E8E84-426E-40dd-AFC4-6F175D3DCCD1}">
              <a14:hiddenFill xmlns="" xmlns:a14="http://schemas.microsoft.com/office/drawing/2010/main">
                <a:solidFill>
                  <a:srgbClr val="FF0000"/>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a:p>
        </p:txBody>
      </p:sp>
      <p:sp>
        <p:nvSpPr>
          <p:cNvPr id="95238" name="Line 6"/>
          <p:cNvSpPr>
            <a:spLocks noChangeShapeType="1"/>
          </p:cNvSpPr>
          <p:nvPr/>
        </p:nvSpPr>
        <p:spPr bwMode="auto">
          <a:xfrm flipV="1">
            <a:off x="1905000" y="4445000"/>
            <a:ext cx="7886700" cy="0"/>
          </a:xfrm>
          <a:prstGeom prst="line">
            <a:avLst/>
          </a:prstGeom>
          <a:noFill/>
          <a:ln w="12700" cap="sq">
            <a:solidFill>
              <a:schemeClr val="tx1"/>
            </a:solidFill>
            <a:round/>
            <a:headEnd type="none" w="sm" len="sm"/>
            <a:tailEnd type="none" w="sm" len="sm"/>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0" name="Text Box 8"/>
          <p:cNvSpPr txBox="1">
            <a:spLocks noChangeArrowheads="1"/>
          </p:cNvSpPr>
          <p:nvPr/>
        </p:nvSpPr>
        <p:spPr bwMode="auto">
          <a:xfrm>
            <a:off x="5351718" y="4635500"/>
            <a:ext cx="570990" cy="4001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a:t>-1</a:t>
            </a:r>
            <a:r>
              <a:rPr lang="en-GB" sz="2000">
                <a:sym typeface="Symbol" charset="0"/>
              </a:rPr>
              <a:t></a:t>
            </a:r>
            <a:endParaRPr lang="en-GB" sz="1400"/>
          </a:p>
        </p:txBody>
      </p:sp>
      <p:sp>
        <p:nvSpPr>
          <p:cNvPr id="95241" name="Line 9"/>
          <p:cNvSpPr>
            <a:spLocks noChangeShapeType="1"/>
          </p:cNvSpPr>
          <p:nvPr/>
        </p:nvSpPr>
        <p:spPr bwMode="auto">
          <a:xfrm>
            <a:off x="5549900" y="2146300"/>
            <a:ext cx="0" cy="24892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2" name="Text Box 10"/>
          <p:cNvSpPr txBox="1">
            <a:spLocks noChangeArrowheads="1"/>
          </p:cNvSpPr>
          <p:nvPr/>
        </p:nvSpPr>
        <p:spPr bwMode="auto">
          <a:xfrm rot="-5400000">
            <a:off x="5288120" y="2596634"/>
            <a:ext cx="985527"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34.13%</a:t>
            </a:r>
          </a:p>
        </p:txBody>
      </p:sp>
      <p:sp>
        <p:nvSpPr>
          <p:cNvPr id="95243" name="Text Box 11"/>
          <p:cNvSpPr txBox="1">
            <a:spLocks noChangeArrowheads="1"/>
          </p:cNvSpPr>
          <p:nvPr/>
        </p:nvSpPr>
        <p:spPr bwMode="auto">
          <a:xfrm rot="-5400000">
            <a:off x="5773895" y="2593459"/>
            <a:ext cx="985527"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34.13%</a:t>
            </a:r>
          </a:p>
        </p:txBody>
      </p:sp>
      <p:sp>
        <p:nvSpPr>
          <p:cNvPr id="95244" name="Line 12"/>
          <p:cNvSpPr>
            <a:spLocks noChangeShapeType="1"/>
          </p:cNvSpPr>
          <p:nvPr/>
        </p:nvSpPr>
        <p:spPr bwMode="auto">
          <a:xfrm>
            <a:off x="5080000" y="2146300"/>
            <a:ext cx="0" cy="24892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5" name="Line 13"/>
          <p:cNvSpPr>
            <a:spLocks noChangeShapeType="1"/>
          </p:cNvSpPr>
          <p:nvPr/>
        </p:nvSpPr>
        <p:spPr bwMode="auto">
          <a:xfrm>
            <a:off x="6959600" y="2146300"/>
            <a:ext cx="0" cy="24892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6" name="Line 14"/>
          <p:cNvSpPr>
            <a:spLocks noChangeShapeType="1"/>
          </p:cNvSpPr>
          <p:nvPr/>
        </p:nvSpPr>
        <p:spPr bwMode="auto">
          <a:xfrm>
            <a:off x="7467600" y="2146300"/>
            <a:ext cx="0" cy="24892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7" name="Line 15"/>
          <p:cNvSpPr>
            <a:spLocks noChangeShapeType="1"/>
          </p:cNvSpPr>
          <p:nvPr/>
        </p:nvSpPr>
        <p:spPr bwMode="auto">
          <a:xfrm>
            <a:off x="6489700" y="2146300"/>
            <a:ext cx="0" cy="24892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8" name="Line 16"/>
          <p:cNvSpPr>
            <a:spLocks noChangeShapeType="1"/>
          </p:cNvSpPr>
          <p:nvPr/>
        </p:nvSpPr>
        <p:spPr bwMode="auto">
          <a:xfrm>
            <a:off x="4584700" y="2146300"/>
            <a:ext cx="0" cy="24892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49" name="Text Box 17"/>
          <p:cNvSpPr txBox="1">
            <a:spLocks noChangeArrowheads="1"/>
          </p:cNvSpPr>
          <p:nvPr/>
        </p:nvSpPr>
        <p:spPr bwMode="auto">
          <a:xfrm>
            <a:off x="4831018" y="4635500"/>
            <a:ext cx="570990" cy="4001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a:t>-2</a:t>
            </a:r>
            <a:r>
              <a:rPr lang="en-GB" sz="2000">
                <a:sym typeface="Symbol" charset="0"/>
              </a:rPr>
              <a:t></a:t>
            </a:r>
            <a:endParaRPr lang="en-GB" sz="1400"/>
          </a:p>
        </p:txBody>
      </p:sp>
      <p:sp>
        <p:nvSpPr>
          <p:cNvPr id="95250" name="Text Box 18"/>
          <p:cNvSpPr txBox="1">
            <a:spLocks noChangeArrowheads="1"/>
          </p:cNvSpPr>
          <p:nvPr/>
        </p:nvSpPr>
        <p:spPr bwMode="auto">
          <a:xfrm>
            <a:off x="4259518" y="4635500"/>
            <a:ext cx="570990" cy="4001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a:t>-3</a:t>
            </a:r>
            <a:r>
              <a:rPr lang="en-GB" sz="2000">
                <a:sym typeface="Symbol" charset="0"/>
              </a:rPr>
              <a:t></a:t>
            </a:r>
            <a:endParaRPr lang="en-GB" sz="1400"/>
          </a:p>
        </p:txBody>
      </p:sp>
      <p:sp>
        <p:nvSpPr>
          <p:cNvPr id="95251" name="Text Box 19"/>
          <p:cNvSpPr txBox="1">
            <a:spLocks noChangeArrowheads="1"/>
          </p:cNvSpPr>
          <p:nvPr/>
        </p:nvSpPr>
        <p:spPr bwMode="auto">
          <a:xfrm>
            <a:off x="6235700" y="4635501"/>
            <a:ext cx="477838" cy="39687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a:t>1</a:t>
            </a:r>
            <a:r>
              <a:rPr lang="en-GB" sz="2000">
                <a:sym typeface="Symbol" charset="0"/>
              </a:rPr>
              <a:t></a:t>
            </a:r>
            <a:endParaRPr lang="en-GB" sz="1400"/>
          </a:p>
        </p:txBody>
      </p:sp>
      <p:sp>
        <p:nvSpPr>
          <p:cNvPr id="95252" name="Text Box 20"/>
          <p:cNvSpPr txBox="1">
            <a:spLocks noChangeArrowheads="1"/>
          </p:cNvSpPr>
          <p:nvPr/>
        </p:nvSpPr>
        <p:spPr bwMode="auto">
          <a:xfrm>
            <a:off x="6731000" y="4635501"/>
            <a:ext cx="477838" cy="39687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a:t>2</a:t>
            </a:r>
            <a:r>
              <a:rPr lang="en-GB" sz="2000">
                <a:sym typeface="Symbol" charset="0"/>
              </a:rPr>
              <a:t></a:t>
            </a:r>
            <a:endParaRPr lang="en-GB" sz="1400"/>
          </a:p>
        </p:txBody>
      </p:sp>
      <p:sp>
        <p:nvSpPr>
          <p:cNvPr id="95253" name="Text Box 21"/>
          <p:cNvSpPr txBox="1">
            <a:spLocks noChangeArrowheads="1"/>
          </p:cNvSpPr>
          <p:nvPr/>
        </p:nvSpPr>
        <p:spPr bwMode="auto">
          <a:xfrm>
            <a:off x="7289800" y="4635501"/>
            <a:ext cx="477838" cy="39687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defRPr/>
            </a:pPr>
            <a:r>
              <a:rPr lang="en-GB" sz="2000"/>
              <a:t>3</a:t>
            </a:r>
            <a:r>
              <a:rPr lang="en-GB" sz="2000">
                <a:sym typeface="Symbol" charset="0"/>
              </a:rPr>
              <a:t></a:t>
            </a:r>
            <a:endParaRPr lang="en-GB" sz="1400"/>
          </a:p>
        </p:txBody>
      </p:sp>
      <p:sp>
        <p:nvSpPr>
          <p:cNvPr id="95255" name="Text Box 23"/>
          <p:cNvSpPr txBox="1">
            <a:spLocks noChangeArrowheads="1"/>
          </p:cNvSpPr>
          <p:nvPr/>
        </p:nvSpPr>
        <p:spPr bwMode="auto">
          <a:xfrm rot="-5400000">
            <a:off x="6226798" y="3498334"/>
            <a:ext cx="987771"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13.59%</a:t>
            </a:r>
          </a:p>
        </p:txBody>
      </p:sp>
      <p:sp>
        <p:nvSpPr>
          <p:cNvPr id="95256" name="Text Box 24"/>
          <p:cNvSpPr txBox="1">
            <a:spLocks noChangeArrowheads="1"/>
          </p:cNvSpPr>
          <p:nvPr/>
        </p:nvSpPr>
        <p:spPr bwMode="auto">
          <a:xfrm rot="-5400000">
            <a:off x="4804398" y="3523734"/>
            <a:ext cx="987771"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13.59%</a:t>
            </a:r>
          </a:p>
        </p:txBody>
      </p:sp>
      <p:sp>
        <p:nvSpPr>
          <p:cNvPr id="95257" name="Text Box 25"/>
          <p:cNvSpPr txBox="1">
            <a:spLocks noChangeArrowheads="1"/>
          </p:cNvSpPr>
          <p:nvPr/>
        </p:nvSpPr>
        <p:spPr bwMode="auto">
          <a:xfrm rot="-5400000">
            <a:off x="6769540" y="3876159"/>
            <a:ext cx="861134"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2.14%</a:t>
            </a:r>
          </a:p>
        </p:txBody>
      </p:sp>
      <p:sp>
        <p:nvSpPr>
          <p:cNvPr id="95258" name="Text Box 26"/>
          <p:cNvSpPr txBox="1">
            <a:spLocks noChangeArrowheads="1"/>
          </p:cNvSpPr>
          <p:nvPr/>
        </p:nvSpPr>
        <p:spPr bwMode="auto">
          <a:xfrm rot="-5400000">
            <a:off x="4420040" y="3876159"/>
            <a:ext cx="861134"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2.14%</a:t>
            </a:r>
          </a:p>
        </p:txBody>
      </p:sp>
      <p:sp>
        <p:nvSpPr>
          <p:cNvPr id="95263" name="Line 31"/>
          <p:cNvSpPr>
            <a:spLocks noChangeShapeType="1"/>
          </p:cNvSpPr>
          <p:nvPr/>
        </p:nvSpPr>
        <p:spPr bwMode="auto">
          <a:xfrm>
            <a:off x="4572000" y="5283200"/>
            <a:ext cx="0" cy="8890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64" name="Line 32"/>
          <p:cNvSpPr>
            <a:spLocks noChangeShapeType="1"/>
          </p:cNvSpPr>
          <p:nvPr/>
        </p:nvSpPr>
        <p:spPr bwMode="auto">
          <a:xfrm>
            <a:off x="7467600" y="5270500"/>
            <a:ext cx="0" cy="889000"/>
          </a:xfrm>
          <a:prstGeom prst="line">
            <a:avLst/>
          </a:prstGeom>
          <a:noFill/>
          <a:ln w="12700" cap="rnd">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65" name="Line 33"/>
          <p:cNvSpPr>
            <a:spLocks noChangeShapeType="1"/>
          </p:cNvSpPr>
          <p:nvPr/>
        </p:nvSpPr>
        <p:spPr bwMode="auto">
          <a:xfrm flipV="1">
            <a:off x="4572000" y="5930900"/>
            <a:ext cx="2882900" cy="0"/>
          </a:xfrm>
          <a:prstGeom prst="line">
            <a:avLst/>
          </a:prstGeom>
          <a:noFill/>
          <a:ln w="12700" cap="rnd">
            <a:solidFill>
              <a:schemeClr val="tx1"/>
            </a:solidFill>
            <a:round/>
            <a:headEnd type="triangle" w="med" len="me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66" name="Text Box 34"/>
          <p:cNvSpPr txBox="1">
            <a:spLocks noChangeArrowheads="1"/>
          </p:cNvSpPr>
          <p:nvPr/>
        </p:nvSpPr>
        <p:spPr bwMode="auto">
          <a:xfrm>
            <a:off x="5056248" y="5290236"/>
            <a:ext cx="1996957" cy="64633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99.73% between </a:t>
            </a:r>
          </a:p>
          <a:p>
            <a:pPr algn="ctr" eaLnBrk="0" hangingPunct="0">
              <a:defRPr/>
            </a:pPr>
            <a:r>
              <a:rPr lang="en-GB"/>
              <a:t> -3</a:t>
            </a:r>
            <a:r>
              <a:rPr lang="en-GB">
                <a:sym typeface="Symbol" charset="0"/>
              </a:rPr>
              <a:t> and + </a:t>
            </a:r>
            <a:r>
              <a:rPr lang="en-GB"/>
              <a:t>3</a:t>
            </a:r>
            <a:r>
              <a:rPr lang="en-GB">
                <a:sym typeface="Symbol" charset="0"/>
              </a:rPr>
              <a:t> </a:t>
            </a:r>
          </a:p>
        </p:txBody>
      </p:sp>
      <p:sp>
        <p:nvSpPr>
          <p:cNvPr id="95267" name="Line 35"/>
          <p:cNvSpPr>
            <a:spLocks noChangeShapeType="1"/>
          </p:cNvSpPr>
          <p:nvPr/>
        </p:nvSpPr>
        <p:spPr bwMode="auto">
          <a:xfrm flipH="1">
            <a:off x="3479800" y="6083300"/>
            <a:ext cx="1092200" cy="0"/>
          </a:xfrm>
          <a:prstGeom prst="line">
            <a:avLst/>
          </a:prstGeom>
          <a:noFill/>
          <a:ln w="12700" cap="rnd">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68" name="Text Box 36"/>
          <p:cNvSpPr txBox="1">
            <a:spLocks noChangeArrowheads="1"/>
          </p:cNvSpPr>
          <p:nvPr/>
        </p:nvSpPr>
        <p:spPr bwMode="auto">
          <a:xfrm>
            <a:off x="2183623" y="5426861"/>
            <a:ext cx="2071657" cy="95410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rnd">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p>
            <a:pPr algn="ctr" eaLnBrk="0" hangingPunct="0">
              <a:defRPr/>
            </a:pPr>
            <a:r>
              <a:rPr lang="en-GB"/>
              <a:t>0.27% lies outside</a:t>
            </a:r>
          </a:p>
          <a:p>
            <a:pPr algn="ctr" eaLnBrk="0" hangingPunct="0">
              <a:defRPr/>
            </a:pPr>
            <a:r>
              <a:rPr lang="en-GB"/>
              <a:t> -3</a:t>
            </a:r>
            <a:r>
              <a:rPr lang="en-GB">
                <a:sym typeface="Symbol" charset="0"/>
              </a:rPr>
              <a:t> and + </a:t>
            </a:r>
            <a:r>
              <a:rPr lang="en-GB"/>
              <a:t>3</a:t>
            </a:r>
            <a:r>
              <a:rPr lang="en-GB">
                <a:sym typeface="Symbol" charset="0"/>
              </a:rPr>
              <a:t> </a:t>
            </a:r>
            <a:endParaRPr lang="en-GB" sz="2000" b="1"/>
          </a:p>
          <a:p>
            <a:pPr algn="ctr" eaLnBrk="0" hangingPunct="0">
              <a:defRPr/>
            </a:pPr>
            <a:endParaRPr lang="en-GB" sz="2000" b="1"/>
          </a:p>
        </p:txBody>
      </p:sp>
      <p:sp>
        <p:nvSpPr>
          <p:cNvPr id="95269" name="Line 37"/>
          <p:cNvSpPr>
            <a:spLocks noChangeShapeType="1"/>
          </p:cNvSpPr>
          <p:nvPr/>
        </p:nvSpPr>
        <p:spPr bwMode="auto">
          <a:xfrm>
            <a:off x="7467600" y="6070600"/>
            <a:ext cx="1117600" cy="0"/>
          </a:xfrm>
          <a:prstGeom prst="line">
            <a:avLst/>
          </a:prstGeom>
          <a:noFill/>
          <a:ln w="12700" cap="rnd">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a:p>
        </p:txBody>
      </p:sp>
      <p:sp>
        <p:nvSpPr>
          <p:cNvPr id="95271" name="AutoShape 39"/>
          <p:cNvSpPr>
            <a:spLocks noChangeArrowheads="1"/>
          </p:cNvSpPr>
          <p:nvPr/>
        </p:nvSpPr>
        <p:spPr bwMode="gray">
          <a:xfrm>
            <a:off x="1739900" y="1382400"/>
            <a:ext cx="2755900" cy="1797120"/>
          </a:xfrm>
          <a:prstGeom prst="wedgeRoundRectCallout">
            <a:avLst>
              <a:gd name="adj1" fmla="val 76324"/>
              <a:gd name="adj2" fmla="val 43306"/>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defRPr/>
            </a:pPr>
            <a:r>
              <a:rPr lang="en-GB" dirty="0">
                <a:solidFill>
                  <a:srgbClr val="000000"/>
                </a:solidFill>
              </a:rPr>
              <a:t>The area under the</a:t>
            </a:r>
          </a:p>
          <a:p>
            <a:pPr algn="ctr">
              <a:defRPr/>
            </a:pPr>
            <a:r>
              <a:rPr lang="en-GB" dirty="0">
                <a:solidFill>
                  <a:srgbClr val="000000"/>
                </a:solidFill>
              </a:rPr>
              <a:t>Normal distribution</a:t>
            </a:r>
          </a:p>
          <a:p>
            <a:pPr algn="ctr">
              <a:defRPr/>
            </a:pPr>
            <a:r>
              <a:rPr lang="en-GB" dirty="0">
                <a:solidFill>
                  <a:srgbClr val="000000"/>
                </a:solidFill>
              </a:rPr>
              <a:t>relates to probability.</a:t>
            </a:r>
          </a:p>
          <a:p>
            <a:pPr algn="ctr">
              <a:defRPr/>
            </a:pPr>
            <a:r>
              <a:rPr lang="en-GB" dirty="0">
                <a:solidFill>
                  <a:srgbClr val="000000"/>
                </a:solidFill>
              </a:rPr>
              <a:t>We can use standard </a:t>
            </a:r>
          </a:p>
          <a:p>
            <a:pPr algn="ctr">
              <a:defRPr/>
            </a:pPr>
            <a:r>
              <a:rPr lang="en-GB" dirty="0">
                <a:solidFill>
                  <a:srgbClr val="000000"/>
                </a:solidFill>
              </a:rPr>
              <a:t>deviations as a way of</a:t>
            </a:r>
          </a:p>
          <a:p>
            <a:pPr algn="ctr">
              <a:defRPr/>
            </a:pPr>
            <a:r>
              <a:rPr lang="en-GB" dirty="0">
                <a:solidFill>
                  <a:srgbClr val="000000"/>
                </a:solidFill>
              </a:rPr>
              <a:t>standardising problems</a:t>
            </a:r>
          </a:p>
        </p:txBody>
      </p:sp>
      <p:sp>
        <p:nvSpPr>
          <p:cNvPr id="2" name="Rounded Rectangular Callout 1"/>
          <p:cNvSpPr/>
          <p:nvPr/>
        </p:nvSpPr>
        <p:spPr>
          <a:xfrm>
            <a:off x="7934629" y="1434240"/>
            <a:ext cx="1477381" cy="708480"/>
          </a:xfrm>
          <a:prstGeom prst="wedgeRoundRectCallout">
            <a:avLst>
              <a:gd name="adj1" fmla="val -133114"/>
              <a:gd name="adj2" fmla="val 167378"/>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eaLnBrk="0" hangingPunct="0">
              <a:defRPr/>
            </a:pPr>
            <a:r>
              <a:rPr lang="en-GB" dirty="0"/>
              <a:t>Total Area</a:t>
            </a:r>
          </a:p>
          <a:p>
            <a:pPr algn="ctr" eaLnBrk="0" hangingPunct="0">
              <a:defRPr/>
            </a:pPr>
            <a:r>
              <a:rPr lang="en-GB" dirty="0"/>
              <a:t>100%</a:t>
            </a:r>
            <a:endParaRPr lang="en-GB" sz="1100" dirty="0"/>
          </a:p>
        </p:txBody>
      </p:sp>
      <p:sp>
        <p:nvSpPr>
          <p:cNvPr id="41" name="Rounded Rectangular Callout 40"/>
          <p:cNvSpPr/>
          <p:nvPr/>
        </p:nvSpPr>
        <p:spPr>
          <a:xfrm>
            <a:off x="8833153" y="3024000"/>
            <a:ext cx="1186045" cy="494880"/>
          </a:xfrm>
          <a:prstGeom prst="wedgeRoundRectCallout">
            <a:avLst>
              <a:gd name="adj1" fmla="val -133114"/>
              <a:gd name="adj2" fmla="val 167378"/>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eaLnBrk="0" hangingPunct="0">
              <a:defRPr/>
            </a:pPr>
            <a:r>
              <a:rPr lang="en-GB" dirty="0"/>
              <a:t>0.135%</a:t>
            </a:r>
            <a:endParaRPr lang="en-GB" sz="1100" dirty="0"/>
          </a:p>
        </p:txBody>
      </p:sp>
      <p:sp>
        <p:nvSpPr>
          <p:cNvPr id="42" name="Rounded Rectangular Callout 41"/>
          <p:cNvSpPr/>
          <p:nvPr/>
        </p:nvSpPr>
        <p:spPr>
          <a:xfrm>
            <a:off x="2393492" y="3409680"/>
            <a:ext cx="1186045" cy="494880"/>
          </a:xfrm>
          <a:prstGeom prst="wedgeRoundRectCallout">
            <a:avLst>
              <a:gd name="adj1" fmla="val 124755"/>
              <a:gd name="adj2" fmla="val 149919"/>
              <a:gd name="adj3" fmla="val 16667"/>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eaLnBrk="0" hangingPunct="0">
              <a:defRPr/>
            </a:pPr>
            <a:r>
              <a:rPr lang="en-GB" dirty="0"/>
              <a:t>0.135%</a:t>
            </a:r>
            <a:endParaRPr lang="en-GB" sz="1100" dirty="0"/>
          </a:p>
        </p:txBody>
      </p:sp>
    </p:spTree>
    <p:extLst>
      <p:ext uri="{BB962C8B-B14F-4D97-AF65-F5344CB8AC3E}">
        <p14:creationId xmlns:p14="http://schemas.microsoft.com/office/powerpoint/2010/main" val="2364762920"/>
      </p:ext>
    </p:extLst>
  </p:cSld>
  <p:clrMapOvr>
    <a:masterClrMapping/>
  </p:clrMapOvr>
  <p:transition spd="med">
    <p:zoom dir="in"/>
  </p:transition>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19583"/>
            <a:ext cx="10058400" cy="1450757"/>
          </a:xfrm>
        </p:spPr>
        <p:txBody>
          <a:bodyPr/>
          <a:lstStyle/>
          <a:p>
            <a:r>
              <a:rPr lang="en-US" dirty="0"/>
              <a:t>Remember</a:t>
            </a:r>
          </a:p>
        </p:txBody>
      </p:sp>
      <p:pic>
        <p:nvPicPr>
          <p:cNvPr id="5" name="Picture 4"/>
          <p:cNvPicPr/>
          <p:nvPr/>
        </p:nvPicPr>
        <p:blipFill>
          <a:blip r:embed="rId2">
            <a:extLst>
              <a:ext uri="{28A0092B-C50C-407E-A947-70E740481C1C}">
                <a14:useLocalDpi xmlns:a14="http://schemas.microsoft.com/office/drawing/2010/main"/>
              </a:ext>
            </a:extLst>
          </a:blip>
          <a:srcRect/>
          <a:stretch>
            <a:fillRect/>
          </a:stretch>
        </p:blipFill>
        <p:spPr bwMode="auto">
          <a:xfrm>
            <a:off x="1771537" y="2483927"/>
            <a:ext cx="5414695" cy="3607290"/>
          </a:xfrm>
          <a:prstGeom prst="rect">
            <a:avLst/>
          </a:prstGeom>
          <a:noFill/>
          <a:ln>
            <a:noFill/>
          </a:ln>
        </p:spPr>
      </p:pic>
      <p:sp>
        <p:nvSpPr>
          <p:cNvPr id="6" name="Right Brace 5"/>
          <p:cNvSpPr/>
          <p:nvPr/>
        </p:nvSpPr>
        <p:spPr>
          <a:xfrm>
            <a:off x="7206545" y="3508370"/>
            <a:ext cx="505832" cy="1883327"/>
          </a:xfrm>
          <a:prstGeom prst="rightBrace">
            <a:avLst/>
          </a:prstGeom>
          <a:ln w="38100">
            <a:solidFill>
              <a:schemeClr val="tx2"/>
            </a:solidFill>
            <a:headEnd type="triangle"/>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mc:AlternateContent xmlns:mc="http://schemas.openxmlformats.org/markup-compatibility/2006" xmlns:a14="http://schemas.microsoft.com/office/drawing/2010/main">
        <mc:Choice Requires="a14">
          <p:sp>
            <p:nvSpPr>
              <p:cNvPr id="7" name="TextBox 6"/>
              <p:cNvSpPr txBox="1"/>
              <p:nvPr/>
            </p:nvSpPr>
            <p:spPr>
              <a:xfrm>
                <a:off x="7898615" y="3508369"/>
                <a:ext cx="2314075" cy="1754326"/>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US" dirty="0"/>
                  <a:t>These two lines represent the extent of the variation</a:t>
                </a:r>
              </a:p>
              <a:p>
                <a:pPr algn="ctr"/>
                <a:r>
                  <a:rPr lang="en-US" dirty="0"/>
                  <a:t>and are set at</a:t>
                </a:r>
              </a:p>
              <a:p>
                <a:pPr algn="ctr"/>
                <a:r>
                  <a:rPr lang="en-GB" dirty="0"/>
                  <a:t> </a:t>
                </a:r>
                <a14:m>
                  <m:oMath xmlns:m="http://schemas.openxmlformats.org/officeDocument/2006/math">
                    <m:r>
                      <a:rPr lang="en-GB" i="1">
                        <a:latin typeface="Cambria Math" panose="02040503050406030204" pitchFamily="18" charset="0"/>
                      </a:rPr>
                      <m:t>±</m:t>
                    </m:r>
                  </m:oMath>
                </a14:m>
                <a:r>
                  <a:rPr lang="en-GB" dirty="0"/>
                  <a:t> 3 standard deviations</a:t>
                </a:r>
                <a:r>
                  <a:rPr lang="en-US" dirty="0"/>
                  <a:t> </a:t>
                </a:r>
              </a:p>
            </p:txBody>
          </p:sp>
        </mc:Choice>
        <mc:Fallback xmlns="">
          <p:sp>
            <p:nvSpPr>
              <p:cNvPr id="7" name="TextBox 6"/>
              <p:cNvSpPr txBox="1">
                <a:spLocks noRot="1" noChangeAspect="1" noMove="1" noResize="1" noEditPoints="1" noAdjustHandles="1" noChangeArrowheads="1" noChangeShapeType="1" noTextEdit="1"/>
              </p:cNvSpPr>
              <p:nvPr/>
            </p:nvSpPr>
            <p:spPr>
              <a:xfrm>
                <a:off x="7898615" y="3508369"/>
                <a:ext cx="2314075" cy="1754326"/>
              </a:xfrm>
              <a:prstGeom prst="rect">
                <a:avLst/>
              </a:prstGeom>
              <a:blipFill>
                <a:blip r:embed="rId3"/>
                <a:stretch>
                  <a:fillRect/>
                </a:stretch>
              </a:blipFill>
            </p:spPr>
            <p:txBody>
              <a:bodyPr/>
              <a:lstStyle/>
              <a:p>
                <a:r>
                  <a:rPr lang="en-GB">
                    <a:noFill/>
                  </a:rPr>
                  <a:t> </a:t>
                </a:r>
              </a:p>
            </p:txBody>
          </p:sp>
        </mc:Fallback>
      </mc:AlternateContent>
      <p:sp>
        <p:nvSpPr>
          <p:cNvPr id="8" name="Rounded Rectangular Callout 7"/>
          <p:cNvSpPr/>
          <p:nvPr/>
        </p:nvSpPr>
        <p:spPr>
          <a:xfrm>
            <a:off x="6261652" y="762001"/>
            <a:ext cx="2794000" cy="1633958"/>
          </a:xfrm>
          <a:prstGeom prst="wedgeRoundRectCallout">
            <a:avLst>
              <a:gd name="adj1" fmla="val -88423"/>
              <a:gd name="adj2" fmla="val 97180"/>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The chance of this point being here is less than 1.35 in every 1000 trips – or something else has happened</a:t>
            </a:r>
          </a:p>
        </p:txBody>
      </p:sp>
    </p:spTree>
    <p:extLst>
      <p:ext uri="{BB962C8B-B14F-4D97-AF65-F5344CB8AC3E}">
        <p14:creationId xmlns:p14="http://schemas.microsoft.com/office/powerpoint/2010/main" val="1733579673"/>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7ABA4E7-3A91-324D-AB5E-1CA45246581F}"/>
              </a:ext>
            </a:extLst>
          </p:cNvPr>
          <p:cNvSpPr>
            <a:spLocks noGrp="1"/>
          </p:cNvSpPr>
          <p:nvPr>
            <p:ph type="sldNum" sz="quarter" idx="12"/>
          </p:nvPr>
        </p:nvSpPr>
        <p:spPr/>
        <p:txBody>
          <a:bodyPr/>
          <a:lstStyle/>
          <a:p>
            <a:fld id="{C22618A1-DFED-413B-BF04-637AA2483EFF}" type="slidenum">
              <a:rPr lang="en-GB" smtClean="0"/>
              <a:pPr/>
              <a:t>112</a:t>
            </a:fld>
            <a:endParaRPr lang="en-GB" dirty="0"/>
          </a:p>
        </p:txBody>
      </p:sp>
      <p:sp>
        <p:nvSpPr>
          <p:cNvPr id="3" name="Title 2">
            <a:extLst>
              <a:ext uri="{FF2B5EF4-FFF2-40B4-BE49-F238E27FC236}">
                <a16:creationId xmlns:a16="http://schemas.microsoft.com/office/drawing/2014/main" id="{6C91E534-973D-6C41-8D2F-F2E606F17430}"/>
              </a:ext>
            </a:extLst>
          </p:cNvPr>
          <p:cNvSpPr>
            <a:spLocks noGrp="1"/>
          </p:cNvSpPr>
          <p:nvPr>
            <p:ph type="title"/>
          </p:nvPr>
        </p:nvSpPr>
        <p:spPr/>
        <p:txBody>
          <a:bodyPr/>
          <a:lstStyle/>
          <a:p>
            <a:r>
              <a:rPr lang="en-US" dirty="0"/>
              <a:t>So – this thinking is about</a:t>
            </a:r>
          </a:p>
        </p:txBody>
      </p:sp>
      <p:sp>
        <p:nvSpPr>
          <p:cNvPr id="4" name="Content Placeholder 3">
            <a:extLst>
              <a:ext uri="{FF2B5EF4-FFF2-40B4-BE49-F238E27FC236}">
                <a16:creationId xmlns:a16="http://schemas.microsoft.com/office/drawing/2014/main" id="{21B2A767-9A30-4346-9AD9-DAB54838BCDB}"/>
              </a:ext>
            </a:extLst>
          </p:cNvPr>
          <p:cNvSpPr>
            <a:spLocks noGrp="1"/>
          </p:cNvSpPr>
          <p:nvPr>
            <p:ph idx="1"/>
          </p:nvPr>
        </p:nvSpPr>
        <p:spPr/>
        <p:txBody>
          <a:bodyPr>
            <a:normAutofit/>
          </a:bodyPr>
          <a:lstStyle/>
          <a:p>
            <a:pPr marL="0" indent="0">
              <a:buNone/>
            </a:pPr>
            <a:r>
              <a:rPr lang="en-US" sz="2000" dirty="0"/>
              <a:t>Purpose</a:t>
            </a:r>
          </a:p>
          <a:p>
            <a:pPr lvl="1"/>
            <a:r>
              <a:rPr lang="en-US" sz="1800" dirty="0"/>
              <a:t>What has the system GOT to do?  - what capability is required?</a:t>
            </a:r>
          </a:p>
          <a:p>
            <a:pPr lvl="2"/>
            <a:r>
              <a:rPr lang="en-US" sz="1800" dirty="0"/>
              <a:t>What will the system have to do to deliver the required capability?</a:t>
            </a:r>
          </a:p>
          <a:p>
            <a:pPr marL="0" indent="0">
              <a:buNone/>
            </a:pPr>
            <a:r>
              <a:rPr lang="en-US" sz="2000" dirty="0"/>
              <a:t>Context</a:t>
            </a:r>
          </a:p>
          <a:p>
            <a:pPr lvl="1"/>
            <a:r>
              <a:rPr lang="en-US" sz="1800" dirty="0"/>
              <a:t>What is the context in which the system with have to do it?</a:t>
            </a:r>
          </a:p>
          <a:p>
            <a:pPr lvl="2"/>
            <a:r>
              <a:rPr lang="en-US" sz="1800" dirty="0"/>
              <a:t>What are the environmental and other constraints?</a:t>
            </a:r>
          </a:p>
          <a:p>
            <a:pPr marL="0" indent="0">
              <a:buNone/>
            </a:pPr>
            <a:r>
              <a:rPr lang="en-US" sz="2000" dirty="0"/>
              <a:t>Structure</a:t>
            </a:r>
          </a:p>
          <a:p>
            <a:pPr lvl="1"/>
            <a:r>
              <a:rPr lang="en-US" sz="1800" dirty="0"/>
              <a:t>What is the System – what is the super-system and what are the subsystems?</a:t>
            </a:r>
          </a:p>
          <a:p>
            <a:pPr lvl="2"/>
            <a:r>
              <a:rPr lang="en-US" sz="1800" dirty="0"/>
              <a:t>What is the level above and what is needed at the lower-level?</a:t>
            </a:r>
          </a:p>
          <a:p>
            <a:pPr marL="11113" lvl="1" indent="0">
              <a:buNone/>
            </a:pPr>
            <a:r>
              <a:rPr lang="en-US" sz="2000" dirty="0"/>
              <a:t>Variation</a:t>
            </a:r>
          </a:p>
          <a:p>
            <a:pPr marL="801688" lvl="1" indent="-347663"/>
            <a:r>
              <a:rPr lang="en-US" sz="1800" dirty="0"/>
              <a:t>What is the variation observed – what type and size?</a:t>
            </a:r>
          </a:p>
          <a:p>
            <a:pPr marL="1338230" lvl="2" indent="-347663"/>
            <a:r>
              <a:rPr lang="en-US" sz="1800" dirty="0"/>
              <a:t>is it predictable (chance cause) or it unstable (assignable causes present)</a:t>
            </a:r>
          </a:p>
          <a:p>
            <a:pPr lvl="1"/>
            <a:endParaRPr lang="en-US" sz="1800" dirty="0"/>
          </a:p>
        </p:txBody>
      </p:sp>
    </p:spTree>
    <p:extLst>
      <p:ext uri="{BB962C8B-B14F-4D97-AF65-F5344CB8AC3E}">
        <p14:creationId xmlns:p14="http://schemas.microsoft.com/office/powerpoint/2010/main" val="949148332"/>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814A12-83B7-1B4B-3ABF-D25D5CC2271C}"/>
              </a:ext>
            </a:extLst>
          </p:cNvPr>
          <p:cNvSpPr>
            <a:spLocks noGrp="1"/>
          </p:cNvSpPr>
          <p:nvPr>
            <p:ph type="sldNum" sz="quarter" idx="12"/>
          </p:nvPr>
        </p:nvSpPr>
        <p:spPr/>
        <p:txBody>
          <a:bodyPr/>
          <a:lstStyle/>
          <a:p>
            <a:fld id="{C22618A1-DFED-413B-BF04-637AA2483EFF}" type="slidenum">
              <a:rPr lang="en-GB" smtClean="0"/>
              <a:pPr/>
              <a:t>113</a:t>
            </a:fld>
            <a:endParaRPr lang="en-GB" dirty="0"/>
          </a:p>
        </p:txBody>
      </p:sp>
      <p:sp>
        <p:nvSpPr>
          <p:cNvPr id="3" name="Title 2">
            <a:extLst>
              <a:ext uri="{FF2B5EF4-FFF2-40B4-BE49-F238E27FC236}">
                <a16:creationId xmlns:a16="http://schemas.microsoft.com/office/drawing/2014/main" id="{15D7014E-6EDC-4732-A1B0-8ABAAEBCDFF6}"/>
              </a:ext>
            </a:extLst>
          </p:cNvPr>
          <p:cNvSpPr>
            <a:spLocks noGrp="1"/>
          </p:cNvSpPr>
          <p:nvPr>
            <p:ph type="title"/>
          </p:nvPr>
        </p:nvSpPr>
        <p:spPr>
          <a:xfrm>
            <a:off x="549612" y="2447514"/>
            <a:ext cx="10990300" cy="3865032"/>
          </a:xfrm>
        </p:spPr>
        <p:txBody>
          <a:bodyPr/>
          <a:lstStyle/>
          <a:p>
            <a:r>
              <a:rPr lang="en-GB" dirty="0"/>
              <a:t>Beyond this point we enter Level 5…….the production environment!</a:t>
            </a:r>
            <a:br>
              <a:rPr lang="en-GB" dirty="0"/>
            </a:br>
            <a:br>
              <a:rPr lang="en-GB" dirty="0"/>
            </a:br>
            <a:r>
              <a:rPr lang="en-GB" dirty="0"/>
              <a:t>Our first task…………………………..</a:t>
            </a:r>
            <a:br>
              <a:rPr lang="en-GB" dirty="0"/>
            </a:br>
            <a:br>
              <a:rPr lang="en-GB" dirty="0"/>
            </a:br>
            <a:r>
              <a:rPr lang="en-GB" dirty="0"/>
              <a:t>We need some design requirements.</a:t>
            </a:r>
          </a:p>
        </p:txBody>
      </p:sp>
      <p:sp>
        <p:nvSpPr>
          <p:cNvPr id="4" name="Content Placeholder 3">
            <a:extLst>
              <a:ext uri="{FF2B5EF4-FFF2-40B4-BE49-F238E27FC236}">
                <a16:creationId xmlns:a16="http://schemas.microsoft.com/office/drawing/2014/main" id="{6647C416-D175-2DE2-3FF9-83B7E803E9B9}"/>
              </a:ext>
            </a:extLst>
          </p:cNvPr>
          <p:cNvSpPr>
            <a:spLocks noGrp="1"/>
          </p:cNvSpPr>
          <p:nvPr>
            <p:ph idx="1"/>
          </p:nvPr>
        </p:nvSpPr>
        <p:spPr/>
        <p:txBody>
          <a:bodyPr>
            <a:normAutofit/>
          </a:bodyPr>
          <a:lstStyle/>
          <a:p>
            <a:r>
              <a:rPr lang="en-GB" sz="8000" dirty="0"/>
              <a:t>STOP!</a:t>
            </a:r>
          </a:p>
        </p:txBody>
      </p:sp>
    </p:spTree>
    <p:extLst>
      <p:ext uri="{BB962C8B-B14F-4D97-AF65-F5344CB8AC3E}">
        <p14:creationId xmlns:p14="http://schemas.microsoft.com/office/powerpoint/2010/main" val="942549286"/>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7100A8A-3782-8DFD-E67C-915FADBDD590}"/>
              </a:ext>
            </a:extLst>
          </p:cNvPr>
          <p:cNvSpPr>
            <a:spLocks noGrp="1"/>
          </p:cNvSpPr>
          <p:nvPr>
            <p:ph type="sldNum" sz="quarter" idx="12"/>
          </p:nvPr>
        </p:nvSpPr>
        <p:spPr/>
        <p:txBody>
          <a:bodyPr/>
          <a:lstStyle/>
          <a:p>
            <a:fld id="{C22618A1-DFED-413B-BF04-637AA2483EFF}" type="slidenum">
              <a:rPr lang="en-GB" smtClean="0"/>
              <a:pPr/>
              <a:t>114</a:t>
            </a:fld>
            <a:endParaRPr lang="en-GB" dirty="0"/>
          </a:p>
        </p:txBody>
      </p:sp>
      <p:sp>
        <p:nvSpPr>
          <p:cNvPr id="3" name="Title 2">
            <a:extLst>
              <a:ext uri="{FF2B5EF4-FFF2-40B4-BE49-F238E27FC236}">
                <a16:creationId xmlns:a16="http://schemas.microsoft.com/office/drawing/2014/main" id="{1D6829D1-776A-47CC-4B24-99BFE1F4A5C5}"/>
              </a:ext>
            </a:extLst>
          </p:cNvPr>
          <p:cNvSpPr>
            <a:spLocks noGrp="1"/>
          </p:cNvSpPr>
          <p:nvPr>
            <p:ph type="title"/>
          </p:nvPr>
        </p:nvSpPr>
        <p:spPr/>
        <p:txBody>
          <a:bodyPr/>
          <a:lstStyle/>
          <a:p>
            <a:endParaRPr lang="en-GB"/>
          </a:p>
        </p:txBody>
      </p:sp>
      <p:pic>
        <p:nvPicPr>
          <p:cNvPr id="6" name="Content Placeholder 5" descr="A red stop sign with white text&#10;&#10;AI-generated content may be incorrect.">
            <a:extLst>
              <a:ext uri="{FF2B5EF4-FFF2-40B4-BE49-F238E27FC236}">
                <a16:creationId xmlns:a16="http://schemas.microsoft.com/office/drawing/2014/main" id="{6B2AFD9A-E252-EE2E-E9C1-F409613B3DB8}"/>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56668" y="495664"/>
            <a:ext cx="5413355" cy="5782813"/>
          </a:xfrm>
        </p:spPr>
      </p:pic>
    </p:spTree>
    <p:extLst>
      <p:ext uri="{BB962C8B-B14F-4D97-AF65-F5344CB8AC3E}">
        <p14:creationId xmlns:p14="http://schemas.microsoft.com/office/powerpoint/2010/main" val="3895367520"/>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800" y="213837"/>
            <a:ext cx="9759979" cy="546100"/>
          </a:xfrm>
        </p:spPr>
        <p:txBody>
          <a:bodyPr>
            <a:normAutofit fontScale="90000"/>
          </a:bodyPr>
          <a:lstStyle/>
          <a:p>
            <a:r>
              <a:rPr lang="en-US" dirty="0"/>
              <a:t>The Systems Engineering Design Philosophy</a:t>
            </a:r>
          </a:p>
        </p:txBody>
      </p:sp>
      <p:sp>
        <p:nvSpPr>
          <p:cNvPr id="20" name="TextBox 19">
            <a:extLst>
              <a:ext uri="{FF2B5EF4-FFF2-40B4-BE49-F238E27FC236}">
                <a16:creationId xmlns:a16="http://schemas.microsoft.com/office/drawing/2014/main" id="{58122DFC-46B5-0444-8F29-4BCF9D815EB1}"/>
              </a:ext>
            </a:extLst>
          </p:cNvPr>
          <p:cNvSpPr txBox="1"/>
          <p:nvPr/>
        </p:nvSpPr>
        <p:spPr>
          <a:xfrm>
            <a:off x="3410527" y="1044471"/>
            <a:ext cx="2268442" cy="369332"/>
          </a:xfrm>
          <a:prstGeom prst="rect">
            <a:avLst/>
          </a:prstGeom>
          <a:noFill/>
        </p:spPr>
        <p:txBody>
          <a:bodyPr wrap="none" rtlCol="0">
            <a:spAutoFit/>
          </a:bodyPr>
          <a:lstStyle/>
          <a:p>
            <a:r>
              <a:rPr lang="en-US" dirty="0"/>
              <a:t>Traditional Approach</a:t>
            </a:r>
          </a:p>
        </p:txBody>
      </p:sp>
      <p:sp>
        <p:nvSpPr>
          <p:cNvPr id="21" name="TextBox 20">
            <a:extLst>
              <a:ext uri="{FF2B5EF4-FFF2-40B4-BE49-F238E27FC236}">
                <a16:creationId xmlns:a16="http://schemas.microsoft.com/office/drawing/2014/main" id="{E57276A3-98A5-D243-91BF-7D675CB8EC63}"/>
              </a:ext>
            </a:extLst>
          </p:cNvPr>
          <p:cNvSpPr txBox="1"/>
          <p:nvPr/>
        </p:nvSpPr>
        <p:spPr>
          <a:xfrm>
            <a:off x="3410527" y="3340064"/>
            <a:ext cx="2052870" cy="369332"/>
          </a:xfrm>
          <a:prstGeom prst="rect">
            <a:avLst/>
          </a:prstGeom>
          <a:noFill/>
        </p:spPr>
        <p:txBody>
          <a:bodyPr wrap="none" rtlCol="0">
            <a:spAutoFit/>
          </a:bodyPr>
          <a:lstStyle/>
          <a:p>
            <a:r>
              <a:rPr lang="en-US" dirty="0"/>
              <a:t>Systems Approach</a:t>
            </a:r>
          </a:p>
        </p:txBody>
      </p:sp>
      <p:sp>
        <p:nvSpPr>
          <p:cNvPr id="25" name="Rounded Rectangular Callout 24">
            <a:extLst>
              <a:ext uri="{FF2B5EF4-FFF2-40B4-BE49-F238E27FC236}">
                <a16:creationId xmlns:a16="http://schemas.microsoft.com/office/drawing/2014/main" id="{1D64C4D6-57B7-8D42-A37B-FA183A54D484}"/>
              </a:ext>
            </a:extLst>
          </p:cNvPr>
          <p:cNvSpPr/>
          <p:nvPr/>
        </p:nvSpPr>
        <p:spPr>
          <a:xfrm>
            <a:off x="2845036" y="5544185"/>
            <a:ext cx="2800090" cy="1090246"/>
          </a:xfrm>
          <a:prstGeom prst="wedgeRoundRectCallout">
            <a:avLst>
              <a:gd name="adj1" fmla="val 22510"/>
              <a:gd name="adj2" fmla="val -11895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In the systems approach we put the effort in EARLY to FULLY understand the problem</a:t>
            </a:r>
          </a:p>
        </p:txBody>
      </p:sp>
      <p:sp>
        <p:nvSpPr>
          <p:cNvPr id="27" name="Rounded Rectangular Callout 26">
            <a:extLst>
              <a:ext uri="{FF2B5EF4-FFF2-40B4-BE49-F238E27FC236}">
                <a16:creationId xmlns:a16="http://schemas.microsoft.com/office/drawing/2014/main" id="{B3858C85-A739-CB4A-B204-7226EED165AC}"/>
              </a:ext>
            </a:extLst>
          </p:cNvPr>
          <p:cNvSpPr/>
          <p:nvPr/>
        </p:nvSpPr>
        <p:spPr>
          <a:xfrm>
            <a:off x="5893376" y="5544185"/>
            <a:ext cx="3105256" cy="1090246"/>
          </a:xfrm>
          <a:prstGeom prst="wedgeRoundRectCallout">
            <a:avLst>
              <a:gd name="adj1" fmla="val -37150"/>
              <a:gd name="adj2" fmla="val -113810"/>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So we can explore choices to design in performance, safety and robustness from the beginning</a:t>
            </a:r>
          </a:p>
        </p:txBody>
      </p:sp>
      <p:sp>
        <p:nvSpPr>
          <p:cNvPr id="3" name="Rounded Rectangular Callout 2">
            <a:extLst>
              <a:ext uri="{FF2B5EF4-FFF2-40B4-BE49-F238E27FC236}">
                <a16:creationId xmlns:a16="http://schemas.microsoft.com/office/drawing/2014/main" id="{A8FB1D59-B6A3-204F-92FB-36FEB433C9D0}"/>
              </a:ext>
            </a:extLst>
          </p:cNvPr>
          <p:cNvSpPr/>
          <p:nvPr/>
        </p:nvSpPr>
        <p:spPr>
          <a:xfrm>
            <a:off x="9158397" y="4335795"/>
            <a:ext cx="1399032" cy="1188720"/>
          </a:xfrm>
          <a:prstGeom prst="wedgeRoundRectCallout">
            <a:avLst>
              <a:gd name="adj1" fmla="val -92075"/>
              <a:gd name="adj2" fmla="val 66154"/>
              <a:gd name="adj3" fmla="val 16667"/>
            </a:avLst>
          </a:prstGeom>
          <a:ln/>
        </p:spPr>
        <p:style>
          <a:lnRef idx="0">
            <a:schemeClr val="dk1"/>
          </a:lnRef>
          <a:fillRef idx="3">
            <a:schemeClr val="dk1"/>
          </a:fillRef>
          <a:effectRef idx="3">
            <a:schemeClr val="dk1"/>
          </a:effectRef>
          <a:fontRef idx="minor">
            <a:schemeClr val="lt1"/>
          </a:fontRef>
        </p:style>
        <p:txBody>
          <a:bodyPr rtlCol="0" anchor="ctr"/>
          <a:lstStyle/>
          <a:p>
            <a:pPr algn="ctr"/>
            <a:r>
              <a:rPr lang="en-GB" sz="2800" dirty="0"/>
              <a:t>HOW?</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040962" y="779248"/>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10% probability of being correct at this point </a:t>
            </a:r>
          </a:p>
        </p:txBody>
      </p:sp>
      <p:sp>
        <p:nvSpPr>
          <p:cNvPr id="28" name="Down Arrow Callout 27">
            <a:extLst>
              <a:ext uri="{FF2B5EF4-FFF2-40B4-BE49-F238E27FC236}">
                <a16:creationId xmlns:a16="http://schemas.microsoft.com/office/drawing/2014/main" id="{78543605-224D-9E45-9A63-13A436276695}"/>
              </a:ext>
            </a:extLst>
          </p:cNvPr>
          <p:cNvSpPr/>
          <p:nvPr/>
        </p:nvSpPr>
        <p:spPr bwMode="auto">
          <a:xfrm>
            <a:off x="5990017" y="2853159"/>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97%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691251" y="1198286"/>
            <a:ext cx="1612610" cy="1429373"/>
          </a:xfrm>
          <a:prstGeom prst="rect">
            <a:avLst/>
          </a:prstGeom>
        </p:spPr>
      </p:pic>
      <p:pic>
        <p:nvPicPr>
          <p:cNvPr id="56" name="Picture 55">
            <a:extLst>
              <a:ext uri="{FF2B5EF4-FFF2-40B4-BE49-F238E27FC236}">
                <a16:creationId xmlns:a16="http://schemas.microsoft.com/office/drawing/2014/main" id="{15E13C94-CC93-D842-9BDC-7FAF40AF268A}"/>
              </a:ext>
            </a:extLst>
          </p:cNvPr>
          <p:cNvPicPr>
            <a:picLocks noChangeAspect="1"/>
          </p:cNvPicPr>
          <p:nvPr/>
        </p:nvPicPr>
        <p:blipFill>
          <a:blip r:embed="rId3"/>
          <a:stretch>
            <a:fillRect/>
          </a:stretch>
        </p:blipFill>
        <p:spPr>
          <a:xfrm>
            <a:off x="1665767" y="3292599"/>
            <a:ext cx="1612610" cy="1429373"/>
          </a:xfrm>
          <a:prstGeom prst="rect">
            <a:avLst/>
          </a:prstGeom>
        </p:spPr>
      </p:pic>
      <p:pic>
        <p:nvPicPr>
          <p:cNvPr id="6" name="Picture 5">
            <a:extLst>
              <a:ext uri="{FF2B5EF4-FFF2-40B4-BE49-F238E27FC236}">
                <a16:creationId xmlns:a16="http://schemas.microsoft.com/office/drawing/2014/main" id="{37B140D8-5385-1346-8845-D02B29D60525}"/>
              </a:ext>
            </a:extLst>
          </p:cNvPr>
          <p:cNvPicPr>
            <a:picLocks noChangeAspect="1"/>
          </p:cNvPicPr>
          <p:nvPr/>
        </p:nvPicPr>
        <p:blipFill>
          <a:blip r:embed="rId4"/>
          <a:stretch>
            <a:fillRect/>
          </a:stretch>
        </p:blipFill>
        <p:spPr>
          <a:xfrm>
            <a:off x="2687978" y="3809810"/>
            <a:ext cx="5712354" cy="903712"/>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5"/>
          <a:stretch>
            <a:fillRect/>
          </a:stretch>
        </p:blipFill>
        <p:spPr>
          <a:xfrm>
            <a:off x="2687979" y="1725815"/>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774041" y="2646970"/>
            <a:ext cx="1726059"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1858713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7" grpId="0" animBg="1"/>
      <p:bldP spid="3" grpId="0" animBg="1"/>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 name="Picture 137"/>
          <p:cNvPicPr/>
          <p:nvPr/>
        </p:nvPicPr>
        <p:blipFill>
          <a:blip r:embed="rId3" cstate="print">
            <a:extLst>
              <a:ext uri="{28A0092B-C50C-407E-A947-70E740481C1C}">
                <a14:useLocalDpi xmlns:a14="http://schemas.microsoft.com/office/drawing/2010/main"/>
              </a:ext>
            </a:extLst>
          </a:blip>
          <a:srcRect/>
          <a:stretch>
            <a:fillRect/>
          </a:stretch>
        </p:blipFill>
        <p:spPr bwMode="auto">
          <a:xfrm>
            <a:off x="2289513" y="1080197"/>
            <a:ext cx="7587762" cy="5284177"/>
          </a:xfrm>
          <a:prstGeom prst="rect">
            <a:avLst/>
          </a:prstGeom>
          <a:noFill/>
          <a:ln>
            <a:noFill/>
          </a:ln>
        </p:spPr>
      </p:pic>
      <p:sp>
        <p:nvSpPr>
          <p:cNvPr id="2" name="Title 1"/>
          <p:cNvSpPr>
            <a:spLocks noGrp="1"/>
          </p:cNvSpPr>
          <p:nvPr>
            <p:ph type="title"/>
          </p:nvPr>
        </p:nvSpPr>
        <p:spPr>
          <a:xfrm>
            <a:off x="203142" y="220576"/>
            <a:ext cx="8621712" cy="546100"/>
          </a:xfrm>
        </p:spPr>
        <p:txBody>
          <a:bodyPr>
            <a:normAutofit fontScale="90000"/>
          </a:bodyPr>
          <a:lstStyle/>
          <a:p>
            <a:r>
              <a:rPr lang="en-US" dirty="0"/>
              <a:t>In BAE Systems – this is how</a:t>
            </a:r>
          </a:p>
        </p:txBody>
      </p:sp>
      <p:sp>
        <p:nvSpPr>
          <p:cNvPr id="4" name="TextBox 3"/>
          <p:cNvSpPr txBox="1"/>
          <p:nvPr/>
        </p:nvSpPr>
        <p:spPr>
          <a:xfrm>
            <a:off x="741525" y="1290221"/>
            <a:ext cx="1547988" cy="348109"/>
          </a:xfrm>
          <a:prstGeom prst="rect">
            <a:avLst/>
          </a:prstGeom>
          <a:solidFill>
            <a:schemeClr val="bg1"/>
          </a:solidFill>
        </p:spPr>
        <p:txBody>
          <a:bodyPr wrap="none" rtlCol="0">
            <a:spAutoFit/>
          </a:bodyPr>
          <a:lstStyle/>
          <a:p>
            <a:r>
              <a:rPr lang="en-US" sz="1662" dirty="0"/>
              <a:t>From LM05-02</a:t>
            </a:r>
          </a:p>
        </p:txBody>
      </p:sp>
    </p:spTree>
    <p:extLst>
      <p:ext uri="{BB962C8B-B14F-4D97-AF65-F5344CB8AC3E}">
        <p14:creationId xmlns:p14="http://schemas.microsoft.com/office/powerpoint/2010/main" val="565342007"/>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EF58196-2C01-C542-B23F-A0A9BADF4A1E}"/>
              </a:ext>
            </a:extLst>
          </p:cNvPr>
          <p:cNvSpPr>
            <a:spLocks noGrp="1"/>
          </p:cNvSpPr>
          <p:nvPr>
            <p:ph type="sldNum" sz="quarter" idx="15"/>
          </p:nvPr>
        </p:nvSpPr>
        <p:spPr>
          <a:xfrm>
            <a:off x="10088736" y="59636"/>
            <a:ext cx="367954" cy="123111"/>
          </a:xfrm>
        </p:spPr>
        <p:txBody>
          <a:bodyPr/>
          <a:lstStyle/>
          <a:p>
            <a:fld id="{C22618A1-DFED-413B-BF04-637AA2483EFF}" type="slidenum">
              <a:rPr lang="en-GB" smtClean="0"/>
              <a:pPr/>
              <a:t>117</a:t>
            </a:fld>
            <a:endParaRPr lang="en-GB" dirty="0"/>
          </a:p>
        </p:txBody>
      </p:sp>
      <p:sp>
        <p:nvSpPr>
          <p:cNvPr id="3" name="Content Placeholder 2">
            <a:extLst>
              <a:ext uri="{FF2B5EF4-FFF2-40B4-BE49-F238E27FC236}">
                <a16:creationId xmlns:a16="http://schemas.microsoft.com/office/drawing/2014/main" id="{671AFDFC-9494-2341-AD05-74CAE10B4621}"/>
              </a:ext>
            </a:extLst>
          </p:cNvPr>
          <p:cNvSpPr>
            <a:spLocks noGrp="1"/>
          </p:cNvSpPr>
          <p:nvPr>
            <p:ph sz="quarter" idx="16"/>
          </p:nvPr>
        </p:nvSpPr>
        <p:spPr>
          <a:xfrm>
            <a:off x="2017777" y="1194455"/>
            <a:ext cx="3959225" cy="4536627"/>
          </a:xfrm>
        </p:spPr>
        <p:txBody>
          <a:bodyPr>
            <a:normAutofit/>
          </a:bodyPr>
          <a:lstStyle/>
          <a:p>
            <a:pPr marL="0" indent="0">
              <a:buNone/>
            </a:pPr>
            <a:r>
              <a:rPr lang="en-GB" sz="2000" b="1" dirty="0"/>
              <a:t>Complexity</a:t>
            </a:r>
          </a:p>
          <a:p>
            <a:r>
              <a:rPr lang="en-GB" sz="1800" dirty="0"/>
              <a:t>Systems Engineering was borne out of the need to manage complexity.</a:t>
            </a:r>
          </a:p>
          <a:p>
            <a:r>
              <a:rPr lang="en-US" sz="1800" dirty="0"/>
              <a:t>In order to satisfy customer needs and expectations, organizations are designing increasingly more complex products and services.</a:t>
            </a:r>
          </a:p>
          <a:p>
            <a:r>
              <a:rPr lang="en-US" sz="1800" dirty="0"/>
              <a:t>This increased complexity has resulted in issues being discovered too late resulting in:</a:t>
            </a:r>
          </a:p>
          <a:p>
            <a:pPr lvl="1"/>
            <a:r>
              <a:rPr lang="en-US" sz="1800" dirty="0"/>
              <a:t>Late delivery</a:t>
            </a:r>
          </a:p>
          <a:p>
            <a:pPr lvl="1"/>
            <a:r>
              <a:rPr lang="en-US" sz="1800" dirty="0"/>
              <a:t>Cost overruns</a:t>
            </a:r>
          </a:p>
          <a:p>
            <a:pPr lvl="1"/>
            <a:r>
              <a:rPr lang="en-US" sz="1800" dirty="0"/>
              <a:t>Performance shortfalls</a:t>
            </a:r>
          </a:p>
          <a:p>
            <a:endParaRPr lang="en-GB" sz="1800" dirty="0"/>
          </a:p>
        </p:txBody>
      </p:sp>
      <p:sp>
        <p:nvSpPr>
          <p:cNvPr id="8" name="Content Placeholder 4"/>
          <p:cNvSpPr>
            <a:spLocks noGrp="1"/>
          </p:cNvSpPr>
          <p:nvPr>
            <p:ph sz="quarter" idx="17"/>
          </p:nvPr>
        </p:nvSpPr>
        <p:spPr>
          <a:xfrm>
            <a:off x="6313489" y="1194454"/>
            <a:ext cx="3959225" cy="4748992"/>
          </a:xfrm>
        </p:spPr>
        <p:txBody>
          <a:bodyPr>
            <a:normAutofit fontScale="92500" lnSpcReduction="10000"/>
          </a:bodyPr>
          <a:lstStyle/>
          <a:p>
            <a:pPr marL="0" indent="0">
              <a:buNone/>
            </a:pPr>
            <a:r>
              <a:rPr lang="en-US" sz="2000" b="1" dirty="0"/>
              <a:t>Lifecycle</a:t>
            </a:r>
          </a:p>
          <a:p>
            <a:r>
              <a:rPr lang="en-GB" sz="1800" dirty="0"/>
              <a:t>All systems have a lifecycle that “goes” through a number of generic phases:</a:t>
            </a:r>
          </a:p>
          <a:p>
            <a:endParaRPr lang="en-GB" sz="1800" dirty="0"/>
          </a:p>
          <a:p>
            <a:endParaRPr lang="en-GB" sz="1800" dirty="0"/>
          </a:p>
          <a:p>
            <a:endParaRPr lang="en-GB" sz="1800" dirty="0"/>
          </a:p>
          <a:p>
            <a:endParaRPr lang="en-GB" sz="1800" dirty="0"/>
          </a:p>
          <a:p>
            <a:endParaRPr lang="en-GB" sz="1800" dirty="0"/>
          </a:p>
          <a:p>
            <a:endParaRPr lang="en-GB" sz="1800" dirty="0"/>
          </a:p>
          <a:p>
            <a:pPr marL="0" indent="0">
              <a:buNone/>
            </a:pPr>
            <a:endParaRPr lang="en-GB" sz="1800" dirty="0"/>
          </a:p>
          <a:p>
            <a:r>
              <a:rPr lang="en-GB" sz="1800" dirty="0"/>
              <a:t>Failure to pay attention to latter phases earlier leads to products that are difficult and costly to make, install, operate and sustain.</a:t>
            </a:r>
            <a:endParaRPr lang="en-US" sz="1800" dirty="0"/>
          </a:p>
        </p:txBody>
      </p:sp>
      <p:sp>
        <p:nvSpPr>
          <p:cNvPr id="7" name="Title 6">
            <a:extLst>
              <a:ext uri="{FF2B5EF4-FFF2-40B4-BE49-F238E27FC236}">
                <a16:creationId xmlns:a16="http://schemas.microsoft.com/office/drawing/2014/main" id="{AF2AD1FD-B03F-5A41-A4F2-BE515FB5F1CE}"/>
              </a:ext>
            </a:extLst>
          </p:cNvPr>
          <p:cNvSpPr>
            <a:spLocks noGrp="1"/>
          </p:cNvSpPr>
          <p:nvPr>
            <p:ph type="title"/>
          </p:nvPr>
        </p:nvSpPr>
        <p:spPr/>
        <p:txBody>
          <a:bodyPr/>
          <a:lstStyle/>
          <a:p>
            <a:r>
              <a:rPr lang="en-US" dirty="0"/>
              <a:t>Two Dimensions:</a:t>
            </a:r>
            <a:endParaRPr lang="en-GB" dirty="0"/>
          </a:p>
        </p:txBody>
      </p:sp>
      <p:pic>
        <p:nvPicPr>
          <p:cNvPr id="11" name="Picture 10">
            <a:extLst>
              <a:ext uri="{FF2B5EF4-FFF2-40B4-BE49-F238E27FC236}">
                <a16:creationId xmlns:a16="http://schemas.microsoft.com/office/drawing/2014/main" id="{5944DE5F-6C0D-4943-943A-B5F3F8C7C24A}"/>
              </a:ext>
            </a:extLst>
          </p:cNvPr>
          <p:cNvPicPr>
            <a:picLocks noChangeAspect="1"/>
          </p:cNvPicPr>
          <p:nvPr/>
        </p:nvPicPr>
        <p:blipFill>
          <a:blip r:embed="rId2"/>
          <a:stretch>
            <a:fillRect/>
          </a:stretch>
        </p:blipFill>
        <p:spPr>
          <a:xfrm>
            <a:off x="7282068" y="2335696"/>
            <a:ext cx="2760410" cy="2353889"/>
          </a:xfrm>
          <a:prstGeom prst="rect">
            <a:avLst/>
          </a:prstGeom>
        </p:spPr>
      </p:pic>
    </p:spTree>
    <p:extLst>
      <p:ext uri="{BB962C8B-B14F-4D97-AF65-F5344CB8AC3E}">
        <p14:creationId xmlns:p14="http://schemas.microsoft.com/office/powerpoint/2010/main" val="2993577710"/>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1097280" y="286603"/>
            <a:ext cx="10058400" cy="494429"/>
          </a:xfrm>
        </p:spPr>
        <p:txBody>
          <a:bodyPr>
            <a:normAutofit fontScale="90000"/>
          </a:bodyPr>
          <a:lstStyle/>
          <a:p>
            <a:pPr algn="ctr"/>
            <a:r>
              <a:rPr lang="en-GB" sz="4000" dirty="0"/>
              <a:t>How do we Handle Complexity in System Design </a:t>
            </a:r>
          </a:p>
        </p:txBody>
      </p:sp>
      <p:pic>
        <p:nvPicPr>
          <p:cNvPr id="19459" name="Picture 9" descr="MPj04308360000[1]"/>
          <p:cNvPicPr>
            <a:picLocks noChangeAspect="1" noChangeArrowheads="1"/>
          </p:cNvPicPr>
          <p:nvPr/>
        </p:nvPicPr>
        <p:blipFill>
          <a:blip r:embed="rId3" cstate="print">
            <a:lum bright="50000" contrast="-46000"/>
            <a:extLst>
              <a:ext uri="{28A0092B-C50C-407E-A947-70E740481C1C}">
                <a14:useLocalDpi xmlns:a14="http://schemas.microsoft.com/office/drawing/2010/main"/>
              </a:ext>
            </a:extLst>
          </a:blip>
          <a:srcRect/>
          <a:stretch>
            <a:fillRect/>
          </a:stretch>
        </p:blipFill>
        <p:spPr bwMode="auto">
          <a:xfrm>
            <a:off x="3149113" y="1808299"/>
            <a:ext cx="6334857" cy="4487008"/>
          </a:xfrm>
          <a:prstGeom prst="rect">
            <a:avLst/>
          </a:prstGeom>
          <a:noFill/>
          <a:ln w="9525">
            <a:noFill/>
            <a:miter lim="800000"/>
            <a:headEnd/>
            <a:tailEnd/>
          </a:ln>
        </p:spPr>
      </p:pic>
      <p:sp>
        <p:nvSpPr>
          <p:cNvPr id="7" name="Rectangle 6"/>
          <p:cNvSpPr/>
          <p:nvPr/>
        </p:nvSpPr>
        <p:spPr bwMode="auto">
          <a:xfrm>
            <a:off x="4122372" y="1162043"/>
            <a:ext cx="4860680" cy="562708"/>
          </a:xfrm>
          <a:prstGeom prst="rect">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lIns="84222" tIns="42112" rIns="84222" bIns="42112"/>
          <a:lstStyle/>
          <a:p>
            <a:pPr algn="ctr">
              <a:defRPr/>
            </a:pPr>
            <a:r>
              <a:rPr lang="en-GB" sz="1477" dirty="0">
                <a:solidFill>
                  <a:srgbClr val="000000"/>
                </a:solidFill>
              </a:rPr>
              <a:t>The complexity of the proposed system means it will have to be DESIGNED in “bite” size chunks</a:t>
            </a:r>
          </a:p>
        </p:txBody>
      </p:sp>
      <p:sp>
        <p:nvSpPr>
          <p:cNvPr id="8" name="Right Arrow Callout 7"/>
          <p:cNvSpPr/>
          <p:nvPr/>
        </p:nvSpPr>
        <p:spPr bwMode="auto">
          <a:xfrm>
            <a:off x="1697038" y="1912360"/>
            <a:ext cx="3848100" cy="946573"/>
          </a:xfrm>
          <a:prstGeom prst="rightArrowCallout">
            <a:avLst>
              <a:gd name="adj1" fmla="val 25000"/>
              <a:gd name="adj2" fmla="val 25000"/>
              <a:gd name="adj3" fmla="val 25000"/>
              <a:gd name="adj4" fmla="val 63828"/>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FFFFFF"/>
                </a:solidFill>
              </a:rPr>
              <a:t>We start by designing the SYSTEM as a number of sub systems – i.e. what is the architecture and technology</a:t>
            </a:r>
            <a:endParaRPr lang="en-GB" sz="1400" dirty="0">
              <a:solidFill>
                <a:srgbClr val="000000"/>
              </a:solidFill>
            </a:endParaRPr>
          </a:p>
        </p:txBody>
      </p:sp>
      <p:sp>
        <p:nvSpPr>
          <p:cNvPr id="73736" name="Rectangle 8"/>
          <p:cNvSpPr>
            <a:spLocks noChangeArrowheads="1"/>
          </p:cNvSpPr>
          <p:nvPr/>
        </p:nvSpPr>
        <p:spPr bwMode="auto">
          <a:xfrm>
            <a:off x="6019800" y="2069123"/>
            <a:ext cx="1066800" cy="633046"/>
          </a:xfrm>
          <a:prstGeom prst="rect">
            <a:avLst/>
          </a:prstGeom>
          <a:solidFill>
            <a:srgbClr val="FFC000"/>
          </a:solidFill>
          <a:ln w="9525" algn="ctr">
            <a:solidFill>
              <a:schemeClr val="tx1"/>
            </a:solidFill>
            <a:round/>
            <a:headEnd/>
            <a:tailEnd/>
          </a:ln>
        </p:spPr>
        <p:txBody>
          <a:bodyPr lIns="84222" tIns="42112" rIns="84222" bIns="42112" anchor="ctr"/>
          <a:lstStyle/>
          <a:p>
            <a:pPr algn="ctr"/>
            <a:r>
              <a:rPr lang="en-GB" sz="1662" dirty="0">
                <a:solidFill>
                  <a:srgbClr val="000000"/>
                </a:solidFill>
              </a:rPr>
              <a:t>System</a:t>
            </a:r>
          </a:p>
        </p:txBody>
      </p:sp>
      <p:grpSp>
        <p:nvGrpSpPr>
          <p:cNvPr id="2" name="Group 22"/>
          <p:cNvGrpSpPr>
            <a:grpSpLocks/>
          </p:cNvGrpSpPr>
          <p:nvPr/>
        </p:nvGrpSpPr>
        <p:grpSpPr bwMode="auto">
          <a:xfrm>
            <a:off x="4520712" y="2702169"/>
            <a:ext cx="4000500" cy="1828800"/>
            <a:chOff x="2997200" y="2641600"/>
            <a:chExt cx="4000500" cy="1981200"/>
          </a:xfrm>
        </p:grpSpPr>
        <p:cxnSp>
          <p:nvCxnSpPr>
            <p:cNvPr id="19489" name="Elbow Connector 16"/>
            <p:cNvCxnSpPr>
              <a:cxnSpLocks noChangeShapeType="1"/>
              <a:stCxn id="73736" idx="2"/>
            </p:cNvCxnSpPr>
            <p:nvPr/>
          </p:nvCxnSpPr>
          <p:spPr bwMode="auto">
            <a:xfrm rot="16200000" flipH="1">
              <a:off x="5105400" y="2565400"/>
              <a:ext cx="1282700" cy="1435100"/>
            </a:xfrm>
            <a:prstGeom prst="bentConnector3">
              <a:avLst>
                <a:gd name="adj1" fmla="val 50000"/>
              </a:avLst>
            </a:prstGeom>
            <a:noFill/>
            <a:ln w="19050" algn="ctr">
              <a:solidFill>
                <a:schemeClr val="tx1"/>
              </a:solidFill>
              <a:round/>
              <a:headEnd/>
              <a:tailEnd/>
            </a:ln>
          </p:spPr>
        </p:cxnSp>
        <p:grpSp>
          <p:nvGrpSpPr>
            <p:cNvPr id="3" name="Group 27"/>
            <p:cNvGrpSpPr>
              <a:grpSpLocks/>
            </p:cNvGrpSpPr>
            <p:nvPr/>
          </p:nvGrpSpPr>
          <p:grpSpPr bwMode="auto">
            <a:xfrm>
              <a:off x="2997200" y="2641600"/>
              <a:ext cx="4000500" cy="1981200"/>
              <a:chOff x="2794000" y="2641600"/>
              <a:chExt cx="4000500" cy="1981200"/>
            </a:xfrm>
          </p:grpSpPr>
          <p:sp>
            <p:nvSpPr>
              <p:cNvPr id="19491" name="Rectangle 9"/>
              <p:cNvSpPr>
                <a:spLocks noChangeArrowheads="1"/>
              </p:cNvSpPr>
              <p:nvPr/>
            </p:nvSpPr>
            <p:spPr bwMode="auto">
              <a:xfrm>
                <a:off x="27940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1</a:t>
                </a:r>
              </a:p>
            </p:txBody>
          </p:sp>
          <p:sp>
            <p:nvSpPr>
              <p:cNvPr id="19492" name="Rectangle 10"/>
              <p:cNvSpPr>
                <a:spLocks noChangeArrowheads="1"/>
              </p:cNvSpPr>
              <p:nvPr/>
            </p:nvSpPr>
            <p:spPr bwMode="auto">
              <a:xfrm>
                <a:off x="57277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3</a:t>
                </a:r>
              </a:p>
            </p:txBody>
          </p:sp>
          <p:sp>
            <p:nvSpPr>
              <p:cNvPr id="19493" name="Rectangle 11"/>
              <p:cNvSpPr>
                <a:spLocks noChangeArrowheads="1"/>
              </p:cNvSpPr>
              <p:nvPr/>
            </p:nvSpPr>
            <p:spPr bwMode="auto">
              <a:xfrm>
                <a:off x="4292600" y="39370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2</a:t>
                </a:r>
              </a:p>
            </p:txBody>
          </p:sp>
          <p:cxnSp>
            <p:nvCxnSpPr>
              <p:cNvPr id="19494" name="Elbow Connector 14"/>
              <p:cNvCxnSpPr>
                <a:cxnSpLocks noChangeShapeType="1"/>
                <a:stCxn id="73736" idx="2"/>
                <a:endCxn id="19491" idx="0"/>
              </p:cNvCxnSpPr>
              <p:nvPr/>
            </p:nvCxnSpPr>
            <p:spPr bwMode="auto">
              <a:xfrm rot="5400000">
                <a:off x="3441700" y="2527300"/>
                <a:ext cx="1282700" cy="1511300"/>
              </a:xfrm>
              <a:prstGeom prst="bentConnector3">
                <a:avLst>
                  <a:gd name="adj1" fmla="val 50000"/>
                </a:avLst>
              </a:prstGeom>
              <a:noFill/>
              <a:ln w="19050" algn="ctr">
                <a:solidFill>
                  <a:schemeClr val="tx1"/>
                </a:solidFill>
                <a:round/>
                <a:headEnd/>
                <a:tailEnd/>
              </a:ln>
            </p:spPr>
          </p:cxnSp>
          <p:cxnSp>
            <p:nvCxnSpPr>
              <p:cNvPr id="19495" name="Elbow Connector 18"/>
              <p:cNvCxnSpPr>
                <a:cxnSpLocks noChangeShapeType="1"/>
                <a:stCxn id="73736" idx="2"/>
                <a:endCxn id="19493" idx="0"/>
              </p:cNvCxnSpPr>
              <p:nvPr/>
            </p:nvCxnSpPr>
            <p:spPr bwMode="auto">
              <a:xfrm rot="5400000">
                <a:off x="4184650" y="3282950"/>
                <a:ext cx="1295400" cy="12700"/>
              </a:xfrm>
              <a:prstGeom prst="bentConnector3">
                <a:avLst>
                  <a:gd name="adj1" fmla="val 50000"/>
                </a:avLst>
              </a:prstGeom>
              <a:noFill/>
              <a:ln w="19050" algn="ctr">
                <a:solidFill>
                  <a:schemeClr val="tx1"/>
                </a:solidFill>
                <a:round/>
                <a:headEnd/>
                <a:tailEnd/>
              </a:ln>
            </p:spPr>
          </p:cxnSp>
        </p:grpSp>
      </p:grpSp>
      <p:sp>
        <p:nvSpPr>
          <p:cNvPr id="20" name="Right Arrow Callout 19"/>
          <p:cNvSpPr/>
          <p:nvPr/>
        </p:nvSpPr>
        <p:spPr bwMode="auto">
          <a:xfrm>
            <a:off x="1726712" y="3656642"/>
            <a:ext cx="2794000" cy="874327"/>
          </a:xfrm>
          <a:prstGeom prst="rightArrowCallout">
            <a:avLst>
              <a:gd name="adj1" fmla="val 26575"/>
              <a:gd name="adj2" fmla="val 21850"/>
              <a:gd name="adj3" fmla="val 17126"/>
              <a:gd name="adj4" fmla="val 85151"/>
            </a:avLst>
          </a:prstGeom>
          <a:solidFill>
            <a:srgbClr val="3366FF"/>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FFFFFF"/>
                </a:solidFill>
              </a:rPr>
              <a:t>We then design the  SUBSYSTEMS as a number of  lower level elements, ultimately down to…</a:t>
            </a:r>
          </a:p>
        </p:txBody>
      </p:sp>
      <p:sp>
        <p:nvSpPr>
          <p:cNvPr id="21" name="Right Arrow Callout 20"/>
          <p:cNvSpPr/>
          <p:nvPr/>
        </p:nvSpPr>
        <p:spPr bwMode="auto">
          <a:xfrm>
            <a:off x="1747134" y="5386755"/>
            <a:ext cx="3174370" cy="750277"/>
          </a:xfrm>
          <a:prstGeom prst="rightArrowCallout">
            <a:avLst>
              <a:gd name="adj1" fmla="val 37987"/>
              <a:gd name="adj2" fmla="val 32792"/>
              <a:gd name="adj3" fmla="val 25000"/>
              <a:gd name="adj4" fmla="val 73600"/>
            </a:avLst>
          </a:prstGeom>
          <a:solidFill>
            <a:srgbClr val="99CCFF"/>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000000">
                    <a:lumMod val="85000"/>
                    <a:lumOff val="15000"/>
                  </a:srgbClr>
                </a:solidFill>
              </a:rPr>
              <a:t>The design of individual COMPONENTS </a:t>
            </a:r>
          </a:p>
        </p:txBody>
      </p:sp>
      <p:grpSp>
        <p:nvGrpSpPr>
          <p:cNvPr id="4" name="Group 28"/>
          <p:cNvGrpSpPr>
            <a:grpSpLocks/>
          </p:cNvGrpSpPr>
          <p:nvPr/>
        </p:nvGrpSpPr>
        <p:grpSpPr bwMode="auto">
          <a:xfrm>
            <a:off x="5194796" y="4530969"/>
            <a:ext cx="2678723" cy="1606062"/>
            <a:chOff x="3467100" y="4622800"/>
            <a:chExt cx="2679700" cy="1739900"/>
          </a:xfrm>
        </p:grpSpPr>
        <p:sp>
          <p:nvSpPr>
            <p:cNvPr id="19485" name="Rectangle 21"/>
            <p:cNvSpPr>
              <a:spLocks noChangeArrowheads="1"/>
            </p:cNvSpPr>
            <p:nvPr/>
          </p:nvSpPr>
          <p:spPr bwMode="auto">
            <a:xfrm>
              <a:off x="34671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2.1</a:t>
              </a:r>
            </a:p>
          </p:txBody>
        </p:sp>
        <p:sp>
          <p:nvSpPr>
            <p:cNvPr id="19486" name="Rectangle 22"/>
            <p:cNvSpPr>
              <a:spLocks noChangeArrowheads="1"/>
            </p:cNvSpPr>
            <p:nvPr/>
          </p:nvSpPr>
          <p:spPr bwMode="auto">
            <a:xfrm>
              <a:off x="49657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2.2</a:t>
              </a:r>
            </a:p>
          </p:txBody>
        </p:sp>
        <p:cxnSp>
          <p:nvCxnSpPr>
            <p:cNvPr id="19487" name="Elbow Connector 24"/>
            <p:cNvCxnSpPr>
              <a:cxnSpLocks noChangeShapeType="1"/>
              <a:stCxn id="19493" idx="2"/>
              <a:endCxn id="19485" idx="0"/>
            </p:cNvCxnSpPr>
            <p:nvPr/>
          </p:nvCxnSpPr>
          <p:spPr bwMode="auto">
            <a:xfrm rot="5400000">
              <a:off x="3921125" y="4759325"/>
              <a:ext cx="1054100" cy="781050"/>
            </a:xfrm>
            <a:prstGeom prst="bentConnector3">
              <a:avLst>
                <a:gd name="adj1" fmla="val 50000"/>
              </a:avLst>
            </a:prstGeom>
            <a:noFill/>
            <a:ln w="19050" algn="ctr">
              <a:solidFill>
                <a:schemeClr val="tx1"/>
              </a:solidFill>
              <a:round/>
              <a:headEnd/>
              <a:tailEnd/>
            </a:ln>
          </p:spPr>
        </p:cxnSp>
        <p:cxnSp>
          <p:nvCxnSpPr>
            <p:cNvPr id="19488" name="Elbow Connector 26"/>
            <p:cNvCxnSpPr>
              <a:cxnSpLocks noChangeShapeType="1"/>
              <a:stCxn id="19493" idx="2"/>
              <a:endCxn id="19486" idx="0"/>
            </p:cNvCxnSpPr>
            <p:nvPr/>
          </p:nvCxnSpPr>
          <p:spPr bwMode="auto">
            <a:xfrm rot="16200000" flipH="1">
              <a:off x="4670425" y="4791075"/>
              <a:ext cx="1054100" cy="717550"/>
            </a:xfrm>
            <a:prstGeom prst="bentConnector3">
              <a:avLst>
                <a:gd name="adj1" fmla="val 50000"/>
              </a:avLst>
            </a:prstGeom>
            <a:noFill/>
            <a:ln w="19050" algn="ctr">
              <a:solidFill>
                <a:schemeClr val="tx1"/>
              </a:solidFill>
              <a:round/>
              <a:headEnd/>
              <a:tailEnd/>
            </a:ln>
          </p:spPr>
        </p:cxnSp>
      </p:grpSp>
      <p:sp>
        <p:nvSpPr>
          <p:cNvPr id="24" name="Rounded Rectangle 23"/>
          <p:cNvSpPr/>
          <p:nvPr/>
        </p:nvSpPr>
        <p:spPr bwMode="auto">
          <a:xfrm>
            <a:off x="5638801" y="2814339"/>
            <a:ext cx="1863969" cy="963331"/>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200" dirty="0"/>
              <a:t>From the system design we have the necessary context to specify the Subsystem Requirements</a:t>
            </a:r>
            <a:endParaRPr lang="en-GB" sz="1200" dirty="0">
              <a:solidFill>
                <a:schemeClr val="tx1"/>
              </a:solidFill>
            </a:endParaRPr>
          </a:p>
        </p:txBody>
      </p:sp>
      <p:sp>
        <p:nvSpPr>
          <p:cNvPr id="25" name="Rounded Rectangle 24"/>
          <p:cNvSpPr/>
          <p:nvPr/>
        </p:nvSpPr>
        <p:spPr bwMode="auto">
          <a:xfrm>
            <a:off x="5498138" y="4624789"/>
            <a:ext cx="2156587" cy="795130"/>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200" dirty="0"/>
              <a:t>From the subsystem design we have the necessary context to specify the Component Requirements</a:t>
            </a:r>
            <a:endParaRPr lang="en-GB" sz="1200" dirty="0">
              <a:solidFill>
                <a:schemeClr val="tx1"/>
              </a:solidFill>
            </a:endParaRPr>
          </a:p>
        </p:txBody>
      </p:sp>
      <p:sp>
        <p:nvSpPr>
          <p:cNvPr id="26" name="Rounded Rectangular Callout 25"/>
          <p:cNvSpPr/>
          <p:nvPr/>
        </p:nvSpPr>
        <p:spPr bwMode="auto">
          <a:xfrm>
            <a:off x="7891478" y="1951926"/>
            <a:ext cx="2413297" cy="907051"/>
          </a:xfrm>
          <a:prstGeom prst="wedgeRoundRectCallout">
            <a:avLst>
              <a:gd name="adj1" fmla="val -89991"/>
              <a:gd name="adj2" fmla="val -9028"/>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lIns="84253" tIns="42126" rIns="84253" bIns="42126"/>
          <a:lstStyle/>
          <a:p>
            <a:pPr algn="ctr">
              <a:defRPr/>
            </a:pPr>
            <a:r>
              <a:rPr lang="en-GB" sz="1292" dirty="0">
                <a:solidFill>
                  <a:schemeClr val="tx1"/>
                </a:solidFill>
              </a:rPr>
              <a:t>In order to successfully design the system – systems thinking tells us we need to know its purpose and context</a:t>
            </a:r>
          </a:p>
        </p:txBody>
      </p:sp>
      <p:sp>
        <p:nvSpPr>
          <p:cNvPr id="27" name="Rounded Rectangular Callout 26"/>
          <p:cNvSpPr/>
          <p:nvPr/>
        </p:nvSpPr>
        <p:spPr bwMode="auto">
          <a:xfrm>
            <a:off x="8628069" y="3512205"/>
            <a:ext cx="2039935" cy="2006919"/>
          </a:xfrm>
          <a:prstGeom prst="wedgeRoundRectCallout">
            <a:avLst>
              <a:gd name="adj1" fmla="val -64915"/>
              <a:gd name="adj2" fmla="val -14105"/>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lIns="84253" tIns="42126" rIns="84253" bIns="42126"/>
          <a:lstStyle/>
          <a:p>
            <a:pPr>
              <a:defRPr/>
            </a:pPr>
            <a:r>
              <a:rPr lang="en-GB" sz="1292" dirty="0">
                <a:solidFill>
                  <a:schemeClr val="tx1"/>
                </a:solidFill>
              </a:rPr>
              <a:t>In order to design the subsystems, systems thinking tells us we need to know the purpose and context for each subsystem. This can only be known if we have designed the system</a:t>
            </a:r>
          </a:p>
        </p:txBody>
      </p:sp>
    </p:spTree>
    <p:extLst>
      <p:ext uri="{BB962C8B-B14F-4D97-AF65-F5344CB8AC3E}">
        <p14:creationId xmlns:p14="http://schemas.microsoft.com/office/powerpoint/2010/main" val="1595780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37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10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wipe(up)">
                                      <p:cBhvr>
                                        <p:cTn id="20" dur="1000"/>
                                        <p:tgtEl>
                                          <p:spTgt spid="2"/>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nodeType="click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wipe(left)">
                                      <p:cBhvr>
                                        <p:cTn id="29" dur="1000"/>
                                        <p:tgtEl>
                                          <p:spTgt spid="20"/>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1" fill="hold" nodeType="click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wipe(up)">
                                      <p:cBhvr>
                                        <p:cTn id="34" dur="1000"/>
                                        <p:tgtEl>
                                          <p:spTgt spid="4"/>
                                        </p:tgtEl>
                                      </p:cBhvr>
                                    </p:animEffec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nodeType="click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wipe(left)">
                                      <p:cBhvr>
                                        <p:cTn id="43" dur="1000"/>
                                        <p:tgtEl>
                                          <p:spTgt spid="21"/>
                                        </p:tgtEl>
                                      </p:cBhvr>
                                    </p:animEffec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grpId="0" nodeType="clickEffect">
                                  <p:stCondLst>
                                    <p:cond delay="0"/>
                                  </p:stCondLst>
                                  <p:childTnLst>
                                    <p:set>
                                      <p:cBhvr>
                                        <p:cTn id="47" dur="1" fill="hold">
                                          <p:stCondLst>
                                            <p:cond delay="0"/>
                                          </p:stCondLst>
                                        </p:cTn>
                                        <p:tgtEl>
                                          <p:spTgt spid="26"/>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grpId="0" nodeType="clickEffect">
                                  <p:stCondLst>
                                    <p:cond delay="0"/>
                                  </p:stCondLst>
                                  <p:childTnLst>
                                    <p:set>
                                      <p:cBhvr>
                                        <p:cTn id="51"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3736" grpId="0" animBg="1"/>
      <p:bldP spid="26" grpId="0" animBg="1"/>
      <p:bldP spid="27" grpId="0" animBg="1"/>
    </p:bld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1097280" y="286604"/>
            <a:ext cx="10058400" cy="638100"/>
          </a:xfrm>
        </p:spPr>
        <p:txBody>
          <a:bodyPr>
            <a:normAutofit/>
          </a:bodyPr>
          <a:lstStyle/>
          <a:p>
            <a:pPr algn="ctr"/>
            <a:r>
              <a:rPr lang="en-GB" sz="4000" dirty="0"/>
              <a:t>How do we Handle Complexity in System Design </a:t>
            </a:r>
          </a:p>
        </p:txBody>
      </p:sp>
      <p:pic>
        <p:nvPicPr>
          <p:cNvPr id="19459" name="Picture 9" descr="MPj04308360000[1]"/>
          <p:cNvPicPr>
            <a:picLocks noChangeAspect="1" noChangeArrowheads="1"/>
          </p:cNvPicPr>
          <p:nvPr/>
        </p:nvPicPr>
        <p:blipFill>
          <a:blip r:embed="rId3" cstate="print">
            <a:lum bright="50000" contrast="-46000"/>
            <a:extLst>
              <a:ext uri="{28A0092B-C50C-407E-A947-70E740481C1C}">
                <a14:useLocalDpi xmlns:a14="http://schemas.microsoft.com/office/drawing/2010/main"/>
              </a:ext>
            </a:extLst>
          </a:blip>
          <a:srcRect/>
          <a:stretch>
            <a:fillRect/>
          </a:stretch>
        </p:blipFill>
        <p:spPr bwMode="auto">
          <a:xfrm>
            <a:off x="3149113" y="1808299"/>
            <a:ext cx="6334857" cy="4487008"/>
          </a:xfrm>
          <a:prstGeom prst="rect">
            <a:avLst/>
          </a:prstGeom>
          <a:noFill/>
          <a:ln w="9525">
            <a:noFill/>
            <a:miter lim="800000"/>
            <a:headEnd/>
            <a:tailEnd/>
          </a:ln>
        </p:spPr>
      </p:pic>
      <p:sp>
        <p:nvSpPr>
          <p:cNvPr id="7" name="Rectangle 6"/>
          <p:cNvSpPr/>
          <p:nvPr/>
        </p:nvSpPr>
        <p:spPr bwMode="auto">
          <a:xfrm>
            <a:off x="4122372" y="1162043"/>
            <a:ext cx="4860680" cy="562708"/>
          </a:xfrm>
          <a:prstGeom prst="rect">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lIns="84222" tIns="42112" rIns="84222" bIns="42112"/>
          <a:lstStyle/>
          <a:p>
            <a:pPr algn="ctr">
              <a:defRPr/>
            </a:pPr>
            <a:r>
              <a:rPr lang="en-GB" sz="1477" dirty="0">
                <a:solidFill>
                  <a:srgbClr val="000000"/>
                </a:solidFill>
              </a:rPr>
              <a:t>The complexity of the proposed system means it will have to be DESIGNED in “bite” size chunks</a:t>
            </a:r>
          </a:p>
        </p:txBody>
      </p:sp>
      <p:sp>
        <p:nvSpPr>
          <p:cNvPr id="8" name="Right Arrow Callout 7"/>
          <p:cNvSpPr/>
          <p:nvPr/>
        </p:nvSpPr>
        <p:spPr bwMode="auto">
          <a:xfrm>
            <a:off x="1697038" y="1912360"/>
            <a:ext cx="3848100" cy="946573"/>
          </a:xfrm>
          <a:prstGeom prst="rightArrowCallout">
            <a:avLst>
              <a:gd name="adj1" fmla="val 25000"/>
              <a:gd name="adj2" fmla="val 25000"/>
              <a:gd name="adj3" fmla="val 25000"/>
              <a:gd name="adj4" fmla="val 63828"/>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FFFFFF"/>
                </a:solidFill>
              </a:rPr>
              <a:t>We start by designing the SYSTEM as a number of sub systems – i.e. what is the architecture and technology</a:t>
            </a:r>
            <a:endParaRPr lang="en-GB" sz="1400" dirty="0">
              <a:solidFill>
                <a:srgbClr val="000000"/>
              </a:solidFill>
            </a:endParaRPr>
          </a:p>
        </p:txBody>
      </p:sp>
      <p:sp>
        <p:nvSpPr>
          <p:cNvPr id="73736" name="Rectangle 8"/>
          <p:cNvSpPr>
            <a:spLocks noChangeArrowheads="1"/>
          </p:cNvSpPr>
          <p:nvPr/>
        </p:nvSpPr>
        <p:spPr bwMode="auto">
          <a:xfrm>
            <a:off x="6019800" y="2069123"/>
            <a:ext cx="1066800" cy="633046"/>
          </a:xfrm>
          <a:prstGeom prst="rect">
            <a:avLst/>
          </a:prstGeom>
          <a:solidFill>
            <a:srgbClr val="FFC000"/>
          </a:solidFill>
          <a:ln w="9525" algn="ctr">
            <a:solidFill>
              <a:schemeClr val="tx1"/>
            </a:solidFill>
            <a:round/>
            <a:headEnd/>
            <a:tailEnd/>
          </a:ln>
        </p:spPr>
        <p:txBody>
          <a:bodyPr lIns="84222" tIns="42112" rIns="84222" bIns="42112" anchor="ctr"/>
          <a:lstStyle/>
          <a:p>
            <a:pPr algn="ctr"/>
            <a:r>
              <a:rPr lang="en-GB" sz="1662" dirty="0">
                <a:solidFill>
                  <a:srgbClr val="000000"/>
                </a:solidFill>
              </a:rPr>
              <a:t>System</a:t>
            </a:r>
          </a:p>
        </p:txBody>
      </p:sp>
      <p:grpSp>
        <p:nvGrpSpPr>
          <p:cNvPr id="2" name="Group 22"/>
          <p:cNvGrpSpPr>
            <a:grpSpLocks/>
          </p:cNvGrpSpPr>
          <p:nvPr/>
        </p:nvGrpSpPr>
        <p:grpSpPr bwMode="auto">
          <a:xfrm>
            <a:off x="4520712" y="2702169"/>
            <a:ext cx="4000500" cy="1828800"/>
            <a:chOff x="2997200" y="2641600"/>
            <a:chExt cx="4000500" cy="1981200"/>
          </a:xfrm>
        </p:grpSpPr>
        <p:cxnSp>
          <p:nvCxnSpPr>
            <p:cNvPr id="19489" name="Elbow Connector 16"/>
            <p:cNvCxnSpPr>
              <a:cxnSpLocks noChangeShapeType="1"/>
              <a:stCxn id="73736" idx="2"/>
            </p:cNvCxnSpPr>
            <p:nvPr/>
          </p:nvCxnSpPr>
          <p:spPr bwMode="auto">
            <a:xfrm rot="16200000" flipH="1">
              <a:off x="5105400" y="2565400"/>
              <a:ext cx="1282700" cy="1435100"/>
            </a:xfrm>
            <a:prstGeom prst="bentConnector3">
              <a:avLst>
                <a:gd name="adj1" fmla="val 50000"/>
              </a:avLst>
            </a:prstGeom>
            <a:noFill/>
            <a:ln w="19050" algn="ctr">
              <a:solidFill>
                <a:schemeClr val="tx1"/>
              </a:solidFill>
              <a:round/>
              <a:headEnd/>
              <a:tailEnd/>
            </a:ln>
          </p:spPr>
        </p:cxnSp>
        <p:grpSp>
          <p:nvGrpSpPr>
            <p:cNvPr id="3" name="Group 27"/>
            <p:cNvGrpSpPr>
              <a:grpSpLocks/>
            </p:cNvGrpSpPr>
            <p:nvPr/>
          </p:nvGrpSpPr>
          <p:grpSpPr bwMode="auto">
            <a:xfrm>
              <a:off x="2997200" y="2641600"/>
              <a:ext cx="4000500" cy="1981200"/>
              <a:chOff x="2794000" y="2641600"/>
              <a:chExt cx="4000500" cy="1981200"/>
            </a:xfrm>
          </p:grpSpPr>
          <p:sp>
            <p:nvSpPr>
              <p:cNvPr id="19491" name="Rectangle 9"/>
              <p:cNvSpPr>
                <a:spLocks noChangeArrowheads="1"/>
              </p:cNvSpPr>
              <p:nvPr/>
            </p:nvSpPr>
            <p:spPr bwMode="auto">
              <a:xfrm>
                <a:off x="27940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1</a:t>
                </a:r>
              </a:p>
            </p:txBody>
          </p:sp>
          <p:sp>
            <p:nvSpPr>
              <p:cNvPr id="19492" name="Rectangle 10"/>
              <p:cNvSpPr>
                <a:spLocks noChangeArrowheads="1"/>
              </p:cNvSpPr>
              <p:nvPr/>
            </p:nvSpPr>
            <p:spPr bwMode="auto">
              <a:xfrm>
                <a:off x="57277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3</a:t>
                </a:r>
              </a:p>
            </p:txBody>
          </p:sp>
          <p:sp>
            <p:nvSpPr>
              <p:cNvPr id="19493" name="Rectangle 11"/>
              <p:cNvSpPr>
                <a:spLocks noChangeArrowheads="1"/>
              </p:cNvSpPr>
              <p:nvPr/>
            </p:nvSpPr>
            <p:spPr bwMode="auto">
              <a:xfrm>
                <a:off x="4292600" y="39370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2</a:t>
                </a:r>
              </a:p>
            </p:txBody>
          </p:sp>
          <p:cxnSp>
            <p:nvCxnSpPr>
              <p:cNvPr id="19494" name="Elbow Connector 14"/>
              <p:cNvCxnSpPr>
                <a:cxnSpLocks noChangeShapeType="1"/>
                <a:stCxn id="73736" idx="2"/>
                <a:endCxn id="19491" idx="0"/>
              </p:cNvCxnSpPr>
              <p:nvPr/>
            </p:nvCxnSpPr>
            <p:spPr bwMode="auto">
              <a:xfrm rot="5400000">
                <a:off x="3441700" y="2527300"/>
                <a:ext cx="1282700" cy="1511300"/>
              </a:xfrm>
              <a:prstGeom prst="bentConnector3">
                <a:avLst>
                  <a:gd name="adj1" fmla="val 50000"/>
                </a:avLst>
              </a:prstGeom>
              <a:noFill/>
              <a:ln w="19050" algn="ctr">
                <a:solidFill>
                  <a:schemeClr val="tx1"/>
                </a:solidFill>
                <a:round/>
                <a:headEnd/>
                <a:tailEnd/>
              </a:ln>
            </p:spPr>
          </p:cxnSp>
          <p:cxnSp>
            <p:nvCxnSpPr>
              <p:cNvPr id="19495" name="Elbow Connector 18"/>
              <p:cNvCxnSpPr>
                <a:cxnSpLocks noChangeShapeType="1"/>
                <a:stCxn id="73736" idx="2"/>
                <a:endCxn id="19493" idx="0"/>
              </p:cNvCxnSpPr>
              <p:nvPr/>
            </p:nvCxnSpPr>
            <p:spPr bwMode="auto">
              <a:xfrm rot="5400000">
                <a:off x="4184650" y="3282950"/>
                <a:ext cx="1295400" cy="12700"/>
              </a:xfrm>
              <a:prstGeom prst="bentConnector3">
                <a:avLst>
                  <a:gd name="adj1" fmla="val 50000"/>
                </a:avLst>
              </a:prstGeom>
              <a:noFill/>
              <a:ln w="19050" algn="ctr">
                <a:solidFill>
                  <a:schemeClr val="tx1"/>
                </a:solidFill>
                <a:round/>
                <a:headEnd/>
                <a:tailEnd/>
              </a:ln>
            </p:spPr>
          </p:cxnSp>
        </p:grpSp>
      </p:grpSp>
      <p:sp>
        <p:nvSpPr>
          <p:cNvPr id="20" name="Right Arrow Callout 19"/>
          <p:cNvSpPr/>
          <p:nvPr/>
        </p:nvSpPr>
        <p:spPr bwMode="auto">
          <a:xfrm>
            <a:off x="1726712" y="3656642"/>
            <a:ext cx="2794000" cy="874327"/>
          </a:xfrm>
          <a:prstGeom prst="rightArrowCallout">
            <a:avLst>
              <a:gd name="adj1" fmla="val 26575"/>
              <a:gd name="adj2" fmla="val 21850"/>
              <a:gd name="adj3" fmla="val 17126"/>
              <a:gd name="adj4" fmla="val 85151"/>
            </a:avLst>
          </a:prstGeom>
          <a:solidFill>
            <a:srgbClr val="3366FF"/>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FFFFFF"/>
                </a:solidFill>
              </a:rPr>
              <a:t>We then design the  SUBSYSTEMS as a number of  lower level elements, ultimately down to…</a:t>
            </a:r>
          </a:p>
        </p:txBody>
      </p:sp>
      <p:sp>
        <p:nvSpPr>
          <p:cNvPr id="21" name="Right Arrow Callout 20"/>
          <p:cNvSpPr/>
          <p:nvPr/>
        </p:nvSpPr>
        <p:spPr bwMode="auto">
          <a:xfrm>
            <a:off x="1747134" y="5386755"/>
            <a:ext cx="3174370" cy="750277"/>
          </a:xfrm>
          <a:prstGeom prst="rightArrowCallout">
            <a:avLst>
              <a:gd name="adj1" fmla="val 37987"/>
              <a:gd name="adj2" fmla="val 32792"/>
              <a:gd name="adj3" fmla="val 25000"/>
              <a:gd name="adj4" fmla="val 73600"/>
            </a:avLst>
          </a:prstGeom>
          <a:solidFill>
            <a:srgbClr val="99CCFF"/>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22" tIns="42112" rIns="84222" bIns="42112" anchor="ctr"/>
          <a:lstStyle/>
          <a:p>
            <a:pPr algn="ctr">
              <a:defRPr/>
            </a:pPr>
            <a:r>
              <a:rPr lang="en-GB" sz="1400" dirty="0">
                <a:solidFill>
                  <a:srgbClr val="000000">
                    <a:lumMod val="85000"/>
                    <a:lumOff val="15000"/>
                  </a:srgbClr>
                </a:solidFill>
              </a:rPr>
              <a:t>The design of individual COMPONENTS </a:t>
            </a:r>
          </a:p>
        </p:txBody>
      </p:sp>
      <p:grpSp>
        <p:nvGrpSpPr>
          <p:cNvPr id="4" name="Group 28"/>
          <p:cNvGrpSpPr>
            <a:grpSpLocks/>
          </p:cNvGrpSpPr>
          <p:nvPr/>
        </p:nvGrpSpPr>
        <p:grpSpPr bwMode="auto">
          <a:xfrm>
            <a:off x="5194796" y="4530969"/>
            <a:ext cx="2678723" cy="1606062"/>
            <a:chOff x="3467100" y="4622800"/>
            <a:chExt cx="2679700" cy="1739900"/>
          </a:xfrm>
        </p:grpSpPr>
        <p:sp>
          <p:nvSpPr>
            <p:cNvPr id="19485" name="Rectangle 21"/>
            <p:cNvSpPr>
              <a:spLocks noChangeArrowheads="1"/>
            </p:cNvSpPr>
            <p:nvPr/>
          </p:nvSpPr>
          <p:spPr bwMode="auto">
            <a:xfrm>
              <a:off x="34671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2.1</a:t>
              </a:r>
            </a:p>
          </p:txBody>
        </p:sp>
        <p:sp>
          <p:nvSpPr>
            <p:cNvPr id="19486" name="Rectangle 22"/>
            <p:cNvSpPr>
              <a:spLocks noChangeArrowheads="1"/>
            </p:cNvSpPr>
            <p:nvPr/>
          </p:nvSpPr>
          <p:spPr bwMode="auto">
            <a:xfrm>
              <a:off x="49657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2.2</a:t>
              </a:r>
            </a:p>
          </p:txBody>
        </p:sp>
        <p:cxnSp>
          <p:nvCxnSpPr>
            <p:cNvPr id="19487" name="Elbow Connector 24"/>
            <p:cNvCxnSpPr>
              <a:cxnSpLocks noChangeShapeType="1"/>
              <a:stCxn id="19493" idx="2"/>
              <a:endCxn id="19485" idx="0"/>
            </p:cNvCxnSpPr>
            <p:nvPr/>
          </p:nvCxnSpPr>
          <p:spPr bwMode="auto">
            <a:xfrm rot="5400000">
              <a:off x="3921125" y="4759325"/>
              <a:ext cx="1054100" cy="781050"/>
            </a:xfrm>
            <a:prstGeom prst="bentConnector3">
              <a:avLst>
                <a:gd name="adj1" fmla="val 50000"/>
              </a:avLst>
            </a:prstGeom>
            <a:noFill/>
            <a:ln w="19050" algn="ctr">
              <a:solidFill>
                <a:schemeClr val="tx1"/>
              </a:solidFill>
              <a:round/>
              <a:headEnd/>
              <a:tailEnd/>
            </a:ln>
          </p:spPr>
        </p:cxnSp>
        <p:cxnSp>
          <p:nvCxnSpPr>
            <p:cNvPr id="19488" name="Elbow Connector 26"/>
            <p:cNvCxnSpPr>
              <a:cxnSpLocks noChangeShapeType="1"/>
              <a:stCxn id="19493" idx="2"/>
              <a:endCxn id="19486" idx="0"/>
            </p:cNvCxnSpPr>
            <p:nvPr/>
          </p:nvCxnSpPr>
          <p:spPr bwMode="auto">
            <a:xfrm rot="16200000" flipH="1">
              <a:off x="4670425" y="4791075"/>
              <a:ext cx="1054100" cy="717550"/>
            </a:xfrm>
            <a:prstGeom prst="bentConnector3">
              <a:avLst>
                <a:gd name="adj1" fmla="val 50000"/>
              </a:avLst>
            </a:prstGeom>
            <a:noFill/>
            <a:ln w="19050" algn="ctr">
              <a:solidFill>
                <a:schemeClr val="tx1"/>
              </a:solidFill>
              <a:round/>
              <a:headEnd/>
              <a:tailEnd/>
            </a:ln>
          </p:spPr>
        </p:cxnSp>
      </p:grpSp>
      <p:sp>
        <p:nvSpPr>
          <p:cNvPr id="24" name="Rounded Rectangle 23"/>
          <p:cNvSpPr/>
          <p:nvPr/>
        </p:nvSpPr>
        <p:spPr bwMode="auto">
          <a:xfrm>
            <a:off x="5638801" y="2814339"/>
            <a:ext cx="1863969" cy="963331"/>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200" dirty="0"/>
              <a:t>From the system design we have the necessary context to specify the Subsystem Requirements</a:t>
            </a:r>
            <a:endParaRPr lang="en-GB" sz="1200" dirty="0">
              <a:solidFill>
                <a:schemeClr val="tx1"/>
              </a:solidFill>
            </a:endParaRPr>
          </a:p>
        </p:txBody>
      </p:sp>
      <p:sp>
        <p:nvSpPr>
          <p:cNvPr id="25" name="Rounded Rectangle 24"/>
          <p:cNvSpPr/>
          <p:nvPr/>
        </p:nvSpPr>
        <p:spPr bwMode="auto">
          <a:xfrm>
            <a:off x="5498138" y="4624789"/>
            <a:ext cx="2156587" cy="795130"/>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200" dirty="0"/>
              <a:t>From the subsystem design we have the necessary context to specify the Component Requirements</a:t>
            </a:r>
            <a:endParaRPr lang="en-GB" sz="1200" dirty="0">
              <a:solidFill>
                <a:schemeClr val="tx1"/>
              </a:solidFill>
            </a:endParaRPr>
          </a:p>
        </p:txBody>
      </p:sp>
      <p:sp>
        <p:nvSpPr>
          <p:cNvPr id="26" name="Rounded Rectangular Callout 25"/>
          <p:cNvSpPr/>
          <p:nvPr/>
        </p:nvSpPr>
        <p:spPr bwMode="auto">
          <a:xfrm>
            <a:off x="7891478" y="1951926"/>
            <a:ext cx="2413297" cy="907051"/>
          </a:xfrm>
          <a:prstGeom prst="wedgeRoundRectCallout">
            <a:avLst>
              <a:gd name="adj1" fmla="val -89991"/>
              <a:gd name="adj2" fmla="val -9028"/>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lIns="84253" tIns="42126" rIns="84253" bIns="42126"/>
          <a:lstStyle/>
          <a:p>
            <a:pPr algn="ctr">
              <a:defRPr/>
            </a:pPr>
            <a:r>
              <a:rPr lang="en-GB" sz="1292" dirty="0">
                <a:solidFill>
                  <a:schemeClr val="tx1"/>
                </a:solidFill>
              </a:rPr>
              <a:t>In order to successfully design the system – systems thinking tells us we need to know its purpose and context</a:t>
            </a:r>
          </a:p>
        </p:txBody>
      </p:sp>
      <p:sp>
        <p:nvSpPr>
          <p:cNvPr id="27" name="Rounded Rectangular Callout 26"/>
          <p:cNvSpPr/>
          <p:nvPr/>
        </p:nvSpPr>
        <p:spPr bwMode="auto">
          <a:xfrm>
            <a:off x="8628069" y="3512205"/>
            <a:ext cx="2039935" cy="2006919"/>
          </a:xfrm>
          <a:prstGeom prst="wedgeRoundRectCallout">
            <a:avLst>
              <a:gd name="adj1" fmla="val -64915"/>
              <a:gd name="adj2" fmla="val -14105"/>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lIns="84253" tIns="42126" rIns="84253" bIns="42126"/>
          <a:lstStyle/>
          <a:p>
            <a:pPr>
              <a:defRPr/>
            </a:pPr>
            <a:r>
              <a:rPr lang="en-GB" sz="1292" dirty="0">
                <a:solidFill>
                  <a:schemeClr val="tx1"/>
                </a:solidFill>
              </a:rPr>
              <a:t>In order to design the subsystems, systems thinking tells us we need to know the purpose and context for each subsystem. This can only be known if we have designed the system</a:t>
            </a:r>
          </a:p>
        </p:txBody>
      </p:sp>
      <p:pic>
        <p:nvPicPr>
          <p:cNvPr id="28" name="Picture 27">
            <a:extLst>
              <a:ext uri="{FF2B5EF4-FFF2-40B4-BE49-F238E27FC236}">
                <a16:creationId xmlns:a16="http://schemas.microsoft.com/office/drawing/2014/main" id="{10C1970D-A4F5-204A-8AA5-CC2DF99F9AC2}"/>
              </a:ext>
            </a:extLst>
          </p:cNvPr>
          <p:cNvPicPr>
            <a:picLocks noChangeAspect="1"/>
          </p:cNvPicPr>
          <p:nvPr/>
        </p:nvPicPr>
        <p:blipFill rotWithShape="1">
          <a:blip r:embed="rId4"/>
          <a:srcRect r="24889" b="9794"/>
          <a:stretch/>
        </p:blipFill>
        <p:spPr>
          <a:xfrm>
            <a:off x="1563516" y="1880581"/>
            <a:ext cx="3518641" cy="998719"/>
          </a:xfrm>
          <a:prstGeom prst="rect">
            <a:avLst/>
          </a:prstGeom>
          <a:solidFill>
            <a:schemeClr val="bg1"/>
          </a:solidFill>
        </p:spPr>
      </p:pic>
      <p:pic>
        <p:nvPicPr>
          <p:cNvPr id="29" name="Picture 28">
            <a:extLst>
              <a:ext uri="{FF2B5EF4-FFF2-40B4-BE49-F238E27FC236}">
                <a16:creationId xmlns:a16="http://schemas.microsoft.com/office/drawing/2014/main" id="{EE8B16CC-0AD1-CA4F-998F-E3C63E7D5C1C}"/>
              </a:ext>
            </a:extLst>
          </p:cNvPr>
          <p:cNvPicPr>
            <a:picLocks noChangeAspect="1"/>
          </p:cNvPicPr>
          <p:nvPr/>
        </p:nvPicPr>
        <p:blipFill rotWithShape="1">
          <a:blip r:embed="rId4"/>
          <a:srcRect r="24889" b="9794"/>
          <a:stretch/>
        </p:blipFill>
        <p:spPr>
          <a:xfrm>
            <a:off x="1513614" y="5386755"/>
            <a:ext cx="2953507" cy="758755"/>
          </a:xfrm>
          <a:prstGeom prst="rect">
            <a:avLst/>
          </a:prstGeom>
          <a:solidFill>
            <a:schemeClr val="bg1"/>
          </a:solidFill>
        </p:spPr>
      </p:pic>
      <p:pic>
        <p:nvPicPr>
          <p:cNvPr id="30" name="Picture 29">
            <a:extLst>
              <a:ext uri="{FF2B5EF4-FFF2-40B4-BE49-F238E27FC236}">
                <a16:creationId xmlns:a16="http://schemas.microsoft.com/office/drawing/2014/main" id="{AA85FAA6-E692-624B-9220-F28FBCB0D2F2}"/>
              </a:ext>
            </a:extLst>
          </p:cNvPr>
          <p:cNvPicPr>
            <a:picLocks noChangeAspect="1"/>
          </p:cNvPicPr>
          <p:nvPr/>
        </p:nvPicPr>
        <p:blipFill rotWithShape="1">
          <a:blip r:embed="rId4"/>
          <a:srcRect r="24889" b="9794"/>
          <a:stretch/>
        </p:blipFill>
        <p:spPr>
          <a:xfrm>
            <a:off x="1529642" y="3628607"/>
            <a:ext cx="2947603" cy="948270"/>
          </a:xfrm>
          <a:prstGeom prst="rect">
            <a:avLst/>
          </a:prstGeom>
          <a:solidFill>
            <a:schemeClr val="bg1"/>
          </a:solidFill>
        </p:spPr>
      </p:pic>
    </p:spTree>
    <p:extLst>
      <p:ext uri="{BB962C8B-B14F-4D97-AF65-F5344CB8AC3E}">
        <p14:creationId xmlns:p14="http://schemas.microsoft.com/office/powerpoint/2010/main" val="3727887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wipe(left)">
                                      <p:cBhvr>
                                        <p:cTn id="7" dur="500"/>
                                        <p:tgtEl>
                                          <p:spTgt spid="2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wipe(left)">
                                      <p:cBhvr>
                                        <p:cTn id="12" dur="500"/>
                                        <p:tgtEl>
                                          <p:spTgt spid="30"/>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29"/>
                                        </p:tgtEl>
                                        <p:attrNameLst>
                                          <p:attrName>style.visibility</p:attrName>
                                        </p:attrNameLst>
                                      </p:cBhvr>
                                      <p:to>
                                        <p:strVal val="visible"/>
                                      </p:to>
                                    </p:set>
                                    <p:animEffect transition="in" filter="wipe(left)">
                                      <p:cBhvr>
                                        <p:cTn id="17"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1097280" y="286604"/>
            <a:ext cx="10058400" cy="562708"/>
          </a:xfrm>
        </p:spPr>
        <p:txBody>
          <a:bodyPr>
            <a:normAutofit fontScale="90000"/>
          </a:bodyPr>
          <a:lstStyle/>
          <a:p>
            <a:pPr algn="ctr"/>
            <a:r>
              <a:rPr lang="en-GB" sz="4000" dirty="0"/>
              <a:t>How do we Handle Complexity in System Design </a:t>
            </a:r>
          </a:p>
        </p:txBody>
      </p:sp>
      <p:pic>
        <p:nvPicPr>
          <p:cNvPr id="19459" name="Picture 9" descr="MPj04308360000[1]"/>
          <p:cNvPicPr>
            <a:picLocks noChangeAspect="1" noChangeArrowheads="1"/>
          </p:cNvPicPr>
          <p:nvPr/>
        </p:nvPicPr>
        <p:blipFill>
          <a:blip r:embed="rId3" cstate="print">
            <a:lum bright="50000" contrast="-46000"/>
            <a:extLst>
              <a:ext uri="{28A0092B-C50C-407E-A947-70E740481C1C}">
                <a14:useLocalDpi xmlns:a14="http://schemas.microsoft.com/office/drawing/2010/main"/>
              </a:ext>
            </a:extLst>
          </a:blip>
          <a:srcRect/>
          <a:stretch>
            <a:fillRect/>
          </a:stretch>
        </p:blipFill>
        <p:spPr bwMode="auto">
          <a:xfrm>
            <a:off x="3149113" y="1808299"/>
            <a:ext cx="6334857" cy="4487008"/>
          </a:xfrm>
          <a:prstGeom prst="rect">
            <a:avLst/>
          </a:prstGeom>
          <a:noFill/>
          <a:ln w="9525">
            <a:noFill/>
            <a:miter lim="800000"/>
            <a:headEnd/>
            <a:tailEnd/>
          </a:ln>
        </p:spPr>
      </p:pic>
      <p:sp>
        <p:nvSpPr>
          <p:cNvPr id="7" name="Rectangle 6"/>
          <p:cNvSpPr/>
          <p:nvPr/>
        </p:nvSpPr>
        <p:spPr bwMode="auto">
          <a:xfrm>
            <a:off x="4122372" y="1162043"/>
            <a:ext cx="4860680" cy="562708"/>
          </a:xfrm>
          <a:prstGeom prst="rect">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lIns="84222" tIns="42112" rIns="84222" bIns="42112"/>
          <a:lstStyle/>
          <a:p>
            <a:pPr algn="ctr">
              <a:defRPr/>
            </a:pPr>
            <a:r>
              <a:rPr lang="en-GB" sz="1477" dirty="0">
                <a:solidFill>
                  <a:srgbClr val="000000"/>
                </a:solidFill>
              </a:rPr>
              <a:t>The complexity of the proposed system means it will have to be DESIGNED in “bite” size chunks</a:t>
            </a:r>
          </a:p>
        </p:txBody>
      </p:sp>
      <p:sp>
        <p:nvSpPr>
          <p:cNvPr id="8" name="Right Arrow Callout 7"/>
          <p:cNvSpPr/>
          <p:nvPr/>
        </p:nvSpPr>
        <p:spPr bwMode="auto">
          <a:xfrm>
            <a:off x="1697038" y="1912360"/>
            <a:ext cx="3848100" cy="946573"/>
          </a:xfrm>
          <a:prstGeom prst="rightArrowCallout">
            <a:avLst>
              <a:gd name="adj1" fmla="val 25000"/>
              <a:gd name="adj2" fmla="val 25000"/>
              <a:gd name="adj3" fmla="val 25000"/>
              <a:gd name="adj4" fmla="val 63828"/>
            </a:avLst>
          </a:prstGeom>
          <a:ln>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lIns="84222" tIns="42112" rIns="84222" bIns="42112" anchor="ctr"/>
          <a:lstStyle/>
          <a:p>
            <a:pPr algn="ctr">
              <a:defRPr/>
            </a:pPr>
            <a:r>
              <a:rPr lang="en-GB" sz="1400" dirty="0">
                <a:solidFill>
                  <a:srgbClr val="FFFFFF"/>
                </a:solidFill>
              </a:rPr>
              <a:t>We start by designing the SYSTEM as a number of sub systems – i.e. what is the architecture and technology</a:t>
            </a:r>
            <a:endParaRPr lang="en-GB" sz="1400" dirty="0">
              <a:solidFill>
                <a:srgbClr val="000000"/>
              </a:solidFill>
            </a:endParaRPr>
          </a:p>
        </p:txBody>
      </p:sp>
      <p:sp>
        <p:nvSpPr>
          <p:cNvPr id="73736" name="Rectangle 8"/>
          <p:cNvSpPr>
            <a:spLocks noChangeArrowheads="1"/>
          </p:cNvSpPr>
          <p:nvPr/>
        </p:nvSpPr>
        <p:spPr bwMode="auto">
          <a:xfrm>
            <a:off x="6019800" y="2069123"/>
            <a:ext cx="1066800" cy="633046"/>
          </a:xfrm>
          <a:prstGeom prst="rect">
            <a:avLst/>
          </a:prstGeom>
          <a:solidFill>
            <a:srgbClr val="FFC000"/>
          </a:solidFill>
          <a:ln w="9525" algn="ctr">
            <a:solidFill>
              <a:schemeClr val="tx1"/>
            </a:solidFill>
            <a:round/>
            <a:headEnd/>
            <a:tailEnd/>
          </a:ln>
        </p:spPr>
        <p:txBody>
          <a:bodyPr lIns="84222" tIns="42112" rIns="84222" bIns="42112" anchor="ctr"/>
          <a:lstStyle/>
          <a:p>
            <a:pPr algn="ctr"/>
            <a:r>
              <a:rPr lang="en-GB" sz="1662" dirty="0">
                <a:solidFill>
                  <a:srgbClr val="000000"/>
                </a:solidFill>
              </a:rPr>
              <a:t>System</a:t>
            </a:r>
          </a:p>
        </p:txBody>
      </p:sp>
      <p:grpSp>
        <p:nvGrpSpPr>
          <p:cNvPr id="2" name="Group 22"/>
          <p:cNvGrpSpPr>
            <a:grpSpLocks/>
          </p:cNvGrpSpPr>
          <p:nvPr/>
        </p:nvGrpSpPr>
        <p:grpSpPr bwMode="auto">
          <a:xfrm>
            <a:off x="4520712" y="2702169"/>
            <a:ext cx="4000500" cy="1828800"/>
            <a:chOff x="2997200" y="2641600"/>
            <a:chExt cx="4000500" cy="1981200"/>
          </a:xfrm>
        </p:grpSpPr>
        <p:cxnSp>
          <p:nvCxnSpPr>
            <p:cNvPr id="19489" name="Elbow Connector 16"/>
            <p:cNvCxnSpPr>
              <a:cxnSpLocks noChangeShapeType="1"/>
              <a:stCxn id="73736" idx="2"/>
            </p:cNvCxnSpPr>
            <p:nvPr/>
          </p:nvCxnSpPr>
          <p:spPr bwMode="auto">
            <a:xfrm rot="16200000" flipH="1">
              <a:off x="5105400" y="2565400"/>
              <a:ext cx="1282700" cy="1435100"/>
            </a:xfrm>
            <a:prstGeom prst="bentConnector3">
              <a:avLst>
                <a:gd name="adj1" fmla="val 50000"/>
              </a:avLst>
            </a:prstGeom>
            <a:noFill/>
            <a:ln w="19050" algn="ctr">
              <a:solidFill>
                <a:schemeClr val="tx1"/>
              </a:solidFill>
              <a:round/>
              <a:headEnd/>
              <a:tailEnd/>
            </a:ln>
          </p:spPr>
        </p:cxnSp>
        <p:grpSp>
          <p:nvGrpSpPr>
            <p:cNvPr id="3" name="Group 27"/>
            <p:cNvGrpSpPr>
              <a:grpSpLocks/>
            </p:cNvGrpSpPr>
            <p:nvPr/>
          </p:nvGrpSpPr>
          <p:grpSpPr bwMode="auto">
            <a:xfrm>
              <a:off x="2997200" y="2641600"/>
              <a:ext cx="4000500" cy="1981200"/>
              <a:chOff x="2794000" y="2641600"/>
              <a:chExt cx="4000500" cy="1981200"/>
            </a:xfrm>
          </p:grpSpPr>
          <p:sp>
            <p:nvSpPr>
              <p:cNvPr id="19491" name="Rectangle 9"/>
              <p:cNvSpPr>
                <a:spLocks noChangeArrowheads="1"/>
              </p:cNvSpPr>
              <p:nvPr/>
            </p:nvSpPr>
            <p:spPr bwMode="auto">
              <a:xfrm>
                <a:off x="27940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1</a:t>
                </a:r>
              </a:p>
            </p:txBody>
          </p:sp>
          <p:sp>
            <p:nvSpPr>
              <p:cNvPr id="19492" name="Rectangle 10"/>
              <p:cNvSpPr>
                <a:spLocks noChangeArrowheads="1"/>
              </p:cNvSpPr>
              <p:nvPr/>
            </p:nvSpPr>
            <p:spPr bwMode="auto">
              <a:xfrm>
                <a:off x="5727700" y="39243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3</a:t>
                </a:r>
              </a:p>
            </p:txBody>
          </p:sp>
          <p:sp>
            <p:nvSpPr>
              <p:cNvPr id="19493" name="Rectangle 11"/>
              <p:cNvSpPr>
                <a:spLocks noChangeArrowheads="1"/>
              </p:cNvSpPr>
              <p:nvPr/>
            </p:nvSpPr>
            <p:spPr bwMode="auto">
              <a:xfrm>
                <a:off x="4292600" y="3937000"/>
                <a:ext cx="1066800" cy="685800"/>
              </a:xfrm>
              <a:prstGeom prst="rect">
                <a:avLst/>
              </a:prstGeom>
              <a:solidFill>
                <a:srgbClr val="FFFF00"/>
              </a:solidFill>
              <a:ln w="9525" algn="ctr">
                <a:solidFill>
                  <a:schemeClr val="tx1"/>
                </a:solidFill>
                <a:round/>
                <a:headEnd/>
                <a:tailEnd/>
              </a:ln>
            </p:spPr>
            <p:txBody>
              <a:bodyPr anchor="ctr"/>
              <a:lstStyle/>
              <a:p>
                <a:pPr algn="ctr"/>
                <a:r>
                  <a:rPr lang="en-GB" sz="1477" dirty="0">
                    <a:solidFill>
                      <a:srgbClr val="000000"/>
                    </a:solidFill>
                  </a:rPr>
                  <a:t>Sub-</a:t>
                </a:r>
              </a:p>
              <a:p>
                <a:pPr algn="ctr"/>
                <a:r>
                  <a:rPr lang="en-GB" sz="1477" dirty="0">
                    <a:solidFill>
                      <a:srgbClr val="000000"/>
                    </a:solidFill>
                  </a:rPr>
                  <a:t>system 2</a:t>
                </a:r>
              </a:p>
            </p:txBody>
          </p:sp>
          <p:cxnSp>
            <p:nvCxnSpPr>
              <p:cNvPr id="19494" name="Elbow Connector 14"/>
              <p:cNvCxnSpPr>
                <a:cxnSpLocks noChangeShapeType="1"/>
                <a:stCxn id="73736" idx="2"/>
                <a:endCxn id="19491" idx="0"/>
              </p:cNvCxnSpPr>
              <p:nvPr/>
            </p:nvCxnSpPr>
            <p:spPr bwMode="auto">
              <a:xfrm rot="5400000">
                <a:off x="3441700" y="2527300"/>
                <a:ext cx="1282700" cy="1511300"/>
              </a:xfrm>
              <a:prstGeom prst="bentConnector3">
                <a:avLst>
                  <a:gd name="adj1" fmla="val 50000"/>
                </a:avLst>
              </a:prstGeom>
              <a:noFill/>
              <a:ln w="19050" algn="ctr">
                <a:solidFill>
                  <a:schemeClr val="tx1"/>
                </a:solidFill>
                <a:round/>
                <a:headEnd/>
                <a:tailEnd/>
              </a:ln>
            </p:spPr>
          </p:cxnSp>
          <p:cxnSp>
            <p:nvCxnSpPr>
              <p:cNvPr id="19495" name="Elbow Connector 18"/>
              <p:cNvCxnSpPr>
                <a:cxnSpLocks noChangeShapeType="1"/>
                <a:stCxn id="73736" idx="2"/>
                <a:endCxn id="19493" idx="0"/>
              </p:cNvCxnSpPr>
              <p:nvPr/>
            </p:nvCxnSpPr>
            <p:spPr bwMode="auto">
              <a:xfrm rot="5400000">
                <a:off x="4184650" y="3282950"/>
                <a:ext cx="1295400" cy="12700"/>
              </a:xfrm>
              <a:prstGeom prst="bentConnector3">
                <a:avLst>
                  <a:gd name="adj1" fmla="val 50000"/>
                </a:avLst>
              </a:prstGeom>
              <a:noFill/>
              <a:ln w="19050" algn="ctr">
                <a:solidFill>
                  <a:schemeClr val="tx1"/>
                </a:solidFill>
                <a:round/>
                <a:headEnd/>
                <a:tailEnd/>
              </a:ln>
            </p:spPr>
          </p:cxnSp>
        </p:grpSp>
      </p:grpSp>
      <p:sp>
        <p:nvSpPr>
          <p:cNvPr id="20" name="Right Arrow Callout 19"/>
          <p:cNvSpPr/>
          <p:nvPr/>
        </p:nvSpPr>
        <p:spPr bwMode="auto">
          <a:xfrm>
            <a:off x="1726712" y="3656642"/>
            <a:ext cx="2794000" cy="874327"/>
          </a:xfrm>
          <a:prstGeom prst="rightArrowCallout">
            <a:avLst>
              <a:gd name="adj1" fmla="val 26575"/>
              <a:gd name="adj2" fmla="val 21850"/>
              <a:gd name="adj3" fmla="val 17126"/>
              <a:gd name="adj4" fmla="val 85151"/>
            </a:avLst>
          </a:prstGeom>
          <a:ln>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lIns="84222" tIns="42112" rIns="84222" bIns="42112" anchor="ctr"/>
          <a:lstStyle/>
          <a:p>
            <a:pPr algn="ctr">
              <a:defRPr/>
            </a:pPr>
            <a:r>
              <a:rPr lang="en-GB" sz="1400" dirty="0">
                <a:solidFill>
                  <a:srgbClr val="FFFFFF"/>
                </a:solidFill>
              </a:rPr>
              <a:t>We then design the  SUBSYSTEMS as a number of  lower level elements, ultimately down to…</a:t>
            </a:r>
          </a:p>
        </p:txBody>
      </p:sp>
      <p:sp>
        <p:nvSpPr>
          <p:cNvPr id="21" name="Right Arrow Callout 20"/>
          <p:cNvSpPr/>
          <p:nvPr/>
        </p:nvSpPr>
        <p:spPr bwMode="auto">
          <a:xfrm>
            <a:off x="1747134" y="5386755"/>
            <a:ext cx="3174370" cy="750277"/>
          </a:xfrm>
          <a:prstGeom prst="rightArrowCallout">
            <a:avLst>
              <a:gd name="adj1" fmla="val 37987"/>
              <a:gd name="adj2" fmla="val 32792"/>
              <a:gd name="adj3" fmla="val 25000"/>
              <a:gd name="adj4" fmla="val 73600"/>
            </a:avLst>
          </a:prstGeom>
          <a:ln>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lIns="84222" tIns="42112" rIns="84222" bIns="42112" anchor="ctr"/>
          <a:lstStyle/>
          <a:p>
            <a:pPr algn="ctr">
              <a:defRPr/>
            </a:pPr>
            <a:r>
              <a:rPr lang="en-GB" sz="1400" dirty="0">
                <a:solidFill>
                  <a:schemeClr val="bg1"/>
                </a:solidFill>
              </a:rPr>
              <a:t>The design of individual COMPONENTS </a:t>
            </a:r>
          </a:p>
        </p:txBody>
      </p:sp>
      <p:grpSp>
        <p:nvGrpSpPr>
          <p:cNvPr id="4" name="Group 28"/>
          <p:cNvGrpSpPr>
            <a:grpSpLocks/>
          </p:cNvGrpSpPr>
          <p:nvPr/>
        </p:nvGrpSpPr>
        <p:grpSpPr bwMode="auto">
          <a:xfrm>
            <a:off x="5194796" y="4530969"/>
            <a:ext cx="2678723" cy="1606062"/>
            <a:chOff x="3467100" y="4622800"/>
            <a:chExt cx="2679700" cy="1739900"/>
          </a:xfrm>
        </p:grpSpPr>
        <p:sp>
          <p:nvSpPr>
            <p:cNvPr id="19485" name="Rectangle 21"/>
            <p:cNvSpPr>
              <a:spLocks noChangeArrowheads="1"/>
            </p:cNvSpPr>
            <p:nvPr/>
          </p:nvSpPr>
          <p:spPr bwMode="auto">
            <a:xfrm>
              <a:off x="34671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2.1</a:t>
              </a:r>
            </a:p>
          </p:txBody>
        </p:sp>
        <p:sp>
          <p:nvSpPr>
            <p:cNvPr id="19486" name="Rectangle 22"/>
            <p:cNvSpPr>
              <a:spLocks noChangeArrowheads="1"/>
            </p:cNvSpPr>
            <p:nvPr/>
          </p:nvSpPr>
          <p:spPr bwMode="auto">
            <a:xfrm>
              <a:off x="4965700" y="5676900"/>
              <a:ext cx="1181100" cy="685800"/>
            </a:xfrm>
            <a:prstGeom prst="rect">
              <a:avLst/>
            </a:prstGeom>
            <a:solidFill>
              <a:srgbClr val="FFFF99"/>
            </a:solidFill>
            <a:ln w="9525" algn="ctr">
              <a:solidFill>
                <a:schemeClr val="tx1"/>
              </a:solidFill>
              <a:round/>
              <a:headEnd/>
              <a:tailEnd/>
            </a:ln>
          </p:spPr>
          <p:txBody>
            <a:bodyPr anchor="ctr"/>
            <a:lstStyle/>
            <a:p>
              <a:pPr algn="ctr"/>
              <a:r>
                <a:rPr lang="en-GB" sz="1292" dirty="0">
                  <a:solidFill>
                    <a:srgbClr val="000000"/>
                  </a:solidFill>
                </a:rPr>
                <a:t>Component 2.2</a:t>
              </a:r>
            </a:p>
          </p:txBody>
        </p:sp>
        <p:cxnSp>
          <p:nvCxnSpPr>
            <p:cNvPr id="19487" name="Elbow Connector 24"/>
            <p:cNvCxnSpPr>
              <a:cxnSpLocks noChangeShapeType="1"/>
              <a:stCxn id="19493" idx="2"/>
              <a:endCxn id="19485" idx="0"/>
            </p:cNvCxnSpPr>
            <p:nvPr/>
          </p:nvCxnSpPr>
          <p:spPr bwMode="auto">
            <a:xfrm rot="5400000">
              <a:off x="3921125" y="4759325"/>
              <a:ext cx="1054100" cy="781050"/>
            </a:xfrm>
            <a:prstGeom prst="bentConnector3">
              <a:avLst>
                <a:gd name="adj1" fmla="val 50000"/>
              </a:avLst>
            </a:prstGeom>
            <a:noFill/>
            <a:ln w="19050" algn="ctr">
              <a:solidFill>
                <a:schemeClr val="tx1"/>
              </a:solidFill>
              <a:round/>
              <a:headEnd/>
              <a:tailEnd/>
            </a:ln>
          </p:spPr>
        </p:cxnSp>
        <p:cxnSp>
          <p:nvCxnSpPr>
            <p:cNvPr id="19488" name="Elbow Connector 26"/>
            <p:cNvCxnSpPr>
              <a:cxnSpLocks noChangeShapeType="1"/>
              <a:stCxn id="19493" idx="2"/>
              <a:endCxn id="19486" idx="0"/>
            </p:cNvCxnSpPr>
            <p:nvPr/>
          </p:nvCxnSpPr>
          <p:spPr bwMode="auto">
            <a:xfrm rot="16200000" flipH="1">
              <a:off x="4670425" y="4791075"/>
              <a:ext cx="1054100" cy="717550"/>
            </a:xfrm>
            <a:prstGeom prst="bentConnector3">
              <a:avLst>
                <a:gd name="adj1" fmla="val 50000"/>
              </a:avLst>
            </a:prstGeom>
            <a:noFill/>
            <a:ln w="19050" algn="ctr">
              <a:solidFill>
                <a:schemeClr val="tx1"/>
              </a:solidFill>
              <a:round/>
              <a:headEnd/>
              <a:tailEnd/>
            </a:ln>
          </p:spPr>
        </p:cxnSp>
      </p:grpSp>
      <p:sp>
        <p:nvSpPr>
          <p:cNvPr id="24" name="Rounded Rectangle 23"/>
          <p:cNvSpPr/>
          <p:nvPr/>
        </p:nvSpPr>
        <p:spPr bwMode="auto">
          <a:xfrm>
            <a:off x="5638801" y="2814339"/>
            <a:ext cx="1863969" cy="963331"/>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200" dirty="0"/>
              <a:t>From the system design we have the necessary context to specify the Subsystem Requirements</a:t>
            </a:r>
            <a:endParaRPr lang="en-GB" sz="1200" dirty="0">
              <a:solidFill>
                <a:schemeClr val="tx1"/>
              </a:solidFill>
            </a:endParaRPr>
          </a:p>
        </p:txBody>
      </p:sp>
      <p:sp>
        <p:nvSpPr>
          <p:cNvPr id="25" name="Rounded Rectangle 24"/>
          <p:cNvSpPr/>
          <p:nvPr/>
        </p:nvSpPr>
        <p:spPr bwMode="auto">
          <a:xfrm>
            <a:off x="5498138" y="4624789"/>
            <a:ext cx="2156587" cy="795130"/>
          </a:xfrm>
          <a:prstGeom prst="round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lIns="84253" tIns="0" rIns="84253" bIns="0"/>
          <a:lstStyle/>
          <a:p>
            <a:pPr algn="ctr">
              <a:defRPr/>
            </a:pPr>
            <a:r>
              <a:rPr lang="en-GB" sz="1200" dirty="0"/>
              <a:t>From the subsystem design we have the necessary context to specify the Component Requirements</a:t>
            </a:r>
            <a:endParaRPr lang="en-GB" sz="1200" dirty="0">
              <a:solidFill>
                <a:schemeClr val="tx1"/>
              </a:solidFill>
            </a:endParaRPr>
          </a:p>
        </p:txBody>
      </p:sp>
      <p:sp>
        <p:nvSpPr>
          <p:cNvPr id="28" name="Up Arrow Callout 27">
            <a:extLst>
              <a:ext uri="{FF2B5EF4-FFF2-40B4-BE49-F238E27FC236}">
                <a16:creationId xmlns:a16="http://schemas.microsoft.com/office/drawing/2014/main" id="{AAE2774D-C61C-634F-A722-DACE7342AADC}"/>
              </a:ext>
            </a:extLst>
          </p:cNvPr>
          <p:cNvSpPr/>
          <p:nvPr/>
        </p:nvSpPr>
        <p:spPr bwMode="auto">
          <a:xfrm>
            <a:off x="8636369" y="4781636"/>
            <a:ext cx="1971905" cy="1512277"/>
          </a:xfrm>
          <a:prstGeom prst="upArrowCallout">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lIns="84222" tIns="42112" rIns="84222" bIns="42112"/>
          <a:lstStyle/>
          <a:p>
            <a:pPr algn="ctr">
              <a:defRPr/>
            </a:pPr>
            <a:r>
              <a:rPr lang="en-GB" sz="1477" dirty="0">
                <a:solidFill>
                  <a:srgbClr val="000000"/>
                </a:solidFill>
              </a:rPr>
              <a:t>These Components once realised will be integrated to build Subsystems</a:t>
            </a:r>
          </a:p>
        </p:txBody>
      </p:sp>
      <p:sp>
        <p:nvSpPr>
          <p:cNvPr id="29" name="Up Arrow Callout 28">
            <a:extLst>
              <a:ext uri="{FF2B5EF4-FFF2-40B4-BE49-F238E27FC236}">
                <a16:creationId xmlns:a16="http://schemas.microsoft.com/office/drawing/2014/main" id="{CAF3A68D-D327-0F4D-86B7-B3CC0171A225}"/>
              </a:ext>
            </a:extLst>
          </p:cNvPr>
          <p:cNvSpPr/>
          <p:nvPr/>
        </p:nvSpPr>
        <p:spPr bwMode="auto">
          <a:xfrm>
            <a:off x="8596857" y="3124201"/>
            <a:ext cx="2007647" cy="1512277"/>
          </a:xfrm>
          <a:prstGeom prst="upArrowCallout">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lIns="84222" tIns="42112" rIns="84222" bIns="42112" anchor="ctr"/>
          <a:lstStyle/>
          <a:p>
            <a:pPr algn="ctr">
              <a:defRPr/>
            </a:pPr>
            <a:r>
              <a:rPr lang="en-GB" sz="1477" dirty="0">
                <a:solidFill>
                  <a:srgbClr val="000000"/>
                </a:solidFill>
              </a:rPr>
              <a:t> The Subsystems will be integrated to build the Systems</a:t>
            </a:r>
          </a:p>
        </p:txBody>
      </p:sp>
      <p:sp>
        <p:nvSpPr>
          <p:cNvPr id="30" name="Rectangle 29">
            <a:extLst>
              <a:ext uri="{FF2B5EF4-FFF2-40B4-BE49-F238E27FC236}">
                <a16:creationId xmlns:a16="http://schemas.microsoft.com/office/drawing/2014/main" id="{B41D498B-ADFC-D140-956D-60B06272ECC2}"/>
              </a:ext>
            </a:extLst>
          </p:cNvPr>
          <p:cNvSpPr/>
          <p:nvPr/>
        </p:nvSpPr>
        <p:spPr bwMode="auto">
          <a:xfrm>
            <a:off x="8573916" y="1987063"/>
            <a:ext cx="1973580" cy="865163"/>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lIns="84253" tIns="42126" rIns="84253" bIns="42126" anchor="ctr"/>
          <a:lstStyle/>
          <a:p>
            <a:pPr algn="ctr">
              <a:defRPr/>
            </a:pPr>
            <a:r>
              <a:rPr lang="en-GB" sz="1846" b="1" dirty="0">
                <a:solidFill>
                  <a:schemeClr val="bg1"/>
                </a:solidFill>
              </a:rPr>
              <a:t>The Built System</a:t>
            </a:r>
          </a:p>
        </p:txBody>
      </p:sp>
    </p:spTree>
    <p:extLst>
      <p:ext uri="{BB962C8B-B14F-4D97-AF65-F5344CB8AC3E}">
        <p14:creationId xmlns:p14="http://schemas.microsoft.com/office/powerpoint/2010/main" val="7920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wipe(down)">
                                      <p:cBhvr>
                                        <p:cTn id="7" dur="1000"/>
                                        <p:tgtEl>
                                          <p:spTgt spid="2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9"/>
                                        </p:tgtEl>
                                        <p:attrNameLst>
                                          <p:attrName>style.visibility</p:attrName>
                                        </p:attrNameLst>
                                      </p:cBhvr>
                                      <p:to>
                                        <p:strVal val="visible"/>
                                      </p:to>
                                    </p:set>
                                    <p:animEffect transition="in" filter="wipe(down)">
                                      <p:cBhvr>
                                        <p:cTn id="12" dur="1000"/>
                                        <p:tgtEl>
                                          <p:spTgt spid="29"/>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Oval 5"/>
          <p:cNvSpPr>
            <a:spLocks noChangeArrowheads="1"/>
          </p:cNvSpPr>
          <p:nvPr/>
        </p:nvSpPr>
        <p:spPr bwMode="auto">
          <a:xfrm>
            <a:off x="5574347" y="5190393"/>
            <a:ext cx="1446335" cy="728297"/>
          </a:xfrm>
          <a:prstGeom prst="ellipse">
            <a:avLst/>
          </a:prstGeom>
          <a:solidFill>
            <a:srgbClr val="00FF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3" name="Oval 5"/>
          <p:cNvSpPr>
            <a:spLocks noChangeArrowheads="1"/>
          </p:cNvSpPr>
          <p:nvPr/>
        </p:nvSpPr>
        <p:spPr bwMode="auto">
          <a:xfrm>
            <a:off x="5520104" y="5254870"/>
            <a:ext cx="1446334" cy="728297"/>
          </a:xfrm>
          <a:prstGeom prst="ellipse">
            <a:avLst/>
          </a:prstGeom>
          <a:solidFill>
            <a:srgbClr val="00CC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4" name="Oval 5"/>
          <p:cNvSpPr>
            <a:spLocks noChangeArrowheads="1"/>
          </p:cNvSpPr>
          <p:nvPr/>
        </p:nvSpPr>
        <p:spPr bwMode="auto">
          <a:xfrm>
            <a:off x="5446835" y="5309113"/>
            <a:ext cx="1446334" cy="728296"/>
          </a:xfrm>
          <a:prstGeom prst="ellipse">
            <a:avLst/>
          </a:prstGeom>
          <a:solidFill>
            <a:srgbClr val="008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5" name="Oval 5"/>
          <p:cNvSpPr>
            <a:spLocks noChangeArrowheads="1"/>
          </p:cNvSpPr>
          <p:nvPr/>
        </p:nvSpPr>
        <p:spPr bwMode="auto">
          <a:xfrm>
            <a:off x="6670454" y="4142667"/>
            <a:ext cx="1446335" cy="728296"/>
          </a:xfrm>
          <a:prstGeom prst="ellipse">
            <a:avLst/>
          </a:prstGeom>
          <a:solidFill>
            <a:srgbClr val="00FF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6" name="Oval 5"/>
          <p:cNvSpPr>
            <a:spLocks noChangeArrowheads="1"/>
          </p:cNvSpPr>
          <p:nvPr/>
        </p:nvSpPr>
        <p:spPr bwMode="auto">
          <a:xfrm>
            <a:off x="6616212" y="4205655"/>
            <a:ext cx="1446334" cy="728297"/>
          </a:xfrm>
          <a:prstGeom prst="ellipse">
            <a:avLst/>
          </a:prstGeom>
          <a:solidFill>
            <a:srgbClr val="00CC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7" name="Oval 5"/>
          <p:cNvSpPr>
            <a:spLocks noChangeArrowheads="1"/>
          </p:cNvSpPr>
          <p:nvPr/>
        </p:nvSpPr>
        <p:spPr bwMode="auto">
          <a:xfrm>
            <a:off x="6544431" y="4259898"/>
            <a:ext cx="1444869" cy="728296"/>
          </a:xfrm>
          <a:prstGeom prst="ellipse">
            <a:avLst/>
          </a:prstGeom>
          <a:solidFill>
            <a:srgbClr val="008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8" name="Oval 5"/>
          <p:cNvSpPr>
            <a:spLocks noChangeArrowheads="1"/>
          </p:cNvSpPr>
          <p:nvPr/>
        </p:nvSpPr>
        <p:spPr bwMode="auto">
          <a:xfrm>
            <a:off x="4362451" y="4122152"/>
            <a:ext cx="1446334" cy="728296"/>
          </a:xfrm>
          <a:prstGeom prst="ellipse">
            <a:avLst/>
          </a:prstGeom>
          <a:solidFill>
            <a:srgbClr val="00FF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89" name="Oval 7"/>
          <p:cNvSpPr>
            <a:spLocks noChangeArrowheads="1"/>
          </p:cNvSpPr>
          <p:nvPr/>
        </p:nvSpPr>
        <p:spPr bwMode="gray">
          <a:xfrm>
            <a:off x="7394355" y="2927839"/>
            <a:ext cx="1444869" cy="728297"/>
          </a:xfrm>
          <a:prstGeom prst="ellipse">
            <a:avLst/>
          </a:prstGeom>
          <a:solidFill>
            <a:srgbClr val="FF505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0" name="Oval 7"/>
          <p:cNvSpPr>
            <a:spLocks noChangeArrowheads="1"/>
          </p:cNvSpPr>
          <p:nvPr/>
        </p:nvSpPr>
        <p:spPr bwMode="gray">
          <a:xfrm>
            <a:off x="7329878" y="2983524"/>
            <a:ext cx="1444869" cy="728297"/>
          </a:xfrm>
          <a:prstGeom prst="ellipse">
            <a:avLst/>
          </a:prstGeom>
          <a:solidFill>
            <a:srgbClr val="FF0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1" name="Oval 5"/>
          <p:cNvSpPr>
            <a:spLocks noChangeArrowheads="1"/>
          </p:cNvSpPr>
          <p:nvPr/>
        </p:nvSpPr>
        <p:spPr bwMode="auto">
          <a:xfrm>
            <a:off x="4308254" y="4185139"/>
            <a:ext cx="1446335" cy="728297"/>
          </a:xfrm>
          <a:prstGeom prst="ellipse">
            <a:avLst/>
          </a:prstGeom>
          <a:solidFill>
            <a:srgbClr val="00CC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2" name="Oval 5"/>
          <p:cNvSpPr>
            <a:spLocks noChangeArrowheads="1"/>
          </p:cNvSpPr>
          <p:nvPr/>
        </p:nvSpPr>
        <p:spPr bwMode="auto">
          <a:xfrm>
            <a:off x="4234985" y="4239382"/>
            <a:ext cx="1446335" cy="728296"/>
          </a:xfrm>
          <a:prstGeom prst="ellipse">
            <a:avLst/>
          </a:prstGeom>
          <a:solidFill>
            <a:srgbClr val="008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3" name="Oval 7"/>
          <p:cNvSpPr>
            <a:spLocks noChangeArrowheads="1"/>
          </p:cNvSpPr>
          <p:nvPr/>
        </p:nvSpPr>
        <p:spPr bwMode="gray">
          <a:xfrm>
            <a:off x="3577028" y="2948355"/>
            <a:ext cx="1444869" cy="728297"/>
          </a:xfrm>
          <a:prstGeom prst="ellipse">
            <a:avLst/>
          </a:prstGeom>
          <a:solidFill>
            <a:srgbClr val="FF505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4" name="Oval 7"/>
          <p:cNvSpPr>
            <a:spLocks noChangeArrowheads="1"/>
          </p:cNvSpPr>
          <p:nvPr/>
        </p:nvSpPr>
        <p:spPr bwMode="gray">
          <a:xfrm>
            <a:off x="3511085" y="3005529"/>
            <a:ext cx="1444869" cy="728296"/>
          </a:xfrm>
          <a:prstGeom prst="ellipse">
            <a:avLst/>
          </a:prstGeom>
          <a:solidFill>
            <a:srgbClr val="FF000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5" name="Oval 4"/>
          <p:cNvSpPr>
            <a:spLocks noChangeArrowheads="1"/>
          </p:cNvSpPr>
          <p:nvPr/>
        </p:nvSpPr>
        <p:spPr bwMode="auto">
          <a:xfrm>
            <a:off x="6497539" y="4319955"/>
            <a:ext cx="1446335" cy="728297"/>
          </a:xfrm>
          <a:prstGeom prst="ellipse">
            <a:avLst/>
          </a:prstGeom>
          <a:solidFill>
            <a:srgbClr val="99FF99"/>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6" name="Oval 5"/>
          <p:cNvSpPr>
            <a:spLocks noChangeArrowheads="1"/>
          </p:cNvSpPr>
          <p:nvPr/>
        </p:nvSpPr>
        <p:spPr bwMode="auto">
          <a:xfrm>
            <a:off x="4186604" y="4302370"/>
            <a:ext cx="1446334" cy="728297"/>
          </a:xfrm>
          <a:prstGeom prst="ellipse">
            <a:avLst/>
          </a:prstGeom>
          <a:solidFill>
            <a:srgbClr val="99FF99"/>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7" name="Oval 6"/>
          <p:cNvSpPr>
            <a:spLocks noChangeArrowheads="1"/>
          </p:cNvSpPr>
          <p:nvPr/>
        </p:nvSpPr>
        <p:spPr bwMode="auto">
          <a:xfrm>
            <a:off x="7263937" y="3039209"/>
            <a:ext cx="1444869" cy="728297"/>
          </a:xfrm>
          <a:prstGeom prst="ellipse">
            <a:avLst/>
          </a:prstGeom>
          <a:solidFill>
            <a:srgbClr val="FF7C8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498" name="Oval 7"/>
          <p:cNvSpPr>
            <a:spLocks noChangeArrowheads="1"/>
          </p:cNvSpPr>
          <p:nvPr/>
        </p:nvSpPr>
        <p:spPr bwMode="gray">
          <a:xfrm>
            <a:off x="3420208" y="3061213"/>
            <a:ext cx="1443404" cy="728296"/>
          </a:xfrm>
          <a:prstGeom prst="ellipse">
            <a:avLst/>
          </a:prstGeom>
          <a:solidFill>
            <a:srgbClr val="FF7C80"/>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7667" name="Oval 8"/>
          <p:cNvSpPr>
            <a:spLocks noChangeArrowheads="1"/>
          </p:cNvSpPr>
          <p:nvPr/>
        </p:nvSpPr>
        <p:spPr bwMode="auto">
          <a:xfrm>
            <a:off x="8037635" y="1803892"/>
            <a:ext cx="1446334" cy="728296"/>
          </a:xfrm>
          <a:prstGeom prst="ellipse">
            <a:avLst/>
          </a:prstGeom>
          <a:solidFill>
            <a:schemeClr val="accent6">
              <a:lumMod val="20000"/>
              <a:lumOff val="80000"/>
            </a:schemeClr>
          </a:solidFill>
          <a:ln w="9525">
            <a:solidFill>
              <a:schemeClr val="tx1"/>
            </a:solidFill>
            <a:round/>
            <a:headEnd/>
            <a:tailEnd/>
          </a:ln>
        </p:spPr>
        <p:txBody>
          <a:bodyPr wrap="none" lIns="84253" tIns="42126" rIns="84253" bIns="42126" anchor="ctr"/>
          <a:lstStyle/>
          <a:p>
            <a:pPr algn="ctr">
              <a:defRPr/>
            </a:pPr>
            <a:endParaRPr lang="en-US" sz="1108" dirty="0"/>
          </a:p>
        </p:txBody>
      </p:sp>
      <p:sp>
        <p:nvSpPr>
          <p:cNvPr id="27668" name="Oval 9"/>
          <p:cNvSpPr>
            <a:spLocks noChangeArrowheads="1"/>
          </p:cNvSpPr>
          <p:nvPr/>
        </p:nvSpPr>
        <p:spPr bwMode="auto">
          <a:xfrm>
            <a:off x="2769601" y="1792167"/>
            <a:ext cx="1446335" cy="728296"/>
          </a:xfrm>
          <a:prstGeom prst="ellipse">
            <a:avLst/>
          </a:prstGeom>
          <a:solidFill>
            <a:schemeClr val="accent6">
              <a:lumMod val="20000"/>
              <a:lumOff val="80000"/>
            </a:schemeClr>
          </a:solidFill>
          <a:ln w="9525">
            <a:solidFill>
              <a:schemeClr val="tx1"/>
            </a:solidFill>
            <a:round/>
            <a:headEnd/>
            <a:tailEnd/>
          </a:ln>
        </p:spPr>
        <p:txBody>
          <a:bodyPr wrap="none" lIns="84253" tIns="42126" rIns="84253" bIns="42126" anchor="ctr"/>
          <a:lstStyle/>
          <a:p>
            <a:pPr algn="ctr">
              <a:defRPr/>
            </a:pPr>
            <a:endParaRPr lang="en-US" sz="1108" dirty="0"/>
          </a:p>
        </p:txBody>
      </p:sp>
      <p:sp>
        <p:nvSpPr>
          <p:cNvPr id="20501" name="Line 11"/>
          <p:cNvSpPr>
            <a:spLocks noChangeShapeType="1"/>
          </p:cNvSpPr>
          <p:nvPr/>
        </p:nvSpPr>
        <p:spPr bwMode="auto">
          <a:xfrm>
            <a:off x="3676667" y="2501413"/>
            <a:ext cx="360485" cy="567103"/>
          </a:xfrm>
          <a:prstGeom prst="line">
            <a:avLst/>
          </a:prstGeom>
          <a:noFill/>
          <a:ln w="38100">
            <a:solidFill>
              <a:schemeClr val="tx1"/>
            </a:solidFill>
            <a:round/>
            <a:headEnd/>
            <a:tailEnd type="triangle" w="med" len="med"/>
          </a:ln>
        </p:spPr>
        <p:txBody>
          <a:bodyPr wrap="none" lIns="84253" tIns="42126" rIns="84253" bIns="42126" anchor="ctr"/>
          <a:lstStyle/>
          <a:p>
            <a:endParaRPr lang="en-GB" sz="1662" dirty="0"/>
          </a:p>
        </p:txBody>
      </p:sp>
      <p:sp>
        <p:nvSpPr>
          <p:cNvPr id="20502" name="Line 12"/>
          <p:cNvSpPr>
            <a:spLocks noChangeShapeType="1"/>
          </p:cNvSpPr>
          <p:nvPr/>
        </p:nvSpPr>
        <p:spPr bwMode="auto">
          <a:xfrm>
            <a:off x="4406412" y="3755782"/>
            <a:ext cx="342900" cy="574431"/>
          </a:xfrm>
          <a:prstGeom prst="line">
            <a:avLst/>
          </a:prstGeom>
          <a:noFill/>
          <a:ln w="38100">
            <a:solidFill>
              <a:schemeClr val="tx1"/>
            </a:solidFill>
            <a:round/>
            <a:headEnd/>
            <a:tailEnd type="triangle" w="med" len="med"/>
          </a:ln>
        </p:spPr>
        <p:txBody>
          <a:bodyPr wrap="none" lIns="84253" tIns="42126" rIns="84253" bIns="42126" anchor="ctr"/>
          <a:lstStyle/>
          <a:p>
            <a:endParaRPr lang="en-GB" sz="1662" dirty="0"/>
          </a:p>
        </p:txBody>
      </p:sp>
      <p:sp>
        <p:nvSpPr>
          <p:cNvPr id="20503" name="Line 14"/>
          <p:cNvSpPr>
            <a:spLocks noChangeShapeType="1"/>
          </p:cNvSpPr>
          <p:nvPr/>
        </p:nvSpPr>
        <p:spPr bwMode="auto">
          <a:xfrm flipH="1">
            <a:off x="8179779" y="2507275"/>
            <a:ext cx="335574" cy="545123"/>
          </a:xfrm>
          <a:prstGeom prst="line">
            <a:avLst/>
          </a:prstGeom>
          <a:noFill/>
          <a:ln w="38100">
            <a:solidFill>
              <a:schemeClr val="tx1"/>
            </a:solidFill>
            <a:round/>
            <a:headEnd type="triangle" w="med" len="med"/>
            <a:tailEnd/>
          </a:ln>
        </p:spPr>
        <p:txBody>
          <a:bodyPr wrap="none" lIns="84253" tIns="42126" rIns="84253" bIns="42126" anchor="ctr"/>
          <a:lstStyle/>
          <a:p>
            <a:endParaRPr lang="en-GB" sz="1662" dirty="0"/>
          </a:p>
        </p:txBody>
      </p:sp>
      <p:sp>
        <p:nvSpPr>
          <p:cNvPr id="20504" name="Line 15"/>
          <p:cNvSpPr>
            <a:spLocks noChangeShapeType="1"/>
          </p:cNvSpPr>
          <p:nvPr/>
        </p:nvSpPr>
        <p:spPr bwMode="auto">
          <a:xfrm flipH="1">
            <a:off x="7404596" y="3744058"/>
            <a:ext cx="367811" cy="580292"/>
          </a:xfrm>
          <a:prstGeom prst="line">
            <a:avLst/>
          </a:prstGeom>
          <a:noFill/>
          <a:ln w="38100">
            <a:solidFill>
              <a:schemeClr val="tx1"/>
            </a:solidFill>
            <a:round/>
            <a:headEnd type="triangle" w="med" len="med"/>
            <a:tailEnd/>
          </a:ln>
        </p:spPr>
        <p:txBody>
          <a:bodyPr wrap="none" lIns="84253" tIns="42126" rIns="84253" bIns="42126" anchor="ctr"/>
          <a:lstStyle/>
          <a:p>
            <a:endParaRPr lang="en-GB" sz="1662" dirty="0"/>
          </a:p>
        </p:txBody>
      </p:sp>
      <p:sp>
        <p:nvSpPr>
          <p:cNvPr id="20505" name="Text Box 16"/>
          <p:cNvSpPr txBox="1">
            <a:spLocks noChangeArrowheads="1"/>
          </p:cNvSpPr>
          <p:nvPr/>
        </p:nvSpPr>
        <p:spPr bwMode="gray">
          <a:xfrm>
            <a:off x="3159168" y="1963623"/>
            <a:ext cx="702350"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t>Design </a:t>
            </a:r>
          </a:p>
          <a:p>
            <a:pPr algn="ctr" eaLnBrk="0" hangingPunct="0"/>
            <a:r>
              <a:rPr lang="en-GB" sz="1108" b="1" dirty="0"/>
              <a:t>System</a:t>
            </a:r>
          </a:p>
        </p:txBody>
      </p:sp>
      <p:sp>
        <p:nvSpPr>
          <p:cNvPr id="20506" name="Text Box 17"/>
          <p:cNvSpPr txBox="1">
            <a:spLocks noChangeArrowheads="1"/>
          </p:cNvSpPr>
          <p:nvPr/>
        </p:nvSpPr>
        <p:spPr bwMode="gray">
          <a:xfrm>
            <a:off x="3671791" y="3188704"/>
            <a:ext cx="1024553"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t>Design</a:t>
            </a:r>
          </a:p>
          <a:p>
            <a:pPr algn="ctr" eaLnBrk="0" hangingPunct="0"/>
            <a:r>
              <a:rPr lang="en-GB" sz="1108" b="1" dirty="0"/>
              <a:t>Subsystems</a:t>
            </a:r>
          </a:p>
        </p:txBody>
      </p:sp>
      <p:sp>
        <p:nvSpPr>
          <p:cNvPr id="20507" name="Text Box 18"/>
          <p:cNvSpPr txBox="1">
            <a:spLocks noChangeArrowheads="1"/>
          </p:cNvSpPr>
          <p:nvPr/>
        </p:nvSpPr>
        <p:spPr bwMode="gray">
          <a:xfrm>
            <a:off x="7251295" y="3161953"/>
            <a:ext cx="1503615"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t>Build and Check Subsystems</a:t>
            </a:r>
            <a:endParaRPr lang="en-GB" sz="1108" dirty="0"/>
          </a:p>
        </p:txBody>
      </p:sp>
      <p:sp>
        <p:nvSpPr>
          <p:cNvPr id="20508" name="Text Box 19"/>
          <p:cNvSpPr txBox="1">
            <a:spLocks noChangeArrowheads="1"/>
          </p:cNvSpPr>
          <p:nvPr/>
        </p:nvSpPr>
        <p:spPr bwMode="gray">
          <a:xfrm>
            <a:off x="8155262" y="1925409"/>
            <a:ext cx="1179174"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t>Build and Check System</a:t>
            </a:r>
            <a:endParaRPr lang="en-GB" sz="1108" dirty="0"/>
          </a:p>
        </p:txBody>
      </p:sp>
      <p:sp>
        <p:nvSpPr>
          <p:cNvPr id="20509" name="Text Box 20"/>
          <p:cNvSpPr txBox="1">
            <a:spLocks noChangeArrowheads="1"/>
          </p:cNvSpPr>
          <p:nvPr/>
        </p:nvSpPr>
        <p:spPr bwMode="auto">
          <a:xfrm>
            <a:off x="4362690" y="4456264"/>
            <a:ext cx="1067833"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t>Design</a:t>
            </a:r>
          </a:p>
          <a:p>
            <a:pPr algn="ctr" eaLnBrk="0" hangingPunct="0"/>
            <a:r>
              <a:rPr lang="en-GB" sz="1108" b="1" dirty="0"/>
              <a:t>Components</a:t>
            </a:r>
          </a:p>
        </p:txBody>
      </p:sp>
      <p:sp>
        <p:nvSpPr>
          <p:cNvPr id="20510" name="Text Box 21"/>
          <p:cNvSpPr txBox="1">
            <a:spLocks noChangeArrowheads="1"/>
          </p:cNvSpPr>
          <p:nvPr/>
        </p:nvSpPr>
        <p:spPr bwMode="auto">
          <a:xfrm>
            <a:off x="6508734" y="4463472"/>
            <a:ext cx="1403226"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t>Build and Check Components</a:t>
            </a:r>
          </a:p>
        </p:txBody>
      </p:sp>
      <p:sp>
        <p:nvSpPr>
          <p:cNvPr id="20511" name="Oval 22"/>
          <p:cNvSpPr>
            <a:spLocks noChangeArrowheads="1"/>
          </p:cNvSpPr>
          <p:nvPr/>
        </p:nvSpPr>
        <p:spPr bwMode="auto">
          <a:xfrm>
            <a:off x="5364797" y="5342793"/>
            <a:ext cx="1444869" cy="728297"/>
          </a:xfrm>
          <a:prstGeom prst="ellipse">
            <a:avLst/>
          </a:prstGeom>
          <a:solidFill>
            <a:srgbClr val="99FF99"/>
          </a:solidFill>
          <a:ln w="9525">
            <a:solidFill>
              <a:schemeClr val="tx1"/>
            </a:solidFill>
            <a:round/>
            <a:headEnd/>
            <a:tailEnd/>
          </a:ln>
        </p:spPr>
        <p:txBody>
          <a:bodyPr wrap="none" lIns="84253" tIns="42126" rIns="84253" bIns="42126" anchor="ctr"/>
          <a:lstStyle/>
          <a:p>
            <a:pPr algn="ctr"/>
            <a:endParaRPr lang="en-US" sz="1108" dirty="0">
              <a:solidFill>
                <a:srgbClr val="FFFFFF"/>
              </a:solidFill>
            </a:endParaRPr>
          </a:p>
        </p:txBody>
      </p:sp>
      <p:sp>
        <p:nvSpPr>
          <p:cNvPr id="20512" name="Line 23"/>
          <p:cNvSpPr>
            <a:spLocks noChangeShapeType="1"/>
          </p:cNvSpPr>
          <p:nvPr/>
        </p:nvSpPr>
        <p:spPr bwMode="auto">
          <a:xfrm>
            <a:off x="5213862" y="5010184"/>
            <a:ext cx="307731" cy="465992"/>
          </a:xfrm>
          <a:prstGeom prst="line">
            <a:avLst/>
          </a:prstGeom>
          <a:noFill/>
          <a:ln w="38100">
            <a:solidFill>
              <a:schemeClr val="tx1"/>
            </a:solidFill>
            <a:round/>
            <a:headEnd/>
            <a:tailEnd type="triangle" w="med" len="med"/>
          </a:ln>
        </p:spPr>
        <p:txBody>
          <a:bodyPr wrap="none" lIns="84253" tIns="42126" rIns="84253" bIns="42126" anchor="ctr"/>
          <a:lstStyle/>
          <a:p>
            <a:endParaRPr lang="en-GB" sz="1662" dirty="0"/>
          </a:p>
        </p:txBody>
      </p:sp>
      <p:sp>
        <p:nvSpPr>
          <p:cNvPr id="20513" name="Line 24"/>
          <p:cNvSpPr>
            <a:spLocks noChangeShapeType="1"/>
          </p:cNvSpPr>
          <p:nvPr/>
        </p:nvSpPr>
        <p:spPr bwMode="auto">
          <a:xfrm flipH="1">
            <a:off x="6611816" y="4999926"/>
            <a:ext cx="298938" cy="448408"/>
          </a:xfrm>
          <a:prstGeom prst="line">
            <a:avLst/>
          </a:prstGeom>
          <a:noFill/>
          <a:ln w="38100">
            <a:solidFill>
              <a:schemeClr val="tx1"/>
            </a:solidFill>
            <a:round/>
            <a:headEnd type="triangle" w="med" len="med"/>
            <a:tailEnd/>
          </a:ln>
        </p:spPr>
        <p:txBody>
          <a:bodyPr wrap="none" lIns="84253" tIns="42126" rIns="84253" bIns="42126" anchor="ctr"/>
          <a:lstStyle/>
          <a:p>
            <a:endParaRPr lang="en-GB" sz="1662" dirty="0"/>
          </a:p>
        </p:txBody>
      </p:sp>
      <p:sp>
        <p:nvSpPr>
          <p:cNvPr id="20514" name="Text Box 25"/>
          <p:cNvSpPr txBox="1">
            <a:spLocks noChangeArrowheads="1"/>
          </p:cNvSpPr>
          <p:nvPr/>
        </p:nvSpPr>
        <p:spPr bwMode="auto">
          <a:xfrm>
            <a:off x="5529134" y="5496687"/>
            <a:ext cx="1067833"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t>Realise</a:t>
            </a:r>
          </a:p>
          <a:p>
            <a:pPr algn="ctr" eaLnBrk="0" hangingPunct="0"/>
            <a:r>
              <a:rPr lang="en-GB" sz="1108" b="1" dirty="0"/>
              <a:t>Components</a:t>
            </a:r>
            <a:endParaRPr lang="en-GB" sz="1108" dirty="0"/>
          </a:p>
        </p:txBody>
      </p:sp>
      <p:sp>
        <p:nvSpPr>
          <p:cNvPr id="20515" name="Line 26"/>
          <p:cNvSpPr>
            <a:spLocks noChangeShapeType="1"/>
          </p:cNvSpPr>
          <p:nvPr/>
        </p:nvSpPr>
        <p:spPr bwMode="auto">
          <a:xfrm>
            <a:off x="1664677" y="2836985"/>
            <a:ext cx="8855320" cy="0"/>
          </a:xfrm>
          <a:prstGeom prst="line">
            <a:avLst/>
          </a:prstGeom>
          <a:noFill/>
          <a:ln w="38100">
            <a:solidFill>
              <a:srgbClr val="FF0000">
                <a:alpha val="43137"/>
              </a:srgbClr>
            </a:solidFill>
            <a:prstDash val="dash"/>
            <a:round/>
            <a:headEnd/>
            <a:tailEnd/>
          </a:ln>
        </p:spPr>
        <p:txBody>
          <a:bodyPr wrap="none" lIns="84253" tIns="42126" rIns="84253" bIns="42126" anchor="ctr"/>
          <a:lstStyle/>
          <a:p>
            <a:endParaRPr lang="en-GB" sz="1662" dirty="0"/>
          </a:p>
        </p:txBody>
      </p:sp>
      <p:sp>
        <p:nvSpPr>
          <p:cNvPr id="20516" name="Line 27"/>
          <p:cNvSpPr>
            <a:spLocks noChangeShapeType="1"/>
          </p:cNvSpPr>
          <p:nvPr/>
        </p:nvSpPr>
        <p:spPr bwMode="auto">
          <a:xfrm>
            <a:off x="1673481" y="4073769"/>
            <a:ext cx="8853854" cy="0"/>
          </a:xfrm>
          <a:prstGeom prst="line">
            <a:avLst/>
          </a:prstGeom>
          <a:noFill/>
          <a:ln w="38100">
            <a:solidFill>
              <a:srgbClr val="FF0000">
                <a:alpha val="43137"/>
              </a:srgbClr>
            </a:solidFill>
            <a:prstDash val="dash"/>
            <a:round/>
            <a:headEnd/>
            <a:tailEnd/>
          </a:ln>
        </p:spPr>
        <p:txBody>
          <a:bodyPr wrap="none" lIns="84253" tIns="42126" rIns="84253" bIns="42126" anchor="ctr"/>
          <a:lstStyle/>
          <a:p>
            <a:endParaRPr lang="en-GB" sz="1662" dirty="0"/>
          </a:p>
        </p:txBody>
      </p:sp>
      <p:sp>
        <p:nvSpPr>
          <p:cNvPr id="20517" name="Line 28"/>
          <p:cNvSpPr>
            <a:spLocks noChangeShapeType="1"/>
          </p:cNvSpPr>
          <p:nvPr/>
        </p:nvSpPr>
        <p:spPr bwMode="auto">
          <a:xfrm>
            <a:off x="1664677" y="1446335"/>
            <a:ext cx="8855320" cy="0"/>
          </a:xfrm>
          <a:prstGeom prst="line">
            <a:avLst/>
          </a:prstGeom>
          <a:noFill/>
          <a:ln w="38100">
            <a:solidFill>
              <a:srgbClr val="FF0000">
                <a:alpha val="43137"/>
              </a:srgbClr>
            </a:solidFill>
            <a:prstDash val="dash"/>
            <a:round/>
            <a:headEnd/>
            <a:tailEnd/>
          </a:ln>
        </p:spPr>
        <p:txBody>
          <a:bodyPr wrap="none" lIns="84253" tIns="42126" rIns="84253" bIns="42126" anchor="ctr"/>
          <a:lstStyle/>
          <a:p>
            <a:endParaRPr lang="en-GB" sz="1662" dirty="0"/>
          </a:p>
        </p:txBody>
      </p:sp>
      <p:sp>
        <p:nvSpPr>
          <p:cNvPr id="20518" name="Text Box 29"/>
          <p:cNvSpPr txBox="1">
            <a:spLocks noChangeArrowheads="1"/>
          </p:cNvSpPr>
          <p:nvPr/>
        </p:nvSpPr>
        <p:spPr bwMode="auto">
          <a:xfrm>
            <a:off x="1589683" y="2829688"/>
            <a:ext cx="1369198" cy="255571"/>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FF0000"/>
                </a:solidFill>
              </a:rPr>
              <a:t>Subsystem Level</a:t>
            </a:r>
            <a:endParaRPr lang="en-GB" sz="1108" dirty="0">
              <a:solidFill>
                <a:srgbClr val="000000"/>
              </a:solidFill>
            </a:endParaRPr>
          </a:p>
        </p:txBody>
      </p:sp>
      <p:sp>
        <p:nvSpPr>
          <p:cNvPr id="20519" name="Text Box 30"/>
          <p:cNvSpPr txBox="1">
            <a:spLocks noChangeArrowheads="1"/>
          </p:cNvSpPr>
          <p:nvPr/>
        </p:nvSpPr>
        <p:spPr bwMode="auto">
          <a:xfrm>
            <a:off x="1556321" y="4078196"/>
            <a:ext cx="1412479" cy="255571"/>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FF0000"/>
                </a:solidFill>
              </a:rPr>
              <a:t>Component Level</a:t>
            </a:r>
            <a:endParaRPr lang="en-GB" sz="1108" dirty="0">
              <a:solidFill>
                <a:srgbClr val="000000"/>
              </a:solidFill>
            </a:endParaRPr>
          </a:p>
        </p:txBody>
      </p:sp>
      <p:sp>
        <p:nvSpPr>
          <p:cNvPr id="20520" name="Text Box 31"/>
          <p:cNvSpPr txBox="1">
            <a:spLocks noChangeArrowheads="1"/>
          </p:cNvSpPr>
          <p:nvPr/>
        </p:nvSpPr>
        <p:spPr bwMode="auto">
          <a:xfrm>
            <a:off x="1549334" y="1462485"/>
            <a:ext cx="1114321" cy="255571"/>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FF0000"/>
                </a:solidFill>
              </a:rPr>
              <a:t>System Level</a:t>
            </a:r>
            <a:endParaRPr lang="en-GB" sz="1108" dirty="0">
              <a:solidFill>
                <a:srgbClr val="000000"/>
              </a:solidFill>
            </a:endParaRPr>
          </a:p>
        </p:txBody>
      </p:sp>
      <p:sp>
        <p:nvSpPr>
          <p:cNvPr id="20521" name="Text Box 32"/>
          <p:cNvSpPr txBox="1">
            <a:spLocks noChangeArrowheads="1"/>
          </p:cNvSpPr>
          <p:nvPr/>
        </p:nvSpPr>
        <p:spPr bwMode="auto">
          <a:xfrm>
            <a:off x="1761088" y="833627"/>
            <a:ext cx="1095085" cy="596561"/>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0000FF"/>
                </a:solidFill>
              </a:rPr>
              <a:t>Stakeholder</a:t>
            </a:r>
          </a:p>
          <a:p>
            <a:pPr algn="ctr" eaLnBrk="0" hangingPunct="0"/>
            <a:r>
              <a:rPr lang="en-GB" sz="1108" b="1" dirty="0">
                <a:solidFill>
                  <a:srgbClr val="0000FF"/>
                </a:solidFill>
              </a:rPr>
              <a:t>Needs &amp;</a:t>
            </a:r>
          </a:p>
          <a:p>
            <a:pPr algn="ctr" eaLnBrk="0" hangingPunct="0"/>
            <a:r>
              <a:rPr lang="en-GB" sz="1108" b="1" dirty="0">
                <a:solidFill>
                  <a:srgbClr val="0000FF"/>
                </a:solidFill>
              </a:rPr>
              <a:t>Expectations</a:t>
            </a:r>
            <a:endParaRPr lang="en-GB" sz="1108" dirty="0">
              <a:solidFill>
                <a:srgbClr val="0000FF"/>
              </a:solidFill>
            </a:endParaRPr>
          </a:p>
        </p:txBody>
      </p:sp>
      <p:sp>
        <p:nvSpPr>
          <p:cNvPr id="20522" name="Text Box 33"/>
          <p:cNvSpPr txBox="1">
            <a:spLocks noChangeArrowheads="1"/>
          </p:cNvSpPr>
          <p:nvPr/>
        </p:nvSpPr>
        <p:spPr bwMode="auto">
          <a:xfrm>
            <a:off x="3991046" y="2407270"/>
            <a:ext cx="1173632"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0000FF"/>
                </a:solidFill>
              </a:rPr>
              <a:t>Subsystem</a:t>
            </a:r>
          </a:p>
          <a:p>
            <a:pPr algn="ctr" eaLnBrk="0" hangingPunct="0"/>
            <a:r>
              <a:rPr lang="en-GB" sz="1108" b="1" dirty="0">
                <a:solidFill>
                  <a:srgbClr val="0000FF"/>
                </a:solidFill>
              </a:rPr>
              <a:t>Requirements</a:t>
            </a:r>
            <a:endParaRPr lang="en-GB" sz="1108" dirty="0">
              <a:solidFill>
                <a:srgbClr val="0000FF"/>
              </a:solidFill>
            </a:endParaRPr>
          </a:p>
        </p:txBody>
      </p:sp>
      <p:sp>
        <p:nvSpPr>
          <p:cNvPr id="20523" name="Text Box 34"/>
          <p:cNvSpPr txBox="1">
            <a:spLocks noChangeArrowheads="1"/>
          </p:cNvSpPr>
          <p:nvPr/>
        </p:nvSpPr>
        <p:spPr bwMode="auto">
          <a:xfrm>
            <a:off x="4643031" y="3626691"/>
            <a:ext cx="1173632"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0000FF"/>
                </a:solidFill>
              </a:rPr>
              <a:t>Component</a:t>
            </a:r>
          </a:p>
          <a:p>
            <a:pPr algn="ctr" eaLnBrk="0" hangingPunct="0"/>
            <a:r>
              <a:rPr lang="en-GB" sz="1108" b="1" dirty="0">
                <a:solidFill>
                  <a:srgbClr val="0000FF"/>
                </a:solidFill>
              </a:rPr>
              <a:t>Requirements</a:t>
            </a:r>
            <a:endParaRPr lang="en-GB" sz="1108" dirty="0">
              <a:solidFill>
                <a:srgbClr val="0000FF"/>
              </a:solidFill>
            </a:endParaRPr>
          </a:p>
        </p:txBody>
      </p:sp>
      <p:sp>
        <p:nvSpPr>
          <p:cNvPr id="20524" name="Text Box 35"/>
          <p:cNvSpPr txBox="1">
            <a:spLocks noChangeArrowheads="1"/>
          </p:cNvSpPr>
          <p:nvPr/>
        </p:nvSpPr>
        <p:spPr bwMode="auto">
          <a:xfrm>
            <a:off x="7963271" y="3833150"/>
            <a:ext cx="1726783"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rgbClr val="0000FF"/>
                </a:solidFill>
              </a:rPr>
              <a:t>Built and Checked Components</a:t>
            </a:r>
            <a:endParaRPr lang="en-GB" sz="1108" dirty="0">
              <a:solidFill>
                <a:srgbClr val="0000FF"/>
              </a:solidFill>
            </a:endParaRPr>
          </a:p>
        </p:txBody>
      </p:sp>
      <p:sp>
        <p:nvSpPr>
          <p:cNvPr id="20525" name="Text Box 36"/>
          <p:cNvSpPr txBox="1">
            <a:spLocks noChangeArrowheads="1"/>
          </p:cNvSpPr>
          <p:nvPr/>
        </p:nvSpPr>
        <p:spPr bwMode="auto">
          <a:xfrm>
            <a:off x="8820773" y="2609856"/>
            <a:ext cx="1659555"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rgbClr val="0000FF"/>
                </a:solidFill>
              </a:rPr>
              <a:t>Built and Checked Subsystems</a:t>
            </a:r>
            <a:endParaRPr lang="en-GB" sz="1108" dirty="0">
              <a:solidFill>
                <a:srgbClr val="0000FF"/>
              </a:solidFill>
            </a:endParaRPr>
          </a:p>
        </p:txBody>
      </p:sp>
      <p:sp>
        <p:nvSpPr>
          <p:cNvPr id="20526" name="Text Box 37"/>
          <p:cNvSpPr txBox="1">
            <a:spLocks noChangeArrowheads="1"/>
          </p:cNvSpPr>
          <p:nvPr/>
        </p:nvSpPr>
        <p:spPr bwMode="auto">
          <a:xfrm>
            <a:off x="9182711" y="820642"/>
            <a:ext cx="774484" cy="426066"/>
          </a:xfrm>
          <a:prstGeom prst="rect">
            <a:avLst/>
          </a:prstGeom>
          <a:noFill/>
          <a:ln w="9525">
            <a:noFill/>
            <a:miter lim="800000"/>
            <a:headEnd/>
            <a:tailEnd/>
          </a:ln>
        </p:spPr>
        <p:txBody>
          <a:bodyPr wrap="none" lIns="84253" tIns="42126" rIns="84253" bIns="42126">
            <a:spAutoFit/>
          </a:bodyPr>
          <a:lstStyle/>
          <a:p>
            <a:pPr algn="ctr" eaLnBrk="0" hangingPunct="0"/>
            <a:r>
              <a:rPr lang="en-GB" sz="1108" b="1" dirty="0">
                <a:solidFill>
                  <a:srgbClr val="0000FF"/>
                </a:solidFill>
              </a:rPr>
              <a:t>Working</a:t>
            </a:r>
          </a:p>
          <a:p>
            <a:pPr algn="ctr" eaLnBrk="0" hangingPunct="0"/>
            <a:r>
              <a:rPr lang="en-GB" sz="1108" b="1" dirty="0">
                <a:solidFill>
                  <a:srgbClr val="0000FF"/>
                </a:solidFill>
              </a:rPr>
              <a:t>System</a:t>
            </a:r>
            <a:endParaRPr lang="en-GB" sz="1108" dirty="0">
              <a:solidFill>
                <a:srgbClr val="0000FF"/>
              </a:solidFill>
            </a:endParaRPr>
          </a:p>
        </p:txBody>
      </p:sp>
      <p:sp>
        <p:nvSpPr>
          <p:cNvPr id="20527" name="Line 38"/>
          <p:cNvSpPr>
            <a:spLocks noChangeShapeType="1"/>
          </p:cNvSpPr>
          <p:nvPr/>
        </p:nvSpPr>
        <p:spPr bwMode="auto">
          <a:xfrm>
            <a:off x="4215920" y="2142392"/>
            <a:ext cx="3821723" cy="0"/>
          </a:xfrm>
          <a:prstGeom prst="line">
            <a:avLst/>
          </a:prstGeom>
          <a:noFill/>
          <a:ln w="9525">
            <a:solidFill>
              <a:schemeClr val="tx1"/>
            </a:solidFill>
            <a:prstDash val="dash"/>
            <a:round/>
            <a:headEnd/>
            <a:tailEnd type="triangle" w="med" len="med"/>
          </a:ln>
        </p:spPr>
        <p:txBody>
          <a:bodyPr wrap="none" lIns="84253" tIns="42126" rIns="84253" bIns="42126" anchor="ctr"/>
          <a:lstStyle/>
          <a:p>
            <a:endParaRPr lang="en-GB" sz="1662" dirty="0"/>
          </a:p>
        </p:txBody>
      </p:sp>
      <p:sp>
        <p:nvSpPr>
          <p:cNvPr id="20528" name="Line 39"/>
          <p:cNvSpPr>
            <a:spLocks noChangeShapeType="1"/>
          </p:cNvSpPr>
          <p:nvPr/>
        </p:nvSpPr>
        <p:spPr bwMode="auto">
          <a:xfrm>
            <a:off x="4863628" y="3433397"/>
            <a:ext cx="2410557" cy="0"/>
          </a:xfrm>
          <a:prstGeom prst="line">
            <a:avLst/>
          </a:prstGeom>
          <a:noFill/>
          <a:ln w="9525">
            <a:solidFill>
              <a:schemeClr val="tx1"/>
            </a:solidFill>
            <a:prstDash val="dash"/>
            <a:round/>
            <a:headEnd/>
            <a:tailEnd type="triangle" w="med" len="med"/>
          </a:ln>
        </p:spPr>
        <p:txBody>
          <a:bodyPr wrap="none" lIns="84253" tIns="42126" rIns="84253" bIns="42126" anchor="ctr"/>
          <a:lstStyle/>
          <a:p>
            <a:endParaRPr lang="en-GB" sz="1662" dirty="0"/>
          </a:p>
        </p:txBody>
      </p:sp>
      <p:sp>
        <p:nvSpPr>
          <p:cNvPr id="20529" name="Line 40"/>
          <p:cNvSpPr>
            <a:spLocks noChangeShapeType="1"/>
          </p:cNvSpPr>
          <p:nvPr/>
        </p:nvSpPr>
        <p:spPr bwMode="auto">
          <a:xfrm>
            <a:off x="5638816" y="4681904"/>
            <a:ext cx="858715" cy="0"/>
          </a:xfrm>
          <a:prstGeom prst="line">
            <a:avLst/>
          </a:prstGeom>
          <a:noFill/>
          <a:ln w="9525">
            <a:solidFill>
              <a:schemeClr val="tx1"/>
            </a:solidFill>
            <a:prstDash val="dash"/>
            <a:round/>
            <a:headEnd/>
            <a:tailEnd type="triangle" w="med" len="med"/>
          </a:ln>
        </p:spPr>
        <p:txBody>
          <a:bodyPr wrap="none" lIns="84253" tIns="42126" rIns="84253" bIns="42126" anchor="ctr"/>
          <a:lstStyle/>
          <a:p>
            <a:endParaRPr lang="en-GB" sz="1662" dirty="0"/>
          </a:p>
        </p:txBody>
      </p:sp>
      <p:sp>
        <p:nvSpPr>
          <p:cNvPr id="20532" name="Text Box 43"/>
          <p:cNvSpPr txBox="1">
            <a:spLocks noChangeArrowheads="1"/>
          </p:cNvSpPr>
          <p:nvPr/>
        </p:nvSpPr>
        <p:spPr bwMode="auto">
          <a:xfrm>
            <a:off x="5575338" y="4279665"/>
            <a:ext cx="1198565" cy="937552"/>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rgbClr val="0000FF"/>
                </a:solidFill>
              </a:rPr>
              <a:t>Component</a:t>
            </a:r>
          </a:p>
          <a:p>
            <a:pPr algn="ctr" eaLnBrk="0" hangingPunct="0"/>
            <a:r>
              <a:rPr lang="en-GB" sz="1108" b="1" dirty="0">
                <a:solidFill>
                  <a:srgbClr val="0000FF"/>
                </a:solidFill>
              </a:rPr>
              <a:t>Build and Check Requirements</a:t>
            </a:r>
          </a:p>
          <a:p>
            <a:pPr algn="ctr" eaLnBrk="0" hangingPunct="0"/>
            <a:endParaRPr lang="en-GB" sz="1108" b="1" dirty="0">
              <a:solidFill>
                <a:srgbClr val="0000FF"/>
              </a:solidFill>
            </a:endParaRPr>
          </a:p>
        </p:txBody>
      </p:sp>
      <p:sp>
        <p:nvSpPr>
          <p:cNvPr id="20533" name="Rectangle 44"/>
          <p:cNvSpPr>
            <a:spLocks noGrp="1" noChangeArrowheads="1"/>
          </p:cNvSpPr>
          <p:nvPr>
            <p:ph type="title"/>
          </p:nvPr>
        </p:nvSpPr>
        <p:spPr>
          <a:xfrm>
            <a:off x="124344" y="135420"/>
            <a:ext cx="9144000" cy="546100"/>
          </a:xfrm>
        </p:spPr>
        <p:txBody>
          <a:bodyPr>
            <a:normAutofit fontScale="90000"/>
          </a:bodyPr>
          <a:lstStyle/>
          <a:p>
            <a:r>
              <a:rPr lang="en-GB" dirty="0"/>
              <a:t>The V Diagram</a:t>
            </a:r>
          </a:p>
        </p:txBody>
      </p:sp>
      <p:sp>
        <p:nvSpPr>
          <p:cNvPr id="20535" name="Line 13"/>
          <p:cNvSpPr>
            <a:spLocks noChangeShapeType="1"/>
          </p:cNvSpPr>
          <p:nvPr/>
        </p:nvSpPr>
        <p:spPr bwMode="auto">
          <a:xfrm flipH="1">
            <a:off x="8934459" y="1211875"/>
            <a:ext cx="361950" cy="597877"/>
          </a:xfrm>
          <a:prstGeom prst="line">
            <a:avLst/>
          </a:prstGeom>
          <a:noFill/>
          <a:ln w="38100">
            <a:solidFill>
              <a:schemeClr val="tx1"/>
            </a:solidFill>
            <a:round/>
            <a:headEnd type="triangle" w="med" len="med"/>
            <a:tailEnd/>
          </a:ln>
        </p:spPr>
        <p:txBody>
          <a:bodyPr wrap="none" lIns="84253" tIns="42126" rIns="84253" bIns="42126" anchor="ctr"/>
          <a:lstStyle/>
          <a:p>
            <a:endParaRPr lang="en-GB" sz="1662" dirty="0"/>
          </a:p>
        </p:txBody>
      </p:sp>
      <p:sp>
        <p:nvSpPr>
          <p:cNvPr id="20536" name="Line 10"/>
          <p:cNvSpPr>
            <a:spLocks noChangeShapeType="1"/>
          </p:cNvSpPr>
          <p:nvPr/>
        </p:nvSpPr>
        <p:spPr bwMode="auto">
          <a:xfrm>
            <a:off x="2895613" y="1211875"/>
            <a:ext cx="361950" cy="592015"/>
          </a:xfrm>
          <a:prstGeom prst="line">
            <a:avLst/>
          </a:prstGeom>
          <a:noFill/>
          <a:ln w="38100">
            <a:solidFill>
              <a:schemeClr val="tx1"/>
            </a:solidFill>
            <a:round/>
            <a:headEnd/>
            <a:tailEnd type="triangle" w="med" len="med"/>
          </a:ln>
        </p:spPr>
        <p:txBody>
          <a:bodyPr wrap="none" lIns="84253" tIns="42126" rIns="84253" bIns="42126" anchor="ctr"/>
          <a:lstStyle/>
          <a:p>
            <a:endParaRPr lang="en-GB" sz="1662" dirty="0"/>
          </a:p>
        </p:txBody>
      </p:sp>
      <p:sp>
        <p:nvSpPr>
          <p:cNvPr id="58" name="Text Box 15"/>
          <p:cNvSpPr txBox="1">
            <a:spLocks noChangeArrowheads="1"/>
          </p:cNvSpPr>
          <p:nvPr/>
        </p:nvSpPr>
        <p:spPr bwMode="gray">
          <a:xfrm>
            <a:off x="5051422" y="1932041"/>
            <a:ext cx="2582575"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rgbClr val="0000FF"/>
                </a:solidFill>
              </a:rPr>
              <a:t>System Build and Check Requirements</a:t>
            </a:r>
          </a:p>
        </p:txBody>
      </p:sp>
      <p:sp>
        <p:nvSpPr>
          <p:cNvPr id="59" name="Text Box 15"/>
          <p:cNvSpPr txBox="1">
            <a:spLocks noChangeArrowheads="1"/>
          </p:cNvSpPr>
          <p:nvPr/>
        </p:nvSpPr>
        <p:spPr bwMode="gray">
          <a:xfrm>
            <a:off x="4927546" y="3219129"/>
            <a:ext cx="2582575" cy="426066"/>
          </a:xfrm>
          <a:prstGeom prst="rect">
            <a:avLst/>
          </a:prstGeom>
          <a:noFill/>
          <a:ln w="9525">
            <a:noFill/>
            <a:miter lim="800000"/>
            <a:headEnd/>
            <a:tailEnd/>
          </a:ln>
        </p:spPr>
        <p:txBody>
          <a:bodyPr wrap="square" lIns="84253" tIns="42126" rIns="84253" bIns="42126">
            <a:spAutoFit/>
          </a:bodyPr>
          <a:lstStyle/>
          <a:p>
            <a:pPr algn="ctr" eaLnBrk="0" hangingPunct="0"/>
            <a:r>
              <a:rPr lang="en-GB" sz="1108" b="1" dirty="0">
                <a:solidFill>
                  <a:srgbClr val="0000FF"/>
                </a:solidFill>
              </a:rPr>
              <a:t>Subsystem Build and Check Requirements</a:t>
            </a:r>
          </a:p>
        </p:txBody>
      </p:sp>
      <p:sp>
        <p:nvSpPr>
          <p:cNvPr id="62" name="TextBox 61"/>
          <p:cNvSpPr txBox="1"/>
          <p:nvPr/>
        </p:nvSpPr>
        <p:spPr>
          <a:xfrm>
            <a:off x="8036192" y="4868089"/>
            <a:ext cx="2524305" cy="147732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dirty="0"/>
              <a:t>We have to check at every level. The lower-level checks supporting the higher levels</a:t>
            </a:r>
          </a:p>
        </p:txBody>
      </p:sp>
      <p:sp>
        <p:nvSpPr>
          <p:cNvPr id="63" name="TextBox 62"/>
          <p:cNvSpPr txBox="1"/>
          <p:nvPr/>
        </p:nvSpPr>
        <p:spPr>
          <a:xfrm>
            <a:off x="1786703" y="4962693"/>
            <a:ext cx="2364193" cy="132343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2000" dirty="0"/>
              <a:t>To manage complexity we have to design in levels</a:t>
            </a:r>
          </a:p>
        </p:txBody>
      </p:sp>
      <p:sp>
        <p:nvSpPr>
          <p:cNvPr id="64" name="Right Arrow 63"/>
          <p:cNvSpPr/>
          <p:nvPr/>
        </p:nvSpPr>
        <p:spPr>
          <a:xfrm>
            <a:off x="4311550" y="5388274"/>
            <a:ext cx="3600410" cy="596924"/>
          </a:xfrm>
          <a:prstGeom prst="righ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sz="2112" dirty="0"/>
          </a:p>
        </p:txBody>
      </p:sp>
    </p:spTree>
    <p:extLst>
      <p:ext uri="{BB962C8B-B14F-4D97-AF65-F5344CB8AC3E}">
        <p14:creationId xmlns:p14="http://schemas.microsoft.com/office/powerpoint/2010/main" val="2539922631"/>
      </p:ext>
    </p:extLst>
  </p:cSld>
  <p:clrMapOvr>
    <a:masterClrMapping/>
  </p:clrMapOvr>
  <p:transition/>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33" name="Rectangle 44"/>
          <p:cNvSpPr>
            <a:spLocks noGrp="1" noChangeArrowheads="1"/>
          </p:cNvSpPr>
          <p:nvPr>
            <p:ph type="title"/>
          </p:nvPr>
        </p:nvSpPr>
        <p:spPr>
          <a:xfrm>
            <a:off x="1524000" y="411293"/>
            <a:ext cx="9144000" cy="546100"/>
          </a:xfrm>
        </p:spPr>
        <p:txBody>
          <a:bodyPr>
            <a:normAutofit fontScale="90000"/>
          </a:bodyPr>
          <a:lstStyle/>
          <a:p>
            <a:r>
              <a:rPr lang="en-GB" dirty="0"/>
              <a:t>The V Diagram</a:t>
            </a:r>
          </a:p>
        </p:txBody>
      </p:sp>
      <p:pic>
        <p:nvPicPr>
          <p:cNvPr id="2" name="Picture 1">
            <a:extLst>
              <a:ext uri="{FF2B5EF4-FFF2-40B4-BE49-F238E27FC236}">
                <a16:creationId xmlns:a16="http://schemas.microsoft.com/office/drawing/2014/main" id="{A530FF66-74AF-B547-B006-C6C9F84839D2}"/>
              </a:ext>
            </a:extLst>
          </p:cNvPr>
          <p:cNvPicPr>
            <a:picLocks noChangeAspect="1"/>
          </p:cNvPicPr>
          <p:nvPr/>
        </p:nvPicPr>
        <p:blipFill>
          <a:blip r:embed="rId3">
            <a:alphaModFix amt="35000"/>
          </a:blip>
          <a:stretch>
            <a:fillRect/>
          </a:stretch>
        </p:blipFill>
        <p:spPr>
          <a:xfrm>
            <a:off x="1593850" y="793750"/>
            <a:ext cx="9004300" cy="5270500"/>
          </a:xfrm>
          <a:prstGeom prst="rect">
            <a:avLst/>
          </a:prstGeom>
        </p:spPr>
      </p:pic>
      <p:pic>
        <p:nvPicPr>
          <p:cNvPr id="60" name="Picture 59">
            <a:extLst>
              <a:ext uri="{FF2B5EF4-FFF2-40B4-BE49-F238E27FC236}">
                <a16:creationId xmlns:a16="http://schemas.microsoft.com/office/drawing/2014/main" id="{9C2C7487-6B16-F149-937D-28EF73ADC5EF}"/>
              </a:ext>
            </a:extLst>
          </p:cNvPr>
          <p:cNvPicPr>
            <a:picLocks noChangeAspect="1"/>
          </p:cNvPicPr>
          <p:nvPr/>
        </p:nvPicPr>
        <p:blipFill>
          <a:blip r:embed="rId4"/>
          <a:stretch>
            <a:fillRect/>
          </a:stretch>
        </p:blipFill>
        <p:spPr>
          <a:xfrm>
            <a:off x="2148148" y="1475178"/>
            <a:ext cx="7950212" cy="1257748"/>
          </a:xfrm>
          <a:prstGeom prst="rect">
            <a:avLst/>
          </a:prstGeom>
        </p:spPr>
      </p:pic>
      <p:pic>
        <p:nvPicPr>
          <p:cNvPr id="61" name="Picture 60">
            <a:extLst>
              <a:ext uri="{FF2B5EF4-FFF2-40B4-BE49-F238E27FC236}">
                <a16:creationId xmlns:a16="http://schemas.microsoft.com/office/drawing/2014/main" id="{887BC077-5832-4146-9045-B5343E14E706}"/>
              </a:ext>
            </a:extLst>
          </p:cNvPr>
          <p:cNvPicPr>
            <a:picLocks noChangeAspect="1"/>
          </p:cNvPicPr>
          <p:nvPr/>
        </p:nvPicPr>
        <p:blipFill>
          <a:blip r:embed="rId5"/>
          <a:stretch>
            <a:fillRect/>
          </a:stretch>
        </p:blipFill>
        <p:spPr>
          <a:xfrm>
            <a:off x="2684913" y="2986194"/>
            <a:ext cx="6694901" cy="1059154"/>
          </a:xfrm>
          <a:prstGeom prst="rect">
            <a:avLst/>
          </a:prstGeom>
        </p:spPr>
      </p:pic>
      <p:pic>
        <p:nvPicPr>
          <p:cNvPr id="65" name="Picture 64">
            <a:extLst>
              <a:ext uri="{FF2B5EF4-FFF2-40B4-BE49-F238E27FC236}">
                <a16:creationId xmlns:a16="http://schemas.microsoft.com/office/drawing/2014/main" id="{232CD9D6-9835-7344-BDF9-54FD640A40A2}"/>
              </a:ext>
            </a:extLst>
          </p:cNvPr>
          <p:cNvPicPr>
            <a:picLocks noChangeAspect="1"/>
          </p:cNvPicPr>
          <p:nvPr/>
        </p:nvPicPr>
        <p:blipFill>
          <a:blip r:embed="rId6"/>
          <a:stretch>
            <a:fillRect/>
          </a:stretch>
        </p:blipFill>
        <p:spPr>
          <a:xfrm>
            <a:off x="3697277" y="4215506"/>
            <a:ext cx="4851100" cy="767459"/>
          </a:xfrm>
          <a:prstGeom prst="rect">
            <a:avLst/>
          </a:prstGeom>
        </p:spPr>
      </p:pic>
    </p:spTree>
    <p:extLst>
      <p:ext uri="{BB962C8B-B14F-4D97-AF65-F5344CB8AC3E}">
        <p14:creationId xmlns:p14="http://schemas.microsoft.com/office/powerpoint/2010/main" val="32226218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0"/>
                                        </p:tgtEl>
                                        <p:attrNameLst>
                                          <p:attrName>style.visibility</p:attrName>
                                        </p:attrNameLst>
                                      </p:cBhvr>
                                      <p:to>
                                        <p:strVal val="visible"/>
                                      </p:to>
                                    </p:set>
                                    <p:animEffect transition="in" filter="wipe(left)">
                                      <p:cBhvr>
                                        <p:cTn id="7" dur="500"/>
                                        <p:tgtEl>
                                          <p:spTgt spid="6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61"/>
                                        </p:tgtEl>
                                        <p:attrNameLst>
                                          <p:attrName>style.visibility</p:attrName>
                                        </p:attrNameLst>
                                      </p:cBhvr>
                                      <p:to>
                                        <p:strVal val="visible"/>
                                      </p:to>
                                    </p:set>
                                    <p:animEffect transition="in" filter="wipe(left)">
                                      <p:cBhvr>
                                        <p:cTn id="12" dur="500"/>
                                        <p:tgtEl>
                                          <p:spTgt spid="61"/>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65"/>
                                        </p:tgtEl>
                                        <p:attrNameLst>
                                          <p:attrName>style.visibility</p:attrName>
                                        </p:attrNameLst>
                                      </p:cBhvr>
                                      <p:to>
                                        <p:strVal val="visible"/>
                                      </p:to>
                                    </p:set>
                                    <p:animEffect transition="in" filter="wipe(left)">
                                      <p:cBhvr>
                                        <p:cTn id="17" dur="500"/>
                                        <p:tgtEl>
                                          <p:spTgt spid="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Line 8"/>
          <p:cNvSpPr>
            <a:spLocks noChangeShapeType="1"/>
          </p:cNvSpPr>
          <p:nvPr/>
        </p:nvSpPr>
        <p:spPr bwMode="gray">
          <a:xfrm rot="18056580">
            <a:off x="8857108" y="1822972"/>
            <a:ext cx="1251438" cy="263525"/>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35844" name="Line 3"/>
          <p:cNvSpPr>
            <a:spLocks noChangeShapeType="1"/>
          </p:cNvSpPr>
          <p:nvPr/>
        </p:nvSpPr>
        <p:spPr bwMode="gray">
          <a:xfrm>
            <a:off x="2008195" y="1137724"/>
            <a:ext cx="974725" cy="1148862"/>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35845" name="Line 4"/>
          <p:cNvSpPr>
            <a:spLocks noChangeShapeType="1"/>
          </p:cNvSpPr>
          <p:nvPr/>
        </p:nvSpPr>
        <p:spPr bwMode="gray">
          <a:xfrm>
            <a:off x="4251349" y="3776324"/>
            <a:ext cx="960437" cy="1036027"/>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1512" name="Text Box 5"/>
          <p:cNvSpPr txBox="1">
            <a:spLocks noChangeArrowheads="1"/>
          </p:cNvSpPr>
          <p:nvPr/>
        </p:nvSpPr>
        <p:spPr bwMode="gray">
          <a:xfrm>
            <a:off x="2841750" y="1280782"/>
            <a:ext cx="1757124" cy="681585"/>
          </a:xfrm>
          <a:prstGeom prst="rect">
            <a:avLst/>
          </a:prstGeom>
          <a:noFill/>
          <a:ln w="9525">
            <a:noFill/>
            <a:miter lim="800000"/>
            <a:headEnd/>
            <a:tailEnd/>
          </a:ln>
        </p:spPr>
        <p:txBody>
          <a:bodyPr wrap="none" lIns="84253" tIns="42126" rIns="84253" bIns="42126">
            <a:spAutoFit/>
          </a:bodyPr>
          <a:lstStyle/>
          <a:p>
            <a:pPr algn="ctr" eaLnBrk="0" hangingPunct="0"/>
            <a:r>
              <a:rPr lang="en-GB" sz="1292" dirty="0">
                <a:solidFill>
                  <a:srgbClr val="000000"/>
                </a:solidFill>
              </a:rPr>
              <a:t>System</a:t>
            </a:r>
          </a:p>
          <a:p>
            <a:pPr algn="ctr" eaLnBrk="0" hangingPunct="0"/>
            <a:r>
              <a:rPr lang="en-GB" sz="1292" dirty="0">
                <a:solidFill>
                  <a:srgbClr val="000000"/>
                </a:solidFill>
              </a:rPr>
              <a:t>(Current Level)</a:t>
            </a:r>
          </a:p>
          <a:p>
            <a:pPr algn="ctr" eaLnBrk="0" hangingPunct="0"/>
            <a:r>
              <a:rPr lang="en-GB" sz="1292" dirty="0">
                <a:solidFill>
                  <a:srgbClr val="000000"/>
                </a:solidFill>
              </a:rPr>
              <a:t>Needs &amp; Expectations</a:t>
            </a:r>
          </a:p>
        </p:txBody>
      </p:sp>
      <p:sp>
        <p:nvSpPr>
          <p:cNvPr id="21513" name="Text Box 6"/>
          <p:cNvSpPr txBox="1">
            <a:spLocks noChangeArrowheads="1"/>
          </p:cNvSpPr>
          <p:nvPr/>
        </p:nvSpPr>
        <p:spPr bwMode="gray">
          <a:xfrm>
            <a:off x="3497453" y="4062157"/>
            <a:ext cx="1173183" cy="681585"/>
          </a:xfrm>
          <a:prstGeom prst="rect">
            <a:avLst/>
          </a:prstGeom>
          <a:noFill/>
          <a:ln w="9525">
            <a:noFill/>
            <a:miter lim="800000"/>
            <a:headEnd/>
            <a:tailEnd/>
          </a:ln>
        </p:spPr>
        <p:txBody>
          <a:bodyPr wrap="none" lIns="84253" tIns="42126" rIns="84253" bIns="42126">
            <a:spAutoFit/>
          </a:bodyPr>
          <a:lstStyle/>
          <a:p>
            <a:pPr algn="ctr" eaLnBrk="0" hangingPunct="0"/>
            <a:r>
              <a:rPr lang="en-GB" sz="1292" dirty="0">
                <a:solidFill>
                  <a:srgbClr val="000000"/>
                </a:solidFill>
              </a:rPr>
              <a:t>Subsystem</a:t>
            </a:r>
          </a:p>
          <a:p>
            <a:pPr algn="ctr" eaLnBrk="0" hangingPunct="0"/>
            <a:r>
              <a:rPr lang="en-GB" sz="1292" dirty="0">
                <a:solidFill>
                  <a:srgbClr val="000000"/>
                </a:solidFill>
              </a:rPr>
              <a:t>(Lower Level)</a:t>
            </a:r>
          </a:p>
          <a:p>
            <a:pPr algn="ctr" eaLnBrk="0" hangingPunct="0"/>
            <a:r>
              <a:rPr lang="en-GB" sz="1292" dirty="0">
                <a:solidFill>
                  <a:srgbClr val="000000"/>
                </a:solidFill>
              </a:rPr>
              <a:t>Requirements</a:t>
            </a:r>
          </a:p>
        </p:txBody>
      </p:sp>
      <p:sp>
        <p:nvSpPr>
          <p:cNvPr id="21514" name="Text Box 7"/>
          <p:cNvSpPr txBox="1">
            <a:spLocks noChangeArrowheads="1"/>
          </p:cNvSpPr>
          <p:nvPr/>
        </p:nvSpPr>
        <p:spPr bwMode="gray">
          <a:xfrm>
            <a:off x="7391503" y="4091201"/>
            <a:ext cx="1784876" cy="681585"/>
          </a:xfrm>
          <a:prstGeom prst="rect">
            <a:avLst/>
          </a:prstGeom>
          <a:noFill/>
          <a:ln w="9525">
            <a:noFill/>
            <a:miter lim="800000"/>
            <a:headEnd/>
            <a:tailEnd/>
          </a:ln>
        </p:spPr>
        <p:txBody>
          <a:bodyPr wrap="square" lIns="84253" tIns="42126" rIns="84253" bIns="42126">
            <a:spAutoFit/>
          </a:bodyPr>
          <a:lstStyle/>
          <a:p>
            <a:pPr algn="ctr" eaLnBrk="0" hangingPunct="0"/>
            <a:r>
              <a:rPr lang="en-GB" sz="1292" dirty="0">
                <a:solidFill>
                  <a:srgbClr val="000000"/>
                </a:solidFill>
              </a:rPr>
              <a:t>Built and Checked (Lower Levels)</a:t>
            </a:r>
          </a:p>
          <a:p>
            <a:pPr algn="ctr" eaLnBrk="0" hangingPunct="0"/>
            <a:r>
              <a:rPr lang="en-GB" sz="1292" dirty="0">
                <a:solidFill>
                  <a:srgbClr val="000000"/>
                </a:solidFill>
              </a:rPr>
              <a:t>Subsystems</a:t>
            </a:r>
          </a:p>
        </p:txBody>
      </p:sp>
      <p:sp>
        <p:nvSpPr>
          <p:cNvPr id="35849" name="Line 8"/>
          <p:cNvSpPr>
            <a:spLocks noChangeShapeType="1"/>
          </p:cNvSpPr>
          <p:nvPr/>
        </p:nvSpPr>
        <p:spPr bwMode="gray">
          <a:xfrm rot="18056580">
            <a:off x="6780627" y="4177375"/>
            <a:ext cx="1251438" cy="263525"/>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1521" name="Text Box 10"/>
          <p:cNvSpPr txBox="1">
            <a:spLocks noChangeArrowheads="1"/>
          </p:cNvSpPr>
          <p:nvPr/>
        </p:nvSpPr>
        <p:spPr bwMode="gray">
          <a:xfrm>
            <a:off x="8102444" y="1281778"/>
            <a:ext cx="1269620" cy="681585"/>
          </a:xfrm>
          <a:prstGeom prst="rect">
            <a:avLst/>
          </a:prstGeom>
          <a:noFill/>
          <a:ln w="9525">
            <a:noFill/>
            <a:miter lim="800000"/>
            <a:headEnd/>
            <a:tailEnd/>
          </a:ln>
        </p:spPr>
        <p:txBody>
          <a:bodyPr wrap="none" lIns="84253" tIns="42126" rIns="84253" bIns="42126">
            <a:spAutoFit/>
          </a:bodyPr>
          <a:lstStyle/>
          <a:p>
            <a:pPr algn="ctr" eaLnBrk="0" hangingPunct="0"/>
            <a:r>
              <a:rPr lang="en-GB" sz="1292" dirty="0">
                <a:solidFill>
                  <a:srgbClr val="000000"/>
                </a:solidFill>
              </a:rPr>
              <a:t>Working</a:t>
            </a:r>
          </a:p>
          <a:p>
            <a:pPr algn="ctr" eaLnBrk="0" hangingPunct="0"/>
            <a:r>
              <a:rPr lang="en-GB" sz="1292" dirty="0">
                <a:solidFill>
                  <a:srgbClr val="000000"/>
                </a:solidFill>
              </a:rPr>
              <a:t>(Current Level)</a:t>
            </a:r>
          </a:p>
          <a:p>
            <a:pPr algn="ctr" eaLnBrk="0" hangingPunct="0"/>
            <a:r>
              <a:rPr lang="en-GB" sz="1292" dirty="0">
                <a:solidFill>
                  <a:srgbClr val="000000"/>
                </a:solidFill>
              </a:rPr>
              <a:t>System</a:t>
            </a:r>
          </a:p>
        </p:txBody>
      </p:sp>
      <p:sp>
        <p:nvSpPr>
          <p:cNvPr id="390155" name="Rectangle 11"/>
          <p:cNvSpPr>
            <a:spLocks noChangeArrowheads="1"/>
          </p:cNvSpPr>
          <p:nvPr/>
        </p:nvSpPr>
        <p:spPr bwMode="gray">
          <a:xfrm>
            <a:off x="3564673" y="4802092"/>
            <a:ext cx="5062654" cy="1463920"/>
          </a:xfrm>
          <a:prstGeom prst="rect">
            <a:avLst/>
          </a:prstGeom>
          <a:solidFill>
            <a:srgbClr val="FF7C80"/>
          </a:solidFill>
          <a:ln w="9525">
            <a:solidFill>
              <a:schemeClr val="tx1"/>
            </a:solidFill>
            <a:miter lim="800000"/>
            <a:headEnd/>
            <a:tailEnd/>
          </a:ln>
          <a:effectLst/>
          <a:scene3d>
            <a:camera prst="orthographicFront"/>
            <a:lightRig rig="threePt" dir="t"/>
          </a:scene3d>
          <a:sp3d>
            <a:bevelT/>
          </a:sp3d>
        </p:spPr>
        <p:txBody>
          <a:bodyPr wrap="none" lIns="84253" tIns="42126" rIns="84253" bIns="42126" anchor="ctr"/>
          <a:lstStyle/>
          <a:p>
            <a:pPr algn="ctr">
              <a:defRPr/>
            </a:pPr>
            <a:r>
              <a:rPr lang="en-GB" sz="2215" dirty="0"/>
              <a:t>Engineer</a:t>
            </a:r>
          </a:p>
          <a:p>
            <a:pPr algn="ctr">
              <a:defRPr/>
            </a:pPr>
            <a:r>
              <a:rPr lang="en-GB" sz="2215" dirty="0"/>
              <a:t> Subsystems</a:t>
            </a:r>
          </a:p>
          <a:p>
            <a:pPr algn="ctr">
              <a:defRPr/>
            </a:pPr>
            <a:r>
              <a:rPr lang="en-GB" sz="2215" dirty="0"/>
              <a:t>(Lower Levels)</a:t>
            </a:r>
            <a:endParaRPr lang="en-US" sz="2215" dirty="0"/>
          </a:p>
        </p:txBody>
      </p:sp>
      <p:sp>
        <p:nvSpPr>
          <p:cNvPr id="390156" name="Rectangle 12"/>
          <p:cNvSpPr>
            <a:spLocks noChangeArrowheads="1"/>
          </p:cNvSpPr>
          <p:nvPr/>
        </p:nvSpPr>
        <p:spPr bwMode="gray">
          <a:xfrm>
            <a:off x="2068520" y="2319730"/>
            <a:ext cx="3303587" cy="1463920"/>
          </a:xfrm>
          <a:prstGeom prst="rect">
            <a:avLst/>
          </a:prstGeom>
          <a:solidFill>
            <a:schemeClr val="accent6">
              <a:lumMod val="20000"/>
              <a:lumOff val="80000"/>
            </a:schemeClr>
          </a:solidFill>
          <a:ln w="9525">
            <a:solidFill>
              <a:schemeClr val="tx1"/>
            </a:solidFill>
            <a:miter lim="800000"/>
            <a:headEnd/>
            <a:tailEnd/>
          </a:ln>
          <a:effectLst/>
          <a:scene3d>
            <a:camera prst="orthographicFront"/>
            <a:lightRig rig="threePt" dir="t"/>
          </a:scene3d>
          <a:sp3d>
            <a:bevelT/>
          </a:sp3d>
        </p:spPr>
        <p:txBody>
          <a:bodyPr wrap="none" lIns="84253" tIns="42126" rIns="84253" bIns="42126" anchor="ctr"/>
          <a:lstStyle/>
          <a:p>
            <a:pPr algn="ctr">
              <a:defRPr/>
            </a:pPr>
            <a:r>
              <a:rPr lang="en-GB" sz="2215" dirty="0"/>
              <a:t>Design System</a:t>
            </a:r>
          </a:p>
          <a:p>
            <a:pPr algn="ctr">
              <a:defRPr/>
            </a:pPr>
            <a:r>
              <a:rPr lang="en-GB" sz="2215" dirty="0"/>
              <a:t>(Current Level)</a:t>
            </a:r>
            <a:endParaRPr lang="en-US" sz="2215" dirty="0"/>
          </a:p>
        </p:txBody>
      </p:sp>
      <p:sp>
        <p:nvSpPr>
          <p:cNvPr id="390157" name="Rectangle 13"/>
          <p:cNvSpPr>
            <a:spLocks noChangeArrowheads="1"/>
          </p:cNvSpPr>
          <p:nvPr/>
        </p:nvSpPr>
        <p:spPr bwMode="gray">
          <a:xfrm>
            <a:off x="6835450" y="2343177"/>
            <a:ext cx="3260725" cy="1463920"/>
          </a:xfrm>
          <a:prstGeom prst="rect">
            <a:avLst/>
          </a:prstGeom>
          <a:solidFill>
            <a:schemeClr val="accent6">
              <a:lumMod val="20000"/>
              <a:lumOff val="80000"/>
            </a:schemeClr>
          </a:solidFill>
          <a:ln w="9525">
            <a:solidFill>
              <a:schemeClr val="tx1"/>
            </a:solidFill>
            <a:miter lim="800000"/>
            <a:headEnd/>
            <a:tailEnd/>
          </a:ln>
          <a:effectLst/>
          <a:scene3d>
            <a:camera prst="orthographicFront"/>
            <a:lightRig rig="threePt" dir="t"/>
          </a:scene3d>
          <a:sp3d>
            <a:bevelT/>
          </a:sp3d>
        </p:spPr>
        <p:txBody>
          <a:bodyPr wrap="none" lIns="84253" tIns="42126" rIns="84253" bIns="42126" anchor="ctr"/>
          <a:lstStyle/>
          <a:p>
            <a:pPr algn="ctr">
              <a:defRPr/>
            </a:pPr>
            <a:r>
              <a:rPr lang="en-GB" sz="2215" dirty="0"/>
              <a:t>Build and Check System </a:t>
            </a:r>
          </a:p>
          <a:p>
            <a:pPr algn="ctr">
              <a:defRPr/>
            </a:pPr>
            <a:r>
              <a:rPr lang="en-GB" sz="2215" dirty="0"/>
              <a:t>(Current level)</a:t>
            </a:r>
            <a:endParaRPr lang="en-US" sz="2215" dirty="0"/>
          </a:p>
        </p:txBody>
      </p:sp>
      <p:sp>
        <p:nvSpPr>
          <p:cNvPr id="35855" name="Line 14"/>
          <p:cNvSpPr>
            <a:spLocks noChangeShapeType="1"/>
          </p:cNvSpPr>
          <p:nvPr/>
        </p:nvSpPr>
        <p:spPr bwMode="gray">
          <a:xfrm>
            <a:off x="5382911" y="3065586"/>
            <a:ext cx="1406525" cy="131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1534" name="Text Box 15"/>
          <p:cNvSpPr txBox="1">
            <a:spLocks noChangeArrowheads="1"/>
          </p:cNvSpPr>
          <p:nvPr/>
        </p:nvSpPr>
        <p:spPr bwMode="gray">
          <a:xfrm>
            <a:off x="5264741" y="2397041"/>
            <a:ext cx="1606709" cy="639073"/>
          </a:xfrm>
          <a:prstGeom prst="rect">
            <a:avLst/>
          </a:prstGeom>
          <a:noFill/>
          <a:ln w="9525">
            <a:noFill/>
            <a:miter lim="800000"/>
            <a:headEnd/>
            <a:tailEnd/>
          </a:ln>
        </p:spPr>
        <p:txBody>
          <a:bodyPr wrap="square" lIns="84253" tIns="42126" rIns="84253" bIns="42126">
            <a:spAutoFit/>
          </a:bodyPr>
          <a:lstStyle/>
          <a:p>
            <a:pPr algn="ctr" eaLnBrk="0" hangingPunct="0"/>
            <a:r>
              <a:rPr lang="en-GB" sz="1200" dirty="0">
                <a:solidFill>
                  <a:srgbClr val="000000"/>
                </a:solidFill>
              </a:rPr>
              <a:t>System</a:t>
            </a:r>
          </a:p>
          <a:p>
            <a:pPr algn="ctr" eaLnBrk="0" hangingPunct="0"/>
            <a:r>
              <a:rPr lang="en-GB" sz="1200" dirty="0">
                <a:solidFill>
                  <a:srgbClr val="000000"/>
                </a:solidFill>
              </a:rPr>
              <a:t>Build and Check Requirements</a:t>
            </a:r>
          </a:p>
        </p:txBody>
      </p:sp>
      <p:sp>
        <p:nvSpPr>
          <p:cNvPr id="21535" name="Rectangle 16"/>
          <p:cNvSpPr>
            <a:spLocks noGrp="1" noChangeArrowheads="1"/>
          </p:cNvSpPr>
          <p:nvPr>
            <p:ph type="title"/>
          </p:nvPr>
        </p:nvSpPr>
        <p:spPr>
          <a:xfrm>
            <a:off x="288018" y="410463"/>
            <a:ext cx="8621712" cy="546100"/>
          </a:xfrm>
        </p:spPr>
        <p:txBody>
          <a:bodyPr>
            <a:normAutofit fontScale="90000"/>
          </a:bodyPr>
          <a:lstStyle/>
          <a:p>
            <a:pPr eaLnBrk="1" hangingPunct="1"/>
            <a:r>
              <a:rPr lang="en-GB" dirty="0"/>
              <a:t>Systems Engineering is Fractal</a:t>
            </a:r>
            <a:br>
              <a:rPr lang="en-GB" dirty="0"/>
            </a:br>
            <a:r>
              <a:rPr lang="en-GB" sz="2215" dirty="0"/>
              <a:t>At any one Level there is a Fundamental Process</a:t>
            </a:r>
            <a:endParaRPr lang="en-US" sz="2215" dirty="0"/>
          </a:p>
        </p:txBody>
      </p:sp>
    </p:spTree>
    <p:extLst>
      <p:ext uri="{BB962C8B-B14F-4D97-AF65-F5344CB8AC3E}">
        <p14:creationId xmlns:p14="http://schemas.microsoft.com/office/powerpoint/2010/main" val="3981948027"/>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dirty="0">
                <a:solidFill>
                  <a:srgbClr val="000000"/>
                </a:solidFill>
              </a:rPr>
              <a:t>Customer</a:t>
            </a:r>
          </a:p>
          <a:p>
            <a:pPr eaLnBrk="0" hangingPunct="0"/>
            <a:r>
              <a:rPr lang="en-GB" sz="1292" dirty="0">
                <a:solidFill>
                  <a:srgbClr val="000000"/>
                </a:solidFill>
              </a:rPr>
              <a:t>Needs and Expectations</a:t>
            </a:r>
          </a:p>
        </p:txBody>
      </p:sp>
      <p:sp>
        <p:nvSpPr>
          <p:cNvPr id="29" name="Flowchart: Document 28"/>
          <p:cNvSpPr/>
          <p:nvPr/>
        </p:nvSpPr>
        <p:spPr bwMode="auto">
          <a:xfrm>
            <a:off x="7011925" y="2620876"/>
            <a:ext cx="1224297" cy="162562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none" lIns="84253" tIns="42126" rIns="84253" bIns="42126">
            <a:spAutoFit/>
          </a:bodyPr>
          <a:lstStyle/>
          <a:p>
            <a:r>
              <a:rPr lang="en-GB" sz="1846" b="1" dirty="0"/>
              <a:t>Design System</a:t>
            </a:r>
          </a:p>
        </p:txBody>
      </p:sp>
      <p:sp>
        <p:nvSpPr>
          <p:cNvPr id="22580" name="Title 33"/>
          <p:cNvSpPr>
            <a:spLocks noGrp="1"/>
          </p:cNvSpPr>
          <p:nvPr>
            <p:ph type="title"/>
          </p:nvPr>
        </p:nvSpPr>
        <p:spPr>
          <a:xfrm>
            <a:off x="113841" y="-53465"/>
            <a:ext cx="8229600" cy="774742"/>
          </a:xfrm>
        </p:spPr>
        <p:txBody>
          <a:bodyPr>
            <a:normAutofit/>
          </a:bodyPr>
          <a:lstStyle/>
          <a:p>
            <a:r>
              <a:rPr lang="en-GB" sz="4000" dirty="0"/>
              <a:t>System Design Process (RFCD)</a:t>
            </a:r>
          </a:p>
        </p:txBody>
      </p:sp>
      <p:sp>
        <p:nvSpPr>
          <p:cNvPr id="2" name="Rounded Rectangular Callout 1"/>
          <p:cNvSpPr/>
          <p:nvPr/>
        </p:nvSpPr>
        <p:spPr>
          <a:xfrm>
            <a:off x="9016812" y="1592694"/>
            <a:ext cx="1569619" cy="891376"/>
          </a:xfrm>
          <a:prstGeom prst="wedgeRoundRectCallout">
            <a:avLst>
              <a:gd name="adj1" fmla="val -41748"/>
              <a:gd name="adj2" fmla="val 102261"/>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A third key output of the Design System “block” is the Build and Check Requirements </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4" name="AutoShape 91"/>
          <p:cNvSpPr>
            <a:spLocks noChangeArrowheads="1"/>
          </p:cNvSpPr>
          <p:nvPr/>
        </p:nvSpPr>
        <p:spPr bwMode="auto">
          <a:xfrm>
            <a:off x="1524002" y="4232239"/>
            <a:ext cx="1182993" cy="881881"/>
          </a:xfrm>
          <a:prstGeom prst="wedgeRoundRectCallout">
            <a:avLst>
              <a:gd name="adj1" fmla="val 51744"/>
              <a:gd name="adj2" fmla="val -66527"/>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spcBef>
                <a:spcPct val="50000"/>
              </a:spcBef>
            </a:pPr>
            <a:r>
              <a:rPr lang="en-GB" sz="1015" dirty="0"/>
              <a:t>Work out the possible ways it could be done before selecting one</a:t>
            </a:r>
          </a:p>
        </p:txBody>
      </p:sp>
      <p:sp>
        <p:nvSpPr>
          <p:cNvPr id="46" name="AutoShape 90"/>
          <p:cNvSpPr>
            <a:spLocks noChangeArrowheads="1"/>
          </p:cNvSpPr>
          <p:nvPr/>
        </p:nvSpPr>
        <p:spPr bwMode="auto">
          <a:xfrm>
            <a:off x="3976024" y="962822"/>
            <a:ext cx="1680836" cy="727532"/>
          </a:xfrm>
          <a:prstGeom prst="wedgeRoundRectCallout">
            <a:avLst>
              <a:gd name="adj1" fmla="val -65161"/>
              <a:gd name="adj2" fmla="val 114179"/>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Understand what is wanted before starting to design it</a:t>
            </a:r>
          </a:p>
        </p:txBody>
      </p:sp>
      <p:sp>
        <p:nvSpPr>
          <p:cNvPr id="21" name="Rounded Rectangular Callout 20">
            <a:extLst>
              <a:ext uri="{FF2B5EF4-FFF2-40B4-BE49-F238E27FC236}">
                <a16:creationId xmlns:a16="http://schemas.microsoft.com/office/drawing/2014/main" id="{6E322961-63E4-D64E-A435-EA27F2EAB0D3}"/>
              </a:ext>
            </a:extLst>
          </p:cNvPr>
          <p:cNvSpPr/>
          <p:nvPr/>
        </p:nvSpPr>
        <p:spPr>
          <a:xfrm>
            <a:off x="9105912" y="4150448"/>
            <a:ext cx="1569619" cy="891376"/>
          </a:xfrm>
          <a:prstGeom prst="wedgeRoundRectCallout">
            <a:avLst>
              <a:gd name="adj1" fmla="val -41748"/>
              <a:gd name="adj2" fmla="val 102261"/>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A second key output of the Design System “block” is the Subsystem Requirements </a:t>
            </a: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sp>
        <p:nvSpPr>
          <p:cNvPr id="22" name="Rounded Rectangular Callout 21">
            <a:extLst>
              <a:ext uri="{FF2B5EF4-FFF2-40B4-BE49-F238E27FC236}">
                <a16:creationId xmlns:a16="http://schemas.microsoft.com/office/drawing/2014/main" id="{423C35CD-D191-5740-903C-9F8CABFEA9DF}"/>
              </a:ext>
            </a:extLst>
          </p:cNvPr>
          <p:cNvSpPr/>
          <p:nvPr/>
        </p:nvSpPr>
        <p:spPr>
          <a:xfrm>
            <a:off x="7261666" y="4872328"/>
            <a:ext cx="1681843" cy="1290316"/>
          </a:xfrm>
          <a:prstGeom prst="wedgeRoundRectCallout">
            <a:avLst>
              <a:gd name="adj1" fmla="val -40304"/>
              <a:gd name="adj2" fmla="val -72848"/>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Key outputs of the Design System “block” are the:</a:t>
            </a:r>
          </a:p>
          <a:p>
            <a:pPr marL="171450" indent="-171450">
              <a:buFont typeface="Arial" panose="020B0604020202020204" pitchFamily="34" charset="0"/>
              <a:buChar char="•"/>
            </a:pPr>
            <a:r>
              <a:rPr lang="en-US" sz="1108" dirty="0"/>
              <a:t>User Requirements</a:t>
            </a:r>
          </a:p>
          <a:p>
            <a:pPr marL="171450" indent="-171450">
              <a:buFont typeface="Arial" panose="020B0604020202020204" pitchFamily="34" charset="0"/>
              <a:buChar char="•"/>
            </a:pPr>
            <a:r>
              <a:rPr lang="en-US" sz="1108" dirty="0"/>
              <a:t>System Requirements</a:t>
            </a:r>
          </a:p>
          <a:p>
            <a:pPr marL="171450" indent="-171450">
              <a:buFont typeface="Arial" panose="020B0604020202020204" pitchFamily="34" charset="0"/>
              <a:buChar char="•"/>
            </a:pPr>
            <a:r>
              <a:rPr lang="en-US" sz="1108" dirty="0"/>
              <a:t>Design Definition</a:t>
            </a:r>
          </a:p>
        </p:txBody>
      </p:sp>
      <p:pic>
        <p:nvPicPr>
          <p:cNvPr id="4" name="Picture 3"/>
          <p:cNvPicPr>
            <a:picLocks noChangeAspect="1"/>
          </p:cNvPicPr>
          <p:nvPr/>
        </p:nvPicPr>
        <p:blipFill>
          <a:blip r:embed="rId3"/>
          <a:stretch>
            <a:fillRect/>
          </a:stretch>
        </p:blipFill>
        <p:spPr>
          <a:xfrm>
            <a:off x="2656114" y="2005485"/>
            <a:ext cx="4539622" cy="3741447"/>
          </a:xfrm>
          <a:prstGeom prst="rect">
            <a:avLst/>
          </a:prstGeom>
        </p:spPr>
      </p:pic>
      <p:sp>
        <p:nvSpPr>
          <p:cNvPr id="43" name="AutoShape 89"/>
          <p:cNvSpPr>
            <a:spLocks noChangeArrowheads="1"/>
          </p:cNvSpPr>
          <p:nvPr/>
        </p:nvSpPr>
        <p:spPr bwMode="auto">
          <a:xfrm>
            <a:off x="5825795" y="973578"/>
            <a:ext cx="1785245" cy="709807"/>
          </a:xfrm>
          <a:prstGeom prst="wedgeRoundRectCallout">
            <a:avLst>
              <a:gd name="adj1" fmla="val -13930"/>
              <a:gd name="adj2" fmla="val 141733"/>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Work out what it needs to do before deciding how it will do it</a:t>
            </a:r>
          </a:p>
        </p:txBody>
      </p:sp>
      <p:sp>
        <p:nvSpPr>
          <p:cNvPr id="47" name="AutoShape 88"/>
          <p:cNvSpPr>
            <a:spLocks noChangeArrowheads="1"/>
          </p:cNvSpPr>
          <p:nvPr/>
        </p:nvSpPr>
        <p:spPr bwMode="auto">
          <a:xfrm>
            <a:off x="5410086" y="5958873"/>
            <a:ext cx="1786567" cy="694304"/>
          </a:xfrm>
          <a:prstGeom prst="wedgeRoundRectCallout">
            <a:avLst>
              <a:gd name="adj1" fmla="val -15926"/>
              <a:gd name="adj2" fmla="val -263558"/>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015" dirty="0"/>
              <a:t>Understand the parts and describe them so that others can understand</a:t>
            </a:r>
          </a:p>
        </p:txBody>
      </p:sp>
      <p:sp>
        <p:nvSpPr>
          <p:cNvPr id="48" name="AutoShape 88"/>
          <p:cNvSpPr>
            <a:spLocks noChangeArrowheads="1"/>
          </p:cNvSpPr>
          <p:nvPr/>
        </p:nvSpPr>
        <p:spPr bwMode="auto">
          <a:xfrm>
            <a:off x="2987480" y="5808035"/>
            <a:ext cx="1786567" cy="694304"/>
          </a:xfrm>
          <a:prstGeom prst="wedgeRoundRectCallout">
            <a:avLst>
              <a:gd name="adj1" fmla="val -24940"/>
              <a:gd name="adj2" fmla="val -76866"/>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015" dirty="0"/>
              <a:t>Analyse the system to understand its emergent properties</a:t>
            </a:r>
          </a:p>
        </p:txBody>
      </p:sp>
    </p:spTree>
    <p:extLst>
      <p:ext uri="{BB962C8B-B14F-4D97-AF65-F5344CB8AC3E}">
        <p14:creationId xmlns:p14="http://schemas.microsoft.com/office/powerpoint/2010/main" val="1251143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animBg="1"/>
      <p:bldP spid="46" grpId="0" animBg="1"/>
      <p:bldP spid="43" grpId="0" animBg="1"/>
      <p:bldP spid="47" grpId="0" animBg="1"/>
      <p:bldP spid="48" grpId="0" animBg="1"/>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9" name="Elbow Connector 98"/>
          <p:cNvCxnSpPr/>
          <p:nvPr/>
        </p:nvCxnSpPr>
        <p:spPr>
          <a:xfrm rot="8580000" flipH="1" flipV="1">
            <a:off x="8467351" y="1204807"/>
            <a:ext cx="1429038" cy="39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
        <p:nvSpPr>
          <p:cNvPr id="33794" name="Rectangle 2"/>
          <p:cNvSpPr>
            <a:spLocks noChangeArrowheads="1"/>
          </p:cNvSpPr>
          <p:nvPr/>
        </p:nvSpPr>
        <p:spPr bwMode="gray">
          <a:xfrm>
            <a:off x="3921580" y="1587514"/>
            <a:ext cx="5503985" cy="3777762"/>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latin typeface="Arial" charset="0"/>
            </a:endParaRPr>
          </a:p>
        </p:txBody>
      </p:sp>
      <p:sp>
        <p:nvSpPr>
          <p:cNvPr id="23557" name="Rectangle 3"/>
          <p:cNvSpPr>
            <a:spLocks noGrp="1" noChangeArrowheads="1"/>
          </p:cNvSpPr>
          <p:nvPr>
            <p:ph type="title"/>
          </p:nvPr>
        </p:nvSpPr>
        <p:spPr bwMode="gray">
          <a:xfrm>
            <a:off x="218707" y="150602"/>
            <a:ext cx="8621712" cy="546100"/>
          </a:xfrm>
          <a:prstGeom prst="rect">
            <a:avLst/>
          </a:prstGeom>
        </p:spPr>
        <p:txBody>
          <a:bodyPr>
            <a:noAutofit/>
          </a:bodyPr>
          <a:lstStyle/>
          <a:p>
            <a:pPr algn="l" eaLnBrk="1" hangingPunct="1"/>
            <a:r>
              <a:rPr lang="en-GB" sz="4000" dirty="0"/>
              <a:t>System Build and Check Process (HITAC)</a:t>
            </a:r>
            <a:endParaRPr lang="en-US" sz="4000" dirty="0"/>
          </a:p>
        </p:txBody>
      </p:sp>
      <p:sp>
        <p:nvSpPr>
          <p:cNvPr id="33796" name="Rectangle 4"/>
          <p:cNvSpPr>
            <a:spLocks noChangeArrowheads="1"/>
          </p:cNvSpPr>
          <p:nvPr/>
        </p:nvSpPr>
        <p:spPr bwMode="gray">
          <a:xfrm>
            <a:off x="6250936" y="1963541"/>
            <a:ext cx="1634111"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Securing Acceptance and Certification</a:t>
            </a:r>
          </a:p>
        </p:txBody>
      </p:sp>
      <p:sp>
        <p:nvSpPr>
          <p:cNvPr id="33799" name="Rectangle 7"/>
          <p:cNvSpPr>
            <a:spLocks noChangeArrowheads="1"/>
          </p:cNvSpPr>
          <p:nvPr/>
        </p:nvSpPr>
        <p:spPr bwMode="gray">
          <a:xfrm>
            <a:off x="6286778" y="3297014"/>
            <a:ext cx="1566710"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Supporting Higher-Level Tests</a:t>
            </a:r>
          </a:p>
        </p:txBody>
      </p:sp>
      <p:sp>
        <p:nvSpPr>
          <p:cNvPr id="33800" name="Rectangle 8"/>
          <p:cNvSpPr>
            <a:spLocks noChangeArrowheads="1"/>
          </p:cNvSpPr>
          <p:nvPr/>
        </p:nvSpPr>
        <p:spPr bwMode="gray">
          <a:xfrm>
            <a:off x="4179223" y="3299114"/>
            <a:ext cx="1530616"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Integrating and Testing System</a:t>
            </a:r>
            <a:endParaRPr lang="en-US" sz="1292" b="1" dirty="0">
              <a:solidFill>
                <a:srgbClr val="000090"/>
              </a:solidFill>
            </a:endParaRPr>
          </a:p>
        </p:txBody>
      </p:sp>
      <p:sp>
        <p:nvSpPr>
          <p:cNvPr id="23589" name="Text Box 7"/>
          <p:cNvSpPr txBox="1">
            <a:spLocks noChangeArrowheads="1"/>
          </p:cNvSpPr>
          <p:nvPr/>
        </p:nvSpPr>
        <p:spPr bwMode="gray">
          <a:xfrm>
            <a:off x="1905979" y="5037504"/>
            <a:ext cx="1482499" cy="482748"/>
          </a:xfrm>
          <a:prstGeom prst="rect">
            <a:avLst/>
          </a:prstGeom>
          <a:noFill/>
          <a:ln w="9525">
            <a:noFill/>
            <a:miter lim="800000"/>
            <a:headEnd/>
            <a:tailEnd/>
          </a:ln>
        </p:spPr>
        <p:txBody>
          <a:bodyPr wrap="none" lIns="84253" tIns="42126" rIns="84253" bIns="42126">
            <a:spAutoFit/>
          </a:bodyPr>
          <a:lstStyle/>
          <a:p>
            <a:pPr eaLnBrk="0" hangingPunct="0"/>
            <a:r>
              <a:rPr lang="en-GB" sz="1292" dirty="0"/>
              <a:t>Built and Checked</a:t>
            </a:r>
          </a:p>
          <a:p>
            <a:pPr eaLnBrk="0" hangingPunct="0"/>
            <a:r>
              <a:rPr lang="en-GB" sz="1292" dirty="0"/>
              <a:t>Subsystems</a:t>
            </a:r>
          </a:p>
        </p:txBody>
      </p:sp>
      <p:sp>
        <p:nvSpPr>
          <p:cNvPr id="23590" name="Text Box 10"/>
          <p:cNvSpPr txBox="1">
            <a:spLocks noChangeArrowheads="1"/>
          </p:cNvSpPr>
          <p:nvPr/>
        </p:nvSpPr>
        <p:spPr bwMode="gray">
          <a:xfrm>
            <a:off x="9776248" y="840766"/>
            <a:ext cx="766725" cy="482748"/>
          </a:xfrm>
          <a:prstGeom prst="rect">
            <a:avLst/>
          </a:prstGeom>
          <a:noFill/>
          <a:ln w="9525">
            <a:noFill/>
            <a:miter lim="800000"/>
            <a:headEnd/>
            <a:tailEnd/>
          </a:ln>
        </p:spPr>
        <p:txBody>
          <a:bodyPr wrap="none" lIns="84253" tIns="42126" rIns="84253" bIns="42126">
            <a:spAutoFit/>
          </a:bodyPr>
          <a:lstStyle/>
          <a:p>
            <a:pPr eaLnBrk="0" hangingPunct="0"/>
            <a:r>
              <a:rPr lang="en-GB" sz="1292" dirty="0"/>
              <a:t>Working</a:t>
            </a:r>
          </a:p>
          <a:p>
            <a:pPr eaLnBrk="0" hangingPunct="0"/>
            <a:r>
              <a:rPr lang="en-GB" sz="1292" dirty="0"/>
              <a:t>System</a:t>
            </a:r>
          </a:p>
        </p:txBody>
      </p:sp>
      <p:sp>
        <p:nvSpPr>
          <p:cNvPr id="22" name="Flowchart: Document 29"/>
          <p:cNvSpPr/>
          <p:nvPr/>
        </p:nvSpPr>
        <p:spPr bwMode="auto">
          <a:xfrm>
            <a:off x="8320834" y="2918230"/>
            <a:ext cx="1039170" cy="1109670"/>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292" dirty="0">
                <a:solidFill>
                  <a:srgbClr val="000000"/>
                </a:solidFill>
              </a:rPr>
              <a:t>Check and Accept Evidence</a:t>
            </a:r>
          </a:p>
        </p:txBody>
      </p:sp>
      <p:sp>
        <p:nvSpPr>
          <p:cNvPr id="26" name="TextBox 46"/>
          <p:cNvSpPr txBox="1">
            <a:spLocks noChangeArrowheads="1"/>
          </p:cNvSpPr>
          <p:nvPr/>
        </p:nvSpPr>
        <p:spPr bwMode="gray">
          <a:xfrm>
            <a:off x="6500874" y="1617225"/>
            <a:ext cx="3020291" cy="369127"/>
          </a:xfrm>
          <a:prstGeom prst="rect">
            <a:avLst/>
          </a:prstGeom>
          <a:noFill/>
          <a:ln w="9525">
            <a:noFill/>
            <a:miter lim="800000"/>
            <a:headEnd/>
            <a:tailEnd/>
          </a:ln>
        </p:spPr>
        <p:txBody>
          <a:bodyPr wrap="none" lIns="84253" tIns="42126" rIns="84253" bIns="42126">
            <a:spAutoFit/>
          </a:bodyPr>
          <a:lstStyle/>
          <a:p>
            <a:r>
              <a:rPr lang="en-GB" sz="1846" b="1" dirty="0"/>
              <a:t>Build and Check System</a:t>
            </a:r>
          </a:p>
        </p:txBody>
      </p:sp>
      <p:sp>
        <p:nvSpPr>
          <p:cNvPr id="31" name="Rectangle 8"/>
          <p:cNvSpPr>
            <a:spLocks noChangeArrowheads="1"/>
          </p:cNvSpPr>
          <p:nvPr/>
        </p:nvSpPr>
        <p:spPr bwMode="gray">
          <a:xfrm>
            <a:off x="4124433" y="4830187"/>
            <a:ext cx="4433001" cy="42298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Harmonising Implementations </a:t>
            </a:r>
            <a:endParaRPr lang="en-US" sz="1292" b="1" dirty="0">
              <a:solidFill>
                <a:srgbClr val="000090"/>
              </a:solidFill>
            </a:endParaRPr>
          </a:p>
        </p:txBody>
      </p:sp>
      <p:sp>
        <p:nvSpPr>
          <p:cNvPr id="34" name="Text Box 31"/>
          <p:cNvSpPr txBox="1">
            <a:spLocks noChangeArrowheads="1"/>
          </p:cNvSpPr>
          <p:nvPr/>
        </p:nvSpPr>
        <p:spPr bwMode="auto">
          <a:xfrm>
            <a:off x="4186453" y="3291950"/>
            <a:ext cx="219075"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I</a:t>
            </a:r>
          </a:p>
        </p:txBody>
      </p:sp>
      <p:sp>
        <p:nvSpPr>
          <p:cNvPr id="35" name="Text Box 86"/>
          <p:cNvSpPr txBox="1">
            <a:spLocks noChangeArrowheads="1"/>
          </p:cNvSpPr>
          <p:nvPr/>
        </p:nvSpPr>
        <p:spPr bwMode="auto">
          <a:xfrm>
            <a:off x="6345975" y="1931516"/>
            <a:ext cx="190500"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AC</a:t>
            </a:r>
          </a:p>
        </p:txBody>
      </p:sp>
      <p:sp>
        <p:nvSpPr>
          <p:cNvPr id="36" name="Text Box 31"/>
          <p:cNvSpPr txBox="1">
            <a:spLocks noChangeArrowheads="1"/>
          </p:cNvSpPr>
          <p:nvPr/>
        </p:nvSpPr>
        <p:spPr bwMode="auto">
          <a:xfrm>
            <a:off x="6280977" y="3298650"/>
            <a:ext cx="219075"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T</a:t>
            </a:r>
          </a:p>
        </p:txBody>
      </p:sp>
      <p:sp>
        <p:nvSpPr>
          <p:cNvPr id="37" name="Text Box 31"/>
          <p:cNvSpPr txBox="1">
            <a:spLocks noChangeArrowheads="1"/>
          </p:cNvSpPr>
          <p:nvPr/>
        </p:nvSpPr>
        <p:spPr bwMode="auto">
          <a:xfrm>
            <a:off x="4126164" y="4828232"/>
            <a:ext cx="219075"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H</a:t>
            </a:r>
          </a:p>
        </p:txBody>
      </p:sp>
      <p:cxnSp>
        <p:nvCxnSpPr>
          <p:cNvPr id="16" name="Elbow Connector 15"/>
          <p:cNvCxnSpPr>
            <a:stCxn id="33800" idx="0"/>
            <a:endCxn id="33796" idx="1"/>
          </p:cNvCxnSpPr>
          <p:nvPr/>
        </p:nvCxnSpPr>
        <p:spPr>
          <a:xfrm rot="5400000" flipH="1" flipV="1">
            <a:off x="5137664" y="2185845"/>
            <a:ext cx="920136" cy="1306404"/>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56" name="Elbow Connector 55"/>
          <p:cNvCxnSpPr>
            <a:stCxn id="33799" idx="0"/>
            <a:endCxn id="33796" idx="2"/>
          </p:cNvCxnSpPr>
          <p:nvPr/>
        </p:nvCxnSpPr>
        <p:spPr>
          <a:xfrm rot="16200000" flipV="1">
            <a:off x="6817763" y="3044643"/>
            <a:ext cx="502600" cy="2142"/>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0" name="Elbow Connector 59"/>
          <p:cNvCxnSpPr>
            <a:stCxn id="33796" idx="3"/>
            <a:endCxn id="22" idx="0"/>
          </p:cNvCxnSpPr>
          <p:nvPr/>
        </p:nvCxnSpPr>
        <p:spPr>
          <a:xfrm>
            <a:off x="7885046" y="2378978"/>
            <a:ext cx="955374" cy="539252"/>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3" name="Elbow Connector 62"/>
          <p:cNvCxnSpPr/>
          <p:nvPr/>
        </p:nvCxnSpPr>
        <p:spPr>
          <a:xfrm rot="8580000" flipH="1" flipV="1">
            <a:off x="2809623" y="4430339"/>
            <a:ext cx="1429038" cy="39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6" name="Elbow Connector 65"/>
          <p:cNvCxnSpPr>
            <a:stCxn id="33800" idx="2"/>
          </p:cNvCxnSpPr>
          <p:nvPr/>
        </p:nvCxnSpPr>
        <p:spPr>
          <a:xfrm rot="16200000" flipH="1">
            <a:off x="4593286" y="4481233"/>
            <a:ext cx="704365" cy="1875"/>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0" name="Elbow Connector 69"/>
          <p:cNvCxnSpPr/>
          <p:nvPr/>
        </p:nvCxnSpPr>
        <p:spPr>
          <a:xfrm rot="16200000" flipH="1">
            <a:off x="6722477" y="4484645"/>
            <a:ext cx="704365" cy="1875"/>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1" name="Elbow Connector 70"/>
          <p:cNvCxnSpPr>
            <a:stCxn id="33800" idx="3"/>
            <a:endCxn id="33799" idx="1"/>
          </p:cNvCxnSpPr>
          <p:nvPr/>
        </p:nvCxnSpPr>
        <p:spPr>
          <a:xfrm flipV="1">
            <a:off x="5709838" y="3712452"/>
            <a:ext cx="576940" cy="210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5" name="Elbow Connector 74"/>
          <p:cNvCxnSpPr/>
          <p:nvPr/>
        </p:nvCxnSpPr>
        <p:spPr>
          <a:xfrm>
            <a:off x="9336497" y="3600555"/>
            <a:ext cx="613033" cy="294"/>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9" name="Elbow Connector 78"/>
          <p:cNvCxnSpPr>
            <a:stCxn id="33796" idx="3"/>
          </p:cNvCxnSpPr>
          <p:nvPr/>
        </p:nvCxnSpPr>
        <p:spPr>
          <a:xfrm>
            <a:off x="7885046" y="2378978"/>
            <a:ext cx="338998" cy="2455524"/>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
        <p:nvSpPr>
          <p:cNvPr id="85" name="Flowchart: Document 32"/>
          <p:cNvSpPr/>
          <p:nvPr/>
        </p:nvSpPr>
        <p:spPr bwMode="auto">
          <a:xfrm>
            <a:off x="1967508" y="3231874"/>
            <a:ext cx="1409700" cy="961292"/>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cxnSp>
        <p:nvCxnSpPr>
          <p:cNvPr id="90" name="Elbow Connector 89"/>
          <p:cNvCxnSpPr>
            <a:stCxn id="85" idx="3"/>
            <a:endCxn id="33800" idx="1"/>
          </p:cNvCxnSpPr>
          <p:nvPr/>
        </p:nvCxnSpPr>
        <p:spPr>
          <a:xfrm>
            <a:off x="3377209" y="3712521"/>
            <a:ext cx="802014" cy="2031"/>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96" name="Elbow Connector 95"/>
          <p:cNvCxnSpPr>
            <a:stCxn id="31" idx="2"/>
          </p:cNvCxnSpPr>
          <p:nvPr/>
        </p:nvCxnSpPr>
        <p:spPr>
          <a:xfrm rot="5400000">
            <a:off x="4787060" y="4603452"/>
            <a:ext cx="904152" cy="2203592"/>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
        <p:nvSpPr>
          <p:cNvPr id="100" name="AutoShape 89"/>
          <p:cNvSpPr>
            <a:spLocks noChangeArrowheads="1"/>
          </p:cNvSpPr>
          <p:nvPr/>
        </p:nvSpPr>
        <p:spPr bwMode="auto">
          <a:xfrm>
            <a:off x="4924886" y="826948"/>
            <a:ext cx="1785245" cy="709807"/>
          </a:xfrm>
          <a:prstGeom prst="wedgeRoundRectCallout">
            <a:avLst>
              <a:gd name="adj1" fmla="val 41208"/>
              <a:gd name="adj2" fmla="val 118360"/>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Gather and collate evidence for Acceptance and Certification</a:t>
            </a:r>
          </a:p>
        </p:txBody>
      </p:sp>
      <p:sp>
        <p:nvSpPr>
          <p:cNvPr id="101" name="AutoShape 91"/>
          <p:cNvSpPr>
            <a:spLocks noChangeArrowheads="1"/>
          </p:cNvSpPr>
          <p:nvPr/>
        </p:nvSpPr>
        <p:spPr bwMode="auto">
          <a:xfrm>
            <a:off x="7148597" y="5501288"/>
            <a:ext cx="1730420" cy="469436"/>
          </a:xfrm>
          <a:prstGeom prst="wedgeRoundRectCallout">
            <a:avLst>
              <a:gd name="adj1" fmla="val -9769"/>
              <a:gd name="adj2" fmla="val -96626"/>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spcBef>
                <a:spcPct val="50000"/>
              </a:spcBef>
            </a:pPr>
            <a:r>
              <a:rPr lang="en-GB" sz="1108" dirty="0"/>
              <a:t>Check that the elements work together</a:t>
            </a:r>
          </a:p>
        </p:txBody>
      </p:sp>
      <p:sp>
        <p:nvSpPr>
          <p:cNvPr id="102" name="AutoShape 90"/>
          <p:cNvSpPr>
            <a:spLocks noChangeArrowheads="1"/>
          </p:cNvSpPr>
          <p:nvPr/>
        </p:nvSpPr>
        <p:spPr bwMode="auto">
          <a:xfrm>
            <a:off x="2444687" y="1645693"/>
            <a:ext cx="1680836" cy="727532"/>
          </a:xfrm>
          <a:prstGeom prst="wedgeRoundRectCallout">
            <a:avLst>
              <a:gd name="adj1" fmla="val 76312"/>
              <a:gd name="adj2" fmla="val 187148"/>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Build and check the system </a:t>
            </a:r>
          </a:p>
        </p:txBody>
      </p:sp>
      <p:sp>
        <p:nvSpPr>
          <p:cNvPr id="103" name="AutoShape 90"/>
          <p:cNvSpPr>
            <a:spLocks noChangeArrowheads="1"/>
          </p:cNvSpPr>
          <p:nvPr/>
        </p:nvSpPr>
        <p:spPr bwMode="auto">
          <a:xfrm>
            <a:off x="8768001" y="4164268"/>
            <a:ext cx="1680836" cy="727532"/>
          </a:xfrm>
          <a:prstGeom prst="wedgeRoundRectCallout">
            <a:avLst>
              <a:gd name="adj1" fmla="val -112539"/>
              <a:gd name="adj2" fmla="val -89529"/>
              <a:gd name="adj3" fmla="val 16667"/>
            </a:avLst>
          </a:prstGeom>
          <a:ln>
            <a:headEnd/>
            <a:tailEnd/>
          </a:ln>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lIns="16615" tIns="16615" rIns="16615" bIns="16615" anchor="ctr"/>
          <a:lstStyle/>
          <a:p>
            <a:pPr algn="ctr">
              <a:spcBef>
                <a:spcPct val="50000"/>
              </a:spcBef>
            </a:pPr>
            <a:r>
              <a:rPr lang="en-GB" sz="1108" dirty="0"/>
              <a:t>Carry out trials and other high-level tests</a:t>
            </a:r>
          </a:p>
        </p:txBody>
      </p:sp>
      <p:sp>
        <p:nvSpPr>
          <p:cNvPr id="39" name="Rounded Rectangular Callout 38">
            <a:extLst>
              <a:ext uri="{FF2B5EF4-FFF2-40B4-BE49-F238E27FC236}">
                <a16:creationId xmlns:a16="http://schemas.microsoft.com/office/drawing/2014/main" id="{58B2654A-7680-DB45-B67A-616E540155E6}"/>
              </a:ext>
            </a:extLst>
          </p:cNvPr>
          <p:cNvSpPr/>
          <p:nvPr/>
        </p:nvSpPr>
        <p:spPr>
          <a:xfrm>
            <a:off x="9111296" y="2037111"/>
            <a:ext cx="1515609" cy="898387"/>
          </a:xfrm>
          <a:prstGeom prst="wedgeRoundRectCallout">
            <a:avLst>
              <a:gd name="adj1" fmla="val -39784"/>
              <a:gd name="adj2" fmla="val 81676"/>
              <a:gd name="adj3" fmla="val 16667"/>
            </a:avLst>
          </a:prstGeom>
        </p:spPr>
        <p:style>
          <a:lnRef idx="1">
            <a:schemeClr val="accent2"/>
          </a:lnRef>
          <a:fillRef idx="2">
            <a:schemeClr val="accent2"/>
          </a:fillRef>
          <a:effectRef idx="1">
            <a:schemeClr val="accent2"/>
          </a:effectRef>
          <a:fontRef idx="minor">
            <a:schemeClr val="dk1"/>
          </a:fontRef>
        </p:style>
        <p:txBody>
          <a:bodyPr lIns="84253" tIns="42126" rIns="84253" bIns="42126" rtlCol="0" anchor="ctr"/>
          <a:lstStyle/>
          <a:p>
            <a:pPr algn="ctr"/>
            <a:r>
              <a:rPr lang="en-US" sz="1108" dirty="0"/>
              <a:t>A key output of the is the Evidence gathered during building and checking</a:t>
            </a:r>
          </a:p>
        </p:txBody>
      </p:sp>
    </p:spTree>
    <p:extLst>
      <p:ext uri="{BB962C8B-B14F-4D97-AF65-F5344CB8AC3E}">
        <p14:creationId xmlns:p14="http://schemas.microsoft.com/office/powerpoint/2010/main" val="229024120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animBg="1"/>
      <p:bldP spid="101" grpId="0" animBg="1"/>
      <p:bldP spid="102" grpId="0" animBg="1"/>
      <p:bldP spid="103" grpId="0" animBg="1"/>
      <p:bldP spid="39" grpId="0" animBg="1"/>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9" name="Elbow Connector 98"/>
          <p:cNvCxnSpPr/>
          <p:nvPr/>
        </p:nvCxnSpPr>
        <p:spPr>
          <a:xfrm rot="8580000" flipH="1" flipV="1">
            <a:off x="8467351" y="1204807"/>
            <a:ext cx="1429038" cy="39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
        <p:nvSpPr>
          <p:cNvPr id="33794" name="Rectangle 2"/>
          <p:cNvSpPr>
            <a:spLocks noChangeArrowheads="1"/>
          </p:cNvSpPr>
          <p:nvPr/>
        </p:nvSpPr>
        <p:spPr bwMode="gray">
          <a:xfrm>
            <a:off x="3921580" y="1587514"/>
            <a:ext cx="5503985" cy="3777762"/>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latin typeface="Arial" charset="0"/>
            </a:endParaRPr>
          </a:p>
        </p:txBody>
      </p:sp>
      <p:sp>
        <p:nvSpPr>
          <p:cNvPr id="23557" name="Rectangle 3"/>
          <p:cNvSpPr>
            <a:spLocks noGrp="1" noChangeArrowheads="1"/>
          </p:cNvSpPr>
          <p:nvPr>
            <p:ph type="title"/>
          </p:nvPr>
        </p:nvSpPr>
        <p:spPr bwMode="gray">
          <a:xfrm>
            <a:off x="218707" y="178632"/>
            <a:ext cx="8621712" cy="546100"/>
          </a:xfrm>
          <a:prstGeom prst="rect">
            <a:avLst/>
          </a:prstGeom>
        </p:spPr>
        <p:txBody>
          <a:bodyPr>
            <a:noAutofit/>
          </a:bodyPr>
          <a:lstStyle/>
          <a:p>
            <a:pPr algn="l" eaLnBrk="1" hangingPunct="1"/>
            <a:r>
              <a:rPr lang="en-GB" sz="4000" dirty="0"/>
              <a:t>System Build and Check Process (HITAC)</a:t>
            </a:r>
            <a:endParaRPr lang="en-US" sz="4000" dirty="0"/>
          </a:p>
        </p:txBody>
      </p:sp>
      <p:sp>
        <p:nvSpPr>
          <p:cNvPr id="33796" name="Rectangle 4"/>
          <p:cNvSpPr>
            <a:spLocks noChangeArrowheads="1"/>
          </p:cNvSpPr>
          <p:nvPr/>
        </p:nvSpPr>
        <p:spPr bwMode="gray">
          <a:xfrm>
            <a:off x="6250936" y="1963541"/>
            <a:ext cx="1634111"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Securing Acceptance and Certification</a:t>
            </a:r>
          </a:p>
        </p:txBody>
      </p:sp>
      <p:sp>
        <p:nvSpPr>
          <p:cNvPr id="33799" name="Rectangle 7"/>
          <p:cNvSpPr>
            <a:spLocks noChangeArrowheads="1"/>
          </p:cNvSpPr>
          <p:nvPr/>
        </p:nvSpPr>
        <p:spPr bwMode="gray">
          <a:xfrm>
            <a:off x="6286778" y="3297014"/>
            <a:ext cx="1566710"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Supporting Higher-Level Tests</a:t>
            </a:r>
          </a:p>
        </p:txBody>
      </p:sp>
      <p:sp>
        <p:nvSpPr>
          <p:cNvPr id="33800" name="Rectangle 8"/>
          <p:cNvSpPr>
            <a:spLocks noChangeArrowheads="1"/>
          </p:cNvSpPr>
          <p:nvPr/>
        </p:nvSpPr>
        <p:spPr bwMode="gray">
          <a:xfrm>
            <a:off x="4179223" y="3299114"/>
            <a:ext cx="1530616" cy="83087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Integrating and Testing System</a:t>
            </a:r>
            <a:endParaRPr lang="en-US" sz="1292" b="1" dirty="0">
              <a:solidFill>
                <a:srgbClr val="000090"/>
              </a:solidFill>
            </a:endParaRPr>
          </a:p>
        </p:txBody>
      </p:sp>
      <p:sp>
        <p:nvSpPr>
          <p:cNvPr id="23589" name="Text Box 7"/>
          <p:cNvSpPr txBox="1">
            <a:spLocks noChangeArrowheads="1"/>
          </p:cNvSpPr>
          <p:nvPr/>
        </p:nvSpPr>
        <p:spPr bwMode="gray">
          <a:xfrm>
            <a:off x="1905979" y="5037504"/>
            <a:ext cx="1482499" cy="482748"/>
          </a:xfrm>
          <a:prstGeom prst="rect">
            <a:avLst/>
          </a:prstGeom>
          <a:noFill/>
          <a:ln w="9525">
            <a:noFill/>
            <a:miter lim="800000"/>
            <a:headEnd/>
            <a:tailEnd/>
          </a:ln>
        </p:spPr>
        <p:txBody>
          <a:bodyPr wrap="none" lIns="84253" tIns="42126" rIns="84253" bIns="42126">
            <a:spAutoFit/>
          </a:bodyPr>
          <a:lstStyle/>
          <a:p>
            <a:pPr eaLnBrk="0" hangingPunct="0"/>
            <a:r>
              <a:rPr lang="en-GB" sz="1292" dirty="0"/>
              <a:t>Built and Checked</a:t>
            </a:r>
          </a:p>
          <a:p>
            <a:pPr eaLnBrk="0" hangingPunct="0"/>
            <a:r>
              <a:rPr lang="en-GB" sz="1292" dirty="0"/>
              <a:t>Subsystems</a:t>
            </a:r>
          </a:p>
        </p:txBody>
      </p:sp>
      <p:sp>
        <p:nvSpPr>
          <p:cNvPr id="23590" name="Text Box 10"/>
          <p:cNvSpPr txBox="1">
            <a:spLocks noChangeArrowheads="1"/>
          </p:cNvSpPr>
          <p:nvPr/>
        </p:nvSpPr>
        <p:spPr bwMode="gray">
          <a:xfrm>
            <a:off x="9776248" y="840766"/>
            <a:ext cx="766725" cy="482748"/>
          </a:xfrm>
          <a:prstGeom prst="rect">
            <a:avLst/>
          </a:prstGeom>
          <a:noFill/>
          <a:ln w="9525">
            <a:noFill/>
            <a:miter lim="800000"/>
            <a:headEnd/>
            <a:tailEnd/>
          </a:ln>
        </p:spPr>
        <p:txBody>
          <a:bodyPr wrap="none" lIns="84253" tIns="42126" rIns="84253" bIns="42126">
            <a:spAutoFit/>
          </a:bodyPr>
          <a:lstStyle/>
          <a:p>
            <a:pPr eaLnBrk="0" hangingPunct="0"/>
            <a:r>
              <a:rPr lang="en-GB" sz="1292" dirty="0"/>
              <a:t>Working</a:t>
            </a:r>
          </a:p>
          <a:p>
            <a:pPr eaLnBrk="0" hangingPunct="0"/>
            <a:r>
              <a:rPr lang="en-GB" sz="1292" dirty="0"/>
              <a:t>System</a:t>
            </a:r>
          </a:p>
        </p:txBody>
      </p:sp>
      <p:sp>
        <p:nvSpPr>
          <p:cNvPr id="22" name="Flowchart: Document 29"/>
          <p:cNvSpPr/>
          <p:nvPr/>
        </p:nvSpPr>
        <p:spPr bwMode="auto">
          <a:xfrm>
            <a:off x="8320834" y="2918230"/>
            <a:ext cx="1039170" cy="1109670"/>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292" dirty="0">
                <a:solidFill>
                  <a:srgbClr val="000000"/>
                </a:solidFill>
              </a:rPr>
              <a:t>Check and Accept Evidence</a:t>
            </a:r>
          </a:p>
        </p:txBody>
      </p:sp>
      <p:sp>
        <p:nvSpPr>
          <p:cNvPr id="26" name="TextBox 46"/>
          <p:cNvSpPr txBox="1">
            <a:spLocks noChangeArrowheads="1"/>
          </p:cNvSpPr>
          <p:nvPr/>
        </p:nvSpPr>
        <p:spPr bwMode="gray">
          <a:xfrm>
            <a:off x="6500874" y="1617225"/>
            <a:ext cx="3020291" cy="369127"/>
          </a:xfrm>
          <a:prstGeom prst="rect">
            <a:avLst/>
          </a:prstGeom>
          <a:noFill/>
          <a:ln w="9525">
            <a:noFill/>
            <a:miter lim="800000"/>
            <a:headEnd/>
            <a:tailEnd/>
          </a:ln>
        </p:spPr>
        <p:txBody>
          <a:bodyPr wrap="none" lIns="84253" tIns="42126" rIns="84253" bIns="42126">
            <a:spAutoFit/>
          </a:bodyPr>
          <a:lstStyle/>
          <a:p>
            <a:r>
              <a:rPr lang="en-GB" sz="1846" b="1" dirty="0"/>
              <a:t>Build and Check System</a:t>
            </a:r>
          </a:p>
        </p:txBody>
      </p:sp>
      <p:sp>
        <p:nvSpPr>
          <p:cNvPr id="31" name="Rectangle 8"/>
          <p:cNvSpPr>
            <a:spLocks noChangeArrowheads="1"/>
          </p:cNvSpPr>
          <p:nvPr/>
        </p:nvSpPr>
        <p:spPr bwMode="gray">
          <a:xfrm>
            <a:off x="4124433" y="4830187"/>
            <a:ext cx="4433001" cy="422984"/>
          </a:xfrm>
          <a:prstGeom prst="rect">
            <a:avLst/>
          </a:prstGeom>
          <a:solidFill>
            <a:srgbClr val="FFFF66"/>
          </a:solidFill>
          <a:ln w="19050" cmpd="sng">
            <a:solidFill>
              <a:srgbClr val="000090"/>
            </a:solidFill>
            <a:miter lim="800000"/>
            <a:headEnd/>
            <a:tailEnd/>
          </a:ln>
          <a:scene3d>
            <a:camera prst="orthographicFront"/>
            <a:lightRig rig="threePt" dir="t"/>
          </a:scene3d>
          <a:sp3d>
            <a:bevelT/>
          </a:sp3d>
        </p:spPr>
        <p:txBody>
          <a:bodyPr lIns="84253" tIns="42126" rIns="84253" bIns="42126" anchor="ctr"/>
          <a:lstStyle/>
          <a:p>
            <a:pPr algn="ctr">
              <a:defRPr/>
            </a:pPr>
            <a:r>
              <a:rPr lang="en-GB" sz="1292" b="1" dirty="0">
                <a:solidFill>
                  <a:srgbClr val="000090"/>
                </a:solidFill>
              </a:rPr>
              <a:t>Harmonising Implementations </a:t>
            </a:r>
            <a:endParaRPr lang="en-US" sz="1292" b="1" dirty="0">
              <a:solidFill>
                <a:srgbClr val="000090"/>
              </a:solidFill>
            </a:endParaRPr>
          </a:p>
        </p:txBody>
      </p:sp>
      <p:sp>
        <p:nvSpPr>
          <p:cNvPr id="34" name="Text Box 31"/>
          <p:cNvSpPr txBox="1">
            <a:spLocks noChangeArrowheads="1"/>
          </p:cNvSpPr>
          <p:nvPr/>
        </p:nvSpPr>
        <p:spPr bwMode="auto">
          <a:xfrm>
            <a:off x="4186453" y="3291950"/>
            <a:ext cx="219075"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I</a:t>
            </a:r>
          </a:p>
        </p:txBody>
      </p:sp>
      <p:sp>
        <p:nvSpPr>
          <p:cNvPr id="35" name="Text Box 86"/>
          <p:cNvSpPr txBox="1">
            <a:spLocks noChangeArrowheads="1"/>
          </p:cNvSpPr>
          <p:nvPr/>
        </p:nvSpPr>
        <p:spPr bwMode="auto">
          <a:xfrm>
            <a:off x="6345975" y="1931516"/>
            <a:ext cx="190500"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AC</a:t>
            </a:r>
          </a:p>
        </p:txBody>
      </p:sp>
      <p:sp>
        <p:nvSpPr>
          <p:cNvPr id="36" name="Text Box 31"/>
          <p:cNvSpPr txBox="1">
            <a:spLocks noChangeArrowheads="1"/>
          </p:cNvSpPr>
          <p:nvPr/>
        </p:nvSpPr>
        <p:spPr bwMode="auto">
          <a:xfrm>
            <a:off x="6280977" y="3298650"/>
            <a:ext cx="219075"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T</a:t>
            </a:r>
          </a:p>
        </p:txBody>
      </p:sp>
      <p:sp>
        <p:nvSpPr>
          <p:cNvPr id="37" name="Text Box 31"/>
          <p:cNvSpPr txBox="1">
            <a:spLocks noChangeArrowheads="1"/>
          </p:cNvSpPr>
          <p:nvPr/>
        </p:nvSpPr>
        <p:spPr bwMode="auto">
          <a:xfrm>
            <a:off x="4126164" y="4828232"/>
            <a:ext cx="219075" cy="313592"/>
          </a:xfrm>
          <a:prstGeom prst="rect">
            <a:avLst/>
          </a:prstGeom>
          <a:noFill/>
          <a:ln>
            <a:noFill/>
          </a:ln>
          <a:effectLst/>
          <a:extLst>
            <a:ext uri="{909E8E84-426E-40dd-AFC4-6F175D3DCCD1}">
              <a14:hiddenFill xmlns="" xmlns:a14="http://schemas.microsoft.com/office/drawing/2010/main">
                <a:solidFill>
                  <a:srgbClr val="66CCFF"/>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lIns="16615" tIns="16615" rIns="16615" bIns="16615" anchor="ct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spcBef>
                <a:spcPct val="50000"/>
              </a:spcBef>
            </a:pPr>
            <a:r>
              <a:rPr lang="en-GB" sz="1477" b="1" dirty="0">
                <a:solidFill>
                  <a:srgbClr val="FF0000"/>
                </a:solidFill>
              </a:rPr>
              <a:t>H</a:t>
            </a:r>
          </a:p>
        </p:txBody>
      </p:sp>
      <p:cxnSp>
        <p:nvCxnSpPr>
          <p:cNvPr id="16" name="Elbow Connector 15"/>
          <p:cNvCxnSpPr>
            <a:stCxn id="33800" idx="0"/>
            <a:endCxn id="33796" idx="1"/>
          </p:cNvCxnSpPr>
          <p:nvPr/>
        </p:nvCxnSpPr>
        <p:spPr>
          <a:xfrm rot="5400000" flipH="1" flipV="1">
            <a:off x="5137664" y="2185845"/>
            <a:ext cx="920136" cy="1306404"/>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56" name="Elbow Connector 55"/>
          <p:cNvCxnSpPr>
            <a:stCxn id="33799" idx="0"/>
            <a:endCxn id="33796" idx="2"/>
          </p:cNvCxnSpPr>
          <p:nvPr/>
        </p:nvCxnSpPr>
        <p:spPr>
          <a:xfrm rot="16200000" flipV="1">
            <a:off x="6817763" y="3044643"/>
            <a:ext cx="502600" cy="2142"/>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0" name="Elbow Connector 59"/>
          <p:cNvCxnSpPr>
            <a:stCxn id="33796" idx="3"/>
            <a:endCxn id="22" idx="0"/>
          </p:cNvCxnSpPr>
          <p:nvPr/>
        </p:nvCxnSpPr>
        <p:spPr>
          <a:xfrm>
            <a:off x="7885046" y="2378978"/>
            <a:ext cx="955374" cy="539252"/>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3" name="Elbow Connector 62"/>
          <p:cNvCxnSpPr/>
          <p:nvPr/>
        </p:nvCxnSpPr>
        <p:spPr>
          <a:xfrm rot="8580000" flipH="1" flipV="1">
            <a:off x="2809623" y="4430339"/>
            <a:ext cx="1429038" cy="39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66" name="Elbow Connector 65"/>
          <p:cNvCxnSpPr>
            <a:stCxn id="33800" idx="2"/>
          </p:cNvCxnSpPr>
          <p:nvPr/>
        </p:nvCxnSpPr>
        <p:spPr>
          <a:xfrm rot="16200000" flipH="1">
            <a:off x="4593286" y="4481233"/>
            <a:ext cx="704365" cy="1875"/>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0" name="Elbow Connector 69"/>
          <p:cNvCxnSpPr/>
          <p:nvPr/>
        </p:nvCxnSpPr>
        <p:spPr>
          <a:xfrm rot="16200000" flipH="1">
            <a:off x="6722477" y="4484645"/>
            <a:ext cx="704365" cy="1875"/>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1" name="Elbow Connector 70"/>
          <p:cNvCxnSpPr>
            <a:stCxn id="33800" idx="3"/>
            <a:endCxn id="33799" idx="1"/>
          </p:cNvCxnSpPr>
          <p:nvPr/>
        </p:nvCxnSpPr>
        <p:spPr>
          <a:xfrm flipV="1">
            <a:off x="5709838" y="3712452"/>
            <a:ext cx="576940" cy="2100"/>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5" name="Elbow Connector 74"/>
          <p:cNvCxnSpPr/>
          <p:nvPr/>
        </p:nvCxnSpPr>
        <p:spPr>
          <a:xfrm>
            <a:off x="9336497" y="3600555"/>
            <a:ext cx="613033" cy="294"/>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79" name="Elbow Connector 78"/>
          <p:cNvCxnSpPr>
            <a:stCxn id="33796" idx="3"/>
          </p:cNvCxnSpPr>
          <p:nvPr/>
        </p:nvCxnSpPr>
        <p:spPr>
          <a:xfrm>
            <a:off x="7885046" y="2378978"/>
            <a:ext cx="338998" cy="2455524"/>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90" name="Elbow Connector 89"/>
          <p:cNvCxnSpPr>
            <a:cxnSpLocks/>
            <a:endCxn id="33800" idx="1"/>
          </p:cNvCxnSpPr>
          <p:nvPr/>
        </p:nvCxnSpPr>
        <p:spPr>
          <a:xfrm>
            <a:off x="3377209" y="3712521"/>
            <a:ext cx="802014" cy="2031"/>
          </a:xfrm>
          <a:prstGeom prst="bentConnector3">
            <a:avLst>
              <a:gd name="adj1" fmla="val 50000"/>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cxnSp>
        <p:nvCxnSpPr>
          <p:cNvPr id="96" name="Elbow Connector 95"/>
          <p:cNvCxnSpPr>
            <a:stCxn id="31" idx="2"/>
          </p:cNvCxnSpPr>
          <p:nvPr/>
        </p:nvCxnSpPr>
        <p:spPr>
          <a:xfrm rot="5400000">
            <a:off x="4787060" y="4603452"/>
            <a:ext cx="904152" cy="2203592"/>
          </a:xfrm>
          <a:prstGeom prst="bentConnector2">
            <a:avLst/>
          </a:prstGeom>
          <a:ln w="76200" cmpd="sng">
            <a:solidFill>
              <a:srgbClr val="000090"/>
            </a:solidFill>
            <a:tailEnd type="stealth" w="med" len="med"/>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63012738"/>
      </p:ext>
    </p:extLst>
  </p:cSld>
  <p:clrMapOvr>
    <a:masterClrMapping/>
  </p:clrMapOvr>
  <p:transition/>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97" y="0"/>
            <a:ext cx="8003669" cy="691444"/>
          </a:xfrm>
        </p:spPr>
        <p:txBody>
          <a:bodyPr>
            <a:normAutofit fontScale="90000"/>
          </a:bodyPr>
          <a:lstStyle/>
          <a:p>
            <a:r>
              <a:rPr lang="en-US" dirty="0"/>
              <a:t>The Output of Systems Engineering</a:t>
            </a:r>
          </a:p>
        </p:txBody>
      </p:sp>
      <p:sp>
        <p:nvSpPr>
          <p:cNvPr id="33" name="Content Placeholder 32"/>
          <p:cNvSpPr>
            <a:spLocks noGrp="1"/>
          </p:cNvSpPr>
          <p:nvPr>
            <p:ph sz="half" idx="1"/>
          </p:nvPr>
        </p:nvSpPr>
        <p:spPr>
          <a:xfrm>
            <a:off x="1945241" y="3842244"/>
            <a:ext cx="8371623" cy="2405082"/>
          </a:xfrm>
        </p:spPr>
        <p:txBody>
          <a:bodyPr>
            <a:normAutofit/>
          </a:bodyPr>
          <a:lstStyle/>
          <a:p>
            <a:r>
              <a:rPr lang="en-US" sz="1846" dirty="0"/>
              <a:t>It is important to note that the output of Systems Engineering is</a:t>
            </a:r>
          </a:p>
          <a:p>
            <a:endParaRPr lang="en-US" sz="1846" dirty="0"/>
          </a:p>
          <a:p>
            <a:endParaRPr lang="en-US" sz="1846" dirty="0"/>
          </a:p>
          <a:p>
            <a:endParaRPr lang="en-US" sz="1846" dirty="0">
              <a:solidFill>
                <a:schemeClr val="accent6"/>
              </a:solidFill>
            </a:endParaRPr>
          </a:p>
          <a:p>
            <a:r>
              <a:rPr lang="en-GB" sz="1846" dirty="0"/>
              <a:t>Indeed you can argue that the purpose of Systems Engineering is to generate information about the system being created such that it can be successfully built</a:t>
            </a:r>
            <a:endParaRPr lang="en-US" sz="1846" dirty="0"/>
          </a:p>
        </p:txBody>
      </p:sp>
      <p:sp>
        <p:nvSpPr>
          <p:cNvPr id="5" name="Slide Number Placeholder 4">
            <a:extLst>
              <a:ext uri="{FF2B5EF4-FFF2-40B4-BE49-F238E27FC236}">
                <a16:creationId xmlns:a16="http://schemas.microsoft.com/office/drawing/2014/main" id="{82440D77-799A-C64F-9594-20B47CFC8E6A}"/>
              </a:ext>
            </a:extLst>
          </p:cNvPr>
          <p:cNvSpPr>
            <a:spLocks noGrp="1"/>
          </p:cNvSpPr>
          <p:nvPr>
            <p:ph type="sldNum" sz="quarter" idx="12"/>
          </p:nvPr>
        </p:nvSpPr>
        <p:spPr>
          <a:xfrm>
            <a:off x="10190961" y="6683520"/>
            <a:ext cx="367954" cy="123111"/>
          </a:xfrm>
        </p:spPr>
        <p:txBody>
          <a:bodyPr/>
          <a:lstStyle/>
          <a:p>
            <a:fld id="{F4F9FF90-F6DE-AE48-BAC3-E33B8D6603EA}" type="slidenum">
              <a:rPr lang="en-US" smtClean="0"/>
              <a:t>127</a:t>
            </a:fld>
            <a:endParaRPr lang="en-US" dirty="0"/>
          </a:p>
        </p:txBody>
      </p:sp>
      <p:sp>
        <p:nvSpPr>
          <p:cNvPr id="11" name="TextBox 10"/>
          <p:cNvSpPr txBox="1"/>
          <p:nvPr/>
        </p:nvSpPr>
        <p:spPr>
          <a:xfrm>
            <a:off x="4442726" y="4582100"/>
            <a:ext cx="2646407" cy="539686"/>
          </a:xfrm>
          <a:prstGeom prst="rect">
            <a:avLst/>
          </a:prstGeom>
          <a:noFill/>
          <a:ln w="19050" cmpd="sng">
            <a:solidFill>
              <a:srgbClr val="000090"/>
            </a:solidFill>
          </a:ln>
        </p:spPr>
        <p:style>
          <a:lnRef idx="0">
            <a:schemeClr val="accent2"/>
          </a:lnRef>
          <a:fillRef idx="3">
            <a:schemeClr val="accent2"/>
          </a:fillRef>
          <a:effectRef idx="3">
            <a:schemeClr val="accent2"/>
          </a:effectRef>
          <a:fontRef idx="minor">
            <a:schemeClr val="lt1"/>
          </a:fontRef>
        </p:style>
        <p:txBody>
          <a:bodyPr wrap="none" lIns="84253" tIns="42126" rIns="84253" bIns="42126" rtlCol="0">
            <a:spAutoFit/>
          </a:bodyPr>
          <a:lstStyle/>
          <a:p>
            <a:r>
              <a:rPr lang="en-US" sz="2954" dirty="0">
                <a:solidFill>
                  <a:srgbClr val="2D2D8A"/>
                </a:solidFill>
              </a:rPr>
              <a:t>INFORMATION</a:t>
            </a:r>
          </a:p>
        </p:txBody>
      </p:sp>
      <p:sp>
        <p:nvSpPr>
          <p:cNvPr id="3" name="TextBox 2"/>
          <p:cNvSpPr txBox="1"/>
          <p:nvPr/>
        </p:nvSpPr>
        <p:spPr>
          <a:xfrm>
            <a:off x="1442978" y="4097438"/>
            <a:ext cx="184731" cy="369332"/>
          </a:xfrm>
          <a:prstGeom prst="rect">
            <a:avLst/>
          </a:prstGeom>
          <a:noFill/>
        </p:spPr>
        <p:txBody>
          <a:bodyPr wrap="none" rtlCol="0">
            <a:spAutoFit/>
          </a:bodyPr>
          <a:lstStyle/>
          <a:p>
            <a:endParaRPr lang="en-US" dirty="0"/>
          </a:p>
        </p:txBody>
      </p:sp>
      <p:pic>
        <p:nvPicPr>
          <p:cNvPr id="4" name="Picture 3">
            <a:extLst>
              <a:ext uri="{FF2B5EF4-FFF2-40B4-BE49-F238E27FC236}">
                <a16:creationId xmlns:a16="http://schemas.microsoft.com/office/drawing/2014/main" id="{A535A04B-1A2F-C648-860D-65E0C059CF27}"/>
              </a:ext>
            </a:extLst>
          </p:cNvPr>
          <p:cNvPicPr>
            <a:picLocks noChangeAspect="1"/>
          </p:cNvPicPr>
          <p:nvPr/>
        </p:nvPicPr>
        <p:blipFill>
          <a:blip r:embed="rId2"/>
          <a:stretch>
            <a:fillRect/>
          </a:stretch>
        </p:blipFill>
        <p:spPr>
          <a:xfrm>
            <a:off x="1877698" y="804548"/>
            <a:ext cx="4526165" cy="2972223"/>
          </a:xfrm>
          <a:prstGeom prst="rect">
            <a:avLst/>
          </a:prstGeom>
        </p:spPr>
      </p:pic>
      <p:pic>
        <p:nvPicPr>
          <p:cNvPr id="8" name="Picture 7">
            <a:extLst>
              <a:ext uri="{FF2B5EF4-FFF2-40B4-BE49-F238E27FC236}">
                <a16:creationId xmlns:a16="http://schemas.microsoft.com/office/drawing/2014/main" id="{E0D851CB-6E94-EC45-B805-EE1A53E8A939}"/>
              </a:ext>
            </a:extLst>
          </p:cNvPr>
          <p:cNvPicPr>
            <a:picLocks noChangeAspect="1"/>
          </p:cNvPicPr>
          <p:nvPr/>
        </p:nvPicPr>
        <p:blipFill>
          <a:blip r:embed="rId3"/>
          <a:stretch>
            <a:fillRect/>
          </a:stretch>
        </p:blipFill>
        <p:spPr>
          <a:xfrm>
            <a:off x="5826069" y="804548"/>
            <a:ext cx="4490795" cy="3037697"/>
          </a:xfrm>
          <a:prstGeom prst="rect">
            <a:avLst/>
          </a:prstGeom>
        </p:spPr>
      </p:pic>
    </p:spTree>
    <p:extLst>
      <p:ext uri="{BB962C8B-B14F-4D97-AF65-F5344CB8AC3E}">
        <p14:creationId xmlns:p14="http://schemas.microsoft.com/office/powerpoint/2010/main" val="3511377098"/>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8" name="Picture 137"/>
          <p:cNvPicPr/>
          <p:nvPr/>
        </p:nvPicPr>
        <p:blipFill>
          <a:blip r:embed="rId3" cstate="print">
            <a:extLst>
              <a:ext uri="{28A0092B-C50C-407E-A947-70E740481C1C}">
                <a14:useLocalDpi xmlns:a14="http://schemas.microsoft.com/office/drawing/2010/main"/>
              </a:ext>
            </a:extLst>
          </a:blip>
          <a:srcRect/>
          <a:stretch>
            <a:fillRect/>
          </a:stretch>
        </p:blipFill>
        <p:spPr bwMode="auto">
          <a:xfrm>
            <a:off x="2289513" y="1080197"/>
            <a:ext cx="7587762" cy="5284177"/>
          </a:xfrm>
          <a:prstGeom prst="rect">
            <a:avLst/>
          </a:prstGeom>
          <a:noFill/>
          <a:ln>
            <a:noFill/>
          </a:ln>
        </p:spPr>
      </p:pic>
      <p:sp>
        <p:nvSpPr>
          <p:cNvPr id="2" name="Title 1"/>
          <p:cNvSpPr>
            <a:spLocks noGrp="1"/>
          </p:cNvSpPr>
          <p:nvPr>
            <p:ph type="title"/>
          </p:nvPr>
        </p:nvSpPr>
        <p:spPr>
          <a:xfrm>
            <a:off x="8497" y="85537"/>
            <a:ext cx="8621712" cy="546100"/>
          </a:xfrm>
        </p:spPr>
        <p:txBody>
          <a:bodyPr>
            <a:normAutofit fontScale="90000"/>
          </a:bodyPr>
          <a:lstStyle/>
          <a:p>
            <a:r>
              <a:rPr lang="en-US" dirty="0"/>
              <a:t>In Big </a:t>
            </a:r>
            <a:r>
              <a:rPr lang="en-US" dirty="0" err="1"/>
              <a:t>Handfulls</a:t>
            </a:r>
            <a:r>
              <a:rPr lang="en-US" dirty="0"/>
              <a:t>!</a:t>
            </a:r>
          </a:p>
        </p:txBody>
      </p:sp>
      <p:sp>
        <p:nvSpPr>
          <p:cNvPr id="4" name="TextBox 3"/>
          <p:cNvSpPr txBox="1"/>
          <p:nvPr/>
        </p:nvSpPr>
        <p:spPr>
          <a:xfrm>
            <a:off x="1734654" y="1312255"/>
            <a:ext cx="1547988" cy="348109"/>
          </a:xfrm>
          <a:prstGeom prst="rect">
            <a:avLst/>
          </a:prstGeom>
          <a:solidFill>
            <a:schemeClr val="bg1"/>
          </a:solidFill>
        </p:spPr>
        <p:txBody>
          <a:bodyPr wrap="none" rtlCol="0">
            <a:spAutoFit/>
          </a:bodyPr>
          <a:lstStyle/>
          <a:p>
            <a:r>
              <a:rPr lang="en-US" sz="1662" dirty="0"/>
              <a:t>From LM05-02</a:t>
            </a:r>
          </a:p>
        </p:txBody>
      </p:sp>
      <p:sp>
        <p:nvSpPr>
          <p:cNvPr id="6" name="Rectangle 5">
            <a:extLst>
              <a:ext uri="{FF2B5EF4-FFF2-40B4-BE49-F238E27FC236}">
                <a16:creationId xmlns:a16="http://schemas.microsoft.com/office/drawing/2014/main" id="{5940EDA6-A64C-1446-8714-3B23EB5D0D61}"/>
              </a:ext>
            </a:extLst>
          </p:cNvPr>
          <p:cNvSpPr/>
          <p:nvPr/>
        </p:nvSpPr>
        <p:spPr>
          <a:xfrm>
            <a:off x="5545947" y="2082639"/>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bg1"/>
                </a:solidFill>
              </a:rPr>
              <a:t>Analyse</a:t>
            </a:r>
          </a:p>
        </p:txBody>
      </p:sp>
      <p:sp>
        <p:nvSpPr>
          <p:cNvPr id="7" name="Rectangle 6">
            <a:extLst>
              <a:ext uri="{FF2B5EF4-FFF2-40B4-BE49-F238E27FC236}">
                <a16:creationId xmlns:a16="http://schemas.microsoft.com/office/drawing/2014/main" id="{4A5492A3-EE8A-FC4F-8056-000159864DD5}"/>
              </a:ext>
            </a:extLst>
          </p:cNvPr>
          <p:cNvSpPr/>
          <p:nvPr/>
        </p:nvSpPr>
        <p:spPr>
          <a:xfrm>
            <a:off x="4572355" y="3093799"/>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Design</a:t>
            </a:r>
          </a:p>
        </p:txBody>
      </p:sp>
      <p:sp>
        <p:nvSpPr>
          <p:cNvPr id="8" name="Rectangle 7">
            <a:extLst>
              <a:ext uri="{FF2B5EF4-FFF2-40B4-BE49-F238E27FC236}">
                <a16:creationId xmlns:a16="http://schemas.microsoft.com/office/drawing/2014/main" id="{ACF6AA8A-12AB-F44C-AC68-C897F9B5FE5F}"/>
              </a:ext>
            </a:extLst>
          </p:cNvPr>
          <p:cNvSpPr/>
          <p:nvPr/>
        </p:nvSpPr>
        <p:spPr>
          <a:xfrm>
            <a:off x="6827938" y="3093799"/>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9" name="Rectangle 8">
            <a:extLst>
              <a:ext uri="{FF2B5EF4-FFF2-40B4-BE49-F238E27FC236}">
                <a16:creationId xmlns:a16="http://schemas.microsoft.com/office/drawing/2014/main" id="{F397DA3C-D4CB-A44D-9321-ED15A05B02D2}"/>
              </a:ext>
            </a:extLst>
          </p:cNvPr>
          <p:cNvSpPr/>
          <p:nvPr/>
        </p:nvSpPr>
        <p:spPr>
          <a:xfrm>
            <a:off x="3424958" y="2015113"/>
            <a:ext cx="1206121"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Gather </a:t>
            </a:r>
          </a:p>
          <a:p>
            <a:pPr algn="ctr"/>
            <a:r>
              <a:rPr lang="en-US" dirty="0"/>
              <a:t>RQMT’s</a:t>
            </a:r>
          </a:p>
        </p:txBody>
      </p:sp>
      <p:sp>
        <p:nvSpPr>
          <p:cNvPr id="10" name="Rectangle 9">
            <a:extLst>
              <a:ext uri="{FF2B5EF4-FFF2-40B4-BE49-F238E27FC236}">
                <a16:creationId xmlns:a16="http://schemas.microsoft.com/office/drawing/2014/main" id="{4865FB78-D3F2-324B-A90B-5C1D9753B393}"/>
              </a:ext>
            </a:extLst>
          </p:cNvPr>
          <p:cNvSpPr/>
          <p:nvPr/>
        </p:nvSpPr>
        <p:spPr>
          <a:xfrm>
            <a:off x="2601115" y="310358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bg1"/>
                </a:solidFill>
              </a:rPr>
              <a:t>Analyse</a:t>
            </a:r>
          </a:p>
        </p:txBody>
      </p:sp>
      <p:sp>
        <p:nvSpPr>
          <p:cNvPr id="11" name="Rectangle 10">
            <a:extLst>
              <a:ext uri="{FF2B5EF4-FFF2-40B4-BE49-F238E27FC236}">
                <a16:creationId xmlns:a16="http://schemas.microsoft.com/office/drawing/2014/main" id="{91A87E3F-8439-B547-8670-B8A0A1170D72}"/>
              </a:ext>
            </a:extLst>
          </p:cNvPr>
          <p:cNvSpPr/>
          <p:nvPr/>
        </p:nvSpPr>
        <p:spPr>
          <a:xfrm>
            <a:off x="3484273" y="4172485"/>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Design</a:t>
            </a:r>
          </a:p>
        </p:txBody>
      </p:sp>
      <p:sp>
        <p:nvSpPr>
          <p:cNvPr id="12" name="Rectangle 11">
            <a:extLst>
              <a:ext uri="{FF2B5EF4-FFF2-40B4-BE49-F238E27FC236}">
                <a16:creationId xmlns:a16="http://schemas.microsoft.com/office/drawing/2014/main" id="{DAA67750-D5EF-AF42-8F1D-6701A2659817}"/>
              </a:ext>
            </a:extLst>
          </p:cNvPr>
          <p:cNvSpPr/>
          <p:nvPr/>
        </p:nvSpPr>
        <p:spPr>
          <a:xfrm>
            <a:off x="5545947" y="4551017"/>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13" name="Rectangle 12">
            <a:extLst>
              <a:ext uri="{FF2B5EF4-FFF2-40B4-BE49-F238E27FC236}">
                <a16:creationId xmlns:a16="http://schemas.microsoft.com/office/drawing/2014/main" id="{2BC3CD3F-BD01-E84F-82C0-B1258B6C1BE0}"/>
              </a:ext>
            </a:extLst>
          </p:cNvPr>
          <p:cNvSpPr/>
          <p:nvPr/>
        </p:nvSpPr>
        <p:spPr>
          <a:xfrm>
            <a:off x="8420998" y="2082639"/>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14" name="Rectangle 13">
            <a:extLst>
              <a:ext uri="{FF2B5EF4-FFF2-40B4-BE49-F238E27FC236}">
                <a16:creationId xmlns:a16="http://schemas.microsoft.com/office/drawing/2014/main" id="{A6E4E066-631D-F245-B746-5BF4DBE72EA2}"/>
              </a:ext>
            </a:extLst>
          </p:cNvPr>
          <p:cNvSpPr/>
          <p:nvPr/>
        </p:nvSpPr>
        <p:spPr>
          <a:xfrm>
            <a:off x="8427949" y="310358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Tree>
    <p:extLst>
      <p:ext uri="{BB962C8B-B14F-4D97-AF65-F5344CB8AC3E}">
        <p14:creationId xmlns:p14="http://schemas.microsoft.com/office/powerpoint/2010/main" val="3064091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3502E21B-B43D-F24A-938B-B80C2943D615}"/>
              </a:ext>
            </a:extLst>
          </p:cNvPr>
          <p:cNvSpPr>
            <a:spLocks noGrp="1"/>
          </p:cNvSpPr>
          <p:nvPr>
            <p:ph type="body" sz="quarter" idx="13"/>
          </p:nvPr>
        </p:nvSpPr>
        <p:spPr>
          <a:xfrm>
            <a:off x="1879461" y="1089874"/>
            <a:ext cx="8254937" cy="4830455"/>
          </a:xfrm>
        </p:spPr>
        <p:txBody>
          <a:bodyPr>
            <a:normAutofit/>
          </a:bodyPr>
          <a:lstStyle/>
          <a:p>
            <a:r>
              <a:rPr lang="en-GB" sz="2400" dirty="0"/>
              <a:t>At any level the key set of design documents are:</a:t>
            </a:r>
          </a:p>
          <a:p>
            <a:endParaRPr lang="en-GB" sz="2400" dirty="0"/>
          </a:p>
        </p:txBody>
      </p:sp>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407624" y="-222995"/>
            <a:ext cx="10664328" cy="1143390"/>
          </a:xfrm>
        </p:spPr>
        <p:txBody>
          <a:bodyPr/>
          <a:lstStyle/>
          <a:p>
            <a:r>
              <a:rPr lang="en-GB" sz="4000" dirty="0"/>
              <a:t>Key Systems Engineering Information Outputs</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 (build and check)</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115374" y="3451706"/>
            <a:ext cx="1099341"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a:t>
            </a:r>
          </a:p>
          <a:p>
            <a:pPr algn="ctr"/>
            <a:r>
              <a:rPr lang="en-GB" sz="11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system has to do, and how well, they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Gather </a:t>
            </a:r>
          </a:p>
          <a:p>
            <a:pPr algn="ctr"/>
            <a:r>
              <a:rPr lang="en-US" dirty="0"/>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84158" y="2380361"/>
            <a:ext cx="271239" cy="0"/>
          </a:xfrm>
          <a:prstGeom prst="straightConnector1">
            <a:avLst/>
          </a:prstGeom>
          <a:ln>
            <a:solidFill>
              <a:srgbClr val="3D4146"/>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952951" y="3440454"/>
            <a:ext cx="1082635" cy="1179657"/>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User/</a:t>
            </a:r>
          </a:p>
          <a:p>
            <a:pPr algn="ctr"/>
            <a:r>
              <a:rPr lang="en-GB" sz="1100" dirty="0">
                <a:solidFill>
                  <a:schemeClr val="tx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2"/>
            <a:ext cx="340977" cy="174428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5" y="4046298"/>
            <a:ext cx="317973"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4467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51"/>
                                        </p:tgtEl>
                                        <p:attrNameLst>
                                          <p:attrName>style.visibility</p:attrName>
                                        </p:attrNameLst>
                                      </p:cBhvr>
                                      <p:to>
                                        <p:strVal val="visible"/>
                                      </p:to>
                                    </p:set>
                                    <p:animEffect transition="in" filter="wipe(up)">
                                      <p:cBhvr>
                                        <p:cTn id="11" dur="500"/>
                                        <p:tgtEl>
                                          <p:spTgt spid="51"/>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9"/>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86"/>
                                        </p:tgtEl>
                                        <p:attrNameLst>
                                          <p:attrName>style.visibility</p:attrName>
                                        </p:attrNameLst>
                                      </p:cBhvr>
                                      <p:to>
                                        <p:strVal val="visible"/>
                                      </p:to>
                                    </p:set>
                                    <p:animEffect transition="in" filter="wipe(down)">
                                      <p:cBhvr>
                                        <p:cTn id="24" dur="500"/>
                                        <p:tgtEl>
                                          <p:spTgt spid="86"/>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22" presetClass="entr" presetSubtype="1" fill="hold" nodeType="clickEffect">
                                  <p:stCondLst>
                                    <p:cond delay="0"/>
                                  </p:stCondLst>
                                  <p:childTnLst>
                                    <p:set>
                                      <p:cBhvr>
                                        <p:cTn id="32" dur="1" fill="hold">
                                          <p:stCondLst>
                                            <p:cond delay="0"/>
                                          </p:stCondLst>
                                        </p:cTn>
                                        <p:tgtEl>
                                          <p:spTgt spid="75"/>
                                        </p:tgtEl>
                                        <p:attrNameLst>
                                          <p:attrName>style.visibility</p:attrName>
                                        </p:attrNameLst>
                                      </p:cBhvr>
                                      <p:to>
                                        <p:strVal val="visible"/>
                                      </p:to>
                                    </p:set>
                                    <p:animEffect transition="in" filter="wipe(up)">
                                      <p:cBhvr>
                                        <p:cTn id="33" dur="500"/>
                                        <p:tgtEl>
                                          <p:spTgt spid="75"/>
                                        </p:tgtEl>
                                      </p:cBhvr>
                                    </p:animEffec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14"/>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nodeType="clickEffect">
                                  <p:stCondLst>
                                    <p:cond delay="0"/>
                                  </p:stCondLst>
                                  <p:childTnLst>
                                    <p:set>
                                      <p:cBhvr>
                                        <p:cTn id="45" dur="1" fill="hold">
                                          <p:stCondLst>
                                            <p:cond delay="0"/>
                                          </p:stCondLst>
                                        </p:cTn>
                                        <p:tgtEl>
                                          <p:spTgt spid="93"/>
                                        </p:tgtEl>
                                        <p:attrNameLst>
                                          <p:attrName>style.visibility</p:attrName>
                                        </p:attrNameLst>
                                      </p:cBhvr>
                                      <p:to>
                                        <p:strVal val="visible"/>
                                      </p:to>
                                    </p:set>
                                    <p:animEffect transition="in" filter="wipe(down)">
                                      <p:cBhvr>
                                        <p:cTn id="46" dur="500"/>
                                        <p:tgtEl>
                                          <p:spTgt spid="93"/>
                                        </p:tgtEl>
                                      </p:cBhvr>
                                    </p:animEffec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22" presetClass="entr" presetSubtype="1" fill="hold" nodeType="clickEffect">
                                  <p:stCondLst>
                                    <p:cond delay="0"/>
                                  </p:stCondLst>
                                  <p:childTnLst>
                                    <p:set>
                                      <p:cBhvr>
                                        <p:cTn id="54" dur="1" fill="hold">
                                          <p:stCondLst>
                                            <p:cond delay="0"/>
                                          </p:stCondLst>
                                        </p:cTn>
                                        <p:tgtEl>
                                          <p:spTgt spid="67"/>
                                        </p:tgtEl>
                                        <p:attrNameLst>
                                          <p:attrName>style.visibility</p:attrName>
                                        </p:attrNameLst>
                                      </p:cBhvr>
                                      <p:to>
                                        <p:strVal val="visible"/>
                                      </p:to>
                                    </p:set>
                                    <p:animEffect transition="in" filter="wipe(up)">
                                      <p:cBhvr>
                                        <p:cTn id="55" dur="500"/>
                                        <p:tgtEl>
                                          <p:spTgt spid="67"/>
                                        </p:tgtEl>
                                      </p:cBhvr>
                                    </p:animEffect>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grpId="0" nodeType="clickEffect">
                                  <p:stCondLst>
                                    <p:cond delay="0"/>
                                  </p:stCondLst>
                                  <p:childTnLst>
                                    <p:set>
                                      <p:cBhvr>
                                        <p:cTn id="59" dur="1" fill="hold">
                                          <p:stCondLst>
                                            <p:cond delay="0"/>
                                          </p:stCondLst>
                                        </p:cTn>
                                        <p:tgtEl>
                                          <p:spTgt spid="12"/>
                                        </p:tgtEl>
                                        <p:attrNameLst>
                                          <p:attrName>style.visibility</p:attrName>
                                        </p:attrNameLst>
                                      </p:cBhvr>
                                      <p:to>
                                        <p:strVal val="visible"/>
                                      </p:to>
                                    </p:set>
                                  </p:childTnLst>
                                </p:cTn>
                              </p:par>
                            </p:childTnLst>
                          </p:cTn>
                        </p:par>
                      </p:childTnLst>
                    </p:cTn>
                  </p:par>
                  <p:par>
                    <p:cTn id="60" fill="hold">
                      <p:stCondLst>
                        <p:cond delay="indefinite"/>
                      </p:stCondLst>
                      <p:childTnLst>
                        <p:par>
                          <p:cTn id="61" fill="hold">
                            <p:stCondLst>
                              <p:cond delay="0"/>
                            </p:stCondLst>
                            <p:childTnLst>
                              <p:par>
                                <p:cTn id="62" presetID="1" presetClass="entr" presetSubtype="0" fill="hold" grpId="0" nodeType="clickEffect">
                                  <p:stCondLst>
                                    <p:cond delay="0"/>
                                  </p:stCondLst>
                                  <p:childTnLst>
                                    <p:set>
                                      <p:cBhvr>
                                        <p:cTn id="63" dur="1" fill="hold">
                                          <p:stCondLst>
                                            <p:cond delay="0"/>
                                          </p:stCondLst>
                                        </p:cTn>
                                        <p:tgtEl>
                                          <p:spTgt spid="16"/>
                                        </p:tgtEl>
                                        <p:attrNameLst>
                                          <p:attrName>style.visibility</p:attrName>
                                        </p:attrNameLst>
                                      </p:cBhvr>
                                      <p:to>
                                        <p:strVal val="visible"/>
                                      </p:to>
                                    </p:set>
                                  </p:childTnLst>
                                </p:cTn>
                              </p:par>
                            </p:childTnLst>
                          </p:cTn>
                        </p:par>
                      </p:childTnLst>
                    </p:cTn>
                  </p:par>
                  <p:par>
                    <p:cTn id="64" fill="hold">
                      <p:stCondLst>
                        <p:cond delay="indefinite"/>
                      </p:stCondLst>
                      <p:childTnLst>
                        <p:par>
                          <p:cTn id="65" fill="hold">
                            <p:stCondLst>
                              <p:cond delay="0"/>
                            </p:stCondLst>
                            <p:childTnLst>
                              <p:par>
                                <p:cTn id="66" presetID="1" presetClass="entr" presetSubtype="0" fill="hold" nodeType="clickEffect">
                                  <p:stCondLst>
                                    <p:cond delay="0"/>
                                  </p:stCondLst>
                                  <p:childTnLst>
                                    <p:set>
                                      <p:cBhvr>
                                        <p:cTn id="67" dur="1" fill="hold">
                                          <p:stCondLst>
                                            <p:cond delay="0"/>
                                          </p:stCondLst>
                                        </p:cTn>
                                        <p:tgtEl>
                                          <p:spTgt spid="114"/>
                                        </p:tgtEl>
                                        <p:attrNameLst>
                                          <p:attrName>style.visibility</p:attrName>
                                        </p:attrNameLst>
                                      </p:cBhvr>
                                      <p:to>
                                        <p:strVal val="visible"/>
                                      </p:to>
                                    </p:set>
                                  </p:childTnLst>
                                </p:cTn>
                              </p:par>
                              <p:par>
                                <p:cTn id="68" presetID="1" presetClass="entr" presetSubtype="0" fill="hold" nodeType="withEffect">
                                  <p:stCondLst>
                                    <p:cond delay="0"/>
                                  </p:stCondLst>
                                  <p:childTnLst>
                                    <p:set>
                                      <p:cBhvr>
                                        <p:cTn id="69" dur="1" fill="hold">
                                          <p:stCondLst>
                                            <p:cond delay="0"/>
                                          </p:stCondLst>
                                        </p:cTn>
                                        <p:tgtEl>
                                          <p:spTgt spid="117"/>
                                        </p:tgtEl>
                                        <p:attrNameLst>
                                          <p:attrName>style.visibility</p:attrName>
                                        </p:attrNameLst>
                                      </p:cBhvr>
                                      <p:to>
                                        <p:strVal val="visible"/>
                                      </p:to>
                                    </p:set>
                                  </p:childTnLst>
                                </p:cTn>
                              </p:par>
                              <p:par>
                                <p:cTn id="70" presetID="1" presetClass="entr" presetSubtype="0" fill="hold" nodeType="withEffect">
                                  <p:stCondLst>
                                    <p:cond delay="0"/>
                                  </p:stCondLst>
                                  <p:childTnLst>
                                    <p:set>
                                      <p:cBhvr>
                                        <p:cTn id="71" dur="1" fill="hold">
                                          <p:stCondLst>
                                            <p:cond delay="0"/>
                                          </p:stCondLst>
                                        </p:cTn>
                                        <p:tgtEl>
                                          <p:spTgt spid="120"/>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grpId="0" nodeType="clickEffect">
                                  <p:stCondLst>
                                    <p:cond delay="0"/>
                                  </p:stCondLst>
                                  <p:childTnLst>
                                    <p:set>
                                      <p:cBhvr>
                                        <p:cTn id="75" dur="1" fill="hold">
                                          <p:stCondLst>
                                            <p:cond delay="0"/>
                                          </p:stCondLst>
                                        </p:cTn>
                                        <p:tgtEl>
                                          <p:spTgt spid="11"/>
                                        </p:tgtEl>
                                        <p:attrNameLst>
                                          <p:attrName>style.visibility</p:attrName>
                                        </p:attrNameLst>
                                      </p:cBhvr>
                                      <p:to>
                                        <p:strVal val="visible"/>
                                      </p:to>
                                    </p:set>
                                  </p:childTnLst>
                                </p:cTn>
                              </p:par>
                            </p:childTnLst>
                          </p:cTn>
                        </p:par>
                      </p:childTnLst>
                    </p:cTn>
                  </p:par>
                  <p:par>
                    <p:cTn id="76" fill="hold">
                      <p:stCondLst>
                        <p:cond delay="indefinite"/>
                      </p:stCondLst>
                      <p:childTnLst>
                        <p:par>
                          <p:cTn id="77" fill="hold">
                            <p:stCondLst>
                              <p:cond delay="0"/>
                            </p:stCondLst>
                            <p:childTnLst>
                              <p:par>
                                <p:cTn id="78" presetID="1" presetClass="entr" presetSubtype="0" fill="hold" grpId="0" nodeType="clickEffect">
                                  <p:stCondLst>
                                    <p:cond delay="0"/>
                                  </p:stCondLst>
                                  <p:childTnLst>
                                    <p:set>
                                      <p:cBhvr>
                                        <p:cTn id="79" dur="1" fill="hold">
                                          <p:stCondLst>
                                            <p:cond delay="0"/>
                                          </p:stCondLst>
                                        </p:cTn>
                                        <p:tgtEl>
                                          <p:spTgt spid="17"/>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22" presetClass="entr" presetSubtype="4" fill="hold" nodeType="clickEffect">
                                  <p:stCondLst>
                                    <p:cond delay="0"/>
                                  </p:stCondLst>
                                  <p:childTnLst>
                                    <p:set>
                                      <p:cBhvr>
                                        <p:cTn id="83" dur="1" fill="hold">
                                          <p:stCondLst>
                                            <p:cond delay="0"/>
                                          </p:stCondLst>
                                        </p:cTn>
                                        <p:tgtEl>
                                          <p:spTgt spid="141"/>
                                        </p:tgtEl>
                                        <p:attrNameLst>
                                          <p:attrName>style.visibility</p:attrName>
                                        </p:attrNameLst>
                                      </p:cBhvr>
                                      <p:to>
                                        <p:strVal val="visible"/>
                                      </p:to>
                                    </p:set>
                                    <p:animEffect transition="in" filter="wipe(down)">
                                      <p:cBhvr>
                                        <p:cTn id="84" dur="500"/>
                                        <p:tgtEl>
                                          <p:spTgt spid="141"/>
                                        </p:tgtEl>
                                      </p:cBhvr>
                                    </p:animEffect>
                                  </p:childTnLst>
                                </p:cTn>
                              </p:par>
                            </p:childTnLst>
                          </p:cTn>
                        </p:par>
                      </p:childTnLst>
                    </p:cTn>
                  </p:par>
                  <p:par>
                    <p:cTn id="85" fill="hold">
                      <p:stCondLst>
                        <p:cond delay="indefinite"/>
                      </p:stCondLst>
                      <p:childTnLst>
                        <p:par>
                          <p:cTn id="86" fill="hold">
                            <p:stCondLst>
                              <p:cond delay="0"/>
                            </p:stCondLst>
                            <p:childTnLst>
                              <p:par>
                                <p:cTn id="87" presetID="1" presetClass="entr" presetSubtype="0" fill="hold" grpId="0" nodeType="clickEffect">
                                  <p:stCondLst>
                                    <p:cond delay="0"/>
                                  </p:stCondLst>
                                  <p:childTnLst>
                                    <p:set>
                                      <p:cBhvr>
                                        <p:cTn id="88" dur="1" fill="hold">
                                          <p:stCondLst>
                                            <p:cond delay="0"/>
                                          </p:stCondLst>
                                        </p:cTn>
                                        <p:tgtEl>
                                          <p:spTgt spid="31"/>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presetID="1" presetClass="entr" presetSubtype="0" fill="hold" grpId="0" nodeType="clickEffect">
                                  <p:stCondLst>
                                    <p:cond delay="0"/>
                                  </p:stCondLst>
                                  <p:childTnLst>
                                    <p:set>
                                      <p:cBhvr>
                                        <p:cTn id="92" dur="1" fill="hold">
                                          <p:stCondLst>
                                            <p:cond delay="0"/>
                                          </p:stCondLst>
                                        </p:cTn>
                                        <p:tgtEl>
                                          <p:spTgt spid="41"/>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22" presetClass="entr" presetSubtype="1" fill="hold" nodeType="clickEffect">
                                  <p:stCondLst>
                                    <p:cond delay="0"/>
                                  </p:stCondLst>
                                  <p:childTnLst>
                                    <p:set>
                                      <p:cBhvr>
                                        <p:cTn id="96" dur="1" fill="hold">
                                          <p:stCondLst>
                                            <p:cond delay="0"/>
                                          </p:stCondLst>
                                        </p:cTn>
                                        <p:tgtEl>
                                          <p:spTgt spid="42"/>
                                        </p:tgtEl>
                                        <p:attrNameLst>
                                          <p:attrName>style.visibility</p:attrName>
                                        </p:attrNameLst>
                                      </p:cBhvr>
                                      <p:to>
                                        <p:strVal val="visible"/>
                                      </p:to>
                                    </p:set>
                                    <p:animEffect transition="in" filter="wipe(up)">
                                      <p:cBhvr>
                                        <p:cTn id="9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4" grpId="0" animBg="1"/>
      <p:bldP spid="15" grpId="0" animBg="1"/>
      <p:bldP spid="16" grpId="0" animBg="1"/>
      <p:bldP spid="17" grpId="0" animBg="1"/>
      <p:bldP spid="29" grpId="0" animBg="1"/>
      <p:bldP spid="30" grpId="0" animBg="1"/>
      <p:bldP spid="31" grpId="0" animBg="1"/>
      <p:bldP spid="36" grpId="0" animBg="1"/>
      <p:bldP spid="49" grpId="0" animBg="1"/>
      <p:bldP spid="3" grpId="0" animBg="1"/>
      <p:bldP spid="41" grpId="0" animBg="1"/>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duotone>
              <a:schemeClr val="bg2">
                <a:shade val="45000"/>
                <a:satMod val="135000"/>
              </a:schemeClr>
              <a:prstClr val="white"/>
            </a:duotone>
          </a:blip>
          <a:stretch>
            <a:fillRect/>
          </a:stretch>
        </p:blipFill>
        <p:spPr>
          <a:xfrm>
            <a:off x="1524000" y="1056200"/>
            <a:ext cx="9144000" cy="5281971"/>
          </a:xfrm>
          <a:prstGeom prst="rect">
            <a:avLst/>
          </a:prstGeom>
        </p:spPr>
      </p:pic>
      <p:sp>
        <p:nvSpPr>
          <p:cNvPr id="2" name="Left-Right Arrow 1"/>
          <p:cNvSpPr/>
          <p:nvPr/>
        </p:nvSpPr>
        <p:spPr>
          <a:xfrm>
            <a:off x="3442323" y="1254902"/>
            <a:ext cx="5627077" cy="447608"/>
          </a:xfrm>
          <a:prstGeom prst="leftRightArrow">
            <a:avLst/>
          </a:prstGeom>
          <a:solidFill>
            <a:srgbClr val="800000"/>
          </a:solidFill>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1662" dirty="0"/>
              <a:t>Years to Decades!</a:t>
            </a:r>
          </a:p>
        </p:txBody>
      </p:sp>
      <p:sp>
        <p:nvSpPr>
          <p:cNvPr id="4" name="Title 3"/>
          <p:cNvSpPr>
            <a:spLocks noGrp="1"/>
          </p:cNvSpPr>
          <p:nvPr>
            <p:ph type="title"/>
          </p:nvPr>
        </p:nvSpPr>
        <p:spPr>
          <a:xfrm>
            <a:off x="212992" y="255346"/>
            <a:ext cx="8621712" cy="546100"/>
          </a:xfrm>
        </p:spPr>
        <p:txBody>
          <a:bodyPr>
            <a:normAutofit fontScale="90000"/>
          </a:bodyPr>
          <a:lstStyle/>
          <a:p>
            <a:r>
              <a:rPr lang="en-US" dirty="0"/>
              <a:t>At any level: Checking Across the V</a:t>
            </a:r>
          </a:p>
        </p:txBody>
      </p:sp>
      <p:pic>
        <p:nvPicPr>
          <p:cNvPr id="5" name="Picture 4"/>
          <p:cNvPicPr>
            <a:picLocks noChangeAspect="1"/>
          </p:cNvPicPr>
          <p:nvPr/>
        </p:nvPicPr>
        <p:blipFill>
          <a:blip r:embed="rId4"/>
          <a:stretch>
            <a:fillRect/>
          </a:stretch>
        </p:blipFill>
        <p:spPr>
          <a:xfrm>
            <a:off x="2930154" y="1417013"/>
            <a:ext cx="6852213" cy="2132923"/>
          </a:xfrm>
          <a:prstGeom prst="rect">
            <a:avLst/>
          </a:prstGeom>
        </p:spPr>
      </p:pic>
      <p:pic>
        <p:nvPicPr>
          <p:cNvPr id="7" name="Picture 6"/>
          <p:cNvPicPr>
            <a:picLocks noChangeAspect="1"/>
          </p:cNvPicPr>
          <p:nvPr/>
        </p:nvPicPr>
        <p:blipFill>
          <a:blip r:embed="rId4"/>
          <a:stretch>
            <a:fillRect/>
          </a:stretch>
        </p:blipFill>
        <p:spPr>
          <a:xfrm>
            <a:off x="3653375" y="3047141"/>
            <a:ext cx="5362236" cy="1669130"/>
          </a:xfrm>
          <a:prstGeom prst="rect">
            <a:avLst/>
          </a:prstGeom>
        </p:spPr>
      </p:pic>
      <p:pic>
        <p:nvPicPr>
          <p:cNvPr id="8" name="Picture 7"/>
          <p:cNvPicPr>
            <a:picLocks noChangeAspect="1"/>
          </p:cNvPicPr>
          <p:nvPr/>
        </p:nvPicPr>
        <p:blipFill>
          <a:blip r:embed="rId4"/>
          <a:stretch>
            <a:fillRect/>
          </a:stretch>
        </p:blipFill>
        <p:spPr>
          <a:xfrm>
            <a:off x="4351874" y="4312542"/>
            <a:ext cx="4155632" cy="1293545"/>
          </a:xfrm>
          <a:prstGeom prst="rect">
            <a:avLst/>
          </a:prstGeom>
        </p:spPr>
      </p:pic>
    </p:spTree>
    <p:extLst>
      <p:ext uri="{BB962C8B-B14F-4D97-AF65-F5344CB8AC3E}">
        <p14:creationId xmlns:p14="http://schemas.microsoft.com/office/powerpoint/2010/main" val="2874495596"/>
      </p:ext>
    </p:extLst>
  </p:cSld>
  <p:clrMapOvr>
    <a:masterClrMapping/>
  </p:clrMapOvr>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29977" y="1651819"/>
            <a:ext cx="4194507" cy="2631973"/>
          </a:xfrm>
          <a:prstGeom prst="rect">
            <a:avLst/>
          </a:prstGeom>
        </p:spPr>
      </p:pic>
      <p:sp>
        <p:nvSpPr>
          <p:cNvPr id="72705" name="Title 3"/>
          <p:cNvSpPr>
            <a:spLocks noGrp="1"/>
          </p:cNvSpPr>
          <p:nvPr>
            <p:ph type="title"/>
          </p:nvPr>
        </p:nvSpPr>
        <p:spPr>
          <a:xfrm>
            <a:off x="262587" y="245068"/>
            <a:ext cx="10058400" cy="576320"/>
          </a:xfrm>
        </p:spPr>
        <p:txBody>
          <a:bodyPr>
            <a:normAutofit fontScale="90000"/>
          </a:bodyPr>
          <a:lstStyle/>
          <a:p>
            <a:r>
              <a:rPr lang="en-GB" dirty="0"/>
              <a:t>Checking</a:t>
            </a:r>
          </a:p>
        </p:txBody>
      </p:sp>
      <p:sp>
        <p:nvSpPr>
          <p:cNvPr id="5" name="Content Placeholder 4"/>
          <p:cNvSpPr>
            <a:spLocks noGrp="1"/>
          </p:cNvSpPr>
          <p:nvPr>
            <p:ph sz="half" idx="1"/>
          </p:nvPr>
        </p:nvSpPr>
        <p:spPr>
          <a:xfrm>
            <a:off x="6350680" y="1286096"/>
            <a:ext cx="3782207" cy="4708981"/>
          </a:xfrm>
        </p:spPr>
        <p:txBody>
          <a:bodyPr>
            <a:normAutofit/>
          </a:bodyPr>
          <a:lstStyle/>
          <a:p>
            <a:pPr>
              <a:lnSpc>
                <a:spcPct val="100000"/>
              </a:lnSpc>
              <a:spcBef>
                <a:spcPts val="0"/>
              </a:spcBef>
            </a:pPr>
            <a:r>
              <a:rPr lang="en-GB" sz="2000" dirty="0"/>
              <a:t>Checking as we Design</a:t>
            </a:r>
          </a:p>
          <a:p>
            <a:pPr>
              <a:lnSpc>
                <a:spcPct val="100000"/>
              </a:lnSpc>
              <a:spcBef>
                <a:spcPts val="0"/>
              </a:spcBef>
            </a:pPr>
            <a:r>
              <a:rPr lang="en-GB" sz="2000" dirty="0"/>
              <a:t>As system elements are designed common sense dictates that we check as we progress that the:</a:t>
            </a:r>
          </a:p>
          <a:p>
            <a:pPr lvl="1">
              <a:lnSpc>
                <a:spcPct val="100000"/>
              </a:lnSpc>
              <a:spcBef>
                <a:spcPts val="0"/>
              </a:spcBef>
            </a:pPr>
            <a:r>
              <a:rPr lang="en-GB" sz="1800" dirty="0"/>
              <a:t>requirements are correct - are we designing the right system? (Validation)</a:t>
            </a:r>
          </a:p>
          <a:p>
            <a:pPr lvl="1">
              <a:lnSpc>
                <a:spcPct val="100000"/>
              </a:lnSpc>
              <a:spcBef>
                <a:spcPts val="0"/>
              </a:spcBef>
            </a:pPr>
            <a:r>
              <a:rPr lang="en-GB" sz="1800" dirty="0"/>
              <a:t>design meets the requirements - has the system been designed right? (Verification)</a:t>
            </a:r>
          </a:p>
          <a:p>
            <a:pPr>
              <a:lnSpc>
                <a:spcPct val="100000"/>
              </a:lnSpc>
              <a:spcBef>
                <a:spcPts val="0"/>
              </a:spcBef>
            </a:pPr>
            <a:r>
              <a:rPr lang="en-GB" sz="2000" dirty="0"/>
              <a:t>Both are necessary to have complete confidence in the final system.</a:t>
            </a:r>
          </a:p>
          <a:p>
            <a:pPr>
              <a:lnSpc>
                <a:spcPct val="100000"/>
              </a:lnSpc>
              <a:spcBef>
                <a:spcPts val="0"/>
              </a:spcBef>
            </a:pPr>
            <a:endParaRPr lang="en-GB" sz="2000" dirty="0"/>
          </a:p>
        </p:txBody>
      </p:sp>
      <p:sp>
        <p:nvSpPr>
          <p:cNvPr id="4" name="Slide Number Placeholder 3">
            <a:extLst>
              <a:ext uri="{FF2B5EF4-FFF2-40B4-BE49-F238E27FC236}">
                <a16:creationId xmlns:a16="http://schemas.microsoft.com/office/drawing/2014/main" id="{C5133985-6091-9B46-9798-E33FD77C5E75}"/>
              </a:ext>
            </a:extLst>
          </p:cNvPr>
          <p:cNvSpPr>
            <a:spLocks noGrp="1"/>
          </p:cNvSpPr>
          <p:nvPr>
            <p:ph type="sldNum" sz="quarter" idx="12"/>
          </p:nvPr>
        </p:nvSpPr>
        <p:spPr/>
        <p:txBody>
          <a:bodyPr/>
          <a:lstStyle/>
          <a:p>
            <a:fld id="{F4F9FF90-F6DE-AE48-BAC3-E33B8D6603EA}" type="slidenum">
              <a:rPr lang="en-US" smtClean="0"/>
              <a:pPr/>
              <a:t>131</a:t>
            </a:fld>
            <a:endParaRPr lang="en-US" dirty="0"/>
          </a:p>
        </p:txBody>
      </p:sp>
      <p:sp>
        <p:nvSpPr>
          <p:cNvPr id="8" name="Rounded Rectangular Callout 7"/>
          <p:cNvSpPr/>
          <p:nvPr/>
        </p:nvSpPr>
        <p:spPr>
          <a:xfrm>
            <a:off x="424005" y="3920422"/>
            <a:ext cx="1971609" cy="1662546"/>
          </a:xfrm>
          <a:prstGeom prst="wedgeRoundRectCallout">
            <a:avLst>
              <a:gd name="adj1" fmla="val 37604"/>
              <a:gd name="adj2" fmla="val -117962"/>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t>We need to check as we progress </a:t>
            </a:r>
          </a:p>
        </p:txBody>
      </p:sp>
    </p:spTree>
    <p:extLst>
      <p:ext uri="{BB962C8B-B14F-4D97-AF65-F5344CB8AC3E}">
        <p14:creationId xmlns:p14="http://schemas.microsoft.com/office/powerpoint/2010/main" val="325175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EF58196-2C01-C542-B23F-A0A9BADF4A1E}"/>
              </a:ext>
            </a:extLst>
          </p:cNvPr>
          <p:cNvSpPr>
            <a:spLocks noGrp="1"/>
          </p:cNvSpPr>
          <p:nvPr>
            <p:ph type="sldNum" sz="quarter" idx="15"/>
          </p:nvPr>
        </p:nvSpPr>
        <p:spPr>
          <a:xfrm>
            <a:off x="10088736" y="59636"/>
            <a:ext cx="367954" cy="123111"/>
          </a:xfrm>
        </p:spPr>
        <p:txBody>
          <a:bodyPr/>
          <a:lstStyle/>
          <a:p>
            <a:fld id="{C22618A1-DFED-413B-BF04-637AA2483EFF}" type="slidenum">
              <a:rPr lang="en-GB" smtClean="0"/>
              <a:pPr/>
              <a:t>132</a:t>
            </a:fld>
            <a:endParaRPr lang="en-GB" dirty="0"/>
          </a:p>
        </p:txBody>
      </p:sp>
      <p:sp>
        <p:nvSpPr>
          <p:cNvPr id="3" name="Content Placeholder 2">
            <a:extLst>
              <a:ext uri="{FF2B5EF4-FFF2-40B4-BE49-F238E27FC236}">
                <a16:creationId xmlns:a16="http://schemas.microsoft.com/office/drawing/2014/main" id="{671AFDFC-9494-2341-AD05-74CAE10B4621}"/>
              </a:ext>
            </a:extLst>
          </p:cNvPr>
          <p:cNvSpPr>
            <a:spLocks noGrp="1"/>
          </p:cNvSpPr>
          <p:nvPr>
            <p:ph sz="quarter" idx="16"/>
          </p:nvPr>
        </p:nvSpPr>
        <p:spPr>
          <a:xfrm>
            <a:off x="2017777" y="1194455"/>
            <a:ext cx="3959225" cy="4536627"/>
          </a:xfrm>
        </p:spPr>
        <p:txBody>
          <a:bodyPr>
            <a:normAutofit/>
          </a:bodyPr>
          <a:lstStyle/>
          <a:p>
            <a:pPr marL="0" indent="0">
              <a:buNone/>
            </a:pPr>
            <a:r>
              <a:rPr lang="en-GB" sz="2000" b="1" dirty="0">
                <a:solidFill>
                  <a:schemeClr val="bg1">
                    <a:lumMod val="65000"/>
                  </a:schemeClr>
                </a:solidFill>
              </a:rPr>
              <a:t>Complexity</a:t>
            </a:r>
          </a:p>
          <a:p>
            <a:r>
              <a:rPr lang="en-GB" sz="1800" dirty="0">
                <a:solidFill>
                  <a:schemeClr val="bg1">
                    <a:lumMod val="65000"/>
                  </a:schemeClr>
                </a:solidFill>
              </a:rPr>
              <a:t>Systems Engineering was borne out of the need to manage complexity.</a:t>
            </a:r>
          </a:p>
          <a:p>
            <a:r>
              <a:rPr lang="en-US" sz="1800" dirty="0">
                <a:solidFill>
                  <a:schemeClr val="bg1">
                    <a:lumMod val="65000"/>
                  </a:schemeClr>
                </a:solidFill>
              </a:rPr>
              <a:t>In order to satisfy customer needs and expectations, organizations are designing increasingly more complex products and services.</a:t>
            </a:r>
          </a:p>
          <a:p>
            <a:r>
              <a:rPr lang="en-US" sz="1800" dirty="0">
                <a:solidFill>
                  <a:schemeClr val="bg1">
                    <a:lumMod val="65000"/>
                  </a:schemeClr>
                </a:solidFill>
              </a:rPr>
              <a:t>This increased complexity has resulted in issues being discovered too late resulting in:</a:t>
            </a:r>
          </a:p>
          <a:p>
            <a:pPr lvl="1"/>
            <a:r>
              <a:rPr lang="en-US" sz="1800" dirty="0">
                <a:solidFill>
                  <a:schemeClr val="bg1">
                    <a:lumMod val="65000"/>
                  </a:schemeClr>
                </a:solidFill>
              </a:rPr>
              <a:t>Late delivery</a:t>
            </a:r>
          </a:p>
          <a:p>
            <a:pPr lvl="1"/>
            <a:r>
              <a:rPr lang="en-US" sz="1800" dirty="0">
                <a:solidFill>
                  <a:schemeClr val="bg1">
                    <a:lumMod val="65000"/>
                  </a:schemeClr>
                </a:solidFill>
              </a:rPr>
              <a:t>Cost overruns</a:t>
            </a:r>
          </a:p>
          <a:p>
            <a:pPr lvl="1"/>
            <a:r>
              <a:rPr lang="en-US" sz="1800" dirty="0">
                <a:solidFill>
                  <a:schemeClr val="bg1">
                    <a:lumMod val="65000"/>
                  </a:schemeClr>
                </a:solidFill>
              </a:rPr>
              <a:t>Performance shortfalls</a:t>
            </a:r>
          </a:p>
          <a:p>
            <a:endParaRPr lang="en-GB" sz="1800" dirty="0">
              <a:solidFill>
                <a:schemeClr val="bg1">
                  <a:lumMod val="65000"/>
                </a:schemeClr>
              </a:solidFill>
            </a:endParaRPr>
          </a:p>
        </p:txBody>
      </p:sp>
      <p:sp>
        <p:nvSpPr>
          <p:cNvPr id="8" name="Content Placeholder 4"/>
          <p:cNvSpPr>
            <a:spLocks noGrp="1"/>
          </p:cNvSpPr>
          <p:nvPr>
            <p:ph sz="quarter" idx="17"/>
          </p:nvPr>
        </p:nvSpPr>
        <p:spPr>
          <a:xfrm>
            <a:off x="6313489" y="1194454"/>
            <a:ext cx="3959225" cy="4748992"/>
          </a:xfrm>
        </p:spPr>
        <p:txBody>
          <a:bodyPr>
            <a:normAutofit lnSpcReduction="10000"/>
          </a:bodyPr>
          <a:lstStyle/>
          <a:p>
            <a:pPr marL="0" indent="0">
              <a:buNone/>
            </a:pPr>
            <a:r>
              <a:rPr lang="en-US" sz="2000" b="1" dirty="0"/>
              <a:t>Lifecycle</a:t>
            </a:r>
          </a:p>
          <a:p>
            <a:r>
              <a:rPr lang="en-GB" sz="1800" dirty="0"/>
              <a:t>All systems have a lifecycle that “goes” through a number of generic phases:</a:t>
            </a:r>
          </a:p>
          <a:p>
            <a:endParaRPr lang="en-GB" sz="1800" dirty="0"/>
          </a:p>
          <a:p>
            <a:endParaRPr lang="en-GB" sz="1800" dirty="0"/>
          </a:p>
          <a:p>
            <a:endParaRPr lang="en-GB" sz="1800" dirty="0"/>
          </a:p>
          <a:p>
            <a:endParaRPr lang="en-GB" sz="1800" dirty="0"/>
          </a:p>
          <a:p>
            <a:endParaRPr lang="en-GB" sz="1800" dirty="0"/>
          </a:p>
          <a:p>
            <a:pPr marL="0" indent="0">
              <a:buNone/>
            </a:pPr>
            <a:endParaRPr lang="en-GB" sz="1800" dirty="0"/>
          </a:p>
          <a:p>
            <a:r>
              <a:rPr lang="en-GB" sz="1800" dirty="0"/>
              <a:t>Failure to pay attention to latter phases earlier leads to products that are difficult and costly to make, install, operate and sustain.</a:t>
            </a:r>
            <a:endParaRPr lang="en-US" sz="1800" dirty="0"/>
          </a:p>
        </p:txBody>
      </p:sp>
      <p:sp>
        <p:nvSpPr>
          <p:cNvPr id="7" name="Title 6">
            <a:extLst>
              <a:ext uri="{FF2B5EF4-FFF2-40B4-BE49-F238E27FC236}">
                <a16:creationId xmlns:a16="http://schemas.microsoft.com/office/drawing/2014/main" id="{AF2AD1FD-B03F-5A41-A4F2-BE515FB5F1CE}"/>
              </a:ext>
            </a:extLst>
          </p:cNvPr>
          <p:cNvSpPr>
            <a:spLocks noGrp="1"/>
          </p:cNvSpPr>
          <p:nvPr>
            <p:ph type="title"/>
          </p:nvPr>
        </p:nvSpPr>
        <p:spPr/>
        <p:txBody>
          <a:bodyPr/>
          <a:lstStyle/>
          <a:p>
            <a:r>
              <a:rPr lang="en-US" dirty="0"/>
              <a:t>Two Dimensions:</a:t>
            </a:r>
            <a:endParaRPr lang="en-GB" dirty="0"/>
          </a:p>
        </p:txBody>
      </p:sp>
      <p:pic>
        <p:nvPicPr>
          <p:cNvPr id="11" name="Picture 10">
            <a:extLst>
              <a:ext uri="{FF2B5EF4-FFF2-40B4-BE49-F238E27FC236}">
                <a16:creationId xmlns:a16="http://schemas.microsoft.com/office/drawing/2014/main" id="{5944DE5F-6C0D-4943-943A-B5F3F8C7C24A}"/>
              </a:ext>
            </a:extLst>
          </p:cNvPr>
          <p:cNvPicPr>
            <a:picLocks noChangeAspect="1"/>
          </p:cNvPicPr>
          <p:nvPr/>
        </p:nvPicPr>
        <p:blipFill>
          <a:blip r:embed="rId2"/>
          <a:stretch>
            <a:fillRect/>
          </a:stretch>
        </p:blipFill>
        <p:spPr>
          <a:xfrm>
            <a:off x="7282068" y="2335696"/>
            <a:ext cx="2760410" cy="2353889"/>
          </a:xfrm>
          <a:prstGeom prst="rect">
            <a:avLst/>
          </a:prstGeom>
        </p:spPr>
      </p:pic>
    </p:spTree>
    <p:extLst>
      <p:ext uri="{BB962C8B-B14F-4D97-AF65-F5344CB8AC3E}">
        <p14:creationId xmlns:p14="http://schemas.microsoft.com/office/powerpoint/2010/main" val="2645569451"/>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Slide Number Placeholder 8"/>
          <p:cNvSpPr>
            <a:spLocks noGrp="1"/>
          </p:cNvSpPr>
          <p:nvPr>
            <p:ph type="sldNum" sz="quarter" idx="15"/>
          </p:nvPr>
        </p:nvSpPr>
        <p:spPr>
          <a:xfrm>
            <a:off x="1524001" y="6295534"/>
            <a:ext cx="371475" cy="369282"/>
          </a:xfrm>
          <a:prstGeom prst="rect">
            <a:avLst/>
          </a:prstGeom>
        </p:spPr>
        <p:txBody>
          <a:bodyPr vert="horz" lIns="84406" tIns="42203" rIns="84406" bIns="42203" rtlCol="0" anchor="ctr">
            <a:spAutoFit/>
          </a:bodyPr>
          <a:lstStyle>
            <a:lvl1pPr algn="l">
              <a:defRPr sz="923">
                <a:solidFill>
                  <a:srgbClr val="FFFFFF"/>
                </a:solidFill>
              </a:defRPr>
            </a:lvl1pPr>
          </a:lstStyle>
          <a:p>
            <a:fld id="{C22618A1-DFED-413B-BF04-637AA2483EFF}" type="slidenum">
              <a:rPr lang="en-GB" smtClean="0">
                <a:latin typeface="+mj-lt"/>
              </a:rPr>
              <a:pPr/>
              <a:t>133</a:t>
            </a:fld>
            <a:endParaRPr lang="en-GB" dirty="0">
              <a:latin typeface="+mj-lt"/>
            </a:endParaRPr>
          </a:p>
        </p:txBody>
      </p:sp>
      <p:sp>
        <p:nvSpPr>
          <p:cNvPr id="39" name="Content Placeholder 2"/>
          <p:cNvSpPr>
            <a:spLocks noGrp="1"/>
          </p:cNvSpPr>
          <p:nvPr>
            <p:ph sz="quarter" idx="16"/>
          </p:nvPr>
        </p:nvSpPr>
        <p:spPr>
          <a:xfrm>
            <a:off x="6108742" y="899538"/>
            <a:ext cx="3959225" cy="3120854"/>
          </a:xfrm>
        </p:spPr>
        <p:txBody>
          <a:bodyPr>
            <a:normAutofit fontScale="92500" lnSpcReduction="10000"/>
          </a:bodyPr>
          <a:lstStyle/>
          <a:p>
            <a:pPr lvl="1"/>
            <a:r>
              <a:rPr lang="en-GB" dirty="0"/>
              <a:t>All systems have a lifecycle that “goes” through a number of generic phases or steps.</a:t>
            </a:r>
          </a:p>
          <a:p>
            <a:pPr lvl="1"/>
            <a:r>
              <a:rPr lang="en-GB" dirty="0"/>
              <a:t>Often drawn not as a cycle but as a linear progression:</a:t>
            </a:r>
          </a:p>
          <a:p>
            <a:pPr lvl="1"/>
            <a:endParaRPr lang="en-GB" dirty="0"/>
          </a:p>
          <a:p>
            <a:pPr lvl="1"/>
            <a:endParaRPr lang="en-GB" dirty="0"/>
          </a:p>
          <a:p>
            <a:pPr marL="0" lvl="1" indent="0">
              <a:buNone/>
            </a:pPr>
            <a:endParaRPr lang="en-GB" dirty="0"/>
          </a:p>
          <a:p>
            <a:pPr lvl="1"/>
            <a:r>
              <a:rPr lang="en-GB" dirty="0"/>
              <a:t>Organizations will have their own lifecycle.</a:t>
            </a:r>
          </a:p>
          <a:p>
            <a:pPr lvl="1"/>
            <a:r>
              <a:rPr lang="en-GB" dirty="0"/>
              <a:t>There is an International Standard ISO 15288</a:t>
            </a:r>
          </a:p>
        </p:txBody>
      </p:sp>
      <p:sp>
        <p:nvSpPr>
          <p:cNvPr id="29697" name="Rectangle 2"/>
          <p:cNvSpPr>
            <a:spLocks noGrp="1" noChangeArrowheads="1"/>
          </p:cNvSpPr>
          <p:nvPr>
            <p:ph type="title"/>
          </p:nvPr>
        </p:nvSpPr>
        <p:spPr/>
        <p:txBody>
          <a:bodyPr/>
          <a:lstStyle/>
          <a:p>
            <a:r>
              <a:rPr lang="en-GB" dirty="0"/>
              <a:t>Generic Lifecycle</a:t>
            </a:r>
          </a:p>
        </p:txBody>
      </p:sp>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346353" y="2268572"/>
            <a:ext cx="3951889" cy="812800"/>
          </a:xfrm>
          <a:prstGeom prst="rect">
            <a:avLst/>
          </a:prstGeom>
        </p:spPr>
      </p:pic>
      <p:grpSp>
        <p:nvGrpSpPr>
          <p:cNvPr id="69" name="Group 68"/>
          <p:cNvGrpSpPr>
            <a:grpSpLocks/>
          </p:cNvGrpSpPr>
          <p:nvPr/>
        </p:nvGrpSpPr>
        <p:grpSpPr bwMode="auto">
          <a:xfrm>
            <a:off x="2764974" y="5252626"/>
            <a:ext cx="6841602" cy="607193"/>
            <a:chOff x="624" y="3264"/>
            <a:chExt cx="3870" cy="393"/>
          </a:xfrm>
        </p:grpSpPr>
        <p:grpSp>
          <p:nvGrpSpPr>
            <p:cNvPr id="70" name="Group 69"/>
            <p:cNvGrpSpPr>
              <a:grpSpLocks/>
            </p:cNvGrpSpPr>
            <p:nvPr/>
          </p:nvGrpSpPr>
          <p:grpSpPr bwMode="auto">
            <a:xfrm>
              <a:off x="3900" y="3265"/>
              <a:ext cx="594" cy="391"/>
              <a:chOff x="3900" y="3265"/>
              <a:chExt cx="594" cy="391"/>
            </a:xfrm>
          </p:grpSpPr>
          <p:sp>
            <p:nvSpPr>
              <p:cNvPr id="86" name="Rectangle 4"/>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477" dirty="0"/>
              </a:p>
            </p:txBody>
          </p:sp>
          <p:sp>
            <p:nvSpPr>
              <p:cNvPr id="87" name="Text Box 5"/>
              <p:cNvSpPr txBox="1">
                <a:spLocks noChangeArrowheads="1"/>
              </p:cNvSpPr>
              <p:nvPr/>
            </p:nvSpPr>
            <p:spPr bwMode="auto">
              <a:xfrm>
                <a:off x="4081" y="3363"/>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R</a:t>
                </a:r>
              </a:p>
            </p:txBody>
          </p:sp>
        </p:grpSp>
        <p:grpSp>
          <p:nvGrpSpPr>
            <p:cNvPr id="71" name="Group 70"/>
            <p:cNvGrpSpPr>
              <a:grpSpLocks/>
            </p:cNvGrpSpPr>
            <p:nvPr/>
          </p:nvGrpSpPr>
          <p:grpSpPr bwMode="auto">
            <a:xfrm>
              <a:off x="3151" y="3264"/>
              <a:ext cx="749" cy="197"/>
              <a:chOff x="3151" y="3264"/>
              <a:chExt cx="749" cy="197"/>
            </a:xfrm>
          </p:grpSpPr>
          <p:sp>
            <p:nvSpPr>
              <p:cNvPr id="84" name="Freeform 7"/>
              <p:cNvSpPr>
                <a:spLocks noChangeAspect="1"/>
              </p:cNvSpPr>
              <p:nvPr/>
            </p:nvSpPr>
            <p:spPr bwMode="auto">
              <a:xfrm>
                <a:off x="3151" y="3265"/>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85" name="Text Box 8"/>
              <p:cNvSpPr txBox="1">
                <a:spLocks noChangeArrowheads="1"/>
              </p:cNvSpPr>
              <p:nvPr/>
            </p:nvSpPr>
            <p:spPr bwMode="auto">
              <a:xfrm>
                <a:off x="3480" y="3264"/>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U</a:t>
                </a:r>
              </a:p>
            </p:txBody>
          </p:sp>
        </p:grpSp>
        <p:grpSp>
          <p:nvGrpSpPr>
            <p:cNvPr id="72" name="Group 9"/>
            <p:cNvGrpSpPr>
              <a:grpSpLocks/>
            </p:cNvGrpSpPr>
            <p:nvPr/>
          </p:nvGrpSpPr>
          <p:grpSpPr bwMode="auto">
            <a:xfrm>
              <a:off x="2419" y="3265"/>
              <a:ext cx="732" cy="391"/>
              <a:chOff x="2419" y="3265"/>
              <a:chExt cx="732" cy="391"/>
            </a:xfrm>
          </p:grpSpPr>
          <p:sp>
            <p:nvSpPr>
              <p:cNvPr id="82" name="Rectangle 10"/>
              <p:cNvSpPr>
                <a:spLocks noChangeAspect="1" noChangeArrowheads="1"/>
              </p:cNvSpPr>
              <p:nvPr/>
            </p:nvSpPr>
            <p:spPr bwMode="auto">
              <a:xfrm>
                <a:off x="2419" y="3265"/>
                <a:ext cx="732" cy="391"/>
              </a:xfrm>
              <a:prstGeom prst="rect">
                <a:avLst/>
              </a:prstGeom>
              <a:solidFill>
                <a:srgbClr val="F6F086"/>
              </a:solidFill>
              <a:ln w="19050">
                <a:solidFill>
                  <a:srgbClr val="333399"/>
                </a:solidFill>
                <a:miter lim="800000"/>
                <a:headEnd/>
                <a:tailEnd/>
              </a:ln>
            </p:spPr>
            <p:txBody>
              <a:bodyPr/>
              <a:lstStyle/>
              <a:p>
                <a:endParaRPr lang="en-GB" sz="1477" dirty="0"/>
              </a:p>
            </p:txBody>
          </p:sp>
          <p:sp>
            <p:nvSpPr>
              <p:cNvPr id="83" name="Text Box 11"/>
              <p:cNvSpPr txBox="1">
                <a:spLocks noChangeArrowheads="1"/>
              </p:cNvSpPr>
              <p:nvPr/>
            </p:nvSpPr>
            <p:spPr bwMode="auto">
              <a:xfrm>
                <a:off x="2749" y="3363"/>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P</a:t>
                </a:r>
              </a:p>
            </p:txBody>
          </p:sp>
        </p:grpSp>
        <p:grpSp>
          <p:nvGrpSpPr>
            <p:cNvPr id="73" name="Group 12"/>
            <p:cNvGrpSpPr>
              <a:grpSpLocks/>
            </p:cNvGrpSpPr>
            <p:nvPr/>
          </p:nvGrpSpPr>
          <p:grpSpPr bwMode="auto">
            <a:xfrm>
              <a:off x="1297" y="3265"/>
              <a:ext cx="1122" cy="391"/>
              <a:chOff x="1297" y="3265"/>
              <a:chExt cx="1122" cy="391"/>
            </a:xfrm>
          </p:grpSpPr>
          <p:sp>
            <p:nvSpPr>
              <p:cNvPr id="80" name="Rectangle 79"/>
              <p:cNvSpPr>
                <a:spLocks noChangeAspect="1" noChangeArrowheads="1"/>
              </p:cNvSpPr>
              <p:nvPr/>
            </p:nvSpPr>
            <p:spPr bwMode="auto">
              <a:xfrm>
                <a:off x="1297" y="3265"/>
                <a:ext cx="1122" cy="391"/>
              </a:xfrm>
              <a:prstGeom prst="rect">
                <a:avLst/>
              </a:prstGeom>
              <a:solidFill>
                <a:srgbClr val="AFD79F"/>
              </a:solidFill>
              <a:ln w="19050">
                <a:solidFill>
                  <a:srgbClr val="333399"/>
                </a:solidFill>
                <a:miter lim="800000"/>
                <a:headEnd/>
                <a:tailEnd/>
              </a:ln>
            </p:spPr>
            <p:txBody>
              <a:bodyPr/>
              <a:lstStyle/>
              <a:p>
                <a:endParaRPr lang="en-GB" sz="1477" dirty="0"/>
              </a:p>
            </p:txBody>
          </p:sp>
          <p:sp>
            <p:nvSpPr>
              <p:cNvPr id="81" name="Text Box 14"/>
              <p:cNvSpPr txBox="1">
                <a:spLocks noChangeArrowheads="1"/>
              </p:cNvSpPr>
              <p:nvPr/>
            </p:nvSpPr>
            <p:spPr bwMode="auto">
              <a:xfrm>
                <a:off x="1827" y="3363"/>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D</a:t>
                </a:r>
              </a:p>
            </p:txBody>
          </p:sp>
        </p:grpSp>
        <p:grpSp>
          <p:nvGrpSpPr>
            <p:cNvPr id="74" name="Group 15"/>
            <p:cNvGrpSpPr>
              <a:grpSpLocks/>
            </p:cNvGrpSpPr>
            <p:nvPr/>
          </p:nvGrpSpPr>
          <p:grpSpPr bwMode="auto">
            <a:xfrm>
              <a:off x="624" y="3265"/>
              <a:ext cx="673" cy="391"/>
              <a:chOff x="624" y="3265"/>
              <a:chExt cx="673" cy="391"/>
            </a:xfrm>
          </p:grpSpPr>
          <p:sp>
            <p:nvSpPr>
              <p:cNvPr id="78" name="Rectangle 16"/>
              <p:cNvSpPr>
                <a:spLocks noChangeAspect="1" noChangeArrowheads="1"/>
              </p:cNvSpPr>
              <p:nvPr/>
            </p:nvSpPr>
            <p:spPr bwMode="auto">
              <a:xfrm>
                <a:off x="624" y="3265"/>
                <a:ext cx="673" cy="391"/>
              </a:xfrm>
              <a:prstGeom prst="rect">
                <a:avLst/>
              </a:prstGeom>
              <a:solidFill>
                <a:srgbClr val="A4CDDD"/>
              </a:solidFill>
              <a:ln w="19050">
                <a:solidFill>
                  <a:srgbClr val="333399"/>
                </a:solidFill>
                <a:miter lim="800000"/>
                <a:headEnd/>
                <a:tailEnd/>
              </a:ln>
            </p:spPr>
            <p:txBody>
              <a:bodyPr/>
              <a:lstStyle/>
              <a:p>
                <a:endParaRPr lang="en-GB" sz="1477" dirty="0"/>
              </a:p>
            </p:txBody>
          </p:sp>
          <p:sp>
            <p:nvSpPr>
              <p:cNvPr id="79" name="Text Box 17"/>
              <p:cNvSpPr txBox="1">
                <a:spLocks noChangeArrowheads="1"/>
              </p:cNvSpPr>
              <p:nvPr/>
            </p:nvSpPr>
            <p:spPr bwMode="auto">
              <a:xfrm>
                <a:off x="899" y="3363"/>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C</a:t>
                </a:r>
              </a:p>
            </p:txBody>
          </p:sp>
        </p:grpSp>
        <p:grpSp>
          <p:nvGrpSpPr>
            <p:cNvPr id="75" name="Group 18"/>
            <p:cNvGrpSpPr>
              <a:grpSpLocks/>
            </p:cNvGrpSpPr>
            <p:nvPr/>
          </p:nvGrpSpPr>
          <p:grpSpPr bwMode="auto">
            <a:xfrm>
              <a:off x="3151" y="3461"/>
              <a:ext cx="749" cy="196"/>
              <a:chOff x="3151" y="3461"/>
              <a:chExt cx="749" cy="196"/>
            </a:xfrm>
          </p:grpSpPr>
          <p:sp>
            <p:nvSpPr>
              <p:cNvPr id="76" name="Freeform 19"/>
              <p:cNvSpPr>
                <a:spLocks noChangeAspect="1"/>
              </p:cNvSpPr>
              <p:nvPr/>
            </p:nvSpPr>
            <p:spPr bwMode="auto">
              <a:xfrm>
                <a:off x="3151" y="3461"/>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77" name="Text Box 20"/>
              <p:cNvSpPr txBox="1">
                <a:spLocks noChangeArrowheads="1"/>
              </p:cNvSpPr>
              <p:nvPr/>
            </p:nvSpPr>
            <p:spPr bwMode="auto">
              <a:xfrm>
                <a:off x="3482" y="3469"/>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S</a:t>
                </a:r>
              </a:p>
            </p:txBody>
          </p:sp>
        </p:grpSp>
      </p:grpSp>
      <p:grpSp>
        <p:nvGrpSpPr>
          <p:cNvPr id="88" name="Group 87"/>
          <p:cNvGrpSpPr>
            <a:grpSpLocks/>
          </p:cNvGrpSpPr>
          <p:nvPr/>
        </p:nvGrpSpPr>
        <p:grpSpPr bwMode="auto">
          <a:xfrm>
            <a:off x="2764975" y="5883906"/>
            <a:ext cx="6834511" cy="405010"/>
            <a:chOff x="612" y="3678"/>
            <a:chExt cx="3810" cy="296"/>
          </a:xfrm>
        </p:grpSpPr>
        <p:sp>
          <p:nvSpPr>
            <p:cNvPr id="89" name="AutoShape 23"/>
            <p:cNvSpPr>
              <a:spLocks noChangeArrowheads="1"/>
            </p:cNvSpPr>
            <p:nvPr/>
          </p:nvSpPr>
          <p:spPr bwMode="auto">
            <a:xfrm>
              <a:off x="612" y="3678"/>
              <a:ext cx="3810" cy="296"/>
            </a:xfrm>
            <a:prstGeom prst="homePlate">
              <a:avLst>
                <a:gd name="adj" fmla="val 20023"/>
              </a:avLst>
            </a:prstGeom>
            <a:gradFill rotWithShape="1">
              <a:gsLst>
                <a:gs pos="0">
                  <a:srgbClr val="6699FF">
                    <a:alpha val="20000"/>
                  </a:srgbClr>
                </a:gs>
                <a:gs pos="100000">
                  <a:srgbClr val="6699FF">
                    <a:gamma/>
                    <a:shade val="78824"/>
                    <a:invGamma/>
                  </a:srgbClr>
                </a:gs>
              </a:gsLst>
              <a:lin ang="0" scaled="1"/>
            </a:gradFill>
            <a:ln>
              <a:noFill/>
            </a:ln>
            <a:effectLst/>
            <a:extLs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nchor="ctr"/>
            <a:lstStyle/>
            <a:p>
              <a:pPr defTabSz="805982"/>
              <a:endParaRPr lang="en-US" sz="923" dirty="0">
                <a:solidFill>
                  <a:srgbClr val="333399"/>
                </a:solidFill>
              </a:endParaRPr>
            </a:p>
          </p:txBody>
        </p:sp>
        <p:grpSp>
          <p:nvGrpSpPr>
            <p:cNvPr id="90" name="Group 89"/>
            <p:cNvGrpSpPr>
              <a:grpSpLocks/>
            </p:cNvGrpSpPr>
            <p:nvPr/>
          </p:nvGrpSpPr>
          <p:grpSpPr bwMode="auto">
            <a:xfrm>
              <a:off x="809" y="3702"/>
              <a:ext cx="3574" cy="128"/>
              <a:chOff x="809" y="3702"/>
              <a:chExt cx="3574" cy="128"/>
            </a:xfrm>
          </p:grpSpPr>
          <p:sp>
            <p:nvSpPr>
              <p:cNvPr id="92" name="Text Box 25"/>
              <p:cNvSpPr txBox="1">
                <a:spLocks noChangeAspect="1" noChangeArrowheads="1"/>
              </p:cNvSpPr>
              <p:nvPr/>
            </p:nvSpPr>
            <p:spPr bwMode="auto">
              <a:xfrm>
                <a:off x="809" y="3702"/>
                <a:ext cx="264"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Concept</a:t>
                </a:r>
              </a:p>
            </p:txBody>
          </p:sp>
          <p:sp>
            <p:nvSpPr>
              <p:cNvPr id="93" name="Text Box 26"/>
              <p:cNvSpPr txBox="1">
                <a:spLocks noChangeAspect="1" noChangeArrowheads="1"/>
              </p:cNvSpPr>
              <p:nvPr/>
            </p:nvSpPr>
            <p:spPr bwMode="auto">
              <a:xfrm>
                <a:off x="1681" y="3702"/>
                <a:ext cx="407"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Development</a:t>
                </a:r>
              </a:p>
            </p:txBody>
          </p:sp>
          <p:sp>
            <p:nvSpPr>
              <p:cNvPr id="94" name="Text Box 27"/>
              <p:cNvSpPr txBox="1">
                <a:spLocks noChangeAspect="1" noChangeArrowheads="1"/>
              </p:cNvSpPr>
              <p:nvPr/>
            </p:nvSpPr>
            <p:spPr bwMode="auto">
              <a:xfrm>
                <a:off x="2464" y="3702"/>
                <a:ext cx="334"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Production</a:t>
                </a:r>
              </a:p>
            </p:txBody>
          </p:sp>
          <p:sp>
            <p:nvSpPr>
              <p:cNvPr id="95" name="Text Box 28"/>
              <p:cNvSpPr txBox="1">
                <a:spLocks noChangeAspect="1" noChangeArrowheads="1"/>
              </p:cNvSpPr>
              <p:nvPr/>
            </p:nvSpPr>
            <p:spPr bwMode="auto">
              <a:xfrm>
                <a:off x="3234" y="3702"/>
                <a:ext cx="617"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Utilisation &amp; Support</a:t>
                </a:r>
              </a:p>
            </p:txBody>
          </p:sp>
          <p:sp>
            <p:nvSpPr>
              <p:cNvPr id="96" name="Text Box 29"/>
              <p:cNvSpPr txBox="1">
                <a:spLocks noChangeAspect="1" noChangeArrowheads="1"/>
              </p:cNvSpPr>
              <p:nvPr/>
            </p:nvSpPr>
            <p:spPr bwMode="auto">
              <a:xfrm>
                <a:off x="4003" y="3702"/>
                <a:ext cx="380" cy="12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spcBef>
                    <a:spcPct val="20000"/>
                  </a:spcBef>
                  <a:buFont typeface="Arial" charset="0"/>
                  <a:buNone/>
                </a:pPr>
                <a:r>
                  <a:rPr lang="en-GB" sz="923" dirty="0">
                    <a:solidFill>
                      <a:srgbClr val="333399"/>
                    </a:solidFill>
                  </a:rPr>
                  <a:t>Retirement  </a:t>
                </a:r>
              </a:p>
            </p:txBody>
          </p:sp>
        </p:grpSp>
        <p:sp>
          <p:nvSpPr>
            <p:cNvPr id="91" name="Text Box 30"/>
            <p:cNvSpPr txBox="1">
              <a:spLocks noChangeArrowheads="1"/>
            </p:cNvSpPr>
            <p:nvPr/>
          </p:nvSpPr>
          <p:spPr bwMode="auto">
            <a:xfrm>
              <a:off x="1907" y="3793"/>
              <a:ext cx="1225" cy="170"/>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ctr" eaLnBrk="1" hangingPunct="1"/>
              <a:r>
                <a:rPr lang="en-GB" sz="1292" b="1" dirty="0">
                  <a:solidFill>
                    <a:srgbClr val="333399"/>
                  </a:solidFill>
                </a:rPr>
                <a:t>ISO 15288 Lifecycle Phases</a:t>
              </a:r>
            </a:p>
          </p:txBody>
        </p:sp>
      </p:grpSp>
      <p:pic>
        <p:nvPicPr>
          <p:cNvPr id="2" name="Picture 1">
            <a:extLst>
              <a:ext uri="{FF2B5EF4-FFF2-40B4-BE49-F238E27FC236}">
                <a16:creationId xmlns:a16="http://schemas.microsoft.com/office/drawing/2014/main" id="{571A08A5-2111-9B4D-A5FF-86DC63A9220C}"/>
              </a:ext>
            </a:extLst>
          </p:cNvPr>
          <p:cNvPicPr>
            <a:picLocks noChangeAspect="1"/>
          </p:cNvPicPr>
          <p:nvPr/>
        </p:nvPicPr>
        <p:blipFill>
          <a:blip r:embed="rId4"/>
          <a:stretch>
            <a:fillRect/>
          </a:stretch>
        </p:blipFill>
        <p:spPr>
          <a:xfrm>
            <a:off x="1700816" y="1274065"/>
            <a:ext cx="4021195" cy="3429000"/>
          </a:xfrm>
          <a:prstGeom prst="rect">
            <a:avLst/>
          </a:prstGeom>
        </p:spPr>
      </p:pic>
    </p:spTree>
    <p:extLst>
      <p:ext uri="{BB962C8B-B14F-4D97-AF65-F5344CB8AC3E}">
        <p14:creationId xmlns:p14="http://schemas.microsoft.com/office/powerpoint/2010/main" val="64506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9">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9">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88"/>
                                        </p:tgtEl>
                                        <p:attrNameLst>
                                          <p:attrName>style.visibility</p:attrName>
                                        </p:attrNameLst>
                                      </p:cBhvr>
                                      <p:to>
                                        <p:strVal val="visible"/>
                                      </p:to>
                                    </p:set>
                                    <p:animEffect transition="in" filter="wipe(left)">
                                      <p:cBhvr>
                                        <p:cTn id="27" dur="500"/>
                                        <p:tgtEl>
                                          <p:spTgt spid="88"/>
                                        </p:tgtEl>
                                      </p:cBhvr>
                                    </p:animEffect>
                                  </p:childTnLst>
                                </p:cTn>
                              </p:par>
                              <p:par>
                                <p:cTn id="28" presetID="22" presetClass="entr" presetSubtype="8" fill="hold" nodeType="withEffect">
                                  <p:stCondLst>
                                    <p:cond delay="0"/>
                                  </p:stCondLst>
                                  <p:childTnLst>
                                    <p:set>
                                      <p:cBhvr>
                                        <p:cTn id="29" dur="1" fill="hold">
                                          <p:stCondLst>
                                            <p:cond delay="0"/>
                                          </p:stCondLst>
                                        </p:cTn>
                                        <p:tgtEl>
                                          <p:spTgt spid="69"/>
                                        </p:tgtEl>
                                        <p:attrNameLst>
                                          <p:attrName>style.visibility</p:attrName>
                                        </p:attrNameLst>
                                      </p:cBhvr>
                                      <p:to>
                                        <p:strVal val="visible"/>
                                      </p:to>
                                    </p:set>
                                    <p:animEffect transition="in" filter="wipe(left)">
                                      <p:cBhvr>
                                        <p:cTn id="30" dur="500"/>
                                        <p:tgtEl>
                                          <p:spTgt spid="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4">
            <a:extLst>
              <a:ext uri="{FF2B5EF4-FFF2-40B4-BE49-F238E27FC236}">
                <a16:creationId xmlns:a16="http://schemas.microsoft.com/office/drawing/2014/main" id="{ECAA2D05-B054-054A-8468-68A4CE58A8E4}"/>
              </a:ext>
            </a:extLst>
          </p:cNvPr>
          <p:cNvSpPr>
            <a:spLocks noGrp="1" noChangeArrowheads="1"/>
          </p:cNvSpPr>
          <p:nvPr>
            <p:ph type="title"/>
          </p:nvPr>
        </p:nvSpPr>
        <p:spPr>
          <a:xfrm>
            <a:off x="440735" y="-389450"/>
            <a:ext cx="10058400" cy="1450757"/>
          </a:xfrm>
        </p:spPr>
        <p:txBody>
          <a:bodyPr/>
          <a:lstStyle/>
          <a:p>
            <a:r>
              <a:rPr lang="en-GB" altLang="en-US" dirty="0"/>
              <a:t>In BAE Systems</a:t>
            </a:r>
            <a:endParaRPr lang="en-US" altLang="en-US" dirty="0"/>
          </a:p>
        </p:txBody>
      </p:sp>
      <p:grpSp>
        <p:nvGrpSpPr>
          <p:cNvPr id="3" name="Group 2">
            <a:extLst>
              <a:ext uri="{FF2B5EF4-FFF2-40B4-BE49-F238E27FC236}">
                <a16:creationId xmlns:a16="http://schemas.microsoft.com/office/drawing/2014/main" id="{C8B2A800-78E4-2649-BF44-48A8DB0A01D6}"/>
              </a:ext>
            </a:extLst>
          </p:cNvPr>
          <p:cNvGrpSpPr/>
          <p:nvPr/>
        </p:nvGrpSpPr>
        <p:grpSpPr>
          <a:xfrm>
            <a:off x="1725614" y="2247170"/>
            <a:ext cx="8758237" cy="3895725"/>
            <a:chOff x="201613" y="798513"/>
            <a:chExt cx="8758237" cy="3895725"/>
          </a:xfrm>
        </p:grpSpPr>
        <p:grpSp>
          <p:nvGrpSpPr>
            <p:cNvPr id="2" name="Group 5">
              <a:extLst>
                <a:ext uri="{FF2B5EF4-FFF2-40B4-BE49-F238E27FC236}">
                  <a16:creationId xmlns:a16="http://schemas.microsoft.com/office/drawing/2014/main" id="{133DBB96-69B2-8B4E-A263-5C1AAA0AAAFE}"/>
                </a:ext>
              </a:extLst>
            </p:cNvPr>
            <p:cNvGrpSpPr>
              <a:grpSpLocks/>
            </p:cNvGrpSpPr>
            <p:nvPr/>
          </p:nvGrpSpPr>
          <p:grpSpPr bwMode="auto">
            <a:xfrm>
              <a:off x="201613" y="798513"/>
              <a:ext cx="8758237" cy="3895725"/>
              <a:chOff x="118" y="1247"/>
              <a:chExt cx="5517" cy="2454"/>
            </a:xfrm>
          </p:grpSpPr>
          <p:sp>
            <p:nvSpPr>
              <p:cNvPr id="43020" name="Rectangle 6">
                <a:extLst>
                  <a:ext uri="{FF2B5EF4-FFF2-40B4-BE49-F238E27FC236}">
                    <a16:creationId xmlns:a16="http://schemas.microsoft.com/office/drawing/2014/main" id="{156FDEA8-6E85-BC40-9A0D-C7327A0365F1}"/>
                  </a:ext>
                </a:extLst>
              </p:cNvPr>
              <p:cNvSpPr>
                <a:spLocks noChangeArrowheads="1"/>
              </p:cNvSpPr>
              <p:nvPr/>
            </p:nvSpPr>
            <p:spPr bwMode="auto">
              <a:xfrm>
                <a:off x="2924" y="1248"/>
                <a:ext cx="2711" cy="2452"/>
              </a:xfrm>
              <a:prstGeom prst="rect">
                <a:avLst/>
              </a:prstGeom>
              <a:solidFill>
                <a:srgbClr val="3C577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buFont typeface="ZapfDingbats BT"/>
                  <a:buNone/>
                </a:pPr>
                <a:endParaRPr lang="en-US" altLang="en-US" dirty="0"/>
              </a:p>
            </p:txBody>
          </p:sp>
          <p:sp>
            <p:nvSpPr>
              <p:cNvPr id="43021" name="Rectangle 7">
                <a:extLst>
                  <a:ext uri="{FF2B5EF4-FFF2-40B4-BE49-F238E27FC236}">
                    <a16:creationId xmlns:a16="http://schemas.microsoft.com/office/drawing/2014/main" id="{AC204D75-3674-D843-A757-E1DCE4F7C35B}"/>
                  </a:ext>
                </a:extLst>
              </p:cNvPr>
              <p:cNvSpPr>
                <a:spLocks noChangeArrowheads="1"/>
              </p:cNvSpPr>
              <p:nvPr/>
            </p:nvSpPr>
            <p:spPr bwMode="auto">
              <a:xfrm>
                <a:off x="1449" y="1248"/>
                <a:ext cx="1496" cy="2453"/>
              </a:xfrm>
              <a:prstGeom prst="rect">
                <a:avLst/>
              </a:prstGeom>
              <a:gradFill rotWithShape="1">
                <a:gsLst>
                  <a:gs pos="0">
                    <a:srgbClr val="0082D1"/>
                  </a:gs>
                  <a:gs pos="100000">
                    <a:srgbClr val="3C5772"/>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buFont typeface="ZapfDingbats BT"/>
                  <a:buNone/>
                </a:pPr>
                <a:endParaRPr lang="en-US" altLang="en-US" dirty="0"/>
              </a:p>
            </p:txBody>
          </p:sp>
          <p:sp>
            <p:nvSpPr>
              <p:cNvPr id="43022" name="Rectangle 8">
                <a:extLst>
                  <a:ext uri="{FF2B5EF4-FFF2-40B4-BE49-F238E27FC236}">
                    <a16:creationId xmlns:a16="http://schemas.microsoft.com/office/drawing/2014/main" id="{82752D3F-691C-BE44-9096-844054449FDA}"/>
                  </a:ext>
                </a:extLst>
              </p:cNvPr>
              <p:cNvSpPr>
                <a:spLocks noChangeArrowheads="1"/>
              </p:cNvSpPr>
              <p:nvPr/>
            </p:nvSpPr>
            <p:spPr bwMode="auto">
              <a:xfrm>
                <a:off x="118" y="1247"/>
                <a:ext cx="1346" cy="2453"/>
              </a:xfrm>
              <a:prstGeom prst="rect">
                <a:avLst/>
              </a:prstGeom>
              <a:solidFill>
                <a:srgbClr val="0082D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65306" tIns="32653" rIns="65306" bIns="32653" anchor="ct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endParaRPr lang="en-US" altLang="en-US" sz="1000" dirty="0">
                  <a:cs typeface="Arial" panose="020B0604020202020204" pitchFamily="34" charset="0"/>
                </a:endParaRPr>
              </a:p>
            </p:txBody>
          </p:sp>
          <p:sp>
            <p:nvSpPr>
              <p:cNvPr id="43023" name="Text Box 9">
                <a:extLst>
                  <a:ext uri="{FF2B5EF4-FFF2-40B4-BE49-F238E27FC236}">
                    <a16:creationId xmlns:a16="http://schemas.microsoft.com/office/drawing/2014/main" id="{8F43093B-EDB6-8446-8903-6031CC70C375}"/>
                  </a:ext>
                </a:extLst>
              </p:cNvPr>
              <p:cNvSpPr txBox="1">
                <a:spLocks noChangeArrowheads="1"/>
              </p:cNvSpPr>
              <p:nvPr/>
            </p:nvSpPr>
            <p:spPr bwMode="auto">
              <a:xfrm>
                <a:off x="384" y="1613"/>
                <a:ext cx="156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b="1" dirty="0">
                    <a:solidFill>
                      <a:schemeClr val="bg1"/>
                    </a:solidFill>
                    <a:cs typeface="Arial" panose="020B0604020202020204" pitchFamily="34" charset="0"/>
                  </a:rPr>
                  <a:t>Business Winning Phases</a:t>
                </a:r>
              </a:p>
            </p:txBody>
          </p:sp>
          <p:sp>
            <p:nvSpPr>
              <p:cNvPr id="43024" name="Text Box 10">
                <a:extLst>
                  <a:ext uri="{FF2B5EF4-FFF2-40B4-BE49-F238E27FC236}">
                    <a16:creationId xmlns:a16="http://schemas.microsoft.com/office/drawing/2014/main" id="{46FB24CA-64B0-7245-9021-5367339B867C}"/>
                  </a:ext>
                </a:extLst>
              </p:cNvPr>
              <p:cNvSpPr txBox="1">
                <a:spLocks noChangeArrowheads="1"/>
              </p:cNvSpPr>
              <p:nvPr/>
            </p:nvSpPr>
            <p:spPr bwMode="auto">
              <a:xfrm>
                <a:off x="2707" y="1609"/>
                <a:ext cx="2452"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b="1" dirty="0">
                    <a:solidFill>
                      <a:schemeClr val="bg1"/>
                    </a:solidFill>
                    <a:cs typeface="Arial" panose="020B0604020202020204" pitchFamily="34" charset="0"/>
                  </a:rPr>
                  <a:t>Contract Execution Phases</a:t>
                </a:r>
              </a:p>
            </p:txBody>
          </p:sp>
          <p:grpSp>
            <p:nvGrpSpPr>
              <p:cNvPr id="43025" name="Group 11">
                <a:extLst>
                  <a:ext uri="{FF2B5EF4-FFF2-40B4-BE49-F238E27FC236}">
                    <a16:creationId xmlns:a16="http://schemas.microsoft.com/office/drawing/2014/main" id="{3C2EB002-CD7C-7D4F-B0A7-D82FF445EAB7}"/>
                  </a:ext>
                </a:extLst>
              </p:cNvPr>
              <p:cNvGrpSpPr>
                <a:grpSpLocks/>
              </p:cNvGrpSpPr>
              <p:nvPr/>
            </p:nvGrpSpPr>
            <p:grpSpPr bwMode="auto">
              <a:xfrm>
                <a:off x="204" y="1935"/>
                <a:ext cx="5346" cy="809"/>
                <a:chOff x="204" y="1935"/>
                <a:chExt cx="5346" cy="809"/>
              </a:xfrm>
            </p:grpSpPr>
            <p:sp>
              <p:nvSpPr>
                <p:cNvPr id="43026" name="Text Box 12">
                  <a:extLst>
                    <a:ext uri="{FF2B5EF4-FFF2-40B4-BE49-F238E27FC236}">
                      <a16:creationId xmlns:a16="http://schemas.microsoft.com/office/drawing/2014/main" id="{81F157ED-383C-D944-8658-A50041F0A0C4}"/>
                    </a:ext>
                  </a:extLst>
                </p:cNvPr>
                <p:cNvSpPr txBox="1">
                  <a:spLocks noChangeArrowheads="1"/>
                </p:cNvSpPr>
                <p:nvPr/>
              </p:nvSpPr>
              <p:spPr bwMode="auto">
                <a:xfrm rot="16200000" flipH="1">
                  <a:off x="6" y="2134"/>
                  <a:ext cx="609" cy="213"/>
                </a:xfrm>
                <a:prstGeom prst="rect">
                  <a:avLst/>
                </a:prstGeom>
                <a:solidFill>
                  <a:srgbClr val="ADAA85"/>
                </a:solidFill>
                <a:ln w="9525">
                  <a:solidFill>
                    <a:schemeClr val="tx1"/>
                  </a:solidFill>
                  <a:miter lim="800000"/>
                  <a:headEnd/>
                  <a:tailEnd/>
                </a:ln>
              </p:spPr>
              <p:txBody>
                <a:bodyPr lIns="91429" tIns="45715" rIns="91429" bIns="4571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endParaRPr lang="en-GB" altLang="en-US" sz="1000" dirty="0">
                    <a:solidFill>
                      <a:schemeClr val="bg1"/>
                    </a:solidFill>
                    <a:cs typeface="Arial" panose="020B0604020202020204" pitchFamily="34" charset="0"/>
                  </a:endParaRPr>
                </a:p>
                <a:p>
                  <a:pPr algn="ctr" eaLnBrk="1" hangingPunct="1"/>
                  <a:r>
                    <a:rPr lang="en-GB" altLang="en-US" sz="1000" dirty="0">
                      <a:cs typeface="Arial" panose="020B0604020202020204" pitchFamily="34" charset="0"/>
                    </a:rPr>
                    <a:t>Opportunity Development</a:t>
                  </a:r>
                </a:p>
                <a:p>
                  <a:pPr algn="ctr" eaLnBrk="1" hangingPunct="1"/>
                  <a:endParaRPr lang="en-GB" altLang="en-US" sz="1000" dirty="0">
                    <a:solidFill>
                      <a:schemeClr val="bg1"/>
                    </a:solidFill>
                    <a:cs typeface="Arial" panose="020B0604020202020204" pitchFamily="34" charset="0"/>
                  </a:endParaRPr>
                </a:p>
              </p:txBody>
            </p:sp>
            <p:sp>
              <p:nvSpPr>
                <p:cNvPr id="43027" name="Rectangle 13">
                  <a:extLst>
                    <a:ext uri="{FF2B5EF4-FFF2-40B4-BE49-F238E27FC236}">
                      <a16:creationId xmlns:a16="http://schemas.microsoft.com/office/drawing/2014/main" id="{E0853C44-A1A3-7C46-A7ED-3589E8B03558}"/>
                    </a:ext>
                  </a:extLst>
                </p:cNvPr>
                <p:cNvSpPr>
                  <a:spLocks noChangeArrowheads="1"/>
                </p:cNvSpPr>
                <p:nvPr/>
              </p:nvSpPr>
              <p:spPr bwMode="auto">
                <a:xfrm>
                  <a:off x="2614" y="1936"/>
                  <a:ext cx="4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Detailed </a:t>
                  </a:r>
                </a:p>
                <a:p>
                  <a:pPr algn="ctr"/>
                  <a:r>
                    <a:rPr lang="en-GB" altLang="en-US" sz="1000" dirty="0">
                      <a:solidFill>
                        <a:srgbClr val="000000"/>
                      </a:solidFill>
                      <a:cs typeface="Arial" panose="020B0604020202020204" pitchFamily="34" charset="0"/>
                    </a:rPr>
                    <a:t>System </a:t>
                  </a:r>
                </a:p>
                <a:p>
                  <a:pPr algn="ctr"/>
                  <a:r>
                    <a:rPr lang="en-GB" altLang="en-US" sz="1000" dirty="0">
                      <a:solidFill>
                        <a:srgbClr val="000000"/>
                      </a:solidFill>
                      <a:cs typeface="Arial" panose="020B0604020202020204" pitchFamily="34" charset="0"/>
                    </a:rPr>
                    <a:t>Design</a:t>
                  </a:r>
                </a:p>
              </p:txBody>
            </p:sp>
            <p:sp>
              <p:nvSpPr>
                <p:cNvPr id="43028" name="Rectangle 14">
                  <a:extLst>
                    <a:ext uri="{FF2B5EF4-FFF2-40B4-BE49-F238E27FC236}">
                      <a16:creationId xmlns:a16="http://schemas.microsoft.com/office/drawing/2014/main" id="{9B82C6CA-97F3-2C45-9D16-1A4931F81EFC}"/>
                    </a:ext>
                  </a:extLst>
                </p:cNvPr>
                <p:cNvSpPr>
                  <a:spLocks noChangeArrowheads="1"/>
                </p:cNvSpPr>
                <p:nvPr/>
              </p:nvSpPr>
              <p:spPr bwMode="auto">
                <a:xfrm>
                  <a:off x="3059" y="1936"/>
                  <a:ext cx="532"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Development</a:t>
                  </a:r>
                </a:p>
                <a:p>
                  <a:pPr algn="ctr"/>
                  <a:r>
                    <a:rPr lang="en-GB" altLang="en-US" sz="1000" dirty="0">
                      <a:solidFill>
                        <a:srgbClr val="000000"/>
                      </a:solidFill>
                      <a:cs typeface="Arial" panose="020B0604020202020204" pitchFamily="34" charset="0"/>
                    </a:rPr>
                    <a:t>&amp;</a:t>
                  </a:r>
                  <a:r>
                    <a:rPr lang="en-GB" altLang="en-US" sz="1000" dirty="0">
                      <a:solidFill>
                        <a:schemeClr val="bg1"/>
                      </a:solidFill>
                      <a:cs typeface="Arial" panose="020B0604020202020204" pitchFamily="34" charset="0"/>
                    </a:rPr>
                    <a:t> </a:t>
                  </a:r>
                  <a:r>
                    <a:rPr lang="en-GB" altLang="en-US" sz="1000" dirty="0">
                      <a:solidFill>
                        <a:srgbClr val="000000"/>
                      </a:solidFill>
                      <a:cs typeface="Arial" panose="020B0604020202020204" pitchFamily="34" charset="0"/>
                    </a:rPr>
                    <a:t>Integration</a:t>
                  </a:r>
                </a:p>
              </p:txBody>
            </p:sp>
            <p:sp>
              <p:nvSpPr>
                <p:cNvPr id="43029" name="Rectangle 15">
                  <a:extLst>
                    <a:ext uri="{FF2B5EF4-FFF2-40B4-BE49-F238E27FC236}">
                      <a16:creationId xmlns:a16="http://schemas.microsoft.com/office/drawing/2014/main" id="{25346563-147F-0249-9441-D86ACB3A18B6}"/>
                    </a:ext>
                  </a:extLst>
                </p:cNvPr>
                <p:cNvSpPr>
                  <a:spLocks noChangeArrowheads="1"/>
                </p:cNvSpPr>
                <p:nvPr/>
              </p:nvSpPr>
              <p:spPr bwMode="auto">
                <a:xfrm>
                  <a:off x="3982" y="1936"/>
                  <a:ext cx="6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Production, </a:t>
                  </a:r>
                </a:p>
                <a:p>
                  <a:pPr algn="ctr"/>
                  <a:r>
                    <a:rPr lang="en-GB" altLang="en-US" sz="1000" dirty="0">
                      <a:solidFill>
                        <a:srgbClr val="000000"/>
                      </a:solidFill>
                      <a:cs typeface="Arial" panose="020B0604020202020204" pitchFamily="34" charset="0"/>
                    </a:rPr>
                    <a:t>Delivery &amp;</a:t>
                  </a:r>
                </a:p>
                <a:p>
                  <a:pPr algn="ctr"/>
                  <a:r>
                    <a:rPr lang="en-GB" altLang="en-US" sz="1000" dirty="0">
                      <a:solidFill>
                        <a:srgbClr val="000000"/>
                      </a:solidFill>
                      <a:cs typeface="Arial" panose="020B0604020202020204" pitchFamily="34" charset="0"/>
                    </a:rPr>
                    <a:t> Acceptance</a:t>
                  </a:r>
                </a:p>
              </p:txBody>
            </p:sp>
            <p:sp>
              <p:nvSpPr>
                <p:cNvPr id="43030" name="Rectangle 16">
                  <a:extLst>
                    <a:ext uri="{FF2B5EF4-FFF2-40B4-BE49-F238E27FC236}">
                      <a16:creationId xmlns:a16="http://schemas.microsoft.com/office/drawing/2014/main" id="{0188C826-CCA9-314A-A231-EA8B4A04DA0A}"/>
                    </a:ext>
                  </a:extLst>
                </p:cNvPr>
                <p:cNvSpPr>
                  <a:spLocks noChangeArrowheads="1"/>
                </p:cNvSpPr>
                <p:nvPr/>
              </p:nvSpPr>
              <p:spPr bwMode="auto">
                <a:xfrm>
                  <a:off x="4622" y="1936"/>
                  <a:ext cx="669"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endParaRPr lang="en-GB" altLang="en-US" sz="1000" dirty="0">
                    <a:solidFill>
                      <a:schemeClr val="bg1"/>
                    </a:solidFill>
                    <a:cs typeface="Arial" panose="020B0604020202020204" pitchFamily="34" charset="0"/>
                  </a:endParaRPr>
                </a:p>
                <a:p>
                  <a:pPr algn="ctr"/>
                  <a:r>
                    <a:rPr lang="en-GB" altLang="en-US" sz="1000" dirty="0">
                      <a:solidFill>
                        <a:srgbClr val="000000"/>
                      </a:solidFill>
                      <a:cs typeface="Arial" panose="020B0604020202020204" pitchFamily="34" charset="0"/>
                    </a:rPr>
                    <a:t>Support</a:t>
                  </a:r>
                </a:p>
                <a:p>
                  <a:pPr algn="ctr"/>
                  <a:r>
                    <a:rPr lang="en-GB" altLang="en-US" sz="1000" dirty="0">
                      <a:solidFill>
                        <a:srgbClr val="000000"/>
                      </a:solidFill>
                      <a:cs typeface="Arial" panose="020B0604020202020204" pitchFamily="34" charset="0"/>
                    </a:rPr>
                    <a:t> &amp; Servicing</a:t>
                  </a:r>
                </a:p>
              </p:txBody>
            </p:sp>
            <p:sp>
              <p:nvSpPr>
                <p:cNvPr id="43031" name="Rectangle 17">
                  <a:extLst>
                    <a:ext uri="{FF2B5EF4-FFF2-40B4-BE49-F238E27FC236}">
                      <a16:creationId xmlns:a16="http://schemas.microsoft.com/office/drawing/2014/main" id="{C96307BA-9B4D-9B40-B8BC-B06E024C445C}"/>
                    </a:ext>
                  </a:extLst>
                </p:cNvPr>
                <p:cNvSpPr>
                  <a:spLocks noChangeArrowheads="1"/>
                </p:cNvSpPr>
                <p:nvPr/>
              </p:nvSpPr>
              <p:spPr bwMode="auto">
                <a:xfrm>
                  <a:off x="759" y="1936"/>
                  <a:ext cx="546"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Bid/No Bid</a:t>
                  </a:r>
                </a:p>
              </p:txBody>
            </p:sp>
            <p:sp>
              <p:nvSpPr>
                <p:cNvPr id="43032" name="Rectangle 18">
                  <a:extLst>
                    <a:ext uri="{FF2B5EF4-FFF2-40B4-BE49-F238E27FC236}">
                      <a16:creationId xmlns:a16="http://schemas.microsoft.com/office/drawing/2014/main" id="{5C8C8DA2-2DB6-F542-A4B9-4696C42C77D2}"/>
                    </a:ext>
                  </a:extLst>
                </p:cNvPr>
                <p:cNvSpPr>
                  <a:spLocks noChangeArrowheads="1"/>
                </p:cNvSpPr>
                <p:nvPr/>
              </p:nvSpPr>
              <p:spPr bwMode="auto">
                <a:xfrm rot="-5400000">
                  <a:off x="288" y="2065"/>
                  <a:ext cx="612" cy="35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Opportunity Qualification</a:t>
                  </a:r>
                </a:p>
              </p:txBody>
            </p:sp>
            <p:sp>
              <p:nvSpPr>
                <p:cNvPr id="43033" name="Rectangle 19">
                  <a:extLst>
                    <a:ext uri="{FF2B5EF4-FFF2-40B4-BE49-F238E27FC236}">
                      <a16:creationId xmlns:a16="http://schemas.microsoft.com/office/drawing/2014/main" id="{6E11E994-DBE0-AB4C-94E3-D2A1D99AC4E6}"/>
                    </a:ext>
                  </a:extLst>
                </p:cNvPr>
                <p:cNvSpPr>
                  <a:spLocks noChangeArrowheads="1"/>
                </p:cNvSpPr>
                <p:nvPr/>
              </p:nvSpPr>
              <p:spPr bwMode="auto">
                <a:xfrm rot="-5400000">
                  <a:off x="1144" y="2097"/>
                  <a:ext cx="610" cy="290"/>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Bid Approval</a:t>
                  </a:r>
                </a:p>
              </p:txBody>
            </p:sp>
            <p:sp>
              <p:nvSpPr>
                <p:cNvPr id="43034" name="Rectangle 20">
                  <a:extLst>
                    <a:ext uri="{FF2B5EF4-FFF2-40B4-BE49-F238E27FC236}">
                      <a16:creationId xmlns:a16="http://schemas.microsoft.com/office/drawing/2014/main" id="{4E286348-DD3E-B247-947E-00C1376FE6B3}"/>
                    </a:ext>
                  </a:extLst>
                </p:cNvPr>
                <p:cNvSpPr>
                  <a:spLocks noChangeArrowheads="1"/>
                </p:cNvSpPr>
                <p:nvPr/>
              </p:nvSpPr>
              <p:spPr bwMode="auto">
                <a:xfrm rot="-5400000">
                  <a:off x="1871" y="2140"/>
                  <a:ext cx="611" cy="20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Project</a:t>
                  </a:r>
                </a:p>
                <a:p>
                  <a:pPr algn="ctr"/>
                  <a:r>
                    <a:rPr lang="en-GB" altLang="en-US" sz="1000" dirty="0">
                      <a:solidFill>
                        <a:srgbClr val="000000"/>
                      </a:solidFill>
                      <a:cs typeface="Arial" panose="020B0604020202020204" pitchFamily="34" charset="0"/>
                    </a:rPr>
                    <a:t>Mobilisation</a:t>
                  </a:r>
                </a:p>
              </p:txBody>
            </p:sp>
            <p:sp>
              <p:nvSpPr>
                <p:cNvPr id="43035" name="Rectangle 21">
                  <a:extLst>
                    <a:ext uri="{FF2B5EF4-FFF2-40B4-BE49-F238E27FC236}">
                      <a16:creationId xmlns:a16="http://schemas.microsoft.com/office/drawing/2014/main" id="{3E0DA0DC-04FC-EB43-B110-B024B680DFBD}"/>
                    </a:ext>
                  </a:extLst>
                </p:cNvPr>
                <p:cNvSpPr>
                  <a:spLocks noChangeArrowheads="1"/>
                </p:cNvSpPr>
                <p:nvPr/>
              </p:nvSpPr>
              <p:spPr bwMode="auto">
                <a:xfrm rot="-5400000">
                  <a:off x="5115" y="2112"/>
                  <a:ext cx="611" cy="259"/>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Withdrawal</a:t>
                  </a:r>
                </a:p>
                <a:p>
                  <a:pPr algn="ctr"/>
                  <a:r>
                    <a:rPr lang="en-GB" altLang="en-US" sz="1000" dirty="0">
                      <a:solidFill>
                        <a:srgbClr val="000000"/>
                      </a:solidFill>
                      <a:cs typeface="Arial" panose="020B0604020202020204" pitchFamily="34" charset="0"/>
                    </a:rPr>
                    <a:t>/Disposal</a:t>
                  </a:r>
                </a:p>
              </p:txBody>
            </p:sp>
            <p:sp>
              <p:nvSpPr>
                <p:cNvPr id="43036" name="Rectangle 22">
                  <a:extLst>
                    <a:ext uri="{FF2B5EF4-FFF2-40B4-BE49-F238E27FC236}">
                      <a16:creationId xmlns:a16="http://schemas.microsoft.com/office/drawing/2014/main" id="{7C70E63B-9EB1-554A-8973-0373CD8F8A70}"/>
                    </a:ext>
                  </a:extLst>
                </p:cNvPr>
                <p:cNvSpPr>
                  <a:spLocks noChangeArrowheads="1"/>
                </p:cNvSpPr>
                <p:nvPr/>
              </p:nvSpPr>
              <p:spPr bwMode="auto">
                <a:xfrm>
                  <a:off x="1727" y="2552"/>
                  <a:ext cx="26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2B</a:t>
                  </a:r>
                </a:p>
              </p:txBody>
            </p:sp>
            <p:sp>
              <p:nvSpPr>
                <p:cNvPr id="43037" name="Rectangle 23">
                  <a:extLst>
                    <a:ext uri="{FF2B5EF4-FFF2-40B4-BE49-F238E27FC236}">
                      <a16:creationId xmlns:a16="http://schemas.microsoft.com/office/drawing/2014/main" id="{6706481D-0AE6-4245-8337-5582E26782F9}"/>
                    </a:ext>
                  </a:extLst>
                </p:cNvPr>
                <p:cNvSpPr>
                  <a:spLocks noChangeArrowheads="1"/>
                </p:cNvSpPr>
                <p:nvPr/>
              </p:nvSpPr>
              <p:spPr bwMode="auto">
                <a:xfrm>
                  <a:off x="2297" y="2552"/>
                  <a:ext cx="25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3A</a:t>
                  </a:r>
                </a:p>
              </p:txBody>
            </p:sp>
            <p:sp>
              <p:nvSpPr>
                <p:cNvPr id="43038" name="Rectangle 24">
                  <a:extLst>
                    <a:ext uri="{FF2B5EF4-FFF2-40B4-BE49-F238E27FC236}">
                      <a16:creationId xmlns:a16="http://schemas.microsoft.com/office/drawing/2014/main" id="{F7D5E390-E3F1-A640-80CA-4991D81A8957}"/>
                    </a:ext>
                  </a:extLst>
                </p:cNvPr>
                <p:cNvSpPr>
                  <a:spLocks noChangeArrowheads="1"/>
                </p:cNvSpPr>
                <p:nvPr/>
              </p:nvSpPr>
              <p:spPr bwMode="auto">
                <a:xfrm>
                  <a:off x="3210"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4</a:t>
                  </a:r>
                </a:p>
              </p:txBody>
            </p:sp>
            <p:sp>
              <p:nvSpPr>
                <p:cNvPr id="43039" name="Rectangle 25">
                  <a:extLst>
                    <a:ext uri="{FF2B5EF4-FFF2-40B4-BE49-F238E27FC236}">
                      <a16:creationId xmlns:a16="http://schemas.microsoft.com/office/drawing/2014/main" id="{0861B42B-567E-9D4D-A39D-B3C2858C9940}"/>
                    </a:ext>
                  </a:extLst>
                </p:cNvPr>
                <p:cNvSpPr>
                  <a:spLocks noChangeArrowheads="1"/>
                </p:cNvSpPr>
                <p:nvPr/>
              </p:nvSpPr>
              <p:spPr bwMode="auto">
                <a:xfrm>
                  <a:off x="3695"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5</a:t>
                  </a:r>
                </a:p>
              </p:txBody>
            </p:sp>
            <p:sp>
              <p:nvSpPr>
                <p:cNvPr id="43040" name="Rectangle 26">
                  <a:extLst>
                    <a:ext uri="{FF2B5EF4-FFF2-40B4-BE49-F238E27FC236}">
                      <a16:creationId xmlns:a16="http://schemas.microsoft.com/office/drawing/2014/main" id="{8517E3B5-6407-1241-B948-0E125135FA7D}"/>
                    </a:ext>
                  </a:extLst>
                </p:cNvPr>
                <p:cNvSpPr>
                  <a:spLocks noChangeArrowheads="1"/>
                </p:cNvSpPr>
                <p:nvPr/>
              </p:nvSpPr>
              <p:spPr bwMode="auto">
                <a:xfrm>
                  <a:off x="4181"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6</a:t>
                  </a:r>
                </a:p>
              </p:txBody>
            </p:sp>
            <p:sp>
              <p:nvSpPr>
                <p:cNvPr id="43041" name="Rectangle 27">
                  <a:extLst>
                    <a:ext uri="{FF2B5EF4-FFF2-40B4-BE49-F238E27FC236}">
                      <a16:creationId xmlns:a16="http://schemas.microsoft.com/office/drawing/2014/main" id="{67AE4D3F-C5FB-FC4B-BD68-EF6F4D5C3F6C}"/>
                    </a:ext>
                  </a:extLst>
                </p:cNvPr>
                <p:cNvSpPr>
                  <a:spLocks noChangeArrowheads="1"/>
                </p:cNvSpPr>
                <p:nvPr/>
              </p:nvSpPr>
              <p:spPr bwMode="auto">
                <a:xfrm>
                  <a:off x="5349"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8</a:t>
                  </a:r>
                </a:p>
              </p:txBody>
            </p:sp>
            <p:sp>
              <p:nvSpPr>
                <p:cNvPr id="43042" name="Rectangle 28">
                  <a:extLst>
                    <a:ext uri="{FF2B5EF4-FFF2-40B4-BE49-F238E27FC236}">
                      <a16:creationId xmlns:a16="http://schemas.microsoft.com/office/drawing/2014/main" id="{A9DF6AC6-F1BF-244A-BCAD-03175453C253}"/>
                    </a:ext>
                  </a:extLst>
                </p:cNvPr>
                <p:cNvSpPr>
                  <a:spLocks noChangeArrowheads="1"/>
                </p:cNvSpPr>
                <p:nvPr/>
              </p:nvSpPr>
              <p:spPr bwMode="auto">
                <a:xfrm>
                  <a:off x="2684" y="2552"/>
                  <a:ext cx="25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3B</a:t>
                  </a:r>
                </a:p>
              </p:txBody>
            </p:sp>
            <p:sp>
              <p:nvSpPr>
                <p:cNvPr id="43043" name="Rectangle 29">
                  <a:extLst>
                    <a:ext uri="{FF2B5EF4-FFF2-40B4-BE49-F238E27FC236}">
                      <a16:creationId xmlns:a16="http://schemas.microsoft.com/office/drawing/2014/main" id="{48747D58-D006-C749-B056-452BED7B816F}"/>
                    </a:ext>
                  </a:extLst>
                </p:cNvPr>
                <p:cNvSpPr>
                  <a:spLocks noChangeArrowheads="1"/>
                </p:cNvSpPr>
                <p:nvPr/>
              </p:nvSpPr>
              <p:spPr bwMode="auto">
                <a:xfrm>
                  <a:off x="450" y="2552"/>
                  <a:ext cx="25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1A</a:t>
                  </a:r>
                </a:p>
              </p:txBody>
            </p:sp>
            <p:sp>
              <p:nvSpPr>
                <p:cNvPr id="43044" name="Rectangle 30">
                  <a:extLst>
                    <a:ext uri="{FF2B5EF4-FFF2-40B4-BE49-F238E27FC236}">
                      <a16:creationId xmlns:a16="http://schemas.microsoft.com/office/drawing/2014/main" id="{40ADC55F-0E25-4E42-B256-C334A7E711C5}"/>
                    </a:ext>
                  </a:extLst>
                </p:cNvPr>
                <p:cNvSpPr>
                  <a:spLocks noChangeArrowheads="1"/>
                </p:cNvSpPr>
                <p:nvPr/>
              </p:nvSpPr>
              <p:spPr bwMode="auto">
                <a:xfrm>
                  <a:off x="869" y="2552"/>
                  <a:ext cx="25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1B</a:t>
                  </a:r>
                </a:p>
              </p:txBody>
            </p:sp>
            <p:sp>
              <p:nvSpPr>
                <p:cNvPr id="43045" name="Text Box 31">
                  <a:extLst>
                    <a:ext uri="{FF2B5EF4-FFF2-40B4-BE49-F238E27FC236}">
                      <a16:creationId xmlns:a16="http://schemas.microsoft.com/office/drawing/2014/main" id="{BFF0072D-7996-E442-A045-595E796323F9}"/>
                    </a:ext>
                  </a:extLst>
                </p:cNvPr>
                <p:cNvSpPr txBox="1">
                  <a:spLocks noChangeArrowheads="1"/>
                </p:cNvSpPr>
                <p:nvPr/>
              </p:nvSpPr>
              <p:spPr bwMode="auto">
                <a:xfrm>
                  <a:off x="237"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r>
                    <a:rPr lang="en-GB" altLang="en-US" sz="1400" b="1" dirty="0">
                      <a:solidFill>
                        <a:schemeClr val="bg1"/>
                      </a:solidFill>
                      <a:cs typeface="Arial" panose="020B0604020202020204" pitchFamily="34" charset="0"/>
                    </a:rPr>
                    <a:t>0</a:t>
                  </a:r>
                </a:p>
              </p:txBody>
            </p:sp>
            <p:sp>
              <p:nvSpPr>
                <p:cNvPr id="43046" name="Rectangle 32">
                  <a:extLst>
                    <a:ext uri="{FF2B5EF4-FFF2-40B4-BE49-F238E27FC236}">
                      <a16:creationId xmlns:a16="http://schemas.microsoft.com/office/drawing/2014/main" id="{7039BDDE-DB58-D342-80A9-F31D3E63BBA5}"/>
                    </a:ext>
                  </a:extLst>
                </p:cNvPr>
                <p:cNvSpPr>
                  <a:spLocks noChangeArrowheads="1"/>
                </p:cNvSpPr>
                <p:nvPr/>
              </p:nvSpPr>
              <p:spPr bwMode="auto">
                <a:xfrm>
                  <a:off x="4862"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7</a:t>
                  </a:r>
                </a:p>
              </p:txBody>
            </p:sp>
            <p:sp>
              <p:nvSpPr>
                <p:cNvPr id="43047" name="Rectangle 33">
                  <a:extLst>
                    <a:ext uri="{FF2B5EF4-FFF2-40B4-BE49-F238E27FC236}">
                      <a16:creationId xmlns:a16="http://schemas.microsoft.com/office/drawing/2014/main" id="{D13414C9-6EEC-7149-8B47-3052A864719E}"/>
                    </a:ext>
                  </a:extLst>
                </p:cNvPr>
                <p:cNvSpPr>
                  <a:spLocks noChangeArrowheads="1"/>
                </p:cNvSpPr>
                <p:nvPr/>
              </p:nvSpPr>
              <p:spPr bwMode="auto">
                <a:xfrm>
                  <a:off x="2037" y="2552"/>
                  <a:ext cx="26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2C</a:t>
                  </a:r>
                </a:p>
              </p:txBody>
            </p:sp>
            <p:sp>
              <p:nvSpPr>
                <p:cNvPr id="43048" name="Rectangle 34">
                  <a:extLst>
                    <a:ext uri="{FF2B5EF4-FFF2-40B4-BE49-F238E27FC236}">
                      <a16:creationId xmlns:a16="http://schemas.microsoft.com/office/drawing/2014/main" id="{43FBEC7E-DB73-D74D-9CD2-09ED446D42B8}"/>
                    </a:ext>
                  </a:extLst>
                </p:cNvPr>
                <p:cNvSpPr>
                  <a:spLocks noChangeArrowheads="1"/>
                </p:cNvSpPr>
                <p:nvPr/>
              </p:nvSpPr>
              <p:spPr bwMode="auto">
                <a:xfrm>
                  <a:off x="1325" y="2552"/>
                  <a:ext cx="25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400" b="1" dirty="0">
                      <a:solidFill>
                        <a:schemeClr val="bg1"/>
                      </a:solidFill>
                      <a:cs typeface="Arial" panose="020B0604020202020204" pitchFamily="34" charset="0"/>
                    </a:rPr>
                    <a:t>2A</a:t>
                  </a:r>
                </a:p>
              </p:txBody>
            </p:sp>
            <p:sp>
              <p:nvSpPr>
                <p:cNvPr id="43049" name="Rectangle 35">
                  <a:extLst>
                    <a:ext uri="{FF2B5EF4-FFF2-40B4-BE49-F238E27FC236}">
                      <a16:creationId xmlns:a16="http://schemas.microsoft.com/office/drawing/2014/main" id="{ED50CB99-3C38-3141-B69C-3E309BAD4389}"/>
                    </a:ext>
                  </a:extLst>
                </p:cNvPr>
                <p:cNvSpPr>
                  <a:spLocks noChangeArrowheads="1"/>
                </p:cNvSpPr>
                <p:nvPr/>
              </p:nvSpPr>
              <p:spPr bwMode="auto">
                <a:xfrm rot="-5400000">
                  <a:off x="1529" y="1998"/>
                  <a:ext cx="612" cy="488"/>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Pre-Contract</a:t>
                  </a:r>
                </a:p>
                <a:p>
                  <a:pPr algn="ctr"/>
                  <a:r>
                    <a:rPr lang="en-GB" altLang="en-US" sz="1000" dirty="0">
                      <a:solidFill>
                        <a:srgbClr val="000000"/>
                      </a:solidFill>
                      <a:cs typeface="Arial" panose="020B0604020202020204" pitchFamily="34" charset="0"/>
                    </a:rPr>
                    <a:t>Acceptance</a:t>
                  </a:r>
                </a:p>
              </p:txBody>
            </p:sp>
            <p:sp>
              <p:nvSpPr>
                <p:cNvPr id="43050" name="Rectangle 36">
                  <a:extLst>
                    <a:ext uri="{FF2B5EF4-FFF2-40B4-BE49-F238E27FC236}">
                      <a16:creationId xmlns:a16="http://schemas.microsoft.com/office/drawing/2014/main" id="{6F8E94CB-6C5A-A64D-924B-0A40FEC8EDFF}"/>
                    </a:ext>
                  </a:extLst>
                </p:cNvPr>
                <p:cNvSpPr>
                  <a:spLocks noChangeArrowheads="1"/>
                </p:cNvSpPr>
                <p:nvPr/>
              </p:nvSpPr>
              <p:spPr bwMode="auto">
                <a:xfrm rot="-5400000">
                  <a:off x="2140" y="2075"/>
                  <a:ext cx="611" cy="335"/>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a:r>
                    <a:rPr lang="en-GB" altLang="en-US" sz="1000" dirty="0">
                      <a:solidFill>
                        <a:srgbClr val="000000"/>
                      </a:solidFill>
                      <a:cs typeface="Arial" panose="020B0604020202020204" pitchFamily="34" charset="0"/>
                    </a:rPr>
                    <a:t>Preliminary</a:t>
                  </a:r>
                </a:p>
                <a:p>
                  <a:pPr algn="ctr"/>
                  <a:r>
                    <a:rPr lang="en-GB" altLang="en-US" sz="1000" dirty="0">
                      <a:solidFill>
                        <a:srgbClr val="000000"/>
                      </a:solidFill>
                      <a:cs typeface="Arial" panose="020B0604020202020204" pitchFamily="34" charset="0"/>
                    </a:rPr>
                    <a:t>Design</a:t>
                  </a:r>
                </a:p>
              </p:txBody>
            </p:sp>
            <p:sp>
              <p:nvSpPr>
                <p:cNvPr id="43051" name="Rectangle 37">
                  <a:extLst>
                    <a:ext uri="{FF2B5EF4-FFF2-40B4-BE49-F238E27FC236}">
                      <a16:creationId xmlns:a16="http://schemas.microsoft.com/office/drawing/2014/main" id="{C3AE616D-053D-054E-8974-8E59E63459B0}"/>
                    </a:ext>
                  </a:extLst>
                </p:cNvPr>
                <p:cNvSpPr>
                  <a:spLocks noChangeArrowheads="1"/>
                </p:cNvSpPr>
                <p:nvPr/>
              </p:nvSpPr>
              <p:spPr bwMode="auto">
                <a:xfrm rot="-5400000">
                  <a:off x="3492" y="2035"/>
                  <a:ext cx="613" cy="41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000" dirty="0">
                      <a:solidFill>
                        <a:srgbClr val="000000"/>
                      </a:solidFill>
                      <a:cs typeface="Arial" panose="020B0604020202020204" pitchFamily="34" charset="0"/>
                    </a:rPr>
                    <a:t>System</a:t>
                  </a:r>
                </a:p>
                <a:p>
                  <a:pPr algn="ctr" eaLnBrk="1" hangingPunct="1"/>
                  <a:r>
                    <a:rPr lang="en-GB" altLang="en-US" sz="1000" dirty="0">
                      <a:solidFill>
                        <a:srgbClr val="000000"/>
                      </a:solidFill>
                      <a:cs typeface="Arial" panose="020B0604020202020204" pitchFamily="34" charset="0"/>
                    </a:rPr>
                    <a:t>Qualification</a:t>
                  </a:r>
                </a:p>
              </p:txBody>
            </p:sp>
          </p:grpSp>
        </p:grpSp>
        <p:cxnSp>
          <p:nvCxnSpPr>
            <p:cNvPr id="43013" name="Straight Arrow Connector 3">
              <a:extLst>
                <a:ext uri="{FF2B5EF4-FFF2-40B4-BE49-F238E27FC236}">
                  <a16:creationId xmlns:a16="http://schemas.microsoft.com/office/drawing/2014/main" id="{AF57AAA4-4C93-4A40-B4D1-FCE341B34D3D}"/>
                </a:ext>
              </a:extLst>
            </p:cNvPr>
            <p:cNvCxnSpPr>
              <a:cxnSpLocks/>
            </p:cNvCxnSpPr>
            <p:nvPr/>
          </p:nvCxnSpPr>
          <p:spPr bwMode="auto">
            <a:xfrm>
              <a:off x="325438" y="1663700"/>
              <a:ext cx="2989262" cy="0"/>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cxnSp>
          <p:nvCxnSpPr>
            <p:cNvPr id="43014" name="Straight Arrow Connector 39">
              <a:extLst>
                <a:ext uri="{FF2B5EF4-FFF2-40B4-BE49-F238E27FC236}">
                  <a16:creationId xmlns:a16="http://schemas.microsoft.com/office/drawing/2014/main" id="{C8C76742-366E-5840-BDBC-04697729D1E8}"/>
                </a:ext>
              </a:extLst>
            </p:cNvPr>
            <p:cNvCxnSpPr>
              <a:cxnSpLocks/>
            </p:cNvCxnSpPr>
            <p:nvPr/>
          </p:nvCxnSpPr>
          <p:spPr bwMode="auto">
            <a:xfrm>
              <a:off x="3314700" y="1657350"/>
              <a:ext cx="5645150" cy="0"/>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cxnSp>
          <p:nvCxnSpPr>
            <p:cNvPr id="43015" name="Straight Arrow Connector 41">
              <a:extLst>
                <a:ext uri="{FF2B5EF4-FFF2-40B4-BE49-F238E27FC236}">
                  <a16:creationId xmlns:a16="http://schemas.microsoft.com/office/drawing/2014/main" id="{0A7E7267-2DC0-324B-8D78-A00E7A8F4741}"/>
                </a:ext>
              </a:extLst>
            </p:cNvPr>
            <p:cNvCxnSpPr>
              <a:cxnSpLocks/>
            </p:cNvCxnSpPr>
            <p:nvPr/>
          </p:nvCxnSpPr>
          <p:spPr bwMode="auto">
            <a:xfrm>
              <a:off x="350838" y="3189288"/>
              <a:ext cx="2949575" cy="12700"/>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sp>
          <p:nvSpPr>
            <p:cNvPr id="43016" name="Text Box 9">
              <a:extLst>
                <a:ext uri="{FF2B5EF4-FFF2-40B4-BE49-F238E27FC236}">
                  <a16:creationId xmlns:a16="http://schemas.microsoft.com/office/drawing/2014/main" id="{756A4AA0-5E63-5340-919F-461C41AC1E8B}"/>
                </a:ext>
              </a:extLst>
            </p:cNvPr>
            <p:cNvSpPr txBox="1">
              <a:spLocks noChangeArrowheads="1"/>
            </p:cNvSpPr>
            <p:nvPr/>
          </p:nvSpPr>
          <p:spPr bwMode="auto">
            <a:xfrm>
              <a:off x="652463" y="3281363"/>
              <a:ext cx="2481262"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b="1" dirty="0">
                  <a:solidFill>
                    <a:schemeClr val="bg1"/>
                  </a:solidFill>
                  <a:cs typeface="Arial" panose="020B0604020202020204" pitchFamily="34" charset="0"/>
                </a:rPr>
                <a:t>Capture Stage</a:t>
              </a:r>
            </a:p>
          </p:txBody>
        </p:sp>
        <p:cxnSp>
          <p:nvCxnSpPr>
            <p:cNvPr id="43017" name="Straight Arrow Connector 43">
              <a:extLst>
                <a:ext uri="{FF2B5EF4-FFF2-40B4-BE49-F238E27FC236}">
                  <a16:creationId xmlns:a16="http://schemas.microsoft.com/office/drawing/2014/main" id="{F35C5F19-415B-8740-8208-7D19C3267614}"/>
                </a:ext>
              </a:extLst>
            </p:cNvPr>
            <p:cNvCxnSpPr>
              <a:cxnSpLocks/>
            </p:cNvCxnSpPr>
            <p:nvPr/>
          </p:nvCxnSpPr>
          <p:spPr bwMode="auto">
            <a:xfrm flipV="1">
              <a:off x="3300413" y="3198813"/>
              <a:ext cx="5524500" cy="7937"/>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sp>
          <p:nvSpPr>
            <p:cNvPr id="43018" name="Text Box 9">
              <a:extLst>
                <a:ext uri="{FF2B5EF4-FFF2-40B4-BE49-F238E27FC236}">
                  <a16:creationId xmlns:a16="http://schemas.microsoft.com/office/drawing/2014/main" id="{A1381E13-DA43-3C46-B172-6F103386B9C5}"/>
                </a:ext>
              </a:extLst>
            </p:cNvPr>
            <p:cNvSpPr txBox="1">
              <a:spLocks noChangeArrowheads="1"/>
            </p:cNvSpPr>
            <p:nvPr/>
          </p:nvSpPr>
          <p:spPr bwMode="auto">
            <a:xfrm>
              <a:off x="4575175" y="3249613"/>
              <a:ext cx="24812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9" tIns="45715" rIns="91429" bIns="45715">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400" b="1" dirty="0">
                  <a:solidFill>
                    <a:schemeClr val="bg1"/>
                  </a:solidFill>
                  <a:cs typeface="Arial" panose="020B0604020202020204" pitchFamily="34" charset="0"/>
                </a:rPr>
                <a:t>Delivery Stage</a:t>
              </a:r>
            </a:p>
          </p:txBody>
        </p:sp>
        <p:sp>
          <p:nvSpPr>
            <p:cNvPr id="43019" name="TextBox 4">
              <a:extLst>
                <a:ext uri="{FF2B5EF4-FFF2-40B4-BE49-F238E27FC236}">
                  <a16:creationId xmlns:a16="http://schemas.microsoft.com/office/drawing/2014/main" id="{2688497F-106D-9844-9EC9-F68066EE6FCD}"/>
                </a:ext>
              </a:extLst>
            </p:cNvPr>
            <p:cNvSpPr txBox="1">
              <a:spLocks noChangeArrowheads="1"/>
            </p:cNvSpPr>
            <p:nvPr/>
          </p:nvSpPr>
          <p:spPr bwMode="auto">
            <a:xfrm>
              <a:off x="3065463" y="858838"/>
              <a:ext cx="302101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600">
                  <a:solidFill>
                    <a:schemeClr val="tx1"/>
                  </a:solidFill>
                  <a:latin typeface="Arial" panose="020B0604020202020204" pitchFamily="34" charset="0"/>
                  <a:ea typeface="ＭＳ Ｐゴシック" panose="020B0600070205080204" pitchFamily="34" charset="-128"/>
                </a:defRPr>
              </a:lvl1pPr>
              <a:lvl2pPr marL="742950" indent="-285750">
                <a:defRPr sz="1600">
                  <a:solidFill>
                    <a:schemeClr val="tx1"/>
                  </a:solidFill>
                  <a:latin typeface="Arial" panose="020B0604020202020204" pitchFamily="34" charset="0"/>
                  <a:ea typeface="ＭＳ Ｐゴシック" panose="020B0600070205080204" pitchFamily="34" charset="-128"/>
                </a:defRPr>
              </a:lvl2pPr>
              <a:lvl3pPr marL="1143000" indent="-228600">
                <a:defRPr sz="1600">
                  <a:solidFill>
                    <a:schemeClr val="tx1"/>
                  </a:solidFill>
                  <a:latin typeface="Arial" panose="020B0604020202020204" pitchFamily="34" charset="0"/>
                  <a:ea typeface="ＭＳ Ｐゴシック" panose="020B0600070205080204" pitchFamily="34" charset="-128"/>
                </a:defRPr>
              </a:lvl3pPr>
              <a:lvl4pPr marL="1600200" indent="-228600">
                <a:defRPr sz="1600">
                  <a:solidFill>
                    <a:schemeClr val="tx1"/>
                  </a:solidFill>
                  <a:latin typeface="Arial" panose="020B0604020202020204" pitchFamily="34" charset="0"/>
                  <a:ea typeface="ＭＳ Ｐゴシック" panose="020B0600070205080204" pitchFamily="34" charset="-128"/>
                </a:defRPr>
              </a:lvl4pPr>
              <a:lvl5pPr marL="2057400" indent="-228600">
                <a:defRPr sz="16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2400" b="1" dirty="0">
                  <a:solidFill>
                    <a:schemeClr val="bg1"/>
                  </a:solidFill>
                </a:rPr>
                <a:t>Project Lifecycle</a:t>
              </a:r>
            </a:p>
          </p:txBody>
        </p:sp>
      </p:grpSp>
    </p:spTree>
    <p:extLst>
      <p:ext uri="{BB962C8B-B14F-4D97-AF65-F5344CB8AC3E}">
        <p14:creationId xmlns:p14="http://schemas.microsoft.com/office/powerpoint/2010/main" val="3707381048"/>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6"/>
          </p:nvPr>
        </p:nvSpPr>
        <p:spPr>
          <a:xfrm>
            <a:off x="2017777" y="1194455"/>
            <a:ext cx="3959225" cy="4526175"/>
          </a:xfrm>
        </p:spPr>
        <p:txBody>
          <a:bodyPr>
            <a:normAutofit/>
          </a:bodyPr>
          <a:lstStyle/>
          <a:p>
            <a:r>
              <a:rPr lang="en-GB" sz="2215" dirty="0"/>
              <a:t>Why</a:t>
            </a:r>
          </a:p>
          <a:p>
            <a:pPr lvl="1"/>
            <a:r>
              <a:rPr lang="en-GB" sz="1846" dirty="0"/>
              <a:t>It is business critical that the project remains on track and at each stage fulfils the specified requirements.</a:t>
            </a:r>
          </a:p>
          <a:p>
            <a:pPr lvl="1"/>
            <a:r>
              <a:rPr lang="en-GB" sz="1846" dirty="0"/>
              <a:t>Reviews are held at specified stages of the lifecycle to ensure that </a:t>
            </a:r>
            <a:r>
              <a:rPr lang="en-US" sz="1846" dirty="0"/>
              <a:t>all </a:t>
            </a:r>
            <a:r>
              <a:rPr lang="en-GB" sz="1846" dirty="0"/>
              <a:t>the business, process and technical requirements </a:t>
            </a:r>
            <a:r>
              <a:rPr lang="en-US" sz="1846" dirty="0"/>
              <a:t>are being met at that stage.</a:t>
            </a:r>
            <a:r>
              <a:rPr lang="en-GB" sz="1846" dirty="0"/>
              <a:t> </a:t>
            </a:r>
          </a:p>
          <a:p>
            <a:pPr lvl="1"/>
            <a:r>
              <a:rPr lang="en-GB" sz="1846" dirty="0"/>
              <a:t>Reviews are essential to reduce risk - experts are used to independently assess the status of the project.</a:t>
            </a:r>
          </a:p>
          <a:p>
            <a:pPr marL="0" indent="0">
              <a:buNone/>
            </a:pPr>
            <a:endParaRPr lang="en-US" sz="1846" dirty="0"/>
          </a:p>
        </p:txBody>
      </p:sp>
      <p:sp>
        <p:nvSpPr>
          <p:cNvPr id="8" name="Content Placeholder 7"/>
          <p:cNvSpPr>
            <a:spLocks noGrp="1"/>
          </p:cNvSpPr>
          <p:nvPr>
            <p:ph sz="quarter" idx="17"/>
          </p:nvPr>
        </p:nvSpPr>
        <p:spPr/>
        <p:txBody>
          <a:bodyPr>
            <a:noAutofit/>
          </a:bodyPr>
          <a:lstStyle/>
          <a:p>
            <a:r>
              <a:rPr lang="en-GB" sz="2215" dirty="0"/>
              <a:t>Review Principles</a:t>
            </a:r>
          </a:p>
          <a:p>
            <a:pPr lvl="1"/>
            <a:r>
              <a:rPr lang="en-GB" sz="1477" dirty="0"/>
              <a:t>Reviews held in accordance with current Engineering Plan even if project is late</a:t>
            </a:r>
          </a:p>
          <a:p>
            <a:pPr lvl="1"/>
            <a:r>
              <a:rPr lang="en-GB" sz="1477" dirty="0"/>
              <a:t>Reviews use existing project documents where possible</a:t>
            </a:r>
          </a:p>
          <a:p>
            <a:pPr lvl="1"/>
            <a:r>
              <a:rPr lang="en-GB" sz="1477" dirty="0"/>
              <a:t>Reviews are objective </a:t>
            </a:r>
          </a:p>
          <a:p>
            <a:pPr lvl="1"/>
            <a:r>
              <a:rPr lang="en-GB" sz="1477" dirty="0"/>
              <a:t>Reviews are evidence-based</a:t>
            </a:r>
          </a:p>
          <a:p>
            <a:pPr lvl="1"/>
            <a:r>
              <a:rPr lang="en-GB" sz="1477" dirty="0"/>
              <a:t>Reviews are conducted by acknowledged “expert” assessors</a:t>
            </a:r>
          </a:p>
          <a:p>
            <a:pPr lvl="1"/>
            <a:r>
              <a:rPr lang="en-GB" sz="1477" dirty="0"/>
              <a:t>Reviews are chaired by experienced and senior people independent of the project</a:t>
            </a:r>
          </a:p>
          <a:p>
            <a:pPr lvl="1"/>
            <a:r>
              <a:rPr lang="en-GB" sz="1477" dirty="0"/>
              <a:t>Results reported to the project director</a:t>
            </a:r>
          </a:p>
          <a:p>
            <a:pPr lvl="1"/>
            <a:r>
              <a:rPr lang="en-GB" sz="1477" dirty="0"/>
              <a:t>Reviews referred to by numbers, e.g. 2</a:t>
            </a:r>
          </a:p>
          <a:p>
            <a:pPr lvl="1"/>
            <a:r>
              <a:rPr lang="en-GB" sz="1477" dirty="0"/>
              <a:t>Reviews are key learning points - a basis for corporate learning</a:t>
            </a:r>
          </a:p>
        </p:txBody>
      </p:sp>
      <p:sp>
        <p:nvSpPr>
          <p:cNvPr id="4" name="Title 3"/>
          <p:cNvSpPr>
            <a:spLocks noGrp="1"/>
          </p:cNvSpPr>
          <p:nvPr>
            <p:ph type="title"/>
          </p:nvPr>
        </p:nvSpPr>
        <p:spPr/>
        <p:txBody>
          <a:bodyPr/>
          <a:lstStyle/>
          <a:p>
            <a:r>
              <a:rPr lang="en-GB" dirty="0"/>
              <a:t>Checking by Review</a:t>
            </a:r>
            <a:endParaRPr lang="en-US" dirty="0"/>
          </a:p>
        </p:txBody>
      </p:sp>
      <p:sp>
        <p:nvSpPr>
          <p:cNvPr id="6" name="Slide Number Placeholder 5">
            <a:extLst>
              <a:ext uri="{FF2B5EF4-FFF2-40B4-BE49-F238E27FC236}">
                <a16:creationId xmlns:a16="http://schemas.microsoft.com/office/drawing/2014/main" id="{BA163AA7-FFE0-8B40-9D3E-C2877F19E5A8}"/>
              </a:ext>
            </a:extLst>
          </p:cNvPr>
          <p:cNvSpPr>
            <a:spLocks noGrp="1"/>
          </p:cNvSpPr>
          <p:nvPr>
            <p:ph type="sldNum" sz="quarter" idx="4"/>
          </p:nvPr>
        </p:nvSpPr>
        <p:spPr/>
        <p:txBody>
          <a:bodyPr/>
          <a:lstStyle/>
          <a:p>
            <a:fld id="{F4F9FF90-F6DE-AE48-BAC3-E33B8D6603EA}" type="slidenum">
              <a:rPr lang="en-US" smtClean="0"/>
              <a:t>135</a:t>
            </a:fld>
            <a:endParaRPr lang="en-US" dirty="0"/>
          </a:p>
        </p:txBody>
      </p:sp>
      <p:sp>
        <p:nvSpPr>
          <p:cNvPr id="2" name="TextBox 1"/>
          <p:cNvSpPr txBox="1"/>
          <p:nvPr/>
        </p:nvSpPr>
        <p:spPr>
          <a:xfrm>
            <a:off x="3977800" y="5994688"/>
            <a:ext cx="3998402" cy="490134"/>
          </a:xfrm>
          <a:prstGeom prst="rect">
            <a:avLst/>
          </a:prstGeom>
        </p:spPr>
        <p:style>
          <a:lnRef idx="0">
            <a:schemeClr val="accent2"/>
          </a:lnRef>
          <a:fillRef idx="3">
            <a:schemeClr val="accent2"/>
          </a:fillRef>
          <a:effectRef idx="3">
            <a:schemeClr val="accent2"/>
          </a:effectRef>
          <a:fontRef idx="minor">
            <a:schemeClr val="lt1"/>
          </a:fontRef>
        </p:style>
        <p:txBody>
          <a:bodyPr wrap="none" rtlCol="0">
            <a:spAutoFit/>
          </a:bodyPr>
          <a:lstStyle/>
          <a:p>
            <a:r>
              <a:rPr lang="en-US" sz="2585" dirty="0"/>
              <a:t>But WHEN do we Review?</a:t>
            </a:r>
          </a:p>
        </p:txBody>
      </p:sp>
    </p:spTree>
    <p:extLst>
      <p:ext uri="{BB962C8B-B14F-4D97-AF65-F5344CB8AC3E}">
        <p14:creationId xmlns:p14="http://schemas.microsoft.com/office/powerpoint/2010/main" val="2453214503"/>
      </p:ext>
    </p:extLst>
  </p:cSld>
  <p:clrMapOvr>
    <a:masterClrMapping/>
  </p:clrMapOvr>
  <p:transition>
    <p:wipe dir="r"/>
  </p:transition>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85" name="Rectangle 13"/>
          <p:cNvSpPr>
            <a:spLocks noChangeArrowheads="1"/>
          </p:cNvSpPr>
          <p:nvPr/>
        </p:nvSpPr>
        <p:spPr bwMode="auto">
          <a:xfrm>
            <a:off x="1524000" y="2118355"/>
            <a:ext cx="9144000" cy="1270489"/>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a:lstStyle/>
          <a:p>
            <a:endParaRPr lang="en-US" sz="1662" dirty="0"/>
          </a:p>
        </p:txBody>
      </p:sp>
      <p:grpSp>
        <p:nvGrpSpPr>
          <p:cNvPr id="28686" name="Group 14"/>
          <p:cNvGrpSpPr>
            <a:grpSpLocks/>
          </p:cNvGrpSpPr>
          <p:nvPr/>
        </p:nvGrpSpPr>
        <p:grpSpPr bwMode="auto">
          <a:xfrm>
            <a:off x="1714502" y="2719161"/>
            <a:ext cx="8837613" cy="603738"/>
            <a:chOff x="120" y="1354"/>
            <a:chExt cx="5567" cy="412"/>
          </a:xfrm>
        </p:grpSpPr>
        <p:sp>
          <p:nvSpPr>
            <p:cNvPr id="28929" name="Rectangle 15"/>
            <p:cNvSpPr>
              <a:spLocks noChangeArrowheads="1"/>
            </p:cNvSpPr>
            <p:nvPr/>
          </p:nvSpPr>
          <p:spPr bwMode="auto">
            <a:xfrm>
              <a:off x="579" y="1354"/>
              <a:ext cx="794"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0" name="Rectangle 16"/>
            <p:cNvSpPr>
              <a:spLocks noChangeArrowheads="1"/>
            </p:cNvSpPr>
            <p:nvPr/>
          </p:nvSpPr>
          <p:spPr bwMode="auto">
            <a:xfrm>
              <a:off x="3226" y="1354"/>
              <a:ext cx="599"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1" name="Rectangle 17"/>
            <p:cNvSpPr>
              <a:spLocks noChangeArrowheads="1"/>
            </p:cNvSpPr>
            <p:nvPr/>
          </p:nvSpPr>
          <p:spPr bwMode="auto">
            <a:xfrm>
              <a:off x="4454" y="1354"/>
              <a:ext cx="399"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2" name="Rectangle 18"/>
            <p:cNvSpPr>
              <a:spLocks noChangeArrowheads="1"/>
            </p:cNvSpPr>
            <p:nvPr/>
          </p:nvSpPr>
          <p:spPr bwMode="auto">
            <a:xfrm>
              <a:off x="4871" y="1354"/>
              <a:ext cx="400"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3" name="Rectangle 19"/>
            <p:cNvSpPr>
              <a:spLocks noChangeArrowheads="1"/>
            </p:cNvSpPr>
            <p:nvPr/>
          </p:nvSpPr>
          <p:spPr bwMode="auto">
            <a:xfrm>
              <a:off x="5288" y="1354"/>
              <a:ext cx="399"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4" name="Rectangle 20"/>
            <p:cNvSpPr>
              <a:spLocks noChangeArrowheads="1"/>
            </p:cNvSpPr>
            <p:nvPr/>
          </p:nvSpPr>
          <p:spPr bwMode="auto">
            <a:xfrm>
              <a:off x="3844" y="1354"/>
              <a:ext cx="593"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5" name="Rectangle 21"/>
            <p:cNvSpPr>
              <a:spLocks noChangeArrowheads="1"/>
            </p:cNvSpPr>
            <p:nvPr/>
          </p:nvSpPr>
          <p:spPr bwMode="auto">
            <a:xfrm>
              <a:off x="1393" y="1354"/>
              <a:ext cx="899"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6" name="Rectangle 22"/>
            <p:cNvSpPr>
              <a:spLocks noChangeArrowheads="1"/>
            </p:cNvSpPr>
            <p:nvPr/>
          </p:nvSpPr>
          <p:spPr bwMode="auto">
            <a:xfrm>
              <a:off x="2309" y="1354"/>
              <a:ext cx="900"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937" name="Rectangle 23"/>
            <p:cNvSpPr>
              <a:spLocks noChangeArrowheads="1"/>
            </p:cNvSpPr>
            <p:nvPr/>
          </p:nvSpPr>
          <p:spPr bwMode="auto">
            <a:xfrm>
              <a:off x="120" y="1354"/>
              <a:ext cx="442" cy="412"/>
            </a:xfrm>
            <a:prstGeom prst="rect">
              <a:avLst/>
            </a:prstGeom>
            <a:solidFill>
              <a:srgbClr val="FF99C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grpSp>
      <p:sp>
        <p:nvSpPr>
          <p:cNvPr id="28687" name="Freeform 24"/>
          <p:cNvSpPr>
            <a:spLocks/>
          </p:cNvSpPr>
          <p:nvPr/>
        </p:nvSpPr>
        <p:spPr bwMode="auto">
          <a:xfrm>
            <a:off x="2116140" y="2873027"/>
            <a:ext cx="7937" cy="16119"/>
          </a:xfrm>
          <a:custGeom>
            <a:avLst/>
            <a:gdLst>
              <a:gd name="T0" fmla="*/ 2147483647 w 7"/>
              <a:gd name="T1" fmla="*/ 2147483647 h 11"/>
              <a:gd name="T2" fmla="*/ 2147483647 w 7"/>
              <a:gd name="T3" fmla="*/ 2147483647 h 11"/>
              <a:gd name="T4" fmla="*/ 2147483647 w 7"/>
              <a:gd name="T5" fmla="*/ 2147483647 h 11"/>
              <a:gd name="T6" fmla="*/ 2147483647 w 7"/>
              <a:gd name="T7" fmla="*/ 0 h 11"/>
              <a:gd name="T8" fmla="*/ 0 w 7"/>
              <a:gd name="T9" fmla="*/ 0 h 11"/>
              <a:gd name="T10" fmla="*/ 2147483647 w 7"/>
              <a:gd name="T11" fmla="*/ 2147483647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1525785" name="Rectangle 25"/>
          <p:cNvSpPr>
            <a:spLocks noChangeArrowheads="1"/>
          </p:cNvSpPr>
          <p:nvPr/>
        </p:nvSpPr>
        <p:spPr bwMode="auto">
          <a:xfrm>
            <a:off x="2441577" y="2720626"/>
            <a:ext cx="1260475"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1A       1B                </a:t>
            </a:r>
          </a:p>
        </p:txBody>
      </p:sp>
      <p:sp>
        <p:nvSpPr>
          <p:cNvPr id="1525786" name="Rectangle 26"/>
          <p:cNvSpPr>
            <a:spLocks noChangeArrowheads="1"/>
          </p:cNvSpPr>
          <p:nvPr/>
        </p:nvSpPr>
        <p:spPr bwMode="auto">
          <a:xfrm>
            <a:off x="6643689" y="2720626"/>
            <a:ext cx="950912"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3B      4</a:t>
            </a:r>
          </a:p>
        </p:txBody>
      </p:sp>
      <p:sp>
        <p:nvSpPr>
          <p:cNvPr id="1525787" name="Rectangle 27"/>
          <p:cNvSpPr>
            <a:spLocks noChangeArrowheads="1"/>
          </p:cNvSpPr>
          <p:nvPr/>
        </p:nvSpPr>
        <p:spPr bwMode="auto">
          <a:xfrm>
            <a:off x="8593138" y="2720626"/>
            <a:ext cx="633412"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6</a:t>
            </a:r>
          </a:p>
        </p:txBody>
      </p:sp>
      <p:sp>
        <p:nvSpPr>
          <p:cNvPr id="1525788" name="Rectangle 28"/>
          <p:cNvSpPr>
            <a:spLocks noChangeArrowheads="1"/>
          </p:cNvSpPr>
          <p:nvPr/>
        </p:nvSpPr>
        <p:spPr bwMode="auto">
          <a:xfrm>
            <a:off x="9255125" y="2720626"/>
            <a:ext cx="635000"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7</a:t>
            </a:r>
          </a:p>
        </p:txBody>
      </p:sp>
      <p:sp>
        <p:nvSpPr>
          <p:cNvPr id="1525789" name="Rectangle 29"/>
          <p:cNvSpPr>
            <a:spLocks noChangeArrowheads="1"/>
          </p:cNvSpPr>
          <p:nvPr/>
        </p:nvSpPr>
        <p:spPr bwMode="auto">
          <a:xfrm>
            <a:off x="9917113" y="2720626"/>
            <a:ext cx="633412"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8</a:t>
            </a:r>
          </a:p>
        </p:txBody>
      </p:sp>
      <p:sp>
        <p:nvSpPr>
          <p:cNvPr id="1525790" name="Rectangle 30"/>
          <p:cNvSpPr>
            <a:spLocks noChangeArrowheads="1"/>
          </p:cNvSpPr>
          <p:nvPr/>
        </p:nvSpPr>
        <p:spPr bwMode="auto">
          <a:xfrm>
            <a:off x="7624764" y="2720626"/>
            <a:ext cx="941387"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5   </a:t>
            </a:r>
          </a:p>
        </p:txBody>
      </p:sp>
      <p:sp>
        <p:nvSpPr>
          <p:cNvPr id="1525791" name="Rectangle 31"/>
          <p:cNvSpPr>
            <a:spLocks noChangeArrowheads="1"/>
          </p:cNvSpPr>
          <p:nvPr/>
        </p:nvSpPr>
        <p:spPr bwMode="auto">
          <a:xfrm>
            <a:off x="3733800" y="2720626"/>
            <a:ext cx="1498104"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2A        2B    	   </a:t>
            </a:r>
          </a:p>
        </p:txBody>
      </p:sp>
      <p:sp>
        <p:nvSpPr>
          <p:cNvPr id="1525792" name="Rectangle 32"/>
          <p:cNvSpPr>
            <a:spLocks noChangeArrowheads="1"/>
          </p:cNvSpPr>
          <p:nvPr/>
        </p:nvSpPr>
        <p:spPr bwMode="auto">
          <a:xfrm>
            <a:off x="5187951" y="2720626"/>
            <a:ext cx="1428750"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2C         3A         </a:t>
            </a:r>
          </a:p>
        </p:txBody>
      </p:sp>
      <p:sp>
        <p:nvSpPr>
          <p:cNvPr id="1525793" name="Rectangle 33"/>
          <p:cNvSpPr>
            <a:spLocks noChangeArrowheads="1"/>
          </p:cNvSpPr>
          <p:nvPr/>
        </p:nvSpPr>
        <p:spPr bwMode="auto">
          <a:xfrm>
            <a:off x="1714502" y="2719161"/>
            <a:ext cx="701675" cy="603738"/>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0</a:t>
            </a:r>
          </a:p>
          <a:p>
            <a:endParaRPr lang="en-US" sz="1662" dirty="0"/>
          </a:p>
        </p:txBody>
      </p:sp>
      <p:grpSp>
        <p:nvGrpSpPr>
          <p:cNvPr id="28706" name="Group 43"/>
          <p:cNvGrpSpPr>
            <a:grpSpLocks/>
          </p:cNvGrpSpPr>
          <p:nvPr/>
        </p:nvGrpSpPr>
        <p:grpSpPr bwMode="auto">
          <a:xfrm>
            <a:off x="7848602" y="2533057"/>
            <a:ext cx="225425" cy="356088"/>
            <a:chOff x="3936" y="1625"/>
            <a:chExt cx="142" cy="243"/>
          </a:xfrm>
        </p:grpSpPr>
        <p:sp>
          <p:nvSpPr>
            <p:cNvPr id="28920" name="Freeform 44"/>
            <p:cNvSpPr>
              <a:spLocks/>
            </p:cNvSpPr>
            <p:nvPr/>
          </p:nvSpPr>
          <p:spPr bwMode="auto">
            <a:xfrm>
              <a:off x="3941" y="1633"/>
              <a:ext cx="134" cy="227"/>
            </a:xfrm>
            <a:custGeom>
              <a:avLst/>
              <a:gdLst>
                <a:gd name="T0" fmla="*/ 5 w 152"/>
                <a:gd name="T1" fmla="*/ 16 h 259"/>
                <a:gd name="T2" fmla="*/ 0 w 152"/>
                <a:gd name="T3" fmla="*/ 9 h 259"/>
                <a:gd name="T4" fmla="*/ 5 w 152"/>
                <a:gd name="T5" fmla="*/ 0 h 259"/>
                <a:gd name="T6" fmla="*/ 11 w 152"/>
                <a:gd name="T7" fmla="*/ 9 h 259"/>
                <a:gd name="T8" fmla="*/ 5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1" name="Freeform 45"/>
            <p:cNvSpPr>
              <a:spLocks/>
            </p:cNvSpPr>
            <p:nvPr/>
          </p:nvSpPr>
          <p:spPr bwMode="auto">
            <a:xfrm>
              <a:off x="3938"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7" y="133"/>
                  </a:moveTo>
                  <a:lnTo>
                    <a:pt x="83" y="127"/>
                  </a:lnTo>
                  <a:lnTo>
                    <a:pt x="7" y="0"/>
                  </a:lnTo>
                  <a:lnTo>
                    <a:pt x="0" y="5"/>
                  </a:lnTo>
                  <a:lnTo>
                    <a:pt x="77"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2" name="Freeform 46"/>
            <p:cNvSpPr>
              <a:spLocks/>
            </p:cNvSpPr>
            <p:nvPr/>
          </p:nvSpPr>
          <p:spPr bwMode="auto">
            <a:xfrm>
              <a:off x="3938"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7"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3" name="Freeform 47"/>
            <p:cNvSpPr>
              <a:spLocks/>
            </p:cNvSpPr>
            <p:nvPr/>
          </p:nvSpPr>
          <p:spPr bwMode="auto">
            <a:xfrm>
              <a:off x="3936"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4" name="Freeform 48"/>
            <p:cNvSpPr>
              <a:spLocks/>
            </p:cNvSpPr>
            <p:nvPr/>
          </p:nvSpPr>
          <p:spPr bwMode="auto">
            <a:xfrm>
              <a:off x="4004" y="1630"/>
              <a:ext cx="74" cy="119"/>
            </a:xfrm>
            <a:custGeom>
              <a:avLst/>
              <a:gdLst>
                <a:gd name="T0" fmla="*/ 4 w 83"/>
                <a:gd name="T1" fmla="*/ 0 h 136"/>
                <a:gd name="T2" fmla="*/ 0 w 83"/>
                <a:gd name="T3" fmla="*/ 4 h 136"/>
                <a:gd name="T4" fmla="*/ 7 w 83"/>
                <a:gd name="T5" fmla="*/ 9 h 136"/>
                <a:gd name="T6" fmla="*/ 8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5" name="Freeform 49"/>
            <p:cNvSpPr>
              <a:spLocks/>
            </p:cNvSpPr>
            <p:nvPr/>
          </p:nvSpPr>
          <p:spPr bwMode="auto">
            <a:xfrm>
              <a:off x="4004"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6" name="Freeform 50"/>
            <p:cNvSpPr>
              <a:spLocks/>
            </p:cNvSpPr>
            <p:nvPr/>
          </p:nvSpPr>
          <p:spPr bwMode="auto">
            <a:xfrm>
              <a:off x="4004" y="1746"/>
              <a:ext cx="74" cy="116"/>
            </a:xfrm>
            <a:custGeom>
              <a:avLst/>
              <a:gdLst>
                <a:gd name="T0" fmla="*/ 8 w 83"/>
                <a:gd name="T1" fmla="*/ 4 h 131"/>
                <a:gd name="T2" fmla="*/ 7 w 83"/>
                <a:gd name="T3" fmla="*/ 0 h 131"/>
                <a:gd name="T4" fmla="*/ 0 w 83"/>
                <a:gd name="T5" fmla="*/ 11 h 131"/>
                <a:gd name="T6" fmla="*/ 4 w 83"/>
                <a:gd name="T7" fmla="*/ 11 h 131"/>
                <a:gd name="T8" fmla="*/ 8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7" name="Freeform 51"/>
            <p:cNvSpPr>
              <a:spLocks/>
            </p:cNvSpPr>
            <p:nvPr/>
          </p:nvSpPr>
          <p:spPr bwMode="auto">
            <a:xfrm>
              <a:off x="4070" y="1746"/>
              <a:ext cx="8" cy="3"/>
            </a:xfrm>
            <a:custGeom>
              <a:avLst/>
              <a:gdLst>
                <a:gd name="T0" fmla="*/ 7 w 8"/>
                <a:gd name="T1" fmla="*/ 0 h 4"/>
                <a:gd name="T2" fmla="*/ 8 w 8"/>
                <a:gd name="T3" fmla="*/ 2 h 4"/>
                <a:gd name="T4" fmla="*/ 7 w 8"/>
                <a:gd name="T5" fmla="*/ 2 h 4"/>
                <a:gd name="T6" fmla="*/ 0 w 8"/>
                <a:gd name="T7" fmla="*/ 0 h 4"/>
                <a:gd name="T8" fmla="*/ 0 w 8"/>
                <a:gd name="T9" fmla="*/ 2 h 4"/>
                <a:gd name="T10" fmla="*/ 7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28" name="Freeform 52"/>
            <p:cNvSpPr>
              <a:spLocks/>
            </p:cNvSpPr>
            <p:nvPr/>
          </p:nvSpPr>
          <p:spPr bwMode="auto">
            <a:xfrm>
              <a:off x="4004"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grpSp>
        <p:nvGrpSpPr>
          <p:cNvPr id="28707" name="Group 53"/>
          <p:cNvGrpSpPr>
            <a:grpSpLocks/>
          </p:cNvGrpSpPr>
          <p:nvPr/>
        </p:nvGrpSpPr>
        <p:grpSpPr bwMode="auto">
          <a:xfrm>
            <a:off x="2935288" y="2533057"/>
            <a:ext cx="227012" cy="356088"/>
            <a:chOff x="841" y="1625"/>
            <a:chExt cx="143" cy="243"/>
          </a:xfrm>
        </p:grpSpPr>
        <p:sp>
          <p:nvSpPr>
            <p:cNvPr id="28911" name="Freeform 54"/>
            <p:cNvSpPr>
              <a:spLocks/>
            </p:cNvSpPr>
            <p:nvPr/>
          </p:nvSpPr>
          <p:spPr bwMode="auto">
            <a:xfrm>
              <a:off x="847" y="1633"/>
              <a:ext cx="134" cy="227"/>
            </a:xfrm>
            <a:custGeom>
              <a:avLst/>
              <a:gdLst>
                <a:gd name="T0" fmla="*/ 5 w 152"/>
                <a:gd name="T1" fmla="*/ 16 h 259"/>
                <a:gd name="T2" fmla="*/ 0 w 152"/>
                <a:gd name="T3" fmla="*/ 9 h 259"/>
                <a:gd name="T4" fmla="*/ 5 w 152"/>
                <a:gd name="T5" fmla="*/ 0 h 259"/>
                <a:gd name="T6" fmla="*/ 11 w 152"/>
                <a:gd name="T7" fmla="*/ 9 h 259"/>
                <a:gd name="T8" fmla="*/ 5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2" name="Freeform 55"/>
            <p:cNvSpPr>
              <a:spLocks/>
            </p:cNvSpPr>
            <p:nvPr/>
          </p:nvSpPr>
          <p:spPr bwMode="auto">
            <a:xfrm>
              <a:off x="844"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3" name="Freeform 56"/>
            <p:cNvSpPr>
              <a:spLocks/>
            </p:cNvSpPr>
            <p:nvPr/>
          </p:nvSpPr>
          <p:spPr bwMode="auto">
            <a:xfrm>
              <a:off x="844"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4" name="Freeform 57"/>
            <p:cNvSpPr>
              <a:spLocks/>
            </p:cNvSpPr>
            <p:nvPr/>
          </p:nvSpPr>
          <p:spPr bwMode="auto">
            <a:xfrm>
              <a:off x="841" y="1746"/>
              <a:ext cx="8" cy="6"/>
            </a:xfrm>
            <a:custGeom>
              <a:avLst/>
              <a:gdLst>
                <a:gd name="T0" fmla="*/ 2 w 8"/>
                <a:gd name="T1" fmla="*/ 215 h 5"/>
                <a:gd name="T2" fmla="*/ 0 w 8"/>
                <a:gd name="T3" fmla="*/ 149 h 5"/>
                <a:gd name="T4" fmla="*/ 2 w 8"/>
                <a:gd name="T5" fmla="*/ 0 h 5"/>
                <a:gd name="T6" fmla="*/ 8 w 8"/>
                <a:gd name="T7" fmla="*/ 215 h 5"/>
                <a:gd name="T8" fmla="*/ 8 w 8"/>
                <a:gd name="T9" fmla="*/ 0 h 5"/>
                <a:gd name="T10" fmla="*/ 2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2" y="5"/>
                  </a:moveTo>
                  <a:lnTo>
                    <a:pt x="0" y="3"/>
                  </a:lnTo>
                  <a:lnTo>
                    <a:pt x="2" y="0"/>
                  </a:lnTo>
                  <a:lnTo>
                    <a:pt x="8" y="5"/>
                  </a:lnTo>
                  <a:lnTo>
                    <a:pt x="8" y="0"/>
                  </a:lnTo>
                  <a:lnTo>
                    <a:pt x="2"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5" name="Freeform 58"/>
            <p:cNvSpPr>
              <a:spLocks/>
            </p:cNvSpPr>
            <p:nvPr/>
          </p:nvSpPr>
          <p:spPr bwMode="auto">
            <a:xfrm>
              <a:off x="910" y="1630"/>
              <a:ext cx="74" cy="119"/>
            </a:xfrm>
            <a:custGeom>
              <a:avLst/>
              <a:gdLst>
                <a:gd name="T0" fmla="*/ 4 w 83"/>
                <a:gd name="T1" fmla="*/ 0 h 136"/>
                <a:gd name="T2" fmla="*/ 0 w 83"/>
                <a:gd name="T3" fmla="*/ 4 h 136"/>
                <a:gd name="T4" fmla="*/ 7 w 83"/>
                <a:gd name="T5" fmla="*/ 9 h 136"/>
                <a:gd name="T6" fmla="*/ 8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6" name="Freeform 59"/>
            <p:cNvSpPr>
              <a:spLocks/>
            </p:cNvSpPr>
            <p:nvPr/>
          </p:nvSpPr>
          <p:spPr bwMode="auto">
            <a:xfrm>
              <a:off x="910"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7" name="Freeform 60"/>
            <p:cNvSpPr>
              <a:spLocks/>
            </p:cNvSpPr>
            <p:nvPr/>
          </p:nvSpPr>
          <p:spPr bwMode="auto">
            <a:xfrm>
              <a:off x="910" y="1746"/>
              <a:ext cx="74" cy="116"/>
            </a:xfrm>
            <a:custGeom>
              <a:avLst/>
              <a:gdLst>
                <a:gd name="T0" fmla="*/ 8 w 83"/>
                <a:gd name="T1" fmla="*/ 4 h 131"/>
                <a:gd name="T2" fmla="*/ 7 w 83"/>
                <a:gd name="T3" fmla="*/ 0 h 131"/>
                <a:gd name="T4" fmla="*/ 0 w 83"/>
                <a:gd name="T5" fmla="*/ 11 h 131"/>
                <a:gd name="T6" fmla="*/ 4 w 83"/>
                <a:gd name="T7" fmla="*/ 11 h 131"/>
                <a:gd name="T8" fmla="*/ 8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8" name="Freeform 61"/>
            <p:cNvSpPr>
              <a:spLocks/>
            </p:cNvSpPr>
            <p:nvPr/>
          </p:nvSpPr>
          <p:spPr bwMode="auto">
            <a:xfrm>
              <a:off x="976"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7" y="0"/>
                  </a:moveTo>
                  <a:lnTo>
                    <a:pt x="9"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9" name="Freeform 62"/>
            <p:cNvSpPr>
              <a:spLocks/>
            </p:cNvSpPr>
            <p:nvPr/>
          </p:nvSpPr>
          <p:spPr bwMode="auto">
            <a:xfrm>
              <a:off x="910"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grpSp>
        <p:nvGrpSpPr>
          <p:cNvPr id="28708" name="Group 63"/>
          <p:cNvGrpSpPr>
            <a:grpSpLocks/>
          </p:cNvGrpSpPr>
          <p:nvPr/>
        </p:nvGrpSpPr>
        <p:grpSpPr bwMode="auto">
          <a:xfrm>
            <a:off x="3886201" y="2533057"/>
            <a:ext cx="220663" cy="356088"/>
            <a:chOff x="1488" y="1625"/>
            <a:chExt cx="139" cy="243"/>
          </a:xfrm>
        </p:grpSpPr>
        <p:sp>
          <p:nvSpPr>
            <p:cNvPr id="28902" name="Freeform 64"/>
            <p:cNvSpPr>
              <a:spLocks/>
            </p:cNvSpPr>
            <p:nvPr/>
          </p:nvSpPr>
          <p:spPr bwMode="auto">
            <a:xfrm>
              <a:off x="1490" y="1633"/>
              <a:ext cx="135" cy="227"/>
            </a:xfrm>
            <a:custGeom>
              <a:avLst/>
              <a:gdLst>
                <a:gd name="T0" fmla="*/ 5 w 153"/>
                <a:gd name="T1" fmla="*/ 16 h 259"/>
                <a:gd name="T2" fmla="*/ 0 w 153"/>
                <a:gd name="T3" fmla="*/ 9 h 259"/>
                <a:gd name="T4" fmla="*/ 5 w 153"/>
                <a:gd name="T5" fmla="*/ 0 h 259"/>
                <a:gd name="T6" fmla="*/ 11 w 153"/>
                <a:gd name="T7" fmla="*/ 9 h 259"/>
                <a:gd name="T8" fmla="*/ 5 w 153"/>
                <a:gd name="T9" fmla="*/ 16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3" name="Freeform 65"/>
            <p:cNvSpPr>
              <a:spLocks/>
            </p:cNvSpPr>
            <p:nvPr/>
          </p:nvSpPr>
          <p:spPr bwMode="auto">
            <a:xfrm>
              <a:off x="1488" y="1746"/>
              <a:ext cx="73" cy="116"/>
            </a:xfrm>
            <a:custGeom>
              <a:avLst/>
              <a:gdLst>
                <a:gd name="T0" fmla="*/ 5 w 83"/>
                <a:gd name="T1" fmla="*/ 8 h 133"/>
                <a:gd name="T2" fmla="*/ 6 w 83"/>
                <a:gd name="T3" fmla="*/ 8 h 133"/>
                <a:gd name="T4" fmla="*/ 4 w 83"/>
                <a:gd name="T5" fmla="*/ 0 h 133"/>
                <a:gd name="T6" fmla="*/ 0 w 83"/>
                <a:gd name="T7" fmla="*/ 3 h 133"/>
                <a:gd name="T8" fmla="*/ 5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4" name="Freeform 66"/>
            <p:cNvSpPr>
              <a:spLocks/>
            </p:cNvSpPr>
            <p:nvPr/>
          </p:nvSpPr>
          <p:spPr bwMode="auto">
            <a:xfrm>
              <a:off x="1488" y="1630"/>
              <a:ext cx="73" cy="122"/>
            </a:xfrm>
            <a:custGeom>
              <a:avLst/>
              <a:gdLst>
                <a:gd name="T0" fmla="*/ 0 w 83"/>
                <a:gd name="T1" fmla="*/ 11 h 137"/>
                <a:gd name="T2" fmla="*/ 4 w 83"/>
                <a:gd name="T3" fmla="*/ 12 h 137"/>
                <a:gd name="T4" fmla="*/ 6 w 83"/>
                <a:gd name="T5" fmla="*/ 4 h 137"/>
                <a:gd name="T6" fmla="*/ 5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6" y="137"/>
                  </a:lnTo>
                  <a:lnTo>
                    <a:pt x="83"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5" name="Freeform 67"/>
            <p:cNvSpPr>
              <a:spLocks/>
            </p:cNvSpPr>
            <p:nvPr/>
          </p:nvSpPr>
          <p:spPr bwMode="auto">
            <a:xfrm>
              <a:off x="1488" y="1746"/>
              <a:ext cx="5" cy="6"/>
            </a:xfrm>
            <a:custGeom>
              <a:avLst/>
              <a:gdLst>
                <a:gd name="T0" fmla="*/ 1 w 7"/>
                <a:gd name="T1" fmla="*/ 215 h 5"/>
                <a:gd name="T2" fmla="*/ 0 w 7"/>
                <a:gd name="T3" fmla="*/ 149 h 5"/>
                <a:gd name="T4" fmla="*/ 1 w 7"/>
                <a:gd name="T5" fmla="*/ 0 h 5"/>
                <a:gd name="T6" fmla="*/ 1 w 7"/>
                <a:gd name="T7" fmla="*/ 215 h 5"/>
                <a:gd name="T8" fmla="*/ 1 w 7"/>
                <a:gd name="T9" fmla="*/ 0 h 5"/>
                <a:gd name="T10" fmla="*/ 1 w 7"/>
                <a:gd name="T11" fmla="*/ 215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6" name="Freeform 68"/>
            <p:cNvSpPr>
              <a:spLocks/>
            </p:cNvSpPr>
            <p:nvPr/>
          </p:nvSpPr>
          <p:spPr bwMode="auto">
            <a:xfrm>
              <a:off x="1553"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7" name="Freeform 69"/>
            <p:cNvSpPr>
              <a:spLocks/>
            </p:cNvSpPr>
            <p:nvPr/>
          </p:nvSpPr>
          <p:spPr bwMode="auto">
            <a:xfrm>
              <a:off x="1553" y="1625"/>
              <a:ext cx="8" cy="11"/>
            </a:xfrm>
            <a:custGeom>
              <a:avLst/>
              <a:gdLst>
                <a:gd name="T0" fmla="*/ 1 w 8"/>
                <a:gd name="T1" fmla="*/ 43 h 10"/>
                <a:gd name="T2" fmla="*/ 4 w 8"/>
                <a:gd name="T3" fmla="*/ 0 h 10"/>
                <a:gd name="T4" fmla="*/ 8 w 8"/>
                <a:gd name="T5" fmla="*/ 43 h 10"/>
                <a:gd name="T6" fmla="*/ 0 w 8"/>
                <a:gd name="T7" fmla="*/ 63 h 10"/>
                <a:gd name="T8" fmla="*/ 8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4" y="0"/>
                  </a:lnTo>
                  <a:lnTo>
                    <a:pt x="8" y="5"/>
                  </a:lnTo>
                  <a:lnTo>
                    <a:pt x="0" y="9"/>
                  </a:lnTo>
                  <a:lnTo>
                    <a:pt x="8"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8" name="Freeform 70"/>
            <p:cNvSpPr>
              <a:spLocks/>
            </p:cNvSpPr>
            <p:nvPr/>
          </p:nvSpPr>
          <p:spPr bwMode="auto">
            <a:xfrm>
              <a:off x="1553"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9" name="Freeform 71"/>
            <p:cNvSpPr>
              <a:spLocks/>
            </p:cNvSpPr>
            <p:nvPr/>
          </p:nvSpPr>
          <p:spPr bwMode="auto">
            <a:xfrm>
              <a:off x="1619"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10" name="Freeform 72"/>
            <p:cNvSpPr>
              <a:spLocks/>
            </p:cNvSpPr>
            <p:nvPr/>
          </p:nvSpPr>
          <p:spPr bwMode="auto">
            <a:xfrm>
              <a:off x="1553" y="1857"/>
              <a:ext cx="8" cy="11"/>
            </a:xfrm>
            <a:custGeom>
              <a:avLst/>
              <a:gdLst>
                <a:gd name="T0" fmla="*/ 8 w 8"/>
                <a:gd name="T1" fmla="*/ 4 h 11"/>
                <a:gd name="T2" fmla="*/ 4 w 8"/>
                <a:gd name="T3" fmla="*/ 11 h 11"/>
                <a:gd name="T4" fmla="*/ 1 w 8"/>
                <a:gd name="T5" fmla="*/ 6 h 11"/>
                <a:gd name="T6" fmla="*/ 8 w 8"/>
                <a:gd name="T7" fmla="*/ 0 h 11"/>
                <a:gd name="T8" fmla="*/ 0 w 8"/>
                <a:gd name="T9" fmla="*/ 0 h 11"/>
                <a:gd name="T10" fmla="*/ 8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4" y="11"/>
                  </a:lnTo>
                  <a:lnTo>
                    <a:pt x="1" y="6"/>
                  </a:lnTo>
                  <a:lnTo>
                    <a:pt x="8" y="0"/>
                  </a:lnTo>
                  <a:lnTo>
                    <a:pt x="0" y="0"/>
                  </a:lnTo>
                  <a:lnTo>
                    <a:pt x="8"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grpSp>
        <p:nvGrpSpPr>
          <p:cNvPr id="28709" name="Group 73"/>
          <p:cNvGrpSpPr>
            <a:grpSpLocks/>
          </p:cNvGrpSpPr>
          <p:nvPr/>
        </p:nvGrpSpPr>
        <p:grpSpPr bwMode="auto">
          <a:xfrm>
            <a:off x="4268788" y="2533057"/>
            <a:ext cx="220662" cy="356088"/>
            <a:chOff x="1729" y="1625"/>
            <a:chExt cx="139" cy="243"/>
          </a:xfrm>
        </p:grpSpPr>
        <p:sp>
          <p:nvSpPr>
            <p:cNvPr id="28893" name="Freeform 74"/>
            <p:cNvSpPr>
              <a:spLocks/>
            </p:cNvSpPr>
            <p:nvPr/>
          </p:nvSpPr>
          <p:spPr bwMode="auto">
            <a:xfrm>
              <a:off x="1731" y="1633"/>
              <a:ext cx="135" cy="227"/>
            </a:xfrm>
            <a:custGeom>
              <a:avLst/>
              <a:gdLst>
                <a:gd name="T0" fmla="*/ 5 w 153"/>
                <a:gd name="T1" fmla="*/ 16 h 259"/>
                <a:gd name="T2" fmla="*/ 0 w 153"/>
                <a:gd name="T3" fmla="*/ 9 h 259"/>
                <a:gd name="T4" fmla="*/ 5 w 153"/>
                <a:gd name="T5" fmla="*/ 0 h 259"/>
                <a:gd name="T6" fmla="*/ 11 w 153"/>
                <a:gd name="T7" fmla="*/ 9 h 259"/>
                <a:gd name="T8" fmla="*/ 5 w 153"/>
                <a:gd name="T9" fmla="*/ 16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7" y="259"/>
                  </a:moveTo>
                  <a:lnTo>
                    <a:pt x="0" y="132"/>
                  </a:lnTo>
                  <a:lnTo>
                    <a:pt x="77" y="0"/>
                  </a:lnTo>
                  <a:lnTo>
                    <a:pt x="153" y="132"/>
                  </a:lnTo>
                  <a:lnTo>
                    <a:pt x="77"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4" name="Freeform 75"/>
            <p:cNvSpPr>
              <a:spLocks/>
            </p:cNvSpPr>
            <p:nvPr/>
          </p:nvSpPr>
          <p:spPr bwMode="auto">
            <a:xfrm>
              <a:off x="1729" y="1746"/>
              <a:ext cx="74" cy="116"/>
            </a:xfrm>
            <a:custGeom>
              <a:avLst/>
              <a:gdLst>
                <a:gd name="T0" fmla="*/ 7 w 83"/>
                <a:gd name="T1" fmla="*/ 8 h 133"/>
                <a:gd name="T2" fmla="*/ 8 w 83"/>
                <a:gd name="T3" fmla="*/ 8 h 133"/>
                <a:gd name="T4" fmla="*/ 4 w 83"/>
                <a:gd name="T5" fmla="*/ 0 h 133"/>
                <a:gd name="T6" fmla="*/ 0 w 83"/>
                <a:gd name="T7" fmla="*/ 3 h 133"/>
                <a:gd name="T8" fmla="*/ 7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5" name="Freeform 76"/>
            <p:cNvSpPr>
              <a:spLocks/>
            </p:cNvSpPr>
            <p:nvPr/>
          </p:nvSpPr>
          <p:spPr bwMode="auto">
            <a:xfrm>
              <a:off x="1729" y="1630"/>
              <a:ext cx="74" cy="122"/>
            </a:xfrm>
            <a:custGeom>
              <a:avLst/>
              <a:gdLst>
                <a:gd name="T0" fmla="*/ 0 w 83"/>
                <a:gd name="T1" fmla="*/ 11 h 137"/>
                <a:gd name="T2" fmla="*/ 4 w 83"/>
                <a:gd name="T3" fmla="*/ 12 h 137"/>
                <a:gd name="T4" fmla="*/ 8 w 83"/>
                <a:gd name="T5" fmla="*/ 4 h 137"/>
                <a:gd name="T6" fmla="*/ 7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6" name="Freeform 77"/>
            <p:cNvSpPr>
              <a:spLocks/>
            </p:cNvSpPr>
            <p:nvPr/>
          </p:nvSpPr>
          <p:spPr bwMode="auto">
            <a:xfrm>
              <a:off x="1729" y="1746"/>
              <a:ext cx="5" cy="6"/>
            </a:xfrm>
            <a:custGeom>
              <a:avLst/>
              <a:gdLst>
                <a:gd name="T0" fmla="*/ 1 w 8"/>
                <a:gd name="T1" fmla="*/ 215 h 5"/>
                <a:gd name="T2" fmla="*/ 0 w 8"/>
                <a:gd name="T3" fmla="*/ 149 h 5"/>
                <a:gd name="T4" fmla="*/ 1 w 8"/>
                <a:gd name="T5" fmla="*/ 0 h 5"/>
                <a:gd name="T6" fmla="*/ 1 w 8"/>
                <a:gd name="T7" fmla="*/ 215 h 5"/>
                <a:gd name="T8" fmla="*/ 1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7" name="Freeform 78"/>
            <p:cNvSpPr>
              <a:spLocks/>
            </p:cNvSpPr>
            <p:nvPr/>
          </p:nvSpPr>
          <p:spPr bwMode="auto">
            <a:xfrm>
              <a:off x="1795" y="1630"/>
              <a:ext cx="73" cy="119"/>
            </a:xfrm>
            <a:custGeom>
              <a:avLst/>
              <a:gdLst>
                <a:gd name="T0" fmla="*/ 3 w 84"/>
                <a:gd name="T1" fmla="*/ 0 h 136"/>
                <a:gd name="T2" fmla="*/ 0 w 84"/>
                <a:gd name="T3" fmla="*/ 4 h 136"/>
                <a:gd name="T4" fmla="*/ 3 w 84"/>
                <a:gd name="T5" fmla="*/ 9 h 136"/>
                <a:gd name="T6" fmla="*/ 4 w 84"/>
                <a:gd name="T7" fmla="*/ 8 h 136"/>
                <a:gd name="T8" fmla="*/ 3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8" name="Freeform 79"/>
            <p:cNvSpPr>
              <a:spLocks/>
            </p:cNvSpPr>
            <p:nvPr/>
          </p:nvSpPr>
          <p:spPr bwMode="auto">
            <a:xfrm>
              <a:off x="1795" y="1625"/>
              <a:ext cx="8" cy="11"/>
            </a:xfrm>
            <a:custGeom>
              <a:avLst/>
              <a:gdLst>
                <a:gd name="T0" fmla="*/ 1 w 8"/>
                <a:gd name="T1" fmla="*/ 43 h 10"/>
                <a:gd name="T2" fmla="*/ 5 w 8"/>
                <a:gd name="T3" fmla="*/ 0 h 10"/>
                <a:gd name="T4" fmla="*/ 8 w 8"/>
                <a:gd name="T5" fmla="*/ 43 h 10"/>
                <a:gd name="T6" fmla="*/ 0 w 8"/>
                <a:gd name="T7" fmla="*/ 63 h 10"/>
                <a:gd name="T8" fmla="*/ 8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5" y="0"/>
                  </a:lnTo>
                  <a:lnTo>
                    <a:pt x="8" y="5"/>
                  </a:lnTo>
                  <a:lnTo>
                    <a:pt x="0" y="9"/>
                  </a:lnTo>
                  <a:lnTo>
                    <a:pt x="8"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9" name="Freeform 80"/>
            <p:cNvSpPr>
              <a:spLocks/>
            </p:cNvSpPr>
            <p:nvPr/>
          </p:nvSpPr>
          <p:spPr bwMode="auto">
            <a:xfrm>
              <a:off x="1795" y="1746"/>
              <a:ext cx="73" cy="116"/>
            </a:xfrm>
            <a:custGeom>
              <a:avLst/>
              <a:gdLst>
                <a:gd name="T0" fmla="*/ 4 w 84"/>
                <a:gd name="T1" fmla="*/ 4 h 131"/>
                <a:gd name="T2" fmla="*/ 3 w 84"/>
                <a:gd name="T3" fmla="*/ 0 h 131"/>
                <a:gd name="T4" fmla="*/ 0 w 84"/>
                <a:gd name="T5" fmla="*/ 11 h 131"/>
                <a:gd name="T6" fmla="*/ 3 w 84"/>
                <a:gd name="T7" fmla="*/ 11 h 131"/>
                <a:gd name="T8" fmla="*/ 4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0" name="Freeform 81"/>
            <p:cNvSpPr>
              <a:spLocks/>
            </p:cNvSpPr>
            <p:nvPr/>
          </p:nvSpPr>
          <p:spPr bwMode="auto">
            <a:xfrm>
              <a:off x="1860"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901" name="Freeform 82"/>
            <p:cNvSpPr>
              <a:spLocks/>
            </p:cNvSpPr>
            <p:nvPr/>
          </p:nvSpPr>
          <p:spPr bwMode="auto">
            <a:xfrm>
              <a:off x="1795" y="1857"/>
              <a:ext cx="8" cy="11"/>
            </a:xfrm>
            <a:custGeom>
              <a:avLst/>
              <a:gdLst>
                <a:gd name="T0" fmla="*/ 8 w 8"/>
                <a:gd name="T1" fmla="*/ 4 h 11"/>
                <a:gd name="T2" fmla="*/ 5 w 8"/>
                <a:gd name="T3" fmla="*/ 11 h 11"/>
                <a:gd name="T4" fmla="*/ 1 w 8"/>
                <a:gd name="T5" fmla="*/ 6 h 11"/>
                <a:gd name="T6" fmla="*/ 8 w 8"/>
                <a:gd name="T7" fmla="*/ 0 h 11"/>
                <a:gd name="T8" fmla="*/ 0 w 8"/>
                <a:gd name="T9" fmla="*/ 0 h 11"/>
                <a:gd name="T10" fmla="*/ 8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5" y="11"/>
                  </a:lnTo>
                  <a:lnTo>
                    <a:pt x="1" y="6"/>
                  </a:lnTo>
                  <a:lnTo>
                    <a:pt x="8" y="0"/>
                  </a:lnTo>
                  <a:lnTo>
                    <a:pt x="0" y="0"/>
                  </a:lnTo>
                  <a:lnTo>
                    <a:pt x="8"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grpSp>
        <p:nvGrpSpPr>
          <p:cNvPr id="28710" name="Group 83"/>
          <p:cNvGrpSpPr>
            <a:grpSpLocks/>
          </p:cNvGrpSpPr>
          <p:nvPr/>
        </p:nvGrpSpPr>
        <p:grpSpPr bwMode="auto">
          <a:xfrm>
            <a:off x="5875339" y="2533057"/>
            <a:ext cx="225425" cy="356088"/>
            <a:chOff x="2729" y="1625"/>
            <a:chExt cx="142" cy="243"/>
          </a:xfrm>
        </p:grpSpPr>
        <p:sp>
          <p:nvSpPr>
            <p:cNvPr id="28884" name="Freeform 84"/>
            <p:cNvSpPr>
              <a:spLocks/>
            </p:cNvSpPr>
            <p:nvPr/>
          </p:nvSpPr>
          <p:spPr bwMode="auto">
            <a:xfrm>
              <a:off x="2734" y="1633"/>
              <a:ext cx="135" cy="227"/>
            </a:xfrm>
            <a:custGeom>
              <a:avLst/>
              <a:gdLst>
                <a:gd name="T0" fmla="*/ 6 w 152"/>
                <a:gd name="T1" fmla="*/ 16 h 259"/>
                <a:gd name="T2" fmla="*/ 0 w 152"/>
                <a:gd name="T3" fmla="*/ 9 h 259"/>
                <a:gd name="T4" fmla="*/ 6 w 152"/>
                <a:gd name="T5" fmla="*/ 0 h 259"/>
                <a:gd name="T6" fmla="*/ 12 w 152"/>
                <a:gd name="T7" fmla="*/ 9 h 259"/>
                <a:gd name="T8" fmla="*/ 6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5" name="Freeform 85"/>
            <p:cNvSpPr>
              <a:spLocks/>
            </p:cNvSpPr>
            <p:nvPr/>
          </p:nvSpPr>
          <p:spPr bwMode="auto">
            <a:xfrm>
              <a:off x="2732"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6" name="Freeform 86"/>
            <p:cNvSpPr>
              <a:spLocks/>
            </p:cNvSpPr>
            <p:nvPr/>
          </p:nvSpPr>
          <p:spPr bwMode="auto">
            <a:xfrm>
              <a:off x="2732"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7" name="Freeform 87"/>
            <p:cNvSpPr>
              <a:spLocks/>
            </p:cNvSpPr>
            <p:nvPr/>
          </p:nvSpPr>
          <p:spPr bwMode="auto">
            <a:xfrm>
              <a:off x="2729"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8" name="Freeform 88"/>
            <p:cNvSpPr>
              <a:spLocks/>
            </p:cNvSpPr>
            <p:nvPr/>
          </p:nvSpPr>
          <p:spPr bwMode="auto">
            <a:xfrm>
              <a:off x="2798" y="1630"/>
              <a:ext cx="73" cy="119"/>
            </a:xfrm>
            <a:custGeom>
              <a:avLst/>
              <a:gdLst>
                <a:gd name="T0" fmla="*/ 3 w 84"/>
                <a:gd name="T1" fmla="*/ 0 h 136"/>
                <a:gd name="T2" fmla="*/ 0 w 84"/>
                <a:gd name="T3" fmla="*/ 4 h 136"/>
                <a:gd name="T4" fmla="*/ 3 w 84"/>
                <a:gd name="T5" fmla="*/ 9 h 136"/>
                <a:gd name="T6" fmla="*/ 4 w 84"/>
                <a:gd name="T7" fmla="*/ 8 h 136"/>
                <a:gd name="T8" fmla="*/ 3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7" y="136"/>
                  </a:lnTo>
                  <a:lnTo>
                    <a:pt x="84" y="132"/>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9" name="Freeform 89"/>
            <p:cNvSpPr>
              <a:spLocks/>
            </p:cNvSpPr>
            <p:nvPr/>
          </p:nvSpPr>
          <p:spPr bwMode="auto">
            <a:xfrm>
              <a:off x="2798" y="1625"/>
              <a:ext cx="5" cy="11"/>
            </a:xfrm>
            <a:custGeom>
              <a:avLst/>
              <a:gdLst>
                <a:gd name="T0" fmla="*/ 1 w 8"/>
                <a:gd name="T1" fmla="*/ 43 h 10"/>
                <a:gd name="T2" fmla="*/ 1 w 8"/>
                <a:gd name="T3" fmla="*/ 0 h 10"/>
                <a:gd name="T4" fmla="*/ 1 w 8"/>
                <a:gd name="T5" fmla="*/ 43 h 10"/>
                <a:gd name="T6" fmla="*/ 0 w 8"/>
                <a:gd name="T7" fmla="*/ 63 h 10"/>
                <a:gd name="T8" fmla="*/ 1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5" y="0"/>
                  </a:lnTo>
                  <a:lnTo>
                    <a:pt x="8" y="5"/>
                  </a:lnTo>
                  <a:lnTo>
                    <a:pt x="0" y="9"/>
                  </a:lnTo>
                  <a:lnTo>
                    <a:pt x="8"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0" name="Freeform 90"/>
            <p:cNvSpPr>
              <a:spLocks/>
            </p:cNvSpPr>
            <p:nvPr/>
          </p:nvSpPr>
          <p:spPr bwMode="auto">
            <a:xfrm>
              <a:off x="2798" y="1746"/>
              <a:ext cx="73" cy="116"/>
            </a:xfrm>
            <a:custGeom>
              <a:avLst/>
              <a:gdLst>
                <a:gd name="T0" fmla="*/ 4 w 84"/>
                <a:gd name="T1" fmla="*/ 4 h 131"/>
                <a:gd name="T2" fmla="*/ 3 w 84"/>
                <a:gd name="T3" fmla="*/ 0 h 131"/>
                <a:gd name="T4" fmla="*/ 0 w 84"/>
                <a:gd name="T5" fmla="*/ 11 h 131"/>
                <a:gd name="T6" fmla="*/ 3 w 84"/>
                <a:gd name="T7" fmla="*/ 11 h 131"/>
                <a:gd name="T8" fmla="*/ 4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7" y="0"/>
                  </a:lnTo>
                  <a:lnTo>
                    <a:pt x="0" y="127"/>
                  </a:lnTo>
                  <a:lnTo>
                    <a:pt x="8"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1" name="Freeform 91"/>
            <p:cNvSpPr>
              <a:spLocks/>
            </p:cNvSpPr>
            <p:nvPr/>
          </p:nvSpPr>
          <p:spPr bwMode="auto">
            <a:xfrm>
              <a:off x="2863" y="1746"/>
              <a:ext cx="8" cy="3"/>
            </a:xfrm>
            <a:custGeom>
              <a:avLst/>
              <a:gdLst>
                <a:gd name="T0" fmla="*/ 7 w 8"/>
                <a:gd name="T1" fmla="*/ 0 h 4"/>
                <a:gd name="T2" fmla="*/ 8 w 8"/>
                <a:gd name="T3" fmla="*/ 2 h 4"/>
                <a:gd name="T4" fmla="*/ 7 w 8"/>
                <a:gd name="T5" fmla="*/ 2 h 4"/>
                <a:gd name="T6" fmla="*/ 0 w 8"/>
                <a:gd name="T7" fmla="*/ 0 h 4"/>
                <a:gd name="T8" fmla="*/ 0 w 8"/>
                <a:gd name="T9" fmla="*/ 2 h 4"/>
                <a:gd name="T10" fmla="*/ 7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92" name="Freeform 92"/>
            <p:cNvSpPr>
              <a:spLocks/>
            </p:cNvSpPr>
            <p:nvPr/>
          </p:nvSpPr>
          <p:spPr bwMode="auto">
            <a:xfrm>
              <a:off x="2798" y="1857"/>
              <a:ext cx="5" cy="11"/>
            </a:xfrm>
            <a:custGeom>
              <a:avLst/>
              <a:gdLst>
                <a:gd name="T0" fmla="*/ 1 w 8"/>
                <a:gd name="T1" fmla="*/ 4 h 11"/>
                <a:gd name="T2" fmla="*/ 1 w 8"/>
                <a:gd name="T3" fmla="*/ 11 h 11"/>
                <a:gd name="T4" fmla="*/ 1 w 8"/>
                <a:gd name="T5" fmla="*/ 6 h 11"/>
                <a:gd name="T6" fmla="*/ 1 w 8"/>
                <a:gd name="T7" fmla="*/ 0 h 11"/>
                <a:gd name="T8" fmla="*/ 0 w 8"/>
                <a:gd name="T9" fmla="*/ 0 h 11"/>
                <a:gd name="T10" fmla="*/ 1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5" y="11"/>
                  </a:lnTo>
                  <a:lnTo>
                    <a:pt x="1" y="6"/>
                  </a:lnTo>
                  <a:lnTo>
                    <a:pt x="8" y="0"/>
                  </a:lnTo>
                  <a:lnTo>
                    <a:pt x="0" y="0"/>
                  </a:lnTo>
                  <a:lnTo>
                    <a:pt x="8"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grpSp>
        <p:nvGrpSpPr>
          <p:cNvPr id="28711" name="Group 93"/>
          <p:cNvGrpSpPr>
            <a:grpSpLocks/>
          </p:cNvGrpSpPr>
          <p:nvPr/>
        </p:nvGrpSpPr>
        <p:grpSpPr bwMode="auto">
          <a:xfrm>
            <a:off x="3246438" y="2533057"/>
            <a:ext cx="222250" cy="356088"/>
            <a:chOff x="1049" y="1625"/>
            <a:chExt cx="140" cy="243"/>
          </a:xfrm>
        </p:grpSpPr>
        <p:sp>
          <p:nvSpPr>
            <p:cNvPr id="28875" name="Freeform 94"/>
            <p:cNvSpPr>
              <a:spLocks/>
            </p:cNvSpPr>
            <p:nvPr/>
          </p:nvSpPr>
          <p:spPr bwMode="auto">
            <a:xfrm>
              <a:off x="1052" y="1633"/>
              <a:ext cx="134" cy="227"/>
            </a:xfrm>
            <a:custGeom>
              <a:avLst/>
              <a:gdLst>
                <a:gd name="T0" fmla="*/ 5 w 152"/>
                <a:gd name="T1" fmla="*/ 16 h 259"/>
                <a:gd name="T2" fmla="*/ 0 w 152"/>
                <a:gd name="T3" fmla="*/ 9 h 259"/>
                <a:gd name="T4" fmla="*/ 5 w 152"/>
                <a:gd name="T5" fmla="*/ 0 h 259"/>
                <a:gd name="T6" fmla="*/ 11 w 152"/>
                <a:gd name="T7" fmla="*/ 9 h 259"/>
                <a:gd name="T8" fmla="*/ 5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6" name="Freeform 95"/>
            <p:cNvSpPr>
              <a:spLocks/>
            </p:cNvSpPr>
            <p:nvPr/>
          </p:nvSpPr>
          <p:spPr bwMode="auto">
            <a:xfrm>
              <a:off x="1049"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7" y="133"/>
                  </a:moveTo>
                  <a:lnTo>
                    <a:pt x="83" y="127"/>
                  </a:lnTo>
                  <a:lnTo>
                    <a:pt x="7" y="0"/>
                  </a:lnTo>
                  <a:lnTo>
                    <a:pt x="0" y="5"/>
                  </a:lnTo>
                  <a:lnTo>
                    <a:pt x="77"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7" name="Freeform 96"/>
            <p:cNvSpPr>
              <a:spLocks/>
            </p:cNvSpPr>
            <p:nvPr/>
          </p:nvSpPr>
          <p:spPr bwMode="auto">
            <a:xfrm>
              <a:off x="1049"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7"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8" name="Freeform 97"/>
            <p:cNvSpPr>
              <a:spLocks/>
            </p:cNvSpPr>
            <p:nvPr/>
          </p:nvSpPr>
          <p:spPr bwMode="auto">
            <a:xfrm>
              <a:off x="1083" y="1746"/>
              <a:ext cx="7" cy="6"/>
            </a:xfrm>
            <a:custGeom>
              <a:avLst/>
              <a:gdLst>
                <a:gd name="T0" fmla="*/ 1 w 8"/>
                <a:gd name="T1" fmla="*/ 215 h 5"/>
                <a:gd name="T2" fmla="*/ 0 w 8"/>
                <a:gd name="T3" fmla="*/ 149 h 5"/>
                <a:gd name="T4" fmla="*/ 1 w 8"/>
                <a:gd name="T5" fmla="*/ 0 h 5"/>
                <a:gd name="T6" fmla="*/ 4 w 8"/>
                <a:gd name="T7" fmla="*/ 215 h 5"/>
                <a:gd name="T8" fmla="*/ 4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9" name="Freeform 98"/>
            <p:cNvSpPr>
              <a:spLocks/>
            </p:cNvSpPr>
            <p:nvPr/>
          </p:nvSpPr>
          <p:spPr bwMode="auto">
            <a:xfrm>
              <a:off x="1115" y="1630"/>
              <a:ext cx="74" cy="119"/>
            </a:xfrm>
            <a:custGeom>
              <a:avLst/>
              <a:gdLst>
                <a:gd name="T0" fmla="*/ 4 w 83"/>
                <a:gd name="T1" fmla="*/ 0 h 136"/>
                <a:gd name="T2" fmla="*/ 0 w 83"/>
                <a:gd name="T3" fmla="*/ 4 h 136"/>
                <a:gd name="T4" fmla="*/ 7 w 83"/>
                <a:gd name="T5" fmla="*/ 9 h 136"/>
                <a:gd name="T6" fmla="*/ 8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0" name="Freeform 99"/>
            <p:cNvSpPr>
              <a:spLocks/>
            </p:cNvSpPr>
            <p:nvPr/>
          </p:nvSpPr>
          <p:spPr bwMode="auto">
            <a:xfrm>
              <a:off x="1115"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1" name="Freeform 100"/>
            <p:cNvSpPr>
              <a:spLocks/>
            </p:cNvSpPr>
            <p:nvPr/>
          </p:nvSpPr>
          <p:spPr bwMode="auto">
            <a:xfrm>
              <a:off x="1115" y="1746"/>
              <a:ext cx="74" cy="116"/>
            </a:xfrm>
            <a:custGeom>
              <a:avLst/>
              <a:gdLst>
                <a:gd name="T0" fmla="*/ 8 w 83"/>
                <a:gd name="T1" fmla="*/ 4 h 131"/>
                <a:gd name="T2" fmla="*/ 7 w 83"/>
                <a:gd name="T3" fmla="*/ 0 h 131"/>
                <a:gd name="T4" fmla="*/ 0 w 83"/>
                <a:gd name="T5" fmla="*/ 11 h 131"/>
                <a:gd name="T6" fmla="*/ 4 w 83"/>
                <a:gd name="T7" fmla="*/ 11 h 131"/>
                <a:gd name="T8" fmla="*/ 8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2" name="Freeform 101"/>
            <p:cNvSpPr>
              <a:spLocks/>
            </p:cNvSpPr>
            <p:nvPr/>
          </p:nvSpPr>
          <p:spPr bwMode="auto">
            <a:xfrm>
              <a:off x="1181" y="1746"/>
              <a:ext cx="8" cy="3"/>
            </a:xfrm>
            <a:custGeom>
              <a:avLst/>
              <a:gdLst>
                <a:gd name="T0" fmla="*/ 7 w 8"/>
                <a:gd name="T1" fmla="*/ 0 h 4"/>
                <a:gd name="T2" fmla="*/ 8 w 8"/>
                <a:gd name="T3" fmla="*/ 2 h 4"/>
                <a:gd name="T4" fmla="*/ 7 w 8"/>
                <a:gd name="T5" fmla="*/ 2 h 4"/>
                <a:gd name="T6" fmla="*/ 0 w 8"/>
                <a:gd name="T7" fmla="*/ 0 h 4"/>
                <a:gd name="T8" fmla="*/ 0 w 8"/>
                <a:gd name="T9" fmla="*/ 2 h 4"/>
                <a:gd name="T10" fmla="*/ 7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83" name="Freeform 102"/>
            <p:cNvSpPr>
              <a:spLocks/>
            </p:cNvSpPr>
            <p:nvPr/>
          </p:nvSpPr>
          <p:spPr bwMode="auto">
            <a:xfrm>
              <a:off x="1115"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sp>
        <p:nvSpPr>
          <p:cNvPr id="28712" name="Rectangle 103"/>
          <p:cNvSpPr>
            <a:spLocks noChangeArrowheads="1"/>
          </p:cNvSpPr>
          <p:nvPr/>
        </p:nvSpPr>
        <p:spPr bwMode="auto">
          <a:xfrm>
            <a:off x="9780590" y="2402637"/>
            <a:ext cx="15875" cy="234462"/>
          </a:xfrm>
          <a:prstGeom prst="rect">
            <a:avLst/>
          </a:prstGeom>
          <a:solidFill>
            <a:srgbClr val="00B05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713" name="Freeform 104"/>
          <p:cNvSpPr>
            <a:spLocks/>
          </p:cNvSpPr>
          <p:nvPr/>
        </p:nvSpPr>
        <p:spPr bwMode="auto">
          <a:xfrm>
            <a:off x="9750425" y="2317646"/>
            <a:ext cx="76200" cy="87923"/>
          </a:xfrm>
          <a:custGeom>
            <a:avLst/>
            <a:gdLst>
              <a:gd name="T0" fmla="*/ 2147483647 w 56"/>
              <a:gd name="T1" fmla="*/ 2147483647 h 71"/>
              <a:gd name="T2" fmla="*/ 0 w 56"/>
              <a:gd name="T3" fmla="*/ 2147483647 h 71"/>
              <a:gd name="T4" fmla="*/ 2147483647 w 56"/>
              <a:gd name="T5" fmla="*/ 0 h 71"/>
              <a:gd name="T6" fmla="*/ 2147483647 w 56"/>
              <a:gd name="T7" fmla="*/ 2147483647 h 71"/>
              <a:gd name="T8" fmla="*/ 2147483647 w 56"/>
              <a:gd name="T9" fmla="*/ 2147483647 h 71"/>
              <a:gd name="T10" fmla="*/ 0 60000 65536"/>
              <a:gd name="T11" fmla="*/ 0 60000 65536"/>
              <a:gd name="T12" fmla="*/ 0 60000 65536"/>
              <a:gd name="T13" fmla="*/ 0 60000 65536"/>
              <a:gd name="T14" fmla="*/ 0 60000 65536"/>
              <a:gd name="T15" fmla="*/ 0 w 56"/>
              <a:gd name="T16" fmla="*/ 0 h 71"/>
              <a:gd name="T17" fmla="*/ 56 w 56"/>
              <a:gd name="T18" fmla="*/ 71 h 71"/>
            </a:gdLst>
            <a:ahLst/>
            <a:cxnLst>
              <a:cxn ang="T10">
                <a:pos x="T0" y="T1"/>
              </a:cxn>
              <a:cxn ang="T11">
                <a:pos x="T2" y="T3"/>
              </a:cxn>
              <a:cxn ang="T12">
                <a:pos x="T4" y="T5"/>
              </a:cxn>
              <a:cxn ang="T13">
                <a:pos x="T6" y="T7"/>
              </a:cxn>
              <a:cxn ang="T14">
                <a:pos x="T8" y="T9"/>
              </a:cxn>
            </a:cxnLst>
            <a:rect l="T15" t="T16" r="T17" b="T18"/>
            <a:pathLst>
              <a:path w="56" h="71">
                <a:moveTo>
                  <a:pt x="28" y="71"/>
                </a:moveTo>
                <a:lnTo>
                  <a:pt x="0" y="71"/>
                </a:lnTo>
                <a:lnTo>
                  <a:pt x="28" y="0"/>
                </a:lnTo>
                <a:lnTo>
                  <a:pt x="56" y="71"/>
                </a:lnTo>
                <a:lnTo>
                  <a:pt x="28" y="71"/>
                </a:lnTo>
                <a:close/>
              </a:path>
            </a:pathLst>
          </a:custGeom>
          <a:solidFill>
            <a:srgbClr val="00B05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14" name="Freeform 105"/>
          <p:cNvSpPr>
            <a:spLocks/>
          </p:cNvSpPr>
          <p:nvPr/>
        </p:nvSpPr>
        <p:spPr bwMode="auto">
          <a:xfrm>
            <a:off x="9678989" y="2544780"/>
            <a:ext cx="214312" cy="332642"/>
          </a:xfrm>
          <a:custGeom>
            <a:avLst/>
            <a:gdLst>
              <a:gd name="T0" fmla="*/ 2147483647 w 152"/>
              <a:gd name="T1" fmla="*/ 2147483647 h 259"/>
              <a:gd name="T2" fmla="*/ 0 w 152"/>
              <a:gd name="T3" fmla="*/ 2147483647 h 259"/>
              <a:gd name="T4" fmla="*/ 2147483647 w 152"/>
              <a:gd name="T5" fmla="*/ 0 h 259"/>
              <a:gd name="T6" fmla="*/ 2147483647 w 152"/>
              <a:gd name="T7" fmla="*/ 2147483647 h 259"/>
              <a:gd name="T8" fmla="*/ 2147483647 w 152"/>
              <a:gd name="T9" fmla="*/ 2147483647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p:spPr>
        <p:txBody>
          <a:bodyPr/>
          <a:lstStyle/>
          <a:p>
            <a:endParaRPr lang="en-GB" sz="1662" dirty="0"/>
          </a:p>
        </p:txBody>
      </p:sp>
      <p:sp>
        <p:nvSpPr>
          <p:cNvPr id="28715" name="Freeform 106"/>
          <p:cNvSpPr>
            <a:spLocks/>
          </p:cNvSpPr>
          <p:nvPr/>
        </p:nvSpPr>
        <p:spPr bwMode="auto">
          <a:xfrm>
            <a:off x="9675814" y="2710369"/>
            <a:ext cx="115887" cy="169985"/>
          </a:xfrm>
          <a:custGeom>
            <a:avLst/>
            <a:gdLst>
              <a:gd name="T0" fmla="*/ 2147483647 w 82"/>
              <a:gd name="T1" fmla="*/ 2147483647 h 133"/>
              <a:gd name="T2" fmla="*/ 2147483647 w 82"/>
              <a:gd name="T3" fmla="*/ 2147483647 h 133"/>
              <a:gd name="T4" fmla="*/ 2147483647 w 82"/>
              <a:gd name="T5" fmla="*/ 0 h 133"/>
              <a:gd name="T6" fmla="*/ 0 w 82"/>
              <a:gd name="T7" fmla="*/ 2147483647 h 133"/>
              <a:gd name="T8" fmla="*/ 2147483647 w 82"/>
              <a:gd name="T9" fmla="*/ 2147483647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16" name="Freeform 107"/>
          <p:cNvSpPr>
            <a:spLocks/>
          </p:cNvSpPr>
          <p:nvPr/>
        </p:nvSpPr>
        <p:spPr bwMode="auto">
          <a:xfrm>
            <a:off x="9675814" y="2540386"/>
            <a:ext cx="115887" cy="178777"/>
          </a:xfrm>
          <a:custGeom>
            <a:avLst/>
            <a:gdLst>
              <a:gd name="T0" fmla="*/ 0 w 82"/>
              <a:gd name="T1" fmla="*/ 2147483647 h 137"/>
              <a:gd name="T2" fmla="*/ 2147483647 w 82"/>
              <a:gd name="T3" fmla="*/ 2147483647 h 137"/>
              <a:gd name="T4" fmla="*/ 2147483647 w 82"/>
              <a:gd name="T5" fmla="*/ 2147483647 h 137"/>
              <a:gd name="T6" fmla="*/ 2147483647 w 82"/>
              <a:gd name="T7" fmla="*/ 0 h 137"/>
              <a:gd name="T8" fmla="*/ 0 w 82"/>
              <a:gd name="T9" fmla="*/ 2147483647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17" name="Freeform 108"/>
          <p:cNvSpPr>
            <a:spLocks/>
          </p:cNvSpPr>
          <p:nvPr/>
        </p:nvSpPr>
        <p:spPr bwMode="auto">
          <a:xfrm>
            <a:off x="9675815" y="2710370"/>
            <a:ext cx="7937" cy="8792"/>
          </a:xfrm>
          <a:custGeom>
            <a:avLst/>
            <a:gdLst>
              <a:gd name="T0" fmla="*/ 2147483647 w 7"/>
              <a:gd name="T1" fmla="*/ 2147483647 h 5"/>
              <a:gd name="T2" fmla="*/ 0 w 7"/>
              <a:gd name="T3" fmla="*/ 2147483647 h 5"/>
              <a:gd name="T4" fmla="*/ 2147483647 w 7"/>
              <a:gd name="T5" fmla="*/ 0 h 5"/>
              <a:gd name="T6" fmla="*/ 2147483647 w 7"/>
              <a:gd name="T7" fmla="*/ 2147483647 h 5"/>
              <a:gd name="T8" fmla="*/ 2147483647 w 7"/>
              <a:gd name="T9" fmla="*/ 0 h 5"/>
              <a:gd name="T10" fmla="*/ 2147483647 w 7"/>
              <a:gd name="T11" fmla="*/ 2147483647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18" name="Freeform 109"/>
          <p:cNvSpPr>
            <a:spLocks/>
          </p:cNvSpPr>
          <p:nvPr/>
        </p:nvSpPr>
        <p:spPr bwMode="auto">
          <a:xfrm>
            <a:off x="9780590" y="2540386"/>
            <a:ext cx="115887" cy="174381"/>
          </a:xfrm>
          <a:custGeom>
            <a:avLst/>
            <a:gdLst>
              <a:gd name="T0" fmla="*/ 2147483647 w 84"/>
              <a:gd name="T1" fmla="*/ 0 h 136"/>
              <a:gd name="T2" fmla="*/ 0 w 84"/>
              <a:gd name="T3" fmla="*/ 2147483647 h 136"/>
              <a:gd name="T4" fmla="*/ 2147483647 w 84"/>
              <a:gd name="T5" fmla="*/ 2147483647 h 136"/>
              <a:gd name="T6" fmla="*/ 2147483647 w 84"/>
              <a:gd name="T7" fmla="*/ 2147483647 h 136"/>
              <a:gd name="T8" fmla="*/ 2147483647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7" y="0"/>
                </a:moveTo>
                <a:lnTo>
                  <a:pt x="0" y="4"/>
                </a:lnTo>
                <a:lnTo>
                  <a:pt x="76" y="136"/>
                </a:lnTo>
                <a:lnTo>
                  <a:pt x="84" y="132"/>
                </a:lnTo>
                <a:lnTo>
                  <a:pt x="7" y="0"/>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19" name="Freeform 110"/>
          <p:cNvSpPr>
            <a:spLocks/>
          </p:cNvSpPr>
          <p:nvPr/>
        </p:nvSpPr>
        <p:spPr bwMode="auto">
          <a:xfrm>
            <a:off x="9780588" y="2533058"/>
            <a:ext cx="11112" cy="16119"/>
          </a:xfrm>
          <a:custGeom>
            <a:avLst/>
            <a:gdLst>
              <a:gd name="T0" fmla="*/ 2147483647 w 7"/>
              <a:gd name="T1" fmla="*/ 2147483647 h 10"/>
              <a:gd name="T2" fmla="*/ 2147483647 w 7"/>
              <a:gd name="T3" fmla="*/ 0 h 10"/>
              <a:gd name="T4" fmla="*/ 2147483647 w 7"/>
              <a:gd name="T5" fmla="*/ 2147483647 h 10"/>
              <a:gd name="T6" fmla="*/ 0 w 7"/>
              <a:gd name="T7" fmla="*/ 2147483647 h 10"/>
              <a:gd name="T8" fmla="*/ 2147483647 w 7"/>
              <a:gd name="T9" fmla="*/ 2147483647 h 10"/>
              <a:gd name="T10" fmla="*/ 2147483647 w 7"/>
              <a:gd name="T11" fmla="*/ 2147483647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20" name="Freeform 111"/>
          <p:cNvSpPr>
            <a:spLocks/>
          </p:cNvSpPr>
          <p:nvPr/>
        </p:nvSpPr>
        <p:spPr bwMode="auto">
          <a:xfrm>
            <a:off x="9780590" y="2710369"/>
            <a:ext cx="115887" cy="169985"/>
          </a:xfrm>
          <a:custGeom>
            <a:avLst/>
            <a:gdLst>
              <a:gd name="T0" fmla="*/ 2147483647 w 84"/>
              <a:gd name="T1" fmla="*/ 2147483647 h 131"/>
              <a:gd name="T2" fmla="*/ 2147483647 w 84"/>
              <a:gd name="T3" fmla="*/ 0 h 131"/>
              <a:gd name="T4" fmla="*/ 0 w 84"/>
              <a:gd name="T5" fmla="*/ 2147483647 h 131"/>
              <a:gd name="T6" fmla="*/ 2147483647 w 84"/>
              <a:gd name="T7" fmla="*/ 2147483647 h 131"/>
              <a:gd name="T8" fmla="*/ 2147483647 w 84"/>
              <a:gd name="T9" fmla="*/ 2147483647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7" y="131"/>
                </a:lnTo>
                <a:lnTo>
                  <a:pt x="84" y="4"/>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21" name="Freeform 112"/>
          <p:cNvSpPr>
            <a:spLocks/>
          </p:cNvSpPr>
          <p:nvPr/>
        </p:nvSpPr>
        <p:spPr bwMode="auto">
          <a:xfrm>
            <a:off x="9888538" y="2710370"/>
            <a:ext cx="12700" cy="4397"/>
          </a:xfrm>
          <a:custGeom>
            <a:avLst/>
            <a:gdLst>
              <a:gd name="T0" fmla="*/ 2147483647 w 9"/>
              <a:gd name="T1" fmla="*/ 0 h 4"/>
              <a:gd name="T2" fmla="*/ 2147483647 w 9"/>
              <a:gd name="T3" fmla="*/ 2147483647 h 4"/>
              <a:gd name="T4" fmla="*/ 2147483647 w 9"/>
              <a:gd name="T5" fmla="*/ 2147483647 h 4"/>
              <a:gd name="T6" fmla="*/ 0 w 9"/>
              <a:gd name="T7" fmla="*/ 0 h 4"/>
              <a:gd name="T8" fmla="*/ 0 w 9"/>
              <a:gd name="T9" fmla="*/ 2147483647 h 4"/>
              <a:gd name="T10" fmla="*/ 2147483647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22" name="Freeform 113"/>
          <p:cNvSpPr>
            <a:spLocks/>
          </p:cNvSpPr>
          <p:nvPr/>
        </p:nvSpPr>
        <p:spPr bwMode="auto">
          <a:xfrm>
            <a:off x="9780588" y="2873027"/>
            <a:ext cx="11112" cy="16119"/>
          </a:xfrm>
          <a:custGeom>
            <a:avLst/>
            <a:gdLst>
              <a:gd name="T0" fmla="*/ 2147483647 w 7"/>
              <a:gd name="T1" fmla="*/ 2147483647 h 11"/>
              <a:gd name="T2" fmla="*/ 2147483647 w 7"/>
              <a:gd name="T3" fmla="*/ 2147483647 h 11"/>
              <a:gd name="T4" fmla="*/ 2147483647 w 7"/>
              <a:gd name="T5" fmla="*/ 2147483647 h 11"/>
              <a:gd name="T6" fmla="*/ 2147483647 w 7"/>
              <a:gd name="T7" fmla="*/ 0 h 11"/>
              <a:gd name="T8" fmla="*/ 0 w 7"/>
              <a:gd name="T9" fmla="*/ 0 h 11"/>
              <a:gd name="T10" fmla="*/ 2147483647 w 7"/>
              <a:gd name="T11" fmla="*/ 2147483647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23" name="Rectangle 114"/>
          <p:cNvSpPr>
            <a:spLocks noChangeArrowheads="1"/>
          </p:cNvSpPr>
          <p:nvPr/>
        </p:nvSpPr>
        <p:spPr bwMode="auto">
          <a:xfrm>
            <a:off x="9744075" y="2153523"/>
            <a:ext cx="57708" cy="1278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7</a:t>
            </a:r>
            <a:endParaRPr lang="en-GB" sz="1846" dirty="0"/>
          </a:p>
        </p:txBody>
      </p:sp>
      <p:grpSp>
        <p:nvGrpSpPr>
          <p:cNvPr id="28724" name="Group 128"/>
          <p:cNvGrpSpPr>
            <a:grpSpLocks/>
          </p:cNvGrpSpPr>
          <p:nvPr/>
        </p:nvGrpSpPr>
        <p:grpSpPr bwMode="auto">
          <a:xfrm>
            <a:off x="8345489" y="2153524"/>
            <a:ext cx="225425" cy="735623"/>
            <a:chOff x="4249" y="1366"/>
            <a:chExt cx="142" cy="502"/>
          </a:xfrm>
        </p:grpSpPr>
        <p:sp>
          <p:nvSpPr>
            <p:cNvPr id="28863" name="Rectangle 129"/>
            <p:cNvSpPr>
              <a:spLocks noChangeArrowheads="1"/>
            </p:cNvSpPr>
            <p:nvPr/>
          </p:nvSpPr>
          <p:spPr bwMode="auto">
            <a:xfrm>
              <a:off x="4315" y="1536"/>
              <a:ext cx="13"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864" name="Freeform 130"/>
            <p:cNvSpPr>
              <a:spLocks/>
            </p:cNvSpPr>
            <p:nvPr/>
          </p:nvSpPr>
          <p:spPr bwMode="auto">
            <a:xfrm>
              <a:off x="4293" y="1478"/>
              <a:ext cx="50" cy="60"/>
            </a:xfrm>
            <a:custGeom>
              <a:avLst/>
              <a:gdLst>
                <a:gd name="T0" fmla="*/ 4 w 56"/>
                <a:gd name="T1" fmla="*/ 3 h 71"/>
                <a:gd name="T2" fmla="*/ 0 w 56"/>
                <a:gd name="T3" fmla="*/ 3 h 71"/>
                <a:gd name="T4" fmla="*/ 4 w 56"/>
                <a:gd name="T5" fmla="*/ 0 h 71"/>
                <a:gd name="T6" fmla="*/ 5 w 56"/>
                <a:gd name="T7" fmla="*/ 3 h 71"/>
                <a:gd name="T8" fmla="*/ 4 w 56"/>
                <a:gd name="T9" fmla="*/ 3 h 71"/>
                <a:gd name="T10" fmla="*/ 0 60000 65536"/>
                <a:gd name="T11" fmla="*/ 0 60000 65536"/>
                <a:gd name="T12" fmla="*/ 0 60000 65536"/>
                <a:gd name="T13" fmla="*/ 0 60000 65536"/>
                <a:gd name="T14" fmla="*/ 0 60000 65536"/>
                <a:gd name="T15" fmla="*/ 0 w 56"/>
                <a:gd name="T16" fmla="*/ 0 h 71"/>
                <a:gd name="T17" fmla="*/ 56 w 56"/>
                <a:gd name="T18" fmla="*/ 71 h 71"/>
              </a:gdLst>
              <a:ahLst/>
              <a:cxnLst>
                <a:cxn ang="T10">
                  <a:pos x="T0" y="T1"/>
                </a:cxn>
                <a:cxn ang="T11">
                  <a:pos x="T2" y="T3"/>
                </a:cxn>
                <a:cxn ang="T12">
                  <a:pos x="T4" y="T5"/>
                </a:cxn>
                <a:cxn ang="T13">
                  <a:pos x="T6" y="T7"/>
                </a:cxn>
                <a:cxn ang="T14">
                  <a:pos x="T8" y="T9"/>
                </a:cxn>
              </a:cxnLst>
              <a:rect l="T15" t="T16" r="T17" b="T18"/>
              <a:pathLst>
                <a:path w="56" h="71">
                  <a:moveTo>
                    <a:pt x="28" y="71"/>
                  </a:moveTo>
                  <a:lnTo>
                    <a:pt x="0" y="71"/>
                  </a:lnTo>
                  <a:lnTo>
                    <a:pt x="28" y="0"/>
                  </a:lnTo>
                  <a:lnTo>
                    <a:pt x="56" y="71"/>
                  </a:lnTo>
                  <a:lnTo>
                    <a:pt x="28"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5" name="Freeform 131"/>
            <p:cNvSpPr>
              <a:spLocks/>
            </p:cNvSpPr>
            <p:nvPr/>
          </p:nvSpPr>
          <p:spPr bwMode="auto">
            <a:xfrm>
              <a:off x="4254" y="1633"/>
              <a:ext cx="135" cy="227"/>
            </a:xfrm>
            <a:custGeom>
              <a:avLst/>
              <a:gdLst>
                <a:gd name="T0" fmla="*/ 6 w 152"/>
                <a:gd name="T1" fmla="*/ 16 h 259"/>
                <a:gd name="T2" fmla="*/ 0 w 152"/>
                <a:gd name="T3" fmla="*/ 9 h 259"/>
                <a:gd name="T4" fmla="*/ 6 w 152"/>
                <a:gd name="T5" fmla="*/ 0 h 259"/>
                <a:gd name="T6" fmla="*/ 12 w 152"/>
                <a:gd name="T7" fmla="*/ 9 h 259"/>
                <a:gd name="T8" fmla="*/ 6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6" name="Freeform 132"/>
            <p:cNvSpPr>
              <a:spLocks/>
            </p:cNvSpPr>
            <p:nvPr/>
          </p:nvSpPr>
          <p:spPr bwMode="auto">
            <a:xfrm>
              <a:off x="4252"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7" y="133"/>
                  </a:moveTo>
                  <a:lnTo>
                    <a:pt x="83" y="127"/>
                  </a:lnTo>
                  <a:lnTo>
                    <a:pt x="7" y="0"/>
                  </a:lnTo>
                  <a:lnTo>
                    <a:pt x="0" y="5"/>
                  </a:lnTo>
                  <a:lnTo>
                    <a:pt x="77"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7" name="Freeform 133"/>
            <p:cNvSpPr>
              <a:spLocks/>
            </p:cNvSpPr>
            <p:nvPr/>
          </p:nvSpPr>
          <p:spPr bwMode="auto">
            <a:xfrm>
              <a:off x="4252"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7"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8" name="Freeform 134"/>
            <p:cNvSpPr>
              <a:spLocks/>
            </p:cNvSpPr>
            <p:nvPr/>
          </p:nvSpPr>
          <p:spPr bwMode="auto">
            <a:xfrm>
              <a:off x="4249"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9" name="Freeform 135"/>
            <p:cNvSpPr>
              <a:spLocks/>
            </p:cNvSpPr>
            <p:nvPr/>
          </p:nvSpPr>
          <p:spPr bwMode="auto">
            <a:xfrm>
              <a:off x="4318" y="1630"/>
              <a:ext cx="73" cy="119"/>
            </a:xfrm>
            <a:custGeom>
              <a:avLst/>
              <a:gdLst>
                <a:gd name="T0" fmla="*/ 4 w 83"/>
                <a:gd name="T1" fmla="*/ 0 h 136"/>
                <a:gd name="T2" fmla="*/ 0 w 83"/>
                <a:gd name="T3" fmla="*/ 4 h 136"/>
                <a:gd name="T4" fmla="*/ 5 w 83"/>
                <a:gd name="T5" fmla="*/ 9 h 136"/>
                <a:gd name="T6" fmla="*/ 6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0" name="Freeform 136"/>
            <p:cNvSpPr>
              <a:spLocks/>
            </p:cNvSpPr>
            <p:nvPr/>
          </p:nvSpPr>
          <p:spPr bwMode="auto">
            <a:xfrm>
              <a:off x="4318"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1" name="Freeform 137"/>
            <p:cNvSpPr>
              <a:spLocks/>
            </p:cNvSpPr>
            <p:nvPr/>
          </p:nvSpPr>
          <p:spPr bwMode="auto">
            <a:xfrm>
              <a:off x="4318" y="1746"/>
              <a:ext cx="73" cy="116"/>
            </a:xfrm>
            <a:custGeom>
              <a:avLst/>
              <a:gdLst>
                <a:gd name="T0" fmla="*/ 6 w 83"/>
                <a:gd name="T1" fmla="*/ 4 h 131"/>
                <a:gd name="T2" fmla="*/ 5 w 83"/>
                <a:gd name="T3" fmla="*/ 0 h 131"/>
                <a:gd name="T4" fmla="*/ 0 w 83"/>
                <a:gd name="T5" fmla="*/ 11 h 131"/>
                <a:gd name="T6" fmla="*/ 4 w 83"/>
                <a:gd name="T7" fmla="*/ 11 h 131"/>
                <a:gd name="T8" fmla="*/ 6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2" name="Freeform 138"/>
            <p:cNvSpPr>
              <a:spLocks/>
            </p:cNvSpPr>
            <p:nvPr/>
          </p:nvSpPr>
          <p:spPr bwMode="auto">
            <a:xfrm>
              <a:off x="4384" y="1746"/>
              <a:ext cx="7" cy="3"/>
            </a:xfrm>
            <a:custGeom>
              <a:avLst/>
              <a:gdLst>
                <a:gd name="T0" fmla="*/ 4 w 8"/>
                <a:gd name="T1" fmla="*/ 0 h 4"/>
                <a:gd name="T2" fmla="*/ 4 w 8"/>
                <a:gd name="T3" fmla="*/ 2 h 4"/>
                <a:gd name="T4" fmla="*/ 4 w 8"/>
                <a:gd name="T5" fmla="*/ 2 h 4"/>
                <a:gd name="T6" fmla="*/ 0 w 8"/>
                <a:gd name="T7" fmla="*/ 0 h 4"/>
                <a:gd name="T8" fmla="*/ 0 w 8"/>
                <a:gd name="T9" fmla="*/ 2 h 4"/>
                <a:gd name="T10" fmla="*/ 4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3" name="Freeform 139"/>
            <p:cNvSpPr>
              <a:spLocks/>
            </p:cNvSpPr>
            <p:nvPr/>
          </p:nvSpPr>
          <p:spPr bwMode="auto">
            <a:xfrm>
              <a:off x="4318"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74" name="Rectangle 140"/>
            <p:cNvSpPr>
              <a:spLocks noChangeArrowheads="1"/>
            </p:cNvSpPr>
            <p:nvPr/>
          </p:nvSpPr>
          <p:spPr bwMode="auto">
            <a:xfrm>
              <a:off x="4293" y="1366"/>
              <a:ext cx="36"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5</a:t>
              </a:r>
              <a:endParaRPr lang="en-GB" sz="1846" dirty="0"/>
            </a:p>
          </p:txBody>
        </p:sp>
      </p:grpSp>
      <p:grpSp>
        <p:nvGrpSpPr>
          <p:cNvPr id="28725" name="Group 141"/>
          <p:cNvGrpSpPr>
            <a:grpSpLocks/>
          </p:cNvGrpSpPr>
          <p:nvPr/>
        </p:nvGrpSpPr>
        <p:grpSpPr bwMode="auto">
          <a:xfrm>
            <a:off x="6886577" y="2153524"/>
            <a:ext cx="225425" cy="735623"/>
            <a:chOff x="3336" y="1366"/>
            <a:chExt cx="142" cy="502"/>
          </a:xfrm>
        </p:grpSpPr>
        <p:sp>
          <p:nvSpPr>
            <p:cNvPr id="28851" name="Rectangle 142"/>
            <p:cNvSpPr>
              <a:spLocks noChangeArrowheads="1"/>
            </p:cNvSpPr>
            <p:nvPr/>
          </p:nvSpPr>
          <p:spPr bwMode="auto">
            <a:xfrm>
              <a:off x="3402" y="1536"/>
              <a:ext cx="13"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852" name="Freeform 143"/>
            <p:cNvSpPr>
              <a:spLocks/>
            </p:cNvSpPr>
            <p:nvPr/>
          </p:nvSpPr>
          <p:spPr bwMode="auto">
            <a:xfrm>
              <a:off x="3382" y="1478"/>
              <a:ext cx="51" cy="60"/>
            </a:xfrm>
            <a:custGeom>
              <a:avLst/>
              <a:gdLst>
                <a:gd name="T0" fmla="*/ 5 w 56"/>
                <a:gd name="T1" fmla="*/ 3 h 71"/>
                <a:gd name="T2" fmla="*/ 0 w 56"/>
                <a:gd name="T3" fmla="*/ 3 h 71"/>
                <a:gd name="T4" fmla="*/ 5 w 56"/>
                <a:gd name="T5" fmla="*/ 0 h 71"/>
                <a:gd name="T6" fmla="*/ 8 w 56"/>
                <a:gd name="T7" fmla="*/ 3 h 71"/>
                <a:gd name="T8" fmla="*/ 5 w 56"/>
                <a:gd name="T9" fmla="*/ 3 h 71"/>
                <a:gd name="T10" fmla="*/ 0 60000 65536"/>
                <a:gd name="T11" fmla="*/ 0 60000 65536"/>
                <a:gd name="T12" fmla="*/ 0 60000 65536"/>
                <a:gd name="T13" fmla="*/ 0 60000 65536"/>
                <a:gd name="T14" fmla="*/ 0 60000 65536"/>
                <a:gd name="T15" fmla="*/ 0 w 56"/>
                <a:gd name="T16" fmla="*/ 0 h 71"/>
                <a:gd name="T17" fmla="*/ 56 w 56"/>
                <a:gd name="T18" fmla="*/ 71 h 71"/>
              </a:gdLst>
              <a:ahLst/>
              <a:cxnLst>
                <a:cxn ang="T10">
                  <a:pos x="T0" y="T1"/>
                </a:cxn>
                <a:cxn ang="T11">
                  <a:pos x="T2" y="T3"/>
                </a:cxn>
                <a:cxn ang="T12">
                  <a:pos x="T4" y="T5"/>
                </a:cxn>
                <a:cxn ang="T13">
                  <a:pos x="T6" y="T7"/>
                </a:cxn>
                <a:cxn ang="T14">
                  <a:pos x="T8" y="T9"/>
                </a:cxn>
              </a:cxnLst>
              <a:rect l="T15" t="T16" r="T17" b="T18"/>
              <a:pathLst>
                <a:path w="56" h="71">
                  <a:moveTo>
                    <a:pt x="28" y="71"/>
                  </a:moveTo>
                  <a:lnTo>
                    <a:pt x="0" y="71"/>
                  </a:lnTo>
                  <a:lnTo>
                    <a:pt x="28" y="0"/>
                  </a:lnTo>
                  <a:lnTo>
                    <a:pt x="56" y="71"/>
                  </a:lnTo>
                  <a:lnTo>
                    <a:pt x="28"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3" name="Freeform 144"/>
            <p:cNvSpPr>
              <a:spLocks/>
            </p:cNvSpPr>
            <p:nvPr/>
          </p:nvSpPr>
          <p:spPr bwMode="auto">
            <a:xfrm>
              <a:off x="3341" y="1633"/>
              <a:ext cx="132" cy="227"/>
            </a:xfrm>
            <a:custGeom>
              <a:avLst/>
              <a:gdLst>
                <a:gd name="T0" fmla="*/ 3 w 152"/>
                <a:gd name="T1" fmla="*/ 16 h 259"/>
                <a:gd name="T2" fmla="*/ 0 w 152"/>
                <a:gd name="T3" fmla="*/ 9 h 259"/>
                <a:gd name="T4" fmla="*/ 3 w 152"/>
                <a:gd name="T5" fmla="*/ 0 h 259"/>
                <a:gd name="T6" fmla="*/ 8 w 152"/>
                <a:gd name="T7" fmla="*/ 9 h 259"/>
                <a:gd name="T8" fmla="*/ 3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4" name="Freeform 145"/>
            <p:cNvSpPr>
              <a:spLocks/>
            </p:cNvSpPr>
            <p:nvPr/>
          </p:nvSpPr>
          <p:spPr bwMode="auto">
            <a:xfrm>
              <a:off x="3339"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5" name="Freeform 146"/>
            <p:cNvSpPr>
              <a:spLocks/>
            </p:cNvSpPr>
            <p:nvPr/>
          </p:nvSpPr>
          <p:spPr bwMode="auto">
            <a:xfrm>
              <a:off x="3339"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6" name="Freeform 147"/>
            <p:cNvSpPr>
              <a:spLocks/>
            </p:cNvSpPr>
            <p:nvPr/>
          </p:nvSpPr>
          <p:spPr bwMode="auto">
            <a:xfrm>
              <a:off x="3336" y="1746"/>
              <a:ext cx="8" cy="6"/>
            </a:xfrm>
            <a:custGeom>
              <a:avLst/>
              <a:gdLst>
                <a:gd name="T0" fmla="*/ 2 w 8"/>
                <a:gd name="T1" fmla="*/ 215 h 5"/>
                <a:gd name="T2" fmla="*/ 0 w 8"/>
                <a:gd name="T3" fmla="*/ 149 h 5"/>
                <a:gd name="T4" fmla="*/ 2 w 8"/>
                <a:gd name="T5" fmla="*/ 0 h 5"/>
                <a:gd name="T6" fmla="*/ 8 w 8"/>
                <a:gd name="T7" fmla="*/ 215 h 5"/>
                <a:gd name="T8" fmla="*/ 8 w 8"/>
                <a:gd name="T9" fmla="*/ 0 h 5"/>
                <a:gd name="T10" fmla="*/ 2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2" y="5"/>
                  </a:moveTo>
                  <a:lnTo>
                    <a:pt x="0" y="3"/>
                  </a:lnTo>
                  <a:lnTo>
                    <a:pt x="2" y="0"/>
                  </a:lnTo>
                  <a:lnTo>
                    <a:pt x="8" y="5"/>
                  </a:lnTo>
                  <a:lnTo>
                    <a:pt x="8" y="0"/>
                  </a:lnTo>
                  <a:lnTo>
                    <a:pt x="2"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7" name="Freeform 148"/>
            <p:cNvSpPr>
              <a:spLocks/>
            </p:cNvSpPr>
            <p:nvPr/>
          </p:nvSpPr>
          <p:spPr bwMode="auto">
            <a:xfrm>
              <a:off x="3405" y="1630"/>
              <a:ext cx="71" cy="119"/>
            </a:xfrm>
            <a:custGeom>
              <a:avLst/>
              <a:gdLst>
                <a:gd name="T0" fmla="*/ 3 w 83"/>
                <a:gd name="T1" fmla="*/ 0 h 136"/>
                <a:gd name="T2" fmla="*/ 0 w 83"/>
                <a:gd name="T3" fmla="*/ 4 h 136"/>
                <a:gd name="T4" fmla="*/ 3 w 83"/>
                <a:gd name="T5" fmla="*/ 9 h 136"/>
                <a:gd name="T6" fmla="*/ 3 w 83"/>
                <a:gd name="T7" fmla="*/ 8 h 136"/>
                <a:gd name="T8" fmla="*/ 3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8" name="Freeform 149"/>
            <p:cNvSpPr>
              <a:spLocks/>
            </p:cNvSpPr>
            <p:nvPr/>
          </p:nvSpPr>
          <p:spPr bwMode="auto">
            <a:xfrm>
              <a:off x="3405"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9" name="Freeform 150"/>
            <p:cNvSpPr>
              <a:spLocks/>
            </p:cNvSpPr>
            <p:nvPr/>
          </p:nvSpPr>
          <p:spPr bwMode="auto">
            <a:xfrm>
              <a:off x="3405" y="1746"/>
              <a:ext cx="71" cy="116"/>
            </a:xfrm>
            <a:custGeom>
              <a:avLst/>
              <a:gdLst>
                <a:gd name="T0" fmla="*/ 3 w 83"/>
                <a:gd name="T1" fmla="*/ 4 h 131"/>
                <a:gd name="T2" fmla="*/ 3 w 83"/>
                <a:gd name="T3" fmla="*/ 0 h 131"/>
                <a:gd name="T4" fmla="*/ 0 w 83"/>
                <a:gd name="T5" fmla="*/ 11 h 131"/>
                <a:gd name="T6" fmla="*/ 3 w 83"/>
                <a:gd name="T7" fmla="*/ 11 h 131"/>
                <a:gd name="T8" fmla="*/ 3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0" name="Freeform 151"/>
            <p:cNvSpPr>
              <a:spLocks/>
            </p:cNvSpPr>
            <p:nvPr/>
          </p:nvSpPr>
          <p:spPr bwMode="auto">
            <a:xfrm>
              <a:off x="3470"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7" y="0"/>
                  </a:moveTo>
                  <a:lnTo>
                    <a:pt x="9"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1" name="Freeform 152"/>
            <p:cNvSpPr>
              <a:spLocks/>
            </p:cNvSpPr>
            <p:nvPr/>
          </p:nvSpPr>
          <p:spPr bwMode="auto">
            <a:xfrm>
              <a:off x="3405"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62" name="Rectangle 153"/>
            <p:cNvSpPr>
              <a:spLocks noChangeArrowheads="1"/>
            </p:cNvSpPr>
            <p:nvPr/>
          </p:nvSpPr>
          <p:spPr bwMode="auto">
            <a:xfrm>
              <a:off x="3365" y="1366"/>
              <a:ext cx="76"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3B</a:t>
              </a:r>
              <a:endParaRPr lang="en-GB" sz="1846" dirty="0"/>
            </a:p>
          </p:txBody>
        </p:sp>
      </p:grpSp>
      <p:grpSp>
        <p:nvGrpSpPr>
          <p:cNvPr id="28726" name="Group 154"/>
          <p:cNvGrpSpPr>
            <a:grpSpLocks/>
          </p:cNvGrpSpPr>
          <p:nvPr/>
        </p:nvGrpSpPr>
        <p:grpSpPr bwMode="auto">
          <a:xfrm>
            <a:off x="7386638" y="2153524"/>
            <a:ext cx="227012" cy="735623"/>
            <a:chOff x="3633" y="1366"/>
            <a:chExt cx="143" cy="502"/>
          </a:xfrm>
        </p:grpSpPr>
        <p:sp>
          <p:nvSpPr>
            <p:cNvPr id="28839" name="Rectangle 155"/>
            <p:cNvSpPr>
              <a:spLocks noChangeArrowheads="1"/>
            </p:cNvSpPr>
            <p:nvPr/>
          </p:nvSpPr>
          <p:spPr bwMode="auto">
            <a:xfrm>
              <a:off x="3699" y="1536"/>
              <a:ext cx="11"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840" name="Freeform 156"/>
            <p:cNvSpPr>
              <a:spLocks/>
            </p:cNvSpPr>
            <p:nvPr/>
          </p:nvSpPr>
          <p:spPr bwMode="auto">
            <a:xfrm>
              <a:off x="3677"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9" y="71"/>
                  </a:moveTo>
                  <a:lnTo>
                    <a:pt x="0" y="71"/>
                  </a:lnTo>
                  <a:lnTo>
                    <a:pt x="29" y="0"/>
                  </a:lnTo>
                  <a:lnTo>
                    <a:pt x="57" y="71"/>
                  </a:lnTo>
                  <a:lnTo>
                    <a:pt x="29"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1" name="Freeform 157"/>
            <p:cNvSpPr>
              <a:spLocks/>
            </p:cNvSpPr>
            <p:nvPr/>
          </p:nvSpPr>
          <p:spPr bwMode="auto">
            <a:xfrm>
              <a:off x="3636" y="1633"/>
              <a:ext cx="134" cy="227"/>
            </a:xfrm>
            <a:custGeom>
              <a:avLst/>
              <a:gdLst>
                <a:gd name="T0" fmla="*/ 5 w 153"/>
                <a:gd name="T1" fmla="*/ 16 h 259"/>
                <a:gd name="T2" fmla="*/ 0 w 153"/>
                <a:gd name="T3" fmla="*/ 9 h 259"/>
                <a:gd name="T4" fmla="*/ 5 w 153"/>
                <a:gd name="T5" fmla="*/ 0 h 259"/>
                <a:gd name="T6" fmla="*/ 10 w 153"/>
                <a:gd name="T7" fmla="*/ 9 h 259"/>
                <a:gd name="T8" fmla="*/ 5 w 153"/>
                <a:gd name="T9" fmla="*/ 16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2" name="Freeform 158"/>
            <p:cNvSpPr>
              <a:spLocks/>
            </p:cNvSpPr>
            <p:nvPr/>
          </p:nvSpPr>
          <p:spPr bwMode="auto">
            <a:xfrm>
              <a:off x="3633" y="1746"/>
              <a:ext cx="74" cy="116"/>
            </a:xfrm>
            <a:custGeom>
              <a:avLst/>
              <a:gdLst>
                <a:gd name="T0" fmla="*/ 7 w 83"/>
                <a:gd name="T1" fmla="*/ 8 h 133"/>
                <a:gd name="T2" fmla="*/ 8 w 83"/>
                <a:gd name="T3" fmla="*/ 8 h 133"/>
                <a:gd name="T4" fmla="*/ 4 w 83"/>
                <a:gd name="T5" fmla="*/ 0 h 133"/>
                <a:gd name="T6" fmla="*/ 0 w 83"/>
                <a:gd name="T7" fmla="*/ 3 h 133"/>
                <a:gd name="T8" fmla="*/ 7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3" name="Freeform 159"/>
            <p:cNvSpPr>
              <a:spLocks/>
            </p:cNvSpPr>
            <p:nvPr/>
          </p:nvSpPr>
          <p:spPr bwMode="auto">
            <a:xfrm>
              <a:off x="3633" y="1630"/>
              <a:ext cx="74" cy="122"/>
            </a:xfrm>
            <a:custGeom>
              <a:avLst/>
              <a:gdLst>
                <a:gd name="T0" fmla="*/ 0 w 83"/>
                <a:gd name="T1" fmla="*/ 11 h 137"/>
                <a:gd name="T2" fmla="*/ 4 w 83"/>
                <a:gd name="T3" fmla="*/ 12 h 137"/>
                <a:gd name="T4" fmla="*/ 8 w 83"/>
                <a:gd name="T5" fmla="*/ 4 h 137"/>
                <a:gd name="T6" fmla="*/ 7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4" name="Freeform 160"/>
            <p:cNvSpPr>
              <a:spLocks/>
            </p:cNvSpPr>
            <p:nvPr/>
          </p:nvSpPr>
          <p:spPr bwMode="auto">
            <a:xfrm>
              <a:off x="3633"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5" name="Freeform 161"/>
            <p:cNvSpPr>
              <a:spLocks/>
            </p:cNvSpPr>
            <p:nvPr/>
          </p:nvSpPr>
          <p:spPr bwMode="auto">
            <a:xfrm>
              <a:off x="3699"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6" name="Freeform 162"/>
            <p:cNvSpPr>
              <a:spLocks/>
            </p:cNvSpPr>
            <p:nvPr/>
          </p:nvSpPr>
          <p:spPr bwMode="auto">
            <a:xfrm>
              <a:off x="3699" y="1625"/>
              <a:ext cx="8" cy="11"/>
            </a:xfrm>
            <a:custGeom>
              <a:avLst/>
              <a:gdLst>
                <a:gd name="T0" fmla="*/ 1 w 8"/>
                <a:gd name="T1" fmla="*/ 43 h 10"/>
                <a:gd name="T2" fmla="*/ 4 w 8"/>
                <a:gd name="T3" fmla="*/ 0 h 10"/>
                <a:gd name="T4" fmla="*/ 8 w 8"/>
                <a:gd name="T5" fmla="*/ 43 h 10"/>
                <a:gd name="T6" fmla="*/ 0 w 8"/>
                <a:gd name="T7" fmla="*/ 63 h 10"/>
                <a:gd name="T8" fmla="*/ 8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4" y="0"/>
                  </a:lnTo>
                  <a:lnTo>
                    <a:pt x="8" y="5"/>
                  </a:lnTo>
                  <a:lnTo>
                    <a:pt x="0" y="9"/>
                  </a:lnTo>
                  <a:lnTo>
                    <a:pt x="8"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7" name="Freeform 163"/>
            <p:cNvSpPr>
              <a:spLocks/>
            </p:cNvSpPr>
            <p:nvPr/>
          </p:nvSpPr>
          <p:spPr bwMode="auto">
            <a:xfrm>
              <a:off x="3699"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8" name="Freeform 164"/>
            <p:cNvSpPr>
              <a:spLocks/>
            </p:cNvSpPr>
            <p:nvPr/>
          </p:nvSpPr>
          <p:spPr bwMode="auto">
            <a:xfrm>
              <a:off x="3768"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49" name="Freeform 165"/>
            <p:cNvSpPr>
              <a:spLocks/>
            </p:cNvSpPr>
            <p:nvPr/>
          </p:nvSpPr>
          <p:spPr bwMode="auto">
            <a:xfrm>
              <a:off x="3699" y="1857"/>
              <a:ext cx="8" cy="11"/>
            </a:xfrm>
            <a:custGeom>
              <a:avLst/>
              <a:gdLst>
                <a:gd name="T0" fmla="*/ 8 w 8"/>
                <a:gd name="T1" fmla="*/ 4 h 11"/>
                <a:gd name="T2" fmla="*/ 4 w 8"/>
                <a:gd name="T3" fmla="*/ 11 h 11"/>
                <a:gd name="T4" fmla="*/ 1 w 8"/>
                <a:gd name="T5" fmla="*/ 6 h 11"/>
                <a:gd name="T6" fmla="*/ 8 w 8"/>
                <a:gd name="T7" fmla="*/ 0 h 11"/>
                <a:gd name="T8" fmla="*/ 0 w 8"/>
                <a:gd name="T9" fmla="*/ 0 h 11"/>
                <a:gd name="T10" fmla="*/ 8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4" y="11"/>
                  </a:lnTo>
                  <a:lnTo>
                    <a:pt x="1" y="6"/>
                  </a:lnTo>
                  <a:lnTo>
                    <a:pt x="8" y="0"/>
                  </a:lnTo>
                  <a:lnTo>
                    <a:pt x="0" y="0"/>
                  </a:lnTo>
                  <a:lnTo>
                    <a:pt x="8"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50" name="Rectangle 166"/>
            <p:cNvSpPr>
              <a:spLocks noChangeArrowheads="1"/>
            </p:cNvSpPr>
            <p:nvPr/>
          </p:nvSpPr>
          <p:spPr bwMode="auto">
            <a:xfrm>
              <a:off x="3672" y="1366"/>
              <a:ext cx="36"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4</a:t>
              </a:r>
              <a:endParaRPr lang="en-GB" sz="1846" dirty="0"/>
            </a:p>
          </p:txBody>
        </p:sp>
      </p:grpSp>
      <p:grpSp>
        <p:nvGrpSpPr>
          <p:cNvPr id="28728" name="Group 180"/>
          <p:cNvGrpSpPr>
            <a:grpSpLocks/>
          </p:cNvGrpSpPr>
          <p:nvPr/>
        </p:nvGrpSpPr>
        <p:grpSpPr bwMode="auto">
          <a:xfrm>
            <a:off x="6410326" y="2153524"/>
            <a:ext cx="220663" cy="735623"/>
            <a:chOff x="3072" y="1366"/>
            <a:chExt cx="139" cy="502"/>
          </a:xfrm>
        </p:grpSpPr>
        <p:sp>
          <p:nvSpPr>
            <p:cNvPr id="28815" name="Rectangle 181"/>
            <p:cNvSpPr>
              <a:spLocks noChangeArrowheads="1"/>
            </p:cNvSpPr>
            <p:nvPr/>
          </p:nvSpPr>
          <p:spPr bwMode="auto">
            <a:xfrm>
              <a:off x="3137" y="1536"/>
              <a:ext cx="11"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816" name="Freeform 182"/>
            <p:cNvSpPr>
              <a:spLocks/>
            </p:cNvSpPr>
            <p:nvPr/>
          </p:nvSpPr>
          <p:spPr bwMode="auto">
            <a:xfrm>
              <a:off x="3116"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7" name="Freeform 183"/>
            <p:cNvSpPr>
              <a:spLocks/>
            </p:cNvSpPr>
            <p:nvPr/>
          </p:nvSpPr>
          <p:spPr bwMode="auto">
            <a:xfrm>
              <a:off x="3074" y="1633"/>
              <a:ext cx="135" cy="227"/>
            </a:xfrm>
            <a:custGeom>
              <a:avLst/>
              <a:gdLst>
                <a:gd name="T0" fmla="*/ 6 w 152"/>
                <a:gd name="T1" fmla="*/ 16 h 259"/>
                <a:gd name="T2" fmla="*/ 0 w 152"/>
                <a:gd name="T3" fmla="*/ 9 h 259"/>
                <a:gd name="T4" fmla="*/ 6 w 152"/>
                <a:gd name="T5" fmla="*/ 0 h 259"/>
                <a:gd name="T6" fmla="*/ 12 w 152"/>
                <a:gd name="T7" fmla="*/ 9 h 259"/>
                <a:gd name="T8" fmla="*/ 6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8" name="Freeform 184"/>
            <p:cNvSpPr>
              <a:spLocks/>
            </p:cNvSpPr>
            <p:nvPr/>
          </p:nvSpPr>
          <p:spPr bwMode="auto">
            <a:xfrm>
              <a:off x="3072"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9" name="Freeform 185"/>
            <p:cNvSpPr>
              <a:spLocks/>
            </p:cNvSpPr>
            <p:nvPr/>
          </p:nvSpPr>
          <p:spPr bwMode="auto">
            <a:xfrm>
              <a:off x="3072"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0" name="Freeform 186"/>
            <p:cNvSpPr>
              <a:spLocks/>
            </p:cNvSpPr>
            <p:nvPr/>
          </p:nvSpPr>
          <p:spPr bwMode="auto">
            <a:xfrm>
              <a:off x="3072" y="1746"/>
              <a:ext cx="5" cy="6"/>
            </a:xfrm>
            <a:custGeom>
              <a:avLst/>
              <a:gdLst>
                <a:gd name="T0" fmla="*/ 1 w 7"/>
                <a:gd name="T1" fmla="*/ 215 h 5"/>
                <a:gd name="T2" fmla="*/ 0 w 7"/>
                <a:gd name="T3" fmla="*/ 149 h 5"/>
                <a:gd name="T4" fmla="*/ 1 w 7"/>
                <a:gd name="T5" fmla="*/ 0 h 5"/>
                <a:gd name="T6" fmla="*/ 1 w 7"/>
                <a:gd name="T7" fmla="*/ 215 h 5"/>
                <a:gd name="T8" fmla="*/ 1 w 7"/>
                <a:gd name="T9" fmla="*/ 0 h 5"/>
                <a:gd name="T10" fmla="*/ 1 w 7"/>
                <a:gd name="T11" fmla="*/ 215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1" name="Freeform 187"/>
            <p:cNvSpPr>
              <a:spLocks/>
            </p:cNvSpPr>
            <p:nvPr/>
          </p:nvSpPr>
          <p:spPr bwMode="auto">
            <a:xfrm>
              <a:off x="3137"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7" y="0"/>
                  </a:moveTo>
                  <a:lnTo>
                    <a:pt x="0" y="4"/>
                  </a:lnTo>
                  <a:lnTo>
                    <a:pt x="76" y="136"/>
                  </a:lnTo>
                  <a:lnTo>
                    <a:pt x="84"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2" name="Freeform 188"/>
            <p:cNvSpPr>
              <a:spLocks/>
            </p:cNvSpPr>
            <p:nvPr/>
          </p:nvSpPr>
          <p:spPr bwMode="auto">
            <a:xfrm>
              <a:off x="3137" y="1625"/>
              <a:ext cx="6" cy="11"/>
            </a:xfrm>
            <a:custGeom>
              <a:avLst/>
              <a:gdLst>
                <a:gd name="T0" fmla="*/ 1 w 7"/>
                <a:gd name="T1" fmla="*/ 43 h 10"/>
                <a:gd name="T2" fmla="*/ 3 w 7"/>
                <a:gd name="T3" fmla="*/ 0 h 10"/>
                <a:gd name="T4" fmla="*/ 3 w 7"/>
                <a:gd name="T5" fmla="*/ 43 h 10"/>
                <a:gd name="T6" fmla="*/ 0 w 7"/>
                <a:gd name="T7" fmla="*/ 63 h 10"/>
                <a:gd name="T8" fmla="*/ 3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3" name="Freeform 189"/>
            <p:cNvSpPr>
              <a:spLocks/>
            </p:cNvSpPr>
            <p:nvPr/>
          </p:nvSpPr>
          <p:spPr bwMode="auto">
            <a:xfrm>
              <a:off x="3137"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7"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4" name="Freeform 190"/>
            <p:cNvSpPr>
              <a:spLocks/>
            </p:cNvSpPr>
            <p:nvPr/>
          </p:nvSpPr>
          <p:spPr bwMode="auto">
            <a:xfrm>
              <a:off x="3203"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5" name="Freeform 191"/>
            <p:cNvSpPr>
              <a:spLocks/>
            </p:cNvSpPr>
            <p:nvPr/>
          </p:nvSpPr>
          <p:spPr bwMode="auto">
            <a:xfrm>
              <a:off x="3137" y="1857"/>
              <a:ext cx="6" cy="11"/>
            </a:xfrm>
            <a:custGeom>
              <a:avLst/>
              <a:gdLst>
                <a:gd name="T0" fmla="*/ 3 w 7"/>
                <a:gd name="T1" fmla="*/ 4 h 11"/>
                <a:gd name="T2" fmla="*/ 3 w 7"/>
                <a:gd name="T3" fmla="*/ 11 h 11"/>
                <a:gd name="T4" fmla="*/ 1 w 7"/>
                <a:gd name="T5" fmla="*/ 6 h 11"/>
                <a:gd name="T6" fmla="*/ 3 w 7"/>
                <a:gd name="T7" fmla="*/ 0 h 11"/>
                <a:gd name="T8" fmla="*/ 0 w 7"/>
                <a:gd name="T9" fmla="*/ 0 h 11"/>
                <a:gd name="T10" fmla="*/ 3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6" name="Rectangle 192"/>
            <p:cNvSpPr>
              <a:spLocks noChangeArrowheads="1"/>
            </p:cNvSpPr>
            <p:nvPr/>
          </p:nvSpPr>
          <p:spPr bwMode="auto">
            <a:xfrm>
              <a:off x="3097" y="1366"/>
              <a:ext cx="77"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3A</a:t>
              </a:r>
              <a:endParaRPr lang="en-GB" sz="1846" dirty="0"/>
            </a:p>
          </p:txBody>
        </p:sp>
      </p:grpSp>
      <p:sp>
        <p:nvSpPr>
          <p:cNvPr id="28729" name="Rectangle 193"/>
          <p:cNvSpPr>
            <a:spLocks noChangeArrowheads="1"/>
          </p:cNvSpPr>
          <p:nvPr/>
        </p:nvSpPr>
        <p:spPr bwMode="auto">
          <a:xfrm>
            <a:off x="5064125" y="2402637"/>
            <a:ext cx="20638" cy="234462"/>
          </a:xfrm>
          <a:prstGeom prst="rect">
            <a:avLst/>
          </a:prstGeom>
          <a:solidFill>
            <a:srgbClr val="00B050"/>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730" name="Freeform 194"/>
          <p:cNvSpPr>
            <a:spLocks/>
          </p:cNvSpPr>
          <p:nvPr/>
        </p:nvSpPr>
        <p:spPr bwMode="auto">
          <a:xfrm>
            <a:off x="5029201" y="2317646"/>
            <a:ext cx="79375" cy="87923"/>
          </a:xfrm>
          <a:custGeom>
            <a:avLst/>
            <a:gdLst>
              <a:gd name="T0" fmla="*/ 2147483647 w 57"/>
              <a:gd name="T1" fmla="*/ 2147483647 h 71"/>
              <a:gd name="T2" fmla="*/ 0 w 57"/>
              <a:gd name="T3" fmla="*/ 2147483647 h 71"/>
              <a:gd name="T4" fmla="*/ 2147483647 w 57"/>
              <a:gd name="T5" fmla="*/ 0 h 71"/>
              <a:gd name="T6" fmla="*/ 2147483647 w 57"/>
              <a:gd name="T7" fmla="*/ 2147483647 h 71"/>
              <a:gd name="T8" fmla="*/ 2147483647 w 57"/>
              <a:gd name="T9" fmla="*/ 2147483647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00B05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1" name="Freeform 195"/>
          <p:cNvSpPr>
            <a:spLocks/>
          </p:cNvSpPr>
          <p:nvPr/>
        </p:nvSpPr>
        <p:spPr bwMode="auto">
          <a:xfrm>
            <a:off x="4967289" y="2544780"/>
            <a:ext cx="212725" cy="332642"/>
          </a:xfrm>
          <a:custGeom>
            <a:avLst/>
            <a:gdLst>
              <a:gd name="T0" fmla="*/ 2147483647 w 153"/>
              <a:gd name="T1" fmla="*/ 2147483647 h 259"/>
              <a:gd name="T2" fmla="*/ 0 w 153"/>
              <a:gd name="T3" fmla="*/ 2147483647 h 259"/>
              <a:gd name="T4" fmla="*/ 2147483647 w 153"/>
              <a:gd name="T5" fmla="*/ 0 h 259"/>
              <a:gd name="T6" fmla="*/ 2147483647 w 153"/>
              <a:gd name="T7" fmla="*/ 2147483647 h 259"/>
              <a:gd name="T8" fmla="*/ 2147483647 w 153"/>
              <a:gd name="T9" fmla="*/ 2147483647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000000"/>
          </a:solidFill>
          <a:ln>
            <a:noFill/>
          </a:ln>
        </p:spPr>
        <p:txBody>
          <a:bodyPr/>
          <a:lstStyle/>
          <a:p>
            <a:endParaRPr lang="en-GB" sz="1662" dirty="0"/>
          </a:p>
        </p:txBody>
      </p:sp>
      <p:sp>
        <p:nvSpPr>
          <p:cNvPr id="28732" name="Freeform 196"/>
          <p:cNvSpPr>
            <a:spLocks/>
          </p:cNvSpPr>
          <p:nvPr/>
        </p:nvSpPr>
        <p:spPr bwMode="auto">
          <a:xfrm>
            <a:off x="4962526" y="2710369"/>
            <a:ext cx="114300" cy="169985"/>
          </a:xfrm>
          <a:custGeom>
            <a:avLst/>
            <a:gdLst>
              <a:gd name="T0" fmla="*/ 2147483647 w 83"/>
              <a:gd name="T1" fmla="*/ 2147483647 h 133"/>
              <a:gd name="T2" fmla="*/ 2147483647 w 83"/>
              <a:gd name="T3" fmla="*/ 2147483647 h 133"/>
              <a:gd name="T4" fmla="*/ 2147483647 w 83"/>
              <a:gd name="T5" fmla="*/ 0 h 133"/>
              <a:gd name="T6" fmla="*/ 0 w 83"/>
              <a:gd name="T7" fmla="*/ 2147483647 h 133"/>
              <a:gd name="T8" fmla="*/ 2147483647 w 83"/>
              <a:gd name="T9" fmla="*/ 2147483647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6" y="0"/>
                </a:lnTo>
                <a:lnTo>
                  <a:pt x="0" y="5"/>
                </a:lnTo>
                <a:lnTo>
                  <a:pt x="76" y="133"/>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3" name="Freeform 197"/>
          <p:cNvSpPr>
            <a:spLocks/>
          </p:cNvSpPr>
          <p:nvPr/>
        </p:nvSpPr>
        <p:spPr bwMode="auto">
          <a:xfrm>
            <a:off x="4962526" y="2540386"/>
            <a:ext cx="114300" cy="178777"/>
          </a:xfrm>
          <a:custGeom>
            <a:avLst/>
            <a:gdLst>
              <a:gd name="T0" fmla="*/ 0 w 83"/>
              <a:gd name="T1" fmla="*/ 2147483647 h 137"/>
              <a:gd name="T2" fmla="*/ 2147483647 w 83"/>
              <a:gd name="T3" fmla="*/ 2147483647 h 137"/>
              <a:gd name="T4" fmla="*/ 2147483647 w 83"/>
              <a:gd name="T5" fmla="*/ 2147483647 h 137"/>
              <a:gd name="T6" fmla="*/ 2147483647 w 83"/>
              <a:gd name="T7" fmla="*/ 0 h 137"/>
              <a:gd name="T8" fmla="*/ 0 w 83"/>
              <a:gd name="T9" fmla="*/ 2147483647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6" y="137"/>
                </a:lnTo>
                <a:lnTo>
                  <a:pt x="83" y="5"/>
                </a:lnTo>
                <a:lnTo>
                  <a:pt x="76" y="0"/>
                </a:lnTo>
                <a:lnTo>
                  <a:pt x="0" y="132"/>
                </a:lnTo>
                <a:close/>
              </a:path>
            </a:pathLst>
          </a:custGeom>
          <a:solidFill>
            <a:schemeClr val="tx1"/>
          </a:solidFill>
          <a:ln>
            <a:noFill/>
          </a:ln>
          <a:extLst>
            <a:ext uri="{91240B29-F687-4f45-9708-019B960494DF}">
              <a14:hiddenLine xmlns="" xmlns:a14="http://schemas.microsoft.com/office/drawing/2010/main" w="3175">
                <a:solidFill>
                  <a:srgbClr val="000000"/>
                </a:solidFill>
                <a:round/>
                <a:headEnd/>
                <a:tailEnd/>
              </a14:hiddenLine>
            </a:ext>
          </a:extLst>
        </p:spPr>
        <p:txBody>
          <a:bodyPr/>
          <a:lstStyle/>
          <a:p>
            <a:endParaRPr lang="en-GB" sz="1662" dirty="0"/>
          </a:p>
        </p:txBody>
      </p:sp>
      <p:sp>
        <p:nvSpPr>
          <p:cNvPr id="28734" name="Freeform 198"/>
          <p:cNvSpPr>
            <a:spLocks/>
          </p:cNvSpPr>
          <p:nvPr/>
        </p:nvSpPr>
        <p:spPr bwMode="auto">
          <a:xfrm>
            <a:off x="4959350" y="2710370"/>
            <a:ext cx="12700" cy="8792"/>
          </a:xfrm>
          <a:custGeom>
            <a:avLst/>
            <a:gdLst>
              <a:gd name="T0" fmla="*/ 2147483647 w 7"/>
              <a:gd name="T1" fmla="*/ 2147483647 h 5"/>
              <a:gd name="T2" fmla="*/ 0 w 7"/>
              <a:gd name="T3" fmla="*/ 2147483647 h 5"/>
              <a:gd name="T4" fmla="*/ 2147483647 w 7"/>
              <a:gd name="T5" fmla="*/ 0 h 5"/>
              <a:gd name="T6" fmla="*/ 2147483647 w 7"/>
              <a:gd name="T7" fmla="*/ 2147483647 h 5"/>
              <a:gd name="T8" fmla="*/ 2147483647 w 7"/>
              <a:gd name="T9" fmla="*/ 0 h 5"/>
              <a:gd name="T10" fmla="*/ 2147483647 w 7"/>
              <a:gd name="T11" fmla="*/ 2147483647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5" name="Freeform 199"/>
          <p:cNvSpPr>
            <a:spLocks/>
          </p:cNvSpPr>
          <p:nvPr/>
        </p:nvSpPr>
        <p:spPr bwMode="auto">
          <a:xfrm>
            <a:off x="5067302" y="2540386"/>
            <a:ext cx="117475" cy="174381"/>
          </a:xfrm>
          <a:custGeom>
            <a:avLst/>
            <a:gdLst>
              <a:gd name="T0" fmla="*/ 2147483647 w 84"/>
              <a:gd name="T1" fmla="*/ 0 h 136"/>
              <a:gd name="T2" fmla="*/ 0 w 84"/>
              <a:gd name="T3" fmla="*/ 2147483647 h 136"/>
              <a:gd name="T4" fmla="*/ 2147483647 w 84"/>
              <a:gd name="T5" fmla="*/ 2147483647 h 136"/>
              <a:gd name="T6" fmla="*/ 2147483647 w 84"/>
              <a:gd name="T7" fmla="*/ 2147483647 h 136"/>
              <a:gd name="T8" fmla="*/ 2147483647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6" name="Freeform 200"/>
          <p:cNvSpPr>
            <a:spLocks/>
          </p:cNvSpPr>
          <p:nvPr/>
        </p:nvSpPr>
        <p:spPr bwMode="auto">
          <a:xfrm>
            <a:off x="5067302" y="2533058"/>
            <a:ext cx="9525" cy="16119"/>
          </a:xfrm>
          <a:custGeom>
            <a:avLst/>
            <a:gdLst>
              <a:gd name="T0" fmla="*/ 2147483647 w 8"/>
              <a:gd name="T1" fmla="*/ 2147483647 h 10"/>
              <a:gd name="T2" fmla="*/ 2147483647 w 8"/>
              <a:gd name="T3" fmla="*/ 0 h 10"/>
              <a:gd name="T4" fmla="*/ 2147483647 w 8"/>
              <a:gd name="T5" fmla="*/ 2147483647 h 10"/>
              <a:gd name="T6" fmla="*/ 0 w 8"/>
              <a:gd name="T7" fmla="*/ 2147483647 h 10"/>
              <a:gd name="T8" fmla="*/ 2147483647 w 8"/>
              <a:gd name="T9" fmla="*/ 2147483647 h 10"/>
              <a:gd name="T10" fmla="*/ 2147483647 w 8"/>
              <a:gd name="T11" fmla="*/ 2147483647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4" y="0"/>
                </a:lnTo>
                <a:lnTo>
                  <a:pt x="8" y="5"/>
                </a:lnTo>
                <a:lnTo>
                  <a:pt x="0" y="9"/>
                </a:lnTo>
                <a:lnTo>
                  <a:pt x="8" y="10"/>
                </a:lnTo>
                <a:lnTo>
                  <a:pt x="1" y="5"/>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7" name="Freeform 201"/>
          <p:cNvSpPr>
            <a:spLocks/>
          </p:cNvSpPr>
          <p:nvPr/>
        </p:nvSpPr>
        <p:spPr bwMode="auto">
          <a:xfrm>
            <a:off x="5067302" y="2710369"/>
            <a:ext cx="117475" cy="169985"/>
          </a:xfrm>
          <a:custGeom>
            <a:avLst/>
            <a:gdLst>
              <a:gd name="T0" fmla="*/ 2147483647 w 84"/>
              <a:gd name="T1" fmla="*/ 2147483647 h 131"/>
              <a:gd name="T2" fmla="*/ 2147483647 w 84"/>
              <a:gd name="T3" fmla="*/ 0 h 131"/>
              <a:gd name="T4" fmla="*/ 0 w 84"/>
              <a:gd name="T5" fmla="*/ 2147483647 h 131"/>
              <a:gd name="T6" fmla="*/ 2147483647 w 84"/>
              <a:gd name="T7" fmla="*/ 2147483647 h 131"/>
              <a:gd name="T8" fmla="*/ 2147483647 w 84"/>
              <a:gd name="T9" fmla="*/ 2147483647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8" name="Freeform 202"/>
          <p:cNvSpPr>
            <a:spLocks/>
          </p:cNvSpPr>
          <p:nvPr/>
        </p:nvSpPr>
        <p:spPr bwMode="auto">
          <a:xfrm>
            <a:off x="5172075" y="2710370"/>
            <a:ext cx="12700" cy="4397"/>
          </a:xfrm>
          <a:custGeom>
            <a:avLst/>
            <a:gdLst>
              <a:gd name="T0" fmla="*/ 2147483647 w 9"/>
              <a:gd name="T1" fmla="*/ 0 h 4"/>
              <a:gd name="T2" fmla="*/ 2147483647 w 9"/>
              <a:gd name="T3" fmla="*/ 2147483647 h 4"/>
              <a:gd name="T4" fmla="*/ 2147483647 w 9"/>
              <a:gd name="T5" fmla="*/ 2147483647 h 4"/>
              <a:gd name="T6" fmla="*/ 0 w 9"/>
              <a:gd name="T7" fmla="*/ 0 h 4"/>
              <a:gd name="T8" fmla="*/ 0 w 9"/>
              <a:gd name="T9" fmla="*/ 2147483647 h 4"/>
              <a:gd name="T10" fmla="*/ 2147483647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39" name="Freeform 203"/>
          <p:cNvSpPr>
            <a:spLocks/>
          </p:cNvSpPr>
          <p:nvPr/>
        </p:nvSpPr>
        <p:spPr bwMode="auto">
          <a:xfrm>
            <a:off x="5067302" y="2873027"/>
            <a:ext cx="9525" cy="16119"/>
          </a:xfrm>
          <a:custGeom>
            <a:avLst/>
            <a:gdLst>
              <a:gd name="T0" fmla="*/ 2147483647 w 8"/>
              <a:gd name="T1" fmla="*/ 2147483647 h 11"/>
              <a:gd name="T2" fmla="*/ 2147483647 w 8"/>
              <a:gd name="T3" fmla="*/ 2147483647 h 11"/>
              <a:gd name="T4" fmla="*/ 2147483647 w 8"/>
              <a:gd name="T5" fmla="*/ 2147483647 h 11"/>
              <a:gd name="T6" fmla="*/ 2147483647 w 8"/>
              <a:gd name="T7" fmla="*/ 0 h 11"/>
              <a:gd name="T8" fmla="*/ 0 w 8"/>
              <a:gd name="T9" fmla="*/ 0 h 11"/>
              <a:gd name="T10" fmla="*/ 2147483647 w 8"/>
              <a:gd name="T11" fmla="*/ 2147483647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4" y="11"/>
                </a:lnTo>
                <a:lnTo>
                  <a:pt x="1" y="6"/>
                </a:lnTo>
                <a:lnTo>
                  <a:pt x="8" y="0"/>
                </a:lnTo>
                <a:lnTo>
                  <a:pt x="0" y="0"/>
                </a:lnTo>
                <a:lnTo>
                  <a:pt x="8" y="4"/>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40" name="Rectangle 204"/>
          <p:cNvSpPr>
            <a:spLocks noChangeArrowheads="1"/>
          </p:cNvSpPr>
          <p:nvPr/>
        </p:nvSpPr>
        <p:spPr bwMode="auto">
          <a:xfrm>
            <a:off x="4994274" y="2153523"/>
            <a:ext cx="120226" cy="1278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2B</a:t>
            </a:r>
            <a:endParaRPr lang="en-GB" sz="1846" dirty="0"/>
          </a:p>
        </p:txBody>
      </p:sp>
      <p:grpSp>
        <p:nvGrpSpPr>
          <p:cNvPr id="28741" name="Group 205"/>
          <p:cNvGrpSpPr>
            <a:grpSpLocks/>
          </p:cNvGrpSpPr>
          <p:nvPr/>
        </p:nvGrpSpPr>
        <p:grpSpPr bwMode="auto">
          <a:xfrm>
            <a:off x="4637090" y="2153524"/>
            <a:ext cx="225425" cy="735623"/>
            <a:chOff x="1961" y="1366"/>
            <a:chExt cx="142" cy="502"/>
          </a:xfrm>
        </p:grpSpPr>
        <p:sp>
          <p:nvSpPr>
            <p:cNvPr id="28803" name="Rectangle 206"/>
            <p:cNvSpPr>
              <a:spLocks noChangeArrowheads="1"/>
            </p:cNvSpPr>
            <p:nvPr/>
          </p:nvSpPr>
          <p:spPr bwMode="auto">
            <a:xfrm>
              <a:off x="2026" y="1536"/>
              <a:ext cx="14"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804" name="Freeform 207"/>
            <p:cNvSpPr>
              <a:spLocks/>
            </p:cNvSpPr>
            <p:nvPr/>
          </p:nvSpPr>
          <p:spPr bwMode="auto">
            <a:xfrm>
              <a:off x="2005"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5" name="Freeform 208"/>
            <p:cNvSpPr>
              <a:spLocks/>
            </p:cNvSpPr>
            <p:nvPr/>
          </p:nvSpPr>
          <p:spPr bwMode="auto">
            <a:xfrm>
              <a:off x="1966" y="1633"/>
              <a:ext cx="132" cy="227"/>
            </a:xfrm>
            <a:custGeom>
              <a:avLst/>
              <a:gdLst>
                <a:gd name="T0" fmla="*/ 3 w 152"/>
                <a:gd name="T1" fmla="*/ 16 h 259"/>
                <a:gd name="T2" fmla="*/ 0 w 152"/>
                <a:gd name="T3" fmla="*/ 9 h 259"/>
                <a:gd name="T4" fmla="*/ 3 w 152"/>
                <a:gd name="T5" fmla="*/ 0 h 259"/>
                <a:gd name="T6" fmla="*/ 8 w 152"/>
                <a:gd name="T7" fmla="*/ 9 h 259"/>
                <a:gd name="T8" fmla="*/ 3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6" name="Freeform 209"/>
            <p:cNvSpPr>
              <a:spLocks/>
            </p:cNvSpPr>
            <p:nvPr/>
          </p:nvSpPr>
          <p:spPr bwMode="auto">
            <a:xfrm>
              <a:off x="1963"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7" name="Freeform 210"/>
            <p:cNvSpPr>
              <a:spLocks/>
            </p:cNvSpPr>
            <p:nvPr/>
          </p:nvSpPr>
          <p:spPr bwMode="auto">
            <a:xfrm>
              <a:off x="1963"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8" name="Freeform 211"/>
            <p:cNvSpPr>
              <a:spLocks/>
            </p:cNvSpPr>
            <p:nvPr/>
          </p:nvSpPr>
          <p:spPr bwMode="auto">
            <a:xfrm>
              <a:off x="1961" y="1746"/>
              <a:ext cx="7" cy="6"/>
            </a:xfrm>
            <a:custGeom>
              <a:avLst/>
              <a:gdLst>
                <a:gd name="T0" fmla="*/ 1 w 7"/>
                <a:gd name="T1" fmla="*/ 215 h 5"/>
                <a:gd name="T2" fmla="*/ 0 w 7"/>
                <a:gd name="T3" fmla="*/ 149 h 5"/>
                <a:gd name="T4" fmla="*/ 1 w 7"/>
                <a:gd name="T5" fmla="*/ 0 h 5"/>
                <a:gd name="T6" fmla="*/ 7 w 7"/>
                <a:gd name="T7" fmla="*/ 215 h 5"/>
                <a:gd name="T8" fmla="*/ 7 w 7"/>
                <a:gd name="T9" fmla="*/ 0 h 5"/>
                <a:gd name="T10" fmla="*/ 1 w 7"/>
                <a:gd name="T11" fmla="*/ 215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9" name="Freeform 212"/>
            <p:cNvSpPr>
              <a:spLocks/>
            </p:cNvSpPr>
            <p:nvPr/>
          </p:nvSpPr>
          <p:spPr bwMode="auto">
            <a:xfrm>
              <a:off x="2029"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7" y="0"/>
                  </a:moveTo>
                  <a:lnTo>
                    <a:pt x="0" y="4"/>
                  </a:lnTo>
                  <a:lnTo>
                    <a:pt x="76" y="136"/>
                  </a:lnTo>
                  <a:lnTo>
                    <a:pt x="84"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0" name="Freeform 213"/>
            <p:cNvSpPr>
              <a:spLocks/>
            </p:cNvSpPr>
            <p:nvPr/>
          </p:nvSpPr>
          <p:spPr bwMode="auto">
            <a:xfrm>
              <a:off x="2029"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1" name="Freeform 214"/>
            <p:cNvSpPr>
              <a:spLocks/>
            </p:cNvSpPr>
            <p:nvPr/>
          </p:nvSpPr>
          <p:spPr bwMode="auto">
            <a:xfrm>
              <a:off x="2029"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7"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2" name="Freeform 215"/>
            <p:cNvSpPr>
              <a:spLocks/>
            </p:cNvSpPr>
            <p:nvPr/>
          </p:nvSpPr>
          <p:spPr bwMode="auto">
            <a:xfrm>
              <a:off x="2095"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3" name="Freeform 216"/>
            <p:cNvSpPr>
              <a:spLocks/>
            </p:cNvSpPr>
            <p:nvPr/>
          </p:nvSpPr>
          <p:spPr bwMode="auto">
            <a:xfrm>
              <a:off x="2029"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14" name="Rectangle 217"/>
            <p:cNvSpPr>
              <a:spLocks noChangeArrowheads="1"/>
            </p:cNvSpPr>
            <p:nvPr/>
          </p:nvSpPr>
          <p:spPr bwMode="auto">
            <a:xfrm>
              <a:off x="1989" y="1366"/>
              <a:ext cx="77"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2A</a:t>
              </a:r>
              <a:endParaRPr lang="en-GB" sz="1846" dirty="0"/>
            </a:p>
          </p:txBody>
        </p:sp>
      </p:grpSp>
      <p:grpSp>
        <p:nvGrpSpPr>
          <p:cNvPr id="28742" name="Group 218"/>
          <p:cNvGrpSpPr>
            <a:grpSpLocks/>
          </p:cNvGrpSpPr>
          <p:nvPr/>
        </p:nvGrpSpPr>
        <p:grpSpPr bwMode="auto">
          <a:xfrm>
            <a:off x="3525840" y="2153524"/>
            <a:ext cx="225425" cy="735623"/>
            <a:chOff x="1261" y="1366"/>
            <a:chExt cx="142" cy="502"/>
          </a:xfrm>
        </p:grpSpPr>
        <p:sp>
          <p:nvSpPr>
            <p:cNvPr id="28791" name="Rectangle 219"/>
            <p:cNvSpPr>
              <a:spLocks noChangeArrowheads="1"/>
            </p:cNvSpPr>
            <p:nvPr/>
          </p:nvSpPr>
          <p:spPr bwMode="auto">
            <a:xfrm>
              <a:off x="1327" y="1536"/>
              <a:ext cx="10" cy="160"/>
            </a:xfrm>
            <a:prstGeom prst="rect">
              <a:avLst/>
            </a:prstGeom>
            <a:solidFill>
              <a:srgbClr val="4CA64C"/>
            </a:solidFill>
            <a:ln w="9525">
              <a:solidFill>
                <a:srgbClr val="FFCCFF"/>
              </a:solidFill>
              <a:miter lim="800000"/>
              <a:headEnd/>
              <a:tailEnd/>
            </a:ln>
          </p:spPr>
          <p:txBody>
            <a:bodyPr/>
            <a:lstStyle/>
            <a:p>
              <a:endParaRPr lang="en-US" sz="1662" dirty="0"/>
            </a:p>
          </p:txBody>
        </p:sp>
        <p:sp>
          <p:nvSpPr>
            <p:cNvPr id="28792" name="Freeform 220"/>
            <p:cNvSpPr>
              <a:spLocks/>
            </p:cNvSpPr>
            <p:nvPr/>
          </p:nvSpPr>
          <p:spPr bwMode="auto">
            <a:xfrm>
              <a:off x="1305"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9" y="71"/>
                  </a:moveTo>
                  <a:lnTo>
                    <a:pt x="0" y="71"/>
                  </a:lnTo>
                  <a:lnTo>
                    <a:pt x="29" y="0"/>
                  </a:lnTo>
                  <a:lnTo>
                    <a:pt x="57" y="71"/>
                  </a:lnTo>
                  <a:lnTo>
                    <a:pt x="29" y="71"/>
                  </a:lnTo>
                  <a:close/>
                </a:path>
              </a:pathLst>
            </a:custGeom>
            <a:solidFill>
              <a:srgbClr val="FFCCE6"/>
            </a:solidFill>
            <a:ln w="9525">
              <a:solidFill>
                <a:srgbClr val="FFCCFF"/>
              </a:solidFill>
              <a:round/>
              <a:headEnd/>
              <a:tailEnd/>
            </a:ln>
          </p:spPr>
          <p:txBody>
            <a:bodyPr/>
            <a:lstStyle/>
            <a:p>
              <a:endParaRPr lang="en-GB" sz="1662" dirty="0"/>
            </a:p>
          </p:txBody>
        </p:sp>
        <p:sp>
          <p:nvSpPr>
            <p:cNvPr id="28793" name="Freeform 221"/>
            <p:cNvSpPr>
              <a:spLocks/>
            </p:cNvSpPr>
            <p:nvPr/>
          </p:nvSpPr>
          <p:spPr bwMode="auto">
            <a:xfrm>
              <a:off x="1264" y="1633"/>
              <a:ext cx="134" cy="227"/>
            </a:xfrm>
            <a:custGeom>
              <a:avLst/>
              <a:gdLst>
                <a:gd name="T0" fmla="*/ 5 w 153"/>
                <a:gd name="T1" fmla="*/ 16 h 259"/>
                <a:gd name="T2" fmla="*/ 0 w 153"/>
                <a:gd name="T3" fmla="*/ 9 h 259"/>
                <a:gd name="T4" fmla="*/ 5 w 153"/>
                <a:gd name="T5" fmla="*/ 0 h 259"/>
                <a:gd name="T6" fmla="*/ 10 w 153"/>
                <a:gd name="T7" fmla="*/ 9 h 259"/>
                <a:gd name="T8" fmla="*/ 5 w 153"/>
                <a:gd name="T9" fmla="*/ 16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FFCC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4" name="Freeform 222"/>
            <p:cNvSpPr>
              <a:spLocks/>
            </p:cNvSpPr>
            <p:nvPr/>
          </p:nvSpPr>
          <p:spPr bwMode="auto">
            <a:xfrm>
              <a:off x="1261" y="1746"/>
              <a:ext cx="74" cy="116"/>
            </a:xfrm>
            <a:custGeom>
              <a:avLst/>
              <a:gdLst>
                <a:gd name="T0" fmla="*/ 7 w 83"/>
                <a:gd name="T1" fmla="*/ 8 h 133"/>
                <a:gd name="T2" fmla="*/ 8 w 83"/>
                <a:gd name="T3" fmla="*/ 8 h 133"/>
                <a:gd name="T4" fmla="*/ 4 w 83"/>
                <a:gd name="T5" fmla="*/ 0 h 133"/>
                <a:gd name="T6" fmla="*/ 0 w 83"/>
                <a:gd name="T7" fmla="*/ 3 h 133"/>
                <a:gd name="T8" fmla="*/ 7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5" name="Freeform 223"/>
            <p:cNvSpPr>
              <a:spLocks/>
            </p:cNvSpPr>
            <p:nvPr/>
          </p:nvSpPr>
          <p:spPr bwMode="auto">
            <a:xfrm>
              <a:off x="1261" y="1630"/>
              <a:ext cx="74" cy="122"/>
            </a:xfrm>
            <a:custGeom>
              <a:avLst/>
              <a:gdLst>
                <a:gd name="T0" fmla="*/ 0 w 83"/>
                <a:gd name="T1" fmla="*/ 11 h 137"/>
                <a:gd name="T2" fmla="*/ 4 w 83"/>
                <a:gd name="T3" fmla="*/ 12 h 137"/>
                <a:gd name="T4" fmla="*/ 8 w 83"/>
                <a:gd name="T5" fmla="*/ 4 h 137"/>
                <a:gd name="T6" fmla="*/ 7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6" name="Freeform 224"/>
            <p:cNvSpPr>
              <a:spLocks/>
            </p:cNvSpPr>
            <p:nvPr/>
          </p:nvSpPr>
          <p:spPr bwMode="auto">
            <a:xfrm>
              <a:off x="1261"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7" name="Freeform 225"/>
            <p:cNvSpPr>
              <a:spLocks/>
            </p:cNvSpPr>
            <p:nvPr/>
          </p:nvSpPr>
          <p:spPr bwMode="auto">
            <a:xfrm>
              <a:off x="1327" y="1630"/>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8" name="Freeform 226"/>
            <p:cNvSpPr>
              <a:spLocks/>
            </p:cNvSpPr>
            <p:nvPr/>
          </p:nvSpPr>
          <p:spPr bwMode="auto">
            <a:xfrm>
              <a:off x="1327" y="1625"/>
              <a:ext cx="8" cy="11"/>
            </a:xfrm>
            <a:custGeom>
              <a:avLst/>
              <a:gdLst>
                <a:gd name="T0" fmla="*/ 1 w 8"/>
                <a:gd name="T1" fmla="*/ 43 h 10"/>
                <a:gd name="T2" fmla="*/ 4 w 8"/>
                <a:gd name="T3" fmla="*/ 0 h 10"/>
                <a:gd name="T4" fmla="*/ 8 w 8"/>
                <a:gd name="T5" fmla="*/ 43 h 10"/>
                <a:gd name="T6" fmla="*/ 0 w 8"/>
                <a:gd name="T7" fmla="*/ 63 h 10"/>
                <a:gd name="T8" fmla="*/ 8 w 8"/>
                <a:gd name="T9" fmla="*/ 69 h 10"/>
                <a:gd name="T10" fmla="*/ 1 w 8"/>
                <a:gd name="T11" fmla="*/ 43 h 10"/>
                <a:gd name="T12" fmla="*/ 0 60000 65536"/>
                <a:gd name="T13" fmla="*/ 0 60000 65536"/>
                <a:gd name="T14" fmla="*/ 0 60000 65536"/>
                <a:gd name="T15" fmla="*/ 0 60000 65536"/>
                <a:gd name="T16" fmla="*/ 0 60000 65536"/>
                <a:gd name="T17" fmla="*/ 0 60000 65536"/>
                <a:gd name="T18" fmla="*/ 0 w 8"/>
                <a:gd name="T19" fmla="*/ 0 h 10"/>
                <a:gd name="T20" fmla="*/ 8 w 8"/>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8" h="10">
                  <a:moveTo>
                    <a:pt x="1" y="5"/>
                  </a:moveTo>
                  <a:lnTo>
                    <a:pt x="4" y="0"/>
                  </a:lnTo>
                  <a:lnTo>
                    <a:pt x="8" y="5"/>
                  </a:lnTo>
                  <a:lnTo>
                    <a:pt x="0" y="9"/>
                  </a:lnTo>
                  <a:lnTo>
                    <a:pt x="8"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9" name="Freeform 227"/>
            <p:cNvSpPr>
              <a:spLocks/>
            </p:cNvSpPr>
            <p:nvPr/>
          </p:nvSpPr>
          <p:spPr bwMode="auto">
            <a:xfrm>
              <a:off x="1327" y="1746"/>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0" name="Freeform 228"/>
            <p:cNvSpPr>
              <a:spLocks/>
            </p:cNvSpPr>
            <p:nvPr/>
          </p:nvSpPr>
          <p:spPr bwMode="auto">
            <a:xfrm>
              <a:off x="1395"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1" name="Freeform 229"/>
            <p:cNvSpPr>
              <a:spLocks/>
            </p:cNvSpPr>
            <p:nvPr/>
          </p:nvSpPr>
          <p:spPr bwMode="auto">
            <a:xfrm>
              <a:off x="1327" y="1857"/>
              <a:ext cx="8" cy="11"/>
            </a:xfrm>
            <a:custGeom>
              <a:avLst/>
              <a:gdLst>
                <a:gd name="T0" fmla="*/ 8 w 8"/>
                <a:gd name="T1" fmla="*/ 4 h 11"/>
                <a:gd name="T2" fmla="*/ 4 w 8"/>
                <a:gd name="T3" fmla="*/ 11 h 11"/>
                <a:gd name="T4" fmla="*/ 1 w 8"/>
                <a:gd name="T5" fmla="*/ 6 h 11"/>
                <a:gd name="T6" fmla="*/ 8 w 8"/>
                <a:gd name="T7" fmla="*/ 0 h 11"/>
                <a:gd name="T8" fmla="*/ 0 w 8"/>
                <a:gd name="T9" fmla="*/ 0 h 11"/>
                <a:gd name="T10" fmla="*/ 8 w 8"/>
                <a:gd name="T11" fmla="*/ 4 h 11"/>
                <a:gd name="T12" fmla="*/ 0 60000 65536"/>
                <a:gd name="T13" fmla="*/ 0 60000 65536"/>
                <a:gd name="T14" fmla="*/ 0 60000 65536"/>
                <a:gd name="T15" fmla="*/ 0 60000 65536"/>
                <a:gd name="T16" fmla="*/ 0 60000 65536"/>
                <a:gd name="T17" fmla="*/ 0 60000 65536"/>
                <a:gd name="T18" fmla="*/ 0 w 8"/>
                <a:gd name="T19" fmla="*/ 0 h 11"/>
                <a:gd name="T20" fmla="*/ 8 w 8"/>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8" h="11">
                  <a:moveTo>
                    <a:pt x="8" y="4"/>
                  </a:moveTo>
                  <a:lnTo>
                    <a:pt x="4" y="11"/>
                  </a:lnTo>
                  <a:lnTo>
                    <a:pt x="1" y="6"/>
                  </a:lnTo>
                  <a:lnTo>
                    <a:pt x="8" y="0"/>
                  </a:lnTo>
                  <a:lnTo>
                    <a:pt x="0" y="0"/>
                  </a:lnTo>
                  <a:lnTo>
                    <a:pt x="8"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02" name="Rectangle 230"/>
            <p:cNvSpPr>
              <a:spLocks noChangeArrowheads="1"/>
            </p:cNvSpPr>
            <p:nvPr/>
          </p:nvSpPr>
          <p:spPr bwMode="auto">
            <a:xfrm>
              <a:off x="1282" y="1366"/>
              <a:ext cx="76"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1B</a:t>
              </a:r>
              <a:endParaRPr lang="en-GB" sz="1846" dirty="0"/>
            </a:p>
          </p:txBody>
        </p:sp>
      </p:grpSp>
      <p:sp>
        <p:nvSpPr>
          <p:cNvPr id="28743" name="Rectangle 231"/>
          <p:cNvSpPr>
            <a:spLocks noChangeArrowheads="1"/>
          </p:cNvSpPr>
          <p:nvPr/>
        </p:nvSpPr>
        <p:spPr bwMode="auto">
          <a:xfrm>
            <a:off x="2773364" y="2402637"/>
            <a:ext cx="15875" cy="234462"/>
          </a:xfrm>
          <a:prstGeom prst="rect">
            <a:avLst/>
          </a:prstGeom>
          <a:solidFill>
            <a:srgbClr val="FFCCE6"/>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744" name="Freeform 232"/>
          <p:cNvSpPr>
            <a:spLocks/>
          </p:cNvSpPr>
          <p:nvPr/>
        </p:nvSpPr>
        <p:spPr bwMode="auto">
          <a:xfrm>
            <a:off x="2738440" y="2317646"/>
            <a:ext cx="79375" cy="87923"/>
          </a:xfrm>
          <a:custGeom>
            <a:avLst/>
            <a:gdLst>
              <a:gd name="T0" fmla="*/ 2147483647 w 57"/>
              <a:gd name="T1" fmla="*/ 2147483647 h 71"/>
              <a:gd name="T2" fmla="*/ 0 w 57"/>
              <a:gd name="T3" fmla="*/ 2147483647 h 71"/>
              <a:gd name="T4" fmla="*/ 2147483647 w 57"/>
              <a:gd name="T5" fmla="*/ 0 h 71"/>
              <a:gd name="T6" fmla="*/ 2147483647 w 57"/>
              <a:gd name="T7" fmla="*/ 2147483647 h 71"/>
              <a:gd name="T8" fmla="*/ 2147483647 w 57"/>
              <a:gd name="T9" fmla="*/ 2147483647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9" y="71"/>
                </a:moveTo>
                <a:lnTo>
                  <a:pt x="0" y="71"/>
                </a:lnTo>
                <a:lnTo>
                  <a:pt x="29" y="0"/>
                </a:lnTo>
                <a:lnTo>
                  <a:pt x="57" y="71"/>
                </a:lnTo>
                <a:lnTo>
                  <a:pt x="29" y="71"/>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46" name="Rectangle 234"/>
          <p:cNvSpPr>
            <a:spLocks noChangeArrowheads="1"/>
          </p:cNvSpPr>
          <p:nvPr/>
        </p:nvSpPr>
        <p:spPr bwMode="auto">
          <a:xfrm>
            <a:off x="2701924" y="2153523"/>
            <a:ext cx="121828" cy="1278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1A</a:t>
            </a:r>
            <a:endParaRPr lang="en-GB" sz="1846" dirty="0"/>
          </a:p>
        </p:txBody>
      </p:sp>
      <p:grpSp>
        <p:nvGrpSpPr>
          <p:cNvPr id="28747" name="Group 235"/>
          <p:cNvGrpSpPr>
            <a:grpSpLocks/>
          </p:cNvGrpSpPr>
          <p:nvPr/>
        </p:nvGrpSpPr>
        <p:grpSpPr bwMode="auto">
          <a:xfrm>
            <a:off x="2663825" y="2534523"/>
            <a:ext cx="222250" cy="339969"/>
            <a:chOff x="204" y="3721"/>
            <a:chExt cx="140" cy="232"/>
          </a:xfrm>
        </p:grpSpPr>
        <p:sp>
          <p:nvSpPr>
            <p:cNvPr id="28787" name="Freeform 236"/>
            <p:cNvSpPr>
              <a:spLocks/>
            </p:cNvSpPr>
            <p:nvPr/>
          </p:nvSpPr>
          <p:spPr bwMode="auto">
            <a:xfrm>
              <a:off x="204" y="3837"/>
              <a:ext cx="74" cy="116"/>
            </a:xfrm>
            <a:custGeom>
              <a:avLst/>
              <a:gdLst>
                <a:gd name="T0" fmla="*/ 7 w 83"/>
                <a:gd name="T1" fmla="*/ 8 h 133"/>
                <a:gd name="T2" fmla="*/ 8 w 83"/>
                <a:gd name="T3" fmla="*/ 8 h 133"/>
                <a:gd name="T4" fmla="*/ 4 w 83"/>
                <a:gd name="T5" fmla="*/ 0 h 133"/>
                <a:gd name="T6" fmla="*/ 0 w 83"/>
                <a:gd name="T7" fmla="*/ 3 h 133"/>
                <a:gd name="T8" fmla="*/ 7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6" y="133"/>
                  </a:moveTo>
                  <a:lnTo>
                    <a:pt x="83" y="127"/>
                  </a:lnTo>
                  <a:lnTo>
                    <a:pt x="7" y="0"/>
                  </a:lnTo>
                  <a:lnTo>
                    <a:pt x="0" y="5"/>
                  </a:lnTo>
                  <a:lnTo>
                    <a:pt x="76" y="133"/>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8" name="Freeform 237"/>
            <p:cNvSpPr>
              <a:spLocks/>
            </p:cNvSpPr>
            <p:nvPr/>
          </p:nvSpPr>
          <p:spPr bwMode="auto">
            <a:xfrm>
              <a:off x="204" y="3721"/>
              <a:ext cx="74" cy="122"/>
            </a:xfrm>
            <a:custGeom>
              <a:avLst/>
              <a:gdLst>
                <a:gd name="T0" fmla="*/ 0 w 83"/>
                <a:gd name="T1" fmla="*/ 11 h 137"/>
                <a:gd name="T2" fmla="*/ 4 w 83"/>
                <a:gd name="T3" fmla="*/ 12 h 137"/>
                <a:gd name="T4" fmla="*/ 8 w 83"/>
                <a:gd name="T5" fmla="*/ 4 h 137"/>
                <a:gd name="T6" fmla="*/ 7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6" y="0"/>
                  </a:lnTo>
                  <a:lnTo>
                    <a:pt x="0" y="132"/>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9" name="Freeform 238"/>
            <p:cNvSpPr>
              <a:spLocks/>
            </p:cNvSpPr>
            <p:nvPr/>
          </p:nvSpPr>
          <p:spPr bwMode="auto">
            <a:xfrm>
              <a:off x="270" y="3721"/>
              <a:ext cx="74" cy="119"/>
            </a:xfrm>
            <a:custGeom>
              <a:avLst/>
              <a:gdLst>
                <a:gd name="T0" fmla="*/ 4 w 84"/>
                <a:gd name="T1" fmla="*/ 0 h 136"/>
                <a:gd name="T2" fmla="*/ 0 w 84"/>
                <a:gd name="T3" fmla="*/ 4 h 136"/>
                <a:gd name="T4" fmla="*/ 5 w 84"/>
                <a:gd name="T5" fmla="*/ 9 h 136"/>
                <a:gd name="T6" fmla="*/ 6 w 84"/>
                <a:gd name="T7" fmla="*/ 8 h 136"/>
                <a:gd name="T8" fmla="*/ 4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8" y="0"/>
                  </a:moveTo>
                  <a:lnTo>
                    <a:pt x="0" y="4"/>
                  </a:lnTo>
                  <a:lnTo>
                    <a:pt x="76" y="136"/>
                  </a:lnTo>
                  <a:lnTo>
                    <a:pt x="84" y="132"/>
                  </a:lnTo>
                  <a:lnTo>
                    <a:pt x="8" y="0"/>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90" name="Freeform 239"/>
            <p:cNvSpPr>
              <a:spLocks/>
            </p:cNvSpPr>
            <p:nvPr/>
          </p:nvSpPr>
          <p:spPr bwMode="auto">
            <a:xfrm>
              <a:off x="270" y="3837"/>
              <a:ext cx="74" cy="116"/>
            </a:xfrm>
            <a:custGeom>
              <a:avLst/>
              <a:gdLst>
                <a:gd name="T0" fmla="*/ 6 w 84"/>
                <a:gd name="T1" fmla="*/ 4 h 131"/>
                <a:gd name="T2" fmla="*/ 5 w 84"/>
                <a:gd name="T3" fmla="*/ 0 h 131"/>
                <a:gd name="T4" fmla="*/ 0 w 84"/>
                <a:gd name="T5" fmla="*/ 11 h 131"/>
                <a:gd name="T6" fmla="*/ 4 w 84"/>
                <a:gd name="T7" fmla="*/ 11 h 131"/>
                <a:gd name="T8" fmla="*/ 6 w 84"/>
                <a:gd name="T9" fmla="*/ 4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8" y="131"/>
                  </a:lnTo>
                  <a:lnTo>
                    <a:pt x="84" y="4"/>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grpSp>
        <p:nvGrpSpPr>
          <p:cNvPr id="28748" name="Group 240"/>
          <p:cNvGrpSpPr>
            <a:grpSpLocks/>
          </p:cNvGrpSpPr>
          <p:nvPr/>
        </p:nvGrpSpPr>
        <p:grpSpPr bwMode="auto">
          <a:xfrm>
            <a:off x="2420938" y="2533057"/>
            <a:ext cx="227012" cy="356088"/>
            <a:chOff x="841" y="1625"/>
            <a:chExt cx="143" cy="243"/>
          </a:xfrm>
        </p:grpSpPr>
        <p:sp>
          <p:nvSpPr>
            <p:cNvPr id="28778" name="Freeform 241"/>
            <p:cNvSpPr>
              <a:spLocks/>
            </p:cNvSpPr>
            <p:nvPr/>
          </p:nvSpPr>
          <p:spPr bwMode="auto">
            <a:xfrm>
              <a:off x="847" y="1633"/>
              <a:ext cx="134" cy="227"/>
            </a:xfrm>
            <a:custGeom>
              <a:avLst/>
              <a:gdLst>
                <a:gd name="T0" fmla="*/ 5 w 152"/>
                <a:gd name="T1" fmla="*/ 16 h 259"/>
                <a:gd name="T2" fmla="*/ 0 w 152"/>
                <a:gd name="T3" fmla="*/ 9 h 259"/>
                <a:gd name="T4" fmla="*/ 5 w 152"/>
                <a:gd name="T5" fmla="*/ 0 h 259"/>
                <a:gd name="T6" fmla="*/ 11 w 152"/>
                <a:gd name="T7" fmla="*/ 9 h 259"/>
                <a:gd name="T8" fmla="*/ 5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9" name="Freeform 242"/>
            <p:cNvSpPr>
              <a:spLocks/>
            </p:cNvSpPr>
            <p:nvPr/>
          </p:nvSpPr>
          <p:spPr bwMode="auto">
            <a:xfrm>
              <a:off x="844"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0" name="Freeform 243"/>
            <p:cNvSpPr>
              <a:spLocks/>
            </p:cNvSpPr>
            <p:nvPr/>
          </p:nvSpPr>
          <p:spPr bwMode="auto">
            <a:xfrm>
              <a:off x="844"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1" name="Freeform 244"/>
            <p:cNvSpPr>
              <a:spLocks/>
            </p:cNvSpPr>
            <p:nvPr/>
          </p:nvSpPr>
          <p:spPr bwMode="auto">
            <a:xfrm>
              <a:off x="841" y="1746"/>
              <a:ext cx="8" cy="6"/>
            </a:xfrm>
            <a:custGeom>
              <a:avLst/>
              <a:gdLst>
                <a:gd name="T0" fmla="*/ 2 w 8"/>
                <a:gd name="T1" fmla="*/ 215 h 5"/>
                <a:gd name="T2" fmla="*/ 0 w 8"/>
                <a:gd name="T3" fmla="*/ 149 h 5"/>
                <a:gd name="T4" fmla="*/ 2 w 8"/>
                <a:gd name="T5" fmla="*/ 0 h 5"/>
                <a:gd name="T6" fmla="*/ 8 w 8"/>
                <a:gd name="T7" fmla="*/ 215 h 5"/>
                <a:gd name="T8" fmla="*/ 8 w 8"/>
                <a:gd name="T9" fmla="*/ 0 h 5"/>
                <a:gd name="T10" fmla="*/ 2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2" y="5"/>
                  </a:moveTo>
                  <a:lnTo>
                    <a:pt x="0" y="3"/>
                  </a:lnTo>
                  <a:lnTo>
                    <a:pt x="2" y="0"/>
                  </a:lnTo>
                  <a:lnTo>
                    <a:pt x="8" y="5"/>
                  </a:lnTo>
                  <a:lnTo>
                    <a:pt x="8" y="0"/>
                  </a:lnTo>
                  <a:lnTo>
                    <a:pt x="2"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2" name="Freeform 245"/>
            <p:cNvSpPr>
              <a:spLocks/>
            </p:cNvSpPr>
            <p:nvPr/>
          </p:nvSpPr>
          <p:spPr bwMode="auto">
            <a:xfrm>
              <a:off x="910" y="1630"/>
              <a:ext cx="74" cy="119"/>
            </a:xfrm>
            <a:custGeom>
              <a:avLst/>
              <a:gdLst>
                <a:gd name="T0" fmla="*/ 4 w 83"/>
                <a:gd name="T1" fmla="*/ 0 h 136"/>
                <a:gd name="T2" fmla="*/ 0 w 83"/>
                <a:gd name="T3" fmla="*/ 4 h 136"/>
                <a:gd name="T4" fmla="*/ 7 w 83"/>
                <a:gd name="T5" fmla="*/ 9 h 136"/>
                <a:gd name="T6" fmla="*/ 8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3" name="Freeform 246"/>
            <p:cNvSpPr>
              <a:spLocks/>
            </p:cNvSpPr>
            <p:nvPr/>
          </p:nvSpPr>
          <p:spPr bwMode="auto">
            <a:xfrm>
              <a:off x="910"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4" name="Freeform 247"/>
            <p:cNvSpPr>
              <a:spLocks/>
            </p:cNvSpPr>
            <p:nvPr/>
          </p:nvSpPr>
          <p:spPr bwMode="auto">
            <a:xfrm>
              <a:off x="910" y="1746"/>
              <a:ext cx="74" cy="116"/>
            </a:xfrm>
            <a:custGeom>
              <a:avLst/>
              <a:gdLst>
                <a:gd name="T0" fmla="*/ 8 w 83"/>
                <a:gd name="T1" fmla="*/ 4 h 131"/>
                <a:gd name="T2" fmla="*/ 7 w 83"/>
                <a:gd name="T3" fmla="*/ 0 h 131"/>
                <a:gd name="T4" fmla="*/ 0 w 83"/>
                <a:gd name="T5" fmla="*/ 11 h 131"/>
                <a:gd name="T6" fmla="*/ 4 w 83"/>
                <a:gd name="T7" fmla="*/ 11 h 131"/>
                <a:gd name="T8" fmla="*/ 8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5" name="Freeform 248"/>
            <p:cNvSpPr>
              <a:spLocks/>
            </p:cNvSpPr>
            <p:nvPr/>
          </p:nvSpPr>
          <p:spPr bwMode="auto">
            <a:xfrm>
              <a:off x="976" y="1746"/>
              <a:ext cx="8" cy="3"/>
            </a:xfrm>
            <a:custGeom>
              <a:avLst/>
              <a:gdLst>
                <a:gd name="T0" fmla="*/ 4 w 9"/>
                <a:gd name="T1" fmla="*/ 0 h 4"/>
                <a:gd name="T2" fmla="*/ 4 w 9"/>
                <a:gd name="T3" fmla="*/ 2 h 4"/>
                <a:gd name="T4" fmla="*/ 4 w 9"/>
                <a:gd name="T5" fmla="*/ 2 h 4"/>
                <a:gd name="T6" fmla="*/ 0 w 9"/>
                <a:gd name="T7" fmla="*/ 0 h 4"/>
                <a:gd name="T8" fmla="*/ 0 w 9"/>
                <a:gd name="T9" fmla="*/ 2 h 4"/>
                <a:gd name="T10" fmla="*/ 4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7" y="0"/>
                  </a:moveTo>
                  <a:lnTo>
                    <a:pt x="9"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86" name="Freeform 249"/>
            <p:cNvSpPr>
              <a:spLocks/>
            </p:cNvSpPr>
            <p:nvPr/>
          </p:nvSpPr>
          <p:spPr bwMode="auto">
            <a:xfrm>
              <a:off x="910"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grpSp>
      <p:sp>
        <p:nvSpPr>
          <p:cNvPr id="28749" name="Rectangle 250"/>
          <p:cNvSpPr>
            <a:spLocks noChangeArrowheads="1"/>
          </p:cNvSpPr>
          <p:nvPr/>
        </p:nvSpPr>
        <p:spPr bwMode="auto">
          <a:xfrm>
            <a:off x="2282827" y="2402637"/>
            <a:ext cx="22225" cy="234462"/>
          </a:xfrm>
          <a:prstGeom prst="rect">
            <a:avLst/>
          </a:prstGeom>
          <a:solidFill>
            <a:srgbClr val="FFCCE6"/>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750" name="Freeform 251"/>
          <p:cNvSpPr>
            <a:spLocks/>
          </p:cNvSpPr>
          <p:nvPr/>
        </p:nvSpPr>
        <p:spPr bwMode="auto">
          <a:xfrm>
            <a:off x="2249490" y="2317646"/>
            <a:ext cx="79375" cy="87923"/>
          </a:xfrm>
          <a:custGeom>
            <a:avLst/>
            <a:gdLst>
              <a:gd name="T0" fmla="*/ 2147483647 w 57"/>
              <a:gd name="T1" fmla="*/ 2147483647 h 71"/>
              <a:gd name="T2" fmla="*/ 0 w 57"/>
              <a:gd name="T3" fmla="*/ 2147483647 h 71"/>
              <a:gd name="T4" fmla="*/ 2147483647 w 57"/>
              <a:gd name="T5" fmla="*/ 0 h 71"/>
              <a:gd name="T6" fmla="*/ 2147483647 w 57"/>
              <a:gd name="T7" fmla="*/ 2147483647 h 71"/>
              <a:gd name="T8" fmla="*/ 2147483647 w 57"/>
              <a:gd name="T9" fmla="*/ 2147483647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1" name="Freeform 252"/>
          <p:cNvSpPr>
            <a:spLocks/>
          </p:cNvSpPr>
          <p:nvPr/>
        </p:nvSpPr>
        <p:spPr bwMode="auto">
          <a:xfrm>
            <a:off x="2187576" y="2544780"/>
            <a:ext cx="209550" cy="332642"/>
          </a:xfrm>
          <a:custGeom>
            <a:avLst/>
            <a:gdLst>
              <a:gd name="T0" fmla="*/ 2147483647 w 152"/>
              <a:gd name="T1" fmla="*/ 2147483647 h 259"/>
              <a:gd name="T2" fmla="*/ 0 w 152"/>
              <a:gd name="T3" fmla="*/ 2147483647 h 259"/>
              <a:gd name="T4" fmla="*/ 2147483647 w 152"/>
              <a:gd name="T5" fmla="*/ 0 h 259"/>
              <a:gd name="T6" fmla="*/ 2147483647 w 152"/>
              <a:gd name="T7" fmla="*/ 2147483647 h 259"/>
              <a:gd name="T8" fmla="*/ 2147483647 w 152"/>
              <a:gd name="T9" fmla="*/ 2147483647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2" name="Freeform 253"/>
          <p:cNvSpPr>
            <a:spLocks/>
          </p:cNvSpPr>
          <p:nvPr/>
        </p:nvSpPr>
        <p:spPr bwMode="auto">
          <a:xfrm>
            <a:off x="2182814" y="2710369"/>
            <a:ext cx="112712" cy="169985"/>
          </a:xfrm>
          <a:custGeom>
            <a:avLst/>
            <a:gdLst>
              <a:gd name="T0" fmla="*/ 2147483647 w 82"/>
              <a:gd name="T1" fmla="*/ 2147483647 h 133"/>
              <a:gd name="T2" fmla="*/ 2147483647 w 82"/>
              <a:gd name="T3" fmla="*/ 2147483647 h 133"/>
              <a:gd name="T4" fmla="*/ 2147483647 w 82"/>
              <a:gd name="T5" fmla="*/ 0 h 133"/>
              <a:gd name="T6" fmla="*/ 0 w 82"/>
              <a:gd name="T7" fmla="*/ 2147483647 h 133"/>
              <a:gd name="T8" fmla="*/ 2147483647 w 82"/>
              <a:gd name="T9" fmla="*/ 2147483647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3" name="Freeform 254"/>
          <p:cNvSpPr>
            <a:spLocks/>
          </p:cNvSpPr>
          <p:nvPr/>
        </p:nvSpPr>
        <p:spPr bwMode="auto">
          <a:xfrm>
            <a:off x="2182814" y="2540386"/>
            <a:ext cx="112712" cy="178777"/>
          </a:xfrm>
          <a:custGeom>
            <a:avLst/>
            <a:gdLst>
              <a:gd name="T0" fmla="*/ 0 w 82"/>
              <a:gd name="T1" fmla="*/ 2147483647 h 137"/>
              <a:gd name="T2" fmla="*/ 2147483647 w 82"/>
              <a:gd name="T3" fmla="*/ 2147483647 h 137"/>
              <a:gd name="T4" fmla="*/ 2147483647 w 82"/>
              <a:gd name="T5" fmla="*/ 2147483647 h 137"/>
              <a:gd name="T6" fmla="*/ 2147483647 w 82"/>
              <a:gd name="T7" fmla="*/ 0 h 137"/>
              <a:gd name="T8" fmla="*/ 0 w 82"/>
              <a:gd name="T9" fmla="*/ 2147483647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4" name="Freeform 255"/>
          <p:cNvSpPr>
            <a:spLocks/>
          </p:cNvSpPr>
          <p:nvPr/>
        </p:nvSpPr>
        <p:spPr bwMode="auto">
          <a:xfrm>
            <a:off x="2179638" y="2710370"/>
            <a:ext cx="11112" cy="8792"/>
          </a:xfrm>
          <a:custGeom>
            <a:avLst/>
            <a:gdLst>
              <a:gd name="T0" fmla="*/ 2147483647 w 7"/>
              <a:gd name="T1" fmla="*/ 2147483647 h 5"/>
              <a:gd name="T2" fmla="*/ 0 w 7"/>
              <a:gd name="T3" fmla="*/ 2147483647 h 5"/>
              <a:gd name="T4" fmla="*/ 2147483647 w 7"/>
              <a:gd name="T5" fmla="*/ 0 h 5"/>
              <a:gd name="T6" fmla="*/ 2147483647 w 7"/>
              <a:gd name="T7" fmla="*/ 2147483647 h 5"/>
              <a:gd name="T8" fmla="*/ 2147483647 w 7"/>
              <a:gd name="T9" fmla="*/ 0 h 5"/>
              <a:gd name="T10" fmla="*/ 2147483647 w 7"/>
              <a:gd name="T11" fmla="*/ 2147483647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5" name="Freeform 256"/>
          <p:cNvSpPr>
            <a:spLocks/>
          </p:cNvSpPr>
          <p:nvPr/>
        </p:nvSpPr>
        <p:spPr bwMode="auto">
          <a:xfrm>
            <a:off x="2287590" y="2540386"/>
            <a:ext cx="117475" cy="174381"/>
          </a:xfrm>
          <a:custGeom>
            <a:avLst/>
            <a:gdLst>
              <a:gd name="T0" fmla="*/ 2147483647 w 84"/>
              <a:gd name="T1" fmla="*/ 0 h 136"/>
              <a:gd name="T2" fmla="*/ 0 w 84"/>
              <a:gd name="T3" fmla="*/ 2147483647 h 136"/>
              <a:gd name="T4" fmla="*/ 2147483647 w 84"/>
              <a:gd name="T5" fmla="*/ 2147483647 h 136"/>
              <a:gd name="T6" fmla="*/ 2147483647 w 84"/>
              <a:gd name="T7" fmla="*/ 2147483647 h 136"/>
              <a:gd name="T8" fmla="*/ 2147483647 w 84"/>
              <a:gd name="T9" fmla="*/ 0 h 136"/>
              <a:gd name="T10" fmla="*/ 0 60000 65536"/>
              <a:gd name="T11" fmla="*/ 0 60000 65536"/>
              <a:gd name="T12" fmla="*/ 0 60000 65536"/>
              <a:gd name="T13" fmla="*/ 0 60000 65536"/>
              <a:gd name="T14" fmla="*/ 0 60000 65536"/>
              <a:gd name="T15" fmla="*/ 0 w 84"/>
              <a:gd name="T16" fmla="*/ 0 h 136"/>
              <a:gd name="T17" fmla="*/ 84 w 84"/>
              <a:gd name="T18" fmla="*/ 136 h 136"/>
            </a:gdLst>
            <a:ahLst/>
            <a:cxnLst>
              <a:cxn ang="T10">
                <a:pos x="T0" y="T1"/>
              </a:cxn>
              <a:cxn ang="T11">
                <a:pos x="T2" y="T3"/>
              </a:cxn>
              <a:cxn ang="T12">
                <a:pos x="T4" y="T5"/>
              </a:cxn>
              <a:cxn ang="T13">
                <a:pos x="T6" y="T7"/>
              </a:cxn>
              <a:cxn ang="T14">
                <a:pos x="T8" y="T9"/>
              </a:cxn>
            </a:cxnLst>
            <a:rect l="T15" t="T16" r="T17" b="T18"/>
            <a:pathLst>
              <a:path w="84" h="136">
                <a:moveTo>
                  <a:pt x="7" y="0"/>
                </a:moveTo>
                <a:lnTo>
                  <a:pt x="0" y="4"/>
                </a:lnTo>
                <a:lnTo>
                  <a:pt x="76" y="136"/>
                </a:lnTo>
                <a:lnTo>
                  <a:pt x="84" y="132"/>
                </a:lnTo>
                <a:lnTo>
                  <a:pt x="7" y="0"/>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6" name="Freeform 257"/>
          <p:cNvSpPr>
            <a:spLocks/>
          </p:cNvSpPr>
          <p:nvPr/>
        </p:nvSpPr>
        <p:spPr bwMode="auto">
          <a:xfrm>
            <a:off x="2287589" y="2533058"/>
            <a:ext cx="7937" cy="16119"/>
          </a:xfrm>
          <a:custGeom>
            <a:avLst/>
            <a:gdLst>
              <a:gd name="T0" fmla="*/ 2147483647 w 7"/>
              <a:gd name="T1" fmla="*/ 2147483647 h 10"/>
              <a:gd name="T2" fmla="*/ 2147483647 w 7"/>
              <a:gd name="T3" fmla="*/ 0 h 10"/>
              <a:gd name="T4" fmla="*/ 2147483647 w 7"/>
              <a:gd name="T5" fmla="*/ 2147483647 h 10"/>
              <a:gd name="T6" fmla="*/ 0 w 7"/>
              <a:gd name="T7" fmla="*/ 2147483647 h 10"/>
              <a:gd name="T8" fmla="*/ 2147483647 w 7"/>
              <a:gd name="T9" fmla="*/ 2147483647 h 10"/>
              <a:gd name="T10" fmla="*/ 2147483647 w 7"/>
              <a:gd name="T11" fmla="*/ 2147483647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7" name="Freeform 258"/>
          <p:cNvSpPr>
            <a:spLocks/>
          </p:cNvSpPr>
          <p:nvPr/>
        </p:nvSpPr>
        <p:spPr bwMode="auto">
          <a:xfrm>
            <a:off x="2287590" y="2710369"/>
            <a:ext cx="117475" cy="169985"/>
          </a:xfrm>
          <a:custGeom>
            <a:avLst/>
            <a:gdLst>
              <a:gd name="T0" fmla="*/ 2147483647 w 84"/>
              <a:gd name="T1" fmla="*/ 2147483647 h 131"/>
              <a:gd name="T2" fmla="*/ 2147483647 w 84"/>
              <a:gd name="T3" fmla="*/ 0 h 131"/>
              <a:gd name="T4" fmla="*/ 0 w 84"/>
              <a:gd name="T5" fmla="*/ 2147483647 h 131"/>
              <a:gd name="T6" fmla="*/ 2147483647 w 84"/>
              <a:gd name="T7" fmla="*/ 2147483647 h 131"/>
              <a:gd name="T8" fmla="*/ 2147483647 w 84"/>
              <a:gd name="T9" fmla="*/ 2147483647 h 131"/>
              <a:gd name="T10" fmla="*/ 0 60000 65536"/>
              <a:gd name="T11" fmla="*/ 0 60000 65536"/>
              <a:gd name="T12" fmla="*/ 0 60000 65536"/>
              <a:gd name="T13" fmla="*/ 0 60000 65536"/>
              <a:gd name="T14" fmla="*/ 0 60000 65536"/>
              <a:gd name="T15" fmla="*/ 0 w 84"/>
              <a:gd name="T16" fmla="*/ 0 h 131"/>
              <a:gd name="T17" fmla="*/ 84 w 84"/>
              <a:gd name="T18" fmla="*/ 131 h 131"/>
            </a:gdLst>
            <a:ahLst/>
            <a:cxnLst>
              <a:cxn ang="T10">
                <a:pos x="T0" y="T1"/>
              </a:cxn>
              <a:cxn ang="T11">
                <a:pos x="T2" y="T3"/>
              </a:cxn>
              <a:cxn ang="T12">
                <a:pos x="T4" y="T5"/>
              </a:cxn>
              <a:cxn ang="T13">
                <a:pos x="T6" y="T7"/>
              </a:cxn>
              <a:cxn ang="T14">
                <a:pos x="T8" y="T9"/>
              </a:cxn>
            </a:cxnLst>
            <a:rect l="T15" t="T16" r="T17" b="T18"/>
            <a:pathLst>
              <a:path w="84" h="131">
                <a:moveTo>
                  <a:pt x="84" y="4"/>
                </a:moveTo>
                <a:lnTo>
                  <a:pt x="76" y="0"/>
                </a:lnTo>
                <a:lnTo>
                  <a:pt x="0" y="127"/>
                </a:lnTo>
                <a:lnTo>
                  <a:pt x="7" y="131"/>
                </a:lnTo>
                <a:lnTo>
                  <a:pt x="84" y="4"/>
                </a:lnTo>
                <a:close/>
              </a:path>
            </a:pathLst>
          </a:custGeom>
          <a:solidFill>
            <a:schemeClr val="tx1"/>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8" name="Freeform 259"/>
          <p:cNvSpPr>
            <a:spLocks/>
          </p:cNvSpPr>
          <p:nvPr/>
        </p:nvSpPr>
        <p:spPr bwMode="auto">
          <a:xfrm>
            <a:off x="2392363" y="2710370"/>
            <a:ext cx="12700" cy="4397"/>
          </a:xfrm>
          <a:custGeom>
            <a:avLst/>
            <a:gdLst>
              <a:gd name="T0" fmla="*/ 2147483647 w 9"/>
              <a:gd name="T1" fmla="*/ 0 h 4"/>
              <a:gd name="T2" fmla="*/ 2147483647 w 9"/>
              <a:gd name="T3" fmla="*/ 2147483647 h 4"/>
              <a:gd name="T4" fmla="*/ 2147483647 w 9"/>
              <a:gd name="T5" fmla="*/ 2147483647 h 4"/>
              <a:gd name="T6" fmla="*/ 0 w 9"/>
              <a:gd name="T7" fmla="*/ 0 h 4"/>
              <a:gd name="T8" fmla="*/ 0 w 9"/>
              <a:gd name="T9" fmla="*/ 2147483647 h 4"/>
              <a:gd name="T10" fmla="*/ 2147483647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59" name="Rectangle 260"/>
          <p:cNvSpPr>
            <a:spLocks noChangeArrowheads="1"/>
          </p:cNvSpPr>
          <p:nvPr/>
        </p:nvSpPr>
        <p:spPr bwMode="auto">
          <a:xfrm>
            <a:off x="2243138" y="2153523"/>
            <a:ext cx="57708" cy="1278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0</a:t>
            </a:r>
            <a:endParaRPr lang="en-GB" sz="1846" dirty="0"/>
          </a:p>
        </p:txBody>
      </p:sp>
      <p:sp>
        <p:nvSpPr>
          <p:cNvPr id="28760" name="Freeform 261"/>
          <p:cNvSpPr>
            <a:spLocks/>
          </p:cNvSpPr>
          <p:nvPr/>
        </p:nvSpPr>
        <p:spPr bwMode="auto">
          <a:xfrm>
            <a:off x="10326688" y="2710370"/>
            <a:ext cx="12700" cy="8792"/>
          </a:xfrm>
          <a:custGeom>
            <a:avLst/>
            <a:gdLst>
              <a:gd name="T0" fmla="*/ 2147483647 w 7"/>
              <a:gd name="T1" fmla="*/ 2147483647 h 5"/>
              <a:gd name="T2" fmla="*/ 0 w 7"/>
              <a:gd name="T3" fmla="*/ 2147483647 h 5"/>
              <a:gd name="T4" fmla="*/ 2147483647 w 7"/>
              <a:gd name="T5" fmla="*/ 0 h 5"/>
              <a:gd name="T6" fmla="*/ 2147483647 w 7"/>
              <a:gd name="T7" fmla="*/ 2147483647 h 5"/>
              <a:gd name="T8" fmla="*/ 2147483647 w 7"/>
              <a:gd name="T9" fmla="*/ 0 h 5"/>
              <a:gd name="T10" fmla="*/ 2147483647 w 7"/>
              <a:gd name="T11" fmla="*/ 2147483647 h 5"/>
              <a:gd name="T12" fmla="*/ 0 60000 65536"/>
              <a:gd name="T13" fmla="*/ 0 60000 65536"/>
              <a:gd name="T14" fmla="*/ 0 60000 65536"/>
              <a:gd name="T15" fmla="*/ 0 60000 65536"/>
              <a:gd name="T16" fmla="*/ 0 60000 65536"/>
              <a:gd name="T17" fmla="*/ 0 60000 65536"/>
              <a:gd name="T18" fmla="*/ 0 w 7"/>
              <a:gd name="T19" fmla="*/ 0 h 5"/>
              <a:gd name="T20" fmla="*/ 7 w 7"/>
              <a:gd name="T21" fmla="*/ 5 h 5"/>
            </a:gdLst>
            <a:ahLst/>
            <a:cxnLst>
              <a:cxn ang="T12">
                <a:pos x="T0" y="T1"/>
              </a:cxn>
              <a:cxn ang="T13">
                <a:pos x="T2" y="T3"/>
              </a:cxn>
              <a:cxn ang="T14">
                <a:pos x="T4" y="T5"/>
              </a:cxn>
              <a:cxn ang="T15">
                <a:pos x="T6" y="T7"/>
              </a:cxn>
              <a:cxn ang="T16">
                <a:pos x="T8" y="T9"/>
              </a:cxn>
              <a:cxn ang="T17">
                <a:pos x="T10" y="T11"/>
              </a:cxn>
            </a:cxnLst>
            <a:rect l="T18" t="T19" r="T20" b="T21"/>
            <a:pathLst>
              <a:path w="7" h="5">
                <a:moveTo>
                  <a:pt x="1" y="5"/>
                </a:moveTo>
                <a:lnTo>
                  <a:pt x="0" y="3"/>
                </a:lnTo>
                <a:lnTo>
                  <a:pt x="1" y="0"/>
                </a:lnTo>
                <a:lnTo>
                  <a:pt x="7" y="5"/>
                </a:lnTo>
                <a:lnTo>
                  <a:pt x="7"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61" name="Freeform 262"/>
          <p:cNvSpPr>
            <a:spLocks/>
          </p:cNvSpPr>
          <p:nvPr/>
        </p:nvSpPr>
        <p:spPr bwMode="auto">
          <a:xfrm>
            <a:off x="10436225" y="2533058"/>
            <a:ext cx="7938" cy="16119"/>
          </a:xfrm>
          <a:custGeom>
            <a:avLst/>
            <a:gdLst>
              <a:gd name="T0" fmla="*/ 2147483647 w 7"/>
              <a:gd name="T1" fmla="*/ 2147483647 h 10"/>
              <a:gd name="T2" fmla="*/ 2147483647 w 7"/>
              <a:gd name="T3" fmla="*/ 0 h 10"/>
              <a:gd name="T4" fmla="*/ 2147483647 w 7"/>
              <a:gd name="T5" fmla="*/ 2147483647 h 10"/>
              <a:gd name="T6" fmla="*/ 0 w 7"/>
              <a:gd name="T7" fmla="*/ 2147483647 h 10"/>
              <a:gd name="T8" fmla="*/ 2147483647 w 7"/>
              <a:gd name="T9" fmla="*/ 2147483647 h 10"/>
              <a:gd name="T10" fmla="*/ 2147483647 w 7"/>
              <a:gd name="T11" fmla="*/ 2147483647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62" name="Freeform 263"/>
          <p:cNvSpPr>
            <a:spLocks/>
          </p:cNvSpPr>
          <p:nvPr/>
        </p:nvSpPr>
        <p:spPr bwMode="auto">
          <a:xfrm>
            <a:off x="10541000" y="2710370"/>
            <a:ext cx="12700" cy="4397"/>
          </a:xfrm>
          <a:custGeom>
            <a:avLst/>
            <a:gdLst>
              <a:gd name="T0" fmla="*/ 2147483647 w 9"/>
              <a:gd name="T1" fmla="*/ 0 h 4"/>
              <a:gd name="T2" fmla="*/ 2147483647 w 9"/>
              <a:gd name="T3" fmla="*/ 2147483647 h 4"/>
              <a:gd name="T4" fmla="*/ 2147483647 w 9"/>
              <a:gd name="T5" fmla="*/ 2147483647 h 4"/>
              <a:gd name="T6" fmla="*/ 0 w 9"/>
              <a:gd name="T7" fmla="*/ 0 h 4"/>
              <a:gd name="T8" fmla="*/ 0 w 9"/>
              <a:gd name="T9" fmla="*/ 2147483647 h 4"/>
              <a:gd name="T10" fmla="*/ 2147483647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8" y="0"/>
                </a:moveTo>
                <a:lnTo>
                  <a:pt x="9" y="2"/>
                </a:lnTo>
                <a:lnTo>
                  <a:pt x="8" y="4"/>
                </a:lnTo>
                <a:lnTo>
                  <a:pt x="0" y="0"/>
                </a:lnTo>
                <a:lnTo>
                  <a:pt x="0" y="4"/>
                </a:lnTo>
                <a:lnTo>
                  <a:pt x="8"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63" name="Freeform 264"/>
          <p:cNvSpPr>
            <a:spLocks/>
          </p:cNvSpPr>
          <p:nvPr/>
        </p:nvSpPr>
        <p:spPr bwMode="auto">
          <a:xfrm>
            <a:off x="10436225" y="2873027"/>
            <a:ext cx="7938" cy="16119"/>
          </a:xfrm>
          <a:custGeom>
            <a:avLst/>
            <a:gdLst>
              <a:gd name="T0" fmla="*/ 2147483647 w 7"/>
              <a:gd name="T1" fmla="*/ 2147483647 h 11"/>
              <a:gd name="T2" fmla="*/ 2147483647 w 7"/>
              <a:gd name="T3" fmla="*/ 2147483647 h 11"/>
              <a:gd name="T4" fmla="*/ 2147483647 w 7"/>
              <a:gd name="T5" fmla="*/ 2147483647 h 11"/>
              <a:gd name="T6" fmla="*/ 2147483647 w 7"/>
              <a:gd name="T7" fmla="*/ 0 h 11"/>
              <a:gd name="T8" fmla="*/ 0 w 7"/>
              <a:gd name="T9" fmla="*/ 0 h 11"/>
              <a:gd name="T10" fmla="*/ 2147483647 w 7"/>
              <a:gd name="T11" fmla="*/ 2147483647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64" name="Rectangle 265"/>
          <p:cNvSpPr>
            <a:spLocks noChangeArrowheads="1"/>
          </p:cNvSpPr>
          <p:nvPr/>
        </p:nvSpPr>
        <p:spPr bwMode="auto">
          <a:xfrm>
            <a:off x="10394950" y="2153523"/>
            <a:ext cx="57708" cy="1278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8</a:t>
            </a:r>
            <a:endParaRPr lang="en-GB" sz="1846" dirty="0"/>
          </a:p>
        </p:txBody>
      </p:sp>
      <p:grpSp>
        <p:nvGrpSpPr>
          <p:cNvPr id="28765" name="Group 128"/>
          <p:cNvGrpSpPr>
            <a:grpSpLocks/>
          </p:cNvGrpSpPr>
          <p:nvPr/>
        </p:nvGrpSpPr>
        <p:grpSpPr bwMode="auto">
          <a:xfrm>
            <a:off x="9005889" y="2153524"/>
            <a:ext cx="225425" cy="759069"/>
            <a:chOff x="4249" y="1350"/>
            <a:chExt cx="142" cy="518"/>
          </a:xfrm>
        </p:grpSpPr>
        <p:sp>
          <p:nvSpPr>
            <p:cNvPr id="28766" name="Rectangle 129"/>
            <p:cNvSpPr>
              <a:spLocks noChangeArrowheads="1"/>
            </p:cNvSpPr>
            <p:nvPr/>
          </p:nvSpPr>
          <p:spPr bwMode="auto">
            <a:xfrm>
              <a:off x="4315" y="1536"/>
              <a:ext cx="13"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767" name="Freeform 130"/>
            <p:cNvSpPr>
              <a:spLocks/>
            </p:cNvSpPr>
            <p:nvPr/>
          </p:nvSpPr>
          <p:spPr bwMode="auto">
            <a:xfrm>
              <a:off x="4293" y="1478"/>
              <a:ext cx="50" cy="60"/>
            </a:xfrm>
            <a:custGeom>
              <a:avLst/>
              <a:gdLst>
                <a:gd name="T0" fmla="*/ 4 w 56"/>
                <a:gd name="T1" fmla="*/ 3 h 71"/>
                <a:gd name="T2" fmla="*/ 0 w 56"/>
                <a:gd name="T3" fmla="*/ 3 h 71"/>
                <a:gd name="T4" fmla="*/ 4 w 56"/>
                <a:gd name="T5" fmla="*/ 0 h 71"/>
                <a:gd name="T6" fmla="*/ 5 w 56"/>
                <a:gd name="T7" fmla="*/ 3 h 71"/>
                <a:gd name="T8" fmla="*/ 4 w 56"/>
                <a:gd name="T9" fmla="*/ 3 h 71"/>
                <a:gd name="T10" fmla="*/ 0 60000 65536"/>
                <a:gd name="T11" fmla="*/ 0 60000 65536"/>
                <a:gd name="T12" fmla="*/ 0 60000 65536"/>
                <a:gd name="T13" fmla="*/ 0 60000 65536"/>
                <a:gd name="T14" fmla="*/ 0 60000 65536"/>
                <a:gd name="T15" fmla="*/ 0 w 56"/>
                <a:gd name="T16" fmla="*/ 0 h 71"/>
                <a:gd name="T17" fmla="*/ 56 w 56"/>
                <a:gd name="T18" fmla="*/ 71 h 71"/>
              </a:gdLst>
              <a:ahLst/>
              <a:cxnLst>
                <a:cxn ang="T10">
                  <a:pos x="T0" y="T1"/>
                </a:cxn>
                <a:cxn ang="T11">
                  <a:pos x="T2" y="T3"/>
                </a:cxn>
                <a:cxn ang="T12">
                  <a:pos x="T4" y="T5"/>
                </a:cxn>
                <a:cxn ang="T13">
                  <a:pos x="T6" y="T7"/>
                </a:cxn>
                <a:cxn ang="T14">
                  <a:pos x="T8" y="T9"/>
                </a:cxn>
              </a:cxnLst>
              <a:rect l="T15" t="T16" r="T17" b="T18"/>
              <a:pathLst>
                <a:path w="56" h="71">
                  <a:moveTo>
                    <a:pt x="28" y="71"/>
                  </a:moveTo>
                  <a:lnTo>
                    <a:pt x="0" y="71"/>
                  </a:lnTo>
                  <a:lnTo>
                    <a:pt x="28" y="0"/>
                  </a:lnTo>
                  <a:lnTo>
                    <a:pt x="56" y="71"/>
                  </a:lnTo>
                  <a:lnTo>
                    <a:pt x="28"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68" name="Freeform 131"/>
            <p:cNvSpPr>
              <a:spLocks/>
            </p:cNvSpPr>
            <p:nvPr/>
          </p:nvSpPr>
          <p:spPr bwMode="auto">
            <a:xfrm>
              <a:off x="4254" y="1633"/>
              <a:ext cx="135" cy="227"/>
            </a:xfrm>
            <a:custGeom>
              <a:avLst/>
              <a:gdLst>
                <a:gd name="T0" fmla="*/ 6 w 152"/>
                <a:gd name="T1" fmla="*/ 16 h 259"/>
                <a:gd name="T2" fmla="*/ 0 w 152"/>
                <a:gd name="T3" fmla="*/ 9 h 259"/>
                <a:gd name="T4" fmla="*/ 6 w 152"/>
                <a:gd name="T5" fmla="*/ 0 h 259"/>
                <a:gd name="T6" fmla="*/ 12 w 152"/>
                <a:gd name="T7" fmla="*/ 9 h 259"/>
                <a:gd name="T8" fmla="*/ 6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69" name="Freeform 132"/>
            <p:cNvSpPr>
              <a:spLocks/>
            </p:cNvSpPr>
            <p:nvPr/>
          </p:nvSpPr>
          <p:spPr bwMode="auto">
            <a:xfrm>
              <a:off x="4252" y="1746"/>
              <a:ext cx="71" cy="116"/>
            </a:xfrm>
            <a:custGeom>
              <a:avLst/>
              <a:gdLst>
                <a:gd name="T0" fmla="*/ 3 w 83"/>
                <a:gd name="T1" fmla="*/ 8 h 133"/>
                <a:gd name="T2" fmla="*/ 3 w 83"/>
                <a:gd name="T3" fmla="*/ 8 h 133"/>
                <a:gd name="T4" fmla="*/ 3 w 83"/>
                <a:gd name="T5" fmla="*/ 0 h 133"/>
                <a:gd name="T6" fmla="*/ 0 w 83"/>
                <a:gd name="T7" fmla="*/ 3 h 133"/>
                <a:gd name="T8" fmla="*/ 3 w 83"/>
                <a:gd name="T9" fmla="*/ 8 h 133"/>
                <a:gd name="T10" fmla="*/ 0 60000 65536"/>
                <a:gd name="T11" fmla="*/ 0 60000 65536"/>
                <a:gd name="T12" fmla="*/ 0 60000 65536"/>
                <a:gd name="T13" fmla="*/ 0 60000 65536"/>
                <a:gd name="T14" fmla="*/ 0 60000 65536"/>
                <a:gd name="T15" fmla="*/ 0 w 83"/>
                <a:gd name="T16" fmla="*/ 0 h 133"/>
                <a:gd name="T17" fmla="*/ 83 w 83"/>
                <a:gd name="T18" fmla="*/ 133 h 133"/>
              </a:gdLst>
              <a:ahLst/>
              <a:cxnLst>
                <a:cxn ang="T10">
                  <a:pos x="T0" y="T1"/>
                </a:cxn>
                <a:cxn ang="T11">
                  <a:pos x="T2" y="T3"/>
                </a:cxn>
                <a:cxn ang="T12">
                  <a:pos x="T4" y="T5"/>
                </a:cxn>
                <a:cxn ang="T13">
                  <a:pos x="T6" y="T7"/>
                </a:cxn>
                <a:cxn ang="T14">
                  <a:pos x="T8" y="T9"/>
                </a:cxn>
              </a:cxnLst>
              <a:rect l="T15" t="T16" r="T17" b="T18"/>
              <a:pathLst>
                <a:path w="83" h="133">
                  <a:moveTo>
                    <a:pt x="77" y="133"/>
                  </a:moveTo>
                  <a:lnTo>
                    <a:pt x="83" y="127"/>
                  </a:lnTo>
                  <a:lnTo>
                    <a:pt x="7" y="0"/>
                  </a:lnTo>
                  <a:lnTo>
                    <a:pt x="0" y="5"/>
                  </a:lnTo>
                  <a:lnTo>
                    <a:pt x="77"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0" name="Freeform 133"/>
            <p:cNvSpPr>
              <a:spLocks/>
            </p:cNvSpPr>
            <p:nvPr/>
          </p:nvSpPr>
          <p:spPr bwMode="auto">
            <a:xfrm>
              <a:off x="4252" y="1630"/>
              <a:ext cx="71" cy="122"/>
            </a:xfrm>
            <a:custGeom>
              <a:avLst/>
              <a:gdLst>
                <a:gd name="T0" fmla="*/ 0 w 83"/>
                <a:gd name="T1" fmla="*/ 11 h 137"/>
                <a:gd name="T2" fmla="*/ 3 w 83"/>
                <a:gd name="T3" fmla="*/ 12 h 137"/>
                <a:gd name="T4" fmla="*/ 3 w 83"/>
                <a:gd name="T5" fmla="*/ 4 h 137"/>
                <a:gd name="T6" fmla="*/ 3 w 83"/>
                <a:gd name="T7" fmla="*/ 0 h 137"/>
                <a:gd name="T8" fmla="*/ 0 w 83"/>
                <a:gd name="T9" fmla="*/ 11 h 137"/>
                <a:gd name="T10" fmla="*/ 0 60000 65536"/>
                <a:gd name="T11" fmla="*/ 0 60000 65536"/>
                <a:gd name="T12" fmla="*/ 0 60000 65536"/>
                <a:gd name="T13" fmla="*/ 0 60000 65536"/>
                <a:gd name="T14" fmla="*/ 0 60000 65536"/>
                <a:gd name="T15" fmla="*/ 0 w 83"/>
                <a:gd name="T16" fmla="*/ 0 h 137"/>
                <a:gd name="T17" fmla="*/ 83 w 83"/>
                <a:gd name="T18" fmla="*/ 137 h 137"/>
              </a:gdLst>
              <a:ahLst/>
              <a:cxnLst>
                <a:cxn ang="T10">
                  <a:pos x="T0" y="T1"/>
                </a:cxn>
                <a:cxn ang="T11">
                  <a:pos x="T2" y="T3"/>
                </a:cxn>
                <a:cxn ang="T12">
                  <a:pos x="T4" y="T5"/>
                </a:cxn>
                <a:cxn ang="T13">
                  <a:pos x="T6" y="T7"/>
                </a:cxn>
                <a:cxn ang="T14">
                  <a:pos x="T8" y="T9"/>
                </a:cxn>
              </a:cxnLst>
              <a:rect l="T15" t="T16" r="T17" b="T18"/>
              <a:pathLst>
                <a:path w="83" h="137">
                  <a:moveTo>
                    <a:pt x="0" y="132"/>
                  </a:moveTo>
                  <a:lnTo>
                    <a:pt x="7" y="137"/>
                  </a:lnTo>
                  <a:lnTo>
                    <a:pt x="83" y="5"/>
                  </a:lnTo>
                  <a:lnTo>
                    <a:pt x="77"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1" name="Freeform 134"/>
            <p:cNvSpPr>
              <a:spLocks/>
            </p:cNvSpPr>
            <p:nvPr/>
          </p:nvSpPr>
          <p:spPr bwMode="auto">
            <a:xfrm>
              <a:off x="4249" y="1746"/>
              <a:ext cx="8" cy="6"/>
            </a:xfrm>
            <a:custGeom>
              <a:avLst/>
              <a:gdLst>
                <a:gd name="T0" fmla="*/ 1 w 8"/>
                <a:gd name="T1" fmla="*/ 215 h 5"/>
                <a:gd name="T2" fmla="*/ 0 w 8"/>
                <a:gd name="T3" fmla="*/ 149 h 5"/>
                <a:gd name="T4" fmla="*/ 1 w 8"/>
                <a:gd name="T5" fmla="*/ 0 h 5"/>
                <a:gd name="T6" fmla="*/ 8 w 8"/>
                <a:gd name="T7" fmla="*/ 215 h 5"/>
                <a:gd name="T8" fmla="*/ 8 w 8"/>
                <a:gd name="T9" fmla="*/ 0 h 5"/>
                <a:gd name="T10" fmla="*/ 1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1" y="5"/>
                  </a:moveTo>
                  <a:lnTo>
                    <a:pt x="0" y="3"/>
                  </a:lnTo>
                  <a:lnTo>
                    <a:pt x="1" y="0"/>
                  </a:lnTo>
                  <a:lnTo>
                    <a:pt x="8" y="5"/>
                  </a:lnTo>
                  <a:lnTo>
                    <a:pt x="8" y="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2" name="Freeform 135"/>
            <p:cNvSpPr>
              <a:spLocks/>
            </p:cNvSpPr>
            <p:nvPr/>
          </p:nvSpPr>
          <p:spPr bwMode="auto">
            <a:xfrm>
              <a:off x="4318" y="1630"/>
              <a:ext cx="73" cy="119"/>
            </a:xfrm>
            <a:custGeom>
              <a:avLst/>
              <a:gdLst>
                <a:gd name="T0" fmla="*/ 4 w 83"/>
                <a:gd name="T1" fmla="*/ 0 h 136"/>
                <a:gd name="T2" fmla="*/ 0 w 83"/>
                <a:gd name="T3" fmla="*/ 4 h 136"/>
                <a:gd name="T4" fmla="*/ 5 w 83"/>
                <a:gd name="T5" fmla="*/ 9 h 136"/>
                <a:gd name="T6" fmla="*/ 6 w 83"/>
                <a:gd name="T7" fmla="*/ 8 h 136"/>
                <a:gd name="T8" fmla="*/ 4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3" name="Freeform 136"/>
            <p:cNvSpPr>
              <a:spLocks/>
            </p:cNvSpPr>
            <p:nvPr/>
          </p:nvSpPr>
          <p:spPr bwMode="auto">
            <a:xfrm>
              <a:off x="4318"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4" name="Freeform 137"/>
            <p:cNvSpPr>
              <a:spLocks/>
            </p:cNvSpPr>
            <p:nvPr/>
          </p:nvSpPr>
          <p:spPr bwMode="auto">
            <a:xfrm>
              <a:off x="4318" y="1746"/>
              <a:ext cx="73" cy="116"/>
            </a:xfrm>
            <a:custGeom>
              <a:avLst/>
              <a:gdLst>
                <a:gd name="T0" fmla="*/ 6 w 83"/>
                <a:gd name="T1" fmla="*/ 4 h 131"/>
                <a:gd name="T2" fmla="*/ 5 w 83"/>
                <a:gd name="T3" fmla="*/ 0 h 131"/>
                <a:gd name="T4" fmla="*/ 0 w 83"/>
                <a:gd name="T5" fmla="*/ 11 h 131"/>
                <a:gd name="T6" fmla="*/ 4 w 83"/>
                <a:gd name="T7" fmla="*/ 11 h 131"/>
                <a:gd name="T8" fmla="*/ 6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5" name="Freeform 138"/>
            <p:cNvSpPr>
              <a:spLocks/>
            </p:cNvSpPr>
            <p:nvPr/>
          </p:nvSpPr>
          <p:spPr bwMode="auto">
            <a:xfrm>
              <a:off x="4384" y="1746"/>
              <a:ext cx="7" cy="3"/>
            </a:xfrm>
            <a:custGeom>
              <a:avLst/>
              <a:gdLst>
                <a:gd name="T0" fmla="*/ 4 w 8"/>
                <a:gd name="T1" fmla="*/ 0 h 4"/>
                <a:gd name="T2" fmla="*/ 4 w 8"/>
                <a:gd name="T3" fmla="*/ 2 h 4"/>
                <a:gd name="T4" fmla="*/ 4 w 8"/>
                <a:gd name="T5" fmla="*/ 2 h 4"/>
                <a:gd name="T6" fmla="*/ 0 w 8"/>
                <a:gd name="T7" fmla="*/ 0 h 4"/>
                <a:gd name="T8" fmla="*/ 0 w 8"/>
                <a:gd name="T9" fmla="*/ 2 h 4"/>
                <a:gd name="T10" fmla="*/ 4 w 8"/>
                <a:gd name="T11" fmla="*/ 0 h 4"/>
                <a:gd name="T12" fmla="*/ 0 60000 65536"/>
                <a:gd name="T13" fmla="*/ 0 60000 65536"/>
                <a:gd name="T14" fmla="*/ 0 60000 65536"/>
                <a:gd name="T15" fmla="*/ 0 60000 65536"/>
                <a:gd name="T16" fmla="*/ 0 60000 65536"/>
                <a:gd name="T17" fmla="*/ 0 60000 65536"/>
                <a:gd name="T18" fmla="*/ 0 w 8"/>
                <a:gd name="T19" fmla="*/ 0 h 4"/>
                <a:gd name="T20" fmla="*/ 8 w 8"/>
                <a:gd name="T21" fmla="*/ 4 h 4"/>
              </a:gdLst>
              <a:ahLst/>
              <a:cxnLst>
                <a:cxn ang="T12">
                  <a:pos x="T0" y="T1"/>
                </a:cxn>
                <a:cxn ang="T13">
                  <a:pos x="T2" y="T3"/>
                </a:cxn>
                <a:cxn ang="T14">
                  <a:pos x="T4" y="T5"/>
                </a:cxn>
                <a:cxn ang="T15">
                  <a:pos x="T6" y="T7"/>
                </a:cxn>
                <a:cxn ang="T16">
                  <a:pos x="T8" y="T9"/>
                </a:cxn>
                <a:cxn ang="T17">
                  <a:pos x="T10" y="T11"/>
                </a:cxn>
              </a:cxnLst>
              <a:rect l="T18" t="T19" r="T20" b="T21"/>
              <a:pathLst>
                <a:path w="8" h="4">
                  <a:moveTo>
                    <a:pt x="7" y="0"/>
                  </a:moveTo>
                  <a:lnTo>
                    <a:pt x="8"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776" name="Freeform 139"/>
            <p:cNvSpPr>
              <a:spLocks/>
            </p:cNvSpPr>
            <p:nvPr/>
          </p:nvSpPr>
          <p:spPr bwMode="auto">
            <a:xfrm>
              <a:off x="4318"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3" name="Rectangle 140"/>
            <p:cNvSpPr>
              <a:spLocks noChangeArrowheads="1"/>
            </p:cNvSpPr>
            <p:nvPr/>
          </p:nvSpPr>
          <p:spPr bwMode="auto">
            <a:xfrm>
              <a:off x="4293" y="1350"/>
              <a:ext cx="29" cy="102"/>
            </a:xfrm>
            <a:prstGeom prst="rect">
              <a:avLst/>
            </a:prstGeom>
            <a:noFill/>
            <a:ln w="9525">
              <a:noFill/>
              <a:miter lim="800000"/>
              <a:headEnd/>
              <a:tailEnd/>
            </a:ln>
          </p:spPr>
          <p:txBody>
            <a:bodyPr lIns="0" tIns="0" rIns="0" bIns="0">
              <a:spAutoFit/>
            </a:bodyPr>
            <a:lstStyle/>
            <a:p>
              <a:pPr algn="l">
                <a:defRPr/>
              </a:pPr>
              <a:r>
                <a:rPr lang="en-GB" sz="969" dirty="0">
                  <a:latin typeface="Arial" pitchFamily="34" charset="0"/>
                </a:rPr>
                <a:t>6</a:t>
              </a:r>
            </a:p>
          </p:txBody>
        </p:sp>
      </p:grpSp>
      <p:cxnSp>
        <p:nvCxnSpPr>
          <p:cNvPr id="7" name="Straight Connector 6"/>
          <p:cNvCxnSpPr/>
          <p:nvPr/>
        </p:nvCxnSpPr>
        <p:spPr>
          <a:xfrm>
            <a:off x="4850698" y="2723359"/>
            <a:ext cx="0" cy="598220"/>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a:endCxn id="28835" idx="3"/>
          </p:cNvCxnSpPr>
          <p:nvPr/>
        </p:nvCxnSpPr>
        <p:spPr>
          <a:xfrm>
            <a:off x="5447929" y="2703821"/>
            <a:ext cx="58422" cy="20822"/>
          </a:xfrm>
          <a:prstGeom prst="line">
            <a:avLst/>
          </a:prstGeom>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a:off x="5591944" y="2703820"/>
            <a:ext cx="0" cy="598220"/>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grpSp>
        <p:nvGrpSpPr>
          <p:cNvPr id="28727" name="Group 167"/>
          <p:cNvGrpSpPr>
            <a:grpSpLocks/>
          </p:cNvGrpSpPr>
          <p:nvPr/>
        </p:nvGrpSpPr>
        <p:grpSpPr bwMode="auto">
          <a:xfrm>
            <a:off x="5392740" y="2153524"/>
            <a:ext cx="225425" cy="735623"/>
            <a:chOff x="2437" y="1366"/>
            <a:chExt cx="142" cy="502"/>
          </a:xfrm>
        </p:grpSpPr>
        <p:sp>
          <p:nvSpPr>
            <p:cNvPr id="28827" name="Rectangle 168"/>
            <p:cNvSpPr>
              <a:spLocks noChangeArrowheads="1"/>
            </p:cNvSpPr>
            <p:nvPr/>
          </p:nvSpPr>
          <p:spPr bwMode="auto">
            <a:xfrm>
              <a:off x="2503" y="1536"/>
              <a:ext cx="13" cy="160"/>
            </a:xfrm>
            <a:prstGeom prst="rect">
              <a:avLst/>
            </a:prstGeom>
            <a:solidFill>
              <a:srgbClr val="4CA64C"/>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662" dirty="0"/>
            </a:p>
          </p:txBody>
        </p:sp>
        <p:sp>
          <p:nvSpPr>
            <p:cNvPr id="28828" name="Freeform 169"/>
            <p:cNvSpPr>
              <a:spLocks/>
            </p:cNvSpPr>
            <p:nvPr/>
          </p:nvSpPr>
          <p:spPr bwMode="auto">
            <a:xfrm>
              <a:off x="2482" y="1478"/>
              <a:ext cx="50" cy="60"/>
            </a:xfrm>
            <a:custGeom>
              <a:avLst/>
              <a:gdLst>
                <a:gd name="T0" fmla="*/ 4 w 57"/>
                <a:gd name="T1" fmla="*/ 3 h 71"/>
                <a:gd name="T2" fmla="*/ 0 w 57"/>
                <a:gd name="T3" fmla="*/ 3 h 71"/>
                <a:gd name="T4" fmla="*/ 4 w 57"/>
                <a:gd name="T5" fmla="*/ 0 h 71"/>
                <a:gd name="T6" fmla="*/ 4 w 57"/>
                <a:gd name="T7" fmla="*/ 3 h 71"/>
                <a:gd name="T8" fmla="*/ 4 w 57"/>
                <a:gd name="T9" fmla="*/ 3 h 71"/>
                <a:gd name="T10" fmla="*/ 0 60000 65536"/>
                <a:gd name="T11" fmla="*/ 0 60000 65536"/>
                <a:gd name="T12" fmla="*/ 0 60000 65536"/>
                <a:gd name="T13" fmla="*/ 0 60000 65536"/>
                <a:gd name="T14" fmla="*/ 0 60000 65536"/>
                <a:gd name="T15" fmla="*/ 0 w 57"/>
                <a:gd name="T16" fmla="*/ 0 h 71"/>
                <a:gd name="T17" fmla="*/ 57 w 57"/>
                <a:gd name="T18" fmla="*/ 71 h 71"/>
              </a:gdLst>
              <a:ahLst/>
              <a:cxnLst>
                <a:cxn ang="T10">
                  <a:pos x="T0" y="T1"/>
                </a:cxn>
                <a:cxn ang="T11">
                  <a:pos x="T2" y="T3"/>
                </a:cxn>
                <a:cxn ang="T12">
                  <a:pos x="T4" y="T5"/>
                </a:cxn>
                <a:cxn ang="T13">
                  <a:pos x="T6" y="T7"/>
                </a:cxn>
                <a:cxn ang="T14">
                  <a:pos x="T8" y="T9"/>
                </a:cxn>
              </a:cxnLst>
              <a:rect l="T15" t="T16" r="T17" b="T18"/>
              <a:pathLst>
                <a:path w="57" h="71">
                  <a:moveTo>
                    <a:pt x="28" y="71"/>
                  </a:moveTo>
                  <a:lnTo>
                    <a:pt x="0" y="71"/>
                  </a:lnTo>
                  <a:lnTo>
                    <a:pt x="28" y="0"/>
                  </a:lnTo>
                  <a:lnTo>
                    <a:pt x="57" y="71"/>
                  </a:lnTo>
                  <a:lnTo>
                    <a:pt x="28" y="71"/>
                  </a:lnTo>
                  <a:close/>
                </a:path>
              </a:pathLst>
            </a:custGeom>
            <a:solidFill>
              <a:srgbClr val="4CA64C"/>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29" name="Freeform 170"/>
            <p:cNvSpPr>
              <a:spLocks/>
            </p:cNvSpPr>
            <p:nvPr/>
          </p:nvSpPr>
          <p:spPr bwMode="auto">
            <a:xfrm>
              <a:off x="2442" y="1633"/>
              <a:ext cx="132" cy="227"/>
            </a:xfrm>
            <a:custGeom>
              <a:avLst/>
              <a:gdLst>
                <a:gd name="T0" fmla="*/ 3 w 152"/>
                <a:gd name="T1" fmla="*/ 16 h 259"/>
                <a:gd name="T2" fmla="*/ 0 w 152"/>
                <a:gd name="T3" fmla="*/ 9 h 259"/>
                <a:gd name="T4" fmla="*/ 3 w 152"/>
                <a:gd name="T5" fmla="*/ 0 h 259"/>
                <a:gd name="T6" fmla="*/ 8 w 152"/>
                <a:gd name="T7" fmla="*/ 9 h 259"/>
                <a:gd name="T8" fmla="*/ 3 w 152"/>
                <a:gd name="T9" fmla="*/ 16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0" name="Freeform 171"/>
            <p:cNvSpPr>
              <a:spLocks/>
            </p:cNvSpPr>
            <p:nvPr/>
          </p:nvSpPr>
          <p:spPr bwMode="auto">
            <a:xfrm>
              <a:off x="2440" y="1746"/>
              <a:ext cx="71" cy="116"/>
            </a:xfrm>
            <a:custGeom>
              <a:avLst/>
              <a:gdLst>
                <a:gd name="T0" fmla="*/ 3 w 82"/>
                <a:gd name="T1" fmla="*/ 8 h 133"/>
                <a:gd name="T2" fmla="*/ 4 w 82"/>
                <a:gd name="T3" fmla="*/ 8 h 133"/>
                <a:gd name="T4" fmla="*/ 3 w 82"/>
                <a:gd name="T5" fmla="*/ 0 h 133"/>
                <a:gd name="T6" fmla="*/ 0 w 82"/>
                <a:gd name="T7" fmla="*/ 3 h 133"/>
                <a:gd name="T8" fmla="*/ 3 w 82"/>
                <a:gd name="T9" fmla="*/ 8 h 133"/>
                <a:gd name="T10" fmla="*/ 0 60000 65536"/>
                <a:gd name="T11" fmla="*/ 0 60000 65536"/>
                <a:gd name="T12" fmla="*/ 0 60000 65536"/>
                <a:gd name="T13" fmla="*/ 0 60000 65536"/>
                <a:gd name="T14" fmla="*/ 0 60000 65536"/>
                <a:gd name="T15" fmla="*/ 0 w 82"/>
                <a:gd name="T16" fmla="*/ 0 h 133"/>
                <a:gd name="T17" fmla="*/ 82 w 82"/>
                <a:gd name="T18" fmla="*/ 133 h 133"/>
              </a:gdLst>
              <a:ahLst/>
              <a:cxnLst>
                <a:cxn ang="T10">
                  <a:pos x="T0" y="T1"/>
                </a:cxn>
                <a:cxn ang="T11">
                  <a:pos x="T2" y="T3"/>
                </a:cxn>
                <a:cxn ang="T12">
                  <a:pos x="T4" y="T5"/>
                </a:cxn>
                <a:cxn ang="T13">
                  <a:pos x="T6" y="T7"/>
                </a:cxn>
                <a:cxn ang="T14">
                  <a:pos x="T8" y="T9"/>
                </a:cxn>
              </a:cxnLst>
              <a:rect l="T15" t="T16" r="T17" b="T18"/>
              <a:pathLst>
                <a:path w="82" h="133">
                  <a:moveTo>
                    <a:pt x="76" y="133"/>
                  </a:moveTo>
                  <a:lnTo>
                    <a:pt x="82" y="127"/>
                  </a:lnTo>
                  <a:lnTo>
                    <a:pt x="6" y="0"/>
                  </a:lnTo>
                  <a:lnTo>
                    <a:pt x="0" y="5"/>
                  </a:lnTo>
                  <a:lnTo>
                    <a:pt x="76" y="133"/>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1" name="Freeform 172"/>
            <p:cNvSpPr>
              <a:spLocks/>
            </p:cNvSpPr>
            <p:nvPr/>
          </p:nvSpPr>
          <p:spPr bwMode="auto">
            <a:xfrm>
              <a:off x="2440" y="1630"/>
              <a:ext cx="71" cy="122"/>
            </a:xfrm>
            <a:custGeom>
              <a:avLst/>
              <a:gdLst>
                <a:gd name="T0" fmla="*/ 0 w 82"/>
                <a:gd name="T1" fmla="*/ 11 h 137"/>
                <a:gd name="T2" fmla="*/ 3 w 82"/>
                <a:gd name="T3" fmla="*/ 12 h 137"/>
                <a:gd name="T4" fmla="*/ 4 w 82"/>
                <a:gd name="T5" fmla="*/ 4 h 137"/>
                <a:gd name="T6" fmla="*/ 3 w 82"/>
                <a:gd name="T7" fmla="*/ 0 h 137"/>
                <a:gd name="T8" fmla="*/ 0 w 82"/>
                <a:gd name="T9" fmla="*/ 11 h 137"/>
                <a:gd name="T10" fmla="*/ 0 60000 65536"/>
                <a:gd name="T11" fmla="*/ 0 60000 65536"/>
                <a:gd name="T12" fmla="*/ 0 60000 65536"/>
                <a:gd name="T13" fmla="*/ 0 60000 65536"/>
                <a:gd name="T14" fmla="*/ 0 60000 65536"/>
                <a:gd name="T15" fmla="*/ 0 w 82"/>
                <a:gd name="T16" fmla="*/ 0 h 137"/>
                <a:gd name="T17" fmla="*/ 82 w 82"/>
                <a:gd name="T18" fmla="*/ 137 h 137"/>
              </a:gdLst>
              <a:ahLst/>
              <a:cxnLst>
                <a:cxn ang="T10">
                  <a:pos x="T0" y="T1"/>
                </a:cxn>
                <a:cxn ang="T11">
                  <a:pos x="T2" y="T3"/>
                </a:cxn>
                <a:cxn ang="T12">
                  <a:pos x="T4" y="T5"/>
                </a:cxn>
                <a:cxn ang="T13">
                  <a:pos x="T6" y="T7"/>
                </a:cxn>
                <a:cxn ang="T14">
                  <a:pos x="T8" y="T9"/>
                </a:cxn>
              </a:cxnLst>
              <a:rect l="T15" t="T16" r="T17" b="T18"/>
              <a:pathLst>
                <a:path w="82" h="137">
                  <a:moveTo>
                    <a:pt x="0" y="132"/>
                  </a:moveTo>
                  <a:lnTo>
                    <a:pt x="6" y="137"/>
                  </a:lnTo>
                  <a:lnTo>
                    <a:pt x="82" y="5"/>
                  </a:lnTo>
                  <a:lnTo>
                    <a:pt x="76" y="0"/>
                  </a:lnTo>
                  <a:lnTo>
                    <a:pt x="0" y="132"/>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2" name="Freeform 173"/>
            <p:cNvSpPr>
              <a:spLocks/>
            </p:cNvSpPr>
            <p:nvPr/>
          </p:nvSpPr>
          <p:spPr bwMode="auto">
            <a:xfrm>
              <a:off x="2437" y="1746"/>
              <a:ext cx="8" cy="6"/>
            </a:xfrm>
            <a:custGeom>
              <a:avLst/>
              <a:gdLst>
                <a:gd name="T0" fmla="*/ 2 w 8"/>
                <a:gd name="T1" fmla="*/ 215 h 5"/>
                <a:gd name="T2" fmla="*/ 0 w 8"/>
                <a:gd name="T3" fmla="*/ 149 h 5"/>
                <a:gd name="T4" fmla="*/ 2 w 8"/>
                <a:gd name="T5" fmla="*/ 0 h 5"/>
                <a:gd name="T6" fmla="*/ 8 w 8"/>
                <a:gd name="T7" fmla="*/ 215 h 5"/>
                <a:gd name="T8" fmla="*/ 8 w 8"/>
                <a:gd name="T9" fmla="*/ 0 h 5"/>
                <a:gd name="T10" fmla="*/ 2 w 8"/>
                <a:gd name="T11" fmla="*/ 215 h 5"/>
                <a:gd name="T12" fmla="*/ 0 60000 65536"/>
                <a:gd name="T13" fmla="*/ 0 60000 65536"/>
                <a:gd name="T14" fmla="*/ 0 60000 65536"/>
                <a:gd name="T15" fmla="*/ 0 60000 65536"/>
                <a:gd name="T16" fmla="*/ 0 60000 65536"/>
                <a:gd name="T17" fmla="*/ 0 60000 65536"/>
                <a:gd name="T18" fmla="*/ 0 w 8"/>
                <a:gd name="T19" fmla="*/ 0 h 5"/>
                <a:gd name="T20" fmla="*/ 8 w 8"/>
                <a:gd name="T21" fmla="*/ 5 h 5"/>
              </a:gdLst>
              <a:ahLst/>
              <a:cxnLst>
                <a:cxn ang="T12">
                  <a:pos x="T0" y="T1"/>
                </a:cxn>
                <a:cxn ang="T13">
                  <a:pos x="T2" y="T3"/>
                </a:cxn>
                <a:cxn ang="T14">
                  <a:pos x="T4" y="T5"/>
                </a:cxn>
                <a:cxn ang="T15">
                  <a:pos x="T6" y="T7"/>
                </a:cxn>
                <a:cxn ang="T16">
                  <a:pos x="T8" y="T9"/>
                </a:cxn>
                <a:cxn ang="T17">
                  <a:pos x="T10" y="T11"/>
                </a:cxn>
              </a:cxnLst>
              <a:rect l="T18" t="T19" r="T20" b="T21"/>
              <a:pathLst>
                <a:path w="8" h="5">
                  <a:moveTo>
                    <a:pt x="2" y="5"/>
                  </a:moveTo>
                  <a:lnTo>
                    <a:pt x="0" y="3"/>
                  </a:lnTo>
                  <a:lnTo>
                    <a:pt x="2" y="0"/>
                  </a:lnTo>
                  <a:lnTo>
                    <a:pt x="8" y="5"/>
                  </a:lnTo>
                  <a:lnTo>
                    <a:pt x="8" y="0"/>
                  </a:lnTo>
                  <a:lnTo>
                    <a:pt x="2"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3" name="Freeform 174"/>
            <p:cNvSpPr>
              <a:spLocks/>
            </p:cNvSpPr>
            <p:nvPr/>
          </p:nvSpPr>
          <p:spPr bwMode="auto">
            <a:xfrm>
              <a:off x="2506" y="1630"/>
              <a:ext cx="71" cy="119"/>
            </a:xfrm>
            <a:custGeom>
              <a:avLst/>
              <a:gdLst>
                <a:gd name="T0" fmla="*/ 3 w 83"/>
                <a:gd name="T1" fmla="*/ 0 h 136"/>
                <a:gd name="T2" fmla="*/ 0 w 83"/>
                <a:gd name="T3" fmla="*/ 4 h 136"/>
                <a:gd name="T4" fmla="*/ 3 w 83"/>
                <a:gd name="T5" fmla="*/ 9 h 136"/>
                <a:gd name="T6" fmla="*/ 3 w 83"/>
                <a:gd name="T7" fmla="*/ 8 h 136"/>
                <a:gd name="T8" fmla="*/ 3 w 83"/>
                <a:gd name="T9" fmla="*/ 0 h 136"/>
                <a:gd name="T10" fmla="*/ 0 60000 65536"/>
                <a:gd name="T11" fmla="*/ 0 60000 65536"/>
                <a:gd name="T12" fmla="*/ 0 60000 65536"/>
                <a:gd name="T13" fmla="*/ 0 60000 65536"/>
                <a:gd name="T14" fmla="*/ 0 60000 65536"/>
                <a:gd name="T15" fmla="*/ 0 w 83"/>
                <a:gd name="T16" fmla="*/ 0 h 136"/>
                <a:gd name="T17" fmla="*/ 83 w 83"/>
                <a:gd name="T18" fmla="*/ 136 h 136"/>
              </a:gdLst>
              <a:ahLst/>
              <a:cxnLst>
                <a:cxn ang="T10">
                  <a:pos x="T0" y="T1"/>
                </a:cxn>
                <a:cxn ang="T11">
                  <a:pos x="T2" y="T3"/>
                </a:cxn>
                <a:cxn ang="T12">
                  <a:pos x="T4" y="T5"/>
                </a:cxn>
                <a:cxn ang="T13">
                  <a:pos x="T6" y="T7"/>
                </a:cxn>
                <a:cxn ang="T14">
                  <a:pos x="T8" y="T9"/>
                </a:cxn>
              </a:cxnLst>
              <a:rect l="T15" t="T16" r="T17" b="T18"/>
              <a:pathLst>
                <a:path w="83" h="136">
                  <a:moveTo>
                    <a:pt x="7" y="0"/>
                  </a:moveTo>
                  <a:lnTo>
                    <a:pt x="0" y="4"/>
                  </a:lnTo>
                  <a:lnTo>
                    <a:pt x="76" y="136"/>
                  </a:lnTo>
                  <a:lnTo>
                    <a:pt x="83" y="132"/>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4" name="Freeform 175"/>
            <p:cNvSpPr>
              <a:spLocks/>
            </p:cNvSpPr>
            <p:nvPr/>
          </p:nvSpPr>
          <p:spPr bwMode="auto">
            <a:xfrm>
              <a:off x="2506" y="1625"/>
              <a:ext cx="5" cy="11"/>
            </a:xfrm>
            <a:custGeom>
              <a:avLst/>
              <a:gdLst>
                <a:gd name="T0" fmla="*/ 1 w 7"/>
                <a:gd name="T1" fmla="*/ 43 h 10"/>
                <a:gd name="T2" fmla="*/ 1 w 7"/>
                <a:gd name="T3" fmla="*/ 0 h 10"/>
                <a:gd name="T4" fmla="*/ 1 w 7"/>
                <a:gd name="T5" fmla="*/ 43 h 10"/>
                <a:gd name="T6" fmla="*/ 0 w 7"/>
                <a:gd name="T7" fmla="*/ 63 h 10"/>
                <a:gd name="T8" fmla="*/ 1 w 7"/>
                <a:gd name="T9" fmla="*/ 69 h 10"/>
                <a:gd name="T10" fmla="*/ 1 w 7"/>
                <a:gd name="T11" fmla="*/ 43 h 10"/>
                <a:gd name="T12" fmla="*/ 0 60000 65536"/>
                <a:gd name="T13" fmla="*/ 0 60000 65536"/>
                <a:gd name="T14" fmla="*/ 0 60000 65536"/>
                <a:gd name="T15" fmla="*/ 0 60000 65536"/>
                <a:gd name="T16" fmla="*/ 0 60000 65536"/>
                <a:gd name="T17" fmla="*/ 0 60000 65536"/>
                <a:gd name="T18" fmla="*/ 0 w 7"/>
                <a:gd name="T19" fmla="*/ 0 h 10"/>
                <a:gd name="T20" fmla="*/ 7 w 7"/>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7" h="10">
                  <a:moveTo>
                    <a:pt x="1" y="5"/>
                  </a:moveTo>
                  <a:lnTo>
                    <a:pt x="4" y="0"/>
                  </a:lnTo>
                  <a:lnTo>
                    <a:pt x="7" y="5"/>
                  </a:lnTo>
                  <a:lnTo>
                    <a:pt x="0" y="9"/>
                  </a:lnTo>
                  <a:lnTo>
                    <a:pt x="7" y="10"/>
                  </a:lnTo>
                  <a:lnTo>
                    <a:pt x="1" y="5"/>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5" name="Freeform 176"/>
            <p:cNvSpPr>
              <a:spLocks/>
            </p:cNvSpPr>
            <p:nvPr/>
          </p:nvSpPr>
          <p:spPr bwMode="auto">
            <a:xfrm>
              <a:off x="2506" y="1746"/>
              <a:ext cx="71" cy="116"/>
            </a:xfrm>
            <a:custGeom>
              <a:avLst/>
              <a:gdLst>
                <a:gd name="T0" fmla="*/ 3 w 83"/>
                <a:gd name="T1" fmla="*/ 4 h 131"/>
                <a:gd name="T2" fmla="*/ 3 w 83"/>
                <a:gd name="T3" fmla="*/ 0 h 131"/>
                <a:gd name="T4" fmla="*/ 0 w 83"/>
                <a:gd name="T5" fmla="*/ 11 h 131"/>
                <a:gd name="T6" fmla="*/ 3 w 83"/>
                <a:gd name="T7" fmla="*/ 11 h 131"/>
                <a:gd name="T8" fmla="*/ 3 w 83"/>
                <a:gd name="T9" fmla="*/ 4 h 131"/>
                <a:gd name="T10" fmla="*/ 0 60000 65536"/>
                <a:gd name="T11" fmla="*/ 0 60000 65536"/>
                <a:gd name="T12" fmla="*/ 0 60000 65536"/>
                <a:gd name="T13" fmla="*/ 0 60000 65536"/>
                <a:gd name="T14" fmla="*/ 0 60000 65536"/>
                <a:gd name="T15" fmla="*/ 0 w 83"/>
                <a:gd name="T16" fmla="*/ 0 h 131"/>
                <a:gd name="T17" fmla="*/ 83 w 83"/>
                <a:gd name="T18" fmla="*/ 131 h 131"/>
              </a:gdLst>
              <a:ahLst/>
              <a:cxnLst>
                <a:cxn ang="T10">
                  <a:pos x="T0" y="T1"/>
                </a:cxn>
                <a:cxn ang="T11">
                  <a:pos x="T2" y="T3"/>
                </a:cxn>
                <a:cxn ang="T12">
                  <a:pos x="T4" y="T5"/>
                </a:cxn>
                <a:cxn ang="T13">
                  <a:pos x="T6" y="T7"/>
                </a:cxn>
                <a:cxn ang="T14">
                  <a:pos x="T8" y="T9"/>
                </a:cxn>
              </a:cxnLst>
              <a:rect l="T15" t="T16" r="T17" b="T18"/>
              <a:pathLst>
                <a:path w="83" h="131">
                  <a:moveTo>
                    <a:pt x="83" y="4"/>
                  </a:moveTo>
                  <a:lnTo>
                    <a:pt x="76" y="0"/>
                  </a:lnTo>
                  <a:lnTo>
                    <a:pt x="0" y="127"/>
                  </a:lnTo>
                  <a:lnTo>
                    <a:pt x="7" y="131"/>
                  </a:lnTo>
                  <a:lnTo>
                    <a:pt x="83"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6" name="Freeform 177"/>
            <p:cNvSpPr>
              <a:spLocks/>
            </p:cNvSpPr>
            <p:nvPr/>
          </p:nvSpPr>
          <p:spPr bwMode="auto">
            <a:xfrm>
              <a:off x="2572" y="1746"/>
              <a:ext cx="7" cy="3"/>
            </a:xfrm>
            <a:custGeom>
              <a:avLst/>
              <a:gdLst>
                <a:gd name="T0" fmla="*/ 2 w 9"/>
                <a:gd name="T1" fmla="*/ 0 h 4"/>
                <a:gd name="T2" fmla="*/ 2 w 9"/>
                <a:gd name="T3" fmla="*/ 2 h 4"/>
                <a:gd name="T4" fmla="*/ 2 w 9"/>
                <a:gd name="T5" fmla="*/ 2 h 4"/>
                <a:gd name="T6" fmla="*/ 0 w 9"/>
                <a:gd name="T7" fmla="*/ 0 h 4"/>
                <a:gd name="T8" fmla="*/ 0 w 9"/>
                <a:gd name="T9" fmla="*/ 2 h 4"/>
                <a:gd name="T10" fmla="*/ 2 w 9"/>
                <a:gd name="T11" fmla="*/ 0 h 4"/>
                <a:gd name="T12" fmla="*/ 0 60000 65536"/>
                <a:gd name="T13" fmla="*/ 0 60000 65536"/>
                <a:gd name="T14" fmla="*/ 0 60000 65536"/>
                <a:gd name="T15" fmla="*/ 0 60000 65536"/>
                <a:gd name="T16" fmla="*/ 0 60000 65536"/>
                <a:gd name="T17" fmla="*/ 0 60000 65536"/>
                <a:gd name="T18" fmla="*/ 0 w 9"/>
                <a:gd name="T19" fmla="*/ 0 h 4"/>
                <a:gd name="T20" fmla="*/ 9 w 9"/>
                <a:gd name="T21" fmla="*/ 4 h 4"/>
              </a:gdLst>
              <a:ahLst/>
              <a:cxnLst>
                <a:cxn ang="T12">
                  <a:pos x="T0" y="T1"/>
                </a:cxn>
                <a:cxn ang="T13">
                  <a:pos x="T2" y="T3"/>
                </a:cxn>
                <a:cxn ang="T14">
                  <a:pos x="T4" y="T5"/>
                </a:cxn>
                <a:cxn ang="T15">
                  <a:pos x="T6" y="T7"/>
                </a:cxn>
                <a:cxn ang="T16">
                  <a:pos x="T8" y="T9"/>
                </a:cxn>
                <a:cxn ang="T17">
                  <a:pos x="T10" y="T11"/>
                </a:cxn>
              </a:cxnLst>
              <a:rect l="T18" t="T19" r="T20" b="T21"/>
              <a:pathLst>
                <a:path w="9" h="4">
                  <a:moveTo>
                    <a:pt x="7" y="0"/>
                  </a:moveTo>
                  <a:lnTo>
                    <a:pt x="9" y="2"/>
                  </a:lnTo>
                  <a:lnTo>
                    <a:pt x="7" y="4"/>
                  </a:lnTo>
                  <a:lnTo>
                    <a:pt x="0" y="0"/>
                  </a:lnTo>
                  <a:lnTo>
                    <a:pt x="0" y="4"/>
                  </a:lnTo>
                  <a:lnTo>
                    <a:pt x="7" y="0"/>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7" name="Freeform 178"/>
            <p:cNvSpPr>
              <a:spLocks/>
            </p:cNvSpPr>
            <p:nvPr/>
          </p:nvSpPr>
          <p:spPr bwMode="auto">
            <a:xfrm>
              <a:off x="2506" y="1857"/>
              <a:ext cx="5" cy="11"/>
            </a:xfrm>
            <a:custGeom>
              <a:avLst/>
              <a:gdLst>
                <a:gd name="T0" fmla="*/ 1 w 7"/>
                <a:gd name="T1" fmla="*/ 4 h 11"/>
                <a:gd name="T2" fmla="*/ 1 w 7"/>
                <a:gd name="T3" fmla="*/ 11 h 11"/>
                <a:gd name="T4" fmla="*/ 1 w 7"/>
                <a:gd name="T5" fmla="*/ 6 h 11"/>
                <a:gd name="T6" fmla="*/ 1 w 7"/>
                <a:gd name="T7" fmla="*/ 0 h 11"/>
                <a:gd name="T8" fmla="*/ 0 w 7"/>
                <a:gd name="T9" fmla="*/ 0 h 11"/>
                <a:gd name="T10" fmla="*/ 1 w 7"/>
                <a:gd name="T11" fmla="*/ 4 h 11"/>
                <a:gd name="T12" fmla="*/ 0 60000 65536"/>
                <a:gd name="T13" fmla="*/ 0 60000 65536"/>
                <a:gd name="T14" fmla="*/ 0 60000 65536"/>
                <a:gd name="T15" fmla="*/ 0 60000 65536"/>
                <a:gd name="T16" fmla="*/ 0 60000 65536"/>
                <a:gd name="T17" fmla="*/ 0 60000 65536"/>
                <a:gd name="T18" fmla="*/ 0 w 7"/>
                <a:gd name="T19" fmla="*/ 0 h 11"/>
                <a:gd name="T20" fmla="*/ 7 w 7"/>
                <a:gd name="T21" fmla="*/ 11 h 11"/>
              </a:gdLst>
              <a:ahLst/>
              <a:cxnLst>
                <a:cxn ang="T12">
                  <a:pos x="T0" y="T1"/>
                </a:cxn>
                <a:cxn ang="T13">
                  <a:pos x="T2" y="T3"/>
                </a:cxn>
                <a:cxn ang="T14">
                  <a:pos x="T4" y="T5"/>
                </a:cxn>
                <a:cxn ang="T15">
                  <a:pos x="T6" y="T7"/>
                </a:cxn>
                <a:cxn ang="T16">
                  <a:pos x="T8" y="T9"/>
                </a:cxn>
                <a:cxn ang="T17">
                  <a:pos x="T10" y="T11"/>
                </a:cxn>
              </a:cxnLst>
              <a:rect l="T18" t="T19" r="T20" b="T21"/>
              <a:pathLst>
                <a:path w="7" h="11">
                  <a:moveTo>
                    <a:pt x="7" y="4"/>
                  </a:moveTo>
                  <a:lnTo>
                    <a:pt x="4" y="11"/>
                  </a:lnTo>
                  <a:lnTo>
                    <a:pt x="1" y="6"/>
                  </a:lnTo>
                  <a:lnTo>
                    <a:pt x="7" y="0"/>
                  </a:lnTo>
                  <a:lnTo>
                    <a:pt x="0" y="0"/>
                  </a:lnTo>
                  <a:lnTo>
                    <a:pt x="7" y="4"/>
                  </a:lnTo>
                  <a:close/>
                </a:path>
              </a:pathLst>
            </a:custGeom>
            <a:solidFill>
              <a:srgbClr val="333333"/>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sp>
          <p:nvSpPr>
            <p:cNvPr id="28838" name="Rectangle 179"/>
            <p:cNvSpPr>
              <a:spLocks noChangeArrowheads="1"/>
            </p:cNvSpPr>
            <p:nvPr/>
          </p:nvSpPr>
          <p:spPr bwMode="auto">
            <a:xfrm>
              <a:off x="2449" y="1366"/>
              <a:ext cx="77" cy="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0" tIns="0" rIns="0" bIns="0">
              <a:spAutoFit/>
            </a:bodyPr>
            <a:lstStyle/>
            <a:p>
              <a:pPr algn="l"/>
              <a:r>
                <a:rPr lang="en-GB" sz="831" dirty="0">
                  <a:solidFill>
                    <a:srgbClr val="100E23"/>
                  </a:solidFill>
                </a:rPr>
                <a:t>2C</a:t>
              </a:r>
              <a:endParaRPr lang="en-GB" sz="1846" dirty="0"/>
            </a:p>
          </p:txBody>
        </p:sp>
      </p:grpSp>
      <p:cxnSp>
        <p:nvCxnSpPr>
          <p:cNvPr id="4" name="Straight Connector 3"/>
          <p:cNvCxnSpPr/>
          <p:nvPr/>
        </p:nvCxnSpPr>
        <p:spPr>
          <a:xfrm>
            <a:off x="2855640" y="2703820"/>
            <a:ext cx="0" cy="598220"/>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sp>
        <p:nvSpPr>
          <p:cNvPr id="28745" name="Freeform 233"/>
          <p:cNvSpPr>
            <a:spLocks/>
          </p:cNvSpPr>
          <p:nvPr/>
        </p:nvSpPr>
        <p:spPr bwMode="auto">
          <a:xfrm>
            <a:off x="2673352" y="2544780"/>
            <a:ext cx="212725" cy="332642"/>
          </a:xfrm>
          <a:custGeom>
            <a:avLst/>
            <a:gdLst>
              <a:gd name="T0" fmla="*/ 2147483647 w 153"/>
              <a:gd name="T1" fmla="*/ 2147483647 h 259"/>
              <a:gd name="T2" fmla="*/ 0 w 153"/>
              <a:gd name="T3" fmla="*/ 2147483647 h 259"/>
              <a:gd name="T4" fmla="*/ 2147483647 w 153"/>
              <a:gd name="T5" fmla="*/ 0 h 259"/>
              <a:gd name="T6" fmla="*/ 2147483647 w 153"/>
              <a:gd name="T7" fmla="*/ 2147483647 h 259"/>
              <a:gd name="T8" fmla="*/ 2147483647 w 153"/>
              <a:gd name="T9" fmla="*/ 2147483647 h 259"/>
              <a:gd name="T10" fmla="*/ 0 60000 65536"/>
              <a:gd name="T11" fmla="*/ 0 60000 65536"/>
              <a:gd name="T12" fmla="*/ 0 60000 65536"/>
              <a:gd name="T13" fmla="*/ 0 60000 65536"/>
              <a:gd name="T14" fmla="*/ 0 60000 65536"/>
              <a:gd name="T15" fmla="*/ 0 w 153"/>
              <a:gd name="T16" fmla="*/ 0 h 259"/>
              <a:gd name="T17" fmla="*/ 153 w 153"/>
              <a:gd name="T18" fmla="*/ 259 h 259"/>
            </a:gdLst>
            <a:ahLst/>
            <a:cxnLst>
              <a:cxn ang="T10">
                <a:pos x="T0" y="T1"/>
              </a:cxn>
              <a:cxn ang="T11">
                <a:pos x="T2" y="T3"/>
              </a:cxn>
              <a:cxn ang="T12">
                <a:pos x="T4" y="T5"/>
              </a:cxn>
              <a:cxn ang="T13">
                <a:pos x="T6" y="T7"/>
              </a:cxn>
              <a:cxn ang="T14">
                <a:pos x="T8" y="T9"/>
              </a:cxn>
            </a:cxnLst>
            <a:rect l="T15" t="T16" r="T17" b="T18"/>
            <a:pathLst>
              <a:path w="153" h="259">
                <a:moveTo>
                  <a:pt x="76" y="259"/>
                </a:moveTo>
                <a:lnTo>
                  <a:pt x="0" y="132"/>
                </a:lnTo>
                <a:lnTo>
                  <a:pt x="76" y="0"/>
                </a:lnTo>
                <a:lnTo>
                  <a:pt x="153" y="132"/>
                </a:lnTo>
                <a:lnTo>
                  <a:pt x="76" y="259"/>
                </a:lnTo>
                <a:close/>
              </a:path>
            </a:pathLst>
          </a:custGeom>
          <a:solidFill>
            <a:srgbClr val="FFCCE6"/>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sz="1662" dirty="0"/>
          </a:p>
        </p:txBody>
      </p:sp>
      <p:cxnSp>
        <p:nvCxnSpPr>
          <p:cNvPr id="14" name="Straight Connector 13"/>
          <p:cNvCxnSpPr>
            <a:stCxn id="1525786" idx="0"/>
            <a:endCxn id="1525786" idx="2"/>
          </p:cNvCxnSpPr>
          <p:nvPr/>
        </p:nvCxnSpPr>
        <p:spPr>
          <a:xfrm>
            <a:off x="7119144" y="2720626"/>
            <a:ext cx="0" cy="603738"/>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sp>
        <p:nvSpPr>
          <p:cNvPr id="280" name="Freeform 105"/>
          <p:cNvSpPr>
            <a:spLocks/>
          </p:cNvSpPr>
          <p:nvPr/>
        </p:nvSpPr>
        <p:spPr bwMode="auto">
          <a:xfrm>
            <a:off x="10344473" y="2570882"/>
            <a:ext cx="214312" cy="332642"/>
          </a:xfrm>
          <a:custGeom>
            <a:avLst/>
            <a:gdLst>
              <a:gd name="T0" fmla="*/ 2147483647 w 152"/>
              <a:gd name="T1" fmla="*/ 2147483647 h 259"/>
              <a:gd name="T2" fmla="*/ 0 w 152"/>
              <a:gd name="T3" fmla="*/ 2147483647 h 259"/>
              <a:gd name="T4" fmla="*/ 2147483647 w 152"/>
              <a:gd name="T5" fmla="*/ 0 h 259"/>
              <a:gd name="T6" fmla="*/ 2147483647 w 152"/>
              <a:gd name="T7" fmla="*/ 2147483647 h 259"/>
              <a:gd name="T8" fmla="*/ 2147483647 w 152"/>
              <a:gd name="T9" fmla="*/ 2147483647 h 259"/>
              <a:gd name="T10" fmla="*/ 0 60000 65536"/>
              <a:gd name="T11" fmla="*/ 0 60000 65536"/>
              <a:gd name="T12" fmla="*/ 0 60000 65536"/>
              <a:gd name="T13" fmla="*/ 0 60000 65536"/>
              <a:gd name="T14" fmla="*/ 0 60000 65536"/>
              <a:gd name="T15" fmla="*/ 0 w 152"/>
              <a:gd name="T16" fmla="*/ 0 h 259"/>
              <a:gd name="T17" fmla="*/ 152 w 152"/>
              <a:gd name="T18" fmla="*/ 259 h 259"/>
            </a:gdLst>
            <a:ahLst/>
            <a:cxnLst>
              <a:cxn ang="T10">
                <a:pos x="T0" y="T1"/>
              </a:cxn>
              <a:cxn ang="T11">
                <a:pos x="T2" y="T3"/>
              </a:cxn>
              <a:cxn ang="T12">
                <a:pos x="T4" y="T5"/>
              </a:cxn>
              <a:cxn ang="T13">
                <a:pos x="T6" y="T7"/>
              </a:cxn>
              <a:cxn ang="T14">
                <a:pos x="T8" y="T9"/>
              </a:cxn>
            </a:cxnLst>
            <a:rect l="T15" t="T16" r="T17" b="T18"/>
            <a:pathLst>
              <a:path w="152" h="259">
                <a:moveTo>
                  <a:pt x="76" y="259"/>
                </a:moveTo>
                <a:lnTo>
                  <a:pt x="0" y="132"/>
                </a:lnTo>
                <a:lnTo>
                  <a:pt x="76" y="0"/>
                </a:lnTo>
                <a:lnTo>
                  <a:pt x="152" y="132"/>
                </a:lnTo>
                <a:lnTo>
                  <a:pt x="76" y="259"/>
                </a:lnTo>
                <a:close/>
              </a:path>
            </a:pathLst>
          </a:custGeom>
          <a:solidFill>
            <a:srgbClr val="000000"/>
          </a:solidFill>
          <a:ln>
            <a:noFill/>
          </a:ln>
        </p:spPr>
        <p:txBody>
          <a:bodyPr/>
          <a:lstStyle/>
          <a:p>
            <a:endParaRPr lang="en-GB" sz="1662" dirty="0"/>
          </a:p>
        </p:txBody>
      </p:sp>
      <p:cxnSp>
        <p:nvCxnSpPr>
          <p:cNvPr id="256" name="Straight Connector 255"/>
          <p:cNvCxnSpPr/>
          <p:nvPr/>
        </p:nvCxnSpPr>
        <p:spPr>
          <a:xfrm>
            <a:off x="5231904" y="2703820"/>
            <a:ext cx="0" cy="598220"/>
          </a:xfrm>
          <a:prstGeom prst="line">
            <a:avLst/>
          </a:prstGeom>
          <a:ln>
            <a:solidFill>
              <a:srgbClr val="CCFFCC"/>
            </a:solidFill>
          </a:ln>
        </p:spPr>
        <p:style>
          <a:lnRef idx="2">
            <a:schemeClr val="accent1"/>
          </a:lnRef>
          <a:fillRef idx="0">
            <a:schemeClr val="accent1"/>
          </a:fillRef>
          <a:effectRef idx="1">
            <a:schemeClr val="accent1"/>
          </a:effectRef>
          <a:fontRef idx="minor">
            <a:schemeClr val="tx1"/>
          </a:fontRef>
        </p:style>
      </p:cxnSp>
      <p:sp>
        <p:nvSpPr>
          <p:cNvPr id="257" name="Rectangle 3"/>
          <p:cNvSpPr>
            <a:spLocks noGrp="1" noChangeArrowheads="1"/>
          </p:cNvSpPr>
          <p:nvPr>
            <p:ph type="title"/>
          </p:nvPr>
        </p:nvSpPr>
        <p:spPr>
          <a:xfrm>
            <a:off x="178594" y="298997"/>
            <a:ext cx="8621712" cy="546100"/>
          </a:xfrm>
        </p:spPr>
        <p:txBody>
          <a:bodyPr>
            <a:normAutofit fontScale="90000"/>
          </a:bodyPr>
          <a:lstStyle/>
          <a:p>
            <a:r>
              <a:rPr lang="en-GB" dirty="0"/>
              <a:t>The BAE Systems Engineering Lifecycle</a:t>
            </a:r>
            <a:endParaRPr lang="en-US" dirty="0"/>
          </a:p>
        </p:txBody>
      </p:sp>
      <p:sp>
        <p:nvSpPr>
          <p:cNvPr id="2" name="Content Placeholder 1"/>
          <p:cNvSpPr>
            <a:spLocks noGrp="1"/>
          </p:cNvSpPr>
          <p:nvPr>
            <p:ph idx="1"/>
          </p:nvPr>
        </p:nvSpPr>
        <p:spPr>
          <a:xfrm>
            <a:off x="1973263" y="3742501"/>
            <a:ext cx="8229600" cy="2089803"/>
          </a:xfrm>
        </p:spPr>
        <p:txBody>
          <a:bodyPr>
            <a:normAutofit/>
          </a:bodyPr>
          <a:lstStyle/>
          <a:p>
            <a:r>
              <a:rPr lang="en-GB" dirty="0"/>
              <a:t>Allows:</a:t>
            </a:r>
          </a:p>
          <a:p>
            <a:pPr lvl="1"/>
            <a:r>
              <a:rPr lang="en-GB" dirty="0"/>
              <a:t> Control of engineering, including supplier development</a:t>
            </a:r>
          </a:p>
          <a:p>
            <a:pPr lvl="1"/>
            <a:r>
              <a:rPr lang="en-GB" dirty="0"/>
              <a:t> Independent assessment</a:t>
            </a:r>
          </a:p>
          <a:p>
            <a:pPr lvl="1"/>
            <a:r>
              <a:rPr lang="en-GB" dirty="0"/>
              <a:t> Control of maturity</a:t>
            </a:r>
          </a:p>
          <a:p>
            <a:pPr lvl="1"/>
            <a:r>
              <a:rPr lang="en-GB" dirty="0"/>
              <a:t> Common engineering language</a:t>
            </a:r>
          </a:p>
          <a:p>
            <a:pPr lvl="1"/>
            <a:r>
              <a:rPr lang="en-GB" dirty="0"/>
              <a:t> Identification and control of risk: commercial and technical</a:t>
            </a:r>
          </a:p>
          <a:p>
            <a:endParaRPr lang="en-US" dirty="0"/>
          </a:p>
        </p:txBody>
      </p:sp>
      <p:sp>
        <p:nvSpPr>
          <p:cNvPr id="8" name="Rounded Rectangular Callout 7"/>
          <p:cNvSpPr/>
          <p:nvPr/>
        </p:nvSpPr>
        <p:spPr>
          <a:xfrm>
            <a:off x="7029077" y="1022391"/>
            <a:ext cx="1677956" cy="390805"/>
          </a:xfrm>
          <a:prstGeom prst="wedgeRoundRectCallout">
            <a:avLst>
              <a:gd name="adj1" fmla="val -136909"/>
              <a:gd name="adj2" fmla="val 347794"/>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t>Mandatory</a:t>
            </a:r>
          </a:p>
        </p:txBody>
      </p:sp>
      <p:sp>
        <p:nvSpPr>
          <p:cNvPr id="258" name="Rounded Rectangular Callout 257">
            <a:extLst>
              <a:ext uri="{FF2B5EF4-FFF2-40B4-BE49-F238E27FC236}">
                <a16:creationId xmlns:a16="http://schemas.microsoft.com/office/drawing/2014/main" id="{E2985DF9-85A7-ED4D-9623-23F2F831A36E}"/>
              </a:ext>
            </a:extLst>
          </p:cNvPr>
          <p:cNvSpPr/>
          <p:nvPr/>
        </p:nvSpPr>
        <p:spPr>
          <a:xfrm>
            <a:off x="2738439" y="1217793"/>
            <a:ext cx="1677956" cy="637161"/>
          </a:xfrm>
          <a:prstGeom prst="wedgeRoundRectCallout">
            <a:avLst>
              <a:gd name="adj1" fmla="val -12744"/>
              <a:gd name="adj2" fmla="val 15452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662" dirty="0"/>
              <a:t>Desirable but not mandatory</a:t>
            </a:r>
          </a:p>
        </p:txBody>
      </p:sp>
    </p:spTree>
    <p:extLst>
      <p:ext uri="{BB962C8B-B14F-4D97-AF65-F5344CB8AC3E}">
        <p14:creationId xmlns:p14="http://schemas.microsoft.com/office/powerpoint/2010/main" val="3185996733"/>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90525" y="-552546"/>
            <a:ext cx="10058400" cy="1450757"/>
          </a:xfrm>
        </p:spPr>
        <p:txBody>
          <a:bodyPr>
            <a:normAutofit/>
          </a:bodyPr>
          <a:lstStyle/>
          <a:p>
            <a:r>
              <a:rPr lang="en-GB" dirty="0"/>
              <a:t>The Engineering Lifecycle: Munitions </a:t>
            </a:r>
            <a:endParaRPr lang="en-US" dirty="0"/>
          </a:p>
        </p:txBody>
      </p:sp>
      <p:sp>
        <p:nvSpPr>
          <p:cNvPr id="20489" name="Rectangle 273"/>
          <p:cNvSpPr>
            <a:spLocks noChangeArrowheads="1"/>
          </p:cNvSpPr>
          <p:nvPr/>
        </p:nvSpPr>
        <p:spPr bwMode="auto">
          <a:xfrm>
            <a:off x="3001226" y="3013795"/>
            <a:ext cx="785813"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1B</a:t>
            </a:r>
          </a:p>
        </p:txBody>
      </p:sp>
      <p:sp>
        <p:nvSpPr>
          <p:cNvPr id="20490" name="Rectangle 273"/>
          <p:cNvSpPr>
            <a:spLocks noChangeArrowheads="1"/>
          </p:cNvSpPr>
          <p:nvPr/>
        </p:nvSpPr>
        <p:spPr bwMode="auto">
          <a:xfrm>
            <a:off x="4657503" y="3016610"/>
            <a:ext cx="438150" cy="603738"/>
          </a:xfrm>
          <a:prstGeom prst="rect">
            <a:avLst/>
          </a:prstGeom>
          <a:ln/>
        </p:spPr>
        <p:style>
          <a:lnRef idx="1">
            <a:schemeClr val="accent2"/>
          </a:lnRef>
          <a:fillRef idx="2">
            <a:schemeClr val="accent2"/>
          </a:fillRef>
          <a:effectRef idx="1">
            <a:schemeClr val="accent2"/>
          </a:effectRef>
          <a:fontRef idx="minor">
            <a:schemeClr val="dk1"/>
          </a:fontRef>
        </p:style>
        <p:txBody>
          <a:bodyPr tIns="0" anchor="ctr"/>
          <a:lstStyle/>
          <a:p>
            <a:pPr>
              <a:lnSpc>
                <a:spcPct val="150000"/>
              </a:lnSpc>
            </a:pPr>
            <a:r>
              <a:rPr lang="en-US" sz="1477" dirty="0"/>
              <a:t>2B</a:t>
            </a:r>
            <a:endParaRPr lang="en-US" sz="1662" dirty="0"/>
          </a:p>
        </p:txBody>
      </p:sp>
      <p:sp>
        <p:nvSpPr>
          <p:cNvPr id="20491" name="Rectangle 273"/>
          <p:cNvSpPr>
            <a:spLocks noChangeArrowheads="1"/>
          </p:cNvSpPr>
          <p:nvPr/>
        </p:nvSpPr>
        <p:spPr bwMode="auto">
          <a:xfrm>
            <a:off x="5134396" y="3031264"/>
            <a:ext cx="426618" cy="603738"/>
          </a:xfrm>
          <a:prstGeom prst="rect">
            <a:avLst/>
          </a:prstGeom>
          <a:ln/>
        </p:spPr>
        <p:style>
          <a:lnRef idx="1">
            <a:schemeClr val="accent2"/>
          </a:lnRef>
          <a:fillRef idx="2">
            <a:schemeClr val="accent2"/>
          </a:fillRef>
          <a:effectRef idx="1">
            <a:schemeClr val="accent2"/>
          </a:effectRef>
          <a:fontRef idx="minor">
            <a:schemeClr val="dk1"/>
          </a:fontRef>
        </p:style>
        <p:txBody>
          <a:bodyPr anchor="ctr"/>
          <a:lstStyle/>
          <a:p>
            <a:r>
              <a:rPr lang="en-US" sz="1477" dirty="0"/>
              <a:t>2C</a:t>
            </a:r>
            <a:endParaRPr lang="en-US" sz="1662" dirty="0"/>
          </a:p>
        </p:txBody>
      </p:sp>
      <p:sp>
        <p:nvSpPr>
          <p:cNvPr id="20492" name="Rectangle 273"/>
          <p:cNvSpPr>
            <a:spLocks noChangeArrowheads="1"/>
          </p:cNvSpPr>
          <p:nvPr/>
        </p:nvSpPr>
        <p:spPr bwMode="auto">
          <a:xfrm>
            <a:off x="6407150" y="3032729"/>
            <a:ext cx="560388"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3B</a:t>
            </a:r>
          </a:p>
        </p:txBody>
      </p:sp>
      <p:sp>
        <p:nvSpPr>
          <p:cNvPr id="489" name="Diamond 488"/>
          <p:cNvSpPr/>
          <p:nvPr/>
        </p:nvSpPr>
        <p:spPr>
          <a:xfrm>
            <a:off x="4911725" y="2790943"/>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498" name="Rectangle 273"/>
          <p:cNvSpPr>
            <a:spLocks noChangeArrowheads="1"/>
          </p:cNvSpPr>
          <p:nvPr/>
        </p:nvSpPr>
        <p:spPr bwMode="auto">
          <a:xfrm>
            <a:off x="1524002" y="3018075"/>
            <a:ext cx="785813"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0</a:t>
            </a:r>
          </a:p>
        </p:txBody>
      </p:sp>
      <p:sp>
        <p:nvSpPr>
          <p:cNvPr id="20499" name="Rectangle 273"/>
          <p:cNvSpPr>
            <a:spLocks noChangeArrowheads="1"/>
          </p:cNvSpPr>
          <p:nvPr/>
        </p:nvSpPr>
        <p:spPr bwMode="auto">
          <a:xfrm>
            <a:off x="2341563" y="3018075"/>
            <a:ext cx="603250"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1A</a:t>
            </a:r>
          </a:p>
        </p:txBody>
      </p:sp>
      <p:sp>
        <p:nvSpPr>
          <p:cNvPr id="486" name="Diamond 485"/>
          <p:cNvSpPr/>
          <p:nvPr/>
        </p:nvSpPr>
        <p:spPr>
          <a:xfrm>
            <a:off x="2814027" y="2736723"/>
            <a:ext cx="317500" cy="460131"/>
          </a:xfrm>
          <a:prstGeom prst="diamond">
            <a:avLst/>
          </a:prstGeom>
          <a:solidFill>
            <a:schemeClr val="accent2">
              <a:lumMod val="20000"/>
              <a:lumOff val="8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82" name="Diamond 481"/>
          <p:cNvSpPr/>
          <p:nvPr/>
        </p:nvSpPr>
        <p:spPr>
          <a:xfrm>
            <a:off x="2128838" y="2735258"/>
            <a:ext cx="317500" cy="460131"/>
          </a:xfrm>
          <a:prstGeom prst="diamond">
            <a:avLst/>
          </a:prstGeom>
          <a:solidFill>
            <a:schemeClr val="accent2">
              <a:lumMod val="20000"/>
              <a:lumOff val="8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502" name="Rectangle 273"/>
          <p:cNvSpPr>
            <a:spLocks noChangeArrowheads="1"/>
          </p:cNvSpPr>
          <p:nvPr/>
        </p:nvSpPr>
        <p:spPr bwMode="auto">
          <a:xfrm>
            <a:off x="3822700" y="3015261"/>
            <a:ext cx="787400"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2A</a:t>
            </a:r>
          </a:p>
        </p:txBody>
      </p:sp>
      <p:sp>
        <p:nvSpPr>
          <p:cNvPr id="488" name="Diamond 487"/>
          <p:cNvSpPr/>
          <p:nvPr/>
        </p:nvSpPr>
        <p:spPr>
          <a:xfrm>
            <a:off x="4471988" y="2777754"/>
            <a:ext cx="317500" cy="460131"/>
          </a:xfrm>
          <a:prstGeom prst="diamond">
            <a:avLst/>
          </a:prstGeom>
          <a:solidFill>
            <a:schemeClr val="tx1"/>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504" name="Rectangle 273"/>
          <p:cNvSpPr>
            <a:spLocks noChangeArrowheads="1"/>
          </p:cNvSpPr>
          <p:nvPr/>
        </p:nvSpPr>
        <p:spPr bwMode="auto">
          <a:xfrm>
            <a:off x="5594352" y="3032729"/>
            <a:ext cx="785813"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3A</a:t>
            </a:r>
          </a:p>
        </p:txBody>
      </p:sp>
      <p:sp>
        <p:nvSpPr>
          <p:cNvPr id="490" name="Diamond 489"/>
          <p:cNvSpPr/>
          <p:nvPr/>
        </p:nvSpPr>
        <p:spPr>
          <a:xfrm>
            <a:off x="5410200" y="2777754"/>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1" name="Diamond 490"/>
          <p:cNvSpPr/>
          <p:nvPr/>
        </p:nvSpPr>
        <p:spPr>
          <a:xfrm>
            <a:off x="6228617" y="2805597"/>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507" name="Rectangle 273"/>
          <p:cNvSpPr>
            <a:spLocks noChangeArrowheads="1"/>
          </p:cNvSpPr>
          <p:nvPr/>
        </p:nvSpPr>
        <p:spPr bwMode="auto">
          <a:xfrm>
            <a:off x="6986588" y="3038475"/>
            <a:ext cx="785812" cy="603738"/>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4</a:t>
            </a:r>
          </a:p>
        </p:txBody>
      </p:sp>
      <p:sp>
        <p:nvSpPr>
          <p:cNvPr id="492" name="Diamond 491"/>
          <p:cNvSpPr/>
          <p:nvPr/>
        </p:nvSpPr>
        <p:spPr>
          <a:xfrm>
            <a:off x="6829303" y="2805597"/>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20509" name="Rectangle 273"/>
          <p:cNvSpPr>
            <a:spLocks noChangeArrowheads="1"/>
          </p:cNvSpPr>
          <p:nvPr/>
        </p:nvSpPr>
        <p:spPr bwMode="auto">
          <a:xfrm>
            <a:off x="7818438" y="3038475"/>
            <a:ext cx="787400" cy="603738"/>
          </a:xfrm>
          <a:prstGeom prst="rect">
            <a:avLst/>
          </a:prstGeom>
          <a:ln>
            <a:solidFill>
              <a:srgbClr val="615E9B"/>
            </a:solidFill>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5</a:t>
            </a:r>
          </a:p>
        </p:txBody>
      </p:sp>
      <p:sp>
        <p:nvSpPr>
          <p:cNvPr id="20510" name="Rectangle 273"/>
          <p:cNvSpPr>
            <a:spLocks noChangeArrowheads="1"/>
          </p:cNvSpPr>
          <p:nvPr/>
        </p:nvSpPr>
        <p:spPr bwMode="auto">
          <a:xfrm>
            <a:off x="8663210" y="3034195"/>
            <a:ext cx="560387" cy="603738"/>
          </a:xfrm>
          <a:prstGeom prst="rect">
            <a:avLst/>
          </a:prstGeom>
          <a:ln>
            <a:solidFill>
              <a:srgbClr val="615E9B"/>
            </a:solidFill>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6</a:t>
            </a:r>
          </a:p>
        </p:txBody>
      </p:sp>
      <p:sp>
        <p:nvSpPr>
          <p:cNvPr id="20511" name="Rectangle 273"/>
          <p:cNvSpPr>
            <a:spLocks noChangeArrowheads="1"/>
          </p:cNvSpPr>
          <p:nvPr/>
        </p:nvSpPr>
        <p:spPr bwMode="auto">
          <a:xfrm>
            <a:off x="9241800" y="3061340"/>
            <a:ext cx="955448" cy="571965"/>
          </a:xfrm>
          <a:prstGeom prst="rect">
            <a:avLst/>
          </a:prstGeom>
          <a:ln>
            <a:solidFill>
              <a:srgbClr val="615E9B"/>
            </a:solidFill>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662" dirty="0"/>
              <a:t>     7</a:t>
            </a:r>
          </a:p>
        </p:txBody>
      </p:sp>
      <p:sp>
        <p:nvSpPr>
          <p:cNvPr id="20512" name="Rectangle 273"/>
          <p:cNvSpPr>
            <a:spLocks noChangeArrowheads="1"/>
          </p:cNvSpPr>
          <p:nvPr/>
        </p:nvSpPr>
        <p:spPr bwMode="auto">
          <a:xfrm>
            <a:off x="10229850" y="3056291"/>
            <a:ext cx="438150" cy="575594"/>
          </a:xfrm>
          <a:prstGeom prst="rect">
            <a:avLst/>
          </a:prstGeom>
          <a:ln/>
        </p:spPr>
        <p:style>
          <a:lnRef idx="1">
            <a:schemeClr val="accent2"/>
          </a:lnRef>
          <a:fillRef idx="2">
            <a:schemeClr val="accent2"/>
          </a:fillRef>
          <a:effectRef idx="1">
            <a:schemeClr val="accent2"/>
          </a:effectRef>
          <a:fontRef idx="minor">
            <a:schemeClr val="dk1"/>
          </a:fontRef>
        </p:style>
        <p:txBody>
          <a:bodyPr/>
          <a:lstStyle/>
          <a:p>
            <a:pPr>
              <a:lnSpc>
                <a:spcPct val="150000"/>
              </a:lnSpc>
            </a:pPr>
            <a:r>
              <a:rPr lang="en-US" sz="1477" dirty="0"/>
              <a:t> 8</a:t>
            </a:r>
            <a:endParaRPr lang="en-US" sz="1662" dirty="0"/>
          </a:p>
        </p:txBody>
      </p:sp>
      <p:sp>
        <p:nvSpPr>
          <p:cNvPr id="497" name="Diamond 496"/>
          <p:cNvSpPr/>
          <p:nvPr/>
        </p:nvSpPr>
        <p:spPr>
          <a:xfrm>
            <a:off x="10407650" y="2818785"/>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6" name="Diamond 495"/>
          <p:cNvSpPr/>
          <p:nvPr/>
        </p:nvSpPr>
        <p:spPr>
          <a:xfrm>
            <a:off x="10014847" y="2805597"/>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5" name="Diamond 494"/>
          <p:cNvSpPr/>
          <p:nvPr/>
        </p:nvSpPr>
        <p:spPr>
          <a:xfrm>
            <a:off x="9069594" y="2833439"/>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4" name="Diamond 493"/>
          <p:cNvSpPr/>
          <p:nvPr/>
        </p:nvSpPr>
        <p:spPr>
          <a:xfrm>
            <a:off x="8374063" y="2833439"/>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93" name="Diamond 492"/>
          <p:cNvSpPr/>
          <p:nvPr/>
        </p:nvSpPr>
        <p:spPr>
          <a:xfrm>
            <a:off x="7542213" y="2805597"/>
            <a:ext cx="317500" cy="460131"/>
          </a:xfrm>
          <a:prstGeom prst="diamond">
            <a:avLst/>
          </a:prstGeom>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516" name="Oval 515"/>
          <p:cNvSpPr/>
          <p:nvPr/>
        </p:nvSpPr>
        <p:spPr>
          <a:xfrm>
            <a:off x="5151440" y="2577035"/>
            <a:ext cx="2656131" cy="1504950"/>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521" name="Oval 520"/>
          <p:cNvSpPr/>
          <p:nvPr/>
        </p:nvSpPr>
        <p:spPr>
          <a:xfrm>
            <a:off x="1524001" y="2515257"/>
            <a:ext cx="3552825" cy="1504950"/>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517" name="Oval 516"/>
          <p:cNvSpPr/>
          <p:nvPr/>
        </p:nvSpPr>
        <p:spPr>
          <a:xfrm>
            <a:off x="8618527" y="2992039"/>
            <a:ext cx="630238" cy="639440"/>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487" name="Diamond 486"/>
          <p:cNvSpPr/>
          <p:nvPr/>
        </p:nvSpPr>
        <p:spPr>
          <a:xfrm>
            <a:off x="3661875" y="2735258"/>
            <a:ext cx="317500" cy="460131"/>
          </a:xfrm>
          <a:prstGeom prst="diamond">
            <a:avLst/>
          </a:prstGeom>
          <a:solidFill>
            <a:schemeClr val="accent2">
              <a:lumMod val="20000"/>
              <a:lumOff val="80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a:lstStyle/>
          <a:p>
            <a:pPr>
              <a:defRPr/>
            </a:pPr>
            <a:endParaRPr lang="en-US" sz="1662" dirty="0"/>
          </a:p>
        </p:txBody>
      </p:sp>
      <p:sp>
        <p:nvSpPr>
          <p:cNvPr id="43" name="Oval 42"/>
          <p:cNvSpPr/>
          <p:nvPr/>
        </p:nvSpPr>
        <p:spPr>
          <a:xfrm>
            <a:off x="7840541" y="3002696"/>
            <a:ext cx="706649" cy="660756"/>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7" name="Rounded Rectangular Callout 6"/>
          <p:cNvSpPr/>
          <p:nvPr/>
        </p:nvSpPr>
        <p:spPr>
          <a:xfrm>
            <a:off x="2065464" y="1425410"/>
            <a:ext cx="1991942" cy="527091"/>
          </a:xfrm>
          <a:prstGeom prst="wedgeRoundRectCallout">
            <a:avLst>
              <a:gd name="adj1" fmla="val -6387"/>
              <a:gd name="adj2" fmla="val 155508"/>
              <a:gd name="adj3" fmla="val 16667"/>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eaLnBrk="1" hangingPunct="1"/>
            <a:r>
              <a:rPr lang="en-US" sz="1662" dirty="0">
                <a:solidFill>
                  <a:schemeClr val="bg1"/>
                </a:solidFill>
              </a:rPr>
              <a:t>Concept Creation</a:t>
            </a:r>
            <a:endParaRPr lang="en-GB" sz="1662" dirty="0">
              <a:solidFill>
                <a:schemeClr val="bg1"/>
              </a:solidFill>
            </a:endParaRPr>
          </a:p>
        </p:txBody>
      </p:sp>
      <p:sp>
        <p:nvSpPr>
          <p:cNvPr id="50" name="Rounded Rectangular Callout 49"/>
          <p:cNvSpPr/>
          <p:nvPr/>
        </p:nvSpPr>
        <p:spPr>
          <a:xfrm>
            <a:off x="4849163" y="4496856"/>
            <a:ext cx="1566558" cy="527091"/>
          </a:xfrm>
          <a:prstGeom prst="wedgeRoundRectCallout">
            <a:avLst>
              <a:gd name="adj1" fmla="val 1777"/>
              <a:gd name="adj2" fmla="val -159911"/>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eaLnBrk="1" hangingPunct="1"/>
            <a:r>
              <a:rPr lang="en-US" sz="1662" dirty="0">
                <a:solidFill>
                  <a:schemeClr val="bg1"/>
                </a:solidFill>
              </a:rPr>
              <a:t>Development</a:t>
            </a:r>
            <a:endParaRPr lang="en-GB" sz="1662" dirty="0">
              <a:solidFill>
                <a:schemeClr val="bg1"/>
              </a:solidFill>
            </a:endParaRPr>
          </a:p>
        </p:txBody>
      </p:sp>
      <p:sp>
        <p:nvSpPr>
          <p:cNvPr id="51" name="Rounded Rectangular Callout 50"/>
          <p:cNvSpPr/>
          <p:nvPr/>
        </p:nvSpPr>
        <p:spPr>
          <a:xfrm>
            <a:off x="7110651" y="1706765"/>
            <a:ext cx="1566558" cy="527091"/>
          </a:xfrm>
          <a:prstGeom prst="wedgeRoundRectCallout">
            <a:avLst>
              <a:gd name="adj1" fmla="val 15383"/>
              <a:gd name="adj2" fmla="val 183815"/>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eaLnBrk="1" hangingPunct="1"/>
            <a:r>
              <a:rPr lang="en-US" sz="1662" dirty="0">
                <a:solidFill>
                  <a:schemeClr val="bg1"/>
                </a:solidFill>
              </a:rPr>
              <a:t>Qualification</a:t>
            </a:r>
            <a:endParaRPr lang="en-GB" sz="1662" dirty="0">
              <a:solidFill>
                <a:schemeClr val="bg1"/>
              </a:solidFill>
            </a:endParaRPr>
          </a:p>
        </p:txBody>
      </p:sp>
      <p:sp>
        <p:nvSpPr>
          <p:cNvPr id="52" name="Rounded Rectangular Callout 51"/>
          <p:cNvSpPr/>
          <p:nvPr/>
        </p:nvSpPr>
        <p:spPr>
          <a:xfrm>
            <a:off x="7227881" y="4349785"/>
            <a:ext cx="1566558" cy="527091"/>
          </a:xfrm>
          <a:prstGeom prst="wedgeRoundRectCallout">
            <a:avLst>
              <a:gd name="adj1" fmla="val 52119"/>
              <a:gd name="adj2" fmla="val -182152"/>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eaLnBrk="1" hangingPunct="1"/>
            <a:r>
              <a:rPr lang="en-US" sz="1662" dirty="0">
                <a:solidFill>
                  <a:srgbClr val="FFFFFF"/>
                </a:solidFill>
              </a:rPr>
              <a:t>Inaugural Manufacture</a:t>
            </a:r>
          </a:p>
        </p:txBody>
      </p:sp>
      <p:sp>
        <p:nvSpPr>
          <p:cNvPr id="53" name="Rounded Rectangular Callout 52"/>
          <p:cNvSpPr/>
          <p:nvPr/>
        </p:nvSpPr>
        <p:spPr>
          <a:xfrm>
            <a:off x="8839272" y="1314574"/>
            <a:ext cx="1566558" cy="527091"/>
          </a:xfrm>
          <a:prstGeom prst="wedgeRoundRectCallout">
            <a:avLst>
              <a:gd name="adj1" fmla="val 8580"/>
              <a:gd name="adj2" fmla="val 266714"/>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eaLnBrk="1" hangingPunct="1"/>
            <a:r>
              <a:rPr lang="en-US" sz="1662" dirty="0">
                <a:solidFill>
                  <a:srgbClr val="FFFFFF"/>
                </a:solidFill>
              </a:rPr>
              <a:t>Routine Manufacture</a:t>
            </a:r>
          </a:p>
        </p:txBody>
      </p:sp>
      <p:sp>
        <p:nvSpPr>
          <p:cNvPr id="54" name="Rounded Rectangular Callout 53"/>
          <p:cNvSpPr/>
          <p:nvPr/>
        </p:nvSpPr>
        <p:spPr>
          <a:xfrm>
            <a:off x="9095048" y="4767553"/>
            <a:ext cx="1178631" cy="527091"/>
          </a:xfrm>
          <a:prstGeom prst="wedgeRoundRectCallout">
            <a:avLst>
              <a:gd name="adj1" fmla="val 62969"/>
              <a:gd name="adj2" fmla="val -246853"/>
              <a:gd name="adj3" fmla="val 16667"/>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eaLnBrk="1" hangingPunct="1"/>
            <a:r>
              <a:rPr lang="en-US" sz="1662" dirty="0">
                <a:solidFill>
                  <a:srgbClr val="FFFFFF"/>
                </a:solidFill>
              </a:rPr>
              <a:t>Disposal</a:t>
            </a:r>
          </a:p>
        </p:txBody>
      </p:sp>
      <p:sp>
        <p:nvSpPr>
          <p:cNvPr id="56" name="Oval 55"/>
          <p:cNvSpPr/>
          <p:nvPr/>
        </p:nvSpPr>
        <p:spPr>
          <a:xfrm>
            <a:off x="9281414" y="2994169"/>
            <a:ext cx="896349" cy="660756"/>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
        <p:nvSpPr>
          <p:cNvPr id="57" name="Oval 56"/>
          <p:cNvSpPr/>
          <p:nvPr/>
        </p:nvSpPr>
        <p:spPr>
          <a:xfrm>
            <a:off x="10102029" y="3015484"/>
            <a:ext cx="706649" cy="660756"/>
          </a:xfrm>
          <a:prstGeom prst="ellipse">
            <a:avLst/>
          </a:prstGeom>
          <a:noFill/>
          <a:ln w="44450">
            <a:solidFill>
              <a:srgbClr val="615E9B"/>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662" dirty="0"/>
          </a:p>
        </p:txBody>
      </p:sp>
    </p:spTree>
    <p:extLst>
      <p:ext uri="{BB962C8B-B14F-4D97-AF65-F5344CB8AC3E}">
        <p14:creationId xmlns:p14="http://schemas.microsoft.com/office/powerpoint/2010/main" val="2889431768"/>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cxnSp>
        <p:nvCxnSpPr>
          <p:cNvPr id="36" name="Elbow Connector 35"/>
          <p:cNvCxnSpPr>
            <a:cxnSpLocks/>
            <a:endCxn id="86" idx="1"/>
          </p:cNvCxnSpPr>
          <p:nvPr/>
        </p:nvCxnSpPr>
        <p:spPr>
          <a:xfrm rot="16200000" flipH="1">
            <a:off x="5272619" y="3012217"/>
            <a:ext cx="360361" cy="136846"/>
          </a:xfrm>
          <a:prstGeom prst="bent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339304" y="205195"/>
            <a:ext cx="10221130" cy="546100"/>
          </a:xfrm>
        </p:spPr>
        <p:txBody>
          <a:bodyPr>
            <a:normAutofit fontScale="90000"/>
          </a:bodyPr>
          <a:lstStyle/>
          <a:p>
            <a:r>
              <a:rPr lang="en-GB" dirty="0"/>
              <a:t>Lifecycle and Complexity (the V-Diagram)</a:t>
            </a:r>
          </a:p>
        </p:txBody>
      </p:sp>
      <p:sp>
        <p:nvSpPr>
          <p:cNvPr id="14" name="TextBox 13"/>
          <p:cNvSpPr txBox="1"/>
          <p:nvPr/>
        </p:nvSpPr>
        <p:spPr>
          <a:xfrm>
            <a:off x="1805215" y="1434069"/>
            <a:ext cx="782587" cy="523220"/>
          </a:xfrm>
          <a:prstGeom prst="rect">
            <a:avLst/>
          </a:prstGeom>
          <a:noFill/>
        </p:spPr>
        <p:txBody>
          <a:bodyPr wrap="none" rtlCol="0">
            <a:spAutoFit/>
          </a:bodyPr>
          <a:lstStyle/>
          <a:p>
            <a:r>
              <a:rPr lang="en-US" sz="1400" dirty="0"/>
              <a:t>System</a:t>
            </a:r>
          </a:p>
          <a:p>
            <a:r>
              <a:rPr lang="en-US" sz="1400" dirty="0"/>
              <a:t>Level</a:t>
            </a:r>
          </a:p>
        </p:txBody>
      </p:sp>
      <p:cxnSp>
        <p:nvCxnSpPr>
          <p:cNvPr id="15" name="Elbow Connector 14"/>
          <p:cNvCxnSpPr/>
          <p:nvPr/>
        </p:nvCxnSpPr>
        <p:spPr>
          <a:xfrm rot="16200000" flipH="1">
            <a:off x="4417518" y="2159001"/>
            <a:ext cx="641474" cy="304800"/>
          </a:xfrm>
          <a:prstGeom prst="bentConnector2">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3458348" y="2320904"/>
            <a:ext cx="1071127" cy="523220"/>
          </a:xfrm>
          <a:prstGeom prst="rect">
            <a:avLst/>
          </a:prstGeom>
          <a:noFill/>
        </p:spPr>
        <p:txBody>
          <a:bodyPr wrap="none" rtlCol="0">
            <a:spAutoFit/>
          </a:bodyPr>
          <a:lstStyle/>
          <a:p>
            <a:r>
              <a:rPr lang="en-US" sz="1400" dirty="0"/>
              <a:t>Subsystem</a:t>
            </a:r>
          </a:p>
          <a:p>
            <a:r>
              <a:rPr lang="en-US" sz="1400" dirty="0"/>
              <a:t>Level</a:t>
            </a:r>
          </a:p>
        </p:txBody>
      </p:sp>
      <p:sp>
        <p:nvSpPr>
          <p:cNvPr id="25" name="TextBox 24"/>
          <p:cNvSpPr txBox="1"/>
          <p:nvPr/>
        </p:nvSpPr>
        <p:spPr>
          <a:xfrm rot="16200000">
            <a:off x="4599346" y="3319933"/>
            <a:ext cx="976549" cy="461665"/>
          </a:xfrm>
          <a:prstGeom prst="rect">
            <a:avLst/>
          </a:prstGeom>
          <a:noFill/>
        </p:spPr>
        <p:txBody>
          <a:bodyPr wrap="none" rtlCol="0">
            <a:spAutoFit/>
          </a:bodyPr>
          <a:lstStyle/>
          <a:p>
            <a:r>
              <a:rPr lang="en-US" sz="1200" dirty="0"/>
              <a:t>Component</a:t>
            </a:r>
          </a:p>
          <a:p>
            <a:r>
              <a:rPr lang="en-US" sz="1200" dirty="0"/>
              <a:t>Level</a:t>
            </a:r>
          </a:p>
        </p:txBody>
      </p:sp>
      <p:cxnSp>
        <p:nvCxnSpPr>
          <p:cNvPr id="31" name="Elbow Connector 30"/>
          <p:cNvCxnSpPr>
            <a:cxnSpLocks/>
            <a:endCxn id="121" idx="1"/>
          </p:cNvCxnSpPr>
          <p:nvPr/>
        </p:nvCxnSpPr>
        <p:spPr>
          <a:xfrm rot="16200000" flipH="1">
            <a:off x="3595855" y="3380382"/>
            <a:ext cx="2293176" cy="312984"/>
          </a:xfrm>
          <a:prstGeom prst="bentConnector2">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4" name="TextBox 53"/>
          <p:cNvSpPr txBox="1"/>
          <p:nvPr/>
        </p:nvSpPr>
        <p:spPr>
          <a:xfrm>
            <a:off x="1591515" y="2701789"/>
            <a:ext cx="1787523" cy="1754326"/>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r>
              <a:rPr lang="en-US" dirty="0"/>
              <a:t>Each level will run its own lifecycle, but they have to be aligned and resourced </a:t>
            </a:r>
          </a:p>
        </p:txBody>
      </p:sp>
      <p:pic>
        <p:nvPicPr>
          <p:cNvPr id="4" name="Picture 3">
            <a:extLst>
              <a:ext uri="{FF2B5EF4-FFF2-40B4-BE49-F238E27FC236}">
                <a16:creationId xmlns:a16="http://schemas.microsoft.com/office/drawing/2014/main" id="{91D51197-475E-DE43-8B06-57F202AA3B6B}"/>
              </a:ext>
            </a:extLst>
          </p:cNvPr>
          <p:cNvPicPr>
            <a:picLocks noChangeAspect="1"/>
          </p:cNvPicPr>
          <p:nvPr/>
        </p:nvPicPr>
        <p:blipFill>
          <a:blip r:embed="rId3"/>
          <a:stretch>
            <a:fillRect/>
          </a:stretch>
        </p:blipFill>
        <p:spPr>
          <a:xfrm>
            <a:off x="2662071" y="1298934"/>
            <a:ext cx="7338914" cy="813928"/>
          </a:xfrm>
          <a:prstGeom prst="rect">
            <a:avLst/>
          </a:prstGeom>
        </p:spPr>
      </p:pic>
      <p:grpSp>
        <p:nvGrpSpPr>
          <p:cNvPr id="53" name="Group 52">
            <a:extLst>
              <a:ext uri="{FF2B5EF4-FFF2-40B4-BE49-F238E27FC236}">
                <a16:creationId xmlns:a16="http://schemas.microsoft.com/office/drawing/2014/main" id="{A5E155CD-B5D0-814B-B98C-D73565E6081F}"/>
              </a:ext>
            </a:extLst>
          </p:cNvPr>
          <p:cNvGrpSpPr>
            <a:grpSpLocks/>
          </p:cNvGrpSpPr>
          <p:nvPr/>
        </p:nvGrpSpPr>
        <p:grpSpPr bwMode="auto">
          <a:xfrm>
            <a:off x="8861599" y="2281918"/>
            <a:ext cx="1139386" cy="604103"/>
            <a:chOff x="3900" y="3265"/>
            <a:chExt cx="594" cy="391"/>
          </a:xfrm>
        </p:grpSpPr>
        <p:sp>
          <p:nvSpPr>
            <p:cNvPr id="70" name="Rectangle 4">
              <a:extLst>
                <a:ext uri="{FF2B5EF4-FFF2-40B4-BE49-F238E27FC236}">
                  <a16:creationId xmlns:a16="http://schemas.microsoft.com/office/drawing/2014/main" id="{B3A21781-846B-524E-B158-E68868E33A21}"/>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477" dirty="0"/>
            </a:p>
          </p:txBody>
        </p:sp>
        <p:sp>
          <p:nvSpPr>
            <p:cNvPr id="71" name="Text Box 5">
              <a:extLst>
                <a:ext uri="{FF2B5EF4-FFF2-40B4-BE49-F238E27FC236}">
                  <a16:creationId xmlns:a16="http://schemas.microsoft.com/office/drawing/2014/main" id="{E5969F6A-BEF0-994B-82C2-7AE32B39694A}"/>
                </a:ext>
              </a:extLst>
            </p:cNvPr>
            <p:cNvSpPr txBox="1">
              <a:spLocks noChangeArrowheads="1"/>
            </p:cNvSpPr>
            <p:nvPr/>
          </p:nvSpPr>
          <p:spPr bwMode="auto">
            <a:xfrm>
              <a:off x="4089" y="3363"/>
              <a:ext cx="98"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R</a:t>
              </a:r>
            </a:p>
          </p:txBody>
        </p:sp>
      </p:grpSp>
      <p:grpSp>
        <p:nvGrpSpPr>
          <p:cNvPr id="55" name="Group 54">
            <a:extLst>
              <a:ext uri="{FF2B5EF4-FFF2-40B4-BE49-F238E27FC236}">
                <a16:creationId xmlns:a16="http://schemas.microsoft.com/office/drawing/2014/main" id="{6BBB0339-4404-8E45-9EBC-7248E651A67F}"/>
              </a:ext>
            </a:extLst>
          </p:cNvPr>
          <p:cNvGrpSpPr>
            <a:grpSpLocks/>
          </p:cNvGrpSpPr>
          <p:nvPr/>
        </p:nvGrpSpPr>
        <p:grpSpPr bwMode="auto">
          <a:xfrm>
            <a:off x="7463224" y="2287290"/>
            <a:ext cx="1398375" cy="304369"/>
            <a:chOff x="3151" y="3264"/>
            <a:chExt cx="749" cy="197"/>
          </a:xfrm>
        </p:grpSpPr>
        <p:sp>
          <p:nvSpPr>
            <p:cNvPr id="68" name="Freeform 7">
              <a:extLst>
                <a:ext uri="{FF2B5EF4-FFF2-40B4-BE49-F238E27FC236}">
                  <a16:creationId xmlns:a16="http://schemas.microsoft.com/office/drawing/2014/main" id="{16EA2D02-6877-EF45-A80F-57F736CC721D}"/>
                </a:ext>
              </a:extLst>
            </p:cNvPr>
            <p:cNvSpPr>
              <a:spLocks noChangeAspect="1"/>
            </p:cNvSpPr>
            <p:nvPr/>
          </p:nvSpPr>
          <p:spPr bwMode="auto">
            <a:xfrm>
              <a:off x="3151" y="3265"/>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69" name="Text Box 8">
              <a:extLst>
                <a:ext uri="{FF2B5EF4-FFF2-40B4-BE49-F238E27FC236}">
                  <a16:creationId xmlns:a16="http://schemas.microsoft.com/office/drawing/2014/main" id="{74A00E2A-E311-2840-A7A5-61FE0F9E2D92}"/>
                </a:ext>
              </a:extLst>
            </p:cNvPr>
            <p:cNvSpPr txBox="1">
              <a:spLocks noChangeArrowheads="1"/>
            </p:cNvSpPr>
            <p:nvPr/>
          </p:nvSpPr>
          <p:spPr bwMode="auto">
            <a:xfrm>
              <a:off x="3486" y="3264"/>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U</a:t>
              </a:r>
            </a:p>
          </p:txBody>
        </p:sp>
      </p:grpSp>
      <p:grpSp>
        <p:nvGrpSpPr>
          <p:cNvPr id="56" name="Group 9">
            <a:extLst>
              <a:ext uri="{FF2B5EF4-FFF2-40B4-BE49-F238E27FC236}">
                <a16:creationId xmlns:a16="http://schemas.microsoft.com/office/drawing/2014/main" id="{28EE7532-D4FF-AD4F-B5CF-165D9C5A46A6}"/>
              </a:ext>
            </a:extLst>
          </p:cNvPr>
          <p:cNvGrpSpPr>
            <a:grpSpLocks/>
          </p:cNvGrpSpPr>
          <p:nvPr/>
        </p:nvGrpSpPr>
        <p:grpSpPr bwMode="auto">
          <a:xfrm>
            <a:off x="5906615" y="2288518"/>
            <a:ext cx="1552177" cy="604103"/>
            <a:chOff x="1194" y="3265"/>
            <a:chExt cx="878" cy="391"/>
          </a:xfrm>
        </p:grpSpPr>
        <p:sp>
          <p:nvSpPr>
            <p:cNvPr id="66" name="Rectangle 10">
              <a:extLst>
                <a:ext uri="{FF2B5EF4-FFF2-40B4-BE49-F238E27FC236}">
                  <a16:creationId xmlns:a16="http://schemas.microsoft.com/office/drawing/2014/main" id="{BD7D1D7E-69B7-4642-8F76-983899F52FEB}"/>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477" dirty="0"/>
            </a:p>
          </p:txBody>
        </p:sp>
        <p:sp>
          <p:nvSpPr>
            <p:cNvPr id="67" name="Text Box 11">
              <a:extLst>
                <a:ext uri="{FF2B5EF4-FFF2-40B4-BE49-F238E27FC236}">
                  <a16:creationId xmlns:a16="http://schemas.microsoft.com/office/drawing/2014/main" id="{FC0ED40B-A5D7-5C42-8F6E-91E07F5DDD13}"/>
                </a:ext>
              </a:extLst>
            </p:cNvPr>
            <p:cNvSpPr txBox="1">
              <a:spLocks noChangeArrowheads="1"/>
            </p:cNvSpPr>
            <p:nvPr/>
          </p:nvSpPr>
          <p:spPr bwMode="auto">
            <a:xfrm>
              <a:off x="1569" y="3382"/>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P</a:t>
              </a:r>
            </a:p>
          </p:txBody>
        </p:sp>
      </p:grpSp>
      <p:grpSp>
        <p:nvGrpSpPr>
          <p:cNvPr id="57" name="Group 12">
            <a:extLst>
              <a:ext uri="{FF2B5EF4-FFF2-40B4-BE49-F238E27FC236}">
                <a16:creationId xmlns:a16="http://schemas.microsoft.com/office/drawing/2014/main" id="{64E31CDA-31BA-0245-A727-A38C08CFC9B8}"/>
              </a:ext>
            </a:extLst>
          </p:cNvPr>
          <p:cNvGrpSpPr>
            <a:grpSpLocks/>
          </p:cNvGrpSpPr>
          <p:nvPr/>
        </p:nvGrpSpPr>
        <p:grpSpPr bwMode="auto">
          <a:xfrm>
            <a:off x="5347971" y="2288518"/>
            <a:ext cx="731310" cy="604103"/>
            <a:chOff x="878" y="3265"/>
            <a:chExt cx="318" cy="391"/>
          </a:xfrm>
        </p:grpSpPr>
        <p:sp>
          <p:nvSpPr>
            <p:cNvPr id="64" name="Rectangle 63">
              <a:extLst>
                <a:ext uri="{FF2B5EF4-FFF2-40B4-BE49-F238E27FC236}">
                  <a16:creationId xmlns:a16="http://schemas.microsoft.com/office/drawing/2014/main" id="{4573B117-0BFD-2840-9D6A-D3E9FA5F3FCD}"/>
                </a:ext>
              </a:extLst>
            </p:cNvPr>
            <p:cNvSpPr>
              <a:spLocks noChangeAspect="1" noChangeArrowheads="1"/>
            </p:cNvSpPr>
            <p:nvPr/>
          </p:nvSpPr>
          <p:spPr bwMode="auto">
            <a:xfrm>
              <a:off x="878" y="3265"/>
              <a:ext cx="318" cy="391"/>
            </a:xfrm>
            <a:prstGeom prst="rect">
              <a:avLst/>
            </a:prstGeom>
            <a:solidFill>
              <a:srgbClr val="AFD79F"/>
            </a:solidFill>
            <a:ln w="19050">
              <a:solidFill>
                <a:srgbClr val="333399"/>
              </a:solidFill>
              <a:miter lim="800000"/>
              <a:headEnd/>
              <a:tailEnd/>
            </a:ln>
          </p:spPr>
          <p:txBody>
            <a:bodyPr/>
            <a:lstStyle/>
            <a:p>
              <a:endParaRPr lang="en-GB" sz="1477" dirty="0"/>
            </a:p>
          </p:txBody>
        </p:sp>
        <p:sp>
          <p:nvSpPr>
            <p:cNvPr id="65" name="Text Box 14">
              <a:extLst>
                <a:ext uri="{FF2B5EF4-FFF2-40B4-BE49-F238E27FC236}">
                  <a16:creationId xmlns:a16="http://schemas.microsoft.com/office/drawing/2014/main" id="{1C510E61-4BAD-5848-96AD-20C9E957EC22}"/>
                </a:ext>
              </a:extLst>
            </p:cNvPr>
            <p:cNvSpPr txBox="1">
              <a:spLocks noChangeArrowheads="1"/>
            </p:cNvSpPr>
            <p:nvPr/>
          </p:nvSpPr>
          <p:spPr bwMode="auto">
            <a:xfrm>
              <a:off x="1000" y="3375"/>
              <a:ext cx="82"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D</a:t>
              </a:r>
            </a:p>
          </p:txBody>
        </p:sp>
      </p:grpSp>
      <p:grpSp>
        <p:nvGrpSpPr>
          <p:cNvPr id="58" name="Group 15">
            <a:extLst>
              <a:ext uri="{FF2B5EF4-FFF2-40B4-BE49-F238E27FC236}">
                <a16:creationId xmlns:a16="http://schemas.microsoft.com/office/drawing/2014/main" id="{4DA2115A-ECF1-EA44-A452-4F487B651889}"/>
              </a:ext>
            </a:extLst>
          </p:cNvPr>
          <p:cNvGrpSpPr>
            <a:grpSpLocks/>
          </p:cNvGrpSpPr>
          <p:nvPr/>
        </p:nvGrpSpPr>
        <p:grpSpPr bwMode="auto">
          <a:xfrm>
            <a:off x="4898937" y="2288518"/>
            <a:ext cx="449035" cy="604103"/>
            <a:chOff x="624" y="3265"/>
            <a:chExt cx="254" cy="391"/>
          </a:xfrm>
        </p:grpSpPr>
        <p:sp>
          <p:nvSpPr>
            <p:cNvPr id="62" name="Rectangle 16">
              <a:extLst>
                <a:ext uri="{FF2B5EF4-FFF2-40B4-BE49-F238E27FC236}">
                  <a16:creationId xmlns:a16="http://schemas.microsoft.com/office/drawing/2014/main" id="{545582C0-8BA1-4A41-A2C1-66591101E643}"/>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477" dirty="0"/>
            </a:p>
          </p:txBody>
        </p:sp>
        <p:sp>
          <p:nvSpPr>
            <p:cNvPr id="63" name="Text Box 17">
              <a:extLst>
                <a:ext uri="{FF2B5EF4-FFF2-40B4-BE49-F238E27FC236}">
                  <a16:creationId xmlns:a16="http://schemas.microsoft.com/office/drawing/2014/main" id="{9A158EF9-06C7-3549-A35D-FEFA7B747223}"/>
                </a:ext>
              </a:extLst>
            </p:cNvPr>
            <p:cNvSpPr txBox="1">
              <a:spLocks noChangeArrowheads="1"/>
            </p:cNvSpPr>
            <p:nvPr/>
          </p:nvSpPr>
          <p:spPr bwMode="auto">
            <a:xfrm>
              <a:off x="702" y="3375"/>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C</a:t>
              </a:r>
            </a:p>
          </p:txBody>
        </p:sp>
      </p:grpSp>
      <p:grpSp>
        <p:nvGrpSpPr>
          <p:cNvPr id="59" name="Group 58">
            <a:extLst>
              <a:ext uri="{FF2B5EF4-FFF2-40B4-BE49-F238E27FC236}">
                <a16:creationId xmlns:a16="http://schemas.microsoft.com/office/drawing/2014/main" id="{C5F891F5-65A3-C54D-82BC-F455404A5DF9}"/>
              </a:ext>
            </a:extLst>
          </p:cNvPr>
          <p:cNvGrpSpPr>
            <a:grpSpLocks/>
          </p:cNvGrpSpPr>
          <p:nvPr/>
        </p:nvGrpSpPr>
        <p:grpSpPr bwMode="auto">
          <a:xfrm>
            <a:off x="7463224" y="2582514"/>
            <a:ext cx="1398374" cy="302824"/>
            <a:chOff x="3151" y="3461"/>
            <a:chExt cx="749" cy="196"/>
          </a:xfrm>
        </p:grpSpPr>
        <p:sp>
          <p:nvSpPr>
            <p:cNvPr id="60" name="Freeform 59">
              <a:extLst>
                <a:ext uri="{FF2B5EF4-FFF2-40B4-BE49-F238E27FC236}">
                  <a16:creationId xmlns:a16="http://schemas.microsoft.com/office/drawing/2014/main" id="{7ABFF44E-3C1B-9C43-B673-964DACA14B76}"/>
                </a:ext>
              </a:extLst>
            </p:cNvPr>
            <p:cNvSpPr>
              <a:spLocks noChangeAspect="1"/>
            </p:cNvSpPr>
            <p:nvPr/>
          </p:nvSpPr>
          <p:spPr bwMode="auto">
            <a:xfrm>
              <a:off x="3151" y="3461"/>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61" name="Text Box 20">
              <a:extLst>
                <a:ext uri="{FF2B5EF4-FFF2-40B4-BE49-F238E27FC236}">
                  <a16:creationId xmlns:a16="http://schemas.microsoft.com/office/drawing/2014/main" id="{F8BADA80-31E4-8544-B5F9-ACED05E8D9C3}"/>
                </a:ext>
              </a:extLst>
            </p:cNvPr>
            <p:cNvSpPr txBox="1">
              <a:spLocks noChangeArrowheads="1"/>
            </p:cNvSpPr>
            <p:nvPr/>
          </p:nvSpPr>
          <p:spPr bwMode="auto">
            <a:xfrm>
              <a:off x="3488" y="3469"/>
              <a:ext cx="94"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S</a:t>
              </a:r>
            </a:p>
          </p:txBody>
        </p:sp>
      </p:grpSp>
      <p:cxnSp>
        <p:nvCxnSpPr>
          <p:cNvPr id="72" name="Elbow Connector 71">
            <a:extLst>
              <a:ext uri="{FF2B5EF4-FFF2-40B4-BE49-F238E27FC236}">
                <a16:creationId xmlns:a16="http://schemas.microsoft.com/office/drawing/2014/main" id="{5739E732-8E58-E949-BADD-AE6BA13F9245}"/>
              </a:ext>
            </a:extLst>
          </p:cNvPr>
          <p:cNvCxnSpPr>
            <a:cxnSpLocks/>
            <a:endCxn id="100" idx="1"/>
          </p:cNvCxnSpPr>
          <p:nvPr/>
        </p:nvCxnSpPr>
        <p:spPr>
          <a:xfrm rot="16200000" flipH="1">
            <a:off x="4997871" y="3285542"/>
            <a:ext cx="903998" cy="133834"/>
          </a:xfrm>
          <a:prstGeom prst="bent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73" name="Group 72">
            <a:extLst>
              <a:ext uri="{FF2B5EF4-FFF2-40B4-BE49-F238E27FC236}">
                <a16:creationId xmlns:a16="http://schemas.microsoft.com/office/drawing/2014/main" id="{AB42F2E7-696A-B740-929B-AF99572192F1}"/>
              </a:ext>
            </a:extLst>
          </p:cNvPr>
          <p:cNvGrpSpPr>
            <a:grpSpLocks/>
          </p:cNvGrpSpPr>
          <p:nvPr/>
        </p:nvGrpSpPr>
        <p:grpSpPr bwMode="auto">
          <a:xfrm>
            <a:off x="8861599" y="3059901"/>
            <a:ext cx="1139386" cy="396497"/>
            <a:chOff x="3900" y="3265"/>
            <a:chExt cx="594" cy="391"/>
          </a:xfrm>
        </p:grpSpPr>
        <p:sp>
          <p:nvSpPr>
            <p:cNvPr id="74" name="Rectangle 4">
              <a:extLst>
                <a:ext uri="{FF2B5EF4-FFF2-40B4-BE49-F238E27FC236}">
                  <a16:creationId xmlns:a16="http://schemas.microsoft.com/office/drawing/2014/main" id="{705FB529-475B-924A-A7A3-D59EF424484A}"/>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200" dirty="0"/>
            </a:p>
          </p:txBody>
        </p:sp>
        <p:sp>
          <p:nvSpPr>
            <p:cNvPr id="75" name="Text Box 5">
              <a:extLst>
                <a:ext uri="{FF2B5EF4-FFF2-40B4-BE49-F238E27FC236}">
                  <a16:creationId xmlns:a16="http://schemas.microsoft.com/office/drawing/2014/main" id="{3C109591-217E-E849-B1FD-845091D85A49}"/>
                </a:ext>
              </a:extLst>
            </p:cNvPr>
            <p:cNvSpPr txBox="1">
              <a:spLocks noChangeArrowheads="1"/>
            </p:cNvSpPr>
            <p:nvPr/>
          </p:nvSpPr>
          <p:spPr bwMode="auto">
            <a:xfrm>
              <a:off x="4104" y="3368"/>
              <a:ext cx="85"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R</a:t>
              </a:r>
            </a:p>
          </p:txBody>
        </p:sp>
      </p:grpSp>
      <p:sp>
        <p:nvSpPr>
          <p:cNvPr id="77" name="Freeform 7">
            <a:extLst>
              <a:ext uri="{FF2B5EF4-FFF2-40B4-BE49-F238E27FC236}">
                <a16:creationId xmlns:a16="http://schemas.microsoft.com/office/drawing/2014/main" id="{B71C6ED7-79CE-EC46-A895-2C10E2E1393D}"/>
              </a:ext>
            </a:extLst>
          </p:cNvPr>
          <p:cNvSpPr>
            <a:spLocks noChangeAspect="1"/>
          </p:cNvSpPr>
          <p:nvPr/>
        </p:nvSpPr>
        <p:spPr bwMode="auto">
          <a:xfrm>
            <a:off x="7458792" y="3060233"/>
            <a:ext cx="1398375"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78" name="Text Box 8">
            <a:extLst>
              <a:ext uri="{FF2B5EF4-FFF2-40B4-BE49-F238E27FC236}">
                <a16:creationId xmlns:a16="http://schemas.microsoft.com/office/drawing/2014/main" id="{99925C42-E7B7-8142-92AE-479FF7EB2B4B}"/>
              </a:ext>
            </a:extLst>
          </p:cNvPr>
          <p:cNvSpPr txBox="1">
            <a:spLocks noChangeArrowheads="1"/>
          </p:cNvSpPr>
          <p:nvPr/>
        </p:nvSpPr>
        <p:spPr bwMode="auto">
          <a:xfrm>
            <a:off x="8107535" y="3035315"/>
            <a:ext cx="163397"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U</a:t>
            </a:r>
          </a:p>
        </p:txBody>
      </p:sp>
      <p:grpSp>
        <p:nvGrpSpPr>
          <p:cNvPr id="79" name="Group 9">
            <a:extLst>
              <a:ext uri="{FF2B5EF4-FFF2-40B4-BE49-F238E27FC236}">
                <a16:creationId xmlns:a16="http://schemas.microsoft.com/office/drawing/2014/main" id="{B37EE2DA-5808-E84A-99E5-8582EA2C03D0}"/>
              </a:ext>
            </a:extLst>
          </p:cNvPr>
          <p:cNvGrpSpPr>
            <a:grpSpLocks/>
          </p:cNvGrpSpPr>
          <p:nvPr/>
        </p:nvGrpSpPr>
        <p:grpSpPr bwMode="auto">
          <a:xfrm>
            <a:off x="6071003" y="3059902"/>
            <a:ext cx="1387789" cy="396497"/>
            <a:chOff x="1194" y="3265"/>
            <a:chExt cx="878" cy="391"/>
          </a:xfrm>
        </p:grpSpPr>
        <p:sp>
          <p:nvSpPr>
            <p:cNvPr id="80" name="Rectangle 10">
              <a:extLst>
                <a:ext uri="{FF2B5EF4-FFF2-40B4-BE49-F238E27FC236}">
                  <a16:creationId xmlns:a16="http://schemas.microsoft.com/office/drawing/2014/main" id="{0D5EC04F-A31D-B74F-8B6A-A58DDD821621}"/>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200" dirty="0"/>
            </a:p>
          </p:txBody>
        </p:sp>
        <p:sp>
          <p:nvSpPr>
            <p:cNvPr id="81" name="Text Box 11">
              <a:extLst>
                <a:ext uri="{FF2B5EF4-FFF2-40B4-BE49-F238E27FC236}">
                  <a16:creationId xmlns:a16="http://schemas.microsoft.com/office/drawing/2014/main" id="{6F61296E-118C-AD48-9CAC-3D61B507DBD2}"/>
                </a:ext>
              </a:extLst>
            </p:cNvPr>
            <p:cNvSpPr txBox="1">
              <a:spLocks noChangeArrowheads="1"/>
            </p:cNvSpPr>
            <p:nvPr/>
          </p:nvSpPr>
          <p:spPr bwMode="auto">
            <a:xfrm>
              <a:off x="1572" y="3382"/>
              <a:ext cx="97"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P</a:t>
              </a:r>
            </a:p>
          </p:txBody>
        </p:sp>
      </p:grpSp>
      <p:grpSp>
        <p:nvGrpSpPr>
          <p:cNvPr id="85" name="Group 15">
            <a:extLst>
              <a:ext uri="{FF2B5EF4-FFF2-40B4-BE49-F238E27FC236}">
                <a16:creationId xmlns:a16="http://schemas.microsoft.com/office/drawing/2014/main" id="{C3D81466-0B24-8F42-A57D-A16AA3764079}"/>
              </a:ext>
            </a:extLst>
          </p:cNvPr>
          <p:cNvGrpSpPr>
            <a:grpSpLocks/>
          </p:cNvGrpSpPr>
          <p:nvPr/>
        </p:nvGrpSpPr>
        <p:grpSpPr bwMode="auto">
          <a:xfrm>
            <a:off x="5521221" y="3062573"/>
            <a:ext cx="262666" cy="396497"/>
            <a:chOff x="624" y="3265"/>
            <a:chExt cx="254" cy="391"/>
          </a:xfrm>
        </p:grpSpPr>
        <p:sp>
          <p:nvSpPr>
            <p:cNvPr id="86" name="Rectangle 16">
              <a:extLst>
                <a:ext uri="{FF2B5EF4-FFF2-40B4-BE49-F238E27FC236}">
                  <a16:creationId xmlns:a16="http://schemas.microsoft.com/office/drawing/2014/main" id="{6881760B-1BB7-5841-AC7B-403022DDEF06}"/>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200" dirty="0"/>
            </a:p>
          </p:txBody>
        </p:sp>
        <p:sp>
          <p:nvSpPr>
            <p:cNvPr id="87" name="Text Box 17">
              <a:extLst>
                <a:ext uri="{FF2B5EF4-FFF2-40B4-BE49-F238E27FC236}">
                  <a16:creationId xmlns:a16="http://schemas.microsoft.com/office/drawing/2014/main" id="{B7218597-C5D2-9141-9264-071C1D0EE822}"/>
                </a:ext>
              </a:extLst>
            </p:cNvPr>
            <p:cNvSpPr txBox="1">
              <a:spLocks noChangeArrowheads="1"/>
            </p:cNvSpPr>
            <p:nvPr/>
          </p:nvSpPr>
          <p:spPr bwMode="auto">
            <a:xfrm>
              <a:off x="650" y="3348"/>
              <a:ext cx="158"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C</a:t>
              </a:r>
            </a:p>
          </p:txBody>
        </p:sp>
      </p:grpSp>
      <p:sp>
        <p:nvSpPr>
          <p:cNvPr id="89" name="Freeform 88">
            <a:extLst>
              <a:ext uri="{FF2B5EF4-FFF2-40B4-BE49-F238E27FC236}">
                <a16:creationId xmlns:a16="http://schemas.microsoft.com/office/drawing/2014/main" id="{574FC552-5C56-0844-8724-68A086683D48}"/>
              </a:ext>
            </a:extLst>
          </p:cNvPr>
          <p:cNvSpPr>
            <a:spLocks noChangeAspect="1"/>
          </p:cNvSpPr>
          <p:nvPr/>
        </p:nvSpPr>
        <p:spPr bwMode="auto">
          <a:xfrm>
            <a:off x="7458791" y="3258149"/>
            <a:ext cx="1398374"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90" name="Text Box 20">
            <a:extLst>
              <a:ext uri="{FF2B5EF4-FFF2-40B4-BE49-F238E27FC236}">
                <a16:creationId xmlns:a16="http://schemas.microsoft.com/office/drawing/2014/main" id="{53833BAE-10A0-9944-A0C4-477DED6E2E9F}"/>
              </a:ext>
            </a:extLst>
          </p:cNvPr>
          <p:cNvSpPr txBox="1">
            <a:spLocks noChangeArrowheads="1"/>
          </p:cNvSpPr>
          <p:nvPr/>
        </p:nvSpPr>
        <p:spPr bwMode="auto">
          <a:xfrm>
            <a:off x="8109683" y="3242357"/>
            <a:ext cx="153780"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S</a:t>
            </a:r>
          </a:p>
        </p:txBody>
      </p:sp>
      <p:sp>
        <p:nvSpPr>
          <p:cNvPr id="83" name="Rectangle 82">
            <a:extLst>
              <a:ext uri="{FF2B5EF4-FFF2-40B4-BE49-F238E27FC236}">
                <a16:creationId xmlns:a16="http://schemas.microsoft.com/office/drawing/2014/main" id="{42FFA15D-9DA6-E64B-8DD0-611F00B5AF08}"/>
              </a:ext>
            </a:extLst>
          </p:cNvPr>
          <p:cNvSpPr>
            <a:spLocks noChangeAspect="1" noChangeArrowheads="1"/>
          </p:cNvSpPr>
          <p:nvPr/>
        </p:nvSpPr>
        <p:spPr bwMode="auto">
          <a:xfrm>
            <a:off x="5712342" y="3062572"/>
            <a:ext cx="358660" cy="396497"/>
          </a:xfrm>
          <a:prstGeom prst="rect">
            <a:avLst/>
          </a:prstGeom>
          <a:solidFill>
            <a:srgbClr val="AFD79F"/>
          </a:solidFill>
          <a:ln w="19050">
            <a:solidFill>
              <a:srgbClr val="333399"/>
            </a:solidFill>
            <a:miter lim="800000"/>
            <a:headEnd/>
            <a:tailEnd/>
          </a:ln>
        </p:spPr>
        <p:txBody>
          <a:bodyPr/>
          <a:lstStyle/>
          <a:p>
            <a:endParaRPr lang="en-GB" sz="1200" dirty="0"/>
          </a:p>
        </p:txBody>
      </p:sp>
      <p:sp>
        <p:nvSpPr>
          <p:cNvPr id="84" name="Text Box 14">
            <a:extLst>
              <a:ext uri="{FF2B5EF4-FFF2-40B4-BE49-F238E27FC236}">
                <a16:creationId xmlns:a16="http://schemas.microsoft.com/office/drawing/2014/main" id="{9FF6589A-0AF5-A443-B0EB-E0CEDDCFF106}"/>
              </a:ext>
            </a:extLst>
          </p:cNvPr>
          <p:cNvSpPr txBox="1">
            <a:spLocks noChangeArrowheads="1"/>
          </p:cNvSpPr>
          <p:nvPr/>
        </p:nvSpPr>
        <p:spPr bwMode="auto">
          <a:xfrm flipH="1">
            <a:off x="5633677" y="3145171"/>
            <a:ext cx="337128"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D</a:t>
            </a:r>
          </a:p>
        </p:txBody>
      </p:sp>
      <p:grpSp>
        <p:nvGrpSpPr>
          <p:cNvPr id="91" name="Group 90">
            <a:extLst>
              <a:ext uri="{FF2B5EF4-FFF2-40B4-BE49-F238E27FC236}">
                <a16:creationId xmlns:a16="http://schemas.microsoft.com/office/drawing/2014/main" id="{66D7A80A-4D1D-744E-BA82-7153D5A770F4}"/>
              </a:ext>
            </a:extLst>
          </p:cNvPr>
          <p:cNvGrpSpPr>
            <a:grpSpLocks/>
          </p:cNvGrpSpPr>
          <p:nvPr/>
        </p:nvGrpSpPr>
        <p:grpSpPr bwMode="auto">
          <a:xfrm>
            <a:off x="8857165" y="3603538"/>
            <a:ext cx="1139386" cy="396497"/>
            <a:chOff x="3900" y="3265"/>
            <a:chExt cx="594" cy="391"/>
          </a:xfrm>
        </p:grpSpPr>
        <p:sp>
          <p:nvSpPr>
            <p:cNvPr id="92" name="Rectangle 4">
              <a:extLst>
                <a:ext uri="{FF2B5EF4-FFF2-40B4-BE49-F238E27FC236}">
                  <a16:creationId xmlns:a16="http://schemas.microsoft.com/office/drawing/2014/main" id="{2D7E86F7-CD6E-B44E-956D-C7C9EFEBC2FB}"/>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200" dirty="0"/>
            </a:p>
          </p:txBody>
        </p:sp>
        <p:sp>
          <p:nvSpPr>
            <p:cNvPr id="93" name="Text Box 5">
              <a:extLst>
                <a:ext uri="{FF2B5EF4-FFF2-40B4-BE49-F238E27FC236}">
                  <a16:creationId xmlns:a16="http://schemas.microsoft.com/office/drawing/2014/main" id="{14906544-406E-4445-A23E-0A5A799957C3}"/>
                </a:ext>
              </a:extLst>
            </p:cNvPr>
            <p:cNvSpPr txBox="1">
              <a:spLocks noChangeArrowheads="1"/>
            </p:cNvSpPr>
            <p:nvPr/>
          </p:nvSpPr>
          <p:spPr bwMode="auto">
            <a:xfrm>
              <a:off x="4104" y="3368"/>
              <a:ext cx="85"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R</a:t>
              </a:r>
            </a:p>
          </p:txBody>
        </p:sp>
      </p:grpSp>
      <p:sp>
        <p:nvSpPr>
          <p:cNvPr id="94" name="Freeform 7">
            <a:extLst>
              <a:ext uri="{FF2B5EF4-FFF2-40B4-BE49-F238E27FC236}">
                <a16:creationId xmlns:a16="http://schemas.microsoft.com/office/drawing/2014/main" id="{BF84E85B-9037-E146-9DBC-47A57A33EEA3}"/>
              </a:ext>
            </a:extLst>
          </p:cNvPr>
          <p:cNvSpPr>
            <a:spLocks noChangeAspect="1"/>
          </p:cNvSpPr>
          <p:nvPr/>
        </p:nvSpPr>
        <p:spPr bwMode="auto">
          <a:xfrm>
            <a:off x="7454358" y="3603870"/>
            <a:ext cx="1398375"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95" name="Text Box 8">
            <a:extLst>
              <a:ext uri="{FF2B5EF4-FFF2-40B4-BE49-F238E27FC236}">
                <a16:creationId xmlns:a16="http://schemas.microsoft.com/office/drawing/2014/main" id="{AAF1D34C-440A-E242-8C21-BC6A0457A628}"/>
              </a:ext>
            </a:extLst>
          </p:cNvPr>
          <p:cNvSpPr txBox="1">
            <a:spLocks noChangeArrowheads="1"/>
          </p:cNvSpPr>
          <p:nvPr/>
        </p:nvSpPr>
        <p:spPr bwMode="auto">
          <a:xfrm>
            <a:off x="8103101" y="3578952"/>
            <a:ext cx="163397"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U</a:t>
            </a:r>
          </a:p>
        </p:txBody>
      </p:sp>
      <p:grpSp>
        <p:nvGrpSpPr>
          <p:cNvPr id="96" name="Group 9">
            <a:extLst>
              <a:ext uri="{FF2B5EF4-FFF2-40B4-BE49-F238E27FC236}">
                <a16:creationId xmlns:a16="http://schemas.microsoft.com/office/drawing/2014/main" id="{FA0C4EF9-36B5-F84C-8467-494CDCB8962D}"/>
              </a:ext>
            </a:extLst>
          </p:cNvPr>
          <p:cNvGrpSpPr>
            <a:grpSpLocks/>
          </p:cNvGrpSpPr>
          <p:nvPr/>
        </p:nvGrpSpPr>
        <p:grpSpPr bwMode="auto">
          <a:xfrm>
            <a:off x="6066569" y="3603539"/>
            <a:ext cx="1387789" cy="396497"/>
            <a:chOff x="1194" y="3265"/>
            <a:chExt cx="878" cy="391"/>
          </a:xfrm>
        </p:grpSpPr>
        <p:sp>
          <p:nvSpPr>
            <p:cNvPr id="97" name="Rectangle 10">
              <a:extLst>
                <a:ext uri="{FF2B5EF4-FFF2-40B4-BE49-F238E27FC236}">
                  <a16:creationId xmlns:a16="http://schemas.microsoft.com/office/drawing/2014/main" id="{CA79E581-7D10-5541-9A82-4CED87274839}"/>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200" dirty="0"/>
            </a:p>
          </p:txBody>
        </p:sp>
        <p:sp>
          <p:nvSpPr>
            <p:cNvPr id="98" name="Text Box 11">
              <a:extLst>
                <a:ext uri="{FF2B5EF4-FFF2-40B4-BE49-F238E27FC236}">
                  <a16:creationId xmlns:a16="http://schemas.microsoft.com/office/drawing/2014/main" id="{491B343D-FA54-EC45-9C24-60A0CF4AF2B5}"/>
                </a:ext>
              </a:extLst>
            </p:cNvPr>
            <p:cNvSpPr txBox="1">
              <a:spLocks noChangeArrowheads="1"/>
            </p:cNvSpPr>
            <p:nvPr/>
          </p:nvSpPr>
          <p:spPr bwMode="auto">
            <a:xfrm>
              <a:off x="1572" y="3382"/>
              <a:ext cx="97"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P</a:t>
              </a:r>
            </a:p>
          </p:txBody>
        </p:sp>
      </p:grpSp>
      <p:grpSp>
        <p:nvGrpSpPr>
          <p:cNvPr id="99" name="Group 15">
            <a:extLst>
              <a:ext uri="{FF2B5EF4-FFF2-40B4-BE49-F238E27FC236}">
                <a16:creationId xmlns:a16="http://schemas.microsoft.com/office/drawing/2014/main" id="{F49EF511-EAB4-EB46-9CE3-56B30009327F}"/>
              </a:ext>
            </a:extLst>
          </p:cNvPr>
          <p:cNvGrpSpPr>
            <a:grpSpLocks/>
          </p:cNvGrpSpPr>
          <p:nvPr/>
        </p:nvGrpSpPr>
        <p:grpSpPr bwMode="auto">
          <a:xfrm>
            <a:off x="5516787" y="3606210"/>
            <a:ext cx="262666" cy="396497"/>
            <a:chOff x="624" y="3265"/>
            <a:chExt cx="254" cy="391"/>
          </a:xfrm>
        </p:grpSpPr>
        <p:sp>
          <p:nvSpPr>
            <p:cNvPr id="100" name="Rectangle 16">
              <a:extLst>
                <a:ext uri="{FF2B5EF4-FFF2-40B4-BE49-F238E27FC236}">
                  <a16:creationId xmlns:a16="http://schemas.microsoft.com/office/drawing/2014/main" id="{FA5E2DBB-B037-8645-8993-BE454E9603FB}"/>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200" dirty="0"/>
            </a:p>
          </p:txBody>
        </p:sp>
        <p:sp>
          <p:nvSpPr>
            <p:cNvPr id="101" name="Text Box 17">
              <a:extLst>
                <a:ext uri="{FF2B5EF4-FFF2-40B4-BE49-F238E27FC236}">
                  <a16:creationId xmlns:a16="http://schemas.microsoft.com/office/drawing/2014/main" id="{58ED5A07-DE00-1141-BAC2-6287B3AC989B}"/>
                </a:ext>
              </a:extLst>
            </p:cNvPr>
            <p:cNvSpPr txBox="1">
              <a:spLocks noChangeArrowheads="1"/>
            </p:cNvSpPr>
            <p:nvPr/>
          </p:nvSpPr>
          <p:spPr bwMode="auto">
            <a:xfrm>
              <a:off x="650" y="3348"/>
              <a:ext cx="158"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C</a:t>
              </a:r>
            </a:p>
          </p:txBody>
        </p:sp>
      </p:grpSp>
      <p:sp>
        <p:nvSpPr>
          <p:cNvPr id="102" name="Freeform 101">
            <a:extLst>
              <a:ext uri="{FF2B5EF4-FFF2-40B4-BE49-F238E27FC236}">
                <a16:creationId xmlns:a16="http://schemas.microsoft.com/office/drawing/2014/main" id="{319C779D-BB25-0548-B390-8EE46FCB4429}"/>
              </a:ext>
            </a:extLst>
          </p:cNvPr>
          <p:cNvSpPr>
            <a:spLocks noChangeAspect="1"/>
          </p:cNvSpPr>
          <p:nvPr/>
        </p:nvSpPr>
        <p:spPr bwMode="auto">
          <a:xfrm>
            <a:off x="7454357" y="3801786"/>
            <a:ext cx="1398374"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03" name="Text Box 20">
            <a:extLst>
              <a:ext uri="{FF2B5EF4-FFF2-40B4-BE49-F238E27FC236}">
                <a16:creationId xmlns:a16="http://schemas.microsoft.com/office/drawing/2014/main" id="{3F772378-A58E-D842-B7DD-D0DCA8B202C6}"/>
              </a:ext>
            </a:extLst>
          </p:cNvPr>
          <p:cNvSpPr txBox="1">
            <a:spLocks noChangeArrowheads="1"/>
          </p:cNvSpPr>
          <p:nvPr/>
        </p:nvSpPr>
        <p:spPr bwMode="auto">
          <a:xfrm>
            <a:off x="8105249" y="3785994"/>
            <a:ext cx="153780"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S</a:t>
            </a:r>
          </a:p>
        </p:txBody>
      </p:sp>
      <p:sp>
        <p:nvSpPr>
          <p:cNvPr id="104" name="Rectangle 103">
            <a:extLst>
              <a:ext uri="{FF2B5EF4-FFF2-40B4-BE49-F238E27FC236}">
                <a16:creationId xmlns:a16="http://schemas.microsoft.com/office/drawing/2014/main" id="{5F492BE0-49CA-914D-B65D-47CC331CA36E}"/>
              </a:ext>
            </a:extLst>
          </p:cNvPr>
          <p:cNvSpPr>
            <a:spLocks noChangeAspect="1" noChangeArrowheads="1"/>
          </p:cNvSpPr>
          <p:nvPr/>
        </p:nvSpPr>
        <p:spPr bwMode="auto">
          <a:xfrm>
            <a:off x="5707908" y="3606209"/>
            <a:ext cx="358660" cy="396497"/>
          </a:xfrm>
          <a:prstGeom prst="rect">
            <a:avLst/>
          </a:prstGeom>
          <a:solidFill>
            <a:srgbClr val="AFD79F"/>
          </a:solidFill>
          <a:ln w="19050">
            <a:solidFill>
              <a:srgbClr val="333399"/>
            </a:solidFill>
            <a:miter lim="800000"/>
            <a:headEnd/>
            <a:tailEnd/>
          </a:ln>
        </p:spPr>
        <p:txBody>
          <a:bodyPr/>
          <a:lstStyle/>
          <a:p>
            <a:endParaRPr lang="en-GB" sz="1200" dirty="0"/>
          </a:p>
        </p:txBody>
      </p:sp>
      <p:sp>
        <p:nvSpPr>
          <p:cNvPr id="105" name="Text Box 14">
            <a:extLst>
              <a:ext uri="{FF2B5EF4-FFF2-40B4-BE49-F238E27FC236}">
                <a16:creationId xmlns:a16="http://schemas.microsoft.com/office/drawing/2014/main" id="{DCD537FE-AAA9-4041-8F31-88CD4B5FAEF2}"/>
              </a:ext>
            </a:extLst>
          </p:cNvPr>
          <p:cNvSpPr txBox="1">
            <a:spLocks noChangeArrowheads="1"/>
          </p:cNvSpPr>
          <p:nvPr/>
        </p:nvSpPr>
        <p:spPr bwMode="auto">
          <a:xfrm flipH="1">
            <a:off x="5629243" y="3688808"/>
            <a:ext cx="337128"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D</a:t>
            </a:r>
          </a:p>
        </p:txBody>
      </p:sp>
      <p:cxnSp>
        <p:nvCxnSpPr>
          <p:cNvPr id="106" name="Elbow Connector 105">
            <a:extLst>
              <a:ext uri="{FF2B5EF4-FFF2-40B4-BE49-F238E27FC236}">
                <a16:creationId xmlns:a16="http://schemas.microsoft.com/office/drawing/2014/main" id="{A6A6C56A-44DB-3F48-8A64-E6CC2EB99A13}"/>
              </a:ext>
            </a:extLst>
          </p:cNvPr>
          <p:cNvCxnSpPr>
            <a:cxnSpLocks/>
            <a:endCxn id="136" idx="1"/>
          </p:cNvCxnSpPr>
          <p:nvPr/>
        </p:nvCxnSpPr>
        <p:spPr>
          <a:xfrm rot="16200000" flipH="1">
            <a:off x="5272618" y="5105110"/>
            <a:ext cx="360361" cy="136846"/>
          </a:xfrm>
          <a:prstGeom prst="bent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7" name="TextBox 106">
            <a:extLst>
              <a:ext uri="{FF2B5EF4-FFF2-40B4-BE49-F238E27FC236}">
                <a16:creationId xmlns:a16="http://schemas.microsoft.com/office/drawing/2014/main" id="{5B2A2AC4-96D4-1143-9931-601641BDDC09}"/>
              </a:ext>
            </a:extLst>
          </p:cNvPr>
          <p:cNvSpPr txBox="1"/>
          <p:nvPr/>
        </p:nvSpPr>
        <p:spPr>
          <a:xfrm rot="16200000">
            <a:off x="4599345" y="5412826"/>
            <a:ext cx="976549" cy="461665"/>
          </a:xfrm>
          <a:prstGeom prst="rect">
            <a:avLst/>
          </a:prstGeom>
          <a:noFill/>
        </p:spPr>
        <p:txBody>
          <a:bodyPr wrap="none" rtlCol="0">
            <a:spAutoFit/>
          </a:bodyPr>
          <a:lstStyle/>
          <a:p>
            <a:r>
              <a:rPr lang="en-US" sz="1200" dirty="0"/>
              <a:t>Component</a:t>
            </a:r>
          </a:p>
          <a:p>
            <a:r>
              <a:rPr lang="en-US" sz="1200" dirty="0"/>
              <a:t>Level</a:t>
            </a:r>
          </a:p>
        </p:txBody>
      </p:sp>
      <p:grpSp>
        <p:nvGrpSpPr>
          <p:cNvPr id="108" name="Group 107">
            <a:extLst>
              <a:ext uri="{FF2B5EF4-FFF2-40B4-BE49-F238E27FC236}">
                <a16:creationId xmlns:a16="http://schemas.microsoft.com/office/drawing/2014/main" id="{2EDBEA42-A903-5747-A159-3DD9A898724B}"/>
              </a:ext>
            </a:extLst>
          </p:cNvPr>
          <p:cNvGrpSpPr>
            <a:grpSpLocks/>
          </p:cNvGrpSpPr>
          <p:nvPr/>
        </p:nvGrpSpPr>
        <p:grpSpPr bwMode="auto">
          <a:xfrm>
            <a:off x="8861598" y="4374811"/>
            <a:ext cx="1139386" cy="604103"/>
            <a:chOff x="3900" y="3265"/>
            <a:chExt cx="594" cy="391"/>
          </a:xfrm>
        </p:grpSpPr>
        <p:sp>
          <p:nvSpPr>
            <p:cNvPr id="109" name="Rectangle 4">
              <a:extLst>
                <a:ext uri="{FF2B5EF4-FFF2-40B4-BE49-F238E27FC236}">
                  <a16:creationId xmlns:a16="http://schemas.microsoft.com/office/drawing/2014/main" id="{675C20E8-38D4-CE4F-B860-5C35BE747B17}"/>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477" dirty="0"/>
            </a:p>
          </p:txBody>
        </p:sp>
        <p:sp>
          <p:nvSpPr>
            <p:cNvPr id="110" name="Text Box 5">
              <a:extLst>
                <a:ext uri="{FF2B5EF4-FFF2-40B4-BE49-F238E27FC236}">
                  <a16:creationId xmlns:a16="http://schemas.microsoft.com/office/drawing/2014/main" id="{D92865D4-829B-D847-819B-2205EEBB858F}"/>
                </a:ext>
              </a:extLst>
            </p:cNvPr>
            <p:cNvSpPr txBox="1">
              <a:spLocks noChangeArrowheads="1"/>
            </p:cNvSpPr>
            <p:nvPr/>
          </p:nvSpPr>
          <p:spPr bwMode="auto">
            <a:xfrm>
              <a:off x="4089" y="3363"/>
              <a:ext cx="98"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R</a:t>
              </a:r>
            </a:p>
          </p:txBody>
        </p:sp>
      </p:grpSp>
      <p:grpSp>
        <p:nvGrpSpPr>
          <p:cNvPr id="111" name="Group 110">
            <a:extLst>
              <a:ext uri="{FF2B5EF4-FFF2-40B4-BE49-F238E27FC236}">
                <a16:creationId xmlns:a16="http://schemas.microsoft.com/office/drawing/2014/main" id="{6CAC29E8-C00B-3B4F-B3AA-61B45D1326C6}"/>
              </a:ext>
            </a:extLst>
          </p:cNvPr>
          <p:cNvGrpSpPr>
            <a:grpSpLocks/>
          </p:cNvGrpSpPr>
          <p:nvPr/>
        </p:nvGrpSpPr>
        <p:grpSpPr bwMode="auto">
          <a:xfrm>
            <a:off x="7463223" y="4380183"/>
            <a:ext cx="1398375" cy="304369"/>
            <a:chOff x="3151" y="3264"/>
            <a:chExt cx="749" cy="197"/>
          </a:xfrm>
        </p:grpSpPr>
        <p:sp>
          <p:nvSpPr>
            <p:cNvPr id="112" name="Freeform 7">
              <a:extLst>
                <a:ext uri="{FF2B5EF4-FFF2-40B4-BE49-F238E27FC236}">
                  <a16:creationId xmlns:a16="http://schemas.microsoft.com/office/drawing/2014/main" id="{6A9061CC-05CF-0544-BDB6-3189A5C114AC}"/>
                </a:ext>
              </a:extLst>
            </p:cNvPr>
            <p:cNvSpPr>
              <a:spLocks noChangeAspect="1"/>
            </p:cNvSpPr>
            <p:nvPr/>
          </p:nvSpPr>
          <p:spPr bwMode="auto">
            <a:xfrm>
              <a:off x="3151" y="3265"/>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113" name="Text Box 8">
              <a:extLst>
                <a:ext uri="{FF2B5EF4-FFF2-40B4-BE49-F238E27FC236}">
                  <a16:creationId xmlns:a16="http://schemas.microsoft.com/office/drawing/2014/main" id="{CA4C7386-1A34-CA40-99D4-27AAFC5031FA}"/>
                </a:ext>
              </a:extLst>
            </p:cNvPr>
            <p:cNvSpPr txBox="1">
              <a:spLocks noChangeArrowheads="1"/>
            </p:cNvSpPr>
            <p:nvPr/>
          </p:nvSpPr>
          <p:spPr bwMode="auto">
            <a:xfrm>
              <a:off x="3486" y="3264"/>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U</a:t>
              </a:r>
            </a:p>
          </p:txBody>
        </p:sp>
      </p:grpSp>
      <p:grpSp>
        <p:nvGrpSpPr>
          <p:cNvPr id="114" name="Group 9">
            <a:extLst>
              <a:ext uri="{FF2B5EF4-FFF2-40B4-BE49-F238E27FC236}">
                <a16:creationId xmlns:a16="http://schemas.microsoft.com/office/drawing/2014/main" id="{DAB4F665-B583-FC40-AE81-1FCD993D44FA}"/>
              </a:ext>
            </a:extLst>
          </p:cNvPr>
          <p:cNvGrpSpPr>
            <a:grpSpLocks/>
          </p:cNvGrpSpPr>
          <p:nvPr/>
        </p:nvGrpSpPr>
        <p:grpSpPr bwMode="auto">
          <a:xfrm>
            <a:off x="5906614" y="4381411"/>
            <a:ext cx="1552177" cy="604103"/>
            <a:chOff x="1194" y="3265"/>
            <a:chExt cx="878" cy="391"/>
          </a:xfrm>
        </p:grpSpPr>
        <p:sp>
          <p:nvSpPr>
            <p:cNvPr id="115" name="Rectangle 10">
              <a:extLst>
                <a:ext uri="{FF2B5EF4-FFF2-40B4-BE49-F238E27FC236}">
                  <a16:creationId xmlns:a16="http://schemas.microsoft.com/office/drawing/2014/main" id="{10F6CEA3-E01C-E34A-9ABB-91274B05EBC9}"/>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477" dirty="0"/>
            </a:p>
          </p:txBody>
        </p:sp>
        <p:sp>
          <p:nvSpPr>
            <p:cNvPr id="116" name="Text Box 11">
              <a:extLst>
                <a:ext uri="{FF2B5EF4-FFF2-40B4-BE49-F238E27FC236}">
                  <a16:creationId xmlns:a16="http://schemas.microsoft.com/office/drawing/2014/main" id="{BAEAEB08-58E6-4A46-AA9E-FEA720719F64}"/>
                </a:ext>
              </a:extLst>
            </p:cNvPr>
            <p:cNvSpPr txBox="1">
              <a:spLocks noChangeArrowheads="1"/>
            </p:cNvSpPr>
            <p:nvPr/>
          </p:nvSpPr>
          <p:spPr bwMode="auto">
            <a:xfrm>
              <a:off x="1569" y="3382"/>
              <a:ext cx="100"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P</a:t>
              </a:r>
            </a:p>
          </p:txBody>
        </p:sp>
      </p:grpSp>
      <p:grpSp>
        <p:nvGrpSpPr>
          <p:cNvPr id="117" name="Group 12">
            <a:extLst>
              <a:ext uri="{FF2B5EF4-FFF2-40B4-BE49-F238E27FC236}">
                <a16:creationId xmlns:a16="http://schemas.microsoft.com/office/drawing/2014/main" id="{5FD4DD5B-00C4-1046-8594-B57CD7EBC8C6}"/>
              </a:ext>
            </a:extLst>
          </p:cNvPr>
          <p:cNvGrpSpPr>
            <a:grpSpLocks/>
          </p:cNvGrpSpPr>
          <p:nvPr/>
        </p:nvGrpSpPr>
        <p:grpSpPr bwMode="auto">
          <a:xfrm>
            <a:off x="5347970" y="4381411"/>
            <a:ext cx="731310" cy="604103"/>
            <a:chOff x="878" y="3265"/>
            <a:chExt cx="318" cy="391"/>
          </a:xfrm>
        </p:grpSpPr>
        <p:sp>
          <p:nvSpPr>
            <p:cNvPr id="118" name="Rectangle 117">
              <a:extLst>
                <a:ext uri="{FF2B5EF4-FFF2-40B4-BE49-F238E27FC236}">
                  <a16:creationId xmlns:a16="http://schemas.microsoft.com/office/drawing/2014/main" id="{DDAEB5BB-1281-CF4A-BBEC-8A85771FF39D}"/>
                </a:ext>
              </a:extLst>
            </p:cNvPr>
            <p:cNvSpPr>
              <a:spLocks noChangeAspect="1" noChangeArrowheads="1"/>
            </p:cNvSpPr>
            <p:nvPr/>
          </p:nvSpPr>
          <p:spPr bwMode="auto">
            <a:xfrm>
              <a:off x="878" y="3265"/>
              <a:ext cx="318" cy="391"/>
            </a:xfrm>
            <a:prstGeom prst="rect">
              <a:avLst/>
            </a:prstGeom>
            <a:solidFill>
              <a:srgbClr val="AFD79F"/>
            </a:solidFill>
            <a:ln w="19050">
              <a:solidFill>
                <a:srgbClr val="333399"/>
              </a:solidFill>
              <a:miter lim="800000"/>
              <a:headEnd/>
              <a:tailEnd/>
            </a:ln>
          </p:spPr>
          <p:txBody>
            <a:bodyPr/>
            <a:lstStyle/>
            <a:p>
              <a:endParaRPr lang="en-GB" sz="1477" dirty="0"/>
            </a:p>
          </p:txBody>
        </p:sp>
        <p:sp>
          <p:nvSpPr>
            <p:cNvPr id="119" name="Text Box 14">
              <a:extLst>
                <a:ext uri="{FF2B5EF4-FFF2-40B4-BE49-F238E27FC236}">
                  <a16:creationId xmlns:a16="http://schemas.microsoft.com/office/drawing/2014/main" id="{32D17E9D-6D5A-7E49-97CF-05D159D2A577}"/>
                </a:ext>
              </a:extLst>
            </p:cNvPr>
            <p:cNvSpPr txBox="1">
              <a:spLocks noChangeArrowheads="1"/>
            </p:cNvSpPr>
            <p:nvPr/>
          </p:nvSpPr>
          <p:spPr bwMode="auto">
            <a:xfrm>
              <a:off x="1000" y="3375"/>
              <a:ext cx="82"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D</a:t>
              </a:r>
            </a:p>
          </p:txBody>
        </p:sp>
      </p:grpSp>
      <p:grpSp>
        <p:nvGrpSpPr>
          <p:cNvPr id="120" name="Group 15">
            <a:extLst>
              <a:ext uri="{FF2B5EF4-FFF2-40B4-BE49-F238E27FC236}">
                <a16:creationId xmlns:a16="http://schemas.microsoft.com/office/drawing/2014/main" id="{FC80A822-F8EC-834F-8638-9A5E3F003B99}"/>
              </a:ext>
            </a:extLst>
          </p:cNvPr>
          <p:cNvGrpSpPr>
            <a:grpSpLocks/>
          </p:cNvGrpSpPr>
          <p:nvPr/>
        </p:nvGrpSpPr>
        <p:grpSpPr bwMode="auto">
          <a:xfrm>
            <a:off x="4898936" y="4381411"/>
            <a:ext cx="449035" cy="604103"/>
            <a:chOff x="624" y="3265"/>
            <a:chExt cx="254" cy="391"/>
          </a:xfrm>
        </p:grpSpPr>
        <p:sp>
          <p:nvSpPr>
            <p:cNvPr id="121" name="Rectangle 16">
              <a:extLst>
                <a:ext uri="{FF2B5EF4-FFF2-40B4-BE49-F238E27FC236}">
                  <a16:creationId xmlns:a16="http://schemas.microsoft.com/office/drawing/2014/main" id="{1B0D59E6-332A-964A-841E-A63612087425}"/>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477" dirty="0"/>
            </a:p>
          </p:txBody>
        </p:sp>
        <p:sp>
          <p:nvSpPr>
            <p:cNvPr id="122" name="Text Box 17">
              <a:extLst>
                <a:ext uri="{FF2B5EF4-FFF2-40B4-BE49-F238E27FC236}">
                  <a16:creationId xmlns:a16="http://schemas.microsoft.com/office/drawing/2014/main" id="{254F0168-F66D-4F4E-AF47-D7F3A1161898}"/>
                </a:ext>
              </a:extLst>
            </p:cNvPr>
            <p:cNvSpPr txBox="1">
              <a:spLocks noChangeArrowheads="1"/>
            </p:cNvSpPr>
            <p:nvPr/>
          </p:nvSpPr>
          <p:spPr bwMode="auto">
            <a:xfrm>
              <a:off x="702" y="3375"/>
              <a:ext cx="106"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C</a:t>
              </a:r>
            </a:p>
          </p:txBody>
        </p:sp>
      </p:grpSp>
      <p:grpSp>
        <p:nvGrpSpPr>
          <p:cNvPr id="123" name="Group 122">
            <a:extLst>
              <a:ext uri="{FF2B5EF4-FFF2-40B4-BE49-F238E27FC236}">
                <a16:creationId xmlns:a16="http://schemas.microsoft.com/office/drawing/2014/main" id="{99F34DB9-23C4-ED4B-8E28-8E9766CB6DE5}"/>
              </a:ext>
            </a:extLst>
          </p:cNvPr>
          <p:cNvGrpSpPr>
            <a:grpSpLocks/>
          </p:cNvGrpSpPr>
          <p:nvPr/>
        </p:nvGrpSpPr>
        <p:grpSpPr bwMode="auto">
          <a:xfrm>
            <a:off x="7463223" y="4675407"/>
            <a:ext cx="1398374" cy="302824"/>
            <a:chOff x="3151" y="3461"/>
            <a:chExt cx="749" cy="196"/>
          </a:xfrm>
        </p:grpSpPr>
        <p:sp>
          <p:nvSpPr>
            <p:cNvPr id="124" name="Freeform 123">
              <a:extLst>
                <a:ext uri="{FF2B5EF4-FFF2-40B4-BE49-F238E27FC236}">
                  <a16:creationId xmlns:a16="http://schemas.microsoft.com/office/drawing/2014/main" id="{0900345C-1819-FE4B-86FB-542CEB74BAED}"/>
                </a:ext>
              </a:extLst>
            </p:cNvPr>
            <p:cNvSpPr>
              <a:spLocks noChangeAspect="1"/>
            </p:cNvSpPr>
            <p:nvPr/>
          </p:nvSpPr>
          <p:spPr bwMode="auto">
            <a:xfrm>
              <a:off x="3151" y="3461"/>
              <a:ext cx="749" cy="19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477" dirty="0"/>
            </a:p>
          </p:txBody>
        </p:sp>
        <p:sp>
          <p:nvSpPr>
            <p:cNvPr id="125" name="Text Box 20">
              <a:extLst>
                <a:ext uri="{FF2B5EF4-FFF2-40B4-BE49-F238E27FC236}">
                  <a16:creationId xmlns:a16="http://schemas.microsoft.com/office/drawing/2014/main" id="{087841C1-BB43-0145-8B83-176243A623B9}"/>
                </a:ext>
              </a:extLst>
            </p:cNvPr>
            <p:cNvSpPr txBox="1">
              <a:spLocks noChangeArrowheads="1"/>
            </p:cNvSpPr>
            <p:nvPr/>
          </p:nvSpPr>
          <p:spPr bwMode="auto">
            <a:xfrm>
              <a:off x="3488" y="3469"/>
              <a:ext cx="94" cy="187"/>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662" b="1" dirty="0">
                  <a:solidFill>
                    <a:srgbClr val="333399"/>
                  </a:solidFill>
                </a:rPr>
                <a:t>S</a:t>
              </a:r>
            </a:p>
          </p:txBody>
        </p:sp>
      </p:grpSp>
      <p:cxnSp>
        <p:nvCxnSpPr>
          <p:cNvPr id="126" name="Elbow Connector 125">
            <a:extLst>
              <a:ext uri="{FF2B5EF4-FFF2-40B4-BE49-F238E27FC236}">
                <a16:creationId xmlns:a16="http://schemas.microsoft.com/office/drawing/2014/main" id="{4620E4BE-DE45-EB4B-9F85-CE107DB5EDA9}"/>
              </a:ext>
            </a:extLst>
          </p:cNvPr>
          <p:cNvCxnSpPr>
            <a:cxnSpLocks/>
            <a:endCxn id="151" idx="1"/>
          </p:cNvCxnSpPr>
          <p:nvPr/>
        </p:nvCxnSpPr>
        <p:spPr>
          <a:xfrm rot="16200000" flipH="1">
            <a:off x="4997870" y="5378435"/>
            <a:ext cx="903998" cy="133834"/>
          </a:xfrm>
          <a:prstGeom prst="bentConnector2">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27" name="Group 126">
            <a:extLst>
              <a:ext uri="{FF2B5EF4-FFF2-40B4-BE49-F238E27FC236}">
                <a16:creationId xmlns:a16="http://schemas.microsoft.com/office/drawing/2014/main" id="{FBD78A46-ACD4-E246-A658-2E4AB00BEE37}"/>
              </a:ext>
            </a:extLst>
          </p:cNvPr>
          <p:cNvGrpSpPr>
            <a:grpSpLocks/>
          </p:cNvGrpSpPr>
          <p:nvPr/>
        </p:nvGrpSpPr>
        <p:grpSpPr bwMode="auto">
          <a:xfrm>
            <a:off x="8861598" y="5152794"/>
            <a:ext cx="1139386" cy="396497"/>
            <a:chOff x="3900" y="3265"/>
            <a:chExt cx="594" cy="391"/>
          </a:xfrm>
        </p:grpSpPr>
        <p:sp>
          <p:nvSpPr>
            <p:cNvPr id="128" name="Rectangle 4">
              <a:extLst>
                <a:ext uri="{FF2B5EF4-FFF2-40B4-BE49-F238E27FC236}">
                  <a16:creationId xmlns:a16="http://schemas.microsoft.com/office/drawing/2014/main" id="{1F882CD5-5F93-BF40-8819-FC7DA0A01A2F}"/>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200" dirty="0"/>
            </a:p>
          </p:txBody>
        </p:sp>
        <p:sp>
          <p:nvSpPr>
            <p:cNvPr id="129" name="Text Box 5">
              <a:extLst>
                <a:ext uri="{FF2B5EF4-FFF2-40B4-BE49-F238E27FC236}">
                  <a16:creationId xmlns:a16="http://schemas.microsoft.com/office/drawing/2014/main" id="{E408CCF3-55A2-5548-B347-8D415312B731}"/>
                </a:ext>
              </a:extLst>
            </p:cNvPr>
            <p:cNvSpPr txBox="1">
              <a:spLocks noChangeArrowheads="1"/>
            </p:cNvSpPr>
            <p:nvPr/>
          </p:nvSpPr>
          <p:spPr bwMode="auto">
            <a:xfrm>
              <a:off x="4104" y="3368"/>
              <a:ext cx="85"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R</a:t>
              </a:r>
            </a:p>
          </p:txBody>
        </p:sp>
      </p:grpSp>
      <p:sp>
        <p:nvSpPr>
          <p:cNvPr id="130" name="Freeform 7">
            <a:extLst>
              <a:ext uri="{FF2B5EF4-FFF2-40B4-BE49-F238E27FC236}">
                <a16:creationId xmlns:a16="http://schemas.microsoft.com/office/drawing/2014/main" id="{35E8D40F-8D22-744C-93F7-3E4BA62BE6FA}"/>
              </a:ext>
            </a:extLst>
          </p:cNvPr>
          <p:cNvSpPr>
            <a:spLocks noChangeAspect="1"/>
          </p:cNvSpPr>
          <p:nvPr/>
        </p:nvSpPr>
        <p:spPr bwMode="auto">
          <a:xfrm>
            <a:off x="7458791" y="5153126"/>
            <a:ext cx="1398375"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31" name="Text Box 8">
            <a:extLst>
              <a:ext uri="{FF2B5EF4-FFF2-40B4-BE49-F238E27FC236}">
                <a16:creationId xmlns:a16="http://schemas.microsoft.com/office/drawing/2014/main" id="{81B78D1E-9080-5241-B3B0-6A83B9BD2573}"/>
              </a:ext>
            </a:extLst>
          </p:cNvPr>
          <p:cNvSpPr txBox="1">
            <a:spLocks noChangeArrowheads="1"/>
          </p:cNvSpPr>
          <p:nvPr/>
        </p:nvSpPr>
        <p:spPr bwMode="auto">
          <a:xfrm>
            <a:off x="8107534" y="5128208"/>
            <a:ext cx="163397"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U</a:t>
            </a:r>
          </a:p>
        </p:txBody>
      </p:sp>
      <p:grpSp>
        <p:nvGrpSpPr>
          <p:cNvPr id="132" name="Group 9">
            <a:extLst>
              <a:ext uri="{FF2B5EF4-FFF2-40B4-BE49-F238E27FC236}">
                <a16:creationId xmlns:a16="http://schemas.microsoft.com/office/drawing/2014/main" id="{5F6F47F8-3603-7441-8E51-6033FCC867F9}"/>
              </a:ext>
            </a:extLst>
          </p:cNvPr>
          <p:cNvGrpSpPr>
            <a:grpSpLocks/>
          </p:cNvGrpSpPr>
          <p:nvPr/>
        </p:nvGrpSpPr>
        <p:grpSpPr bwMode="auto">
          <a:xfrm>
            <a:off x="6071002" y="5152795"/>
            <a:ext cx="1387789" cy="396497"/>
            <a:chOff x="1194" y="3265"/>
            <a:chExt cx="878" cy="391"/>
          </a:xfrm>
        </p:grpSpPr>
        <p:sp>
          <p:nvSpPr>
            <p:cNvPr id="133" name="Rectangle 10">
              <a:extLst>
                <a:ext uri="{FF2B5EF4-FFF2-40B4-BE49-F238E27FC236}">
                  <a16:creationId xmlns:a16="http://schemas.microsoft.com/office/drawing/2014/main" id="{1833F025-CBF1-1C40-9E48-CC7A1EC6A6BF}"/>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200" dirty="0"/>
            </a:p>
          </p:txBody>
        </p:sp>
        <p:sp>
          <p:nvSpPr>
            <p:cNvPr id="134" name="Text Box 11">
              <a:extLst>
                <a:ext uri="{FF2B5EF4-FFF2-40B4-BE49-F238E27FC236}">
                  <a16:creationId xmlns:a16="http://schemas.microsoft.com/office/drawing/2014/main" id="{49EE8D81-CA43-B440-A409-CE25F8F0998F}"/>
                </a:ext>
              </a:extLst>
            </p:cNvPr>
            <p:cNvSpPr txBox="1">
              <a:spLocks noChangeArrowheads="1"/>
            </p:cNvSpPr>
            <p:nvPr/>
          </p:nvSpPr>
          <p:spPr bwMode="auto">
            <a:xfrm>
              <a:off x="1572" y="3382"/>
              <a:ext cx="97"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P</a:t>
              </a:r>
            </a:p>
          </p:txBody>
        </p:sp>
      </p:grpSp>
      <p:grpSp>
        <p:nvGrpSpPr>
          <p:cNvPr id="135" name="Group 15">
            <a:extLst>
              <a:ext uri="{FF2B5EF4-FFF2-40B4-BE49-F238E27FC236}">
                <a16:creationId xmlns:a16="http://schemas.microsoft.com/office/drawing/2014/main" id="{42B9069E-9AAD-6B45-8BEF-95FB26D75E8D}"/>
              </a:ext>
            </a:extLst>
          </p:cNvPr>
          <p:cNvGrpSpPr>
            <a:grpSpLocks/>
          </p:cNvGrpSpPr>
          <p:nvPr/>
        </p:nvGrpSpPr>
        <p:grpSpPr bwMode="auto">
          <a:xfrm>
            <a:off x="5521220" y="5155466"/>
            <a:ext cx="262666" cy="396497"/>
            <a:chOff x="624" y="3265"/>
            <a:chExt cx="254" cy="391"/>
          </a:xfrm>
        </p:grpSpPr>
        <p:sp>
          <p:nvSpPr>
            <p:cNvPr id="136" name="Rectangle 16">
              <a:extLst>
                <a:ext uri="{FF2B5EF4-FFF2-40B4-BE49-F238E27FC236}">
                  <a16:creationId xmlns:a16="http://schemas.microsoft.com/office/drawing/2014/main" id="{85F86A25-F739-9641-A69F-DA6425F72765}"/>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200" dirty="0"/>
            </a:p>
          </p:txBody>
        </p:sp>
        <p:sp>
          <p:nvSpPr>
            <p:cNvPr id="137" name="Text Box 17">
              <a:extLst>
                <a:ext uri="{FF2B5EF4-FFF2-40B4-BE49-F238E27FC236}">
                  <a16:creationId xmlns:a16="http://schemas.microsoft.com/office/drawing/2014/main" id="{86082364-8E10-B84E-9123-CA2AF609F00E}"/>
                </a:ext>
              </a:extLst>
            </p:cNvPr>
            <p:cNvSpPr txBox="1">
              <a:spLocks noChangeArrowheads="1"/>
            </p:cNvSpPr>
            <p:nvPr/>
          </p:nvSpPr>
          <p:spPr bwMode="auto">
            <a:xfrm>
              <a:off x="650" y="3348"/>
              <a:ext cx="158"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C</a:t>
              </a:r>
            </a:p>
          </p:txBody>
        </p:sp>
      </p:grpSp>
      <p:sp>
        <p:nvSpPr>
          <p:cNvPr id="138" name="Freeform 137">
            <a:extLst>
              <a:ext uri="{FF2B5EF4-FFF2-40B4-BE49-F238E27FC236}">
                <a16:creationId xmlns:a16="http://schemas.microsoft.com/office/drawing/2014/main" id="{AC4B3D88-27FD-EF42-A474-8837C8F962E8}"/>
              </a:ext>
            </a:extLst>
          </p:cNvPr>
          <p:cNvSpPr>
            <a:spLocks noChangeAspect="1"/>
          </p:cNvSpPr>
          <p:nvPr/>
        </p:nvSpPr>
        <p:spPr bwMode="auto">
          <a:xfrm>
            <a:off x="7458790" y="5351042"/>
            <a:ext cx="1398374"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39" name="Text Box 20">
            <a:extLst>
              <a:ext uri="{FF2B5EF4-FFF2-40B4-BE49-F238E27FC236}">
                <a16:creationId xmlns:a16="http://schemas.microsoft.com/office/drawing/2014/main" id="{E5D308E1-9BF8-9A42-9346-0161F38BD0BD}"/>
              </a:ext>
            </a:extLst>
          </p:cNvPr>
          <p:cNvSpPr txBox="1">
            <a:spLocks noChangeArrowheads="1"/>
          </p:cNvSpPr>
          <p:nvPr/>
        </p:nvSpPr>
        <p:spPr bwMode="auto">
          <a:xfrm>
            <a:off x="8109682" y="5335250"/>
            <a:ext cx="153780"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S</a:t>
            </a:r>
          </a:p>
        </p:txBody>
      </p:sp>
      <p:sp>
        <p:nvSpPr>
          <p:cNvPr id="140" name="Rectangle 139">
            <a:extLst>
              <a:ext uri="{FF2B5EF4-FFF2-40B4-BE49-F238E27FC236}">
                <a16:creationId xmlns:a16="http://schemas.microsoft.com/office/drawing/2014/main" id="{956019C6-D0AA-1D44-9544-6B114D2662CD}"/>
              </a:ext>
            </a:extLst>
          </p:cNvPr>
          <p:cNvSpPr>
            <a:spLocks noChangeAspect="1" noChangeArrowheads="1"/>
          </p:cNvSpPr>
          <p:nvPr/>
        </p:nvSpPr>
        <p:spPr bwMode="auto">
          <a:xfrm>
            <a:off x="5712341" y="5155465"/>
            <a:ext cx="358660" cy="396497"/>
          </a:xfrm>
          <a:prstGeom prst="rect">
            <a:avLst/>
          </a:prstGeom>
          <a:solidFill>
            <a:srgbClr val="AFD79F"/>
          </a:solidFill>
          <a:ln w="19050">
            <a:solidFill>
              <a:srgbClr val="333399"/>
            </a:solidFill>
            <a:miter lim="800000"/>
            <a:headEnd/>
            <a:tailEnd/>
          </a:ln>
        </p:spPr>
        <p:txBody>
          <a:bodyPr/>
          <a:lstStyle/>
          <a:p>
            <a:endParaRPr lang="en-GB" sz="1200" dirty="0"/>
          </a:p>
        </p:txBody>
      </p:sp>
      <p:sp>
        <p:nvSpPr>
          <p:cNvPr id="141" name="Text Box 14">
            <a:extLst>
              <a:ext uri="{FF2B5EF4-FFF2-40B4-BE49-F238E27FC236}">
                <a16:creationId xmlns:a16="http://schemas.microsoft.com/office/drawing/2014/main" id="{99AD0D3A-FDDE-B349-A71C-5363780C37F3}"/>
              </a:ext>
            </a:extLst>
          </p:cNvPr>
          <p:cNvSpPr txBox="1">
            <a:spLocks noChangeArrowheads="1"/>
          </p:cNvSpPr>
          <p:nvPr/>
        </p:nvSpPr>
        <p:spPr bwMode="auto">
          <a:xfrm flipH="1">
            <a:off x="5633676" y="5238064"/>
            <a:ext cx="337128"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D</a:t>
            </a:r>
          </a:p>
        </p:txBody>
      </p:sp>
      <p:grpSp>
        <p:nvGrpSpPr>
          <p:cNvPr id="142" name="Group 141">
            <a:extLst>
              <a:ext uri="{FF2B5EF4-FFF2-40B4-BE49-F238E27FC236}">
                <a16:creationId xmlns:a16="http://schemas.microsoft.com/office/drawing/2014/main" id="{01DD3FAC-DEF1-0747-996E-CA20B5D02951}"/>
              </a:ext>
            </a:extLst>
          </p:cNvPr>
          <p:cNvGrpSpPr>
            <a:grpSpLocks/>
          </p:cNvGrpSpPr>
          <p:nvPr/>
        </p:nvGrpSpPr>
        <p:grpSpPr bwMode="auto">
          <a:xfrm>
            <a:off x="8857164" y="5696431"/>
            <a:ext cx="1139386" cy="396497"/>
            <a:chOff x="3900" y="3265"/>
            <a:chExt cx="594" cy="391"/>
          </a:xfrm>
        </p:grpSpPr>
        <p:sp>
          <p:nvSpPr>
            <p:cNvPr id="143" name="Rectangle 4">
              <a:extLst>
                <a:ext uri="{FF2B5EF4-FFF2-40B4-BE49-F238E27FC236}">
                  <a16:creationId xmlns:a16="http://schemas.microsoft.com/office/drawing/2014/main" id="{D876DA94-E928-1348-81A2-3599E857272E}"/>
                </a:ext>
              </a:extLst>
            </p:cNvPr>
            <p:cNvSpPr>
              <a:spLocks noChangeAspect="1" noChangeArrowheads="1"/>
            </p:cNvSpPr>
            <p:nvPr/>
          </p:nvSpPr>
          <p:spPr bwMode="auto">
            <a:xfrm>
              <a:off x="3900" y="3265"/>
              <a:ext cx="594" cy="391"/>
            </a:xfrm>
            <a:prstGeom prst="rect">
              <a:avLst/>
            </a:prstGeom>
            <a:solidFill>
              <a:srgbClr val="BF8AB5"/>
            </a:solidFill>
            <a:ln w="19050">
              <a:solidFill>
                <a:srgbClr val="333399"/>
              </a:solidFill>
              <a:miter lim="800000"/>
              <a:headEnd/>
              <a:tailEnd/>
            </a:ln>
          </p:spPr>
          <p:txBody>
            <a:bodyPr/>
            <a:lstStyle/>
            <a:p>
              <a:endParaRPr lang="en-GB" sz="1200" dirty="0"/>
            </a:p>
          </p:txBody>
        </p:sp>
        <p:sp>
          <p:nvSpPr>
            <p:cNvPr id="144" name="Text Box 5">
              <a:extLst>
                <a:ext uri="{FF2B5EF4-FFF2-40B4-BE49-F238E27FC236}">
                  <a16:creationId xmlns:a16="http://schemas.microsoft.com/office/drawing/2014/main" id="{97B0B9A1-088C-E940-9F27-FB58A0B9CBE6}"/>
                </a:ext>
              </a:extLst>
            </p:cNvPr>
            <p:cNvSpPr txBox="1">
              <a:spLocks noChangeArrowheads="1"/>
            </p:cNvSpPr>
            <p:nvPr/>
          </p:nvSpPr>
          <p:spPr bwMode="auto">
            <a:xfrm>
              <a:off x="4104" y="3368"/>
              <a:ext cx="85"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R</a:t>
              </a:r>
            </a:p>
          </p:txBody>
        </p:sp>
      </p:grpSp>
      <p:sp>
        <p:nvSpPr>
          <p:cNvPr id="145" name="Freeform 7">
            <a:extLst>
              <a:ext uri="{FF2B5EF4-FFF2-40B4-BE49-F238E27FC236}">
                <a16:creationId xmlns:a16="http://schemas.microsoft.com/office/drawing/2014/main" id="{6CA6EA14-92A7-4F43-978A-BD8238F876F6}"/>
              </a:ext>
            </a:extLst>
          </p:cNvPr>
          <p:cNvSpPr>
            <a:spLocks noChangeAspect="1"/>
          </p:cNvSpPr>
          <p:nvPr/>
        </p:nvSpPr>
        <p:spPr bwMode="auto">
          <a:xfrm>
            <a:off x="7454357" y="5696763"/>
            <a:ext cx="1398375"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46" name="Text Box 8">
            <a:extLst>
              <a:ext uri="{FF2B5EF4-FFF2-40B4-BE49-F238E27FC236}">
                <a16:creationId xmlns:a16="http://schemas.microsoft.com/office/drawing/2014/main" id="{3ECB55BE-D178-004B-BDF6-95DFFB42CE50}"/>
              </a:ext>
            </a:extLst>
          </p:cNvPr>
          <p:cNvSpPr txBox="1">
            <a:spLocks noChangeArrowheads="1"/>
          </p:cNvSpPr>
          <p:nvPr/>
        </p:nvSpPr>
        <p:spPr bwMode="auto">
          <a:xfrm>
            <a:off x="8103100" y="5671845"/>
            <a:ext cx="163397"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U</a:t>
            </a:r>
          </a:p>
        </p:txBody>
      </p:sp>
      <p:grpSp>
        <p:nvGrpSpPr>
          <p:cNvPr id="147" name="Group 9">
            <a:extLst>
              <a:ext uri="{FF2B5EF4-FFF2-40B4-BE49-F238E27FC236}">
                <a16:creationId xmlns:a16="http://schemas.microsoft.com/office/drawing/2014/main" id="{B4BB92B2-32C5-1D4E-9C7E-0745D6B395BB}"/>
              </a:ext>
            </a:extLst>
          </p:cNvPr>
          <p:cNvGrpSpPr>
            <a:grpSpLocks/>
          </p:cNvGrpSpPr>
          <p:nvPr/>
        </p:nvGrpSpPr>
        <p:grpSpPr bwMode="auto">
          <a:xfrm>
            <a:off x="6066568" y="5696432"/>
            <a:ext cx="1387789" cy="396497"/>
            <a:chOff x="1194" y="3265"/>
            <a:chExt cx="878" cy="391"/>
          </a:xfrm>
        </p:grpSpPr>
        <p:sp>
          <p:nvSpPr>
            <p:cNvPr id="148" name="Rectangle 10">
              <a:extLst>
                <a:ext uri="{FF2B5EF4-FFF2-40B4-BE49-F238E27FC236}">
                  <a16:creationId xmlns:a16="http://schemas.microsoft.com/office/drawing/2014/main" id="{50301D1C-845E-6E48-9B17-E2ED0CA08A3E}"/>
                </a:ext>
              </a:extLst>
            </p:cNvPr>
            <p:cNvSpPr>
              <a:spLocks noChangeAspect="1" noChangeArrowheads="1"/>
            </p:cNvSpPr>
            <p:nvPr/>
          </p:nvSpPr>
          <p:spPr bwMode="auto">
            <a:xfrm>
              <a:off x="1194" y="3265"/>
              <a:ext cx="878" cy="391"/>
            </a:xfrm>
            <a:prstGeom prst="rect">
              <a:avLst/>
            </a:prstGeom>
            <a:solidFill>
              <a:srgbClr val="F6F086"/>
            </a:solidFill>
            <a:ln w="19050">
              <a:solidFill>
                <a:srgbClr val="333399"/>
              </a:solidFill>
              <a:miter lim="800000"/>
              <a:headEnd/>
              <a:tailEnd/>
            </a:ln>
          </p:spPr>
          <p:txBody>
            <a:bodyPr/>
            <a:lstStyle/>
            <a:p>
              <a:endParaRPr lang="en-GB" sz="1200" dirty="0"/>
            </a:p>
          </p:txBody>
        </p:sp>
        <p:sp>
          <p:nvSpPr>
            <p:cNvPr id="149" name="Text Box 11">
              <a:extLst>
                <a:ext uri="{FF2B5EF4-FFF2-40B4-BE49-F238E27FC236}">
                  <a16:creationId xmlns:a16="http://schemas.microsoft.com/office/drawing/2014/main" id="{2C9C57F9-D11D-FD46-9570-5DC72BDAAF88}"/>
                </a:ext>
              </a:extLst>
            </p:cNvPr>
            <p:cNvSpPr txBox="1">
              <a:spLocks noChangeArrowheads="1"/>
            </p:cNvSpPr>
            <p:nvPr/>
          </p:nvSpPr>
          <p:spPr bwMode="auto">
            <a:xfrm>
              <a:off x="1572" y="3382"/>
              <a:ext cx="97"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905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P</a:t>
              </a:r>
            </a:p>
          </p:txBody>
        </p:sp>
      </p:grpSp>
      <p:grpSp>
        <p:nvGrpSpPr>
          <p:cNvPr id="150" name="Group 15">
            <a:extLst>
              <a:ext uri="{FF2B5EF4-FFF2-40B4-BE49-F238E27FC236}">
                <a16:creationId xmlns:a16="http://schemas.microsoft.com/office/drawing/2014/main" id="{EEC334A7-BFD3-D444-8196-82FD8F96F6DE}"/>
              </a:ext>
            </a:extLst>
          </p:cNvPr>
          <p:cNvGrpSpPr>
            <a:grpSpLocks/>
          </p:cNvGrpSpPr>
          <p:nvPr/>
        </p:nvGrpSpPr>
        <p:grpSpPr bwMode="auto">
          <a:xfrm>
            <a:off x="5516786" y="5699103"/>
            <a:ext cx="262666" cy="396497"/>
            <a:chOff x="624" y="3265"/>
            <a:chExt cx="254" cy="391"/>
          </a:xfrm>
        </p:grpSpPr>
        <p:sp>
          <p:nvSpPr>
            <p:cNvPr id="151" name="Rectangle 16">
              <a:extLst>
                <a:ext uri="{FF2B5EF4-FFF2-40B4-BE49-F238E27FC236}">
                  <a16:creationId xmlns:a16="http://schemas.microsoft.com/office/drawing/2014/main" id="{7673CC73-D756-C64E-9AC5-EAD6314EEDDB}"/>
                </a:ext>
              </a:extLst>
            </p:cNvPr>
            <p:cNvSpPr>
              <a:spLocks noChangeAspect="1" noChangeArrowheads="1"/>
            </p:cNvSpPr>
            <p:nvPr/>
          </p:nvSpPr>
          <p:spPr bwMode="auto">
            <a:xfrm>
              <a:off x="624" y="3265"/>
              <a:ext cx="254" cy="391"/>
            </a:xfrm>
            <a:prstGeom prst="rect">
              <a:avLst/>
            </a:prstGeom>
            <a:solidFill>
              <a:srgbClr val="A4CDDD"/>
            </a:solidFill>
            <a:ln w="19050">
              <a:solidFill>
                <a:srgbClr val="333399"/>
              </a:solidFill>
              <a:miter lim="800000"/>
              <a:headEnd/>
              <a:tailEnd/>
            </a:ln>
          </p:spPr>
          <p:txBody>
            <a:bodyPr/>
            <a:lstStyle/>
            <a:p>
              <a:endParaRPr lang="en-GB" sz="1200" dirty="0"/>
            </a:p>
          </p:txBody>
        </p:sp>
        <p:sp>
          <p:nvSpPr>
            <p:cNvPr id="152" name="Text Box 17">
              <a:extLst>
                <a:ext uri="{FF2B5EF4-FFF2-40B4-BE49-F238E27FC236}">
                  <a16:creationId xmlns:a16="http://schemas.microsoft.com/office/drawing/2014/main" id="{EDC154D0-FA0A-3046-B5E9-23060A9CA504}"/>
                </a:ext>
              </a:extLst>
            </p:cNvPr>
            <p:cNvSpPr txBox="1">
              <a:spLocks noChangeArrowheads="1"/>
            </p:cNvSpPr>
            <p:nvPr/>
          </p:nvSpPr>
          <p:spPr bwMode="auto">
            <a:xfrm>
              <a:off x="650" y="3348"/>
              <a:ext cx="158" cy="246"/>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C</a:t>
              </a:r>
            </a:p>
          </p:txBody>
        </p:sp>
      </p:grpSp>
      <p:sp>
        <p:nvSpPr>
          <p:cNvPr id="153" name="Freeform 152">
            <a:extLst>
              <a:ext uri="{FF2B5EF4-FFF2-40B4-BE49-F238E27FC236}">
                <a16:creationId xmlns:a16="http://schemas.microsoft.com/office/drawing/2014/main" id="{EC655D86-7219-7941-AC23-6A49F3B2F4DB}"/>
              </a:ext>
            </a:extLst>
          </p:cNvPr>
          <p:cNvSpPr>
            <a:spLocks noChangeAspect="1"/>
          </p:cNvSpPr>
          <p:nvPr/>
        </p:nvSpPr>
        <p:spPr bwMode="auto">
          <a:xfrm>
            <a:off x="7454356" y="5894679"/>
            <a:ext cx="1398374" cy="198756"/>
          </a:xfrm>
          <a:custGeom>
            <a:avLst/>
            <a:gdLst>
              <a:gd name="T0" fmla="*/ 1369 w 7084"/>
              <a:gd name="T1" fmla="*/ 0 h 1844"/>
              <a:gd name="T2" fmla="*/ 7084 w 7084"/>
              <a:gd name="T3" fmla="*/ 0 h 1844"/>
              <a:gd name="T4" fmla="*/ 7084 w 7084"/>
              <a:gd name="T5" fmla="*/ 1844 h 1844"/>
              <a:gd name="T6" fmla="*/ 1369 w 7084"/>
              <a:gd name="T7" fmla="*/ 1844 h 1844"/>
              <a:gd name="T8" fmla="*/ 0 w 7084"/>
              <a:gd name="T9" fmla="*/ 1844 h 1844"/>
              <a:gd name="T10" fmla="*/ 0 w 7084"/>
              <a:gd name="T11" fmla="*/ 0 h 1844"/>
              <a:gd name="T12" fmla="*/ 1369 w 7084"/>
              <a:gd name="T13" fmla="*/ 0 h 1844"/>
            </a:gdLst>
            <a:ahLst/>
            <a:cxnLst>
              <a:cxn ang="0">
                <a:pos x="T0" y="T1"/>
              </a:cxn>
              <a:cxn ang="0">
                <a:pos x="T2" y="T3"/>
              </a:cxn>
              <a:cxn ang="0">
                <a:pos x="T4" y="T5"/>
              </a:cxn>
              <a:cxn ang="0">
                <a:pos x="T6" y="T7"/>
              </a:cxn>
              <a:cxn ang="0">
                <a:pos x="T8" y="T9"/>
              </a:cxn>
              <a:cxn ang="0">
                <a:pos x="T10" y="T11"/>
              </a:cxn>
              <a:cxn ang="0">
                <a:pos x="T12" y="T13"/>
              </a:cxn>
            </a:cxnLst>
            <a:rect l="0" t="0" r="r" b="b"/>
            <a:pathLst>
              <a:path w="7084" h="1844">
                <a:moveTo>
                  <a:pt x="1369" y="0"/>
                </a:moveTo>
                <a:lnTo>
                  <a:pt x="7084" y="0"/>
                </a:lnTo>
                <a:lnTo>
                  <a:pt x="7084" y="1844"/>
                </a:lnTo>
                <a:lnTo>
                  <a:pt x="1369" y="1844"/>
                </a:lnTo>
                <a:lnTo>
                  <a:pt x="0" y="1844"/>
                </a:lnTo>
                <a:lnTo>
                  <a:pt x="0" y="0"/>
                </a:lnTo>
                <a:lnTo>
                  <a:pt x="1369" y="0"/>
                </a:lnTo>
                <a:close/>
              </a:path>
            </a:pathLst>
          </a:custGeom>
          <a:solidFill>
            <a:srgbClr val="F0B1AC"/>
          </a:solidFill>
          <a:ln w="19050" cmpd="sng">
            <a:solidFill>
              <a:srgbClr val="333399"/>
            </a:solidFill>
            <a:round/>
            <a:headEnd/>
            <a:tailEnd/>
          </a:ln>
        </p:spPr>
        <p:txBody>
          <a:bodyPr/>
          <a:lstStyle/>
          <a:p>
            <a:endParaRPr lang="en-GB" sz="1200" dirty="0"/>
          </a:p>
        </p:txBody>
      </p:sp>
      <p:sp>
        <p:nvSpPr>
          <p:cNvPr id="154" name="Text Box 20">
            <a:extLst>
              <a:ext uri="{FF2B5EF4-FFF2-40B4-BE49-F238E27FC236}">
                <a16:creationId xmlns:a16="http://schemas.microsoft.com/office/drawing/2014/main" id="{8CC8A60D-81DE-9841-9B94-D994D08494E3}"/>
              </a:ext>
            </a:extLst>
          </p:cNvPr>
          <p:cNvSpPr txBox="1">
            <a:spLocks noChangeArrowheads="1"/>
          </p:cNvSpPr>
          <p:nvPr/>
        </p:nvSpPr>
        <p:spPr bwMode="auto">
          <a:xfrm>
            <a:off x="8105248" y="5878887"/>
            <a:ext cx="153780"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S</a:t>
            </a:r>
          </a:p>
        </p:txBody>
      </p:sp>
      <p:sp>
        <p:nvSpPr>
          <p:cNvPr id="155" name="Rectangle 154">
            <a:extLst>
              <a:ext uri="{FF2B5EF4-FFF2-40B4-BE49-F238E27FC236}">
                <a16:creationId xmlns:a16="http://schemas.microsoft.com/office/drawing/2014/main" id="{6A66314C-5916-D845-BFEF-AEEBB2736A14}"/>
              </a:ext>
            </a:extLst>
          </p:cNvPr>
          <p:cNvSpPr>
            <a:spLocks noChangeAspect="1" noChangeArrowheads="1"/>
          </p:cNvSpPr>
          <p:nvPr/>
        </p:nvSpPr>
        <p:spPr bwMode="auto">
          <a:xfrm>
            <a:off x="5707907" y="5699102"/>
            <a:ext cx="358660" cy="396497"/>
          </a:xfrm>
          <a:prstGeom prst="rect">
            <a:avLst/>
          </a:prstGeom>
          <a:solidFill>
            <a:srgbClr val="AFD79F"/>
          </a:solidFill>
          <a:ln w="19050">
            <a:solidFill>
              <a:srgbClr val="333399"/>
            </a:solidFill>
            <a:miter lim="800000"/>
            <a:headEnd/>
            <a:tailEnd/>
          </a:ln>
        </p:spPr>
        <p:txBody>
          <a:bodyPr/>
          <a:lstStyle/>
          <a:p>
            <a:endParaRPr lang="en-GB" sz="1200" dirty="0"/>
          </a:p>
        </p:txBody>
      </p:sp>
      <p:sp>
        <p:nvSpPr>
          <p:cNvPr id="156" name="Text Box 14">
            <a:extLst>
              <a:ext uri="{FF2B5EF4-FFF2-40B4-BE49-F238E27FC236}">
                <a16:creationId xmlns:a16="http://schemas.microsoft.com/office/drawing/2014/main" id="{3CCEDC2F-9029-7F47-A60C-30BF62A2CC4E}"/>
              </a:ext>
            </a:extLst>
          </p:cNvPr>
          <p:cNvSpPr txBox="1">
            <a:spLocks noChangeArrowheads="1"/>
          </p:cNvSpPr>
          <p:nvPr/>
        </p:nvSpPr>
        <p:spPr bwMode="auto">
          <a:xfrm flipH="1">
            <a:off x="5629242" y="5781701"/>
            <a:ext cx="337128" cy="248998"/>
          </a:xfrm>
          <a:prstGeom prst="rect">
            <a:avLst/>
          </a:prstGeom>
          <a:noFill/>
          <a:ln>
            <a:noFill/>
          </a:ln>
          <a:effectLst/>
          <a:extLst>
            <a:ext uri="{909E8E84-426E-40DD-AFC4-6F175D3DCCD1}">
              <a14:hiddenFill xmlns:a14="http://schemas.microsoft.com/office/drawing/2010/main">
                <a:solidFill>
                  <a:srgbClr val="FFFF66"/>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6615" tIns="16615" rIns="16615" bIns="16615">
            <a:spAutoFit/>
          </a:bodyPr>
          <a:lstStyle>
            <a:lvl1pPr algn="l" defTabSz="873125" eaLnBrk="0" hangingPunct="0">
              <a:defRPr sz="2400">
                <a:solidFill>
                  <a:schemeClr val="tx1"/>
                </a:solidFill>
                <a:latin typeface="Arial" charset="0"/>
              </a:defRPr>
            </a:lvl1pPr>
            <a:lvl2pPr algn="l" defTabSz="873125" eaLnBrk="0" hangingPunct="0">
              <a:defRPr sz="2400">
                <a:solidFill>
                  <a:schemeClr val="tx1"/>
                </a:solidFill>
                <a:latin typeface="Arial" charset="0"/>
              </a:defRPr>
            </a:lvl2pPr>
            <a:lvl3pPr algn="l" defTabSz="873125" eaLnBrk="0" hangingPunct="0">
              <a:defRPr sz="2400">
                <a:solidFill>
                  <a:schemeClr val="tx1"/>
                </a:solidFill>
                <a:latin typeface="Arial" charset="0"/>
              </a:defRPr>
            </a:lvl3pPr>
            <a:lvl4pPr algn="l" defTabSz="873125" eaLnBrk="0" hangingPunct="0">
              <a:defRPr sz="2400">
                <a:solidFill>
                  <a:schemeClr val="tx1"/>
                </a:solidFill>
                <a:latin typeface="Arial" charset="0"/>
              </a:defRPr>
            </a:lvl4pPr>
            <a:lvl5pPr algn="l" defTabSz="873125" eaLnBrk="0" hangingPunct="0">
              <a:defRPr sz="2400">
                <a:solidFill>
                  <a:schemeClr val="tx1"/>
                </a:solidFill>
                <a:latin typeface="Arial" charset="0"/>
              </a:defRPr>
            </a:lvl5pPr>
            <a:lvl6pPr defTabSz="873125" eaLnBrk="0" fontAlgn="base" hangingPunct="0">
              <a:spcBef>
                <a:spcPct val="0"/>
              </a:spcBef>
              <a:spcAft>
                <a:spcPct val="0"/>
              </a:spcAft>
              <a:defRPr sz="2400">
                <a:solidFill>
                  <a:schemeClr val="tx1"/>
                </a:solidFill>
                <a:latin typeface="Arial" charset="0"/>
              </a:defRPr>
            </a:lvl6pPr>
            <a:lvl7pPr defTabSz="873125" eaLnBrk="0" fontAlgn="base" hangingPunct="0">
              <a:spcBef>
                <a:spcPct val="0"/>
              </a:spcBef>
              <a:spcAft>
                <a:spcPct val="0"/>
              </a:spcAft>
              <a:defRPr sz="2400">
                <a:solidFill>
                  <a:schemeClr val="tx1"/>
                </a:solidFill>
                <a:latin typeface="Arial" charset="0"/>
              </a:defRPr>
            </a:lvl7pPr>
            <a:lvl8pPr defTabSz="873125" eaLnBrk="0" fontAlgn="base" hangingPunct="0">
              <a:spcBef>
                <a:spcPct val="0"/>
              </a:spcBef>
              <a:spcAft>
                <a:spcPct val="0"/>
              </a:spcAft>
              <a:defRPr sz="2400">
                <a:solidFill>
                  <a:schemeClr val="tx1"/>
                </a:solidFill>
                <a:latin typeface="Arial" charset="0"/>
              </a:defRPr>
            </a:lvl8pPr>
            <a:lvl9pPr defTabSz="873125" eaLnBrk="0" fontAlgn="base" hangingPunct="0">
              <a:spcBef>
                <a:spcPct val="0"/>
              </a:spcBef>
              <a:spcAft>
                <a:spcPct val="0"/>
              </a:spcAft>
              <a:defRPr sz="2400">
                <a:solidFill>
                  <a:schemeClr val="tx1"/>
                </a:solidFill>
                <a:latin typeface="Arial" charset="0"/>
              </a:defRPr>
            </a:lvl9pPr>
          </a:lstStyle>
          <a:p>
            <a:pPr algn="r" eaLnBrk="1" hangingPunct="1"/>
            <a:r>
              <a:rPr lang="en-GB" sz="1400" b="1" dirty="0">
                <a:solidFill>
                  <a:srgbClr val="333399"/>
                </a:solidFill>
              </a:rPr>
              <a:t>D</a:t>
            </a:r>
          </a:p>
        </p:txBody>
      </p:sp>
      <p:sp>
        <p:nvSpPr>
          <p:cNvPr id="157" name="TextBox 156">
            <a:extLst>
              <a:ext uri="{FF2B5EF4-FFF2-40B4-BE49-F238E27FC236}">
                <a16:creationId xmlns:a16="http://schemas.microsoft.com/office/drawing/2014/main" id="{E489C9C4-9D87-3B4D-8220-F9004E69D189}"/>
              </a:ext>
            </a:extLst>
          </p:cNvPr>
          <p:cNvSpPr txBox="1"/>
          <p:nvPr/>
        </p:nvSpPr>
        <p:spPr>
          <a:xfrm>
            <a:off x="3482503" y="4381410"/>
            <a:ext cx="1071127" cy="523220"/>
          </a:xfrm>
          <a:prstGeom prst="rect">
            <a:avLst/>
          </a:prstGeom>
          <a:noFill/>
        </p:spPr>
        <p:txBody>
          <a:bodyPr wrap="none" rtlCol="0">
            <a:spAutoFit/>
          </a:bodyPr>
          <a:lstStyle/>
          <a:p>
            <a:r>
              <a:rPr lang="en-US" sz="1400" dirty="0"/>
              <a:t>Subsystem</a:t>
            </a:r>
          </a:p>
          <a:p>
            <a:r>
              <a:rPr lang="en-US" sz="1400" dirty="0"/>
              <a:t>Level</a:t>
            </a:r>
          </a:p>
        </p:txBody>
      </p:sp>
      <p:sp>
        <p:nvSpPr>
          <p:cNvPr id="158" name="TextBox 157">
            <a:extLst>
              <a:ext uri="{FF2B5EF4-FFF2-40B4-BE49-F238E27FC236}">
                <a16:creationId xmlns:a16="http://schemas.microsoft.com/office/drawing/2014/main" id="{E04E9EE8-7A7E-5648-A03C-1213145D6978}"/>
              </a:ext>
            </a:extLst>
          </p:cNvPr>
          <p:cNvSpPr txBox="1"/>
          <p:nvPr/>
        </p:nvSpPr>
        <p:spPr>
          <a:xfrm>
            <a:off x="1700022" y="4993352"/>
            <a:ext cx="2767308" cy="175432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dirty="0"/>
              <a:t>Systems Engineering and Programme (Lifecycle) Management have to work together to co-ordinate the engineering activity </a:t>
            </a:r>
          </a:p>
        </p:txBody>
      </p:sp>
    </p:spTree>
    <p:extLst>
      <p:ext uri="{BB962C8B-B14F-4D97-AF65-F5344CB8AC3E}">
        <p14:creationId xmlns:p14="http://schemas.microsoft.com/office/powerpoint/2010/main" val="3745019544"/>
      </p:ext>
    </p:extLst>
  </p:cSld>
  <p:clrMapOvr>
    <a:masterClrMapping/>
  </p:clrMapOvr>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504105" y="157107"/>
            <a:ext cx="10058400" cy="706041"/>
          </a:xfrm>
        </p:spPr>
        <p:txBody>
          <a:bodyPr>
            <a:normAutofit fontScale="90000"/>
          </a:bodyPr>
          <a:lstStyle/>
          <a:p>
            <a:r>
              <a:rPr lang="en-GB" dirty="0"/>
              <a:t>More Than a Process</a:t>
            </a:r>
          </a:p>
        </p:txBody>
      </p:sp>
      <p:pic>
        <p:nvPicPr>
          <p:cNvPr id="24579" name="Picture 2" descr="design_toolbox.gif"/>
          <p:cNvPicPr>
            <a:picLocks noChangeAspect="1"/>
          </p:cNvPicPr>
          <p:nvPr/>
        </p:nvPicPr>
        <p:blipFill>
          <a:blip r:embed="rId2"/>
          <a:srcRect/>
          <a:stretch>
            <a:fillRect/>
          </a:stretch>
        </p:blipFill>
        <p:spPr bwMode="auto">
          <a:xfrm>
            <a:off x="3493477" y="3960972"/>
            <a:ext cx="1291004" cy="1339362"/>
          </a:xfrm>
          <a:prstGeom prst="rect">
            <a:avLst/>
          </a:prstGeom>
          <a:noFill/>
          <a:ln w="9525">
            <a:noFill/>
            <a:miter lim="800000"/>
            <a:headEnd/>
            <a:tailEnd/>
          </a:ln>
        </p:spPr>
      </p:pic>
      <p:pic>
        <p:nvPicPr>
          <p:cNvPr id="24580" name="Picture 3" descr="Training.jpg"/>
          <p:cNvPicPr>
            <a:picLocks noChangeAspect="1"/>
          </p:cNvPicPr>
          <p:nvPr/>
        </p:nvPicPr>
        <p:blipFill>
          <a:blip r:embed="rId3"/>
          <a:srcRect/>
          <a:stretch>
            <a:fillRect/>
          </a:stretch>
        </p:blipFill>
        <p:spPr bwMode="auto">
          <a:xfrm>
            <a:off x="6545890" y="4085521"/>
            <a:ext cx="1730619" cy="1153258"/>
          </a:xfrm>
          <a:prstGeom prst="rect">
            <a:avLst/>
          </a:prstGeom>
          <a:noFill/>
          <a:ln w="9525">
            <a:noFill/>
            <a:miter lim="800000"/>
            <a:headEnd/>
            <a:tailEnd/>
          </a:ln>
        </p:spPr>
      </p:pic>
      <p:sp>
        <p:nvSpPr>
          <p:cNvPr id="5" name="Oval 4"/>
          <p:cNvSpPr/>
          <p:nvPr/>
        </p:nvSpPr>
        <p:spPr>
          <a:xfrm>
            <a:off x="2233975" y="2701506"/>
            <a:ext cx="3672254" cy="3193073"/>
          </a:xfrm>
          <a:prstGeom prst="ellipse">
            <a:avLst/>
          </a:prstGeom>
          <a:no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endParaRPr lang="en-GB" sz="1662" dirty="0"/>
          </a:p>
        </p:txBody>
      </p:sp>
      <p:sp>
        <p:nvSpPr>
          <p:cNvPr id="6" name="Oval 5"/>
          <p:cNvSpPr/>
          <p:nvPr/>
        </p:nvSpPr>
        <p:spPr>
          <a:xfrm>
            <a:off x="4070102" y="720601"/>
            <a:ext cx="3672254" cy="3194538"/>
          </a:xfrm>
          <a:prstGeom prst="ellipse">
            <a:avLst/>
          </a:prstGeom>
          <a:no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endParaRPr lang="en-GB" sz="1662" dirty="0"/>
          </a:p>
        </p:txBody>
      </p:sp>
      <p:sp>
        <p:nvSpPr>
          <p:cNvPr id="7" name="Oval 6"/>
          <p:cNvSpPr/>
          <p:nvPr/>
        </p:nvSpPr>
        <p:spPr>
          <a:xfrm>
            <a:off x="5533305" y="2866321"/>
            <a:ext cx="3672254" cy="3193074"/>
          </a:xfrm>
          <a:prstGeom prst="ellipse">
            <a:avLst/>
          </a:prstGeom>
          <a:no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endParaRPr lang="en-GB" sz="1662" dirty="0"/>
          </a:p>
        </p:txBody>
      </p:sp>
      <p:sp>
        <p:nvSpPr>
          <p:cNvPr id="24584" name="TextBox 12"/>
          <p:cNvSpPr txBox="1">
            <a:spLocks noChangeArrowheads="1"/>
          </p:cNvSpPr>
          <p:nvPr/>
        </p:nvSpPr>
        <p:spPr bwMode="auto">
          <a:xfrm>
            <a:off x="5294441" y="1107837"/>
            <a:ext cx="1172029" cy="340850"/>
          </a:xfrm>
          <a:prstGeom prst="rect">
            <a:avLst/>
          </a:prstGeom>
          <a:noFill/>
          <a:ln w="9525">
            <a:noFill/>
            <a:miter lim="800000"/>
            <a:headEnd/>
            <a:tailEnd/>
          </a:ln>
        </p:spPr>
        <p:txBody>
          <a:bodyPr wrap="none" lIns="84253" tIns="42126" rIns="84253" bIns="42126">
            <a:spAutoFit/>
          </a:bodyPr>
          <a:lstStyle/>
          <a:p>
            <a:r>
              <a:rPr lang="en-GB" sz="1662" b="1" dirty="0"/>
              <a:t>PROCESS</a:t>
            </a:r>
          </a:p>
        </p:txBody>
      </p:sp>
      <p:sp>
        <p:nvSpPr>
          <p:cNvPr id="24585" name="TextBox 13"/>
          <p:cNvSpPr txBox="1">
            <a:spLocks noChangeArrowheads="1"/>
          </p:cNvSpPr>
          <p:nvPr/>
        </p:nvSpPr>
        <p:spPr bwMode="auto">
          <a:xfrm>
            <a:off x="6884383" y="5553814"/>
            <a:ext cx="997301" cy="340850"/>
          </a:xfrm>
          <a:prstGeom prst="rect">
            <a:avLst/>
          </a:prstGeom>
          <a:noFill/>
          <a:ln w="9525">
            <a:noFill/>
            <a:miter lim="800000"/>
            <a:headEnd/>
            <a:tailEnd/>
          </a:ln>
        </p:spPr>
        <p:txBody>
          <a:bodyPr wrap="none" lIns="84253" tIns="42126" rIns="84253" bIns="42126">
            <a:spAutoFit/>
          </a:bodyPr>
          <a:lstStyle/>
          <a:p>
            <a:r>
              <a:rPr lang="en-GB" sz="1662" b="1" dirty="0"/>
              <a:t>PEOPLE</a:t>
            </a:r>
          </a:p>
        </p:txBody>
      </p:sp>
      <p:sp>
        <p:nvSpPr>
          <p:cNvPr id="24586" name="TextBox 14"/>
          <p:cNvSpPr txBox="1">
            <a:spLocks noChangeArrowheads="1"/>
          </p:cNvSpPr>
          <p:nvPr/>
        </p:nvSpPr>
        <p:spPr bwMode="auto">
          <a:xfrm>
            <a:off x="3689841" y="5524506"/>
            <a:ext cx="883488" cy="340850"/>
          </a:xfrm>
          <a:prstGeom prst="rect">
            <a:avLst/>
          </a:prstGeom>
          <a:noFill/>
          <a:ln w="9525">
            <a:noFill/>
            <a:miter lim="800000"/>
            <a:headEnd/>
            <a:tailEnd/>
          </a:ln>
        </p:spPr>
        <p:txBody>
          <a:bodyPr wrap="none" lIns="84253" tIns="42126" rIns="84253" bIns="42126">
            <a:spAutoFit/>
          </a:bodyPr>
          <a:lstStyle/>
          <a:p>
            <a:r>
              <a:rPr lang="en-GB" sz="1662" b="1" dirty="0"/>
              <a:t>TOOLS</a:t>
            </a:r>
          </a:p>
        </p:txBody>
      </p:sp>
      <p:pic>
        <p:nvPicPr>
          <p:cNvPr id="2" name="Picture 1">
            <a:extLst>
              <a:ext uri="{FF2B5EF4-FFF2-40B4-BE49-F238E27FC236}">
                <a16:creationId xmlns:a16="http://schemas.microsoft.com/office/drawing/2014/main" id="{F9E2A4BD-78BF-FC46-B0DD-82923F7E8C3A}"/>
              </a:ext>
            </a:extLst>
          </p:cNvPr>
          <p:cNvPicPr>
            <a:picLocks noChangeAspect="1"/>
          </p:cNvPicPr>
          <p:nvPr/>
        </p:nvPicPr>
        <p:blipFill>
          <a:blip r:embed="rId4"/>
          <a:stretch>
            <a:fillRect/>
          </a:stretch>
        </p:blipFill>
        <p:spPr>
          <a:xfrm>
            <a:off x="4927309" y="1457393"/>
            <a:ext cx="1906291" cy="1326116"/>
          </a:xfrm>
          <a:prstGeom prst="rect">
            <a:avLst/>
          </a:prstGeom>
        </p:spPr>
      </p:pic>
    </p:spTree>
    <p:extLst>
      <p:ext uri="{BB962C8B-B14F-4D97-AF65-F5344CB8AC3E}">
        <p14:creationId xmlns:p14="http://schemas.microsoft.com/office/powerpoint/2010/main" val="3386161176"/>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26627" name="Rectangle 4"/>
          <p:cNvSpPr>
            <a:spLocks noGrp="1" noChangeArrowheads="1"/>
          </p:cNvSpPr>
          <p:nvPr>
            <p:ph sz="quarter" idx="16"/>
          </p:nvPr>
        </p:nvSpPr>
        <p:spPr>
          <a:xfrm>
            <a:off x="6467208" y="1145236"/>
            <a:ext cx="3760787" cy="4475071"/>
          </a:xfrm>
        </p:spPr>
        <p:txBody>
          <a:bodyPr>
            <a:normAutofit/>
          </a:bodyPr>
          <a:lstStyle/>
          <a:p>
            <a:pPr defTabSz="702137"/>
            <a:r>
              <a:rPr lang="en-GB" sz="2000" dirty="0">
                <a:latin typeface="Arial" charset="0"/>
              </a:rPr>
              <a:t>Capital Cities</a:t>
            </a:r>
          </a:p>
          <a:p>
            <a:pPr defTabSz="702137"/>
            <a:endParaRPr lang="en-GB" sz="2000" dirty="0">
              <a:latin typeface="Arial" charset="0"/>
            </a:endParaRPr>
          </a:p>
          <a:p>
            <a:pPr lvl="1" defTabSz="702137"/>
            <a:r>
              <a:rPr lang="en-GB" sz="1800" dirty="0">
                <a:latin typeface="Arial" charset="0"/>
              </a:rPr>
              <a:t>Part 1: individually, list as many Capital Cities of the world as you can in two minutes</a:t>
            </a:r>
          </a:p>
          <a:p>
            <a:pPr lvl="1" defTabSz="702137">
              <a:buNone/>
            </a:pPr>
            <a:endParaRPr lang="en-GB" sz="1800" dirty="0">
              <a:latin typeface="Arial" charset="0"/>
            </a:endParaRPr>
          </a:p>
          <a:p>
            <a:pPr lvl="1" defTabSz="702137"/>
            <a:r>
              <a:rPr lang="en-GB" sz="1800" dirty="0">
                <a:latin typeface="Arial" charset="0"/>
              </a:rPr>
              <a:t>Part 2: in small teams, use your individual lists to create a team list – time five minutes</a:t>
            </a:r>
          </a:p>
          <a:p>
            <a:pPr defTabSz="702137"/>
            <a:endParaRPr lang="en-GB" sz="2000" dirty="0">
              <a:latin typeface="Arial" charset="0"/>
            </a:endParaRPr>
          </a:p>
          <a:p>
            <a:pPr defTabSz="702137"/>
            <a:endParaRPr lang="en-GB" sz="2000" dirty="0">
              <a:latin typeface="Arial" charset="0"/>
            </a:endParaRPr>
          </a:p>
          <a:p>
            <a:pPr defTabSz="702137"/>
            <a:endParaRPr lang="en-GB" sz="2000" dirty="0">
              <a:latin typeface="Arial" charset="0"/>
            </a:endParaRPr>
          </a:p>
        </p:txBody>
      </p:sp>
      <p:sp>
        <p:nvSpPr>
          <p:cNvPr id="26626" name="Rectangle 3"/>
          <p:cNvSpPr>
            <a:spLocks noGrp="1" noChangeArrowheads="1"/>
          </p:cNvSpPr>
          <p:nvPr>
            <p:ph type="title"/>
          </p:nvPr>
        </p:nvSpPr>
        <p:spPr/>
        <p:txBody>
          <a:bodyPr/>
          <a:lstStyle/>
          <a:p>
            <a:pPr defTabSz="702137"/>
            <a:r>
              <a:rPr lang="en-GB">
                <a:latin typeface="Arial" charset="0"/>
              </a:rPr>
              <a:t>Exercise: People</a:t>
            </a:r>
          </a:p>
        </p:txBody>
      </p:sp>
      <p:pic>
        <p:nvPicPr>
          <p:cNvPr id="6" name="Picture 5" descr="Houses of parl.jpg"/>
          <p:cNvPicPr>
            <a:picLocks noChangeAspect="1"/>
          </p:cNvPicPr>
          <p:nvPr/>
        </p:nvPicPr>
        <p:blipFill>
          <a:blip r:embed="rId3"/>
          <a:stretch>
            <a:fillRect/>
          </a:stretch>
        </p:blipFill>
        <p:spPr>
          <a:xfrm>
            <a:off x="2361447" y="1071244"/>
            <a:ext cx="2207846" cy="1648525"/>
          </a:xfrm>
          <a:prstGeom prst="rect">
            <a:avLst/>
          </a:prstGeom>
          <a:ln>
            <a:noFill/>
          </a:ln>
          <a:effectLst>
            <a:outerShdw blurRad="292100" dist="139700" dir="2700000" algn="tl" rotWithShape="0">
              <a:srgbClr val="333333">
                <a:alpha val="65000"/>
              </a:srgbClr>
            </a:outerShdw>
          </a:effectLst>
        </p:spPr>
      </p:pic>
      <p:pic>
        <p:nvPicPr>
          <p:cNvPr id="2" name="Picture 1" descr="Syd.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47587" y="4520713"/>
            <a:ext cx="3235569" cy="2133600"/>
          </a:xfrm>
          <a:prstGeom prst="rect">
            <a:avLst/>
          </a:prstGeom>
        </p:spPr>
      </p:pic>
      <p:pic>
        <p:nvPicPr>
          <p:cNvPr id="4" name="Picture 3" descr="Paris.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07292" y="2047291"/>
            <a:ext cx="1780605" cy="2594322"/>
          </a:xfrm>
          <a:prstGeom prst="rect">
            <a:avLst/>
          </a:prstGeom>
        </p:spPr>
      </p:pic>
      <p:pic>
        <p:nvPicPr>
          <p:cNvPr id="5" name="Picture 4" descr="Berlin.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207291" y="4468380"/>
            <a:ext cx="3118338" cy="2227385"/>
          </a:xfrm>
          <a:prstGeom prst="rect">
            <a:avLst/>
          </a:prstGeom>
        </p:spPr>
      </p:pic>
      <p:pic>
        <p:nvPicPr>
          <p:cNvPr id="9" name="Picture 8">
            <a:extLst>
              <a:ext uri="{FF2B5EF4-FFF2-40B4-BE49-F238E27FC236}">
                <a16:creationId xmlns:a16="http://schemas.microsoft.com/office/drawing/2014/main" id="{7243E8B2-43AB-C343-A0A1-453328B8372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006504" y="2801926"/>
            <a:ext cx="2446433" cy="1625003"/>
          </a:xfrm>
          <a:prstGeom prst="rect">
            <a:avLst/>
          </a:prstGeom>
        </p:spPr>
      </p:pic>
      <p:sp>
        <p:nvSpPr>
          <p:cNvPr id="10" name="Rectangle 4">
            <a:extLst>
              <a:ext uri="{FF2B5EF4-FFF2-40B4-BE49-F238E27FC236}">
                <a16:creationId xmlns:a16="http://schemas.microsoft.com/office/drawing/2014/main" id="{E3FC49D5-5E56-4A0C-98C0-A4ECA6DDBF06}"/>
              </a:ext>
            </a:extLst>
          </p:cNvPr>
          <p:cNvSpPr txBox="1">
            <a:spLocks noChangeArrowheads="1"/>
          </p:cNvSpPr>
          <p:nvPr/>
        </p:nvSpPr>
        <p:spPr>
          <a:xfrm>
            <a:off x="6467208" y="1071244"/>
            <a:ext cx="3760787" cy="3181267"/>
          </a:xfrm>
          <a:prstGeom prst="rect">
            <a:avLst/>
          </a:prstGeom>
          <a:solidFill>
            <a:schemeClr val="bg1"/>
          </a:solidFill>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defTabSz="702137"/>
            <a:r>
              <a:rPr lang="en-GB" dirty="0">
                <a:latin typeface="Arial" charset="0"/>
              </a:rPr>
              <a:t>Car manufacturers</a:t>
            </a:r>
          </a:p>
          <a:p>
            <a:pPr defTabSz="702137"/>
            <a:endParaRPr lang="en-GB" dirty="0">
              <a:latin typeface="Arial" charset="0"/>
            </a:endParaRPr>
          </a:p>
          <a:p>
            <a:pPr lvl="1" defTabSz="702137"/>
            <a:r>
              <a:rPr lang="en-GB" dirty="0">
                <a:latin typeface="Arial" charset="0"/>
              </a:rPr>
              <a:t>Part 1: individually, list as many car manufacturers, past and present, as you can in two minutes</a:t>
            </a:r>
          </a:p>
          <a:p>
            <a:pPr lvl="1" defTabSz="702137">
              <a:buFont typeface="Calibri" pitchFamily="34" charset="0"/>
              <a:buNone/>
            </a:pPr>
            <a:endParaRPr lang="en-GB" dirty="0">
              <a:latin typeface="Arial" charset="0"/>
            </a:endParaRPr>
          </a:p>
          <a:p>
            <a:pPr lvl="1" defTabSz="702137"/>
            <a:r>
              <a:rPr lang="en-GB" dirty="0">
                <a:latin typeface="Arial" charset="0"/>
              </a:rPr>
              <a:t>Part 2: in small teams, use your individual lists to create a team list – time five minutes</a:t>
            </a:r>
          </a:p>
          <a:p>
            <a:pPr defTabSz="702137"/>
            <a:endParaRPr lang="en-GB" dirty="0">
              <a:latin typeface="Arial" charset="0"/>
            </a:endParaRPr>
          </a:p>
          <a:p>
            <a:pPr defTabSz="702137"/>
            <a:endParaRPr lang="en-GB" dirty="0">
              <a:latin typeface="Arial" charset="0"/>
            </a:endParaRPr>
          </a:p>
          <a:p>
            <a:pPr defTabSz="702137"/>
            <a:endParaRPr lang="en-GB" dirty="0">
              <a:latin typeface="Arial" charset="0"/>
            </a:endParaRPr>
          </a:p>
        </p:txBody>
      </p:sp>
    </p:spTree>
    <p:extLst>
      <p:ext uri="{BB962C8B-B14F-4D97-AF65-F5344CB8AC3E}">
        <p14:creationId xmlns:p14="http://schemas.microsoft.com/office/powerpoint/2010/main" val="1298479498"/>
      </p:ext>
    </p:extLst>
  </p:cSld>
  <p:clrMapOvr>
    <a:masterClrMapping/>
  </p:clrMapOvr>
  <p:transition>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3426" name="Oval 2"/>
          <p:cNvSpPr>
            <a:spLocks noChangeArrowheads="1"/>
          </p:cNvSpPr>
          <p:nvPr/>
        </p:nvSpPr>
        <p:spPr bwMode="auto">
          <a:xfrm>
            <a:off x="4759569" y="2549769"/>
            <a:ext cx="1828800" cy="1547446"/>
          </a:xfrm>
          <a:prstGeom prst="ellipse">
            <a:avLst/>
          </a:prstGeom>
          <a:solidFill>
            <a:schemeClr val="accent6">
              <a:lumMod val="40000"/>
              <a:lumOff val="60000"/>
            </a:schemeClr>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27" name="Oval 3"/>
          <p:cNvSpPr>
            <a:spLocks noChangeArrowheads="1"/>
          </p:cNvSpPr>
          <p:nvPr/>
        </p:nvSpPr>
        <p:spPr bwMode="auto">
          <a:xfrm>
            <a:off x="6096001" y="3393832"/>
            <a:ext cx="211015" cy="211015"/>
          </a:xfrm>
          <a:prstGeom prst="ellipse">
            <a:avLst/>
          </a:prstGeom>
          <a:solidFill>
            <a:srgbClr val="9EB9FE"/>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28" name="Oval 4"/>
          <p:cNvSpPr>
            <a:spLocks noChangeArrowheads="1"/>
          </p:cNvSpPr>
          <p:nvPr/>
        </p:nvSpPr>
        <p:spPr bwMode="auto">
          <a:xfrm>
            <a:off x="5533293" y="3253155"/>
            <a:ext cx="422031" cy="422031"/>
          </a:xfrm>
          <a:prstGeom prst="ellipse">
            <a:avLst/>
          </a:prstGeom>
          <a:solidFill>
            <a:srgbClr val="FFFFFF"/>
          </a:solidFill>
          <a:ln w="12700">
            <a:solidFill>
              <a:schemeClr val="tx1"/>
            </a:solidFill>
            <a:round/>
            <a:headEnd/>
            <a:tailEnd/>
          </a:ln>
          <a:effectLst/>
        </p:spPr>
        <p:txBody>
          <a:bodyPr wrap="none" anchor="ctr"/>
          <a:lstStyle/>
          <a:p>
            <a:endParaRPr lang="en-US" sz="1662"/>
          </a:p>
        </p:txBody>
      </p:sp>
      <p:sp>
        <p:nvSpPr>
          <p:cNvPr id="103429" name="Oval 5"/>
          <p:cNvSpPr>
            <a:spLocks noChangeArrowheads="1"/>
          </p:cNvSpPr>
          <p:nvPr/>
        </p:nvSpPr>
        <p:spPr bwMode="auto">
          <a:xfrm>
            <a:off x="5181601" y="2901461"/>
            <a:ext cx="422031" cy="281354"/>
          </a:xfrm>
          <a:prstGeom prst="ellipse">
            <a:avLst/>
          </a:prstGeom>
          <a:solidFill>
            <a:schemeClr val="bg1"/>
          </a:solidFill>
          <a:ln w="12700">
            <a:solidFill>
              <a:schemeClr val="tx1"/>
            </a:solidFill>
            <a:round/>
            <a:headEnd/>
            <a:tailEnd/>
          </a:ln>
          <a:effectLst/>
        </p:spPr>
        <p:txBody>
          <a:bodyPr wrap="none" anchor="ctr"/>
          <a:lstStyle/>
          <a:p>
            <a:endParaRPr lang="en-US" sz="1662"/>
          </a:p>
        </p:txBody>
      </p:sp>
      <p:sp>
        <p:nvSpPr>
          <p:cNvPr id="103430" name="Text Box 6"/>
          <p:cNvSpPr txBox="1">
            <a:spLocks noChangeArrowheads="1"/>
          </p:cNvSpPr>
          <p:nvPr/>
        </p:nvSpPr>
        <p:spPr bwMode="auto">
          <a:xfrm>
            <a:off x="2494655" y="1719297"/>
            <a:ext cx="1745991" cy="60388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ctr" eaLnBrk="0" hangingPunct="0"/>
            <a:r>
              <a:rPr lang="en-GB" sz="1662" b="1" dirty="0">
                <a:solidFill>
                  <a:srgbClr val="000000"/>
                </a:solidFill>
              </a:rPr>
              <a:t>Extent of</a:t>
            </a:r>
          </a:p>
          <a:p>
            <a:pPr algn="ctr" eaLnBrk="0" hangingPunct="0"/>
            <a:r>
              <a:rPr lang="en-GB" sz="1662" b="1" dirty="0">
                <a:solidFill>
                  <a:srgbClr val="000000"/>
                </a:solidFill>
              </a:rPr>
              <a:t>my knowledge</a:t>
            </a:r>
            <a:endParaRPr lang="en-GB" sz="1292" b="1" dirty="0">
              <a:solidFill>
                <a:srgbClr val="000000"/>
              </a:solidFill>
            </a:endParaRPr>
          </a:p>
        </p:txBody>
      </p:sp>
      <p:sp>
        <p:nvSpPr>
          <p:cNvPr id="103431" name="Text Box 7"/>
          <p:cNvSpPr txBox="1">
            <a:spLocks noChangeArrowheads="1"/>
          </p:cNvSpPr>
          <p:nvPr/>
        </p:nvSpPr>
        <p:spPr bwMode="auto">
          <a:xfrm>
            <a:off x="2135068" y="3135926"/>
            <a:ext cx="2088173" cy="60388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r" eaLnBrk="0" hangingPunct="0"/>
            <a:r>
              <a:rPr lang="en-GB" sz="1662" b="1" dirty="0">
                <a:solidFill>
                  <a:srgbClr val="000000"/>
                </a:solidFill>
              </a:rPr>
              <a:t>Gaps in my knowledge</a:t>
            </a:r>
            <a:endParaRPr lang="en-GB" sz="1292" dirty="0">
              <a:solidFill>
                <a:srgbClr val="000000"/>
              </a:solidFill>
            </a:endParaRPr>
          </a:p>
        </p:txBody>
      </p:sp>
      <p:sp>
        <p:nvSpPr>
          <p:cNvPr id="103432" name="Line 8"/>
          <p:cNvSpPr>
            <a:spLocks noChangeShapeType="1"/>
          </p:cNvSpPr>
          <p:nvPr/>
        </p:nvSpPr>
        <p:spPr bwMode="auto">
          <a:xfrm>
            <a:off x="4267200" y="2409093"/>
            <a:ext cx="633046" cy="422031"/>
          </a:xfrm>
          <a:prstGeom prst="line">
            <a:avLst/>
          </a:prstGeom>
          <a:noFill/>
          <a:ln w="381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33" name="Line 9"/>
          <p:cNvSpPr>
            <a:spLocks noChangeShapeType="1"/>
          </p:cNvSpPr>
          <p:nvPr/>
        </p:nvSpPr>
        <p:spPr bwMode="auto">
          <a:xfrm flipV="1">
            <a:off x="4267201" y="3042138"/>
            <a:ext cx="1125415" cy="281354"/>
          </a:xfrm>
          <a:prstGeom prst="line">
            <a:avLst/>
          </a:prstGeom>
          <a:noFill/>
          <a:ln w="381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103434" name="Rectangle 10"/>
          <p:cNvSpPr>
            <a:spLocks noGrp="1" noChangeArrowheads="1"/>
          </p:cNvSpPr>
          <p:nvPr>
            <p:ph type="title"/>
          </p:nvPr>
        </p:nvSpPr>
        <p:spPr/>
        <p:txBody>
          <a:bodyPr/>
          <a:lstStyle/>
          <a:p>
            <a:r>
              <a:rPr lang="en-GB" dirty="0"/>
              <a:t>Sharing Knowledge</a:t>
            </a:r>
          </a:p>
        </p:txBody>
      </p:sp>
      <p:sp>
        <p:nvSpPr>
          <p:cNvPr id="103441" name="Text Box 17"/>
          <p:cNvSpPr txBox="1">
            <a:spLocks noChangeArrowheads="1"/>
          </p:cNvSpPr>
          <p:nvPr/>
        </p:nvSpPr>
        <p:spPr bwMode="auto">
          <a:xfrm>
            <a:off x="2486527" y="5809889"/>
            <a:ext cx="7218947" cy="461665"/>
          </a:xfrm>
          <a:prstGeom prst="rect">
            <a:avLst/>
          </a:prstGeom>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wrap="square">
            <a:spAutoFit/>
          </a:bodyPr>
          <a:lstStyle/>
          <a:p>
            <a:pPr algn="ctr" eaLnBrk="0" hangingPunct="0"/>
            <a:r>
              <a:rPr lang="en-GB" sz="2400" b="1" dirty="0">
                <a:solidFill>
                  <a:schemeClr val="bg1"/>
                </a:solidFill>
              </a:rPr>
              <a:t>Team knowledge is greater and fills the gaps</a:t>
            </a:r>
          </a:p>
        </p:txBody>
      </p:sp>
      <p:sp>
        <p:nvSpPr>
          <p:cNvPr id="3" name="TextBox 2">
            <a:extLst>
              <a:ext uri="{FF2B5EF4-FFF2-40B4-BE49-F238E27FC236}">
                <a16:creationId xmlns:a16="http://schemas.microsoft.com/office/drawing/2014/main" id="{8498DB28-7B04-2D46-B456-DC7E6C402B6A}"/>
              </a:ext>
            </a:extLst>
          </p:cNvPr>
          <p:cNvSpPr txBox="1"/>
          <p:nvPr/>
        </p:nvSpPr>
        <p:spPr>
          <a:xfrm>
            <a:off x="6552302" y="1350514"/>
            <a:ext cx="1356462" cy="603883"/>
          </a:xfrm>
          <a:prstGeom prst="rect">
            <a:avLst/>
          </a:prstGeom>
          <a:noFill/>
        </p:spPr>
        <p:txBody>
          <a:bodyPr wrap="none" rtlCol="0">
            <a:spAutoFit/>
          </a:bodyPr>
          <a:lstStyle/>
          <a:p>
            <a:pPr algn="ctr"/>
            <a:r>
              <a:rPr lang="en-US" sz="1662" b="1" dirty="0"/>
              <a:t>Uncertain</a:t>
            </a:r>
          </a:p>
          <a:p>
            <a:pPr algn="ctr"/>
            <a:r>
              <a:rPr lang="en-US" sz="1662" b="1" dirty="0"/>
              <a:t>knowledge</a:t>
            </a:r>
          </a:p>
        </p:txBody>
      </p:sp>
      <p:sp>
        <p:nvSpPr>
          <p:cNvPr id="35" name="Line 8">
            <a:extLst>
              <a:ext uri="{FF2B5EF4-FFF2-40B4-BE49-F238E27FC236}">
                <a16:creationId xmlns:a16="http://schemas.microsoft.com/office/drawing/2014/main" id="{379F0586-834F-A546-9FCC-66E508B0BB72}"/>
              </a:ext>
            </a:extLst>
          </p:cNvPr>
          <p:cNvSpPr>
            <a:spLocks noChangeShapeType="1"/>
          </p:cNvSpPr>
          <p:nvPr/>
        </p:nvSpPr>
        <p:spPr bwMode="auto">
          <a:xfrm flipH="1">
            <a:off x="6324772" y="1954397"/>
            <a:ext cx="594638" cy="1439435"/>
          </a:xfrm>
          <a:prstGeom prst="line">
            <a:avLst/>
          </a:prstGeom>
          <a:noFill/>
          <a:ln w="3810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nvGrpSpPr>
          <p:cNvPr id="47" name="Group 11">
            <a:extLst>
              <a:ext uri="{FF2B5EF4-FFF2-40B4-BE49-F238E27FC236}">
                <a16:creationId xmlns:a16="http://schemas.microsoft.com/office/drawing/2014/main" id="{FA94A137-1372-C242-8C48-BA1FEFAA233F}"/>
              </a:ext>
            </a:extLst>
          </p:cNvPr>
          <p:cNvGrpSpPr>
            <a:grpSpLocks/>
          </p:cNvGrpSpPr>
          <p:nvPr/>
        </p:nvGrpSpPr>
        <p:grpSpPr bwMode="auto">
          <a:xfrm>
            <a:off x="5608899" y="2437770"/>
            <a:ext cx="2391508" cy="1899138"/>
            <a:chOff x="3840" y="1536"/>
            <a:chExt cx="1632" cy="1296"/>
          </a:xfrm>
        </p:grpSpPr>
        <p:sp>
          <p:nvSpPr>
            <p:cNvPr id="48" name="Oval 12">
              <a:extLst>
                <a:ext uri="{FF2B5EF4-FFF2-40B4-BE49-F238E27FC236}">
                  <a16:creationId xmlns:a16="http://schemas.microsoft.com/office/drawing/2014/main" id="{D343DCE4-DB9A-5543-A355-309773FBCC7B}"/>
                </a:ext>
              </a:extLst>
            </p:cNvPr>
            <p:cNvSpPr>
              <a:spLocks noChangeArrowheads="1"/>
            </p:cNvSpPr>
            <p:nvPr/>
          </p:nvSpPr>
          <p:spPr bwMode="auto">
            <a:xfrm>
              <a:off x="3840" y="1536"/>
              <a:ext cx="1632" cy="1296"/>
            </a:xfrm>
            <a:prstGeom prst="ellipse">
              <a:avLst/>
            </a:prstGeom>
            <a:solidFill>
              <a:srgbClr val="E71909"/>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49" name="Oval 13">
              <a:extLst>
                <a:ext uri="{FF2B5EF4-FFF2-40B4-BE49-F238E27FC236}">
                  <a16:creationId xmlns:a16="http://schemas.microsoft.com/office/drawing/2014/main" id="{52EDE3A8-DE2D-8F41-93BD-28930E4D72B7}"/>
                </a:ext>
              </a:extLst>
            </p:cNvPr>
            <p:cNvSpPr>
              <a:spLocks noChangeArrowheads="1"/>
            </p:cNvSpPr>
            <p:nvPr/>
          </p:nvSpPr>
          <p:spPr bwMode="auto">
            <a:xfrm>
              <a:off x="4944" y="1920"/>
              <a:ext cx="384" cy="432"/>
            </a:xfrm>
            <a:prstGeom prst="ellipse">
              <a:avLst/>
            </a:prstGeom>
            <a:solidFill>
              <a:srgbClr val="FFFFFF"/>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50" name="Group 14">
            <a:extLst>
              <a:ext uri="{FF2B5EF4-FFF2-40B4-BE49-F238E27FC236}">
                <a16:creationId xmlns:a16="http://schemas.microsoft.com/office/drawing/2014/main" id="{10A2F929-9F4B-154F-A5AF-EC1E1A084885}"/>
              </a:ext>
            </a:extLst>
          </p:cNvPr>
          <p:cNvGrpSpPr>
            <a:grpSpLocks/>
          </p:cNvGrpSpPr>
          <p:nvPr/>
        </p:nvGrpSpPr>
        <p:grpSpPr bwMode="auto">
          <a:xfrm>
            <a:off x="5111262" y="3182816"/>
            <a:ext cx="4079631" cy="2250831"/>
            <a:chOff x="2160" y="2016"/>
            <a:chExt cx="2784" cy="1536"/>
          </a:xfrm>
        </p:grpSpPr>
        <p:sp>
          <p:nvSpPr>
            <p:cNvPr id="51" name="Oval 15">
              <a:extLst>
                <a:ext uri="{FF2B5EF4-FFF2-40B4-BE49-F238E27FC236}">
                  <a16:creationId xmlns:a16="http://schemas.microsoft.com/office/drawing/2014/main" id="{EACE4912-DA10-EE40-A4D0-D47F09FE4F9A}"/>
                </a:ext>
              </a:extLst>
            </p:cNvPr>
            <p:cNvSpPr>
              <a:spLocks noChangeArrowheads="1"/>
            </p:cNvSpPr>
            <p:nvPr/>
          </p:nvSpPr>
          <p:spPr bwMode="auto">
            <a:xfrm>
              <a:off x="2160" y="2016"/>
              <a:ext cx="2784" cy="1536"/>
            </a:xfrm>
            <a:prstGeom prst="ellipse">
              <a:avLst/>
            </a:prstGeom>
            <a:solidFill>
              <a:srgbClr val="333399"/>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2" name="Oval 16">
              <a:extLst>
                <a:ext uri="{FF2B5EF4-FFF2-40B4-BE49-F238E27FC236}">
                  <a16:creationId xmlns:a16="http://schemas.microsoft.com/office/drawing/2014/main" id="{C399B98A-AE9B-994A-95EF-9B3F30FE4E5A}"/>
                </a:ext>
              </a:extLst>
            </p:cNvPr>
            <p:cNvSpPr>
              <a:spLocks noChangeArrowheads="1"/>
            </p:cNvSpPr>
            <p:nvPr/>
          </p:nvSpPr>
          <p:spPr bwMode="auto">
            <a:xfrm>
              <a:off x="2880" y="2256"/>
              <a:ext cx="432" cy="336"/>
            </a:xfrm>
            <a:prstGeom prst="ellipse">
              <a:avLst/>
            </a:prstGeom>
            <a:solidFill>
              <a:srgbClr val="E71909"/>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grpSp>
      <p:grpSp>
        <p:nvGrpSpPr>
          <p:cNvPr id="53" name="Group 52">
            <a:extLst>
              <a:ext uri="{FF2B5EF4-FFF2-40B4-BE49-F238E27FC236}">
                <a16:creationId xmlns:a16="http://schemas.microsoft.com/office/drawing/2014/main" id="{C89D652F-D5A8-E64D-AD61-6A540A5ACF6C}"/>
              </a:ext>
            </a:extLst>
          </p:cNvPr>
          <p:cNvGrpSpPr/>
          <p:nvPr/>
        </p:nvGrpSpPr>
        <p:grpSpPr>
          <a:xfrm>
            <a:off x="3945530" y="3662199"/>
            <a:ext cx="2494442" cy="1547446"/>
            <a:chOff x="2623324" y="3681632"/>
            <a:chExt cx="2702312" cy="1676400"/>
          </a:xfrm>
        </p:grpSpPr>
        <p:sp>
          <p:nvSpPr>
            <p:cNvPr id="54" name="Oval 2">
              <a:extLst>
                <a:ext uri="{FF2B5EF4-FFF2-40B4-BE49-F238E27FC236}">
                  <a16:creationId xmlns:a16="http://schemas.microsoft.com/office/drawing/2014/main" id="{AA735B0A-D0DB-A140-B9F6-2E6A87A57BEB}"/>
                </a:ext>
              </a:extLst>
            </p:cNvPr>
            <p:cNvSpPr>
              <a:spLocks noChangeArrowheads="1"/>
            </p:cNvSpPr>
            <p:nvPr/>
          </p:nvSpPr>
          <p:spPr bwMode="auto">
            <a:xfrm>
              <a:off x="2623324" y="3681632"/>
              <a:ext cx="2702312" cy="1676400"/>
            </a:xfrm>
            <a:prstGeom prst="ellipse">
              <a:avLst/>
            </a:prstGeom>
            <a:solidFill>
              <a:srgbClr val="FFC000"/>
            </a:solidFill>
            <a:ln w="12700">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sz="1662"/>
            </a:p>
          </p:txBody>
        </p:sp>
        <p:sp>
          <p:nvSpPr>
            <p:cNvPr id="55" name="Oval 4">
              <a:extLst>
                <a:ext uri="{FF2B5EF4-FFF2-40B4-BE49-F238E27FC236}">
                  <a16:creationId xmlns:a16="http://schemas.microsoft.com/office/drawing/2014/main" id="{83891EE3-2810-DE40-AB9C-492366085C35}"/>
                </a:ext>
              </a:extLst>
            </p:cNvPr>
            <p:cNvSpPr>
              <a:spLocks noChangeArrowheads="1"/>
            </p:cNvSpPr>
            <p:nvPr/>
          </p:nvSpPr>
          <p:spPr bwMode="auto">
            <a:xfrm>
              <a:off x="4016226" y="4443632"/>
              <a:ext cx="623610" cy="457200"/>
            </a:xfrm>
            <a:prstGeom prst="ellipse">
              <a:avLst/>
            </a:prstGeom>
            <a:solidFill>
              <a:srgbClr val="333399"/>
            </a:solidFill>
            <a:ln w="12700">
              <a:solidFill>
                <a:schemeClr val="tx1"/>
              </a:solidFill>
              <a:round/>
              <a:headEnd/>
              <a:tailEnd/>
            </a:ln>
            <a:effectLst/>
          </p:spPr>
          <p:txBody>
            <a:bodyPr wrap="none" anchor="ctr"/>
            <a:lstStyle/>
            <a:p>
              <a:endParaRPr lang="en-US" sz="1662"/>
            </a:p>
          </p:txBody>
        </p:sp>
        <p:sp>
          <p:nvSpPr>
            <p:cNvPr id="56" name="Oval 5">
              <a:extLst>
                <a:ext uri="{FF2B5EF4-FFF2-40B4-BE49-F238E27FC236}">
                  <a16:creationId xmlns:a16="http://schemas.microsoft.com/office/drawing/2014/main" id="{B9CCE6E3-449F-8441-8EEC-385664F1EA27}"/>
                </a:ext>
              </a:extLst>
            </p:cNvPr>
            <p:cNvSpPr>
              <a:spLocks noChangeArrowheads="1"/>
            </p:cNvSpPr>
            <p:nvPr/>
          </p:nvSpPr>
          <p:spPr bwMode="auto">
            <a:xfrm>
              <a:off x="4404394" y="4020234"/>
              <a:ext cx="623610" cy="304800"/>
            </a:xfrm>
            <a:prstGeom prst="ellipse">
              <a:avLst/>
            </a:prstGeom>
            <a:solidFill>
              <a:srgbClr val="333399"/>
            </a:solidFill>
            <a:ln w="12700">
              <a:solidFill>
                <a:schemeClr val="tx1"/>
              </a:solidFill>
              <a:round/>
              <a:headEnd/>
              <a:tailEnd/>
            </a:ln>
            <a:effectLst/>
          </p:spPr>
          <p:txBody>
            <a:bodyPr wrap="none" anchor="ctr"/>
            <a:lstStyle/>
            <a:p>
              <a:endParaRPr lang="en-US" sz="1662"/>
            </a:p>
          </p:txBody>
        </p:sp>
        <p:sp>
          <p:nvSpPr>
            <p:cNvPr id="57" name="Oval 5">
              <a:extLst>
                <a:ext uri="{FF2B5EF4-FFF2-40B4-BE49-F238E27FC236}">
                  <a16:creationId xmlns:a16="http://schemas.microsoft.com/office/drawing/2014/main" id="{1962925C-3A74-BD47-A01A-5777220DC13D}"/>
                </a:ext>
              </a:extLst>
            </p:cNvPr>
            <p:cNvSpPr>
              <a:spLocks noChangeArrowheads="1"/>
            </p:cNvSpPr>
            <p:nvPr/>
          </p:nvSpPr>
          <p:spPr bwMode="auto">
            <a:xfrm>
              <a:off x="3139926" y="4183966"/>
              <a:ext cx="457200" cy="304800"/>
            </a:xfrm>
            <a:prstGeom prst="ellipse">
              <a:avLst/>
            </a:prstGeom>
            <a:solidFill>
              <a:schemeClr val="bg1"/>
            </a:solidFill>
            <a:ln w="12700">
              <a:solidFill>
                <a:schemeClr val="tx1"/>
              </a:solidFill>
              <a:round/>
              <a:headEnd/>
              <a:tailEnd/>
            </a:ln>
            <a:effectLst/>
          </p:spPr>
          <p:txBody>
            <a:bodyPr wrap="none" anchor="ctr"/>
            <a:lstStyle/>
            <a:p>
              <a:endParaRPr lang="en-US" sz="1662"/>
            </a:p>
          </p:txBody>
        </p:sp>
      </p:grpSp>
    </p:spTree>
    <p:extLst>
      <p:ext uri="{BB962C8B-B14F-4D97-AF65-F5344CB8AC3E}">
        <p14:creationId xmlns:p14="http://schemas.microsoft.com/office/powerpoint/2010/main" val="1418057138"/>
      </p:ext>
    </p:extLst>
  </p:cSld>
  <p:clrMapOvr>
    <a:masterClrMapping/>
  </p:clrMapOvr>
  <p:transition>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4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034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441" grpId="0" animBg="1" autoUpdateAnimBg="0"/>
    </p:bld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3"/>
          <p:cNvSpPr>
            <a:spLocks noGrp="1" noChangeArrowheads="1"/>
          </p:cNvSpPr>
          <p:nvPr>
            <p:ph sz="quarter" idx="16"/>
          </p:nvPr>
        </p:nvSpPr>
        <p:spPr>
          <a:xfrm>
            <a:off x="2017777" y="2000251"/>
            <a:ext cx="3959225" cy="2800767"/>
          </a:xfrm>
        </p:spPr>
        <p:txBody>
          <a:bodyPr>
            <a:normAutofit/>
          </a:bodyPr>
          <a:lstStyle/>
          <a:p>
            <a:r>
              <a:rPr lang="en-GB" sz="1800" dirty="0"/>
              <a:t>Working as a team will cause us to share knowledge but</a:t>
            </a:r>
          </a:p>
          <a:p>
            <a:pPr lvl="1"/>
            <a:r>
              <a:rPr lang="en-GB" sz="1800" dirty="0"/>
              <a:t>System Design often requires us to be creative</a:t>
            </a:r>
          </a:p>
          <a:p>
            <a:r>
              <a:rPr lang="en-GB" sz="1800" dirty="0"/>
              <a:t>We can be individually creative, BUT we are better when we work as a team</a:t>
            </a:r>
          </a:p>
          <a:p>
            <a:pPr lvl="1"/>
            <a:r>
              <a:rPr lang="en-GB" sz="1800" dirty="0"/>
              <a:t>Voicing my ideas can help other team members to be more creative and vice versa</a:t>
            </a:r>
          </a:p>
        </p:txBody>
      </p:sp>
      <p:sp>
        <p:nvSpPr>
          <p:cNvPr id="35841" name="Rectangle 2"/>
          <p:cNvSpPr>
            <a:spLocks noGrp="1" noChangeArrowheads="1"/>
          </p:cNvSpPr>
          <p:nvPr>
            <p:ph type="title"/>
          </p:nvPr>
        </p:nvSpPr>
        <p:spPr/>
        <p:txBody>
          <a:bodyPr/>
          <a:lstStyle/>
          <a:p>
            <a:r>
              <a:rPr lang="en-GB"/>
              <a:t>Creating Knowledge</a:t>
            </a:r>
          </a:p>
        </p:txBody>
      </p:sp>
      <p:pic>
        <p:nvPicPr>
          <p:cNvPr id="35843" name="Picture 2" descr="light-bulb.jpg"/>
          <p:cNvPicPr>
            <a:picLocks noChangeAspect="1"/>
          </p:cNvPicPr>
          <p:nvPr/>
        </p:nvPicPr>
        <p:blipFill>
          <a:blip r:embed="rId3">
            <a:extLst>
              <a:ext uri="{28A0092B-C50C-407E-A947-70E740481C1C}">
                <a14:useLocalDpi xmlns:a14="http://schemas.microsoft.com/office/drawing/2010/main"/>
              </a:ext>
            </a:extLst>
          </a:blip>
          <a:srcRect/>
          <a:stretch>
            <a:fillRect/>
          </a:stretch>
        </p:blipFill>
        <p:spPr bwMode="auto">
          <a:xfrm>
            <a:off x="6937863" y="2131402"/>
            <a:ext cx="2543908" cy="300110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908728640"/>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2"/>
          <p:cNvSpPr>
            <a:spLocks noGrp="1"/>
          </p:cNvSpPr>
          <p:nvPr>
            <p:ph type="title"/>
          </p:nvPr>
        </p:nvSpPr>
        <p:spPr>
          <a:xfrm>
            <a:off x="168925" y="0"/>
            <a:ext cx="9144000" cy="691444"/>
          </a:xfrm>
        </p:spPr>
        <p:txBody>
          <a:bodyPr>
            <a:normAutofit fontScale="90000"/>
          </a:bodyPr>
          <a:lstStyle/>
          <a:p>
            <a:r>
              <a:rPr lang="en-GB" dirty="0"/>
              <a:t>People and Tools in Systems Engineering</a:t>
            </a:r>
          </a:p>
        </p:txBody>
      </p:sp>
      <p:sp>
        <p:nvSpPr>
          <p:cNvPr id="25603" name="Content Placeholder 3"/>
          <p:cNvSpPr>
            <a:spLocks noGrp="1"/>
          </p:cNvSpPr>
          <p:nvPr>
            <p:ph sz="half" idx="1"/>
          </p:nvPr>
        </p:nvSpPr>
        <p:spPr>
          <a:xfrm>
            <a:off x="1848562" y="845915"/>
            <a:ext cx="4106767" cy="6403869"/>
          </a:xfrm>
        </p:spPr>
        <p:txBody>
          <a:bodyPr>
            <a:normAutofit/>
          </a:bodyPr>
          <a:lstStyle/>
          <a:p>
            <a:pPr marL="0" indent="0">
              <a:lnSpc>
                <a:spcPct val="80000"/>
              </a:lnSpc>
              <a:buNone/>
            </a:pPr>
            <a:r>
              <a:rPr lang="en-GB" sz="1846" b="1" dirty="0"/>
              <a:t>PEOPLE</a:t>
            </a:r>
          </a:p>
          <a:p>
            <a:pPr>
              <a:lnSpc>
                <a:spcPct val="80000"/>
              </a:lnSpc>
            </a:pPr>
            <a:r>
              <a:rPr lang="en-GB" sz="1846" dirty="0"/>
              <a:t>Systems Engineering is for the people and it’s a team sport! </a:t>
            </a:r>
          </a:p>
          <a:p>
            <a:pPr eaLnBrk="1" hangingPunct="1">
              <a:lnSpc>
                <a:spcPct val="80000"/>
              </a:lnSpc>
            </a:pPr>
            <a:r>
              <a:rPr lang="en-GB" sz="1754" dirty="0"/>
              <a:t>People are essential - they generate the information required</a:t>
            </a:r>
          </a:p>
          <a:p>
            <a:pPr eaLnBrk="1" hangingPunct="1">
              <a:lnSpc>
                <a:spcPct val="80000"/>
              </a:lnSpc>
            </a:pPr>
            <a:r>
              <a:rPr lang="en-GB" sz="1754" dirty="0"/>
              <a:t>Teams are better than individuals because of</a:t>
            </a:r>
          </a:p>
          <a:p>
            <a:pPr lvl="1" eaLnBrk="1" hangingPunct="1">
              <a:lnSpc>
                <a:spcPct val="80000"/>
              </a:lnSpc>
            </a:pPr>
            <a:r>
              <a:rPr lang="en-GB" sz="1569" dirty="0"/>
              <a:t>the sharing of knowledge and expertise </a:t>
            </a:r>
          </a:p>
          <a:p>
            <a:pPr lvl="1" eaLnBrk="1" hangingPunct="1">
              <a:lnSpc>
                <a:spcPct val="80000"/>
              </a:lnSpc>
            </a:pPr>
            <a:r>
              <a:rPr lang="en-GB" sz="1569" dirty="0"/>
              <a:t>the information and knowledge generated by working together</a:t>
            </a:r>
          </a:p>
          <a:p>
            <a:pPr lvl="1" eaLnBrk="1" hangingPunct="1">
              <a:lnSpc>
                <a:spcPct val="80000"/>
              </a:lnSpc>
            </a:pPr>
            <a:endParaRPr lang="en-GB" sz="1569" dirty="0"/>
          </a:p>
          <a:p>
            <a:pPr>
              <a:lnSpc>
                <a:spcPct val="80000"/>
              </a:lnSpc>
              <a:spcBef>
                <a:spcPts val="0"/>
              </a:spcBef>
            </a:pPr>
            <a:r>
              <a:rPr lang="en-GB" sz="1754" dirty="0"/>
              <a:t>System design and development can involve many disciplines. Hence for complex multi-disciplinary systems we have to have highly skilled multi-disciplinary teams</a:t>
            </a:r>
          </a:p>
          <a:p>
            <a:pPr>
              <a:lnSpc>
                <a:spcPct val="80000"/>
              </a:lnSpc>
              <a:spcBef>
                <a:spcPts val="0"/>
              </a:spcBef>
            </a:pPr>
            <a:endParaRPr lang="en-GB" dirty="0"/>
          </a:p>
          <a:p>
            <a:pPr>
              <a:lnSpc>
                <a:spcPct val="80000"/>
              </a:lnSpc>
              <a:spcBef>
                <a:spcPts val="0"/>
              </a:spcBef>
            </a:pPr>
            <a:r>
              <a:rPr lang="en-GB" sz="1754" dirty="0"/>
              <a:t>For a multi-disciplinary team to deliver, they must be able to communicate with each other to share information and have a common understanding to avoid having different perceptions</a:t>
            </a:r>
          </a:p>
          <a:p>
            <a:pPr marL="0" indent="0">
              <a:lnSpc>
                <a:spcPct val="80000"/>
              </a:lnSpc>
              <a:spcBef>
                <a:spcPts val="0"/>
              </a:spcBef>
              <a:buNone/>
            </a:pPr>
            <a:endParaRPr lang="en-GB" dirty="0"/>
          </a:p>
          <a:p>
            <a:pPr>
              <a:lnSpc>
                <a:spcPct val="80000"/>
              </a:lnSpc>
            </a:pPr>
            <a:endParaRPr lang="en-GB" dirty="0"/>
          </a:p>
        </p:txBody>
      </p:sp>
      <p:sp>
        <p:nvSpPr>
          <p:cNvPr id="25604" name="Content Placeholder 4"/>
          <p:cNvSpPr>
            <a:spLocks noGrp="1"/>
          </p:cNvSpPr>
          <p:nvPr>
            <p:ph sz="half" idx="2"/>
          </p:nvPr>
        </p:nvSpPr>
        <p:spPr>
          <a:xfrm>
            <a:off x="6221351" y="874151"/>
            <a:ext cx="4235309" cy="5320687"/>
          </a:xfrm>
        </p:spPr>
        <p:txBody>
          <a:bodyPr>
            <a:normAutofit/>
          </a:bodyPr>
          <a:lstStyle/>
          <a:p>
            <a:pPr marL="0" indent="0">
              <a:buNone/>
            </a:pPr>
            <a:r>
              <a:rPr lang="en-GB" sz="1754" b="1" dirty="0"/>
              <a:t>TOOLS</a:t>
            </a:r>
          </a:p>
          <a:p>
            <a:pPr eaLnBrk="1" hangingPunct="1">
              <a:lnSpc>
                <a:spcPct val="90000"/>
              </a:lnSpc>
            </a:pPr>
            <a:r>
              <a:rPr lang="en-GB" sz="1754" dirty="0"/>
              <a:t>Processes tell you what to do and when to do it (may also say who does it) – they should not specify how to do it – this is the job of </a:t>
            </a:r>
            <a:r>
              <a:rPr lang="en-GB" sz="1754" b="1" dirty="0"/>
              <a:t>tools</a:t>
            </a:r>
          </a:p>
          <a:p>
            <a:pPr eaLnBrk="1" hangingPunct="1">
              <a:lnSpc>
                <a:spcPct val="90000"/>
              </a:lnSpc>
            </a:pPr>
            <a:r>
              <a:rPr lang="en-GB" sz="1754" dirty="0"/>
              <a:t>BUT we need a set of tools that all teams members can use, with confidence, that allow us to handle the complexity of the system but at the same time are simple enough for the whole team to use – we need generalist systems tools </a:t>
            </a:r>
          </a:p>
          <a:p>
            <a:pPr eaLnBrk="1" hangingPunct="1">
              <a:lnSpc>
                <a:spcPct val="90000"/>
              </a:lnSpc>
            </a:pPr>
            <a:r>
              <a:rPr lang="en-GB" sz="1754" dirty="0"/>
              <a:t>Systems Engineering tools are primarily communication devices that allow different disciplines to explore systems issues, often by building abstract models. They are scalable (any size of system), universal (any type of system) and above all simple (anybody can use them)</a:t>
            </a:r>
          </a:p>
        </p:txBody>
      </p:sp>
      <p:sp>
        <p:nvSpPr>
          <p:cNvPr id="2" name="Slide Number Placeholder 1">
            <a:extLst>
              <a:ext uri="{FF2B5EF4-FFF2-40B4-BE49-F238E27FC236}">
                <a16:creationId xmlns:a16="http://schemas.microsoft.com/office/drawing/2014/main" id="{1DFC6453-14CD-654D-B493-BE9613ABB42A}"/>
              </a:ext>
            </a:extLst>
          </p:cNvPr>
          <p:cNvSpPr>
            <a:spLocks noGrp="1"/>
          </p:cNvSpPr>
          <p:nvPr>
            <p:ph type="sldNum" sz="quarter" idx="12"/>
          </p:nvPr>
        </p:nvSpPr>
        <p:spPr/>
        <p:txBody>
          <a:bodyPr/>
          <a:lstStyle/>
          <a:p>
            <a:fld id="{F4F9FF90-F6DE-AE48-BAC3-E33B8D6603EA}" type="slidenum">
              <a:rPr lang="en-US" smtClean="0"/>
              <a:t>143</a:t>
            </a:fld>
            <a:endParaRPr lang="en-US" dirty="0"/>
          </a:p>
        </p:txBody>
      </p:sp>
    </p:spTree>
    <p:extLst>
      <p:ext uri="{BB962C8B-B14F-4D97-AF65-F5344CB8AC3E}">
        <p14:creationId xmlns:p14="http://schemas.microsoft.com/office/powerpoint/2010/main" val="1762622574"/>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569" y="152771"/>
            <a:ext cx="10602180" cy="546100"/>
          </a:xfrm>
        </p:spPr>
        <p:txBody>
          <a:bodyPr>
            <a:noAutofit/>
          </a:bodyPr>
          <a:lstStyle/>
          <a:p>
            <a:r>
              <a:rPr lang="en-US" sz="3600" dirty="0"/>
              <a:t>Determining and Managing Requirements (R)</a:t>
            </a:r>
          </a:p>
        </p:txBody>
      </p:sp>
      <p:sp>
        <p:nvSpPr>
          <p:cNvPr id="4" name="TextBox 3"/>
          <p:cNvSpPr txBox="1"/>
          <p:nvPr/>
        </p:nvSpPr>
        <p:spPr>
          <a:xfrm>
            <a:off x="1930396" y="1296769"/>
            <a:ext cx="1148584" cy="234232"/>
          </a:xfrm>
          <a:prstGeom prst="rect">
            <a:avLst/>
          </a:prstGeom>
          <a:noFill/>
        </p:spPr>
        <p:txBody>
          <a:bodyPr wrap="none" lIns="63119" tIns="31560" rIns="63119" bIns="31560" rtlCol="0">
            <a:spAutoFit/>
          </a:bodyPr>
          <a:lstStyle/>
          <a:p>
            <a:r>
              <a:rPr lang="en-US" sz="1108" b="1" dirty="0">
                <a:latin typeface="Calibri"/>
                <a:cs typeface="Calibri"/>
              </a:rPr>
              <a:t>Stakeholder Map</a:t>
            </a:r>
          </a:p>
        </p:txBody>
      </p:sp>
      <p:sp>
        <p:nvSpPr>
          <p:cNvPr id="5" name="TextBox 4"/>
          <p:cNvSpPr txBox="1"/>
          <p:nvPr/>
        </p:nvSpPr>
        <p:spPr>
          <a:xfrm>
            <a:off x="1996025" y="1537191"/>
            <a:ext cx="1090974" cy="703014"/>
          </a:xfrm>
          <a:prstGeom prst="rect">
            <a:avLst/>
          </a:prstGeom>
        </p:spPr>
        <p:style>
          <a:lnRef idx="1">
            <a:schemeClr val="accent5"/>
          </a:lnRef>
          <a:fillRef idx="2">
            <a:schemeClr val="accent5"/>
          </a:fillRef>
          <a:effectRef idx="1">
            <a:schemeClr val="accent5"/>
          </a:effectRef>
          <a:fontRef idx="minor">
            <a:schemeClr val="dk1"/>
          </a:fontRef>
        </p:style>
        <p:txBody>
          <a:bodyPr wrap="square" lIns="63119" tIns="31560" rIns="63119" bIns="31560" rtlCol="0">
            <a:spAutoFit/>
          </a:bodyPr>
          <a:lstStyle/>
          <a:p>
            <a:pPr algn="ctr"/>
            <a:r>
              <a:rPr lang="en-US" sz="831" dirty="0"/>
              <a:t>Determine System Stakeholders and select key ones for requirements elicitation</a:t>
            </a:r>
          </a:p>
        </p:txBody>
      </p:sp>
      <p:pic>
        <p:nvPicPr>
          <p:cNvPr id="6" name="Picture 5"/>
          <p:cNvPicPr>
            <a:picLocks noChangeAspect="1"/>
          </p:cNvPicPr>
          <p:nvPr/>
        </p:nvPicPr>
        <p:blipFill>
          <a:blip r:embed="rId2"/>
          <a:stretch>
            <a:fillRect/>
          </a:stretch>
        </p:blipFill>
        <p:spPr>
          <a:xfrm>
            <a:off x="5992484" y="3316115"/>
            <a:ext cx="2268265" cy="855207"/>
          </a:xfrm>
          <a:prstGeom prst="rect">
            <a:avLst/>
          </a:prstGeom>
        </p:spPr>
      </p:pic>
      <p:sp>
        <p:nvSpPr>
          <p:cNvPr id="8" name="TextBox 7"/>
          <p:cNvSpPr txBox="1"/>
          <p:nvPr/>
        </p:nvSpPr>
        <p:spPr>
          <a:xfrm>
            <a:off x="6501958" y="2868419"/>
            <a:ext cx="1202697" cy="234232"/>
          </a:xfrm>
          <a:prstGeom prst="rect">
            <a:avLst/>
          </a:prstGeom>
          <a:noFill/>
        </p:spPr>
        <p:txBody>
          <a:bodyPr wrap="square" lIns="63119" tIns="31560" rIns="63119" bIns="31560" rtlCol="0">
            <a:spAutoFit/>
          </a:bodyPr>
          <a:lstStyle/>
          <a:p>
            <a:r>
              <a:rPr lang="en-US" sz="1108" b="1" dirty="0">
                <a:latin typeface="Calibri"/>
                <a:cs typeface="Calibri"/>
              </a:rPr>
              <a:t>Tree Diagram</a:t>
            </a:r>
          </a:p>
        </p:txBody>
      </p:sp>
      <p:sp>
        <p:nvSpPr>
          <p:cNvPr id="9" name="TextBox 8"/>
          <p:cNvSpPr txBox="1"/>
          <p:nvPr/>
        </p:nvSpPr>
        <p:spPr>
          <a:xfrm>
            <a:off x="7817036" y="2877313"/>
            <a:ext cx="1022886" cy="489815"/>
          </a:xfrm>
          <a:prstGeom prst="rect">
            <a:avLst/>
          </a:prstGeom>
        </p:spPr>
        <p:style>
          <a:lnRef idx="1">
            <a:schemeClr val="accent5"/>
          </a:lnRef>
          <a:fillRef idx="2">
            <a:schemeClr val="accent5"/>
          </a:fillRef>
          <a:effectRef idx="1">
            <a:schemeClr val="accent5"/>
          </a:effectRef>
          <a:fontRef idx="minor">
            <a:schemeClr val="dk1"/>
          </a:fontRef>
        </p:style>
        <p:txBody>
          <a:bodyPr wrap="square" lIns="63119" tIns="31560" rIns="63119" bIns="31560" rtlCol="0">
            <a:spAutoFit/>
          </a:bodyPr>
          <a:lstStyle/>
          <a:p>
            <a:pPr algn="ctr"/>
            <a:r>
              <a:rPr lang="en-US" sz="923" dirty="0"/>
              <a:t>Organize key stakeholder requirements </a:t>
            </a:r>
          </a:p>
        </p:txBody>
      </p:sp>
      <p:sp>
        <p:nvSpPr>
          <p:cNvPr id="10" name="Right Arrow 9"/>
          <p:cNvSpPr/>
          <p:nvPr/>
        </p:nvSpPr>
        <p:spPr>
          <a:xfrm rot="5400000">
            <a:off x="3501159" y="2383911"/>
            <a:ext cx="542790" cy="409980"/>
          </a:xfrm>
          <a:prstGeom prst="rightArrow">
            <a:avLst/>
          </a:prstGeom>
          <a:ln/>
        </p:spPr>
        <p:style>
          <a:lnRef idx="0">
            <a:schemeClr val="accent2"/>
          </a:lnRef>
          <a:fillRef idx="3">
            <a:schemeClr val="accent2"/>
          </a:fillRef>
          <a:effectRef idx="3">
            <a:schemeClr val="accent2"/>
          </a:effectRef>
          <a:fontRef idx="minor">
            <a:schemeClr val="lt1"/>
          </a:fontRef>
        </p:style>
        <p:txBody>
          <a:bodyPr lIns="63119" tIns="31560" rIns="63119" bIns="31560" rtlCol="0" anchor="ctr"/>
          <a:lstStyle/>
          <a:p>
            <a:pPr algn="ctr"/>
            <a:endParaRPr lang="en-US" sz="1662" dirty="0"/>
          </a:p>
        </p:txBody>
      </p:sp>
      <p:sp>
        <p:nvSpPr>
          <p:cNvPr id="11" name="TextBox 10"/>
          <p:cNvSpPr txBox="1"/>
          <p:nvPr/>
        </p:nvSpPr>
        <p:spPr>
          <a:xfrm>
            <a:off x="8765700" y="5645833"/>
            <a:ext cx="1618628" cy="575158"/>
          </a:xfrm>
          <a:prstGeom prst="rect">
            <a:avLst/>
          </a:prstGeom>
          <a:ln/>
        </p:spPr>
        <p:style>
          <a:lnRef idx="1">
            <a:schemeClr val="accent3"/>
          </a:lnRef>
          <a:fillRef idx="2">
            <a:schemeClr val="accent3"/>
          </a:fillRef>
          <a:effectRef idx="1">
            <a:schemeClr val="accent3"/>
          </a:effectRef>
          <a:fontRef idx="minor">
            <a:schemeClr val="dk1"/>
          </a:fontRef>
        </p:style>
        <p:txBody>
          <a:bodyPr wrap="square" lIns="63119" tIns="31560" rIns="63119" bIns="31560" rtlCol="0">
            <a:spAutoFit/>
          </a:bodyPr>
          <a:lstStyle/>
          <a:p>
            <a:pPr algn="ctr"/>
            <a:r>
              <a:rPr lang="en-US" sz="831" dirty="0"/>
              <a:t>The User Requirements defines the expressed requirements of a particular stakeholder or stakeholders</a:t>
            </a:r>
          </a:p>
        </p:txBody>
      </p:sp>
      <p:pic>
        <p:nvPicPr>
          <p:cNvPr id="12" name="Picture 11"/>
          <p:cNvPicPr>
            <a:picLocks noChangeAspect="1"/>
          </p:cNvPicPr>
          <p:nvPr/>
        </p:nvPicPr>
        <p:blipFill>
          <a:blip r:embed="rId3"/>
          <a:stretch>
            <a:fillRect/>
          </a:stretch>
        </p:blipFill>
        <p:spPr>
          <a:xfrm>
            <a:off x="3212444" y="3147463"/>
            <a:ext cx="1937351" cy="1871261"/>
          </a:xfrm>
          <a:prstGeom prst="rect">
            <a:avLst/>
          </a:prstGeom>
        </p:spPr>
      </p:pic>
      <p:sp>
        <p:nvSpPr>
          <p:cNvPr id="13" name="TextBox 12"/>
          <p:cNvSpPr txBox="1"/>
          <p:nvPr/>
        </p:nvSpPr>
        <p:spPr>
          <a:xfrm>
            <a:off x="1965906" y="3510461"/>
            <a:ext cx="1100494" cy="234232"/>
          </a:xfrm>
          <a:prstGeom prst="rect">
            <a:avLst/>
          </a:prstGeom>
          <a:noFill/>
        </p:spPr>
        <p:txBody>
          <a:bodyPr wrap="none" lIns="63119" tIns="31560" rIns="63119" bIns="31560" rtlCol="0">
            <a:spAutoFit/>
          </a:bodyPr>
          <a:lstStyle/>
          <a:p>
            <a:r>
              <a:rPr lang="en-US" sz="1108" b="1" dirty="0">
                <a:latin typeface="Calibri"/>
                <a:cs typeface="Calibri"/>
              </a:rPr>
              <a:t>Affinity Diagram</a:t>
            </a:r>
          </a:p>
        </p:txBody>
      </p:sp>
      <p:sp>
        <p:nvSpPr>
          <p:cNvPr id="14" name="TextBox 13"/>
          <p:cNvSpPr txBox="1"/>
          <p:nvPr/>
        </p:nvSpPr>
        <p:spPr>
          <a:xfrm>
            <a:off x="1878759" y="3943210"/>
            <a:ext cx="772979" cy="575158"/>
          </a:xfrm>
          <a:prstGeom prst="rect">
            <a:avLst/>
          </a:prstGeom>
        </p:spPr>
        <p:style>
          <a:lnRef idx="1">
            <a:schemeClr val="accent5"/>
          </a:lnRef>
          <a:fillRef idx="2">
            <a:schemeClr val="accent5"/>
          </a:fillRef>
          <a:effectRef idx="1">
            <a:schemeClr val="accent5"/>
          </a:effectRef>
          <a:fontRef idx="minor">
            <a:schemeClr val="dk1"/>
          </a:fontRef>
        </p:style>
        <p:txBody>
          <a:bodyPr wrap="square" lIns="63119" tIns="31560" rIns="63119" bIns="31560" rtlCol="0">
            <a:spAutoFit/>
          </a:bodyPr>
          <a:lstStyle/>
          <a:p>
            <a:pPr algn="ctr"/>
            <a:r>
              <a:rPr lang="en-US" sz="831" dirty="0"/>
              <a:t>Elicit and capture key stakeholder requirements </a:t>
            </a:r>
          </a:p>
        </p:txBody>
      </p:sp>
      <p:pic>
        <p:nvPicPr>
          <p:cNvPr id="19" name="Picture 18"/>
          <p:cNvPicPr>
            <a:picLocks noChangeAspect="1"/>
          </p:cNvPicPr>
          <p:nvPr/>
        </p:nvPicPr>
        <p:blipFill>
          <a:blip r:embed="rId4"/>
          <a:stretch>
            <a:fillRect/>
          </a:stretch>
        </p:blipFill>
        <p:spPr>
          <a:xfrm>
            <a:off x="3209110" y="1344160"/>
            <a:ext cx="1668069" cy="902456"/>
          </a:xfrm>
          <a:prstGeom prst="rect">
            <a:avLst/>
          </a:prstGeom>
        </p:spPr>
      </p:pic>
      <p:sp>
        <p:nvSpPr>
          <p:cNvPr id="20" name="Right Arrow 19"/>
          <p:cNvSpPr/>
          <p:nvPr/>
        </p:nvSpPr>
        <p:spPr>
          <a:xfrm>
            <a:off x="5151693" y="3500876"/>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21" name="Picture 20"/>
          <p:cNvPicPr>
            <a:picLocks noChangeAspect="1"/>
          </p:cNvPicPr>
          <p:nvPr/>
        </p:nvPicPr>
        <p:blipFill>
          <a:blip r:embed="rId5"/>
          <a:stretch>
            <a:fillRect/>
          </a:stretch>
        </p:blipFill>
        <p:spPr>
          <a:xfrm>
            <a:off x="9100231" y="4637649"/>
            <a:ext cx="949569" cy="1008185"/>
          </a:xfrm>
          <a:prstGeom prst="rect">
            <a:avLst/>
          </a:prstGeom>
        </p:spPr>
      </p:pic>
      <p:pic>
        <p:nvPicPr>
          <p:cNvPr id="22" name="Picture 21"/>
          <p:cNvPicPr>
            <a:picLocks noChangeAspect="1"/>
          </p:cNvPicPr>
          <p:nvPr/>
        </p:nvPicPr>
        <p:blipFill>
          <a:blip r:embed="rId6"/>
          <a:stretch>
            <a:fillRect/>
          </a:stretch>
        </p:blipFill>
        <p:spPr>
          <a:xfrm>
            <a:off x="7040371" y="4654545"/>
            <a:ext cx="1137138" cy="1043354"/>
          </a:xfrm>
          <a:prstGeom prst="rect">
            <a:avLst/>
          </a:prstGeom>
        </p:spPr>
      </p:pic>
      <p:sp>
        <p:nvSpPr>
          <p:cNvPr id="24" name="Right Arrow 23"/>
          <p:cNvSpPr/>
          <p:nvPr/>
        </p:nvSpPr>
        <p:spPr>
          <a:xfrm>
            <a:off x="8245713" y="4913779"/>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5" name="Bent-Up Arrow 24"/>
          <p:cNvSpPr/>
          <p:nvPr/>
        </p:nvSpPr>
        <p:spPr>
          <a:xfrm rot="5400000">
            <a:off x="6051697" y="4555259"/>
            <a:ext cx="867834" cy="790598"/>
          </a:xfrm>
          <a:prstGeom prst="bentUp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Tree>
    <p:extLst>
      <p:ext uri="{BB962C8B-B14F-4D97-AF65-F5344CB8AC3E}">
        <p14:creationId xmlns:p14="http://schemas.microsoft.com/office/powerpoint/2010/main" val="3085910255"/>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650" y="121002"/>
            <a:ext cx="8621712" cy="546100"/>
          </a:xfrm>
        </p:spPr>
        <p:txBody>
          <a:bodyPr>
            <a:noAutofit/>
          </a:bodyPr>
          <a:lstStyle/>
          <a:p>
            <a:r>
              <a:rPr lang="en-US" sz="3600" dirty="0"/>
              <a:t>Performing Functional Analysis (F)</a:t>
            </a:r>
          </a:p>
        </p:txBody>
      </p:sp>
      <p:pic>
        <p:nvPicPr>
          <p:cNvPr id="4" name="Picture 3"/>
          <p:cNvPicPr>
            <a:picLocks noChangeAspect="1"/>
          </p:cNvPicPr>
          <p:nvPr/>
        </p:nvPicPr>
        <p:blipFill>
          <a:blip r:embed="rId2"/>
          <a:stretch>
            <a:fillRect/>
          </a:stretch>
        </p:blipFill>
        <p:spPr>
          <a:xfrm>
            <a:off x="1903165" y="1166288"/>
            <a:ext cx="949569" cy="1008185"/>
          </a:xfrm>
          <a:prstGeom prst="rect">
            <a:avLst/>
          </a:prstGeom>
        </p:spPr>
      </p:pic>
      <p:sp>
        <p:nvSpPr>
          <p:cNvPr id="5" name="Right Arrow 4"/>
          <p:cNvSpPr/>
          <p:nvPr/>
        </p:nvSpPr>
        <p:spPr>
          <a:xfrm>
            <a:off x="3052550" y="1401703"/>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6" name="Picture 5"/>
          <p:cNvPicPr>
            <a:picLocks noChangeAspect="1"/>
          </p:cNvPicPr>
          <p:nvPr/>
        </p:nvPicPr>
        <p:blipFill>
          <a:blip r:embed="rId3"/>
          <a:stretch>
            <a:fillRect/>
          </a:stretch>
        </p:blipFill>
        <p:spPr>
          <a:xfrm>
            <a:off x="9445016" y="4654973"/>
            <a:ext cx="961292" cy="1008185"/>
          </a:xfrm>
          <a:prstGeom prst="rect">
            <a:avLst/>
          </a:prstGeom>
        </p:spPr>
      </p:pic>
      <p:sp>
        <p:nvSpPr>
          <p:cNvPr id="8" name="TextBox 7"/>
          <p:cNvSpPr txBox="1"/>
          <p:nvPr/>
        </p:nvSpPr>
        <p:spPr>
          <a:xfrm>
            <a:off x="6818220" y="912177"/>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System Functions (Requirements)</a:t>
            </a:r>
          </a:p>
        </p:txBody>
      </p:sp>
      <p:pic>
        <p:nvPicPr>
          <p:cNvPr id="9" name="Picture 8"/>
          <p:cNvPicPr>
            <a:picLocks noChangeAspect="1"/>
          </p:cNvPicPr>
          <p:nvPr/>
        </p:nvPicPr>
        <p:blipFill>
          <a:blip r:embed="rId4"/>
          <a:stretch>
            <a:fillRect/>
          </a:stretch>
        </p:blipFill>
        <p:spPr>
          <a:xfrm>
            <a:off x="3998501" y="3946479"/>
            <a:ext cx="2762401" cy="2216164"/>
          </a:xfrm>
          <a:prstGeom prst="rect">
            <a:avLst/>
          </a:prstGeom>
        </p:spPr>
      </p:pic>
      <p:sp>
        <p:nvSpPr>
          <p:cNvPr id="10" name="TextBox 9"/>
          <p:cNvSpPr txBox="1"/>
          <p:nvPr/>
        </p:nvSpPr>
        <p:spPr>
          <a:xfrm>
            <a:off x="6756043" y="3738237"/>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Verify System Functions (Requirements)</a:t>
            </a:r>
          </a:p>
        </p:txBody>
      </p:sp>
      <p:sp>
        <p:nvSpPr>
          <p:cNvPr id="13" name="TextBox 12"/>
          <p:cNvSpPr txBox="1"/>
          <p:nvPr/>
        </p:nvSpPr>
        <p:spPr>
          <a:xfrm>
            <a:off x="3754923" y="3872967"/>
            <a:ext cx="1059572" cy="603820"/>
          </a:xfrm>
          <a:prstGeom prst="rect">
            <a:avLst/>
          </a:prstGeom>
          <a:noFill/>
        </p:spPr>
        <p:txBody>
          <a:bodyPr wrap="square" rtlCol="0">
            <a:spAutoFit/>
          </a:bodyPr>
          <a:lstStyle/>
          <a:p>
            <a:r>
              <a:rPr lang="en-US" sz="1108" dirty="0">
                <a:latin typeface="Calibri"/>
                <a:cs typeface="Calibri"/>
              </a:rPr>
              <a:t>Quality Function Deployment 1</a:t>
            </a:r>
          </a:p>
        </p:txBody>
      </p:sp>
      <p:sp>
        <p:nvSpPr>
          <p:cNvPr id="14" name="TextBox 13"/>
          <p:cNvSpPr txBox="1"/>
          <p:nvPr/>
        </p:nvSpPr>
        <p:spPr>
          <a:xfrm>
            <a:off x="2769327" y="5688547"/>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System Design Requirements</a:t>
            </a:r>
          </a:p>
        </p:txBody>
      </p:sp>
      <p:cxnSp>
        <p:nvCxnSpPr>
          <p:cNvPr id="16" name="Elbow Connector 15"/>
          <p:cNvCxnSpPr>
            <a:stCxn id="4" idx="2"/>
            <a:endCxn id="9" idx="1"/>
          </p:cNvCxnSpPr>
          <p:nvPr/>
        </p:nvCxnSpPr>
        <p:spPr>
          <a:xfrm rot="16200000" flipH="1">
            <a:off x="1748180" y="2804242"/>
            <a:ext cx="2880089" cy="1620551"/>
          </a:xfrm>
          <a:prstGeom prst="bent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21" name="Picture 20"/>
          <p:cNvPicPr>
            <a:picLocks noChangeAspect="1"/>
          </p:cNvPicPr>
          <p:nvPr/>
        </p:nvPicPr>
        <p:blipFill>
          <a:blip r:embed="rId5"/>
          <a:stretch>
            <a:fillRect/>
          </a:stretch>
        </p:blipFill>
        <p:spPr>
          <a:xfrm>
            <a:off x="3904516" y="1056178"/>
            <a:ext cx="2528428" cy="2028622"/>
          </a:xfrm>
          <a:prstGeom prst="rect">
            <a:avLst/>
          </a:prstGeom>
        </p:spPr>
      </p:pic>
      <p:sp>
        <p:nvSpPr>
          <p:cNvPr id="22" name="TextBox 21"/>
          <p:cNvSpPr txBox="1"/>
          <p:nvPr/>
        </p:nvSpPr>
        <p:spPr>
          <a:xfrm>
            <a:off x="2858087" y="2889559"/>
            <a:ext cx="1869423" cy="262829"/>
          </a:xfrm>
          <a:prstGeom prst="rect">
            <a:avLst/>
          </a:prstGeom>
          <a:noFill/>
        </p:spPr>
        <p:txBody>
          <a:bodyPr wrap="none" rtlCol="0">
            <a:spAutoFit/>
          </a:bodyPr>
          <a:lstStyle/>
          <a:p>
            <a:r>
              <a:rPr lang="en-US" sz="1108" dirty="0">
                <a:latin typeface="Calibri"/>
                <a:cs typeface="Calibri"/>
              </a:rPr>
              <a:t>USE Case/Functional Analysis</a:t>
            </a:r>
          </a:p>
        </p:txBody>
      </p:sp>
      <p:cxnSp>
        <p:nvCxnSpPr>
          <p:cNvPr id="24" name="Curved Connector 23"/>
          <p:cNvCxnSpPr>
            <a:endCxn id="19" idx="1"/>
          </p:cNvCxnSpPr>
          <p:nvPr/>
        </p:nvCxnSpPr>
        <p:spPr>
          <a:xfrm>
            <a:off x="6466148" y="4218017"/>
            <a:ext cx="1255764" cy="903680"/>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cxnSp>
        <p:nvCxnSpPr>
          <p:cNvPr id="25" name="Curved Connector 24"/>
          <p:cNvCxnSpPr>
            <a:endCxn id="19" idx="1"/>
          </p:cNvCxnSpPr>
          <p:nvPr/>
        </p:nvCxnSpPr>
        <p:spPr>
          <a:xfrm flipV="1">
            <a:off x="6408683" y="5121698"/>
            <a:ext cx="1313228" cy="694023"/>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28" name="TextBox 27"/>
          <p:cNvSpPr txBox="1"/>
          <p:nvPr/>
        </p:nvSpPr>
        <p:spPr>
          <a:xfrm>
            <a:off x="2567856" y="4436630"/>
            <a:ext cx="1574521" cy="603820"/>
          </a:xfrm>
          <a:prstGeom prst="rect">
            <a:avLst/>
          </a:prstGeom>
          <a:noFill/>
        </p:spPr>
        <p:txBody>
          <a:bodyPr wrap="square" rtlCol="0">
            <a:spAutoFit/>
          </a:bodyPr>
          <a:lstStyle/>
          <a:p>
            <a:r>
              <a:rPr lang="en-US" sz="1108" dirty="0"/>
              <a:t>User + other key stakeholder requirements</a:t>
            </a:r>
          </a:p>
        </p:txBody>
      </p:sp>
      <p:pic>
        <p:nvPicPr>
          <p:cNvPr id="19" name="Picture 18"/>
          <p:cNvPicPr>
            <a:picLocks noChangeAspect="1"/>
          </p:cNvPicPr>
          <p:nvPr/>
        </p:nvPicPr>
        <p:blipFill>
          <a:blip r:embed="rId6"/>
          <a:stretch>
            <a:fillRect/>
          </a:stretch>
        </p:blipFill>
        <p:spPr>
          <a:xfrm>
            <a:off x="7721912" y="4600020"/>
            <a:ext cx="1137138" cy="1043354"/>
          </a:xfrm>
          <a:prstGeom prst="rect">
            <a:avLst/>
          </a:prstGeom>
        </p:spPr>
      </p:pic>
      <p:sp>
        <p:nvSpPr>
          <p:cNvPr id="23" name="Right Arrow 22"/>
          <p:cNvSpPr/>
          <p:nvPr/>
        </p:nvSpPr>
        <p:spPr>
          <a:xfrm>
            <a:off x="8870537" y="4860515"/>
            <a:ext cx="604769"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6" name="Right Arrow 25"/>
          <p:cNvSpPr/>
          <p:nvPr/>
        </p:nvSpPr>
        <p:spPr>
          <a:xfrm rot="5400000">
            <a:off x="5932682" y="3212307"/>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7" name="TextBox 26"/>
          <p:cNvSpPr txBox="1"/>
          <p:nvPr/>
        </p:nvSpPr>
        <p:spPr>
          <a:xfrm>
            <a:off x="8978557" y="5742326"/>
            <a:ext cx="1618628" cy="575158"/>
          </a:xfrm>
          <a:prstGeom prst="rect">
            <a:avLst/>
          </a:prstGeom>
          <a:ln/>
        </p:spPr>
        <p:style>
          <a:lnRef idx="1">
            <a:schemeClr val="accent3"/>
          </a:lnRef>
          <a:fillRef idx="2">
            <a:schemeClr val="accent3"/>
          </a:fillRef>
          <a:effectRef idx="1">
            <a:schemeClr val="accent3"/>
          </a:effectRef>
          <a:fontRef idx="minor">
            <a:schemeClr val="dk1"/>
          </a:fontRef>
        </p:style>
        <p:txBody>
          <a:bodyPr wrap="square" lIns="63119" tIns="31560" rIns="63119" bIns="31560" rtlCol="0">
            <a:spAutoFit/>
          </a:bodyPr>
          <a:lstStyle/>
          <a:p>
            <a:pPr algn="ctr"/>
            <a:r>
              <a:rPr lang="en-US" sz="831" dirty="0"/>
              <a:t>The System Requirements defines the measurable requirements that reflect the User Requirements</a:t>
            </a:r>
          </a:p>
        </p:txBody>
      </p:sp>
      <p:pic>
        <p:nvPicPr>
          <p:cNvPr id="7" name="Picture 6"/>
          <p:cNvPicPr>
            <a:picLocks noChangeAspect="1"/>
          </p:cNvPicPr>
          <p:nvPr/>
        </p:nvPicPr>
        <p:blipFill>
          <a:blip r:embed="rId7"/>
          <a:stretch>
            <a:fillRect/>
          </a:stretch>
        </p:blipFill>
        <p:spPr>
          <a:xfrm>
            <a:off x="7158347" y="1422589"/>
            <a:ext cx="3341558" cy="1386391"/>
          </a:xfrm>
          <a:prstGeom prst="rect">
            <a:avLst/>
          </a:prstGeom>
        </p:spPr>
      </p:pic>
      <p:sp>
        <p:nvSpPr>
          <p:cNvPr id="32" name="TextBox 31"/>
          <p:cNvSpPr txBox="1"/>
          <p:nvPr/>
        </p:nvSpPr>
        <p:spPr>
          <a:xfrm>
            <a:off x="7631029" y="2841161"/>
            <a:ext cx="1074333" cy="262829"/>
          </a:xfrm>
          <a:prstGeom prst="rect">
            <a:avLst/>
          </a:prstGeom>
          <a:noFill/>
        </p:spPr>
        <p:txBody>
          <a:bodyPr wrap="none" rtlCol="0">
            <a:spAutoFit/>
          </a:bodyPr>
          <a:lstStyle/>
          <a:p>
            <a:r>
              <a:rPr lang="en-US" sz="1108" dirty="0">
                <a:latin typeface="Calibri"/>
                <a:cs typeface="Calibri"/>
              </a:rPr>
              <a:t>Failure Analysis</a:t>
            </a:r>
          </a:p>
        </p:txBody>
      </p:sp>
      <p:sp>
        <p:nvSpPr>
          <p:cNvPr id="33" name="Right Arrow 32"/>
          <p:cNvSpPr/>
          <p:nvPr/>
        </p:nvSpPr>
        <p:spPr>
          <a:xfrm>
            <a:off x="6539804" y="1873260"/>
            <a:ext cx="599638"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Tree>
    <p:extLst>
      <p:ext uri="{BB962C8B-B14F-4D97-AF65-F5344CB8AC3E}">
        <p14:creationId xmlns:p14="http://schemas.microsoft.com/office/powerpoint/2010/main" val="414581634"/>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616" y="138792"/>
            <a:ext cx="10144257" cy="546100"/>
          </a:xfrm>
        </p:spPr>
        <p:txBody>
          <a:bodyPr>
            <a:noAutofit/>
          </a:bodyPr>
          <a:lstStyle/>
          <a:p>
            <a:r>
              <a:rPr lang="en-US" sz="3600" dirty="0"/>
              <a:t>Creating Candidate Systems Concepts (C)</a:t>
            </a:r>
          </a:p>
        </p:txBody>
      </p:sp>
      <p:sp>
        <p:nvSpPr>
          <p:cNvPr id="4" name="Right Arrow 3"/>
          <p:cNvSpPr/>
          <p:nvPr/>
        </p:nvSpPr>
        <p:spPr>
          <a:xfrm>
            <a:off x="2937621" y="1401703"/>
            <a:ext cx="724050"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5" name="Picture 4"/>
          <p:cNvPicPr>
            <a:picLocks noChangeAspect="1"/>
          </p:cNvPicPr>
          <p:nvPr/>
        </p:nvPicPr>
        <p:blipFill>
          <a:blip r:embed="rId2"/>
          <a:stretch>
            <a:fillRect/>
          </a:stretch>
        </p:blipFill>
        <p:spPr>
          <a:xfrm>
            <a:off x="1788234" y="1097321"/>
            <a:ext cx="961292" cy="1008185"/>
          </a:xfrm>
          <a:prstGeom prst="rect">
            <a:avLst/>
          </a:prstGeom>
        </p:spPr>
      </p:pic>
      <p:pic>
        <p:nvPicPr>
          <p:cNvPr id="6" name="Picture 5"/>
          <p:cNvPicPr>
            <a:picLocks noChangeAspect="1"/>
          </p:cNvPicPr>
          <p:nvPr/>
        </p:nvPicPr>
        <p:blipFill>
          <a:blip r:embed="rId3"/>
          <a:stretch>
            <a:fillRect/>
          </a:stretch>
        </p:blipFill>
        <p:spPr>
          <a:xfrm>
            <a:off x="4065376" y="1052313"/>
            <a:ext cx="2687873" cy="1300112"/>
          </a:xfrm>
          <a:prstGeom prst="rect">
            <a:avLst/>
          </a:prstGeom>
        </p:spPr>
      </p:pic>
      <p:pic>
        <p:nvPicPr>
          <p:cNvPr id="7" name="Picture 6"/>
          <p:cNvPicPr>
            <a:picLocks noChangeAspect="1"/>
          </p:cNvPicPr>
          <p:nvPr/>
        </p:nvPicPr>
        <p:blipFill>
          <a:blip r:embed="rId4"/>
          <a:stretch>
            <a:fillRect/>
          </a:stretch>
        </p:blipFill>
        <p:spPr>
          <a:xfrm>
            <a:off x="3983471" y="2851811"/>
            <a:ext cx="2827241" cy="1567275"/>
          </a:xfrm>
          <a:prstGeom prst="rect">
            <a:avLst/>
          </a:prstGeom>
        </p:spPr>
      </p:pic>
      <p:sp>
        <p:nvSpPr>
          <p:cNvPr id="8" name="Right Arrow 7"/>
          <p:cNvSpPr/>
          <p:nvPr/>
        </p:nvSpPr>
        <p:spPr>
          <a:xfrm rot="5400000">
            <a:off x="5162874" y="2408801"/>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9" name="TextBox 8"/>
          <p:cNvSpPr txBox="1"/>
          <p:nvPr/>
        </p:nvSpPr>
        <p:spPr>
          <a:xfrm>
            <a:off x="5675373" y="2484819"/>
            <a:ext cx="1882374" cy="262829"/>
          </a:xfrm>
          <a:prstGeom prst="rect">
            <a:avLst/>
          </a:prstGeom>
          <a:noFill/>
        </p:spPr>
        <p:txBody>
          <a:bodyPr wrap="square" rtlCol="0">
            <a:spAutoFit/>
          </a:bodyPr>
          <a:lstStyle/>
          <a:p>
            <a:r>
              <a:rPr lang="en-US" sz="1108" dirty="0">
                <a:latin typeface="Calibri"/>
                <a:cs typeface="Calibri"/>
              </a:rPr>
              <a:t>Function Means Analysis</a:t>
            </a:r>
          </a:p>
        </p:txBody>
      </p:sp>
      <p:sp>
        <p:nvSpPr>
          <p:cNvPr id="10" name="TextBox 9"/>
          <p:cNvSpPr txBox="1"/>
          <p:nvPr/>
        </p:nvSpPr>
        <p:spPr>
          <a:xfrm>
            <a:off x="6886196" y="1234780"/>
            <a:ext cx="1958751" cy="262829"/>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Generate Potential Solutions</a:t>
            </a:r>
          </a:p>
        </p:txBody>
      </p:sp>
      <p:sp>
        <p:nvSpPr>
          <p:cNvPr id="11" name="TextBox 10"/>
          <p:cNvSpPr txBox="1"/>
          <p:nvPr/>
        </p:nvSpPr>
        <p:spPr>
          <a:xfrm>
            <a:off x="7003888" y="3317985"/>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Identify Candidate Systems Concepts</a:t>
            </a:r>
          </a:p>
        </p:txBody>
      </p:sp>
      <p:pic>
        <p:nvPicPr>
          <p:cNvPr id="12" name="Picture 11"/>
          <p:cNvPicPr>
            <a:picLocks noChangeAspect="1"/>
          </p:cNvPicPr>
          <p:nvPr/>
        </p:nvPicPr>
        <p:blipFill>
          <a:blip r:embed="rId5"/>
          <a:stretch>
            <a:fillRect/>
          </a:stretch>
        </p:blipFill>
        <p:spPr>
          <a:xfrm>
            <a:off x="4017949" y="4687611"/>
            <a:ext cx="1582974" cy="1789091"/>
          </a:xfrm>
          <a:prstGeom prst="rect">
            <a:avLst/>
          </a:prstGeom>
        </p:spPr>
      </p:pic>
      <p:pic>
        <p:nvPicPr>
          <p:cNvPr id="13" name="Picture 12"/>
          <p:cNvPicPr>
            <a:picLocks noChangeAspect="1"/>
          </p:cNvPicPr>
          <p:nvPr/>
        </p:nvPicPr>
        <p:blipFill>
          <a:blip r:embed="rId6"/>
          <a:stretch>
            <a:fillRect/>
          </a:stretch>
        </p:blipFill>
        <p:spPr>
          <a:xfrm>
            <a:off x="1753858" y="3108817"/>
            <a:ext cx="949569" cy="1008185"/>
          </a:xfrm>
          <a:prstGeom prst="rect">
            <a:avLst/>
          </a:prstGeom>
        </p:spPr>
      </p:pic>
      <p:cxnSp>
        <p:nvCxnSpPr>
          <p:cNvPr id="14" name="Elbow Connector 13"/>
          <p:cNvCxnSpPr>
            <a:stCxn id="13" idx="2"/>
            <a:endCxn id="12" idx="1"/>
          </p:cNvCxnSpPr>
          <p:nvPr/>
        </p:nvCxnSpPr>
        <p:spPr>
          <a:xfrm rot="16200000" flipH="1">
            <a:off x="2390719" y="3954925"/>
            <a:ext cx="1465155" cy="1789306"/>
          </a:xfrm>
          <a:prstGeom prst="bent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15" name="TextBox 14"/>
          <p:cNvSpPr txBox="1"/>
          <p:nvPr/>
        </p:nvSpPr>
        <p:spPr>
          <a:xfrm>
            <a:off x="2339994" y="4815496"/>
            <a:ext cx="1574521" cy="603820"/>
          </a:xfrm>
          <a:prstGeom prst="rect">
            <a:avLst/>
          </a:prstGeom>
          <a:noFill/>
        </p:spPr>
        <p:txBody>
          <a:bodyPr wrap="square" rtlCol="0">
            <a:spAutoFit/>
          </a:bodyPr>
          <a:lstStyle/>
          <a:p>
            <a:r>
              <a:rPr lang="en-US" sz="1108" dirty="0"/>
              <a:t>Key User + other key stakeholder requirements</a:t>
            </a:r>
          </a:p>
        </p:txBody>
      </p:sp>
      <p:sp>
        <p:nvSpPr>
          <p:cNvPr id="20" name="Right Arrow 19"/>
          <p:cNvSpPr/>
          <p:nvPr/>
        </p:nvSpPr>
        <p:spPr>
          <a:xfrm rot="5400000">
            <a:off x="4809359" y="4273617"/>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1" name="TextBox 20"/>
          <p:cNvSpPr txBox="1"/>
          <p:nvPr/>
        </p:nvSpPr>
        <p:spPr>
          <a:xfrm>
            <a:off x="5707958" y="4700042"/>
            <a:ext cx="1958751"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Evaluate and Select Concept Solution</a:t>
            </a:r>
          </a:p>
        </p:txBody>
      </p:sp>
      <p:sp>
        <p:nvSpPr>
          <p:cNvPr id="22" name="TextBox 21"/>
          <p:cNvSpPr txBox="1"/>
          <p:nvPr/>
        </p:nvSpPr>
        <p:spPr>
          <a:xfrm>
            <a:off x="5800260" y="5343567"/>
            <a:ext cx="888385" cy="262829"/>
          </a:xfrm>
          <a:prstGeom prst="rect">
            <a:avLst/>
          </a:prstGeom>
          <a:noFill/>
        </p:spPr>
        <p:txBody>
          <a:bodyPr wrap="none" rtlCol="0">
            <a:spAutoFit/>
          </a:bodyPr>
          <a:lstStyle/>
          <a:p>
            <a:r>
              <a:rPr lang="en-US" sz="1108" dirty="0">
                <a:latin typeface="Calibri"/>
                <a:cs typeface="Calibri"/>
              </a:rPr>
              <a:t>Pugh Matrix</a:t>
            </a:r>
          </a:p>
        </p:txBody>
      </p:sp>
      <p:sp>
        <p:nvSpPr>
          <p:cNvPr id="23" name="Right Arrow 22"/>
          <p:cNvSpPr/>
          <p:nvPr/>
        </p:nvSpPr>
        <p:spPr>
          <a:xfrm>
            <a:off x="6354779" y="5507008"/>
            <a:ext cx="1402128"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29" name="Picture 28"/>
          <p:cNvPicPr>
            <a:picLocks noChangeAspect="1"/>
          </p:cNvPicPr>
          <p:nvPr/>
        </p:nvPicPr>
        <p:blipFill>
          <a:blip r:embed="rId7"/>
          <a:stretch>
            <a:fillRect/>
          </a:stretch>
        </p:blipFill>
        <p:spPr>
          <a:xfrm>
            <a:off x="9415486" y="5143616"/>
            <a:ext cx="949569" cy="1008185"/>
          </a:xfrm>
          <a:prstGeom prst="rect">
            <a:avLst/>
          </a:prstGeom>
        </p:spPr>
      </p:pic>
      <p:sp>
        <p:nvSpPr>
          <p:cNvPr id="30" name="TextBox 29"/>
          <p:cNvSpPr txBox="1"/>
          <p:nvPr/>
        </p:nvSpPr>
        <p:spPr>
          <a:xfrm>
            <a:off x="6399643" y="5930884"/>
            <a:ext cx="1085554" cy="319639"/>
          </a:xfrm>
          <a:prstGeom prst="rect">
            <a:avLst/>
          </a:prstGeom>
          <a:noFill/>
        </p:spPr>
        <p:txBody>
          <a:bodyPr wrap="none" rtlCol="0">
            <a:spAutoFit/>
          </a:bodyPr>
          <a:lstStyle/>
          <a:p>
            <a:r>
              <a:rPr lang="en-US" sz="1477" dirty="0">
                <a:latin typeface="Calibri"/>
                <a:cs typeface="Calibri"/>
              </a:rPr>
              <a:t>The Winner</a:t>
            </a:r>
          </a:p>
        </p:txBody>
      </p:sp>
      <p:pic>
        <p:nvPicPr>
          <p:cNvPr id="24" name="Picture 23"/>
          <p:cNvPicPr>
            <a:picLocks noChangeAspect="1"/>
          </p:cNvPicPr>
          <p:nvPr/>
        </p:nvPicPr>
        <p:blipFill>
          <a:blip r:embed="rId8"/>
          <a:stretch>
            <a:fillRect/>
          </a:stretch>
        </p:blipFill>
        <p:spPr>
          <a:xfrm>
            <a:off x="7823356" y="5118517"/>
            <a:ext cx="1137138" cy="1043354"/>
          </a:xfrm>
          <a:prstGeom prst="rect">
            <a:avLst/>
          </a:prstGeom>
        </p:spPr>
      </p:pic>
      <p:sp>
        <p:nvSpPr>
          <p:cNvPr id="26" name="Right Arrow 25"/>
          <p:cNvSpPr/>
          <p:nvPr/>
        </p:nvSpPr>
        <p:spPr>
          <a:xfrm>
            <a:off x="8966789" y="5446303"/>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sp>
        <p:nvSpPr>
          <p:cNvPr id="25" name="TextBox 24">
            <a:extLst>
              <a:ext uri="{FF2B5EF4-FFF2-40B4-BE49-F238E27FC236}">
                <a16:creationId xmlns:a16="http://schemas.microsoft.com/office/drawing/2014/main" id="{8B0E7A83-0644-394F-8BBE-5525B82B4510}"/>
              </a:ext>
            </a:extLst>
          </p:cNvPr>
          <p:cNvSpPr txBox="1"/>
          <p:nvPr/>
        </p:nvSpPr>
        <p:spPr>
          <a:xfrm>
            <a:off x="8960494" y="4354081"/>
            <a:ext cx="1618628" cy="575158"/>
          </a:xfrm>
          <a:prstGeom prst="rect">
            <a:avLst/>
          </a:prstGeom>
          <a:ln/>
        </p:spPr>
        <p:style>
          <a:lnRef idx="1">
            <a:schemeClr val="accent3"/>
          </a:lnRef>
          <a:fillRef idx="2">
            <a:schemeClr val="accent3"/>
          </a:fillRef>
          <a:effectRef idx="1">
            <a:schemeClr val="accent3"/>
          </a:effectRef>
          <a:fontRef idx="minor">
            <a:schemeClr val="dk1"/>
          </a:fontRef>
        </p:style>
        <p:txBody>
          <a:bodyPr wrap="square" lIns="63119" tIns="31560" rIns="63119" bIns="31560" rtlCol="0">
            <a:spAutoFit/>
          </a:bodyPr>
          <a:lstStyle/>
          <a:p>
            <a:pPr algn="ctr"/>
            <a:r>
              <a:rPr lang="en-US" sz="831" dirty="0"/>
              <a:t>The System Definition defines the system solution from which subsystem requirements can be extracted</a:t>
            </a:r>
          </a:p>
        </p:txBody>
      </p:sp>
    </p:spTree>
    <p:extLst>
      <p:ext uri="{BB962C8B-B14F-4D97-AF65-F5344CB8AC3E}">
        <p14:creationId xmlns:p14="http://schemas.microsoft.com/office/powerpoint/2010/main" val="220036261"/>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041" y="95069"/>
            <a:ext cx="8621712" cy="546100"/>
          </a:xfrm>
        </p:spPr>
        <p:txBody>
          <a:bodyPr/>
          <a:lstStyle/>
          <a:p>
            <a:r>
              <a:rPr lang="en-GB" sz="2585" dirty="0"/>
              <a:t>Designing System and Specifying Sub-systems (D)</a:t>
            </a:r>
            <a:endParaRPr lang="en-US" sz="2585" dirty="0"/>
          </a:p>
        </p:txBody>
      </p:sp>
      <p:cxnSp>
        <p:nvCxnSpPr>
          <p:cNvPr id="5" name="Curved Connector 4"/>
          <p:cNvCxnSpPr>
            <a:stCxn id="7" idx="3"/>
          </p:cNvCxnSpPr>
          <p:nvPr/>
        </p:nvCxnSpPr>
        <p:spPr>
          <a:xfrm flipV="1">
            <a:off x="3121519" y="1245093"/>
            <a:ext cx="1620390" cy="194150"/>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7" name="TextBox 6"/>
          <p:cNvSpPr txBox="1"/>
          <p:nvPr/>
        </p:nvSpPr>
        <p:spPr>
          <a:xfrm>
            <a:off x="1972237" y="1137333"/>
            <a:ext cx="1149283" cy="603820"/>
          </a:xfrm>
          <a:prstGeom prst="rect">
            <a:avLst/>
          </a:prstGeom>
          <a:noFill/>
        </p:spPr>
        <p:txBody>
          <a:bodyPr wrap="square" rtlCol="0">
            <a:spAutoFit/>
          </a:bodyPr>
          <a:lstStyle/>
          <a:p>
            <a:r>
              <a:rPr lang="en-US" sz="1108" dirty="0">
                <a:latin typeface="Calibri"/>
                <a:cs typeface="Calibri"/>
              </a:rPr>
              <a:t>From Function Means Analysis and Pugh Matrix</a:t>
            </a:r>
          </a:p>
        </p:txBody>
      </p:sp>
      <p:cxnSp>
        <p:nvCxnSpPr>
          <p:cNvPr id="12" name="Curved Connector 11"/>
          <p:cNvCxnSpPr>
            <a:stCxn id="15" idx="3"/>
          </p:cNvCxnSpPr>
          <p:nvPr/>
        </p:nvCxnSpPr>
        <p:spPr>
          <a:xfrm flipV="1">
            <a:off x="3135774" y="2116463"/>
            <a:ext cx="933526" cy="635872"/>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15" name="TextBox 14"/>
          <p:cNvSpPr txBox="1"/>
          <p:nvPr/>
        </p:nvSpPr>
        <p:spPr>
          <a:xfrm>
            <a:off x="1986492" y="2450425"/>
            <a:ext cx="1149283" cy="603820"/>
          </a:xfrm>
          <a:prstGeom prst="rect">
            <a:avLst/>
          </a:prstGeom>
          <a:noFill/>
        </p:spPr>
        <p:txBody>
          <a:bodyPr wrap="square" rtlCol="0">
            <a:spAutoFit/>
          </a:bodyPr>
          <a:lstStyle/>
          <a:p>
            <a:r>
              <a:rPr lang="en-US" sz="1108" dirty="0">
                <a:latin typeface="Calibri"/>
                <a:cs typeface="Calibri"/>
              </a:rPr>
              <a:t>From QFD 1 or Function Means Analysis</a:t>
            </a:r>
          </a:p>
        </p:txBody>
      </p:sp>
      <p:sp>
        <p:nvSpPr>
          <p:cNvPr id="17" name="TextBox 16"/>
          <p:cNvSpPr txBox="1"/>
          <p:nvPr/>
        </p:nvSpPr>
        <p:spPr>
          <a:xfrm>
            <a:off x="6140305" y="826636"/>
            <a:ext cx="1958751"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Verify System Solution concept against Design Requirements</a:t>
            </a:r>
          </a:p>
        </p:txBody>
      </p:sp>
      <p:sp>
        <p:nvSpPr>
          <p:cNvPr id="18" name="TextBox 17"/>
          <p:cNvSpPr txBox="1"/>
          <p:nvPr/>
        </p:nvSpPr>
        <p:spPr>
          <a:xfrm>
            <a:off x="6052496" y="2776747"/>
            <a:ext cx="1059572" cy="603820"/>
          </a:xfrm>
          <a:prstGeom prst="rect">
            <a:avLst/>
          </a:prstGeom>
          <a:noFill/>
        </p:spPr>
        <p:txBody>
          <a:bodyPr wrap="square" rtlCol="0">
            <a:spAutoFit/>
          </a:bodyPr>
          <a:lstStyle/>
          <a:p>
            <a:r>
              <a:rPr lang="en-US" sz="1108" dirty="0">
                <a:latin typeface="Calibri"/>
                <a:cs typeface="Calibri"/>
              </a:rPr>
              <a:t>Quality Function Deployment 2</a:t>
            </a:r>
          </a:p>
        </p:txBody>
      </p:sp>
      <p:pic>
        <p:nvPicPr>
          <p:cNvPr id="19" name="Picture 18"/>
          <p:cNvPicPr>
            <a:picLocks noChangeAspect="1"/>
          </p:cNvPicPr>
          <p:nvPr/>
        </p:nvPicPr>
        <p:blipFill>
          <a:blip r:embed="rId2"/>
          <a:stretch>
            <a:fillRect/>
          </a:stretch>
        </p:blipFill>
        <p:spPr>
          <a:xfrm>
            <a:off x="2585592" y="3120821"/>
            <a:ext cx="1920245" cy="1430306"/>
          </a:xfrm>
          <a:prstGeom prst="rect">
            <a:avLst/>
          </a:prstGeom>
        </p:spPr>
      </p:pic>
      <p:pic>
        <p:nvPicPr>
          <p:cNvPr id="21" name="Picture 20"/>
          <p:cNvPicPr>
            <a:picLocks noChangeAspect="1"/>
          </p:cNvPicPr>
          <p:nvPr/>
        </p:nvPicPr>
        <p:blipFill>
          <a:blip r:embed="rId3"/>
          <a:stretch>
            <a:fillRect/>
          </a:stretch>
        </p:blipFill>
        <p:spPr>
          <a:xfrm>
            <a:off x="7295868" y="3295894"/>
            <a:ext cx="3107858" cy="1209438"/>
          </a:xfrm>
          <a:prstGeom prst="rect">
            <a:avLst/>
          </a:prstGeom>
        </p:spPr>
      </p:pic>
      <p:sp>
        <p:nvSpPr>
          <p:cNvPr id="24" name="TextBox 23"/>
          <p:cNvSpPr txBox="1"/>
          <p:nvPr/>
        </p:nvSpPr>
        <p:spPr>
          <a:xfrm>
            <a:off x="2317552" y="3140081"/>
            <a:ext cx="1059572" cy="262829"/>
          </a:xfrm>
          <a:prstGeom prst="rect">
            <a:avLst/>
          </a:prstGeom>
          <a:noFill/>
        </p:spPr>
        <p:txBody>
          <a:bodyPr wrap="square" rtlCol="0">
            <a:spAutoFit/>
          </a:bodyPr>
          <a:lstStyle/>
          <a:p>
            <a:r>
              <a:rPr lang="en-US" sz="1108" dirty="0">
                <a:latin typeface="Calibri"/>
                <a:cs typeface="Calibri"/>
              </a:rPr>
              <a:t>P-Diagram</a:t>
            </a:r>
          </a:p>
        </p:txBody>
      </p:sp>
      <p:sp>
        <p:nvSpPr>
          <p:cNvPr id="25" name="TextBox 24"/>
          <p:cNvSpPr txBox="1"/>
          <p:nvPr/>
        </p:nvSpPr>
        <p:spPr>
          <a:xfrm>
            <a:off x="1524002" y="4286248"/>
            <a:ext cx="1470525"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Identify Design and Noise Parameters</a:t>
            </a:r>
          </a:p>
        </p:txBody>
      </p:sp>
      <p:sp>
        <p:nvSpPr>
          <p:cNvPr id="26" name="TextBox 25"/>
          <p:cNvSpPr txBox="1"/>
          <p:nvPr/>
        </p:nvSpPr>
        <p:spPr>
          <a:xfrm>
            <a:off x="8801753" y="4587847"/>
            <a:ext cx="1470525" cy="6038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Critical  Design and Noise Parameters</a:t>
            </a:r>
          </a:p>
        </p:txBody>
      </p:sp>
      <p:sp>
        <p:nvSpPr>
          <p:cNvPr id="27" name="TextBox 26"/>
          <p:cNvSpPr txBox="1"/>
          <p:nvPr/>
        </p:nvSpPr>
        <p:spPr>
          <a:xfrm>
            <a:off x="7569254" y="4625588"/>
            <a:ext cx="1281232" cy="262829"/>
          </a:xfrm>
          <a:prstGeom prst="rect">
            <a:avLst/>
          </a:prstGeom>
          <a:noFill/>
        </p:spPr>
        <p:txBody>
          <a:bodyPr wrap="square" rtlCol="0">
            <a:spAutoFit/>
          </a:bodyPr>
          <a:lstStyle/>
          <a:p>
            <a:r>
              <a:rPr lang="en-US" sz="1108" dirty="0">
                <a:latin typeface="Calibri"/>
                <a:cs typeface="Calibri"/>
              </a:rPr>
              <a:t>What-Why Table</a:t>
            </a:r>
          </a:p>
        </p:txBody>
      </p:sp>
      <p:cxnSp>
        <p:nvCxnSpPr>
          <p:cNvPr id="28" name="Curved Connector 27"/>
          <p:cNvCxnSpPr/>
          <p:nvPr/>
        </p:nvCxnSpPr>
        <p:spPr>
          <a:xfrm flipV="1">
            <a:off x="6621726" y="5749222"/>
            <a:ext cx="1150983" cy="356359"/>
          </a:xfrm>
          <a:prstGeom prst="curvedConnector3">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29" name="Picture 28"/>
          <p:cNvPicPr>
            <a:picLocks noChangeAspect="1"/>
          </p:cNvPicPr>
          <p:nvPr/>
        </p:nvPicPr>
        <p:blipFill>
          <a:blip r:embed="rId4"/>
          <a:stretch>
            <a:fillRect/>
          </a:stretch>
        </p:blipFill>
        <p:spPr>
          <a:xfrm>
            <a:off x="9367039" y="5362586"/>
            <a:ext cx="949569" cy="1008185"/>
          </a:xfrm>
          <a:prstGeom prst="rect">
            <a:avLst/>
          </a:prstGeom>
        </p:spPr>
      </p:pic>
      <p:pic>
        <p:nvPicPr>
          <p:cNvPr id="31" name="Picture 30"/>
          <p:cNvPicPr>
            <a:picLocks noChangeAspect="1"/>
          </p:cNvPicPr>
          <p:nvPr/>
        </p:nvPicPr>
        <p:blipFill>
          <a:blip r:embed="rId5"/>
          <a:stretch>
            <a:fillRect/>
          </a:stretch>
        </p:blipFill>
        <p:spPr>
          <a:xfrm>
            <a:off x="4098399" y="1027513"/>
            <a:ext cx="2413498" cy="2131683"/>
          </a:xfrm>
          <a:prstGeom prst="rect">
            <a:avLst/>
          </a:prstGeom>
        </p:spPr>
      </p:pic>
      <p:cxnSp>
        <p:nvCxnSpPr>
          <p:cNvPr id="32" name="Curved Connector 31"/>
          <p:cNvCxnSpPr/>
          <p:nvPr/>
        </p:nvCxnSpPr>
        <p:spPr>
          <a:xfrm rot="5400000">
            <a:off x="4482821" y="270582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cxnSp>
        <p:nvCxnSpPr>
          <p:cNvPr id="35" name="Curved Connector 34"/>
          <p:cNvCxnSpPr/>
          <p:nvPr/>
        </p:nvCxnSpPr>
        <p:spPr>
          <a:xfrm rot="16200000" flipH="1">
            <a:off x="5758505" y="2797781"/>
            <a:ext cx="771242" cy="1494070"/>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1" name="TextBox 40"/>
          <p:cNvSpPr txBox="1"/>
          <p:nvPr/>
        </p:nvSpPr>
        <p:spPr>
          <a:xfrm>
            <a:off x="4744777" y="3668816"/>
            <a:ext cx="1149283" cy="433324"/>
          </a:xfrm>
          <a:prstGeom prst="rect">
            <a:avLst/>
          </a:prstGeom>
          <a:noFill/>
        </p:spPr>
        <p:txBody>
          <a:bodyPr wrap="square" rtlCol="0">
            <a:spAutoFit/>
          </a:bodyPr>
          <a:lstStyle/>
          <a:p>
            <a:r>
              <a:rPr lang="en-US" sz="1108" dirty="0">
                <a:latin typeface="Calibri"/>
                <a:cs typeface="Calibri"/>
              </a:rPr>
              <a:t>Critical Solution Elements</a:t>
            </a:r>
          </a:p>
        </p:txBody>
      </p:sp>
      <p:cxnSp>
        <p:nvCxnSpPr>
          <p:cNvPr id="42" name="Curved Connector 41"/>
          <p:cNvCxnSpPr>
            <a:stCxn id="19" idx="2"/>
          </p:cNvCxnSpPr>
          <p:nvPr/>
        </p:nvCxnSpPr>
        <p:spPr>
          <a:xfrm rot="16200000" flipH="1">
            <a:off x="3936976" y="4159867"/>
            <a:ext cx="172413" cy="954935"/>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pic>
        <p:nvPicPr>
          <p:cNvPr id="46" name="Picture 45"/>
          <p:cNvPicPr>
            <a:picLocks noChangeAspect="1"/>
          </p:cNvPicPr>
          <p:nvPr/>
        </p:nvPicPr>
        <p:blipFill>
          <a:blip r:embed="rId6"/>
          <a:stretch>
            <a:fillRect/>
          </a:stretch>
        </p:blipFill>
        <p:spPr>
          <a:xfrm>
            <a:off x="3905784" y="4375088"/>
            <a:ext cx="2413498" cy="2131683"/>
          </a:xfrm>
          <a:prstGeom prst="rect">
            <a:avLst/>
          </a:prstGeom>
        </p:spPr>
      </p:pic>
      <p:cxnSp>
        <p:nvCxnSpPr>
          <p:cNvPr id="47" name="Curved Connector 46"/>
          <p:cNvCxnSpPr/>
          <p:nvPr/>
        </p:nvCxnSpPr>
        <p:spPr>
          <a:xfrm rot="5400000">
            <a:off x="6864604" y="4524660"/>
            <a:ext cx="449403" cy="1356157"/>
          </a:xfrm>
          <a:prstGeom prst="curvedConnector2">
            <a:avLst/>
          </a:prstGeom>
          <a:ln w="76200" cmpd="sng">
            <a:tailEnd type="triangle" w="med" len="lg"/>
          </a:ln>
        </p:spPr>
        <p:style>
          <a:lnRef idx="3">
            <a:schemeClr val="accent2"/>
          </a:lnRef>
          <a:fillRef idx="0">
            <a:schemeClr val="accent2"/>
          </a:fillRef>
          <a:effectRef idx="2">
            <a:schemeClr val="accent2"/>
          </a:effectRef>
          <a:fontRef idx="minor">
            <a:schemeClr val="tx1"/>
          </a:fontRef>
        </p:style>
      </p:cxnSp>
      <p:sp>
        <p:nvSpPr>
          <p:cNvPr id="48" name="TextBox 47"/>
          <p:cNvSpPr txBox="1"/>
          <p:nvPr/>
        </p:nvSpPr>
        <p:spPr>
          <a:xfrm>
            <a:off x="5836403" y="6161725"/>
            <a:ext cx="1149283" cy="262829"/>
          </a:xfrm>
          <a:prstGeom prst="rect">
            <a:avLst/>
          </a:prstGeom>
          <a:noFill/>
        </p:spPr>
        <p:txBody>
          <a:bodyPr wrap="square" rtlCol="0">
            <a:spAutoFit/>
          </a:bodyPr>
          <a:lstStyle/>
          <a:p>
            <a:r>
              <a:rPr lang="en-US" sz="1108" dirty="0">
                <a:latin typeface="Calibri"/>
                <a:cs typeface="Calibri"/>
              </a:rPr>
              <a:t>Update QFD 2</a:t>
            </a:r>
          </a:p>
        </p:txBody>
      </p:sp>
      <p:pic>
        <p:nvPicPr>
          <p:cNvPr id="33" name="Picture 32"/>
          <p:cNvPicPr>
            <a:picLocks noChangeAspect="1"/>
          </p:cNvPicPr>
          <p:nvPr/>
        </p:nvPicPr>
        <p:blipFill>
          <a:blip r:embed="rId7"/>
          <a:stretch>
            <a:fillRect/>
          </a:stretch>
        </p:blipFill>
        <p:spPr>
          <a:xfrm>
            <a:off x="7709537" y="5232324"/>
            <a:ext cx="1137138" cy="1043354"/>
          </a:xfrm>
          <a:prstGeom prst="rect">
            <a:avLst/>
          </a:prstGeom>
        </p:spPr>
      </p:pic>
      <p:sp>
        <p:nvSpPr>
          <p:cNvPr id="36" name="Right Arrow 35"/>
          <p:cNvSpPr/>
          <p:nvPr/>
        </p:nvSpPr>
        <p:spPr>
          <a:xfrm>
            <a:off x="8887115" y="5662534"/>
            <a:ext cx="439485" cy="42528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sz="1662" dirty="0"/>
          </a:p>
        </p:txBody>
      </p:sp>
      <p:pic>
        <p:nvPicPr>
          <p:cNvPr id="4" name="Picture 3"/>
          <p:cNvPicPr>
            <a:picLocks noChangeAspect="1"/>
          </p:cNvPicPr>
          <p:nvPr/>
        </p:nvPicPr>
        <p:blipFill>
          <a:blip r:embed="rId8"/>
          <a:stretch>
            <a:fillRect/>
          </a:stretch>
        </p:blipFill>
        <p:spPr>
          <a:xfrm>
            <a:off x="7431544" y="1573888"/>
            <a:ext cx="2787607" cy="1181704"/>
          </a:xfrm>
          <a:prstGeom prst="rect">
            <a:avLst/>
          </a:prstGeom>
        </p:spPr>
      </p:pic>
      <p:sp>
        <p:nvSpPr>
          <p:cNvPr id="34" name="TextBox 33"/>
          <p:cNvSpPr txBox="1"/>
          <p:nvPr/>
        </p:nvSpPr>
        <p:spPr>
          <a:xfrm>
            <a:off x="8813202" y="2771457"/>
            <a:ext cx="1470525" cy="433324"/>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US" sz="1108" dirty="0"/>
              <a:t>Determine Critical  Failures and Causes</a:t>
            </a:r>
          </a:p>
        </p:txBody>
      </p:sp>
      <p:sp>
        <p:nvSpPr>
          <p:cNvPr id="37" name="TextBox 36"/>
          <p:cNvSpPr txBox="1"/>
          <p:nvPr/>
        </p:nvSpPr>
        <p:spPr>
          <a:xfrm>
            <a:off x="7580703" y="2809199"/>
            <a:ext cx="1281232" cy="262829"/>
          </a:xfrm>
          <a:prstGeom prst="rect">
            <a:avLst/>
          </a:prstGeom>
          <a:noFill/>
        </p:spPr>
        <p:txBody>
          <a:bodyPr wrap="square" rtlCol="0">
            <a:spAutoFit/>
          </a:bodyPr>
          <a:lstStyle/>
          <a:p>
            <a:r>
              <a:rPr lang="en-US" sz="1108" dirty="0">
                <a:latin typeface="Calibri"/>
                <a:cs typeface="Calibri"/>
              </a:rPr>
              <a:t>Design FMEA</a:t>
            </a:r>
          </a:p>
        </p:txBody>
      </p:sp>
    </p:spTree>
    <p:extLst>
      <p:ext uri="{BB962C8B-B14F-4D97-AF65-F5344CB8AC3E}">
        <p14:creationId xmlns:p14="http://schemas.microsoft.com/office/powerpoint/2010/main" val="2050567346"/>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895" y="201060"/>
            <a:ext cx="10058400" cy="625229"/>
          </a:xfrm>
        </p:spPr>
        <p:txBody>
          <a:bodyPr>
            <a:normAutofit fontScale="90000"/>
          </a:bodyPr>
          <a:lstStyle/>
          <a:p>
            <a:r>
              <a:rPr lang="en-US" dirty="0"/>
              <a:t>But Remember</a:t>
            </a:r>
          </a:p>
        </p:txBody>
      </p:sp>
      <p:sp>
        <p:nvSpPr>
          <p:cNvPr id="5" name="TextBox 4"/>
          <p:cNvSpPr txBox="1"/>
          <p:nvPr/>
        </p:nvSpPr>
        <p:spPr>
          <a:xfrm>
            <a:off x="1834172" y="1234918"/>
            <a:ext cx="8589123" cy="539686"/>
          </a:xfrm>
          <a:prstGeom prst="rect">
            <a:avLst/>
          </a:prstGeom>
        </p:spPr>
        <p:style>
          <a:lnRef idx="0">
            <a:schemeClr val="accent4"/>
          </a:lnRef>
          <a:fillRef idx="3">
            <a:schemeClr val="accent4"/>
          </a:fillRef>
          <a:effectRef idx="3">
            <a:schemeClr val="accent4"/>
          </a:effectRef>
          <a:fontRef idx="minor">
            <a:schemeClr val="lt1"/>
          </a:fontRef>
        </p:style>
        <p:txBody>
          <a:bodyPr wrap="none" lIns="84253" tIns="42126" rIns="84253" bIns="42126" rtlCol="0">
            <a:spAutoFit/>
          </a:bodyPr>
          <a:lstStyle/>
          <a:p>
            <a:r>
              <a:rPr lang="en-US" sz="2954" b="1" dirty="0"/>
              <a:t>A Fool With a Tool Is a More Dangerous Fool</a:t>
            </a:r>
          </a:p>
        </p:txBody>
      </p:sp>
      <p:pic>
        <p:nvPicPr>
          <p:cNvPr id="6" name="Picture 5"/>
          <p:cNvPicPr>
            <a:picLocks noChangeAspect="1"/>
          </p:cNvPicPr>
          <p:nvPr/>
        </p:nvPicPr>
        <p:blipFill>
          <a:blip r:embed="rId2"/>
          <a:stretch>
            <a:fillRect/>
          </a:stretch>
        </p:blipFill>
        <p:spPr>
          <a:xfrm>
            <a:off x="2839494" y="2971236"/>
            <a:ext cx="3121256" cy="1606584"/>
          </a:xfrm>
          <a:prstGeom prst="rect">
            <a:avLst/>
          </a:prstGeom>
        </p:spPr>
      </p:pic>
      <p:sp>
        <p:nvSpPr>
          <p:cNvPr id="7" name="Rounded Rectangular Callout 6"/>
          <p:cNvSpPr/>
          <p:nvPr/>
        </p:nvSpPr>
        <p:spPr bwMode="auto">
          <a:xfrm>
            <a:off x="6988360" y="2537564"/>
            <a:ext cx="2744092" cy="1163206"/>
          </a:xfrm>
          <a:prstGeom prst="wedgeRoundRectCallout">
            <a:avLst>
              <a:gd name="adj1" fmla="val -92156"/>
              <a:gd name="adj2" fmla="val 98937"/>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84253" tIns="42126" rIns="84253" bIns="42126" numCol="1" rtlCol="0" anchor="ctr" anchorCtr="0" compatLnSpc="1">
            <a:prstTxWarp prst="textNoShape">
              <a:avLst/>
            </a:prstTxWarp>
          </a:bodyPr>
          <a:lstStyle/>
          <a:p>
            <a:pPr algn="ctr" defTabSz="842560"/>
            <a:r>
              <a:rPr lang="en-US" sz="1846" dirty="0">
                <a:solidFill>
                  <a:schemeClr val="tx1"/>
                </a:solidFill>
                <a:latin typeface="Arial" charset="0"/>
                <a:cs typeface="Arial" charset="0"/>
              </a:rPr>
              <a:t>Give somebody a hammer and they’ll find things to hit with it!</a:t>
            </a:r>
          </a:p>
        </p:txBody>
      </p:sp>
      <p:sp>
        <p:nvSpPr>
          <p:cNvPr id="3" name="TextBox 2"/>
          <p:cNvSpPr txBox="1"/>
          <p:nvPr/>
        </p:nvSpPr>
        <p:spPr>
          <a:xfrm>
            <a:off x="2497680" y="4900906"/>
            <a:ext cx="7337779" cy="1448910"/>
          </a:xfrm>
          <a:prstGeom prst="rect">
            <a:avLst/>
          </a:prstGeom>
          <a:noFill/>
        </p:spPr>
        <p:txBody>
          <a:bodyPr wrap="square" lIns="84253" tIns="42126" rIns="84253" bIns="42126" rtlCol="0">
            <a:spAutoFit/>
          </a:bodyPr>
          <a:lstStyle/>
          <a:p>
            <a:pPr algn="ctr"/>
            <a:r>
              <a:rPr lang="en-US" sz="2954" dirty="0"/>
              <a:t>We should not apply the tools without thinking – we have to select the best tools for the job</a:t>
            </a:r>
          </a:p>
        </p:txBody>
      </p:sp>
    </p:spTree>
    <p:extLst>
      <p:ext uri="{BB962C8B-B14F-4D97-AF65-F5344CB8AC3E}">
        <p14:creationId xmlns:p14="http://schemas.microsoft.com/office/powerpoint/2010/main" val="3256818757"/>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0C0065BA-BA29-6A46-93FE-12AA2A849E72}"/>
              </a:ext>
            </a:extLst>
          </p:cNvPr>
          <p:cNvSpPr/>
          <p:nvPr/>
        </p:nvSpPr>
        <p:spPr>
          <a:xfrm>
            <a:off x="3748418" y="2182790"/>
            <a:ext cx="4518952" cy="4518952"/>
          </a:xfrm>
          <a:prstGeom prst="ellipse">
            <a:avLst/>
          </a:prstGeom>
          <a:solidFill>
            <a:schemeClr val="bg1"/>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4AD683FF-AF3E-8741-BEBF-4A04AE693A5C}"/>
              </a:ext>
            </a:extLst>
          </p:cNvPr>
          <p:cNvSpPr/>
          <p:nvPr/>
        </p:nvSpPr>
        <p:spPr>
          <a:xfrm>
            <a:off x="4158358" y="2546431"/>
            <a:ext cx="3710989" cy="37109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1036F-FD37-C043-9F7B-F496EF79DCB8}"/>
              </a:ext>
            </a:extLst>
          </p:cNvPr>
          <p:cNvSpPr>
            <a:spLocks noGrp="1"/>
          </p:cNvSpPr>
          <p:nvPr>
            <p:ph type="title"/>
          </p:nvPr>
        </p:nvSpPr>
        <p:spPr>
          <a:xfrm>
            <a:off x="275422" y="435014"/>
            <a:ext cx="11027884" cy="546100"/>
          </a:xfrm>
        </p:spPr>
        <p:txBody>
          <a:bodyPr>
            <a:noAutofit/>
          </a:bodyPr>
          <a:lstStyle/>
          <a:p>
            <a:r>
              <a:rPr lang="en-US" sz="3200" dirty="0"/>
              <a:t>But this is all About Product (Munition) Design! – What about Manufacture?</a:t>
            </a:r>
          </a:p>
        </p:txBody>
      </p:sp>
      <p:sp>
        <p:nvSpPr>
          <p:cNvPr id="4" name="Oval 3">
            <a:extLst>
              <a:ext uri="{FF2B5EF4-FFF2-40B4-BE49-F238E27FC236}">
                <a16:creationId xmlns:a16="http://schemas.microsoft.com/office/drawing/2014/main" id="{F5DAAA80-A0A1-4D4A-B064-5E0B72634517}"/>
              </a:ext>
            </a:extLst>
          </p:cNvPr>
          <p:cNvSpPr/>
          <p:nvPr/>
        </p:nvSpPr>
        <p:spPr>
          <a:xfrm>
            <a:off x="4744185" y="3078867"/>
            <a:ext cx="1574157" cy="1574157"/>
          </a:xfrm>
          <a:prstGeom prst="ellipse">
            <a:avLst/>
          </a:prstGeom>
          <a:solidFill>
            <a:schemeClr val="accent2">
              <a:alpha val="52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CD994F28-4E96-CF4A-91A0-675648B8505D}"/>
              </a:ext>
            </a:extLst>
          </p:cNvPr>
          <p:cNvSpPr/>
          <p:nvPr/>
        </p:nvSpPr>
        <p:spPr>
          <a:xfrm>
            <a:off x="4744185" y="4180391"/>
            <a:ext cx="1574157" cy="1574157"/>
          </a:xfrm>
          <a:prstGeom prst="ellipse">
            <a:avLst/>
          </a:prstGeom>
          <a:solidFill>
            <a:schemeClr val="accent4">
              <a:alpha val="49000"/>
            </a:schemeClr>
          </a:solidFill>
        </p:spPr>
        <p:style>
          <a:lnRef idx="2">
            <a:schemeClr val="accent4">
              <a:shade val="50000"/>
            </a:schemeClr>
          </a:lnRef>
          <a:fillRef idx="1">
            <a:schemeClr val="accent4"/>
          </a:fillRef>
          <a:effectRef idx="0">
            <a:schemeClr val="accent4"/>
          </a:effectRef>
          <a:fontRef idx="minor">
            <a:schemeClr val="lt1"/>
          </a:fontRef>
        </p:style>
        <p:txBody>
          <a:bodyPr lIns="0" rIns="0" rtlCol="0" anchor="ctr"/>
          <a:lstStyle/>
          <a:p>
            <a:pPr algn="ctr"/>
            <a:endParaRPr lang="en-US" dirty="0"/>
          </a:p>
        </p:txBody>
      </p:sp>
      <p:sp>
        <p:nvSpPr>
          <p:cNvPr id="6" name="Oval 5">
            <a:extLst>
              <a:ext uri="{FF2B5EF4-FFF2-40B4-BE49-F238E27FC236}">
                <a16:creationId xmlns:a16="http://schemas.microsoft.com/office/drawing/2014/main" id="{3E14B902-F97E-404F-901D-61D80073D798}"/>
              </a:ext>
            </a:extLst>
          </p:cNvPr>
          <p:cNvSpPr/>
          <p:nvPr/>
        </p:nvSpPr>
        <p:spPr>
          <a:xfrm>
            <a:off x="5744095" y="4180391"/>
            <a:ext cx="1574157" cy="1574157"/>
          </a:xfrm>
          <a:prstGeom prst="ellipse">
            <a:avLst/>
          </a:prstGeom>
          <a:solidFill>
            <a:schemeClr val="accent5">
              <a:alpha val="46000"/>
            </a:schemeClr>
          </a:solidFill>
        </p:spPr>
        <p:style>
          <a:lnRef idx="2">
            <a:schemeClr val="accent5">
              <a:shade val="50000"/>
            </a:schemeClr>
          </a:lnRef>
          <a:fillRef idx="1">
            <a:schemeClr val="accent5"/>
          </a:fillRef>
          <a:effectRef idx="0">
            <a:schemeClr val="accent5"/>
          </a:effectRef>
          <a:fontRef idx="minor">
            <a:schemeClr val="lt1"/>
          </a:fontRef>
        </p:style>
        <p:txBody>
          <a:bodyPr lIns="0" rIns="0" rtlCol="0" anchor="ctr"/>
          <a:lstStyle/>
          <a:p>
            <a:pPr algn="ctr"/>
            <a:endParaRPr lang="en-US" dirty="0"/>
          </a:p>
        </p:txBody>
      </p:sp>
      <p:sp>
        <p:nvSpPr>
          <p:cNvPr id="7" name="Oval 6">
            <a:extLst>
              <a:ext uri="{FF2B5EF4-FFF2-40B4-BE49-F238E27FC236}">
                <a16:creationId xmlns:a16="http://schemas.microsoft.com/office/drawing/2014/main" id="{BF38C2B2-A0C2-9245-B9D6-C2533B5B1839}"/>
              </a:ext>
            </a:extLst>
          </p:cNvPr>
          <p:cNvSpPr/>
          <p:nvPr/>
        </p:nvSpPr>
        <p:spPr>
          <a:xfrm>
            <a:off x="5720944" y="3078867"/>
            <a:ext cx="1574157" cy="1574157"/>
          </a:xfrm>
          <a:prstGeom prst="ellipse">
            <a:avLst/>
          </a:prstGeom>
          <a:solidFill>
            <a:schemeClr val="accent3">
              <a:alpha val="50000"/>
            </a:schemeClr>
          </a:solidFill>
        </p:spPr>
        <p:style>
          <a:lnRef idx="2">
            <a:schemeClr val="accent3">
              <a:shade val="50000"/>
            </a:schemeClr>
          </a:lnRef>
          <a:fillRef idx="1">
            <a:schemeClr val="accent3"/>
          </a:fillRef>
          <a:effectRef idx="0">
            <a:schemeClr val="accent3"/>
          </a:effectRef>
          <a:fontRef idx="minor">
            <a:schemeClr val="lt1"/>
          </a:fontRef>
        </p:style>
        <p:txBody>
          <a:bodyPr lIns="0" rIns="0" rtlCol="0" anchor="ctr"/>
          <a:lstStyle/>
          <a:p>
            <a:pPr algn="ctr"/>
            <a:endParaRPr lang="en-US" dirty="0"/>
          </a:p>
        </p:txBody>
      </p:sp>
      <p:sp>
        <p:nvSpPr>
          <p:cNvPr id="11" name="Rectangle 10">
            <a:extLst>
              <a:ext uri="{FF2B5EF4-FFF2-40B4-BE49-F238E27FC236}">
                <a16:creationId xmlns:a16="http://schemas.microsoft.com/office/drawing/2014/main" id="{51F1D084-6146-044E-9DE4-5AFD05FE7D5A}"/>
              </a:ext>
            </a:extLst>
          </p:cNvPr>
          <p:cNvSpPr/>
          <p:nvPr/>
        </p:nvSpPr>
        <p:spPr>
          <a:xfrm>
            <a:off x="1792287" y="1292391"/>
            <a:ext cx="8759966" cy="646331"/>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r>
              <a:rPr lang="en-GB" dirty="0">
                <a:latin typeface="Arial" charset="0"/>
              </a:rPr>
              <a:t>Every PRIME system is associated with several other systems – they have their own requirements but can also place requirements on the prime system</a:t>
            </a:r>
          </a:p>
        </p:txBody>
      </p:sp>
      <p:sp>
        <p:nvSpPr>
          <p:cNvPr id="12" name="TextBox 11">
            <a:extLst>
              <a:ext uri="{FF2B5EF4-FFF2-40B4-BE49-F238E27FC236}">
                <a16:creationId xmlns:a16="http://schemas.microsoft.com/office/drawing/2014/main" id="{72EE2292-507F-E847-BC41-BF4F8C38353F}"/>
              </a:ext>
            </a:extLst>
          </p:cNvPr>
          <p:cNvSpPr txBox="1"/>
          <p:nvPr/>
        </p:nvSpPr>
        <p:spPr>
          <a:xfrm>
            <a:off x="4721033" y="3539019"/>
            <a:ext cx="1112228" cy="276999"/>
          </a:xfrm>
          <a:prstGeom prst="rect">
            <a:avLst/>
          </a:prstGeom>
          <a:noFill/>
        </p:spPr>
        <p:txBody>
          <a:bodyPr wrap="none" rtlCol="0">
            <a:spAutoFit/>
          </a:bodyPr>
          <a:lstStyle/>
          <a:p>
            <a:r>
              <a:rPr lang="en-US" sz="1200" dirty="0"/>
              <a:t>Prime System</a:t>
            </a:r>
          </a:p>
        </p:txBody>
      </p:sp>
      <p:sp>
        <p:nvSpPr>
          <p:cNvPr id="13" name="TextBox 12">
            <a:extLst>
              <a:ext uri="{FF2B5EF4-FFF2-40B4-BE49-F238E27FC236}">
                <a16:creationId xmlns:a16="http://schemas.microsoft.com/office/drawing/2014/main" id="{6AE04BF0-F135-EA43-B042-D02E52740ADC}"/>
              </a:ext>
            </a:extLst>
          </p:cNvPr>
          <p:cNvSpPr txBox="1"/>
          <p:nvPr/>
        </p:nvSpPr>
        <p:spPr>
          <a:xfrm>
            <a:off x="4848231" y="4862294"/>
            <a:ext cx="964303" cy="646331"/>
          </a:xfrm>
          <a:prstGeom prst="rect">
            <a:avLst/>
          </a:prstGeom>
          <a:noFill/>
        </p:spPr>
        <p:txBody>
          <a:bodyPr wrap="none" rtlCol="0">
            <a:spAutoFit/>
          </a:bodyPr>
          <a:lstStyle/>
          <a:p>
            <a:r>
              <a:rPr lang="en-US" sz="1200" dirty="0" err="1"/>
              <a:t>Realisation</a:t>
            </a:r>
            <a:r>
              <a:rPr lang="en-US" sz="1200" dirty="0"/>
              <a:t> </a:t>
            </a:r>
          </a:p>
          <a:p>
            <a:r>
              <a:rPr lang="en-US" sz="1200" dirty="0"/>
              <a:t>System</a:t>
            </a:r>
          </a:p>
          <a:p>
            <a:endParaRPr lang="en-US" sz="1200" dirty="0"/>
          </a:p>
        </p:txBody>
      </p:sp>
      <p:sp>
        <p:nvSpPr>
          <p:cNvPr id="14" name="TextBox 13">
            <a:extLst>
              <a:ext uri="{FF2B5EF4-FFF2-40B4-BE49-F238E27FC236}">
                <a16:creationId xmlns:a16="http://schemas.microsoft.com/office/drawing/2014/main" id="{89185E1B-1F6C-EF4A-9AD3-C9E5651EABD6}"/>
              </a:ext>
            </a:extLst>
          </p:cNvPr>
          <p:cNvSpPr txBox="1"/>
          <p:nvPr/>
        </p:nvSpPr>
        <p:spPr>
          <a:xfrm>
            <a:off x="6487858" y="3469836"/>
            <a:ext cx="676211" cy="461665"/>
          </a:xfrm>
          <a:prstGeom prst="rect">
            <a:avLst/>
          </a:prstGeom>
          <a:noFill/>
        </p:spPr>
        <p:txBody>
          <a:bodyPr wrap="none" rtlCol="0">
            <a:spAutoFit/>
          </a:bodyPr>
          <a:lstStyle/>
          <a:p>
            <a:r>
              <a:rPr lang="en-US" sz="1200" dirty="0"/>
              <a:t>Sales</a:t>
            </a:r>
          </a:p>
          <a:p>
            <a:r>
              <a:rPr lang="en-US" sz="1200" dirty="0"/>
              <a:t>System</a:t>
            </a:r>
          </a:p>
        </p:txBody>
      </p:sp>
      <p:sp>
        <p:nvSpPr>
          <p:cNvPr id="15" name="TextBox 14">
            <a:extLst>
              <a:ext uri="{FF2B5EF4-FFF2-40B4-BE49-F238E27FC236}">
                <a16:creationId xmlns:a16="http://schemas.microsoft.com/office/drawing/2014/main" id="{5A6E4699-F597-2A4E-B040-419D70E51BF2}"/>
              </a:ext>
            </a:extLst>
          </p:cNvPr>
          <p:cNvSpPr txBox="1"/>
          <p:nvPr/>
        </p:nvSpPr>
        <p:spPr>
          <a:xfrm>
            <a:off x="6527673" y="4862294"/>
            <a:ext cx="716863" cy="461665"/>
          </a:xfrm>
          <a:prstGeom prst="rect">
            <a:avLst/>
          </a:prstGeom>
          <a:noFill/>
        </p:spPr>
        <p:txBody>
          <a:bodyPr wrap="none" rtlCol="0">
            <a:spAutoFit/>
          </a:bodyPr>
          <a:lstStyle/>
          <a:p>
            <a:r>
              <a:rPr lang="en-US" sz="1200" dirty="0"/>
              <a:t>Support</a:t>
            </a:r>
          </a:p>
          <a:p>
            <a:r>
              <a:rPr lang="en-US" sz="1200" dirty="0"/>
              <a:t>System</a:t>
            </a:r>
          </a:p>
        </p:txBody>
      </p:sp>
      <p:sp>
        <p:nvSpPr>
          <p:cNvPr id="16" name="TextBox 15">
            <a:extLst>
              <a:ext uri="{FF2B5EF4-FFF2-40B4-BE49-F238E27FC236}">
                <a16:creationId xmlns:a16="http://schemas.microsoft.com/office/drawing/2014/main" id="{56E7E8DF-3D5A-9F43-94A8-98EC7782CB4D}"/>
              </a:ext>
            </a:extLst>
          </p:cNvPr>
          <p:cNvSpPr txBox="1"/>
          <p:nvPr/>
        </p:nvSpPr>
        <p:spPr>
          <a:xfrm>
            <a:off x="5410487" y="2691477"/>
            <a:ext cx="1194814" cy="276999"/>
          </a:xfrm>
          <a:prstGeom prst="rect">
            <a:avLst/>
          </a:prstGeom>
          <a:noFill/>
        </p:spPr>
        <p:txBody>
          <a:bodyPr wrap="none" rtlCol="0">
            <a:spAutoFit/>
          </a:bodyPr>
          <a:lstStyle/>
          <a:p>
            <a:r>
              <a:rPr lang="en-US" sz="1200" dirty="0"/>
              <a:t>Project System</a:t>
            </a:r>
          </a:p>
        </p:txBody>
      </p:sp>
      <p:sp>
        <p:nvSpPr>
          <p:cNvPr id="17" name="TextBox 16">
            <a:extLst>
              <a:ext uri="{FF2B5EF4-FFF2-40B4-BE49-F238E27FC236}">
                <a16:creationId xmlns:a16="http://schemas.microsoft.com/office/drawing/2014/main" id="{782CB6DF-0B9E-584A-9B45-52D4C262AB4B}"/>
              </a:ext>
            </a:extLst>
          </p:cNvPr>
          <p:cNvSpPr txBox="1"/>
          <p:nvPr/>
        </p:nvSpPr>
        <p:spPr>
          <a:xfrm>
            <a:off x="5410488" y="2245832"/>
            <a:ext cx="1313373" cy="276999"/>
          </a:xfrm>
          <a:prstGeom prst="rect">
            <a:avLst/>
          </a:prstGeom>
          <a:noFill/>
        </p:spPr>
        <p:txBody>
          <a:bodyPr wrap="none" rtlCol="0">
            <a:spAutoFit/>
          </a:bodyPr>
          <a:lstStyle/>
          <a:p>
            <a:r>
              <a:rPr lang="en-US" sz="1200" dirty="0"/>
              <a:t>Business System</a:t>
            </a:r>
          </a:p>
        </p:txBody>
      </p:sp>
      <p:sp>
        <p:nvSpPr>
          <p:cNvPr id="18" name="Rounded Rectangular Callout 17">
            <a:extLst>
              <a:ext uri="{FF2B5EF4-FFF2-40B4-BE49-F238E27FC236}">
                <a16:creationId xmlns:a16="http://schemas.microsoft.com/office/drawing/2014/main" id="{8D21E415-369B-B944-8437-EC752E2B3BDE}"/>
              </a:ext>
            </a:extLst>
          </p:cNvPr>
          <p:cNvSpPr/>
          <p:nvPr/>
        </p:nvSpPr>
        <p:spPr>
          <a:xfrm>
            <a:off x="1819767" y="4904886"/>
            <a:ext cx="2045677" cy="1207477"/>
          </a:xfrm>
          <a:prstGeom prst="wedgeRoundRectCallout">
            <a:avLst>
              <a:gd name="adj1" fmla="val 101893"/>
              <a:gd name="adj2" fmla="val -53288"/>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systems  (design, development, supply chain) that REALISE the prime system</a:t>
            </a:r>
          </a:p>
        </p:txBody>
      </p:sp>
      <p:sp>
        <p:nvSpPr>
          <p:cNvPr id="19" name="Rounded Rectangular Callout 18">
            <a:extLst>
              <a:ext uri="{FF2B5EF4-FFF2-40B4-BE49-F238E27FC236}">
                <a16:creationId xmlns:a16="http://schemas.microsoft.com/office/drawing/2014/main" id="{54FC2C0D-9CFE-054D-9699-FB62C57DF637}"/>
              </a:ext>
            </a:extLst>
          </p:cNvPr>
          <p:cNvSpPr/>
          <p:nvPr/>
        </p:nvSpPr>
        <p:spPr>
          <a:xfrm>
            <a:off x="1817922" y="2364594"/>
            <a:ext cx="2045677" cy="855785"/>
          </a:xfrm>
          <a:prstGeom prst="wedgeRoundRectCallout">
            <a:avLst>
              <a:gd name="adj1" fmla="val 120359"/>
              <a:gd name="adj2" fmla="val 12327"/>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project or programme is also a system</a:t>
            </a:r>
          </a:p>
        </p:txBody>
      </p:sp>
      <p:sp>
        <p:nvSpPr>
          <p:cNvPr id="20" name="Rounded Rectangular Callout 19">
            <a:extLst>
              <a:ext uri="{FF2B5EF4-FFF2-40B4-BE49-F238E27FC236}">
                <a16:creationId xmlns:a16="http://schemas.microsoft.com/office/drawing/2014/main" id="{9FE963EF-7920-534C-9B71-9F370D76CE89}"/>
              </a:ext>
            </a:extLst>
          </p:cNvPr>
          <p:cNvSpPr/>
          <p:nvPr/>
        </p:nvSpPr>
        <p:spPr>
          <a:xfrm>
            <a:off x="8162260" y="3113590"/>
            <a:ext cx="2269268" cy="1066800"/>
          </a:xfrm>
          <a:prstGeom prst="wedgeRoundRectCallout">
            <a:avLst>
              <a:gd name="adj1" fmla="val -100224"/>
              <a:gd name="adj2" fmla="val -1640"/>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 responsible for SELLING the prime system</a:t>
            </a:r>
          </a:p>
        </p:txBody>
      </p:sp>
      <p:sp>
        <p:nvSpPr>
          <p:cNvPr id="21" name="Rounded Rectangular Callout 20">
            <a:extLst>
              <a:ext uri="{FF2B5EF4-FFF2-40B4-BE49-F238E27FC236}">
                <a16:creationId xmlns:a16="http://schemas.microsoft.com/office/drawing/2014/main" id="{1B5618D6-BCCE-DA47-B38B-1DB787E37F9E}"/>
              </a:ext>
            </a:extLst>
          </p:cNvPr>
          <p:cNvSpPr/>
          <p:nvPr/>
        </p:nvSpPr>
        <p:spPr>
          <a:xfrm>
            <a:off x="8103032" y="5025274"/>
            <a:ext cx="2328496" cy="1254369"/>
          </a:xfrm>
          <a:prstGeom prst="wedgeRoundRectCallout">
            <a:avLst>
              <a:gd name="adj1" fmla="val -87774"/>
              <a:gd name="adj2" fmla="val -62988"/>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 responsible for the SUPPORT of the prime system in operation and ultimately disposal</a:t>
            </a:r>
          </a:p>
        </p:txBody>
      </p:sp>
      <p:sp>
        <p:nvSpPr>
          <p:cNvPr id="22" name="Rounded Rectangular Callout 21">
            <a:extLst>
              <a:ext uri="{FF2B5EF4-FFF2-40B4-BE49-F238E27FC236}">
                <a16:creationId xmlns:a16="http://schemas.microsoft.com/office/drawing/2014/main" id="{51375D4F-3F43-594A-80CF-95DA5580F4E5}"/>
              </a:ext>
            </a:extLst>
          </p:cNvPr>
          <p:cNvSpPr/>
          <p:nvPr/>
        </p:nvSpPr>
        <p:spPr>
          <a:xfrm>
            <a:off x="8016288" y="2106596"/>
            <a:ext cx="2045677" cy="677008"/>
          </a:xfrm>
          <a:prstGeom prst="wedgeRoundRectCallout">
            <a:avLst>
              <a:gd name="adj1" fmla="val -115038"/>
              <a:gd name="adj2" fmla="val -14931"/>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BUSINESS itself is also a system</a:t>
            </a:r>
          </a:p>
        </p:txBody>
      </p:sp>
    </p:spTree>
    <p:extLst>
      <p:ext uri="{BB962C8B-B14F-4D97-AF65-F5344CB8AC3E}">
        <p14:creationId xmlns:p14="http://schemas.microsoft.com/office/powerpoint/2010/main" val="384632866"/>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0C0065BA-BA29-6A46-93FE-12AA2A849E72}"/>
              </a:ext>
            </a:extLst>
          </p:cNvPr>
          <p:cNvSpPr/>
          <p:nvPr/>
        </p:nvSpPr>
        <p:spPr>
          <a:xfrm>
            <a:off x="3748418" y="2182790"/>
            <a:ext cx="4518952" cy="4518952"/>
          </a:xfrm>
          <a:prstGeom prst="ellipse">
            <a:avLst/>
          </a:prstGeom>
          <a:solidFill>
            <a:schemeClr val="bg1"/>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4AD683FF-AF3E-8741-BEBF-4A04AE693A5C}"/>
              </a:ext>
            </a:extLst>
          </p:cNvPr>
          <p:cNvSpPr/>
          <p:nvPr/>
        </p:nvSpPr>
        <p:spPr>
          <a:xfrm>
            <a:off x="4158358" y="2546431"/>
            <a:ext cx="3710989" cy="37109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1036F-FD37-C043-9F7B-F496EF79DCB8}"/>
              </a:ext>
            </a:extLst>
          </p:cNvPr>
          <p:cNvSpPr>
            <a:spLocks noGrp="1"/>
          </p:cNvSpPr>
          <p:nvPr>
            <p:ph type="title"/>
          </p:nvPr>
        </p:nvSpPr>
        <p:spPr>
          <a:xfrm>
            <a:off x="187727" y="144614"/>
            <a:ext cx="8621712" cy="546100"/>
          </a:xfrm>
        </p:spPr>
        <p:txBody>
          <a:bodyPr>
            <a:normAutofit fontScale="90000"/>
          </a:bodyPr>
          <a:lstStyle/>
          <a:p>
            <a:r>
              <a:rPr lang="en-US" dirty="0"/>
              <a:t>Relative Importance</a:t>
            </a:r>
          </a:p>
        </p:txBody>
      </p:sp>
      <p:sp>
        <p:nvSpPr>
          <p:cNvPr id="4" name="Oval 3">
            <a:extLst>
              <a:ext uri="{FF2B5EF4-FFF2-40B4-BE49-F238E27FC236}">
                <a16:creationId xmlns:a16="http://schemas.microsoft.com/office/drawing/2014/main" id="{F5DAAA80-A0A1-4D4A-B064-5E0B72634517}"/>
              </a:ext>
            </a:extLst>
          </p:cNvPr>
          <p:cNvSpPr/>
          <p:nvPr/>
        </p:nvSpPr>
        <p:spPr>
          <a:xfrm>
            <a:off x="4744185" y="3078867"/>
            <a:ext cx="1574157" cy="1574157"/>
          </a:xfrm>
          <a:prstGeom prst="ellipse">
            <a:avLst/>
          </a:prstGeom>
          <a:solidFill>
            <a:schemeClr val="accent2">
              <a:alpha val="52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CD994F28-4E96-CF4A-91A0-675648B8505D}"/>
              </a:ext>
            </a:extLst>
          </p:cNvPr>
          <p:cNvSpPr/>
          <p:nvPr/>
        </p:nvSpPr>
        <p:spPr>
          <a:xfrm>
            <a:off x="4744185" y="4180391"/>
            <a:ext cx="1861117" cy="1861117"/>
          </a:xfrm>
          <a:prstGeom prst="ellipse">
            <a:avLst/>
          </a:prstGeom>
          <a:solidFill>
            <a:schemeClr val="accent4">
              <a:alpha val="49000"/>
            </a:schemeClr>
          </a:solidFill>
        </p:spPr>
        <p:style>
          <a:lnRef idx="2">
            <a:schemeClr val="accent4">
              <a:shade val="50000"/>
            </a:schemeClr>
          </a:lnRef>
          <a:fillRef idx="1">
            <a:schemeClr val="accent4"/>
          </a:fillRef>
          <a:effectRef idx="0">
            <a:schemeClr val="accent4"/>
          </a:effectRef>
          <a:fontRef idx="minor">
            <a:schemeClr val="lt1"/>
          </a:fontRef>
        </p:style>
        <p:txBody>
          <a:bodyPr lIns="0" rIns="0" rtlCol="0" anchor="ctr"/>
          <a:lstStyle/>
          <a:p>
            <a:pPr algn="ctr"/>
            <a:endParaRPr lang="en-US" dirty="0"/>
          </a:p>
        </p:txBody>
      </p:sp>
      <p:sp>
        <p:nvSpPr>
          <p:cNvPr id="6" name="Oval 5">
            <a:extLst>
              <a:ext uri="{FF2B5EF4-FFF2-40B4-BE49-F238E27FC236}">
                <a16:creationId xmlns:a16="http://schemas.microsoft.com/office/drawing/2014/main" id="{3E14B902-F97E-404F-901D-61D80073D798}"/>
              </a:ext>
            </a:extLst>
          </p:cNvPr>
          <p:cNvSpPr/>
          <p:nvPr/>
        </p:nvSpPr>
        <p:spPr>
          <a:xfrm>
            <a:off x="6010721" y="4193258"/>
            <a:ext cx="979766" cy="979766"/>
          </a:xfrm>
          <a:prstGeom prst="ellipse">
            <a:avLst/>
          </a:prstGeom>
          <a:solidFill>
            <a:schemeClr val="accent5">
              <a:alpha val="46000"/>
            </a:schemeClr>
          </a:solidFill>
        </p:spPr>
        <p:style>
          <a:lnRef idx="2">
            <a:schemeClr val="accent5">
              <a:shade val="50000"/>
            </a:schemeClr>
          </a:lnRef>
          <a:fillRef idx="1">
            <a:schemeClr val="accent5"/>
          </a:fillRef>
          <a:effectRef idx="0">
            <a:schemeClr val="accent5"/>
          </a:effectRef>
          <a:fontRef idx="minor">
            <a:schemeClr val="lt1"/>
          </a:fontRef>
        </p:style>
        <p:txBody>
          <a:bodyPr lIns="0" rIns="0" rtlCol="0" anchor="ctr"/>
          <a:lstStyle/>
          <a:p>
            <a:pPr algn="ctr"/>
            <a:endParaRPr lang="en-US" dirty="0"/>
          </a:p>
        </p:txBody>
      </p:sp>
      <p:sp>
        <p:nvSpPr>
          <p:cNvPr id="7" name="Oval 6">
            <a:extLst>
              <a:ext uri="{FF2B5EF4-FFF2-40B4-BE49-F238E27FC236}">
                <a16:creationId xmlns:a16="http://schemas.microsoft.com/office/drawing/2014/main" id="{BF38C2B2-A0C2-9245-B9D6-C2533B5B1839}"/>
              </a:ext>
            </a:extLst>
          </p:cNvPr>
          <p:cNvSpPr/>
          <p:nvPr/>
        </p:nvSpPr>
        <p:spPr>
          <a:xfrm>
            <a:off x="5856413" y="3395023"/>
            <a:ext cx="884357" cy="918278"/>
          </a:xfrm>
          <a:prstGeom prst="ellipse">
            <a:avLst/>
          </a:prstGeom>
          <a:solidFill>
            <a:schemeClr val="accent3">
              <a:alpha val="50000"/>
            </a:schemeClr>
          </a:solidFill>
        </p:spPr>
        <p:style>
          <a:lnRef idx="2">
            <a:schemeClr val="accent3">
              <a:shade val="50000"/>
            </a:schemeClr>
          </a:lnRef>
          <a:fillRef idx="1">
            <a:schemeClr val="accent3"/>
          </a:fillRef>
          <a:effectRef idx="0">
            <a:schemeClr val="accent3"/>
          </a:effectRef>
          <a:fontRef idx="minor">
            <a:schemeClr val="lt1"/>
          </a:fontRef>
        </p:style>
        <p:txBody>
          <a:bodyPr lIns="0" rIns="0" rtlCol="0" anchor="ctr"/>
          <a:lstStyle/>
          <a:p>
            <a:pPr algn="ctr"/>
            <a:endParaRPr lang="en-US" dirty="0"/>
          </a:p>
        </p:txBody>
      </p:sp>
      <p:sp>
        <p:nvSpPr>
          <p:cNvPr id="11" name="Rectangle 10">
            <a:extLst>
              <a:ext uri="{FF2B5EF4-FFF2-40B4-BE49-F238E27FC236}">
                <a16:creationId xmlns:a16="http://schemas.microsoft.com/office/drawing/2014/main" id="{51F1D084-6146-044E-9DE4-5AFD05FE7D5A}"/>
              </a:ext>
            </a:extLst>
          </p:cNvPr>
          <p:cNvSpPr/>
          <p:nvPr/>
        </p:nvSpPr>
        <p:spPr>
          <a:xfrm>
            <a:off x="1697038" y="1177037"/>
            <a:ext cx="8759966"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r>
              <a:rPr lang="en-GB" dirty="0">
                <a:latin typeface="Arial" charset="0"/>
              </a:rPr>
              <a:t>Depending on the PRIME system, the relative importance of the associated systems will differ</a:t>
            </a:r>
          </a:p>
        </p:txBody>
      </p:sp>
      <p:sp>
        <p:nvSpPr>
          <p:cNvPr id="12" name="TextBox 11">
            <a:extLst>
              <a:ext uri="{FF2B5EF4-FFF2-40B4-BE49-F238E27FC236}">
                <a16:creationId xmlns:a16="http://schemas.microsoft.com/office/drawing/2014/main" id="{72EE2292-507F-E847-BC41-BF4F8C38353F}"/>
              </a:ext>
            </a:extLst>
          </p:cNvPr>
          <p:cNvSpPr txBox="1"/>
          <p:nvPr/>
        </p:nvSpPr>
        <p:spPr>
          <a:xfrm>
            <a:off x="4721033" y="3539019"/>
            <a:ext cx="1112228" cy="461665"/>
          </a:xfrm>
          <a:prstGeom prst="rect">
            <a:avLst/>
          </a:prstGeom>
          <a:noFill/>
        </p:spPr>
        <p:txBody>
          <a:bodyPr wrap="none" rtlCol="0">
            <a:spAutoFit/>
          </a:bodyPr>
          <a:lstStyle/>
          <a:p>
            <a:pPr algn="ctr"/>
            <a:r>
              <a:rPr lang="en-US" sz="1200" dirty="0"/>
              <a:t>Prime System</a:t>
            </a:r>
          </a:p>
          <a:p>
            <a:pPr algn="ctr"/>
            <a:r>
              <a:rPr lang="en-US" sz="1200" dirty="0"/>
              <a:t>(munition)</a:t>
            </a:r>
          </a:p>
        </p:txBody>
      </p:sp>
      <p:sp>
        <p:nvSpPr>
          <p:cNvPr id="13" name="TextBox 12">
            <a:extLst>
              <a:ext uri="{FF2B5EF4-FFF2-40B4-BE49-F238E27FC236}">
                <a16:creationId xmlns:a16="http://schemas.microsoft.com/office/drawing/2014/main" id="{6AE04BF0-F135-EA43-B042-D02E52740ADC}"/>
              </a:ext>
            </a:extLst>
          </p:cNvPr>
          <p:cNvSpPr txBox="1"/>
          <p:nvPr/>
        </p:nvSpPr>
        <p:spPr>
          <a:xfrm>
            <a:off x="4848231" y="4862294"/>
            <a:ext cx="1274451" cy="830997"/>
          </a:xfrm>
          <a:prstGeom prst="rect">
            <a:avLst/>
          </a:prstGeom>
          <a:noFill/>
        </p:spPr>
        <p:txBody>
          <a:bodyPr wrap="none" rtlCol="0">
            <a:spAutoFit/>
          </a:bodyPr>
          <a:lstStyle/>
          <a:p>
            <a:r>
              <a:rPr lang="en-US" sz="1200" dirty="0" err="1"/>
              <a:t>Realisation</a:t>
            </a:r>
            <a:r>
              <a:rPr lang="en-US" sz="1200" dirty="0"/>
              <a:t> </a:t>
            </a:r>
          </a:p>
          <a:p>
            <a:r>
              <a:rPr lang="en-US" sz="1200" dirty="0"/>
              <a:t>System</a:t>
            </a:r>
          </a:p>
          <a:p>
            <a:r>
              <a:rPr lang="en-US" sz="1200" dirty="0"/>
              <a:t>(Manufacturing)</a:t>
            </a:r>
          </a:p>
          <a:p>
            <a:endParaRPr lang="en-US" sz="1200" dirty="0"/>
          </a:p>
        </p:txBody>
      </p:sp>
      <p:sp>
        <p:nvSpPr>
          <p:cNvPr id="14" name="TextBox 13">
            <a:extLst>
              <a:ext uri="{FF2B5EF4-FFF2-40B4-BE49-F238E27FC236}">
                <a16:creationId xmlns:a16="http://schemas.microsoft.com/office/drawing/2014/main" id="{89185E1B-1F6C-EF4A-9AD3-C9E5651EABD6}"/>
              </a:ext>
            </a:extLst>
          </p:cNvPr>
          <p:cNvSpPr txBox="1"/>
          <p:nvPr/>
        </p:nvSpPr>
        <p:spPr>
          <a:xfrm>
            <a:off x="6016581" y="3609836"/>
            <a:ext cx="676211" cy="461665"/>
          </a:xfrm>
          <a:prstGeom prst="rect">
            <a:avLst/>
          </a:prstGeom>
          <a:noFill/>
        </p:spPr>
        <p:txBody>
          <a:bodyPr wrap="none" rtlCol="0">
            <a:spAutoFit/>
          </a:bodyPr>
          <a:lstStyle/>
          <a:p>
            <a:r>
              <a:rPr lang="en-US" sz="1200" dirty="0"/>
              <a:t>Sales</a:t>
            </a:r>
          </a:p>
          <a:p>
            <a:r>
              <a:rPr lang="en-US" sz="1200" dirty="0"/>
              <a:t>System</a:t>
            </a:r>
          </a:p>
        </p:txBody>
      </p:sp>
      <p:sp>
        <p:nvSpPr>
          <p:cNvPr id="15" name="TextBox 14">
            <a:extLst>
              <a:ext uri="{FF2B5EF4-FFF2-40B4-BE49-F238E27FC236}">
                <a16:creationId xmlns:a16="http://schemas.microsoft.com/office/drawing/2014/main" id="{5A6E4699-F597-2A4E-B040-419D70E51BF2}"/>
              </a:ext>
            </a:extLst>
          </p:cNvPr>
          <p:cNvSpPr txBox="1"/>
          <p:nvPr/>
        </p:nvSpPr>
        <p:spPr>
          <a:xfrm>
            <a:off x="6187306" y="4447230"/>
            <a:ext cx="716863" cy="461665"/>
          </a:xfrm>
          <a:prstGeom prst="rect">
            <a:avLst/>
          </a:prstGeom>
          <a:noFill/>
        </p:spPr>
        <p:txBody>
          <a:bodyPr wrap="none" rtlCol="0">
            <a:spAutoFit/>
          </a:bodyPr>
          <a:lstStyle/>
          <a:p>
            <a:r>
              <a:rPr lang="en-US" sz="1200" dirty="0"/>
              <a:t>Support</a:t>
            </a:r>
          </a:p>
          <a:p>
            <a:r>
              <a:rPr lang="en-US" sz="1200" dirty="0"/>
              <a:t>System</a:t>
            </a:r>
          </a:p>
        </p:txBody>
      </p:sp>
      <p:sp>
        <p:nvSpPr>
          <p:cNvPr id="16" name="TextBox 15">
            <a:extLst>
              <a:ext uri="{FF2B5EF4-FFF2-40B4-BE49-F238E27FC236}">
                <a16:creationId xmlns:a16="http://schemas.microsoft.com/office/drawing/2014/main" id="{56E7E8DF-3D5A-9F43-94A8-98EC7782CB4D}"/>
              </a:ext>
            </a:extLst>
          </p:cNvPr>
          <p:cNvSpPr txBox="1"/>
          <p:nvPr/>
        </p:nvSpPr>
        <p:spPr>
          <a:xfrm>
            <a:off x="5410487" y="2691477"/>
            <a:ext cx="1194814" cy="276999"/>
          </a:xfrm>
          <a:prstGeom prst="rect">
            <a:avLst/>
          </a:prstGeom>
          <a:noFill/>
        </p:spPr>
        <p:txBody>
          <a:bodyPr wrap="none" rtlCol="0">
            <a:spAutoFit/>
          </a:bodyPr>
          <a:lstStyle/>
          <a:p>
            <a:r>
              <a:rPr lang="en-US" sz="1200" dirty="0"/>
              <a:t>Project System</a:t>
            </a:r>
          </a:p>
        </p:txBody>
      </p:sp>
      <p:sp>
        <p:nvSpPr>
          <p:cNvPr id="17" name="TextBox 16">
            <a:extLst>
              <a:ext uri="{FF2B5EF4-FFF2-40B4-BE49-F238E27FC236}">
                <a16:creationId xmlns:a16="http://schemas.microsoft.com/office/drawing/2014/main" id="{782CB6DF-0B9E-584A-9B45-52D4C262AB4B}"/>
              </a:ext>
            </a:extLst>
          </p:cNvPr>
          <p:cNvSpPr txBox="1"/>
          <p:nvPr/>
        </p:nvSpPr>
        <p:spPr>
          <a:xfrm>
            <a:off x="5410488" y="2245832"/>
            <a:ext cx="1313373" cy="276999"/>
          </a:xfrm>
          <a:prstGeom prst="rect">
            <a:avLst/>
          </a:prstGeom>
          <a:noFill/>
        </p:spPr>
        <p:txBody>
          <a:bodyPr wrap="none" rtlCol="0">
            <a:spAutoFit/>
          </a:bodyPr>
          <a:lstStyle/>
          <a:p>
            <a:r>
              <a:rPr lang="en-US" sz="1200" dirty="0"/>
              <a:t>Business System</a:t>
            </a:r>
          </a:p>
        </p:txBody>
      </p:sp>
      <p:sp>
        <p:nvSpPr>
          <p:cNvPr id="23" name="Rounded Rectangular Callout 22">
            <a:extLst>
              <a:ext uri="{FF2B5EF4-FFF2-40B4-BE49-F238E27FC236}">
                <a16:creationId xmlns:a16="http://schemas.microsoft.com/office/drawing/2014/main" id="{907EB516-2C33-6043-946E-31E134D72721}"/>
              </a:ext>
            </a:extLst>
          </p:cNvPr>
          <p:cNvSpPr/>
          <p:nvPr/>
        </p:nvSpPr>
        <p:spPr>
          <a:xfrm>
            <a:off x="1690253" y="2829976"/>
            <a:ext cx="2045677" cy="1813137"/>
          </a:xfrm>
          <a:prstGeom prst="wedgeRoundRectCallout">
            <a:avLst>
              <a:gd name="adj1" fmla="val 113209"/>
              <a:gd name="adj2" fmla="val 57151"/>
              <a:gd name="adj3" fmla="val 16667"/>
            </a:avLst>
          </a:prstGeom>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In the Munition world each munition (prime system) will have its own Manufacturing System</a:t>
            </a:r>
          </a:p>
        </p:txBody>
      </p:sp>
      <p:sp>
        <p:nvSpPr>
          <p:cNvPr id="3" name="TextBox 2">
            <a:extLst>
              <a:ext uri="{FF2B5EF4-FFF2-40B4-BE49-F238E27FC236}">
                <a16:creationId xmlns:a16="http://schemas.microsoft.com/office/drawing/2014/main" id="{1E25CEA2-827B-724D-8DE4-876D9E71038B}"/>
              </a:ext>
            </a:extLst>
          </p:cNvPr>
          <p:cNvSpPr txBox="1"/>
          <p:nvPr/>
        </p:nvSpPr>
        <p:spPr>
          <a:xfrm>
            <a:off x="8385930" y="2423543"/>
            <a:ext cx="2183551" cy="3539430"/>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600" dirty="0"/>
              <a:t>The Safety and Performance of the munition will fundamentally depend on the design of the Manufacturing System.</a:t>
            </a:r>
          </a:p>
          <a:p>
            <a:endParaRPr lang="en-US" sz="1600" dirty="0"/>
          </a:p>
          <a:p>
            <a:r>
              <a:rPr lang="en-US" sz="1600" dirty="0"/>
              <a:t>The Safety and performance of the Manufacturing System will fundamentally  depend on the design of the munition</a:t>
            </a:r>
          </a:p>
        </p:txBody>
      </p:sp>
    </p:spTree>
    <p:extLst>
      <p:ext uri="{BB962C8B-B14F-4D97-AF65-F5344CB8AC3E}">
        <p14:creationId xmlns:p14="http://schemas.microsoft.com/office/powerpoint/2010/main" val="527612142"/>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5F77D-6B99-E34B-A648-31296D743631}"/>
              </a:ext>
            </a:extLst>
          </p:cNvPr>
          <p:cNvSpPr>
            <a:spLocks noGrp="1"/>
          </p:cNvSpPr>
          <p:nvPr>
            <p:ph type="title"/>
          </p:nvPr>
        </p:nvSpPr>
        <p:spPr>
          <a:xfrm>
            <a:off x="245142" y="201679"/>
            <a:ext cx="8621712" cy="546100"/>
          </a:xfrm>
        </p:spPr>
        <p:txBody>
          <a:bodyPr>
            <a:normAutofit fontScale="90000"/>
          </a:bodyPr>
          <a:lstStyle/>
          <a:p>
            <a:r>
              <a:rPr lang="en-US" dirty="0"/>
              <a:t>Concurrent Engineering</a:t>
            </a:r>
          </a:p>
        </p:txBody>
      </p:sp>
      <p:sp>
        <p:nvSpPr>
          <p:cNvPr id="3" name="Rectangle 2">
            <a:extLst>
              <a:ext uri="{FF2B5EF4-FFF2-40B4-BE49-F238E27FC236}">
                <a16:creationId xmlns:a16="http://schemas.microsoft.com/office/drawing/2014/main" id="{8C7F32F6-AEC0-4941-A4C2-60F37901DC38}"/>
              </a:ext>
            </a:extLst>
          </p:cNvPr>
          <p:cNvSpPr/>
          <p:nvPr/>
        </p:nvSpPr>
        <p:spPr>
          <a:xfrm>
            <a:off x="6679226" y="372002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bg1"/>
                </a:solidFill>
              </a:rPr>
              <a:t>Design</a:t>
            </a:r>
          </a:p>
        </p:txBody>
      </p:sp>
      <p:sp>
        <p:nvSpPr>
          <p:cNvPr id="4" name="Rectangle 3">
            <a:extLst>
              <a:ext uri="{FF2B5EF4-FFF2-40B4-BE49-F238E27FC236}">
                <a16:creationId xmlns:a16="http://schemas.microsoft.com/office/drawing/2014/main" id="{5FD529C0-0CD2-E848-8C03-0A5961FCC90E}"/>
              </a:ext>
            </a:extLst>
          </p:cNvPr>
          <p:cNvSpPr/>
          <p:nvPr/>
        </p:nvSpPr>
        <p:spPr>
          <a:xfrm>
            <a:off x="5167043" y="3720024"/>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err="1"/>
              <a:t>Analyse</a:t>
            </a:r>
            <a:endParaRPr lang="en-US" dirty="0"/>
          </a:p>
        </p:txBody>
      </p:sp>
      <p:sp>
        <p:nvSpPr>
          <p:cNvPr id="5" name="Rectangle 4">
            <a:extLst>
              <a:ext uri="{FF2B5EF4-FFF2-40B4-BE49-F238E27FC236}">
                <a16:creationId xmlns:a16="http://schemas.microsoft.com/office/drawing/2014/main" id="{7C0A41A0-D74A-C742-9E22-09D25FBDF97B}"/>
              </a:ext>
            </a:extLst>
          </p:cNvPr>
          <p:cNvSpPr/>
          <p:nvPr/>
        </p:nvSpPr>
        <p:spPr>
          <a:xfrm>
            <a:off x="8147041" y="372002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Confirm</a:t>
            </a:r>
          </a:p>
        </p:txBody>
      </p:sp>
      <p:sp>
        <p:nvSpPr>
          <p:cNvPr id="6" name="Rectangle 5">
            <a:extLst>
              <a:ext uri="{FF2B5EF4-FFF2-40B4-BE49-F238E27FC236}">
                <a16:creationId xmlns:a16="http://schemas.microsoft.com/office/drawing/2014/main" id="{4214E57D-47E2-314A-B930-080F81660886}"/>
              </a:ext>
            </a:extLst>
          </p:cNvPr>
          <p:cNvSpPr/>
          <p:nvPr/>
        </p:nvSpPr>
        <p:spPr>
          <a:xfrm>
            <a:off x="3551231" y="3720024"/>
            <a:ext cx="1206121"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Gather </a:t>
            </a:r>
          </a:p>
          <a:p>
            <a:pPr algn="ctr"/>
            <a:r>
              <a:rPr lang="en-US" dirty="0"/>
              <a:t>RQMT’s</a:t>
            </a:r>
          </a:p>
        </p:txBody>
      </p:sp>
      <p:pic>
        <p:nvPicPr>
          <p:cNvPr id="7" name="Picture 6">
            <a:extLst>
              <a:ext uri="{FF2B5EF4-FFF2-40B4-BE49-F238E27FC236}">
                <a16:creationId xmlns:a16="http://schemas.microsoft.com/office/drawing/2014/main" id="{9CAE51E1-D7EB-7342-B55A-48B1FEB1AF76}"/>
              </a:ext>
            </a:extLst>
          </p:cNvPr>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1616849" y="2809738"/>
            <a:ext cx="1145894" cy="1015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9" name="Straight Arrow Connector 8">
            <a:extLst>
              <a:ext uri="{FF2B5EF4-FFF2-40B4-BE49-F238E27FC236}">
                <a16:creationId xmlns:a16="http://schemas.microsoft.com/office/drawing/2014/main" id="{73E9D7F9-D46A-CA48-A56E-425CD8424CFE}"/>
              </a:ext>
            </a:extLst>
          </p:cNvPr>
          <p:cNvCxnSpPr>
            <a:cxnSpLocks/>
            <a:stCxn id="6" idx="3"/>
            <a:endCxn id="4" idx="1"/>
          </p:cNvCxnSpPr>
          <p:nvPr/>
        </p:nvCxnSpPr>
        <p:spPr>
          <a:xfrm>
            <a:off x="4757352" y="417722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450BB5FB-D58F-4646-871C-E14E4EDDE6B8}"/>
              </a:ext>
            </a:extLst>
          </p:cNvPr>
          <p:cNvCxnSpPr>
            <a:cxnSpLocks/>
            <a:stCxn id="4" idx="3"/>
          </p:cNvCxnSpPr>
          <p:nvPr/>
        </p:nvCxnSpPr>
        <p:spPr>
          <a:xfrm>
            <a:off x="6269536" y="417722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13B69E99-2A96-6349-B0D7-CBC8D4624707}"/>
              </a:ext>
            </a:extLst>
          </p:cNvPr>
          <p:cNvCxnSpPr>
            <a:cxnSpLocks/>
            <a:stCxn id="3" idx="3"/>
            <a:endCxn id="5" idx="1"/>
          </p:cNvCxnSpPr>
          <p:nvPr/>
        </p:nvCxnSpPr>
        <p:spPr>
          <a:xfrm>
            <a:off x="7737351" y="417722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A5789F8-29D3-2249-92A0-BAA5FC46ABAA}"/>
              </a:ext>
            </a:extLst>
          </p:cNvPr>
          <p:cNvCxnSpPr>
            <a:cxnSpLocks/>
          </p:cNvCxnSpPr>
          <p:nvPr/>
        </p:nvCxnSpPr>
        <p:spPr>
          <a:xfrm>
            <a:off x="9205166" y="4210018"/>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1E89FEC-7F21-1543-A3F0-ED4C387B476D}"/>
              </a:ext>
            </a:extLst>
          </p:cNvPr>
          <p:cNvCxnSpPr>
            <a:cxnSpLocks/>
          </p:cNvCxnSpPr>
          <p:nvPr/>
        </p:nvCxnSpPr>
        <p:spPr>
          <a:xfrm>
            <a:off x="3141540" y="417722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B98830F2-B1B6-3C46-931B-5042FC4A1965}"/>
              </a:ext>
            </a:extLst>
          </p:cNvPr>
          <p:cNvSpPr/>
          <p:nvPr/>
        </p:nvSpPr>
        <p:spPr>
          <a:xfrm>
            <a:off x="6269535" y="1705654"/>
            <a:ext cx="1058124" cy="914400"/>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solidFill>
                  <a:schemeClr val="bg1"/>
                </a:solidFill>
              </a:rPr>
              <a:t>Design</a:t>
            </a:r>
          </a:p>
        </p:txBody>
      </p:sp>
      <p:sp>
        <p:nvSpPr>
          <p:cNvPr id="20" name="Rectangle 19">
            <a:extLst>
              <a:ext uri="{FF2B5EF4-FFF2-40B4-BE49-F238E27FC236}">
                <a16:creationId xmlns:a16="http://schemas.microsoft.com/office/drawing/2014/main" id="{953EB03A-8B69-B349-A81C-04C817881650}"/>
              </a:ext>
            </a:extLst>
          </p:cNvPr>
          <p:cNvSpPr/>
          <p:nvPr/>
        </p:nvSpPr>
        <p:spPr>
          <a:xfrm>
            <a:off x="4757352" y="1705654"/>
            <a:ext cx="1102493" cy="914400"/>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err="1"/>
              <a:t>Analyse</a:t>
            </a:r>
            <a:endParaRPr lang="en-US" dirty="0"/>
          </a:p>
        </p:txBody>
      </p:sp>
      <p:sp>
        <p:nvSpPr>
          <p:cNvPr id="21" name="Rectangle 20">
            <a:extLst>
              <a:ext uri="{FF2B5EF4-FFF2-40B4-BE49-F238E27FC236}">
                <a16:creationId xmlns:a16="http://schemas.microsoft.com/office/drawing/2014/main" id="{134EF58F-7A9E-F04C-AB08-964608EE9C28}"/>
              </a:ext>
            </a:extLst>
          </p:cNvPr>
          <p:cNvSpPr/>
          <p:nvPr/>
        </p:nvSpPr>
        <p:spPr>
          <a:xfrm>
            <a:off x="7737350" y="1705654"/>
            <a:ext cx="1058124" cy="914400"/>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Confirm</a:t>
            </a:r>
          </a:p>
        </p:txBody>
      </p:sp>
      <p:sp>
        <p:nvSpPr>
          <p:cNvPr id="22" name="Rectangle 21">
            <a:extLst>
              <a:ext uri="{FF2B5EF4-FFF2-40B4-BE49-F238E27FC236}">
                <a16:creationId xmlns:a16="http://schemas.microsoft.com/office/drawing/2014/main" id="{70393AAF-5B20-0746-8503-F5209B8629A8}"/>
              </a:ext>
            </a:extLst>
          </p:cNvPr>
          <p:cNvSpPr/>
          <p:nvPr/>
        </p:nvSpPr>
        <p:spPr>
          <a:xfrm>
            <a:off x="3141540" y="1705654"/>
            <a:ext cx="1206121" cy="914400"/>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a:t>Gather </a:t>
            </a:r>
          </a:p>
          <a:p>
            <a:pPr algn="ctr"/>
            <a:r>
              <a:rPr lang="en-US" dirty="0"/>
              <a:t>RQMT’s</a:t>
            </a:r>
          </a:p>
        </p:txBody>
      </p:sp>
      <p:cxnSp>
        <p:nvCxnSpPr>
          <p:cNvPr id="23" name="Straight Arrow Connector 22">
            <a:extLst>
              <a:ext uri="{FF2B5EF4-FFF2-40B4-BE49-F238E27FC236}">
                <a16:creationId xmlns:a16="http://schemas.microsoft.com/office/drawing/2014/main" id="{65B01CA2-99E6-0349-B465-2692EF162CB6}"/>
              </a:ext>
            </a:extLst>
          </p:cNvPr>
          <p:cNvCxnSpPr>
            <a:cxnSpLocks/>
            <a:stCxn id="22" idx="3"/>
            <a:endCxn id="20" idx="1"/>
          </p:cNvCxnSpPr>
          <p:nvPr/>
        </p:nvCxnSpPr>
        <p:spPr>
          <a:xfrm>
            <a:off x="4347661" y="216285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9F17934F-AF97-6F44-AA70-82146E22A774}"/>
              </a:ext>
            </a:extLst>
          </p:cNvPr>
          <p:cNvCxnSpPr>
            <a:cxnSpLocks/>
            <a:stCxn id="20" idx="3"/>
          </p:cNvCxnSpPr>
          <p:nvPr/>
        </p:nvCxnSpPr>
        <p:spPr>
          <a:xfrm>
            <a:off x="5859845" y="216285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E7E9EC0C-52D3-5147-BA78-29822200668E}"/>
              </a:ext>
            </a:extLst>
          </p:cNvPr>
          <p:cNvCxnSpPr>
            <a:cxnSpLocks/>
            <a:stCxn id="19" idx="3"/>
            <a:endCxn id="21" idx="1"/>
          </p:cNvCxnSpPr>
          <p:nvPr/>
        </p:nvCxnSpPr>
        <p:spPr>
          <a:xfrm>
            <a:off x="7327660" y="216285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87A12BC8-2B98-F14C-9FA0-FA3532637849}"/>
              </a:ext>
            </a:extLst>
          </p:cNvPr>
          <p:cNvCxnSpPr>
            <a:cxnSpLocks/>
          </p:cNvCxnSpPr>
          <p:nvPr/>
        </p:nvCxnSpPr>
        <p:spPr>
          <a:xfrm>
            <a:off x="8795475" y="2195648"/>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016B782F-DBD6-2649-84FD-1F4BFF98B5CE}"/>
              </a:ext>
            </a:extLst>
          </p:cNvPr>
          <p:cNvCxnSpPr>
            <a:cxnSpLocks/>
          </p:cNvCxnSpPr>
          <p:nvPr/>
        </p:nvCxnSpPr>
        <p:spPr>
          <a:xfrm>
            <a:off x="2731849" y="2162854"/>
            <a:ext cx="409691"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8" name="Down Arrow 27">
            <a:extLst>
              <a:ext uri="{FF2B5EF4-FFF2-40B4-BE49-F238E27FC236}">
                <a16:creationId xmlns:a16="http://schemas.microsoft.com/office/drawing/2014/main" id="{78B99083-CB9D-494F-8ECE-F398A0C99C70}"/>
              </a:ext>
            </a:extLst>
          </p:cNvPr>
          <p:cNvSpPr/>
          <p:nvPr/>
        </p:nvSpPr>
        <p:spPr>
          <a:xfrm>
            <a:off x="4757352" y="2739501"/>
            <a:ext cx="570143" cy="810422"/>
          </a:xfrm>
          <a:prstGeom prst="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29" name="Up Arrow 28">
            <a:extLst>
              <a:ext uri="{FF2B5EF4-FFF2-40B4-BE49-F238E27FC236}">
                <a16:creationId xmlns:a16="http://schemas.microsoft.com/office/drawing/2014/main" id="{DC6323D0-E1CA-824C-B87C-AF4DE0F41A9F}"/>
              </a:ext>
            </a:extLst>
          </p:cNvPr>
          <p:cNvSpPr/>
          <p:nvPr/>
        </p:nvSpPr>
        <p:spPr>
          <a:xfrm>
            <a:off x="5519139" y="2739501"/>
            <a:ext cx="484632" cy="74461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Down Arrow 29">
            <a:extLst>
              <a:ext uri="{FF2B5EF4-FFF2-40B4-BE49-F238E27FC236}">
                <a16:creationId xmlns:a16="http://schemas.microsoft.com/office/drawing/2014/main" id="{0338559E-1E9F-744C-8034-FD36F2BD62F2}"/>
              </a:ext>
            </a:extLst>
          </p:cNvPr>
          <p:cNvSpPr/>
          <p:nvPr/>
        </p:nvSpPr>
        <p:spPr>
          <a:xfrm>
            <a:off x="6269536" y="2739501"/>
            <a:ext cx="570143" cy="810422"/>
          </a:xfrm>
          <a:prstGeom prst="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1" name="Up Arrow 30">
            <a:extLst>
              <a:ext uri="{FF2B5EF4-FFF2-40B4-BE49-F238E27FC236}">
                <a16:creationId xmlns:a16="http://schemas.microsoft.com/office/drawing/2014/main" id="{4C22CD70-379B-3643-911B-9DD202EB3506}"/>
              </a:ext>
            </a:extLst>
          </p:cNvPr>
          <p:cNvSpPr/>
          <p:nvPr/>
        </p:nvSpPr>
        <p:spPr>
          <a:xfrm>
            <a:off x="7105442" y="2739501"/>
            <a:ext cx="484632" cy="74461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Down Arrow 31">
            <a:extLst>
              <a:ext uri="{FF2B5EF4-FFF2-40B4-BE49-F238E27FC236}">
                <a16:creationId xmlns:a16="http://schemas.microsoft.com/office/drawing/2014/main" id="{AE65A31A-7011-7F42-BBFA-229719A3E708}"/>
              </a:ext>
            </a:extLst>
          </p:cNvPr>
          <p:cNvSpPr/>
          <p:nvPr/>
        </p:nvSpPr>
        <p:spPr>
          <a:xfrm>
            <a:off x="7862751" y="2746866"/>
            <a:ext cx="570143" cy="810422"/>
          </a:xfrm>
          <a:prstGeom prst="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3" name="Up Arrow 32">
            <a:extLst>
              <a:ext uri="{FF2B5EF4-FFF2-40B4-BE49-F238E27FC236}">
                <a16:creationId xmlns:a16="http://schemas.microsoft.com/office/drawing/2014/main" id="{F539338A-E890-0B47-93B6-28FB4FDD2E2D}"/>
              </a:ext>
            </a:extLst>
          </p:cNvPr>
          <p:cNvSpPr/>
          <p:nvPr/>
        </p:nvSpPr>
        <p:spPr>
          <a:xfrm>
            <a:off x="8624538" y="2746866"/>
            <a:ext cx="484632" cy="74461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Down Arrow 33">
            <a:extLst>
              <a:ext uri="{FF2B5EF4-FFF2-40B4-BE49-F238E27FC236}">
                <a16:creationId xmlns:a16="http://schemas.microsoft.com/office/drawing/2014/main" id="{50BC5B1F-B05E-6D46-8AD0-B0F7B9227F7E}"/>
              </a:ext>
            </a:extLst>
          </p:cNvPr>
          <p:cNvSpPr/>
          <p:nvPr/>
        </p:nvSpPr>
        <p:spPr>
          <a:xfrm>
            <a:off x="3413843" y="2739501"/>
            <a:ext cx="570143" cy="810422"/>
          </a:xfrm>
          <a:prstGeom prst="down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sp>
        <p:nvSpPr>
          <p:cNvPr id="35" name="Up Arrow 34">
            <a:extLst>
              <a:ext uri="{FF2B5EF4-FFF2-40B4-BE49-F238E27FC236}">
                <a16:creationId xmlns:a16="http://schemas.microsoft.com/office/drawing/2014/main" id="{A2CFBC15-CB3A-7444-B8D9-E168ECF5491C}"/>
              </a:ext>
            </a:extLst>
          </p:cNvPr>
          <p:cNvSpPr/>
          <p:nvPr/>
        </p:nvSpPr>
        <p:spPr>
          <a:xfrm>
            <a:off x="4175630" y="2739501"/>
            <a:ext cx="484632" cy="74461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TextBox 39">
            <a:extLst>
              <a:ext uri="{FF2B5EF4-FFF2-40B4-BE49-F238E27FC236}">
                <a16:creationId xmlns:a16="http://schemas.microsoft.com/office/drawing/2014/main" id="{31D6377C-4671-6F4B-8A6D-88CEF3C5744F}"/>
              </a:ext>
            </a:extLst>
          </p:cNvPr>
          <p:cNvSpPr txBox="1"/>
          <p:nvPr/>
        </p:nvSpPr>
        <p:spPr>
          <a:xfrm>
            <a:off x="5042423" y="1219693"/>
            <a:ext cx="1863395" cy="369332"/>
          </a:xfrm>
          <a:prstGeom prst="rect">
            <a:avLst/>
          </a:prstGeom>
          <a:noFill/>
        </p:spPr>
        <p:txBody>
          <a:bodyPr wrap="none" rtlCol="0">
            <a:spAutoFit/>
          </a:bodyPr>
          <a:lstStyle/>
          <a:p>
            <a:r>
              <a:rPr lang="en-US" dirty="0"/>
              <a:t>Munition System</a:t>
            </a:r>
          </a:p>
        </p:txBody>
      </p:sp>
      <p:sp>
        <p:nvSpPr>
          <p:cNvPr id="41" name="TextBox 40">
            <a:extLst>
              <a:ext uri="{FF2B5EF4-FFF2-40B4-BE49-F238E27FC236}">
                <a16:creationId xmlns:a16="http://schemas.microsoft.com/office/drawing/2014/main" id="{EE970A61-1661-1C4F-9690-2234EDDD9D16}"/>
              </a:ext>
            </a:extLst>
          </p:cNvPr>
          <p:cNvSpPr txBox="1"/>
          <p:nvPr/>
        </p:nvSpPr>
        <p:spPr>
          <a:xfrm>
            <a:off x="4693793" y="4775436"/>
            <a:ext cx="3519746" cy="369332"/>
          </a:xfrm>
          <a:prstGeom prst="rect">
            <a:avLst/>
          </a:prstGeom>
          <a:noFill/>
        </p:spPr>
        <p:txBody>
          <a:bodyPr wrap="none" rtlCol="0">
            <a:spAutoFit/>
          </a:bodyPr>
          <a:lstStyle/>
          <a:p>
            <a:r>
              <a:rPr lang="en-US" dirty="0"/>
              <a:t>Munition Manufacturing System</a:t>
            </a:r>
          </a:p>
        </p:txBody>
      </p:sp>
      <p:sp>
        <p:nvSpPr>
          <p:cNvPr id="42" name="TextBox 41">
            <a:extLst>
              <a:ext uri="{FF2B5EF4-FFF2-40B4-BE49-F238E27FC236}">
                <a16:creationId xmlns:a16="http://schemas.microsoft.com/office/drawing/2014/main" id="{1CF5C135-605C-EC46-9B97-8F7EDD1D7D67}"/>
              </a:ext>
            </a:extLst>
          </p:cNvPr>
          <p:cNvSpPr txBox="1"/>
          <p:nvPr/>
        </p:nvSpPr>
        <p:spPr>
          <a:xfrm>
            <a:off x="2334228" y="5153848"/>
            <a:ext cx="7662440" cy="120032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It’s a Win Win: we can use exactly the same processes (LCM and the CEDPs) and the same tool set to design both the Munition and its Manufacturing System. This means having a common approach and language between design and manufacturing – there is no wall!</a:t>
            </a:r>
          </a:p>
        </p:txBody>
      </p:sp>
    </p:spTree>
    <p:extLst>
      <p:ext uri="{BB962C8B-B14F-4D97-AF65-F5344CB8AC3E}">
        <p14:creationId xmlns:p14="http://schemas.microsoft.com/office/powerpoint/2010/main" val="124907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19" grpId="0" animBg="1"/>
      <p:bldP spid="20" grpId="0" animBg="1"/>
      <p:bldP spid="21" grpId="0" animBg="1"/>
      <p:bldP spid="22" grpId="0" animBg="1"/>
    </p:bldLst>
  </p:timing>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E12BADF-029D-7441-834F-48E602222DA4}"/>
              </a:ext>
            </a:extLst>
          </p:cNvPr>
          <p:cNvSpPr>
            <a:spLocks noGrp="1"/>
          </p:cNvSpPr>
          <p:nvPr>
            <p:ph type="sldNum" sz="quarter" idx="12"/>
          </p:nvPr>
        </p:nvSpPr>
        <p:spPr/>
        <p:txBody>
          <a:bodyPr/>
          <a:lstStyle/>
          <a:p>
            <a:fld id="{455123DE-DF0A-45CF-9929-81DBBDC71DC7}" type="slidenum">
              <a:rPr lang="en-AU" smtClean="0"/>
              <a:pPr/>
              <a:t>152</a:t>
            </a:fld>
            <a:endParaRPr lang="en-AU" dirty="0"/>
          </a:p>
        </p:txBody>
      </p:sp>
      <p:sp>
        <p:nvSpPr>
          <p:cNvPr id="4" name="Text Placeholder 3">
            <a:extLst>
              <a:ext uri="{FF2B5EF4-FFF2-40B4-BE49-F238E27FC236}">
                <a16:creationId xmlns:a16="http://schemas.microsoft.com/office/drawing/2014/main" id="{D96A6D5F-47E9-1148-95B1-A2A136FDFCEF}"/>
              </a:ext>
            </a:extLst>
          </p:cNvPr>
          <p:cNvSpPr>
            <a:spLocks noGrp="1"/>
          </p:cNvSpPr>
          <p:nvPr>
            <p:ph type="body" sz="quarter" idx="13"/>
          </p:nvPr>
        </p:nvSpPr>
        <p:spPr/>
        <p:txBody>
          <a:bodyPr/>
          <a:lstStyle/>
          <a:p>
            <a:endParaRPr lang="en-US"/>
          </a:p>
        </p:txBody>
      </p:sp>
      <p:sp>
        <p:nvSpPr>
          <p:cNvPr id="5" name="Text Placeholder 4">
            <a:extLst>
              <a:ext uri="{FF2B5EF4-FFF2-40B4-BE49-F238E27FC236}">
                <a16:creationId xmlns:a16="http://schemas.microsoft.com/office/drawing/2014/main" id="{D2B7859D-E9FB-CA42-8069-3A4785C2AF91}"/>
              </a:ext>
            </a:extLst>
          </p:cNvPr>
          <p:cNvSpPr>
            <a:spLocks noGrp="1"/>
          </p:cNvSpPr>
          <p:nvPr>
            <p:ph type="body" sz="quarter" idx="15"/>
          </p:nvPr>
        </p:nvSpPr>
        <p:spPr/>
        <p:txBody>
          <a:bodyPr/>
          <a:lstStyle/>
          <a:p>
            <a:r>
              <a:rPr lang="en-US" sz="2400" dirty="0"/>
              <a:t>We can’t train concurrently – training is a linear process</a:t>
            </a:r>
          </a:p>
          <a:p>
            <a:pPr lvl="1"/>
            <a:r>
              <a:rPr lang="en-US" sz="2400" dirty="0"/>
              <a:t>Design the Munition first, in the level 4 module </a:t>
            </a:r>
          </a:p>
          <a:p>
            <a:pPr lvl="1"/>
            <a:r>
              <a:rPr lang="en-US" sz="2400" dirty="0"/>
              <a:t>Then its Manufacturing System in the level 5 module!</a:t>
            </a:r>
          </a:p>
          <a:p>
            <a:pPr lvl="1"/>
            <a:endParaRPr lang="en-US" sz="2400" dirty="0"/>
          </a:p>
          <a:p>
            <a:pPr lvl="1"/>
            <a:endParaRPr lang="en-US" sz="2400" dirty="0"/>
          </a:p>
          <a:p>
            <a:pPr lvl="1"/>
            <a:r>
              <a:rPr lang="en-US" sz="2400" dirty="0"/>
              <a:t>Then put it all together in the group project!</a:t>
            </a:r>
          </a:p>
          <a:p>
            <a:endParaRPr lang="en-US" sz="2400" dirty="0"/>
          </a:p>
        </p:txBody>
      </p:sp>
      <p:sp>
        <p:nvSpPr>
          <p:cNvPr id="3" name="Title 2">
            <a:extLst>
              <a:ext uri="{FF2B5EF4-FFF2-40B4-BE49-F238E27FC236}">
                <a16:creationId xmlns:a16="http://schemas.microsoft.com/office/drawing/2014/main" id="{6E63C75A-1E03-3240-ACE2-977DA8C0FED3}"/>
              </a:ext>
            </a:extLst>
          </p:cNvPr>
          <p:cNvSpPr>
            <a:spLocks noGrp="1"/>
          </p:cNvSpPr>
          <p:nvPr>
            <p:ph type="title"/>
          </p:nvPr>
        </p:nvSpPr>
        <p:spPr>
          <a:xfrm>
            <a:off x="102275" y="140537"/>
            <a:ext cx="11010600" cy="664797"/>
          </a:xfrm>
        </p:spPr>
        <p:txBody>
          <a:bodyPr/>
          <a:lstStyle/>
          <a:p>
            <a:r>
              <a:rPr lang="en-US" dirty="0"/>
              <a:t>Limitations of Training</a:t>
            </a:r>
          </a:p>
        </p:txBody>
      </p:sp>
    </p:spTree>
    <p:extLst>
      <p:ext uri="{BB962C8B-B14F-4D97-AF65-F5344CB8AC3E}">
        <p14:creationId xmlns:p14="http://schemas.microsoft.com/office/powerpoint/2010/main" val="166320793"/>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NGFSBaseDocumentType" ma:contentTypeID="0x010100C773E7E7DA4C42818A59608D9F2555FC00E81C9E19B3A151439C5FB585B87B1F56" ma:contentTypeVersion="9" ma:contentTypeDescription="" ma:contentTypeScope="" ma:versionID="44adde45eef99d468be5eae37d0734ff">
  <xsd:schema xmlns:xsd="http://www.w3.org/2001/XMLSchema" xmlns:xs="http://www.w3.org/2001/XMLSchema" xmlns:p="http://schemas.microsoft.com/office/2006/metadata/properties" xmlns:ns1="http://schemas.microsoft.com/sharepoint/v3" xmlns:ns3="8a2029ed-730a-44d5-94c2-781d0bb2e3b4" xmlns:ns4="af24cdca-422d-4805-aa71-788db932b2ab" xmlns:ns5="9b835041-f11c-46d9-b65c-563c4d284e57" targetNamespace="http://schemas.microsoft.com/office/2006/metadata/properties" ma:root="true" ma:fieldsID="3c383fa4d9d7be2be1398833be804983" ns1:_="" ns3:_="" ns4:_="" ns5:_="">
    <xsd:import namespace="http://schemas.microsoft.com/sharepoint/v3"/>
    <xsd:import namespace="8a2029ed-730a-44d5-94c2-781d0bb2e3b4"/>
    <xsd:import namespace="af24cdca-422d-4805-aa71-788db932b2ab"/>
    <xsd:import namespace="9b835041-f11c-46d9-b65c-563c4d284e57"/>
    <xsd:element name="properties">
      <xsd:complexType>
        <xsd:sequence>
          <xsd:element name="documentManagement">
            <xsd:complexType>
              <xsd:all>
                <xsd:element ref="ns1:Author" minOccurs="0"/>
                <xsd:element ref="ns3:GovernmentClassification2"/>
                <xsd:element ref="ns3:CompanyClassification2"/>
                <xsd:element ref="ns3:ExportControlled2"/>
                <xsd:element ref="ns3:BusinessContentOwner2"/>
                <xsd:element ref="ns4:_dlc_DocId" minOccurs="0"/>
                <xsd:element ref="ns4:_dlc_DocIdUrl" minOccurs="0"/>
                <xsd:element ref="ns4:_dlc_DocIdPersistId" minOccurs="0"/>
                <xsd:element ref="ns4:TaxKeywordTaxHTField" minOccurs="0"/>
                <xsd:element ref="ns4:TaxCatchAll" minOccurs="0"/>
                <xsd:element ref="ns4:TaxCatchAllLabel" minOccurs="0"/>
                <xsd:element ref="ns5:RecordDeclared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thor" ma:index="7" nillable="true" ma:displayName="Created By"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2029ed-730a-44d5-94c2-781d0bb2e3b4" elementFormDefault="qualified">
    <xsd:import namespace="http://schemas.microsoft.com/office/2006/documentManagement/types"/>
    <xsd:import namespace="http://schemas.microsoft.com/office/infopath/2007/PartnerControls"/>
    <xsd:element name="GovernmentClassification2" ma:index="12" ma:displayName="Security Marking" ma:default="" ma:description="" ma:internalName="GovernmentClassification2">
      <xsd:simpleType>
        <xsd:restriction base="dms:Choice">
          <xsd:enumeration value="NOT PROTECTIVELY MARKED"/>
          <xsd:enumeration value="OFFICIAL"/>
        </xsd:restriction>
      </xsd:simpleType>
    </xsd:element>
    <xsd:element name="CompanyClassification2" ma:index="13" ma:displayName="Company Marking" ma:default="" ma:description="" ma:internalName="CompanyClassification2">
      <xsd:simpleType>
        <xsd:restriction base="dms:Choice">
          <xsd:enumeration value="UNCONTROLLED"/>
          <xsd:enumeration value="BAE SYSTEMS PROPRIETARY"/>
        </xsd:restriction>
      </xsd:simpleType>
    </xsd:element>
    <xsd:element name="ExportControlled2" ma:index="14" ma:displayName="Export Controlled" ma:default="" ma:description="" ma:internalName="ExportControlled2">
      <xsd:simpleType>
        <xsd:restriction base="dms:Choice">
          <xsd:enumeration value="NO"/>
        </xsd:restriction>
      </xsd:simpleType>
    </xsd:element>
    <xsd:element name="BusinessContentOwner2" ma:index="15" ma:displayName="Content Owner" ma:default="Combat Vehicles (UK)" ma:description="" ma:internalName="BusinessContentOwner2">
      <xsd:simpleType>
        <xsd:restriction base="dms:Choice">
          <xsd:enumeration value="Combat Vehicles (UK)"/>
        </xsd:restriction>
      </xsd:simpleType>
    </xsd:element>
  </xsd:schema>
  <xsd:schema xmlns:xsd="http://www.w3.org/2001/XMLSchema" xmlns:xs="http://www.w3.org/2001/XMLSchema" xmlns:dms="http://schemas.microsoft.com/office/2006/documentManagement/types" xmlns:pc="http://schemas.microsoft.com/office/infopath/2007/PartnerControls" targetNamespace="af24cdca-422d-4805-aa71-788db932b2ab"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TaxKeywordTaxHTField" ma:index="20" nillable="true" ma:taxonomy="true" ma:internalName="TaxKeywordTaxHTField" ma:taxonomyFieldName="TaxKeyword" ma:displayName="Enterprise Keywords" ma:fieldId="{23f27201-bee3-471e-b2e7-b64fd8b7ca38}" ma:taxonomyMulti="true" ma:sspId="a7c8802d-1c6e-4b9c-a9a0-e6f4eab55ae2" ma:termSetId="00000000-0000-0000-0000-000000000000" ma:anchorId="00000000-0000-0000-0000-000000000000" ma:open="true" ma:isKeyword="true">
      <xsd:complexType>
        <xsd:sequence>
          <xsd:element ref="pc:Terms" minOccurs="0" maxOccurs="1"/>
        </xsd:sequence>
      </xsd:complexType>
    </xsd:element>
    <xsd:element name="TaxCatchAll" ma:index="21" nillable="true" ma:displayName="Taxonomy Catch All Column" ma:description="" ma:hidden="true" ma:list="{e94d8835-08ec-41b3-8d97-f402279735ae}" ma:internalName="TaxCatchAll" ma:showField="CatchAllData" ma:web="af24cdca-422d-4805-aa71-788db932b2ab">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description="" ma:hidden="true" ma:list="{e94d8835-08ec-41b3-8d97-f402279735ae}" ma:internalName="TaxCatchAllLabel" ma:readOnly="true" ma:showField="CatchAllDataLabel" ma:web="af24cdca-422d-4805-aa71-788db932b2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b835041-f11c-46d9-b65c-563c4d284e57" elementFormDefault="qualified">
    <xsd:import namespace="http://schemas.microsoft.com/office/2006/documentManagement/types"/>
    <xsd:import namespace="http://schemas.microsoft.com/office/infopath/2007/PartnerControls"/>
    <xsd:element name="RecordDeclaredFlag" ma:index="23" nillable="true" ma:displayName="Record Declared" ma:default="0" ma:description="" ma:hidden="true" ma:internalName="RecordDeclaredFlag">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ma:index="10" ma:displayName="Comments"/>
        <xsd:element name="keywords" minOccurs="0" maxOccurs="1" type="xsd:string"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CompanyClassification2 xmlns="8a2029ed-730a-44d5-94c2-781d0bb2e3b4">UNCONTROLLED</CompanyClassification2>
    <TaxKeywordTaxHTField xmlns="af24cdca-422d-4805-aa71-788db932b2ab">
      <Terms xmlns="http://schemas.microsoft.com/office/infopath/2007/PartnerControls"/>
    </TaxKeywordTaxHTField>
    <GovernmentClassification2 xmlns="8a2029ed-730a-44d5-94c2-781d0bb2e3b4">NOT PROTECTIVELY MARKED</GovernmentClassification2>
    <ExportControlled2 xmlns="8a2029ed-730a-44d5-94c2-781d0bb2e3b4">NO</ExportControlled2>
    <TaxCatchAll xmlns="af24cdca-422d-4805-aa71-788db932b2ab"/>
    <BusinessContentOwner2 xmlns="8a2029ed-730a-44d5-94c2-781d0bb2e3b4">Combat Vehicles (UK)</BusinessContentOwner2>
    <_dlc_DocId xmlns="af24cdca-422d-4805-aa71-788db932b2ab">GMD9CY-GWJP-5GT-X9</_dlc_DocId>
    <_dlc_DocIdUrl xmlns="af24cdca-422d-4805-aa71-788db932b2ab">
      <Url>http://ws-sites.ent.baesystems.com/sites/GCSV/comms/_layouts/DocIdRedir.aspx?ID=GMD9CY-GWJP-5GT-X9</Url>
      <Description>GMD9CY-GWJP-5GT-X9</Description>
    </_dlc_DocIdUrl>
    <RecordDeclaredFlag xmlns="9b835041-f11c-46d9-b65c-563c4d284e57">false</RecordDeclaredFlag>
  </documentManagement>
</p:properties>
</file>

<file path=customXml/itemProps1.xml><?xml version="1.0" encoding="utf-8"?>
<ds:datastoreItem xmlns:ds="http://schemas.openxmlformats.org/officeDocument/2006/customXml" ds:itemID="{DAC89676-DB66-4EC4-89E2-25D62E03AD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a2029ed-730a-44d5-94c2-781d0bb2e3b4"/>
    <ds:schemaRef ds:uri="af24cdca-422d-4805-aa71-788db932b2ab"/>
    <ds:schemaRef ds:uri="9b835041-f11c-46d9-b65c-563c4d284e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4F678B-4C81-44CD-B489-083AFC59D7D3}">
  <ds:schemaRefs>
    <ds:schemaRef ds:uri="http://schemas.microsoft.com/sharepoint/events"/>
  </ds:schemaRefs>
</ds:datastoreItem>
</file>

<file path=customXml/itemProps3.xml><?xml version="1.0" encoding="utf-8"?>
<ds:datastoreItem xmlns:ds="http://schemas.openxmlformats.org/officeDocument/2006/customXml" ds:itemID="{F2E1FE49-421D-40DB-B88F-0AB1E6BC0279}">
  <ds:schemaRefs>
    <ds:schemaRef ds:uri="http://schemas.microsoft.com/sharepoint/v3/contenttype/forms"/>
  </ds:schemaRefs>
</ds:datastoreItem>
</file>

<file path=customXml/itemProps4.xml><?xml version="1.0" encoding="utf-8"?>
<ds:datastoreItem xmlns:ds="http://schemas.openxmlformats.org/officeDocument/2006/customXml" ds:itemID="{1B0D246D-1588-49A9-88CC-733A38172B44}">
  <ds:schemaRefs>
    <ds:schemaRef ds:uri="http://schemas.microsoft.com/office/2006/documentManagement/types"/>
    <ds:schemaRef ds:uri="http://purl.org/dc/elements/1.1/"/>
    <ds:schemaRef ds:uri="8a2029ed-730a-44d5-94c2-781d0bb2e3b4"/>
    <ds:schemaRef ds:uri="http://schemas.microsoft.com/sharepoint/v3"/>
    <ds:schemaRef ds:uri="af24cdca-422d-4805-aa71-788db932b2ab"/>
    <ds:schemaRef ds:uri="http://schemas.microsoft.com/office/infopath/2007/PartnerControls"/>
    <ds:schemaRef ds:uri="http://purl.org/dc/terms/"/>
    <ds:schemaRef ds:uri="http://schemas.openxmlformats.org/package/2006/metadata/core-properties"/>
    <ds:schemaRef ds:uri="9b835041-f11c-46d9-b65c-563c4d284e57"/>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Retrospect</Template>
  <TotalTime>525</TotalTime>
  <Words>11540</Words>
  <Application>Microsoft Office PowerPoint</Application>
  <PresentationFormat>Widescreen</PresentationFormat>
  <Paragraphs>1797</Paragraphs>
  <Slides>152</Slides>
  <Notes>85</Notes>
  <HiddenSlides>12</HiddenSlides>
  <MMClips>5</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152</vt:i4>
      </vt:variant>
    </vt:vector>
  </HeadingPairs>
  <TitlesOfParts>
    <vt:vector size="168" baseType="lpstr">
      <vt:lpstr>GE Inspira Pitch Regular</vt:lpstr>
      <vt:lpstr>Lucida Grande</vt:lpstr>
      <vt:lpstr>ZapfDingbats BT</vt:lpstr>
      <vt:lpstr>Arial</vt:lpstr>
      <vt:lpstr>Arial Black</vt:lpstr>
      <vt:lpstr>Calibri</vt:lpstr>
      <vt:lpstr>Calibri Light</vt:lpstr>
      <vt:lpstr>Cambria Math</vt:lpstr>
      <vt:lpstr>Courier New</vt:lpstr>
      <vt:lpstr>Symbol</vt:lpstr>
      <vt:lpstr>Tahoma</vt:lpstr>
      <vt:lpstr>Times New Roman</vt:lpstr>
      <vt:lpstr>Verdana</vt:lpstr>
      <vt:lpstr>Wingdings</vt:lpstr>
      <vt:lpstr>Wingdings 2</vt:lpstr>
      <vt:lpstr>Retrospect</vt:lpstr>
      <vt:lpstr>Lifecycle Management and Systems Engineering  Philosophy and Principles</vt:lpstr>
      <vt:lpstr>This Section:</vt:lpstr>
      <vt:lpstr>Systems Engineering is about</vt:lpstr>
      <vt:lpstr>Traditional Design Approaches</vt:lpstr>
      <vt:lpstr>Approaches – The Choices</vt:lpstr>
      <vt:lpstr>Photocopying</vt:lpstr>
      <vt:lpstr>Tacoma Narrows: A Photocopy Design!</vt:lpstr>
      <vt:lpstr>Approaches – The Choices</vt:lpstr>
      <vt:lpstr>Flower Arranging</vt:lpstr>
      <vt:lpstr>PowerPoint Presentation</vt:lpstr>
      <vt:lpstr>PowerPoint Presentation</vt:lpstr>
      <vt:lpstr>Approaches – The Choices</vt:lpstr>
      <vt:lpstr>Evolution</vt:lpstr>
      <vt:lpstr>Approaches – The Choices</vt:lpstr>
      <vt:lpstr>Pet Pony</vt:lpstr>
      <vt:lpstr>There’s many more</vt:lpstr>
      <vt:lpstr>Summary: Traditional Design Approaches</vt:lpstr>
      <vt:lpstr>Engineering Analysis and Design</vt:lpstr>
      <vt:lpstr>Summary: Traditional Design Approaches</vt:lpstr>
      <vt:lpstr>What Does This Mean?</vt:lpstr>
      <vt:lpstr> Conclusion</vt:lpstr>
      <vt:lpstr>A Systems Approach to Systems Design</vt:lpstr>
      <vt:lpstr>Why Does it Work?</vt:lpstr>
      <vt:lpstr>PowerPoint Presentation</vt:lpstr>
      <vt:lpstr>Exercise</vt:lpstr>
      <vt:lpstr>Emergence and Emergent Behaviour</vt:lpstr>
      <vt:lpstr>A Few Problems</vt:lpstr>
      <vt:lpstr>PowerPoint Presentation</vt:lpstr>
      <vt:lpstr>A Few Problems</vt:lpstr>
      <vt:lpstr>Desirable and Undesirable Emergence</vt:lpstr>
      <vt:lpstr>We put our effort in the Wrong place</vt:lpstr>
      <vt:lpstr>Why does it Cost so Much?</vt:lpstr>
      <vt:lpstr>We put our effort in the Wrong place</vt:lpstr>
      <vt:lpstr>Why is it Difficult to See Issues Early?</vt:lpstr>
      <vt:lpstr>Exercise: Complexity and Humans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Other Mistake</vt:lpstr>
      <vt:lpstr>Complexity</vt:lpstr>
      <vt:lpstr>Emergence is the Future</vt:lpstr>
      <vt:lpstr>PowerPoint Presentation</vt:lpstr>
      <vt:lpstr>PowerPoint Presentation</vt:lpstr>
      <vt:lpstr>PowerPoint Presentation</vt:lpstr>
      <vt:lpstr>Mind Set</vt:lpstr>
      <vt:lpstr>Mind Set</vt:lpstr>
      <vt:lpstr>The Systems Engineering Design Philosophy</vt:lpstr>
      <vt:lpstr>PowerPoint Presentation</vt:lpstr>
      <vt:lpstr>The Systems Engineering Design Philosophy</vt:lpstr>
      <vt:lpstr>The Systems Engineering Design Philosophy</vt:lpstr>
      <vt:lpstr>HOW! Time to Think Differently</vt:lpstr>
      <vt:lpstr> What is Systems Thinking</vt:lpstr>
      <vt:lpstr>The Basis of Systems Thinking: The System</vt:lpstr>
      <vt:lpstr>Systems Thinking: Some Key Concepts</vt:lpstr>
      <vt:lpstr>System Purpose</vt:lpstr>
      <vt:lpstr>PowerPoint Presentation</vt:lpstr>
      <vt:lpstr>Exercise: Purpose</vt:lpstr>
      <vt:lpstr>Defining purpose is not easy</vt:lpstr>
      <vt:lpstr>Purposeful Thinking</vt:lpstr>
      <vt:lpstr>Purpose Summary</vt:lpstr>
      <vt:lpstr>System Context</vt:lpstr>
      <vt:lpstr>Does Context Matter?</vt:lpstr>
      <vt:lpstr>Context is more than just the environment</vt:lpstr>
      <vt:lpstr>Context:- A Sideways Glance</vt:lpstr>
      <vt:lpstr>The Observer</vt:lpstr>
      <vt:lpstr>System Boundary and Environment</vt:lpstr>
      <vt:lpstr>What’s the System Here?</vt:lpstr>
      <vt:lpstr>Using Boundaries</vt:lpstr>
      <vt:lpstr>Systems are made up of subsystems and Systems are subsystems of bigger Systems</vt:lpstr>
      <vt:lpstr>Subsystems and Information Hiding</vt:lpstr>
      <vt:lpstr>Summary: Context</vt:lpstr>
      <vt:lpstr> Properties and Characteristics of Systems  Events, Patterns and Behaviour</vt:lpstr>
      <vt:lpstr>Events, Patterns and Behaviour</vt:lpstr>
      <vt:lpstr>Interrelationships, Structure and Behaviour</vt:lpstr>
      <vt:lpstr>Change the Structure – the Systems Intervention</vt:lpstr>
      <vt:lpstr>Exercise</vt:lpstr>
      <vt:lpstr>Summary: Structure</vt:lpstr>
      <vt:lpstr> Variation</vt:lpstr>
      <vt:lpstr>Example: Going to Work</vt:lpstr>
      <vt:lpstr>Unmasking Variation</vt:lpstr>
      <vt:lpstr>Chance Cause Variation</vt:lpstr>
      <vt:lpstr>Chance Cause Variation</vt:lpstr>
      <vt:lpstr>A Real Difference</vt:lpstr>
      <vt:lpstr>Assignable Cause</vt:lpstr>
      <vt:lpstr>All Variation is Caused</vt:lpstr>
      <vt:lpstr>Long and Short Term Variation  Systems May Contain Both</vt:lpstr>
      <vt:lpstr>Chance Cause Variation</vt:lpstr>
      <vt:lpstr>Good or Bad News</vt:lpstr>
      <vt:lpstr>Assignable Cause Variation</vt:lpstr>
      <vt:lpstr>Could be Good – Could be Bad!</vt:lpstr>
      <vt:lpstr>We Like to Fiddle</vt:lpstr>
      <vt:lpstr>The Deming Experiment</vt:lpstr>
      <vt:lpstr>Control Strategies</vt:lpstr>
      <vt:lpstr>The Results</vt:lpstr>
      <vt:lpstr>Measuring Variation to Understand Variation</vt:lpstr>
      <vt:lpstr>Random Behaviour Example</vt:lpstr>
      <vt:lpstr>Randomness and Distributions</vt:lpstr>
      <vt:lpstr>Probability Distributions</vt:lpstr>
      <vt:lpstr>Key Properties of Distributions</vt:lpstr>
      <vt:lpstr>Measures of Central Value</vt:lpstr>
      <vt:lpstr>Variance and Standard Deviation</vt:lpstr>
      <vt:lpstr>Mean and standard deviation tell us a great deal about a System</vt:lpstr>
      <vt:lpstr>Normal Distribution</vt:lpstr>
      <vt:lpstr>Area and Probability</vt:lpstr>
      <vt:lpstr>Area, Probability &amp; Standard Deviation</vt:lpstr>
      <vt:lpstr>Remember</vt:lpstr>
      <vt:lpstr>So – this thinking is about</vt:lpstr>
      <vt:lpstr>Beyond this point we enter Level 5…….the production environment!  Our first task…………………………..  We need some design requirements.</vt:lpstr>
      <vt:lpstr>PowerPoint Presentation</vt:lpstr>
      <vt:lpstr>The Systems Engineering Design Philosophy</vt:lpstr>
      <vt:lpstr>In BAE Systems – this is how</vt:lpstr>
      <vt:lpstr>Two Dimensions:</vt:lpstr>
      <vt:lpstr>How do we Handle Complexity in System Design </vt:lpstr>
      <vt:lpstr>How do we Handle Complexity in System Design </vt:lpstr>
      <vt:lpstr>How do we Handle Complexity in System Design </vt:lpstr>
      <vt:lpstr>The V Diagram</vt:lpstr>
      <vt:lpstr>The V Diagram</vt:lpstr>
      <vt:lpstr>Systems Engineering is Fractal At any one Level there is a Fundamental Process</vt:lpstr>
      <vt:lpstr>System Design Process (RFCD)</vt:lpstr>
      <vt:lpstr>System Build and Check Process (HITAC)</vt:lpstr>
      <vt:lpstr>System Build and Check Process (HITAC)</vt:lpstr>
      <vt:lpstr>The Output of Systems Engineering</vt:lpstr>
      <vt:lpstr>In Big Handfulls!</vt:lpstr>
      <vt:lpstr>Key Systems Engineering Information Outputs</vt:lpstr>
      <vt:lpstr>At any level: Checking Across the V</vt:lpstr>
      <vt:lpstr>Checking</vt:lpstr>
      <vt:lpstr>Two Dimensions:</vt:lpstr>
      <vt:lpstr>Generic Lifecycle</vt:lpstr>
      <vt:lpstr>In BAE Systems</vt:lpstr>
      <vt:lpstr>Checking by Review</vt:lpstr>
      <vt:lpstr>The BAE Systems Engineering Lifecycle</vt:lpstr>
      <vt:lpstr>The Engineering Lifecycle: Munitions </vt:lpstr>
      <vt:lpstr>Lifecycle and Complexity (the V-Diagram)</vt:lpstr>
      <vt:lpstr>More Than a Process</vt:lpstr>
      <vt:lpstr>Exercise: People</vt:lpstr>
      <vt:lpstr>Sharing Knowledge</vt:lpstr>
      <vt:lpstr>Creating Knowledge</vt:lpstr>
      <vt:lpstr>People and Tools in Systems Engineering</vt:lpstr>
      <vt:lpstr>Determining and Managing Requirements (R)</vt:lpstr>
      <vt:lpstr>Performing Functional Analysis (F)</vt:lpstr>
      <vt:lpstr>Creating Candidate Systems Concepts (C)</vt:lpstr>
      <vt:lpstr>Designing System and Specifying Sub-systems (D)</vt:lpstr>
      <vt:lpstr>But Remember</vt:lpstr>
      <vt:lpstr>But this is all About Product (Munition) Design! – What about Manufacture?</vt:lpstr>
      <vt:lpstr>Relative Importance</vt:lpstr>
      <vt:lpstr>Concurrent Engineering</vt:lpstr>
      <vt:lpstr>Limitations of Training</vt:lpstr>
    </vt:vector>
  </TitlesOfParts>
  <Manager/>
  <Company>Burge Hughes Walsh</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DfM: Into to LCM and SE</dc:title>
  <dc:subject>Systems Engineering</dc:subject>
  <dc:creator>Stuart Burge</dc:creator>
  <cp:keywords/>
  <dc:description/>
  <cp:lastModifiedBy>David Holley</cp:lastModifiedBy>
  <cp:revision>274</cp:revision>
  <cp:lastPrinted>2015-10-26T13:29:20Z</cp:lastPrinted>
  <dcterms:created xsi:type="dcterms:W3CDTF">2015-12-17T18:47:57Z</dcterms:created>
  <dcterms:modified xsi:type="dcterms:W3CDTF">2025-10-08T07:25:15Z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0x010100C773E7E7DA4C42818A59608D9F2555FC00E81C9E19B3A151439C5FB585B87B1F56</vt:lpwstr>
  </property>
  <property fmtid="{D5CDD505-2E9C-101B-9397-08002B2CF9AE}" pid="3" name="TaxKeyword">
    <vt:lpwstr/>
  </property>
  <property fmtid="{D5CDD505-2E9C-101B-9397-08002B2CF9AE}" pid="4" name="_dlc_DocIdItemGuid">
    <vt:lpwstr>34f229e4-5bec-4ca7-b598-b729808e715c</vt:lpwstr>
  </property>
</Properties>
</file>