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EEF628-F41E-4132-8510-0413FD6D292F}" v="2" dt="2026-08-11T18:39:58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88" d="100"/>
          <a:sy n="88" d="100"/>
        </p:scale>
        <p:origin x="466" y="-1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-Alexandru Tanase (2435231)" userId="8da31891-dab2-47a2-9211-54045cef09e6" providerId="ADAL" clId="{6476BB8A-44BB-4396-8E9D-7B5E0CAC676D}"/>
    <pc:docChg chg="custSel modSld">
      <pc:chgData name="Mihai-Alexandru Tanase (2435231)" userId="8da31891-dab2-47a2-9211-54045cef09e6" providerId="ADAL" clId="{6476BB8A-44BB-4396-8E9D-7B5E0CAC676D}" dt="2026-08-11T18:42:24.548" v="237" actId="20577"/>
      <pc:docMkLst>
        <pc:docMk/>
      </pc:docMkLst>
      <pc:sldChg chg="modSp mod">
        <pc:chgData name="Mihai-Alexandru Tanase (2435231)" userId="8da31891-dab2-47a2-9211-54045cef09e6" providerId="ADAL" clId="{6476BB8A-44BB-4396-8E9D-7B5E0CAC676D}" dt="2026-08-11T18:40:31.918" v="175" actId="20577"/>
        <pc:sldMkLst>
          <pc:docMk/>
          <pc:sldMk cId="0" sldId="256"/>
        </pc:sldMkLst>
        <pc:spChg chg="mod">
          <ac:chgData name="Mihai-Alexandru Tanase (2435231)" userId="8da31891-dab2-47a2-9211-54045cef09e6" providerId="ADAL" clId="{6476BB8A-44BB-4396-8E9D-7B5E0CAC676D}" dt="2026-08-11T18:38:23.841" v="43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39:37.102" v="105" actId="20577"/>
          <ac:spMkLst>
            <pc:docMk/>
            <pc:sldMk cId="0" sldId="256"/>
            <ac:spMk id="6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40:08.507" v="128" actId="207"/>
          <ac:spMkLst>
            <pc:docMk/>
            <pc:sldMk cId="0" sldId="256"/>
            <ac:spMk id="7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40:31.918" v="175" actId="20577"/>
          <ac:spMkLst>
            <pc:docMk/>
            <pc:sldMk cId="0" sldId="256"/>
            <ac:spMk id="8" creationId="{00000000-0000-0000-0000-000000000000}"/>
          </ac:spMkLst>
        </pc:spChg>
      </pc:sldChg>
      <pc:sldChg chg="modSp mod">
        <pc:chgData name="Mihai-Alexandru Tanase (2435231)" userId="8da31891-dab2-47a2-9211-54045cef09e6" providerId="ADAL" clId="{6476BB8A-44BB-4396-8E9D-7B5E0CAC676D}" dt="2026-08-11T18:37:55.149" v="4" actId="1076"/>
        <pc:sldMkLst>
          <pc:docMk/>
          <pc:sldMk cId="0" sldId="261"/>
        </pc:sldMkLst>
        <pc:spChg chg="mod">
          <ac:chgData name="Mihai-Alexandru Tanase (2435231)" userId="8da31891-dab2-47a2-9211-54045cef09e6" providerId="ADAL" clId="{6476BB8A-44BB-4396-8E9D-7B5E0CAC676D}" dt="2026-08-11T18:37:55.149" v="4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37:37.943" v="0" actId="1076"/>
          <ac:spMkLst>
            <pc:docMk/>
            <pc:sldMk cId="0" sldId="261"/>
            <ac:spMk id="19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37:47.589" v="2" actId="1076"/>
          <ac:spMkLst>
            <pc:docMk/>
            <pc:sldMk cId="0" sldId="261"/>
            <ac:spMk id="21" creationId="{00000000-0000-0000-0000-000000000000}"/>
          </ac:spMkLst>
        </pc:spChg>
        <pc:spChg chg="mod">
          <ac:chgData name="Mihai-Alexandru Tanase (2435231)" userId="8da31891-dab2-47a2-9211-54045cef09e6" providerId="ADAL" clId="{6476BB8A-44BB-4396-8E9D-7B5E0CAC676D}" dt="2026-08-11T18:37:50.579" v="3" actId="1076"/>
          <ac:spMkLst>
            <pc:docMk/>
            <pc:sldMk cId="0" sldId="261"/>
            <ac:spMk id="22" creationId="{00000000-0000-0000-0000-000000000000}"/>
          </ac:spMkLst>
        </pc:spChg>
      </pc:sldChg>
      <pc:sldChg chg="delSp modSp mod">
        <pc:chgData name="Mihai-Alexandru Tanase (2435231)" userId="8da31891-dab2-47a2-9211-54045cef09e6" providerId="ADAL" clId="{6476BB8A-44BB-4396-8E9D-7B5E0CAC676D}" dt="2026-08-11T18:42:24.548" v="237" actId="20577"/>
        <pc:sldMkLst>
          <pc:docMk/>
          <pc:sldMk cId="0" sldId="271"/>
        </pc:sldMkLst>
        <pc:spChg chg="mod">
          <ac:chgData name="Mihai-Alexandru Tanase (2435231)" userId="8da31891-dab2-47a2-9211-54045cef09e6" providerId="ADAL" clId="{6476BB8A-44BB-4396-8E9D-7B5E0CAC676D}" dt="2026-08-11T18:42:24.548" v="237" actId="20577"/>
          <ac:spMkLst>
            <pc:docMk/>
            <pc:sldMk cId="0" sldId="271"/>
            <ac:spMk id="5" creationId="{00000000-0000-0000-0000-000000000000}"/>
          </ac:spMkLst>
        </pc:spChg>
        <pc:spChg chg="del">
          <ac:chgData name="Mihai-Alexandru Tanase (2435231)" userId="8da31891-dab2-47a2-9211-54045cef09e6" providerId="ADAL" clId="{6476BB8A-44BB-4396-8E9D-7B5E0CAC676D}" dt="2026-08-11T18:41:43.707" v="176" actId="21"/>
          <ac:spMkLst>
            <pc:docMk/>
            <pc:sldMk cId="0" sldId="271"/>
            <ac:spMk id="6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1005840"/>
            <a:ext cx="1088136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4800" b="1">
                <a:solidFill>
                  <a:srgbClr val="EB4B91"/>
                </a:solidFill>
                <a:latin typeface="Aptos"/>
              </a:rPr>
              <a:t>FREDDY ARCADE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2011680"/>
            <a:ext cx="1088136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>
                <a:solidFill>
                  <a:srgbClr val="2ECDDC"/>
                </a:solidFill>
                <a:latin typeface="Aptos"/>
              </a:rPr>
              <a:t>Business Plan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7280" y="3063240"/>
            <a:ext cx="99669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0" dirty="0" err="1">
                <a:solidFill>
                  <a:srgbClr val="F5F5FA"/>
                </a:solidFill>
                <a:latin typeface="Aptos"/>
              </a:rPr>
              <a:t>Programme</a:t>
            </a:r>
            <a:r>
              <a:rPr sz="1700" b="0" dirty="0">
                <a:solidFill>
                  <a:srgbClr val="F5F5FA"/>
                </a:solidFill>
                <a:latin typeface="Aptos"/>
              </a:rPr>
              <a:t> of Study: [</a:t>
            </a:r>
            <a:r>
              <a:rPr lang="en-US" sz="1700" dirty="0" err="1">
                <a:solidFill>
                  <a:srgbClr val="F5F5FA"/>
                </a:solidFill>
                <a:latin typeface="Aptos"/>
              </a:rPr>
              <a:t>Bussines</a:t>
            </a:r>
            <a:r>
              <a:rPr lang="en-US" sz="1700" dirty="0">
                <a:solidFill>
                  <a:srgbClr val="F5F5FA"/>
                </a:solidFill>
                <a:latin typeface="Aptos"/>
              </a:rPr>
              <a:t> and </a:t>
            </a:r>
            <a:r>
              <a:rPr lang="en-US" sz="1700" dirty="0" err="1">
                <a:solidFill>
                  <a:srgbClr val="F5F5FA"/>
                </a:solidFill>
                <a:latin typeface="Aptos"/>
              </a:rPr>
              <a:t>Managemant</a:t>
            </a:r>
            <a:r>
              <a:rPr sz="1700" b="0" dirty="0">
                <a:solidFill>
                  <a:srgbClr val="F5F5FA"/>
                </a:solidFill>
                <a:latin typeface="Aptos"/>
              </a:rPr>
              <a:t>]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7280" y="3520440"/>
            <a:ext cx="99669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0" dirty="0">
                <a:solidFill>
                  <a:srgbClr val="F5F5FA"/>
                </a:solidFill>
                <a:latin typeface="Aptos"/>
              </a:rPr>
              <a:t>Module: [</a:t>
            </a:r>
            <a:r>
              <a:rPr lang="en-US" sz="1700" dirty="0">
                <a:solidFill>
                  <a:srgbClr val="F5F5FA"/>
                </a:solidFill>
                <a:latin typeface="Aptos"/>
              </a:rPr>
              <a:t>Enterprise and </a:t>
            </a:r>
            <a:r>
              <a:rPr lang="en-US" sz="1700" dirty="0" err="1">
                <a:solidFill>
                  <a:srgbClr val="F5F5FA"/>
                </a:solidFill>
                <a:latin typeface="Aptos"/>
              </a:rPr>
              <a:t>Entreprenureship</a:t>
            </a:r>
            <a:r>
              <a:rPr lang="en-US" sz="1700" dirty="0">
                <a:solidFill>
                  <a:srgbClr val="F5F5FA"/>
                </a:solidFill>
                <a:latin typeface="Aptos"/>
              </a:rPr>
              <a:t>(</a:t>
            </a:r>
            <a:r>
              <a:rPr lang="en-GB" sz="1600" dirty="0">
                <a:solidFill>
                  <a:schemeClr val="bg1"/>
                </a:solidFill>
              </a:rPr>
              <a:t>LCLM4006)</a:t>
            </a:r>
            <a:r>
              <a:rPr sz="1700" b="0" dirty="0">
                <a:solidFill>
                  <a:srgbClr val="F5F5FA"/>
                </a:solidFill>
                <a:latin typeface="Aptos"/>
              </a:rPr>
              <a:t>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" y="3977639"/>
            <a:ext cx="99669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700" b="0" dirty="0">
                <a:solidFill>
                  <a:srgbClr val="F5F5FA"/>
                </a:solidFill>
                <a:latin typeface="Aptos"/>
              </a:rPr>
              <a:t>Lecturer: [</a:t>
            </a:r>
            <a:r>
              <a:rPr lang="en-GB" sz="1600" dirty="0">
                <a:solidFill>
                  <a:schemeClr val="bg1"/>
                </a:solidFill>
              </a:rPr>
              <a:t>Charles </a:t>
            </a:r>
            <a:r>
              <a:rPr lang="en-GB" sz="1600" dirty="0" err="1">
                <a:solidFill>
                  <a:schemeClr val="bg1"/>
                </a:solidFill>
              </a:rPr>
              <a:t>Oham</a:t>
            </a:r>
            <a:r>
              <a:rPr sz="1700" b="0" dirty="0">
                <a:solidFill>
                  <a:srgbClr val="F5F5FA"/>
                </a:solidFill>
                <a:latin typeface="Aptos"/>
              </a:rPr>
              <a:t>]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4617720"/>
            <a:ext cx="9966960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500" b="0" dirty="0">
                <a:solidFill>
                  <a:srgbClr val="BEBECD"/>
                </a:solidFill>
                <a:latin typeface="Aptos"/>
              </a:rPr>
              <a:t>Student: [</a:t>
            </a:r>
            <a:r>
              <a:rPr lang="en-US" sz="1500" b="0" dirty="0">
                <a:solidFill>
                  <a:srgbClr val="BEBECD"/>
                </a:solidFill>
                <a:latin typeface="Aptos"/>
              </a:rPr>
              <a:t>Mihai Alexandru Tanase</a:t>
            </a:r>
            <a:r>
              <a:rPr sz="1500" b="0" dirty="0">
                <a:solidFill>
                  <a:srgbClr val="BEBECD"/>
                </a:solidFill>
                <a:latin typeface="Aptos"/>
              </a:rPr>
              <a:t>]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Executive Summary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rPr dirty="0"/>
              <a:t>• Freddy Arcade is a startup entertainment venue offering arcade games and interactive leisure activities for customers of all age groups.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rPr dirty="0"/>
              <a:t>• The business aims to attract customers by combining nostalgic arcade experiences with modern games, competitions, prizes and a social atmosphere.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rPr dirty="0"/>
              <a:t>• The proposed business will operate as a private limited company, managed by an owner/director supported by customer-service and technical staff.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rPr dirty="0"/>
              <a:t>• Market research indicates opportunities from demand for social, experience-based entertainment, while key challenges include competition, high premises costs and changing consumer preferences.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rPr dirty="0"/>
              <a:t>• An estimated £150,000 of startup funding is proposed, primarily for premises, arcade equipment, fit-out, deposits, technology, insurance and launch marketing.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Table of Contents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1. Overview of the Business Idea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2. Market Research &amp; Environmental Analysis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3. Competition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4. Marketing Communications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5. Financial Plan &amp; Funding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6. Conclusion</a:t>
            </a:r>
          </a:p>
          <a:p>
            <a:pPr>
              <a:spcAft>
                <a:spcPts val="1100"/>
              </a:spcAft>
              <a:defRPr sz="1900">
                <a:solidFill>
                  <a:srgbClr val="F5F5FA"/>
                </a:solidFill>
                <a:latin typeface="Aptos"/>
              </a:defRPr>
            </a:pPr>
            <a:r>
              <a:t>• 7. Reference List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1. Overview of the Business Idea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PRODUCT / SERVICE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Freddy Arcade will provide access to arcade machines and interactive entertainment, including racing, sports, rhythm, skill and classic arcade games.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4340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4456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CUSTOMER EXPERIENCE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4456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The venue will offer a safe, welcoming and visually distinctive environment where customers can play individually or socially with friends and family.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4672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4788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VALUE PROPOSITION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4788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Affordable entertainment for all age groups, supported by competitions, rewards, themed events and regular introduction of new experiences.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2. Management Structure &amp; Legal Format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Legal format: Freddy Arcade Ltd — a proposed private limited company registered in the UK.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Owner/Managing Director: responsible for strategy, finance, supplier relationships and overall performance.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Operations/venue manager: responsible for staffing, opening/closing procedures, customer service and daily operations.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Technical/support staff: responsible for machine checks, basic troubleshooting, cleaning and maintaining the customer environment.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Part-time customer-service staff can be scheduled around evenings, weekends and school holidays when demand is expected to be higher.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A limited-company structure can provide a clear management framework and separate the business from its owners for legal and financial purposes.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3. Market Research — PESTEL Analysis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02920" y="169164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04088" y="1856232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POLITICAL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4088" y="2350008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Business rates, licensing requirements, local planning rules and health &amp; safety obligations can affect operating costs.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297680" y="169164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498848" y="1856232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ECONOMIC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98848" y="2350008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Inflation, energy prices and household disposable income can affect both operating costs and customer spending.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92440" y="169164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93608" y="1856232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SOCIAL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93608" y="2198261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 dirty="0">
                <a:solidFill>
                  <a:srgbClr val="F5F5FA"/>
                </a:solidFill>
                <a:latin typeface="Aptos"/>
              </a:rPr>
              <a:t>Customers increasingly value experiences and social activities. An arcade can appeal to families, friends and different generations.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02920" y="338328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04088" y="3547872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TECHNOLOGICAL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4088" y="4041648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Modern payment systems, digital loyalty schemes, social media and new arcade technology can improve engagement.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297680" y="338328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498848" y="3547872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ENVIRONMENTAL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98848" y="3949337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 dirty="0">
                <a:solidFill>
                  <a:srgbClr val="F5F5FA"/>
                </a:solidFill>
                <a:latin typeface="Aptos"/>
              </a:rPr>
              <a:t>Energy-efficient machines, LED lighting, waste reduction and responsible use of electricity can reduce environmental impact and costs.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092440" y="3383280"/>
            <a:ext cx="3566160" cy="14173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93608" y="3474720"/>
            <a:ext cx="31638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 dirty="0">
                <a:solidFill>
                  <a:srgbClr val="EB4B91"/>
                </a:solidFill>
                <a:latin typeface="Aptos"/>
              </a:rPr>
              <a:t>LEGAL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93608" y="3748169"/>
            <a:ext cx="3163824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 dirty="0">
                <a:solidFill>
                  <a:srgbClr val="F5F5FA"/>
                </a:solidFill>
                <a:latin typeface="Aptos"/>
              </a:rPr>
              <a:t>The business must consider employment law, insurance, consumer protection, data protection, accessibility and venue safety requirements.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4. Competition Analysis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DIRECT COMPETITORS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Other arcades and family entertainment centres compete for customers seeking gaming and leisure experiences.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4340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4456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INDIRECT COMPETITORS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4456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Cinemas, bowling, escape rooms, indoor activity centres, gaming at home and other leisure activities compete for the same discretionary spending.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4672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4788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FREDDY'S ADVANTAGE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4788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Freddy Arcade can differentiate through its atmosphere, broad age appeal, competitions, loyalty rewards, events and carefully selected game mix.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5. Marketing Communications Strategy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Social media: TikTok, Instagram and Facebook content showing games, prizes, competitions, new machines and customer experiences.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Launch campaign: opening-week discounts, competitions and giveaways designed to create awareness and encourage trial.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Local marketing: posters, flyers and partnerships with nearby community organisations and businesses.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Events: birthday packages, tournaments, themed nights and school-holiday promotions to create reasons for repeat visits.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Loyalty: digital or physical rewards, membership offers and referral incentives to encourage customers to return.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Customer reviews: actively encourage feedback and use positive reviews as social proof in future promotional campaigns.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6. Customer Acquisition Strategy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920240"/>
            <a:ext cx="2651760" cy="338328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2084832"/>
            <a:ext cx="22494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AWARENESS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2578608"/>
            <a:ext cx="2249424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Social media videos, local advertising, opening campaign and partnerships.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474720" y="1920240"/>
            <a:ext cx="2651760" cy="338328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675887" y="2084832"/>
            <a:ext cx="22494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INTEREST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75887" y="2578608"/>
            <a:ext cx="2249424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Showcase games, prizes, events, atmosphere and customer reactions.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9360" y="1920240"/>
            <a:ext cx="2651760" cy="338328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510528" y="2084832"/>
            <a:ext cx="22494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VISIT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10528" y="2578608"/>
            <a:ext cx="2249424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Introductory offers and easy-to-understand pricing reduce barriers to first visit.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9144000" y="1920240"/>
            <a:ext cx="2377440" cy="338328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345168" y="2084832"/>
            <a:ext cx="197510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LOYALTY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345168" y="2578608"/>
            <a:ext cx="1975104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Rewards, memberships, competitions and new games encourage repeat visits.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7. Financial Plan — Funding Requirement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31520" y="1691640"/>
            <a:ext cx="107899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900" b="1">
                <a:solidFill>
                  <a:srgbClr val="2ECDDC"/>
                </a:solidFill>
                <a:latin typeface="Aptos"/>
              </a:rPr>
              <a:t>Estimated startup funding required: £150,000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6032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>
                <a:solidFill>
                  <a:srgbClr val="F5F5FA"/>
                </a:solidFill>
                <a:latin typeface="Aptos"/>
              </a:defRPr>
            </a:pPr>
            <a:r>
              <a:t>• Proposed source 1: £75,000 owner investment — demonstrates commitment and reduces reliance on external debt.</a:t>
            </a:r>
          </a:p>
          <a:p>
            <a:pPr>
              <a:spcAft>
                <a:spcPts val="1100"/>
              </a:spcAft>
              <a:defRPr sz="1600">
                <a:solidFill>
                  <a:srgbClr val="F5F5FA"/>
                </a:solidFill>
                <a:latin typeface="Aptos"/>
              </a:defRPr>
            </a:pPr>
            <a:r>
              <a:t>• Proposed source 2: £50,000 small-business/startup loan — spreads the cost of equipment and fit-out over time.</a:t>
            </a:r>
          </a:p>
          <a:p>
            <a:pPr>
              <a:spcAft>
                <a:spcPts val="1100"/>
              </a:spcAft>
              <a:defRPr sz="1600">
                <a:solidFill>
                  <a:srgbClr val="F5F5FA"/>
                </a:solidFill>
                <a:latin typeface="Aptos"/>
              </a:defRPr>
            </a:pPr>
            <a:r>
              <a:t>• Proposed source 3: £25,000 business grant or local enterprise funding, subject to eligibility and availability.</a:t>
            </a:r>
          </a:p>
          <a:p>
            <a:pPr>
              <a:spcAft>
                <a:spcPts val="1100"/>
              </a:spcAft>
              <a:defRPr sz="1600">
                <a:solidFill>
                  <a:srgbClr val="F5F5FA"/>
                </a:solidFill>
                <a:latin typeface="Aptos"/>
              </a:defRPr>
            </a:pPr>
            <a:r>
              <a:t>• The funding mix is designed to balance owner commitment with external finance while preserving enough working capital for the launch period.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8. Main Startup Expenses — First Month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731520" y="1600200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32688" y="1764792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Premises deposit &amp; initial rent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32688" y="2258568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£18,000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2130552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295144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Arcade machines &amp; equipment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788920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£70,000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31520" y="2660904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32688" y="2825496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Fit-out, signage &amp; furniture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3319272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£20,000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31520" y="3191256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32688" y="3355848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Payment/IT/security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32688" y="3849624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£8,000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31520" y="3721608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32688" y="3886200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Insurance, legal &amp; professional costs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32688" y="4379976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£5,000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31520" y="4251960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32688" y="4416552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Initial prizes, consumables &amp; cleaning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32688" y="4910328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£4,000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31520" y="4782312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32688" y="4946904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Launch marketing &amp; advertising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32688" y="5440680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£8,000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731520" y="5312664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32688" y="5477256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Utilities &amp; staff costs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2688" y="5971032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£7,000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731520" y="5843016"/>
            <a:ext cx="5394960" cy="45720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32688" y="6007608"/>
            <a:ext cx="499262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Contingency / working capital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32688" y="6501384"/>
            <a:ext cx="4992624" cy="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£10,000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92240" y="1828800"/>
            <a:ext cx="4846320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0">
                <a:solidFill>
                  <a:srgbClr val="BEBECD"/>
                </a:solidFill>
                <a:latin typeface="Aptos"/>
              </a:rPr>
              <a:t>Illustrative estimates for an academic business plan; actual supplier quotes and local premises costs should be obtained before launch.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9. Financial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Track daily visitor numbers, average customer spend and revenue by machine.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Monitor fixed costs such as rent, salaries, insurance and utilities against monthly revenue.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Review machine profitability and replace underperforming games with stronger attractions where financially justified.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Maintain a cash reserve for repairs, unexpected costs and seasonal fluctuations.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Complete a detailed break-even and cash-flow forecast using real supplier quotations before seeking finance.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10. Key Risks &amp; Mitigation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2ECD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2ECDDC"/>
                </a:solidFill>
                <a:latin typeface="Aptos"/>
              </a:rPr>
              <a:t>HIGH COSTS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Risk: rent, energy and equipment costs reduce margins.
Mitigation: negotiate premises terms, monitor energy use and phase equipment purchases.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4340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EB4B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4456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EB4B91"/>
                </a:solidFill>
                <a:latin typeface="Aptos"/>
              </a:rPr>
              <a:t>LOW FOOTFALL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4456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Risk: insufficient visitors during quieter periods.
Mitigation: targeted promotions, events, memberships and partnerships.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46720" y="1828800"/>
            <a:ext cx="3474720" cy="3474720"/>
          </a:xfrm>
          <a:prstGeom prst="roundRect">
            <a:avLst/>
          </a:prstGeom>
          <a:solidFill>
            <a:srgbClr val="1C1E32"/>
          </a:solidFill>
          <a:ln w="17780">
            <a:solidFill>
              <a:srgbClr val="784B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47888" y="1993392"/>
            <a:ext cx="3072384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784BC8"/>
                </a:solidFill>
                <a:latin typeface="Aptos"/>
              </a:rPr>
              <a:t>COMPETITION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47888" y="2487168"/>
            <a:ext cx="3072384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50" b="0">
                <a:solidFill>
                  <a:srgbClr val="F5F5FA"/>
                </a:solidFill>
                <a:latin typeface="Aptos"/>
              </a:rPr>
              <a:t>Risk: customers choose other leisure activities.
Mitigation: distinctive branding, fresh games and a strong customer experience.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11. 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Freddy Arcade has a clear concept: accessible arcade entertainment designed for all age groups.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The strongest opportunity is to sell an experience rather than simply access to machines.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Effective marketing communications will be essential to build awareness, attract first-time visitors and create repeat customers.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A realistic initial funding requirement of approximately £150,000 provides a starting framework for premises, equipment, launch costs and working capital.</a:t>
            </a:r>
          </a:p>
          <a:p>
            <a:pPr>
              <a:spcAft>
                <a:spcPts val="1100"/>
              </a:spcAft>
              <a:defRPr sz="1700">
                <a:solidFill>
                  <a:srgbClr val="F5F5FA"/>
                </a:solidFill>
                <a:latin typeface="Aptos"/>
              </a:defRPr>
            </a:pPr>
            <a:r>
              <a:t>• The next stage is to validate the concept through local market research, competitor visits, supplier quotations and a detailed financial forecast.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5F5FA"/>
                </a:solidFill>
                <a:latin typeface="Aptos"/>
              </a:rPr>
              <a:t>12. Reference List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1115568"/>
            <a:ext cx="1097280" cy="54864"/>
          </a:xfrm>
          <a:prstGeom prst="rect">
            <a:avLst/>
          </a:prstGeom>
          <a:solidFill>
            <a:srgbClr val="EB4B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5156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British Business Bank (2025/26). Business Finance Guide and startup funding information. [Insert final URL and access date].</a:t>
            </a:r>
          </a:p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Department for Business and Trade (2024/25). UK business guidance and regulations. [Insert final URL and access date].</a:t>
            </a:r>
          </a:p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Office for National Statistics (2025/26). Consumer and economic statistics. [Insert final URL and access date].</a:t>
            </a:r>
          </a:p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Competition and Markets Authority (2025/26). Consumer protection guidance. [Insert final URL and access date].</a:t>
            </a:r>
          </a:p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Health and Safety Executive (2025/26). Workplace health and safety guidance. [Insert final URL and access date].</a:t>
            </a:r>
          </a:p>
          <a:p>
            <a:pPr>
              <a:spcAft>
                <a:spcPts val="1100"/>
              </a:spcAft>
              <a:defRPr sz="1400">
                <a:solidFill>
                  <a:srgbClr val="F5F5FA"/>
                </a:solidFill>
                <a:latin typeface="Aptos"/>
              </a:defRPr>
            </a:pPr>
            <a:r>
              <a:t>• UK Government (2025/26). Companies, business rates, employment and data protection guidance. [Insert final URLs and access dates].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3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1371600"/>
            <a:ext cx="1088136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4800" b="1">
                <a:solidFill>
                  <a:srgbClr val="EB4B91"/>
                </a:solidFill>
                <a:latin typeface="Aptos"/>
              </a:rPr>
              <a:t>FREDDY ARCADE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2423160"/>
            <a:ext cx="1088136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700" b="1">
                <a:solidFill>
                  <a:srgbClr val="2ECDDC"/>
                </a:solidFill>
                <a:latin typeface="Aptos"/>
              </a:rPr>
              <a:t>Play. Compete. Have Fun.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3246120"/>
            <a:ext cx="10881360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900" dirty="0">
                <a:solidFill>
                  <a:srgbClr val="F5F5FA"/>
                </a:solidFill>
                <a:latin typeface="Aptos"/>
              </a:rPr>
              <a:t>Come and visit us!!!</a:t>
            </a:r>
          </a:p>
          <a:p>
            <a:pPr algn="ctr"/>
            <a:r>
              <a:rPr lang="en-US" sz="1900" b="0" dirty="0">
                <a:solidFill>
                  <a:srgbClr val="F5F5FA"/>
                </a:solidFill>
                <a:latin typeface="Aptos"/>
              </a:rPr>
              <a:t>Thank you!!!</a:t>
            </a:r>
            <a:endParaRPr sz="1900" b="0" dirty="0">
              <a:solidFill>
                <a:srgbClr val="F5F5FA"/>
              </a:solidFill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709baad99ae6b13c9f5decb34c0eb784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8cdeb3e704961901d3bd2857566a2824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C004183F-41F4-44E6-B22D-163EBCF22E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AC79DF-2A05-46C0-B9CA-C89DD0C837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A274609-AAFF-488A-A1EF-FBDCE3047F5B}">
  <ds:schemaRefs>
    <ds:schemaRef ds:uri="716bca3a-9bc9-4129-a185-7ea87f9d73cc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1413</Words>
  <Application>Microsoft Office PowerPoint</Application>
  <PresentationFormat>Widescreen</PresentationFormat>
  <Paragraphs>126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Mihai-Alexandru Tanase (2435231)</cp:lastModifiedBy>
  <cp:revision>2</cp:revision>
  <dcterms:created xsi:type="dcterms:W3CDTF">2013-01-27T09:14:16Z</dcterms:created>
  <dcterms:modified xsi:type="dcterms:W3CDTF">2026-08-11T18:42:34Z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