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8" r:id="rId3"/>
    <p:sldId id="350" r:id="rId4"/>
    <p:sldId id="351" r:id="rId5"/>
    <p:sldId id="365" r:id="rId6"/>
    <p:sldId id="352" r:id="rId7"/>
    <p:sldId id="353" r:id="rId8"/>
    <p:sldId id="354" r:id="rId9"/>
    <p:sldId id="355" r:id="rId10"/>
    <p:sldId id="356" r:id="rId11"/>
    <p:sldId id="367" r:id="rId12"/>
    <p:sldId id="357" r:id="rId13"/>
    <p:sldId id="364" r:id="rId14"/>
    <p:sldId id="366" r:id="rId15"/>
    <p:sldId id="359" r:id="rId16"/>
    <p:sldId id="360" r:id="rId17"/>
    <p:sldId id="361" r:id="rId18"/>
    <p:sldId id="362" r:id="rId19"/>
    <p:sldId id="363" r:id="rId20"/>
    <p:sldId id="370" r:id="rId21"/>
    <p:sldId id="368" r:id="rId22"/>
    <p:sldId id="349" r:id="rId23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ynwen Roberts" initials="LR" lastIdx="1" clrIdx="0">
    <p:extLst>
      <p:ext uri="{19B8F6BF-5375-455C-9EA6-DF929625EA0E}">
        <p15:presenceInfo xmlns:p15="http://schemas.microsoft.com/office/powerpoint/2012/main" userId="S-1-5-21-809251214-2178901256-4152538893-2778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20" autoAdjust="0"/>
    <p:restoredTop sz="94660"/>
  </p:normalViewPr>
  <p:slideViewPr>
    <p:cSldViewPr>
      <p:cViewPr varScale="1">
        <p:scale>
          <a:sx n="103" d="100"/>
          <a:sy n="103" d="100"/>
        </p:scale>
        <p:origin x="16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7-04T10:33:52.554" idx="1">
    <p:pos x="5375" y="1162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0D1B-04E6-4AC8-946A-34E3588DBA34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5D248-116B-48BE-BA2A-9060C71AC0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1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7CCA9-669B-407A-8C32-FC2379455BDB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449952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scottbarrykaufman.com/who-created-maslows-iconic-pyrami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ECES4004/C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8/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Session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8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294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Impact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Hierarchiaeth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Maslow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Impact of the environment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Maslow’s Hierarchy of Needs</a:t>
            </a:r>
          </a:p>
        </p:txBody>
      </p:sp>
    </p:spTree>
    <p:extLst>
      <p:ext uri="{BB962C8B-B14F-4D97-AF65-F5344CB8AC3E}">
        <p14:creationId xmlns:p14="http://schemas.microsoft.com/office/powerpoint/2010/main" val="188010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336675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cy-GB" dirty="0" err="1" smtClean="0"/>
              <a:t>Tasg</a:t>
            </a:r>
            <a:r>
              <a:rPr lang="en-GB" altLang="cy-GB" dirty="0" smtClean="0"/>
              <a:t>/ </a:t>
            </a:r>
            <a:br>
              <a:rPr lang="en-GB" altLang="cy-GB" dirty="0" smtClean="0"/>
            </a:br>
            <a:r>
              <a:rPr lang="en-GB" altLang="cy-GB" dirty="0" smtClean="0"/>
              <a:t>Task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0"/>
            <a:ext cx="3840163" cy="4343400"/>
          </a:xfrm>
        </p:spPr>
        <p:txBody>
          <a:bodyPr>
            <a:normAutofit fontScale="92500"/>
          </a:bodyPr>
          <a:lstStyle/>
          <a:p>
            <a:r>
              <a:rPr lang="en-GB" altLang="cy-GB" smtClean="0"/>
              <a:t>Ysgrifennwch rhestr o anghenion</a:t>
            </a:r>
          </a:p>
          <a:p>
            <a:r>
              <a:rPr lang="en-GB" altLang="cy-GB" smtClean="0"/>
              <a:t>Oes patrwm?</a:t>
            </a:r>
          </a:p>
          <a:p>
            <a:r>
              <a:rPr lang="en-GB" altLang="cy-GB" smtClean="0"/>
              <a:t>Oes trefn blaenoriaeth?</a:t>
            </a:r>
          </a:p>
          <a:p>
            <a:r>
              <a:rPr lang="en-GB" altLang="cy-GB" smtClean="0"/>
              <a:t>Oes rhai yn sylfaenol?</a:t>
            </a:r>
          </a:p>
          <a:p>
            <a:r>
              <a:rPr lang="en-GB" altLang="cy-GB" smtClean="0"/>
              <a:t>Oes rhai yn ddi-ddiwylliant?</a:t>
            </a:r>
          </a:p>
          <a:p>
            <a:r>
              <a:rPr lang="en-GB" altLang="cy-GB" smtClean="0"/>
              <a:t>Ysgrifennwch y rhestr eto fel pe baech yn byw ar strydoedd India?</a:t>
            </a:r>
          </a:p>
        </p:txBody>
      </p:sp>
      <p:sp>
        <p:nvSpPr>
          <p:cNvPr id="5124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1600200"/>
            <a:ext cx="3840162" cy="4343400"/>
          </a:xfrm>
        </p:spPr>
        <p:txBody>
          <a:bodyPr>
            <a:normAutofit fontScale="92500"/>
          </a:bodyPr>
          <a:lstStyle/>
          <a:p>
            <a:r>
              <a:rPr lang="en-GB" altLang="cy-GB" i="1" dirty="0" smtClean="0"/>
              <a:t>Write a list of needs</a:t>
            </a:r>
          </a:p>
          <a:p>
            <a:r>
              <a:rPr lang="en-GB" altLang="cy-GB" i="1" dirty="0" smtClean="0"/>
              <a:t>Is there a pattern?</a:t>
            </a:r>
          </a:p>
          <a:p>
            <a:r>
              <a:rPr lang="en-GB" altLang="cy-GB" i="1" dirty="0" smtClean="0"/>
              <a:t>Is there a priority?</a:t>
            </a:r>
          </a:p>
          <a:p>
            <a:r>
              <a:rPr lang="en-GB" altLang="cy-GB" i="1" dirty="0" smtClean="0"/>
              <a:t>Are some more basic than others?</a:t>
            </a:r>
          </a:p>
          <a:p>
            <a:r>
              <a:rPr lang="en-GB" altLang="cy-GB" i="1" dirty="0" smtClean="0"/>
              <a:t>Are they culture-free?</a:t>
            </a:r>
          </a:p>
          <a:p>
            <a:r>
              <a:rPr lang="en-GB" altLang="cy-GB" i="1" dirty="0" smtClean="0"/>
              <a:t>Write a list of needs as if you lived on a street in India</a:t>
            </a:r>
          </a:p>
        </p:txBody>
      </p:sp>
      <p:pic>
        <p:nvPicPr>
          <p:cNvPr id="1026" name="Picture 2" descr="C:\Users\l.roberts\AppData\Local\Microsoft\Windows\Temporary Internet Files\Content.IE5\6IDJCSBB\vector___pencil_by_misteraibo-d4y9lvp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345638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576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336675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cy-GB" dirty="0" err="1" smtClean="0"/>
              <a:t>Anghenion</a:t>
            </a:r>
            <a:r>
              <a:rPr lang="en-GB" altLang="cy-GB" dirty="0" smtClean="0"/>
              <a:t>?</a:t>
            </a:r>
            <a:br>
              <a:rPr lang="en-GB" altLang="cy-GB" dirty="0" smtClean="0"/>
            </a:br>
            <a:r>
              <a:rPr lang="en-GB" altLang="cy-GB" dirty="0" smtClean="0"/>
              <a:t>Needs?</a:t>
            </a:r>
          </a:p>
        </p:txBody>
      </p:sp>
      <p:sp>
        <p:nvSpPr>
          <p:cNvPr id="6147" name="Content Placeholder 3"/>
          <p:cNvSpPr>
            <a:spLocks noGrp="1"/>
          </p:cNvSpPr>
          <p:nvPr>
            <p:ph sz="half" idx="1"/>
          </p:nvPr>
        </p:nvSpPr>
        <p:spPr>
          <a:xfrm>
            <a:off x="549275" y="1600200"/>
            <a:ext cx="3840163" cy="4343400"/>
          </a:xfrm>
        </p:spPr>
        <p:txBody>
          <a:bodyPr>
            <a:normAutofit lnSpcReduction="10000"/>
          </a:bodyPr>
          <a:lstStyle/>
          <a:p>
            <a:endParaRPr lang="en-GB" altLang="cy-GB" dirty="0" smtClean="0"/>
          </a:p>
          <a:p>
            <a:r>
              <a:rPr lang="en-GB" altLang="cy-GB" dirty="0" err="1" smtClean="0"/>
              <a:t>Bwyd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maethlon</a:t>
            </a:r>
            <a:r>
              <a:rPr lang="en-GB" altLang="cy-GB" dirty="0" smtClean="0"/>
              <a:t> a </a:t>
            </a:r>
            <a:r>
              <a:rPr lang="en-GB" altLang="cy-GB" dirty="0" err="1" smtClean="0"/>
              <a:t>dwr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glan</a:t>
            </a:r>
            <a:endParaRPr lang="en-GB" altLang="cy-GB" dirty="0" smtClean="0"/>
          </a:p>
          <a:p>
            <a:r>
              <a:rPr lang="en-GB" altLang="cy-GB" dirty="0" smtClean="0"/>
              <a:t>T</a:t>
            </a:r>
            <a:r>
              <a:rPr lang="cy-GB" altLang="cy-GB" dirty="0" smtClean="0">
                <a:latin typeface="Lucida Sans Unicode"/>
                <a:cs typeface="Lucida Sans Unicode"/>
              </a:rPr>
              <a:t>ŷ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amddiffynol</a:t>
            </a:r>
            <a:endParaRPr lang="en-GB" altLang="cy-GB" dirty="0" smtClean="0"/>
          </a:p>
          <a:p>
            <a:r>
              <a:rPr lang="en-GB" altLang="cy-GB" dirty="0" err="1" smtClean="0"/>
              <a:t>Gweithle</a:t>
            </a:r>
            <a:r>
              <a:rPr lang="en-GB" altLang="cy-GB" dirty="0" smtClean="0"/>
              <a:t> di-</a:t>
            </a:r>
            <a:r>
              <a:rPr lang="en-GB" altLang="cy-GB" dirty="0" err="1" smtClean="0"/>
              <a:t>berygl</a:t>
            </a:r>
            <a:endParaRPr lang="en-GB" altLang="cy-GB" dirty="0" smtClean="0"/>
          </a:p>
          <a:p>
            <a:r>
              <a:rPr lang="en-GB" altLang="cy-GB" dirty="0" err="1" smtClean="0"/>
              <a:t>Amgylchedd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materol</a:t>
            </a:r>
            <a:r>
              <a:rPr lang="en-GB" altLang="cy-GB" dirty="0" smtClean="0"/>
              <a:t> di-</a:t>
            </a:r>
            <a:r>
              <a:rPr lang="en-GB" altLang="cy-GB" dirty="0" err="1" smtClean="0"/>
              <a:t>berygl</a:t>
            </a:r>
            <a:endParaRPr lang="en-GB" altLang="cy-GB" dirty="0" smtClean="0"/>
          </a:p>
          <a:p>
            <a:r>
              <a:rPr lang="en-GB" altLang="cy-GB" dirty="0" err="1" smtClean="0"/>
              <a:t>Gofal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iechyd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addas</a:t>
            </a:r>
            <a:endParaRPr lang="en-GB" altLang="cy-GB" dirty="0" smtClean="0"/>
          </a:p>
          <a:p>
            <a:r>
              <a:rPr lang="en-GB" altLang="cy-GB" dirty="0" err="1" smtClean="0"/>
              <a:t>Sicrwydd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mewn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plentyndod</a:t>
            </a:r>
            <a:endParaRPr lang="en-GB" altLang="cy-GB" dirty="0" smtClean="0"/>
          </a:p>
        </p:txBody>
      </p:sp>
      <p:sp>
        <p:nvSpPr>
          <p:cNvPr id="6148" name="Content Placeholder 4"/>
          <p:cNvSpPr>
            <a:spLocks noGrp="1"/>
          </p:cNvSpPr>
          <p:nvPr>
            <p:ph sz="half" idx="2"/>
          </p:nvPr>
        </p:nvSpPr>
        <p:spPr>
          <a:xfrm>
            <a:off x="4751388" y="1600200"/>
            <a:ext cx="3840162" cy="4343400"/>
          </a:xfrm>
        </p:spPr>
        <p:txBody>
          <a:bodyPr>
            <a:normAutofit lnSpcReduction="10000"/>
          </a:bodyPr>
          <a:lstStyle/>
          <a:p>
            <a:r>
              <a:rPr lang="en-GB" altLang="cy-GB" i="1" dirty="0"/>
              <a:t>Nutritional food and clean water</a:t>
            </a:r>
          </a:p>
          <a:p>
            <a:r>
              <a:rPr lang="en-GB" altLang="cy-GB" i="1" dirty="0"/>
              <a:t>Protective housing</a:t>
            </a:r>
          </a:p>
          <a:p>
            <a:r>
              <a:rPr lang="en-GB" altLang="cy-GB" i="1" dirty="0"/>
              <a:t>A non-hazardous working environment</a:t>
            </a:r>
          </a:p>
          <a:p>
            <a:r>
              <a:rPr lang="en-GB" altLang="cy-GB" i="1" dirty="0"/>
              <a:t>A non-hazardous physical environment</a:t>
            </a:r>
          </a:p>
          <a:p>
            <a:r>
              <a:rPr lang="en-GB" altLang="cy-GB" i="1" dirty="0"/>
              <a:t>Appropriate health care</a:t>
            </a:r>
          </a:p>
          <a:p>
            <a:r>
              <a:rPr lang="en-GB" altLang="cy-GB" i="1" dirty="0"/>
              <a:t>Security in </a:t>
            </a:r>
            <a:r>
              <a:rPr lang="en-GB" altLang="cy-GB" i="1" dirty="0" smtClean="0"/>
              <a:t>childhood</a:t>
            </a:r>
          </a:p>
          <a:p>
            <a:r>
              <a:rPr lang="en-GB" altLang="cy-GB" sz="1700" i="1" dirty="0" err="1" smtClean="0"/>
              <a:t>Doyal</a:t>
            </a:r>
            <a:r>
              <a:rPr lang="en-GB" altLang="cy-GB" sz="1700" i="1" dirty="0" smtClean="0"/>
              <a:t> &amp; Gough ,1991</a:t>
            </a:r>
            <a:endParaRPr lang="en-GB" altLang="cy-GB" sz="1700" i="1" dirty="0"/>
          </a:p>
          <a:p>
            <a:endParaRPr lang="en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964834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Anghenion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Needs?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Perthnasau</a:t>
            </a:r>
            <a:r>
              <a:rPr lang="en-GB" dirty="0" smtClean="0"/>
              <a:t> </a:t>
            </a:r>
            <a:r>
              <a:rPr lang="en-GB" dirty="0" err="1" smtClean="0"/>
              <a:t>cynradd</a:t>
            </a:r>
            <a:r>
              <a:rPr lang="en-GB" dirty="0" smtClean="0"/>
              <a:t> </a:t>
            </a:r>
            <a:r>
              <a:rPr lang="en-GB" dirty="0" err="1" smtClean="0"/>
              <a:t>arwyddocaol</a:t>
            </a:r>
            <a:endParaRPr lang="en-GB" dirty="0" smtClean="0"/>
          </a:p>
          <a:p>
            <a:r>
              <a:rPr lang="en-GB" dirty="0" err="1" smtClean="0"/>
              <a:t>Diogelwch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endParaRPr lang="en-GB" dirty="0"/>
          </a:p>
          <a:p>
            <a:r>
              <a:rPr lang="en-GB" dirty="0" err="1" smtClean="0"/>
              <a:t>Diogelwch</a:t>
            </a:r>
            <a:r>
              <a:rPr lang="en-GB" dirty="0" smtClean="0"/>
              <a:t> </a:t>
            </a:r>
            <a:r>
              <a:rPr lang="en-GB" dirty="0" err="1" smtClean="0"/>
              <a:t>economaidd</a:t>
            </a:r>
            <a:endParaRPr lang="en-GB" dirty="0" smtClean="0"/>
          </a:p>
          <a:p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endParaRPr lang="en-GB" dirty="0" smtClean="0"/>
          </a:p>
          <a:p>
            <a:r>
              <a:rPr lang="en-GB" dirty="0" err="1" smtClean="0"/>
              <a:t>Rheoli</a:t>
            </a:r>
            <a:r>
              <a:rPr lang="en-GB" dirty="0" smtClean="0"/>
              <a:t> </a:t>
            </a:r>
            <a:r>
              <a:rPr lang="en-GB" dirty="0" err="1" smtClean="0"/>
              <a:t>cenhedlu</a:t>
            </a:r>
            <a:r>
              <a:rPr lang="en-GB" dirty="0" smtClean="0"/>
              <a:t> </a:t>
            </a:r>
            <a:r>
              <a:rPr lang="en-GB" dirty="0" err="1" smtClean="0"/>
              <a:t>diogel</a:t>
            </a:r>
            <a:r>
              <a:rPr lang="en-GB" dirty="0" smtClean="0"/>
              <a:t> a </a:t>
            </a:r>
            <a:r>
              <a:rPr lang="en-GB" dirty="0" err="1" smtClean="0"/>
              <a:t>beichiogrwydd</a:t>
            </a:r>
            <a:r>
              <a:rPr lang="en-GB" dirty="0" smtClean="0"/>
              <a:t> </a:t>
            </a:r>
            <a:r>
              <a:rPr lang="en-GB" dirty="0" err="1" smtClean="0"/>
              <a:t>diogel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cy-GB" i="1" dirty="0"/>
              <a:t>Significant primary relationships</a:t>
            </a:r>
          </a:p>
          <a:p>
            <a:r>
              <a:rPr lang="en-GB" altLang="cy-GB" i="1" dirty="0"/>
              <a:t>Physical security</a:t>
            </a:r>
          </a:p>
          <a:p>
            <a:r>
              <a:rPr lang="en-GB" altLang="cy-GB" i="1" dirty="0"/>
              <a:t>Economic security </a:t>
            </a:r>
          </a:p>
          <a:p>
            <a:r>
              <a:rPr lang="en-GB" altLang="cy-GB" i="1" dirty="0"/>
              <a:t>Appropriate education</a:t>
            </a:r>
          </a:p>
          <a:p>
            <a:r>
              <a:rPr lang="en-GB" altLang="cy-GB" i="1" dirty="0"/>
              <a:t>Safe birth control and child </a:t>
            </a:r>
            <a:r>
              <a:rPr lang="en-GB" altLang="cy-GB" i="1" dirty="0" smtClean="0"/>
              <a:t>bearing</a:t>
            </a:r>
          </a:p>
          <a:p>
            <a:r>
              <a:rPr lang="en-GB" altLang="cy-GB" sz="1600" i="1" dirty="0" err="1"/>
              <a:t>Doyal</a:t>
            </a:r>
            <a:r>
              <a:rPr lang="en-GB" altLang="cy-GB" sz="1600" i="1" dirty="0"/>
              <a:t> &amp; Gough ,1991</a:t>
            </a:r>
          </a:p>
          <a:p>
            <a:endParaRPr lang="en-GB" altLang="cy-GB" i="1" dirty="0"/>
          </a:p>
        </p:txBody>
      </p:sp>
    </p:spTree>
    <p:extLst>
      <p:ext uri="{BB962C8B-B14F-4D97-AF65-F5344CB8AC3E}">
        <p14:creationId xmlns:p14="http://schemas.microsoft.com/office/powerpoint/2010/main" val="2300349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336675"/>
          </a:xfrm>
        </p:spPr>
        <p:txBody>
          <a:bodyPr/>
          <a:lstStyle/>
          <a:p>
            <a:endParaRPr lang="en-GB" altLang="cy-GB" smtClean="0"/>
          </a:p>
        </p:txBody>
      </p:sp>
      <p:sp>
        <p:nvSpPr>
          <p:cNvPr id="7171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0"/>
            <a:ext cx="3840163" cy="4343400"/>
          </a:xfrm>
        </p:spPr>
        <p:txBody>
          <a:bodyPr>
            <a:normAutofit fontScale="92500" lnSpcReduction="10000"/>
          </a:bodyPr>
          <a:lstStyle/>
          <a:p>
            <a:pPr>
              <a:buFont typeface="Wingdings 2" pitchFamily="18" charset="2"/>
              <a:buNone/>
            </a:pPr>
            <a:r>
              <a:rPr lang="en-GB" altLang="cy-GB" dirty="0" smtClean="0"/>
              <a:t>-</a:t>
            </a:r>
            <a:r>
              <a:rPr lang="en-GB" altLang="cy-GB" dirty="0" err="1" smtClean="0"/>
              <a:t>Gwrthrychedd</a:t>
            </a:r>
            <a:endParaRPr lang="en-GB" altLang="cy-GB" dirty="0" smtClean="0"/>
          </a:p>
          <a:p>
            <a:r>
              <a:rPr lang="en-GB" altLang="cy-GB" dirty="0" err="1" smtClean="0"/>
              <a:t>Pwy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sydd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mewn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angen</a:t>
            </a:r>
            <a:r>
              <a:rPr lang="en-GB" altLang="cy-GB" dirty="0" smtClean="0"/>
              <a:t> a </a:t>
            </a:r>
            <a:r>
              <a:rPr lang="en-GB" altLang="cy-GB" dirty="0" err="1" smtClean="0"/>
              <a:t>phwy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sydd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ddim</a:t>
            </a:r>
            <a:r>
              <a:rPr lang="en-GB" altLang="cy-GB" dirty="0" smtClean="0"/>
              <a:t>?</a:t>
            </a:r>
          </a:p>
          <a:p>
            <a:pPr>
              <a:buFont typeface="Wingdings 2" pitchFamily="18" charset="2"/>
              <a:buNone/>
            </a:pPr>
            <a:r>
              <a:rPr lang="en-GB" altLang="cy-GB" dirty="0" smtClean="0"/>
              <a:t>-</a:t>
            </a:r>
            <a:r>
              <a:rPr lang="en-GB" altLang="cy-GB" dirty="0" err="1" smtClean="0"/>
              <a:t>Cyfrifoldeb</a:t>
            </a:r>
            <a:r>
              <a:rPr lang="en-GB" altLang="cy-GB" dirty="0" smtClean="0"/>
              <a:t> a </a:t>
            </a:r>
            <a:r>
              <a:rPr lang="en-GB" altLang="cy-GB" dirty="0" err="1" smtClean="0"/>
              <a:t>dyletswydd</a:t>
            </a:r>
            <a:endParaRPr lang="en-GB" altLang="cy-GB" dirty="0" smtClean="0"/>
          </a:p>
          <a:p>
            <a:r>
              <a:rPr lang="en-GB" altLang="cy-GB" dirty="0" err="1" smtClean="0"/>
              <a:t>Ydi’r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wladwriath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yn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gyfrifol</a:t>
            </a:r>
            <a:r>
              <a:rPr lang="en-GB" altLang="cy-GB" dirty="0" smtClean="0"/>
              <a:t> am </a:t>
            </a:r>
            <a:r>
              <a:rPr lang="en-GB" altLang="cy-GB" dirty="0" err="1" smtClean="0"/>
              <a:t>gwrdd</a:t>
            </a:r>
            <a:r>
              <a:rPr lang="en-GB" altLang="cy-GB" dirty="0" smtClean="0"/>
              <a:t> â </a:t>
            </a:r>
            <a:r>
              <a:rPr lang="en-GB" altLang="cy-GB" dirty="0" err="1" smtClean="0"/>
              <a:t>rhai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anghenion</a:t>
            </a:r>
            <a:r>
              <a:rPr lang="en-GB" altLang="cy-GB" dirty="0" smtClean="0"/>
              <a:t>?</a:t>
            </a:r>
          </a:p>
          <a:p>
            <a:r>
              <a:rPr lang="en-GB" altLang="cy-GB" dirty="0" err="1" smtClean="0"/>
              <a:t>Oes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hawl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gan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ddinasyddion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i’w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hanghenion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gael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eu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cwrdd</a:t>
            </a:r>
            <a:r>
              <a:rPr lang="en-GB" altLang="cy-GB" dirty="0" smtClean="0"/>
              <a:t>?</a:t>
            </a:r>
          </a:p>
        </p:txBody>
      </p:sp>
      <p:sp>
        <p:nvSpPr>
          <p:cNvPr id="7172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1600200"/>
            <a:ext cx="3840162" cy="5141168"/>
          </a:xfrm>
        </p:spPr>
        <p:txBody>
          <a:bodyPr>
            <a:normAutofit fontScale="92500" lnSpcReduction="10000"/>
          </a:bodyPr>
          <a:lstStyle/>
          <a:p>
            <a:pPr>
              <a:buFont typeface="Wingdings 2" pitchFamily="18" charset="2"/>
              <a:buNone/>
            </a:pPr>
            <a:r>
              <a:rPr lang="en-GB" altLang="cy-GB" sz="2400" dirty="0" smtClean="0"/>
              <a:t>-</a:t>
            </a:r>
            <a:r>
              <a:rPr lang="en-GB" altLang="cy-GB" i="1" dirty="0" smtClean="0"/>
              <a:t>Objectivity</a:t>
            </a:r>
          </a:p>
          <a:p>
            <a:r>
              <a:rPr lang="en-GB" altLang="cy-GB" i="1" dirty="0" smtClean="0"/>
              <a:t>Who is in need and who isn’t?</a:t>
            </a:r>
          </a:p>
          <a:p>
            <a:pPr>
              <a:buFont typeface="Wingdings 2" pitchFamily="18" charset="2"/>
              <a:buNone/>
            </a:pPr>
            <a:r>
              <a:rPr lang="en-GB" altLang="cy-GB" i="1" dirty="0" smtClean="0"/>
              <a:t>-Responsibility and duty</a:t>
            </a:r>
          </a:p>
          <a:p>
            <a:r>
              <a:rPr lang="en-GB" altLang="cy-GB" i="1" dirty="0" smtClean="0"/>
              <a:t>Is the state responsible for meeting certain needs?</a:t>
            </a:r>
          </a:p>
          <a:p>
            <a:r>
              <a:rPr lang="en-GB" altLang="cy-GB" i="1" dirty="0" smtClean="0"/>
              <a:t>Do citizens have rights to have their needs met?</a:t>
            </a:r>
          </a:p>
        </p:txBody>
      </p:sp>
    </p:spTree>
    <p:extLst>
      <p:ext uri="{BB962C8B-B14F-4D97-AF65-F5344CB8AC3E}">
        <p14:creationId xmlns:p14="http://schemas.microsoft.com/office/powerpoint/2010/main" val="543526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336675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cy-GB" dirty="0" err="1" smtClean="0"/>
              <a:t>Angen</a:t>
            </a:r>
            <a:r>
              <a:rPr lang="en-GB" altLang="cy-GB" dirty="0" smtClean="0"/>
              <a:t> a </a:t>
            </a:r>
            <a:r>
              <a:rPr lang="en-GB" altLang="cy-GB" dirty="0" err="1" smtClean="0"/>
              <a:t>deimlir</a:t>
            </a:r>
            <a:r>
              <a:rPr lang="en-GB" altLang="cy-GB" dirty="0" smtClean="0"/>
              <a:t/>
            </a:r>
            <a:br>
              <a:rPr lang="en-GB" altLang="cy-GB" dirty="0" smtClean="0"/>
            </a:br>
            <a:r>
              <a:rPr lang="en-GB" altLang="cy-GB" dirty="0" smtClean="0"/>
              <a:t>Felt need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0"/>
            <a:ext cx="3840163" cy="4343400"/>
          </a:xfrm>
        </p:spPr>
        <p:txBody>
          <a:bodyPr>
            <a:normAutofit fontScale="92500" lnSpcReduction="20000"/>
          </a:bodyPr>
          <a:lstStyle/>
          <a:p>
            <a:r>
              <a:rPr lang="en-GB" altLang="cy-GB" smtClean="0"/>
              <a:t>Unigolion yn ymwybodol o’u hanghenion</a:t>
            </a:r>
          </a:p>
          <a:p>
            <a:r>
              <a:rPr lang="en-GB" altLang="cy-GB" smtClean="0"/>
              <a:t>Ydi’r anghenion hyn yn cael eu mynegi?</a:t>
            </a:r>
          </a:p>
          <a:p>
            <a:r>
              <a:rPr lang="en-GB" altLang="cy-GB" smtClean="0"/>
              <a:t>Gellir dewis peidio â’u mynegi</a:t>
            </a:r>
          </a:p>
          <a:p>
            <a:r>
              <a:rPr lang="en-GB" altLang="cy-GB" smtClean="0"/>
              <a:t>Neu ni fedr rhai eu mynegi oherwydd anghyfartaledd mewn pŵer a statws</a:t>
            </a:r>
          </a:p>
          <a:p>
            <a:r>
              <a:rPr lang="en-GB" altLang="cy-GB" sz="1600" smtClean="0"/>
              <a:t>( Blakemore, 2003)</a:t>
            </a:r>
          </a:p>
        </p:txBody>
      </p:sp>
      <p:sp>
        <p:nvSpPr>
          <p:cNvPr id="9220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1600200"/>
            <a:ext cx="3840162" cy="4343400"/>
          </a:xfrm>
        </p:spPr>
        <p:txBody>
          <a:bodyPr>
            <a:normAutofit fontScale="92500" lnSpcReduction="20000"/>
          </a:bodyPr>
          <a:lstStyle/>
          <a:p>
            <a:r>
              <a:rPr lang="en-GB" altLang="cy-GB" i="1" dirty="0" smtClean="0"/>
              <a:t>Individuals are aware of their needs</a:t>
            </a:r>
          </a:p>
          <a:p>
            <a:r>
              <a:rPr lang="en-GB" altLang="cy-GB" i="1" dirty="0" smtClean="0"/>
              <a:t>Are these needs expressed?</a:t>
            </a:r>
          </a:p>
          <a:p>
            <a:r>
              <a:rPr lang="en-GB" altLang="cy-GB" i="1" dirty="0" smtClean="0"/>
              <a:t>Those in need can choose not to express them</a:t>
            </a:r>
          </a:p>
          <a:p>
            <a:r>
              <a:rPr lang="en-GB" altLang="cy-GB" i="1" dirty="0" smtClean="0"/>
              <a:t>Inequalities of power and status prevent oppressed and less powerful groups from voicing their needs</a:t>
            </a:r>
          </a:p>
          <a:p>
            <a:r>
              <a:rPr lang="en-GB" altLang="cy-GB" sz="1600" dirty="0" smtClean="0"/>
              <a:t>( Blakemore,2003)</a:t>
            </a:r>
          </a:p>
        </p:txBody>
      </p:sp>
      <p:pic>
        <p:nvPicPr>
          <p:cNvPr id="2050" name="Picture 2" descr="C:\Users\l.roberts\AppData\Local\Microsoft\Windows\Temporary Internet Files\Content.IE5\N7NKQ001\child-1374393113vY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56381"/>
            <a:ext cx="3419872" cy="143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6618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336675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cy-GB" dirty="0" err="1" smtClean="0"/>
              <a:t>Angen</a:t>
            </a:r>
            <a:r>
              <a:rPr lang="en-GB" altLang="cy-GB" dirty="0" smtClean="0"/>
              <a:t> a </a:t>
            </a:r>
            <a:r>
              <a:rPr lang="en-GB" altLang="cy-GB" dirty="0" err="1" smtClean="0"/>
              <a:t>fynegir</a:t>
            </a:r>
            <a:r>
              <a:rPr lang="en-GB" altLang="cy-GB" dirty="0" smtClean="0"/>
              <a:t/>
            </a:r>
            <a:br>
              <a:rPr lang="en-GB" altLang="cy-GB" dirty="0" smtClean="0"/>
            </a:br>
            <a:r>
              <a:rPr lang="en-GB" altLang="cy-GB" dirty="0" smtClean="0"/>
              <a:t>Expressed need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0"/>
            <a:ext cx="3840163" cy="4343400"/>
          </a:xfrm>
        </p:spPr>
        <p:txBody>
          <a:bodyPr/>
          <a:lstStyle/>
          <a:p>
            <a:r>
              <a:rPr lang="en-GB" altLang="cy-GB" sz="2800" smtClean="0"/>
              <a:t>Yn gyhoeddus</a:t>
            </a:r>
          </a:p>
          <a:p>
            <a:r>
              <a:rPr lang="en-GB" altLang="cy-GB" sz="2800" smtClean="0"/>
              <a:t>Yn wybyddus</a:t>
            </a:r>
          </a:p>
          <a:p>
            <a:r>
              <a:rPr lang="en-GB" altLang="cy-GB" sz="2800" smtClean="0"/>
              <a:t>Hawliad</a:t>
            </a:r>
          </a:p>
          <a:p>
            <a:endParaRPr lang="en-GB" altLang="cy-GB" sz="2800" smtClean="0"/>
          </a:p>
        </p:txBody>
      </p:sp>
      <p:sp>
        <p:nvSpPr>
          <p:cNvPr id="10244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1600200"/>
            <a:ext cx="3840162" cy="4343400"/>
          </a:xfrm>
        </p:spPr>
        <p:txBody>
          <a:bodyPr/>
          <a:lstStyle/>
          <a:p>
            <a:r>
              <a:rPr lang="en-GB" altLang="cy-GB" sz="2800" i="1" dirty="0" smtClean="0"/>
              <a:t>Publicized</a:t>
            </a:r>
          </a:p>
          <a:p>
            <a:r>
              <a:rPr lang="en-GB" altLang="cy-GB" sz="2800" i="1" dirty="0" smtClean="0"/>
              <a:t>Known about</a:t>
            </a:r>
          </a:p>
          <a:p>
            <a:r>
              <a:rPr lang="en-GB" altLang="cy-GB" sz="2800" i="1" dirty="0" smtClean="0"/>
              <a:t>Demands</a:t>
            </a:r>
          </a:p>
          <a:p>
            <a:r>
              <a:rPr lang="en-GB" altLang="cy-GB" sz="1600" dirty="0" smtClean="0"/>
              <a:t>( Blakemore, 2003)</a:t>
            </a:r>
          </a:p>
        </p:txBody>
      </p:sp>
      <p:pic>
        <p:nvPicPr>
          <p:cNvPr id="5" name="Picture 2" descr="C:\Users\l.roberts\AppData\Local\Microsoft\Windows\Temporary Internet Files\Content.IE5\N7NKQ001\child-1374393113vY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56381"/>
            <a:ext cx="3419872" cy="143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7830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336675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cy-GB" dirty="0" err="1" smtClean="0"/>
              <a:t>Angen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normadol</a:t>
            </a:r>
            <a:r>
              <a:rPr lang="en-GB" altLang="cy-GB" dirty="0" smtClean="0"/>
              <a:t/>
            </a:r>
            <a:br>
              <a:rPr lang="en-GB" altLang="cy-GB" dirty="0" smtClean="0"/>
            </a:br>
            <a:r>
              <a:rPr lang="en-GB" altLang="cy-GB" dirty="0" smtClean="0"/>
              <a:t>Normative needs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0"/>
            <a:ext cx="3840163" cy="4343400"/>
          </a:xfrm>
        </p:spPr>
        <p:txBody>
          <a:bodyPr>
            <a:normAutofit lnSpcReduction="10000"/>
          </a:bodyPr>
          <a:lstStyle/>
          <a:p>
            <a:r>
              <a:rPr lang="en-GB" altLang="cy-GB" smtClean="0"/>
              <a:t>Wedi eu diffinio gan normau proffesiynol</a:t>
            </a:r>
          </a:p>
          <a:p>
            <a:r>
              <a:rPr lang="en-GB" altLang="cy-GB" smtClean="0"/>
              <a:t>Anghenion a ddiffiniwyd gan arsylwyr neu arbenigwyr</a:t>
            </a:r>
          </a:p>
          <a:p>
            <a:r>
              <a:rPr lang="en-GB" altLang="cy-GB" smtClean="0"/>
              <a:t>e.e. barn gweithiwr cymdeithasol am addasrwydd cartref maeth ar gyfer plentyn penodol</a:t>
            </a:r>
          </a:p>
        </p:txBody>
      </p:sp>
      <p:sp>
        <p:nvSpPr>
          <p:cNvPr id="11268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1600200"/>
            <a:ext cx="3840162" cy="4343400"/>
          </a:xfrm>
        </p:spPr>
        <p:txBody>
          <a:bodyPr>
            <a:normAutofit lnSpcReduction="10000"/>
          </a:bodyPr>
          <a:lstStyle/>
          <a:p>
            <a:r>
              <a:rPr lang="en-GB" altLang="cy-GB" i="1" dirty="0" smtClean="0"/>
              <a:t>Are defined according to professional norms</a:t>
            </a:r>
          </a:p>
          <a:p>
            <a:r>
              <a:rPr lang="en-GB" altLang="cy-GB" i="1" dirty="0" smtClean="0"/>
              <a:t>Defined by outside observers or experts</a:t>
            </a:r>
          </a:p>
          <a:p>
            <a:r>
              <a:rPr lang="en-GB" altLang="cy-GB" i="1" dirty="0" smtClean="0"/>
              <a:t>E.g. a social worker’s view on whether a specific foster home can meet a child’s needs</a:t>
            </a:r>
          </a:p>
          <a:p>
            <a:r>
              <a:rPr lang="en-GB" altLang="cy-GB" sz="1600" dirty="0" smtClean="0"/>
              <a:t>( Blakemore, 2013)</a:t>
            </a:r>
          </a:p>
        </p:txBody>
      </p:sp>
      <p:pic>
        <p:nvPicPr>
          <p:cNvPr id="5" name="Picture 2" descr="C:\Users\l.roberts\AppData\Local\Microsoft\Windows\Temporary Internet Files\Content.IE5\N7NKQ001\child-1374393113vY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56381"/>
            <a:ext cx="3419872" cy="143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8715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336675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cy-GB" dirty="0" err="1" smtClean="0"/>
              <a:t>Angen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cymharol</a:t>
            </a:r>
            <a:r>
              <a:rPr lang="en-GB" altLang="cy-GB" dirty="0" smtClean="0"/>
              <a:t/>
            </a:r>
            <a:br>
              <a:rPr lang="en-GB" altLang="cy-GB" dirty="0" smtClean="0"/>
            </a:br>
            <a:r>
              <a:rPr lang="en-GB" altLang="cy-GB" dirty="0" smtClean="0"/>
              <a:t>Relative need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0"/>
            <a:ext cx="3840163" cy="43434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en-GB" dirty="0" smtClean="0"/>
              <a:t>Y </a:t>
            </a:r>
            <a:r>
              <a:rPr lang="en-GB" dirty="0" err="1" smtClean="0"/>
              <a:t>cysyniad</a:t>
            </a:r>
            <a:r>
              <a:rPr lang="en-GB" dirty="0" smtClean="0"/>
              <a:t> o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cymharol</a:t>
            </a:r>
            <a:endParaRPr lang="en-GB" dirty="0" smtClean="0"/>
          </a:p>
          <a:p>
            <a:pPr>
              <a:lnSpc>
                <a:spcPct val="120000"/>
              </a:lnSpc>
              <a:defRPr/>
            </a:pPr>
            <a:r>
              <a:rPr lang="en-GB" dirty="0" err="1" smtClean="0"/>
              <a:t>Anghenion</a:t>
            </a:r>
            <a:r>
              <a:rPr lang="en-GB" dirty="0" smtClean="0"/>
              <a:t> y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diffinio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â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,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.</a:t>
            </a:r>
          </a:p>
          <a:p>
            <a:pPr>
              <a:lnSpc>
                <a:spcPct val="120000"/>
              </a:lnSpc>
              <a:defRPr/>
            </a:pPr>
            <a:r>
              <a:rPr lang="en-GB" dirty="0" smtClean="0"/>
              <a:t>Mae </a:t>
            </a:r>
            <a:r>
              <a:rPr lang="en-GB" dirty="0" err="1" smtClean="0"/>
              <a:t>elfen</a:t>
            </a:r>
            <a:r>
              <a:rPr lang="en-GB" dirty="0" smtClean="0"/>
              <a:t> o </a:t>
            </a:r>
            <a:r>
              <a:rPr lang="en-GB" dirty="0" err="1" smtClean="0"/>
              <a:t>gyfiawnder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endParaRPr lang="en-GB" dirty="0" smtClean="0"/>
          </a:p>
          <a:p>
            <a:pPr>
              <a:lnSpc>
                <a:spcPct val="120000"/>
              </a:lnSpc>
              <a:defRPr/>
            </a:pPr>
            <a:r>
              <a:rPr lang="en-GB" dirty="0" smtClean="0"/>
              <a:t>Os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tebyg</a:t>
            </a:r>
            <a:r>
              <a:rPr lang="en-GB" dirty="0" smtClean="0"/>
              <a:t>, a dim </a:t>
            </a:r>
            <a:r>
              <a:rPr lang="en-GB" dirty="0" err="1" smtClean="0"/>
              <a:t>ond</a:t>
            </a:r>
            <a:r>
              <a:rPr lang="en-GB" dirty="0" smtClean="0"/>
              <a:t> un </a:t>
            </a:r>
            <a:r>
              <a:rPr lang="en-GB" dirty="0" err="1" smtClean="0"/>
              <a:t>ynd</a:t>
            </a:r>
            <a:r>
              <a:rPr lang="en-GB" dirty="0" smtClean="0"/>
              <a:t> </a:t>
            </a: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gwasanaeth</a:t>
            </a:r>
            <a:r>
              <a:rPr lang="en-GB" dirty="0" smtClean="0"/>
              <a:t>, </a:t>
            </a:r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y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 o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anfantais</a:t>
            </a:r>
            <a:r>
              <a:rPr lang="en-GB" dirty="0" smtClean="0"/>
              <a:t> ac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cymharol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1600200"/>
            <a:ext cx="3840162" cy="4997152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en-GB" dirty="0" smtClean="0"/>
              <a:t>The concept of relative need</a:t>
            </a:r>
          </a:p>
          <a:p>
            <a:pPr>
              <a:lnSpc>
                <a:spcPct val="120000"/>
              </a:lnSpc>
              <a:defRPr/>
            </a:pPr>
            <a:r>
              <a:rPr lang="en-GB" dirty="0" smtClean="0"/>
              <a:t>The needs of the group are defined relative to what other groups have or have not</a:t>
            </a:r>
          </a:p>
          <a:p>
            <a:pPr>
              <a:lnSpc>
                <a:spcPct val="120000"/>
              </a:lnSpc>
              <a:defRPr/>
            </a:pPr>
            <a:r>
              <a:rPr lang="en-GB" dirty="0" smtClean="0"/>
              <a:t>There is an element of justice here</a:t>
            </a:r>
          </a:p>
          <a:p>
            <a:pPr>
              <a:lnSpc>
                <a:spcPct val="120000"/>
              </a:lnSpc>
              <a:defRPr/>
            </a:pPr>
            <a:r>
              <a:rPr lang="en-GB" dirty="0" smtClean="0"/>
              <a:t>If there are two similar groups, but only one receives a service, the group not in receipt could be unjustly deprived and in comparative need</a:t>
            </a:r>
          </a:p>
          <a:p>
            <a:pPr>
              <a:defRPr/>
            </a:pPr>
            <a:r>
              <a:rPr lang="en-GB" sz="1600" dirty="0" smtClean="0"/>
              <a:t>Blakemore ( 2003: 32)</a:t>
            </a:r>
            <a:endParaRPr lang="en-GB" sz="1600" dirty="0"/>
          </a:p>
        </p:txBody>
      </p:sp>
      <p:pic>
        <p:nvPicPr>
          <p:cNvPr id="5" name="Picture 2" descr="C:\Users\l.roberts\AppData\Local\Microsoft\Windows\Temporary Internet Files\Content.IE5\N7NKQ001\child-1374393113vY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56381"/>
            <a:ext cx="3419872" cy="143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9815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Maslow’s motivation theory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Ym</a:t>
            </a:r>
            <a:r>
              <a:rPr lang="en-GB" dirty="0" smtClean="0"/>
              <a:t> model Maslow,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unigolion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am </a:t>
            </a:r>
            <a:r>
              <a:rPr lang="en-GB" dirty="0" err="1" smtClean="0"/>
              <a:t>gwrdd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ffisiolegol</a:t>
            </a:r>
            <a:endParaRPr lang="en-GB" dirty="0" smtClean="0"/>
          </a:p>
          <a:p>
            <a:r>
              <a:rPr lang="en-GB" dirty="0" err="1" smtClean="0"/>
              <a:t>Dyd’r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darparu</a:t>
            </a:r>
            <a:r>
              <a:rPr lang="en-GB" dirty="0" smtClean="0"/>
              <a:t> </a:t>
            </a:r>
            <a:r>
              <a:rPr lang="en-GB" dirty="0" err="1" smtClean="0"/>
              <a:t>llawer</a:t>
            </a:r>
            <a:r>
              <a:rPr lang="en-GB" dirty="0" smtClean="0"/>
              <a:t> o </a:t>
            </a:r>
            <a:r>
              <a:rPr lang="en-GB" dirty="0" err="1" smtClean="0"/>
              <a:t>gymhelliant</a:t>
            </a:r>
            <a:r>
              <a:rPr lang="en-GB" dirty="0"/>
              <a:t> </a:t>
            </a:r>
            <a:r>
              <a:rPr lang="en-GB" dirty="0" smtClean="0"/>
              <a:t>tan </a:t>
            </a:r>
            <a:r>
              <a:rPr lang="en-GB" dirty="0" err="1" smtClean="0"/>
              <a:t>cwrdd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sylfaenol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In Maslow’s model , individuals first seek basic physiological needs</a:t>
            </a:r>
          </a:p>
          <a:p>
            <a:r>
              <a:rPr lang="en-GB" i="1" dirty="0" smtClean="0"/>
              <a:t>Any other needs provide very little motivation until these basic needs are met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2120184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cy-GB" dirty="0" smtClean="0"/>
              <a:t>Maslow: </a:t>
            </a:r>
            <a:r>
              <a:rPr lang="en-US" altLang="cy-GB" dirty="0" err="1" smtClean="0"/>
              <a:t>hierarchaeth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anghenion</a:t>
            </a:r>
            <a:endParaRPr lang="en-US" altLang="cy-GB" sz="1800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US" altLang="cy-GB" smtClean="0"/>
              <a:t> </a:t>
            </a:r>
          </a:p>
          <a:p>
            <a:pPr eaLnBrk="1" hangingPunct="1"/>
            <a:endParaRPr lang="en-US" altLang="cy-GB" smtClean="0"/>
          </a:p>
        </p:txBody>
      </p:sp>
      <p:sp>
        <p:nvSpPr>
          <p:cNvPr id="13316" name="AutoShape 2"/>
          <p:cNvSpPr>
            <a:spLocks noChangeArrowheads="1"/>
          </p:cNvSpPr>
          <p:nvPr/>
        </p:nvSpPr>
        <p:spPr bwMode="auto">
          <a:xfrm>
            <a:off x="2654300" y="1828800"/>
            <a:ext cx="4754563" cy="4114800"/>
          </a:xfrm>
          <a:prstGeom prst="triangle">
            <a:avLst>
              <a:gd name="adj" fmla="val 50000"/>
            </a:avLst>
          </a:prstGeom>
          <a:solidFill>
            <a:srgbClr val="FFFFFF"/>
          </a:solidFill>
          <a:ln w="88920">
            <a:solidFill>
              <a:srgbClr val="339966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endParaRPr lang="cy-GB" altLang="cy-GB">
              <a:latin typeface="News Gothic MT"/>
            </a:endParaRPr>
          </a:p>
        </p:txBody>
      </p:sp>
      <p:sp>
        <p:nvSpPr>
          <p:cNvPr id="13317" name="Text Box 3"/>
          <p:cNvSpPr txBox="1">
            <a:spLocks noChangeArrowheads="1"/>
          </p:cNvSpPr>
          <p:nvPr/>
        </p:nvSpPr>
        <p:spPr bwMode="auto">
          <a:xfrm>
            <a:off x="3276600" y="2160848"/>
            <a:ext cx="3360738" cy="692087"/>
          </a:xfrm>
          <a:prstGeom prst="rect">
            <a:avLst/>
          </a:prstGeom>
          <a:solidFill>
            <a:srgbClr val="FFFFFF"/>
          </a:solidFill>
          <a:ln w="31750">
            <a:solidFill>
              <a:srgbClr val="CC3300"/>
            </a:solidFill>
            <a:miter lim="800000"/>
            <a:headEnd/>
            <a:tailEnd/>
          </a:ln>
        </p:spPr>
        <p:txBody>
          <a:bodyPr lIns="86360" tIns="40640" rIns="86360" bIns="40640"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defTabSz="914400" eaLnBrk="1" hangingPunct="1"/>
            <a:r>
              <a:rPr lang="en-US" altLang="cy-GB" b="1" dirty="0">
                <a:latin typeface="Cambria" pitchFamily="18" charset="0"/>
                <a:cs typeface="Times New Roman" pitchFamily="18" charset="0"/>
              </a:rPr>
              <a:t>Hunan-</a:t>
            </a:r>
            <a:r>
              <a:rPr lang="en-US" altLang="cy-GB" b="1" dirty="0" err="1">
                <a:latin typeface="Cambria" pitchFamily="18" charset="0"/>
                <a:cs typeface="Times New Roman" pitchFamily="18" charset="0"/>
              </a:rPr>
              <a:t>sylweddoli</a:t>
            </a:r>
            <a:r>
              <a:rPr lang="en-US" altLang="cy-GB" dirty="0">
                <a:latin typeface="Cambria" pitchFamily="18" charset="0"/>
                <a:cs typeface="Times New Roman" pitchFamily="18" charset="0"/>
              </a:rPr>
              <a:t> </a:t>
            </a:r>
            <a:endParaRPr lang="en-US" altLang="cy-GB" dirty="0">
              <a:latin typeface="Times New Roman" pitchFamily="18" charset="0"/>
              <a:cs typeface="Times New Roman" pitchFamily="18" charset="0"/>
            </a:endParaRPr>
          </a:p>
          <a:p>
            <a:pPr algn="ctr" defTabSz="914400" eaLnBrk="1" hangingPunct="1"/>
            <a:r>
              <a:rPr lang="en-US" altLang="cy-GB" dirty="0" err="1">
                <a:latin typeface="Cambria" pitchFamily="18" charset="0"/>
                <a:cs typeface="Times New Roman" pitchFamily="18" charset="0"/>
              </a:rPr>
              <a:t>Tyfiant</a:t>
            </a:r>
            <a:r>
              <a:rPr lang="en-US" altLang="cy-GB" dirty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dirty="0" err="1">
                <a:latin typeface="Cambria" pitchFamily="18" charset="0"/>
                <a:cs typeface="Times New Roman" pitchFamily="18" charset="0"/>
              </a:rPr>
              <a:t>personol</a:t>
            </a:r>
            <a:r>
              <a:rPr lang="en-US" altLang="cy-GB" dirty="0">
                <a:latin typeface="Cambria" pitchFamily="18" charset="0"/>
                <a:cs typeface="Times New Roman" pitchFamily="18" charset="0"/>
              </a:rPr>
              <a:t> a  </a:t>
            </a:r>
            <a:r>
              <a:rPr lang="en-US" altLang="cy-GB" dirty="0" err="1">
                <a:latin typeface="Cambria" pitchFamily="18" charset="0"/>
                <a:cs typeface="Times New Roman" pitchFamily="18" charset="0"/>
              </a:rPr>
              <a:t>chyflawniad</a:t>
            </a:r>
            <a:endParaRPr lang="en-US" altLang="cy-GB" dirty="0">
              <a:latin typeface="Cambria" pitchFamily="18" charset="0"/>
              <a:cs typeface="Times New Roman" pitchFamily="18" charset="0"/>
            </a:endParaRPr>
          </a:p>
        </p:txBody>
      </p:sp>
      <p:sp>
        <p:nvSpPr>
          <p:cNvPr id="13318" name="Text Box 4"/>
          <p:cNvSpPr txBox="1">
            <a:spLocks noChangeArrowheads="1"/>
          </p:cNvSpPr>
          <p:nvPr/>
        </p:nvSpPr>
        <p:spPr bwMode="auto">
          <a:xfrm>
            <a:off x="2844800" y="3027363"/>
            <a:ext cx="4275138" cy="527050"/>
          </a:xfrm>
          <a:prstGeom prst="rect">
            <a:avLst/>
          </a:prstGeom>
          <a:solidFill>
            <a:srgbClr val="FFFFFF"/>
          </a:solidFill>
          <a:ln w="31750">
            <a:solidFill>
              <a:srgbClr val="FF3300"/>
            </a:solidFill>
            <a:miter lim="800000"/>
            <a:headEnd/>
            <a:tailEnd/>
          </a:ln>
        </p:spPr>
        <p:txBody>
          <a:bodyPr lIns="86360" tIns="40640" rIns="86360" bIns="40640"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defTabSz="914400" eaLnBrk="1" hangingPunct="1"/>
            <a:r>
              <a:rPr lang="en-US" altLang="cy-GB" sz="1600" b="1" dirty="0" err="1">
                <a:latin typeface="Cambria" pitchFamily="18" charset="0"/>
                <a:cs typeface="Times New Roman" pitchFamily="18" charset="0"/>
              </a:rPr>
              <a:t>Anghenion</a:t>
            </a:r>
            <a:r>
              <a:rPr lang="en-US" altLang="cy-GB" sz="1600" b="1" dirty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1600" b="1" dirty="0" smtClean="0">
                <a:latin typeface="Cambria" pitchFamily="18" charset="0"/>
                <a:cs typeface="Times New Roman" pitchFamily="18" charset="0"/>
              </a:rPr>
              <a:t>parch</a:t>
            </a:r>
            <a:endParaRPr lang="en-US" altLang="cy-GB" sz="1600" b="1" dirty="0">
              <a:latin typeface="Times New Roman" pitchFamily="18" charset="0"/>
              <a:cs typeface="Times New Roman" pitchFamily="18" charset="0"/>
            </a:endParaRPr>
          </a:p>
          <a:p>
            <a:pPr algn="ctr" defTabSz="914400" eaLnBrk="1" hangingPunct="1"/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cyrhaeddiadau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statws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cyfrifoldeb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enw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 da</a:t>
            </a:r>
          </a:p>
        </p:txBody>
      </p:sp>
      <p:sp>
        <p:nvSpPr>
          <p:cNvPr id="13319" name="Text Box 5"/>
          <p:cNvSpPr txBox="1">
            <a:spLocks noChangeArrowheads="1"/>
          </p:cNvSpPr>
          <p:nvPr/>
        </p:nvSpPr>
        <p:spPr bwMode="auto">
          <a:xfrm>
            <a:off x="2387600" y="3759200"/>
            <a:ext cx="5281613" cy="527050"/>
          </a:xfrm>
          <a:prstGeom prst="rect">
            <a:avLst/>
          </a:prstGeom>
          <a:solidFill>
            <a:srgbClr val="FFFFFF"/>
          </a:solidFill>
          <a:ln w="31750">
            <a:solidFill>
              <a:srgbClr val="FF6600"/>
            </a:solidFill>
            <a:miter lim="800000"/>
            <a:headEnd/>
            <a:tailEnd/>
          </a:ln>
        </p:spPr>
        <p:txBody>
          <a:bodyPr lIns="86360" tIns="40640" rIns="86360" bIns="40640"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defTabSz="914400" eaLnBrk="1" hangingPunct="1"/>
            <a:r>
              <a:rPr lang="en-US" altLang="cy-GB" sz="1600" b="1" dirty="0" err="1">
                <a:latin typeface="Cambria" pitchFamily="18" charset="0"/>
                <a:cs typeface="Times New Roman" pitchFamily="18" charset="0"/>
              </a:rPr>
              <a:t>Anghenion</a:t>
            </a:r>
            <a:r>
              <a:rPr lang="en-US" altLang="cy-GB" sz="1600" b="1" dirty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1600" b="1" dirty="0" err="1">
                <a:latin typeface="Cambria" pitchFamily="18" charset="0"/>
                <a:cs typeface="Times New Roman" pitchFamily="18" charset="0"/>
              </a:rPr>
              <a:t>perthyn</a:t>
            </a:r>
            <a:r>
              <a:rPr lang="en-US" altLang="cy-GB" sz="1600" b="1" dirty="0">
                <a:latin typeface="Cambria" pitchFamily="18" charset="0"/>
                <a:cs typeface="Times New Roman" pitchFamily="18" charset="0"/>
              </a:rPr>
              <a:t> a </a:t>
            </a:r>
            <a:r>
              <a:rPr lang="en-US" altLang="cy-GB" sz="1600" b="1" dirty="0" err="1" smtClean="0">
                <a:latin typeface="Cambria" pitchFamily="18" charset="0"/>
                <a:cs typeface="Times New Roman" pitchFamily="18" charset="0"/>
              </a:rPr>
              <a:t>chariad</a:t>
            </a:r>
            <a:endParaRPr lang="en-US" altLang="cy-GB" sz="1600" dirty="0">
              <a:latin typeface="Times New Roman" pitchFamily="18" charset="0"/>
              <a:cs typeface="Times New Roman" pitchFamily="18" charset="0"/>
            </a:endParaRPr>
          </a:p>
          <a:p>
            <a:pPr algn="ctr" defTabSz="914400" eaLnBrk="1" hangingPunct="1"/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teulu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serch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perthynas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grwp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gwaith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ayyb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3320" name="Text Box 6"/>
          <p:cNvSpPr txBox="1">
            <a:spLocks noChangeArrowheads="1"/>
          </p:cNvSpPr>
          <p:nvPr/>
        </p:nvSpPr>
        <p:spPr bwMode="auto">
          <a:xfrm>
            <a:off x="1925638" y="4487863"/>
            <a:ext cx="6113462" cy="534987"/>
          </a:xfrm>
          <a:prstGeom prst="rect">
            <a:avLst/>
          </a:prstGeom>
          <a:solidFill>
            <a:srgbClr val="FFFFFF"/>
          </a:solidFill>
          <a:ln w="31750">
            <a:solidFill>
              <a:srgbClr val="FF9933"/>
            </a:solidFill>
            <a:miter lim="800000"/>
            <a:headEnd/>
            <a:tailEnd/>
          </a:ln>
        </p:spPr>
        <p:txBody>
          <a:bodyPr lIns="102870" tIns="57150" rIns="102870" bIns="57150"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defTabSz="914400" eaLnBrk="1" hangingPunct="1"/>
            <a:r>
              <a:rPr lang="en-US" altLang="cy-GB" sz="1600" b="1" dirty="0" err="1">
                <a:latin typeface="Cambria" pitchFamily="18" charset="0"/>
                <a:cs typeface="Times New Roman" pitchFamily="18" charset="0"/>
              </a:rPr>
              <a:t>Anghenion</a:t>
            </a:r>
            <a:r>
              <a:rPr lang="en-US" altLang="cy-GB" sz="1600" b="1" dirty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1600" b="1" dirty="0" err="1">
                <a:latin typeface="Cambria" pitchFamily="18" charset="0"/>
                <a:cs typeface="Times New Roman" pitchFamily="18" charset="0"/>
              </a:rPr>
              <a:t>diogelwch</a:t>
            </a:r>
            <a:r>
              <a:rPr lang="en-US" altLang="cy-GB" sz="1600" b="1" dirty="0">
                <a:latin typeface="Cambria" pitchFamily="18" charset="0"/>
                <a:cs typeface="Times New Roman" pitchFamily="18" charset="0"/>
              </a:rPr>
              <a:t> </a:t>
            </a:r>
            <a:endParaRPr lang="en-US" altLang="cy-GB" sz="1600" dirty="0">
              <a:latin typeface="Times New Roman" pitchFamily="18" charset="0"/>
              <a:cs typeface="Times New Roman" pitchFamily="18" charset="0"/>
            </a:endParaRPr>
          </a:p>
          <a:p>
            <a:pPr algn="ctr" defTabSz="914400" eaLnBrk="1" hangingPunct="1"/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diogelwch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trefn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y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gyfraith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terfynau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cysondeb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ayyb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3321" name="Text Box 7"/>
          <p:cNvSpPr txBox="1">
            <a:spLocks noChangeArrowheads="1"/>
          </p:cNvSpPr>
          <p:nvPr/>
        </p:nvSpPr>
        <p:spPr bwMode="auto">
          <a:xfrm>
            <a:off x="1377950" y="5218113"/>
            <a:ext cx="7208838" cy="534987"/>
          </a:xfrm>
          <a:prstGeom prst="rect">
            <a:avLst/>
          </a:prstGeom>
          <a:solidFill>
            <a:srgbClr val="FFFFFF"/>
          </a:solidFill>
          <a:ln w="31750">
            <a:solidFill>
              <a:srgbClr val="FFCC00"/>
            </a:solidFill>
            <a:miter lim="800000"/>
            <a:headEnd/>
            <a:tailEnd/>
          </a:ln>
        </p:spPr>
        <p:txBody>
          <a:bodyPr lIns="102870" tIns="57150" rIns="102870" bIns="57150"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defTabSz="914400" eaLnBrk="1" hangingPunct="1"/>
            <a:r>
              <a:rPr lang="en-US" altLang="cy-GB" sz="1600" b="1" dirty="0" err="1">
                <a:latin typeface="Cambria" pitchFamily="18" charset="0"/>
                <a:cs typeface="Times New Roman" pitchFamily="18" charset="0"/>
              </a:rPr>
              <a:t>Anghenion</a:t>
            </a:r>
            <a:r>
              <a:rPr lang="en-US" altLang="cy-GB" sz="1600" b="1" dirty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1600" b="1" dirty="0" err="1">
                <a:latin typeface="Cambria" pitchFamily="18" charset="0"/>
                <a:cs typeface="Times New Roman" pitchFamily="18" charset="0"/>
              </a:rPr>
              <a:t>biolegol</a:t>
            </a:r>
            <a:r>
              <a:rPr lang="en-US" altLang="cy-GB" sz="1600" b="1" dirty="0">
                <a:latin typeface="Cambria" pitchFamily="18" charset="0"/>
                <a:cs typeface="Times New Roman" pitchFamily="18" charset="0"/>
              </a:rPr>
              <a:t> a </a:t>
            </a:r>
            <a:r>
              <a:rPr lang="en-US" altLang="cy-GB" sz="1600" b="1" dirty="0" err="1" smtClean="0">
                <a:latin typeface="Cambria" pitchFamily="18" charset="0"/>
                <a:cs typeface="Times New Roman" pitchFamily="18" charset="0"/>
              </a:rPr>
              <a:t>ffisiolegol</a:t>
            </a:r>
            <a:endParaRPr lang="en-US" altLang="cy-GB" sz="1600" dirty="0">
              <a:latin typeface="Times New Roman" pitchFamily="18" charset="0"/>
              <a:cs typeface="Times New Roman" pitchFamily="18" charset="0"/>
            </a:endParaRPr>
          </a:p>
          <a:p>
            <a:pPr algn="ctr" defTabSz="914400" eaLnBrk="1" hangingPunct="1"/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Anghenion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sylfaenol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bywyd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 –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awyr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bwyd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diod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cysgod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gwres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cwsg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1600" dirty="0" err="1">
                <a:latin typeface="Cambria" pitchFamily="18" charset="0"/>
                <a:cs typeface="Times New Roman" pitchFamily="18" charset="0"/>
              </a:rPr>
              <a:t>ayyb</a:t>
            </a:r>
            <a:r>
              <a:rPr lang="en-US" altLang="cy-GB" sz="1600" dirty="0">
                <a:latin typeface="Cambria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4045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Maslow’s hierarchy of needs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3079" name="Picture 7" descr="C:\Users\l.roberts\AppData\Local\Microsoft\Windows\Temporary Internet Files\Content.IE5\6IDJCSBB\Maslows-Hierarchy-of-Nee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22" y="0"/>
            <a:ext cx="887575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88619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 2020???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098" name="Picture 2" descr="C:\Users\l.roberts\AppData\Local\Microsoft\Windows\Temporary Internet Files\Content.IE5\HEPN0LIZ\Maslow-revised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844824"/>
            <a:ext cx="7992888" cy="453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012160" y="6381327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Kaufman,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656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368300" y="582613"/>
            <a:ext cx="8042275" cy="149225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cy-GB" sz="2000" b="1" dirty="0" err="1" smtClean="0">
                <a:latin typeface="Cambria" pitchFamily="18" charset="0"/>
                <a:cs typeface="Times New Roman" pitchFamily="18" charset="0"/>
              </a:rPr>
              <a:t>Anghenion</a:t>
            </a:r>
            <a:r>
              <a:rPr lang="en-US" altLang="cy-GB" sz="2000" b="1" dirty="0" smtClean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2000" b="1" dirty="0" err="1" smtClean="0">
                <a:latin typeface="Cambria" pitchFamily="18" charset="0"/>
                <a:cs typeface="Times New Roman" pitchFamily="18" charset="0"/>
              </a:rPr>
              <a:t>biolegol</a:t>
            </a:r>
            <a:r>
              <a:rPr lang="en-US" altLang="cy-GB" sz="2000" b="1" dirty="0" smtClean="0">
                <a:latin typeface="Cambria" pitchFamily="18" charset="0"/>
                <a:cs typeface="Times New Roman" pitchFamily="18" charset="0"/>
              </a:rPr>
              <a:t> a </a:t>
            </a:r>
            <a:r>
              <a:rPr lang="en-US" altLang="cy-GB" sz="2000" b="1" dirty="0" err="1" smtClean="0">
                <a:latin typeface="Cambria" pitchFamily="18" charset="0"/>
                <a:cs typeface="Times New Roman" pitchFamily="18" charset="0"/>
              </a:rPr>
              <a:t>ffisiolegol</a:t>
            </a:r>
            <a:r>
              <a:rPr lang="en-US" altLang="cy-GB" sz="2000" b="1" dirty="0" smtClean="0"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000" b="1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Anghenion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sylfaenol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bywyd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 –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awyr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, 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bwyd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diod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cysgod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gwres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cwsg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ayyb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.</a:t>
            </a:r>
            <a:br>
              <a:rPr lang="en-US" altLang="cy-GB" sz="2000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000" b="1" i="1" dirty="0" smtClean="0">
                <a:latin typeface="Cambria" pitchFamily="18" charset="0"/>
                <a:cs typeface="Times New Roman" pitchFamily="18" charset="0"/>
              </a:rPr>
              <a:t>Biological and physical needs</a:t>
            </a:r>
            <a:r>
              <a:rPr lang="en-US" altLang="cy-GB" sz="2000" i="1" dirty="0" smtClean="0"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000" i="1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000" i="1" dirty="0" smtClean="0">
                <a:latin typeface="Cambria" pitchFamily="18" charset="0"/>
                <a:cs typeface="Times New Roman" pitchFamily="18" charset="0"/>
              </a:rPr>
              <a:t>The basic needs for life- air, food, shelter, warmth, sleep </a:t>
            </a:r>
            <a:r>
              <a:rPr lang="en-US" altLang="cy-GB" sz="2000" i="1" dirty="0" err="1" smtClean="0">
                <a:latin typeface="Cambria" pitchFamily="18" charset="0"/>
                <a:cs typeface="Times New Roman" pitchFamily="18" charset="0"/>
              </a:rPr>
              <a:t>etc</a:t>
            </a:r>
            <a:endParaRPr lang="en-US" altLang="cy-GB" sz="2000" i="1" dirty="0" smtClean="0"/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2306638"/>
            <a:ext cx="3840163" cy="3636962"/>
          </a:xfrm>
        </p:spPr>
        <p:txBody>
          <a:bodyPr/>
          <a:lstStyle/>
          <a:p>
            <a:pPr eaLnBrk="1" hangingPunct="1"/>
            <a:endParaRPr lang="en-US" altLang="cy-GB" dirty="0" smtClean="0"/>
          </a:p>
          <a:p>
            <a:pPr eaLnBrk="1" hangingPunct="1">
              <a:buFont typeface="Wingdings 2" pitchFamily="18" charset="2"/>
              <a:buNone/>
            </a:pPr>
            <a:r>
              <a:rPr lang="en-US" altLang="cy-GB" dirty="0" smtClean="0"/>
              <a:t>   </a:t>
            </a:r>
            <a:r>
              <a:rPr lang="en-US" altLang="cy-GB" sz="3200" dirty="0" smtClean="0"/>
              <a:t>Pa </a:t>
            </a:r>
            <a:r>
              <a:rPr lang="en-US" altLang="cy-GB" sz="3200" dirty="0" err="1" smtClean="0"/>
              <a:t>grwpiau</a:t>
            </a:r>
            <a:r>
              <a:rPr lang="en-US" altLang="cy-GB" sz="3200" dirty="0" smtClean="0"/>
              <a:t> / </a:t>
            </a:r>
            <a:r>
              <a:rPr lang="en-US" altLang="cy-GB" sz="3200" dirty="0" err="1" smtClean="0"/>
              <a:t>unigolion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sydd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heb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rhai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o’r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anghenion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sylfaenol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rhain</a:t>
            </a:r>
            <a:r>
              <a:rPr lang="en-US" altLang="cy-GB" sz="3200" dirty="0" smtClean="0"/>
              <a:t>?</a:t>
            </a:r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2797175"/>
            <a:ext cx="3840162" cy="31464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GB" altLang="cy-GB" sz="3200" smtClean="0"/>
              <a:t>   </a:t>
            </a:r>
            <a:r>
              <a:rPr lang="en-GB" altLang="cy-GB" sz="3200" i="1" smtClean="0"/>
              <a:t>Which groups / individuals don’t have these basic needs met?</a:t>
            </a:r>
          </a:p>
        </p:txBody>
      </p:sp>
      <p:pic>
        <p:nvPicPr>
          <p:cNvPr id="5122" name="Picture 2" descr="C:\Users\l.roberts\AppData\Local\Microsoft\Windows\Temporary Internet Files\Content.IE5\EEQLKL9O\10-6-11-0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283332"/>
            <a:ext cx="2592288" cy="120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40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789113"/>
          </a:xfrm>
        </p:spPr>
        <p:txBody>
          <a:bodyPr/>
          <a:lstStyle/>
          <a:p>
            <a:pPr eaLnBrk="1" hangingPunct="1"/>
            <a:r>
              <a:rPr lang="en-US" altLang="cy-GB" sz="2400" b="1" dirty="0" err="1" smtClean="0">
                <a:latin typeface="Cambria" pitchFamily="18" charset="0"/>
                <a:cs typeface="Times New Roman" pitchFamily="18" charset="0"/>
              </a:rPr>
              <a:t>Anghenion</a:t>
            </a:r>
            <a:r>
              <a:rPr lang="en-US" altLang="cy-GB" sz="2400" b="1" dirty="0" smtClean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2400" b="1" dirty="0" err="1" smtClean="0">
                <a:latin typeface="Cambria" pitchFamily="18" charset="0"/>
                <a:cs typeface="Times New Roman" pitchFamily="18" charset="0"/>
              </a:rPr>
              <a:t>diogelwch</a:t>
            </a:r>
            <a:r>
              <a:rPr lang="en-US" altLang="cy-GB" sz="2400" b="1" dirty="0" smtClean="0">
                <a:latin typeface="Cambria" pitchFamily="18" charset="0"/>
                <a:cs typeface="Times New Roman" pitchFamily="18" charset="0"/>
              </a:rPr>
              <a:t> </a:t>
            </a:r>
            <a:br>
              <a:rPr lang="en-US" altLang="cy-GB" sz="2400" b="1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400" dirty="0" err="1" smtClean="0">
                <a:latin typeface="Cambria" pitchFamily="18" charset="0"/>
                <a:cs typeface="Times New Roman" pitchFamily="18" charset="0"/>
              </a:rPr>
              <a:t>diogelwch</a:t>
            </a:r>
            <a:r>
              <a:rPr lang="en-US" altLang="cy-GB" sz="2400" dirty="0" smtClean="0">
                <a:latin typeface="Cambria" pitchFamily="18" charset="0"/>
                <a:cs typeface="Times New Roman" pitchFamily="18" charset="0"/>
              </a:rPr>
              <a:t>,  </a:t>
            </a:r>
            <a:r>
              <a:rPr lang="en-US" altLang="cy-GB" sz="2400" dirty="0" err="1" smtClean="0">
                <a:latin typeface="Cambria" pitchFamily="18" charset="0"/>
                <a:cs typeface="Times New Roman" pitchFamily="18" charset="0"/>
              </a:rPr>
              <a:t>trefn</a:t>
            </a:r>
            <a:r>
              <a:rPr lang="en-US" altLang="cy-GB" sz="2400" dirty="0" smtClean="0">
                <a:latin typeface="Cambria" pitchFamily="18" charset="0"/>
                <a:cs typeface="Times New Roman" pitchFamily="18" charset="0"/>
              </a:rPr>
              <a:t>, y </a:t>
            </a:r>
            <a:r>
              <a:rPr lang="en-US" altLang="cy-GB" sz="2400" dirty="0" err="1" smtClean="0">
                <a:latin typeface="Cambria" pitchFamily="18" charset="0"/>
                <a:cs typeface="Times New Roman" pitchFamily="18" charset="0"/>
              </a:rPr>
              <a:t>gyfraith</a:t>
            </a:r>
            <a:r>
              <a:rPr lang="en-US" altLang="cy-GB" sz="2400" dirty="0" smtClean="0">
                <a:latin typeface="Cambria" pitchFamily="18" charset="0"/>
                <a:cs typeface="Times New Roman" pitchFamily="18" charset="0"/>
              </a:rPr>
              <a:t>,  </a:t>
            </a:r>
            <a:r>
              <a:rPr lang="en-US" altLang="cy-GB" sz="2400" dirty="0" err="1" smtClean="0">
                <a:latin typeface="Cambria" pitchFamily="18" charset="0"/>
                <a:cs typeface="Times New Roman" pitchFamily="18" charset="0"/>
              </a:rPr>
              <a:t>terfynau</a:t>
            </a:r>
            <a:r>
              <a:rPr lang="en-US" altLang="cy-GB" sz="2400" dirty="0" smtClean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2400" dirty="0" err="1" smtClean="0">
                <a:latin typeface="Cambria" pitchFamily="18" charset="0"/>
                <a:cs typeface="Times New Roman" pitchFamily="18" charset="0"/>
              </a:rPr>
              <a:t>cysondeb</a:t>
            </a:r>
            <a:r>
              <a:rPr lang="en-US" altLang="cy-GB" sz="2400" dirty="0" smtClean="0">
                <a:latin typeface="Cambria" pitchFamily="18" charset="0"/>
                <a:cs typeface="Times New Roman" pitchFamily="18" charset="0"/>
              </a:rPr>
              <a:t>, </a:t>
            </a:r>
            <a:r>
              <a:rPr lang="en-US" altLang="cy-GB" sz="2400" dirty="0" err="1" smtClean="0">
                <a:latin typeface="Cambria" pitchFamily="18" charset="0"/>
                <a:cs typeface="Times New Roman" pitchFamily="18" charset="0"/>
              </a:rPr>
              <a:t>ayyb</a:t>
            </a:r>
            <a:r>
              <a:rPr lang="en-US" altLang="cy-GB" sz="2400" dirty="0" smtClean="0">
                <a:latin typeface="Cambria" pitchFamily="18" charset="0"/>
                <a:cs typeface="Times New Roman" pitchFamily="18" charset="0"/>
              </a:rPr>
              <a:t>.</a:t>
            </a:r>
            <a:br>
              <a:rPr lang="en-US" altLang="cy-GB" sz="2400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400" b="1" i="1" dirty="0" smtClean="0">
                <a:latin typeface="Cambria" pitchFamily="18" charset="0"/>
                <a:cs typeface="Times New Roman" pitchFamily="18" charset="0"/>
              </a:rPr>
              <a:t>Safety needs</a:t>
            </a:r>
            <a:r>
              <a:rPr lang="en-US" altLang="cy-GB" sz="2400" i="1" dirty="0" smtClean="0"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400" i="1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400" i="1" dirty="0" smtClean="0">
                <a:latin typeface="Cambria" pitchFamily="18" charset="0"/>
                <a:cs typeface="Times New Roman" pitchFamily="18" charset="0"/>
              </a:rPr>
              <a:t>protection, security, order, law, limits, stability </a:t>
            </a:r>
            <a:r>
              <a:rPr lang="en-US" altLang="cy-GB" sz="2400" i="1" dirty="0" err="1" smtClean="0">
                <a:latin typeface="Cambria" pitchFamily="18" charset="0"/>
                <a:cs typeface="Times New Roman" pitchFamily="18" charset="0"/>
              </a:rPr>
              <a:t>etc</a:t>
            </a:r>
            <a:endParaRPr lang="en-US" altLang="cy-GB" sz="2400" i="1" dirty="0" smtClean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1"/>
          </p:nvPr>
        </p:nvSpPr>
        <p:spPr>
          <a:xfrm>
            <a:off x="549275" y="2636912"/>
            <a:ext cx="3840163" cy="3306688"/>
          </a:xfrm>
        </p:spPr>
        <p:txBody>
          <a:bodyPr/>
          <a:lstStyle/>
          <a:p>
            <a:pPr eaLnBrk="1" hangingPunct="1"/>
            <a:r>
              <a:rPr lang="en-US" altLang="cy-GB" sz="3200" dirty="0" smtClean="0"/>
              <a:t>Pa </a:t>
            </a:r>
            <a:r>
              <a:rPr lang="en-US" altLang="cy-GB" sz="3200" dirty="0" err="1" smtClean="0"/>
              <a:t>fath</a:t>
            </a:r>
            <a:r>
              <a:rPr lang="en-US" altLang="cy-GB" sz="3200" dirty="0" smtClean="0"/>
              <a:t> o </a:t>
            </a:r>
            <a:r>
              <a:rPr lang="en-US" altLang="cy-GB" sz="3200" dirty="0" err="1" smtClean="0"/>
              <a:t>sefyllfaoedd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sy’n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bodoli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lle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nad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ydi’r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anghenion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yma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yn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cael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eu</a:t>
            </a:r>
            <a:r>
              <a:rPr lang="en-US" altLang="cy-GB" sz="3200" dirty="0" smtClean="0"/>
              <a:t> </a:t>
            </a:r>
            <a:r>
              <a:rPr lang="en-US" altLang="cy-GB" sz="3200" dirty="0" err="1" smtClean="0"/>
              <a:t>cwrdd</a:t>
            </a:r>
            <a:r>
              <a:rPr lang="en-US" altLang="cy-GB" sz="3200" dirty="0" smtClean="0"/>
              <a:t>?</a:t>
            </a:r>
          </a:p>
        </p:txBody>
      </p:sp>
      <p:sp>
        <p:nvSpPr>
          <p:cNvPr id="16388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2636912"/>
            <a:ext cx="3840162" cy="3306688"/>
          </a:xfrm>
        </p:spPr>
        <p:txBody>
          <a:bodyPr/>
          <a:lstStyle/>
          <a:p>
            <a:pPr eaLnBrk="1" hangingPunct="1"/>
            <a:r>
              <a:rPr lang="en-GB" altLang="cy-GB" sz="3200" i="1" dirty="0" smtClean="0"/>
              <a:t>What sorts of situations exist where these needs aren’t met?</a:t>
            </a:r>
          </a:p>
        </p:txBody>
      </p:sp>
      <p:pic>
        <p:nvPicPr>
          <p:cNvPr id="6146" name="Picture 2" descr="C:\Users\l.roberts\AppData\Local\Microsoft\Windows\Temporary Internet Files\Content.IE5\UU4Z21D1\Police_Ca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301208"/>
            <a:ext cx="3600400" cy="136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62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2157413"/>
          </a:xfrm>
        </p:spPr>
        <p:txBody>
          <a:bodyPr/>
          <a:lstStyle/>
          <a:p>
            <a:pPr eaLnBrk="1" hangingPunct="1"/>
            <a:r>
              <a:rPr lang="en-US" altLang="cy-GB" sz="2400" b="1" smtClean="0">
                <a:latin typeface="Cambria" pitchFamily="18" charset="0"/>
                <a:cs typeface="Times New Roman" pitchFamily="18" charset="0"/>
              </a:rPr>
              <a:t>Anghenion perthyn a chariad</a:t>
            </a:r>
            <a:br>
              <a:rPr lang="en-US" altLang="cy-GB" sz="2400" b="1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400" smtClean="0">
                <a:latin typeface="Cambria" pitchFamily="18" charset="0"/>
                <a:cs typeface="Times New Roman" pitchFamily="18" charset="0"/>
              </a:rPr>
              <a:t>teulu, serch, perthynas, grwp gwaith, ayyb.</a:t>
            </a:r>
            <a:br>
              <a:rPr lang="en-US" altLang="cy-GB" sz="240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400" b="1" i="1" smtClean="0">
                <a:latin typeface="Cambria" pitchFamily="18" charset="0"/>
                <a:cs typeface="Times New Roman" pitchFamily="18" charset="0"/>
              </a:rPr>
              <a:t>Belongingness and Love needs</a:t>
            </a:r>
            <a:r>
              <a:rPr lang="en-US" altLang="cy-GB" sz="2400" i="1" smtClean="0"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400" i="1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400" i="1" smtClean="0">
                <a:latin typeface="Cambria" pitchFamily="18" charset="0"/>
                <a:cs typeface="Times New Roman" pitchFamily="18" charset="0"/>
              </a:rPr>
              <a:t>family, affection, relationships, work group etc</a:t>
            </a:r>
            <a:r>
              <a:rPr lang="en-US" altLang="cy-GB" sz="2400" smtClean="0">
                <a:solidFill>
                  <a:schemeClr val="tx1"/>
                </a:solidFill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400" smtClean="0">
                <a:solidFill>
                  <a:schemeClr val="tx1"/>
                </a:solidFill>
                <a:latin typeface="Cambria" pitchFamily="18" charset="0"/>
                <a:cs typeface="Times New Roman" pitchFamily="18" charset="0"/>
              </a:rPr>
            </a:br>
            <a:endParaRPr lang="en-US" altLang="cy-GB" sz="2400" smtClean="0"/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xfrm>
            <a:off x="549275" y="2265363"/>
            <a:ext cx="3840163" cy="3678237"/>
          </a:xfrm>
        </p:spPr>
        <p:txBody>
          <a:bodyPr/>
          <a:lstStyle/>
          <a:p>
            <a:pPr eaLnBrk="1" hangingPunct="1"/>
            <a:r>
              <a:rPr lang="en-US" altLang="cy-GB" sz="3200" smtClean="0"/>
              <a:t>Pa adegau / sefyllfaoedd mae’r angen mwyaf am berthyn a chariad?</a:t>
            </a: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2265363"/>
            <a:ext cx="3840162" cy="3678237"/>
          </a:xfrm>
        </p:spPr>
        <p:txBody>
          <a:bodyPr/>
          <a:lstStyle/>
          <a:p>
            <a:pPr eaLnBrk="1" hangingPunct="1"/>
            <a:r>
              <a:rPr lang="en-GB" altLang="cy-GB" sz="3200" i="1" smtClean="0"/>
              <a:t>At which times, in which situations do we have the most need for belongingness and love?</a:t>
            </a:r>
          </a:p>
        </p:txBody>
      </p:sp>
      <p:pic>
        <p:nvPicPr>
          <p:cNvPr id="7170" name="Picture 2" descr="C:\Users\l.roberts\AppData\Local\Microsoft\Windows\Temporary Internet Files\Content.IE5\FX8L93BW\family-of-three-871290963799xUk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084" y="5312444"/>
            <a:ext cx="3042084" cy="116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65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9526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cy-GB" smtClean="0"/>
              <a:t/>
            </a:r>
            <a:br>
              <a:rPr lang="en-US" altLang="cy-GB" smtClean="0"/>
            </a:br>
            <a:r>
              <a:rPr lang="en-US" altLang="cy-GB" smtClean="0"/>
              <a:t/>
            </a:r>
            <a:br>
              <a:rPr lang="en-US" altLang="cy-GB" smtClean="0"/>
            </a:br>
            <a:r>
              <a:rPr lang="en-US" altLang="cy-GB" sz="2400" b="1" smtClean="0">
                <a:latin typeface="Cambria" pitchFamily="18" charset="0"/>
                <a:cs typeface="Times New Roman" pitchFamily="18" charset="0"/>
              </a:rPr>
              <a:t>Anghenion parch</a:t>
            </a:r>
            <a:br>
              <a:rPr lang="en-US" altLang="cy-GB" sz="2400" b="1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400" smtClean="0">
                <a:latin typeface="Cambria" pitchFamily="18" charset="0"/>
                <a:cs typeface="Times New Roman" pitchFamily="18" charset="0"/>
              </a:rPr>
              <a:t>cyrhaeddiadau, statws, cyfrifoldeb, enw da</a:t>
            </a:r>
            <a:br>
              <a:rPr lang="en-US" altLang="cy-GB" sz="240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400" b="1" i="1" smtClean="0">
                <a:latin typeface="Cambria" pitchFamily="18" charset="0"/>
                <a:cs typeface="Times New Roman" pitchFamily="18" charset="0"/>
              </a:rPr>
              <a:t>Esteem needs</a:t>
            </a:r>
            <a:r>
              <a:rPr lang="en-US" altLang="cy-GB" sz="2400" i="1" smtClean="0"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400" i="1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400" i="1" smtClean="0">
                <a:latin typeface="Cambria" pitchFamily="18" charset="0"/>
                <a:cs typeface="Times New Roman" pitchFamily="18" charset="0"/>
              </a:rPr>
              <a:t>achievement, status, reponsibility, reputation</a:t>
            </a:r>
            <a:br>
              <a:rPr lang="en-US" altLang="cy-GB" sz="2400" i="1" smtClean="0">
                <a:latin typeface="Cambria" pitchFamily="18" charset="0"/>
                <a:cs typeface="Times New Roman" pitchFamily="18" charset="0"/>
              </a:rPr>
            </a:br>
            <a:endParaRPr lang="en-US" altLang="cy-GB" sz="2400" i="1" smtClean="0"/>
          </a:p>
        </p:txBody>
      </p:sp>
      <p:sp>
        <p:nvSpPr>
          <p:cNvPr id="18435" name="Content Placeholder 2"/>
          <p:cNvSpPr>
            <a:spLocks noGrp="1"/>
          </p:cNvSpPr>
          <p:nvPr>
            <p:ph sz="half" idx="1"/>
          </p:nvPr>
        </p:nvSpPr>
        <p:spPr>
          <a:xfrm>
            <a:off x="549275" y="2060575"/>
            <a:ext cx="3840163" cy="428625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20000"/>
              </a:lnSpc>
            </a:pPr>
            <a:r>
              <a:rPr lang="en-US" altLang="cy-GB" dirty="0" err="1" smtClean="0"/>
              <a:t>Ar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ol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i’r</a:t>
            </a:r>
            <a:r>
              <a:rPr lang="en-US" altLang="cy-GB" dirty="0" smtClean="0"/>
              <a:t> tri </a:t>
            </a:r>
            <a:r>
              <a:rPr lang="en-US" altLang="cy-GB" dirty="0" err="1" smtClean="0"/>
              <a:t>lefel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cyntaf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cael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eu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cyflawni</a:t>
            </a:r>
            <a:r>
              <a:rPr lang="en-US" altLang="cy-GB" dirty="0" smtClean="0"/>
              <a:t>, </a:t>
            </a:r>
            <a:r>
              <a:rPr lang="en-US" altLang="cy-GB" dirty="0" err="1" smtClean="0"/>
              <a:t>mae’r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angen</a:t>
            </a:r>
            <a:r>
              <a:rPr lang="en-US" altLang="cy-GB" dirty="0" smtClean="0"/>
              <a:t> am </a:t>
            </a:r>
            <a:r>
              <a:rPr lang="en-US" altLang="cy-GB" dirty="0" err="1" smtClean="0"/>
              <a:t>hunan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barch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yn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dod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yn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fwy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pwysig</a:t>
            </a:r>
            <a:r>
              <a:rPr lang="en-US" altLang="cy-GB" dirty="0" smtClean="0"/>
              <a:t>.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cy-GB" dirty="0" smtClean="0"/>
              <a:t>Mae </a:t>
            </a:r>
            <a:r>
              <a:rPr lang="en-US" altLang="cy-GB" dirty="0" err="1" smtClean="0"/>
              <a:t>cymryd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rhan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mewn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gweithgareddau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proffesiynol</a:t>
            </a:r>
            <a:r>
              <a:rPr lang="en-US" altLang="cy-GB" dirty="0" smtClean="0"/>
              <a:t>, </a:t>
            </a:r>
            <a:r>
              <a:rPr lang="en-US" altLang="cy-GB" dirty="0" err="1" smtClean="0"/>
              <a:t>cyrhaeddiadau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academaidd</a:t>
            </a:r>
            <a:r>
              <a:rPr lang="en-US" altLang="cy-GB" dirty="0" smtClean="0"/>
              <a:t>, bod </a:t>
            </a:r>
            <a:r>
              <a:rPr lang="en-US" altLang="cy-GB" dirty="0" err="1" smtClean="0"/>
              <a:t>yn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rhan</a:t>
            </a:r>
            <a:r>
              <a:rPr lang="en-US" altLang="cy-GB" dirty="0" smtClean="0"/>
              <a:t> o </a:t>
            </a:r>
            <a:r>
              <a:rPr lang="en-US" altLang="cy-GB" dirty="0" err="1" smtClean="0"/>
              <a:t>dîm</a:t>
            </a:r>
            <a:r>
              <a:rPr lang="en-US" altLang="cy-GB" dirty="0" smtClean="0"/>
              <a:t>, a </a:t>
            </a:r>
            <a:r>
              <a:rPr lang="en-US" altLang="cy-GB" dirty="0" err="1" smtClean="0"/>
              <a:t>hobîau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yn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medru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cyfrannu</a:t>
            </a:r>
            <a:r>
              <a:rPr lang="en-US" altLang="cy-GB" dirty="0" smtClean="0"/>
              <a:t> at </a:t>
            </a:r>
            <a:r>
              <a:rPr lang="en-US" altLang="cy-GB" dirty="0" err="1" smtClean="0"/>
              <a:t>hunan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barch</a:t>
            </a:r>
            <a:r>
              <a:rPr lang="en-US" altLang="cy-GB" dirty="0" smtClean="0"/>
              <a:t>.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cy-GB" dirty="0" smtClean="0"/>
              <a:t>Beth </a:t>
            </a:r>
            <a:r>
              <a:rPr lang="en-US" altLang="cy-GB" dirty="0" err="1" smtClean="0"/>
              <a:t>sy’n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bwysig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i</a:t>
            </a:r>
            <a:r>
              <a:rPr lang="en-US" altLang="cy-GB" dirty="0" smtClean="0"/>
              <a:t> chi?</a:t>
            </a:r>
          </a:p>
        </p:txBody>
      </p:sp>
      <p:sp>
        <p:nvSpPr>
          <p:cNvPr id="18436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2060575"/>
            <a:ext cx="3840162" cy="3883025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20000"/>
              </a:lnSpc>
            </a:pPr>
            <a:r>
              <a:rPr lang="en-GB" altLang="cy-GB" i="1" dirty="0" smtClean="0"/>
              <a:t>After the first three levels are achieved, the need for esteem becomes more important.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cy-GB" i="1" dirty="0" smtClean="0"/>
              <a:t>Taking part in professional activities, academic achievement, being part of a team and hobbies can contribute to self esteem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cy-GB" i="1" dirty="0" smtClean="0"/>
              <a:t>What’s important to you?</a:t>
            </a:r>
          </a:p>
        </p:txBody>
      </p:sp>
      <p:pic>
        <p:nvPicPr>
          <p:cNvPr id="8194" name="Picture 2" descr="C:\Users\l.roberts\AppData\Local\Microsoft\Windows\Temporary Internet Files\Content.IE5\FDGQFACQ\Graduation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769260"/>
            <a:ext cx="2448273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282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4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304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cy-GB" sz="2800" b="1" dirty="0" smtClean="0"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800" b="1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800" b="1" dirty="0" smtClean="0"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800" b="1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800" b="1" dirty="0" smtClean="0"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800" b="1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000" b="1" dirty="0" smtClean="0">
                <a:latin typeface="Cambria" pitchFamily="18" charset="0"/>
                <a:cs typeface="Times New Roman" pitchFamily="18" charset="0"/>
              </a:rPr>
              <a:t>Hunan-</a:t>
            </a:r>
            <a:r>
              <a:rPr lang="en-US" altLang="cy-GB" sz="2000" b="1" dirty="0" err="1" smtClean="0">
                <a:latin typeface="Cambria" pitchFamily="18" charset="0"/>
                <a:cs typeface="Times New Roman" pitchFamily="18" charset="0"/>
              </a:rPr>
              <a:t>sylweddoli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 </a:t>
            </a:r>
            <a:br>
              <a:rPr lang="en-US" altLang="cy-GB" sz="2000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Tyfiant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personol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> a  </a:t>
            </a:r>
            <a:r>
              <a:rPr lang="en-US" altLang="cy-GB" sz="2000" dirty="0" err="1" smtClean="0">
                <a:latin typeface="Cambria" pitchFamily="18" charset="0"/>
                <a:cs typeface="Times New Roman" pitchFamily="18" charset="0"/>
              </a:rPr>
              <a:t>chyflawniad</a:t>
            </a:r>
            <a:r>
              <a:rPr lang="en-US" altLang="cy-GB" sz="2000" dirty="0" smtClean="0">
                <a:latin typeface="Cambria" pitchFamily="18" charset="0"/>
                <a:cs typeface="Times New Roman" pitchFamily="18" charset="0"/>
              </a:rPr>
              <a:t/>
            </a:r>
            <a:br>
              <a:rPr lang="en-US" altLang="cy-GB" sz="2000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000" i="1" dirty="0" smtClean="0">
                <a:latin typeface="Cambria" pitchFamily="18" charset="0"/>
                <a:cs typeface="Times New Roman" pitchFamily="18" charset="0"/>
              </a:rPr>
              <a:t>Self actualization</a:t>
            </a:r>
            <a:br>
              <a:rPr lang="en-US" altLang="cy-GB" sz="2000" i="1" dirty="0" smtClean="0">
                <a:latin typeface="Cambria" pitchFamily="18" charset="0"/>
                <a:cs typeface="Times New Roman" pitchFamily="18" charset="0"/>
              </a:rPr>
            </a:br>
            <a:r>
              <a:rPr lang="en-US" altLang="cy-GB" sz="2000" i="1" dirty="0" smtClean="0">
                <a:latin typeface="Cambria" pitchFamily="18" charset="0"/>
                <a:cs typeface="Times New Roman" pitchFamily="18" charset="0"/>
              </a:rPr>
              <a:t>personal growth and fulfilment</a:t>
            </a:r>
            <a:br>
              <a:rPr lang="en-US" altLang="cy-GB" sz="2000" i="1" dirty="0" smtClean="0">
                <a:latin typeface="Cambria" pitchFamily="18" charset="0"/>
                <a:cs typeface="Times New Roman" pitchFamily="18" charset="0"/>
              </a:rPr>
            </a:br>
            <a:endParaRPr lang="en-US" altLang="cy-GB" sz="2000" i="1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549275" y="1340768"/>
            <a:ext cx="3840163" cy="511256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" charset="2"/>
              <a:buChar char="Ø"/>
              <a:defRPr/>
            </a:pP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gyffredinol</a:t>
            </a:r>
            <a:r>
              <a:rPr lang="en-US" sz="2000" dirty="0" smtClean="0"/>
              <a:t>, </a:t>
            </a:r>
            <a:r>
              <a:rPr lang="en-US" sz="2000" dirty="0" err="1" smtClean="0"/>
              <a:t>mae</a:t>
            </a:r>
            <a:r>
              <a:rPr lang="en-US" sz="2000" dirty="0" smtClean="0"/>
              <a:t> </a:t>
            </a:r>
            <a:r>
              <a:rPr lang="en-US" sz="2000" dirty="0" err="1" smtClean="0"/>
              <a:t>e’n</a:t>
            </a:r>
            <a:r>
              <a:rPr lang="en-US" sz="2000" dirty="0" smtClean="0"/>
              <a:t> </a:t>
            </a:r>
            <a:r>
              <a:rPr lang="en-US" sz="2000" dirty="0" err="1" smtClean="0"/>
              <a:t>wir</a:t>
            </a:r>
            <a:r>
              <a:rPr lang="en-US" sz="2000" dirty="0" smtClean="0"/>
              <a:t> </a:t>
            </a:r>
            <a:r>
              <a:rPr lang="en-US" sz="2000" dirty="0" err="1" smtClean="0"/>
              <a:t>bod</a:t>
            </a:r>
            <a:r>
              <a:rPr lang="en-US" sz="2000" dirty="0" smtClean="0"/>
              <a:t> </a:t>
            </a:r>
            <a:r>
              <a:rPr lang="en-US" sz="2000" dirty="0" err="1" smtClean="0"/>
              <a:t>bobl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symud</a:t>
            </a:r>
            <a:r>
              <a:rPr lang="en-US" sz="2000" dirty="0" smtClean="0"/>
              <a:t> </a:t>
            </a:r>
            <a:r>
              <a:rPr lang="en-US" sz="2000" dirty="0" err="1" smtClean="0"/>
              <a:t>lan</a:t>
            </a:r>
            <a:r>
              <a:rPr lang="en-US" sz="2000" dirty="0" smtClean="0"/>
              <a:t> ( </a:t>
            </a:r>
            <a:r>
              <a:rPr lang="en-US" sz="2000" dirty="0" err="1" smtClean="0"/>
              <a:t>neu</a:t>
            </a:r>
            <a:r>
              <a:rPr lang="en-US" sz="2000" dirty="0" smtClean="0"/>
              <a:t> </a:t>
            </a:r>
            <a:r>
              <a:rPr lang="en-US" sz="2000" dirty="0" err="1" smtClean="0"/>
              <a:t>lawr</a:t>
            </a:r>
            <a:r>
              <a:rPr lang="en-US" sz="2000" dirty="0" smtClean="0"/>
              <a:t>) yr </a:t>
            </a:r>
            <a:r>
              <a:rPr lang="en-US" sz="2000" dirty="0" err="1" smtClean="0"/>
              <a:t>hierarchaeth</a:t>
            </a:r>
            <a:r>
              <a:rPr lang="en-US" sz="2000" dirty="0" smtClean="0"/>
              <a:t>,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dibynnu</a:t>
            </a:r>
            <a:r>
              <a:rPr lang="en-US" sz="2000" dirty="0" smtClean="0"/>
              <a:t> </a:t>
            </a:r>
            <a:r>
              <a:rPr lang="en-US" sz="2000" dirty="0" err="1" smtClean="0"/>
              <a:t>ar</a:t>
            </a:r>
            <a:r>
              <a:rPr lang="en-US" sz="2000" dirty="0" smtClean="0"/>
              <a:t> </a:t>
            </a:r>
            <a:r>
              <a:rPr lang="en-US" sz="2000" dirty="0" err="1" smtClean="0"/>
              <a:t>beth</a:t>
            </a:r>
            <a:r>
              <a:rPr lang="en-US" sz="2000" dirty="0" smtClean="0"/>
              <a:t> </a:t>
            </a:r>
            <a:r>
              <a:rPr lang="en-US" sz="2000" dirty="0" err="1" smtClean="0"/>
              <a:t>sy’n</a:t>
            </a:r>
            <a:r>
              <a:rPr lang="en-US" sz="2000" dirty="0" smtClean="0"/>
              <a:t> </a:t>
            </a:r>
            <a:r>
              <a:rPr lang="en-US" sz="2000" dirty="0" err="1" smtClean="0"/>
              <a:t>digwydd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eu</a:t>
            </a:r>
            <a:r>
              <a:rPr lang="en-US" sz="2000" dirty="0" smtClean="0"/>
              <a:t> </a:t>
            </a:r>
            <a:r>
              <a:rPr lang="en-US" sz="2000" dirty="0" err="1" smtClean="0"/>
              <a:t>bywyd</a:t>
            </a:r>
            <a:r>
              <a:rPr lang="en-US" sz="2000" dirty="0" smtClean="0"/>
              <a:t>. 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" charset="2"/>
              <a:buChar char="Ø"/>
              <a:defRPr/>
            </a:pPr>
            <a:r>
              <a:rPr lang="en-US" sz="2000" dirty="0" smtClean="0"/>
              <a:t>Mae </a:t>
            </a:r>
            <a:r>
              <a:rPr lang="en-US" sz="2000" dirty="0" err="1" smtClean="0"/>
              <a:t>cymhelliant</a:t>
            </a:r>
            <a:r>
              <a:rPr lang="en-US" sz="2000" dirty="0" smtClean="0"/>
              <a:t> </a:t>
            </a:r>
            <a:r>
              <a:rPr lang="en-US" sz="2000" dirty="0" err="1" smtClean="0"/>
              <a:t>bobl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cynnwys</a:t>
            </a:r>
            <a:r>
              <a:rPr lang="en-US" sz="2000" dirty="0" smtClean="0"/>
              <a:t> </a:t>
            </a:r>
            <a:r>
              <a:rPr lang="en-US" sz="2000" dirty="0" err="1" smtClean="0"/>
              <a:t>elfennau</a:t>
            </a:r>
            <a:r>
              <a:rPr lang="en-US" sz="2000" dirty="0" smtClean="0"/>
              <a:t> </a:t>
            </a:r>
            <a:r>
              <a:rPr lang="en-US" sz="2000" dirty="0" err="1" smtClean="0"/>
              <a:t>o</a:t>
            </a:r>
            <a:r>
              <a:rPr lang="en-US" sz="2000" dirty="0" smtClean="0"/>
              <a:t> bob </a:t>
            </a:r>
            <a:r>
              <a:rPr lang="en-US" sz="2000" dirty="0" err="1" smtClean="0"/>
              <a:t>lefel</a:t>
            </a:r>
            <a:endParaRPr lang="en-US" sz="2000" dirty="0" smtClean="0"/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" charset="2"/>
              <a:buChar char="Ø"/>
              <a:defRPr/>
            </a:pPr>
            <a:r>
              <a:rPr lang="en-US" sz="2000" dirty="0" err="1" smtClean="0"/>
              <a:t>E.e</a:t>
            </a:r>
            <a:r>
              <a:rPr lang="en-US" sz="2000" dirty="0" smtClean="0"/>
              <a:t>. </a:t>
            </a:r>
            <a:r>
              <a:rPr lang="en-US" sz="2000" dirty="0" err="1" smtClean="0"/>
              <a:t>mae</a:t>
            </a:r>
            <a:r>
              <a:rPr lang="en-US" sz="2000" dirty="0" smtClean="0"/>
              <a:t> </a:t>
            </a:r>
            <a:r>
              <a:rPr lang="en-US" sz="2000" dirty="0" err="1" smtClean="0"/>
              <a:t>bobl</a:t>
            </a:r>
            <a:r>
              <a:rPr lang="en-US" sz="2000" dirty="0" smtClean="0"/>
              <a:t> </a:t>
            </a:r>
            <a:r>
              <a:rPr lang="en-US" sz="2000" dirty="0" err="1" smtClean="0"/>
              <a:t>sydd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ffocysu</a:t>
            </a:r>
            <a:r>
              <a:rPr lang="en-US" sz="2000" dirty="0" smtClean="0"/>
              <a:t> </a:t>
            </a:r>
            <a:r>
              <a:rPr lang="en-US" sz="2000" dirty="0" err="1" smtClean="0"/>
              <a:t>ar</a:t>
            </a:r>
            <a:r>
              <a:rPr lang="en-US" sz="2000" dirty="0" smtClean="0"/>
              <a:t> </a:t>
            </a:r>
            <a:r>
              <a:rPr lang="en-US" sz="2000" dirty="0" err="1" smtClean="0"/>
              <a:t>hunan</a:t>
            </a:r>
            <a:r>
              <a:rPr lang="en-US" sz="2000" dirty="0" smtClean="0"/>
              <a:t> </a:t>
            </a:r>
            <a:r>
              <a:rPr lang="en-US" sz="2000" dirty="0" err="1" smtClean="0"/>
              <a:t>welliant</a:t>
            </a:r>
            <a:r>
              <a:rPr lang="en-US" sz="2000" dirty="0" smtClean="0"/>
              <a:t> ( </a:t>
            </a:r>
            <a:r>
              <a:rPr lang="en-US" sz="2000" dirty="0" err="1" smtClean="0"/>
              <a:t>lefel</a:t>
            </a:r>
            <a:r>
              <a:rPr lang="en-US" sz="2000" dirty="0" smtClean="0"/>
              <a:t> 5) </a:t>
            </a:r>
            <a:r>
              <a:rPr lang="en-US" sz="2000" dirty="0" err="1" smtClean="0"/>
              <a:t>hefyd</a:t>
            </a:r>
            <a:r>
              <a:rPr lang="en-US" sz="2000" dirty="0" smtClean="0"/>
              <a:t> â </a:t>
            </a:r>
            <a:r>
              <a:rPr lang="en-US" sz="2000" dirty="0" err="1" smtClean="0"/>
              <a:t>chymhelliant</a:t>
            </a:r>
            <a:r>
              <a:rPr lang="en-US" sz="2000" dirty="0" smtClean="0"/>
              <a:t> </a:t>
            </a:r>
            <a:r>
              <a:rPr lang="en-US" sz="2000" dirty="0" err="1" smtClean="0"/>
              <a:t>i</a:t>
            </a:r>
            <a:r>
              <a:rPr lang="en-US" sz="2000" dirty="0" smtClean="0"/>
              <a:t> </a:t>
            </a:r>
            <a:r>
              <a:rPr lang="en-US" sz="2000" dirty="0" err="1" smtClean="0"/>
              <a:t>fwyta</a:t>
            </a:r>
            <a:r>
              <a:rPr lang="en-US" sz="2000" dirty="0" smtClean="0"/>
              <a:t> ( lefel1) ac </a:t>
            </a:r>
            <a:r>
              <a:rPr lang="en-US" sz="2000" dirty="0" err="1" smtClean="0"/>
              <a:t>i</a:t>
            </a:r>
            <a:r>
              <a:rPr lang="en-US" sz="2000" dirty="0" smtClean="0"/>
              <a:t> </a:t>
            </a:r>
            <a:r>
              <a:rPr lang="en-US" sz="2000" dirty="0" err="1" smtClean="0"/>
              <a:t>gymdeithasu</a:t>
            </a:r>
            <a:r>
              <a:rPr lang="en-US" sz="2000" dirty="0" smtClean="0"/>
              <a:t> ( </a:t>
            </a:r>
            <a:r>
              <a:rPr lang="en-US" sz="2000" dirty="0" err="1" smtClean="0"/>
              <a:t>lefel</a:t>
            </a:r>
            <a:r>
              <a:rPr lang="en-US" sz="2000" dirty="0" smtClean="0"/>
              <a:t> 3)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1340768"/>
            <a:ext cx="3840162" cy="460283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400" i="1" dirty="0" smtClean="0"/>
              <a:t>Generally, people move up ( or down) the hierarchy, depending on life experience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400" i="1" dirty="0" smtClean="0"/>
              <a:t>People’s motivation includes elements from all levels.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400" i="1" dirty="0" smtClean="0"/>
              <a:t>E.g. people can focus on self improvement ( level 5) as well as motivation to eat ( level 1) and to socialise ( level3)</a:t>
            </a:r>
          </a:p>
        </p:txBody>
      </p:sp>
    </p:spTree>
    <p:extLst>
      <p:ext uri="{BB962C8B-B14F-4D97-AF65-F5344CB8AC3E}">
        <p14:creationId xmlns:p14="http://schemas.microsoft.com/office/powerpoint/2010/main" val="304905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800" dirty="0"/>
              <a:t>Mae person di </a:t>
            </a:r>
            <a:r>
              <a:rPr lang="en-US" sz="2800" dirty="0" err="1"/>
              <a:t>gartref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ffocysu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angen</a:t>
            </a:r>
            <a:r>
              <a:rPr lang="en-US" sz="2800" dirty="0"/>
              <a:t> am </a:t>
            </a:r>
            <a:r>
              <a:rPr lang="en-US" sz="2800" dirty="0" err="1"/>
              <a:t>fwyd</a:t>
            </a:r>
            <a:r>
              <a:rPr lang="en-US" sz="2800" dirty="0"/>
              <a:t> ( </a:t>
            </a:r>
            <a:r>
              <a:rPr lang="en-US" sz="2800" dirty="0" err="1"/>
              <a:t>lefel</a:t>
            </a:r>
            <a:r>
              <a:rPr lang="en-US" sz="2800" dirty="0"/>
              <a:t> 1)  a </a:t>
            </a:r>
            <a:r>
              <a:rPr lang="en-US" sz="2800" dirty="0" err="1"/>
              <a:t>chael</a:t>
            </a:r>
            <a:r>
              <a:rPr lang="en-US" sz="2800" dirty="0"/>
              <a:t> </a:t>
            </a:r>
            <a:r>
              <a:rPr lang="en-US" sz="2800" dirty="0" err="1"/>
              <a:t>cysgod</a:t>
            </a:r>
            <a:r>
              <a:rPr lang="en-US" sz="2800" dirty="0"/>
              <a:t> am y </a:t>
            </a:r>
            <a:r>
              <a:rPr lang="en-US" sz="2800" dirty="0" err="1"/>
              <a:t>nos</a:t>
            </a:r>
            <a:r>
              <a:rPr lang="en-US" sz="2800" dirty="0"/>
              <a:t> ( </a:t>
            </a:r>
            <a:r>
              <a:rPr lang="en-US" sz="2800" dirty="0" err="1"/>
              <a:t>lefel</a:t>
            </a:r>
            <a:r>
              <a:rPr lang="en-US" sz="2800" dirty="0"/>
              <a:t> 2)  </a:t>
            </a:r>
            <a:r>
              <a:rPr lang="en-US" sz="2800" dirty="0" err="1"/>
              <a:t>hefyd</a:t>
            </a:r>
            <a:r>
              <a:rPr lang="en-US" sz="2800" dirty="0"/>
              <a:t>, </a:t>
            </a:r>
            <a:r>
              <a:rPr lang="en-US" sz="2800" dirty="0" err="1"/>
              <a:t>er</a:t>
            </a:r>
            <a:r>
              <a:rPr lang="en-US" sz="2800" dirty="0"/>
              <a:t> </a:t>
            </a:r>
            <a:r>
              <a:rPr lang="en-US" sz="2800" dirty="0" err="1"/>
              <a:t>efallai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raddau</a:t>
            </a:r>
            <a:r>
              <a:rPr lang="en-US" sz="2800" dirty="0"/>
              <a:t> </a:t>
            </a:r>
            <a:r>
              <a:rPr lang="en-US" sz="2800" dirty="0" err="1"/>
              <a:t>llai</a:t>
            </a:r>
            <a:r>
              <a:rPr lang="en-US" sz="2800" dirty="0"/>
              <a:t>, dal â </a:t>
            </a:r>
            <a:r>
              <a:rPr lang="en-US" sz="2800" dirty="0" err="1"/>
              <a:t>diddordeb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perthynas</a:t>
            </a:r>
            <a:r>
              <a:rPr lang="en-US" sz="2800" dirty="0"/>
              <a:t> </a:t>
            </a:r>
            <a:r>
              <a:rPr lang="en-US" sz="2800" dirty="0" err="1"/>
              <a:t>gymdeithasol</a:t>
            </a:r>
            <a:r>
              <a:rPr lang="en-US" sz="2800" dirty="0"/>
              <a:t> ( </a:t>
            </a:r>
            <a:r>
              <a:rPr lang="en-US" sz="2800" dirty="0" err="1"/>
              <a:t>lefel</a:t>
            </a:r>
            <a:r>
              <a:rPr lang="en-US" sz="2800" dirty="0"/>
              <a:t> 3),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ffrindiau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ganfod</a:t>
            </a:r>
            <a:r>
              <a:rPr lang="en-US" sz="2800" dirty="0"/>
              <a:t> ( </a:t>
            </a:r>
            <a:r>
              <a:rPr lang="en-US" sz="2800" dirty="0" err="1"/>
              <a:t>lefel</a:t>
            </a:r>
            <a:r>
              <a:rPr lang="en-US" sz="2800" dirty="0"/>
              <a:t> 4) ac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oed</a:t>
            </a:r>
            <a:r>
              <a:rPr lang="en-US" sz="2800" dirty="0"/>
              <a:t> </a:t>
            </a:r>
            <a:r>
              <a:rPr lang="en-US" sz="2800" dirty="0" err="1"/>
              <a:t>ystyr</a:t>
            </a:r>
            <a:r>
              <a:rPr lang="en-US" sz="2800" dirty="0"/>
              <a:t> </a:t>
            </a:r>
            <a:r>
              <a:rPr lang="en-US" sz="2800" dirty="0" err="1"/>
              <a:t>bywyd</a:t>
            </a:r>
            <a:r>
              <a:rPr lang="en-US" sz="2800" dirty="0"/>
              <a:t> ( </a:t>
            </a:r>
            <a:r>
              <a:rPr lang="en-US" sz="2800" dirty="0" err="1"/>
              <a:t>lefel</a:t>
            </a:r>
            <a:r>
              <a:rPr lang="en-US" sz="2800" dirty="0"/>
              <a:t> 5)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i="1" dirty="0"/>
              <a:t>A homeless person who focuses on their need for food ( level 1) and shelter for the night ( level2) , although to a lesser degree, may well still be interested in social relationships ( level3), how his friends –perceive him and even the meaning of life ( level5)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0147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/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Cymhwyso’r</a:t>
            </a:r>
            <a:r>
              <a:rPr lang="en-GB" dirty="0" smtClean="0"/>
              <a:t> model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err="1" smtClean="0"/>
              <a:t>Cymhwyso’r</a:t>
            </a:r>
            <a:r>
              <a:rPr lang="en-GB" dirty="0" smtClean="0"/>
              <a:t> model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r>
              <a:rPr lang="en-GB" dirty="0" smtClean="0"/>
              <a:t> </a:t>
            </a:r>
            <a:r>
              <a:rPr lang="en-GB" dirty="0" err="1" smtClean="0"/>
              <a:t>Prifysgol</a:t>
            </a:r>
            <a:endParaRPr lang="en-GB" dirty="0" smtClean="0"/>
          </a:p>
          <a:p>
            <a:r>
              <a:rPr lang="en-GB" dirty="0" err="1" smtClean="0"/>
              <a:t>Cymhwyso’r</a:t>
            </a:r>
            <a:r>
              <a:rPr lang="en-GB" dirty="0" smtClean="0"/>
              <a:t> model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lleoliadau</a:t>
            </a:r>
            <a:r>
              <a:rPr lang="en-GB" dirty="0" smtClean="0"/>
              <a:t> </a:t>
            </a:r>
            <a:r>
              <a:rPr lang="en-GB" dirty="0" err="1" smtClean="0"/>
              <a:t>gofal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 smtClean="0"/>
          </a:p>
          <a:p>
            <a:r>
              <a:rPr lang="en-GB" dirty="0" err="1" smtClean="0"/>
              <a:t>Adborth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Application of model for school</a:t>
            </a:r>
          </a:p>
          <a:p>
            <a:r>
              <a:rPr lang="en-GB" i="1" dirty="0" smtClean="0"/>
              <a:t>Application of model for University life</a:t>
            </a:r>
          </a:p>
          <a:p>
            <a:r>
              <a:rPr lang="en-GB" i="1" dirty="0" smtClean="0"/>
              <a:t>Application of model for social care settings</a:t>
            </a:r>
          </a:p>
          <a:p>
            <a:r>
              <a:rPr lang="en-GB" i="1" dirty="0" smtClean="0"/>
              <a:t>Feedback</a:t>
            </a:r>
            <a:endParaRPr lang="cy-GB" i="1" dirty="0"/>
          </a:p>
        </p:txBody>
      </p:sp>
      <p:pic>
        <p:nvPicPr>
          <p:cNvPr id="9218" name="Picture 2" descr="C:\Users\l.roberts\AppData\Local\Microsoft\Windows\Temporary Internet Files\Content.IE5\6IDJCSBB\53_PublicDiscussion_iStock_nod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3" y="24645"/>
            <a:ext cx="2671699" cy="1748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7663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cy-GB" dirty="0" err="1"/>
              <a:t>Blakemore,K</a:t>
            </a:r>
            <a:r>
              <a:rPr lang="en-US" altLang="cy-GB" dirty="0"/>
              <a:t> ( 2003) </a:t>
            </a:r>
            <a:r>
              <a:rPr lang="en-US" altLang="cy-GB" i="1" dirty="0"/>
              <a:t>Social Policy, </a:t>
            </a:r>
            <a:r>
              <a:rPr lang="en-US" altLang="cy-GB" dirty="0"/>
              <a:t>Maidenhead: Open University </a:t>
            </a:r>
            <a:r>
              <a:rPr lang="en-US" altLang="cy-GB" dirty="0" smtClean="0"/>
              <a:t>Press</a:t>
            </a:r>
          </a:p>
          <a:p>
            <a:r>
              <a:rPr lang="en-US" altLang="cy-GB" dirty="0" err="1"/>
              <a:t>Doyal</a:t>
            </a:r>
            <a:r>
              <a:rPr lang="en-US" altLang="cy-GB" dirty="0"/>
              <a:t>, L. and Gough, I. (1991), </a:t>
            </a:r>
            <a:r>
              <a:rPr lang="en-US" altLang="cy-GB" i="1" dirty="0"/>
              <a:t>A Theory of Human Need,</a:t>
            </a:r>
            <a:r>
              <a:rPr lang="en-US" altLang="cy-GB" dirty="0"/>
              <a:t> </a:t>
            </a:r>
            <a:r>
              <a:rPr lang="en-US" altLang="cy-GB" dirty="0" smtClean="0"/>
              <a:t>Basingstoke : Macmillan</a:t>
            </a:r>
            <a:endParaRPr lang="en-US" altLang="cy-GB" dirty="0"/>
          </a:p>
          <a:p>
            <a:r>
              <a:rPr lang="en-US" altLang="cy-GB" dirty="0"/>
              <a:t>Maslow, A.&amp; </a:t>
            </a:r>
            <a:r>
              <a:rPr lang="en-US" altLang="cy-GB" dirty="0" err="1"/>
              <a:t>Frager</a:t>
            </a:r>
            <a:r>
              <a:rPr lang="en-US" altLang="cy-GB" dirty="0"/>
              <a:t> R. (1987) </a:t>
            </a:r>
            <a:r>
              <a:rPr lang="en-US" altLang="cy-GB" i="1" dirty="0"/>
              <a:t>Motivation and Personality</a:t>
            </a:r>
            <a:r>
              <a:rPr lang="en-US" altLang="cy-GB" dirty="0"/>
              <a:t>, Hong Kong: Longman Asia Ltd</a:t>
            </a:r>
            <a:r>
              <a:rPr lang="en-US" altLang="cy-GB" dirty="0" smtClean="0"/>
              <a:t>.</a:t>
            </a:r>
          </a:p>
          <a:p>
            <a:r>
              <a:rPr lang="en-US" altLang="cy-GB" dirty="0" smtClean="0"/>
              <a:t>Kaufman (2016) No not this one. Available at </a:t>
            </a: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://scottbarrykaufman.com/who-created-maslows-iconic-pyramid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( Accessed 04/07/19)</a:t>
            </a:r>
            <a:endParaRPr lang="en-US" altLang="cy-GB" dirty="0"/>
          </a:p>
          <a:p>
            <a:endParaRPr lang="en-US" alt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755800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1231</TotalTime>
  <Words>1188</Words>
  <Application>Microsoft Office PowerPoint</Application>
  <PresentationFormat>On-screen Show (4:3)</PresentationFormat>
  <Paragraphs>155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Calibri</vt:lpstr>
      <vt:lpstr>Cambria</vt:lpstr>
      <vt:lpstr>Lucida Sans Unicode</vt:lpstr>
      <vt:lpstr>News Gothic MT</vt:lpstr>
      <vt:lpstr>Times New Roman</vt:lpstr>
      <vt:lpstr>Wingdings</vt:lpstr>
      <vt:lpstr>Wingdings 2</vt:lpstr>
      <vt:lpstr>Flow</vt:lpstr>
      <vt:lpstr>ECES4004/C Individual Development Datblygiad Unigol</vt:lpstr>
      <vt:lpstr>Gorolwg Sesiwn / Session Overview</vt:lpstr>
      <vt:lpstr>Tasg/  Task</vt:lpstr>
      <vt:lpstr>Anghenion? Needs?</vt:lpstr>
      <vt:lpstr>Anghenion? Needs?</vt:lpstr>
      <vt:lpstr>PowerPoint Presentation</vt:lpstr>
      <vt:lpstr>Angen a deimlir Felt need</vt:lpstr>
      <vt:lpstr>Angen a fynegir Expressed need</vt:lpstr>
      <vt:lpstr>Angen normadol Normative needs</vt:lpstr>
      <vt:lpstr>Angen cymharol Relative need</vt:lpstr>
      <vt:lpstr>Maslow’s motivation theory</vt:lpstr>
      <vt:lpstr>Maslow: hierarchaeth anghenion</vt:lpstr>
      <vt:lpstr>Maslow’s hierarchy of needs</vt:lpstr>
      <vt:lpstr>Maslow 2020???</vt:lpstr>
      <vt:lpstr>Anghenion biolegol a ffisiolegol Anghenion sylfaenol bywyd – awyr,  bwyd, diod, cysgod, gwres, cwsg, ayyb. Biological and physical needs The basic needs for life- air, food, shelter, warmth, sleep etc</vt:lpstr>
      <vt:lpstr>Anghenion diogelwch  diogelwch,  trefn, y gyfraith,  terfynau, cysondeb, ayyb. Safety needs protection, security, order, law, limits, stability etc</vt:lpstr>
      <vt:lpstr>Anghenion perthyn a chariad teulu, serch, perthynas, grwp gwaith, ayyb. Belongingness and Love needs family, affection, relationships, work group etc </vt:lpstr>
      <vt:lpstr>  Anghenion parch cyrhaeddiadau, statws, cyfrifoldeb, enw da Esteem needs achievement, status, reponsibility, reputation </vt:lpstr>
      <vt:lpstr>   Hunan-sylweddoli  Tyfiant personol a  chyflawniad Self actualization personal growth and fulfilment </vt:lpstr>
      <vt:lpstr>PowerPoint Presentation</vt:lpstr>
      <vt:lpstr>Tasg/ Task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SJPE4007/C The Developing Child Y Plentyn Sy’n Datblygu</dc:title>
  <dc:creator>Administrator</dc:creator>
  <cp:lastModifiedBy>Lynwen Roberts</cp:lastModifiedBy>
  <cp:revision>114</cp:revision>
  <dcterms:created xsi:type="dcterms:W3CDTF">2015-01-21T10:50:09Z</dcterms:created>
  <dcterms:modified xsi:type="dcterms:W3CDTF">2019-09-11T10:40:23Z</dcterms:modified>
</cp:coreProperties>
</file>