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47C06A-3348-4BCA-8EAC-CF8995703555}" v="1" dt="2021-12-15T12:45:12.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505F-5913-4A68-8E47-434771E70E5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78BCF13-CF81-4610-8FE4-D56A53F872E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A1B53F9-8801-40F7-9704-DC1AB8FE447A}"/>
              </a:ext>
            </a:extLst>
          </p:cNvPr>
          <p:cNvSpPr txBox="1">
            <a:spLocks noGrp="1"/>
          </p:cNvSpPr>
          <p:nvPr>
            <p:ph type="dt" sz="half" idx="7"/>
          </p:nvPr>
        </p:nvSpPr>
        <p:spPr/>
        <p:txBody>
          <a:bodyPr/>
          <a:lstStyle>
            <a:lvl1pPr>
              <a:defRPr/>
            </a:lvl1pPr>
          </a:lstStyle>
          <a:p>
            <a:pPr lvl="0"/>
            <a:fld id="{33C1FF2F-7466-4B8E-A318-85653755ADC6}" type="datetime1">
              <a:rPr lang="en-GB"/>
              <a:pPr lvl="0"/>
              <a:t>05/01/2022</a:t>
            </a:fld>
            <a:endParaRPr lang="en-GB"/>
          </a:p>
        </p:txBody>
      </p:sp>
      <p:sp>
        <p:nvSpPr>
          <p:cNvPr id="5" name="Footer Placeholder 4">
            <a:extLst>
              <a:ext uri="{FF2B5EF4-FFF2-40B4-BE49-F238E27FC236}">
                <a16:creationId xmlns:a16="http://schemas.microsoft.com/office/drawing/2014/main" id="{E9791DA5-472C-4EE2-A5F1-54FC5C6E0C6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08E7709-FEAA-4A86-8E72-5B3BF45CD0FA}"/>
              </a:ext>
            </a:extLst>
          </p:cNvPr>
          <p:cNvSpPr txBox="1">
            <a:spLocks noGrp="1"/>
          </p:cNvSpPr>
          <p:nvPr>
            <p:ph type="sldNum" sz="quarter" idx="8"/>
          </p:nvPr>
        </p:nvSpPr>
        <p:spPr/>
        <p:txBody>
          <a:bodyPr/>
          <a:lstStyle>
            <a:lvl1pPr>
              <a:defRPr/>
            </a:lvl1pPr>
          </a:lstStyle>
          <a:p>
            <a:pPr lvl="0"/>
            <a:fld id="{DC83F6B1-3237-40FA-A4CC-F0BF3E71637E}" type="slidenum">
              <a:t>‹#›</a:t>
            </a:fld>
            <a:endParaRPr lang="en-GB"/>
          </a:p>
        </p:txBody>
      </p:sp>
    </p:spTree>
    <p:extLst>
      <p:ext uri="{BB962C8B-B14F-4D97-AF65-F5344CB8AC3E}">
        <p14:creationId xmlns:p14="http://schemas.microsoft.com/office/powerpoint/2010/main" val="42879676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ADEB3-41C4-49E4-B64B-23A62F8C48A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CE75CFE-9EA5-4C84-940C-0127E15A91B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6A906D-0AD7-4047-98A4-208C47249F38}"/>
              </a:ext>
            </a:extLst>
          </p:cNvPr>
          <p:cNvSpPr txBox="1">
            <a:spLocks noGrp="1"/>
          </p:cNvSpPr>
          <p:nvPr>
            <p:ph type="dt" sz="half" idx="7"/>
          </p:nvPr>
        </p:nvSpPr>
        <p:spPr/>
        <p:txBody>
          <a:bodyPr/>
          <a:lstStyle>
            <a:lvl1pPr>
              <a:defRPr/>
            </a:lvl1pPr>
          </a:lstStyle>
          <a:p>
            <a:pPr lvl="0"/>
            <a:fld id="{424274CF-6A7A-466C-8062-96FA4AE8232A}" type="datetime1">
              <a:rPr lang="en-GB"/>
              <a:pPr lvl="0"/>
              <a:t>05/01/2022</a:t>
            </a:fld>
            <a:endParaRPr lang="en-GB"/>
          </a:p>
        </p:txBody>
      </p:sp>
      <p:sp>
        <p:nvSpPr>
          <p:cNvPr id="5" name="Footer Placeholder 4">
            <a:extLst>
              <a:ext uri="{FF2B5EF4-FFF2-40B4-BE49-F238E27FC236}">
                <a16:creationId xmlns:a16="http://schemas.microsoft.com/office/drawing/2014/main" id="{46024729-5B7A-4CF8-B61D-D58B1CE280B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AE8097-113E-4519-BF08-2833D8A910A7}"/>
              </a:ext>
            </a:extLst>
          </p:cNvPr>
          <p:cNvSpPr txBox="1">
            <a:spLocks noGrp="1"/>
          </p:cNvSpPr>
          <p:nvPr>
            <p:ph type="sldNum" sz="quarter" idx="8"/>
          </p:nvPr>
        </p:nvSpPr>
        <p:spPr/>
        <p:txBody>
          <a:bodyPr/>
          <a:lstStyle>
            <a:lvl1pPr>
              <a:defRPr/>
            </a:lvl1pPr>
          </a:lstStyle>
          <a:p>
            <a:pPr lvl="0"/>
            <a:fld id="{CC9BB5FB-B9C7-4BFD-A186-E6729F64BE30}" type="slidenum">
              <a:t>‹#›</a:t>
            </a:fld>
            <a:endParaRPr lang="en-GB"/>
          </a:p>
        </p:txBody>
      </p:sp>
    </p:spTree>
    <p:extLst>
      <p:ext uri="{BB962C8B-B14F-4D97-AF65-F5344CB8AC3E}">
        <p14:creationId xmlns:p14="http://schemas.microsoft.com/office/powerpoint/2010/main" val="9169225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6E15F-04CB-44FF-9A1E-260BCA712305}"/>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2F93FF2-A0CA-4659-B1F0-8E16DF4081A8}"/>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0C777F8-1889-44AE-8679-74E2C915BA70}"/>
              </a:ext>
            </a:extLst>
          </p:cNvPr>
          <p:cNvSpPr txBox="1">
            <a:spLocks noGrp="1"/>
          </p:cNvSpPr>
          <p:nvPr>
            <p:ph type="dt" sz="half" idx="7"/>
          </p:nvPr>
        </p:nvSpPr>
        <p:spPr/>
        <p:txBody>
          <a:bodyPr/>
          <a:lstStyle>
            <a:lvl1pPr>
              <a:defRPr/>
            </a:lvl1pPr>
          </a:lstStyle>
          <a:p>
            <a:pPr lvl="0"/>
            <a:fld id="{1FC3C348-705E-4DED-9829-FF2F730B2CB1}" type="datetime1">
              <a:rPr lang="en-GB"/>
              <a:pPr lvl="0"/>
              <a:t>05/01/2022</a:t>
            </a:fld>
            <a:endParaRPr lang="en-GB"/>
          </a:p>
        </p:txBody>
      </p:sp>
      <p:sp>
        <p:nvSpPr>
          <p:cNvPr id="5" name="Footer Placeholder 4">
            <a:extLst>
              <a:ext uri="{FF2B5EF4-FFF2-40B4-BE49-F238E27FC236}">
                <a16:creationId xmlns:a16="http://schemas.microsoft.com/office/drawing/2014/main" id="{F83FB378-E64A-408E-A1A0-6950C3170ED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41AA7F7-4B7B-4754-9013-AD12D2FA2DAD}"/>
              </a:ext>
            </a:extLst>
          </p:cNvPr>
          <p:cNvSpPr txBox="1">
            <a:spLocks noGrp="1"/>
          </p:cNvSpPr>
          <p:nvPr>
            <p:ph type="sldNum" sz="quarter" idx="8"/>
          </p:nvPr>
        </p:nvSpPr>
        <p:spPr/>
        <p:txBody>
          <a:bodyPr/>
          <a:lstStyle>
            <a:lvl1pPr>
              <a:defRPr/>
            </a:lvl1pPr>
          </a:lstStyle>
          <a:p>
            <a:pPr lvl="0"/>
            <a:fld id="{D7440303-D707-4F2D-9278-B20A807DE117}" type="slidenum">
              <a:t>‹#›</a:t>
            </a:fld>
            <a:endParaRPr lang="en-GB"/>
          </a:p>
        </p:txBody>
      </p:sp>
    </p:spTree>
    <p:extLst>
      <p:ext uri="{BB962C8B-B14F-4D97-AF65-F5344CB8AC3E}">
        <p14:creationId xmlns:p14="http://schemas.microsoft.com/office/powerpoint/2010/main" val="4076833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8E00-A127-440B-845A-AF74D0C4B45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81D7AD4-8E71-48BE-9E4F-144F5F4642B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5FAFF9-A134-4DD7-9D10-F50994EFAD2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423C14-2724-40FC-A94B-379D2284E598}"/>
              </a:ext>
            </a:extLst>
          </p:cNvPr>
          <p:cNvSpPr txBox="1">
            <a:spLocks noGrp="1"/>
          </p:cNvSpPr>
          <p:nvPr>
            <p:ph type="dt" sz="half" idx="7"/>
          </p:nvPr>
        </p:nvSpPr>
        <p:spPr/>
        <p:txBody>
          <a:bodyPr/>
          <a:lstStyle>
            <a:lvl1pPr>
              <a:defRPr/>
            </a:lvl1pPr>
          </a:lstStyle>
          <a:p>
            <a:pPr lvl="0"/>
            <a:fld id="{F7B52E4B-39D4-4E61-8B61-D19AD364AD7D}" type="datetime1">
              <a:rPr lang="en-GB"/>
              <a:pPr lvl="0"/>
              <a:t>05/01/2022</a:t>
            </a:fld>
            <a:endParaRPr lang="en-GB"/>
          </a:p>
        </p:txBody>
      </p:sp>
      <p:sp>
        <p:nvSpPr>
          <p:cNvPr id="6" name="Footer Placeholder 5">
            <a:extLst>
              <a:ext uri="{FF2B5EF4-FFF2-40B4-BE49-F238E27FC236}">
                <a16:creationId xmlns:a16="http://schemas.microsoft.com/office/drawing/2014/main" id="{3DE5CC88-D195-4A93-9C57-1C69F997D6F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8A031C0-2EC1-4706-AB8F-015D2B8BED16}"/>
              </a:ext>
            </a:extLst>
          </p:cNvPr>
          <p:cNvSpPr txBox="1">
            <a:spLocks noGrp="1"/>
          </p:cNvSpPr>
          <p:nvPr>
            <p:ph type="sldNum" sz="quarter" idx="8"/>
          </p:nvPr>
        </p:nvSpPr>
        <p:spPr/>
        <p:txBody>
          <a:bodyPr/>
          <a:lstStyle>
            <a:lvl1pPr>
              <a:defRPr/>
            </a:lvl1pPr>
          </a:lstStyle>
          <a:p>
            <a:pPr lvl="0"/>
            <a:fld id="{75BA176E-439C-4804-AB8B-158D20C018E2}" type="slidenum">
              <a:t>‹#›</a:t>
            </a:fld>
            <a:endParaRPr lang="en-GB"/>
          </a:p>
        </p:txBody>
      </p:sp>
    </p:spTree>
    <p:extLst>
      <p:ext uri="{BB962C8B-B14F-4D97-AF65-F5344CB8AC3E}">
        <p14:creationId xmlns:p14="http://schemas.microsoft.com/office/powerpoint/2010/main" val="901951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E44C-DB8C-41AE-A96D-F42DBEDD5D0E}"/>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0CE6C7A-FBB9-4978-A8A3-133A2C5D3DBA}"/>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C767B55E-6595-4ED4-891F-152DCC6E828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A126B0-9F23-4360-AB41-C0EAC05697A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9C27B85-0E2B-47E2-92CF-4CD45281161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877C05-FB7E-42B9-AE6C-B15C572BEA9D}"/>
              </a:ext>
            </a:extLst>
          </p:cNvPr>
          <p:cNvSpPr txBox="1">
            <a:spLocks noGrp="1"/>
          </p:cNvSpPr>
          <p:nvPr>
            <p:ph type="dt" sz="half" idx="7"/>
          </p:nvPr>
        </p:nvSpPr>
        <p:spPr/>
        <p:txBody>
          <a:bodyPr/>
          <a:lstStyle>
            <a:lvl1pPr>
              <a:defRPr/>
            </a:lvl1pPr>
          </a:lstStyle>
          <a:p>
            <a:pPr lvl="0"/>
            <a:fld id="{38C8B20D-0157-490F-868A-2D5CE4D9858E}" type="datetime1">
              <a:rPr lang="en-GB"/>
              <a:pPr lvl="0"/>
              <a:t>05/01/2022</a:t>
            </a:fld>
            <a:endParaRPr lang="en-GB"/>
          </a:p>
        </p:txBody>
      </p:sp>
      <p:sp>
        <p:nvSpPr>
          <p:cNvPr id="8" name="Footer Placeholder 7">
            <a:extLst>
              <a:ext uri="{FF2B5EF4-FFF2-40B4-BE49-F238E27FC236}">
                <a16:creationId xmlns:a16="http://schemas.microsoft.com/office/drawing/2014/main" id="{E0E7EA82-33D6-4521-8DED-0833F92A095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E76E27C-4A4D-4158-A97C-D2335C23451A}"/>
              </a:ext>
            </a:extLst>
          </p:cNvPr>
          <p:cNvSpPr txBox="1">
            <a:spLocks noGrp="1"/>
          </p:cNvSpPr>
          <p:nvPr>
            <p:ph type="sldNum" sz="quarter" idx="8"/>
          </p:nvPr>
        </p:nvSpPr>
        <p:spPr/>
        <p:txBody>
          <a:bodyPr/>
          <a:lstStyle>
            <a:lvl1pPr>
              <a:defRPr/>
            </a:lvl1pPr>
          </a:lstStyle>
          <a:p>
            <a:pPr lvl="0"/>
            <a:fld id="{C7FCA0B6-761E-4E3A-9847-7EC46882EBC2}" type="slidenum">
              <a:t>‹#›</a:t>
            </a:fld>
            <a:endParaRPr lang="en-GB"/>
          </a:p>
        </p:txBody>
      </p:sp>
    </p:spTree>
    <p:extLst>
      <p:ext uri="{BB962C8B-B14F-4D97-AF65-F5344CB8AC3E}">
        <p14:creationId xmlns:p14="http://schemas.microsoft.com/office/powerpoint/2010/main" val="67282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63CC-2906-4DD8-914B-481D3ACB6F2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2C84EC5-7BCB-4AFD-BC4E-E4C7BE333885}"/>
              </a:ext>
            </a:extLst>
          </p:cNvPr>
          <p:cNvSpPr txBox="1">
            <a:spLocks noGrp="1"/>
          </p:cNvSpPr>
          <p:nvPr>
            <p:ph type="dt" sz="half" idx="7"/>
          </p:nvPr>
        </p:nvSpPr>
        <p:spPr/>
        <p:txBody>
          <a:bodyPr/>
          <a:lstStyle>
            <a:lvl1pPr>
              <a:defRPr/>
            </a:lvl1pPr>
          </a:lstStyle>
          <a:p>
            <a:pPr lvl="0"/>
            <a:fld id="{C3CD280A-FC1C-40F5-8486-084938F5C08D}" type="datetime1">
              <a:rPr lang="en-GB"/>
              <a:pPr lvl="0"/>
              <a:t>05/01/2022</a:t>
            </a:fld>
            <a:endParaRPr lang="en-GB"/>
          </a:p>
        </p:txBody>
      </p:sp>
      <p:sp>
        <p:nvSpPr>
          <p:cNvPr id="4" name="Footer Placeholder 3">
            <a:extLst>
              <a:ext uri="{FF2B5EF4-FFF2-40B4-BE49-F238E27FC236}">
                <a16:creationId xmlns:a16="http://schemas.microsoft.com/office/drawing/2014/main" id="{C408C51C-DD94-4405-BE35-168930386BA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BD74B88-C272-4CD4-BF90-87BBC4013321}"/>
              </a:ext>
            </a:extLst>
          </p:cNvPr>
          <p:cNvSpPr txBox="1">
            <a:spLocks noGrp="1"/>
          </p:cNvSpPr>
          <p:nvPr>
            <p:ph type="sldNum" sz="quarter" idx="8"/>
          </p:nvPr>
        </p:nvSpPr>
        <p:spPr/>
        <p:txBody>
          <a:bodyPr/>
          <a:lstStyle>
            <a:lvl1pPr>
              <a:defRPr/>
            </a:lvl1pPr>
          </a:lstStyle>
          <a:p>
            <a:pPr lvl="0"/>
            <a:fld id="{99BADE09-23DB-41C6-945F-D8652EF63C81}" type="slidenum">
              <a:t>‹#›</a:t>
            </a:fld>
            <a:endParaRPr lang="en-GB"/>
          </a:p>
        </p:txBody>
      </p:sp>
    </p:spTree>
    <p:extLst>
      <p:ext uri="{BB962C8B-B14F-4D97-AF65-F5344CB8AC3E}">
        <p14:creationId xmlns:p14="http://schemas.microsoft.com/office/powerpoint/2010/main" val="3379151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48C9AF-95D4-4DB8-A850-40FF413563CC}"/>
              </a:ext>
            </a:extLst>
          </p:cNvPr>
          <p:cNvSpPr txBox="1">
            <a:spLocks noGrp="1"/>
          </p:cNvSpPr>
          <p:nvPr>
            <p:ph type="dt" sz="half" idx="7"/>
          </p:nvPr>
        </p:nvSpPr>
        <p:spPr/>
        <p:txBody>
          <a:bodyPr/>
          <a:lstStyle>
            <a:lvl1pPr>
              <a:defRPr/>
            </a:lvl1pPr>
          </a:lstStyle>
          <a:p>
            <a:pPr lvl="0"/>
            <a:fld id="{D3E1D0FD-7AE0-4FD7-A2E1-C1C4FD0B6172}" type="datetime1">
              <a:rPr lang="en-GB"/>
              <a:pPr lvl="0"/>
              <a:t>05/01/2022</a:t>
            </a:fld>
            <a:endParaRPr lang="en-GB"/>
          </a:p>
        </p:txBody>
      </p:sp>
      <p:sp>
        <p:nvSpPr>
          <p:cNvPr id="3" name="Footer Placeholder 2">
            <a:extLst>
              <a:ext uri="{FF2B5EF4-FFF2-40B4-BE49-F238E27FC236}">
                <a16:creationId xmlns:a16="http://schemas.microsoft.com/office/drawing/2014/main" id="{65901B6D-00CB-4E30-BE39-1DF6063F2B74}"/>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9E4B517F-7E7E-47E6-BD96-EC4CC0FDE394}"/>
              </a:ext>
            </a:extLst>
          </p:cNvPr>
          <p:cNvSpPr txBox="1">
            <a:spLocks noGrp="1"/>
          </p:cNvSpPr>
          <p:nvPr>
            <p:ph type="sldNum" sz="quarter" idx="8"/>
          </p:nvPr>
        </p:nvSpPr>
        <p:spPr/>
        <p:txBody>
          <a:bodyPr/>
          <a:lstStyle>
            <a:lvl1pPr>
              <a:defRPr/>
            </a:lvl1pPr>
          </a:lstStyle>
          <a:p>
            <a:pPr lvl="0"/>
            <a:fld id="{267EED62-2586-46A0-9982-F7756D3057C6}" type="slidenum">
              <a:t>‹#›</a:t>
            </a:fld>
            <a:endParaRPr lang="en-GB"/>
          </a:p>
        </p:txBody>
      </p:sp>
    </p:spTree>
    <p:extLst>
      <p:ext uri="{BB962C8B-B14F-4D97-AF65-F5344CB8AC3E}">
        <p14:creationId xmlns:p14="http://schemas.microsoft.com/office/powerpoint/2010/main" val="394197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8446D-A169-4040-A226-7FE0DC9EA82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7C33549-D2D4-44F0-8640-0F6B1F396A4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78FB9C-1A60-4D49-AA84-1F068931C81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2EB37C3-912C-45FC-9693-E7223F2890CF}"/>
              </a:ext>
            </a:extLst>
          </p:cNvPr>
          <p:cNvSpPr txBox="1">
            <a:spLocks noGrp="1"/>
          </p:cNvSpPr>
          <p:nvPr>
            <p:ph type="dt" sz="half" idx="7"/>
          </p:nvPr>
        </p:nvSpPr>
        <p:spPr/>
        <p:txBody>
          <a:bodyPr/>
          <a:lstStyle>
            <a:lvl1pPr>
              <a:defRPr/>
            </a:lvl1pPr>
          </a:lstStyle>
          <a:p>
            <a:pPr lvl="0"/>
            <a:fld id="{4D70F40C-D5A2-4375-9AE7-CB3AAD3A7F45}" type="datetime1">
              <a:rPr lang="en-GB"/>
              <a:pPr lvl="0"/>
              <a:t>05/01/2022</a:t>
            </a:fld>
            <a:endParaRPr lang="en-GB"/>
          </a:p>
        </p:txBody>
      </p:sp>
      <p:sp>
        <p:nvSpPr>
          <p:cNvPr id="6" name="Footer Placeholder 5">
            <a:extLst>
              <a:ext uri="{FF2B5EF4-FFF2-40B4-BE49-F238E27FC236}">
                <a16:creationId xmlns:a16="http://schemas.microsoft.com/office/drawing/2014/main" id="{44279A0C-2F60-46E2-A6B2-9228F0CECA1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CEEBA63-B517-46AE-BF64-039FAB371CCC}"/>
              </a:ext>
            </a:extLst>
          </p:cNvPr>
          <p:cNvSpPr txBox="1">
            <a:spLocks noGrp="1"/>
          </p:cNvSpPr>
          <p:nvPr>
            <p:ph type="sldNum" sz="quarter" idx="8"/>
          </p:nvPr>
        </p:nvSpPr>
        <p:spPr/>
        <p:txBody>
          <a:bodyPr/>
          <a:lstStyle>
            <a:lvl1pPr>
              <a:defRPr/>
            </a:lvl1pPr>
          </a:lstStyle>
          <a:p>
            <a:pPr lvl="0"/>
            <a:fld id="{322FABF0-BB18-47A4-86DA-6EDE4FD9DDD0}" type="slidenum">
              <a:t>‹#›</a:t>
            </a:fld>
            <a:endParaRPr lang="en-GB"/>
          </a:p>
        </p:txBody>
      </p:sp>
    </p:spTree>
    <p:extLst>
      <p:ext uri="{BB962C8B-B14F-4D97-AF65-F5344CB8AC3E}">
        <p14:creationId xmlns:p14="http://schemas.microsoft.com/office/powerpoint/2010/main" val="3512768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6438B-CAB8-426F-8498-AC712ADFD68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1D28837-F154-41D6-9BC6-4A69A991A406}"/>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5454E8A6-7358-4DC7-BB11-C5C91AF2F86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A5E1659-C340-4520-B0EA-FB60118D4450}"/>
              </a:ext>
            </a:extLst>
          </p:cNvPr>
          <p:cNvSpPr txBox="1">
            <a:spLocks noGrp="1"/>
          </p:cNvSpPr>
          <p:nvPr>
            <p:ph type="dt" sz="half" idx="7"/>
          </p:nvPr>
        </p:nvSpPr>
        <p:spPr/>
        <p:txBody>
          <a:bodyPr/>
          <a:lstStyle>
            <a:lvl1pPr>
              <a:defRPr/>
            </a:lvl1pPr>
          </a:lstStyle>
          <a:p>
            <a:pPr lvl="0"/>
            <a:fld id="{B4C5F547-34F5-4F26-98FF-DBBA6D7BF8F4}" type="datetime1">
              <a:rPr lang="en-GB"/>
              <a:pPr lvl="0"/>
              <a:t>05/01/2022</a:t>
            </a:fld>
            <a:endParaRPr lang="en-GB"/>
          </a:p>
        </p:txBody>
      </p:sp>
      <p:sp>
        <p:nvSpPr>
          <p:cNvPr id="6" name="Footer Placeholder 5">
            <a:extLst>
              <a:ext uri="{FF2B5EF4-FFF2-40B4-BE49-F238E27FC236}">
                <a16:creationId xmlns:a16="http://schemas.microsoft.com/office/drawing/2014/main" id="{92587778-1E76-4481-B124-A2A48EFE8F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ED8C9F9-1FE0-4C2F-B890-4900E1951A0B}"/>
              </a:ext>
            </a:extLst>
          </p:cNvPr>
          <p:cNvSpPr txBox="1">
            <a:spLocks noGrp="1"/>
          </p:cNvSpPr>
          <p:nvPr>
            <p:ph type="sldNum" sz="quarter" idx="8"/>
          </p:nvPr>
        </p:nvSpPr>
        <p:spPr/>
        <p:txBody>
          <a:bodyPr/>
          <a:lstStyle>
            <a:lvl1pPr>
              <a:defRPr/>
            </a:lvl1pPr>
          </a:lstStyle>
          <a:p>
            <a:pPr lvl="0"/>
            <a:fld id="{0FE0814C-6D44-45E7-9E9E-522F4F9C7513}" type="slidenum">
              <a:t>‹#›</a:t>
            </a:fld>
            <a:endParaRPr lang="en-GB"/>
          </a:p>
        </p:txBody>
      </p:sp>
    </p:spTree>
    <p:extLst>
      <p:ext uri="{BB962C8B-B14F-4D97-AF65-F5344CB8AC3E}">
        <p14:creationId xmlns:p14="http://schemas.microsoft.com/office/powerpoint/2010/main" val="909220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B9B12-44C3-4752-A476-C328E064C4C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CAB1978-657B-4E98-941F-3B1A35F4FB2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519CD-EA01-4BD2-A51F-550734A58DD2}"/>
              </a:ext>
            </a:extLst>
          </p:cNvPr>
          <p:cNvSpPr txBox="1">
            <a:spLocks noGrp="1"/>
          </p:cNvSpPr>
          <p:nvPr>
            <p:ph type="dt" sz="half" idx="7"/>
          </p:nvPr>
        </p:nvSpPr>
        <p:spPr/>
        <p:txBody>
          <a:bodyPr/>
          <a:lstStyle>
            <a:lvl1pPr>
              <a:defRPr/>
            </a:lvl1pPr>
          </a:lstStyle>
          <a:p>
            <a:pPr lvl="0"/>
            <a:fld id="{62A32660-CCAD-4EBE-9FF8-8697217DA293}" type="datetime1">
              <a:rPr lang="en-GB"/>
              <a:pPr lvl="0"/>
              <a:t>05/01/2022</a:t>
            </a:fld>
            <a:endParaRPr lang="en-GB"/>
          </a:p>
        </p:txBody>
      </p:sp>
      <p:sp>
        <p:nvSpPr>
          <p:cNvPr id="5" name="Footer Placeholder 4">
            <a:extLst>
              <a:ext uri="{FF2B5EF4-FFF2-40B4-BE49-F238E27FC236}">
                <a16:creationId xmlns:a16="http://schemas.microsoft.com/office/drawing/2014/main" id="{9F6DB592-754E-475A-88BE-A63F4659D8F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F129E7D-10F0-40AD-BFB8-03799E274D4A}"/>
              </a:ext>
            </a:extLst>
          </p:cNvPr>
          <p:cNvSpPr txBox="1">
            <a:spLocks noGrp="1"/>
          </p:cNvSpPr>
          <p:nvPr>
            <p:ph type="sldNum" sz="quarter" idx="8"/>
          </p:nvPr>
        </p:nvSpPr>
        <p:spPr/>
        <p:txBody>
          <a:bodyPr/>
          <a:lstStyle>
            <a:lvl1pPr>
              <a:defRPr/>
            </a:lvl1pPr>
          </a:lstStyle>
          <a:p>
            <a:pPr lvl="0"/>
            <a:fld id="{5AD80372-7E68-4E9C-BE59-343C0E184222}" type="slidenum">
              <a:t>‹#›</a:t>
            </a:fld>
            <a:endParaRPr lang="en-GB"/>
          </a:p>
        </p:txBody>
      </p:sp>
    </p:spTree>
    <p:extLst>
      <p:ext uri="{BB962C8B-B14F-4D97-AF65-F5344CB8AC3E}">
        <p14:creationId xmlns:p14="http://schemas.microsoft.com/office/powerpoint/2010/main" val="282761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33E9C0-8B2B-4D94-8546-6D737A65A93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ACCD3D4-FAD3-40E8-A47B-20B74EF9F0D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6EFDA5-8176-478A-B4A8-B8FBC215D8DE}"/>
              </a:ext>
            </a:extLst>
          </p:cNvPr>
          <p:cNvSpPr txBox="1">
            <a:spLocks noGrp="1"/>
          </p:cNvSpPr>
          <p:nvPr>
            <p:ph type="dt" sz="half" idx="7"/>
          </p:nvPr>
        </p:nvSpPr>
        <p:spPr/>
        <p:txBody>
          <a:bodyPr/>
          <a:lstStyle>
            <a:lvl1pPr>
              <a:defRPr/>
            </a:lvl1pPr>
          </a:lstStyle>
          <a:p>
            <a:pPr lvl="0"/>
            <a:fld id="{A9139278-583B-4DF7-AF00-ADBA16FAF673}" type="datetime1">
              <a:rPr lang="en-GB"/>
              <a:pPr lvl="0"/>
              <a:t>05/01/2022</a:t>
            </a:fld>
            <a:endParaRPr lang="en-GB"/>
          </a:p>
        </p:txBody>
      </p:sp>
      <p:sp>
        <p:nvSpPr>
          <p:cNvPr id="5" name="Footer Placeholder 4">
            <a:extLst>
              <a:ext uri="{FF2B5EF4-FFF2-40B4-BE49-F238E27FC236}">
                <a16:creationId xmlns:a16="http://schemas.microsoft.com/office/drawing/2014/main" id="{02AD7E8E-9ECC-47E7-9086-6E8B3C51492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CDE104-E73F-4D67-9DB8-66E35FA99678}"/>
              </a:ext>
            </a:extLst>
          </p:cNvPr>
          <p:cNvSpPr txBox="1">
            <a:spLocks noGrp="1"/>
          </p:cNvSpPr>
          <p:nvPr>
            <p:ph type="sldNum" sz="quarter" idx="8"/>
          </p:nvPr>
        </p:nvSpPr>
        <p:spPr/>
        <p:txBody>
          <a:bodyPr/>
          <a:lstStyle>
            <a:lvl1pPr>
              <a:defRPr/>
            </a:lvl1pPr>
          </a:lstStyle>
          <a:p>
            <a:pPr lvl="0"/>
            <a:fld id="{A0679A5D-69B7-4EEE-B720-3B09FBE9FB08}" type="slidenum">
              <a:t>‹#›</a:t>
            </a:fld>
            <a:endParaRPr lang="en-GB"/>
          </a:p>
        </p:txBody>
      </p:sp>
    </p:spTree>
    <p:extLst>
      <p:ext uri="{BB962C8B-B14F-4D97-AF65-F5344CB8AC3E}">
        <p14:creationId xmlns:p14="http://schemas.microsoft.com/office/powerpoint/2010/main" val="4062785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B8D04F-F46D-48DA-8C9A-0B545589F04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B6B63A7-A0C7-4CE4-BF52-D00C64045A8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954139-4678-4ACA-B0F2-58864C64209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B1E1CA3-F230-4EA8-B15F-4CD6428B9457}" type="datetime1">
              <a:rPr lang="en-GB"/>
              <a:pPr lvl="0"/>
              <a:t>05/01/2022</a:t>
            </a:fld>
            <a:endParaRPr lang="en-GB"/>
          </a:p>
        </p:txBody>
      </p:sp>
      <p:sp>
        <p:nvSpPr>
          <p:cNvPr id="5" name="Footer Placeholder 4">
            <a:extLst>
              <a:ext uri="{FF2B5EF4-FFF2-40B4-BE49-F238E27FC236}">
                <a16:creationId xmlns:a16="http://schemas.microsoft.com/office/drawing/2014/main" id="{9111A039-0669-4CED-9C55-122CEE80025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F8ADA44D-BDB9-4BF5-897A-A8805166642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32A5514-7726-440F-8FA9-07990887FFC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lideplayer.com/slide/6810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F7A14-B546-4DC3-93BB-5A7B15D0635E}"/>
              </a:ext>
            </a:extLst>
          </p:cNvPr>
          <p:cNvSpPr txBox="1">
            <a:spLocks noGrp="1"/>
          </p:cNvSpPr>
          <p:nvPr>
            <p:ph type="ctrTitle"/>
          </p:nvPr>
        </p:nvSpPr>
        <p:spPr/>
        <p:txBody>
          <a:bodyPr>
            <a:normAutofit/>
          </a:bodyPr>
          <a:lstStyle/>
          <a:p>
            <a:pPr lvl="0"/>
            <a:r>
              <a:rPr lang="en-GB" sz="3200" b="1" dirty="0">
                <a:latin typeface="Times New Roman" panose="02020603050405020304" pitchFamily="18" charset="0"/>
                <a:cs typeface="Times New Roman" panose="02020603050405020304" pitchFamily="18" charset="0"/>
              </a:rPr>
              <a:t>DRW T2G2</a:t>
            </a:r>
          </a:p>
        </p:txBody>
      </p:sp>
      <p:sp>
        <p:nvSpPr>
          <p:cNvPr id="3" name="Subtitle 2">
            <a:extLst>
              <a:ext uri="{FF2B5EF4-FFF2-40B4-BE49-F238E27FC236}">
                <a16:creationId xmlns:a16="http://schemas.microsoft.com/office/drawing/2014/main" id="{48488196-32F4-4515-BCAC-073AD3D26B40}"/>
              </a:ext>
            </a:extLst>
          </p:cNvPr>
          <p:cNvSpPr txBox="1">
            <a:spLocks noGrp="1"/>
          </p:cNvSpPr>
          <p:nvPr>
            <p:ph type="subTitle" idx="1"/>
          </p:nvPr>
        </p:nvSpPr>
        <p:spPr/>
        <p:txBody>
          <a:bodyPr>
            <a:noAutofit/>
          </a:bodyPr>
          <a:lstStyle/>
          <a:p>
            <a:r>
              <a:rPr lang="en-US" sz="5400" dirty="0">
                <a:latin typeface="Algerian" panose="04020705040A02060702" pitchFamily="82" charset="0"/>
              </a:rPr>
              <a:t>DEVELOPING RELATIONSHIP AND</a:t>
            </a:r>
          </a:p>
          <a:p>
            <a:r>
              <a:rPr lang="en-US" sz="5400" dirty="0">
                <a:latin typeface="Algerian" panose="04020705040A02060702" pitchFamily="82" charset="0"/>
              </a:rPr>
              <a:t>WORKPLACE </a:t>
            </a:r>
          </a:p>
          <a:p>
            <a:r>
              <a:rPr lang="en-US" sz="5400" dirty="0">
                <a:latin typeface="Algerian" panose="04020705040A02060702" pitchFamily="82" charset="0"/>
              </a:rPr>
              <a:t>ACHIEVEMENT</a:t>
            </a:r>
            <a:endParaRPr lang="en-GB" sz="5400" dirty="0">
              <a:latin typeface="Algerian" panose="04020705040A02060702" pitchFamily="8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F55D6-22B5-4E6F-9487-7CEE61E1341F}"/>
              </a:ext>
            </a:extLst>
          </p:cNvPr>
          <p:cNvSpPr txBox="1">
            <a:spLocks noGrp="1"/>
          </p:cNvSpPr>
          <p:nvPr>
            <p:ph type="title"/>
          </p:nvPr>
        </p:nvSpPr>
        <p:spPr/>
        <p:txBody>
          <a:bodyPr>
            <a:normAutofit/>
          </a:bodyPr>
          <a:lstStyle/>
          <a:p>
            <a:r>
              <a:rPr lang="en-US" sz="2800" dirty="0">
                <a:latin typeface="Times New Roman" panose="02020603050405020304" pitchFamily="18" charset="0"/>
                <a:cs typeface="Times New Roman" panose="02020603050405020304" pitchFamily="18" charset="0"/>
              </a:rPr>
              <a:t>        TRAINING AND DEVELOPMENT NEEDS FOR AN HR OFFICER</a:t>
            </a: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8627C2E-2E09-42C9-9E48-F9EF095F271C}"/>
              </a:ext>
            </a:extLst>
          </p:cNvPr>
          <p:cNvSpPr txBox="1">
            <a:spLocks noGrp="1"/>
          </p:cNvSpPr>
          <p:nvPr>
            <p:ph idx="1"/>
          </p:nvPr>
        </p:nvSpPr>
        <p:spPr/>
        <p:txBody>
          <a:bodyPr/>
          <a:lstStyle/>
          <a:p>
            <a:pPr marL="0" lvl="0" indent="0">
              <a:buNone/>
            </a:pPr>
            <a:r>
              <a:rPr lang="en-US" sz="1800" dirty="0">
                <a:latin typeface="Times New Roman" panose="02020603050405020304" pitchFamily="18" charset="0"/>
                <a:cs typeface="Times New Roman" panose="02020603050405020304" pitchFamily="18" charset="0"/>
              </a:rPr>
              <a:t>Student name</a:t>
            </a:r>
            <a:r>
              <a:rPr lang="en-US" dirty="0">
                <a:latin typeface="Times New Roman" panose="02020603050405020304" pitchFamily="18" charset="0"/>
                <a:cs typeface="Times New Roman" panose="02020603050405020304" pitchFamily="18" charset="0"/>
              </a:rPr>
              <a:t>-                </a:t>
            </a:r>
            <a:r>
              <a:rPr lang="en-US" sz="4000" b="1" dirty="0">
                <a:latin typeface="Times New Roman" panose="02020603050405020304" pitchFamily="18" charset="0"/>
                <a:cs typeface="Times New Roman" panose="02020603050405020304" pitchFamily="18" charset="0"/>
              </a:rPr>
              <a:t>Emmanuel Ehikhamen</a:t>
            </a:r>
          </a:p>
          <a:p>
            <a:pPr marL="0" lvl="0" indent="0">
              <a:buNone/>
            </a:pPr>
            <a:r>
              <a:rPr lang="en-US" sz="1800" dirty="0">
                <a:latin typeface="Times New Roman" panose="02020603050405020304" pitchFamily="18" charset="0"/>
                <a:cs typeface="Times New Roman" panose="02020603050405020304" pitchFamily="18" charset="0"/>
              </a:rPr>
              <a:t>Student No</a:t>
            </a:r>
            <a:r>
              <a:rPr lang="en-US" dirty="0">
                <a:latin typeface="Times New Roman" panose="02020603050405020304" pitchFamily="18" charset="0"/>
                <a:cs typeface="Times New Roman" panose="02020603050405020304" pitchFamily="18" charset="0"/>
              </a:rPr>
              <a:t>-                                      </a:t>
            </a:r>
            <a:r>
              <a:rPr lang="en-US" sz="4000" b="1" dirty="0">
                <a:latin typeface="Times New Roman" panose="02020603050405020304" pitchFamily="18" charset="0"/>
                <a:cs typeface="Times New Roman" panose="02020603050405020304" pitchFamily="18" charset="0"/>
              </a:rPr>
              <a:t>1904193</a:t>
            </a:r>
          </a:p>
          <a:p>
            <a:pPr marL="0" lvl="0" indent="0">
              <a:buNone/>
            </a:pPr>
            <a:r>
              <a:rPr lang="en-US" sz="1800" dirty="0">
                <a:latin typeface="Times New Roman" panose="02020603050405020304" pitchFamily="18" charset="0"/>
                <a:cs typeface="Times New Roman" panose="02020603050405020304" pitchFamily="18" charset="0"/>
              </a:rPr>
              <a:t>Module Name</a:t>
            </a: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Developing Relationships and Workplace </a:t>
            </a:r>
          </a:p>
          <a:p>
            <a:pPr marL="0" lvl="0" indent="0">
              <a:buNone/>
            </a:pP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Achievement (BMSW5102)</a:t>
            </a:r>
          </a:p>
          <a:p>
            <a:pPr marL="0" lvl="0" indent="0">
              <a:buNone/>
            </a:pPr>
            <a:r>
              <a:rPr lang="en-US" sz="1800" dirty="0">
                <a:latin typeface="Times New Roman" panose="02020603050405020304" pitchFamily="18" charset="0"/>
                <a:cs typeface="Times New Roman" panose="02020603050405020304" pitchFamily="18" charset="0"/>
              </a:rPr>
              <a:t>Module Tutor</a:t>
            </a:r>
            <a:r>
              <a:rPr lang="en-US" dirty="0">
                <a:latin typeface="Times New Roman" panose="02020603050405020304" pitchFamily="18" charset="0"/>
                <a:cs typeface="Times New Roman" panose="02020603050405020304" pitchFamily="18" charset="0"/>
              </a:rPr>
              <a:t>-                             </a:t>
            </a:r>
            <a:r>
              <a:rPr lang="en-US" sz="4000" b="1" dirty="0">
                <a:latin typeface="Times New Roman" panose="02020603050405020304" pitchFamily="18" charset="0"/>
                <a:cs typeface="Times New Roman" panose="02020603050405020304" pitchFamily="18" charset="0"/>
              </a:rPr>
              <a:t>Gregory Cowan</a:t>
            </a:r>
          </a:p>
          <a:p>
            <a:pPr marL="0" lvl="0" indent="0">
              <a:buNone/>
            </a:pPr>
            <a:endParaRPr lang="en-GB" dirty="0"/>
          </a:p>
          <a:p>
            <a:pPr marL="0" lv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6C15D-3CB0-426C-9E4E-10A9235F2EBC}"/>
              </a:ext>
            </a:extLst>
          </p:cNvPr>
          <p:cNvSpPr txBox="1">
            <a:spLocks noGrp="1"/>
          </p:cNvSpPr>
          <p:nvPr>
            <p:ph type="title"/>
          </p:nvPr>
        </p:nvSpPr>
        <p:spPr/>
        <p:txBody>
          <a:bodyPr/>
          <a:lstStyle/>
          <a:p>
            <a:pPr lvl="0"/>
            <a:r>
              <a:rPr lang="en-GB" dirty="0">
                <a:latin typeface="Times New Roman" panose="02020603050405020304" pitchFamily="18" charset="0"/>
                <a:cs typeface="Times New Roman" panose="02020603050405020304" pitchFamily="18" charset="0"/>
              </a:rPr>
              <a:t>OXFORD-ASTRA ZENECA PLC</a:t>
            </a:r>
          </a:p>
        </p:txBody>
      </p:sp>
      <p:sp>
        <p:nvSpPr>
          <p:cNvPr id="3" name="Content Placeholder 2">
            <a:extLst>
              <a:ext uri="{FF2B5EF4-FFF2-40B4-BE49-F238E27FC236}">
                <a16:creationId xmlns:a16="http://schemas.microsoft.com/office/drawing/2014/main" id="{33D727A2-2537-4D66-A202-13BED5CCB518}"/>
              </a:ext>
            </a:extLst>
          </p:cNvPr>
          <p:cNvSpPr txBox="1">
            <a:spLocks noGrp="1"/>
          </p:cNvSpPr>
          <p:nvPr>
            <p:ph idx="1"/>
          </p:nvPr>
        </p:nvSpPr>
        <p:spPr/>
        <p:txBody>
          <a:bodyPr/>
          <a:lstStyle/>
          <a:p>
            <a:pPr lvl="0"/>
            <a:r>
              <a:rPr lang="en-US" dirty="0">
                <a:latin typeface="Times New Roman" panose="02020603050405020304" pitchFamily="18" charset="0"/>
                <a:cs typeface="Times New Roman" panose="02020603050405020304" pitchFamily="18" charset="0"/>
              </a:rPr>
              <a:t>Astra Zeneca Plc is a British-Swedish global drug and biotechnology organization that spotlights on the revelation, advancement and </a:t>
            </a:r>
            <a:r>
              <a:rPr lang="en-US" dirty="0" err="1">
                <a:latin typeface="Times New Roman" panose="02020603050405020304" pitchFamily="18" charset="0"/>
                <a:cs typeface="Times New Roman" panose="02020603050405020304" pitchFamily="18" charset="0"/>
              </a:rPr>
              <a:t>commercialisation</a:t>
            </a:r>
            <a:r>
              <a:rPr lang="en-US" dirty="0">
                <a:latin typeface="Times New Roman" panose="02020603050405020304" pitchFamily="18" charset="0"/>
                <a:cs typeface="Times New Roman" panose="02020603050405020304" pitchFamily="18" charset="0"/>
              </a:rPr>
              <a:t> of professionally prescribed medication. </a:t>
            </a:r>
          </a:p>
          <a:p>
            <a:pPr lvl="0"/>
            <a:r>
              <a:rPr lang="en-US" dirty="0">
                <a:latin typeface="Times New Roman" panose="02020603050405020304" pitchFamily="18" charset="0"/>
                <a:cs typeface="Times New Roman" panose="02020603050405020304" pitchFamily="18" charset="0"/>
              </a:rPr>
              <a:t>Set up in 1999 through the merger of the Swedish </a:t>
            </a:r>
            <a:r>
              <a:rPr lang="en-US" dirty="0" err="1">
                <a:latin typeface="Times New Roman" panose="02020603050405020304" pitchFamily="18" charset="0"/>
                <a:cs typeface="Times New Roman" panose="02020603050405020304" pitchFamily="18" charset="0"/>
              </a:rPr>
              <a:t>AstraAB</a:t>
            </a:r>
            <a:r>
              <a:rPr lang="en-US" dirty="0">
                <a:latin typeface="Times New Roman" panose="02020603050405020304" pitchFamily="18" charset="0"/>
                <a:cs typeface="Times New Roman" panose="02020603050405020304" pitchFamily="18" charset="0"/>
              </a:rPr>
              <a:t> and the British Zeneca Group.</a:t>
            </a:r>
          </a:p>
          <a:p>
            <a:pPr lvl="0"/>
            <a:r>
              <a:rPr lang="en-US" dirty="0">
                <a:latin typeface="Times New Roman" panose="02020603050405020304" pitchFamily="18" charset="0"/>
                <a:cs typeface="Times New Roman" panose="02020603050405020304" pitchFamily="18" charset="0"/>
              </a:rPr>
              <a:t> It is presently involved in the development of the Oxford-Astra Zeneca COVID-19.</a:t>
            </a:r>
          </a:p>
          <a:p>
            <a:pPr lvl="0"/>
            <a:r>
              <a:rPr lang="en-US" dirty="0">
                <a:latin typeface="Times New Roman" panose="02020603050405020304" pitchFamily="18" charset="0"/>
                <a:cs typeface="Times New Roman" panose="02020603050405020304" pitchFamily="18" charset="0"/>
              </a:rPr>
              <a:t>The Company has its base camp in Cambridge, England.</a:t>
            </a:r>
          </a:p>
          <a:p>
            <a:pPr lvl="0"/>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AAC7B-BAE9-4DC6-A59A-DF34101FEA25}"/>
              </a:ext>
            </a:extLst>
          </p:cNvPr>
          <p:cNvSpPr txBox="1">
            <a:spLocks noGrp="1"/>
          </p:cNvSpPr>
          <p:nvPr>
            <p:ph type="title"/>
          </p:nvPr>
        </p:nvSpPr>
        <p:spPr/>
        <p:txBody>
          <a:bodyPr/>
          <a:lstStyle/>
          <a:p>
            <a:pPr lvl="0"/>
            <a:r>
              <a:rPr lang="en-GB" dirty="0">
                <a:latin typeface="Times New Roman" panose="02020603050405020304" pitchFamily="18" charset="0"/>
                <a:cs typeface="Times New Roman" panose="02020603050405020304" pitchFamily="18" charset="0"/>
              </a:rPr>
              <a:t>Human   Resources :</a:t>
            </a:r>
          </a:p>
        </p:txBody>
      </p:sp>
      <p:sp>
        <p:nvSpPr>
          <p:cNvPr id="3" name="Content Placeholder 2">
            <a:extLst>
              <a:ext uri="{FF2B5EF4-FFF2-40B4-BE49-F238E27FC236}">
                <a16:creationId xmlns:a16="http://schemas.microsoft.com/office/drawing/2014/main" id="{2EF8A87B-DCA9-423C-91BB-038869978EC1}"/>
              </a:ext>
            </a:extLst>
          </p:cNvPr>
          <p:cNvSpPr txBox="1">
            <a:spLocks noGrp="1"/>
          </p:cNvSpPr>
          <p:nvPr>
            <p:ph idx="1"/>
          </p:nvPr>
        </p:nvSpPr>
        <p:spPr/>
        <p:txBody>
          <a:bodyPr>
            <a:normAutofit/>
          </a:bodyPr>
          <a:lstStyle/>
          <a:p>
            <a:pPr lvl="0"/>
            <a:r>
              <a:rPr lang="en-US" dirty="0">
                <a:latin typeface="Times New Roman" panose="02020603050405020304" pitchFamily="18" charset="0"/>
                <a:cs typeface="Times New Roman" panose="02020603050405020304" pitchFamily="18" charset="0"/>
              </a:rPr>
              <a:t>Human Resources are the trained personnel who make up the workforce of an industry or economy. </a:t>
            </a:r>
          </a:p>
          <a:p>
            <a:pPr lvl="0"/>
            <a:r>
              <a:rPr lang="en-US" dirty="0">
                <a:latin typeface="Times New Roman" panose="02020603050405020304" pitchFamily="18" charset="0"/>
                <a:cs typeface="Times New Roman" panose="02020603050405020304" pitchFamily="18" charset="0"/>
              </a:rPr>
              <a:t>Human resource management (HRM), according to  Armstrong (2020), is concerning how individuals are utilized, oversaw and created in associations.</a:t>
            </a:r>
          </a:p>
          <a:p>
            <a:pPr lvl="0"/>
            <a:r>
              <a:rPr lang="en-US" dirty="0">
                <a:latin typeface="Times New Roman" panose="02020603050405020304" pitchFamily="18" charset="0"/>
                <a:cs typeface="Times New Roman" panose="02020603050405020304" pitchFamily="18" charset="0"/>
              </a:rPr>
              <a:t>However, there has been a move to replace  the term, “human resources “ with “people resources” Armstrong (2020), because </a:t>
            </a:r>
            <a:r>
              <a:rPr lang="en-US" dirty="0" err="1">
                <a:latin typeface="Times New Roman" panose="02020603050405020304" pitchFamily="18" charset="0"/>
                <a:cs typeface="Times New Roman" panose="02020603050405020304" pitchFamily="18" charset="0"/>
              </a:rPr>
              <a:t>Osterby</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Coster</a:t>
            </a:r>
            <a:r>
              <a:rPr lang="en-US" dirty="0">
                <a:latin typeface="Times New Roman" panose="02020603050405020304" pitchFamily="18" charset="0"/>
                <a:cs typeface="Times New Roman" panose="02020603050405020304" pitchFamily="18" charset="0"/>
              </a:rPr>
              <a:t> (1992), for instance. </a:t>
            </a:r>
          </a:p>
          <a:p>
            <a:pPr lvl="0"/>
            <a:r>
              <a:rPr lang="en-US" dirty="0"/>
              <a:t>accept that it lessens individuals to similar class of significant worth as materials, cash and innovation.</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CF159-1FC1-4277-A467-8CB557C695E0}"/>
              </a:ext>
            </a:extLst>
          </p:cNvPr>
          <p:cNvSpPr txBox="1">
            <a:spLocks noGrp="1"/>
          </p:cNvSpPr>
          <p:nvPr>
            <p:ph type="title"/>
          </p:nvPr>
        </p:nvSpPr>
        <p:spPr>
          <a:xfrm>
            <a:off x="838203" y="316491"/>
            <a:ext cx="10515600" cy="1325559"/>
          </a:xfrm>
        </p:spPr>
        <p:txBody>
          <a:bodyPr/>
          <a:lstStyle/>
          <a:p>
            <a:pPr lvl="0"/>
            <a:r>
              <a:rPr lang="en-GB" dirty="0">
                <a:latin typeface="Times New Roman" panose="02020603050405020304" pitchFamily="18" charset="0"/>
                <a:cs typeface="Times New Roman" panose="02020603050405020304" pitchFamily="18" charset="0"/>
              </a:rPr>
              <a:t>Roles of HR officer: </a:t>
            </a:r>
          </a:p>
        </p:txBody>
      </p:sp>
      <p:sp>
        <p:nvSpPr>
          <p:cNvPr id="3" name="Content Placeholder 2">
            <a:extLst>
              <a:ext uri="{FF2B5EF4-FFF2-40B4-BE49-F238E27FC236}">
                <a16:creationId xmlns:a16="http://schemas.microsoft.com/office/drawing/2014/main" id="{2215E25D-E0C4-416C-BABF-4EEB138903D6}"/>
              </a:ext>
            </a:extLst>
          </p:cNvPr>
          <p:cNvSpPr txBox="1">
            <a:spLocks noGrp="1"/>
          </p:cNvSpPr>
          <p:nvPr>
            <p:ph idx="1"/>
          </p:nvPr>
        </p:nvSpPr>
        <p:spPr/>
        <p:txBody>
          <a:bodyPr/>
          <a:lstStyle/>
          <a:p>
            <a:pPr marL="0" lvl="0" indent="0">
              <a:lnSpc>
                <a:spcPct val="70000"/>
              </a:lnSpc>
              <a:buNone/>
            </a:pPr>
            <a:r>
              <a:rPr lang="en-US" sz="2000" dirty="0">
                <a:latin typeface="Times New Roman" panose="02020603050405020304" pitchFamily="18" charset="0"/>
                <a:cs typeface="Times New Roman" panose="02020603050405020304" pitchFamily="18" charset="0"/>
              </a:rPr>
              <a:t>Armstrong (2020)  explained that the duties of HR Personnel cut across strategic or </a:t>
            </a:r>
          </a:p>
          <a:p>
            <a:pPr marL="0" lvl="0" indent="0">
              <a:lnSpc>
                <a:spcPct val="70000"/>
              </a:lnSpc>
              <a:buNone/>
            </a:pPr>
            <a:r>
              <a:rPr lang="en-US" sz="2000" dirty="0">
                <a:latin typeface="Times New Roman" panose="02020603050405020304" pitchFamily="18" charset="0"/>
                <a:cs typeface="Times New Roman" panose="02020603050405020304" pitchFamily="18" charset="0"/>
              </a:rPr>
              <a:t> transformational as well as transactional roles of providing the Human resource services the </a:t>
            </a:r>
          </a:p>
          <a:p>
            <a:pPr marL="0" lvl="0" indent="0">
              <a:lnSpc>
                <a:spcPct val="70000"/>
              </a:lnSpc>
              <a:buNone/>
            </a:pPr>
            <a:r>
              <a:rPr lang="en-US" sz="2000" dirty="0">
                <a:latin typeface="Times New Roman" panose="02020603050405020304" pitchFamily="18" charset="0"/>
                <a:cs typeface="Times New Roman" panose="02020603050405020304" pitchFamily="18" charset="0"/>
              </a:rPr>
              <a:t> organization requires.  Among other functions, they include to:</a:t>
            </a:r>
          </a:p>
          <a:p>
            <a:pPr marL="0" lvl="0" indent="0">
              <a:lnSpc>
                <a:spcPct val="70000"/>
              </a:lnSpc>
              <a:buNone/>
            </a:pPr>
            <a:endParaRPr lang="en-US" sz="2000" dirty="0">
              <a:latin typeface="Times New Roman" panose="02020603050405020304" pitchFamily="18" charset="0"/>
              <a:cs typeface="Times New Roman" panose="02020603050405020304" pitchFamily="18" charset="0"/>
            </a:endParaRPr>
          </a:p>
          <a:p>
            <a:pPr lvl="0">
              <a:lnSpc>
                <a:spcPct val="70000"/>
              </a:lnSpc>
            </a:pPr>
            <a:r>
              <a:rPr lang="en-US" sz="2000" dirty="0">
                <a:latin typeface="Times New Roman" panose="02020603050405020304" pitchFamily="18" charset="0"/>
                <a:cs typeface="Times New Roman" panose="02020603050405020304" pitchFamily="18" charset="0"/>
              </a:rPr>
              <a:t>Improve organizational effectiveness . (CIPD, 2010)</a:t>
            </a:r>
          </a:p>
          <a:p>
            <a:pPr lvl="0">
              <a:lnSpc>
                <a:spcPct val="70000"/>
              </a:lnSpc>
            </a:pPr>
            <a:r>
              <a:rPr lang="en-US" sz="2000" dirty="0">
                <a:latin typeface="Times New Roman" panose="02020603050405020304" pitchFamily="18" charset="0"/>
                <a:cs typeface="Times New Roman" panose="02020603050405020304" pitchFamily="18" charset="0"/>
              </a:rPr>
              <a:t>Assist the association with accomplishing its objectives by utilizing the assets accessible.</a:t>
            </a:r>
          </a:p>
          <a:p>
            <a:pPr lvl="0">
              <a:lnSpc>
                <a:spcPct val="70000"/>
              </a:lnSpc>
            </a:pPr>
            <a:r>
              <a:rPr lang="en-US" sz="2000" dirty="0" err="1">
                <a:latin typeface="Times New Roman" panose="02020603050405020304" pitchFamily="18" charset="0"/>
                <a:cs typeface="Times New Roman" panose="02020603050405020304" pitchFamily="18" charset="0"/>
              </a:rPr>
              <a:t>Pffer</a:t>
            </a:r>
            <a:r>
              <a:rPr lang="en-US" sz="2000" dirty="0">
                <a:latin typeface="Times New Roman" panose="02020603050405020304" pitchFamily="18" charset="0"/>
                <a:cs typeface="Times New Roman" panose="02020603050405020304" pitchFamily="18" charset="0"/>
              </a:rPr>
              <a:t> compelling and proficient types of assistance in such fields as enrollment, talent management,</a:t>
            </a:r>
          </a:p>
          <a:p>
            <a:pPr lvl="0">
              <a:lnSpc>
                <a:spcPct val="70000"/>
              </a:lnSpc>
            </a:pPr>
            <a:r>
              <a:rPr lang="en-US" sz="2000" dirty="0">
                <a:latin typeface="Times New Roman" panose="02020603050405020304" pitchFamily="18" charset="0"/>
                <a:cs typeface="Times New Roman" panose="02020603050405020304" pitchFamily="18" charset="0"/>
              </a:rPr>
              <a:t> employment relations and  employee engagement.</a:t>
            </a:r>
          </a:p>
          <a:p>
            <a:pPr lvl="0">
              <a:lnSpc>
                <a:spcPct val="70000"/>
              </a:lnSpc>
            </a:pPr>
            <a:r>
              <a:rPr lang="en-US" sz="2000" dirty="0">
                <a:latin typeface="Times New Roman" panose="02020603050405020304" pitchFamily="18" charset="0"/>
                <a:cs typeface="Times New Roman" panose="02020603050405020304" pitchFamily="18" charset="0"/>
              </a:rPr>
              <a:t>Contribute to the formulation and implementation of corporate strategy (Lawler and </a:t>
            </a:r>
            <a:r>
              <a:rPr lang="en-US" sz="2000" dirty="0" err="1">
                <a:latin typeface="Times New Roman" panose="02020603050405020304" pitchFamily="18" charset="0"/>
                <a:cs typeface="Times New Roman" panose="02020603050405020304" pitchFamily="18" charset="0"/>
              </a:rPr>
              <a:t>Mohrman</a:t>
            </a:r>
            <a:r>
              <a:rPr lang="en-US" sz="2000" dirty="0">
                <a:latin typeface="Times New Roman" panose="02020603050405020304" pitchFamily="18" charset="0"/>
                <a:cs typeface="Times New Roman" panose="02020603050405020304" pitchFamily="18" charset="0"/>
              </a:rPr>
              <a:t> , </a:t>
            </a:r>
          </a:p>
          <a:p>
            <a:pPr lvl="0">
              <a:lnSpc>
                <a:spcPct val="70000"/>
              </a:lnSpc>
            </a:pPr>
            <a:r>
              <a:rPr lang="en-US" sz="2000" dirty="0">
                <a:latin typeface="Times New Roman" panose="02020603050405020304" pitchFamily="18" charset="0"/>
                <a:cs typeface="Times New Roman" panose="02020603050405020304" pitchFamily="18" charset="0"/>
              </a:rPr>
              <a:t>2003)</a:t>
            </a:r>
          </a:p>
          <a:p>
            <a:pPr lvl="0">
              <a:lnSpc>
                <a:spcPct val="70000"/>
              </a:lnSpc>
            </a:pPr>
            <a:r>
              <a:rPr lang="en-US" sz="2000" dirty="0">
                <a:latin typeface="Times New Roman" panose="02020603050405020304" pitchFamily="18" charset="0"/>
                <a:cs typeface="Times New Roman" panose="02020603050405020304" pitchFamily="18" charset="0"/>
              </a:rPr>
              <a:t>Provide expertise, advise and insight</a:t>
            </a:r>
            <a:r>
              <a:rPr lang="en-GB" sz="2000" dirty="0">
                <a:latin typeface="Times New Roman" panose="02020603050405020304" pitchFamily="18" charset="0"/>
                <a:cs typeface="Times New Roman" panose="02020603050405020304" pitchFamily="18" charset="0"/>
              </a:rPr>
              <a:t>, Armstrong (2020) and becoming an agent of continuing </a:t>
            </a:r>
          </a:p>
          <a:p>
            <a:pPr marL="0" lvl="0" indent="0">
              <a:lnSpc>
                <a:spcPct val="70000"/>
              </a:lnSpc>
              <a:buNone/>
            </a:pPr>
            <a:r>
              <a:rPr lang="en-GB" sz="2000" dirty="0">
                <a:latin typeface="Times New Roman" panose="02020603050405020304" pitchFamily="18" charset="0"/>
                <a:cs typeface="Times New Roman" panose="02020603050405020304" pitchFamily="18" charset="0"/>
              </a:rPr>
              <a:t>     transformation’ (Ulrich, 1998)</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23837-D583-490E-903B-5734AA065907}"/>
              </a:ext>
            </a:extLst>
          </p:cNvPr>
          <p:cNvSpPr txBox="1">
            <a:spLocks noGrp="1"/>
          </p:cNvSpPr>
          <p:nvPr>
            <p:ph type="title"/>
          </p:nvPr>
        </p:nvSpPr>
        <p:spPr/>
        <p:txBody>
          <a:bodyPr/>
          <a:lstStyle/>
          <a:p>
            <a:pPr lvl="0"/>
            <a:r>
              <a:rPr lang="en-US" dirty="0">
                <a:latin typeface="Times New Roman" panose="02020603050405020304" pitchFamily="18" charset="0"/>
                <a:cs typeface="Times New Roman" panose="02020603050405020304" pitchFamily="18" charset="0"/>
              </a:rPr>
              <a:t>Knowledge, Skills and Behavior of HR professiona</a:t>
            </a:r>
            <a:r>
              <a:rPr lang="en-US" dirty="0"/>
              <a:t>ls:</a:t>
            </a:r>
            <a:endParaRPr lang="en-GB" dirty="0"/>
          </a:p>
        </p:txBody>
      </p:sp>
      <p:sp>
        <p:nvSpPr>
          <p:cNvPr id="3" name="Content Placeholder 2">
            <a:extLst>
              <a:ext uri="{FF2B5EF4-FFF2-40B4-BE49-F238E27FC236}">
                <a16:creationId xmlns:a16="http://schemas.microsoft.com/office/drawing/2014/main" id="{BDDDE0C8-2380-4785-BF94-F058DB935513}"/>
              </a:ext>
            </a:extLst>
          </p:cNvPr>
          <p:cNvSpPr txBox="1">
            <a:spLocks noGrp="1"/>
          </p:cNvSpPr>
          <p:nvPr>
            <p:ph idx="1"/>
          </p:nvPr>
        </p:nvSpPr>
        <p:spPr/>
        <p:txBody>
          <a:bodyPr/>
          <a:lstStyle/>
          <a:p>
            <a:pPr lvl="0">
              <a:lnSpc>
                <a:spcPct val="80000"/>
              </a:lnSpc>
            </a:pPr>
            <a:r>
              <a:rPr lang="en-US" dirty="0">
                <a:latin typeface="Times New Roman" panose="02020603050405020304" pitchFamily="18" charset="0"/>
                <a:cs typeface="Times New Roman" panose="02020603050405020304" pitchFamily="18" charset="0"/>
              </a:rPr>
              <a:t>Human Resource professionals like me are required to acquire good knowledge in organization and management. And what are my skills? </a:t>
            </a:r>
          </a:p>
          <a:p>
            <a:pPr lvl="0">
              <a:lnSpc>
                <a:spcPct val="80000"/>
              </a:lnSpc>
            </a:pPr>
            <a:r>
              <a:rPr lang="en-US" dirty="0">
                <a:latin typeface="Times New Roman" panose="02020603050405020304" pitchFamily="18" charset="0"/>
                <a:cs typeface="Times New Roman" panose="02020603050405020304" pitchFamily="18" charset="0"/>
              </a:rPr>
              <a:t>I have Critical reasoning abilities, Decision-making abilities, Time-management abilities, relational abilities, Knowledge and IT skills and Problem-solving skills.</a:t>
            </a:r>
          </a:p>
          <a:p>
            <a:pPr lvl="0">
              <a:lnSpc>
                <a:spcPct val="80000"/>
              </a:lnSpc>
            </a:pPr>
            <a:r>
              <a:rPr lang="en-US" dirty="0">
                <a:latin typeface="Times New Roman" panose="02020603050405020304" pitchFamily="18" charset="0"/>
                <a:cs typeface="Times New Roman" panose="02020603050405020304" pitchFamily="18" charset="0"/>
              </a:rPr>
              <a:t>HR professionals are leaders to whom employees look up to in terms of how things should be done in and around the organization. So, we need Transparency and trustworthiness Competencies, integrity, leadership, initiative, dependable, analytical skills</a:t>
            </a:r>
          </a:p>
          <a:p>
            <a:pPr lvl="0">
              <a:lnSpc>
                <a:spcPct val="80000"/>
              </a:lnSpc>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9AA68-BC2A-42E0-92EC-DB62222F0709}"/>
              </a:ext>
            </a:extLst>
          </p:cNvPr>
          <p:cNvSpPr txBox="1">
            <a:spLocks noGrp="1"/>
          </p:cNvSpPr>
          <p:nvPr>
            <p:ph type="title"/>
          </p:nvPr>
        </p:nvSpPr>
        <p:spPr/>
        <p:txBody>
          <a:bodyPr/>
          <a:lstStyle/>
          <a:p>
            <a:pPr lvl="0"/>
            <a:r>
              <a:rPr lang="en-US" dirty="0">
                <a:latin typeface="Times New Roman" panose="02020603050405020304" pitchFamily="18" charset="0"/>
                <a:cs typeface="Times New Roman" panose="02020603050405020304" pitchFamily="18" charset="0"/>
              </a:rPr>
              <a:t>Training and development needs of a Human Resource Officer:</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FCBEF2-563C-4BBC-A51B-FB2984451400}"/>
              </a:ext>
            </a:extLst>
          </p:cNvPr>
          <p:cNvSpPr txBox="1">
            <a:spLocks noGrp="1"/>
          </p:cNvSpPr>
          <p:nvPr>
            <p:ph idx="1"/>
          </p:nvPr>
        </p:nvSpPr>
        <p:spPr>
          <a:xfrm>
            <a:off x="838203" y="1949802"/>
            <a:ext cx="10515600" cy="4351336"/>
          </a:xfrm>
        </p:spPr>
        <p:txBody>
          <a:bodyPr>
            <a:noAutofit/>
          </a:bodyPr>
          <a:lstStyle/>
          <a:p>
            <a:pPr lvl="0"/>
            <a:r>
              <a:rPr lang="en-US" sz="2400" dirty="0">
                <a:latin typeface="Times New Roman" panose="02020603050405020304" pitchFamily="18" charset="0"/>
                <a:cs typeface="Times New Roman" panose="02020603050405020304" pitchFamily="18" charset="0"/>
              </a:rPr>
              <a:t>According to Armstrong (2020), all learning activities need to be based on an understanding of what should be done and why it should be done and ability.</a:t>
            </a:r>
          </a:p>
          <a:p>
            <a:pPr marL="0" lvl="0" indent="0">
              <a:buNone/>
            </a:pPr>
            <a:r>
              <a:rPr lang="en-US" sz="2400" dirty="0">
                <a:latin typeface="Times New Roman" panose="02020603050405020304" pitchFamily="18" charset="0"/>
                <a:cs typeface="Times New Roman" panose="02020603050405020304" pitchFamily="18" charset="0"/>
              </a:rPr>
              <a:t>Furthermore, as a result of the increased pace of change, greater competition in the pressure to do more with less, David (2015) argues that to fulfil their job role effectively, each employee is properly developed. </a:t>
            </a:r>
          </a:p>
          <a:p>
            <a:pPr marL="0" lvl="0" indent="0">
              <a:buNone/>
            </a:pPr>
            <a:r>
              <a:rPr lang="en-US" sz="2400" dirty="0">
                <a:latin typeface="Times New Roman" panose="02020603050405020304" pitchFamily="18" charset="0"/>
                <a:cs typeface="Times New Roman" panose="02020603050405020304" pitchFamily="18" charset="0"/>
              </a:rPr>
              <a:t>Identifying training and development needs means collected information on: </a:t>
            </a:r>
          </a:p>
          <a:p>
            <a:pPr lvl="0"/>
            <a:r>
              <a:rPr lang="en-US" sz="2400" dirty="0">
                <a:latin typeface="Times New Roman" panose="02020603050405020304" pitchFamily="18" charset="0"/>
                <a:cs typeface="Times New Roman" panose="02020603050405020304" pitchFamily="18" charset="0"/>
              </a:rPr>
              <a:t>Gap analysis </a:t>
            </a:r>
          </a:p>
          <a:p>
            <a:pPr lvl="0"/>
            <a:r>
              <a:rPr lang="en-US" sz="2400" dirty="0">
                <a:latin typeface="Times New Roman" panose="02020603050405020304" pitchFamily="18" charset="0"/>
                <a:cs typeface="Times New Roman" panose="02020603050405020304" pitchFamily="18" charset="0"/>
              </a:rPr>
              <a:t> Role analysis </a:t>
            </a:r>
          </a:p>
          <a:p>
            <a:pPr lvl="0"/>
            <a:r>
              <a:rPr lang="en-US" sz="2400" dirty="0">
                <a:latin typeface="Times New Roman" panose="02020603050405020304" pitchFamily="18" charset="0"/>
                <a:cs typeface="Times New Roman" panose="02020603050405020304" pitchFamily="18" charset="0"/>
              </a:rPr>
              <a:t>Skills analysis</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837C8-A84F-48BF-88C1-689BFD6875F9}"/>
              </a:ext>
            </a:extLst>
          </p:cNvPr>
          <p:cNvSpPr txBox="1">
            <a:spLocks noGrp="1"/>
          </p:cNvSpPr>
          <p:nvPr>
            <p:ph type="title"/>
          </p:nvPr>
        </p:nvSpPr>
        <p:spPr/>
        <p:txBody>
          <a:bodyPr/>
          <a:lstStyle/>
          <a:p>
            <a:pPr lvl="0"/>
            <a:r>
              <a:rPr lang="en-GB" dirty="0">
                <a:latin typeface="Times New Roman" panose="02020603050405020304" pitchFamily="18" charset="0"/>
                <a:cs typeface="Times New Roman" panose="02020603050405020304" pitchFamily="18" charset="0"/>
              </a:rPr>
              <a:t>Skill Audit</a:t>
            </a:r>
            <a:r>
              <a:rPr lang="en-GB" dirty="0"/>
              <a:t>: </a:t>
            </a:r>
          </a:p>
        </p:txBody>
      </p:sp>
      <p:sp>
        <p:nvSpPr>
          <p:cNvPr id="3" name="Content Placeholder 2">
            <a:extLst>
              <a:ext uri="{FF2B5EF4-FFF2-40B4-BE49-F238E27FC236}">
                <a16:creationId xmlns:a16="http://schemas.microsoft.com/office/drawing/2014/main" id="{4CE651D3-AA4D-42FE-9E3B-87549EC9F280}"/>
              </a:ext>
            </a:extLst>
          </p:cNvPr>
          <p:cNvSpPr txBox="1">
            <a:spLocks noGrp="1"/>
          </p:cNvSpPr>
          <p:nvPr>
            <p:ph idx="1"/>
          </p:nvPr>
        </p:nvSpPr>
        <p:spPr/>
        <p:txBody>
          <a:bodyPr/>
          <a:lstStyle/>
          <a:p>
            <a:pPr lvl="0"/>
            <a:r>
              <a:rPr lang="en-US" dirty="0">
                <a:latin typeface="Times New Roman" panose="02020603050405020304" pitchFamily="18" charset="0"/>
                <a:cs typeface="Times New Roman" panose="02020603050405020304" pitchFamily="18" charset="0"/>
              </a:rPr>
              <a:t>While skills analysis is to decides the abilities needed to accomplish an OK norm of execution Skills Audit is an expertise review  that spreads out every one of the abilities I have right now  and shows how best in class those abilities are. </a:t>
            </a:r>
          </a:p>
          <a:p>
            <a:pPr lvl="0"/>
            <a:r>
              <a:rPr lang="en-US" dirty="0">
                <a:latin typeface="Times New Roman" panose="02020603050405020304" pitchFamily="18" charset="0"/>
                <a:cs typeface="Times New Roman" panose="02020603050405020304" pitchFamily="18" charset="0"/>
              </a:rPr>
              <a:t>It  also shows where the gaps are and how I can gain the abilities I want.</a:t>
            </a:r>
          </a:p>
          <a:p>
            <a:pPr marL="0" lvl="0" indent="0">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447A2-072B-4AC9-98F0-0CF2DA9D5E06}"/>
              </a:ext>
            </a:extLst>
          </p:cNvPr>
          <p:cNvSpPr txBox="1">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DCCC1AC-41AB-4349-A016-80C68717E85E}"/>
              </a:ext>
            </a:extLst>
          </p:cNvPr>
          <p:cNvSpPr txBox="1">
            <a:spLocks noGrp="1"/>
          </p:cNvSpPr>
          <p:nvPr>
            <p:ph idx="1"/>
          </p:nvPr>
        </p:nvSpPr>
        <p:spPr/>
        <p:txBody>
          <a:bodyPr>
            <a:normAutofit/>
          </a:bodyPr>
          <a:lstStyle/>
          <a:p>
            <a:pPr lvl="0"/>
            <a:r>
              <a:rPr lang="en-US" dirty="0">
                <a:latin typeface="Times New Roman" panose="02020603050405020304" pitchFamily="18" charset="0"/>
                <a:cs typeface="Times New Roman" panose="02020603050405020304" pitchFamily="18" charset="0"/>
              </a:rPr>
              <a:t>Presently, I am working with AstraZeneca Plc as sales &amp; Marketing Assistant. In this role, I am part of a team organizing and coordinating administrative processes for sales and marketing activities, as well as secretarial, administrative and project-oriented </a:t>
            </a:r>
            <a:r>
              <a:rPr lang="en-US" dirty="0" err="1">
                <a:latin typeface="Times New Roman" panose="02020603050405020304" pitchFamily="18" charset="0"/>
                <a:cs typeface="Times New Roman" panose="02020603050405020304" pitchFamily="18" charset="0"/>
              </a:rPr>
              <a:t>activites</a:t>
            </a:r>
            <a:r>
              <a:rPr lang="en-US" dirty="0">
                <a:latin typeface="Times New Roman" panose="02020603050405020304" pitchFamily="18" charset="0"/>
                <a:cs typeface="Times New Roman" panose="02020603050405020304" pitchFamily="18" charset="0"/>
              </a:rPr>
              <a:t> within my unit R&amp;I (Respiratory &amp; Immunology). </a:t>
            </a:r>
          </a:p>
          <a:p>
            <a:pPr lvl="0"/>
            <a:r>
              <a:rPr lang="en-US" dirty="0">
                <a:latin typeface="Times New Roman" panose="02020603050405020304" pitchFamily="18" charset="0"/>
                <a:cs typeface="Times New Roman" panose="02020603050405020304" pitchFamily="18" charset="0"/>
              </a:rPr>
              <a:t>My current skills are  Coordination and Organizational talent,  Communicative and Flexible,  Marketing skills, Team spirit skills, Event management and some PC knowledge</a:t>
            </a:r>
          </a:p>
          <a:p>
            <a:pPr lvl="0"/>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6412-AE87-401E-B321-7B10ACD99A91}"/>
              </a:ext>
            </a:extLst>
          </p:cNvPr>
          <p:cNvSpPr txBox="1">
            <a:spLocks noGrp="1"/>
          </p:cNvSpPr>
          <p:nvPr>
            <p:ph type="title"/>
          </p:nvPr>
        </p:nvSpPr>
        <p:spPr/>
        <p:txBody>
          <a:bodyPr/>
          <a:lstStyle/>
          <a:p>
            <a:pPr lvl="0"/>
            <a:r>
              <a:rPr lang="en-US" dirty="0">
                <a:latin typeface="Times New Roman" panose="02020603050405020304" pitchFamily="18" charset="0"/>
                <a:cs typeface="Times New Roman" panose="02020603050405020304" pitchFamily="18" charset="0"/>
              </a:rPr>
              <a:t>The potential benefit of training me as HR officer are as follows: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7B9AFC0-BF6E-4D54-88E8-D7C619082F21}"/>
              </a:ext>
            </a:extLst>
          </p:cNvPr>
          <p:cNvSpPr txBox="1">
            <a:spLocks noGrp="1"/>
          </p:cNvSpPr>
          <p:nvPr>
            <p:ph idx="1"/>
          </p:nvPr>
        </p:nvSpPr>
        <p:spPr/>
        <p:txBody>
          <a:bodyPr/>
          <a:lstStyle/>
          <a:p>
            <a:pPr marL="0" lvl="0" indent="0">
              <a:lnSpc>
                <a:spcPct val="80000"/>
              </a:lnSpc>
              <a:buNone/>
            </a:pPr>
            <a:r>
              <a:rPr lang="en-US" dirty="0">
                <a:latin typeface="Times New Roman" panose="02020603050405020304" pitchFamily="18" charset="0"/>
                <a:cs typeface="Times New Roman" panose="02020603050405020304" pitchFamily="18" charset="0"/>
              </a:rPr>
              <a:t>The purpose of training is to be able to build up the capacity of the </a:t>
            </a:r>
          </a:p>
          <a:p>
            <a:pPr marL="0" lvl="0" indent="0">
              <a:lnSpc>
                <a:spcPct val="80000"/>
              </a:lnSpc>
              <a:buNone/>
            </a:pPr>
            <a:r>
              <a:rPr lang="en-US" dirty="0">
                <a:latin typeface="Times New Roman" panose="02020603050405020304" pitchFamily="18" charset="0"/>
                <a:cs typeface="Times New Roman" panose="02020603050405020304" pitchFamily="18" charset="0"/>
              </a:rPr>
              <a:t>employees to meet career and organizational goals. </a:t>
            </a:r>
          </a:p>
          <a:p>
            <a:pPr marL="0" lvl="0" indent="0">
              <a:lnSpc>
                <a:spcPct val="80000"/>
              </a:lnSpc>
              <a:buNone/>
            </a:pPr>
            <a:r>
              <a:rPr lang="en-US" dirty="0">
                <a:latin typeface="Times New Roman" panose="02020603050405020304" pitchFamily="18" charset="0"/>
                <a:cs typeface="Times New Roman" panose="02020603050405020304" pitchFamily="18" charset="0"/>
              </a:rPr>
              <a:t>* Training me as an HR officer will expose me to the legal frameworks </a:t>
            </a:r>
          </a:p>
          <a:p>
            <a:pPr marL="0" lvl="0" indent="0">
              <a:lnSpc>
                <a:spcPct val="80000"/>
              </a:lnSpc>
              <a:buNone/>
            </a:pPr>
            <a:r>
              <a:rPr lang="en-US" dirty="0">
                <a:latin typeface="Times New Roman" panose="02020603050405020304" pitchFamily="18" charset="0"/>
                <a:cs typeface="Times New Roman" panose="02020603050405020304" pitchFamily="18" charset="0"/>
              </a:rPr>
              <a:t>of Service rendering. </a:t>
            </a:r>
          </a:p>
          <a:p>
            <a:pPr lvl="0">
              <a:lnSpc>
                <a:spcPct val="80000"/>
              </a:lnSpc>
            </a:pPr>
            <a:r>
              <a:rPr lang="en-US" dirty="0">
                <a:latin typeface="Times New Roman" panose="02020603050405020304" pitchFamily="18" charset="0"/>
                <a:cs typeface="Times New Roman" panose="02020603050405020304" pitchFamily="18" charset="0"/>
              </a:rPr>
              <a:t> It will expose me to UK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laws which will help me in hiring the </a:t>
            </a:r>
          </a:p>
          <a:p>
            <a:pPr marL="0" lvl="0" indent="0">
              <a:lnSpc>
                <a:spcPct val="80000"/>
              </a:lnSpc>
              <a:buNone/>
            </a:pPr>
            <a:r>
              <a:rPr lang="en-US" dirty="0">
                <a:latin typeface="Times New Roman" panose="02020603050405020304" pitchFamily="18" charset="0"/>
                <a:cs typeface="Times New Roman" panose="02020603050405020304" pitchFamily="18" charset="0"/>
              </a:rPr>
              <a:t>best hands for  Astra Zeneca Plc.</a:t>
            </a:r>
          </a:p>
          <a:p>
            <a:pPr marL="0" lvl="0" indent="0">
              <a:lnSpc>
                <a:spcPct val="80000"/>
              </a:lnSpc>
              <a:buNone/>
            </a:pPr>
            <a:r>
              <a:rPr lang="en-US" dirty="0">
                <a:latin typeface="Times New Roman" panose="02020603050405020304" pitchFamily="18" charset="0"/>
                <a:cs typeface="Times New Roman" panose="02020603050405020304" pitchFamily="18" charset="0"/>
              </a:rPr>
              <a:t>* It will sharpen my skills to enable me be at my best for the job for </a:t>
            </a:r>
          </a:p>
          <a:p>
            <a:pPr marL="0" lvl="0" indent="0">
              <a:lnSpc>
                <a:spcPct val="80000"/>
              </a:lnSpc>
              <a:buNone/>
            </a:pPr>
            <a:r>
              <a:rPr lang="en-US" dirty="0">
                <a:latin typeface="Times New Roman" panose="02020603050405020304" pitchFamily="18" charset="0"/>
                <a:cs typeface="Times New Roman" panose="02020603050405020304" pitchFamily="18" charset="0"/>
              </a:rPr>
              <a:t>efficiency and increased production and income generation for the </a:t>
            </a:r>
          </a:p>
          <a:p>
            <a:pPr marL="0" lvl="0" indent="0">
              <a:lnSpc>
                <a:spcPct val="80000"/>
              </a:lnSpc>
              <a:buNone/>
            </a:pPr>
            <a:r>
              <a:rPr lang="en-US" dirty="0">
                <a:latin typeface="Times New Roman" panose="02020603050405020304" pitchFamily="18" charset="0"/>
                <a:cs typeface="Times New Roman" panose="02020603050405020304" pitchFamily="18" charset="0"/>
              </a:rPr>
              <a:t>organization.</a:t>
            </a:r>
          </a:p>
          <a:p>
            <a:pPr lvl="0">
              <a:lnSpc>
                <a:spcPct val="80000"/>
              </a:lnSpc>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8C070-CAA6-4768-B030-20C6C7743C23}"/>
              </a:ext>
            </a:extLst>
          </p:cNvPr>
          <p:cNvSpPr txBox="1">
            <a:spLocks noGrp="1"/>
          </p:cNvSpPr>
          <p:nvPr>
            <p:ph type="title"/>
          </p:nvPr>
        </p:nvSpPr>
        <p:spPr/>
        <p:txBody>
          <a:bodyPr/>
          <a:lstStyle/>
          <a:p>
            <a:pPr lvl="0"/>
            <a:r>
              <a:rPr lang="en-US"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E1C769-35F5-44EA-87CE-22A6E1B743E5}"/>
              </a:ext>
            </a:extLst>
          </p:cNvPr>
          <p:cNvSpPr txBox="1">
            <a:spLocks noGrp="1"/>
          </p:cNvSpPr>
          <p:nvPr>
            <p:ph idx="1"/>
          </p:nvPr>
        </p:nvSpPr>
        <p:spPr>
          <a:xfrm>
            <a:off x="838203" y="1690688"/>
            <a:ext cx="10515600" cy="4351336"/>
          </a:xfrm>
        </p:spPr>
        <p:txBody>
          <a:bodyPr>
            <a:normAutofit/>
          </a:bodyPr>
          <a:lstStyle/>
          <a:p>
            <a:pPr lvl="0"/>
            <a:r>
              <a:rPr lang="en-US" dirty="0">
                <a:latin typeface="Times New Roman" panose="02020603050405020304" pitchFamily="18" charset="0"/>
                <a:cs typeface="Times New Roman" panose="02020603050405020304" pitchFamily="18" charset="0"/>
              </a:rPr>
              <a:t>The role of the HR personnel in the achievement of organizational goals cannot be overemphasized. Effective quality training and development starts with the overall strategy and objectives of the entire organization. I strongly believe that future success of  businesses will hinge on the thorough developer-training systems they have.</a:t>
            </a:r>
          </a:p>
          <a:p>
            <a:pPr lvl="0"/>
            <a:endParaRPr lang="en-US" dirty="0"/>
          </a:p>
          <a:p>
            <a:pPr lvl="0"/>
            <a:endParaRPr lang="en-US" dirty="0"/>
          </a:p>
          <a:p>
            <a:pPr marL="0" lvl="0" indent="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BCB94-9882-4CDF-A3BD-A390344D176A}"/>
              </a:ext>
            </a:extLst>
          </p:cNvPr>
          <p:cNvSpPr txBox="1">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E9E33236-AB97-48AB-878A-1A4A16126A66}"/>
              </a:ext>
            </a:extLst>
          </p:cNvPr>
          <p:cNvSpPr txBox="1">
            <a:spLocks noGrp="1"/>
          </p:cNvSpPr>
          <p:nvPr>
            <p:ph idx="1"/>
          </p:nvPr>
        </p:nvSpPr>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Armstrong,  M. (2020) Armstrong's handbook of human resource management practice  </a:t>
            </a:r>
            <a:r>
              <a:rPr lang="en-US" dirty="0" err="1">
                <a:latin typeface="Times New Roman" panose="02020603050405020304" pitchFamily="18" charset="0"/>
                <a:cs typeface="Times New Roman" panose="02020603050405020304" pitchFamily="18" charset="0"/>
              </a:rPr>
              <a:t>England:Kogan</a:t>
            </a:r>
            <a:r>
              <a:rPr lang="en-US" dirty="0">
                <a:latin typeface="Times New Roman" panose="02020603050405020304" pitchFamily="18" charset="0"/>
                <a:cs typeface="Times New Roman" panose="02020603050405020304" pitchFamily="18" charset="0"/>
              </a:rPr>
              <a:t> Page.</a:t>
            </a:r>
          </a:p>
          <a:p>
            <a:r>
              <a:rPr lang="en-US" dirty="0">
                <a:latin typeface="Times New Roman" panose="02020603050405020304" pitchFamily="18" charset="0"/>
                <a:cs typeface="Times New Roman" panose="02020603050405020304" pitchFamily="18" charset="0"/>
              </a:rPr>
              <a:t>Chartered Institute of Personnel and Development (2007) The Changing HR Function, London, CIPD.</a:t>
            </a:r>
          </a:p>
          <a:p>
            <a:r>
              <a:rPr lang="en-US" dirty="0">
                <a:latin typeface="Times New Roman" panose="02020603050405020304" pitchFamily="18" charset="0"/>
                <a:cs typeface="Times New Roman" panose="02020603050405020304" pitchFamily="18" charset="0"/>
              </a:rPr>
              <a:t>Lawler, E. E. and </a:t>
            </a:r>
            <a:r>
              <a:rPr lang="en-US" dirty="0" err="1">
                <a:latin typeface="Times New Roman" panose="02020603050405020304" pitchFamily="18" charset="0"/>
                <a:cs typeface="Times New Roman" panose="02020603050405020304" pitchFamily="18" charset="0"/>
              </a:rPr>
              <a:t>Mohrman</a:t>
            </a:r>
            <a:r>
              <a:rPr lang="en-US" dirty="0">
                <a:latin typeface="Times New Roman" panose="02020603050405020304" pitchFamily="18" charset="0"/>
                <a:cs typeface="Times New Roman" panose="02020603050405020304" pitchFamily="18" charset="0"/>
              </a:rPr>
              <a:t>, S. A. (2003) What does it take to make it happen? Human Resource Planning, 26 (3), pp 15–29.</a:t>
            </a:r>
          </a:p>
          <a:p>
            <a:r>
              <a:rPr lang="en-US" dirty="0">
                <a:latin typeface="Times New Roman" panose="02020603050405020304" pitchFamily="18" charset="0"/>
                <a:cs typeface="Times New Roman" panose="02020603050405020304" pitchFamily="18" charset="0"/>
              </a:rPr>
              <a:t>Ulrich, D and Brockbank, W (2005) The HR Value Proposition, Cambridge, </a:t>
            </a:r>
            <a:r>
              <a:rPr lang="en-US" dirty="0" err="1">
                <a:latin typeface="Times New Roman" panose="02020603050405020304" pitchFamily="18" charset="0"/>
                <a:cs typeface="Times New Roman" panose="02020603050405020304" pitchFamily="18" charset="0"/>
              </a:rPr>
              <a:t>MA:Harvard</a:t>
            </a:r>
            <a:r>
              <a:rPr lang="en-US" dirty="0">
                <a:latin typeface="Times New Roman" panose="02020603050405020304" pitchFamily="18" charset="0"/>
                <a:cs typeface="Times New Roman" panose="02020603050405020304" pitchFamily="18" charset="0"/>
              </a:rPr>
              <a:t> Press. </a:t>
            </a:r>
          </a:p>
          <a:p>
            <a:r>
              <a:rPr lang="en-US" dirty="0">
                <a:latin typeface="Times New Roman" panose="02020603050405020304" pitchFamily="18" charset="0"/>
                <a:cs typeface="Times New Roman" panose="02020603050405020304" pitchFamily="18" charset="0"/>
              </a:rPr>
              <a:t>Rees, W. David  R.W. and Porter C. (2015) Skills of Management and Leadership : Managing People in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Bloomsbury Publishing Plc, http://ebookcentral.proquest.com/lib/trinity/detail.action?docID=47634</a:t>
            </a:r>
          </a:p>
          <a:p>
            <a:r>
              <a:rPr lang="en-GB" dirty="0">
                <a:latin typeface="Times New Roman" panose="02020603050405020304" pitchFamily="18" charset="0"/>
                <a:cs typeface="Times New Roman" panose="02020603050405020304" pitchFamily="18" charset="0"/>
              </a:rPr>
              <a:t>Kirk J. J.  (   ) A System’s Approach To Training  Available at: </a:t>
            </a:r>
            <a:r>
              <a:rPr lang="en-GB" dirty="0">
                <a:latin typeface="Times New Roman" panose="02020603050405020304" pitchFamily="18" charset="0"/>
                <a:cs typeface="Times New Roman" panose="02020603050405020304" pitchFamily="18" charset="0"/>
                <a:hlinkClick r:id="rId2"/>
              </a:rPr>
              <a:t>https://slideplayer.com/slide/681078/</a:t>
            </a:r>
            <a:r>
              <a:rPr lang="en-GB" dirty="0">
                <a:latin typeface="Times New Roman" panose="02020603050405020304" pitchFamily="18" charset="0"/>
                <a:cs typeface="Times New Roman" panose="02020603050405020304" pitchFamily="18" charset="0"/>
              </a:rPr>
              <a:t>    Assessed: 10.12. 2021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4567439169D44419B5EAB53FA4297D1" ma:contentTypeVersion="7" ma:contentTypeDescription="Create a new document." ma:contentTypeScope="" ma:versionID="ed0ab5469b3db0f540ba21a26d04fbc2">
  <xsd:schema xmlns:xsd="http://www.w3.org/2001/XMLSchema" xmlns:xs="http://www.w3.org/2001/XMLSchema" xmlns:p="http://schemas.microsoft.com/office/2006/metadata/properties" xmlns:ns3="24407592-8e3f-40f5-81db-7558dd199bbe" xmlns:ns4="4eb6c5bb-40ae-4a4e-ab7c-c38ff1aaacce" targetNamespace="http://schemas.microsoft.com/office/2006/metadata/properties" ma:root="true" ma:fieldsID="aa3c257c4beb04ea26e83df3da1da042" ns3:_="" ns4:_="">
    <xsd:import namespace="24407592-8e3f-40f5-81db-7558dd199bbe"/>
    <xsd:import namespace="4eb6c5bb-40ae-4a4e-ab7c-c38ff1aaacc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07592-8e3f-40f5-81db-7558dd199bb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6c5bb-40ae-4a4e-ab7c-c38ff1aaacc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AE037F-DAA2-409A-A014-AE3C28DB261C}">
  <ds:schemaRefs>
    <ds:schemaRef ds:uri="http://schemas.microsoft.com/sharepoint/v3/contenttype/forms"/>
  </ds:schemaRefs>
</ds:datastoreItem>
</file>

<file path=customXml/itemProps2.xml><?xml version="1.0" encoding="utf-8"?>
<ds:datastoreItem xmlns:ds="http://schemas.openxmlformats.org/officeDocument/2006/customXml" ds:itemID="{614C8862-879A-40B5-8E9F-32EDDDDDB4DD}">
  <ds:schemaRefs>
    <ds:schemaRef ds:uri="24407592-8e3f-40f5-81db-7558dd199bbe"/>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4eb6c5bb-40ae-4a4e-ab7c-c38ff1aaacce"/>
    <ds:schemaRef ds:uri="http://www.w3.org/XML/1998/namespace"/>
  </ds:schemaRefs>
</ds:datastoreItem>
</file>

<file path=customXml/itemProps3.xml><?xml version="1.0" encoding="utf-8"?>
<ds:datastoreItem xmlns:ds="http://schemas.openxmlformats.org/officeDocument/2006/customXml" ds:itemID="{FD40D693-584F-46DB-96F7-343BADDFBE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07592-8e3f-40f5-81db-7558dd199bbe"/>
    <ds:schemaRef ds:uri="4eb6c5bb-40ae-4a4e-ab7c-c38ff1aaac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670</TotalTime>
  <Words>1013</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Algerian</vt:lpstr>
      <vt:lpstr>Arial</vt:lpstr>
      <vt:lpstr>Calibri</vt:lpstr>
      <vt:lpstr>Calibri Light</vt:lpstr>
      <vt:lpstr>Times New Roman</vt:lpstr>
      <vt:lpstr>Office Theme</vt:lpstr>
      <vt:lpstr>DRW T2G2</vt:lpstr>
      <vt:lpstr>        TRAINING AND DEVELOPMENT NEEDS FOR AN HR OFFICER</vt:lpstr>
      <vt:lpstr>OXFORD-ASTRA ZENECA PLC</vt:lpstr>
      <vt:lpstr>Human   Resources :</vt:lpstr>
      <vt:lpstr>Roles of HR officer: </vt:lpstr>
      <vt:lpstr>Knowledge, Skills and Behavior of HR professionals:</vt:lpstr>
      <vt:lpstr>Training and development needs of a Human Resource Officer:</vt:lpstr>
      <vt:lpstr>Skill Audit: </vt:lpstr>
      <vt:lpstr>PowerPoint Presentation</vt:lpstr>
      <vt:lpstr>The potential benefit of training me as HR officer are as follows: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DRW T2G2</dc:title>
  <dc:creator>emmanio007@yahoo.com</dc:creator>
  <cp:lastModifiedBy>Emmanuel Noel Ehikhamen</cp:lastModifiedBy>
  <cp:revision>12</cp:revision>
  <dcterms:created xsi:type="dcterms:W3CDTF">2021-12-14T05:58:22Z</dcterms:created>
  <dcterms:modified xsi:type="dcterms:W3CDTF">2022-01-05T17:31:35Z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0x010100C4567439169D44419B5EAB53FA4297D1</vt:lpwstr>
  </property>
</Properties>
</file>