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2" r:id="rId6"/>
    <p:sldId id="257" r:id="rId7"/>
    <p:sldId id="258" r:id="rId8"/>
    <p:sldId id="259" r:id="rId9"/>
    <p:sldId id="260" r:id="rId10"/>
    <p:sldId id="263"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D4C5D8-EE6E-4CA0-9726-237DBC695597}" v="4" dt="2026-10-18T18:46:32.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Tree>
    <p:extLst>
      <p:ext uri="{BB962C8B-B14F-4D97-AF65-F5344CB8AC3E}">
        <p14:creationId xmlns:p14="http://schemas.microsoft.com/office/powerpoint/2010/main" val="1657550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 Conten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217452" y="214858"/>
            <a:ext cx="1485900" cy="338328"/>
          </a:xfrm>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6632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pic>
        <p:nvPicPr>
          <p:cNvPr id="7" name="Picture 6" descr="A black circle in a purple and orange color&#10;&#10;AI-generated content may be incorrect.">
            <a:extLst>
              <a:ext uri="{FF2B5EF4-FFF2-40B4-BE49-F238E27FC236}">
                <a16:creationId xmlns:a16="http://schemas.microsoft.com/office/drawing/2014/main" id="{6AC85073-6D22-76C5-C752-C565E9FBCC84}"/>
              </a:ext>
            </a:extLst>
          </p:cNvPr>
          <p:cNvPicPr>
            <a:picLocks noChangeAspect="1"/>
          </p:cNvPicPr>
          <p:nvPr/>
        </p:nvPicPr>
        <p:blipFill>
          <a:blip r:embed="rId2">
            <a:extLst>
              <a:ext uri="{28A0092B-C50C-407E-A947-70E740481C1C}">
                <a14:useLocalDpi xmlns:a14="http://schemas.microsoft.com/office/drawing/2010/main" val="0"/>
              </a:ext>
            </a:extLst>
          </a:blip>
          <a:srcRect l="1146" t="10520" r="14652" b="11508"/>
          <a:stretch>
            <a:fillRect/>
          </a:stretch>
        </p:blipFill>
        <p:spPr>
          <a:xfrm flipH="1">
            <a:off x="-2" y="11899"/>
            <a:ext cx="12192001" cy="6865715"/>
          </a:xfrm>
          <a:prstGeom prst="rect">
            <a:avLst/>
          </a:prstGeom>
        </p:spPr>
      </p:pic>
      <p:sp>
        <p:nvSpPr>
          <p:cNvPr id="9" name="Title 8">
            <a:extLst>
              <a:ext uri="{FF2B5EF4-FFF2-40B4-BE49-F238E27FC236}">
                <a16:creationId xmlns:a16="http://schemas.microsoft.com/office/drawing/2014/main" id="{BF6CFC71-0CC0-F6AB-06FD-5F2DE2587092}"/>
              </a:ext>
            </a:extLst>
          </p:cNvPr>
          <p:cNvSpPr>
            <a:spLocks noGrp="1"/>
          </p:cNvSpPr>
          <p:nvPr>
            <p:ph type="title"/>
          </p:nvPr>
        </p:nvSpPr>
        <p:spPr>
          <a:xfrm>
            <a:off x="420792" y="459253"/>
            <a:ext cx="5658468" cy="2691359"/>
          </a:xfrm>
        </p:spPr>
        <p:txBody>
          <a:bodyPr/>
          <a:lstStyle>
            <a:lvl1pPr>
              <a:defRPr sz="4600"/>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41932924-E87B-08A2-5EE3-BBA69699E24F}"/>
              </a:ext>
            </a:extLst>
          </p:cNvPr>
          <p:cNvSpPr>
            <a:spLocks noGrp="1"/>
          </p:cNvSpPr>
          <p:nvPr>
            <p:ph type="subTitle" idx="1"/>
          </p:nvPr>
        </p:nvSpPr>
        <p:spPr>
          <a:xfrm>
            <a:off x="7362264" y="516600"/>
            <a:ext cx="2593814" cy="162788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19456"/>
            <a:ext cx="2504049"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19456"/>
            <a:ext cx="1146383" cy="338328"/>
          </a:xfrm>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D7CB68B3-EFEF-4B2D-88D2-7328C2F5111F}" type="slidenum">
              <a:rPr lang="en-GB" smtClean="0"/>
              <a:t>‹#›</a:t>
            </a:fld>
            <a:endParaRPr lang="en-GB"/>
          </a:p>
        </p:txBody>
      </p:sp>
    </p:spTree>
    <p:extLst>
      <p:ext uri="{BB962C8B-B14F-4D97-AF65-F5344CB8AC3E}">
        <p14:creationId xmlns:p14="http://schemas.microsoft.com/office/powerpoint/2010/main" val="3524518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15" name="Title 14">
            <a:extLst>
              <a:ext uri="{FF2B5EF4-FFF2-40B4-BE49-F238E27FC236}">
                <a16:creationId xmlns:a16="http://schemas.microsoft.com/office/drawing/2014/main" id="{7EB34FF5-770C-AA64-B806-5D6DED71138A}"/>
              </a:ext>
            </a:extLst>
          </p:cNvPr>
          <p:cNvSpPr>
            <a:spLocks noGrp="1"/>
          </p:cNvSpPr>
          <p:nvPr>
            <p:ph type="title"/>
          </p:nvPr>
        </p:nvSpPr>
        <p:spPr>
          <a:xfrm>
            <a:off x="0" y="4463843"/>
            <a:ext cx="12188952" cy="2394157"/>
          </a:xfrm>
          <a:gradFill>
            <a:gsLst>
              <a:gs pos="31000">
                <a:srgbClr val="000000">
                  <a:alpha val="30000"/>
                </a:srgbClr>
              </a:gs>
              <a:gs pos="87000">
                <a:srgbClr val="000000">
                  <a:alpha val="60000"/>
                </a:srgbClr>
              </a:gs>
              <a:gs pos="0">
                <a:srgbClr val="000000">
                  <a:alpha val="0"/>
                </a:srgbClr>
              </a:gs>
            </a:gsLst>
            <a:lin ang="5400000" scaled="0"/>
          </a:gradFill>
        </p:spPr>
        <p:txBody>
          <a:bodyPr lIns="502920" tIns="0" rIns="5029200" bIns="365760" anchor="b"/>
          <a:lstStyle>
            <a:lvl1pPr>
              <a:defRPr sz="4000">
                <a:solidFill>
                  <a:schemeClr val="tx1"/>
                </a:solidFill>
              </a:defRPr>
            </a:lvl1pPr>
          </a:lstStyle>
          <a:p>
            <a:r>
              <a:rPr lang="en-US"/>
              <a:t>Click to edit Master title style</a:t>
            </a:r>
            <a:endParaRPr lang="en-US" dirty="0"/>
          </a:p>
        </p:txBody>
      </p:sp>
      <p:sp>
        <p:nvSpPr>
          <p:cNvPr id="12" name="Subtitle 2">
            <a:extLst>
              <a:ext uri="{FF2B5EF4-FFF2-40B4-BE49-F238E27FC236}">
                <a16:creationId xmlns:a16="http://schemas.microsoft.com/office/drawing/2014/main" id="{49132BB0-A42B-7355-8046-F22B2344C64F}"/>
              </a:ext>
            </a:extLst>
          </p:cNvPr>
          <p:cNvSpPr>
            <a:spLocks noGrp="1"/>
          </p:cNvSpPr>
          <p:nvPr>
            <p:ph type="subTitle" idx="1"/>
          </p:nvPr>
        </p:nvSpPr>
        <p:spPr>
          <a:xfrm>
            <a:off x="8801099" y="4463843"/>
            <a:ext cx="3387853" cy="2394157"/>
          </a:xfrm>
        </p:spPr>
        <p:txBody>
          <a:bodyPr vert="horz" lIns="137160" tIns="365760" rIns="0" bIns="457200" rtlCol="0" anchor="b">
            <a:normAutofit/>
          </a:bodyPr>
          <a:lstStyle>
            <a:lvl1pPr marL="0" indent="0">
              <a:buNone/>
              <a:defRPr lang="en-US" sz="1400" dirty="0">
                <a:solidFill>
                  <a:schemeClr val="tx1"/>
                </a:solidFill>
              </a:defRPr>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37656" y="219456"/>
            <a:ext cx="2740616" cy="365760"/>
          </a:xfrm>
        </p:spPr>
        <p:txBody>
          <a:bodyPr/>
          <a:lstStyle>
            <a:lvl1pPr>
              <a:defRPr>
                <a:solidFill>
                  <a:schemeClr val="tx1"/>
                </a:solidFill>
              </a:defRPr>
            </a:lvl1pPr>
          </a:lstStyle>
          <a:p>
            <a:endParaRPr lang="en-GB"/>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66095" y="219456"/>
            <a:ext cx="1957990" cy="365760"/>
          </a:xfrm>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9456"/>
            <a:ext cx="448805" cy="365760"/>
          </a:xfrm>
        </p:spPr>
        <p:txBody>
          <a:bodyPr/>
          <a:lstStyle>
            <a:lvl1pPr>
              <a:defRPr>
                <a:solidFill>
                  <a:schemeClr val="tx1"/>
                </a:solidFill>
              </a:defRPr>
            </a:lvl1pPr>
          </a:lstStyle>
          <a:p>
            <a:fld id="{D7CB68B3-EFEF-4B2D-88D2-7328C2F5111F}" type="slidenum">
              <a:rPr lang="en-GB" smtClean="0"/>
              <a:t>‹#›</a:t>
            </a:fld>
            <a:endParaRPr lang="en-GB"/>
          </a:p>
        </p:txBody>
      </p:sp>
    </p:spTree>
    <p:extLst>
      <p:ext uri="{BB962C8B-B14F-4D97-AF65-F5344CB8AC3E}">
        <p14:creationId xmlns:p14="http://schemas.microsoft.com/office/powerpoint/2010/main" val="1661790667"/>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10" name="Picture 9" descr="A close up of a colorful background&#10;&#10;AI-generated content may be incorrect.">
            <a:extLst>
              <a:ext uri="{FF2B5EF4-FFF2-40B4-BE49-F238E27FC236}">
                <a16:creationId xmlns:a16="http://schemas.microsoft.com/office/drawing/2014/main" id="{6F838A51-B977-1664-089F-3B2250DFEF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81172"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dirty="0"/>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1100" y="219456"/>
            <a:ext cx="1913256" cy="338328"/>
          </a:xfrm>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D7CB68B3-EFEF-4B2D-88D2-7328C2F5111F}" type="slidenum">
              <a:rPr lang="en-GB" smtClean="0"/>
              <a:t>‹#›</a:t>
            </a:fld>
            <a:endParaRPr lang="en-GB"/>
          </a:p>
        </p:txBody>
      </p:sp>
    </p:spTree>
    <p:extLst>
      <p:ext uri="{BB962C8B-B14F-4D97-AF65-F5344CB8AC3E}">
        <p14:creationId xmlns:p14="http://schemas.microsoft.com/office/powerpoint/2010/main" val="4092708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black background with a purple and orange light&#10;&#10;AI-generated content may be incorrect.">
            <a:extLst>
              <a:ext uri="{FF2B5EF4-FFF2-40B4-BE49-F238E27FC236}">
                <a16:creationId xmlns:a16="http://schemas.microsoft.com/office/drawing/2014/main" id="{D09BF41B-6D10-9A6E-03E4-5E7320A61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0" y="-2"/>
            <a:ext cx="12192000" cy="2869093"/>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46351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743EA2DD-B019-E3AA-ACB7-13CC3353E8D4}"/>
              </a:ext>
            </a:extLst>
          </p:cNvPr>
          <p:cNvSpPr>
            <a:spLocks noGrp="1"/>
          </p:cNvSpPr>
          <p:nvPr>
            <p:ph type="pic" sz="quarter" idx="14" hasCustomPrompt="1"/>
          </p:nvPr>
        </p:nvSpPr>
        <p:spPr>
          <a:xfrm>
            <a:off x="0" y="0"/>
            <a:ext cx="12192000" cy="2555751"/>
          </a:xfrm>
          <a:blipFill>
            <a:blip r:embed="rId3">
              <a:alphaModFix amt="65000"/>
            </a:blip>
            <a:stretch>
              <a:fillRect/>
            </a:stretch>
          </a:blipFill>
        </p:spPr>
        <p:txBody>
          <a:bodyPr/>
          <a:lstStyle>
            <a:lvl1pPr>
              <a:defRPr>
                <a:solidFill>
                  <a:schemeClr val="tx1"/>
                </a:solidFill>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D7CB68B3-EFEF-4B2D-88D2-7328C2F5111F}"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endParaRPr lang="en-US" dirty="0"/>
          </a:p>
        </p:txBody>
      </p:sp>
    </p:spTree>
    <p:extLst>
      <p:ext uri="{BB962C8B-B14F-4D97-AF65-F5344CB8AC3E}">
        <p14:creationId xmlns:p14="http://schemas.microsoft.com/office/powerpoint/2010/main" val="987510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pic>
        <p:nvPicPr>
          <p:cNvPr id="23" name="Picture 22" descr="A purple and black background&#10;&#10;AI-generated content may be incorrect.">
            <a:extLst>
              <a:ext uri="{FF2B5EF4-FFF2-40B4-BE49-F238E27FC236}">
                <a16:creationId xmlns:a16="http://schemas.microsoft.com/office/drawing/2014/main" id="{518E8C82-2B1B-76C7-A67D-099AEEEAD0DA}"/>
              </a:ext>
            </a:extLst>
          </p:cNvPr>
          <p:cNvPicPr>
            <a:picLocks noChangeAspect="1"/>
          </p:cNvPicPr>
          <p:nvPr/>
        </p:nvPicPr>
        <p:blipFill>
          <a:blip r:embed="rId2">
            <a:extLst>
              <a:ext uri="{28A0092B-C50C-407E-A947-70E740481C1C}">
                <a14:useLocalDpi xmlns:a14="http://schemas.microsoft.com/office/drawing/2010/main" val="0"/>
              </a:ext>
            </a:extLst>
          </a:blip>
          <a:srcRect l="11509"/>
          <a:stretch>
            <a:fillRect/>
          </a:stretch>
        </p:blipFill>
        <p:spPr>
          <a:xfrm>
            <a:off x="6324601" y="1"/>
            <a:ext cx="5881254"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18851" y="1276990"/>
            <a:ext cx="5378267" cy="985658"/>
          </a:xfrm>
        </p:spPr>
        <p:txBody>
          <a:bodyPr anchor="b"/>
          <a:lstStyle>
            <a:lvl1pPr>
              <a:defRPr>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8801100" y="214858"/>
            <a:ext cx="1941840" cy="338328"/>
          </a:xfrm>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0295" y="214858"/>
            <a:ext cx="555948" cy="338328"/>
          </a:xfrm>
        </p:spPr>
        <p:txBody>
          <a:bodyPr/>
          <a:lstStyle>
            <a:lvl1pPr>
              <a:defRPr>
                <a:solidFill>
                  <a:schemeClr val="tx1"/>
                </a:solidFill>
              </a:defRPr>
            </a:lvl1pPr>
          </a:lstStyle>
          <a:p>
            <a:fld id="{D7CB68B3-EFEF-4B2D-88D2-7328C2F5111F}" type="slidenum">
              <a:rPr lang="en-GB" smtClean="0"/>
              <a:t>‹#›</a:t>
            </a:fld>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7477" y="2471736"/>
            <a:ext cx="5378268" cy="366273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9617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rgbClr val="09090C"/>
        </a:solidFill>
        <a:effectLst/>
      </p:bgPr>
    </p:bg>
    <p:spTree>
      <p:nvGrpSpPr>
        <p:cNvPr id="1" name=""/>
        <p:cNvGrpSpPr/>
        <p:nvPr/>
      </p:nvGrpSpPr>
      <p:grpSpPr>
        <a:xfrm>
          <a:off x="0" y="0"/>
          <a:ext cx="0" cy="0"/>
          <a:chOff x="0" y="0"/>
          <a:chExt cx="0" cy="0"/>
        </a:xfrm>
      </p:grpSpPr>
      <p:pic>
        <p:nvPicPr>
          <p:cNvPr id="9" name="Picture 8" descr="A black background with a purple and orange light&#10;&#10;AI-generated content may be incorrect.">
            <a:extLst>
              <a:ext uri="{FF2B5EF4-FFF2-40B4-BE49-F238E27FC236}">
                <a16:creationId xmlns:a16="http://schemas.microsoft.com/office/drawing/2014/main" id="{E41EB56E-DF88-E5AB-35AF-891395DCDB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4406900"/>
            <a:ext cx="9144000" cy="24511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9" y="1886712"/>
            <a:ext cx="3507989" cy="3233928"/>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19100" y="208394"/>
            <a:ext cx="2532118"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867400" y="208394"/>
            <a:ext cx="2017548" cy="338328"/>
          </a:xfrm>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6588" y="208394"/>
            <a:ext cx="553156" cy="338328"/>
          </a:xfrm>
        </p:spPr>
        <p:txBody>
          <a:bodyPr/>
          <a:lstStyle>
            <a:lvl1pPr>
              <a:defRPr>
                <a:solidFill>
                  <a:schemeClr val="tx1"/>
                </a:solidFill>
              </a:defRPr>
            </a:lvl1pPr>
          </a:lstStyle>
          <a:p>
            <a:fld id="{D7CB68B3-EFEF-4B2D-88D2-7328C2F5111F}" type="slidenum">
              <a:rPr lang="en-GB" smtClean="0"/>
              <a:t>‹#›</a:t>
            </a:fld>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867401" y="1886712"/>
            <a:ext cx="4495800" cy="3233928"/>
          </a:xfr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02126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8436" y="1115568"/>
            <a:ext cx="2505264" cy="1624122"/>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74064" y="215823"/>
            <a:ext cx="1485900" cy="338328"/>
          </a:xfrm>
        </p:spPr>
        <p:txBody>
          <a:bodyPr/>
          <a:lstStyle>
            <a:lvl1pPr>
              <a:defRPr>
                <a:solidFill>
                  <a:schemeClr val="tx1"/>
                </a:solidFill>
                <a:effectLst/>
              </a:defRPr>
            </a:lvl1pPr>
          </a:lstStyle>
          <a:p>
            <a:fld id="{E591A6EB-CCA8-4FF2-AF65-3E7B66772966}" type="datetimeFigureOut">
              <a:rPr lang="en-GB" smtClean="0"/>
              <a:t>18/10/2026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8242" y="215823"/>
            <a:ext cx="549272" cy="338328"/>
          </a:xfrm>
        </p:spPr>
        <p:txBody>
          <a:bodyPr/>
          <a:lstStyle/>
          <a:p>
            <a:fld id="{D7CB68B3-EFEF-4B2D-88D2-7328C2F5111F}" type="slidenum">
              <a:rPr lang="en-GB" smtClean="0"/>
              <a:t>‹#›</a:t>
            </a:fld>
            <a:endParaRPr lang="en-GB"/>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8436" y="3028523"/>
            <a:ext cx="2505264" cy="3410378"/>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3374064" y="1181100"/>
            <a:ext cx="8817936" cy="5676900"/>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244583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4000500" cy="1352516"/>
          </a:xfrm>
        </p:spPr>
        <p:txBody>
          <a:bodyPr anchor="t">
            <a:normAutofit/>
          </a:bodyPr>
          <a:lstStyle>
            <a:lvl1pPr>
              <a:defRPr sz="3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19456"/>
            <a:ext cx="2727930"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7899" y="219456"/>
            <a:ext cx="1747774" cy="338328"/>
          </a:xfrm>
        </p:spPr>
        <p:txBody>
          <a:bodyPr/>
          <a:lstStyle/>
          <a:p>
            <a:fld id="{E591A6EB-CCA8-4FF2-AF65-3E7B66772966}" type="datetimeFigureOut">
              <a:rPr lang="en-GB" smtClean="0"/>
              <a:t>18/10/2026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3948" y="216280"/>
            <a:ext cx="551113" cy="338328"/>
          </a:xfrm>
        </p:spPr>
        <p:txBody>
          <a:bodyPr/>
          <a:lstStyle/>
          <a:p>
            <a:fld id="{D7CB68B3-EFEF-4B2D-88D2-7328C2F5111F}"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7899" y="1104900"/>
            <a:ext cx="6925002" cy="1352516"/>
          </a:xfrm>
        </p:spPr>
        <p:txBody>
          <a:bodyPr>
            <a:normAutofit/>
          </a:bodyPr>
          <a:lstStyle>
            <a:lvl1pPr marL="285750" indent="-285750">
              <a:buFont typeface="Arial" panose="020B0604020202020204" pitchFamily="34" charset="0"/>
              <a:buNone/>
              <a:defRPr sz="1400"/>
            </a:lvl1pPr>
            <a:lvl2pPr marL="514350" indent="-285750">
              <a:buFont typeface="Arial" panose="020B0604020202020204" pitchFamily="34" charset="0"/>
              <a:buNone/>
              <a:defRPr sz="1400"/>
            </a:lvl2pPr>
            <a:lvl3pPr marL="742950" indent="-285750">
              <a:buFont typeface="Arial" panose="020B0604020202020204" pitchFamily="34" charset="0"/>
              <a:buNone/>
              <a:defRPr sz="1400"/>
            </a:lvl3pPr>
            <a:lvl4pPr marL="857250" indent="-171450">
              <a:buFont typeface="Arial" panose="020B0604020202020204" pitchFamily="34" charset="0"/>
              <a:buNone/>
              <a:defRPr sz="1400"/>
            </a:lvl4pPr>
            <a:lvl5pPr marL="1085850" indent="-17145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a:extLst>
              <a:ext uri="{FF2B5EF4-FFF2-40B4-BE49-F238E27FC236}">
                <a16:creationId xmlns:a16="http://schemas.microsoft.com/office/drawing/2014/main" id="{C346877B-7C99-D26C-DFEC-72A4289A8FAC}"/>
              </a:ext>
            </a:extLst>
          </p:cNvPr>
          <p:cNvSpPr>
            <a:spLocks noGrp="1"/>
          </p:cNvSpPr>
          <p:nvPr>
            <p:ph type="pic" sz="quarter" idx="15" hasCustomPrompt="1"/>
          </p:nvPr>
        </p:nvSpPr>
        <p:spPr>
          <a:xfrm>
            <a:off x="0" y="2938509"/>
            <a:ext cx="12192000" cy="3919491"/>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944189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2514600" cy="2918919"/>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514600" cy="338328"/>
          </a:xfrm>
        </p:spPr>
        <p:txBody>
          <a:bodyPr/>
          <a:lstStyle>
            <a:lvl1pPr>
              <a:defRPr>
                <a:solidFill>
                  <a:schemeClr val="tx1"/>
                </a:solidFill>
                <a:effectLst/>
              </a:defRPr>
            </a:lvl1pPr>
          </a:lstStyle>
          <a:p>
            <a:endParaRPr lang="en-GB"/>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3423747" y="0"/>
            <a:ext cx="8768253" cy="3985719"/>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800" y="4077628"/>
            <a:ext cx="1920240" cy="338328"/>
          </a:xfrm>
        </p:spPr>
        <p:txBody>
          <a:bodyPr/>
          <a:lstStyle/>
          <a:p>
            <a:fld id="{E591A6EB-CCA8-4FF2-AF65-3E7B66772966}" type="datetimeFigureOut">
              <a:rPr lang="en-GB" smtClean="0"/>
              <a:t>18/10/2026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4077628"/>
            <a:ext cx="555948" cy="338328"/>
          </a:xfrm>
        </p:spPr>
        <p:txBody>
          <a:bodyPr/>
          <a:lstStyle>
            <a:lvl1pPr>
              <a:defRPr>
                <a:solidFill>
                  <a:schemeClr val="tx1"/>
                </a:solidFill>
                <a:effectLst/>
              </a:defRPr>
            </a:lvl1pPr>
          </a:lstStyle>
          <a:p>
            <a:fld id="{D7CB68B3-EFEF-4B2D-88D2-7328C2F5111F}"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800" y="4423576"/>
            <a:ext cx="8420100" cy="1824824"/>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204139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81339" y="1115568"/>
            <a:ext cx="5247577" cy="994131"/>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933700"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96579" y="209088"/>
            <a:ext cx="1844044" cy="338328"/>
          </a:xfrm>
        </p:spPr>
        <p:txBody>
          <a:bodyPr/>
          <a:lstStyle>
            <a:lvl1pPr>
              <a:defRPr>
                <a:solidFill>
                  <a:schemeClr val="tx1"/>
                </a:solidFill>
                <a:effectLst/>
              </a:defRPr>
            </a:lvl1pPr>
          </a:lstStyle>
          <a:p>
            <a:fld id="{E591A6EB-CCA8-4FF2-AF65-3E7B66772966}" type="datetimeFigureOut">
              <a:rPr lang="en-GB" smtClean="0"/>
              <a:t>18/10/2026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34185" y="209088"/>
            <a:ext cx="555948" cy="338328"/>
          </a:xfrm>
        </p:spPr>
        <p:txBody>
          <a:bodyPr/>
          <a:lstStyle/>
          <a:p>
            <a:fld id="{D7CB68B3-EFEF-4B2D-88D2-7328C2F5111F}" type="slidenum">
              <a:rPr lang="en-GB" smtClean="0"/>
              <a:t>‹#›</a:t>
            </a:fld>
            <a:endParaRPr lang="en-GB"/>
          </a:p>
        </p:txBody>
      </p:sp>
      <p:sp>
        <p:nvSpPr>
          <p:cNvPr id="4" name="Picture Placeholder 3">
            <a:extLst>
              <a:ext uri="{FF2B5EF4-FFF2-40B4-BE49-F238E27FC236}">
                <a16:creationId xmlns:a16="http://schemas.microsoft.com/office/drawing/2014/main" id="{F3BFBE8F-8803-50FD-04BC-3A247F9767CF}"/>
              </a:ext>
            </a:extLst>
          </p:cNvPr>
          <p:cNvSpPr>
            <a:spLocks noGrp="1"/>
          </p:cNvSpPr>
          <p:nvPr>
            <p:ph type="pic" sz="quarter" idx="15" hasCustomPrompt="1"/>
          </p:nvPr>
        </p:nvSpPr>
        <p:spPr>
          <a:xfrm>
            <a:off x="0" y="1181100"/>
            <a:ext cx="5247577"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81339" y="2133600"/>
            <a:ext cx="5247577" cy="41148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461766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6057" y="1115568"/>
            <a:ext cx="3607670" cy="3170545"/>
          </a:xfrm>
        </p:spPr>
        <p:txBody>
          <a:bodyPr anchor="t">
            <a:normAutofit/>
          </a:bodyPr>
          <a:lstStyle>
            <a:lvl1pPr>
              <a:defRPr sz="3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4858"/>
            <a:ext cx="259710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5909" y="214858"/>
            <a:ext cx="1586711" cy="338328"/>
          </a:xfrm>
        </p:spPr>
        <p:txBody>
          <a:bodyPr/>
          <a:lstStyle/>
          <a:p>
            <a:fld id="{E591A6EB-CCA8-4FF2-AF65-3E7B66772966}" type="datetimeFigureOut">
              <a:rPr lang="en-GB" smtClean="0"/>
              <a:t>18/10/2026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7610" y="214858"/>
            <a:ext cx="555948" cy="338328"/>
          </a:xfrm>
        </p:spPr>
        <p:txBody>
          <a:bodyPr/>
          <a:lstStyle/>
          <a:p>
            <a:fld id="{D7CB68B3-EFEF-4B2D-88D2-7328C2F5111F}"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5909" y="1112672"/>
            <a:ext cx="6926991" cy="1967808"/>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121707E4-5122-AA3B-7CFC-6AF9C0BAC463}"/>
              </a:ext>
            </a:extLst>
          </p:cNvPr>
          <p:cNvSpPr>
            <a:spLocks noGrp="1"/>
          </p:cNvSpPr>
          <p:nvPr>
            <p:ph type="pic" sz="quarter" idx="15" hasCustomPrompt="1"/>
          </p:nvPr>
        </p:nvSpPr>
        <p:spPr>
          <a:xfrm>
            <a:off x="4903079" y="3500203"/>
            <a:ext cx="7288921" cy="3357797"/>
          </a:xfrm>
          <a:custGeom>
            <a:avLst/>
            <a:gdLst>
              <a:gd name="connsiteX0" fmla="*/ 0 w 7391400"/>
              <a:gd name="connsiteY0" fmla="*/ 0 h 3018269"/>
              <a:gd name="connsiteX1" fmla="*/ 7391400 w 7391400"/>
              <a:gd name="connsiteY1" fmla="*/ 0 h 3018269"/>
              <a:gd name="connsiteX2" fmla="*/ 7391400 w 7391400"/>
              <a:gd name="connsiteY2" fmla="*/ 3018269 h 3018269"/>
              <a:gd name="connsiteX3" fmla="*/ 0 w 7391400"/>
              <a:gd name="connsiteY3" fmla="*/ 3018269 h 3018269"/>
            </a:gdLst>
            <a:ahLst/>
            <a:cxnLst>
              <a:cxn ang="0">
                <a:pos x="connsiteX0" y="connsiteY0"/>
              </a:cxn>
              <a:cxn ang="0">
                <a:pos x="connsiteX1" y="connsiteY1"/>
              </a:cxn>
              <a:cxn ang="0">
                <a:pos x="connsiteX2" y="connsiteY2"/>
              </a:cxn>
              <a:cxn ang="0">
                <a:pos x="connsiteX3" y="connsiteY3"/>
              </a:cxn>
            </a:cxnLst>
            <a:rect l="l" t="t" r="r" b="b"/>
            <a:pathLst>
              <a:path w="7391400" h="3018269">
                <a:moveTo>
                  <a:pt x="0" y="0"/>
                </a:moveTo>
                <a:lnTo>
                  <a:pt x="7391400" y="0"/>
                </a:lnTo>
                <a:lnTo>
                  <a:pt x="7391400" y="3018269"/>
                </a:lnTo>
                <a:lnTo>
                  <a:pt x="0" y="301826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40215388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3429001"/>
            <a:ext cx="2501307" cy="2551982"/>
          </a:xfrm>
        </p:spPr>
        <p:txBody>
          <a:bodyPr anchor="t">
            <a:normAutofit/>
          </a:bodyPr>
          <a:lstStyle>
            <a:lvl1pPr>
              <a:defRPr sz="3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02C8AD-A927-B946-5850-6500487D6883}"/>
              </a:ext>
            </a:extLst>
          </p:cNvPr>
          <p:cNvSpPr>
            <a:spLocks noGrp="1"/>
          </p:cNvSpPr>
          <p:nvPr>
            <p:ph type="pic" sz="quarter" idx="15" hasCustomPrompt="1"/>
          </p:nvPr>
        </p:nvSpPr>
        <p:spPr>
          <a:xfrm>
            <a:off x="0" y="1"/>
            <a:ext cx="12192000" cy="2705099"/>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865290"/>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799" y="2865290"/>
            <a:ext cx="1967345" cy="338328"/>
          </a:xfrm>
        </p:spPr>
        <p:txBody>
          <a:bodyPr/>
          <a:lstStyle/>
          <a:p>
            <a:fld id="{E591A6EB-CCA8-4FF2-AF65-3E7B66772966}" type="datetimeFigureOut">
              <a:rPr lang="en-GB" smtClean="0"/>
              <a:t>18/10/2026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2865290"/>
            <a:ext cx="555948" cy="338328"/>
          </a:xfrm>
        </p:spPr>
        <p:txBody>
          <a:bodyPr/>
          <a:lstStyle/>
          <a:p>
            <a:fld id="{D7CB68B3-EFEF-4B2D-88D2-7328C2F5111F}"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52800" y="3429000"/>
            <a:ext cx="8210204" cy="3009900"/>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034569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30" y="1115568"/>
            <a:ext cx="3603256" cy="1409878"/>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38700" y="209088"/>
            <a:ext cx="2514600" cy="338328"/>
          </a:xfrm>
        </p:spPr>
        <p:txBody>
          <a:bodyPr/>
          <a:lstStyle/>
          <a:p>
            <a:fld id="{E591A6EB-CCA8-4FF2-AF65-3E7B66772966}" type="datetimeFigureOut">
              <a:rPr lang="en-GB" smtClean="0"/>
              <a:t>18/10/2026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86019" y="219456"/>
            <a:ext cx="564341" cy="338328"/>
          </a:xfrm>
        </p:spPr>
        <p:txBody>
          <a:bodyPr/>
          <a:lstStyle>
            <a:lvl1pPr>
              <a:defRPr>
                <a:solidFill>
                  <a:schemeClr val="tx1"/>
                </a:solidFill>
                <a:effectLst/>
              </a:defRPr>
            </a:lvl1pPr>
          </a:lstStyle>
          <a:p>
            <a:fld id="{D7CB68B3-EFEF-4B2D-88D2-7328C2F5111F}" type="slidenum">
              <a:rPr lang="en-GB" smtClean="0"/>
              <a:t>‹#›</a:t>
            </a:fld>
            <a:endParaRPr lang="en-GB"/>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46230" y="2705100"/>
            <a:ext cx="3603256" cy="36957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183D1CED-EDC4-B2B7-E11C-EF0ED41A9136}"/>
              </a:ext>
            </a:extLst>
          </p:cNvPr>
          <p:cNvSpPr>
            <a:spLocks noGrp="1"/>
          </p:cNvSpPr>
          <p:nvPr>
            <p:ph type="pic" sz="quarter" idx="15" hasCustomPrompt="1"/>
          </p:nvPr>
        </p:nvSpPr>
        <p:spPr>
          <a:xfrm>
            <a:off x="4935269" y="1175658"/>
            <a:ext cx="7256731" cy="5682342"/>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1835052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4607626"/>
            <a:ext cx="4419600" cy="1640774"/>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04508209-B462-E74A-288F-8910B06DE3A1}"/>
              </a:ext>
            </a:extLst>
          </p:cNvPr>
          <p:cNvSpPr>
            <a:spLocks noGrp="1"/>
          </p:cNvSpPr>
          <p:nvPr>
            <p:ph type="pic" sz="quarter" idx="15" hasCustomPrompt="1"/>
          </p:nvPr>
        </p:nvSpPr>
        <p:spPr>
          <a:xfrm>
            <a:off x="1914" y="0"/>
            <a:ext cx="4836786" cy="4214191"/>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1275" y="209088"/>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905250" cy="338328"/>
          </a:xfrm>
        </p:spPr>
        <p:txBody>
          <a:bodyPr/>
          <a:lstStyle>
            <a:lvl1pPr>
              <a:defRPr>
                <a:solidFill>
                  <a:schemeClr val="tx1"/>
                </a:solidFill>
                <a:effectLst/>
              </a:defRPr>
            </a:lvl1pPr>
          </a:lstStyle>
          <a:p>
            <a:fld id="{E591A6EB-CCA8-4FF2-AF65-3E7B66772966}" type="datetimeFigureOut">
              <a:rPr lang="en-GB" smtClean="0"/>
              <a:t>18/10/2026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7CB68B3-EFEF-4B2D-88D2-7328C2F5111F}" type="slidenum">
              <a:rPr lang="en-GB" smtClean="0"/>
              <a:t>‹#›</a:t>
            </a:fld>
            <a:endParaRPr lang="en-GB"/>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41276" y="1104900"/>
            <a:ext cx="5750381" cy="5143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705415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3105335" cy="1636510"/>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055522" y="214858"/>
            <a:ext cx="2536988" cy="338328"/>
          </a:xfrm>
        </p:spPr>
        <p:txBody>
          <a:bodyPr/>
          <a:lstStyle/>
          <a:p>
            <a:fld id="{E591A6EB-CCA8-4FF2-AF65-3E7B66772966}" type="datetimeFigureOut">
              <a:rPr lang="en-GB" smtClean="0"/>
              <a:t>18/10/2026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840" y="214858"/>
            <a:ext cx="555948" cy="338328"/>
          </a:xfrm>
        </p:spPr>
        <p:txBody>
          <a:bodyPr/>
          <a:lstStyle/>
          <a:p>
            <a:fld id="{D7CB68B3-EFEF-4B2D-88D2-7328C2F5111F}" type="slidenum">
              <a:rPr lang="en-GB" smtClean="0"/>
              <a:t>‹#›</a:t>
            </a:fld>
            <a:endParaRPr lang="en-GB"/>
          </a:p>
        </p:txBody>
      </p:sp>
      <p:sp>
        <p:nvSpPr>
          <p:cNvPr id="4" name="Picture Placeholder 3">
            <a:extLst>
              <a:ext uri="{FF2B5EF4-FFF2-40B4-BE49-F238E27FC236}">
                <a16:creationId xmlns:a16="http://schemas.microsoft.com/office/drawing/2014/main" id="{EA8D0EC2-AB64-20F7-00E1-73B35DEAA2D7}"/>
              </a:ext>
            </a:extLst>
          </p:cNvPr>
          <p:cNvSpPr>
            <a:spLocks noGrp="1"/>
          </p:cNvSpPr>
          <p:nvPr>
            <p:ph type="pic" sz="quarter" idx="15" hasCustomPrompt="1"/>
          </p:nvPr>
        </p:nvSpPr>
        <p:spPr>
          <a:xfrm>
            <a:off x="1" y="3017520"/>
            <a:ext cx="3417902" cy="384048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055522" y="1104901"/>
            <a:ext cx="7476571" cy="53339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719204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C26FEAF5-B987-7B83-7D1F-A4C535E2B000}"/>
              </a:ext>
            </a:extLst>
          </p:cNvPr>
          <p:cNvPicPr>
            <a:picLocks noChangeAspect="1"/>
          </p:cNvPicPr>
          <p:nvPr/>
        </p:nvPicPr>
        <p:blipFill>
          <a:blip r:embed="rId2">
            <a:extLst>
              <a:ext uri="{28A0092B-C50C-407E-A947-70E740481C1C}">
                <a14:useLocalDpi xmlns:a14="http://schemas.microsoft.com/office/drawing/2010/main" val="0"/>
              </a:ext>
            </a:extLst>
          </a:blip>
          <a:srcRect t="17701" r="5781"/>
          <a:stretch>
            <a:fillRect/>
          </a:stretch>
        </p:blipFill>
        <p:spPr>
          <a:xfrm rot="10800000" flipH="1">
            <a:off x="0" y="-1"/>
            <a:ext cx="12192000" cy="6864096"/>
          </a:xfrm>
          <a:prstGeom prst="rect">
            <a:avLst/>
          </a:prstGeom>
        </p:spPr>
      </p:pic>
      <p:sp>
        <p:nvSpPr>
          <p:cNvPr id="9" name="Title 8">
            <a:extLst>
              <a:ext uri="{FF2B5EF4-FFF2-40B4-BE49-F238E27FC236}">
                <a16:creationId xmlns:a16="http://schemas.microsoft.com/office/drawing/2014/main" id="{E9DD887D-B316-418B-8AF4-4F941223A039}"/>
              </a:ext>
            </a:extLst>
          </p:cNvPr>
          <p:cNvSpPr>
            <a:spLocks noGrp="1"/>
          </p:cNvSpPr>
          <p:nvPr>
            <p:ph type="title"/>
          </p:nvPr>
        </p:nvSpPr>
        <p:spPr>
          <a:xfrm>
            <a:off x="7772400" y="5082379"/>
            <a:ext cx="4000500" cy="1169230"/>
          </a:xfrm>
        </p:spPr>
        <p:txBody>
          <a:bodyPr anchor="b">
            <a:normAutofit/>
          </a:bodyPr>
          <a:lstStyle>
            <a:lvl1pPr>
              <a:defRPr sz="2000" spc="-50"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09088"/>
            <a:ext cx="1970690" cy="338328"/>
          </a:xfrm>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
        <p:nvSpPr>
          <p:cNvPr id="12" name="Content Placeholder 11">
            <a:extLst>
              <a:ext uri="{FF2B5EF4-FFF2-40B4-BE49-F238E27FC236}">
                <a16:creationId xmlns:a16="http://schemas.microsoft.com/office/drawing/2014/main" id="{942D9118-C154-84FE-9D86-92525287F07F}"/>
              </a:ext>
            </a:extLst>
          </p:cNvPr>
          <p:cNvSpPr>
            <a:spLocks noGrp="1"/>
          </p:cNvSpPr>
          <p:nvPr>
            <p:ph sz="quarter" idx="14" hasCustomPrompt="1"/>
          </p:nvPr>
        </p:nvSpPr>
        <p:spPr>
          <a:xfrm>
            <a:off x="280988" y="1063625"/>
            <a:ext cx="10428287" cy="3508375"/>
          </a:xfrm>
        </p:spPr>
        <p:txBody>
          <a:bodyPr>
            <a:noAutofit/>
          </a:bodyPr>
          <a:lstStyle>
            <a:lvl1pPr>
              <a:lnSpc>
                <a:spcPct val="80000"/>
              </a:lnSpc>
              <a:defRPr sz="26000"/>
            </a:lvl1pPr>
          </a:lstStyle>
          <a:p>
            <a:pPr lvl="0"/>
            <a:r>
              <a:rPr lang="en-US" dirty="0"/>
              <a:t>XX%</a:t>
            </a:r>
          </a:p>
        </p:txBody>
      </p:sp>
    </p:spTree>
    <p:extLst>
      <p:ext uri="{BB962C8B-B14F-4D97-AF65-F5344CB8AC3E}">
        <p14:creationId xmlns:p14="http://schemas.microsoft.com/office/powerpoint/2010/main" val="2898198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descr="A red and purple light&#10;&#10;AI-generated content may be incorrect.">
            <a:extLst>
              <a:ext uri="{FF2B5EF4-FFF2-40B4-BE49-F238E27FC236}">
                <a16:creationId xmlns:a16="http://schemas.microsoft.com/office/drawing/2014/main" id="{27A6C04A-3EE2-7293-8111-E4CF6B18B2D4}"/>
              </a:ext>
            </a:extLst>
          </p:cNvPr>
          <p:cNvPicPr>
            <a:picLocks noChangeAspect="1"/>
          </p:cNvPicPr>
          <p:nvPr/>
        </p:nvPicPr>
        <p:blipFill>
          <a:blip r:embed="rId2">
            <a:extLst>
              <a:ext uri="{28A0092B-C50C-407E-A947-70E740481C1C}">
                <a14:useLocalDpi xmlns:a14="http://schemas.microsoft.com/office/drawing/2010/main" val="0"/>
              </a:ext>
            </a:extLst>
          </a:blip>
          <a:srcRect l="7784" t="57458" r="22221" b="1"/>
          <a:stretch>
            <a:fillRect/>
          </a:stretch>
        </p:blipFill>
        <p:spPr>
          <a:xfrm rot="10800000">
            <a:off x="0" y="0"/>
            <a:ext cx="12192000" cy="4802819"/>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885606"/>
            <a:ext cx="8801101" cy="3553293"/>
          </a:xfrm>
        </p:spPr>
        <p:txBody>
          <a:bodyPr anchor="b">
            <a:normAutofit/>
          </a:bodyPr>
          <a:lstStyle>
            <a:lvl1pPr marL="0" indent="0">
              <a:lnSpc>
                <a:spcPct val="85000"/>
              </a:lnSpc>
              <a:buNone/>
              <a:defRPr sz="6000" b="0" spc="-50" baseline="0">
                <a:solidFill>
                  <a:schemeClr val="tx1"/>
                </a:solidFill>
              </a:defRPr>
            </a:lvl1pPr>
            <a:lvl2pPr marL="228600" indent="0">
              <a:lnSpc>
                <a:spcPct val="85000"/>
              </a:lnSpc>
              <a:buNone/>
              <a:defRPr sz="4400" b="0" spc="-50" baseline="0">
                <a:solidFill>
                  <a:schemeClr val="tx1"/>
                </a:solidFill>
              </a:defRPr>
            </a:lvl2pPr>
            <a:lvl3pPr marL="457200" indent="0">
              <a:lnSpc>
                <a:spcPct val="85000"/>
              </a:lnSpc>
              <a:buNone/>
              <a:defRPr sz="40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2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080273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56ABB8EC-1098-DCAC-E2E3-BCA53EEC625D}"/>
              </a:ext>
            </a:extLst>
          </p:cNvPr>
          <p:cNvPicPr>
            <a:picLocks noChangeAspect="1"/>
          </p:cNvPicPr>
          <p:nvPr/>
        </p:nvPicPr>
        <p:blipFill>
          <a:blip r:embed="rId2">
            <a:extLst>
              <a:ext uri="{28A0092B-C50C-407E-A947-70E740481C1C}">
                <a14:useLocalDpi xmlns:a14="http://schemas.microsoft.com/office/drawing/2010/main" val="0"/>
              </a:ext>
            </a:extLst>
          </a:blip>
          <a:srcRect l="1291" t="22024" r="10011"/>
          <a:stretch>
            <a:fillRect/>
          </a:stretch>
        </p:blipFill>
        <p:spPr>
          <a:xfrm rot="10800000" flipH="1">
            <a:off x="0" y="0"/>
            <a:ext cx="12192000" cy="6864096"/>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66899" y="4874218"/>
            <a:ext cx="8506567" cy="666427"/>
          </a:xfrm>
        </p:spPr>
        <p:txBody>
          <a:bodyPr anchor="ctr">
            <a:normAutofit/>
          </a:bodyPr>
          <a:lstStyle>
            <a:lvl1pPr algn="r">
              <a:lnSpc>
                <a:spcPct val="90000"/>
              </a:lnSpc>
              <a:defRPr sz="1400" b="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866899" y="1856096"/>
            <a:ext cx="8506567" cy="2855388"/>
          </a:xfrm>
        </p:spPr>
        <p:txBody>
          <a:bodyPr anchor="ctr">
            <a:normAutofit/>
          </a:bodyPr>
          <a:lstStyle>
            <a:lvl1pPr marL="164592" indent="-164592">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38585035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8382000" cy="701657"/>
          </a:xfrm>
        </p:spPr>
        <p:txBody>
          <a:bodyPr/>
          <a:lstStyle>
            <a:lvl1pPr>
              <a:defRPr>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
        <p:nvSpPr>
          <p:cNvPr id="4" name="Content Placeholder 3">
            <a:extLst>
              <a:ext uri="{FF2B5EF4-FFF2-40B4-BE49-F238E27FC236}">
                <a16:creationId xmlns:a16="http://schemas.microsoft.com/office/drawing/2014/main" id="{704CA46A-141E-21AB-51BA-BA1F0F395708}"/>
              </a:ext>
            </a:extLst>
          </p:cNvPr>
          <p:cNvSpPr>
            <a:spLocks noGrp="1"/>
          </p:cNvSpPr>
          <p:nvPr>
            <p:ph sz="quarter" idx="15"/>
          </p:nvPr>
        </p:nvSpPr>
        <p:spPr>
          <a:xfrm>
            <a:off x="431800"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F8607D36-7013-02AC-69A9-8D38C5BBA7D0}"/>
              </a:ext>
            </a:extLst>
          </p:cNvPr>
          <p:cNvSpPr>
            <a:spLocks noGrp="1"/>
          </p:cNvSpPr>
          <p:nvPr>
            <p:ph sz="quarter" idx="16"/>
          </p:nvPr>
        </p:nvSpPr>
        <p:spPr>
          <a:xfrm>
            <a:off x="5878824"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991683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8655" y="932098"/>
            <a:ext cx="10835539" cy="704088"/>
          </a:xfrm>
        </p:spPr>
        <p:txBody>
          <a:bodyPr/>
          <a:lstStyle>
            <a:lvl1pPr>
              <a:defRPr>
                <a:solidFill>
                  <a:schemeClr val="tx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8654" y="1675614"/>
            <a:ext cx="4913919"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854769-C5D8-1BF0-C3A2-77216D6255DB}"/>
              </a:ext>
            </a:extLst>
          </p:cNvPr>
          <p:cNvSpPr>
            <a:spLocks noGrp="1"/>
          </p:cNvSpPr>
          <p:nvPr>
            <p:ph sz="quarter" idx="15"/>
          </p:nvPr>
        </p:nvSpPr>
        <p:spPr>
          <a:xfrm>
            <a:off x="431800" y="2285022"/>
            <a:ext cx="4900773"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75614"/>
            <a:ext cx="4967694"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B3527224-4234-3620-766D-DCCA3AFDF896}"/>
              </a:ext>
            </a:extLst>
          </p:cNvPr>
          <p:cNvSpPr>
            <a:spLocks noGrp="1"/>
          </p:cNvSpPr>
          <p:nvPr>
            <p:ph sz="quarter" idx="16"/>
          </p:nvPr>
        </p:nvSpPr>
        <p:spPr>
          <a:xfrm>
            <a:off x="6279401" y="2285022"/>
            <a:ext cx="4982762"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692597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20791" y="1113510"/>
            <a:ext cx="8380309" cy="876193"/>
          </a:xfrm>
        </p:spPr>
        <p:txBody>
          <a:bodyPr/>
          <a:lstStyle>
            <a:lvl1pPr>
              <a:defRPr>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Tree>
    <p:extLst>
      <p:ext uri="{BB962C8B-B14F-4D97-AF65-F5344CB8AC3E}">
        <p14:creationId xmlns:p14="http://schemas.microsoft.com/office/powerpoint/2010/main" val="6769466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Tree>
    <p:extLst>
      <p:ext uri="{BB962C8B-B14F-4D97-AF65-F5344CB8AC3E}">
        <p14:creationId xmlns:p14="http://schemas.microsoft.com/office/powerpoint/2010/main" val="37364727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7" name="Picture 6" descr="A red and purple light&#10;&#10;AI-generated content may be incorrect.">
            <a:extLst>
              <a:ext uri="{FF2B5EF4-FFF2-40B4-BE49-F238E27FC236}">
                <a16:creationId xmlns:a16="http://schemas.microsoft.com/office/drawing/2014/main" id="{CC69B319-31FA-514C-5A82-30B4D1B20A23}"/>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699805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86565871-9318-EC0D-5245-A159818CA83F}"/>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9" name="Title 8">
            <a:extLst>
              <a:ext uri="{FF2B5EF4-FFF2-40B4-BE49-F238E27FC236}">
                <a16:creationId xmlns:a16="http://schemas.microsoft.com/office/drawing/2014/main" id="{687F1B09-5020-D2DD-189E-7226AD232923}"/>
              </a:ext>
            </a:extLst>
          </p:cNvPr>
          <p:cNvSpPr>
            <a:spLocks noGrp="1"/>
          </p:cNvSpPr>
          <p:nvPr>
            <p:ph type="title"/>
          </p:nvPr>
        </p:nvSpPr>
        <p:spPr>
          <a:xfrm>
            <a:off x="420792" y="2704772"/>
            <a:ext cx="5465660" cy="2733384"/>
          </a:xfrm>
        </p:spPr>
        <p:txBody>
          <a:bodyPr/>
          <a:lstStyle>
            <a:lvl1pPr>
              <a:defRPr sz="7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591A6EB-CCA8-4FF2-AF65-3E7B66772966}" type="datetimeFigureOut">
              <a:rPr lang="en-GB" smtClean="0"/>
              <a:t>18/10/2026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D7CB68B3-EFEF-4B2D-88D2-7328C2F5111F}" type="slidenum">
              <a:rPr lang="en-GB" smtClean="0"/>
              <a:t>‹#›</a:t>
            </a:fld>
            <a:endParaRPr lang="en-GB"/>
          </a:p>
        </p:txBody>
      </p:sp>
      <p:sp>
        <p:nvSpPr>
          <p:cNvPr id="12" name="Content Placeholder 11">
            <a:extLst>
              <a:ext uri="{FF2B5EF4-FFF2-40B4-BE49-F238E27FC236}">
                <a16:creationId xmlns:a16="http://schemas.microsoft.com/office/drawing/2014/main" id="{8492B719-9068-0A96-E408-4EB3E9F85BE9}"/>
              </a:ext>
            </a:extLst>
          </p:cNvPr>
          <p:cNvSpPr>
            <a:spLocks noGrp="1"/>
          </p:cNvSpPr>
          <p:nvPr>
            <p:ph sz="quarter" idx="15"/>
          </p:nvPr>
        </p:nvSpPr>
        <p:spPr>
          <a:xfrm>
            <a:off x="6305550" y="2705100"/>
            <a:ext cx="4410075" cy="15621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8718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0791" y="1113510"/>
            <a:ext cx="9942409" cy="87619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417" y="2133600"/>
            <a:ext cx="9942409" cy="4305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32393" y="214858"/>
            <a:ext cx="2726376" cy="338328"/>
          </a:xfrm>
          <a:prstGeom prst="rect">
            <a:avLst/>
          </a:prstGeom>
        </p:spPr>
        <p:txBody>
          <a:bodyPr vert="horz" lIns="91440" tIns="45720" rIns="91440" bIns="45720" rtlCol="0" anchor="ctr"/>
          <a:lstStyle>
            <a:lvl1pPr algn="l" rtl="0">
              <a:defRPr sz="700" cap="all" baseline="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01100" y="214858"/>
            <a:ext cx="1920240" cy="338328"/>
          </a:xfrm>
          <a:prstGeom prst="rect">
            <a:avLst/>
          </a:prstGeom>
        </p:spPr>
        <p:txBody>
          <a:bodyPr vert="horz" lIns="91440" tIns="45720" rIns="91440" bIns="45720" rtlCol="0" anchor="ctr"/>
          <a:lstStyle>
            <a:lvl1pPr algn="l" rtl="0">
              <a:defRPr sz="700" cap="all" baseline="0">
                <a:solidFill>
                  <a:schemeClr val="tx1"/>
                </a:solidFill>
              </a:defRPr>
            </a:lvl1pPr>
          </a:lstStyle>
          <a:p>
            <a:fld id="{E591A6EB-CCA8-4FF2-AF65-3E7B66772966}" type="datetimeFigureOut">
              <a:rPr lang="en-GB" smtClean="0"/>
              <a:t>18/10/2026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291657" y="214858"/>
            <a:ext cx="555948" cy="338328"/>
          </a:xfrm>
          <a:prstGeom prst="rect">
            <a:avLst/>
          </a:prstGeom>
        </p:spPr>
        <p:txBody>
          <a:bodyPr vert="horz" lIns="91440" tIns="45720" rIns="91440" bIns="45720" rtlCol="0" anchor="ctr"/>
          <a:lstStyle>
            <a:lvl1pPr algn="r" rtl="0">
              <a:defRPr sz="700" cap="all" baseline="0">
                <a:solidFill>
                  <a:schemeClr val="tx1"/>
                </a:solidFill>
              </a:defRPr>
            </a:lvl1pPr>
          </a:lstStyle>
          <a:p>
            <a:fld id="{D7CB68B3-EFEF-4B2D-88D2-7328C2F5111F}" type="slidenum">
              <a:rPr lang="en-GB" smtClean="0"/>
              <a:t>‹#›</a:t>
            </a:fld>
            <a:endParaRPr lang="en-GB"/>
          </a:p>
        </p:txBody>
      </p:sp>
    </p:spTree>
    <p:extLst>
      <p:ext uri="{BB962C8B-B14F-4D97-AF65-F5344CB8AC3E}">
        <p14:creationId xmlns:p14="http://schemas.microsoft.com/office/powerpoint/2010/main" val="12543920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85000"/>
        </a:lnSpc>
        <a:spcBef>
          <a:spcPct val="0"/>
        </a:spcBef>
        <a:buNone/>
        <a:defRPr sz="3000" b="0" kern="1200" spc="-11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64">
          <p15:clr>
            <a:srgbClr val="F26B43"/>
          </p15:clr>
        </p15:guide>
        <p15:guide id="4" orient="horz" pos="264">
          <p15:clr>
            <a:srgbClr val="F26B43"/>
          </p15:clr>
        </p15:guide>
        <p15:guide id="5" pos="7416">
          <p15:clr>
            <a:srgbClr val="F26B43"/>
          </p15:clr>
        </p15:guide>
        <p15:guide id="12" pos="4632">
          <p15:clr>
            <a:srgbClr val="F26B43"/>
          </p15:clr>
        </p15:guide>
        <p15:guide id="13" pos="5544">
          <p15:clr>
            <a:srgbClr val="F26B43"/>
          </p15:clr>
        </p15:guide>
        <p15:guide id="26" pos="2784">
          <p15:clr>
            <a:srgbClr val="F26B43"/>
          </p15:clr>
        </p15:guide>
        <p15:guide id="27" pos="3048">
          <p15:clr>
            <a:srgbClr val="F26B43"/>
          </p15:clr>
        </p15:guide>
        <p15:guide id="29" pos="3960">
          <p15:clr>
            <a:srgbClr val="F26B43"/>
          </p15:clr>
        </p15:guide>
        <p15:guide id="30" pos="1176">
          <p15:clr>
            <a:srgbClr val="F26B43"/>
          </p15:clr>
        </p15:guide>
        <p15:guide id="31" pos="912">
          <p15:clr>
            <a:srgbClr val="F26B43"/>
          </p15:clr>
        </p15:guide>
        <p15:guide id="32" pos="3696">
          <p15:clr>
            <a:srgbClr val="F26B43"/>
          </p15:clr>
        </p15:guide>
        <p15:guide id="33" pos="1848">
          <p15:clr>
            <a:srgbClr val="F26B43"/>
          </p15:clr>
        </p15:guide>
        <p15:guide id="34" pos="2112">
          <p15:clr>
            <a:srgbClr val="F26B43"/>
          </p15:clr>
        </p15:guide>
        <p15:guide id="36" pos="6528">
          <p15:clr>
            <a:srgbClr val="F26B43"/>
          </p15:clr>
        </p15:guide>
        <p15:guide id="37" pos="6744">
          <p15:clr>
            <a:srgbClr val="F26B43"/>
          </p15:clr>
        </p15:guide>
        <p15:guide id="42" orient="horz" pos="393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beta.jobs.nhs.uk/candidate/jobadvert/L0034-26-4199" TargetMode="External"/><Relationship Id="rId13" Type="http://schemas.openxmlformats.org/officeDocument/2006/relationships/hyperlink" Target="https://www.skillsforcare.org.uk/news-and-events/blogs/reflecting-on-our-latest-size-and-structure-of-the-adult-social-care-workforce-report" TargetMode="External"/><Relationship Id="rId3" Type="http://schemas.openxmlformats.org/officeDocument/2006/relationships/hyperlink" Target="https://www.london.gov.uk/media/112529/download" TargetMode="External"/><Relationship Id="rId7" Type="http://schemas.openxmlformats.org/officeDocument/2006/relationships/hyperlink" Target="https://www.jobs.nhs.uk/candidate/jobadvert/L0091-26-0100" TargetMode="External"/><Relationship Id="rId12" Type="http://schemas.openxmlformats.org/officeDocument/2006/relationships/hyperlink" Target="https://www.careengland.org.uk/effective-leadership-in-social-care/" TargetMode="External"/><Relationship Id="rId2" Type="http://schemas.openxmlformats.org/officeDocument/2006/relationships/hyperlink" Target="https://www.carehomeprofessional.com/nca-skills-for-care-2026-report/" TargetMode="External"/><Relationship Id="rId1" Type="http://schemas.openxmlformats.org/officeDocument/2006/relationships/slideLayout" Target="../slideLayouts/slideLayout2.xml"/><Relationship Id="rId6" Type="http://schemas.openxmlformats.org/officeDocument/2006/relationships/hyperlink" Target="https://ihscm.org.uk/2026/02/02/sum-up-social-care-february-2026-with-or-without-you/" TargetMode="External"/><Relationship Id="rId11" Type="http://schemas.openxmlformats.org/officeDocument/2006/relationships/hyperlink" Target="https://eprints.whiterose.ac.uk/75136/1/Document.pdf" TargetMode="External"/><Relationship Id="rId5" Type="http://schemas.openxmlformats.org/officeDocument/2006/relationships/hyperlink" Target="https://www.highland.gov.uk/download/meetings/id/87379/Item%209%20-%20Workforce%20Planning%20Annual%20Progress%20Report" TargetMode="External"/><Relationship Id="rId10" Type="http://schemas.openxmlformats.org/officeDocument/2006/relationships/hyperlink" Target="https://unison-scotland.org/wp-content/uploads/FINAL-UNISON-Care-Management-web.pdf" TargetMode="External"/><Relationship Id="rId4" Type="http://schemas.openxmlformats.org/officeDocument/2006/relationships/hyperlink" Target="https://www.hazlewoods.co.uk/insights/healthcare/key-takeaways-from-the-2026-healthcare-summit/" TargetMode="External"/><Relationship Id="rId9" Type="http://schemas.openxmlformats.org/officeDocument/2006/relationships/hyperlink" Target="https://www.nmc.org.uk/news/news-and-updates/nmc-responds-to-new-skills-for-care-report-into-adult-social-care/" TargetMode="External"/><Relationship Id="rId14" Type="http://schemas.openxmlformats.org/officeDocument/2006/relationships/hyperlink" Target="https://insightcollective.socialcare.wales/reports/have-your-say-workforce-survey-2025-summary-of-responses-from-manag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2551A-521A-140D-2800-335F2D149FF3}"/>
              </a:ext>
            </a:extLst>
          </p:cNvPr>
          <p:cNvSpPr>
            <a:spLocks noGrp="1"/>
          </p:cNvSpPr>
          <p:nvPr>
            <p:ph type="ctrTitle"/>
          </p:nvPr>
        </p:nvSpPr>
        <p:spPr/>
        <p:txBody>
          <a:bodyPr/>
          <a:lstStyle/>
          <a:p>
            <a:r>
              <a:rPr lang="en-GB" b="1" dirty="0"/>
              <a:t>Self-Awareness Presentation- Care Management </a:t>
            </a:r>
          </a:p>
        </p:txBody>
      </p:sp>
      <p:sp>
        <p:nvSpPr>
          <p:cNvPr id="3" name="Subtitle 2">
            <a:extLst>
              <a:ext uri="{FF2B5EF4-FFF2-40B4-BE49-F238E27FC236}">
                <a16:creationId xmlns:a16="http://schemas.microsoft.com/office/drawing/2014/main" id="{5C5AFB78-1E5F-7DA0-D601-55686DA39616}"/>
              </a:ext>
            </a:extLst>
          </p:cNvPr>
          <p:cNvSpPr>
            <a:spLocks noGrp="1"/>
          </p:cNvSpPr>
          <p:nvPr>
            <p:ph type="subTitle" idx="1"/>
          </p:nvPr>
        </p:nvSpPr>
        <p:spPr/>
        <p:txBody>
          <a:bodyPr>
            <a:normAutofit/>
          </a:bodyPr>
          <a:lstStyle/>
          <a:p>
            <a:r>
              <a:rPr lang="en-GB" dirty="0"/>
              <a:t>Muskan Akhtar</a:t>
            </a:r>
          </a:p>
          <a:p>
            <a:r>
              <a:rPr lang="en-GB" dirty="0"/>
              <a:t>2420915</a:t>
            </a:r>
          </a:p>
          <a:p>
            <a:r>
              <a:rPr lang="en-GB" dirty="0"/>
              <a:t>LCHS4009</a:t>
            </a:r>
          </a:p>
          <a:p>
            <a:r>
              <a:rPr lang="en-GB" dirty="0"/>
              <a:t>19/10/26</a:t>
            </a:r>
          </a:p>
          <a:p>
            <a:endParaRPr lang="en-GB" dirty="0"/>
          </a:p>
        </p:txBody>
      </p:sp>
    </p:spTree>
    <p:extLst>
      <p:ext uri="{BB962C8B-B14F-4D97-AF65-F5344CB8AC3E}">
        <p14:creationId xmlns:p14="http://schemas.microsoft.com/office/powerpoint/2010/main" val="668343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7A8F5-691F-8922-076B-33884E9A7588}"/>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7379E613-6FA7-0581-0260-445C91F453FD}"/>
              </a:ext>
            </a:extLst>
          </p:cNvPr>
          <p:cNvSpPr>
            <a:spLocks noGrp="1"/>
          </p:cNvSpPr>
          <p:nvPr>
            <p:ph idx="1"/>
          </p:nvPr>
        </p:nvSpPr>
        <p:spPr/>
        <p:txBody>
          <a:bodyPr/>
          <a:lstStyle/>
          <a:p>
            <a:r>
              <a:rPr lang="en-GB" dirty="0"/>
              <a:t>In the health and social care section there are virous jobs about this topic, The role of the Care Manager sits at the intersection of health and social care, combining leadership, safeguarding, care planning, and multi-disciplinary working within an increasingly complex and under-pressure sector.</a:t>
            </a:r>
          </a:p>
          <a:p>
            <a:r>
              <a:rPr lang="en-GB" dirty="0"/>
              <a:t>In the following slides I will be breaking down the SWOT analyse for the job role and explaining the break down of the role. SWOT analysis examines the internal strengths and weaknesses of the Care Manager position, alongside the external opportunities and threats facing the role within the current health and social care landscape.</a:t>
            </a:r>
          </a:p>
        </p:txBody>
      </p:sp>
    </p:spTree>
    <p:extLst>
      <p:ext uri="{BB962C8B-B14F-4D97-AF65-F5344CB8AC3E}">
        <p14:creationId xmlns:p14="http://schemas.microsoft.com/office/powerpoint/2010/main" val="865177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65DC4-A721-5DBB-1BA0-04C9B990A298}"/>
              </a:ext>
            </a:extLst>
          </p:cNvPr>
          <p:cNvSpPr>
            <a:spLocks noGrp="1"/>
          </p:cNvSpPr>
          <p:nvPr>
            <p:ph type="title"/>
          </p:nvPr>
        </p:nvSpPr>
        <p:spPr/>
        <p:txBody>
          <a:bodyPr/>
          <a:lstStyle/>
          <a:p>
            <a:r>
              <a:rPr lang="en-GB" dirty="0"/>
              <a:t>Strengths </a:t>
            </a:r>
          </a:p>
        </p:txBody>
      </p:sp>
      <p:sp>
        <p:nvSpPr>
          <p:cNvPr id="3" name="Content Placeholder 2">
            <a:extLst>
              <a:ext uri="{FF2B5EF4-FFF2-40B4-BE49-F238E27FC236}">
                <a16:creationId xmlns:a16="http://schemas.microsoft.com/office/drawing/2014/main" id="{0CDF57F2-64BA-4EF1-F2F5-D89F37E87B7F}"/>
              </a:ext>
            </a:extLst>
          </p:cNvPr>
          <p:cNvSpPr>
            <a:spLocks noGrp="1"/>
          </p:cNvSpPr>
          <p:nvPr>
            <p:ph idx="1"/>
          </p:nvPr>
        </p:nvSpPr>
        <p:spPr/>
        <p:txBody>
          <a:bodyPr/>
          <a:lstStyle/>
          <a:p>
            <a:pPr marL="285750" indent="-285750">
              <a:buFont typeface="Arial" panose="020B0604020202020204" pitchFamily="34" charset="0"/>
              <a:buChar char="•"/>
            </a:pPr>
            <a:r>
              <a:rPr lang="en-GB" dirty="0"/>
              <a:t>Meaningful impact on people's lives.</a:t>
            </a:r>
          </a:p>
          <a:p>
            <a:pPr marL="285750" indent="-285750">
              <a:buFont typeface="Arial" panose="020B0604020202020204" pitchFamily="34" charset="0"/>
              <a:buChar char="•"/>
            </a:pPr>
            <a:r>
              <a:rPr lang="en-GB" dirty="0"/>
              <a:t>Diverse skill development.</a:t>
            </a:r>
          </a:p>
          <a:p>
            <a:pPr marL="285750" indent="-285750">
              <a:buFont typeface="Arial" panose="020B0604020202020204" pitchFamily="34" charset="0"/>
              <a:buChar char="•"/>
            </a:pPr>
            <a:r>
              <a:rPr lang="en-GB" dirty="0"/>
              <a:t>Professional autonomy and decision-making.</a:t>
            </a:r>
          </a:p>
          <a:p>
            <a:pPr marL="285750" indent="-285750">
              <a:buFont typeface="Arial" panose="020B0604020202020204" pitchFamily="34" charset="0"/>
              <a:buChar char="•"/>
            </a:pPr>
            <a:r>
              <a:rPr lang="en-GB" dirty="0"/>
              <a:t>Career progression pathway.</a:t>
            </a:r>
          </a:p>
          <a:p>
            <a:endParaRPr lang="en-GB" dirty="0"/>
          </a:p>
        </p:txBody>
      </p:sp>
    </p:spTree>
    <p:extLst>
      <p:ext uri="{BB962C8B-B14F-4D97-AF65-F5344CB8AC3E}">
        <p14:creationId xmlns:p14="http://schemas.microsoft.com/office/powerpoint/2010/main" val="1392832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D8C7D-8865-2FD4-7FB9-4369AA20A978}"/>
              </a:ext>
            </a:extLst>
          </p:cNvPr>
          <p:cNvSpPr>
            <a:spLocks noGrp="1"/>
          </p:cNvSpPr>
          <p:nvPr>
            <p:ph type="title"/>
          </p:nvPr>
        </p:nvSpPr>
        <p:spPr/>
        <p:txBody>
          <a:bodyPr/>
          <a:lstStyle/>
          <a:p>
            <a:r>
              <a:rPr lang="en-GB" dirty="0"/>
              <a:t>Weaknesses </a:t>
            </a:r>
          </a:p>
        </p:txBody>
      </p:sp>
      <p:sp>
        <p:nvSpPr>
          <p:cNvPr id="3" name="Content Placeholder 2">
            <a:extLst>
              <a:ext uri="{FF2B5EF4-FFF2-40B4-BE49-F238E27FC236}">
                <a16:creationId xmlns:a16="http://schemas.microsoft.com/office/drawing/2014/main" id="{F2E11094-DD13-B3C9-B734-8466433B3EB8}"/>
              </a:ext>
            </a:extLst>
          </p:cNvPr>
          <p:cNvSpPr>
            <a:spLocks noGrp="1"/>
          </p:cNvSpPr>
          <p:nvPr>
            <p:ph idx="1"/>
          </p:nvPr>
        </p:nvSpPr>
        <p:spPr/>
        <p:txBody>
          <a:bodyPr/>
          <a:lstStyle/>
          <a:p>
            <a:pPr marL="285750" indent="-285750">
              <a:buFont typeface="Arial" panose="020B0604020202020204" pitchFamily="34" charset="0"/>
              <a:buChar char="•"/>
            </a:pPr>
            <a:r>
              <a:rPr lang="en-GB" dirty="0"/>
              <a:t>High stress and burnout risk.</a:t>
            </a:r>
          </a:p>
          <a:p>
            <a:pPr marL="285750" indent="-285750">
              <a:buFont typeface="Arial" panose="020B0604020202020204" pitchFamily="34" charset="0"/>
              <a:buChar char="•"/>
            </a:pPr>
            <a:r>
              <a:rPr lang="en-GB" dirty="0"/>
              <a:t>Administrative burden reducing direct care time.</a:t>
            </a:r>
          </a:p>
          <a:p>
            <a:pPr marL="285750" indent="-285750">
              <a:buFont typeface="Arial" panose="020B0604020202020204" pitchFamily="34" charset="0"/>
              <a:buChar char="•"/>
            </a:pPr>
            <a:r>
              <a:rPr lang="en-GB" dirty="0"/>
              <a:t>Emotional demands of the role.</a:t>
            </a:r>
          </a:p>
          <a:p>
            <a:pPr marL="285750" indent="-285750">
              <a:buFont typeface="Arial" panose="020B0604020202020204" pitchFamily="34" charset="0"/>
              <a:buChar char="•"/>
            </a:pPr>
            <a:r>
              <a:rPr lang="en-GB" dirty="0"/>
              <a:t>Insufficient resources constrain practice.</a:t>
            </a:r>
          </a:p>
        </p:txBody>
      </p:sp>
    </p:spTree>
    <p:extLst>
      <p:ext uri="{BB962C8B-B14F-4D97-AF65-F5344CB8AC3E}">
        <p14:creationId xmlns:p14="http://schemas.microsoft.com/office/powerpoint/2010/main" val="1211485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841BC-DE2B-EF04-3AA9-EEA39E6F39C8}"/>
              </a:ext>
            </a:extLst>
          </p:cNvPr>
          <p:cNvSpPr>
            <a:spLocks noGrp="1"/>
          </p:cNvSpPr>
          <p:nvPr>
            <p:ph type="title"/>
          </p:nvPr>
        </p:nvSpPr>
        <p:spPr/>
        <p:txBody>
          <a:bodyPr/>
          <a:lstStyle/>
          <a:p>
            <a:r>
              <a:rPr lang="en-GB" dirty="0"/>
              <a:t>Opportunities </a:t>
            </a:r>
          </a:p>
        </p:txBody>
      </p:sp>
      <p:sp>
        <p:nvSpPr>
          <p:cNvPr id="3" name="Content Placeholder 2">
            <a:extLst>
              <a:ext uri="{FF2B5EF4-FFF2-40B4-BE49-F238E27FC236}">
                <a16:creationId xmlns:a16="http://schemas.microsoft.com/office/drawing/2014/main" id="{C969D66B-191A-15B3-9A64-50AE0EF5CA6B}"/>
              </a:ext>
            </a:extLst>
          </p:cNvPr>
          <p:cNvSpPr>
            <a:spLocks noGrp="1"/>
          </p:cNvSpPr>
          <p:nvPr>
            <p:ph idx="1"/>
          </p:nvPr>
        </p:nvSpPr>
        <p:spPr/>
        <p:txBody>
          <a:bodyPr/>
          <a:lstStyle/>
          <a:p>
            <a:pPr marL="285750" indent="-285750">
              <a:buFont typeface="Arial" panose="020B0604020202020204" pitchFamily="34" charset="0"/>
              <a:buChar char="•"/>
            </a:pPr>
            <a:r>
              <a:rPr lang="en-GB" dirty="0"/>
              <a:t>Growing demand for care services.</a:t>
            </a:r>
          </a:p>
          <a:p>
            <a:pPr marL="285750" indent="-285750">
              <a:buFont typeface="Arial" panose="020B0604020202020204" pitchFamily="34" charset="0"/>
              <a:buChar char="•"/>
            </a:pPr>
            <a:r>
              <a:rPr lang="en-GB" dirty="0"/>
              <a:t>Workforce investment and career development focus.</a:t>
            </a:r>
          </a:p>
          <a:p>
            <a:pPr marL="285750" indent="-285750">
              <a:buFont typeface="Arial" panose="020B0604020202020204" pitchFamily="34" charset="0"/>
              <a:buChar char="•"/>
            </a:pPr>
            <a:r>
              <a:rPr lang="en-GB" dirty="0"/>
              <a:t>Leadership role in integrated care systems.</a:t>
            </a:r>
          </a:p>
          <a:p>
            <a:pPr marL="285750" indent="-285750">
              <a:buFont typeface="Arial" panose="020B0604020202020204" pitchFamily="34" charset="0"/>
              <a:buChar char="•"/>
            </a:pPr>
            <a:r>
              <a:rPr lang="en-GB" dirty="0"/>
              <a:t>Policy momentum for social care reform.</a:t>
            </a:r>
          </a:p>
        </p:txBody>
      </p:sp>
    </p:spTree>
    <p:extLst>
      <p:ext uri="{BB962C8B-B14F-4D97-AF65-F5344CB8AC3E}">
        <p14:creationId xmlns:p14="http://schemas.microsoft.com/office/powerpoint/2010/main" val="1011941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18DAC-1A9B-EBFC-656D-A3F68BC43201}"/>
              </a:ext>
            </a:extLst>
          </p:cNvPr>
          <p:cNvSpPr>
            <a:spLocks noGrp="1"/>
          </p:cNvSpPr>
          <p:nvPr>
            <p:ph type="title"/>
          </p:nvPr>
        </p:nvSpPr>
        <p:spPr/>
        <p:txBody>
          <a:bodyPr/>
          <a:lstStyle/>
          <a:p>
            <a:r>
              <a:rPr lang="en-GB" dirty="0"/>
              <a:t>Threats </a:t>
            </a:r>
          </a:p>
        </p:txBody>
      </p:sp>
      <p:sp>
        <p:nvSpPr>
          <p:cNvPr id="3" name="Content Placeholder 2">
            <a:extLst>
              <a:ext uri="{FF2B5EF4-FFF2-40B4-BE49-F238E27FC236}">
                <a16:creationId xmlns:a16="http://schemas.microsoft.com/office/drawing/2014/main" id="{32AD8A1F-1121-42B9-E54B-60A4844C6BD5}"/>
              </a:ext>
            </a:extLst>
          </p:cNvPr>
          <p:cNvSpPr>
            <a:spLocks noGrp="1"/>
          </p:cNvSpPr>
          <p:nvPr>
            <p:ph idx="1"/>
          </p:nvPr>
        </p:nvSpPr>
        <p:spPr/>
        <p:txBody>
          <a:bodyPr/>
          <a:lstStyle/>
          <a:p>
            <a:pPr marL="285750" indent="-285750">
              <a:buFont typeface="Arial" panose="020B0604020202020204" pitchFamily="34" charset="0"/>
              <a:buChar char="•"/>
            </a:pPr>
            <a:r>
              <a:rPr lang="en-GB" b="1" dirty="0"/>
              <a:t> </a:t>
            </a:r>
            <a:r>
              <a:rPr lang="en-GB" dirty="0"/>
              <a:t>Funding constraints and budget-driven practice.</a:t>
            </a:r>
          </a:p>
          <a:p>
            <a:pPr marL="285750" indent="-285750">
              <a:buFont typeface="Arial" panose="020B0604020202020204" pitchFamily="34" charset="0"/>
              <a:buChar char="•"/>
            </a:pPr>
            <a:r>
              <a:rPr lang="en-GB" dirty="0"/>
              <a:t>Workforce shortages and recruitment crisis.</a:t>
            </a:r>
          </a:p>
          <a:p>
            <a:pPr marL="285750" indent="-285750">
              <a:buFont typeface="Arial" panose="020B0604020202020204" pitchFamily="34" charset="0"/>
              <a:buChar char="•"/>
            </a:pPr>
            <a:r>
              <a:rPr lang="en-GB" dirty="0"/>
              <a:t>High turnover and retention challenges.</a:t>
            </a:r>
          </a:p>
          <a:p>
            <a:pPr marL="285750" indent="-285750">
              <a:buFont typeface="Arial" panose="020B0604020202020204" pitchFamily="34" charset="0"/>
              <a:buChar char="•"/>
            </a:pPr>
            <a:r>
              <a:rPr lang="en-GB" dirty="0"/>
              <a:t>Political and regulatory uncertainty.</a:t>
            </a:r>
          </a:p>
          <a:p>
            <a:pPr marL="285750" indent="-285750">
              <a:buFont typeface="Arial" panose="020B0604020202020204" pitchFamily="34" charset="0"/>
              <a:buChar char="•"/>
            </a:pPr>
            <a:r>
              <a:rPr lang="en-GB" dirty="0"/>
              <a:t>Public misunderstanding of social care.</a:t>
            </a:r>
          </a:p>
        </p:txBody>
      </p:sp>
    </p:spTree>
    <p:extLst>
      <p:ext uri="{BB962C8B-B14F-4D97-AF65-F5344CB8AC3E}">
        <p14:creationId xmlns:p14="http://schemas.microsoft.com/office/powerpoint/2010/main" val="3139459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6D1C9-1729-19C5-3C23-230AB2E5F4B1}"/>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3AF5535F-C6B3-0F5A-51EE-F3E2984ED724}"/>
              </a:ext>
            </a:extLst>
          </p:cNvPr>
          <p:cNvSpPr>
            <a:spLocks noGrp="1"/>
          </p:cNvSpPr>
          <p:nvPr>
            <p:ph idx="1"/>
          </p:nvPr>
        </p:nvSpPr>
        <p:spPr/>
        <p:txBody>
          <a:bodyPr/>
          <a:lstStyle/>
          <a:p>
            <a:r>
              <a:rPr lang="en-GB" dirty="0"/>
              <a:t>A care manager role is well, but it is also demanding and stressful as it includes peoples lives and planning their care as well as handing staff and keeping it fair and equal to all, being a care manager has you engaging </a:t>
            </a:r>
            <a:r>
              <a:rPr lang="en-GB" dirty="0" err="1"/>
              <a:t>ith</a:t>
            </a:r>
            <a:r>
              <a:rPr lang="en-GB" dirty="0"/>
              <a:t> clients, staff and client family members as well as CQC and much more. </a:t>
            </a:r>
          </a:p>
          <a:p>
            <a:r>
              <a:rPr lang="en-GB" dirty="0"/>
              <a:t>48% of social care managers entered the sector for exactly this reason—while also providing professional autonomy, leadership development, and a clear career pathway, with 60% aspiring to future leadership roles . On the other hand, the role operates under significant strain: high anxiety levels among managers (5.11 compared to the UK average of 3.23), persistent operational pressures, and a sector where leadership turnover is increasingly recognised as a strategic risk . The SWOT analysis demonstrates that the Care Manager’s effectiveness depends not only on individual resilience, but on organisational investment in supportive supervision, manageable workloads, and succession planning</a:t>
            </a:r>
          </a:p>
        </p:txBody>
      </p:sp>
    </p:spTree>
    <p:extLst>
      <p:ext uri="{BB962C8B-B14F-4D97-AF65-F5344CB8AC3E}">
        <p14:creationId xmlns:p14="http://schemas.microsoft.com/office/powerpoint/2010/main" val="3741382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C23C6-F246-82C0-EA3F-0FC2B3BF0F5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A9CADA9-D9D6-38D4-6A33-78D83281B832}"/>
              </a:ext>
            </a:extLst>
          </p:cNvPr>
          <p:cNvSpPr>
            <a:spLocks noGrp="1"/>
          </p:cNvSpPr>
          <p:nvPr>
            <p:ph idx="1"/>
          </p:nvPr>
        </p:nvSpPr>
        <p:spPr>
          <a:xfrm>
            <a:off x="429417" y="1602769"/>
            <a:ext cx="10707770" cy="4836131"/>
          </a:xfrm>
        </p:spPr>
        <p:txBody>
          <a:bodyPr>
            <a:normAutofit fontScale="55000" lnSpcReduction="20000"/>
          </a:bodyPr>
          <a:lstStyle/>
          <a:p>
            <a:r>
              <a:rPr lang="en-GB" dirty="0"/>
              <a:t>Care Home Professional (2026) ‘Skills for Care report highlights progress on vacancies, but social care providers still need support’. Available at: </a:t>
            </a:r>
            <a:r>
              <a:rPr lang="en-GB" dirty="0">
                <a:hlinkClick r:id="rId2"/>
              </a:rPr>
              <a:t>https://www.carehomeprofessional.com/nca-skills-for-care-2026-report/</a:t>
            </a:r>
            <a:r>
              <a:rPr lang="en-GB" dirty="0"/>
              <a:t> (Accessed: 14 October 2026). </a:t>
            </a:r>
          </a:p>
          <a:p>
            <a:r>
              <a:rPr lang="en-GB" dirty="0"/>
              <a:t>Greater London Authority (no date) ‘Opportunities and suggested scope for Sector Talent Boards and Hubs from industry during our ITS consultation’. Available at: </a:t>
            </a:r>
            <a:r>
              <a:rPr lang="en-GB" dirty="0">
                <a:hlinkClick r:id="rId3"/>
              </a:rPr>
              <a:t>https://www.london.gov.uk/media/112529/download</a:t>
            </a:r>
            <a:r>
              <a:rPr lang="en-GB" dirty="0"/>
              <a:t> (Accessed: 14 October 2026). </a:t>
            </a:r>
          </a:p>
          <a:p>
            <a:r>
              <a:rPr lang="en-GB" dirty="0" err="1"/>
              <a:t>Hazlewoods</a:t>
            </a:r>
            <a:r>
              <a:rPr lang="en-GB" dirty="0"/>
              <a:t> (2026) ‘Key Takeaways from the 2026 Healthcare Summit’. Available at: </a:t>
            </a:r>
            <a:r>
              <a:rPr lang="en-GB" dirty="0">
                <a:hlinkClick r:id="rId4"/>
              </a:rPr>
              <a:t>https://www.hazlewoods.co.uk/insights/healthcare/key-takeaways-from-the-2026-healthcare-summit/</a:t>
            </a:r>
            <a:r>
              <a:rPr lang="en-GB" dirty="0"/>
              <a:t> (Accessed: 14 October 2026). </a:t>
            </a:r>
          </a:p>
          <a:p>
            <a:r>
              <a:rPr lang="en-GB" dirty="0"/>
              <a:t>Highland Council (2026) ‘Health and Social Care WFP action plan 2023-2025/26’. Available at: </a:t>
            </a:r>
            <a:r>
              <a:rPr lang="en-GB" dirty="0">
                <a:hlinkClick r:id="rId5"/>
              </a:rPr>
              <a:t>https://www.highland.gov.uk/download/meetings/id/87379/Item%209%20-%20Workforce%20Planning%20Annual%20Progress%20Report</a:t>
            </a:r>
            <a:r>
              <a:rPr lang="en-GB" dirty="0"/>
              <a:t> (Accessed: 14 October 2026). </a:t>
            </a:r>
          </a:p>
          <a:p>
            <a:r>
              <a:rPr lang="en-GB" dirty="0"/>
              <a:t>Institute of Health &amp; Social Care Management (2026) ‘Sum Up Social Care – February 2026 – With or Without You’. Available at: </a:t>
            </a:r>
            <a:r>
              <a:rPr lang="en-GB" dirty="0">
                <a:hlinkClick r:id="rId6"/>
              </a:rPr>
              <a:t>https://ihscm.org.uk/2026/02/02/sum-up-social-care-february-2026-with-or-without-you/</a:t>
            </a:r>
            <a:r>
              <a:rPr lang="en-GB" dirty="0"/>
              <a:t> (Accessed: 14 October 2026). </a:t>
            </a:r>
          </a:p>
          <a:p>
            <a:r>
              <a:rPr lang="en-GB" dirty="0"/>
              <a:t>NHS Jobs (2026a) ‘Care Manager – Your Life Your Way’. Available at: </a:t>
            </a:r>
            <a:r>
              <a:rPr lang="en-GB" dirty="0">
                <a:hlinkClick r:id="rId7"/>
              </a:rPr>
              <a:t>https://www.jobs.nhs.uk/candidate/jobadvert/L0091-26-0100</a:t>
            </a:r>
            <a:r>
              <a:rPr lang="en-GB" dirty="0"/>
              <a:t> (Accessed: 14 October 2026). </a:t>
            </a:r>
          </a:p>
          <a:p>
            <a:r>
              <a:rPr lang="en-GB" dirty="0"/>
              <a:t>NHS Jobs (2026b) ‘Care Manager – Avery Healthcare’. Available at: </a:t>
            </a:r>
            <a:r>
              <a:rPr lang="en-GB" dirty="0">
                <a:hlinkClick r:id="rId8"/>
              </a:rPr>
              <a:t>https://beta.jobs.nhs.uk/candidate/jobadvert/L0034-26-4199</a:t>
            </a:r>
            <a:r>
              <a:rPr lang="en-GB" dirty="0"/>
              <a:t> (Accessed: 14 October 2026). </a:t>
            </a:r>
          </a:p>
          <a:p>
            <a:r>
              <a:rPr lang="en-GB" dirty="0"/>
              <a:t>Nursing and Midwifery Council (2026) ‘NMC responds to new Skills for Care report into adult social care’. Available at: </a:t>
            </a:r>
            <a:r>
              <a:rPr lang="en-GB" dirty="0">
                <a:hlinkClick r:id="rId9"/>
              </a:rPr>
              <a:t>https://www.nmc.org.uk/news/news-and-updates/nmc-responds-to-new-skills-for-care-report-into-adult-social-care/</a:t>
            </a:r>
            <a:r>
              <a:rPr lang="en-GB" dirty="0"/>
              <a:t> (Accessed: 14 October 2026). </a:t>
            </a:r>
          </a:p>
          <a:p>
            <a:r>
              <a:rPr lang="en-GB" dirty="0"/>
              <a:t>Svenningsson, I. et al. (2021) ‘Person-centred care manager role in primary care’, </a:t>
            </a:r>
            <a:r>
              <a:rPr lang="en-GB" i="1" dirty="0"/>
              <a:t>BMC Primary Care</a:t>
            </a:r>
            <a:r>
              <a:rPr lang="en-GB" dirty="0"/>
              <a:t>, 22, article 152. </a:t>
            </a:r>
            <a:r>
              <a:rPr lang="en-GB" dirty="0" err="1"/>
              <a:t>doi</a:t>
            </a:r>
            <a:r>
              <a:rPr lang="en-GB" dirty="0"/>
              <a:t>: 10.1186/s12875-021-01523-8. </a:t>
            </a:r>
          </a:p>
          <a:p>
            <a:r>
              <a:rPr lang="en-GB" dirty="0"/>
              <a:t>UNISON Scotland (no date) ‘Care Management’. Available at: </a:t>
            </a:r>
            <a:r>
              <a:rPr lang="en-GB" dirty="0">
                <a:hlinkClick r:id="rId10"/>
              </a:rPr>
              <a:t>https://unison-scotland.org/wp-content/uploads/FINAL-UNISON-Care-Management-web.pdf</a:t>
            </a:r>
            <a:r>
              <a:rPr lang="en-GB" dirty="0"/>
              <a:t> (Accessed: 14 October 2026). </a:t>
            </a:r>
          </a:p>
          <a:p>
            <a:r>
              <a:rPr lang="en-GB" dirty="0"/>
              <a:t>University of Leeds (no date) ‘Information’ (research report on care management and person-centred care). Available at: </a:t>
            </a:r>
            <a:r>
              <a:rPr lang="en-GB" dirty="0">
                <a:hlinkClick r:id="rId11"/>
              </a:rPr>
              <a:t>https://eprints.whiterose.ac.uk/75136/1/Document.pdf</a:t>
            </a:r>
            <a:r>
              <a:rPr lang="en-GB" dirty="0"/>
              <a:t> (Accessed: 14 October 2026). </a:t>
            </a:r>
          </a:p>
          <a:p>
            <a:r>
              <a:rPr lang="en-GB" dirty="0"/>
              <a:t>Care England (2025) ‘The Realities of Effective Leadership in UK Social Care in 2025’. Available at: </a:t>
            </a:r>
            <a:r>
              <a:rPr lang="en-GB" dirty="0">
                <a:hlinkClick r:id="rId12"/>
              </a:rPr>
              <a:t>https://www.careengland.org.uk/effective-leadership-in-social-care/</a:t>
            </a:r>
            <a:r>
              <a:rPr lang="en-GB" dirty="0"/>
              <a:t> (Accessed: 18 October 2026).</a:t>
            </a:r>
          </a:p>
          <a:p>
            <a:r>
              <a:rPr lang="en-GB" dirty="0"/>
              <a:t>Skills for Care (2026) ‘Reflecting on our latest Size and Structure of the adult social care workforce report’. Available at: </a:t>
            </a:r>
            <a:r>
              <a:rPr lang="en-GB" dirty="0">
                <a:hlinkClick r:id="rId13"/>
              </a:rPr>
              <a:t>https://www.skillsforcare.org.uk/news-and-events/blogs/reflecting-on-our-latest-size-and-structure-of-the-adult-social-care-workforce-report</a:t>
            </a:r>
            <a:r>
              <a:rPr lang="en-GB" dirty="0"/>
              <a:t> (Accessed: 18 October 2026).</a:t>
            </a:r>
          </a:p>
          <a:p>
            <a:r>
              <a:rPr lang="en-GB" dirty="0"/>
              <a:t>Social Care Wales (2025) ‘Have Your Say’ workforce survey 2025: Summary of responses from managers’. Available at: </a:t>
            </a:r>
            <a:r>
              <a:rPr lang="en-GB" dirty="0">
                <a:hlinkClick r:id="rId14"/>
              </a:rPr>
              <a:t>https://insightcollective.socialcare.wales/reports/have-your-say-workforce-survey-2025-summary-of-responses-from-managers</a:t>
            </a:r>
            <a:r>
              <a:rPr lang="en-GB" dirty="0"/>
              <a:t> (Accessed: 18 October 2026).</a:t>
            </a:r>
          </a:p>
          <a:p>
            <a:br>
              <a:rPr lang="en-GB" dirty="0"/>
            </a:br>
            <a:endParaRPr lang="en-GB" dirty="0"/>
          </a:p>
          <a:p>
            <a:endParaRPr lang="en-GB" dirty="0"/>
          </a:p>
        </p:txBody>
      </p:sp>
    </p:spTree>
    <p:extLst>
      <p:ext uri="{BB962C8B-B14F-4D97-AF65-F5344CB8AC3E}">
        <p14:creationId xmlns:p14="http://schemas.microsoft.com/office/powerpoint/2010/main" val="552770244"/>
      </p:ext>
    </p:extLst>
  </p:cSld>
  <p:clrMapOvr>
    <a:masterClrMapping/>
  </p:clrMapOvr>
</p:sld>
</file>

<file path=ppt/theme/theme1.xml><?xml version="1.0" encoding="utf-8"?>
<a:theme xmlns:a="http://schemas.openxmlformats.org/drawingml/2006/main" name="Film Burn">
  <a:themeElements>
    <a:clrScheme name="Custom 2">
      <a:dk1>
        <a:srgbClr val="09090C"/>
      </a:dk1>
      <a:lt1>
        <a:sysClr val="window" lastClr="FFFFFF"/>
      </a:lt1>
      <a:dk2>
        <a:srgbClr val="000000"/>
      </a:dk2>
      <a:lt2>
        <a:srgbClr val="F9EFEC"/>
      </a:lt2>
      <a:accent1>
        <a:srgbClr val="CB49B2"/>
      </a:accent1>
      <a:accent2>
        <a:srgbClr val="7C3191"/>
      </a:accent2>
      <a:accent3>
        <a:srgbClr val="E95D48"/>
      </a:accent3>
      <a:accent4>
        <a:srgbClr val="F08E6B"/>
      </a:accent4>
      <a:accent5>
        <a:srgbClr val="D93752"/>
      </a:accent5>
      <a:accent6>
        <a:srgbClr val="EE7345"/>
      </a:accent6>
      <a:hlink>
        <a:srgbClr val="CB49B2"/>
      </a:hlink>
      <a:folHlink>
        <a:srgbClr val="E95D48"/>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lm burn" id="{4524321E-1019-4E52-AA1C-5D37B75CD749}" vid="{4A46179B-AA1B-40E1-9320-430DA2EBD8E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efb40b7680b34fadf5b153cdef112219">
  <xsd:schema xmlns:xsd="http://www.w3.org/2001/XMLSchema" xmlns:xs="http://www.w3.org/2001/XMLSchema" xmlns:p="http://schemas.microsoft.com/office/2006/metadata/properties" xmlns:ns3="901b7179-a49d-4669-ab88-101a0e80079b" targetNamespace="http://schemas.microsoft.com/office/2006/metadata/properties" ma:root="true" ma:fieldsID="fc502e4a3e29d79ef5c9e65bac0a909d"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30EEAD0B-2717-4559-AFA6-4A5F3A8FF5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8887D90-2B1E-44DB-9179-237CB97326D8}">
  <ds:schemaRefs>
    <ds:schemaRef ds:uri="http://schemas.microsoft.com/sharepoint/v3/contenttype/forms"/>
  </ds:schemaRefs>
</ds:datastoreItem>
</file>

<file path=customXml/itemProps3.xml><?xml version="1.0" encoding="utf-8"?>
<ds:datastoreItem xmlns:ds="http://schemas.openxmlformats.org/officeDocument/2006/customXml" ds:itemID="{D0F1CB03-1359-48C6-81E8-5B45EE0DF167}">
  <ds:schemaRefs>
    <ds:schemaRef ds:uri="http://purl.org/dc/terms/"/>
    <ds:schemaRef ds:uri="http://schemas.microsoft.com/office/infopath/2007/PartnerControls"/>
    <ds:schemaRef ds:uri="http://schemas.openxmlformats.org/package/2006/metadata/core-properties"/>
    <ds:schemaRef ds:uri="http://schemas.microsoft.com/office/2006/documentManagement/types"/>
    <ds:schemaRef ds:uri="http://www.w3.org/XML/1998/namespace"/>
    <ds:schemaRef ds:uri="http://purl.org/dc/elements/1.1/"/>
    <ds:schemaRef ds:uri="901b7179-a49d-4669-ab88-101a0e80079b"/>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Film Burn</Template>
  <TotalTime>61</TotalTime>
  <Words>996</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Neue Haas Grotesk Text Pro</vt:lpstr>
      <vt:lpstr>Film Burn</vt:lpstr>
      <vt:lpstr>Self-Awareness Presentation- Care Management </vt:lpstr>
      <vt:lpstr>Introduction </vt:lpstr>
      <vt:lpstr>Strengths </vt:lpstr>
      <vt:lpstr>Weaknesses </vt:lpstr>
      <vt:lpstr>Opportunities </vt:lpstr>
      <vt:lpstr>Threats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Muskan Akhtar (2420915)</dc:creator>
  <cp:lastModifiedBy>Muskan Akhtar (2420915)</cp:lastModifiedBy>
  <cp:revision>3</cp:revision>
  <dcterms:created xsi:type="dcterms:W3CDTF">2026-10-14T22:36:44Z</dcterms:created>
  <dcterms:modified xsi:type="dcterms:W3CDTF">2026-10-18T18:52:08Z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