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C051"/>
    <a:srgbClr val="A6BA43"/>
    <a:srgbClr val="DCE3B4"/>
    <a:srgbClr val="D6DFA7"/>
    <a:srgbClr val="E9EE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DCB603-0CA9-B645-B523-4208979033B7}" type="doc">
      <dgm:prSet loTypeId="urn:microsoft.com/office/officeart/2005/8/layout/venn1" loCatId="relationship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09088F1-47E4-EB4A-B4A7-BAEC7B495696}">
      <dgm:prSet phldrT="[Text]" phldr="0"/>
      <dgm:spPr/>
      <dgm:t>
        <a:bodyPr/>
        <a:lstStyle/>
        <a:p>
          <a:r>
            <a:rPr lang="en-GB" dirty="0"/>
            <a:t>Physical </a:t>
          </a:r>
        </a:p>
      </dgm:t>
    </dgm:pt>
    <dgm:pt modelId="{C66317C6-BC2A-FD4C-A3DF-CC1C717E785A}" type="parTrans" cxnId="{CFF1B5E0-A943-4A4C-8399-A622A64D1C1D}">
      <dgm:prSet/>
      <dgm:spPr/>
      <dgm:t>
        <a:bodyPr/>
        <a:lstStyle/>
        <a:p>
          <a:endParaRPr lang="en-GB"/>
        </a:p>
      </dgm:t>
    </dgm:pt>
    <dgm:pt modelId="{5ECEAD6C-94E0-B042-B5A8-53E2CD23CAEB}" type="sibTrans" cxnId="{CFF1B5E0-A943-4A4C-8399-A622A64D1C1D}">
      <dgm:prSet/>
      <dgm:spPr/>
      <dgm:t>
        <a:bodyPr/>
        <a:lstStyle/>
        <a:p>
          <a:endParaRPr lang="en-GB"/>
        </a:p>
      </dgm:t>
    </dgm:pt>
    <dgm:pt modelId="{E9514509-BEA8-E648-95A1-67CCE9A6698A}">
      <dgm:prSet phldrT="[Text]" phldr="0"/>
      <dgm:spPr/>
      <dgm:t>
        <a:bodyPr/>
        <a:lstStyle/>
        <a:p>
          <a:r>
            <a:rPr lang="en-GB" dirty="0"/>
            <a:t>Digital </a:t>
          </a:r>
        </a:p>
      </dgm:t>
    </dgm:pt>
    <dgm:pt modelId="{4DE41487-C9AB-5F49-A44B-2F6780CB79AA}" type="parTrans" cxnId="{EA0D1605-5D41-B24D-AE96-E13D33FF43A6}">
      <dgm:prSet/>
      <dgm:spPr/>
      <dgm:t>
        <a:bodyPr/>
        <a:lstStyle/>
        <a:p>
          <a:endParaRPr lang="en-GB"/>
        </a:p>
      </dgm:t>
    </dgm:pt>
    <dgm:pt modelId="{6E793F97-CFBC-734B-BA1B-21D95B5DB739}" type="sibTrans" cxnId="{EA0D1605-5D41-B24D-AE96-E13D33FF43A6}">
      <dgm:prSet/>
      <dgm:spPr/>
      <dgm:t>
        <a:bodyPr/>
        <a:lstStyle/>
        <a:p>
          <a:endParaRPr lang="en-GB"/>
        </a:p>
      </dgm:t>
    </dgm:pt>
    <dgm:pt modelId="{A8AD9917-11CA-5A48-B824-34E431F9AC3F}" type="pres">
      <dgm:prSet presAssocID="{EEDCB603-0CA9-B645-B523-4208979033B7}" presName="compositeShape" presStyleCnt="0">
        <dgm:presLayoutVars>
          <dgm:chMax val="7"/>
          <dgm:dir/>
          <dgm:resizeHandles val="exact"/>
        </dgm:presLayoutVars>
      </dgm:prSet>
      <dgm:spPr/>
    </dgm:pt>
    <dgm:pt modelId="{BBB9F003-F5D4-CD48-BD40-F2218609403E}" type="pres">
      <dgm:prSet presAssocID="{209088F1-47E4-EB4A-B4A7-BAEC7B495696}" presName="circ1" presStyleLbl="vennNode1" presStyleIdx="0" presStyleCnt="2"/>
      <dgm:spPr/>
    </dgm:pt>
    <dgm:pt modelId="{703BF02F-17A5-E445-8F82-36275775DFE3}" type="pres">
      <dgm:prSet presAssocID="{209088F1-47E4-EB4A-B4A7-BAEC7B49569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A4CF2BF-1119-504E-AC99-681B99FB56FD}" type="pres">
      <dgm:prSet presAssocID="{E9514509-BEA8-E648-95A1-67CCE9A6698A}" presName="circ2" presStyleLbl="vennNode1" presStyleIdx="1" presStyleCnt="2"/>
      <dgm:spPr/>
    </dgm:pt>
    <dgm:pt modelId="{4B85024B-7E75-4C4F-A49A-E88469031DD1}" type="pres">
      <dgm:prSet presAssocID="{E9514509-BEA8-E648-95A1-67CCE9A6698A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EA0D1605-5D41-B24D-AE96-E13D33FF43A6}" srcId="{EEDCB603-0CA9-B645-B523-4208979033B7}" destId="{E9514509-BEA8-E648-95A1-67CCE9A6698A}" srcOrd="1" destOrd="0" parTransId="{4DE41487-C9AB-5F49-A44B-2F6780CB79AA}" sibTransId="{6E793F97-CFBC-734B-BA1B-21D95B5DB739}"/>
    <dgm:cxn modelId="{07174F7D-7828-CD42-B289-8FDC66F1E4D6}" type="presOf" srcId="{EEDCB603-0CA9-B645-B523-4208979033B7}" destId="{A8AD9917-11CA-5A48-B824-34E431F9AC3F}" srcOrd="0" destOrd="0" presId="urn:microsoft.com/office/officeart/2005/8/layout/venn1"/>
    <dgm:cxn modelId="{50BD0492-F441-D342-9491-76AA475C7626}" type="presOf" srcId="{E9514509-BEA8-E648-95A1-67CCE9A6698A}" destId="{4B85024B-7E75-4C4F-A49A-E88469031DD1}" srcOrd="1" destOrd="0" presId="urn:microsoft.com/office/officeart/2005/8/layout/venn1"/>
    <dgm:cxn modelId="{CE847398-BEE4-9C4A-82D4-F8E29C8F4C80}" type="presOf" srcId="{209088F1-47E4-EB4A-B4A7-BAEC7B495696}" destId="{BBB9F003-F5D4-CD48-BD40-F2218609403E}" srcOrd="0" destOrd="0" presId="urn:microsoft.com/office/officeart/2005/8/layout/venn1"/>
    <dgm:cxn modelId="{CFF1B5E0-A943-4A4C-8399-A622A64D1C1D}" srcId="{EEDCB603-0CA9-B645-B523-4208979033B7}" destId="{209088F1-47E4-EB4A-B4A7-BAEC7B495696}" srcOrd="0" destOrd="0" parTransId="{C66317C6-BC2A-FD4C-A3DF-CC1C717E785A}" sibTransId="{5ECEAD6C-94E0-B042-B5A8-53E2CD23CAEB}"/>
    <dgm:cxn modelId="{7EFE53F5-97A3-0C4A-93B9-079AB748920C}" type="presOf" srcId="{E9514509-BEA8-E648-95A1-67CCE9A6698A}" destId="{2A4CF2BF-1119-504E-AC99-681B99FB56FD}" srcOrd="0" destOrd="0" presId="urn:microsoft.com/office/officeart/2005/8/layout/venn1"/>
    <dgm:cxn modelId="{830289F7-39EC-DD4F-9CDB-544C605114D1}" type="presOf" srcId="{209088F1-47E4-EB4A-B4A7-BAEC7B495696}" destId="{703BF02F-17A5-E445-8F82-36275775DFE3}" srcOrd="1" destOrd="0" presId="urn:microsoft.com/office/officeart/2005/8/layout/venn1"/>
    <dgm:cxn modelId="{E856A02D-FB06-4B4F-A4C8-E12C3D0244D4}" type="presParOf" srcId="{A8AD9917-11CA-5A48-B824-34E431F9AC3F}" destId="{BBB9F003-F5D4-CD48-BD40-F2218609403E}" srcOrd="0" destOrd="0" presId="urn:microsoft.com/office/officeart/2005/8/layout/venn1"/>
    <dgm:cxn modelId="{1CFB9454-DFD6-E649-8995-F78B72CFDD49}" type="presParOf" srcId="{A8AD9917-11CA-5A48-B824-34E431F9AC3F}" destId="{703BF02F-17A5-E445-8F82-36275775DFE3}" srcOrd="1" destOrd="0" presId="urn:microsoft.com/office/officeart/2005/8/layout/venn1"/>
    <dgm:cxn modelId="{BEFA42E0-C588-BF4E-AF58-1E2001524234}" type="presParOf" srcId="{A8AD9917-11CA-5A48-B824-34E431F9AC3F}" destId="{2A4CF2BF-1119-504E-AC99-681B99FB56FD}" srcOrd="2" destOrd="0" presId="urn:microsoft.com/office/officeart/2005/8/layout/venn1"/>
    <dgm:cxn modelId="{2F3F1A23-B507-2443-A001-38695A20DFF1}" type="presParOf" srcId="{A8AD9917-11CA-5A48-B824-34E431F9AC3F}" destId="{4B85024B-7E75-4C4F-A49A-E88469031DD1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949868-EEDF-B04C-B8CE-40A7A9E6F379}" type="doc">
      <dgm:prSet loTypeId="urn:microsoft.com/office/officeart/2005/8/layout/chevron1" loCatId="process" qsTypeId="urn:microsoft.com/office/officeart/2005/8/quickstyle/simple1" qsCatId="simple" csTypeId="urn:microsoft.com/office/officeart/2005/8/colors/accent3_4" csCatId="accent3" phldr="1"/>
      <dgm:spPr/>
      <dgm:t>
        <a:bodyPr/>
        <a:lstStyle/>
        <a:p>
          <a:endParaRPr lang="en-GB"/>
        </a:p>
      </dgm:t>
    </dgm:pt>
    <dgm:pt modelId="{6BFB3338-3856-E743-8C81-0BBCA929C435}">
      <dgm:prSet phldrT="[Text]" phldr="0"/>
      <dgm:spPr/>
      <dgm:t>
        <a:bodyPr/>
        <a:lstStyle/>
        <a:p>
          <a:r>
            <a:rPr lang="en-GB" dirty="0"/>
            <a:t>Build</a:t>
          </a:r>
        </a:p>
      </dgm:t>
    </dgm:pt>
    <dgm:pt modelId="{3D701CDD-E6E7-4D45-8091-18CB0738D54A}" type="parTrans" cxnId="{288434BC-821E-6340-B730-DA75E7BCB3B7}">
      <dgm:prSet/>
      <dgm:spPr/>
      <dgm:t>
        <a:bodyPr/>
        <a:lstStyle/>
        <a:p>
          <a:endParaRPr lang="en-GB"/>
        </a:p>
      </dgm:t>
    </dgm:pt>
    <dgm:pt modelId="{1F016EDB-008B-5E46-ADFF-0C0DC99F2C0C}" type="sibTrans" cxnId="{288434BC-821E-6340-B730-DA75E7BCB3B7}">
      <dgm:prSet/>
      <dgm:spPr/>
      <dgm:t>
        <a:bodyPr/>
        <a:lstStyle/>
        <a:p>
          <a:endParaRPr lang="en-GB"/>
        </a:p>
      </dgm:t>
    </dgm:pt>
    <dgm:pt modelId="{1A56DDD7-DACF-3A4F-8322-446619D16186}">
      <dgm:prSet phldrT="[Text]" phldr="0"/>
      <dgm:spPr/>
      <dgm:t>
        <a:bodyPr/>
        <a:lstStyle/>
        <a:p>
          <a:r>
            <a:rPr lang="en-GB" dirty="0"/>
            <a:t>Scan</a:t>
          </a:r>
        </a:p>
      </dgm:t>
    </dgm:pt>
    <dgm:pt modelId="{A09BBC9F-453F-5A4E-86FC-A41EF76B623A}" type="parTrans" cxnId="{BB7215F3-4A56-6042-9CDF-8FD7D9CF727B}">
      <dgm:prSet/>
      <dgm:spPr/>
      <dgm:t>
        <a:bodyPr/>
        <a:lstStyle/>
        <a:p>
          <a:endParaRPr lang="en-GB"/>
        </a:p>
      </dgm:t>
    </dgm:pt>
    <dgm:pt modelId="{B6EA5E7E-3358-7E42-A77B-D9E90FEFB584}" type="sibTrans" cxnId="{BB7215F3-4A56-6042-9CDF-8FD7D9CF727B}">
      <dgm:prSet/>
      <dgm:spPr/>
      <dgm:t>
        <a:bodyPr/>
        <a:lstStyle/>
        <a:p>
          <a:endParaRPr lang="en-GB"/>
        </a:p>
      </dgm:t>
    </dgm:pt>
    <dgm:pt modelId="{FA7D815D-B4D4-D341-BC7F-46D6A34DADD3}">
      <dgm:prSet phldrT="[Text]" phldr="0"/>
      <dgm:spPr/>
      <dgm:t>
        <a:bodyPr/>
        <a:lstStyle/>
        <a:p>
          <a:r>
            <a:rPr lang="en-GB" dirty="0"/>
            <a:t>Learn </a:t>
          </a:r>
        </a:p>
      </dgm:t>
    </dgm:pt>
    <dgm:pt modelId="{7113F7C8-FD92-0C4D-A6A5-1A62A966806A}" type="parTrans" cxnId="{E254A940-D5EC-604E-A1FF-6B3564E258F2}">
      <dgm:prSet/>
      <dgm:spPr/>
      <dgm:t>
        <a:bodyPr/>
        <a:lstStyle/>
        <a:p>
          <a:endParaRPr lang="en-GB"/>
        </a:p>
      </dgm:t>
    </dgm:pt>
    <dgm:pt modelId="{86B79876-A796-3B4A-B33E-319CE58F33D8}" type="sibTrans" cxnId="{E254A940-D5EC-604E-A1FF-6B3564E258F2}">
      <dgm:prSet/>
      <dgm:spPr/>
      <dgm:t>
        <a:bodyPr/>
        <a:lstStyle/>
        <a:p>
          <a:endParaRPr lang="en-GB"/>
        </a:p>
      </dgm:t>
    </dgm:pt>
    <dgm:pt modelId="{9C6E154E-8B73-CE43-822A-E4172B9A8192}" type="pres">
      <dgm:prSet presAssocID="{CA949868-EEDF-B04C-B8CE-40A7A9E6F379}" presName="Name0" presStyleCnt="0">
        <dgm:presLayoutVars>
          <dgm:dir/>
          <dgm:animLvl val="lvl"/>
          <dgm:resizeHandles val="exact"/>
        </dgm:presLayoutVars>
      </dgm:prSet>
      <dgm:spPr/>
    </dgm:pt>
    <dgm:pt modelId="{50B3F998-FF37-2A45-B92A-22A5998B9897}" type="pres">
      <dgm:prSet presAssocID="{6BFB3338-3856-E743-8C81-0BBCA929C435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379BA7D-24AE-9C41-BC8C-D840487C9226}" type="pres">
      <dgm:prSet presAssocID="{1F016EDB-008B-5E46-ADFF-0C0DC99F2C0C}" presName="parTxOnlySpace" presStyleCnt="0"/>
      <dgm:spPr/>
    </dgm:pt>
    <dgm:pt modelId="{1079D83C-F7EF-C34C-A454-0D66F9AFD168}" type="pres">
      <dgm:prSet presAssocID="{1A56DDD7-DACF-3A4F-8322-446619D16186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6E3F7CFA-1D61-0648-AAD1-0AA53EE279C7}" type="pres">
      <dgm:prSet presAssocID="{B6EA5E7E-3358-7E42-A77B-D9E90FEFB584}" presName="parTxOnlySpace" presStyleCnt="0"/>
      <dgm:spPr/>
    </dgm:pt>
    <dgm:pt modelId="{C9F7A59D-AB7C-824B-9B61-B5FFCF525243}" type="pres">
      <dgm:prSet presAssocID="{FA7D815D-B4D4-D341-BC7F-46D6A34DADD3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E254A940-D5EC-604E-A1FF-6B3564E258F2}" srcId="{CA949868-EEDF-B04C-B8CE-40A7A9E6F379}" destId="{FA7D815D-B4D4-D341-BC7F-46D6A34DADD3}" srcOrd="2" destOrd="0" parTransId="{7113F7C8-FD92-0C4D-A6A5-1A62A966806A}" sibTransId="{86B79876-A796-3B4A-B33E-319CE58F33D8}"/>
    <dgm:cxn modelId="{6D5DA641-24C0-484A-AF20-224570226616}" type="presOf" srcId="{6BFB3338-3856-E743-8C81-0BBCA929C435}" destId="{50B3F998-FF37-2A45-B92A-22A5998B9897}" srcOrd="0" destOrd="0" presId="urn:microsoft.com/office/officeart/2005/8/layout/chevron1"/>
    <dgm:cxn modelId="{C6BE044D-4A30-C148-8A3C-D8F2B2B7F093}" type="presOf" srcId="{CA949868-EEDF-B04C-B8CE-40A7A9E6F379}" destId="{9C6E154E-8B73-CE43-822A-E4172B9A8192}" srcOrd="0" destOrd="0" presId="urn:microsoft.com/office/officeart/2005/8/layout/chevron1"/>
    <dgm:cxn modelId="{6F7715A6-9020-174D-827F-1AAAEFD74FBA}" type="presOf" srcId="{FA7D815D-B4D4-D341-BC7F-46D6A34DADD3}" destId="{C9F7A59D-AB7C-824B-9B61-B5FFCF525243}" srcOrd="0" destOrd="0" presId="urn:microsoft.com/office/officeart/2005/8/layout/chevron1"/>
    <dgm:cxn modelId="{DE6D8DAE-EAB8-5E4A-8935-AC8886325BED}" type="presOf" srcId="{1A56DDD7-DACF-3A4F-8322-446619D16186}" destId="{1079D83C-F7EF-C34C-A454-0D66F9AFD168}" srcOrd="0" destOrd="0" presId="urn:microsoft.com/office/officeart/2005/8/layout/chevron1"/>
    <dgm:cxn modelId="{288434BC-821E-6340-B730-DA75E7BCB3B7}" srcId="{CA949868-EEDF-B04C-B8CE-40A7A9E6F379}" destId="{6BFB3338-3856-E743-8C81-0BBCA929C435}" srcOrd="0" destOrd="0" parTransId="{3D701CDD-E6E7-4D45-8091-18CB0738D54A}" sibTransId="{1F016EDB-008B-5E46-ADFF-0C0DC99F2C0C}"/>
    <dgm:cxn modelId="{BB7215F3-4A56-6042-9CDF-8FD7D9CF727B}" srcId="{CA949868-EEDF-B04C-B8CE-40A7A9E6F379}" destId="{1A56DDD7-DACF-3A4F-8322-446619D16186}" srcOrd="1" destOrd="0" parTransId="{A09BBC9F-453F-5A4E-86FC-A41EF76B623A}" sibTransId="{B6EA5E7E-3358-7E42-A77B-D9E90FEFB584}"/>
    <dgm:cxn modelId="{36E0726B-F184-6249-B47E-829ECD999941}" type="presParOf" srcId="{9C6E154E-8B73-CE43-822A-E4172B9A8192}" destId="{50B3F998-FF37-2A45-B92A-22A5998B9897}" srcOrd="0" destOrd="0" presId="urn:microsoft.com/office/officeart/2005/8/layout/chevron1"/>
    <dgm:cxn modelId="{D931C755-CB34-1C47-872B-CD905B6FA83D}" type="presParOf" srcId="{9C6E154E-8B73-CE43-822A-E4172B9A8192}" destId="{A379BA7D-24AE-9C41-BC8C-D840487C9226}" srcOrd="1" destOrd="0" presId="urn:microsoft.com/office/officeart/2005/8/layout/chevron1"/>
    <dgm:cxn modelId="{966FD441-9308-F743-B386-9F2BACE29BF0}" type="presParOf" srcId="{9C6E154E-8B73-CE43-822A-E4172B9A8192}" destId="{1079D83C-F7EF-C34C-A454-0D66F9AFD168}" srcOrd="2" destOrd="0" presId="urn:microsoft.com/office/officeart/2005/8/layout/chevron1"/>
    <dgm:cxn modelId="{0F7AA3BA-6C83-8A4C-9EE7-408E7669B7E5}" type="presParOf" srcId="{9C6E154E-8B73-CE43-822A-E4172B9A8192}" destId="{6E3F7CFA-1D61-0648-AAD1-0AA53EE279C7}" srcOrd="3" destOrd="0" presId="urn:microsoft.com/office/officeart/2005/8/layout/chevron1"/>
    <dgm:cxn modelId="{057B432A-10CF-2046-98FE-2B57620AF6F9}" type="presParOf" srcId="{9C6E154E-8B73-CE43-822A-E4172B9A8192}" destId="{C9F7A59D-AB7C-824B-9B61-B5FFCF525243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B9F003-F5D4-CD48-BD40-F2218609403E}">
      <dsp:nvSpPr>
        <dsp:cNvPr id="0" name=""/>
        <dsp:cNvSpPr/>
      </dsp:nvSpPr>
      <dsp:spPr>
        <a:xfrm>
          <a:off x="93734" y="135945"/>
          <a:ext cx="2312118" cy="231211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Physical </a:t>
          </a:r>
        </a:p>
      </dsp:txBody>
      <dsp:txXfrm>
        <a:off x="416597" y="408593"/>
        <a:ext cx="1333113" cy="1766821"/>
      </dsp:txXfrm>
    </dsp:sp>
    <dsp:sp modelId="{2A4CF2BF-1119-504E-AC99-681B99FB56FD}">
      <dsp:nvSpPr>
        <dsp:cNvPr id="0" name=""/>
        <dsp:cNvSpPr/>
      </dsp:nvSpPr>
      <dsp:spPr>
        <a:xfrm>
          <a:off x="1760126" y="135945"/>
          <a:ext cx="2312118" cy="2312118"/>
        </a:xfrm>
        <a:prstGeom prst="ellipse">
          <a:avLst/>
        </a:prstGeom>
        <a:solidFill>
          <a:schemeClr val="accent3">
            <a:alpha val="50000"/>
            <a:hueOff val="4117163"/>
            <a:satOff val="24712"/>
            <a:lumOff val="18825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Digital </a:t>
          </a:r>
        </a:p>
      </dsp:txBody>
      <dsp:txXfrm>
        <a:off x="2416267" y="408593"/>
        <a:ext cx="1333113" cy="17668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B3F998-FF37-2A45-B92A-22A5998B9897}">
      <dsp:nvSpPr>
        <dsp:cNvPr id="0" name=""/>
        <dsp:cNvSpPr/>
      </dsp:nvSpPr>
      <dsp:spPr>
        <a:xfrm>
          <a:off x="2381" y="984147"/>
          <a:ext cx="2901156" cy="1160462"/>
        </a:xfrm>
        <a:prstGeom prst="chevron">
          <a:avLst/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024" tIns="62674" rIns="62674" bIns="62674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Build</a:t>
          </a:r>
        </a:p>
      </dsp:txBody>
      <dsp:txXfrm>
        <a:off x="582612" y="984147"/>
        <a:ext cx="1740694" cy="1160462"/>
      </dsp:txXfrm>
    </dsp:sp>
    <dsp:sp modelId="{1079D83C-F7EF-C34C-A454-0D66F9AFD168}">
      <dsp:nvSpPr>
        <dsp:cNvPr id="0" name=""/>
        <dsp:cNvSpPr/>
      </dsp:nvSpPr>
      <dsp:spPr>
        <a:xfrm>
          <a:off x="2613421" y="984147"/>
          <a:ext cx="2901156" cy="1160462"/>
        </a:xfrm>
        <a:prstGeom prst="chevron">
          <a:avLst/>
        </a:prstGeom>
        <a:solidFill>
          <a:schemeClr val="accent3">
            <a:shade val="50000"/>
            <a:hueOff val="-177661"/>
            <a:satOff val="-38386"/>
            <a:lumOff val="366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024" tIns="62674" rIns="62674" bIns="62674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Scan</a:t>
          </a:r>
        </a:p>
      </dsp:txBody>
      <dsp:txXfrm>
        <a:off x="3193652" y="984147"/>
        <a:ext cx="1740694" cy="1160462"/>
      </dsp:txXfrm>
    </dsp:sp>
    <dsp:sp modelId="{C9F7A59D-AB7C-824B-9B61-B5FFCF525243}">
      <dsp:nvSpPr>
        <dsp:cNvPr id="0" name=""/>
        <dsp:cNvSpPr/>
      </dsp:nvSpPr>
      <dsp:spPr>
        <a:xfrm>
          <a:off x="5224462" y="984147"/>
          <a:ext cx="2901156" cy="1160462"/>
        </a:xfrm>
        <a:prstGeom prst="chevron">
          <a:avLst/>
        </a:prstGeom>
        <a:solidFill>
          <a:schemeClr val="accent3">
            <a:shade val="50000"/>
            <a:hueOff val="-177661"/>
            <a:satOff val="-38386"/>
            <a:lumOff val="366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024" tIns="62674" rIns="62674" bIns="62674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Learn </a:t>
          </a:r>
        </a:p>
      </dsp:txBody>
      <dsp:txXfrm>
        <a:off x="5804693" y="984147"/>
        <a:ext cx="1740694" cy="1160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A0F51-417A-351C-52D3-1BC0BA20F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D0F03-099D-5FAA-73A9-319E522405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22933-F5B0-5ED4-9DBB-E9D7DF875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065252-6A8F-FCC9-966B-4803A8D82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2F933C-81D3-94E9-C8BF-F7802CE1F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673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4C61A-8311-C5BC-2CBC-16136D2C6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AF101-57B2-CB01-C665-07DAFF6A4D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D37BEB-4F60-0547-3D62-3D452A19E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3FEECA-28D2-CF13-5946-F78023260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08912-0F24-649A-DD6A-A778CDDF7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808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2C29C-7FD5-248C-6A4B-FBA7A4F91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2DB686-98C1-B3FC-1E5D-69A31660A0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2F5212-7A24-02CE-55D3-630280307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EC274F-99F0-3A55-7B20-08E980409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6F852-3C97-3FD3-5B59-574F86384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51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2E8BD-063E-6748-363C-BED1840E8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143F3-1530-F133-1D98-89D1B94E30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4C7702-CCA9-7BE8-507E-B0052BE288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62ADC-7AB5-2C78-6C28-D93906480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C13888-8FF5-7420-43D2-022928036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BD9269-8592-7350-5D84-80872DB85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093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F1C30-DD6D-A169-F94D-3E7C3E7C4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40B86B-33BF-FF18-AEC6-985519008B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D9963C-BDCC-908C-EA2F-CF1E3BB706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006BBF-C75F-EF10-7406-17C7180678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F0B8FB-E057-D192-CC9C-F75591440B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A6DDA0-5B3B-35B2-6E04-3422037FA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7C6214-1560-7843-F3A0-DFABE76DE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CD9FB4-977E-E3AA-BC80-74E3279FB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153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DB6EB-7B44-8EEE-65F3-C4F5E00B3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F9F19B-CF7A-FF91-693A-F470DAA0E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D2B42F-4937-DAAB-AA8A-B9336B243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6A1CE7-7F6D-4470-E3FC-66669B4BA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18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C43FE1-C15E-5B35-02DE-65E3AAC37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715559-7CF4-B72C-2105-DF5F842C2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4D0BBA-3AC0-DACE-E555-1B7808AEB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440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037AD-7577-5ECE-CFA1-46F34FC0B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01146-CFA9-4582-726C-C632B73DD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18D91A-CC90-61AE-D0ED-85C94941C5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C45682-8BDD-B28C-D871-5A5E82894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6E1D7E-17BD-DFD7-8399-004C6C5233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8914FC-F7A7-FA72-5755-DEC532AC7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805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5508D-9661-0BDA-8350-F42CC7E44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5879EF-4ADB-2BE9-BC71-B5C4883ECD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81A663-E9D9-3D9F-883C-520D336C92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B089A3-C810-4CC1-E9BE-27BB992B7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C363C4-A407-E656-72BA-57E456004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2938BC-746B-AEC9-3AF6-23A3A944C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783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130FD-1D43-BEE1-2A62-4FE836CAD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F21920-6D29-9B4D-8FA2-65ABF773D8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231B3E-DFB8-681A-B473-AC629555A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3339-F050-ECCB-A6E5-880C211BB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0635A-710B-133C-1D60-C169783CF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573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0390A8-BF02-926B-5EAA-C3740908A1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153D41-C257-A5D9-7B42-C7938E3EC4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E2B7C-CE85-5981-E36F-9280B794C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D1943-25F6-3A24-130C-00B5076B1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02AB7-FE19-7B8A-8B03-5DBD9D921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750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E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EDD6E1-83AB-F106-8440-AB4C0C570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655C67-EB15-EFD0-3B3F-AA02684B3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C4AA8-D134-F72A-6767-DA47BF2B1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4B9020-867A-D246-ADF5-6EC511AC8FE6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3C77CB-A88F-AF8F-755A-1BA871D8C7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DD0E1-3E3B-A9AD-8D40-C9946E1906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3A8044-444F-B241-B827-DEB07E4266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920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8AA35-2FF6-408E-3284-80AAF823C3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7314"/>
            <a:ext cx="9144000" cy="2387600"/>
          </a:xfrm>
        </p:spPr>
        <p:txBody>
          <a:bodyPr/>
          <a:lstStyle/>
          <a:p>
            <a:r>
              <a:rPr lang="en-GB" dirty="0"/>
              <a:t>Individual Business Pitch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FE3F73-C6E9-FFFC-7BC2-92025B99BE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923028"/>
            <a:ext cx="9144000" cy="1655762"/>
          </a:xfrm>
        </p:spPr>
        <p:txBody>
          <a:bodyPr/>
          <a:lstStyle/>
          <a:p>
            <a:r>
              <a:rPr lang="en-GB" dirty="0"/>
              <a:t>Name: Jonefa Maxwell</a:t>
            </a:r>
          </a:p>
          <a:p>
            <a:r>
              <a:rPr lang="en-GB" dirty="0"/>
              <a:t>Student Number: 2421436</a:t>
            </a:r>
          </a:p>
          <a:p>
            <a:r>
              <a:rPr lang="en-GB" dirty="0"/>
              <a:t>Lecturer’s Name: </a:t>
            </a:r>
            <a:r>
              <a:rPr lang="en-GB" dirty="0" err="1"/>
              <a:t>Ejike</a:t>
            </a:r>
            <a:r>
              <a:rPr lang="en-GB" dirty="0"/>
              <a:t> </a:t>
            </a:r>
            <a:r>
              <a:rPr lang="en-GB" dirty="0" err="1"/>
              <a:t>Udeogu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FA1910-1055-0F1A-EEE2-79A5192C4CA2}"/>
              </a:ext>
            </a:extLst>
          </p:cNvPr>
          <p:cNvSpPr txBox="1"/>
          <p:nvPr/>
        </p:nvSpPr>
        <p:spPr>
          <a:xfrm>
            <a:off x="4111027" y="4578790"/>
            <a:ext cx="3969945" cy="652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LCLM 4006 Component 2</a:t>
            </a:r>
          </a:p>
          <a:p>
            <a:pPr algn="ctr"/>
            <a:r>
              <a:rPr lang="en-GB" dirty="0"/>
              <a:t>Enterprise and Entrepreneurship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943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F052FFED-D2BC-145A-C368-BBE697B30E01}"/>
              </a:ext>
            </a:extLst>
          </p:cNvPr>
          <p:cNvSpPr/>
          <p:nvPr/>
        </p:nvSpPr>
        <p:spPr>
          <a:xfrm>
            <a:off x="2516234" y="1424738"/>
            <a:ext cx="4799846" cy="3026876"/>
          </a:xfrm>
          <a:prstGeom prst="ellipse">
            <a:avLst/>
          </a:prstGeom>
          <a:solidFill>
            <a:srgbClr val="ADC05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56F199E-1A05-43BB-EDB9-BB9F3B339864}"/>
              </a:ext>
            </a:extLst>
          </p:cNvPr>
          <p:cNvSpPr/>
          <p:nvPr/>
        </p:nvSpPr>
        <p:spPr>
          <a:xfrm>
            <a:off x="6096000" y="2275395"/>
            <a:ext cx="3303511" cy="2307209"/>
          </a:xfrm>
          <a:prstGeom prst="ellipse">
            <a:avLst/>
          </a:prstGeom>
          <a:solidFill>
            <a:srgbClr val="A6BA4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1908B-0272-DFAF-46AA-52D324982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9229" y="2384955"/>
            <a:ext cx="3753542" cy="1421436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Baguet Script" panose="00000500000000000000" pitchFamily="2" charset="77"/>
              </a:rPr>
              <a:t>LearnAlive</a:t>
            </a:r>
            <a:endParaRPr lang="en-US" sz="6000" dirty="0">
              <a:solidFill>
                <a:schemeClr val="bg1"/>
              </a:solidFill>
              <a:latin typeface="Baguet Script" panose="000005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3637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03A87-2229-A793-012D-2C2E16562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Overview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85A1DF-4096-A4FA-3C4E-52B6BA533753}"/>
              </a:ext>
            </a:extLst>
          </p:cNvPr>
          <p:cNvSpPr txBox="1"/>
          <p:nvPr/>
        </p:nvSpPr>
        <p:spPr>
          <a:xfrm>
            <a:off x="838200" y="1672028"/>
            <a:ext cx="4002889" cy="18946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Eco-friendly modular toy kits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AR-enhanced learning experience (Augmented Reality)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Combines physical + digital play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84F741A-EC8D-21A0-EF0F-E6E2FE90D6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120790"/>
              </p:ext>
            </p:extLst>
          </p:nvPr>
        </p:nvGraphicFramePr>
        <p:xfrm>
          <a:off x="7870588" y="3728081"/>
          <a:ext cx="4165979" cy="25840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477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Graphic spid="3" grpId="0" uiExpand="1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CBBDB-2E9E-8E64-5C55-81D102223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&amp; Customer Insights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4168EE-23A4-9247-1E50-90A998F61A82}"/>
              </a:ext>
            </a:extLst>
          </p:cNvPr>
          <p:cNvSpPr txBox="1"/>
          <p:nvPr/>
        </p:nvSpPr>
        <p:spPr>
          <a:xfrm>
            <a:off x="838199" y="1834183"/>
            <a:ext cx="4681899" cy="18946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Parents ages 25-40, children ages 5-10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Rising demand for educational toys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Concern over excessive screen time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Growth in Eco-conscious buying </a:t>
            </a:r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4D9BDF-4540-160E-9712-1A07E7D9F147}"/>
              </a:ext>
            </a:extLst>
          </p:cNvPr>
          <p:cNvSpPr txBox="1"/>
          <p:nvPr/>
        </p:nvSpPr>
        <p:spPr>
          <a:xfrm>
            <a:off x="838200" y="2624009"/>
            <a:ext cx="3052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71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F061A-0F17-F3A9-E8EE-35E3E9E14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CCE816-8476-EB67-FB9B-DBC2A9EEA82B}"/>
              </a:ext>
            </a:extLst>
          </p:cNvPr>
          <p:cNvSpPr txBox="1"/>
          <p:nvPr/>
        </p:nvSpPr>
        <p:spPr>
          <a:xfrm>
            <a:off x="838200" y="1690688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Eco Reptile Kit</a:t>
            </a:r>
            <a:endParaRPr lang="en-US" sz="2000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F3E9BF7F-EE84-7F59-68E6-415CA4F516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842765"/>
              </p:ext>
            </p:extLst>
          </p:nvPr>
        </p:nvGraphicFramePr>
        <p:xfrm>
          <a:off x="838200" y="2971759"/>
          <a:ext cx="8128000" cy="3128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8A6AD7A-FC14-1DFE-97B1-8B15FDAE289D}"/>
              </a:ext>
            </a:extLst>
          </p:cNvPr>
          <p:cNvSpPr txBox="1"/>
          <p:nvPr/>
        </p:nvSpPr>
        <p:spPr>
          <a:xfrm>
            <a:off x="838200" y="2216590"/>
            <a:ext cx="47998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Build your own reptile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Scan with app to unlock augmented-reality experiences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Made from sustainable, eco-friendly materials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852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0B3F998-FF37-2A45-B92A-22A5998B98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graphicEl>
                                              <a:dgm id="{50B3F998-FF37-2A45-B92A-22A5998B98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079D83C-F7EF-C34C-A454-0D66F9AFD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graphicEl>
                                              <a:dgm id="{1079D83C-F7EF-C34C-A454-0D66F9AFD1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9F7A59D-AB7C-824B-9B61-B5FFCF5252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graphicEl>
                                              <a:dgm id="{C9F7A59D-AB7C-824B-9B61-B5FFCF5252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8" grpId="0">
        <p:bldSub>
          <a:bldDgm bld="lvlOne"/>
        </p:bldSub>
      </p:bldGraphic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5CE49-ACED-527C-6B1E-DADA7497C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&amp; Legal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72D006-8787-11F8-51D6-33683CFCE485}"/>
              </a:ext>
            </a:extLst>
          </p:cNvPr>
          <p:cNvSpPr txBox="1"/>
          <p:nvPr/>
        </p:nvSpPr>
        <p:spPr>
          <a:xfrm>
            <a:off x="838200" y="2015402"/>
            <a:ext cx="3102321" cy="1432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CEO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Marketing Manager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Product Manager </a:t>
            </a: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DB029C-01D4-F87E-84B2-DC54AA40990F}"/>
              </a:ext>
            </a:extLst>
          </p:cNvPr>
          <p:cNvSpPr txBox="1"/>
          <p:nvPr/>
        </p:nvSpPr>
        <p:spPr>
          <a:xfrm>
            <a:off x="838200" y="3877902"/>
            <a:ext cx="36052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Registered as a Ltd company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Product safety compliance (UK Toy regulations)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30220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90169-1F68-A575-EBF4-8562F1BCE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 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28088F9-F8AF-A047-B733-5DB9063D05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3459249"/>
              </p:ext>
            </p:extLst>
          </p:nvPr>
        </p:nvGraphicFramePr>
        <p:xfrm>
          <a:off x="406200" y="2209766"/>
          <a:ext cx="11379600" cy="2438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6600">
                  <a:extLst>
                    <a:ext uri="{9D8B030D-6E8A-4147-A177-3AD203B41FA5}">
                      <a16:colId xmlns:a16="http://schemas.microsoft.com/office/drawing/2014/main" val="1266003993"/>
                    </a:ext>
                  </a:extLst>
                </a:gridCol>
                <a:gridCol w="1896600">
                  <a:extLst>
                    <a:ext uri="{9D8B030D-6E8A-4147-A177-3AD203B41FA5}">
                      <a16:colId xmlns:a16="http://schemas.microsoft.com/office/drawing/2014/main" val="1247603493"/>
                    </a:ext>
                  </a:extLst>
                </a:gridCol>
                <a:gridCol w="1896600">
                  <a:extLst>
                    <a:ext uri="{9D8B030D-6E8A-4147-A177-3AD203B41FA5}">
                      <a16:colId xmlns:a16="http://schemas.microsoft.com/office/drawing/2014/main" val="3552305462"/>
                    </a:ext>
                  </a:extLst>
                </a:gridCol>
                <a:gridCol w="1896600">
                  <a:extLst>
                    <a:ext uri="{9D8B030D-6E8A-4147-A177-3AD203B41FA5}">
                      <a16:colId xmlns:a16="http://schemas.microsoft.com/office/drawing/2014/main" val="2081652461"/>
                    </a:ext>
                  </a:extLst>
                </a:gridCol>
                <a:gridCol w="1896600">
                  <a:extLst>
                    <a:ext uri="{9D8B030D-6E8A-4147-A177-3AD203B41FA5}">
                      <a16:colId xmlns:a16="http://schemas.microsoft.com/office/drawing/2014/main" val="1342639919"/>
                    </a:ext>
                  </a:extLst>
                </a:gridCol>
                <a:gridCol w="1896600">
                  <a:extLst>
                    <a:ext uri="{9D8B030D-6E8A-4147-A177-3AD203B41FA5}">
                      <a16:colId xmlns:a16="http://schemas.microsoft.com/office/drawing/2014/main" val="614290860"/>
                    </a:ext>
                  </a:extLst>
                </a:gridCol>
              </a:tblGrid>
              <a:tr h="643234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  <a:endParaRPr lang="en-US" dirty="0"/>
                    </a:p>
                  </a:txBody>
                  <a:tcPr>
                    <a:solidFill>
                      <a:srgbClr val="A6BA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 </a:t>
                      </a:r>
                      <a:endParaRPr lang="en-US" dirty="0"/>
                    </a:p>
                  </a:txBody>
                  <a:tcPr>
                    <a:solidFill>
                      <a:srgbClr val="A6BA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  <a:endParaRPr lang="en-US" dirty="0"/>
                    </a:p>
                  </a:txBody>
                  <a:tcPr>
                    <a:solidFill>
                      <a:srgbClr val="A6BA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 </a:t>
                      </a:r>
                      <a:endParaRPr lang="en-US" dirty="0"/>
                    </a:p>
                  </a:txBody>
                  <a:tcPr>
                    <a:solidFill>
                      <a:srgbClr val="A6BA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 </a:t>
                      </a:r>
                      <a:endParaRPr lang="en-US" dirty="0"/>
                    </a:p>
                  </a:txBody>
                  <a:tcPr>
                    <a:solidFill>
                      <a:srgbClr val="A6BA4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  <a:endParaRPr lang="en-US" dirty="0"/>
                    </a:p>
                  </a:txBody>
                  <a:tcPr>
                    <a:solidFill>
                      <a:srgbClr val="A6BA4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1588879"/>
                  </a:ext>
                </a:extLst>
              </a:tr>
              <a:tr h="1795234">
                <a:tc>
                  <a:txBody>
                    <a:bodyPr/>
                    <a:lstStyle/>
                    <a:p>
                      <a:r>
                        <a:rPr lang="en-GB" dirty="0"/>
                        <a:t>Environmental regulations </a:t>
                      </a:r>
                      <a:endParaRPr lang="en-US" dirty="0"/>
                    </a:p>
                  </a:txBody>
                  <a:tcPr>
                    <a:solidFill>
                      <a:srgbClr val="D6DF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 on reducing plastic waste </a:t>
                      </a:r>
                      <a:endParaRPr lang="en-US" dirty="0"/>
                    </a:p>
                  </a:txBody>
                  <a:tcPr>
                    <a:solidFill>
                      <a:srgbClr val="D6DF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Demand for sustainable and educational toys</a:t>
                      </a:r>
                      <a:endParaRPr lang="en-US" dirty="0"/>
                    </a:p>
                  </a:txBody>
                  <a:tcPr>
                    <a:solidFill>
                      <a:srgbClr val="D6DF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Growth in augmented- reality technology </a:t>
                      </a:r>
                      <a:endParaRPr lang="en-US" dirty="0"/>
                    </a:p>
                  </a:txBody>
                  <a:tcPr>
                    <a:solidFill>
                      <a:srgbClr val="D6DF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Rising disposable income for educational products </a:t>
                      </a:r>
                      <a:endParaRPr lang="en-US" dirty="0"/>
                    </a:p>
                  </a:txBody>
                  <a:tcPr>
                    <a:solidFill>
                      <a:srgbClr val="D6DFA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Safety and data protection laws</a:t>
                      </a:r>
                      <a:endParaRPr lang="en-US" dirty="0"/>
                    </a:p>
                  </a:txBody>
                  <a:tcPr>
                    <a:solidFill>
                      <a:srgbClr val="D6DFA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00827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5602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184E7-5FDC-4063-3FEF-0843E9607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&amp; Projection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86AF6E-234D-6FCB-7FDA-F3CDCA5FFBA9}"/>
              </a:ext>
            </a:extLst>
          </p:cNvPr>
          <p:cNvSpPr txBox="1"/>
          <p:nvPr/>
        </p:nvSpPr>
        <p:spPr>
          <a:xfrm>
            <a:off x="838199" y="1889659"/>
            <a:ext cx="4493286" cy="2510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Social media advertising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Influencer partnerships (parent content creators)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School collaborations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Eco-friendly branding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7806A3-99F1-B3F5-1303-621EA4FA6BCF}"/>
              </a:ext>
            </a:extLst>
          </p:cNvPr>
          <p:cNvSpPr txBox="1"/>
          <p:nvPr/>
        </p:nvSpPr>
        <p:spPr>
          <a:xfrm>
            <a:off x="8000748" y="2386331"/>
            <a:ext cx="2762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Launch Eco kit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Build awareness in UK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Partner with schools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5E41AE-9A8F-BB51-5391-ECB7B5A83E73}"/>
              </a:ext>
            </a:extLst>
          </p:cNvPr>
          <p:cNvSpPr txBox="1"/>
          <p:nvPr/>
        </p:nvSpPr>
        <p:spPr>
          <a:xfrm>
            <a:off x="8000748" y="4056246"/>
            <a:ext cx="28598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Expand product range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Grow online sales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CCFE72-5E67-C0D7-0487-6CFD2DC04D55}"/>
              </a:ext>
            </a:extLst>
          </p:cNvPr>
          <p:cNvSpPr txBox="1"/>
          <p:nvPr/>
        </p:nvSpPr>
        <p:spPr>
          <a:xfrm>
            <a:off x="8000748" y="5284846"/>
            <a:ext cx="34830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Expand into international market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Collaborate with educational institutions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72A5F7-38EA-B382-F62A-6EB02ECC6884}"/>
              </a:ext>
            </a:extLst>
          </p:cNvPr>
          <p:cNvSpPr txBox="1"/>
          <p:nvPr/>
        </p:nvSpPr>
        <p:spPr>
          <a:xfrm>
            <a:off x="8000748" y="188965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Short term</a:t>
            </a:r>
            <a:endParaRPr lang="en-US" u="sng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F8B33C-67E4-FDCF-79DB-35541CEC15D6}"/>
              </a:ext>
            </a:extLst>
          </p:cNvPr>
          <p:cNvSpPr txBox="1"/>
          <p:nvPr/>
        </p:nvSpPr>
        <p:spPr>
          <a:xfrm>
            <a:off x="8000748" y="362199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Mid term</a:t>
            </a:r>
            <a:endParaRPr lang="en-US" u="sng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3F5F82-C422-540E-C564-3563C964BDCA}"/>
              </a:ext>
            </a:extLst>
          </p:cNvPr>
          <p:cNvSpPr txBox="1"/>
          <p:nvPr/>
        </p:nvSpPr>
        <p:spPr>
          <a:xfrm>
            <a:off x="8000748" y="485059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Long term</a:t>
            </a:r>
            <a:endParaRPr lang="en-US" u="sng" dirty="0"/>
          </a:p>
        </p:txBody>
      </p:sp>
      <p:pic>
        <p:nvPicPr>
          <p:cNvPr id="12" name="Graphic 11" descr="Bar graph with upward trend outline">
            <a:extLst>
              <a:ext uri="{FF2B5EF4-FFF2-40B4-BE49-F238E27FC236}">
                <a16:creationId xmlns:a16="http://schemas.microsoft.com/office/drawing/2014/main" id="{F3C410ED-C6D9-B6A1-0766-022BF4DA1F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3324" y="4056246"/>
            <a:ext cx="2762816" cy="2762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35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54BF5-F710-3CD7-832A-8708790B5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Required 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7C1F6EA-4AFA-4E57-D892-67BFDDEC48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2496566"/>
              </p:ext>
            </p:extLst>
          </p:nvPr>
        </p:nvGraphicFramePr>
        <p:xfrm>
          <a:off x="838200" y="1690688"/>
          <a:ext cx="8912001" cy="406752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949385">
                  <a:extLst>
                    <a:ext uri="{9D8B030D-6E8A-4147-A177-3AD203B41FA5}">
                      <a16:colId xmlns:a16="http://schemas.microsoft.com/office/drawing/2014/main" val="2158131688"/>
                    </a:ext>
                  </a:extLst>
                </a:gridCol>
                <a:gridCol w="2981308">
                  <a:extLst>
                    <a:ext uri="{9D8B030D-6E8A-4147-A177-3AD203B41FA5}">
                      <a16:colId xmlns:a16="http://schemas.microsoft.com/office/drawing/2014/main" val="3128340732"/>
                    </a:ext>
                  </a:extLst>
                </a:gridCol>
                <a:gridCol w="2981308">
                  <a:extLst>
                    <a:ext uri="{9D8B030D-6E8A-4147-A177-3AD203B41FA5}">
                      <a16:colId xmlns:a16="http://schemas.microsoft.com/office/drawing/2014/main" val="4015867984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</a:t>
                      </a:r>
                      <a:r>
                        <a:rPr lang="en-GB" sz="2400" dirty="0"/>
                        <a:t>Category</a:t>
                      </a:r>
                      <a:r>
                        <a:rPr lang="en-GB" dirty="0"/>
                        <a:t> </a:t>
                      </a:r>
                      <a:endParaRPr lang="en-US" dirty="0"/>
                    </a:p>
                  </a:txBody>
                  <a:tcPr anchor="ctr">
                    <a:solidFill>
                      <a:srgbClr val="D6DF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Cost (£)</a:t>
                      </a:r>
                      <a:endParaRPr lang="en-US" sz="2400" dirty="0"/>
                    </a:p>
                  </a:txBody>
                  <a:tcPr anchor="ctr">
                    <a:solidFill>
                      <a:srgbClr val="D6DFA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Details</a:t>
                      </a:r>
                      <a:endParaRPr lang="en-US" sz="2400" dirty="0"/>
                    </a:p>
                  </a:txBody>
                  <a:tcPr anchor="ctr">
                    <a:solidFill>
                      <a:srgbClr val="D6DFA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8109327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App development 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15,000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AR</a:t>
                      </a:r>
                      <a:r>
                        <a:rPr lang="en-GB" dirty="0"/>
                        <a:t> features, animations, educational content 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257169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Product development 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15,000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Design, prototype and testing 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014815"/>
                  </a:ext>
                </a:extLst>
              </a:tr>
              <a:tr h="720840">
                <a:tc>
                  <a:txBody>
                    <a:bodyPr/>
                    <a:lstStyle/>
                    <a:p>
                      <a:r>
                        <a:rPr lang="en-GB" dirty="0"/>
                        <a:t>Marketing 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7,000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Ads, influencers, branding 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1281584"/>
                  </a:ext>
                </a:extLst>
              </a:tr>
              <a:tr h="720840">
                <a:tc>
                  <a:txBody>
                    <a:bodyPr/>
                    <a:lstStyle/>
                    <a:p>
                      <a:r>
                        <a:rPr lang="en-GB" dirty="0"/>
                        <a:t>Production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10,000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Manufacturing, materials and packaging 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7291623"/>
                  </a:ext>
                </a:extLst>
              </a:tr>
              <a:tr h="720840">
                <a:tc>
                  <a:txBody>
                    <a:bodyPr/>
                    <a:lstStyle/>
                    <a:p>
                      <a:r>
                        <a:rPr lang="en-GB" dirty="0"/>
                        <a:t>Legal &amp; setup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3,000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Registration, safety compliance, GDPR</a:t>
                      </a:r>
                      <a:endParaRPr lang="en-US" dirty="0"/>
                    </a:p>
                  </a:txBody>
                  <a:tcPr>
                    <a:solidFill>
                      <a:srgbClr val="DCE3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370539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7FCF3D5-DABD-95FC-A34F-6884D35580A6}"/>
              </a:ext>
            </a:extLst>
          </p:cNvPr>
          <p:cNvSpPr txBox="1"/>
          <p:nvPr/>
        </p:nvSpPr>
        <p:spPr>
          <a:xfrm>
            <a:off x="838200" y="6010533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Total: £50,000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1723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CBD9A-AF16-6D89-E1D0-D33C68CDD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03437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Thank You For Listening </a:t>
            </a:r>
            <a:r>
              <a:rPr lang="en-GB" dirty="0">
                <a:sym typeface="Wingdings" pitchFamily="2" charset="2"/>
              </a:rPr>
              <a:t> </a:t>
            </a:r>
            <a:br>
              <a:rPr lang="en-GB" dirty="0">
                <a:sym typeface="Wingdings" pitchFamily="2" charset="2"/>
              </a:rPr>
            </a:br>
            <a:r>
              <a:rPr lang="en-GB" dirty="0">
                <a:sym typeface="Wingdings" pitchFamily="2" charset="2"/>
              </a:rPr>
              <a:t>Any 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0321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Individual Business Pitch</vt:lpstr>
      <vt:lpstr>LearnAlive</vt:lpstr>
      <vt:lpstr>Business Overview</vt:lpstr>
      <vt:lpstr>Market &amp; Customer Insights </vt:lpstr>
      <vt:lpstr>Products</vt:lpstr>
      <vt:lpstr>Management &amp; Legal</vt:lpstr>
      <vt:lpstr>PESTEL Analysis </vt:lpstr>
      <vt:lpstr>Marketing &amp; Projection </vt:lpstr>
      <vt:lpstr>Funding Required </vt:lpstr>
      <vt:lpstr>Thank You For Listening  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Business Pitch</dc:title>
  <dc:creator>Jonefa Chrisonja Maxwell (2421436)</dc:creator>
  <cp:lastModifiedBy>Jonefa Chrisonja Maxwell (2421436)</cp:lastModifiedBy>
  <cp:revision>7</cp:revision>
  <dcterms:created xsi:type="dcterms:W3CDTF">2026-03-22T23:04:36Z</dcterms:created>
  <dcterms:modified xsi:type="dcterms:W3CDTF">2026-03-23T03:46:41Z</dcterms:modified>
</cp:coreProperties>
</file>