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notesMasterIdLst>
    <p:notesMasterId r:id="rId11"/>
  </p:notesMasterIdLst>
  <p:sldIdLst>
    <p:sldId id="256" r:id="rId2"/>
    <p:sldId id="257" r:id="rId3"/>
    <p:sldId id="259" r:id="rId4"/>
    <p:sldId id="266" r:id="rId5"/>
    <p:sldId id="267" r:id="rId6"/>
    <p:sldId id="262" r:id="rId7"/>
    <p:sldId id="258"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90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68"/>
    <p:restoredTop sz="91837"/>
  </p:normalViewPr>
  <p:slideViewPr>
    <p:cSldViewPr snapToGrid="0">
      <p:cViewPr varScale="1">
        <p:scale>
          <a:sx n="109" d="100"/>
          <a:sy n="109" d="100"/>
        </p:scale>
        <p:origin x="216"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5358C7-D109-2445-A5B0-F2EF07CFABA1}" type="datetimeFigureOut">
              <a:rPr lang="en-US" smtClean="0"/>
              <a:t>3/15/26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4751CA-287F-7944-8A35-681E21A0CAA8}" type="slidenum">
              <a:rPr lang="en-US" smtClean="0"/>
              <a:t>‹#›</a:t>
            </a:fld>
            <a:endParaRPr lang="en-US"/>
          </a:p>
        </p:txBody>
      </p:sp>
    </p:spTree>
    <p:extLst>
      <p:ext uri="{BB962C8B-B14F-4D97-AF65-F5344CB8AC3E}">
        <p14:creationId xmlns:p14="http://schemas.microsoft.com/office/powerpoint/2010/main" val="939406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74751CA-287F-7944-8A35-681E21A0CAA8}" type="slidenum">
              <a:rPr lang="en-US" smtClean="0"/>
              <a:t>2</a:t>
            </a:fld>
            <a:endParaRPr lang="en-US"/>
          </a:p>
        </p:txBody>
      </p:sp>
    </p:spTree>
    <p:extLst>
      <p:ext uri="{BB962C8B-B14F-4D97-AF65-F5344CB8AC3E}">
        <p14:creationId xmlns:p14="http://schemas.microsoft.com/office/powerpoint/2010/main" val="2141200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EAFE5-1262-E557-6B4B-0D48C18031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9253D5F-8034-9A10-30E7-318C68BA5E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88BA59-ECB4-EDE7-10B6-3F41404DFC9B}"/>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5" name="Footer Placeholder 4">
            <a:extLst>
              <a:ext uri="{FF2B5EF4-FFF2-40B4-BE49-F238E27FC236}">
                <a16:creationId xmlns:a16="http://schemas.microsoft.com/office/drawing/2014/main" id="{85586C12-2499-388B-56E7-BFCB104695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BD5CDE-1B8B-9FD3-09C9-078B8973FC4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15530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EB24-5949-062C-90E6-B7F78FF9108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2D1A40-3945-8D50-802B-3EBA2AFA3E0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8ED9AF-FB75-66C5-EE8D-B49930406E72}"/>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5" name="Footer Placeholder 4">
            <a:extLst>
              <a:ext uri="{FF2B5EF4-FFF2-40B4-BE49-F238E27FC236}">
                <a16:creationId xmlns:a16="http://schemas.microsoft.com/office/drawing/2014/main" id="{61D61910-C286-4E87-F779-4D64AF6D1A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47CC78-7D07-357C-7678-E01DA0B468A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67704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B44B2-6860-8F9F-335E-CF6D151CD03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78E1FFF-3C69-61FF-2674-E3E2EB790E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F12D7A1-D104-6A60-7D81-88D5D6E016A7}"/>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5" name="Footer Placeholder 4">
            <a:extLst>
              <a:ext uri="{FF2B5EF4-FFF2-40B4-BE49-F238E27FC236}">
                <a16:creationId xmlns:a16="http://schemas.microsoft.com/office/drawing/2014/main" id="{AE5A6726-56C0-AE60-48C1-5CCF7B62A1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6859F0-678D-FF38-3FD1-008A57DA559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60693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120CE-D2A9-7D03-05C9-51909D7F0B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9ECAB92-B0CA-C750-2449-25EA399B5FE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0F5FDE2-0FC3-D059-E5D7-D3B7D37C9BF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5D4D691-D33E-49F9-7A05-4E55E00CBBDF}"/>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6" name="Footer Placeholder 5">
            <a:extLst>
              <a:ext uri="{FF2B5EF4-FFF2-40B4-BE49-F238E27FC236}">
                <a16:creationId xmlns:a16="http://schemas.microsoft.com/office/drawing/2014/main" id="{E5B7FB43-84B6-7632-6036-1D39704AAD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25D7D8-CCC4-02B7-E8ED-5F990B3ADE0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14030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5113-6C37-62A6-1CE1-8D69D912FF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8A350F0-A478-96C9-85E6-E30B1E4B68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5E9E707-30EA-03E1-F238-2E1DC495714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1E063E-F067-B961-1D5D-C3C4D2D507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36B872-CA08-ABDD-489A-BE7F00E3649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A7BA5DC-A5A8-2338-3205-632F6A783054}"/>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8" name="Footer Placeholder 7">
            <a:extLst>
              <a:ext uri="{FF2B5EF4-FFF2-40B4-BE49-F238E27FC236}">
                <a16:creationId xmlns:a16="http://schemas.microsoft.com/office/drawing/2014/main" id="{76913686-C7D3-05D7-5754-96AFB57F4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8B73CB-7A9F-D7DB-0C5F-185B4035C01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39201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9D833-9C9D-002D-F6F7-AD35F9F241B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2ED8807-09A5-02C1-2531-4F2AFCC95EF5}"/>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4" name="Footer Placeholder 3">
            <a:extLst>
              <a:ext uri="{FF2B5EF4-FFF2-40B4-BE49-F238E27FC236}">
                <a16:creationId xmlns:a16="http://schemas.microsoft.com/office/drawing/2014/main" id="{2159425E-F27B-D10E-ED91-356D806F38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3A3C52-9EA0-9E1A-BC9B-19F451A26C70}"/>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50585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8FD8A3-79F3-BD2B-3CD0-62FDE5D577CF}"/>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3" name="Footer Placeholder 2">
            <a:extLst>
              <a:ext uri="{FF2B5EF4-FFF2-40B4-BE49-F238E27FC236}">
                <a16:creationId xmlns:a16="http://schemas.microsoft.com/office/drawing/2014/main" id="{EA50D06E-AB47-D4F7-6248-98E42E2D17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5483ED9-9E2C-308E-226D-74445019BB1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24800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01899-4012-FA1C-B28E-09A2C1F8DA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48DC1D5-E5BC-C8F6-ED24-3A7514D1B2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03F1B05-C13D-F1DE-471B-9FE315E099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EADE93-2B41-E9C0-A57F-AA48FD6BE1BB}"/>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6" name="Footer Placeholder 5">
            <a:extLst>
              <a:ext uri="{FF2B5EF4-FFF2-40B4-BE49-F238E27FC236}">
                <a16:creationId xmlns:a16="http://schemas.microsoft.com/office/drawing/2014/main" id="{A0159CA5-643C-5451-8EA2-A4A304FAAE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01AFA-2D07-1834-C06A-B472D706D60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83828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277FE-6B0C-D6A4-640E-3D7AAB3BDF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F5B76B8-0AFA-05C7-7C2B-4468064949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B023779-4FA8-95E3-9B07-865C65750D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B5E12C-799F-C512-F3DF-663B571F5C04}"/>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6" name="Footer Placeholder 5">
            <a:extLst>
              <a:ext uri="{FF2B5EF4-FFF2-40B4-BE49-F238E27FC236}">
                <a16:creationId xmlns:a16="http://schemas.microsoft.com/office/drawing/2014/main" id="{85F32B18-5231-C6A3-0207-3EA9C5AB2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6AA6D7-0468-6B0A-B54F-9A8B12F176C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52666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BC790-5C6E-E5A3-3695-8313901849D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E18C63-B979-EAE1-C8C6-2F7ED720D59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C07A8A-92E2-911B-583C-288CDE09F3F0}"/>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5" name="Footer Placeholder 4">
            <a:extLst>
              <a:ext uri="{FF2B5EF4-FFF2-40B4-BE49-F238E27FC236}">
                <a16:creationId xmlns:a16="http://schemas.microsoft.com/office/drawing/2014/main" id="{C38BB28C-5933-F8CB-DADB-E21B021A18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AB90E4-4506-757E-7CBC-601766B9B7C3}"/>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88080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A805F4-5716-38EB-719B-2A7C4AA6360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58EDD1-D187-3BDE-8CA9-C4FBA8C9EB1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A1801C-2AA1-75EF-8AFB-A40833B4DF7C}"/>
              </a:ext>
            </a:extLst>
          </p:cNvPr>
          <p:cNvSpPr>
            <a:spLocks noGrp="1"/>
          </p:cNvSpPr>
          <p:nvPr>
            <p:ph type="dt" sz="half" idx="10"/>
          </p:nvPr>
        </p:nvSpPr>
        <p:spPr/>
        <p:txBody>
          <a:bodyPr/>
          <a:lstStyle/>
          <a:p>
            <a:fld id="{E80C50CD-E178-4744-9B35-B2F624D6C5E9}" type="datetimeFigureOut">
              <a:rPr lang="en-US" smtClean="0"/>
              <a:t>3/15/26</a:t>
            </a:fld>
            <a:endParaRPr lang="en-US"/>
          </a:p>
        </p:txBody>
      </p:sp>
      <p:sp>
        <p:nvSpPr>
          <p:cNvPr id="5" name="Footer Placeholder 4">
            <a:extLst>
              <a:ext uri="{FF2B5EF4-FFF2-40B4-BE49-F238E27FC236}">
                <a16:creationId xmlns:a16="http://schemas.microsoft.com/office/drawing/2014/main" id="{D048FC2F-36EB-870A-3F23-B9D6E2D68C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BEE434-F75A-1141-D8AB-E6EF234FDA9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82580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475B55-2D38-2E1C-B1DB-2ABA239566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C47AC89-E2B0-5197-265C-37977BCFCA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928257-BE38-8ACE-DF8B-93377D2FB9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3/15/26</a:t>
            </a:fld>
            <a:endParaRPr lang="en-US"/>
          </a:p>
        </p:txBody>
      </p:sp>
      <p:sp>
        <p:nvSpPr>
          <p:cNvPr id="5" name="Footer Placeholder 4">
            <a:extLst>
              <a:ext uri="{FF2B5EF4-FFF2-40B4-BE49-F238E27FC236}">
                <a16:creationId xmlns:a16="http://schemas.microsoft.com/office/drawing/2014/main" id="{542CD610-0F86-5EBD-4475-36650D55A0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173EA646-1128-DDE8-8972-2BE6F3B072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04175914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fastercapital.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Food on a table">
            <a:extLst>
              <a:ext uri="{FF2B5EF4-FFF2-40B4-BE49-F238E27FC236}">
                <a16:creationId xmlns:a16="http://schemas.microsoft.com/office/drawing/2014/main" id="{F0BE2C73-5787-54F3-7B37-B651F3F2CF93}"/>
              </a:ext>
            </a:extLst>
          </p:cNvPr>
          <p:cNvPicPr>
            <a:picLocks noChangeAspect="1"/>
          </p:cNvPicPr>
          <p:nvPr/>
        </p:nvPicPr>
        <p:blipFill>
          <a:blip r:embed="rId2">
            <a:alphaModFix amt="50000"/>
          </a:blip>
          <a:srcRect t="9831" r="-1" b="5877"/>
          <a:stretch>
            <a:fillRect/>
          </a:stretch>
        </p:blipFill>
        <p:spPr>
          <a:xfrm>
            <a:off x="22" y="10"/>
            <a:ext cx="12188930" cy="6857990"/>
          </a:xfrm>
          <a:prstGeom prst="rect">
            <a:avLst/>
          </a:prstGeom>
        </p:spPr>
      </p:pic>
      <p:sp>
        <p:nvSpPr>
          <p:cNvPr id="2" name="Title 1">
            <a:extLst>
              <a:ext uri="{FF2B5EF4-FFF2-40B4-BE49-F238E27FC236}">
                <a16:creationId xmlns:a16="http://schemas.microsoft.com/office/drawing/2014/main" id="{D5BD7878-C6FC-46BF-25DF-A6F64C547DEB}"/>
              </a:ext>
            </a:extLst>
          </p:cNvPr>
          <p:cNvSpPr>
            <a:spLocks noGrp="1"/>
          </p:cNvSpPr>
          <p:nvPr>
            <p:ph type="ctrTitle"/>
          </p:nvPr>
        </p:nvSpPr>
        <p:spPr>
          <a:xfrm>
            <a:off x="1524000" y="1122363"/>
            <a:ext cx="9144000" cy="3063240"/>
          </a:xfrm>
        </p:spPr>
        <p:txBody>
          <a:bodyPr>
            <a:normAutofit/>
          </a:bodyPr>
          <a:lstStyle/>
          <a:p>
            <a:r>
              <a:rPr lang="en-GB" sz="6600" dirty="0">
                <a:solidFill>
                  <a:schemeClr val="bg1"/>
                </a:solidFill>
                <a:latin typeface="Bell MT" panose="02020503060305020303" pitchFamily="18" charset="77"/>
              </a:rPr>
              <a:t>Flight Foods Ltd</a:t>
            </a:r>
          </a:p>
        </p:txBody>
      </p:sp>
      <p:sp>
        <p:nvSpPr>
          <p:cNvPr id="3" name="Subtitle 2">
            <a:extLst>
              <a:ext uri="{FF2B5EF4-FFF2-40B4-BE49-F238E27FC236}">
                <a16:creationId xmlns:a16="http://schemas.microsoft.com/office/drawing/2014/main" id="{1BB5208B-76BD-064F-EE28-5FFDDB22711A}"/>
              </a:ext>
            </a:extLst>
          </p:cNvPr>
          <p:cNvSpPr>
            <a:spLocks noGrp="1"/>
          </p:cNvSpPr>
          <p:nvPr>
            <p:ph type="subTitle" idx="1"/>
          </p:nvPr>
        </p:nvSpPr>
        <p:spPr>
          <a:xfrm>
            <a:off x="1527048" y="4599432"/>
            <a:ext cx="9144000" cy="1536192"/>
          </a:xfrm>
        </p:spPr>
        <p:txBody>
          <a:bodyPr>
            <a:normAutofit/>
          </a:bodyPr>
          <a:lstStyle/>
          <a:p>
            <a:endParaRPr lang="en-GB" sz="800" dirty="0">
              <a:solidFill>
                <a:schemeClr val="bg1"/>
              </a:solidFill>
              <a:latin typeface="Bell MT" panose="02020503060305020303" pitchFamily="18" charset="77"/>
            </a:endParaRPr>
          </a:p>
          <a:p>
            <a:r>
              <a:rPr lang="en-GB" sz="800" dirty="0">
                <a:solidFill>
                  <a:schemeClr val="bg1"/>
                </a:solidFill>
                <a:latin typeface="Bell MT" panose="02020503060305020303" pitchFamily="18" charset="77"/>
              </a:rPr>
              <a:t>By  Kiesha Murray 2435076     Siddika Sultana 2331479 </a:t>
            </a:r>
          </a:p>
          <a:p>
            <a:r>
              <a:rPr lang="en-GB" sz="800" dirty="0">
                <a:solidFill>
                  <a:schemeClr val="bg1"/>
                </a:solidFill>
                <a:latin typeface="Bell MT" panose="02020503060305020303" pitchFamily="18" charset="77"/>
              </a:rPr>
              <a:t>Aminata Sow 2436521    Yosef Adhanom 2330968 </a:t>
            </a:r>
          </a:p>
          <a:p>
            <a:r>
              <a:rPr lang="en-GB" sz="800" dirty="0">
                <a:solidFill>
                  <a:schemeClr val="bg1"/>
                </a:solidFill>
                <a:latin typeface="Bell MT" panose="02020503060305020303" pitchFamily="18" charset="77"/>
              </a:rPr>
              <a:t>Ashley Gelder 2504532</a:t>
            </a:r>
          </a:p>
          <a:p>
            <a:endParaRPr lang="en-GB" sz="800" dirty="0">
              <a:solidFill>
                <a:schemeClr val="bg1"/>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557419776"/>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descr="Fruits and vegetables in bags">
            <a:extLst>
              <a:ext uri="{FF2B5EF4-FFF2-40B4-BE49-F238E27FC236}">
                <a16:creationId xmlns:a16="http://schemas.microsoft.com/office/drawing/2014/main" id="{92072334-ECD1-F385-F8F4-B7C04960C7D8}"/>
              </a:ext>
            </a:extLst>
          </p:cNvPr>
          <p:cNvPicPr>
            <a:picLocks noChangeAspect="1"/>
          </p:cNvPicPr>
          <p:nvPr/>
        </p:nvPicPr>
        <p:blipFill>
          <a:blip r:embed="rId3"/>
          <a:srcRect l="34304" r="6430" b="-1"/>
          <a:stretch>
            <a:fillRect/>
          </a:stretch>
        </p:blipFill>
        <p:spPr>
          <a:xfrm>
            <a:off x="6103027" y="10"/>
            <a:ext cx="6088971" cy="6857990"/>
          </a:xfrm>
          <a:prstGeom prst="rect">
            <a:avLst/>
          </a:prstGeom>
        </p:spPr>
      </p:pic>
      <p:sp useBgFill="1">
        <p:nvSpPr>
          <p:cNvPr id="15" name="Rectangle 14">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useBgFill="1">
        <p:nvSpPr>
          <p:cNvPr id="17" name="Rectangle 16">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itle 5">
            <a:extLst>
              <a:ext uri="{FF2B5EF4-FFF2-40B4-BE49-F238E27FC236}">
                <a16:creationId xmlns:a16="http://schemas.microsoft.com/office/drawing/2014/main" id="{3C22E1CA-A3AD-E8AD-B515-145073568FE0}"/>
              </a:ext>
            </a:extLst>
          </p:cNvPr>
          <p:cNvSpPr>
            <a:spLocks noGrp="1"/>
          </p:cNvSpPr>
          <p:nvPr>
            <p:ph type="title"/>
          </p:nvPr>
        </p:nvSpPr>
        <p:spPr>
          <a:xfrm>
            <a:off x="761801" y="328512"/>
            <a:ext cx="4778387" cy="1628970"/>
          </a:xfrm>
        </p:spPr>
        <p:txBody>
          <a:bodyPr anchor="ctr">
            <a:normAutofit/>
          </a:bodyPr>
          <a:lstStyle/>
          <a:p>
            <a:r>
              <a:rPr lang="en-GB" sz="4000" b="0" dirty="0">
                <a:latin typeface="Bell MT" panose="02020503060305020303" pitchFamily="18" charset="77"/>
              </a:rPr>
              <a:t>Introduction</a:t>
            </a:r>
          </a:p>
        </p:txBody>
      </p:sp>
      <p:sp>
        <p:nvSpPr>
          <p:cNvPr id="7" name="Content Placeholder 6">
            <a:extLst>
              <a:ext uri="{FF2B5EF4-FFF2-40B4-BE49-F238E27FC236}">
                <a16:creationId xmlns:a16="http://schemas.microsoft.com/office/drawing/2014/main" id="{14B6D115-96D4-A179-2D58-E47F3B5A87B7}"/>
              </a:ext>
            </a:extLst>
          </p:cNvPr>
          <p:cNvSpPr>
            <a:spLocks noGrp="1"/>
          </p:cNvSpPr>
          <p:nvPr>
            <p:ph idx="1"/>
          </p:nvPr>
        </p:nvSpPr>
        <p:spPr>
          <a:xfrm>
            <a:off x="761801" y="2884929"/>
            <a:ext cx="4659756" cy="3374137"/>
          </a:xfrm>
        </p:spPr>
        <p:txBody>
          <a:bodyPr anchor="ctr">
            <a:normAutofit/>
          </a:bodyPr>
          <a:lstStyle/>
          <a:p>
            <a:pPr marL="0" indent="0">
              <a:buNone/>
            </a:pPr>
            <a:r>
              <a:rPr lang="en-GB" sz="1600" dirty="0">
                <a:latin typeface="Bell MT" panose="02020503060305020303" pitchFamily="18" charset="77"/>
              </a:rPr>
              <a:t>Flight foods Ltd is a medium sized company that produces ready meals for airplane companies. The business operates a large factory where meals are prepared and packaged before being supplied to airlines.</a:t>
            </a:r>
          </a:p>
          <a:p>
            <a:pPr marL="0" indent="0">
              <a:buNone/>
            </a:pPr>
            <a:r>
              <a:rPr lang="en-GB" sz="1600" dirty="0">
                <a:latin typeface="Bell MT" panose="02020503060305020303" pitchFamily="18" charset="77"/>
              </a:rPr>
              <a:t>However, the company is currently experiencing a major problem. Instead of increasing it has been losing customers due to complaints about </a:t>
            </a:r>
            <a:r>
              <a:rPr lang="en-GB" sz="1600" b="1" dirty="0">
                <a:latin typeface="Bell MT" panose="02020503060305020303" pitchFamily="18" charset="77"/>
              </a:rPr>
              <a:t>poor food quality </a:t>
            </a:r>
            <a:r>
              <a:rPr lang="en-GB" sz="1600" dirty="0">
                <a:latin typeface="Bell MT" panose="02020503060305020303" pitchFamily="18" charset="77"/>
              </a:rPr>
              <a:t>and </a:t>
            </a:r>
            <a:r>
              <a:rPr lang="en-GB" sz="1600" b="1" dirty="0">
                <a:latin typeface="Bell MT" panose="02020503060305020303" pitchFamily="18" charset="77"/>
              </a:rPr>
              <a:t>safety issues</a:t>
            </a:r>
            <a:r>
              <a:rPr lang="en-GB" sz="1600" dirty="0">
                <a:latin typeface="Bell MT" panose="02020503060305020303" pitchFamily="18" charset="77"/>
              </a:rPr>
              <a:t>, such as </a:t>
            </a:r>
            <a:r>
              <a:rPr lang="en-GB" sz="1600" b="1" dirty="0">
                <a:latin typeface="Bell MT" panose="02020503060305020303" pitchFamily="18" charset="77"/>
              </a:rPr>
              <a:t>undercooked meals</a:t>
            </a:r>
            <a:r>
              <a:rPr lang="en-GB" sz="1600" dirty="0">
                <a:latin typeface="Bell MT" panose="02020503060305020303" pitchFamily="18" charset="77"/>
              </a:rPr>
              <a:t>, </a:t>
            </a:r>
            <a:r>
              <a:rPr lang="en-GB" sz="1600" b="1" dirty="0">
                <a:latin typeface="Bell MT" panose="02020503060305020303" pitchFamily="18" charset="77"/>
              </a:rPr>
              <a:t>poor packaging </a:t>
            </a:r>
            <a:r>
              <a:rPr lang="en-GB" sz="1600" dirty="0">
                <a:latin typeface="Bell MT" panose="02020503060305020303" pitchFamily="18" charset="77"/>
              </a:rPr>
              <a:t>and </a:t>
            </a:r>
            <a:r>
              <a:rPr lang="en-GB" sz="1600" b="1" dirty="0">
                <a:latin typeface="Bell MT" panose="02020503060305020303" pitchFamily="18" charset="77"/>
              </a:rPr>
              <a:t>meat being found in vegetarian meals</a:t>
            </a:r>
            <a:r>
              <a:rPr lang="en-GB" sz="1600" dirty="0">
                <a:latin typeface="Bell MT" panose="02020503060305020303" pitchFamily="18" charset="77"/>
              </a:rPr>
              <a:t>. As a result, the company hired a consultancy firm to investigate the factory and identify the causes of these problems.</a:t>
            </a:r>
          </a:p>
          <a:p>
            <a:pPr marL="0" indent="0">
              <a:buNone/>
            </a:pPr>
            <a:endParaRPr lang="en-GB" sz="1600" dirty="0"/>
          </a:p>
        </p:txBody>
      </p:sp>
    </p:spTree>
    <p:extLst>
      <p:ext uri="{BB962C8B-B14F-4D97-AF65-F5344CB8AC3E}">
        <p14:creationId xmlns:p14="http://schemas.microsoft.com/office/powerpoint/2010/main" val="3321184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1" name="Rectangle 9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2" name="Rectangle 9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ECFB1-2C47-B0A6-B661-F7EDEF259096}"/>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latin typeface="Bell MT" panose="02020503060305020303" pitchFamily="18" charset="77"/>
              </a:rPr>
              <a:t>Environmental Noise</a:t>
            </a:r>
          </a:p>
        </p:txBody>
      </p:sp>
      <p:sp>
        <p:nvSpPr>
          <p:cNvPr id="3" name="Content Placeholder 2">
            <a:extLst>
              <a:ext uri="{FF2B5EF4-FFF2-40B4-BE49-F238E27FC236}">
                <a16:creationId xmlns:a16="http://schemas.microsoft.com/office/drawing/2014/main" id="{CA6AE2E1-7572-9F5C-76DE-772C3D909625}"/>
              </a:ext>
            </a:extLst>
          </p:cNvPr>
          <p:cNvSpPr>
            <a:spLocks noGrp="1"/>
          </p:cNvSpPr>
          <p:nvPr>
            <p:ph idx="1"/>
          </p:nvPr>
        </p:nvSpPr>
        <p:spPr>
          <a:xfrm>
            <a:off x="4810259" y="649480"/>
            <a:ext cx="6555347" cy="5546047"/>
          </a:xfrm>
        </p:spPr>
        <p:txBody>
          <a:bodyPr anchor="ctr">
            <a:normAutofit/>
          </a:bodyPr>
          <a:lstStyle/>
          <a:p>
            <a:pPr marL="0" indent="0">
              <a:buNone/>
            </a:pPr>
            <a:r>
              <a:rPr lang="en-GB" sz="1700" b="1" i="1">
                <a:latin typeface="Bell MT" panose="02020503060305020303" pitchFamily="18" charset="77"/>
              </a:rPr>
              <a:t>Barrier in the Case</a:t>
            </a:r>
          </a:p>
          <a:p>
            <a:pPr marL="0" indent="0">
              <a:buNone/>
            </a:pPr>
            <a:r>
              <a:rPr lang="en-GB" sz="1700">
                <a:latin typeface="Bell MT" panose="02020503060305020303" pitchFamily="18" charset="77"/>
              </a:rPr>
              <a:t>Gary says, “While the factory is large and spacious with good lighting and ventilation, it is packed with </a:t>
            </a:r>
            <a:r>
              <a:rPr lang="en-GB" sz="1700" b="1" i="1">
                <a:latin typeface="Bell MT" panose="02020503060305020303" pitchFamily="18" charset="77"/>
              </a:rPr>
              <a:t>old noisy machines.</a:t>
            </a:r>
            <a:r>
              <a:rPr lang="en-GB" sz="1700">
                <a:latin typeface="Bell MT" panose="02020503060305020303" pitchFamily="18" charset="77"/>
              </a:rPr>
              <a:t>” Gary later says there are 40 workers and he must explain procedures to staff members so you can see how old noisy machines can be troublesome. </a:t>
            </a:r>
          </a:p>
          <a:p>
            <a:pPr marL="0" indent="0">
              <a:buNone/>
            </a:pPr>
            <a:r>
              <a:rPr lang="en-GB" sz="1700" b="1" i="1">
                <a:latin typeface="Bell MT" panose="02020503060305020303" pitchFamily="18" charset="77"/>
              </a:rPr>
              <a:t>Relevant Theory</a:t>
            </a:r>
          </a:p>
          <a:p>
            <a:pPr marL="0" indent="0">
              <a:buNone/>
            </a:pPr>
            <a:r>
              <a:rPr lang="en-GB" sz="1700">
                <a:latin typeface="Bell MT" panose="02020503060305020303" pitchFamily="18" charset="77"/>
              </a:rPr>
              <a:t>The Shannon-Weaver model is relevant as it explains how messages are sent received and distorted by noise during communication (Shannon and Weaver, 1949). In this scenario is Gary (the person sending the message) trying to explain the information being communicated (the food hygiene instructions). The receivers are the staff receiving the message and the noise is anything interfering with the message. </a:t>
            </a:r>
          </a:p>
          <a:p>
            <a:pPr marL="0" indent="0">
              <a:buNone/>
            </a:pPr>
            <a:r>
              <a:rPr lang="en-GB" sz="1700" b="1" i="1">
                <a:latin typeface="Bell MT" panose="02020503060305020303" pitchFamily="18" charset="77"/>
              </a:rPr>
              <a:t>How Could Gary Overcome This</a:t>
            </a:r>
          </a:p>
          <a:p>
            <a:pPr marL="0" indent="0">
              <a:buNone/>
            </a:pPr>
            <a:r>
              <a:rPr lang="en-GB" sz="1700">
                <a:latin typeface="Bell MT" panose="02020503060305020303" pitchFamily="18" charset="77"/>
              </a:rPr>
              <a:t>A solution to Gary overcoming the noise barrier is by holding briefings in much more quiet areas, using visual instructions and demonstrations which improves machine maintenance, provides training and used team leaders to help build communication. If followed, these steps would help staff understand instructions clearer and reduce the amount of food hygiene mistakes.</a:t>
            </a:r>
          </a:p>
          <a:p>
            <a:pPr marL="0" indent="0">
              <a:buNone/>
            </a:pPr>
            <a:endParaRPr lang="en-GB" sz="1700"/>
          </a:p>
        </p:txBody>
      </p:sp>
    </p:spTree>
    <p:extLst>
      <p:ext uri="{BB962C8B-B14F-4D97-AF65-F5344CB8AC3E}">
        <p14:creationId xmlns:p14="http://schemas.microsoft.com/office/powerpoint/2010/main" val="2576860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C7D0AFF2-94B5-D19C-7F00-955B1882E39B}"/>
              </a:ext>
            </a:extLst>
          </p:cNvPr>
          <p:cNvSpPr/>
          <p:nvPr/>
        </p:nvSpPr>
        <p:spPr>
          <a:xfrm>
            <a:off x="8142128" y="2392869"/>
            <a:ext cx="3680565" cy="1822536"/>
          </a:xfrm>
          <a:prstGeom prst="roundRect">
            <a:avLst/>
          </a:prstGeom>
          <a:solidFill>
            <a:srgbClr val="FFFF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00558B16-1207-2C97-D759-9C91BF38B2D7}"/>
              </a:ext>
            </a:extLst>
          </p:cNvPr>
          <p:cNvSpPr/>
          <p:nvPr/>
        </p:nvSpPr>
        <p:spPr>
          <a:xfrm>
            <a:off x="4641566" y="1819825"/>
            <a:ext cx="2678482" cy="2553221"/>
          </a:xfrm>
          <a:prstGeom prst="roundRect">
            <a:avLst/>
          </a:prstGeom>
          <a:solidFill>
            <a:srgbClr val="FFFF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6A4A619-3015-078E-7515-3D6AE1EAFC40}"/>
              </a:ext>
            </a:extLst>
          </p:cNvPr>
          <p:cNvSpPr/>
          <p:nvPr/>
        </p:nvSpPr>
        <p:spPr>
          <a:xfrm>
            <a:off x="638758" y="2218897"/>
            <a:ext cx="3398728" cy="3298435"/>
          </a:xfrm>
          <a:prstGeom prst="roundRect">
            <a:avLst/>
          </a:prstGeom>
          <a:solidFill>
            <a:srgbClr val="FFFF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92D6997-B51C-FBBB-B435-2A4E457E8631}"/>
              </a:ext>
            </a:extLst>
          </p:cNvPr>
          <p:cNvSpPr>
            <a:spLocks noGrp="1"/>
          </p:cNvSpPr>
          <p:nvPr>
            <p:ph type="title"/>
          </p:nvPr>
        </p:nvSpPr>
        <p:spPr>
          <a:xfrm>
            <a:off x="294612" y="842203"/>
            <a:ext cx="7735221" cy="846705"/>
          </a:xfrm>
        </p:spPr>
        <p:txBody>
          <a:bodyPr/>
          <a:lstStyle/>
          <a:p>
            <a:r>
              <a:rPr lang="en-GB" dirty="0">
                <a:solidFill>
                  <a:srgbClr val="000000"/>
                </a:solidFill>
                <a:latin typeface="Univers Condensed" panose="020B0506020202050204" pitchFamily="34" charset="0"/>
              </a:rPr>
              <a:t>COMMUNICATION BARRIERS.</a:t>
            </a:r>
            <a:endParaRPr lang="en-GB" dirty="0">
              <a:latin typeface="Univers Condensed" panose="020B0506020202050204" pitchFamily="34" charset="0"/>
            </a:endParaRPr>
          </a:p>
        </p:txBody>
      </p:sp>
      <p:sp>
        <p:nvSpPr>
          <p:cNvPr id="3" name="Content Placeholder 2">
            <a:extLst>
              <a:ext uri="{FF2B5EF4-FFF2-40B4-BE49-F238E27FC236}">
                <a16:creationId xmlns:a16="http://schemas.microsoft.com/office/drawing/2014/main" id="{B8045646-337C-6B87-AA78-BC53729D03EC}"/>
              </a:ext>
            </a:extLst>
          </p:cNvPr>
          <p:cNvSpPr>
            <a:spLocks noGrp="1"/>
          </p:cNvSpPr>
          <p:nvPr>
            <p:ph idx="1"/>
          </p:nvPr>
        </p:nvSpPr>
        <p:spPr>
          <a:xfrm>
            <a:off x="640544" y="2388160"/>
            <a:ext cx="3582323" cy="2780414"/>
          </a:xfrm>
        </p:spPr>
        <p:txBody>
          <a:bodyPr vert="horz" lIns="91440" tIns="45720" rIns="91440" bIns="45720" rtlCol="0" anchor="t">
            <a:normAutofit fontScale="92500" lnSpcReduction="10000"/>
          </a:bodyPr>
          <a:lstStyle/>
          <a:p>
            <a:pPr marL="0" indent="0">
              <a:buNone/>
            </a:pPr>
            <a:r>
              <a:rPr lang="en-GB" sz="1600" b="1" u="sng" dirty="0">
                <a:latin typeface="Calisto MT" panose="02040603050505030304" pitchFamily="18" charset="77"/>
              </a:rPr>
              <a:t>Language barriers:</a:t>
            </a:r>
          </a:p>
          <a:p>
            <a:r>
              <a:rPr lang="en-GB" sz="1600" dirty="0">
                <a:latin typeface="Calisto MT" panose="02040603050505030304" pitchFamily="18" charset="77"/>
              </a:rPr>
              <a:t>Many workers speak little English.</a:t>
            </a:r>
          </a:p>
          <a:p>
            <a:r>
              <a:rPr lang="en-GB" sz="1600" dirty="0">
                <a:latin typeface="Calisto MT" panose="02040603050505030304" pitchFamily="18" charset="77"/>
              </a:rPr>
              <a:t>Instructions are not fully understood.</a:t>
            </a:r>
          </a:p>
          <a:p>
            <a:r>
              <a:rPr lang="en-GB" sz="1600" dirty="0">
                <a:latin typeface="Calisto MT" panose="02040603050505030304" pitchFamily="18" charset="77"/>
              </a:rPr>
              <a:t>English –only signs are not effective.</a:t>
            </a:r>
          </a:p>
          <a:p>
            <a:pPr marL="0" indent="0">
              <a:buNone/>
            </a:pPr>
            <a:r>
              <a:rPr lang="en-GB" sz="1600" dirty="0">
                <a:latin typeface="Calisto MT" panose="02040603050505030304" pitchFamily="18" charset="77"/>
                <a:ea typeface="+mn-lt"/>
                <a:cs typeface="+mn-lt"/>
              </a:rPr>
              <a:t>When people speak different first languages, it’s easy for spoken messages to be misunderstood. A phrase that seems normal in one language can be confusing or taken the wrong way by someone from another background. (Faster Capital, 2024).</a:t>
            </a:r>
            <a:endParaRPr lang="en-GB" sz="1600" dirty="0">
              <a:latin typeface="Calisto MT" panose="02040603050505030304" pitchFamily="18" charset="77"/>
            </a:endParaRPr>
          </a:p>
          <a:p>
            <a:pPr marL="0" indent="0">
              <a:buNone/>
            </a:pPr>
            <a:endParaRPr lang="en-GB" dirty="0"/>
          </a:p>
        </p:txBody>
      </p:sp>
      <p:sp>
        <p:nvSpPr>
          <p:cNvPr id="4" name="TextBox 3">
            <a:extLst>
              <a:ext uri="{FF2B5EF4-FFF2-40B4-BE49-F238E27FC236}">
                <a16:creationId xmlns:a16="http://schemas.microsoft.com/office/drawing/2014/main" id="{F2B2F6E3-16F2-C652-E45D-FB52CEA95580}"/>
              </a:ext>
            </a:extLst>
          </p:cNvPr>
          <p:cNvSpPr txBox="1"/>
          <p:nvPr/>
        </p:nvSpPr>
        <p:spPr>
          <a:xfrm>
            <a:off x="8143018" y="2391861"/>
            <a:ext cx="382865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latin typeface="Calisto MT" panose="02040603050505030304" pitchFamily="18" charset="77"/>
              </a:rPr>
              <a:t>Communication style barriers:</a:t>
            </a:r>
          </a:p>
          <a:p>
            <a:pPr marL="285750" indent="-285750">
              <a:buFont typeface="Arial"/>
              <a:buChar char="•"/>
            </a:pPr>
            <a:r>
              <a:rPr lang="en-GB" sz="1600" dirty="0">
                <a:latin typeface="Calisto MT" panose="02040603050505030304" pitchFamily="18" charset="77"/>
              </a:rPr>
              <a:t>Factory is loud, making verbal instructions hard to here.</a:t>
            </a:r>
          </a:p>
          <a:p>
            <a:pPr marL="285750" indent="-285750">
              <a:buFont typeface="Arial"/>
              <a:buChar char="•"/>
            </a:pPr>
            <a:r>
              <a:rPr lang="en-GB" sz="1600" dirty="0">
                <a:latin typeface="Calisto MT" panose="02040603050505030304" pitchFamily="18" charset="77"/>
              </a:rPr>
              <a:t>Gary rushes, shouts, and get stressed. out.</a:t>
            </a:r>
          </a:p>
          <a:p>
            <a:pPr marL="285750" indent="-285750">
              <a:buFont typeface="Arial"/>
              <a:buChar char="•"/>
            </a:pPr>
            <a:r>
              <a:rPr lang="en-GB" sz="1600" dirty="0">
                <a:latin typeface="Calisto MT" panose="02040603050505030304" pitchFamily="18" charset="77"/>
              </a:rPr>
              <a:t>Explanations are unclear for younger or new staff</a:t>
            </a:r>
          </a:p>
        </p:txBody>
      </p:sp>
      <p:sp>
        <p:nvSpPr>
          <p:cNvPr id="6" name="TextBox 5">
            <a:extLst>
              <a:ext uri="{FF2B5EF4-FFF2-40B4-BE49-F238E27FC236}">
                <a16:creationId xmlns:a16="http://schemas.microsoft.com/office/drawing/2014/main" id="{2945E643-6A8D-961D-AACE-B4DC086A75A3}"/>
              </a:ext>
            </a:extLst>
          </p:cNvPr>
          <p:cNvSpPr txBox="1"/>
          <p:nvPr/>
        </p:nvSpPr>
        <p:spPr>
          <a:xfrm>
            <a:off x="4811227" y="1823586"/>
            <a:ext cx="2341388"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latin typeface="Calisto MT" panose="02040603050505030304" pitchFamily="18" charset="77"/>
              </a:rPr>
              <a:t>Body language barriers:</a:t>
            </a:r>
          </a:p>
          <a:p>
            <a:pPr marL="285750" indent="-285750">
              <a:buFont typeface="Arial"/>
              <a:buChar char="•"/>
            </a:pPr>
            <a:r>
              <a:rPr lang="en-GB" sz="1600" dirty="0">
                <a:latin typeface="Calisto MT" panose="02040603050505030304" pitchFamily="18" charset="77"/>
              </a:rPr>
              <a:t>Gary's frustration (shouting, pointing) seems aggressive.</a:t>
            </a:r>
          </a:p>
          <a:p>
            <a:pPr marL="285750" indent="-285750">
              <a:buFont typeface="Arial"/>
              <a:buChar char="•"/>
            </a:pPr>
            <a:r>
              <a:rPr lang="en-GB" sz="1600" dirty="0">
                <a:latin typeface="Calisto MT" panose="02040603050505030304" pitchFamily="18" charset="77"/>
              </a:rPr>
              <a:t>Workers may feel nervous asking questions.</a:t>
            </a:r>
          </a:p>
          <a:p>
            <a:pPr marL="285750" indent="-285750">
              <a:buFont typeface="Arial"/>
              <a:buChar char="•"/>
            </a:pPr>
            <a:r>
              <a:rPr lang="en-GB" sz="1600" dirty="0">
                <a:latin typeface="Calisto MT" panose="02040603050505030304" pitchFamily="18" charset="77"/>
              </a:rPr>
              <a:t>His body language makes him unapproachable.</a:t>
            </a:r>
          </a:p>
          <a:p>
            <a:endParaRPr lang="en-GB" sz="1600" dirty="0"/>
          </a:p>
        </p:txBody>
      </p:sp>
      <p:sp>
        <p:nvSpPr>
          <p:cNvPr id="13" name="TextBox 12">
            <a:extLst>
              <a:ext uri="{FF2B5EF4-FFF2-40B4-BE49-F238E27FC236}">
                <a16:creationId xmlns:a16="http://schemas.microsoft.com/office/drawing/2014/main" id="{C14109D5-275D-854D-9BD2-22DB83D267E6}"/>
              </a:ext>
            </a:extLst>
          </p:cNvPr>
          <p:cNvSpPr txBox="1"/>
          <p:nvPr/>
        </p:nvSpPr>
        <p:spPr>
          <a:xfrm>
            <a:off x="7336863" y="914400"/>
            <a:ext cx="465911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latin typeface="Calisto MT" panose="02040603050505030304" pitchFamily="18" charset="77"/>
              </a:rPr>
              <a:t>Solution:</a:t>
            </a:r>
            <a:r>
              <a:rPr lang="en-GB" sz="1600" b="1" dirty="0">
                <a:latin typeface="Calisto MT" panose="02040603050505030304" pitchFamily="18" charset="77"/>
              </a:rPr>
              <a:t> </a:t>
            </a:r>
            <a:r>
              <a:rPr lang="en-GB" sz="1600" dirty="0">
                <a:latin typeface="Calisto MT" panose="02040603050505030304" pitchFamily="18" charset="77"/>
                <a:ea typeface="+mn-lt"/>
                <a:cs typeface="+mn-lt"/>
              </a:rPr>
              <a:t>Gary can improve the situation by using clearer visual instructions, giving proper training, and leading by example to help staff understand and follow food‑hygiene rules.</a:t>
            </a:r>
            <a:endParaRPr lang="en-GB" sz="1600" dirty="0">
              <a:latin typeface="Calisto MT" panose="02040603050505030304" pitchFamily="18" charset="77"/>
            </a:endParaRPr>
          </a:p>
        </p:txBody>
      </p:sp>
      <p:sp>
        <p:nvSpPr>
          <p:cNvPr id="14" name="TextBox 13">
            <a:extLst>
              <a:ext uri="{FF2B5EF4-FFF2-40B4-BE49-F238E27FC236}">
                <a16:creationId xmlns:a16="http://schemas.microsoft.com/office/drawing/2014/main" id="{2B42B45D-35E0-2E41-63B0-691A3FDE1A85}"/>
              </a:ext>
            </a:extLst>
          </p:cNvPr>
          <p:cNvSpPr txBox="1"/>
          <p:nvPr/>
        </p:nvSpPr>
        <p:spPr>
          <a:xfrm>
            <a:off x="5348353" y="4503963"/>
            <a:ext cx="64601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alisto MT" panose="02040603050505030304" pitchFamily="18" charset="77"/>
              </a:rPr>
              <a:t>According</a:t>
            </a:r>
            <a:r>
              <a:rPr lang="en-GB" sz="1600" dirty="0">
                <a:latin typeface="Calisto MT" panose="02040603050505030304" pitchFamily="18" charset="77"/>
                <a:ea typeface="+mn-lt"/>
                <a:cs typeface="+mn-lt"/>
              </a:rPr>
              <a:t> to Mehrabian's non-verbal communication theory (1971), most communication is conveyed through non‑verbal cues such as gestures, tone, and facial expressions, which helps explain why Gary’s frustrated actions send negative messages to staff.</a:t>
            </a:r>
            <a:endParaRPr lang="en-GB" sz="1600" dirty="0">
              <a:latin typeface="Calisto MT" panose="02040603050505030304" pitchFamily="18" charset="77"/>
            </a:endParaRPr>
          </a:p>
        </p:txBody>
      </p:sp>
      <p:cxnSp>
        <p:nvCxnSpPr>
          <p:cNvPr id="7" name="Straight Connector 6">
            <a:extLst>
              <a:ext uri="{FF2B5EF4-FFF2-40B4-BE49-F238E27FC236}">
                <a16:creationId xmlns:a16="http://schemas.microsoft.com/office/drawing/2014/main" id="{272B2DE1-359C-291B-6B90-686D5D07E50B}"/>
              </a:ext>
            </a:extLst>
          </p:cNvPr>
          <p:cNvCxnSpPr>
            <a:cxnSpLocks/>
          </p:cNvCxnSpPr>
          <p:nvPr/>
        </p:nvCxnSpPr>
        <p:spPr>
          <a:xfrm>
            <a:off x="294612" y="457200"/>
            <a:ext cx="11207577" cy="0"/>
          </a:xfrm>
          <a:prstGeom prst="line">
            <a:avLst/>
          </a:prstGeom>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A09A698A-0362-2C88-67B0-7DCE1B77F24B}"/>
              </a:ext>
            </a:extLst>
          </p:cNvPr>
          <p:cNvCxnSpPr/>
          <p:nvPr/>
        </p:nvCxnSpPr>
        <p:spPr>
          <a:xfrm>
            <a:off x="294612" y="6112042"/>
            <a:ext cx="11207577"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606801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97D936-4EB3-0B84-F793-D7E1AC73398E}"/>
              </a:ext>
            </a:extLst>
          </p:cNvPr>
          <p:cNvPicPr>
            <a:picLocks noChangeAspect="1"/>
          </p:cNvPicPr>
          <p:nvPr/>
        </p:nvPicPr>
        <p:blipFill>
          <a:blip r:embed="rId2"/>
          <a:stretch>
            <a:fillRect/>
          </a:stretch>
        </p:blipFill>
        <p:spPr>
          <a:xfrm>
            <a:off x="0" y="0"/>
            <a:ext cx="12192002" cy="6858000"/>
          </a:xfrm>
          <a:prstGeom prst="rect">
            <a:avLst/>
          </a:prstGeom>
        </p:spPr>
      </p:pic>
    </p:spTree>
    <p:extLst>
      <p:ext uri="{BB962C8B-B14F-4D97-AF65-F5344CB8AC3E}">
        <p14:creationId xmlns:p14="http://schemas.microsoft.com/office/powerpoint/2010/main" val="184210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F0D203D-02A0-3963-850E-3DF9108AC38E}"/>
              </a:ext>
            </a:extLst>
          </p:cNvPr>
          <p:cNvSpPr/>
          <p:nvPr/>
        </p:nvSpPr>
        <p:spPr>
          <a:xfrm>
            <a:off x="5997222" y="-2"/>
            <a:ext cx="6194778" cy="6856767"/>
          </a:xfrm>
          <a:prstGeom prst="rect">
            <a:avLst/>
          </a:prstGeom>
          <a:solidFill>
            <a:srgbClr val="D8EFF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GB" dirty="0">
                <a:solidFill>
                  <a:schemeClr val="tx1"/>
                </a:solidFill>
                <a:latin typeface="Baguet Script" panose="00000500000000000000" pitchFamily="2" charset="77"/>
                <a:cs typeface="Arial" panose="020B0604020202020204" pitchFamily="34" charset="0"/>
              </a:rPr>
              <a:t>Barrier in the Case</a:t>
            </a:r>
          </a:p>
          <a:p>
            <a:pPr>
              <a:buNone/>
            </a:pPr>
            <a:endParaRPr lang="en-GB" sz="1300" b="1" dirty="0">
              <a:solidFill>
                <a:schemeClr val="tx1"/>
              </a:solidFill>
              <a:latin typeface="Arial" panose="020B0604020202020204" pitchFamily="34" charset="0"/>
              <a:cs typeface="Arial" panose="020B0604020202020204" pitchFamily="34" charset="0"/>
            </a:endParaRPr>
          </a:p>
          <a:p>
            <a:pPr>
              <a:buNone/>
            </a:pPr>
            <a:r>
              <a:rPr lang="en-GB" sz="1300" dirty="0">
                <a:solidFill>
                  <a:schemeClr val="tx1"/>
                </a:solidFill>
                <a:latin typeface="Arial" panose="020B0604020202020204" pitchFamily="34" charset="0"/>
                <a:cs typeface="Arial" panose="020B0604020202020204" pitchFamily="34" charset="0"/>
              </a:rPr>
              <a:t>A key communication barrier in the Flight Foods Ltd case study is cultural standards and practices. The factory employs workers from five different cultural groups, and many communicate mainly in their own languages because of these differences, workers may have different expectations about workplace behaviour, communication and food hygiene practices.</a:t>
            </a:r>
          </a:p>
          <a:p>
            <a:pPr>
              <a:buNone/>
            </a:pPr>
            <a:r>
              <a:rPr lang="en-GB" sz="1300" dirty="0">
                <a:solidFill>
                  <a:schemeClr val="tx1"/>
                </a:solidFill>
                <a:latin typeface="Arial" panose="020B0604020202020204" pitchFamily="34" charset="0"/>
                <a:cs typeface="Arial" panose="020B0604020202020204" pitchFamily="34" charset="0"/>
              </a:rPr>
              <a:t>Gary explains that employees often speak their own languages and struggle to fully understand instructions. These cultural differences can lead to misunderstandings of rules and procedures, which may add to problems such as food being left out overnight, poor packaging or meat being mixed with vegetarian meals.</a:t>
            </a:r>
          </a:p>
          <a:p>
            <a:pPr>
              <a:buNone/>
            </a:pPr>
            <a:endParaRPr lang="en-GB" dirty="0">
              <a:solidFill>
                <a:schemeClr val="tx1"/>
              </a:solidFill>
              <a:latin typeface="Baguet Script" panose="00000500000000000000" pitchFamily="2" charset="77"/>
              <a:cs typeface="Arial" panose="020B0604020202020204" pitchFamily="34" charset="0"/>
            </a:endParaRPr>
          </a:p>
          <a:p>
            <a:pPr>
              <a:buNone/>
            </a:pPr>
            <a:r>
              <a:rPr lang="en-GB" dirty="0">
                <a:solidFill>
                  <a:schemeClr val="tx1"/>
                </a:solidFill>
                <a:latin typeface="Baguet Script" panose="00000500000000000000" pitchFamily="2" charset="77"/>
                <a:cs typeface="Arial" panose="020B0604020202020204" pitchFamily="34" charset="0"/>
              </a:rPr>
              <a:t>Relevant Theory</a:t>
            </a:r>
          </a:p>
          <a:p>
            <a:pPr>
              <a:buNone/>
            </a:pPr>
            <a:endParaRPr lang="en-GB" sz="1300" dirty="0">
              <a:solidFill>
                <a:schemeClr val="tx1"/>
              </a:solidFill>
              <a:latin typeface="Arial" panose="020B0604020202020204" pitchFamily="34" charset="0"/>
              <a:cs typeface="Arial" panose="020B0604020202020204" pitchFamily="34" charset="0"/>
            </a:endParaRPr>
          </a:p>
          <a:p>
            <a:pPr>
              <a:buNone/>
            </a:pPr>
            <a:r>
              <a:rPr lang="en-GB" sz="1300" dirty="0">
                <a:solidFill>
                  <a:schemeClr val="tx1"/>
                </a:solidFill>
                <a:latin typeface="Arial" panose="020B0604020202020204" pitchFamily="34" charset="0"/>
                <a:cs typeface="Arial" panose="020B0604020202020204" pitchFamily="34" charset="0"/>
              </a:rPr>
              <a:t>The Hofstede’s Cultural Dimensions Theory, explains that people from different cultures have different values and ways of understanding authority, rules and communication (Hofstede, 2001).</a:t>
            </a:r>
          </a:p>
          <a:p>
            <a:pPr>
              <a:buNone/>
            </a:pPr>
            <a:r>
              <a:rPr lang="en-GB" sz="1300" dirty="0">
                <a:solidFill>
                  <a:schemeClr val="tx1"/>
                </a:solidFill>
                <a:latin typeface="Arial" panose="020B0604020202020204" pitchFamily="34" charset="0"/>
                <a:cs typeface="Arial" panose="020B0604020202020204" pitchFamily="34" charset="0"/>
              </a:rPr>
              <a:t>For example, workers from high power-distance cultures may expect clearer and more formal instructions from managers. In addition, Edward T.Hall explains that some cultures depend more on indirect communication, while others prefer direct instructions, which can also create misunderstandings (Hall, 1976).</a:t>
            </a:r>
          </a:p>
          <a:p>
            <a:pPr>
              <a:buNone/>
            </a:pPr>
            <a:endParaRPr lang="en-GB" dirty="0">
              <a:solidFill>
                <a:schemeClr val="tx1"/>
              </a:solidFill>
              <a:latin typeface="Baguet Script" panose="00000500000000000000" pitchFamily="2" charset="77"/>
              <a:cs typeface="Arial" panose="020B0604020202020204" pitchFamily="34" charset="0"/>
            </a:endParaRPr>
          </a:p>
          <a:p>
            <a:pPr>
              <a:buNone/>
            </a:pPr>
            <a:r>
              <a:rPr lang="en-GB" dirty="0">
                <a:solidFill>
                  <a:schemeClr val="tx1"/>
                </a:solidFill>
                <a:latin typeface="Baguet Script" panose="00000500000000000000" pitchFamily="2" charset="77"/>
                <a:cs typeface="Arial" panose="020B0604020202020204" pitchFamily="34" charset="0"/>
              </a:rPr>
              <a:t>How Gary could Overcome This</a:t>
            </a:r>
          </a:p>
          <a:p>
            <a:pPr>
              <a:buNone/>
            </a:pPr>
            <a:endParaRPr lang="en-GB" sz="1300" dirty="0">
              <a:solidFill>
                <a:schemeClr val="tx1"/>
              </a:solidFill>
              <a:latin typeface="Arial" panose="020B0604020202020204" pitchFamily="34" charset="0"/>
              <a:cs typeface="Arial" panose="020B0604020202020204" pitchFamily="34" charset="0"/>
            </a:endParaRPr>
          </a:p>
          <a:p>
            <a:pPr>
              <a:buNone/>
            </a:pPr>
            <a:r>
              <a:rPr lang="en-GB" sz="1300" dirty="0">
                <a:solidFill>
                  <a:schemeClr val="tx1"/>
                </a:solidFill>
                <a:latin typeface="Arial" panose="020B0604020202020204" pitchFamily="34" charset="0"/>
                <a:cs typeface="Arial" panose="020B0604020202020204" pitchFamily="34" charset="0"/>
              </a:rPr>
              <a:t>Gary could reduce cultural barriers by providing cross-cultural communication training for employees and participating in the training himself. This would help improve understanding between employees from different cultural backgrounds and ensure that everyone understands workplace expectations and food hygiene standards.</a:t>
            </a:r>
          </a:p>
        </p:txBody>
      </p:sp>
      <p:sp>
        <p:nvSpPr>
          <p:cNvPr id="7" name="Rectangle 6">
            <a:extLst>
              <a:ext uri="{FF2B5EF4-FFF2-40B4-BE49-F238E27FC236}">
                <a16:creationId xmlns:a16="http://schemas.microsoft.com/office/drawing/2014/main" id="{44696EFB-F561-F15F-064B-285F1B3BDB48}"/>
              </a:ext>
            </a:extLst>
          </p:cNvPr>
          <p:cNvSpPr/>
          <p:nvPr/>
        </p:nvSpPr>
        <p:spPr>
          <a:xfrm>
            <a:off x="0" y="1233"/>
            <a:ext cx="5997222" cy="6856767"/>
          </a:xfrm>
          <a:prstGeom prst="rect">
            <a:avLst/>
          </a:prstGeom>
          <a:solidFill>
            <a:srgbClr val="BDE4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Baguet Script" panose="00000500000000000000" pitchFamily="2" charset="77"/>
                <a:ea typeface="Baskerville" panose="02020502070401020303" pitchFamily="18" charset="0"/>
                <a:cs typeface="Centaur Now Caption" pitchFamily="2" charset="77"/>
              </a:rPr>
              <a:t>CULTURAL (STANDARDS AND PRACTICES) BARRIER</a:t>
            </a:r>
            <a:endParaRPr lang="en-US" sz="2800" dirty="0">
              <a:solidFill>
                <a:schemeClr val="tx1"/>
              </a:solidFill>
              <a:latin typeface="Baguet Script" panose="00000500000000000000" pitchFamily="2" charset="77"/>
              <a:ea typeface="Baskerville" panose="02020502070401020303" pitchFamily="18" charset="0"/>
              <a:cs typeface="Centaur Now Caption" pitchFamily="2" charset="77"/>
            </a:endParaRPr>
          </a:p>
        </p:txBody>
      </p:sp>
    </p:spTree>
    <p:extLst>
      <p:ext uri="{BB962C8B-B14F-4D97-AF65-F5344CB8AC3E}">
        <p14:creationId xmlns:p14="http://schemas.microsoft.com/office/powerpoint/2010/main" val="552711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7FCFAB8-9E9C-414D-9FCB-CECED12D5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76C16827-9A48-4468-BE81-11EC18E0A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54102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3826484B-269E-0366-4AFF-64727873DDA7}"/>
              </a:ext>
            </a:extLst>
          </p:cNvPr>
          <p:cNvSpPr>
            <a:spLocks noGrp="1"/>
          </p:cNvSpPr>
          <p:nvPr>
            <p:ph type="title"/>
          </p:nvPr>
        </p:nvSpPr>
        <p:spPr>
          <a:xfrm>
            <a:off x="1632439" y="1335183"/>
            <a:ext cx="3516922" cy="4150899"/>
          </a:xfrm>
        </p:spPr>
        <p:txBody>
          <a:bodyPr>
            <a:normAutofit/>
          </a:bodyPr>
          <a:lstStyle/>
          <a:p>
            <a:r>
              <a:rPr lang="en-GB" sz="3200" dirty="0">
                <a:solidFill>
                  <a:srgbClr val="595959"/>
                </a:solidFill>
                <a:latin typeface="Bell MT" panose="02020503060305020303" pitchFamily="18" charset="77"/>
              </a:rPr>
              <a:t>Emotional Communication Barrier</a:t>
            </a:r>
          </a:p>
        </p:txBody>
      </p:sp>
      <p:sp>
        <p:nvSpPr>
          <p:cNvPr id="26" name="Rectangle 25">
            <a:extLst>
              <a:ext uri="{FF2B5EF4-FFF2-40B4-BE49-F238E27FC236}">
                <a16:creationId xmlns:a16="http://schemas.microsoft.com/office/drawing/2014/main" id="{899956BA-5C38-49F9-88D6-BD6C71E9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85799"/>
            <a:ext cx="5410200" cy="5486401"/>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Content Placeholder 2">
            <a:extLst>
              <a:ext uri="{FF2B5EF4-FFF2-40B4-BE49-F238E27FC236}">
                <a16:creationId xmlns:a16="http://schemas.microsoft.com/office/drawing/2014/main" id="{3018F718-F844-AE60-35DE-80268B7FFB63}"/>
              </a:ext>
            </a:extLst>
          </p:cNvPr>
          <p:cNvSpPr>
            <a:spLocks noGrp="1"/>
          </p:cNvSpPr>
          <p:nvPr>
            <p:ph idx="1"/>
          </p:nvPr>
        </p:nvSpPr>
        <p:spPr>
          <a:xfrm>
            <a:off x="6746001" y="1041991"/>
            <a:ext cx="4110198" cy="4914672"/>
          </a:xfrm>
        </p:spPr>
        <p:txBody>
          <a:bodyPr anchor="ctr">
            <a:normAutofit fontScale="85000" lnSpcReduction="20000"/>
          </a:bodyPr>
          <a:lstStyle/>
          <a:p>
            <a:pPr marL="0" indent="0">
              <a:buNone/>
            </a:pPr>
            <a:r>
              <a:rPr lang="en-GB" sz="1900" b="1" i="1" dirty="0">
                <a:solidFill>
                  <a:schemeClr val="tx1">
                    <a:lumMod val="65000"/>
                    <a:lumOff val="35000"/>
                  </a:schemeClr>
                </a:solidFill>
                <a:latin typeface="Bell MT" panose="02020503060305020303" pitchFamily="18" charset="77"/>
              </a:rPr>
              <a:t>Barrier in the Case</a:t>
            </a:r>
          </a:p>
          <a:p>
            <a:pPr marL="0" indent="0">
              <a:buNone/>
            </a:pPr>
            <a:r>
              <a:rPr lang="en-GB" sz="1900" dirty="0">
                <a:solidFill>
                  <a:schemeClr val="tx1">
                    <a:lumMod val="65000"/>
                    <a:lumOff val="35000"/>
                  </a:schemeClr>
                </a:solidFill>
                <a:latin typeface="Bell MT" panose="02020503060305020303" pitchFamily="18" charset="77"/>
              </a:rPr>
              <a:t>Gary shows stress and frustration describing the workplace as a “madhouse”. He also reacts angrily and shouts “Idiots!” at workers when mistakes occur. In addition, Gary is tired due to lack of sleep which affects how clearly, he communicates.</a:t>
            </a:r>
          </a:p>
          <a:p>
            <a:pPr marL="0" indent="0">
              <a:buNone/>
            </a:pPr>
            <a:r>
              <a:rPr lang="en-GB" sz="1900" b="1" i="1" dirty="0">
                <a:solidFill>
                  <a:schemeClr val="tx1">
                    <a:lumMod val="65000"/>
                    <a:lumOff val="35000"/>
                  </a:schemeClr>
                </a:solidFill>
                <a:latin typeface="Bell MT" panose="02020503060305020303" pitchFamily="18" charset="77"/>
              </a:rPr>
              <a:t>Relevant Theory</a:t>
            </a:r>
          </a:p>
          <a:p>
            <a:pPr marL="0" indent="0">
              <a:buNone/>
            </a:pPr>
            <a:r>
              <a:rPr lang="en-GB" sz="1900" dirty="0">
                <a:solidFill>
                  <a:schemeClr val="tx1">
                    <a:lumMod val="65000"/>
                    <a:lumOff val="35000"/>
                  </a:schemeClr>
                </a:solidFill>
                <a:latin typeface="Bell MT" panose="02020503060305020303" pitchFamily="18" charset="77"/>
              </a:rPr>
              <a:t>The Shannon-Weaver Model of Communication explains that communication can be disrupted by “noise”. In this situation, Gary’s stress, anger and fatigue act as psychological noise, which can cause misunderstandings (Shannon and Weaver, 1949).</a:t>
            </a:r>
          </a:p>
          <a:p>
            <a:pPr marL="0" indent="0">
              <a:buNone/>
            </a:pPr>
            <a:r>
              <a:rPr lang="en-GB" sz="1900" b="1" i="1" dirty="0">
                <a:solidFill>
                  <a:schemeClr val="tx1">
                    <a:lumMod val="65000"/>
                    <a:lumOff val="35000"/>
                  </a:schemeClr>
                </a:solidFill>
                <a:latin typeface="Bell MT" panose="02020503060305020303" pitchFamily="18" charset="77"/>
              </a:rPr>
              <a:t>How Gary Could Overcome This</a:t>
            </a:r>
          </a:p>
          <a:p>
            <a:pPr marL="0" indent="0">
              <a:buNone/>
            </a:pPr>
            <a:r>
              <a:rPr lang="en-GB" sz="1900" dirty="0">
                <a:solidFill>
                  <a:schemeClr val="tx1">
                    <a:lumMod val="65000"/>
                    <a:lumOff val="35000"/>
                  </a:schemeClr>
                </a:solidFill>
                <a:latin typeface="Bell MT" panose="02020503060305020303" pitchFamily="18" charset="77"/>
              </a:rPr>
              <a:t>Gary should communicate calmly and respectfully with employees. He should also improve stress management and ensure he gets enough rest. Creating a positive work environment and leading by example with proper hygiene standards would also help reduce this barrier.</a:t>
            </a:r>
          </a:p>
          <a:p>
            <a:pPr marL="0" indent="0">
              <a:buNone/>
            </a:pPr>
            <a:endParaRPr lang="en-GB" sz="1300" b="1" i="1" dirty="0">
              <a:solidFill>
                <a:schemeClr val="tx1">
                  <a:lumMod val="65000"/>
                  <a:lumOff val="35000"/>
                </a:schemeClr>
              </a:solidFill>
              <a:latin typeface="Bell MT" panose="02020503060305020303" pitchFamily="18" charset="77"/>
            </a:endParaRPr>
          </a:p>
          <a:p>
            <a:pPr marL="0" indent="0">
              <a:buNone/>
            </a:pPr>
            <a:endParaRPr lang="en-GB" sz="1300" dirty="0">
              <a:solidFill>
                <a:schemeClr val="tx1">
                  <a:lumMod val="65000"/>
                  <a:lumOff val="35000"/>
                </a:schemeClr>
              </a:solidFill>
              <a:latin typeface="Bell MT" panose="02020503060305020303" pitchFamily="18" charset="77"/>
            </a:endParaRPr>
          </a:p>
        </p:txBody>
      </p:sp>
      <p:sp>
        <p:nvSpPr>
          <p:cNvPr id="4" name="4-point Star 3">
            <a:extLst>
              <a:ext uri="{FF2B5EF4-FFF2-40B4-BE49-F238E27FC236}">
                <a16:creationId xmlns:a16="http://schemas.microsoft.com/office/drawing/2014/main" id="{E74C348F-B7C8-FE29-462F-AD98FD0BAF5E}"/>
              </a:ext>
            </a:extLst>
          </p:cNvPr>
          <p:cNvSpPr/>
          <p:nvPr/>
        </p:nvSpPr>
        <p:spPr>
          <a:xfrm>
            <a:off x="1339702" y="1335183"/>
            <a:ext cx="292737" cy="302232"/>
          </a:xfrm>
          <a:prstGeom prst="star4">
            <a:avLst/>
          </a:prstGeom>
          <a:solidFill>
            <a:srgbClr val="EA90C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4-point Star 4">
            <a:extLst>
              <a:ext uri="{FF2B5EF4-FFF2-40B4-BE49-F238E27FC236}">
                <a16:creationId xmlns:a16="http://schemas.microsoft.com/office/drawing/2014/main" id="{89D84B23-45BE-06BA-C26D-CE9AF521A7D6}"/>
              </a:ext>
            </a:extLst>
          </p:cNvPr>
          <p:cNvSpPr/>
          <p:nvPr/>
        </p:nvSpPr>
        <p:spPr>
          <a:xfrm>
            <a:off x="1632439" y="1041991"/>
            <a:ext cx="650001" cy="595424"/>
          </a:xfrm>
          <a:prstGeom prst="star4">
            <a:avLst>
              <a:gd name="adj" fmla="val 12500"/>
            </a:avLst>
          </a:prstGeom>
          <a:solidFill>
            <a:srgbClr val="EA90C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987827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ssorted vegetables and fruits">
            <a:extLst>
              <a:ext uri="{FF2B5EF4-FFF2-40B4-BE49-F238E27FC236}">
                <a16:creationId xmlns:a16="http://schemas.microsoft.com/office/drawing/2014/main" id="{05B78851-9C28-C8F9-A80D-052A97912D87}"/>
              </a:ext>
            </a:extLst>
          </p:cNvPr>
          <p:cNvPicPr>
            <a:picLocks noChangeAspect="1"/>
          </p:cNvPicPr>
          <p:nvPr/>
        </p:nvPicPr>
        <p:blipFill>
          <a:blip r:embed="rId2"/>
          <a:srcRect l="1700" t="6484" r="19397" b="-1"/>
          <a:stretch>
            <a:fillRect/>
          </a:stretch>
        </p:blipFill>
        <p:spPr>
          <a:xfrm>
            <a:off x="3523488" y="10"/>
            <a:ext cx="8668512" cy="6857990"/>
          </a:xfrm>
          <a:prstGeom prst="rect">
            <a:avLst/>
          </a:prstGeom>
        </p:spPr>
      </p:pic>
      <p:sp>
        <p:nvSpPr>
          <p:cNvPr id="30" name="Rectangle 2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E44364-DA5C-D54F-7CAE-9ED8B7023FCC}"/>
              </a:ext>
            </a:extLst>
          </p:cNvPr>
          <p:cNvSpPr>
            <a:spLocks noGrp="1"/>
          </p:cNvSpPr>
          <p:nvPr>
            <p:ph type="title"/>
          </p:nvPr>
        </p:nvSpPr>
        <p:spPr>
          <a:xfrm>
            <a:off x="371094" y="1161288"/>
            <a:ext cx="3438144" cy="1124712"/>
          </a:xfrm>
        </p:spPr>
        <p:txBody>
          <a:bodyPr anchor="b">
            <a:normAutofit/>
          </a:bodyPr>
          <a:lstStyle/>
          <a:p>
            <a:r>
              <a:rPr lang="en-GB" sz="2800" dirty="0">
                <a:latin typeface="Bell MT" panose="02020503060305020303" pitchFamily="18" charset="77"/>
              </a:rPr>
              <a:t>Conclusion </a:t>
            </a:r>
          </a:p>
        </p:txBody>
      </p:sp>
      <p:sp>
        <p:nvSpPr>
          <p:cNvPr id="27" name="Rectangle 2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BD7B43-B670-F81B-909E-982E7D92CD85}"/>
              </a:ext>
            </a:extLst>
          </p:cNvPr>
          <p:cNvSpPr>
            <a:spLocks noGrp="1"/>
          </p:cNvSpPr>
          <p:nvPr>
            <p:ph idx="1"/>
          </p:nvPr>
        </p:nvSpPr>
        <p:spPr>
          <a:xfrm>
            <a:off x="371094" y="2530601"/>
            <a:ext cx="3438906" cy="3769614"/>
          </a:xfrm>
        </p:spPr>
        <p:txBody>
          <a:bodyPr anchor="t">
            <a:noAutofit/>
          </a:bodyPr>
          <a:lstStyle/>
          <a:p>
            <a:pPr marL="0" indent="0">
              <a:buNone/>
            </a:pPr>
            <a:r>
              <a:rPr lang="en-GB" sz="1350" dirty="0">
                <a:latin typeface="Bell MT" panose="02020503060305020303" pitchFamily="18" charset="77"/>
              </a:rPr>
              <a:t>Flight Foods Ltd is losing customers due to poor food quality and safety issues, which are mainly caused by communication problems within the factory. Several communication barriers were identified, including environmental noise, language differences, generational gaps, cultural differences and emotional stress. These barriers make it difficult for Gary to clearly explain important food hygiene procedures to workers. </a:t>
            </a:r>
          </a:p>
          <a:p>
            <a:pPr marL="0" indent="0">
              <a:buNone/>
            </a:pPr>
            <a:r>
              <a:rPr lang="en-GB" sz="1350" dirty="0">
                <a:latin typeface="Bell MT" panose="02020503060305020303" pitchFamily="18" charset="77"/>
              </a:rPr>
              <a:t>Communication theories such as the Shannon-Weaver Model, Schramm’s Model of Communication and Hofstede’s Cultural Dimensions help explain why these misunderstandings occur in the workplace.</a:t>
            </a:r>
          </a:p>
          <a:p>
            <a:pPr marL="0" indent="0">
              <a:buNone/>
            </a:pPr>
            <a:r>
              <a:rPr lang="en-GB" sz="1350" dirty="0">
                <a:latin typeface="Bell MT" panose="02020503060305020303" pitchFamily="18" charset="77"/>
              </a:rPr>
              <a:t>By improving staff training, using visual and multilingual instructions and encouraging better teamwork, the company can reduce misunderstandings, improve food safety and rebuild trust with airline customers.</a:t>
            </a:r>
          </a:p>
        </p:txBody>
      </p:sp>
    </p:spTree>
    <p:extLst>
      <p:ext uri="{BB962C8B-B14F-4D97-AF65-F5344CB8AC3E}">
        <p14:creationId xmlns:p14="http://schemas.microsoft.com/office/powerpoint/2010/main" val="4024998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22FE25B4-DB18-634E-09DF-FF38864C264C}"/>
              </a:ext>
            </a:extLst>
          </p:cNvPr>
          <p:cNvSpPr>
            <a:spLocks noGrp="1"/>
          </p:cNvSpPr>
          <p:nvPr>
            <p:ph type="title"/>
          </p:nvPr>
        </p:nvSpPr>
        <p:spPr>
          <a:xfrm>
            <a:off x="838199" y="1065749"/>
            <a:ext cx="4953001" cy="4726502"/>
          </a:xfrm>
        </p:spPr>
        <p:txBody>
          <a:bodyPr>
            <a:normAutofit/>
          </a:bodyPr>
          <a:lstStyle/>
          <a:p>
            <a:r>
              <a:rPr lang="en-GB" dirty="0">
                <a:latin typeface="Bell MT" panose="02020503060305020303" pitchFamily="18" charset="77"/>
              </a:rPr>
              <a:t>Reference List</a:t>
            </a:r>
          </a:p>
        </p:txBody>
      </p:sp>
      <p:sp>
        <p:nvSpPr>
          <p:cNvPr id="3" name="Content Placeholder 2">
            <a:extLst>
              <a:ext uri="{FF2B5EF4-FFF2-40B4-BE49-F238E27FC236}">
                <a16:creationId xmlns:a16="http://schemas.microsoft.com/office/drawing/2014/main" id="{3C16FDA5-7BF7-8680-E5CC-940654301571}"/>
              </a:ext>
            </a:extLst>
          </p:cNvPr>
          <p:cNvSpPr>
            <a:spLocks noGrp="1"/>
          </p:cNvSpPr>
          <p:nvPr>
            <p:ph idx="1"/>
          </p:nvPr>
        </p:nvSpPr>
        <p:spPr>
          <a:xfrm>
            <a:off x="7538023" y="1747530"/>
            <a:ext cx="3815778" cy="5078939"/>
          </a:xfrm>
        </p:spPr>
        <p:txBody>
          <a:bodyPr anchor="ctr">
            <a:normAutofit/>
          </a:bodyPr>
          <a:lstStyle/>
          <a:p>
            <a:pPr marL="0" indent="0">
              <a:buNone/>
            </a:pPr>
            <a:r>
              <a:rPr lang="en-GB" sz="1400" dirty="0">
                <a:latin typeface="Bell MT" panose="02020503060305020303" pitchFamily="18" charset="77"/>
              </a:rPr>
              <a:t>FasterCapital (2024) </a:t>
            </a:r>
            <a:r>
              <a:rPr lang="en-GB" sz="1400" i="1" dirty="0">
                <a:latin typeface="Bell MT" panose="02020503060305020303" pitchFamily="18" charset="77"/>
              </a:rPr>
              <a:t>Language barriers in communication. </a:t>
            </a:r>
            <a:r>
              <a:rPr lang="en-GB" sz="1400" dirty="0">
                <a:latin typeface="Bell MT" panose="02020503060305020303" pitchFamily="18" charset="77"/>
              </a:rPr>
              <a:t>Available at: </a:t>
            </a:r>
            <a:r>
              <a:rPr lang="en-GB" sz="1400" dirty="0">
                <a:latin typeface="Bell MT" panose="02020503060305020303" pitchFamily="18" charset="77"/>
                <a:hlinkClick r:id="rId2"/>
              </a:rPr>
              <a:t>https://fastercapital.com</a:t>
            </a:r>
            <a:r>
              <a:rPr lang="en-GB" sz="1400" dirty="0">
                <a:latin typeface="Bell MT" panose="02020503060305020303" pitchFamily="18" charset="77"/>
              </a:rPr>
              <a:t> (Accessed: 8</a:t>
            </a:r>
            <a:r>
              <a:rPr lang="en-GB" sz="1400" baseline="30000" dirty="0">
                <a:latin typeface="Bell MT" panose="02020503060305020303" pitchFamily="18" charset="77"/>
              </a:rPr>
              <a:t>th</a:t>
            </a:r>
            <a:r>
              <a:rPr lang="en-GB" sz="1400" dirty="0">
                <a:latin typeface="Bell MT" panose="02020503060305020303" pitchFamily="18" charset="77"/>
              </a:rPr>
              <a:t> March 2026).</a:t>
            </a:r>
          </a:p>
          <a:p>
            <a:pPr marL="0" indent="0">
              <a:buNone/>
            </a:pPr>
            <a:r>
              <a:rPr lang="en-GB" sz="1400" dirty="0">
                <a:latin typeface="Bell MT" panose="02020503060305020303" pitchFamily="18" charset="77"/>
              </a:rPr>
              <a:t>Hall, E.T. (1976) </a:t>
            </a:r>
            <a:r>
              <a:rPr lang="en-GB" sz="1400" i="1" dirty="0">
                <a:latin typeface="Bell MT" panose="02020503060305020303" pitchFamily="18" charset="77"/>
              </a:rPr>
              <a:t>Beyond culture. </a:t>
            </a:r>
            <a:r>
              <a:rPr lang="en-GB" sz="1400" dirty="0">
                <a:latin typeface="Bell MT" panose="02020503060305020303" pitchFamily="18" charset="77"/>
              </a:rPr>
              <a:t>New York: Anchor Books.</a:t>
            </a:r>
          </a:p>
          <a:p>
            <a:pPr marL="0" indent="0">
              <a:buNone/>
            </a:pPr>
            <a:r>
              <a:rPr lang="en-GB" sz="1400" dirty="0">
                <a:latin typeface="Bell MT" panose="02020503060305020303" pitchFamily="18" charset="77"/>
              </a:rPr>
              <a:t>Hofstede, G. (2001) </a:t>
            </a:r>
            <a:r>
              <a:rPr lang="en-GB" sz="1400" i="1" dirty="0">
                <a:latin typeface="Bell MT" panose="02020503060305020303" pitchFamily="18" charset="77"/>
              </a:rPr>
              <a:t>Culture’s consequences: comparing values, behaviours, institutions and organisations across nations. </a:t>
            </a:r>
            <a:r>
              <a:rPr lang="en-GB" sz="1400" dirty="0">
                <a:latin typeface="Bell MT" panose="02020503060305020303" pitchFamily="18" charset="77"/>
              </a:rPr>
              <a:t>2</a:t>
            </a:r>
            <a:r>
              <a:rPr lang="en-GB" sz="1400" baseline="30000" dirty="0">
                <a:latin typeface="Bell MT" panose="02020503060305020303" pitchFamily="18" charset="77"/>
              </a:rPr>
              <a:t>nd</a:t>
            </a:r>
            <a:r>
              <a:rPr lang="en-GB" sz="1400" dirty="0">
                <a:latin typeface="Bell MT" panose="02020503060305020303" pitchFamily="18" charset="77"/>
              </a:rPr>
              <a:t> </a:t>
            </a:r>
            <a:r>
              <a:rPr lang="en-GB" sz="1400" dirty="0" err="1">
                <a:latin typeface="Bell MT" panose="02020503060305020303" pitchFamily="18" charset="77"/>
              </a:rPr>
              <a:t>edn</a:t>
            </a:r>
            <a:r>
              <a:rPr lang="en-GB" sz="1400" dirty="0">
                <a:latin typeface="Bell MT" panose="02020503060305020303" pitchFamily="18" charset="77"/>
              </a:rPr>
              <a:t>. Thousand Oaks, CA: Sage Publications. </a:t>
            </a:r>
          </a:p>
          <a:p>
            <a:pPr marL="0" indent="0">
              <a:buNone/>
            </a:pPr>
            <a:r>
              <a:rPr lang="en-GB" sz="1400" dirty="0">
                <a:latin typeface="Bell MT" panose="02020503060305020303" pitchFamily="18" charset="77"/>
              </a:rPr>
              <a:t>Mehrabian, A. (1971) </a:t>
            </a:r>
            <a:r>
              <a:rPr lang="en-GB" sz="1400" i="1" dirty="0">
                <a:latin typeface="Bell MT" panose="02020503060305020303" pitchFamily="18" charset="77"/>
              </a:rPr>
              <a:t>Silent messages. </a:t>
            </a:r>
            <a:r>
              <a:rPr lang="en-GB" sz="1400" dirty="0">
                <a:latin typeface="Bell MT" panose="02020503060305020303" pitchFamily="18" charset="77"/>
              </a:rPr>
              <a:t>Belmont, CA: Wadsworth.</a:t>
            </a:r>
          </a:p>
          <a:p>
            <a:pPr marL="0" indent="0">
              <a:buNone/>
            </a:pPr>
            <a:r>
              <a:rPr lang="en-GB" sz="1400" dirty="0">
                <a:latin typeface="Bell MT" panose="02020503060305020303" pitchFamily="18" charset="77"/>
              </a:rPr>
              <a:t>Schramm, W. (1954) ‘How Communication Works’, in Schramm, W. (ed.) </a:t>
            </a:r>
            <a:r>
              <a:rPr lang="en-GB" sz="1400" i="1" dirty="0">
                <a:latin typeface="Bell MT" panose="02020503060305020303" pitchFamily="18" charset="77"/>
              </a:rPr>
              <a:t>The Process and Effects of Mass Communication. </a:t>
            </a:r>
            <a:r>
              <a:rPr lang="en-GB" sz="1400" dirty="0">
                <a:latin typeface="Bell MT" panose="02020503060305020303" pitchFamily="18" charset="77"/>
              </a:rPr>
              <a:t>Urbana: University of Illinois Press.</a:t>
            </a:r>
          </a:p>
          <a:p>
            <a:pPr marL="0" indent="0">
              <a:buNone/>
            </a:pPr>
            <a:r>
              <a:rPr lang="en-GB" sz="1400" dirty="0">
                <a:latin typeface="Bell MT" panose="02020503060305020303" pitchFamily="18" charset="77"/>
              </a:rPr>
              <a:t>Shannon, C.E. and Weaver, W. (1949) </a:t>
            </a:r>
            <a:r>
              <a:rPr lang="en-GB" sz="1400" i="1" dirty="0">
                <a:latin typeface="Bell MT" panose="02020503060305020303" pitchFamily="18" charset="77"/>
              </a:rPr>
              <a:t>The Mathematical Theory of Communication. </a:t>
            </a:r>
            <a:r>
              <a:rPr lang="en-GB" sz="1400" dirty="0">
                <a:latin typeface="Bell MT" panose="02020503060305020303" pitchFamily="18" charset="77"/>
              </a:rPr>
              <a:t>Urbana: University of Illinois Press.</a:t>
            </a:r>
            <a:r>
              <a:rPr lang="en-GB" sz="1400" dirty="0"/>
              <a:t> </a:t>
            </a:r>
          </a:p>
          <a:p>
            <a:pPr marL="0" indent="0">
              <a:buNone/>
            </a:pPr>
            <a:r>
              <a:rPr lang="en-GB" sz="1400" dirty="0">
                <a:latin typeface="Bell MT" panose="02020503060305020303" pitchFamily="18" charset="77"/>
              </a:rPr>
              <a:t>Robbins, S.P. and Judge, T.A. (2017) </a:t>
            </a:r>
            <a:r>
              <a:rPr lang="en-GB" sz="1400" i="1" dirty="0">
                <a:latin typeface="Bell MT" panose="02020503060305020303" pitchFamily="18" charset="77"/>
              </a:rPr>
              <a:t>Organisational behaviour</a:t>
            </a:r>
            <a:r>
              <a:rPr lang="en-GB" sz="1400" dirty="0">
                <a:latin typeface="Bell MT" panose="02020503060305020303" pitchFamily="18" charset="77"/>
              </a:rPr>
              <a:t>. 17th </a:t>
            </a:r>
            <a:r>
              <a:rPr lang="en-GB" sz="1400" dirty="0" err="1">
                <a:latin typeface="Bell MT" panose="02020503060305020303" pitchFamily="18" charset="77"/>
              </a:rPr>
              <a:t>edn</a:t>
            </a:r>
            <a:r>
              <a:rPr lang="en-GB" sz="1400" dirty="0">
                <a:latin typeface="Bell MT" panose="02020503060305020303" pitchFamily="18" charset="77"/>
              </a:rPr>
              <a:t>. Harlow: Pearson Education Limited.</a:t>
            </a:r>
          </a:p>
          <a:p>
            <a:pPr marL="0" indent="0">
              <a:buNone/>
            </a:pPr>
            <a:endParaRPr lang="en-GB" sz="1400" dirty="0">
              <a:latin typeface="Bell MT" panose="02020503060305020303" pitchFamily="18" charset="77"/>
            </a:endParaRPr>
          </a:p>
          <a:p>
            <a:pPr marL="0" indent="0">
              <a:buNone/>
            </a:pPr>
            <a:endParaRPr lang="en-GB" sz="1400" dirty="0">
              <a:latin typeface="Bell MT" panose="02020503060305020303" pitchFamily="18" charset="77"/>
            </a:endParaRPr>
          </a:p>
          <a:p>
            <a:pPr marL="0" indent="0">
              <a:buNone/>
            </a:pPr>
            <a:endParaRPr lang="en-GB" sz="1400" dirty="0">
              <a:latin typeface="Bell MT" panose="02020503060305020303" pitchFamily="18" charset="77"/>
            </a:endParaRPr>
          </a:p>
          <a:p>
            <a:pPr marL="0" indent="0">
              <a:buNone/>
            </a:pPr>
            <a:endParaRPr lang="en-GB" sz="1400" dirty="0">
              <a:latin typeface="Bell MT" panose="02020503060305020303" pitchFamily="18" charset="77"/>
            </a:endParaRPr>
          </a:p>
          <a:p>
            <a:pPr marL="0" indent="0">
              <a:buNone/>
            </a:pPr>
            <a:endParaRPr lang="en-GB" sz="1400" dirty="0">
              <a:latin typeface="Bell MT" panose="02020503060305020303" pitchFamily="18" charset="77"/>
            </a:endParaRPr>
          </a:p>
          <a:p>
            <a:pPr marL="0" indent="0">
              <a:buNone/>
            </a:pPr>
            <a:endParaRPr lang="en-GB" sz="1400" dirty="0">
              <a:latin typeface="Bell MT" panose="02020503060305020303" pitchFamily="18" charset="77"/>
            </a:endParaRPr>
          </a:p>
        </p:txBody>
      </p:sp>
    </p:spTree>
    <p:extLst>
      <p:ext uri="{BB962C8B-B14F-4D97-AF65-F5344CB8AC3E}">
        <p14:creationId xmlns:p14="http://schemas.microsoft.com/office/powerpoint/2010/main" val="1188316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370</TotalTime>
  <Words>1215</Words>
  <Application>Microsoft Macintosh PowerPoint</Application>
  <PresentationFormat>Widescreen</PresentationFormat>
  <Paragraphs>69</Paragraphs>
  <Slides>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Aptos</vt:lpstr>
      <vt:lpstr>Aptos Display</vt:lpstr>
      <vt:lpstr>Arial</vt:lpstr>
      <vt:lpstr>Baguet Script</vt:lpstr>
      <vt:lpstr>Bell MT</vt:lpstr>
      <vt:lpstr>Calibri</vt:lpstr>
      <vt:lpstr>Calisto MT</vt:lpstr>
      <vt:lpstr>Univers Condensed</vt:lpstr>
      <vt:lpstr>Office Theme</vt:lpstr>
      <vt:lpstr>Flight Foods Ltd</vt:lpstr>
      <vt:lpstr>Introduction</vt:lpstr>
      <vt:lpstr>Environmental Noise</vt:lpstr>
      <vt:lpstr>COMMUNICATION BARRIERS.</vt:lpstr>
      <vt:lpstr>PowerPoint Presentation</vt:lpstr>
      <vt:lpstr>PowerPoint Presentation</vt:lpstr>
      <vt:lpstr>Emotional Communication Barrier</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Kiesha Murray (2435076)</dc:creator>
  <cp:lastModifiedBy>Kiesha Murray (2435076)</cp:lastModifiedBy>
  <cp:revision>8</cp:revision>
  <dcterms:created xsi:type="dcterms:W3CDTF">2026-03-06T15:57:57Z</dcterms:created>
  <dcterms:modified xsi:type="dcterms:W3CDTF">2026-03-15T14:12:27Z</dcterms:modified>
</cp:coreProperties>
</file>