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48" autoAdjust="0"/>
    <p:restoredTop sz="94660"/>
  </p:normalViewPr>
  <p:slideViewPr>
    <p:cSldViewPr>
      <p:cViewPr varScale="1">
        <p:scale>
          <a:sx n="100" d="100"/>
          <a:sy n="100" d="100"/>
        </p:scale>
        <p:origin x="-614" y="-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150" y="76200"/>
            <a:ext cx="8521700" cy="7016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15913" y="1066800"/>
            <a:ext cx="41783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066800"/>
            <a:ext cx="4179887" cy="2552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771900"/>
            <a:ext cx="4179887" cy="2552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D5E72-8D97-4D58-850B-109687725CB2}" type="slidenum">
              <a:rPr lang="en-US"/>
              <a:pPr>
                <a:defRPr/>
              </a:pPr>
              <a:t>‹#›</a:t>
            </a:fld>
            <a:r>
              <a:rPr lang="en-US"/>
              <a:t>/69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7840ACB-F559-4909-BC29-6EED46F88B48}" type="datetimeFigureOut">
              <a:rPr lang="en-US" smtClean="0"/>
              <a:t>11/21/2013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A6C53E1-3041-4991-8DE2-F46EA18D47C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Programming Languages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219200"/>
            <a:ext cx="8510587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400" dirty="0" smtClean="0"/>
              <a:t>Programming languages characterized by:</a:t>
            </a:r>
            <a:endParaRPr lang="en-US" sz="2400" dirty="0" smtClean="0">
              <a:cs typeface="Arial" charset="0"/>
            </a:endParaRPr>
          </a:p>
          <a:p>
            <a:pPr lvl="1" eaLnBrk="1" hangingPunct="1"/>
            <a:r>
              <a:rPr lang="en-US" sz="2200" dirty="0" smtClean="0"/>
              <a:t>Syntax – what a program looks like</a:t>
            </a:r>
          </a:p>
          <a:p>
            <a:pPr lvl="1" eaLnBrk="1" hangingPunct="1"/>
            <a:r>
              <a:rPr lang="en-US" sz="2200" dirty="0" smtClean="0"/>
              <a:t>Semantics – what a program means</a:t>
            </a:r>
          </a:p>
          <a:p>
            <a:pPr lvl="1" eaLnBrk="1" hangingPunct="1"/>
            <a:r>
              <a:rPr lang="en-US" sz="2200" dirty="0" smtClean="0"/>
              <a:t>Implementation – how a program </a:t>
            </a:r>
            <a:r>
              <a:rPr lang="en-US" sz="2200" dirty="0" smtClean="0"/>
              <a:t>executes</a:t>
            </a:r>
            <a:endParaRPr lang="en-US" sz="2200" dirty="0" smtClean="0"/>
          </a:p>
          <a:p>
            <a:pPr lvl="1" eaLnBrk="1" hangingPunct="1"/>
            <a:endParaRPr lang="en-US" dirty="0" smtClean="0"/>
          </a:p>
          <a:p>
            <a:pPr eaLnBrk="1" hangingPunct="1"/>
            <a:r>
              <a:rPr lang="en-US" sz="2400" dirty="0" smtClean="0"/>
              <a:t>Trade-offs between design (specifying syntax and semantics) and implementation</a:t>
            </a:r>
          </a:p>
          <a:p>
            <a:pPr eaLnBrk="1" hangingPunct="1"/>
            <a:endParaRPr lang="en-US" sz="2400" dirty="0" smtClean="0"/>
          </a:p>
          <a:p>
            <a:pPr eaLnBrk="1" hangingPunct="1"/>
            <a:r>
              <a:rPr lang="en-US" sz="2400" dirty="0" smtClean="0"/>
              <a:t>We will </a:t>
            </a:r>
            <a:r>
              <a:rPr lang="en-US" sz="2400" dirty="0" smtClean="0"/>
              <a:t>focus on these concepts, illustrated by various languages, and not on the languages </a:t>
            </a:r>
            <a:r>
              <a:rPr lang="en-US" sz="2400" dirty="0" smtClean="0"/>
              <a:t>themselves.</a:t>
            </a:r>
            <a:endParaRPr lang="en-US" sz="2400" dirty="0" smtClean="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Programming</a:t>
            </a:r>
            <a:endParaRPr lang="en-US" sz="2200" b="0" dirty="0" smtClean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486400"/>
          </a:xfrm>
        </p:spPr>
        <p:txBody>
          <a:bodyPr>
            <a:normAutofit/>
          </a:bodyPr>
          <a:lstStyle/>
          <a:p>
            <a:pPr eaLnBrk="1" hangingPunct="1"/>
            <a:endParaRPr lang="en-US" sz="2400" dirty="0" smtClean="0"/>
          </a:p>
          <a:p>
            <a:pPr eaLnBrk="1" hangingPunct="1"/>
            <a:r>
              <a:rPr lang="en-US" sz="2400" dirty="0" smtClean="0"/>
              <a:t>To help to </a:t>
            </a:r>
            <a:r>
              <a:rPr lang="en-US" sz="2400" dirty="0" smtClean="0"/>
              <a:t>choose a language</a:t>
            </a:r>
          </a:p>
          <a:p>
            <a:pPr lvl="1" eaLnBrk="1" hangingPunct="1"/>
            <a:r>
              <a:rPr lang="en-US" sz="2200" dirty="0" smtClean="0"/>
              <a:t>Systems programming </a:t>
            </a:r>
            <a:r>
              <a:rPr lang="en-US" sz="2200" dirty="0" smtClean="0">
                <a:cs typeface="Arial" charset="0"/>
              </a:rPr>
              <a:t>→ </a:t>
            </a:r>
            <a:r>
              <a:rPr lang="en-US" sz="2200" dirty="0" smtClean="0">
                <a:cs typeface="Arial" charset="0"/>
              </a:rPr>
              <a:t>C, C++, C#</a:t>
            </a:r>
            <a:endParaRPr lang="en-US" sz="2200" dirty="0" smtClean="0">
              <a:cs typeface="Arial" charset="0"/>
            </a:endParaRPr>
          </a:p>
          <a:p>
            <a:pPr lvl="1" eaLnBrk="1" hangingPunct="1"/>
            <a:r>
              <a:rPr lang="en-US" sz="2200" dirty="0" smtClean="0">
                <a:cs typeface="Arial" charset="0"/>
              </a:rPr>
              <a:t>Scientific computations → Fortran, Ada</a:t>
            </a:r>
          </a:p>
          <a:p>
            <a:pPr lvl="1" eaLnBrk="1" hangingPunct="1"/>
            <a:r>
              <a:rPr lang="en-US" sz="2200" dirty="0" smtClean="0">
                <a:cs typeface="Arial" charset="0"/>
              </a:rPr>
              <a:t>Embedded systems → </a:t>
            </a:r>
            <a:r>
              <a:rPr lang="en-US" sz="2200" dirty="0" smtClean="0">
                <a:cs typeface="Arial" charset="0"/>
              </a:rPr>
              <a:t>C,C++, Ada, RT Java</a:t>
            </a:r>
          </a:p>
          <a:p>
            <a:pPr eaLnBrk="1" hangingPunct="1">
              <a:buNone/>
            </a:pPr>
            <a:endParaRPr lang="en-US" sz="2400" dirty="0" smtClean="0"/>
          </a:p>
          <a:p>
            <a:pPr eaLnBrk="1" hangingPunct="1"/>
            <a:r>
              <a:rPr lang="en-US" sz="2400" dirty="0" smtClean="0"/>
              <a:t>Make it easier to learn new languages</a:t>
            </a:r>
          </a:p>
          <a:p>
            <a:pPr lvl="1" eaLnBrk="1" hangingPunct="1"/>
            <a:r>
              <a:rPr lang="en-US" sz="2200" dirty="0" smtClean="0"/>
              <a:t>Some languages are similar</a:t>
            </a:r>
          </a:p>
          <a:p>
            <a:pPr lvl="1" eaLnBrk="1" hangingPunct="1"/>
            <a:r>
              <a:rPr lang="en-US" sz="2200" dirty="0" smtClean="0"/>
              <a:t>Some concepts are even more similar: iteration, recursion, abstraction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Why R</a:t>
            </a: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eview Programming Languages</a:t>
            </a: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486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Make </a:t>
            </a:r>
            <a:r>
              <a:rPr lang="en-US" sz="2400" dirty="0" smtClean="0"/>
              <a:t>better use of the languages you know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/>
              <a:t>Improve ability to develop effective algorithms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/>
              <a:t>Understand obscure features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/>
              <a:t>Understand implementation costs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/>
              <a:t>Simulate useful features in languages that do not support them</a:t>
            </a:r>
          </a:p>
          <a:p>
            <a:pPr eaLnBrk="1" hangingPunct="1">
              <a:lnSpc>
                <a:spcPct val="90000"/>
              </a:lnSpc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Prepare for further study in language design and implementation (compilers)</a:t>
            </a:r>
          </a:p>
          <a:p>
            <a:pPr eaLnBrk="1" hangingPunct="1">
              <a:lnSpc>
                <a:spcPct val="90000"/>
              </a:lnSpc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Help understand other system software (assemblers, linkers, debuggers)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923908"/>
          </a:xfrm>
        </p:spPr>
        <p:txBody>
          <a:bodyPr>
            <a:normAutofit/>
          </a:bodyPr>
          <a:lstStyle/>
          <a:p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Why Review Programming Languages?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1433506"/>
          </a:xfrm>
        </p:spPr>
        <p:txBody>
          <a:bodyPr>
            <a:normAutofit/>
          </a:bodyPr>
          <a:lstStyle/>
          <a:p>
            <a:pPr eaLnBrk="1" hangingPunct="1"/>
            <a:endParaRPr lang="en-US" dirty="0" smtClean="0"/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When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did the earliest high-level languages appear?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Historic Perspective</a:t>
            </a:r>
          </a:p>
        </p:txBody>
      </p:sp>
      <p:sp>
        <p:nvSpPr>
          <p:cNvPr id="329732" name="Rectangle 4"/>
          <p:cNvSpPr>
            <a:spLocks noChangeArrowheads="1"/>
          </p:cNvSpPr>
          <p:nvPr/>
        </p:nvSpPr>
        <p:spPr bwMode="auto">
          <a:xfrm>
            <a:off x="315913" y="2428868"/>
            <a:ext cx="8510587" cy="796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Continuous evolution since the 1950s (Fortran, Cobol)</a:t>
            </a:r>
          </a:p>
        </p:txBody>
      </p:sp>
      <p:sp>
        <p:nvSpPr>
          <p:cNvPr id="329733" name="Rectangle 5"/>
          <p:cNvSpPr>
            <a:spLocks noChangeArrowheads="1"/>
          </p:cNvSpPr>
          <p:nvPr/>
        </p:nvSpPr>
        <p:spPr bwMode="auto">
          <a:xfrm>
            <a:off x="315913" y="3403600"/>
            <a:ext cx="8510587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When the Department of Defense did a survey as part of its efforts to develop Ada in the 1970s, how many languages did it find in use?</a:t>
            </a:r>
          </a:p>
        </p:txBody>
      </p:sp>
      <p:sp>
        <p:nvSpPr>
          <p:cNvPr id="329734" name="Rectangle 6"/>
          <p:cNvSpPr>
            <a:spLocks noChangeArrowheads="1"/>
          </p:cNvSpPr>
          <p:nvPr/>
        </p:nvSpPr>
        <p:spPr bwMode="auto">
          <a:xfrm>
            <a:off x="315913" y="4953000"/>
            <a:ext cx="851058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Over 500 languages were being used in various defense projects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9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9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9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9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9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9732" grpId="0"/>
      <p:bldP spid="329733" grpId="0"/>
      <p:bldP spid="3297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29115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endParaRPr lang="en-US" sz="2000" dirty="0" smtClean="0"/>
          </a:p>
          <a:p>
            <a:pPr eaLnBrk="1" hangingPunct="1">
              <a:lnSpc>
                <a:spcPct val="90000"/>
              </a:lnSpc>
            </a:pPr>
            <a:r>
              <a:rPr lang="en-US" sz="2200" dirty="0" smtClean="0"/>
              <a:t>1950s </a:t>
            </a:r>
            <a:r>
              <a:rPr lang="en-US" sz="2200" dirty="0" smtClean="0"/>
              <a:t>– Large expensive mainframe computers ran single programs (Batch processing)</a:t>
            </a:r>
          </a:p>
          <a:p>
            <a:pPr eaLnBrk="1" hangingPunct="1">
              <a:lnSpc>
                <a:spcPct val="90000"/>
              </a:lnSpc>
            </a:pPr>
            <a:endParaRPr lang="en-US" sz="2200" dirty="0" smtClean="0"/>
          </a:p>
          <a:p>
            <a:pPr eaLnBrk="1" hangingPunct="1">
              <a:lnSpc>
                <a:spcPct val="90000"/>
              </a:lnSpc>
            </a:pPr>
            <a:r>
              <a:rPr lang="en-US" sz="2200" dirty="0" smtClean="0"/>
              <a:t>1960s – Interactive programming (time-sharing) on mainframes</a:t>
            </a:r>
          </a:p>
          <a:p>
            <a:pPr eaLnBrk="1" hangingPunct="1">
              <a:lnSpc>
                <a:spcPct val="90000"/>
              </a:lnSpc>
            </a:pPr>
            <a:endParaRPr lang="en-US" sz="2200" dirty="0" smtClean="0"/>
          </a:p>
          <a:p>
            <a:pPr eaLnBrk="1" hangingPunct="1">
              <a:lnSpc>
                <a:spcPct val="90000"/>
              </a:lnSpc>
            </a:pPr>
            <a:r>
              <a:rPr lang="en-US" sz="2200" dirty="0" smtClean="0"/>
              <a:t>1970s – Development of microcomputers. Early work on windows, icons, and PCs at XEROX PARC</a:t>
            </a:r>
          </a:p>
          <a:p>
            <a:pPr eaLnBrk="1" hangingPunct="1">
              <a:lnSpc>
                <a:spcPct val="90000"/>
              </a:lnSpc>
            </a:pPr>
            <a:endParaRPr lang="en-US" sz="2200" dirty="0" smtClean="0"/>
          </a:p>
          <a:p>
            <a:pPr eaLnBrk="1" hangingPunct="1">
              <a:lnSpc>
                <a:spcPct val="90000"/>
              </a:lnSpc>
            </a:pPr>
            <a:r>
              <a:rPr lang="en-US" sz="2200" dirty="0" smtClean="0"/>
              <a:t>1980s – Personal computer: IBM PC and Apple Macintosh. Use of windows, icons and mouse</a:t>
            </a:r>
          </a:p>
          <a:p>
            <a:pPr eaLnBrk="1" hangingPunct="1">
              <a:lnSpc>
                <a:spcPct val="90000"/>
              </a:lnSpc>
            </a:pPr>
            <a:endParaRPr lang="en-US" sz="2200" dirty="0" smtClean="0"/>
          </a:p>
          <a:p>
            <a:pPr eaLnBrk="1" hangingPunct="1">
              <a:lnSpc>
                <a:spcPct val="90000"/>
              </a:lnSpc>
            </a:pPr>
            <a:r>
              <a:rPr lang="en-US" sz="2200" dirty="0" smtClean="0"/>
              <a:t>1990s – Client-server computing - networking, the Internet, the World Wide Web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Architecture Evolution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4864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Imperative (“how should the computer do it?”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Von Neumann: Fortran, Basic, Pascal, C</a:t>
            </a:r>
          </a:p>
          <a:p>
            <a:pPr lvl="2" eaLnBrk="1" hangingPunct="1"/>
            <a:r>
              <a:rPr lang="en-US" sz="1800" dirty="0" smtClean="0">
                <a:latin typeface="Arial" pitchFamily="34" charset="0"/>
                <a:cs typeface="Arial" pitchFamily="34" charset="0"/>
              </a:rPr>
              <a:t>Computing via “side-effects” (modification of variables)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Object-oriented: Smalltalk, Eiffel, C++, Java</a:t>
            </a:r>
          </a:p>
          <a:p>
            <a:pPr lvl="2" eaLnBrk="1" hangingPunct="1"/>
            <a:r>
              <a:rPr lang="en-US" sz="1800" dirty="0" smtClean="0">
                <a:latin typeface="Arial" pitchFamily="34" charset="0"/>
                <a:cs typeface="Arial" pitchFamily="34" charset="0"/>
              </a:rPr>
              <a:t>Interactions between objects, each having an </a:t>
            </a:r>
            <a:r>
              <a:rPr lang="en-US" sz="1800" i="1" dirty="0" smtClean="0">
                <a:latin typeface="Arial" pitchFamily="34" charset="0"/>
                <a:cs typeface="Arial" pitchFamily="34" charset="0"/>
              </a:rPr>
              <a:t>internal state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US" sz="1800" i="1" dirty="0" smtClean="0">
                <a:latin typeface="Arial" pitchFamily="34" charset="0"/>
                <a:cs typeface="Arial" pitchFamily="34" charset="0"/>
              </a:rPr>
              <a:t>functions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 which manage that state</a:t>
            </a: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Declarative (“what should the computer do?”)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Functional: Lisp, Scheme, ML, Haskell</a:t>
            </a:r>
          </a:p>
          <a:p>
            <a:pPr lvl="2" eaLnBrk="1" hangingPunct="1"/>
            <a:r>
              <a:rPr lang="en-US" sz="1800" dirty="0" smtClean="0">
                <a:latin typeface="Arial" pitchFamily="34" charset="0"/>
                <a:cs typeface="Arial" pitchFamily="34" charset="0"/>
              </a:rPr>
              <a:t>Program ↔ application of functions from inputs to outputs</a:t>
            </a:r>
          </a:p>
          <a:p>
            <a:pPr lvl="2" eaLnBrk="1" hangingPunct="1"/>
            <a:r>
              <a:rPr lang="en-US" sz="1800" dirty="0" smtClean="0">
                <a:latin typeface="Arial" pitchFamily="34" charset="0"/>
                <a:cs typeface="Arial" pitchFamily="34" charset="0"/>
              </a:rPr>
              <a:t>Inspired from </a:t>
            </a:r>
            <a:r>
              <a:rPr lang="en-US" sz="1800" i="1" dirty="0" smtClean="0">
                <a:latin typeface="Arial" pitchFamily="34" charset="0"/>
                <a:cs typeface="Arial" pitchFamily="34" charset="0"/>
              </a:rPr>
              <a:t>lambda-calculus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 (Alonzo Church)</a:t>
            </a:r>
            <a:endParaRPr lang="en-US" sz="1800" i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Logic, constraint-based: Prolog</a:t>
            </a:r>
          </a:p>
          <a:p>
            <a:pPr lvl="2" eaLnBrk="1" hangingPunct="1"/>
            <a:r>
              <a:rPr lang="en-US" sz="1800" dirty="0" smtClean="0">
                <a:latin typeface="Arial" pitchFamily="34" charset="0"/>
                <a:cs typeface="Arial" pitchFamily="34" charset="0"/>
              </a:rPr>
              <a:t>Specify constraints / relationships, find values that satisfy them</a:t>
            </a:r>
          </a:p>
          <a:p>
            <a:pPr lvl="2" eaLnBrk="1" hangingPunct="1"/>
            <a:r>
              <a:rPr lang="en-US" sz="1800" dirty="0" smtClean="0">
                <a:latin typeface="Arial" pitchFamily="34" charset="0"/>
                <a:cs typeface="Arial" pitchFamily="34" charset="0"/>
              </a:rPr>
              <a:t>Based on propositional logic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76200"/>
            <a:ext cx="89154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Spectrum of Languages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357298"/>
            <a:ext cx="8510587" cy="4143404"/>
          </a:xfrm>
        </p:spPr>
        <p:txBody>
          <a:bodyPr>
            <a:normAutofit fontScale="85000" lnSpcReduction="20000"/>
          </a:bodyPr>
          <a:lstStyle/>
          <a:p>
            <a:pPr eaLnBrk="1" hangingPunct="1"/>
            <a:endParaRPr lang="en-US" dirty="0" smtClean="0"/>
          </a:p>
          <a:p>
            <a:pPr eaLnBrk="1" hangingPunct="1"/>
            <a:r>
              <a:rPr lang="en-US" sz="2800" dirty="0" smtClean="0">
                <a:latin typeface="Arial" pitchFamily="34" charset="0"/>
                <a:cs typeface="Arial" pitchFamily="34" charset="0"/>
              </a:rPr>
              <a:t>Evolution</a:t>
            </a:r>
            <a:endParaRPr lang="en-US" sz="28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/>
            <a:r>
              <a:rPr lang="en-US" dirty="0" smtClean="0">
                <a:latin typeface="Arial" pitchFamily="34" charset="0"/>
                <a:cs typeface="Arial" pitchFamily="34" charset="0"/>
              </a:rPr>
              <a:t>We have learned better ways of doing things over time</a:t>
            </a:r>
          </a:p>
          <a:p>
            <a:pPr eaLnBrk="1" hangingPunct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800" dirty="0" smtClean="0">
                <a:latin typeface="Arial" pitchFamily="34" charset="0"/>
                <a:cs typeface="Arial" pitchFamily="34" charset="0"/>
              </a:rPr>
              <a:t>Socio-economic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factors</a:t>
            </a:r>
          </a:p>
          <a:p>
            <a:pPr lvl="1" eaLnBrk="1" hangingPunct="1"/>
            <a:r>
              <a:rPr lang="en-US" dirty="0" smtClean="0">
                <a:latin typeface="Arial" pitchFamily="34" charset="0"/>
                <a:cs typeface="Arial" pitchFamily="34" charset="0"/>
              </a:rPr>
              <a:t>Proprietary interests, commercial advantage</a:t>
            </a:r>
          </a:p>
          <a:p>
            <a:pPr eaLnBrk="1" hangingPunct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800" dirty="0" smtClean="0">
                <a:latin typeface="Arial" pitchFamily="34" charset="0"/>
                <a:cs typeface="Arial" pitchFamily="34" charset="0"/>
              </a:rPr>
              <a:t>Special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purposes</a:t>
            </a:r>
          </a:p>
          <a:p>
            <a:pPr eaLnBrk="1" hangingPunct="1"/>
            <a:endParaRPr lang="en-US" sz="28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800" dirty="0" smtClean="0">
                <a:latin typeface="Arial" pitchFamily="34" charset="0"/>
                <a:cs typeface="Arial" pitchFamily="34" charset="0"/>
              </a:rPr>
              <a:t>New /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Specialised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hardware</a:t>
            </a:r>
          </a:p>
          <a:p>
            <a:pPr eaLnBrk="1" hangingPunct="1"/>
            <a:endParaRPr lang="en-US" sz="28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800" dirty="0" smtClean="0">
                <a:latin typeface="Arial" pitchFamily="34" charset="0"/>
                <a:cs typeface="Arial" pitchFamily="34" charset="0"/>
              </a:rPr>
              <a:t>Personal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preference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995346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dirty="0" smtClean="0"/>
              <a:t/>
            </a:r>
            <a:br>
              <a:rPr lang="en-US" sz="2200" dirty="0" smtClean="0"/>
            </a:b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Why </a:t>
            </a: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Are There So Many Languages?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3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34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34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29115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Clarity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and simplicity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Both are desirable, but in conjunction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Using a very simple language in an application for which it is not well suited may produce lack of clarity</a:t>
            </a:r>
          </a:p>
          <a:p>
            <a:pPr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Orthogonality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Every combination of features is meaningful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Example: expressions and statements are not orthogonal in C, but are in Pascal</a:t>
            </a:r>
          </a:p>
          <a:p>
            <a:pPr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Naturalness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The program structure reflects the logical structure of the algorithm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Attributes of a Good Language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3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500174"/>
            <a:ext cx="8510587" cy="464347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Support for abstraction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program data reflects the problem being solved</a:t>
            </a:r>
          </a:p>
          <a:p>
            <a:pPr eaLnBrk="1" hangingPunct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Ease of program verification</a:t>
            </a:r>
          </a:p>
          <a:p>
            <a:pPr eaLnBrk="1" hangingPunct="1"/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Cost of use: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Cost of program creation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Cost of program translation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Cost of program execution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Cost of program maintenance</a:t>
            </a: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Attributes of a Good Language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59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285860"/>
            <a:ext cx="8510587" cy="4572032"/>
          </a:xfrm>
        </p:spPr>
        <p:txBody>
          <a:bodyPr/>
          <a:lstStyle/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Easy to learn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Basic, Pascal</a:t>
            </a:r>
          </a:p>
          <a:p>
            <a:pPr eaLnBrk="1" hangingPunct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Easy to express things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“Powerful”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Easy to use once known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C, Lisp</a:t>
            </a:r>
          </a:p>
          <a:p>
            <a:pPr eaLnBrk="1" hangingPunct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Easy to implement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Small machines, limited resources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Basic, Forth</a:t>
            </a:r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923908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dirty="0" smtClean="0"/>
              <a:t/>
            </a:r>
            <a:br>
              <a:rPr lang="en-US" sz="2200" dirty="0" smtClean="0"/>
            </a:b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What </a:t>
            </a: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Makes a Language Successful?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3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3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3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3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3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3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3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3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3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3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3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3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3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3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3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464821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Efficient compilers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Generate small / fast code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C, C++,Fortran</a:t>
            </a:r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Backing of a powerful sponsor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Ada, Visual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Basic, Visual C++, Visual C#</a:t>
            </a:r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Wide dissemination at a minimal cost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Pascal, Java</a:t>
            </a:r>
          </a:p>
          <a:p>
            <a:pPr lvl="1"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Inertia</a:t>
            </a:r>
          </a:p>
          <a:p>
            <a:pPr lvl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Fortran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Cobol (</a:t>
            </a:r>
            <a:r>
              <a:rPr lang="en-GB" sz="2000" b="1" dirty="0" err="1" smtClean="0"/>
              <a:t>CO</a:t>
            </a:r>
            <a:r>
              <a:rPr lang="en-GB" sz="2000" dirty="0" err="1" smtClean="0"/>
              <a:t>mmon</a:t>
            </a:r>
            <a:r>
              <a:rPr lang="en-GB" sz="2000" dirty="0" smtClean="0"/>
              <a:t> </a:t>
            </a:r>
            <a:r>
              <a:rPr lang="en-GB" sz="2000" b="1" dirty="0" smtClean="0"/>
              <a:t>B</a:t>
            </a:r>
            <a:r>
              <a:rPr lang="en-GB" sz="2000" dirty="0" smtClean="0"/>
              <a:t>usiness-</a:t>
            </a:r>
            <a:r>
              <a:rPr lang="en-GB" sz="2000" b="1" dirty="0" smtClean="0"/>
              <a:t>O</a:t>
            </a:r>
            <a:r>
              <a:rPr lang="en-GB" sz="2000" dirty="0" smtClean="0"/>
              <a:t>riented </a:t>
            </a:r>
            <a:r>
              <a:rPr lang="en-GB" sz="2000" b="1" dirty="0" smtClean="0"/>
              <a:t>L</a:t>
            </a:r>
            <a:r>
              <a:rPr lang="en-GB" sz="2000" dirty="0" smtClean="0"/>
              <a:t>anguage),C</a:t>
            </a:r>
            <a:endParaRPr lang="en-US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120966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What Makes a Language Successful?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4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4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4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4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4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4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4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4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4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4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4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4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Is </a:t>
            </a:r>
            <a:r>
              <a:rPr lang="en-US" sz="2400" dirty="0" err="1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US" sz="24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= 1 &amp;&amp; 2 + 3 | 4;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legal in C? </a:t>
            </a: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What is assigned to </a:t>
            </a:r>
            <a:r>
              <a:rPr lang="en-US" sz="2400" dirty="0" err="1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if it is?</a:t>
            </a: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Standardization</a:t>
            </a:r>
          </a:p>
        </p:txBody>
      </p:sp>
      <p:sp>
        <p:nvSpPr>
          <p:cNvPr id="405508" name="Rectangle 4"/>
          <p:cNvSpPr>
            <a:spLocks noChangeArrowheads="1"/>
          </p:cNvSpPr>
          <p:nvPr/>
        </p:nvSpPr>
        <p:spPr bwMode="auto">
          <a:xfrm>
            <a:off x="315913" y="2438400"/>
            <a:ext cx="8510587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3 ways to answer this: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Read language manual (Problem: Can you find one?)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Read language standard (Problem: Have you ever seen it?)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Write a program to see what happens. (Easy to do!)</a:t>
            </a:r>
          </a:p>
        </p:txBody>
      </p:sp>
      <p:sp>
        <p:nvSpPr>
          <p:cNvPr id="405509" name="Rectangle 5"/>
          <p:cNvSpPr>
            <a:spLocks noChangeArrowheads="1"/>
          </p:cNvSpPr>
          <p:nvPr/>
        </p:nvSpPr>
        <p:spPr bwMode="auto">
          <a:xfrm>
            <a:off x="285720" y="4500570"/>
            <a:ext cx="851058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Most do the last, but different compilers may give different answers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5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5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5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5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5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5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4505340"/>
          </a:xfrm>
        </p:spPr>
        <p:txBody>
          <a:bodyPr/>
          <a:lstStyle/>
          <a:p>
            <a:pPr eaLnBrk="1" hangingPunct="1"/>
            <a:endParaRPr lang="en-US" dirty="0" smtClean="0"/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Language standards defined by: 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ISO - International Standards Organization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IEEE - Institute of Electrical and Electronics Engineers</a:t>
            </a:r>
          </a:p>
          <a:p>
            <a:pPr lvl="1" eaLnBrk="1" hangingPunct="1"/>
            <a:r>
              <a:rPr lang="en-US" sz="2200" dirty="0" smtClean="0">
                <a:latin typeface="Arial" pitchFamily="34" charset="0"/>
                <a:cs typeface="Arial" pitchFamily="34" charset="0"/>
              </a:rPr>
              <a:t>ANSI - American National Standards Institute</a:t>
            </a:r>
          </a:p>
          <a:p>
            <a:pPr lvl="1" eaLnBrk="1" hangingPunct="1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Contentious features omitted to gain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consensus</a:t>
            </a:r>
          </a:p>
          <a:p>
            <a:pPr eaLnBrk="1" hangingPunct="1"/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sz="2400" dirty="0" smtClean="0">
                <a:latin typeface="Arial" pitchFamily="34" charset="0"/>
                <a:cs typeface="Arial" pitchFamily="34" charset="0"/>
              </a:rPr>
              <a:t>Nothing is enforced</a:t>
            </a:r>
          </a:p>
          <a:p>
            <a:pPr eaLnBrk="1" hangingPunct="1">
              <a:buNone/>
            </a:pPr>
            <a:endParaRPr lang="en-US" dirty="0" smtClean="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err="1" smtClean="0">
                <a:effectLst/>
                <a:latin typeface="Arial" pitchFamily="34" charset="0"/>
                <a:cs typeface="Arial" pitchFamily="34" charset="0"/>
              </a:rPr>
              <a:t>Standardisation</a:t>
            </a:r>
            <a:endParaRPr lang="en-US" sz="2200" b="0" dirty="0" smtClean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486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When to standardize a language: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If too late – many incompatible versions already exist (Fortran in 1960)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If too early – no experience with language (Ada in 1983 had no running compilers yet)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Just right – probably Pascal in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1983 (first published in 1970),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although it is rapidly becoming a dead language</a:t>
            </a:r>
          </a:p>
          <a:p>
            <a:pPr lvl="1"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Other languages: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C in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1988 (developed between 1969 - 1973)</a:t>
            </a:r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LISP in 1990 – way too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late (first specified in 1958)</a:t>
            </a:r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Smalltalk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, Prolog –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none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(developed in 1972)</a:t>
            </a:r>
            <a:endParaRPr lang="en-US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err="1" smtClean="0">
                <a:effectLst/>
                <a:latin typeface="Arial" pitchFamily="34" charset="0"/>
                <a:cs typeface="Arial" pitchFamily="34" charset="0"/>
              </a:rPr>
              <a:t>Standardisation</a:t>
            </a:r>
            <a:endParaRPr lang="en-US" sz="2200" b="0" dirty="0" smtClean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3"/>
          <p:cNvSpPr>
            <a:spLocks noGrp="1" noChangeArrowheads="1"/>
          </p:cNvSpPr>
          <p:nvPr>
            <p:ph idx="1"/>
          </p:nvPr>
        </p:nvSpPr>
        <p:spPr>
          <a:xfrm>
            <a:off x="315913" y="1066800"/>
            <a:ext cx="8510587" cy="5486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Internationalization: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How many bits to use for characters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Additional letters (German ä, French é)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Other alphabets (Cyrillic, Greek, Arabic, Chinese)</a:t>
            </a:r>
          </a:p>
          <a:p>
            <a:pPr lvl="1"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Organization that studies this problem cannot even decide between </a:t>
            </a:r>
            <a:r>
              <a:rPr lang="en-US" sz="2400" i="1" dirty="0" smtClean="0">
                <a:latin typeface="Arial" pitchFamily="34" charset="0"/>
                <a:cs typeface="Arial" pitchFamily="34" charset="0"/>
              </a:rPr>
              <a:t>internationali</a:t>
            </a:r>
            <a:r>
              <a:rPr lang="en-US" sz="2400" b="1" i="1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en-US" sz="2400" i="1" dirty="0" smtClean="0">
                <a:latin typeface="Arial" pitchFamily="34" charset="0"/>
                <a:cs typeface="Arial" pitchFamily="34" charset="0"/>
              </a:rPr>
              <a:t>ation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US" sz="2400" i="1" dirty="0" err="1" smtClean="0">
                <a:latin typeface="Arial" pitchFamily="34" charset="0"/>
                <a:cs typeface="Arial" pitchFamily="34" charset="0"/>
              </a:rPr>
              <a:t>internationali</a:t>
            </a:r>
            <a:r>
              <a:rPr lang="en-US" sz="2400" b="1" i="1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en-US" sz="2400" i="1" dirty="0" err="1" smtClean="0">
                <a:latin typeface="Arial" pitchFamily="34" charset="0"/>
                <a:cs typeface="Arial" pitchFamily="34" charset="0"/>
              </a:rPr>
              <a:t>ation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for its own name</a:t>
            </a:r>
          </a:p>
          <a:p>
            <a:pPr eaLnBrk="1" hangingPunct="1"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Other </a:t>
            </a:r>
            <a:r>
              <a:rPr lang="en-US" sz="2400" i="1" dirty="0" err="1" smtClean="0">
                <a:latin typeface="Arial" pitchFamily="34" charset="0"/>
                <a:cs typeface="Arial" pitchFamily="34" charset="0"/>
              </a:rPr>
              <a:t>internationali</a:t>
            </a:r>
            <a:r>
              <a:rPr lang="en-US" sz="2400" i="1" dirty="0" smtClean="0">
                <a:latin typeface="Arial" pitchFamily="34" charset="0"/>
                <a:cs typeface="Arial" pitchFamily="34" charset="0"/>
              </a:rPr>
              <a:t>*</a:t>
            </a:r>
            <a:r>
              <a:rPr lang="en-US" sz="2400" i="1" dirty="0" err="1" smtClean="0">
                <a:latin typeface="Arial" pitchFamily="34" charset="0"/>
                <a:cs typeface="Arial" pitchFamily="34" charset="0"/>
              </a:rPr>
              <a:t>ation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issues: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Dates, times, daylight saving time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Currency</a:t>
            </a: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70167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200" b="0" dirty="0" err="1" smtClean="0">
                <a:effectLst/>
                <a:latin typeface="Arial" pitchFamily="34" charset="0"/>
                <a:cs typeface="Arial" pitchFamily="34" charset="0"/>
              </a:rPr>
              <a:t>Standardisation</a:t>
            </a:r>
            <a:endParaRPr lang="en-US" sz="2200" b="0" dirty="0" smtClean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A Simple Program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5913" y="1143000"/>
            <a:ext cx="8523287" cy="53340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Machine Code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66948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85720" y="2000240"/>
            <a:ext cx="8229600" cy="1501775"/>
          </a:xfrm>
          <a:noFill/>
        </p:spPr>
      </p:pic>
      <p:sp>
        <p:nvSpPr>
          <p:cNvPr id="466955" name="Rectangle 11"/>
          <p:cNvSpPr>
            <a:spLocks noChangeArrowheads="1"/>
          </p:cNvSpPr>
          <p:nvPr/>
        </p:nvSpPr>
        <p:spPr bwMode="auto">
          <a:xfrm>
            <a:off x="285720" y="3571876"/>
            <a:ext cx="859948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Machine </a:t>
            </a:r>
            <a:r>
              <a:rPr lang="en-US" sz="2400" dirty="0" smtClean="0">
                <a:latin typeface="Arial" charset="0"/>
              </a:rPr>
              <a:t>Code (language)</a:t>
            </a:r>
            <a:endParaRPr lang="en-US" sz="2400" dirty="0">
              <a:latin typeface="Arial" charset="0"/>
            </a:endParaRP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Sequence of bits that directly controls the processor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Add, compare, move data, etc.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Computer’s time </a:t>
            </a:r>
            <a:r>
              <a:rPr lang="en-US" sz="2200" dirty="0" smtClean="0">
                <a:latin typeface="Arial" charset="0"/>
              </a:rPr>
              <a:t>much more </a:t>
            </a:r>
            <a:r>
              <a:rPr lang="en-US" sz="2200" dirty="0">
                <a:latin typeface="Arial" charset="0"/>
              </a:rPr>
              <a:t>valuable than programmers’ 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6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6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6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6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6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6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6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A Simple Program</a:t>
            </a:r>
          </a:p>
        </p:txBody>
      </p:sp>
      <p:pic>
        <p:nvPicPr>
          <p:cNvPr id="24580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643042" y="785794"/>
            <a:ext cx="6019800" cy="3436938"/>
          </a:xfrm>
          <a:noFill/>
        </p:spPr>
      </p:pic>
      <p:sp>
        <p:nvSpPr>
          <p:cNvPr id="24581" name="Rectangle 4"/>
          <p:cNvSpPr>
            <a:spLocks noChangeArrowheads="1"/>
          </p:cNvSpPr>
          <p:nvPr/>
        </p:nvSpPr>
        <p:spPr bwMode="auto">
          <a:xfrm>
            <a:off x="285720" y="4071942"/>
            <a:ext cx="8599487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Assembly language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dirty="0">
                <a:latin typeface="Arial" charset="0"/>
              </a:rPr>
              <a:t>Mnemonic abbreviations, 1-to-1 correspondence to machine language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dirty="0">
                <a:latin typeface="Arial" charset="0"/>
              </a:rPr>
              <a:t>Translated by an </a:t>
            </a:r>
            <a:r>
              <a:rPr lang="en-US" i="1" dirty="0">
                <a:latin typeface="Arial" charset="0"/>
              </a:rPr>
              <a:t>assembler</a:t>
            </a:r>
            <a:endParaRPr lang="en-US" dirty="0">
              <a:latin typeface="Arial" charset="0"/>
            </a:endParaRP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dirty="0">
                <a:latin typeface="Arial" charset="0"/>
              </a:rPr>
              <a:t>Still </a:t>
            </a:r>
            <a:r>
              <a:rPr lang="en-US" dirty="0" smtClean="0">
                <a:latin typeface="Arial" charset="0"/>
              </a:rPr>
              <a:t>machine-dependent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dirty="0" smtClean="0">
                <a:latin typeface="Arial" charset="0"/>
              </a:rPr>
              <a:t>Computer’s time more valuable than programmers’ time or high speed needed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endParaRPr lang="en-US" sz="2200" i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Compilation and Interpretation</a:t>
            </a: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315913" y="1143000"/>
            <a:ext cx="8599487" cy="5143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Need for: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Machine-independent language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Resemblance between language and mathematical </a:t>
            </a:r>
            <a:r>
              <a:rPr lang="en-US" sz="2200" dirty="0" smtClean="0">
                <a:latin typeface="Arial" charset="0"/>
              </a:rPr>
              <a:t>computation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</a:pPr>
            <a:endParaRPr lang="en-US" sz="2200" dirty="0">
              <a:latin typeface="Arial" charset="0"/>
            </a:endParaRPr>
          </a:p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 smtClean="0">
                <a:latin typeface="Arial" charset="0"/>
              </a:rPr>
              <a:t>High-level </a:t>
            </a:r>
            <a:r>
              <a:rPr lang="en-US" sz="2400" dirty="0">
                <a:latin typeface="Arial" charset="0"/>
              </a:rPr>
              <a:t>languages (the first: Fortran, Lisp</a:t>
            </a:r>
            <a:r>
              <a:rPr lang="en-US" sz="2800" dirty="0">
                <a:latin typeface="Arial" charset="0"/>
              </a:rPr>
              <a:t>)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Translated by a </a:t>
            </a:r>
            <a:r>
              <a:rPr lang="en-US" sz="2200" i="1" dirty="0">
                <a:latin typeface="Arial" charset="0"/>
              </a:rPr>
              <a:t>compiler</a:t>
            </a:r>
            <a:r>
              <a:rPr lang="en-US" sz="2200" dirty="0">
                <a:latin typeface="Arial" charset="0"/>
              </a:rPr>
              <a:t> or </a:t>
            </a:r>
            <a:r>
              <a:rPr lang="en-US" sz="2200" i="1" dirty="0">
                <a:latin typeface="Arial" charset="0"/>
              </a:rPr>
              <a:t>interpreter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No more 1-to-1 correspondence to machine language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Accepted when compilers could produce efficient code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Today: efficient compilers, large programs, high maintenance costs, rapid development requirements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 err="1" smtClean="0">
                <a:latin typeface="Arial" charset="0"/>
              </a:rPr>
              <a:t>Labour</a:t>
            </a:r>
            <a:r>
              <a:rPr lang="en-US" sz="2200" dirty="0" smtClean="0">
                <a:latin typeface="Arial" charset="0"/>
              </a:rPr>
              <a:t> </a:t>
            </a:r>
            <a:r>
              <a:rPr lang="en-US" sz="2200" dirty="0">
                <a:latin typeface="Arial" charset="0"/>
              </a:rPr>
              <a:t>cost higher than hardware cost</a:t>
            </a:r>
            <a:endParaRPr lang="en-US" sz="2200" i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150" y="76200"/>
            <a:ext cx="8521700" cy="852470"/>
          </a:xfrm>
        </p:spPr>
        <p:txBody>
          <a:bodyPr>
            <a:normAutofit/>
          </a:bodyPr>
          <a:lstStyle/>
          <a:p>
            <a:pPr lvl="0"/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Compilation and </a:t>
            </a:r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Interpretation</a:t>
            </a:r>
            <a:endParaRPr lang="en-GB" sz="2200" b="0" dirty="0"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490663" y="2633663"/>
            <a:ext cx="6248400" cy="1243012"/>
          </a:xfrm>
          <a:prstGeom prst="rect">
            <a:avLst/>
          </a:prstGeom>
          <a:noFill/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95400" y="5486400"/>
            <a:ext cx="6019800" cy="1023938"/>
          </a:xfrm>
          <a:prstGeom prst="rect">
            <a:avLst/>
          </a:prstGeom>
          <a:noFill/>
        </p:spPr>
      </p:pic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315913" y="1143000"/>
            <a:ext cx="85994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i="1" dirty="0">
                <a:latin typeface="Arial" charset="0"/>
              </a:rPr>
              <a:t>Compiler</a:t>
            </a:r>
            <a:r>
              <a:rPr lang="en-US" sz="2400" dirty="0">
                <a:latin typeface="Arial" charset="0"/>
              </a:rPr>
              <a:t> translates into target language (machine language), then goes away</a:t>
            </a:r>
          </a:p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The target program is the locus of control at execution time</a:t>
            </a:r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315913" y="4071938"/>
            <a:ext cx="8599487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i="1" dirty="0">
                <a:latin typeface="Arial" charset="0"/>
              </a:rPr>
              <a:t>Interpreter</a:t>
            </a:r>
            <a:r>
              <a:rPr lang="en-US" sz="2400" dirty="0">
                <a:latin typeface="Arial" charset="0"/>
              </a:rPr>
              <a:t> stays around at execution time</a:t>
            </a:r>
          </a:p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Implements a virtual machine whose machine language is the high-level language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2200" b="0" dirty="0" smtClean="0">
                <a:effectLst/>
                <a:latin typeface="Arial" pitchFamily="34" charset="0"/>
                <a:cs typeface="Arial" pitchFamily="34" charset="0"/>
              </a:rPr>
              <a:t>Compilation and Interpretation</a:t>
            </a:r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315913" y="1143000"/>
            <a:ext cx="859948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Interpretation</a:t>
            </a: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357158" y="1643050"/>
            <a:ext cx="8599487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Greater flexibility, better diagnostics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Allow program features (data types or sizes) to depend on the input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Lisp, Prolog: program can write new pieces of itself and execute them on the fly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Java: compilation, then interpretation</a:t>
            </a:r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285720" y="4000504"/>
            <a:ext cx="859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000000"/>
              </a:buClr>
              <a:buFontTx/>
              <a:buChar char="•"/>
            </a:pPr>
            <a:r>
              <a:rPr lang="en-US" sz="2400" dirty="0">
                <a:latin typeface="Arial" charset="0"/>
              </a:rPr>
              <a:t>Compilation</a:t>
            </a:r>
          </a:p>
        </p:txBody>
      </p:sp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285720" y="4500570"/>
            <a:ext cx="859948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Better performance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Many decisions are made only once, at compile time, not at every run time</a:t>
            </a:r>
          </a:p>
          <a:p>
            <a:pPr marL="742950" lvl="1" indent="-285750">
              <a:spcBef>
                <a:spcPct val="20000"/>
              </a:spcBef>
              <a:buClr>
                <a:srgbClr val="000000"/>
              </a:buClr>
              <a:buFont typeface="Arial" charset="0"/>
              <a:buChar char="−"/>
            </a:pPr>
            <a:r>
              <a:rPr lang="en-US" sz="2200" dirty="0">
                <a:latin typeface="Arial" charset="0"/>
              </a:rPr>
              <a:t>Fortran, </a:t>
            </a:r>
            <a:r>
              <a:rPr lang="en-US" sz="2200" dirty="0" smtClean="0">
                <a:latin typeface="Arial" charset="0"/>
              </a:rPr>
              <a:t>C, C++, C#</a:t>
            </a:r>
            <a:endParaRPr lang="en-US" sz="22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105</TotalTime>
  <Words>1148</Words>
  <Application>Microsoft Office PowerPoint</Application>
  <PresentationFormat>On-screen Show (4:3)</PresentationFormat>
  <Paragraphs>199</Paragraphs>
  <Slides>21</Slides>
  <Notes>0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Programming Languages</vt:lpstr>
      <vt:lpstr>Programming</vt:lpstr>
      <vt:lpstr>Why Review Programming Languages?</vt:lpstr>
      <vt:lpstr>Why Review Programming Languages?</vt:lpstr>
      <vt:lpstr>Historic Perspective</vt:lpstr>
      <vt:lpstr>Architecture Evolution</vt:lpstr>
      <vt:lpstr>Spectrum of Languages</vt:lpstr>
      <vt:lpstr> Why Are There So Many Languages?</vt:lpstr>
      <vt:lpstr>Attributes of a Good Language</vt:lpstr>
      <vt:lpstr>Attributes of a Good Language</vt:lpstr>
      <vt:lpstr> What Makes a Language Successful?</vt:lpstr>
      <vt:lpstr>What Makes a Language Successful?</vt:lpstr>
      <vt:lpstr>Standardization</vt:lpstr>
      <vt:lpstr>Standardisation</vt:lpstr>
      <vt:lpstr>Standardisation</vt:lpstr>
      <vt:lpstr>Standardisation</vt:lpstr>
      <vt:lpstr>A Simple Program</vt:lpstr>
      <vt:lpstr>A Simple Program</vt:lpstr>
      <vt:lpstr>Compilation and Interpretation</vt:lpstr>
      <vt:lpstr>Compilation and Interpretation</vt:lpstr>
      <vt:lpstr>Compilation and Interpretation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gary</dc:creator>
  <cp:lastModifiedBy>gary</cp:lastModifiedBy>
  <cp:revision>12</cp:revision>
  <dcterms:created xsi:type="dcterms:W3CDTF">2013-11-21T14:09:08Z</dcterms:created>
  <dcterms:modified xsi:type="dcterms:W3CDTF">2013-11-21T15:54:56Z</dcterms:modified>
</cp:coreProperties>
</file>