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3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  <p:sldId id="261" r:id="rId9"/>
    <p:sldId id="262" r:id="rId10"/>
    <p:sldId id="263" r:id="rId11"/>
    <p:sldId id="267" r:id="rId12"/>
    <p:sldId id="268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CF51DD-518B-3B35-8FFB-F30F7CE03C24}" v="1610" dt="2021-01-09T01:21:45.197"/>
    <p1510:client id="{47ECED6D-1B01-5BBD-2A85-425E6F21A364}" v="497" dt="2021-01-08T22:01:09.687"/>
    <p1510:client id="{71AE57CE-0C60-C611-CB5D-CB58ADC69CCC}" v="643" dt="2021-01-09T10:03:25.101"/>
    <p1510:client id="{7BF27F02-F7E8-4B03-BBB1-AF590A133C97}" v="406" dt="2020-12-31T17:02:20.674"/>
    <p1510:client id="{9612DAAC-DBE0-8EC7-C0D1-B1B287EC2450}" v="2670" dt="2021-01-08T00:27:03.420"/>
    <p1510:client id="{A4A2057C-809F-FC28-CDC2-1C728639F9F3}" v="7" dt="2021-01-12T21:44:20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2355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455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815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961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482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442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999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198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734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982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5227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4221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2732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8745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1965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7446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485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5193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  <p:sldLayoutId id="2147483915" r:id="rId12"/>
    <p:sldLayoutId id="2147483916" r:id="rId13"/>
    <p:sldLayoutId id="2147483917" r:id="rId14"/>
    <p:sldLayoutId id="2147483918" r:id="rId15"/>
    <p:sldLayoutId id="2147483919" r:id="rId16"/>
    <p:sldLayoutId id="214748392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7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48299" y="1380068"/>
            <a:ext cx="6054723" cy="26161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/>
              <a:t>Historical Milestones in the Development of Youth Work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36254" y="3996267"/>
            <a:ext cx="5166768" cy="1388534"/>
          </a:xfrm>
        </p:spPr>
        <p:txBody>
          <a:bodyPr>
            <a:normAutofit/>
          </a:bodyPr>
          <a:lstStyle/>
          <a:p>
            <a:r>
              <a:rPr lang="en-US"/>
              <a:t>Seminar Presentation</a:t>
            </a:r>
          </a:p>
        </p:txBody>
      </p:sp>
      <p:pic>
        <p:nvPicPr>
          <p:cNvPr id="6" name="Picture 6" descr="Milestones in our fight against trafficking - Covenant ...">
            <a:extLst>
              <a:ext uri="{FF2B5EF4-FFF2-40B4-BE49-F238E27FC236}">
                <a16:creationId xmlns:a16="http://schemas.microsoft.com/office/drawing/2014/main" id="{0E0EC0D6-261F-4DD0-B406-53F3BD175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749" r="9425" b="5438"/>
          <a:stretch/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6DEC19-CFF7-460E-85C2-EB3C9B282C4A}"/>
              </a:ext>
            </a:extLst>
          </p:cNvPr>
          <p:cNvSpPr txBox="1"/>
          <p:nvPr/>
        </p:nvSpPr>
        <p:spPr>
          <a:xfrm>
            <a:off x="9397042" y="4580627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 sz="2400" dirty="0"/>
              <a:t>2011166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21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8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4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35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36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7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8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2BB537F-300D-444C-AA38-F3ABE4B5213A}"/>
              </a:ext>
            </a:extLst>
          </p:cNvPr>
          <p:cNvSpPr txBox="1"/>
          <p:nvPr/>
        </p:nvSpPr>
        <p:spPr>
          <a:xfrm>
            <a:off x="241812" y="521666"/>
            <a:ext cx="8174971" cy="32858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6200" b="1" u="sng">
                <a:ln w="3175" cmpd="sng">
                  <a:noFill/>
                </a:ln>
                <a:latin typeface="+mj-lt"/>
                <a:ea typeface="+mj-ea"/>
                <a:cs typeface="+mj-cs"/>
              </a:rPr>
              <a:t>1883- 1893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A44FBB-E572-4475-B844-F7CEAD681496}"/>
              </a:ext>
            </a:extLst>
          </p:cNvPr>
          <p:cNvSpPr txBox="1"/>
          <p:nvPr/>
        </p:nvSpPr>
        <p:spPr>
          <a:xfrm>
            <a:off x="5021821" y="3812955"/>
            <a:ext cx="6465287" cy="14861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spc="-5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B128EFC-E35F-48D0-B8CC-BD1EDBD6A920}"/>
              </a:ext>
            </a:extLst>
          </p:cNvPr>
          <p:cNvSpPr txBox="1"/>
          <p:nvPr/>
        </p:nvSpPr>
        <p:spPr>
          <a:xfrm>
            <a:off x="6261879" y="64033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highlight>
                <a:srgbClr val="000000"/>
              </a:highlight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EAB3130-3B11-46C0-82BA-F8AA7A24D3C2}"/>
              </a:ext>
            </a:extLst>
          </p:cNvPr>
          <p:cNvSpPr txBox="1"/>
          <p:nvPr/>
        </p:nvSpPr>
        <p:spPr>
          <a:xfrm>
            <a:off x="6045320" y="768829"/>
            <a:ext cx="49141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0D6C43-06DE-4648-8AD9-C1F68FE0C86C}"/>
              </a:ext>
            </a:extLst>
          </p:cNvPr>
          <p:cNvSpPr txBox="1"/>
          <p:nvPr/>
        </p:nvSpPr>
        <p:spPr>
          <a:xfrm>
            <a:off x="4364067" y="999765"/>
            <a:ext cx="6078747" cy="44935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3200" dirty="0"/>
              <a:t>Boys Brigade</a:t>
            </a:r>
            <a:endParaRPr lang="en-US" sz="3200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endParaRPr lang="en-US" sz="3200" dirty="0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3200"/>
              <a:t>The Federation of London Working Boys' Clubs</a:t>
            </a:r>
            <a:endParaRPr lang="en-US" sz="3200" dirty="0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endParaRPr lang="en-US" sz="3200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3200" dirty="0"/>
              <a:t>Girls Brigade</a:t>
            </a:r>
            <a:endParaRPr lang="en-US" sz="3200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endParaRPr lang="en-US" sz="3200"/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3200" dirty="0"/>
              <a:t>Jewish Girls Club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9377525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7CD2F605-77BD-4D9C-BC95-97EB75D69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40259AB5-8B5C-4CD4-AE10-7A177BB73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DB110D97-363A-40D5-98E8-D367DFCFB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6" name="Freeform 9">
              <a:extLst>
                <a:ext uri="{FF2B5EF4-FFF2-40B4-BE49-F238E27FC236}">
                  <a16:creationId xmlns:a16="http://schemas.microsoft.com/office/drawing/2014/main" id="{30DC9DB4-96D0-47E9-A6E5-1590DED84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7" name="Freeform 10">
              <a:extLst>
                <a:ext uri="{FF2B5EF4-FFF2-40B4-BE49-F238E27FC236}">
                  <a16:creationId xmlns:a16="http://schemas.microsoft.com/office/drawing/2014/main" id="{8CA317D7-424B-4887-BEDF-18EF7915C5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ACF40F67-B16B-4E7F-A595-0EF370063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EB2264F1-4BB6-4403-A681-A463AA730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D1D2467-6577-4F1B-A36B-08DD24A6DE72}"/>
              </a:ext>
            </a:extLst>
          </p:cNvPr>
          <p:cNvSpPr txBox="1"/>
          <p:nvPr/>
        </p:nvSpPr>
        <p:spPr>
          <a:xfrm>
            <a:off x="2253783" y="1380068"/>
            <a:ext cx="5225385" cy="26161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n w="3175" cmpd="sng">
                  <a:noFill/>
                </a:ln>
                <a:latin typeface="+mj-lt"/>
                <a:ea typeface="+mj-ea"/>
                <a:cs typeface="+mj-cs"/>
              </a:rPr>
              <a:t>Sir William Alexander Smith </a:t>
            </a:r>
          </a:p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n w="3175" cmpd="sng">
                  <a:noFill/>
                </a:ln>
                <a:latin typeface="+mj-lt"/>
                <a:ea typeface="+mj-ea"/>
                <a:cs typeface="+mj-cs"/>
              </a:rPr>
              <a:t> (27th October 1854- 10th May 1914)</a:t>
            </a:r>
          </a:p>
        </p:txBody>
      </p:sp>
      <p:pic>
        <p:nvPicPr>
          <p:cNvPr id="2" name="Picture 2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E8779771-ABCB-4F76-B3A4-E0D4DC8ACE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117" r="-2" b="17620"/>
          <a:stretch/>
        </p:blipFill>
        <p:spPr>
          <a:xfrm>
            <a:off x="8127998" y="10"/>
            <a:ext cx="4064001" cy="3346694"/>
          </a:xfrm>
          <a:prstGeom prst="rect">
            <a:avLst/>
          </a:prstGeom>
        </p:spPr>
      </p:pic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2EE58934-A0FC-4268-8B70-DD2A340DBA3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83"/>
          <a:stretch/>
        </p:blipFill>
        <p:spPr>
          <a:xfrm>
            <a:off x="8125045" y="3353146"/>
            <a:ext cx="4064001" cy="35048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61ADC9-F749-4567-BC74-B2A455B53D06}"/>
              </a:ext>
            </a:extLst>
          </p:cNvPr>
          <p:cNvSpPr txBox="1"/>
          <p:nvPr/>
        </p:nvSpPr>
        <p:spPr>
          <a:xfrm>
            <a:off x="8534400" y="3056627"/>
            <a:ext cx="385025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rgbClr val="FF0000"/>
                </a:solidFill>
              </a:rPr>
              <a:t>Sir William Alexander Smith (Roberts, 2006)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90253A-F704-4275-B246-EF59B1BDBCF8}"/>
              </a:ext>
            </a:extLst>
          </p:cNvPr>
          <p:cNvSpPr txBox="1"/>
          <p:nvPr/>
        </p:nvSpPr>
        <p:spPr>
          <a:xfrm>
            <a:off x="8217200" y="6420030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Boys Brigade(Glasgowbb, 2018)</a:t>
            </a:r>
          </a:p>
        </p:txBody>
      </p:sp>
    </p:spTree>
    <p:extLst>
      <p:ext uri="{BB962C8B-B14F-4D97-AF65-F5344CB8AC3E}">
        <p14:creationId xmlns:p14="http://schemas.microsoft.com/office/powerpoint/2010/main" val="24698441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1563E39-C04E-4317-A1D1-230CDF14DA1D}"/>
              </a:ext>
            </a:extLst>
          </p:cNvPr>
          <p:cNvSpPr txBox="1"/>
          <p:nvPr/>
        </p:nvSpPr>
        <p:spPr>
          <a:xfrm>
            <a:off x="1018190" y="924232"/>
            <a:ext cx="8174971" cy="32858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lnSpcReduction="10000"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300">
                <a:ln w="3175" cmpd="sng">
                  <a:noFill/>
                </a:ln>
                <a:latin typeface="+mj-lt"/>
                <a:ea typeface="+mj-ea"/>
                <a:cs typeface="+mj-cs"/>
              </a:rPr>
              <a:t>Referring to the YMCA, Gibbon (1934) says that boys were not asked to partake in activities, there was little opportunity to interact or work together, William believed a change was needed.</a:t>
            </a:r>
            <a:endParaRPr lang="en-US" sz="430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2882535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1">
            <a:extLst>
              <a:ext uri="{FF2B5EF4-FFF2-40B4-BE49-F238E27FC236}">
                <a16:creationId xmlns:a16="http://schemas.microsoft.com/office/drawing/2014/main" id="{56C5F458-F0B9-4584-B7A3-BA39F9E9F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EF5CE756-E024-433C-98E3-931095C81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0B4D7F81-EC0F-4E8E-8D3F-BCBF50359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9DEF7606-46AD-4ECA-8815-33A3217D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78C7720-6627-4BE3-9174-54CD26E72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D25C4CC-C750-4C0A-ADB5-CFA9FFAE5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D6834B30-F11B-40AA-A8C8-0EF0710DB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2FF3715-5A6E-4B90-80B7-BF29E153D28E}"/>
              </a:ext>
            </a:extLst>
          </p:cNvPr>
          <p:cNvSpPr txBox="1"/>
          <p:nvPr/>
        </p:nvSpPr>
        <p:spPr>
          <a:xfrm>
            <a:off x="8028583" y="645286"/>
            <a:ext cx="3474438" cy="335098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>
                <a:ln w="3175" cmpd="sng">
                  <a:noFill/>
                </a:ln>
                <a:latin typeface="+mj-lt"/>
                <a:ea typeface="+mj-ea"/>
                <a:cs typeface="+mj-cs"/>
              </a:rPr>
              <a:t>"Which hope we have as an anchor of the soul, both Sure and Stedfast" (Hebrews, 6:19).</a:t>
            </a:r>
          </a:p>
        </p:txBody>
      </p:sp>
      <p:sp>
        <p:nvSpPr>
          <p:cNvPr id="11" name="Rounded Rectangle 6">
            <a:extLst>
              <a:ext uri="{FF2B5EF4-FFF2-40B4-BE49-F238E27FC236}">
                <a16:creationId xmlns:a16="http://schemas.microsoft.com/office/drawing/2014/main" id="{0095B9FE-CD3D-4FD5-91D3-D9BDC79BF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4347" y="648931"/>
            <a:ext cx="6869937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200EDF3C-7FB2-4FDC-8229-18ECC10609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103" y="1011765"/>
            <a:ext cx="2966449" cy="4546708"/>
          </a:xfrm>
          <a:prstGeom prst="rect">
            <a:avLst/>
          </a:prstGeom>
        </p:spPr>
      </p:pic>
      <p:pic>
        <p:nvPicPr>
          <p:cNvPr id="3" name="Picture 3" descr="A blue curtain&#10;&#10;Description automatically generated">
            <a:extLst>
              <a:ext uri="{FF2B5EF4-FFF2-40B4-BE49-F238E27FC236}">
                <a16:creationId xmlns:a16="http://schemas.microsoft.com/office/drawing/2014/main" id="{B850BE5D-6495-42DA-84E4-68CBA372A8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1178" y="1333672"/>
            <a:ext cx="3032249" cy="39028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94C9A3-1B45-489E-93DD-F106DFE77A44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A431EF-F014-4121-9F9D-5608F650A432}"/>
              </a:ext>
            </a:extLst>
          </p:cNvPr>
          <p:cNvSpPr txBox="1"/>
          <p:nvPr/>
        </p:nvSpPr>
        <p:spPr>
          <a:xfrm>
            <a:off x="1008103" y="5103803"/>
            <a:ext cx="2966449" cy="45467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200">
                <a:solidFill>
                  <a:srgbClr val="FFFFFF"/>
                </a:solidFill>
              </a:rPr>
              <a:t>Boys Brigade Uniform (Boxell, 2015).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859FFA-B828-4981-A17F-5F71C92AFFF1}"/>
              </a:ext>
            </a:extLst>
          </p:cNvPr>
          <p:cNvSpPr txBox="1"/>
          <p:nvPr/>
        </p:nvSpPr>
        <p:spPr>
          <a:xfrm>
            <a:off x="4171178" y="4846277"/>
            <a:ext cx="3032249" cy="39028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200">
                <a:solidFill>
                  <a:srgbClr val="FFFFFF"/>
                </a:solidFill>
              </a:rPr>
              <a:t>Boys Brigade Badge (Picuk, 2020).</a:t>
            </a:r>
          </a:p>
        </p:txBody>
      </p:sp>
    </p:spTree>
    <p:extLst>
      <p:ext uri="{BB962C8B-B14F-4D97-AF65-F5344CB8AC3E}">
        <p14:creationId xmlns:p14="http://schemas.microsoft.com/office/powerpoint/2010/main" val="1503706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1BA1E80-3F8C-4B38-85BD-E3EE89595097}"/>
              </a:ext>
            </a:extLst>
          </p:cNvPr>
          <p:cNvSpPr txBox="1"/>
          <p:nvPr/>
        </p:nvSpPr>
        <p:spPr>
          <a:xfrm>
            <a:off x="2253785" y="1380068"/>
            <a:ext cx="5428432" cy="26161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"The Federation of London Working Boys' Clubs was founded in 1887, originating from the Ragged School's </a:t>
            </a:r>
            <a:r>
              <a:rPr lang="en-US" sz="3300">
                <a:ln w="3175" cmpd="sng">
                  <a:noFill/>
                </a:ln>
                <a:latin typeface="+mj-lt"/>
                <a:ea typeface="+mj-ea"/>
                <a:cs typeface="+mj-cs"/>
              </a:rPr>
              <a:t>Movement" (Dove, 1996).</a:t>
            </a:r>
          </a:p>
        </p:txBody>
      </p:sp>
      <p:pic>
        <p:nvPicPr>
          <p:cNvPr id="3" name="Picture 3" descr="A person sitting in front of a keyboard&#10;&#10;Description automatically generated">
            <a:extLst>
              <a:ext uri="{FF2B5EF4-FFF2-40B4-BE49-F238E27FC236}">
                <a16:creationId xmlns:a16="http://schemas.microsoft.com/office/drawing/2014/main" id="{36B2B2CF-125C-4676-98AA-487AC4F707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39" r="22752" b="3"/>
          <a:stretch/>
        </p:blipFill>
        <p:spPr>
          <a:xfrm>
            <a:off x="8127998" y="10"/>
            <a:ext cx="406400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1B0E71-29C1-47E0-B506-EC2D081C6277}"/>
              </a:ext>
            </a:extLst>
          </p:cNvPr>
          <p:cNvSpPr txBox="1"/>
          <p:nvPr/>
        </p:nvSpPr>
        <p:spPr>
          <a:xfrm>
            <a:off x="2524664" y="232338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64E55E-4166-45BD-B154-B995DBC0D364}"/>
              </a:ext>
            </a:extLst>
          </p:cNvPr>
          <p:cNvSpPr txBox="1"/>
          <p:nvPr/>
        </p:nvSpPr>
        <p:spPr>
          <a:xfrm>
            <a:off x="8088702" y="6420929"/>
            <a:ext cx="431033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London Federation of Boys Club (</a:t>
            </a:r>
            <a:r>
              <a:rPr lang="en-US" sz="1400" dirty="0" err="1"/>
              <a:t>Londonyouth</a:t>
            </a:r>
            <a:r>
              <a:rPr lang="en-US" sz="1400" dirty="0"/>
              <a:t>, 2020).</a:t>
            </a:r>
          </a:p>
        </p:txBody>
      </p:sp>
    </p:spTree>
    <p:extLst>
      <p:ext uri="{BB962C8B-B14F-4D97-AF65-F5344CB8AC3E}">
        <p14:creationId xmlns:p14="http://schemas.microsoft.com/office/powerpoint/2010/main" val="2504843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33" name="Rectangle 16">
            <a:extLst>
              <a:ext uri="{FF2B5EF4-FFF2-40B4-BE49-F238E27FC236}">
                <a16:creationId xmlns:a16="http://schemas.microsoft.com/office/drawing/2014/main" id="{5EF08599-3FED-4288-A20D-E7BCAC3B8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group of people standing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F744937C-A598-4041-8F2C-46311574E4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056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4" name="Freeform 13">
            <a:extLst>
              <a:ext uri="{FF2B5EF4-FFF2-40B4-BE49-F238E27FC236}">
                <a16:creationId xmlns:a16="http://schemas.microsoft.com/office/drawing/2014/main" id="{C884A6B2-90E9-4BDB-8503-71AC02D39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7340600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40600" h="6883400">
                <a:moveTo>
                  <a:pt x="5427133" y="8466"/>
                </a:moveTo>
                <a:lnTo>
                  <a:pt x="4783666" y="2573866"/>
                </a:lnTo>
                <a:lnTo>
                  <a:pt x="7340600" y="6874933"/>
                </a:lnTo>
                <a:lnTo>
                  <a:pt x="0" y="6883400"/>
                </a:lnTo>
                <a:lnTo>
                  <a:pt x="8466" y="0"/>
                </a:lnTo>
                <a:lnTo>
                  <a:pt x="5427133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91D08E-675F-4269-901F-1D38BDA372DA}"/>
              </a:ext>
            </a:extLst>
          </p:cNvPr>
          <p:cNvSpPr txBox="1"/>
          <p:nvPr/>
        </p:nvSpPr>
        <p:spPr>
          <a:xfrm>
            <a:off x="685800" y="1634067"/>
            <a:ext cx="4080932" cy="33104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"By giving and winning friendship, boys could be made into men" (Dove, 1996, p.22).</a:t>
            </a:r>
          </a:p>
        </p:txBody>
      </p:sp>
      <p:grpSp>
        <p:nvGrpSpPr>
          <p:cNvPr id="35" name="Group 20">
            <a:extLst>
              <a:ext uri="{FF2B5EF4-FFF2-40B4-BE49-F238E27FC236}">
                <a16:creationId xmlns:a16="http://schemas.microsoft.com/office/drawing/2014/main" id="{E9046BC8-D404-4E7D-9202-A07F3FDD3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64100" y="-4763"/>
            <a:ext cx="5014912" cy="6862763"/>
            <a:chOff x="2928938" y="-4763"/>
            <a:chExt cx="5014912" cy="6862763"/>
          </a:xfrm>
        </p:grpSpPr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4C202215-4C35-450D-9F60-671C8F8DE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7" name="Freeform 7">
              <a:extLst>
                <a:ext uri="{FF2B5EF4-FFF2-40B4-BE49-F238E27FC236}">
                  <a16:creationId xmlns:a16="http://schemas.microsoft.com/office/drawing/2014/main" id="{F1A5BA8A-AEB4-4BCB-B86C-3F6A8E229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28AC2443-05F0-41CD-8D4A-63DE144F8B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33E32F17-ED99-4969-B4D6-10A987D73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5599A813-8424-4E53-95CA-85BF5470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1" name="Freeform 12">
              <a:extLst>
                <a:ext uri="{FF2B5EF4-FFF2-40B4-BE49-F238E27FC236}">
                  <a16:creationId xmlns:a16="http://schemas.microsoft.com/office/drawing/2014/main" id="{52431A4F-4662-480B-8AD3-394EACD7E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ADA59D1-6B8C-4C3D-9050-CF822A115C87}"/>
              </a:ext>
            </a:extLst>
          </p:cNvPr>
          <p:cNvSpPr txBox="1"/>
          <p:nvPr/>
        </p:nvSpPr>
        <p:spPr>
          <a:xfrm>
            <a:off x="20" y="6172201"/>
            <a:ext cx="12191980" cy="685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LondonYouth (2020).</a:t>
            </a:r>
          </a:p>
        </p:txBody>
      </p:sp>
    </p:spTree>
    <p:extLst>
      <p:ext uri="{BB962C8B-B14F-4D97-AF65-F5344CB8AC3E}">
        <p14:creationId xmlns:p14="http://schemas.microsoft.com/office/powerpoint/2010/main" val="4142502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30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CE7A7FB-2782-45C8-9304-F82D18DA333D}"/>
              </a:ext>
            </a:extLst>
          </p:cNvPr>
          <p:cNvSpPr txBox="1"/>
          <p:nvPr/>
        </p:nvSpPr>
        <p:spPr>
          <a:xfrm>
            <a:off x="4089399" y="4078424"/>
            <a:ext cx="7413623" cy="11554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>
                <a:ln w="3175" cmpd="sng">
                  <a:noFill/>
                </a:ln>
                <a:latin typeface="+mj-lt"/>
                <a:ea typeface="+mj-ea"/>
                <a:cs typeface="+mj-cs"/>
              </a:rPr>
              <a:t>Margaret Lyttle founded the first Girls Brigade on the 8th October 1893, in Sandymount Presbyterian Church, Dublin.</a:t>
            </a:r>
          </a:p>
        </p:txBody>
      </p:sp>
      <p:sp>
        <p:nvSpPr>
          <p:cNvPr id="39" name="Rounded Rectangle 6">
            <a:extLst>
              <a:ext uri="{FF2B5EF4-FFF2-40B4-BE49-F238E27FC236}">
                <a16:creationId xmlns:a16="http://schemas.microsoft.com/office/drawing/2014/main" id="{EF3E1F0C-BCD9-491F-A435-D4A48FB43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609600"/>
            <a:ext cx="7833360" cy="3139440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89464A05-617E-4708-8CC9-9844D68466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7309" y="1345126"/>
            <a:ext cx="7175863" cy="166838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AA49C4-0113-4386-A11A-0A8BF7CD0E5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Girls Brigade (Gbni, 2019).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6426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190655-067A-44F9-A595-21A6FF17EAD8}"/>
              </a:ext>
            </a:extLst>
          </p:cNvPr>
          <p:cNvSpPr txBox="1"/>
          <p:nvPr/>
        </p:nvSpPr>
        <p:spPr>
          <a:xfrm>
            <a:off x="2165230" y="1173193"/>
            <a:ext cx="9356784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Gbworldwide (2017) explains that while Girls and Women did not have a freedom of speech and were not allowed to vote, they were encouraged to play a </a:t>
            </a:r>
            <a:r>
              <a:rPr lang="en-US" sz="3200"/>
              <a:t>vital role in the home as well as in the church.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6572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1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4A8A7BD-B4E9-44AC-85AD-83A504F46AA9}"/>
              </a:ext>
            </a:extLst>
          </p:cNvPr>
          <p:cNvSpPr txBox="1"/>
          <p:nvPr/>
        </p:nvSpPr>
        <p:spPr>
          <a:xfrm>
            <a:off x="2253785" y="1380068"/>
            <a:ext cx="5428432" cy="26161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n w="3175" cmpd="sng">
                  <a:noFill/>
                </a:ln>
                <a:latin typeface="+mj-lt"/>
                <a:ea typeface="+mj-ea"/>
                <a:cs typeface="+mj-cs"/>
              </a:rPr>
              <a:t>"The extension of </a:t>
            </a:r>
            <a:r>
              <a:rPr lang="en-US" sz="42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Christ's Kingdom amongst Girls" (Girls Brigade, 2018).</a:t>
            </a:r>
          </a:p>
        </p:txBody>
      </p:sp>
      <p:pic>
        <p:nvPicPr>
          <p:cNvPr id="2" name="Picture 2" descr="A person wearing a dress&#10;&#10;Description automatically generated">
            <a:extLst>
              <a:ext uri="{FF2B5EF4-FFF2-40B4-BE49-F238E27FC236}">
                <a16:creationId xmlns:a16="http://schemas.microsoft.com/office/drawing/2014/main" id="{815EFAD9-7ED1-469F-9137-72DD0BCA15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44" r="6408"/>
          <a:stretch/>
        </p:blipFill>
        <p:spPr>
          <a:xfrm>
            <a:off x="8127998" y="10"/>
            <a:ext cx="406400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A405F3-95FF-4D76-AF02-3DD9DDC054AA}"/>
              </a:ext>
            </a:extLst>
          </p:cNvPr>
          <p:cNvSpPr txBox="1"/>
          <p:nvPr/>
        </p:nvSpPr>
        <p:spPr>
          <a:xfrm>
            <a:off x="8131834" y="6550325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Girls Brigade Uniform (Mackin).</a:t>
            </a:r>
          </a:p>
        </p:txBody>
      </p:sp>
    </p:spTree>
    <p:extLst>
      <p:ext uri="{BB962C8B-B14F-4D97-AF65-F5344CB8AC3E}">
        <p14:creationId xmlns:p14="http://schemas.microsoft.com/office/powerpoint/2010/main" val="1806565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erson posing for a photo&#10;&#10;Description automatically generated">
            <a:extLst>
              <a:ext uri="{FF2B5EF4-FFF2-40B4-BE49-F238E27FC236}">
                <a16:creationId xmlns:a16="http://schemas.microsoft.com/office/drawing/2014/main" id="{0A010F92-D7FC-4089-BA5D-15CFAF59C3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3241" y="818251"/>
            <a:ext cx="2267667" cy="31080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39E452-BAFC-4FAB-A5D7-D96CC0BEA380}"/>
              </a:ext>
            </a:extLst>
          </p:cNvPr>
          <p:cNvSpPr txBox="1"/>
          <p:nvPr/>
        </p:nvSpPr>
        <p:spPr>
          <a:xfrm>
            <a:off x="4623758" y="1000664"/>
            <a:ext cx="379274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Lily Montagu (1873- 1963)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33B3DF-2DD8-4F17-9F5E-251A08D9CF88}"/>
              </a:ext>
            </a:extLst>
          </p:cNvPr>
          <p:cNvSpPr txBox="1"/>
          <p:nvPr/>
        </p:nvSpPr>
        <p:spPr>
          <a:xfrm>
            <a:off x="1991803" y="3918369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Lily Montagu, Spence (1999).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7E6914-ACCA-431D-9055-FB15A8E4346E}"/>
              </a:ext>
            </a:extLst>
          </p:cNvPr>
          <p:cNvSpPr txBox="1"/>
          <p:nvPr/>
        </p:nvSpPr>
        <p:spPr>
          <a:xfrm>
            <a:off x="4981395" y="1847131"/>
            <a:ext cx="5072332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/>
              <a:t>According to Spence (1999), Lily played a vital role in the success of Jewish Youth Work.</a:t>
            </a:r>
          </a:p>
        </p:txBody>
      </p:sp>
    </p:spTree>
    <p:extLst>
      <p:ext uri="{BB962C8B-B14F-4D97-AF65-F5344CB8AC3E}">
        <p14:creationId xmlns:p14="http://schemas.microsoft.com/office/powerpoint/2010/main" val="2662526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805F0FA-0AEB-4956-B455-738427B32BF1}"/>
              </a:ext>
            </a:extLst>
          </p:cNvPr>
          <p:cNvSpPr txBox="1"/>
          <p:nvPr/>
        </p:nvSpPr>
        <p:spPr>
          <a:xfrm>
            <a:off x="1018190" y="924232"/>
            <a:ext cx="8174971" cy="32858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700">
                <a:ln w="3175" cmpd="sng">
                  <a:noFill/>
                </a:ln>
                <a:latin typeface="+mj-lt"/>
                <a:ea typeface="+mj-ea"/>
                <a:cs typeface="+mj-cs"/>
              </a:rPr>
              <a:t>"Lily and her cousin were invited to organise 'happy Sunday, afternoons'" (Spence,1999, p.1).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B69BB7-2809-4731-8569-622A39C7FCC2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22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45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Freeform: Shape 47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8F63F2-F6D3-4638-AAAC-1F71E71E6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US" sz="3200">
                <a:solidFill>
                  <a:srgbClr val="FFFFFF"/>
                </a:solidFill>
              </a:rPr>
              <a:t>Reference List</a:t>
            </a:r>
          </a:p>
        </p:txBody>
      </p:sp>
      <p:grpSp>
        <p:nvGrpSpPr>
          <p:cNvPr id="64" name="Group 49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65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6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3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7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D693E-F998-48D0-989A-B424B5C5C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300"/>
              <a:t>Image 1: Roberts, J (2006), 'William Alexander Smith- the founder of the Boys Brigade as a youth worker', The encyclopedia of pedagogy and informal education.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Image2: Glasgowbb (2018), facebook/16thglasgowbb/posts/happy-founders-day-135-years-ago-today-on-the-4th-october-1883-sir-william-alexander-/1699943653462038/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 3: Boxell, R (2015),  boxbrightdesigns.wordpress.com/2015/12/02/the-boys-brigade-uniform-in-1883/.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 4: Picuk (2020), picclick.co.uk/rare-very-old-boys-brigade-sure-and-stedfast-353190804915.html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Dove, I (1996), 'Sisterhood or Surveillance? The development of working girls' clubs in London 1880- 1936'.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 5 &amp; 6: Londonyouth.org/about-us/our-people.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 7: Girls Brigade (2018), gbni.co.uk/about/our-history.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 8: Mackin, J (n.d), pinterest.co.uk/pin/217228382002709253/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I.pinimg.com/originals/8e/56/2f/8e562fcb29f8cbffb7135a84bf3e43.jpg.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Girls Brigade (2017), gbworldwide.org/about/story-so-far.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Image9: Spence, J (1999), 'Lily Montagu, girl's work and youth work', infed.org/mobi/lily-montagu-girls-work-and-youth-work/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Spence, J  (2004), 'Working for Jewish girls: Lily Montagu, girls' clubs and industrial reform 1890- 1914.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33596140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Parallax</vt:lpstr>
      <vt:lpstr>Historical Milestones in the Development of Youth 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914</cp:revision>
  <dcterms:created xsi:type="dcterms:W3CDTF">2020-12-31T13:08:54Z</dcterms:created>
  <dcterms:modified xsi:type="dcterms:W3CDTF">2021-01-12T23:57:12Z</dcterms:modified>
</cp:coreProperties>
</file>