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53" r:id="rId1"/>
  </p:sldMasterIdLst>
  <p:notesMasterIdLst>
    <p:notesMasterId r:id="rId17"/>
  </p:notesMasterIdLst>
  <p:sldIdLst>
    <p:sldId id="256" r:id="rId2"/>
    <p:sldId id="257" r:id="rId3"/>
    <p:sldId id="260" r:id="rId4"/>
    <p:sldId id="258" r:id="rId5"/>
    <p:sldId id="271" r:id="rId6"/>
    <p:sldId id="259" r:id="rId7"/>
    <p:sldId id="264" r:id="rId8"/>
    <p:sldId id="261" r:id="rId9"/>
    <p:sldId id="262" r:id="rId10"/>
    <p:sldId id="263" r:id="rId11"/>
    <p:sldId id="265" r:id="rId12"/>
    <p:sldId id="266" r:id="rId13"/>
    <p:sldId id="270" r:id="rId14"/>
    <p:sldId id="272"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0" orient="horz" pos="2159" userDrawn="1">
          <p15:clr>
            <a:srgbClr val="A4A3A4"/>
          </p15:clr>
        </p15:guide>
        <p15:guide id="1" pos="383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Objects="1">
      <p:cViewPr>
        <p:scale>
          <a:sx n="76" d="100"/>
          <a:sy n="76" d="100"/>
        </p:scale>
        <p:origin x="-480" y="114"/>
      </p:cViewPr>
      <p:guideLst>
        <p:guide orient="horz" pos="2159"/>
        <p:guide pos="3839"/>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3886200" y="0"/>
            <a:ext cx="2971800" cy="457200"/>
          </a:xfrm>
          <a:prstGeom prst="rect">
            <a:avLst/>
          </a:prstGeom>
        </p:spPr>
        <p:txBody>
          <a:bodyPr vert="horz" lIns="91440" tIns="45720" rIns="91440" bIns="45720" rtlCol="1"/>
          <a:lstStyle>
            <a:lvl1pPr algn="r">
              <a:defRPr sz="1200"/>
            </a:lvl1pPr>
          </a:lstStyle>
          <a:p>
            <a:endParaRPr lang="ur-PK"/>
          </a:p>
        </p:txBody>
      </p:sp>
      <p:sp>
        <p:nvSpPr>
          <p:cNvPr id="3" name="Date Placeholder 2"/>
          <p:cNvSpPr>
            <a:spLocks noGrp="1"/>
          </p:cNvSpPr>
          <p:nvPr>
            <p:ph type="dt" idx="1"/>
          </p:nvPr>
        </p:nvSpPr>
        <p:spPr>
          <a:xfrm>
            <a:off x="1588" y="0"/>
            <a:ext cx="2971800" cy="457200"/>
          </a:xfrm>
          <a:prstGeom prst="rect">
            <a:avLst/>
          </a:prstGeom>
        </p:spPr>
        <p:txBody>
          <a:bodyPr vert="horz" lIns="91440" tIns="45720" rIns="91440" bIns="45720" rtlCol="1"/>
          <a:lstStyle>
            <a:lvl1pPr algn="l">
              <a:defRPr sz="1200"/>
            </a:lvl1pPr>
          </a:lstStyle>
          <a:p>
            <a:fld id="{5914AB21-5613-4F33-AD31-6DADC87CB333}" type="datetimeFigureOut">
              <a:rPr lang="ur-PK" smtClean="0"/>
              <a:t>03/04/1443</a:t>
            </a:fld>
            <a:endParaRPr lang="ur-PK"/>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1" anchor="ctr"/>
          <a:lstStyle/>
          <a:p>
            <a:endParaRPr lang="ur-PK"/>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1"/>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ur-PK"/>
          </a:p>
        </p:txBody>
      </p:sp>
      <p:sp>
        <p:nvSpPr>
          <p:cNvPr id="6" name="Footer Placeholder 5"/>
          <p:cNvSpPr>
            <a:spLocks noGrp="1"/>
          </p:cNvSpPr>
          <p:nvPr>
            <p:ph type="ftr" sz="quarter" idx="4"/>
          </p:nvPr>
        </p:nvSpPr>
        <p:spPr>
          <a:xfrm>
            <a:off x="3886200" y="8685213"/>
            <a:ext cx="2971800" cy="457200"/>
          </a:xfrm>
          <a:prstGeom prst="rect">
            <a:avLst/>
          </a:prstGeom>
        </p:spPr>
        <p:txBody>
          <a:bodyPr vert="horz" lIns="91440" tIns="45720" rIns="91440" bIns="45720" rtlCol="1" anchor="b"/>
          <a:lstStyle>
            <a:lvl1pPr algn="r">
              <a:defRPr sz="1200"/>
            </a:lvl1pPr>
          </a:lstStyle>
          <a:p>
            <a:endParaRPr lang="ur-PK"/>
          </a:p>
        </p:txBody>
      </p:sp>
      <p:sp>
        <p:nvSpPr>
          <p:cNvPr id="7" name="Slide Number Placeholder 6"/>
          <p:cNvSpPr>
            <a:spLocks noGrp="1"/>
          </p:cNvSpPr>
          <p:nvPr>
            <p:ph type="sldNum" sz="quarter" idx="5"/>
          </p:nvPr>
        </p:nvSpPr>
        <p:spPr>
          <a:xfrm>
            <a:off x="1588" y="8685213"/>
            <a:ext cx="2971800" cy="457200"/>
          </a:xfrm>
          <a:prstGeom prst="rect">
            <a:avLst/>
          </a:prstGeom>
        </p:spPr>
        <p:txBody>
          <a:bodyPr vert="horz" lIns="91440" tIns="45720" rIns="91440" bIns="45720" rtlCol="1" anchor="b"/>
          <a:lstStyle>
            <a:lvl1pPr algn="l">
              <a:defRPr sz="1200"/>
            </a:lvl1pPr>
          </a:lstStyle>
          <a:p>
            <a:fld id="{874E92B4-38E6-4274-A331-BB0444B67E92}" type="slidenum">
              <a:rPr lang="ur-PK" smtClean="0"/>
              <a:t>‹#›</a:t>
            </a:fld>
            <a:endParaRPr lang="ur-PK"/>
          </a:p>
        </p:txBody>
      </p:sp>
    </p:spTree>
    <p:extLst>
      <p:ext uri="{BB962C8B-B14F-4D97-AF65-F5344CB8AC3E}">
        <p14:creationId xmlns:p14="http://schemas.microsoft.com/office/powerpoint/2010/main" val="1221895698"/>
      </p:ext>
    </p:extLst>
  </p:cSld>
  <p:clrMap bg1="lt1" tx1="dk1" bg2="lt2" tx2="dk2" accent1="accent1" accent2="accent2" accent3="accent3" accent4="accent4" accent5="accent5" accent6="accent6" hlink="hlink" folHlink="folHlink"/>
  <p:notesStyle>
    <a:lvl1pPr marL="0" algn="r" defTabSz="914400" rtl="1" eaLnBrk="1" latinLnBrk="0" hangingPunct="1">
      <a:defRPr sz="1200" kern="1200">
        <a:solidFill>
          <a:schemeClr val="tx1"/>
        </a:solidFill>
        <a:latin typeface="+mn-lt"/>
        <a:ea typeface="+mn-ea"/>
        <a:cs typeface="+mn-cs"/>
      </a:defRPr>
    </a:lvl1pPr>
    <a:lvl2pPr marL="457200" algn="r" defTabSz="914400" rtl="1" eaLnBrk="1" latinLnBrk="0" hangingPunct="1">
      <a:defRPr sz="1200" kern="1200">
        <a:solidFill>
          <a:schemeClr val="tx1"/>
        </a:solidFill>
        <a:latin typeface="+mn-lt"/>
        <a:ea typeface="+mn-ea"/>
        <a:cs typeface="+mn-cs"/>
      </a:defRPr>
    </a:lvl2pPr>
    <a:lvl3pPr marL="914400" algn="r" defTabSz="914400" rtl="1" eaLnBrk="1" latinLnBrk="0" hangingPunct="1">
      <a:defRPr sz="1200" kern="1200">
        <a:solidFill>
          <a:schemeClr val="tx1"/>
        </a:solidFill>
        <a:latin typeface="+mn-lt"/>
        <a:ea typeface="+mn-ea"/>
        <a:cs typeface="+mn-cs"/>
      </a:defRPr>
    </a:lvl3pPr>
    <a:lvl4pPr marL="1371600" algn="r" defTabSz="914400" rtl="1" eaLnBrk="1" latinLnBrk="0" hangingPunct="1">
      <a:defRPr sz="1200" kern="1200">
        <a:solidFill>
          <a:schemeClr val="tx1"/>
        </a:solidFill>
        <a:latin typeface="+mn-lt"/>
        <a:ea typeface="+mn-ea"/>
        <a:cs typeface="+mn-cs"/>
      </a:defRPr>
    </a:lvl4pPr>
    <a:lvl5pPr marL="1828800" algn="r" defTabSz="914400" rtl="1" eaLnBrk="1" latinLnBrk="0" hangingPunct="1">
      <a:defRPr sz="1200" kern="1200">
        <a:solidFill>
          <a:schemeClr val="tx1"/>
        </a:solidFill>
        <a:latin typeface="+mn-lt"/>
        <a:ea typeface="+mn-ea"/>
        <a:cs typeface="+mn-cs"/>
      </a:defRPr>
    </a:lvl5pPr>
    <a:lvl6pPr marL="2286000" algn="r" defTabSz="914400" rtl="1" eaLnBrk="1" latinLnBrk="0" hangingPunct="1">
      <a:defRPr sz="1200" kern="1200">
        <a:solidFill>
          <a:schemeClr val="tx1"/>
        </a:solidFill>
        <a:latin typeface="+mn-lt"/>
        <a:ea typeface="+mn-ea"/>
        <a:cs typeface="+mn-cs"/>
      </a:defRPr>
    </a:lvl6pPr>
    <a:lvl7pPr marL="2743200" algn="r" defTabSz="914400" rtl="1" eaLnBrk="1" latinLnBrk="0" hangingPunct="1">
      <a:defRPr sz="1200" kern="1200">
        <a:solidFill>
          <a:schemeClr val="tx1"/>
        </a:solidFill>
        <a:latin typeface="+mn-lt"/>
        <a:ea typeface="+mn-ea"/>
        <a:cs typeface="+mn-cs"/>
      </a:defRPr>
    </a:lvl7pPr>
    <a:lvl8pPr marL="3200400" algn="r" defTabSz="914400" rtl="1" eaLnBrk="1" latinLnBrk="0" hangingPunct="1">
      <a:defRPr sz="1200" kern="1200">
        <a:solidFill>
          <a:schemeClr val="tx1"/>
        </a:solidFill>
        <a:latin typeface="+mn-lt"/>
        <a:ea typeface="+mn-ea"/>
        <a:cs typeface="+mn-cs"/>
      </a:defRPr>
    </a:lvl8pPr>
    <a:lvl9pPr marL="3657600" algn="r" defTabSz="914400" rtl="1"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ur-PK" dirty="0"/>
          </a:p>
        </p:txBody>
      </p:sp>
      <p:sp>
        <p:nvSpPr>
          <p:cNvPr id="4" name="Slide Number Placeholder 3"/>
          <p:cNvSpPr>
            <a:spLocks noGrp="1"/>
          </p:cNvSpPr>
          <p:nvPr>
            <p:ph type="sldNum" sz="quarter" idx="10"/>
          </p:nvPr>
        </p:nvSpPr>
        <p:spPr/>
        <p:txBody>
          <a:bodyPr/>
          <a:lstStyle/>
          <a:p>
            <a:fld id="{874E92B4-38E6-4274-A331-BB0444B67E92}" type="slidenum">
              <a:rPr lang="ur-PK" smtClean="0"/>
              <a:t>14</a:t>
            </a:fld>
            <a:endParaRPr lang="ur-PK"/>
          </a:p>
        </p:txBody>
      </p:sp>
    </p:spTree>
    <p:extLst>
      <p:ext uri="{BB962C8B-B14F-4D97-AF65-F5344CB8AC3E}">
        <p14:creationId xmlns:p14="http://schemas.microsoft.com/office/powerpoint/2010/main" val="35710340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dirty="0"/>
              <a:t>Click to edit Master title style</a:t>
            </a:r>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dirty="0"/>
              <a:t>11/8/2021</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295399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0025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dirty="0"/>
              <a:t>Click to edit Master title style</a:t>
            </a:r>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88182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dirty="0"/>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8A87A34-81AB-432B-8DAE-1953F412C126}" type="datetimeFigureOut">
              <a:rPr lang="en-US" dirty="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26814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dirty="0"/>
              <a:t>Click to edit Master title style</a:t>
            </a:r>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8A87A34-81AB-432B-8DAE-1953F412C126}" type="datetimeFigureOut">
              <a:rPr lang="en-US" dirty="0"/>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991420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82174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67670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043714" y="798974"/>
            <a:ext cx="6012470" cy="4658826"/>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2790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11/8/2021</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18142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29831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52725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11/8/2021</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8419630"/>
      </p:ext>
    </p:extLst>
  </p:cSld>
  <p:clrMap bg1="lt1" tx1="dk1" bg2="lt2" tx2="dk2" accent1="accent1" accent2="accent2" accent3="accent3" accent4="accent4" accent5="accent5" accent6="accent6" hlink="hlink" folHlink="folHlink"/>
  <p:sldLayoutIdLst>
    <p:sldLayoutId id="2147483854" r:id="rId1"/>
    <p:sldLayoutId id="2147483855" r:id="rId2"/>
    <p:sldLayoutId id="2147483856" r:id="rId3"/>
    <p:sldLayoutId id="2147483857" r:id="rId4"/>
    <p:sldLayoutId id="2147483858" r:id="rId5"/>
    <p:sldLayoutId id="2147483859" r:id="rId6"/>
    <p:sldLayoutId id="2147483860" r:id="rId7"/>
    <p:sldLayoutId id="2147483861" r:id="rId8"/>
    <p:sldLayoutId id="2147483862" r:id="rId9"/>
    <p:sldLayoutId id="2147483863" r:id="rId10"/>
    <p:sldLayoutId id="2147483864"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E58811-CD04-0543-B011-F11D459277D1}"/>
              </a:ext>
            </a:extLst>
          </p:cNvPr>
          <p:cNvSpPr>
            <a:spLocks noGrp="1"/>
          </p:cNvSpPr>
          <p:nvPr>
            <p:ph type="ctrTitle"/>
          </p:nvPr>
        </p:nvSpPr>
        <p:spPr>
          <a:xfrm>
            <a:off x="1069975" y="1298575"/>
            <a:ext cx="7315835" cy="3255645"/>
          </a:xfrm>
        </p:spPr>
        <p:txBody>
          <a:bodyPr>
            <a:normAutofit fontScale="90000"/>
          </a:bodyPr>
          <a:lstStyle/>
          <a:p>
            <a:r>
              <a:rPr lang="en-GB" dirty="0"/>
              <a:t>Problem solving and Decision making</a:t>
            </a:r>
            <a:endParaRPr lang="x-none" dirty="0"/>
          </a:p>
        </p:txBody>
      </p:sp>
      <p:sp>
        <p:nvSpPr>
          <p:cNvPr id="3" name="Subtitle 2">
            <a:extLst>
              <a:ext uri="{FF2B5EF4-FFF2-40B4-BE49-F238E27FC236}">
                <a16:creationId xmlns:a16="http://schemas.microsoft.com/office/drawing/2014/main" xmlns="" id="{53212BF3-5BB8-E24C-9A9D-057CAF7F0CF2}"/>
              </a:ext>
            </a:extLst>
          </p:cNvPr>
          <p:cNvSpPr>
            <a:spLocks noGrp="1"/>
          </p:cNvSpPr>
          <p:nvPr>
            <p:ph type="subTitle" idx="1"/>
          </p:nvPr>
        </p:nvSpPr>
        <p:spPr>
          <a:xfrm>
            <a:off x="2091209" y="4581804"/>
            <a:ext cx="8637072" cy="977621"/>
          </a:xfrm>
        </p:spPr>
        <p:txBody>
          <a:bodyPr/>
          <a:lstStyle/>
          <a:p>
            <a:r>
              <a:rPr lang="en-GB" b="1" dirty="0"/>
              <a:t>Work related stress in uk</a:t>
            </a:r>
            <a:endParaRPr lang="x-none" b="1" dirty="0"/>
          </a:p>
        </p:txBody>
      </p:sp>
      <p:sp>
        <p:nvSpPr>
          <p:cNvPr id="4" name="Rectangle 3"/>
          <p:cNvSpPr/>
          <p:nvPr/>
        </p:nvSpPr>
        <p:spPr>
          <a:xfrm>
            <a:off x="6400800" y="3581400"/>
            <a:ext cx="5394281" cy="2438400"/>
          </a:xfrm>
          <a:prstGeom prst="rect">
            <a:avLst/>
          </a:prstGeom>
        </p:spPr>
        <p:style>
          <a:lnRef idx="2">
            <a:schemeClr val="accent5"/>
          </a:lnRef>
          <a:fillRef idx="1">
            <a:schemeClr val="lt1"/>
          </a:fillRef>
          <a:effectRef idx="0">
            <a:schemeClr val="accent5"/>
          </a:effectRef>
          <a:fontRef idx="minor">
            <a:schemeClr val="dk1"/>
          </a:fontRef>
        </p:style>
        <p:txBody>
          <a:bodyPr rtlCol="1" anchor="ctr"/>
          <a:lstStyle/>
          <a:p>
            <a:pPr algn="ctr"/>
            <a:r>
              <a:rPr lang="en-US" sz="3200" dirty="0" err="1" smtClean="0"/>
              <a:t>Rimsha</a:t>
            </a:r>
            <a:r>
              <a:rPr lang="en-US" sz="3200" dirty="0" smtClean="0"/>
              <a:t> Maryam </a:t>
            </a:r>
            <a:r>
              <a:rPr lang="en-US" sz="3200" dirty="0" err="1" smtClean="0"/>
              <a:t>Ijaz</a:t>
            </a:r>
            <a:r>
              <a:rPr lang="en-US" sz="3200" dirty="0" smtClean="0"/>
              <a:t> </a:t>
            </a:r>
          </a:p>
          <a:p>
            <a:pPr algn="ctr"/>
            <a:r>
              <a:rPr lang="en-US" sz="3200" dirty="0" smtClean="0"/>
              <a:t>2025747</a:t>
            </a:r>
          </a:p>
          <a:p>
            <a:pPr algn="ctr"/>
            <a:r>
              <a:rPr lang="en-US" sz="3200" dirty="0" smtClean="0"/>
              <a:t>BMSW 4004</a:t>
            </a:r>
            <a:endParaRPr lang="ur-PK" sz="3200" dirty="0"/>
          </a:p>
        </p:txBody>
      </p:sp>
    </p:spTree>
    <p:extLst>
      <p:ext uri="{BB962C8B-B14F-4D97-AF65-F5344CB8AC3E}">
        <p14:creationId xmlns:p14="http://schemas.microsoft.com/office/powerpoint/2010/main" val="3375066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C4F88BA-512E-FD46-AE78-7E3F6CFAA559}"/>
              </a:ext>
            </a:extLst>
          </p:cNvPr>
          <p:cNvSpPr>
            <a:spLocks noGrp="1"/>
          </p:cNvSpPr>
          <p:nvPr>
            <p:ph type="title"/>
          </p:nvPr>
        </p:nvSpPr>
        <p:spPr/>
        <p:txBody>
          <a:bodyPr/>
          <a:lstStyle/>
          <a:p>
            <a:r>
              <a:rPr lang="en-GB" dirty="0"/>
              <a:t>Introduction</a:t>
            </a:r>
            <a:endParaRPr lang="x-none" dirty="0"/>
          </a:p>
        </p:txBody>
      </p:sp>
      <p:sp>
        <p:nvSpPr>
          <p:cNvPr id="3" name="Content Placeholder 2">
            <a:extLst>
              <a:ext uri="{FF2B5EF4-FFF2-40B4-BE49-F238E27FC236}">
                <a16:creationId xmlns:a16="http://schemas.microsoft.com/office/drawing/2014/main" xmlns="" id="{74CAA2AB-2EBF-D441-BD71-3F646E962F48}"/>
              </a:ext>
            </a:extLst>
          </p:cNvPr>
          <p:cNvSpPr>
            <a:spLocks noGrp="1"/>
          </p:cNvSpPr>
          <p:nvPr>
            <p:ph idx="1"/>
          </p:nvPr>
        </p:nvSpPr>
        <p:spPr>
          <a:xfrm>
            <a:off x="1137146" y="1440654"/>
            <a:ext cx="9917707" cy="3563594"/>
          </a:xfrm>
        </p:spPr>
        <p:txBody>
          <a:bodyPr>
            <a:normAutofit lnSpcReduction="10000"/>
          </a:bodyPr>
          <a:lstStyle/>
          <a:p>
            <a:r>
              <a:rPr lang="en-GB" sz="2800" b="1" u="sng" dirty="0">
                <a:effectLst>
                  <a:outerShdw blurRad="38100" dist="38100" dir="2700000" algn="tl">
                    <a:srgbClr val="000000">
                      <a:alpha val="43137"/>
                    </a:srgbClr>
                  </a:outerShdw>
                </a:effectLst>
              </a:rPr>
              <a:t>Workplace</a:t>
            </a:r>
            <a:r>
              <a:rPr lang="en-GB" sz="2800" b="1" u="sng" dirty="0">
                <a:solidFill>
                  <a:schemeClr val="tx1"/>
                </a:solidFill>
                <a:effectLst>
                  <a:outerShdw blurRad="38100" dist="38100" dir="2700000" algn="tl">
                    <a:srgbClr val="000000">
                      <a:alpha val="43137"/>
                    </a:srgbClr>
                  </a:outerShdw>
                </a:effectLst>
              </a:rPr>
              <a:t> </a:t>
            </a:r>
            <a:r>
              <a:rPr lang="en-GB" sz="2800" b="1" u="sng" dirty="0">
                <a:effectLst>
                  <a:outerShdw blurRad="38100" dist="38100" dir="2700000" algn="tl">
                    <a:srgbClr val="000000">
                      <a:alpha val="43137"/>
                    </a:srgbClr>
                  </a:outerShdw>
                </a:effectLst>
              </a:rPr>
              <a:t>stress</a:t>
            </a:r>
            <a:r>
              <a:rPr lang="en-GB" sz="2800" b="1" u="sng" dirty="0">
                <a:solidFill>
                  <a:schemeClr val="tx1"/>
                </a:solidFill>
                <a:effectLst>
                  <a:outerShdw blurRad="38100" dist="38100" dir="2700000" algn="tl">
                    <a:srgbClr val="000000">
                      <a:alpha val="43137"/>
                    </a:srgbClr>
                  </a:outerShdw>
                </a:effectLst>
              </a:rPr>
              <a:t> </a:t>
            </a:r>
            <a:r>
              <a:rPr lang="en-GB" sz="2800" dirty="0">
                <a:solidFill>
                  <a:schemeClr val="tx1"/>
                </a:solidFill>
              </a:rPr>
              <a:t>means workers having unhappy and negative thoughts about their work place</a:t>
            </a:r>
            <a:r>
              <a:rPr lang="en-GB" sz="2800" dirty="0"/>
              <a:t> and feeling pressured at their jobs. </a:t>
            </a:r>
            <a:r>
              <a:rPr lang="en-GB" sz="2800" dirty="0">
                <a:solidFill>
                  <a:schemeClr val="tx1"/>
                </a:solidFill>
              </a:rPr>
              <a:t>There are number of contributing factors that leads to </a:t>
            </a:r>
            <a:r>
              <a:rPr lang="en-GB" sz="2800" dirty="0"/>
              <a:t>work related stress</a:t>
            </a:r>
            <a:r>
              <a:rPr lang="en-GB" sz="2800" dirty="0">
                <a:solidFill>
                  <a:schemeClr val="tx1"/>
                </a:solidFill>
              </a:rPr>
              <a:t>.</a:t>
            </a:r>
          </a:p>
          <a:p>
            <a:r>
              <a:rPr lang="en-GB" sz="2800" b="1" u="sng" dirty="0">
                <a:solidFill>
                  <a:schemeClr val="tx1"/>
                </a:solidFill>
                <a:effectLst>
                  <a:outerShdw blurRad="38100" dist="38100" dir="2700000" algn="tl">
                    <a:srgbClr val="000000">
                      <a:alpha val="43137"/>
                    </a:srgbClr>
                  </a:outerShdw>
                </a:effectLst>
              </a:rPr>
              <a:t>Job stress </a:t>
            </a:r>
            <a:r>
              <a:rPr lang="en-GB" sz="2800" dirty="0">
                <a:solidFill>
                  <a:schemeClr val="tx1"/>
                </a:solidFill>
              </a:rPr>
              <a:t>leads to major problems such as job absenteeism and workers quitting jobs, physical and mental health problems and economic crisis</a:t>
            </a:r>
          </a:p>
        </p:txBody>
      </p:sp>
    </p:spTree>
    <p:extLst>
      <p:ext uri="{BB962C8B-B14F-4D97-AF65-F5344CB8AC3E}">
        <p14:creationId xmlns:p14="http://schemas.microsoft.com/office/powerpoint/2010/main" val="1894765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4AF62D-2CE4-2E49-A94A-9DEA1AE785B4}"/>
              </a:ext>
            </a:extLst>
          </p:cNvPr>
          <p:cNvSpPr>
            <a:spLocks noGrp="1"/>
          </p:cNvSpPr>
          <p:nvPr>
            <p:ph type="title"/>
          </p:nvPr>
        </p:nvSpPr>
        <p:spPr/>
        <p:txBody>
          <a:bodyPr/>
          <a:lstStyle/>
          <a:p>
            <a:r>
              <a:rPr lang="en-GB" dirty="0"/>
              <a:t>Nature of work related stress </a:t>
            </a:r>
            <a:endParaRPr lang="x-none" dirty="0"/>
          </a:p>
        </p:txBody>
      </p:sp>
      <p:sp>
        <p:nvSpPr>
          <p:cNvPr id="3" name="Content Placeholder 2">
            <a:extLst>
              <a:ext uri="{FF2B5EF4-FFF2-40B4-BE49-F238E27FC236}">
                <a16:creationId xmlns:a16="http://schemas.microsoft.com/office/drawing/2014/main" xmlns="" id="{1C0330BA-CD46-C442-B3C7-2564022C34C7}"/>
              </a:ext>
            </a:extLst>
          </p:cNvPr>
          <p:cNvSpPr>
            <a:spLocks noGrp="1"/>
          </p:cNvSpPr>
          <p:nvPr>
            <p:ph idx="1"/>
          </p:nvPr>
        </p:nvSpPr>
        <p:spPr>
          <a:xfrm>
            <a:off x="1451579" y="2015732"/>
            <a:ext cx="9603275" cy="3579133"/>
          </a:xfrm>
        </p:spPr>
        <p:txBody>
          <a:bodyPr>
            <a:normAutofit fontScale="92500" lnSpcReduction="10000"/>
          </a:bodyPr>
          <a:lstStyle/>
          <a:p>
            <a:r>
              <a:rPr lang="en-GB" sz="2800" dirty="0"/>
              <a:t>Work related stress has become most common kind of stress in recent years. In UK only 1% of employees said that they are “not” stressed. </a:t>
            </a:r>
            <a:endParaRPr lang="en-GB" sz="2800" dirty="0">
              <a:solidFill>
                <a:schemeClr val="tx1"/>
              </a:solidFill>
            </a:endParaRPr>
          </a:p>
          <a:p>
            <a:r>
              <a:rPr lang="en-GB" sz="2800" dirty="0">
                <a:solidFill>
                  <a:schemeClr val="tx1"/>
                </a:solidFill>
              </a:rPr>
              <a:t>Within an</a:t>
            </a:r>
            <a:r>
              <a:rPr lang="en-GB" sz="2800" dirty="0"/>
              <a:t> organisation, they are many stressors that can directly trigger stress in their employees. </a:t>
            </a:r>
            <a:endParaRPr lang="en-GB" sz="2800" dirty="0">
              <a:solidFill>
                <a:schemeClr val="tx1"/>
              </a:solidFill>
            </a:endParaRPr>
          </a:p>
          <a:p>
            <a:r>
              <a:rPr lang="en-GB" sz="2800" dirty="0"/>
              <a:t>Stressed</a:t>
            </a:r>
            <a:r>
              <a:rPr lang="en-GB" sz="2800" dirty="0">
                <a:solidFill>
                  <a:schemeClr val="tx1"/>
                </a:solidFill>
              </a:rPr>
              <a:t> employees put less input in their job. In 2019, 51% of work related illness were due to stress (HSE) </a:t>
            </a:r>
          </a:p>
          <a:p>
            <a:endParaRPr lang="x-none" dirty="0"/>
          </a:p>
        </p:txBody>
      </p:sp>
    </p:spTree>
    <p:extLst>
      <p:ext uri="{BB962C8B-B14F-4D97-AF65-F5344CB8AC3E}">
        <p14:creationId xmlns:p14="http://schemas.microsoft.com/office/powerpoint/2010/main" val="955982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8BF4FF1-1905-D146-883C-885146879279}"/>
              </a:ext>
            </a:extLst>
          </p:cNvPr>
          <p:cNvSpPr>
            <a:spLocks noGrp="1"/>
          </p:cNvSpPr>
          <p:nvPr>
            <p:ph type="title"/>
          </p:nvPr>
        </p:nvSpPr>
        <p:spPr/>
        <p:txBody>
          <a:bodyPr/>
          <a:lstStyle/>
          <a:p>
            <a:r>
              <a:rPr lang="en-GB" dirty="0"/>
              <a:t> Impact of work related stress </a:t>
            </a:r>
            <a:endParaRPr lang="x-none" dirty="0"/>
          </a:p>
        </p:txBody>
      </p:sp>
      <p:sp>
        <p:nvSpPr>
          <p:cNvPr id="3" name="Content Placeholder 2">
            <a:extLst>
              <a:ext uri="{FF2B5EF4-FFF2-40B4-BE49-F238E27FC236}">
                <a16:creationId xmlns:a16="http://schemas.microsoft.com/office/drawing/2014/main" xmlns="" id="{91CDC440-CC16-3C4D-98B1-93B88BBB4409}"/>
              </a:ext>
            </a:extLst>
          </p:cNvPr>
          <p:cNvSpPr>
            <a:spLocks noGrp="1"/>
          </p:cNvSpPr>
          <p:nvPr>
            <p:ph idx="1"/>
          </p:nvPr>
        </p:nvSpPr>
        <p:spPr>
          <a:xfrm>
            <a:off x="730768" y="1853753"/>
            <a:ext cx="10802205" cy="3411477"/>
          </a:xfrm>
        </p:spPr>
        <p:txBody>
          <a:bodyPr>
            <a:normAutofit/>
          </a:bodyPr>
          <a:lstStyle/>
          <a:p>
            <a:r>
              <a:rPr lang="en-GB" sz="2800" b="1" dirty="0">
                <a:solidFill>
                  <a:schemeClr val="tx1"/>
                </a:solidFill>
              </a:rPr>
              <a:t>Actual Impact: </a:t>
            </a:r>
          </a:p>
          <a:p>
            <a:r>
              <a:rPr lang="en-GB" sz="2800" dirty="0"/>
              <a:t>There is overall impact on organisation due to stressed employees. About 50-70 billion were lost due to disengaging employees (Gallup) </a:t>
            </a:r>
          </a:p>
          <a:p>
            <a:r>
              <a:rPr lang="en-GB" sz="2800" dirty="0">
                <a:solidFill>
                  <a:schemeClr val="tx1"/>
                </a:solidFill>
              </a:rPr>
              <a:t>According to survey of 1016 workers, 51.8% men and 47.7% women were experiencing work related stress (Job list) </a:t>
            </a:r>
          </a:p>
        </p:txBody>
      </p:sp>
    </p:spTree>
    <p:extLst>
      <p:ext uri="{BB962C8B-B14F-4D97-AF65-F5344CB8AC3E}">
        <p14:creationId xmlns:p14="http://schemas.microsoft.com/office/powerpoint/2010/main" val="3967648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 </a:t>
            </a:r>
            <a:endParaRPr lang="ur-PK" dirty="0"/>
          </a:p>
        </p:txBody>
      </p:sp>
      <p:sp>
        <p:nvSpPr>
          <p:cNvPr id="3" name="Content Placeholder 2"/>
          <p:cNvSpPr>
            <a:spLocks noGrp="1"/>
          </p:cNvSpPr>
          <p:nvPr>
            <p:ph idx="1"/>
          </p:nvPr>
        </p:nvSpPr>
        <p:spPr/>
        <p:txBody>
          <a:bodyPr>
            <a:normAutofit/>
          </a:bodyPr>
          <a:lstStyle/>
          <a:p>
            <a:endParaRPr lang="en-GB" sz="2800" dirty="0">
              <a:solidFill>
                <a:schemeClr val="tx1"/>
              </a:solidFill>
            </a:endParaRPr>
          </a:p>
          <a:p>
            <a:r>
              <a:rPr lang="en-GB" sz="2800" dirty="0"/>
              <a:t>A survey stated that 80% of employees in USA go through work related stress (Gallup).</a:t>
            </a:r>
          </a:p>
          <a:p>
            <a:r>
              <a:rPr lang="en-GB" sz="2800" dirty="0"/>
              <a:t>Work stress have negative outcomes for an organisation such as high turnover rate, dissatisfaction of workers and poor productivity (Chase and </a:t>
            </a:r>
            <a:r>
              <a:rPr lang="en-GB" sz="2800" dirty="0" err="1"/>
              <a:t>Aquilano</a:t>
            </a:r>
            <a:r>
              <a:rPr lang="en-GB" sz="2800" dirty="0"/>
              <a:t>, 2012)</a:t>
            </a:r>
            <a:endParaRPr lang="x-none" sz="2800">
              <a:solidFill>
                <a:schemeClr val="tx1"/>
              </a:solidFill>
            </a:endParaRPr>
          </a:p>
          <a:p>
            <a:endParaRPr lang="ur-PK" dirty="0"/>
          </a:p>
        </p:txBody>
      </p:sp>
    </p:spTree>
    <p:extLst>
      <p:ext uri="{BB962C8B-B14F-4D97-AF65-F5344CB8AC3E}">
        <p14:creationId xmlns:p14="http://schemas.microsoft.com/office/powerpoint/2010/main" val="606732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80DD933-D98F-094E-B5A1-A9592C87FB20}"/>
              </a:ext>
            </a:extLst>
          </p:cNvPr>
          <p:cNvSpPr>
            <a:spLocks noGrp="1"/>
          </p:cNvSpPr>
          <p:nvPr>
            <p:ph type="title"/>
          </p:nvPr>
        </p:nvSpPr>
        <p:spPr>
          <a:xfrm>
            <a:off x="1255403" y="716632"/>
            <a:ext cx="7825945" cy="1294623"/>
          </a:xfrm>
        </p:spPr>
        <p:txBody>
          <a:bodyPr/>
          <a:lstStyle/>
          <a:p>
            <a:r>
              <a:rPr lang="en-GB" dirty="0"/>
              <a:t>Impact of work </a:t>
            </a:r>
            <a:r>
              <a:rPr lang="en-GB"/>
              <a:t>related stress</a:t>
            </a:r>
            <a:endParaRPr lang="x-none" dirty="0"/>
          </a:p>
        </p:txBody>
      </p:sp>
      <p:sp>
        <p:nvSpPr>
          <p:cNvPr id="3" name="Content Placeholder 2">
            <a:extLst>
              <a:ext uri="{FF2B5EF4-FFF2-40B4-BE49-F238E27FC236}">
                <a16:creationId xmlns:a16="http://schemas.microsoft.com/office/drawing/2014/main" xmlns="" id="{39276DEF-F664-724F-9AFD-7F272880E45A}"/>
              </a:ext>
            </a:extLst>
          </p:cNvPr>
          <p:cNvSpPr>
            <a:spLocks noGrp="1"/>
          </p:cNvSpPr>
          <p:nvPr>
            <p:ph idx="1"/>
          </p:nvPr>
        </p:nvSpPr>
        <p:spPr/>
        <p:txBody>
          <a:bodyPr>
            <a:normAutofit fontScale="92500" lnSpcReduction="10000"/>
          </a:bodyPr>
          <a:lstStyle/>
          <a:p>
            <a:r>
              <a:rPr lang="en-GB" sz="2400" b="1" dirty="0">
                <a:solidFill>
                  <a:schemeClr val="tx1"/>
                </a:solidFill>
              </a:rPr>
              <a:t>Potential Impact:</a:t>
            </a:r>
          </a:p>
          <a:p>
            <a:r>
              <a:rPr lang="en-GB" sz="2400" dirty="0">
                <a:solidFill>
                  <a:schemeClr val="tx1"/>
                </a:solidFill>
                <a:effectLst/>
                <a:latin typeface=".AppleSystemUIFont"/>
              </a:rPr>
              <a:t>A study by British researchers stated that employees that experience high pressure at work are at more risk of getting cardiac arrest, such as workers putting more than eleven hours at work are 67% more at risk of getting heart attack.  </a:t>
            </a:r>
          </a:p>
          <a:p>
            <a:r>
              <a:rPr lang="en-GB" sz="2400" dirty="0">
                <a:latin typeface=".AppleSystemUIFont"/>
              </a:rPr>
              <a:t>Stress directly impact’s employees focus on work because they cannot work competently due to physical and psychological burn outs (</a:t>
            </a:r>
            <a:r>
              <a:rPr lang="en-GB" sz="2400" dirty="0" err="1">
                <a:latin typeface=".AppleSystemUIFont"/>
              </a:rPr>
              <a:t>Khattak</a:t>
            </a:r>
            <a:r>
              <a:rPr lang="en-GB" sz="2400" dirty="0">
                <a:latin typeface=".AppleSystemUIFont"/>
              </a:rPr>
              <a:t> Et al, 2011)</a:t>
            </a:r>
            <a:endParaRPr lang="en-GB" sz="2400" dirty="0">
              <a:effectLst/>
              <a:latin typeface=".AppleSystemUIFont"/>
            </a:endParaRPr>
          </a:p>
          <a:p>
            <a:endParaRPr lang="en-GB" sz="2400" dirty="0">
              <a:solidFill>
                <a:schemeClr val="tx1"/>
              </a:solidFill>
              <a:effectLst/>
              <a:latin typeface=".AppleSystemUIFont"/>
            </a:endParaRPr>
          </a:p>
        </p:txBody>
      </p:sp>
    </p:spTree>
    <p:extLst>
      <p:ext uri="{BB962C8B-B14F-4D97-AF65-F5344CB8AC3E}">
        <p14:creationId xmlns:p14="http://schemas.microsoft.com/office/powerpoint/2010/main" val="405884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77ACCEE-41C0-7D48-AB12-CA77539C4552}"/>
              </a:ext>
            </a:extLst>
          </p:cNvPr>
          <p:cNvSpPr>
            <a:spLocks noGrp="1"/>
          </p:cNvSpPr>
          <p:nvPr>
            <p:ph type="title"/>
          </p:nvPr>
        </p:nvSpPr>
        <p:spPr/>
        <p:txBody>
          <a:bodyPr/>
          <a:lstStyle/>
          <a:p>
            <a:r>
              <a:rPr lang="en-GB" dirty="0"/>
              <a:t>Cause and effect analysis</a:t>
            </a:r>
            <a:endParaRPr lang="x-none" dirty="0"/>
          </a:p>
        </p:txBody>
      </p:sp>
      <p:pic>
        <p:nvPicPr>
          <p:cNvPr id="3" name="Picture 4">
            <a:extLst>
              <a:ext uri="{FF2B5EF4-FFF2-40B4-BE49-F238E27FC236}">
                <a16:creationId xmlns:a16="http://schemas.microsoft.com/office/drawing/2014/main" xmlns="" id="{998DC45C-51CB-E343-AC07-18B3ADF56266}"/>
              </a:ext>
            </a:extLst>
          </p:cNvPr>
          <p:cNvPicPr>
            <a:picLocks noGrp="1" noChangeAspect="1"/>
          </p:cNvPicPr>
          <p:nvPr>
            <p:ph idx="1"/>
          </p:nvPr>
        </p:nvPicPr>
        <p:blipFill>
          <a:blip r:embed="rId2"/>
          <a:stretch>
            <a:fillRect/>
          </a:stretch>
        </p:blipFill>
        <p:spPr>
          <a:xfrm>
            <a:off x="1167027" y="2128109"/>
            <a:ext cx="9198919" cy="3925372"/>
          </a:xfrm>
        </p:spPr>
      </p:pic>
    </p:spTree>
    <p:extLst>
      <p:ext uri="{BB962C8B-B14F-4D97-AF65-F5344CB8AC3E}">
        <p14:creationId xmlns:p14="http://schemas.microsoft.com/office/powerpoint/2010/main" val="3782686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1B8C83D-B414-A046-B332-C0FD27F10581}"/>
              </a:ext>
            </a:extLst>
          </p:cNvPr>
          <p:cNvSpPr>
            <a:spLocks noGrp="1"/>
          </p:cNvSpPr>
          <p:nvPr>
            <p:ph type="title"/>
          </p:nvPr>
        </p:nvSpPr>
        <p:spPr/>
        <p:txBody>
          <a:bodyPr/>
          <a:lstStyle/>
          <a:p>
            <a:r>
              <a:rPr lang="en-GB" dirty="0"/>
              <a:t>Cause and effect analysis</a:t>
            </a:r>
            <a:endParaRPr lang="x-none" dirty="0"/>
          </a:p>
        </p:txBody>
      </p:sp>
      <p:sp>
        <p:nvSpPr>
          <p:cNvPr id="3" name="Content Placeholder 2">
            <a:extLst>
              <a:ext uri="{FF2B5EF4-FFF2-40B4-BE49-F238E27FC236}">
                <a16:creationId xmlns:a16="http://schemas.microsoft.com/office/drawing/2014/main" xmlns="" id="{1AF154BD-271D-DE49-ADF8-1ACD55362DFC}"/>
              </a:ext>
            </a:extLst>
          </p:cNvPr>
          <p:cNvSpPr>
            <a:spLocks noGrp="1"/>
          </p:cNvSpPr>
          <p:nvPr>
            <p:ph idx="1"/>
          </p:nvPr>
        </p:nvSpPr>
        <p:spPr>
          <a:xfrm>
            <a:off x="874981" y="1853754"/>
            <a:ext cx="10756470" cy="4522616"/>
          </a:xfrm>
        </p:spPr>
        <p:txBody>
          <a:bodyPr>
            <a:normAutofit/>
          </a:bodyPr>
          <a:lstStyle/>
          <a:p>
            <a:r>
              <a:rPr lang="en-GB" sz="2400" b="1" dirty="0">
                <a:solidFill>
                  <a:schemeClr val="tx1"/>
                </a:solidFill>
              </a:rPr>
              <a:t>Causes of </a:t>
            </a:r>
            <a:r>
              <a:rPr lang="en-GB" sz="2400" b="1" dirty="0"/>
              <a:t>work related stress</a:t>
            </a:r>
            <a:r>
              <a:rPr lang="en-GB" sz="2400" b="1" dirty="0">
                <a:solidFill>
                  <a:schemeClr val="tx1"/>
                </a:solidFill>
              </a:rPr>
              <a:t>:</a:t>
            </a:r>
          </a:p>
          <a:p>
            <a:r>
              <a:rPr lang="en-GB" sz="2400" b="1" dirty="0">
                <a:solidFill>
                  <a:schemeClr val="tx1"/>
                </a:solidFill>
              </a:rPr>
              <a:t>Low salaries:  </a:t>
            </a:r>
            <a:r>
              <a:rPr lang="en-GB" sz="2400" dirty="0">
                <a:solidFill>
                  <a:schemeClr val="tx1"/>
                </a:solidFill>
              </a:rPr>
              <a:t>When employees have financial </a:t>
            </a:r>
            <a:r>
              <a:rPr lang="en-GB" sz="2400" dirty="0"/>
              <a:t>issues</a:t>
            </a:r>
            <a:r>
              <a:rPr lang="en-GB" sz="2400" dirty="0">
                <a:solidFill>
                  <a:schemeClr val="tx1"/>
                </a:solidFill>
              </a:rPr>
              <a:t> and </a:t>
            </a:r>
            <a:r>
              <a:rPr lang="en-GB" sz="2400" dirty="0"/>
              <a:t>they are receiving low salaries from work</a:t>
            </a:r>
            <a:r>
              <a:rPr lang="en-GB" sz="2400" dirty="0">
                <a:solidFill>
                  <a:schemeClr val="tx1"/>
                </a:solidFill>
              </a:rPr>
              <a:t>. They are more likely to develop work related stress.</a:t>
            </a:r>
          </a:p>
          <a:p>
            <a:r>
              <a:rPr lang="en-GB" sz="2400" b="1" dirty="0">
                <a:solidFill>
                  <a:schemeClr val="tx1"/>
                </a:solidFill>
              </a:rPr>
              <a:t>Less opportunities to grow:</a:t>
            </a:r>
            <a:r>
              <a:rPr lang="en-GB" sz="2400" dirty="0">
                <a:solidFill>
                  <a:schemeClr val="tx1"/>
                </a:solidFill>
              </a:rPr>
              <a:t> Being stuck in one job where there is no opportunities to grow is stressful for employees. </a:t>
            </a:r>
          </a:p>
          <a:p>
            <a:r>
              <a:rPr lang="en-GB" sz="2400" b="1" dirty="0"/>
              <a:t>Bad management: </a:t>
            </a:r>
            <a:r>
              <a:rPr lang="en-GB" sz="2400" dirty="0"/>
              <a:t>If management is not cooperative and empathetic towards employees, they will feel stressed. </a:t>
            </a:r>
            <a:endParaRPr lang="en-GB" sz="2400" b="1" dirty="0">
              <a:solidFill>
                <a:schemeClr val="tx1"/>
              </a:solidFill>
            </a:endParaRPr>
          </a:p>
        </p:txBody>
      </p:sp>
    </p:spTree>
    <p:extLst>
      <p:ext uri="{BB962C8B-B14F-4D97-AF65-F5344CB8AC3E}">
        <p14:creationId xmlns:p14="http://schemas.microsoft.com/office/powerpoint/2010/main" val="2798795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4E43E15-615C-3B46-A0EF-BF0359739150}"/>
              </a:ext>
            </a:extLst>
          </p:cNvPr>
          <p:cNvSpPr>
            <a:spLocks noGrp="1"/>
          </p:cNvSpPr>
          <p:nvPr>
            <p:ph type="title"/>
          </p:nvPr>
        </p:nvSpPr>
        <p:spPr/>
        <p:txBody>
          <a:bodyPr/>
          <a:lstStyle/>
          <a:p>
            <a:r>
              <a:rPr lang="en-GB" dirty="0"/>
              <a:t>Cause and effect analysis </a:t>
            </a:r>
            <a:endParaRPr lang="x-none" dirty="0"/>
          </a:p>
        </p:txBody>
      </p:sp>
      <p:sp>
        <p:nvSpPr>
          <p:cNvPr id="3" name="Content Placeholder 2">
            <a:extLst>
              <a:ext uri="{FF2B5EF4-FFF2-40B4-BE49-F238E27FC236}">
                <a16:creationId xmlns:a16="http://schemas.microsoft.com/office/drawing/2014/main" xmlns="" id="{C3629F06-CA5D-7D48-B54C-F9B621F971EA}"/>
              </a:ext>
            </a:extLst>
          </p:cNvPr>
          <p:cNvSpPr>
            <a:spLocks noGrp="1"/>
          </p:cNvSpPr>
          <p:nvPr>
            <p:ph idx="1"/>
          </p:nvPr>
        </p:nvSpPr>
        <p:spPr/>
        <p:txBody>
          <a:bodyPr>
            <a:normAutofit fontScale="92500" lnSpcReduction="20000"/>
          </a:bodyPr>
          <a:lstStyle/>
          <a:p>
            <a:r>
              <a:rPr lang="en-GB" sz="2400" b="1" dirty="0">
                <a:solidFill>
                  <a:schemeClr val="tx1"/>
                </a:solidFill>
              </a:rPr>
              <a:t>Bad relationship at work:  </a:t>
            </a:r>
            <a:r>
              <a:rPr lang="en-GB" sz="2400" dirty="0"/>
              <a:t>People spend most of their time in their workplace. If there are not good relationships at work between different employees, they will feel stressed and alone. </a:t>
            </a:r>
            <a:endParaRPr lang="en-GB" sz="2400" dirty="0">
              <a:solidFill>
                <a:schemeClr val="tx1"/>
              </a:solidFill>
            </a:endParaRPr>
          </a:p>
          <a:p>
            <a:r>
              <a:rPr lang="en-GB" sz="2400" b="1" dirty="0">
                <a:solidFill>
                  <a:schemeClr val="tx1"/>
                </a:solidFill>
              </a:rPr>
              <a:t>No empowerment and equality: </a:t>
            </a:r>
            <a:r>
              <a:rPr lang="en-GB" sz="2400" dirty="0"/>
              <a:t>A homogenous workplace make minorities and women feel unequal in the workplace and this becomes stress factor for them. </a:t>
            </a:r>
            <a:endParaRPr lang="en-GB" sz="2400" dirty="0">
              <a:solidFill>
                <a:schemeClr val="tx1"/>
              </a:solidFill>
            </a:endParaRPr>
          </a:p>
          <a:p>
            <a:r>
              <a:rPr lang="en-GB" sz="2400" b="1" dirty="0">
                <a:solidFill>
                  <a:schemeClr val="tx1"/>
                </a:solidFill>
              </a:rPr>
              <a:t>Absence of work-life balance:</a:t>
            </a:r>
            <a:r>
              <a:rPr lang="en-GB" sz="2400" dirty="0">
                <a:solidFill>
                  <a:schemeClr val="tx1"/>
                </a:solidFill>
              </a:rPr>
              <a:t>. </a:t>
            </a:r>
            <a:r>
              <a:rPr lang="en-GB" sz="2400" dirty="0"/>
              <a:t>According to the report 595,000 workers say that they are suffering from depression, anxiety and stress at work because of compromised work life balance. </a:t>
            </a:r>
            <a:endParaRPr lang="en-GB" sz="2400" b="1" dirty="0">
              <a:solidFill>
                <a:schemeClr val="tx1"/>
              </a:solidFill>
            </a:endParaRPr>
          </a:p>
          <a:p>
            <a:endParaRPr lang="en-GB" b="1" dirty="0"/>
          </a:p>
        </p:txBody>
      </p:sp>
    </p:spTree>
    <p:extLst>
      <p:ext uri="{BB962C8B-B14F-4D97-AF65-F5344CB8AC3E}">
        <p14:creationId xmlns:p14="http://schemas.microsoft.com/office/powerpoint/2010/main" val="1712119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299A961-7B10-C649-8D9A-CE089051214E}"/>
              </a:ext>
            </a:extLst>
          </p:cNvPr>
          <p:cNvSpPr>
            <a:spLocks noGrp="1"/>
          </p:cNvSpPr>
          <p:nvPr>
            <p:ph type="title"/>
          </p:nvPr>
        </p:nvSpPr>
        <p:spPr/>
        <p:txBody>
          <a:bodyPr/>
          <a:lstStyle/>
          <a:p>
            <a:r>
              <a:rPr lang="en-GB" dirty="0"/>
              <a:t>Cause and effect analysis </a:t>
            </a:r>
            <a:endParaRPr lang="x-none" dirty="0"/>
          </a:p>
        </p:txBody>
      </p:sp>
      <p:sp>
        <p:nvSpPr>
          <p:cNvPr id="3" name="Content Placeholder 2">
            <a:extLst>
              <a:ext uri="{FF2B5EF4-FFF2-40B4-BE49-F238E27FC236}">
                <a16:creationId xmlns:a16="http://schemas.microsoft.com/office/drawing/2014/main" xmlns="" id="{6738F494-7F43-E04B-A646-73CEC04B6DEA}"/>
              </a:ext>
            </a:extLst>
          </p:cNvPr>
          <p:cNvSpPr>
            <a:spLocks noGrp="1"/>
          </p:cNvSpPr>
          <p:nvPr>
            <p:ph idx="1"/>
          </p:nvPr>
        </p:nvSpPr>
        <p:spPr/>
        <p:txBody>
          <a:bodyPr/>
          <a:lstStyle/>
          <a:p>
            <a:r>
              <a:rPr lang="en-GB" sz="2400" b="1" dirty="0"/>
              <a:t>Workload</a:t>
            </a:r>
            <a:r>
              <a:rPr lang="en-GB" sz="2400" b="1" dirty="0">
                <a:solidFill>
                  <a:schemeClr val="tx1"/>
                </a:solidFill>
              </a:rPr>
              <a:t>: </a:t>
            </a:r>
            <a:r>
              <a:rPr lang="en-GB" sz="2400" dirty="0"/>
              <a:t>Workload directly triggers stress in employees. When there are increased deadlines and pressure at work, stress is developed. </a:t>
            </a:r>
            <a:endParaRPr lang="en-GB" sz="2400" b="1" dirty="0">
              <a:solidFill>
                <a:schemeClr val="tx1"/>
              </a:solidFill>
            </a:endParaRPr>
          </a:p>
          <a:p>
            <a:r>
              <a:rPr lang="en-GB" sz="2400" b="1" dirty="0"/>
              <a:t>Increased working hours: </a:t>
            </a:r>
            <a:r>
              <a:rPr lang="en-GB" sz="2400" dirty="0"/>
              <a:t>Long working hours are stressing employees and making them fatigue, they tend to get burnt out and unfocused.  </a:t>
            </a:r>
            <a:endParaRPr lang="en-GB" b="1" dirty="0"/>
          </a:p>
        </p:txBody>
      </p:sp>
    </p:spTree>
    <p:extLst>
      <p:ext uri="{BB962C8B-B14F-4D97-AF65-F5344CB8AC3E}">
        <p14:creationId xmlns:p14="http://schemas.microsoft.com/office/powerpoint/2010/main" val="10388401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0B028F7-013A-F44E-BF35-15EC5E87F4A1}"/>
              </a:ext>
            </a:extLst>
          </p:cNvPr>
          <p:cNvSpPr>
            <a:spLocks noGrp="1"/>
          </p:cNvSpPr>
          <p:nvPr>
            <p:ph type="title"/>
          </p:nvPr>
        </p:nvSpPr>
        <p:spPr/>
        <p:txBody>
          <a:bodyPr/>
          <a:lstStyle/>
          <a:p>
            <a:r>
              <a:rPr lang="en-GB" dirty="0"/>
              <a:t>PESTLE ANALYSIS</a:t>
            </a:r>
            <a:endParaRPr lang="x-none" dirty="0"/>
          </a:p>
        </p:txBody>
      </p:sp>
      <p:sp>
        <p:nvSpPr>
          <p:cNvPr id="3" name="Content Placeholder 2">
            <a:extLst>
              <a:ext uri="{FF2B5EF4-FFF2-40B4-BE49-F238E27FC236}">
                <a16:creationId xmlns:a16="http://schemas.microsoft.com/office/drawing/2014/main" xmlns="" id="{98E38B05-3CE2-DD4B-A6E2-8EDE1E375558}"/>
              </a:ext>
            </a:extLst>
          </p:cNvPr>
          <p:cNvSpPr>
            <a:spLocks noGrp="1"/>
          </p:cNvSpPr>
          <p:nvPr>
            <p:ph idx="1"/>
          </p:nvPr>
        </p:nvSpPr>
        <p:spPr>
          <a:xfrm>
            <a:off x="1451579" y="2015733"/>
            <a:ext cx="8502475" cy="3055078"/>
          </a:xfrm>
        </p:spPr>
        <p:txBody>
          <a:bodyPr>
            <a:noAutofit/>
          </a:bodyPr>
          <a:lstStyle/>
          <a:p>
            <a:r>
              <a:rPr lang="en-GB" sz="1900" b="1" dirty="0">
                <a:solidFill>
                  <a:schemeClr val="tx1"/>
                </a:solidFill>
              </a:rPr>
              <a:t>P </a:t>
            </a:r>
            <a:r>
              <a:rPr lang="en-GB" sz="1900" dirty="0">
                <a:solidFill>
                  <a:schemeClr val="tx1"/>
                </a:solidFill>
              </a:rPr>
              <a:t>Political factors:  When an organisation has their values based on government laws and policies that does not resonate well with employee’s satisfaction, they get stressed. </a:t>
            </a:r>
          </a:p>
          <a:p>
            <a:r>
              <a:rPr lang="en-GB" sz="1900" b="1" dirty="0">
                <a:solidFill>
                  <a:schemeClr val="tx1"/>
                </a:solidFill>
              </a:rPr>
              <a:t>E </a:t>
            </a:r>
            <a:r>
              <a:rPr lang="en-GB" sz="1900" dirty="0">
                <a:solidFill>
                  <a:schemeClr val="tx1"/>
                </a:solidFill>
              </a:rPr>
              <a:t>Economical factors: Economy plays a </a:t>
            </a:r>
            <a:r>
              <a:rPr lang="en-GB" sz="1900" dirty="0"/>
              <a:t>significant role in determining job related stress. Factors such as low salaries, more work demand and high inflation rate contributes directly to it.  </a:t>
            </a:r>
            <a:endParaRPr lang="en-GB" sz="1900" dirty="0">
              <a:solidFill>
                <a:schemeClr val="tx1"/>
              </a:solidFill>
            </a:endParaRPr>
          </a:p>
          <a:p>
            <a:r>
              <a:rPr lang="en-GB" sz="1900" b="1" dirty="0">
                <a:solidFill>
                  <a:schemeClr val="tx1"/>
                </a:solidFill>
              </a:rPr>
              <a:t>S</a:t>
            </a:r>
            <a:r>
              <a:rPr lang="en-GB" sz="1900" dirty="0">
                <a:solidFill>
                  <a:schemeClr val="tx1"/>
                </a:solidFill>
              </a:rPr>
              <a:t> Social factors: Factors such as discrimination, class and race issues, population and geographical area can influence work related stress </a:t>
            </a:r>
          </a:p>
          <a:p>
            <a:endParaRPr lang="en-GB" sz="1900" dirty="0">
              <a:solidFill>
                <a:schemeClr val="tx1"/>
              </a:solidFill>
            </a:endParaRPr>
          </a:p>
        </p:txBody>
      </p:sp>
    </p:spTree>
    <p:extLst>
      <p:ext uri="{BB962C8B-B14F-4D97-AF65-F5344CB8AC3E}">
        <p14:creationId xmlns:p14="http://schemas.microsoft.com/office/powerpoint/2010/main" val="3216776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7BCA25A-0A68-EE46-8D46-73D6F5B5C4FB}"/>
              </a:ext>
            </a:extLst>
          </p:cNvPr>
          <p:cNvSpPr>
            <a:spLocks noGrp="1"/>
          </p:cNvSpPr>
          <p:nvPr>
            <p:ph type="title"/>
          </p:nvPr>
        </p:nvSpPr>
        <p:spPr/>
        <p:txBody>
          <a:bodyPr/>
          <a:lstStyle/>
          <a:p>
            <a:r>
              <a:rPr lang="en-GB" dirty="0"/>
              <a:t>PESTLE ANALYSIS </a:t>
            </a:r>
            <a:endParaRPr lang="x-none" dirty="0"/>
          </a:p>
        </p:txBody>
      </p:sp>
      <p:sp>
        <p:nvSpPr>
          <p:cNvPr id="3" name="Content Placeholder 2">
            <a:extLst>
              <a:ext uri="{FF2B5EF4-FFF2-40B4-BE49-F238E27FC236}">
                <a16:creationId xmlns:a16="http://schemas.microsoft.com/office/drawing/2014/main" xmlns="" id="{68061019-4083-B74B-BE78-281CBAB25ACD}"/>
              </a:ext>
            </a:extLst>
          </p:cNvPr>
          <p:cNvSpPr>
            <a:spLocks noGrp="1"/>
          </p:cNvSpPr>
          <p:nvPr>
            <p:ph idx="1"/>
          </p:nvPr>
        </p:nvSpPr>
        <p:spPr>
          <a:xfrm>
            <a:off x="1137146" y="1853753"/>
            <a:ext cx="7183545" cy="4344485"/>
          </a:xfrm>
        </p:spPr>
        <p:txBody>
          <a:bodyPr>
            <a:noAutofit/>
          </a:bodyPr>
          <a:lstStyle/>
          <a:p>
            <a:endParaRPr lang="en-GB" sz="1400" dirty="0"/>
          </a:p>
          <a:p>
            <a:r>
              <a:rPr lang="en-GB" sz="1800" b="1" dirty="0">
                <a:solidFill>
                  <a:schemeClr val="tx1"/>
                </a:solidFill>
              </a:rPr>
              <a:t>T</a:t>
            </a:r>
            <a:r>
              <a:rPr lang="en-GB" sz="1800" dirty="0">
                <a:solidFill>
                  <a:schemeClr val="tx1"/>
                </a:solidFill>
              </a:rPr>
              <a:t> Technology: </a:t>
            </a:r>
            <a:r>
              <a:rPr lang="en-GB" sz="1800" dirty="0"/>
              <a:t>Every organisation works with technology devices. It can stress out employees if there are continuous errors such as broken devices, cybercrime and data breaching etc</a:t>
            </a:r>
            <a:endParaRPr lang="en-GB" sz="1800" dirty="0">
              <a:solidFill>
                <a:schemeClr val="tx1"/>
              </a:solidFill>
            </a:endParaRPr>
          </a:p>
          <a:p>
            <a:r>
              <a:rPr lang="en-GB" sz="1800" b="1" dirty="0">
                <a:solidFill>
                  <a:schemeClr val="tx1"/>
                </a:solidFill>
              </a:rPr>
              <a:t>L</a:t>
            </a:r>
            <a:r>
              <a:rPr lang="en-GB" sz="1800" dirty="0">
                <a:solidFill>
                  <a:schemeClr val="tx1"/>
                </a:solidFill>
              </a:rPr>
              <a:t> Legal factors: Legal factors can also contribute to job stress. Laws such as tax policies, legal issues and loan issues can stress out employees. </a:t>
            </a:r>
          </a:p>
          <a:p>
            <a:r>
              <a:rPr lang="en-GB" sz="1800" b="1" dirty="0">
                <a:solidFill>
                  <a:schemeClr val="tx1"/>
                </a:solidFill>
              </a:rPr>
              <a:t>E </a:t>
            </a:r>
            <a:r>
              <a:rPr lang="en-GB" sz="1800" dirty="0">
                <a:solidFill>
                  <a:schemeClr val="tx1"/>
                </a:solidFill>
              </a:rPr>
              <a:t>Environmental factors: Environmental factors includes congested workplace, bad ventilation system, untidy desks and broken chairs can stress out employees</a:t>
            </a:r>
          </a:p>
        </p:txBody>
      </p:sp>
    </p:spTree>
    <p:extLst>
      <p:ext uri="{BB962C8B-B14F-4D97-AF65-F5344CB8AC3E}">
        <p14:creationId xmlns:p14="http://schemas.microsoft.com/office/powerpoint/2010/main" val="39712592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B2BF48-DA3D-354C-9F3E-16105368A918}"/>
              </a:ext>
            </a:extLst>
          </p:cNvPr>
          <p:cNvSpPr>
            <a:spLocks noGrp="1"/>
          </p:cNvSpPr>
          <p:nvPr>
            <p:ph type="title"/>
          </p:nvPr>
        </p:nvSpPr>
        <p:spPr/>
        <p:txBody>
          <a:bodyPr/>
          <a:lstStyle/>
          <a:p>
            <a:r>
              <a:rPr lang="en-GB" dirty="0"/>
              <a:t>Solutions for Work related stress </a:t>
            </a:r>
            <a:endParaRPr lang="x-none" dirty="0"/>
          </a:p>
        </p:txBody>
      </p:sp>
      <p:graphicFrame>
        <p:nvGraphicFramePr>
          <p:cNvPr id="9" name="Table 9">
            <a:extLst>
              <a:ext uri="{FF2B5EF4-FFF2-40B4-BE49-F238E27FC236}">
                <a16:creationId xmlns:a16="http://schemas.microsoft.com/office/drawing/2014/main" xmlns="" id="{C2B720DC-13F1-6146-9046-3A4288A8AFCA}"/>
              </a:ext>
            </a:extLst>
          </p:cNvPr>
          <p:cNvGraphicFramePr>
            <a:graphicFrameLocks noGrp="1"/>
          </p:cNvGraphicFramePr>
          <p:nvPr>
            <p:ph idx="1"/>
            <p:extLst>
              <p:ext uri="{D42A27DB-BD31-4B8C-83A1-F6EECF244321}">
                <p14:modId xmlns:p14="http://schemas.microsoft.com/office/powerpoint/2010/main" val="384541137"/>
              </p:ext>
            </p:extLst>
          </p:nvPr>
        </p:nvGraphicFramePr>
        <p:xfrm>
          <a:off x="1751910" y="2226362"/>
          <a:ext cx="8070342" cy="3488110"/>
        </p:xfrm>
        <a:graphic>
          <a:graphicData uri="http://schemas.openxmlformats.org/drawingml/2006/table">
            <a:tbl>
              <a:tblPr firstRow="1" bandRow="1">
                <a:tableStyleId>{5C22544A-7EE6-4342-B048-85BDC9FD1C3A}</a:tableStyleId>
              </a:tblPr>
              <a:tblGrid>
                <a:gridCol w="1152906">
                  <a:extLst>
                    <a:ext uri="{9D8B030D-6E8A-4147-A177-3AD203B41FA5}">
                      <a16:colId xmlns:a16="http://schemas.microsoft.com/office/drawing/2014/main" xmlns="" val="4122714828"/>
                    </a:ext>
                  </a:extLst>
                </a:gridCol>
                <a:gridCol w="1152906">
                  <a:extLst>
                    <a:ext uri="{9D8B030D-6E8A-4147-A177-3AD203B41FA5}">
                      <a16:colId xmlns:a16="http://schemas.microsoft.com/office/drawing/2014/main" xmlns="" val="1047614447"/>
                    </a:ext>
                  </a:extLst>
                </a:gridCol>
                <a:gridCol w="1152906">
                  <a:extLst>
                    <a:ext uri="{9D8B030D-6E8A-4147-A177-3AD203B41FA5}">
                      <a16:colId xmlns:a16="http://schemas.microsoft.com/office/drawing/2014/main" xmlns="" val="1110935885"/>
                    </a:ext>
                  </a:extLst>
                </a:gridCol>
                <a:gridCol w="1152906">
                  <a:extLst>
                    <a:ext uri="{9D8B030D-6E8A-4147-A177-3AD203B41FA5}">
                      <a16:colId xmlns:a16="http://schemas.microsoft.com/office/drawing/2014/main" xmlns="" val="3891567894"/>
                    </a:ext>
                  </a:extLst>
                </a:gridCol>
                <a:gridCol w="1152906">
                  <a:extLst>
                    <a:ext uri="{9D8B030D-6E8A-4147-A177-3AD203B41FA5}">
                      <a16:colId xmlns:a16="http://schemas.microsoft.com/office/drawing/2014/main" xmlns="" val="48237028"/>
                    </a:ext>
                  </a:extLst>
                </a:gridCol>
                <a:gridCol w="1152906">
                  <a:extLst>
                    <a:ext uri="{9D8B030D-6E8A-4147-A177-3AD203B41FA5}">
                      <a16:colId xmlns:a16="http://schemas.microsoft.com/office/drawing/2014/main" xmlns="" val="701328649"/>
                    </a:ext>
                  </a:extLst>
                </a:gridCol>
                <a:gridCol w="1152906">
                  <a:extLst>
                    <a:ext uri="{9D8B030D-6E8A-4147-A177-3AD203B41FA5}">
                      <a16:colId xmlns:a16="http://schemas.microsoft.com/office/drawing/2014/main" xmlns="" val="4104255421"/>
                    </a:ext>
                  </a:extLst>
                </a:gridCol>
              </a:tblGrid>
              <a:tr h="1310216">
                <a:tc>
                  <a:txBody>
                    <a:bodyPr/>
                    <a:lstStyle/>
                    <a:p>
                      <a:r>
                        <a:rPr lang="en-GB" sz="1700" dirty="0"/>
                        <a:t>Eradicate financial</a:t>
                      </a:r>
                    </a:p>
                    <a:p>
                      <a:r>
                        <a:rPr lang="en-GB" sz="1700" dirty="0"/>
                        <a:t>Issues</a:t>
                      </a:r>
                      <a:endParaRPr lang="x-none" sz="1700" dirty="0"/>
                    </a:p>
                  </a:txBody>
                  <a:tcPr/>
                </a:tc>
                <a:tc>
                  <a:txBody>
                    <a:bodyPr/>
                    <a:lstStyle/>
                    <a:p>
                      <a:r>
                        <a:rPr lang="en-GB" dirty="0"/>
                        <a:t>Management </a:t>
                      </a:r>
                      <a:endParaRPr lang="x-none" dirty="0"/>
                    </a:p>
                  </a:txBody>
                  <a:tcPr/>
                </a:tc>
                <a:tc>
                  <a:txBody>
                    <a:bodyPr/>
                    <a:lstStyle/>
                    <a:p>
                      <a:r>
                        <a:rPr lang="en-GB" dirty="0"/>
                        <a:t>Feedback</a:t>
                      </a:r>
                      <a:endParaRPr lang="x-none" dirty="0"/>
                    </a:p>
                  </a:txBody>
                  <a:tcPr/>
                </a:tc>
                <a:tc>
                  <a:txBody>
                    <a:bodyPr/>
                    <a:lstStyle/>
                    <a:p>
                      <a:r>
                        <a:rPr lang="en-GB" dirty="0"/>
                        <a:t>Flexibility</a:t>
                      </a:r>
                      <a:endParaRPr lang="x-none" dirty="0"/>
                    </a:p>
                  </a:txBody>
                  <a:tcPr/>
                </a:tc>
                <a:tc>
                  <a:txBody>
                    <a:bodyPr/>
                    <a:lstStyle/>
                    <a:p>
                      <a:r>
                        <a:rPr lang="en-GB" dirty="0"/>
                        <a:t>Counselling</a:t>
                      </a:r>
                      <a:endParaRPr lang="x-none" dirty="0"/>
                    </a:p>
                  </a:txBody>
                  <a:tcPr/>
                </a:tc>
                <a:tc>
                  <a:txBody>
                    <a:bodyPr/>
                    <a:lstStyle/>
                    <a:p>
                      <a:r>
                        <a:rPr lang="en-GB" dirty="0"/>
                        <a:t>Identifying stressors </a:t>
                      </a:r>
                      <a:endParaRPr lang="x-none" dirty="0"/>
                    </a:p>
                  </a:txBody>
                  <a:tcPr/>
                </a:tc>
                <a:tc>
                  <a:txBody>
                    <a:bodyPr/>
                    <a:lstStyle/>
                    <a:p>
                      <a:r>
                        <a:rPr lang="en-GB" dirty="0"/>
                        <a:t>Decrease pressure </a:t>
                      </a:r>
                      <a:endParaRPr lang="x-none" dirty="0"/>
                    </a:p>
                  </a:txBody>
                  <a:tcPr/>
                </a:tc>
                <a:extLst>
                  <a:ext uri="{0D108BD9-81ED-4DB2-BD59-A6C34878D82A}">
                    <a16:rowId xmlns:a16="http://schemas.microsoft.com/office/drawing/2014/main" xmlns="" val="3834345737"/>
                  </a:ext>
                </a:extLst>
              </a:tr>
              <a:tr h="989174">
                <a:tc>
                  <a:txBody>
                    <a:bodyPr/>
                    <a:lstStyle/>
                    <a:p>
                      <a:r>
                        <a:rPr lang="en-GB" dirty="0"/>
                        <a:t>Increase in salaries </a:t>
                      </a:r>
                      <a:endParaRPr lang="x-none" dirty="0"/>
                    </a:p>
                  </a:txBody>
                  <a:tcPr/>
                </a:tc>
                <a:tc>
                  <a:txBody>
                    <a:bodyPr/>
                    <a:lstStyle/>
                    <a:p>
                      <a:r>
                        <a:rPr lang="en-GB" dirty="0"/>
                        <a:t>Empathy</a:t>
                      </a:r>
                      <a:endParaRPr lang="x-none" dirty="0"/>
                    </a:p>
                  </a:txBody>
                  <a:tcPr/>
                </a:tc>
                <a:tc>
                  <a:txBody>
                    <a:bodyPr/>
                    <a:lstStyle/>
                    <a:p>
                      <a:r>
                        <a:rPr lang="en-GB" dirty="0"/>
                        <a:t>Positive response by managers</a:t>
                      </a:r>
                      <a:endParaRPr lang="x-none" dirty="0"/>
                    </a:p>
                  </a:txBody>
                  <a:tcPr/>
                </a:tc>
                <a:tc>
                  <a:txBody>
                    <a:bodyPr/>
                    <a:lstStyle/>
                    <a:p>
                      <a:r>
                        <a:rPr lang="en-GB" dirty="0"/>
                        <a:t>Flexible hours </a:t>
                      </a:r>
                      <a:endParaRPr lang="x-none" dirty="0"/>
                    </a:p>
                  </a:txBody>
                  <a:tcPr/>
                </a:tc>
                <a:tc>
                  <a:txBody>
                    <a:bodyPr/>
                    <a:lstStyle/>
                    <a:p>
                      <a:r>
                        <a:rPr lang="en-GB" dirty="0"/>
                        <a:t>Keep check of stressed</a:t>
                      </a:r>
                    </a:p>
                    <a:p>
                      <a:r>
                        <a:rPr lang="en-GB" dirty="0"/>
                        <a:t>workers</a:t>
                      </a:r>
                      <a:endParaRPr lang="x-none" dirty="0"/>
                    </a:p>
                  </a:txBody>
                  <a:tcPr/>
                </a:tc>
                <a:tc>
                  <a:txBody>
                    <a:bodyPr/>
                    <a:lstStyle/>
                    <a:p>
                      <a:r>
                        <a:rPr lang="en-GB" dirty="0"/>
                        <a:t>Evaluating workplace</a:t>
                      </a:r>
                    </a:p>
                    <a:p>
                      <a:r>
                        <a:rPr lang="en-GB" dirty="0"/>
                        <a:t>Stressors </a:t>
                      </a:r>
                      <a:endParaRPr lang="x-none" dirty="0"/>
                    </a:p>
                  </a:txBody>
                  <a:tcPr/>
                </a:tc>
                <a:tc>
                  <a:txBody>
                    <a:bodyPr/>
                    <a:lstStyle/>
                    <a:p>
                      <a:r>
                        <a:rPr lang="en-GB" dirty="0"/>
                        <a:t>Promoting teamwork</a:t>
                      </a:r>
                      <a:endParaRPr lang="x-none" dirty="0"/>
                    </a:p>
                  </a:txBody>
                  <a:tcPr/>
                </a:tc>
                <a:extLst>
                  <a:ext uri="{0D108BD9-81ED-4DB2-BD59-A6C34878D82A}">
                    <a16:rowId xmlns:a16="http://schemas.microsoft.com/office/drawing/2014/main" xmlns="" val="1564436786"/>
                  </a:ext>
                </a:extLst>
              </a:tr>
              <a:tr h="989174">
                <a:tc>
                  <a:txBody>
                    <a:bodyPr/>
                    <a:lstStyle/>
                    <a:p>
                      <a:r>
                        <a:rPr lang="en-GB" dirty="0"/>
                        <a:t>Promotion</a:t>
                      </a:r>
                      <a:endParaRPr lang="x-none" dirty="0"/>
                    </a:p>
                  </a:txBody>
                  <a:tcPr/>
                </a:tc>
                <a:tc>
                  <a:txBody>
                    <a:bodyPr/>
                    <a:lstStyle/>
                    <a:p>
                      <a:r>
                        <a:rPr lang="en-GB" dirty="0"/>
                        <a:t>More opportunities </a:t>
                      </a:r>
                      <a:endParaRPr lang="x-none" dirty="0"/>
                    </a:p>
                  </a:txBody>
                  <a:tcPr/>
                </a:tc>
                <a:tc>
                  <a:txBody>
                    <a:bodyPr/>
                    <a:lstStyle/>
                    <a:p>
                      <a:r>
                        <a:rPr lang="en-GB" dirty="0"/>
                        <a:t>Appreciation</a:t>
                      </a:r>
                      <a:endParaRPr lang="x-none" dirty="0"/>
                    </a:p>
                  </a:txBody>
                  <a:tcPr/>
                </a:tc>
                <a:tc>
                  <a:txBody>
                    <a:bodyPr/>
                    <a:lstStyle/>
                    <a:p>
                      <a:r>
                        <a:rPr lang="en-GB" dirty="0"/>
                        <a:t>Work life balance  </a:t>
                      </a:r>
                      <a:endParaRPr lang="x-none" dirty="0"/>
                    </a:p>
                  </a:txBody>
                  <a:tcPr/>
                </a:tc>
                <a:tc>
                  <a:txBody>
                    <a:bodyPr/>
                    <a:lstStyle/>
                    <a:p>
                      <a:r>
                        <a:rPr lang="en-GB" dirty="0"/>
                        <a:t>Support programmes </a:t>
                      </a:r>
                      <a:endParaRPr lang="x-none" dirty="0"/>
                    </a:p>
                  </a:txBody>
                  <a:tcPr/>
                </a:tc>
                <a:tc>
                  <a:txBody>
                    <a:bodyPr/>
                    <a:lstStyle/>
                    <a:p>
                      <a:r>
                        <a:rPr lang="en-GB" dirty="0"/>
                        <a:t> Coping strategies </a:t>
                      </a:r>
                      <a:endParaRPr lang="x-none" dirty="0"/>
                    </a:p>
                  </a:txBody>
                  <a:tcPr/>
                </a:tc>
                <a:tc>
                  <a:txBody>
                    <a:bodyPr/>
                    <a:lstStyle/>
                    <a:p>
                      <a:r>
                        <a:rPr lang="en-GB" dirty="0"/>
                        <a:t>Sharing workload</a:t>
                      </a:r>
                      <a:endParaRPr lang="x-none" dirty="0"/>
                    </a:p>
                  </a:txBody>
                  <a:tcPr/>
                </a:tc>
                <a:extLst>
                  <a:ext uri="{0D108BD9-81ED-4DB2-BD59-A6C34878D82A}">
                    <a16:rowId xmlns:a16="http://schemas.microsoft.com/office/drawing/2014/main" xmlns="" val="3846757110"/>
                  </a:ext>
                </a:extLst>
              </a:tr>
            </a:tbl>
          </a:graphicData>
        </a:graphic>
      </p:graphicFrame>
    </p:spTree>
    <p:extLst>
      <p:ext uri="{BB962C8B-B14F-4D97-AF65-F5344CB8AC3E}">
        <p14:creationId xmlns:p14="http://schemas.microsoft.com/office/powerpoint/2010/main" val="2020214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AFC00A6-CCC5-1446-B047-6235B32241F3}"/>
              </a:ext>
            </a:extLst>
          </p:cNvPr>
          <p:cNvSpPr>
            <a:spLocks noGrp="1"/>
          </p:cNvSpPr>
          <p:nvPr>
            <p:ph type="title"/>
          </p:nvPr>
        </p:nvSpPr>
        <p:spPr/>
        <p:txBody>
          <a:bodyPr/>
          <a:lstStyle/>
          <a:p>
            <a:r>
              <a:rPr lang="en-GB" dirty="0"/>
              <a:t>PMI CHART</a:t>
            </a:r>
            <a:endParaRPr lang="x-none" dirty="0"/>
          </a:p>
        </p:txBody>
      </p:sp>
      <p:graphicFrame>
        <p:nvGraphicFramePr>
          <p:cNvPr id="4" name="Table 4">
            <a:extLst>
              <a:ext uri="{FF2B5EF4-FFF2-40B4-BE49-F238E27FC236}">
                <a16:creationId xmlns:a16="http://schemas.microsoft.com/office/drawing/2014/main" xmlns="" id="{205FB96D-12AF-7240-B679-1B17F581B10E}"/>
              </a:ext>
            </a:extLst>
          </p:cNvPr>
          <p:cNvGraphicFramePr>
            <a:graphicFrameLocks noGrp="1"/>
          </p:cNvGraphicFramePr>
          <p:nvPr>
            <p:ph idx="1"/>
            <p:extLst>
              <p:ext uri="{D42A27DB-BD31-4B8C-83A1-F6EECF244321}">
                <p14:modId xmlns:p14="http://schemas.microsoft.com/office/powerpoint/2010/main" val="830614405"/>
              </p:ext>
            </p:extLst>
          </p:nvPr>
        </p:nvGraphicFramePr>
        <p:xfrm>
          <a:off x="1450975" y="2016125"/>
          <a:ext cx="9604374" cy="2839720"/>
        </p:xfrm>
        <a:graphic>
          <a:graphicData uri="http://schemas.openxmlformats.org/drawingml/2006/table">
            <a:tbl>
              <a:tblPr firstRow="1" bandRow="1">
                <a:tableStyleId>{5C22544A-7EE6-4342-B048-85BDC9FD1C3A}</a:tableStyleId>
              </a:tblPr>
              <a:tblGrid>
                <a:gridCol w="3201458">
                  <a:extLst>
                    <a:ext uri="{9D8B030D-6E8A-4147-A177-3AD203B41FA5}">
                      <a16:colId xmlns:a16="http://schemas.microsoft.com/office/drawing/2014/main" xmlns="" val="3930040646"/>
                    </a:ext>
                  </a:extLst>
                </a:gridCol>
                <a:gridCol w="3201458">
                  <a:extLst>
                    <a:ext uri="{9D8B030D-6E8A-4147-A177-3AD203B41FA5}">
                      <a16:colId xmlns:a16="http://schemas.microsoft.com/office/drawing/2014/main" xmlns="" val="3870239622"/>
                    </a:ext>
                  </a:extLst>
                </a:gridCol>
                <a:gridCol w="3201458">
                  <a:extLst>
                    <a:ext uri="{9D8B030D-6E8A-4147-A177-3AD203B41FA5}">
                      <a16:colId xmlns:a16="http://schemas.microsoft.com/office/drawing/2014/main" xmlns="" val="749096530"/>
                    </a:ext>
                  </a:extLst>
                </a:gridCol>
              </a:tblGrid>
              <a:tr h="370840">
                <a:tc>
                  <a:txBody>
                    <a:bodyPr/>
                    <a:lstStyle/>
                    <a:p>
                      <a:r>
                        <a:rPr lang="en-GB" dirty="0"/>
                        <a:t>Plus</a:t>
                      </a:r>
                      <a:endParaRPr lang="x-none" dirty="0"/>
                    </a:p>
                  </a:txBody>
                  <a:tcPr/>
                </a:tc>
                <a:tc>
                  <a:txBody>
                    <a:bodyPr/>
                    <a:lstStyle/>
                    <a:p>
                      <a:r>
                        <a:rPr lang="en-GB" dirty="0"/>
                        <a:t>Minus</a:t>
                      </a:r>
                      <a:endParaRPr lang="x-none" dirty="0"/>
                    </a:p>
                  </a:txBody>
                  <a:tcPr/>
                </a:tc>
                <a:tc>
                  <a:txBody>
                    <a:bodyPr/>
                    <a:lstStyle/>
                    <a:p>
                      <a:r>
                        <a:rPr lang="en-GB" dirty="0"/>
                        <a:t>Interesting </a:t>
                      </a:r>
                      <a:endParaRPr lang="x-none" dirty="0"/>
                    </a:p>
                  </a:txBody>
                  <a:tcPr/>
                </a:tc>
                <a:extLst>
                  <a:ext uri="{0D108BD9-81ED-4DB2-BD59-A6C34878D82A}">
                    <a16:rowId xmlns:a16="http://schemas.microsoft.com/office/drawing/2014/main" xmlns="" val="3896404808"/>
                  </a:ext>
                </a:extLst>
              </a:tr>
              <a:tr h="370840">
                <a:tc>
                  <a:txBody>
                    <a:bodyPr/>
                    <a:lstStyle/>
                    <a:p>
                      <a:r>
                        <a:rPr lang="en-GB" dirty="0"/>
                        <a:t>Salaries increase will help employees work more productively </a:t>
                      </a:r>
                      <a:r>
                        <a:rPr lang="en-GB" dirty="0" smtClean="0"/>
                        <a:t>                       +5</a:t>
                      </a:r>
                      <a:endParaRPr lang="x-none" dirty="0"/>
                    </a:p>
                  </a:txBody>
                  <a:tcPr/>
                </a:tc>
                <a:tc>
                  <a:txBody>
                    <a:bodyPr/>
                    <a:lstStyle/>
                    <a:p>
                      <a:r>
                        <a:rPr lang="en-GB" dirty="0"/>
                        <a:t>It can be difficult to manage due to organisational budget </a:t>
                      </a:r>
                      <a:r>
                        <a:rPr lang="en-GB" dirty="0" smtClean="0"/>
                        <a:t> -3</a:t>
                      </a:r>
                      <a:endParaRPr lang="x-none" dirty="0"/>
                    </a:p>
                  </a:txBody>
                  <a:tcPr/>
                </a:tc>
                <a:tc>
                  <a:txBody>
                    <a:bodyPr/>
                    <a:lstStyle/>
                    <a:p>
                      <a:r>
                        <a:rPr lang="en-GB" dirty="0"/>
                        <a:t>Employees would stop looking for better opportunities and stay at their </a:t>
                      </a:r>
                      <a:r>
                        <a:rPr lang="en-GB" dirty="0" smtClean="0"/>
                        <a:t>job             +2</a:t>
                      </a:r>
                      <a:endParaRPr lang="x-none" dirty="0"/>
                    </a:p>
                  </a:txBody>
                  <a:tcPr/>
                </a:tc>
                <a:extLst>
                  <a:ext uri="{0D108BD9-81ED-4DB2-BD59-A6C34878D82A}">
                    <a16:rowId xmlns:a16="http://schemas.microsoft.com/office/drawing/2014/main" xmlns="" val="1314342296"/>
                  </a:ext>
                </a:extLst>
              </a:tr>
              <a:tr h="370840">
                <a:tc>
                  <a:txBody>
                    <a:bodyPr/>
                    <a:lstStyle/>
                    <a:p>
                      <a:r>
                        <a:rPr lang="en-GB" dirty="0"/>
                        <a:t>Empathy by managers can be really helpful for employees </a:t>
                      </a:r>
                      <a:r>
                        <a:rPr lang="en-GB" dirty="0" smtClean="0"/>
                        <a:t>  +5</a:t>
                      </a:r>
                      <a:endParaRPr lang="x-none" dirty="0"/>
                    </a:p>
                  </a:txBody>
                  <a:tcPr/>
                </a:tc>
                <a:tc>
                  <a:txBody>
                    <a:bodyPr/>
                    <a:lstStyle/>
                    <a:p>
                      <a:r>
                        <a:rPr lang="en-GB" dirty="0"/>
                        <a:t>It can lead to </a:t>
                      </a:r>
                      <a:r>
                        <a:rPr lang="en-GB" dirty="0" smtClean="0"/>
                        <a:t>miscommunication -2 </a:t>
                      </a:r>
                      <a:endParaRPr lang="x-none" dirty="0"/>
                    </a:p>
                  </a:txBody>
                  <a:tcPr/>
                </a:tc>
                <a:tc>
                  <a:txBody>
                    <a:bodyPr/>
                    <a:lstStyle/>
                    <a:p>
                      <a:r>
                        <a:rPr lang="en-GB" dirty="0"/>
                        <a:t>Increases workplace harmony and coordination </a:t>
                      </a:r>
                      <a:r>
                        <a:rPr lang="en-GB" dirty="0" smtClean="0"/>
                        <a:t>           +5</a:t>
                      </a:r>
                      <a:endParaRPr lang="x-none" dirty="0"/>
                    </a:p>
                  </a:txBody>
                  <a:tcPr/>
                </a:tc>
                <a:extLst>
                  <a:ext uri="{0D108BD9-81ED-4DB2-BD59-A6C34878D82A}">
                    <a16:rowId xmlns:a16="http://schemas.microsoft.com/office/drawing/2014/main" xmlns="" val="78875967"/>
                  </a:ext>
                </a:extLst>
              </a:tr>
              <a:tr h="370840">
                <a:tc>
                  <a:txBody>
                    <a:bodyPr/>
                    <a:lstStyle/>
                    <a:p>
                      <a:r>
                        <a:rPr lang="en-GB" dirty="0"/>
                        <a:t>Wellness programmes can help more number of workers at </a:t>
                      </a:r>
                      <a:r>
                        <a:rPr lang="en-GB" dirty="0" smtClean="0"/>
                        <a:t>once                                    +5</a:t>
                      </a:r>
                      <a:endParaRPr lang="x-none" dirty="0"/>
                    </a:p>
                  </a:txBody>
                  <a:tcPr/>
                </a:tc>
                <a:tc>
                  <a:txBody>
                    <a:bodyPr/>
                    <a:lstStyle/>
                    <a:p>
                      <a:r>
                        <a:rPr lang="en-GB" dirty="0"/>
                        <a:t>Difficult to organise </a:t>
                      </a:r>
                      <a:r>
                        <a:rPr lang="en-GB" dirty="0" smtClean="0"/>
                        <a:t> -2</a:t>
                      </a:r>
                      <a:endParaRPr lang="x-none" dirty="0"/>
                    </a:p>
                  </a:txBody>
                  <a:tcPr/>
                </a:tc>
                <a:tc>
                  <a:txBody>
                    <a:bodyPr/>
                    <a:lstStyle/>
                    <a:p>
                      <a:r>
                        <a:rPr lang="en-GB" dirty="0"/>
                        <a:t>Decreases workplace stress collectively </a:t>
                      </a:r>
                      <a:r>
                        <a:rPr lang="en-GB" dirty="0" smtClean="0"/>
                        <a:t>                    +8</a:t>
                      </a:r>
                      <a:endParaRPr lang="x-none" dirty="0"/>
                    </a:p>
                  </a:txBody>
                  <a:tcPr/>
                </a:tc>
                <a:extLst>
                  <a:ext uri="{0D108BD9-81ED-4DB2-BD59-A6C34878D82A}">
                    <a16:rowId xmlns:a16="http://schemas.microsoft.com/office/drawing/2014/main" xmlns="" val="2302516824"/>
                  </a:ext>
                </a:extLst>
              </a:tr>
            </a:tbl>
          </a:graphicData>
        </a:graphic>
      </p:graphicFrame>
      <p:sp>
        <p:nvSpPr>
          <p:cNvPr id="3" name="Rectangle 2"/>
          <p:cNvSpPr/>
          <p:nvPr/>
        </p:nvSpPr>
        <p:spPr>
          <a:xfrm>
            <a:off x="1450975" y="5029200"/>
            <a:ext cx="9604374" cy="838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smtClean="0"/>
              <a:t>15(-7)+15= 23 </a:t>
            </a:r>
            <a:endParaRPr lang="ur-PK" dirty="0"/>
          </a:p>
        </p:txBody>
      </p:sp>
    </p:spTree>
    <p:extLst>
      <p:ext uri="{BB962C8B-B14F-4D97-AF65-F5344CB8AC3E}">
        <p14:creationId xmlns:p14="http://schemas.microsoft.com/office/powerpoint/2010/main" val="9729902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84D7959-5655-1A4E-9191-1CAB1FA42D9D}"/>
              </a:ext>
            </a:extLst>
          </p:cNvPr>
          <p:cNvSpPr>
            <a:spLocks noGrp="1"/>
          </p:cNvSpPr>
          <p:nvPr>
            <p:ph type="title"/>
          </p:nvPr>
        </p:nvSpPr>
        <p:spPr/>
        <p:txBody>
          <a:bodyPr/>
          <a:lstStyle/>
          <a:p>
            <a:r>
              <a:rPr lang="en-GB" dirty="0"/>
              <a:t>Solutions for work related stress </a:t>
            </a:r>
            <a:endParaRPr lang="x-none" dirty="0"/>
          </a:p>
        </p:txBody>
      </p:sp>
      <p:sp>
        <p:nvSpPr>
          <p:cNvPr id="3" name="Content Placeholder 2">
            <a:extLst>
              <a:ext uri="{FF2B5EF4-FFF2-40B4-BE49-F238E27FC236}">
                <a16:creationId xmlns:a16="http://schemas.microsoft.com/office/drawing/2014/main" xmlns="" id="{F7B4C23B-2B49-CD49-ABA0-5B625B9FDA14}"/>
              </a:ext>
            </a:extLst>
          </p:cNvPr>
          <p:cNvSpPr>
            <a:spLocks noGrp="1"/>
          </p:cNvSpPr>
          <p:nvPr>
            <p:ph idx="1"/>
          </p:nvPr>
        </p:nvSpPr>
        <p:spPr>
          <a:xfrm>
            <a:off x="1137146" y="1553634"/>
            <a:ext cx="9603275" cy="3450613"/>
          </a:xfrm>
        </p:spPr>
        <p:txBody>
          <a:bodyPr>
            <a:normAutofit/>
          </a:bodyPr>
          <a:lstStyle/>
          <a:p>
            <a:endParaRPr lang="en-GB" dirty="0"/>
          </a:p>
          <a:p>
            <a:r>
              <a:rPr lang="en-GB" sz="2400" b="1" dirty="0">
                <a:solidFill>
                  <a:schemeClr val="tx1"/>
                </a:solidFill>
              </a:rPr>
              <a:t>Most effective solution: </a:t>
            </a:r>
            <a:r>
              <a:rPr lang="en-GB" sz="2400" dirty="0">
                <a:solidFill>
                  <a:schemeClr val="tx1"/>
                </a:solidFill>
              </a:rPr>
              <a:t>Most effective solutions for work related stress if work is done both by organisation and employees.  </a:t>
            </a:r>
            <a:r>
              <a:rPr lang="en-GB" sz="2400" dirty="0"/>
              <a:t>Stressed workers should ask for support and help from their families and coworkers and organisation should provide them with wellness programmes. If stressors are identified, workplace stress can be prevented </a:t>
            </a:r>
            <a:endParaRPr lang="x-none" sz="2400" dirty="0">
              <a:solidFill>
                <a:schemeClr val="tx1"/>
              </a:solidFill>
            </a:endParaRPr>
          </a:p>
        </p:txBody>
      </p:sp>
    </p:spTree>
    <p:extLst>
      <p:ext uri="{BB962C8B-B14F-4D97-AF65-F5344CB8AC3E}">
        <p14:creationId xmlns:p14="http://schemas.microsoft.com/office/powerpoint/2010/main" val="352006397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xmlns=""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38</TotalTime>
  <Pages>14</Pages>
  <Words>931</Words>
  <Characters>0</Characters>
  <Application>Microsoft Office PowerPoint</Application>
  <DocSecurity>0</DocSecurity>
  <PresentationFormat>Custom</PresentationFormat>
  <Lines>0</Lines>
  <Paragraphs>89</Paragraphs>
  <Slides>15</Slides>
  <Notes>1</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Gallery</vt:lpstr>
      <vt:lpstr>Problem solving and Decision making</vt:lpstr>
      <vt:lpstr>Introduction</vt:lpstr>
      <vt:lpstr>Nature of work related stress </vt:lpstr>
      <vt:lpstr> Impact of work related stress </vt:lpstr>
      <vt:lpstr>Continued </vt:lpstr>
      <vt:lpstr>Impact of work related stress</vt:lpstr>
      <vt:lpstr>Cause and effect analysis</vt:lpstr>
      <vt:lpstr>Cause and effect analysis</vt:lpstr>
      <vt:lpstr>Cause and effect analysis </vt:lpstr>
      <vt:lpstr>Cause and effect analysis </vt:lpstr>
      <vt:lpstr>PESTLE ANALYSIS</vt:lpstr>
      <vt:lpstr>PESTLE ANALYSIS </vt:lpstr>
      <vt:lpstr>Solutions for Work related stress </vt:lpstr>
      <vt:lpstr>PMI CHART</vt:lpstr>
      <vt:lpstr>Solutions for work related stress </vt:lpstr>
    </vt:vector>
  </TitlesOfParts>
  <LinksUpToDate>false</LinksUpToDate>
  <CharactersWithSpaces>0</CharactersWithSpaces>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iraj waheed</dc:creator>
  <cp:lastModifiedBy>mahrukh waheed</cp:lastModifiedBy>
  <cp:revision>13</cp:revision>
  <dcterms:modified xsi:type="dcterms:W3CDTF">2021-11-08T10:52:24Z</dcterms:modified>
</cp:coreProperties>
</file>