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820B0-ADD8-4015-565B-9BF4119C92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932B31-5884-AD37-DE7C-622DB5FF07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3AC6DF3-8E19-8920-9ED0-360BFBCE7EAD}"/>
              </a:ext>
            </a:extLst>
          </p:cNvPr>
          <p:cNvSpPr>
            <a:spLocks noGrp="1"/>
          </p:cNvSpPr>
          <p:nvPr>
            <p:ph type="dt" sz="half" idx="10"/>
          </p:nvPr>
        </p:nvSpPr>
        <p:spPr/>
        <p:txBody>
          <a:bodyPr/>
          <a:lstStyle/>
          <a:p>
            <a:fld id="{F1471B46-7426-402D-8E78-124B9F2868C9}" type="datetimeFigureOut">
              <a:rPr lang="en-GB" smtClean="0"/>
              <a:t>10/12/2022</a:t>
            </a:fld>
            <a:endParaRPr lang="en-GB"/>
          </a:p>
        </p:txBody>
      </p:sp>
      <p:sp>
        <p:nvSpPr>
          <p:cNvPr id="5" name="Footer Placeholder 4">
            <a:extLst>
              <a:ext uri="{FF2B5EF4-FFF2-40B4-BE49-F238E27FC236}">
                <a16:creationId xmlns:a16="http://schemas.microsoft.com/office/drawing/2014/main" id="{30DFA088-E29E-47D4-9B67-ACD9CDBE6F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9B0BD9-B476-2A49-2BCD-41DBE0605A0B}"/>
              </a:ext>
            </a:extLst>
          </p:cNvPr>
          <p:cNvSpPr>
            <a:spLocks noGrp="1"/>
          </p:cNvSpPr>
          <p:nvPr>
            <p:ph type="sldNum" sz="quarter" idx="12"/>
          </p:nvPr>
        </p:nvSpPr>
        <p:spPr/>
        <p:txBody>
          <a:bodyPr/>
          <a:lstStyle/>
          <a:p>
            <a:fld id="{7A26C71D-91CD-41E4-B1E3-738657A39332}" type="slidenum">
              <a:rPr lang="en-GB" smtClean="0"/>
              <a:t>‹#›</a:t>
            </a:fld>
            <a:endParaRPr lang="en-GB"/>
          </a:p>
        </p:txBody>
      </p:sp>
    </p:spTree>
    <p:extLst>
      <p:ext uri="{BB962C8B-B14F-4D97-AF65-F5344CB8AC3E}">
        <p14:creationId xmlns:p14="http://schemas.microsoft.com/office/powerpoint/2010/main" val="2193007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39905-B763-4CC8-C333-EC0BB00603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A93D1C-5E18-5814-2A18-4A74797EE36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F39416-1132-7405-9425-09465ECDEC1D}"/>
              </a:ext>
            </a:extLst>
          </p:cNvPr>
          <p:cNvSpPr>
            <a:spLocks noGrp="1"/>
          </p:cNvSpPr>
          <p:nvPr>
            <p:ph type="dt" sz="half" idx="10"/>
          </p:nvPr>
        </p:nvSpPr>
        <p:spPr/>
        <p:txBody>
          <a:bodyPr/>
          <a:lstStyle/>
          <a:p>
            <a:fld id="{F1471B46-7426-402D-8E78-124B9F2868C9}" type="datetimeFigureOut">
              <a:rPr lang="en-GB" smtClean="0"/>
              <a:t>10/12/2022</a:t>
            </a:fld>
            <a:endParaRPr lang="en-GB"/>
          </a:p>
        </p:txBody>
      </p:sp>
      <p:sp>
        <p:nvSpPr>
          <p:cNvPr id="5" name="Footer Placeholder 4">
            <a:extLst>
              <a:ext uri="{FF2B5EF4-FFF2-40B4-BE49-F238E27FC236}">
                <a16:creationId xmlns:a16="http://schemas.microsoft.com/office/drawing/2014/main" id="{44236C16-6CB2-7BB5-5E67-A186CEA2ED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55BEEA-FEE2-7074-E367-F6B56FBA87A2}"/>
              </a:ext>
            </a:extLst>
          </p:cNvPr>
          <p:cNvSpPr>
            <a:spLocks noGrp="1"/>
          </p:cNvSpPr>
          <p:nvPr>
            <p:ph type="sldNum" sz="quarter" idx="12"/>
          </p:nvPr>
        </p:nvSpPr>
        <p:spPr/>
        <p:txBody>
          <a:bodyPr/>
          <a:lstStyle/>
          <a:p>
            <a:fld id="{7A26C71D-91CD-41E4-B1E3-738657A39332}" type="slidenum">
              <a:rPr lang="en-GB" smtClean="0"/>
              <a:t>‹#›</a:t>
            </a:fld>
            <a:endParaRPr lang="en-GB"/>
          </a:p>
        </p:txBody>
      </p:sp>
    </p:spTree>
    <p:extLst>
      <p:ext uri="{BB962C8B-B14F-4D97-AF65-F5344CB8AC3E}">
        <p14:creationId xmlns:p14="http://schemas.microsoft.com/office/powerpoint/2010/main" val="424743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FC8C3-9B4B-88CB-450D-D0D868B69B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090F04-0510-DDDD-A048-74C2738E5CD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DC2EEFD-750C-0230-1728-B7B1C2F3721C}"/>
              </a:ext>
            </a:extLst>
          </p:cNvPr>
          <p:cNvSpPr>
            <a:spLocks noGrp="1"/>
          </p:cNvSpPr>
          <p:nvPr>
            <p:ph type="dt" sz="half" idx="10"/>
          </p:nvPr>
        </p:nvSpPr>
        <p:spPr/>
        <p:txBody>
          <a:bodyPr/>
          <a:lstStyle/>
          <a:p>
            <a:fld id="{F1471B46-7426-402D-8E78-124B9F2868C9}" type="datetimeFigureOut">
              <a:rPr lang="en-GB" smtClean="0"/>
              <a:t>10/12/2022</a:t>
            </a:fld>
            <a:endParaRPr lang="en-GB"/>
          </a:p>
        </p:txBody>
      </p:sp>
      <p:sp>
        <p:nvSpPr>
          <p:cNvPr id="5" name="Footer Placeholder 4">
            <a:extLst>
              <a:ext uri="{FF2B5EF4-FFF2-40B4-BE49-F238E27FC236}">
                <a16:creationId xmlns:a16="http://schemas.microsoft.com/office/drawing/2014/main" id="{FD0D1FA5-A217-0E8B-9F41-ED27565580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52F383-0F81-1530-71EE-F666CAC39C9B}"/>
              </a:ext>
            </a:extLst>
          </p:cNvPr>
          <p:cNvSpPr>
            <a:spLocks noGrp="1"/>
          </p:cNvSpPr>
          <p:nvPr>
            <p:ph type="sldNum" sz="quarter" idx="12"/>
          </p:nvPr>
        </p:nvSpPr>
        <p:spPr/>
        <p:txBody>
          <a:bodyPr/>
          <a:lstStyle/>
          <a:p>
            <a:fld id="{7A26C71D-91CD-41E4-B1E3-738657A39332}" type="slidenum">
              <a:rPr lang="en-GB" smtClean="0"/>
              <a:t>‹#›</a:t>
            </a:fld>
            <a:endParaRPr lang="en-GB"/>
          </a:p>
        </p:txBody>
      </p:sp>
    </p:spTree>
    <p:extLst>
      <p:ext uri="{BB962C8B-B14F-4D97-AF65-F5344CB8AC3E}">
        <p14:creationId xmlns:p14="http://schemas.microsoft.com/office/powerpoint/2010/main" val="1432412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A048-88F8-D50C-0AE1-652070C6A2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783A57-23BD-E499-D097-8F706F47ABA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C4B703-DA81-406A-A17E-9B22C768187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1A6CD7-6717-5E11-4237-94E129B58293}"/>
              </a:ext>
            </a:extLst>
          </p:cNvPr>
          <p:cNvSpPr>
            <a:spLocks noGrp="1"/>
          </p:cNvSpPr>
          <p:nvPr>
            <p:ph type="dt" sz="half" idx="10"/>
          </p:nvPr>
        </p:nvSpPr>
        <p:spPr/>
        <p:txBody>
          <a:bodyPr/>
          <a:lstStyle/>
          <a:p>
            <a:fld id="{F1471B46-7426-402D-8E78-124B9F2868C9}" type="datetimeFigureOut">
              <a:rPr lang="en-GB" smtClean="0"/>
              <a:t>10/12/2022</a:t>
            </a:fld>
            <a:endParaRPr lang="en-GB"/>
          </a:p>
        </p:txBody>
      </p:sp>
      <p:sp>
        <p:nvSpPr>
          <p:cNvPr id="6" name="Footer Placeholder 5">
            <a:extLst>
              <a:ext uri="{FF2B5EF4-FFF2-40B4-BE49-F238E27FC236}">
                <a16:creationId xmlns:a16="http://schemas.microsoft.com/office/drawing/2014/main" id="{29A95685-AAE4-B7BD-C6A6-5EADD44976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743DA0-E804-BBA3-B7B8-DACD992EFAAE}"/>
              </a:ext>
            </a:extLst>
          </p:cNvPr>
          <p:cNvSpPr>
            <a:spLocks noGrp="1"/>
          </p:cNvSpPr>
          <p:nvPr>
            <p:ph type="sldNum" sz="quarter" idx="12"/>
          </p:nvPr>
        </p:nvSpPr>
        <p:spPr/>
        <p:txBody>
          <a:bodyPr/>
          <a:lstStyle/>
          <a:p>
            <a:fld id="{7A26C71D-91CD-41E4-B1E3-738657A39332}" type="slidenum">
              <a:rPr lang="en-GB" smtClean="0"/>
              <a:t>‹#›</a:t>
            </a:fld>
            <a:endParaRPr lang="en-GB"/>
          </a:p>
        </p:txBody>
      </p:sp>
    </p:spTree>
    <p:extLst>
      <p:ext uri="{BB962C8B-B14F-4D97-AF65-F5344CB8AC3E}">
        <p14:creationId xmlns:p14="http://schemas.microsoft.com/office/powerpoint/2010/main" val="3993862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B5617-824A-CECF-DF23-CA3E415590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8AB8C3-A57C-2426-DDAC-18A8A0BD6E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D3BA46F-BEAB-A278-F22B-9982922F142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E6F0E0C-9EEF-6570-DA1D-F8C55DA465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4D34157-C4FF-158F-A09D-5776FD152F4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43CC56-4F6E-E64A-B3D3-22DABC9E4764}"/>
              </a:ext>
            </a:extLst>
          </p:cNvPr>
          <p:cNvSpPr>
            <a:spLocks noGrp="1"/>
          </p:cNvSpPr>
          <p:nvPr>
            <p:ph type="dt" sz="half" idx="10"/>
          </p:nvPr>
        </p:nvSpPr>
        <p:spPr/>
        <p:txBody>
          <a:bodyPr/>
          <a:lstStyle/>
          <a:p>
            <a:fld id="{F1471B46-7426-402D-8E78-124B9F2868C9}" type="datetimeFigureOut">
              <a:rPr lang="en-GB" smtClean="0"/>
              <a:t>10/12/2022</a:t>
            </a:fld>
            <a:endParaRPr lang="en-GB"/>
          </a:p>
        </p:txBody>
      </p:sp>
      <p:sp>
        <p:nvSpPr>
          <p:cNvPr id="8" name="Footer Placeholder 7">
            <a:extLst>
              <a:ext uri="{FF2B5EF4-FFF2-40B4-BE49-F238E27FC236}">
                <a16:creationId xmlns:a16="http://schemas.microsoft.com/office/drawing/2014/main" id="{56C4770C-B422-68C0-4F5F-E3665D5BBA3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DBEE9D6-7F33-A274-0817-15AB924817FA}"/>
              </a:ext>
            </a:extLst>
          </p:cNvPr>
          <p:cNvSpPr>
            <a:spLocks noGrp="1"/>
          </p:cNvSpPr>
          <p:nvPr>
            <p:ph type="sldNum" sz="quarter" idx="12"/>
          </p:nvPr>
        </p:nvSpPr>
        <p:spPr/>
        <p:txBody>
          <a:bodyPr/>
          <a:lstStyle/>
          <a:p>
            <a:fld id="{7A26C71D-91CD-41E4-B1E3-738657A39332}" type="slidenum">
              <a:rPr lang="en-GB" smtClean="0"/>
              <a:t>‹#›</a:t>
            </a:fld>
            <a:endParaRPr lang="en-GB"/>
          </a:p>
        </p:txBody>
      </p:sp>
    </p:spTree>
    <p:extLst>
      <p:ext uri="{BB962C8B-B14F-4D97-AF65-F5344CB8AC3E}">
        <p14:creationId xmlns:p14="http://schemas.microsoft.com/office/powerpoint/2010/main" val="3410717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5391F-10E4-EA51-02DC-2A655366BA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8910462-38E0-A515-E2A7-E58EE71F11B8}"/>
              </a:ext>
            </a:extLst>
          </p:cNvPr>
          <p:cNvSpPr>
            <a:spLocks noGrp="1"/>
          </p:cNvSpPr>
          <p:nvPr>
            <p:ph type="dt" sz="half" idx="10"/>
          </p:nvPr>
        </p:nvSpPr>
        <p:spPr/>
        <p:txBody>
          <a:bodyPr/>
          <a:lstStyle/>
          <a:p>
            <a:fld id="{F1471B46-7426-402D-8E78-124B9F2868C9}" type="datetimeFigureOut">
              <a:rPr lang="en-GB" smtClean="0"/>
              <a:t>10/12/2022</a:t>
            </a:fld>
            <a:endParaRPr lang="en-GB"/>
          </a:p>
        </p:txBody>
      </p:sp>
      <p:sp>
        <p:nvSpPr>
          <p:cNvPr id="4" name="Footer Placeholder 3">
            <a:extLst>
              <a:ext uri="{FF2B5EF4-FFF2-40B4-BE49-F238E27FC236}">
                <a16:creationId xmlns:a16="http://schemas.microsoft.com/office/drawing/2014/main" id="{1F12B77F-1450-D548-461A-94AB1E91C49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523792A-C15C-9B7D-B3FE-D5D8B06160A1}"/>
              </a:ext>
            </a:extLst>
          </p:cNvPr>
          <p:cNvSpPr>
            <a:spLocks noGrp="1"/>
          </p:cNvSpPr>
          <p:nvPr>
            <p:ph type="sldNum" sz="quarter" idx="12"/>
          </p:nvPr>
        </p:nvSpPr>
        <p:spPr/>
        <p:txBody>
          <a:bodyPr/>
          <a:lstStyle/>
          <a:p>
            <a:fld id="{7A26C71D-91CD-41E4-B1E3-738657A39332}" type="slidenum">
              <a:rPr lang="en-GB" smtClean="0"/>
              <a:t>‹#›</a:t>
            </a:fld>
            <a:endParaRPr lang="en-GB"/>
          </a:p>
        </p:txBody>
      </p:sp>
    </p:spTree>
    <p:extLst>
      <p:ext uri="{BB962C8B-B14F-4D97-AF65-F5344CB8AC3E}">
        <p14:creationId xmlns:p14="http://schemas.microsoft.com/office/powerpoint/2010/main" val="2310868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0F5C59-8B82-C1E5-DEE2-A59E85E7B9A3}"/>
              </a:ext>
            </a:extLst>
          </p:cNvPr>
          <p:cNvSpPr>
            <a:spLocks noGrp="1"/>
          </p:cNvSpPr>
          <p:nvPr>
            <p:ph type="dt" sz="half" idx="10"/>
          </p:nvPr>
        </p:nvSpPr>
        <p:spPr/>
        <p:txBody>
          <a:bodyPr/>
          <a:lstStyle/>
          <a:p>
            <a:fld id="{F1471B46-7426-402D-8E78-124B9F2868C9}" type="datetimeFigureOut">
              <a:rPr lang="en-GB" smtClean="0"/>
              <a:t>10/12/2022</a:t>
            </a:fld>
            <a:endParaRPr lang="en-GB"/>
          </a:p>
        </p:txBody>
      </p:sp>
      <p:sp>
        <p:nvSpPr>
          <p:cNvPr id="3" name="Footer Placeholder 2">
            <a:extLst>
              <a:ext uri="{FF2B5EF4-FFF2-40B4-BE49-F238E27FC236}">
                <a16:creationId xmlns:a16="http://schemas.microsoft.com/office/drawing/2014/main" id="{E37D5386-AA3D-6561-9929-D8B1AF14398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3EB06DB-CC9E-441C-C4D5-E2B4C00559A5}"/>
              </a:ext>
            </a:extLst>
          </p:cNvPr>
          <p:cNvSpPr>
            <a:spLocks noGrp="1"/>
          </p:cNvSpPr>
          <p:nvPr>
            <p:ph type="sldNum" sz="quarter" idx="12"/>
          </p:nvPr>
        </p:nvSpPr>
        <p:spPr/>
        <p:txBody>
          <a:bodyPr/>
          <a:lstStyle/>
          <a:p>
            <a:fld id="{7A26C71D-91CD-41E4-B1E3-738657A39332}" type="slidenum">
              <a:rPr lang="en-GB" smtClean="0"/>
              <a:t>‹#›</a:t>
            </a:fld>
            <a:endParaRPr lang="en-GB"/>
          </a:p>
        </p:txBody>
      </p:sp>
    </p:spTree>
    <p:extLst>
      <p:ext uri="{BB962C8B-B14F-4D97-AF65-F5344CB8AC3E}">
        <p14:creationId xmlns:p14="http://schemas.microsoft.com/office/powerpoint/2010/main" val="3282805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D561B-605C-05FB-4605-0C485746C5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A6EFA52-12DA-B386-8E66-CDA2B80870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6AFF34F-34D8-57BB-5704-3BE5B9441F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AE9BEC-4CC0-3674-8527-BFEE8BD45557}"/>
              </a:ext>
            </a:extLst>
          </p:cNvPr>
          <p:cNvSpPr>
            <a:spLocks noGrp="1"/>
          </p:cNvSpPr>
          <p:nvPr>
            <p:ph type="dt" sz="half" idx="10"/>
          </p:nvPr>
        </p:nvSpPr>
        <p:spPr/>
        <p:txBody>
          <a:bodyPr/>
          <a:lstStyle/>
          <a:p>
            <a:fld id="{F1471B46-7426-402D-8E78-124B9F2868C9}" type="datetimeFigureOut">
              <a:rPr lang="en-GB" smtClean="0"/>
              <a:t>10/12/2022</a:t>
            </a:fld>
            <a:endParaRPr lang="en-GB"/>
          </a:p>
        </p:txBody>
      </p:sp>
      <p:sp>
        <p:nvSpPr>
          <p:cNvPr id="6" name="Footer Placeholder 5">
            <a:extLst>
              <a:ext uri="{FF2B5EF4-FFF2-40B4-BE49-F238E27FC236}">
                <a16:creationId xmlns:a16="http://schemas.microsoft.com/office/drawing/2014/main" id="{758E17CF-5426-9886-1060-10DDA009AA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9A2CE0-BC0B-27E7-D8E5-4762F109D51B}"/>
              </a:ext>
            </a:extLst>
          </p:cNvPr>
          <p:cNvSpPr>
            <a:spLocks noGrp="1"/>
          </p:cNvSpPr>
          <p:nvPr>
            <p:ph type="sldNum" sz="quarter" idx="12"/>
          </p:nvPr>
        </p:nvSpPr>
        <p:spPr/>
        <p:txBody>
          <a:bodyPr/>
          <a:lstStyle/>
          <a:p>
            <a:fld id="{7A26C71D-91CD-41E4-B1E3-738657A39332}" type="slidenum">
              <a:rPr lang="en-GB" smtClean="0"/>
              <a:t>‹#›</a:t>
            </a:fld>
            <a:endParaRPr lang="en-GB"/>
          </a:p>
        </p:txBody>
      </p:sp>
    </p:spTree>
    <p:extLst>
      <p:ext uri="{BB962C8B-B14F-4D97-AF65-F5344CB8AC3E}">
        <p14:creationId xmlns:p14="http://schemas.microsoft.com/office/powerpoint/2010/main" val="413741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3AAF6-8D70-25C8-B3B8-10E71A2293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B3910A7-0557-8A47-E447-BD1A10C2BF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404FF0F-DC8B-D790-FA95-8FCB378E3E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689571-C344-0EE9-FDC6-A0F00648F589}"/>
              </a:ext>
            </a:extLst>
          </p:cNvPr>
          <p:cNvSpPr>
            <a:spLocks noGrp="1"/>
          </p:cNvSpPr>
          <p:nvPr>
            <p:ph type="dt" sz="half" idx="10"/>
          </p:nvPr>
        </p:nvSpPr>
        <p:spPr/>
        <p:txBody>
          <a:bodyPr/>
          <a:lstStyle/>
          <a:p>
            <a:fld id="{F1471B46-7426-402D-8E78-124B9F2868C9}" type="datetimeFigureOut">
              <a:rPr lang="en-GB" smtClean="0"/>
              <a:t>10/12/2022</a:t>
            </a:fld>
            <a:endParaRPr lang="en-GB"/>
          </a:p>
        </p:txBody>
      </p:sp>
      <p:sp>
        <p:nvSpPr>
          <p:cNvPr id="6" name="Footer Placeholder 5">
            <a:extLst>
              <a:ext uri="{FF2B5EF4-FFF2-40B4-BE49-F238E27FC236}">
                <a16:creationId xmlns:a16="http://schemas.microsoft.com/office/drawing/2014/main" id="{0F819070-49F4-AE0A-8D98-7E55944DCA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54ACDE-116E-AA8C-0F92-858497762C32}"/>
              </a:ext>
            </a:extLst>
          </p:cNvPr>
          <p:cNvSpPr>
            <a:spLocks noGrp="1"/>
          </p:cNvSpPr>
          <p:nvPr>
            <p:ph type="sldNum" sz="quarter" idx="12"/>
          </p:nvPr>
        </p:nvSpPr>
        <p:spPr/>
        <p:txBody>
          <a:bodyPr/>
          <a:lstStyle/>
          <a:p>
            <a:fld id="{7A26C71D-91CD-41E4-B1E3-738657A39332}" type="slidenum">
              <a:rPr lang="en-GB" smtClean="0"/>
              <a:t>‹#›</a:t>
            </a:fld>
            <a:endParaRPr lang="en-GB"/>
          </a:p>
        </p:txBody>
      </p:sp>
    </p:spTree>
    <p:extLst>
      <p:ext uri="{BB962C8B-B14F-4D97-AF65-F5344CB8AC3E}">
        <p14:creationId xmlns:p14="http://schemas.microsoft.com/office/powerpoint/2010/main" val="1913624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FC735-8277-4336-AC8B-5A3F973834A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9E97DD-23DF-5E63-0A50-280C00D70E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5180AD-B0D6-CD68-805A-5463957E5F21}"/>
              </a:ext>
            </a:extLst>
          </p:cNvPr>
          <p:cNvSpPr>
            <a:spLocks noGrp="1"/>
          </p:cNvSpPr>
          <p:nvPr>
            <p:ph type="dt" sz="half" idx="10"/>
          </p:nvPr>
        </p:nvSpPr>
        <p:spPr/>
        <p:txBody>
          <a:bodyPr/>
          <a:lstStyle/>
          <a:p>
            <a:fld id="{F1471B46-7426-402D-8E78-124B9F2868C9}" type="datetimeFigureOut">
              <a:rPr lang="en-GB" smtClean="0"/>
              <a:t>10/12/2022</a:t>
            </a:fld>
            <a:endParaRPr lang="en-GB"/>
          </a:p>
        </p:txBody>
      </p:sp>
      <p:sp>
        <p:nvSpPr>
          <p:cNvPr id="5" name="Footer Placeholder 4">
            <a:extLst>
              <a:ext uri="{FF2B5EF4-FFF2-40B4-BE49-F238E27FC236}">
                <a16:creationId xmlns:a16="http://schemas.microsoft.com/office/drawing/2014/main" id="{BD2928CC-243B-A806-B800-5AEC648BA1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690FFE-0B83-CD06-53B4-393F0A8BA204}"/>
              </a:ext>
            </a:extLst>
          </p:cNvPr>
          <p:cNvSpPr>
            <a:spLocks noGrp="1"/>
          </p:cNvSpPr>
          <p:nvPr>
            <p:ph type="sldNum" sz="quarter" idx="12"/>
          </p:nvPr>
        </p:nvSpPr>
        <p:spPr/>
        <p:txBody>
          <a:bodyPr/>
          <a:lstStyle/>
          <a:p>
            <a:fld id="{7A26C71D-91CD-41E4-B1E3-738657A39332}" type="slidenum">
              <a:rPr lang="en-GB" smtClean="0"/>
              <a:t>‹#›</a:t>
            </a:fld>
            <a:endParaRPr lang="en-GB"/>
          </a:p>
        </p:txBody>
      </p:sp>
    </p:spTree>
    <p:extLst>
      <p:ext uri="{BB962C8B-B14F-4D97-AF65-F5344CB8AC3E}">
        <p14:creationId xmlns:p14="http://schemas.microsoft.com/office/powerpoint/2010/main" val="2951610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7FD683-6B05-7268-A6F5-87CCDD60FB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455006-F7CF-CA87-7585-471A1E4057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DD7AB6-2313-D108-58DC-070A9B24E4D0}"/>
              </a:ext>
            </a:extLst>
          </p:cNvPr>
          <p:cNvSpPr>
            <a:spLocks noGrp="1"/>
          </p:cNvSpPr>
          <p:nvPr>
            <p:ph type="dt" sz="half" idx="10"/>
          </p:nvPr>
        </p:nvSpPr>
        <p:spPr/>
        <p:txBody>
          <a:bodyPr/>
          <a:lstStyle/>
          <a:p>
            <a:fld id="{F1471B46-7426-402D-8E78-124B9F2868C9}" type="datetimeFigureOut">
              <a:rPr lang="en-GB" smtClean="0"/>
              <a:t>10/12/2022</a:t>
            </a:fld>
            <a:endParaRPr lang="en-GB"/>
          </a:p>
        </p:txBody>
      </p:sp>
      <p:sp>
        <p:nvSpPr>
          <p:cNvPr id="5" name="Footer Placeholder 4">
            <a:extLst>
              <a:ext uri="{FF2B5EF4-FFF2-40B4-BE49-F238E27FC236}">
                <a16:creationId xmlns:a16="http://schemas.microsoft.com/office/drawing/2014/main" id="{0356BF1E-5596-41BC-BBC3-1453D45680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ACD669-25EA-B3EB-38D8-AC5D1909DC9C}"/>
              </a:ext>
            </a:extLst>
          </p:cNvPr>
          <p:cNvSpPr>
            <a:spLocks noGrp="1"/>
          </p:cNvSpPr>
          <p:nvPr>
            <p:ph type="sldNum" sz="quarter" idx="12"/>
          </p:nvPr>
        </p:nvSpPr>
        <p:spPr/>
        <p:txBody>
          <a:bodyPr/>
          <a:lstStyle/>
          <a:p>
            <a:fld id="{7A26C71D-91CD-41E4-B1E3-738657A39332}" type="slidenum">
              <a:rPr lang="en-GB" smtClean="0"/>
              <a:t>‹#›</a:t>
            </a:fld>
            <a:endParaRPr lang="en-GB"/>
          </a:p>
        </p:txBody>
      </p:sp>
    </p:spTree>
    <p:extLst>
      <p:ext uri="{BB962C8B-B14F-4D97-AF65-F5344CB8AC3E}">
        <p14:creationId xmlns:p14="http://schemas.microsoft.com/office/powerpoint/2010/main" val="15178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F0BA5E-6D8F-B708-EAD2-38DDAD0346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4A56E4-8BF7-CC63-AD53-B5F0D6F1E0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F801D8-C4B1-DACE-E4C3-9E621F104E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471B46-7426-402D-8E78-124B9F2868C9}" type="datetimeFigureOut">
              <a:rPr lang="en-GB" smtClean="0"/>
              <a:t>10/12/2022</a:t>
            </a:fld>
            <a:endParaRPr lang="en-GB"/>
          </a:p>
        </p:txBody>
      </p:sp>
      <p:sp>
        <p:nvSpPr>
          <p:cNvPr id="5" name="Footer Placeholder 4">
            <a:extLst>
              <a:ext uri="{FF2B5EF4-FFF2-40B4-BE49-F238E27FC236}">
                <a16:creationId xmlns:a16="http://schemas.microsoft.com/office/drawing/2014/main" id="{58E2D19C-3543-9804-F3D5-EC077EDB4F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301AD50-3290-733E-C29B-FED8CC4511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26C71D-91CD-41E4-B1E3-738657A39332}" type="slidenum">
              <a:rPr lang="en-GB" smtClean="0"/>
              <a:t>‹#›</a:t>
            </a:fld>
            <a:endParaRPr lang="en-GB"/>
          </a:p>
        </p:txBody>
      </p:sp>
    </p:spTree>
    <p:extLst>
      <p:ext uri="{BB962C8B-B14F-4D97-AF65-F5344CB8AC3E}">
        <p14:creationId xmlns:p14="http://schemas.microsoft.com/office/powerpoint/2010/main" val="10020260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coin&#10;&#10;Description automatically generated with medium confidence">
            <a:extLst>
              <a:ext uri="{FF2B5EF4-FFF2-40B4-BE49-F238E27FC236}">
                <a16:creationId xmlns:a16="http://schemas.microsoft.com/office/drawing/2014/main" id="{AAD370EF-8DF7-1AAD-DF2F-CAAA136F780D}"/>
              </a:ext>
            </a:extLst>
          </p:cNvPr>
          <p:cNvPicPr>
            <a:picLocks noChangeAspect="1"/>
          </p:cNvPicPr>
          <p:nvPr/>
        </p:nvPicPr>
        <p:blipFill rotWithShape="1">
          <a:blip r:embed="rId2"/>
          <a:srcRect t="8946" r="10085" b="147"/>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632F4E-81C4-FDE2-2B4A-BD2BD32B9ABA}"/>
              </a:ext>
            </a:extLst>
          </p:cNvPr>
          <p:cNvSpPr>
            <a:spLocks noGrp="1"/>
          </p:cNvSpPr>
          <p:nvPr>
            <p:ph type="ctrTitle"/>
          </p:nvPr>
        </p:nvSpPr>
        <p:spPr>
          <a:xfrm>
            <a:off x="477981" y="1122363"/>
            <a:ext cx="4023360" cy="3204134"/>
          </a:xfrm>
        </p:spPr>
        <p:txBody>
          <a:bodyPr anchor="b">
            <a:normAutofit/>
          </a:bodyPr>
          <a:lstStyle/>
          <a:p>
            <a:pPr algn="l"/>
            <a:r>
              <a:rPr lang="en-GB" sz="3700" b="1"/>
              <a:t>From the twilight of Rome to the Dawn of Islam: The World of Late Antiquity (AD 235-632)</a:t>
            </a:r>
            <a:endParaRPr lang="en-GB" sz="3700"/>
          </a:p>
        </p:txBody>
      </p:sp>
      <p:sp>
        <p:nvSpPr>
          <p:cNvPr id="3" name="Subtitle 2">
            <a:extLst>
              <a:ext uri="{FF2B5EF4-FFF2-40B4-BE49-F238E27FC236}">
                <a16:creationId xmlns:a16="http://schemas.microsoft.com/office/drawing/2014/main" id="{EF806FD8-2AA7-6206-A16E-9AE3C88FFD59}"/>
              </a:ext>
            </a:extLst>
          </p:cNvPr>
          <p:cNvSpPr>
            <a:spLocks noGrp="1"/>
          </p:cNvSpPr>
          <p:nvPr>
            <p:ph type="subTitle" idx="1"/>
          </p:nvPr>
        </p:nvSpPr>
        <p:spPr>
          <a:xfrm>
            <a:off x="159026" y="4872922"/>
            <a:ext cx="5632174" cy="1208141"/>
          </a:xfrm>
        </p:spPr>
        <p:txBody>
          <a:bodyPr>
            <a:normAutofit/>
          </a:bodyPr>
          <a:lstStyle/>
          <a:p>
            <a:pPr algn="l"/>
            <a:r>
              <a:rPr lang="en-GB" sz="4000" dirty="0"/>
              <a:t>Religion in Everyday Life</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Subtitle 2">
            <a:extLst>
              <a:ext uri="{FF2B5EF4-FFF2-40B4-BE49-F238E27FC236}">
                <a16:creationId xmlns:a16="http://schemas.microsoft.com/office/drawing/2014/main" id="{F1F20369-C305-2BB7-C894-E929930BAE97}"/>
              </a:ext>
            </a:extLst>
          </p:cNvPr>
          <p:cNvSpPr txBox="1">
            <a:spLocks/>
          </p:cNvSpPr>
          <p:nvPr/>
        </p:nvSpPr>
        <p:spPr>
          <a:xfrm>
            <a:off x="477980" y="6232317"/>
            <a:ext cx="4023359" cy="456611"/>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000" dirty="0"/>
              <a:t>HPAH5061/6061</a:t>
            </a:r>
          </a:p>
        </p:txBody>
      </p:sp>
    </p:spTree>
    <p:extLst>
      <p:ext uri="{BB962C8B-B14F-4D97-AF65-F5344CB8AC3E}">
        <p14:creationId xmlns:p14="http://schemas.microsoft.com/office/powerpoint/2010/main" val="347740506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7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EDBE23-B934-9C5B-EA3C-08D6DD0ACF67}"/>
              </a:ext>
            </a:extLst>
          </p:cNvPr>
          <p:cNvSpPr>
            <a:spLocks noGrp="1"/>
          </p:cNvSpPr>
          <p:nvPr>
            <p:ph type="title"/>
          </p:nvPr>
        </p:nvSpPr>
        <p:spPr>
          <a:xfrm>
            <a:off x="589560" y="856180"/>
            <a:ext cx="4560584" cy="1128068"/>
          </a:xfrm>
        </p:spPr>
        <p:txBody>
          <a:bodyPr anchor="ctr">
            <a:normAutofit/>
          </a:bodyPr>
          <a:lstStyle/>
          <a:p>
            <a:r>
              <a:rPr lang="en-GB" sz="3700" b="1"/>
              <a:t>Experiencing religion in daily life</a:t>
            </a:r>
            <a:endParaRPr lang="en-GB" sz="3700"/>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0BC291-79AB-7D38-5ED2-B29BFAC34857}"/>
              </a:ext>
            </a:extLst>
          </p:cNvPr>
          <p:cNvSpPr>
            <a:spLocks noGrp="1"/>
          </p:cNvSpPr>
          <p:nvPr>
            <p:ph idx="1"/>
          </p:nvPr>
        </p:nvSpPr>
        <p:spPr>
          <a:xfrm>
            <a:off x="159341" y="2330505"/>
            <a:ext cx="5234491" cy="4400672"/>
          </a:xfrm>
        </p:spPr>
        <p:txBody>
          <a:bodyPr anchor="ctr">
            <a:normAutofit/>
          </a:bodyPr>
          <a:lstStyle/>
          <a:p>
            <a:r>
              <a:rPr lang="en-GB" sz="2000" dirty="0"/>
              <a:t>Diversity of practices – avoid homogenous ideas about specific theological creeds.</a:t>
            </a:r>
          </a:p>
          <a:p>
            <a:pPr lvl="1"/>
            <a:r>
              <a:rPr lang="en-GB" sz="2000" dirty="0"/>
              <a:t>No singular group of “pagans”, Christians, Jews or Manicheans. </a:t>
            </a:r>
          </a:p>
          <a:p>
            <a:endParaRPr lang="en-GB" sz="400" dirty="0"/>
          </a:p>
          <a:p>
            <a:r>
              <a:rPr lang="en-GB" sz="2000" dirty="0"/>
              <a:t>“Orthodox” forms of prayers and rituals prescribed vs. individual choice.  </a:t>
            </a:r>
          </a:p>
          <a:p>
            <a:endParaRPr lang="en-GB" sz="400" dirty="0"/>
          </a:p>
          <a:p>
            <a:r>
              <a:rPr lang="en-GB" sz="2000" dirty="0"/>
              <a:t>No singular concept of “religion” (in the modern sense), but rather various words for symbols, beliefs and practices.  </a:t>
            </a:r>
          </a:p>
          <a:p>
            <a:endParaRPr lang="en-GB" sz="400" dirty="0"/>
          </a:p>
          <a:p>
            <a:r>
              <a:rPr lang="en-GB" sz="2000" dirty="0"/>
              <a:t>Distinction between orthopraxy and orthodoxy. </a:t>
            </a:r>
          </a:p>
          <a:p>
            <a:endParaRPr lang="en-GB" sz="14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agram&#10;&#10;Description automatically generated">
            <a:extLst>
              <a:ext uri="{FF2B5EF4-FFF2-40B4-BE49-F238E27FC236}">
                <a16:creationId xmlns:a16="http://schemas.microsoft.com/office/drawing/2014/main" id="{C2A7BA89-B9B8-9BD7-BAD9-DCF2CDD99835}"/>
              </a:ext>
            </a:extLst>
          </p:cNvPr>
          <p:cNvPicPr>
            <a:picLocks noChangeAspect="1"/>
          </p:cNvPicPr>
          <p:nvPr/>
        </p:nvPicPr>
        <p:blipFill rotWithShape="1">
          <a:blip r:embed="rId2"/>
          <a:srcRect t="3062" r="2" b="2"/>
          <a:stretch/>
        </p:blipFill>
        <p:spPr>
          <a:xfrm>
            <a:off x="5977788" y="799352"/>
            <a:ext cx="5425410" cy="5259296"/>
          </a:xfrm>
          <a:prstGeom prst="rect">
            <a:avLst/>
          </a:prstGeom>
        </p:spPr>
      </p:pic>
    </p:spTree>
    <p:extLst>
      <p:ext uri="{BB962C8B-B14F-4D97-AF65-F5344CB8AC3E}">
        <p14:creationId xmlns:p14="http://schemas.microsoft.com/office/powerpoint/2010/main" val="428518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up of a coin&#10;&#10;Description automatically generated with medium confidence">
            <a:extLst>
              <a:ext uri="{FF2B5EF4-FFF2-40B4-BE49-F238E27FC236}">
                <a16:creationId xmlns:a16="http://schemas.microsoft.com/office/drawing/2014/main" id="{0320CCD3-B6D8-7A11-D0B8-63A9A0BAC760}"/>
              </a:ext>
            </a:extLst>
          </p:cNvPr>
          <p:cNvPicPr>
            <a:picLocks noChangeAspect="1"/>
          </p:cNvPicPr>
          <p:nvPr/>
        </p:nvPicPr>
        <p:blipFill rotWithShape="1">
          <a:blip r:embed="rId2"/>
          <a:srcRect l="17778" r="-1" b="-1"/>
          <a:stretch/>
        </p:blipFill>
        <p:spPr>
          <a:xfrm>
            <a:off x="-1" y="10"/>
            <a:ext cx="12192000" cy="6857990"/>
          </a:xfrm>
          <a:prstGeom prst="rect">
            <a:avLst/>
          </a:prstGeom>
        </p:spPr>
      </p:pic>
      <p:sp>
        <p:nvSpPr>
          <p:cNvPr id="16"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A2F5B9AD-FEC6-EFDF-D19B-F81714312D89}"/>
              </a:ext>
            </a:extLst>
          </p:cNvPr>
          <p:cNvSpPr>
            <a:spLocks noGrp="1"/>
          </p:cNvSpPr>
          <p:nvPr>
            <p:ph type="title"/>
          </p:nvPr>
        </p:nvSpPr>
        <p:spPr>
          <a:xfrm>
            <a:off x="709448" y="1913950"/>
            <a:ext cx="4204137" cy="1342754"/>
          </a:xfrm>
        </p:spPr>
        <p:txBody>
          <a:bodyPr>
            <a:normAutofit/>
          </a:bodyPr>
          <a:lstStyle/>
          <a:p>
            <a:pPr algn="ctr"/>
            <a:r>
              <a:rPr lang="en-GB" sz="3600" b="1"/>
              <a:t>Devotional items and amulets</a:t>
            </a:r>
            <a:endParaRPr lang="en-GB" sz="3600"/>
          </a:p>
        </p:txBody>
      </p:sp>
      <p:cxnSp>
        <p:nvCxnSpPr>
          <p:cNvPr id="18" name="Straight Connector 17">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11868B6-EE37-1CB5-85C9-505BED42FDF9}"/>
              </a:ext>
            </a:extLst>
          </p:cNvPr>
          <p:cNvSpPr>
            <a:spLocks noGrp="1"/>
          </p:cNvSpPr>
          <p:nvPr>
            <p:ph idx="1"/>
          </p:nvPr>
        </p:nvSpPr>
        <p:spPr>
          <a:xfrm>
            <a:off x="212035" y="3417572"/>
            <a:ext cx="5512903" cy="3440411"/>
          </a:xfrm>
        </p:spPr>
        <p:txBody>
          <a:bodyPr anchor="ctr">
            <a:normAutofit/>
          </a:bodyPr>
          <a:lstStyle/>
          <a:p>
            <a:r>
              <a:rPr lang="en-GB" dirty="0"/>
              <a:t>Prophylactic amulets popular for both “pagan” and Christian lay people.</a:t>
            </a:r>
          </a:p>
          <a:p>
            <a:endParaRPr lang="en-GB" sz="400" dirty="0"/>
          </a:p>
          <a:p>
            <a:r>
              <a:rPr lang="en-GB" dirty="0"/>
              <a:t>100s of examples of objects and spells from Late Antique period, which show mixture of pagan, Jewish and Christian connections.</a:t>
            </a:r>
          </a:p>
          <a:p>
            <a:endParaRPr lang="en-GB" sz="1800" dirty="0"/>
          </a:p>
        </p:txBody>
      </p:sp>
      <p:sp>
        <p:nvSpPr>
          <p:cNvPr id="6" name="TextBox 5">
            <a:extLst>
              <a:ext uri="{FF2B5EF4-FFF2-40B4-BE49-F238E27FC236}">
                <a16:creationId xmlns:a16="http://schemas.microsoft.com/office/drawing/2014/main" id="{4868FA19-EE19-D1EE-17C4-7DFCDDF5B52C}"/>
              </a:ext>
            </a:extLst>
          </p:cNvPr>
          <p:cNvSpPr txBox="1"/>
          <p:nvPr/>
        </p:nvSpPr>
        <p:spPr>
          <a:xfrm>
            <a:off x="5817704" y="5482583"/>
            <a:ext cx="6334881" cy="1200329"/>
          </a:xfrm>
          <a:prstGeom prst="rect">
            <a:avLst/>
          </a:prstGeom>
          <a:noFill/>
        </p:spPr>
        <p:txBody>
          <a:bodyPr wrap="square">
            <a:spAutoFit/>
          </a:bodyPr>
          <a:lstStyle/>
          <a:p>
            <a:r>
              <a:rPr lang="en-GB" dirty="0"/>
              <a:t>Reverse side of magic amulet: winged male figure at the top with crocodiles at his feet, surrounded by magic symbols. Below this are seven lines of Greek script, with two lions and the star of David at the bottom. British Museum (6th century).</a:t>
            </a:r>
          </a:p>
        </p:txBody>
      </p:sp>
    </p:spTree>
    <p:extLst>
      <p:ext uri="{BB962C8B-B14F-4D97-AF65-F5344CB8AC3E}">
        <p14:creationId xmlns:p14="http://schemas.microsoft.com/office/powerpoint/2010/main" val="36345048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AA6C16-BF9B-4A3E-BC70-EE6015D4F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E9D07DB-5C5C-F183-661C-112F19995CA8}"/>
              </a:ext>
            </a:extLst>
          </p:cNvPr>
          <p:cNvPicPr>
            <a:picLocks noChangeAspect="1"/>
          </p:cNvPicPr>
          <p:nvPr/>
        </p:nvPicPr>
        <p:blipFill rotWithShape="1">
          <a:blip r:embed="rId2"/>
          <a:srcRect l="17" r="4878" b="3"/>
          <a:stretch/>
        </p:blipFill>
        <p:spPr>
          <a:xfrm>
            <a:off x="7" y="-1"/>
            <a:ext cx="6191233" cy="4036003"/>
          </a:xfrm>
          <a:custGeom>
            <a:avLst/>
            <a:gdLst/>
            <a:ahLst/>
            <a:cxnLst/>
            <a:rect l="l" t="t" r="r" b="b"/>
            <a:pathLst>
              <a:path w="6000749" h="3911828">
                <a:moveTo>
                  <a:pt x="0" y="0"/>
                </a:moveTo>
                <a:lnTo>
                  <a:pt x="6000749" y="0"/>
                </a:lnTo>
                <a:lnTo>
                  <a:pt x="6000749" y="3767827"/>
                </a:lnTo>
                <a:lnTo>
                  <a:pt x="5572124" y="3740378"/>
                </a:lnTo>
                <a:lnTo>
                  <a:pt x="0" y="3911828"/>
                </a:lnTo>
                <a:close/>
              </a:path>
            </a:pathLst>
          </a:custGeom>
        </p:spPr>
      </p:pic>
      <p:pic>
        <p:nvPicPr>
          <p:cNvPr id="5" name="Content Placeholder 3" descr="A close-up of some coins&#10;&#10;Description automatically generated with medium confidence">
            <a:extLst>
              <a:ext uri="{FF2B5EF4-FFF2-40B4-BE49-F238E27FC236}">
                <a16:creationId xmlns:a16="http://schemas.microsoft.com/office/drawing/2014/main" id="{CC83C0CF-B2D5-118E-B64D-2CD1A412A38D}"/>
              </a:ext>
            </a:extLst>
          </p:cNvPr>
          <p:cNvPicPr>
            <a:picLocks noChangeAspect="1"/>
          </p:cNvPicPr>
          <p:nvPr/>
        </p:nvPicPr>
        <p:blipFill rotWithShape="1">
          <a:blip r:embed="rId3"/>
          <a:srcRect r="1" b="1177"/>
          <a:stretch/>
        </p:blipFill>
        <p:spPr>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grpSp>
        <p:nvGrpSpPr>
          <p:cNvPr id="12" name="Group 11">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3" name="Freeform: Shape 12">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4">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Content Placeholder 5">
            <a:extLst>
              <a:ext uri="{FF2B5EF4-FFF2-40B4-BE49-F238E27FC236}">
                <a16:creationId xmlns:a16="http://schemas.microsoft.com/office/drawing/2014/main" id="{364032FC-1CE0-9706-E543-C12E9F673968}"/>
              </a:ext>
            </a:extLst>
          </p:cNvPr>
          <p:cNvSpPr txBox="1">
            <a:spLocks/>
          </p:cNvSpPr>
          <p:nvPr/>
        </p:nvSpPr>
        <p:spPr>
          <a:xfrm>
            <a:off x="6586205" y="3907576"/>
            <a:ext cx="5367255" cy="2122163"/>
          </a:xfrm>
          <a:prstGeom prst="rect">
            <a:avLst/>
          </a:prstGeom>
          <a:solidFill>
            <a:srgbClr val="E7E6E6"/>
          </a:solidFill>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Two-sided amulet. On the front, the Raising of Lazarus. On the reverse are three lines of Greek magic words. Jerusalem, Bible Lands Museum. Soft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gray</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stone, 33 mm.</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Content Placeholder 5">
            <a:extLst>
              <a:ext uri="{FF2B5EF4-FFF2-40B4-BE49-F238E27FC236}">
                <a16:creationId xmlns:a16="http://schemas.microsoft.com/office/drawing/2014/main" id="{32AF150E-CA60-C84B-61A1-6E6393C2E283}"/>
              </a:ext>
            </a:extLst>
          </p:cNvPr>
          <p:cNvSpPr txBox="1">
            <a:spLocks/>
          </p:cNvSpPr>
          <p:nvPr/>
        </p:nvSpPr>
        <p:spPr>
          <a:xfrm>
            <a:off x="238540" y="3907577"/>
            <a:ext cx="6109125" cy="2811276"/>
          </a:xfrm>
          <a:prstGeom prst="rect">
            <a:avLst/>
          </a:prstGeom>
          <a:solidFill>
            <a:schemeClr val="accent6">
              <a:lumMod val="40000"/>
              <a:lumOff val="60000"/>
            </a:schemeClr>
          </a:solidFill>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Two sided amulet. On the front, the Sacrifice of Isaac: Isaac is bound before an altar. Abraham raises a knife but turns his head to see the hand of God. A ram is tied to a tree. On the reverse side are four lines of pseudo-Hebrew script. Private collection. Soft, black stone, 22 x 19 mm.</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2791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 up of a human eye&#10;&#10;Description automatically generated with low confidence">
            <a:extLst>
              <a:ext uri="{FF2B5EF4-FFF2-40B4-BE49-F238E27FC236}">
                <a16:creationId xmlns:a16="http://schemas.microsoft.com/office/drawing/2014/main" id="{DA11DC6E-5604-1CA4-F521-CBE48D6567BE}"/>
              </a:ext>
            </a:extLst>
          </p:cNvPr>
          <p:cNvPicPr>
            <a:picLocks noChangeAspect="1"/>
          </p:cNvPicPr>
          <p:nvPr/>
        </p:nvPicPr>
        <p:blipFill rotWithShape="1">
          <a:blip r:embed="rId2"/>
          <a:srcRect t="7645" r="9091" b="15459"/>
          <a:stretch/>
        </p:blipFill>
        <p:spPr>
          <a:xfrm>
            <a:off x="20" y="10"/>
            <a:ext cx="12191980" cy="6857990"/>
          </a:xfrm>
          <a:prstGeom prst="rect">
            <a:avLst/>
          </a:prstGeom>
        </p:spPr>
      </p:pic>
      <p:sp>
        <p:nvSpPr>
          <p:cNvPr id="15" name="Rectangle 8">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197DA7-71F6-A4E2-D966-A39BCE1B5BC1}"/>
              </a:ext>
            </a:extLst>
          </p:cNvPr>
          <p:cNvSpPr>
            <a:spLocks noGrp="1"/>
          </p:cNvSpPr>
          <p:nvPr>
            <p:ph type="title"/>
          </p:nvPr>
        </p:nvSpPr>
        <p:spPr>
          <a:xfrm>
            <a:off x="594109" y="470872"/>
            <a:ext cx="6619811" cy="1119390"/>
          </a:xfrm>
        </p:spPr>
        <p:txBody>
          <a:bodyPr>
            <a:normAutofit/>
          </a:bodyPr>
          <a:lstStyle/>
          <a:p>
            <a:r>
              <a:rPr lang="en-GB" sz="4000" b="1" dirty="0"/>
              <a:t>Astrology and Magical rites</a:t>
            </a:r>
          </a:p>
        </p:txBody>
      </p:sp>
      <p:sp>
        <p:nvSpPr>
          <p:cNvPr id="3" name="Content Placeholder 2">
            <a:extLst>
              <a:ext uri="{FF2B5EF4-FFF2-40B4-BE49-F238E27FC236}">
                <a16:creationId xmlns:a16="http://schemas.microsoft.com/office/drawing/2014/main" id="{AACF7F2B-5C41-2DFE-5764-46CC8E0B0B35}"/>
              </a:ext>
            </a:extLst>
          </p:cNvPr>
          <p:cNvSpPr>
            <a:spLocks noGrp="1"/>
          </p:cNvSpPr>
          <p:nvPr>
            <p:ph idx="1"/>
          </p:nvPr>
        </p:nvSpPr>
        <p:spPr>
          <a:xfrm>
            <a:off x="463827" y="1590262"/>
            <a:ext cx="6957390" cy="4505738"/>
          </a:xfrm>
        </p:spPr>
        <p:txBody>
          <a:bodyPr>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Practices designed to engage with and direct the support of divine beings.</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For protection and relief from suffering.</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Potentially also malign forces, in order to bring ruin upon an enemy.</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Divination for reading the future.</a:t>
            </a:r>
          </a:p>
          <a:p>
            <a:pPr marL="1143000" marR="0" lvl="2"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Treating passages of the Bible as oracular responses.</a:t>
            </a:r>
          </a:p>
          <a:p>
            <a:pPr marL="1143000" marR="0" lvl="2" indent="-228600" defTabSz="914400" rtl="0" eaLnBrk="1" fontAlgn="auto" latinLnBrk="0" hangingPunct="1">
              <a:spcBef>
                <a:spcPts val="500"/>
              </a:spcBef>
              <a:spcAft>
                <a:spcPts val="0"/>
              </a:spcAft>
              <a:buClrTx/>
              <a:buSzTx/>
              <a:buFont typeface="Arial" panose="020B0604020202020204" pitchFamily="34" charset="0"/>
              <a:buChar char="•"/>
              <a:tabLst/>
              <a:defRPr/>
            </a:pPr>
            <a:endParaRPr kumimoji="0" lang="en-GB" sz="2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Astrology and horoscopes.</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2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Curse tablets still a feature of Late Antique life.</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2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Notional opposition by state and church authorities to “magic”. </a:t>
            </a:r>
          </a:p>
          <a:p>
            <a:endParaRPr lang="en-GB" sz="1500" dirty="0"/>
          </a:p>
        </p:txBody>
      </p:sp>
      <p:sp>
        <p:nvSpPr>
          <p:cNvPr id="6" name="TextBox 5">
            <a:extLst>
              <a:ext uri="{FF2B5EF4-FFF2-40B4-BE49-F238E27FC236}">
                <a16:creationId xmlns:a16="http://schemas.microsoft.com/office/drawing/2014/main" id="{21F36758-3D62-33A1-DB3C-FCD83BF5DE6C}"/>
              </a:ext>
            </a:extLst>
          </p:cNvPr>
          <p:cNvSpPr txBox="1"/>
          <p:nvPr/>
        </p:nvSpPr>
        <p:spPr>
          <a:xfrm>
            <a:off x="7661599" y="4156069"/>
            <a:ext cx="3642505" cy="1200329"/>
          </a:xfrm>
          <a:prstGeom prst="rect">
            <a:avLst/>
          </a:prstGeom>
          <a:solidFill>
            <a:schemeClr val="bg2"/>
          </a:solidFill>
        </p:spPr>
        <p:txBody>
          <a:bodyPr wrap="square">
            <a:spAutoFit/>
          </a:bodyPr>
          <a:lstStyle/>
          <a:p>
            <a:r>
              <a:rPr lang="en-GB" dirty="0"/>
              <a:t>A late third century hemispherical disc (bronze, ca. 6.5 cm in diameter), found in </a:t>
            </a:r>
            <a:r>
              <a:rPr lang="en-GB" dirty="0" err="1"/>
              <a:t>Chevroches</a:t>
            </a:r>
            <a:r>
              <a:rPr lang="en-GB" dirty="0"/>
              <a:t>. Used to calculate a celestial map. </a:t>
            </a:r>
          </a:p>
        </p:txBody>
      </p:sp>
    </p:spTree>
    <p:extLst>
      <p:ext uri="{BB962C8B-B14F-4D97-AF65-F5344CB8AC3E}">
        <p14:creationId xmlns:p14="http://schemas.microsoft.com/office/powerpoint/2010/main" val="13780452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DEB0F2-3704-652E-9E34-E7DDB1DB8669}"/>
              </a:ext>
            </a:extLst>
          </p:cNvPr>
          <p:cNvSpPr>
            <a:spLocks noGrp="1"/>
          </p:cNvSpPr>
          <p:nvPr>
            <p:ph idx="1"/>
          </p:nvPr>
        </p:nvSpPr>
        <p:spPr>
          <a:xfrm>
            <a:off x="145773" y="185530"/>
            <a:ext cx="6917635" cy="6493566"/>
          </a:xfrm>
        </p:spPr>
        <p:txBody>
          <a:bodyPr>
            <a:normAutofit fontScale="92500"/>
          </a:bodyPr>
          <a:lstStyle/>
          <a:p>
            <a:pPr marL="0" indent="0">
              <a:buNone/>
            </a:pPr>
            <a:r>
              <a:rPr lang="en-GB" sz="3200" dirty="0"/>
              <a:t>Clay figurine of a kneeling woman, with 13 needles sticking into her. Found in Egypt, ca. 3rd to 4th century AD. Louvre Museum.</a:t>
            </a:r>
          </a:p>
          <a:p>
            <a:pPr marL="0" indent="0">
              <a:buNone/>
            </a:pPr>
            <a:endParaRPr lang="en-GB" sz="600" dirty="0"/>
          </a:p>
          <a:p>
            <a:pPr marL="0" indent="0">
              <a:buNone/>
            </a:pPr>
            <a:r>
              <a:rPr lang="en-GB" sz="3200" dirty="0"/>
              <a:t>Found along with a lead curse tablet. </a:t>
            </a:r>
            <a:r>
              <a:rPr lang="en-GB" sz="3200" dirty="0" err="1"/>
              <a:t>Antinoos</a:t>
            </a:r>
            <a:r>
              <a:rPr lang="en-GB" sz="3200" dirty="0"/>
              <a:t> is called upon to bind a woman named Ptolemais, the love interest of a man called </a:t>
            </a:r>
            <a:r>
              <a:rPr lang="en-GB" sz="3200" dirty="0" err="1"/>
              <a:t>Sarapammon</a:t>
            </a:r>
            <a:r>
              <a:rPr lang="en-GB" sz="3200" dirty="0"/>
              <a:t>.</a:t>
            </a:r>
          </a:p>
          <a:p>
            <a:r>
              <a:rPr lang="en-GB" sz="3200" dirty="0"/>
              <a:t>“Drag her by the hair and her heart until she no longer stands aloof from me”. … [further request to prevent Ptolemais from being] “had in a promiscuous way, let her not be had anally; nor let her do anything for pleasure with another man, just with me alone </a:t>
            </a:r>
            <a:r>
              <a:rPr lang="en-GB" sz="3200" dirty="0" err="1"/>
              <a:t>Serapammon</a:t>
            </a:r>
            <a:r>
              <a:rPr lang="en-GB" sz="3200" dirty="0"/>
              <a:t>.”</a:t>
            </a:r>
          </a:p>
          <a:p>
            <a:endParaRPr lang="en-GB" sz="1700" dirty="0"/>
          </a:p>
        </p:txBody>
      </p:sp>
      <p:pic>
        <p:nvPicPr>
          <p:cNvPr id="4" name="Content Placeholder 5" descr="A statue of a person&#10;&#10;Description automatically generated with low confidence">
            <a:extLst>
              <a:ext uri="{FF2B5EF4-FFF2-40B4-BE49-F238E27FC236}">
                <a16:creationId xmlns:a16="http://schemas.microsoft.com/office/drawing/2014/main" id="{C78B7017-422C-2D8B-E6C8-2117A8A8EFA6}"/>
              </a:ext>
            </a:extLst>
          </p:cNvPr>
          <p:cNvPicPr>
            <a:picLocks noChangeAspect="1"/>
          </p:cNvPicPr>
          <p:nvPr/>
        </p:nvPicPr>
        <p:blipFill rotWithShape="1">
          <a:blip r:embed="rId2"/>
          <a:srcRect t="6011" r="1" b="2580"/>
          <a:stretch/>
        </p:blipFill>
        <p:spPr>
          <a:xfrm>
            <a:off x="7199440" y="10"/>
            <a:ext cx="4992560" cy="6857990"/>
          </a:xfrm>
          <a:prstGeom prst="rect">
            <a:avLst/>
          </a:prstGeom>
          <a:effectLst/>
        </p:spPr>
      </p:pic>
    </p:spTree>
    <p:extLst>
      <p:ext uri="{BB962C8B-B14F-4D97-AF65-F5344CB8AC3E}">
        <p14:creationId xmlns:p14="http://schemas.microsoft.com/office/powerpoint/2010/main" val="15456359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595A3D4-AD83-289F-6C9B-FC472B32E3BF}"/>
              </a:ext>
            </a:extLst>
          </p:cNvPr>
          <p:cNvPicPr>
            <a:picLocks noChangeAspect="1"/>
          </p:cNvPicPr>
          <p:nvPr/>
        </p:nvPicPr>
        <p:blipFill rotWithShape="1">
          <a:blip r:embed="rId2"/>
          <a:srcRect b="108"/>
          <a:stretch/>
        </p:blipFill>
        <p:spPr>
          <a:xfrm>
            <a:off x="1" y="10"/>
            <a:ext cx="9669642" cy="6857990"/>
          </a:xfrm>
          <a:prstGeom prst="rect">
            <a:avLst/>
          </a:prstGeom>
        </p:spPr>
      </p:pic>
      <p:sp>
        <p:nvSpPr>
          <p:cNvPr id="40"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A4B635-134F-CA13-B884-AD25EF73731C}"/>
              </a:ext>
            </a:extLst>
          </p:cNvPr>
          <p:cNvSpPr>
            <a:spLocks noGrp="1"/>
          </p:cNvSpPr>
          <p:nvPr>
            <p:ph type="title"/>
          </p:nvPr>
        </p:nvSpPr>
        <p:spPr>
          <a:xfrm>
            <a:off x="7531610" y="365125"/>
            <a:ext cx="4537807" cy="1899912"/>
          </a:xfrm>
        </p:spPr>
        <p:txBody>
          <a:bodyPr>
            <a:normAutofit/>
          </a:bodyPr>
          <a:lstStyle/>
          <a:p>
            <a:r>
              <a:rPr lang="en-GB" sz="4000" b="1" dirty="0"/>
              <a:t>Christianity and Household worship</a:t>
            </a:r>
            <a:endParaRPr lang="en-GB" sz="4000" dirty="0"/>
          </a:p>
        </p:txBody>
      </p:sp>
      <p:sp>
        <p:nvSpPr>
          <p:cNvPr id="3" name="Content Placeholder 2">
            <a:extLst>
              <a:ext uri="{FF2B5EF4-FFF2-40B4-BE49-F238E27FC236}">
                <a16:creationId xmlns:a16="http://schemas.microsoft.com/office/drawing/2014/main" id="{0276D0F3-8646-16C4-08AE-AA9321BC05A9}"/>
              </a:ext>
            </a:extLst>
          </p:cNvPr>
          <p:cNvSpPr>
            <a:spLocks noGrp="1"/>
          </p:cNvSpPr>
          <p:nvPr>
            <p:ph idx="1"/>
          </p:nvPr>
        </p:nvSpPr>
        <p:spPr>
          <a:xfrm>
            <a:off x="8247228" y="2265036"/>
            <a:ext cx="3822189" cy="4592953"/>
          </a:xfrm>
        </p:spPr>
        <p:txBody>
          <a:bodyPr>
            <a:normAutofit fontScale="92500" lnSpcReduction="10000"/>
          </a:bodyPr>
          <a:lstStyle/>
          <a:p>
            <a:r>
              <a:rPr lang="en-GB" sz="2400" dirty="0"/>
              <a:t>Many Christians in the early 4th century (as they had in the 3rd) continued to worship in households.</a:t>
            </a:r>
          </a:p>
          <a:p>
            <a:pPr lvl="1"/>
            <a:r>
              <a:rPr lang="en-GB" sz="2200" dirty="0"/>
              <a:t>Celebrations of the Eucharist.</a:t>
            </a:r>
          </a:p>
          <a:p>
            <a:pPr lvl="1"/>
            <a:r>
              <a:rPr lang="en-GB" sz="2200" dirty="0"/>
              <a:t>Liturgical prayers and offers.</a:t>
            </a:r>
          </a:p>
          <a:p>
            <a:pPr lvl="1"/>
            <a:r>
              <a:rPr lang="en-GB" sz="2200" dirty="0"/>
              <a:t>Baptisms.  </a:t>
            </a:r>
          </a:p>
          <a:p>
            <a:pPr lvl="1"/>
            <a:endParaRPr lang="en-GB" sz="400" dirty="0"/>
          </a:p>
          <a:p>
            <a:r>
              <a:rPr lang="en-GB" sz="2400" dirty="0"/>
              <a:t>Literary testimony of clergymen officiating at household rituals.</a:t>
            </a:r>
          </a:p>
          <a:p>
            <a:endParaRPr lang="en-GB" sz="400" dirty="0"/>
          </a:p>
          <a:p>
            <a:r>
              <a:rPr lang="en-GB" sz="2400" dirty="0"/>
              <a:t>Veneration of Saints in households?</a:t>
            </a:r>
          </a:p>
          <a:p>
            <a:endParaRPr lang="en-GB" sz="1700" dirty="0"/>
          </a:p>
        </p:txBody>
      </p:sp>
      <p:sp>
        <p:nvSpPr>
          <p:cNvPr id="5" name="TextBox 4">
            <a:extLst>
              <a:ext uri="{FF2B5EF4-FFF2-40B4-BE49-F238E27FC236}">
                <a16:creationId xmlns:a16="http://schemas.microsoft.com/office/drawing/2014/main" id="{B325FD3F-1249-4D63-D11D-A0B87DCF3B63}"/>
              </a:ext>
            </a:extLst>
          </p:cNvPr>
          <p:cNvSpPr txBox="1"/>
          <p:nvPr/>
        </p:nvSpPr>
        <p:spPr>
          <a:xfrm>
            <a:off x="289052" y="5227216"/>
            <a:ext cx="5805423" cy="1477328"/>
          </a:xfrm>
          <a:prstGeom prst="rect">
            <a:avLst/>
          </a:prstGeom>
          <a:solidFill>
            <a:srgbClr val="4472C4">
              <a:lumMod val="20000"/>
              <a:lumOff val="80000"/>
            </a:srgbClr>
          </a:solid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600" b="0" i="0" u="none" strike="noStrike" kern="0" cap="none" spc="0" normalizeH="0" baseline="0" noProof="0" dirty="0">
                <a:ln>
                  <a:noFill/>
                </a:ln>
                <a:solidFill>
                  <a:prstClr val="black"/>
                </a:solidFill>
                <a:effectLst/>
                <a:uLnTx/>
                <a:uFillTx/>
              </a:rPr>
              <a:t>Baptistery in a 3</a:t>
            </a:r>
            <a:r>
              <a:rPr kumimoji="0" lang="en-GB" sz="1600" b="0" i="0" u="none" strike="noStrike" kern="0" cap="none" spc="0" normalizeH="0" baseline="30000" noProof="0" dirty="0">
                <a:ln>
                  <a:noFill/>
                </a:ln>
                <a:solidFill>
                  <a:prstClr val="black"/>
                </a:solidFill>
                <a:effectLst/>
                <a:uLnTx/>
                <a:uFillTx/>
              </a:rPr>
              <a:t>rd</a:t>
            </a:r>
            <a:r>
              <a:rPr kumimoji="0" lang="en-GB" sz="1600" b="0" i="0" u="none" strike="noStrike" kern="0" cap="none" spc="0" normalizeH="0" baseline="0" noProof="0" dirty="0">
                <a:ln>
                  <a:noFill/>
                </a:ln>
                <a:solidFill>
                  <a:prstClr val="black"/>
                </a:solidFill>
                <a:effectLst/>
                <a:uLnTx/>
                <a:uFillTx/>
              </a:rPr>
              <a:t> century house at Dura </a:t>
            </a:r>
            <a:r>
              <a:rPr kumimoji="0" lang="en-GB" sz="1600" b="0" i="0" u="none" strike="noStrike" kern="0" cap="none" spc="0" normalizeH="0" baseline="0" noProof="0" dirty="0" err="1">
                <a:ln>
                  <a:noFill/>
                </a:ln>
                <a:solidFill>
                  <a:prstClr val="black"/>
                </a:solidFill>
                <a:effectLst/>
                <a:uLnTx/>
                <a:uFillTx/>
              </a:rPr>
              <a:t>Europos</a:t>
            </a:r>
            <a:endParaRPr kumimoji="0" lang="en-GB" sz="1600" b="0" i="0" u="none" strike="noStrike" kern="0" cap="none" spc="0" normalizeH="0" baseline="0" noProof="0" dirty="0">
              <a:ln>
                <a:noFill/>
              </a:ln>
              <a:solidFill>
                <a:prstClr val="black"/>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500" b="0" i="0" u="none" strike="noStrike" kern="0" cap="none" spc="0" normalizeH="0" baseline="0" noProof="0" dirty="0">
              <a:ln>
                <a:noFill/>
              </a:ln>
              <a:solidFill>
                <a:prstClr val="black"/>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sz="1600" b="0" i="0" u="none" strike="noStrike" kern="0" cap="none" spc="0" normalizeH="0" baseline="0" noProof="0" dirty="0">
                <a:ln>
                  <a:noFill/>
                </a:ln>
                <a:solidFill>
                  <a:prstClr val="black"/>
                </a:solidFill>
                <a:effectLst/>
                <a:uLnTx/>
                <a:uFillTx/>
              </a:rPr>
              <a:t>Baptismal chamber with permanent masonry font surmounted by columnar canopy. </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500" b="0" i="0" u="none" strike="noStrike" kern="0" cap="none" spc="0" normalizeH="0" baseline="0" noProof="0" dirty="0">
              <a:ln>
                <a:noFill/>
              </a:ln>
              <a:solidFill>
                <a:prstClr val="black"/>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sz="1600" b="0" i="0" u="none" strike="noStrike" kern="0" cap="none" spc="0" normalizeH="0" baseline="0" noProof="0" dirty="0">
                <a:ln>
                  <a:noFill/>
                </a:ln>
                <a:solidFill>
                  <a:prstClr val="black"/>
                </a:solidFill>
                <a:effectLst/>
                <a:uLnTx/>
                <a:uFillTx/>
              </a:rPr>
              <a:t>Decoration of the rooms walls with frescos, including the David and Goliath, Women at the Well and Healing of the Paralytic. </a:t>
            </a:r>
          </a:p>
        </p:txBody>
      </p:sp>
    </p:spTree>
    <p:extLst>
      <p:ext uri="{BB962C8B-B14F-4D97-AF65-F5344CB8AC3E}">
        <p14:creationId xmlns:p14="http://schemas.microsoft.com/office/powerpoint/2010/main" val="9791415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0">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1F9CA2-60DA-DCCB-7F0B-87AA02C5850C}"/>
              </a:ext>
            </a:extLst>
          </p:cNvPr>
          <p:cNvSpPr>
            <a:spLocks noGrp="1"/>
          </p:cNvSpPr>
          <p:nvPr>
            <p:ph type="title"/>
          </p:nvPr>
        </p:nvSpPr>
        <p:spPr>
          <a:xfrm>
            <a:off x="6507499" y="93169"/>
            <a:ext cx="5588687" cy="1444084"/>
          </a:xfrm>
        </p:spPr>
        <p:txBody>
          <a:bodyPr>
            <a:normAutofit/>
          </a:bodyPr>
          <a:lstStyle/>
          <a:p>
            <a:r>
              <a:rPr lang="en-GB" sz="4000" b="1" dirty="0"/>
              <a:t>Blending the Ecclesiastical and Classical </a:t>
            </a:r>
          </a:p>
        </p:txBody>
      </p:sp>
      <p:pic>
        <p:nvPicPr>
          <p:cNvPr id="4" name="Content Placeholder 6">
            <a:extLst>
              <a:ext uri="{FF2B5EF4-FFF2-40B4-BE49-F238E27FC236}">
                <a16:creationId xmlns:a16="http://schemas.microsoft.com/office/drawing/2014/main" id="{1EEF7DB2-B79C-4190-B5EF-286873220F42}"/>
              </a:ext>
            </a:extLst>
          </p:cNvPr>
          <p:cNvPicPr>
            <a:picLocks noChangeAspect="1"/>
          </p:cNvPicPr>
          <p:nvPr/>
        </p:nvPicPr>
        <p:blipFill rotWithShape="1">
          <a:blip r:embed="rId2"/>
          <a:srcRect l="15419" r="17975" b="4"/>
          <a:stretch/>
        </p:blipFill>
        <p:spPr>
          <a:xfrm>
            <a:off x="-4642" y="10"/>
            <a:ext cx="3006061" cy="3339639"/>
          </a:xfrm>
          <a:prstGeom prst="rect">
            <a:avLst/>
          </a:prstGeom>
        </p:spPr>
      </p:pic>
      <p:pic>
        <p:nvPicPr>
          <p:cNvPr id="6" name="Picture 5" descr="A clock on a wall&#10;&#10;Description automatically generated with medium confidence">
            <a:extLst>
              <a:ext uri="{FF2B5EF4-FFF2-40B4-BE49-F238E27FC236}">
                <a16:creationId xmlns:a16="http://schemas.microsoft.com/office/drawing/2014/main" id="{18C44D5F-5026-2A98-087E-0D7C71831BDF}"/>
              </a:ext>
            </a:extLst>
          </p:cNvPr>
          <p:cNvPicPr>
            <a:picLocks noChangeAspect="1"/>
          </p:cNvPicPr>
          <p:nvPr/>
        </p:nvPicPr>
        <p:blipFill rotWithShape="1">
          <a:blip r:embed="rId3"/>
          <a:srcRect l="14425" r="14372"/>
          <a:stretch/>
        </p:blipFill>
        <p:spPr>
          <a:xfrm>
            <a:off x="3198068" y="10"/>
            <a:ext cx="2991088" cy="3339639"/>
          </a:xfrm>
          <a:prstGeom prst="rect">
            <a:avLst/>
          </a:prstGeom>
        </p:spPr>
      </p:pic>
      <p:pic>
        <p:nvPicPr>
          <p:cNvPr id="5" name="Picture 4" descr="Map&#10;&#10;Description automatically generated">
            <a:extLst>
              <a:ext uri="{FF2B5EF4-FFF2-40B4-BE49-F238E27FC236}">
                <a16:creationId xmlns:a16="http://schemas.microsoft.com/office/drawing/2014/main" id="{2E9E56CD-DAF3-CF5B-60FE-78CE5E082B56}"/>
              </a:ext>
            </a:extLst>
          </p:cNvPr>
          <p:cNvPicPr>
            <a:picLocks noChangeAspect="1"/>
          </p:cNvPicPr>
          <p:nvPr/>
        </p:nvPicPr>
        <p:blipFill rotWithShape="1">
          <a:blip r:embed="rId4"/>
          <a:srcRect r="2705" b="-1"/>
          <a:stretch/>
        </p:blipFill>
        <p:spPr>
          <a:xfrm>
            <a:off x="-2" y="3518351"/>
            <a:ext cx="6189158" cy="3339649"/>
          </a:xfrm>
          <a:prstGeom prst="rect">
            <a:avLst/>
          </a:prstGeom>
        </p:spPr>
      </p:pic>
      <p:sp>
        <p:nvSpPr>
          <p:cNvPr id="3" name="Content Placeholder 2">
            <a:extLst>
              <a:ext uri="{FF2B5EF4-FFF2-40B4-BE49-F238E27FC236}">
                <a16:creationId xmlns:a16="http://schemas.microsoft.com/office/drawing/2014/main" id="{77557C6C-B7A1-CD36-4DDB-3C8ECFC4BA0B}"/>
              </a:ext>
            </a:extLst>
          </p:cNvPr>
          <p:cNvSpPr>
            <a:spLocks noGrp="1"/>
          </p:cNvSpPr>
          <p:nvPr>
            <p:ph idx="1"/>
          </p:nvPr>
        </p:nvSpPr>
        <p:spPr>
          <a:xfrm>
            <a:off x="6385804" y="1765666"/>
            <a:ext cx="5710381" cy="5092334"/>
          </a:xfrm>
        </p:spPr>
        <p:txBody>
          <a:bodyPr>
            <a:normAutofit/>
          </a:bodyPr>
          <a:lstStyle/>
          <a:p>
            <a:r>
              <a:rPr lang="en-GB" sz="3200" dirty="0"/>
              <a:t>Especially for well-to-do individuals, Classical </a:t>
            </a:r>
            <a:r>
              <a:rPr lang="en-GB" sz="3200" i="1" dirty="0" err="1"/>
              <a:t>paidaea</a:t>
            </a:r>
            <a:r>
              <a:rPr lang="en-GB" sz="3200" dirty="0"/>
              <a:t> might sit alongside a professed Christian faith. </a:t>
            </a:r>
          </a:p>
          <a:p>
            <a:endParaRPr lang="en-GB" sz="100" dirty="0"/>
          </a:p>
          <a:p>
            <a:r>
              <a:rPr lang="en-GB" sz="3200" dirty="0"/>
              <a:t>Villa at </a:t>
            </a:r>
            <a:r>
              <a:rPr lang="en-GB" sz="3200" dirty="0" err="1"/>
              <a:t>Lullingstone</a:t>
            </a:r>
            <a:r>
              <a:rPr lang="en-GB" sz="3200" dirty="0"/>
              <a:t> (Kent): a private Christian chapel and a dining room with mythic imagery. </a:t>
            </a:r>
          </a:p>
          <a:p>
            <a:endParaRPr lang="en-GB" sz="100" dirty="0"/>
          </a:p>
          <a:p>
            <a:r>
              <a:rPr lang="en-GB" sz="3200" dirty="0"/>
              <a:t>Social status, education and religious practice.</a:t>
            </a:r>
          </a:p>
          <a:p>
            <a:endParaRPr lang="en-GB" sz="2000" dirty="0"/>
          </a:p>
        </p:txBody>
      </p:sp>
    </p:spTree>
    <p:extLst>
      <p:ext uri="{BB962C8B-B14F-4D97-AF65-F5344CB8AC3E}">
        <p14:creationId xmlns:p14="http://schemas.microsoft.com/office/powerpoint/2010/main" val="3737957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59B082-5894-4A65-B1FB-A6F6427A0102}"/>
              </a:ext>
            </a:extLst>
          </p:cNvPr>
          <p:cNvSpPr>
            <a:spLocks noGrp="1"/>
          </p:cNvSpPr>
          <p:nvPr>
            <p:ph type="title"/>
          </p:nvPr>
        </p:nvSpPr>
        <p:spPr>
          <a:xfrm>
            <a:off x="7134045" y="0"/>
            <a:ext cx="4925433" cy="1899912"/>
          </a:xfrm>
        </p:spPr>
        <p:txBody>
          <a:bodyPr>
            <a:normAutofit/>
          </a:bodyPr>
          <a:lstStyle/>
          <a:p>
            <a:r>
              <a:rPr lang="en-GB" sz="4800" b="1" dirty="0"/>
              <a:t>Household “pagan” practices</a:t>
            </a:r>
          </a:p>
        </p:txBody>
      </p:sp>
      <p:pic>
        <p:nvPicPr>
          <p:cNvPr id="4" name="Picture 3">
            <a:extLst>
              <a:ext uri="{FF2B5EF4-FFF2-40B4-BE49-F238E27FC236}">
                <a16:creationId xmlns:a16="http://schemas.microsoft.com/office/drawing/2014/main" id="{72670187-D252-1CC3-04C8-96BF3448D7CC}"/>
              </a:ext>
            </a:extLst>
          </p:cNvPr>
          <p:cNvPicPr>
            <a:picLocks noChangeAspect="1"/>
          </p:cNvPicPr>
          <p:nvPr/>
        </p:nvPicPr>
        <p:blipFill rotWithShape="1">
          <a:blip r:embed="rId2"/>
          <a:srcRect l="18980" r="4405" b="2"/>
          <a:stretch/>
        </p:blipFill>
        <p:spPr>
          <a:xfrm>
            <a:off x="1" y="10"/>
            <a:ext cx="6936390" cy="6857990"/>
          </a:xfrm>
          <a:prstGeom prst="rect">
            <a:avLst/>
          </a:prstGeom>
        </p:spPr>
      </p:pic>
      <p:sp>
        <p:nvSpPr>
          <p:cNvPr id="3" name="Content Placeholder 2">
            <a:extLst>
              <a:ext uri="{FF2B5EF4-FFF2-40B4-BE49-F238E27FC236}">
                <a16:creationId xmlns:a16="http://schemas.microsoft.com/office/drawing/2014/main" id="{D92C1BD6-6720-85B5-31E0-AFED06256C9F}"/>
              </a:ext>
            </a:extLst>
          </p:cNvPr>
          <p:cNvSpPr>
            <a:spLocks noGrp="1"/>
          </p:cNvSpPr>
          <p:nvPr>
            <p:ph idx="1"/>
          </p:nvPr>
        </p:nvSpPr>
        <p:spPr>
          <a:xfrm>
            <a:off x="7036904" y="1899912"/>
            <a:ext cx="5022574" cy="4958087"/>
          </a:xfrm>
        </p:spPr>
        <p:txBody>
          <a:bodyPr>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As pagan temples became increasingly abandoned during the 4th and 5th centuries, some cult activities started to take place in domestic contexts. </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Blood sacrifices banned initially, with non-blood sacrifices (cakes and incense) being prohibited subsequently.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Neoplatonist schools located inside elite households in Athens and Alexandria. </a:t>
            </a:r>
          </a:p>
          <a:p>
            <a:endParaRPr lang="en-GB" sz="1700" dirty="0"/>
          </a:p>
        </p:txBody>
      </p:sp>
      <p:sp>
        <p:nvSpPr>
          <p:cNvPr id="5" name="Content Placeholder 2">
            <a:extLst>
              <a:ext uri="{FF2B5EF4-FFF2-40B4-BE49-F238E27FC236}">
                <a16:creationId xmlns:a16="http://schemas.microsoft.com/office/drawing/2014/main" id="{47000A6D-9553-EE5B-08BA-23A1AD73FD60}"/>
              </a:ext>
            </a:extLst>
          </p:cNvPr>
          <p:cNvSpPr txBox="1">
            <a:spLocks/>
          </p:cNvSpPr>
          <p:nvPr/>
        </p:nvSpPr>
        <p:spPr>
          <a:xfrm>
            <a:off x="4134679" y="172874"/>
            <a:ext cx="2597426" cy="1218604"/>
          </a:xfrm>
          <a:prstGeom prst="rect">
            <a:avLst/>
          </a:prstGeom>
          <a:solidFill>
            <a:srgbClr val="4472C4">
              <a:lumMod val="20000"/>
              <a:lumOff val="80000"/>
            </a:srgb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Small Mithraeum, now 30ft below street level, under the Basilica of San Clemente, Rome.</a:t>
            </a:r>
          </a:p>
        </p:txBody>
      </p:sp>
    </p:spTree>
    <p:extLst>
      <p:ext uri="{BB962C8B-B14F-4D97-AF65-F5344CB8AC3E}">
        <p14:creationId xmlns:p14="http://schemas.microsoft.com/office/powerpoint/2010/main" val="5646193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F31F02-AAF4-2A33-0532-BC205589168A}"/>
              </a:ext>
            </a:extLst>
          </p:cNvPr>
          <p:cNvSpPr>
            <a:spLocks noGrp="1"/>
          </p:cNvSpPr>
          <p:nvPr>
            <p:ph type="title"/>
          </p:nvPr>
        </p:nvSpPr>
        <p:spPr>
          <a:xfrm>
            <a:off x="572493" y="238539"/>
            <a:ext cx="11018520" cy="1434415"/>
          </a:xfrm>
        </p:spPr>
        <p:txBody>
          <a:bodyPr anchor="b">
            <a:normAutofit/>
          </a:bodyPr>
          <a:lstStyle/>
          <a:p>
            <a:r>
              <a:rPr lang="en-GB" sz="5400" b="1"/>
              <a:t>Talk about the divine in the street</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8A5C09-4511-7453-9197-FB621D801B7A}"/>
              </a:ext>
            </a:extLst>
          </p:cNvPr>
          <p:cNvSpPr>
            <a:spLocks noGrp="1"/>
          </p:cNvSpPr>
          <p:nvPr>
            <p:ph idx="1"/>
          </p:nvPr>
        </p:nvSpPr>
        <p:spPr>
          <a:xfrm>
            <a:off x="145774" y="1833836"/>
            <a:ext cx="7434469" cy="5005875"/>
          </a:xfrm>
        </p:spPr>
        <p:txBody>
          <a:bodyPr anchor="t">
            <a:normAutofit fontScale="92500"/>
          </a:bodyPr>
          <a:lstStyle/>
          <a:p>
            <a:pPr marL="0" indent="0">
              <a:buNone/>
            </a:pPr>
            <a:r>
              <a:rPr lang="en-GB" dirty="0"/>
              <a:t>“Throughout the city everything is taken up by such (theological) discussion: the alleyways, the market places, the broad avenues and the city streets; the hawkers of clothing the money changers, the food vendors. If you ask about small change, someone will philosophise to you about the Begotten and unbegotten, if you ask the price of bread, the reply comes, ‘the Father is greater and the Son is dependant.’ If you inquire whether the bath is ready, someone will respond, ‘the son was created from not being.’ – </a:t>
            </a:r>
            <a:r>
              <a:rPr lang="en-GB" b="1" dirty="0"/>
              <a:t>Gregory of Nyssa </a:t>
            </a:r>
            <a:r>
              <a:rPr lang="en-GB" b="1" i="1" dirty="0"/>
              <a:t>On the Divinity of the Son and the Holy Spirit </a:t>
            </a:r>
            <a:r>
              <a:rPr lang="en-GB" dirty="0"/>
              <a:t>(PG 46.557).</a:t>
            </a:r>
          </a:p>
          <a:p>
            <a:pPr marL="0" indent="0">
              <a:buNone/>
            </a:pPr>
            <a:endParaRPr lang="en-GB" sz="200" dirty="0"/>
          </a:p>
          <a:p>
            <a:pPr marL="0" indent="0">
              <a:buNone/>
            </a:pPr>
            <a:r>
              <a:rPr lang="en-GB" sz="2600" b="1" dirty="0"/>
              <a:t>2nd Ecumenical Council, at Constantinople, May AD 381.</a:t>
            </a:r>
          </a:p>
        </p:txBody>
      </p:sp>
      <p:pic>
        <p:nvPicPr>
          <p:cNvPr id="4" name="Picture 3" descr="A group of people in traditional dress&#10;&#10;Description automatically generated with low confidence">
            <a:extLst>
              <a:ext uri="{FF2B5EF4-FFF2-40B4-BE49-F238E27FC236}">
                <a16:creationId xmlns:a16="http://schemas.microsoft.com/office/drawing/2014/main" id="{8FE95F18-0E95-0622-C5AD-346ED85C2AC0}"/>
              </a:ext>
            </a:extLst>
          </p:cNvPr>
          <p:cNvPicPr>
            <a:picLocks noChangeAspect="1"/>
          </p:cNvPicPr>
          <p:nvPr/>
        </p:nvPicPr>
        <p:blipFill rotWithShape="1">
          <a:blip r:embed="rId2"/>
          <a:srcRect l="819" r="-3" b="-3"/>
          <a:stretch/>
        </p:blipFill>
        <p:spPr>
          <a:xfrm>
            <a:off x="7726017" y="2104533"/>
            <a:ext cx="4224595" cy="4391226"/>
          </a:xfrm>
          <a:prstGeom prst="rect">
            <a:avLst/>
          </a:prstGeom>
        </p:spPr>
      </p:pic>
    </p:spTree>
    <p:extLst>
      <p:ext uri="{BB962C8B-B14F-4D97-AF65-F5344CB8AC3E}">
        <p14:creationId xmlns:p14="http://schemas.microsoft.com/office/powerpoint/2010/main" val="15960388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58BAA0-3158-69FE-2300-706B93487141}"/>
              </a:ext>
            </a:extLst>
          </p:cNvPr>
          <p:cNvSpPr>
            <a:spLocks noGrp="1"/>
          </p:cNvSpPr>
          <p:nvPr>
            <p:ph type="title"/>
          </p:nvPr>
        </p:nvSpPr>
        <p:spPr>
          <a:xfrm>
            <a:off x="838200" y="365125"/>
            <a:ext cx="10515600" cy="1325563"/>
          </a:xfrm>
        </p:spPr>
        <p:txBody>
          <a:bodyPr>
            <a:normAutofit/>
          </a:bodyPr>
          <a:lstStyle/>
          <a:p>
            <a:r>
              <a:rPr lang="en-GB" sz="5400" b="1" dirty="0"/>
              <a:t>Anti-Semitic invective </a:t>
            </a:r>
            <a:endParaRPr lang="en-GB" sz="5400"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2">
            <a:extLst>
              <a:ext uri="{FF2B5EF4-FFF2-40B4-BE49-F238E27FC236}">
                <a16:creationId xmlns:a16="http://schemas.microsoft.com/office/drawing/2014/main" id="{88B0E2BB-124E-1E90-AD08-EBDF3A2C1A57}"/>
              </a:ext>
            </a:extLst>
          </p:cNvPr>
          <p:cNvSpPr>
            <a:spLocks noGrp="1"/>
          </p:cNvSpPr>
          <p:nvPr>
            <p:ph idx="1"/>
          </p:nvPr>
        </p:nvSpPr>
        <p:spPr>
          <a:xfrm>
            <a:off x="185530" y="1855304"/>
            <a:ext cx="11767931" cy="4850296"/>
          </a:xfrm>
        </p:spPr>
        <p:txBody>
          <a:bodyPr>
            <a:normAutofit fontScale="92500"/>
          </a:bodyPr>
          <a:lstStyle/>
          <a:p>
            <a:r>
              <a:rPr lang="en-GB" sz="2400" dirty="0"/>
              <a:t>Hostility towards Jewish people a very present feature within parts of the Late Antique world.</a:t>
            </a:r>
          </a:p>
          <a:p>
            <a:pPr lvl="1"/>
            <a:r>
              <a:rPr lang="en-GB" dirty="0"/>
              <a:t>In AD 388, Theodosius I bans Christian and Jewish intermarriage. </a:t>
            </a:r>
          </a:p>
          <a:p>
            <a:pPr lvl="1"/>
            <a:r>
              <a:rPr lang="en-GB" dirty="0"/>
              <a:t>Such prejudices also present in earlier Imperial era.</a:t>
            </a:r>
          </a:p>
          <a:p>
            <a:pPr lvl="1"/>
            <a:endParaRPr lang="en-GB" sz="400" dirty="0"/>
          </a:p>
          <a:p>
            <a:r>
              <a:rPr lang="en-GB" sz="2400" dirty="0"/>
              <a:t>Comments of the 5</a:t>
            </a:r>
            <a:r>
              <a:rPr lang="en-GB" sz="2400" baseline="30000" dirty="0"/>
              <a:t>th</a:t>
            </a:r>
            <a:r>
              <a:rPr lang="en-GB" sz="2400" dirty="0"/>
              <a:t> century poet and politician </a:t>
            </a:r>
            <a:r>
              <a:rPr lang="en-GB" sz="2400" dirty="0" err="1"/>
              <a:t>Namatianus</a:t>
            </a:r>
            <a:r>
              <a:rPr lang="en-GB" sz="2400" dirty="0"/>
              <a:t>. </a:t>
            </a:r>
          </a:p>
          <a:p>
            <a:pPr lvl="1"/>
            <a:r>
              <a:rPr lang="en-GB" dirty="0"/>
              <a:t>[A rant against a Jewish merchant] “He charges in our bill for damaging his bushes… and bawls about his enormous loss in water we had sipped. We pay the abuse due to the filthy race that infamously practices circumcision: a root of silliness they are… Each seventh day is condemned to ignoble sloth, as if it were an effeminate picture of a god fatigued. The other wild ravings from their lying bazaar methinks not even a child in his sleep could believe.” – </a:t>
            </a:r>
            <a:r>
              <a:rPr lang="en-GB" b="1" dirty="0" err="1"/>
              <a:t>Rutilius</a:t>
            </a:r>
            <a:r>
              <a:rPr lang="en-GB" b="1" dirty="0"/>
              <a:t> </a:t>
            </a:r>
            <a:r>
              <a:rPr lang="en-GB" b="1" dirty="0" err="1"/>
              <a:t>Namatianus</a:t>
            </a:r>
            <a:r>
              <a:rPr lang="en-GB" b="1" dirty="0"/>
              <a:t> </a:t>
            </a:r>
            <a:r>
              <a:rPr lang="en-GB" b="1" i="1" dirty="0"/>
              <a:t>On His Return to Gaul </a:t>
            </a:r>
            <a:r>
              <a:rPr lang="en-GB" b="1" dirty="0"/>
              <a:t>1.384-394</a:t>
            </a:r>
            <a:r>
              <a:rPr lang="en-GB" dirty="0"/>
              <a:t>.</a:t>
            </a:r>
          </a:p>
          <a:p>
            <a:pPr lvl="1"/>
            <a:endParaRPr lang="en-GB" sz="400" dirty="0"/>
          </a:p>
          <a:p>
            <a:r>
              <a:rPr lang="en-GB" sz="2400" dirty="0"/>
              <a:t>We do not know </a:t>
            </a:r>
            <a:r>
              <a:rPr lang="en-GB" sz="2400" dirty="0" err="1"/>
              <a:t>Namatianus</a:t>
            </a:r>
            <a:r>
              <a:rPr lang="en-GB" sz="2400" dirty="0"/>
              <a:t>’ religious identity (elsewhere in his account, passing an island of Christian ascetics, he refers to their practice as the “silly fanaticism of a distorted brain” (1.445).</a:t>
            </a:r>
          </a:p>
          <a:p>
            <a:pPr lvl="1"/>
            <a:r>
              <a:rPr lang="en-GB" dirty="0"/>
              <a:t>We need not necessarily assume he was a “pagan”.</a:t>
            </a:r>
          </a:p>
          <a:p>
            <a:endParaRPr lang="en-GB" sz="1700" dirty="0"/>
          </a:p>
          <a:p>
            <a:endParaRPr lang="en-GB" sz="1700" dirty="0"/>
          </a:p>
        </p:txBody>
      </p:sp>
    </p:spTree>
    <p:extLst>
      <p:ext uri="{BB962C8B-B14F-4D97-AF65-F5344CB8AC3E}">
        <p14:creationId xmlns:p14="http://schemas.microsoft.com/office/powerpoint/2010/main" val="39461173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34348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DCC273F-4B23-CD5D-BAB9-FD3CC831201A}"/>
              </a:ext>
            </a:extLst>
          </p:cNvPr>
          <p:cNvSpPr>
            <a:spLocks noGrp="1"/>
          </p:cNvSpPr>
          <p:nvPr>
            <p:ph type="title"/>
          </p:nvPr>
        </p:nvSpPr>
        <p:spPr>
          <a:xfrm>
            <a:off x="526073" y="466578"/>
            <a:ext cx="11139854" cy="930447"/>
          </a:xfrm>
        </p:spPr>
        <p:txBody>
          <a:bodyPr vert="horz" lIns="91440" tIns="45720" rIns="91440" bIns="45720" rtlCol="0" anchor="b">
            <a:normAutofit/>
          </a:bodyPr>
          <a:lstStyle/>
          <a:p>
            <a:pPr algn="ctr"/>
            <a:r>
              <a:rPr lang="en-US" sz="5400" b="1" kern="1200">
                <a:solidFill>
                  <a:srgbClr val="FFFFFF"/>
                </a:solidFill>
                <a:latin typeface="+mj-lt"/>
                <a:ea typeface="+mj-ea"/>
                <a:cs typeface="+mj-cs"/>
              </a:rPr>
              <a:t>Commemorating the Dead</a:t>
            </a:r>
            <a:endParaRPr lang="en-US" sz="5400" kern="1200">
              <a:solidFill>
                <a:srgbClr val="FFFFFF"/>
              </a:solidFill>
              <a:latin typeface="+mj-lt"/>
              <a:ea typeface="+mj-ea"/>
              <a:cs typeface="+mj-cs"/>
            </a:endParaRPr>
          </a:p>
        </p:txBody>
      </p:sp>
      <p:cxnSp>
        <p:nvCxnSpPr>
          <p:cNvPr id="11" name="Straight Connector 10">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144863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24335327-F7B5-C166-CEBE-7F7C67B37062}"/>
              </a:ext>
            </a:extLst>
          </p:cNvPr>
          <p:cNvPicPr>
            <a:picLocks noChangeAspect="1"/>
          </p:cNvPicPr>
          <p:nvPr/>
        </p:nvPicPr>
        <p:blipFill>
          <a:blip r:embed="rId2"/>
          <a:stretch>
            <a:fillRect/>
          </a:stretch>
        </p:blipFill>
        <p:spPr>
          <a:xfrm>
            <a:off x="320040" y="2542563"/>
            <a:ext cx="11496821" cy="3932333"/>
          </a:xfrm>
          <a:prstGeom prst="rect">
            <a:avLst/>
          </a:prstGeom>
        </p:spPr>
      </p:pic>
    </p:spTree>
    <p:extLst>
      <p:ext uri="{BB962C8B-B14F-4D97-AF65-F5344CB8AC3E}">
        <p14:creationId xmlns:p14="http://schemas.microsoft.com/office/powerpoint/2010/main" val="6090987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61FF7F7-CD85-4AC1-E241-D999538C8CC2}"/>
              </a:ext>
            </a:extLst>
          </p:cNvPr>
          <p:cNvPicPr>
            <a:picLocks noChangeAspect="1"/>
          </p:cNvPicPr>
          <p:nvPr/>
        </p:nvPicPr>
        <p:blipFill rotWithShape="1">
          <a:blip r:embed="rId2">
            <a:alphaModFix amt="40000"/>
          </a:blip>
          <a:srcRect r="7586"/>
          <a:stretch/>
        </p:blipFill>
        <p:spPr>
          <a:xfrm>
            <a:off x="20" y="10"/>
            <a:ext cx="8450297" cy="6857990"/>
          </a:xfrm>
          <a:prstGeom prst="rect">
            <a:avLst/>
          </a:prstGeom>
        </p:spPr>
      </p:pic>
      <p:sp>
        <p:nvSpPr>
          <p:cNvPr id="2" name="Title 1">
            <a:extLst>
              <a:ext uri="{FF2B5EF4-FFF2-40B4-BE49-F238E27FC236}">
                <a16:creationId xmlns:a16="http://schemas.microsoft.com/office/drawing/2014/main" id="{6FE55D78-48D5-1FB2-C5E2-EBF5FF4728EC}"/>
              </a:ext>
            </a:extLst>
          </p:cNvPr>
          <p:cNvSpPr>
            <a:spLocks noGrp="1"/>
          </p:cNvSpPr>
          <p:nvPr>
            <p:ph type="title"/>
          </p:nvPr>
        </p:nvSpPr>
        <p:spPr>
          <a:xfrm>
            <a:off x="487350" y="139838"/>
            <a:ext cx="5478653" cy="1398910"/>
          </a:xfrm>
        </p:spPr>
        <p:txBody>
          <a:bodyPr>
            <a:normAutofit/>
          </a:bodyPr>
          <a:lstStyle/>
          <a:p>
            <a:r>
              <a:rPr lang="en-GB" b="1" dirty="0">
                <a:solidFill>
                  <a:srgbClr val="FFFFFF"/>
                </a:solidFill>
              </a:rPr>
              <a:t>Interring the dead</a:t>
            </a:r>
            <a:endParaRPr lang="en-GB" dirty="0">
              <a:solidFill>
                <a:srgbClr val="FFFFFF"/>
              </a:solidFill>
            </a:endParaRPr>
          </a:p>
        </p:txBody>
      </p:sp>
      <p:sp>
        <p:nvSpPr>
          <p:cNvPr id="3" name="Content Placeholder 2">
            <a:extLst>
              <a:ext uri="{FF2B5EF4-FFF2-40B4-BE49-F238E27FC236}">
                <a16:creationId xmlns:a16="http://schemas.microsoft.com/office/drawing/2014/main" id="{6500AE92-7DB5-6C87-800F-F0C501DE18AD}"/>
              </a:ext>
            </a:extLst>
          </p:cNvPr>
          <p:cNvSpPr>
            <a:spLocks noGrp="1"/>
          </p:cNvSpPr>
          <p:nvPr>
            <p:ph idx="1"/>
          </p:nvPr>
        </p:nvSpPr>
        <p:spPr>
          <a:xfrm>
            <a:off x="133215" y="1391478"/>
            <a:ext cx="5962785" cy="5466512"/>
          </a:xfrm>
        </p:spPr>
        <p:txBody>
          <a:bodyPr>
            <a:normAutofit/>
          </a:bodyPr>
          <a:lstStyle/>
          <a:p>
            <a:r>
              <a:rPr lang="en-GB" sz="2400" dirty="0">
                <a:solidFill>
                  <a:srgbClr val="FFFFFF"/>
                </a:solidFill>
              </a:rPr>
              <a:t>Inhumation (as opposed to cremation) was already becoming more common from the 2nd century AD.</a:t>
            </a:r>
          </a:p>
          <a:p>
            <a:endParaRPr lang="en-GB" sz="500" dirty="0">
              <a:solidFill>
                <a:srgbClr val="FFFFFF"/>
              </a:solidFill>
            </a:endParaRPr>
          </a:p>
          <a:p>
            <a:r>
              <a:rPr lang="en-GB" sz="2400" dirty="0">
                <a:solidFill>
                  <a:srgbClr val="FFFFFF"/>
                </a:solidFill>
              </a:rPr>
              <a:t>Burial of the dead outside civic boundaries a common feature of traditional Graeco-Roman practice.</a:t>
            </a:r>
          </a:p>
          <a:p>
            <a:pPr lvl="1"/>
            <a:r>
              <a:rPr lang="en-GB" sz="2200" dirty="0">
                <a:solidFill>
                  <a:srgbClr val="FFFFFF"/>
                </a:solidFill>
              </a:rPr>
              <a:t>Shift away from extramural burials from 5th and 6th centuries.</a:t>
            </a:r>
          </a:p>
          <a:p>
            <a:endParaRPr lang="en-GB" sz="500" dirty="0">
              <a:solidFill>
                <a:srgbClr val="FFFFFF"/>
              </a:solidFill>
            </a:endParaRPr>
          </a:p>
          <a:p>
            <a:r>
              <a:rPr lang="en-GB" sz="2400" dirty="0">
                <a:solidFill>
                  <a:srgbClr val="FFFFFF"/>
                </a:solidFill>
              </a:rPr>
              <a:t>Increasing use of catacombs from 3rd to 4th centuries.</a:t>
            </a:r>
          </a:p>
          <a:p>
            <a:pPr lvl="1"/>
            <a:r>
              <a:rPr lang="en-GB" sz="2200" dirty="0">
                <a:solidFill>
                  <a:srgbClr val="FFFFFF"/>
                </a:solidFill>
              </a:rPr>
              <a:t>Such places were not exclusively Christian. </a:t>
            </a:r>
          </a:p>
          <a:p>
            <a:pPr lvl="1"/>
            <a:r>
              <a:rPr lang="en-GB" sz="2200" dirty="0">
                <a:solidFill>
                  <a:srgbClr val="FFFFFF"/>
                </a:solidFill>
              </a:rPr>
              <a:t>No absolute boundaries between the adaptation of symbols.</a:t>
            </a:r>
          </a:p>
          <a:p>
            <a:endParaRPr lang="en-GB" sz="1400" dirty="0">
              <a:solidFill>
                <a:srgbClr val="FFFFFF"/>
              </a:solidFill>
            </a:endParaRPr>
          </a:p>
        </p:txBody>
      </p:sp>
      <p:pic>
        <p:nvPicPr>
          <p:cNvPr id="4" name="Content Placeholder 4">
            <a:extLst>
              <a:ext uri="{FF2B5EF4-FFF2-40B4-BE49-F238E27FC236}">
                <a16:creationId xmlns:a16="http://schemas.microsoft.com/office/drawing/2014/main" id="{D8A57EA7-C8F5-AFD7-083C-7B14AFE35EAD}"/>
              </a:ext>
            </a:extLst>
          </p:cNvPr>
          <p:cNvPicPr>
            <a:picLocks noChangeAspect="1"/>
          </p:cNvPicPr>
          <p:nvPr/>
        </p:nvPicPr>
        <p:blipFill rotWithShape="1">
          <a:blip r:embed="rId3"/>
          <a:srcRect l="11523" r="27398" b="1"/>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Rectangle 5">
            <a:extLst>
              <a:ext uri="{FF2B5EF4-FFF2-40B4-BE49-F238E27FC236}">
                <a16:creationId xmlns:a16="http://schemas.microsoft.com/office/drawing/2014/main" id="{9A522F04-D1CE-75F0-78E6-4CCB702AE7F2}"/>
              </a:ext>
            </a:extLst>
          </p:cNvPr>
          <p:cNvSpPr/>
          <p:nvPr/>
        </p:nvSpPr>
        <p:spPr>
          <a:xfrm>
            <a:off x="6355994" y="6106938"/>
            <a:ext cx="2171481" cy="646331"/>
          </a:xfrm>
          <a:prstGeom prst="rect">
            <a:avLst/>
          </a:prstGeom>
          <a:solidFill>
            <a:srgbClr val="4472C4">
              <a:lumMod val="20000"/>
              <a:lumOff val="80000"/>
            </a:srgbClr>
          </a:solid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rPr>
              <a:t>Catacombs of S. Priscilla in Rome</a:t>
            </a:r>
          </a:p>
        </p:txBody>
      </p:sp>
    </p:spTree>
    <p:extLst>
      <p:ext uri="{BB962C8B-B14F-4D97-AF65-F5344CB8AC3E}">
        <p14:creationId xmlns:p14="http://schemas.microsoft.com/office/powerpoint/2010/main" val="18506269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1A78DE41-6806-4CC4-6628-178BC898EEE1}"/>
              </a:ext>
            </a:extLst>
          </p:cNvPr>
          <p:cNvSpPr>
            <a:spLocks noGrp="1"/>
          </p:cNvSpPr>
          <p:nvPr>
            <p:ph type="title"/>
          </p:nvPr>
        </p:nvSpPr>
        <p:spPr>
          <a:xfrm>
            <a:off x="543339" y="669925"/>
            <a:ext cx="5552661" cy="1325563"/>
          </a:xfrm>
        </p:spPr>
        <p:txBody>
          <a:bodyPr anchor="b">
            <a:normAutofit/>
          </a:bodyPr>
          <a:lstStyle/>
          <a:p>
            <a:r>
              <a:rPr lang="en-GB" b="1" dirty="0">
                <a:solidFill>
                  <a:schemeClr val="bg1"/>
                </a:solidFill>
              </a:rPr>
              <a:t>Martyrs and Saints</a:t>
            </a:r>
            <a:endParaRPr lang="en-GB" dirty="0">
              <a:solidFill>
                <a:schemeClr val="bg1"/>
              </a:solidFill>
            </a:endParaRPr>
          </a:p>
        </p:txBody>
      </p:sp>
      <p:cxnSp>
        <p:nvCxnSpPr>
          <p:cNvPr id="12" name="Straight Connector 1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5AF2197-7E0A-BBB9-AAB9-7CC61693C127}"/>
              </a:ext>
            </a:extLst>
          </p:cNvPr>
          <p:cNvSpPr>
            <a:spLocks noGrp="1"/>
          </p:cNvSpPr>
          <p:nvPr>
            <p:ph idx="1"/>
          </p:nvPr>
        </p:nvSpPr>
        <p:spPr>
          <a:xfrm>
            <a:off x="198783" y="2288832"/>
            <a:ext cx="6095999" cy="4431873"/>
          </a:xfrm>
        </p:spPr>
        <p:txBody>
          <a:bodyPr>
            <a:normAutofit/>
          </a:bodyPr>
          <a:lstStyle/>
          <a:p>
            <a:r>
              <a:rPr lang="en-GB" sz="2400" dirty="0">
                <a:solidFill>
                  <a:schemeClr val="bg1"/>
                </a:solidFill>
              </a:rPr>
              <a:t>Many martyrs and extreme aesthetics canonized during the Late Antique period.</a:t>
            </a:r>
          </a:p>
          <a:p>
            <a:endParaRPr lang="en-GB" sz="400" dirty="0">
              <a:solidFill>
                <a:schemeClr val="bg1"/>
              </a:solidFill>
            </a:endParaRPr>
          </a:p>
          <a:p>
            <a:r>
              <a:rPr lang="en-GB" sz="2400" dirty="0">
                <a:solidFill>
                  <a:schemeClr val="bg1"/>
                </a:solidFill>
              </a:rPr>
              <a:t>Martyrs and saints thought to have special intercessory power.</a:t>
            </a:r>
          </a:p>
          <a:p>
            <a:endParaRPr lang="en-GB" sz="400" dirty="0">
              <a:solidFill>
                <a:schemeClr val="bg1"/>
              </a:solidFill>
            </a:endParaRPr>
          </a:p>
          <a:p>
            <a:r>
              <a:rPr lang="en-GB" sz="2400" dirty="0">
                <a:solidFill>
                  <a:schemeClr val="bg1"/>
                </a:solidFill>
              </a:rPr>
              <a:t>Body parts and tombs of saints took on special focus. </a:t>
            </a:r>
          </a:p>
          <a:p>
            <a:pPr lvl="1"/>
            <a:r>
              <a:rPr lang="en-GB" dirty="0">
                <a:solidFill>
                  <a:schemeClr val="bg1"/>
                </a:solidFill>
              </a:rPr>
              <a:t>Sites of pilgrimage; offerings of prayers and food.</a:t>
            </a:r>
          </a:p>
          <a:p>
            <a:pPr lvl="1"/>
            <a:r>
              <a:rPr lang="en-GB" dirty="0">
                <a:solidFill>
                  <a:schemeClr val="bg1"/>
                </a:solidFill>
              </a:rPr>
              <a:t>Permanent shrines constructed.</a:t>
            </a:r>
          </a:p>
          <a:p>
            <a:pPr lvl="1"/>
            <a:r>
              <a:rPr lang="en-GB" dirty="0">
                <a:solidFill>
                  <a:schemeClr val="bg1"/>
                </a:solidFill>
              </a:rPr>
              <a:t>Relics distributed across the Empire.</a:t>
            </a:r>
          </a:p>
          <a:p>
            <a:endParaRPr lang="en-GB" sz="1700" dirty="0">
              <a:solidFill>
                <a:schemeClr val="bg1"/>
              </a:solidFill>
            </a:endParaRPr>
          </a:p>
        </p:txBody>
      </p:sp>
      <p:pic>
        <p:nvPicPr>
          <p:cNvPr id="5" name="Picture 4">
            <a:extLst>
              <a:ext uri="{FF2B5EF4-FFF2-40B4-BE49-F238E27FC236}">
                <a16:creationId xmlns:a16="http://schemas.microsoft.com/office/drawing/2014/main" id="{3ED16F29-7974-14F0-8C2E-E0108F2B2B50}"/>
              </a:ext>
            </a:extLst>
          </p:cNvPr>
          <p:cNvPicPr>
            <a:picLocks noChangeAspect="1"/>
          </p:cNvPicPr>
          <p:nvPr/>
        </p:nvPicPr>
        <p:blipFill rotWithShape="1">
          <a:blip r:embed="rId2"/>
          <a:srcRect l="693" t="15662" r="-693" b="3943"/>
          <a:stretch/>
        </p:blipFill>
        <p:spPr>
          <a:xfrm>
            <a:off x="7135662" y="369913"/>
            <a:ext cx="2607701" cy="2784532"/>
          </a:xfrm>
          <a:prstGeom prst="rect">
            <a:avLst/>
          </a:prstGeom>
        </p:spPr>
      </p:pic>
      <p:sp>
        <p:nvSpPr>
          <p:cNvPr id="14" name="Rectangle 13">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5" descr="A bathtub with candles in it&#10;&#10;Description automatically generated with low confidence">
            <a:extLst>
              <a:ext uri="{FF2B5EF4-FFF2-40B4-BE49-F238E27FC236}">
                <a16:creationId xmlns:a16="http://schemas.microsoft.com/office/drawing/2014/main" id="{71A94BC4-CD7B-1CF2-72C8-4DF2C1A8A559}"/>
              </a:ext>
            </a:extLst>
          </p:cNvPr>
          <p:cNvPicPr>
            <a:picLocks noChangeAspect="1"/>
          </p:cNvPicPr>
          <p:nvPr/>
        </p:nvPicPr>
        <p:blipFill>
          <a:blip r:embed="rId3"/>
          <a:stretch>
            <a:fillRect/>
          </a:stretch>
        </p:blipFill>
        <p:spPr>
          <a:xfrm>
            <a:off x="8038661" y="3917588"/>
            <a:ext cx="3588640" cy="2409889"/>
          </a:xfrm>
          <a:prstGeom prst="rect">
            <a:avLst/>
          </a:prstGeom>
        </p:spPr>
      </p:pic>
      <p:sp>
        <p:nvSpPr>
          <p:cNvPr id="16" name="Rectangle 15">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2D34832-4F18-143F-F1B9-0A7C907884E7}"/>
              </a:ext>
            </a:extLst>
          </p:cNvPr>
          <p:cNvSpPr/>
          <p:nvPr/>
        </p:nvSpPr>
        <p:spPr>
          <a:xfrm>
            <a:off x="7907228" y="6395431"/>
            <a:ext cx="3831946" cy="369332"/>
          </a:xfrm>
          <a:prstGeom prst="rect">
            <a:avLst/>
          </a:prstGeom>
          <a:solidFill>
            <a:srgbClr val="4472C4">
              <a:lumMod val="20000"/>
              <a:lumOff val="80000"/>
            </a:srgbClr>
          </a:solidFill>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rPr>
              <a:t>Shrine of St. </a:t>
            </a:r>
            <a:r>
              <a:rPr kumimoji="0" lang="en-GB" sz="1800" b="0" i="0" u="none" strike="noStrike" kern="0" cap="none" spc="0" normalizeH="0" baseline="0" noProof="0" dirty="0" err="1">
                <a:ln>
                  <a:noFill/>
                </a:ln>
                <a:solidFill>
                  <a:prstClr val="black"/>
                </a:solidFill>
                <a:effectLst/>
                <a:uLnTx/>
                <a:uFillTx/>
              </a:rPr>
              <a:t>Sergios</a:t>
            </a:r>
            <a:r>
              <a:rPr kumimoji="0" lang="en-GB" sz="1800" b="0" i="0" u="none" strike="noStrike" kern="0" cap="none" spc="0" normalizeH="0" baseline="0" noProof="0" dirty="0">
                <a:ln>
                  <a:noFill/>
                </a:ln>
                <a:solidFill>
                  <a:prstClr val="black"/>
                </a:solidFill>
                <a:effectLst/>
                <a:uLnTx/>
                <a:uFillTx/>
              </a:rPr>
              <a:t> and </a:t>
            </a:r>
            <a:r>
              <a:rPr kumimoji="0" lang="en-GB" sz="1800" b="0" i="0" u="none" strike="noStrike" kern="0" cap="none" spc="0" normalizeH="0" baseline="0" noProof="0" dirty="0" err="1">
                <a:ln>
                  <a:noFill/>
                </a:ln>
                <a:solidFill>
                  <a:prstClr val="black"/>
                </a:solidFill>
                <a:effectLst/>
                <a:uLnTx/>
                <a:uFillTx/>
              </a:rPr>
              <a:t>Bacchos</a:t>
            </a:r>
            <a:r>
              <a:rPr kumimoji="0" lang="en-GB" sz="1800" b="0" i="0" u="none" strike="noStrike" kern="0" cap="none" spc="0" normalizeH="0" baseline="0" noProof="0" dirty="0">
                <a:ln>
                  <a:noFill/>
                </a:ln>
                <a:solidFill>
                  <a:prstClr val="black"/>
                </a:solidFill>
                <a:effectLst/>
                <a:uLnTx/>
                <a:uFillTx/>
              </a:rPr>
              <a:t>, Syria</a:t>
            </a:r>
          </a:p>
        </p:txBody>
      </p:sp>
      <p:sp>
        <p:nvSpPr>
          <p:cNvPr id="7" name="TextBox 6">
            <a:extLst>
              <a:ext uri="{FF2B5EF4-FFF2-40B4-BE49-F238E27FC236}">
                <a16:creationId xmlns:a16="http://schemas.microsoft.com/office/drawing/2014/main" id="{EDA18467-4F3C-F6B0-EF98-83FF3D073C17}"/>
              </a:ext>
            </a:extLst>
          </p:cNvPr>
          <p:cNvSpPr txBox="1"/>
          <p:nvPr/>
        </p:nvSpPr>
        <p:spPr>
          <a:xfrm>
            <a:off x="9899241" y="755060"/>
            <a:ext cx="2093976" cy="2062103"/>
          </a:xfrm>
          <a:prstGeom prst="rect">
            <a:avLst/>
          </a:prstGeom>
          <a:solidFill>
            <a:schemeClr val="accent3">
              <a:lumMod val="20000"/>
              <a:lumOff val="80000"/>
            </a:schemeClr>
          </a:solidFill>
        </p:spPr>
        <p:txBody>
          <a:bodyPr wrap="square" rtlCol="0">
            <a:spAutoFit/>
          </a:bodyPr>
          <a:lstStyle/>
          <a:p>
            <a:r>
              <a:rPr lang="en-GB" sz="2000" dirty="0"/>
              <a:t>A </a:t>
            </a:r>
            <a:r>
              <a:rPr lang="en-GB" dirty="0"/>
              <a:t>6th – 7th century flash, with St </a:t>
            </a:r>
            <a:r>
              <a:rPr lang="en-GB" dirty="0" err="1"/>
              <a:t>Sergios</a:t>
            </a:r>
            <a:r>
              <a:rPr lang="en-GB" dirty="0"/>
              <a:t> depicted on horseback, with an inscription: ‘Blessings of the Lord Saint </a:t>
            </a:r>
            <a:r>
              <a:rPr lang="en-GB" dirty="0" err="1"/>
              <a:t>Sergios</a:t>
            </a:r>
            <a:r>
              <a:rPr lang="en-GB" dirty="0"/>
              <a:t>’</a:t>
            </a:r>
          </a:p>
        </p:txBody>
      </p:sp>
    </p:spTree>
    <p:extLst>
      <p:ext uri="{BB962C8B-B14F-4D97-AF65-F5344CB8AC3E}">
        <p14:creationId xmlns:p14="http://schemas.microsoft.com/office/powerpoint/2010/main" val="38509201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3C567-6E63-1D5D-E8C7-8D8C909BBCC7}"/>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7200" dirty="0"/>
              <a:t>Festivals and Feasts</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DD180F51-4A8F-EC25-9ACF-C207A4991461}"/>
              </a:ext>
            </a:extLst>
          </p:cNvPr>
          <p:cNvPicPr>
            <a:picLocks noChangeAspect="1"/>
          </p:cNvPicPr>
          <p:nvPr/>
        </p:nvPicPr>
        <p:blipFill rotWithShape="1">
          <a:blip r:embed="rId2"/>
          <a:srcRect t="2426"/>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943341408"/>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a:t>Festivities</a:t>
            </a:r>
          </a:p>
        </p:txBody>
      </p:sp>
      <p:sp>
        <p:nvSpPr>
          <p:cNvPr id="3" name="Text Placeholder 2"/>
          <p:cNvSpPr>
            <a:spLocks noGrp="1"/>
          </p:cNvSpPr>
          <p:nvPr>
            <p:ph type="body" idx="1"/>
          </p:nvPr>
        </p:nvSpPr>
        <p:spPr>
          <a:solidFill>
            <a:srgbClr val="FF0000"/>
          </a:solidFill>
        </p:spPr>
        <p:txBody>
          <a:bodyPr>
            <a:normAutofit/>
          </a:bodyPr>
          <a:lstStyle/>
          <a:p>
            <a:r>
              <a:rPr lang="en-GB" sz="4400" dirty="0"/>
              <a:t>Jewish celebrations</a:t>
            </a:r>
          </a:p>
        </p:txBody>
      </p:sp>
      <p:sp>
        <p:nvSpPr>
          <p:cNvPr id="4" name="Content Placeholder 3"/>
          <p:cNvSpPr>
            <a:spLocks noGrp="1"/>
          </p:cNvSpPr>
          <p:nvPr>
            <p:ph sz="half" idx="2"/>
          </p:nvPr>
        </p:nvSpPr>
        <p:spPr>
          <a:xfrm>
            <a:off x="836612" y="2505075"/>
            <a:ext cx="5157787" cy="4191939"/>
          </a:xfrm>
          <a:solidFill>
            <a:srgbClr val="FF6600"/>
          </a:solidFill>
        </p:spPr>
        <p:txBody>
          <a:bodyPr>
            <a:normAutofit lnSpcReduction="10000"/>
          </a:bodyPr>
          <a:lstStyle/>
          <a:p>
            <a:pPr marL="0" indent="0">
              <a:buNone/>
            </a:pPr>
            <a:r>
              <a:rPr lang="en-GB" sz="3200" dirty="0"/>
              <a:t>Jewish Calendar:</a:t>
            </a:r>
          </a:p>
          <a:p>
            <a:r>
              <a:rPr lang="en-GB" sz="3200" dirty="0" err="1"/>
              <a:t>Shavout</a:t>
            </a:r>
            <a:endParaRPr lang="en-GB" sz="3200" dirty="0"/>
          </a:p>
          <a:p>
            <a:r>
              <a:rPr lang="en-GB" sz="3200" dirty="0"/>
              <a:t>Passover</a:t>
            </a:r>
          </a:p>
          <a:p>
            <a:pPr lvl="1"/>
            <a:r>
              <a:rPr lang="en-GB" sz="2800" dirty="0"/>
              <a:t>Beginning with a ritual meal (modern term </a:t>
            </a:r>
            <a:r>
              <a:rPr lang="en-GB" sz="2800" i="1" dirty="0" err="1"/>
              <a:t>seder</a:t>
            </a:r>
            <a:r>
              <a:rPr lang="en-GB" sz="2800" dirty="0"/>
              <a:t>).</a:t>
            </a:r>
          </a:p>
          <a:p>
            <a:r>
              <a:rPr lang="en-GB" sz="3200" dirty="0"/>
              <a:t>Yom Kippur</a:t>
            </a:r>
          </a:p>
          <a:p>
            <a:pPr lvl="1"/>
            <a:r>
              <a:rPr lang="en-GB" sz="2800" dirty="0"/>
              <a:t>Repenting for sins.</a:t>
            </a:r>
          </a:p>
          <a:p>
            <a:r>
              <a:rPr lang="en-GB" sz="3200" dirty="0"/>
              <a:t>Hanukkah</a:t>
            </a:r>
          </a:p>
          <a:p>
            <a:endParaRPr lang="en-GB" dirty="0"/>
          </a:p>
        </p:txBody>
      </p:sp>
      <p:sp>
        <p:nvSpPr>
          <p:cNvPr id="5" name="Text Placeholder 4"/>
          <p:cNvSpPr>
            <a:spLocks noGrp="1"/>
          </p:cNvSpPr>
          <p:nvPr>
            <p:ph type="body" sz="quarter" idx="3"/>
          </p:nvPr>
        </p:nvSpPr>
        <p:spPr>
          <a:solidFill>
            <a:srgbClr val="00B050"/>
          </a:solidFill>
        </p:spPr>
        <p:txBody>
          <a:bodyPr>
            <a:normAutofit/>
          </a:bodyPr>
          <a:lstStyle/>
          <a:p>
            <a:r>
              <a:rPr lang="en-GB" sz="4000" dirty="0"/>
              <a:t>Christian celebrations</a:t>
            </a:r>
          </a:p>
        </p:txBody>
      </p:sp>
      <p:sp>
        <p:nvSpPr>
          <p:cNvPr id="6" name="Content Placeholder 5"/>
          <p:cNvSpPr>
            <a:spLocks noGrp="1"/>
          </p:cNvSpPr>
          <p:nvPr>
            <p:ph sz="quarter" idx="4"/>
          </p:nvPr>
        </p:nvSpPr>
        <p:spPr>
          <a:xfrm>
            <a:off x="6169024" y="2505074"/>
            <a:ext cx="5183188" cy="4191939"/>
          </a:xfrm>
          <a:solidFill>
            <a:schemeClr val="accent6">
              <a:lumMod val="60000"/>
              <a:lumOff val="40000"/>
            </a:schemeClr>
          </a:solidFill>
        </p:spPr>
        <p:txBody>
          <a:bodyPr>
            <a:normAutofit lnSpcReduction="10000"/>
          </a:bodyPr>
          <a:lstStyle/>
          <a:p>
            <a:pPr marL="0" indent="0">
              <a:buNone/>
            </a:pPr>
            <a:r>
              <a:rPr lang="en-GB" sz="3200" dirty="0"/>
              <a:t>Christian Calendar:</a:t>
            </a:r>
          </a:p>
          <a:p>
            <a:r>
              <a:rPr lang="en-GB" sz="3200" dirty="0"/>
              <a:t>Christmas</a:t>
            </a:r>
          </a:p>
          <a:p>
            <a:pPr lvl="1"/>
            <a:r>
              <a:rPr lang="en-GB" sz="2800" dirty="0"/>
              <a:t>Associated with December from mid-4</a:t>
            </a:r>
            <a:r>
              <a:rPr lang="en-GB" sz="2800" baseline="30000" dirty="0"/>
              <a:t>th</a:t>
            </a:r>
            <a:r>
              <a:rPr lang="en-GB" sz="2800" dirty="0"/>
              <a:t> century.</a:t>
            </a:r>
          </a:p>
          <a:p>
            <a:r>
              <a:rPr lang="en-GB" sz="3200" dirty="0"/>
              <a:t>Pentecost (descent of the Holy Spirit).</a:t>
            </a:r>
          </a:p>
          <a:p>
            <a:r>
              <a:rPr lang="en-GB" sz="3200" dirty="0"/>
              <a:t>Easter</a:t>
            </a:r>
          </a:p>
          <a:p>
            <a:pPr lvl="1"/>
            <a:r>
              <a:rPr lang="en-GB" sz="2800" dirty="0"/>
              <a:t>Most significant event of Christian year.</a:t>
            </a:r>
          </a:p>
        </p:txBody>
      </p:sp>
    </p:spTree>
    <p:extLst>
      <p:ext uri="{BB962C8B-B14F-4D97-AF65-F5344CB8AC3E}">
        <p14:creationId xmlns:p14="http://schemas.microsoft.com/office/powerpoint/2010/main" val="11989767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TotalTime>
  <Words>1303</Words>
  <Application>Microsoft Office PowerPoint</Application>
  <PresentationFormat>Widescreen</PresentationFormat>
  <Paragraphs>115</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From the twilight of Rome to the Dawn of Islam: The World of Late Antiquity (AD 235-632)</vt:lpstr>
      <vt:lpstr>Experiencing religion in daily life</vt:lpstr>
      <vt:lpstr>Devotional items and amulets</vt:lpstr>
      <vt:lpstr>PowerPoint Presentation</vt:lpstr>
      <vt:lpstr>Astrology and Magical rites</vt:lpstr>
      <vt:lpstr>PowerPoint Presentation</vt:lpstr>
      <vt:lpstr>Christianity and Household worship</vt:lpstr>
      <vt:lpstr>Blending the Ecclesiastical and Classical </vt:lpstr>
      <vt:lpstr>Household “pagan” practices</vt:lpstr>
      <vt:lpstr>Talk about the divine in the street</vt:lpstr>
      <vt:lpstr>Anti-Semitic invective </vt:lpstr>
      <vt:lpstr>Commemorating the Dead</vt:lpstr>
      <vt:lpstr>Interring the dead</vt:lpstr>
      <vt:lpstr>Martyrs and Saints</vt:lpstr>
      <vt:lpstr>Festivals and Feasts</vt:lpstr>
      <vt:lpstr>Festivities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20</cp:revision>
  <dcterms:created xsi:type="dcterms:W3CDTF">2022-12-10T09:55:24Z</dcterms:created>
  <dcterms:modified xsi:type="dcterms:W3CDTF">2022-12-10T10:56:26Z</dcterms:modified>
</cp:coreProperties>
</file>