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51E8A1-E3AF-41FF-BFA6-9FC7589A0E74}" v="5" dt="2023-10-27T11:57:14.3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3" autoAdjust="0"/>
  </p:normalViewPr>
  <p:slideViewPr>
    <p:cSldViewPr snapToGrid="0">
      <p:cViewPr varScale="1">
        <p:scale>
          <a:sx n="82" d="100"/>
          <a:sy n="82" d="100"/>
        </p:scale>
        <p:origin x="720" y="120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B45E6C-0643-4FD8-BC6B-DDE3A2C9C62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ECC79030-A4FB-482F-9C70-5F5825E16D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Multinational hotels hires multinational employees to grow the hotels services and adapt to multilingual guest’s </a:t>
          </a:r>
          <a:endParaRPr lang="en-US" dirty="0"/>
        </a:p>
      </dgm:t>
    </dgm:pt>
    <dgm:pt modelId="{09956B95-13D5-49DE-BE7D-E4765F93E5FA}" type="parTrans" cxnId="{E0776EF4-F7C9-4A11-B9C7-56128ADBAE4E}">
      <dgm:prSet/>
      <dgm:spPr/>
      <dgm:t>
        <a:bodyPr/>
        <a:lstStyle/>
        <a:p>
          <a:endParaRPr lang="en-US"/>
        </a:p>
      </dgm:t>
    </dgm:pt>
    <dgm:pt modelId="{77BEEE87-0706-4136-8107-5470EAC19FF5}" type="sibTrans" cxnId="{E0776EF4-F7C9-4A11-B9C7-56128ADBAE4E}">
      <dgm:prSet/>
      <dgm:spPr/>
      <dgm:t>
        <a:bodyPr/>
        <a:lstStyle/>
        <a:p>
          <a:endParaRPr lang="en-US"/>
        </a:p>
      </dgm:t>
    </dgm:pt>
    <dgm:pt modelId="{3EAA057C-5433-4B49-BB08-7490119DAD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Ritz Carlton, Marriott International are some of them in our range we share market with.</a:t>
          </a:r>
        </a:p>
        <a:p>
          <a:pPr>
            <a:lnSpc>
              <a:spcPct val="100000"/>
            </a:lnSpc>
          </a:pPr>
          <a:endParaRPr lang="en-GB" dirty="0"/>
        </a:p>
        <a:p>
          <a:pPr>
            <a:lnSpc>
              <a:spcPct val="100000"/>
            </a:lnSpc>
          </a:pPr>
          <a:endParaRPr lang="en-GB" dirty="0"/>
        </a:p>
        <a:p>
          <a:pPr>
            <a:lnSpc>
              <a:spcPct val="100000"/>
            </a:lnSpc>
          </a:pPr>
          <a:endParaRPr lang="en-GB" dirty="0"/>
        </a:p>
        <a:p>
          <a:pPr>
            <a:lnSpc>
              <a:spcPct val="100000"/>
            </a:lnSpc>
          </a:pPr>
          <a:endParaRPr lang="en-GB" dirty="0"/>
        </a:p>
        <a:p>
          <a:pPr>
            <a:lnSpc>
              <a:spcPct val="100000"/>
            </a:lnSpc>
          </a:pPr>
          <a:endParaRPr lang="en-GB" dirty="0"/>
        </a:p>
        <a:p>
          <a:pPr>
            <a:lnSpc>
              <a:spcPct val="100000"/>
            </a:lnSpc>
          </a:pPr>
          <a:r>
            <a:rPr lang="en-GB" dirty="0"/>
            <a:t> (EHL, 2023)</a:t>
          </a:r>
          <a:endParaRPr lang="en-US" dirty="0"/>
        </a:p>
      </dgm:t>
    </dgm:pt>
    <dgm:pt modelId="{38FAB55B-C951-4A39-A39C-C0E3961FE219}" type="parTrans" cxnId="{D00498E4-DDBC-4A16-8587-28098C473541}">
      <dgm:prSet/>
      <dgm:spPr/>
      <dgm:t>
        <a:bodyPr/>
        <a:lstStyle/>
        <a:p>
          <a:endParaRPr lang="en-US"/>
        </a:p>
      </dgm:t>
    </dgm:pt>
    <dgm:pt modelId="{742B7D76-AF8D-4F51-92C1-826496FF9EF4}" type="sibTrans" cxnId="{D00498E4-DDBC-4A16-8587-28098C473541}">
      <dgm:prSet/>
      <dgm:spPr/>
      <dgm:t>
        <a:bodyPr/>
        <a:lstStyle/>
        <a:p>
          <a:endParaRPr lang="en-US"/>
        </a:p>
      </dgm:t>
    </dgm:pt>
    <dgm:pt modelId="{126D787C-2FBF-48D6-A3EF-941FE3FB8E48}" type="pres">
      <dgm:prSet presAssocID="{D4B45E6C-0643-4FD8-BC6B-DDE3A2C9C627}" presName="root" presStyleCnt="0">
        <dgm:presLayoutVars>
          <dgm:dir/>
          <dgm:resizeHandles val="exact"/>
        </dgm:presLayoutVars>
      </dgm:prSet>
      <dgm:spPr/>
    </dgm:pt>
    <dgm:pt modelId="{EB83FC27-5DEF-4C54-8EB4-6DB09259949C}" type="pres">
      <dgm:prSet presAssocID="{ECC79030-A4FB-482F-9C70-5F5825E16D43}" presName="compNode" presStyleCnt="0"/>
      <dgm:spPr/>
    </dgm:pt>
    <dgm:pt modelId="{A4944EA8-3E22-4879-B760-14E6DCD54257}" type="pres">
      <dgm:prSet presAssocID="{ECC79030-A4FB-482F-9C70-5F5825E16D4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49EA751B-45BD-443A-891A-D036E53EB122}" type="pres">
      <dgm:prSet presAssocID="{ECC79030-A4FB-482F-9C70-5F5825E16D43}" presName="spaceRect" presStyleCnt="0"/>
      <dgm:spPr/>
    </dgm:pt>
    <dgm:pt modelId="{3629FF00-95CF-4AC8-8C50-30BCA9B2520C}" type="pres">
      <dgm:prSet presAssocID="{ECC79030-A4FB-482F-9C70-5F5825E16D43}" presName="textRect" presStyleLbl="revTx" presStyleIdx="0" presStyleCnt="2">
        <dgm:presLayoutVars>
          <dgm:chMax val="1"/>
          <dgm:chPref val="1"/>
        </dgm:presLayoutVars>
      </dgm:prSet>
      <dgm:spPr/>
    </dgm:pt>
    <dgm:pt modelId="{3E1B7ABD-73B0-4C47-B405-2317CAE258FF}" type="pres">
      <dgm:prSet presAssocID="{77BEEE87-0706-4136-8107-5470EAC19FF5}" presName="sibTrans" presStyleCnt="0"/>
      <dgm:spPr/>
    </dgm:pt>
    <dgm:pt modelId="{DCC5D8A1-39B6-42BB-B1B4-8D786293201C}" type="pres">
      <dgm:prSet presAssocID="{3EAA057C-5433-4B49-BB08-7490119DADD8}" presName="compNode" presStyleCnt="0"/>
      <dgm:spPr/>
    </dgm:pt>
    <dgm:pt modelId="{560098A3-ECCB-40E3-84F5-609CC48BC505}" type="pres">
      <dgm:prSet presAssocID="{3EAA057C-5433-4B49-BB08-7490119DADD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281E8B6A-9777-4050-BE34-474FE0FFB115}" type="pres">
      <dgm:prSet presAssocID="{3EAA057C-5433-4B49-BB08-7490119DADD8}" presName="spaceRect" presStyleCnt="0"/>
      <dgm:spPr/>
    </dgm:pt>
    <dgm:pt modelId="{781CCAF8-0419-47FE-AD6D-E364B924EEC1}" type="pres">
      <dgm:prSet presAssocID="{3EAA057C-5433-4B49-BB08-7490119DADD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374030A-D18F-490B-8306-55C459299AF6}" type="presOf" srcId="{ECC79030-A4FB-482F-9C70-5F5825E16D43}" destId="{3629FF00-95CF-4AC8-8C50-30BCA9B2520C}" srcOrd="0" destOrd="0" presId="urn:microsoft.com/office/officeart/2018/2/layout/IconLabelList"/>
    <dgm:cxn modelId="{54F3DF3D-8884-4DBE-B5F0-89885336C6C6}" type="presOf" srcId="{3EAA057C-5433-4B49-BB08-7490119DADD8}" destId="{781CCAF8-0419-47FE-AD6D-E364B924EEC1}" srcOrd="0" destOrd="0" presId="urn:microsoft.com/office/officeart/2018/2/layout/IconLabelList"/>
    <dgm:cxn modelId="{AC306F7F-D597-470F-8B59-56AB4745BB43}" type="presOf" srcId="{D4B45E6C-0643-4FD8-BC6B-DDE3A2C9C627}" destId="{126D787C-2FBF-48D6-A3EF-941FE3FB8E48}" srcOrd="0" destOrd="0" presId="urn:microsoft.com/office/officeart/2018/2/layout/IconLabelList"/>
    <dgm:cxn modelId="{D00498E4-DDBC-4A16-8587-28098C473541}" srcId="{D4B45E6C-0643-4FD8-BC6B-DDE3A2C9C627}" destId="{3EAA057C-5433-4B49-BB08-7490119DADD8}" srcOrd="1" destOrd="0" parTransId="{38FAB55B-C951-4A39-A39C-C0E3961FE219}" sibTransId="{742B7D76-AF8D-4F51-92C1-826496FF9EF4}"/>
    <dgm:cxn modelId="{E0776EF4-F7C9-4A11-B9C7-56128ADBAE4E}" srcId="{D4B45E6C-0643-4FD8-BC6B-DDE3A2C9C627}" destId="{ECC79030-A4FB-482F-9C70-5F5825E16D43}" srcOrd="0" destOrd="0" parTransId="{09956B95-13D5-49DE-BE7D-E4765F93E5FA}" sibTransId="{77BEEE87-0706-4136-8107-5470EAC19FF5}"/>
    <dgm:cxn modelId="{10836406-977D-4CE3-80C5-B20A1390BF7A}" type="presParOf" srcId="{126D787C-2FBF-48D6-A3EF-941FE3FB8E48}" destId="{EB83FC27-5DEF-4C54-8EB4-6DB09259949C}" srcOrd="0" destOrd="0" presId="urn:microsoft.com/office/officeart/2018/2/layout/IconLabelList"/>
    <dgm:cxn modelId="{D629843D-4873-4F31-B9C1-D97122E254C4}" type="presParOf" srcId="{EB83FC27-5DEF-4C54-8EB4-6DB09259949C}" destId="{A4944EA8-3E22-4879-B760-14E6DCD54257}" srcOrd="0" destOrd="0" presId="urn:microsoft.com/office/officeart/2018/2/layout/IconLabelList"/>
    <dgm:cxn modelId="{ABDFC7F2-80F0-47CD-BEDC-27BEF7431A39}" type="presParOf" srcId="{EB83FC27-5DEF-4C54-8EB4-6DB09259949C}" destId="{49EA751B-45BD-443A-891A-D036E53EB122}" srcOrd="1" destOrd="0" presId="urn:microsoft.com/office/officeart/2018/2/layout/IconLabelList"/>
    <dgm:cxn modelId="{2EA45EA8-A9DD-44AD-9949-9B01BA7A1BA3}" type="presParOf" srcId="{EB83FC27-5DEF-4C54-8EB4-6DB09259949C}" destId="{3629FF00-95CF-4AC8-8C50-30BCA9B2520C}" srcOrd="2" destOrd="0" presId="urn:microsoft.com/office/officeart/2018/2/layout/IconLabelList"/>
    <dgm:cxn modelId="{B75C09F5-C141-40E2-9F5E-650785C3118B}" type="presParOf" srcId="{126D787C-2FBF-48D6-A3EF-941FE3FB8E48}" destId="{3E1B7ABD-73B0-4C47-B405-2317CAE258FF}" srcOrd="1" destOrd="0" presId="urn:microsoft.com/office/officeart/2018/2/layout/IconLabelList"/>
    <dgm:cxn modelId="{10517BC4-52B2-4FC5-9690-3DBA90F0F59E}" type="presParOf" srcId="{126D787C-2FBF-48D6-A3EF-941FE3FB8E48}" destId="{DCC5D8A1-39B6-42BB-B1B4-8D786293201C}" srcOrd="2" destOrd="0" presId="urn:microsoft.com/office/officeart/2018/2/layout/IconLabelList"/>
    <dgm:cxn modelId="{B89313CC-F565-444C-B2D3-DF8963CDCFCA}" type="presParOf" srcId="{DCC5D8A1-39B6-42BB-B1B4-8D786293201C}" destId="{560098A3-ECCB-40E3-84F5-609CC48BC505}" srcOrd="0" destOrd="0" presId="urn:microsoft.com/office/officeart/2018/2/layout/IconLabelList"/>
    <dgm:cxn modelId="{FF2A28B0-DC0D-48F1-B57D-791DCC3006BA}" type="presParOf" srcId="{DCC5D8A1-39B6-42BB-B1B4-8D786293201C}" destId="{281E8B6A-9777-4050-BE34-474FE0FFB115}" srcOrd="1" destOrd="0" presId="urn:microsoft.com/office/officeart/2018/2/layout/IconLabelList"/>
    <dgm:cxn modelId="{1454B52D-D4E0-443E-9842-0C2B4A467658}" type="presParOf" srcId="{DCC5D8A1-39B6-42BB-B1B4-8D786293201C}" destId="{781CCAF8-0419-47FE-AD6D-E364B924EEC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44EA8-3E22-4879-B760-14E6DCD54257}">
      <dsp:nvSpPr>
        <dsp:cNvPr id="0" name=""/>
        <dsp:cNvSpPr/>
      </dsp:nvSpPr>
      <dsp:spPr>
        <a:xfrm>
          <a:off x="761379" y="291442"/>
          <a:ext cx="1199812" cy="1199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9FF00-95CF-4AC8-8C50-30BCA9B2520C}">
      <dsp:nvSpPr>
        <dsp:cNvPr id="0" name=""/>
        <dsp:cNvSpPr/>
      </dsp:nvSpPr>
      <dsp:spPr>
        <a:xfrm>
          <a:off x="28160" y="1981001"/>
          <a:ext cx="2666250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Multinational hotels hires multinational employees to grow the hotels services and adapt to multilingual guest’s </a:t>
          </a:r>
          <a:endParaRPr lang="en-US" sz="1100" kern="1200" dirty="0"/>
        </a:p>
      </dsp:txBody>
      <dsp:txXfrm>
        <a:off x="28160" y="1981001"/>
        <a:ext cx="2666250" cy="1575000"/>
      </dsp:txXfrm>
    </dsp:sp>
    <dsp:sp modelId="{560098A3-ECCB-40E3-84F5-609CC48BC505}">
      <dsp:nvSpPr>
        <dsp:cNvPr id="0" name=""/>
        <dsp:cNvSpPr/>
      </dsp:nvSpPr>
      <dsp:spPr>
        <a:xfrm>
          <a:off x="3894223" y="291442"/>
          <a:ext cx="1199812" cy="1199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1CCAF8-0419-47FE-AD6D-E364B924EEC1}">
      <dsp:nvSpPr>
        <dsp:cNvPr id="0" name=""/>
        <dsp:cNvSpPr/>
      </dsp:nvSpPr>
      <dsp:spPr>
        <a:xfrm>
          <a:off x="3161004" y="1981001"/>
          <a:ext cx="2666250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Ritz Carlton, Marriott International are some of them in our range we share market with.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 (EHL, 2023)</a:t>
          </a:r>
          <a:endParaRPr lang="en-US" sz="1100" kern="1200" dirty="0"/>
        </a:p>
      </dsp:txBody>
      <dsp:txXfrm>
        <a:off x="3161004" y="1981001"/>
        <a:ext cx="2666250" cy="157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269F9D-3249-4C01-BB50-B8A7D4857C17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94E14E-FA79-4DC3-AF78-A42263D01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679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94E14E-FA79-4DC3-AF78-A42263D01F0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501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94E14E-FA79-4DC3-AF78-A42263D01F0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2103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94E14E-FA79-4DC3-AF78-A42263D01F0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7196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94E14E-FA79-4DC3-AF78-A42263D01F0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715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94E14E-FA79-4DC3-AF78-A42263D01F0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2292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94E14E-FA79-4DC3-AF78-A42263D01F0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985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372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1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956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727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631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888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92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39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2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914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0978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95457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905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2721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1188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4656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33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5F51E08-00ED-4D38-B368-85F2606AE49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C5C58B9-C6A3-4ACE-BE5E-5DB81AE39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894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hyperlink" Target="https://uowtsd-my.sharepoint.com/:v:/r/personal/2208363_student_uwtsd_ac_uk/Documents/Recording-20231027_151323.webm?csf=1&amp;web=1&amp;e=UzhYX7&amp;nav=eyJyZWZlcnJhbEluZm8iOnsicmVmZXJyYWxBcHAiOiJTdHJlYW1XZWJBcHAiLCJyZWZlcnJhbFZpZXciOiJTaGFyZURpYWxvZyIsInJlZmVycmFsQXBwUGxhdGZvcm0iOiJXZWIiLCJyZWZlcnJhbE1vZGUiOiJ2aWV3In19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image" Target="../media/image8.jpe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3.png"/><Relationship Id="rId10" Type="http://schemas.microsoft.com/office/2007/relationships/diagramDrawing" Target="../diagrams/drawing1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324/9780429341236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hospitalityinsights.ehl.edu/languages-to-learn-for-busines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expatica.com/es/living/integration/etiquette-in-spain-108364/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1DA82A-39C7-49FB-A67D-7D707228D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2CD4A931-5C3B-42CB-A737-3132BE79B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Person bathing with candle">
            <a:extLst>
              <a:ext uri="{FF2B5EF4-FFF2-40B4-BE49-F238E27FC236}">
                <a16:creationId xmlns:a16="http://schemas.microsoft.com/office/drawing/2014/main" id="{E5B56CB7-35B9-3FB9-18C8-B7F0257173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82" r="29951" b="-1"/>
          <a:stretch/>
        </p:blipFill>
        <p:spPr>
          <a:xfrm>
            <a:off x="7315200" y="10"/>
            <a:ext cx="487680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DD7481A-E218-44F3-8B5F-C0988542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59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1970391-3328-4422-B0A8-3FE6BE64E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CF5D3B-507B-2137-985B-D6F5A49F1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076" y="238762"/>
            <a:ext cx="5280026" cy="1082039"/>
          </a:xfrm>
        </p:spPr>
        <p:txBody>
          <a:bodyPr>
            <a:normAutofit fontScale="90000"/>
          </a:bodyPr>
          <a:lstStyle/>
          <a:p>
            <a:r>
              <a:rPr lang="en-GB" dirty="0"/>
              <a:t>Multilingualism presentation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F8BE36-FE48-BE16-1FD1-4F899402D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555" y="1559562"/>
            <a:ext cx="5787017" cy="2713857"/>
          </a:xfrm>
        </p:spPr>
        <p:txBody>
          <a:bodyPr>
            <a:normAutofit/>
          </a:bodyPr>
          <a:lstStyle/>
          <a:p>
            <a:pPr algn="l"/>
            <a:r>
              <a:rPr lang="en-GB" sz="1800" dirty="0"/>
              <a:t>Foreign languages &amp; Cultural awareness </a:t>
            </a:r>
          </a:p>
          <a:p>
            <a:pPr algn="l"/>
            <a:r>
              <a:rPr lang="en-GB" sz="1800" dirty="0"/>
              <a:t>BMIH5003</a:t>
            </a:r>
          </a:p>
          <a:p>
            <a:pPr algn="l"/>
            <a:r>
              <a:rPr lang="en-GB" sz="1800" dirty="0"/>
              <a:t>Tutor: </a:t>
            </a:r>
            <a:r>
              <a:rPr lang="en-GB" sz="1800" dirty="0" err="1"/>
              <a:t>lisa</a:t>
            </a:r>
            <a:r>
              <a:rPr lang="en-GB" sz="1800" dirty="0"/>
              <a:t> </a:t>
            </a:r>
            <a:r>
              <a:rPr lang="en-GB" sz="1800" dirty="0" err="1"/>
              <a:t>bassler</a:t>
            </a:r>
            <a:endParaRPr lang="en-GB" sz="1800" dirty="0"/>
          </a:p>
          <a:p>
            <a:pPr algn="l"/>
            <a:r>
              <a:rPr lang="en-GB" sz="1800" dirty="0"/>
              <a:t>Student: Ioana Filimon</a:t>
            </a:r>
          </a:p>
          <a:p>
            <a:pPr algn="l"/>
            <a:r>
              <a:rPr lang="en-GB" sz="1800" dirty="0"/>
              <a:t>Student number: 2208363</a:t>
            </a:r>
          </a:p>
          <a:p>
            <a:pPr algn="l"/>
            <a:r>
              <a:rPr lang="en-GB" sz="1400">
                <a:hlinkClick r:id="rId5"/>
              </a:rPr>
              <a:t>Recording-20231027_151323.webm</a:t>
            </a:r>
            <a:endParaRPr lang="en-GB" sz="1800" dirty="0"/>
          </a:p>
        </p:txBody>
      </p:sp>
      <p:pic>
        <p:nvPicPr>
          <p:cNvPr id="21" name="Picture 20" descr="A logo for a hotel&#10;&#10;Description automatically generated">
            <a:extLst>
              <a:ext uri="{FF2B5EF4-FFF2-40B4-BE49-F238E27FC236}">
                <a16:creationId xmlns:a16="http://schemas.microsoft.com/office/drawing/2014/main" id="{6C571360-FB7E-2AA9-2472-43E077FE0B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407" y="4273418"/>
            <a:ext cx="3891612" cy="373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099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BB961-108C-7D9C-627D-4AF7971DB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Multilingualism in diversity hotel and spa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4BFB45-44DB-CCCB-04EE-CBA001F715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Connect	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7544BD-5B77-295F-E926-C80FE390DD96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/>
              <a:t>Multinational guest</a:t>
            </a:r>
          </a:p>
          <a:p>
            <a:r>
              <a:rPr lang="en-GB" dirty="0"/>
              <a:t>Personal connection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C0751E-8DBC-C2FF-FDC7-37D9978444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2310" cy="576262"/>
          </a:xfrm>
        </p:spPr>
        <p:txBody>
          <a:bodyPr/>
          <a:lstStyle/>
          <a:p>
            <a:r>
              <a:rPr lang="en-GB" dirty="0"/>
              <a:t>Enhance experience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69FF147-72A5-8D7A-5045-0DE77AE7FF93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en-GB" dirty="0"/>
              <a:t>Unique </a:t>
            </a:r>
          </a:p>
          <a:p>
            <a:r>
              <a:rPr lang="en-GB" dirty="0"/>
              <a:t>Relaxed</a:t>
            </a:r>
          </a:p>
          <a:p>
            <a:r>
              <a:rPr lang="en-GB" dirty="0"/>
              <a:t>comfort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BD036A4-2977-6D3A-7174-2A3BDD1FEFF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exclusivity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D9E3CE1-0C58-1358-CBCF-24EF4F2DD5CF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/>
              <a:t>Diverse</a:t>
            </a:r>
          </a:p>
          <a:p>
            <a:r>
              <a:rPr lang="en-GB" dirty="0"/>
              <a:t>satisfaction</a:t>
            </a:r>
          </a:p>
        </p:txBody>
      </p:sp>
      <p:pic>
        <p:nvPicPr>
          <p:cNvPr id="12" name="Picture 11" descr="Round stepping stones placed in water">
            <a:extLst>
              <a:ext uri="{FF2B5EF4-FFF2-40B4-BE49-F238E27FC236}">
                <a16:creationId xmlns:a16="http://schemas.microsoft.com/office/drawing/2014/main" id="{6A07A9D6-16BE-E283-D9B2-0F7A3DA5A1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260" y="4263326"/>
            <a:ext cx="3591560" cy="2154936"/>
          </a:xfrm>
          <a:prstGeom prst="rect">
            <a:avLst/>
          </a:prstGeom>
        </p:spPr>
      </p:pic>
      <p:pic>
        <p:nvPicPr>
          <p:cNvPr id="14" name="Picture 13" descr="Tray of food on a bed">
            <a:extLst>
              <a:ext uri="{FF2B5EF4-FFF2-40B4-BE49-F238E27FC236}">
                <a16:creationId xmlns:a16="http://schemas.microsoft.com/office/drawing/2014/main" id="{6E8569F1-6CE1-2337-ED48-8DEE995F1E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808" y="4263326"/>
            <a:ext cx="3232404" cy="2154936"/>
          </a:xfrm>
          <a:prstGeom prst="rect">
            <a:avLst/>
          </a:prstGeom>
        </p:spPr>
      </p:pic>
      <p:pic>
        <p:nvPicPr>
          <p:cNvPr id="16" name="Picture 15" descr="Close-up of several hands with palms facing down pointing towards centre, overlapping">
            <a:extLst>
              <a:ext uri="{FF2B5EF4-FFF2-40B4-BE49-F238E27FC236}">
                <a16:creationId xmlns:a16="http://schemas.microsoft.com/office/drawing/2014/main" id="{CB291313-4137-AE94-ED8E-B500427A57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4958" y="4263325"/>
            <a:ext cx="2395703" cy="2154937"/>
          </a:xfrm>
          <a:prstGeom prst="rect">
            <a:avLst/>
          </a:prstGeom>
        </p:spPr>
      </p:pic>
      <p:pic>
        <p:nvPicPr>
          <p:cNvPr id="18" name="Picture 17" descr="A logo for a hotel&#10;&#10;Description automatically generated">
            <a:extLst>
              <a:ext uri="{FF2B5EF4-FFF2-40B4-BE49-F238E27FC236}">
                <a16:creationId xmlns:a16="http://schemas.microsoft.com/office/drawing/2014/main" id="{FE95B25B-CE7A-380C-1ADA-BF67F8256C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0880" y="4087178"/>
            <a:ext cx="3068320" cy="30683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5A05279-775D-7EE8-B537-EA4E0B5CEF2F}"/>
              </a:ext>
            </a:extLst>
          </p:cNvPr>
          <p:cNvSpPr txBox="1"/>
          <p:nvPr/>
        </p:nvSpPr>
        <p:spPr>
          <a:xfrm>
            <a:off x="9726010" y="3813279"/>
            <a:ext cx="2621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Vlashchenko</a:t>
            </a:r>
            <a:r>
              <a:rPr lang="en-GB" dirty="0"/>
              <a:t> 2017)</a:t>
            </a:r>
          </a:p>
        </p:txBody>
      </p:sp>
    </p:spTree>
    <p:extLst>
      <p:ext uri="{BB962C8B-B14F-4D97-AF65-F5344CB8AC3E}">
        <p14:creationId xmlns:p14="http://schemas.microsoft.com/office/powerpoint/2010/main" val="2642837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A0EE8-2083-B019-00AE-881AD0E53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	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DC1F35-65EC-1253-316C-30CB19DD2E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2371018"/>
            <a:ext cx="6807200" cy="524582"/>
          </a:xfrm>
        </p:spPr>
        <p:txBody>
          <a:bodyPr/>
          <a:lstStyle/>
          <a:p>
            <a:r>
              <a:rPr lang="en-GB" sz="2000" cap="none" dirty="0"/>
              <a:t>Multilingual employees can communicate more efficiently within the team and guests, reducing the risk of miscommunication and errors (Parks 2020).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1856A-DD68-21FF-071C-2B2D831CB1F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none" dirty="0"/>
              <a:t>Feeling of belonging</a:t>
            </a:r>
          </a:p>
          <a:p>
            <a:r>
              <a:rPr lang="en-GB" cap="none" dirty="0"/>
              <a:t>Build friendship</a:t>
            </a:r>
          </a:p>
          <a:p>
            <a:r>
              <a:rPr lang="en-GB" cap="none" dirty="0"/>
              <a:t>Personalise services to individuals</a:t>
            </a:r>
          </a:p>
          <a:p>
            <a:r>
              <a:rPr lang="en-GB" cap="none" dirty="0"/>
              <a:t>Awareness to cultural differences</a:t>
            </a:r>
          </a:p>
        </p:txBody>
      </p:sp>
      <p:pic>
        <p:nvPicPr>
          <p:cNvPr id="7" name="Content Placeholder 6" descr="Close-up of several hands with palms facing down pointing towards centre, overlapping">
            <a:extLst>
              <a:ext uri="{FF2B5EF4-FFF2-40B4-BE49-F238E27FC236}">
                <a16:creationId xmlns:a16="http://schemas.microsoft.com/office/drawing/2014/main" id="{74E64BD5-CCF5-F4D0-55A6-E03D389C20E2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1433" y="3051175"/>
            <a:ext cx="3046934" cy="2740025"/>
          </a:xfrm>
          <a:prstGeom prst="rect">
            <a:avLst/>
          </a:prstGeom>
        </p:spPr>
      </p:pic>
      <p:pic>
        <p:nvPicPr>
          <p:cNvPr id="8" name="Picture 7" descr="A logo for a hotel&#10;&#10;Description automatically generated">
            <a:extLst>
              <a:ext uri="{FF2B5EF4-FFF2-40B4-BE49-F238E27FC236}">
                <a16:creationId xmlns:a16="http://schemas.microsoft.com/office/drawing/2014/main" id="{0FF4A6C7-BFA8-6A34-3A78-B006A7E136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7359" y="4519406"/>
            <a:ext cx="3068320" cy="306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705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52ED2-71CD-2BB6-A5EE-95103B98D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015" y="441254"/>
            <a:ext cx="3935688" cy="1251092"/>
          </a:xfrm>
        </p:spPr>
        <p:txBody>
          <a:bodyPr/>
          <a:lstStyle/>
          <a:p>
            <a:r>
              <a:rPr lang="en-GB" dirty="0"/>
              <a:t>Cultural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B10AA-1D9B-D430-046A-8E7ED488A6A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52382" y="2346960"/>
            <a:ext cx="6200163" cy="5181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Do –it</a:t>
            </a:r>
          </a:p>
          <a:p>
            <a:pPr marL="0" indent="0">
              <a:buNone/>
            </a:pPr>
            <a:r>
              <a:rPr lang="en-GB" sz="1200" cap="none" dirty="0"/>
              <a:t>Always greed customers with a smile saying “Hola” or “ Buenos dias”</a:t>
            </a:r>
          </a:p>
          <a:p>
            <a:pPr marL="0" indent="0">
              <a:buNone/>
            </a:pPr>
            <a:r>
              <a:rPr lang="en-GB" sz="1200" cap="none" dirty="0"/>
              <a:t>Use the titles “Senor” , “ Senora”</a:t>
            </a:r>
          </a:p>
          <a:p>
            <a:pPr marL="0" indent="0">
              <a:buNone/>
            </a:pPr>
            <a:r>
              <a:rPr lang="en-GB" sz="1200" cap="none" dirty="0"/>
              <a:t>Always thank and please them when appropriate  “Gracias”, “Por Favore”</a:t>
            </a:r>
          </a:p>
          <a:p>
            <a:pPr marL="0" indent="0">
              <a:buNone/>
            </a:pPr>
            <a:r>
              <a:rPr lang="en-GB" sz="1200" cap="none" dirty="0"/>
              <a:t>Trying your best is appreciated by the guest as it breaks the ice of trust</a:t>
            </a:r>
          </a:p>
          <a:p>
            <a:pPr marL="0" indent="0">
              <a:buNone/>
            </a:pPr>
            <a:r>
              <a:rPr lang="en-GB" sz="1600" cap="none" dirty="0"/>
              <a:t>DON’T</a:t>
            </a:r>
          </a:p>
          <a:p>
            <a:pPr marL="0" indent="0">
              <a:buNone/>
            </a:pPr>
            <a:r>
              <a:rPr lang="en-GB" sz="1200" cap="none" dirty="0"/>
              <a:t>Don’t skip politeness</a:t>
            </a:r>
          </a:p>
          <a:p>
            <a:pPr marL="0" indent="0">
              <a:buNone/>
            </a:pPr>
            <a:r>
              <a:rPr lang="en-GB" sz="1200" cap="none" dirty="0"/>
              <a:t>Don’t assume they all speak Spanish</a:t>
            </a:r>
          </a:p>
          <a:p>
            <a:pPr marL="0" indent="0">
              <a:buNone/>
            </a:pPr>
            <a:r>
              <a:rPr lang="en-GB" sz="1200" cap="none" dirty="0"/>
              <a:t>Don’t argue the guest’s point of 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767A5A-C832-5336-CF4F-66A64E36D2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2015" y="1962292"/>
            <a:ext cx="3935689" cy="3158348"/>
          </a:xfrm>
        </p:spPr>
        <p:txBody>
          <a:bodyPr/>
          <a:lstStyle/>
          <a:p>
            <a:r>
              <a:rPr lang="en-GB" cap="none" dirty="0"/>
              <a:t>There are currently 10 popular languages in Europe </a:t>
            </a:r>
          </a:p>
          <a:p>
            <a:r>
              <a:rPr lang="en-GB" cap="none" dirty="0"/>
              <a:t>Our guest majority are Spanish speaker</a:t>
            </a:r>
          </a:p>
          <a:p>
            <a:endParaRPr lang="en-GB" cap="none" dirty="0"/>
          </a:p>
          <a:p>
            <a:r>
              <a:rPr lang="en-GB" cap="none" dirty="0"/>
              <a:t>Spanish cultural and Language awareness Course in Diversity hotel and spa </a:t>
            </a:r>
          </a:p>
          <a:p>
            <a:r>
              <a:rPr lang="en-GB" cap="none" dirty="0"/>
              <a:t>(</a:t>
            </a:r>
            <a:r>
              <a:rPr lang="en-GB" cap="none" dirty="0" err="1"/>
              <a:t>Burswell</a:t>
            </a:r>
            <a:r>
              <a:rPr lang="en-GB" cap="none" dirty="0"/>
              <a:t>, 2023), (EHL, 2023).</a:t>
            </a:r>
          </a:p>
          <a:p>
            <a:endParaRPr lang="en-GB" dirty="0"/>
          </a:p>
        </p:txBody>
      </p:sp>
      <p:pic>
        <p:nvPicPr>
          <p:cNvPr id="6" name="Picture 5" descr="A logo for a hotel&#10;&#10;Description automatically generated">
            <a:extLst>
              <a:ext uri="{FF2B5EF4-FFF2-40B4-BE49-F238E27FC236}">
                <a16:creationId xmlns:a16="http://schemas.microsoft.com/office/drawing/2014/main" id="{28A41586-5724-B9FD-6E20-0C058FD7F5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1513" y="3201967"/>
            <a:ext cx="4761905" cy="4761905"/>
          </a:xfrm>
          <a:prstGeom prst="rect">
            <a:avLst/>
          </a:prstGeom>
        </p:spPr>
      </p:pic>
      <p:pic>
        <p:nvPicPr>
          <p:cNvPr id="8" name="Picture 7" descr="Team putting hands in and smiling">
            <a:extLst>
              <a:ext uri="{FF2B5EF4-FFF2-40B4-BE49-F238E27FC236}">
                <a16:creationId xmlns:a16="http://schemas.microsoft.com/office/drawing/2014/main" id="{C9396F18-047E-1102-B105-1551CDCADB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2463" y="528320"/>
            <a:ext cx="2571308" cy="1714776"/>
          </a:xfrm>
          <a:prstGeom prst="rect">
            <a:avLst/>
          </a:prstGeom>
        </p:spPr>
      </p:pic>
      <p:pic>
        <p:nvPicPr>
          <p:cNvPr id="10" name="Picture 9" descr="Many hands raising thumbs up">
            <a:extLst>
              <a:ext uri="{FF2B5EF4-FFF2-40B4-BE49-F238E27FC236}">
                <a16:creationId xmlns:a16="http://schemas.microsoft.com/office/drawing/2014/main" id="{049AA3B5-FA07-DE2B-8D2A-35BFA6320C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740" y="247516"/>
            <a:ext cx="2572164" cy="1714776"/>
          </a:xfrm>
          <a:prstGeom prst="rect">
            <a:avLst/>
          </a:prstGeom>
        </p:spPr>
      </p:pic>
      <p:pic>
        <p:nvPicPr>
          <p:cNvPr id="12" name="Picture 11" descr="Range of moods sticky notes">
            <a:extLst>
              <a:ext uri="{FF2B5EF4-FFF2-40B4-BE49-F238E27FC236}">
                <a16:creationId xmlns:a16="http://schemas.microsoft.com/office/drawing/2014/main" id="{1E99D041-A1FC-566F-A6B4-4EEAA20BAC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1547" y="4263252"/>
            <a:ext cx="2570998" cy="171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231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53A92-9926-8F74-AF70-E6396C795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Skill’s, we need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2A1AEC-0D0A-6F8E-8727-85F7443F07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9774" y="2564058"/>
            <a:ext cx="4873474" cy="679994"/>
          </a:xfrm>
        </p:spPr>
        <p:txBody>
          <a:bodyPr/>
          <a:lstStyle/>
          <a:p>
            <a:r>
              <a:rPr lang="en-GB" dirty="0"/>
              <a:t>Refer a friend scheme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3E3A7A-25D0-00A2-93E0-281D0C3C9A6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9149" y="3325595"/>
            <a:ext cx="5106027" cy="27401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cap="none" dirty="0"/>
              <a:t>-exceeding our language barriers.</a:t>
            </a:r>
          </a:p>
          <a:p>
            <a:pPr marL="0" indent="0">
              <a:buNone/>
            </a:pPr>
            <a:r>
              <a:rPr lang="en-GB" sz="1400" cap="none" dirty="0"/>
              <a:t>-grow our multicultural team</a:t>
            </a:r>
          </a:p>
          <a:p>
            <a:pPr marL="0" indent="0">
              <a:buNone/>
            </a:pPr>
            <a:r>
              <a:rPr lang="en-GB" sz="1400" cap="none" dirty="0"/>
              <a:t>-grow hospitality industry skilled staff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2CBC3C-1D7F-B9CA-4307-377B3CF84E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96422" y="2562096"/>
            <a:ext cx="4881804" cy="679994"/>
          </a:xfrm>
        </p:spPr>
        <p:txBody>
          <a:bodyPr/>
          <a:lstStyle/>
          <a:p>
            <a:r>
              <a:rPr lang="en-GB" dirty="0"/>
              <a:t>Carer growth opportunities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A1FDD-DED6-AEDC-C669-6A3B970384A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26825" y="3589492"/>
            <a:ext cx="5105401" cy="27401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-</a:t>
            </a:r>
            <a:r>
              <a:rPr lang="en-GB" sz="1400" cap="none" dirty="0"/>
              <a:t>multilingual courses</a:t>
            </a:r>
          </a:p>
          <a:p>
            <a:pPr marL="0" indent="0">
              <a:buNone/>
            </a:pPr>
            <a:r>
              <a:rPr lang="en-GB" sz="1400" cap="none" dirty="0"/>
              <a:t>-cultural awareness courses</a:t>
            </a:r>
          </a:p>
          <a:p>
            <a:pPr marL="0" indent="0">
              <a:buNone/>
            </a:pPr>
            <a:r>
              <a:rPr lang="en-GB" sz="1400" cap="none" dirty="0"/>
              <a:t>-cross training courses</a:t>
            </a:r>
          </a:p>
        </p:txBody>
      </p:sp>
      <p:pic>
        <p:nvPicPr>
          <p:cNvPr id="8" name="Picture 7" descr="A logo for a hotel&#10;&#10;Description automatically generated">
            <a:extLst>
              <a:ext uri="{FF2B5EF4-FFF2-40B4-BE49-F238E27FC236}">
                <a16:creationId xmlns:a16="http://schemas.microsoft.com/office/drawing/2014/main" id="{B0C4756D-B13C-C7FE-D76D-05DF6E4103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9753" y="3859032"/>
            <a:ext cx="3965913" cy="3965913"/>
          </a:xfrm>
          <a:prstGeom prst="rect">
            <a:avLst/>
          </a:prstGeom>
        </p:spPr>
      </p:pic>
      <p:pic>
        <p:nvPicPr>
          <p:cNvPr id="10" name="Picture 9" descr="Single orange balloon floating above white balloons">
            <a:extLst>
              <a:ext uri="{FF2B5EF4-FFF2-40B4-BE49-F238E27FC236}">
                <a16:creationId xmlns:a16="http://schemas.microsoft.com/office/drawing/2014/main" id="{959A0872-60C3-0BE0-FC2E-F202A36DD2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10" y="792218"/>
            <a:ext cx="2659862" cy="1596177"/>
          </a:xfrm>
          <a:prstGeom prst="rect">
            <a:avLst/>
          </a:prstGeom>
        </p:spPr>
      </p:pic>
      <p:pic>
        <p:nvPicPr>
          <p:cNvPr id="12" name="Picture 11" descr="Aerial view of skyscrapers">
            <a:extLst>
              <a:ext uri="{FF2B5EF4-FFF2-40B4-BE49-F238E27FC236}">
                <a16:creationId xmlns:a16="http://schemas.microsoft.com/office/drawing/2014/main" id="{76EC9C25-1556-F1DB-B303-5136D6D984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9982" y="669858"/>
            <a:ext cx="2376942" cy="1781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89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FBC03EB-862D-4D76-86C8-D46EA6870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">
            <a:extLst>
              <a:ext uri="{FF2B5EF4-FFF2-40B4-BE49-F238E27FC236}">
                <a16:creationId xmlns:a16="http://schemas.microsoft.com/office/drawing/2014/main" id="{BF5AF27D-8968-4026-A0D7-F3C1095D8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logo for a hotel&#10;&#10;Description automatically generated">
            <a:extLst>
              <a:ext uri="{FF2B5EF4-FFF2-40B4-BE49-F238E27FC236}">
                <a16:creationId xmlns:a16="http://schemas.microsoft.com/office/drawing/2014/main" id="{3A6DA2F1-6412-440D-5A66-99DEE6B5CC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1C00582-EE13-4000-838D-ABBF1D2B4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5516A7-784D-0A7F-3C95-C4B27C6BF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576476"/>
            <a:ext cx="5855416" cy="1596177"/>
          </a:xfrm>
        </p:spPr>
        <p:txBody>
          <a:bodyPr>
            <a:normAutofit/>
          </a:bodyPr>
          <a:lstStyle/>
          <a:p>
            <a:r>
              <a:rPr lang="en-GB"/>
              <a:t>Industry examples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D46DA1-1F6E-90FC-1A0B-54978E9FC88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913411238"/>
              </p:ext>
            </p:extLst>
          </p:nvPr>
        </p:nvGraphicFramePr>
        <p:xfrm>
          <a:off x="5282520" y="2367092"/>
          <a:ext cx="5855415" cy="3847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71805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E43006C0-9CF0-4AD0-9C72-B3F9942A8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307D36E-6608-46E6-857A-E172960BB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BC03EB-862D-4D76-86C8-D46EA6870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BF5AF27D-8968-4026-A0D7-F3C1095D8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logo for a hotel&#10;&#10;Description automatically generated">
            <a:extLst>
              <a:ext uri="{FF2B5EF4-FFF2-40B4-BE49-F238E27FC236}">
                <a16:creationId xmlns:a16="http://schemas.microsoft.com/office/drawing/2014/main" id="{B972AF1B-86BD-F031-673B-32E4A63769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1C00582-EE13-4000-838D-ABBF1D2B4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E11BD8F-FCFA-6542-0C71-EEF5DC8456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2520" y="2367092"/>
            <a:ext cx="5855415" cy="3847444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110000"/>
              </a:lnSpc>
              <a:spcAft>
                <a:spcPts val="800"/>
              </a:spcAft>
            </a:pPr>
            <a:r>
              <a:rPr lang="en-US" sz="1000" dirty="0" err="1">
                <a:solidFill>
                  <a:schemeClr val="tx1"/>
                </a:solidFill>
              </a:rPr>
              <a:t>Burswell</a:t>
            </a:r>
            <a:r>
              <a:rPr lang="en-US" sz="1000" dirty="0">
                <a:solidFill>
                  <a:schemeClr val="tx1"/>
                </a:solidFill>
              </a:rPr>
              <a:t>, g. (2023) </a:t>
            </a:r>
            <a:r>
              <a:rPr lang="en-US" sz="1000" i="1" dirty="0" err="1">
                <a:solidFill>
                  <a:schemeClr val="tx1"/>
                </a:solidFill>
              </a:rPr>
              <a:t>spanish</a:t>
            </a:r>
            <a:r>
              <a:rPr lang="en-US" sz="1000" i="1" dirty="0">
                <a:solidFill>
                  <a:schemeClr val="tx1"/>
                </a:solidFill>
              </a:rPr>
              <a:t> beliefs and values</a:t>
            </a:r>
            <a:r>
              <a:rPr lang="en-US" sz="1000" dirty="0">
                <a:solidFill>
                  <a:schemeClr val="tx1"/>
                </a:solidFill>
              </a:rPr>
              <a:t>. [Online] </a:t>
            </a:r>
            <a:r>
              <a:rPr lang="en-US" sz="1000" dirty="0" err="1">
                <a:solidFill>
                  <a:schemeClr val="tx1"/>
                </a:solidFill>
              </a:rPr>
              <a:t>expatica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en-US" sz="1000" dirty="0" err="1">
                <a:solidFill>
                  <a:schemeClr val="tx1"/>
                </a:solidFill>
              </a:rPr>
              <a:t>spain</a:t>
            </a:r>
            <a:r>
              <a:rPr lang="en-US" sz="1000" dirty="0">
                <a:solidFill>
                  <a:schemeClr val="tx1"/>
                </a:solidFill>
              </a:rPr>
              <a:t>. Available at: </a:t>
            </a:r>
            <a:r>
              <a:rPr lang="en-US" sz="1000" u="sng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https://www.Expatica.Com/es/living/integration/etiquette-in-spain-108364/</a:t>
            </a:r>
            <a:r>
              <a:rPr lang="en-US" sz="1000" dirty="0">
                <a:solidFill>
                  <a:schemeClr val="tx1"/>
                </a:solidFill>
              </a:rPr>
              <a:t>. [accessed 10th oct. 2023].</a:t>
            </a:r>
          </a:p>
          <a:p>
            <a:pPr algn="l">
              <a:lnSpc>
                <a:spcPct val="110000"/>
              </a:lnSpc>
              <a:spcAft>
                <a:spcPts val="800"/>
              </a:spcAft>
            </a:pPr>
            <a:r>
              <a:rPr lang="en-US" sz="1000" dirty="0" err="1">
                <a:solidFill>
                  <a:schemeClr val="tx1"/>
                </a:solidFill>
              </a:rPr>
              <a:t>Ehl</a:t>
            </a:r>
            <a:r>
              <a:rPr lang="en-US" sz="1000" dirty="0">
                <a:solidFill>
                  <a:schemeClr val="tx1"/>
                </a:solidFill>
              </a:rPr>
              <a:t> (2023) </a:t>
            </a:r>
            <a:r>
              <a:rPr lang="en-US" sz="1000" i="1" dirty="0">
                <a:solidFill>
                  <a:schemeClr val="tx1"/>
                </a:solidFill>
              </a:rPr>
              <a:t>the best languages to learn for business and the hospitality industry</a:t>
            </a:r>
            <a:r>
              <a:rPr lang="en-US" sz="1000" dirty="0">
                <a:solidFill>
                  <a:schemeClr val="tx1"/>
                </a:solidFill>
              </a:rPr>
              <a:t>. [Online] </a:t>
            </a:r>
            <a:r>
              <a:rPr lang="en-US" sz="1000" dirty="0" err="1">
                <a:solidFill>
                  <a:schemeClr val="tx1"/>
                </a:solidFill>
              </a:rPr>
              <a:t>hospitalityinsights.Ehl.Edu</a:t>
            </a:r>
            <a:r>
              <a:rPr lang="en-US" sz="1000" dirty="0">
                <a:solidFill>
                  <a:schemeClr val="tx1"/>
                </a:solidFill>
              </a:rPr>
              <a:t>. Available at: </a:t>
            </a:r>
            <a:r>
              <a:rPr lang="en-US" sz="1000" u="sng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https://hospitalityinsights.Ehl.Edu/languages-to-learn-for-business</a:t>
            </a:r>
            <a:r>
              <a:rPr lang="en-US" sz="1000" dirty="0">
                <a:solidFill>
                  <a:schemeClr val="tx1"/>
                </a:solidFill>
              </a:rPr>
              <a:t> [Accessed 10th oct. 2023].</a:t>
            </a:r>
          </a:p>
          <a:p>
            <a:pPr algn="l">
              <a:lnSpc>
                <a:spcPct val="110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tx1"/>
                </a:solidFill>
              </a:rPr>
              <a:t>Parks, E. (2020). Developing Critical Cultural Awareness in Modern Languages: A Comparative Study of Higher Education in North America and the United Kingdom (1st ed.). Routledge. </a:t>
            </a:r>
            <a:r>
              <a:rPr lang="en-GB" sz="1000" dirty="0">
                <a:solidFill>
                  <a:schemeClr val="tx1"/>
                </a:solidFill>
                <a:hlinkClick r:id="rId8"/>
              </a:rPr>
              <a:t>https://doi.org/10.4324/9780429341236</a:t>
            </a:r>
            <a:r>
              <a:rPr lang="en-US" sz="1000" dirty="0">
                <a:solidFill>
                  <a:schemeClr val="tx1"/>
                </a:solidFill>
              </a:rPr>
              <a:t> [Accessed on 24th Oct 2023].</a:t>
            </a:r>
          </a:p>
          <a:p>
            <a:pPr algn="l">
              <a:lnSpc>
                <a:spcPct val="110000"/>
              </a:lnSpc>
              <a:spcAft>
                <a:spcPts val="800"/>
              </a:spcAft>
            </a:pPr>
            <a:r>
              <a:rPr lang="en-US" sz="1000" dirty="0">
                <a:solidFill>
                  <a:schemeClr val="tx1"/>
                </a:solidFill>
              </a:rPr>
              <a:t>Goethals, p. (2015</a:t>
            </a:r>
            <a:r>
              <a:rPr lang="en-US" sz="1000" i="1" dirty="0">
                <a:solidFill>
                  <a:schemeClr val="tx1"/>
                </a:solidFill>
              </a:rPr>
              <a:t>) multilingualism and international tourism: a content- and discourse-based approach to language-related judgments in web 2.0 hotel reviews</a:t>
            </a:r>
            <a:r>
              <a:rPr lang="en-US" sz="1000" dirty="0">
                <a:solidFill>
                  <a:schemeClr val="tx1"/>
                </a:solidFill>
              </a:rPr>
              <a:t>. Language and intercultural communication, 16(2), pp.235–253. </a:t>
            </a:r>
            <a:r>
              <a:rPr lang="en-US" sz="1000" dirty="0" err="1">
                <a:solidFill>
                  <a:schemeClr val="tx1"/>
                </a:solidFill>
              </a:rPr>
              <a:t>Doi:https</a:t>
            </a:r>
            <a:r>
              <a:rPr lang="en-US" sz="1000" dirty="0">
                <a:solidFill>
                  <a:schemeClr val="tx1"/>
                </a:solidFill>
              </a:rPr>
              <a:t>://</a:t>
            </a:r>
            <a:r>
              <a:rPr lang="en-US" sz="1000" dirty="0" err="1">
                <a:solidFill>
                  <a:schemeClr val="tx1"/>
                </a:solidFill>
              </a:rPr>
              <a:t>doi.Org</a:t>
            </a:r>
            <a:r>
              <a:rPr lang="en-US" sz="1000" dirty="0">
                <a:solidFill>
                  <a:schemeClr val="tx1"/>
                </a:solidFill>
              </a:rPr>
              <a:t>/10.1080/14708477.2015.1103249. [Accessed 10th oct. 2023].</a:t>
            </a:r>
          </a:p>
          <a:p>
            <a:pPr algn="l">
              <a:lnSpc>
                <a:spcPct val="110000"/>
              </a:lnSpc>
              <a:spcAft>
                <a:spcPts val="800"/>
              </a:spcAft>
            </a:pPr>
            <a:r>
              <a:rPr lang="en-US" sz="1000" dirty="0" err="1">
                <a:solidFill>
                  <a:schemeClr val="tx1"/>
                </a:solidFill>
              </a:rPr>
              <a:t>Vlashchenko</a:t>
            </a:r>
            <a:r>
              <a:rPr lang="en-US" sz="1000" dirty="0">
                <a:solidFill>
                  <a:schemeClr val="tx1"/>
                </a:solidFill>
              </a:rPr>
              <a:t>, n. (2017</a:t>
            </a:r>
            <a:r>
              <a:rPr lang="en-US" sz="1000" i="1" dirty="0">
                <a:solidFill>
                  <a:schemeClr val="tx1"/>
                </a:solidFill>
              </a:rPr>
              <a:t>) the modern marketing communications of hotel enterprises</a:t>
            </a:r>
            <a:r>
              <a:rPr lang="en-US" sz="1000" dirty="0">
                <a:solidFill>
                  <a:schemeClr val="tx1"/>
                </a:solidFill>
              </a:rPr>
              <a:t>. </a:t>
            </a:r>
            <a:r>
              <a:rPr lang="en-US" sz="1000" dirty="0" err="1">
                <a:solidFill>
                  <a:schemeClr val="tx1"/>
                </a:solidFill>
              </a:rPr>
              <a:t>Bìznes</a:t>
            </a:r>
            <a:r>
              <a:rPr lang="en-US" sz="1000" dirty="0">
                <a:solidFill>
                  <a:schemeClr val="tx1"/>
                </a:solidFill>
              </a:rPr>
              <a:t> inform, [online] 6(473), pp.285–290. Available at: https://doaj.Org/article/34895bd4a6794b5cba8852f86ae3ca3c [accessed 10th oct. 2023].</a:t>
            </a:r>
          </a:p>
          <a:p>
            <a:pPr algn="l">
              <a:lnSpc>
                <a:spcPct val="110000"/>
              </a:lnSpc>
              <a:spcAft>
                <a:spcPts val="800"/>
              </a:spcAft>
            </a:pPr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B3B55-711E-6708-E87C-699AD7C4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2520" y="618517"/>
            <a:ext cx="5855416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117962086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525</Words>
  <Application>Microsoft Office PowerPoint</Application>
  <PresentationFormat>Widescreen</PresentationFormat>
  <Paragraphs>73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Söhne</vt:lpstr>
      <vt:lpstr>Tw Cen MT</vt:lpstr>
      <vt:lpstr>Droplet</vt:lpstr>
      <vt:lpstr>Multilingualism presentation </vt:lpstr>
      <vt:lpstr>Multilingualism in diversity hotel and spa</vt:lpstr>
      <vt:lpstr>guest </vt:lpstr>
      <vt:lpstr>Cultural awareness</vt:lpstr>
      <vt:lpstr>Skill’s, we need</vt:lpstr>
      <vt:lpstr>Industry examples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Multilingualism presentation</dc:title>
  <dc:creator>Andreea Ioana Filimon</dc:creator>
  <cp:lastModifiedBy>Andreea Filimon</cp:lastModifiedBy>
  <cp:revision>4</cp:revision>
  <dcterms:created xsi:type="dcterms:W3CDTF">2023-10-07T06:07:44Z</dcterms:created>
  <dcterms:modified xsi:type="dcterms:W3CDTF">2023-10-27T14:17:44Z</dcterms:modified>
</cp:coreProperties>
</file>