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Lst>
  <p:notesMasterIdLst>
    <p:notesMasterId r:id="rId6"/>
  </p:notesMasterIdLst>
  <p:handoutMasterIdLst>
    <p:handoutMasterId r:id="rId7"/>
  </p:handoutMasterIdLst>
  <p:sldIdLst>
    <p:sldId id="261" r:id="rId5"/>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3F5FA"/>
    <a:srgbClr val="F1D906"/>
    <a:srgbClr val="107A74"/>
    <a:srgbClr val="143161"/>
    <a:srgbClr val="A18616"/>
    <a:srgbClr val="FCE400"/>
    <a:srgbClr val="147B5F"/>
    <a:srgbClr val="0575AC"/>
    <a:srgbClr val="0C769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18" d="100"/>
          <a:sy n="18" d="100"/>
        </p:scale>
        <p:origin x="990" y="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Master" Target="slideMasters/slideMaster3.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B91E46-29D7-4BA7-AB2B-ACF7FFE1FA86}" type="doc">
      <dgm:prSet loTypeId="urn:microsoft.com/office/officeart/2008/layout/LinedList" loCatId="list" qsTypeId="urn:microsoft.com/office/officeart/2005/8/quickstyle/simple1" qsCatId="simple" csTypeId="urn:microsoft.com/office/officeart/2005/8/colors/accent1_4" csCatId="accent1" phldr="1"/>
      <dgm:spPr/>
      <dgm:t>
        <a:bodyPr/>
        <a:lstStyle/>
        <a:p>
          <a:endParaRPr lang="en-GB"/>
        </a:p>
      </dgm:t>
    </dgm:pt>
    <dgm:pt modelId="{C1AD7EF8-CF21-4202-AC09-5A47D004BB22}">
      <dgm:prSet custT="1"/>
      <dgm:spPr>
        <a:solidFill>
          <a:schemeClr val="accent1">
            <a:lumMod val="60000"/>
            <a:lumOff val="40000"/>
          </a:schemeClr>
        </a:solidFill>
        <a:ln>
          <a:solidFill>
            <a:schemeClr val="accent1"/>
          </a:solidFill>
        </a:ln>
      </dgm:spPr>
      <dgm:t>
        <a:bodyPr/>
        <a:lstStyle/>
        <a:p>
          <a:pPr rtl="0"/>
          <a:r>
            <a:rPr lang="en-GB" sz="3200" dirty="0">
              <a:latin typeface="Times New Roman" panose="02020603050405020304" pitchFamily="18" charset="0"/>
              <a:cs typeface="Times New Roman" panose="02020603050405020304" pitchFamily="18" charset="0"/>
            </a:rPr>
            <a:t>To determine the degree of social support available to adults with asthma in the United Kingdom.</a:t>
          </a:r>
        </a:p>
      </dgm:t>
    </dgm:pt>
    <dgm:pt modelId="{0A47667D-CC11-46F0-8023-13B67996D6A0}" type="parTrans" cxnId="{DAC82B5B-0BF4-4C17-91FF-639F174F45A8}">
      <dgm:prSet/>
      <dgm:spPr/>
      <dgm:t>
        <a:bodyPr/>
        <a:lstStyle/>
        <a:p>
          <a:endParaRPr lang="en-GB" sz="3200">
            <a:latin typeface="Times New Roman" panose="02020603050405020304" pitchFamily="18" charset="0"/>
            <a:cs typeface="Times New Roman" panose="02020603050405020304" pitchFamily="18" charset="0"/>
          </a:endParaRPr>
        </a:p>
      </dgm:t>
    </dgm:pt>
    <dgm:pt modelId="{B785D0EA-BCA1-4D6A-8CDF-ADF564EA4435}" type="sibTrans" cxnId="{DAC82B5B-0BF4-4C17-91FF-639F174F45A8}">
      <dgm:prSet/>
      <dgm:spPr/>
      <dgm:t>
        <a:bodyPr/>
        <a:lstStyle/>
        <a:p>
          <a:endParaRPr lang="en-GB" sz="3200">
            <a:latin typeface="Times New Roman" panose="02020603050405020304" pitchFamily="18" charset="0"/>
            <a:cs typeface="Times New Roman" panose="02020603050405020304" pitchFamily="18" charset="0"/>
          </a:endParaRPr>
        </a:p>
      </dgm:t>
    </dgm:pt>
    <dgm:pt modelId="{6E4CA500-22B9-41AE-83CD-0A12DE7FA12C}">
      <dgm:prSet custT="1"/>
      <dgm:spPr>
        <a:solidFill>
          <a:schemeClr val="accent1">
            <a:lumMod val="40000"/>
            <a:lumOff val="60000"/>
          </a:schemeClr>
        </a:solidFill>
        <a:ln>
          <a:solidFill>
            <a:schemeClr val="accent1"/>
          </a:solidFill>
        </a:ln>
      </dgm:spPr>
      <dgm:t>
        <a:bodyPr/>
        <a:lstStyle/>
        <a:p>
          <a:pPr rtl="0"/>
          <a:r>
            <a:rPr lang="en-GB" sz="3200" dirty="0">
              <a:latin typeface="Times New Roman" panose="02020603050405020304" pitchFamily="18" charset="0"/>
              <a:cs typeface="Times New Roman" panose="02020603050405020304" pitchFamily="18" charset="0"/>
            </a:rPr>
            <a:t>To examine the health status of adults living with asthma in the United Kingdom.</a:t>
          </a:r>
        </a:p>
      </dgm:t>
    </dgm:pt>
    <dgm:pt modelId="{011A4240-F1E5-41E8-9561-E135B7C26B66}" type="parTrans" cxnId="{7D46E628-3C04-4B54-B99C-EA4B946FEF54}">
      <dgm:prSet/>
      <dgm:spPr/>
      <dgm:t>
        <a:bodyPr/>
        <a:lstStyle/>
        <a:p>
          <a:endParaRPr lang="en-GB" sz="3200">
            <a:latin typeface="Times New Roman" panose="02020603050405020304" pitchFamily="18" charset="0"/>
            <a:cs typeface="Times New Roman" panose="02020603050405020304" pitchFamily="18" charset="0"/>
          </a:endParaRPr>
        </a:p>
      </dgm:t>
    </dgm:pt>
    <dgm:pt modelId="{33C3DEBF-D519-4BDF-B1A3-2E820DF4587D}" type="sibTrans" cxnId="{7D46E628-3C04-4B54-B99C-EA4B946FEF54}">
      <dgm:prSet/>
      <dgm:spPr/>
      <dgm:t>
        <a:bodyPr/>
        <a:lstStyle/>
        <a:p>
          <a:endParaRPr lang="en-GB" sz="3200">
            <a:latin typeface="Times New Roman" panose="02020603050405020304" pitchFamily="18" charset="0"/>
            <a:cs typeface="Times New Roman" panose="02020603050405020304" pitchFamily="18" charset="0"/>
          </a:endParaRPr>
        </a:p>
      </dgm:t>
    </dgm:pt>
    <dgm:pt modelId="{6CB7B8A5-3F14-4E57-926D-C94CD9139EEC}">
      <dgm:prSet custT="1"/>
      <dgm:spPr>
        <a:solidFill>
          <a:schemeClr val="accent1">
            <a:lumMod val="20000"/>
            <a:lumOff val="80000"/>
          </a:schemeClr>
        </a:solidFill>
        <a:ln>
          <a:solidFill>
            <a:schemeClr val="accent1"/>
          </a:solidFill>
        </a:ln>
      </dgm:spPr>
      <dgm:t>
        <a:bodyPr/>
        <a:lstStyle/>
        <a:p>
          <a:pPr rtl="0"/>
          <a:r>
            <a:rPr lang="en-GB" sz="3200" dirty="0">
              <a:latin typeface="Times New Roman" panose="02020603050405020304" pitchFamily="18" charset="0"/>
              <a:cs typeface="Times New Roman" panose="02020603050405020304" pitchFamily="18" charset="0"/>
            </a:rPr>
            <a:t>To investigate the self-management practices by adults living with asthma in the United Kingdom.</a:t>
          </a:r>
        </a:p>
      </dgm:t>
    </dgm:pt>
    <dgm:pt modelId="{A5E82A38-7479-48EA-9A70-8F4909EE0309}" type="parTrans" cxnId="{3013BC04-04EC-4A13-8B5D-D3F6E2C66B55}">
      <dgm:prSet/>
      <dgm:spPr/>
      <dgm:t>
        <a:bodyPr/>
        <a:lstStyle/>
        <a:p>
          <a:endParaRPr lang="en-GB" sz="3200">
            <a:latin typeface="Times New Roman" panose="02020603050405020304" pitchFamily="18" charset="0"/>
            <a:cs typeface="Times New Roman" panose="02020603050405020304" pitchFamily="18" charset="0"/>
          </a:endParaRPr>
        </a:p>
      </dgm:t>
    </dgm:pt>
    <dgm:pt modelId="{80BF4713-E53A-40F7-92EB-21B45A266E34}" type="sibTrans" cxnId="{3013BC04-04EC-4A13-8B5D-D3F6E2C66B55}">
      <dgm:prSet/>
      <dgm:spPr/>
      <dgm:t>
        <a:bodyPr/>
        <a:lstStyle/>
        <a:p>
          <a:endParaRPr lang="en-GB" sz="3200">
            <a:latin typeface="Times New Roman" panose="02020603050405020304" pitchFamily="18" charset="0"/>
            <a:cs typeface="Times New Roman" panose="02020603050405020304" pitchFamily="18" charset="0"/>
          </a:endParaRPr>
        </a:p>
      </dgm:t>
    </dgm:pt>
    <dgm:pt modelId="{C35F8B00-9736-441F-9E55-016DE147A1E0}" type="pres">
      <dgm:prSet presAssocID="{4EB91E46-29D7-4BA7-AB2B-ACF7FFE1FA86}" presName="vert0" presStyleCnt="0">
        <dgm:presLayoutVars>
          <dgm:dir/>
          <dgm:animOne val="branch"/>
          <dgm:animLvl val="lvl"/>
        </dgm:presLayoutVars>
      </dgm:prSet>
      <dgm:spPr/>
    </dgm:pt>
    <dgm:pt modelId="{05A0DA0A-C833-462A-8709-673F9E751934}" type="pres">
      <dgm:prSet presAssocID="{C1AD7EF8-CF21-4202-AC09-5A47D004BB22}" presName="thickLine" presStyleLbl="alignNode1" presStyleIdx="0" presStyleCnt="3"/>
      <dgm:spPr/>
    </dgm:pt>
    <dgm:pt modelId="{FAB20B84-C130-4D48-A45D-ADD315962DB3}" type="pres">
      <dgm:prSet presAssocID="{C1AD7EF8-CF21-4202-AC09-5A47D004BB22}" presName="horz1" presStyleCnt="0"/>
      <dgm:spPr/>
    </dgm:pt>
    <dgm:pt modelId="{AEA2C5B4-8BAC-45F5-9F0B-EAA84C856B8A}" type="pres">
      <dgm:prSet presAssocID="{C1AD7EF8-CF21-4202-AC09-5A47D004BB22}" presName="tx1" presStyleLbl="revTx" presStyleIdx="0" presStyleCnt="3"/>
      <dgm:spPr/>
    </dgm:pt>
    <dgm:pt modelId="{3CBFE190-D4A1-42F9-8712-08580E903045}" type="pres">
      <dgm:prSet presAssocID="{C1AD7EF8-CF21-4202-AC09-5A47D004BB22}" presName="vert1" presStyleCnt="0"/>
      <dgm:spPr/>
    </dgm:pt>
    <dgm:pt modelId="{F31A83A1-A970-4F4E-9B4F-9A42E7DD5F21}" type="pres">
      <dgm:prSet presAssocID="{6E4CA500-22B9-41AE-83CD-0A12DE7FA12C}" presName="thickLine" presStyleLbl="alignNode1" presStyleIdx="1" presStyleCnt="3"/>
      <dgm:spPr/>
    </dgm:pt>
    <dgm:pt modelId="{09B63702-2C5C-46FE-B6F2-AC5FAAAF7BB1}" type="pres">
      <dgm:prSet presAssocID="{6E4CA500-22B9-41AE-83CD-0A12DE7FA12C}" presName="horz1" presStyleCnt="0"/>
      <dgm:spPr/>
    </dgm:pt>
    <dgm:pt modelId="{258A3E5F-EA0C-4C69-8A76-2AA0F06B5963}" type="pres">
      <dgm:prSet presAssocID="{6E4CA500-22B9-41AE-83CD-0A12DE7FA12C}" presName="tx1" presStyleLbl="revTx" presStyleIdx="1" presStyleCnt="3"/>
      <dgm:spPr/>
    </dgm:pt>
    <dgm:pt modelId="{5F4FCFC9-85F5-4382-8A95-9FBF8B933D26}" type="pres">
      <dgm:prSet presAssocID="{6E4CA500-22B9-41AE-83CD-0A12DE7FA12C}" presName="vert1" presStyleCnt="0"/>
      <dgm:spPr/>
    </dgm:pt>
    <dgm:pt modelId="{B20E0DB3-A304-47F6-AA90-8F9D94050FA1}" type="pres">
      <dgm:prSet presAssocID="{6CB7B8A5-3F14-4E57-926D-C94CD9139EEC}" presName="thickLine" presStyleLbl="alignNode1" presStyleIdx="2" presStyleCnt="3"/>
      <dgm:spPr/>
    </dgm:pt>
    <dgm:pt modelId="{1BDADF93-157D-406A-AFA3-6515F834BF9A}" type="pres">
      <dgm:prSet presAssocID="{6CB7B8A5-3F14-4E57-926D-C94CD9139EEC}" presName="horz1" presStyleCnt="0"/>
      <dgm:spPr/>
    </dgm:pt>
    <dgm:pt modelId="{6A9A585C-1D10-4F92-A57A-B1F9D1B5CDAB}" type="pres">
      <dgm:prSet presAssocID="{6CB7B8A5-3F14-4E57-926D-C94CD9139EEC}" presName="tx1" presStyleLbl="revTx" presStyleIdx="2" presStyleCnt="3"/>
      <dgm:spPr/>
    </dgm:pt>
    <dgm:pt modelId="{C69A095D-FC17-43CF-A105-E2521E42874A}" type="pres">
      <dgm:prSet presAssocID="{6CB7B8A5-3F14-4E57-926D-C94CD9139EEC}" presName="vert1" presStyleCnt="0"/>
      <dgm:spPr/>
    </dgm:pt>
  </dgm:ptLst>
  <dgm:cxnLst>
    <dgm:cxn modelId="{3013BC04-04EC-4A13-8B5D-D3F6E2C66B55}" srcId="{4EB91E46-29D7-4BA7-AB2B-ACF7FFE1FA86}" destId="{6CB7B8A5-3F14-4E57-926D-C94CD9139EEC}" srcOrd="2" destOrd="0" parTransId="{A5E82A38-7479-48EA-9A70-8F4909EE0309}" sibTransId="{80BF4713-E53A-40F7-92EB-21B45A266E34}"/>
    <dgm:cxn modelId="{54174820-442A-4F39-8A2D-1998829ED9FF}" type="presOf" srcId="{C1AD7EF8-CF21-4202-AC09-5A47D004BB22}" destId="{AEA2C5B4-8BAC-45F5-9F0B-EAA84C856B8A}" srcOrd="0" destOrd="0" presId="urn:microsoft.com/office/officeart/2008/layout/LinedList"/>
    <dgm:cxn modelId="{7D46E628-3C04-4B54-B99C-EA4B946FEF54}" srcId="{4EB91E46-29D7-4BA7-AB2B-ACF7FFE1FA86}" destId="{6E4CA500-22B9-41AE-83CD-0A12DE7FA12C}" srcOrd="1" destOrd="0" parTransId="{011A4240-F1E5-41E8-9561-E135B7C26B66}" sibTransId="{33C3DEBF-D519-4BDF-B1A3-2E820DF4587D}"/>
    <dgm:cxn modelId="{DAC82B5B-0BF4-4C17-91FF-639F174F45A8}" srcId="{4EB91E46-29D7-4BA7-AB2B-ACF7FFE1FA86}" destId="{C1AD7EF8-CF21-4202-AC09-5A47D004BB22}" srcOrd="0" destOrd="0" parTransId="{0A47667D-CC11-46F0-8023-13B67996D6A0}" sibTransId="{B785D0EA-BCA1-4D6A-8CDF-ADF564EA4435}"/>
    <dgm:cxn modelId="{14909F7A-9D5F-4D1A-A7CC-DEB2DD1B1C97}" type="presOf" srcId="{4EB91E46-29D7-4BA7-AB2B-ACF7FFE1FA86}" destId="{C35F8B00-9736-441F-9E55-016DE147A1E0}" srcOrd="0" destOrd="0" presId="urn:microsoft.com/office/officeart/2008/layout/LinedList"/>
    <dgm:cxn modelId="{420BF39E-8986-42ED-B9A8-3D355275DC56}" type="presOf" srcId="{6E4CA500-22B9-41AE-83CD-0A12DE7FA12C}" destId="{258A3E5F-EA0C-4C69-8A76-2AA0F06B5963}" srcOrd="0" destOrd="0" presId="urn:microsoft.com/office/officeart/2008/layout/LinedList"/>
    <dgm:cxn modelId="{78DC92D4-8198-47BD-A4A1-924624FC37C2}" type="presOf" srcId="{6CB7B8A5-3F14-4E57-926D-C94CD9139EEC}" destId="{6A9A585C-1D10-4F92-A57A-B1F9D1B5CDAB}" srcOrd="0" destOrd="0" presId="urn:microsoft.com/office/officeart/2008/layout/LinedList"/>
    <dgm:cxn modelId="{A5B7A61F-C73A-4ED5-9DAE-F175A849D3FB}" type="presParOf" srcId="{C35F8B00-9736-441F-9E55-016DE147A1E0}" destId="{05A0DA0A-C833-462A-8709-673F9E751934}" srcOrd="0" destOrd="0" presId="urn:microsoft.com/office/officeart/2008/layout/LinedList"/>
    <dgm:cxn modelId="{2A72CD02-AA03-4EE9-BCCA-916A634C0F4C}" type="presParOf" srcId="{C35F8B00-9736-441F-9E55-016DE147A1E0}" destId="{FAB20B84-C130-4D48-A45D-ADD315962DB3}" srcOrd="1" destOrd="0" presId="urn:microsoft.com/office/officeart/2008/layout/LinedList"/>
    <dgm:cxn modelId="{875FC422-52D1-44D1-9DBA-777B46751941}" type="presParOf" srcId="{FAB20B84-C130-4D48-A45D-ADD315962DB3}" destId="{AEA2C5B4-8BAC-45F5-9F0B-EAA84C856B8A}" srcOrd="0" destOrd="0" presId="urn:microsoft.com/office/officeart/2008/layout/LinedList"/>
    <dgm:cxn modelId="{4D16A7B9-2E64-43E5-95DA-BE2786CB5B87}" type="presParOf" srcId="{FAB20B84-C130-4D48-A45D-ADD315962DB3}" destId="{3CBFE190-D4A1-42F9-8712-08580E903045}" srcOrd="1" destOrd="0" presId="urn:microsoft.com/office/officeart/2008/layout/LinedList"/>
    <dgm:cxn modelId="{4675CFAF-6355-4B32-BCC8-6E5A56C1E06C}" type="presParOf" srcId="{C35F8B00-9736-441F-9E55-016DE147A1E0}" destId="{F31A83A1-A970-4F4E-9B4F-9A42E7DD5F21}" srcOrd="2" destOrd="0" presId="urn:microsoft.com/office/officeart/2008/layout/LinedList"/>
    <dgm:cxn modelId="{2EA31270-80AE-4E90-992B-F6A94DB62894}" type="presParOf" srcId="{C35F8B00-9736-441F-9E55-016DE147A1E0}" destId="{09B63702-2C5C-46FE-B6F2-AC5FAAAF7BB1}" srcOrd="3" destOrd="0" presId="urn:microsoft.com/office/officeart/2008/layout/LinedList"/>
    <dgm:cxn modelId="{BF8142D7-83EF-4891-BFC0-ECAD55235B11}" type="presParOf" srcId="{09B63702-2C5C-46FE-B6F2-AC5FAAAF7BB1}" destId="{258A3E5F-EA0C-4C69-8A76-2AA0F06B5963}" srcOrd="0" destOrd="0" presId="urn:microsoft.com/office/officeart/2008/layout/LinedList"/>
    <dgm:cxn modelId="{6F08C7CB-0F48-42BA-BE1D-F8B4BE47247C}" type="presParOf" srcId="{09B63702-2C5C-46FE-B6F2-AC5FAAAF7BB1}" destId="{5F4FCFC9-85F5-4382-8A95-9FBF8B933D26}" srcOrd="1" destOrd="0" presId="urn:microsoft.com/office/officeart/2008/layout/LinedList"/>
    <dgm:cxn modelId="{7B58238A-546C-4933-B07C-AF1264814B51}" type="presParOf" srcId="{C35F8B00-9736-441F-9E55-016DE147A1E0}" destId="{B20E0DB3-A304-47F6-AA90-8F9D94050FA1}" srcOrd="4" destOrd="0" presId="urn:microsoft.com/office/officeart/2008/layout/LinedList"/>
    <dgm:cxn modelId="{1997747B-B2C3-4021-9EF5-93E55BB7CA1B}" type="presParOf" srcId="{C35F8B00-9736-441F-9E55-016DE147A1E0}" destId="{1BDADF93-157D-406A-AFA3-6515F834BF9A}" srcOrd="5" destOrd="0" presId="urn:microsoft.com/office/officeart/2008/layout/LinedList"/>
    <dgm:cxn modelId="{008C1BA5-C9B7-4977-86DF-BB826CF46113}" type="presParOf" srcId="{1BDADF93-157D-406A-AFA3-6515F834BF9A}" destId="{6A9A585C-1D10-4F92-A57A-B1F9D1B5CDAB}" srcOrd="0" destOrd="0" presId="urn:microsoft.com/office/officeart/2008/layout/LinedList"/>
    <dgm:cxn modelId="{D47928E1-70DB-4420-8F8E-2C8E497B4002}" type="presParOf" srcId="{1BDADF93-157D-406A-AFA3-6515F834BF9A}" destId="{C69A095D-FC17-43CF-A105-E2521E42874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0DA0A-C833-462A-8709-673F9E751934}">
      <dsp:nvSpPr>
        <dsp:cNvPr id="0" name=""/>
        <dsp:cNvSpPr/>
      </dsp:nvSpPr>
      <dsp:spPr>
        <a:xfrm>
          <a:off x="0" y="2096"/>
          <a:ext cx="10048874" cy="0"/>
        </a:xfrm>
        <a:prstGeom prst="line">
          <a:avLst/>
        </a:prstGeom>
        <a:solidFill>
          <a:schemeClr val="accent1">
            <a:shade val="50000"/>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A2C5B4-8BAC-45F5-9F0B-EAA84C856B8A}">
      <dsp:nvSpPr>
        <dsp:cNvPr id="0" name=""/>
        <dsp:cNvSpPr/>
      </dsp:nvSpPr>
      <dsp:spPr>
        <a:xfrm>
          <a:off x="0" y="2096"/>
          <a:ext cx="10048874" cy="1430098"/>
        </a:xfrm>
        <a:prstGeom prst="rect">
          <a:avLst/>
        </a:prstGeom>
        <a:solidFill>
          <a:schemeClr val="accent1">
            <a:lumMod val="60000"/>
            <a:lumOff val="40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To determine the degree of social support available to adults with asthma in the United Kingdom.</a:t>
          </a:r>
        </a:p>
      </dsp:txBody>
      <dsp:txXfrm>
        <a:off x="0" y="2096"/>
        <a:ext cx="10048874" cy="1430098"/>
      </dsp:txXfrm>
    </dsp:sp>
    <dsp:sp modelId="{F31A83A1-A970-4F4E-9B4F-9A42E7DD5F21}">
      <dsp:nvSpPr>
        <dsp:cNvPr id="0" name=""/>
        <dsp:cNvSpPr/>
      </dsp:nvSpPr>
      <dsp:spPr>
        <a:xfrm>
          <a:off x="0" y="1432195"/>
          <a:ext cx="10048874" cy="0"/>
        </a:xfrm>
        <a:prstGeom prst="line">
          <a:avLst/>
        </a:prstGeom>
        <a:solidFill>
          <a:schemeClr val="accent1">
            <a:shade val="50000"/>
            <a:hueOff val="222839"/>
            <a:satOff val="5970"/>
            <a:lumOff val="26302"/>
            <a:alphaOff val="0"/>
          </a:schemeClr>
        </a:solidFill>
        <a:ln w="25400" cap="flat" cmpd="sng" algn="ctr">
          <a:solidFill>
            <a:schemeClr val="accent1">
              <a:shade val="50000"/>
              <a:hueOff val="222839"/>
              <a:satOff val="5970"/>
              <a:lumOff val="263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8A3E5F-EA0C-4C69-8A76-2AA0F06B5963}">
      <dsp:nvSpPr>
        <dsp:cNvPr id="0" name=""/>
        <dsp:cNvSpPr/>
      </dsp:nvSpPr>
      <dsp:spPr>
        <a:xfrm>
          <a:off x="0" y="1432195"/>
          <a:ext cx="10048874" cy="1430098"/>
        </a:xfrm>
        <a:prstGeom prst="rect">
          <a:avLst/>
        </a:prstGeom>
        <a:solidFill>
          <a:schemeClr val="accent1">
            <a:lumMod val="40000"/>
            <a:lumOff val="60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To examine the health status of adults living with asthma in the United Kingdom.</a:t>
          </a:r>
        </a:p>
      </dsp:txBody>
      <dsp:txXfrm>
        <a:off x="0" y="1432195"/>
        <a:ext cx="10048874" cy="1430098"/>
      </dsp:txXfrm>
    </dsp:sp>
    <dsp:sp modelId="{B20E0DB3-A304-47F6-AA90-8F9D94050FA1}">
      <dsp:nvSpPr>
        <dsp:cNvPr id="0" name=""/>
        <dsp:cNvSpPr/>
      </dsp:nvSpPr>
      <dsp:spPr>
        <a:xfrm>
          <a:off x="0" y="2862294"/>
          <a:ext cx="10048874" cy="0"/>
        </a:xfrm>
        <a:prstGeom prst="line">
          <a:avLst/>
        </a:prstGeom>
        <a:solidFill>
          <a:schemeClr val="accent1">
            <a:shade val="50000"/>
            <a:hueOff val="222839"/>
            <a:satOff val="5970"/>
            <a:lumOff val="26302"/>
            <a:alphaOff val="0"/>
          </a:schemeClr>
        </a:solidFill>
        <a:ln w="25400" cap="flat" cmpd="sng" algn="ctr">
          <a:solidFill>
            <a:schemeClr val="accent1">
              <a:shade val="50000"/>
              <a:hueOff val="222839"/>
              <a:satOff val="5970"/>
              <a:lumOff val="263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9A585C-1D10-4F92-A57A-B1F9D1B5CDAB}">
      <dsp:nvSpPr>
        <dsp:cNvPr id="0" name=""/>
        <dsp:cNvSpPr/>
      </dsp:nvSpPr>
      <dsp:spPr>
        <a:xfrm>
          <a:off x="0" y="2862294"/>
          <a:ext cx="10048874" cy="1430098"/>
        </a:xfrm>
        <a:prstGeom prst="rect">
          <a:avLst/>
        </a:prstGeom>
        <a:solidFill>
          <a:schemeClr val="accent1">
            <a:lumMod val="20000"/>
            <a:lumOff val="80000"/>
          </a:schemeClr>
        </a:solid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To investigate the self-management practices by adults living with asthma in the United Kingdom.</a:t>
          </a:r>
        </a:p>
      </dsp:txBody>
      <dsp:txXfrm>
        <a:off x="0" y="2862294"/>
        <a:ext cx="10048874" cy="143009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2357210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hyperlink" Target="https://researchbriefings.files.parliament.uk/documents/CDP-2024-0148/CDP-2024-0148.pdf" TargetMode="External"/><Relationship Id="rId18" Type="http://schemas.openxmlformats.org/officeDocument/2006/relationships/hyperlink" Target="https://doi.org/10.1136/bmjresp-2023-002003" TargetMode="External"/><Relationship Id="rId26" Type="http://schemas.openxmlformats.org/officeDocument/2006/relationships/hyperlink" Target="https://www.statista.com/statistics/1098564/adults-diagnosed-with-asthma-england/" TargetMode="External"/><Relationship Id="rId3" Type="http://schemas.openxmlformats.org/officeDocument/2006/relationships/image" Target="../media/image9.png"/><Relationship Id="rId21" Type="http://schemas.openxmlformats.org/officeDocument/2006/relationships/hyperlink" Target="https://www.nhs.uk/conditions/asthma/" TargetMode="External"/><Relationship Id="rId7" Type="http://schemas.openxmlformats.org/officeDocument/2006/relationships/diagramColors" Target="../diagrams/colors1.xml"/><Relationship Id="rId12" Type="http://schemas.openxmlformats.org/officeDocument/2006/relationships/hyperlink" Target="https://my.clevelandclinic.org/health/diseases/6424-asthma" TargetMode="External"/><Relationship Id="rId17" Type="http://schemas.openxmlformats.org/officeDocument/2006/relationships/hyperlink" Target="https://doi.org/10.1136/bmj.m2521" TargetMode="External"/><Relationship Id="rId25" Type="http://schemas.openxmlformats.org/officeDocument/2006/relationships/hyperlink" Target="https://toolkit.severeasthma.org.au/co-morbidities/extra-pulmonary/anxiety-depression/" TargetMode="External"/><Relationship Id="rId2" Type="http://schemas.openxmlformats.org/officeDocument/2006/relationships/notesSlide" Target="../notesSlides/notesSlide1.xml"/><Relationship Id="rId16" Type="http://schemas.openxmlformats.org/officeDocument/2006/relationships/hyperlink" Target="https://www.theguardian.com/society/2022/sep/28/asthma-attacks-1m-people-linked-uk-cost-of-living-rationing" TargetMode="External"/><Relationship Id="rId20" Type="http://schemas.openxmlformats.org/officeDocument/2006/relationships/hyperlink" Target="https://doi.org/10.1016/s2213-2600(25)00256-5" TargetMode="External"/><Relationship Id="rId29"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hyperlink" Target="https://www.chemist-4-u.com/guides/research-insights/asthma-statistics/" TargetMode="External"/><Relationship Id="rId24" Type="http://schemas.openxmlformats.org/officeDocument/2006/relationships/hyperlink" Target="https://doi.org/10.1016/j.jaip.2021.12.032" TargetMode="External"/><Relationship Id="rId32" Type="http://schemas.openxmlformats.org/officeDocument/2006/relationships/image" Target="../media/image14.jpeg"/><Relationship Id="rId5" Type="http://schemas.openxmlformats.org/officeDocument/2006/relationships/diagramLayout" Target="../diagrams/layout1.xml"/><Relationship Id="rId15" Type="http://schemas.openxmlformats.org/officeDocument/2006/relationships/hyperlink" Target="https://doi.org/10.1080/02770903.2023.2196560" TargetMode="External"/><Relationship Id="rId23" Type="http://schemas.openxmlformats.org/officeDocument/2006/relationships/hyperlink" Target="http://healthsurvey.hscic.gov.uk/media/81643/HSE18-Asthma-rep.pdf" TargetMode="External"/><Relationship Id="rId28" Type="http://schemas.openxmlformats.org/officeDocument/2006/relationships/hyperlink" Target="https://www.who.int/news-room/fact-sheets/detail/asthma" TargetMode="External"/><Relationship Id="rId10" Type="http://schemas.openxmlformats.org/officeDocument/2006/relationships/hyperlink" Target="https://www.asthmaandlung.org.uk/media/press-releases/asthma-care-crisis-charity-sounds-siren-asthma-death-toll-rises" TargetMode="External"/><Relationship Id="rId19" Type="http://schemas.openxmlformats.org/officeDocument/2006/relationships/hyperlink" Target="https://doi.org/10.1136/bmjopen-2024-085175" TargetMode="External"/><Relationship Id="rId31" Type="http://schemas.openxmlformats.org/officeDocument/2006/relationships/image" Target="../media/image13.png"/><Relationship Id="rId4" Type="http://schemas.openxmlformats.org/officeDocument/2006/relationships/diagramData" Target="../diagrams/data1.xml"/><Relationship Id="rId9" Type="http://schemas.openxmlformats.org/officeDocument/2006/relationships/image" Target="../media/image10.png"/><Relationship Id="rId14" Type="http://schemas.openxmlformats.org/officeDocument/2006/relationships/hyperlink" Target="https://www.gov.uk/guidance/asthma-and-airborne-allergens" TargetMode="External"/><Relationship Id="rId22" Type="http://schemas.openxmlformats.org/officeDocument/2006/relationships/hyperlink" Target="https://northeastnorthcumbria.nhs.uk/toolkits/respiratory/" TargetMode="External"/><Relationship Id="rId27" Type="http://schemas.openxmlformats.org/officeDocument/2006/relationships/hyperlink" Target="https://hansard.parliament.uk/commons/2025-05-15/debates/F924605E-1BAB-4288-A53F-79CE54581806/WorldAsthmaDay" TargetMode="External"/><Relationship Id="rId30"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77827" y="5889490"/>
            <a:ext cx="10001125" cy="14250033"/>
          </a:xfrm>
          <a:solidFill>
            <a:schemeClr val="accent1">
              <a:lumMod val="20000"/>
              <a:lumOff val="80000"/>
            </a:schemeClr>
          </a:solidFill>
          <a:ln>
            <a:solidFill>
              <a:schemeClr val="accent1"/>
            </a:solidFill>
          </a:ln>
        </p:spPr>
        <p:txBody>
          <a:bodyPr/>
          <a:lstStyle/>
          <a:p>
            <a:pPr marL="457200" indent="-457200" algn="just">
              <a:spcAft>
                <a:spcPts val="0"/>
              </a:spcAft>
              <a:buFont typeface="Arial" panose="020B0604020202020204" pitchFamily="34" charset="0"/>
              <a:buChar char="•"/>
            </a:pPr>
            <a:r>
              <a:rPr lang="en-GB" sz="3200" dirty="0"/>
              <a:t>Asthma is a chronic respiratory disease, wherein inflammation and narrowing of small airways in the lungs cause coughing, wheezing, chest tightness and shortness of breath (Lorig et al., 2020; WHO, 2026). </a:t>
            </a:r>
          </a:p>
          <a:p>
            <a:pPr marL="457200" indent="-457200" algn="just">
              <a:spcAft>
                <a:spcPts val="0"/>
              </a:spcAft>
              <a:buFont typeface="Arial" panose="020B0604020202020204" pitchFamily="34" charset="0"/>
              <a:buChar char="•"/>
            </a:pPr>
            <a:r>
              <a:rPr lang="en-GB" sz="3200" dirty="0">
                <a:ea typeface="Times New Roman" panose="02020603050405020304" pitchFamily="18" charset="0"/>
              </a:rPr>
              <a:t>Contributing factors are many, including asthma in immediate relatives/parents, exposure to environmental allergens, having allergic conditions, premature birth, smoking and urbanisation (Koppelman et al., 2025; WHO, 2026). </a:t>
            </a:r>
          </a:p>
          <a:p>
            <a:pPr marL="457200" indent="-457200" algn="just">
              <a:spcAft>
                <a:spcPts val="0"/>
              </a:spcAft>
              <a:buFont typeface="Arial" panose="020B0604020202020204" pitchFamily="34" charset="0"/>
              <a:buChar char="•"/>
            </a:pPr>
            <a:r>
              <a:rPr lang="en-GB" sz="3200" dirty="0">
                <a:ea typeface="Times New Roman" panose="02020603050405020304" pitchFamily="18" charset="0"/>
              </a:rPr>
              <a:t>Asthma cannot be cured but can be controlled with routine inhaler usage, avoiding triggers and self-management guidelines provided by healthcare providers (NHS, 2025). </a:t>
            </a:r>
          </a:p>
          <a:p>
            <a:pPr marL="457200" indent="-457200" algn="just">
              <a:spcAft>
                <a:spcPts val="0"/>
              </a:spcAft>
              <a:buFont typeface="Arial" panose="020B0604020202020204" pitchFamily="34" charset="0"/>
              <a:buChar char="•"/>
            </a:pPr>
            <a:r>
              <a:rPr lang="en-GB" sz="3200" dirty="0">
                <a:ea typeface="Times New Roman" panose="02020603050405020304" pitchFamily="18" charset="0"/>
              </a:rPr>
              <a:t>Social support plays a crucial role in promoting asthma self-management in adults by boosting medication adherence, mitigating triggers and providing emotional and informational support (Hodkinson et al., 2020). </a:t>
            </a:r>
          </a:p>
          <a:p>
            <a:pPr marL="457200" indent="-457200" algn="just">
              <a:spcAft>
                <a:spcPts val="0"/>
              </a:spcAft>
              <a:buFont typeface="Arial" panose="020B0604020202020204" pitchFamily="34" charset="0"/>
              <a:buChar char="•"/>
            </a:pPr>
            <a:r>
              <a:rPr lang="en-GB" sz="3200" dirty="0">
                <a:ea typeface="Times New Roman" panose="02020603050405020304" pitchFamily="18" charset="0"/>
              </a:rPr>
              <a:t>Around 7.2 million people, including 5.2 million adults live with asthma in the United Kingdom, with NHS spending for asthma exceeding £3 billion annually (GOV UK, 2025; Gajjar and Burnett, 2024). </a:t>
            </a:r>
          </a:p>
          <a:p>
            <a:pPr marL="457200" indent="-457200" algn="just">
              <a:spcAft>
                <a:spcPts val="0"/>
              </a:spcAft>
              <a:buFont typeface="Arial" panose="020B0604020202020204" pitchFamily="34" charset="0"/>
              <a:buChar char="•"/>
            </a:pPr>
            <a:r>
              <a:rPr lang="en-GB" sz="3200" dirty="0">
                <a:ea typeface="Times New Roman" panose="02020603050405020304" pitchFamily="18" charset="0"/>
              </a:rPr>
              <a:t>The most affected age group (21%) falls under the 25-34 bracket (Scholes et al., 2019). </a:t>
            </a:r>
            <a:r>
              <a:rPr lang="en-US" sz="3200" dirty="0">
                <a:solidFill>
                  <a:srgbClr val="000000"/>
                </a:solidFill>
              </a:rPr>
              <a:t>More than 12,000 people lost their lives due to asthma in the UK over the last decade, most of which could have been prevented by proactive government measures (Asthma and Lung UK, 2024).</a:t>
            </a:r>
            <a:endParaRPr lang="en-GB" sz="3200"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Times New Roman" panose="02020603050405020304" pitchFamily="18" charset="0"/>
                <a:cs typeface="Times New Roman" panose="02020603050405020304" pitchFamily="18" charset="0"/>
              </a:rPr>
              <a:t>Prevalence of the Issue</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46695" y="5889490"/>
            <a:ext cx="10033964" cy="6863395"/>
          </a:xfrm>
          <a:solidFill>
            <a:schemeClr val="accent1">
              <a:lumMod val="20000"/>
              <a:lumOff val="80000"/>
            </a:schemeClr>
          </a:solidFill>
          <a:ln>
            <a:solidFill>
              <a:schemeClr val="accent1"/>
            </a:solidFill>
          </a:ln>
        </p:spPr>
        <p:txBody>
          <a:bodyPr/>
          <a:lstStyle/>
          <a:p>
            <a:pPr algn="just"/>
            <a:r>
              <a:rPr lang="en-GB" sz="3200" dirty="0"/>
              <a:t>The accumulated economic impact of asthma and related causes, such as loss of productivity, chronic illness and mental stress is £13.8 billion (UK Parliament, 2025)  Between 2008 and 2018, a 33% increase in asthma-related deaths have been recorded in the UK (Khan et al., 2025). </a:t>
            </a:r>
            <a:r>
              <a:rPr lang="en-GB" sz="3200" dirty="0">
                <a:ea typeface="Times New Roman" panose="02020603050405020304" pitchFamily="18" charset="0"/>
              </a:rPr>
              <a:t>These statistics suggest that asthma imposes substantial economic and mortality burdens, signifying the need for improved self-management strategies (Jacobs et al., 2023). Contradictory evidence regarding social support’s influence on asthma self-management among adults reveals a research gap, warranting systematic review within UK adults (Greenfield et al., 2023; Hodkinson et al., 2020).</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87664" y="4697531"/>
            <a:ext cx="10048875" cy="923322"/>
          </a:xfrm>
        </p:spPr>
        <p:txBody>
          <a:bodyPr/>
          <a:lstStyle/>
          <a:p>
            <a:r>
              <a:rPr lang="en-GB" sz="4800" dirty="0">
                <a:latin typeface="Times New Roman" panose="02020603050405020304" pitchFamily="18" charset="0"/>
                <a:cs typeface="Times New Roman" panose="02020603050405020304" pitchFamily="18" charset="0"/>
              </a:rPr>
              <a:t>Rationale</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6804212" y="759173"/>
            <a:ext cx="36832987" cy="2936188"/>
          </a:xfrm>
        </p:spPr>
        <p:txBody>
          <a:bodyPr/>
          <a:lstStyle/>
          <a:p>
            <a:r>
              <a:rPr lang="en-GB" sz="6000"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Role of Social Support in Asthma Self-Management among Adults in the United Kingdom: A Systematic Review</a:t>
            </a:r>
          </a:p>
          <a:p>
            <a:r>
              <a:rPr lang="en-GB" sz="5400" dirty="0">
                <a:solidFill>
                  <a:schemeClr val="bg1">
                    <a:lumMod val="9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Bharatji Odedra, Email:2522919@student.uwtsd.ac.uk,  Supervisor – Oluwadamilola Tayo, Program detail-PHSCIP</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30" name="image7.png"/>
          <p:cNvPicPr/>
          <p:nvPr/>
        </p:nvPicPr>
        <p:blipFill>
          <a:blip r:embed="rId3"/>
          <a:srcRect/>
          <a:stretch>
            <a:fillRect/>
          </a:stretch>
        </p:blipFill>
        <p:spPr>
          <a:xfrm>
            <a:off x="12284171" y="13560401"/>
            <a:ext cx="8344101" cy="4400550"/>
          </a:xfrm>
          <a:prstGeom prst="rect">
            <a:avLst/>
          </a:prstGeom>
          <a:ln>
            <a:noFill/>
          </a:ln>
          <a:effectLst>
            <a:outerShdw blurRad="190500" algn="tl" rotWithShape="0">
              <a:srgbClr val="000000">
                <a:alpha val="70000"/>
              </a:srgbClr>
            </a:outerShdw>
          </a:effectLst>
        </p:spPr>
      </p:pic>
      <p:sp>
        <p:nvSpPr>
          <p:cNvPr id="33" name="Rectangle 32"/>
          <p:cNvSpPr/>
          <p:nvPr/>
        </p:nvSpPr>
        <p:spPr>
          <a:xfrm>
            <a:off x="14343386" y="18107260"/>
            <a:ext cx="4179927" cy="830997"/>
          </a:xfrm>
          <a:prstGeom prst="rect">
            <a:avLst/>
          </a:prstGeom>
        </p:spPr>
        <p:txBody>
          <a:bodyPr wrap="none">
            <a:spAutoFit/>
          </a:bodyPr>
          <a:lstStyle/>
          <a:p>
            <a:pPr algn="ctr">
              <a:lnSpc>
                <a:spcPct val="150000"/>
              </a:lnSpc>
              <a:spcAft>
                <a:spcPts val="0"/>
              </a:spcAft>
            </a:pPr>
            <a:r>
              <a:rPr lang="en-GB" sz="3200" dirty="0">
                <a:latin typeface="Times New Roman" panose="02020603050405020304" pitchFamily="18" charset="0"/>
                <a:ea typeface="Times New Roman" panose="02020603050405020304" pitchFamily="18" charset="0"/>
              </a:rPr>
              <a:t>(Source: Gregory, 2022)</a:t>
            </a:r>
            <a:endParaRPr lang="en-GB" sz="3200" dirty="0">
              <a:effectLst/>
              <a:latin typeface="Times New Roman" panose="02020603050405020304" pitchFamily="18" charset="0"/>
              <a:ea typeface="Times New Roman" panose="02020603050405020304" pitchFamily="18" charset="0"/>
            </a:endParaRPr>
          </a:p>
        </p:txBody>
      </p:sp>
      <p:sp>
        <p:nvSpPr>
          <p:cNvPr id="47"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87664" y="22561554"/>
            <a:ext cx="10048875" cy="923322"/>
          </a:xfrm>
        </p:spPr>
        <p:txBody>
          <a:bodyPr/>
          <a:lstStyle/>
          <a:p>
            <a:r>
              <a:rPr lang="en-GB" sz="4800" dirty="0">
                <a:latin typeface="Times New Roman" panose="02020603050405020304" pitchFamily="18" charset="0"/>
                <a:cs typeface="Times New Roman" panose="02020603050405020304" pitchFamily="18" charset="0"/>
              </a:rPr>
              <a:t>Research Aim</a:t>
            </a:r>
          </a:p>
        </p:txBody>
      </p:sp>
      <p:sp>
        <p:nvSpPr>
          <p:cNvPr id="48" name="Rectangle 47"/>
          <p:cNvSpPr/>
          <p:nvPr/>
        </p:nvSpPr>
        <p:spPr>
          <a:xfrm>
            <a:off x="11477529" y="20861498"/>
            <a:ext cx="10003130" cy="1077218"/>
          </a:xfrm>
          <a:prstGeom prst="rect">
            <a:avLst/>
          </a:prstGeom>
          <a:solidFill>
            <a:schemeClr val="accent1">
              <a:lumMod val="20000"/>
              <a:lumOff val="80000"/>
            </a:schemeClr>
          </a:solidFill>
          <a:ln>
            <a:solidFill>
              <a:schemeClr val="accent1"/>
            </a:solidFill>
          </a:ln>
        </p:spPr>
        <p:txBody>
          <a:bodyPr wrap="square">
            <a:spAutoFit/>
          </a:bodyPr>
          <a:lstStyle/>
          <a:p>
            <a:pPr algn="just">
              <a:spcAft>
                <a:spcPts val="0"/>
              </a:spcAft>
            </a:pPr>
            <a:r>
              <a:rPr lang="en-GB" sz="3200" dirty="0">
                <a:latin typeface="Times New Roman" panose="02020603050405020304" pitchFamily="18" charset="0"/>
                <a:ea typeface="Times New Roman" panose="02020603050405020304" pitchFamily="18" charset="0"/>
              </a:rPr>
              <a:t>How does social support influence asthma self-management among adults in the United Kingdom?</a:t>
            </a:r>
            <a:endParaRPr lang="en-GB" sz="3200" dirty="0">
              <a:effectLst/>
              <a:latin typeface="Times New Roman" panose="02020603050405020304" pitchFamily="18" charset="0"/>
              <a:ea typeface="Times New Roman" panose="02020603050405020304" pitchFamily="18" charset="0"/>
            </a:endParaRPr>
          </a:p>
        </p:txBody>
      </p:sp>
      <p:sp>
        <p:nvSpPr>
          <p:cNvPr id="49" name="Rectangle 48"/>
          <p:cNvSpPr/>
          <p:nvPr/>
        </p:nvSpPr>
        <p:spPr>
          <a:xfrm>
            <a:off x="11431784" y="24030346"/>
            <a:ext cx="10003130" cy="1077218"/>
          </a:xfrm>
          <a:prstGeom prst="rect">
            <a:avLst/>
          </a:prstGeom>
          <a:solidFill>
            <a:schemeClr val="accent1">
              <a:lumMod val="20000"/>
              <a:lumOff val="80000"/>
            </a:schemeClr>
          </a:solidFill>
          <a:ln>
            <a:solidFill>
              <a:schemeClr val="accent1"/>
            </a:solidFill>
          </a:ln>
        </p:spPr>
        <p:txBody>
          <a:bodyPr wrap="square">
            <a:spAutoFit/>
          </a:bodyPr>
          <a:lstStyle/>
          <a:p>
            <a:r>
              <a:rPr lang="en-GB" sz="3200" dirty="0">
                <a:latin typeface="Times New Roman" panose="02020603050405020304" pitchFamily="18" charset="0"/>
                <a:ea typeface="Times New Roman" panose="02020603050405020304" pitchFamily="18" charset="0"/>
              </a:rPr>
              <a:t>To evaluate how social support influences asthma self-management among adults in the United Kingdom.</a:t>
            </a:r>
            <a:endParaRPr lang="en-GB" sz="3200" dirty="0"/>
          </a:p>
        </p:txBody>
      </p:sp>
      <p:sp>
        <p:nvSpPr>
          <p:cNvPr id="55"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87664" y="25653034"/>
            <a:ext cx="10048875" cy="923322"/>
          </a:xfrm>
        </p:spPr>
        <p:txBody>
          <a:bodyPr/>
          <a:lstStyle/>
          <a:p>
            <a:r>
              <a:rPr lang="en-GB" sz="4800" dirty="0">
                <a:latin typeface="Times New Roman" panose="02020603050405020304" pitchFamily="18" charset="0"/>
                <a:cs typeface="Times New Roman" panose="02020603050405020304" pitchFamily="18" charset="0"/>
              </a:rPr>
              <a:t>Research Objectives</a:t>
            </a:r>
          </a:p>
        </p:txBody>
      </p:sp>
      <p:sp>
        <p:nvSpPr>
          <p:cNvPr id="5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22378279" y="12340937"/>
            <a:ext cx="10048875" cy="923322"/>
          </a:xfrm>
        </p:spPr>
        <p:txBody>
          <a:bodyPr/>
          <a:lstStyle/>
          <a:p>
            <a:r>
              <a:rPr lang="en-GB" sz="4800" dirty="0">
                <a:latin typeface="Times New Roman" panose="02020603050405020304" pitchFamily="18" charset="0"/>
                <a:cs typeface="Times New Roman" panose="02020603050405020304" pitchFamily="18" charset="0"/>
              </a:rPr>
              <a:t>Research Impact</a:t>
            </a:r>
          </a:p>
        </p:txBody>
      </p:sp>
      <p:graphicFrame>
        <p:nvGraphicFramePr>
          <p:cNvPr id="9" name="Diagram 8"/>
          <p:cNvGraphicFramePr/>
          <p:nvPr>
            <p:extLst>
              <p:ext uri="{D42A27DB-BD31-4B8C-83A1-F6EECF244321}">
                <p14:modId xmlns:p14="http://schemas.microsoft.com/office/powerpoint/2010/main" val="743040946"/>
              </p:ext>
            </p:extLst>
          </p:nvPr>
        </p:nvGraphicFramePr>
        <p:xfrm>
          <a:off x="11431785" y="26840983"/>
          <a:ext cx="10048874" cy="42944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8" name="Rectangle 57"/>
          <p:cNvSpPr/>
          <p:nvPr/>
        </p:nvSpPr>
        <p:spPr>
          <a:xfrm>
            <a:off x="22397695" y="13560401"/>
            <a:ext cx="10033963" cy="11910953"/>
          </a:xfrm>
          <a:prstGeom prst="rect">
            <a:avLst/>
          </a:prstGeom>
          <a:solidFill>
            <a:schemeClr val="accent1">
              <a:lumMod val="20000"/>
              <a:lumOff val="80000"/>
            </a:schemeClr>
          </a:solidFill>
          <a:ln>
            <a:solidFill>
              <a:schemeClr val="accent1"/>
            </a:solidFill>
          </a:ln>
        </p:spPr>
        <p:txBody>
          <a:bodyPr wrap="square">
            <a:spAutoFit/>
          </a:bodyPr>
          <a:lstStyle/>
          <a:p>
            <a:pPr marL="457200" indent="-457200" algn="just">
              <a:spcAft>
                <a:spcPts val="0"/>
              </a:spcAft>
              <a:buFont typeface="Arial" panose="020B0604020202020204" pitchFamily="34" charset="0"/>
              <a:buChar char="•"/>
            </a:pPr>
            <a:r>
              <a:rPr lang="en-GB" sz="3200" dirty="0">
                <a:latin typeface="Times New Roman" panose="02020603050405020304" pitchFamily="18" charset="0"/>
                <a:ea typeface="Times New Roman" panose="02020603050405020304" pitchFamily="18" charset="0"/>
              </a:rPr>
              <a:t>For the Target Population, this systematic review may identify social support tools that enhance asthma self-management, resulting in improved symptom control, medication adherence, productivity and overall quality of life among adults living with asthma in the United Kingdom. </a:t>
            </a:r>
          </a:p>
          <a:p>
            <a:pPr marL="457200" indent="-457200" algn="just">
              <a:spcAft>
                <a:spcPts val="0"/>
              </a:spcAft>
              <a:buFont typeface="Arial" panose="020B0604020202020204" pitchFamily="34" charset="0"/>
              <a:buChar char="•"/>
            </a:pPr>
            <a:r>
              <a:rPr lang="en-GB" sz="3200" dirty="0">
                <a:latin typeface="Times New Roman" panose="02020603050405020304" pitchFamily="18" charset="0"/>
                <a:ea typeface="Times New Roman" panose="02020603050405020304" pitchFamily="18" charset="0"/>
              </a:rPr>
              <a:t>Public Health may be impacted by the findings through information support on population-level asthma self-management strategies, which will help in reducing preventable exacerbations, mortality rates, healthcare utilisation and the broader economic burden of asthma. </a:t>
            </a:r>
          </a:p>
          <a:p>
            <a:pPr marL="457200" indent="-457200" algn="just">
              <a:spcAft>
                <a:spcPts val="0"/>
              </a:spcAft>
              <a:buFont typeface="Arial" panose="020B0604020202020204" pitchFamily="34" charset="0"/>
              <a:buChar char="•"/>
            </a:pPr>
            <a:r>
              <a:rPr lang="en-GB" sz="3200" dirty="0">
                <a:latin typeface="Times New Roman" panose="02020603050405020304" pitchFamily="18" charset="0"/>
                <a:ea typeface="Times New Roman" panose="02020603050405020304" pitchFamily="18" charset="0"/>
              </a:rPr>
              <a:t>For Social Care Services/Programmes, the review may support development of community-based and peer-supported programmes that strengthen self-management skills, emotional and mental wellbeing, and sustainable asthma control.</a:t>
            </a:r>
          </a:p>
          <a:p>
            <a:pPr marL="457200" indent="-457200" algn="just">
              <a:spcAft>
                <a:spcPts val="0"/>
              </a:spcAft>
              <a:buFont typeface="Arial" panose="020B0604020202020204" pitchFamily="34" charset="0"/>
              <a:buChar char="•"/>
            </a:pPr>
            <a:r>
              <a:rPr lang="en-GB" sz="3200" dirty="0">
                <a:latin typeface="Times New Roman" panose="02020603050405020304" pitchFamily="18" charset="0"/>
                <a:ea typeface="Times New Roman" panose="02020603050405020304" pitchFamily="18" charset="0"/>
              </a:rPr>
              <a:t>The findings may provide evidence for Policymakers to incorporate social support interventions more strategically within asthma self-management guidelines that will help in improving patient outcomes and resource allocation. </a:t>
            </a:r>
          </a:p>
          <a:p>
            <a:pPr marL="457200" indent="-457200" algn="just">
              <a:spcAft>
                <a:spcPts val="0"/>
              </a:spcAft>
              <a:buFont typeface="Arial" panose="020B0604020202020204" pitchFamily="34" charset="0"/>
              <a:buChar char="•"/>
            </a:pPr>
            <a:r>
              <a:rPr lang="en-GB" sz="3200" dirty="0">
                <a:latin typeface="Times New Roman" panose="02020603050405020304" pitchFamily="18" charset="0"/>
                <a:ea typeface="Times New Roman" panose="02020603050405020304" pitchFamily="18" charset="0"/>
              </a:rPr>
              <a:t>It may also aid HSC Professionals to recognise the need for social support in asthma self-management, enabling more holistic, patient-centred and effective care delivery.</a:t>
            </a:r>
          </a:p>
        </p:txBody>
      </p:sp>
      <p:pic>
        <p:nvPicPr>
          <p:cNvPr id="59" name="Picture 58"/>
          <p:cNvPicPr>
            <a:picLocks noChangeAspect="1"/>
          </p:cNvPicPr>
          <p:nvPr/>
        </p:nvPicPr>
        <p:blipFill>
          <a:blip r:embed="rId9"/>
          <a:stretch>
            <a:fillRect/>
          </a:stretch>
        </p:blipFill>
        <p:spPr>
          <a:xfrm>
            <a:off x="22887965" y="26063638"/>
            <a:ext cx="9029505" cy="3963358"/>
          </a:xfrm>
          <a:prstGeom prst="rect">
            <a:avLst/>
          </a:prstGeom>
          <a:ln>
            <a:noFill/>
          </a:ln>
          <a:effectLst>
            <a:outerShdw blurRad="190500" algn="tl" rotWithShape="0">
              <a:srgbClr val="000000">
                <a:alpha val="70000"/>
              </a:srgbClr>
            </a:outerShdw>
          </a:effectLst>
        </p:spPr>
      </p:pic>
      <p:sp>
        <p:nvSpPr>
          <p:cNvPr id="60" name="Rectangle 59"/>
          <p:cNvSpPr/>
          <p:nvPr/>
        </p:nvSpPr>
        <p:spPr>
          <a:xfrm>
            <a:off x="25361239" y="30058860"/>
            <a:ext cx="4670894" cy="661207"/>
          </a:xfrm>
          <a:prstGeom prst="rect">
            <a:avLst/>
          </a:prstGeom>
        </p:spPr>
        <p:txBody>
          <a:bodyPr wrap="none">
            <a:spAutoFit/>
          </a:bodyPr>
          <a:lstStyle/>
          <a:p>
            <a:pPr algn="ctr">
              <a:lnSpc>
                <a:spcPct val="150000"/>
              </a:lnSpc>
              <a:spcAft>
                <a:spcPts val="0"/>
              </a:spcAft>
            </a:pPr>
            <a:r>
              <a:rPr lang="en-GB" sz="2800" dirty="0">
                <a:latin typeface="Times New Roman" panose="02020603050405020304" pitchFamily="18" charset="0"/>
                <a:ea typeface="Times New Roman" panose="02020603050405020304" pitchFamily="18" charset="0"/>
              </a:rPr>
              <a:t>(Source: Severe Asthma, 2019)</a:t>
            </a:r>
            <a:endParaRPr lang="en-GB" sz="2800" dirty="0">
              <a:effectLst/>
              <a:latin typeface="Times New Roman" panose="02020603050405020304" pitchFamily="18" charset="0"/>
              <a:ea typeface="Times New Roman" panose="02020603050405020304" pitchFamily="18" charset="0"/>
            </a:endParaRPr>
          </a:p>
        </p:txBody>
      </p:sp>
      <p:sp>
        <p:nvSpPr>
          <p:cNvPr id="50" name="Rectangle 49"/>
          <p:cNvSpPr/>
          <p:nvPr/>
        </p:nvSpPr>
        <p:spPr>
          <a:xfrm>
            <a:off x="34059685" y="15780900"/>
            <a:ext cx="8792792" cy="1077218"/>
          </a:xfrm>
          <a:prstGeom prst="rect">
            <a:avLst/>
          </a:prstGeom>
        </p:spPr>
        <p:txBody>
          <a:bodyPr wrap="none">
            <a:spAutoFit/>
          </a:bodyPr>
          <a:lstStyle/>
          <a:p>
            <a:pPr algn="ctr">
              <a:spcAft>
                <a:spcPts val="0"/>
              </a:spcAft>
            </a:pPr>
            <a:r>
              <a:rPr lang="en-GB" sz="3200" dirty="0">
                <a:latin typeface="Times New Roman" panose="02020603050405020304" pitchFamily="18" charset="0"/>
                <a:ea typeface="Times New Roman" panose="02020603050405020304" pitchFamily="18" charset="0"/>
              </a:rPr>
              <a:t>NHS guidelines for management of asthma in adults</a:t>
            </a:r>
          </a:p>
          <a:p>
            <a:pPr algn="ctr">
              <a:spcAft>
                <a:spcPts val="0"/>
              </a:spcAft>
            </a:pPr>
            <a:r>
              <a:rPr lang="en-GB" sz="3200" dirty="0">
                <a:latin typeface="Times New Roman" panose="02020603050405020304" pitchFamily="18" charset="0"/>
                <a:ea typeface="Times New Roman" panose="02020603050405020304" pitchFamily="18" charset="0"/>
              </a:rPr>
              <a:t>(Source: NHS, 2025)</a:t>
            </a:r>
            <a:endParaRPr lang="en-GB" sz="3200" dirty="0">
              <a:effectLst/>
              <a:latin typeface="Times New Roman" panose="02020603050405020304" pitchFamily="18" charset="0"/>
              <a:ea typeface="Times New Roman" panose="02020603050405020304" pitchFamily="18" charset="0"/>
            </a:endParaRPr>
          </a:p>
        </p:txBody>
      </p:sp>
      <p:sp>
        <p:nvSpPr>
          <p:cNvPr id="10" name="Rectangle 9"/>
          <p:cNvSpPr/>
          <p:nvPr/>
        </p:nvSpPr>
        <p:spPr>
          <a:xfrm>
            <a:off x="33912713" y="18232290"/>
            <a:ext cx="9086739" cy="12649617"/>
          </a:xfrm>
          <a:prstGeom prst="rect">
            <a:avLst/>
          </a:prstGeom>
        </p:spPr>
        <p:txBody>
          <a:bodyPr wrap="square">
            <a:spAutoFit/>
          </a:bodyPr>
          <a:lstStyle/>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Asthma and Lung UK (2024) </a:t>
            </a:r>
            <a:r>
              <a:rPr lang="en-GB" sz="1600" i="1" dirty="0">
                <a:latin typeface="Times New Roman" panose="02020603050405020304" pitchFamily="18" charset="0"/>
                <a:ea typeface="Times New Roman" panose="02020603050405020304" pitchFamily="18" charset="0"/>
              </a:rPr>
              <a:t>‘Asthma care is in crisis’ - charity sounds the siren as asthma death toll rises</a:t>
            </a:r>
            <a:r>
              <a:rPr lang="en-GB" sz="1600" dirty="0">
                <a:latin typeface="Times New Roman" panose="02020603050405020304" pitchFamily="18" charset="0"/>
                <a:ea typeface="Times New Roman" panose="02020603050405020304" pitchFamily="18" charset="0"/>
              </a:rPr>
              <a:t>. Available at: </a:t>
            </a:r>
            <a:r>
              <a:rPr lang="en-GB" sz="1600" u="sng" dirty="0">
                <a:solidFill>
                  <a:srgbClr val="0000FF"/>
                </a:solidFill>
                <a:latin typeface="Times New Roman" panose="02020603050405020304" pitchFamily="18" charset="0"/>
                <a:ea typeface="Times New Roman" panose="02020603050405020304" pitchFamily="18" charset="0"/>
                <a:hlinkClick r:id="rId10"/>
              </a:rPr>
              <a:t>https://www.asthmaandlung.org.uk/media/press-releases/asthma-care-crisis-charity-sounds-siren-asthma-death-toll-rises</a:t>
            </a:r>
            <a:r>
              <a:rPr lang="en-GB" sz="1600" dirty="0">
                <a:latin typeface="Times New Roman" panose="02020603050405020304" pitchFamily="18" charset="0"/>
                <a:ea typeface="Times New Roman" panose="02020603050405020304" pitchFamily="18" charset="0"/>
              </a:rPr>
              <a:t>. (Accessed 27 June 2026)</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Chemist4u (2026) </a:t>
            </a:r>
            <a:r>
              <a:rPr lang="en-GB" sz="1600" i="1" dirty="0">
                <a:latin typeface="Times New Roman" panose="02020603050405020304" pitchFamily="18" charset="0"/>
                <a:ea typeface="Times New Roman" panose="02020603050405020304" pitchFamily="18" charset="0"/>
              </a:rPr>
              <a:t>Asthma Statistics report</a:t>
            </a:r>
            <a:r>
              <a:rPr lang="en-GB" sz="1600" dirty="0">
                <a:latin typeface="Times New Roman" panose="02020603050405020304" pitchFamily="18" charset="0"/>
                <a:ea typeface="Times New Roman" panose="02020603050405020304" pitchFamily="18" charset="0"/>
              </a:rPr>
              <a:t>. Available at:  </a:t>
            </a:r>
            <a:r>
              <a:rPr lang="en-GB" sz="1600" u="sng" dirty="0">
                <a:solidFill>
                  <a:srgbClr val="1155CC"/>
                </a:solidFill>
                <a:latin typeface="Times New Roman" panose="02020603050405020304" pitchFamily="18" charset="0"/>
                <a:ea typeface="Times New Roman" panose="02020603050405020304" pitchFamily="18" charset="0"/>
                <a:hlinkClick r:id="rId11"/>
              </a:rPr>
              <a:t>https://www.chemist-4-u.com/guides/research-insights/asthma-statistics/</a:t>
            </a:r>
            <a:r>
              <a:rPr lang="en-GB" sz="1600" dirty="0">
                <a:latin typeface="Times New Roman" panose="02020603050405020304" pitchFamily="18" charset="0"/>
                <a:ea typeface="Times New Roman" panose="02020603050405020304" pitchFamily="18" charset="0"/>
              </a:rPr>
              <a:t>. (Accessed 27 June 2026)</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Cleveland Clinic (2026) </a:t>
            </a:r>
            <a:r>
              <a:rPr lang="en-GB" sz="1600" i="1" dirty="0">
                <a:latin typeface="Times New Roman" panose="02020603050405020304" pitchFamily="18" charset="0"/>
                <a:ea typeface="Times New Roman" panose="02020603050405020304" pitchFamily="18" charset="0"/>
              </a:rPr>
              <a:t>Asthma</a:t>
            </a:r>
            <a:r>
              <a:rPr lang="en-GB" sz="1600" dirty="0">
                <a:latin typeface="Times New Roman" panose="02020603050405020304" pitchFamily="18" charset="0"/>
                <a:ea typeface="Times New Roman" panose="02020603050405020304" pitchFamily="18" charset="0"/>
              </a:rPr>
              <a:t>. Available at: </a:t>
            </a:r>
            <a:r>
              <a:rPr lang="en-GB" sz="1600" u="sng" dirty="0">
                <a:solidFill>
                  <a:srgbClr val="1155CC"/>
                </a:solidFill>
                <a:latin typeface="Times New Roman" panose="02020603050405020304" pitchFamily="18" charset="0"/>
                <a:ea typeface="Times New Roman" panose="02020603050405020304" pitchFamily="18" charset="0"/>
                <a:hlinkClick r:id="rId12"/>
              </a:rPr>
              <a:t>https://my.clevelandclinic.org/health/diseases/6424-asthma</a:t>
            </a:r>
            <a:r>
              <a:rPr lang="en-GB" sz="1600" dirty="0">
                <a:latin typeface="Times New Roman" panose="02020603050405020304" pitchFamily="18" charset="0"/>
                <a:ea typeface="Times New Roman" panose="02020603050405020304" pitchFamily="18" charset="0"/>
              </a:rPr>
              <a:t>. (Accessed 27 June 2026)</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Gajjar, D. and Burnett, H. (2024) </a:t>
            </a:r>
            <a:r>
              <a:rPr lang="en-GB" sz="1600" i="1" dirty="0">
                <a:latin typeface="Times New Roman" panose="02020603050405020304" pitchFamily="18" charset="0"/>
                <a:ea typeface="Times New Roman" panose="02020603050405020304" pitchFamily="18" charset="0"/>
              </a:rPr>
              <a:t>Respiratory health</a:t>
            </a:r>
            <a:r>
              <a:rPr lang="en-GB" sz="1600" dirty="0">
                <a:latin typeface="Times New Roman" panose="02020603050405020304" pitchFamily="18" charset="0"/>
                <a:ea typeface="Times New Roman" panose="02020603050405020304" pitchFamily="18" charset="0"/>
              </a:rPr>
              <a:t>, </a:t>
            </a:r>
            <a:r>
              <a:rPr lang="en-GB" sz="1600" i="1" dirty="0">
                <a:latin typeface="Times New Roman" panose="02020603050405020304" pitchFamily="18" charset="0"/>
                <a:ea typeface="Times New Roman" panose="02020603050405020304" pitchFamily="18" charset="0"/>
              </a:rPr>
              <a:t>House of Commons Librabry</a:t>
            </a:r>
            <a:r>
              <a:rPr lang="en-GB" sz="1600" dirty="0">
                <a:latin typeface="Times New Roman" panose="02020603050405020304" pitchFamily="18" charset="0"/>
                <a:ea typeface="Times New Roman" panose="02020603050405020304" pitchFamily="18" charset="0"/>
              </a:rPr>
              <a:t>. </a:t>
            </a:r>
            <a:r>
              <a:rPr lang="en-GB" sz="1600" u="sng" dirty="0">
                <a:solidFill>
                  <a:srgbClr val="1155CC"/>
                </a:solidFill>
                <a:latin typeface="Times New Roman" panose="02020603050405020304" pitchFamily="18" charset="0"/>
                <a:ea typeface="Times New Roman" panose="02020603050405020304" pitchFamily="18" charset="0"/>
                <a:hlinkClick r:id="rId13"/>
              </a:rPr>
              <a:t>https://researchbriefings.files.parliament.uk/documents/CDP-2024-0148/CDP-2024-0148.pdf</a:t>
            </a:r>
            <a:r>
              <a:rPr lang="en-GB" sz="1600" dirty="0">
                <a:latin typeface="Times New Roman" panose="02020603050405020304" pitchFamily="18" charset="0"/>
                <a:ea typeface="Times New Roman" panose="02020603050405020304" pitchFamily="18" charset="0"/>
              </a:rPr>
              <a:t>.</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GOV UK (2025) </a:t>
            </a:r>
            <a:r>
              <a:rPr lang="en-GB" sz="1600" i="1" dirty="0">
                <a:latin typeface="Times New Roman" panose="02020603050405020304" pitchFamily="18" charset="0"/>
                <a:ea typeface="Times New Roman" panose="02020603050405020304" pitchFamily="18" charset="0"/>
              </a:rPr>
              <a:t>Asthma and airborne allergens</a:t>
            </a:r>
            <a:r>
              <a:rPr lang="en-GB" sz="1600" dirty="0">
                <a:latin typeface="Times New Roman" panose="02020603050405020304" pitchFamily="18" charset="0"/>
                <a:ea typeface="Times New Roman" panose="02020603050405020304" pitchFamily="18" charset="0"/>
              </a:rPr>
              <a:t>. Available at: </a:t>
            </a:r>
            <a:r>
              <a:rPr lang="en-GB" sz="1600" u="sng" dirty="0">
                <a:solidFill>
                  <a:srgbClr val="1155CC"/>
                </a:solidFill>
                <a:latin typeface="Times New Roman" panose="02020603050405020304" pitchFamily="18" charset="0"/>
                <a:ea typeface="Times New Roman" panose="02020603050405020304" pitchFamily="18" charset="0"/>
                <a:hlinkClick r:id="rId14"/>
              </a:rPr>
              <a:t>https://www.gov.uk/guidance/asthma-and-airborne-allergens</a:t>
            </a:r>
            <a:r>
              <a:rPr lang="en-GB" sz="1600" dirty="0">
                <a:latin typeface="Times New Roman" panose="02020603050405020304" pitchFamily="18" charset="0"/>
                <a:ea typeface="Times New Roman" panose="02020603050405020304" pitchFamily="18" charset="0"/>
              </a:rPr>
              <a:t>. (Accessed 27 June 2026)</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Greenfield, N. </a:t>
            </a:r>
            <a:r>
              <a:rPr lang="en-GB" sz="1600" i="1" dirty="0">
                <a:latin typeface="Times New Roman" panose="02020603050405020304" pitchFamily="18" charset="0"/>
                <a:ea typeface="Times New Roman" panose="02020603050405020304" pitchFamily="18" charset="0"/>
              </a:rPr>
              <a:t>et al.</a:t>
            </a:r>
            <a:r>
              <a:rPr lang="en-GB" sz="1600" dirty="0">
                <a:latin typeface="Times New Roman" panose="02020603050405020304" pitchFamily="18" charset="0"/>
                <a:ea typeface="Times New Roman" panose="02020603050405020304" pitchFamily="18" charset="0"/>
              </a:rPr>
              <a:t> (2023) 'The relationship between social support, self-efficacy, and asthma outcomes in older adults,' </a:t>
            </a:r>
            <a:r>
              <a:rPr lang="en-GB" sz="1600" i="1" dirty="0">
                <a:latin typeface="Times New Roman" panose="02020603050405020304" pitchFamily="18" charset="0"/>
                <a:ea typeface="Times New Roman" panose="02020603050405020304" pitchFamily="18" charset="0"/>
              </a:rPr>
              <a:t>Journal of Asthma</a:t>
            </a:r>
            <a:r>
              <a:rPr lang="en-GB" sz="1600" dirty="0">
                <a:latin typeface="Times New Roman" panose="02020603050405020304" pitchFamily="18" charset="0"/>
                <a:ea typeface="Times New Roman" panose="02020603050405020304" pitchFamily="18" charset="0"/>
              </a:rPr>
              <a:t>, 60(10), pp. 1853–1861. </a:t>
            </a:r>
            <a:r>
              <a:rPr lang="en-GB" sz="1600" u="sng" dirty="0">
                <a:solidFill>
                  <a:srgbClr val="1155CC"/>
                </a:solidFill>
                <a:latin typeface="Times New Roman" panose="02020603050405020304" pitchFamily="18" charset="0"/>
                <a:ea typeface="Times New Roman" panose="02020603050405020304" pitchFamily="18" charset="0"/>
                <a:hlinkClick r:id="rId15"/>
              </a:rPr>
              <a:t>https://doi.org/10.1080/02770903.2023.2196560</a:t>
            </a:r>
            <a:r>
              <a:rPr lang="en-GB" sz="1600" dirty="0">
                <a:latin typeface="Times New Roman" panose="02020603050405020304" pitchFamily="18" charset="0"/>
                <a:ea typeface="Times New Roman" panose="02020603050405020304" pitchFamily="18" charset="0"/>
              </a:rPr>
              <a:t>. </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Gregory, A. (2022) 'Asthma attacks in more than 1m people linked to UK cost of living rationing,' </a:t>
            </a:r>
            <a:r>
              <a:rPr lang="en-GB" sz="1600" i="1" dirty="0">
                <a:latin typeface="Times New Roman" panose="02020603050405020304" pitchFamily="18" charset="0"/>
                <a:ea typeface="Times New Roman" panose="02020603050405020304" pitchFamily="18" charset="0"/>
              </a:rPr>
              <a:t>The Guardian</a:t>
            </a:r>
            <a:r>
              <a:rPr lang="en-GB" sz="1600" dirty="0">
                <a:latin typeface="Times New Roman" panose="02020603050405020304" pitchFamily="18" charset="0"/>
                <a:ea typeface="Times New Roman" panose="02020603050405020304" pitchFamily="18" charset="0"/>
              </a:rPr>
              <a:t>, 28 September. Available at: </a:t>
            </a:r>
            <a:r>
              <a:rPr lang="en-GB" sz="1600" u="sng" dirty="0">
                <a:solidFill>
                  <a:srgbClr val="1155CC"/>
                </a:solidFill>
                <a:latin typeface="Times New Roman" panose="02020603050405020304" pitchFamily="18" charset="0"/>
                <a:ea typeface="Times New Roman" panose="02020603050405020304" pitchFamily="18" charset="0"/>
                <a:hlinkClick r:id="rId16"/>
              </a:rPr>
              <a:t>https://www.theguardian.com/society/2022/sep/28/asthma-attacks-1m-people-linked-uk-cost-of-living-rationing</a:t>
            </a:r>
            <a:r>
              <a:rPr lang="en-GB" sz="1600" dirty="0">
                <a:latin typeface="Times New Roman" panose="02020603050405020304" pitchFamily="18" charset="0"/>
                <a:ea typeface="Times New Roman" panose="02020603050405020304" pitchFamily="18" charset="0"/>
              </a:rPr>
              <a:t>. (Accessed 27 June 2026)</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Hodkinson, A. </a:t>
            </a:r>
            <a:r>
              <a:rPr lang="en-GB" sz="1600" i="1" dirty="0">
                <a:latin typeface="Times New Roman" panose="02020603050405020304" pitchFamily="18" charset="0"/>
                <a:ea typeface="Times New Roman" panose="02020603050405020304" pitchFamily="18" charset="0"/>
              </a:rPr>
              <a:t>et al.</a:t>
            </a:r>
            <a:r>
              <a:rPr lang="en-GB" sz="1600" dirty="0">
                <a:latin typeface="Times New Roman" panose="02020603050405020304" pitchFamily="18" charset="0"/>
                <a:ea typeface="Times New Roman" panose="02020603050405020304" pitchFamily="18" charset="0"/>
              </a:rPr>
              <a:t> (2020) 'Self-management interventions to reduce healthcare use and improve quality of life among patients with asthma: systematic review and network meta-analysis,' </a:t>
            </a:r>
            <a:r>
              <a:rPr lang="en-GB" sz="1600" i="1" dirty="0">
                <a:latin typeface="Times New Roman" panose="02020603050405020304" pitchFamily="18" charset="0"/>
                <a:ea typeface="Times New Roman" panose="02020603050405020304" pitchFamily="18" charset="0"/>
              </a:rPr>
              <a:t>BMJ</a:t>
            </a:r>
            <a:r>
              <a:rPr lang="en-GB" sz="1600" dirty="0">
                <a:latin typeface="Times New Roman" panose="02020603050405020304" pitchFamily="18" charset="0"/>
                <a:ea typeface="Times New Roman" panose="02020603050405020304" pitchFamily="18" charset="0"/>
              </a:rPr>
              <a:t>, 370, p. m2521. </a:t>
            </a:r>
            <a:r>
              <a:rPr lang="en-GB" sz="1600" u="sng" dirty="0">
                <a:solidFill>
                  <a:srgbClr val="1155CC"/>
                </a:solidFill>
                <a:latin typeface="Times New Roman" panose="02020603050405020304" pitchFamily="18" charset="0"/>
                <a:ea typeface="Times New Roman" panose="02020603050405020304" pitchFamily="18" charset="0"/>
                <a:hlinkClick r:id="rId17"/>
              </a:rPr>
              <a:t>https://doi.org/10.1136/bmj.m2521</a:t>
            </a:r>
            <a:r>
              <a:rPr lang="en-GB" sz="1600" dirty="0">
                <a:latin typeface="Times New Roman" panose="02020603050405020304" pitchFamily="18" charset="0"/>
                <a:ea typeface="Times New Roman" panose="02020603050405020304" pitchFamily="18" charset="0"/>
              </a:rPr>
              <a:t>. </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Jacobs, A. </a:t>
            </a:r>
            <a:r>
              <a:rPr lang="en-GB" sz="1600" i="1" dirty="0">
                <a:latin typeface="Times New Roman" panose="02020603050405020304" pitchFamily="18" charset="0"/>
                <a:ea typeface="Times New Roman" panose="02020603050405020304" pitchFamily="18" charset="0"/>
              </a:rPr>
              <a:t>et al.</a:t>
            </a:r>
            <a:r>
              <a:rPr lang="en-GB" sz="1600" dirty="0">
                <a:latin typeface="Times New Roman" panose="02020603050405020304" pitchFamily="18" charset="0"/>
                <a:ea typeface="Times New Roman" panose="02020603050405020304" pitchFamily="18" charset="0"/>
              </a:rPr>
              <a:t> (2023) 'Strong and graded associations between level of asthma severity and all-cause hospital care use and costs in the UK,' </a:t>
            </a:r>
            <a:r>
              <a:rPr lang="en-GB" sz="1600" i="1" dirty="0">
                <a:latin typeface="Times New Roman" panose="02020603050405020304" pitchFamily="18" charset="0"/>
                <a:ea typeface="Times New Roman" panose="02020603050405020304" pitchFamily="18" charset="0"/>
              </a:rPr>
              <a:t>BMJ Open Respiratory Research</a:t>
            </a:r>
            <a:r>
              <a:rPr lang="en-GB" sz="1600" dirty="0">
                <a:latin typeface="Times New Roman" panose="02020603050405020304" pitchFamily="18" charset="0"/>
                <a:ea typeface="Times New Roman" panose="02020603050405020304" pitchFamily="18" charset="0"/>
              </a:rPr>
              <a:t>, 10(1), p. e002003. </a:t>
            </a:r>
            <a:r>
              <a:rPr lang="en-GB" sz="1600" u="sng" dirty="0">
                <a:solidFill>
                  <a:srgbClr val="1155CC"/>
                </a:solidFill>
                <a:latin typeface="Times New Roman" panose="02020603050405020304" pitchFamily="18" charset="0"/>
                <a:ea typeface="Times New Roman" panose="02020603050405020304" pitchFamily="18" charset="0"/>
                <a:hlinkClick r:id="rId18"/>
              </a:rPr>
              <a:t>https://doi.org/10.1136/bmjresp-2023-002003</a:t>
            </a:r>
            <a:r>
              <a:rPr lang="en-GB" sz="1600" dirty="0">
                <a:latin typeface="Times New Roman" panose="02020603050405020304" pitchFamily="18" charset="0"/>
                <a:ea typeface="Times New Roman" panose="02020603050405020304" pitchFamily="18" charset="0"/>
              </a:rPr>
              <a:t>. </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Khan, A.H. </a:t>
            </a:r>
            <a:r>
              <a:rPr lang="en-GB" sz="1600" i="1" dirty="0">
                <a:latin typeface="Times New Roman" panose="02020603050405020304" pitchFamily="18" charset="0"/>
                <a:ea typeface="Times New Roman" panose="02020603050405020304" pitchFamily="18" charset="0"/>
              </a:rPr>
              <a:t>et al.</a:t>
            </a:r>
            <a:r>
              <a:rPr lang="en-GB" sz="1600" dirty="0">
                <a:latin typeface="Times New Roman" panose="02020603050405020304" pitchFamily="18" charset="0"/>
                <a:ea typeface="Times New Roman" panose="02020603050405020304" pitchFamily="18" charset="0"/>
              </a:rPr>
              <a:t> (2025) 'Prevalence and burden of asthma in five European countries: a retrospective cross-sectional study,' </a:t>
            </a:r>
            <a:r>
              <a:rPr lang="en-GB" sz="1600" i="1" dirty="0">
                <a:latin typeface="Times New Roman" panose="02020603050405020304" pitchFamily="18" charset="0"/>
                <a:ea typeface="Times New Roman" panose="02020603050405020304" pitchFamily="18" charset="0"/>
              </a:rPr>
              <a:t>BMJ Open</a:t>
            </a:r>
            <a:r>
              <a:rPr lang="en-GB" sz="1600" dirty="0">
                <a:latin typeface="Times New Roman" panose="02020603050405020304" pitchFamily="18" charset="0"/>
                <a:ea typeface="Times New Roman" panose="02020603050405020304" pitchFamily="18" charset="0"/>
              </a:rPr>
              <a:t>, 15(5), p. e085175. </a:t>
            </a:r>
            <a:r>
              <a:rPr lang="en-GB" sz="1600" u="sng" dirty="0">
                <a:solidFill>
                  <a:srgbClr val="1155CC"/>
                </a:solidFill>
                <a:latin typeface="Times New Roman" panose="02020603050405020304" pitchFamily="18" charset="0"/>
                <a:ea typeface="Times New Roman" panose="02020603050405020304" pitchFamily="18" charset="0"/>
                <a:hlinkClick r:id="rId19"/>
              </a:rPr>
              <a:t>https://doi.org/10.1136/bmjopen-2024-085175</a:t>
            </a:r>
            <a:r>
              <a:rPr lang="en-GB" sz="1600" dirty="0">
                <a:latin typeface="Times New Roman" panose="02020603050405020304" pitchFamily="18" charset="0"/>
                <a:ea typeface="Times New Roman" panose="02020603050405020304" pitchFamily="18" charset="0"/>
              </a:rPr>
              <a:t>. </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Koppelman, G.H. </a:t>
            </a:r>
            <a:r>
              <a:rPr lang="en-GB" sz="1600" i="1" dirty="0">
                <a:latin typeface="Times New Roman" panose="02020603050405020304" pitchFamily="18" charset="0"/>
                <a:ea typeface="Times New Roman" panose="02020603050405020304" pitchFamily="18" charset="0"/>
              </a:rPr>
              <a:t>et al.</a:t>
            </a:r>
            <a:r>
              <a:rPr lang="en-GB" sz="1600" dirty="0">
                <a:latin typeface="Times New Roman" panose="02020603050405020304" pitchFamily="18" charset="0"/>
                <a:ea typeface="Times New Roman" panose="02020603050405020304" pitchFamily="18" charset="0"/>
              </a:rPr>
              <a:t> (2025) 'Genetic and environmental risk factors for asthma: towards prevention,' </a:t>
            </a:r>
            <a:r>
              <a:rPr lang="en-GB" sz="1600" i="1" dirty="0">
                <a:latin typeface="Times New Roman" panose="02020603050405020304" pitchFamily="18" charset="0"/>
                <a:ea typeface="Times New Roman" panose="02020603050405020304" pitchFamily="18" charset="0"/>
              </a:rPr>
              <a:t>The Lancet Respiratory Medicine</a:t>
            </a:r>
            <a:r>
              <a:rPr lang="en-GB" sz="1600" dirty="0">
                <a:latin typeface="Times New Roman" panose="02020603050405020304" pitchFamily="18" charset="0"/>
                <a:ea typeface="Times New Roman" panose="02020603050405020304" pitchFamily="18" charset="0"/>
              </a:rPr>
              <a:t>, 13(11), pp. 1011–1025. </a:t>
            </a:r>
            <a:r>
              <a:rPr lang="en-GB" sz="1600" u="sng" dirty="0">
                <a:solidFill>
                  <a:srgbClr val="1155CC"/>
                </a:solidFill>
                <a:latin typeface="Times New Roman" panose="02020603050405020304" pitchFamily="18" charset="0"/>
                <a:ea typeface="Times New Roman" panose="02020603050405020304" pitchFamily="18" charset="0"/>
                <a:hlinkClick r:id="rId20"/>
              </a:rPr>
              <a:t>https://doi.org/10.1016/s2213-2600(25)00256-5</a:t>
            </a:r>
            <a:r>
              <a:rPr lang="en-GB" sz="1600" dirty="0">
                <a:latin typeface="Times New Roman" panose="02020603050405020304" pitchFamily="18" charset="0"/>
                <a:ea typeface="Times New Roman" panose="02020603050405020304" pitchFamily="18" charset="0"/>
              </a:rPr>
              <a:t>. </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Lorig, K., Laurent, D., Gonzalez, V., Sobel, D. and Minor, M., (2020). </a:t>
            </a:r>
            <a:r>
              <a:rPr lang="en-GB" sz="1600" i="1" dirty="0">
                <a:latin typeface="Times New Roman" panose="02020603050405020304" pitchFamily="18" charset="0"/>
                <a:ea typeface="Times New Roman" panose="02020603050405020304" pitchFamily="18" charset="0"/>
              </a:rPr>
              <a:t>Living a healthy life with chronic conditions: Self-management skills for heart disease, arthritis, diabetes, depression, asthma, bronchitis, emphysema and other physical and mental health conditions</a:t>
            </a:r>
            <a:r>
              <a:rPr lang="en-GB" sz="1600" dirty="0">
                <a:latin typeface="Times New Roman" panose="02020603050405020304" pitchFamily="18" charset="0"/>
                <a:ea typeface="Times New Roman" panose="02020603050405020304" pitchFamily="18" charset="0"/>
              </a:rPr>
              <a:t>. Bull Publishing Company. </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NHS (2025) </a:t>
            </a:r>
            <a:r>
              <a:rPr lang="en-GB" sz="1600" i="1" dirty="0">
                <a:latin typeface="Times New Roman" panose="02020603050405020304" pitchFamily="18" charset="0"/>
                <a:ea typeface="Times New Roman" panose="02020603050405020304" pitchFamily="18" charset="0"/>
              </a:rPr>
              <a:t>Asthma</a:t>
            </a:r>
            <a:r>
              <a:rPr lang="en-GB" sz="1600" dirty="0">
                <a:latin typeface="Times New Roman" panose="02020603050405020304" pitchFamily="18" charset="0"/>
                <a:ea typeface="Times New Roman" panose="02020603050405020304" pitchFamily="18" charset="0"/>
              </a:rPr>
              <a:t>. Available at: </a:t>
            </a:r>
            <a:r>
              <a:rPr lang="en-GB" sz="1600" u="sng" dirty="0">
                <a:solidFill>
                  <a:srgbClr val="1155CC"/>
                </a:solidFill>
                <a:latin typeface="Times New Roman" panose="02020603050405020304" pitchFamily="18" charset="0"/>
                <a:ea typeface="Times New Roman" panose="02020603050405020304" pitchFamily="18" charset="0"/>
                <a:hlinkClick r:id="rId21"/>
              </a:rPr>
              <a:t>https://www.nhs.uk/conditions/asthma/</a:t>
            </a:r>
            <a:r>
              <a:rPr lang="en-GB" sz="1600" dirty="0">
                <a:latin typeface="Times New Roman" panose="02020603050405020304" pitchFamily="18" charset="0"/>
                <a:ea typeface="Times New Roman" panose="02020603050405020304" pitchFamily="18" charset="0"/>
              </a:rPr>
              <a:t>. (Accessed 27 June 2026)</a:t>
            </a:r>
          </a:p>
          <a:p>
            <a:pPr marL="285750" indent="-285750" algn="just">
              <a:spcAft>
                <a:spcPts val="0"/>
              </a:spcAf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North East and North Cumbria Integrated Care Board and NENC Clinical Effectiveness &amp; Governance (CEG) Subcommittee (2025) </a:t>
            </a:r>
            <a:r>
              <a:rPr lang="en-US" sz="1600" i="1" dirty="0">
                <a:latin typeface="Times New Roman" panose="02020603050405020304" pitchFamily="18" charset="0"/>
                <a:ea typeface="Times New Roman" panose="02020603050405020304" pitchFamily="18" charset="0"/>
              </a:rPr>
              <a:t>Adult Asthma Guideline 2025</a:t>
            </a:r>
            <a:r>
              <a:rPr lang="en-US" sz="1600" dirty="0">
                <a:latin typeface="Times New Roman" panose="02020603050405020304" pitchFamily="18" charset="0"/>
                <a:ea typeface="Times New Roman" panose="02020603050405020304" pitchFamily="18" charset="0"/>
              </a:rPr>
              <a:t>. </a:t>
            </a:r>
            <a:r>
              <a:rPr lang="en-US" sz="1600" dirty="0">
                <a:latin typeface="Times New Roman" panose="02020603050405020304" pitchFamily="18" charset="0"/>
                <a:ea typeface="Times New Roman" panose="02020603050405020304" pitchFamily="18" charset="0"/>
                <a:hlinkClick r:id="rId22"/>
              </a:rPr>
              <a:t>https://northeastnorthcumbria.nhs.uk/toolkits/respiratory/</a:t>
            </a:r>
            <a:r>
              <a:rPr lang="en-US" sz="1600" dirty="0">
                <a:latin typeface="Times New Roman" panose="02020603050405020304" pitchFamily="18"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marL="285750" indent="-285750" algn="just">
              <a:spcAft>
                <a:spcPts val="0"/>
              </a:spcAf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Scholes, S., Mindell, J.S., and UCL (2019) Health Survey for England 2018: Asthma. </a:t>
            </a:r>
            <a:r>
              <a:rPr lang="en-US" sz="1600" dirty="0">
                <a:latin typeface="Times New Roman" panose="02020603050405020304" pitchFamily="18" charset="0"/>
                <a:ea typeface="Times New Roman" panose="02020603050405020304" pitchFamily="18" charset="0"/>
                <a:hlinkClick r:id="rId23"/>
              </a:rPr>
              <a:t>http://healthsurvey.hscic.gov.uk/media/81643/HSE18-Asthma-rep.pdf</a:t>
            </a:r>
            <a:r>
              <a:rPr lang="en-US" sz="1600" dirty="0">
                <a:latin typeface="Times New Roman" panose="02020603050405020304" pitchFamily="18" charset="0"/>
                <a:ea typeface="Times New Roman" panose="02020603050405020304" pitchFamily="18" charset="0"/>
              </a:rPr>
              <a:t>.</a:t>
            </a:r>
          </a:p>
          <a:p>
            <a:pPr marL="285750" indent="-285750" algn="just">
              <a:buFont typeface="Arial" panose="020B0604020202020204" pitchFamily="34" charset="0"/>
              <a:buChar char="•"/>
            </a:pPr>
            <a:r>
              <a:rPr lang="en-US" altLang="en-US" sz="1600" dirty="0">
                <a:latin typeface="Times New Roman" panose="02020603050405020304" pitchFamily="18" charset="0"/>
                <a:cs typeface="Times New Roman" panose="02020603050405020304" pitchFamily="18" charset="0"/>
              </a:rPr>
              <a:t>Trivedi, M. </a:t>
            </a:r>
            <a:r>
              <a:rPr lang="en-US" altLang="en-US" sz="1600" i="1" dirty="0">
                <a:latin typeface="Times New Roman" panose="02020603050405020304" pitchFamily="18" charset="0"/>
                <a:cs typeface="Times New Roman" panose="02020603050405020304" pitchFamily="18" charset="0"/>
              </a:rPr>
              <a:t>et al.</a:t>
            </a:r>
            <a:r>
              <a:rPr lang="en-US" altLang="en-US" sz="1600" dirty="0">
                <a:latin typeface="Times New Roman" panose="02020603050405020304" pitchFamily="18" charset="0"/>
                <a:cs typeface="Times New Roman" panose="02020603050405020304" pitchFamily="18" charset="0"/>
              </a:rPr>
              <a:t> (2022) 'Social Determinants of health in Asthma through the Life Course,' </a:t>
            </a:r>
            <a:r>
              <a:rPr lang="en-US" altLang="en-US" sz="1600" i="1" dirty="0">
                <a:latin typeface="Times New Roman" panose="02020603050405020304" pitchFamily="18" charset="0"/>
                <a:cs typeface="Times New Roman" panose="02020603050405020304" pitchFamily="18" charset="0"/>
              </a:rPr>
              <a:t>The Journal of Allergy and Clinical Immunology in Practice</a:t>
            </a:r>
            <a:r>
              <a:rPr lang="en-US" altLang="en-US" sz="1600" dirty="0">
                <a:latin typeface="Times New Roman" panose="02020603050405020304" pitchFamily="18" charset="0"/>
                <a:cs typeface="Times New Roman" panose="02020603050405020304" pitchFamily="18" charset="0"/>
              </a:rPr>
              <a:t>, 10(4), pp. 953–961. </a:t>
            </a:r>
            <a:r>
              <a:rPr lang="en-US" altLang="en-US" sz="1600" dirty="0">
                <a:latin typeface="Times New Roman" panose="02020603050405020304" pitchFamily="18" charset="0"/>
                <a:cs typeface="Times New Roman" panose="02020603050405020304" pitchFamily="18" charset="0"/>
                <a:hlinkClick r:id="rId24"/>
              </a:rPr>
              <a:t>https://doi.org/10.1016/j.jaip.2021.12.032</a:t>
            </a:r>
            <a:r>
              <a:rPr lang="en-US" altLang="en-US"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ea typeface="Times New Roman" panose="02020603050405020304" pitchFamily="18" charset="0"/>
            </a:endParaRP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Severe Asthma (2019) </a:t>
            </a:r>
            <a:r>
              <a:rPr lang="en-GB" sz="1600" i="1" dirty="0">
                <a:latin typeface="Times New Roman" panose="02020603050405020304" pitchFamily="18" charset="0"/>
                <a:ea typeface="Times New Roman" panose="02020603050405020304" pitchFamily="18" charset="0"/>
              </a:rPr>
              <a:t>Impact and management of asthma and anxiety and depression</a:t>
            </a:r>
            <a:r>
              <a:rPr lang="en-GB" sz="1600" dirty="0">
                <a:latin typeface="Times New Roman" panose="02020603050405020304" pitchFamily="18" charset="0"/>
                <a:ea typeface="Times New Roman" panose="02020603050405020304" pitchFamily="18" charset="0"/>
              </a:rPr>
              <a:t> (2019). Available at: </a:t>
            </a:r>
            <a:r>
              <a:rPr lang="en-GB" sz="1600" u="sng" dirty="0">
                <a:solidFill>
                  <a:srgbClr val="0000FF"/>
                </a:solidFill>
                <a:latin typeface="Times New Roman" panose="02020603050405020304" pitchFamily="18" charset="0"/>
                <a:ea typeface="Times New Roman" panose="02020603050405020304" pitchFamily="18" charset="0"/>
                <a:hlinkClick r:id="rId25"/>
              </a:rPr>
              <a:t>https://toolkit.severeasthma.org.au/co-morbidities/extra-pulmonary/anxiety-depression/</a:t>
            </a:r>
            <a:r>
              <a:rPr lang="en-GB" sz="1600" dirty="0">
                <a:latin typeface="Times New Roman" panose="02020603050405020304" pitchFamily="18" charset="0"/>
                <a:ea typeface="Times New Roman" panose="02020603050405020304" pitchFamily="18" charset="0"/>
              </a:rPr>
              <a:t>. (Accessed 27 June 2026)</a:t>
            </a:r>
          </a:p>
          <a:p>
            <a:pPr marL="285750" indent="-285750" algn="just">
              <a:buFont typeface="Arial" panose="020B0604020202020204" pitchFamily="34" charset="0"/>
              <a:buChar char="•"/>
            </a:pPr>
            <a:r>
              <a:rPr lang="en-US" sz="1600" dirty="0">
                <a:latin typeface="Times New Roman" panose="02020603050405020304" pitchFamily="18" charset="0"/>
                <a:ea typeface="Times New Roman" panose="02020603050405020304" pitchFamily="18" charset="0"/>
              </a:rPr>
              <a:t>Statista (2026) Adults diagnosed with asthma in England 2018, by gender and age. </a:t>
            </a:r>
            <a:r>
              <a:rPr lang="en-GB" sz="1600" dirty="0">
                <a:latin typeface="Times New Roman" panose="02020603050405020304" pitchFamily="18" charset="0"/>
                <a:ea typeface="Times New Roman" panose="02020603050405020304" pitchFamily="18" charset="0"/>
              </a:rPr>
              <a:t>Available at: </a:t>
            </a:r>
            <a:r>
              <a:rPr lang="en-US" sz="1600" dirty="0">
                <a:latin typeface="Times New Roman" panose="02020603050405020304" pitchFamily="18" charset="0"/>
                <a:ea typeface="Times New Roman" panose="02020603050405020304" pitchFamily="18" charset="0"/>
                <a:hlinkClick r:id="rId26"/>
              </a:rPr>
              <a:t>https://www.statista.com/statistics/1098564/adults-diagnosed-with-asthma-england/</a:t>
            </a:r>
            <a:r>
              <a:rPr lang="en-US" sz="1600" dirty="0">
                <a:latin typeface="Times New Roman" panose="02020603050405020304" pitchFamily="18" charset="0"/>
                <a:ea typeface="Times New Roman" panose="02020603050405020304" pitchFamily="18" charset="0"/>
              </a:rPr>
              <a:t>. </a:t>
            </a:r>
            <a:r>
              <a:rPr lang="en-GB" sz="1600" dirty="0">
                <a:latin typeface="Times New Roman" panose="02020603050405020304" pitchFamily="18" charset="0"/>
                <a:ea typeface="Times New Roman" panose="02020603050405020304" pitchFamily="18" charset="0"/>
              </a:rPr>
              <a:t>(Accessed 27 June 2026)</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UK Parliament (2025) </a:t>
            </a:r>
            <a:r>
              <a:rPr lang="en-GB" sz="1600" i="1" dirty="0">
                <a:latin typeface="Times New Roman" panose="02020603050405020304" pitchFamily="18" charset="0"/>
                <a:ea typeface="Times New Roman" panose="02020603050405020304" pitchFamily="18" charset="0"/>
              </a:rPr>
              <a:t>World Asthma Day</a:t>
            </a:r>
            <a:r>
              <a:rPr lang="en-GB" sz="1600" dirty="0">
                <a:latin typeface="Times New Roman" panose="02020603050405020304" pitchFamily="18" charset="0"/>
                <a:ea typeface="Times New Roman" panose="02020603050405020304" pitchFamily="18" charset="0"/>
              </a:rPr>
              <a:t> (2025). Available at: </a:t>
            </a:r>
            <a:r>
              <a:rPr lang="en-GB" sz="1600" u="sng" dirty="0">
                <a:solidFill>
                  <a:srgbClr val="1155CC"/>
                </a:solidFill>
                <a:latin typeface="Times New Roman" panose="02020603050405020304" pitchFamily="18" charset="0"/>
                <a:ea typeface="Times New Roman" panose="02020603050405020304" pitchFamily="18" charset="0"/>
                <a:hlinkClick r:id="rId27"/>
              </a:rPr>
              <a:t>https://hansard.parliament.uk/commons/2025-05-15/debates/F924605E-1BAB-4288-A53F-79CE54581806/WorldAsthmaDay</a:t>
            </a:r>
            <a:r>
              <a:rPr lang="en-GB" sz="1600" dirty="0">
                <a:latin typeface="Times New Roman" panose="02020603050405020304" pitchFamily="18" charset="0"/>
                <a:ea typeface="Times New Roman" panose="02020603050405020304" pitchFamily="18" charset="0"/>
              </a:rPr>
              <a:t>. (Accessed 27 June 2026)</a:t>
            </a:r>
          </a:p>
          <a:p>
            <a:pPr marL="285750" indent="-285750" algn="just">
              <a:spcAft>
                <a:spcPts val="0"/>
              </a:spcAft>
              <a:buFont typeface="Arial" panose="020B0604020202020204" pitchFamily="34" charset="0"/>
              <a:buChar char="•"/>
            </a:pPr>
            <a:r>
              <a:rPr lang="en-GB" sz="1600" dirty="0">
                <a:latin typeface="Times New Roman" panose="02020603050405020304" pitchFamily="18" charset="0"/>
                <a:ea typeface="Times New Roman" panose="02020603050405020304" pitchFamily="18" charset="0"/>
              </a:rPr>
              <a:t>World Health Organization: WHO and World Health Organization: WHO (2026) </a:t>
            </a:r>
            <a:r>
              <a:rPr lang="en-GB" sz="1600" i="1" dirty="0">
                <a:latin typeface="Times New Roman" panose="02020603050405020304" pitchFamily="18" charset="0"/>
                <a:ea typeface="Times New Roman" panose="02020603050405020304" pitchFamily="18" charset="0"/>
              </a:rPr>
              <a:t>Asthma</a:t>
            </a:r>
            <a:r>
              <a:rPr lang="en-GB" sz="1600" dirty="0">
                <a:latin typeface="Times New Roman" panose="02020603050405020304" pitchFamily="18" charset="0"/>
                <a:ea typeface="Times New Roman" panose="02020603050405020304" pitchFamily="18" charset="0"/>
              </a:rPr>
              <a:t>. Available at: </a:t>
            </a:r>
            <a:r>
              <a:rPr lang="en-GB" sz="1600" u="sng" dirty="0">
                <a:solidFill>
                  <a:srgbClr val="1155CC"/>
                </a:solidFill>
                <a:latin typeface="Times New Roman" panose="02020603050405020304" pitchFamily="18" charset="0"/>
                <a:ea typeface="Times New Roman" panose="02020603050405020304" pitchFamily="18" charset="0"/>
                <a:hlinkClick r:id="rId28"/>
              </a:rPr>
              <a:t>https://www.who.int/news-room/fact-sheets/detail/asthma</a:t>
            </a:r>
            <a:r>
              <a:rPr lang="en-GB" sz="1600" dirty="0">
                <a:latin typeface="Times New Roman" panose="02020603050405020304" pitchFamily="18" charset="0"/>
                <a:ea typeface="Times New Roman" panose="02020603050405020304" pitchFamily="18" charset="0"/>
              </a:rPr>
              <a:t>. (Accessed 27 June 2026)</a:t>
            </a:r>
          </a:p>
        </p:txBody>
      </p:sp>
      <p:sp>
        <p:nvSpPr>
          <p:cNvPr id="53"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33476923" y="16967091"/>
            <a:ext cx="9889986" cy="923322"/>
          </a:xfrm>
        </p:spPr>
        <p:txBody>
          <a:bodyPr/>
          <a:lstStyle/>
          <a:p>
            <a:r>
              <a:rPr lang="en-GB" sz="4800" dirty="0">
                <a:latin typeface="Times New Roman" panose="02020603050405020304" pitchFamily="18" charset="0"/>
                <a:cs typeface="Times New Roman" panose="02020603050405020304" pitchFamily="18" charset="0"/>
              </a:rPr>
              <a:t>Key References</a:t>
            </a:r>
          </a:p>
        </p:txBody>
      </p:sp>
      <p:sp>
        <p:nvSpPr>
          <p:cNvPr id="38"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87664" y="19321332"/>
            <a:ext cx="10048875" cy="923322"/>
          </a:xfrm>
        </p:spPr>
        <p:txBody>
          <a:bodyPr/>
          <a:lstStyle/>
          <a:p>
            <a:r>
              <a:rPr lang="en-GB" sz="4800" dirty="0">
                <a:latin typeface="Times New Roman" panose="02020603050405020304" pitchFamily="18" charset="0"/>
                <a:cs typeface="Times New Roman" panose="02020603050405020304" pitchFamily="18" charset="0"/>
              </a:rPr>
              <a:t>Research Question</a:t>
            </a:r>
          </a:p>
        </p:txBody>
      </p:sp>
      <p:pic>
        <p:nvPicPr>
          <p:cNvPr id="13" name="Picture 12"/>
          <p:cNvPicPr>
            <a:picLocks noChangeAspect="1"/>
          </p:cNvPicPr>
          <p:nvPr/>
        </p:nvPicPr>
        <p:blipFill>
          <a:blip r:embed="rId29"/>
          <a:stretch>
            <a:fillRect/>
          </a:stretch>
        </p:blipFill>
        <p:spPr>
          <a:xfrm>
            <a:off x="22899923" y="6018073"/>
            <a:ext cx="9029505" cy="5406584"/>
          </a:xfrm>
          <a:prstGeom prst="rect">
            <a:avLst/>
          </a:prstGeom>
          <a:ln>
            <a:noFill/>
          </a:ln>
          <a:effectLst>
            <a:outerShdw blurRad="190500" algn="tl" rotWithShape="0">
              <a:srgbClr val="000000">
                <a:alpha val="70000"/>
              </a:srgbClr>
            </a:outerShdw>
          </a:effectLst>
        </p:spPr>
      </p:pic>
      <p:sp>
        <p:nvSpPr>
          <p:cNvPr id="42" name="Rectangle 41"/>
          <p:cNvSpPr/>
          <p:nvPr/>
        </p:nvSpPr>
        <p:spPr>
          <a:xfrm>
            <a:off x="25003310" y="11496271"/>
            <a:ext cx="4822730" cy="830997"/>
          </a:xfrm>
          <a:prstGeom prst="rect">
            <a:avLst/>
          </a:prstGeom>
        </p:spPr>
        <p:txBody>
          <a:bodyPr wrap="none">
            <a:spAutoFit/>
          </a:bodyPr>
          <a:lstStyle/>
          <a:p>
            <a:pPr algn="ctr">
              <a:lnSpc>
                <a:spcPct val="150000"/>
              </a:lnSpc>
              <a:spcAft>
                <a:spcPts val="0"/>
              </a:spcAft>
            </a:pPr>
            <a:r>
              <a:rPr lang="en-GB" sz="3200" dirty="0">
                <a:latin typeface="Times New Roman" panose="02020603050405020304" pitchFamily="18" charset="0"/>
                <a:ea typeface="Times New Roman" panose="02020603050405020304" pitchFamily="18" charset="0"/>
              </a:rPr>
              <a:t>(Source: Trivedi et al, 2022)</a:t>
            </a:r>
            <a:endParaRPr lang="en-GB" sz="3200" dirty="0">
              <a:effectLst/>
              <a:latin typeface="Times New Roman" panose="02020603050405020304" pitchFamily="18" charset="0"/>
              <a:ea typeface="Times New Roman" panose="02020603050405020304" pitchFamily="18" charset="0"/>
            </a:endParaRPr>
          </a:p>
        </p:txBody>
      </p:sp>
      <p:pic>
        <p:nvPicPr>
          <p:cNvPr id="22" name="Picture 21"/>
          <p:cNvPicPr>
            <a:picLocks noChangeAspect="1"/>
          </p:cNvPicPr>
          <p:nvPr/>
        </p:nvPicPr>
        <p:blipFill>
          <a:blip r:embed="rId30"/>
          <a:stretch>
            <a:fillRect/>
          </a:stretch>
        </p:blipFill>
        <p:spPr>
          <a:xfrm>
            <a:off x="1380255" y="20962607"/>
            <a:ext cx="8244017" cy="5878376"/>
          </a:xfrm>
          <a:prstGeom prst="rect">
            <a:avLst/>
          </a:prstGeom>
          <a:ln>
            <a:noFill/>
          </a:ln>
          <a:effectLst>
            <a:outerShdw blurRad="190500" algn="tl" rotWithShape="0">
              <a:srgbClr val="000000">
                <a:alpha val="70000"/>
              </a:srgbClr>
            </a:outerShdw>
          </a:effectLst>
        </p:spPr>
      </p:pic>
      <p:sp>
        <p:nvSpPr>
          <p:cNvPr id="54" name="Rectangle 53"/>
          <p:cNvSpPr/>
          <p:nvPr/>
        </p:nvSpPr>
        <p:spPr>
          <a:xfrm>
            <a:off x="477827" y="27407353"/>
            <a:ext cx="10048875" cy="2062103"/>
          </a:xfrm>
          <a:prstGeom prst="rect">
            <a:avLst/>
          </a:prstGeom>
          <a:solidFill>
            <a:schemeClr val="accent1">
              <a:lumMod val="20000"/>
              <a:lumOff val="80000"/>
            </a:schemeClr>
          </a:solidFill>
          <a:ln>
            <a:solidFill>
              <a:schemeClr val="accent1"/>
            </a:solidFill>
          </a:ln>
        </p:spPr>
        <p:txBody>
          <a:bodyPr wrap="square">
            <a:spAutoFit/>
          </a:bodyPr>
          <a:lstStyle/>
          <a:p>
            <a:pPr algn="ctr">
              <a:spcAft>
                <a:spcPts val="0"/>
              </a:spcAft>
            </a:pPr>
            <a:r>
              <a:rPr lang="en-GB" sz="3200" dirty="0">
                <a:latin typeface="Times New Roman" panose="02020603050405020304" pitchFamily="18" charset="0"/>
                <a:ea typeface="Times New Roman" panose="02020603050405020304" pitchFamily="18" charset="0"/>
              </a:rPr>
              <a:t>People between the age group 25 and 34 were most affected by asthma in the UK in 2018, with over 20% youth living with this </a:t>
            </a:r>
          </a:p>
          <a:p>
            <a:pPr algn="ctr">
              <a:spcAft>
                <a:spcPts val="0"/>
              </a:spcAft>
            </a:pPr>
            <a:r>
              <a:rPr lang="en-GB" sz="3200" dirty="0">
                <a:latin typeface="Times New Roman" panose="02020603050405020304" pitchFamily="18" charset="0"/>
                <a:ea typeface="Times New Roman" panose="02020603050405020304" pitchFamily="18" charset="0"/>
              </a:rPr>
              <a:t>(Source: Statista., 2026)</a:t>
            </a:r>
            <a:endParaRPr lang="en-GB" sz="3200" dirty="0">
              <a:effectLst/>
              <a:latin typeface="Times New Roman" panose="02020603050405020304" pitchFamily="18" charset="0"/>
              <a:ea typeface="Times New Roman" panose="02020603050405020304" pitchFamily="18" charset="0"/>
            </a:endParaRPr>
          </a:p>
        </p:txBody>
      </p:sp>
      <p:pic>
        <p:nvPicPr>
          <p:cNvPr id="25" name="Picture 24"/>
          <p:cNvPicPr>
            <a:picLocks noChangeAspect="1"/>
          </p:cNvPicPr>
          <p:nvPr/>
        </p:nvPicPr>
        <p:blipFill>
          <a:blip r:embed="rId31"/>
          <a:stretch>
            <a:fillRect/>
          </a:stretch>
        </p:blipFill>
        <p:spPr>
          <a:xfrm>
            <a:off x="34107197" y="5597421"/>
            <a:ext cx="8697769" cy="10024698"/>
          </a:xfrm>
          <a:prstGeom prst="rect">
            <a:avLst/>
          </a:prstGeom>
        </p:spPr>
      </p:pic>
      <p:pic>
        <p:nvPicPr>
          <p:cNvPr id="7" name="Picture 2" descr="UWTSD logo | Discover Dylan Thomas">
            <a:extLst>
              <a:ext uri="{FF2B5EF4-FFF2-40B4-BE49-F238E27FC236}">
                <a16:creationId xmlns:a16="http://schemas.microsoft.com/office/drawing/2014/main" id="{0C9ED62B-0938-D9CF-070B-EAC904FC3F68}"/>
              </a:ext>
            </a:extLst>
          </p:cNvPr>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1" y="82479"/>
            <a:ext cx="7530353" cy="4025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3198</TotalTime>
  <Words>1573</Words>
  <Application>Microsoft Office PowerPoint</Application>
  <PresentationFormat>Custom</PresentationFormat>
  <Paragraphs>54</Paragraphs>
  <Slides>1</Slides>
  <Notes>1</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vt:i4>
      </vt:variant>
    </vt:vector>
  </HeadingPairs>
  <TitlesOfParts>
    <vt:vector size="10" baseType="lpstr">
      <vt:lpstr>Arial</vt:lpstr>
      <vt:lpstr>Arial Black</vt:lpstr>
      <vt:lpstr>Calibri</vt:lpstr>
      <vt:lpstr>Times New Roman</vt:lpstr>
      <vt:lpstr>Trebuchet MS</vt:lpstr>
      <vt:lpstr>36x48-Template-V2b</vt:lpstr>
      <vt:lpstr>Without Quick Guides</vt:lpstr>
      <vt:lpstr>Classic 3 Columns</vt:lpstr>
      <vt:lpstr>Trifold - Wide Center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Nilesh Paswan</cp:lastModifiedBy>
  <cp:revision>11</cp:revision>
  <cp:lastPrinted>2015-06-29T17:31:11Z</cp:lastPrinted>
  <dcterms:created xsi:type="dcterms:W3CDTF">2012-02-03T19:11:35Z</dcterms:created>
  <dcterms:modified xsi:type="dcterms:W3CDTF">2026-07-03T21:22:30Z</dcterms:modified>
</cp:coreProperties>
</file>